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5" r:id="rId2"/>
    <p:sldId id="398" r:id="rId3"/>
    <p:sldId id="369" r:id="rId4"/>
    <p:sldId id="397" r:id="rId5"/>
    <p:sldId id="399" r:id="rId6"/>
    <p:sldId id="386" r:id="rId7"/>
    <p:sldId id="370" r:id="rId8"/>
    <p:sldId id="391" r:id="rId9"/>
    <p:sldId id="401" r:id="rId10"/>
    <p:sldId id="402" r:id="rId11"/>
    <p:sldId id="403" r:id="rId12"/>
    <p:sldId id="404" r:id="rId13"/>
    <p:sldId id="406" r:id="rId14"/>
    <p:sldId id="407" r:id="rId15"/>
    <p:sldId id="405" r:id="rId16"/>
    <p:sldId id="393" r:id="rId17"/>
    <p:sldId id="36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67">
          <p15:clr>
            <a:srgbClr val="A4A3A4"/>
          </p15:clr>
        </p15:guide>
        <p15:guide id="2" orient="horz" pos="2744">
          <p15:clr>
            <a:srgbClr val="A4A3A4"/>
          </p15:clr>
        </p15:guide>
        <p15:guide id="3" orient="horz" pos="5193">
          <p15:clr>
            <a:srgbClr val="A4A3A4"/>
          </p15:clr>
        </p15:guide>
        <p15:guide id="4" pos="346">
          <p15:clr>
            <a:srgbClr val="A4A3A4"/>
          </p15:clr>
        </p15:guide>
        <p15:guide id="5" pos="39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C36"/>
    <a:srgbClr val="0E6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3" autoAdjust="0"/>
    <p:restoredTop sz="93091" autoAdjust="0"/>
  </p:normalViewPr>
  <p:slideViewPr>
    <p:cSldViewPr>
      <p:cViewPr varScale="1">
        <p:scale>
          <a:sx n="67" d="100"/>
          <a:sy n="67" d="100"/>
        </p:scale>
        <p:origin x="9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923" y="58"/>
      </p:cViewPr>
      <p:guideLst>
        <p:guide orient="horz" pos="567"/>
        <p:guide orient="horz" pos="2744"/>
        <p:guide orient="horz" pos="5193"/>
        <p:guide pos="346"/>
        <p:guide pos="39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34800" cy="403200"/>
          </a:xfrm>
          <a:prstGeom prst="rect">
            <a:avLst/>
          </a:prstGeom>
          <a:solidFill>
            <a:schemeClr val="accent2"/>
          </a:solidFill>
        </p:spPr>
        <p:txBody>
          <a:bodyPr vert="horz" lIns="540000" tIns="45720" rIns="91440" bIns="45720" rtlCol="0" anchor="ctr"/>
          <a:lstStyle>
            <a:lvl1pPr algn="l">
              <a:defRPr sz="1200"/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878800" y="0"/>
            <a:ext cx="979200" cy="403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F29BFF75-E182-4EE8-AA68-3F03A780E5F7}" type="datetimeFigureOut">
              <a:rPr lang="de-DE" smtClean="0">
                <a:solidFill>
                  <a:schemeClr val="accent1"/>
                </a:solidFill>
              </a:rPr>
              <a:pPr/>
              <a:t>02.02.2021</a:t>
            </a:fld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0800" y="8770458"/>
            <a:ext cx="547200" cy="352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‹Nr.›</a:t>
            </a:fld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15" y="8766858"/>
            <a:ext cx="208411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2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33256" cy="404664"/>
          </a:xfrm>
          <a:prstGeom prst="rect">
            <a:avLst/>
          </a:prstGeom>
          <a:solidFill>
            <a:schemeClr val="accent2"/>
          </a:solidFill>
        </p:spPr>
        <p:txBody>
          <a:bodyPr vert="horz" lIns="54000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877272" y="0"/>
            <a:ext cx="979140" cy="40466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726AE14-046B-45DB-B2A1-C1397E5D8E1C}" type="datetimeFigureOut">
              <a:rPr lang="de-DE" smtClean="0"/>
              <a:pPr/>
              <a:t>02.02.2021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42083" y="812476"/>
            <a:ext cx="5191173" cy="389338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2083" y="4932040"/>
            <a:ext cx="5191173" cy="3456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50800" y="8770458"/>
            <a:ext cx="547200" cy="352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‹Nr.›</a:t>
            </a:fld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15" y="8766858"/>
            <a:ext cx="208411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accent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accent1"/>
        </a:solidFill>
        <a:latin typeface="+mn-lt"/>
        <a:ea typeface="+mn-ea"/>
        <a:cs typeface="+mn-cs"/>
      </a:defRPr>
    </a:lvl2pPr>
    <a:lvl3pPr marL="534988" indent="-179388" algn="l" defTabSz="914400" rtl="0" eaLnBrk="1" latinLnBrk="0" hangingPunct="1">
      <a:buFont typeface="Symbol" panose="05050102010706020507" pitchFamily="18" charset="2"/>
      <a:buChar char="-"/>
      <a:defRPr sz="1050" kern="1200">
        <a:solidFill>
          <a:schemeClr val="accent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9275" y="8731128"/>
            <a:ext cx="547093" cy="351283"/>
          </a:xfrm>
          <a:prstGeom prst="rect">
            <a:avLst/>
          </a:prstGeom>
        </p:spPr>
        <p:txBody>
          <a:bodyPr/>
          <a:lstStyle/>
          <a:p>
            <a:fld id="{7F407CD1-FDBF-4BA2-B1E3-14367FC4DBB1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73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10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4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11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2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12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73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13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12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14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6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15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42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16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9275" y="8731128"/>
            <a:ext cx="547093" cy="351283"/>
          </a:xfrm>
          <a:prstGeom prst="rect">
            <a:avLst/>
          </a:prstGeom>
        </p:spPr>
        <p:txBody>
          <a:bodyPr/>
          <a:lstStyle/>
          <a:p>
            <a:fld id="{7F407CD1-FDBF-4BA2-B1E3-14367FC4DBB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64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2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3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4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4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6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5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0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6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7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2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8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4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9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6666" cy="1189373"/>
          </a:xfrm>
        </p:spPr>
        <p:txBody>
          <a:bodyPr/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4528135"/>
            <a:ext cx="7776666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73216"/>
            <a:ext cx="2891179" cy="10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051720" y="4697275"/>
            <a:ext cx="6552593" cy="1440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" name="Rechteck 7"/>
          <p:cNvSpPr/>
          <p:nvPr userDrawn="1"/>
        </p:nvSpPr>
        <p:spPr>
          <a:xfrm>
            <a:off x="468313" y="4697275"/>
            <a:ext cx="1439391" cy="14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6000" cy="2923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>
          <a:xfrm>
            <a:off x="468376" y="1628775"/>
            <a:ext cx="8135937" cy="292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9"/>
          </p:nvPr>
        </p:nvSpPr>
        <p:spPr>
          <a:xfrm>
            <a:off x="468313" y="4697275"/>
            <a:ext cx="1439391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20"/>
          </p:nvPr>
        </p:nvSpPr>
        <p:spPr>
          <a:xfrm>
            <a:off x="2051050" y="4697413"/>
            <a:ext cx="6553200" cy="1439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0356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3186000"/>
            <a:ext cx="4986000" cy="2952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572800" y="3186000"/>
            <a:ext cx="3031200" cy="2952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312" y="1627200"/>
            <a:ext cx="4986000" cy="1418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5572800" y="1627200"/>
            <a:ext cx="3031200" cy="141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9"/>
          </p:nvPr>
        </p:nvSpPr>
        <p:spPr>
          <a:xfrm>
            <a:off x="468313" y="1627188"/>
            <a:ext cx="4986337" cy="1417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20"/>
          </p:nvPr>
        </p:nvSpPr>
        <p:spPr>
          <a:xfrm>
            <a:off x="468313" y="3186113"/>
            <a:ext cx="4986337" cy="2951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21"/>
          </p:nvPr>
        </p:nvSpPr>
        <p:spPr>
          <a:xfrm>
            <a:off x="5572125" y="1627188"/>
            <a:ext cx="3032125" cy="14176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2" name="Inhaltsplatzhalter 21"/>
          <p:cNvSpPr>
            <a:spLocks noGrp="1"/>
          </p:cNvSpPr>
          <p:nvPr>
            <p:ph sz="quarter" idx="22"/>
          </p:nvPr>
        </p:nvSpPr>
        <p:spPr>
          <a:xfrm>
            <a:off x="5572125" y="3186113"/>
            <a:ext cx="3032125" cy="29511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9168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4725144"/>
            <a:ext cx="4986000" cy="1412131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5580112" y="4725144"/>
            <a:ext cx="3024138" cy="1412131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5937" cy="29523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468313" y="1628775"/>
            <a:ext cx="8135937" cy="29523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468313" y="4724400"/>
            <a:ext cx="4986337" cy="1412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21"/>
          </p:nvPr>
        </p:nvSpPr>
        <p:spPr>
          <a:xfrm>
            <a:off x="5580063" y="4724400"/>
            <a:ext cx="3024187" cy="141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8045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4725144"/>
            <a:ext cx="8135938" cy="1412131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5937" cy="29523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468313" y="1628775"/>
            <a:ext cx="8135937" cy="29523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468313" y="4724400"/>
            <a:ext cx="8135937" cy="1412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1983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266124" y="3934355"/>
            <a:ext cx="1800000" cy="220291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4507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000" y="1628774"/>
            <a:ext cx="3672000" cy="45085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6804248" y="1628774"/>
            <a:ext cx="1799752" cy="220291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266124" y="1628774"/>
            <a:ext cx="2412000" cy="220291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6192000" y="3934355"/>
            <a:ext cx="2412000" cy="220291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7"/>
          </p:nvPr>
        </p:nvSpPr>
        <p:spPr>
          <a:xfrm>
            <a:off x="4265613" y="1628775"/>
            <a:ext cx="2413000" cy="2203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6191250" y="3933825"/>
            <a:ext cx="2413000" cy="22018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4265613" y="3933825"/>
            <a:ext cx="1800225" cy="220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1" name="Inhaltsplatzhalter 19"/>
          <p:cNvSpPr>
            <a:spLocks noGrp="1"/>
          </p:cNvSpPr>
          <p:nvPr>
            <p:ph sz="quarter" idx="20"/>
          </p:nvPr>
        </p:nvSpPr>
        <p:spPr>
          <a:xfrm>
            <a:off x="6803775" y="1628774"/>
            <a:ext cx="1800225" cy="220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3320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4267738" y="1628775"/>
            <a:ext cx="4336512" cy="45085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" name="Rechteck 2"/>
          <p:cNvSpPr/>
          <p:nvPr userDrawn="1"/>
        </p:nvSpPr>
        <p:spPr>
          <a:xfrm>
            <a:off x="468000" y="1628775"/>
            <a:ext cx="3672408" cy="16562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68000" y="3429000"/>
            <a:ext cx="3672408" cy="27082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165620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8000" y="1629221"/>
            <a:ext cx="3671887" cy="1655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468313" y="3429000"/>
            <a:ext cx="3671887" cy="2708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4267200" y="1628775"/>
            <a:ext cx="4337050" cy="45085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8285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285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619672" y="2942586"/>
            <a:ext cx="0" cy="180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6144" y="2924944"/>
            <a:ext cx="6908106" cy="1329404"/>
          </a:xfrm>
        </p:spPr>
        <p:txBody>
          <a:bodyPr tIns="0" anchor="t"/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96144" y="4293096"/>
            <a:ext cx="6908106" cy="458455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12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53336"/>
            <a:ext cx="8604448" cy="404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8676456" y="6453336"/>
            <a:ext cx="463842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0195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Agenda-Tabelle"/>
          <p:cNvSpPr>
            <a:spLocks noGrp="1"/>
          </p:cNvSpPr>
          <p:nvPr>
            <p:ph type="tbl" sz="quarter" idx="13"/>
          </p:nvPr>
        </p:nvSpPr>
        <p:spPr>
          <a:xfrm>
            <a:off x="468000" y="1628775"/>
            <a:ext cx="8135937" cy="4508500"/>
          </a:xfrm>
        </p:spPr>
        <p:txBody>
          <a:bodyPr/>
          <a:lstStyle/>
          <a:p>
            <a:r>
              <a:rPr lang="de-DE" dirty="0"/>
              <a:t>Tabelle durch Klicken auf Symbol 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9894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683002" y="1628800"/>
            <a:ext cx="7460997" cy="2636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1276" y="2160039"/>
            <a:ext cx="6844412" cy="1189373"/>
          </a:xfrm>
        </p:spPr>
        <p:txBody>
          <a:bodyPr anchor="b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276" y="3456183"/>
            <a:ext cx="6844412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2923" y="1628800"/>
            <a:ext cx="1609545" cy="2636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55880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0" y="5013176"/>
            <a:ext cx="3515467" cy="1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12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7584" y="2708920"/>
            <a:ext cx="7992888" cy="1189373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52476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683002" y="1628800"/>
            <a:ext cx="7460997" cy="263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1276" y="2160039"/>
            <a:ext cx="6844412" cy="1189373"/>
          </a:xfrm>
        </p:spPr>
        <p:txBody>
          <a:bodyPr anchor="b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276" y="3456183"/>
            <a:ext cx="6844412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2923" y="1628800"/>
            <a:ext cx="1609545" cy="26369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0" y="5013176"/>
            <a:ext cx="3515467" cy="1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628775"/>
            <a:ext cx="8135937" cy="45085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252000"/>
          </a:xfrm>
        </p:spPr>
        <p:txBody>
          <a:bodyPr lIns="72000" rIns="7200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8E91839C-753A-4D6A-9C1E-39FBE3BFEC0A}"/>
              </a:ext>
            </a:extLst>
          </p:cNvPr>
          <p:cNvSpPr txBox="1">
            <a:spLocks/>
          </p:cNvSpPr>
          <p:nvPr userDrawn="1"/>
        </p:nvSpPr>
        <p:spPr>
          <a:xfrm>
            <a:off x="395536" y="6525344"/>
            <a:ext cx="8002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© </a:t>
            </a:r>
            <a:r>
              <a:rPr lang="de-DE" dirty="0" err="1"/>
              <a:t>SafetyXperts</a:t>
            </a:r>
            <a:r>
              <a:rPr lang="de-DE" dirty="0"/>
              <a:t> - Unterweisung Plus</a:t>
            </a:r>
          </a:p>
        </p:txBody>
      </p:sp>
    </p:spTree>
    <p:extLst>
      <p:ext uri="{BB962C8B-B14F-4D97-AF65-F5344CB8AC3E}">
        <p14:creationId xmlns:p14="http://schemas.microsoft.com/office/powerpoint/2010/main" val="261510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628775"/>
            <a:ext cx="8136000" cy="4507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016553"/>
            <a:ext cx="81360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097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1628775"/>
            <a:ext cx="3888000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716016" y="1628775"/>
            <a:ext cx="3888234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856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628775"/>
            <a:ext cx="3888000" cy="49680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250" y="1628775"/>
            <a:ext cx="3888000" cy="49680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2141275"/>
            <a:ext cx="3887663" cy="3996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4716016" y="2141275"/>
            <a:ext cx="3888234" cy="3996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64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628775"/>
            <a:ext cx="2628000" cy="49680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22399" y="1628775"/>
            <a:ext cx="2628000" cy="49680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2141275"/>
            <a:ext cx="2628000" cy="3996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3222398" y="2141275"/>
            <a:ext cx="2628000" cy="3996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976484" y="1628775"/>
            <a:ext cx="2628000" cy="496800"/>
          </a:xfrm>
          <a:solidFill>
            <a:schemeClr val="accent4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6"/>
          </p:nvPr>
        </p:nvSpPr>
        <p:spPr>
          <a:xfrm>
            <a:off x="5976484" y="2141275"/>
            <a:ext cx="2628000" cy="39960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5457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262400" y="1628774"/>
            <a:ext cx="4341850" cy="23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" name="Rechteck 2"/>
          <p:cNvSpPr/>
          <p:nvPr userDrawn="1"/>
        </p:nvSpPr>
        <p:spPr>
          <a:xfrm>
            <a:off x="4262400" y="4121275"/>
            <a:ext cx="2088000" cy="2016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4507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000" y="1628775"/>
            <a:ext cx="3672000" cy="45085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17"/>
          </p:nvPr>
        </p:nvSpPr>
        <p:spPr>
          <a:xfrm>
            <a:off x="4262400" y="1628775"/>
            <a:ext cx="4341850" cy="2339999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6480250" y="4121275"/>
            <a:ext cx="2124000" cy="2016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8"/>
          </p:nvPr>
        </p:nvSpPr>
        <p:spPr>
          <a:xfrm>
            <a:off x="4262400" y="4121275"/>
            <a:ext cx="2088000" cy="20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5"/>
          <p:cNvSpPr>
            <a:spLocks noGrp="1"/>
          </p:cNvSpPr>
          <p:nvPr>
            <p:ph sz="quarter" idx="19"/>
          </p:nvPr>
        </p:nvSpPr>
        <p:spPr>
          <a:xfrm>
            <a:off x="6480250" y="4121275"/>
            <a:ext cx="2124000" cy="201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5457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53336"/>
            <a:ext cx="8604448" cy="404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8676456" y="6453336"/>
            <a:ext cx="463842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90000"/>
            <a:ext cx="8136000" cy="90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628775"/>
            <a:ext cx="8135937" cy="450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8000" y="6525344"/>
            <a:ext cx="8002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76000" y="6525344"/>
            <a:ext cx="468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07623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65" r:id="rId4"/>
    <p:sldLayoutId id="2147483650" r:id="rId5"/>
    <p:sldLayoutId id="2147483652" r:id="rId6"/>
    <p:sldLayoutId id="2147483653" r:id="rId7"/>
    <p:sldLayoutId id="2147483677" r:id="rId8"/>
    <p:sldLayoutId id="2147483675" r:id="rId9"/>
    <p:sldLayoutId id="2147483674" r:id="rId10"/>
    <p:sldLayoutId id="2147483676" r:id="rId11"/>
    <p:sldLayoutId id="2147483680" r:id="rId12"/>
    <p:sldLayoutId id="2147483683" r:id="rId13"/>
    <p:sldLayoutId id="2147483681" r:id="rId14"/>
    <p:sldLayoutId id="2147483682" r:id="rId15"/>
    <p:sldLayoutId id="2147483654" r:id="rId16"/>
    <p:sldLayoutId id="2147483670" r:id="rId17"/>
    <p:sldLayoutId id="2147483655" r:id="rId18"/>
    <p:sldLayoutId id="2147483673" r:id="rId19"/>
    <p:sldLayoutId id="2147483678" r:id="rId20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Font typeface="Wingdings" panose="05000000000000000000" pitchFamily="2" charset="2"/>
        <a:buChar char="§"/>
        <a:tabLst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0"/>
        </a:spcBef>
        <a:buFont typeface="Symbol" panose="05050102010706020507" pitchFamily="18" charset="2"/>
        <a:buChar char="-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6325" indent="-2698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Gefahrstoffe</a:t>
            </a:r>
          </a:p>
        </p:txBody>
      </p:sp>
      <p:sp>
        <p:nvSpPr>
          <p:cNvPr id="6" name="Untertitel 4">
            <a:extLst>
              <a:ext uri="{FF2B5EF4-FFF2-40B4-BE49-F238E27FC236}">
                <a16:creationId xmlns:a16="http://schemas.microsoft.com/office/drawing/2014/main" id="{B58D6D91-4E40-457E-A14C-20FA526C0FFD}"/>
              </a:ext>
            </a:extLst>
          </p:cNvPr>
          <p:cNvSpPr txBox="1">
            <a:spLocks/>
          </p:cNvSpPr>
          <p:nvPr/>
        </p:nvSpPr>
        <p:spPr>
          <a:xfrm>
            <a:off x="1840090" y="3363577"/>
            <a:ext cx="6844412" cy="413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tabLst/>
              <a:defRPr sz="160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2021  -  Oppitz Dienstleistungen</a:t>
            </a:r>
          </a:p>
        </p:txBody>
      </p:sp>
    </p:spTree>
    <p:extLst>
      <p:ext uri="{BB962C8B-B14F-4D97-AF65-F5344CB8AC3E}">
        <p14:creationId xmlns:p14="http://schemas.microsoft.com/office/powerpoint/2010/main" val="299601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79800" y="1507022"/>
            <a:ext cx="5976207" cy="450850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1800" b="1" dirty="0"/>
              <a:t>Gesundheitsschädigend</a:t>
            </a:r>
          </a:p>
          <a:p>
            <a:pPr>
              <a:buFont typeface="Wingdings" charset="2"/>
              <a:buChar char="§"/>
            </a:pPr>
            <a:r>
              <a:rPr lang="de-DE" altLang="de-DE" sz="1800" dirty="0"/>
              <a:t>Diese Stoffe verursachen chronische Gesundheitsschäden mit schwerwiegenden Folgen, z. B. Organschädigungen oder Atemwegsbeschwerden.</a:t>
            </a:r>
          </a:p>
          <a:p>
            <a:pPr>
              <a:buFont typeface="Wingdings" charset="2"/>
              <a:buChar char="§"/>
            </a:pPr>
            <a:r>
              <a:rPr lang="de-DE" altLang="de-DE" sz="1800" dirty="0"/>
              <a:t>Auch Stoffe, die Krebs erzeugen können, werden so gekennzeichnet.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endParaRPr lang="de-DE" sz="1800" dirty="0">
              <a:sym typeface="Wingdings" pitchFamily="2" charset="2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endParaRPr lang="de-DE" sz="1800" dirty="0"/>
          </a:p>
          <a:p>
            <a:pPr marL="0" indent="0">
              <a:buNone/>
            </a:pPr>
            <a:r>
              <a:rPr lang="de-DE" altLang="de-DE" sz="1800" b="1" dirty="0"/>
              <a:t>Vorsicht, gefährlich!</a:t>
            </a:r>
          </a:p>
          <a:p>
            <a:r>
              <a:rPr lang="de-DE" sz="1800" dirty="0"/>
              <a:t>Das Ausrufezeichen ist kennzeichnend für verschiedene negative Auswirkungen auf die Gesundheit, z. B. Reizung von Haut, Schleimhäuten und Atemwegen oder das Auslösen von Allergien und Ekzemen.</a:t>
            </a:r>
            <a:endParaRPr lang="de-DE" altLang="de-DE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altLang="de-DE" dirty="0"/>
              <a:t>Gefährlichkeitsmerkmale und Gefahrenpiktogramme</a:t>
            </a:r>
          </a:p>
        </p:txBody>
      </p:sp>
      <p:pic>
        <p:nvPicPr>
          <p:cNvPr id="14" name="Grafik 8" descr="silhoue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322" y="1549130"/>
            <a:ext cx="1663846" cy="1663846"/>
          </a:xfrm>
          <a:prstGeom prst="rect">
            <a:avLst/>
          </a:prstGeom>
        </p:spPr>
      </p:pic>
      <p:pic>
        <p:nvPicPr>
          <p:cNvPr id="15" name="Grafik 9" descr="excl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91" y="4021548"/>
            <a:ext cx="1677109" cy="1677109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4C43BD-168C-450A-B9C3-DD1BA0E6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15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79800" y="2132856"/>
            <a:ext cx="5976207" cy="1368152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1800" b="1" dirty="0"/>
              <a:t>Umweltgefährlich</a:t>
            </a:r>
          </a:p>
          <a:p>
            <a:pPr>
              <a:buFont typeface="Wingdings" charset="2"/>
              <a:buChar char="§"/>
            </a:pPr>
            <a:r>
              <a:rPr lang="de-DE" altLang="de-DE" sz="1800" dirty="0"/>
              <a:t>Stoffe dieser Art sind sehr giftig für Wasserorganismen                         (z. B. Fische, Algen, Krustentiere).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altLang="de-DE" dirty="0"/>
              <a:t>Gefährlichkeitsmerkmale und Gefahrenpiktogramme</a:t>
            </a:r>
            <a:endParaRPr lang="de-DE" dirty="0"/>
          </a:p>
        </p:txBody>
      </p:sp>
      <p:pic>
        <p:nvPicPr>
          <p:cNvPr id="9" name="Grafik 6" descr="pol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2067998" cy="2013824"/>
          </a:xfrm>
          <a:prstGeom prst="rect">
            <a:avLst/>
          </a:prstGeom>
        </p:spPr>
      </p:pic>
      <p:pic>
        <p:nvPicPr>
          <p:cNvPr id="10" name="Grafik 8" descr="bott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048" y="3786640"/>
            <a:ext cx="1732752" cy="1732752"/>
          </a:xfrm>
          <a:prstGeom prst="rect">
            <a:avLst/>
          </a:prstGeom>
        </p:spPr>
      </p:pic>
      <p:sp>
        <p:nvSpPr>
          <p:cNvPr id="11" name="Inhaltsplatzhalter 1"/>
          <p:cNvSpPr txBox="1">
            <a:spLocks/>
          </p:cNvSpPr>
          <p:nvPr/>
        </p:nvSpPr>
        <p:spPr>
          <a:xfrm>
            <a:off x="1879800" y="4146680"/>
            <a:ext cx="5976207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Unter Druck stehende Gase</a:t>
            </a:r>
          </a:p>
          <a:p>
            <a:pPr marL="274638" indent="-274638"/>
            <a:r>
              <a:rPr lang="de-DE" sz="1800" dirty="0"/>
              <a:t>Gasförmige Stoffe, welche in Druckgasflaschen unter Druck gelagert werden.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636399-3D30-4C4A-9E15-5D0504E7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30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2286" y="1608509"/>
            <a:ext cx="8171714" cy="740371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Stoffe und Gemische sind entsprechend ihrer Gefährlichkeit zu markieren und zu verpacken.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Kennzeichnung von Gefahrstoffen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000" y="2960188"/>
            <a:ext cx="770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Das Gefahrenpotenzial des Stoffes wird durch Piktogramme hervorgehoben.</a:t>
            </a:r>
          </a:p>
          <a:p>
            <a:pPr marL="285750" indent="-285750">
              <a:buFont typeface="Wingdings" charset="2"/>
              <a:buChar char="§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Gefahrensätze beinhalten wichtige Informationen über die Gefährdung.</a:t>
            </a:r>
          </a:p>
          <a:p>
            <a:pPr marL="285750" indent="-285750">
              <a:buFont typeface="Wingdings" charset="2"/>
              <a:buChar char="§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Sicherheitshinweise machen deutlich, was für den ordnungsgemäßen Umgang mit dem Stoff zu berücksichtigen ist.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ADCE69-6193-4A21-A727-602C33B7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103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Kennzeichnung von Gefahrstoffen</a:t>
            </a: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9" y="1268760"/>
            <a:ext cx="8177162" cy="474709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0A7CE7A-9E94-44F6-989A-8A1FBD4D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746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2286" y="1285232"/>
            <a:ext cx="8171714" cy="4952080"/>
          </a:xfrm>
        </p:spPr>
        <p:txBody>
          <a:bodyPr/>
          <a:lstStyle/>
          <a:p>
            <a:pPr marL="0" indent="0">
              <a:buNone/>
            </a:pPr>
            <a:endParaRPr lang="de-DE" sz="1000" dirty="0"/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de-DE" altLang="de-DE" sz="1800" dirty="0"/>
              <a:t>Benennung des Stoffes bzw. der</a:t>
            </a:r>
            <a:br>
              <a:rPr lang="de-DE" altLang="de-DE" sz="1800" dirty="0"/>
            </a:br>
            <a:r>
              <a:rPr lang="de-DE" altLang="de-DE" sz="1800" dirty="0"/>
              <a:t>Zubereitung; Name des Herstellers</a:t>
            </a:r>
            <a:endParaRPr lang="de-DE" altLang="de-DE" sz="1800" b="1" dirty="0"/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de-DE" altLang="de-DE" sz="1800" dirty="0"/>
              <a:t> Mögliche Gefahren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de-DE" altLang="de-DE" sz="1800" dirty="0"/>
              <a:t> Zusammensetzung / Angabe zu</a:t>
            </a:r>
            <a:br>
              <a:rPr lang="de-DE" altLang="de-DE" sz="1800" dirty="0"/>
            </a:br>
            <a:r>
              <a:rPr lang="de-DE" altLang="de-DE" sz="1800" dirty="0"/>
              <a:t> Bestandteilen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de-DE" altLang="de-DE" sz="1800" dirty="0"/>
              <a:t> Erste-Hilfe-Maßnahmen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de-DE" altLang="de-DE" sz="1800" dirty="0"/>
              <a:t> Maßnahmen zur Brandbekämpfung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de-DE" altLang="de-DE" sz="1800" dirty="0"/>
              <a:t> Vorgehensmaßnahmen bei </a:t>
            </a:r>
            <a:r>
              <a:rPr lang="de-DE" altLang="de-DE" sz="1800" dirty="0" err="1"/>
              <a:t>unbe</a:t>
            </a:r>
            <a:r>
              <a:rPr lang="de-DE" altLang="de-DE" sz="1800" dirty="0"/>
              <a:t>-</a:t>
            </a:r>
            <a:br>
              <a:rPr lang="de-DE" altLang="de-DE" sz="1800" dirty="0"/>
            </a:br>
            <a:r>
              <a:rPr lang="de-DE" altLang="de-DE" sz="1800" dirty="0" err="1"/>
              <a:t>absichtigter</a:t>
            </a:r>
            <a:r>
              <a:rPr lang="de-DE" altLang="de-DE" sz="1800" dirty="0"/>
              <a:t> Freisetzung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de-DE" altLang="de-DE" sz="1800" dirty="0"/>
              <a:t> Handhabung und Informationen zur</a:t>
            </a:r>
            <a:br>
              <a:rPr lang="de-DE" altLang="de-DE" sz="1800" dirty="0"/>
            </a:br>
            <a:r>
              <a:rPr lang="de-DE" altLang="de-DE" sz="1800" dirty="0"/>
              <a:t> Lagerung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de-DE" altLang="de-DE" sz="1800" dirty="0"/>
              <a:t> Begrenzung und Überwachung der</a:t>
            </a:r>
            <a:br>
              <a:rPr lang="de-DE" altLang="de-DE" sz="1800" dirty="0"/>
            </a:br>
            <a:r>
              <a:rPr lang="de-DE" altLang="de-DE" sz="1800" dirty="0"/>
              <a:t> Exposition / Persönliche </a:t>
            </a:r>
            <a:br>
              <a:rPr lang="de-DE" altLang="de-DE" sz="1800" dirty="0"/>
            </a:br>
            <a:r>
              <a:rPr lang="de-DE" altLang="de-DE" sz="1800" dirty="0"/>
              <a:t> Schutzausrüstung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288514"/>
            <a:ext cx="8928536" cy="736552"/>
          </a:xfrm>
        </p:spPr>
        <p:txBody>
          <a:bodyPr/>
          <a:lstStyle/>
          <a:p>
            <a:r>
              <a:rPr lang="de-DE" dirty="0"/>
              <a:t>Ein Sicherheitsdatenblatt hat immer 16 Punkte: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9700" y="1556792"/>
            <a:ext cx="3924300" cy="297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marL="355600" indent="-355600">
              <a:defRPr sz="15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909638" indent="-285750">
              <a:defRPr sz="15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317625" indent="-228600">
              <a:defRPr sz="15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725613" indent="-228600">
              <a:defRPr sz="15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133600" indent="-228600">
              <a:defRPr sz="15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90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3048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505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9624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25000"/>
              </a:spcBef>
              <a:buAutoNum type="arabicPeriod" startAt="9"/>
            </a:pPr>
            <a:r>
              <a:rPr lang="de-DE" altLang="de-DE" sz="1800" dirty="0">
                <a:solidFill>
                  <a:schemeClr val="accent1"/>
                </a:solidFill>
                <a:latin typeface="+mn-lt"/>
                <a:ea typeface="+mn-ea"/>
              </a:rPr>
              <a:t>Physikalische und chemische Eigenschaften des Stoffs</a:t>
            </a:r>
          </a:p>
          <a:p>
            <a:pPr marL="342900" indent="-342900">
              <a:spcBef>
                <a:spcPct val="25000"/>
              </a:spcBef>
              <a:buAutoNum type="arabicPeriod" startAt="9"/>
            </a:pPr>
            <a:r>
              <a:rPr lang="de-DE" altLang="de-DE" sz="1800" dirty="0">
                <a:solidFill>
                  <a:schemeClr val="accent1"/>
                </a:solidFill>
                <a:latin typeface="+mn-lt"/>
                <a:ea typeface="+mn-ea"/>
              </a:rPr>
              <a:t>Stabilität und Reaktivität</a:t>
            </a:r>
          </a:p>
          <a:p>
            <a:pPr marL="342900" indent="-342900">
              <a:spcBef>
                <a:spcPct val="25000"/>
              </a:spcBef>
              <a:buAutoNum type="arabicPeriod" startAt="9"/>
            </a:pPr>
            <a:r>
              <a:rPr lang="de-DE" altLang="de-DE" sz="1800" dirty="0">
                <a:solidFill>
                  <a:schemeClr val="accent1"/>
                </a:solidFill>
                <a:latin typeface="+mn-lt"/>
                <a:ea typeface="+mn-ea"/>
              </a:rPr>
              <a:t>Toxikologische Angaben</a:t>
            </a:r>
          </a:p>
          <a:p>
            <a:pPr marL="342900" indent="-342900">
              <a:spcBef>
                <a:spcPct val="25000"/>
              </a:spcBef>
              <a:buAutoNum type="arabicPeriod" startAt="9"/>
            </a:pPr>
            <a:r>
              <a:rPr lang="de-DE" altLang="de-DE" sz="1800" dirty="0">
                <a:solidFill>
                  <a:schemeClr val="accent1"/>
                </a:solidFill>
                <a:latin typeface="+mn-lt"/>
                <a:ea typeface="+mn-ea"/>
              </a:rPr>
              <a:t>Umweltbezogene Angaben</a:t>
            </a:r>
          </a:p>
          <a:p>
            <a:pPr marL="342900" indent="-342900">
              <a:spcBef>
                <a:spcPct val="25000"/>
              </a:spcBef>
              <a:buAutoNum type="arabicPeriod" startAt="9"/>
            </a:pPr>
            <a:r>
              <a:rPr lang="de-DE" altLang="de-DE" sz="1800" dirty="0">
                <a:solidFill>
                  <a:schemeClr val="accent1"/>
                </a:solidFill>
                <a:latin typeface="+mn-lt"/>
                <a:ea typeface="+mn-ea"/>
              </a:rPr>
              <a:t>Hinweise zur Entsorgung</a:t>
            </a:r>
          </a:p>
          <a:p>
            <a:pPr marL="342900" indent="-342900">
              <a:spcBef>
                <a:spcPct val="25000"/>
              </a:spcBef>
              <a:buAutoNum type="arabicPeriod" startAt="9"/>
            </a:pPr>
            <a:r>
              <a:rPr lang="de-DE" altLang="de-DE" sz="1800" dirty="0">
                <a:solidFill>
                  <a:schemeClr val="accent1"/>
                </a:solidFill>
                <a:latin typeface="+mn-lt"/>
                <a:ea typeface="+mn-ea"/>
              </a:rPr>
              <a:t>Angaben zum Transport</a:t>
            </a:r>
          </a:p>
          <a:p>
            <a:pPr marL="342900" indent="-342900">
              <a:spcBef>
                <a:spcPct val="25000"/>
              </a:spcBef>
              <a:buAutoNum type="arabicPeriod" startAt="9"/>
            </a:pPr>
            <a:r>
              <a:rPr lang="de-DE" altLang="de-DE" sz="1800" dirty="0">
                <a:solidFill>
                  <a:schemeClr val="accent1"/>
                </a:solidFill>
                <a:latin typeface="+mn-lt"/>
                <a:ea typeface="+mn-ea"/>
              </a:rPr>
              <a:t>Rechtsvorschriften</a:t>
            </a:r>
          </a:p>
          <a:p>
            <a:pPr marL="342900" indent="-342900">
              <a:spcBef>
                <a:spcPct val="25000"/>
              </a:spcBef>
              <a:buAutoNum type="arabicPeriod" startAt="9"/>
            </a:pPr>
            <a:r>
              <a:rPr lang="de-DE" altLang="de-DE" sz="1800" dirty="0">
                <a:solidFill>
                  <a:schemeClr val="accent1"/>
                </a:solidFill>
                <a:latin typeface="+mn-lt"/>
                <a:ea typeface="+mn-ea"/>
              </a:rPr>
              <a:t>Sonstige Angaben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328AE5-E0B6-42BD-BB3B-BA0191F7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40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Betriebsanweisung</a:t>
            </a:r>
          </a:p>
        </p:txBody>
      </p:sp>
      <p:grpSp>
        <p:nvGrpSpPr>
          <p:cNvPr id="9" name="Gruppieren 21"/>
          <p:cNvGrpSpPr/>
          <p:nvPr/>
        </p:nvGrpSpPr>
        <p:grpSpPr>
          <a:xfrm>
            <a:off x="1142976" y="1214422"/>
            <a:ext cx="6908823" cy="5085417"/>
            <a:chOff x="1142976" y="1214422"/>
            <a:chExt cx="6908823" cy="5085417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142976" y="1428736"/>
              <a:ext cx="2466975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503238" eaLnBrk="0" hangingPunct="0">
                <a:buClr>
                  <a:schemeClr val="accent1"/>
                </a:buClr>
                <a:buSzPct val="200000"/>
                <a:buFont typeface="Arial" charset="0"/>
                <a:buNone/>
              </a:pPr>
              <a:r>
                <a:rPr lang="en-US" dirty="0">
                  <a:solidFill>
                    <a:schemeClr val="accent1"/>
                  </a:solidFill>
                  <a:cs typeface="Arial" pitchFamily="34" charset="0"/>
                </a:rPr>
                <a:t>Anwendungsbereich</a:t>
              </a:r>
              <a:endParaRPr lang="de-DE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142976" y="1928802"/>
              <a:ext cx="2619375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503238" eaLnBrk="0" hangingPunct="0">
                <a:buClr>
                  <a:schemeClr val="accent1"/>
                </a:buClr>
                <a:buSzPct val="200000"/>
                <a:buFont typeface="Arial" charset="0"/>
                <a:buNone/>
              </a:pPr>
              <a:r>
                <a:rPr lang="en-US" dirty="0">
                  <a:solidFill>
                    <a:schemeClr val="accent1"/>
                  </a:solidFill>
                  <a:cs typeface="Arial" pitchFamily="34" charset="0"/>
                </a:rPr>
                <a:t>Gefahrstoffbezeichnung</a:t>
              </a:r>
              <a:endParaRPr lang="de-DE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142976" y="2500306"/>
              <a:ext cx="2251075" cy="4985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503238" eaLnBrk="0" hangingPunct="0">
                <a:lnSpc>
                  <a:spcPct val="90000"/>
                </a:lnSpc>
                <a:buClr>
                  <a:schemeClr val="accent1"/>
                </a:buClr>
                <a:buSzPct val="200000"/>
                <a:buFont typeface="Arial" charset="0"/>
                <a:buNone/>
              </a:pPr>
              <a:r>
                <a:rPr lang="en-US" dirty="0" err="1">
                  <a:solidFill>
                    <a:schemeClr val="accent1"/>
                  </a:solidFill>
                  <a:cs typeface="Arial" pitchFamily="34" charset="0"/>
                </a:rPr>
                <a:t>Gefahr</a:t>
              </a:r>
              <a:r>
                <a:rPr lang="en-US" dirty="0">
                  <a:solidFill>
                    <a:schemeClr val="accent1"/>
                  </a:solidFill>
                  <a:cs typeface="Arial" pitchFamily="34" charset="0"/>
                </a:rPr>
                <a:t> für Mensch und Umwelt</a:t>
              </a:r>
              <a:endParaRPr lang="de-DE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142976" y="3357562"/>
              <a:ext cx="2619375" cy="4985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503238" eaLnBrk="0" hangingPunct="0">
                <a:lnSpc>
                  <a:spcPct val="90000"/>
                </a:lnSpc>
                <a:buClr>
                  <a:schemeClr val="accent1"/>
                </a:buClr>
                <a:buSzPct val="200000"/>
                <a:buFont typeface="Arial" charset="0"/>
                <a:buNone/>
              </a:pPr>
              <a:r>
                <a:rPr lang="en-US" dirty="0" err="1">
                  <a:solidFill>
                    <a:schemeClr val="accent1"/>
                  </a:solidFill>
                  <a:cs typeface="Arial" pitchFamily="34" charset="0"/>
                </a:rPr>
                <a:t>Verhaltensregeln</a:t>
              </a:r>
              <a:r>
                <a:rPr lang="en-US" dirty="0">
                  <a:solidFill>
                    <a:schemeClr val="accent1"/>
                  </a:solidFill>
                  <a:cs typeface="Arial" pitchFamily="34" charset="0"/>
                </a:rPr>
                <a:t> und </a:t>
              </a:r>
              <a:r>
                <a:rPr lang="en-US">
                  <a:solidFill>
                    <a:schemeClr val="accent1"/>
                  </a:solidFill>
                  <a:cs typeface="Arial" pitchFamily="34" charset="0"/>
                </a:rPr>
                <a:t>Schutzmaßnahmen</a:t>
              </a:r>
              <a:endParaRPr lang="de-DE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142976" y="5779169"/>
              <a:ext cx="2468563" cy="249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503238" eaLnBrk="0" hangingPunct="0">
                <a:lnSpc>
                  <a:spcPct val="90000"/>
                </a:lnSpc>
                <a:buClr>
                  <a:schemeClr val="accent1"/>
                </a:buClr>
                <a:buSzPct val="200000"/>
                <a:buFont typeface="Arial" charset="0"/>
                <a:buNone/>
              </a:pPr>
              <a:r>
                <a:rPr lang="en-US" dirty="0">
                  <a:solidFill>
                    <a:schemeClr val="accent1"/>
                  </a:solidFill>
                  <a:cs typeface="Arial" pitchFamily="34" charset="0"/>
                </a:rPr>
                <a:t>Sachgerechte Entsorgung</a:t>
              </a:r>
              <a:endParaRPr lang="de-DE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142976" y="4321183"/>
              <a:ext cx="2670175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503238" eaLnBrk="0" hangingPunct="0">
                <a:buClr>
                  <a:schemeClr val="accent1"/>
                </a:buClr>
                <a:buSzPct val="200000"/>
                <a:buFont typeface="Arial" charset="0"/>
                <a:buNone/>
              </a:pPr>
              <a:r>
                <a:rPr lang="en-US" dirty="0">
                  <a:solidFill>
                    <a:schemeClr val="accent1"/>
                  </a:solidFill>
                  <a:cs typeface="Arial" pitchFamily="34" charset="0"/>
                </a:rPr>
                <a:t>Verhalten im Gefahrfall</a:t>
              </a:r>
              <a:endParaRPr lang="de-DE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44564" y="5107001"/>
              <a:ext cx="2466975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503238" eaLnBrk="0" hangingPunct="0">
                <a:buClr>
                  <a:schemeClr val="accent1"/>
                </a:buClr>
                <a:buSzPct val="200000"/>
                <a:buFont typeface="Arial" charset="0"/>
                <a:buNone/>
              </a:pPr>
              <a:r>
                <a:rPr lang="en-US" dirty="0">
                  <a:solidFill>
                    <a:schemeClr val="accent1"/>
                  </a:solidFill>
                  <a:cs typeface="Arial" pitchFamily="34" charset="0"/>
                </a:rPr>
                <a:t>Erste Hilfe</a:t>
              </a:r>
              <a:endParaRPr lang="de-DE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pic>
          <p:nvPicPr>
            <p:cNvPr id="18" name="Grafik 13" descr="BA_Muster_Methanol.png"/>
            <p:cNvPicPr>
              <a:picLocks noChangeAspect="1"/>
            </p:cNvPicPr>
            <p:nvPr/>
          </p:nvPicPr>
          <p:blipFill>
            <a:blip r:embed="rId3" cstate="print"/>
            <a:srcRect l="8771" t="4166" r="4354" b="8333"/>
            <a:stretch>
              <a:fillRect/>
            </a:stretch>
          </p:blipFill>
          <p:spPr>
            <a:xfrm>
              <a:off x="4479899" y="1214422"/>
              <a:ext cx="3571900" cy="5085417"/>
            </a:xfrm>
            <a:prstGeom prst="rect">
              <a:avLst/>
            </a:prstGeom>
          </p:spPr>
        </p:pic>
        <p:sp>
          <p:nvSpPr>
            <p:cNvPr id="19" name="Pfeil nach rechts 18"/>
            <p:cNvSpPr/>
            <p:nvPr/>
          </p:nvSpPr>
          <p:spPr>
            <a:xfrm>
              <a:off x="3694081" y="1428736"/>
              <a:ext cx="571504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Pfeil nach rechts 19"/>
            <p:cNvSpPr/>
            <p:nvPr/>
          </p:nvSpPr>
          <p:spPr>
            <a:xfrm>
              <a:off x="3694081" y="1928802"/>
              <a:ext cx="571504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Pfeil nach rechts 20"/>
            <p:cNvSpPr/>
            <p:nvPr/>
          </p:nvSpPr>
          <p:spPr>
            <a:xfrm>
              <a:off x="3694081" y="2571744"/>
              <a:ext cx="571504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Pfeil nach rechts 21"/>
            <p:cNvSpPr/>
            <p:nvPr/>
          </p:nvSpPr>
          <p:spPr>
            <a:xfrm>
              <a:off x="3694081" y="3429000"/>
              <a:ext cx="571504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Pfeil nach rechts 22"/>
            <p:cNvSpPr/>
            <p:nvPr/>
          </p:nvSpPr>
          <p:spPr>
            <a:xfrm>
              <a:off x="3694081" y="4286256"/>
              <a:ext cx="571504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Pfeil nach rechts 23"/>
            <p:cNvSpPr/>
            <p:nvPr/>
          </p:nvSpPr>
          <p:spPr>
            <a:xfrm>
              <a:off x="3694081" y="5072074"/>
              <a:ext cx="571504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Pfeil nach rechts 24"/>
            <p:cNvSpPr/>
            <p:nvPr/>
          </p:nvSpPr>
          <p:spPr>
            <a:xfrm>
              <a:off x="3694081" y="5786454"/>
              <a:ext cx="571504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65668B3-023C-44BC-9F83-26D66E4E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24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628775"/>
            <a:ext cx="8208455" cy="450850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800" dirty="0"/>
              <a:t>Möglichst auf Tätigkeiten mit Gefahrstoffen verzichten.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800" dirty="0"/>
              <a:t>Gefahrstoffumgang nur mit ausreichenden Kenntnissen um die Gefahr.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800" dirty="0"/>
              <a:t>Gefahrstoffe sind stets bestimmungsgemäß zu verwenden.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800" dirty="0"/>
              <a:t>Erforderliche Schutzmaßnahmen sind stets anzuwenden.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800" dirty="0"/>
              <a:t>Bei Gefahrstoffen mit geringer Gefährdung die Gebrauchsanweisung und Kennzeichnung beachten.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800" dirty="0"/>
              <a:t>Bei jeder Tätigkeit mit Gefahrstoffen: vor Arbeitsaufnahme die Unterweisung und Betriebsanweisung beachten.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800" dirty="0"/>
              <a:t>Haut- und Augenkontakt mit Gefahrstoffen vermeiden.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800" dirty="0"/>
              <a:t>Die Gebinde nach Gebrauch verschließen, um unnötige Freisetzung zu vermeiden.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800" dirty="0"/>
              <a:t>Störungen umgehend melden.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800" dirty="0"/>
              <a:t>Weder Menschen noch die Natur gefährden.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800" dirty="0"/>
              <a:t> Gefahrstoffe nur in geeigneten Behältern lagern (nicht in Trinkgefäßen!).</a:t>
            </a:r>
          </a:p>
          <a:p>
            <a:pPr marL="216000" lvl="1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altLang="de-DE" sz="1800" dirty="0">
              <a:sym typeface="Monotype Sorts"/>
            </a:endParaRPr>
          </a:p>
          <a:p>
            <a:pPr marL="0" lvl="1" indent="0">
              <a:spcBef>
                <a:spcPts val="0"/>
              </a:spcBef>
              <a:buNone/>
            </a:pPr>
            <a:endParaRPr lang="de-DE" altLang="de-DE" sz="1500" dirty="0">
              <a:latin typeface="Verdana" charset="0"/>
            </a:endParaRPr>
          </a:p>
          <a:p>
            <a:pPr>
              <a:spcBef>
                <a:spcPts val="0"/>
              </a:spcBef>
            </a:pPr>
            <a:endParaRPr lang="de-DE" altLang="de-DE" sz="1500" dirty="0">
              <a:latin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800" dirty="0"/>
          </a:p>
          <a:p>
            <a:pPr>
              <a:spcBef>
                <a:spcPts val="0"/>
              </a:spcBef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11 wichtige Regeln für den Schutz!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9E1AA8-F0CD-4620-AEA9-C68C6A94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89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992888" cy="118937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Untertitel 6">
            <a:extLst>
              <a:ext uri="{FF2B5EF4-FFF2-40B4-BE49-F238E27FC236}">
                <a16:creationId xmlns:a16="http://schemas.microsoft.com/office/drawing/2014/main" id="{9BF44354-DBB5-43FE-B282-0B3F3B94723D}"/>
              </a:ext>
            </a:extLst>
          </p:cNvPr>
          <p:cNvSpPr>
            <a:spLocks noGrp="1"/>
          </p:cNvSpPr>
          <p:nvPr/>
        </p:nvSpPr>
        <p:spPr>
          <a:xfrm>
            <a:off x="613164" y="4922500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tabLst/>
              <a:defRPr sz="14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Trage hier deinen namen ein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A508A3-F906-494E-9A5C-92D8466D1A35}"/>
              </a:ext>
            </a:extLst>
          </p:cNvPr>
          <p:cNvSpPr txBox="1"/>
          <p:nvPr/>
        </p:nvSpPr>
        <p:spPr>
          <a:xfrm>
            <a:off x="611560" y="5276325"/>
            <a:ext cx="29520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Unternehmen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Straße / Hausnummer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PLZ / Stadt 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Telefon</a:t>
            </a:r>
          </a:p>
          <a:p>
            <a:endParaRPr lang="de-DE" sz="1200" dirty="0">
              <a:solidFill>
                <a:schemeClr val="tx2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DE1058-74A0-4465-B329-4BA717FCA0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1161" y="6044469"/>
            <a:ext cx="1539595" cy="4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4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628775"/>
            <a:ext cx="7776407" cy="45085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de-DE" sz="1800" dirty="0"/>
              <a:t>Laut Gefahrstoffverordnung (GefStoffV):</a:t>
            </a:r>
            <a:br>
              <a:rPr lang="de-DE" sz="1800" dirty="0"/>
            </a:br>
            <a:r>
              <a:rPr lang="de-DE" sz="1800" dirty="0"/>
              <a:t>alle Stoffe/ Produkte, die mindestens ein Gefährlichkeitsmerkmal aufweisen (umweltgefährdend, giftig, reizend, ätzend, krebserregend, leicht entzündlich etc.).</a:t>
            </a:r>
          </a:p>
          <a:p>
            <a:pPr>
              <a:buFont typeface="Wingdings" charset="2"/>
              <a:buChar char="§"/>
            </a:pPr>
            <a:endParaRPr lang="de-DE" sz="1000" dirty="0"/>
          </a:p>
          <a:p>
            <a:pPr>
              <a:buFont typeface="Wingdings" charset="2"/>
              <a:buChar char="§"/>
            </a:pPr>
            <a:r>
              <a:rPr lang="de-DE" sz="1800" dirty="0"/>
              <a:t>Tätigkeiten mit Gefahrstoffen führen häufig zu Unfällen, Berufskrankheiten und arbeitsbedingten Gesundheitsgefahren.</a:t>
            </a:r>
          </a:p>
          <a:p>
            <a:pPr>
              <a:buFont typeface="Wingdings" charset="2"/>
              <a:buChar char="§"/>
            </a:pPr>
            <a:endParaRPr lang="de-DE" sz="1000" dirty="0"/>
          </a:p>
          <a:p>
            <a:pPr>
              <a:buFont typeface="Wingdings" charset="2"/>
              <a:buChar char="§"/>
            </a:pPr>
            <a:r>
              <a:rPr lang="de-DE" sz="1800" dirty="0"/>
              <a:t>Die Beschreibung der Gefahrstoffe erfolgt durch ihre gefährlichen Eigenschaften. Erst wenn diese bekannt sind, kann man sich durch geeignete Schutzmaßnahmen gegen diese Gefährdungen schützen.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sz="3200" dirty="0"/>
              <a:t>Definition von Gefahrstoffen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E96C34-4B2C-447F-BB97-25A965A1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31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sz="3200" dirty="0"/>
              <a:t>Welche Erscheinungsformen sind bekannt?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195736" y="1444714"/>
            <a:ext cx="530915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Gas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08471" y="1578334"/>
            <a:ext cx="2124749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Ammoniak, Acetylen</a:t>
            </a:r>
          </a:p>
        </p:txBody>
      </p:sp>
      <p:sp>
        <p:nvSpPr>
          <p:cNvPr id="9" name="Freeform 1038"/>
          <p:cNvSpPr>
            <a:spLocks/>
          </p:cNvSpPr>
          <p:nvPr/>
        </p:nvSpPr>
        <p:spPr bwMode="auto">
          <a:xfrm>
            <a:off x="3700363" y="1592683"/>
            <a:ext cx="974725" cy="304800"/>
          </a:xfrm>
          <a:custGeom>
            <a:avLst/>
            <a:gdLst>
              <a:gd name="T0" fmla="*/ 462 w 614"/>
              <a:gd name="T1" fmla="*/ 0 h 192"/>
              <a:gd name="T2" fmla="*/ 462 w 614"/>
              <a:gd name="T3" fmla="*/ 48 h 192"/>
              <a:gd name="T4" fmla="*/ 0 w 614"/>
              <a:gd name="T5" fmla="*/ 48 h 192"/>
              <a:gd name="T6" fmla="*/ 0 w 614"/>
              <a:gd name="T7" fmla="*/ 144 h 192"/>
              <a:gd name="T8" fmla="*/ 462 w 614"/>
              <a:gd name="T9" fmla="*/ 144 h 192"/>
              <a:gd name="T10" fmla="*/ 462 w 614"/>
              <a:gd name="T11" fmla="*/ 192 h 192"/>
              <a:gd name="T12" fmla="*/ 614 w 614"/>
              <a:gd name="T13" fmla="*/ 96 h 192"/>
              <a:gd name="T14" fmla="*/ 462 w 614"/>
              <a:gd name="T15" fmla="*/ 0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4"/>
              <a:gd name="T25" fmla="*/ 0 h 192"/>
              <a:gd name="T26" fmla="*/ 614 w 614"/>
              <a:gd name="T27" fmla="*/ 192 h 1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4" h="192">
                <a:moveTo>
                  <a:pt x="462" y="0"/>
                </a:moveTo>
                <a:lnTo>
                  <a:pt x="462" y="48"/>
                </a:lnTo>
                <a:lnTo>
                  <a:pt x="0" y="48"/>
                </a:lnTo>
                <a:lnTo>
                  <a:pt x="0" y="144"/>
                </a:lnTo>
                <a:lnTo>
                  <a:pt x="462" y="144"/>
                </a:lnTo>
                <a:lnTo>
                  <a:pt x="462" y="192"/>
                </a:lnTo>
                <a:lnTo>
                  <a:pt x="614" y="96"/>
                </a:lnTo>
                <a:lnTo>
                  <a:pt x="46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prstDash val="solid"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de-DE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10" name="Gruppieren 51"/>
          <p:cNvGrpSpPr/>
          <p:nvPr/>
        </p:nvGrpSpPr>
        <p:grpSpPr>
          <a:xfrm>
            <a:off x="2142197" y="2438447"/>
            <a:ext cx="5627364" cy="466492"/>
            <a:chOff x="1594783" y="2452826"/>
            <a:chExt cx="5627364" cy="466492"/>
          </a:xfrm>
        </p:grpSpPr>
        <p:sp>
          <p:nvSpPr>
            <p:cNvPr id="21" name="Textfeld 20"/>
            <p:cNvSpPr txBox="1"/>
            <p:nvPr/>
          </p:nvSpPr>
          <p:spPr>
            <a:xfrm>
              <a:off x="1594783" y="2549986"/>
              <a:ext cx="812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kern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Dampf</a:t>
              </a:r>
            </a:p>
          </p:txBody>
        </p:sp>
        <p:sp>
          <p:nvSpPr>
            <p:cNvPr id="22" name="Freeform 1038"/>
            <p:cNvSpPr>
              <a:spLocks/>
            </p:cNvSpPr>
            <p:nvPr/>
          </p:nvSpPr>
          <p:spPr bwMode="auto">
            <a:xfrm>
              <a:off x="3194943" y="2526979"/>
              <a:ext cx="974725" cy="304800"/>
            </a:xfrm>
            <a:custGeom>
              <a:avLst/>
              <a:gdLst>
                <a:gd name="T0" fmla="*/ 462 w 614"/>
                <a:gd name="T1" fmla="*/ 0 h 192"/>
                <a:gd name="T2" fmla="*/ 462 w 614"/>
                <a:gd name="T3" fmla="*/ 48 h 192"/>
                <a:gd name="T4" fmla="*/ 0 w 614"/>
                <a:gd name="T5" fmla="*/ 48 h 192"/>
                <a:gd name="T6" fmla="*/ 0 w 614"/>
                <a:gd name="T7" fmla="*/ 144 h 192"/>
                <a:gd name="T8" fmla="*/ 462 w 614"/>
                <a:gd name="T9" fmla="*/ 144 h 192"/>
                <a:gd name="T10" fmla="*/ 462 w 614"/>
                <a:gd name="T11" fmla="*/ 192 h 192"/>
                <a:gd name="T12" fmla="*/ 614 w 614"/>
                <a:gd name="T13" fmla="*/ 96 h 192"/>
                <a:gd name="T14" fmla="*/ 462 w 614"/>
                <a:gd name="T15" fmla="*/ 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4"/>
                <a:gd name="T25" fmla="*/ 0 h 192"/>
                <a:gd name="T26" fmla="*/ 614 w 614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4" h="192">
                  <a:moveTo>
                    <a:pt x="462" y="0"/>
                  </a:moveTo>
                  <a:lnTo>
                    <a:pt x="462" y="48"/>
                  </a:lnTo>
                  <a:lnTo>
                    <a:pt x="0" y="48"/>
                  </a:lnTo>
                  <a:lnTo>
                    <a:pt x="0" y="144"/>
                  </a:lnTo>
                  <a:lnTo>
                    <a:pt x="462" y="144"/>
                  </a:lnTo>
                  <a:lnTo>
                    <a:pt x="462" y="192"/>
                  </a:lnTo>
                  <a:lnTo>
                    <a:pt x="614" y="96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499992" y="2452826"/>
              <a:ext cx="2722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kern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Lösemittel-/Benzindämpfe</a:t>
              </a:r>
            </a:p>
          </p:txBody>
        </p:sp>
      </p:grpSp>
      <p:grpSp>
        <p:nvGrpSpPr>
          <p:cNvPr id="11" name="Gruppieren 50"/>
          <p:cNvGrpSpPr/>
          <p:nvPr/>
        </p:nvGrpSpPr>
        <p:grpSpPr>
          <a:xfrm>
            <a:off x="2103262" y="3316157"/>
            <a:ext cx="6159306" cy="646331"/>
            <a:chOff x="1587600" y="3140968"/>
            <a:chExt cx="6159306" cy="646331"/>
          </a:xfrm>
          <a:solidFill>
            <a:schemeClr val="accent5">
              <a:lumMod val="50000"/>
            </a:schemeClr>
          </a:solidFill>
        </p:grpSpPr>
        <p:sp>
          <p:nvSpPr>
            <p:cNvPr id="18" name="Textfeld 17"/>
            <p:cNvSpPr txBox="1"/>
            <p:nvPr/>
          </p:nvSpPr>
          <p:spPr>
            <a:xfrm>
              <a:off x="1587600" y="3368982"/>
              <a:ext cx="16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kern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Schwebstoffe</a:t>
              </a:r>
            </a:p>
          </p:txBody>
        </p:sp>
        <p:sp>
          <p:nvSpPr>
            <p:cNvPr id="19" name="Freeform 1038"/>
            <p:cNvSpPr>
              <a:spLocks/>
            </p:cNvSpPr>
            <p:nvPr/>
          </p:nvSpPr>
          <p:spPr bwMode="auto">
            <a:xfrm>
              <a:off x="3207643" y="3422192"/>
              <a:ext cx="974725" cy="304800"/>
            </a:xfrm>
            <a:custGeom>
              <a:avLst/>
              <a:gdLst>
                <a:gd name="T0" fmla="*/ 462 w 614"/>
                <a:gd name="T1" fmla="*/ 0 h 192"/>
                <a:gd name="T2" fmla="*/ 462 w 614"/>
                <a:gd name="T3" fmla="*/ 48 h 192"/>
                <a:gd name="T4" fmla="*/ 0 w 614"/>
                <a:gd name="T5" fmla="*/ 48 h 192"/>
                <a:gd name="T6" fmla="*/ 0 w 614"/>
                <a:gd name="T7" fmla="*/ 144 h 192"/>
                <a:gd name="T8" fmla="*/ 462 w 614"/>
                <a:gd name="T9" fmla="*/ 144 h 192"/>
                <a:gd name="T10" fmla="*/ 462 w 614"/>
                <a:gd name="T11" fmla="*/ 192 h 192"/>
                <a:gd name="T12" fmla="*/ 614 w 614"/>
                <a:gd name="T13" fmla="*/ 96 h 192"/>
                <a:gd name="T14" fmla="*/ 462 w 614"/>
                <a:gd name="T15" fmla="*/ 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4"/>
                <a:gd name="T25" fmla="*/ 0 h 192"/>
                <a:gd name="T26" fmla="*/ 614 w 614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4" h="192">
                  <a:moveTo>
                    <a:pt x="462" y="0"/>
                  </a:moveTo>
                  <a:lnTo>
                    <a:pt x="462" y="48"/>
                  </a:lnTo>
                  <a:lnTo>
                    <a:pt x="0" y="48"/>
                  </a:lnTo>
                  <a:lnTo>
                    <a:pt x="0" y="144"/>
                  </a:lnTo>
                  <a:lnTo>
                    <a:pt x="462" y="144"/>
                  </a:lnTo>
                  <a:lnTo>
                    <a:pt x="462" y="192"/>
                  </a:lnTo>
                  <a:lnTo>
                    <a:pt x="614" y="96"/>
                  </a:lnTo>
                  <a:lnTo>
                    <a:pt x="462" y="0"/>
                  </a:lnTo>
                  <a:close/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kern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499992" y="3140968"/>
              <a:ext cx="32469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Farbnebel, Schweißrauche, Holz-</a:t>
              </a:r>
              <a:br>
                <a: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e-DE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stäube, Mehlstaub </a:t>
              </a: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2119021" y="4625056"/>
            <a:ext cx="167630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Flüssigkeiten</a:t>
            </a:r>
          </a:p>
        </p:txBody>
      </p:sp>
      <p:sp>
        <p:nvSpPr>
          <p:cNvPr id="13" name="Freeform 1038"/>
          <p:cNvSpPr>
            <a:spLocks/>
          </p:cNvSpPr>
          <p:nvPr/>
        </p:nvSpPr>
        <p:spPr bwMode="auto">
          <a:xfrm>
            <a:off x="3723305" y="4695697"/>
            <a:ext cx="974725" cy="304800"/>
          </a:xfrm>
          <a:custGeom>
            <a:avLst/>
            <a:gdLst>
              <a:gd name="T0" fmla="*/ 462 w 614"/>
              <a:gd name="T1" fmla="*/ 0 h 192"/>
              <a:gd name="T2" fmla="*/ 462 w 614"/>
              <a:gd name="T3" fmla="*/ 48 h 192"/>
              <a:gd name="T4" fmla="*/ 0 w 614"/>
              <a:gd name="T5" fmla="*/ 48 h 192"/>
              <a:gd name="T6" fmla="*/ 0 w 614"/>
              <a:gd name="T7" fmla="*/ 144 h 192"/>
              <a:gd name="T8" fmla="*/ 462 w 614"/>
              <a:gd name="T9" fmla="*/ 144 h 192"/>
              <a:gd name="T10" fmla="*/ 462 w 614"/>
              <a:gd name="T11" fmla="*/ 192 h 192"/>
              <a:gd name="T12" fmla="*/ 614 w 614"/>
              <a:gd name="T13" fmla="*/ 96 h 192"/>
              <a:gd name="T14" fmla="*/ 462 w 614"/>
              <a:gd name="T15" fmla="*/ 0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4"/>
              <a:gd name="T25" fmla="*/ 0 h 192"/>
              <a:gd name="T26" fmla="*/ 614 w 614"/>
              <a:gd name="T27" fmla="*/ 192 h 1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4" h="192">
                <a:moveTo>
                  <a:pt x="462" y="0"/>
                </a:moveTo>
                <a:lnTo>
                  <a:pt x="462" y="48"/>
                </a:lnTo>
                <a:lnTo>
                  <a:pt x="0" y="48"/>
                </a:lnTo>
                <a:lnTo>
                  <a:pt x="0" y="144"/>
                </a:lnTo>
                <a:lnTo>
                  <a:pt x="462" y="144"/>
                </a:lnTo>
                <a:lnTo>
                  <a:pt x="462" y="192"/>
                </a:lnTo>
                <a:lnTo>
                  <a:pt x="614" y="96"/>
                </a:lnTo>
                <a:lnTo>
                  <a:pt x="46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prstDash val="solid"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de-DE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31413" y="4581128"/>
            <a:ext cx="2711833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Lösemittel, Säuren, Laugen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008471" y="5723964"/>
            <a:ext cx="1759456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Cyanide, Metalle</a:t>
            </a:r>
          </a:p>
        </p:txBody>
      </p:sp>
      <p:sp>
        <p:nvSpPr>
          <p:cNvPr id="16" name="Freeform 1038"/>
          <p:cNvSpPr>
            <a:spLocks/>
          </p:cNvSpPr>
          <p:nvPr/>
        </p:nvSpPr>
        <p:spPr bwMode="auto">
          <a:xfrm>
            <a:off x="3723305" y="5784299"/>
            <a:ext cx="974725" cy="304800"/>
          </a:xfrm>
          <a:custGeom>
            <a:avLst/>
            <a:gdLst>
              <a:gd name="T0" fmla="*/ 462 w 614"/>
              <a:gd name="T1" fmla="*/ 0 h 192"/>
              <a:gd name="T2" fmla="*/ 462 w 614"/>
              <a:gd name="T3" fmla="*/ 48 h 192"/>
              <a:gd name="T4" fmla="*/ 0 w 614"/>
              <a:gd name="T5" fmla="*/ 48 h 192"/>
              <a:gd name="T6" fmla="*/ 0 w 614"/>
              <a:gd name="T7" fmla="*/ 144 h 192"/>
              <a:gd name="T8" fmla="*/ 462 w 614"/>
              <a:gd name="T9" fmla="*/ 144 h 192"/>
              <a:gd name="T10" fmla="*/ 462 w 614"/>
              <a:gd name="T11" fmla="*/ 192 h 192"/>
              <a:gd name="T12" fmla="*/ 614 w 614"/>
              <a:gd name="T13" fmla="*/ 96 h 192"/>
              <a:gd name="T14" fmla="*/ 462 w 614"/>
              <a:gd name="T15" fmla="*/ 0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4"/>
              <a:gd name="T25" fmla="*/ 0 h 192"/>
              <a:gd name="T26" fmla="*/ 614 w 614"/>
              <a:gd name="T27" fmla="*/ 192 h 1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4" h="192">
                <a:moveTo>
                  <a:pt x="462" y="0"/>
                </a:moveTo>
                <a:lnTo>
                  <a:pt x="462" y="48"/>
                </a:lnTo>
                <a:lnTo>
                  <a:pt x="0" y="48"/>
                </a:lnTo>
                <a:lnTo>
                  <a:pt x="0" y="144"/>
                </a:lnTo>
                <a:lnTo>
                  <a:pt x="462" y="144"/>
                </a:lnTo>
                <a:lnTo>
                  <a:pt x="462" y="192"/>
                </a:lnTo>
                <a:lnTo>
                  <a:pt x="614" y="96"/>
                </a:lnTo>
                <a:lnTo>
                  <a:pt x="46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prstDash val="solid"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de-DE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122594" y="5696985"/>
            <a:ext cx="167630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Feststoffe</a:t>
            </a:r>
          </a:p>
        </p:txBody>
      </p:sp>
      <p:pic>
        <p:nvPicPr>
          <p:cNvPr id="25" name="Grafik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04" y="1152490"/>
            <a:ext cx="1523110" cy="1004205"/>
          </a:xfrm>
          <a:prstGeom prst="rect">
            <a:avLst/>
          </a:prstGeom>
        </p:spPr>
      </p:pic>
      <p:pic>
        <p:nvPicPr>
          <p:cNvPr id="26" name="Grafi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504" y="2221789"/>
            <a:ext cx="1517836" cy="955306"/>
          </a:xfrm>
          <a:prstGeom prst="rect">
            <a:avLst/>
          </a:prstGeom>
        </p:spPr>
      </p:pic>
      <p:pic>
        <p:nvPicPr>
          <p:cNvPr id="27" name="Grafik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587" y="3221481"/>
            <a:ext cx="1506026" cy="1045489"/>
          </a:xfrm>
          <a:prstGeom prst="rect">
            <a:avLst/>
          </a:prstGeom>
        </p:spPr>
      </p:pic>
      <p:pic>
        <p:nvPicPr>
          <p:cNvPr id="28" name="Grafik 4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654" y="4311356"/>
            <a:ext cx="1517891" cy="1053919"/>
          </a:xfrm>
          <a:prstGeom prst="rect">
            <a:avLst/>
          </a:prstGeom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504" y="5427039"/>
            <a:ext cx="15178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574DDC-F4A6-4AF9-BF30-CF34A29A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628775"/>
            <a:ext cx="7488375" cy="450850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Die Aufnahme von Gefahrstoffen in den menschlichen Körper erfolgt prinzipiell über 3 verschiedene Aufnahmewege:</a:t>
            </a:r>
          </a:p>
          <a:p>
            <a:pPr marL="0" indent="0">
              <a:spcBef>
                <a:spcPts val="0"/>
              </a:spcBef>
              <a:buNone/>
            </a:pPr>
            <a:endParaRPr lang="de-DE" sz="1800" dirty="0"/>
          </a:p>
          <a:p>
            <a:pPr>
              <a:spcBef>
                <a:spcPts val="0"/>
              </a:spcBef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Aufnahmewege von Gefahrstoffen</a:t>
            </a:r>
          </a:p>
        </p:txBody>
      </p:sp>
      <p:pic>
        <p:nvPicPr>
          <p:cNvPr id="7" name="Grafik 15" descr="Nachgebaute_Zeichnung1_n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08920"/>
            <a:ext cx="3147834" cy="3314861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rot="10800000">
            <a:off x="2680989" y="3498173"/>
            <a:ext cx="1131347" cy="81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 flipV="1">
            <a:off x="2680990" y="3715012"/>
            <a:ext cx="2160238" cy="25289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2392958" y="5603976"/>
            <a:ext cx="2448270" cy="3513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3761108" y="2886050"/>
            <a:ext cx="1080120" cy="612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841228" y="2562884"/>
            <a:ext cx="385192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de-DE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Einatmen</a:t>
            </a:r>
            <a:b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Gase, Aerosole, Stäube, Ruß</a:t>
            </a:r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3761108" y="2886050"/>
            <a:ext cx="1080120" cy="612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841228" y="3644745"/>
            <a:ext cx="432048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de-DE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Verschlucken</a:t>
            </a:r>
            <a:b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Flüssigkeiten, Feststoffe, Stäube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2680990" y="3715012"/>
            <a:ext cx="2160238" cy="25289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841228" y="4809926"/>
            <a:ext cx="3851920" cy="9233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de-DE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Hautresorption (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die Aufnahme eines Stoffes durch die Haut ) </a:t>
            </a:r>
            <a:b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de-DE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Gase, Stäube, Flüssigkeiten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2392958" y="5603976"/>
            <a:ext cx="2448270" cy="3513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F880EA-9636-49EE-8D3D-336A3CA9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62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628775"/>
            <a:ext cx="6480263" cy="450850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de-DE" sz="1800" dirty="0"/>
              <a:t>Der Gefahrstoff wird als Flüssigkeit oder als Dampf über die Haut in den Körper aufgenommen. Es können dann unterschiedliche schädigende Wirkungen auftreten:</a:t>
            </a:r>
          </a:p>
          <a:p>
            <a:pPr marL="216000"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16000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/>
              <a:t>Hautresorption: Schädigung von inneren Organen </a:t>
            </a:r>
            <a:br>
              <a:rPr lang="de-DE" sz="1800" dirty="0"/>
            </a:br>
            <a:endParaRPr lang="de-DE" sz="1800" dirty="0"/>
          </a:p>
          <a:p>
            <a:pPr marL="216000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/>
              <a:t>Ätzung: Gewebezerstörung an der Kontaktstelle</a:t>
            </a:r>
            <a:br>
              <a:rPr lang="de-DE" sz="1800" dirty="0"/>
            </a:br>
            <a:endParaRPr lang="de-DE" sz="1800" dirty="0"/>
          </a:p>
          <a:p>
            <a:pPr marL="216000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/>
              <a:t>Reizung: Hautentzündung, Hautentfettung</a:t>
            </a:r>
            <a:br>
              <a:rPr lang="de-DE" sz="1800" dirty="0"/>
            </a:br>
            <a:endParaRPr lang="de-DE" sz="1800" dirty="0"/>
          </a:p>
          <a:p>
            <a:pPr marL="216000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dirty="0"/>
              <a:t>Sensibilisierung: Hautkontaktallergien</a:t>
            </a:r>
          </a:p>
          <a:p>
            <a:pPr marL="216000"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sz="1800" dirty="0">
              <a:sym typeface="Monotype Sorts"/>
            </a:endParaRPr>
          </a:p>
          <a:p>
            <a:pPr marL="0" lvl="1" indent="0">
              <a:spcBef>
                <a:spcPts val="0"/>
              </a:spcBef>
              <a:buNone/>
            </a:pPr>
            <a:endParaRPr lang="de-DE" altLang="de-DE" sz="1500" dirty="0">
              <a:latin typeface="Verdana" charset="0"/>
            </a:endParaRPr>
          </a:p>
          <a:p>
            <a:pPr>
              <a:spcBef>
                <a:spcPts val="0"/>
              </a:spcBef>
            </a:pPr>
            <a:endParaRPr lang="de-DE" altLang="de-DE" sz="1500" dirty="0">
              <a:latin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800" dirty="0"/>
          </a:p>
          <a:p>
            <a:pPr>
              <a:spcBef>
                <a:spcPts val="0"/>
              </a:spcBef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Aufnahmeweg: Haut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5A9D60-08AD-4B49-AB3D-57D43498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78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6248" y="1478442"/>
            <a:ext cx="7308587" cy="532607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1800" dirty="0">
                <a:ea typeface="Calibri" charset="0"/>
                <a:cs typeface="Calibri" charset="0"/>
              </a:rPr>
              <a:t>Durch ätzende oder reizende Gase oder Dämpfe können lokale Schädigungen von Schleimhäuten des Mund- und Nasenraums oder der Bronchien hervorgerufen werden.</a:t>
            </a:r>
            <a:br>
              <a:rPr lang="de-DE" sz="1800" dirty="0">
                <a:ea typeface="Calibri" charset="0"/>
                <a:cs typeface="Calibri" charset="0"/>
              </a:rPr>
            </a:br>
            <a:endParaRPr lang="de-DE" sz="1800" dirty="0"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de-DE" sz="1800" dirty="0">
                <a:ea typeface="Calibri" charset="0"/>
                <a:cs typeface="Calibri" charset="0"/>
              </a:rPr>
              <a:t>Bestimmte Stäube haben eine </a:t>
            </a:r>
            <a:r>
              <a:rPr lang="de-DE" sz="1800" dirty="0" err="1">
                <a:ea typeface="Calibri" charset="0"/>
                <a:cs typeface="Calibri" charset="0"/>
              </a:rPr>
              <a:t>fibrotische</a:t>
            </a:r>
            <a:r>
              <a:rPr lang="de-DE" sz="1800" dirty="0">
                <a:ea typeface="Calibri" charset="0"/>
                <a:cs typeface="Calibri" charset="0"/>
              </a:rPr>
              <a:t> Wirkung (Aufbau von Bindegewebe) bei der Aufnahme in die Lunge. Der Aufbau von Bindegewebe beeinträchtigt die Atemfunktion.</a:t>
            </a:r>
          </a:p>
          <a:p>
            <a:pPr>
              <a:spcBef>
                <a:spcPts val="0"/>
              </a:spcBef>
            </a:pPr>
            <a:endParaRPr lang="de-DE" sz="1000" dirty="0">
              <a:ea typeface="Calibri" charset="0"/>
              <a:cs typeface="Calibri" charset="0"/>
            </a:endParaRPr>
          </a:p>
          <a:p>
            <a:pPr lvl="0">
              <a:spcBef>
                <a:spcPts val="0"/>
              </a:spcBef>
            </a:pPr>
            <a:r>
              <a:rPr lang="de-DE" sz="1800" dirty="0">
                <a:ea typeface="Calibri" charset="0"/>
                <a:cs typeface="Calibri" charset="0"/>
              </a:rPr>
              <a:t>Orale Aufnahme ist die Aufnahme von Stoffen / Produkten durch Schlucken.</a:t>
            </a:r>
          </a:p>
          <a:p>
            <a:pPr lvl="0">
              <a:spcBef>
                <a:spcPts val="0"/>
              </a:spcBef>
            </a:pPr>
            <a:endParaRPr lang="de-DE" sz="1000" dirty="0">
              <a:ea typeface="Calibri" charset="0"/>
              <a:cs typeface="Calibri" charset="0"/>
            </a:endParaRPr>
          </a:p>
          <a:p>
            <a:pPr lvl="0">
              <a:spcBef>
                <a:spcPts val="0"/>
              </a:spcBef>
            </a:pPr>
            <a:r>
              <a:rPr lang="de-DE" sz="1800" dirty="0">
                <a:ea typeface="Calibri" charset="0"/>
                <a:cs typeface="Calibri" charset="0"/>
              </a:rPr>
              <a:t>Problematisch ist dabei besonders die „versteckte“ Kontamination (Verseuchung) der Hände.</a:t>
            </a:r>
          </a:p>
          <a:p>
            <a:pPr lvl="0">
              <a:spcBef>
                <a:spcPts val="0"/>
              </a:spcBef>
            </a:pPr>
            <a:endParaRPr lang="de-DE" sz="1000" dirty="0">
              <a:ea typeface="Calibri" charset="0"/>
              <a:cs typeface="Calibri" charset="0"/>
            </a:endParaRPr>
          </a:p>
          <a:p>
            <a:pPr lvl="0">
              <a:spcBef>
                <a:spcPts val="0"/>
              </a:spcBef>
            </a:pPr>
            <a:r>
              <a:rPr lang="de-DE" sz="1800" dirty="0">
                <a:ea typeface="Calibri" charset="0"/>
                <a:cs typeface="Calibri" charset="0"/>
              </a:rPr>
              <a:t>Das Verschlucken von Nasen-Rachen-Schleim inklusiver giftiger Stäube zählt als versteckter Aufnahmeweg.</a:t>
            </a:r>
            <a:br>
              <a:rPr lang="de-DE" sz="1800" dirty="0">
                <a:ea typeface="Calibri" charset="0"/>
                <a:cs typeface="Calibri" charset="0"/>
              </a:rPr>
            </a:br>
            <a:endParaRPr lang="de-DE" sz="1800" dirty="0"/>
          </a:p>
          <a:p>
            <a:pPr>
              <a:spcBef>
                <a:spcPts val="0"/>
              </a:spcBef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Aufnahmeweg: Atmungsorgane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876736-FC9B-499C-B113-100598DD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2286" y="1608509"/>
            <a:ext cx="6408255" cy="450850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Beim Umgang mit Gefahrstoffen sind 4 verschiedene Kennzeichen einzusetzen bzw. zu beachten:</a:t>
            </a:r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Gefahrstoffkennzeichnung</a:t>
            </a:r>
          </a:p>
          <a:p>
            <a:endParaRPr lang="de-DE" sz="1800" dirty="0"/>
          </a:p>
          <a:p>
            <a:r>
              <a:rPr lang="de-DE" sz="1800" dirty="0"/>
              <a:t>Warnhinweise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/>
              <a:t>Verbote</a:t>
            </a:r>
          </a:p>
          <a:p>
            <a:endParaRPr lang="de-DE" sz="1800" dirty="0"/>
          </a:p>
          <a:p>
            <a:r>
              <a:rPr lang="de-DE" sz="1800" dirty="0"/>
              <a:t>Gebote</a:t>
            </a:r>
          </a:p>
          <a:p>
            <a:pPr>
              <a:spcBef>
                <a:spcPts val="0"/>
              </a:spcBef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Diese Zeichen muss man kennen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36912"/>
            <a:ext cx="2592287" cy="881612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12338"/>
            <a:ext cx="811957" cy="710462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12337"/>
            <a:ext cx="806017" cy="710463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512337"/>
            <a:ext cx="780643" cy="702538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08990"/>
            <a:ext cx="680042" cy="680042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42" y="4410005"/>
            <a:ext cx="726336" cy="726336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43" y="4410005"/>
            <a:ext cx="726336" cy="726336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21" y="5231120"/>
            <a:ext cx="709295" cy="718160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218373"/>
            <a:ext cx="741449" cy="741449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16" y="5250073"/>
            <a:ext cx="700986" cy="709749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9CF4F2-ADFA-441D-9B65-FC2229C3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907704" y="1628775"/>
            <a:ext cx="5976207" cy="45085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1800" b="1" dirty="0"/>
              <a:t>Explosiv 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de-DE" sz="1800" dirty="0"/>
              <a:t>Stoff kann z. B. fest, flüssig, </a:t>
            </a:r>
            <a:r>
              <a:rPr lang="de-DE" sz="1800" dirty="0" err="1"/>
              <a:t>pastenförmig</a:t>
            </a:r>
            <a:r>
              <a:rPr lang="de-DE" sz="1800" dirty="0"/>
              <a:t> sein; die Reaktion kann auch ohne Luftsauerstoff mit Wärmeentwicklung und schneller Gasfreisetzung bis zur Explosion erfolgen.</a:t>
            </a:r>
            <a:endParaRPr lang="de-DE" sz="1800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de-DE" sz="1800" b="1" dirty="0"/>
              <a:t>Brandfördernd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de-DE" sz="1800" dirty="0"/>
              <a:t>Oxidierende Stoffe zeigen meistens heftige Reaktionen mit anderen Stoffen. Dabei können giftige oder explosive Gase freigesetzt werden. Sie können auch einen Brand verstärken und beschleunigen.</a:t>
            </a:r>
            <a:endParaRPr lang="de-DE" altLang="de-DE" sz="1800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de-DE" sz="1800" b="1" dirty="0"/>
              <a:t>Entzündlich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de-DE" sz="1800" dirty="0">
                <a:latin typeface="+mj-lt"/>
              </a:rPr>
              <a:t>Stoff kann bei niedrigen Temperaturen entzündet werden. Voraussetzungen dafür sind: das richtige Mischungsverhältnis (Luft / Gefahrstoff) und </a:t>
            </a:r>
            <a:r>
              <a:rPr lang="de-DE" sz="1800" dirty="0">
                <a:latin typeface="+mj-lt"/>
                <a:cs typeface="Arial" pitchFamily="34" charset="0"/>
              </a:rPr>
              <a:t>ausreichende Zündenergie.</a:t>
            </a:r>
          </a:p>
          <a:p>
            <a:pPr marL="0" indent="0">
              <a:spcBef>
                <a:spcPts val="0"/>
              </a:spcBef>
              <a:buNone/>
            </a:pPr>
            <a:endParaRPr lang="de-DE" sz="1800" dirty="0"/>
          </a:p>
          <a:p>
            <a:pPr>
              <a:spcBef>
                <a:spcPts val="0"/>
              </a:spcBef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altLang="de-DE" dirty="0"/>
              <a:t>Gefährlichkeitsmerkmale und Gefahrenpiktogramme</a:t>
            </a:r>
            <a:endParaRPr lang="de-DE" dirty="0"/>
          </a:p>
        </p:txBody>
      </p:sp>
      <p:pic>
        <p:nvPicPr>
          <p:cNvPr id="8" name="Grafik 9" descr="explos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532" y="1312702"/>
            <a:ext cx="1602179" cy="1602179"/>
          </a:xfrm>
          <a:prstGeom prst="rect">
            <a:avLst/>
          </a:prstGeom>
        </p:spPr>
      </p:pic>
      <p:pic>
        <p:nvPicPr>
          <p:cNvPr id="9" name="Grafik 10" descr="rondfl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020917"/>
            <a:ext cx="1575199" cy="1575199"/>
          </a:xfrm>
          <a:prstGeom prst="rect">
            <a:avLst/>
          </a:prstGeom>
        </p:spPr>
      </p:pic>
      <p:pic>
        <p:nvPicPr>
          <p:cNvPr id="10" name="Grafik 11" descr="flam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32" y="4702152"/>
            <a:ext cx="1629158" cy="1629158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C28D83-6EFB-4E15-8516-0D4DABE2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907704" y="1628775"/>
            <a:ext cx="5976207" cy="45085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1800" b="1" dirty="0"/>
              <a:t>Giftig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de-DE" sz="1800" dirty="0"/>
              <a:t>Durch Einatmen, Verschlucken oder Aufnahme über die Haut kann der Stoff akute oder chronische Gesundheitsschäden verursachen und bis zum Tod führen. </a:t>
            </a:r>
          </a:p>
          <a:p>
            <a:pPr marL="0" indent="0">
              <a:spcBef>
                <a:spcPts val="0"/>
              </a:spcBef>
              <a:buNone/>
            </a:pPr>
            <a:endParaRPr lang="de-DE" sz="1800" dirty="0"/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de-DE" sz="1800" dirty="0"/>
              <a:t>Giftige Stoffe führen bereits in kleinen Mengen unmittelbar zu schweren Vergiftungen, die tödlich enden können.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endParaRPr lang="de-DE" sz="1800" dirty="0">
              <a:sym typeface="Wingdings" pitchFamily="2" charset="2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endParaRPr lang="de-DE" sz="18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800" b="1" dirty="0"/>
              <a:t>Ätzend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de-DE" sz="1800" dirty="0"/>
              <a:t>Stoffe dieser Art verursachen bleibende Schädigungen von Augen, Haut und Atemwegen und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endParaRPr lang="de-DE" sz="1800" dirty="0"/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de-DE" sz="1800" dirty="0"/>
              <a:t>können lebendes Gewebe bei Kontakt zerstören.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altLang="de-DE" dirty="0"/>
              <a:t>Gefährlichkeitsmerkmale und Gefahrenpiktogramme</a:t>
            </a:r>
            <a:endParaRPr lang="de-DE" dirty="0"/>
          </a:p>
        </p:txBody>
      </p:sp>
      <p:pic>
        <p:nvPicPr>
          <p:cNvPr id="11" name="Grafik 8" descr="sk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736" y="1628775"/>
            <a:ext cx="1687472" cy="1687472"/>
          </a:xfrm>
          <a:prstGeom prst="rect">
            <a:avLst/>
          </a:prstGeom>
        </p:spPr>
      </p:pic>
      <p:pic>
        <p:nvPicPr>
          <p:cNvPr id="12" name="Grafik 9" descr="acid_f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736" y="4025256"/>
            <a:ext cx="1687472" cy="1791078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F4F8B1-D88C-4738-A286-C1AD44DD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544918"/>
      </p:ext>
    </p:extLst>
  </p:cSld>
  <p:clrMapOvr>
    <a:masterClrMapping/>
  </p:clrMapOvr>
</p:sld>
</file>

<file path=ppt/theme/theme1.xml><?xml version="1.0" encoding="utf-8"?>
<a:theme xmlns:a="http://schemas.openxmlformats.org/drawingml/2006/main" name="VNR">
  <a:themeElements>
    <a:clrScheme name="Benutzerdefiniert 11">
      <a:dk1>
        <a:sysClr val="windowText" lastClr="000000"/>
      </a:dk1>
      <a:lt1>
        <a:sysClr val="window" lastClr="FFFFFF"/>
      </a:lt1>
      <a:dk2>
        <a:srgbClr val="44546A"/>
      </a:dk2>
      <a:lt2>
        <a:srgbClr val="A5A5A5"/>
      </a:lt2>
      <a:accent1>
        <a:srgbClr val="5F5F5F"/>
      </a:accent1>
      <a:accent2>
        <a:srgbClr val="FF5F1F"/>
      </a:accent2>
      <a:accent3>
        <a:srgbClr val="44546A"/>
      </a:accent3>
      <a:accent4>
        <a:srgbClr val="000000"/>
      </a:accent4>
      <a:accent5>
        <a:srgbClr val="44546A"/>
      </a:accent5>
      <a:accent6>
        <a:srgbClr val="954F72"/>
      </a:accent6>
      <a:hlink>
        <a:srgbClr val="0563C1"/>
      </a:hlink>
      <a:folHlink>
        <a:srgbClr val="954F72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VNR-Color">
      <a:dk1>
        <a:srgbClr val="2D2D2A"/>
      </a:dk1>
      <a:lt1>
        <a:sysClr val="window" lastClr="FFFFFF"/>
      </a:lt1>
      <a:dk2>
        <a:srgbClr val="696969"/>
      </a:dk2>
      <a:lt2>
        <a:srgbClr val="DCDCDC"/>
      </a:lt2>
      <a:accent1>
        <a:srgbClr val="254061"/>
      </a:accent1>
      <a:accent2>
        <a:srgbClr val="0E61A5"/>
      </a:accent2>
      <a:accent3>
        <a:srgbClr val="648D9F"/>
      </a:accent3>
      <a:accent4>
        <a:srgbClr val="B0CAD4"/>
      </a:accent4>
      <a:accent5>
        <a:srgbClr val="A5A5A5"/>
      </a:accent5>
      <a:accent6>
        <a:srgbClr val="A50303"/>
      </a:accent6>
      <a:hlink>
        <a:srgbClr val="254061"/>
      </a:hlink>
      <a:folHlink>
        <a:srgbClr val="989891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VNR-Color">
      <a:dk1>
        <a:srgbClr val="2D2D2A"/>
      </a:dk1>
      <a:lt1>
        <a:sysClr val="window" lastClr="FFFFFF"/>
      </a:lt1>
      <a:dk2>
        <a:srgbClr val="696969"/>
      </a:dk2>
      <a:lt2>
        <a:srgbClr val="DCDCDC"/>
      </a:lt2>
      <a:accent1>
        <a:srgbClr val="254061"/>
      </a:accent1>
      <a:accent2>
        <a:srgbClr val="0E61A5"/>
      </a:accent2>
      <a:accent3>
        <a:srgbClr val="648D9F"/>
      </a:accent3>
      <a:accent4>
        <a:srgbClr val="B0CAD4"/>
      </a:accent4>
      <a:accent5>
        <a:srgbClr val="A5A5A5"/>
      </a:accent5>
      <a:accent6>
        <a:srgbClr val="A50303"/>
      </a:accent6>
      <a:hlink>
        <a:srgbClr val="254061"/>
      </a:hlink>
      <a:folHlink>
        <a:srgbClr val="989891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VNR_Vorlage</Template>
  <TotalTime>0</TotalTime>
  <Words>889</Words>
  <Application>Microsoft Office PowerPoint</Application>
  <PresentationFormat>Bildschirmpräsentation (4:3)</PresentationFormat>
  <Paragraphs>183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Verdana</vt:lpstr>
      <vt:lpstr>Wingdings</vt:lpstr>
      <vt:lpstr>VNR</vt:lpstr>
      <vt:lpstr>Gefahrstoffe</vt:lpstr>
      <vt:lpstr>Definition von Gefahrstoffen</vt:lpstr>
      <vt:lpstr>Welche Erscheinungsformen sind bekannt?</vt:lpstr>
      <vt:lpstr>Aufnahmewege von Gefahrstoffen</vt:lpstr>
      <vt:lpstr>Aufnahmeweg: Haut</vt:lpstr>
      <vt:lpstr>Aufnahmeweg: Atmungsorgane</vt:lpstr>
      <vt:lpstr>Diese Zeichen muss man kennen</vt:lpstr>
      <vt:lpstr>Gefährlichkeitsmerkmale und Gefahrenpiktogramme</vt:lpstr>
      <vt:lpstr>Gefährlichkeitsmerkmale und Gefahrenpiktogramme</vt:lpstr>
      <vt:lpstr>Gefährlichkeitsmerkmale und Gefahrenpiktogramme</vt:lpstr>
      <vt:lpstr>Gefährlichkeitsmerkmale und Gefahrenpiktogramme</vt:lpstr>
      <vt:lpstr>Kennzeichnung von Gefahrstoffen</vt:lpstr>
      <vt:lpstr>Kennzeichnung von Gefahrstoffen</vt:lpstr>
      <vt:lpstr>Ein Sicherheitsdatenblatt hat immer 16 Punkte:</vt:lpstr>
      <vt:lpstr>Betriebsanweisung</vt:lpstr>
      <vt:lpstr>11 wichtige Regeln für den Schutz!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Biberdorf</dc:creator>
  <cp:lastModifiedBy>Klett Gerhard</cp:lastModifiedBy>
  <cp:revision>147</cp:revision>
  <dcterms:created xsi:type="dcterms:W3CDTF">2015-01-22T00:01:03Z</dcterms:created>
  <dcterms:modified xsi:type="dcterms:W3CDTF">2021-02-02T10:35:15Z</dcterms:modified>
</cp:coreProperties>
</file>