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61" r:id="rId2"/>
    <p:sldId id="307" r:id="rId3"/>
    <p:sldId id="269" r:id="rId4"/>
    <p:sldId id="270" r:id="rId5"/>
    <p:sldId id="343" r:id="rId6"/>
    <p:sldId id="342" r:id="rId7"/>
    <p:sldId id="341" r:id="rId8"/>
    <p:sldId id="272" r:id="rId9"/>
    <p:sldId id="273" r:id="rId10"/>
    <p:sldId id="274" r:id="rId11"/>
    <p:sldId id="275" r:id="rId12"/>
    <p:sldId id="358" r:id="rId13"/>
    <p:sldId id="276" r:id="rId14"/>
    <p:sldId id="308" r:id="rId15"/>
    <p:sldId id="278" r:id="rId16"/>
    <p:sldId id="279" r:id="rId17"/>
    <p:sldId id="330" r:id="rId18"/>
    <p:sldId id="280" r:id="rId19"/>
    <p:sldId id="331" r:id="rId20"/>
    <p:sldId id="264" r:id="rId21"/>
    <p:sldId id="340" r:id="rId22"/>
    <p:sldId id="334" r:id="rId23"/>
    <p:sldId id="335" r:id="rId24"/>
    <p:sldId id="310" r:id="rId25"/>
    <p:sldId id="332" r:id="rId26"/>
    <p:sldId id="347" r:id="rId27"/>
    <p:sldId id="311" r:id="rId28"/>
    <p:sldId id="333" r:id="rId29"/>
    <p:sldId id="348" r:id="rId30"/>
    <p:sldId id="345" r:id="rId31"/>
    <p:sldId id="352" r:id="rId32"/>
    <p:sldId id="344" r:id="rId33"/>
    <p:sldId id="362" r:id="rId34"/>
    <p:sldId id="363" r:id="rId35"/>
    <p:sldId id="364" r:id="rId36"/>
    <p:sldId id="312" r:id="rId37"/>
    <p:sldId id="314" r:id="rId38"/>
    <p:sldId id="287" r:id="rId39"/>
    <p:sldId id="368" r:id="rId40"/>
    <p:sldId id="370" r:id="rId41"/>
    <p:sldId id="324" r:id="rId42"/>
    <p:sldId id="355" r:id="rId43"/>
    <p:sldId id="315" r:id="rId44"/>
    <p:sldId id="316" r:id="rId45"/>
    <p:sldId id="317" r:id="rId46"/>
    <p:sldId id="360" r:id="rId47"/>
    <p:sldId id="318" r:id="rId48"/>
    <p:sldId id="319" r:id="rId49"/>
    <p:sldId id="320" r:id="rId50"/>
    <p:sldId id="349" r:id="rId51"/>
    <p:sldId id="338" r:id="rId52"/>
    <p:sldId id="323" r:id="rId53"/>
    <p:sldId id="321" r:id="rId54"/>
    <p:sldId id="350" r:id="rId55"/>
    <p:sldId id="325" r:id="rId56"/>
    <p:sldId id="326" r:id="rId57"/>
    <p:sldId id="366" r:id="rId58"/>
    <p:sldId id="353" r:id="rId59"/>
    <p:sldId id="354" r:id="rId60"/>
    <p:sldId id="367" r:id="rId61"/>
    <p:sldId id="351" r:id="rId62"/>
    <p:sldId id="371" r:id="rId6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a:srgbClr val="0033CC"/>
    <a:srgbClr val="FFCC99"/>
    <a:srgbClr val="CCFFCC"/>
    <a:srgbClr val="99FFCC"/>
    <a:srgbClr val="66FF99"/>
    <a:srgbClr val="636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47" autoAdjust="0"/>
    <p:restoredTop sz="94674" autoAdjust="0"/>
  </p:normalViewPr>
  <p:slideViewPr>
    <p:cSldViewPr>
      <p:cViewPr varScale="1">
        <p:scale>
          <a:sx n="124" d="100"/>
          <a:sy n="124" d="100"/>
        </p:scale>
        <p:origin x="10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6" Type="http://schemas.openxmlformats.org/officeDocument/2006/relationships/image" Target="../media/image57.wmf"/><Relationship Id="rId21" Type="http://schemas.openxmlformats.org/officeDocument/2006/relationships/image" Target="../media/image52.wmf"/><Relationship Id="rId34" Type="http://schemas.openxmlformats.org/officeDocument/2006/relationships/image" Target="../media/image65.wmf"/><Relationship Id="rId42" Type="http://schemas.openxmlformats.org/officeDocument/2006/relationships/image" Target="../media/image73.wmf"/><Relationship Id="rId47" Type="http://schemas.openxmlformats.org/officeDocument/2006/relationships/image" Target="../media/image78.wmf"/><Relationship Id="rId50" Type="http://schemas.openxmlformats.org/officeDocument/2006/relationships/image" Target="../media/image81.wmf"/><Relationship Id="rId55" Type="http://schemas.openxmlformats.org/officeDocument/2006/relationships/image" Target="../media/image86.wmf"/><Relationship Id="rId63" Type="http://schemas.openxmlformats.org/officeDocument/2006/relationships/image" Target="../media/image94.wmf"/><Relationship Id="rId68" Type="http://schemas.openxmlformats.org/officeDocument/2006/relationships/image" Target="../media/image99.wmf"/><Relationship Id="rId7" Type="http://schemas.openxmlformats.org/officeDocument/2006/relationships/image" Target="../media/image38.wmf"/><Relationship Id="rId2" Type="http://schemas.openxmlformats.org/officeDocument/2006/relationships/image" Target="../media/image33.wmf"/><Relationship Id="rId16" Type="http://schemas.openxmlformats.org/officeDocument/2006/relationships/image" Target="../media/image47.wmf"/><Relationship Id="rId29" Type="http://schemas.openxmlformats.org/officeDocument/2006/relationships/image" Target="../media/image60.wmf"/><Relationship Id="rId11" Type="http://schemas.openxmlformats.org/officeDocument/2006/relationships/image" Target="../media/image42.wmf"/><Relationship Id="rId24" Type="http://schemas.openxmlformats.org/officeDocument/2006/relationships/image" Target="../media/image55.wmf"/><Relationship Id="rId32" Type="http://schemas.openxmlformats.org/officeDocument/2006/relationships/image" Target="../media/image63.wmf"/><Relationship Id="rId37" Type="http://schemas.openxmlformats.org/officeDocument/2006/relationships/image" Target="../media/image68.wmf"/><Relationship Id="rId40" Type="http://schemas.openxmlformats.org/officeDocument/2006/relationships/image" Target="../media/image71.wmf"/><Relationship Id="rId45" Type="http://schemas.openxmlformats.org/officeDocument/2006/relationships/image" Target="../media/image76.wmf"/><Relationship Id="rId53" Type="http://schemas.openxmlformats.org/officeDocument/2006/relationships/image" Target="../media/image84.wmf"/><Relationship Id="rId58" Type="http://schemas.openxmlformats.org/officeDocument/2006/relationships/image" Target="../media/image89.wmf"/><Relationship Id="rId66" Type="http://schemas.openxmlformats.org/officeDocument/2006/relationships/image" Target="../media/image97.wmf"/><Relationship Id="rId5" Type="http://schemas.openxmlformats.org/officeDocument/2006/relationships/image" Target="../media/image36.wmf"/><Relationship Id="rId61" Type="http://schemas.openxmlformats.org/officeDocument/2006/relationships/image" Target="../media/image92.wmf"/><Relationship Id="rId19" Type="http://schemas.openxmlformats.org/officeDocument/2006/relationships/image" Target="../media/image50.wmf"/><Relationship Id="rId14" Type="http://schemas.openxmlformats.org/officeDocument/2006/relationships/image" Target="../media/image45.wmf"/><Relationship Id="rId22" Type="http://schemas.openxmlformats.org/officeDocument/2006/relationships/image" Target="../media/image53.wmf"/><Relationship Id="rId27" Type="http://schemas.openxmlformats.org/officeDocument/2006/relationships/image" Target="../media/image58.wmf"/><Relationship Id="rId30" Type="http://schemas.openxmlformats.org/officeDocument/2006/relationships/image" Target="../media/image61.wmf"/><Relationship Id="rId35" Type="http://schemas.openxmlformats.org/officeDocument/2006/relationships/image" Target="../media/image66.wmf"/><Relationship Id="rId43" Type="http://schemas.openxmlformats.org/officeDocument/2006/relationships/image" Target="../media/image74.wmf"/><Relationship Id="rId48" Type="http://schemas.openxmlformats.org/officeDocument/2006/relationships/image" Target="../media/image79.wmf"/><Relationship Id="rId56" Type="http://schemas.openxmlformats.org/officeDocument/2006/relationships/image" Target="../media/image87.wmf"/><Relationship Id="rId64" Type="http://schemas.openxmlformats.org/officeDocument/2006/relationships/image" Target="../media/image95.wmf"/><Relationship Id="rId8" Type="http://schemas.openxmlformats.org/officeDocument/2006/relationships/image" Target="../media/image39.wmf"/><Relationship Id="rId51" Type="http://schemas.openxmlformats.org/officeDocument/2006/relationships/image" Target="../media/image82.wmf"/><Relationship Id="rId3" Type="http://schemas.openxmlformats.org/officeDocument/2006/relationships/image" Target="../media/image34.wmf"/><Relationship Id="rId12" Type="http://schemas.openxmlformats.org/officeDocument/2006/relationships/image" Target="../media/image43.wmf"/><Relationship Id="rId17" Type="http://schemas.openxmlformats.org/officeDocument/2006/relationships/image" Target="../media/image48.wmf"/><Relationship Id="rId25" Type="http://schemas.openxmlformats.org/officeDocument/2006/relationships/image" Target="../media/image56.wmf"/><Relationship Id="rId33" Type="http://schemas.openxmlformats.org/officeDocument/2006/relationships/image" Target="../media/image64.wmf"/><Relationship Id="rId38" Type="http://schemas.openxmlformats.org/officeDocument/2006/relationships/image" Target="../media/image69.wmf"/><Relationship Id="rId46" Type="http://schemas.openxmlformats.org/officeDocument/2006/relationships/image" Target="../media/image77.wmf"/><Relationship Id="rId59" Type="http://schemas.openxmlformats.org/officeDocument/2006/relationships/image" Target="../media/image90.wmf"/><Relationship Id="rId67" Type="http://schemas.openxmlformats.org/officeDocument/2006/relationships/image" Target="../media/image98.wmf"/><Relationship Id="rId20" Type="http://schemas.openxmlformats.org/officeDocument/2006/relationships/image" Target="../media/image51.wmf"/><Relationship Id="rId41" Type="http://schemas.openxmlformats.org/officeDocument/2006/relationships/image" Target="../media/image72.wmf"/><Relationship Id="rId54" Type="http://schemas.openxmlformats.org/officeDocument/2006/relationships/image" Target="../media/image85.wmf"/><Relationship Id="rId62" Type="http://schemas.openxmlformats.org/officeDocument/2006/relationships/image" Target="../media/image93.wmf"/><Relationship Id="rId1" Type="http://schemas.openxmlformats.org/officeDocument/2006/relationships/image" Target="../media/image32.wmf"/><Relationship Id="rId6" Type="http://schemas.openxmlformats.org/officeDocument/2006/relationships/image" Target="../media/image37.wmf"/><Relationship Id="rId15" Type="http://schemas.openxmlformats.org/officeDocument/2006/relationships/image" Target="../media/image46.wmf"/><Relationship Id="rId23" Type="http://schemas.openxmlformats.org/officeDocument/2006/relationships/image" Target="../media/image54.wmf"/><Relationship Id="rId28" Type="http://schemas.openxmlformats.org/officeDocument/2006/relationships/image" Target="../media/image59.wmf"/><Relationship Id="rId36" Type="http://schemas.openxmlformats.org/officeDocument/2006/relationships/image" Target="../media/image67.wmf"/><Relationship Id="rId49" Type="http://schemas.openxmlformats.org/officeDocument/2006/relationships/image" Target="../media/image80.wmf"/><Relationship Id="rId57" Type="http://schemas.openxmlformats.org/officeDocument/2006/relationships/image" Target="../media/image88.wmf"/><Relationship Id="rId10" Type="http://schemas.openxmlformats.org/officeDocument/2006/relationships/image" Target="../media/image41.wmf"/><Relationship Id="rId31" Type="http://schemas.openxmlformats.org/officeDocument/2006/relationships/image" Target="../media/image62.wmf"/><Relationship Id="rId44" Type="http://schemas.openxmlformats.org/officeDocument/2006/relationships/image" Target="../media/image75.wmf"/><Relationship Id="rId52" Type="http://schemas.openxmlformats.org/officeDocument/2006/relationships/image" Target="../media/image83.wmf"/><Relationship Id="rId60" Type="http://schemas.openxmlformats.org/officeDocument/2006/relationships/image" Target="../media/image91.wmf"/><Relationship Id="rId65" Type="http://schemas.openxmlformats.org/officeDocument/2006/relationships/image" Target="../media/image96.wmf"/><Relationship Id="rId4" Type="http://schemas.openxmlformats.org/officeDocument/2006/relationships/image" Target="../media/image35.wmf"/><Relationship Id="rId9" Type="http://schemas.openxmlformats.org/officeDocument/2006/relationships/image" Target="../media/image40.wmf"/><Relationship Id="rId13" Type="http://schemas.openxmlformats.org/officeDocument/2006/relationships/image" Target="../media/image44.wmf"/><Relationship Id="rId18" Type="http://schemas.openxmlformats.org/officeDocument/2006/relationships/image" Target="../media/image49.wmf"/><Relationship Id="rId39"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075"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076" name="Rectangle 4"/>
          <p:cNvSpPr>
            <a:spLocks noGrp="1" noRot="1" noChangeAspect="1" noChangeArrowheads="1" noTextEdit="1"/>
          </p:cNvSpPr>
          <p:nvPr>
            <p:ph type="sldImg" idx="2"/>
          </p:nvPr>
        </p:nvSpPr>
        <p:spPr bwMode="auto">
          <a:xfrm>
            <a:off x="919163"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8"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079"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930C682-94D3-4BC8-8539-58AADE805714}" type="slidenum">
              <a:rPr lang="de-DE" altLang="de-DE"/>
              <a:pPr/>
              <a:t>‹Nr.›</a:t>
            </a:fld>
            <a:endParaRPr lang="de-DE" altLang="de-DE"/>
          </a:p>
        </p:txBody>
      </p:sp>
    </p:spTree>
    <p:extLst>
      <p:ext uri="{BB962C8B-B14F-4D97-AF65-F5344CB8AC3E}">
        <p14:creationId xmlns:p14="http://schemas.microsoft.com/office/powerpoint/2010/main" val="4191535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32A26-B2BA-41B9-8E3B-AC36E52CF7D5}" type="slidenum">
              <a:rPr lang="de-DE" altLang="de-DE"/>
              <a:pPr/>
              <a:t>1</a:t>
            </a:fld>
            <a:endParaRPr lang="de-DE" altLang="de-DE"/>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CA28C-E13F-4FAB-8DD7-BB5BD7672CB0}" type="slidenum">
              <a:rPr lang="de-DE" altLang="de-DE"/>
              <a:pPr/>
              <a:t>10</a:t>
            </a:fld>
            <a:endParaRPr lang="de-DE" altLang="de-DE"/>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46444-C010-483C-8567-D1C645E25C2C}" type="slidenum">
              <a:rPr lang="de-DE" altLang="de-DE"/>
              <a:pPr/>
              <a:t>11</a:t>
            </a:fld>
            <a:endParaRPr lang="de-DE" altLang="de-DE"/>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38A05-E48E-4AE2-AF30-77EA5E99A73A}" type="slidenum">
              <a:rPr lang="de-DE" altLang="de-DE"/>
              <a:pPr/>
              <a:t>12</a:t>
            </a:fld>
            <a:endParaRPr lang="de-DE" altLang="de-DE"/>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6EA6B-557E-4142-852C-78F424E99F8F}" type="slidenum">
              <a:rPr lang="de-DE" altLang="de-DE"/>
              <a:pPr/>
              <a:t>13</a:t>
            </a:fld>
            <a:endParaRPr lang="de-DE" altLang="de-DE"/>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A5744-C0AB-40B2-9A26-45A7D12AF25C}" type="slidenum">
              <a:rPr lang="de-DE" altLang="de-DE"/>
              <a:pPr/>
              <a:t>14</a:t>
            </a:fld>
            <a:endParaRPr lang="de-DE" altLang="de-DE"/>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BB840-67D9-42EF-A68B-351292A06C2C}" type="slidenum">
              <a:rPr lang="de-DE" altLang="de-DE"/>
              <a:pPr/>
              <a:t>15</a:t>
            </a:fld>
            <a:endParaRPr lang="de-DE" altLang="de-DE"/>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0DEE8-652A-40C3-A2E5-7862963D7D20}" type="slidenum">
              <a:rPr lang="de-DE" altLang="de-DE"/>
              <a:pPr/>
              <a:t>16</a:t>
            </a:fld>
            <a:endParaRPr lang="de-DE" altLang="de-DE"/>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35D0B-1188-46B4-98CA-D3A6CF5CA7B1}" type="slidenum">
              <a:rPr lang="de-DE" altLang="de-DE"/>
              <a:pPr/>
              <a:t>17</a:t>
            </a:fld>
            <a:endParaRPr lang="de-DE" altLang="de-DE"/>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6C1E0-EE7A-454B-9A03-2CA1AFB1C451}" type="slidenum">
              <a:rPr lang="de-DE" altLang="de-DE"/>
              <a:pPr/>
              <a:t>18</a:t>
            </a:fld>
            <a:endParaRPr lang="de-DE" altLang="de-DE"/>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D53A1-2A0A-4E25-A6FF-365F653A9211}" type="slidenum">
              <a:rPr lang="de-DE" altLang="de-DE"/>
              <a:pPr/>
              <a:t>19</a:t>
            </a:fld>
            <a:endParaRPr lang="de-DE" altLang="de-DE"/>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6042F-2E95-4366-9E55-78FBF474872E}" type="slidenum">
              <a:rPr lang="de-DE" altLang="de-DE"/>
              <a:pPr/>
              <a:t>2</a:t>
            </a:fld>
            <a:endParaRPr lang="de-DE" altLang="de-DE"/>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BAA54-4EDA-4A81-9F0C-577ECDFCBECD}" type="slidenum">
              <a:rPr lang="de-DE" altLang="de-DE"/>
              <a:pPr/>
              <a:t>20</a:t>
            </a:fld>
            <a:endParaRPr lang="de-DE" altLang="de-DE"/>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AC11D-15A5-4D8A-A8FA-AD74268C9534}" type="slidenum">
              <a:rPr lang="de-DE" altLang="de-DE"/>
              <a:pPr/>
              <a:t>21</a:t>
            </a:fld>
            <a:endParaRPr lang="de-DE" altLang="de-DE"/>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C1F0A-F452-4630-8A00-233CCAAF47E6}" type="slidenum">
              <a:rPr lang="de-DE" altLang="de-DE"/>
              <a:pPr/>
              <a:t>22</a:t>
            </a:fld>
            <a:endParaRPr lang="de-DE" altLang="de-DE"/>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377B-2C66-47E2-A2D7-69D2D4F19958}" type="slidenum">
              <a:rPr lang="de-DE" altLang="de-DE"/>
              <a:pPr/>
              <a:t>23</a:t>
            </a:fld>
            <a:endParaRPr lang="de-DE" alt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DBD12-660A-473E-BCF2-AB04CA0FC758}" type="slidenum">
              <a:rPr lang="de-DE" altLang="de-DE"/>
              <a:pPr/>
              <a:t>24</a:t>
            </a:fld>
            <a:endParaRPr lang="de-DE" altLang="de-DE"/>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303A0-30FF-41EB-848E-5DD8AD03A928}" type="slidenum">
              <a:rPr lang="de-DE" altLang="de-DE"/>
              <a:pPr/>
              <a:t>25</a:t>
            </a:fld>
            <a:endParaRPr lang="de-DE" altLang="de-DE"/>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A2FB4-B900-410C-8323-961FE311193F}" type="slidenum">
              <a:rPr lang="de-DE" altLang="de-DE"/>
              <a:pPr/>
              <a:t>26</a:t>
            </a:fld>
            <a:endParaRPr lang="de-DE" altLang="de-DE"/>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4881A-0A6B-45F5-90E4-4B16BF93031D}" type="slidenum">
              <a:rPr lang="de-DE" altLang="de-DE"/>
              <a:pPr/>
              <a:t>27</a:t>
            </a:fld>
            <a:endParaRPr lang="de-DE" altLang="de-DE"/>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50F7D-F18B-4206-B7ED-001BAD5DC5B1}" type="slidenum">
              <a:rPr lang="de-DE" altLang="de-DE"/>
              <a:pPr/>
              <a:t>28</a:t>
            </a:fld>
            <a:endParaRPr lang="de-DE" altLang="de-DE"/>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49649-33F3-47D6-959E-19C2517B5B76}" type="slidenum">
              <a:rPr lang="de-DE" altLang="de-DE"/>
              <a:pPr/>
              <a:t>29</a:t>
            </a:fld>
            <a:endParaRPr lang="de-DE" altLang="de-DE"/>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67E69-0F3B-40C2-9E59-79F36B3E6029}" type="slidenum">
              <a:rPr lang="de-DE" altLang="de-DE"/>
              <a:pPr/>
              <a:t>3</a:t>
            </a:fld>
            <a:endParaRPr lang="de-DE" alt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9B095D-D352-4802-898F-E5743311C9AC}" type="slidenum">
              <a:rPr lang="de-DE" altLang="de-DE"/>
              <a:pPr/>
              <a:t>30</a:t>
            </a:fld>
            <a:endParaRPr lang="de-DE" altLang="de-DE"/>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D01A0-BE1E-4902-9BC7-7B03C3DE45D8}" type="slidenum">
              <a:rPr lang="de-DE" altLang="de-DE"/>
              <a:pPr/>
              <a:t>31</a:t>
            </a:fld>
            <a:endParaRPr lang="de-DE" altLang="de-DE"/>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C6554-EA7C-48E5-A1E4-3A276E2CA257}" type="slidenum">
              <a:rPr lang="de-DE" altLang="de-DE"/>
              <a:pPr/>
              <a:t>32</a:t>
            </a:fld>
            <a:endParaRPr lang="de-DE" altLang="de-DE"/>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90645-8DC3-4BF9-A8CC-D9365C42F85D}" type="slidenum">
              <a:rPr lang="de-DE" altLang="de-DE"/>
              <a:pPr/>
              <a:t>33</a:t>
            </a:fld>
            <a:endParaRPr lang="de-DE" altLang="de-DE"/>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9E7A7-BA03-4AA2-BD2C-E005B6ADBB49}" type="slidenum">
              <a:rPr lang="de-DE" altLang="de-DE"/>
              <a:pPr/>
              <a:t>34</a:t>
            </a:fld>
            <a:endParaRPr lang="de-DE" altLang="de-DE"/>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610C7-280C-4C55-A3A2-2D9326D64A25}" type="slidenum">
              <a:rPr lang="de-DE" altLang="de-DE"/>
              <a:pPr/>
              <a:t>35</a:t>
            </a:fld>
            <a:endParaRPr lang="de-DE" altLang="de-DE"/>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BE8B2-FAAA-4D0A-8746-3872DFF60A73}" type="slidenum">
              <a:rPr lang="de-DE" altLang="de-DE"/>
              <a:pPr/>
              <a:t>36</a:t>
            </a:fld>
            <a:endParaRPr lang="de-DE" altLang="de-DE"/>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4369C-8F10-48AB-8DC6-7CEC8F64C815}" type="slidenum">
              <a:rPr lang="de-DE" altLang="de-DE"/>
              <a:pPr/>
              <a:t>37</a:t>
            </a:fld>
            <a:endParaRPr lang="de-DE" altLang="de-DE"/>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22D81-31E9-44DE-BAFA-33320B4CE658}" type="slidenum">
              <a:rPr lang="de-DE" altLang="de-DE"/>
              <a:pPr/>
              <a:t>38</a:t>
            </a:fld>
            <a:endParaRPr lang="de-DE" altLang="de-DE"/>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3D1E0-1F02-4CED-9972-73C78B7ACFAB}" type="slidenum">
              <a:rPr lang="de-DE" altLang="de-DE"/>
              <a:pPr/>
              <a:t>41</a:t>
            </a:fld>
            <a:endParaRPr lang="de-DE" altLang="de-DE"/>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F4CBD-9575-4D01-A843-7063D8833A85}" type="slidenum">
              <a:rPr lang="de-DE" altLang="de-DE"/>
              <a:pPr/>
              <a:t>4</a:t>
            </a:fld>
            <a:endParaRPr lang="de-DE" altLang="de-DE"/>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136F6-E4F2-4BB3-9AE0-F29F81CFD797}" type="slidenum">
              <a:rPr lang="de-DE" altLang="de-DE"/>
              <a:pPr/>
              <a:t>42</a:t>
            </a:fld>
            <a:endParaRPr lang="de-DE" altLang="de-DE"/>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8D090-ABFA-4E8E-BD36-3DDA75CAD0D0}" type="slidenum">
              <a:rPr lang="de-DE" altLang="de-DE"/>
              <a:pPr/>
              <a:t>43</a:t>
            </a:fld>
            <a:endParaRPr lang="de-DE" alt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E971B-38E7-4F75-BDA6-7ABAEF8C537C}" type="slidenum">
              <a:rPr lang="de-DE" altLang="de-DE"/>
              <a:pPr/>
              <a:t>44</a:t>
            </a:fld>
            <a:endParaRPr lang="de-DE" altLang="de-D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C634D-F88C-4B8E-AB95-5E7361BF8DF8}" type="slidenum">
              <a:rPr lang="de-DE" altLang="de-DE"/>
              <a:pPr/>
              <a:t>45</a:t>
            </a:fld>
            <a:endParaRPr lang="de-DE" altLang="de-DE"/>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D689B-28C4-4D96-97F8-2CB0AB037D01}" type="slidenum">
              <a:rPr lang="de-DE" altLang="de-DE"/>
              <a:pPr/>
              <a:t>46</a:t>
            </a:fld>
            <a:endParaRPr lang="de-DE" altLang="de-DE"/>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F5A91-7407-49A7-BF46-A566046FBFF2}" type="slidenum">
              <a:rPr lang="de-DE" altLang="de-DE"/>
              <a:pPr/>
              <a:t>47</a:t>
            </a:fld>
            <a:endParaRPr lang="de-DE" altLang="de-D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090B7-4A45-4CAE-A592-05C7A5CE1FE5}" type="slidenum">
              <a:rPr lang="de-DE" altLang="de-DE"/>
              <a:pPr/>
              <a:t>48</a:t>
            </a:fld>
            <a:endParaRPr lang="de-DE" altLang="de-DE"/>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CF276-2CB5-4406-BA95-94DCF7B5BC6B}" type="slidenum">
              <a:rPr lang="de-DE" altLang="de-DE"/>
              <a:pPr/>
              <a:t>49</a:t>
            </a:fld>
            <a:endParaRPr lang="de-DE" altLang="de-DE"/>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6425B-0E8B-408F-92D6-AE1CCF163B03}" type="slidenum">
              <a:rPr lang="de-DE" altLang="de-DE"/>
              <a:pPr/>
              <a:t>50</a:t>
            </a:fld>
            <a:endParaRPr lang="de-DE" altLang="de-DE"/>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BA3A5-C6D6-42BC-881F-9A665FDBAF21}" type="slidenum">
              <a:rPr lang="de-DE" altLang="de-DE"/>
              <a:pPr/>
              <a:t>51</a:t>
            </a:fld>
            <a:endParaRPr lang="de-DE" altLang="de-DE"/>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FA225-7883-450B-8E73-88BF8C431973}" type="slidenum">
              <a:rPr lang="de-DE" altLang="de-DE"/>
              <a:pPr/>
              <a:t>5</a:t>
            </a:fld>
            <a:endParaRPr lang="de-DE" altLang="de-DE"/>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73EA0-B405-40CC-B148-8FC6BF2F3D74}" type="slidenum">
              <a:rPr lang="de-DE" altLang="de-DE"/>
              <a:pPr/>
              <a:t>52</a:t>
            </a:fld>
            <a:endParaRPr lang="de-DE" altLang="de-DE"/>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90003-1D98-48BB-8291-6EB5C565ACF7}" type="slidenum">
              <a:rPr lang="de-DE" altLang="de-DE"/>
              <a:pPr/>
              <a:t>53</a:t>
            </a:fld>
            <a:endParaRPr lang="de-DE" altLang="de-DE"/>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E23B9-2762-49D5-A186-2D5B43C7396E}" type="slidenum">
              <a:rPr lang="de-DE" altLang="de-DE"/>
              <a:pPr/>
              <a:t>54</a:t>
            </a:fld>
            <a:endParaRPr lang="de-DE" altLang="de-DE"/>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ED6ED-72B6-4DFE-AE92-FEA19997E214}" type="slidenum">
              <a:rPr lang="de-DE" altLang="de-DE"/>
              <a:pPr/>
              <a:t>55</a:t>
            </a:fld>
            <a:endParaRPr lang="de-DE" altLang="de-DE"/>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61C11-60AD-4A57-BB68-C13FA0C5BC4C}" type="slidenum">
              <a:rPr lang="de-DE" altLang="de-DE"/>
              <a:pPr/>
              <a:t>56</a:t>
            </a:fld>
            <a:endParaRPr lang="de-DE" altLang="de-DE"/>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F91FA-D70F-4637-B5A9-78363ACBDBB8}" type="slidenum">
              <a:rPr lang="de-DE" altLang="de-DE"/>
              <a:pPr/>
              <a:t>57</a:t>
            </a:fld>
            <a:endParaRPr lang="de-DE" altLang="de-DE"/>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07290-02C3-4CB7-AECF-F33A94CCE781}" type="slidenum">
              <a:rPr lang="de-DE" altLang="de-DE"/>
              <a:pPr/>
              <a:t>58</a:t>
            </a:fld>
            <a:endParaRPr lang="de-DE" altLang="de-DE"/>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691956-3609-4CA8-A740-08A072090FEC}" type="slidenum">
              <a:rPr lang="de-DE" altLang="de-DE"/>
              <a:pPr/>
              <a:t>59</a:t>
            </a:fld>
            <a:endParaRPr lang="de-DE" altLang="de-DE"/>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924AA-2398-4769-A676-CA8EC53919CF}" type="slidenum">
              <a:rPr lang="de-DE" altLang="de-DE"/>
              <a:pPr/>
              <a:t>60</a:t>
            </a:fld>
            <a:endParaRPr lang="de-DE" altLang="de-DE"/>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D34E5-5D2B-4D1F-BE5B-6D8F78573F39}" type="slidenum">
              <a:rPr lang="de-DE" altLang="de-DE"/>
              <a:pPr/>
              <a:t>61</a:t>
            </a:fld>
            <a:endParaRPr lang="de-DE" altLang="de-DE"/>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AE5C9-F02F-4363-B3BB-DF8DB5CE9929}" type="slidenum">
              <a:rPr lang="de-DE" altLang="de-DE"/>
              <a:pPr/>
              <a:t>6</a:t>
            </a:fld>
            <a:endParaRPr lang="de-DE" altLang="de-DE"/>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31D99-6557-4F74-87B4-EA1F2BBA29BF}" type="slidenum">
              <a:rPr lang="de-DE" altLang="de-DE"/>
              <a:pPr/>
              <a:t>7</a:t>
            </a:fld>
            <a:endParaRPr lang="de-DE" altLang="de-DE"/>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9AA63-3756-4B55-BC05-163AC3A18861}" type="slidenum">
              <a:rPr lang="de-DE" altLang="de-DE"/>
              <a:pPr/>
              <a:t>8</a:t>
            </a:fld>
            <a:endParaRPr lang="de-DE" altLang="de-DE"/>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4FC1-80D6-4CC4-8942-398B7A7A4EF0}" type="slidenum">
              <a:rPr lang="de-DE" altLang="de-DE"/>
              <a:pPr/>
              <a:t>9</a:t>
            </a:fld>
            <a:endParaRPr lang="de-DE" altLang="de-DE"/>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2413" cy="6856413"/>
            <a:chOff x="0" y="0"/>
            <a:chExt cx="5759" cy="4319"/>
          </a:xfrm>
        </p:grpSpPr>
        <p:sp>
          <p:nvSpPr>
            <p:cNvPr id="2051"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052" name="Group 4"/>
            <p:cNvGrpSpPr>
              <a:grpSpLocks/>
            </p:cNvGrpSpPr>
            <p:nvPr userDrawn="1"/>
          </p:nvGrpSpPr>
          <p:grpSpPr bwMode="auto">
            <a:xfrm>
              <a:off x="0" y="0"/>
              <a:ext cx="5759" cy="4319"/>
              <a:chOff x="0" y="0"/>
              <a:chExt cx="5759" cy="4319"/>
            </a:xfrm>
          </p:grpSpPr>
          <p:sp>
            <p:nvSpPr>
              <p:cNvPr id="2053"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4"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5"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6"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7"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5"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6"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7"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078" name="Group 30"/>
              <p:cNvGrpSpPr>
                <a:grpSpLocks/>
              </p:cNvGrpSpPr>
              <p:nvPr/>
            </p:nvGrpSpPr>
            <p:grpSpPr bwMode="auto">
              <a:xfrm>
                <a:off x="0" y="0"/>
                <a:ext cx="5758" cy="1045"/>
                <a:chOff x="0" y="0"/>
                <a:chExt cx="5758" cy="1045"/>
              </a:xfrm>
            </p:grpSpPr>
            <p:sp>
              <p:nvSpPr>
                <p:cNvPr id="2079"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0"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1"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2"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3"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4"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5"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6"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7"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8"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9"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0"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1"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2"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3"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094" name="Group 46"/>
              <p:cNvGrpSpPr>
                <a:grpSpLocks/>
              </p:cNvGrpSpPr>
              <p:nvPr/>
            </p:nvGrpSpPr>
            <p:grpSpPr bwMode="auto">
              <a:xfrm>
                <a:off x="0" y="558"/>
                <a:ext cx="5758" cy="487"/>
                <a:chOff x="0" y="558"/>
                <a:chExt cx="5758" cy="487"/>
              </a:xfrm>
            </p:grpSpPr>
            <p:sp>
              <p:nvSpPr>
                <p:cNvPr id="2095"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6"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097" name="Group 49"/>
              <p:cNvGrpSpPr>
                <a:grpSpLocks/>
              </p:cNvGrpSpPr>
              <p:nvPr/>
            </p:nvGrpSpPr>
            <p:grpSpPr bwMode="auto">
              <a:xfrm>
                <a:off x="264" y="1039"/>
                <a:ext cx="5200" cy="3280"/>
                <a:chOff x="264" y="1039"/>
                <a:chExt cx="5200" cy="3280"/>
              </a:xfrm>
            </p:grpSpPr>
            <p:sp>
              <p:nvSpPr>
                <p:cNvPr id="2098"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9"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0"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1"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2"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3"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4"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5"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6"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107"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8"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9"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0"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1"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2"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3"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4"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115"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de-DE" altLang="de-DE" noProof="0"/>
              <a:t>Titelmasterformat durch Klicken bearbeiten</a:t>
            </a:r>
          </a:p>
        </p:txBody>
      </p:sp>
      <p:sp>
        <p:nvSpPr>
          <p:cNvPr id="2116"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de-DE" altLang="de-DE" noProof="0"/>
              <a:t>Formatvorlage des Untertitelmasters durch Klicken bearbeiten</a:t>
            </a:r>
          </a:p>
        </p:txBody>
      </p:sp>
      <p:sp>
        <p:nvSpPr>
          <p:cNvPr id="2117" name="Rectangle 69"/>
          <p:cNvSpPr>
            <a:spLocks noGrp="1" noChangeArrowheads="1"/>
          </p:cNvSpPr>
          <p:nvPr>
            <p:ph type="dt" sz="quarter" idx="2"/>
          </p:nvPr>
        </p:nvSpPr>
        <p:spPr/>
        <p:txBody>
          <a:bodyPr/>
          <a:lstStyle>
            <a:lvl1pPr>
              <a:defRPr/>
            </a:lvl1pPr>
          </a:lstStyle>
          <a:p>
            <a:endParaRPr lang="de-DE" altLang="de-DE"/>
          </a:p>
        </p:txBody>
      </p:sp>
      <p:sp>
        <p:nvSpPr>
          <p:cNvPr id="2118" name="Rectangle 70"/>
          <p:cNvSpPr>
            <a:spLocks noGrp="1" noChangeArrowheads="1"/>
          </p:cNvSpPr>
          <p:nvPr>
            <p:ph type="ftr" sz="quarter" idx="3"/>
          </p:nvPr>
        </p:nvSpPr>
        <p:spPr/>
        <p:txBody>
          <a:bodyPr/>
          <a:lstStyle>
            <a:lvl1pPr>
              <a:defRPr/>
            </a:lvl1pPr>
          </a:lstStyle>
          <a:p>
            <a:endParaRPr lang="de-DE" altLang="de-DE"/>
          </a:p>
        </p:txBody>
      </p:sp>
      <p:sp>
        <p:nvSpPr>
          <p:cNvPr id="2119" name="Rectangle 71"/>
          <p:cNvSpPr>
            <a:spLocks noGrp="1" noChangeArrowheads="1"/>
          </p:cNvSpPr>
          <p:nvPr>
            <p:ph type="sldNum" sz="quarter" idx="4"/>
          </p:nvPr>
        </p:nvSpPr>
        <p:spPr/>
        <p:txBody>
          <a:bodyPr/>
          <a:lstStyle>
            <a:lvl1pPr>
              <a:defRPr/>
            </a:lvl1pPr>
          </a:lstStyle>
          <a:p>
            <a:fld id="{BB57DD9C-EBED-4E53-BA1B-D17501BEE260}" type="slidenum">
              <a:rPr lang="de-DE" altLang="de-DE"/>
              <a:pPr/>
              <a:t>‹Nr.›</a:t>
            </a:fld>
            <a:endParaRPr lang="de-DE" altLang="de-DE"/>
          </a:p>
        </p:txBody>
      </p:sp>
    </p:spTree>
  </p:cSld>
  <p:clrMapOvr>
    <a:masterClrMapping/>
  </p:clrMapOvr>
  <p:transition advClick="0"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11546E6F-500E-4675-84D8-0EFAD33E666F}" type="slidenum">
              <a:rPr lang="de-DE" altLang="de-DE"/>
              <a:pPr/>
              <a:t>‹Nr.›</a:t>
            </a:fld>
            <a:endParaRPr lang="de-DE" altLang="de-DE"/>
          </a:p>
        </p:txBody>
      </p:sp>
    </p:spTree>
    <p:extLst>
      <p:ext uri="{BB962C8B-B14F-4D97-AF65-F5344CB8AC3E}">
        <p14:creationId xmlns:p14="http://schemas.microsoft.com/office/powerpoint/2010/main" val="1994401"/>
      </p:ext>
    </p:extLst>
  </p:cSld>
  <p:clrMapOvr>
    <a:masterClrMapping/>
  </p:clrMapOvr>
  <p:transition advClick="0"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225" y="273050"/>
            <a:ext cx="2055813" cy="58229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5613" y="273050"/>
            <a:ext cx="6018212" cy="58229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2A112495-0A80-475D-BB22-AE9E3DA166B3}" type="slidenum">
              <a:rPr lang="de-DE" altLang="de-DE"/>
              <a:pPr/>
              <a:t>‹Nr.›</a:t>
            </a:fld>
            <a:endParaRPr lang="de-DE" altLang="de-DE"/>
          </a:p>
        </p:txBody>
      </p:sp>
    </p:spTree>
    <p:extLst>
      <p:ext uri="{BB962C8B-B14F-4D97-AF65-F5344CB8AC3E}">
        <p14:creationId xmlns:p14="http://schemas.microsoft.com/office/powerpoint/2010/main" val="1786089108"/>
      </p:ext>
    </p:extLst>
  </p:cSld>
  <p:clrMapOvr>
    <a:masterClrMapping/>
  </p:clrMapOvr>
  <p:transition advClick="0"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5613" y="273050"/>
            <a:ext cx="8226425" cy="1143000"/>
          </a:xfrm>
        </p:spPr>
        <p:txBody>
          <a:bodyPr/>
          <a:lstStyle/>
          <a:p>
            <a:r>
              <a:rPr lang="de-DE"/>
              <a:t>Titelmasterformat durch Klicken bearbeiten</a:t>
            </a:r>
          </a:p>
        </p:txBody>
      </p:sp>
      <p:sp>
        <p:nvSpPr>
          <p:cNvPr id="3" name="Textplatzhalter 2"/>
          <p:cNvSpPr>
            <a:spLocks noGrp="1"/>
          </p:cNvSpPr>
          <p:nvPr>
            <p:ph type="body" sz="half" idx="1"/>
          </p:nvPr>
        </p:nvSpPr>
        <p:spPr>
          <a:xfrm>
            <a:off x="455613" y="1598613"/>
            <a:ext cx="8226425" cy="21717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5613" y="3922713"/>
            <a:ext cx="8226425" cy="2173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5613" y="6242050"/>
            <a:ext cx="2130425" cy="474663"/>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2050"/>
            <a:ext cx="2895600" cy="474663"/>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2050"/>
            <a:ext cx="2130425" cy="474663"/>
          </a:xfrm>
        </p:spPr>
        <p:txBody>
          <a:bodyPr/>
          <a:lstStyle>
            <a:lvl1pPr>
              <a:defRPr/>
            </a:lvl1pPr>
          </a:lstStyle>
          <a:p>
            <a:fld id="{DAC0184D-DFB4-4DF6-A110-40EDBCED0581}" type="slidenum">
              <a:rPr lang="de-DE" altLang="de-DE"/>
              <a:pPr/>
              <a:t>‹Nr.›</a:t>
            </a:fld>
            <a:endParaRPr lang="de-DE" altLang="de-DE"/>
          </a:p>
        </p:txBody>
      </p:sp>
    </p:spTree>
    <p:extLst>
      <p:ext uri="{BB962C8B-B14F-4D97-AF65-F5344CB8AC3E}">
        <p14:creationId xmlns:p14="http://schemas.microsoft.com/office/powerpoint/2010/main" val="1027392002"/>
      </p:ext>
    </p:extLst>
  </p:cSld>
  <p:clrMapOvr>
    <a:masterClrMapping/>
  </p:clrMapOvr>
  <p:transition advClick="0"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8338999-E51B-4403-AC37-C4E4CD8315D1}" type="slidenum">
              <a:rPr lang="de-DE" altLang="de-DE"/>
              <a:pPr/>
              <a:t>‹Nr.›</a:t>
            </a:fld>
            <a:endParaRPr lang="de-DE" altLang="de-DE"/>
          </a:p>
        </p:txBody>
      </p:sp>
    </p:spTree>
    <p:extLst>
      <p:ext uri="{BB962C8B-B14F-4D97-AF65-F5344CB8AC3E}">
        <p14:creationId xmlns:p14="http://schemas.microsoft.com/office/powerpoint/2010/main" val="1147095261"/>
      </p:ext>
    </p:extLst>
  </p:cSld>
  <p:clrMapOvr>
    <a:masterClrMapping/>
  </p:clrMapOvr>
  <p:transition advClick="0"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2C4ECDAF-378E-4F53-BE1E-022A589888EA}" type="slidenum">
              <a:rPr lang="de-DE" altLang="de-DE"/>
              <a:pPr/>
              <a:t>‹Nr.›</a:t>
            </a:fld>
            <a:endParaRPr lang="de-DE" altLang="de-DE"/>
          </a:p>
        </p:txBody>
      </p:sp>
    </p:spTree>
    <p:extLst>
      <p:ext uri="{BB962C8B-B14F-4D97-AF65-F5344CB8AC3E}">
        <p14:creationId xmlns:p14="http://schemas.microsoft.com/office/powerpoint/2010/main" val="838872026"/>
      </p:ext>
    </p:extLst>
  </p:cSld>
  <p:clrMapOvr>
    <a:masterClrMapping/>
  </p:clrMapOvr>
  <p:transition advClick="0"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C984E497-9D1F-4BE8-83C4-B202E6AE469F}" type="slidenum">
              <a:rPr lang="de-DE" altLang="de-DE"/>
              <a:pPr/>
              <a:t>‹Nr.›</a:t>
            </a:fld>
            <a:endParaRPr lang="de-DE" altLang="de-DE"/>
          </a:p>
        </p:txBody>
      </p:sp>
    </p:spTree>
    <p:extLst>
      <p:ext uri="{BB962C8B-B14F-4D97-AF65-F5344CB8AC3E}">
        <p14:creationId xmlns:p14="http://schemas.microsoft.com/office/powerpoint/2010/main" val="163666088"/>
      </p:ext>
    </p:extLst>
  </p:cSld>
  <p:clrMapOvr>
    <a:masterClrMapping/>
  </p:clrMapOvr>
  <p:transition advClick="0"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0C6EA690-FD08-407E-ACFB-B5036A27E62F}" type="slidenum">
              <a:rPr lang="de-DE" altLang="de-DE"/>
              <a:pPr/>
              <a:t>‹Nr.›</a:t>
            </a:fld>
            <a:endParaRPr lang="de-DE" altLang="de-DE"/>
          </a:p>
        </p:txBody>
      </p:sp>
    </p:spTree>
    <p:extLst>
      <p:ext uri="{BB962C8B-B14F-4D97-AF65-F5344CB8AC3E}">
        <p14:creationId xmlns:p14="http://schemas.microsoft.com/office/powerpoint/2010/main" val="555583340"/>
      </p:ext>
    </p:extLst>
  </p:cSld>
  <p:clrMapOvr>
    <a:masterClrMapping/>
  </p:clrMapOvr>
  <p:transition advClick="0"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BBC44C77-D8DD-4EF3-9EA5-46BA6BE69E84}" type="slidenum">
              <a:rPr lang="de-DE" altLang="de-DE"/>
              <a:pPr/>
              <a:t>‹Nr.›</a:t>
            </a:fld>
            <a:endParaRPr lang="de-DE" altLang="de-DE"/>
          </a:p>
        </p:txBody>
      </p:sp>
    </p:spTree>
    <p:extLst>
      <p:ext uri="{BB962C8B-B14F-4D97-AF65-F5344CB8AC3E}">
        <p14:creationId xmlns:p14="http://schemas.microsoft.com/office/powerpoint/2010/main" val="4078837623"/>
      </p:ext>
    </p:extLst>
  </p:cSld>
  <p:clrMapOvr>
    <a:masterClrMapping/>
  </p:clrMapOvr>
  <p:transition advClick="0"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1E5A4B66-7C7F-4F6B-A62D-D3B0532AF88E}" type="slidenum">
              <a:rPr lang="de-DE" altLang="de-DE"/>
              <a:pPr/>
              <a:t>‹Nr.›</a:t>
            </a:fld>
            <a:endParaRPr lang="de-DE" altLang="de-DE"/>
          </a:p>
        </p:txBody>
      </p:sp>
    </p:spTree>
    <p:extLst>
      <p:ext uri="{BB962C8B-B14F-4D97-AF65-F5344CB8AC3E}">
        <p14:creationId xmlns:p14="http://schemas.microsoft.com/office/powerpoint/2010/main" val="3028075293"/>
      </p:ext>
    </p:extLst>
  </p:cSld>
  <p:clrMapOvr>
    <a:masterClrMapping/>
  </p:clrMapOvr>
  <p:transition advClick="0"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1F9E7FA-1F09-4AE3-89B3-A138CCC784B5}" type="slidenum">
              <a:rPr lang="de-DE" altLang="de-DE"/>
              <a:pPr/>
              <a:t>‹Nr.›</a:t>
            </a:fld>
            <a:endParaRPr lang="de-DE" altLang="de-DE"/>
          </a:p>
        </p:txBody>
      </p:sp>
    </p:spTree>
    <p:extLst>
      <p:ext uri="{BB962C8B-B14F-4D97-AF65-F5344CB8AC3E}">
        <p14:creationId xmlns:p14="http://schemas.microsoft.com/office/powerpoint/2010/main" val="442747227"/>
      </p:ext>
    </p:extLst>
  </p:cSld>
  <p:clrMapOvr>
    <a:masterClrMapping/>
  </p:clrMapOvr>
  <p:transition advClick="0"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9E49462B-5638-4348-9674-63323910BFF7}" type="slidenum">
              <a:rPr lang="de-DE" altLang="de-DE"/>
              <a:pPr/>
              <a:t>‹Nr.›</a:t>
            </a:fld>
            <a:endParaRPr lang="de-DE" altLang="de-DE"/>
          </a:p>
        </p:txBody>
      </p:sp>
    </p:spTree>
    <p:extLst>
      <p:ext uri="{BB962C8B-B14F-4D97-AF65-F5344CB8AC3E}">
        <p14:creationId xmlns:p14="http://schemas.microsoft.com/office/powerpoint/2010/main" val="1171413008"/>
      </p:ext>
    </p:extLst>
  </p:cSld>
  <p:clrMapOvr>
    <a:masterClrMapping/>
  </p:clrMapOvr>
  <p:transition advClick="0" advTm="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027"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28" name="Group 4"/>
            <p:cNvGrpSpPr>
              <a:grpSpLocks/>
            </p:cNvGrpSpPr>
            <p:nvPr userDrawn="1"/>
          </p:nvGrpSpPr>
          <p:grpSpPr bwMode="auto">
            <a:xfrm>
              <a:off x="0" y="0"/>
              <a:ext cx="5759" cy="4319"/>
              <a:chOff x="0" y="0"/>
              <a:chExt cx="5759" cy="4319"/>
            </a:xfrm>
          </p:grpSpPr>
          <p:sp>
            <p:nvSpPr>
              <p:cNvPr id="1029"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0"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1"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2"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3"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4"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5"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6"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7"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8"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9"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0"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1"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2"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3"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4"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5"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6"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7"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8"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9"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0"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1"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2"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3"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54" name="Group 30"/>
              <p:cNvGrpSpPr>
                <a:grpSpLocks/>
              </p:cNvGrpSpPr>
              <p:nvPr userDrawn="1"/>
            </p:nvGrpSpPr>
            <p:grpSpPr bwMode="auto">
              <a:xfrm>
                <a:off x="0" y="0"/>
                <a:ext cx="5758" cy="1045"/>
                <a:chOff x="0" y="0"/>
                <a:chExt cx="5758" cy="1045"/>
              </a:xfrm>
            </p:grpSpPr>
            <p:sp>
              <p:nvSpPr>
                <p:cNvPr id="1055"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6"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7"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8"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9"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0"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1"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2"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3"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4"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5"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6"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7"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8"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9"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70" name="Group 46"/>
              <p:cNvGrpSpPr>
                <a:grpSpLocks/>
              </p:cNvGrpSpPr>
              <p:nvPr userDrawn="1"/>
            </p:nvGrpSpPr>
            <p:grpSpPr bwMode="auto">
              <a:xfrm>
                <a:off x="0" y="558"/>
                <a:ext cx="5758" cy="487"/>
                <a:chOff x="0" y="558"/>
                <a:chExt cx="5758" cy="487"/>
              </a:xfrm>
            </p:grpSpPr>
            <p:sp>
              <p:nvSpPr>
                <p:cNvPr id="1071"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2"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73" name="Group 49"/>
              <p:cNvGrpSpPr>
                <a:grpSpLocks/>
              </p:cNvGrpSpPr>
              <p:nvPr userDrawn="1"/>
            </p:nvGrpSpPr>
            <p:grpSpPr bwMode="auto">
              <a:xfrm>
                <a:off x="264" y="1039"/>
                <a:ext cx="5200" cy="3280"/>
                <a:chOff x="264" y="1039"/>
                <a:chExt cx="5200" cy="3280"/>
              </a:xfrm>
            </p:grpSpPr>
            <p:sp>
              <p:nvSpPr>
                <p:cNvPr id="1074"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5"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6"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7"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8"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9"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0"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1"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2"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083"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4"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de-DE"/>
              </a:p>
            </p:txBody>
          </p:sp>
          <p:sp>
            <p:nvSpPr>
              <p:cNvPr id="1085"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de-DE"/>
              </a:p>
            </p:txBody>
          </p:sp>
          <p:sp>
            <p:nvSpPr>
              <p:cNvPr id="1086"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de-DE"/>
              </a:p>
            </p:txBody>
          </p:sp>
          <p:sp>
            <p:nvSpPr>
              <p:cNvPr id="1087"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8"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9"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0"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1091"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de-DE" altLang="de-DE"/>
              <a:t>Titelmasterformat durch Klicken bearbeiten</a:t>
            </a:r>
          </a:p>
        </p:txBody>
      </p:sp>
      <p:sp>
        <p:nvSpPr>
          <p:cNvPr id="1092"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de-DE" altLang="de-DE"/>
          </a:p>
        </p:txBody>
      </p:sp>
      <p:sp>
        <p:nvSpPr>
          <p:cNvPr id="1093"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de-DE" altLang="de-DE"/>
          </a:p>
        </p:txBody>
      </p:sp>
      <p:sp>
        <p:nvSpPr>
          <p:cNvPr id="1094"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1333AC38-C9AA-4E52-87B7-DFEDE76F6D46}" type="slidenum">
              <a:rPr lang="de-DE" altLang="de-DE"/>
              <a:pPr/>
              <a:t>‹Nr.›</a:t>
            </a:fld>
            <a:endParaRPr lang="de-DE" altLang="de-DE"/>
          </a:p>
        </p:txBody>
      </p:sp>
      <p:sp>
        <p:nvSpPr>
          <p:cNvPr id="1095"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2000">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39.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2.wmf"/><Relationship Id="rId9" Type="http://schemas.openxmlformats.org/officeDocument/2006/relationships/image" Target="../media/image13.wmf"/></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54.xml"/><Relationship Id="rId7" Type="http://schemas.openxmlformats.org/officeDocument/2006/relationships/image" Target="../media/image27.wmf"/><Relationship Id="rId12"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8.wmf"/><Relationship Id="rId5" Type="http://schemas.openxmlformats.org/officeDocument/2006/relationships/image" Target="../media/image26.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30.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17" Type="http://schemas.openxmlformats.org/officeDocument/2006/relationships/oleObject" Target="../embeddings/oleObject61.bin"/><Relationship Id="rId21" Type="http://schemas.openxmlformats.org/officeDocument/2006/relationships/oleObject" Target="../embeddings/oleObject13.bin"/><Relationship Id="rId42" Type="http://schemas.openxmlformats.org/officeDocument/2006/relationships/image" Target="../media/image49.wmf"/><Relationship Id="rId63" Type="http://schemas.openxmlformats.org/officeDocument/2006/relationships/oleObject" Target="../embeddings/oleObject34.bin"/><Relationship Id="rId84" Type="http://schemas.openxmlformats.org/officeDocument/2006/relationships/image" Target="../media/image70.wmf"/><Relationship Id="rId138" Type="http://schemas.openxmlformats.org/officeDocument/2006/relationships/image" Target="../media/image96.wmf"/><Relationship Id="rId107" Type="http://schemas.openxmlformats.org/officeDocument/2006/relationships/oleObject" Target="../embeddings/oleObject56.bin"/><Relationship Id="rId11" Type="http://schemas.openxmlformats.org/officeDocument/2006/relationships/oleObject" Target="../embeddings/oleObject8.bin"/><Relationship Id="rId32" Type="http://schemas.openxmlformats.org/officeDocument/2006/relationships/image" Target="../media/image44.wmf"/><Relationship Id="rId53" Type="http://schemas.openxmlformats.org/officeDocument/2006/relationships/oleObject" Target="../embeddings/oleObject29.bin"/><Relationship Id="rId74" Type="http://schemas.openxmlformats.org/officeDocument/2006/relationships/image" Target="../media/image65.wmf"/><Relationship Id="rId128" Type="http://schemas.openxmlformats.org/officeDocument/2006/relationships/image" Target="../media/image92.wmf"/><Relationship Id="rId5" Type="http://schemas.openxmlformats.org/officeDocument/2006/relationships/oleObject" Target="../embeddings/oleObject6.bin"/><Relationship Id="rId90" Type="http://schemas.openxmlformats.org/officeDocument/2006/relationships/image" Target="../media/image73.wmf"/><Relationship Id="rId95" Type="http://schemas.openxmlformats.org/officeDocument/2006/relationships/oleObject" Target="../embeddings/oleObject50.bin"/><Relationship Id="rId22" Type="http://schemas.openxmlformats.org/officeDocument/2006/relationships/image" Target="../media/image39.wmf"/><Relationship Id="rId27" Type="http://schemas.openxmlformats.org/officeDocument/2006/relationships/oleObject" Target="../embeddings/oleObject16.bin"/><Relationship Id="rId43" Type="http://schemas.openxmlformats.org/officeDocument/2006/relationships/oleObject" Target="../embeddings/oleObject24.bin"/><Relationship Id="rId48" Type="http://schemas.openxmlformats.org/officeDocument/2006/relationships/image" Target="../media/image52.wmf"/><Relationship Id="rId64" Type="http://schemas.openxmlformats.org/officeDocument/2006/relationships/image" Target="../media/image60.wmf"/><Relationship Id="rId69" Type="http://schemas.openxmlformats.org/officeDocument/2006/relationships/oleObject" Target="../embeddings/oleObject37.bin"/><Relationship Id="rId113" Type="http://schemas.openxmlformats.org/officeDocument/2006/relationships/oleObject" Target="../embeddings/oleObject59.bin"/><Relationship Id="rId118" Type="http://schemas.openxmlformats.org/officeDocument/2006/relationships/image" Target="../media/image87.wmf"/><Relationship Id="rId134" Type="http://schemas.openxmlformats.org/officeDocument/2006/relationships/image" Target="../media/image94.wmf"/><Relationship Id="rId139" Type="http://schemas.openxmlformats.org/officeDocument/2006/relationships/oleObject" Target="../embeddings/oleObject73.bin"/><Relationship Id="rId80" Type="http://schemas.openxmlformats.org/officeDocument/2006/relationships/image" Target="../media/image68.wmf"/><Relationship Id="rId85" Type="http://schemas.openxmlformats.org/officeDocument/2006/relationships/oleObject" Target="../embeddings/oleObject45.bin"/><Relationship Id="rId12" Type="http://schemas.openxmlformats.org/officeDocument/2006/relationships/image" Target="../media/image34.wmf"/><Relationship Id="rId17" Type="http://schemas.openxmlformats.org/officeDocument/2006/relationships/oleObject" Target="../embeddings/oleObject11.bin"/><Relationship Id="rId33" Type="http://schemas.openxmlformats.org/officeDocument/2006/relationships/oleObject" Target="../embeddings/oleObject19.bin"/><Relationship Id="rId38" Type="http://schemas.openxmlformats.org/officeDocument/2006/relationships/image" Target="../media/image47.wmf"/><Relationship Id="rId59" Type="http://schemas.openxmlformats.org/officeDocument/2006/relationships/oleObject" Target="../embeddings/oleObject32.bin"/><Relationship Id="rId103" Type="http://schemas.openxmlformats.org/officeDocument/2006/relationships/oleObject" Target="../embeddings/oleObject54.bin"/><Relationship Id="rId108" Type="http://schemas.openxmlformats.org/officeDocument/2006/relationships/image" Target="../media/image82.wmf"/><Relationship Id="rId124" Type="http://schemas.openxmlformats.org/officeDocument/2006/relationships/image" Target="../media/image90.wmf"/><Relationship Id="rId129" Type="http://schemas.openxmlformats.org/officeDocument/2006/relationships/oleObject" Target="../embeddings/oleObject67.bin"/><Relationship Id="rId54" Type="http://schemas.openxmlformats.org/officeDocument/2006/relationships/image" Target="../media/image55.wmf"/><Relationship Id="rId70" Type="http://schemas.openxmlformats.org/officeDocument/2006/relationships/image" Target="../media/image63.wmf"/><Relationship Id="rId75" Type="http://schemas.openxmlformats.org/officeDocument/2006/relationships/oleObject" Target="../embeddings/oleObject40.bin"/><Relationship Id="rId91" Type="http://schemas.openxmlformats.org/officeDocument/2006/relationships/oleObject" Target="../embeddings/oleObject48.bin"/><Relationship Id="rId96" Type="http://schemas.openxmlformats.org/officeDocument/2006/relationships/image" Target="../media/image76.wmf"/><Relationship Id="rId140" Type="http://schemas.openxmlformats.org/officeDocument/2006/relationships/image" Target="../media/image97.wmf"/><Relationship Id="rId145" Type="http://schemas.openxmlformats.org/officeDocument/2006/relationships/oleObject" Target="../embeddings/oleObject76.bin"/><Relationship Id="rId1" Type="http://schemas.openxmlformats.org/officeDocument/2006/relationships/vmlDrawing" Target="../drawings/vmlDrawing3.vml"/><Relationship Id="rId6" Type="http://schemas.openxmlformats.org/officeDocument/2006/relationships/image" Target="../media/image32.wmf"/><Relationship Id="rId23" Type="http://schemas.openxmlformats.org/officeDocument/2006/relationships/oleObject" Target="../embeddings/oleObject14.bin"/><Relationship Id="rId28" Type="http://schemas.openxmlformats.org/officeDocument/2006/relationships/image" Target="../media/image42.wmf"/><Relationship Id="rId49" Type="http://schemas.openxmlformats.org/officeDocument/2006/relationships/oleObject" Target="../embeddings/oleObject27.bin"/><Relationship Id="rId114" Type="http://schemas.openxmlformats.org/officeDocument/2006/relationships/image" Target="../media/image85.wmf"/><Relationship Id="rId119" Type="http://schemas.openxmlformats.org/officeDocument/2006/relationships/oleObject" Target="../embeddings/oleObject62.bin"/><Relationship Id="rId44" Type="http://schemas.openxmlformats.org/officeDocument/2006/relationships/image" Target="../media/image50.wmf"/><Relationship Id="rId60" Type="http://schemas.openxmlformats.org/officeDocument/2006/relationships/image" Target="../media/image58.wmf"/><Relationship Id="rId65" Type="http://schemas.openxmlformats.org/officeDocument/2006/relationships/oleObject" Target="../embeddings/oleObject35.bin"/><Relationship Id="rId81" Type="http://schemas.openxmlformats.org/officeDocument/2006/relationships/oleObject" Target="../embeddings/oleObject43.bin"/><Relationship Id="rId86" Type="http://schemas.openxmlformats.org/officeDocument/2006/relationships/image" Target="../media/image71.wmf"/><Relationship Id="rId130" Type="http://schemas.openxmlformats.org/officeDocument/2006/relationships/oleObject" Target="../embeddings/oleObject68.bin"/><Relationship Id="rId135" Type="http://schemas.openxmlformats.org/officeDocument/2006/relationships/oleObject" Target="../embeddings/oleObject71.bin"/><Relationship Id="rId13" Type="http://schemas.openxmlformats.org/officeDocument/2006/relationships/oleObject" Target="../embeddings/oleObject9.bin"/><Relationship Id="rId18" Type="http://schemas.openxmlformats.org/officeDocument/2006/relationships/image" Target="../media/image37.wmf"/><Relationship Id="rId39" Type="http://schemas.openxmlformats.org/officeDocument/2006/relationships/oleObject" Target="../embeddings/oleObject22.bin"/><Relationship Id="rId109" Type="http://schemas.openxmlformats.org/officeDocument/2006/relationships/oleObject" Target="../embeddings/oleObject57.bin"/><Relationship Id="rId34" Type="http://schemas.openxmlformats.org/officeDocument/2006/relationships/image" Target="../media/image45.wmf"/><Relationship Id="rId50" Type="http://schemas.openxmlformats.org/officeDocument/2006/relationships/image" Target="../media/image53.wmf"/><Relationship Id="rId55" Type="http://schemas.openxmlformats.org/officeDocument/2006/relationships/oleObject" Target="../embeddings/oleObject30.bin"/><Relationship Id="rId76" Type="http://schemas.openxmlformats.org/officeDocument/2006/relationships/image" Target="../media/image66.wmf"/><Relationship Id="rId97" Type="http://schemas.openxmlformats.org/officeDocument/2006/relationships/oleObject" Target="../embeddings/oleObject51.bin"/><Relationship Id="rId104" Type="http://schemas.openxmlformats.org/officeDocument/2006/relationships/image" Target="../media/image80.wmf"/><Relationship Id="rId120" Type="http://schemas.openxmlformats.org/officeDocument/2006/relationships/image" Target="../media/image88.wmf"/><Relationship Id="rId125" Type="http://schemas.openxmlformats.org/officeDocument/2006/relationships/oleObject" Target="../embeddings/oleObject65.bin"/><Relationship Id="rId141" Type="http://schemas.openxmlformats.org/officeDocument/2006/relationships/oleObject" Target="../embeddings/oleObject74.bin"/><Relationship Id="rId146" Type="http://schemas.openxmlformats.org/officeDocument/2006/relationships/oleObject" Target="../embeddings/oleObject77.bin"/><Relationship Id="rId7" Type="http://schemas.openxmlformats.org/officeDocument/2006/relationships/oleObject" Target="../embeddings/oleObject7.bin"/><Relationship Id="rId71" Type="http://schemas.openxmlformats.org/officeDocument/2006/relationships/oleObject" Target="../embeddings/oleObject38.bin"/><Relationship Id="rId92" Type="http://schemas.openxmlformats.org/officeDocument/2006/relationships/image" Target="../media/image74.wmf"/><Relationship Id="rId2" Type="http://schemas.openxmlformats.org/officeDocument/2006/relationships/slideLayout" Target="../slideLayouts/slideLayout12.xml"/><Relationship Id="rId29" Type="http://schemas.openxmlformats.org/officeDocument/2006/relationships/oleObject" Target="../embeddings/oleObject17.bin"/><Relationship Id="rId24" Type="http://schemas.openxmlformats.org/officeDocument/2006/relationships/image" Target="../media/image40.wmf"/><Relationship Id="rId40" Type="http://schemas.openxmlformats.org/officeDocument/2006/relationships/image" Target="../media/image48.wmf"/><Relationship Id="rId45" Type="http://schemas.openxmlformats.org/officeDocument/2006/relationships/oleObject" Target="../embeddings/oleObject25.bin"/><Relationship Id="rId66" Type="http://schemas.openxmlformats.org/officeDocument/2006/relationships/image" Target="../media/image61.wmf"/><Relationship Id="rId87" Type="http://schemas.openxmlformats.org/officeDocument/2006/relationships/oleObject" Target="../embeddings/oleObject46.bin"/><Relationship Id="rId110" Type="http://schemas.openxmlformats.org/officeDocument/2006/relationships/image" Target="../media/image83.wmf"/><Relationship Id="rId115" Type="http://schemas.openxmlformats.org/officeDocument/2006/relationships/oleObject" Target="../embeddings/oleObject60.bin"/><Relationship Id="rId131" Type="http://schemas.openxmlformats.org/officeDocument/2006/relationships/oleObject" Target="../embeddings/oleObject69.bin"/><Relationship Id="rId136" Type="http://schemas.openxmlformats.org/officeDocument/2006/relationships/image" Target="../media/image95.wmf"/><Relationship Id="rId61" Type="http://schemas.openxmlformats.org/officeDocument/2006/relationships/oleObject" Target="../embeddings/oleObject33.bin"/><Relationship Id="rId82" Type="http://schemas.openxmlformats.org/officeDocument/2006/relationships/image" Target="../media/image69.wmf"/><Relationship Id="rId19" Type="http://schemas.openxmlformats.org/officeDocument/2006/relationships/oleObject" Target="../embeddings/oleObject12.bin"/><Relationship Id="rId14" Type="http://schemas.openxmlformats.org/officeDocument/2006/relationships/image" Target="../media/image35.wmf"/><Relationship Id="rId30" Type="http://schemas.openxmlformats.org/officeDocument/2006/relationships/image" Target="../media/image43.wmf"/><Relationship Id="rId35" Type="http://schemas.openxmlformats.org/officeDocument/2006/relationships/oleObject" Target="../embeddings/oleObject20.bin"/><Relationship Id="rId56" Type="http://schemas.openxmlformats.org/officeDocument/2006/relationships/image" Target="../media/image56.wmf"/><Relationship Id="rId77" Type="http://schemas.openxmlformats.org/officeDocument/2006/relationships/oleObject" Target="../embeddings/oleObject41.bin"/><Relationship Id="rId100" Type="http://schemas.openxmlformats.org/officeDocument/2006/relationships/image" Target="../media/image78.wmf"/><Relationship Id="rId105" Type="http://schemas.openxmlformats.org/officeDocument/2006/relationships/oleObject" Target="../embeddings/oleObject55.bin"/><Relationship Id="rId126" Type="http://schemas.openxmlformats.org/officeDocument/2006/relationships/image" Target="../media/image91.wmf"/><Relationship Id="rId147" Type="http://schemas.openxmlformats.org/officeDocument/2006/relationships/oleObject" Target="../embeddings/oleObject78.bin"/><Relationship Id="rId8" Type="http://schemas.openxmlformats.org/officeDocument/2006/relationships/image" Target="../media/image33.wmf"/><Relationship Id="rId51" Type="http://schemas.openxmlformats.org/officeDocument/2006/relationships/oleObject" Target="../embeddings/oleObject28.bin"/><Relationship Id="rId72" Type="http://schemas.openxmlformats.org/officeDocument/2006/relationships/image" Target="../media/image64.wmf"/><Relationship Id="rId93" Type="http://schemas.openxmlformats.org/officeDocument/2006/relationships/oleObject" Target="../embeddings/oleObject49.bin"/><Relationship Id="rId98" Type="http://schemas.openxmlformats.org/officeDocument/2006/relationships/image" Target="../media/image77.wmf"/><Relationship Id="rId121" Type="http://schemas.openxmlformats.org/officeDocument/2006/relationships/oleObject" Target="../embeddings/oleObject63.bin"/><Relationship Id="rId142" Type="http://schemas.openxmlformats.org/officeDocument/2006/relationships/image" Target="../media/image98.wmf"/><Relationship Id="rId3" Type="http://schemas.openxmlformats.org/officeDocument/2006/relationships/notesSlide" Target="../notesSlides/notesSlide58.xml"/><Relationship Id="rId25" Type="http://schemas.openxmlformats.org/officeDocument/2006/relationships/oleObject" Target="../embeddings/oleObject15.bin"/><Relationship Id="rId46" Type="http://schemas.openxmlformats.org/officeDocument/2006/relationships/image" Target="../media/image51.wmf"/><Relationship Id="rId67" Type="http://schemas.openxmlformats.org/officeDocument/2006/relationships/oleObject" Target="../embeddings/oleObject36.bin"/><Relationship Id="rId116" Type="http://schemas.openxmlformats.org/officeDocument/2006/relationships/image" Target="../media/image86.wmf"/><Relationship Id="rId137" Type="http://schemas.openxmlformats.org/officeDocument/2006/relationships/oleObject" Target="../embeddings/oleObject72.bin"/><Relationship Id="rId20" Type="http://schemas.openxmlformats.org/officeDocument/2006/relationships/image" Target="../media/image38.wmf"/><Relationship Id="rId41" Type="http://schemas.openxmlformats.org/officeDocument/2006/relationships/oleObject" Target="../embeddings/oleObject23.bin"/><Relationship Id="rId62" Type="http://schemas.openxmlformats.org/officeDocument/2006/relationships/image" Target="../media/image59.wmf"/><Relationship Id="rId83" Type="http://schemas.openxmlformats.org/officeDocument/2006/relationships/oleObject" Target="../embeddings/oleObject44.bin"/><Relationship Id="rId88" Type="http://schemas.openxmlformats.org/officeDocument/2006/relationships/image" Target="../media/image72.wmf"/><Relationship Id="rId111" Type="http://schemas.openxmlformats.org/officeDocument/2006/relationships/oleObject" Target="../embeddings/oleObject58.bin"/><Relationship Id="rId132" Type="http://schemas.openxmlformats.org/officeDocument/2006/relationships/image" Target="../media/image93.wmf"/><Relationship Id="rId15" Type="http://schemas.openxmlformats.org/officeDocument/2006/relationships/oleObject" Target="../embeddings/oleObject10.bin"/><Relationship Id="rId36" Type="http://schemas.openxmlformats.org/officeDocument/2006/relationships/image" Target="../media/image46.wmf"/><Relationship Id="rId57" Type="http://schemas.openxmlformats.org/officeDocument/2006/relationships/oleObject" Target="../embeddings/oleObject31.bin"/><Relationship Id="rId106" Type="http://schemas.openxmlformats.org/officeDocument/2006/relationships/image" Target="../media/image81.wmf"/><Relationship Id="rId127" Type="http://schemas.openxmlformats.org/officeDocument/2006/relationships/oleObject" Target="../embeddings/oleObject66.bin"/><Relationship Id="rId10" Type="http://schemas.openxmlformats.org/officeDocument/2006/relationships/image" Target="../media/image102.wmf"/><Relationship Id="rId31" Type="http://schemas.openxmlformats.org/officeDocument/2006/relationships/oleObject" Target="../embeddings/oleObject18.bin"/><Relationship Id="rId52" Type="http://schemas.openxmlformats.org/officeDocument/2006/relationships/image" Target="../media/image54.wmf"/><Relationship Id="rId73" Type="http://schemas.openxmlformats.org/officeDocument/2006/relationships/oleObject" Target="../embeddings/oleObject39.bin"/><Relationship Id="rId78" Type="http://schemas.openxmlformats.org/officeDocument/2006/relationships/image" Target="../media/image67.wmf"/><Relationship Id="rId94" Type="http://schemas.openxmlformats.org/officeDocument/2006/relationships/image" Target="../media/image75.wmf"/><Relationship Id="rId99" Type="http://schemas.openxmlformats.org/officeDocument/2006/relationships/oleObject" Target="../embeddings/oleObject52.bin"/><Relationship Id="rId101" Type="http://schemas.openxmlformats.org/officeDocument/2006/relationships/oleObject" Target="../embeddings/oleObject53.bin"/><Relationship Id="rId122" Type="http://schemas.openxmlformats.org/officeDocument/2006/relationships/image" Target="../media/image89.wmf"/><Relationship Id="rId143" Type="http://schemas.openxmlformats.org/officeDocument/2006/relationships/oleObject" Target="../embeddings/oleObject75.bin"/><Relationship Id="rId4" Type="http://schemas.openxmlformats.org/officeDocument/2006/relationships/image" Target="../media/image100.wmf"/><Relationship Id="rId9" Type="http://schemas.openxmlformats.org/officeDocument/2006/relationships/image" Target="../media/image101.wmf"/><Relationship Id="rId26" Type="http://schemas.openxmlformats.org/officeDocument/2006/relationships/image" Target="../media/image41.wmf"/><Relationship Id="rId47" Type="http://schemas.openxmlformats.org/officeDocument/2006/relationships/oleObject" Target="../embeddings/oleObject26.bin"/><Relationship Id="rId68" Type="http://schemas.openxmlformats.org/officeDocument/2006/relationships/image" Target="../media/image62.wmf"/><Relationship Id="rId89" Type="http://schemas.openxmlformats.org/officeDocument/2006/relationships/oleObject" Target="../embeddings/oleObject47.bin"/><Relationship Id="rId112" Type="http://schemas.openxmlformats.org/officeDocument/2006/relationships/image" Target="../media/image84.wmf"/><Relationship Id="rId133" Type="http://schemas.openxmlformats.org/officeDocument/2006/relationships/oleObject" Target="../embeddings/oleObject70.bin"/><Relationship Id="rId16" Type="http://schemas.openxmlformats.org/officeDocument/2006/relationships/image" Target="../media/image36.wmf"/><Relationship Id="rId37" Type="http://schemas.openxmlformats.org/officeDocument/2006/relationships/oleObject" Target="../embeddings/oleObject21.bin"/><Relationship Id="rId58" Type="http://schemas.openxmlformats.org/officeDocument/2006/relationships/image" Target="../media/image57.wmf"/><Relationship Id="rId79" Type="http://schemas.openxmlformats.org/officeDocument/2006/relationships/oleObject" Target="../embeddings/oleObject42.bin"/><Relationship Id="rId102" Type="http://schemas.openxmlformats.org/officeDocument/2006/relationships/image" Target="../media/image79.wmf"/><Relationship Id="rId123" Type="http://schemas.openxmlformats.org/officeDocument/2006/relationships/oleObject" Target="../embeddings/oleObject64.bin"/><Relationship Id="rId144" Type="http://schemas.openxmlformats.org/officeDocument/2006/relationships/image" Target="../media/image99.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557338"/>
            <a:ext cx="8226425" cy="1143000"/>
          </a:xfrm>
        </p:spPr>
        <p:txBody>
          <a:bodyPr/>
          <a:lstStyle/>
          <a:p>
            <a:r>
              <a:rPr lang="de-DE" altLang="de-DE" sz="3600"/>
              <a:t>HACCP Hygieneschulung für </a:t>
            </a:r>
            <a:br>
              <a:rPr lang="de-DE" altLang="de-DE" sz="3600"/>
            </a:br>
            <a:r>
              <a:rPr lang="de-DE" altLang="de-DE" sz="3600"/>
              <a:t>Mitarbeiter in Küchen</a:t>
            </a:r>
            <a:r>
              <a:rPr lang="de-DE" altLang="de-DE" sz="4000"/>
              <a:t> </a:t>
            </a:r>
          </a:p>
        </p:txBody>
      </p:sp>
      <p:sp>
        <p:nvSpPr>
          <p:cNvPr id="4099" name="Rectangle 3"/>
          <p:cNvSpPr>
            <a:spLocks noGrp="1" noChangeArrowheads="1"/>
          </p:cNvSpPr>
          <p:nvPr>
            <p:ph type="body" idx="1"/>
          </p:nvPr>
        </p:nvSpPr>
        <p:spPr>
          <a:xfrm>
            <a:off x="395288" y="3357563"/>
            <a:ext cx="8226425" cy="1366837"/>
          </a:xfrm>
        </p:spPr>
        <p:txBody>
          <a:bodyPr/>
          <a:lstStyle/>
          <a:p>
            <a:pPr algn="ctr">
              <a:buFont typeface="Wingdings" pitchFamily="2" charset="2"/>
              <a:buNone/>
            </a:pPr>
            <a:r>
              <a:rPr lang="de-DE" altLang="de-DE" dirty="0">
                <a:solidFill>
                  <a:srgbClr val="FFCC00"/>
                </a:solidFill>
              </a:rPr>
              <a:t>HACCP Power Point Präsentation    Hygiene in der Küchenpraxis</a:t>
            </a:r>
          </a:p>
          <a:p>
            <a:pPr algn="ctr">
              <a:buFont typeface="Wingdings" pitchFamily="2" charset="2"/>
              <a:buNone/>
            </a:pPr>
            <a:endParaRPr lang="de-DE" altLang="de-DE" dirty="0">
              <a:solidFill>
                <a:srgbClr val="FFCC00"/>
              </a:solidFill>
            </a:endParaRPr>
          </a:p>
          <a:p>
            <a:pPr algn="ctr">
              <a:buFont typeface="Wingdings" pitchFamily="2" charset="2"/>
              <a:buNone/>
            </a:pPr>
            <a:r>
              <a:rPr lang="de-DE" altLang="de-DE" dirty="0">
                <a:solidFill>
                  <a:srgbClr val="FFCC00"/>
                </a:solidFill>
              </a:rPr>
              <a:t>Oppitz Dienstleistungen GmbH</a:t>
            </a:r>
          </a:p>
          <a:p>
            <a:pPr algn="ctr">
              <a:buFont typeface="Wingdings" pitchFamily="2" charset="2"/>
              <a:buNone/>
            </a:pPr>
            <a:r>
              <a:rPr lang="de-DE" altLang="de-DE">
                <a:solidFill>
                  <a:srgbClr val="FFCC00"/>
                </a:solidFill>
              </a:rPr>
              <a:t>2021</a:t>
            </a:r>
          </a:p>
        </p:txBody>
      </p:sp>
      <p:sp>
        <p:nvSpPr>
          <p:cNvPr id="4100" name="Rectangle 4"/>
          <p:cNvSpPr>
            <a:spLocks noChangeArrowheads="1"/>
          </p:cNvSpPr>
          <p:nvPr/>
        </p:nvSpPr>
        <p:spPr bwMode="auto">
          <a:xfrm>
            <a:off x="0" y="0"/>
            <a:ext cx="684213"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Titel</a:t>
            </a:r>
          </a:p>
        </p:txBody>
      </p:sp>
      <p:sp>
        <p:nvSpPr>
          <p:cNvPr id="4103" name="Rectangle 7"/>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4"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fade">
                                      <p:cBhvr>
                                        <p:cTn id="11" dur="2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fade">
                                      <p:cBhvr>
                                        <p:cTn id="16" dur="2000"/>
                                        <p:tgtEl>
                                          <p:spTgt spid="4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2000"/>
                                        <p:tgtEl>
                                          <p:spTgt spid="409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nodePh="1">
                                  <p:stCondLst>
                                    <p:cond delay="2000"/>
                                  </p:stCondLst>
                                  <p:endCondLst>
                                    <p:cond evt="begin" delay="0">
                                      <p:tn val="24"/>
                                    </p:cond>
                                  </p:endCondLst>
                                  <p:childTnLst>
                                    <p:set>
                                      <p:cBhvr>
                                        <p:cTn id="25" dur="1" fill="hold">
                                          <p:stCondLst>
                                            <p:cond delay="499"/>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ltLang="de-DE"/>
              <a:t>1.5 Chromarganflächen</a:t>
            </a:r>
          </a:p>
        </p:txBody>
      </p:sp>
      <p:sp>
        <p:nvSpPr>
          <p:cNvPr id="13315" name="Rectangle 3"/>
          <p:cNvSpPr>
            <a:spLocks noGrp="1" noChangeArrowheads="1"/>
          </p:cNvSpPr>
          <p:nvPr>
            <p:ph type="body" idx="1"/>
          </p:nvPr>
        </p:nvSpPr>
        <p:spPr>
          <a:xfrm>
            <a:off x="468313" y="2060575"/>
            <a:ext cx="8226425" cy="3486150"/>
          </a:xfrm>
        </p:spPr>
        <p:txBody>
          <a:bodyPr/>
          <a:lstStyle/>
          <a:p>
            <a:r>
              <a:rPr lang="de-DE" altLang="de-DE" sz="2400"/>
              <a:t>Nach der Endreinigung (kurz vor Feierabend) und Desinfektion von Chromargan -Arbeitsflächen oder -maschinen und -geräten, sollten die trockenen Flächen hauchdünn mit Edelstahlpflege eingesprüht …</a:t>
            </a:r>
          </a:p>
          <a:p>
            <a:pPr>
              <a:buFont typeface="Wingdings" pitchFamily="2" charset="2"/>
              <a:buNone/>
            </a:pPr>
            <a:r>
              <a:rPr lang="de-DE" altLang="de-DE" sz="2400"/>
              <a:t> </a:t>
            </a:r>
          </a:p>
          <a:p>
            <a:r>
              <a:rPr lang="de-DE" altLang="de-DE" sz="2400"/>
              <a:t>und der pflegende Ölfilm mit einem sauberen und trockenen Handtuch oder frischen Einwegputzlappen in Richtung der Faser des Metalls einpoliert werden. </a:t>
            </a:r>
          </a:p>
        </p:txBody>
      </p:sp>
      <p:sp>
        <p:nvSpPr>
          <p:cNvPr id="13317"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13318" name="Rectangle 6"/>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20" name="Rectangle 8"/>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3321" name="Rectangle 9"/>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2000"/>
                                        <p:tgtEl>
                                          <p:spTgt spid="133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8000"/>
                                  </p:stCondLst>
                                  <p:childTnLst>
                                    <p:set>
                                      <p:cBhvr>
                                        <p:cTn id="15" dur="1" fill="hold">
                                          <p:stCondLst>
                                            <p:cond delay="0"/>
                                          </p:stCondLst>
                                        </p:cTn>
                                        <p:tgtEl>
                                          <p:spTgt spid="13315">
                                            <p:txEl>
                                              <p:pRg st="2" end="2"/>
                                            </p:txEl>
                                          </p:spTgt>
                                        </p:tgtEl>
                                        <p:attrNameLst>
                                          <p:attrName>style.visibility</p:attrName>
                                        </p:attrNameLst>
                                      </p:cBhvr>
                                      <p:to>
                                        <p:strVal val="visible"/>
                                      </p:to>
                                    </p:set>
                                    <p:animEffect transition="in" filter="fade">
                                      <p:cBhvr>
                                        <p:cTn id="16" dur="2000"/>
                                        <p:tgtEl>
                                          <p:spTgt spid="1331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nodePh="1">
                                  <p:stCondLst>
                                    <p:cond delay="5000"/>
                                  </p:stCondLst>
                                  <p:endCondLst>
                                    <p:cond evt="begin" delay="0">
                                      <p:tn val="19"/>
                                    </p:cond>
                                  </p:endCondLst>
                                  <p:childTnLst>
                                    <p:set>
                                      <p:cBhvr>
                                        <p:cTn id="20" dur="1" fill="hold">
                                          <p:stCondLst>
                                            <p:cond delay="0"/>
                                          </p:stCondLst>
                                        </p:cTn>
                                        <p:tgtEl>
                                          <p:spTgt spid="13318"/>
                                        </p:tgtEl>
                                        <p:attrNameLst>
                                          <p:attrName>style.visibility</p:attrName>
                                        </p:attrNameLst>
                                      </p:cBhvr>
                                      <p:to>
                                        <p:strVal val="visible"/>
                                      </p:to>
                                    </p:set>
                                    <p:animEffect transition="in" filter="wipe(down)">
                                      <p:cBhvr>
                                        <p:cTn id="21" dur="580">
                                          <p:stCondLst>
                                            <p:cond delay="0"/>
                                          </p:stCondLst>
                                        </p:cTn>
                                        <p:tgtEl>
                                          <p:spTgt spid="13318"/>
                                        </p:tgtEl>
                                      </p:cBhvr>
                                    </p:animEffect>
                                    <p:anim calcmode="lin" valueType="num">
                                      <p:cBhvr>
                                        <p:cTn id="22" dur="1822" tmFilter="0,0; 0.14,0.36; 0.43,0.73; 0.71,0.91; 1.0,1.0">
                                          <p:stCondLst>
                                            <p:cond delay="0"/>
                                          </p:stCondLst>
                                        </p:cTn>
                                        <p:tgtEl>
                                          <p:spTgt spid="1331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31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31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31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318"/>
                                        </p:tgtEl>
                                        <p:attrNameLst>
                                          <p:attrName>ppt_y</p:attrName>
                                        </p:attrNameLst>
                                      </p:cBhvr>
                                      <p:tavLst>
                                        <p:tav tm="0" fmla="#ppt_y-sin(pi*$)/81">
                                          <p:val>
                                            <p:fltVal val="0"/>
                                          </p:val>
                                        </p:tav>
                                        <p:tav tm="100000">
                                          <p:val>
                                            <p:fltVal val="1"/>
                                          </p:val>
                                        </p:tav>
                                      </p:tavLst>
                                    </p:anim>
                                    <p:animScale>
                                      <p:cBhvr>
                                        <p:cTn id="27" dur="26">
                                          <p:stCondLst>
                                            <p:cond delay="650"/>
                                          </p:stCondLst>
                                        </p:cTn>
                                        <p:tgtEl>
                                          <p:spTgt spid="13318"/>
                                        </p:tgtEl>
                                      </p:cBhvr>
                                      <p:to x="100000" y="60000"/>
                                    </p:animScale>
                                    <p:animScale>
                                      <p:cBhvr>
                                        <p:cTn id="28" dur="166" decel="50000">
                                          <p:stCondLst>
                                            <p:cond delay="676"/>
                                          </p:stCondLst>
                                        </p:cTn>
                                        <p:tgtEl>
                                          <p:spTgt spid="13318"/>
                                        </p:tgtEl>
                                      </p:cBhvr>
                                      <p:to x="100000" y="100000"/>
                                    </p:animScale>
                                    <p:animScale>
                                      <p:cBhvr>
                                        <p:cTn id="29" dur="26">
                                          <p:stCondLst>
                                            <p:cond delay="1312"/>
                                          </p:stCondLst>
                                        </p:cTn>
                                        <p:tgtEl>
                                          <p:spTgt spid="13318"/>
                                        </p:tgtEl>
                                      </p:cBhvr>
                                      <p:to x="100000" y="80000"/>
                                    </p:animScale>
                                    <p:animScale>
                                      <p:cBhvr>
                                        <p:cTn id="30" dur="166" decel="50000">
                                          <p:stCondLst>
                                            <p:cond delay="1338"/>
                                          </p:stCondLst>
                                        </p:cTn>
                                        <p:tgtEl>
                                          <p:spTgt spid="13318"/>
                                        </p:tgtEl>
                                      </p:cBhvr>
                                      <p:to x="100000" y="100000"/>
                                    </p:animScale>
                                    <p:animScale>
                                      <p:cBhvr>
                                        <p:cTn id="31" dur="26">
                                          <p:stCondLst>
                                            <p:cond delay="1642"/>
                                          </p:stCondLst>
                                        </p:cTn>
                                        <p:tgtEl>
                                          <p:spTgt spid="13318"/>
                                        </p:tgtEl>
                                      </p:cBhvr>
                                      <p:to x="100000" y="90000"/>
                                    </p:animScale>
                                    <p:animScale>
                                      <p:cBhvr>
                                        <p:cTn id="32" dur="166" decel="50000">
                                          <p:stCondLst>
                                            <p:cond delay="1668"/>
                                          </p:stCondLst>
                                        </p:cTn>
                                        <p:tgtEl>
                                          <p:spTgt spid="13318"/>
                                        </p:tgtEl>
                                      </p:cBhvr>
                                      <p:to x="100000" y="100000"/>
                                    </p:animScale>
                                    <p:animScale>
                                      <p:cBhvr>
                                        <p:cTn id="33" dur="26">
                                          <p:stCondLst>
                                            <p:cond delay="1808"/>
                                          </p:stCondLst>
                                        </p:cTn>
                                        <p:tgtEl>
                                          <p:spTgt spid="13318"/>
                                        </p:tgtEl>
                                      </p:cBhvr>
                                      <p:to x="100000" y="95000"/>
                                    </p:animScale>
                                    <p:animScale>
                                      <p:cBhvr>
                                        <p:cTn id="34" dur="166" decel="50000">
                                          <p:stCondLst>
                                            <p:cond delay="1834"/>
                                          </p:stCondLst>
                                        </p:cTn>
                                        <p:tgtEl>
                                          <p:spTgt spid="133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P spid="133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981075"/>
            <a:ext cx="8226425" cy="1143000"/>
          </a:xfrm>
        </p:spPr>
        <p:txBody>
          <a:bodyPr/>
          <a:lstStyle/>
          <a:p>
            <a:r>
              <a:rPr lang="de-DE" altLang="de-DE" sz="3600"/>
              <a:t>1.6 Reinigungs, -Desinfektions -und Anwendungsplan</a:t>
            </a:r>
          </a:p>
        </p:txBody>
      </p:sp>
      <p:sp>
        <p:nvSpPr>
          <p:cNvPr id="14339" name="Rectangle 3"/>
          <p:cNvSpPr>
            <a:spLocks noGrp="1" noChangeArrowheads="1"/>
          </p:cNvSpPr>
          <p:nvPr>
            <p:ph type="body" idx="1"/>
          </p:nvPr>
        </p:nvSpPr>
        <p:spPr>
          <a:xfrm>
            <a:off x="234950" y="2781300"/>
            <a:ext cx="8675688" cy="3024188"/>
          </a:xfrm>
        </p:spPr>
        <p:txBody>
          <a:bodyPr/>
          <a:lstStyle/>
          <a:p>
            <a:pPr>
              <a:lnSpc>
                <a:spcPct val="80000"/>
              </a:lnSpc>
            </a:pPr>
            <a:r>
              <a:rPr lang="de-DE" altLang="de-DE" sz="2400"/>
              <a:t>Reinigungsarbeiten, die im „Reinigungs -, Desinfektions - und Anwendungsplan“ namentlich und turnusmäßig auferlegt werden, gründlich und gewissenhaft ausführen.</a:t>
            </a:r>
          </a:p>
          <a:p>
            <a:pPr>
              <a:lnSpc>
                <a:spcPct val="80000"/>
              </a:lnSpc>
            </a:pPr>
            <a:endParaRPr lang="de-DE" altLang="de-DE" sz="2400"/>
          </a:p>
          <a:p>
            <a:pPr>
              <a:lnSpc>
                <a:spcPct val="80000"/>
              </a:lnSpc>
            </a:pPr>
            <a:r>
              <a:rPr lang="de-DE" altLang="de-DE" sz="2400"/>
              <a:t>Sie müssen dafür unterschreiben, Ihre Arbeit wird überprüft und gegengezeichnet.</a:t>
            </a:r>
          </a:p>
          <a:p>
            <a:pPr>
              <a:lnSpc>
                <a:spcPct val="80000"/>
              </a:lnSpc>
            </a:pPr>
            <a:endParaRPr lang="de-DE" altLang="de-DE" sz="2400"/>
          </a:p>
          <a:p>
            <a:pPr>
              <a:lnSpc>
                <a:spcPct val="80000"/>
              </a:lnSpc>
            </a:pPr>
            <a:r>
              <a:rPr lang="de-DE" altLang="de-DE" sz="2400">
                <a:solidFill>
                  <a:srgbClr val="FFCC00"/>
                </a:solidFill>
              </a:rPr>
              <a:t>Beispiel für das Ausfüllen eines Reinigungs, -Desinfektions -und Anwendungsplanes …</a:t>
            </a:r>
            <a:r>
              <a:rPr lang="de-DE" altLang="de-DE" sz="2400"/>
              <a:t> </a:t>
            </a:r>
          </a:p>
        </p:txBody>
      </p:sp>
      <p:sp>
        <p:nvSpPr>
          <p:cNvPr id="14341"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14342"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4343" name="Rectangle 7"/>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4"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2000"/>
                                        <p:tgtEl>
                                          <p:spTgt spid="143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8000"/>
                                  </p:stCondLst>
                                  <p:childTnLst>
                                    <p:set>
                                      <p:cBhvr>
                                        <p:cTn id="15" dur="1" fill="hold">
                                          <p:stCondLst>
                                            <p:cond delay="0"/>
                                          </p:stCondLst>
                                        </p:cTn>
                                        <p:tgtEl>
                                          <p:spTgt spid="14339">
                                            <p:txEl>
                                              <p:pRg st="2" end="2"/>
                                            </p:txEl>
                                          </p:spTgt>
                                        </p:tgtEl>
                                        <p:attrNameLst>
                                          <p:attrName>style.visibility</p:attrName>
                                        </p:attrNameLst>
                                      </p:cBhvr>
                                      <p:to>
                                        <p:strVal val="visible"/>
                                      </p:to>
                                    </p:set>
                                    <p:animEffect transition="in" filter="fade">
                                      <p:cBhvr>
                                        <p:cTn id="16" dur="2000"/>
                                        <p:tgtEl>
                                          <p:spTgt spid="143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300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2000"/>
                                        <p:tgtEl>
                                          <p:spTgt spid="1433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grpId="0" nodeType="clickEffect" nodePh="1">
                                  <p:stCondLst>
                                    <p:cond delay="5000"/>
                                  </p:stCondLst>
                                  <p:endCondLst>
                                    <p:cond evt="begin" delay="0">
                                      <p:tn val="24"/>
                                    </p:cond>
                                  </p:endCondLst>
                                  <p:childTnLst>
                                    <p:set>
                                      <p:cBhvr>
                                        <p:cTn id="25" dur="1" fill="hold">
                                          <p:stCondLst>
                                            <p:cond delay="0"/>
                                          </p:stCondLst>
                                        </p:cTn>
                                        <p:tgtEl>
                                          <p:spTgt spid="14343"/>
                                        </p:tgtEl>
                                        <p:attrNameLst>
                                          <p:attrName>style.visibility</p:attrName>
                                        </p:attrNameLst>
                                      </p:cBhvr>
                                      <p:to>
                                        <p:strVal val="visible"/>
                                      </p:to>
                                    </p:set>
                                    <p:animEffect transition="in" filter="wipe(down)">
                                      <p:cBhvr>
                                        <p:cTn id="26" dur="580">
                                          <p:stCondLst>
                                            <p:cond delay="0"/>
                                          </p:stCondLst>
                                        </p:cTn>
                                        <p:tgtEl>
                                          <p:spTgt spid="14343"/>
                                        </p:tgtEl>
                                      </p:cBhvr>
                                    </p:animEffect>
                                    <p:anim calcmode="lin" valueType="num">
                                      <p:cBhvr>
                                        <p:cTn id="27"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32" dur="26">
                                          <p:stCondLst>
                                            <p:cond delay="650"/>
                                          </p:stCondLst>
                                        </p:cTn>
                                        <p:tgtEl>
                                          <p:spTgt spid="14343"/>
                                        </p:tgtEl>
                                      </p:cBhvr>
                                      <p:to x="100000" y="60000"/>
                                    </p:animScale>
                                    <p:animScale>
                                      <p:cBhvr>
                                        <p:cTn id="33" dur="166" decel="50000">
                                          <p:stCondLst>
                                            <p:cond delay="676"/>
                                          </p:stCondLst>
                                        </p:cTn>
                                        <p:tgtEl>
                                          <p:spTgt spid="14343"/>
                                        </p:tgtEl>
                                      </p:cBhvr>
                                      <p:to x="100000" y="100000"/>
                                    </p:animScale>
                                    <p:animScale>
                                      <p:cBhvr>
                                        <p:cTn id="34" dur="26">
                                          <p:stCondLst>
                                            <p:cond delay="1312"/>
                                          </p:stCondLst>
                                        </p:cTn>
                                        <p:tgtEl>
                                          <p:spTgt spid="14343"/>
                                        </p:tgtEl>
                                      </p:cBhvr>
                                      <p:to x="100000" y="80000"/>
                                    </p:animScale>
                                    <p:animScale>
                                      <p:cBhvr>
                                        <p:cTn id="35" dur="166" decel="50000">
                                          <p:stCondLst>
                                            <p:cond delay="1338"/>
                                          </p:stCondLst>
                                        </p:cTn>
                                        <p:tgtEl>
                                          <p:spTgt spid="14343"/>
                                        </p:tgtEl>
                                      </p:cBhvr>
                                      <p:to x="100000" y="100000"/>
                                    </p:animScale>
                                    <p:animScale>
                                      <p:cBhvr>
                                        <p:cTn id="36" dur="26">
                                          <p:stCondLst>
                                            <p:cond delay="1642"/>
                                          </p:stCondLst>
                                        </p:cTn>
                                        <p:tgtEl>
                                          <p:spTgt spid="14343"/>
                                        </p:tgtEl>
                                      </p:cBhvr>
                                      <p:to x="100000" y="90000"/>
                                    </p:animScale>
                                    <p:animScale>
                                      <p:cBhvr>
                                        <p:cTn id="37" dur="166" decel="50000">
                                          <p:stCondLst>
                                            <p:cond delay="1668"/>
                                          </p:stCondLst>
                                        </p:cTn>
                                        <p:tgtEl>
                                          <p:spTgt spid="14343"/>
                                        </p:tgtEl>
                                      </p:cBhvr>
                                      <p:to x="100000" y="100000"/>
                                    </p:animScale>
                                    <p:animScale>
                                      <p:cBhvr>
                                        <p:cTn id="38" dur="26">
                                          <p:stCondLst>
                                            <p:cond delay="1808"/>
                                          </p:stCondLst>
                                        </p:cTn>
                                        <p:tgtEl>
                                          <p:spTgt spid="14343"/>
                                        </p:tgtEl>
                                      </p:cBhvr>
                                      <p:to x="100000" y="95000"/>
                                    </p:animScale>
                                    <p:animScale>
                                      <p:cBhvr>
                                        <p:cTn id="39" dur="166" decel="50000">
                                          <p:stCondLst>
                                            <p:cond delay="1834"/>
                                          </p:stCondLst>
                                        </p:cTn>
                                        <p:tgtEl>
                                          <p:spTgt spid="143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DE" altLang="de-DE" sz="4000"/>
              <a:t> </a:t>
            </a:r>
            <a:r>
              <a:rPr lang="de-DE" altLang="de-DE" sz="2800"/>
              <a:t>Beispiel für das Ausfüllen eines Reinigungs, -Desinfektions -und Anwendungsplanes</a:t>
            </a:r>
          </a:p>
        </p:txBody>
      </p:sp>
      <p:graphicFrame>
        <p:nvGraphicFramePr>
          <p:cNvPr id="15363" name="Group 3"/>
          <p:cNvGraphicFramePr>
            <a:graphicFrameLocks noGrp="1"/>
          </p:cNvGraphicFramePr>
          <p:nvPr/>
        </p:nvGraphicFramePr>
        <p:xfrm>
          <a:off x="468313" y="1557338"/>
          <a:ext cx="8278812" cy="4936308"/>
        </p:xfrm>
        <a:graphic>
          <a:graphicData uri="http://schemas.openxmlformats.org/drawingml/2006/table">
            <a:tbl>
              <a:tblPr/>
              <a:tblGrid>
                <a:gridCol w="2114550">
                  <a:extLst>
                    <a:ext uri="{9D8B030D-6E8A-4147-A177-3AD203B41FA5}">
                      <a16:colId xmlns:a16="http://schemas.microsoft.com/office/drawing/2014/main" val="20000"/>
                    </a:ext>
                  </a:extLst>
                </a:gridCol>
                <a:gridCol w="439737">
                  <a:extLst>
                    <a:ext uri="{9D8B030D-6E8A-4147-A177-3AD203B41FA5}">
                      <a16:colId xmlns:a16="http://schemas.microsoft.com/office/drawing/2014/main" val="20001"/>
                    </a:ext>
                  </a:extLst>
                </a:gridCol>
                <a:gridCol w="439738">
                  <a:extLst>
                    <a:ext uri="{9D8B030D-6E8A-4147-A177-3AD203B41FA5}">
                      <a16:colId xmlns:a16="http://schemas.microsoft.com/office/drawing/2014/main" val="20002"/>
                    </a:ext>
                  </a:extLst>
                </a:gridCol>
                <a:gridCol w="439737">
                  <a:extLst>
                    <a:ext uri="{9D8B030D-6E8A-4147-A177-3AD203B41FA5}">
                      <a16:colId xmlns:a16="http://schemas.microsoft.com/office/drawing/2014/main" val="20003"/>
                    </a:ext>
                  </a:extLst>
                </a:gridCol>
                <a:gridCol w="439738">
                  <a:extLst>
                    <a:ext uri="{9D8B030D-6E8A-4147-A177-3AD203B41FA5}">
                      <a16:colId xmlns:a16="http://schemas.microsoft.com/office/drawing/2014/main" val="20004"/>
                    </a:ext>
                  </a:extLst>
                </a:gridCol>
                <a:gridCol w="439737">
                  <a:extLst>
                    <a:ext uri="{9D8B030D-6E8A-4147-A177-3AD203B41FA5}">
                      <a16:colId xmlns:a16="http://schemas.microsoft.com/office/drawing/2014/main" val="20005"/>
                    </a:ext>
                  </a:extLst>
                </a:gridCol>
                <a:gridCol w="441325">
                  <a:extLst>
                    <a:ext uri="{9D8B030D-6E8A-4147-A177-3AD203B41FA5}">
                      <a16:colId xmlns:a16="http://schemas.microsoft.com/office/drawing/2014/main" val="20006"/>
                    </a:ext>
                  </a:extLst>
                </a:gridCol>
                <a:gridCol w="439738">
                  <a:extLst>
                    <a:ext uri="{9D8B030D-6E8A-4147-A177-3AD203B41FA5}">
                      <a16:colId xmlns:a16="http://schemas.microsoft.com/office/drawing/2014/main" val="20007"/>
                    </a:ext>
                  </a:extLst>
                </a:gridCol>
                <a:gridCol w="441325">
                  <a:extLst>
                    <a:ext uri="{9D8B030D-6E8A-4147-A177-3AD203B41FA5}">
                      <a16:colId xmlns:a16="http://schemas.microsoft.com/office/drawing/2014/main" val="20008"/>
                    </a:ext>
                  </a:extLst>
                </a:gridCol>
                <a:gridCol w="439737">
                  <a:extLst>
                    <a:ext uri="{9D8B030D-6E8A-4147-A177-3AD203B41FA5}">
                      <a16:colId xmlns:a16="http://schemas.microsoft.com/office/drawing/2014/main" val="20009"/>
                    </a:ext>
                  </a:extLst>
                </a:gridCol>
                <a:gridCol w="441325">
                  <a:extLst>
                    <a:ext uri="{9D8B030D-6E8A-4147-A177-3AD203B41FA5}">
                      <a16:colId xmlns:a16="http://schemas.microsoft.com/office/drawing/2014/main" val="20010"/>
                    </a:ext>
                  </a:extLst>
                </a:gridCol>
                <a:gridCol w="439738">
                  <a:extLst>
                    <a:ext uri="{9D8B030D-6E8A-4147-A177-3AD203B41FA5}">
                      <a16:colId xmlns:a16="http://schemas.microsoft.com/office/drawing/2014/main" val="20011"/>
                    </a:ext>
                  </a:extLst>
                </a:gridCol>
                <a:gridCol w="441325">
                  <a:extLst>
                    <a:ext uri="{9D8B030D-6E8A-4147-A177-3AD203B41FA5}">
                      <a16:colId xmlns:a16="http://schemas.microsoft.com/office/drawing/2014/main" val="20012"/>
                    </a:ext>
                  </a:extLst>
                </a:gridCol>
                <a:gridCol w="439737">
                  <a:extLst>
                    <a:ext uri="{9D8B030D-6E8A-4147-A177-3AD203B41FA5}">
                      <a16:colId xmlns:a16="http://schemas.microsoft.com/office/drawing/2014/main" val="20013"/>
                    </a:ext>
                  </a:extLst>
                </a:gridCol>
                <a:gridCol w="441325">
                  <a:extLst>
                    <a:ext uri="{9D8B030D-6E8A-4147-A177-3AD203B41FA5}">
                      <a16:colId xmlns:a16="http://schemas.microsoft.com/office/drawing/2014/main" val="20014"/>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Datum:</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Nach Gebrauch</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Täglich</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Wöchentlich</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14 - tägig</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Monatlich</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Feucht mit Reiniger</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Feucht</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Trocken</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Spülmaschine</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Desinfizieren</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Reiniger x</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Reiniger y</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Reiniger z</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Reiniger xyz</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1525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400" b="0" i="0" u="none" strike="noStrike" cap="none" normalizeH="0" baseline="0">
                          <a:ln>
                            <a:noFill/>
                          </a:ln>
                          <a:solidFill>
                            <a:srgbClr val="000000"/>
                          </a:solidFill>
                          <a:effectLst/>
                          <a:latin typeface="Arial" charset="0"/>
                        </a:rPr>
                        <a:t>Betriebsstätte: </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400" b="0" i="0" u="none" strike="noStrike" cap="none" normalizeH="0" baseline="0">
                        <a:ln>
                          <a:noFill/>
                        </a:ln>
                        <a:solidFill>
                          <a:srgbClr val="0000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400" b="0" i="0" u="none" strike="noStrike" cap="none" normalizeH="0" baseline="0">
                          <a:ln>
                            <a:noFill/>
                          </a:ln>
                          <a:solidFill>
                            <a:srgbClr val="000000"/>
                          </a:solidFill>
                          <a:effectLst/>
                          <a:latin typeface="Arial" charset="0"/>
                        </a:rPr>
                        <a:t>Musterbetrieb</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400" b="0" i="0" u="none" strike="noStrike" cap="none" normalizeH="0" baseline="0">
                          <a:ln>
                            <a:noFill/>
                          </a:ln>
                          <a:solidFill>
                            <a:srgbClr val="000000"/>
                          </a:solidFill>
                          <a:effectLst/>
                          <a:latin typeface="Arial" charset="0"/>
                        </a:rPr>
                        <a:t>Hauptstrasse 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400" b="0" i="0" u="none" strike="noStrike" cap="none" normalizeH="0" baseline="0">
                          <a:ln>
                            <a:noFill/>
                          </a:ln>
                          <a:solidFill>
                            <a:srgbClr val="000000"/>
                          </a:solidFill>
                          <a:effectLst/>
                          <a:latin typeface="Arial" charset="0"/>
                        </a:rPr>
                        <a:t>45678 Kleinstadt</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4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r h="5191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Küche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gridSpan="5">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wie oft reinigen</a:t>
                      </a: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wie reinigen</a:t>
                      </a: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womit reinigen</a:t>
                      </a: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Spülmaschine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1"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Schneidemaschine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Fettfangfilter</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Kühlschrank</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Arbeitsfläche 1</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Regal Lagerraum</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Senkenrinne...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1"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5528" name="Rectangle 168"/>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15529" name="Rectangle 169"/>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5530" name="Rectangle 170"/>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31" name="Rectangle 171"/>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47" presetClass="entr" presetSubtype="0" fill="hold" nodeType="afterEffect">
                                  <p:stCondLst>
                                    <p:cond delay="3000"/>
                                  </p:stCondLst>
                                  <p:childTnLst>
                                    <p:set>
                                      <p:cBhvr>
                                        <p:cTn id="10" dur="1" fill="hold">
                                          <p:stCondLst>
                                            <p:cond delay="0"/>
                                          </p:stCondLst>
                                        </p:cTn>
                                        <p:tgtEl>
                                          <p:spTgt spid="15363"/>
                                        </p:tgtEl>
                                        <p:attrNameLst>
                                          <p:attrName>style.visibility</p:attrName>
                                        </p:attrNameLst>
                                      </p:cBhvr>
                                      <p:to>
                                        <p:strVal val="visible"/>
                                      </p:to>
                                    </p:set>
                                    <p:animEffect transition="in" filter="fade">
                                      <p:cBhvr>
                                        <p:cTn id="11" dur="5000"/>
                                        <p:tgtEl>
                                          <p:spTgt spid="15363"/>
                                        </p:tgtEl>
                                      </p:cBhvr>
                                    </p:animEffect>
                                    <p:anim calcmode="lin" valueType="num">
                                      <p:cBhvr>
                                        <p:cTn id="12" dur="5000" fill="hold"/>
                                        <p:tgtEl>
                                          <p:spTgt spid="15363"/>
                                        </p:tgtEl>
                                        <p:attrNameLst>
                                          <p:attrName>ppt_x</p:attrName>
                                        </p:attrNameLst>
                                      </p:cBhvr>
                                      <p:tavLst>
                                        <p:tav tm="0">
                                          <p:val>
                                            <p:strVal val="#ppt_x"/>
                                          </p:val>
                                        </p:tav>
                                        <p:tav tm="100000">
                                          <p:val>
                                            <p:strVal val="#ppt_x"/>
                                          </p:val>
                                        </p:tav>
                                      </p:tavLst>
                                    </p:anim>
                                    <p:anim calcmode="lin" valueType="num">
                                      <p:cBhvr>
                                        <p:cTn id="13" dur="5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nodePh="1">
                                  <p:stCondLst>
                                    <p:cond delay="36000"/>
                                  </p:stCondLst>
                                  <p:endCondLst>
                                    <p:cond evt="begin" delay="0">
                                      <p:tn val="16"/>
                                    </p:cond>
                                  </p:endCondLst>
                                  <p:childTnLst>
                                    <p:set>
                                      <p:cBhvr>
                                        <p:cTn id="17" dur="1" fill="hold">
                                          <p:stCondLst>
                                            <p:cond delay="0"/>
                                          </p:stCondLst>
                                        </p:cTn>
                                        <p:tgtEl>
                                          <p:spTgt spid="15530"/>
                                        </p:tgtEl>
                                        <p:attrNameLst>
                                          <p:attrName>style.visibility</p:attrName>
                                        </p:attrNameLst>
                                      </p:cBhvr>
                                      <p:to>
                                        <p:strVal val="visible"/>
                                      </p:to>
                                    </p:set>
                                    <p:animEffect transition="in" filter="wipe(down)">
                                      <p:cBhvr>
                                        <p:cTn id="18" dur="580">
                                          <p:stCondLst>
                                            <p:cond delay="0"/>
                                          </p:stCondLst>
                                        </p:cTn>
                                        <p:tgtEl>
                                          <p:spTgt spid="15530"/>
                                        </p:tgtEl>
                                      </p:cBhvr>
                                    </p:animEffect>
                                    <p:anim calcmode="lin" valueType="num">
                                      <p:cBhvr>
                                        <p:cTn id="19" dur="1822" tmFilter="0,0; 0.14,0.36; 0.43,0.73; 0.71,0.91; 1.0,1.0">
                                          <p:stCondLst>
                                            <p:cond delay="0"/>
                                          </p:stCondLst>
                                        </p:cTn>
                                        <p:tgtEl>
                                          <p:spTgt spid="1553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553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553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553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5530"/>
                                        </p:tgtEl>
                                        <p:attrNameLst>
                                          <p:attrName>ppt_y</p:attrName>
                                        </p:attrNameLst>
                                      </p:cBhvr>
                                      <p:tavLst>
                                        <p:tav tm="0" fmla="#ppt_y-sin(pi*$)/81">
                                          <p:val>
                                            <p:fltVal val="0"/>
                                          </p:val>
                                        </p:tav>
                                        <p:tav tm="100000">
                                          <p:val>
                                            <p:fltVal val="1"/>
                                          </p:val>
                                        </p:tav>
                                      </p:tavLst>
                                    </p:anim>
                                    <p:animScale>
                                      <p:cBhvr>
                                        <p:cTn id="24" dur="26">
                                          <p:stCondLst>
                                            <p:cond delay="650"/>
                                          </p:stCondLst>
                                        </p:cTn>
                                        <p:tgtEl>
                                          <p:spTgt spid="15530"/>
                                        </p:tgtEl>
                                      </p:cBhvr>
                                      <p:to x="100000" y="60000"/>
                                    </p:animScale>
                                    <p:animScale>
                                      <p:cBhvr>
                                        <p:cTn id="25" dur="166" decel="50000">
                                          <p:stCondLst>
                                            <p:cond delay="676"/>
                                          </p:stCondLst>
                                        </p:cTn>
                                        <p:tgtEl>
                                          <p:spTgt spid="15530"/>
                                        </p:tgtEl>
                                      </p:cBhvr>
                                      <p:to x="100000" y="100000"/>
                                    </p:animScale>
                                    <p:animScale>
                                      <p:cBhvr>
                                        <p:cTn id="26" dur="26">
                                          <p:stCondLst>
                                            <p:cond delay="1312"/>
                                          </p:stCondLst>
                                        </p:cTn>
                                        <p:tgtEl>
                                          <p:spTgt spid="15530"/>
                                        </p:tgtEl>
                                      </p:cBhvr>
                                      <p:to x="100000" y="80000"/>
                                    </p:animScale>
                                    <p:animScale>
                                      <p:cBhvr>
                                        <p:cTn id="27" dur="166" decel="50000">
                                          <p:stCondLst>
                                            <p:cond delay="1338"/>
                                          </p:stCondLst>
                                        </p:cTn>
                                        <p:tgtEl>
                                          <p:spTgt spid="15530"/>
                                        </p:tgtEl>
                                      </p:cBhvr>
                                      <p:to x="100000" y="100000"/>
                                    </p:animScale>
                                    <p:animScale>
                                      <p:cBhvr>
                                        <p:cTn id="28" dur="26">
                                          <p:stCondLst>
                                            <p:cond delay="1642"/>
                                          </p:stCondLst>
                                        </p:cTn>
                                        <p:tgtEl>
                                          <p:spTgt spid="15530"/>
                                        </p:tgtEl>
                                      </p:cBhvr>
                                      <p:to x="100000" y="90000"/>
                                    </p:animScale>
                                    <p:animScale>
                                      <p:cBhvr>
                                        <p:cTn id="29" dur="166" decel="50000">
                                          <p:stCondLst>
                                            <p:cond delay="1668"/>
                                          </p:stCondLst>
                                        </p:cTn>
                                        <p:tgtEl>
                                          <p:spTgt spid="15530"/>
                                        </p:tgtEl>
                                      </p:cBhvr>
                                      <p:to x="100000" y="100000"/>
                                    </p:animScale>
                                    <p:animScale>
                                      <p:cBhvr>
                                        <p:cTn id="30" dur="26">
                                          <p:stCondLst>
                                            <p:cond delay="1808"/>
                                          </p:stCondLst>
                                        </p:cTn>
                                        <p:tgtEl>
                                          <p:spTgt spid="15530"/>
                                        </p:tgtEl>
                                      </p:cBhvr>
                                      <p:to x="100000" y="95000"/>
                                    </p:animScale>
                                    <p:animScale>
                                      <p:cBhvr>
                                        <p:cTn id="31" dur="166" decel="50000">
                                          <p:stCondLst>
                                            <p:cond delay="1834"/>
                                          </p:stCondLst>
                                        </p:cTn>
                                        <p:tgtEl>
                                          <p:spTgt spid="155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5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altLang="de-DE" sz="5400">
                <a:solidFill>
                  <a:srgbClr val="FFCC00"/>
                </a:solidFill>
              </a:rPr>
              <a:t>2. Individualhygiene</a:t>
            </a:r>
          </a:p>
        </p:txBody>
      </p:sp>
      <p:sp>
        <p:nvSpPr>
          <p:cNvPr id="16387" name="Rectangle 3"/>
          <p:cNvSpPr>
            <a:spLocks noGrp="1" noChangeArrowheads="1"/>
          </p:cNvSpPr>
          <p:nvPr>
            <p:ph type="body" idx="1"/>
          </p:nvPr>
        </p:nvSpPr>
        <p:spPr>
          <a:xfrm>
            <a:off x="455613" y="1598613"/>
            <a:ext cx="8364537" cy="4497387"/>
          </a:xfrm>
        </p:spPr>
        <p:txBody>
          <a:bodyPr/>
          <a:lstStyle/>
          <a:p>
            <a:pPr>
              <a:lnSpc>
                <a:spcPct val="80000"/>
              </a:lnSpc>
            </a:pPr>
            <a:r>
              <a:rPr lang="de-DE" altLang="de-DE" sz="2500">
                <a:solidFill>
                  <a:schemeClr val="tx2"/>
                </a:solidFill>
              </a:rPr>
              <a:t>2.1 Infektionsschutzgesetz</a:t>
            </a:r>
          </a:p>
          <a:p>
            <a:pPr>
              <a:lnSpc>
                <a:spcPct val="80000"/>
              </a:lnSpc>
              <a:buFont typeface="Wingdings" pitchFamily="2" charset="2"/>
              <a:buNone/>
            </a:pPr>
            <a:r>
              <a:rPr lang="de-DE" altLang="de-DE" sz="2200"/>
              <a:t> </a:t>
            </a:r>
          </a:p>
          <a:p>
            <a:pPr>
              <a:lnSpc>
                <a:spcPct val="80000"/>
              </a:lnSpc>
            </a:pPr>
            <a:r>
              <a:rPr lang="de-DE" altLang="de-DE" sz="2200"/>
              <a:t>Personen, die „Umgang mit Lebensmitteln“ haben, müssen an einer „Belehrung gemäß §42 und 43, Infektionsschutzgesetz“ teilnehmen, bevor sie die Arbeit in einer Küche aufnehmen dürfen.</a:t>
            </a:r>
          </a:p>
          <a:p>
            <a:pPr>
              <a:lnSpc>
                <a:spcPct val="80000"/>
              </a:lnSpc>
              <a:buFont typeface="Wingdings" pitchFamily="2" charset="2"/>
              <a:buNone/>
            </a:pPr>
            <a:endParaRPr lang="de-DE" altLang="de-DE" sz="2200"/>
          </a:p>
          <a:p>
            <a:pPr>
              <a:lnSpc>
                <a:spcPct val="80000"/>
              </a:lnSpc>
            </a:pPr>
            <a:r>
              <a:rPr lang="de-DE" altLang="de-DE" sz="2200"/>
              <a:t>Diese Belehrung findet einmalig im Gesundheitsamt statt. Sie wird jedes Jahr wiederholt, dann aber (meist) in der eigenen Betriebsstätte durch einen geschulten Mitarbeiter vor Ort. </a:t>
            </a:r>
          </a:p>
          <a:p>
            <a:pPr>
              <a:lnSpc>
                <a:spcPct val="80000"/>
              </a:lnSpc>
            </a:pPr>
            <a:endParaRPr lang="de-DE" altLang="de-DE" sz="2200"/>
          </a:p>
          <a:p>
            <a:pPr>
              <a:lnSpc>
                <a:spcPct val="80000"/>
              </a:lnSpc>
            </a:pPr>
            <a:r>
              <a:rPr lang="de-DE" altLang="de-DE" sz="2200"/>
              <a:t>Die Teilnahme ist verpflichtend </a:t>
            </a:r>
          </a:p>
          <a:p>
            <a:pPr>
              <a:lnSpc>
                <a:spcPct val="80000"/>
              </a:lnSpc>
              <a:buFont typeface="Wingdings" pitchFamily="2" charset="2"/>
              <a:buNone/>
            </a:pPr>
            <a:r>
              <a:rPr lang="de-DE" altLang="de-DE" sz="2200"/>
              <a:t>	und muss durch Unterschrift </a:t>
            </a:r>
          </a:p>
          <a:p>
            <a:pPr>
              <a:lnSpc>
                <a:spcPct val="80000"/>
              </a:lnSpc>
              <a:buFont typeface="Wingdings" pitchFamily="2" charset="2"/>
              <a:buNone/>
            </a:pPr>
            <a:r>
              <a:rPr lang="de-DE" altLang="de-DE" sz="2200"/>
              <a:t>	dokumentiert werden.</a:t>
            </a:r>
          </a:p>
        </p:txBody>
      </p:sp>
      <p:grpSp>
        <p:nvGrpSpPr>
          <p:cNvPr id="16388" name="Group 4"/>
          <p:cNvGrpSpPr>
            <a:grpSpLocks/>
          </p:cNvGrpSpPr>
          <p:nvPr/>
        </p:nvGrpSpPr>
        <p:grpSpPr bwMode="auto">
          <a:xfrm>
            <a:off x="4932363" y="5084763"/>
            <a:ext cx="2089150" cy="1773237"/>
            <a:chOff x="3878" y="3203"/>
            <a:chExt cx="1316" cy="1117"/>
          </a:xfrm>
        </p:grpSpPr>
        <p:grpSp>
          <p:nvGrpSpPr>
            <p:cNvPr id="16389" name="Group 5"/>
            <p:cNvGrpSpPr>
              <a:grpSpLocks/>
            </p:cNvGrpSpPr>
            <p:nvPr/>
          </p:nvGrpSpPr>
          <p:grpSpPr bwMode="auto">
            <a:xfrm>
              <a:off x="3878" y="3395"/>
              <a:ext cx="1270" cy="925"/>
              <a:chOff x="3878" y="3395"/>
              <a:chExt cx="1270" cy="925"/>
            </a:xfrm>
          </p:grpSpPr>
          <p:grpSp>
            <p:nvGrpSpPr>
              <p:cNvPr id="16390" name="Group 6"/>
              <p:cNvGrpSpPr>
                <a:grpSpLocks/>
              </p:cNvGrpSpPr>
              <p:nvPr/>
            </p:nvGrpSpPr>
            <p:grpSpPr bwMode="auto">
              <a:xfrm>
                <a:off x="3878" y="3395"/>
                <a:ext cx="541" cy="925"/>
                <a:chOff x="1337" y="2367"/>
                <a:chExt cx="1352" cy="2314"/>
              </a:xfrm>
            </p:grpSpPr>
            <p:sp>
              <p:nvSpPr>
                <p:cNvPr id="16391" name="Freeform 7"/>
                <p:cNvSpPr>
                  <a:spLocks/>
                </p:cNvSpPr>
                <p:nvPr/>
              </p:nvSpPr>
              <p:spPr bwMode="auto">
                <a:xfrm>
                  <a:off x="1337" y="2367"/>
                  <a:ext cx="1352" cy="2260"/>
                </a:xfrm>
                <a:custGeom>
                  <a:avLst/>
                  <a:gdLst>
                    <a:gd name="T0" fmla="*/ 422 w 1352"/>
                    <a:gd name="T1" fmla="*/ 396 h 2260"/>
                    <a:gd name="T2" fmla="*/ 362 w 1352"/>
                    <a:gd name="T3" fmla="*/ 254 h 2260"/>
                    <a:gd name="T4" fmla="*/ 413 w 1352"/>
                    <a:gd name="T5" fmla="*/ 95 h 2260"/>
                    <a:gd name="T6" fmla="*/ 538 w 1352"/>
                    <a:gd name="T7" fmla="*/ 5 h 2260"/>
                    <a:gd name="T8" fmla="*/ 758 w 1352"/>
                    <a:gd name="T9" fmla="*/ 56 h 2260"/>
                    <a:gd name="T10" fmla="*/ 805 w 1352"/>
                    <a:gd name="T11" fmla="*/ 125 h 2260"/>
                    <a:gd name="T12" fmla="*/ 801 w 1352"/>
                    <a:gd name="T13" fmla="*/ 160 h 2260"/>
                    <a:gd name="T14" fmla="*/ 814 w 1352"/>
                    <a:gd name="T15" fmla="*/ 271 h 2260"/>
                    <a:gd name="T16" fmla="*/ 805 w 1352"/>
                    <a:gd name="T17" fmla="*/ 340 h 2260"/>
                    <a:gd name="T18" fmla="*/ 796 w 1352"/>
                    <a:gd name="T19" fmla="*/ 422 h 2260"/>
                    <a:gd name="T20" fmla="*/ 783 w 1352"/>
                    <a:gd name="T21" fmla="*/ 465 h 2260"/>
                    <a:gd name="T22" fmla="*/ 770 w 1352"/>
                    <a:gd name="T23" fmla="*/ 530 h 2260"/>
                    <a:gd name="T24" fmla="*/ 710 w 1352"/>
                    <a:gd name="T25" fmla="*/ 633 h 2260"/>
                    <a:gd name="T26" fmla="*/ 801 w 1352"/>
                    <a:gd name="T27" fmla="*/ 680 h 2260"/>
                    <a:gd name="T28" fmla="*/ 891 w 1352"/>
                    <a:gd name="T29" fmla="*/ 827 h 2260"/>
                    <a:gd name="T30" fmla="*/ 921 w 1352"/>
                    <a:gd name="T31" fmla="*/ 922 h 2260"/>
                    <a:gd name="T32" fmla="*/ 977 w 1352"/>
                    <a:gd name="T33" fmla="*/ 1038 h 2260"/>
                    <a:gd name="T34" fmla="*/ 1020 w 1352"/>
                    <a:gd name="T35" fmla="*/ 1137 h 2260"/>
                    <a:gd name="T36" fmla="*/ 1016 w 1352"/>
                    <a:gd name="T37" fmla="*/ 1176 h 2260"/>
                    <a:gd name="T38" fmla="*/ 1076 w 1352"/>
                    <a:gd name="T39" fmla="*/ 1232 h 2260"/>
                    <a:gd name="T40" fmla="*/ 1149 w 1352"/>
                    <a:gd name="T41" fmla="*/ 1266 h 2260"/>
                    <a:gd name="T42" fmla="*/ 1171 w 1352"/>
                    <a:gd name="T43" fmla="*/ 1275 h 2260"/>
                    <a:gd name="T44" fmla="*/ 1222 w 1352"/>
                    <a:gd name="T45" fmla="*/ 1214 h 2260"/>
                    <a:gd name="T46" fmla="*/ 1240 w 1352"/>
                    <a:gd name="T47" fmla="*/ 1141 h 2260"/>
                    <a:gd name="T48" fmla="*/ 1300 w 1352"/>
                    <a:gd name="T49" fmla="*/ 1163 h 2260"/>
                    <a:gd name="T50" fmla="*/ 1347 w 1352"/>
                    <a:gd name="T51" fmla="*/ 1219 h 2260"/>
                    <a:gd name="T52" fmla="*/ 1343 w 1352"/>
                    <a:gd name="T53" fmla="*/ 1279 h 2260"/>
                    <a:gd name="T54" fmla="*/ 1352 w 1352"/>
                    <a:gd name="T55" fmla="*/ 1343 h 2260"/>
                    <a:gd name="T56" fmla="*/ 1313 w 1352"/>
                    <a:gd name="T57" fmla="*/ 1399 h 2260"/>
                    <a:gd name="T58" fmla="*/ 1175 w 1352"/>
                    <a:gd name="T59" fmla="*/ 1421 h 2260"/>
                    <a:gd name="T60" fmla="*/ 1136 w 1352"/>
                    <a:gd name="T61" fmla="*/ 1455 h 2260"/>
                    <a:gd name="T62" fmla="*/ 1046 w 1352"/>
                    <a:gd name="T63" fmla="*/ 1529 h 2260"/>
                    <a:gd name="T64" fmla="*/ 891 w 1352"/>
                    <a:gd name="T65" fmla="*/ 1473 h 2260"/>
                    <a:gd name="T66" fmla="*/ 869 w 1352"/>
                    <a:gd name="T67" fmla="*/ 1481 h 2260"/>
                    <a:gd name="T68" fmla="*/ 835 w 1352"/>
                    <a:gd name="T69" fmla="*/ 1559 h 2260"/>
                    <a:gd name="T70" fmla="*/ 805 w 1352"/>
                    <a:gd name="T71" fmla="*/ 1675 h 2260"/>
                    <a:gd name="T72" fmla="*/ 822 w 1352"/>
                    <a:gd name="T73" fmla="*/ 1727 h 2260"/>
                    <a:gd name="T74" fmla="*/ 839 w 1352"/>
                    <a:gd name="T75" fmla="*/ 1877 h 2260"/>
                    <a:gd name="T76" fmla="*/ 925 w 1352"/>
                    <a:gd name="T77" fmla="*/ 2136 h 2260"/>
                    <a:gd name="T78" fmla="*/ 938 w 1352"/>
                    <a:gd name="T79" fmla="*/ 2256 h 2260"/>
                    <a:gd name="T80" fmla="*/ 245 w 1352"/>
                    <a:gd name="T81" fmla="*/ 2101 h 2260"/>
                    <a:gd name="T82" fmla="*/ 207 w 1352"/>
                    <a:gd name="T83" fmla="*/ 1800 h 2260"/>
                    <a:gd name="T84" fmla="*/ 215 w 1352"/>
                    <a:gd name="T85" fmla="*/ 1722 h 2260"/>
                    <a:gd name="T86" fmla="*/ 56 w 1352"/>
                    <a:gd name="T87" fmla="*/ 1498 h 2260"/>
                    <a:gd name="T88" fmla="*/ 0 w 1352"/>
                    <a:gd name="T89" fmla="*/ 1331 h 2260"/>
                    <a:gd name="T90" fmla="*/ 60 w 1352"/>
                    <a:gd name="T91" fmla="*/ 1167 h 2260"/>
                    <a:gd name="T92" fmla="*/ 82 w 1352"/>
                    <a:gd name="T93" fmla="*/ 1089 h 2260"/>
                    <a:gd name="T94" fmla="*/ 146 w 1352"/>
                    <a:gd name="T95" fmla="*/ 805 h 2260"/>
                    <a:gd name="T96" fmla="*/ 271 w 1352"/>
                    <a:gd name="T97" fmla="*/ 668 h 2260"/>
                    <a:gd name="T98" fmla="*/ 396 w 1352"/>
                    <a:gd name="T99" fmla="*/ 521 h 2260"/>
                    <a:gd name="T100" fmla="*/ 405 w 1352"/>
                    <a:gd name="T101" fmla="*/ 487 h 2260"/>
                    <a:gd name="T102" fmla="*/ 435 w 1352"/>
                    <a:gd name="T103" fmla="*/ 444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2" h="2260">
                      <a:moveTo>
                        <a:pt x="435" y="444"/>
                      </a:moveTo>
                      <a:lnTo>
                        <a:pt x="430" y="405"/>
                      </a:lnTo>
                      <a:lnTo>
                        <a:pt x="426" y="405"/>
                      </a:lnTo>
                      <a:lnTo>
                        <a:pt x="422" y="396"/>
                      </a:lnTo>
                      <a:lnTo>
                        <a:pt x="409" y="383"/>
                      </a:lnTo>
                      <a:lnTo>
                        <a:pt x="396" y="353"/>
                      </a:lnTo>
                      <a:lnTo>
                        <a:pt x="370" y="293"/>
                      </a:lnTo>
                      <a:lnTo>
                        <a:pt x="362" y="254"/>
                      </a:lnTo>
                      <a:lnTo>
                        <a:pt x="366" y="207"/>
                      </a:lnTo>
                      <a:lnTo>
                        <a:pt x="374" y="160"/>
                      </a:lnTo>
                      <a:lnTo>
                        <a:pt x="387" y="125"/>
                      </a:lnTo>
                      <a:lnTo>
                        <a:pt x="413" y="95"/>
                      </a:lnTo>
                      <a:lnTo>
                        <a:pt x="448" y="61"/>
                      </a:lnTo>
                      <a:lnTo>
                        <a:pt x="478" y="35"/>
                      </a:lnTo>
                      <a:lnTo>
                        <a:pt x="508" y="18"/>
                      </a:lnTo>
                      <a:lnTo>
                        <a:pt x="538" y="5"/>
                      </a:lnTo>
                      <a:lnTo>
                        <a:pt x="590" y="0"/>
                      </a:lnTo>
                      <a:lnTo>
                        <a:pt x="646" y="5"/>
                      </a:lnTo>
                      <a:lnTo>
                        <a:pt x="689" y="18"/>
                      </a:lnTo>
                      <a:lnTo>
                        <a:pt x="758" y="56"/>
                      </a:lnTo>
                      <a:lnTo>
                        <a:pt x="788" y="73"/>
                      </a:lnTo>
                      <a:lnTo>
                        <a:pt x="796" y="86"/>
                      </a:lnTo>
                      <a:lnTo>
                        <a:pt x="805" y="112"/>
                      </a:lnTo>
                      <a:lnTo>
                        <a:pt x="805" y="125"/>
                      </a:lnTo>
                      <a:lnTo>
                        <a:pt x="801" y="134"/>
                      </a:lnTo>
                      <a:lnTo>
                        <a:pt x="788" y="138"/>
                      </a:lnTo>
                      <a:lnTo>
                        <a:pt x="792" y="142"/>
                      </a:lnTo>
                      <a:lnTo>
                        <a:pt x="801" y="160"/>
                      </a:lnTo>
                      <a:lnTo>
                        <a:pt x="809" y="203"/>
                      </a:lnTo>
                      <a:lnTo>
                        <a:pt x="809" y="224"/>
                      </a:lnTo>
                      <a:lnTo>
                        <a:pt x="814" y="237"/>
                      </a:lnTo>
                      <a:lnTo>
                        <a:pt x="814" y="271"/>
                      </a:lnTo>
                      <a:lnTo>
                        <a:pt x="809" y="289"/>
                      </a:lnTo>
                      <a:lnTo>
                        <a:pt x="805" y="302"/>
                      </a:lnTo>
                      <a:lnTo>
                        <a:pt x="796" y="319"/>
                      </a:lnTo>
                      <a:lnTo>
                        <a:pt x="805" y="340"/>
                      </a:lnTo>
                      <a:lnTo>
                        <a:pt x="814" y="358"/>
                      </a:lnTo>
                      <a:lnTo>
                        <a:pt x="822" y="396"/>
                      </a:lnTo>
                      <a:lnTo>
                        <a:pt x="809" y="418"/>
                      </a:lnTo>
                      <a:lnTo>
                        <a:pt x="796" y="422"/>
                      </a:lnTo>
                      <a:lnTo>
                        <a:pt x="792" y="426"/>
                      </a:lnTo>
                      <a:lnTo>
                        <a:pt x="792" y="435"/>
                      </a:lnTo>
                      <a:lnTo>
                        <a:pt x="788" y="452"/>
                      </a:lnTo>
                      <a:lnTo>
                        <a:pt x="783" y="465"/>
                      </a:lnTo>
                      <a:lnTo>
                        <a:pt x="783" y="474"/>
                      </a:lnTo>
                      <a:lnTo>
                        <a:pt x="779" y="482"/>
                      </a:lnTo>
                      <a:lnTo>
                        <a:pt x="775" y="504"/>
                      </a:lnTo>
                      <a:lnTo>
                        <a:pt x="770" y="530"/>
                      </a:lnTo>
                      <a:lnTo>
                        <a:pt x="749" y="547"/>
                      </a:lnTo>
                      <a:lnTo>
                        <a:pt x="736" y="547"/>
                      </a:lnTo>
                      <a:lnTo>
                        <a:pt x="684" y="547"/>
                      </a:lnTo>
                      <a:lnTo>
                        <a:pt x="710" y="633"/>
                      </a:lnTo>
                      <a:lnTo>
                        <a:pt x="719" y="637"/>
                      </a:lnTo>
                      <a:lnTo>
                        <a:pt x="745" y="646"/>
                      </a:lnTo>
                      <a:lnTo>
                        <a:pt x="775" y="659"/>
                      </a:lnTo>
                      <a:lnTo>
                        <a:pt x="801" y="680"/>
                      </a:lnTo>
                      <a:lnTo>
                        <a:pt x="814" y="698"/>
                      </a:lnTo>
                      <a:lnTo>
                        <a:pt x="831" y="719"/>
                      </a:lnTo>
                      <a:lnTo>
                        <a:pt x="865" y="779"/>
                      </a:lnTo>
                      <a:lnTo>
                        <a:pt x="891" y="827"/>
                      </a:lnTo>
                      <a:lnTo>
                        <a:pt x="900" y="844"/>
                      </a:lnTo>
                      <a:lnTo>
                        <a:pt x="904" y="848"/>
                      </a:lnTo>
                      <a:lnTo>
                        <a:pt x="917" y="917"/>
                      </a:lnTo>
                      <a:lnTo>
                        <a:pt x="921" y="922"/>
                      </a:lnTo>
                      <a:lnTo>
                        <a:pt x="938" y="939"/>
                      </a:lnTo>
                      <a:lnTo>
                        <a:pt x="951" y="965"/>
                      </a:lnTo>
                      <a:lnTo>
                        <a:pt x="968" y="999"/>
                      </a:lnTo>
                      <a:lnTo>
                        <a:pt x="977" y="1038"/>
                      </a:lnTo>
                      <a:lnTo>
                        <a:pt x="986" y="1068"/>
                      </a:lnTo>
                      <a:lnTo>
                        <a:pt x="999" y="1098"/>
                      </a:lnTo>
                      <a:lnTo>
                        <a:pt x="1016" y="1124"/>
                      </a:lnTo>
                      <a:lnTo>
                        <a:pt x="1020" y="1137"/>
                      </a:lnTo>
                      <a:lnTo>
                        <a:pt x="1016" y="1150"/>
                      </a:lnTo>
                      <a:lnTo>
                        <a:pt x="1007" y="1158"/>
                      </a:lnTo>
                      <a:lnTo>
                        <a:pt x="1003" y="1167"/>
                      </a:lnTo>
                      <a:lnTo>
                        <a:pt x="1016" y="1176"/>
                      </a:lnTo>
                      <a:lnTo>
                        <a:pt x="1029" y="1176"/>
                      </a:lnTo>
                      <a:lnTo>
                        <a:pt x="1042" y="1184"/>
                      </a:lnTo>
                      <a:lnTo>
                        <a:pt x="1067" y="1219"/>
                      </a:lnTo>
                      <a:lnTo>
                        <a:pt x="1076" y="1232"/>
                      </a:lnTo>
                      <a:lnTo>
                        <a:pt x="1080" y="1236"/>
                      </a:lnTo>
                      <a:lnTo>
                        <a:pt x="1098" y="1236"/>
                      </a:lnTo>
                      <a:lnTo>
                        <a:pt x="1123" y="1240"/>
                      </a:lnTo>
                      <a:lnTo>
                        <a:pt x="1149" y="1266"/>
                      </a:lnTo>
                      <a:lnTo>
                        <a:pt x="1154" y="1275"/>
                      </a:lnTo>
                      <a:lnTo>
                        <a:pt x="1158" y="1279"/>
                      </a:lnTo>
                      <a:lnTo>
                        <a:pt x="1162" y="1279"/>
                      </a:lnTo>
                      <a:lnTo>
                        <a:pt x="1171" y="1275"/>
                      </a:lnTo>
                      <a:lnTo>
                        <a:pt x="1197" y="1257"/>
                      </a:lnTo>
                      <a:lnTo>
                        <a:pt x="1201" y="1253"/>
                      </a:lnTo>
                      <a:lnTo>
                        <a:pt x="1205" y="1244"/>
                      </a:lnTo>
                      <a:lnTo>
                        <a:pt x="1222" y="1214"/>
                      </a:lnTo>
                      <a:lnTo>
                        <a:pt x="1253" y="1197"/>
                      </a:lnTo>
                      <a:lnTo>
                        <a:pt x="1265" y="1193"/>
                      </a:lnTo>
                      <a:lnTo>
                        <a:pt x="1270" y="1188"/>
                      </a:lnTo>
                      <a:lnTo>
                        <a:pt x="1240" y="1141"/>
                      </a:lnTo>
                      <a:lnTo>
                        <a:pt x="1261" y="1128"/>
                      </a:lnTo>
                      <a:lnTo>
                        <a:pt x="1291" y="1171"/>
                      </a:lnTo>
                      <a:lnTo>
                        <a:pt x="1296" y="1163"/>
                      </a:lnTo>
                      <a:lnTo>
                        <a:pt x="1300" y="1163"/>
                      </a:lnTo>
                      <a:lnTo>
                        <a:pt x="1309" y="1167"/>
                      </a:lnTo>
                      <a:lnTo>
                        <a:pt x="1334" y="1188"/>
                      </a:lnTo>
                      <a:lnTo>
                        <a:pt x="1343" y="1201"/>
                      </a:lnTo>
                      <a:lnTo>
                        <a:pt x="1347" y="1219"/>
                      </a:lnTo>
                      <a:lnTo>
                        <a:pt x="1343" y="1253"/>
                      </a:lnTo>
                      <a:lnTo>
                        <a:pt x="1339" y="1266"/>
                      </a:lnTo>
                      <a:lnTo>
                        <a:pt x="1339" y="1270"/>
                      </a:lnTo>
                      <a:lnTo>
                        <a:pt x="1343" y="1279"/>
                      </a:lnTo>
                      <a:lnTo>
                        <a:pt x="1352" y="1300"/>
                      </a:lnTo>
                      <a:lnTo>
                        <a:pt x="1352" y="1322"/>
                      </a:lnTo>
                      <a:lnTo>
                        <a:pt x="1347" y="1331"/>
                      </a:lnTo>
                      <a:lnTo>
                        <a:pt x="1352" y="1343"/>
                      </a:lnTo>
                      <a:lnTo>
                        <a:pt x="1347" y="1365"/>
                      </a:lnTo>
                      <a:lnTo>
                        <a:pt x="1339" y="1382"/>
                      </a:lnTo>
                      <a:lnTo>
                        <a:pt x="1330" y="1391"/>
                      </a:lnTo>
                      <a:lnTo>
                        <a:pt x="1313" y="1399"/>
                      </a:lnTo>
                      <a:lnTo>
                        <a:pt x="1278" y="1412"/>
                      </a:lnTo>
                      <a:lnTo>
                        <a:pt x="1218" y="1412"/>
                      </a:lnTo>
                      <a:lnTo>
                        <a:pt x="1192" y="1417"/>
                      </a:lnTo>
                      <a:lnTo>
                        <a:pt x="1175" y="1421"/>
                      </a:lnTo>
                      <a:lnTo>
                        <a:pt x="1162" y="1421"/>
                      </a:lnTo>
                      <a:lnTo>
                        <a:pt x="1158" y="1425"/>
                      </a:lnTo>
                      <a:lnTo>
                        <a:pt x="1149" y="1438"/>
                      </a:lnTo>
                      <a:lnTo>
                        <a:pt x="1136" y="1455"/>
                      </a:lnTo>
                      <a:lnTo>
                        <a:pt x="1111" y="1473"/>
                      </a:lnTo>
                      <a:lnTo>
                        <a:pt x="1080" y="1490"/>
                      </a:lnTo>
                      <a:lnTo>
                        <a:pt x="1063" y="1511"/>
                      </a:lnTo>
                      <a:lnTo>
                        <a:pt x="1046" y="1529"/>
                      </a:lnTo>
                      <a:lnTo>
                        <a:pt x="1024" y="1537"/>
                      </a:lnTo>
                      <a:lnTo>
                        <a:pt x="973" y="1529"/>
                      </a:lnTo>
                      <a:lnTo>
                        <a:pt x="925" y="1498"/>
                      </a:lnTo>
                      <a:lnTo>
                        <a:pt x="891" y="1473"/>
                      </a:lnTo>
                      <a:lnTo>
                        <a:pt x="882" y="1464"/>
                      </a:lnTo>
                      <a:lnTo>
                        <a:pt x="878" y="1460"/>
                      </a:lnTo>
                      <a:lnTo>
                        <a:pt x="878" y="1468"/>
                      </a:lnTo>
                      <a:lnTo>
                        <a:pt x="869" y="1481"/>
                      </a:lnTo>
                      <a:lnTo>
                        <a:pt x="857" y="1524"/>
                      </a:lnTo>
                      <a:lnTo>
                        <a:pt x="848" y="1541"/>
                      </a:lnTo>
                      <a:lnTo>
                        <a:pt x="839" y="1550"/>
                      </a:lnTo>
                      <a:lnTo>
                        <a:pt x="835" y="1559"/>
                      </a:lnTo>
                      <a:lnTo>
                        <a:pt x="835" y="1602"/>
                      </a:lnTo>
                      <a:lnTo>
                        <a:pt x="822" y="1623"/>
                      </a:lnTo>
                      <a:lnTo>
                        <a:pt x="809" y="1658"/>
                      </a:lnTo>
                      <a:lnTo>
                        <a:pt x="805" y="1675"/>
                      </a:lnTo>
                      <a:lnTo>
                        <a:pt x="805" y="1679"/>
                      </a:lnTo>
                      <a:lnTo>
                        <a:pt x="805" y="1684"/>
                      </a:lnTo>
                      <a:lnTo>
                        <a:pt x="809" y="1692"/>
                      </a:lnTo>
                      <a:lnTo>
                        <a:pt x="822" y="1727"/>
                      </a:lnTo>
                      <a:lnTo>
                        <a:pt x="844" y="1813"/>
                      </a:lnTo>
                      <a:lnTo>
                        <a:pt x="844" y="1843"/>
                      </a:lnTo>
                      <a:lnTo>
                        <a:pt x="839" y="1860"/>
                      </a:lnTo>
                      <a:lnTo>
                        <a:pt x="839" y="1877"/>
                      </a:lnTo>
                      <a:lnTo>
                        <a:pt x="844" y="1899"/>
                      </a:lnTo>
                      <a:lnTo>
                        <a:pt x="895" y="2011"/>
                      </a:lnTo>
                      <a:lnTo>
                        <a:pt x="917" y="2071"/>
                      </a:lnTo>
                      <a:lnTo>
                        <a:pt x="925" y="2136"/>
                      </a:lnTo>
                      <a:lnTo>
                        <a:pt x="925" y="2170"/>
                      </a:lnTo>
                      <a:lnTo>
                        <a:pt x="930" y="2196"/>
                      </a:lnTo>
                      <a:lnTo>
                        <a:pt x="934" y="2235"/>
                      </a:lnTo>
                      <a:lnTo>
                        <a:pt x="938" y="2256"/>
                      </a:lnTo>
                      <a:lnTo>
                        <a:pt x="943" y="2260"/>
                      </a:lnTo>
                      <a:lnTo>
                        <a:pt x="250" y="2260"/>
                      </a:lnTo>
                      <a:lnTo>
                        <a:pt x="250" y="2136"/>
                      </a:lnTo>
                      <a:lnTo>
                        <a:pt x="245" y="2101"/>
                      </a:lnTo>
                      <a:lnTo>
                        <a:pt x="228" y="2062"/>
                      </a:lnTo>
                      <a:lnTo>
                        <a:pt x="211" y="2011"/>
                      </a:lnTo>
                      <a:lnTo>
                        <a:pt x="198" y="1946"/>
                      </a:lnTo>
                      <a:lnTo>
                        <a:pt x="207" y="1800"/>
                      </a:lnTo>
                      <a:lnTo>
                        <a:pt x="207" y="1770"/>
                      </a:lnTo>
                      <a:lnTo>
                        <a:pt x="211" y="1744"/>
                      </a:lnTo>
                      <a:lnTo>
                        <a:pt x="215" y="1727"/>
                      </a:lnTo>
                      <a:lnTo>
                        <a:pt x="215" y="1722"/>
                      </a:lnTo>
                      <a:lnTo>
                        <a:pt x="125" y="1567"/>
                      </a:lnTo>
                      <a:lnTo>
                        <a:pt x="65" y="1520"/>
                      </a:lnTo>
                      <a:lnTo>
                        <a:pt x="60" y="1516"/>
                      </a:lnTo>
                      <a:lnTo>
                        <a:pt x="56" y="1498"/>
                      </a:lnTo>
                      <a:lnTo>
                        <a:pt x="30" y="1447"/>
                      </a:lnTo>
                      <a:lnTo>
                        <a:pt x="9" y="1382"/>
                      </a:lnTo>
                      <a:lnTo>
                        <a:pt x="0" y="1356"/>
                      </a:lnTo>
                      <a:lnTo>
                        <a:pt x="0" y="1331"/>
                      </a:lnTo>
                      <a:lnTo>
                        <a:pt x="4" y="1313"/>
                      </a:lnTo>
                      <a:lnTo>
                        <a:pt x="13" y="1292"/>
                      </a:lnTo>
                      <a:lnTo>
                        <a:pt x="39" y="1227"/>
                      </a:lnTo>
                      <a:lnTo>
                        <a:pt x="60" y="1167"/>
                      </a:lnTo>
                      <a:lnTo>
                        <a:pt x="69" y="1150"/>
                      </a:lnTo>
                      <a:lnTo>
                        <a:pt x="73" y="1141"/>
                      </a:lnTo>
                      <a:lnTo>
                        <a:pt x="73" y="1128"/>
                      </a:lnTo>
                      <a:lnTo>
                        <a:pt x="82" y="1089"/>
                      </a:lnTo>
                      <a:lnTo>
                        <a:pt x="90" y="1038"/>
                      </a:lnTo>
                      <a:lnTo>
                        <a:pt x="103" y="973"/>
                      </a:lnTo>
                      <a:lnTo>
                        <a:pt x="129" y="853"/>
                      </a:lnTo>
                      <a:lnTo>
                        <a:pt x="146" y="805"/>
                      </a:lnTo>
                      <a:lnTo>
                        <a:pt x="159" y="775"/>
                      </a:lnTo>
                      <a:lnTo>
                        <a:pt x="202" y="732"/>
                      </a:lnTo>
                      <a:lnTo>
                        <a:pt x="241" y="698"/>
                      </a:lnTo>
                      <a:lnTo>
                        <a:pt x="271" y="668"/>
                      </a:lnTo>
                      <a:lnTo>
                        <a:pt x="293" y="642"/>
                      </a:lnTo>
                      <a:lnTo>
                        <a:pt x="366" y="551"/>
                      </a:lnTo>
                      <a:lnTo>
                        <a:pt x="379" y="534"/>
                      </a:lnTo>
                      <a:lnTo>
                        <a:pt x="396" y="521"/>
                      </a:lnTo>
                      <a:lnTo>
                        <a:pt x="405" y="513"/>
                      </a:lnTo>
                      <a:lnTo>
                        <a:pt x="409" y="513"/>
                      </a:lnTo>
                      <a:lnTo>
                        <a:pt x="409" y="504"/>
                      </a:lnTo>
                      <a:lnTo>
                        <a:pt x="405" y="487"/>
                      </a:lnTo>
                      <a:lnTo>
                        <a:pt x="405" y="465"/>
                      </a:lnTo>
                      <a:lnTo>
                        <a:pt x="413" y="452"/>
                      </a:lnTo>
                      <a:lnTo>
                        <a:pt x="430" y="444"/>
                      </a:lnTo>
                      <a:lnTo>
                        <a:pt x="435" y="444"/>
                      </a:lnTo>
                      <a:close/>
                    </a:path>
                  </a:pathLst>
                </a:custGeom>
                <a:solidFill>
                  <a:srgbClr val="000000"/>
                </a:solidFill>
                <a:ln w="0">
                  <a:solidFill>
                    <a:srgbClr val="000000"/>
                  </a:solidFill>
                  <a:prstDash val="solid"/>
                  <a:round/>
                  <a:headEnd/>
                  <a:tailEnd/>
                </a:ln>
              </p:spPr>
              <p:txBody>
                <a:bodyPr/>
                <a:lstStyle/>
                <a:p>
                  <a:endParaRPr lang="de-DE"/>
                </a:p>
              </p:txBody>
            </p:sp>
            <p:sp>
              <p:nvSpPr>
                <p:cNvPr id="16392" name="Freeform 8"/>
                <p:cNvSpPr>
                  <a:spLocks/>
                </p:cNvSpPr>
                <p:nvPr/>
              </p:nvSpPr>
              <p:spPr bwMode="auto">
                <a:xfrm>
                  <a:off x="1892" y="2496"/>
                  <a:ext cx="259" cy="409"/>
                </a:xfrm>
                <a:custGeom>
                  <a:avLst/>
                  <a:gdLst>
                    <a:gd name="T0" fmla="*/ 43 w 259"/>
                    <a:gd name="T1" fmla="*/ 216 h 409"/>
                    <a:gd name="T2" fmla="*/ 13 w 259"/>
                    <a:gd name="T3" fmla="*/ 250 h 409"/>
                    <a:gd name="T4" fmla="*/ 0 w 259"/>
                    <a:gd name="T5" fmla="*/ 323 h 409"/>
                    <a:gd name="T6" fmla="*/ 13 w 259"/>
                    <a:gd name="T7" fmla="*/ 336 h 409"/>
                    <a:gd name="T8" fmla="*/ 73 w 259"/>
                    <a:gd name="T9" fmla="*/ 375 h 409"/>
                    <a:gd name="T10" fmla="*/ 108 w 259"/>
                    <a:gd name="T11" fmla="*/ 401 h 409"/>
                    <a:gd name="T12" fmla="*/ 121 w 259"/>
                    <a:gd name="T13" fmla="*/ 409 h 409"/>
                    <a:gd name="T14" fmla="*/ 198 w 259"/>
                    <a:gd name="T15" fmla="*/ 401 h 409"/>
                    <a:gd name="T16" fmla="*/ 207 w 259"/>
                    <a:gd name="T17" fmla="*/ 366 h 409"/>
                    <a:gd name="T18" fmla="*/ 215 w 259"/>
                    <a:gd name="T19" fmla="*/ 345 h 409"/>
                    <a:gd name="T20" fmla="*/ 207 w 259"/>
                    <a:gd name="T21" fmla="*/ 328 h 409"/>
                    <a:gd name="T22" fmla="*/ 233 w 259"/>
                    <a:gd name="T23" fmla="*/ 289 h 409"/>
                    <a:gd name="T24" fmla="*/ 215 w 259"/>
                    <a:gd name="T25" fmla="*/ 289 h 409"/>
                    <a:gd name="T26" fmla="*/ 220 w 259"/>
                    <a:gd name="T27" fmla="*/ 276 h 409"/>
                    <a:gd name="T28" fmla="*/ 233 w 259"/>
                    <a:gd name="T29" fmla="*/ 280 h 409"/>
                    <a:gd name="T30" fmla="*/ 254 w 259"/>
                    <a:gd name="T31" fmla="*/ 250 h 409"/>
                    <a:gd name="T32" fmla="*/ 237 w 259"/>
                    <a:gd name="T33" fmla="*/ 211 h 409"/>
                    <a:gd name="T34" fmla="*/ 224 w 259"/>
                    <a:gd name="T35" fmla="*/ 198 h 409"/>
                    <a:gd name="T36" fmla="*/ 211 w 259"/>
                    <a:gd name="T37" fmla="*/ 194 h 409"/>
                    <a:gd name="T38" fmla="*/ 237 w 259"/>
                    <a:gd name="T39" fmla="*/ 168 h 409"/>
                    <a:gd name="T40" fmla="*/ 254 w 259"/>
                    <a:gd name="T41" fmla="*/ 147 h 409"/>
                    <a:gd name="T42" fmla="*/ 241 w 259"/>
                    <a:gd name="T43" fmla="*/ 61 h 409"/>
                    <a:gd name="T44" fmla="*/ 224 w 259"/>
                    <a:gd name="T45" fmla="*/ 13 h 409"/>
                    <a:gd name="T46" fmla="*/ 198 w 259"/>
                    <a:gd name="T47" fmla="*/ 0 h 409"/>
                    <a:gd name="T48" fmla="*/ 194 w 259"/>
                    <a:gd name="T49" fmla="*/ 35 h 409"/>
                    <a:gd name="T50" fmla="*/ 185 w 259"/>
                    <a:gd name="T51" fmla="*/ 78 h 409"/>
                    <a:gd name="T52" fmla="*/ 172 w 259"/>
                    <a:gd name="T53" fmla="*/ 121 h 409"/>
                    <a:gd name="T54" fmla="*/ 177 w 259"/>
                    <a:gd name="T55" fmla="*/ 147 h 409"/>
                    <a:gd name="T56" fmla="*/ 151 w 259"/>
                    <a:gd name="T57" fmla="*/ 155 h 409"/>
                    <a:gd name="T58" fmla="*/ 134 w 259"/>
                    <a:gd name="T59" fmla="*/ 142 h 409"/>
                    <a:gd name="T60" fmla="*/ 116 w 259"/>
                    <a:gd name="T61" fmla="*/ 117 h 409"/>
                    <a:gd name="T62" fmla="*/ 86 w 259"/>
                    <a:gd name="T63" fmla="*/ 125 h 409"/>
                    <a:gd name="T64" fmla="*/ 73 w 259"/>
                    <a:gd name="T65" fmla="*/ 160 h 409"/>
                    <a:gd name="T66" fmla="*/ 104 w 259"/>
                    <a:gd name="T67" fmla="*/ 224 h 409"/>
                    <a:gd name="T68" fmla="*/ 129 w 259"/>
                    <a:gd name="T69" fmla="*/ 233 h 409"/>
                    <a:gd name="T70" fmla="*/ 112 w 259"/>
                    <a:gd name="T71" fmla="*/ 246 h 409"/>
                    <a:gd name="T72" fmla="*/ 56 w 259"/>
                    <a:gd name="T73" fmla="*/ 224 h 409"/>
                    <a:gd name="T74" fmla="*/ 48 w 259"/>
                    <a:gd name="T75" fmla="*/ 21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409">
                      <a:moveTo>
                        <a:pt x="48" y="211"/>
                      </a:moveTo>
                      <a:lnTo>
                        <a:pt x="43" y="216"/>
                      </a:lnTo>
                      <a:lnTo>
                        <a:pt x="39" y="229"/>
                      </a:lnTo>
                      <a:lnTo>
                        <a:pt x="13" y="250"/>
                      </a:lnTo>
                      <a:lnTo>
                        <a:pt x="0" y="272"/>
                      </a:lnTo>
                      <a:lnTo>
                        <a:pt x="0" y="323"/>
                      </a:lnTo>
                      <a:lnTo>
                        <a:pt x="5" y="332"/>
                      </a:lnTo>
                      <a:lnTo>
                        <a:pt x="13" y="336"/>
                      </a:lnTo>
                      <a:lnTo>
                        <a:pt x="26" y="345"/>
                      </a:lnTo>
                      <a:lnTo>
                        <a:pt x="73" y="375"/>
                      </a:lnTo>
                      <a:lnTo>
                        <a:pt x="95" y="388"/>
                      </a:lnTo>
                      <a:lnTo>
                        <a:pt x="108" y="401"/>
                      </a:lnTo>
                      <a:lnTo>
                        <a:pt x="116" y="405"/>
                      </a:lnTo>
                      <a:lnTo>
                        <a:pt x="121" y="409"/>
                      </a:lnTo>
                      <a:lnTo>
                        <a:pt x="185" y="405"/>
                      </a:lnTo>
                      <a:lnTo>
                        <a:pt x="198" y="401"/>
                      </a:lnTo>
                      <a:lnTo>
                        <a:pt x="211" y="388"/>
                      </a:lnTo>
                      <a:lnTo>
                        <a:pt x="207" y="366"/>
                      </a:lnTo>
                      <a:lnTo>
                        <a:pt x="198" y="358"/>
                      </a:lnTo>
                      <a:lnTo>
                        <a:pt x="215" y="345"/>
                      </a:lnTo>
                      <a:lnTo>
                        <a:pt x="220" y="328"/>
                      </a:lnTo>
                      <a:lnTo>
                        <a:pt x="207" y="328"/>
                      </a:lnTo>
                      <a:lnTo>
                        <a:pt x="233" y="310"/>
                      </a:lnTo>
                      <a:lnTo>
                        <a:pt x="233" y="289"/>
                      </a:lnTo>
                      <a:lnTo>
                        <a:pt x="224" y="293"/>
                      </a:lnTo>
                      <a:lnTo>
                        <a:pt x="215" y="289"/>
                      </a:lnTo>
                      <a:lnTo>
                        <a:pt x="215" y="267"/>
                      </a:lnTo>
                      <a:lnTo>
                        <a:pt x="220" y="276"/>
                      </a:lnTo>
                      <a:lnTo>
                        <a:pt x="224" y="280"/>
                      </a:lnTo>
                      <a:lnTo>
                        <a:pt x="233" y="280"/>
                      </a:lnTo>
                      <a:lnTo>
                        <a:pt x="259" y="263"/>
                      </a:lnTo>
                      <a:lnTo>
                        <a:pt x="254" y="250"/>
                      </a:lnTo>
                      <a:lnTo>
                        <a:pt x="246" y="229"/>
                      </a:lnTo>
                      <a:lnTo>
                        <a:pt x="237" y="211"/>
                      </a:lnTo>
                      <a:lnTo>
                        <a:pt x="233" y="203"/>
                      </a:lnTo>
                      <a:lnTo>
                        <a:pt x="224" y="198"/>
                      </a:lnTo>
                      <a:lnTo>
                        <a:pt x="211" y="198"/>
                      </a:lnTo>
                      <a:lnTo>
                        <a:pt x="211" y="194"/>
                      </a:lnTo>
                      <a:lnTo>
                        <a:pt x="220" y="181"/>
                      </a:lnTo>
                      <a:lnTo>
                        <a:pt x="237" y="168"/>
                      </a:lnTo>
                      <a:lnTo>
                        <a:pt x="254" y="155"/>
                      </a:lnTo>
                      <a:lnTo>
                        <a:pt x="254" y="147"/>
                      </a:lnTo>
                      <a:lnTo>
                        <a:pt x="250" y="125"/>
                      </a:lnTo>
                      <a:lnTo>
                        <a:pt x="241" y="61"/>
                      </a:lnTo>
                      <a:lnTo>
                        <a:pt x="233" y="31"/>
                      </a:lnTo>
                      <a:lnTo>
                        <a:pt x="224" y="13"/>
                      </a:lnTo>
                      <a:lnTo>
                        <a:pt x="211" y="0"/>
                      </a:lnTo>
                      <a:lnTo>
                        <a:pt x="198" y="0"/>
                      </a:lnTo>
                      <a:lnTo>
                        <a:pt x="190" y="13"/>
                      </a:lnTo>
                      <a:lnTo>
                        <a:pt x="194" y="35"/>
                      </a:lnTo>
                      <a:lnTo>
                        <a:pt x="194" y="56"/>
                      </a:lnTo>
                      <a:lnTo>
                        <a:pt x="185" y="78"/>
                      </a:lnTo>
                      <a:lnTo>
                        <a:pt x="172" y="99"/>
                      </a:lnTo>
                      <a:lnTo>
                        <a:pt x="172" y="121"/>
                      </a:lnTo>
                      <a:lnTo>
                        <a:pt x="177" y="134"/>
                      </a:lnTo>
                      <a:lnTo>
                        <a:pt x="177" y="147"/>
                      </a:lnTo>
                      <a:lnTo>
                        <a:pt x="164" y="155"/>
                      </a:lnTo>
                      <a:lnTo>
                        <a:pt x="151" y="155"/>
                      </a:lnTo>
                      <a:lnTo>
                        <a:pt x="138" y="151"/>
                      </a:lnTo>
                      <a:lnTo>
                        <a:pt x="134" y="142"/>
                      </a:lnTo>
                      <a:lnTo>
                        <a:pt x="129" y="130"/>
                      </a:lnTo>
                      <a:lnTo>
                        <a:pt x="116" y="117"/>
                      </a:lnTo>
                      <a:lnTo>
                        <a:pt x="104" y="112"/>
                      </a:lnTo>
                      <a:lnTo>
                        <a:pt x="86" y="125"/>
                      </a:lnTo>
                      <a:lnTo>
                        <a:pt x="73" y="155"/>
                      </a:lnTo>
                      <a:lnTo>
                        <a:pt x="73" y="160"/>
                      </a:lnTo>
                      <a:lnTo>
                        <a:pt x="82" y="194"/>
                      </a:lnTo>
                      <a:lnTo>
                        <a:pt x="104" y="224"/>
                      </a:lnTo>
                      <a:lnTo>
                        <a:pt x="112" y="233"/>
                      </a:lnTo>
                      <a:lnTo>
                        <a:pt x="129" y="233"/>
                      </a:lnTo>
                      <a:lnTo>
                        <a:pt x="129" y="242"/>
                      </a:lnTo>
                      <a:lnTo>
                        <a:pt x="112" y="246"/>
                      </a:lnTo>
                      <a:lnTo>
                        <a:pt x="82" y="242"/>
                      </a:lnTo>
                      <a:lnTo>
                        <a:pt x="56" y="224"/>
                      </a:lnTo>
                      <a:lnTo>
                        <a:pt x="52" y="216"/>
                      </a:lnTo>
                      <a:lnTo>
                        <a:pt x="48" y="211"/>
                      </a:lnTo>
                      <a:close/>
                    </a:path>
                  </a:pathLst>
                </a:cu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93" name="Freeform 9"/>
                <p:cNvSpPr>
                  <a:spLocks/>
                </p:cNvSpPr>
                <p:nvPr/>
              </p:nvSpPr>
              <p:spPr bwMode="auto">
                <a:xfrm>
                  <a:off x="2499" y="3592"/>
                  <a:ext cx="177" cy="237"/>
                </a:xfrm>
                <a:custGeom>
                  <a:avLst/>
                  <a:gdLst>
                    <a:gd name="T0" fmla="*/ 0 w 177"/>
                    <a:gd name="T1" fmla="*/ 116 h 237"/>
                    <a:gd name="T2" fmla="*/ 4 w 177"/>
                    <a:gd name="T3" fmla="*/ 116 h 237"/>
                    <a:gd name="T4" fmla="*/ 17 w 177"/>
                    <a:gd name="T5" fmla="*/ 112 h 237"/>
                    <a:gd name="T6" fmla="*/ 48 w 177"/>
                    <a:gd name="T7" fmla="*/ 91 h 237"/>
                    <a:gd name="T8" fmla="*/ 52 w 177"/>
                    <a:gd name="T9" fmla="*/ 78 h 237"/>
                    <a:gd name="T10" fmla="*/ 60 w 177"/>
                    <a:gd name="T11" fmla="*/ 52 h 237"/>
                    <a:gd name="T12" fmla="*/ 82 w 177"/>
                    <a:gd name="T13" fmla="*/ 39 h 237"/>
                    <a:gd name="T14" fmla="*/ 91 w 177"/>
                    <a:gd name="T15" fmla="*/ 35 h 237"/>
                    <a:gd name="T16" fmla="*/ 99 w 177"/>
                    <a:gd name="T17" fmla="*/ 39 h 237"/>
                    <a:gd name="T18" fmla="*/ 99 w 177"/>
                    <a:gd name="T19" fmla="*/ 48 h 237"/>
                    <a:gd name="T20" fmla="*/ 95 w 177"/>
                    <a:gd name="T21" fmla="*/ 56 h 237"/>
                    <a:gd name="T22" fmla="*/ 86 w 177"/>
                    <a:gd name="T23" fmla="*/ 69 h 237"/>
                    <a:gd name="T24" fmla="*/ 91 w 177"/>
                    <a:gd name="T25" fmla="*/ 73 h 237"/>
                    <a:gd name="T26" fmla="*/ 112 w 177"/>
                    <a:gd name="T27" fmla="*/ 69 h 237"/>
                    <a:gd name="T28" fmla="*/ 129 w 177"/>
                    <a:gd name="T29" fmla="*/ 52 h 237"/>
                    <a:gd name="T30" fmla="*/ 134 w 177"/>
                    <a:gd name="T31" fmla="*/ 35 h 237"/>
                    <a:gd name="T32" fmla="*/ 129 w 177"/>
                    <a:gd name="T33" fmla="*/ 17 h 237"/>
                    <a:gd name="T34" fmla="*/ 129 w 177"/>
                    <a:gd name="T35" fmla="*/ 5 h 237"/>
                    <a:gd name="T36" fmla="*/ 138 w 177"/>
                    <a:gd name="T37" fmla="*/ 0 h 237"/>
                    <a:gd name="T38" fmla="*/ 142 w 177"/>
                    <a:gd name="T39" fmla="*/ 5 h 237"/>
                    <a:gd name="T40" fmla="*/ 155 w 177"/>
                    <a:gd name="T41" fmla="*/ 13 h 237"/>
                    <a:gd name="T42" fmla="*/ 172 w 177"/>
                    <a:gd name="T43" fmla="*/ 35 h 237"/>
                    <a:gd name="T44" fmla="*/ 172 w 177"/>
                    <a:gd name="T45" fmla="*/ 56 h 237"/>
                    <a:gd name="T46" fmla="*/ 168 w 177"/>
                    <a:gd name="T47" fmla="*/ 69 h 237"/>
                    <a:gd name="T48" fmla="*/ 168 w 177"/>
                    <a:gd name="T49" fmla="*/ 86 h 237"/>
                    <a:gd name="T50" fmla="*/ 172 w 177"/>
                    <a:gd name="T51" fmla="*/ 112 h 237"/>
                    <a:gd name="T52" fmla="*/ 177 w 177"/>
                    <a:gd name="T53" fmla="*/ 129 h 237"/>
                    <a:gd name="T54" fmla="*/ 177 w 177"/>
                    <a:gd name="T55" fmla="*/ 151 h 237"/>
                    <a:gd name="T56" fmla="*/ 172 w 177"/>
                    <a:gd name="T57" fmla="*/ 155 h 237"/>
                    <a:gd name="T58" fmla="*/ 177 w 177"/>
                    <a:gd name="T59" fmla="*/ 177 h 237"/>
                    <a:gd name="T60" fmla="*/ 172 w 177"/>
                    <a:gd name="T61" fmla="*/ 194 h 237"/>
                    <a:gd name="T62" fmla="*/ 168 w 177"/>
                    <a:gd name="T63" fmla="*/ 198 h 237"/>
                    <a:gd name="T64" fmla="*/ 168 w 177"/>
                    <a:gd name="T65" fmla="*/ 203 h 237"/>
                    <a:gd name="T66" fmla="*/ 164 w 177"/>
                    <a:gd name="T67" fmla="*/ 207 h 237"/>
                    <a:gd name="T68" fmla="*/ 151 w 177"/>
                    <a:gd name="T69" fmla="*/ 215 h 237"/>
                    <a:gd name="T70" fmla="*/ 116 w 177"/>
                    <a:gd name="T71" fmla="*/ 228 h 237"/>
                    <a:gd name="T72" fmla="*/ 86 w 177"/>
                    <a:gd name="T73" fmla="*/ 233 h 237"/>
                    <a:gd name="T74" fmla="*/ 65 w 177"/>
                    <a:gd name="T75" fmla="*/ 233 h 237"/>
                    <a:gd name="T76" fmla="*/ 56 w 177"/>
                    <a:gd name="T77" fmla="*/ 228 h 237"/>
                    <a:gd name="T78" fmla="*/ 0 w 177"/>
                    <a:gd name="T79" fmla="*/ 237 h 237"/>
                    <a:gd name="T80" fmla="*/ 0 w 177"/>
                    <a:gd name="T81" fmla="*/ 233 h 237"/>
                    <a:gd name="T82" fmla="*/ 4 w 177"/>
                    <a:gd name="T83" fmla="*/ 215 h 237"/>
                    <a:gd name="T84" fmla="*/ 9 w 177"/>
                    <a:gd name="T85" fmla="*/ 172 h 237"/>
                    <a:gd name="T86" fmla="*/ 4 w 177"/>
                    <a:gd name="T87" fmla="*/ 134 h 237"/>
                    <a:gd name="T88" fmla="*/ 0 w 177"/>
                    <a:gd name="T89" fmla="*/ 121 h 237"/>
                    <a:gd name="T90" fmla="*/ 0 w 177"/>
                    <a:gd name="T91" fmla="*/ 1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37">
                      <a:moveTo>
                        <a:pt x="0" y="116"/>
                      </a:moveTo>
                      <a:lnTo>
                        <a:pt x="4" y="116"/>
                      </a:lnTo>
                      <a:lnTo>
                        <a:pt x="17" y="112"/>
                      </a:lnTo>
                      <a:lnTo>
                        <a:pt x="48" y="91"/>
                      </a:lnTo>
                      <a:lnTo>
                        <a:pt x="52" y="78"/>
                      </a:lnTo>
                      <a:lnTo>
                        <a:pt x="60" y="52"/>
                      </a:lnTo>
                      <a:lnTo>
                        <a:pt x="82" y="39"/>
                      </a:lnTo>
                      <a:lnTo>
                        <a:pt x="91" y="35"/>
                      </a:lnTo>
                      <a:lnTo>
                        <a:pt x="99" y="39"/>
                      </a:lnTo>
                      <a:lnTo>
                        <a:pt x="99" y="48"/>
                      </a:lnTo>
                      <a:lnTo>
                        <a:pt x="95" y="56"/>
                      </a:lnTo>
                      <a:lnTo>
                        <a:pt x="86" y="69"/>
                      </a:lnTo>
                      <a:lnTo>
                        <a:pt x="91" y="73"/>
                      </a:lnTo>
                      <a:lnTo>
                        <a:pt x="112" y="69"/>
                      </a:lnTo>
                      <a:lnTo>
                        <a:pt x="129" y="52"/>
                      </a:lnTo>
                      <a:lnTo>
                        <a:pt x="134" y="35"/>
                      </a:lnTo>
                      <a:lnTo>
                        <a:pt x="129" y="17"/>
                      </a:lnTo>
                      <a:lnTo>
                        <a:pt x="129" y="5"/>
                      </a:lnTo>
                      <a:lnTo>
                        <a:pt x="138" y="0"/>
                      </a:lnTo>
                      <a:lnTo>
                        <a:pt x="142" y="5"/>
                      </a:lnTo>
                      <a:lnTo>
                        <a:pt x="155" y="13"/>
                      </a:lnTo>
                      <a:lnTo>
                        <a:pt x="172" y="35"/>
                      </a:lnTo>
                      <a:lnTo>
                        <a:pt x="172" y="56"/>
                      </a:lnTo>
                      <a:lnTo>
                        <a:pt x="168" y="69"/>
                      </a:lnTo>
                      <a:lnTo>
                        <a:pt x="168" y="86"/>
                      </a:lnTo>
                      <a:lnTo>
                        <a:pt x="172" y="112"/>
                      </a:lnTo>
                      <a:lnTo>
                        <a:pt x="177" y="129"/>
                      </a:lnTo>
                      <a:lnTo>
                        <a:pt x="177" y="151"/>
                      </a:lnTo>
                      <a:lnTo>
                        <a:pt x="172" y="155"/>
                      </a:lnTo>
                      <a:lnTo>
                        <a:pt x="177" y="177"/>
                      </a:lnTo>
                      <a:lnTo>
                        <a:pt x="172" y="194"/>
                      </a:lnTo>
                      <a:lnTo>
                        <a:pt x="168" y="198"/>
                      </a:lnTo>
                      <a:lnTo>
                        <a:pt x="168" y="203"/>
                      </a:lnTo>
                      <a:lnTo>
                        <a:pt x="164" y="207"/>
                      </a:lnTo>
                      <a:lnTo>
                        <a:pt x="151" y="215"/>
                      </a:lnTo>
                      <a:lnTo>
                        <a:pt x="116" y="228"/>
                      </a:lnTo>
                      <a:lnTo>
                        <a:pt x="86" y="233"/>
                      </a:lnTo>
                      <a:lnTo>
                        <a:pt x="65" y="233"/>
                      </a:lnTo>
                      <a:lnTo>
                        <a:pt x="56" y="228"/>
                      </a:lnTo>
                      <a:lnTo>
                        <a:pt x="0" y="237"/>
                      </a:lnTo>
                      <a:lnTo>
                        <a:pt x="0" y="233"/>
                      </a:lnTo>
                      <a:lnTo>
                        <a:pt x="4" y="215"/>
                      </a:lnTo>
                      <a:lnTo>
                        <a:pt x="9" y="172"/>
                      </a:lnTo>
                      <a:lnTo>
                        <a:pt x="4" y="134"/>
                      </a:lnTo>
                      <a:lnTo>
                        <a:pt x="0" y="121"/>
                      </a:lnTo>
                      <a:lnTo>
                        <a:pt x="0" y="116"/>
                      </a:lnTo>
                      <a:close/>
                    </a:path>
                  </a:pathLst>
                </a:cu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94" name="Freeform 10"/>
                <p:cNvSpPr>
                  <a:spLocks/>
                </p:cNvSpPr>
                <p:nvPr/>
              </p:nvSpPr>
              <p:spPr bwMode="auto">
                <a:xfrm>
                  <a:off x="1974" y="2621"/>
                  <a:ext cx="43" cy="95"/>
                </a:xfrm>
                <a:custGeom>
                  <a:avLst/>
                  <a:gdLst>
                    <a:gd name="T0" fmla="*/ 0 w 43"/>
                    <a:gd name="T1" fmla="*/ 17 h 95"/>
                    <a:gd name="T2" fmla="*/ 9 w 43"/>
                    <a:gd name="T3" fmla="*/ 5 h 95"/>
                    <a:gd name="T4" fmla="*/ 17 w 43"/>
                    <a:gd name="T5" fmla="*/ 0 h 95"/>
                    <a:gd name="T6" fmla="*/ 26 w 43"/>
                    <a:gd name="T7" fmla="*/ 0 h 95"/>
                    <a:gd name="T8" fmla="*/ 34 w 43"/>
                    <a:gd name="T9" fmla="*/ 17 h 95"/>
                    <a:gd name="T10" fmla="*/ 39 w 43"/>
                    <a:gd name="T11" fmla="*/ 43 h 95"/>
                    <a:gd name="T12" fmla="*/ 34 w 43"/>
                    <a:gd name="T13" fmla="*/ 56 h 95"/>
                    <a:gd name="T14" fmla="*/ 26 w 43"/>
                    <a:gd name="T15" fmla="*/ 61 h 95"/>
                    <a:gd name="T16" fmla="*/ 26 w 43"/>
                    <a:gd name="T17" fmla="*/ 65 h 95"/>
                    <a:gd name="T18" fmla="*/ 34 w 43"/>
                    <a:gd name="T19" fmla="*/ 78 h 95"/>
                    <a:gd name="T20" fmla="*/ 43 w 43"/>
                    <a:gd name="T21" fmla="*/ 86 h 95"/>
                    <a:gd name="T22" fmla="*/ 43 w 43"/>
                    <a:gd name="T23" fmla="*/ 95 h 95"/>
                    <a:gd name="T24" fmla="*/ 39 w 43"/>
                    <a:gd name="T25" fmla="*/ 91 h 95"/>
                    <a:gd name="T26" fmla="*/ 30 w 43"/>
                    <a:gd name="T27" fmla="*/ 86 h 95"/>
                    <a:gd name="T28" fmla="*/ 17 w 43"/>
                    <a:gd name="T29" fmla="*/ 65 h 95"/>
                    <a:gd name="T30" fmla="*/ 13 w 43"/>
                    <a:gd name="T31" fmla="*/ 56 h 95"/>
                    <a:gd name="T32" fmla="*/ 17 w 43"/>
                    <a:gd name="T33" fmla="*/ 56 h 95"/>
                    <a:gd name="T34" fmla="*/ 26 w 43"/>
                    <a:gd name="T35" fmla="*/ 43 h 95"/>
                    <a:gd name="T36" fmla="*/ 22 w 43"/>
                    <a:gd name="T37" fmla="*/ 30 h 95"/>
                    <a:gd name="T38" fmla="*/ 17 w 43"/>
                    <a:gd name="T39" fmla="*/ 22 h 95"/>
                    <a:gd name="T40" fmla="*/ 4 w 43"/>
                    <a:gd name="T41" fmla="*/ 17 h 95"/>
                    <a:gd name="T42" fmla="*/ 0 w 43"/>
                    <a:gd name="T43"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95">
                      <a:moveTo>
                        <a:pt x="0" y="17"/>
                      </a:moveTo>
                      <a:lnTo>
                        <a:pt x="9" y="5"/>
                      </a:lnTo>
                      <a:lnTo>
                        <a:pt x="17" y="0"/>
                      </a:lnTo>
                      <a:lnTo>
                        <a:pt x="26" y="0"/>
                      </a:lnTo>
                      <a:lnTo>
                        <a:pt x="34" y="17"/>
                      </a:lnTo>
                      <a:lnTo>
                        <a:pt x="39" y="43"/>
                      </a:lnTo>
                      <a:lnTo>
                        <a:pt x="34" y="56"/>
                      </a:lnTo>
                      <a:lnTo>
                        <a:pt x="26" y="61"/>
                      </a:lnTo>
                      <a:lnTo>
                        <a:pt x="26" y="65"/>
                      </a:lnTo>
                      <a:lnTo>
                        <a:pt x="34" y="78"/>
                      </a:lnTo>
                      <a:lnTo>
                        <a:pt x="43" y="86"/>
                      </a:lnTo>
                      <a:lnTo>
                        <a:pt x="43" y="95"/>
                      </a:lnTo>
                      <a:lnTo>
                        <a:pt x="39" y="91"/>
                      </a:lnTo>
                      <a:lnTo>
                        <a:pt x="30" y="86"/>
                      </a:lnTo>
                      <a:lnTo>
                        <a:pt x="17" y="65"/>
                      </a:lnTo>
                      <a:lnTo>
                        <a:pt x="13" y="56"/>
                      </a:lnTo>
                      <a:lnTo>
                        <a:pt x="17" y="56"/>
                      </a:lnTo>
                      <a:lnTo>
                        <a:pt x="26" y="43"/>
                      </a:lnTo>
                      <a:lnTo>
                        <a:pt x="22" y="30"/>
                      </a:lnTo>
                      <a:lnTo>
                        <a:pt x="17" y="22"/>
                      </a:lnTo>
                      <a:lnTo>
                        <a:pt x="4" y="17"/>
                      </a:lnTo>
                      <a:lnTo>
                        <a:pt x="0" y="17"/>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95" name="Freeform 11"/>
                <p:cNvSpPr>
                  <a:spLocks/>
                </p:cNvSpPr>
                <p:nvPr/>
              </p:nvSpPr>
              <p:spPr bwMode="auto">
                <a:xfrm>
                  <a:off x="1854" y="2837"/>
                  <a:ext cx="185" cy="159"/>
                </a:xfrm>
                <a:custGeom>
                  <a:avLst/>
                  <a:gdLst>
                    <a:gd name="T0" fmla="*/ 0 w 185"/>
                    <a:gd name="T1" fmla="*/ 0 h 159"/>
                    <a:gd name="T2" fmla="*/ 8 w 185"/>
                    <a:gd name="T3" fmla="*/ 0 h 159"/>
                    <a:gd name="T4" fmla="*/ 34 w 185"/>
                    <a:gd name="T5" fmla="*/ 8 h 159"/>
                    <a:gd name="T6" fmla="*/ 99 w 185"/>
                    <a:gd name="T7" fmla="*/ 34 h 159"/>
                    <a:gd name="T8" fmla="*/ 124 w 185"/>
                    <a:gd name="T9" fmla="*/ 51 h 159"/>
                    <a:gd name="T10" fmla="*/ 146 w 185"/>
                    <a:gd name="T11" fmla="*/ 64 h 159"/>
                    <a:gd name="T12" fmla="*/ 159 w 185"/>
                    <a:gd name="T13" fmla="*/ 77 h 159"/>
                    <a:gd name="T14" fmla="*/ 163 w 185"/>
                    <a:gd name="T15" fmla="*/ 81 h 159"/>
                    <a:gd name="T16" fmla="*/ 185 w 185"/>
                    <a:gd name="T17" fmla="*/ 159 h 159"/>
                    <a:gd name="T18" fmla="*/ 180 w 185"/>
                    <a:gd name="T19" fmla="*/ 155 h 159"/>
                    <a:gd name="T20" fmla="*/ 172 w 185"/>
                    <a:gd name="T21" fmla="*/ 146 h 159"/>
                    <a:gd name="T22" fmla="*/ 137 w 185"/>
                    <a:gd name="T23" fmla="*/ 120 h 159"/>
                    <a:gd name="T24" fmla="*/ 90 w 185"/>
                    <a:gd name="T25" fmla="*/ 90 h 159"/>
                    <a:gd name="T26" fmla="*/ 43 w 185"/>
                    <a:gd name="T27" fmla="*/ 64 h 159"/>
                    <a:gd name="T28" fmla="*/ 17 w 185"/>
                    <a:gd name="T29" fmla="*/ 38 h 159"/>
                    <a:gd name="T30" fmla="*/ 4 w 185"/>
                    <a:gd name="T31" fmla="*/ 17 h 159"/>
                    <a:gd name="T32" fmla="*/ 0 w 185"/>
                    <a:gd name="T33" fmla="*/ 4 h 159"/>
                    <a:gd name="T34" fmla="*/ 0 w 185"/>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159">
                      <a:moveTo>
                        <a:pt x="0" y="0"/>
                      </a:moveTo>
                      <a:lnTo>
                        <a:pt x="8" y="0"/>
                      </a:lnTo>
                      <a:lnTo>
                        <a:pt x="34" y="8"/>
                      </a:lnTo>
                      <a:lnTo>
                        <a:pt x="99" y="34"/>
                      </a:lnTo>
                      <a:lnTo>
                        <a:pt x="124" y="51"/>
                      </a:lnTo>
                      <a:lnTo>
                        <a:pt x="146" y="64"/>
                      </a:lnTo>
                      <a:lnTo>
                        <a:pt x="159" y="77"/>
                      </a:lnTo>
                      <a:lnTo>
                        <a:pt x="163" y="81"/>
                      </a:lnTo>
                      <a:lnTo>
                        <a:pt x="185" y="159"/>
                      </a:lnTo>
                      <a:lnTo>
                        <a:pt x="180" y="155"/>
                      </a:lnTo>
                      <a:lnTo>
                        <a:pt x="172" y="146"/>
                      </a:lnTo>
                      <a:lnTo>
                        <a:pt x="137" y="120"/>
                      </a:lnTo>
                      <a:lnTo>
                        <a:pt x="90" y="90"/>
                      </a:lnTo>
                      <a:lnTo>
                        <a:pt x="43" y="64"/>
                      </a:lnTo>
                      <a:lnTo>
                        <a:pt x="17" y="38"/>
                      </a:lnTo>
                      <a:lnTo>
                        <a:pt x="4" y="17"/>
                      </a:lnTo>
                      <a:lnTo>
                        <a:pt x="0" y="4"/>
                      </a:lnTo>
                      <a:lnTo>
                        <a:pt x="0" y="0"/>
                      </a:lnTo>
                      <a:close/>
                    </a:path>
                  </a:pathLst>
                </a:custGeom>
                <a:solidFill>
                  <a:srgbClr val="FF8C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96" name="Freeform 12"/>
                <p:cNvSpPr>
                  <a:spLocks/>
                </p:cNvSpPr>
                <p:nvPr/>
              </p:nvSpPr>
              <p:spPr bwMode="auto">
                <a:xfrm>
                  <a:off x="1763" y="2897"/>
                  <a:ext cx="732" cy="977"/>
                </a:xfrm>
                <a:custGeom>
                  <a:avLst/>
                  <a:gdLst>
                    <a:gd name="T0" fmla="*/ 146 w 732"/>
                    <a:gd name="T1" fmla="*/ 21 h 977"/>
                    <a:gd name="T2" fmla="*/ 327 w 732"/>
                    <a:gd name="T3" fmla="*/ 133 h 977"/>
                    <a:gd name="T4" fmla="*/ 456 w 732"/>
                    <a:gd name="T5" fmla="*/ 301 h 977"/>
                    <a:gd name="T6" fmla="*/ 469 w 732"/>
                    <a:gd name="T7" fmla="*/ 340 h 977"/>
                    <a:gd name="T8" fmla="*/ 517 w 732"/>
                    <a:gd name="T9" fmla="*/ 439 h 977"/>
                    <a:gd name="T10" fmla="*/ 577 w 732"/>
                    <a:gd name="T11" fmla="*/ 590 h 977"/>
                    <a:gd name="T12" fmla="*/ 568 w 732"/>
                    <a:gd name="T13" fmla="*/ 646 h 977"/>
                    <a:gd name="T14" fmla="*/ 637 w 732"/>
                    <a:gd name="T15" fmla="*/ 697 h 977"/>
                    <a:gd name="T16" fmla="*/ 667 w 732"/>
                    <a:gd name="T17" fmla="*/ 714 h 977"/>
                    <a:gd name="T18" fmla="*/ 732 w 732"/>
                    <a:gd name="T19" fmla="*/ 770 h 977"/>
                    <a:gd name="T20" fmla="*/ 689 w 732"/>
                    <a:gd name="T21" fmla="*/ 904 h 977"/>
                    <a:gd name="T22" fmla="*/ 663 w 732"/>
                    <a:gd name="T23" fmla="*/ 878 h 977"/>
                    <a:gd name="T24" fmla="*/ 641 w 732"/>
                    <a:gd name="T25" fmla="*/ 740 h 977"/>
                    <a:gd name="T26" fmla="*/ 641 w 732"/>
                    <a:gd name="T27" fmla="*/ 835 h 977"/>
                    <a:gd name="T28" fmla="*/ 616 w 732"/>
                    <a:gd name="T29" fmla="*/ 874 h 977"/>
                    <a:gd name="T30" fmla="*/ 577 w 732"/>
                    <a:gd name="T31" fmla="*/ 943 h 977"/>
                    <a:gd name="T32" fmla="*/ 517 w 732"/>
                    <a:gd name="T33" fmla="*/ 809 h 977"/>
                    <a:gd name="T34" fmla="*/ 564 w 732"/>
                    <a:gd name="T35" fmla="*/ 689 h 977"/>
                    <a:gd name="T36" fmla="*/ 469 w 732"/>
                    <a:gd name="T37" fmla="*/ 499 h 977"/>
                    <a:gd name="T38" fmla="*/ 448 w 732"/>
                    <a:gd name="T39" fmla="*/ 482 h 977"/>
                    <a:gd name="T40" fmla="*/ 504 w 732"/>
                    <a:gd name="T41" fmla="*/ 736 h 977"/>
                    <a:gd name="T42" fmla="*/ 461 w 732"/>
                    <a:gd name="T43" fmla="*/ 745 h 977"/>
                    <a:gd name="T44" fmla="*/ 383 w 732"/>
                    <a:gd name="T45" fmla="*/ 555 h 977"/>
                    <a:gd name="T46" fmla="*/ 362 w 732"/>
                    <a:gd name="T47" fmla="*/ 680 h 977"/>
                    <a:gd name="T48" fmla="*/ 327 w 732"/>
                    <a:gd name="T49" fmla="*/ 740 h 977"/>
                    <a:gd name="T50" fmla="*/ 323 w 732"/>
                    <a:gd name="T51" fmla="*/ 525 h 977"/>
                    <a:gd name="T52" fmla="*/ 271 w 732"/>
                    <a:gd name="T53" fmla="*/ 482 h 977"/>
                    <a:gd name="T54" fmla="*/ 254 w 732"/>
                    <a:gd name="T55" fmla="*/ 361 h 977"/>
                    <a:gd name="T56" fmla="*/ 241 w 732"/>
                    <a:gd name="T57" fmla="*/ 275 h 977"/>
                    <a:gd name="T58" fmla="*/ 207 w 732"/>
                    <a:gd name="T59" fmla="*/ 314 h 977"/>
                    <a:gd name="T60" fmla="*/ 241 w 732"/>
                    <a:gd name="T61" fmla="*/ 181 h 977"/>
                    <a:gd name="T62" fmla="*/ 185 w 732"/>
                    <a:gd name="T63" fmla="*/ 254 h 977"/>
                    <a:gd name="T64" fmla="*/ 159 w 732"/>
                    <a:gd name="T65" fmla="*/ 301 h 977"/>
                    <a:gd name="T66" fmla="*/ 138 w 732"/>
                    <a:gd name="T67" fmla="*/ 176 h 977"/>
                    <a:gd name="T68" fmla="*/ 134 w 732"/>
                    <a:gd name="T69" fmla="*/ 280 h 977"/>
                    <a:gd name="T70" fmla="*/ 185 w 732"/>
                    <a:gd name="T71" fmla="*/ 473 h 977"/>
                    <a:gd name="T72" fmla="*/ 198 w 732"/>
                    <a:gd name="T73" fmla="*/ 602 h 977"/>
                    <a:gd name="T74" fmla="*/ 207 w 732"/>
                    <a:gd name="T75" fmla="*/ 706 h 977"/>
                    <a:gd name="T76" fmla="*/ 215 w 732"/>
                    <a:gd name="T77" fmla="*/ 770 h 977"/>
                    <a:gd name="T78" fmla="*/ 289 w 732"/>
                    <a:gd name="T79" fmla="*/ 753 h 977"/>
                    <a:gd name="T80" fmla="*/ 263 w 732"/>
                    <a:gd name="T81" fmla="*/ 801 h 977"/>
                    <a:gd name="T82" fmla="*/ 280 w 732"/>
                    <a:gd name="T83" fmla="*/ 835 h 977"/>
                    <a:gd name="T84" fmla="*/ 289 w 732"/>
                    <a:gd name="T85" fmla="*/ 882 h 977"/>
                    <a:gd name="T86" fmla="*/ 357 w 732"/>
                    <a:gd name="T87" fmla="*/ 968 h 977"/>
                    <a:gd name="T88" fmla="*/ 254 w 732"/>
                    <a:gd name="T89" fmla="*/ 947 h 977"/>
                    <a:gd name="T90" fmla="*/ 159 w 732"/>
                    <a:gd name="T91" fmla="*/ 917 h 977"/>
                    <a:gd name="T92" fmla="*/ 30 w 732"/>
                    <a:gd name="T93" fmla="*/ 964 h 977"/>
                    <a:gd name="T94" fmla="*/ 43 w 732"/>
                    <a:gd name="T95" fmla="*/ 912 h 977"/>
                    <a:gd name="T96" fmla="*/ 0 w 732"/>
                    <a:gd name="T97" fmla="*/ 835 h 977"/>
                    <a:gd name="T98" fmla="*/ 65 w 732"/>
                    <a:gd name="T99" fmla="*/ 779 h 977"/>
                    <a:gd name="T100" fmla="*/ 108 w 732"/>
                    <a:gd name="T101" fmla="*/ 658 h 977"/>
                    <a:gd name="T102" fmla="*/ 82 w 732"/>
                    <a:gd name="T103" fmla="*/ 422 h 977"/>
                    <a:gd name="T104" fmla="*/ 134 w 732"/>
                    <a:gd name="T105" fmla="*/ 426 h 977"/>
                    <a:gd name="T106" fmla="*/ 125 w 732"/>
                    <a:gd name="T107" fmla="*/ 370 h 977"/>
                    <a:gd name="T108" fmla="*/ 91 w 732"/>
                    <a:gd name="T109" fmla="*/ 172 h 977"/>
                    <a:gd name="T110" fmla="*/ 78 w 732"/>
                    <a:gd name="T111" fmla="*/ 1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2" h="977">
                      <a:moveTo>
                        <a:pt x="82" y="0"/>
                      </a:moveTo>
                      <a:lnTo>
                        <a:pt x="95" y="0"/>
                      </a:lnTo>
                      <a:lnTo>
                        <a:pt x="116" y="4"/>
                      </a:lnTo>
                      <a:lnTo>
                        <a:pt x="146" y="21"/>
                      </a:lnTo>
                      <a:lnTo>
                        <a:pt x="181" y="43"/>
                      </a:lnTo>
                      <a:lnTo>
                        <a:pt x="211" y="64"/>
                      </a:lnTo>
                      <a:lnTo>
                        <a:pt x="276" y="116"/>
                      </a:lnTo>
                      <a:lnTo>
                        <a:pt x="327" y="133"/>
                      </a:lnTo>
                      <a:lnTo>
                        <a:pt x="353" y="142"/>
                      </a:lnTo>
                      <a:lnTo>
                        <a:pt x="370" y="159"/>
                      </a:lnTo>
                      <a:lnTo>
                        <a:pt x="431" y="258"/>
                      </a:lnTo>
                      <a:lnTo>
                        <a:pt x="456" y="301"/>
                      </a:lnTo>
                      <a:lnTo>
                        <a:pt x="461" y="314"/>
                      </a:lnTo>
                      <a:lnTo>
                        <a:pt x="465" y="318"/>
                      </a:lnTo>
                      <a:lnTo>
                        <a:pt x="465" y="323"/>
                      </a:lnTo>
                      <a:lnTo>
                        <a:pt x="469" y="340"/>
                      </a:lnTo>
                      <a:lnTo>
                        <a:pt x="469" y="387"/>
                      </a:lnTo>
                      <a:lnTo>
                        <a:pt x="478" y="404"/>
                      </a:lnTo>
                      <a:lnTo>
                        <a:pt x="495" y="417"/>
                      </a:lnTo>
                      <a:lnTo>
                        <a:pt x="517" y="439"/>
                      </a:lnTo>
                      <a:lnTo>
                        <a:pt x="534" y="473"/>
                      </a:lnTo>
                      <a:lnTo>
                        <a:pt x="551" y="521"/>
                      </a:lnTo>
                      <a:lnTo>
                        <a:pt x="564" y="564"/>
                      </a:lnTo>
                      <a:lnTo>
                        <a:pt x="577" y="590"/>
                      </a:lnTo>
                      <a:lnTo>
                        <a:pt x="581" y="602"/>
                      </a:lnTo>
                      <a:lnTo>
                        <a:pt x="577" y="607"/>
                      </a:lnTo>
                      <a:lnTo>
                        <a:pt x="573" y="620"/>
                      </a:lnTo>
                      <a:lnTo>
                        <a:pt x="568" y="646"/>
                      </a:lnTo>
                      <a:lnTo>
                        <a:pt x="573" y="650"/>
                      </a:lnTo>
                      <a:lnTo>
                        <a:pt x="594" y="650"/>
                      </a:lnTo>
                      <a:lnTo>
                        <a:pt x="611" y="658"/>
                      </a:lnTo>
                      <a:lnTo>
                        <a:pt x="637" y="697"/>
                      </a:lnTo>
                      <a:lnTo>
                        <a:pt x="646" y="710"/>
                      </a:lnTo>
                      <a:lnTo>
                        <a:pt x="650" y="719"/>
                      </a:lnTo>
                      <a:lnTo>
                        <a:pt x="654" y="719"/>
                      </a:lnTo>
                      <a:lnTo>
                        <a:pt x="667" y="714"/>
                      </a:lnTo>
                      <a:lnTo>
                        <a:pt x="693" y="719"/>
                      </a:lnTo>
                      <a:lnTo>
                        <a:pt x="710" y="736"/>
                      </a:lnTo>
                      <a:lnTo>
                        <a:pt x="723" y="749"/>
                      </a:lnTo>
                      <a:lnTo>
                        <a:pt x="732" y="770"/>
                      </a:lnTo>
                      <a:lnTo>
                        <a:pt x="732" y="801"/>
                      </a:lnTo>
                      <a:lnTo>
                        <a:pt x="723" y="839"/>
                      </a:lnTo>
                      <a:lnTo>
                        <a:pt x="710" y="878"/>
                      </a:lnTo>
                      <a:lnTo>
                        <a:pt x="689" y="904"/>
                      </a:lnTo>
                      <a:lnTo>
                        <a:pt x="680" y="912"/>
                      </a:lnTo>
                      <a:lnTo>
                        <a:pt x="672" y="908"/>
                      </a:lnTo>
                      <a:lnTo>
                        <a:pt x="667" y="895"/>
                      </a:lnTo>
                      <a:lnTo>
                        <a:pt x="663" y="878"/>
                      </a:lnTo>
                      <a:lnTo>
                        <a:pt x="663" y="826"/>
                      </a:lnTo>
                      <a:lnTo>
                        <a:pt x="659" y="775"/>
                      </a:lnTo>
                      <a:lnTo>
                        <a:pt x="650" y="753"/>
                      </a:lnTo>
                      <a:lnTo>
                        <a:pt x="641" y="740"/>
                      </a:lnTo>
                      <a:lnTo>
                        <a:pt x="637" y="740"/>
                      </a:lnTo>
                      <a:lnTo>
                        <a:pt x="637" y="775"/>
                      </a:lnTo>
                      <a:lnTo>
                        <a:pt x="641" y="805"/>
                      </a:lnTo>
                      <a:lnTo>
                        <a:pt x="641" y="835"/>
                      </a:lnTo>
                      <a:lnTo>
                        <a:pt x="637" y="852"/>
                      </a:lnTo>
                      <a:lnTo>
                        <a:pt x="629" y="856"/>
                      </a:lnTo>
                      <a:lnTo>
                        <a:pt x="624" y="856"/>
                      </a:lnTo>
                      <a:lnTo>
                        <a:pt x="616" y="874"/>
                      </a:lnTo>
                      <a:lnTo>
                        <a:pt x="616" y="951"/>
                      </a:lnTo>
                      <a:lnTo>
                        <a:pt x="611" y="955"/>
                      </a:lnTo>
                      <a:lnTo>
                        <a:pt x="603" y="955"/>
                      </a:lnTo>
                      <a:lnTo>
                        <a:pt x="577" y="943"/>
                      </a:lnTo>
                      <a:lnTo>
                        <a:pt x="551" y="925"/>
                      </a:lnTo>
                      <a:lnTo>
                        <a:pt x="521" y="900"/>
                      </a:lnTo>
                      <a:lnTo>
                        <a:pt x="508" y="865"/>
                      </a:lnTo>
                      <a:lnTo>
                        <a:pt x="517" y="809"/>
                      </a:lnTo>
                      <a:lnTo>
                        <a:pt x="538" y="753"/>
                      </a:lnTo>
                      <a:lnTo>
                        <a:pt x="560" y="710"/>
                      </a:lnTo>
                      <a:lnTo>
                        <a:pt x="564" y="697"/>
                      </a:lnTo>
                      <a:lnTo>
                        <a:pt x="564" y="689"/>
                      </a:lnTo>
                      <a:lnTo>
                        <a:pt x="534" y="663"/>
                      </a:lnTo>
                      <a:lnTo>
                        <a:pt x="512" y="624"/>
                      </a:lnTo>
                      <a:lnTo>
                        <a:pt x="482" y="538"/>
                      </a:lnTo>
                      <a:lnTo>
                        <a:pt x="469" y="499"/>
                      </a:lnTo>
                      <a:lnTo>
                        <a:pt x="461" y="465"/>
                      </a:lnTo>
                      <a:lnTo>
                        <a:pt x="452" y="448"/>
                      </a:lnTo>
                      <a:lnTo>
                        <a:pt x="448" y="443"/>
                      </a:lnTo>
                      <a:lnTo>
                        <a:pt x="448" y="482"/>
                      </a:lnTo>
                      <a:lnTo>
                        <a:pt x="452" y="508"/>
                      </a:lnTo>
                      <a:lnTo>
                        <a:pt x="465" y="564"/>
                      </a:lnTo>
                      <a:lnTo>
                        <a:pt x="491" y="684"/>
                      </a:lnTo>
                      <a:lnTo>
                        <a:pt x="504" y="736"/>
                      </a:lnTo>
                      <a:lnTo>
                        <a:pt x="504" y="783"/>
                      </a:lnTo>
                      <a:lnTo>
                        <a:pt x="499" y="788"/>
                      </a:lnTo>
                      <a:lnTo>
                        <a:pt x="482" y="775"/>
                      </a:lnTo>
                      <a:lnTo>
                        <a:pt x="461" y="745"/>
                      </a:lnTo>
                      <a:lnTo>
                        <a:pt x="422" y="658"/>
                      </a:lnTo>
                      <a:lnTo>
                        <a:pt x="405" y="611"/>
                      </a:lnTo>
                      <a:lnTo>
                        <a:pt x="392" y="577"/>
                      </a:lnTo>
                      <a:lnTo>
                        <a:pt x="383" y="555"/>
                      </a:lnTo>
                      <a:lnTo>
                        <a:pt x="379" y="555"/>
                      </a:lnTo>
                      <a:lnTo>
                        <a:pt x="379" y="559"/>
                      </a:lnTo>
                      <a:lnTo>
                        <a:pt x="370" y="615"/>
                      </a:lnTo>
                      <a:lnTo>
                        <a:pt x="362" y="680"/>
                      </a:lnTo>
                      <a:lnTo>
                        <a:pt x="344" y="732"/>
                      </a:lnTo>
                      <a:lnTo>
                        <a:pt x="340" y="745"/>
                      </a:lnTo>
                      <a:lnTo>
                        <a:pt x="332" y="749"/>
                      </a:lnTo>
                      <a:lnTo>
                        <a:pt x="327" y="740"/>
                      </a:lnTo>
                      <a:lnTo>
                        <a:pt x="327" y="719"/>
                      </a:lnTo>
                      <a:lnTo>
                        <a:pt x="332" y="663"/>
                      </a:lnTo>
                      <a:lnTo>
                        <a:pt x="332" y="590"/>
                      </a:lnTo>
                      <a:lnTo>
                        <a:pt x="323" y="525"/>
                      </a:lnTo>
                      <a:lnTo>
                        <a:pt x="314" y="503"/>
                      </a:lnTo>
                      <a:lnTo>
                        <a:pt x="310" y="491"/>
                      </a:lnTo>
                      <a:lnTo>
                        <a:pt x="293" y="486"/>
                      </a:lnTo>
                      <a:lnTo>
                        <a:pt x="271" y="482"/>
                      </a:lnTo>
                      <a:lnTo>
                        <a:pt x="267" y="478"/>
                      </a:lnTo>
                      <a:lnTo>
                        <a:pt x="258" y="460"/>
                      </a:lnTo>
                      <a:lnTo>
                        <a:pt x="250" y="413"/>
                      </a:lnTo>
                      <a:lnTo>
                        <a:pt x="254" y="361"/>
                      </a:lnTo>
                      <a:lnTo>
                        <a:pt x="258" y="314"/>
                      </a:lnTo>
                      <a:lnTo>
                        <a:pt x="254" y="280"/>
                      </a:lnTo>
                      <a:lnTo>
                        <a:pt x="245" y="271"/>
                      </a:lnTo>
                      <a:lnTo>
                        <a:pt x="241" y="275"/>
                      </a:lnTo>
                      <a:lnTo>
                        <a:pt x="224" y="297"/>
                      </a:lnTo>
                      <a:lnTo>
                        <a:pt x="215" y="318"/>
                      </a:lnTo>
                      <a:lnTo>
                        <a:pt x="211" y="323"/>
                      </a:lnTo>
                      <a:lnTo>
                        <a:pt x="207" y="314"/>
                      </a:lnTo>
                      <a:lnTo>
                        <a:pt x="207" y="284"/>
                      </a:lnTo>
                      <a:lnTo>
                        <a:pt x="220" y="237"/>
                      </a:lnTo>
                      <a:lnTo>
                        <a:pt x="233" y="194"/>
                      </a:lnTo>
                      <a:lnTo>
                        <a:pt x="241" y="181"/>
                      </a:lnTo>
                      <a:lnTo>
                        <a:pt x="241" y="176"/>
                      </a:lnTo>
                      <a:lnTo>
                        <a:pt x="233" y="185"/>
                      </a:lnTo>
                      <a:lnTo>
                        <a:pt x="211" y="211"/>
                      </a:lnTo>
                      <a:lnTo>
                        <a:pt x="185" y="254"/>
                      </a:lnTo>
                      <a:lnTo>
                        <a:pt x="181" y="284"/>
                      </a:lnTo>
                      <a:lnTo>
                        <a:pt x="177" y="323"/>
                      </a:lnTo>
                      <a:lnTo>
                        <a:pt x="168" y="314"/>
                      </a:lnTo>
                      <a:lnTo>
                        <a:pt x="159" y="301"/>
                      </a:lnTo>
                      <a:lnTo>
                        <a:pt x="146" y="249"/>
                      </a:lnTo>
                      <a:lnTo>
                        <a:pt x="142" y="198"/>
                      </a:lnTo>
                      <a:lnTo>
                        <a:pt x="138" y="181"/>
                      </a:lnTo>
                      <a:lnTo>
                        <a:pt x="138" y="176"/>
                      </a:lnTo>
                      <a:lnTo>
                        <a:pt x="134" y="181"/>
                      </a:lnTo>
                      <a:lnTo>
                        <a:pt x="129" y="194"/>
                      </a:lnTo>
                      <a:lnTo>
                        <a:pt x="129" y="228"/>
                      </a:lnTo>
                      <a:lnTo>
                        <a:pt x="134" y="280"/>
                      </a:lnTo>
                      <a:lnTo>
                        <a:pt x="142" y="340"/>
                      </a:lnTo>
                      <a:lnTo>
                        <a:pt x="155" y="392"/>
                      </a:lnTo>
                      <a:lnTo>
                        <a:pt x="172" y="435"/>
                      </a:lnTo>
                      <a:lnTo>
                        <a:pt x="185" y="473"/>
                      </a:lnTo>
                      <a:lnTo>
                        <a:pt x="185" y="499"/>
                      </a:lnTo>
                      <a:lnTo>
                        <a:pt x="181" y="525"/>
                      </a:lnTo>
                      <a:lnTo>
                        <a:pt x="181" y="572"/>
                      </a:lnTo>
                      <a:lnTo>
                        <a:pt x="198" y="602"/>
                      </a:lnTo>
                      <a:lnTo>
                        <a:pt x="215" y="628"/>
                      </a:lnTo>
                      <a:lnTo>
                        <a:pt x="228" y="654"/>
                      </a:lnTo>
                      <a:lnTo>
                        <a:pt x="220" y="684"/>
                      </a:lnTo>
                      <a:lnTo>
                        <a:pt x="207" y="706"/>
                      </a:lnTo>
                      <a:lnTo>
                        <a:pt x="190" y="723"/>
                      </a:lnTo>
                      <a:lnTo>
                        <a:pt x="194" y="740"/>
                      </a:lnTo>
                      <a:lnTo>
                        <a:pt x="207" y="762"/>
                      </a:lnTo>
                      <a:lnTo>
                        <a:pt x="215" y="770"/>
                      </a:lnTo>
                      <a:lnTo>
                        <a:pt x="233" y="779"/>
                      </a:lnTo>
                      <a:lnTo>
                        <a:pt x="254" y="775"/>
                      </a:lnTo>
                      <a:lnTo>
                        <a:pt x="271" y="762"/>
                      </a:lnTo>
                      <a:lnTo>
                        <a:pt x="289" y="753"/>
                      </a:lnTo>
                      <a:lnTo>
                        <a:pt x="293" y="753"/>
                      </a:lnTo>
                      <a:lnTo>
                        <a:pt x="293" y="779"/>
                      </a:lnTo>
                      <a:lnTo>
                        <a:pt x="280" y="792"/>
                      </a:lnTo>
                      <a:lnTo>
                        <a:pt x="263" y="801"/>
                      </a:lnTo>
                      <a:lnTo>
                        <a:pt x="254" y="813"/>
                      </a:lnTo>
                      <a:lnTo>
                        <a:pt x="258" y="826"/>
                      </a:lnTo>
                      <a:lnTo>
                        <a:pt x="267" y="831"/>
                      </a:lnTo>
                      <a:lnTo>
                        <a:pt x="280" y="835"/>
                      </a:lnTo>
                      <a:lnTo>
                        <a:pt x="293" y="848"/>
                      </a:lnTo>
                      <a:lnTo>
                        <a:pt x="297" y="861"/>
                      </a:lnTo>
                      <a:lnTo>
                        <a:pt x="293" y="869"/>
                      </a:lnTo>
                      <a:lnTo>
                        <a:pt x="289" y="882"/>
                      </a:lnTo>
                      <a:lnTo>
                        <a:pt x="297" y="904"/>
                      </a:lnTo>
                      <a:lnTo>
                        <a:pt x="314" y="925"/>
                      </a:lnTo>
                      <a:lnTo>
                        <a:pt x="340" y="951"/>
                      </a:lnTo>
                      <a:lnTo>
                        <a:pt x="357" y="968"/>
                      </a:lnTo>
                      <a:lnTo>
                        <a:pt x="357" y="973"/>
                      </a:lnTo>
                      <a:lnTo>
                        <a:pt x="353" y="977"/>
                      </a:lnTo>
                      <a:lnTo>
                        <a:pt x="301" y="968"/>
                      </a:lnTo>
                      <a:lnTo>
                        <a:pt x="254" y="947"/>
                      </a:lnTo>
                      <a:lnTo>
                        <a:pt x="220" y="921"/>
                      </a:lnTo>
                      <a:lnTo>
                        <a:pt x="202" y="917"/>
                      </a:lnTo>
                      <a:lnTo>
                        <a:pt x="194" y="912"/>
                      </a:lnTo>
                      <a:lnTo>
                        <a:pt x="159" y="917"/>
                      </a:lnTo>
                      <a:lnTo>
                        <a:pt x="121" y="938"/>
                      </a:lnTo>
                      <a:lnTo>
                        <a:pt x="78" y="955"/>
                      </a:lnTo>
                      <a:lnTo>
                        <a:pt x="43" y="964"/>
                      </a:lnTo>
                      <a:lnTo>
                        <a:pt x="30" y="964"/>
                      </a:lnTo>
                      <a:lnTo>
                        <a:pt x="26" y="960"/>
                      </a:lnTo>
                      <a:lnTo>
                        <a:pt x="30" y="951"/>
                      </a:lnTo>
                      <a:lnTo>
                        <a:pt x="43" y="934"/>
                      </a:lnTo>
                      <a:lnTo>
                        <a:pt x="43" y="912"/>
                      </a:lnTo>
                      <a:lnTo>
                        <a:pt x="30" y="891"/>
                      </a:lnTo>
                      <a:lnTo>
                        <a:pt x="13" y="874"/>
                      </a:lnTo>
                      <a:lnTo>
                        <a:pt x="0" y="856"/>
                      </a:lnTo>
                      <a:lnTo>
                        <a:pt x="0" y="835"/>
                      </a:lnTo>
                      <a:lnTo>
                        <a:pt x="13" y="813"/>
                      </a:lnTo>
                      <a:lnTo>
                        <a:pt x="35" y="801"/>
                      </a:lnTo>
                      <a:lnTo>
                        <a:pt x="56" y="792"/>
                      </a:lnTo>
                      <a:lnTo>
                        <a:pt x="65" y="779"/>
                      </a:lnTo>
                      <a:lnTo>
                        <a:pt x="69" y="745"/>
                      </a:lnTo>
                      <a:lnTo>
                        <a:pt x="73" y="719"/>
                      </a:lnTo>
                      <a:lnTo>
                        <a:pt x="95" y="684"/>
                      </a:lnTo>
                      <a:lnTo>
                        <a:pt x="108" y="658"/>
                      </a:lnTo>
                      <a:lnTo>
                        <a:pt x="108" y="628"/>
                      </a:lnTo>
                      <a:lnTo>
                        <a:pt x="95" y="555"/>
                      </a:lnTo>
                      <a:lnTo>
                        <a:pt x="86" y="486"/>
                      </a:lnTo>
                      <a:lnTo>
                        <a:pt x="82" y="422"/>
                      </a:lnTo>
                      <a:lnTo>
                        <a:pt x="86" y="370"/>
                      </a:lnTo>
                      <a:lnTo>
                        <a:pt x="91" y="361"/>
                      </a:lnTo>
                      <a:lnTo>
                        <a:pt x="99" y="366"/>
                      </a:lnTo>
                      <a:lnTo>
                        <a:pt x="134" y="426"/>
                      </a:lnTo>
                      <a:lnTo>
                        <a:pt x="142" y="435"/>
                      </a:lnTo>
                      <a:lnTo>
                        <a:pt x="142" y="430"/>
                      </a:lnTo>
                      <a:lnTo>
                        <a:pt x="138" y="404"/>
                      </a:lnTo>
                      <a:lnTo>
                        <a:pt x="125" y="370"/>
                      </a:lnTo>
                      <a:lnTo>
                        <a:pt x="112" y="323"/>
                      </a:lnTo>
                      <a:lnTo>
                        <a:pt x="95" y="267"/>
                      </a:lnTo>
                      <a:lnTo>
                        <a:pt x="91" y="241"/>
                      </a:lnTo>
                      <a:lnTo>
                        <a:pt x="91" y="172"/>
                      </a:lnTo>
                      <a:lnTo>
                        <a:pt x="78" y="133"/>
                      </a:lnTo>
                      <a:lnTo>
                        <a:pt x="65" y="82"/>
                      </a:lnTo>
                      <a:lnTo>
                        <a:pt x="69" y="43"/>
                      </a:lnTo>
                      <a:lnTo>
                        <a:pt x="78" y="13"/>
                      </a:lnTo>
                      <a:lnTo>
                        <a:pt x="82" y="0"/>
                      </a:lnTo>
                      <a:close/>
                    </a:path>
                  </a:pathLst>
                </a:custGeom>
                <a:solidFill>
                  <a:srgbClr val="FF8C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97" name="Freeform 13"/>
                <p:cNvSpPr>
                  <a:spLocks/>
                </p:cNvSpPr>
                <p:nvPr/>
              </p:nvSpPr>
              <p:spPr bwMode="auto">
                <a:xfrm>
                  <a:off x="2581" y="3553"/>
                  <a:ext cx="43" cy="69"/>
                </a:xfrm>
                <a:custGeom>
                  <a:avLst/>
                  <a:gdLst>
                    <a:gd name="T0" fmla="*/ 39 w 43"/>
                    <a:gd name="T1" fmla="*/ 69 h 69"/>
                    <a:gd name="T2" fmla="*/ 0 w 43"/>
                    <a:gd name="T3" fmla="*/ 9 h 69"/>
                    <a:gd name="T4" fmla="*/ 17 w 43"/>
                    <a:gd name="T5" fmla="*/ 0 h 69"/>
                    <a:gd name="T6" fmla="*/ 43 w 43"/>
                    <a:gd name="T7" fmla="*/ 39 h 69"/>
                    <a:gd name="T8" fmla="*/ 39 w 43"/>
                    <a:gd name="T9" fmla="*/ 48 h 69"/>
                    <a:gd name="T10" fmla="*/ 43 w 43"/>
                    <a:gd name="T11" fmla="*/ 65 h 69"/>
                    <a:gd name="T12" fmla="*/ 39 w 43"/>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43" h="69">
                      <a:moveTo>
                        <a:pt x="39" y="69"/>
                      </a:moveTo>
                      <a:lnTo>
                        <a:pt x="0" y="9"/>
                      </a:lnTo>
                      <a:lnTo>
                        <a:pt x="17" y="0"/>
                      </a:lnTo>
                      <a:lnTo>
                        <a:pt x="43" y="39"/>
                      </a:lnTo>
                      <a:lnTo>
                        <a:pt x="39" y="48"/>
                      </a:lnTo>
                      <a:lnTo>
                        <a:pt x="43" y="65"/>
                      </a:lnTo>
                      <a:lnTo>
                        <a:pt x="39"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98" name="Freeform 14"/>
                <p:cNvSpPr>
                  <a:spLocks/>
                </p:cNvSpPr>
                <p:nvPr/>
              </p:nvSpPr>
              <p:spPr bwMode="auto">
                <a:xfrm>
                  <a:off x="1806" y="3950"/>
                  <a:ext cx="465" cy="731"/>
                </a:xfrm>
                <a:custGeom>
                  <a:avLst/>
                  <a:gdLst>
                    <a:gd name="T0" fmla="*/ 35 w 465"/>
                    <a:gd name="T1" fmla="*/ 8 h 731"/>
                    <a:gd name="T2" fmla="*/ 26 w 465"/>
                    <a:gd name="T3" fmla="*/ 81 h 731"/>
                    <a:gd name="T4" fmla="*/ 17 w 465"/>
                    <a:gd name="T5" fmla="*/ 137 h 731"/>
                    <a:gd name="T6" fmla="*/ 4 w 465"/>
                    <a:gd name="T7" fmla="*/ 163 h 731"/>
                    <a:gd name="T8" fmla="*/ 73 w 465"/>
                    <a:gd name="T9" fmla="*/ 172 h 731"/>
                    <a:gd name="T10" fmla="*/ 56 w 465"/>
                    <a:gd name="T11" fmla="*/ 189 h 731"/>
                    <a:gd name="T12" fmla="*/ 9 w 465"/>
                    <a:gd name="T13" fmla="*/ 193 h 731"/>
                    <a:gd name="T14" fmla="*/ 0 w 465"/>
                    <a:gd name="T15" fmla="*/ 198 h 731"/>
                    <a:gd name="T16" fmla="*/ 9 w 465"/>
                    <a:gd name="T17" fmla="*/ 266 h 731"/>
                    <a:gd name="T18" fmla="*/ 22 w 465"/>
                    <a:gd name="T19" fmla="*/ 344 h 731"/>
                    <a:gd name="T20" fmla="*/ 39 w 465"/>
                    <a:gd name="T21" fmla="*/ 383 h 731"/>
                    <a:gd name="T22" fmla="*/ 125 w 465"/>
                    <a:gd name="T23" fmla="*/ 469 h 731"/>
                    <a:gd name="T24" fmla="*/ 215 w 465"/>
                    <a:gd name="T25" fmla="*/ 559 h 731"/>
                    <a:gd name="T26" fmla="*/ 233 w 465"/>
                    <a:gd name="T27" fmla="*/ 589 h 731"/>
                    <a:gd name="T28" fmla="*/ 172 w 465"/>
                    <a:gd name="T29" fmla="*/ 594 h 731"/>
                    <a:gd name="T30" fmla="*/ 164 w 465"/>
                    <a:gd name="T31" fmla="*/ 611 h 731"/>
                    <a:gd name="T32" fmla="*/ 202 w 465"/>
                    <a:gd name="T33" fmla="*/ 718 h 731"/>
                    <a:gd name="T34" fmla="*/ 207 w 465"/>
                    <a:gd name="T35" fmla="*/ 731 h 731"/>
                    <a:gd name="T36" fmla="*/ 465 w 465"/>
                    <a:gd name="T37" fmla="*/ 727 h 731"/>
                    <a:gd name="T38" fmla="*/ 452 w 465"/>
                    <a:gd name="T39" fmla="*/ 688 h 731"/>
                    <a:gd name="T40" fmla="*/ 444 w 465"/>
                    <a:gd name="T41" fmla="*/ 563 h 731"/>
                    <a:gd name="T42" fmla="*/ 422 w 465"/>
                    <a:gd name="T43" fmla="*/ 499 h 731"/>
                    <a:gd name="T44" fmla="*/ 306 w 465"/>
                    <a:gd name="T45" fmla="*/ 292 h 731"/>
                    <a:gd name="T46" fmla="*/ 289 w 465"/>
                    <a:gd name="T47" fmla="*/ 249 h 731"/>
                    <a:gd name="T48" fmla="*/ 306 w 465"/>
                    <a:gd name="T49" fmla="*/ 262 h 731"/>
                    <a:gd name="T50" fmla="*/ 345 w 465"/>
                    <a:gd name="T51" fmla="*/ 318 h 731"/>
                    <a:gd name="T52" fmla="*/ 357 w 465"/>
                    <a:gd name="T53" fmla="*/ 340 h 731"/>
                    <a:gd name="T54" fmla="*/ 362 w 465"/>
                    <a:gd name="T55" fmla="*/ 322 h 731"/>
                    <a:gd name="T56" fmla="*/ 345 w 465"/>
                    <a:gd name="T57" fmla="*/ 215 h 731"/>
                    <a:gd name="T58" fmla="*/ 323 w 465"/>
                    <a:gd name="T59" fmla="*/ 146 h 731"/>
                    <a:gd name="T60" fmla="*/ 340 w 465"/>
                    <a:gd name="T61" fmla="*/ 90 h 731"/>
                    <a:gd name="T62" fmla="*/ 276 w 465"/>
                    <a:gd name="T63" fmla="*/ 34 h 731"/>
                    <a:gd name="T64" fmla="*/ 211 w 465"/>
                    <a:gd name="T65" fmla="*/ 25 h 731"/>
                    <a:gd name="T66" fmla="*/ 250 w 465"/>
                    <a:gd name="T67" fmla="*/ 64 h 731"/>
                    <a:gd name="T68" fmla="*/ 289 w 465"/>
                    <a:gd name="T69" fmla="*/ 120 h 731"/>
                    <a:gd name="T70" fmla="*/ 289 w 465"/>
                    <a:gd name="T71" fmla="*/ 159 h 731"/>
                    <a:gd name="T72" fmla="*/ 237 w 465"/>
                    <a:gd name="T73" fmla="*/ 262 h 731"/>
                    <a:gd name="T74" fmla="*/ 198 w 465"/>
                    <a:gd name="T75" fmla="*/ 327 h 731"/>
                    <a:gd name="T76" fmla="*/ 181 w 465"/>
                    <a:gd name="T77" fmla="*/ 353 h 731"/>
                    <a:gd name="T78" fmla="*/ 185 w 465"/>
                    <a:gd name="T79" fmla="*/ 340 h 731"/>
                    <a:gd name="T80" fmla="*/ 228 w 465"/>
                    <a:gd name="T81" fmla="*/ 223 h 731"/>
                    <a:gd name="T82" fmla="*/ 220 w 465"/>
                    <a:gd name="T83" fmla="*/ 180 h 731"/>
                    <a:gd name="T84" fmla="*/ 194 w 465"/>
                    <a:gd name="T85" fmla="*/ 159 h 731"/>
                    <a:gd name="T86" fmla="*/ 202 w 465"/>
                    <a:gd name="T87" fmla="*/ 146 h 731"/>
                    <a:gd name="T88" fmla="*/ 211 w 465"/>
                    <a:gd name="T89" fmla="*/ 120 h 731"/>
                    <a:gd name="T90" fmla="*/ 181 w 465"/>
                    <a:gd name="T91" fmla="*/ 21 h 731"/>
                    <a:gd name="T92" fmla="*/ 177 w 465"/>
                    <a:gd name="T93" fmla="*/ 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5" h="731">
                      <a:moveTo>
                        <a:pt x="35" y="0"/>
                      </a:moveTo>
                      <a:lnTo>
                        <a:pt x="35" y="8"/>
                      </a:lnTo>
                      <a:lnTo>
                        <a:pt x="30" y="30"/>
                      </a:lnTo>
                      <a:lnTo>
                        <a:pt x="26" y="81"/>
                      </a:lnTo>
                      <a:lnTo>
                        <a:pt x="26" y="111"/>
                      </a:lnTo>
                      <a:lnTo>
                        <a:pt x="17" y="137"/>
                      </a:lnTo>
                      <a:lnTo>
                        <a:pt x="9" y="155"/>
                      </a:lnTo>
                      <a:lnTo>
                        <a:pt x="4" y="163"/>
                      </a:lnTo>
                      <a:lnTo>
                        <a:pt x="43" y="163"/>
                      </a:lnTo>
                      <a:lnTo>
                        <a:pt x="73" y="172"/>
                      </a:lnTo>
                      <a:lnTo>
                        <a:pt x="95" y="185"/>
                      </a:lnTo>
                      <a:lnTo>
                        <a:pt x="56" y="189"/>
                      </a:lnTo>
                      <a:lnTo>
                        <a:pt x="26" y="189"/>
                      </a:lnTo>
                      <a:lnTo>
                        <a:pt x="9" y="193"/>
                      </a:lnTo>
                      <a:lnTo>
                        <a:pt x="0" y="193"/>
                      </a:lnTo>
                      <a:lnTo>
                        <a:pt x="0" y="198"/>
                      </a:lnTo>
                      <a:lnTo>
                        <a:pt x="4" y="215"/>
                      </a:lnTo>
                      <a:lnTo>
                        <a:pt x="9" y="266"/>
                      </a:lnTo>
                      <a:lnTo>
                        <a:pt x="17" y="322"/>
                      </a:lnTo>
                      <a:lnTo>
                        <a:pt x="22" y="344"/>
                      </a:lnTo>
                      <a:lnTo>
                        <a:pt x="26" y="361"/>
                      </a:lnTo>
                      <a:lnTo>
                        <a:pt x="39" y="383"/>
                      </a:lnTo>
                      <a:lnTo>
                        <a:pt x="60" y="409"/>
                      </a:lnTo>
                      <a:lnTo>
                        <a:pt x="125" y="469"/>
                      </a:lnTo>
                      <a:lnTo>
                        <a:pt x="190" y="533"/>
                      </a:lnTo>
                      <a:lnTo>
                        <a:pt x="215" y="559"/>
                      </a:lnTo>
                      <a:lnTo>
                        <a:pt x="233" y="585"/>
                      </a:lnTo>
                      <a:lnTo>
                        <a:pt x="233" y="589"/>
                      </a:lnTo>
                      <a:lnTo>
                        <a:pt x="198" y="589"/>
                      </a:lnTo>
                      <a:lnTo>
                        <a:pt x="172" y="594"/>
                      </a:lnTo>
                      <a:lnTo>
                        <a:pt x="164" y="602"/>
                      </a:lnTo>
                      <a:lnTo>
                        <a:pt x="164" y="611"/>
                      </a:lnTo>
                      <a:lnTo>
                        <a:pt x="190" y="684"/>
                      </a:lnTo>
                      <a:lnTo>
                        <a:pt x="202" y="718"/>
                      </a:lnTo>
                      <a:lnTo>
                        <a:pt x="207" y="727"/>
                      </a:lnTo>
                      <a:lnTo>
                        <a:pt x="207" y="731"/>
                      </a:lnTo>
                      <a:lnTo>
                        <a:pt x="465" y="731"/>
                      </a:lnTo>
                      <a:lnTo>
                        <a:pt x="465" y="727"/>
                      </a:lnTo>
                      <a:lnTo>
                        <a:pt x="461" y="718"/>
                      </a:lnTo>
                      <a:lnTo>
                        <a:pt x="452" y="688"/>
                      </a:lnTo>
                      <a:lnTo>
                        <a:pt x="448" y="628"/>
                      </a:lnTo>
                      <a:lnTo>
                        <a:pt x="444" y="563"/>
                      </a:lnTo>
                      <a:lnTo>
                        <a:pt x="435" y="533"/>
                      </a:lnTo>
                      <a:lnTo>
                        <a:pt x="422" y="499"/>
                      </a:lnTo>
                      <a:lnTo>
                        <a:pt x="327" y="327"/>
                      </a:lnTo>
                      <a:lnTo>
                        <a:pt x="306" y="292"/>
                      </a:lnTo>
                      <a:lnTo>
                        <a:pt x="293" y="262"/>
                      </a:lnTo>
                      <a:lnTo>
                        <a:pt x="289" y="249"/>
                      </a:lnTo>
                      <a:lnTo>
                        <a:pt x="293" y="249"/>
                      </a:lnTo>
                      <a:lnTo>
                        <a:pt x="306" y="262"/>
                      </a:lnTo>
                      <a:lnTo>
                        <a:pt x="319" y="279"/>
                      </a:lnTo>
                      <a:lnTo>
                        <a:pt x="345" y="318"/>
                      </a:lnTo>
                      <a:lnTo>
                        <a:pt x="353" y="335"/>
                      </a:lnTo>
                      <a:lnTo>
                        <a:pt x="357" y="340"/>
                      </a:lnTo>
                      <a:lnTo>
                        <a:pt x="357" y="335"/>
                      </a:lnTo>
                      <a:lnTo>
                        <a:pt x="362" y="322"/>
                      </a:lnTo>
                      <a:lnTo>
                        <a:pt x="366" y="297"/>
                      </a:lnTo>
                      <a:lnTo>
                        <a:pt x="345" y="215"/>
                      </a:lnTo>
                      <a:lnTo>
                        <a:pt x="332" y="176"/>
                      </a:lnTo>
                      <a:lnTo>
                        <a:pt x="323" y="146"/>
                      </a:lnTo>
                      <a:lnTo>
                        <a:pt x="336" y="107"/>
                      </a:lnTo>
                      <a:lnTo>
                        <a:pt x="340" y="90"/>
                      </a:lnTo>
                      <a:lnTo>
                        <a:pt x="345" y="86"/>
                      </a:lnTo>
                      <a:lnTo>
                        <a:pt x="276" y="34"/>
                      </a:lnTo>
                      <a:lnTo>
                        <a:pt x="207" y="21"/>
                      </a:lnTo>
                      <a:lnTo>
                        <a:pt x="211" y="25"/>
                      </a:lnTo>
                      <a:lnTo>
                        <a:pt x="220" y="34"/>
                      </a:lnTo>
                      <a:lnTo>
                        <a:pt x="250" y="64"/>
                      </a:lnTo>
                      <a:lnTo>
                        <a:pt x="280" y="103"/>
                      </a:lnTo>
                      <a:lnTo>
                        <a:pt x="289" y="120"/>
                      </a:lnTo>
                      <a:lnTo>
                        <a:pt x="293" y="133"/>
                      </a:lnTo>
                      <a:lnTo>
                        <a:pt x="289" y="159"/>
                      </a:lnTo>
                      <a:lnTo>
                        <a:pt x="276" y="189"/>
                      </a:lnTo>
                      <a:lnTo>
                        <a:pt x="237" y="262"/>
                      </a:lnTo>
                      <a:lnTo>
                        <a:pt x="215" y="297"/>
                      </a:lnTo>
                      <a:lnTo>
                        <a:pt x="198" y="327"/>
                      </a:lnTo>
                      <a:lnTo>
                        <a:pt x="185" y="344"/>
                      </a:lnTo>
                      <a:lnTo>
                        <a:pt x="181" y="353"/>
                      </a:lnTo>
                      <a:lnTo>
                        <a:pt x="181" y="348"/>
                      </a:lnTo>
                      <a:lnTo>
                        <a:pt x="185" y="340"/>
                      </a:lnTo>
                      <a:lnTo>
                        <a:pt x="198" y="305"/>
                      </a:lnTo>
                      <a:lnTo>
                        <a:pt x="228" y="223"/>
                      </a:lnTo>
                      <a:lnTo>
                        <a:pt x="228" y="198"/>
                      </a:lnTo>
                      <a:lnTo>
                        <a:pt x="220" y="180"/>
                      </a:lnTo>
                      <a:lnTo>
                        <a:pt x="202" y="172"/>
                      </a:lnTo>
                      <a:lnTo>
                        <a:pt x="194" y="159"/>
                      </a:lnTo>
                      <a:lnTo>
                        <a:pt x="194" y="150"/>
                      </a:lnTo>
                      <a:lnTo>
                        <a:pt x="202" y="146"/>
                      </a:lnTo>
                      <a:lnTo>
                        <a:pt x="211" y="137"/>
                      </a:lnTo>
                      <a:lnTo>
                        <a:pt x="211" y="120"/>
                      </a:lnTo>
                      <a:lnTo>
                        <a:pt x="194" y="51"/>
                      </a:lnTo>
                      <a:lnTo>
                        <a:pt x="181" y="21"/>
                      </a:lnTo>
                      <a:lnTo>
                        <a:pt x="177" y="12"/>
                      </a:lnTo>
                      <a:lnTo>
                        <a:pt x="177" y="8"/>
                      </a:lnTo>
                      <a:lnTo>
                        <a:pt x="35" y="0"/>
                      </a:lnTo>
                      <a:close/>
                    </a:path>
                  </a:pathLst>
                </a:custGeom>
                <a:solidFill>
                  <a:srgbClr val="FFF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6399" name="Freeform 15"/>
              <p:cNvSpPr>
                <a:spLocks/>
              </p:cNvSpPr>
              <p:nvPr/>
            </p:nvSpPr>
            <p:spPr bwMode="auto">
              <a:xfrm>
                <a:off x="4422" y="3748"/>
                <a:ext cx="726" cy="91"/>
              </a:xfrm>
              <a:custGeom>
                <a:avLst/>
                <a:gdLst>
                  <a:gd name="T0" fmla="*/ 0 w 1889"/>
                  <a:gd name="T1" fmla="*/ 0 h 402"/>
                  <a:gd name="T2" fmla="*/ 820 w 1889"/>
                  <a:gd name="T3" fmla="*/ 60 h 402"/>
                  <a:gd name="T4" fmla="*/ 1060 w 1889"/>
                  <a:gd name="T5" fmla="*/ 80 h 402"/>
                  <a:gd name="T6" fmla="*/ 1680 w 1889"/>
                  <a:gd name="T7" fmla="*/ 100 h 402"/>
                  <a:gd name="T8" fmla="*/ 1820 w 1889"/>
                  <a:gd name="T9" fmla="*/ 120 h 402"/>
                  <a:gd name="T10" fmla="*/ 1880 w 1889"/>
                  <a:gd name="T11" fmla="*/ 140 h 402"/>
                  <a:gd name="T12" fmla="*/ 1800 w 1889"/>
                  <a:gd name="T13" fmla="*/ 160 h 402"/>
                  <a:gd name="T14" fmla="*/ 1660 w 1889"/>
                  <a:gd name="T15" fmla="*/ 180 h 402"/>
                  <a:gd name="T16" fmla="*/ 1340 w 1889"/>
                  <a:gd name="T17" fmla="*/ 200 h 402"/>
                  <a:gd name="T18" fmla="*/ 1320 w 1889"/>
                  <a:gd name="T19" fmla="*/ 340 h 402"/>
                  <a:gd name="T20" fmla="*/ 1740 w 1889"/>
                  <a:gd name="T21" fmla="*/ 380 h 402"/>
                  <a:gd name="T22" fmla="*/ 1820 w 1889"/>
                  <a:gd name="T23" fmla="*/ 40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9" h="402">
                    <a:moveTo>
                      <a:pt x="0" y="0"/>
                    </a:moveTo>
                    <a:cubicBezTo>
                      <a:pt x="267" y="53"/>
                      <a:pt x="550" y="44"/>
                      <a:pt x="820" y="60"/>
                    </a:cubicBezTo>
                    <a:cubicBezTo>
                      <a:pt x="900" y="65"/>
                      <a:pt x="980" y="76"/>
                      <a:pt x="1060" y="80"/>
                    </a:cubicBezTo>
                    <a:cubicBezTo>
                      <a:pt x="1267" y="90"/>
                      <a:pt x="1473" y="93"/>
                      <a:pt x="1680" y="100"/>
                    </a:cubicBezTo>
                    <a:cubicBezTo>
                      <a:pt x="1727" y="107"/>
                      <a:pt x="1774" y="111"/>
                      <a:pt x="1820" y="120"/>
                    </a:cubicBezTo>
                    <a:cubicBezTo>
                      <a:pt x="1841" y="124"/>
                      <a:pt x="1889" y="121"/>
                      <a:pt x="1880" y="140"/>
                    </a:cubicBezTo>
                    <a:cubicBezTo>
                      <a:pt x="1868" y="165"/>
                      <a:pt x="1827" y="155"/>
                      <a:pt x="1800" y="160"/>
                    </a:cubicBezTo>
                    <a:cubicBezTo>
                      <a:pt x="1754" y="168"/>
                      <a:pt x="1707" y="176"/>
                      <a:pt x="1660" y="180"/>
                    </a:cubicBezTo>
                    <a:cubicBezTo>
                      <a:pt x="1554" y="189"/>
                      <a:pt x="1447" y="193"/>
                      <a:pt x="1340" y="200"/>
                    </a:cubicBezTo>
                    <a:cubicBezTo>
                      <a:pt x="1273" y="222"/>
                      <a:pt x="1160" y="300"/>
                      <a:pt x="1320" y="340"/>
                    </a:cubicBezTo>
                    <a:cubicBezTo>
                      <a:pt x="1456" y="374"/>
                      <a:pt x="1600" y="364"/>
                      <a:pt x="1740" y="380"/>
                    </a:cubicBezTo>
                    <a:cubicBezTo>
                      <a:pt x="1806" y="402"/>
                      <a:pt x="1779" y="400"/>
                      <a:pt x="1820" y="400"/>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6400" name="Rectangle 16"/>
            <p:cNvSpPr>
              <a:spLocks noChangeArrowheads="1"/>
            </p:cNvSpPr>
            <p:nvPr/>
          </p:nvSpPr>
          <p:spPr bwMode="auto">
            <a:xfrm>
              <a:off x="4332" y="3203"/>
              <a:ext cx="862" cy="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000"/>
                <a:t>Erste Belehrung</a:t>
              </a:r>
            </a:p>
            <a:p>
              <a:r>
                <a:rPr lang="de-DE" altLang="de-DE" sz="1000"/>
                <a:t>Infektionsschutz </a:t>
              </a:r>
            </a:p>
            <a:p>
              <a:r>
                <a:rPr lang="de-DE" altLang="de-DE" sz="1000"/>
                <a:t>nur im Gesundheitsamt</a:t>
              </a:r>
            </a:p>
          </p:txBody>
        </p:sp>
      </p:grpSp>
      <p:sp>
        <p:nvSpPr>
          <p:cNvPr id="16402" name="Rectangle 18"/>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403" name="Rectangle 19"/>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sp>
        <p:nvSpPr>
          <p:cNvPr id="16404" name="Rectangle 20"/>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6405" name="Rectangle 21"/>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2000"/>
                                        <p:tgtEl>
                                          <p:spTgt spid="163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100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fade">
                                      <p:cBhvr>
                                        <p:cTn id="16" dur="2000"/>
                                        <p:tgtEl>
                                          <p:spTgt spid="1638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800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fade">
                                      <p:cBhvr>
                                        <p:cTn id="21" dur="2000"/>
                                        <p:tgtEl>
                                          <p:spTgt spid="16387">
                                            <p:txEl>
                                              <p:pRg st="4" end="4"/>
                                            </p:txEl>
                                          </p:spTgt>
                                        </p:tgtEl>
                                      </p:cBhvr>
                                    </p:animEffect>
                                  </p:childTnLst>
                                </p:cTn>
                              </p:par>
                            </p:childTnLst>
                          </p:cTn>
                        </p:par>
                        <p:par>
                          <p:cTn id="22" fill="hold" nodeType="afterGroup">
                            <p:stCondLst>
                              <p:cond delay="10000"/>
                            </p:stCondLst>
                            <p:childTnLst>
                              <p:par>
                                <p:cTn id="23" presetID="10" presetClass="entr" presetSubtype="0" fill="hold" nodeType="afterEffect">
                                  <p:stCondLst>
                                    <p:cond delay="8000"/>
                                  </p:stCondLst>
                                  <p:childTnLst>
                                    <p:set>
                                      <p:cBhvr>
                                        <p:cTn id="24" dur="1" fill="hold">
                                          <p:stCondLst>
                                            <p:cond delay="0"/>
                                          </p:stCondLst>
                                        </p:cTn>
                                        <p:tgtEl>
                                          <p:spTgt spid="16388"/>
                                        </p:tgtEl>
                                        <p:attrNameLst>
                                          <p:attrName>style.visibility</p:attrName>
                                        </p:attrNameLst>
                                      </p:cBhvr>
                                      <p:to>
                                        <p:strVal val="visible"/>
                                      </p:to>
                                    </p:set>
                                    <p:animEffect transition="in" filter="fade">
                                      <p:cBhvr>
                                        <p:cTn id="25" dur="2000"/>
                                        <p:tgtEl>
                                          <p:spTgt spid="16388"/>
                                        </p:tgtEl>
                                      </p:cBhvr>
                                    </p:animEffect>
                                  </p:childTnLst>
                                </p:cTn>
                              </p:par>
                            </p:childTnLst>
                          </p:cTn>
                        </p:par>
                        <p:par>
                          <p:cTn id="26" fill="hold" nodeType="afterGroup">
                            <p:stCondLst>
                              <p:cond delay="20000"/>
                            </p:stCondLst>
                            <p:childTnLst>
                              <p:par>
                                <p:cTn id="27" presetID="10" presetClass="entr" presetSubtype="0" fill="hold" nodeType="afterEffect">
                                  <p:stCondLst>
                                    <p:cond delay="200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fade">
                                      <p:cBhvr>
                                        <p:cTn id="29" dur="2000"/>
                                        <p:tgtEl>
                                          <p:spTgt spid="16387">
                                            <p:txEl>
                                              <p:pRg st="6" end="6"/>
                                            </p:txEl>
                                          </p:spTgt>
                                        </p:tgtEl>
                                      </p:cBhvr>
                                    </p:animEffect>
                                  </p:childTnLst>
                                </p:cTn>
                              </p:par>
                              <p:par>
                                <p:cTn id="30" presetID="10" presetClass="entr" presetSubtype="0" fill="hold" nodeType="withEffect">
                                  <p:stCondLst>
                                    <p:cond delay="200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fade">
                                      <p:cBhvr>
                                        <p:cTn id="32" dur="2000"/>
                                        <p:tgtEl>
                                          <p:spTgt spid="16387">
                                            <p:txEl>
                                              <p:pRg st="7" end="7"/>
                                            </p:txEl>
                                          </p:spTgt>
                                        </p:tgtEl>
                                      </p:cBhvr>
                                    </p:animEffect>
                                  </p:childTnLst>
                                </p:cTn>
                              </p:par>
                              <p:par>
                                <p:cTn id="33" presetID="10" presetClass="entr" presetSubtype="0" fill="hold" nodeType="withEffect">
                                  <p:stCondLst>
                                    <p:cond delay="200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fade">
                                      <p:cBhvr>
                                        <p:cTn id="35" dur="2000"/>
                                        <p:tgtEl>
                                          <p:spTgt spid="16387">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nodePh="1">
                                  <p:stCondLst>
                                    <p:cond delay="5000"/>
                                  </p:stCondLst>
                                  <p:endCondLst>
                                    <p:cond evt="begin" delay="0">
                                      <p:tn val="38"/>
                                    </p:cond>
                                  </p:endCondLst>
                                  <p:childTnLst>
                                    <p:set>
                                      <p:cBhvr>
                                        <p:cTn id="39" dur="1" fill="hold">
                                          <p:stCondLst>
                                            <p:cond delay="0"/>
                                          </p:stCondLst>
                                        </p:cTn>
                                        <p:tgtEl>
                                          <p:spTgt spid="16402"/>
                                        </p:tgtEl>
                                        <p:attrNameLst>
                                          <p:attrName>style.visibility</p:attrName>
                                        </p:attrNameLst>
                                      </p:cBhvr>
                                      <p:to>
                                        <p:strVal val="visible"/>
                                      </p:to>
                                    </p:set>
                                    <p:animEffect transition="in" filter="wipe(down)">
                                      <p:cBhvr>
                                        <p:cTn id="40" dur="580">
                                          <p:stCondLst>
                                            <p:cond delay="0"/>
                                          </p:stCondLst>
                                        </p:cTn>
                                        <p:tgtEl>
                                          <p:spTgt spid="16402"/>
                                        </p:tgtEl>
                                      </p:cBhvr>
                                    </p:animEffect>
                                    <p:anim calcmode="lin" valueType="num">
                                      <p:cBhvr>
                                        <p:cTn id="41" dur="1822" tmFilter="0,0; 0.14,0.36; 0.43,0.73; 0.71,0.91; 1.0,1.0">
                                          <p:stCondLst>
                                            <p:cond delay="0"/>
                                          </p:stCondLst>
                                        </p:cTn>
                                        <p:tgtEl>
                                          <p:spTgt spid="1640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40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40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40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402"/>
                                        </p:tgtEl>
                                        <p:attrNameLst>
                                          <p:attrName>ppt_y</p:attrName>
                                        </p:attrNameLst>
                                      </p:cBhvr>
                                      <p:tavLst>
                                        <p:tav tm="0" fmla="#ppt_y-sin(pi*$)/81">
                                          <p:val>
                                            <p:fltVal val="0"/>
                                          </p:val>
                                        </p:tav>
                                        <p:tav tm="100000">
                                          <p:val>
                                            <p:fltVal val="1"/>
                                          </p:val>
                                        </p:tav>
                                      </p:tavLst>
                                    </p:anim>
                                    <p:animScale>
                                      <p:cBhvr>
                                        <p:cTn id="46" dur="26">
                                          <p:stCondLst>
                                            <p:cond delay="650"/>
                                          </p:stCondLst>
                                        </p:cTn>
                                        <p:tgtEl>
                                          <p:spTgt spid="16402"/>
                                        </p:tgtEl>
                                      </p:cBhvr>
                                      <p:to x="100000" y="60000"/>
                                    </p:animScale>
                                    <p:animScale>
                                      <p:cBhvr>
                                        <p:cTn id="47" dur="166" decel="50000">
                                          <p:stCondLst>
                                            <p:cond delay="676"/>
                                          </p:stCondLst>
                                        </p:cTn>
                                        <p:tgtEl>
                                          <p:spTgt spid="16402"/>
                                        </p:tgtEl>
                                      </p:cBhvr>
                                      <p:to x="100000" y="100000"/>
                                    </p:animScale>
                                    <p:animScale>
                                      <p:cBhvr>
                                        <p:cTn id="48" dur="26">
                                          <p:stCondLst>
                                            <p:cond delay="1312"/>
                                          </p:stCondLst>
                                        </p:cTn>
                                        <p:tgtEl>
                                          <p:spTgt spid="16402"/>
                                        </p:tgtEl>
                                      </p:cBhvr>
                                      <p:to x="100000" y="80000"/>
                                    </p:animScale>
                                    <p:animScale>
                                      <p:cBhvr>
                                        <p:cTn id="49" dur="166" decel="50000">
                                          <p:stCondLst>
                                            <p:cond delay="1338"/>
                                          </p:stCondLst>
                                        </p:cTn>
                                        <p:tgtEl>
                                          <p:spTgt spid="16402"/>
                                        </p:tgtEl>
                                      </p:cBhvr>
                                      <p:to x="100000" y="100000"/>
                                    </p:animScale>
                                    <p:animScale>
                                      <p:cBhvr>
                                        <p:cTn id="50" dur="26">
                                          <p:stCondLst>
                                            <p:cond delay="1642"/>
                                          </p:stCondLst>
                                        </p:cTn>
                                        <p:tgtEl>
                                          <p:spTgt spid="16402"/>
                                        </p:tgtEl>
                                      </p:cBhvr>
                                      <p:to x="100000" y="90000"/>
                                    </p:animScale>
                                    <p:animScale>
                                      <p:cBhvr>
                                        <p:cTn id="51" dur="166" decel="50000">
                                          <p:stCondLst>
                                            <p:cond delay="1668"/>
                                          </p:stCondLst>
                                        </p:cTn>
                                        <p:tgtEl>
                                          <p:spTgt spid="16402"/>
                                        </p:tgtEl>
                                      </p:cBhvr>
                                      <p:to x="100000" y="100000"/>
                                    </p:animScale>
                                    <p:animScale>
                                      <p:cBhvr>
                                        <p:cTn id="52" dur="26">
                                          <p:stCondLst>
                                            <p:cond delay="1808"/>
                                          </p:stCondLst>
                                        </p:cTn>
                                        <p:tgtEl>
                                          <p:spTgt spid="16402"/>
                                        </p:tgtEl>
                                      </p:cBhvr>
                                      <p:to x="100000" y="95000"/>
                                    </p:animScale>
                                    <p:animScale>
                                      <p:cBhvr>
                                        <p:cTn id="53" dur="166" decel="50000">
                                          <p:stCondLst>
                                            <p:cond delay="1834"/>
                                          </p:stCondLst>
                                        </p:cTn>
                                        <p:tgtEl>
                                          <p:spTgt spid="164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P spid="164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DE" altLang="de-DE" sz="4000"/>
              <a:t>2.2 Allgemeine Körperhygiene</a:t>
            </a:r>
          </a:p>
        </p:txBody>
      </p:sp>
      <p:sp>
        <p:nvSpPr>
          <p:cNvPr id="17411" name="Rectangle 3"/>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sp>
        <p:nvSpPr>
          <p:cNvPr id="17413" name="Rectangle 5"/>
          <p:cNvSpPr>
            <a:spLocks noGrp="1" noChangeArrowheads="1"/>
          </p:cNvSpPr>
          <p:nvPr>
            <p:ph type="body" idx="1"/>
          </p:nvPr>
        </p:nvSpPr>
        <p:spPr>
          <a:xfrm>
            <a:off x="1133475" y="5778500"/>
            <a:ext cx="6877050" cy="890588"/>
          </a:xfrm>
          <a:noFill/>
          <a:ln/>
        </p:spPr>
        <p:txBody>
          <a:bodyPr/>
          <a:lstStyle/>
          <a:p>
            <a:pPr>
              <a:lnSpc>
                <a:spcPct val="80000"/>
              </a:lnSpc>
            </a:pPr>
            <a:r>
              <a:rPr lang="de-DE" altLang="de-DE" sz="1800"/>
              <a:t>So werden Verunreinigungen von Lebensmitteln vermieden.</a:t>
            </a:r>
          </a:p>
          <a:p>
            <a:pPr>
              <a:lnSpc>
                <a:spcPct val="80000"/>
              </a:lnSpc>
            </a:pPr>
            <a:r>
              <a:rPr lang="de-DE" altLang="de-DE" sz="1800"/>
              <a:t>Der Schutz vor Verletzungen und Unfällen wird erhöht.</a:t>
            </a:r>
          </a:p>
          <a:p>
            <a:pPr>
              <a:lnSpc>
                <a:spcPct val="80000"/>
              </a:lnSpc>
            </a:pPr>
            <a:r>
              <a:rPr lang="de-DE" altLang="de-DE" sz="1800"/>
              <a:t>Die Hände können hygienisch gereinigt werden.</a:t>
            </a:r>
          </a:p>
        </p:txBody>
      </p:sp>
      <p:sp>
        <p:nvSpPr>
          <p:cNvPr id="17480" name="Rectangle 72"/>
          <p:cNvSpPr>
            <a:spLocks noChangeArrowheads="1"/>
          </p:cNvSpPr>
          <p:nvPr/>
        </p:nvSpPr>
        <p:spPr bwMode="auto">
          <a:xfrm>
            <a:off x="323850" y="1341438"/>
            <a:ext cx="62642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000"/>
              <a:t>Ein gepflegtes Erscheinungsbild und eine gründliche Körperhygiene sind tägliche Voraussetzung für den Arbeitsantritt in einer Küche. Täglich vor der Arbeit gründlich waschen oder besser: duschen!</a:t>
            </a:r>
          </a:p>
        </p:txBody>
      </p:sp>
      <p:sp>
        <p:nvSpPr>
          <p:cNvPr id="17481" name="Rectangle 73"/>
          <p:cNvSpPr>
            <a:spLocks noChangeArrowheads="1"/>
          </p:cNvSpPr>
          <p:nvPr/>
        </p:nvSpPr>
        <p:spPr bwMode="auto">
          <a:xfrm>
            <a:off x="2916238" y="3068638"/>
            <a:ext cx="579596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000"/>
              <a:t>Ein starkes Schminken, Nagellack, falsche Fingernägel oder Augenwimpern sind in der Küche nicht erlaubt.</a:t>
            </a:r>
          </a:p>
          <a:p>
            <a:pPr>
              <a:lnSpc>
                <a:spcPct val="80000"/>
              </a:lnSpc>
            </a:pPr>
            <a:endParaRPr lang="de-DE" altLang="de-DE" sz="2000"/>
          </a:p>
        </p:txBody>
      </p:sp>
      <p:grpSp>
        <p:nvGrpSpPr>
          <p:cNvPr id="17482" name="Group 74"/>
          <p:cNvGrpSpPr>
            <a:grpSpLocks/>
          </p:cNvGrpSpPr>
          <p:nvPr/>
        </p:nvGrpSpPr>
        <p:grpSpPr bwMode="auto">
          <a:xfrm>
            <a:off x="900113" y="2708275"/>
            <a:ext cx="1865312" cy="1501775"/>
            <a:chOff x="567" y="1706"/>
            <a:chExt cx="1175" cy="946"/>
          </a:xfrm>
        </p:grpSpPr>
        <p:pic>
          <p:nvPicPr>
            <p:cNvPr id="17483"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39167">
              <a:off x="1202" y="2160"/>
              <a:ext cx="540"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84" name="Picture 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 y="1706"/>
              <a:ext cx="807"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485" name="Group 77"/>
            <p:cNvGrpSpPr>
              <a:grpSpLocks/>
            </p:cNvGrpSpPr>
            <p:nvPr/>
          </p:nvGrpSpPr>
          <p:grpSpPr bwMode="auto">
            <a:xfrm>
              <a:off x="567" y="1848"/>
              <a:ext cx="589" cy="656"/>
              <a:chOff x="4332" y="2302"/>
              <a:chExt cx="907" cy="1012"/>
            </a:xfrm>
          </p:grpSpPr>
          <p:sp>
            <p:nvSpPr>
              <p:cNvPr id="17486" name="AutoShape 78"/>
              <p:cNvSpPr>
                <a:spLocks noChangeAspect="1" noChangeArrowheads="1" noTextEdit="1"/>
              </p:cNvSpPr>
              <p:nvPr/>
            </p:nvSpPr>
            <p:spPr bwMode="auto">
              <a:xfrm>
                <a:off x="4332" y="2478"/>
                <a:ext cx="907"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87" name="Freeform 79"/>
              <p:cNvSpPr>
                <a:spLocks/>
              </p:cNvSpPr>
              <p:nvPr/>
            </p:nvSpPr>
            <p:spPr bwMode="auto">
              <a:xfrm rot="555613">
                <a:off x="4332" y="2568"/>
                <a:ext cx="680" cy="743"/>
              </a:xfrm>
              <a:custGeom>
                <a:avLst/>
                <a:gdLst>
                  <a:gd name="T0" fmla="*/ 2 w 1719"/>
                  <a:gd name="T1" fmla="*/ 1492 h 1577"/>
                  <a:gd name="T2" fmla="*/ 12 w 1719"/>
                  <a:gd name="T3" fmla="*/ 1459 h 1577"/>
                  <a:gd name="T4" fmla="*/ 35 w 1719"/>
                  <a:gd name="T5" fmla="*/ 1393 h 1577"/>
                  <a:gd name="T6" fmla="*/ 67 w 1719"/>
                  <a:gd name="T7" fmla="*/ 1302 h 1577"/>
                  <a:gd name="T8" fmla="*/ 108 w 1719"/>
                  <a:gd name="T9" fmla="*/ 1190 h 1577"/>
                  <a:gd name="T10" fmla="*/ 155 w 1719"/>
                  <a:gd name="T11" fmla="*/ 1063 h 1577"/>
                  <a:gd name="T12" fmla="*/ 243 w 1719"/>
                  <a:gd name="T13" fmla="*/ 855 h 1577"/>
                  <a:gd name="T14" fmla="*/ 379 w 1719"/>
                  <a:gd name="T15" fmla="*/ 566 h 1577"/>
                  <a:gd name="T16" fmla="*/ 495 w 1719"/>
                  <a:gd name="T17" fmla="*/ 363 h 1577"/>
                  <a:gd name="T18" fmla="*/ 576 w 1719"/>
                  <a:gd name="T19" fmla="*/ 245 h 1577"/>
                  <a:gd name="T20" fmla="*/ 661 w 1719"/>
                  <a:gd name="T21" fmla="*/ 145 h 1577"/>
                  <a:gd name="T22" fmla="*/ 747 w 1719"/>
                  <a:gd name="T23" fmla="*/ 65 h 1577"/>
                  <a:gd name="T24" fmla="*/ 834 w 1719"/>
                  <a:gd name="T25" fmla="*/ 16 h 1577"/>
                  <a:gd name="T26" fmla="*/ 922 w 1719"/>
                  <a:gd name="T27" fmla="*/ 0 h 1577"/>
                  <a:gd name="T28" fmla="*/ 1141 w 1719"/>
                  <a:gd name="T29" fmla="*/ 49 h 1577"/>
                  <a:gd name="T30" fmla="*/ 1308 w 1719"/>
                  <a:gd name="T31" fmla="*/ 99 h 1577"/>
                  <a:gd name="T32" fmla="*/ 1458 w 1719"/>
                  <a:gd name="T33" fmla="*/ 160 h 1577"/>
                  <a:gd name="T34" fmla="*/ 1555 w 1719"/>
                  <a:gd name="T35" fmla="*/ 220 h 1577"/>
                  <a:gd name="T36" fmla="*/ 1610 w 1719"/>
                  <a:gd name="T37" fmla="*/ 266 h 1577"/>
                  <a:gd name="T38" fmla="*/ 1654 w 1719"/>
                  <a:gd name="T39" fmla="*/ 319 h 1577"/>
                  <a:gd name="T40" fmla="*/ 1687 w 1719"/>
                  <a:gd name="T41" fmla="*/ 381 h 1577"/>
                  <a:gd name="T42" fmla="*/ 1710 w 1719"/>
                  <a:gd name="T43" fmla="*/ 451 h 1577"/>
                  <a:gd name="T44" fmla="*/ 1719 w 1719"/>
                  <a:gd name="T45" fmla="*/ 529 h 1577"/>
                  <a:gd name="T46" fmla="*/ 1712 w 1719"/>
                  <a:gd name="T47" fmla="*/ 619 h 1577"/>
                  <a:gd name="T48" fmla="*/ 1691 w 1719"/>
                  <a:gd name="T49" fmla="*/ 718 h 1577"/>
                  <a:gd name="T50" fmla="*/ 1654 w 1719"/>
                  <a:gd name="T51" fmla="*/ 831 h 1577"/>
                  <a:gd name="T52" fmla="*/ 1599 w 1719"/>
                  <a:gd name="T53" fmla="*/ 951 h 1577"/>
                  <a:gd name="T54" fmla="*/ 1544 w 1719"/>
                  <a:gd name="T55" fmla="*/ 1060 h 1577"/>
                  <a:gd name="T56" fmla="*/ 1490 w 1719"/>
                  <a:gd name="T57" fmla="*/ 1155 h 1577"/>
                  <a:gd name="T58" fmla="*/ 1437 w 1719"/>
                  <a:gd name="T59" fmla="*/ 1238 h 1577"/>
                  <a:gd name="T60" fmla="*/ 1386 w 1719"/>
                  <a:gd name="T61" fmla="*/ 1309 h 1577"/>
                  <a:gd name="T62" fmla="*/ 1336 w 1719"/>
                  <a:gd name="T63" fmla="*/ 1370 h 1577"/>
                  <a:gd name="T64" fmla="*/ 1268 w 1719"/>
                  <a:gd name="T65" fmla="*/ 1443 h 1577"/>
                  <a:gd name="T66" fmla="*/ 1188 w 1719"/>
                  <a:gd name="T67" fmla="*/ 1510 h 1577"/>
                  <a:gd name="T68" fmla="*/ 1123 w 1719"/>
                  <a:gd name="T69" fmla="*/ 1550 h 1577"/>
                  <a:gd name="T70" fmla="*/ 1077 w 1719"/>
                  <a:gd name="T71" fmla="*/ 1570 h 1577"/>
                  <a:gd name="T72" fmla="*/ 1052 w 1719"/>
                  <a:gd name="T73" fmla="*/ 1577 h 1577"/>
                  <a:gd name="T74" fmla="*/ 0 w 1719"/>
                  <a:gd name="T75" fmla="*/ 149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9" h="1577">
                    <a:moveTo>
                      <a:pt x="0" y="1497"/>
                    </a:moveTo>
                    <a:lnTo>
                      <a:pt x="2" y="1492"/>
                    </a:lnTo>
                    <a:lnTo>
                      <a:pt x="5" y="1480"/>
                    </a:lnTo>
                    <a:lnTo>
                      <a:pt x="12" y="1459"/>
                    </a:lnTo>
                    <a:lnTo>
                      <a:pt x="23" y="1429"/>
                    </a:lnTo>
                    <a:lnTo>
                      <a:pt x="35" y="1393"/>
                    </a:lnTo>
                    <a:lnTo>
                      <a:pt x="49" y="1351"/>
                    </a:lnTo>
                    <a:lnTo>
                      <a:pt x="67" y="1302"/>
                    </a:lnTo>
                    <a:lnTo>
                      <a:pt x="86" y="1249"/>
                    </a:lnTo>
                    <a:lnTo>
                      <a:pt x="108" y="1190"/>
                    </a:lnTo>
                    <a:lnTo>
                      <a:pt x="130" y="1129"/>
                    </a:lnTo>
                    <a:lnTo>
                      <a:pt x="155" y="1063"/>
                    </a:lnTo>
                    <a:lnTo>
                      <a:pt x="183" y="996"/>
                    </a:lnTo>
                    <a:lnTo>
                      <a:pt x="243" y="855"/>
                    </a:lnTo>
                    <a:lnTo>
                      <a:pt x="309" y="709"/>
                    </a:lnTo>
                    <a:lnTo>
                      <a:pt x="379" y="566"/>
                    </a:lnTo>
                    <a:lnTo>
                      <a:pt x="457" y="429"/>
                    </a:lnTo>
                    <a:lnTo>
                      <a:pt x="495" y="363"/>
                    </a:lnTo>
                    <a:lnTo>
                      <a:pt x="536" y="302"/>
                    </a:lnTo>
                    <a:lnTo>
                      <a:pt x="576" y="245"/>
                    </a:lnTo>
                    <a:lnTo>
                      <a:pt x="619" y="192"/>
                    </a:lnTo>
                    <a:lnTo>
                      <a:pt x="661" y="145"/>
                    </a:lnTo>
                    <a:lnTo>
                      <a:pt x="703" y="102"/>
                    </a:lnTo>
                    <a:lnTo>
                      <a:pt x="747" y="65"/>
                    </a:lnTo>
                    <a:lnTo>
                      <a:pt x="792" y="37"/>
                    </a:lnTo>
                    <a:lnTo>
                      <a:pt x="834" y="16"/>
                    </a:lnTo>
                    <a:lnTo>
                      <a:pt x="878" y="3"/>
                    </a:lnTo>
                    <a:lnTo>
                      <a:pt x="922" y="0"/>
                    </a:lnTo>
                    <a:lnTo>
                      <a:pt x="966" y="5"/>
                    </a:lnTo>
                    <a:lnTo>
                      <a:pt x="1141" y="49"/>
                    </a:lnTo>
                    <a:lnTo>
                      <a:pt x="1225" y="72"/>
                    </a:lnTo>
                    <a:lnTo>
                      <a:pt x="1308" y="99"/>
                    </a:lnTo>
                    <a:lnTo>
                      <a:pt x="1386" y="127"/>
                    </a:lnTo>
                    <a:lnTo>
                      <a:pt x="1458" y="160"/>
                    </a:lnTo>
                    <a:lnTo>
                      <a:pt x="1525" y="199"/>
                    </a:lnTo>
                    <a:lnTo>
                      <a:pt x="1555" y="220"/>
                    </a:lnTo>
                    <a:lnTo>
                      <a:pt x="1583" y="242"/>
                    </a:lnTo>
                    <a:lnTo>
                      <a:pt x="1610" y="266"/>
                    </a:lnTo>
                    <a:lnTo>
                      <a:pt x="1632" y="293"/>
                    </a:lnTo>
                    <a:lnTo>
                      <a:pt x="1654" y="319"/>
                    </a:lnTo>
                    <a:lnTo>
                      <a:pt x="1673" y="349"/>
                    </a:lnTo>
                    <a:lnTo>
                      <a:pt x="1687" y="381"/>
                    </a:lnTo>
                    <a:lnTo>
                      <a:pt x="1701" y="414"/>
                    </a:lnTo>
                    <a:lnTo>
                      <a:pt x="1710" y="451"/>
                    </a:lnTo>
                    <a:lnTo>
                      <a:pt x="1715" y="488"/>
                    </a:lnTo>
                    <a:lnTo>
                      <a:pt x="1719" y="529"/>
                    </a:lnTo>
                    <a:lnTo>
                      <a:pt x="1717" y="573"/>
                    </a:lnTo>
                    <a:lnTo>
                      <a:pt x="1712" y="619"/>
                    </a:lnTo>
                    <a:lnTo>
                      <a:pt x="1705" y="667"/>
                    </a:lnTo>
                    <a:lnTo>
                      <a:pt x="1691" y="718"/>
                    </a:lnTo>
                    <a:lnTo>
                      <a:pt x="1675" y="772"/>
                    </a:lnTo>
                    <a:lnTo>
                      <a:pt x="1654" y="831"/>
                    </a:lnTo>
                    <a:lnTo>
                      <a:pt x="1627" y="891"/>
                    </a:lnTo>
                    <a:lnTo>
                      <a:pt x="1599" y="951"/>
                    </a:lnTo>
                    <a:lnTo>
                      <a:pt x="1571" y="1007"/>
                    </a:lnTo>
                    <a:lnTo>
                      <a:pt x="1544" y="1060"/>
                    </a:lnTo>
                    <a:lnTo>
                      <a:pt x="1516" y="1109"/>
                    </a:lnTo>
                    <a:lnTo>
                      <a:pt x="1490" y="1155"/>
                    </a:lnTo>
                    <a:lnTo>
                      <a:pt x="1463" y="1198"/>
                    </a:lnTo>
                    <a:lnTo>
                      <a:pt x="1437" y="1238"/>
                    </a:lnTo>
                    <a:lnTo>
                      <a:pt x="1410" y="1275"/>
                    </a:lnTo>
                    <a:lnTo>
                      <a:pt x="1386" y="1309"/>
                    </a:lnTo>
                    <a:lnTo>
                      <a:pt x="1361" y="1340"/>
                    </a:lnTo>
                    <a:lnTo>
                      <a:pt x="1336" y="1370"/>
                    </a:lnTo>
                    <a:lnTo>
                      <a:pt x="1313" y="1397"/>
                    </a:lnTo>
                    <a:lnTo>
                      <a:pt x="1268" y="1443"/>
                    </a:lnTo>
                    <a:lnTo>
                      <a:pt x="1225" y="1480"/>
                    </a:lnTo>
                    <a:lnTo>
                      <a:pt x="1188" y="1510"/>
                    </a:lnTo>
                    <a:lnTo>
                      <a:pt x="1153" y="1533"/>
                    </a:lnTo>
                    <a:lnTo>
                      <a:pt x="1123" y="1550"/>
                    </a:lnTo>
                    <a:lnTo>
                      <a:pt x="1097" y="1563"/>
                    </a:lnTo>
                    <a:lnTo>
                      <a:pt x="1077" y="1570"/>
                    </a:lnTo>
                    <a:lnTo>
                      <a:pt x="1061" y="1575"/>
                    </a:lnTo>
                    <a:lnTo>
                      <a:pt x="1052" y="1577"/>
                    </a:lnTo>
                    <a:lnTo>
                      <a:pt x="1049" y="1577"/>
                    </a:lnTo>
                    <a:lnTo>
                      <a:pt x="0" y="1497"/>
                    </a:lnTo>
                    <a:close/>
                  </a:path>
                </a:pathLst>
              </a:custGeom>
              <a:solidFill>
                <a:srgbClr val="FF9E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8" name="Freeform 80"/>
              <p:cNvSpPr>
                <a:spLocks/>
              </p:cNvSpPr>
              <p:nvPr/>
            </p:nvSpPr>
            <p:spPr bwMode="auto">
              <a:xfrm>
                <a:off x="4332" y="2931"/>
                <a:ext cx="179" cy="244"/>
              </a:xfrm>
              <a:custGeom>
                <a:avLst/>
                <a:gdLst>
                  <a:gd name="T0" fmla="*/ 17 w 446"/>
                  <a:gd name="T1" fmla="*/ 618 h 626"/>
                  <a:gd name="T2" fmla="*/ 26 w 446"/>
                  <a:gd name="T3" fmla="*/ 612 h 626"/>
                  <a:gd name="T4" fmla="*/ 31 w 446"/>
                  <a:gd name="T5" fmla="*/ 614 h 626"/>
                  <a:gd name="T6" fmla="*/ 35 w 446"/>
                  <a:gd name="T7" fmla="*/ 619 h 626"/>
                  <a:gd name="T8" fmla="*/ 40 w 446"/>
                  <a:gd name="T9" fmla="*/ 623 h 626"/>
                  <a:gd name="T10" fmla="*/ 51 w 446"/>
                  <a:gd name="T11" fmla="*/ 626 h 626"/>
                  <a:gd name="T12" fmla="*/ 102 w 446"/>
                  <a:gd name="T13" fmla="*/ 618 h 626"/>
                  <a:gd name="T14" fmla="*/ 135 w 446"/>
                  <a:gd name="T15" fmla="*/ 596 h 626"/>
                  <a:gd name="T16" fmla="*/ 165 w 446"/>
                  <a:gd name="T17" fmla="*/ 573 h 626"/>
                  <a:gd name="T18" fmla="*/ 222 w 446"/>
                  <a:gd name="T19" fmla="*/ 522 h 626"/>
                  <a:gd name="T20" fmla="*/ 271 w 446"/>
                  <a:gd name="T21" fmla="*/ 464 h 626"/>
                  <a:gd name="T22" fmla="*/ 315 w 446"/>
                  <a:gd name="T23" fmla="*/ 401 h 626"/>
                  <a:gd name="T24" fmla="*/ 354 w 446"/>
                  <a:gd name="T25" fmla="*/ 334 h 626"/>
                  <a:gd name="T26" fmla="*/ 387 w 446"/>
                  <a:gd name="T27" fmla="*/ 263 h 626"/>
                  <a:gd name="T28" fmla="*/ 417 w 446"/>
                  <a:gd name="T29" fmla="*/ 189 h 626"/>
                  <a:gd name="T30" fmla="*/ 446 w 446"/>
                  <a:gd name="T31" fmla="*/ 115 h 626"/>
                  <a:gd name="T32" fmla="*/ 437 w 446"/>
                  <a:gd name="T33" fmla="*/ 81 h 626"/>
                  <a:gd name="T34" fmla="*/ 428 w 446"/>
                  <a:gd name="T35" fmla="*/ 53 h 626"/>
                  <a:gd name="T36" fmla="*/ 409 w 446"/>
                  <a:gd name="T37" fmla="*/ 36 h 626"/>
                  <a:gd name="T38" fmla="*/ 386 w 446"/>
                  <a:gd name="T39" fmla="*/ 16 h 626"/>
                  <a:gd name="T40" fmla="*/ 373 w 446"/>
                  <a:gd name="T41" fmla="*/ 7 h 626"/>
                  <a:gd name="T42" fmla="*/ 359 w 446"/>
                  <a:gd name="T43" fmla="*/ 2 h 626"/>
                  <a:gd name="T44" fmla="*/ 345 w 446"/>
                  <a:gd name="T45" fmla="*/ 0 h 626"/>
                  <a:gd name="T46" fmla="*/ 327 w 446"/>
                  <a:gd name="T47" fmla="*/ 4 h 626"/>
                  <a:gd name="T48" fmla="*/ 0 w 446"/>
                  <a:gd name="T49" fmla="*/ 603 h 626"/>
                  <a:gd name="T50" fmla="*/ 0 w 446"/>
                  <a:gd name="T51" fmla="*/ 605 h 626"/>
                  <a:gd name="T52" fmla="*/ 1 w 446"/>
                  <a:gd name="T53" fmla="*/ 611 h 626"/>
                  <a:gd name="T54" fmla="*/ 3 w 446"/>
                  <a:gd name="T55" fmla="*/ 619 h 626"/>
                  <a:gd name="T56" fmla="*/ 8 w 446"/>
                  <a:gd name="T57" fmla="*/ 625 h 626"/>
                  <a:gd name="T58" fmla="*/ 14 w 446"/>
                  <a:gd name="T59" fmla="*/ 623 h 626"/>
                  <a:gd name="T60" fmla="*/ 17 w 446"/>
                  <a:gd name="T61" fmla="*/ 61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6" h="626">
                    <a:moveTo>
                      <a:pt x="17" y="618"/>
                    </a:moveTo>
                    <a:lnTo>
                      <a:pt x="26" y="612"/>
                    </a:lnTo>
                    <a:lnTo>
                      <a:pt x="31" y="614"/>
                    </a:lnTo>
                    <a:lnTo>
                      <a:pt x="35" y="619"/>
                    </a:lnTo>
                    <a:lnTo>
                      <a:pt x="40" y="623"/>
                    </a:lnTo>
                    <a:lnTo>
                      <a:pt x="51" y="626"/>
                    </a:lnTo>
                    <a:lnTo>
                      <a:pt x="102" y="618"/>
                    </a:lnTo>
                    <a:lnTo>
                      <a:pt x="135" y="596"/>
                    </a:lnTo>
                    <a:lnTo>
                      <a:pt x="165" y="573"/>
                    </a:lnTo>
                    <a:lnTo>
                      <a:pt x="222" y="522"/>
                    </a:lnTo>
                    <a:lnTo>
                      <a:pt x="271" y="464"/>
                    </a:lnTo>
                    <a:lnTo>
                      <a:pt x="315" y="401"/>
                    </a:lnTo>
                    <a:lnTo>
                      <a:pt x="354" y="334"/>
                    </a:lnTo>
                    <a:lnTo>
                      <a:pt x="387" y="263"/>
                    </a:lnTo>
                    <a:lnTo>
                      <a:pt x="417" y="189"/>
                    </a:lnTo>
                    <a:lnTo>
                      <a:pt x="446" y="115"/>
                    </a:lnTo>
                    <a:lnTo>
                      <a:pt x="437" y="81"/>
                    </a:lnTo>
                    <a:lnTo>
                      <a:pt x="428" y="53"/>
                    </a:lnTo>
                    <a:lnTo>
                      <a:pt x="409" y="36"/>
                    </a:lnTo>
                    <a:lnTo>
                      <a:pt x="386" y="16"/>
                    </a:lnTo>
                    <a:lnTo>
                      <a:pt x="373" y="7"/>
                    </a:lnTo>
                    <a:lnTo>
                      <a:pt x="359" y="2"/>
                    </a:lnTo>
                    <a:lnTo>
                      <a:pt x="345" y="0"/>
                    </a:lnTo>
                    <a:lnTo>
                      <a:pt x="327" y="4"/>
                    </a:lnTo>
                    <a:lnTo>
                      <a:pt x="0" y="603"/>
                    </a:lnTo>
                    <a:lnTo>
                      <a:pt x="0" y="605"/>
                    </a:lnTo>
                    <a:lnTo>
                      <a:pt x="1" y="611"/>
                    </a:lnTo>
                    <a:lnTo>
                      <a:pt x="3" y="619"/>
                    </a:lnTo>
                    <a:lnTo>
                      <a:pt x="8" y="625"/>
                    </a:lnTo>
                    <a:lnTo>
                      <a:pt x="14" y="623"/>
                    </a:lnTo>
                    <a:lnTo>
                      <a:pt x="17"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9" name="Freeform 81"/>
              <p:cNvSpPr>
                <a:spLocks/>
              </p:cNvSpPr>
              <p:nvPr/>
            </p:nvSpPr>
            <p:spPr bwMode="auto">
              <a:xfrm>
                <a:off x="4614" y="2784"/>
                <a:ext cx="252" cy="148"/>
              </a:xfrm>
              <a:custGeom>
                <a:avLst/>
                <a:gdLst>
                  <a:gd name="T0" fmla="*/ 0 w 504"/>
                  <a:gd name="T1" fmla="*/ 0 h 296"/>
                  <a:gd name="T2" fmla="*/ 0 w 504"/>
                  <a:gd name="T3" fmla="*/ 2 h 296"/>
                  <a:gd name="T4" fmla="*/ 2 w 504"/>
                  <a:gd name="T5" fmla="*/ 9 h 296"/>
                  <a:gd name="T6" fmla="*/ 5 w 504"/>
                  <a:gd name="T7" fmla="*/ 18 h 296"/>
                  <a:gd name="T8" fmla="*/ 9 w 504"/>
                  <a:gd name="T9" fmla="*/ 30 h 296"/>
                  <a:gd name="T10" fmla="*/ 23 w 504"/>
                  <a:gd name="T11" fmla="*/ 60 h 296"/>
                  <a:gd name="T12" fmla="*/ 42 w 504"/>
                  <a:gd name="T13" fmla="*/ 97 h 296"/>
                  <a:gd name="T14" fmla="*/ 71 w 504"/>
                  <a:gd name="T15" fmla="*/ 134 h 296"/>
                  <a:gd name="T16" fmla="*/ 87 w 504"/>
                  <a:gd name="T17" fmla="*/ 152 h 296"/>
                  <a:gd name="T18" fmla="*/ 106 w 504"/>
                  <a:gd name="T19" fmla="*/ 168 h 296"/>
                  <a:gd name="T20" fmla="*/ 129 w 504"/>
                  <a:gd name="T21" fmla="*/ 182 h 296"/>
                  <a:gd name="T22" fmla="*/ 153 w 504"/>
                  <a:gd name="T23" fmla="*/ 194 h 296"/>
                  <a:gd name="T24" fmla="*/ 180 w 504"/>
                  <a:gd name="T25" fmla="*/ 203 h 296"/>
                  <a:gd name="T26" fmla="*/ 210 w 504"/>
                  <a:gd name="T27" fmla="*/ 208 h 296"/>
                  <a:gd name="T28" fmla="*/ 272 w 504"/>
                  <a:gd name="T29" fmla="*/ 215 h 296"/>
                  <a:gd name="T30" fmla="*/ 328 w 504"/>
                  <a:gd name="T31" fmla="*/ 224 h 296"/>
                  <a:gd name="T32" fmla="*/ 377 w 504"/>
                  <a:gd name="T33" fmla="*/ 231 h 296"/>
                  <a:gd name="T34" fmla="*/ 421 w 504"/>
                  <a:gd name="T35" fmla="*/ 238 h 296"/>
                  <a:gd name="T36" fmla="*/ 455 w 504"/>
                  <a:gd name="T37" fmla="*/ 243 h 296"/>
                  <a:gd name="T38" fmla="*/ 481 w 504"/>
                  <a:gd name="T39" fmla="*/ 247 h 296"/>
                  <a:gd name="T40" fmla="*/ 492 w 504"/>
                  <a:gd name="T41" fmla="*/ 249 h 296"/>
                  <a:gd name="T42" fmla="*/ 499 w 504"/>
                  <a:gd name="T43" fmla="*/ 249 h 296"/>
                  <a:gd name="T44" fmla="*/ 503 w 504"/>
                  <a:gd name="T45" fmla="*/ 250 h 296"/>
                  <a:gd name="T46" fmla="*/ 504 w 504"/>
                  <a:gd name="T47" fmla="*/ 250 h 296"/>
                  <a:gd name="T48" fmla="*/ 503 w 504"/>
                  <a:gd name="T49" fmla="*/ 254 h 296"/>
                  <a:gd name="T50" fmla="*/ 497 w 504"/>
                  <a:gd name="T51" fmla="*/ 259 h 296"/>
                  <a:gd name="T52" fmla="*/ 488 w 504"/>
                  <a:gd name="T53" fmla="*/ 270 h 296"/>
                  <a:gd name="T54" fmla="*/ 471 w 504"/>
                  <a:gd name="T55" fmla="*/ 280 h 296"/>
                  <a:gd name="T56" fmla="*/ 444 w 504"/>
                  <a:gd name="T57" fmla="*/ 289 h 296"/>
                  <a:gd name="T58" fmla="*/ 427 w 504"/>
                  <a:gd name="T59" fmla="*/ 293 h 296"/>
                  <a:gd name="T60" fmla="*/ 407 w 504"/>
                  <a:gd name="T61" fmla="*/ 295 h 296"/>
                  <a:gd name="T62" fmla="*/ 384 w 504"/>
                  <a:gd name="T63" fmla="*/ 296 h 296"/>
                  <a:gd name="T64" fmla="*/ 328 w 504"/>
                  <a:gd name="T65" fmla="*/ 296 h 296"/>
                  <a:gd name="T66" fmla="*/ 295 w 504"/>
                  <a:gd name="T67" fmla="*/ 293 h 296"/>
                  <a:gd name="T68" fmla="*/ 261 w 504"/>
                  <a:gd name="T69" fmla="*/ 286 h 296"/>
                  <a:gd name="T70" fmla="*/ 231 w 504"/>
                  <a:gd name="T71" fmla="*/ 273 h 296"/>
                  <a:gd name="T72" fmla="*/ 203 w 504"/>
                  <a:gd name="T73" fmla="*/ 256 h 296"/>
                  <a:gd name="T74" fmla="*/ 178 w 504"/>
                  <a:gd name="T75" fmla="*/ 235 h 296"/>
                  <a:gd name="T76" fmla="*/ 155 w 504"/>
                  <a:gd name="T77" fmla="*/ 212 h 296"/>
                  <a:gd name="T78" fmla="*/ 136 w 504"/>
                  <a:gd name="T79" fmla="*/ 185 h 296"/>
                  <a:gd name="T80" fmla="*/ 101 w 504"/>
                  <a:gd name="T81" fmla="*/ 131 h 296"/>
                  <a:gd name="T82" fmla="*/ 72 w 504"/>
                  <a:gd name="T83" fmla="*/ 78 h 296"/>
                  <a:gd name="T84" fmla="*/ 60 w 504"/>
                  <a:gd name="T85" fmla="*/ 55 h 296"/>
                  <a:gd name="T86" fmla="*/ 48 w 504"/>
                  <a:gd name="T87" fmla="*/ 34 h 296"/>
                  <a:gd name="T88" fmla="*/ 35 w 504"/>
                  <a:gd name="T89" fmla="*/ 18 h 296"/>
                  <a:gd name="T90" fmla="*/ 23 w 504"/>
                  <a:gd name="T91" fmla="*/ 5 h 296"/>
                  <a:gd name="T92" fmla="*/ 12 w 504"/>
                  <a:gd name="T93" fmla="*/ 0 h 296"/>
                  <a:gd name="T94" fmla="*/ 0 w 504"/>
                  <a:gd name="T9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296">
                    <a:moveTo>
                      <a:pt x="0" y="0"/>
                    </a:moveTo>
                    <a:lnTo>
                      <a:pt x="0" y="2"/>
                    </a:lnTo>
                    <a:lnTo>
                      <a:pt x="2" y="9"/>
                    </a:lnTo>
                    <a:lnTo>
                      <a:pt x="5" y="18"/>
                    </a:lnTo>
                    <a:lnTo>
                      <a:pt x="9" y="30"/>
                    </a:lnTo>
                    <a:lnTo>
                      <a:pt x="23" y="60"/>
                    </a:lnTo>
                    <a:lnTo>
                      <a:pt x="42" y="97"/>
                    </a:lnTo>
                    <a:lnTo>
                      <a:pt x="71" y="134"/>
                    </a:lnTo>
                    <a:lnTo>
                      <a:pt x="87" y="152"/>
                    </a:lnTo>
                    <a:lnTo>
                      <a:pt x="106" y="168"/>
                    </a:lnTo>
                    <a:lnTo>
                      <a:pt x="129" y="182"/>
                    </a:lnTo>
                    <a:lnTo>
                      <a:pt x="153" y="194"/>
                    </a:lnTo>
                    <a:lnTo>
                      <a:pt x="180" y="203"/>
                    </a:lnTo>
                    <a:lnTo>
                      <a:pt x="210" y="208"/>
                    </a:lnTo>
                    <a:lnTo>
                      <a:pt x="272" y="215"/>
                    </a:lnTo>
                    <a:lnTo>
                      <a:pt x="328" y="224"/>
                    </a:lnTo>
                    <a:lnTo>
                      <a:pt x="377" y="231"/>
                    </a:lnTo>
                    <a:lnTo>
                      <a:pt x="421" y="238"/>
                    </a:lnTo>
                    <a:lnTo>
                      <a:pt x="455" y="243"/>
                    </a:lnTo>
                    <a:lnTo>
                      <a:pt x="481" y="247"/>
                    </a:lnTo>
                    <a:lnTo>
                      <a:pt x="492" y="249"/>
                    </a:lnTo>
                    <a:lnTo>
                      <a:pt x="499" y="249"/>
                    </a:lnTo>
                    <a:lnTo>
                      <a:pt x="503" y="250"/>
                    </a:lnTo>
                    <a:lnTo>
                      <a:pt x="504" y="250"/>
                    </a:lnTo>
                    <a:lnTo>
                      <a:pt x="503" y="254"/>
                    </a:lnTo>
                    <a:lnTo>
                      <a:pt x="497" y="259"/>
                    </a:lnTo>
                    <a:lnTo>
                      <a:pt x="488" y="270"/>
                    </a:lnTo>
                    <a:lnTo>
                      <a:pt x="471" y="280"/>
                    </a:lnTo>
                    <a:lnTo>
                      <a:pt x="444" y="289"/>
                    </a:lnTo>
                    <a:lnTo>
                      <a:pt x="427" y="293"/>
                    </a:lnTo>
                    <a:lnTo>
                      <a:pt x="407" y="295"/>
                    </a:lnTo>
                    <a:lnTo>
                      <a:pt x="384" y="296"/>
                    </a:lnTo>
                    <a:lnTo>
                      <a:pt x="328" y="296"/>
                    </a:lnTo>
                    <a:lnTo>
                      <a:pt x="295" y="293"/>
                    </a:lnTo>
                    <a:lnTo>
                      <a:pt x="261" y="286"/>
                    </a:lnTo>
                    <a:lnTo>
                      <a:pt x="231" y="273"/>
                    </a:lnTo>
                    <a:lnTo>
                      <a:pt x="203" y="256"/>
                    </a:lnTo>
                    <a:lnTo>
                      <a:pt x="178" y="235"/>
                    </a:lnTo>
                    <a:lnTo>
                      <a:pt x="155" y="212"/>
                    </a:lnTo>
                    <a:lnTo>
                      <a:pt x="136" y="185"/>
                    </a:lnTo>
                    <a:lnTo>
                      <a:pt x="101" y="131"/>
                    </a:lnTo>
                    <a:lnTo>
                      <a:pt x="72" y="78"/>
                    </a:lnTo>
                    <a:lnTo>
                      <a:pt x="60" y="55"/>
                    </a:lnTo>
                    <a:lnTo>
                      <a:pt x="48" y="34"/>
                    </a:lnTo>
                    <a:lnTo>
                      <a:pt x="35" y="18"/>
                    </a:lnTo>
                    <a:lnTo>
                      <a:pt x="23" y="5"/>
                    </a:ln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0" name="Freeform 82"/>
              <p:cNvSpPr>
                <a:spLocks/>
              </p:cNvSpPr>
              <p:nvPr/>
            </p:nvSpPr>
            <p:spPr bwMode="auto">
              <a:xfrm>
                <a:off x="4888" y="2651"/>
                <a:ext cx="91" cy="158"/>
              </a:xfrm>
              <a:custGeom>
                <a:avLst/>
                <a:gdLst>
                  <a:gd name="T0" fmla="*/ 2 w 182"/>
                  <a:gd name="T1" fmla="*/ 3 h 315"/>
                  <a:gd name="T2" fmla="*/ 4 w 182"/>
                  <a:gd name="T3" fmla="*/ 3 h 315"/>
                  <a:gd name="T4" fmla="*/ 7 w 182"/>
                  <a:gd name="T5" fmla="*/ 1 h 315"/>
                  <a:gd name="T6" fmla="*/ 23 w 182"/>
                  <a:gd name="T7" fmla="*/ 0 h 315"/>
                  <a:gd name="T8" fmla="*/ 44 w 182"/>
                  <a:gd name="T9" fmla="*/ 0 h 315"/>
                  <a:gd name="T10" fmla="*/ 69 w 182"/>
                  <a:gd name="T11" fmla="*/ 3 h 315"/>
                  <a:gd name="T12" fmla="*/ 92 w 182"/>
                  <a:gd name="T13" fmla="*/ 12 h 315"/>
                  <a:gd name="T14" fmla="*/ 113 w 182"/>
                  <a:gd name="T15" fmla="*/ 30 h 315"/>
                  <a:gd name="T16" fmla="*/ 120 w 182"/>
                  <a:gd name="T17" fmla="*/ 42 h 315"/>
                  <a:gd name="T18" fmla="*/ 127 w 182"/>
                  <a:gd name="T19" fmla="*/ 58 h 315"/>
                  <a:gd name="T20" fmla="*/ 131 w 182"/>
                  <a:gd name="T21" fmla="*/ 76 h 315"/>
                  <a:gd name="T22" fmla="*/ 131 w 182"/>
                  <a:gd name="T23" fmla="*/ 97 h 315"/>
                  <a:gd name="T24" fmla="*/ 129 w 182"/>
                  <a:gd name="T25" fmla="*/ 143 h 315"/>
                  <a:gd name="T26" fmla="*/ 127 w 182"/>
                  <a:gd name="T27" fmla="*/ 185 h 315"/>
                  <a:gd name="T28" fmla="*/ 127 w 182"/>
                  <a:gd name="T29" fmla="*/ 315 h 315"/>
                  <a:gd name="T30" fmla="*/ 129 w 182"/>
                  <a:gd name="T31" fmla="*/ 314 h 315"/>
                  <a:gd name="T32" fmla="*/ 134 w 182"/>
                  <a:gd name="T33" fmla="*/ 307 h 315"/>
                  <a:gd name="T34" fmla="*/ 143 w 182"/>
                  <a:gd name="T35" fmla="*/ 296 h 315"/>
                  <a:gd name="T36" fmla="*/ 152 w 182"/>
                  <a:gd name="T37" fmla="*/ 278 h 315"/>
                  <a:gd name="T38" fmla="*/ 161 w 182"/>
                  <a:gd name="T39" fmla="*/ 254 h 315"/>
                  <a:gd name="T40" fmla="*/ 170 w 182"/>
                  <a:gd name="T41" fmla="*/ 224 h 315"/>
                  <a:gd name="T42" fmla="*/ 178 w 182"/>
                  <a:gd name="T43" fmla="*/ 183 h 315"/>
                  <a:gd name="T44" fmla="*/ 180 w 182"/>
                  <a:gd name="T45" fmla="*/ 160 h 315"/>
                  <a:gd name="T46" fmla="*/ 182 w 182"/>
                  <a:gd name="T47" fmla="*/ 135 h 315"/>
                  <a:gd name="T48" fmla="*/ 180 w 182"/>
                  <a:gd name="T49" fmla="*/ 111 h 315"/>
                  <a:gd name="T50" fmla="*/ 175 w 182"/>
                  <a:gd name="T51" fmla="*/ 91 h 315"/>
                  <a:gd name="T52" fmla="*/ 166 w 182"/>
                  <a:gd name="T53" fmla="*/ 76 h 315"/>
                  <a:gd name="T54" fmla="*/ 154 w 182"/>
                  <a:gd name="T55" fmla="*/ 63 h 315"/>
                  <a:gd name="T56" fmla="*/ 138 w 182"/>
                  <a:gd name="T57" fmla="*/ 54 h 315"/>
                  <a:gd name="T58" fmla="*/ 122 w 182"/>
                  <a:gd name="T59" fmla="*/ 47 h 315"/>
                  <a:gd name="T60" fmla="*/ 87 w 182"/>
                  <a:gd name="T61" fmla="*/ 38 h 315"/>
                  <a:gd name="T62" fmla="*/ 51 w 182"/>
                  <a:gd name="T63" fmla="*/ 33 h 315"/>
                  <a:gd name="T64" fmla="*/ 22 w 182"/>
                  <a:gd name="T65" fmla="*/ 28 h 315"/>
                  <a:gd name="T66" fmla="*/ 11 w 182"/>
                  <a:gd name="T67" fmla="*/ 24 h 315"/>
                  <a:gd name="T68" fmla="*/ 4 w 182"/>
                  <a:gd name="T69" fmla="*/ 19 h 315"/>
                  <a:gd name="T70" fmla="*/ 0 w 182"/>
                  <a:gd name="T71" fmla="*/ 12 h 315"/>
                  <a:gd name="T72" fmla="*/ 2 w 182"/>
                  <a:gd name="T73" fmla="*/ 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 h="315">
                    <a:moveTo>
                      <a:pt x="2" y="3"/>
                    </a:moveTo>
                    <a:lnTo>
                      <a:pt x="4" y="3"/>
                    </a:lnTo>
                    <a:lnTo>
                      <a:pt x="7" y="1"/>
                    </a:lnTo>
                    <a:lnTo>
                      <a:pt x="23" y="0"/>
                    </a:lnTo>
                    <a:lnTo>
                      <a:pt x="44" y="0"/>
                    </a:lnTo>
                    <a:lnTo>
                      <a:pt x="69" y="3"/>
                    </a:lnTo>
                    <a:lnTo>
                      <a:pt x="92" y="12"/>
                    </a:lnTo>
                    <a:lnTo>
                      <a:pt x="113" y="30"/>
                    </a:lnTo>
                    <a:lnTo>
                      <a:pt x="120" y="42"/>
                    </a:lnTo>
                    <a:lnTo>
                      <a:pt x="127" y="58"/>
                    </a:lnTo>
                    <a:lnTo>
                      <a:pt x="131" y="76"/>
                    </a:lnTo>
                    <a:lnTo>
                      <a:pt x="131" y="97"/>
                    </a:lnTo>
                    <a:lnTo>
                      <a:pt x="129" y="143"/>
                    </a:lnTo>
                    <a:lnTo>
                      <a:pt x="127" y="185"/>
                    </a:lnTo>
                    <a:lnTo>
                      <a:pt x="127" y="315"/>
                    </a:lnTo>
                    <a:lnTo>
                      <a:pt x="129" y="314"/>
                    </a:lnTo>
                    <a:lnTo>
                      <a:pt x="134" y="307"/>
                    </a:lnTo>
                    <a:lnTo>
                      <a:pt x="143" y="296"/>
                    </a:lnTo>
                    <a:lnTo>
                      <a:pt x="152" y="278"/>
                    </a:lnTo>
                    <a:lnTo>
                      <a:pt x="161" y="254"/>
                    </a:lnTo>
                    <a:lnTo>
                      <a:pt x="170" y="224"/>
                    </a:lnTo>
                    <a:lnTo>
                      <a:pt x="178" y="183"/>
                    </a:lnTo>
                    <a:lnTo>
                      <a:pt x="180" y="160"/>
                    </a:lnTo>
                    <a:lnTo>
                      <a:pt x="182" y="135"/>
                    </a:lnTo>
                    <a:lnTo>
                      <a:pt x="180" y="111"/>
                    </a:lnTo>
                    <a:lnTo>
                      <a:pt x="175" y="91"/>
                    </a:lnTo>
                    <a:lnTo>
                      <a:pt x="166" y="76"/>
                    </a:lnTo>
                    <a:lnTo>
                      <a:pt x="154" y="63"/>
                    </a:lnTo>
                    <a:lnTo>
                      <a:pt x="138" y="54"/>
                    </a:lnTo>
                    <a:lnTo>
                      <a:pt x="122" y="47"/>
                    </a:lnTo>
                    <a:lnTo>
                      <a:pt x="87" y="38"/>
                    </a:lnTo>
                    <a:lnTo>
                      <a:pt x="51" y="33"/>
                    </a:lnTo>
                    <a:lnTo>
                      <a:pt x="22" y="28"/>
                    </a:lnTo>
                    <a:lnTo>
                      <a:pt x="11" y="24"/>
                    </a:lnTo>
                    <a:lnTo>
                      <a:pt x="4" y="19"/>
                    </a:lnTo>
                    <a:lnTo>
                      <a:pt x="0" y="12"/>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1" name="AutoShape 83"/>
              <p:cNvSpPr>
                <a:spLocks noChangeArrowheads="1"/>
              </p:cNvSpPr>
              <p:nvPr/>
            </p:nvSpPr>
            <p:spPr bwMode="auto">
              <a:xfrm rot="7383631">
                <a:off x="4634" y="2407"/>
                <a:ext cx="595" cy="385"/>
              </a:xfrm>
              <a:prstGeom prst="moon">
                <a:avLst>
                  <a:gd name="adj" fmla="val 8750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92" name="Oval 84"/>
              <p:cNvSpPr>
                <a:spLocks noChangeArrowheads="1"/>
              </p:cNvSpPr>
              <p:nvPr/>
            </p:nvSpPr>
            <p:spPr bwMode="auto">
              <a:xfrm rot="1794275">
                <a:off x="4595" y="2711"/>
                <a:ext cx="379" cy="227"/>
              </a:xfrm>
              <a:prstGeom prst="ellipse">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493" name="Group 85"/>
            <p:cNvGrpSpPr>
              <a:grpSpLocks/>
            </p:cNvGrpSpPr>
            <p:nvPr/>
          </p:nvGrpSpPr>
          <p:grpSpPr bwMode="auto">
            <a:xfrm>
              <a:off x="748" y="1797"/>
              <a:ext cx="858" cy="855"/>
              <a:chOff x="3397" y="5557"/>
              <a:chExt cx="1083" cy="1080"/>
            </a:xfrm>
          </p:grpSpPr>
          <p:sp>
            <p:nvSpPr>
              <p:cNvPr id="17494" name="Line 86"/>
              <p:cNvSpPr>
                <a:spLocks noChangeShapeType="1"/>
              </p:cNvSpPr>
              <p:nvPr/>
            </p:nvSpPr>
            <p:spPr bwMode="auto">
              <a:xfrm>
                <a:off x="3397" y="5557"/>
                <a:ext cx="1077" cy="108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95" name="Line 87"/>
              <p:cNvSpPr>
                <a:spLocks noChangeShapeType="1"/>
              </p:cNvSpPr>
              <p:nvPr/>
            </p:nvSpPr>
            <p:spPr bwMode="auto">
              <a:xfrm flipV="1">
                <a:off x="3397" y="5557"/>
                <a:ext cx="1083" cy="108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17496" name="Rectangle 88"/>
          <p:cNvSpPr>
            <a:spLocks noChangeArrowheads="1"/>
          </p:cNvSpPr>
          <p:nvPr/>
        </p:nvSpPr>
        <p:spPr bwMode="auto">
          <a:xfrm>
            <a:off x="323850" y="4437063"/>
            <a:ext cx="579596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000"/>
              <a:t>Vor Arbeitsantritt muss jeglicher Schmuck an Fingern, Handgelenken, Ohren und Hals abgelegt werden.</a:t>
            </a:r>
          </a:p>
          <a:p>
            <a:pPr>
              <a:lnSpc>
                <a:spcPct val="80000"/>
              </a:lnSpc>
            </a:pPr>
            <a:endParaRPr lang="de-DE" altLang="de-DE" sz="2000"/>
          </a:p>
        </p:txBody>
      </p:sp>
      <p:grpSp>
        <p:nvGrpSpPr>
          <p:cNvPr id="17497" name="Group 89"/>
          <p:cNvGrpSpPr>
            <a:grpSpLocks/>
          </p:cNvGrpSpPr>
          <p:nvPr/>
        </p:nvGrpSpPr>
        <p:grpSpPr bwMode="auto">
          <a:xfrm>
            <a:off x="6227763" y="4076700"/>
            <a:ext cx="2170112" cy="1639888"/>
            <a:chOff x="3923" y="2568"/>
            <a:chExt cx="1367" cy="1033"/>
          </a:xfrm>
        </p:grpSpPr>
        <p:grpSp>
          <p:nvGrpSpPr>
            <p:cNvPr id="17498" name="Group 90"/>
            <p:cNvGrpSpPr>
              <a:grpSpLocks/>
            </p:cNvGrpSpPr>
            <p:nvPr/>
          </p:nvGrpSpPr>
          <p:grpSpPr bwMode="auto">
            <a:xfrm>
              <a:off x="4694" y="2976"/>
              <a:ext cx="596" cy="625"/>
              <a:chOff x="4921" y="1287"/>
              <a:chExt cx="596" cy="625"/>
            </a:xfrm>
          </p:grpSpPr>
          <p:sp>
            <p:nvSpPr>
              <p:cNvPr id="17499" name="Freeform 91"/>
              <p:cNvSpPr>
                <a:spLocks/>
              </p:cNvSpPr>
              <p:nvPr/>
            </p:nvSpPr>
            <p:spPr bwMode="auto">
              <a:xfrm>
                <a:off x="4921" y="1287"/>
                <a:ext cx="596" cy="625"/>
              </a:xfrm>
              <a:custGeom>
                <a:avLst/>
                <a:gdLst>
                  <a:gd name="T0" fmla="*/ 71 w 596"/>
                  <a:gd name="T1" fmla="*/ 624 h 625"/>
                  <a:gd name="T2" fmla="*/ 86 w 596"/>
                  <a:gd name="T3" fmla="*/ 624 h 625"/>
                  <a:gd name="T4" fmla="*/ 102 w 596"/>
                  <a:gd name="T5" fmla="*/ 616 h 625"/>
                  <a:gd name="T6" fmla="*/ 86 w 596"/>
                  <a:gd name="T7" fmla="*/ 558 h 625"/>
                  <a:gd name="T8" fmla="*/ 79 w 596"/>
                  <a:gd name="T9" fmla="*/ 555 h 625"/>
                  <a:gd name="T10" fmla="*/ 77 w 596"/>
                  <a:gd name="T11" fmla="*/ 540 h 625"/>
                  <a:gd name="T12" fmla="*/ 74 w 596"/>
                  <a:gd name="T13" fmla="*/ 498 h 625"/>
                  <a:gd name="T14" fmla="*/ 71 w 596"/>
                  <a:gd name="T15" fmla="*/ 475 h 625"/>
                  <a:gd name="T16" fmla="*/ 74 w 596"/>
                  <a:gd name="T17" fmla="*/ 370 h 625"/>
                  <a:gd name="T18" fmla="*/ 95 w 596"/>
                  <a:gd name="T19" fmla="*/ 256 h 625"/>
                  <a:gd name="T20" fmla="*/ 117 w 596"/>
                  <a:gd name="T21" fmla="*/ 196 h 625"/>
                  <a:gd name="T22" fmla="*/ 136 w 596"/>
                  <a:gd name="T23" fmla="*/ 181 h 625"/>
                  <a:gd name="T24" fmla="*/ 154 w 596"/>
                  <a:gd name="T25" fmla="*/ 177 h 625"/>
                  <a:gd name="T26" fmla="*/ 192 w 596"/>
                  <a:gd name="T27" fmla="*/ 174 h 625"/>
                  <a:gd name="T28" fmla="*/ 274 w 596"/>
                  <a:gd name="T29" fmla="*/ 142 h 625"/>
                  <a:gd name="T30" fmla="*/ 328 w 596"/>
                  <a:gd name="T31" fmla="*/ 110 h 625"/>
                  <a:gd name="T32" fmla="*/ 352 w 596"/>
                  <a:gd name="T33" fmla="*/ 69 h 625"/>
                  <a:gd name="T34" fmla="*/ 359 w 596"/>
                  <a:gd name="T35" fmla="*/ 57 h 625"/>
                  <a:gd name="T36" fmla="*/ 381 w 596"/>
                  <a:gd name="T37" fmla="*/ 48 h 625"/>
                  <a:gd name="T38" fmla="*/ 411 w 596"/>
                  <a:gd name="T39" fmla="*/ 54 h 625"/>
                  <a:gd name="T40" fmla="*/ 484 w 596"/>
                  <a:gd name="T41" fmla="*/ 93 h 625"/>
                  <a:gd name="T42" fmla="*/ 495 w 596"/>
                  <a:gd name="T43" fmla="*/ 105 h 625"/>
                  <a:gd name="T44" fmla="*/ 526 w 596"/>
                  <a:gd name="T45" fmla="*/ 156 h 625"/>
                  <a:gd name="T46" fmla="*/ 538 w 596"/>
                  <a:gd name="T47" fmla="*/ 183 h 625"/>
                  <a:gd name="T48" fmla="*/ 551 w 596"/>
                  <a:gd name="T49" fmla="*/ 222 h 625"/>
                  <a:gd name="T50" fmla="*/ 556 w 596"/>
                  <a:gd name="T51" fmla="*/ 236 h 625"/>
                  <a:gd name="T52" fmla="*/ 578 w 596"/>
                  <a:gd name="T53" fmla="*/ 280 h 625"/>
                  <a:gd name="T54" fmla="*/ 581 w 596"/>
                  <a:gd name="T55" fmla="*/ 272 h 625"/>
                  <a:gd name="T56" fmla="*/ 594 w 596"/>
                  <a:gd name="T57" fmla="*/ 253 h 625"/>
                  <a:gd name="T58" fmla="*/ 596 w 596"/>
                  <a:gd name="T59" fmla="*/ 243 h 625"/>
                  <a:gd name="T60" fmla="*/ 592 w 596"/>
                  <a:gd name="T61" fmla="*/ 215 h 625"/>
                  <a:gd name="T62" fmla="*/ 569 w 596"/>
                  <a:gd name="T63" fmla="*/ 151 h 625"/>
                  <a:gd name="T64" fmla="*/ 547 w 596"/>
                  <a:gd name="T65" fmla="*/ 108 h 625"/>
                  <a:gd name="T66" fmla="*/ 536 w 596"/>
                  <a:gd name="T67" fmla="*/ 90 h 625"/>
                  <a:gd name="T68" fmla="*/ 515 w 596"/>
                  <a:gd name="T69" fmla="*/ 71 h 625"/>
                  <a:gd name="T70" fmla="*/ 462 w 596"/>
                  <a:gd name="T71" fmla="*/ 37 h 625"/>
                  <a:gd name="T72" fmla="*/ 392 w 596"/>
                  <a:gd name="T73" fmla="*/ 9 h 625"/>
                  <a:gd name="T74" fmla="*/ 375 w 596"/>
                  <a:gd name="T75" fmla="*/ 4 h 625"/>
                  <a:gd name="T76" fmla="*/ 332 w 596"/>
                  <a:gd name="T77" fmla="*/ 2 h 625"/>
                  <a:gd name="T78" fmla="*/ 307 w 596"/>
                  <a:gd name="T79" fmla="*/ 5 h 625"/>
                  <a:gd name="T80" fmla="*/ 211 w 596"/>
                  <a:gd name="T81" fmla="*/ 23 h 625"/>
                  <a:gd name="T82" fmla="*/ 136 w 596"/>
                  <a:gd name="T83" fmla="*/ 56 h 625"/>
                  <a:gd name="T84" fmla="*/ 85 w 596"/>
                  <a:gd name="T85" fmla="*/ 90 h 625"/>
                  <a:gd name="T86" fmla="*/ 73 w 596"/>
                  <a:gd name="T87" fmla="*/ 110 h 625"/>
                  <a:gd name="T88" fmla="*/ 51 w 596"/>
                  <a:gd name="T89" fmla="*/ 143 h 625"/>
                  <a:gd name="T90" fmla="*/ 41 w 596"/>
                  <a:gd name="T91" fmla="*/ 158 h 625"/>
                  <a:gd name="T92" fmla="*/ 43 w 596"/>
                  <a:gd name="T93" fmla="*/ 167 h 625"/>
                  <a:gd name="T94" fmla="*/ 28 w 596"/>
                  <a:gd name="T95" fmla="*/ 215 h 625"/>
                  <a:gd name="T96" fmla="*/ 14 w 596"/>
                  <a:gd name="T97" fmla="*/ 269 h 625"/>
                  <a:gd name="T98" fmla="*/ 1 w 596"/>
                  <a:gd name="T99" fmla="*/ 375 h 625"/>
                  <a:gd name="T100" fmla="*/ 6 w 596"/>
                  <a:gd name="T101" fmla="*/ 489 h 625"/>
                  <a:gd name="T102" fmla="*/ 6 w 596"/>
                  <a:gd name="T103" fmla="*/ 541 h 625"/>
                  <a:gd name="T104" fmla="*/ 14 w 596"/>
                  <a:gd name="T105" fmla="*/ 546 h 625"/>
                  <a:gd name="T106" fmla="*/ 14 w 596"/>
                  <a:gd name="T107" fmla="*/ 574 h 625"/>
                  <a:gd name="T108" fmla="*/ 27 w 596"/>
                  <a:gd name="T109" fmla="*/ 617 h 625"/>
                  <a:gd name="T110" fmla="*/ 46 w 596"/>
                  <a:gd name="T111" fmla="*/ 619 h 625"/>
                  <a:gd name="T112" fmla="*/ 65 w 596"/>
                  <a:gd name="T113"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625">
                    <a:moveTo>
                      <a:pt x="65" y="625"/>
                    </a:moveTo>
                    <a:lnTo>
                      <a:pt x="69" y="623"/>
                    </a:lnTo>
                    <a:lnTo>
                      <a:pt x="71" y="624"/>
                    </a:lnTo>
                    <a:lnTo>
                      <a:pt x="82" y="622"/>
                    </a:lnTo>
                    <a:lnTo>
                      <a:pt x="85" y="623"/>
                    </a:lnTo>
                    <a:lnTo>
                      <a:pt x="86" y="624"/>
                    </a:lnTo>
                    <a:lnTo>
                      <a:pt x="91" y="624"/>
                    </a:lnTo>
                    <a:lnTo>
                      <a:pt x="95" y="623"/>
                    </a:lnTo>
                    <a:lnTo>
                      <a:pt x="102" y="616"/>
                    </a:lnTo>
                    <a:lnTo>
                      <a:pt x="105" y="613"/>
                    </a:lnTo>
                    <a:lnTo>
                      <a:pt x="89" y="561"/>
                    </a:lnTo>
                    <a:lnTo>
                      <a:pt x="86" y="558"/>
                    </a:lnTo>
                    <a:lnTo>
                      <a:pt x="84" y="557"/>
                    </a:lnTo>
                    <a:lnTo>
                      <a:pt x="82" y="557"/>
                    </a:lnTo>
                    <a:lnTo>
                      <a:pt x="79" y="555"/>
                    </a:lnTo>
                    <a:lnTo>
                      <a:pt x="77" y="552"/>
                    </a:lnTo>
                    <a:lnTo>
                      <a:pt x="73" y="543"/>
                    </a:lnTo>
                    <a:lnTo>
                      <a:pt x="77" y="540"/>
                    </a:lnTo>
                    <a:lnTo>
                      <a:pt x="78" y="529"/>
                    </a:lnTo>
                    <a:lnTo>
                      <a:pt x="78" y="516"/>
                    </a:lnTo>
                    <a:lnTo>
                      <a:pt x="74" y="498"/>
                    </a:lnTo>
                    <a:lnTo>
                      <a:pt x="73" y="491"/>
                    </a:lnTo>
                    <a:lnTo>
                      <a:pt x="71" y="489"/>
                    </a:lnTo>
                    <a:lnTo>
                      <a:pt x="71" y="475"/>
                    </a:lnTo>
                    <a:lnTo>
                      <a:pt x="70" y="434"/>
                    </a:lnTo>
                    <a:lnTo>
                      <a:pt x="71" y="402"/>
                    </a:lnTo>
                    <a:lnTo>
                      <a:pt x="74" y="370"/>
                    </a:lnTo>
                    <a:lnTo>
                      <a:pt x="79" y="338"/>
                    </a:lnTo>
                    <a:lnTo>
                      <a:pt x="84" y="304"/>
                    </a:lnTo>
                    <a:lnTo>
                      <a:pt x="95" y="256"/>
                    </a:lnTo>
                    <a:lnTo>
                      <a:pt x="100" y="241"/>
                    </a:lnTo>
                    <a:lnTo>
                      <a:pt x="106" y="226"/>
                    </a:lnTo>
                    <a:lnTo>
                      <a:pt x="117" y="196"/>
                    </a:lnTo>
                    <a:lnTo>
                      <a:pt x="125" y="181"/>
                    </a:lnTo>
                    <a:lnTo>
                      <a:pt x="130" y="185"/>
                    </a:lnTo>
                    <a:lnTo>
                      <a:pt x="136" y="181"/>
                    </a:lnTo>
                    <a:lnTo>
                      <a:pt x="141" y="178"/>
                    </a:lnTo>
                    <a:lnTo>
                      <a:pt x="148" y="177"/>
                    </a:lnTo>
                    <a:lnTo>
                      <a:pt x="154" y="177"/>
                    </a:lnTo>
                    <a:lnTo>
                      <a:pt x="170" y="179"/>
                    </a:lnTo>
                    <a:lnTo>
                      <a:pt x="177" y="178"/>
                    </a:lnTo>
                    <a:lnTo>
                      <a:pt x="192" y="174"/>
                    </a:lnTo>
                    <a:lnTo>
                      <a:pt x="224" y="163"/>
                    </a:lnTo>
                    <a:lnTo>
                      <a:pt x="254" y="151"/>
                    </a:lnTo>
                    <a:lnTo>
                      <a:pt x="274" y="142"/>
                    </a:lnTo>
                    <a:lnTo>
                      <a:pt x="293" y="132"/>
                    </a:lnTo>
                    <a:lnTo>
                      <a:pt x="310" y="121"/>
                    </a:lnTo>
                    <a:lnTo>
                      <a:pt x="328" y="110"/>
                    </a:lnTo>
                    <a:lnTo>
                      <a:pt x="339" y="100"/>
                    </a:lnTo>
                    <a:lnTo>
                      <a:pt x="351" y="89"/>
                    </a:lnTo>
                    <a:lnTo>
                      <a:pt x="352" y="69"/>
                    </a:lnTo>
                    <a:lnTo>
                      <a:pt x="358" y="62"/>
                    </a:lnTo>
                    <a:lnTo>
                      <a:pt x="357" y="60"/>
                    </a:lnTo>
                    <a:lnTo>
                      <a:pt x="359" y="57"/>
                    </a:lnTo>
                    <a:lnTo>
                      <a:pt x="362" y="51"/>
                    </a:lnTo>
                    <a:lnTo>
                      <a:pt x="364" y="49"/>
                    </a:lnTo>
                    <a:lnTo>
                      <a:pt x="381" y="48"/>
                    </a:lnTo>
                    <a:lnTo>
                      <a:pt x="388" y="48"/>
                    </a:lnTo>
                    <a:lnTo>
                      <a:pt x="399" y="50"/>
                    </a:lnTo>
                    <a:lnTo>
                      <a:pt x="411" y="54"/>
                    </a:lnTo>
                    <a:lnTo>
                      <a:pt x="451" y="72"/>
                    </a:lnTo>
                    <a:lnTo>
                      <a:pt x="478" y="88"/>
                    </a:lnTo>
                    <a:lnTo>
                      <a:pt x="484" y="93"/>
                    </a:lnTo>
                    <a:lnTo>
                      <a:pt x="484" y="94"/>
                    </a:lnTo>
                    <a:lnTo>
                      <a:pt x="493" y="102"/>
                    </a:lnTo>
                    <a:lnTo>
                      <a:pt x="495" y="105"/>
                    </a:lnTo>
                    <a:lnTo>
                      <a:pt x="498" y="106"/>
                    </a:lnTo>
                    <a:lnTo>
                      <a:pt x="518" y="141"/>
                    </a:lnTo>
                    <a:lnTo>
                      <a:pt x="526" y="156"/>
                    </a:lnTo>
                    <a:lnTo>
                      <a:pt x="529" y="163"/>
                    </a:lnTo>
                    <a:lnTo>
                      <a:pt x="532" y="170"/>
                    </a:lnTo>
                    <a:lnTo>
                      <a:pt x="538" y="183"/>
                    </a:lnTo>
                    <a:lnTo>
                      <a:pt x="546" y="207"/>
                    </a:lnTo>
                    <a:lnTo>
                      <a:pt x="548" y="214"/>
                    </a:lnTo>
                    <a:lnTo>
                      <a:pt x="551" y="222"/>
                    </a:lnTo>
                    <a:lnTo>
                      <a:pt x="554" y="230"/>
                    </a:lnTo>
                    <a:lnTo>
                      <a:pt x="554" y="235"/>
                    </a:lnTo>
                    <a:lnTo>
                      <a:pt x="556" y="236"/>
                    </a:lnTo>
                    <a:lnTo>
                      <a:pt x="572" y="280"/>
                    </a:lnTo>
                    <a:lnTo>
                      <a:pt x="574" y="281"/>
                    </a:lnTo>
                    <a:lnTo>
                      <a:pt x="578" y="280"/>
                    </a:lnTo>
                    <a:lnTo>
                      <a:pt x="580" y="277"/>
                    </a:lnTo>
                    <a:lnTo>
                      <a:pt x="580" y="274"/>
                    </a:lnTo>
                    <a:lnTo>
                      <a:pt x="581" y="272"/>
                    </a:lnTo>
                    <a:lnTo>
                      <a:pt x="590" y="250"/>
                    </a:lnTo>
                    <a:lnTo>
                      <a:pt x="592" y="250"/>
                    </a:lnTo>
                    <a:lnTo>
                      <a:pt x="594" y="253"/>
                    </a:lnTo>
                    <a:lnTo>
                      <a:pt x="594" y="252"/>
                    </a:lnTo>
                    <a:lnTo>
                      <a:pt x="594" y="249"/>
                    </a:lnTo>
                    <a:lnTo>
                      <a:pt x="596" y="243"/>
                    </a:lnTo>
                    <a:lnTo>
                      <a:pt x="596" y="236"/>
                    </a:lnTo>
                    <a:lnTo>
                      <a:pt x="595" y="228"/>
                    </a:lnTo>
                    <a:lnTo>
                      <a:pt x="592" y="215"/>
                    </a:lnTo>
                    <a:lnTo>
                      <a:pt x="590" y="211"/>
                    </a:lnTo>
                    <a:lnTo>
                      <a:pt x="578" y="175"/>
                    </a:lnTo>
                    <a:lnTo>
                      <a:pt x="569" y="151"/>
                    </a:lnTo>
                    <a:lnTo>
                      <a:pt x="559" y="130"/>
                    </a:lnTo>
                    <a:lnTo>
                      <a:pt x="547" y="110"/>
                    </a:lnTo>
                    <a:lnTo>
                      <a:pt x="547" y="108"/>
                    </a:lnTo>
                    <a:lnTo>
                      <a:pt x="545" y="105"/>
                    </a:lnTo>
                    <a:lnTo>
                      <a:pt x="543" y="103"/>
                    </a:lnTo>
                    <a:lnTo>
                      <a:pt x="536" y="90"/>
                    </a:lnTo>
                    <a:lnTo>
                      <a:pt x="532" y="88"/>
                    </a:lnTo>
                    <a:lnTo>
                      <a:pt x="526" y="80"/>
                    </a:lnTo>
                    <a:lnTo>
                      <a:pt x="515" y="71"/>
                    </a:lnTo>
                    <a:lnTo>
                      <a:pt x="502" y="62"/>
                    </a:lnTo>
                    <a:lnTo>
                      <a:pt x="477" y="48"/>
                    </a:lnTo>
                    <a:lnTo>
                      <a:pt x="462" y="37"/>
                    </a:lnTo>
                    <a:lnTo>
                      <a:pt x="440" y="27"/>
                    </a:lnTo>
                    <a:lnTo>
                      <a:pt x="408" y="14"/>
                    </a:lnTo>
                    <a:lnTo>
                      <a:pt x="392" y="9"/>
                    </a:lnTo>
                    <a:lnTo>
                      <a:pt x="389" y="9"/>
                    </a:lnTo>
                    <a:lnTo>
                      <a:pt x="383" y="6"/>
                    </a:lnTo>
                    <a:lnTo>
                      <a:pt x="375" y="4"/>
                    </a:lnTo>
                    <a:lnTo>
                      <a:pt x="367" y="3"/>
                    </a:lnTo>
                    <a:lnTo>
                      <a:pt x="353" y="2"/>
                    </a:lnTo>
                    <a:lnTo>
                      <a:pt x="332" y="2"/>
                    </a:lnTo>
                    <a:lnTo>
                      <a:pt x="328" y="0"/>
                    </a:lnTo>
                    <a:lnTo>
                      <a:pt x="322" y="0"/>
                    </a:lnTo>
                    <a:lnTo>
                      <a:pt x="307" y="5"/>
                    </a:lnTo>
                    <a:lnTo>
                      <a:pt x="278" y="8"/>
                    </a:lnTo>
                    <a:lnTo>
                      <a:pt x="251" y="13"/>
                    </a:lnTo>
                    <a:lnTo>
                      <a:pt x="211" y="23"/>
                    </a:lnTo>
                    <a:lnTo>
                      <a:pt x="184" y="33"/>
                    </a:lnTo>
                    <a:lnTo>
                      <a:pt x="159" y="43"/>
                    </a:lnTo>
                    <a:lnTo>
                      <a:pt x="136" y="56"/>
                    </a:lnTo>
                    <a:lnTo>
                      <a:pt x="114" y="68"/>
                    </a:lnTo>
                    <a:lnTo>
                      <a:pt x="96" y="80"/>
                    </a:lnTo>
                    <a:lnTo>
                      <a:pt x="85" y="90"/>
                    </a:lnTo>
                    <a:lnTo>
                      <a:pt x="79" y="99"/>
                    </a:lnTo>
                    <a:lnTo>
                      <a:pt x="74" y="104"/>
                    </a:lnTo>
                    <a:lnTo>
                      <a:pt x="73" y="110"/>
                    </a:lnTo>
                    <a:lnTo>
                      <a:pt x="55" y="127"/>
                    </a:lnTo>
                    <a:lnTo>
                      <a:pt x="55" y="138"/>
                    </a:lnTo>
                    <a:lnTo>
                      <a:pt x="51" y="143"/>
                    </a:lnTo>
                    <a:lnTo>
                      <a:pt x="45" y="149"/>
                    </a:lnTo>
                    <a:lnTo>
                      <a:pt x="42" y="155"/>
                    </a:lnTo>
                    <a:lnTo>
                      <a:pt x="41" y="158"/>
                    </a:lnTo>
                    <a:lnTo>
                      <a:pt x="41" y="160"/>
                    </a:lnTo>
                    <a:lnTo>
                      <a:pt x="42" y="164"/>
                    </a:lnTo>
                    <a:lnTo>
                      <a:pt x="43" y="167"/>
                    </a:lnTo>
                    <a:lnTo>
                      <a:pt x="44" y="169"/>
                    </a:lnTo>
                    <a:lnTo>
                      <a:pt x="44" y="171"/>
                    </a:lnTo>
                    <a:lnTo>
                      <a:pt x="28" y="215"/>
                    </a:lnTo>
                    <a:lnTo>
                      <a:pt x="23" y="233"/>
                    </a:lnTo>
                    <a:lnTo>
                      <a:pt x="17" y="250"/>
                    </a:lnTo>
                    <a:lnTo>
                      <a:pt x="14" y="269"/>
                    </a:lnTo>
                    <a:lnTo>
                      <a:pt x="6" y="304"/>
                    </a:lnTo>
                    <a:lnTo>
                      <a:pt x="3" y="340"/>
                    </a:lnTo>
                    <a:lnTo>
                      <a:pt x="1" y="375"/>
                    </a:lnTo>
                    <a:lnTo>
                      <a:pt x="0" y="394"/>
                    </a:lnTo>
                    <a:lnTo>
                      <a:pt x="1" y="429"/>
                    </a:lnTo>
                    <a:lnTo>
                      <a:pt x="6" y="489"/>
                    </a:lnTo>
                    <a:lnTo>
                      <a:pt x="3" y="491"/>
                    </a:lnTo>
                    <a:lnTo>
                      <a:pt x="1" y="495"/>
                    </a:lnTo>
                    <a:lnTo>
                      <a:pt x="6" y="541"/>
                    </a:lnTo>
                    <a:lnTo>
                      <a:pt x="9" y="541"/>
                    </a:lnTo>
                    <a:lnTo>
                      <a:pt x="11" y="542"/>
                    </a:lnTo>
                    <a:lnTo>
                      <a:pt x="14" y="546"/>
                    </a:lnTo>
                    <a:lnTo>
                      <a:pt x="17" y="559"/>
                    </a:lnTo>
                    <a:lnTo>
                      <a:pt x="13" y="568"/>
                    </a:lnTo>
                    <a:lnTo>
                      <a:pt x="14" y="574"/>
                    </a:lnTo>
                    <a:lnTo>
                      <a:pt x="16" y="587"/>
                    </a:lnTo>
                    <a:lnTo>
                      <a:pt x="19" y="600"/>
                    </a:lnTo>
                    <a:lnTo>
                      <a:pt x="27" y="617"/>
                    </a:lnTo>
                    <a:lnTo>
                      <a:pt x="33" y="621"/>
                    </a:lnTo>
                    <a:lnTo>
                      <a:pt x="39" y="621"/>
                    </a:lnTo>
                    <a:lnTo>
                      <a:pt x="46" y="619"/>
                    </a:lnTo>
                    <a:lnTo>
                      <a:pt x="53" y="621"/>
                    </a:lnTo>
                    <a:lnTo>
                      <a:pt x="57" y="619"/>
                    </a:lnTo>
                    <a:lnTo>
                      <a:pt x="65"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0" name="Freeform 92"/>
              <p:cNvSpPr>
                <a:spLocks/>
              </p:cNvSpPr>
              <p:nvPr/>
            </p:nvSpPr>
            <p:spPr bwMode="auto">
              <a:xfrm>
                <a:off x="5000" y="1853"/>
                <a:ext cx="16" cy="49"/>
              </a:xfrm>
              <a:custGeom>
                <a:avLst/>
                <a:gdLst>
                  <a:gd name="T0" fmla="*/ 8 w 16"/>
                  <a:gd name="T1" fmla="*/ 49 h 49"/>
                  <a:gd name="T2" fmla="*/ 9 w 16"/>
                  <a:gd name="T3" fmla="*/ 49 h 49"/>
                  <a:gd name="T4" fmla="*/ 12 w 16"/>
                  <a:gd name="T5" fmla="*/ 49 h 49"/>
                  <a:gd name="T6" fmla="*/ 12 w 16"/>
                  <a:gd name="T7" fmla="*/ 47 h 49"/>
                  <a:gd name="T8" fmla="*/ 14 w 16"/>
                  <a:gd name="T9" fmla="*/ 46 h 49"/>
                  <a:gd name="T10" fmla="*/ 15 w 16"/>
                  <a:gd name="T11" fmla="*/ 45 h 49"/>
                  <a:gd name="T12" fmla="*/ 16 w 16"/>
                  <a:gd name="T13" fmla="*/ 44 h 49"/>
                  <a:gd name="T14" fmla="*/ 5 w 16"/>
                  <a:gd name="T15" fmla="*/ 0 h 49"/>
                  <a:gd name="T16" fmla="*/ 4 w 16"/>
                  <a:gd name="T17" fmla="*/ 0 h 49"/>
                  <a:gd name="T18" fmla="*/ 2 w 16"/>
                  <a:gd name="T19" fmla="*/ 0 h 49"/>
                  <a:gd name="T20" fmla="*/ 1 w 16"/>
                  <a:gd name="T21" fmla="*/ 1 h 49"/>
                  <a:gd name="T22" fmla="*/ 0 w 16"/>
                  <a:gd name="T23" fmla="*/ 2 h 49"/>
                  <a:gd name="T24" fmla="*/ 0 w 16"/>
                  <a:gd name="T25" fmla="*/ 4 h 49"/>
                  <a:gd name="T26" fmla="*/ 9 w 16"/>
                  <a:gd name="T27" fmla="*/ 43 h 49"/>
                  <a:gd name="T28" fmla="*/ 9 w 16"/>
                  <a:gd name="T29" fmla="*/ 44 h 49"/>
                  <a:gd name="T30" fmla="*/ 8 w 16"/>
                  <a:gd name="T31" fmla="*/ 45 h 49"/>
                  <a:gd name="T32" fmla="*/ 7 w 16"/>
                  <a:gd name="T33" fmla="*/ 47 h 49"/>
                  <a:gd name="T34" fmla="*/ 6 w 16"/>
                  <a:gd name="T35" fmla="*/ 47 h 49"/>
                  <a:gd name="T36" fmla="*/ 5 w 16"/>
                  <a:gd name="T37" fmla="*/ 47 h 49"/>
                  <a:gd name="T38" fmla="*/ 4 w 16"/>
                  <a:gd name="T39" fmla="*/ 47 h 49"/>
                  <a:gd name="T40" fmla="*/ 3 w 16"/>
                  <a:gd name="T41" fmla="*/ 47 h 49"/>
                  <a:gd name="T42" fmla="*/ 3 w 16"/>
                  <a:gd name="T43" fmla="*/ 46 h 49"/>
                  <a:gd name="T44" fmla="*/ 1 w 16"/>
                  <a:gd name="T45" fmla="*/ 46 h 49"/>
                  <a:gd name="T46" fmla="*/ 1 w 16"/>
                  <a:gd name="T47" fmla="*/ 47 h 49"/>
                  <a:gd name="T48" fmla="*/ 0 w 16"/>
                  <a:gd name="T49" fmla="*/ 47 h 49"/>
                  <a:gd name="T50" fmla="*/ 8 w 16"/>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49">
                    <a:moveTo>
                      <a:pt x="8" y="49"/>
                    </a:moveTo>
                    <a:lnTo>
                      <a:pt x="9" y="49"/>
                    </a:lnTo>
                    <a:lnTo>
                      <a:pt x="12" y="49"/>
                    </a:lnTo>
                    <a:lnTo>
                      <a:pt x="12" y="47"/>
                    </a:lnTo>
                    <a:lnTo>
                      <a:pt x="14" y="46"/>
                    </a:lnTo>
                    <a:lnTo>
                      <a:pt x="15" y="45"/>
                    </a:lnTo>
                    <a:lnTo>
                      <a:pt x="16" y="44"/>
                    </a:lnTo>
                    <a:lnTo>
                      <a:pt x="5" y="0"/>
                    </a:lnTo>
                    <a:lnTo>
                      <a:pt x="4" y="0"/>
                    </a:lnTo>
                    <a:lnTo>
                      <a:pt x="2" y="0"/>
                    </a:lnTo>
                    <a:lnTo>
                      <a:pt x="1" y="1"/>
                    </a:lnTo>
                    <a:lnTo>
                      <a:pt x="0" y="2"/>
                    </a:lnTo>
                    <a:lnTo>
                      <a:pt x="0" y="4"/>
                    </a:lnTo>
                    <a:lnTo>
                      <a:pt x="9" y="43"/>
                    </a:lnTo>
                    <a:lnTo>
                      <a:pt x="9" y="44"/>
                    </a:lnTo>
                    <a:lnTo>
                      <a:pt x="8" y="45"/>
                    </a:lnTo>
                    <a:lnTo>
                      <a:pt x="7" y="47"/>
                    </a:lnTo>
                    <a:lnTo>
                      <a:pt x="6" y="47"/>
                    </a:lnTo>
                    <a:lnTo>
                      <a:pt x="5" y="47"/>
                    </a:lnTo>
                    <a:lnTo>
                      <a:pt x="4" y="47"/>
                    </a:lnTo>
                    <a:lnTo>
                      <a:pt x="3" y="47"/>
                    </a:lnTo>
                    <a:lnTo>
                      <a:pt x="3" y="46"/>
                    </a:lnTo>
                    <a:lnTo>
                      <a:pt x="1" y="46"/>
                    </a:lnTo>
                    <a:lnTo>
                      <a:pt x="1" y="47"/>
                    </a:lnTo>
                    <a:lnTo>
                      <a:pt x="0" y="47"/>
                    </a:lnTo>
                    <a:lnTo>
                      <a:pt x="8"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1" name="Freeform 93"/>
              <p:cNvSpPr>
                <a:spLocks/>
              </p:cNvSpPr>
              <p:nvPr/>
            </p:nvSpPr>
            <p:spPr bwMode="auto">
              <a:xfrm>
                <a:off x="4941" y="1860"/>
                <a:ext cx="16" cy="39"/>
              </a:xfrm>
              <a:custGeom>
                <a:avLst/>
                <a:gdLst>
                  <a:gd name="T0" fmla="*/ 16 w 16"/>
                  <a:gd name="T1" fmla="*/ 39 h 39"/>
                  <a:gd name="T2" fmla="*/ 16 w 16"/>
                  <a:gd name="T3" fmla="*/ 38 h 39"/>
                  <a:gd name="T4" fmla="*/ 4 w 16"/>
                  <a:gd name="T5" fmla="*/ 2 h 39"/>
                  <a:gd name="T6" fmla="*/ 3 w 16"/>
                  <a:gd name="T7" fmla="*/ 1 h 39"/>
                  <a:gd name="T8" fmla="*/ 3 w 16"/>
                  <a:gd name="T9" fmla="*/ 0 h 39"/>
                  <a:gd name="T10" fmla="*/ 2 w 16"/>
                  <a:gd name="T11" fmla="*/ 0 h 39"/>
                  <a:gd name="T12" fmla="*/ 0 w 16"/>
                  <a:gd name="T13" fmla="*/ 0 h 39"/>
                  <a:gd name="T14" fmla="*/ 9 w 16"/>
                  <a:gd name="T15" fmla="*/ 36 h 39"/>
                  <a:gd name="T16" fmla="*/ 10 w 16"/>
                  <a:gd name="T17" fmla="*/ 37 h 39"/>
                  <a:gd name="T18" fmla="*/ 11 w 16"/>
                  <a:gd name="T19" fmla="*/ 38 h 39"/>
                  <a:gd name="T20" fmla="*/ 13 w 16"/>
                  <a:gd name="T21" fmla="*/ 38 h 39"/>
                  <a:gd name="T22" fmla="*/ 16 w 16"/>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9">
                    <a:moveTo>
                      <a:pt x="16" y="39"/>
                    </a:moveTo>
                    <a:lnTo>
                      <a:pt x="16" y="38"/>
                    </a:lnTo>
                    <a:lnTo>
                      <a:pt x="4" y="2"/>
                    </a:lnTo>
                    <a:lnTo>
                      <a:pt x="3" y="1"/>
                    </a:lnTo>
                    <a:lnTo>
                      <a:pt x="3" y="0"/>
                    </a:lnTo>
                    <a:lnTo>
                      <a:pt x="2" y="0"/>
                    </a:lnTo>
                    <a:lnTo>
                      <a:pt x="0" y="0"/>
                    </a:lnTo>
                    <a:lnTo>
                      <a:pt x="9" y="36"/>
                    </a:lnTo>
                    <a:lnTo>
                      <a:pt x="10" y="37"/>
                    </a:lnTo>
                    <a:lnTo>
                      <a:pt x="11" y="38"/>
                    </a:lnTo>
                    <a:lnTo>
                      <a:pt x="13" y="38"/>
                    </a:lnTo>
                    <a:lnTo>
                      <a:pt x="1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2" name="Freeform 94"/>
              <p:cNvSpPr>
                <a:spLocks/>
              </p:cNvSpPr>
              <p:nvPr/>
            </p:nvSpPr>
            <p:spPr bwMode="auto">
              <a:xfrm>
                <a:off x="4974" y="1866"/>
                <a:ext cx="7" cy="26"/>
              </a:xfrm>
              <a:custGeom>
                <a:avLst/>
                <a:gdLst>
                  <a:gd name="T0" fmla="*/ 7 w 7"/>
                  <a:gd name="T1" fmla="*/ 26 h 26"/>
                  <a:gd name="T2" fmla="*/ 2 w 7"/>
                  <a:gd name="T3" fmla="*/ 0 h 26"/>
                  <a:gd name="T4" fmla="*/ 0 w 7"/>
                  <a:gd name="T5" fmla="*/ 0 h 26"/>
                  <a:gd name="T6" fmla="*/ 7 w 7"/>
                  <a:gd name="T7" fmla="*/ 26 h 26"/>
                </a:gdLst>
                <a:ahLst/>
                <a:cxnLst>
                  <a:cxn ang="0">
                    <a:pos x="T0" y="T1"/>
                  </a:cxn>
                  <a:cxn ang="0">
                    <a:pos x="T2" y="T3"/>
                  </a:cxn>
                  <a:cxn ang="0">
                    <a:pos x="T4" y="T5"/>
                  </a:cxn>
                  <a:cxn ang="0">
                    <a:pos x="T6" y="T7"/>
                  </a:cxn>
                </a:cxnLst>
                <a:rect l="0" t="0" r="r" b="b"/>
                <a:pathLst>
                  <a:path w="7" h="26">
                    <a:moveTo>
                      <a:pt x="7" y="26"/>
                    </a:moveTo>
                    <a:lnTo>
                      <a:pt x="2" y="0"/>
                    </a:lnTo>
                    <a:lnTo>
                      <a:pt x="0" y="0"/>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3" name="Freeform 95"/>
              <p:cNvSpPr>
                <a:spLocks/>
              </p:cNvSpPr>
              <p:nvPr/>
            </p:nvSpPr>
            <p:spPr bwMode="auto">
              <a:xfrm>
                <a:off x="4989" y="1871"/>
                <a:ext cx="9" cy="20"/>
              </a:xfrm>
              <a:custGeom>
                <a:avLst/>
                <a:gdLst>
                  <a:gd name="T0" fmla="*/ 7 w 9"/>
                  <a:gd name="T1" fmla="*/ 20 h 20"/>
                  <a:gd name="T2" fmla="*/ 9 w 9"/>
                  <a:gd name="T3" fmla="*/ 20 h 20"/>
                  <a:gd name="T4" fmla="*/ 4 w 9"/>
                  <a:gd name="T5" fmla="*/ 1 h 20"/>
                  <a:gd name="T6" fmla="*/ 4 w 9"/>
                  <a:gd name="T7" fmla="*/ 0 h 20"/>
                  <a:gd name="T8" fmla="*/ 3 w 9"/>
                  <a:gd name="T9" fmla="*/ 0 h 20"/>
                  <a:gd name="T10" fmla="*/ 2 w 9"/>
                  <a:gd name="T11" fmla="*/ 0 h 20"/>
                  <a:gd name="T12" fmla="*/ 1 w 9"/>
                  <a:gd name="T13" fmla="*/ 0 h 20"/>
                  <a:gd name="T14" fmla="*/ 0 w 9"/>
                  <a:gd name="T15" fmla="*/ 0 h 20"/>
                  <a:gd name="T16" fmla="*/ 0 w 9"/>
                  <a:gd name="T17" fmla="*/ 19 h 20"/>
                  <a:gd name="T18" fmla="*/ 7 w 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7" y="20"/>
                    </a:moveTo>
                    <a:lnTo>
                      <a:pt x="9" y="20"/>
                    </a:lnTo>
                    <a:lnTo>
                      <a:pt x="4" y="1"/>
                    </a:lnTo>
                    <a:lnTo>
                      <a:pt x="4" y="0"/>
                    </a:lnTo>
                    <a:lnTo>
                      <a:pt x="3" y="0"/>
                    </a:lnTo>
                    <a:lnTo>
                      <a:pt x="2" y="0"/>
                    </a:lnTo>
                    <a:lnTo>
                      <a:pt x="1" y="0"/>
                    </a:lnTo>
                    <a:lnTo>
                      <a:pt x="0" y="0"/>
                    </a:lnTo>
                    <a:lnTo>
                      <a:pt x="0" y="19"/>
                    </a:lnTo>
                    <a:lnTo>
                      <a:pt x="7"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4" name="Freeform 96"/>
              <p:cNvSpPr>
                <a:spLocks/>
              </p:cNvSpPr>
              <p:nvPr/>
            </p:nvSpPr>
            <p:spPr bwMode="auto">
              <a:xfrm>
                <a:off x="4958" y="1870"/>
                <a:ext cx="13" cy="20"/>
              </a:xfrm>
              <a:custGeom>
                <a:avLst/>
                <a:gdLst>
                  <a:gd name="T0" fmla="*/ 7 w 13"/>
                  <a:gd name="T1" fmla="*/ 20 h 20"/>
                  <a:gd name="T2" fmla="*/ 13 w 13"/>
                  <a:gd name="T3" fmla="*/ 19 h 20"/>
                  <a:gd name="T4" fmla="*/ 8 w 13"/>
                  <a:gd name="T5" fmla="*/ 2 h 20"/>
                  <a:gd name="T6" fmla="*/ 6 w 13"/>
                  <a:gd name="T7" fmla="*/ 1 h 20"/>
                  <a:gd name="T8" fmla="*/ 4 w 13"/>
                  <a:gd name="T9" fmla="*/ 1 h 20"/>
                  <a:gd name="T10" fmla="*/ 2 w 13"/>
                  <a:gd name="T11" fmla="*/ 0 h 20"/>
                  <a:gd name="T12" fmla="*/ 1 w 13"/>
                  <a:gd name="T13" fmla="*/ 0 h 20"/>
                  <a:gd name="T14" fmla="*/ 0 w 13"/>
                  <a:gd name="T15" fmla="*/ 0 h 20"/>
                  <a:gd name="T16" fmla="*/ 3 w 13"/>
                  <a:gd name="T17" fmla="*/ 17 h 20"/>
                  <a:gd name="T18" fmla="*/ 4 w 13"/>
                  <a:gd name="T19" fmla="*/ 17 h 20"/>
                  <a:gd name="T20" fmla="*/ 4 w 13"/>
                  <a:gd name="T21" fmla="*/ 18 h 20"/>
                  <a:gd name="T22" fmla="*/ 5 w 13"/>
                  <a:gd name="T23" fmla="*/ 19 h 20"/>
                  <a:gd name="T24" fmla="*/ 7 w 13"/>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7" y="20"/>
                    </a:moveTo>
                    <a:lnTo>
                      <a:pt x="13" y="19"/>
                    </a:lnTo>
                    <a:lnTo>
                      <a:pt x="8" y="2"/>
                    </a:lnTo>
                    <a:lnTo>
                      <a:pt x="6" y="1"/>
                    </a:lnTo>
                    <a:lnTo>
                      <a:pt x="4" y="1"/>
                    </a:lnTo>
                    <a:lnTo>
                      <a:pt x="2" y="0"/>
                    </a:lnTo>
                    <a:lnTo>
                      <a:pt x="1" y="0"/>
                    </a:lnTo>
                    <a:lnTo>
                      <a:pt x="0" y="0"/>
                    </a:lnTo>
                    <a:lnTo>
                      <a:pt x="3" y="17"/>
                    </a:lnTo>
                    <a:lnTo>
                      <a:pt x="4" y="17"/>
                    </a:lnTo>
                    <a:lnTo>
                      <a:pt x="4" y="18"/>
                    </a:lnTo>
                    <a:lnTo>
                      <a:pt x="5" y="19"/>
                    </a:lnTo>
                    <a:lnTo>
                      <a:pt x="7"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5" name="Freeform 97"/>
              <p:cNvSpPr>
                <a:spLocks/>
              </p:cNvSpPr>
              <p:nvPr/>
            </p:nvSpPr>
            <p:spPr bwMode="auto">
              <a:xfrm>
                <a:off x="4943" y="1832"/>
                <a:ext cx="49" cy="30"/>
              </a:xfrm>
              <a:custGeom>
                <a:avLst/>
                <a:gdLst>
                  <a:gd name="T0" fmla="*/ 15 w 49"/>
                  <a:gd name="T1" fmla="*/ 30 h 30"/>
                  <a:gd name="T2" fmla="*/ 17 w 49"/>
                  <a:gd name="T3" fmla="*/ 30 h 30"/>
                  <a:gd name="T4" fmla="*/ 18 w 49"/>
                  <a:gd name="T5" fmla="*/ 30 h 30"/>
                  <a:gd name="T6" fmla="*/ 19 w 49"/>
                  <a:gd name="T7" fmla="*/ 28 h 30"/>
                  <a:gd name="T8" fmla="*/ 21 w 49"/>
                  <a:gd name="T9" fmla="*/ 27 h 30"/>
                  <a:gd name="T10" fmla="*/ 22 w 49"/>
                  <a:gd name="T11" fmla="*/ 26 h 30"/>
                  <a:gd name="T12" fmla="*/ 24 w 49"/>
                  <a:gd name="T13" fmla="*/ 25 h 30"/>
                  <a:gd name="T14" fmla="*/ 26 w 49"/>
                  <a:gd name="T15" fmla="*/ 23 h 30"/>
                  <a:gd name="T16" fmla="*/ 29 w 49"/>
                  <a:gd name="T17" fmla="*/ 23 h 30"/>
                  <a:gd name="T18" fmla="*/ 30 w 49"/>
                  <a:gd name="T19" fmla="*/ 23 h 30"/>
                  <a:gd name="T20" fmla="*/ 31 w 49"/>
                  <a:gd name="T21" fmla="*/ 23 h 30"/>
                  <a:gd name="T22" fmla="*/ 34 w 49"/>
                  <a:gd name="T23" fmla="*/ 24 h 30"/>
                  <a:gd name="T24" fmla="*/ 36 w 49"/>
                  <a:gd name="T25" fmla="*/ 25 h 30"/>
                  <a:gd name="T26" fmla="*/ 39 w 49"/>
                  <a:gd name="T27" fmla="*/ 27 h 30"/>
                  <a:gd name="T28" fmla="*/ 42 w 49"/>
                  <a:gd name="T29" fmla="*/ 28 h 30"/>
                  <a:gd name="T30" fmla="*/ 44 w 49"/>
                  <a:gd name="T31" fmla="*/ 28 h 30"/>
                  <a:gd name="T32" fmla="*/ 44 w 49"/>
                  <a:gd name="T33" fmla="*/ 24 h 30"/>
                  <a:gd name="T34" fmla="*/ 44 w 49"/>
                  <a:gd name="T35" fmla="*/ 22 h 30"/>
                  <a:gd name="T36" fmla="*/ 45 w 49"/>
                  <a:gd name="T37" fmla="*/ 21 h 30"/>
                  <a:gd name="T38" fmla="*/ 46 w 49"/>
                  <a:gd name="T39" fmla="*/ 19 h 30"/>
                  <a:gd name="T40" fmla="*/ 47 w 49"/>
                  <a:gd name="T41" fmla="*/ 16 h 30"/>
                  <a:gd name="T42" fmla="*/ 48 w 49"/>
                  <a:gd name="T43" fmla="*/ 15 h 30"/>
                  <a:gd name="T44" fmla="*/ 49 w 49"/>
                  <a:gd name="T45" fmla="*/ 14 h 30"/>
                  <a:gd name="T46" fmla="*/ 46 w 49"/>
                  <a:gd name="T47" fmla="*/ 3 h 30"/>
                  <a:gd name="T48" fmla="*/ 0 w 49"/>
                  <a:gd name="T49" fmla="*/ 0 h 30"/>
                  <a:gd name="T50" fmla="*/ 4 w 49"/>
                  <a:gd name="T51" fmla="*/ 16 h 30"/>
                  <a:gd name="T52" fmla="*/ 4 w 49"/>
                  <a:gd name="T53" fmla="*/ 17 h 30"/>
                  <a:gd name="T54" fmla="*/ 5 w 49"/>
                  <a:gd name="T55" fmla="*/ 17 h 30"/>
                  <a:gd name="T56" fmla="*/ 6 w 49"/>
                  <a:gd name="T57" fmla="*/ 20 h 30"/>
                  <a:gd name="T58" fmla="*/ 8 w 49"/>
                  <a:gd name="T59" fmla="*/ 21 h 30"/>
                  <a:gd name="T60" fmla="*/ 8 w 49"/>
                  <a:gd name="T61" fmla="*/ 22 h 30"/>
                  <a:gd name="T62" fmla="*/ 9 w 49"/>
                  <a:gd name="T63" fmla="*/ 23 h 30"/>
                  <a:gd name="T64" fmla="*/ 9 w 49"/>
                  <a:gd name="T65" fmla="*/ 24 h 30"/>
                  <a:gd name="T66" fmla="*/ 9 w 49"/>
                  <a:gd name="T67" fmla="*/ 25 h 30"/>
                  <a:gd name="T68" fmla="*/ 11 w 49"/>
                  <a:gd name="T69" fmla="*/ 27 h 30"/>
                  <a:gd name="T70" fmla="*/ 14 w 49"/>
                  <a:gd name="T71" fmla="*/ 28 h 30"/>
                  <a:gd name="T72" fmla="*/ 15 w 49"/>
                  <a:gd name="T7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30">
                    <a:moveTo>
                      <a:pt x="15" y="30"/>
                    </a:moveTo>
                    <a:lnTo>
                      <a:pt x="17" y="30"/>
                    </a:lnTo>
                    <a:lnTo>
                      <a:pt x="18" y="30"/>
                    </a:lnTo>
                    <a:lnTo>
                      <a:pt x="19" y="28"/>
                    </a:lnTo>
                    <a:lnTo>
                      <a:pt x="21" y="27"/>
                    </a:lnTo>
                    <a:lnTo>
                      <a:pt x="22" y="26"/>
                    </a:lnTo>
                    <a:lnTo>
                      <a:pt x="24" y="25"/>
                    </a:lnTo>
                    <a:lnTo>
                      <a:pt x="26" y="23"/>
                    </a:lnTo>
                    <a:lnTo>
                      <a:pt x="29" y="23"/>
                    </a:lnTo>
                    <a:lnTo>
                      <a:pt x="30" y="23"/>
                    </a:lnTo>
                    <a:lnTo>
                      <a:pt x="31" y="23"/>
                    </a:lnTo>
                    <a:lnTo>
                      <a:pt x="34" y="24"/>
                    </a:lnTo>
                    <a:lnTo>
                      <a:pt x="36" y="25"/>
                    </a:lnTo>
                    <a:lnTo>
                      <a:pt x="39" y="27"/>
                    </a:lnTo>
                    <a:lnTo>
                      <a:pt x="42" y="28"/>
                    </a:lnTo>
                    <a:lnTo>
                      <a:pt x="44" y="28"/>
                    </a:lnTo>
                    <a:lnTo>
                      <a:pt x="44" y="24"/>
                    </a:lnTo>
                    <a:lnTo>
                      <a:pt x="44" y="22"/>
                    </a:lnTo>
                    <a:lnTo>
                      <a:pt x="45" y="21"/>
                    </a:lnTo>
                    <a:lnTo>
                      <a:pt x="46" y="19"/>
                    </a:lnTo>
                    <a:lnTo>
                      <a:pt x="47" y="16"/>
                    </a:lnTo>
                    <a:lnTo>
                      <a:pt x="48" y="15"/>
                    </a:lnTo>
                    <a:lnTo>
                      <a:pt x="49" y="14"/>
                    </a:lnTo>
                    <a:lnTo>
                      <a:pt x="46" y="3"/>
                    </a:lnTo>
                    <a:lnTo>
                      <a:pt x="0" y="0"/>
                    </a:lnTo>
                    <a:lnTo>
                      <a:pt x="4" y="16"/>
                    </a:lnTo>
                    <a:lnTo>
                      <a:pt x="4" y="17"/>
                    </a:lnTo>
                    <a:lnTo>
                      <a:pt x="5" y="17"/>
                    </a:lnTo>
                    <a:lnTo>
                      <a:pt x="6" y="20"/>
                    </a:lnTo>
                    <a:lnTo>
                      <a:pt x="8" y="21"/>
                    </a:lnTo>
                    <a:lnTo>
                      <a:pt x="8" y="22"/>
                    </a:lnTo>
                    <a:lnTo>
                      <a:pt x="9" y="23"/>
                    </a:lnTo>
                    <a:lnTo>
                      <a:pt x="9" y="24"/>
                    </a:lnTo>
                    <a:lnTo>
                      <a:pt x="9" y="25"/>
                    </a:lnTo>
                    <a:lnTo>
                      <a:pt x="11" y="27"/>
                    </a:lnTo>
                    <a:lnTo>
                      <a:pt x="14" y="28"/>
                    </a:lnTo>
                    <a:lnTo>
                      <a:pt x="15" y="30"/>
                    </a:lnTo>
                    <a:close/>
                  </a:path>
                </a:pathLst>
              </a:custGeom>
              <a:solidFill>
                <a:srgbClr val="876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6" name="Freeform 98"/>
              <p:cNvSpPr>
                <a:spLocks/>
              </p:cNvSpPr>
              <p:nvPr/>
            </p:nvSpPr>
            <p:spPr bwMode="auto">
              <a:xfrm>
                <a:off x="4931" y="1788"/>
                <a:ext cx="61" cy="36"/>
              </a:xfrm>
              <a:custGeom>
                <a:avLst/>
                <a:gdLst>
                  <a:gd name="T0" fmla="*/ 27 w 61"/>
                  <a:gd name="T1" fmla="*/ 36 h 36"/>
                  <a:gd name="T2" fmla="*/ 60 w 61"/>
                  <a:gd name="T3" fmla="*/ 32 h 36"/>
                  <a:gd name="T4" fmla="*/ 61 w 61"/>
                  <a:gd name="T5" fmla="*/ 28 h 36"/>
                  <a:gd name="T6" fmla="*/ 61 w 61"/>
                  <a:gd name="T7" fmla="*/ 24 h 36"/>
                  <a:gd name="T8" fmla="*/ 61 w 61"/>
                  <a:gd name="T9" fmla="*/ 21 h 36"/>
                  <a:gd name="T10" fmla="*/ 61 w 61"/>
                  <a:gd name="T11" fmla="*/ 16 h 36"/>
                  <a:gd name="T12" fmla="*/ 60 w 61"/>
                  <a:gd name="T13" fmla="*/ 8 h 36"/>
                  <a:gd name="T14" fmla="*/ 58 w 61"/>
                  <a:gd name="T15" fmla="*/ 0 h 36"/>
                  <a:gd name="T16" fmla="*/ 57 w 61"/>
                  <a:gd name="T17" fmla="*/ 1 h 36"/>
                  <a:gd name="T18" fmla="*/ 56 w 61"/>
                  <a:gd name="T19" fmla="*/ 2 h 36"/>
                  <a:gd name="T20" fmla="*/ 51 w 61"/>
                  <a:gd name="T21" fmla="*/ 4 h 36"/>
                  <a:gd name="T22" fmla="*/ 0 w 61"/>
                  <a:gd name="T23" fmla="*/ 3 h 36"/>
                  <a:gd name="T24" fmla="*/ 3 w 61"/>
                  <a:gd name="T25" fmla="*/ 33 h 36"/>
                  <a:gd name="T26" fmla="*/ 27 w 61"/>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6">
                    <a:moveTo>
                      <a:pt x="27" y="36"/>
                    </a:moveTo>
                    <a:lnTo>
                      <a:pt x="60" y="32"/>
                    </a:lnTo>
                    <a:lnTo>
                      <a:pt x="61" y="28"/>
                    </a:lnTo>
                    <a:lnTo>
                      <a:pt x="61" y="24"/>
                    </a:lnTo>
                    <a:lnTo>
                      <a:pt x="61" y="21"/>
                    </a:lnTo>
                    <a:lnTo>
                      <a:pt x="61" y="16"/>
                    </a:lnTo>
                    <a:lnTo>
                      <a:pt x="60" y="8"/>
                    </a:lnTo>
                    <a:lnTo>
                      <a:pt x="58" y="0"/>
                    </a:lnTo>
                    <a:lnTo>
                      <a:pt x="57" y="1"/>
                    </a:lnTo>
                    <a:lnTo>
                      <a:pt x="56" y="2"/>
                    </a:lnTo>
                    <a:lnTo>
                      <a:pt x="51" y="4"/>
                    </a:lnTo>
                    <a:lnTo>
                      <a:pt x="0" y="3"/>
                    </a:lnTo>
                    <a:lnTo>
                      <a:pt x="3" y="33"/>
                    </a:lnTo>
                    <a:lnTo>
                      <a:pt x="27" y="36"/>
                    </a:lnTo>
                    <a:close/>
                  </a:path>
                </a:pathLst>
              </a:custGeom>
              <a:solidFill>
                <a:srgbClr val="876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7" name="Freeform 99"/>
              <p:cNvSpPr>
                <a:spLocks/>
              </p:cNvSpPr>
              <p:nvPr/>
            </p:nvSpPr>
            <p:spPr bwMode="auto">
              <a:xfrm>
                <a:off x="4929" y="1441"/>
                <a:ext cx="111" cy="342"/>
              </a:xfrm>
              <a:custGeom>
                <a:avLst/>
                <a:gdLst>
                  <a:gd name="T0" fmla="*/ 50 w 111"/>
                  <a:gd name="T1" fmla="*/ 341 h 342"/>
                  <a:gd name="T2" fmla="*/ 54 w 111"/>
                  <a:gd name="T3" fmla="*/ 316 h 342"/>
                  <a:gd name="T4" fmla="*/ 54 w 111"/>
                  <a:gd name="T5" fmla="*/ 263 h 342"/>
                  <a:gd name="T6" fmla="*/ 56 w 111"/>
                  <a:gd name="T7" fmla="*/ 236 h 342"/>
                  <a:gd name="T8" fmla="*/ 57 w 111"/>
                  <a:gd name="T9" fmla="*/ 232 h 342"/>
                  <a:gd name="T10" fmla="*/ 56 w 111"/>
                  <a:gd name="T11" fmla="*/ 195 h 342"/>
                  <a:gd name="T12" fmla="*/ 56 w 111"/>
                  <a:gd name="T13" fmla="*/ 173 h 342"/>
                  <a:gd name="T14" fmla="*/ 62 w 111"/>
                  <a:gd name="T15" fmla="*/ 123 h 342"/>
                  <a:gd name="T16" fmla="*/ 43 w 111"/>
                  <a:gd name="T17" fmla="*/ 119 h 342"/>
                  <a:gd name="T18" fmla="*/ 22 w 111"/>
                  <a:gd name="T19" fmla="*/ 120 h 342"/>
                  <a:gd name="T20" fmla="*/ 11 w 111"/>
                  <a:gd name="T21" fmla="*/ 183 h 342"/>
                  <a:gd name="T22" fmla="*/ 7 w 111"/>
                  <a:gd name="T23" fmla="*/ 183 h 342"/>
                  <a:gd name="T24" fmla="*/ 9 w 111"/>
                  <a:gd name="T25" fmla="*/ 143 h 342"/>
                  <a:gd name="T26" fmla="*/ 16 w 111"/>
                  <a:gd name="T27" fmla="*/ 102 h 342"/>
                  <a:gd name="T28" fmla="*/ 32 w 111"/>
                  <a:gd name="T29" fmla="*/ 52 h 342"/>
                  <a:gd name="T30" fmla="*/ 47 w 111"/>
                  <a:gd name="T31" fmla="*/ 20 h 342"/>
                  <a:gd name="T32" fmla="*/ 51 w 111"/>
                  <a:gd name="T33" fmla="*/ 21 h 342"/>
                  <a:gd name="T34" fmla="*/ 39 w 111"/>
                  <a:gd name="T35" fmla="*/ 55 h 342"/>
                  <a:gd name="T36" fmla="*/ 25 w 111"/>
                  <a:gd name="T37" fmla="*/ 104 h 342"/>
                  <a:gd name="T38" fmla="*/ 64 w 111"/>
                  <a:gd name="T39" fmla="*/ 112 h 342"/>
                  <a:gd name="T40" fmla="*/ 93 w 111"/>
                  <a:gd name="T41" fmla="*/ 58 h 342"/>
                  <a:gd name="T42" fmla="*/ 101 w 111"/>
                  <a:gd name="T43" fmla="*/ 44 h 342"/>
                  <a:gd name="T44" fmla="*/ 106 w 111"/>
                  <a:gd name="T45" fmla="*/ 16 h 342"/>
                  <a:gd name="T46" fmla="*/ 111 w 111"/>
                  <a:gd name="T47" fmla="*/ 4 h 342"/>
                  <a:gd name="T48" fmla="*/ 88 w 111"/>
                  <a:gd name="T49" fmla="*/ 3 h 342"/>
                  <a:gd name="T50" fmla="*/ 69 w 111"/>
                  <a:gd name="T51" fmla="*/ 0 h 342"/>
                  <a:gd name="T52" fmla="*/ 58 w 111"/>
                  <a:gd name="T53" fmla="*/ 2 h 342"/>
                  <a:gd name="T54" fmla="*/ 50 w 111"/>
                  <a:gd name="T55" fmla="*/ 9 h 342"/>
                  <a:gd name="T56" fmla="*/ 38 w 111"/>
                  <a:gd name="T57" fmla="*/ 30 h 342"/>
                  <a:gd name="T58" fmla="*/ 26 w 111"/>
                  <a:gd name="T59" fmla="*/ 62 h 342"/>
                  <a:gd name="T60" fmla="*/ 7 w 111"/>
                  <a:gd name="T61" fmla="*/ 139 h 342"/>
                  <a:gd name="T62" fmla="*/ 2 w 111"/>
                  <a:gd name="T63" fmla="*/ 184 h 342"/>
                  <a:gd name="T64" fmla="*/ 0 w 111"/>
                  <a:gd name="T65" fmla="*/ 256 h 342"/>
                  <a:gd name="T66" fmla="*/ 4 w 111"/>
                  <a:gd name="T67" fmla="*/ 319 h 342"/>
                  <a:gd name="T68" fmla="*/ 9 w 111"/>
                  <a:gd name="T69" fmla="*/ 33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342">
                    <a:moveTo>
                      <a:pt x="37" y="342"/>
                    </a:moveTo>
                    <a:lnTo>
                      <a:pt x="50" y="341"/>
                    </a:lnTo>
                    <a:lnTo>
                      <a:pt x="53" y="329"/>
                    </a:lnTo>
                    <a:lnTo>
                      <a:pt x="54" y="316"/>
                    </a:lnTo>
                    <a:lnTo>
                      <a:pt x="56" y="303"/>
                    </a:lnTo>
                    <a:lnTo>
                      <a:pt x="54" y="263"/>
                    </a:lnTo>
                    <a:lnTo>
                      <a:pt x="56" y="244"/>
                    </a:lnTo>
                    <a:lnTo>
                      <a:pt x="56" y="236"/>
                    </a:lnTo>
                    <a:lnTo>
                      <a:pt x="54" y="236"/>
                    </a:lnTo>
                    <a:lnTo>
                      <a:pt x="57" y="232"/>
                    </a:lnTo>
                    <a:lnTo>
                      <a:pt x="60" y="198"/>
                    </a:lnTo>
                    <a:lnTo>
                      <a:pt x="56" y="195"/>
                    </a:lnTo>
                    <a:lnTo>
                      <a:pt x="54" y="192"/>
                    </a:lnTo>
                    <a:lnTo>
                      <a:pt x="56" y="173"/>
                    </a:lnTo>
                    <a:lnTo>
                      <a:pt x="61" y="131"/>
                    </a:lnTo>
                    <a:lnTo>
                      <a:pt x="62" y="123"/>
                    </a:lnTo>
                    <a:lnTo>
                      <a:pt x="52" y="120"/>
                    </a:lnTo>
                    <a:lnTo>
                      <a:pt x="43" y="119"/>
                    </a:lnTo>
                    <a:lnTo>
                      <a:pt x="38" y="119"/>
                    </a:lnTo>
                    <a:lnTo>
                      <a:pt x="22" y="120"/>
                    </a:lnTo>
                    <a:lnTo>
                      <a:pt x="12" y="181"/>
                    </a:lnTo>
                    <a:lnTo>
                      <a:pt x="11" y="183"/>
                    </a:lnTo>
                    <a:lnTo>
                      <a:pt x="9" y="184"/>
                    </a:lnTo>
                    <a:lnTo>
                      <a:pt x="7" y="183"/>
                    </a:lnTo>
                    <a:lnTo>
                      <a:pt x="7" y="163"/>
                    </a:lnTo>
                    <a:lnTo>
                      <a:pt x="9" y="143"/>
                    </a:lnTo>
                    <a:lnTo>
                      <a:pt x="12" y="122"/>
                    </a:lnTo>
                    <a:lnTo>
                      <a:pt x="16" y="102"/>
                    </a:lnTo>
                    <a:lnTo>
                      <a:pt x="25" y="72"/>
                    </a:lnTo>
                    <a:lnTo>
                      <a:pt x="32" y="52"/>
                    </a:lnTo>
                    <a:lnTo>
                      <a:pt x="44" y="24"/>
                    </a:lnTo>
                    <a:lnTo>
                      <a:pt x="47" y="20"/>
                    </a:lnTo>
                    <a:lnTo>
                      <a:pt x="48" y="20"/>
                    </a:lnTo>
                    <a:lnTo>
                      <a:pt x="51" y="21"/>
                    </a:lnTo>
                    <a:lnTo>
                      <a:pt x="52" y="24"/>
                    </a:lnTo>
                    <a:lnTo>
                      <a:pt x="39" y="55"/>
                    </a:lnTo>
                    <a:lnTo>
                      <a:pt x="32" y="77"/>
                    </a:lnTo>
                    <a:lnTo>
                      <a:pt x="25" y="104"/>
                    </a:lnTo>
                    <a:lnTo>
                      <a:pt x="25" y="110"/>
                    </a:lnTo>
                    <a:lnTo>
                      <a:pt x="64" y="112"/>
                    </a:lnTo>
                    <a:lnTo>
                      <a:pt x="80" y="58"/>
                    </a:lnTo>
                    <a:lnTo>
                      <a:pt x="93" y="58"/>
                    </a:lnTo>
                    <a:lnTo>
                      <a:pt x="98" y="51"/>
                    </a:lnTo>
                    <a:lnTo>
                      <a:pt x="101" y="44"/>
                    </a:lnTo>
                    <a:lnTo>
                      <a:pt x="104" y="31"/>
                    </a:lnTo>
                    <a:lnTo>
                      <a:pt x="106" y="16"/>
                    </a:lnTo>
                    <a:lnTo>
                      <a:pt x="109" y="7"/>
                    </a:lnTo>
                    <a:lnTo>
                      <a:pt x="111" y="4"/>
                    </a:lnTo>
                    <a:lnTo>
                      <a:pt x="104" y="3"/>
                    </a:lnTo>
                    <a:lnTo>
                      <a:pt x="88" y="3"/>
                    </a:lnTo>
                    <a:lnTo>
                      <a:pt x="72" y="0"/>
                    </a:lnTo>
                    <a:lnTo>
                      <a:pt x="69" y="0"/>
                    </a:lnTo>
                    <a:lnTo>
                      <a:pt x="63" y="0"/>
                    </a:lnTo>
                    <a:lnTo>
                      <a:pt x="58" y="2"/>
                    </a:lnTo>
                    <a:lnTo>
                      <a:pt x="52" y="6"/>
                    </a:lnTo>
                    <a:lnTo>
                      <a:pt x="50" y="9"/>
                    </a:lnTo>
                    <a:lnTo>
                      <a:pt x="44" y="20"/>
                    </a:lnTo>
                    <a:lnTo>
                      <a:pt x="38" y="30"/>
                    </a:lnTo>
                    <a:lnTo>
                      <a:pt x="30" y="52"/>
                    </a:lnTo>
                    <a:lnTo>
                      <a:pt x="26" y="62"/>
                    </a:lnTo>
                    <a:lnTo>
                      <a:pt x="11" y="129"/>
                    </a:lnTo>
                    <a:lnTo>
                      <a:pt x="7" y="139"/>
                    </a:lnTo>
                    <a:lnTo>
                      <a:pt x="6" y="155"/>
                    </a:lnTo>
                    <a:lnTo>
                      <a:pt x="2" y="184"/>
                    </a:lnTo>
                    <a:lnTo>
                      <a:pt x="0" y="213"/>
                    </a:lnTo>
                    <a:lnTo>
                      <a:pt x="0" y="256"/>
                    </a:lnTo>
                    <a:lnTo>
                      <a:pt x="2" y="298"/>
                    </a:lnTo>
                    <a:lnTo>
                      <a:pt x="4" y="319"/>
                    </a:lnTo>
                    <a:lnTo>
                      <a:pt x="6" y="329"/>
                    </a:lnTo>
                    <a:lnTo>
                      <a:pt x="9" y="339"/>
                    </a:lnTo>
                    <a:lnTo>
                      <a:pt x="37" y="342"/>
                    </a:lnTo>
                    <a:close/>
                  </a:path>
                </a:pathLst>
              </a:custGeom>
              <a:solidFill>
                <a:srgbClr val="876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8" name="Freeform 100"/>
              <p:cNvSpPr>
                <a:spLocks/>
              </p:cNvSpPr>
              <p:nvPr/>
            </p:nvSpPr>
            <p:spPr bwMode="auto">
              <a:xfrm>
                <a:off x="4998" y="1565"/>
                <a:ext cx="3" cy="17"/>
              </a:xfrm>
              <a:custGeom>
                <a:avLst/>
                <a:gdLst>
                  <a:gd name="T0" fmla="*/ 0 w 3"/>
                  <a:gd name="T1" fmla="*/ 17 h 17"/>
                  <a:gd name="T2" fmla="*/ 3 w 3"/>
                  <a:gd name="T3" fmla="*/ 0 h 17"/>
                  <a:gd name="T4" fmla="*/ 0 w 3"/>
                  <a:gd name="T5" fmla="*/ 17 h 17"/>
                </a:gdLst>
                <a:ahLst/>
                <a:cxnLst>
                  <a:cxn ang="0">
                    <a:pos x="T0" y="T1"/>
                  </a:cxn>
                  <a:cxn ang="0">
                    <a:pos x="T2" y="T3"/>
                  </a:cxn>
                  <a:cxn ang="0">
                    <a:pos x="T4" y="T5"/>
                  </a:cxn>
                </a:cxnLst>
                <a:rect l="0" t="0" r="r" b="b"/>
                <a:pathLst>
                  <a:path w="3" h="17">
                    <a:moveTo>
                      <a:pt x="0" y="17"/>
                    </a:moveTo>
                    <a:lnTo>
                      <a:pt x="3"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9" name="Freeform 101"/>
              <p:cNvSpPr>
                <a:spLocks/>
              </p:cNvSpPr>
              <p:nvPr/>
            </p:nvSpPr>
            <p:spPr bwMode="auto">
              <a:xfrm>
                <a:off x="5004" y="1511"/>
                <a:ext cx="12" cy="48"/>
              </a:xfrm>
              <a:custGeom>
                <a:avLst/>
                <a:gdLst>
                  <a:gd name="T0" fmla="*/ 0 w 12"/>
                  <a:gd name="T1" fmla="*/ 48 h 48"/>
                  <a:gd name="T2" fmla="*/ 0 w 12"/>
                  <a:gd name="T3" fmla="*/ 47 h 48"/>
                  <a:gd name="T4" fmla="*/ 0 w 12"/>
                  <a:gd name="T5" fmla="*/ 46 h 48"/>
                  <a:gd name="T6" fmla="*/ 0 w 12"/>
                  <a:gd name="T7" fmla="*/ 45 h 48"/>
                  <a:gd name="T8" fmla="*/ 0 w 12"/>
                  <a:gd name="T9" fmla="*/ 43 h 48"/>
                  <a:gd name="T10" fmla="*/ 2 w 12"/>
                  <a:gd name="T11" fmla="*/ 38 h 48"/>
                  <a:gd name="T12" fmla="*/ 4 w 12"/>
                  <a:gd name="T13" fmla="*/ 33 h 48"/>
                  <a:gd name="T14" fmla="*/ 8 w 12"/>
                  <a:gd name="T15" fmla="*/ 22 h 48"/>
                  <a:gd name="T16" fmla="*/ 10 w 12"/>
                  <a:gd name="T17" fmla="*/ 17 h 48"/>
                  <a:gd name="T18" fmla="*/ 11 w 12"/>
                  <a:gd name="T19" fmla="*/ 11 h 48"/>
                  <a:gd name="T20" fmla="*/ 12 w 12"/>
                  <a:gd name="T21" fmla="*/ 5 h 48"/>
                  <a:gd name="T22" fmla="*/ 12 w 12"/>
                  <a:gd name="T23" fmla="*/ 0 h 48"/>
                  <a:gd name="T24" fmla="*/ 0 w 1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8">
                    <a:moveTo>
                      <a:pt x="0" y="48"/>
                    </a:moveTo>
                    <a:lnTo>
                      <a:pt x="0" y="47"/>
                    </a:lnTo>
                    <a:lnTo>
                      <a:pt x="0" y="46"/>
                    </a:lnTo>
                    <a:lnTo>
                      <a:pt x="0" y="45"/>
                    </a:lnTo>
                    <a:lnTo>
                      <a:pt x="0" y="43"/>
                    </a:lnTo>
                    <a:lnTo>
                      <a:pt x="2" y="38"/>
                    </a:lnTo>
                    <a:lnTo>
                      <a:pt x="4" y="33"/>
                    </a:lnTo>
                    <a:lnTo>
                      <a:pt x="8" y="22"/>
                    </a:lnTo>
                    <a:lnTo>
                      <a:pt x="10" y="17"/>
                    </a:lnTo>
                    <a:lnTo>
                      <a:pt x="11" y="11"/>
                    </a:lnTo>
                    <a:lnTo>
                      <a:pt x="12" y="5"/>
                    </a:lnTo>
                    <a:lnTo>
                      <a:pt x="12"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0" name="Freeform 102"/>
              <p:cNvSpPr>
                <a:spLocks/>
              </p:cNvSpPr>
              <p:nvPr/>
            </p:nvSpPr>
            <p:spPr bwMode="auto">
              <a:xfrm>
                <a:off x="5508" y="1547"/>
                <a:ext cx="1" cy="6"/>
              </a:xfrm>
              <a:custGeom>
                <a:avLst/>
                <a:gdLst>
                  <a:gd name="T0" fmla="*/ 0 w 1"/>
                  <a:gd name="T1" fmla="*/ 6 h 6"/>
                  <a:gd name="T2" fmla="*/ 1 w 1"/>
                  <a:gd name="T3" fmla="*/ 6 h 6"/>
                  <a:gd name="T4" fmla="*/ 1 w 1"/>
                  <a:gd name="T5" fmla="*/ 4 h 6"/>
                  <a:gd name="T6" fmla="*/ 1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lnTo>
                      <a:pt x="1" y="6"/>
                    </a:lnTo>
                    <a:lnTo>
                      <a:pt x="1" y="4"/>
                    </a:lnTo>
                    <a:lnTo>
                      <a:pt x="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1" name="Freeform 103"/>
              <p:cNvSpPr>
                <a:spLocks/>
              </p:cNvSpPr>
              <p:nvPr/>
            </p:nvSpPr>
            <p:spPr bwMode="auto">
              <a:xfrm>
                <a:off x="4983" y="1300"/>
                <a:ext cx="303" cy="163"/>
              </a:xfrm>
              <a:custGeom>
                <a:avLst/>
                <a:gdLst>
                  <a:gd name="T0" fmla="*/ 79 w 303"/>
                  <a:gd name="T1" fmla="*/ 157 h 163"/>
                  <a:gd name="T2" fmla="*/ 87 w 303"/>
                  <a:gd name="T3" fmla="*/ 149 h 163"/>
                  <a:gd name="T4" fmla="*/ 93 w 303"/>
                  <a:gd name="T5" fmla="*/ 145 h 163"/>
                  <a:gd name="T6" fmla="*/ 122 w 303"/>
                  <a:gd name="T7" fmla="*/ 140 h 163"/>
                  <a:gd name="T8" fmla="*/ 163 w 303"/>
                  <a:gd name="T9" fmla="*/ 125 h 163"/>
                  <a:gd name="T10" fmla="*/ 186 w 303"/>
                  <a:gd name="T11" fmla="*/ 112 h 163"/>
                  <a:gd name="T12" fmla="*/ 188 w 303"/>
                  <a:gd name="T13" fmla="*/ 101 h 163"/>
                  <a:gd name="T14" fmla="*/ 190 w 303"/>
                  <a:gd name="T15" fmla="*/ 88 h 163"/>
                  <a:gd name="T16" fmla="*/ 197 w 303"/>
                  <a:gd name="T17" fmla="*/ 80 h 163"/>
                  <a:gd name="T18" fmla="*/ 206 w 303"/>
                  <a:gd name="T19" fmla="*/ 76 h 163"/>
                  <a:gd name="T20" fmla="*/ 224 w 303"/>
                  <a:gd name="T21" fmla="*/ 80 h 163"/>
                  <a:gd name="T22" fmla="*/ 230 w 303"/>
                  <a:gd name="T23" fmla="*/ 86 h 163"/>
                  <a:gd name="T24" fmla="*/ 244 w 303"/>
                  <a:gd name="T25" fmla="*/ 81 h 163"/>
                  <a:gd name="T26" fmla="*/ 246 w 303"/>
                  <a:gd name="T27" fmla="*/ 86 h 163"/>
                  <a:gd name="T28" fmla="*/ 243 w 303"/>
                  <a:gd name="T29" fmla="*/ 91 h 163"/>
                  <a:gd name="T30" fmla="*/ 231 w 303"/>
                  <a:gd name="T31" fmla="*/ 97 h 163"/>
                  <a:gd name="T32" fmla="*/ 224 w 303"/>
                  <a:gd name="T33" fmla="*/ 113 h 163"/>
                  <a:gd name="T34" fmla="*/ 264 w 303"/>
                  <a:gd name="T35" fmla="*/ 88 h 163"/>
                  <a:gd name="T36" fmla="*/ 282 w 303"/>
                  <a:gd name="T37" fmla="*/ 72 h 163"/>
                  <a:gd name="T38" fmla="*/ 282 w 303"/>
                  <a:gd name="T39" fmla="*/ 65 h 163"/>
                  <a:gd name="T40" fmla="*/ 255 w 303"/>
                  <a:gd name="T41" fmla="*/ 81 h 163"/>
                  <a:gd name="T42" fmla="*/ 254 w 303"/>
                  <a:gd name="T43" fmla="*/ 76 h 163"/>
                  <a:gd name="T44" fmla="*/ 287 w 303"/>
                  <a:gd name="T45" fmla="*/ 44 h 163"/>
                  <a:gd name="T46" fmla="*/ 287 w 303"/>
                  <a:gd name="T47" fmla="*/ 38 h 163"/>
                  <a:gd name="T48" fmla="*/ 303 w 303"/>
                  <a:gd name="T49" fmla="*/ 21 h 163"/>
                  <a:gd name="T50" fmla="*/ 285 w 303"/>
                  <a:gd name="T51" fmla="*/ 24 h 163"/>
                  <a:gd name="T52" fmla="*/ 275 w 303"/>
                  <a:gd name="T53" fmla="*/ 21 h 163"/>
                  <a:gd name="T54" fmla="*/ 269 w 303"/>
                  <a:gd name="T55" fmla="*/ 22 h 163"/>
                  <a:gd name="T56" fmla="*/ 259 w 303"/>
                  <a:gd name="T57" fmla="*/ 12 h 163"/>
                  <a:gd name="T58" fmla="*/ 252 w 303"/>
                  <a:gd name="T59" fmla="*/ 5 h 163"/>
                  <a:gd name="T60" fmla="*/ 246 w 303"/>
                  <a:gd name="T61" fmla="*/ 0 h 163"/>
                  <a:gd name="T62" fmla="*/ 234 w 303"/>
                  <a:gd name="T63" fmla="*/ 6 h 163"/>
                  <a:gd name="T64" fmla="*/ 220 w 303"/>
                  <a:gd name="T65" fmla="*/ 3 h 163"/>
                  <a:gd name="T66" fmla="*/ 212 w 303"/>
                  <a:gd name="T67" fmla="*/ 3 h 163"/>
                  <a:gd name="T68" fmla="*/ 230 w 303"/>
                  <a:gd name="T69" fmla="*/ 10 h 163"/>
                  <a:gd name="T70" fmla="*/ 239 w 303"/>
                  <a:gd name="T71" fmla="*/ 18 h 163"/>
                  <a:gd name="T72" fmla="*/ 242 w 303"/>
                  <a:gd name="T73" fmla="*/ 27 h 163"/>
                  <a:gd name="T74" fmla="*/ 232 w 303"/>
                  <a:gd name="T75" fmla="*/ 41 h 163"/>
                  <a:gd name="T76" fmla="*/ 213 w 303"/>
                  <a:gd name="T77" fmla="*/ 58 h 163"/>
                  <a:gd name="T78" fmla="*/ 199 w 303"/>
                  <a:gd name="T79" fmla="*/ 61 h 163"/>
                  <a:gd name="T80" fmla="*/ 177 w 303"/>
                  <a:gd name="T81" fmla="*/ 71 h 163"/>
                  <a:gd name="T82" fmla="*/ 152 w 303"/>
                  <a:gd name="T83" fmla="*/ 81 h 163"/>
                  <a:gd name="T84" fmla="*/ 127 w 303"/>
                  <a:gd name="T85" fmla="*/ 91 h 163"/>
                  <a:gd name="T86" fmla="*/ 72 w 303"/>
                  <a:gd name="T87" fmla="*/ 102 h 163"/>
                  <a:gd name="T88" fmla="*/ 77 w 303"/>
                  <a:gd name="T89" fmla="*/ 111 h 163"/>
                  <a:gd name="T90" fmla="*/ 74 w 303"/>
                  <a:gd name="T91" fmla="*/ 115 h 163"/>
                  <a:gd name="T92" fmla="*/ 54 w 303"/>
                  <a:gd name="T93" fmla="*/ 116 h 163"/>
                  <a:gd name="T94" fmla="*/ 49 w 303"/>
                  <a:gd name="T95" fmla="*/ 113 h 163"/>
                  <a:gd name="T96" fmla="*/ 49 w 303"/>
                  <a:gd name="T97" fmla="*/ 106 h 163"/>
                  <a:gd name="T98" fmla="*/ 15 w 303"/>
                  <a:gd name="T99" fmla="*/ 103 h 163"/>
                  <a:gd name="T100" fmla="*/ 0 w 303"/>
                  <a:gd name="T101" fmla="*/ 118 h 163"/>
                  <a:gd name="T102" fmla="*/ 0 w 303"/>
                  <a:gd name="T103" fmla="*/ 129 h 163"/>
                  <a:gd name="T104" fmla="*/ 4 w 303"/>
                  <a:gd name="T105" fmla="*/ 132 h 163"/>
                  <a:gd name="T106" fmla="*/ 10 w 303"/>
                  <a:gd name="T107" fmla="*/ 128 h 163"/>
                  <a:gd name="T108" fmla="*/ 61 w 303"/>
                  <a:gd name="T109" fmla="*/ 126 h 163"/>
                  <a:gd name="T110" fmla="*/ 63 w 303"/>
                  <a:gd name="T111" fmla="*/ 131 h 163"/>
                  <a:gd name="T112" fmla="*/ 58 w 303"/>
                  <a:gd name="T113" fmla="*/ 134 h 163"/>
                  <a:gd name="T114" fmla="*/ 44 w 303"/>
                  <a:gd name="T115" fmla="*/ 134 h 163"/>
                  <a:gd name="T116" fmla="*/ 68 w 303"/>
                  <a:gd name="T117" fmla="*/ 134 h 163"/>
                  <a:gd name="T118" fmla="*/ 73 w 303"/>
                  <a:gd name="T119" fmla="*/ 138 h 163"/>
                  <a:gd name="T120" fmla="*/ 63 w 303"/>
                  <a:gd name="T121" fmla="*/ 151 h 163"/>
                  <a:gd name="T122" fmla="*/ 61 w 303"/>
                  <a:gd name="T123" fmla="*/ 15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163">
                    <a:moveTo>
                      <a:pt x="68" y="163"/>
                    </a:moveTo>
                    <a:lnTo>
                      <a:pt x="79" y="157"/>
                    </a:lnTo>
                    <a:lnTo>
                      <a:pt x="81" y="152"/>
                    </a:lnTo>
                    <a:lnTo>
                      <a:pt x="87" y="149"/>
                    </a:lnTo>
                    <a:lnTo>
                      <a:pt x="89" y="147"/>
                    </a:lnTo>
                    <a:lnTo>
                      <a:pt x="93" y="145"/>
                    </a:lnTo>
                    <a:lnTo>
                      <a:pt x="100" y="143"/>
                    </a:lnTo>
                    <a:lnTo>
                      <a:pt x="122" y="140"/>
                    </a:lnTo>
                    <a:lnTo>
                      <a:pt x="133" y="135"/>
                    </a:lnTo>
                    <a:lnTo>
                      <a:pt x="163" y="125"/>
                    </a:lnTo>
                    <a:lnTo>
                      <a:pt x="179" y="116"/>
                    </a:lnTo>
                    <a:lnTo>
                      <a:pt x="186" y="112"/>
                    </a:lnTo>
                    <a:lnTo>
                      <a:pt x="189" y="108"/>
                    </a:lnTo>
                    <a:lnTo>
                      <a:pt x="188" y="101"/>
                    </a:lnTo>
                    <a:lnTo>
                      <a:pt x="189" y="92"/>
                    </a:lnTo>
                    <a:lnTo>
                      <a:pt x="190" y="88"/>
                    </a:lnTo>
                    <a:lnTo>
                      <a:pt x="192" y="85"/>
                    </a:lnTo>
                    <a:lnTo>
                      <a:pt x="197" y="80"/>
                    </a:lnTo>
                    <a:lnTo>
                      <a:pt x="201" y="77"/>
                    </a:lnTo>
                    <a:lnTo>
                      <a:pt x="206" y="76"/>
                    </a:lnTo>
                    <a:lnTo>
                      <a:pt x="217" y="77"/>
                    </a:lnTo>
                    <a:lnTo>
                      <a:pt x="224" y="80"/>
                    </a:lnTo>
                    <a:lnTo>
                      <a:pt x="228" y="86"/>
                    </a:lnTo>
                    <a:lnTo>
                      <a:pt x="230" y="86"/>
                    </a:lnTo>
                    <a:lnTo>
                      <a:pt x="242" y="81"/>
                    </a:lnTo>
                    <a:lnTo>
                      <a:pt x="244" y="81"/>
                    </a:lnTo>
                    <a:lnTo>
                      <a:pt x="245" y="83"/>
                    </a:lnTo>
                    <a:lnTo>
                      <a:pt x="246" y="86"/>
                    </a:lnTo>
                    <a:lnTo>
                      <a:pt x="246" y="87"/>
                    </a:lnTo>
                    <a:lnTo>
                      <a:pt x="243" y="91"/>
                    </a:lnTo>
                    <a:lnTo>
                      <a:pt x="233" y="94"/>
                    </a:lnTo>
                    <a:lnTo>
                      <a:pt x="231" y="97"/>
                    </a:lnTo>
                    <a:lnTo>
                      <a:pt x="231" y="100"/>
                    </a:lnTo>
                    <a:lnTo>
                      <a:pt x="224" y="113"/>
                    </a:lnTo>
                    <a:lnTo>
                      <a:pt x="241" y="103"/>
                    </a:lnTo>
                    <a:lnTo>
                      <a:pt x="264" y="88"/>
                    </a:lnTo>
                    <a:lnTo>
                      <a:pt x="271" y="81"/>
                    </a:lnTo>
                    <a:lnTo>
                      <a:pt x="282" y="72"/>
                    </a:lnTo>
                    <a:lnTo>
                      <a:pt x="284" y="69"/>
                    </a:lnTo>
                    <a:lnTo>
                      <a:pt x="282" y="65"/>
                    </a:lnTo>
                    <a:lnTo>
                      <a:pt x="257" y="84"/>
                    </a:lnTo>
                    <a:lnTo>
                      <a:pt x="255" y="81"/>
                    </a:lnTo>
                    <a:lnTo>
                      <a:pt x="254" y="79"/>
                    </a:lnTo>
                    <a:lnTo>
                      <a:pt x="254" y="76"/>
                    </a:lnTo>
                    <a:lnTo>
                      <a:pt x="286" y="48"/>
                    </a:lnTo>
                    <a:lnTo>
                      <a:pt x="287" y="44"/>
                    </a:lnTo>
                    <a:lnTo>
                      <a:pt x="287" y="40"/>
                    </a:lnTo>
                    <a:lnTo>
                      <a:pt x="287" y="38"/>
                    </a:lnTo>
                    <a:lnTo>
                      <a:pt x="303" y="26"/>
                    </a:lnTo>
                    <a:lnTo>
                      <a:pt x="303" y="21"/>
                    </a:lnTo>
                    <a:lnTo>
                      <a:pt x="288" y="24"/>
                    </a:lnTo>
                    <a:lnTo>
                      <a:pt x="285" y="24"/>
                    </a:lnTo>
                    <a:lnTo>
                      <a:pt x="276" y="22"/>
                    </a:lnTo>
                    <a:lnTo>
                      <a:pt x="275" y="21"/>
                    </a:lnTo>
                    <a:lnTo>
                      <a:pt x="271" y="21"/>
                    </a:lnTo>
                    <a:lnTo>
                      <a:pt x="269" y="22"/>
                    </a:lnTo>
                    <a:lnTo>
                      <a:pt x="267" y="22"/>
                    </a:lnTo>
                    <a:lnTo>
                      <a:pt x="259" y="12"/>
                    </a:lnTo>
                    <a:lnTo>
                      <a:pt x="255" y="7"/>
                    </a:lnTo>
                    <a:lnTo>
                      <a:pt x="252" y="5"/>
                    </a:lnTo>
                    <a:lnTo>
                      <a:pt x="248" y="5"/>
                    </a:lnTo>
                    <a:lnTo>
                      <a:pt x="246" y="0"/>
                    </a:lnTo>
                    <a:lnTo>
                      <a:pt x="236" y="3"/>
                    </a:lnTo>
                    <a:lnTo>
                      <a:pt x="234" y="6"/>
                    </a:lnTo>
                    <a:lnTo>
                      <a:pt x="232" y="6"/>
                    </a:lnTo>
                    <a:lnTo>
                      <a:pt x="220" y="3"/>
                    </a:lnTo>
                    <a:lnTo>
                      <a:pt x="215" y="3"/>
                    </a:lnTo>
                    <a:lnTo>
                      <a:pt x="212" y="3"/>
                    </a:lnTo>
                    <a:lnTo>
                      <a:pt x="214" y="5"/>
                    </a:lnTo>
                    <a:lnTo>
                      <a:pt x="230" y="10"/>
                    </a:lnTo>
                    <a:lnTo>
                      <a:pt x="233" y="12"/>
                    </a:lnTo>
                    <a:lnTo>
                      <a:pt x="239" y="18"/>
                    </a:lnTo>
                    <a:lnTo>
                      <a:pt x="241" y="22"/>
                    </a:lnTo>
                    <a:lnTo>
                      <a:pt x="242" y="27"/>
                    </a:lnTo>
                    <a:lnTo>
                      <a:pt x="241" y="29"/>
                    </a:lnTo>
                    <a:lnTo>
                      <a:pt x="232" y="41"/>
                    </a:lnTo>
                    <a:lnTo>
                      <a:pt x="222" y="49"/>
                    </a:lnTo>
                    <a:lnTo>
                      <a:pt x="213" y="58"/>
                    </a:lnTo>
                    <a:lnTo>
                      <a:pt x="202" y="64"/>
                    </a:lnTo>
                    <a:lnTo>
                      <a:pt x="199" y="61"/>
                    </a:lnTo>
                    <a:lnTo>
                      <a:pt x="183" y="69"/>
                    </a:lnTo>
                    <a:lnTo>
                      <a:pt x="177" y="71"/>
                    </a:lnTo>
                    <a:lnTo>
                      <a:pt x="165" y="76"/>
                    </a:lnTo>
                    <a:lnTo>
                      <a:pt x="152" y="81"/>
                    </a:lnTo>
                    <a:lnTo>
                      <a:pt x="141" y="87"/>
                    </a:lnTo>
                    <a:lnTo>
                      <a:pt x="127" y="91"/>
                    </a:lnTo>
                    <a:lnTo>
                      <a:pt x="86" y="100"/>
                    </a:lnTo>
                    <a:lnTo>
                      <a:pt x="72" y="102"/>
                    </a:lnTo>
                    <a:lnTo>
                      <a:pt x="61" y="106"/>
                    </a:lnTo>
                    <a:lnTo>
                      <a:pt x="77" y="111"/>
                    </a:lnTo>
                    <a:lnTo>
                      <a:pt x="77" y="113"/>
                    </a:lnTo>
                    <a:lnTo>
                      <a:pt x="74" y="115"/>
                    </a:lnTo>
                    <a:lnTo>
                      <a:pt x="69" y="116"/>
                    </a:lnTo>
                    <a:lnTo>
                      <a:pt x="54" y="116"/>
                    </a:lnTo>
                    <a:lnTo>
                      <a:pt x="50" y="114"/>
                    </a:lnTo>
                    <a:lnTo>
                      <a:pt x="49" y="113"/>
                    </a:lnTo>
                    <a:lnTo>
                      <a:pt x="49" y="107"/>
                    </a:lnTo>
                    <a:lnTo>
                      <a:pt x="49" y="106"/>
                    </a:lnTo>
                    <a:lnTo>
                      <a:pt x="21" y="100"/>
                    </a:lnTo>
                    <a:lnTo>
                      <a:pt x="15" y="103"/>
                    </a:lnTo>
                    <a:lnTo>
                      <a:pt x="5" y="113"/>
                    </a:lnTo>
                    <a:lnTo>
                      <a:pt x="0" y="118"/>
                    </a:lnTo>
                    <a:lnTo>
                      <a:pt x="3" y="125"/>
                    </a:lnTo>
                    <a:lnTo>
                      <a:pt x="0" y="129"/>
                    </a:lnTo>
                    <a:lnTo>
                      <a:pt x="2" y="131"/>
                    </a:lnTo>
                    <a:lnTo>
                      <a:pt x="4" y="132"/>
                    </a:lnTo>
                    <a:lnTo>
                      <a:pt x="11" y="130"/>
                    </a:lnTo>
                    <a:lnTo>
                      <a:pt x="10" y="128"/>
                    </a:lnTo>
                    <a:lnTo>
                      <a:pt x="12" y="123"/>
                    </a:lnTo>
                    <a:lnTo>
                      <a:pt x="61" y="126"/>
                    </a:lnTo>
                    <a:lnTo>
                      <a:pt x="63" y="129"/>
                    </a:lnTo>
                    <a:lnTo>
                      <a:pt x="63" y="131"/>
                    </a:lnTo>
                    <a:lnTo>
                      <a:pt x="61" y="132"/>
                    </a:lnTo>
                    <a:lnTo>
                      <a:pt x="58" y="134"/>
                    </a:lnTo>
                    <a:lnTo>
                      <a:pt x="47" y="134"/>
                    </a:lnTo>
                    <a:lnTo>
                      <a:pt x="44" y="134"/>
                    </a:lnTo>
                    <a:lnTo>
                      <a:pt x="39" y="134"/>
                    </a:lnTo>
                    <a:lnTo>
                      <a:pt x="68" y="134"/>
                    </a:lnTo>
                    <a:lnTo>
                      <a:pt x="72" y="135"/>
                    </a:lnTo>
                    <a:lnTo>
                      <a:pt x="73" y="138"/>
                    </a:lnTo>
                    <a:lnTo>
                      <a:pt x="72" y="141"/>
                    </a:lnTo>
                    <a:lnTo>
                      <a:pt x="63" y="151"/>
                    </a:lnTo>
                    <a:lnTo>
                      <a:pt x="61" y="156"/>
                    </a:lnTo>
                    <a:lnTo>
                      <a:pt x="61" y="157"/>
                    </a:lnTo>
                    <a:lnTo>
                      <a:pt x="68" y="1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2" name="Freeform 104"/>
              <p:cNvSpPr>
                <a:spLocks/>
              </p:cNvSpPr>
              <p:nvPr/>
            </p:nvSpPr>
            <p:spPr bwMode="auto">
              <a:xfrm>
                <a:off x="5082" y="1416"/>
                <a:ext cx="112" cy="40"/>
              </a:xfrm>
              <a:custGeom>
                <a:avLst/>
                <a:gdLst>
                  <a:gd name="T0" fmla="*/ 4 w 112"/>
                  <a:gd name="T1" fmla="*/ 40 h 40"/>
                  <a:gd name="T2" fmla="*/ 18 w 112"/>
                  <a:gd name="T3" fmla="*/ 36 h 40"/>
                  <a:gd name="T4" fmla="*/ 36 w 112"/>
                  <a:gd name="T5" fmla="*/ 30 h 40"/>
                  <a:gd name="T6" fmla="*/ 53 w 112"/>
                  <a:gd name="T7" fmla="*/ 22 h 40"/>
                  <a:gd name="T8" fmla="*/ 71 w 112"/>
                  <a:gd name="T9" fmla="*/ 16 h 40"/>
                  <a:gd name="T10" fmla="*/ 89 w 112"/>
                  <a:gd name="T11" fmla="*/ 12 h 40"/>
                  <a:gd name="T12" fmla="*/ 95 w 112"/>
                  <a:gd name="T13" fmla="*/ 9 h 40"/>
                  <a:gd name="T14" fmla="*/ 101 w 112"/>
                  <a:gd name="T15" fmla="*/ 6 h 40"/>
                  <a:gd name="T16" fmla="*/ 112 w 112"/>
                  <a:gd name="T17" fmla="*/ 2 h 40"/>
                  <a:gd name="T18" fmla="*/ 105 w 112"/>
                  <a:gd name="T19" fmla="*/ 0 h 40"/>
                  <a:gd name="T20" fmla="*/ 100 w 112"/>
                  <a:gd name="T21" fmla="*/ 1 h 40"/>
                  <a:gd name="T22" fmla="*/ 89 w 112"/>
                  <a:gd name="T23" fmla="*/ 4 h 40"/>
                  <a:gd name="T24" fmla="*/ 78 w 112"/>
                  <a:gd name="T25" fmla="*/ 11 h 40"/>
                  <a:gd name="T26" fmla="*/ 67 w 112"/>
                  <a:gd name="T27" fmla="*/ 16 h 40"/>
                  <a:gd name="T28" fmla="*/ 51 w 112"/>
                  <a:gd name="T29" fmla="*/ 22 h 40"/>
                  <a:gd name="T30" fmla="*/ 34 w 112"/>
                  <a:gd name="T31" fmla="*/ 28 h 40"/>
                  <a:gd name="T32" fmla="*/ 0 w 112"/>
                  <a:gd name="T33" fmla="*/ 36 h 40"/>
                  <a:gd name="T34" fmla="*/ 1 w 112"/>
                  <a:gd name="T35" fmla="*/ 39 h 40"/>
                  <a:gd name="T36" fmla="*/ 4 w 112"/>
                  <a:gd name="T3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0">
                    <a:moveTo>
                      <a:pt x="4" y="40"/>
                    </a:moveTo>
                    <a:lnTo>
                      <a:pt x="18" y="36"/>
                    </a:lnTo>
                    <a:lnTo>
                      <a:pt x="36" y="30"/>
                    </a:lnTo>
                    <a:lnTo>
                      <a:pt x="53" y="22"/>
                    </a:lnTo>
                    <a:lnTo>
                      <a:pt x="71" y="16"/>
                    </a:lnTo>
                    <a:lnTo>
                      <a:pt x="89" y="12"/>
                    </a:lnTo>
                    <a:lnTo>
                      <a:pt x="95" y="9"/>
                    </a:lnTo>
                    <a:lnTo>
                      <a:pt x="101" y="6"/>
                    </a:lnTo>
                    <a:lnTo>
                      <a:pt x="112" y="2"/>
                    </a:lnTo>
                    <a:lnTo>
                      <a:pt x="105" y="0"/>
                    </a:lnTo>
                    <a:lnTo>
                      <a:pt x="100" y="1"/>
                    </a:lnTo>
                    <a:lnTo>
                      <a:pt x="89" y="4"/>
                    </a:lnTo>
                    <a:lnTo>
                      <a:pt x="78" y="11"/>
                    </a:lnTo>
                    <a:lnTo>
                      <a:pt x="67" y="16"/>
                    </a:lnTo>
                    <a:lnTo>
                      <a:pt x="51" y="22"/>
                    </a:lnTo>
                    <a:lnTo>
                      <a:pt x="34" y="28"/>
                    </a:lnTo>
                    <a:lnTo>
                      <a:pt x="0" y="36"/>
                    </a:lnTo>
                    <a:lnTo>
                      <a:pt x="1" y="39"/>
                    </a:lnTo>
                    <a:lnTo>
                      <a:pt x="4"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3" name="Freeform 105"/>
              <p:cNvSpPr>
                <a:spLocks/>
              </p:cNvSpPr>
              <p:nvPr/>
            </p:nvSpPr>
            <p:spPr bwMode="auto">
              <a:xfrm>
                <a:off x="4969" y="1432"/>
                <a:ext cx="13" cy="16"/>
              </a:xfrm>
              <a:custGeom>
                <a:avLst/>
                <a:gdLst>
                  <a:gd name="T0" fmla="*/ 3 w 13"/>
                  <a:gd name="T1" fmla="*/ 15 h 16"/>
                  <a:gd name="T2" fmla="*/ 13 w 13"/>
                  <a:gd name="T3" fmla="*/ 3 h 16"/>
                  <a:gd name="T4" fmla="*/ 13 w 13"/>
                  <a:gd name="T5" fmla="*/ 2 h 16"/>
                  <a:gd name="T6" fmla="*/ 12 w 13"/>
                  <a:gd name="T7" fmla="*/ 1 h 16"/>
                  <a:gd name="T8" fmla="*/ 12 w 13"/>
                  <a:gd name="T9" fmla="*/ 0 h 16"/>
                  <a:gd name="T10" fmla="*/ 11 w 13"/>
                  <a:gd name="T11" fmla="*/ 2 h 16"/>
                  <a:gd name="T12" fmla="*/ 10 w 13"/>
                  <a:gd name="T13" fmla="*/ 4 h 16"/>
                  <a:gd name="T14" fmla="*/ 8 w 13"/>
                  <a:gd name="T15" fmla="*/ 5 h 16"/>
                  <a:gd name="T16" fmla="*/ 5 w 13"/>
                  <a:gd name="T17" fmla="*/ 8 h 16"/>
                  <a:gd name="T18" fmla="*/ 4 w 13"/>
                  <a:gd name="T19" fmla="*/ 9 h 16"/>
                  <a:gd name="T20" fmla="*/ 4 w 13"/>
                  <a:gd name="T21" fmla="*/ 10 h 16"/>
                  <a:gd name="T22" fmla="*/ 3 w 13"/>
                  <a:gd name="T23" fmla="*/ 11 h 16"/>
                  <a:gd name="T24" fmla="*/ 2 w 13"/>
                  <a:gd name="T25" fmla="*/ 13 h 16"/>
                  <a:gd name="T26" fmla="*/ 0 w 13"/>
                  <a:gd name="T27" fmla="*/ 13 h 16"/>
                  <a:gd name="T28" fmla="*/ 0 w 13"/>
                  <a:gd name="T29" fmla="*/ 14 h 16"/>
                  <a:gd name="T30" fmla="*/ 0 w 13"/>
                  <a:gd name="T31" fmla="*/ 15 h 16"/>
                  <a:gd name="T32" fmla="*/ 2 w 13"/>
                  <a:gd name="T33" fmla="*/ 16 h 16"/>
                  <a:gd name="T34" fmla="*/ 3 w 13"/>
                  <a:gd name="T3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6">
                    <a:moveTo>
                      <a:pt x="3" y="15"/>
                    </a:moveTo>
                    <a:lnTo>
                      <a:pt x="13" y="3"/>
                    </a:lnTo>
                    <a:lnTo>
                      <a:pt x="13" y="2"/>
                    </a:lnTo>
                    <a:lnTo>
                      <a:pt x="12" y="1"/>
                    </a:lnTo>
                    <a:lnTo>
                      <a:pt x="12" y="0"/>
                    </a:lnTo>
                    <a:lnTo>
                      <a:pt x="11" y="2"/>
                    </a:lnTo>
                    <a:lnTo>
                      <a:pt x="10" y="4"/>
                    </a:lnTo>
                    <a:lnTo>
                      <a:pt x="8" y="5"/>
                    </a:lnTo>
                    <a:lnTo>
                      <a:pt x="5" y="8"/>
                    </a:lnTo>
                    <a:lnTo>
                      <a:pt x="4" y="9"/>
                    </a:lnTo>
                    <a:lnTo>
                      <a:pt x="4" y="10"/>
                    </a:lnTo>
                    <a:lnTo>
                      <a:pt x="3" y="11"/>
                    </a:lnTo>
                    <a:lnTo>
                      <a:pt x="2" y="13"/>
                    </a:lnTo>
                    <a:lnTo>
                      <a:pt x="0" y="13"/>
                    </a:lnTo>
                    <a:lnTo>
                      <a:pt x="0" y="14"/>
                    </a:lnTo>
                    <a:lnTo>
                      <a:pt x="0" y="15"/>
                    </a:lnTo>
                    <a:lnTo>
                      <a:pt x="2" y="16"/>
                    </a:lnTo>
                    <a:lnTo>
                      <a:pt x="3"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4" name="Freeform 106"/>
              <p:cNvSpPr>
                <a:spLocks/>
              </p:cNvSpPr>
              <p:nvPr/>
            </p:nvSpPr>
            <p:spPr bwMode="auto">
              <a:xfrm>
                <a:off x="5179" y="1386"/>
                <a:ext cx="11" cy="21"/>
              </a:xfrm>
              <a:custGeom>
                <a:avLst/>
                <a:gdLst>
                  <a:gd name="T0" fmla="*/ 4 w 11"/>
                  <a:gd name="T1" fmla="*/ 21 h 21"/>
                  <a:gd name="T2" fmla="*/ 11 w 11"/>
                  <a:gd name="T3" fmla="*/ 21 h 21"/>
                  <a:gd name="T4" fmla="*/ 10 w 11"/>
                  <a:gd name="T5" fmla="*/ 19 h 21"/>
                  <a:gd name="T6" fmla="*/ 8 w 11"/>
                  <a:gd name="T7" fmla="*/ 17 h 21"/>
                  <a:gd name="T8" fmla="*/ 8 w 11"/>
                  <a:gd name="T9" fmla="*/ 16 h 21"/>
                  <a:gd name="T10" fmla="*/ 7 w 11"/>
                  <a:gd name="T11" fmla="*/ 14 h 21"/>
                  <a:gd name="T12" fmla="*/ 7 w 11"/>
                  <a:gd name="T13" fmla="*/ 12 h 21"/>
                  <a:gd name="T14" fmla="*/ 7 w 11"/>
                  <a:gd name="T15" fmla="*/ 9 h 21"/>
                  <a:gd name="T16" fmla="*/ 7 w 11"/>
                  <a:gd name="T17" fmla="*/ 7 h 21"/>
                  <a:gd name="T18" fmla="*/ 8 w 11"/>
                  <a:gd name="T19" fmla="*/ 5 h 21"/>
                  <a:gd name="T20" fmla="*/ 8 w 11"/>
                  <a:gd name="T21" fmla="*/ 3 h 21"/>
                  <a:gd name="T22" fmla="*/ 8 w 11"/>
                  <a:gd name="T23" fmla="*/ 2 h 21"/>
                  <a:gd name="T24" fmla="*/ 10 w 11"/>
                  <a:gd name="T25" fmla="*/ 0 h 21"/>
                  <a:gd name="T26" fmla="*/ 8 w 11"/>
                  <a:gd name="T27" fmla="*/ 1 h 21"/>
                  <a:gd name="T28" fmla="*/ 7 w 11"/>
                  <a:gd name="T29" fmla="*/ 1 h 21"/>
                  <a:gd name="T30" fmla="*/ 6 w 11"/>
                  <a:gd name="T31" fmla="*/ 2 h 21"/>
                  <a:gd name="T32" fmla="*/ 5 w 11"/>
                  <a:gd name="T33" fmla="*/ 3 h 21"/>
                  <a:gd name="T34" fmla="*/ 3 w 11"/>
                  <a:gd name="T35" fmla="*/ 6 h 21"/>
                  <a:gd name="T36" fmla="*/ 1 w 11"/>
                  <a:gd name="T37" fmla="*/ 9 h 21"/>
                  <a:gd name="T38" fmla="*/ 1 w 11"/>
                  <a:gd name="T39" fmla="*/ 12 h 21"/>
                  <a:gd name="T40" fmla="*/ 0 w 11"/>
                  <a:gd name="T41" fmla="*/ 13 h 21"/>
                  <a:gd name="T42" fmla="*/ 0 w 11"/>
                  <a:gd name="T43" fmla="*/ 15 h 21"/>
                  <a:gd name="T44" fmla="*/ 1 w 11"/>
                  <a:gd name="T45" fmla="*/ 16 h 21"/>
                  <a:gd name="T46" fmla="*/ 2 w 11"/>
                  <a:gd name="T47" fmla="*/ 19 h 21"/>
                  <a:gd name="T48" fmla="*/ 3 w 11"/>
                  <a:gd name="T49" fmla="*/ 21 h 21"/>
                  <a:gd name="T50" fmla="*/ 4 w 11"/>
                  <a:gd name="T5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21">
                    <a:moveTo>
                      <a:pt x="4" y="21"/>
                    </a:moveTo>
                    <a:lnTo>
                      <a:pt x="11" y="21"/>
                    </a:lnTo>
                    <a:lnTo>
                      <a:pt x="10" y="19"/>
                    </a:lnTo>
                    <a:lnTo>
                      <a:pt x="8" y="17"/>
                    </a:lnTo>
                    <a:lnTo>
                      <a:pt x="8" y="16"/>
                    </a:lnTo>
                    <a:lnTo>
                      <a:pt x="7" y="14"/>
                    </a:lnTo>
                    <a:lnTo>
                      <a:pt x="7" y="12"/>
                    </a:lnTo>
                    <a:lnTo>
                      <a:pt x="7" y="9"/>
                    </a:lnTo>
                    <a:lnTo>
                      <a:pt x="7" y="7"/>
                    </a:lnTo>
                    <a:lnTo>
                      <a:pt x="8" y="5"/>
                    </a:lnTo>
                    <a:lnTo>
                      <a:pt x="8" y="3"/>
                    </a:lnTo>
                    <a:lnTo>
                      <a:pt x="8" y="2"/>
                    </a:lnTo>
                    <a:lnTo>
                      <a:pt x="10" y="0"/>
                    </a:lnTo>
                    <a:lnTo>
                      <a:pt x="8" y="1"/>
                    </a:lnTo>
                    <a:lnTo>
                      <a:pt x="7" y="1"/>
                    </a:lnTo>
                    <a:lnTo>
                      <a:pt x="6" y="2"/>
                    </a:lnTo>
                    <a:lnTo>
                      <a:pt x="5" y="3"/>
                    </a:lnTo>
                    <a:lnTo>
                      <a:pt x="3" y="6"/>
                    </a:lnTo>
                    <a:lnTo>
                      <a:pt x="1" y="9"/>
                    </a:lnTo>
                    <a:lnTo>
                      <a:pt x="1" y="12"/>
                    </a:lnTo>
                    <a:lnTo>
                      <a:pt x="0" y="13"/>
                    </a:lnTo>
                    <a:lnTo>
                      <a:pt x="0" y="15"/>
                    </a:lnTo>
                    <a:lnTo>
                      <a:pt x="1" y="16"/>
                    </a:lnTo>
                    <a:lnTo>
                      <a:pt x="2" y="19"/>
                    </a:lnTo>
                    <a:lnTo>
                      <a:pt x="3" y="21"/>
                    </a:lnTo>
                    <a:lnTo>
                      <a:pt x="4"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5" name="Freeform 107"/>
              <p:cNvSpPr>
                <a:spLocks/>
              </p:cNvSpPr>
              <p:nvPr/>
            </p:nvSpPr>
            <p:spPr bwMode="auto">
              <a:xfrm>
                <a:off x="5119" y="1384"/>
                <a:ext cx="36" cy="16"/>
              </a:xfrm>
              <a:custGeom>
                <a:avLst/>
                <a:gdLst>
                  <a:gd name="T0" fmla="*/ 5 w 36"/>
                  <a:gd name="T1" fmla="*/ 16 h 16"/>
                  <a:gd name="T2" fmla="*/ 8 w 36"/>
                  <a:gd name="T3" fmla="*/ 14 h 16"/>
                  <a:gd name="T4" fmla="*/ 13 w 36"/>
                  <a:gd name="T5" fmla="*/ 13 h 16"/>
                  <a:gd name="T6" fmla="*/ 16 w 36"/>
                  <a:gd name="T7" fmla="*/ 10 h 16"/>
                  <a:gd name="T8" fmla="*/ 22 w 36"/>
                  <a:gd name="T9" fmla="*/ 10 h 16"/>
                  <a:gd name="T10" fmla="*/ 25 w 36"/>
                  <a:gd name="T11" fmla="*/ 8 h 16"/>
                  <a:gd name="T12" fmla="*/ 29 w 36"/>
                  <a:gd name="T13" fmla="*/ 7 h 16"/>
                  <a:gd name="T14" fmla="*/ 32 w 36"/>
                  <a:gd name="T15" fmla="*/ 6 h 16"/>
                  <a:gd name="T16" fmla="*/ 33 w 36"/>
                  <a:gd name="T17" fmla="*/ 5 h 16"/>
                  <a:gd name="T18" fmla="*/ 35 w 36"/>
                  <a:gd name="T19" fmla="*/ 3 h 16"/>
                  <a:gd name="T20" fmla="*/ 36 w 36"/>
                  <a:gd name="T21" fmla="*/ 2 h 16"/>
                  <a:gd name="T22" fmla="*/ 36 w 36"/>
                  <a:gd name="T23" fmla="*/ 1 h 16"/>
                  <a:gd name="T24" fmla="*/ 36 w 36"/>
                  <a:gd name="T25" fmla="*/ 0 h 16"/>
                  <a:gd name="T26" fmla="*/ 35 w 36"/>
                  <a:gd name="T27" fmla="*/ 0 h 16"/>
                  <a:gd name="T28" fmla="*/ 34 w 36"/>
                  <a:gd name="T29" fmla="*/ 0 h 16"/>
                  <a:gd name="T30" fmla="*/ 1 w 36"/>
                  <a:gd name="T31" fmla="*/ 10 h 16"/>
                  <a:gd name="T32" fmla="*/ 0 w 36"/>
                  <a:gd name="T33" fmla="*/ 10 h 16"/>
                  <a:gd name="T34" fmla="*/ 0 w 36"/>
                  <a:gd name="T35" fmla="*/ 11 h 16"/>
                  <a:gd name="T36" fmla="*/ 0 w 36"/>
                  <a:gd name="T37" fmla="*/ 13 h 16"/>
                  <a:gd name="T38" fmla="*/ 0 w 36"/>
                  <a:gd name="T39" fmla="*/ 14 h 16"/>
                  <a:gd name="T40" fmla="*/ 2 w 36"/>
                  <a:gd name="T41" fmla="*/ 15 h 16"/>
                  <a:gd name="T42" fmla="*/ 2 w 36"/>
                  <a:gd name="T43" fmla="*/ 16 h 16"/>
                  <a:gd name="T44" fmla="*/ 5 w 3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6">
                    <a:moveTo>
                      <a:pt x="5" y="16"/>
                    </a:moveTo>
                    <a:lnTo>
                      <a:pt x="8" y="14"/>
                    </a:lnTo>
                    <a:lnTo>
                      <a:pt x="13" y="13"/>
                    </a:lnTo>
                    <a:lnTo>
                      <a:pt x="16" y="10"/>
                    </a:lnTo>
                    <a:lnTo>
                      <a:pt x="22" y="10"/>
                    </a:lnTo>
                    <a:lnTo>
                      <a:pt x="25" y="8"/>
                    </a:lnTo>
                    <a:lnTo>
                      <a:pt x="29" y="7"/>
                    </a:lnTo>
                    <a:lnTo>
                      <a:pt x="32" y="6"/>
                    </a:lnTo>
                    <a:lnTo>
                      <a:pt x="33" y="5"/>
                    </a:lnTo>
                    <a:lnTo>
                      <a:pt x="35" y="3"/>
                    </a:lnTo>
                    <a:lnTo>
                      <a:pt x="36" y="2"/>
                    </a:lnTo>
                    <a:lnTo>
                      <a:pt x="36" y="1"/>
                    </a:lnTo>
                    <a:lnTo>
                      <a:pt x="36" y="0"/>
                    </a:lnTo>
                    <a:lnTo>
                      <a:pt x="35" y="0"/>
                    </a:lnTo>
                    <a:lnTo>
                      <a:pt x="34" y="0"/>
                    </a:lnTo>
                    <a:lnTo>
                      <a:pt x="1" y="10"/>
                    </a:lnTo>
                    <a:lnTo>
                      <a:pt x="0" y="10"/>
                    </a:lnTo>
                    <a:lnTo>
                      <a:pt x="0" y="11"/>
                    </a:lnTo>
                    <a:lnTo>
                      <a:pt x="0" y="13"/>
                    </a:lnTo>
                    <a:lnTo>
                      <a:pt x="0" y="14"/>
                    </a:lnTo>
                    <a:lnTo>
                      <a:pt x="2" y="15"/>
                    </a:lnTo>
                    <a:lnTo>
                      <a:pt x="2" y="16"/>
                    </a:lnTo>
                    <a:lnTo>
                      <a:pt x="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6" name="Freeform 108"/>
              <p:cNvSpPr>
                <a:spLocks/>
              </p:cNvSpPr>
              <p:nvPr/>
            </p:nvSpPr>
            <p:spPr bwMode="auto">
              <a:xfrm>
                <a:off x="5195" y="1392"/>
                <a:ext cx="8" cy="8"/>
              </a:xfrm>
              <a:custGeom>
                <a:avLst/>
                <a:gdLst>
                  <a:gd name="T0" fmla="*/ 3 w 8"/>
                  <a:gd name="T1" fmla="*/ 8 h 8"/>
                  <a:gd name="T2" fmla="*/ 4 w 8"/>
                  <a:gd name="T3" fmla="*/ 8 h 8"/>
                  <a:gd name="T4" fmla="*/ 5 w 8"/>
                  <a:gd name="T5" fmla="*/ 8 h 8"/>
                  <a:gd name="T6" fmla="*/ 7 w 8"/>
                  <a:gd name="T7" fmla="*/ 6 h 8"/>
                  <a:gd name="T8" fmla="*/ 7 w 8"/>
                  <a:gd name="T9" fmla="*/ 5 h 8"/>
                  <a:gd name="T10" fmla="*/ 8 w 8"/>
                  <a:gd name="T11" fmla="*/ 3 h 8"/>
                  <a:gd name="T12" fmla="*/ 8 w 8"/>
                  <a:gd name="T13" fmla="*/ 2 h 8"/>
                  <a:gd name="T14" fmla="*/ 8 w 8"/>
                  <a:gd name="T15" fmla="*/ 0 h 8"/>
                  <a:gd name="T16" fmla="*/ 7 w 8"/>
                  <a:gd name="T17" fmla="*/ 0 h 8"/>
                  <a:gd name="T18" fmla="*/ 0 w 8"/>
                  <a:gd name="T19" fmla="*/ 0 h 8"/>
                  <a:gd name="T20" fmla="*/ 0 w 8"/>
                  <a:gd name="T21" fmla="*/ 2 h 8"/>
                  <a:gd name="T22" fmla="*/ 0 w 8"/>
                  <a:gd name="T23" fmla="*/ 3 h 8"/>
                  <a:gd name="T24" fmla="*/ 0 w 8"/>
                  <a:gd name="T25" fmla="*/ 5 h 8"/>
                  <a:gd name="T26" fmla="*/ 0 w 8"/>
                  <a:gd name="T27" fmla="*/ 6 h 8"/>
                  <a:gd name="T28" fmla="*/ 1 w 8"/>
                  <a:gd name="T29" fmla="*/ 7 h 8"/>
                  <a:gd name="T30" fmla="*/ 3 w 8"/>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3" y="8"/>
                    </a:moveTo>
                    <a:lnTo>
                      <a:pt x="4" y="8"/>
                    </a:lnTo>
                    <a:lnTo>
                      <a:pt x="5" y="8"/>
                    </a:lnTo>
                    <a:lnTo>
                      <a:pt x="7" y="6"/>
                    </a:lnTo>
                    <a:lnTo>
                      <a:pt x="7" y="5"/>
                    </a:lnTo>
                    <a:lnTo>
                      <a:pt x="8" y="3"/>
                    </a:lnTo>
                    <a:lnTo>
                      <a:pt x="8" y="2"/>
                    </a:lnTo>
                    <a:lnTo>
                      <a:pt x="8" y="0"/>
                    </a:lnTo>
                    <a:lnTo>
                      <a:pt x="7" y="0"/>
                    </a:lnTo>
                    <a:lnTo>
                      <a:pt x="0" y="0"/>
                    </a:lnTo>
                    <a:lnTo>
                      <a:pt x="0" y="2"/>
                    </a:lnTo>
                    <a:lnTo>
                      <a:pt x="0" y="3"/>
                    </a:lnTo>
                    <a:lnTo>
                      <a:pt x="0" y="5"/>
                    </a:lnTo>
                    <a:lnTo>
                      <a:pt x="0" y="6"/>
                    </a:lnTo>
                    <a:lnTo>
                      <a:pt x="1" y="7"/>
                    </a:lnTo>
                    <a:lnTo>
                      <a:pt x="3"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7" name="Freeform 109"/>
              <p:cNvSpPr>
                <a:spLocks/>
              </p:cNvSpPr>
              <p:nvPr/>
            </p:nvSpPr>
            <p:spPr bwMode="auto">
              <a:xfrm>
                <a:off x="5030" y="1320"/>
                <a:ext cx="178" cy="77"/>
              </a:xfrm>
              <a:custGeom>
                <a:avLst/>
                <a:gdLst>
                  <a:gd name="T0" fmla="*/ 4 w 178"/>
                  <a:gd name="T1" fmla="*/ 77 h 77"/>
                  <a:gd name="T2" fmla="*/ 11 w 178"/>
                  <a:gd name="T3" fmla="*/ 77 h 77"/>
                  <a:gd name="T4" fmla="*/ 18 w 178"/>
                  <a:gd name="T5" fmla="*/ 74 h 77"/>
                  <a:gd name="T6" fmla="*/ 45 w 178"/>
                  <a:gd name="T7" fmla="*/ 68 h 77"/>
                  <a:gd name="T8" fmla="*/ 56 w 178"/>
                  <a:gd name="T9" fmla="*/ 67 h 77"/>
                  <a:gd name="T10" fmla="*/ 70 w 178"/>
                  <a:gd name="T11" fmla="*/ 65 h 77"/>
                  <a:gd name="T12" fmla="*/ 82 w 178"/>
                  <a:gd name="T13" fmla="*/ 63 h 77"/>
                  <a:gd name="T14" fmla="*/ 91 w 178"/>
                  <a:gd name="T15" fmla="*/ 59 h 77"/>
                  <a:gd name="T16" fmla="*/ 102 w 178"/>
                  <a:gd name="T17" fmla="*/ 55 h 77"/>
                  <a:gd name="T18" fmla="*/ 116 w 178"/>
                  <a:gd name="T19" fmla="*/ 47 h 77"/>
                  <a:gd name="T20" fmla="*/ 151 w 178"/>
                  <a:gd name="T21" fmla="*/ 31 h 77"/>
                  <a:gd name="T22" fmla="*/ 158 w 178"/>
                  <a:gd name="T23" fmla="*/ 28 h 77"/>
                  <a:gd name="T24" fmla="*/ 169 w 178"/>
                  <a:gd name="T25" fmla="*/ 21 h 77"/>
                  <a:gd name="T26" fmla="*/ 178 w 178"/>
                  <a:gd name="T27" fmla="*/ 11 h 77"/>
                  <a:gd name="T28" fmla="*/ 178 w 178"/>
                  <a:gd name="T29" fmla="*/ 9 h 77"/>
                  <a:gd name="T30" fmla="*/ 174 w 178"/>
                  <a:gd name="T31" fmla="*/ 6 h 77"/>
                  <a:gd name="T32" fmla="*/ 170 w 178"/>
                  <a:gd name="T33" fmla="*/ 2 h 77"/>
                  <a:gd name="T34" fmla="*/ 166 w 178"/>
                  <a:gd name="T35" fmla="*/ 1 h 77"/>
                  <a:gd name="T36" fmla="*/ 161 w 178"/>
                  <a:gd name="T37" fmla="*/ 0 h 77"/>
                  <a:gd name="T38" fmla="*/ 141 w 178"/>
                  <a:gd name="T39" fmla="*/ 0 h 77"/>
                  <a:gd name="T40" fmla="*/ 122 w 178"/>
                  <a:gd name="T41" fmla="*/ 4 h 77"/>
                  <a:gd name="T42" fmla="*/ 104 w 178"/>
                  <a:gd name="T43" fmla="*/ 9 h 77"/>
                  <a:gd name="T44" fmla="*/ 88 w 178"/>
                  <a:gd name="T45" fmla="*/ 14 h 77"/>
                  <a:gd name="T46" fmla="*/ 72 w 178"/>
                  <a:gd name="T47" fmla="*/ 21 h 77"/>
                  <a:gd name="T48" fmla="*/ 44 w 178"/>
                  <a:gd name="T49" fmla="*/ 35 h 77"/>
                  <a:gd name="T50" fmla="*/ 35 w 178"/>
                  <a:gd name="T51" fmla="*/ 39 h 77"/>
                  <a:gd name="T52" fmla="*/ 31 w 178"/>
                  <a:gd name="T53" fmla="*/ 39 h 77"/>
                  <a:gd name="T54" fmla="*/ 29 w 178"/>
                  <a:gd name="T55" fmla="*/ 37 h 77"/>
                  <a:gd name="T56" fmla="*/ 27 w 178"/>
                  <a:gd name="T57" fmla="*/ 33 h 77"/>
                  <a:gd name="T58" fmla="*/ 7 w 178"/>
                  <a:gd name="T59" fmla="*/ 44 h 77"/>
                  <a:gd name="T60" fmla="*/ 11 w 178"/>
                  <a:gd name="T61" fmla="*/ 42 h 77"/>
                  <a:gd name="T62" fmla="*/ 14 w 178"/>
                  <a:gd name="T63" fmla="*/ 42 h 77"/>
                  <a:gd name="T64" fmla="*/ 16 w 178"/>
                  <a:gd name="T65" fmla="*/ 43 h 77"/>
                  <a:gd name="T66" fmla="*/ 17 w 178"/>
                  <a:gd name="T67" fmla="*/ 44 h 77"/>
                  <a:gd name="T68" fmla="*/ 17 w 178"/>
                  <a:gd name="T69" fmla="*/ 46 h 77"/>
                  <a:gd name="T70" fmla="*/ 16 w 178"/>
                  <a:gd name="T71" fmla="*/ 50 h 77"/>
                  <a:gd name="T72" fmla="*/ 17 w 178"/>
                  <a:gd name="T73" fmla="*/ 55 h 77"/>
                  <a:gd name="T74" fmla="*/ 16 w 178"/>
                  <a:gd name="T75" fmla="*/ 58 h 77"/>
                  <a:gd name="T76" fmla="*/ 0 w 178"/>
                  <a:gd name="T77" fmla="*/ 74 h 77"/>
                  <a:gd name="T78" fmla="*/ 1 w 178"/>
                  <a:gd name="T79" fmla="*/ 77 h 77"/>
                  <a:gd name="T80" fmla="*/ 4 w 178"/>
                  <a:gd name="T8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77">
                    <a:moveTo>
                      <a:pt x="4" y="77"/>
                    </a:moveTo>
                    <a:lnTo>
                      <a:pt x="11" y="77"/>
                    </a:lnTo>
                    <a:lnTo>
                      <a:pt x="18" y="74"/>
                    </a:lnTo>
                    <a:lnTo>
                      <a:pt x="45" y="68"/>
                    </a:lnTo>
                    <a:lnTo>
                      <a:pt x="56" y="67"/>
                    </a:lnTo>
                    <a:lnTo>
                      <a:pt x="70" y="65"/>
                    </a:lnTo>
                    <a:lnTo>
                      <a:pt x="82" y="63"/>
                    </a:lnTo>
                    <a:lnTo>
                      <a:pt x="91" y="59"/>
                    </a:lnTo>
                    <a:lnTo>
                      <a:pt x="102" y="55"/>
                    </a:lnTo>
                    <a:lnTo>
                      <a:pt x="116" y="47"/>
                    </a:lnTo>
                    <a:lnTo>
                      <a:pt x="151" y="31"/>
                    </a:lnTo>
                    <a:lnTo>
                      <a:pt x="158" y="28"/>
                    </a:lnTo>
                    <a:lnTo>
                      <a:pt x="169" y="21"/>
                    </a:lnTo>
                    <a:lnTo>
                      <a:pt x="178" y="11"/>
                    </a:lnTo>
                    <a:lnTo>
                      <a:pt x="178" y="9"/>
                    </a:lnTo>
                    <a:lnTo>
                      <a:pt x="174" y="6"/>
                    </a:lnTo>
                    <a:lnTo>
                      <a:pt x="170" y="2"/>
                    </a:lnTo>
                    <a:lnTo>
                      <a:pt x="166" y="1"/>
                    </a:lnTo>
                    <a:lnTo>
                      <a:pt x="161" y="0"/>
                    </a:lnTo>
                    <a:lnTo>
                      <a:pt x="141" y="0"/>
                    </a:lnTo>
                    <a:lnTo>
                      <a:pt x="122" y="4"/>
                    </a:lnTo>
                    <a:lnTo>
                      <a:pt x="104" y="9"/>
                    </a:lnTo>
                    <a:lnTo>
                      <a:pt x="88" y="14"/>
                    </a:lnTo>
                    <a:lnTo>
                      <a:pt x="72" y="21"/>
                    </a:lnTo>
                    <a:lnTo>
                      <a:pt x="44" y="35"/>
                    </a:lnTo>
                    <a:lnTo>
                      <a:pt x="35" y="39"/>
                    </a:lnTo>
                    <a:lnTo>
                      <a:pt x="31" y="39"/>
                    </a:lnTo>
                    <a:lnTo>
                      <a:pt x="29" y="37"/>
                    </a:lnTo>
                    <a:lnTo>
                      <a:pt x="27" y="33"/>
                    </a:lnTo>
                    <a:lnTo>
                      <a:pt x="7" y="44"/>
                    </a:lnTo>
                    <a:lnTo>
                      <a:pt x="11" y="42"/>
                    </a:lnTo>
                    <a:lnTo>
                      <a:pt x="14" y="42"/>
                    </a:lnTo>
                    <a:lnTo>
                      <a:pt x="16" y="43"/>
                    </a:lnTo>
                    <a:lnTo>
                      <a:pt x="17" y="44"/>
                    </a:lnTo>
                    <a:lnTo>
                      <a:pt x="17" y="46"/>
                    </a:lnTo>
                    <a:lnTo>
                      <a:pt x="16" y="50"/>
                    </a:lnTo>
                    <a:lnTo>
                      <a:pt x="17" y="55"/>
                    </a:lnTo>
                    <a:lnTo>
                      <a:pt x="16" y="58"/>
                    </a:lnTo>
                    <a:lnTo>
                      <a:pt x="0" y="74"/>
                    </a:lnTo>
                    <a:lnTo>
                      <a:pt x="1" y="77"/>
                    </a:lnTo>
                    <a:lnTo>
                      <a:pt x="4" y="77"/>
                    </a:lnTo>
                    <a:close/>
                  </a:path>
                </a:pathLst>
              </a:custGeom>
              <a:solidFill>
                <a:srgbClr val="C4FF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8" name="Freeform 110"/>
              <p:cNvSpPr>
                <a:spLocks/>
              </p:cNvSpPr>
              <p:nvPr/>
            </p:nvSpPr>
            <p:spPr bwMode="auto">
              <a:xfrm>
                <a:off x="5009" y="1367"/>
                <a:ext cx="24" cy="21"/>
              </a:xfrm>
              <a:custGeom>
                <a:avLst/>
                <a:gdLst>
                  <a:gd name="T0" fmla="*/ 0 w 24"/>
                  <a:gd name="T1" fmla="*/ 21 h 21"/>
                  <a:gd name="T2" fmla="*/ 11 w 24"/>
                  <a:gd name="T3" fmla="*/ 10 h 21"/>
                  <a:gd name="T4" fmla="*/ 24 w 24"/>
                  <a:gd name="T5" fmla="*/ 0 h 21"/>
                  <a:gd name="T6" fmla="*/ 11 w 24"/>
                  <a:gd name="T7" fmla="*/ 8 h 21"/>
                  <a:gd name="T8" fmla="*/ 0 w 24"/>
                  <a:gd name="T9" fmla="*/ 21 h 21"/>
                </a:gdLst>
                <a:ahLst/>
                <a:cxnLst>
                  <a:cxn ang="0">
                    <a:pos x="T0" y="T1"/>
                  </a:cxn>
                  <a:cxn ang="0">
                    <a:pos x="T2" y="T3"/>
                  </a:cxn>
                  <a:cxn ang="0">
                    <a:pos x="T4" y="T5"/>
                  </a:cxn>
                  <a:cxn ang="0">
                    <a:pos x="T6" y="T7"/>
                  </a:cxn>
                  <a:cxn ang="0">
                    <a:pos x="T8" y="T9"/>
                  </a:cxn>
                </a:cxnLst>
                <a:rect l="0" t="0" r="r" b="b"/>
                <a:pathLst>
                  <a:path w="24" h="21">
                    <a:moveTo>
                      <a:pt x="0" y="21"/>
                    </a:moveTo>
                    <a:lnTo>
                      <a:pt x="11" y="10"/>
                    </a:lnTo>
                    <a:lnTo>
                      <a:pt x="24" y="0"/>
                    </a:lnTo>
                    <a:lnTo>
                      <a:pt x="11" y="8"/>
                    </a:lnTo>
                    <a:lnTo>
                      <a:pt x="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9" name="Freeform 111"/>
              <p:cNvSpPr>
                <a:spLocks/>
              </p:cNvSpPr>
              <p:nvPr/>
            </p:nvSpPr>
            <p:spPr bwMode="auto">
              <a:xfrm>
                <a:off x="5082" y="1329"/>
                <a:ext cx="79" cy="43"/>
              </a:xfrm>
              <a:custGeom>
                <a:avLst/>
                <a:gdLst>
                  <a:gd name="T0" fmla="*/ 2 w 79"/>
                  <a:gd name="T1" fmla="*/ 43 h 43"/>
                  <a:gd name="T2" fmla="*/ 6 w 79"/>
                  <a:gd name="T3" fmla="*/ 42 h 43"/>
                  <a:gd name="T4" fmla="*/ 20 w 79"/>
                  <a:gd name="T5" fmla="*/ 36 h 43"/>
                  <a:gd name="T6" fmla="*/ 29 w 79"/>
                  <a:gd name="T7" fmla="*/ 33 h 43"/>
                  <a:gd name="T8" fmla="*/ 33 w 79"/>
                  <a:gd name="T9" fmla="*/ 32 h 43"/>
                  <a:gd name="T10" fmla="*/ 69 w 79"/>
                  <a:gd name="T11" fmla="*/ 26 h 43"/>
                  <a:gd name="T12" fmla="*/ 77 w 79"/>
                  <a:gd name="T13" fmla="*/ 22 h 43"/>
                  <a:gd name="T14" fmla="*/ 78 w 79"/>
                  <a:gd name="T15" fmla="*/ 22 h 43"/>
                  <a:gd name="T16" fmla="*/ 79 w 79"/>
                  <a:gd name="T17" fmla="*/ 20 h 43"/>
                  <a:gd name="T18" fmla="*/ 73 w 79"/>
                  <a:gd name="T19" fmla="*/ 18 h 43"/>
                  <a:gd name="T20" fmla="*/ 66 w 79"/>
                  <a:gd name="T21" fmla="*/ 18 h 43"/>
                  <a:gd name="T22" fmla="*/ 48 w 79"/>
                  <a:gd name="T23" fmla="*/ 22 h 43"/>
                  <a:gd name="T24" fmla="*/ 45 w 79"/>
                  <a:gd name="T25" fmla="*/ 22 h 43"/>
                  <a:gd name="T26" fmla="*/ 77 w 79"/>
                  <a:gd name="T27" fmla="*/ 3 h 43"/>
                  <a:gd name="T28" fmla="*/ 77 w 79"/>
                  <a:gd name="T29" fmla="*/ 1 h 43"/>
                  <a:gd name="T30" fmla="*/ 77 w 79"/>
                  <a:gd name="T31" fmla="*/ 0 h 43"/>
                  <a:gd name="T32" fmla="*/ 70 w 79"/>
                  <a:gd name="T33" fmla="*/ 1 h 43"/>
                  <a:gd name="T34" fmla="*/ 63 w 79"/>
                  <a:gd name="T35" fmla="*/ 3 h 43"/>
                  <a:gd name="T36" fmla="*/ 51 w 79"/>
                  <a:gd name="T37" fmla="*/ 7 h 43"/>
                  <a:gd name="T38" fmla="*/ 32 w 79"/>
                  <a:gd name="T39" fmla="*/ 16 h 43"/>
                  <a:gd name="T40" fmla="*/ 20 w 79"/>
                  <a:gd name="T41" fmla="*/ 21 h 43"/>
                  <a:gd name="T42" fmla="*/ 2 w 79"/>
                  <a:gd name="T43" fmla="*/ 31 h 43"/>
                  <a:gd name="T44" fmla="*/ 1 w 79"/>
                  <a:gd name="T45" fmla="*/ 33 h 43"/>
                  <a:gd name="T46" fmla="*/ 0 w 79"/>
                  <a:gd name="T47" fmla="*/ 41 h 43"/>
                  <a:gd name="T48" fmla="*/ 0 w 79"/>
                  <a:gd name="T49" fmla="*/ 43 h 43"/>
                  <a:gd name="T50" fmla="*/ 2 w 79"/>
                  <a:gd name="T5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43">
                    <a:moveTo>
                      <a:pt x="2" y="43"/>
                    </a:moveTo>
                    <a:lnTo>
                      <a:pt x="6" y="42"/>
                    </a:lnTo>
                    <a:lnTo>
                      <a:pt x="20" y="36"/>
                    </a:lnTo>
                    <a:lnTo>
                      <a:pt x="29" y="33"/>
                    </a:lnTo>
                    <a:lnTo>
                      <a:pt x="33" y="32"/>
                    </a:lnTo>
                    <a:lnTo>
                      <a:pt x="69" y="26"/>
                    </a:lnTo>
                    <a:lnTo>
                      <a:pt x="77" y="22"/>
                    </a:lnTo>
                    <a:lnTo>
                      <a:pt x="78" y="22"/>
                    </a:lnTo>
                    <a:lnTo>
                      <a:pt x="79" y="20"/>
                    </a:lnTo>
                    <a:lnTo>
                      <a:pt x="73" y="18"/>
                    </a:lnTo>
                    <a:lnTo>
                      <a:pt x="66" y="18"/>
                    </a:lnTo>
                    <a:lnTo>
                      <a:pt x="48" y="22"/>
                    </a:lnTo>
                    <a:lnTo>
                      <a:pt x="45" y="22"/>
                    </a:lnTo>
                    <a:lnTo>
                      <a:pt x="77" y="3"/>
                    </a:lnTo>
                    <a:lnTo>
                      <a:pt x="77" y="1"/>
                    </a:lnTo>
                    <a:lnTo>
                      <a:pt x="77" y="0"/>
                    </a:lnTo>
                    <a:lnTo>
                      <a:pt x="70" y="1"/>
                    </a:lnTo>
                    <a:lnTo>
                      <a:pt x="63" y="3"/>
                    </a:lnTo>
                    <a:lnTo>
                      <a:pt x="51" y="7"/>
                    </a:lnTo>
                    <a:lnTo>
                      <a:pt x="32" y="16"/>
                    </a:lnTo>
                    <a:lnTo>
                      <a:pt x="20" y="21"/>
                    </a:lnTo>
                    <a:lnTo>
                      <a:pt x="2" y="31"/>
                    </a:lnTo>
                    <a:lnTo>
                      <a:pt x="1" y="33"/>
                    </a:lnTo>
                    <a:lnTo>
                      <a:pt x="0" y="41"/>
                    </a:lnTo>
                    <a:lnTo>
                      <a:pt x="0" y="43"/>
                    </a:lnTo>
                    <a:lnTo>
                      <a:pt x="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0" name="Freeform 112"/>
              <p:cNvSpPr>
                <a:spLocks/>
              </p:cNvSpPr>
              <p:nvPr/>
            </p:nvSpPr>
            <p:spPr bwMode="auto">
              <a:xfrm>
                <a:off x="5245" y="1298"/>
                <a:ext cx="133" cy="38"/>
              </a:xfrm>
              <a:custGeom>
                <a:avLst/>
                <a:gdLst>
                  <a:gd name="T0" fmla="*/ 133 w 133"/>
                  <a:gd name="T1" fmla="*/ 38 h 38"/>
                  <a:gd name="T2" fmla="*/ 124 w 133"/>
                  <a:gd name="T3" fmla="*/ 33 h 38"/>
                  <a:gd name="T4" fmla="*/ 116 w 133"/>
                  <a:gd name="T5" fmla="*/ 28 h 38"/>
                  <a:gd name="T6" fmla="*/ 106 w 133"/>
                  <a:gd name="T7" fmla="*/ 23 h 38"/>
                  <a:gd name="T8" fmla="*/ 97 w 133"/>
                  <a:gd name="T9" fmla="*/ 18 h 38"/>
                  <a:gd name="T10" fmla="*/ 87 w 133"/>
                  <a:gd name="T11" fmla="*/ 14 h 38"/>
                  <a:gd name="T12" fmla="*/ 76 w 133"/>
                  <a:gd name="T13" fmla="*/ 10 h 38"/>
                  <a:gd name="T14" fmla="*/ 54 w 133"/>
                  <a:gd name="T15" fmla="*/ 3 h 38"/>
                  <a:gd name="T16" fmla="*/ 48 w 133"/>
                  <a:gd name="T17" fmla="*/ 2 h 38"/>
                  <a:gd name="T18" fmla="*/ 41 w 133"/>
                  <a:gd name="T19" fmla="*/ 0 h 38"/>
                  <a:gd name="T20" fmla="*/ 34 w 133"/>
                  <a:gd name="T21" fmla="*/ 0 h 38"/>
                  <a:gd name="T22" fmla="*/ 27 w 133"/>
                  <a:gd name="T23" fmla="*/ 0 h 38"/>
                  <a:gd name="T24" fmla="*/ 21 w 133"/>
                  <a:gd name="T25" fmla="*/ 1 h 38"/>
                  <a:gd name="T26" fmla="*/ 14 w 133"/>
                  <a:gd name="T27" fmla="*/ 2 h 38"/>
                  <a:gd name="T28" fmla="*/ 0 w 133"/>
                  <a:gd name="T29" fmla="*/ 3 h 38"/>
                  <a:gd name="T30" fmla="*/ 9 w 133"/>
                  <a:gd name="T31" fmla="*/ 14 h 38"/>
                  <a:gd name="T32" fmla="*/ 25 w 133"/>
                  <a:gd name="T33" fmla="*/ 18 h 38"/>
                  <a:gd name="T34" fmla="*/ 43 w 133"/>
                  <a:gd name="T35" fmla="*/ 12 h 38"/>
                  <a:gd name="T36" fmla="*/ 44 w 133"/>
                  <a:gd name="T37" fmla="*/ 12 h 38"/>
                  <a:gd name="T38" fmla="*/ 46 w 133"/>
                  <a:gd name="T39" fmla="*/ 14 h 38"/>
                  <a:gd name="T40" fmla="*/ 46 w 133"/>
                  <a:gd name="T41" fmla="*/ 15 h 38"/>
                  <a:gd name="T42" fmla="*/ 47 w 133"/>
                  <a:gd name="T43" fmla="*/ 16 h 38"/>
                  <a:gd name="T44" fmla="*/ 48 w 133"/>
                  <a:gd name="T45" fmla="*/ 17 h 38"/>
                  <a:gd name="T46" fmla="*/ 53 w 133"/>
                  <a:gd name="T47" fmla="*/ 17 h 38"/>
                  <a:gd name="T48" fmla="*/ 59 w 133"/>
                  <a:gd name="T49" fmla="*/ 17 h 38"/>
                  <a:gd name="T50" fmla="*/ 70 w 133"/>
                  <a:gd name="T51" fmla="*/ 18 h 38"/>
                  <a:gd name="T52" fmla="*/ 81 w 133"/>
                  <a:gd name="T53" fmla="*/ 19 h 38"/>
                  <a:gd name="T54" fmla="*/ 92 w 133"/>
                  <a:gd name="T55" fmla="*/ 22 h 38"/>
                  <a:gd name="T56" fmla="*/ 103 w 133"/>
                  <a:gd name="T57" fmla="*/ 24 h 38"/>
                  <a:gd name="T58" fmla="*/ 113 w 133"/>
                  <a:gd name="T59" fmla="*/ 29 h 38"/>
                  <a:gd name="T60" fmla="*/ 123 w 133"/>
                  <a:gd name="T61" fmla="*/ 34 h 38"/>
                  <a:gd name="T62" fmla="*/ 133 w 133"/>
                  <a:gd name="T6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38">
                    <a:moveTo>
                      <a:pt x="133" y="38"/>
                    </a:moveTo>
                    <a:lnTo>
                      <a:pt x="124" y="33"/>
                    </a:lnTo>
                    <a:lnTo>
                      <a:pt x="116" y="28"/>
                    </a:lnTo>
                    <a:lnTo>
                      <a:pt x="106" y="23"/>
                    </a:lnTo>
                    <a:lnTo>
                      <a:pt x="97" y="18"/>
                    </a:lnTo>
                    <a:lnTo>
                      <a:pt x="87" y="14"/>
                    </a:lnTo>
                    <a:lnTo>
                      <a:pt x="76" y="10"/>
                    </a:lnTo>
                    <a:lnTo>
                      <a:pt x="54" y="3"/>
                    </a:lnTo>
                    <a:lnTo>
                      <a:pt x="48" y="2"/>
                    </a:lnTo>
                    <a:lnTo>
                      <a:pt x="41" y="0"/>
                    </a:lnTo>
                    <a:lnTo>
                      <a:pt x="34" y="0"/>
                    </a:lnTo>
                    <a:lnTo>
                      <a:pt x="27" y="0"/>
                    </a:lnTo>
                    <a:lnTo>
                      <a:pt x="21" y="1"/>
                    </a:lnTo>
                    <a:lnTo>
                      <a:pt x="14" y="2"/>
                    </a:lnTo>
                    <a:lnTo>
                      <a:pt x="0" y="3"/>
                    </a:lnTo>
                    <a:lnTo>
                      <a:pt x="9" y="14"/>
                    </a:lnTo>
                    <a:lnTo>
                      <a:pt x="25" y="18"/>
                    </a:lnTo>
                    <a:lnTo>
                      <a:pt x="43" y="12"/>
                    </a:lnTo>
                    <a:lnTo>
                      <a:pt x="44" y="12"/>
                    </a:lnTo>
                    <a:lnTo>
                      <a:pt x="46" y="14"/>
                    </a:lnTo>
                    <a:lnTo>
                      <a:pt x="46" y="15"/>
                    </a:lnTo>
                    <a:lnTo>
                      <a:pt x="47" y="16"/>
                    </a:lnTo>
                    <a:lnTo>
                      <a:pt x="48" y="17"/>
                    </a:lnTo>
                    <a:lnTo>
                      <a:pt x="53" y="17"/>
                    </a:lnTo>
                    <a:lnTo>
                      <a:pt x="59" y="17"/>
                    </a:lnTo>
                    <a:lnTo>
                      <a:pt x="70" y="18"/>
                    </a:lnTo>
                    <a:lnTo>
                      <a:pt x="81" y="19"/>
                    </a:lnTo>
                    <a:lnTo>
                      <a:pt x="92" y="22"/>
                    </a:lnTo>
                    <a:lnTo>
                      <a:pt x="103" y="24"/>
                    </a:lnTo>
                    <a:lnTo>
                      <a:pt x="113" y="29"/>
                    </a:lnTo>
                    <a:lnTo>
                      <a:pt x="123" y="34"/>
                    </a:lnTo>
                    <a:lnTo>
                      <a:pt x="133" y="38"/>
                    </a:lnTo>
                    <a:close/>
                  </a:path>
                </a:pathLst>
              </a:custGeom>
              <a:solidFill>
                <a:srgbClr val="876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521" name="Group 113"/>
            <p:cNvGrpSpPr>
              <a:grpSpLocks/>
            </p:cNvGrpSpPr>
            <p:nvPr/>
          </p:nvGrpSpPr>
          <p:grpSpPr bwMode="auto">
            <a:xfrm>
              <a:off x="3923" y="2568"/>
              <a:ext cx="715" cy="920"/>
              <a:chOff x="5329" y="1026"/>
              <a:chExt cx="299" cy="460"/>
            </a:xfrm>
          </p:grpSpPr>
          <p:grpSp>
            <p:nvGrpSpPr>
              <p:cNvPr id="17522" name="Group 114"/>
              <p:cNvGrpSpPr>
                <a:grpSpLocks/>
              </p:cNvGrpSpPr>
              <p:nvPr/>
            </p:nvGrpSpPr>
            <p:grpSpPr bwMode="auto">
              <a:xfrm>
                <a:off x="5428" y="1413"/>
                <a:ext cx="154" cy="73"/>
                <a:chOff x="5428" y="1413"/>
                <a:chExt cx="154" cy="73"/>
              </a:xfrm>
            </p:grpSpPr>
            <p:sp>
              <p:nvSpPr>
                <p:cNvPr id="17523" name="Freeform 115"/>
                <p:cNvSpPr>
                  <a:spLocks/>
                </p:cNvSpPr>
                <p:nvPr/>
              </p:nvSpPr>
              <p:spPr bwMode="auto">
                <a:xfrm>
                  <a:off x="5479" y="1464"/>
                  <a:ext cx="12" cy="22"/>
                </a:xfrm>
                <a:custGeom>
                  <a:avLst/>
                  <a:gdLst>
                    <a:gd name="T0" fmla="*/ 13 w 23"/>
                    <a:gd name="T1" fmla="*/ 39 h 39"/>
                    <a:gd name="T2" fmla="*/ 14 w 23"/>
                    <a:gd name="T3" fmla="*/ 39 h 39"/>
                    <a:gd name="T4" fmla="*/ 15 w 23"/>
                    <a:gd name="T5" fmla="*/ 39 h 39"/>
                    <a:gd name="T6" fmla="*/ 16 w 23"/>
                    <a:gd name="T7" fmla="*/ 38 h 39"/>
                    <a:gd name="T8" fmla="*/ 18 w 23"/>
                    <a:gd name="T9" fmla="*/ 37 h 39"/>
                    <a:gd name="T10" fmla="*/ 23 w 23"/>
                    <a:gd name="T11" fmla="*/ 22 h 39"/>
                    <a:gd name="T12" fmla="*/ 23 w 23"/>
                    <a:gd name="T13" fmla="*/ 20 h 39"/>
                    <a:gd name="T14" fmla="*/ 23 w 23"/>
                    <a:gd name="T15" fmla="*/ 17 h 39"/>
                    <a:gd name="T16" fmla="*/ 22 w 23"/>
                    <a:gd name="T17" fmla="*/ 17 h 39"/>
                    <a:gd name="T18" fmla="*/ 23 w 23"/>
                    <a:gd name="T19" fmla="*/ 14 h 39"/>
                    <a:gd name="T20" fmla="*/ 23 w 23"/>
                    <a:gd name="T21" fmla="*/ 12 h 39"/>
                    <a:gd name="T22" fmla="*/ 23 w 23"/>
                    <a:gd name="T23" fmla="*/ 8 h 39"/>
                    <a:gd name="T24" fmla="*/ 23 w 23"/>
                    <a:gd name="T25" fmla="*/ 6 h 39"/>
                    <a:gd name="T26" fmla="*/ 18 w 23"/>
                    <a:gd name="T27" fmla="*/ 0 h 39"/>
                    <a:gd name="T28" fmla="*/ 15 w 23"/>
                    <a:gd name="T29" fmla="*/ 0 h 39"/>
                    <a:gd name="T30" fmla="*/ 15 w 23"/>
                    <a:gd name="T31" fmla="*/ 1 h 39"/>
                    <a:gd name="T32" fmla="*/ 13 w 23"/>
                    <a:gd name="T33" fmla="*/ 2 h 39"/>
                    <a:gd name="T34" fmla="*/ 9 w 23"/>
                    <a:gd name="T35" fmla="*/ 8 h 39"/>
                    <a:gd name="T36" fmla="*/ 2 w 23"/>
                    <a:gd name="T37" fmla="*/ 10 h 39"/>
                    <a:gd name="T38" fmla="*/ 1 w 23"/>
                    <a:gd name="T39" fmla="*/ 12 h 39"/>
                    <a:gd name="T40" fmla="*/ 0 w 23"/>
                    <a:gd name="T41" fmla="*/ 15 h 39"/>
                    <a:gd name="T42" fmla="*/ 0 w 23"/>
                    <a:gd name="T43" fmla="*/ 17 h 39"/>
                    <a:gd name="T44" fmla="*/ 0 w 23"/>
                    <a:gd name="T45" fmla="*/ 21 h 39"/>
                    <a:gd name="T46" fmla="*/ 1 w 23"/>
                    <a:gd name="T47" fmla="*/ 23 h 39"/>
                    <a:gd name="T48" fmla="*/ 1 w 23"/>
                    <a:gd name="T49" fmla="*/ 27 h 39"/>
                    <a:gd name="T50" fmla="*/ 4 w 23"/>
                    <a:gd name="T51" fmla="*/ 32 h 39"/>
                    <a:gd name="T52" fmla="*/ 6 w 23"/>
                    <a:gd name="T53" fmla="*/ 35 h 39"/>
                    <a:gd name="T54" fmla="*/ 8 w 23"/>
                    <a:gd name="T55" fmla="*/ 37 h 39"/>
                    <a:gd name="T56" fmla="*/ 11 w 23"/>
                    <a:gd name="T57" fmla="*/ 38 h 39"/>
                    <a:gd name="T58" fmla="*/ 12 w 23"/>
                    <a:gd name="T59" fmla="*/ 39 h 39"/>
                    <a:gd name="T60" fmla="*/ 13 w 23"/>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39">
                      <a:moveTo>
                        <a:pt x="13" y="39"/>
                      </a:moveTo>
                      <a:lnTo>
                        <a:pt x="14" y="39"/>
                      </a:lnTo>
                      <a:lnTo>
                        <a:pt x="15" y="39"/>
                      </a:lnTo>
                      <a:lnTo>
                        <a:pt x="16" y="38"/>
                      </a:lnTo>
                      <a:lnTo>
                        <a:pt x="18" y="37"/>
                      </a:lnTo>
                      <a:lnTo>
                        <a:pt x="23" y="22"/>
                      </a:lnTo>
                      <a:lnTo>
                        <a:pt x="23" y="20"/>
                      </a:lnTo>
                      <a:lnTo>
                        <a:pt x="23" y="17"/>
                      </a:lnTo>
                      <a:lnTo>
                        <a:pt x="22" y="17"/>
                      </a:lnTo>
                      <a:lnTo>
                        <a:pt x="23" y="14"/>
                      </a:lnTo>
                      <a:lnTo>
                        <a:pt x="23" y="12"/>
                      </a:lnTo>
                      <a:lnTo>
                        <a:pt x="23" y="8"/>
                      </a:lnTo>
                      <a:lnTo>
                        <a:pt x="23" y="6"/>
                      </a:lnTo>
                      <a:lnTo>
                        <a:pt x="18" y="0"/>
                      </a:lnTo>
                      <a:lnTo>
                        <a:pt x="15" y="0"/>
                      </a:lnTo>
                      <a:lnTo>
                        <a:pt x="15" y="1"/>
                      </a:lnTo>
                      <a:lnTo>
                        <a:pt x="13" y="2"/>
                      </a:lnTo>
                      <a:lnTo>
                        <a:pt x="9" y="8"/>
                      </a:lnTo>
                      <a:lnTo>
                        <a:pt x="2" y="10"/>
                      </a:lnTo>
                      <a:lnTo>
                        <a:pt x="1" y="12"/>
                      </a:lnTo>
                      <a:lnTo>
                        <a:pt x="0" y="15"/>
                      </a:lnTo>
                      <a:lnTo>
                        <a:pt x="0" y="17"/>
                      </a:lnTo>
                      <a:lnTo>
                        <a:pt x="0" y="21"/>
                      </a:lnTo>
                      <a:lnTo>
                        <a:pt x="1" y="23"/>
                      </a:lnTo>
                      <a:lnTo>
                        <a:pt x="1" y="27"/>
                      </a:lnTo>
                      <a:lnTo>
                        <a:pt x="4" y="32"/>
                      </a:lnTo>
                      <a:lnTo>
                        <a:pt x="6" y="35"/>
                      </a:lnTo>
                      <a:lnTo>
                        <a:pt x="8" y="37"/>
                      </a:lnTo>
                      <a:lnTo>
                        <a:pt x="11" y="38"/>
                      </a:lnTo>
                      <a:lnTo>
                        <a:pt x="12" y="39"/>
                      </a:lnTo>
                      <a:lnTo>
                        <a:pt x="13"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4" name="Freeform 116"/>
                <p:cNvSpPr>
                  <a:spLocks/>
                </p:cNvSpPr>
                <p:nvPr/>
              </p:nvSpPr>
              <p:spPr bwMode="auto">
                <a:xfrm>
                  <a:off x="5496" y="1462"/>
                  <a:ext cx="18" cy="17"/>
                </a:xfrm>
                <a:custGeom>
                  <a:avLst/>
                  <a:gdLst>
                    <a:gd name="T0" fmla="*/ 2 w 32"/>
                    <a:gd name="T1" fmla="*/ 32 h 32"/>
                    <a:gd name="T2" fmla="*/ 30 w 32"/>
                    <a:gd name="T3" fmla="*/ 28 h 32"/>
                    <a:gd name="T4" fmla="*/ 31 w 32"/>
                    <a:gd name="T5" fmla="*/ 28 h 32"/>
                    <a:gd name="T6" fmla="*/ 32 w 32"/>
                    <a:gd name="T7" fmla="*/ 27 h 32"/>
                    <a:gd name="T8" fmla="*/ 30 w 32"/>
                    <a:gd name="T9" fmla="*/ 5 h 32"/>
                    <a:gd name="T10" fmla="*/ 26 w 32"/>
                    <a:gd name="T11" fmla="*/ 4 h 32"/>
                    <a:gd name="T12" fmla="*/ 23 w 32"/>
                    <a:gd name="T13" fmla="*/ 1 h 32"/>
                    <a:gd name="T14" fmla="*/ 21 w 32"/>
                    <a:gd name="T15" fmla="*/ 0 h 32"/>
                    <a:gd name="T16" fmla="*/ 19 w 32"/>
                    <a:gd name="T17" fmla="*/ 0 h 32"/>
                    <a:gd name="T18" fmla="*/ 16 w 32"/>
                    <a:gd name="T19" fmla="*/ 0 h 32"/>
                    <a:gd name="T20" fmla="*/ 14 w 32"/>
                    <a:gd name="T21" fmla="*/ 0 h 32"/>
                    <a:gd name="T22" fmla="*/ 3 w 32"/>
                    <a:gd name="T23" fmla="*/ 10 h 32"/>
                    <a:gd name="T24" fmla="*/ 0 w 32"/>
                    <a:gd name="T25" fmla="*/ 30 h 32"/>
                    <a:gd name="T26" fmla="*/ 2 w 32"/>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 y="32"/>
                      </a:moveTo>
                      <a:lnTo>
                        <a:pt x="30" y="28"/>
                      </a:lnTo>
                      <a:lnTo>
                        <a:pt x="31" y="28"/>
                      </a:lnTo>
                      <a:lnTo>
                        <a:pt x="32" y="27"/>
                      </a:lnTo>
                      <a:lnTo>
                        <a:pt x="30" y="5"/>
                      </a:lnTo>
                      <a:lnTo>
                        <a:pt x="26" y="4"/>
                      </a:lnTo>
                      <a:lnTo>
                        <a:pt x="23" y="1"/>
                      </a:lnTo>
                      <a:lnTo>
                        <a:pt x="21" y="0"/>
                      </a:lnTo>
                      <a:lnTo>
                        <a:pt x="19" y="0"/>
                      </a:lnTo>
                      <a:lnTo>
                        <a:pt x="16" y="0"/>
                      </a:lnTo>
                      <a:lnTo>
                        <a:pt x="14" y="0"/>
                      </a:lnTo>
                      <a:lnTo>
                        <a:pt x="3" y="10"/>
                      </a:lnTo>
                      <a:lnTo>
                        <a:pt x="0" y="30"/>
                      </a:lnTo>
                      <a:lnTo>
                        <a:pt x="2" y="32"/>
                      </a:lnTo>
                      <a:close/>
                    </a:path>
                  </a:pathLst>
                </a:custGeom>
                <a:solidFill>
                  <a:srgbClr val="91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5" name="Freeform 117"/>
                <p:cNvSpPr>
                  <a:spLocks/>
                </p:cNvSpPr>
                <p:nvPr/>
              </p:nvSpPr>
              <p:spPr bwMode="auto">
                <a:xfrm>
                  <a:off x="5522" y="1463"/>
                  <a:ext cx="10" cy="11"/>
                </a:xfrm>
                <a:custGeom>
                  <a:avLst/>
                  <a:gdLst>
                    <a:gd name="T0" fmla="*/ 8 w 18"/>
                    <a:gd name="T1" fmla="*/ 19 h 19"/>
                    <a:gd name="T2" fmla="*/ 11 w 18"/>
                    <a:gd name="T3" fmla="*/ 18 h 19"/>
                    <a:gd name="T4" fmla="*/ 14 w 18"/>
                    <a:gd name="T5" fmla="*/ 15 h 19"/>
                    <a:gd name="T6" fmla="*/ 15 w 18"/>
                    <a:gd name="T7" fmla="*/ 14 h 19"/>
                    <a:gd name="T8" fmla="*/ 16 w 18"/>
                    <a:gd name="T9" fmla="*/ 11 h 19"/>
                    <a:gd name="T10" fmla="*/ 18 w 18"/>
                    <a:gd name="T11" fmla="*/ 10 h 19"/>
                    <a:gd name="T12" fmla="*/ 14 w 18"/>
                    <a:gd name="T13" fmla="*/ 0 h 19"/>
                    <a:gd name="T14" fmla="*/ 6 w 18"/>
                    <a:gd name="T15" fmla="*/ 1 h 19"/>
                    <a:gd name="T16" fmla="*/ 0 w 18"/>
                    <a:gd name="T17" fmla="*/ 7 h 19"/>
                    <a:gd name="T18" fmla="*/ 1 w 18"/>
                    <a:gd name="T19" fmla="*/ 16 h 19"/>
                    <a:gd name="T20" fmla="*/ 7 w 18"/>
                    <a:gd name="T21" fmla="*/ 19 h 19"/>
                    <a:gd name="T22" fmla="*/ 8 w 18"/>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8" y="19"/>
                      </a:moveTo>
                      <a:lnTo>
                        <a:pt x="11" y="18"/>
                      </a:lnTo>
                      <a:lnTo>
                        <a:pt x="14" y="15"/>
                      </a:lnTo>
                      <a:lnTo>
                        <a:pt x="15" y="14"/>
                      </a:lnTo>
                      <a:lnTo>
                        <a:pt x="16" y="11"/>
                      </a:lnTo>
                      <a:lnTo>
                        <a:pt x="18" y="10"/>
                      </a:lnTo>
                      <a:lnTo>
                        <a:pt x="14" y="0"/>
                      </a:lnTo>
                      <a:lnTo>
                        <a:pt x="6" y="1"/>
                      </a:lnTo>
                      <a:lnTo>
                        <a:pt x="0" y="7"/>
                      </a:lnTo>
                      <a:lnTo>
                        <a:pt x="1" y="16"/>
                      </a:lnTo>
                      <a:lnTo>
                        <a:pt x="7" y="19"/>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6" name="Freeform 118"/>
                <p:cNvSpPr>
                  <a:spLocks/>
                </p:cNvSpPr>
                <p:nvPr/>
              </p:nvSpPr>
              <p:spPr bwMode="auto">
                <a:xfrm>
                  <a:off x="5539" y="1462"/>
                  <a:ext cx="5" cy="8"/>
                </a:xfrm>
                <a:custGeom>
                  <a:avLst/>
                  <a:gdLst>
                    <a:gd name="T0" fmla="*/ 1 w 12"/>
                    <a:gd name="T1" fmla="*/ 17 h 17"/>
                    <a:gd name="T2" fmla="*/ 3 w 12"/>
                    <a:gd name="T3" fmla="*/ 14 h 17"/>
                    <a:gd name="T4" fmla="*/ 4 w 12"/>
                    <a:gd name="T5" fmla="*/ 13 h 17"/>
                    <a:gd name="T6" fmla="*/ 6 w 12"/>
                    <a:gd name="T7" fmla="*/ 11 h 17"/>
                    <a:gd name="T8" fmla="*/ 8 w 12"/>
                    <a:gd name="T9" fmla="*/ 10 h 17"/>
                    <a:gd name="T10" fmla="*/ 10 w 12"/>
                    <a:gd name="T11" fmla="*/ 8 h 17"/>
                    <a:gd name="T12" fmla="*/ 12 w 12"/>
                    <a:gd name="T13" fmla="*/ 7 h 17"/>
                    <a:gd name="T14" fmla="*/ 12 w 12"/>
                    <a:gd name="T15" fmla="*/ 5 h 17"/>
                    <a:gd name="T16" fmla="*/ 12 w 12"/>
                    <a:gd name="T17" fmla="*/ 4 h 17"/>
                    <a:gd name="T18" fmla="*/ 12 w 12"/>
                    <a:gd name="T19" fmla="*/ 3 h 17"/>
                    <a:gd name="T20" fmla="*/ 12 w 12"/>
                    <a:gd name="T21" fmla="*/ 0 h 17"/>
                    <a:gd name="T22" fmla="*/ 0 w 12"/>
                    <a:gd name="T23" fmla="*/ 3 h 17"/>
                    <a:gd name="T24" fmla="*/ 4 w 12"/>
                    <a:gd name="T25" fmla="*/ 14 h 17"/>
                    <a:gd name="T26" fmla="*/ 3 w 12"/>
                    <a:gd name="T27" fmla="*/ 14 h 17"/>
                    <a:gd name="T28" fmla="*/ 1 w 12"/>
                    <a:gd name="T29" fmla="*/ 15 h 17"/>
                    <a:gd name="T30" fmla="*/ 1 w 12"/>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7">
                      <a:moveTo>
                        <a:pt x="1" y="17"/>
                      </a:moveTo>
                      <a:lnTo>
                        <a:pt x="3" y="14"/>
                      </a:lnTo>
                      <a:lnTo>
                        <a:pt x="4" y="13"/>
                      </a:lnTo>
                      <a:lnTo>
                        <a:pt x="6" y="11"/>
                      </a:lnTo>
                      <a:lnTo>
                        <a:pt x="8" y="10"/>
                      </a:lnTo>
                      <a:lnTo>
                        <a:pt x="10" y="8"/>
                      </a:lnTo>
                      <a:lnTo>
                        <a:pt x="12" y="7"/>
                      </a:lnTo>
                      <a:lnTo>
                        <a:pt x="12" y="5"/>
                      </a:lnTo>
                      <a:lnTo>
                        <a:pt x="12" y="4"/>
                      </a:lnTo>
                      <a:lnTo>
                        <a:pt x="12" y="3"/>
                      </a:lnTo>
                      <a:lnTo>
                        <a:pt x="12" y="0"/>
                      </a:lnTo>
                      <a:lnTo>
                        <a:pt x="0" y="3"/>
                      </a:lnTo>
                      <a:lnTo>
                        <a:pt x="4" y="14"/>
                      </a:lnTo>
                      <a:lnTo>
                        <a:pt x="3" y="14"/>
                      </a:lnTo>
                      <a:lnTo>
                        <a:pt x="1" y="15"/>
                      </a:ln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7" name="Freeform 119"/>
                <p:cNvSpPr>
                  <a:spLocks/>
                </p:cNvSpPr>
                <p:nvPr/>
              </p:nvSpPr>
              <p:spPr bwMode="auto">
                <a:xfrm>
                  <a:off x="5470" y="1460"/>
                  <a:ext cx="5" cy="7"/>
                </a:xfrm>
                <a:custGeom>
                  <a:avLst/>
                  <a:gdLst>
                    <a:gd name="T0" fmla="*/ 5 w 9"/>
                    <a:gd name="T1" fmla="*/ 12 h 13"/>
                    <a:gd name="T2" fmla="*/ 9 w 9"/>
                    <a:gd name="T3" fmla="*/ 9 h 13"/>
                    <a:gd name="T4" fmla="*/ 9 w 9"/>
                    <a:gd name="T5" fmla="*/ 0 h 13"/>
                    <a:gd name="T6" fmla="*/ 5 w 9"/>
                    <a:gd name="T7" fmla="*/ 2 h 13"/>
                    <a:gd name="T8" fmla="*/ 1 w 9"/>
                    <a:gd name="T9" fmla="*/ 5 h 13"/>
                    <a:gd name="T10" fmla="*/ 0 w 9"/>
                    <a:gd name="T11" fmla="*/ 6 h 13"/>
                    <a:gd name="T12" fmla="*/ 0 w 9"/>
                    <a:gd name="T13" fmla="*/ 7 h 13"/>
                    <a:gd name="T14" fmla="*/ 4 w 9"/>
                    <a:gd name="T15" fmla="*/ 13 h 13"/>
                    <a:gd name="T16" fmla="*/ 5 w 9"/>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5" y="12"/>
                      </a:moveTo>
                      <a:lnTo>
                        <a:pt x="9" y="9"/>
                      </a:lnTo>
                      <a:lnTo>
                        <a:pt x="9" y="0"/>
                      </a:lnTo>
                      <a:lnTo>
                        <a:pt x="5" y="2"/>
                      </a:lnTo>
                      <a:lnTo>
                        <a:pt x="1" y="5"/>
                      </a:lnTo>
                      <a:lnTo>
                        <a:pt x="0" y="6"/>
                      </a:lnTo>
                      <a:lnTo>
                        <a:pt x="0" y="7"/>
                      </a:lnTo>
                      <a:lnTo>
                        <a:pt x="4" y="13"/>
                      </a:lnTo>
                      <a:lnTo>
                        <a:pt x="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8" name="Freeform 120"/>
                <p:cNvSpPr>
                  <a:spLocks/>
                </p:cNvSpPr>
                <p:nvPr/>
              </p:nvSpPr>
              <p:spPr bwMode="auto">
                <a:xfrm>
                  <a:off x="5453" y="1443"/>
                  <a:ext cx="12" cy="19"/>
                </a:xfrm>
                <a:custGeom>
                  <a:avLst/>
                  <a:gdLst>
                    <a:gd name="T0" fmla="*/ 20 w 22"/>
                    <a:gd name="T1" fmla="*/ 33 h 33"/>
                    <a:gd name="T2" fmla="*/ 22 w 22"/>
                    <a:gd name="T3" fmla="*/ 31 h 33"/>
                    <a:gd name="T4" fmla="*/ 22 w 22"/>
                    <a:gd name="T5" fmla="*/ 29 h 33"/>
                    <a:gd name="T6" fmla="*/ 22 w 22"/>
                    <a:gd name="T7" fmla="*/ 27 h 33"/>
                    <a:gd name="T8" fmla="*/ 22 w 22"/>
                    <a:gd name="T9" fmla="*/ 25 h 33"/>
                    <a:gd name="T10" fmla="*/ 21 w 22"/>
                    <a:gd name="T11" fmla="*/ 25 h 33"/>
                    <a:gd name="T12" fmla="*/ 20 w 22"/>
                    <a:gd name="T13" fmla="*/ 20 h 33"/>
                    <a:gd name="T14" fmla="*/ 17 w 22"/>
                    <a:gd name="T15" fmla="*/ 17 h 33"/>
                    <a:gd name="T16" fmla="*/ 14 w 22"/>
                    <a:gd name="T17" fmla="*/ 15 h 33"/>
                    <a:gd name="T18" fmla="*/ 11 w 22"/>
                    <a:gd name="T19" fmla="*/ 11 h 33"/>
                    <a:gd name="T20" fmla="*/ 9 w 22"/>
                    <a:gd name="T21" fmla="*/ 9 h 33"/>
                    <a:gd name="T22" fmla="*/ 9 w 22"/>
                    <a:gd name="T23" fmla="*/ 7 h 33"/>
                    <a:gd name="T24" fmla="*/ 8 w 22"/>
                    <a:gd name="T25" fmla="*/ 5 h 33"/>
                    <a:gd name="T26" fmla="*/ 8 w 22"/>
                    <a:gd name="T27" fmla="*/ 3 h 33"/>
                    <a:gd name="T28" fmla="*/ 6 w 22"/>
                    <a:gd name="T29" fmla="*/ 3 h 33"/>
                    <a:gd name="T30" fmla="*/ 6 w 22"/>
                    <a:gd name="T31" fmla="*/ 2 h 33"/>
                    <a:gd name="T32" fmla="*/ 4 w 22"/>
                    <a:gd name="T33" fmla="*/ 0 h 33"/>
                    <a:gd name="T34" fmla="*/ 3 w 22"/>
                    <a:gd name="T35" fmla="*/ 0 h 33"/>
                    <a:gd name="T36" fmla="*/ 2 w 22"/>
                    <a:gd name="T37" fmla="*/ 0 h 33"/>
                    <a:gd name="T38" fmla="*/ 1 w 22"/>
                    <a:gd name="T39" fmla="*/ 1 h 33"/>
                    <a:gd name="T40" fmla="*/ 0 w 22"/>
                    <a:gd name="T41" fmla="*/ 2 h 33"/>
                    <a:gd name="T42" fmla="*/ 2 w 22"/>
                    <a:gd name="T43" fmla="*/ 17 h 33"/>
                    <a:gd name="T44" fmla="*/ 3 w 22"/>
                    <a:gd name="T45" fmla="*/ 18 h 33"/>
                    <a:gd name="T46" fmla="*/ 6 w 22"/>
                    <a:gd name="T47" fmla="*/ 20 h 33"/>
                    <a:gd name="T48" fmla="*/ 8 w 22"/>
                    <a:gd name="T49" fmla="*/ 23 h 33"/>
                    <a:gd name="T50" fmla="*/ 9 w 22"/>
                    <a:gd name="T51" fmla="*/ 23 h 33"/>
                    <a:gd name="T52" fmla="*/ 11 w 22"/>
                    <a:gd name="T53" fmla="*/ 23 h 33"/>
                    <a:gd name="T54" fmla="*/ 15 w 22"/>
                    <a:gd name="T55" fmla="*/ 29 h 33"/>
                    <a:gd name="T56" fmla="*/ 17 w 22"/>
                    <a:gd name="T57" fmla="*/ 31 h 33"/>
                    <a:gd name="T58" fmla="*/ 18 w 22"/>
                    <a:gd name="T59" fmla="*/ 32 h 33"/>
                    <a:gd name="T60" fmla="*/ 20 w 22"/>
                    <a:gd name="T6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3">
                      <a:moveTo>
                        <a:pt x="20" y="33"/>
                      </a:moveTo>
                      <a:lnTo>
                        <a:pt x="22" y="31"/>
                      </a:lnTo>
                      <a:lnTo>
                        <a:pt x="22" y="29"/>
                      </a:lnTo>
                      <a:lnTo>
                        <a:pt x="22" y="27"/>
                      </a:lnTo>
                      <a:lnTo>
                        <a:pt x="22" y="25"/>
                      </a:lnTo>
                      <a:lnTo>
                        <a:pt x="21" y="25"/>
                      </a:lnTo>
                      <a:lnTo>
                        <a:pt x="20" y="20"/>
                      </a:lnTo>
                      <a:lnTo>
                        <a:pt x="17" y="17"/>
                      </a:lnTo>
                      <a:lnTo>
                        <a:pt x="14" y="15"/>
                      </a:lnTo>
                      <a:lnTo>
                        <a:pt x="11" y="11"/>
                      </a:lnTo>
                      <a:lnTo>
                        <a:pt x="9" y="9"/>
                      </a:lnTo>
                      <a:lnTo>
                        <a:pt x="9" y="7"/>
                      </a:lnTo>
                      <a:lnTo>
                        <a:pt x="8" y="5"/>
                      </a:lnTo>
                      <a:lnTo>
                        <a:pt x="8" y="3"/>
                      </a:lnTo>
                      <a:lnTo>
                        <a:pt x="6" y="3"/>
                      </a:lnTo>
                      <a:lnTo>
                        <a:pt x="6" y="2"/>
                      </a:lnTo>
                      <a:lnTo>
                        <a:pt x="4" y="0"/>
                      </a:lnTo>
                      <a:lnTo>
                        <a:pt x="3" y="0"/>
                      </a:lnTo>
                      <a:lnTo>
                        <a:pt x="2" y="0"/>
                      </a:lnTo>
                      <a:lnTo>
                        <a:pt x="1" y="1"/>
                      </a:lnTo>
                      <a:lnTo>
                        <a:pt x="0" y="2"/>
                      </a:lnTo>
                      <a:lnTo>
                        <a:pt x="2" y="17"/>
                      </a:lnTo>
                      <a:lnTo>
                        <a:pt x="3" y="18"/>
                      </a:lnTo>
                      <a:lnTo>
                        <a:pt x="6" y="20"/>
                      </a:lnTo>
                      <a:lnTo>
                        <a:pt x="8" y="23"/>
                      </a:lnTo>
                      <a:lnTo>
                        <a:pt x="9" y="23"/>
                      </a:lnTo>
                      <a:lnTo>
                        <a:pt x="11" y="23"/>
                      </a:lnTo>
                      <a:lnTo>
                        <a:pt x="15" y="29"/>
                      </a:lnTo>
                      <a:lnTo>
                        <a:pt x="17" y="31"/>
                      </a:lnTo>
                      <a:lnTo>
                        <a:pt x="18" y="32"/>
                      </a:lnTo>
                      <a:lnTo>
                        <a:pt x="2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9" name="Freeform 121"/>
                <p:cNvSpPr>
                  <a:spLocks/>
                </p:cNvSpPr>
                <p:nvPr/>
              </p:nvSpPr>
              <p:spPr bwMode="auto">
                <a:xfrm>
                  <a:off x="5548" y="1449"/>
                  <a:ext cx="10" cy="8"/>
                </a:xfrm>
                <a:custGeom>
                  <a:avLst/>
                  <a:gdLst>
                    <a:gd name="T0" fmla="*/ 0 w 17"/>
                    <a:gd name="T1" fmla="*/ 14 h 14"/>
                    <a:gd name="T2" fmla="*/ 2 w 17"/>
                    <a:gd name="T3" fmla="*/ 14 h 14"/>
                    <a:gd name="T4" fmla="*/ 3 w 17"/>
                    <a:gd name="T5" fmla="*/ 11 h 14"/>
                    <a:gd name="T6" fmla="*/ 6 w 17"/>
                    <a:gd name="T7" fmla="*/ 9 h 14"/>
                    <a:gd name="T8" fmla="*/ 6 w 17"/>
                    <a:gd name="T9" fmla="*/ 8 h 14"/>
                    <a:gd name="T10" fmla="*/ 8 w 17"/>
                    <a:gd name="T11" fmla="*/ 7 h 14"/>
                    <a:gd name="T12" fmla="*/ 8 w 17"/>
                    <a:gd name="T13" fmla="*/ 8 h 14"/>
                    <a:gd name="T14" fmla="*/ 9 w 17"/>
                    <a:gd name="T15" fmla="*/ 7 h 14"/>
                    <a:gd name="T16" fmla="*/ 10 w 17"/>
                    <a:gd name="T17" fmla="*/ 7 h 14"/>
                    <a:gd name="T18" fmla="*/ 11 w 17"/>
                    <a:gd name="T19" fmla="*/ 6 h 14"/>
                    <a:gd name="T20" fmla="*/ 17 w 17"/>
                    <a:gd name="T21" fmla="*/ 0 h 14"/>
                    <a:gd name="T22" fmla="*/ 15 w 17"/>
                    <a:gd name="T23" fmla="*/ 0 h 14"/>
                    <a:gd name="T24" fmla="*/ 14 w 17"/>
                    <a:gd name="T25" fmla="*/ 0 h 14"/>
                    <a:gd name="T26" fmla="*/ 12 w 17"/>
                    <a:gd name="T27" fmla="*/ 0 h 14"/>
                    <a:gd name="T28" fmla="*/ 11 w 17"/>
                    <a:gd name="T29" fmla="*/ 0 h 14"/>
                    <a:gd name="T30" fmla="*/ 0 w 1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0" y="14"/>
                      </a:moveTo>
                      <a:lnTo>
                        <a:pt x="2" y="14"/>
                      </a:lnTo>
                      <a:lnTo>
                        <a:pt x="3" y="11"/>
                      </a:lnTo>
                      <a:lnTo>
                        <a:pt x="6" y="9"/>
                      </a:lnTo>
                      <a:lnTo>
                        <a:pt x="6" y="8"/>
                      </a:lnTo>
                      <a:lnTo>
                        <a:pt x="8" y="7"/>
                      </a:lnTo>
                      <a:lnTo>
                        <a:pt x="8" y="8"/>
                      </a:lnTo>
                      <a:lnTo>
                        <a:pt x="9" y="7"/>
                      </a:lnTo>
                      <a:lnTo>
                        <a:pt x="10" y="7"/>
                      </a:lnTo>
                      <a:lnTo>
                        <a:pt x="11" y="6"/>
                      </a:lnTo>
                      <a:lnTo>
                        <a:pt x="17" y="0"/>
                      </a:lnTo>
                      <a:lnTo>
                        <a:pt x="15" y="0"/>
                      </a:lnTo>
                      <a:lnTo>
                        <a:pt x="14" y="0"/>
                      </a:lnTo>
                      <a:lnTo>
                        <a:pt x="12" y="0"/>
                      </a:lnTo>
                      <a:lnTo>
                        <a:pt x="11"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0" name="Freeform 122"/>
                <p:cNvSpPr>
                  <a:spLocks/>
                </p:cNvSpPr>
                <p:nvPr/>
              </p:nvSpPr>
              <p:spPr bwMode="auto">
                <a:xfrm>
                  <a:off x="5559" y="1438"/>
                  <a:ext cx="11" cy="8"/>
                </a:xfrm>
                <a:custGeom>
                  <a:avLst/>
                  <a:gdLst>
                    <a:gd name="T0" fmla="*/ 10 w 19"/>
                    <a:gd name="T1" fmla="*/ 15 h 15"/>
                    <a:gd name="T2" fmla="*/ 12 w 19"/>
                    <a:gd name="T3" fmla="*/ 15 h 15"/>
                    <a:gd name="T4" fmla="*/ 14 w 19"/>
                    <a:gd name="T5" fmla="*/ 14 h 15"/>
                    <a:gd name="T6" fmla="*/ 18 w 19"/>
                    <a:gd name="T7" fmla="*/ 13 h 15"/>
                    <a:gd name="T8" fmla="*/ 19 w 19"/>
                    <a:gd name="T9" fmla="*/ 12 h 15"/>
                    <a:gd name="T10" fmla="*/ 19 w 19"/>
                    <a:gd name="T11" fmla="*/ 10 h 15"/>
                    <a:gd name="T12" fmla="*/ 19 w 19"/>
                    <a:gd name="T13" fmla="*/ 7 h 15"/>
                    <a:gd name="T14" fmla="*/ 17 w 19"/>
                    <a:gd name="T15" fmla="*/ 7 h 15"/>
                    <a:gd name="T16" fmla="*/ 13 w 19"/>
                    <a:gd name="T17" fmla="*/ 5 h 15"/>
                    <a:gd name="T18" fmla="*/ 11 w 19"/>
                    <a:gd name="T19" fmla="*/ 3 h 15"/>
                    <a:gd name="T20" fmla="*/ 10 w 19"/>
                    <a:gd name="T21" fmla="*/ 1 h 15"/>
                    <a:gd name="T22" fmla="*/ 7 w 19"/>
                    <a:gd name="T23" fmla="*/ 1 h 15"/>
                    <a:gd name="T24" fmla="*/ 6 w 19"/>
                    <a:gd name="T25" fmla="*/ 1 h 15"/>
                    <a:gd name="T26" fmla="*/ 6 w 19"/>
                    <a:gd name="T27" fmla="*/ 3 h 15"/>
                    <a:gd name="T28" fmla="*/ 4 w 19"/>
                    <a:gd name="T29" fmla="*/ 5 h 15"/>
                    <a:gd name="T30" fmla="*/ 2 w 19"/>
                    <a:gd name="T31" fmla="*/ 5 h 15"/>
                    <a:gd name="T32" fmla="*/ 2 w 19"/>
                    <a:gd name="T33" fmla="*/ 4 h 15"/>
                    <a:gd name="T34" fmla="*/ 0 w 19"/>
                    <a:gd name="T35" fmla="*/ 1 h 15"/>
                    <a:gd name="T36" fmla="*/ 0 w 19"/>
                    <a:gd name="T37" fmla="*/ 0 h 15"/>
                    <a:gd name="T38" fmla="*/ 0 w 19"/>
                    <a:gd name="T39" fmla="*/ 12 h 15"/>
                    <a:gd name="T40" fmla="*/ 10 w 19"/>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5">
                      <a:moveTo>
                        <a:pt x="10" y="15"/>
                      </a:moveTo>
                      <a:lnTo>
                        <a:pt x="12" y="15"/>
                      </a:lnTo>
                      <a:lnTo>
                        <a:pt x="14" y="14"/>
                      </a:lnTo>
                      <a:lnTo>
                        <a:pt x="18" y="13"/>
                      </a:lnTo>
                      <a:lnTo>
                        <a:pt x="19" y="12"/>
                      </a:lnTo>
                      <a:lnTo>
                        <a:pt x="19" y="10"/>
                      </a:lnTo>
                      <a:lnTo>
                        <a:pt x="19" y="7"/>
                      </a:lnTo>
                      <a:lnTo>
                        <a:pt x="17" y="7"/>
                      </a:lnTo>
                      <a:lnTo>
                        <a:pt x="13" y="5"/>
                      </a:lnTo>
                      <a:lnTo>
                        <a:pt x="11" y="3"/>
                      </a:lnTo>
                      <a:lnTo>
                        <a:pt x="10" y="1"/>
                      </a:lnTo>
                      <a:lnTo>
                        <a:pt x="7" y="1"/>
                      </a:lnTo>
                      <a:lnTo>
                        <a:pt x="6" y="1"/>
                      </a:lnTo>
                      <a:lnTo>
                        <a:pt x="6" y="3"/>
                      </a:lnTo>
                      <a:lnTo>
                        <a:pt x="4" y="5"/>
                      </a:lnTo>
                      <a:lnTo>
                        <a:pt x="2" y="5"/>
                      </a:lnTo>
                      <a:lnTo>
                        <a:pt x="2" y="4"/>
                      </a:lnTo>
                      <a:lnTo>
                        <a:pt x="0" y="1"/>
                      </a:lnTo>
                      <a:lnTo>
                        <a:pt x="0" y="0"/>
                      </a:lnTo>
                      <a:lnTo>
                        <a:pt x="0" y="12"/>
                      </a:lnTo>
                      <a:lnTo>
                        <a:pt x="1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1" name="Freeform 123"/>
                <p:cNvSpPr>
                  <a:spLocks/>
                </p:cNvSpPr>
                <p:nvPr/>
              </p:nvSpPr>
              <p:spPr bwMode="auto">
                <a:xfrm>
                  <a:off x="5446" y="1428"/>
                  <a:ext cx="9" cy="15"/>
                </a:xfrm>
                <a:custGeom>
                  <a:avLst/>
                  <a:gdLst>
                    <a:gd name="T0" fmla="*/ 1 w 16"/>
                    <a:gd name="T1" fmla="*/ 27 h 27"/>
                    <a:gd name="T2" fmla="*/ 2 w 16"/>
                    <a:gd name="T3" fmla="*/ 27 h 27"/>
                    <a:gd name="T4" fmla="*/ 15 w 16"/>
                    <a:gd name="T5" fmla="*/ 17 h 27"/>
                    <a:gd name="T6" fmla="*/ 15 w 16"/>
                    <a:gd name="T7" fmla="*/ 14 h 27"/>
                    <a:gd name="T8" fmla="*/ 16 w 16"/>
                    <a:gd name="T9" fmla="*/ 11 h 27"/>
                    <a:gd name="T10" fmla="*/ 16 w 16"/>
                    <a:gd name="T11" fmla="*/ 10 h 27"/>
                    <a:gd name="T12" fmla="*/ 16 w 16"/>
                    <a:gd name="T13" fmla="*/ 8 h 27"/>
                    <a:gd name="T14" fmla="*/ 16 w 16"/>
                    <a:gd name="T15" fmla="*/ 6 h 27"/>
                    <a:gd name="T16" fmla="*/ 15 w 16"/>
                    <a:gd name="T17" fmla="*/ 3 h 27"/>
                    <a:gd name="T18" fmla="*/ 15 w 16"/>
                    <a:gd name="T19" fmla="*/ 2 h 27"/>
                    <a:gd name="T20" fmla="*/ 13 w 16"/>
                    <a:gd name="T21" fmla="*/ 0 h 27"/>
                    <a:gd name="T22" fmla="*/ 12 w 16"/>
                    <a:gd name="T23" fmla="*/ 0 h 27"/>
                    <a:gd name="T24" fmla="*/ 9 w 16"/>
                    <a:gd name="T25" fmla="*/ 3 h 27"/>
                    <a:gd name="T26" fmla="*/ 7 w 16"/>
                    <a:gd name="T27" fmla="*/ 11 h 27"/>
                    <a:gd name="T28" fmla="*/ 5 w 16"/>
                    <a:gd name="T29" fmla="*/ 11 h 27"/>
                    <a:gd name="T30" fmla="*/ 3 w 16"/>
                    <a:gd name="T31" fmla="*/ 14 h 27"/>
                    <a:gd name="T32" fmla="*/ 1 w 16"/>
                    <a:gd name="T33" fmla="*/ 15 h 27"/>
                    <a:gd name="T34" fmla="*/ 1 w 16"/>
                    <a:gd name="T35" fmla="*/ 17 h 27"/>
                    <a:gd name="T36" fmla="*/ 0 w 16"/>
                    <a:gd name="T37" fmla="*/ 18 h 27"/>
                    <a:gd name="T38" fmla="*/ 0 w 16"/>
                    <a:gd name="T39" fmla="*/ 22 h 27"/>
                    <a:gd name="T40" fmla="*/ 0 w 16"/>
                    <a:gd name="T41" fmla="*/ 24 h 27"/>
                    <a:gd name="T42" fmla="*/ 0 w 16"/>
                    <a:gd name="T43" fmla="*/ 27 h 27"/>
                    <a:gd name="T44" fmla="*/ 1 w 16"/>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7">
                      <a:moveTo>
                        <a:pt x="1" y="27"/>
                      </a:moveTo>
                      <a:lnTo>
                        <a:pt x="2" y="27"/>
                      </a:lnTo>
                      <a:lnTo>
                        <a:pt x="15" y="17"/>
                      </a:lnTo>
                      <a:lnTo>
                        <a:pt x="15" y="14"/>
                      </a:lnTo>
                      <a:lnTo>
                        <a:pt x="16" y="11"/>
                      </a:lnTo>
                      <a:lnTo>
                        <a:pt x="16" y="10"/>
                      </a:lnTo>
                      <a:lnTo>
                        <a:pt x="16" y="8"/>
                      </a:lnTo>
                      <a:lnTo>
                        <a:pt x="16" y="6"/>
                      </a:lnTo>
                      <a:lnTo>
                        <a:pt x="15" y="3"/>
                      </a:lnTo>
                      <a:lnTo>
                        <a:pt x="15" y="2"/>
                      </a:lnTo>
                      <a:lnTo>
                        <a:pt x="13" y="0"/>
                      </a:lnTo>
                      <a:lnTo>
                        <a:pt x="12" y="0"/>
                      </a:lnTo>
                      <a:lnTo>
                        <a:pt x="9" y="3"/>
                      </a:lnTo>
                      <a:lnTo>
                        <a:pt x="7" y="11"/>
                      </a:lnTo>
                      <a:lnTo>
                        <a:pt x="5" y="11"/>
                      </a:lnTo>
                      <a:lnTo>
                        <a:pt x="3" y="14"/>
                      </a:lnTo>
                      <a:lnTo>
                        <a:pt x="1" y="15"/>
                      </a:lnTo>
                      <a:lnTo>
                        <a:pt x="1" y="17"/>
                      </a:lnTo>
                      <a:lnTo>
                        <a:pt x="0" y="18"/>
                      </a:lnTo>
                      <a:lnTo>
                        <a:pt x="0" y="22"/>
                      </a:lnTo>
                      <a:lnTo>
                        <a:pt x="0" y="24"/>
                      </a:lnTo>
                      <a:lnTo>
                        <a:pt x="0" y="27"/>
                      </a:lnTo>
                      <a:lnTo>
                        <a:pt x="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2" name="Freeform 124"/>
                <p:cNvSpPr>
                  <a:spLocks/>
                </p:cNvSpPr>
                <p:nvPr/>
              </p:nvSpPr>
              <p:spPr bwMode="auto">
                <a:xfrm>
                  <a:off x="5436" y="1422"/>
                  <a:ext cx="14" cy="14"/>
                </a:xfrm>
                <a:custGeom>
                  <a:avLst/>
                  <a:gdLst>
                    <a:gd name="T0" fmla="*/ 4 w 24"/>
                    <a:gd name="T1" fmla="*/ 27 h 27"/>
                    <a:gd name="T2" fmla="*/ 8 w 24"/>
                    <a:gd name="T3" fmla="*/ 27 h 27"/>
                    <a:gd name="T4" fmla="*/ 24 w 24"/>
                    <a:gd name="T5" fmla="*/ 2 h 27"/>
                    <a:gd name="T6" fmla="*/ 23 w 24"/>
                    <a:gd name="T7" fmla="*/ 1 h 27"/>
                    <a:gd name="T8" fmla="*/ 22 w 24"/>
                    <a:gd name="T9" fmla="*/ 0 h 27"/>
                    <a:gd name="T10" fmla="*/ 15 w 24"/>
                    <a:gd name="T11" fmla="*/ 2 h 27"/>
                    <a:gd name="T12" fmla="*/ 9 w 24"/>
                    <a:gd name="T13" fmla="*/ 14 h 27"/>
                    <a:gd name="T14" fmla="*/ 8 w 24"/>
                    <a:gd name="T15" fmla="*/ 14 h 27"/>
                    <a:gd name="T16" fmla="*/ 7 w 24"/>
                    <a:gd name="T17" fmla="*/ 15 h 27"/>
                    <a:gd name="T18" fmla="*/ 5 w 24"/>
                    <a:gd name="T19" fmla="*/ 15 h 27"/>
                    <a:gd name="T20" fmla="*/ 4 w 24"/>
                    <a:gd name="T21" fmla="*/ 15 h 27"/>
                    <a:gd name="T22" fmla="*/ 2 w 24"/>
                    <a:gd name="T23" fmla="*/ 16 h 27"/>
                    <a:gd name="T24" fmla="*/ 1 w 24"/>
                    <a:gd name="T25" fmla="*/ 16 h 27"/>
                    <a:gd name="T26" fmla="*/ 1 w 24"/>
                    <a:gd name="T27" fmla="*/ 19 h 27"/>
                    <a:gd name="T28" fmla="*/ 0 w 24"/>
                    <a:gd name="T29" fmla="*/ 19 h 27"/>
                    <a:gd name="T30" fmla="*/ 0 w 24"/>
                    <a:gd name="T31" fmla="*/ 21 h 27"/>
                    <a:gd name="T32" fmla="*/ 2 w 24"/>
                    <a:gd name="T33" fmla="*/ 27 h 27"/>
                    <a:gd name="T34" fmla="*/ 4 w 24"/>
                    <a:gd name="T3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4" y="27"/>
                      </a:moveTo>
                      <a:lnTo>
                        <a:pt x="8" y="27"/>
                      </a:lnTo>
                      <a:lnTo>
                        <a:pt x="24" y="2"/>
                      </a:lnTo>
                      <a:lnTo>
                        <a:pt x="23" y="1"/>
                      </a:lnTo>
                      <a:lnTo>
                        <a:pt x="22" y="0"/>
                      </a:lnTo>
                      <a:lnTo>
                        <a:pt x="15" y="2"/>
                      </a:lnTo>
                      <a:lnTo>
                        <a:pt x="9" y="14"/>
                      </a:lnTo>
                      <a:lnTo>
                        <a:pt x="8" y="14"/>
                      </a:lnTo>
                      <a:lnTo>
                        <a:pt x="7" y="15"/>
                      </a:lnTo>
                      <a:lnTo>
                        <a:pt x="5" y="15"/>
                      </a:lnTo>
                      <a:lnTo>
                        <a:pt x="4" y="15"/>
                      </a:lnTo>
                      <a:lnTo>
                        <a:pt x="2" y="16"/>
                      </a:lnTo>
                      <a:lnTo>
                        <a:pt x="1" y="16"/>
                      </a:lnTo>
                      <a:lnTo>
                        <a:pt x="1" y="19"/>
                      </a:lnTo>
                      <a:lnTo>
                        <a:pt x="0" y="19"/>
                      </a:lnTo>
                      <a:lnTo>
                        <a:pt x="0" y="21"/>
                      </a:lnTo>
                      <a:lnTo>
                        <a:pt x="2" y="27"/>
                      </a:lnTo>
                      <a:lnTo>
                        <a:pt x="4" y="27"/>
                      </a:lnTo>
                      <a:close/>
                    </a:path>
                  </a:pathLst>
                </a:custGeom>
                <a:solidFill>
                  <a:srgbClr val="A8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3" name="Freeform 125"/>
                <p:cNvSpPr>
                  <a:spLocks/>
                </p:cNvSpPr>
                <p:nvPr/>
              </p:nvSpPr>
              <p:spPr bwMode="auto">
                <a:xfrm>
                  <a:off x="5565" y="1427"/>
                  <a:ext cx="11" cy="9"/>
                </a:xfrm>
                <a:custGeom>
                  <a:avLst/>
                  <a:gdLst>
                    <a:gd name="T0" fmla="*/ 9 w 18"/>
                    <a:gd name="T1" fmla="*/ 17 h 17"/>
                    <a:gd name="T2" fmla="*/ 12 w 18"/>
                    <a:gd name="T3" fmla="*/ 16 h 17"/>
                    <a:gd name="T4" fmla="*/ 13 w 18"/>
                    <a:gd name="T5" fmla="*/ 16 h 17"/>
                    <a:gd name="T6" fmla="*/ 14 w 18"/>
                    <a:gd name="T7" fmla="*/ 14 h 17"/>
                    <a:gd name="T8" fmla="*/ 15 w 18"/>
                    <a:gd name="T9" fmla="*/ 14 h 17"/>
                    <a:gd name="T10" fmla="*/ 15 w 18"/>
                    <a:gd name="T11" fmla="*/ 13 h 17"/>
                    <a:gd name="T12" fmla="*/ 16 w 18"/>
                    <a:gd name="T13" fmla="*/ 12 h 17"/>
                    <a:gd name="T14" fmla="*/ 18 w 18"/>
                    <a:gd name="T15" fmla="*/ 9 h 17"/>
                    <a:gd name="T16" fmla="*/ 16 w 18"/>
                    <a:gd name="T17" fmla="*/ 6 h 17"/>
                    <a:gd name="T18" fmla="*/ 15 w 18"/>
                    <a:gd name="T19" fmla="*/ 5 h 17"/>
                    <a:gd name="T20" fmla="*/ 15 w 18"/>
                    <a:gd name="T21" fmla="*/ 4 h 17"/>
                    <a:gd name="T22" fmla="*/ 14 w 18"/>
                    <a:gd name="T23" fmla="*/ 3 h 17"/>
                    <a:gd name="T24" fmla="*/ 13 w 18"/>
                    <a:gd name="T25" fmla="*/ 3 h 17"/>
                    <a:gd name="T26" fmla="*/ 9 w 18"/>
                    <a:gd name="T27" fmla="*/ 0 h 17"/>
                    <a:gd name="T28" fmla="*/ 8 w 18"/>
                    <a:gd name="T29" fmla="*/ 0 h 17"/>
                    <a:gd name="T30" fmla="*/ 7 w 18"/>
                    <a:gd name="T31" fmla="*/ 0 h 17"/>
                    <a:gd name="T32" fmla="*/ 5 w 18"/>
                    <a:gd name="T33" fmla="*/ 3 h 17"/>
                    <a:gd name="T34" fmla="*/ 4 w 18"/>
                    <a:gd name="T35" fmla="*/ 3 h 17"/>
                    <a:gd name="T36" fmla="*/ 2 w 18"/>
                    <a:gd name="T37" fmla="*/ 3 h 17"/>
                    <a:gd name="T38" fmla="*/ 1 w 18"/>
                    <a:gd name="T39" fmla="*/ 4 h 17"/>
                    <a:gd name="T40" fmla="*/ 1 w 18"/>
                    <a:gd name="T41" fmla="*/ 5 h 17"/>
                    <a:gd name="T42" fmla="*/ 0 w 18"/>
                    <a:gd name="T43" fmla="*/ 6 h 17"/>
                    <a:gd name="T44" fmla="*/ 4 w 18"/>
                    <a:gd name="T45" fmla="*/ 13 h 17"/>
                    <a:gd name="T46" fmla="*/ 5 w 18"/>
                    <a:gd name="T47" fmla="*/ 14 h 17"/>
                    <a:gd name="T48" fmla="*/ 6 w 18"/>
                    <a:gd name="T49" fmla="*/ 14 h 17"/>
                    <a:gd name="T50" fmla="*/ 7 w 18"/>
                    <a:gd name="T51" fmla="*/ 14 h 17"/>
                    <a:gd name="T52" fmla="*/ 9 w 18"/>
                    <a:gd name="T5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7">
                      <a:moveTo>
                        <a:pt x="9" y="17"/>
                      </a:moveTo>
                      <a:lnTo>
                        <a:pt x="12" y="16"/>
                      </a:lnTo>
                      <a:lnTo>
                        <a:pt x="13" y="16"/>
                      </a:lnTo>
                      <a:lnTo>
                        <a:pt x="14" y="14"/>
                      </a:lnTo>
                      <a:lnTo>
                        <a:pt x="15" y="14"/>
                      </a:lnTo>
                      <a:lnTo>
                        <a:pt x="15" y="13"/>
                      </a:lnTo>
                      <a:lnTo>
                        <a:pt x="16" y="12"/>
                      </a:lnTo>
                      <a:lnTo>
                        <a:pt x="18" y="9"/>
                      </a:lnTo>
                      <a:lnTo>
                        <a:pt x="16" y="6"/>
                      </a:lnTo>
                      <a:lnTo>
                        <a:pt x="15" y="5"/>
                      </a:lnTo>
                      <a:lnTo>
                        <a:pt x="15" y="4"/>
                      </a:lnTo>
                      <a:lnTo>
                        <a:pt x="14" y="3"/>
                      </a:lnTo>
                      <a:lnTo>
                        <a:pt x="13" y="3"/>
                      </a:lnTo>
                      <a:lnTo>
                        <a:pt x="9" y="0"/>
                      </a:lnTo>
                      <a:lnTo>
                        <a:pt x="8" y="0"/>
                      </a:lnTo>
                      <a:lnTo>
                        <a:pt x="7" y="0"/>
                      </a:lnTo>
                      <a:lnTo>
                        <a:pt x="5" y="3"/>
                      </a:lnTo>
                      <a:lnTo>
                        <a:pt x="4" y="3"/>
                      </a:lnTo>
                      <a:lnTo>
                        <a:pt x="2" y="3"/>
                      </a:lnTo>
                      <a:lnTo>
                        <a:pt x="1" y="4"/>
                      </a:lnTo>
                      <a:lnTo>
                        <a:pt x="1" y="5"/>
                      </a:lnTo>
                      <a:lnTo>
                        <a:pt x="0" y="6"/>
                      </a:lnTo>
                      <a:lnTo>
                        <a:pt x="4" y="13"/>
                      </a:lnTo>
                      <a:lnTo>
                        <a:pt x="5" y="14"/>
                      </a:lnTo>
                      <a:lnTo>
                        <a:pt x="6" y="14"/>
                      </a:lnTo>
                      <a:lnTo>
                        <a:pt x="7" y="14"/>
                      </a:lnTo>
                      <a:lnTo>
                        <a:pt x="9" y="17"/>
                      </a:lnTo>
                      <a:close/>
                    </a:path>
                  </a:pathLst>
                </a:custGeom>
                <a:solidFill>
                  <a:srgbClr val="00E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4" name="Freeform 126"/>
                <p:cNvSpPr>
                  <a:spLocks/>
                </p:cNvSpPr>
                <p:nvPr/>
              </p:nvSpPr>
              <p:spPr bwMode="auto">
                <a:xfrm>
                  <a:off x="5573" y="1416"/>
                  <a:ext cx="9" cy="8"/>
                </a:xfrm>
                <a:custGeom>
                  <a:avLst/>
                  <a:gdLst>
                    <a:gd name="T0" fmla="*/ 8 w 15"/>
                    <a:gd name="T1" fmla="*/ 14 h 15"/>
                    <a:gd name="T2" fmla="*/ 9 w 15"/>
                    <a:gd name="T3" fmla="*/ 14 h 15"/>
                    <a:gd name="T4" fmla="*/ 10 w 15"/>
                    <a:gd name="T5" fmla="*/ 14 h 15"/>
                    <a:gd name="T6" fmla="*/ 13 w 15"/>
                    <a:gd name="T7" fmla="*/ 14 h 15"/>
                    <a:gd name="T8" fmla="*/ 13 w 15"/>
                    <a:gd name="T9" fmla="*/ 11 h 15"/>
                    <a:gd name="T10" fmla="*/ 14 w 15"/>
                    <a:gd name="T11" fmla="*/ 11 h 15"/>
                    <a:gd name="T12" fmla="*/ 15 w 15"/>
                    <a:gd name="T13" fmla="*/ 11 h 15"/>
                    <a:gd name="T14" fmla="*/ 15 w 15"/>
                    <a:gd name="T15" fmla="*/ 8 h 15"/>
                    <a:gd name="T16" fmla="*/ 15 w 15"/>
                    <a:gd name="T17" fmla="*/ 6 h 15"/>
                    <a:gd name="T18" fmla="*/ 13 w 15"/>
                    <a:gd name="T19" fmla="*/ 3 h 15"/>
                    <a:gd name="T20" fmla="*/ 13 w 15"/>
                    <a:gd name="T21" fmla="*/ 2 h 15"/>
                    <a:gd name="T22" fmla="*/ 13 w 15"/>
                    <a:gd name="T23" fmla="*/ 1 h 15"/>
                    <a:gd name="T24" fmla="*/ 10 w 15"/>
                    <a:gd name="T25" fmla="*/ 0 h 15"/>
                    <a:gd name="T26" fmla="*/ 5 w 15"/>
                    <a:gd name="T27" fmla="*/ 0 h 15"/>
                    <a:gd name="T28" fmla="*/ 4 w 15"/>
                    <a:gd name="T29" fmla="*/ 0 h 15"/>
                    <a:gd name="T30" fmla="*/ 2 w 15"/>
                    <a:gd name="T31" fmla="*/ 2 h 15"/>
                    <a:gd name="T32" fmla="*/ 1 w 15"/>
                    <a:gd name="T33" fmla="*/ 3 h 15"/>
                    <a:gd name="T34" fmla="*/ 0 w 15"/>
                    <a:gd name="T35" fmla="*/ 6 h 15"/>
                    <a:gd name="T36" fmla="*/ 0 w 15"/>
                    <a:gd name="T37" fmla="*/ 8 h 15"/>
                    <a:gd name="T38" fmla="*/ 6 w 15"/>
                    <a:gd name="T39" fmla="*/ 15 h 15"/>
                    <a:gd name="T40" fmla="*/ 8 w 15"/>
                    <a:gd name="T4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5">
                      <a:moveTo>
                        <a:pt x="8" y="14"/>
                      </a:moveTo>
                      <a:lnTo>
                        <a:pt x="9" y="14"/>
                      </a:lnTo>
                      <a:lnTo>
                        <a:pt x="10" y="14"/>
                      </a:lnTo>
                      <a:lnTo>
                        <a:pt x="13" y="14"/>
                      </a:lnTo>
                      <a:lnTo>
                        <a:pt x="13" y="11"/>
                      </a:lnTo>
                      <a:lnTo>
                        <a:pt x="14" y="11"/>
                      </a:lnTo>
                      <a:lnTo>
                        <a:pt x="15" y="11"/>
                      </a:lnTo>
                      <a:lnTo>
                        <a:pt x="15" y="8"/>
                      </a:lnTo>
                      <a:lnTo>
                        <a:pt x="15" y="6"/>
                      </a:lnTo>
                      <a:lnTo>
                        <a:pt x="13" y="3"/>
                      </a:lnTo>
                      <a:lnTo>
                        <a:pt x="13" y="2"/>
                      </a:lnTo>
                      <a:lnTo>
                        <a:pt x="13" y="1"/>
                      </a:lnTo>
                      <a:lnTo>
                        <a:pt x="10" y="0"/>
                      </a:lnTo>
                      <a:lnTo>
                        <a:pt x="5" y="0"/>
                      </a:lnTo>
                      <a:lnTo>
                        <a:pt x="4" y="0"/>
                      </a:lnTo>
                      <a:lnTo>
                        <a:pt x="2" y="2"/>
                      </a:lnTo>
                      <a:lnTo>
                        <a:pt x="1" y="3"/>
                      </a:lnTo>
                      <a:lnTo>
                        <a:pt x="0" y="6"/>
                      </a:lnTo>
                      <a:lnTo>
                        <a:pt x="0" y="8"/>
                      </a:lnTo>
                      <a:lnTo>
                        <a:pt x="6" y="15"/>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5" name="Freeform 127"/>
                <p:cNvSpPr>
                  <a:spLocks/>
                </p:cNvSpPr>
                <p:nvPr/>
              </p:nvSpPr>
              <p:spPr bwMode="auto">
                <a:xfrm>
                  <a:off x="5428" y="1413"/>
                  <a:ext cx="12" cy="9"/>
                </a:xfrm>
                <a:custGeom>
                  <a:avLst/>
                  <a:gdLst>
                    <a:gd name="T0" fmla="*/ 4 w 21"/>
                    <a:gd name="T1" fmla="*/ 16 h 16"/>
                    <a:gd name="T2" fmla="*/ 8 w 21"/>
                    <a:gd name="T3" fmla="*/ 16 h 16"/>
                    <a:gd name="T4" fmla="*/ 11 w 21"/>
                    <a:gd name="T5" fmla="*/ 16 h 16"/>
                    <a:gd name="T6" fmla="*/ 15 w 21"/>
                    <a:gd name="T7" fmla="*/ 14 h 16"/>
                    <a:gd name="T8" fmla="*/ 17 w 21"/>
                    <a:gd name="T9" fmla="*/ 14 h 16"/>
                    <a:gd name="T10" fmla="*/ 18 w 21"/>
                    <a:gd name="T11" fmla="*/ 14 h 16"/>
                    <a:gd name="T12" fmla="*/ 19 w 21"/>
                    <a:gd name="T13" fmla="*/ 12 h 16"/>
                    <a:gd name="T14" fmla="*/ 21 w 21"/>
                    <a:gd name="T15" fmla="*/ 9 h 16"/>
                    <a:gd name="T16" fmla="*/ 21 w 21"/>
                    <a:gd name="T17" fmla="*/ 8 h 16"/>
                    <a:gd name="T18" fmla="*/ 18 w 21"/>
                    <a:gd name="T19" fmla="*/ 0 h 16"/>
                    <a:gd name="T20" fmla="*/ 11 w 21"/>
                    <a:gd name="T21" fmla="*/ 1 h 16"/>
                    <a:gd name="T22" fmla="*/ 10 w 21"/>
                    <a:gd name="T23" fmla="*/ 2 h 16"/>
                    <a:gd name="T24" fmla="*/ 9 w 21"/>
                    <a:gd name="T25" fmla="*/ 3 h 16"/>
                    <a:gd name="T26" fmla="*/ 8 w 21"/>
                    <a:gd name="T27" fmla="*/ 6 h 16"/>
                    <a:gd name="T28" fmla="*/ 8 w 21"/>
                    <a:gd name="T29" fmla="*/ 8 h 16"/>
                    <a:gd name="T30" fmla="*/ 8 w 21"/>
                    <a:gd name="T31" fmla="*/ 12 h 16"/>
                    <a:gd name="T32" fmla="*/ 7 w 21"/>
                    <a:gd name="T33" fmla="*/ 12 h 16"/>
                    <a:gd name="T34" fmla="*/ 5 w 21"/>
                    <a:gd name="T35" fmla="*/ 12 h 16"/>
                    <a:gd name="T36" fmla="*/ 4 w 21"/>
                    <a:gd name="T37" fmla="*/ 14 h 16"/>
                    <a:gd name="T38" fmla="*/ 2 w 21"/>
                    <a:gd name="T39" fmla="*/ 12 h 16"/>
                    <a:gd name="T40" fmla="*/ 0 w 21"/>
                    <a:gd name="T41" fmla="*/ 12 h 16"/>
                    <a:gd name="T42" fmla="*/ 0 w 21"/>
                    <a:gd name="T43" fmla="*/ 14 h 16"/>
                    <a:gd name="T44" fmla="*/ 1 w 21"/>
                    <a:gd name="T45" fmla="*/ 14 h 16"/>
                    <a:gd name="T46" fmla="*/ 2 w 21"/>
                    <a:gd name="T47" fmla="*/ 16 h 16"/>
                    <a:gd name="T48" fmla="*/ 3 w 21"/>
                    <a:gd name="T49" fmla="*/ 16 h 16"/>
                    <a:gd name="T50" fmla="*/ 4 w 21"/>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4" y="16"/>
                      </a:moveTo>
                      <a:lnTo>
                        <a:pt x="8" y="16"/>
                      </a:lnTo>
                      <a:lnTo>
                        <a:pt x="11" y="16"/>
                      </a:lnTo>
                      <a:lnTo>
                        <a:pt x="15" y="14"/>
                      </a:lnTo>
                      <a:lnTo>
                        <a:pt x="17" y="14"/>
                      </a:lnTo>
                      <a:lnTo>
                        <a:pt x="18" y="14"/>
                      </a:lnTo>
                      <a:lnTo>
                        <a:pt x="19" y="12"/>
                      </a:lnTo>
                      <a:lnTo>
                        <a:pt x="21" y="9"/>
                      </a:lnTo>
                      <a:lnTo>
                        <a:pt x="21" y="8"/>
                      </a:lnTo>
                      <a:lnTo>
                        <a:pt x="18" y="0"/>
                      </a:lnTo>
                      <a:lnTo>
                        <a:pt x="11" y="1"/>
                      </a:lnTo>
                      <a:lnTo>
                        <a:pt x="10" y="2"/>
                      </a:lnTo>
                      <a:lnTo>
                        <a:pt x="9" y="3"/>
                      </a:lnTo>
                      <a:lnTo>
                        <a:pt x="8" y="6"/>
                      </a:lnTo>
                      <a:lnTo>
                        <a:pt x="8" y="8"/>
                      </a:lnTo>
                      <a:lnTo>
                        <a:pt x="8" y="12"/>
                      </a:lnTo>
                      <a:lnTo>
                        <a:pt x="7" y="12"/>
                      </a:lnTo>
                      <a:lnTo>
                        <a:pt x="5" y="12"/>
                      </a:lnTo>
                      <a:lnTo>
                        <a:pt x="4" y="14"/>
                      </a:lnTo>
                      <a:lnTo>
                        <a:pt x="2" y="12"/>
                      </a:lnTo>
                      <a:lnTo>
                        <a:pt x="0" y="12"/>
                      </a:lnTo>
                      <a:lnTo>
                        <a:pt x="0" y="14"/>
                      </a:lnTo>
                      <a:lnTo>
                        <a:pt x="1" y="14"/>
                      </a:lnTo>
                      <a:lnTo>
                        <a:pt x="2" y="16"/>
                      </a:lnTo>
                      <a:lnTo>
                        <a:pt x="3" y="16"/>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536" name="Freeform 128"/>
              <p:cNvSpPr>
                <a:spLocks/>
              </p:cNvSpPr>
              <p:nvPr/>
            </p:nvSpPr>
            <p:spPr bwMode="auto">
              <a:xfrm>
                <a:off x="5329" y="1026"/>
                <a:ext cx="170" cy="408"/>
              </a:xfrm>
              <a:custGeom>
                <a:avLst/>
                <a:gdLst>
                  <a:gd name="T0" fmla="*/ 94 w 145"/>
                  <a:gd name="T1" fmla="*/ 665 h 667"/>
                  <a:gd name="T2" fmla="*/ 94 w 145"/>
                  <a:gd name="T3" fmla="*/ 664 h 667"/>
                  <a:gd name="T4" fmla="*/ 86 w 145"/>
                  <a:gd name="T5" fmla="*/ 645 h 667"/>
                  <a:gd name="T6" fmla="*/ 76 w 145"/>
                  <a:gd name="T7" fmla="*/ 624 h 667"/>
                  <a:gd name="T8" fmla="*/ 56 w 145"/>
                  <a:gd name="T9" fmla="*/ 575 h 667"/>
                  <a:gd name="T10" fmla="*/ 44 w 145"/>
                  <a:gd name="T11" fmla="*/ 541 h 667"/>
                  <a:gd name="T12" fmla="*/ 35 w 145"/>
                  <a:gd name="T13" fmla="*/ 506 h 667"/>
                  <a:gd name="T14" fmla="*/ 26 w 145"/>
                  <a:gd name="T15" fmla="*/ 471 h 667"/>
                  <a:gd name="T16" fmla="*/ 18 w 145"/>
                  <a:gd name="T17" fmla="*/ 436 h 667"/>
                  <a:gd name="T18" fmla="*/ 12 w 145"/>
                  <a:gd name="T19" fmla="*/ 402 h 667"/>
                  <a:gd name="T20" fmla="*/ 7 w 145"/>
                  <a:gd name="T21" fmla="*/ 349 h 667"/>
                  <a:gd name="T22" fmla="*/ 8 w 145"/>
                  <a:gd name="T23" fmla="*/ 341 h 667"/>
                  <a:gd name="T24" fmla="*/ 11 w 145"/>
                  <a:gd name="T25" fmla="*/ 299 h 667"/>
                  <a:gd name="T26" fmla="*/ 13 w 145"/>
                  <a:gd name="T27" fmla="*/ 283 h 667"/>
                  <a:gd name="T28" fmla="*/ 15 w 145"/>
                  <a:gd name="T29" fmla="*/ 283 h 667"/>
                  <a:gd name="T30" fmla="*/ 16 w 145"/>
                  <a:gd name="T31" fmla="*/ 284 h 667"/>
                  <a:gd name="T32" fmla="*/ 22 w 145"/>
                  <a:gd name="T33" fmla="*/ 260 h 667"/>
                  <a:gd name="T34" fmla="*/ 29 w 145"/>
                  <a:gd name="T35" fmla="*/ 235 h 667"/>
                  <a:gd name="T36" fmla="*/ 38 w 145"/>
                  <a:gd name="T37" fmla="*/ 212 h 667"/>
                  <a:gd name="T38" fmla="*/ 48 w 145"/>
                  <a:gd name="T39" fmla="*/ 190 h 667"/>
                  <a:gd name="T40" fmla="*/ 79 w 145"/>
                  <a:gd name="T41" fmla="*/ 123 h 667"/>
                  <a:gd name="T42" fmla="*/ 88 w 145"/>
                  <a:gd name="T43" fmla="*/ 99 h 667"/>
                  <a:gd name="T44" fmla="*/ 145 w 145"/>
                  <a:gd name="T45" fmla="*/ 0 h 667"/>
                  <a:gd name="T46" fmla="*/ 142 w 145"/>
                  <a:gd name="T47" fmla="*/ 1 h 667"/>
                  <a:gd name="T48" fmla="*/ 135 w 145"/>
                  <a:gd name="T49" fmla="*/ 5 h 667"/>
                  <a:gd name="T50" fmla="*/ 125 w 145"/>
                  <a:gd name="T51" fmla="*/ 17 h 667"/>
                  <a:gd name="T52" fmla="*/ 119 w 145"/>
                  <a:gd name="T53" fmla="*/ 24 h 667"/>
                  <a:gd name="T54" fmla="*/ 99 w 145"/>
                  <a:gd name="T55" fmla="*/ 60 h 667"/>
                  <a:gd name="T56" fmla="*/ 57 w 145"/>
                  <a:gd name="T57" fmla="*/ 142 h 667"/>
                  <a:gd name="T58" fmla="*/ 34 w 145"/>
                  <a:gd name="T59" fmla="*/ 197 h 667"/>
                  <a:gd name="T60" fmla="*/ 32 w 145"/>
                  <a:gd name="T61" fmla="*/ 206 h 667"/>
                  <a:gd name="T62" fmla="*/ 23 w 145"/>
                  <a:gd name="T63" fmla="*/ 231 h 667"/>
                  <a:gd name="T64" fmla="*/ 21 w 145"/>
                  <a:gd name="T65" fmla="*/ 235 h 667"/>
                  <a:gd name="T66" fmla="*/ 14 w 145"/>
                  <a:gd name="T67" fmla="*/ 253 h 667"/>
                  <a:gd name="T68" fmla="*/ 8 w 145"/>
                  <a:gd name="T69" fmla="*/ 269 h 667"/>
                  <a:gd name="T70" fmla="*/ 4 w 145"/>
                  <a:gd name="T71" fmla="*/ 287 h 667"/>
                  <a:gd name="T72" fmla="*/ 0 w 145"/>
                  <a:gd name="T73" fmla="*/ 304 h 667"/>
                  <a:gd name="T74" fmla="*/ 0 w 145"/>
                  <a:gd name="T75" fmla="*/ 337 h 667"/>
                  <a:gd name="T76" fmla="*/ 1 w 145"/>
                  <a:gd name="T77" fmla="*/ 387 h 667"/>
                  <a:gd name="T78" fmla="*/ 6 w 145"/>
                  <a:gd name="T79" fmla="*/ 418 h 667"/>
                  <a:gd name="T80" fmla="*/ 18 w 145"/>
                  <a:gd name="T81" fmla="*/ 479 h 667"/>
                  <a:gd name="T82" fmla="*/ 22 w 145"/>
                  <a:gd name="T83" fmla="*/ 502 h 667"/>
                  <a:gd name="T84" fmla="*/ 32 w 145"/>
                  <a:gd name="T85" fmla="*/ 534 h 667"/>
                  <a:gd name="T86" fmla="*/ 47 w 145"/>
                  <a:gd name="T87" fmla="*/ 576 h 667"/>
                  <a:gd name="T88" fmla="*/ 56 w 145"/>
                  <a:gd name="T89" fmla="*/ 596 h 667"/>
                  <a:gd name="T90" fmla="*/ 61 w 145"/>
                  <a:gd name="T91" fmla="*/ 604 h 667"/>
                  <a:gd name="T92" fmla="*/ 64 w 145"/>
                  <a:gd name="T93" fmla="*/ 610 h 667"/>
                  <a:gd name="T94" fmla="*/ 78 w 145"/>
                  <a:gd name="T95" fmla="*/ 640 h 667"/>
                  <a:gd name="T96" fmla="*/ 85 w 145"/>
                  <a:gd name="T97" fmla="*/ 650 h 667"/>
                  <a:gd name="T98" fmla="*/ 93 w 145"/>
                  <a:gd name="T99" fmla="*/ 667 h 667"/>
                  <a:gd name="T100" fmla="*/ 94 w 145"/>
                  <a:gd name="T101" fmla="*/ 66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667">
                    <a:moveTo>
                      <a:pt x="94" y="665"/>
                    </a:moveTo>
                    <a:lnTo>
                      <a:pt x="94" y="664"/>
                    </a:lnTo>
                    <a:lnTo>
                      <a:pt x="86" y="645"/>
                    </a:lnTo>
                    <a:lnTo>
                      <a:pt x="76" y="624"/>
                    </a:lnTo>
                    <a:lnTo>
                      <a:pt x="56" y="575"/>
                    </a:lnTo>
                    <a:lnTo>
                      <a:pt x="44" y="541"/>
                    </a:lnTo>
                    <a:lnTo>
                      <a:pt x="35" y="506"/>
                    </a:lnTo>
                    <a:lnTo>
                      <a:pt x="26" y="471"/>
                    </a:lnTo>
                    <a:lnTo>
                      <a:pt x="18" y="436"/>
                    </a:lnTo>
                    <a:lnTo>
                      <a:pt x="12" y="402"/>
                    </a:lnTo>
                    <a:lnTo>
                      <a:pt x="7" y="349"/>
                    </a:lnTo>
                    <a:lnTo>
                      <a:pt x="8" y="341"/>
                    </a:lnTo>
                    <a:lnTo>
                      <a:pt x="11" y="299"/>
                    </a:lnTo>
                    <a:lnTo>
                      <a:pt x="13" y="283"/>
                    </a:lnTo>
                    <a:lnTo>
                      <a:pt x="15" y="283"/>
                    </a:lnTo>
                    <a:lnTo>
                      <a:pt x="16" y="284"/>
                    </a:lnTo>
                    <a:lnTo>
                      <a:pt x="22" y="260"/>
                    </a:lnTo>
                    <a:lnTo>
                      <a:pt x="29" y="235"/>
                    </a:lnTo>
                    <a:lnTo>
                      <a:pt x="38" y="212"/>
                    </a:lnTo>
                    <a:lnTo>
                      <a:pt x="48" y="190"/>
                    </a:lnTo>
                    <a:lnTo>
                      <a:pt x="79" y="123"/>
                    </a:lnTo>
                    <a:lnTo>
                      <a:pt x="88" y="99"/>
                    </a:lnTo>
                    <a:lnTo>
                      <a:pt x="145" y="0"/>
                    </a:lnTo>
                    <a:lnTo>
                      <a:pt x="142" y="1"/>
                    </a:lnTo>
                    <a:lnTo>
                      <a:pt x="135" y="5"/>
                    </a:lnTo>
                    <a:lnTo>
                      <a:pt x="125" y="17"/>
                    </a:lnTo>
                    <a:lnTo>
                      <a:pt x="119" y="24"/>
                    </a:lnTo>
                    <a:lnTo>
                      <a:pt x="99" y="60"/>
                    </a:lnTo>
                    <a:lnTo>
                      <a:pt x="57" y="142"/>
                    </a:lnTo>
                    <a:lnTo>
                      <a:pt x="34" y="197"/>
                    </a:lnTo>
                    <a:lnTo>
                      <a:pt x="32" y="206"/>
                    </a:lnTo>
                    <a:lnTo>
                      <a:pt x="23" y="231"/>
                    </a:lnTo>
                    <a:lnTo>
                      <a:pt x="21" y="235"/>
                    </a:lnTo>
                    <a:lnTo>
                      <a:pt x="14" y="253"/>
                    </a:lnTo>
                    <a:lnTo>
                      <a:pt x="8" y="269"/>
                    </a:lnTo>
                    <a:lnTo>
                      <a:pt x="4" y="287"/>
                    </a:lnTo>
                    <a:lnTo>
                      <a:pt x="0" y="304"/>
                    </a:lnTo>
                    <a:lnTo>
                      <a:pt x="0" y="337"/>
                    </a:lnTo>
                    <a:lnTo>
                      <a:pt x="1" y="387"/>
                    </a:lnTo>
                    <a:lnTo>
                      <a:pt x="6" y="418"/>
                    </a:lnTo>
                    <a:lnTo>
                      <a:pt x="18" y="479"/>
                    </a:lnTo>
                    <a:lnTo>
                      <a:pt x="22" y="502"/>
                    </a:lnTo>
                    <a:lnTo>
                      <a:pt x="32" y="534"/>
                    </a:lnTo>
                    <a:lnTo>
                      <a:pt x="47" y="576"/>
                    </a:lnTo>
                    <a:lnTo>
                      <a:pt x="56" y="596"/>
                    </a:lnTo>
                    <a:lnTo>
                      <a:pt x="61" y="604"/>
                    </a:lnTo>
                    <a:lnTo>
                      <a:pt x="64" y="610"/>
                    </a:lnTo>
                    <a:lnTo>
                      <a:pt x="78" y="640"/>
                    </a:lnTo>
                    <a:lnTo>
                      <a:pt x="85" y="650"/>
                    </a:lnTo>
                    <a:lnTo>
                      <a:pt x="93" y="667"/>
                    </a:lnTo>
                    <a:lnTo>
                      <a:pt x="94" y="665"/>
                    </a:lnTo>
                    <a:close/>
                  </a:path>
                </a:pathLst>
              </a:custGeom>
              <a:solidFill>
                <a:srgbClr val="16FF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7" name="Freeform 129"/>
              <p:cNvSpPr>
                <a:spLocks/>
              </p:cNvSpPr>
              <p:nvPr/>
            </p:nvSpPr>
            <p:spPr bwMode="auto">
              <a:xfrm rot="376461">
                <a:off x="5465" y="1026"/>
                <a:ext cx="163" cy="372"/>
              </a:xfrm>
              <a:custGeom>
                <a:avLst/>
                <a:gdLst>
                  <a:gd name="T0" fmla="*/ 156 w 171"/>
                  <a:gd name="T1" fmla="*/ 671 h 671"/>
                  <a:gd name="T2" fmla="*/ 157 w 171"/>
                  <a:gd name="T3" fmla="*/ 670 h 671"/>
                  <a:gd name="T4" fmla="*/ 167 w 171"/>
                  <a:gd name="T5" fmla="*/ 597 h 671"/>
                  <a:gd name="T6" fmla="*/ 170 w 171"/>
                  <a:gd name="T7" fmla="*/ 561 h 671"/>
                  <a:gd name="T8" fmla="*/ 171 w 171"/>
                  <a:gd name="T9" fmla="*/ 523 h 671"/>
                  <a:gd name="T10" fmla="*/ 170 w 171"/>
                  <a:gd name="T11" fmla="*/ 471 h 671"/>
                  <a:gd name="T12" fmla="*/ 169 w 171"/>
                  <a:gd name="T13" fmla="*/ 436 h 671"/>
                  <a:gd name="T14" fmla="*/ 167 w 171"/>
                  <a:gd name="T15" fmla="*/ 401 h 671"/>
                  <a:gd name="T16" fmla="*/ 161 w 171"/>
                  <a:gd name="T17" fmla="*/ 350 h 671"/>
                  <a:gd name="T18" fmla="*/ 153 w 171"/>
                  <a:gd name="T19" fmla="*/ 299 h 671"/>
                  <a:gd name="T20" fmla="*/ 146 w 171"/>
                  <a:gd name="T21" fmla="*/ 264 h 671"/>
                  <a:gd name="T22" fmla="*/ 142 w 171"/>
                  <a:gd name="T23" fmla="*/ 244 h 671"/>
                  <a:gd name="T24" fmla="*/ 134 w 171"/>
                  <a:gd name="T25" fmla="*/ 227 h 671"/>
                  <a:gd name="T26" fmla="*/ 129 w 171"/>
                  <a:gd name="T27" fmla="*/ 219 h 671"/>
                  <a:gd name="T28" fmla="*/ 121 w 171"/>
                  <a:gd name="T29" fmla="*/ 193 h 671"/>
                  <a:gd name="T30" fmla="*/ 98 w 171"/>
                  <a:gd name="T31" fmla="*/ 132 h 671"/>
                  <a:gd name="T32" fmla="*/ 95 w 171"/>
                  <a:gd name="T33" fmla="*/ 120 h 671"/>
                  <a:gd name="T34" fmla="*/ 89 w 171"/>
                  <a:gd name="T35" fmla="*/ 108 h 671"/>
                  <a:gd name="T36" fmla="*/ 56 w 171"/>
                  <a:gd name="T37" fmla="*/ 55 h 671"/>
                  <a:gd name="T38" fmla="*/ 34 w 171"/>
                  <a:gd name="T39" fmla="*/ 29 h 671"/>
                  <a:gd name="T40" fmla="*/ 34 w 171"/>
                  <a:gd name="T41" fmla="*/ 26 h 671"/>
                  <a:gd name="T42" fmla="*/ 26 w 171"/>
                  <a:gd name="T43" fmla="*/ 19 h 671"/>
                  <a:gd name="T44" fmla="*/ 22 w 171"/>
                  <a:gd name="T45" fmla="*/ 18 h 671"/>
                  <a:gd name="T46" fmla="*/ 3 w 171"/>
                  <a:gd name="T47" fmla="*/ 0 h 671"/>
                  <a:gd name="T48" fmla="*/ 0 w 171"/>
                  <a:gd name="T49" fmla="*/ 3 h 671"/>
                  <a:gd name="T50" fmla="*/ 2 w 171"/>
                  <a:gd name="T51" fmla="*/ 4 h 671"/>
                  <a:gd name="T52" fmla="*/ 7 w 171"/>
                  <a:gd name="T53" fmla="*/ 14 h 671"/>
                  <a:gd name="T54" fmla="*/ 17 w 171"/>
                  <a:gd name="T55" fmla="*/ 25 h 671"/>
                  <a:gd name="T56" fmla="*/ 29 w 171"/>
                  <a:gd name="T57" fmla="*/ 47 h 671"/>
                  <a:gd name="T58" fmla="*/ 38 w 171"/>
                  <a:gd name="T59" fmla="*/ 56 h 671"/>
                  <a:gd name="T60" fmla="*/ 62 w 171"/>
                  <a:gd name="T61" fmla="*/ 93 h 671"/>
                  <a:gd name="T62" fmla="*/ 78 w 171"/>
                  <a:gd name="T63" fmla="*/ 119 h 671"/>
                  <a:gd name="T64" fmla="*/ 91 w 171"/>
                  <a:gd name="T65" fmla="*/ 145 h 671"/>
                  <a:gd name="T66" fmla="*/ 103 w 171"/>
                  <a:gd name="T67" fmla="*/ 171 h 671"/>
                  <a:gd name="T68" fmla="*/ 112 w 171"/>
                  <a:gd name="T69" fmla="*/ 199 h 671"/>
                  <a:gd name="T70" fmla="*/ 132 w 171"/>
                  <a:gd name="T71" fmla="*/ 269 h 671"/>
                  <a:gd name="T72" fmla="*/ 134 w 171"/>
                  <a:gd name="T73" fmla="*/ 279 h 671"/>
                  <a:gd name="T74" fmla="*/ 148 w 171"/>
                  <a:gd name="T75" fmla="*/ 315 h 671"/>
                  <a:gd name="T76" fmla="*/ 151 w 171"/>
                  <a:gd name="T77" fmla="*/ 327 h 671"/>
                  <a:gd name="T78" fmla="*/ 154 w 171"/>
                  <a:gd name="T79" fmla="*/ 349 h 671"/>
                  <a:gd name="T80" fmla="*/ 156 w 171"/>
                  <a:gd name="T81" fmla="*/ 361 h 671"/>
                  <a:gd name="T82" fmla="*/ 157 w 171"/>
                  <a:gd name="T83" fmla="*/ 364 h 671"/>
                  <a:gd name="T84" fmla="*/ 156 w 171"/>
                  <a:gd name="T85" fmla="*/ 369 h 671"/>
                  <a:gd name="T86" fmla="*/ 157 w 171"/>
                  <a:gd name="T87" fmla="*/ 384 h 671"/>
                  <a:gd name="T88" fmla="*/ 157 w 171"/>
                  <a:gd name="T89" fmla="*/ 415 h 671"/>
                  <a:gd name="T90" fmla="*/ 160 w 171"/>
                  <a:gd name="T91" fmla="*/ 445 h 671"/>
                  <a:gd name="T92" fmla="*/ 162 w 171"/>
                  <a:gd name="T93" fmla="*/ 486 h 671"/>
                  <a:gd name="T94" fmla="*/ 162 w 171"/>
                  <a:gd name="T95" fmla="*/ 514 h 671"/>
                  <a:gd name="T96" fmla="*/ 160 w 171"/>
                  <a:gd name="T97" fmla="*/ 570 h 671"/>
                  <a:gd name="T98" fmla="*/ 156 w 171"/>
                  <a:gd name="T99" fmla="*/ 651 h 671"/>
                  <a:gd name="T100" fmla="*/ 153 w 171"/>
                  <a:gd name="T101" fmla="*/ 663 h 671"/>
                  <a:gd name="T102" fmla="*/ 151 w 171"/>
                  <a:gd name="T103" fmla="*/ 671 h 671"/>
                  <a:gd name="T104" fmla="*/ 156 w 171"/>
                  <a:gd name="T105"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 h="671">
                    <a:moveTo>
                      <a:pt x="156" y="671"/>
                    </a:moveTo>
                    <a:lnTo>
                      <a:pt x="157" y="670"/>
                    </a:lnTo>
                    <a:lnTo>
                      <a:pt x="167" y="597"/>
                    </a:lnTo>
                    <a:lnTo>
                      <a:pt x="170" y="561"/>
                    </a:lnTo>
                    <a:lnTo>
                      <a:pt x="171" y="523"/>
                    </a:lnTo>
                    <a:lnTo>
                      <a:pt x="170" y="471"/>
                    </a:lnTo>
                    <a:lnTo>
                      <a:pt x="169" y="436"/>
                    </a:lnTo>
                    <a:lnTo>
                      <a:pt x="167" y="401"/>
                    </a:lnTo>
                    <a:lnTo>
                      <a:pt x="161" y="350"/>
                    </a:lnTo>
                    <a:lnTo>
                      <a:pt x="153" y="299"/>
                    </a:lnTo>
                    <a:lnTo>
                      <a:pt x="146" y="264"/>
                    </a:lnTo>
                    <a:lnTo>
                      <a:pt x="142" y="244"/>
                    </a:lnTo>
                    <a:lnTo>
                      <a:pt x="134" y="227"/>
                    </a:lnTo>
                    <a:lnTo>
                      <a:pt x="129" y="219"/>
                    </a:lnTo>
                    <a:lnTo>
                      <a:pt x="121" y="193"/>
                    </a:lnTo>
                    <a:lnTo>
                      <a:pt x="98" y="132"/>
                    </a:lnTo>
                    <a:lnTo>
                      <a:pt x="95" y="120"/>
                    </a:lnTo>
                    <a:lnTo>
                      <a:pt x="89" y="108"/>
                    </a:lnTo>
                    <a:lnTo>
                      <a:pt x="56" y="55"/>
                    </a:lnTo>
                    <a:lnTo>
                      <a:pt x="34" y="29"/>
                    </a:lnTo>
                    <a:lnTo>
                      <a:pt x="34" y="26"/>
                    </a:lnTo>
                    <a:lnTo>
                      <a:pt x="26" y="19"/>
                    </a:lnTo>
                    <a:lnTo>
                      <a:pt x="22" y="18"/>
                    </a:lnTo>
                    <a:lnTo>
                      <a:pt x="3" y="0"/>
                    </a:lnTo>
                    <a:lnTo>
                      <a:pt x="0" y="3"/>
                    </a:lnTo>
                    <a:lnTo>
                      <a:pt x="2" y="4"/>
                    </a:lnTo>
                    <a:lnTo>
                      <a:pt x="7" y="14"/>
                    </a:lnTo>
                    <a:lnTo>
                      <a:pt x="17" y="25"/>
                    </a:lnTo>
                    <a:lnTo>
                      <a:pt x="29" y="47"/>
                    </a:lnTo>
                    <a:lnTo>
                      <a:pt x="38" y="56"/>
                    </a:lnTo>
                    <a:lnTo>
                      <a:pt x="62" y="93"/>
                    </a:lnTo>
                    <a:lnTo>
                      <a:pt x="78" y="119"/>
                    </a:lnTo>
                    <a:lnTo>
                      <a:pt x="91" y="145"/>
                    </a:lnTo>
                    <a:lnTo>
                      <a:pt x="103" y="171"/>
                    </a:lnTo>
                    <a:lnTo>
                      <a:pt x="112" y="199"/>
                    </a:lnTo>
                    <a:lnTo>
                      <a:pt x="132" y="269"/>
                    </a:lnTo>
                    <a:lnTo>
                      <a:pt x="134" y="279"/>
                    </a:lnTo>
                    <a:lnTo>
                      <a:pt x="148" y="315"/>
                    </a:lnTo>
                    <a:lnTo>
                      <a:pt x="151" y="327"/>
                    </a:lnTo>
                    <a:lnTo>
                      <a:pt x="154" y="349"/>
                    </a:lnTo>
                    <a:lnTo>
                      <a:pt x="156" y="361"/>
                    </a:lnTo>
                    <a:lnTo>
                      <a:pt x="157" y="364"/>
                    </a:lnTo>
                    <a:lnTo>
                      <a:pt x="156" y="369"/>
                    </a:lnTo>
                    <a:lnTo>
                      <a:pt x="157" y="384"/>
                    </a:lnTo>
                    <a:lnTo>
                      <a:pt x="157" y="415"/>
                    </a:lnTo>
                    <a:lnTo>
                      <a:pt x="160" y="445"/>
                    </a:lnTo>
                    <a:lnTo>
                      <a:pt x="162" y="486"/>
                    </a:lnTo>
                    <a:lnTo>
                      <a:pt x="162" y="514"/>
                    </a:lnTo>
                    <a:lnTo>
                      <a:pt x="160" y="570"/>
                    </a:lnTo>
                    <a:lnTo>
                      <a:pt x="156" y="651"/>
                    </a:lnTo>
                    <a:lnTo>
                      <a:pt x="153" y="663"/>
                    </a:lnTo>
                    <a:lnTo>
                      <a:pt x="151" y="671"/>
                    </a:lnTo>
                    <a:lnTo>
                      <a:pt x="156" y="671"/>
                    </a:lnTo>
                    <a:close/>
                  </a:path>
                </a:pathLst>
              </a:custGeom>
              <a:solidFill>
                <a:srgbClr val="16FF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8" name="Freeform 130"/>
              <p:cNvSpPr>
                <a:spLocks/>
              </p:cNvSpPr>
              <p:nvPr/>
            </p:nvSpPr>
            <p:spPr bwMode="auto">
              <a:xfrm>
                <a:off x="5481" y="1026"/>
                <a:ext cx="10" cy="11"/>
              </a:xfrm>
              <a:custGeom>
                <a:avLst/>
                <a:gdLst>
                  <a:gd name="T0" fmla="*/ 17 w 17"/>
                  <a:gd name="T1" fmla="*/ 18 h 20"/>
                  <a:gd name="T2" fmla="*/ 17 w 17"/>
                  <a:gd name="T3" fmla="*/ 10 h 20"/>
                  <a:gd name="T4" fmla="*/ 14 w 17"/>
                  <a:gd name="T5" fmla="*/ 2 h 20"/>
                  <a:gd name="T6" fmla="*/ 13 w 17"/>
                  <a:gd name="T7" fmla="*/ 1 h 20"/>
                  <a:gd name="T8" fmla="*/ 10 w 17"/>
                  <a:gd name="T9" fmla="*/ 1 h 20"/>
                  <a:gd name="T10" fmla="*/ 7 w 17"/>
                  <a:gd name="T11" fmla="*/ 0 h 20"/>
                  <a:gd name="T12" fmla="*/ 4 w 17"/>
                  <a:gd name="T13" fmla="*/ 0 h 20"/>
                  <a:gd name="T14" fmla="*/ 4 w 17"/>
                  <a:gd name="T15" fmla="*/ 1 h 20"/>
                  <a:gd name="T16" fmla="*/ 2 w 17"/>
                  <a:gd name="T17" fmla="*/ 1 h 20"/>
                  <a:gd name="T18" fmla="*/ 1 w 17"/>
                  <a:gd name="T19" fmla="*/ 2 h 20"/>
                  <a:gd name="T20" fmla="*/ 0 w 17"/>
                  <a:gd name="T21" fmla="*/ 2 h 20"/>
                  <a:gd name="T22" fmla="*/ 0 w 17"/>
                  <a:gd name="T23" fmla="*/ 3 h 20"/>
                  <a:gd name="T24" fmla="*/ 1 w 17"/>
                  <a:gd name="T25" fmla="*/ 6 h 20"/>
                  <a:gd name="T26" fmla="*/ 1 w 17"/>
                  <a:gd name="T27" fmla="*/ 9 h 20"/>
                  <a:gd name="T28" fmla="*/ 0 w 17"/>
                  <a:gd name="T29" fmla="*/ 11 h 20"/>
                  <a:gd name="T30" fmla="*/ 0 w 17"/>
                  <a:gd name="T31" fmla="*/ 15 h 20"/>
                  <a:gd name="T32" fmla="*/ 14 w 17"/>
                  <a:gd name="T33" fmla="*/ 16 h 20"/>
                  <a:gd name="T34" fmla="*/ 14 w 17"/>
                  <a:gd name="T35" fmla="*/ 15 h 20"/>
                  <a:gd name="T36" fmla="*/ 15 w 17"/>
                  <a:gd name="T37" fmla="*/ 15 h 20"/>
                  <a:gd name="T38" fmla="*/ 16 w 17"/>
                  <a:gd name="T39" fmla="*/ 16 h 20"/>
                  <a:gd name="T40" fmla="*/ 16 w 17"/>
                  <a:gd name="T41" fmla="*/ 17 h 20"/>
                  <a:gd name="T42" fmla="*/ 16 w 17"/>
                  <a:gd name="T43" fmla="*/ 18 h 20"/>
                  <a:gd name="T44" fmla="*/ 17 w 17"/>
                  <a:gd name="T45" fmla="*/ 20 h 20"/>
                  <a:gd name="T46" fmla="*/ 17 w 17"/>
                  <a:gd name="T4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17" y="18"/>
                    </a:moveTo>
                    <a:lnTo>
                      <a:pt x="17" y="10"/>
                    </a:lnTo>
                    <a:lnTo>
                      <a:pt x="14" y="2"/>
                    </a:lnTo>
                    <a:lnTo>
                      <a:pt x="13" y="1"/>
                    </a:lnTo>
                    <a:lnTo>
                      <a:pt x="10" y="1"/>
                    </a:lnTo>
                    <a:lnTo>
                      <a:pt x="7" y="0"/>
                    </a:lnTo>
                    <a:lnTo>
                      <a:pt x="4" y="0"/>
                    </a:lnTo>
                    <a:lnTo>
                      <a:pt x="4" y="1"/>
                    </a:lnTo>
                    <a:lnTo>
                      <a:pt x="2" y="1"/>
                    </a:lnTo>
                    <a:lnTo>
                      <a:pt x="1" y="2"/>
                    </a:lnTo>
                    <a:lnTo>
                      <a:pt x="0" y="2"/>
                    </a:lnTo>
                    <a:lnTo>
                      <a:pt x="0" y="3"/>
                    </a:lnTo>
                    <a:lnTo>
                      <a:pt x="1" y="6"/>
                    </a:lnTo>
                    <a:lnTo>
                      <a:pt x="1" y="9"/>
                    </a:lnTo>
                    <a:lnTo>
                      <a:pt x="0" y="11"/>
                    </a:lnTo>
                    <a:lnTo>
                      <a:pt x="0" y="15"/>
                    </a:lnTo>
                    <a:lnTo>
                      <a:pt x="14" y="16"/>
                    </a:lnTo>
                    <a:lnTo>
                      <a:pt x="14" y="15"/>
                    </a:lnTo>
                    <a:lnTo>
                      <a:pt x="15" y="15"/>
                    </a:lnTo>
                    <a:lnTo>
                      <a:pt x="16" y="16"/>
                    </a:lnTo>
                    <a:lnTo>
                      <a:pt x="16" y="17"/>
                    </a:lnTo>
                    <a:lnTo>
                      <a:pt x="16" y="18"/>
                    </a:lnTo>
                    <a:lnTo>
                      <a:pt x="17" y="20"/>
                    </a:lnTo>
                    <a:lnTo>
                      <a:pt x="1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539" name="Group 131"/>
            <p:cNvGrpSpPr>
              <a:grpSpLocks/>
            </p:cNvGrpSpPr>
            <p:nvPr/>
          </p:nvGrpSpPr>
          <p:grpSpPr bwMode="auto">
            <a:xfrm>
              <a:off x="4694" y="2614"/>
              <a:ext cx="552" cy="456"/>
              <a:chOff x="4105" y="2840"/>
              <a:chExt cx="590" cy="486"/>
            </a:xfrm>
          </p:grpSpPr>
          <p:sp>
            <p:nvSpPr>
              <p:cNvPr id="17540" name="AutoShape 132"/>
              <p:cNvSpPr>
                <a:spLocks noChangeAspect="1" noChangeArrowheads="1" noTextEdit="1"/>
              </p:cNvSpPr>
              <p:nvPr/>
            </p:nvSpPr>
            <p:spPr bwMode="auto">
              <a:xfrm>
                <a:off x="4105" y="2840"/>
                <a:ext cx="59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41" name="Freeform 133"/>
              <p:cNvSpPr>
                <a:spLocks/>
              </p:cNvSpPr>
              <p:nvPr/>
            </p:nvSpPr>
            <p:spPr bwMode="auto">
              <a:xfrm>
                <a:off x="4516" y="2981"/>
                <a:ext cx="170" cy="207"/>
              </a:xfrm>
              <a:custGeom>
                <a:avLst/>
                <a:gdLst>
                  <a:gd name="T0" fmla="*/ 169 w 170"/>
                  <a:gd name="T1" fmla="*/ 180 h 207"/>
                  <a:gd name="T2" fmla="*/ 170 w 170"/>
                  <a:gd name="T3" fmla="*/ 158 h 207"/>
                  <a:gd name="T4" fmla="*/ 166 w 170"/>
                  <a:gd name="T5" fmla="*/ 137 h 207"/>
                  <a:gd name="T6" fmla="*/ 159 w 170"/>
                  <a:gd name="T7" fmla="*/ 117 h 207"/>
                  <a:gd name="T8" fmla="*/ 149 w 170"/>
                  <a:gd name="T9" fmla="*/ 100 h 207"/>
                  <a:gd name="T10" fmla="*/ 135 w 170"/>
                  <a:gd name="T11" fmla="*/ 83 h 207"/>
                  <a:gd name="T12" fmla="*/ 120 w 170"/>
                  <a:gd name="T13" fmla="*/ 70 h 207"/>
                  <a:gd name="T14" fmla="*/ 88 w 170"/>
                  <a:gd name="T15" fmla="*/ 44 h 207"/>
                  <a:gd name="T16" fmla="*/ 68 w 170"/>
                  <a:gd name="T17" fmla="*/ 34 h 207"/>
                  <a:gd name="T18" fmla="*/ 48 w 170"/>
                  <a:gd name="T19" fmla="*/ 22 h 207"/>
                  <a:gd name="T20" fmla="*/ 37 w 170"/>
                  <a:gd name="T21" fmla="*/ 15 h 207"/>
                  <a:gd name="T22" fmla="*/ 25 w 170"/>
                  <a:gd name="T23" fmla="*/ 9 h 207"/>
                  <a:gd name="T24" fmla="*/ 12 w 170"/>
                  <a:gd name="T25" fmla="*/ 4 h 207"/>
                  <a:gd name="T26" fmla="*/ 0 w 170"/>
                  <a:gd name="T27" fmla="*/ 0 h 207"/>
                  <a:gd name="T28" fmla="*/ 4 w 170"/>
                  <a:gd name="T29" fmla="*/ 19 h 207"/>
                  <a:gd name="T30" fmla="*/ 17 w 170"/>
                  <a:gd name="T31" fmla="*/ 26 h 207"/>
                  <a:gd name="T32" fmla="*/ 45 w 170"/>
                  <a:gd name="T33" fmla="*/ 35 h 207"/>
                  <a:gd name="T34" fmla="*/ 58 w 170"/>
                  <a:gd name="T35" fmla="*/ 43 h 207"/>
                  <a:gd name="T36" fmla="*/ 75 w 170"/>
                  <a:gd name="T37" fmla="*/ 52 h 207"/>
                  <a:gd name="T38" fmla="*/ 92 w 170"/>
                  <a:gd name="T39" fmla="*/ 60 h 207"/>
                  <a:gd name="T40" fmla="*/ 103 w 170"/>
                  <a:gd name="T41" fmla="*/ 71 h 207"/>
                  <a:gd name="T42" fmla="*/ 112 w 170"/>
                  <a:gd name="T43" fmla="*/ 77 h 207"/>
                  <a:gd name="T44" fmla="*/ 119 w 170"/>
                  <a:gd name="T45" fmla="*/ 83 h 207"/>
                  <a:gd name="T46" fmla="*/ 125 w 170"/>
                  <a:gd name="T47" fmla="*/ 93 h 207"/>
                  <a:gd name="T48" fmla="*/ 127 w 170"/>
                  <a:gd name="T49" fmla="*/ 102 h 207"/>
                  <a:gd name="T50" fmla="*/ 127 w 170"/>
                  <a:gd name="T51" fmla="*/ 112 h 207"/>
                  <a:gd name="T52" fmla="*/ 126 w 170"/>
                  <a:gd name="T53" fmla="*/ 117 h 207"/>
                  <a:gd name="T54" fmla="*/ 125 w 170"/>
                  <a:gd name="T55" fmla="*/ 118 h 207"/>
                  <a:gd name="T56" fmla="*/ 115 w 170"/>
                  <a:gd name="T57" fmla="*/ 123 h 207"/>
                  <a:gd name="T58" fmla="*/ 105 w 170"/>
                  <a:gd name="T59" fmla="*/ 122 h 207"/>
                  <a:gd name="T60" fmla="*/ 96 w 170"/>
                  <a:gd name="T61" fmla="*/ 118 h 207"/>
                  <a:gd name="T62" fmla="*/ 85 w 170"/>
                  <a:gd name="T63" fmla="*/ 115 h 207"/>
                  <a:gd name="T64" fmla="*/ 68 w 170"/>
                  <a:gd name="T65" fmla="*/ 110 h 207"/>
                  <a:gd name="T66" fmla="*/ 49 w 170"/>
                  <a:gd name="T67" fmla="*/ 104 h 207"/>
                  <a:gd name="T68" fmla="*/ 32 w 170"/>
                  <a:gd name="T69" fmla="*/ 102 h 207"/>
                  <a:gd name="T70" fmla="*/ 16 w 170"/>
                  <a:gd name="T71" fmla="*/ 99 h 207"/>
                  <a:gd name="T72" fmla="*/ 17 w 170"/>
                  <a:gd name="T73" fmla="*/ 116 h 207"/>
                  <a:gd name="T74" fmla="*/ 33 w 170"/>
                  <a:gd name="T75" fmla="*/ 119 h 207"/>
                  <a:gd name="T76" fmla="*/ 49 w 170"/>
                  <a:gd name="T77" fmla="*/ 125 h 207"/>
                  <a:gd name="T78" fmla="*/ 83 w 170"/>
                  <a:gd name="T79" fmla="*/ 139 h 207"/>
                  <a:gd name="T80" fmla="*/ 113 w 170"/>
                  <a:gd name="T81" fmla="*/ 155 h 207"/>
                  <a:gd name="T82" fmla="*/ 139 w 170"/>
                  <a:gd name="T83" fmla="*/ 176 h 207"/>
                  <a:gd name="T84" fmla="*/ 151 w 170"/>
                  <a:gd name="T85" fmla="*/ 188 h 207"/>
                  <a:gd name="T86" fmla="*/ 162 w 170"/>
                  <a:gd name="T87" fmla="*/ 202 h 207"/>
                  <a:gd name="T88" fmla="*/ 163 w 170"/>
                  <a:gd name="T89" fmla="*/ 205 h 207"/>
                  <a:gd name="T90" fmla="*/ 163 w 170"/>
                  <a:gd name="T91" fmla="*/ 207 h 207"/>
                  <a:gd name="T92" fmla="*/ 169 w 170"/>
                  <a:gd name="T93" fmla="*/ 18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207">
                    <a:moveTo>
                      <a:pt x="169" y="180"/>
                    </a:moveTo>
                    <a:lnTo>
                      <a:pt x="170" y="158"/>
                    </a:lnTo>
                    <a:lnTo>
                      <a:pt x="166" y="137"/>
                    </a:lnTo>
                    <a:lnTo>
                      <a:pt x="159" y="117"/>
                    </a:lnTo>
                    <a:lnTo>
                      <a:pt x="149" y="100"/>
                    </a:lnTo>
                    <a:lnTo>
                      <a:pt x="135" y="83"/>
                    </a:lnTo>
                    <a:lnTo>
                      <a:pt x="120" y="70"/>
                    </a:lnTo>
                    <a:lnTo>
                      <a:pt x="88" y="44"/>
                    </a:lnTo>
                    <a:lnTo>
                      <a:pt x="68" y="34"/>
                    </a:lnTo>
                    <a:lnTo>
                      <a:pt x="48" y="22"/>
                    </a:lnTo>
                    <a:lnTo>
                      <a:pt x="37" y="15"/>
                    </a:lnTo>
                    <a:lnTo>
                      <a:pt x="25" y="9"/>
                    </a:lnTo>
                    <a:lnTo>
                      <a:pt x="12" y="4"/>
                    </a:lnTo>
                    <a:lnTo>
                      <a:pt x="0" y="0"/>
                    </a:lnTo>
                    <a:lnTo>
                      <a:pt x="4" y="19"/>
                    </a:lnTo>
                    <a:lnTo>
                      <a:pt x="17" y="26"/>
                    </a:lnTo>
                    <a:lnTo>
                      <a:pt x="45" y="35"/>
                    </a:lnTo>
                    <a:lnTo>
                      <a:pt x="58" y="43"/>
                    </a:lnTo>
                    <a:lnTo>
                      <a:pt x="75" y="52"/>
                    </a:lnTo>
                    <a:lnTo>
                      <a:pt x="92" y="60"/>
                    </a:lnTo>
                    <a:lnTo>
                      <a:pt x="103" y="71"/>
                    </a:lnTo>
                    <a:lnTo>
                      <a:pt x="112" y="77"/>
                    </a:lnTo>
                    <a:lnTo>
                      <a:pt x="119" y="83"/>
                    </a:lnTo>
                    <a:lnTo>
                      <a:pt x="125" y="93"/>
                    </a:lnTo>
                    <a:lnTo>
                      <a:pt x="127" y="102"/>
                    </a:lnTo>
                    <a:lnTo>
                      <a:pt x="127" y="112"/>
                    </a:lnTo>
                    <a:lnTo>
                      <a:pt x="126" y="117"/>
                    </a:lnTo>
                    <a:lnTo>
                      <a:pt x="125" y="118"/>
                    </a:lnTo>
                    <a:lnTo>
                      <a:pt x="115" y="123"/>
                    </a:lnTo>
                    <a:lnTo>
                      <a:pt x="105" y="122"/>
                    </a:lnTo>
                    <a:lnTo>
                      <a:pt x="96" y="118"/>
                    </a:lnTo>
                    <a:lnTo>
                      <a:pt x="85" y="115"/>
                    </a:lnTo>
                    <a:lnTo>
                      <a:pt x="68" y="110"/>
                    </a:lnTo>
                    <a:lnTo>
                      <a:pt x="49" y="104"/>
                    </a:lnTo>
                    <a:lnTo>
                      <a:pt x="32" y="102"/>
                    </a:lnTo>
                    <a:lnTo>
                      <a:pt x="16" y="99"/>
                    </a:lnTo>
                    <a:lnTo>
                      <a:pt x="17" y="116"/>
                    </a:lnTo>
                    <a:lnTo>
                      <a:pt x="33" y="119"/>
                    </a:lnTo>
                    <a:lnTo>
                      <a:pt x="49" y="125"/>
                    </a:lnTo>
                    <a:lnTo>
                      <a:pt x="83" y="139"/>
                    </a:lnTo>
                    <a:lnTo>
                      <a:pt x="113" y="155"/>
                    </a:lnTo>
                    <a:lnTo>
                      <a:pt x="139" y="176"/>
                    </a:lnTo>
                    <a:lnTo>
                      <a:pt x="151" y="188"/>
                    </a:lnTo>
                    <a:lnTo>
                      <a:pt x="162" y="202"/>
                    </a:lnTo>
                    <a:lnTo>
                      <a:pt x="163" y="205"/>
                    </a:lnTo>
                    <a:lnTo>
                      <a:pt x="163" y="207"/>
                    </a:lnTo>
                    <a:lnTo>
                      <a:pt x="169" y="180"/>
                    </a:lnTo>
                    <a:close/>
                  </a:path>
                </a:pathLst>
              </a:custGeom>
              <a:solidFill>
                <a:srgbClr val="FFD8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2" name="Freeform 134"/>
              <p:cNvSpPr>
                <a:spLocks/>
              </p:cNvSpPr>
              <p:nvPr/>
            </p:nvSpPr>
            <p:spPr bwMode="auto">
              <a:xfrm>
                <a:off x="4575" y="3167"/>
                <a:ext cx="68" cy="88"/>
              </a:xfrm>
              <a:custGeom>
                <a:avLst/>
                <a:gdLst>
                  <a:gd name="T0" fmla="*/ 68 w 68"/>
                  <a:gd name="T1" fmla="*/ 42 h 88"/>
                  <a:gd name="T2" fmla="*/ 67 w 68"/>
                  <a:gd name="T3" fmla="*/ 33 h 88"/>
                  <a:gd name="T4" fmla="*/ 63 w 68"/>
                  <a:gd name="T5" fmla="*/ 26 h 88"/>
                  <a:gd name="T6" fmla="*/ 51 w 68"/>
                  <a:gd name="T7" fmla="*/ 13 h 88"/>
                  <a:gd name="T8" fmla="*/ 46 w 68"/>
                  <a:gd name="T9" fmla="*/ 10 h 88"/>
                  <a:gd name="T10" fmla="*/ 41 w 68"/>
                  <a:gd name="T11" fmla="*/ 7 h 88"/>
                  <a:gd name="T12" fmla="*/ 31 w 68"/>
                  <a:gd name="T13" fmla="*/ 0 h 88"/>
                  <a:gd name="T14" fmla="*/ 17 w 68"/>
                  <a:gd name="T15" fmla="*/ 19 h 88"/>
                  <a:gd name="T16" fmla="*/ 10 w 68"/>
                  <a:gd name="T17" fmla="*/ 27 h 88"/>
                  <a:gd name="T18" fmla="*/ 0 w 68"/>
                  <a:gd name="T19" fmla="*/ 33 h 88"/>
                  <a:gd name="T20" fmla="*/ 8 w 68"/>
                  <a:gd name="T21" fmla="*/ 44 h 88"/>
                  <a:gd name="T22" fmla="*/ 12 w 68"/>
                  <a:gd name="T23" fmla="*/ 58 h 88"/>
                  <a:gd name="T24" fmla="*/ 15 w 68"/>
                  <a:gd name="T25" fmla="*/ 88 h 88"/>
                  <a:gd name="T26" fmla="*/ 22 w 68"/>
                  <a:gd name="T27" fmla="*/ 86 h 88"/>
                  <a:gd name="T28" fmla="*/ 30 w 68"/>
                  <a:gd name="T29" fmla="*/ 83 h 88"/>
                  <a:gd name="T30" fmla="*/ 38 w 68"/>
                  <a:gd name="T31" fmla="*/ 77 h 88"/>
                  <a:gd name="T32" fmla="*/ 45 w 68"/>
                  <a:gd name="T33" fmla="*/ 72 h 88"/>
                  <a:gd name="T34" fmla="*/ 58 w 68"/>
                  <a:gd name="T35" fmla="*/ 61 h 88"/>
                  <a:gd name="T36" fmla="*/ 68 w 68"/>
                  <a:gd name="T3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8">
                    <a:moveTo>
                      <a:pt x="68" y="42"/>
                    </a:moveTo>
                    <a:lnTo>
                      <a:pt x="67" y="33"/>
                    </a:lnTo>
                    <a:lnTo>
                      <a:pt x="63" y="26"/>
                    </a:lnTo>
                    <a:lnTo>
                      <a:pt x="51" y="13"/>
                    </a:lnTo>
                    <a:lnTo>
                      <a:pt x="46" y="10"/>
                    </a:lnTo>
                    <a:lnTo>
                      <a:pt x="41" y="7"/>
                    </a:lnTo>
                    <a:lnTo>
                      <a:pt x="31" y="0"/>
                    </a:lnTo>
                    <a:lnTo>
                      <a:pt x="17" y="19"/>
                    </a:lnTo>
                    <a:lnTo>
                      <a:pt x="10" y="27"/>
                    </a:lnTo>
                    <a:lnTo>
                      <a:pt x="0" y="33"/>
                    </a:lnTo>
                    <a:lnTo>
                      <a:pt x="8" y="44"/>
                    </a:lnTo>
                    <a:lnTo>
                      <a:pt x="12" y="58"/>
                    </a:lnTo>
                    <a:lnTo>
                      <a:pt x="15" y="88"/>
                    </a:lnTo>
                    <a:lnTo>
                      <a:pt x="22" y="86"/>
                    </a:lnTo>
                    <a:lnTo>
                      <a:pt x="30" y="83"/>
                    </a:lnTo>
                    <a:lnTo>
                      <a:pt x="38" y="77"/>
                    </a:lnTo>
                    <a:lnTo>
                      <a:pt x="45" y="72"/>
                    </a:lnTo>
                    <a:lnTo>
                      <a:pt x="58" y="61"/>
                    </a:lnTo>
                    <a:lnTo>
                      <a:pt x="6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3" name="Freeform 135"/>
              <p:cNvSpPr>
                <a:spLocks/>
              </p:cNvSpPr>
              <p:nvPr/>
            </p:nvSpPr>
            <p:spPr bwMode="auto">
              <a:xfrm>
                <a:off x="4527" y="3015"/>
                <a:ext cx="111" cy="76"/>
              </a:xfrm>
              <a:custGeom>
                <a:avLst/>
                <a:gdLst>
                  <a:gd name="T0" fmla="*/ 111 w 111"/>
                  <a:gd name="T1" fmla="*/ 74 h 76"/>
                  <a:gd name="T2" fmla="*/ 110 w 111"/>
                  <a:gd name="T3" fmla="*/ 67 h 76"/>
                  <a:gd name="T4" fmla="*/ 107 w 111"/>
                  <a:gd name="T5" fmla="*/ 60 h 76"/>
                  <a:gd name="T6" fmla="*/ 96 w 111"/>
                  <a:gd name="T7" fmla="*/ 48 h 76"/>
                  <a:gd name="T8" fmla="*/ 79 w 111"/>
                  <a:gd name="T9" fmla="*/ 36 h 76"/>
                  <a:gd name="T10" fmla="*/ 60 w 111"/>
                  <a:gd name="T11" fmla="*/ 25 h 76"/>
                  <a:gd name="T12" fmla="*/ 40 w 111"/>
                  <a:gd name="T13" fmla="*/ 16 h 76"/>
                  <a:gd name="T14" fmla="*/ 20 w 111"/>
                  <a:gd name="T15" fmla="*/ 8 h 76"/>
                  <a:gd name="T16" fmla="*/ 0 w 111"/>
                  <a:gd name="T17" fmla="*/ 0 h 76"/>
                  <a:gd name="T18" fmla="*/ 0 w 111"/>
                  <a:gd name="T19" fmla="*/ 24 h 76"/>
                  <a:gd name="T20" fmla="*/ 3 w 111"/>
                  <a:gd name="T21" fmla="*/ 36 h 76"/>
                  <a:gd name="T22" fmla="*/ 8 w 111"/>
                  <a:gd name="T23" fmla="*/ 45 h 76"/>
                  <a:gd name="T24" fmla="*/ 33 w 111"/>
                  <a:gd name="T25" fmla="*/ 54 h 76"/>
                  <a:gd name="T26" fmla="*/ 58 w 111"/>
                  <a:gd name="T27" fmla="*/ 65 h 76"/>
                  <a:gd name="T28" fmla="*/ 85 w 111"/>
                  <a:gd name="T29" fmla="*/ 73 h 76"/>
                  <a:gd name="T30" fmla="*/ 97 w 111"/>
                  <a:gd name="T31" fmla="*/ 75 h 76"/>
                  <a:gd name="T32" fmla="*/ 110 w 111"/>
                  <a:gd name="T33" fmla="*/ 76 h 76"/>
                  <a:gd name="T34" fmla="*/ 111 w 111"/>
                  <a:gd name="T35"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76">
                    <a:moveTo>
                      <a:pt x="111" y="74"/>
                    </a:moveTo>
                    <a:lnTo>
                      <a:pt x="110" y="67"/>
                    </a:lnTo>
                    <a:lnTo>
                      <a:pt x="107" y="60"/>
                    </a:lnTo>
                    <a:lnTo>
                      <a:pt x="96" y="48"/>
                    </a:lnTo>
                    <a:lnTo>
                      <a:pt x="79" y="36"/>
                    </a:lnTo>
                    <a:lnTo>
                      <a:pt x="60" y="25"/>
                    </a:lnTo>
                    <a:lnTo>
                      <a:pt x="40" y="16"/>
                    </a:lnTo>
                    <a:lnTo>
                      <a:pt x="20" y="8"/>
                    </a:lnTo>
                    <a:lnTo>
                      <a:pt x="0" y="0"/>
                    </a:lnTo>
                    <a:lnTo>
                      <a:pt x="0" y="24"/>
                    </a:lnTo>
                    <a:lnTo>
                      <a:pt x="3" y="36"/>
                    </a:lnTo>
                    <a:lnTo>
                      <a:pt x="8" y="45"/>
                    </a:lnTo>
                    <a:lnTo>
                      <a:pt x="33" y="54"/>
                    </a:lnTo>
                    <a:lnTo>
                      <a:pt x="58" y="65"/>
                    </a:lnTo>
                    <a:lnTo>
                      <a:pt x="85" y="73"/>
                    </a:lnTo>
                    <a:lnTo>
                      <a:pt x="97" y="75"/>
                    </a:lnTo>
                    <a:lnTo>
                      <a:pt x="110" y="76"/>
                    </a:lnTo>
                    <a:lnTo>
                      <a:pt x="1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4" name="Freeform 136"/>
              <p:cNvSpPr>
                <a:spLocks/>
              </p:cNvSpPr>
              <p:nvPr/>
            </p:nvSpPr>
            <p:spPr bwMode="auto">
              <a:xfrm>
                <a:off x="4562" y="2968"/>
                <a:ext cx="53" cy="6"/>
              </a:xfrm>
              <a:custGeom>
                <a:avLst/>
                <a:gdLst>
                  <a:gd name="T0" fmla="*/ 53 w 53"/>
                  <a:gd name="T1" fmla="*/ 5 h 6"/>
                  <a:gd name="T2" fmla="*/ 53 w 53"/>
                  <a:gd name="T3" fmla="*/ 4 h 6"/>
                  <a:gd name="T4" fmla="*/ 42 w 53"/>
                  <a:gd name="T5" fmla="*/ 2 h 6"/>
                  <a:gd name="T6" fmla="*/ 29 w 53"/>
                  <a:gd name="T7" fmla="*/ 0 h 6"/>
                  <a:gd name="T8" fmla="*/ 3 w 53"/>
                  <a:gd name="T9" fmla="*/ 0 h 6"/>
                  <a:gd name="T10" fmla="*/ 0 w 53"/>
                  <a:gd name="T11" fmla="*/ 2 h 6"/>
                  <a:gd name="T12" fmla="*/ 0 w 53"/>
                  <a:gd name="T13" fmla="*/ 4 h 6"/>
                  <a:gd name="T14" fmla="*/ 53 w 53"/>
                  <a:gd name="T15" fmla="*/ 6 h 6"/>
                  <a:gd name="T16" fmla="*/ 53 w 53"/>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
                    <a:moveTo>
                      <a:pt x="53" y="5"/>
                    </a:moveTo>
                    <a:lnTo>
                      <a:pt x="53" y="4"/>
                    </a:lnTo>
                    <a:lnTo>
                      <a:pt x="42" y="2"/>
                    </a:lnTo>
                    <a:lnTo>
                      <a:pt x="29" y="0"/>
                    </a:lnTo>
                    <a:lnTo>
                      <a:pt x="3" y="0"/>
                    </a:lnTo>
                    <a:lnTo>
                      <a:pt x="0" y="2"/>
                    </a:lnTo>
                    <a:lnTo>
                      <a:pt x="0" y="4"/>
                    </a:lnTo>
                    <a:lnTo>
                      <a:pt x="53" y="6"/>
                    </a:lnTo>
                    <a:lnTo>
                      <a:pt x="5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5" name="Freeform 137"/>
              <p:cNvSpPr>
                <a:spLocks/>
              </p:cNvSpPr>
              <p:nvPr/>
            </p:nvSpPr>
            <p:spPr bwMode="auto">
              <a:xfrm>
                <a:off x="4555" y="2920"/>
                <a:ext cx="54" cy="25"/>
              </a:xfrm>
              <a:custGeom>
                <a:avLst/>
                <a:gdLst>
                  <a:gd name="T0" fmla="*/ 54 w 54"/>
                  <a:gd name="T1" fmla="*/ 1 h 25"/>
                  <a:gd name="T2" fmla="*/ 53 w 54"/>
                  <a:gd name="T3" fmla="*/ 0 h 25"/>
                  <a:gd name="T4" fmla="*/ 38 w 54"/>
                  <a:gd name="T5" fmla="*/ 2 h 25"/>
                  <a:gd name="T6" fmla="*/ 24 w 54"/>
                  <a:gd name="T7" fmla="*/ 8 h 25"/>
                  <a:gd name="T8" fmla="*/ 12 w 54"/>
                  <a:gd name="T9" fmla="*/ 15 h 25"/>
                  <a:gd name="T10" fmla="*/ 1 w 54"/>
                  <a:gd name="T11" fmla="*/ 23 h 25"/>
                  <a:gd name="T12" fmla="*/ 0 w 54"/>
                  <a:gd name="T13" fmla="*/ 24 h 25"/>
                  <a:gd name="T14" fmla="*/ 1 w 54"/>
                  <a:gd name="T15" fmla="*/ 25 h 25"/>
                  <a:gd name="T16" fmla="*/ 54 w 54"/>
                  <a:gd name="T17" fmla="*/ 3 h 25"/>
                  <a:gd name="T18" fmla="*/ 54 w 5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5">
                    <a:moveTo>
                      <a:pt x="54" y="1"/>
                    </a:moveTo>
                    <a:lnTo>
                      <a:pt x="53" y="0"/>
                    </a:lnTo>
                    <a:lnTo>
                      <a:pt x="38" y="2"/>
                    </a:lnTo>
                    <a:lnTo>
                      <a:pt x="24" y="8"/>
                    </a:lnTo>
                    <a:lnTo>
                      <a:pt x="12" y="15"/>
                    </a:lnTo>
                    <a:lnTo>
                      <a:pt x="1" y="23"/>
                    </a:lnTo>
                    <a:lnTo>
                      <a:pt x="0" y="24"/>
                    </a:lnTo>
                    <a:lnTo>
                      <a:pt x="1" y="25"/>
                    </a:lnTo>
                    <a:lnTo>
                      <a:pt x="54" y="3"/>
                    </a:lnTo>
                    <a:lnTo>
                      <a:pt x="5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6" name="Freeform 138"/>
              <p:cNvSpPr>
                <a:spLocks/>
              </p:cNvSpPr>
              <p:nvPr/>
            </p:nvSpPr>
            <p:spPr bwMode="auto">
              <a:xfrm>
                <a:off x="4512" y="2878"/>
                <a:ext cx="45" cy="45"/>
              </a:xfrm>
              <a:custGeom>
                <a:avLst/>
                <a:gdLst>
                  <a:gd name="T0" fmla="*/ 45 w 45"/>
                  <a:gd name="T1" fmla="*/ 4 h 45"/>
                  <a:gd name="T2" fmla="*/ 45 w 45"/>
                  <a:gd name="T3" fmla="*/ 0 h 45"/>
                  <a:gd name="T4" fmla="*/ 38 w 45"/>
                  <a:gd name="T5" fmla="*/ 0 h 45"/>
                  <a:gd name="T6" fmla="*/ 21 w 45"/>
                  <a:gd name="T7" fmla="*/ 19 h 45"/>
                  <a:gd name="T8" fmla="*/ 5 w 45"/>
                  <a:gd name="T9" fmla="*/ 37 h 45"/>
                  <a:gd name="T10" fmla="*/ 3 w 45"/>
                  <a:gd name="T11" fmla="*/ 41 h 45"/>
                  <a:gd name="T12" fmla="*/ 0 w 45"/>
                  <a:gd name="T13" fmla="*/ 43 h 45"/>
                  <a:gd name="T14" fmla="*/ 3 w 45"/>
                  <a:gd name="T15" fmla="*/ 45 h 45"/>
                  <a:gd name="T16" fmla="*/ 5 w 45"/>
                  <a:gd name="T17" fmla="*/ 45 h 45"/>
                  <a:gd name="T18" fmla="*/ 26 w 45"/>
                  <a:gd name="T19" fmla="*/ 27 h 45"/>
                  <a:gd name="T20" fmla="*/ 45 w 45"/>
                  <a:gd name="T21" fmla="*/ 5 h 45"/>
                  <a:gd name="T22" fmla="*/ 45 w 45"/>
                  <a:gd name="T2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5">
                    <a:moveTo>
                      <a:pt x="45" y="4"/>
                    </a:moveTo>
                    <a:lnTo>
                      <a:pt x="45" y="0"/>
                    </a:lnTo>
                    <a:lnTo>
                      <a:pt x="38" y="0"/>
                    </a:lnTo>
                    <a:lnTo>
                      <a:pt x="21" y="19"/>
                    </a:lnTo>
                    <a:lnTo>
                      <a:pt x="5" y="37"/>
                    </a:lnTo>
                    <a:lnTo>
                      <a:pt x="3" y="41"/>
                    </a:lnTo>
                    <a:lnTo>
                      <a:pt x="0" y="43"/>
                    </a:lnTo>
                    <a:lnTo>
                      <a:pt x="3" y="45"/>
                    </a:lnTo>
                    <a:lnTo>
                      <a:pt x="5" y="45"/>
                    </a:lnTo>
                    <a:lnTo>
                      <a:pt x="26" y="27"/>
                    </a:lnTo>
                    <a:lnTo>
                      <a:pt x="45" y="5"/>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7" name="Freeform 139"/>
              <p:cNvSpPr>
                <a:spLocks/>
              </p:cNvSpPr>
              <p:nvPr/>
            </p:nvSpPr>
            <p:spPr bwMode="auto">
              <a:xfrm>
                <a:off x="4419" y="3011"/>
                <a:ext cx="102" cy="48"/>
              </a:xfrm>
              <a:custGeom>
                <a:avLst/>
                <a:gdLst>
                  <a:gd name="T0" fmla="*/ 102 w 102"/>
                  <a:gd name="T1" fmla="*/ 43 h 48"/>
                  <a:gd name="T2" fmla="*/ 97 w 102"/>
                  <a:gd name="T3" fmla="*/ 1 h 48"/>
                  <a:gd name="T4" fmla="*/ 78 w 102"/>
                  <a:gd name="T5" fmla="*/ 0 h 48"/>
                  <a:gd name="T6" fmla="*/ 78 w 102"/>
                  <a:gd name="T7" fmla="*/ 3 h 48"/>
                  <a:gd name="T8" fmla="*/ 79 w 102"/>
                  <a:gd name="T9" fmla="*/ 6 h 48"/>
                  <a:gd name="T10" fmla="*/ 77 w 102"/>
                  <a:gd name="T11" fmla="*/ 12 h 48"/>
                  <a:gd name="T12" fmla="*/ 96 w 102"/>
                  <a:gd name="T13" fmla="*/ 33 h 48"/>
                  <a:gd name="T14" fmla="*/ 94 w 102"/>
                  <a:gd name="T15" fmla="*/ 35 h 48"/>
                  <a:gd name="T16" fmla="*/ 93 w 102"/>
                  <a:gd name="T17" fmla="*/ 36 h 48"/>
                  <a:gd name="T18" fmla="*/ 84 w 102"/>
                  <a:gd name="T19" fmla="*/ 32 h 48"/>
                  <a:gd name="T20" fmla="*/ 76 w 102"/>
                  <a:gd name="T21" fmla="*/ 25 h 48"/>
                  <a:gd name="T22" fmla="*/ 67 w 102"/>
                  <a:gd name="T23" fmla="*/ 19 h 48"/>
                  <a:gd name="T24" fmla="*/ 62 w 102"/>
                  <a:gd name="T25" fmla="*/ 19 h 48"/>
                  <a:gd name="T26" fmla="*/ 55 w 102"/>
                  <a:gd name="T27" fmla="*/ 20 h 48"/>
                  <a:gd name="T28" fmla="*/ 52 w 102"/>
                  <a:gd name="T29" fmla="*/ 20 h 48"/>
                  <a:gd name="T30" fmla="*/ 50 w 102"/>
                  <a:gd name="T31" fmla="*/ 41 h 48"/>
                  <a:gd name="T32" fmla="*/ 49 w 102"/>
                  <a:gd name="T33" fmla="*/ 42 h 48"/>
                  <a:gd name="T34" fmla="*/ 47 w 102"/>
                  <a:gd name="T35" fmla="*/ 42 h 48"/>
                  <a:gd name="T36" fmla="*/ 45 w 102"/>
                  <a:gd name="T37" fmla="*/ 41 h 48"/>
                  <a:gd name="T38" fmla="*/ 43 w 102"/>
                  <a:gd name="T39" fmla="*/ 40 h 48"/>
                  <a:gd name="T40" fmla="*/ 45 w 102"/>
                  <a:gd name="T41" fmla="*/ 38 h 48"/>
                  <a:gd name="T42" fmla="*/ 45 w 102"/>
                  <a:gd name="T43" fmla="*/ 36 h 48"/>
                  <a:gd name="T44" fmla="*/ 41 w 102"/>
                  <a:gd name="T45" fmla="*/ 19 h 48"/>
                  <a:gd name="T46" fmla="*/ 37 w 102"/>
                  <a:gd name="T47" fmla="*/ 18 h 48"/>
                  <a:gd name="T48" fmla="*/ 32 w 102"/>
                  <a:gd name="T49" fmla="*/ 19 h 48"/>
                  <a:gd name="T50" fmla="*/ 26 w 102"/>
                  <a:gd name="T51" fmla="*/ 21 h 48"/>
                  <a:gd name="T52" fmla="*/ 21 w 102"/>
                  <a:gd name="T53" fmla="*/ 23 h 48"/>
                  <a:gd name="T54" fmla="*/ 19 w 102"/>
                  <a:gd name="T55" fmla="*/ 26 h 48"/>
                  <a:gd name="T56" fmla="*/ 17 w 102"/>
                  <a:gd name="T57" fmla="*/ 27 h 48"/>
                  <a:gd name="T58" fmla="*/ 15 w 102"/>
                  <a:gd name="T59" fmla="*/ 27 h 48"/>
                  <a:gd name="T60" fmla="*/ 0 w 102"/>
                  <a:gd name="T61" fmla="*/ 42 h 48"/>
                  <a:gd name="T62" fmla="*/ 25 w 102"/>
                  <a:gd name="T63" fmla="*/ 47 h 48"/>
                  <a:gd name="T64" fmla="*/ 50 w 102"/>
                  <a:gd name="T65" fmla="*/ 48 h 48"/>
                  <a:gd name="T66" fmla="*/ 76 w 102"/>
                  <a:gd name="T67" fmla="*/ 47 h 48"/>
                  <a:gd name="T68" fmla="*/ 102 w 102"/>
                  <a:gd name="T69" fmla="*/ 44 h 48"/>
                  <a:gd name="T70" fmla="*/ 102 w 102"/>
                  <a:gd name="T71"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48">
                    <a:moveTo>
                      <a:pt x="102" y="43"/>
                    </a:moveTo>
                    <a:lnTo>
                      <a:pt x="97" y="1"/>
                    </a:lnTo>
                    <a:lnTo>
                      <a:pt x="78" y="0"/>
                    </a:lnTo>
                    <a:lnTo>
                      <a:pt x="78" y="3"/>
                    </a:lnTo>
                    <a:lnTo>
                      <a:pt x="79" y="6"/>
                    </a:lnTo>
                    <a:lnTo>
                      <a:pt x="77" y="12"/>
                    </a:lnTo>
                    <a:lnTo>
                      <a:pt x="96" y="33"/>
                    </a:lnTo>
                    <a:lnTo>
                      <a:pt x="94" y="35"/>
                    </a:lnTo>
                    <a:lnTo>
                      <a:pt x="93" y="36"/>
                    </a:lnTo>
                    <a:lnTo>
                      <a:pt x="84" y="32"/>
                    </a:lnTo>
                    <a:lnTo>
                      <a:pt x="76" y="25"/>
                    </a:lnTo>
                    <a:lnTo>
                      <a:pt x="67" y="19"/>
                    </a:lnTo>
                    <a:lnTo>
                      <a:pt x="62" y="19"/>
                    </a:lnTo>
                    <a:lnTo>
                      <a:pt x="55" y="20"/>
                    </a:lnTo>
                    <a:lnTo>
                      <a:pt x="52" y="20"/>
                    </a:lnTo>
                    <a:lnTo>
                      <a:pt x="50" y="41"/>
                    </a:lnTo>
                    <a:lnTo>
                      <a:pt x="49" y="42"/>
                    </a:lnTo>
                    <a:lnTo>
                      <a:pt x="47" y="42"/>
                    </a:lnTo>
                    <a:lnTo>
                      <a:pt x="45" y="41"/>
                    </a:lnTo>
                    <a:lnTo>
                      <a:pt x="43" y="40"/>
                    </a:lnTo>
                    <a:lnTo>
                      <a:pt x="45" y="38"/>
                    </a:lnTo>
                    <a:lnTo>
                      <a:pt x="45" y="36"/>
                    </a:lnTo>
                    <a:lnTo>
                      <a:pt x="41" y="19"/>
                    </a:lnTo>
                    <a:lnTo>
                      <a:pt x="37" y="18"/>
                    </a:lnTo>
                    <a:lnTo>
                      <a:pt x="32" y="19"/>
                    </a:lnTo>
                    <a:lnTo>
                      <a:pt x="26" y="21"/>
                    </a:lnTo>
                    <a:lnTo>
                      <a:pt x="21" y="23"/>
                    </a:lnTo>
                    <a:lnTo>
                      <a:pt x="19" y="26"/>
                    </a:lnTo>
                    <a:lnTo>
                      <a:pt x="17" y="27"/>
                    </a:lnTo>
                    <a:lnTo>
                      <a:pt x="15" y="27"/>
                    </a:lnTo>
                    <a:lnTo>
                      <a:pt x="0" y="42"/>
                    </a:lnTo>
                    <a:lnTo>
                      <a:pt x="25" y="47"/>
                    </a:lnTo>
                    <a:lnTo>
                      <a:pt x="50" y="48"/>
                    </a:lnTo>
                    <a:lnTo>
                      <a:pt x="76" y="47"/>
                    </a:lnTo>
                    <a:lnTo>
                      <a:pt x="102" y="44"/>
                    </a:lnTo>
                    <a:lnTo>
                      <a:pt x="10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8" name="Freeform 140"/>
              <p:cNvSpPr>
                <a:spLocks/>
              </p:cNvSpPr>
              <p:nvPr/>
            </p:nvSpPr>
            <p:spPr bwMode="auto">
              <a:xfrm>
                <a:off x="4493" y="2966"/>
                <a:ext cx="20" cy="34"/>
              </a:xfrm>
              <a:custGeom>
                <a:avLst/>
                <a:gdLst>
                  <a:gd name="T0" fmla="*/ 20 w 20"/>
                  <a:gd name="T1" fmla="*/ 34 h 34"/>
                  <a:gd name="T2" fmla="*/ 11 w 20"/>
                  <a:gd name="T3" fmla="*/ 0 h 34"/>
                  <a:gd name="T4" fmla="*/ 4 w 20"/>
                  <a:gd name="T5" fmla="*/ 6 h 34"/>
                  <a:gd name="T6" fmla="*/ 0 w 20"/>
                  <a:gd name="T7" fmla="*/ 15 h 34"/>
                  <a:gd name="T8" fmla="*/ 4 w 20"/>
                  <a:gd name="T9" fmla="*/ 29 h 34"/>
                  <a:gd name="T10" fmla="*/ 11 w 20"/>
                  <a:gd name="T11" fmla="*/ 28 h 34"/>
                  <a:gd name="T12" fmla="*/ 15 w 20"/>
                  <a:gd name="T13" fmla="*/ 29 h 34"/>
                  <a:gd name="T14" fmla="*/ 17 w 20"/>
                  <a:gd name="T15" fmla="*/ 31 h 34"/>
                  <a:gd name="T16" fmla="*/ 18 w 20"/>
                  <a:gd name="T17" fmla="*/ 34 h 34"/>
                  <a:gd name="T18" fmla="*/ 20 w 20"/>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4">
                    <a:moveTo>
                      <a:pt x="20" y="34"/>
                    </a:moveTo>
                    <a:lnTo>
                      <a:pt x="11" y="0"/>
                    </a:lnTo>
                    <a:lnTo>
                      <a:pt x="4" y="6"/>
                    </a:lnTo>
                    <a:lnTo>
                      <a:pt x="0" y="15"/>
                    </a:lnTo>
                    <a:lnTo>
                      <a:pt x="4" y="29"/>
                    </a:lnTo>
                    <a:lnTo>
                      <a:pt x="11" y="28"/>
                    </a:lnTo>
                    <a:lnTo>
                      <a:pt x="15" y="29"/>
                    </a:lnTo>
                    <a:lnTo>
                      <a:pt x="17" y="31"/>
                    </a:lnTo>
                    <a:lnTo>
                      <a:pt x="18" y="34"/>
                    </a:lnTo>
                    <a:lnTo>
                      <a:pt x="2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9" name="Freeform 141"/>
              <p:cNvSpPr>
                <a:spLocks/>
              </p:cNvSpPr>
              <p:nvPr/>
            </p:nvSpPr>
            <p:spPr bwMode="auto">
              <a:xfrm>
                <a:off x="4461" y="2951"/>
                <a:ext cx="37" cy="20"/>
              </a:xfrm>
              <a:custGeom>
                <a:avLst/>
                <a:gdLst>
                  <a:gd name="T0" fmla="*/ 36 w 37"/>
                  <a:gd name="T1" fmla="*/ 5 h 20"/>
                  <a:gd name="T2" fmla="*/ 0 w 37"/>
                  <a:gd name="T3" fmla="*/ 0 h 20"/>
                  <a:gd name="T4" fmla="*/ 0 w 37"/>
                  <a:gd name="T5" fmla="*/ 19 h 20"/>
                  <a:gd name="T6" fmla="*/ 3 w 37"/>
                  <a:gd name="T7" fmla="*/ 20 h 20"/>
                  <a:gd name="T8" fmla="*/ 26 w 37"/>
                  <a:gd name="T9" fmla="*/ 20 h 20"/>
                  <a:gd name="T10" fmla="*/ 37 w 37"/>
                  <a:gd name="T11" fmla="*/ 5 h 20"/>
                  <a:gd name="T12" fmla="*/ 36 w 37"/>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37" h="20">
                    <a:moveTo>
                      <a:pt x="36" y="5"/>
                    </a:moveTo>
                    <a:lnTo>
                      <a:pt x="0" y="0"/>
                    </a:lnTo>
                    <a:lnTo>
                      <a:pt x="0" y="19"/>
                    </a:lnTo>
                    <a:lnTo>
                      <a:pt x="3" y="20"/>
                    </a:lnTo>
                    <a:lnTo>
                      <a:pt x="26" y="20"/>
                    </a:lnTo>
                    <a:lnTo>
                      <a:pt x="37" y="5"/>
                    </a:lnTo>
                    <a:lnTo>
                      <a:pt x="3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0" name="Freeform 142"/>
              <p:cNvSpPr>
                <a:spLocks/>
              </p:cNvSpPr>
              <p:nvPr/>
            </p:nvSpPr>
            <p:spPr bwMode="auto">
              <a:xfrm>
                <a:off x="4439" y="2982"/>
                <a:ext cx="48" cy="33"/>
              </a:xfrm>
              <a:custGeom>
                <a:avLst/>
                <a:gdLst>
                  <a:gd name="T0" fmla="*/ 48 w 48"/>
                  <a:gd name="T1" fmla="*/ 15 h 33"/>
                  <a:gd name="T2" fmla="*/ 34 w 48"/>
                  <a:gd name="T3" fmla="*/ 0 h 33"/>
                  <a:gd name="T4" fmla="*/ 12 w 48"/>
                  <a:gd name="T5" fmla="*/ 0 h 33"/>
                  <a:gd name="T6" fmla="*/ 5 w 48"/>
                  <a:gd name="T7" fmla="*/ 4 h 33"/>
                  <a:gd name="T8" fmla="*/ 0 w 48"/>
                  <a:gd name="T9" fmla="*/ 11 h 33"/>
                  <a:gd name="T10" fmla="*/ 0 w 48"/>
                  <a:gd name="T11" fmla="*/ 15 h 33"/>
                  <a:gd name="T12" fmla="*/ 3 w 48"/>
                  <a:gd name="T13" fmla="*/ 21 h 33"/>
                  <a:gd name="T14" fmla="*/ 10 w 48"/>
                  <a:gd name="T15" fmla="*/ 28 h 33"/>
                  <a:gd name="T16" fmla="*/ 17 w 48"/>
                  <a:gd name="T17" fmla="*/ 32 h 33"/>
                  <a:gd name="T18" fmla="*/ 34 w 48"/>
                  <a:gd name="T19" fmla="*/ 33 h 33"/>
                  <a:gd name="T20" fmla="*/ 40 w 48"/>
                  <a:gd name="T21" fmla="*/ 29 h 33"/>
                  <a:gd name="T22" fmla="*/ 43 w 48"/>
                  <a:gd name="T23" fmla="*/ 25 h 33"/>
                  <a:gd name="T24" fmla="*/ 45 w 48"/>
                  <a:gd name="T25" fmla="*/ 23 h 33"/>
                  <a:gd name="T26" fmla="*/ 47 w 48"/>
                  <a:gd name="T27" fmla="*/ 21 h 33"/>
                  <a:gd name="T28" fmla="*/ 48 w 48"/>
                  <a:gd name="T2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3">
                    <a:moveTo>
                      <a:pt x="48" y="15"/>
                    </a:moveTo>
                    <a:lnTo>
                      <a:pt x="34" y="0"/>
                    </a:lnTo>
                    <a:lnTo>
                      <a:pt x="12" y="0"/>
                    </a:lnTo>
                    <a:lnTo>
                      <a:pt x="5" y="4"/>
                    </a:lnTo>
                    <a:lnTo>
                      <a:pt x="0" y="11"/>
                    </a:lnTo>
                    <a:lnTo>
                      <a:pt x="0" y="15"/>
                    </a:lnTo>
                    <a:lnTo>
                      <a:pt x="3" y="21"/>
                    </a:lnTo>
                    <a:lnTo>
                      <a:pt x="10" y="28"/>
                    </a:lnTo>
                    <a:lnTo>
                      <a:pt x="17" y="32"/>
                    </a:lnTo>
                    <a:lnTo>
                      <a:pt x="34" y="33"/>
                    </a:lnTo>
                    <a:lnTo>
                      <a:pt x="40" y="29"/>
                    </a:lnTo>
                    <a:lnTo>
                      <a:pt x="43" y="25"/>
                    </a:lnTo>
                    <a:lnTo>
                      <a:pt x="45" y="23"/>
                    </a:lnTo>
                    <a:lnTo>
                      <a:pt x="47" y="21"/>
                    </a:lnTo>
                    <a:lnTo>
                      <a:pt x="4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1" name="Freeform 143"/>
              <p:cNvSpPr>
                <a:spLocks/>
              </p:cNvSpPr>
              <p:nvPr/>
            </p:nvSpPr>
            <p:spPr bwMode="auto">
              <a:xfrm>
                <a:off x="4453" y="2840"/>
                <a:ext cx="18" cy="68"/>
              </a:xfrm>
              <a:custGeom>
                <a:avLst/>
                <a:gdLst>
                  <a:gd name="T0" fmla="*/ 18 w 18"/>
                  <a:gd name="T1" fmla="*/ 7 h 68"/>
                  <a:gd name="T2" fmla="*/ 16 w 18"/>
                  <a:gd name="T3" fmla="*/ 1 h 68"/>
                  <a:gd name="T4" fmla="*/ 13 w 18"/>
                  <a:gd name="T5" fmla="*/ 1 h 68"/>
                  <a:gd name="T6" fmla="*/ 9 w 18"/>
                  <a:gd name="T7" fmla="*/ 0 h 68"/>
                  <a:gd name="T8" fmla="*/ 5 w 18"/>
                  <a:gd name="T9" fmla="*/ 29 h 68"/>
                  <a:gd name="T10" fmla="*/ 3 w 18"/>
                  <a:gd name="T11" fmla="*/ 58 h 68"/>
                  <a:gd name="T12" fmla="*/ 0 w 18"/>
                  <a:gd name="T13" fmla="*/ 67 h 68"/>
                  <a:gd name="T14" fmla="*/ 3 w 18"/>
                  <a:gd name="T15" fmla="*/ 68 h 68"/>
                  <a:gd name="T16" fmla="*/ 6 w 18"/>
                  <a:gd name="T17" fmla="*/ 67 h 68"/>
                  <a:gd name="T18" fmla="*/ 8 w 18"/>
                  <a:gd name="T19" fmla="*/ 64 h 68"/>
                  <a:gd name="T20" fmla="*/ 18 w 18"/>
                  <a:gd name="T2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68">
                    <a:moveTo>
                      <a:pt x="18" y="7"/>
                    </a:moveTo>
                    <a:lnTo>
                      <a:pt x="16" y="1"/>
                    </a:lnTo>
                    <a:lnTo>
                      <a:pt x="13" y="1"/>
                    </a:lnTo>
                    <a:lnTo>
                      <a:pt x="9" y="0"/>
                    </a:lnTo>
                    <a:lnTo>
                      <a:pt x="5" y="29"/>
                    </a:lnTo>
                    <a:lnTo>
                      <a:pt x="3" y="58"/>
                    </a:lnTo>
                    <a:lnTo>
                      <a:pt x="0" y="67"/>
                    </a:lnTo>
                    <a:lnTo>
                      <a:pt x="3" y="68"/>
                    </a:lnTo>
                    <a:lnTo>
                      <a:pt x="6" y="67"/>
                    </a:lnTo>
                    <a:lnTo>
                      <a:pt x="8" y="64"/>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2" name="Freeform 144"/>
              <p:cNvSpPr>
                <a:spLocks/>
              </p:cNvSpPr>
              <p:nvPr/>
            </p:nvSpPr>
            <p:spPr bwMode="auto">
              <a:xfrm>
                <a:off x="4415" y="2951"/>
                <a:ext cx="38" cy="23"/>
              </a:xfrm>
              <a:custGeom>
                <a:avLst/>
                <a:gdLst>
                  <a:gd name="T0" fmla="*/ 38 w 38"/>
                  <a:gd name="T1" fmla="*/ 21 h 23"/>
                  <a:gd name="T2" fmla="*/ 38 w 38"/>
                  <a:gd name="T3" fmla="*/ 4 h 23"/>
                  <a:gd name="T4" fmla="*/ 31 w 38"/>
                  <a:gd name="T5" fmla="*/ 0 h 23"/>
                  <a:gd name="T6" fmla="*/ 22 w 38"/>
                  <a:gd name="T7" fmla="*/ 1 h 23"/>
                  <a:gd name="T8" fmla="*/ 5 w 38"/>
                  <a:gd name="T9" fmla="*/ 1 h 23"/>
                  <a:gd name="T10" fmla="*/ 0 w 38"/>
                  <a:gd name="T11" fmla="*/ 4 h 23"/>
                  <a:gd name="T12" fmla="*/ 27 w 38"/>
                  <a:gd name="T13" fmla="*/ 23 h 23"/>
                  <a:gd name="T14" fmla="*/ 38 w 38"/>
                  <a:gd name="T15" fmla="*/ 22 h 23"/>
                  <a:gd name="T16" fmla="*/ 38 w 38"/>
                  <a:gd name="T1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21"/>
                    </a:moveTo>
                    <a:lnTo>
                      <a:pt x="38" y="4"/>
                    </a:lnTo>
                    <a:lnTo>
                      <a:pt x="31" y="0"/>
                    </a:lnTo>
                    <a:lnTo>
                      <a:pt x="22" y="1"/>
                    </a:lnTo>
                    <a:lnTo>
                      <a:pt x="5" y="1"/>
                    </a:lnTo>
                    <a:lnTo>
                      <a:pt x="0" y="4"/>
                    </a:lnTo>
                    <a:lnTo>
                      <a:pt x="27" y="23"/>
                    </a:lnTo>
                    <a:lnTo>
                      <a:pt x="38" y="22"/>
                    </a:lnTo>
                    <a:lnTo>
                      <a:pt x="3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3" name="Freeform 145"/>
              <p:cNvSpPr>
                <a:spLocks/>
              </p:cNvSpPr>
              <p:nvPr/>
            </p:nvSpPr>
            <p:spPr bwMode="auto">
              <a:xfrm>
                <a:off x="4407" y="3003"/>
                <a:ext cx="27" cy="41"/>
              </a:xfrm>
              <a:custGeom>
                <a:avLst/>
                <a:gdLst>
                  <a:gd name="T0" fmla="*/ 27 w 27"/>
                  <a:gd name="T1" fmla="*/ 20 h 41"/>
                  <a:gd name="T2" fmla="*/ 27 w 27"/>
                  <a:gd name="T3" fmla="*/ 14 h 41"/>
                  <a:gd name="T4" fmla="*/ 23 w 27"/>
                  <a:gd name="T5" fmla="*/ 7 h 41"/>
                  <a:gd name="T6" fmla="*/ 12 w 27"/>
                  <a:gd name="T7" fmla="*/ 0 h 41"/>
                  <a:gd name="T8" fmla="*/ 2 w 27"/>
                  <a:gd name="T9" fmla="*/ 1 h 41"/>
                  <a:gd name="T10" fmla="*/ 2 w 27"/>
                  <a:gd name="T11" fmla="*/ 2 h 41"/>
                  <a:gd name="T12" fmla="*/ 0 w 27"/>
                  <a:gd name="T13" fmla="*/ 4 h 41"/>
                  <a:gd name="T14" fmla="*/ 0 w 27"/>
                  <a:gd name="T15" fmla="*/ 7 h 41"/>
                  <a:gd name="T16" fmla="*/ 1 w 27"/>
                  <a:gd name="T17" fmla="*/ 11 h 41"/>
                  <a:gd name="T18" fmla="*/ 1 w 27"/>
                  <a:gd name="T19" fmla="*/ 14 h 41"/>
                  <a:gd name="T20" fmla="*/ 6 w 27"/>
                  <a:gd name="T21" fmla="*/ 41 h 41"/>
                  <a:gd name="T22" fmla="*/ 27 w 27"/>
                  <a:gd name="T2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27" y="20"/>
                    </a:moveTo>
                    <a:lnTo>
                      <a:pt x="27" y="14"/>
                    </a:lnTo>
                    <a:lnTo>
                      <a:pt x="23" y="7"/>
                    </a:lnTo>
                    <a:lnTo>
                      <a:pt x="12" y="0"/>
                    </a:lnTo>
                    <a:lnTo>
                      <a:pt x="2" y="1"/>
                    </a:lnTo>
                    <a:lnTo>
                      <a:pt x="2" y="2"/>
                    </a:lnTo>
                    <a:lnTo>
                      <a:pt x="0" y="4"/>
                    </a:lnTo>
                    <a:lnTo>
                      <a:pt x="0" y="7"/>
                    </a:lnTo>
                    <a:lnTo>
                      <a:pt x="1" y="11"/>
                    </a:lnTo>
                    <a:lnTo>
                      <a:pt x="1" y="14"/>
                    </a:lnTo>
                    <a:lnTo>
                      <a:pt x="6" y="41"/>
                    </a:lnTo>
                    <a:lnTo>
                      <a:pt x="27"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4" name="Freeform 146"/>
              <p:cNvSpPr>
                <a:spLocks/>
              </p:cNvSpPr>
              <p:nvPr/>
            </p:nvSpPr>
            <p:spPr bwMode="auto">
              <a:xfrm>
                <a:off x="4407" y="2958"/>
                <a:ext cx="24" cy="39"/>
              </a:xfrm>
              <a:custGeom>
                <a:avLst/>
                <a:gdLst>
                  <a:gd name="T0" fmla="*/ 23 w 24"/>
                  <a:gd name="T1" fmla="*/ 25 h 39"/>
                  <a:gd name="T2" fmla="*/ 17 w 24"/>
                  <a:gd name="T3" fmla="*/ 15 h 39"/>
                  <a:gd name="T4" fmla="*/ 17 w 24"/>
                  <a:gd name="T5" fmla="*/ 13 h 39"/>
                  <a:gd name="T6" fmla="*/ 0 w 24"/>
                  <a:gd name="T7" fmla="*/ 0 h 39"/>
                  <a:gd name="T8" fmla="*/ 0 w 24"/>
                  <a:gd name="T9" fmla="*/ 39 h 39"/>
                  <a:gd name="T10" fmla="*/ 20 w 24"/>
                  <a:gd name="T11" fmla="*/ 37 h 39"/>
                  <a:gd name="T12" fmla="*/ 24 w 24"/>
                  <a:gd name="T13" fmla="*/ 27 h 39"/>
                  <a:gd name="T14" fmla="*/ 23 w 24"/>
                  <a:gd name="T15" fmla="*/ 2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9">
                    <a:moveTo>
                      <a:pt x="23" y="25"/>
                    </a:moveTo>
                    <a:lnTo>
                      <a:pt x="17" y="15"/>
                    </a:lnTo>
                    <a:lnTo>
                      <a:pt x="17" y="13"/>
                    </a:lnTo>
                    <a:lnTo>
                      <a:pt x="0" y="0"/>
                    </a:lnTo>
                    <a:lnTo>
                      <a:pt x="0" y="39"/>
                    </a:lnTo>
                    <a:lnTo>
                      <a:pt x="20" y="37"/>
                    </a:lnTo>
                    <a:lnTo>
                      <a:pt x="24" y="2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5" name="Freeform 147"/>
              <p:cNvSpPr>
                <a:spLocks/>
              </p:cNvSpPr>
              <p:nvPr/>
            </p:nvSpPr>
            <p:spPr bwMode="auto">
              <a:xfrm>
                <a:off x="4379" y="2841"/>
                <a:ext cx="30" cy="70"/>
              </a:xfrm>
              <a:custGeom>
                <a:avLst/>
                <a:gdLst>
                  <a:gd name="T0" fmla="*/ 29 w 30"/>
                  <a:gd name="T1" fmla="*/ 61 h 70"/>
                  <a:gd name="T2" fmla="*/ 23 w 30"/>
                  <a:gd name="T3" fmla="*/ 51 h 70"/>
                  <a:gd name="T4" fmla="*/ 20 w 30"/>
                  <a:gd name="T5" fmla="*/ 40 h 70"/>
                  <a:gd name="T6" fmla="*/ 11 w 30"/>
                  <a:gd name="T7" fmla="*/ 16 h 70"/>
                  <a:gd name="T8" fmla="*/ 9 w 30"/>
                  <a:gd name="T9" fmla="*/ 8 h 70"/>
                  <a:gd name="T10" fmla="*/ 6 w 30"/>
                  <a:gd name="T11" fmla="*/ 2 h 70"/>
                  <a:gd name="T12" fmla="*/ 4 w 30"/>
                  <a:gd name="T13" fmla="*/ 0 h 70"/>
                  <a:gd name="T14" fmla="*/ 1 w 30"/>
                  <a:gd name="T15" fmla="*/ 0 h 70"/>
                  <a:gd name="T16" fmla="*/ 0 w 30"/>
                  <a:gd name="T17" fmla="*/ 7 h 70"/>
                  <a:gd name="T18" fmla="*/ 2 w 30"/>
                  <a:gd name="T19" fmla="*/ 14 h 70"/>
                  <a:gd name="T20" fmla="*/ 7 w 30"/>
                  <a:gd name="T21" fmla="*/ 20 h 70"/>
                  <a:gd name="T22" fmla="*/ 9 w 30"/>
                  <a:gd name="T23" fmla="*/ 27 h 70"/>
                  <a:gd name="T24" fmla="*/ 16 w 30"/>
                  <a:gd name="T25" fmla="*/ 48 h 70"/>
                  <a:gd name="T26" fmla="*/ 21 w 30"/>
                  <a:gd name="T27" fmla="*/ 67 h 70"/>
                  <a:gd name="T28" fmla="*/ 27 w 30"/>
                  <a:gd name="T29" fmla="*/ 70 h 70"/>
                  <a:gd name="T30" fmla="*/ 29 w 30"/>
                  <a:gd name="T31" fmla="*/ 67 h 70"/>
                  <a:gd name="T32" fmla="*/ 30 w 30"/>
                  <a:gd name="T33" fmla="*/ 64 h 70"/>
                  <a:gd name="T34" fmla="*/ 29 w 30"/>
                  <a:gd name="T3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70">
                    <a:moveTo>
                      <a:pt x="29" y="61"/>
                    </a:moveTo>
                    <a:lnTo>
                      <a:pt x="23" y="51"/>
                    </a:lnTo>
                    <a:lnTo>
                      <a:pt x="20" y="40"/>
                    </a:lnTo>
                    <a:lnTo>
                      <a:pt x="11" y="16"/>
                    </a:lnTo>
                    <a:lnTo>
                      <a:pt x="9" y="8"/>
                    </a:lnTo>
                    <a:lnTo>
                      <a:pt x="6" y="2"/>
                    </a:lnTo>
                    <a:lnTo>
                      <a:pt x="4" y="0"/>
                    </a:lnTo>
                    <a:lnTo>
                      <a:pt x="1" y="0"/>
                    </a:lnTo>
                    <a:lnTo>
                      <a:pt x="0" y="7"/>
                    </a:lnTo>
                    <a:lnTo>
                      <a:pt x="2" y="14"/>
                    </a:lnTo>
                    <a:lnTo>
                      <a:pt x="7" y="20"/>
                    </a:lnTo>
                    <a:lnTo>
                      <a:pt x="9" y="27"/>
                    </a:lnTo>
                    <a:lnTo>
                      <a:pt x="16" y="48"/>
                    </a:lnTo>
                    <a:lnTo>
                      <a:pt x="21" y="67"/>
                    </a:lnTo>
                    <a:lnTo>
                      <a:pt x="27" y="70"/>
                    </a:lnTo>
                    <a:lnTo>
                      <a:pt x="29" y="67"/>
                    </a:lnTo>
                    <a:lnTo>
                      <a:pt x="30" y="64"/>
                    </a:lnTo>
                    <a:lnTo>
                      <a:pt x="2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6" name="Freeform 148"/>
              <p:cNvSpPr>
                <a:spLocks/>
              </p:cNvSpPr>
              <p:nvPr/>
            </p:nvSpPr>
            <p:spPr bwMode="auto">
              <a:xfrm>
                <a:off x="4120" y="2979"/>
                <a:ext cx="261" cy="216"/>
              </a:xfrm>
              <a:custGeom>
                <a:avLst/>
                <a:gdLst>
                  <a:gd name="T0" fmla="*/ 261 w 261"/>
                  <a:gd name="T1" fmla="*/ 105 h 216"/>
                  <a:gd name="T2" fmla="*/ 258 w 261"/>
                  <a:gd name="T3" fmla="*/ 87 h 216"/>
                  <a:gd name="T4" fmla="*/ 242 w 261"/>
                  <a:gd name="T5" fmla="*/ 84 h 216"/>
                  <a:gd name="T6" fmla="*/ 226 w 261"/>
                  <a:gd name="T7" fmla="*/ 83 h 216"/>
                  <a:gd name="T8" fmla="*/ 192 w 261"/>
                  <a:gd name="T9" fmla="*/ 87 h 216"/>
                  <a:gd name="T10" fmla="*/ 159 w 261"/>
                  <a:gd name="T11" fmla="*/ 89 h 216"/>
                  <a:gd name="T12" fmla="*/ 142 w 261"/>
                  <a:gd name="T13" fmla="*/ 88 h 216"/>
                  <a:gd name="T14" fmla="*/ 126 w 261"/>
                  <a:gd name="T15" fmla="*/ 84 h 216"/>
                  <a:gd name="T16" fmla="*/ 125 w 261"/>
                  <a:gd name="T17" fmla="*/ 76 h 216"/>
                  <a:gd name="T18" fmla="*/ 127 w 261"/>
                  <a:gd name="T19" fmla="*/ 67 h 216"/>
                  <a:gd name="T20" fmla="*/ 137 w 261"/>
                  <a:gd name="T21" fmla="*/ 57 h 216"/>
                  <a:gd name="T22" fmla="*/ 147 w 261"/>
                  <a:gd name="T23" fmla="*/ 48 h 216"/>
                  <a:gd name="T24" fmla="*/ 172 w 261"/>
                  <a:gd name="T25" fmla="*/ 35 h 216"/>
                  <a:gd name="T26" fmla="*/ 199 w 261"/>
                  <a:gd name="T27" fmla="*/ 24 h 216"/>
                  <a:gd name="T28" fmla="*/ 228 w 261"/>
                  <a:gd name="T29" fmla="*/ 15 h 216"/>
                  <a:gd name="T30" fmla="*/ 241 w 261"/>
                  <a:gd name="T31" fmla="*/ 13 h 216"/>
                  <a:gd name="T32" fmla="*/ 252 w 261"/>
                  <a:gd name="T33" fmla="*/ 10 h 216"/>
                  <a:gd name="T34" fmla="*/ 252 w 261"/>
                  <a:gd name="T35" fmla="*/ 0 h 216"/>
                  <a:gd name="T36" fmla="*/ 229 w 261"/>
                  <a:gd name="T37" fmla="*/ 0 h 216"/>
                  <a:gd name="T38" fmla="*/ 206 w 261"/>
                  <a:gd name="T39" fmla="*/ 4 h 216"/>
                  <a:gd name="T40" fmla="*/ 182 w 261"/>
                  <a:gd name="T41" fmla="*/ 13 h 216"/>
                  <a:gd name="T42" fmla="*/ 159 w 261"/>
                  <a:gd name="T43" fmla="*/ 20 h 216"/>
                  <a:gd name="T44" fmla="*/ 131 w 261"/>
                  <a:gd name="T45" fmla="*/ 35 h 216"/>
                  <a:gd name="T46" fmla="*/ 104 w 261"/>
                  <a:gd name="T47" fmla="*/ 48 h 216"/>
                  <a:gd name="T48" fmla="*/ 74 w 261"/>
                  <a:gd name="T49" fmla="*/ 66 h 216"/>
                  <a:gd name="T50" fmla="*/ 46 w 261"/>
                  <a:gd name="T51" fmla="*/ 89 h 216"/>
                  <a:gd name="T52" fmla="*/ 21 w 261"/>
                  <a:gd name="T53" fmla="*/ 116 h 216"/>
                  <a:gd name="T54" fmla="*/ 1 w 261"/>
                  <a:gd name="T55" fmla="*/ 143 h 216"/>
                  <a:gd name="T56" fmla="*/ 0 w 261"/>
                  <a:gd name="T57" fmla="*/ 162 h 216"/>
                  <a:gd name="T58" fmla="*/ 1 w 261"/>
                  <a:gd name="T59" fmla="*/ 180 h 216"/>
                  <a:gd name="T60" fmla="*/ 7 w 261"/>
                  <a:gd name="T61" fmla="*/ 216 h 216"/>
                  <a:gd name="T62" fmla="*/ 9 w 261"/>
                  <a:gd name="T63" fmla="*/ 216 h 216"/>
                  <a:gd name="T64" fmla="*/ 14 w 261"/>
                  <a:gd name="T65" fmla="*/ 206 h 216"/>
                  <a:gd name="T66" fmla="*/ 21 w 261"/>
                  <a:gd name="T67" fmla="*/ 197 h 216"/>
                  <a:gd name="T68" fmla="*/ 35 w 261"/>
                  <a:gd name="T69" fmla="*/ 180 h 216"/>
                  <a:gd name="T70" fmla="*/ 38 w 261"/>
                  <a:gd name="T71" fmla="*/ 178 h 216"/>
                  <a:gd name="T72" fmla="*/ 42 w 261"/>
                  <a:gd name="T73" fmla="*/ 176 h 216"/>
                  <a:gd name="T74" fmla="*/ 46 w 261"/>
                  <a:gd name="T75" fmla="*/ 173 h 216"/>
                  <a:gd name="T76" fmla="*/ 49 w 261"/>
                  <a:gd name="T77" fmla="*/ 169 h 216"/>
                  <a:gd name="T78" fmla="*/ 87 w 261"/>
                  <a:gd name="T79" fmla="*/ 147 h 216"/>
                  <a:gd name="T80" fmla="*/ 108 w 261"/>
                  <a:gd name="T81" fmla="*/ 138 h 216"/>
                  <a:gd name="T82" fmla="*/ 130 w 261"/>
                  <a:gd name="T83" fmla="*/ 128 h 216"/>
                  <a:gd name="T84" fmla="*/ 162 w 261"/>
                  <a:gd name="T85" fmla="*/ 119 h 216"/>
                  <a:gd name="T86" fmla="*/ 196 w 261"/>
                  <a:gd name="T87" fmla="*/ 113 h 216"/>
                  <a:gd name="T88" fmla="*/ 228 w 261"/>
                  <a:gd name="T89" fmla="*/ 110 h 216"/>
                  <a:gd name="T90" fmla="*/ 260 w 261"/>
                  <a:gd name="T91" fmla="*/ 105 h 216"/>
                  <a:gd name="T92" fmla="*/ 261 w 261"/>
                  <a:gd name="T93" fmla="*/ 1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1" h="216">
                    <a:moveTo>
                      <a:pt x="261" y="105"/>
                    </a:moveTo>
                    <a:lnTo>
                      <a:pt x="258" y="87"/>
                    </a:lnTo>
                    <a:lnTo>
                      <a:pt x="242" y="84"/>
                    </a:lnTo>
                    <a:lnTo>
                      <a:pt x="226" y="83"/>
                    </a:lnTo>
                    <a:lnTo>
                      <a:pt x="192" y="87"/>
                    </a:lnTo>
                    <a:lnTo>
                      <a:pt x="159" y="89"/>
                    </a:lnTo>
                    <a:lnTo>
                      <a:pt x="142" y="88"/>
                    </a:lnTo>
                    <a:lnTo>
                      <a:pt x="126" y="84"/>
                    </a:lnTo>
                    <a:lnTo>
                      <a:pt x="125" y="76"/>
                    </a:lnTo>
                    <a:lnTo>
                      <a:pt x="127" y="67"/>
                    </a:lnTo>
                    <a:lnTo>
                      <a:pt x="137" y="57"/>
                    </a:lnTo>
                    <a:lnTo>
                      <a:pt x="147" y="48"/>
                    </a:lnTo>
                    <a:lnTo>
                      <a:pt x="172" y="35"/>
                    </a:lnTo>
                    <a:lnTo>
                      <a:pt x="199" y="24"/>
                    </a:lnTo>
                    <a:lnTo>
                      <a:pt x="228" y="15"/>
                    </a:lnTo>
                    <a:lnTo>
                      <a:pt x="241" y="13"/>
                    </a:lnTo>
                    <a:lnTo>
                      <a:pt x="252" y="10"/>
                    </a:lnTo>
                    <a:lnTo>
                      <a:pt x="252" y="0"/>
                    </a:lnTo>
                    <a:lnTo>
                      <a:pt x="229" y="0"/>
                    </a:lnTo>
                    <a:lnTo>
                      <a:pt x="206" y="4"/>
                    </a:lnTo>
                    <a:lnTo>
                      <a:pt x="182" y="13"/>
                    </a:lnTo>
                    <a:lnTo>
                      <a:pt x="159" y="20"/>
                    </a:lnTo>
                    <a:lnTo>
                      <a:pt x="131" y="35"/>
                    </a:lnTo>
                    <a:lnTo>
                      <a:pt x="104" y="48"/>
                    </a:lnTo>
                    <a:lnTo>
                      <a:pt x="74" y="66"/>
                    </a:lnTo>
                    <a:lnTo>
                      <a:pt x="46" y="89"/>
                    </a:lnTo>
                    <a:lnTo>
                      <a:pt x="21" y="116"/>
                    </a:lnTo>
                    <a:lnTo>
                      <a:pt x="1" y="143"/>
                    </a:lnTo>
                    <a:lnTo>
                      <a:pt x="0" y="162"/>
                    </a:lnTo>
                    <a:lnTo>
                      <a:pt x="1" y="180"/>
                    </a:lnTo>
                    <a:lnTo>
                      <a:pt x="7" y="216"/>
                    </a:lnTo>
                    <a:lnTo>
                      <a:pt x="9" y="216"/>
                    </a:lnTo>
                    <a:lnTo>
                      <a:pt x="14" y="206"/>
                    </a:lnTo>
                    <a:lnTo>
                      <a:pt x="21" y="197"/>
                    </a:lnTo>
                    <a:lnTo>
                      <a:pt x="35" y="180"/>
                    </a:lnTo>
                    <a:lnTo>
                      <a:pt x="38" y="178"/>
                    </a:lnTo>
                    <a:lnTo>
                      <a:pt x="42" y="176"/>
                    </a:lnTo>
                    <a:lnTo>
                      <a:pt x="46" y="173"/>
                    </a:lnTo>
                    <a:lnTo>
                      <a:pt x="49" y="169"/>
                    </a:lnTo>
                    <a:lnTo>
                      <a:pt x="87" y="147"/>
                    </a:lnTo>
                    <a:lnTo>
                      <a:pt x="108" y="138"/>
                    </a:lnTo>
                    <a:lnTo>
                      <a:pt x="130" y="128"/>
                    </a:lnTo>
                    <a:lnTo>
                      <a:pt x="162" y="119"/>
                    </a:lnTo>
                    <a:lnTo>
                      <a:pt x="196" y="113"/>
                    </a:lnTo>
                    <a:lnTo>
                      <a:pt x="228" y="110"/>
                    </a:lnTo>
                    <a:lnTo>
                      <a:pt x="260" y="105"/>
                    </a:lnTo>
                    <a:lnTo>
                      <a:pt x="261" y="105"/>
                    </a:lnTo>
                    <a:close/>
                  </a:path>
                </a:pathLst>
              </a:custGeom>
              <a:solidFill>
                <a:srgbClr val="FFD8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7" name="Freeform 149"/>
              <p:cNvSpPr>
                <a:spLocks/>
              </p:cNvSpPr>
              <p:nvPr/>
            </p:nvSpPr>
            <p:spPr bwMode="auto">
              <a:xfrm>
                <a:off x="4253" y="2997"/>
                <a:ext cx="124" cy="62"/>
              </a:xfrm>
              <a:custGeom>
                <a:avLst/>
                <a:gdLst>
                  <a:gd name="T0" fmla="*/ 124 w 124"/>
                  <a:gd name="T1" fmla="*/ 51 h 62"/>
                  <a:gd name="T2" fmla="*/ 120 w 124"/>
                  <a:gd name="T3" fmla="*/ 39 h 62"/>
                  <a:gd name="T4" fmla="*/ 119 w 124"/>
                  <a:gd name="T5" fmla="*/ 26 h 62"/>
                  <a:gd name="T6" fmla="*/ 119 w 124"/>
                  <a:gd name="T7" fmla="*/ 0 h 62"/>
                  <a:gd name="T8" fmla="*/ 104 w 124"/>
                  <a:gd name="T9" fmla="*/ 3 h 62"/>
                  <a:gd name="T10" fmla="*/ 89 w 124"/>
                  <a:gd name="T11" fmla="*/ 7 h 62"/>
                  <a:gd name="T12" fmla="*/ 75 w 124"/>
                  <a:gd name="T13" fmla="*/ 12 h 62"/>
                  <a:gd name="T14" fmla="*/ 46 w 124"/>
                  <a:gd name="T15" fmla="*/ 24 h 62"/>
                  <a:gd name="T16" fmla="*/ 21 w 124"/>
                  <a:gd name="T17" fmla="*/ 36 h 62"/>
                  <a:gd name="T18" fmla="*/ 10 w 124"/>
                  <a:gd name="T19" fmla="*/ 44 h 62"/>
                  <a:gd name="T20" fmla="*/ 0 w 124"/>
                  <a:gd name="T21" fmla="*/ 54 h 62"/>
                  <a:gd name="T22" fmla="*/ 0 w 124"/>
                  <a:gd name="T23" fmla="*/ 58 h 62"/>
                  <a:gd name="T24" fmla="*/ 12 w 124"/>
                  <a:gd name="T25" fmla="*/ 62 h 62"/>
                  <a:gd name="T26" fmla="*/ 16 w 124"/>
                  <a:gd name="T27" fmla="*/ 59 h 62"/>
                  <a:gd name="T28" fmla="*/ 124 w 124"/>
                  <a:gd name="T29" fmla="*/ 52 h 62"/>
                  <a:gd name="T30" fmla="*/ 124 w 124"/>
                  <a:gd name="T31"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62">
                    <a:moveTo>
                      <a:pt x="124" y="51"/>
                    </a:moveTo>
                    <a:lnTo>
                      <a:pt x="120" y="39"/>
                    </a:lnTo>
                    <a:lnTo>
                      <a:pt x="119" y="26"/>
                    </a:lnTo>
                    <a:lnTo>
                      <a:pt x="119" y="0"/>
                    </a:lnTo>
                    <a:lnTo>
                      <a:pt x="104" y="3"/>
                    </a:lnTo>
                    <a:lnTo>
                      <a:pt x="89" y="7"/>
                    </a:lnTo>
                    <a:lnTo>
                      <a:pt x="75" y="12"/>
                    </a:lnTo>
                    <a:lnTo>
                      <a:pt x="46" y="24"/>
                    </a:lnTo>
                    <a:lnTo>
                      <a:pt x="21" y="36"/>
                    </a:lnTo>
                    <a:lnTo>
                      <a:pt x="10" y="44"/>
                    </a:lnTo>
                    <a:lnTo>
                      <a:pt x="0" y="54"/>
                    </a:lnTo>
                    <a:lnTo>
                      <a:pt x="0" y="58"/>
                    </a:lnTo>
                    <a:lnTo>
                      <a:pt x="12" y="62"/>
                    </a:lnTo>
                    <a:lnTo>
                      <a:pt x="16" y="59"/>
                    </a:lnTo>
                    <a:lnTo>
                      <a:pt x="124" y="52"/>
                    </a:lnTo>
                    <a:lnTo>
                      <a:pt x="12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8" name="Freeform 150"/>
              <p:cNvSpPr>
                <a:spLocks/>
              </p:cNvSpPr>
              <p:nvPr/>
            </p:nvSpPr>
            <p:spPr bwMode="auto">
              <a:xfrm>
                <a:off x="4317" y="2882"/>
                <a:ext cx="54" cy="42"/>
              </a:xfrm>
              <a:custGeom>
                <a:avLst/>
                <a:gdLst>
                  <a:gd name="T0" fmla="*/ 53 w 54"/>
                  <a:gd name="T1" fmla="*/ 38 h 42"/>
                  <a:gd name="T2" fmla="*/ 3 w 54"/>
                  <a:gd name="T3" fmla="*/ 0 h 42"/>
                  <a:gd name="T4" fmla="*/ 0 w 54"/>
                  <a:gd name="T5" fmla="*/ 1 h 42"/>
                  <a:gd name="T6" fmla="*/ 0 w 54"/>
                  <a:gd name="T7" fmla="*/ 2 h 42"/>
                  <a:gd name="T8" fmla="*/ 43 w 54"/>
                  <a:gd name="T9" fmla="*/ 38 h 42"/>
                  <a:gd name="T10" fmla="*/ 45 w 54"/>
                  <a:gd name="T11" fmla="*/ 40 h 42"/>
                  <a:gd name="T12" fmla="*/ 48 w 54"/>
                  <a:gd name="T13" fmla="*/ 42 h 42"/>
                  <a:gd name="T14" fmla="*/ 49 w 54"/>
                  <a:gd name="T15" fmla="*/ 42 h 42"/>
                  <a:gd name="T16" fmla="*/ 52 w 54"/>
                  <a:gd name="T17" fmla="*/ 41 h 42"/>
                  <a:gd name="T18" fmla="*/ 54 w 54"/>
                  <a:gd name="T19" fmla="*/ 39 h 42"/>
                  <a:gd name="T20" fmla="*/ 53 w 54"/>
                  <a:gd name="T2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2">
                    <a:moveTo>
                      <a:pt x="53" y="38"/>
                    </a:moveTo>
                    <a:lnTo>
                      <a:pt x="3" y="0"/>
                    </a:lnTo>
                    <a:lnTo>
                      <a:pt x="0" y="1"/>
                    </a:lnTo>
                    <a:lnTo>
                      <a:pt x="0" y="2"/>
                    </a:lnTo>
                    <a:lnTo>
                      <a:pt x="43" y="38"/>
                    </a:lnTo>
                    <a:lnTo>
                      <a:pt x="45" y="40"/>
                    </a:lnTo>
                    <a:lnTo>
                      <a:pt x="48" y="42"/>
                    </a:lnTo>
                    <a:lnTo>
                      <a:pt x="49" y="42"/>
                    </a:lnTo>
                    <a:lnTo>
                      <a:pt x="52" y="41"/>
                    </a:lnTo>
                    <a:lnTo>
                      <a:pt x="54" y="39"/>
                    </a:lnTo>
                    <a:lnTo>
                      <a:pt x="5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9" name="Freeform 151"/>
              <p:cNvSpPr>
                <a:spLocks/>
              </p:cNvSpPr>
              <p:nvPr/>
            </p:nvSpPr>
            <p:spPr bwMode="auto">
              <a:xfrm>
                <a:off x="4297" y="2943"/>
                <a:ext cx="56" cy="10"/>
              </a:xfrm>
              <a:custGeom>
                <a:avLst/>
                <a:gdLst>
                  <a:gd name="T0" fmla="*/ 56 w 56"/>
                  <a:gd name="T1" fmla="*/ 9 h 10"/>
                  <a:gd name="T2" fmla="*/ 51 w 56"/>
                  <a:gd name="T3" fmla="*/ 3 h 10"/>
                  <a:gd name="T4" fmla="*/ 2 w 56"/>
                  <a:gd name="T5" fmla="*/ 0 h 10"/>
                  <a:gd name="T6" fmla="*/ 0 w 56"/>
                  <a:gd name="T7" fmla="*/ 1 h 10"/>
                  <a:gd name="T8" fmla="*/ 0 w 56"/>
                  <a:gd name="T9" fmla="*/ 2 h 10"/>
                  <a:gd name="T10" fmla="*/ 54 w 56"/>
                  <a:gd name="T11" fmla="*/ 10 h 10"/>
                  <a:gd name="T12" fmla="*/ 56 w 56"/>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6" h="10">
                    <a:moveTo>
                      <a:pt x="56" y="9"/>
                    </a:moveTo>
                    <a:lnTo>
                      <a:pt x="51" y="3"/>
                    </a:lnTo>
                    <a:lnTo>
                      <a:pt x="2" y="0"/>
                    </a:lnTo>
                    <a:lnTo>
                      <a:pt x="0" y="1"/>
                    </a:lnTo>
                    <a:lnTo>
                      <a:pt x="0" y="2"/>
                    </a:lnTo>
                    <a:lnTo>
                      <a:pt x="54" y="10"/>
                    </a:lnTo>
                    <a:lnTo>
                      <a:pt x="5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0" name="Freeform 152"/>
              <p:cNvSpPr>
                <a:spLocks/>
              </p:cNvSpPr>
              <p:nvPr/>
            </p:nvSpPr>
            <p:spPr bwMode="auto">
              <a:xfrm>
                <a:off x="4172" y="3171"/>
                <a:ext cx="60" cy="96"/>
              </a:xfrm>
              <a:custGeom>
                <a:avLst/>
                <a:gdLst>
                  <a:gd name="T0" fmla="*/ 59 w 60"/>
                  <a:gd name="T1" fmla="*/ 52 h 96"/>
                  <a:gd name="T2" fmla="*/ 60 w 60"/>
                  <a:gd name="T3" fmla="*/ 38 h 96"/>
                  <a:gd name="T4" fmla="*/ 43 w 60"/>
                  <a:gd name="T5" fmla="*/ 22 h 96"/>
                  <a:gd name="T6" fmla="*/ 36 w 60"/>
                  <a:gd name="T7" fmla="*/ 12 h 96"/>
                  <a:gd name="T8" fmla="*/ 31 w 60"/>
                  <a:gd name="T9" fmla="*/ 1 h 96"/>
                  <a:gd name="T10" fmla="*/ 30 w 60"/>
                  <a:gd name="T11" fmla="*/ 1 h 96"/>
                  <a:gd name="T12" fmla="*/ 29 w 60"/>
                  <a:gd name="T13" fmla="*/ 0 h 96"/>
                  <a:gd name="T14" fmla="*/ 20 w 60"/>
                  <a:gd name="T15" fmla="*/ 7 h 96"/>
                  <a:gd name="T16" fmla="*/ 12 w 60"/>
                  <a:gd name="T17" fmla="*/ 15 h 96"/>
                  <a:gd name="T18" fmla="*/ 5 w 60"/>
                  <a:gd name="T19" fmla="*/ 24 h 96"/>
                  <a:gd name="T20" fmla="*/ 0 w 60"/>
                  <a:gd name="T21" fmla="*/ 35 h 96"/>
                  <a:gd name="T22" fmla="*/ 1 w 60"/>
                  <a:gd name="T23" fmla="*/ 46 h 96"/>
                  <a:gd name="T24" fmla="*/ 5 w 60"/>
                  <a:gd name="T25" fmla="*/ 55 h 96"/>
                  <a:gd name="T26" fmla="*/ 17 w 60"/>
                  <a:gd name="T27" fmla="*/ 72 h 96"/>
                  <a:gd name="T28" fmla="*/ 36 w 60"/>
                  <a:gd name="T29" fmla="*/ 88 h 96"/>
                  <a:gd name="T30" fmla="*/ 45 w 60"/>
                  <a:gd name="T31" fmla="*/ 94 h 96"/>
                  <a:gd name="T32" fmla="*/ 56 w 60"/>
                  <a:gd name="T33" fmla="*/ 96 h 96"/>
                  <a:gd name="T34" fmla="*/ 59 w 60"/>
                  <a:gd name="T3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6">
                    <a:moveTo>
                      <a:pt x="59" y="52"/>
                    </a:moveTo>
                    <a:lnTo>
                      <a:pt x="60" y="38"/>
                    </a:lnTo>
                    <a:lnTo>
                      <a:pt x="43" y="22"/>
                    </a:lnTo>
                    <a:lnTo>
                      <a:pt x="36" y="12"/>
                    </a:lnTo>
                    <a:lnTo>
                      <a:pt x="31" y="1"/>
                    </a:lnTo>
                    <a:lnTo>
                      <a:pt x="30" y="1"/>
                    </a:lnTo>
                    <a:lnTo>
                      <a:pt x="29" y="0"/>
                    </a:lnTo>
                    <a:lnTo>
                      <a:pt x="20" y="7"/>
                    </a:lnTo>
                    <a:lnTo>
                      <a:pt x="12" y="15"/>
                    </a:lnTo>
                    <a:lnTo>
                      <a:pt x="5" y="24"/>
                    </a:lnTo>
                    <a:lnTo>
                      <a:pt x="0" y="35"/>
                    </a:lnTo>
                    <a:lnTo>
                      <a:pt x="1" y="46"/>
                    </a:lnTo>
                    <a:lnTo>
                      <a:pt x="5" y="55"/>
                    </a:lnTo>
                    <a:lnTo>
                      <a:pt x="17" y="72"/>
                    </a:lnTo>
                    <a:lnTo>
                      <a:pt x="36" y="88"/>
                    </a:lnTo>
                    <a:lnTo>
                      <a:pt x="45" y="94"/>
                    </a:lnTo>
                    <a:lnTo>
                      <a:pt x="56" y="96"/>
                    </a:lnTo>
                    <a:lnTo>
                      <a:pt x="5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561" name="Group 153"/>
            <p:cNvGrpSpPr>
              <a:grpSpLocks/>
            </p:cNvGrpSpPr>
            <p:nvPr/>
          </p:nvGrpSpPr>
          <p:grpSpPr bwMode="auto">
            <a:xfrm>
              <a:off x="4195" y="2568"/>
              <a:ext cx="858" cy="855"/>
              <a:chOff x="3397" y="5557"/>
              <a:chExt cx="1083" cy="1080"/>
            </a:xfrm>
          </p:grpSpPr>
          <p:sp>
            <p:nvSpPr>
              <p:cNvPr id="17562" name="Line 154"/>
              <p:cNvSpPr>
                <a:spLocks noChangeShapeType="1"/>
              </p:cNvSpPr>
              <p:nvPr/>
            </p:nvSpPr>
            <p:spPr bwMode="auto">
              <a:xfrm>
                <a:off x="3397" y="5557"/>
                <a:ext cx="1077" cy="108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63" name="Line 155"/>
              <p:cNvSpPr>
                <a:spLocks noChangeShapeType="1"/>
              </p:cNvSpPr>
              <p:nvPr/>
            </p:nvSpPr>
            <p:spPr bwMode="auto">
              <a:xfrm flipV="1">
                <a:off x="3397" y="5557"/>
                <a:ext cx="1083" cy="108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17564" name="Rectangle 156"/>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565" name="Rectangle 15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grpSp>
        <p:nvGrpSpPr>
          <p:cNvPr id="17655" name="Group 247"/>
          <p:cNvGrpSpPr>
            <a:grpSpLocks/>
          </p:cNvGrpSpPr>
          <p:nvPr/>
        </p:nvGrpSpPr>
        <p:grpSpPr bwMode="auto">
          <a:xfrm>
            <a:off x="6877050" y="1412875"/>
            <a:ext cx="1406525" cy="1255713"/>
            <a:chOff x="2137" y="5017"/>
            <a:chExt cx="1848" cy="1647"/>
          </a:xfrm>
        </p:grpSpPr>
        <p:sp>
          <p:nvSpPr>
            <p:cNvPr id="17656" name="Freeform 248"/>
            <p:cNvSpPr>
              <a:spLocks/>
            </p:cNvSpPr>
            <p:nvPr/>
          </p:nvSpPr>
          <p:spPr bwMode="auto">
            <a:xfrm>
              <a:off x="2532" y="5710"/>
              <a:ext cx="53" cy="50"/>
            </a:xfrm>
            <a:custGeom>
              <a:avLst/>
              <a:gdLst>
                <a:gd name="T0" fmla="*/ 23 w 37"/>
                <a:gd name="T1" fmla="*/ 53 h 53"/>
                <a:gd name="T2" fmla="*/ 37 w 37"/>
                <a:gd name="T3" fmla="*/ 20 h 53"/>
                <a:gd name="T4" fmla="*/ 13 w 37"/>
                <a:gd name="T5" fmla="*/ 0 h 53"/>
                <a:gd name="T6" fmla="*/ 0 w 37"/>
                <a:gd name="T7" fmla="*/ 34 h 53"/>
                <a:gd name="T8" fmla="*/ 23 w 37"/>
                <a:gd name="T9" fmla="*/ 53 h 53"/>
              </a:gdLst>
              <a:ahLst/>
              <a:cxnLst>
                <a:cxn ang="0">
                  <a:pos x="T0" y="T1"/>
                </a:cxn>
                <a:cxn ang="0">
                  <a:pos x="T2" y="T3"/>
                </a:cxn>
                <a:cxn ang="0">
                  <a:pos x="T4" y="T5"/>
                </a:cxn>
                <a:cxn ang="0">
                  <a:pos x="T6" y="T7"/>
                </a:cxn>
                <a:cxn ang="0">
                  <a:pos x="T8" y="T9"/>
                </a:cxn>
              </a:cxnLst>
              <a:rect l="0" t="0" r="r" b="b"/>
              <a:pathLst>
                <a:path w="37" h="53">
                  <a:moveTo>
                    <a:pt x="23" y="53"/>
                  </a:moveTo>
                  <a:lnTo>
                    <a:pt x="37" y="20"/>
                  </a:lnTo>
                  <a:lnTo>
                    <a:pt x="13" y="0"/>
                  </a:lnTo>
                  <a:lnTo>
                    <a:pt x="0" y="34"/>
                  </a:lnTo>
                  <a:lnTo>
                    <a:pt x="2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7" name="Freeform 249"/>
            <p:cNvSpPr>
              <a:spLocks/>
            </p:cNvSpPr>
            <p:nvPr/>
          </p:nvSpPr>
          <p:spPr bwMode="auto">
            <a:xfrm>
              <a:off x="2482" y="5792"/>
              <a:ext cx="55" cy="48"/>
            </a:xfrm>
            <a:custGeom>
              <a:avLst/>
              <a:gdLst>
                <a:gd name="T0" fmla="*/ 24 w 37"/>
                <a:gd name="T1" fmla="*/ 51 h 51"/>
                <a:gd name="T2" fmla="*/ 37 w 37"/>
                <a:gd name="T3" fmla="*/ 19 h 51"/>
                <a:gd name="T4" fmla="*/ 13 w 37"/>
                <a:gd name="T5" fmla="*/ 0 h 51"/>
                <a:gd name="T6" fmla="*/ 0 w 37"/>
                <a:gd name="T7" fmla="*/ 34 h 51"/>
                <a:gd name="T8" fmla="*/ 24 w 37"/>
                <a:gd name="T9" fmla="*/ 51 h 51"/>
              </a:gdLst>
              <a:ahLst/>
              <a:cxnLst>
                <a:cxn ang="0">
                  <a:pos x="T0" y="T1"/>
                </a:cxn>
                <a:cxn ang="0">
                  <a:pos x="T2" y="T3"/>
                </a:cxn>
                <a:cxn ang="0">
                  <a:pos x="T4" y="T5"/>
                </a:cxn>
                <a:cxn ang="0">
                  <a:pos x="T6" y="T7"/>
                </a:cxn>
                <a:cxn ang="0">
                  <a:pos x="T8" y="T9"/>
                </a:cxn>
              </a:cxnLst>
              <a:rect l="0" t="0" r="r" b="b"/>
              <a:pathLst>
                <a:path w="37" h="51">
                  <a:moveTo>
                    <a:pt x="24" y="51"/>
                  </a:moveTo>
                  <a:lnTo>
                    <a:pt x="37" y="19"/>
                  </a:lnTo>
                  <a:lnTo>
                    <a:pt x="13" y="0"/>
                  </a:lnTo>
                  <a:lnTo>
                    <a:pt x="0" y="34"/>
                  </a:lnTo>
                  <a:lnTo>
                    <a:pt x="2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8" name="Freeform 250"/>
            <p:cNvSpPr>
              <a:spLocks/>
            </p:cNvSpPr>
            <p:nvPr/>
          </p:nvSpPr>
          <p:spPr bwMode="auto">
            <a:xfrm>
              <a:off x="2432" y="5875"/>
              <a:ext cx="55" cy="47"/>
            </a:xfrm>
            <a:custGeom>
              <a:avLst/>
              <a:gdLst>
                <a:gd name="T0" fmla="*/ 24 w 37"/>
                <a:gd name="T1" fmla="*/ 52 h 52"/>
                <a:gd name="T2" fmla="*/ 37 w 37"/>
                <a:gd name="T3" fmla="*/ 19 h 52"/>
                <a:gd name="T4" fmla="*/ 14 w 37"/>
                <a:gd name="T5" fmla="*/ 0 h 52"/>
                <a:gd name="T6" fmla="*/ 0 w 37"/>
                <a:gd name="T7" fmla="*/ 33 h 52"/>
                <a:gd name="T8" fmla="*/ 24 w 37"/>
                <a:gd name="T9" fmla="*/ 52 h 52"/>
              </a:gdLst>
              <a:ahLst/>
              <a:cxnLst>
                <a:cxn ang="0">
                  <a:pos x="T0" y="T1"/>
                </a:cxn>
                <a:cxn ang="0">
                  <a:pos x="T2" y="T3"/>
                </a:cxn>
                <a:cxn ang="0">
                  <a:pos x="T4" y="T5"/>
                </a:cxn>
                <a:cxn ang="0">
                  <a:pos x="T6" y="T7"/>
                </a:cxn>
                <a:cxn ang="0">
                  <a:pos x="T8" y="T9"/>
                </a:cxn>
              </a:cxnLst>
              <a:rect l="0" t="0" r="r" b="b"/>
              <a:pathLst>
                <a:path w="37" h="52">
                  <a:moveTo>
                    <a:pt x="24" y="52"/>
                  </a:moveTo>
                  <a:lnTo>
                    <a:pt x="37" y="19"/>
                  </a:lnTo>
                  <a:lnTo>
                    <a:pt x="14" y="0"/>
                  </a:lnTo>
                  <a:lnTo>
                    <a:pt x="0" y="33"/>
                  </a:lnTo>
                  <a:lnTo>
                    <a:pt x="2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9" name="Freeform 251"/>
            <p:cNvSpPr>
              <a:spLocks/>
            </p:cNvSpPr>
            <p:nvPr/>
          </p:nvSpPr>
          <p:spPr bwMode="auto">
            <a:xfrm>
              <a:off x="2385" y="5955"/>
              <a:ext cx="52" cy="50"/>
            </a:xfrm>
            <a:custGeom>
              <a:avLst/>
              <a:gdLst>
                <a:gd name="T0" fmla="*/ 24 w 36"/>
                <a:gd name="T1" fmla="*/ 51 h 51"/>
                <a:gd name="T2" fmla="*/ 36 w 36"/>
                <a:gd name="T3" fmla="*/ 17 h 51"/>
                <a:gd name="T4" fmla="*/ 14 w 36"/>
                <a:gd name="T5" fmla="*/ 0 h 51"/>
                <a:gd name="T6" fmla="*/ 0 w 36"/>
                <a:gd name="T7" fmla="*/ 32 h 51"/>
                <a:gd name="T8" fmla="*/ 24 w 36"/>
                <a:gd name="T9" fmla="*/ 51 h 51"/>
              </a:gdLst>
              <a:ahLst/>
              <a:cxnLst>
                <a:cxn ang="0">
                  <a:pos x="T0" y="T1"/>
                </a:cxn>
                <a:cxn ang="0">
                  <a:pos x="T2" y="T3"/>
                </a:cxn>
                <a:cxn ang="0">
                  <a:pos x="T4" y="T5"/>
                </a:cxn>
                <a:cxn ang="0">
                  <a:pos x="T6" y="T7"/>
                </a:cxn>
                <a:cxn ang="0">
                  <a:pos x="T8" y="T9"/>
                </a:cxn>
              </a:cxnLst>
              <a:rect l="0" t="0" r="r" b="b"/>
              <a:pathLst>
                <a:path w="36" h="51">
                  <a:moveTo>
                    <a:pt x="24" y="51"/>
                  </a:moveTo>
                  <a:lnTo>
                    <a:pt x="36" y="17"/>
                  </a:lnTo>
                  <a:lnTo>
                    <a:pt x="14" y="0"/>
                  </a:lnTo>
                  <a:lnTo>
                    <a:pt x="0" y="32"/>
                  </a:lnTo>
                  <a:lnTo>
                    <a:pt x="2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0" name="Freeform 252"/>
            <p:cNvSpPr>
              <a:spLocks/>
            </p:cNvSpPr>
            <p:nvPr/>
          </p:nvSpPr>
          <p:spPr bwMode="auto">
            <a:xfrm>
              <a:off x="2335" y="6035"/>
              <a:ext cx="52" cy="50"/>
            </a:xfrm>
            <a:custGeom>
              <a:avLst/>
              <a:gdLst>
                <a:gd name="T0" fmla="*/ 22 w 35"/>
                <a:gd name="T1" fmla="*/ 51 h 51"/>
                <a:gd name="T2" fmla="*/ 35 w 35"/>
                <a:gd name="T3" fmla="*/ 19 h 51"/>
                <a:gd name="T4" fmla="*/ 12 w 35"/>
                <a:gd name="T5" fmla="*/ 0 h 51"/>
                <a:gd name="T6" fmla="*/ 0 w 35"/>
                <a:gd name="T7" fmla="*/ 33 h 51"/>
                <a:gd name="T8" fmla="*/ 22 w 35"/>
                <a:gd name="T9" fmla="*/ 51 h 51"/>
              </a:gdLst>
              <a:ahLst/>
              <a:cxnLst>
                <a:cxn ang="0">
                  <a:pos x="T0" y="T1"/>
                </a:cxn>
                <a:cxn ang="0">
                  <a:pos x="T2" y="T3"/>
                </a:cxn>
                <a:cxn ang="0">
                  <a:pos x="T4" y="T5"/>
                </a:cxn>
                <a:cxn ang="0">
                  <a:pos x="T6" y="T7"/>
                </a:cxn>
                <a:cxn ang="0">
                  <a:pos x="T8" y="T9"/>
                </a:cxn>
              </a:cxnLst>
              <a:rect l="0" t="0" r="r" b="b"/>
              <a:pathLst>
                <a:path w="35" h="51">
                  <a:moveTo>
                    <a:pt x="22" y="51"/>
                  </a:moveTo>
                  <a:lnTo>
                    <a:pt x="35" y="19"/>
                  </a:lnTo>
                  <a:lnTo>
                    <a:pt x="12" y="0"/>
                  </a:lnTo>
                  <a:lnTo>
                    <a:pt x="0" y="33"/>
                  </a:lnTo>
                  <a:lnTo>
                    <a:pt x="2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1" name="Freeform 253"/>
            <p:cNvSpPr>
              <a:spLocks/>
            </p:cNvSpPr>
            <p:nvPr/>
          </p:nvSpPr>
          <p:spPr bwMode="auto">
            <a:xfrm>
              <a:off x="2285" y="6117"/>
              <a:ext cx="55" cy="48"/>
            </a:xfrm>
            <a:custGeom>
              <a:avLst/>
              <a:gdLst>
                <a:gd name="T0" fmla="*/ 23 w 37"/>
                <a:gd name="T1" fmla="*/ 53 h 53"/>
                <a:gd name="T2" fmla="*/ 37 w 37"/>
                <a:gd name="T3" fmla="*/ 20 h 53"/>
                <a:gd name="T4" fmla="*/ 13 w 37"/>
                <a:gd name="T5" fmla="*/ 0 h 53"/>
                <a:gd name="T6" fmla="*/ 0 w 37"/>
                <a:gd name="T7" fmla="*/ 34 h 53"/>
                <a:gd name="T8" fmla="*/ 23 w 37"/>
                <a:gd name="T9" fmla="*/ 53 h 53"/>
              </a:gdLst>
              <a:ahLst/>
              <a:cxnLst>
                <a:cxn ang="0">
                  <a:pos x="T0" y="T1"/>
                </a:cxn>
                <a:cxn ang="0">
                  <a:pos x="T2" y="T3"/>
                </a:cxn>
                <a:cxn ang="0">
                  <a:pos x="T4" y="T5"/>
                </a:cxn>
                <a:cxn ang="0">
                  <a:pos x="T6" y="T7"/>
                </a:cxn>
                <a:cxn ang="0">
                  <a:pos x="T8" y="T9"/>
                </a:cxn>
              </a:cxnLst>
              <a:rect l="0" t="0" r="r" b="b"/>
              <a:pathLst>
                <a:path w="37" h="53">
                  <a:moveTo>
                    <a:pt x="23" y="53"/>
                  </a:moveTo>
                  <a:lnTo>
                    <a:pt x="37" y="20"/>
                  </a:lnTo>
                  <a:lnTo>
                    <a:pt x="13" y="0"/>
                  </a:lnTo>
                  <a:lnTo>
                    <a:pt x="0" y="34"/>
                  </a:lnTo>
                  <a:lnTo>
                    <a:pt x="2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2" name="Freeform 254"/>
            <p:cNvSpPr>
              <a:spLocks/>
            </p:cNvSpPr>
            <p:nvPr/>
          </p:nvSpPr>
          <p:spPr bwMode="auto">
            <a:xfrm>
              <a:off x="2237" y="6200"/>
              <a:ext cx="53" cy="47"/>
            </a:xfrm>
            <a:custGeom>
              <a:avLst/>
              <a:gdLst>
                <a:gd name="T0" fmla="*/ 24 w 37"/>
                <a:gd name="T1" fmla="*/ 51 h 51"/>
                <a:gd name="T2" fmla="*/ 37 w 37"/>
                <a:gd name="T3" fmla="*/ 17 h 51"/>
                <a:gd name="T4" fmla="*/ 13 w 37"/>
                <a:gd name="T5" fmla="*/ 0 h 51"/>
                <a:gd name="T6" fmla="*/ 0 w 37"/>
                <a:gd name="T7" fmla="*/ 32 h 51"/>
                <a:gd name="T8" fmla="*/ 24 w 37"/>
                <a:gd name="T9" fmla="*/ 51 h 51"/>
              </a:gdLst>
              <a:ahLst/>
              <a:cxnLst>
                <a:cxn ang="0">
                  <a:pos x="T0" y="T1"/>
                </a:cxn>
                <a:cxn ang="0">
                  <a:pos x="T2" y="T3"/>
                </a:cxn>
                <a:cxn ang="0">
                  <a:pos x="T4" y="T5"/>
                </a:cxn>
                <a:cxn ang="0">
                  <a:pos x="T6" y="T7"/>
                </a:cxn>
                <a:cxn ang="0">
                  <a:pos x="T8" y="T9"/>
                </a:cxn>
              </a:cxnLst>
              <a:rect l="0" t="0" r="r" b="b"/>
              <a:pathLst>
                <a:path w="37" h="51">
                  <a:moveTo>
                    <a:pt x="24" y="51"/>
                  </a:moveTo>
                  <a:lnTo>
                    <a:pt x="37" y="17"/>
                  </a:lnTo>
                  <a:lnTo>
                    <a:pt x="13" y="0"/>
                  </a:lnTo>
                  <a:lnTo>
                    <a:pt x="0" y="32"/>
                  </a:lnTo>
                  <a:lnTo>
                    <a:pt x="2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3" name="Freeform 255"/>
            <p:cNvSpPr>
              <a:spLocks/>
            </p:cNvSpPr>
            <p:nvPr/>
          </p:nvSpPr>
          <p:spPr bwMode="auto">
            <a:xfrm>
              <a:off x="2187" y="6280"/>
              <a:ext cx="55" cy="50"/>
            </a:xfrm>
            <a:custGeom>
              <a:avLst/>
              <a:gdLst>
                <a:gd name="T0" fmla="*/ 24 w 37"/>
                <a:gd name="T1" fmla="*/ 53 h 53"/>
                <a:gd name="T2" fmla="*/ 37 w 37"/>
                <a:gd name="T3" fmla="*/ 19 h 53"/>
                <a:gd name="T4" fmla="*/ 13 w 37"/>
                <a:gd name="T5" fmla="*/ 0 h 53"/>
                <a:gd name="T6" fmla="*/ 0 w 37"/>
                <a:gd name="T7" fmla="*/ 33 h 53"/>
                <a:gd name="T8" fmla="*/ 24 w 37"/>
                <a:gd name="T9" fmla="*/ 53 h 53"/>
              </a:gdLst>
              <a:ahLst/>
              <a:cxnLst>
                <a:cxn ang="0">
                  <a:pos x="T0" y="T1"/>
                </a:cxn>
                <a:cxn ang="0">
                  <a:pos x="T2" y="T3"/>
                </a:cxn>
                <a:cxn ang="0">
                  <a:pos x="T4" y="T5"/>
                </a:cxn>
                <a:cxn ang="0">
                  <a:pos x="T6" y="T7"/>
                </a:cxn>
                <a:cxn ang="0">
                  <a:pos x="T8" y="T9"/>
                </a:cxn>
              </a:cxnLst>
              <a:rect l="0" t="0" r="r" b="b"/>
              <a:pathLst>
                <a:path w="37" h="53">
                  <a:moveTo>
                    <a:pt x="24" y="53"/>
                  </a:moveTo>
                  <a:lnTo>
                    <a:pt x="37" y="19"/>
                  </a:lnTo>
                  <a:lnTo>
                    <a:pt x="13" y="0"/>
                  </a:lnTo>
                  <a:lnTo>
                    <a:pt x="0" y="33"/>
                  </a:lnTo>
                  <a:lnTo>
                    <a:pt x="2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4" name="Freeform 256"/>
            <p:cNvSpPr>
              <a:spLocks/>
            </p:cNvSpPr>
            <p:nvPr/>
          </p:nvSpPr>
          <p:spPr bwMode="auto">
            <a:xfrm>
              <a:off x="2137" y="6360"/>
              <a:ext cx="53" cy="50"/>
            </a:xfrm>
            <a:custGeom>
              <a:avLst/>
              <a:gdLst>
                <a:gd name="T0" fmla="*/ 24 w 36"/>
                <a:gd name="T1" fmla="*/ 53 h 53"/>
                <a:gd name="T2" fmla="*/ 36 w 36"/>
                <a:gd name="T3" fmla="*/ 20 h 53"/>
                <a:gd name="T4" fmla="*/ 14 w 36"/>
                <a:gd name="T5" fmla="*/ 0 h 53"/>
                <a:gd name="T6" fmla="*/ 0 w 36"/>
                <a:gd name="T7" fmla="*/ 34 h 53"/>
                <a:gd name="T8" fmla="*/ 24 w 36"/>
                <a:gd name="T9" fmla="*/ 53 h 53"/>
              </a:gdLst>
              <a:ahLst/>
              <a:cxnLst>
                <a:cxn ang="0">
                  <a:pos x="T0" y="T1"/>
                </a:cxn>
                <a:cxn ang="0">
                  <a:pos x="T2" y="T3"/>
                </a:cxn>
                <a:cxn ang="0">
                  <a:pos x="T4" y="T5"/>
                </a:cxn>
                <a:cxn ang="0">
                  <a:pos x="T6" y="T7"/>
                </a:cxn>
                <a:cxn ang="0">
                  <a:pos x="T8" y="T9"/>
                </a:cxn>
              </a:cxnLst>
              <a:rect l="0" t="0" r="r" b="b"/>
              <a:pathLst>
                <a:path w="36" h="53">
                  <a:moveTo>
                    <a:pt x="24" y="53"/>
                  </a:moveTo>
                  <a:lnTo>
                    <a:pt x="36" y="20"/>
                  </a:lnTo>
                  <a:lnTo>
                    <a:pt x="14" y="0"/>
                  </a:lnTo>
                  <a:lnTo>
                    <a:pt x="0" y="34"/>
                  </a:lnTo>
                  <a:lnTo>
                    <a:pt x="2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5" name="Freeform 257"/>
            <p:cNvSpPr>
              <a:spLocks/>
            </p:cNvSpPr>
            <p:nvPr/>
          </p:nvSpPr>
          <p:spPr bwMode="auto">
            <a:xfrm>
              <a:off x="2685" y="5735"/>
              <a:ext cx="55" cy="45"/>
            </a:xfrm>
            <a:custGeom>
              <a:avLst/>
              <a:gdLst>
                <a:gd name="T0" fmla="*/ 25 w 36"/>
                <a:gd name="T1" fmla="*/ 50 h 50"/>
                <a:gd name="T2" fmla="*/ 36 w 36"/>
                <a:gd name="T3" fmla="*/ 16 h 50"/>
                <a:gd name="T4" fmla="*/ 12 w 36"/>
                <a:gd name="T5" fmla="*/ 0 h 50"/>
                <a:gd name="T6" fmla="*/ 0 w 36"/>
                <a:gd name="T7" fmla="*/ 35 h 50"/>
                <a:gd name="T8" fmla="*/ 25 w 36"/>
                <a:gd name="T9" fmla="*/ 50 h 50"/>
              </a:gdLst>
              <a:ahLst/>
              <a:cxnLst>
                <a:cxn ang="0">
                  <a:pos x="T0" y="T1"/>
                </a:cxn>
                <a:cxn ang="0">
                  <a:pos x="T2" y="T3"/>
                </a:cxn>
                <a:cxn ang="0">
                  <a:pos x="T4" y="T5"/>
                </a:cxn>
                <a:cxn ang="0">
                  <a:pos x="T6" y="T7"/>
                </a:cxn>
                <a:cxn ang="0">
                  <a:pos x="T8" y="T9"/>
                </a:cxn>
              </a:cxnLst>
              <a:rect l="0" t="0" r="r" b="b"/>
              <a:pathLst>
                <a:path w="36" h="50">
                  <a:moveTo>
                    <a:pt x="25" y="50"/>
                  </a:moveTo>
                  <a:lnTo>
                    <a:pt x="36" y="16"/>
                  </a:lnTo>
                  <a:lnTo>
                    <a:pt x="12" y="0"/>
                  </a:lnTo>
                  <a:lnTo>
                    <a:pt x="0" y="35"/>
                  </a:lnTo>
                  <a:lnTo>
                    <a:pt x="2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6" name="Freeform 258"/>
            <p:cNvSpPr>
              <a:spLocks/>
            </p:cNvSpPr>
            <p:nvPr/>
          </p:nvSpPr>
          <p:spPr bwMode="auto">
            <a:xfrm>
              <a:off x="2647" y="5820"/>
              <a:ext cx="50" cy="47"/>
            </a:xfrm>
            <a:custGeom>
              <a:avLst/>
              <a:gdLst>
                <a:gd name="T0" fmla="*/ 24 w 35"/>
                <a:gd name="T1" fmla="*/ 52 h 52"/>
                <a:gd name="T2" fmla="*/ 35 w 35"/>
                <a:gd name="T3" fmla="*/ 16 h 52"/>
                <a:gd name="T4" fmla="*/ 10 w 35"/>
                <a:gd name="T5" fmla="*/ 0 h 52"/>
                <a:gd name="T6" fmla="*/ 0 w 35"/>
                <a:gd name="T7" fmla="*/ 35 h 52"/>
                <a:gd name="T8" fmla="*/ 24 w 35"/>
                <a:gd name="T9" fmla="*/ 52 h 52"/>
              </a:gdLst>
              <a:ahLst/>
              <a:cxnLst>
                <a:cxn ang="0">
                  <a:pos x="T0" y="T1"/>
                </a:cxn>
                <a:cxn ang="0">
                  <a:pos x="T2" y="T3"/>
                </a:cxn>
                <a:cxn ang="0">
                  <a:pos x="T4" y="T5"/>
                </a:cxn>
                <a:cxn ang="0">
                  <a:pos x="T6" y="T7"/>
                </a:cxn>
                <a:cxn ang="0">
                  <a:pos x="T8" y="T9"/>
                </a:cxn>
              </a:cxnLst>
              <a:rect l="0" t="0" r="r" b="b"/>
              <a:pathLst>
                <a:path w="35" h="52">
                  <a:moveTo>
                    <a:pt x="24" y="52"/>
                  </a:moveTo>
                  <a:lnTo>
                    <a:pt x="35" y="16"/>
                  </a:lnTo>
                  <a:lnTo>
                    <a:pt x="10" y="0"/>
                  </a:lnTo>
                  <a:lnTo>
                    <a:pt x="0" y="35"/>
                  </a:lnTo>
                  <a:lnTo>
                    <a:pt x="2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7" name="Freeform 259"/>
            <p:cNvSpPr>
              <a:spLocks/>
            </p:cNvSpPr>
            <p:nvPr/>
          </p:nvSpPr>
          <p:spPr bwMode="auto">
            <a:xfrm>
              <a:off x="2605" y="5905"/>
              <a:ext cx="52" cy="47"/>
            </a:xfrm>
            <a:custGeom>
              <a:avLst/>
              <a:gdLst>
                <a:gd name="T0" fmla="*/ 25 w 36"/>
                <a:gd name="T1" fmla="*/ 52 h 52"/>
                <a:gd name="T2" fmla="*/ 36 w 36"/>
                <a:gd name="T3" fmla="*/ 17 h 52"/>
                <a:gd name="T4" fmla="*/ 11 w 36"/>
                <a:gd name="T5" fmla="*/ 0 h 52"/>
                <a:gd name="T6" fmla="*/ 0 w 36"/>
                <a:gd name="T7" fmla="*/ 36 h 52"/>
                <a:gd name="T8" fmla="*/ 25 w 36"/>
                <a:gd name="T9" fmla="*/ 52 h 52"/>
              </a:gdLst>
              <a:ahLst/>
              <a:cxnLst>
                <a:cxn ang="0">
                  <a:pos x="T0" y="T1"/>
                </a:cxn>
                <a:cxn ang="0">
                  <a:pos x="T2" y="T3"/>
                </a:cxn>
                <a:cxn ang="0">
                  <a:pos x="T4" y="T5"/>
                </a:cxn>
                <a:cxn ang="0">
                  <a:pos x="T6" y="T7"/>
                </a:cxn>
                <a:cxn ang="0">
                  <a:pos x="T8" y="T9"/>
                </a:cxn>
              </a:cxnLst>
              <a:rect l="0" t="0" r="r" b="b"/>
              <a:pathLst>
                <a:path w="36" h="52">
                  <a:moveTo>
                    <a:pt x="25" y="52"/>
                  </a:moveTo>
                  <a:lnTo>
                    <a:pt x="36" y="17"/>
                  </a:lnTo>
                  <a:lnTo>
                    <a:pt x="11" y="0"/>
                  </a:lnTo>
                  <a:lnTo>
                    <a:pt x="0" y="36"/>
                  </a:lnTo>
                  <a:lnTo>
                    <a:pt x="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8" name="Freeform 260"/>
            <p:cNvSpPr>
              <a:spLocks/>
            </p:cNvSpPr>
            <p:nvPr/>
          </p:nvSpPr>
          <p:spPr bwMode="auto">
            <a:xfrm>
              <a:off x="2565" y="5990"/>
              <a:ext cx="50" cy="47"/>
            </a:xfrm>
            <a:custGeom>
              <a:avLst/>
              <a:gdLst>
                <a:gd name="T0" fmla="*/ 25 w 35"/>
                <a:gd name="T1" fmla="*/ 50 h 50"/>
                <a:gd name="T2" fmla="*/ 35 w 35"/>
                <a:gd name="T3" fmla="*/ 15 h 50"/>
                <a:gd name="T4" fmla="*/ 11 w 35"/>
                <a:gd name="T5" fmla="*/ 0 h 50"/>
                <a:gd name="T6" fmla="*/ 0 w 35"/>
                <a:gd name="T7" fmla="*/ 34 h 50"/>
                <a:gd name="T8" fmla="*/ 25 w 35"/>
                <a:gd name="T9" fmla="*/ 50 h 50"/>
              </a:gdLst>
              <a:ahLst/>
              <a:cxnLst>
                <a:cxn ang="0">
                  <a:pos x="T0" y="T1"/>
                </a:cxn>
                <a:cxn ang="0">
                  <a:pos x="T2" y="T3"/>
                </a:cxn>
                <a:cxn ang="0">
                  <a:pos x="T4" y="T5"/>
                </a:cxn>
                <a:cxn ang="0">
                  <a:pos x="T6" y="T7"/>
                </a:cxn>
                <a:cxn ang="0">
                  <a:pos x="T8" y="T9"/>
                </a:cxn>
              </a:cxnLst>
              <a:rect l="0" t="0" r="r" b="b"/>
              <a:pathLst>
                <a:path w="35" h="50">
                  <a:moveTo>
                    <a:pt x="25" y="50"/>
                  </a:moveTo>
                  <a:lnTo>
                    <a:pt x="35" y="15"/>
                  </a:lnTo>
                  <a:lnTo>
                    <a:pt x="11" y="0"/>
                  </a:lnTo>
                  <a:lnTo>
                    <a:pt x="0" y="34"/>
                  </a:lnTo>
                  <a:lnTo>
                    <a:pt x="2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9" name="Freeform 261"/>
            <p:cNvSpPr>
              <a:spLocks/>
            </p:cNvSpPr>
            <p:nvPr/>
          </p:nvSpPr>
          <p:spPr bwMode="auto">
            <a:xfrm>
              <a:off x="2525" y="6077"/>
              <a:ext cx="50" cy="45"/>
            </a:xfrm>
            <a:custGeom>
              <a:avLst/>
              <a:gdLst>
                <a:gd name="T0" fmla="*/ 24 w 36"/>
                <a:gd name="T1" fmla="*/ 50 h 50"/>
                <a:gd name="T2" fmla="*/ 36 w 36"/>
                <a:gd name="T3" fmla="*/ 15 h 50"/>
                <a:gd name="T4" fmla="*/ 11 w 36"/>
                <a:gd name="T5" fmla="*/ 0 h 50"/>
                <a:gd name="T6" fmla="*/ 0 w 36"/>
                <a:gd name="T7" fmla="*/ 36 h 50"/>
                <a:gd name="T8" fmla="*/ 24 w 36"/>
                <a:gd name="T9" fmla="*/ 50 h 50"/>
              </a:gdLst>
              <a:ahLst/>
              <a:cxnLst>
                <a:cxn ang="0">
                  <a:pos x="T0" y="T1"/>
                </a:cxn>
                <a:cxn ang="0">
                  <a:pos x="T2" y="T3"/>
                </a:cxn>
                <a:cxn ang="0">
                  <a:pos x="T4" y="T5"/>
                </a:cxn>
                <a:cxn ang="0">
                  <a:pos x="T6" y="T7"/>
                </a:cxn>
                <a:cxn ang="0">
                  <a:pos x="T8" y="T9"/>
                </a:cxn>
              </a:cxnLst>
              <a:rect l="0" t="0" r="r" b="b"/>
              <a:pathLst>
                <a:path w="36" h="50">
                  <a:moveTo>
                    <a:pt x="24" y="50"/>
                  </a:moveTo>
                  <a:lnTo>
                    <a:pt x="36" y="15"/>
                  </a:lnTo>
                  <a:lnTo>
                    <a:pt x="11" y="0"/>
                  </a:lnTo>
                  <a:lnTo>
                    <a:pt x="0" y="36"/>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0" name="Freeform 262"/>
            <p:cNvSpPr>
              <a:spLocks/>
            </p:cNvSpPr>
            <p:nvPr/>
          </p:nvSpPr>
          <p:spPr bwMode="auto">
            <a:xfrm>
              <a:off x="2482" y="6160"/>
              <a:ext cx="53" cy="47"/>
            </a:xfrm>
            <a:custGeom>
              <a:avLst/>
              <a:gdLst>
                <a:gd name="T0" fmla="*/ 24 w 35"/>
                <a:gd name="T1" fmla="*/ 50 h 50"/>
                <a:gd name="T2" fmla="*/ 35 w 35"/>
                <a:gd name="T3" fmla="*/ 16 h 50"/>
                <a:gd name="T4" fmla="*/ 10 w 35"/>
                <a:gd name="T5" fmla="*/ 0 h 50"/>
                <a:gd name="T6" fmla="*/ 0 w 35"/>
                <a:gd name="T7" fmla="*/ 35 h 50"/>
                <a:gd name="T8" fmla="*/ 24 w 35"/>
                <a:gd name="T9" fmla="*/ 50 h 50"/>
              </a:gdLst>
              <a:ahLst/>
              <a:cxnLst>
                <a:cxn ang="0">
                  <a:pos x="T0" y="T1"/>
                </a:cxn>
                <a:cxn ang="0">
                  <a:pos x="T2" y="T3"/>
                </a:cxn>
                <a:cxn ang="0">
                  <a:pos x="T4" y="T5"/>
                </a:cxn>
                <a:cxn ang="0">
                  <a:pos x="T6" y="T7"/>
                </a:cxn>
                <a:cxn ang="0">
                  <a:pos x="T8" y="T9"/>
                </a:cxn>
              </a:cxnLst>
              <a:rect l="0" t="0" r="r" b="b"/>
              <a:pathLst>
                <a:path w="35" h="50">
                  <a:moveTo>
                    <a:pt x="24" y="50"/>
                  </a:moveTo>
                  <a:lnTo>
                    <a:pt x="35" y="16"/>
                  </a:lnTo>
                  <a:lnTo>
                    <a:pt x="10" y="0"/>
                  </a:lnTo>
                  <a:lnTo>
                    <a:pt x="0" y="35"/>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1" name="Freeform 263"/>
            <p:cNvSpPr>
              <a:spLocks/>
            </p:cNvSpPr>
            <p:nvPr/>
          </p:nvSpPr>
          <p:spPr bwMode="auto">
            <a:xfrm>
              <a:off x="2442" y="6245"/>
              <a:ext cx="53" cy="50"/>
            </a:xfrm>
            <a:custGeom>
              <a:avLst/>
              <a:gdLst>
                <a:gd name="T0" fmla="*/ 25 w 36"/>
                <a:gd name="T1" fmla="*/ 51 h 51"/>
                <a:gd name="T2" fmla="*/ 36 w 36"/>
                <a:gd name="T3" fmla="*/ 16 h 51"/>
                <a:gd name="T4" fmla="*/ 12 w 36"/>
                <a:gd name="T5" fmla="*/ 0 h 51"/>
                <a:gd name="T6" fmla="*/ 0 w 36"/>
                <a:gd name="T7" fmla="*/ 35 h 51"/>
                <a:gd name="T8" fmla="*/ 25 w 36"/>
                <a:gd name="T9" fmla="*/ 51 h 51"/>
              </a:gdLst>
              <a:ahLst/>
              <a:cxnLst>
                <a:cxn ang="0">
                  <a:pos x="T0" y="T1"/>
                </a:cxn>
                <a:cxn ang="0">
                  <a:pos x="T2" y="T3"/>
                </a:cxn>
                <a:cxn ang="0">
                  <a:pos x="T4" y="T5"/>
                </a:cxn>
                <a:cxn ang="0">
                  <a:pos x="T6" y="T7"/>
                </a:cxn>
                <a:cxn ang="0">
                  <a:pos x="T8" y="T9"/>
                </a:cxn>
              </a:cxnLst>
              <a:rect l="0" t="0" r="r" b="b"/>
              <a:pathLst>
                <a:path w="36" h="51">
                  <a:moveTo>
                    <a:pt x="25" y="51"/>
                  </a:moveTo>
                  <a:lnTo>
                    <a:pt x="36" y="16"/>
                  </a:lnTo>
                  <a:lnTo>
                    <a:pt x="12" y="0"/>
                  </a:lnTo>
                  <a:lnTo>
                    <a:pt x="0" y="35"/>
                  </a:lnTo>
                  <a:lnTo>
                    <a:pt x="2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2" name="Freeform 264"/>
            <p:cNvSpPr>
              <a:spLocks/>
            </p:cNvSpPr>
            <p:nvPr/>
          </p:nvSpPr>
          <p:spPr bwMode="auto">
            <a:xfrm>
              <a:off x="2402" y="6330"/>
              <a:ext cx="50" cy="47"/>
            </a:xfrm>
            <a:custGeom>
              <a:avLst/>
              <a:gdLst>
                <a:gd name="T0" fmla="*/ 24 w 36"/>
                <a:gd name="T1" fmla="*/ 52 h 52"/>
                <a:gd name="T2" fmla="*/ 36 w 36"/>
                <a:gd name="T3" fmla="*/ 16 h 52"/>
                <a:gd name="T4" fmla="*/ 11 w 36"/>
                <a:gd name="T5" fmla="*/ 0 h 52"/>
                <a:gd name="T6" fmla="*/ 0 w 36"/>
                <a:gd name="T7" fmla="*/ 35 h 52"/>
                <a:gd name="T8" fmla="*/ 24 w 36"/>
                <a:gd name="T9" fmla="*/ 52 h 52"/>
              </a:gdLst>
              <a:ahLst/>
              <a:cxnLst>
                <a:cxn ang="0">
                  <a:pos x="T0" y="T1"/>
                </a:cxn>
                <a:cxn ang="0">
                  <a:pos x="T2" y="T3"/>
                </a:cxn>
                <a:cxn ang="0">
                  <a:pos x="T4" y="T5"/>
                </a:cxn>
                <a:cxn ang="0">
                  <a:pos x="T6" y="T7"/>
                </a:cxn>
                <a:cxn ang="0">
                  <a:pos x="T8" y="T9"/>
                </a:cxn>
              </a:cxnLst>
              <a:rect l="0" t="0" r="r" b="b"/>
              <a:pathLst>
                <a:path w="36" h="52">
                  <a:moveTo>
                    <a:pt x="24" y="52"/>
                  </a:moveTo>
                  <a:lnTo>
                    <a:pt x="36" y="16"/>
                  </a:lnTo>
                  <a:lnTo>
                    <a:pt x="11" y="0"/>
                  </a:lnTo>
                  <a:lnTo>
                    <a:pt x="0" y="35"/>
                  </a:lnTo>
                  <a:lnTo>
                    <a:pt x="2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3" name="Freeform 265"/>
            <p:cNvSpPr>
              <a:spLocks/>
            </p:cNvSpPr>
            <p:nvPr/>
          </p:nvSpPr>
          <p:spPr bwMode="auto">
            <a:xfrm>
              <a:off x="2360" y="6415"/>
              <a:ext cx="52" cy="47"/>
            </a:xfrm>
            <a:custGeom>
              <a:avLst/>
              <a:gdLst>
                <a:gd name="T0" fmla="*/ 25 w 35"/>
                <a:gd name="T1" fmla="*/ 52 h 52"/>
                <a:gd name="T2" fmla="*/ 35 w 35"/>
                <a:gd name="T3" fmla="*/ 16 h 52"/>
                <a:gd name="T4" fmla="*/ 11 w 35"/>
                <a:gd name="T5" fmla="*/ 0 h 52"/>
                <a:gd name="T6" fmla="*/ 0 w 35"/>
                <a:gd name="T7" fmla="*/ 36 h 52"/>
                <a:gd name="T8" fmla="*/ 25 w 35"/>
                <a:gd name="T9" fmla="*/ 52 h 52"/>
              </a:gdLst>
              <a:ahLst/>
              <a:cxnLst>
                <a:cxn ang="0">
                  <a:pos x="T0" y="T1"/>
                </a:cxn>
                <a:cxn ang="0">
                  <a:pos x="T2" y="T3"/>
                </a:cxn>
                <a:cxn ang="0">
                  <a:pos x="T4" y="T5"/>
                </a:cxn>
                <a:cxn ang="0">
                  <a:pos x="T6" y="T7"/>
                </a:cxn>
                <a:cxn ang="0">
                  <a:pos x="T8" y="T9"/>
                </a:cxn>
              </a:cxnLst>
              <a:rect l="0" t="0" r="r" b="b"/>
              <a:pathLst>
                <a:path w="35" h="52">
                  <a:moveTo>
                    <a:pt x="25" y="52"/>
                  </a:moveTo>
                  <a:lnTo>
                    <a:pt x="35" y="16"/>
                  </a:lnTo>
                  <a:lnTo>
                    <a:pt x="11" y="0"/>
                  </a:lnTo>
                  <a:lnTo>
                    <a:pt x="0" y="36"/>
                  </a:lnTo>
                  <a:lnTo>
                    <a:pt x="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4" name="Freeform 266"/>
            <p:cNvSpPr>
              <a:spLocks/>
            </p:cNvSpPr>
            <p:nvPr/>
          </p:nvSpPr>
          <p:spPr bwMode="auto">
            <a:xfrm>
              <a:off x="2320" y="6500"/>
              <a:ext cx="52" cy="47"/>
            </a:xfrm>
            <a:custGeom>
              <a:avLst/>
              <a:gdLst>
                <a:gd name="T0" fmla="*/ 25 w 36"/>
                <a:gd name="T1" fmla="*/ 50 h 50"/>
                <a:gd name="T2" fmla="*/ 36 w 36"/>
                <a:gd name="T3" fmla="*/ 15 h 50"/>
                <a:gd name="T4" fmla="*/ 12 w 36"/>
                <a:gd name="T5" fmla="*/ 0 h 50"/>
                <a:gd name="T6" fmla="*/ 0 w 36"/>
                <a:gd name="T7" fmla="*/ 35 h 50"/>
                <a:gd name="T8" fmla="*/ 25 w 36"/>
                <a:gd name="T9" fmla="*/ 50 h 50"/>
              </a:gdLst>
              <a:ahLst/>
              <a:cxnLst>
                <a:cxn ang="0">
                  <a:pos x="T0" y="T1"/>
                </a:cxn>
                <a:cxn ang="0">
                  <a:pos x="T2" y="T3"/>
                </a:cxn>
                <a:cxn ang="0">
                  <a:pos x="T4" y="T5"/>
                </a:cxn>
                <a:cxn ang="0">
                  <a:pos x="T6" y="T7"/>
                </a:cxn>
                <a:cxn ang="0">
                  <a:pos x="T8" y="T9"/>
                </a:cxn>
              </a:cxnLst>
              <a:rect l="0" t="0" r="r" b="b"/>
              <a:pathLst>
                <a:path w="36" h="50">
                  <a:moveTo>
                    <a:pt x="25" y="50"/>
                  </a:moveTo>
                  <a:lnTo>
                    <a:pt x="36" y="15"/>
                  </a:lnTo>
                  <a:lnTo>
                    <a:pt x="12" y="0"/>
                  </a:lnTo>
                  <a:lnTo>
                    <a:pt x="0" y="35"/>
                  </a:lnTo>
                  <a:lnTo>
                    <a:pt x="2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5" name="Freeform 267"/>
            <p:cNvSpPr>
              <a:spLocks/>
            </p:cNvSpPr>
            <p:nvPr/>
          </p:nvSpPr>
          <p:spPr bwMode="auto">
            <a:xfrm>
              <a:off x="2862" y="5730"/>
              <a:ext cx="45" cy="40"/>
            </a:xfrm>
            <a:custGeom>
              <a:avLst/>
              <a:gdLst>
                <a:gd name="T0" fmla="*/ 27 w 31"/>
                <a:gd name="T1" fmla="*/ 44 h 44"/>
                <a:gd name="T2" fmla="*/ 31 w 31"/>
                <a:gd name="T3" fmla="*/ 5 h 44"/>
                <a:gd name="T4" fmla="*/ 5 w 31"/>
                <a:gd name="T5" fmla="*/ 0 h 44"/>
                <a:gd name="T6" fmla="*/ 0 w 31"/>
                <a:gd name="T7" fmla="*/ 38 h 44"/>
                <a:gd name="T8" fmla="*/ 27 w 31"/>
                <a:gd name="T9" fmla="*/ 44 h 44"/>
              </a:gdLst>
              <a:ahLst/>
              <a:cxnLst>
                <a:cxn ang="0">
                  <a:pos x="T0" y="T1"/>
                </a:cxn>
                <a:cxn ang="0">
                  <a:pos x="T2" y="T3"/>
                </a:cxn>
                <a:cxn ang="0">
                  <a:pos x="T4" y="T5"/>
                </a:cxn>
                <a:cxn ang="0">
                  <a:pos x="T6" y="T7"/>
                </a:cxn>
                <a:cxn ang="0">
                  <a:pos x="T8" y="T9"/>
                </a:cxn>
              </a:cxnLst>
              <a:rect l="0" t="0" r="r" b="b"/>
              <a:pathLst>
                <a:path w="31" h="44">
                  <a:moveTo>
                    <a:pt x="27" y="44"/>
                  </a:moveTo>
                  <a:lnTo>
                    <a:pt x="31" y="5"/>
                  </a:lnTo>
                  <a:lnTo>
                    <a:pt x="5" y="0"/>
                  </a:lnTo>
                  <a:lnTo>
                    <a:pt x="0" y="38"/>
                  </a:lnTo>
                  <a:lnTo>
                    <a:pt x="2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6" name="Freeform 268"/>
            <p:cNvSpPr>
              <a:spLocks/>
            </p:cNvSpPr>
            <p:nvPr/>
          </p:nvSpPr>
          <p:spPr bwMode="auto">
            <a:xfrm>
              <a:off x="2847" y="5820"/>
              <a:ext cx="45" cy="40"/>
            </a:xfrm>
            <a:custGeom>
              <a:avLst/>
              <a:gdLst>
                <a:gd name="T0" fmla="*/ 27 w 31"/>
                <a:gd name="T1" fmla="*/ 44 h 44"/>
                <a:gd name="T2" fmla="*/ 31 w 31"/>
                <a:gd name="T3" fmla="*/ 6 h 44"/>
                <a:gd name="T4" fmla="*/ 4 w 31"/>
                <a:gd name="T5" fmla="*/ 0 h 44"/>
                <a:gd name="T6" fmla="*/ 0 w 31"/>
                <a:gd name="T7" fmla="*/ 38 h 44"/>
                <a:gd name="T8" fmla="*/ 27 w 31"/>
                <a:gd name="T9" fmla="*/ 44 h 44"/>
              </a:gdLst>
              <a:ahLst/>
              <a:cxnLst>
                <a:cxn ang="0">
                  <a:pos x="T0" y="T1"/>
                </a:cxn>
                <a:cxn ang="0">
                  <a:pos x="T2" y="T3"/>
                </a:cxn>
                <a:cxn ang="0">
                  <a:pos x="T4" y="T5"/>
                </a:cxn>
                <a:cxn ang="0">
                  <a:pos x="T6" y="T7"/>
                </a:cxn>
                <a:cxn ang="0">
                  <a:pos x="T8" y="T9"/>
                </a:cxn>
              </a:cxnLst>
              <a:rect l="0" t="0" r="r" b="b"/>
              <a:pathLst>
                <a:path w="31" h="44">
                  <a:moveTo>
                    <a:pt x="27" y="44"/>
                  </a:moveTo>
                  <a:lnTo>
                    <a:pt x="31" y="6"/>
                  </a:lnTo>
                  <a:lnTo>
                    <a:pt x="4" y="0"/>
                  </a:lnTo>
                  <a:lnTo>
                    <a:pt x="0" y="38"/>
                  </a:lnTo>
                  <a:lnTo>
                    <a:pt x="2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7" name="Freeform 269"/>
            <p:cNvSpPr>
              <a:spLocks/>
            </p:cNvSpPr>
            <p:nvPr/>
          </p:nvSpPr>
          <p:spPr bwMode="auto">
            <a:xfrm>
              <a:off x="2832" y="5910"/>
              <a:ext cx="45" cy="42"/>
            </a:xfrm>
            <a:custGeom>
              <a:avLst/>
              <a:gdLst>
                <a:gd name="T0" fmla="*/ 27 w 31"/>
                <a:gd name="T1" fmla="*/ 44 h 44"/>
                <a:gd name="T2" fmla="*/ 31 w 31"/>
                <a:gd name="T3" fmla="*/ 6 h 44"/>
                <a:gd name="T4" fmla="*/ 5 w 31"/>
                <a:gd name="T5" fmla="*/ 0 h 44"/>
                <a:gd name="T6" fmla="*/ 0 w 31"/>
                <a:gd name="T7" fmla="*/ 38 h 44"/>
                <a:gd name="T8" fmla="*/ 27 w 31"/>
                <a:gd name="T9" fmla="*/ 44 h 44"/>
              </a:gdLst>
              <a:ahLst/>
              <a:cxnLst>
                <a:cxn ang="0">
                  <a:pos x="T0" y="T1"/>
                </a:cxn>
                <a:cxn ang="0">
                  <a:pos x="T2" y="T3"/>
                </a:cxn>
                <a:cxn ang="0">
                  <a:pos x="T4" y="T5"/>
                </a:cxn>
                <a:cxn ang="0">
                  <a:pos x="T6" y="T7"/>
                </a:cxn>
                <a:cxn ang="0">
                  <a:pos x="T8" y="T9"/>
                </a:cxn>
              </a:cxnLst>
              <a:rect l="0" t="0" r="r" b="b"/>
              <a:pathLst>
                <a:path w="31" h="44">
                  <a:moveTo>
                    <a:pt x="27" y="44"/>
                  </a:moveTo>
                  <a:lnTo>
                    <a:pt x="31" y="6"/>
                  </a:lnTo>
                  <a:lnTo>
                    <a:pt x="5" y="0"/>
                  </a:lnTo>
                  <a:lnTo>
                    <a:pt x="0" y="38"/>
                  </a:lnTo>
                  <a:lnTo>
                    <a:pt x="2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8" name="Freeform 270"/>
            <p:cNvSpPr>
              <a:spLocks/>
            </p:cNvSpPr>
            <p:nvPr/>
          </p:nvSpPr>
          <p:spPr bwMode="auto">
            <a:xfrm>
              <a:off x="3490" y="5682"/>
              <a:ext cx="55" cy="50"/>
            </a:xfrm>
            <a:custGeom>
              <a:avLst/>
              <a:gdLst>
                <a:gd name="T0" fmla="*/ 13 w 37"/>
                <a:gd name="T1" fmla="*/ 53 h 53"/>
                <a:gd name="T2" fmla="*/ 0 w 37"/>
                <a:gd name="T3" fmla="*/ 19 h 53"/>
                <a:gd name="T4" fmla="*/ 23 w 37"/>
                <a:gd name="T5" fmla="*/ 0 h 53"/>
                <a:gd name="T6" fmla="*/ 37 w 37"/>
                <a:gd name="T7" fmla="*/ 34 h 53"/>
                <a:gd name="T8" fmla="*/ 13 w 37"/>
                <a:gd name="T9" fmla="*/ 53 h 53"/>
              </a:gdLst>
              <a:ahLst/>
              <a:cxnLst>
                <a:cxn ang="0">
                  <a:pos x="T0" y="T1"/>
                </a:cxn>
                <a:cxn ang="0">
                  <a:pos x="T2" y="T3"/>
                </a:cxn>
                <a:cxn ang="0">
                  <a:pos x="T4" y="T5"/>
                </a:cxn>
                <a:cxn ang="0">
                  <a:pos x="T6" y="T7"/>
                </a:cxn>
                <a:cxn ang="0">
                  <a:pos x="T8" y="T9"/>
                </a:cxn>
              </a:cxnLst>
              <a:rect l="0" t="0" r="r" b="b"/>
              <a:pathLst>
                <a:path w="37" h="53">
                  <a:moveTo>
                    <a:pt x="13" y="53"/>
                  </a:moveTo>
                  <a:lnTo>
                    <a:pt x="0" y="19"/>
                  </a:lnTo>
                  <a:lnTo>
                    <a:pt x="23" y="0"/>
                  </a:lnTo>
                  <a:lnTo>
                    <a:pt x="37" y="34"/>
                  </a:lnTo>
                  <a:lnTo>
                    <a:pt x="1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9" name="Freeform 271"/>
            <p:cNvSpPr>
              <a:spLocks/>
            </p:cNvSpPr>
            <p:nvPr/>
          </p:nvSpPr>
          <p:spPr bwMode="auto">
            <a:xfrm>
              <a:off x="3540" y="5765"/>
              <a:ext cx="52" cy="47"/>
            </a:xfrm>
            <a:custGeom>
              <a:avLst/>
              <a:gdLst>
                <a:gd name="T0" fmla="*/ 13 w 37"/>
                <a:gd name="T1" fmla="*/ 52 h 52"/>
                <a:gd name="T2" fmla="*/ 0 w 37"/>
                <a:gd name="T3" fmla="*/ 18 h 52"/>
                <a:gd name="T4" fmla="*/ 23 w 37"/>
                <a:gd name="T5" fmla="*/ 0 h 52"/>
                <a:gd name="T6" fmla="*/ 37 w 37"/>
                <a:gd name="T7" fmla="*/ 33 h 52"/>
                <a:gd name="T8" fmla="*/ 13 w 37"/>
                <a:gd name="T9" fmla="*/ 52 h 52"/>
              </a:gdLst>
              <a:ahLst/>
              <a:cxnLst>
                <a:cxn ang="0">
                  <a:pos x="T0" y="T1"/>
                </a:cxn>
                <a:cxn ang="0">
                  <a:pos x="T2" y="T3"/>
                </a:cxn>
                <a:cxn ang="0">
                  <a:pos x="T4" y="T5"/>
                </a:cxn>
                <a:cxn ang="0">
                  <a:pos x="T6" y="T7"/>
                </a:cxn>
                <a:cxn ang="0">
                  <a:pos x="T8" y="T9"/>
                </a:cxn>
              </a:cxnLst>
              <a:rect l="0" t="0" r="r" b="b"/>
              <a:pathLst>
                <a:path w="37" h="52">
                  <a:moveTo>
                    <a:pt x="13" y="52"/>
                  </a:moveTo>
                  <a:lnTo>
                    <a:pt x="0" y="18"/>
                  </a:lnTo>
                  <a:lnTo>
                    <a:pt x="23" y="0"/>
                  </a:lnTo>
                  <a:lnTo>
                    <a:pt x="37" y="3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0" name="Freeform 272"/>
            <p:cNvSpPr>
              <a:spLocks/>
            </p:cNvSpPr>
            <p:nvPr/>
          </p:nvSpPr>
          <p:spPr bwMode="auto">
            <a:xfrm>
              <a:off x="3587" y="5845"/>
              <a:ext cx="53" cy="50"/>
            </a:xfrm>
            <a:custGeom>
              <a:avLst/>
              <a:gdLst>
                <a:gd name="T0" fmla="*/ 14 w 37"/>
                <a:gd name="T1" fmla="*/ 53 h 53"/>
                <a:gd name="T2" fmla="*/ 0 w 37"/>
                <a:gd name="T3" fmla="*/ 19 h 53"/>
                <a:gd name="T4" fmla="*/ 24 w 37"/>
                <a:gd name="T5" fmla="*/ 0 h 53"/>
                <a:gd name="T6" fmla="*/ 37 w 37"/>
                <a:gd name="T7" fmla="*/ 34 h 53"/>
                <a:gd name="T8" fmla="*/ 14 w 37"/>
                <a:gd name="T9" fmla="*/ 53 h 53"/>
              </a:gdLst>
              <a:ahLst/>
              <a:cxnLst>
                <a:cxn ang="0">
                  <a:pos x="T0" y="T1"/>
                </a:cxn>
                <a:cxn ang="0">
                  <a:pos x="T2" y="T3"/>
                </a:cxn>
                <a:cxn ang="0">
                  <a:pos x="T4" y="T5"/>
                </a:cxn>
                <a:cxn ang="0">
                  <a:pos x="T6" y="T7"/>
                </a:cxn>
                <a:cxn ang="0">
                  <a:pos x="T8" y="T9"/>
                </a:cxn>
              </a:cxnLst>
              <a:rect l="0" t="0" r="r" b="b"/>
              <a:pathLst>
                <a:path w="37" h="53">
                  <a:moveTo>
                    <a:pt x="14" y="53"/>
                  </a:moveTo>
                  <a:lnTo>
                    <a:pt x="0" y="19"/>
                  </a:lnTo>
                  <a:lnTo>
                    <a:pt x="24" y="0"/>
                  </a:lnTo>
                  <a:lnTo>
                    <a:pt x="37" y="34"/>
                  </a:lnTo>
                  <a:lnTo>
                    <a:pt x="1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1" name="Freeform 273"/>
            <p:cNvSpPr>
              <a:spLocks/>
            </p:cNvSpPr>
            <p:nvPr/>
          </p:nvSpPr>
          <p:spPr bwMode="auto">
            <a:xfrm>
              <a:off x="3637" y="5925"/>
              <a:ext cx="53" cy="50"/>
            </a:xfrm>
            <a:custGeom>
              <a:avLst/>
              <a:gdLst>
                <a:gd name="T0" fmla="*/ 14 w 37"/>
                <a:gd name="T1" fmla="*/ 53 h 53"/>
                <a:gd name="T2" fmla="*/ 0 w 37"/>
                <a:gd name="T3" fmla="*/ 19 h 53"/>
                <a:gd name="T4" fmla="*/ 24 w 37"/>
                <a:gd name="T5" fmla="*/ 0 h 53"/>
                <a:gd name="T6" fmla="*/ 37 w 37"/>
                <a:gd name="T7" fmla="*/ 34 h 53"/>
                <a:gd name="T8" fmla="*/ 14 w 37"/>
                <a:gd name="T9" fmla="*/ 53 h 53"/>
              </a:gdLst>
              <a:ahLst/>
              <a:cxnLst>
                <a:cxn ang="0">
                  <a:pos x="T0" y="T1"/>
                </a:cxn>
                <a:cxn ang="0">
                  <a:pos x="T2" y="T3"/>
                </a:cxn>
                <a:cxn ang="0">
                  <a:pos x="T4" y="T5"/>
                </a:cxn>
                <a:cxn ang="0">
                  <a:pos x="T6" y="T7"/>
                </a:cxn>
                <a:cxn ang="0">
                  <a:pos x="T8" y="T9"/>
                </a:cxn>
              </a:cxnLst>
              <a:rect l="0" t="0" r="r" b="b"/>
              <a:pathLst>
                <a:path w="37" h="53">
                  <a:moveTo>
                    <a:pt x="14" y="53"/>
                  </a:moveTo>
                  <a:lnTo>
                    <a:pt x="0" y="19"/>
                  </a:lnTo>
                  <a:lnTo>
                    <a:pt x="24" y="0"/>
                  </a:lnTo>
                  <a:lnTo>
                    <a:pt x="37" y="34"/>
                  </a:lnTo>
                  <a:lnTo>
                    <a:pt x="1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2" name="Freeform 274"/>
            <p:cNvSpPr>
              <a:spLocks/>
            </p:cNvSpPr>
            <p:nvPr/>
          </p:nvSpPr>
          <p:spPr bwMode="auto">
            <a:xfrm>
              <a:off x="3687" y="6010"/>
              <a:ext cx="50" cy="45"/>
            </a:xfrm>
            <a:custGeom>
              <a:avLst/>
              <a:gdLst>
                <a:gd name="T0" fmla="*/ 12 w 36"/>
                <a:gd name="T1" fmla="*/ 52 h 52"/>
                <a:gd name="T2" fmla="*/ 0 w 36"/>
                <a:gd name="T3" fmla="*/ 18 h 52"/>
                <a:gd name="T4" fmla="*/ 23 w 36"/>
                <a:gd name="T5" fmla="*/ 0 h 52"/>
                <a:gd name="T6" fmla="*/ 36 w 36"/>
                <a:gd name="T7" fmla="*/ 34 h 52"/>
                <a:gd name="T8" fmla="*/ 12 w 36"/>
                <a:gd name="T9" fmla="*/ 52 h 52"/>
              </a:gdLst>
              <a:ahLst/>
              <a:cxnLst>
                <a:cxn ang="0">
                  <a:pos x="T0" y="T1"/>
                </a:cxn>
                <a:cxn ang="0">
                  <a:pos x="T2" y="T3"/>
                </a:cxn>
                <a:cxn ang="0">
                  <a:pos x="T4" y="T5"/>
                </a:cxn>
                <a:cxn ang="0">
                  <a:pos x="T6" y="T7"/>
                </a:cxn>
                <a:cxn ang="0">
                  <a:pos x="T8" y="T9"/>
                </a:cxn>
              </a:cxnLst>
              <a:rect l="0" t="0" r="r" b="b"/>
              <a:pathLst>
                <a:path w="36" h="52">
                  <a:moveTo>
                    <a:pt x="12" y="52"/>
                  </a:moveTo>
                  <a:lnTo>
                    <a:pt x="0" y="18"/>
                  </a:lnTo>
                  <a:lnTo>
                    <a:pt x="23" y="0"/>
                  </a:lnTo>
                  <a:lnTo>
                    <a:pt x="36" y="34"/>
                  </a:lnTo>
                  <a:lnTo>
                    <a:pt x="1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3" name="Freeform 275"/>
            <p:cNvSpPr>
              <a:spLocks/>
            </p:cNvSpPr>
            <p:nvPr/>
          </p:nvSpPr>
          <p:spPr bwMode="auto">
            <a:xfrm>
              <a:off x="3737" y="6090"/>
              <a:ext cx="50" cy="50"/>
            </a:xfrm>
            <a:custGeom>
              <a:avLst/>
              <a:gdLst>
                <a:gd name="T0" fmla="*/ 13 w 36"/>
                <a:gd name="T1" fmla="*/ 53 h 53"/>
                <a:gd name="T2" fmla="*/ 0 w 36"/>
                <a:gd name="T3" fmla="*/ 19 h 53"/>
                <a:gd name="T4" fmla="*/ 24 w 36"/>
                <a:gd name="T5" fmla="*/ 0 h 53"/>
                <a:gd name="T6" fmla="*/ 36 w 36"/>
                <a:gd name="T7" fmla="*/ 34 h 53"/>
                <a:gd name="T8" fmla="*/ 13 w 36"/>
                <a:gd name="T9" fmla="*/ 53 h 53"/>
              </a:gdLst>
              <a:ahLst/>
              <a:cxnLst>
                <a:cxn ang="0">
                  <a:pos x="T0" y="T1"/>
                </a:cxn>
                <a:cxn ang="0">
                  <a:pos x="T2" y="T3"/>
                </a:cxn>
                <a:cxn ang="0">
                  <a:pos x="T4" y="T5"/>
                </a:cxn>
                <a:cxn ang="0">
                  <a:pos x="T6" y="T7"/>
                </a:cxn>
                <a:cxn ang="0">
                  <a:pos x="T8" y="T9"/>
                </a:cxn>
              </a:cxnLst>
              <a:rect l="0" t="0" r="r" b="b"/>
              <a:pathLst>
                <a:path w="36" h="53">
                  <a:moveTo>
                    <a:pt x="13" y="53"/>
                  </a:moveTo>
                  <a:lnTo>
                    <a:pt x="0" y="19"/>
                  </a:lnTo>
                  <a:lnTo>
                    <a:pt x="24" y="0"/>
                  </a:lnTo>
                  <a:lnTo>
                    <a:pt x="36" y="34"/>
                  </a:lnTo>
                  <a:lnTo>
                    <a:pt x="1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4" name="Freeform 276"/>
            <p:cNvSpPr>
              <a:spLocks/>
            </p:cNvSpPr>
            <p:nvPr/>
          </p:nvSpPr>
          <p:spPr bwMode="auto">
            <a:xfrm>
              <a:off x="3785" y="6170"/>
              <a:ext cx="52" cy="50"/>
            </a:xfrm>
            <a:custGeom>
              <a:avLst/>
              <a:gdLst>
                <a:gd name="T0" fmla="*/ 13 w 37"/>
                <a:gd name="T1" fmla="*/ 53 h 53"/>
                <a:gd name="T2" fmla="*/ 0 w 37"/>
                <a:gd name="T3" fmla="*/ 19 h 53"/>
                <a:gd name="T4" fmla="*/ 23 w 37"/>
                <a:gd name="T5" fmla="*/ 0 h 53"/>
                <a:gd name="T6" fmla="*/ 37 w 37"/>
                <a:gd name="T7" fmla="*/ 34 h 53"/>
                <a:gd name="T8" fmla="*/ 13 w 37"/>
                <a:gd name="T9" fmla="*/ 53 h 53"/>
              </a:gdLst>
              <a:ahLst/>
              <a:cxnLst>
                <a:cxn ang="0">
                  <a:pos x="T0" y="T1"/>
                </a:cxn>
                <a:cxn ang="0">
                  <a:pos x="T2" y="T3"/>
                </a:cxn>
                <a:cxn ang="0">
                  <a:pos x="T4" y="T5"/>
                </a:cxn>
                <a:cxn ang="0">
                  <a:pos x="T6" y="T7"/>
                </a:cxn>
                <a:cxn ang="0">
                  <a:pos x="T8" y="T9"/>
                </a:cxn>
              </a:cxnLst>
              <a:rect l="0" t="0" r="r" b="b"/>
              <a:pathLst>
                <a:path w="37" h="53">
                  <a:moveTo>
                    <a:pt x="13" y="53"/>
                  </a:moveTo>
                  <a:lnTo>
                    <a:pt x="0" y="19"/>
                  </a:lnTo>
                  <a:lnTo>
                    <a:pt x="23" y="0"/>
                  </a:lnTo>
                  <a:lnTo>
                    <a:pt x="37" y="34"/>
                  </a:lnTo>
                  <a:lnTo>
                    <a:pt x="1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5" name="Freeform 277"/>
            <p:cNvSpPr>
              <a:spLocks/>
            </p:cNvSpPr>
            <p:nvPr/>
          </p:nvSpPr>
          <p:spPr bwMode="auto">
            <a:xfrm>
              <a:off x="3835" y="6252"/>
              <a:ext cx="50" cy="48"/>
            </a:xfrm>
            <a:custGeom>
              <a:avLst/>
              <a:gdLst>
                <a:gd name="T0" fmla="*/ 13 w 36"/>
                <a:gd name="T1" fmla="*/ 52 h 52"/>
                <a:gd name="T2" fmla="*/ 0 w 36"/>
                <a:gd name="T3" fmla="*/ 19 h 52"/>
                <a:gd name="T4" fmla="*/ 23 w 36"/>
                <a:gd name="T5" fmla="*/ 0 h 52"/>
                <a:gd name="T6" fmla="*/ 36 w 36"/>
                <a:gd name="T7" fmla="*/ 34 h 52"/>
                <a:gd name="T8" fmla="*/ 13 w 36"/>
                <a:gd name="T9" fmla="*/ 52 h 52"/>
              </a:gdLst>
              <a:ahLst/>
              <a:cxnLst>
                <a:cxn ang="0">
                  <a:pos x="T0" y="T1"/>
                </a:cxn>
                <a:cxn ang="0">
                  <a:pos x="T2" y="T3"/>
                </a:cxn>
                <a:cxn ang="0">
                  <a:pos x="T4" y="T5"/>
                </a:cxn>
                <a:cxn ang="0">
                  <a:pos x="T6" y="T7"/>
                </a:cxn>
                <a:cxn ang="0">
                  <a:pos x="T8" y="T9"/>
                </a:cxn>
              </a:cxnLst>
              <a:rect l="0" t="0" r="r" b="b"/>
              <a:pathLst>
                <a:path w="36" h="52">
                  <a:moveTo>
                    <a:pt x="13" y="52"/>
                  </a:moveTo>
                  <a:lnTo>
                    <a:pt x="0" y="19"/>
                  </a:lnTo>
                  <a:lnTo>
                    <a:pt x="23" y="0"/>
                  </a:lnTo>
                  <a:lnTo>
                    <a:pt x="36" y="34"/>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6" name="Freeform 278"/>
            <p:cNvSpPr>
              <a:spLocks/>
            </p:cNvSpPr>
            <p:nvPr/>
          </p:nvSpPr>
          <p:spPr bwMode="auto">
            <a:xfrm>
              <a:off x="3882" y="6332"/>
              <a:ext cx="53" cy="50"/>
            </a:xfrm>
            <a:custGeom>
              <a:avLst/>
              <a:gdLst>
                <a:gd name="T0" fmla="*/ 14 w 37"/>
                <a:gd name="T1" fmla="*/ 53 h 53"/>
                <a:gd name="T2" fmla="*/ 0 w 37"/>
                <a:gd name="T3" fmla="*/ 19 h 53"/>
                <a:gd name="T4" fmla="*/ 24 w 37"/>
                <a:gd name="T5" fmla="*/ 0 h 53"/>
                <a:gd name="T6" fmla="*/ 37 w 37"/>
                <a:gd name="T7" fmla="*/ 34 h 53"/>
                <a:gd name="T8" fmla="*/ 14 w 37"/>
                <a:gd name="T9" fmla="*/ 53 h 53"/>
              </a:gdLst>
              <a:ahLst/>
              <a:cxnLst>
                <a:cxn ang="0">
                  <a:pos x="T0" y="T1"/>
                </a:cxn>
                <a:cxn ang="0">
                  <a:pos x="T2" y="T3"/>
                </a:cxn>
                <a:cxn ang="0">
                  <a:pos x="T4" y="T5"/>
                </a:cxn>
                <a:cxn ang="0">
                  <a:pos x="T6" y="T7"/>
                </a:cxn>
                <a:cxn ang="0">
                  <a:pos x="T8" y="T9"/>
                </a:cxn>
              </a:cxnLst>
              <a:rect l="0" t="0" r="r" b="b"/>
              <a:pathLst>
                <a:path w="37" h="53">
                  <a:moveTo>
                    <a:pt x="14" y="53"/>
                  </a:moveTo>
                  <a:lnTo>
                    <a:pt x="0" y="19"/>
                  </a:lnTo>
                  <a:lnTo>
                    <a:pt x="24" y="0"/>
                  </a:lnTo>
                  <a:lnTo>
                    <a:pt x="37" y="34"/>
                  </a:lnTo>
                  <a:lnTo>
                    <a:pt x="1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7" name="Freeform 279"/>
            <p:cNvSpPr>
              <a:spLocks/>
            </p:cNvSpPr>
            <p:nvPr/>
          </p:nvSpPr>
          <p:spPr bwMode="auto">
            <a:xfrm>
              <a:off x="3930" y="6415"/>
              <a:ext cx="55" cy="47"/>
            </a:xfrm>
            <a:custGeom>
              <a:avLst/>
              <a:gdLst>
                <a:gd name="T0" fmla="*/ 14 w 37"/>
                <a:gd name="T1" fmla="*/ 52 h 52"/>
                <a:gd name="T2" fmla="*/ 0 w 37"/>
                <a:gd name="T3" fmla="*/ 18 h 52"/>
                <a:gd name="T4" fmla="*/ 24 w 37"/>
                <a:gd name="T5" fmla="*/ 0 h 52"/>
                <a:gd name="T6" fmla="*/ 37 w 37"/>
                <a:gd name="T7" fmla="*/ 33 h 52"/>
                <a:gd name="T8" fmla="*/ 14 w 37"/>
                <a:gd name="T9" fmla="*/ 52 h 52"/>
              </a:gdLst>
              <a:ahLst/>
              <a:cxnLst>
                <a:cxn ang="0">
                  <a:pos x="T0" y="T1"/>
                </a:cxn>
                <a:cxn ang="0">
                  <a:pos x="T2" y="T3"/>
                </a:cxn>
                <a:cxn ang="0">
                  <a:pos x="T4" y="T5"/>
                </a:cxn>
                <a:cxn ang="0">
                  <a:pos x="T6" y="T7"/>
                </a:cxn>
                <a:cxn ang="0">
                  <a:pos x="T8" y="T9"/>
                </a:cxn>
              </a:cxnLst>
              <a:rect l="0" t="0" r="r" b="b"/>
              <a:pathLst>
                <a:path w="37" h="52">
                  <a:moveTo>
                    <a:pt x="14" y="52"/>
                  </a:moveTo>
                  <a:lnTo>
                    <a:pt x="0" y="18"/>
                  </a:lnTo>
                  <a:lnTo>
                    <a:pt x="24" y="0"/>
                  </a:lnTo>
                  <a:lnTo>
                    <a:pt x="37" y="33"/>
                  </a:lnTo>
                  <a:lnTo>
                    <a:pt x="1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8" name="Freeform 280"/>
            <p:cNvSpPr>
              <a:spLocks/>
            </p:cNvSpPr>
            <p:nvPr/>
          </p:nvSpPr>
          <p:spPr bwMode="auto">
            <a:xfrm>
              <a:off x="3327" y="5730"/>
              <a:ext cx="53" cy="50"/>
            </a:xfrm>
            <a:custGeom>
              <a:avLst/>
              <a:gdLst>
                <a:gd name="T0" fmla="*/ 10 w 35"/>
                <a:gd name="T1" fmla="*/ 52 h 52"/>
                <a:gd name="T2" fmla="*/ 0 w 35"/>
                <a:gd name="T3" fmla="*/ 17 h 52"/>
                <a:gd name="T4" fmla="*/ 24 w 35"/>
                <a:gd name="T5" fmla="*/ 0 h 52"/>
                <a:gd name="T6" fmla="*/ 35 w 35"/>
                <a:gd name="T7" fmla="*/ 36 h 52"/>
                <a:gd name="T8" fmla="*/ 10 w 35"/>
                <a:gd name="T9" fmla="*/ 52 h 52"/>
              </a:gdLst>
              <a:ahLst/>
              <a:cxnLst>
                <a:cxn ang="0">
                  <a:pos x="T0" y="T1"/>
                </a:cxn>
                <a:cxn ang="0">
                  <a:pos x="T2" y="T3"/>
                </a:cxn>
                <a:cxn ang="0">
                  <a:pos x="T4" y="T5"/>
                </a:cxn>
                <a:cxn ang="0">
                  <a:pos x="T6" y="T7"/>
                </a:cxn>
                <a:cxn ang="0">
                  <a:pos x="T8" y="T9"/>
                </a:cxn>
              </a:cxnLst>
              <a:rect l="0" t="0" r="r" b="b"/>
              <a:pathLst>
                <a:path w="35" h="52">
                  <a:moveTo>
                    <a:pt x="10" y="52"/>
                  </a:moveTo>
                  <a:lnTo>
                    <a:pt x="0" y="17"/>
                  </a:lnTo>
                  <a:lnTo>
                    <a:pt x="24" y="0"/>
                  </a:lnTo>
                  <a:lnTo>
                    <a:pt x="35" y="36"/>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9" name="Freeform 281"/>
            <p:cNvSpPr>
              <a:spLocks/>
            </p:cNvSpPr>
            <p:nvPr/>
          </p:nvSpPr>
          <p:spPr bwMode="auto">
            <a:xfrm>
              <a:off x="3367" y="5815"/>
              <a:ext cx="53" cy="50"/>
            </a:xfrm>
            <a:custGeom>
              <a:avLst/>
              <a:gdLst>
                <a:gd name="T0" fmla="*/ 10 w 35"/>
                <a:gd name="T1" fmla="*/ 51 h 51"/>
                <a:gd name="T2" fmla="*/ 0 w 35"/>
                <a:gd name="T3" fmla="*/ 16 h 51"/>
                <a:gd name="T4" fmla="*/ 24 w 35"/>
                <a:gd name="T5" fmla="*/ 0 h 51"/>
                <a:gd name="T6" fmla="*/ 35 w 35"/>
                <a:gd name="T7" fmla="*/ 35 h 51"/>
                <a:gd name="T8" fmla="*/ 10 w 35"/>
                <a:gd name="T9" fmla="*/ 51 h 51"/>
              </a:gdLst>
              <a:ahLst/>
              <a:cxnLst>
                <a:cxn ang="0">
                  <a:pos x="T0" y="T1"/>
                </a:cxn>
                <a:cxn ang="0">
                  <a:pos x="T2" y="T3"/>
                </a:cxn>
                <a:cxn ang="0">
                  <a:pos x="T4" y="T5"/>
                </a:cxn>
                <a:cxn ang="0">
                  <a:pos x="T6" y="T7"/>
                </a:cxn>
                <a:cxn ang="0">
                  <a:pos x="T8" y="T9"/>
                </a:cxn>
              </a:cxnLst>
              <a:rect l="0" t="0" r="r" b="b"/>
              <a:pathLst>
                <a:path w="35" h="51">
                  <a:moveTo>
                    <a:pt x="10" y="51"/>
                  </a:moveTo>
                  <a:lnTo>
                    <a:pt x="0" y="16"/>
                  </a:lnTo>
                  <a:lnTo>
                    <a:pt x="24" y="0"/>
                  </a:lnTo>
                  <a:lnTo>
                    <a:pt x="35" y="35"/>
                  </a:lnTo>
                  <a:lnTo>
                    <a:pt x="1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0" name="Freeform 282"/>
            <p:cNvSpPr>
              <a:spLocks/>
            </p:cNvSpPr>
            <p:nvPr/>
          </p:nvSpPr>
          <p:spPr bwMode="auto">
            <a:xfrm>
              <a:off x="3410" y="5902"/>
              <a:ext cx="50" cy="45"/>
            </a:xfrm>
            <a:custGeom>
              <a:avLst/>
              <a:gdLst>
                <a:gd name="T0" fmla="*/ 11 w 35"/>
                <a:gd name="T1" fmla="*/ 50 h 50"/>
                <a:gd name="T2" fmla="*/ 0 w 35"/>
                <a:gd name="T3" fmla="*/ 15 h 50"/>
                <a:gd name="T4" fmla="*/ 24 w 35"/>
                <a:gd name="T5" fmla="*/ 0 h 50"/>
                <a:gd name="T6" fmla="*/ 35 w 35"/>
                <a:gd name="T7" fmla="*/ 36 h 50"/>
                <a:gd name="T8" fmla="*/ 11 w 35"/>
                <a:gd name="T9" fmla="*/ 50 h 50"/>
              </a:gdLst>
              <a:ahLst/>
              <a:cxnLst>
                <a:cxn ang="0">
                  <a:pos x="T0" y="T1"/>
                </a:cxn>
                <a:cxn ang="0">
                  <a:pos x="T2" y="T3"/>
                </a:cxn>
                <a:cxn ang="0">
                  <a:pos x="T4" y="T5"/>
                </a:cxn>
                <a:cxn ang="0">
                  <a:pos x="T6" y="T7"/>
                </a:cxn>
                <a:cxn ang="0">
                  <a:pos x="T8" y="T9"/>
                </a:cxn>
              </a:cxnLst>
              <a:rect l="0" t="0" r="r" b="b"/>
              <a:pathLst>
                <a:path w="35" h="50">
                  <a:moveTo>
                    <a:pt x="11" y="50"/>
                  </a:moveTo>
                  <a:lnTo>
                    <a:pt x="0" y="15"/>
                  </a:lnTo>
                  <a:lnTo>
                    <a:pt x="24" y="0"/>
                  </a:lnTo>
                  <a:lnTo>
                    <a:pt x="35" y="36"/>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7691" name="Group 283"/>
            <p:cNvGrpSpPr>
              <a:grpSpLocks/>
            </p:cNvGrpSpPr>
            <p:nvPr/>
          </p:nvGrpSpPr>
          <p:grpSpPr bwMode="auto">
            <a:xfrm>
              <a:off x="3450" y="5987"/>
              <a:ext cx="295" cy="558"/>
              <a:chOff x="5430" y="5267"/>
              <a:chExt cx="295" cy="558"/>
            </a:xfrm>
          </p:grpSpPr>
          <p:sp>
            <p:nvSpPr>
              <p:cNvPr id="17692" name="Freeform 284"/>
              <p:cNvSpPr>
                <a:spLocks/>
              </p:cNvSpPr>
              <p:nvPr/>
            </p:nvSpPr>
            <p:spPr bwMode="auto">
              <a:xfrm>
                <a:off x="5430" y="5267"/>
                <a:ext cx="50" cy="45"/>
              </a:xfrm>
              <a:custGeom>
                <a:avLst/>
                <a:gdLst>
                  <a:gd name="T0" fmla="*/ 10 w 35"/>
                  <a:gd name="T1" fmla="*/ 50 h 50"/>
                  <a:gd name="T2" fmla="*/ 0 w 35"/>
                  <a:gd name="T3" fmla="*/ 14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4"/>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3" name="Freeform 285"/>
              <p:cNvSpPr>
                <a:spLocks/>
              </p:cNvSpPr>
              <p:nvPr/>
            </p:nvSpPr>
            <p:spPr bwMode="auto">
              <a:xfrm>
                <a:off x="5470" y="5350"/>
                <a:ext cx="50" cy="50"/>
              </a:xfrm>
              <a:custGeom>
                <a:avLst/>
                <a:gdLst>
                  <a:gd name="T0" fmla="*/ 10 w 35"/>
                  <a:gd name="T1" fmla="*/ 51 h 51"/>
                  <a:gd name="T2" fmla="*/ 0 w 35"/>
                  <a:gd name="T3" fmla="*/ 16 h 51"/>
                  <a:gd name="T4" fmla="*/ 24 w 35"/>
                  <a:gd name="T5" fmla="*/ 0 h 51"/>
                  <a:gd name="T6" fmla="*/ 35 w 35"/>
                  <a:gd name="T7" fmla="*/ 35 h 51"/>
                  <a:gd name="T8" fmla="*/ 10 w 35"/>
                  <a:gd name="T9" fmla="*/ 51 h 51"/>
                </a:gdLst>
                <a:ahLst/>
                <a:cxnLst>
                  <a:cxn ang="0">
                    <a:pos x="T0" y="T1"/>
                  </a:cxn>
                  <a:cxn ang="0">
                    <a:pos x="T2" y="T3"/>
                  </a:cxn>
                  <a:cxn ang="0">
                    <a:pos x="T4" y="T5"/>
                  </a:cxn>
                  <a:cxn ang="0">
                    <a:pos x="T6" y="T7"/>
                  </a:cxn>
                  <a:cxn ang="0">
                    <a:pos x="T8" y="T9"/>
                  </a:cxn>
                </a:cxnLst>
                <a:rect l="0" t="0" r="r" b="b"/>
                <a:pathLst>
                  <a:path w="35" h="51">
                    <a:moveTo>
                      <a:pt x="10" y="51"/>
                    </a:moveTo>
                    <a:lnTo>
                      <a:pt x="0" y="16"/>
                    </a:lnTo>
                    <a:lnTo>
                      <a:pt x="24" y="0"/>
                    </a:lnTo>
                    <a:lnTo>
                      <a:pt x="35" y="35"/>
                    </a:lnTo>
                    <a:lnTo>
                      <a:pt x="1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4" name="Freeform 286"/>
              <p:cNvSpPr>
                <a:spLocks/>
              </p:cNvSpPr>
              <p:nvPr/>
            </p:nvSpPr>
            <p:spPr bwMode="auto">
              <a:xfrm>
                <a:off x="5510" y="5437"/>
                <a:ext cx="52" cy="48"/>
              </a:xfrm>
              <a:custGeom>
                <a:avLst/>
                <a:gdLst>
                  <a:gd name="T0" fmla="*/ 11 w 35"/>
                  <a:gd name="T1" fmla="*/ 52 h 52"/>
                  <a:gd name="T2" fmla="*/ 0 w 35"/>
                  <a:gd name="T3" fmla="*/ 16 h 52"/>
                  <a:gd name="T4" fmla="*/ 24 w 35"/>
                  <a:gd name="T5" fmla="*/ 0 h 52"/>
                  <a:gd name="T6" fmla="*/ 35 w 35"/>
                  <a:gd name="T7" fmla="*/ 35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6"/>
                    </a:lnTo>
                    <a:lnTo>
                      <a:pt x="24" y="0"/>
                    </a:lnTo>
                    <a:lnTo>
                      <a:pt x="35" y="35"/>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5" name="Freeform 287"/>
              <p:cNvSpPr>
                <a:spLocks/>
              </p:cNvSpPr>
              <p:nvPr/>
            </p:nvSpPr>
            <p:spPr bwMode="auto">
              <a:xfrm>
                <a:off x="5552" y="5522"/>
                <a:ext cx="48" cy="45"/>
              </a:xfrm>
              <a:custGeom>
                <a:avLst/>
                <a:gdLst>
                  <a:gd name="T0" fmla="*/ 10 w 35"/>
                  <a:gd name="T1" fmla="*/ 50 h 50"/>
                  <a:gd name="T2" fmla="*/ 0 w 35"/>
                  <a:gd name="T3" fmla="*/ 15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6" name="Freeform 288"/>
              <p:cNvSpPr>
                <a:spLocks/>
              </p:cNvSpPr>
              <p:nvPr/>
            </p:nvSpPr>
            <p:spPr bwMode="auto">
              <a:xfrm>
                <a:off x="5592" y="5607"/>
                <a:ext cx="50" cy="48"/>
              </a:xfrm>
              <a:custGeom>
                <a:avLst/>
                <a:gdLst>
                  <a:gd name="T0" fmla="*/ 11 w 35"/>
                  <a:gd name="T1" fmla="*/ 50 h 50"/>
                  <a:gd name="T2" fmla="*/ 0 w 35"/>
                  <a:gd name="T3" fmla="*/ 16 h 50"/>
                  <a:gd name="T4" fmla="*/ 24 w 35"/>
                  <a:gd name="T5" fmla="*/ 0 h 50"/>
                  <a:gd name="T6" fmla="*/ 35 w 35"/>
                  <a:gd name="T7" fmla="*/ 35 h 50"/>
                  <a:gd name="T8" fmla="*/ 11 w 35"/>
                  <a:gd name="T9" fmla="*/ 50 h 50"/>
                </a:gdLst>
                <a:ahLst/>
                <a:cxnLst>
                  <a:cxn ang="0">
                    <a:pos x="T0" y="T1"/>
                  </a:cxn>
                  <a:cxn ang="0">
                    <a:pos x="T2" y="T3"/>
                  </a:cxn>
                  <a:cxn ang="0">
                    <a:pos x="T4" y="T5"/>
                  </a:cxn>
                  <a:cxn ang="0">
                    <a:pos x="T6" y="T7"/>
                  </a:cxn>
                  <a:cxn ang="0">
                    <a:pos x="T8" y="T9"/>
                  </a:cxn>
                </a:cxnLst>
                <a:rect l="0" t="0" r="r" b="b"/>
                <a:pathLst>
                  <a:path w="35" h="50">
                    <a:moveTo>
                      <a:pt x="11" y="50"/>
                    </a:moveTo>
                    <a:lnTo>
                      <a:pt x="0" y="16"/>
                    </a:lnTo>
                    <a:lnTo>
                      <a:pt x="24" y="0"/>
                    </a:lnTo>
                    <a:lnTo>
                      <a:pt x="35" y="35"/>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7" name="Freeform 289"/>
              <p:cNvSpPr>
                <a:spLocks/>
              </p:cNvSpPr>
              <p:nvPr/>
            </p:nvSpPr>
            <p:spPr bwMode="auto">
              <a:xfrm>
                <a:off x="5632" y="5692"/>
                <a:ext cx="50" cy="48"/>
              </a:xfrm>
              <a:custGeom>
                <a:avLst/>
                <a:gdLst>
                  <a:gd name="T0" fmla="*/ 11 w 35"/>
                  <a:gd name="T1" fmla="*/ 52 h 52"/>
                  <a:gd name="T2" fmla="*/ 0 w 35"/>
                  <a:gd name="T3" fmla="*/ 17 h 52"/>
                  <a:gd name="T4" fmla="*/ 24 w 35"/>
                  <a:gd name="T5" fmla="*/ 0 h 52"/>
                  <a:gd name="T6" fmla="*/ 35 w 35"/>
                  <a:gd name="T7" fmla="*/ 36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7"/>
                    </a:lnTo>
                    <a:lnTo>
                      <a:pt x="24" y="0"/>
                    </a:lnTo>
                    <a:lnTo>
                      <a:pt x="35" y="36"/>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8" name="Freeform 290"/>
              <p:cNvSpPr>
                <a:spLocks/>
              </p:cNvSpPr>
              <p:nvPr/>
            </p:nvSpPr>
            <p:spPr bwMode="auto">
              <a:xfrm>
                <a:off x="5672" y="5777"/>
                <a:ext cx="53" cy="48"/>
              </a:xfrm>
              <a:custGeom>
                <a:avLst/>
                <a:gdLst>
                  <a:gd name="T0" fmla="*/ 10 w 35"/>
                  <a:gd name="T1" fmla="*/ 50 h 50"/>
                  <a:gd name="T2" fmla="*/ 0 w 35"/>
                  <a:gd name="T3" fmla="*/ 15 h 50"/>
                  <a:gd name="T4" fmla="*/ 25 w 35"/>
                  <a:gd name="T5" fmla="*/ 0 h 50"/>
                  <a:gd name="T6" fmla="*/ 35 w 35"/>
                  <a:gd name="T7" fmla="*/ 34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4"/>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699" name="Freeform 291"/>
            <p:cNvSpPr>
              <a:spLocks/>
            </p:cNvSpPr>
            <p:nvPr/>
          </p:nvSpPr>
          <p:spPr bwMode="auto">
            <a:xfrm>
              <a:off x="3175" y="5740"/>
              <a:ext cx="45" cy="40"/>
            </a:xfrm>
            <a:custGeom>
              <a:avLst/>
              <a:gdLst>
                <a:gd name="T0" fmla="*/ 4 w 30"/>
                <a:gd name="T1" fmla="*/ 44 h 44"/>
                <a:gd name="T2" fmla="*/ 0 w 30"/>
                <a:gd name="T3" fmla="*/ 6 h 44"/>
                <a:gd name="T4" fmla="*/ 26 w 30"/>
                <a:gd name="T5" fmla="*/ 0 h 44"/>
                <a:gd name="T6" fmla="*/ 30 w 30"/>
                <a:gd name="T7" fmla="*/ 39 h 44"/>
                <a:gd name="T8" fmla="*/ 4 w 30"/>
                <a:gd name="T9" fmla="*/ 44 h 44"/>
              </a:gdLst>
              <a:ahLst/>
              <a:cxnLst>
                <a:cxn ang="0">
                  <a:pos x="T0" y="T1"/>
                </a:cxn>
                <a:cxn ang="0">
                  <a:pos x="T2" y="T3"/>
                </a:cxn>
                <a:cxn ang="0">
                  <a:pos x="T4" y="T5"/>
                </a:cxn>
                <a:cxn ang="0">
                  <a:pos x="T6" y="T7"/>
                </a:cxn>
                <a:cxn ang="0">
                  <a:pos x="T8" y="T9"/>
                </a:cxn>
              </a:cxnLst>
              <a:rect l="0" t="0" r="r" b="b"/>
              <a:pathLst>
                <a:path w="30" h="44">
                  <a:moveTo>
                    <a:pt x="4" y="44"/>
                  </a:moveTo>
                  <a:lnTo>
                    <a:pt x="0" y="6"/>
                  </a:lnTo>
                  <a:lnTo>
                    <a:pt x="26" y="0"/>
                  </a:lnTo>
                  <a:lnTo>
                    <a:pt x="30" y="39"/>
                  </a:ln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0" name="Freeform 292"/>
            <p:cNvSpPr>
              <a:spLocks/>
            </p:cNvSpPr>
            <p:nvPr/>
          </p:nvSpPr>
          <p:spPr bwMode="auto">
            <a:xfrm>
              <a:off x="3190" y="5830"/>
              <a:ext cx="45" cy="42"/>
            </a:xfrm>
            <a:custGeom>
              <a:avLst/>
              <a:gdLst>
                <a:gd name="T0" fmla="*/ 4 w 31"/>
                <a:gd name="T1" fmla="*/ 44 h 44"/>
                <a:gd name="T2" fmla="*/ 0 w 31"/>
                <a:gd name="T3" fmla="*/ 7 h 44"/>
                <a:gd name="T4" fmla="*/ 27 w 31"/>
                <a:gd name="T5" fmla="*/ 0 h 44"/>
                <a:gd name="T6" fmla="*/ 31 w 31"/>
                <a:gd name="T7" fmla="*/ 38 h 44"/>
                <a:gd name="T8" fmla="*/ 4 w 31"/>
                <a:gd name="T9" fmla="*/ 44 h 44"/>
              </a:gdLst>
              <a:ahLst/>
              <a:cxnLst>
                <a:cxn ang="0">
                  <a:pos x="T0" y="T1"/>
                </a:cxn>
                <a:cxn ang="0">
                  <a:pos x="T2" y="T3"/>
                </a:cxn>
                <a:cxn ang="0">
                  <a:pos x="T4" y="T5"/>
                </a:cxn>
                <a:cxn ang="0">
                  <a:pos x="T6" y="T7"/>
                </a:cxn>
                <a:cxn ang="0">
                  <a:pos x="T8" y="T9"/>
                </a:cxn>
              </a:cxnLst>
              <a:rect l="0" t="0" r="r" b="b"/>
              <a:pathLst>
                <a:path w="31" h="44">
                  <a:moveTo>
                    <a:pt x="4" y="44"/>
                  </a:moveTo>
                  <a:lnTo>
                    <a:pt x="0" y="7"/>
                  </a:lnTo>
                  <a:lnTo>
                    <a:pt x="27" y="0"/>
                  </a:lnTo>
                  <a:lnTo>
                    <a:pt x="31" y="38"/>
                  </a:ln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1" name="Freeform 293"/>
            <p:cNvSpPr>
              <a:spLocks/>
            </p:cNvSpPr>
            <p:nvPr/>
          </p:nvSpPr>
          <p:spPr bwMode="auto">
            <a:xfrm>
              <a:off x="3207" y="5925"/>
              <a:ext cx="45" cy="37"/>
            </a:xfrm>
            <a:custGeom>
              <a:avLst/>
              <a:gdLst>
                <a:gd name="T0" fmla="*/ 4 w 31"/>
                <a:gd name="T1" fmla="*/ 43 h 43"/>
                <a:gd name="T2" fmla="*/ 0 w 31"/>
                <a:gd name="T3" fmla="*/ 6 h 43"/>
                <a:gd name="T4" fmla="*/ 27 w 31"/>
                <a:gd name="T5" fmla="*/ 0 h 43"/>
                <a:gd name="T6" fmla="*/ 31 w 31"/>
                <a:gd name="T7" fmla="*/ 37 h 43"/>
                <a:gd name="T8" fmla="*/ 4 w 31"/>
                <a:gd name="T9" fmla="*/ 43 h 43"/>
              </a:gdLst>
              <a:ahLst/>
              <a:cxnLst>
                <a:cxn ang="0">
                  <a:pos x="T0" y="T1"/>
                </a:cxn>
                <a:cxn ang="0">
                  <a:pos x="T2" y="T3"/>
                </a:cxn>
                <a:cxn ang="0">
                  <a:pos x="T4" y="T5"/>
                </a:cxn>
                <a:cxn ang="0">
                  <a:pos x="T6" y="T7"/>
                </a:cxn>
                <a:cxn ang="0">
                  <a:pos x="T8" y="T9"/>
                </a:cxn>
              </a:cxnLst>
              <a:rect l="0" t="0" r="r" b="b"/>
              <a:pathLst>
                <a:path w="31" h="43">
                  <a:moveTo>
                    <a:pt x="4" y="43"/>
                  </a:moveTo>
                  <a:lnTo>
                    <a:pt x="0" y="6"/>
                  </a:lnTo>
                  <a:lnTo>
                    <a:pt x="27" y="0"/>
                  </a:lnTo>
                  <a:lnTo>
                    <a:pt x="31" y="37"/>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2" name="Freeform 294"/>
            <p:cNvSpPr>
              <a:spLocks/>
            </p:cNvSpPr>
            <p:nvPr/>
          </p:nvSpPr>
          <p:spPr bwMode="auto">
            <a:xfrm>
              <a:off x="3000" y="5740"/>
              <a:ext cx="40" cy="35"/>
            </a:xfrm>
            <a:custGeom>
              <a:avLst/>
              <a:gdLst>
                <a:gd name="T0" fmla="*/ 27 w 27"/>
                <a:gd name="T1" fmla="*/ 39 h 39"/>
                <a:gd name="T2" fmla="*/ 26 w 27"/>
                <a:gd name="T3" fmla="*/ 0 h 39"/>
                <a:gd name="T4" fmla="*/ 0 w 27"/>
                <a:gd name="T5" fmla="*/ 0 h 39"/>
                <a:gd name="T6" fmla="*/ 0 w 27"/>
                <a:gd name="T7" fmla="*/ 39 h 39"/>
                <a:gd name="T8" fmla="*/ 27 w 27"/>
                <a:gd name="T9" fmla="*/ 39 h 39"/>
              </a:gdLst>
              <a:ahLst/>
              <a:cxnLst>
                <a:cxn ang="0">
                  <a:pos x="T0" y="T1"/>
                </a:cxn>
                <a:cxn ang="0">
                  <a:pos x="T2" y="T3"/>
                </a:cxn>
                <a:cxn ang="0">
                  <a:pos x="T4" y="T5"/>
                </a:cxn>
                <a:cxn ang="0">
                  <a:pos x="T6" y="T7"/>
                </a:cxn>
                <a:cxn ang="0">
                  <a:pos x="T8" y="T9"/>
                </a:cxn>
              </a:cxnLst>
              <a:rect l="0" t="0" r="r" b="b"/>
              <a:pathLst>
                <a:path w="27" h="39">
                  <a:moveTo>
                    <a:pt x="27" y="39"/>
                  </a:moveTo>
                  <a:lnTo>
                    <a:pt x="26" y="0"/>
                  </a:lnTo>
                  <a:lnTo>
                    <a:pt x="0" y="0"/>
                  </a:lnTo>
                  <a:lnTo>
                    <a:pt x="0" y="39"/>
                  </a:lnTo>
                  <a:lnTo>
                    <a:pt x="2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3" name="Freeform 295"/>
            <p:cNvSpPr>
              <a:spLocks/>
            </p:cNvSpPr>
            <p:nvPr/>
          </p:nvSpPr>
          <p:spPr bwMode="auto">
            <a:xfrm>
              <a:off x="3002" y="5832"/>
              <a:ext cx="40" cy="35"/>
            </a:xfrm>
            <a:custGeom>
              <a:avLst/>
              <a:gdLst>
                <a:gd name="T0" fmla="*/ 27 w 27"/>
                <a:gd name="T1" fmla="*/ 39 h 39"/>
                <a:gd name="T2" fmla="*/ 26 w 27"/>
                <a:gd name="T3" fmla="*/ 0 h 39"/>
                <a:gd name="T4" fmla="*/ 0 w 27"/>
                <a:gd name="T5" fmla="*/ 0 h 39"/>
                <a:gd name="T6" fmla="*/ 0 w 27"/>
                <a:gd name="T7" fmla="*/ 39 h 39"/>
                <a:gd name="T8" fmla="*/ 27 w 27"/>
                <a:gd name="T9" fmla="*/ 39 h 39"/>
              </a:gdLst>
              <a:ahLst/>
              <a:cxnLst>
                <a:cxn ang="0">
                  <a:pos x="T0" y="T1"/>
                </a:cxn>
                <a:cxn ang="0">
                  <a:pos x="T2" y="T3"/>
                </a:cxn>
                <a:cxn ang="0">
                  <a:pos x="T4" y="T5"/>
                </a:cxn>
                <a:cxn ang="0">
                  <a:pos x="T6" y="T7"/>
                </a:cxn>
                <a:cxn ang="0">
                  <a:pos x="T8" y="T9"/>
                </a:cxn>
              </a:cxnLst>
              <a:rect l="0" t="0" r="r" b="b"/>
              <a:pathLst>
                <a:path w="27" h="39">
                  <a:moveTo>
                    <a:pt x="27" y="39"/>
                  </a:moveTo>
                  <a:lnTo>
                    <a:pt x="26" y="0"/>
                  </a:lnTo>
                  <a:lnTo>
                    <a:pt x="0" y="0"/>
                  </a:lnTo>
                  <a:lnTo>
                    <a:pt x="0" y="39"/>
                  </a:lnTo>
                  <a:lnTo>
                    <a:pt x="2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4" name="Rectangle 296"/>
            <p:cNvSpPr>
              <a:spLocks noChangeArrowheads="1"/>
            </p:cNvSpPr>
            <p:nvPr/>
          </p:nvSpPr>
          <p:spPr bwMode="auto">
            <a:xfrm>
              <a:off x="3022" y="5925"/>
              <a:ext cx="40"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05" name="Rectangle 297"/>
            <p:cNvSpPr>
              <a:spLocks noChangeArrowheads="1"/>
            </p:cNvSpPr>
            <p:nvPr/>
          </p:nvSpPr>
          <p:spPr bwMode="auto">
            <a:xfrm>
              <a:off x="2977" y="5017"/>
              <a:ext cx="110" cy="4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06" name="Freeform 298"/>
            <p:cNvSpPr>
              <a:spLocks/>
            </p:cNvSpPr>
            <p:nvPr/>
          </p:nvSpPr>
          <p:spPr bwMode="auto">
            <a:xfrm>
              <a:off x="2395" y="5107"/>
              <a:ext cx="1270" cy="468"/>
            </a:xfrm>
            <a:custGeom>
              <a:avLst/>
              <a:gdLst>
                <a:gd name="T0" fmla="*/ 879 w 879"/>
                <a:gd name="T1" fmla="*/ 502 h 502"/>
                <a:gd name="T2" fmla="*/ 449 w 879"/>
                <a:gd name="T3" fmla="*/ 0 h 502"/>
                <a:gd name="T4" fmla="*/ 0 w 879"/>
                <a:gd name="T5" fmla="*/ 502 h 502"/>
                <a:gd name="T6" fmla="*/ 879 w 879"/>
                <a:gd name="T7" fmla="*/ 502 h 502"/>
              </a:gdLst>
              <a:ahLst/>
              <a:cxnLst>
                <a:cxn ang="0">
                  <a:pos x="T0" y="T1"/>
                </a:cxn>
                <a:cxn ang="0">
                  <a:pos x="T2" y="T3"/>
                </a:cxn>
                <a:cxn ang="0">
                  <a:pos x="T4" y="T5"/>
                </a:cxn>
                <a:cxn ang="0">
                  <a:pos x="T6" y="T7"/>
                </a:cxn>
              </a:cxnLst>
              <a:rect l="0" t="0" r="r" b="b"/>
              <a:pathLst>
                <a:path w="879" h="502">
                  <a:moveTo>
                    <a:pt x="879" y="502"/>
                  </a:moveTo>
                  <a:lnTo>
                    <a:pt x="449" y="0"/>
                  </a:lnTo>
                  <a:lnTo>
                    <a:pt x="0" y="502"/>
                  </a:lnTo>
                  <a:lnTo>
                    <a:pt x="879" y="502"/>
                  </a:lnTo>
                  <a:close/>
                </a:path>
              </a:pathLst>
            </a:custGeom>
            <a:gradFill rotWithShape="1">
              <a:gsLst>
                <a:gs pos="0">
                  <a:srgbClr val="000000">
                    <a:gamma/>
                    <a:tint val="0"/>
                    <a:invGamma/>
                  </a:srgbClr>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7" name="Freeform 299"/>
            <p:cNvSpPr>
              <a:spLocks/>
            </p:cNvSpPr>
            <p:nvPr/>
          </p:nvSpPr>
          <p:spPr bwMode="auto">
            <a:xfrm>
              <a:off x="2395" y="5462"/>
              <a:ext cx="1277" cy="220"/>
            </a:xfrm>
            <a:custGeom>
              <a:avLst/>
              <a:gdLst>
                <a:gd name="T0" fmla="*/ 486 w 884"/>
                <a:gd name="T1" fmla="*/ 235 h 235"/>
                <a:gd name="T2" fmla="*/ 573 w 884"/>
                <a:gd name="T3" fmla="*/ 230 h 235"/>
                <a:gd name="T4" fmla="*/ 652 w 884"/>
                <a:gd name="T5" fmla="*/ 222 h 235"/>
                <a:gd name="T6" fmla="*/ 723 w 884"/>
                <a:gd name="T7" fmla="*/ 209 h 235"/>
                <a:gd name="T8" fmla="*/ 782 w 884"/>
                <a:gd name="T9" fmla="*/ 193 h 235"/>
                <a:gd name="T10" fmla="*/ 831 w 884"/>
                <a:gd name="T11" fmla="*/ 174 h 235"/>
                <a:gd name="T12" fmla="*/ 864 w 884"/>
                <a:gd name="T13" fmla="*/ 153 h 235"/>
                <a:gd name="T14" fmla="*/ 882 w 884"/>
                <a:gd name="T15" fmla="*/ 130 h 235"/>
                <a:gd name="T16" fmla="*/ 882 w 884"/>
                <a:gd name="T17" fmla="*/ 106 h 235"/>
                <a:gd name="T18" fmla="*/ 864 w 884"/>
                <a:gd name="T19" fmla="*/ 82 h 235"/>
                <a:gd name="T20" fmla="*/ 831 w 884"/>
                <a:gd name="T21" fmla="*/ 62 h 235"/>
                <a:gd name="T22" fmla="*/ 782 w 884"/>
                <a:gd name="T23" fmla="*/ 43 h 235"/>
                <a:gd name="T24" fmla="*/ 723 w 884"/>
                <a:gd name="T25" fmla="*/ 27 h 235"/>
                <a:gd name="T26" fmla="*/ 652 w 884"/>
                <a:gd name="T27" fmla="*/ 15 h 235"/>
                <a:gd name="T28" fmla="*/ 573 w 884"/>
                <a:gd name="T29" fmla="*/ 6 h 235"/>
                <a:gd name="T30" fmla="*/ 486 w 884"/>
                <a:gd name="T31" fmla="*/ 0 h 235"/>
                <a:gd name="T32" fmla="*/ 396 w 884"/>
                <a:gd name="T33" fmla="*/ 0 h 235"/>
                <a:gd name="T34" fmla="*/ 310 w 884"/>
                <a:gd name="T35" fmla="*/ 6 h 235"/>
                <a:gd name="T36" fmla="*/ 231 w 884"/>
                <a:gd name="T37" fmla="*/ 15 h 235"/>
                <a:gd name="T38" fmla="*/ 160 w 884"/>
                <a:gd name="T39" fmla="*/ 27 h 235"/>
                <a:gd name="T40" fmla="*/ 100 w 884"/>
                <a:gd name="T41" fmla="*/ 43 h 235"/>
                <a:gd name="T42" fmla="*/ 53 w 884"/>
                <a:gd name="T43" fmla="*/ 62 h 235"/>
                <a:gd name="T44" fmla="*/ 19 w 884"/>
                <a:gd name="T45" fmla="*/ 82 h 235"/>
                <a:gd name="T46" fmla="*/ 2 w 884"/>
                <a:gd name="T47" fmla="*/ 106 h 235"/>
                <a:gd name="T48" fmla="*/ 2 w 884"/>
                <a:gd name="T49" fmla="*/ 130 h 235"/>
                <a:gd name="T50" fmla="*/ 19 w 884"/>
                <a:gd name="T51" fmla="*/ 153 h 235"/>
                <a:gd name="T52" fmla="*/ 53 w 884"/>
                <a:gd name="T53" fmla="*/ 174 h 235"/>
                <a:gd name="T54" fmla="*/ 100 w 884"/>
                <a:gd name="T55" fmla="*/ 193 h 235"/>
                <a:gd name="T56" fmla="*/ 160 w 884"/>
                <a:gd name="T57" fmla="*/ 209 h 235"/>
                <a:gd name="T58" fmla="*/ 231 w 884"/>
                <a:gd name="T59" fmla="*/ 222 h 235"/>
                <a:gd name="T60" fmla="*/ 310 w 884"/>
                <a:gd name="T61" fmla="*/ 230 h 235"/>
                <a:gd name="T62" fmla="*/ 396 w 884"/>
                <a:gd name="T63"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4" h="235">
                  <a:moveTo>
                    <a:pt x="441" y="235"/>
                  </a:moveTo>
                  <a:lnTo>
                    <a:pt x="486" y="235"/>
                  </a:lnTo>
                  <a:lnTo>
                    <a:pt x="530" y="233"/>
                  </a:lnTo>
                  <a:lnTo>
                    <a:pt x="573" y="230"/>
                  </a:lnTo>
                  <a:lnTo>
                    <a:pt x="613" y="227"/>
                  </a:lnTo>
                  <a:lnTo>
                    <a:pt x="652" y="222"/>
                  </a:lnTo>
                  <a:lnTo>
                    <a:pt x="689" y="216"/>
                  </a:lnTo>
                  <a:lnTo>
                    <a:pt x="723" y="209"/>
                  </a:lnTo>
                  <a:lnTo>
                    <a:pt x="755" y="202"/>
                  </a:lnTo>
                  <a:lnTo>
                    <a:pt x="782" y="193"/>
                  </a:lnTo>
                  <a:lnTo>
                    <a:pt x="808" y="184"/>
                  </a:lnTo>
                  <a:lnTo>
                    <a:pt x="831" y="174"/>
                  </a:lnTo>
                  <a:lnTo>
                    <a:pt x="849" y="163"/>
                  </a:lnTo>
                  <a:lnTo>
                    <a:pt x="864" y="153"/>
                  </a:lnTo>
                  <a:lnTo>
                    <a:pt x="875" y="141"/>
                  </a:lnTo>
                  <a:lnTo>
                    <a:pt x="882" y="130"/>
                  </a:lnTo>
                  <a:lnTo>
                    <a:pt x="884" y="118"/>
                  </a:lnTo>
                  <a:lnTo>
                    <a:pt x="882" y="106"/>
                  </a:lnTo>
                  <a:lnTo>
                    <a:pt x="875" y="94"/>
                  </a:lnTo>
                  <a:lnTo>
                    <a:pt x="864" y="82"/>
                  </a:lnTo>
                  <a:lnTo>
                    <a:pt x="849" y="72"/>
                  </a:lnTo>
                  <a:lnTo>
                    <a:pt x="831" y="62"/>
                  </a:lnTo>
                  <a:lnTo>
                    <a:pt x="808" y="52"/>
                  </a:lnTo>
                  <a:lnTo>
                    <a:pt x="782" y="43"/>
                  </a:lnTo>
                  <a:lnTo>
                    <a:pt x="755" y="34"/>
                  </a:lnTo>
                  <a:lnTo>
                    <a:pt x="723" y="27"/>
                  </a:lnTo>
                  <a:lnTo>
                    <a:pt x="689" y="21"/>
                  </a:lnTo>
                  <a:lnTo>
                    <a:pt x="652" y="15"/>
                  </a:lnTo>
                  <a:lnTo>
                    <a:pt x="613" y="9"/>
                  </a:lnTo>
                  <a:lnTo>
                    <a:pt x="573" y="6"/>
                  </a:lnTo>
                  <a:lnTo>
                    <a:pt x="530" y="3"/>
                  </a:lnTo>
                  <a:lnTo>
                    <a:pt x="486" y="0"/>
                  </a:lnTo>
                  <a:lnTo>
                    <a:pt x="441" y="0"/>
                  </a:lnTo>
                  <a:lnTo>
                    <a:pt x="396" y="0"/>
                  </a:lnTo>
                  <a:lnTo>
                    <a:pt x="352" y="3"/>
                  </a:lnTo>
                  <a:lnTo>
                    <a:pt x="310" y="6"/>
                  </a:lnTo>
                  <a:lnTo>
                    <a:pt x="269" y="9"/>
                  </a:lnTo>
                  <a:lnTo>
                    <a:pt x="231" y="15"/>
                  </a:lnTo>
                  <a:lnTo>
                    <a:pt x="194" y="21"/>
                  </a:lnTo>
                  <a:lnTo>
                    <a:pt x="160" y="27"/>
                  </a:lnTo>
                  <a:lnTo>
                    <a:pt x="129" y="34"/>
                  </a:lnTo>
                  <a:lnTo>
                    <a:pt x="100" y="43"/>
                  </a:lnTo>
                  <a:lnTo>
                    <a:pt x="75" y="52"/>
                  </a:lnTo>
                  <a:lnTo>
                    <a:pt x="53" y="62"/>
                  </a:lnTo>
                  <a:lnTo>
                    <a:pt x="34" y="72"/>
                  </a:lnTo>
                  <a:lnTo>
                    <a:pt x="19" y="82"/>
                  </a:lnTo>
                  <a:lnTo>
                    <a:pt x="9" y="94"/>
                  </a:lnTo>
                  <a:lnTo>
                    <a:pt x="2" y="106"/>
                  </a:lnTo>
                  <a:lnTo>
                    <a:pt x="0" y="118"/>
                  </a:lnTo>
                  <a:lnTo>
                    <a:pt x="2" y="130"/>
                  </a:lnTo>
                  <a:lnTo>
                    <a:pt x="9" y="141"/>
                  </a:lnTo>
                  <a:lnTo>
                    <a:pt x="19" y="153"/>
                  </a:lnTo>
                  <a:lnTo>
                    <a:pt x="34" y="163"/>
                  </a:lnTo>
                  <a:lnTo>
                    <a:pt x="53" y="174"/>
                  </a:lnTo>
                  <a:lnTo>
                    <a:pt x="75" y="184"/>
                  </a:lnTo>
                  <a:lnTo>
                    <a:pt x="100" y="193"/>
                  </a:lnTo>
                  <a:lnTo>
                    <a:pt x="129" y="202"/>
                  </a:lnTo>
                  <a:lnTo>
                    <a:pt x="160" y="209"/>
                  </a:lnTo>
                  <a:lnTo>
                    <a:pt x="194" y="216"/>
                  </a:lnTo>
                  <a:lnTo>
                    <a:pt x="231" y="222"/>
                  </a:lnTo>
                  <a:lnTo>
                    <a:pt x="269" y="227"/>
                  </a:lnTo>
                  <a:lnTo>
                    <a:pt x="310" y="230"/>
                  </a:lnTo>
                  <a:lnTo>
                    <a:pt x="352" y="233"/>
                  </a:lnTo>
                  <a:lnTo>
                    <a:pt x="396" y="235"/>
                  </a:lnTo>
                  <a:lnTo>
                    <a:pt x="441" y="235"/>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8" name="Freeform 300"/>
            <p:cNvSpPr>
              <a:spLocks/>
            </p:cNvSpPr>
            <p:nvPr/>
          </p:nvSpPr>
          <p:spPr bwMode="auto">
            <a:xfrm>
              <a:off x="2715" y="5537"/>
              <a:ext cx="37" cy="35"/>
            </a:xfrm>
            <a:custGeom>
              <a:avLst/>
              <a:gdLst>
                <a:gd name="T0" fmla="*/ 0 w 27"/>
                <a:gd name="T1" fmla="*/ 19 h 38"/>
                <a:gd name="T2" fmla="*/ 1 w 27"/>
                <a:gd name="T3" fmla="*/ 26 h 38"/>
                <a:gd name="T4" fmla="*/ 4 w 27"/>
                <a:gd name="T5" fmla="*/ 32 h 38"/>
                <a:gd name="T6" fmla="*/ 8 w 27"/>
                <a:gd name="T7" fmla="*/ 36 h 38"/>
                <a:gd name="T8" fmla="*/ 13 w 27"/>
                <a:gd name="T9" fmla="*/ 38 h 38"/>
                <a:gd name="T10" fmla="*/ 18 w 27"/>
                <a:gd name="T11" fmla="*/ 36 h 38"/>
                <a:gd name="T12" fmla="*/ 22 w 27"/>
                <a:gd name="T13" fmla="*/ 32 h 38"/>
                <a:gd name="T14" fmla="*/ 26 w 27"/>
                <a:gd name="T15" fmla="*/ 26 h 38"/>
                <a:gd name="T16" fmla="*/ 27 w 27"/>
                <a:gd name="T17" fmla="*/ 19 h 38"/>
                <a:gd name="T18" fmla="*/ 26 w 27"/>
                <a:gd name="T19" fmla="*/ 11 h 38"/>
                <a:gd name="T20" fmla="*/ 22 w 27"/>
                <a:gd name="T21" fmla="*/ 5 h 38"/>
                <a:gd name="T22" fmla="*/ 18 w 27"/>
                <a:gd name="T23" fmla="*/ 1 h 38"/>
                <a:gd name="T24" fmla="*/ 13 w 27"/>
                <a:gd name="T25" fmla="*/ 0 h 38"/>
                <a:gd name="T26" fmla="*/ 8 w 27"/>
                <a:gd name="T27" fmla="*/ 1 h 38"/>
                <a:gd name="T28" fmla="*/ 4 w 27"/>
                <a:gd name="T29" fmla="*/ 5 h 38"/>
                <a:gd name="T30" fmla="*/ 1 w 27"/>
                <a:gd name="T31" fmla="*/ 11 h 38"/>
                <a:gd name="T32" fmla="*/ 0 w 27"/>
                <a:gd name="T33" fmla="*/ 19 h 38"/>
                <a:gd name="T34" fmla="*/ 0 w 27"/>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8">
                  <a:moveTo>
                    <a:pt x="0" y="19"/>
                  </a:moveTo>
                  <a:lnTo>
                    <a:pt x="1" y="26"/>
                  </a:lnTo>
                  <a:lnTo>
                    <a:pt x="4" y="32"/>
                  </a:lnTo>
                  <a:lnTo>
                    <a:pt x="8" y="36"/>
                  </a:lnTo>
                  <a:lnTo>
                    <a:pt x="13" y="38"/>
                  </a:lnTo>
                  <a:lnTo>
                    <a:pt x="18" y="36"/>
                  </a:lnTo>
                  <a:lnTo>
                    <a:pt x="22" y="32"/>
                  </a:lnTo>
                  <a:lnTo>
                    <a:pt x="26" y="26"/>
                  </a:lnTo>
                  <a:lnTo>
                    <a:pt x="27" y="19"/>
                  </a:lnTo>
                  <a:lnTo>
                    <a:pt x="26" y="11"/>
                  </a:lnTo>
                  <a:lnTo>
                    <a:pt x="22" y="5"/>
                  </a:lnTo>
                  <a:lnTo>
                    <a:pt x="18" y="1"/>
                  </a:lnTo>
                  <a:lnTo>
                    <a:pt x="13" y="0"/>
                  </a:lnTo>
                  <a:lnTo>
                    <a:pt x="8" y="1"/>
                  </a:lnTo>
                  <a:lnTo>
                    <a:pt x="4" y="5"/>
                  </a:lnTo>
                  <a:lnTo>
                    <a:pt x="1" y="11"/>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9" name="Freeform 301"/>
            <p:cNvSpPr>
              <a:spLocks/>
            </p:cNvSpPr>
            <p:nvPr/>
          </p:nvSpPr>
          <p:spPr bwMode="auto">
            <a:xfrm>
              <a:off x="3465" y="5552"/>
              <a:ext cx="40" cy="35"/>
            </a:xfrm>
            <a:custGeom>
              <a:avLst/>
              <a:gdLst>
                <a:gd name="T0" fmla="*/ 0 w 27"/>
                <a:gd name="T1" fmla="*/ 19 h 38"/>
                <a:gd name="T2" fmla="*/ 1 w 27"/>
                <a:gd name="T3" fmla="*/ 26 h 38"/>
                <a:gd name="T4" fmla="*/ 5 w 27"/>
                <a:gd name="T5" fmla="*/ 32 h 38"/>
                <a:gd name="T6" fmla="*/ 9 w 27"/>
                <a:gd name="T7" fmla="*/ 36 h 38"/>
                <a:gd name="T8" fmla="*/ 14 w 27"/>
                <a:gd name="T9" fmla="*/ 38 h 38"/>
                <a:gd name="T10" fmla="*/ 19 w 27"/>
                <a:gd name="T11" fmla="*/ 36 h 38"/>
                <a:gd name="T12" fmla="*/ 24 w 27"/>
                <a:gd name="T13" fmla="*/ 32 h 38"/>
                <a:gd name="T14" fmla="*/ 26 w 27"/>
                <a:gd name="T15" fmla="*/ 26 h 38"/>
                <a:gd name="T16" fmla="*/ 27 w 27"/>
                <a:gd name="T17" fmla="*/ 19 h 38"/>
                <a:gd name="T18" fmla="*/ 26 w 27"/>
                <a:gd name="T19" fmla="*/ 11 h 38"/>
                <a:gd name="T20" fmla="*/ 24 w 27"/>
                <a:gd name="T21" fmla="*/ 6 h 38"/>
                <a:gd name="T22" fmla="*/ 19 w 27"/>
                <a:gd name="T23" fmla="*/ 1 h 38"/>
                <a:gd name="T24" fmla="*/ 14 w 27"/>
                <a:gd name="T25" fmla="*/ 0 h 38"/>
                <a:gd name="T26" fmla="*/ 9 w 27"/>
                <a:gd name="T27" fmla="*/ 1 h 38"/>
                <a:gd name="T28" fmla="*/ 5 w 27"/>
                <a:gd name="T29" fmla="*/ 6 h 38"/>
                <a:gd name="T30" fmla="*/ 1 w 27"/>
                <a:gd name="T31" fmla="*/ 11 h 38"/>
                <a:gd name="T32" fmla="*/ 0 w 27"/>
                <a:gd name="T33" fmla="*/ 19 h 38"/>
                <a:gd name="T34" fmla="*/ 0 w 27"/>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8">
                  <a:moveTo>
                    <a:pt x="0" y="19"/>
                  </a:moveTo>
                  <a:lnTo>
                    <a:pt x="1" y="26"/>
                  </a:lnTo>
                  <a:lnTo>
                    <a:pt x="5" y="32"/>
                  </a:lnTo>
                  <a:lnTo>
                    <a:pt x="9" y="36"/>
                  </a:lnTo>
                  <a:lnTo>
                    <a:pt x="14" y="38"/>
                  </a:lnTo>
                  <a:lnTo>
                    <a:pt x="19" y="36"/>
                  </a:lnTo>
                  <a:lnTo>
                    <a:pt x="24" y="32"/>
                  </a:lnTo>
                  <a:lnTo>
                    <a:pt x="26" y="26"/>
                  </a:lnTo>
                  <a:lnTo>
                    <a:pt x="27" y="19"/>
                  </a:lnTo>
                  <a:lnTo>
                    <a:pt x="26" y="11"/>
                  </a:lnTo>
                  <a:lnTo>
                    <a:pt x="24" y="6"/>
                  </a:lnTo>
                  <a:lnTo>
                    <a:pt x="19" y="1"/>
                  </a:lnTo>
                  <a:lnTo>
                    <a:pt x="14" y="0"/>
                  </a:lnTo>
                  <a:lnTo>
                    <a:pt x="9" y="1"/>
                  </a:lnTo>
                  <a:lnTo>
                    <a:pt x="5" y="6"/>
                  </a:lnTo>
                  <a:lnTo>
                    <a:pt x="1" y="11"/>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0" name="Freeform 302"/>
            <p:cNvSpPr>
              <a:spLocks/>
            </p:cNvSpPr>
            <p:nvPr/>
          </p:nvSpPr>
          <p:spPr bwMode="auto">
            <a:xfrm>
              <a:off x="3260" y="5525"/>
              <a:ext cx="40" cy="37"/>
            </a:xfrm>
            <a:custGeom>
              <a:avLst/>
              <a:gdLst>
                <a:gd name="T0" fmla="*/ 0 w 28"/>
                <a:gd name="T1" fmla="*/ 21 h 40"/>
                <a:gd name="T2" fmla="*/ 1 w 28"/>
                <a:gd name="T3" fmla="*/ 28 h 40"/>
                <a:gd name="T4" fmla="*/ 4 w 28"/>
                <a:gd name="T5" fmla="*/ 34 h 40"/>
                <a:gd name="T6" fmla="*/ 8 w 28"/>
                <a:gd name="T7" fmla="*/ 39 h 40"/>
                <a:gd name="T8" fmla="*/ 14 w 28"/>
                <a:gd name="T9" fmla="*/ 40 h 40"/>
                <a:gd name="T10" fmla="*/ 20 w 28"/>
                <a:gd name="T11" fmla="*/ 39 h 40"/>
                <a:gd name="T12" fmla="*/ 24 w 28"/>
                <a:gd name="T13" fmla="*/ 34 h 40"/>
                <a:gd name="T14" fmla="*/ 27 w 28"/>
                <a:gd name="T15" fmla="*/ 28 h 40"/>
                <a:gd name="T16" fmla="*/ 28 w 28"/>
                <a:gd name="T17" fmla="*/ 21 h 40"/>
                <a:gd name="T18" fmla="*/ 27 w 28"/>
                <a:gd name="T19" fmla="*/ 12 h 40"/>
                <a:gd name="T20" fmla="*/ 24 w 28"/>
                <a:gd name="T21" fmla="*/ 6 h 40"/>
                <a:gd name="T22" fmla="*/ 20 w 28"/>
                <a:gd name="T23" fmla="*/ 2 h 40"/>
                <a:gd name="T24" fmla="*/ 14 w 28"/>
                <a:gd name="T25" fmla="*/ 0 h 40"/>
                <a:gd name="T26" fmla="*/ 8 w 28"/>
                <a:gd name="T27" fmla="*/ 2 h 40"/>
                <a:gd name="T28" fmla="*/ 4 w 28"/>
                <a:gd name="T29" fmla="*/ 6 h 40"/>
                <a:gd name="T30" fmla="*/ 1 w 28"/>
                <a:gd name="T31" fmla="*/ 12 h 40"/>
                <a:gd name="T32" fmla="*/ 0 w 28"/>
                <a:gd name="T33" fmla="*/ 21 h 40"/>
                <a:gd name="T34" fmla="*/ 0 w 28"/>
                <a:gd name="T3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0" y="21"/>
                  </a:moveTo>
                  <a:lnTo>
                    <a:pt x="1" y="28"/>
                  </a:lnTo>
                  <a:lnTo>
                    <a:pt x="4" y="34"/>
                  </a:lnTo>
                  <a:lnTo>
                    <a:pt x="8" y="39"/>
                  </a:lnTo>
                  <a:lnTo>
                    <a:pt x="14" y="40"/>
                  </a:lnTo>
                  <a:lnTo>
                    <a:pt x="20" y="39"/>
                  </a:lnTo>
                  <a:lnTo>
                    <a:pt x="24" y="34"/>
                  </a:lnTo>
                  <a:lnTo>
                    <a:pt x="27" y="28"/>
                  </a:lnTo>
                  <a:lnTo>
                    <a:pt x="28" y="21"/>
                  </a:lnTo>
                  <a:lnTo>
                    <a:pt x="27" y="12"/>
                  </a:lnTo>
                  <a:lnTo>
                    <a:pt x="24" y="6"/>
                  </a:lnTo>
                  <a:lnTo>
                    <a:pt x="20" y="2"/>
                  </a:lnTo>
                  <a:lnTo>
                    <a:pt x="14" y="0"/>
                  </a:lnTo>
                  <a:lnTo>
                    <a:pt x="8" y="2"/>
                  </a:lnTo>
                  <a:lnTo>
                    <a:pt x="4" y="6"/>
                  </a:lnTo>
                  <a:lnTo>
                    <a:pt x="1" y="12"/>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1" name="Freeform 303"/>
            <p:cNvSpPr>
              <a:spLocks/>
            </p:cNvSpPr>
            <p:nvPr/>
          </p:nvSpPr>
          <p:spPr bwMode="auto">
            <a:xfrm>
              <a:off x="3080" y="5522"/>
              <a:ext cx="37" cy="35"/>
            </a:xfrm>
            <a:custGeom>
              <a:avLst/>
              <a:gdLst>
                <a:gd name="T0" fmla="*/ 0 w 27"/>
                <a:gd name="T1" fmla="*/ 19 h 39"/>
                <a:gd name="T2" fmla="*/ 1 w 27"/>
                <a:gd name="T3" fmla="*/ 27 h 39"/>
                <a:gd name="T4" fmla="*/ 4 w 27"/>
                <a:gd name="T5" fmla="*/ 33 h 39"/>
                <a:gd name="T6" fmla="*/ 8 w 27"/>
                <a:gd name="T7" fmla="*/ 37 h 39"/>
                <a:gd name="T8" fmla="*/ 13 w 27"/>
                <a:gd name="T9" fmla="*/ 39 h 39"/>
                <a:gd name="T10" fmla="*/ 18 w 27"/>
                <a:gd name="T11" fmla="*/ 37 h 39"/>
                <a:gd name="T12" fmla="*/ 23 w 27"/>
                <a:gd name="T13" fmla="*/ 33 h 39"/>
                <a:gd name="T14" fmla="*/ 26 w 27"/>
                <a:gd name="T15" fmla="*/ 27 h 39"/>
                <a:gd name="T16" fmla="*/ 27 w 27"/>
                <a:gd name="T17" fmla="*/ 19 h 39"/>
                <a:gd name="T18" fmla="*/ 26 w 27"/>
                <a:gd name="T19" fmla="*/ 12 h 39"/>
                <a:gd name="T20" fmla="*/ 23 w 27"/>
                <a:gd name="T21" fmla="*/ 6 h 39"/>
                <a:gd name="T22" fmla="*/ 18 w 27"/>
                <a:gd name="T23" fmla="*/ 2 h 39"/>
                <a:gd name="T24" fmla="*/ 13 w 27"/>
                <a:gd name="T25" fmla="*/ 0 h 39"/>
                <a:gd name="T26" fmla="*/ 8 w 27"/>
                <a:gd name="T27" fmla="*/ 2 h 39"/>
                <a:gd name="T28" fmla="*/ 4 w 27"/>
                <a:gd name="T29" fmla="*/ 6 h 39"/>
                <a:gd name="T30" fmla="*/ 1 w 27"/>
                <a:gd name="T31" fmla="*/ 12 h 39"/>
                <a:gd name="T32" fmla="*/ 0 w 27"/>
                <a:gd name="T33" fmla="*/ 19 h 39"/>
                <a:gd name="T34" fmla="*/ 0 w 27"/>
                <a:gd name="T3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9">
                  <a:moveTo>
                    <a:pt x="0" y="19"/>
                  </a:moveTo>
                  <a:lnTo>
                    <a:pt x="1" y="27"/>
                  </a:lnTo>
                  <a:lnTo>
                    <a:pt x="4" y="33"/>
                  </a:lnTo>
                  <a:lnTo>
                    <a:pt x="8" y="37"/>
                  </a:lnTo>
                  <a:lnTo>
                    <a:pt x="13" y="39"/>
                  </a:lnTo>
                  <a:lnTo>
                    <a:pt x="18" y="37"/>
                  </a:lnTo>
                  <a:lnTo>
                    <a:pt x="23" y="33"/>
                  </a:lnTo>
                  <a:lnTo>
                    <a:pt x="26" y="27"/>
                  </a:lnTo>
                  <a:lnTo>
                    <a:pt x="27" y="19"/>
                  </a:lnTo>
                  <a:lnTo>
                    <a:pt x="26" y="12"/>
                  </a:lnTo>
                  <a:lnTo>
                    <a:pt x="23" y="6"/>
                  </a:lnTo>
                  <a:lnTo>
                    <a:pt x="18" y="2"/>
                  </a:lnTo>
                  <a:lnTo>
                    <a:pt x="13" y="0"/>
                  </a:lnTo>
                  <a:lnTo>
                    <a:pt x="8" y="2"/>
                  </a:lnTo>
                  <a:lnTo>
                    <a:pt x="4" y="6"/>
                  </a:lnTo>
                  <a:lnTo>
                    <a:pt x="1" y="12"/>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2" name="Freeform 304"/>
            <p:cNvSpPr>
              <a:spLocks/>
            </p:cNvSpPr>
            <p:nvPr/>
          </p:nvSpPr>
          <p:spPr bwMode="auto">
            <a:xfrm>
              <a:off x="2892" y="5525"/>
              <a:ext cx="40" cy="37"/>
            </a:xfrm>
            <a:custGeom>
              <a:avLst/>
              <a:gdLst>
                <a:gd name="T0" fmla="*/ 0 w 27"/>
                <a:gd name="T1" fmla="*/ 21 h 40"/>
                <a:gd name="T2" fmla="*/ 1 w 27"/>
                <a:gd name="T3" fmla="*/ 28 h 40"/>
                <a:gd name="T4" fmla="*/ 4 w 27"/>
                <a:gd name="T5" fmla="*/ 34 h 40"/>
                <a:gd name="T6" fmla="*/ 8 w 27"/>
                <a:gd name="T7" fmla="*/ 39 h 40"/>
                <a:gd name="T8" fmla="*/ 13 w 27"/>
                <a:gd name="T9" fmla="*/ 40 h 40"/>
                <a:gd name="T10" fmla="*/ 18 w 27"/>
                <a:gd name="T11" fmla="*/ 39 h 40"/>
                <a:gd name="T12" fmla="*/ 22 w 27"/>
                <a:gd name="T13" fmla="*/ 34 h 40"/>
                <a:gd name="T14" fmla="*/ 25 w 27"/>
                <a:gd name="T15" fmla="*/ 28 h 40"/>
                <a:gd name="T16" fmla="*/ 27 w 27"/>
                <a:gd name="T17" fmla="*/ 21 h 40"/>
                <a:gd name="T18" fmla="*/ 25 w 27"/>
                <a:gd name="T19" fmla="*/ 12 h 40"/>
                <a:gd name="T20" fmla="*/ 22 w 27"/>
                <a:gd name="T21" fmla="*/ 6 h 40"/>
                <a:gd name="T22" fmla="*/ 18 w 27"/>
                <a:gd name="T23" fmla="*/ 2 h 40"/>
                <a:gd name="T24" fmla="*/ 13 w 27"/>
                <a:gd name="T25" fmla="*/ 0 h 40"/>
                <a:gd name="T26" fmla="*/ 8 w 27"/>
                <a:gd name="T27" fmla="*/ 2 h 40"/>
                <a:gd name="T28" fmla="*/ 4 w 27"/>
                <a:gd name="T29" fmla="*/ 6 h 40"/>
                <a:gd name="T30" fmla="*/ 1 w 27"/>
                <a:gd name="T31" fmla="*/ 12 h 40"/>
                <a:gd name="T32" fmla="*/ 0 w 27"/>
                <a:gd name="T33" fmla="*/ 21 h 40"/>
                <a:gd name="T34" fmla="*/ 0 w 27"/>
                <a:gd name="T3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0">
                  <a:moveTo>
                    <a:pt x="0" y="21"/>
                  </a:moveTo>
                  <a:lnTo>
                    <a:pt x="1" y="28"/>
                  </a:lnTo>
                  <a:lnTo>
                    <a:pt x="4" y="34"/>
                  </a:lnTo>
                  <a:lnTo>
                    <a:pt x="8" y="39"/>
                  </a:lnTo>
                  <a:lnTo>
                    <a:pt x="13" y="40"/>
                  </a:lnTo>
                  <a:lnTo>
                    <a:pt x="18" y="39"/>
                  </a:lnTo>
                  <a:lnTo>
                    <a:pt x="22" y="34"/>
                  </a:lnTo>
                  <a:lnTo>
                    <a:pt x="25" y="28"/>
                  </a:lnTo>
                  <a:lnTo>
                    <a:pt x="27" y="21"/>
                  </a:lnTo>
                  <a:lnTo>
                    <a:pt x="25" y="12"/>
                  </a:lnTo>
                  <a:lnTo>
                    <a:pt x="22" y="6"/>
                  </a:lnTo>
                  <a:lnTo>
                    <a:pt x="18" y="2"/>
                  </a:lnTo>
                  <a:lnTo>
                    <a:pt x="13" y="0"/>
                  </a:lnTo>
                  <a:lnTo>
                    <a:pt x="8" y="2"/>
                  </a:lnTo>
                  <a:lnTo>
                    <a:pt x="4" y="6"/>
                  </a:lnTo>
                  <a:lnTo>
                    <a:pt x="1" y="12"/>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3" name="Freeform 305"/>
            <p:cNvSpPr>
              <a:spLocks/>
            </p:cNvSpPr>
            <p:nvPr/>
          </p:nvSpPr>
          <p:spPr bwMode="auto">
            <a:xfrm>
              <a:off x="2815" y="5602"/>
              <a:ext cx="37" cy="35"/>
            </a:xfrm>
            <a:custGeom>
              <a:avLst/>
              <a:gdLst>
                <a:gd name="T0" fmla="*/ 0 w 26"/>
                <a:gd name="T1" fmla="*/ 19 h 38"/>
                <a:gd name="T2" fmla="*/ 1 w 26"/>
                <a:gd name="T3" fmla="*/ 27 h 38"/>
                <a:gd name="T4" fmla="*/ 4 w 26"/>
                <a:gd name="T5" fmla="*/ 33 h 38"/>
                <a:gd name="T6" fmla="*/ 8 w 26"/>
                <a:gd name="T7" fmla="*/ 37 h 38"/>
                <a:gd name="T8" fmla="*/ 13 w 26"/>
                <a:gd name="T9" fmla="*/ 38 h 38"/>
                <a:gd name="T10" fmla="*/ 18 w 26"/>
                <a:gd name="T11" fmla="*/ 37 h 38"/>
                <a:gd name="T12" fmla="*/ 23 w 26"/>
                <a:gd name="T13" fmla="*/ 33 h 38"/>
                <a:gd name="T14" fmla="*/ 25 w 26"/>
                <a:gd name="T15" fmla="*/ 27 h 38"/>
                <a:gd name="T16" fmla="*/ 26 w 26"/>
                <a:gd name="T17" fmla="*/ 19 h 38"/>
                <a:gd name="T18" fmla="*/ 25 w 26"/>
                <a:gd name="T19" fmla="*/ 12 h 38"/>
                <a:gd name="T20" fmla="*/ 23 w 26"/>
                <a:gd name="T21" fmla="*/ 6 h 38"/>
                <a:gd name="T22" fmla="*/ 18 w 26"/>
                <a:gd name="T23" fmla="*/ 2 h 38"/>
                <a:gd name="T24" fmla="*/ 13 w 26"/>
                <a:gd name="T25" fmla="*/ 0 h 38"/>
                <a:gd name="T26" fmla="*/ 8 w 26"/>
                <a:gd name="T27" fmla="*/ 2 h 38"/>
                <a:gd name="T28" fmla="*/ 4 w 26"/>
                <a:gd name="T29" fmla="*/ 6 h 38"/>
                <a:gd name="T30" fmla="*/ 1 w 26"/>
                <a:gd name="T31" fmla="*/ 12 h 38"/>
                <a:gd name="T32" fmla="*/ 0 w 26"/>
                <a:gd name="T33" fmla="*/ 19 h 38"/>
                <a:gd name="T34" fmla="*/ 0 w 26"/>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8">
                  <a:moveTo>
                    <a:pt x="0" y="19"/>
                  </a:moveTo>
                  <a:lnTo>
                    <a:pt x="1" y="27"/>
                  </a:lnTo>
                  <a:lnTo>
                    <a:pt x="4" y="33"/>
                  </a:lnTo>
                  <a:lnTo>
                    <a:pt x="8" y="37"/>
                  </a:lnTo>
                  <a:lnTo>
                    <a:pt x="13" y="38"/>
                  </a:lnTo>
                  <a:lnTo>
                    <a:pt x="18" y="37"/>
                  </a:lnTo>
                  <a:lnTo>
                    <a:pt x="23" y="33"/>
                  </a:lnTo>
                  <a:lnTo>
                    <a:pt x="25" y="27"/>
                  </a:lnTo>
                  <a:lnTo>
                    <a:pt x="26" y="19"/>
                  </a:lnTo>
                  <a:lnTo>
                    <a:pt x="25" y="12"/>
                  </a:lnTo>
                  <a:lnTo>
                    <a:pt x="23" y="6"/>
                  </a:lnTo>
                  <a:lnTo>
                    <a:pt x="18" y="2"/>
                  </a:lnTo>
                  <a:lnTo>
                    <a:pt x="13" y="0"/>
                  </a:lnTo>
                  <a:lnTo>
                    <a:pt x="8" y="2"/>
                  </a:lnTo>
                  <a:lnTo>
                    <a:pt x="4" y="6"/>
                  </a:lnTo>
                  <a:lnTo>
                    <a:pt x="1" y="12"/>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4" name="Freeform 306"/>
            <p:cNvSpPr>
              <a:spLocks/>
            </p:cNvSpPr>
            <p:nvPr/>
          </p:nvSpPr>
          <p:spPr bwMode="auto">
            <a:xfrm>
              <a:off x="2575" y="5570"/>
              <a:ext cx="37" cy="35"/>
            </a:xfrm>
            <a:custGeom>
              <a:avLst/>
              <a:gdLst>
                <a:gd name="T0" fmla="*/ 0 w 26"/>
                <a:gd name="T1" fmla="*/ 19 h 38"/>
                <a:gd name="T2" fmla="*/ 1 w 26"/>
                <a:gd name="T3" fmla="*/ 26 h 38"/>
                <a:gd name="T4" fmla="*/ 4 w 26"/>
                <a:gd name="T5" fmla="*/ 32 h 38"/>
                <a:gd name="T6" fmla="*/ 8 w 26"/>
                <a:gd name="T7" fmla="*/ 37 h 38"/>
                <a:gd name="T8" fmla="*/ 13 w 26"/>
                <a:gd name="T9" fmla="*/ 38 h 38"/>
                <a:gd name="T10" fmla="*/ 18 w 26"/>
                <a:gd name="T11" fmla="*/ 37 h 38"/>
                <a:gd name="T12" fmla="*/ 23 w 26"/>
                <a:gd name="T13" fmla="*/ 32 h 38"/>
                <a:gd name="T14" fmla="*/ 25 w 26"/>
                <a:gd name="T15" fmla="*/ 26 h 38"/>
                <a:gd name="T16" fmla="*/ 26 w 26"/>
                <a:gd name="T17" fmla="*/ 19 h 38"/>
                <a:gd name="T18" fmla="*/ 25 w 26"/>
                <a:gd name="T19" fmla="*/ 12 h 38"/>
                <a:gd name="T20" fmla="*/ 23 w 26"/>
                <a:gd name="T21" fmla="*/ 6 h 38"/>
                <a:gd name="T22" fmla="*/ 18 w 26"/>
                <a:gd name="T23" fmla="*/ 1 h 38"/>
                <a:gd name="T24" fmla="*/ 13 w 26"/>
                <a:gd name="T25" fmla="*/ 0 h 38"/>
                <a:gd name="T26" fmla="*/ 8 w 26"/>
                <a:gd name="T27" fmla="*/ 1 h 38"/>
                <a:gd name="T28" fmla="*/ 4 w 26"/>
                <a:gd name="T29" fmla="*/ 6 h 38"/>
                <a:gd name="T30" fmla="*/ 1 w 26"/>
                <a:gd name="T31" fmla="*/ 12 h 38"/>
                <a:gd name="T32" fmla="*/ 0 w 26"/>
                <a:gd name="T33" fmla="*/ 19 h 38"/>
                <a:gd name="T34" fmla="*/ 0 w 26"/>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8">
                  <a:moveTo>
                    <a:pt x="0" y="19"/>
                  </a:moveTo>
                  <a:lnTo>
                    <a:pt x="1" y="26"/>
                  </a:lnTo>
                  <a:lnTo>
                    <a:pt x="4" y="32"/>
                  </a:lnTo>
                  <a:lnTo>
                    <a:pt x="8" y="37"/>
                  </a:lnTo>
                  <a:lnTo>
                    <a:pt x="13" y="38"/>
                  </a:lnTo>
                  <a:lnTo>
                    <a:pt x="18" y="37"/>
                  </a:lnTo>
                  <a:lnTo>
                    <a:pt x="23" y="32"/>
                  </a:lnTo>
                  <a:lnTo>
                    <a:pt x="25" y="26"/>
                  </a:lnTo>
                  <a:lnTo>
                    <a:pt x="26" y="19"/>
                  </a:lnTo>
                  <a:lnTo>
                    <a:pt x="25" y="12"/>
                  </a:lnTo>
                  <a:lnTo>
                    <a:pt x="23" y="6"/>
                  </a:lnTo>
                  <a:lnTo>
                    <a:pt x="18" y="1"/>
                  </a:lnTo>
                  <a:lnTo>
                    <a:pt x="13" y="0"/>
                  </a:lnTo>
                  <a:lnTo>
                    <a:pt x="8" y="1"/>
                  </a:lnTo>
                  <a:lnTo>
                    <a:pt x="4" y="6"/>
                  </a:lnTo>
                  <a:lnTo>
                    <a:pt x="1" y="12"/>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5" name="Freeform 307"/>
            <p:cNvSpPr>
              <a:spLocks/>
            </p:cNvSpPr>
            <p:nvPr/>
          </p:nvSpPr>
          <p:spPr bwMode="auto">
            <a:xfrm>
              <a:off x="3010" y="5597"/>
              <a:ext cx="40" cy="35"/>
            </a:xfrm>
            <a:custGeom>
              <a:avLst/>
              <a:gdLst>
                <a:gd name="T0" fmla="*/ 0 w 27"/>
                <a:gd name="T1" fmla="*/ 19 h 39"/>
                <a:gd name="T2" fmla="*/ 1 w 27"/>
                <a:gd name="T3" fmla="*/ 27 h 39"/>
                <a:gd name="T4" fmla="*/ 4 w 27"/>
                <a:gd name="T5" fmla="*/ 33 h 39"/>
                <a:gd name="T6" fmla="*/ 8 w 27"/>
                <a:gd name="T7" fmla="*/ 37 h 39"/>
                <a:gd name="T8" fmla="*/ 13 w 27"/>
                <a:gd name="T9" fmla="*/ 39 h 39"/>
                <a:gd name="T10" fmla="*/ 18 w 27"/>
                <a:gd name="T11" fmla="*/ 37 h 39"/>
                <a:gd name="T12" fmla="*/ 23 w 27"/>
                <a:gd name="T13" fmla="*/ 33 h 39"/>
                <a:gd name="T14" fmla="*/ 25 w 27"/>
                <a:gd name="T15" fmla="*/ 27 h 39"/>
                <a:gd name="T16" fmla="*/ 27 w 27"/>
                <a:gd name="T17" fmla="*/ 19 h 39"/>
                <a:gd name="T18" fmla="*/ 25 w 27"/>
                <a:gd name="T19" fmla="*/ 12 h 39"/>
                <a:gd name="T20" fmla="*/ 23 w 27"/>
                <a:gd name="T21" fmla="*/ 5 h 39"/>
                <a:gd name="T22" fmla="*/ 18 w 27"/>
                <a:gd name="T23" fmla="*/ 2 h 39"/>
                <a:gd name="T24" fmla="*/ 13 w 27"/>
                <a:gd name="T25" fmla="*/ 0 h 39"/>
                <a:gd name="T26" fmla="*/ 8 w 27"/>
                <a:gd name="T27" fmla="*/ 2 h 39"/>
                <a:gd name="T28" fmla="*/ 4 w 27"/>
                <a:gd name="T29" fmla="*/ 5 h 39"/>
                <a:gd name="T30" fmla="*/ 1 w 27"/>
                <a:gd name="T31" fmla="*/ 12 h 39"/>
                <a:gd name="T32" fmla="*/ 0 w 27"/>
                <a:gd name="T33" fmla="*/ 19 h 39"/>
                <a:gd name="T34" fmla="*/ 0 w 27"/>
                <a:gd name="T3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9">
                  <a:moveTo>
                    <a:pt x="0" y="19"/>
                  </a:moveTo>
                  <a:lnTo>
                    <a:pt x="1" y="27"/>
                  </a:lnTo>
                  <a:lnTo>
                    <a:pt x="4" y="33"/>
                  </a:lnTo>
                  <a:lnTo>
                    <a:pt x="8" y="37"/>
                  </a:lnTo>
                  <a:lnTo>
                    <a:pt x="13" y="39"/>
                  </a:lnTo>
                  <a:lnTo>
                    <a:pt x="18" y="37"/>
                  </a:lnTo>
                  <a:lnTo>
                    <a:pt x="23" y="33"/>
                  </a:lnTo>
                  <a:lnTo>
                    <a:pt x="25" y="27"/>
                  </a:lnTo>
                  <a:lnTo>
                    <a:pt x="27" y="19"/>
                  </a:lnTo>
                  <a:lnTo>
                    <a:pt x="25" y="12"/>
                  </a:lnTo>
                  <a:lnTo>
                    <a:pt x="23" y="5"/>
                  </a:lnTo>
                  <a:lnTo>
                    <a:pt x="18" y="2"/>
                  </a:lnTo>
                  <a:lnTo>
                    <a:pt x="13" y="0"/>
                  </a:lnTo>
                  <a:lnTo>
                    <a:pt x="8" y="2"/>
                  </a:lnTo>
                  <a:lnTo>
                    <a:pt x="4" y="5"/>
                  </a:lnTo>
                  <a:lnTo>
                    <a:pt x="1" y="12"/>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6" name="Freeform 308"/>
            <p:cNvSpPr>
              <a:spLocks/>
            </p:cNvSpPr>
            <p:nvPr/>
          </p:nvSpPr>
          <p:spPr bwMode="auto">
            <a:xfrm>
              <a:off x="3182" y="5602"/>
              <a:ext cx="38" cy="35"/>
            </a:xfrm>
            <a:custGeom>
              <a:avLst/>
              <a:gdLst>
                <a:gd name="T0" fmla="*/ 0 w 26"/>
                <a:gd name="T1" fmla="*/ 19 h 38"/>
                <a:gd name="T2" fmla="*/ 1 w 26"/>
                <a:gd name="T3" fmla="*/ 27 h 38"/>
                <a:gd name="T4" fmla="*/ 4 w 26"/>
                <a:gd name="T5" fmla="*/ 33 h 38"/>
                <a:gd name="T6" fmla="*/ 8 w 26"/>
                <a:gd name="T7" fmla="*/ 37 h 38"/>
                <a:gd name="T8" fmla="*/ 13 w 26"/>
                <a:gd name="T9" fmla="*/ 38 h 38"/>
                <a:gd name="T10" fmla="*/ 18 w 26"/>
                <a:gd name="T11" fmla="*/ 37 h 38"/>
                <a:gd name="T12" fmla="*/ 22 w 26"/>
                <a:gd name="T13" fmla="*/ 33 h 38"/>
                <a:gd name="T14" fmla="*/ 25 w 26"/>
                <a:gd name="T15" fmla="*/ 27 h 38"/>
                <a:gd name="T16" fmla="*/ 26 w 26"/>
                <a:gd name="T17" fmla="*/ 19 h 38"/>
                <a:gd name="T18" fmla="*/ 25 w 26"/>
                <a:gd name="T19" fmla="*/ 12 h 38"/>
                <a:gd name="T20" fmla="*/ 22 w 26"/>
                <a:gd name="T21" fmla="*/ 6 h 38"/>
                <a:gd name="T22" fmla="*/ 18 w 26"/>
                <a:gd name="T23" fmla="*/ 2 h 38"/>
                <a:gd name="T24" fmla="*/ 13 w 26"/>
                <a:gd name="T25" fmla="*/ 0 h 38"/>
                <a:gd name="T26" fmla="*/ 8 w 26"/>
                <a:gd name="T27" fmla="*/ 2 h 38"/>
                <a:gd name="T28" fmla="*/ 4 w 26"/>
                <a:gd name="T29" fmla="*/ 6 h 38"/>
                <a:gd name="T30" fmla="*/ 1 w 26"/>
                <a:gd name="T31" fmla="*/ 12 h 38"/>
                <a:gd name="T32" fmla="*/ 0 w 26"/>
                <a:gd name="T33" fmla="*/ 19 h 38"/>
                <a:gd name="T34" fmla="*/ 0 w 26"/>
                <a:gd name="T3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8">
                  <a:moveTo>
                    <a:pt x="0" y="19"/>
                  </a:moveTo>
                  <a:lnTo>
                    <a:pt x="1" y="27"/>
                  </a:lnTo>
                  <a:lnTo>
                    <a:pt x="4" y="33"/>
                  </a:lnTo>
                  <a:lnTo>
                    <a:pt x="8" y="37"/>
                  </a:lnTo>
                  <a:lnTo>
                    <a:pt x="13" y="38"/>
                  </a:lnTo>
                  <a:lnTo>
                    <a:pt x="18" y="37"/>
                  </a:lnTo>
                  <a:lnTo>
                    <a:pt x="22" y="33"/>
                  </a:lnTo>
                  <a:lnTo>
                    <a:pt x="25" y="27"/>
                  </a:lnTo>
                  <a:lnTo>
                    <a:pt x="26" y="19"/>
                  </a:lnTo>
                  <a:lnTo>
                    <a:pt x="25" y="12"/>
                  </a:lnTo>
                  <a:lnTo>
                    <a:pt x="22" y="6"/>
                  </a:lnTo>
                  <a:lnTo>
                    <a:pt x="18" y="2"/>
                  </a:lnTo>
                  <a:lnTo>
                    <a:pt x="13" y="0"/>
                  </a:lnTo>
                  <a:lnTo>
                    <a:pt x="8" y="2"/>
                  </a:lnTo>
                  <a:lnTo>
                    <a:pt x="4" y="6"/>
                  </a:lnTo>
                  <a:lnTo>
                    <a:pt x="1" y="12"/>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7" name="Freeform 309"/>
            <p:cNvSpPr>
              <a:spLocks/>
            </p:cNvSpPr>
            <p:nvPr/>
          </p:nvSpPr>
          <p:spPr bwMode="auto">
            <a:xfrm>
              <a:off x="3350" y="5597"/>
              <a:ext cx="37" cy="35"/>
            </a:xfrm>
            <a:custGeom>
              <a:avLst/>
              <a:gdLst>
                <a:gd name="T0" fmla="*/ 0 w 26"/>
                <a:gd name="T1" fmla="*/ 19 h 39"/>
                <a:gd name="T2" fmla="*/ 1 w 26"/>
                <a:gd name="T3" fmla="*/ 27 h 39"/>
                <a:gd name="T4" fmla="*/ 4 w 26"/>
                <a:gd name="T5" fmla="*/ 33 h 39"/>
                <a:gd name="T6" fmla="*/ 8 w 26"/>
                <a:gd name="T7" fmla="*/ 37 h 39"/>
                <a:gd name="T8" fmla="*/ 13 w 26"/>
                <a:gd name="T9" fmla="*/ 39 h 39"/>
                <a:gd name="T10" fmla="*/ 18 w 26"/>
                <a:gd name="T11" fmla="*/ 37 h 39"/>
                <a:gd name="T12" fmla="*/ 22 w 26"/>
                <a:gd name="T13" fmla="*/ 33 h 39"/>
                <a:gd name="T14" fmla="*/ 25 w 26"/>
                <a:gd name="T15" fmla="*/ 27 h 39"/>
                <a:gd name="T16" fmla="*/ 26 w 26"/>
                <a:gd name="T17" fmla="*/ 19 h 39"/>
                <a:gd name="T18" fmla="*/ 25 w 26"/>
                <a:gd name="T19" fmla="*/ 12 h 39"/>
                <a:gd name="T20" fmla="*/ 22 w 26"/>
                <a:gd name="T21" fmla="*/ 5 h 39"/>
                <a:gd name="T22" fmla="*/ 18 w 26"/>
                <a:gd name="T23" fmla="*/ 2 h 39"/>
                <a:gd name="T24" fmla="*/ 13 w 26"/>
                <a:gd name="T25" fmla="*/ 0 h 39"/>
                <a:gd name="T26" fmla="*/ 8 w 26"/>
                <a:gd name="T27" fmla="*/ 2 h 39"/>
                <a:gd name="T28" fmla="*/ 4 w 26"/>
                <a:gd name="T29" fmla="*/ 5 h 39"/>
                <a:gd name="T30" fmla="*/ 1 w 26"/>
                <a:gd name="T31" fmla="*/ 12 h 39"/>
                <a:gd name="T32" fmla="*/ 0 w 26"/>
                <a:gd name="T33" fmla="*/ 19 h 39"/>
                <a:gd name="T34" fmla="*/ 0 w 26"/>
                <a:gd name="T3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9">
                  <a:moveTo>
                    <a:pt x="0" y="19"/>
                  </a:moveTo>
                  <a:lnTo>
                    <a:pt x="1" y="27"/>
                  </a:lnTo>
                  <a:lnTo>
                    <a:pt x="4" y="33"/>
                  </a:lnTo>
                  <a:lnTo>
                    <a:pt x="8" y="37"/>
                  </a:lnTo>
                  <a:lnTo>
                    <a:pt x="13" y="39"/>
                  </a:lnTo>
                  <a:lnTo>
                    <a:pt x="18" y="37"/>
                  </a:lnTo>
                  <a:lnTo>
                    <a:pt x="22" y="33"/>
                  </a:lnTo>
                  <a:lnTo>
                    <a:pt x="25" y="27"/>
                  </a:lnTo>
                  <a:lnTo>
                    <a:pt x="26" y="19"/>
                  </a:lnTo>
                  <a:lnTo>
                    <a:pt x="25" y="12"/>
                  </a:lnTo>
                  <a:lnTo>
                    <a:pt x="22" y="5"/>
                  </a:lnTo>
                  <a:lnTo>
                    <a:pt x="18" y="2"/>
                  </a:lnTo>
                  <a:lnTo>
                    <a:pt x="13" y="0"/>
                  </a:lnTo>
                  <a:lnTo>
                    <a:pt x="8" y="2"/>
                  </a:lnTo>
                  <a:lnTo>
                    <a:pt x="4" y="5"/>
                  </a:lnTo>
                  <a:lnTo>
                    <a:pt x="1" y="12"/>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7718" name="Group 310"/>
            <p:cNvGrpSpPr>
              <a:grpSpLocks/>
            </p:cNvGrpSpPr>
            <p:nvPr/>
          </p:nvGrpSpPr>
          <p:grpSpPr bwMode="auto">
            <a:xfrm rot="883326">
              <a:off x="3151" y="6049"/>
              <a:ext cx="295" cy="558"/>
              <a:chOff x="5430" y="5267"/>
              <a:chExt cx="295" cy="558"/>
            </a:xfrm>
          </p:grpSpPr>
          <p:sp>
            <p:nvSpPr>
              <p:cNvPr id="17719" name="Freeform 311"/>
              <p:cNvSpPr>
                <a:spLocks/>
              </p:cNvSpPr>
              <p:nvPr/>
            </p:nvSpPr>
            <p:spPr bwMode="auto">
              <a:xfrm>
                <a:off x="5430" y="5267"/>
                <a:ext cx="50" cy="45"/>
              </a:xfrm>
              <a:custGeom>
                <a:avLst/>
                <a:gdLst>
                  <a:gd name="T0" fmla="*/ 10 w 35"/>
                  <a:gd name="T1" fmla="*/ 50 h 50"/>
                  <a:gd name="T2" fmla="*/ 0 w 35"/>
                  <a:gd name="T3" fmla="*/ 14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4"/>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0" name="Freeform 312"/>
              <p:cNvSpPr>
                <a:spLocks/>
              </p:cNvSpPr>
              <p:nvPr/>
            </p:nvSpPr>
            <p:spPr bwMode="auto">
              <a:xfrm>
                <a:off x="5470" y="5350"/>
                <a:ext cx="50" cy="50"/>
              </a:xfrm>
              <a:custGeom>
                <a:avLst/>
                <a:gdLst>
                  <a:gd name="T0" fmla="*/ 10 w 35"/>
                  <a:gd name="T1" fmla="*/ 51 h 51"/>
                  <a:gd name="T2" fmla="*/ 0 w 35"/>
                  <a:gd name="T3" fmla="*/ 16 h 51"/>
                  <a:gd name="T4" fmla="*/ 24 w 35"/>
                  <a:gd name="T5" fmla="*/ 0 h 51"/>
                  <a:gd name="T6" fmla="*/ 35 w 35"/>
                  <a:gd name="T7" fmla="*/ 35 h 51"/>
                  <a:gd name="T8" fmla="*/ 10 w 35"/>
                  <a:gd name="T9" fmla="*/ 51 h 51"/>
                </a:gdLst>
                <a:ahLst/>
                <a:cxnLst>
                  <a:cxn ang="0">
                    <a:pos x="T0" y="T1"/>
                  </a:cxn>
                  <a:cxn ang="0">
                    <a:pos x="T2" y="T3"/>
                  </a:cxn>
                  <a:cxn ang="0">
                    <a:pos x="T4" y="T5"/>
                  </a:cxn>
                  <a:cxn ang="0">
                    <a:pos x="T6" y="T7"/>
                  </a:cxn>
                  <a:cxn ang="0">
                    <a:pos x="T8" y="T9"/>
                  </a:cxn>
                </a:cxnLst>
                <a:rect l="0" t="0" r="r" b="b"/>
                <a:pathLst>
                  <a:path w="35" h="51">
                    <a:moveTo>
                      <a:pt x="10" y="51"/>
                    </a:moveTo>
                    <a:lnTo>
                      <a:pt x="0" y="16"/>
                    </a:lnTo>
                    <a:lnTo>
                      <a:pt x="24" y="0"/>
                    </a:lnTo>
                    <a:lnTo>
                      <a:pt x="35" y="35"/>
                    </a:lnTo>
                    <a:lnTo>
                      <a:pt x="1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1" name="Freeform 313"/>
              <p:cNvSpPr>
                <a:spLocks/>
              </p:cNvSpPr>
              <p:nvPr/>
            </p:nvSpPr>
            <p:spPr bwMode="auto">
              <a:xfrm>
                <a:off x="5510" y="5437"/>
                <a:ext cx="52" cy="48"/>
              </a:xfrm>
              <a:custGeom>
                <a:avLst/>
                <a:gdLst>
                  <a:gd name="T0" fmla="*/ 11 w 35"/>
                  <a:gd name="T1" fmla="*/ 52 h 52"/>
                  <a:gd name="T2" fmla="*/ 0 w 35"/>
                  <a:gd name="T3" fmla="*/ 16 h 52"/>
                  <a:gd name="T4" fmla="*/ 24 w 35"/>
                  <a:gd name="T5" fmla="*/ 0 h 52"/>
                  <a:gd name="T6" fmla="*/ 35 w 35"/>
                  <a:gd name="T7" fmla="*/ 35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6"/>
                    </a:lnTo>
                    <a:lnTo>
                      <a:pt x="24" y="0"/>
                    </a:lnTo>
                    <a:lnTo>
                      <a:pt x="35" y="35"/>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2" name="Freeform 314"/>
              <p:cNvSpPr>
                <a:spLocks/>
              </p:cNvSpPr>
              <p:nvPr/>
            </p:nvSpPr>
            <p:spPr bwMode="auto">
              <a:xfrm>
                <a:off x="5552" y="5522"/>
                <a:ext cx="48" cy="45"/>
              </a:xfrm>
              <a:custGeom>
                <a:avLst/>
                <a:gdLst>
                  <a:gd name="T0" fmla="*/ 10 w 35"/>
                  <a:gd name="T1" fmla="*/ 50 h 50"/>
                  <a:gd name="T2" fmla="*/ 0 w 35"/>
                  <a:gd name="T3" fmla="*/ 15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3" name="Freeform 315"/>
              <p:cNvSpPr>
                <a:spLocks/>
              </p:cNvSpPr>
              <p:nvPr/>
            </p:nvSpPr>
            <p:spPr bwMode="auto">
              <a:xfrm>
                <a:off x="5592" y="5607"/>
                <a:ext cx="50" cy="48"/>
              </a:xfrm>
              <a:custGeom>
                <a:avLst/>
                <a:gdLst>
                  <a:gd name="T0" fmla="*/ 11 w 35"/>
                  <a:gd name="T1" fmla="*/ 50 h 50"/>
                  <a:gd name="T2" fmla="*/ 0 w 35"/>
                  <a:gd name="T3" fmla="*/ 16 h 50"/>
                  <a:gd name="T4" fmla="*/ 24 w 35"/>
                  <a:gd name="T5" fmla="*/ 0 h 50"/>
                  <a:gd name="T6" fmla="*/ 35 w 35"/>
                  <a:gd name="T7" fmla="*/ 35 h 50"/>
                  <a:gd name="T8" fmla="*/ 11 w 35"/>
                  <a:gd name="T9" fmla="*/ 50 h 50"/>
                </a:gdLst>
                <a:ahLst/>
                <a:cxnLst>
                  <a:cxn ang="0">
                    <a:pos x="T0" y="T1"/>
                  </a:cxn>
                  <a:cxn ang="0">
                    <a:pos x="T2" y="T3"/>
                  </a:cxn>
                  <a:cxn ang="0">
                    <a:pos x="T4" y="T5"/>
                  </a:cxn>
                  <a:cxn ang="0">
                    <a:pos x="T6" y="T7"/>
                  </a:cxn>
                  <a:cxn ang="0">
                    <a:pos x="T8" y="T9"/>
                  </a:cxn>
                </a:cxnLst>
                <a:rect l="0" t="0" r="r" b="b"/>
                <a:pathLst>
                  <a:path w="35" h="50">
                    <a:moveTo>
                      <a:pt x="11" y="50"/>
                    </a:moveTo>
                    <a:lnTo>
                      <a:pt x="0" y="16"/>
                    </a:lnTo>
                    <a:lnTo>
                      <a:pt x="24" y="0"/>
                    </a:lnTo>
                    <a:lnTo>
                      <a:pt x="35" y="35"/>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4" name="Freeform 316"/>
              <p:cNvSpPr>
                <a:spLocks/>
              </p:cNvSpPr>
              <p:nvPr/>
            </p:nvSpPr>
            <p:spPr bwMode="auto">
              <a:xfrm>
                <a:off x="5632" y="5692"/>
                <a:ext cx="50" cy="48"/>
              </a:xfrm>
              <a:custGeom>
                <a:avLst/>
                <a:gdLst>
                  <a:gd name="T0" fmla="*/ 11 w 35"/>
                  <a:gd name="T1" fmla="*/ 52 h 52"/>
                  <a:gd name="T2" fmla="*/ 0 w 35"/>
                  <a:gd name="T3" fmla="*/ 17 h 52"/>
                  <a:gd name="T4" fmla="*/ 24 w 35"/>
                  <a:gd name="T5" fmla="*/ 0 h 52"/>
                  <a:gd name="T6" fmla="*/ 35 w 35"/>
                  <a:gd name="T7" fmla="*/ 36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7"/>
                    </a:lnTo>
                    <a:lnTo>
                      <a:pt x="24" y="0"/>
                    </a:lnTo>
                    <a:lnTo>
                      <a:pt x="35" y="36"/>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5" name="Freeform 317"/>
              <p:cNvSpPr>
                <a:spLocks/>
              </p:cNvSpPr>
              <p:nvPr/>
            </p:nvSpPr>
            <p:spPr bwMode="auto">
              <a:xfrm>
                <a:off x="5672" y="5777"/>
                <a:ext cx="53" cy="48"/>
              </a:xfrm>
              <a:custGeom>
                <a:avLst/>
                <a:gdLst>
                  <a:gd name="T0" fmla="*/ 10 w 35"/>
                  <a:gd name="T1" fmla="*/ 50 h 50"/>
                  <a:gd name="T2" fmla="*/ 0 w 35"/>
                  <a:gd name="T3" fmla="*/ 15 h 50"/>
                  <a:gd name="T4" fmla="*/ 25 w 35"/>
                  <a:gd name="T5" fmla="*/ 0 h 50"/>
                  <a:gd name="T6" fmla="*/ 35 w 35"/>
                  <a:gd name="T7" fmla="*/ 34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4"/>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726" name="Group 318"/>
            <p:cNvGrpSpPr>
              <a:grpSpLocks/>
            </p:cNvGrpSpPr>
            <p:nvPr/>
          </p:nvGrpSpPr>
          <p:grpSpPr bwMode="auto">
            <a:xfrm rot="2068727">
              <a:off x="2641" y="6049"/>
              <a:ext cx="295" cy="558"/>
              <a:chOff x="5430" y="5267"/>
              <a:chExt cx="295" cy="558"/>
            </a:xfrm>
          </p:grpSpPr>
          <p:sp>
            <p:nvSpPr>
              <p:cNvPr id="17727" name="Freeform 319"/>
              <p:cNvSpPr>
                <a:spLocks/>
              </p:cNvSpPr>
              <p:nvPr/>
            </p:nvSpPr>
            <p:spPr bwMode="auto">
              <a:xfrm>
                <a:off x="5430" y="5267"/>
                <a:ext cx="50" cy="45"/>
              </a:xfrm>
              <a:custGeom>
                <a:avLst/>
                <a:gdLst>
                  <a:gd name="T0" fmla="*/ 10 w 35"/>
                  <a:gd name="T1" fmla="*/ 50 h 50"/>
                  <a:gd name="T2" fmla="*/ 0 w 35"/>
                  <a:gd name="T3" fmla="*/ 14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4"/>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8" name="Freeform 320"/>
              <p:cNvSpPr>
                <a:spLocks/>
              </p:cNvSpPr>
              <p:nvPr/>
            </p:nvSpPr>
            <p:spPr bwMode="auto">
              <a:xfrm>
                <a:off x="5470" y="5350"/>
                <a:ext cx="50" cy="50"/>
              </a:xfrm>
              <a:custGeom>
                <a:avLst/>
                <a:gdLst>
                  <a:gd name="T0" fmla="*/ 10 w 35"/>
                  <a:gd name="T1" fmla="*/ 51 h 51"/>
                  <a:gd name="T2" fmla="*/ 0 w 35"/>
                  <a:gd name="T3" fmla="*/ 16 h 51"/>
                  <a:gd name="T4" fmla="*/ 24 w 35"/>
                  <a:gd name="T5" fmla="*/ 0 h 51"/>
                  <a:gd name="T6" fmla="*/ 35 w 35"/>
                  <a:gd name="T7" fmla="*/ 35 h 51"/>
                  <a:gd name="T8" fmla="*/ 10 w 35"/>
                  <a:gd name="T9" fmla="*/ 51 h 51"/>
                </a:gdLst>
                <a:ahLst/>
                <a:cxnLst>
                  <a:cxn ang="0">
                    <a:pos x="T0" y="T1"/>
                  </a:cxn>
                  <a:cxn ang="0">
                    <a:pos x="T2" y="T3"/>
                  </a:cxn>
                  <a:cxn ang="0">
                    <a:pos x="T4" y="T5"/>
                  </a:cxn>
                  <a:cxn ang="0">
                    <a:pos x="T6" y="T7"/>
                  </a:cxn>
                  <a:cxn ang="0">
                    <a:pos x="T8" y="T9"/>
                  </a:cxn>
                </a:cxnLst>
                <a:rect l="0" t="0" r="r" b="b"/>
                <a:pathLst>
                  <a:path w="35" h="51">
                    <a:moveTo>
                      <a:pt x="10" y="51"/>
                    </a:moveTo>
                    <a:lnTo>
                      <a:pt x="0" y="16"/>
                    </a:lnTo>
                    <a:lnTo>
                      <a:pt x="24" y="0"/>
                    </a:lnTo>
                    <a:lnTo>
                      <a:pt x="35" y="35"/>
                    </a:lnTo>
                    <a:lnTo>
                      <a:pt x="1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9" name="Freeform 321"/>
              <p:cNvSpPr>
                <a:spLocks/>
              </p:cNvSpPr>
              <p:nvPr/>
            </p:nvSpPr>
            <p:spPr bwMode="auto">
              <a:xfrm>
                <a:off x="5510" y="5437"/>
                <a:ext cx="52" cy="48"/>
              </a:xfrm>
              <a:custGeom>
                <a:avLst/>
                <a:gdLst>
                  <a:gd name="T0" fmla="*/ 11 w 35"/>
                  <a:gd name="T1" fmla="*/ 52 h 52"/>
                  <a:gd name="T2" fmla="*/ 0 w 35"/>
                  <a:gd name="T3" fmla="*/ 16 h 52"/>
                  <a:gd name="T4" fmla="*/ 24 w 35"/>
                  <a:gd name="T5" fmla="*/ 0 h 52"/>
                  <a:gd name="T6" fmla="*/ 35 w 35"/>
                  <a:gd name="T7" fmla="*/ 35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6"/>
                    </a:lnTo>
                    <a:lnTo>
                      <a:pt x="24" y="0"/>
                    </a:lnTo>
                    <a:lnTo>
                      <a:pt x="35" y="35"/>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0" name="Freeform 322"/>
              <p:cNvSpPr>
                <a:spLocks/>
              </p:cNvSpPr>
              <p:nvPr/>
            </p:nvSpPr>
            <p:spPr bwMode="auto">
              <a:xfrm>
                <a:off x="5552" y="5522"/>
                <a:ext cx="48" cy="45"/>
              </a:xfrm>
              <a:custGeom>
                <a:avLst/>
                <a:gdLst>
                  <a:gd name="T0" fmla="*/ 10 w 35"/>
                  <a:gd name="T1" fmla="*/ 50 h 50"/>
                  <a:gd name="T2" fmla="*/ 0 w 35"/>
                  <a:gd name="T3" fmla="*/ 15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1" name="Freeform 323"/>
              <p:cNvSpPr>
                <a:spLocks/>
              </p:cNvSpPr>
              <p:nvPr/>
            </p:nvSpPr>
            <p:spPr bwMode="auto">
              <a:xfrm>
                <a:off x="5592" y="5607"/>
                <a:ext cx="50" cy="48"/>
              </a:xfrm>
              <a:custGeom>
                <a:avLst/>
                <a:gdLst>
                  <a:gd name="T0" fmla="*/ 11 w 35"/>
                  <a:gd name="T1" fmla="*/ 50 h 50"/>
                  <a:gd name="T2" fmla="*/ 0 w 35"/>
                  <a:gd name="T3" fmla="*/ 16 h 50"/>
                  <a:gd name="T4" fmla="*/ 24 w 35"/>
                  <a:gd name="T5" fmla="*/ 0 h 50"/>
                  <a:gd name="T6" fmla="*/ 35 w 35"/>
                  <a:gd name="T7" fmla="*/ 35 h 50"/>
                  <a:gd name="T8" fmla="*/ 11 w 35"/>
                  <a:gd name="T9" fmla="*/ 50 h 50"/>
                </a:gdLst>
                <a:ahLst/>
                <a:cxnLst>
                  <a:cxn ang="0">
                    <a:pos x="T0" y="T1"/>
                  </a:cxn>
                  <a:cxn ang="0">
                    <a:pos x="T2" y="T3"/>
                  </a:cxn>
                  <a:cxn ang="0">
                    <a:pos x="T4" y="T5"/>
                  </a:cxn>
                  <a:cxn ang="0">
                    <a:pos x="T6" y="T7"/>
                  </a:cxn>
                  <a:cxn ang="0">
                    <a:pos x="T8" y="T9"/>
                  </a:cxn>
                </a:cxnLst>
                <a:rect l="0" t="0" r="r" b="b"/>
                <a:pathLst>
                  <a:path w="35" h="50">
                    <a:moveTo>
                      <a:pt x="11" y="50"/>
                    </a:moveTo>
                    <a:lnTo>
                      <a:pt x="0" y="16"/>
                    </a:lnTo>
                    <a:lnTo>
                      <a:pt x="24" y="0"/>
                    </a:lnTo>
                    <a:lnTo>
                      <a:pt x="35" y="35"/>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2" name="Freeform 324"/>
              <p:cNvSpPr>
                <a:spLocks/>
              </p:cNvSpPr>
              <p:nvPr/>
            </p:nvSpPr>
            <p:spPr bwMode="auto">
              <a:xfrm>
                <a:off x="5632" y="5692"/>
                <a:ext cx="50" cy="48"/>
              </a:xfrm>
              <a:custGeom>
                <a:avLst/>
                <a:gdLst>
                  <a:gd name="T0" fmla="*/ 11 w 35"/>
                  <a:gd name="T1" fmla="*/ 52 h 52"/>
                  <a:gd name="T2" fmla="*/ 0 w 35"/>
                  <a:gd name="T3" fmla="*/ 17 h 52"/>
                  <a:gd name="T4" fmla="*/ 24 w 35"/>
                  <a:gd name="T5" fmla="*/ 0 h 52"/>
                  <a:gd name="T6" fmla="*/ 35 w 35"/>
                  <a:gd name="T7" fmla="*/ 36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7"/>
                    </a:lnTo>
                    <a:lnTo>
                      <a:pt x="24" y="0"/>
                    </a:lnTo>
                    <a:lnTo>
                      <a:pt x="35" y="36"/>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3" name="Freeform 325"/>
              <p:cNvSpPr>
                <a:spLocks/>
              </p:cNvSpPr>
              <p:nvPr/>
            </p:nvSpPr>
            <p:spPr bwMode="auto">
              <a:xfrm>
                <a:off x="5672" y="5777"/>
                <a:ext cx="53" cy="48"/>
              </a:xfrm>
              <a:custGeom>
                <a:avLst/>
                <a:gdLst>
                  <a:gd name="T0" fmla="*/ 10 w 35"/>
                  <a:gd name="T1" fmla="*/ 50 h 50"/>
                  <a:gd name="T2" fmla="*/ 0 w 35"/>
                  <a:gd name="T3" fmla="*/ 15 h 50"/>
                  <a:gd name="T4" fmla="*/ 25 w 35"/>
                  <a:gd name="T5" fmla="*/ 0 h 50"/>
                  <a:gd name="T6" fmla="*/ 35 w 35"/>
                  <a:gd name="T7" fmla="*/ 34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4"/>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734" name="Group 326"/>
            <p:cNvGrpSpPr>
              <a:grpSpLocks/>
            </p:cNvGrpSpPr>
            <p:nvPr/>
          </p:nvGrpSpPr>
          <p:grpSpPr bwMode="auto">
            <a:xfrm rot="1485680">
              <a:off x="2896" y="6106"/>
              <a:ext cx="295" cy="558"/>
              <a:chOff x="5430" y="5267"/>
              <a:chExt cx="295" cy="558"/>
            </a:xfrm>
          </p:grpSpPr>
          <p:sp>
            <p:nvSpPr>
              <p:cNvPr id="17735" name="Freeform 327"/>
              <p:cNvSpPr>
                <a:spLocks/>
              </p:cNvSpPr>
              <p:nvPr/>
            </p:nvSpPr>
            <p:spPr bwMode="auto">
              <a:xfrm>
                <a:off x="5430" y="5267"/>
                <a:ext cx="50" cy="45"/>
              </a:xfrm>
              <a:custGeom>
                <a:avLst/>
                <a:gdLst>
                  <a:gd name="T0" fmla="*/ 10 w 35"/>
                  <a:gd name="T1" fmla="*/ 50 h 50"/>
                  <a:gd name="T2" fmla="*/ 0 w 35"/>
                  <a:gd name="T3" fmla="*/ 14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4"/>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6" name="Freeform 328"/>
              <p:cNvSpPr>
                <a:spLocks/>
              </p:cNvSpPr>
              <p:nvPr/>
            </p:nvSpPr>
            <p:spPr bwMode="auto">
              <a:xfrm>
                <a:off x="5470" y="5350"/>
                <a:ext cx="50" cy="50"/>
              </a:xfrm>
              <a:custGeom>
                <a:avLst/>
                <a:gdLst>
                  <a:gd name="T0" fmla="*/ 10 w 35"/>
                  <a:gd name="T1" fmla="*/ 51 h 51"/>
                  <a:gd name="T2" fmla="*/ 0 w 35"/>
                  <a:gd name="T3" fmla="*/ 16 h 51"/>
                  <a:gd name="T4" fmla="*/ 24 w 35"/>
                  <a:gd name="T5" fmla="*/ 0 h 51"/>
                  <a:gd name="T6" fmla="*/ 35 w 35"/>
                  <a:gd name="T7" fmla="*/ 35 h 51"/>
                  <a:gd name="T8" fmla="*/ 10 w 35"/>
                  <a:gd name="T9" fmla="*/ 51 h 51"/>
                </a:gdLst>
                <a:ahLst/>
                <a:cxnLst>
                  <a:cxn ang="0">
                    <a:pos x="T0" y="T1"/>
                  </a:cxn>
                  <a:cxn ang="0">
                    <a:pos x="T2" y="T3"/>
                  </a:cxn>
                  <a:cxn ang="0">
                    <a:pos x="T4" y="T5"/>
                  </a:cxn>
                  <a:cxn ang="0">
                    <a:pos x="T6" y="T7"/>
                  </a:cxn>
                  <a:cxn ang="0">
                    <a:pos x="T8" y="T9"/>
                  </a:cxn>
                </a:cxnLst>
                <a:rect l="0" t="0" r="r" b="b"/>
                <a:pathLst>
                  <a:path w="35" h="51">
                    <a:moveTo>
                      <a:pt x="10" y="51"/>
                    </a:moveTo>
                    <a:lnTo>
                      <a:pt x="0" y="16"/>
                    </a:lnTo>
                    <a:lnTo>
                      <a:pt x="24" y="0"/>
                    </a:lnTo>
                    <a:lnTo>
                      <a:pt x="35" y="35"/>
                    </a:lnTo>
                    <a:lnTo>
                      <a:pt x="1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7" name="Freeform 329"/>
              <p:cNvSpPr>
                <a:spLocks/>
              </p:cNvSpPr>
              <p:nvPr/>
            </p:nvSpPr>
            <p:spPr bwMode="auto">
              <a:xfrm>
                <a:off x="5510" y="5437"/>
                <a:ext cx="52" cy="48"/>
              </a:xfrm>
              <a:custGeom>
                <a:avLst/>
                <a:gdLst>
                  <a:gd name="T0" fmla="*/ 11 w 35"/>
                  <a:gd name="T1" fmla="*/ 52 h 52"/>
                  <a:gd name="T2" fmla="*/ 0 w 35"/>
                  <a:gd name="T3" fmla="*/ 16 h 52"/>
                  <a:gd name="T4" fmla="*/ 24 w 35"/>
                  <a:gd name="T5" fmla="*/ 0 h 52"/>
                  <a:gd name="T6" fmla="*/ 35 w 35"/>
                  <a:gd name="T7" fmla="*/ 35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6"/>
                    </a:lnTo>
                    <a:lnTo>
                      <a:pt x="24" y="0"/>
                    </a:lnTo>
                    <a:lnTo>
                      <a:pt x="35" y="35"/>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8" name="Freeform 330"/>
              <p:cNvSpPr>
                <a:spLocks/>
              </p:cNvSpPr>
              <p:nvPr/>
            </p:nvSpPr>
            <p:spPr bwMode="auto">
              <a:xfrm>
                <a:off x="5552" y="5522"/>
                <a:ext cx="48" cy="45"/>
              </a:xfrm>
              <a:custGeom>
                <a:avLst/>
                <a:gdLst>
                  <a:gd name="T0" fmla="*/ 10 w 35"/>
                  <a:gd name="T1" fmla="*/ 50 h 50"/>
                  <a:gd name="T2" fmla="*/ 0 w 35"/>
                  <a:gd name="T3" fmla="*/ 15 h 50"/>
                  <a:gd name="T4" fmla="*/ 25 w 35"/>
                  <a:gd name="T5" fmla="*/ 0 h 50"/>
                  <a:gd name="T6" fmla="*/ 35 w 35"/>
                  <a:gd name="T7" fmla="*/ 35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5"/>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9" name="Freeform 331"/>
              <p:cNvSpPr>
                <a:spLocks/>
              </p:cNvSpPr>
              <p:nvPr/>
            </p:nvSpPr>
            <p:spPr bwMode="auto">
              <a:xfrm>
                <a:off x="5592" y="5607"/>
                <a:ext cx="50" cy="48"/>
              </a:xfrm>
              <a:custGeom>
                <a:avLst/>
                <a:gdLst>
                  <a:gd name="T0" fmla="*/ 11 w 35"/>
                  <a:gd name="T1" fmla="*/ 50 h 50"/>
                  <a:gd name="T2" fmla="*/ 0 w 35"/>
                  <a:gd name="T3" fmla="*/ 16 h 50"/>
                  <a:gd name="T4" fmla="*/ 24 w 35"/>
                  <a:gd name="T5" fmla="*/ 0 h 50"/>
                  <a:gd name="T6" fmla="*/ 35 w 35"/>
                  <a:gd name="T7" fmla="*/ 35 h 50"/>
                  <a:gd name="T8" fmla="*/ 11 w 35"/>
                  <a:gd name="T9" fmla="*/ 50 h 50"/>
                </a:gdLst>
                <a:ahLst/>
                <a:cxnLst>
                  <a:cxn ang="0">
                    <a:pos x="T0" y="T1"/>
                  </a:cxn>
                  <a:cxn ang="0">
                    <a:pos x="T2" y="T3"/>
                  </a:cxn>
                  <a:cxn ang="0">
                    <a:pos x="T4" y="T5"/>
                  </a:cxn>
                  <a:cxn ang="0">
                    <a:pos x="T6" y="T7"/>
                  </a:cxn>
                  <a:cxn ang="0">
                    <a:pos x="T8" y="T9"/>
                  </a:cxn>
                </a:cxnLst>
                <a:rect l="0" t="0" r="r" b="b"/>
                <a:pathLst>
                  <a:path w="35" h="50">
                    <a:moveTo>
                      <a:pt x="11" y="50"/>
                    </a:moveTo>
                    <a:lnTo>
                      <a:pt x="0" y="16"/>
                    </a:lnTo>
                    <a:lnTo>
                      <a:pt x="24" y="0"/>
                    </a:lnTo>
                    <a:lnTo>
                      <a:pt x="35" y="35"/>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0" name="Freeform 332"/>
              <p:cNvSpPr>
                <a:spLocks/>
              </p:cNvSpPr>
              <p:nvPr/>
            </p:nvSpPr>
            <p:spPr bwMode="auto">
              <a:xfrm>
                <a:off x="5632" y="5692"/>
                <a:ext cx="50" cy="48"/>
              </a:xfrm>
              <a:custGeom>
                <a:avLst/>
                <a:gdLst>
                  <a:gd name="T0" fmla="*/ 11 w 35"/>
                  <a:gd name="T1" fmla="*/ 52 h 52"/>
                  <a:gd name="T2" fmla="*/ 0 w 35"/>
                  <a:gd name="T3" fmla="*/ 17 h 52"/>
                  <a:gd name="T4" fmla="*/ 24 w 35"/>
                  <a:gd name="T5" fmla="*/ 0 h 52"/>
                  <a:gd name="T6" fmla="*/ 35 w 35"/>
                  <a:gd name="T7" fmla="*/ 36 h 52"/>
                  <a:gd name="T8" fmla="*/ 11 w 35"/>
                  <a:gd name="T9" fmla="*/ 52 h 52"/>
                </a:gdLst>
                <a:ahLst/>
                <a:cxnLst>
                  <a:cxn ang="0">
                    <a:pos x="T0" y="T1"/>
                  </a:cxn>
                  <a:cxn ang="0">
                    <a:pos x="T2" y="T3"/>
                  </a:cxn>
                  <a:cxn ang="0">
                    <a:pos x="T4" y="T5"/>
                  </a:cxn>
                  <a:cxn ang="0">
                    <a:pos x="T6" y="T7"/>
                  </a:cxn>
                  <a:cxn ang="0">
                    <a:pos x="T8" y="T9"/>
                  </a:cxn>
                </a:cxnLst>
                <a:rect l="0" t="0" r="r" b="b"/>
                <a:pathLst>
                  <a:path w="35" h="52">
                    <a:moveTo>
                      <a:pt x="11" y="52"/>
                    </a:moveTo>
                    <a:lnTo>
                      <a:pt x="0" y="17"/>
                    </a:lnTo>
                    <a:lnTo>
                      <a:pt x="24" y="0"/>
                    </a:lnTo>
                    <a:lnTo>
                      <a:pt x="35" y="36"/>
                    </a:lnTo>
                    <a:lnTo>
                      <a:pt x="1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1" name="Freeform 333"/>
              <p:cNvSpPr>
                <a:spLocks/>
              </p:cNvSpPr>
              <p:nvPr/>
            </p:nvSpPr>
            <p:spPr bwMode="auto">
              <a:xfrm>
                <a:off x="5672" y="5777"/>
                <a:ext cx="53" cy="48"/>
              </a:xfrm>
              <a:custGeom>
                <a:avLst/>
                <a:gdLst>
                  <a:gd name="T0" fmla="*/ 10 w 35"/>
                  <a:gd name="T1" fmla="*/ 50 h 50"/>
                  <a:gd name="T2" fmla="*/ 0 w 35"/>
                  <a:gd name="T3" fmla="*/ 15 h 50"/>
                  <a:gd name="T4" fmla="*/ 25 w 35"/>
                  <a:gd name="T5" fmla="*/ 0 h 50"/>
                  <a:gd name="T6" fmla="*/ 35 w 35"/>
                  <a:gd name="T7" fmla="*/ 34 h 50"/>
                  <a:gd name="T8" fmla="*/ 10 w 35"/>
                  <a:gd name="T9" fmla="*/ 50 h 50"/>
                </a:gdLst>
                <a:ahLst/>
                <a:cxnLst>
                  <a:cxn ang="0">
                    <a:pos x="T0" y="T1"/>
                  </a:cxn>
                  <a:cxn ang="0">
                    <a:pos x="T2" y="T3"/>
                  </a:cxn>
                  <a:cxn ang="0">
                    <a:pos x="T4" y="T5"/>
                  </a:cxn>
                  <a:cxn ang="0">
                    <a:pos x="T6" y="T7"/>
                  </a:cxn>
                  <a:cxn ang="0">
                    <a:pos x="T8" y="T9"/>
                  </a:cxn>
                </a:cxnLst>
                <a:rect l="0" t="0" r="r" b="b"/>
                <a:pathLst>
                  <a:path w="35" h="50">
                    <a:moveTo>
                      <a:pt x="10" y="50"/>
                    </a:moveTo>
                    <a:lnTo>
                      <a:pt x="0" y="15"/>
                    </a:lnTo>
                    <a:lnTo>
                      <a:pt x="25" y="0"/>
                    </a:lnTo>
                    <a:lnTo>
                      <a:pt x="35" y="34"/>
                    </a:ln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742" name="Freeform 334"/>
            <p:cNvSpPr>
              <a:spLocks/>
            </p:cNvSpPr>
            <p:nvPr/>
          </p:nvSpPr>
          <p:spPr bwMode="auto">
            <a:xfrm rot="7851910">
              <a:off x="3009" y="5993"/>
              <a:ext cx="50" cy="45"/>
            </a:xfrm>
            <a:custGeom>
              <a:avLst/>
              <a:gdLst>
                <a:gd name="T0" fmla="*/ 11 w 35"/>
                <a:gd name="T1" fmla="*/ 50 h 50"/>
                <a:gd name="T2" fmla="*/ 0 w 35"/>
                <a:gd name="T3" fmla="*/ 15 h 50"/>
                <a:gd name="T4" fmla="*/ 24 w 35"/>
                <a:gd name="T5" fmla="*/ 0 h 50"/>
                <a:gd name="T6" fmla="*/ 35 w 35"/>
                <a:gd name="T7" fmla="*/ 36 h 50"/>
                <a:gd name="T8" fmla="*/ 11 w 35"/>
                <a:gd name="T9" fmla="*/ 50 h 50"/>
              </a:gdLst>
              <a:ahLst/>
              <a:cxnLst>
                <a:cxn ang="0">
                  <a:pos x="T0" y="T1"/>
                </a:cxn>
                <a:cxn ang="0">
                  <a:pos x="T2" y="T3"/>
                </a:cxn>
                <a:cxn ang="0">
                  <a:pos x="T4" y="T5"/>
                </a:cxn>
                <a:cxn ang="0">
                  <a:pos x="T6" y="T7"/>
                </a:cxn>
                <a:cxn ang="0">
                  <a:pos x="T8" y="T9"/>
                </a:cxn>
              </a:cxnLst>
              <a:rect l="0" t="0" r="r" b="b"/>
              <a:pathLst>
                <a:path w="35" h="50">
                  <a:moveTo>
                    <a:pt x="11" y="50"/>
                  </a:moveTo>
                  <a:lnTo>
                    <a:pt x="0" y="15"/>
                  </a:lnTo>
                  <a:lnTo>
                    <a:pt x="24" y="0"/>
                  </a:lnTo>
                  <a:lnTo>
                    <a:pt x="35" y="36"/>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743" name="Rectangle 335"/>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480"/>
                                        </p:tgtEl>
                                        <p:attrNameLst>
                                          <p:attrName>style.visibility</p:attrName>
                                        </p:attrNameLst>
                                      </p:cBhvr>
                                      <p:to>
                                        <p:strVal val="visible"/>
                                      </p:to>
                                    </p:set>
                                    <p:animEffect transition="in" filter="fade">
                                      <p:cBhvr>
                                        <p:cTn id="11" dur="2000"/>
                                        <p:tgtEl>
                                          <p:spTgt spid="174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5000"/>
                                  </p:stCondLst>
                                  <p:childTnLst>
                                    <p:set>
                                      <p:cBhvr>
                                        <p:cTn id="15" dur="1" fill="hold">
                                          <p:stCondLst>
                                            <p:cond delay="0"/>
                                          </p:stCondLst>
                                        </p:cTn>
                                        <p:tgtEl>
                                          <p:spTgt spid="17655"/>
                                        </p:tgtEl>
                                        <p:attrNameLst>
                                          <p:attrName>style.visibility</p:attrName>
                                        </p:attrNameLst>
                                      </p:cBhvr>
                                      <p:to>
                                        <p:strVal val="visible"/>
                                      </p:to>
                                    </p:set>
                                    <p:animEffect transition="in" filter="fade">
                                      <p:cBhvr>
                                        <p:cTn id="16" dur="2000"/>
                                        <p:tgtEl>
                                          <p:spTgt spid="17655"/>
                                        </p:tgtEl>
                                      </p:cBhvr>
                                    </p:animEffect>
                                  </p:childTnLst>
                                </p:cTn>
                              </p:par>
                            </p:childTnLst>
                          </p:cTn>
                        </p:par>
                        <p:par>
                          <p:cTn id="17" fill="hold" nodeType="afterGroup">
                            <p:stCondLst>
                              <p:cond delay="7000"/>
                            </p:stCondLst>
                            <p:childTnLst>
                              <p:par>
                                <p:cTn id="18" presetID="10" presetClass="entr" presetSubtype="0" fill="hold" grpId="0" nodeType="afterEffect">
                                  <p:stCondLst>
                                    <p:cond delay="1000"/>
                                  </p:stCondLst>
                                  <p:childTnLst>
                                    <p:set>
                                      <p:cBhvr>
                                        <p:cTn id="19" dur="1" fill="hold">
                                          <p:stCondLst>
                                            <p:cond delay="0"/>
                                          </p:stCondLst>
                                        </p:cTn>
                                        <p:tgtEl>
                                          <p:spTgt spid="17481"/>
                                        </p:tgtEl>
                                        <p:attrNameLst>
                                          <p:attrName>style.visibility</p:attrName>
                                        </p:attrNameLst>
                                      </p:cBhvr>
                                      <p:to>
                                        <p:strVal val="visible"/>
                                      </p:to>
                                    </p:set>
                                    <p:animEffect transition="in" filter="fade">
                                      <p:cBhvr>
                                        <p:cTn id="20" dur="2000"/>
                                        <p:tgtEl>
                                          <p:spTgt spid="174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4000"/>
                                  </p:stCondLst>
                                  <p:childTnLst>
                                    <p:set>
                                      <p:cBhvr>
                                        <p:cTn id="24" dur="1" fill="hold">
                                          <p:stCondLst>
                                            <p:cond delay="0"/>
                                          </p:stCondLst>
                                        </p:cTn>
                                        <p:tgtEl>
                                          <p:spTgt spid="17482"/>
                                        </p:tgtEl>
                                        <p:attrNameLst>
                                          <p:attrName>style.visibility</p:attrName>
                                        </p:attrNameLst>
                                      </p:cBhvr>
                                      <p:to>
                                        <p:strVal val="visible"/>
                                      </p:to>
                                    </p:set>
                                    <p:animEffect transition="in" filter="fade">
                                      <p:cBhvr>
                                        <p:cTn id="25" dur="2000"/>
                                        <p:tgtEl>
                                          <p:spTgt spid="17482"/>
                                        </p:tgtEl>
                                      </p:cBhvr>
                                    </p:animEffect>
                                  </p:childTnLst>
                                </p:cTn>
                              </p:par>
                            </p:childTnLst>
                          </p:cTn>
                        </p:par>
                        <p:par>
                          <p:cTn id="26" fill="hold" nodeType="afterGroup">
                            <p:stCondLst>
                              <p:cond delay="6000"/>
                            </p:stCondLst>
                            <p:childTnLst>
                              <p:par>
                                <p:cTn id="27" presetID="10" presetClass="entr" presetSubtype="0" fill="hold" grpId="0" nodeType="afterEffect">
                                  <p:stCondLst>
                                    <p:cond delay="2000"/>
                                  </p:stCondLst>
                                  <p:childTnLst>
                                    <p:set>
                                      <p:cBhvr>
                                        <p:cTn id="28" dur="1" fill="hold">
                                          <p:stCondLst>
                                            <p:cond delay="0"/>
                                          </p:stCondLst>
                                        </p:cTn>
                                        <p:tgtEl>
                                          <p:spTgt spid="17496"/>
                                        </p:tgtEl>
                                        <p:attrNameLst>
                                          <p:attrName>style.visibility</p:attrName>
                                        </p:attrNameLst>
                                      </p:cBhvr>
                                      <p:to>
                                        <p:strVal val="visible"/>
                                      </p:to>
                                    </p:set>
                                    <p:animEffect transition="in" filter="fade">
                                      <p:cBhvr>
                                        <p:cTn id="29" dur="2000"/>
                                        <p:tgtEl>
                                          <p:spTgt spid="17496"/>
                                        </p:tgtEl>
                                      </p:cBhvr>
                                    </p:animEffect>
                                  </p:childTnLst>
                                </p:cTn>
                              </p:par>
                            </p:childTnLst>
                          </p:cTn>
                        </p:par>
                        <p:par>
                          <p:cTn id="30" fill="hold" nodeType="afterGroup">
                            <p:stCondLst>
                              <p:cond delay="10000"/>
                            </p:stCondLst>
                            <p:childTnLst>
                              <p:par>
                                <p:cTn id="31" presetID="10" presetClass="entr" presetSubtype="0" fill="hold" nodeType="afterEffect">
                                  <p:stCondLst>
                                    <p:cond delay="4000"/>
                                  </p:stCondLst>
                                  <p:childTnLst>
                                    <p:set>
                                      <p:cBhvr>
                                        <p:cTn id="32" dur="1" fill="hold">
                                          <p:stCondLst>
                                            <p:cond delay="0"/>
                                          </p:stCondLst>
                                        </p:cTn>
                                        <p:tgtEl>
                                          <p:spTgt spid="17497"/>
                                        </p:tgtEl>
                                        <p:attrNameLst>
                                          <p:attrName>style.visibility</p:attrName>
                                        </p:attrNameLst>
                                      </p:cBhvr>
                                      <p:to>
                                        <p:strVal val="visible"/>
                                      </p:to>
                                    </p:set>
                                    <p:animEffect transition="in" filter="fade">
                                      <p:cBhvr>
                                        <p:cTn id="33" dur="2000"/>
                                        <p:tgtEl>
                                          <p:spTgt spid="17497"/>
                                        </p:tgtEl>
                                      </p:cBhvr>
                                    </p:animEffect>
                                  </p:childTnLst>
                                </p:cTn>
                              </p:par>
                            </p:childTnLst>
                          </p:cTn>
                        </p:par>
                        <p:par>
                          <p:cTn id="34" fill="hold" nodeType="afterGroup">
                            <p:stCondLst>
                              <p:cond delay="16000"/>
                            </p:stCondLst>
                            <p:childTnLst>
                              <p:par>
                                <p:cTn id="35" presetID="10" presetClass="entr" presetSubtype="0" fill="hold" grpId="0" nodeType="afterEffect">
                                  <p:stCondLst>
                                    <p:cond delay="2000"/>
                                  </p:stCondLst>
                                  <p:childTnLst>
                                    <p:set>
                                      <p:cBhvr>
                                        <p:cTn id="36" dur="1" fill="hold">
                                          <p:stCondLst>
                                            <p:cond delay="0"/>
                                          </p:stCondLst>
                                        </p:cTn>
                                        <p:tgtEl>
                                          <p:spTgt spid="17413">
                                            <p:txEl>
                                              <p:pRg st="0" end="0"/>
                                            </p:txEl>
                                          </p:spTgt>
                                        </p:tgtEl>
                                        <p:attrNameLst>
                                          <p:attrName>style.visibility</p:attrName>
                                        </p:attrNameLst>
                                      </p:cBhvr>
                                      <p:to>
                                        <p:strVal val="visible"/>
                                      </p:to>
                                    </p:set>
                                    <p:animEffect transition="in" filter="fade">
                                      <p:cBhvr>
                                        <p:cTn id="37" dur="2000"/>
                                        <p:tgtEl>
                                          <p:spTgt spid="1741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3000"/>
                                  </p:stCondLst>
                                  <p:childTnLst>
                                    <p:set>
                                      <p:cBhvr>
                                        <p:cTn id="41" dur="1" fill="hold">
                                          <p:stCondLst>
                                            <p:cond delay="0"/>
                                          </p:stCondLst>
                                        </p:cTn>
                                        <p:tgtEl>
                                          <p:spTgt spid="17413">
                                            <p:txEl>
                                              <p:pRg st="1" end="1"/>
                                            </p:txEl>
                                          </p:spTgt>
                                        </p:tgtEl>
                                        <p:attrNameLst>
                                          <p:attrName>style.visibility</p:attrName>
                                        </p:attrNameLst>
                                      </p:cBhvr>
                                      <p:to>
                                        <p:strVal val="visible"/>
                                      </p:to>
                                    </p:set>
                                    <p:animEffect transition="in" filter="fade">
                                      <p:cBhvr>
                                        <p:cTn id="42" dur="2000"/>
                                        <p:tgtEl>
                                          <p:spTgt spid="17413">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3000"/>
                                  </p:stCondLst>
                                  <p:childTnLst>
                                    <p:set>
                                      <p:cBhvr>
                                        <p:cTn id="46" dur="1" fill="hold">
                                          <p:stCondLst>
                                            <p:cond delay="0"/>
                                          </p:stCondLst>
                                        </p:cTn>
                                        <p:tgtEl>
                                          <p:spTgt spid="17413">
                                            <p:txEl>
                                              <p:pRg st="2" end="2"/>
                                            </p:txEl>
                                          </p:spTgt>
                                        </p:tgtEl>
                                        <p:attrNameLst>
                                          <p:attrName>style.visibility</p:attrName>
                                        </p:attrNameLst>
                                      </p:cBhvr>
                                      <p:to>
                                        <p:strVal val="visible"/>
                                      </p:to>
                                    </p:set>
                                    <p:animEffect transition="in" filter="fade">
                                      <p:cBhvr>
                                        <p:cTn id="47" dur="2000"/>
                                        <p:tgtEl>
                                          <p:spTgt spid="1741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nodePh="1">
                                  <p:stCondLst>
                                    <p:cond delay="2000"/>
                                  </p:stCondLst>
                                  <p:endCondLst>
                                    <p:cond evt="begin" delay="0">
                                      <p:tn val="50"/>
                                    </p:cond>
                                  </p:endCondLst>
                                  <p:childTnLst>
                                    <p:set>
                                      <p:cBhvr>
                                        <p:cTn id="51" dur="1" fill="hold">
                                          <p:stCondLst>
                                            <p:cond delay="0"/>
                                          </p:stCondLst>
                                        </p:cTn>
                                        <p:tgtEl>
                                          <p:spTgt spid="17564"/>
                                        </p:tgtEl>
                                        <p:attrNameLst>
                                          <p:attrName>style.visibility</p:attrName>
                                        </p:attrNameLst>
                                      </p:cBhvr>
                                      <p:to>
                                        <p:strVal val="visible"/>
                                      </p:to>
                                    </p:set>
                                    <p:animEffect transition="in" filter="wipe(down)">
                                      <p:cBhvr>
                                        <p:cTn id="52" dur="580">
                                          <p:stCondLst>
                                            <p:cond delay="0"/>
                                          </p:stCondLst>
                                        </p:cTn>
                                        <p:tgtEl>
                                          <p:spTgt spid="17564"/>
                                        </p:tgtEl>
                                      </p:cBhvr>
                                    </p:animEffect>
                                    <p:anim calcmode="lin" valueType="num">
                                      <p:cBhvr>
                                        <p:cTn id="53" dur="1822" tmFilter="0,0; 0.14,0.36; 0.43,0.73; 0.71,0.91; 1.0,1.0">
                                          <p:stCondLst>
                                            <p:cond delay="0"/>
                                          </p:stCondLst>
                                        </p:cTn>
                                        <p:tgtEl>
                                          <p:spTgt spid="1756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756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756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756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7564"/>
                                        </p:tgtEl>
                                        <p:attrNameLst>
                                          <p:attrName>ppt_y</p:attrName>
                                        </p:attrNameLst>
                                      </p:cBhvr>
                                      <p:tavLst>
                                        <p:tav tm="0" fmla="#ppt_y-sin(pi*$)/81">
                                          <p:val>
                                            <p:fltVal val="0"/>
                                          </p:val>
                                        </p:tav>
                                        <p:tav tm="100000">
                                          <p:val>
                                            <p:fltVal val="1"/>
                                          </p:val>
                                        </p:tav>
                                      </p:tavLst>
                                    </p:anim>
                                    <p:animScale>
                                      <p:cBhvr>
                                        <p:cTn id="58" dur="26">
                                          <p:stCondLst>
                                            <p:cond delay="650"/>
                                          </p:stCondLst>
                                        </p:cTn>
                                        <p:tgtEl>
                                          <p:spTgt spid="17564"/>
                                        </p:tgtEl>
                                      </p:cBhvr>
                                      <p:to x="100000" y="60000"/>
                                    </p:animScale>
                                    <p:animScale>
                                      <p:cBhvr>
                                        <p:cTn id="59" dur="166" decel="50000">
                                          <p:stCondLst>
                                            <p:cond delay="676"/>
                                          </p:stCondLst>
                                        </p:cTn>
                                        <p:tgtEl>
                                          <p:spTgt spid="17564"/>
                                        </p:tgtEl>
                                      </p:cBhvr>
                                      <p:to x="100000" y="100000"/>
                                    </p:animScale>
                                    <p:animScale>
                                      <p:cBhvr>
                                        <p:cTn id="60" dur="26">
                                          <p:stCondLst>
                                            <p:cond delay="1312"/>
                                          </p:stCondLst>
                                        </p:cTn>
                                        <p:tgtEl>
                                          <p:spTgt spid="17564"/>
                                        </p:tgtEl>
                                      </p:cBhvr>
                                      <p:to x="100000" y="80000"/>
                                    </p:animScale>
                                    <p:animScale>
                                      <p:cBhvr>
                                        <p:cTn id="61" dur="166" decel="50000">
                                          <p:stCondLst>
                                            <p:cond delay="1338"/>
                                          </p:stCondLst>
                                        </p:cTn>
                                        <p:tgtEl>
                                          <p:spTgt spid="17564"/>
                                        </p:tgtEl>
                                      </p:cBhvr>
                                      <p:to x="100000" y="100000"/>
                                    </p:animScale>
                                    <p:animScale>
                                      <p:cBhvr>
                                        <p:cTn id="62" dur="26">
                                          <p:stCondLst>
                                            <p:cond delay="1642"/>
                                          </p:stCondLst>
                                        </p:cTn>
                                        <p:tgtEl>
                                          <p:spTgt spid="17564"/>
                                        </p:tgtEl>
                                      </p:cBhvr>
                                      <p:to x="100000" y="90000"/>
                                    </p:animScale>
                                    <p:animScale>
                                      <p:cBhvr>
                                        <p:cTn id="63" dur="166" decel="50000">
                                          <p:stCondLst>
                                            <p:cond delay="1668"/>
                                          </p:stCondLst>
                                        </p:cTn>
                                        <p:tgtEl>
                                          <p:spTgt spid="17564"/>
                                        </p:tgtEl>
                                      </p:cBhvr>
                                      <p:to x="100000" y="100000"/>
                                    </p:animScale>
                                    <p:animScale>
                                      <p:cBhvr>
                                        <p:cTn id="64" dur="26">
                                          <p:stCondLst>
                                            <p:cond delay="1808"/>
                                          </p:stCondLst>
                                        </p:cTn>
                                        <p:tgtEl>
                                          <p:spTgt spid="17564"/>
                                        </p:tgtEl>
                                      </p:cBhvr>
                                      <p:to x="100000" y="95000"/>
                                    </p:animScale>
                                    <p:animScale>
                                      <p:cBhvr>
                                        <p:cTn id="65" dur="166" decel="50000">
                                          <p:stCondLst>
                                            <p:cond delay="1834"/>
                                          </p:stCondLst>
                                        </p:cTn>
                                        <p:tgtEl>
                                          <p:spTgt spid="175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3" grpId="0" uiExpand="1" build="p"/>
      <p:bldP spid="17480" grpId="0"/>
      <p:bldP spid="17481" grpId="0"/>
      <p:bldP spid="17496" grpId="0"/>
      <p:bldP spid="175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altLang="de-DE"/>
              <a:t>2.3 Händehygiene</a:t>
            </a:r>
          </a:p>
        </p:txBody>
      </p:sp>
      <p:sp>
        <p:nvSpPr>
          <p:cNvPr id="18435" name="Rectangle 3"/>
          <p:cNvSpPr>
            <a:spLocks noGrp="1" noChangeArrowheads="1"/>
          </p:cNvSpPr>
          <p:nvPr>
            <p:ph type="body" idx="1"/>
          </p:nvPr>
        </p:nvSpPr>
        <p:spPr>
          <a:xfrm>
            <a:off x="468313" y="1341438"/>
            <a:ext cx="8226425" cy="4751387"/>
          </a:xfrm>
        </p:spPr>
        <p:txBody>
          <a:bodyPr/>
          <a:lstStyle/>
          <a:p>
            <a:pPr>
              <a:lnSpc>
                <a:spcPct val="80000"/>
              </a:lnSpc>
            </a:pPr>
            <a:r>
              <a:rPr lang="de-DE" altLang="de-DE" sz="1800"/>
              <a:t>Gerade die Handoberflächen sind Quellen verschiedenster Keime und müssen daher nach jedem Arbeitsgang mit desinfizierender Seife gereinigt werden:</a:t>
            </a:r>
          </a:p>
          <a:p>
            <a:pPr>
              <a:lnSpc>
                <a:spcPct val="80000"/>
              </a:lnSpc>
              <a:buFont typeface="Wingdings" pitchFamily="2" charset="2"/>
              <a:buNone/>
            </a:pPr>
            <a:r>
              <a:rPr lang="de-DE" altLang="de-DE" sz="1800"/>
              <a:t> </a:t>
            </a:r>
          </a:p>
          <a:p>
            <a:pPr>
              <a:lnSpc>
                <a:spcPct val="80000"/>
              </a:lnSpc>
            </a:pPr>
            <a:r>
              <a:rPr lang="de-DE" altLang="de-DE" sz="1800"/>
              <a:t>Unmittelbar vor Arbeitsantritt …</a:t>
            </a:r>
          </a:p>
          <a:p>
            <a:pPr>
              <a:lnSpc>
                <a:spcPct val="80000"/>
              </a:lnSpc>
            </a:pPr>
            <a:r>
              <a:rPr lang="de-DE" altLang="de-DE" sz="1800"/>
              <a:t>nach jedem Toilettenbesuch …</a:t>
            </a:r>
          </a:p>
          <a:p>
            <a:pPr>
              <a:lnSpc>
                <a:spcPct val="80000"/>
              </a:lnSpc>
            </a:pPr>
            <a:r>
              <a:rPr lang="de-DE" altLang="de-DE" sz="1800"/>
              <a:t>nach dem Entsorgen von Müll …</a:t>
            </a:r>
          </a:p>
          <a:p>
            <a:pPr>
              <a:lnSpc>
                <a:spcPct val="80000"/>
              </a:lnSpc>
            </a:pPr>
            <a:r>
              <a:rPr lang="de-DE" altLang="de-DE" sz="1800"/>
              <a:t>nach dem Einkauf … </a:t>
            </a:r>
          </a:p>
          <a:p>
            <a:pPr>
              <a:lnSpc>
                <a:spcPct val="80000"/>
              </a:lnSpc>
            </a:pPr>
            <a:r>
              <a:rPr lang="de-DE" altLang="de-DE" sz="1800"/>
              <a:t>nach dem Berühren von Geld …</a:t>
            </a:r>
          </a:p>
          <a:p>
            <a:pPr>
              <a:lnSpc>
                <a:spcPct val="80000"/>
              </a:lnSpc>
            </a:pPr>
            <a:r>
              <a:rPr lang="de-DE" altLang="de-DE" sz="1800"/>
              <a:t>nach Pausen …</a:t>
            </a:r>
          </a:p>
          <a:p>
            <a:pPr>
              <a:lnSpc>
                <a:spcPct val="80000"/>
              </a:lnSpc>
            </a:pPr>
            <a:r>
              <a:rPr lang="de-DE" altLang="de-DE" sz="1800"/>
              <a:t>nach Reinigungsarbeiten …</a:t>
            </a:r>
          </a:p>
          <a:p>
            <a:pPr>
              <a:lnSpc>
                <a:spcPct val="80000"/>
              </a:lnSpc>
            </a:pPr>
            <a:r>
              <a:rPr lang="de-DE" altLang="de-DE" sz="1800"/>
              <a:t>nach dem Naseputzen oder dem Haare kämmen …</a:t>
            </a:r>
          </a:p>
          <a:p>
            <a:pPr>
              <a:lnSpc>
                <a:spcPct val="80000"/>
              </a:lnSpc>
            </a:pPr>
            <a:r>
              <a:rPr lang="de-DE" altLang="de-DE" sz="1800"/>
              <a:t>nach dem Husten oder Niesen in die Hände …</a:t>
            </a:r>
          </a:p>
          <a:p>
            <a:pPr>
              <a:lnSpc>
                <a:spcPct val="80000"/>
              </a:lnSpc>
            </a:pPr>
            <a:r>
              <a:rPr lang="de-DE" altLang="de-DE" sz="1800"/>
              <a:t>nach dem Berühren von Eiern, bzw. Eierschalen ...</a:t>
            </a:r>
          </a:p>
          <a:p>
            <a:pPr>
              <a:lnSpc>
                <a:spcPct val="80000"/>
              </a:lnSpc>
            </a:pPr>
            <a:r>
              <a:rPr lang="de-DE" altLang="de-DE" sz="1800"/>
              <a:t>nach und vor dem Berühren von Fisch, Fleisch, Hackfleisch und Geflügel ...</a:t>
            </a:r>
          </a:p>
          <a:p>
            <a:pPr>
              <a:lnSpc>
                <a:spcPct val="80000"/>
              </a:lnSpc>
            </a:pPr>
            <a:r>
              <a:rPr lang="de-DE" altLang="de-DE" sz="1800"/>
              <a:t>beim Arbeitsplatzwechsel innerhalb der Küche.</a:t>
            </a:r>
          </a:p>
          <a:p>
            <a:pPr>
              <a:lnSpc>
                <a:spcPct val="80000"/>
              </a:lnSpc>
              <a:buFont typeface="Wingdings" pitchFamily="2" charset="2"/>
              <a:buNone/>
            </a:pPr>
            <a:endParaRPr lang="de-DE" altLang="de-DE" sz="1800"/>
          </a:p>
        </p:txBody>
      </p:sp>
      <p:sp>
        <p:nvSpPr>
          <p:cNvPr id="18437"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sp>
        <p:nvSpPr>
          <p:cNvPr id="18438" name="Rectangle 6"/>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440" name="Rectangle 8"/>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8441" name="Rectangle 9"/>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2000"/>
                                        <p:tgtEl>
                                          <p:spTgt spid="184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500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fade">
                                      <p:cBhvr>
                                        <p:cTn id="16" dur="2000"/>
                                        <p:tgtEl>
                                          <p:spTgt spid="184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150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fade">
                                      <p:cBhvr>
                                        <p:cTn id="21" dur="2000"/>
                                        <p:tgtEl>
                                          <p:spTgt spid="1843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1500"/>
                                  </p:stCondLst>
                                  <p:childTnLst>
                                    <p:set>
                                      <p:cBhvr>
                                        <p:cTn id="25" dur="1" fill="hold">
                                          <p:stCondLst>
                                            <p:cond delay="0"/>
                                          </p:stCondLst>
                                        </p:cTn>
                                        <p:tgtEl>
                                          <p:spTgt spid="18435">
                                            <p:txEl>
                                              <p:pRg st="4" end="4"/>
                                            </p:txEl>
                                          </p:spTgt>
                                        </p:tgtEl>
                                        <p:attrNameLst>
                                          <p:attrName>style.visibility</p:attrName>
                                        </p:attrNameLst>
                                      </p:cBhvr>
                                      <p:to>
                                        <p:strVal val="visible"/>
                                      </p:to>
                                    </p:set>
                                    <p:animEffect transition="in" filter="fade">
                                      <p:cBhvr>
                                        <p:cTn id="26" dur="2000"/>
                                        <p:tgtEl>
                                          <p:spTgt spid="1843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1500"/>
                                  </p:stCondLst>
                                  <p:childTnLst>
                                    <p:set>
                                      <p:cBhvr>
                                        <p:cTn id="30" dur="1" fill="hold">
                                          <p:stCondLst>
                                            <p:cond delay="0"/>
                                          </p:stCondLst>
                                        </p:cTn>
                                        <p:tgtEl>
                                          <p:spTgt spid="18435">
                                            <p:txEl>
                                              <p:pRg st="5" end="5"/>
                                            </p:txEl>
                                          </p:spTgt>
                                        </p:tgtEl>
                                        <p:attrNameLst>
                                          <p:attrName>style.visibility</p:attrName>
                                        </p:attrNameLst>
                                      </p:cBhvr>
                                      <p:to>
                                        <p:strVal val="visible"/>
                                      </p:to>
                                    </p:set>
                                    <p:animEffect transition="in" filter="fade">
                                      <p:cBhvr>
                                        <p:cTn id="31" dur="2000"/>
                                        <p:tgtEl>
                                          <p:spTgt spid="18435">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1500"/>
                                  </p:stCondLst>
                                  <p:childTnLst>
                                    <p:set>
                                      <p:cBhvr>
                                        <p:cTn id="35" dur="1" fill="hold">
                                          <p:stCondLst>
                                            <p:cond delay="0"/>
                                          </p:stCondLst>
                                        </p:cTn>
                                        <p:tgtEl>
                                          <p:spTgt spid="18435">
                                            <p:txEl>
                                              <p:pRg st="6" end="6"/>
                                            </p:txEl>
                                          </p:spTgt>
                                        </p:tgtEl>
                                        <p:attrNameLst>
                                          <p:attrName>style.visibility</p:attrName>
                                        </p:attrNameLst>
                                      </p:cBhvr>
                                      <p:to>
                                        <p:strVal val="visible"/>
                                      </p:to>
                                    </p:set>
                                    <p:animEffect transition="in" filter="fade">
                                      <p:cBhvr>
                                        <p:cTn id="36" dur="2000"/>
                                        <p:tgtEl>
                                          <p:spTgt spid="18435">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1500"/>
                                  </p:stCondLst>
                                  <p:childTnLst>
                                    <p:set>
                                      <p:cBhvr>
                                        <p:cTn id="40" dur="1" fill="hold">
                                          <p:stCondLst>
                                            <p:cond delay="0"/>
                                          </p:stCondLst>
                                        </p:cTn>
                                        <p:tgtEl>
                                          <p:spTgt spid="18435">
                                            <p:txEl>
                                              <p:pRg st="7" end="7"/>
                                            </p:txEl>
                                          </p:spTgt>
                                        </p:tgtEl>
                                        <p:attrNameLst>
                                          <p:attrName>style.visibility</p:attrName>
                                        </p:attrNameLst>
                                      </p:cBhvr>
                                      <p:to>
                                        <p:strVal val="visible"/>
                                      </p:to>
                                    </p:set>
                                    <p:animEffect transition="in" filter="fade">
                                      <p:cBhvr>
                                        <p:cTn id="41" dur="2000"/>
                                        <p:tgtEl>
                                          <p:spTgt spid="18435">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1500"/>
                                  </p:stCondLst>
                                  <p:childTnLst>
                                    <p:set>
                                      <p:cBhvr>
                                        <p:cTn id="45" dur="1" fill="hold">
                                          <p:stCondLst>
                                            <p:cond delay="0"/>
                                          </p:stCondLst>
                                        </p:cTn>
                                        <p:tgtEl>
                                          <p:spTgt spid="18435">
                                            <p:txEl>
                                              <p:pRg st="8" end="8"/>
                                            </p:txEl>
                                          </p:spTgt>
                                        </p:tgtEl>
                                        <p:attrNameLst>
                                          <p:attrName>style.visibility</p:attrName>
                                        </p:attrNameLst>
                                      </p:cBhvr>
                                      <p:to>
                                        <p:strVal val="visible"/>
                                      </p:to>
                                    </p:set>
                                    <p:animEffect transition="in" filter="fade">
                                      <p:cBhvr>
                                        <p:cTn id="46" dur="2000"/>
                                        <p:tgtEl>
                                          <p:spTgt spid="18435">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1500"/>
                                  </p:stCondLst>
                                  <p:childTnLst>
                                    <p:set>
                                      <p:cBhvr>
                                        <p:cTn id="50" dur="1" fill="hold">
                                          <p:stCondLst>
                                            <p:cond delay="0"/>
                                          </p:stCondLst>
                                        </p:cTn>
                                        <p:tgtEl>
                                          <p:spTgt spid="18435">
                                            <p:txEl>
                                              <p:pRg st="9" end="9"/>
                                            </p:txEl>
                                          </p:spTgt>
                                        </p:tgtEl>
                                        <p:attrNameLst>
                                          <p:attrName>style.visibility</p:attrName>
                                        </p:attrNameLst>
                                      </p:cBhvr>
                                      <p:to>
                                        <p:strVal val="visible"/>
                                      </p:to>
                                    </p:set>
                                    <p:animEffect transition="in" filter="fade">
                                      <p:cBhvr>
                                        <p:cTn id="51" dur="2000"/>
                                        <p:tgtEl>
                                          <p:spTgt spid="18435">
                                            <p:txEl>
                                              <p:pRg st="9" end="9"/>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1500"/>
                                  </p:stCondLst>
                                  <p:childTnLst>
                                    <p:set>
                                      <p:cBhvr>
                                        <p:cTn id="55" dur="1" fill="hold">
                                          <p:stCondLst>
                                            <p:cond delay="0"/>
                                          </p:stCondLst>
                                        </p:cTn>
                                        <p:tgtEl>
                                          <p:spTgt spid="18435">
                                            <p:txEl>
                                              <p:pRg st="10" end="10"/>
                                            </p:txEl>
                                          </p:spTgt>
                                        </p:tgtEl>
                                        <p:attrNameLst>
                                          <p:attrName>style.visibility</p:attrName>
                                        </p:attrNameLst>
                                      </p:cBhvr>
                                      <p:to>
                                        <p:strVal val="visible"/>
                                      </p:to>
                                    </p:set>
                                    <p:animEffect transition="in" filter="fade">
                                      <p:cBhvr>
                                        <p:cTn id="56" dur="2000"/>
                                        <p:tgtEl>
                                          <p:spTgt spid="18435">
                                            <p:txEl>
                                              <p:pRg st="10" end="1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1500"/>
                                  </p:stCondLst>
                                  <p:childTnLst>
                                    <p:set>
                                      <p:cBhvr>
                                        <p:cTn id="60" dur="1" fill="hold">
                                          <p:stCondLst>
                                            <p:cond delay="0"/>
                                          </p:stCondLst>
                                        </p:cTn>
                                        <p:tgtEl>
                                          <p:spTgt spid="18435">
                                            <p:txEl>
                                              <p:pRg st="11" end="11"/>
                                            </p:txEl>
                                          </p:spTgt>
                                        </p:tgtEl>
                                        <p:attrNameLst>
                                          <p:attrName>style.visibility</p:attrName>
                                        </p:attrNameLst>
                                      </p:cBhvr>
                                      <p:to>
                                        <p:strVal val="visible"/>
                                      </p:to>
                                    </p:set>
                                    <p:animEffect transition="in" filter="fade">
                                      <p:cBhvr>
                                        <p:cTn id="61" dur="2000"/>
                                        <p:tgtEl>
                                          <p:spTgt spid="18435">
                                            <p:txEl>
                                              <p:pRg st="11" end="1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1500"/>
                                  </p:stCondLst>
                                  <p:childTnLst>
                                    <p:set>
                                      <p:cBhvr>
                                        <p:cTn id="65" dur="1" fill="hold">
                                          <p:stCondLst>
                                            <p:cond delay="0"/>
                                          </p:stCondLst>
                                        </p:cTn>
                                        <p:tgtEl>
                                          <p:spTgt spid="18435">
                                            <p:txEl>
                                              <p:pRg st="12" end="12"/>
                                            </p:txEl>
                                          </p:spTgt>
                                        </p:tgtEl>
                                        <p:attrNameLst>
                                          <p:attrName>style.visibility</p:attrName>
                                        </p:attrNameLst>
                                      </p:cBhvr>
                                      <p:to>
                                        <p:strVal val="visible"/>
                                      </p:to>
                                    </p:set>
                                    <p:animEffect transition="in" filter="fade">
                                      <p:cBhvr>
                                        <p:cTn id="66" dur="2000"/>
                                        <p:tgtEl>
                                          <p:spTgt spid="18435">
                                            <p:txEl>
                                              <p:pRg st="12" end="1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1500"/>
                                  </p:stCondLst>
                                  <p:childTnLst>
                                    <p:set>
                                      <p:cBhvr>
                                        <p:cTn id="70" dur="1" fill="hold">
                                          <p:stCondLst>
                                            <p:cond delay="0"/>
                                          </p:stCondLst>
                                        </p:cTn>
                                        <p:tgtEl>
                                          <p:spTgt spid="18435">
                                            <p:txEl>
                                              <p:pRg st="13" end="13"/>
                                            </p:txEl>
                                          </p:spTgt>
                                        </p:tgtEl>
                                        <p:attrNameLst>
                                          <p:attrName>style.visibility</p:attrName>
                                        </p:attrNameLst>
                                      </p:cBhvr>
                                      <p:to>
                                        <p:strVal val="visible"/>
                                      </p:to>
                                    </p:set>
                                    <p:animEffect transition="in" filter="fade">
                                      <p:cBhvr>
                                        <p:cTn id="71" dur="2000"/>
                                        <p:tgtEl>
                                          <p:spTgt spid="18435">
                                            <p:txEl>
                                              <p:pRg st="13" end="13"/>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6" presetClass="entr" presetSubtype="0" fill="hold" grpId="0" nodeType="clickEffect" nodePh="1">
                                  <p:stCondLst>
                                    <p:cond delay="4000"/>
                                  </p:stCondLst>
                                  <p:endCondLst>
                                    <p:cond evt="begin" delay="0">
                                      <p:tn val="74"/>
                                    </p:cond>
                                  </p:endCondLst>
                                  <p:childTnLst>
                                    <p:set>
                                      <p:cBhvr>
                                        <p:cTn id="75" dur="1" fill="hold">
                                          <p:stCondLst>
                                            <p:cond delay="0"/>
                                          </p:stCondLst>
                                        </p:cTn>
                                        <p:tgtEl>
                                          <p:spTgt spid="18438"/>
                                        </p:tgtEl>
                                        <p:attrNameLst>
                                          <p:attrName>style.visibility</p:attrName>
                                        </p:attrNameLst>
                                      </p:cBhvr>
                                      <p:to>
                                        <p:strVal val="visible"/>
                                      </p:to>
                                    </p:set>
                                    <p:animEffect transition="in" filter="wipe(down)">
                                      <p:cBhvr>
                                        <p:cTn id="76" dur="580">
                                          <p:stCondLst>
                                            <p:cond delay="0"/>
                                          </p:stCondLst>
                                        </p:cTn>
                                        <p:tgtEl>
                                          <p:spTgt spid="18438"/>
                                        </p:tgtEl>
                                      </p:cBhvr>
                                    </p:animEffect>
                                    <p:anim calcmode="lin" valueType="num">
                                      <p:cBhvr>
                                        <p:cTn id="77" dur="1822" tmFilter="0,0; 0.14,0.36; 0.43,0.73; 0.71,0.91; 1.0,1.0">
                                          <p:stCondLst>
                                            <p:cond delay="0"/>
                                          </p:stCondLst>
                                        </p:cTn>
                                        <p:tgtEl>
                                          <p:spTgt spid="1843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843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843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843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8438"/>
                                        </p:tgtEl>
                                        <p:attrNameLst>
                                          <p:attrName>ppt_y</p:attrName>
                                        </p:attrNameLst>
                                      </p:cBhvr>
                                      <p:tavLst>
                                        <p:tav tm="0" fmla="#ppt_y-sin(pi*$)/81">
                                          <p:val>
                                            <p:fltVal val="0"/>
                                          </p:val>
                                        </p:tav>
                                        <p:tav tm="100000">
                                          <p:val>
                                            <p:fltVal val="1"/>
                                          </p:val>
                                        </p:tav>
                                      </p:tavLst>
                                    </p:anim>
                                    <p:animScale>
                                      <p:cBhvr>
                                        <p:cTn id="82" dur="26">
                                          <p:stCondLst>
                                            <p:cond delay="650"/>
                                          </p:stCondLst>
                                        </p:cTn>
                                        <p:tgtEl>
                                          <p:spTgt spid="18438"/>
                                        </p:tgtEl>
                                      </p:cBhvr>
                                      <p:to x="100000" y="60000"/>
                                    </p:animScale>
                                    <p:animScale>
                                      <p:cBhvr>
                                        <p:cTn id="83" dur="166" decel="50000">
                                          <p:stCondLst>
                                            <p:cond delay="676"/>
                                          </p:stCondLst>
                                        </p:cTn>
                                        <p:tgtEl>
                                          <p:spTgt spid="18438"/>
                                        </p:tgtEl>
                                      </p:cBhvr>
                                      <p:to x="100000" y="100000"/>
                                    </p:animScale>
                                    <p:animScale>
                                      <p:cBhvr>
                                        <p:cTn id="84" dur="26">
                                          <p:stCondLst>
                                            <p:cond delay="1312"/>
                                          </p:stCondLst>
                                        </p:cTn>
                                        <p:tgtEl>
                                          <p:spTgt spid="18438"/>
                                        </p:tgtEl>
                                      </p:cBhvr>
                                      <p:to x="100000" y="80000"/>
                                    </p:animScale>
                                    <p:animScale>
                                      <p:cBhvr>
                                        <p:cTn id="85" dur="166" decel="50000">
                                          <p:stCondLst>
                                            <p:cond delay="1338"/>
                                          </p:stCondLst>
                                        </p:cTn>
                                        <p:tgtEl>
                                          <p:spTgt spid="18438"/>
                                        </p:tgtEl>
                                      </p:cBhvr>
                                      <p:to x="100000" y="100000"/>
                                    </p:animScale>
                                    <p:animScale>
                                      <p:cBhvr>
                                        <p:cTn id="86" dur="26">
                                          <p:stCondLst>
                                            <p:cond delay="1642"/>
                                          </p:stCondLst>
                                        </p:cTn>
                                        <p:tgtEl>
                                          <p:spTgt spid="18438"/>
                                        </p:tgtEl>
                                      </p:cBhvr>
                                      <p:to x="100000" y="90000"/>
                                    </p:animScale>
                                    <p:animScale>
                                      <p:cBhvr>
                                        <p:cTn id="87" dur="166" decel="50000">
                                          <p:stCondLst>
                                            <p:cond delay="1668"/>
                                          </p:stCondLst>
                                        </p:cTn>
                                        <p:tgtEl>
                                          <p:spTgt spid="18438"/>
                                        </p:tgtEl>
                                      </p:cBhvr>
                                      <p:to x="100000" y="100000"/>
                                    </p:animScale>
                                    <p:animScale>
                                      <p:cBhvr>
                                        <p:cTn id="88" dur="26">
                                          <p:stCondLst>
                                            <p:cond delay="1808"/>
                                          </p:stCondLst>
                                        </p:cTn>
                                        <p:tgtEl>
                                          <p:spTgt spid="18438"/>
                                        </p:tgtEl>
                                      </p:cBhvr>
                                      <p:to x="100000" y="95000"/>
                                    </p:animScale>
                                    <p:animScale>
                                      <p:cBhvr>
                                        <p:cTn id="89" dur="166" decel="50000">
                                          <p:stCondLst>
                                            <p:cond delay="1834"/>
                                          </p:stCondLst>
                                        </p:cTn>
                                        <p:tgtEl>
                                          <p:spTgt spid="184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uiExpand="1" build="p"/>
      <p:bldP spid="184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8788" y="1485900"/>
            <a:ext cx="8226425" cy="3887788"/>
          </a:xfrm>
        </p:spPr>
        <p:txBody>
          <a:bodyPr/>
          <a:lstStyle/>
          <a:p>
            <a:pPr>
              <a:lnSpc>
                <a:spcPct val="90000"/>
              </a:lnSpc>
            </a:pPr>
            <a:r>
              <a:rPr lang="de-DE" altLang="de-DE" sz="2400"/>
              <a:t>Bei der Händehygiene insbesondere die vom Hersteller empfohlene Einwirkzeit von Händereinigungs -bzw. Hände -Desinfektionsmitteln beachten (meist 30 Sekunden), …</a:t>
            </a:r>
          </a:p>
          <a:p>
            <a:pPr>
              <a:lnSpc>
                <a:spcPct val="90000"/>
              </a:lnSpc>
            </a:pPr>
            <a:endParaRPr lang="de-DE" altLang="de-DE" sz="2400"/>
          </a:p>
          <a:p>
            <a:pPr>
              <a:lnSpc>
                <a:spcPct val="90000"/>
              </a:lnSpc>
            </a:pPr>
            <a:r>
              <a:rPr lang="de-DE" altLang="de-DE" sz="2400"/>
              <a:t>die Hände gründlich mit warmem Wasser abspülen und ausschließlich mit Einweghandtüchern abtrocknen. </a:t>
            </a:r>
          </a:p>
          <a:p>
            <a:pPr>
              <a:lnSpc>
                <a:spcPct val="90000"/>
              </a:lnSpc>
            </a:pPr>
            <a:endParaRPr lang="de-DE" altLang="de-DE" sz="2400"/>
          </a:p>
          <a:p>
            <a:pPr>
              <a:lnSpc>
                <a:spcPct val="90000"/>
              </a:lnSpc>
            </a:pPr>
            <a:r>
              <a:rPr lang="de-DE" altLang="de-DE" sz="2400"/>
              <a:t>Hautschutz -und Hautpflegemittel nur nach Hinweisen des Herstellers einsetzen.</a:t>
            </a:r>
          </a:p>
        </p:txBody>
      </p:sp>
      <p:sp>
        <p:nvSpPr>
          <p:cNvPr id="19460"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sp>
        <p:nvSpPr>
          <p:cNvPr id="19461" name="Rectangle 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9462" name="Rectangle 6"/>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3" name="Rectangle 7"/>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20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650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2000"/>
                                        <p:tgtEl>
                                          <p:spTgt spid="194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500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fade">
                                      <p:cBhvr>
                                        <p:cTn id="17" dur="2000"/>
                                        <p:tgtEl>
                                          <p:spTgt spid="1945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nodePh="1">
                                  <p:stCondLst>
                                    <p:cond delay="4000"/>
                                  </p:stCondLst>
                                  <p:endCondLst>
                                    <p:cond evt="begin" delay="0">
                                      <p:tn val="20"/>
                                    </p:cond>
                                  </p:endCondLst>
                                  <p:childTnLst>
                                    <p:set>
                                      <p:cBhvr>
                                        <p:cTn id="21" dur="1" fill="hold">
                                          <p:stCondLst>
                                            <p:cond delay="0"/>
                                          </p:stCondLst>
                                        </p:cTn>
                                        <p:tgtEl>
                                          <p:spTgt spid="19462"/>
                                        </p:tgtEl>
                                        <p:attrNameLst>
                                          <p:attrName>style.visibility</p:attrName>
                                        </p:attrNameLst>
                                      </p:cBhvr>
                                      <p:to>
                                        <p:strVal val="visible"/>
                                      </p:to>
                                    </p:set>
                                    <p:animEffect transition="in" filter="wipe(down)">
                                      <p:cBhvr>
                                        <p:cTn id="22" dur="580">
                                          <p:stCondLst>
                                            <p:cond delay="0"/>
                                          </p:stCondLst>
                                        </p:cTn>
                                        <p:tgtEl>
                                          <p:spTgt spid="19462"/>
                                        </p:tgtEl>
                                      </p:cBhvr>
                                    </p:animEffect>
                                    <p:anim calcmode="lin" valueType="num">
                                      <p:cBhvr>
                                        <p:cTn id="23" dur="1822" tmFilter="0,0; 0.14,0.36; 0.43,0.73; 0.71,0.91; 1.0,1.0">
                                          <p:stCondLst>
                                            <p:cond delay="0"/>
                                          </p:stCondLst>
                                        </p:cTn>
                                        <p:tgtEl>
                                          <p:spTgt spid="1946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946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946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946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9462"/>
                                        </p:tgtEl>
                                        <p:attrNameLst>
                                          <p:attrName>ppt_y</p:attrName>
                                        </p:attrNameLst>
                                      </p:cBhvr>
                                      <p:tavLst>
                                        <p:tav tm="0" fmla="#ppt_y-sin(pi*$)/81">
                                          <p:val>
                                            <p:fltVal val="0"/>
                                          </p:val>
                                        </p:tav>
                                        <p:tav tm="100000">
                                          <p:val>
                                            <p:fltVal val="1"/>
                                          </p:val>
                                        </p:tav>
                                      </p:tavLst>
                                    </p:anim>
                                    <p:animScale>
                                      <p:cBhvr>
                                        <p:cTn id="28" dur="26">
                                          <p:stCondLst>
                                            <p:cond delay="650"/>
                                          </p:stCondLst>
                                        </p:cTn>
                                        <p:tgtEl>
                                          <p:spTgt spid="19462"/>
                                        </p:tgtEl>
                                      </p:cBhvr>
                                      <p:to x="100000" y="60000"/>
                                    </p:animScale>
                                    <p:animScale>
                                      <p:cBhvr>
                                        <p:cTn id="29" dur="166" decel="50000">
                                          <p:stCondLst>
                                            <p:cond delay="676"/>
                                          </p:stCondLst>
                                        </p:cTn>
                                        <p:tgtEl>
                                          <p:spTgt spid="19462"/>
                                        </p:tgtEl>
                                      </p:cBhvr>
                                      <p:to x="100000" y="100000"/>
                                    </p:animScale>
                                    <p:animScale>
                                      <p:cBhvr>
                                        <p:cTn id="30" dur="26">
                                          <p:stCondLst>
                                            <p:cond delay="1312"/>
                                          </p:stCondLst>
                                        </p:cTn>
                                        <p:tgtEl>
                                          <p:spTgt spid="19462"/>
                                        </p:tgtEl>
                                      </p:cBhvr>
                                      <p:to x="100000" y="80000"/>
                                    </p:animScale>
                                    <p:animScale>
                                      <p:cBhvr>
                                        <p:cTn id="31" dur="166" decel="50000">
                                          <p:stCondLst>
                                            <p:cond delay="1338"/>
                                          </p:stCondLst>
                                        </p:cTn>
                                        <p:tgtEl>
                                          <p:spTgt spid="19462"/>
                                        </p:tgtEl>
                                      </p:cBhvr>
                                      <p:to x="100000" y="100000"/>
                                    </p:animScale>
                                    <p:animScale>
                                      <p:cBhvr>
                                        <p:cTn id="32" dur="26">
                                          <p:stCondLst>
                                            <p:cond delay="1642"/>
                                          </p:stCondLst>
                                        </p:cTn>
                                        <p:tgtEl>
                                          <p:spTgt spid="19462"/>
                                        </p:tgtEl>
                                      </p:cBhvr>
                                      <p:to x="100000" y="90000"/>
                                    </p:animScale>
                                    <p:animScale>
                                      <p:cBhvr>
                                        <p:cTn id="33" dur="166" decel="50000">
                                          <p:stCondLst>
                                            <p:cond delay="1668"/>
                                          </p:stCondLst>
                                        </p:cTn>
                                        <p:tgtEl>
                                          <p:spTgt spid="19462"/>
                                        </p:tgtEl>
                                      </p:cBhvr>
                                      <p:to x="100000" y="100000"/>
                                    </p:animScale>
                                    <p:animScale>
                                      <p:cBhvr>
                                        <p:cTn id="34" dur="26">
                                          <p:stCondLst>
                                            <p:cond delay="1808"/>
                                          </p:stCondLst>
                                        </p:cTn>
                                        <p:tgtEl>
                                          <p:spTgt spid="19462"/>
                                        </p:tgtEl>
                                      </p:cBhvr>
                                      <p:to x="100000" y="95000"/>
                                    </p:animScale>
                                    <p:animScale>
                                      <p:cBhvr>
                                        <p:cTn id="35" dur="166" decel="50000">
                                          <p:stCondLst>
                                            <p:cond delay="1834"/>
                                          </p:stCondLst>
                                        </p:cTn>
                                        <p:tgtEl>
                                          <p:spTgt spid="194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68313" y="908050"/>
            <a:ext cx="3313112" cy="5184775"/>
          </a:xfrm>
        </p:spPr>
        <p:txBody>
          <a:bodyPr/>
          <a:lstStyle/>
          <a:p>
            <a:pPr>
              <a:lnSpc>
                <a:spcPct val="90000"/>
              </a:lnSpc>
            </a:pPr>
            <a:r>
              <a:rPr lang="de-DE" altLang="de-DE" sz="2000"/>
              <a:t>Ausschließlich Handtuchspender mit Einweghandtüchern verwenden …</a:t>
            </a:r>
          </a:p>
          <a:p>
            <a:pPr>
              <a:lnSpc>
                <a:spcPct val="90000"/>
              </a:lnSpc>
            </a:pPr>
            <a:endParaRPr lang="de-DE" altLang="de-DE" sz="2000"/>
          </a:p>
          <a:p>
            <a:pPr>
              <a:lnSpc>
                <a:spcPct val="90000"/>
              </a:lnSpc>
            </a:pPr>
            <a:r>
              <a:rPr lang="de-DE" altLang="de-DE" sz="2000"/>
              <a:t>Desinfizierende Seife vor dem Abspülen ca. 30 Sekunden einwirken lassen …</a:t>
            </a:r>
          </a:p>
          <a:p>
            <a:pPr>
              <a:lnSpc>
                <a:spcPct val="90000"/>
              </a:lnSpc>
              <a:buFont typeface="Wingdings" pitchFamily="2" charset="2"/>
              <a:buNone/>
            </a:pPr>
            <a:endParaRPr lang="de-DE" altLang="de-DE" sz="2000"/>
          </a:p>
          <a:p>
            <a:pPr>
              <a:lnSpc>
                <a:spcPct val="90000"/>
              </a:lnSpc>
            </a:pPr>
            <a:r>
              <a:rPr lang="de-DE" altLang="de-DE" sz="2000"/>
              <a:t>Keine waschbaren Handtücher benutzen!</a:t>
            </a:r>
          </a:p>
          <a:p>
            <a:pPr>
              <a:lnSpc>
                <a:spcPct val="90000"/>
              </a:lnSpc>
            </a:pPr>
            <a:endParaRPr lang="de-DE" altLang="de-DE" sz="2000"/>
          </a:p>
          <a:p>
            <a:pPr>
              <a:lnSpc>
                <a:spcPct val="90000"/>
              </a:lnSpc>
            </a:pPr>
            <a:r>
              <a:rPr lang="de-DE" altLang="de-DE" sz="2000"/>
              <a:t>Hautpflegemittel nur nach den Hinweisen des Herstellers anwenden. </a:t>
            </a:r>
          </a:p>
          <a:p>
            <a:pPr>
              <a:lnSpc>
                <a:spcPct val="90000"/>
              </a:lnSpc>
            </a:pPr>
            <a:endParaRPr lang="de-DE" altLang="de-DE" sz="2000"/>
          </a:p>
        </p:txBody>
      </p:sp>
      <p:sp>
        <p:nvSpPr>
          <p:cNvPr id="20483" name="Rectangle 3"/>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grpSp>
        <p:nvGrpSpPr>
          <p:cNvPr id="20484" name="Group 4"/>
          <p:cNvGrpSpPr>
            <a:grpSpLocks/>
          </p:cNvGrpSpPr>
          <p:nvPr/>
        </p:nvGrpSpPr>
        <p:grpSpPr bwMode="auto">
          <a:xfrm>
            <a:off x="5672138" y="1125538"/>
            <a:ext cx="1438275" cy="2381250"/>
            <a:chOff x="3243" y="935"/>
            <a:chExt cx="1063" cy="1700"/>
          </a:xfrm>
        </p:grpSpPr>
        <p:sp>
          <p:nvSpPr>
            <p:cNvPr id="20485" name="Rectangle 5"/>
            <p:cNvSpPr>
              <a:spLocks noChangeArrowheads="1"/>
            </p:cNvSpPr>
            <p:nvPr/>
          </p:nvSpPr>
          <p:spPr bwMode="auto">
            <a:xfrm>
              <a:off x="3243" y="935"/>
              <a:ext cx="1063" cy="1417"/>
            </a:xfrm>
            <a:prstGeom prst="rect">
              <a:avLst/>
            </a:prstGeom>
            <a:gradFill rotWithShape="1">
              <a:gsLst>
                <a:gs pos="0">
                  <a:srgbClr val="FFFFFF"/>
                </a:gs>
                <a:gs pos="100000">
                  <a:srgbClr val="FFFFFF">
                    <a:gamma/>
                    <a:shade val="66667"/>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86" name="AutoShape 6"/>
            <p:cNvSpPr>
              <a:spLocks noChangeArrowheads="1"/>
            </p:cNvSpPr>
            <p:nvPr/>
          </p:nvSpPr>
          <p:spPr bwMode="auto">
            <a:xfrm>
              <a:off x="3243" y="2140"/>
              <a:ext cx="1061" cy="495"/>
            </a:xfrm>
            <a:prstGeom prst="pentagon">
              <a:avLst/>
            </a:prstGeom>
            <a:solidFill>
              <a:srgbClr val="F0E8E4"/>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87" name="Rectangle 7"/>
            <p:cNvSpPr>
              <a:spLocks noChangeArrowheads="1"/>
            </p:cNvSpPr>
            <p:nvPr/>
          </p:nvSpPr>
          <p:spPr bwMode="auto">
            <a:xfrm>
              <a:off x="3385" y="1644"/>
              <a:ext cx="106" cy="53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0488" name="Group 8"/>
          <p:cNvGrpSpPr>
            <a:grpSpLocks/>
          </p:cNvGrpSpPr>
          <p:nvPr/>
        </p:nvGrpSpPr>
        <p:grpSpPr bwMode="auto">
          <a:xfrm>
            <a:off x="4067175" y="2714625"/>
            <a:ext cx="787400" cy="1757363"/>
            <a:chOff x="2562" y="1710"/>
            <a:chExt cx="496" cy="1107"/>
          </a:xfrm>
        </p:grpSpPr>
        <p:sp>
          <p:nvSpPr>
            <p:cNvPr id="20489" name="Rectangle 9"/>
            <p:cNvSpPr>
              <a:spLocks noChangeArrowheads="1"/>
            </p:cNvSpPr>
            <p:nvPr/>
          </p:nvSpPr>
          <p:spPr bwMode="auto">
            <a:xfrm>
              <a:off x="2562" y="1854"/>
              <a:ext cx="496" cy="963"/>
            </a:xfrm>
            <a:prstGeom prst="rect">
              <a:avLst/>
            </a:prstGeom>
            <a:gradFill rotWithShape="1">
              <a:gsLst>
                <a:gs pos="0">
                  <a:srgbClr val="FFFFFF"/>
                </a:gs>
                <a:gs pos="100000">
                  <a:srgbClr val="FFFFFF">
                    <a:gamma/>
                    <a:shade val="74510"/>
                    <a:invGamma/>
                  </a:srgbClr>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90" name="Rectangle 10"/>
            <p:cNvSpPr>
              <a:spLocks noChangeArrowheads="1"/>
            </p:cNvSpPr>
            <p:nvPr/>
          </p:nvSpPr>
          <p:spPr bwMode="auto">
            <a:xfrm>
              <a:off x="2621" y="2234"/>
              <a:ext cx="381" cy="524"/>
            </a:xfrm>
            <a:prstGeom prst="rect">
              <a:avLst/>
            </a:prstGeom>
            <a:noFill/>
            <a:ln w="952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p>
            <a:p>
              <a:pPr algn="ctr"/>
              <a:r>
                <a:rPr lang="de-DE" altLang="de-DE">
                  <a:solidFill>
                    <a:srgbClr val="000000"/>
                  </a:solidFill>
                </a:rPr>
                <a:t>Seife</a:t>
              </a:r>
            </a:p>
          </p:txBody>
        </p:sp>
        <p:sp>
          <p:nvSpPr>
            <p:cNvPr id="20491" name="AutoShape 11"/>
            <p:cNvSpPr>
              <a:spLocks noChangeArrowheads="1"/>
            </p:cNvSpPr>
            <p:nvPr/>
          </p:nvSpPr>
          <p:spPr bwMode="auto">
            <a:xfrm rot="5400000">
              <a:off x="2693" y="1759"/>
              <a:ext cx="238" cy="428"/>
            </a:xfrm>
            <a:prstGeom prst="flowChartDelay">
              <a:avLst/>
            </a:prstGeom>
            <a:solidFill>
              <a:schemeClr val="tx1"/>
            </a:solidFill>
            <a:ln w="9525">
              <a:solidFill>
                <a:srgbClr val="80808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20492" name="AutoShape 12"/>
            <p:cNvSpPr>
              <a:spLocks noChangeArrowheads="1"/>
            </p:cNvSpPr>
            <p:nvPr/>
          </p:nvSpPr>
          <p:spPr bwMode="auto">
            <a:xfrm rot="5400000">
              <a:off x="2692" y="1734"/>
              <a:ext cx="238" cy="190"/>
            </a:xfrm>
            <a:prstGeom prst="flowChartDelay">
              <a:avLst/>
            </a:prstGeom>
            <a:solidFill>
              <a:srgbClr val="FFFFFF"/>
            </a:solidFill>
            <a:ln w="9525">
              <a:solidFill>
                <a:srgbClr val="80808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grpSp>
      <p:grpSp>
        <p:nvGrpSpPr>
          <p:cNvPr id="20494" name="Group 14"/>
          <p:cNvGrpSpPr>
            <a:grpSpLocks/>
          </p:cNvGrpSpPr>
          <p:nvPr/>
        </p:nvGrpSpPr>
        <p:grpSpPr bwMode="auto">
          <a:xfrm>
            <a:off x="7640638" y="2941638"/>
            <a:ext cx="1389062" cy="2041525"/>
            <a:chOff x="4813" y="1853"/>
            <a:chExt cx="875" cy="1286"/>
          </a:xfrm>
        </p:grpSpPr>
        <p:sp>
          <p:nvSpPr>
            <p:cNvPr id="20495" name="Freeform 15" descr="Geflochten"/>
            <p:cNvSpPr>
              <a:spLocks/>
            </p:cNvSpPr>
            <p:nvPr/>
          </p:nvSpPr>
          <p:spPr bwMode="auto">
            <a:xfrm>
              <a:off x="4955" y="1853"/>
              <a:ext cx="572" cy="1286"/>
            </a:xfrm>
            <a:custGeom>
              <a:avLst/>
              <a:gdLst>
                <a:gd name="T0" fmla="*/ 379 w 412"/>
                <a:gd name="T1" fmla="*/ 605 h 606"/>
                <a:gd name="T2" fmla="*/ 376 w 412"/>
                <a:gd name="T3" fmla="*/ 458 h 606"/>
                <a:gd name="T4" fmla="*/ 376 w 412"/>
                <a:gd name="T5" fmla="*/ 408 h 606"/>
                <a:gd name="T6" fmla="*/ 379 w 412"/>
                <a:gd name="T7" fmla="*/ 359 h 606"/>
                <a:gd name="T8" fmla="*/ 380 w 412"/>
                <a:gd name="T9" fmla="*/ 309 h 606"/>
                <a:gd name="T10" fmla="*/ 386 w 412"/>
                <a:gd name="T11" fmla="*/ 260 h 606"/>
                <a:gd name="T12" fmla="*/ 408 w 412"/>
                <a:gd name="T13" fmla="*/ 120 h 606"/>
                <a:gd name="T14" fmla="*/ 410 w 412"/>
                <a:gd name="T15" fmla="*/ 87 h 606"/>
                <a:gd name="T16" fmla="*/ 412 w 412"/>
                <a:gd name="T17" fmla="*/ 65 h 606"/>
                <a:gd name="T18" fmla="*/ 410 w 412"/>
                <a:gd name="T19" fmla="*/ 31 h 606"/>
                <a:gd name="T20" fmla="*/ 406 w 412"/>
                <a:gd name="T21" fmla="*/ 27 h 606"/>
                <a:gd name="T22" fmla="*/ 401 w 412"/>
                <a:gd name="T23" fmla="*/ 21 h 606"/>
                <a:gd name="T24" fmla="*/ 387 w 412"/>
                <a:gd name="T25" fmla="*/ 17 h 606"/>
                <a:gd name="T26" fmla="*/ 365 w 412"/>
                <a:gd name="T27" fmla="*/ 10 h 606"/>
                <a:gd name="T28" fmla="*/ 360 w 412"/>
                <a:gd name="T29" fmla="*/ 7 h 606"/>
                <a:gd name="T30" fmla="*/ 313 w 412"/>
                <a:gd name="T31" fmla="*/ 11 h 606"/>
                <a:gd name="T32" fmla="*/ 173 w 412"/>
                <a:gd name="T33" fmla="*/ 10 h 606"/>
                <a:gd name="T34" fmla="*/ 111 w 412"/>
                <a:gd name="T35" fmla="*/ 7 h 606"/>
                <a:gd name="T36" fmla="*/ 49 w 412"/>
                <a:gd name="T37" fmla="*/ 0 h 606"/>
                <a:gd name="T38" fmla="*/ 29 w 412"/>
                <a:gd name="T39" fmla="*/ 10 h 606"/>
                <a:gd name="T40" fmla="*/ 8 w 412"/>
                <a:gd name="T41" fmla="*/ 17 h 606"/>
                <a:gd name="T42" fmla="*/ 5 w 412"/>
                <a:gd name="T43" fmla="*/ 20 h 606"/>
                <a:gd name="T44" fmla="*/ 3 w 412"/>
                <a:gd name="T45" fmla="*/ 27 h 606"/>
                <a:gd name="T46" fmla="*/ 5 w 412"/>
                <a:gd name="T47" fmla="*/ 31 h 606"/>
                <a:gd name="T48" fmla="*/ 19 w 412"/>
                <a:gd name="T49" fmla="*/ 39 h 606"/>
                <a:gd name="T50" fmla="*/ 26 w 412"/>
                <a:gd name="T51" fmla="*/ 44 h 606"/>
                <a:gd name="T52" fmla="*/ 44 w 412"/>
                <a:gd name="T53" fmla="*/ 62 h 606"/>
                <a:gd name="T54" fmla="*/ 49 w 412"/>
                <a:gd name="T55" fmla="*/ 70 h 606"/>
                <a:gd name="T56" fmla="*/ 59 w 412"/>
                <a:gd name="T57" fmla="*/ 94 h 606"/>
                <a:gd name="T58" fmla="*/ 62 w 412"/>
                <a:gd name="T59" fmla="*/ 102 h 606"/>
                <a:gd name="T60" fmla="*/ 64 w 412"/>
                <a:gd name="T61" fmla="*/ 120 h 606"/>
                <a:gd name="T62" fmla="*/ 67 w 412"/>
                <a:gd name="T63" fmla="*/ 138 h 606"/>
                <a:gd name="T64" fmla="*/ 64 w 412"/>
                <a:gd name="T65" fmla="*/ 168 h 606"/>
                <a:gd name="T66" fmla="*/ 66 w 412"/>
                <a:gd name="T67" fmla="*/ 197 h 606"/>
                <a:gd name="T68" fmla="*/ 64 w 412"/>
                <a:gd name="T69" fmla="*/ 227 h 606"/>
                <a:gd name="T70" fmla="*/ 62 w 412"/>
                <a:gd name="T71" fmla="*/ 254 h 606"/>
                <a:gd name="T72" fmla="*/ 58 w 412"/>
                <a:gd name="T73" fmla="*/ 285 h 606"/>
                <a:gd name="T74" fmla="*/ 33 w 412"/>
                <a:gd name="T75" fmla="*/ 399 h 606"/>
                <a:gd name="T76" fmla="*/ 26 w 412"/>
                <a:gd name="T77" fmla="*/ 415 h 606"/>
                <a:gd name="T78" fmla="*/ 20 w 412"/>
                <a:gd name="T79" fmla="*/ 432 h 606"/>
                <a:gd name="T80" fmla="*/ 16 w 412"/>
                <a:gd name="T81" fmla="*/ 448 h 606"/>
                <a:gd name="T82" fmla="*/ 0 w 412"/>
                <a:gd name="T83" fmla="*/ 530 h 606"/>
                <a:gd name="T84" fmla="*/ 78 w 412"/>
                <a:gd name="T85" fmla="*/ 519 h 606"/>
                <a:gd name="T86" fmla="*/ 111 w 412"/>
                <a:gd name="T87" fmla="*/ 517 h 606"/>
                <a:gd name="T88" fmla="*/ 128 w 412"/>
                <a:gd name="T89" fmla="*/ 515 h 606"/>
                <a:gd name="T90" fmla="*/ 144 w 412"/>
                <a:gd name="T91" fmla="*/ 515 h 606"/>
                <a:gd name="T92" fmla="*/ 161 w 412"/>
                <a:gd name="T93" fmla="*/ 517 h 606"/>
                <a:gd name="T94" fmla="*/ 177 w 412"/>
                <a:gd name="T95" fmla="*/ 518 h 606"/>
                <a:gd name="T96" fmla="*/ 193 w 412"/>
                <a:gd name="T97" fmla="*/ 521 h 606"/>
                <a:gd name="T98" fmla="*/ 209 w 412"/>
                <a:gd name="T99" fmla="*/ 525 h 606"/>
                <a:gd name="T100" fmla="*/ 232 w 412"/>
                <a:gd name="T101" fmla="*/ 533 h 606"/>
                <a:gd name="T102" fmla="*/ 255 w 412"/>
                <a:gd name="T103" fmla="*/ 544 h 606"/>
                <a:gd name="T104" fmla="*/ 280 w 412"/>
                <a:gd name="T105" fmla="*/ 554 h 606"/>
                <a:gd name="T106" fmla="*/ 303 w 412"/>
                <a:gd name="T107" fmla="*/ 565 h 606"/>
                <a:gd name="T108" fmla="*/ 379 w 412"/>
                <a:gd name="T109" fmla="*/ 606 h 606"/>
                <a:gd name="T110" fmla="*/ 379 w 412"/>
                <a:gd name="T111" fmla="*/ 60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2" h="606">
                  <a:moveTo>
                    <a:pt x="379" y="605"/>
                  </a:moveTo>
                  <a:lnTo>
                    <a:pt x="376" y="458"/>
                  </a:lnTo>
                  <a:lnTo>
                    <a:pt x="376" y="408"/>
                  </a:lnTo>
                  <a:lnTo>
                    <a:pt x="379" y="359"/>
                  </a:lnTo>
                  <a:lnTo>
                    <a:pt x="380" y="309"/>
                  </a:lnTo>
                  <a:lnTo>
                    <a:pt x="386" y="260"/>
                  </a:lnTo>
                  <a:lnTo>
                    <a:pt x="408" y="120"/>
                  </a:lnTo>
                  <a:lnTo>
                    <a:pt x="410" y="87"/>
                  </a:lnTo>
                  <a:lnTo>
                    <a:pt x="412" y="65"/>
                  </a:lnTo>
                  <a:lnTo>
                    <a:pt x="410" y="31"/>
                  </a:lnTo>
                  <a:lnTo>
                    <a:pt x="406" y="27"/>
                  </a:lnTo>
                  <a:lnTo>
                    <a:pt x="401" y="21"/>
                  </a:lnTo>
                  <a:lnTo>
                    <a:pt x="387" y="17"/>
                  </a:lnTo>
                  <a:lnTo>
                    <a:pt x="365" y="10"/>
                  </a:lnTo>
                  <a:lnTo>
                    <a:pt x="360" y="7"/>
                  </a:lnTo>
                  <a:lnTo>
                    <a:pt x="313" y="11"/>
                  </a:lnTo>
                  <a:lnTo>
                    <a:pt x="173" y="10"/>
                  </a:lnTo>
                  <a:lnTo>
                    <a:pt x="111" y="7"/>
                  </a:lnTo>
                  <a:lnTo>
                    <a:pt x="49" y="0"/>
                  </a:lnTo>
                  <a:lnTo>
                    <a:pt x="29" y="10"/>
                  </a:lnTo>
                  <a:lnTo>
                    <a:pt x="8" y="17"/>
                  </a:lnTo>
                  <a:lnTo>
                    <a:pt x="5" y="20"/>
                  </a:lnTo>
                  <a:lnTo>
                    <a:pt x="3" y="27"/>
                  </a:lnTo>
                  <a:lnTo>
                    <a:pt x="5" y="31"/>
                  </a:lnTo>
                  <a:lnTo>
                    <a:pt x="19" y="39"/>
                  </a:lnTo>
                  <a:lnTo>
                    <a:pt x="26" y="44"/>
                  </a:lnTo>
                  <a:lnTo>
                    <a:pt x="44" y="62"/>
                  </a:lnTo>
                  <a:lnTo>
                    <a:pt x="49" y="70"/>
                  </a:lnTo>
                  <a:lnTo>
                    <a:pt x="59" y="94"/>
                  </a:lnTo>
                  <a:lnTo>
                    <a:pt x="62" y="102"/>
                  </a:lnTo>
                  <a:lnTo>
                    <a:pt x="64" y="120"/>
                  </a:lnTo>
                  <a:lnTo>
                    <a:pt x="67" y="138"/>
                  </a:lnTo>
                  <a:lnTo>
                    <a:pt x="64" y="168"/>
                  </a:lnTo>
                  <a:lnTo>
                    <a:pt x="66" y="197"/>
                  </a:lnTo>
                  <a:lnTo>
                    <a:pt x="64" y="227"/>
                  </a:lnTo>
                  <a:lnTo>
                    <a:pt x="62" y="254"/>
                  </a:lnTo>
                  <a:lnTo>
                    <a:pt x="58" y="285"/>
                  </a:lnTo>
                  <a:lnTo>
                    <a:pt x="33" y="399"/>
                  </a:lnTo>
                  <a:lnTo>
                    <a:pt x="26" y="415"/>
                  </a:lnTo>
                  <a:lnTo>
                    <a:pt x="20" y="432"/>
                  </a:lnTo>
                  <a:lnTo>
                    <a:pt x="16" y="448"/>
                  </a:lnTo>
                  <a:lnTo>
                    <a:pt x="0" y="530"/>
                  </a:lnTo>
                  <a:lnTo>
                    <a:pt x="78" y="519"/>
                  </a:lnTo>
                  <a:lnTo>
                    <a:pt x="111" y="517"/>
                  </a:lnTo>
                  <a:lnTo>
                    <a:pt x="128" y="515"/>
                  </a:lnTo>
                  <a:lnTo>
                    <a:pt x="144" y="515"/>
                  </a:lnTo>
                  <a:lnTo>
                    <a:pt x="161" y="517"/>
                  </a:lnTo>
                  <a:lnTo>
                    <a:pt x="177" y="518"/>
                  </a:lnTo>
                  <a:lnTo>
                    <a:pt x="193" y="521"/>
                  </a:lnTo>
                  <a:lnTo>
                    <a:pt x="209" y="525"/>
                  </a:lnTo>
                  <a:lnTo>
                    <a:pt x="232" y="533"/>
                  </a:lnTo>
                  <a:lnTo>
                    <a:pt x="255" y="544"/>
                  </a:lnTo>
                  <a:lnTo>
                    <a:pt x="280" y="554"/>
                  </a:lnTo>
                  <a:lnTo>
                    <a:pt x="303" y="565"/>
                  </a:lnTo>
                  <a:lnTo>
                    <a:pt x="379" y="606"/>
                  </a:lnTo>
                  <a:lnTo>
                    <a:pt x="379" y="605"/>
                  </a:lnTo>
                  <a:close/>
                </a:path>
              </a:pathLst>
            </a:custGeom>
            <a:pattFill prst="plaid">
              <a:fgClr>
                <a:srgbClr val="0000FF"/>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496" name="Freeform 16"/>
            <p:cNvSpPr>
              <a:spLocks/>
            </p:cNvSpPr>
            <p:nvPr/>
          </p:nvSpPr>
          <p:spPr bwMode="auto">
            <a:xfrm>
              <a:off x="5527" y="2185"/>
              <a:ext cx="34" cy="447"/>
            </a:xfrm>
            <a:custGeom>
              <a:avLst/>
              <a:gdLst>
                <a:gd name="T0" fmla="*/ 4 w 27"/>
                <a:gd name="T1" fmla="*/ 262 h 262"/>
                <a:gd name="T2" fmla="*/ 19 w 27"/>
                <a:gd name="T3" fmla="*/ 197 h 262"/>
                <a:gd name="T4" fmla="*/ 27 w 27"/>
                <a:gd name="T5" fmla="*/ 132 h 262"/>
                <a:gd name="T6" fmla="*/ 27 w 27"/>
                <a:gd name="T7" fmla="*/ 66 h 262"/>
                <a:gd name="T8" fmla="*/ 21 w 27"/>
                <a:gd name="T9" fmla="*/ 0 h 262"/>
                <a:gd name="T10" fmla="*/ 18 w 27"/>
                <a:gd name="T11" fmla="*/ 27 h 262"/>
                <a:gd name="T12" fmla="*/ 15 w 27"/>
                <a:gd name="T13" fmla="*/ 41 h 262"/>
                <a:gd name="T14" fmla="*/ 11 w 27"/>
                <a:gd name="T15" fmla="*/ 55 h 262"/>
                <a:gd name="T16" fmla="*/ 10 w 27"/>
                <a:gd name="T17" fmla="*/ 70 h 262"/>
                <a:gd name="T18" fmla="*/ 4 w 27"/>
                <a:gd name="T19" fmla="*/ 100 h 262"/>
                <a:gd name="T20" fmla="*/ 4 w 27"/>
                <a:gd name="T21" fmla="*/ 115 h 262"/>
                <a:gd name="T22" fmla="*/ 3 w 27"/>
                <a:gd name="T23" fmla="*/ 163 h 262"/>
                <a:gd name="T24" fmla="*/ 4 w 27"/>
                <a:gd name="T25" fmla="*/ 210 h 262"/>
                <a:gd name="T26" fmla="*/ 0 w 27"/>
                <a:gd name="T27" fmla="*/ 237 h 262"/>
                <a:gd name="T28" fmla="*/ 1 w 27"/>
                <a:gd name="T29" fmla="*/ 250 h 262"/>
                <a:gd name="T30" fmla="*/ 4 w 27"/>
                <a:gd name="T31"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62">
                  <a:moveTo>
                    <a:pt x="4" y="262"/>
                  </a:moveTo>
                  <a:lnTo>
                    <a:pt x="19" y="197"/>
                  </a:lnTo>
                  <a:lnTo>
                    <a:pt x="27" y="132"/>
                  </a:lnTo>
                  <a:lnTo>
                    <a:pt x="27" y="66"/>
                  </a:lnTo>
                  <a:lnTo>
                    <a:pt x="21" y="0"/>
                  </a:lnTo>
                  <a:lnTo>
                    <a:pt x="18" y="27"/>
                  </a:lnTo>
                  <a:lnTo>
                    <a:pt x="15" y="41"/>
                  </a:lnTo>
                  <a:lnTo>
                    <a:pt x="11" y="55"/>
                  </a:lnTo>
                  <a:lnTo>
                    <a:pt x="10" y="70"/>
                  </a:lnTo>
                  <a:lnTo>
                    <a:pt x="4" y="100"/>
                  </a:lnTo>
                  <a:lnTo>
                    <a:pt x="4" y="115"/>
                  </a:lnTo>
                  <a:lnTo>
                    <a:pt x="3" y="163"/>
                  </a:lnTo>
                  <a:lnTo>
                    <a:pt x="4" y="210"/>
                  </a:lnTo>
                  <a:lnTo>
                    <a:pt x="0" y="237"/>
                  </a:lnTo>
                  <a:lnTo>
                    <a:pt x="1" y="250"/>
                  </a:lnTo>
                  <a:lnTo>
                    <a:pt x="4"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497" name="Freeform 17"/>
            <p:cNvSpPr>
              <a:spLocks/>
            </p:cNvSpPr>
            <p:nvPr/>
          </p:nvSpPr>
          <p:spPr bwMode="auto">
            <a:xfrm>
              <a:off x="5379" y="2185"/>
              <a:ext cx="39" cy="426"/>
            </a:xfrm>
            <a:custGeom>
              <a:avLst/>
              <a:gdLst>
                <a:gd name="T0" fmla="*/ 8 w 29"/>
                <a:gd name="T1" fmla="*/ 247 h 250"/>
                <a:gd name="T2" fmla="*/ 10 w 29"/>
                <a:gd name="T3" fmla="*/ 241 h 250"/>
                <a:gd name="T4" fmla="*/ 15 w 29"/>
                <a:gd name="T5" fmla="*/ 237 h 250"/>
                <a:gd name="T6" fmla="*/ 21 w 29"/>
                <a:gd name="T7" fmla="*/ 215 h 250"/>
                <a:gd name="T8" fmla="*/ 23 w 29"/>
                <a:gd name="T9" fmla="*/ 193 h 250"/>
                <a:gd name="T10" fmla="*/ 26 w 29"/>
                <a:gd name="T11" fmla="*/ 149 h 250"/>
                <a:gd name="T12" fmla="*/ 26 w 29"/>
                <a:gd name="T13" fmla="*/ 106 h 250"/>
                <a:gd name="T14" fmla="*/ 29 w 29"/>
                <a:gd name="T15" fmla="*/ 62 h 250"/>
                <a:gd name="T16" fmla="*/ 26 w 29"/>
                <a:gd name="T17" fmla="*/ 30 h 250"/>
                <a:gd name="T18" fmla="*/ 25 w 29"/>
                <a:gd name="T19" fmla="*/ 16 h 250"/>
                <a:gd name="T20" fmla="*/ 19 w 29"/>
                <a:gd name="T21" fmla="*/ 3 h 250"/>
                <a:gd name="T22" fmla="*/ 14 w 29"/>
                <a:gd name="T23" fmla="*/ 0 h 250"/>
                <a:gd name="T24" fmla="*/ 7 w 29"/>
                <a:gd name="T25" fmla="*/ 0 h 250"/>
                <a:gd name="T26" fmla="*/ 4 w 29"/>
                <a:gd name="T27" fmla="*/ 112 h 250"/>
                <a:gd name="T28" fmla="*/ 0 w 29"/>
                <a:gd name="T29" fmla="*/ 224 h 250"/>
                <a:gd name="T30" fmla="*/ 2 w 29"/>
                <a:gd name="T31" fmla="*/ 232 h 250"/>
                <a:gd name="T32" fmla="*/ 2 w 29"/>
                <a:gd name="T33" fmla="*/ 237 h 250"/>
                <a:gd name="T34" fmla="*/ 3 w 29"/>
                <a:gd name="T35" fmla="*/ 243 h 250"/>
                <a:gd name="T36" fmla="*/ 6 w 29"/>
                <a:gd name="T37" fmla="*/ 250 h 250"/>
                <a:gd name="T38" fmla="*/ 8 w 29"/>
                <a:gd name="T39" fmla="*/ 24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50">
                  <a:moveTo>
                    <a:pt x="8" y="247"/>
                  </a:moveTo>
                  <a:lnTo>
                    <a:pt x="10" y="241"/>
                  </a:lnTo>
                  <a:lnTo>
                    <a:pt x="15" y="237"/>
                  </a:lnTo>
                  <a:lnTo>
                    <a:pt x="21" y="215"/>
                  </a:lnTo>
                  <a:lnTo>
                    <a:pt x="23" y="193"/>
                  </a:lnTo>
                  <a:lnTo>
                    <a:pt x="26" y="149"/>
                  </a:lnTo>
                  <a:lnTo>
                    <a:pt x="26" y="106"/>
                  </a:lnTo>
                  <a:lnTo>
                    <a:pt x="29" y="62"/>
                  </a:lnTo>
                  <a:lnTo>
                    <a:pt x="26" y="30"/>
                  </a:lnTo>
                  <a:lnTo>
                    <a:pt x="25" y="16"/>
                  </a:lnTo>
                  <a:lnTo>
                    <a:pt x="19" y="3"/>
                  </a:lnTo>
                  <a:lnTo>
                    <a:pt x="14" y="0"/>
                  </a:lnTo>
                  <a:lnTo>
                    <a:pt x="7" y="0"/>
                  </a:lnTo>
                  <a:lnTo>
                    <a:pt x="4" y="112"/>
                  </a:lnTo>
                  <a:lnTo>
                    <a:pt x="0" y="224"/>
                  </a:lnTo>
                  <a:lnTo>
                    <a:pt x="2" y="232"/>
                  </a:lnTo>
                  <a:lnTo>
                    <a:pt x="2" y="237"/>
                  </a:lnTo>
                  <a:lnTo>
                    <a:pt x="3" y="243"/>
                  </a:lnTo>
                  <a:lnTo>
                    <a:pt x="6" y="250"/>
                  </a:lnTo>
                  <a:lnTo>
                    <a:pt x="8"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498" name="Freeform 18"/>
            <p:cNvSpPr>
              <a:spLocks/>
            </p:cNvSpPr>
            <p:nvPr/>
          </p:nvSpPr>
          <p:spPr bwMode="auto">
            <a:xfrm>
              <a:off x="5220" y="2155"/>
              <a:ext cx="90" cy="425"/>
            </a:xfrm>
            <a:custGeom>
              <a:avLst/>
              <a:gdLst>
                <a:gd name="T0" fmla="*/ 0 w 69"/>
                <a:gd name="T1" fmla="*/ 250 h 250"/>
                <a:gd name="T2" fmla="*/ 11 w 69"/>
                <a:gd name="T3" fmla="*/ 244 h 250"/>
                <a:gd name="T4" fmla="*/ 18 w 69"/>
                <a:gd name="T5" fmla="*/ 235 h 250"/>
                <a:gd name="T6" fmla="*/ 32 w 69"/>
                <a:gd name="T7" fmla="*/ 215 h 250"/>
                <a:gd name="T8" fmla="*/ 47 w 69"/>
                <a:gd name="T9" fmla="*/ 187 h 250"/>
                <a:gd name="T10" fmla="*/ 58 w 69"/>
                <a:gd name="T11" fmla="*/ 167 h 250"/>
                <a:gd name="T12" fmla="*/ 62 w 69"/>
                <a:gd name="T13" fmla="*/ 145 h 250"/>
                <a:gd name="T14" fmla="*/ 63 w 69"/>
                <a:gd name="T15" fmla="*/ 124 h 250"/>
                <a:gd name="T16" fmla="*/ 66 w 69"/>
                <a:gd name="T17" fmla="*/ 103 h 250"/>
                <a:gd name="T18" fmla="*/ 68 w 69"/>
                <a:gd name="T19" fmla="*/ 77 h 250"/>
                <a:gd name="T20" fmla="*/ 69 w 69"/>
                <a:gd name="T21" fmla="*/ 49 h 250"/>
                <a:gd name="T22" fmla="*/ 66 w 69"/>
                <a:gd name="T23" fmla="*/ 23 h 250"/>
                <a:gd name="T24" fmla="*/ 62 w 69"/>
                <a:gd name="T25" fmla="*/ 11 h 250"/>
                <a:gd name="T26" fmla="*/ 55 w 69"/>
                <a:gd name="T27" fmla="*/ 0 h 250"/>
                <a:gd name="T28" fmla="*/ 54 w 69"/>
                <a:gd name="T29" fmla="*/ 30 h 250"/>
                <a:gd name="T30" fmla="*/ 53 w 69"/>
                <a:gd name="T31" fmla="*/ 63 h 250"/>
                <a:gd name="T32" fmla="*/ 46 w 69"/>
                <a:gd name="T33" fmla="*/ 129 h 250"/>
                <a:gd name="T34" fmla="*/ 40 w 69"/>
                <a:gd name="T35" fmla="*/ 162 h 250"/>
                <a:gd name="T36" fmla="*/ 31 w 69"/>
                <a:gd name="T37" fmla="*/ 194 h 250"/>
                <a:gd name="T38" fmla="*/ 18 w 69"/>
                <a:gd name="T39" fmla="*/ 222 h 250"/>
                <a:gd name="T40" fmla="*/ 0 w 69"/>
                <a:gd name="T41"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250">
                  <a:moveTo>
                    <a:pt x="0" y="250"/>
                  </a:moveTo>
                  <a:lnTo>
                    <a:pt x="11" y="244"/>
                  </a:lnTo>
                  <a:lnTo>
                    <a:pt x="18" y="235"/>
                  </a:lnTo>
                  <a:lnTo>
                    <a:pt x="32" y="215"/>
                  </a:lnTo>
                  <a:lnTo>
                    <a:pt x="47" y="187"/>
                  </a:lnTo>
                  <a:lnTo>
                    <a:pt x="58" y="167"/>
                  </a:lnTo>
                  <a:lnTo>
                    <a:pt x="62" y="145"/>
                  </a:lnTo>
                  <a:lnTo>
                    <a:pt x="63" y="124"/>
                  </a:lnTo>
                  <a:lnTo>
                    <a:pt x="66" y="103"/>
                  </a:lnTo>
                  <a:lnTo>
                    <a:pt x="68" y="77"/>
                  </a:lnTo>
                  <a:lnTo>
                    <a:pt x="69" y="49"/>
                  </a:lnTo>
                  <a:lnTo>
                    <a:pt x="66" y="23"/>
                  </a:lnTo>
                  <a:lnTo>
                    <a:pt x="62" y="11"/>
                  </a:lnTo>
                  <a:lnTo>
                    <a:pt x="55" y="0"/>
                  </a:lnTo>
                  <a:lnTo>
                    <a:pt x="54" y="30"/>
                  </a:lnTo>
                  <a:lnTo>
                    <a:pt x="53" y="63"/>
                  </a:lnTo>
                  <a:lnTo>
                    <a:pt x="46" y="129"/>
                  </a:lnTo>
                  <a:lnTo>
                    <a:pt x="40" y="162"/>
                  </a:lnTo>
                  <a:lnTo>
                    <a:pt x="31" y="194"/>
                  </a:lnTo>
                  <a:lnTo>
                    <a:pt x="18" y="222"/>
                  </a:lnTo>
                  <a:lnTo>
                    <a:pt x="0"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0499" name="Group 19"/>
            <p:cNvGrpSpPr>
              <a:grpSpLocks/>
            </p:cNvGrpSpPr>
            <p:nvPr/>
          </p:nvGrpSpPr>
          <p:grpSpPr bwMode="auto">
            <a:xfrm>
              <a:off x="4813" y="1853"/>
              <a:ext cx="193" cy="157"/>
              <a:chOff x="4468" y="1842"/>
              <a:chExt cx="285" cy="236"/>
            </a:xfrm>
          </p:grpSpPr>
          <p:sp>
            <p:nvSpPr>
              <p:cNvPr id="20500" name="Freeform 20"/>
              <p:cNvSpPr>
                <a:spLocks/>
              </p:cNvSpPr>
              <p:nvPr/>
            </p:nvSpPr>
            <p:spPr bwMode="auto">
              <a:xfrm>
                <a:off x="4468" y="1842"/>
                <a:ext cx="193" cy="236"/>
              </a:xfrm>
              <a:custGeom>
                <a:avLst/>
                <a:gdLst>
                  <a:gd name="T0" fmla="*/ 62 w 154"/>
                  <a:gd name="T1" fmla="*/ 146 h 146"/>
                  <a:gd name="T2" fmla="*/ 108 w 154"/>
                  <a:gd name="T3" fmla="*/ 130 h 146"/>
                  <a:gd name="T4" fmla="*/ 124 w 154"/>
                  <a:gd name="T5" fmla="*/ 100 h 146"/>
                  <a:gd name="T6" fmla="*/ 114 w 154"/>
                  <a:gd name="T7" fmla="*/ 98 h 146"/>
                  <a:gd name="T8" fmla="*/ 100 w 154"/>
                  <a:gd name="T9" fmla="*/ 96 h 146"/>
                  <a:gd name="T10" fmla="*/ 86 w 154"/>
                  <a:gd name="T11" fmla="*/ 96 h 146"/>
                  <a:gd name="T12" fmla="*/ 73 w 154"/>
                  <a:gd name="T13" fmla="*/ 100 h 146"/>
                  <a:gd name="T14" fmla="*/ 62 w 154"/>
                  <a:gd name="T15" fmla="*/ 89 h 146"/>
                  <a:gd name="T16" fmla="*/ 55 w 154"/>
                  <a:gd name="T17" fmla="*/ 81 h 146"/>
                  <a:gd name="T18" fmla="*/ 51 w 154"/>
                  <a:gd name="T19" fmla="*/ 67 h 146"/>
                  <a:gd name="T20" fmla="*/ 51 w 154"/>
                  <a:gd name="T21" fmla="*/ 66 h 146"/>
                  <a:gd name="T22" fmla="*/ 52 w 154"/>
                  <a:gd name="T23" fmla="*/ 60 h 146"/>
                  <a:gd name="T24" fmla="*/ 59 w 154"/>
                  <a:gd name="T25" fmla="*/ 45 h 146"/>
                  <a:gd name="T26" fmla="*/ 69 w 154"/>
                  <a:gd name="T27" fmla="*/ 40 h 146"/>
                  <a:gd name="T28" fmla="*/ 84 w 154"/>
                  <a:gd name="T29" fmla="*/ 33 h 146"/>
                  <a:gd name="T30" fmla="*/ 151 w 154"/>
                  <a:gd name="T31" fmla="*/ 39 h 146"/>
                  <a:gd name="T32" fmla="*/ 154 w 154"/>
                  <a:gd name="T33" fmla="*/ 26 h 146"/>
                  <a:gd name="T34" fmla="*/ 152 w 154"/>
                  <a:gd name="T35" fmla="*/ 18 h 146"/>
                  <a:gd name="T36" fmla="*/ 150 w 154"/>
                  <a:gd name="T37" fmla="*/ 11 h 146"/>
                  <a:gd name="T38" fmla="*/ 147 w 154"/>
                  <a:gd name="T39" fmla="*/ 8 h 146"/>
                  <a:gd name="T40" fmla="*/ 137 w 154"/>
                  <a:gd name="T41" fmla="*/ 15 h 146"/>
                  <a:gd name="T42" fmla="*/ 132 w 154"/>
                  <a:gd name="T43" fmla="*/ 15 h 146"/>
                  <a:gd name="T44" fmla="*/ 128 w 154"/>
                  <a:gd name="T45" fmla="*/ 12 h 146"/>
                  <a:gd name="T46" fmla="*/ 126 w 154"/>
                  <a:gd name="T47" fmla="*/ 7 h 146"/>
                  <a:gd name="T48" fmla="*/ 126 w 154"/>
                  <a:gd name="T49" fmla="*/ 4 h 146"/>
                  <a:gd name="T50" fmla="*/ 133 w 154"/>
                  <a:gd name="T51" fmla="*/ 1 h 146"/>
                  <a:gd name="T52" fmla="*/ 71 w 154"/>
                  <a:gd name="T53" fmla="*/ 0 h 146"/>
                  <a:gd name="T54" fmla="*/ 62 w 154"/>
                  <a:gd name="T55" fmla="*/ 1 h 146"/>
                  <a:gd name="T56" fmla="*/ 51 w 154"/>
                  <a:gd name="T57" fmla="*/ 3 h 146"/>
                  <a:gd name="T58" fmla="*/ 34 w 154"/>
                  <a:gd name="T59" fmla="*/ 15 h 146"/>
                  <a:gd name="T60" fmla="*/ 16 w 154"/>
                  <a:gd name="T61" fmla="*/ 36 h 146"/>
                  <a:gd name="T62" fmla="*/ 10 w 154"/>
                  <a:gd name="T63" fmla="*/ 48 h 146"/>
                  <a:gd name="T64" fmla="*/ 4 w 154"/>
                  <a:gd name="T65" fmla="*/ 60 h 146"/>
                  <a:gd name="T66" fmla="*/ 1 w 154"/>
                  <a:gd name="T67" fmla="*/ 73 h 146"/>
                  <a:gd name="T68" fmla="*/ 0 w 154"/>
                  <a:gd name="T69" fmla="*/ 87 h 146"/>
                  <a:gd name="T70" fmla="*/ 1 w 154"/>
                  <a:gd name="T71" fmla="*/ 98 h 146"/>
                  <a:gd name="T72" fmla="*/ 5 w 154"/>
                  <a:gd name="T73" fmla="*/ 107 h 146"/>
                  <a:gd name="T74" fmla="*/ 18 w 154"/>
                  <a:gd name="T75" fmla="*/ 118 h 146"/>
                  <a:gd name="T76" fmla="*/ 30 w 154"/>
                  <a:gd name="T77" fmla="*/ 129 h 146"/>
                  <a:gd name="T78" fmla="*/ 45 w 154"/>
                  <a:gd name="T79" fmla="*/ 137 h 146"/>
                  <a:gd name="T80" fmla="*/ 62 w 154"/>
                  <a:gd name="T8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46">
                    <a:moveTo>
                      <a:pt x="62" y="146"/>
                    </a:moveTo>
                    <a:lnTo>
                      <a:pt x="108" y="130"/>
                    </a:lnTo>
                    <a:lnTo>
                      <a:pt x="124" y="100"/>
                    </a:lnTo>
                    <a:lnTo>
                      <a:pt x="114" y="98"/>
                    </a:lnTo>
                    <a:lnTo>
                      <a:pt x="100" y="96"/>
                    </a:lnTo>
                    <a:lnTo>
                      <a:pt x="86" y="96"/>
                    </a:lnTo>
                    <a:lnTo>
                      <a:pt x="73" y="100"/>
                    </a:lnTo>
                    <a:lnTo>
                      <a:pt x="62" y="89"/>
                    </a:lnTo>
                    <a:lnTo>
                      <a:pt x="55" y="81"/>
                    </a:lnTo>
                    <a:lnTo>
                      <a:pt x="51" y="67"/>
                    </a:lnTo>
                    <a:lnTo>
                      <a:pt x="51" y="66"/>
                    </a:lnTo>
                    <a:lnTo>
                      <a:pt x="52" y="60"/>
                    </a:lnTo>
                    <a:lnTo>
                      <a:pt x="59" y="45"/>
                    </a:lnTo>
                    <a:lnTo>
                      <a:pt x="69" y="40"/>
                    </a:lnTo>
                    <a:lnTo>
                      <a:pt x="84" y="33"/>
                    </a:lnTo>
                    <a:lnTo>
                      <a:pt x="151" y="39"/>
                    </a:lnTo>
                    <a:lnTo>
                      <a:pt x="154" y="26"/>
                    </a:lnTo>
                    <a:lnTo>
                      <a:pt x="152" y="18"/>
                    </a:lnTo>
                    <a:lnTo>
                      <a:pt x="150" y="11"/>
                    </a:lnTo>
                    <a:lnTo>
                      <a:pt x="147" y="8"/>
                    </a:lnTo>
                    <a:lnTo>
                      <a:pt x="137" y="15"/>
                    </a:lnTo>
                    <a:lnTo>
                      <a:pt x="132" y="15"/>
                    </a:lnTo>
                    <a:lnTo>
                      <a:pt x="128" y="12"/>
                    </a:lnTo>
                    <a:lnTo>
                      <a:pt x="126" y="7"/>
                    </a:lnTo>
                    <a:lnTo>
                      <a:pt x="126" y="4"/>
                    </a:lnTo>
                    <a:lnTo>
                      <a:pt x="133" y="1"/>
                    </a:lnTo>
                    <a:lnTo>
                      <a:pt x="71" y="0"/>
                    </a:lnTo>
                    <a:lnTo>
                      <a:pt x="62" y="1"/>
                    </a:lnTo>
                    <a:lnTo>
                      <a:pt x="51" y="3"/>
                    </a:lnTo>
                    <a:lnTo>
                      <a:pt x="34" y="15"/>
                    </a:lnTo>
                    <a:lnTo>
                      <a:pt x="16" y="36"/>
                    </a:lnTo>
                    <a:lnTo>
                      <a:pt x="10" y="48"/>
                    </a:lnTo>
                    <a:lnTo>
                      <a:pt x="4" y="60"/>
                    </a:lnTo>
                    <a:lnTo>
                      <a:pt x="1" y="73"/>
                    </a:lnTo>
                    <a:lnTo>
                      <a:pt x="0" y="87"/>
                    </a:lnTo>
                    <a:lnTo>
                      <a:pt x="1" y="98"/>
                    </a:lnTo>
                    <a:lnTo>
                      <a:pt x="5" y="107"/>
                    </a:lnTo>
                    <a:lnTo>
                      <a:pt x="18" y="118"/>
                    </a:lnTo>
                    <a:lnTo>
                      <a:pt x="30" y="129"/>
                    </a:lnTo>
                    <a:lnTo>
                      <a:pt x="45" y="137"/>
                    </a:lnTo>
                    <a:lnTo>
                      <a:pt x="62" y="146"/>
                    </a:lnTo>
                    <a:close/>
                  </a:path>
                </a:pathLst>
              </a:cu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01" name="Freeform 21"/>
              <p:cNvSpPr>
                <a:spLocks/>
              </p:cNvSpPr>
              <p:nvPr/>
            </p:nvSpPr>
            <p:spPr bwMode="auto">
              <a:xfrm>
                <a:off x="4558" y="1933"/>
                <a:ext cx="195" cy="35"/>
              </a:xfrm>
              <a:custGeom>
                <a:avLst/>
                <a:gdLst>
                  <a:gd name="T0" fmla="*/ 42 w 156"/>
                  <a:gd name="T1" fmla="*/ 22 h 22"/>
                  <a:gd name="T2" fmla="*/ 156 w 156"/>
                  <a:gd name="T3" fmla="*/ 15 h 22"/>
                  <a:gd name="T4" fmla="*/ 147 w 156"/>
                  <a:gd name="T5" fmla="*/ 14 h 22"/>
                  <a:gd name="T6" fmla="*/ 138 w 156"/>
                  <a:gd name="T7" fmla="*/ 12 h 22"/>
                  <a:gd name="T8" fmla="*/ 128 w 156"/>
                  <a:gd name="T9" fmla="*/ 11 h 22"/>
                  <a:gd name="T10" fmla="*/ 119 w 156"/>
                  <a:gd name="T11" fmla="*/ 10 h 22"/>
                  <a:gd name="T12" fmla="*/ 99 w 156"/>
                  <a:gd name="T13" fmla="*/ 8 h 22"/>
                  <a:gd name="T14" fmla="*/ 80 w 156"/>
                  <a:gd name="T15" fmla="*/ 8 h 22"/>
                  <a:gd name="T16" fmla="*/ 61 w 156"/>
                  <a:gd name="T17" fmla="*/ 7 h 22"/>
                  <a:gd name="T18" fmla="*/ 42 w 156"/>
                  <a:gd name="T19" fmla="*/ 5 h 22"/>
                  <a:gd name="T20" fmla="*/ 32 w 156"/>
                  <a:gd name="T21" fmla="*/ 5 h 22"/>
                  <a:gd name="T22" fmla="*/ 22 w 156"/>
                  <a:gd name="T23" fmla="*/ 4 h 22"/>
                  <a:gd name="T24" fmla="*/ 13 w 156"/>
                  <a:gd name="T25" fmla="*/ 3 h 22"/>
                  <a:gd name="T26" fmla="*/ 3 w 156"/>
                  <a:gd name="T27" fmla="*/ 0 h 22"/>
                  <a:gd name="T28" fmla="*/ 3 w 156"/>
                  <a:gd name="T29" fmla="*/ 1 h 22"/>
                  <a:gd name="T30" fmla="*/ 2 w 156"/>
                  <a:gd name="T31" fmla="*/ 3 h 22"/>
                  <a:gd name="T32" fmla="*/ 0 w 156"/>
                  <a:gd name="T33" fmla="*/ 4 h 22"/>
                  <a:gd name="T34" fmla="*/ 0 w 156"/>
                  <a:gd name="T35" fmla="*/ 5 h 22"/>
                  <a:gd name="T36" fmla="*/ 0 w 156"/>
                  <a:gd name="T37" fmla="*/ 8 h 22"/>
                  <a:gd name="T38" fmla="*/ 2 w 156"/>
                  <a:gd name="T39" fmla="*/ 12 h 22"/>
                  <a:gd name="T40" fmla="*/ 3 w 156"/>
                  <a:gd name="T41" fmla="*/ 12 h 22"/>
                  <a:gd name="T42" fmla="*/ 5 w 156"/>
                  <a:gd name="T43" fmla="*/ 11 h 22"/>
                  <a:gd name="T44" fmla="*/ 7 w 156"/>
                  <a:gd name="T45" fmla="*/ 11 h 22"/>
                  <a:gd name="T46" fmla="*/ 9 w 156"/>
                  <a:gd name="T47" fmla="*/ 8 h 22"/>
                  <a:gd name="T48" fmla="*/ 10 w 156"/>
                  <a:gd name="T49" fmla="*/ 8 h 22"/>
                  <a:gd name="T50" fmla="*/ 11 w 156"/>
                  <a:gd name="T51" fmla="*/ 8 h 22"/>
                  <a:gd name="T52" fmla="*/ 42 w 156"/>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22">
                    <a:moveTo>
                      <a:pt x="42" y="22"/>
                    </a:moveTo>
                    <a:lnTo>
                      <a:pt x="156" y="15"/>
                    </a:lnTo>
                    <a:lnTo>
                      <a:pt x="147" y="14"/>
                    </a:lnTo>
                    <a:lnTo>
                      <a:pt x="138" y="12"/>
                    </a:lnTo>
                    <a:lnTo>
                      <a:pt x="128" y="11"/>
                    </a:lnTo>
                    <a:lnTo>
                      <a:pt x="119" y="10"/>
                    </a:lnTo>
                    <a:lnTo>
                      <a:pt x="99" y="8"/>
                    </a:lnTo>
                    <a:lnTo>
                      <a:pt x="80" y="8"/>
                    </a:lnTo>
                    <a:lnTo>
                      <a:pt x="61" y="7"/>
                    </a:lnTo>
                    <a:lnTo>
                      <a:pt x="42" y="5"/>
                    </a:lnTo>
                    <a:lnTo>
                      <a:pt x="32" y="5"/>
                    </a:lnTo>
                    <a:lnTo>
                      <a:pt x="22" y="4"/>
                    </a:lnTo>
                    <a:lnTo>
                      <a:pt x="13" y="3"/>
                    </a:lnTo>
                    <a:lnTo>
                      <a:pt x="3" y="0"/>
                    </a:lnTo>
                    <a:lnTo>
                      <a:pt x="3" y="1"/>
                    </a:lnTo>
                    <a:lnTo>
                      <a:pt x="2" y="3"/>
                    </a:lnTo>
                    <a:lnTo>
                      <a:pt x="0" y="4"/>
                    </a:lnTo>
                    <a:lnTo>
                      <a:pt x="0" y="5"/>
                    </a:lnTo>
                    <a:lnTo>
                      <a:pt x="0" y="8"/>
                    </a:lnTo>
                    <a:lnTo>
                      <a:pt x="2" y="12"/>
                    </a:lnTo>
                    <a:lnTo>
                      <a:pt x="3" y="12"/>
                    </a:lnTo>
                    <a:lnTo>
                      <a:pt x="5" y="11"/>
                    </a:lnTo>
                    <a:lnTo>
                      <a:pt x="7" y="11"/>
                    </a:lnTo>
                    <a:lnTo>
                      <a:pt x="9" y="8"/>
                    </a:lnTo>
                    <a:lnTo>
                      <a:pt x="10" y="8"/>
                    </a:lnTo>
                    <a:lnTo>
                      <a:pt x="11" y="8"/>
                    </a:lnTo>
                    <a:lnTo>
                      <a:pt x="4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0502" name="Group 22"/>
            <p:cNvGrpSpPr>
              <a:grpSpLocks/>
            </p:cNvGrpSpPr>
            <p:nvPr/>
          </p:nvGrpSpPr>
          <p:grpSpPr bwMode="auto">
            <a:xfrm>
              <a:off x="5527" y="1853"/>
              <a:ext cx="150" cy="157"/>
              <a:chOff x="5381" y="2206"/>
              <a:chExt cx="220" cy="235"/>
            </a:xfrm>
          </p:grpSpPr>
          <p:sp>
            <p:nvSpPr>
              <p:cNvPr id="20503" name="Freeform 23"/>
              <p:cNvSpPr>
                <a:spLocks/>
              </p:cNvSpPr>
              <p:nvPr/>
            </p:nvSpPr>
            <p:spPr bwMode="auto">
              <a:xfrm>
                <a:off x="5437" y="2206"/>
                <a:ext cx="164" cy="235"/>
              </a:xfrm>
              <a:custGeom>
                <a:avLst/>
                <a:gdLst>
                  <a:gd name="T0" fmla="*/ 25 w 131"/>
                  <a:gd name="T1" fmla="*/ 145 h 145"/>
                  <a:gd name="T2" fmla="*/ 32 w 131"/>
                  <a:gd name="T3" fmla="*/ 143 h 145"/>
                  <a:gd name="T4" fmla="*/ 64 w 131"/>
                  <a:gd name="T5" fmla="*/ 145 h 145"/>
                  <a:gd name="T6" fmla="*/ 70 w 131"/>
                  <a:gd name="T7" fmla="*/ 140 h 145"/>
                  <a:gd name="T8" fmla="*/ 98 w 131"/>
                  <a:gd name="T9" fmla="*/ 135 h 145"/>
                  <a:gd name="T10" fmla="*/ 106 w 131"/>
                  <a:gd name="T11" fmla="*/ 127 h 145"/>
                  <a:gd name="T12" fmla="*/ 112 w 131"/>
                  <a:gd name="T13" fmla="*/ 118 h 145"/>
                  <a:gd name="T14" fmla="*/ 118 w 131"/>
                  <a:gd name="T15" fmla="*/ 103 h 145"/>
                  <a:gd name="T16" fmla="*/ 128 w 131"/>
                  <a:gd name="T17" fmla="*/ 81 h 145"/>
                  <a:gd name="T18" fmla="*/ 131 w 131"/>
                  <a:gd name="T19" fmla="*/ 72 h 145"/>
                  <a:gd name="T20" fmla="*/ 131 w 131"/>
                  <a:gd name="T21" fmla="*/ 61 h 145"/>
                  <a:gd name="T22" fmla="*/ 131 w 131"/>
                  <a:gd name="T23" fmla="*/ 51 h 145"/>
                  <a:gd name="T24" fmla="*/ 128 w 131"/>
                  <a:gd name="T25" fmla="*/ 42 h 145"/>
                  <a:gd name="T26" fmla="*/ 127 w 131"/>
                  <a:gd name="T27" fmla="*/ 33 h 145"/>
                  <a:gd name="T28" fmla="*/ 124 w 131"/>
                  <a:gd name="T29" fmla="*/ 24 h 145"/>
                  <a:gd name="T30" fmla="*/ 114 w 131"/>
                  <a:gd name="T31" fmla="*/ 7 h 145"/>
                  <a:gd name="T32" fmla="*/ 106 w 131"/>
                  <a:gd name="T33" fmla="*/ 3 h 145"/>
                  <a:gd name="T34" fmla="*/ 98 w 131"/>
                  <a:gd name="T35" fmla="*/ 0 h 145"/>
                  <a:gd name="T36" fmla="*/ 90 w 131"/>
                  <a:gd name="T37" fmla="*/ 0 h 145"/>
                  <a:gd name="T38" fmla="*/ 80 w 131"/>
                  <a:gd name="T39" fmla="*/ 0 h 145"/>
                  <a:gd name="T40" fmla="*/ 48 w 131"/>
                  <a:gd name="T41" fmla="*/ 9 h 145"/>
                  <a:gd name="T42" fmla="*/ 24 w 131"/>
                  <a:gd name="T43" fmla="*/ 21 h 145"/>
                  <a:gd name="T44" fmla="*/ 17 w 131"/>
                  <a:gd name="T45" fmla="*/ 26 h 145"/>
                  <a:gd name="T46" fmla="*/ 15 w 131"/>
                  <a:gd name="T47" fmla="*/ 31 h 145"/>
                  <a:gd name="T48" fmla="*/ 15 w 131"/>
                  <a:gd name="T49" fmla="*/ 32 h 145"/>
                  <a:gd name="T50" fmla="*/ 0 w 131"/>
                  <a:gd name="T51" fmla="*/ 42 h 145"/>
                  <a:gd name="T52" fmla="*/ 9 w 131"/>
                  <a:gd name="T53" fmla="*/ 46 h 145"/>
                  <a:gd name="T54" fmla="*/ 17 w 131"/>
                  <a:gd name="T55" fmla="*/ 47 h 145"/>
                  <a:gd name="T56" fmla="*/ 29 w 131"/>
                  <a:gd name="T57" fmla="*/ 48 h 145"/>
                  <a:gd name="T58" fmla="*/ 57 w 131"/>
                  <a:gd name="T59" fmla="*/ 47 h 145"/>
                  <a:gd name="T60" fmla="*/ 70 w 131"/>
                  <a:gd name="T61" fmla="*/ 48 h 145"/>
                  <a:gd name="T62" fmla="*/ 80 w 131"/>
                  <a:gd name="T63" fmla="*/ 51 h 145"/>
                  <a:gd name="T64" fmla="*/ 88 w 131"/>
                  <a:gd name="T65" fmla="*/ 57 h 145"/>
                  <a:gd name="T66" fmla="*/ 95 w 131"/>
                  <a:gd name="T67" fmla="*/ 65 h 145"/>
                  <a:gd name="T68" fmla="*/ 105 w 131"/>
                  <a:gd name="T69" fmla="*/ 81 h 145"/>
                  <a:gd name="T70" fmla="*/ 106 w 131"/>
                  <a:gd name="T71" fmla="*/ 84 h 145"/>
                  <a:gd name="T72" fmla="*/ 101 w 131"/>
                  <a:gd name="T73" fmla="*/ 95 h 145"/>
                  <a:gd name="T74" fmla="*/ 10 w 131"/>
                  <a:gd name="T75" fmla="*/ 113 h 145"/>
                  <a:gd name="T76" fmla="*/ 22 w 131"/>
                  <a:gd name="T77" fmla="*/ 145 h 145"/>
                  <a:gd name="T78" fmla="*/ 25 w 131"/>
                  <a:gd name="T7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5">
                    <a:moveTo>
                      <a:pt x="25" y="145"/>
                    </a:moveTo>
                    <a:lnTo>
                      <a:pt x="32" y="143"/>
                    </a:lnTo>
                    <a:lnTo>
                      <a:pt x="64" y="145"/>
                    </a:lnTo>
                    <a:lnTo>
                      <a:pt x="70" y="140"/>
                    </a:lnTo>
                    <a:lnTo>
                      <a:pt x="98" y="135"/>
                    </a:lnTo>
                    <a:lnTo>
                      <a:pt x="106" y="127"/>
                    </a:lnTo>
                    <a:lnTo>
                      <a:pt x="112" y="118"/>
                    </a:lnTo>
                    <a:lnTo>
                      <a:pt x="118" y="103"/>
                    </a:lnTo>
                    <a:lnTo>
                      <a:pt x="128" y="81"/>
                    </a:lnTo>
                    <a:lnTo>
                      <a:pt x="131" y="72"/>
                    </a:lnTo>
                    <a:lnTo>
                      <a:pt x="131" y="61"/>
                    </a:lnTo>
                    <a:lnTo>
                      <a:pt x="131" y="51"/>
                    </a:lnTo>
                    <a:lnTo>
                      <a:pt x="128" y="42"/>
                    </a:lnTo>
                    <a:lnTo>
                      <a:pt x="127" y="33"/>
                    </a:lnTo>
                    <a:lnTo>
                      <a:pt x="124" y="24"/>
                    </a:lnTo>
                    <a:lnTo>
                      <a:pt x="114" y="7"/>
                    </a:lnTo>
                    <a:lnTo>
                      <a:pt x="106" y="3"/>
                    </a:lnTo>
                    <a:lnTo>
                      <a:pt x="98" y="0"/>
                    </a:lnTo>
                    <a:lnTo>
                      <a:pt x="90" y="0"/>
                    </a:lnTo>
                    <a:lnTo>
                      <a:pt x="80" y="0"/>
                    </a:lnTo>
                    <a:lnTo>
                      <a:pt x="48" y="9"/>
                    </a:lnTo>
                    <a:lnTo>
                      <a:pt x="24" y="21"/>
                    </a:lnTo>
                    <a:lnTo>
                      <a:pt x="17" y="26"/>
                    </a:lnTo>
                    <a:lnTo>
                      <a:pt x="15" y="31"/>
                    </a:lnTo>
                    <a:lnTo>
                      <a:pt x="15" y="32"/>
                    </a:lnTo>
                    <a:lnTo>
                      <a:pt x="0" y="42"/>
                    </a:lnTo>
                    <a:lnTo>
                      <a:pt x="9" y="46"/>
                    </a:lnTo>
                    <a:lnTo>
                      <a:pt x="17" y="47"/>
                    </a:lnTo>
                    <a:lnTo>
                      <a:pt x="29" y="48"/>
                    </a:lnTo>
                    <a:lnTo>
                      <a:pt x="57" y="47"/>
                    </a:lnTo>
                    <a:lnTo>
                      <a:pt x="70" y="48"/>
                    </a:lnTo>
                    <a:lnTo>
                      <a:pt x="80" y="51"/>
                    </a:lnTo>
                    <a:lnTo>
                      <a:pt x="88" y="57"/>
                    </a:lnTo>
                    <a:lnTo>
                      <a:pt x="95" y="65"/>
                    </a:lnTo>
                    <a:lnTo>
                      <a:pt x="105" y="81"/>
                    </a:lnTo>
                    <a:lnTo>
                      <a:pt x="106" y="84"/>
                    </a:lnTo>
                    <a:lnTo>
                      <a:pt x="101" y="95"/>
                    </a:lnTo>
                    <a:lnTo>
                      <a:pt x="10" y="113"/>
                    </a:lnTo>
                    <a:lnTo>
                      <a:pt x="22" y="145"/>
                    </a:lnTo>
                    <a:lnTo>
                      <a:pt x="25" y="145"/>
                    </a:lnTo>
                    <a:close/>
                  </a:path>
                </a:pathLst>
              </a:cu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04" name="Freeform 24"/>
              <p:cNvSpPr>
                <a:spLocks/>
              </p:cNvSpPr>
              <p:nvPr/>
            </p:nvSpPr>
            <p:spPr bwMode="auto">
              <a:xfrm>
                <a:off x="5381" y="2316"/>
                <a:ext cx="159" cy="51"/>
              </a:xfrm>
              <a:custGeom>
                <a:avLst/>
                <a:gdLst>
                  <a:gd name="T0" fmla="*/ 20 w 127"/>
                  <a:gd name="T1" fmla="*/ 31 h 31"/>
                  <a:gd name="T2" fmla="*/ 34 w 127"/>
                  <a:gd name="T3" fmla="*/ 30 h 31"/>
                  <a:gd name="T4" fmla="*/ 45 w 127"/>
                  <a:gd name="T5" fmla="*/ 20 h 31"/>
                  <a:gd name="T6" fmla="*/ 50 w 127"/>
                  <a:gd name="T7" fmla="*/ 20 h 31"/>
                  <a:gd name="T8" fmla="*/ 53 w 127"/>
                  <a:gd name="T9" fmla="*/ 20 h 31"/>
                  <a:gd name="T10" fmla="*/ 56 w 127"/>
                  <a:gd name="T11" fmla="*/ 26 h 31"/>
                  <a:gd name="T12" fmla="*/ 57 w 127"/>
                  <a:gd name="T13" fmla="*/ 28 h 31"/>
                  <a:gd name="T14" fmla="*/ 74 w 127"/>
                  <a:gd name="T15" fmla="*/ 28 h 31"/>
                  <a:gd name="T16" fmla="*/ 83 w 127"/>
                  <a:gd name="T17" fmla="*/ 28 h 31"/>
                  <a:gd name="T18" fmla="*/ 100 w 127"/>
                  <a:gd name="T19" fmla="*/ 27 h 31"/>
                  <a:gd name="T20" fmla="*/ 109 w 127"/>
                  <a:gd name="T21" fmla="*/ 24 h 31"/>
                  <a:gd name="T22" fmla="*/ 122 w 127"/>
                  <a:gd name="T23" fmla="*/ 19 h 31"/>
                  <a:gd name="T24" fmla="*/ 126 w 127"/>
                  <a:gd name="T25" fmla="*/ 17 h 31"/>
                  <a:gd name="T26" fmla="*/ 126 w 127"/>
                  <a:gd name="T27" fmla="*/ 15 h 31"/>
                  <a:gd name="T28" fmla="*/ 127 w 127"/>
                  <a:gd name="T29" fmla="*/ 15 h 31"/>
                  <a:gd name="T30" fmla="*/ 126 w 127"/>
                  <a:gd name="T31" fmla="*/ 12 h 31"/>
                  <a:gd name="T32" fmla="*/ 112 w 127"/>
                  <a:gd name="T33" fmla="*/ 8 h 31"/>
                  <a:gd name="T34" fmla="*/ 98 w 127"/>
                  <a:gd name="T35" fmla="*/ 6 h 31"/>
                  <a:gd name="T36" fmla="*/ 67 w 127"/>
                  <a:gd name="T37" fmla="*/ 4 h 31"/>
                  <a:gd name="T38" fmla="*/ 20 w 127"/>
                  <a:gd name="T39" fmla="*/ 1 h 31"/>
                  <a:gd name="T40" fmla="*/ 4 w 127"/>
                  <a:gd name="T41" fmla="*/ 0 h 31"/>
                  <a:gd name="T42" fmla="*/ 0 w 127"/>
                  <a:gd name="T43" fmla="*/ 0 h 31"/>
                  <a:gd name="T44" fmla="*/ 6 w 127"/>
                  <a:gd name="T45" fmla="*/ 27 h 31"/>
                  <a:gd name="T46" fmla="*/ 13 w 127"/>
                  <a:gd name="T47" fmla="*/ 28 h 31"/>
                  <a:gd name="T48" fmla="*/ 20 w 127"/>
                  <a:gd name="T4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31">
                    <a:moveTo>
                      <a:pt x="20" y="31"/>
                    </a:moveTo>
                    <a:lnTo>
                      <a:pt x="34" y="30"/>
                    </a:lnTo>
                    <a:lnTo>
                      <a:pt x="45" y="20"/>
                    </a:lnTo>
                    <a:lnTo>
                      <a:pt x="50" y="20"/>
                    </a:lnTo>
                    <a:lnTo>
                      <a:pt x="53" y="20"/>
                    </a:lnTo>
                    <a:lnTo>
                      <a:pt x="56" y="26"/>
                    </a:lnTo>
                    <a:lnTo>
                      <a:pt x="57" y="28"/>
                    </a:lnTo>
                    <a:lnTo>
                      <a:pt x="74" y="28"/>
                    </a:lnTo>
                    <a:lnTo>
                      <a:pt x="83" y="28"/>
                    </a:lnTo>
                    <a:lnTo>
                      <a:pt x="100" y="27"/>
                    </a:lnTo>
                    <a:lnTo>
                      <a:pt x="109" y="24"/>
                    </a:lnTo>
                    <a:lnTo>
                      <a:pt x="122" y="19"/>
                    </a:lnTo>
                    <a:lnTo>
                      <a:pt x="126" y="17"/>
                    </a:lnTo>
                    <a:lnTo>
                      <a:pt x="126" y="15"/>
                    </a:lnTo>
                    <a:lnTo>
                      <a:pt x="127" y="15"/>
                    </a:lnTo>
                    <a:lnTo>
                      <a:pt x="126" y="12"/>
                    </a:lnTo>
                    <a:lnTo>
                      <a:pt x="112" y="8"/>
                    </a:lnTo>
                    <a:lnTo>
                      <a:pt x="98" y="6"/>
                    </a:lnTo>
                    <a:lnTo>
                      <a:pt x="67" y="4"/>
                    </a:lnTo>
                    <a:lnTo>
                      <a:pt x="20" y="1"/>
                    </a:lnTo>
                    <a:lnTo>
                      <a:pt x="4" y="0"/>
                    </a:lnTo>
                    <a:lnTo>
                      <a:pt x="0" y="0"/>
                    </a:lnTo>
                    <a:lnTo>
                      <a:pt x="6" y="27"/>
                    </a:lnTo>
                    <a:lnTo>
                      <a:pt x="13" y="28"/>
                    </a:lnTo>
                    <a:lnTo>
                      <a:pt x="2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0505" name="Group 25"/>
            <p:cNvGrpSpPr>
              <a:grpSpLocks/>
            </p:cNvGrpSpPr>
            <p:nvPr/>
          </p:nvGrpSpPr>
          <p:grpSpPr bwMode="auto">
            <a:xfrm>
              <a:off x="4830" y="1979"/>
              <a:ext cx="858" cy="855"/>
              <a:chOff x="3397" y="5557"/>
              <a:chExt cx="1083" cy="1080"/>
            </a:xfrm>
          </p:grpSpPr>
          <p:sp>
            <p:nvSpPr>
              <p:cNvPr id="20506" name="Line 26"/>
              <p:cNvSpPr>
                <a:spLocks noChangeShapeType="1"/>
              </p:cNvSpPr>
              <p:nvPr/>
            </p:nvSpPr>
            <p:spPr bwMode="auto">
              <a:xfrm>
                <a:off x="3397" y="5557"/>
                <a:ext cx="1077" cy="108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7" name="Line 27"/>
              <p:cNvSpPr>
                <a:spLocks noChangeShapeType="1"/>
              </p:cNvSpPr>
              <p:nvPr/>
            </p:nvSpPr>
            <p:spPr bwMode="auto">
              <a:xfrm flipV="1">
                <a:off x="3397" y="5557"/>
                <a:ext cx="1083" cy="108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grpSp>
        <p:nvGrpSpPr>
          <p:cNvPr id="20508" name="Group 28"/>
          <p:cNvGrpSpPr>
            <a:grpSpLocks/>
          </p:cNvGrpSpPr>
          <p:nvPr/>
        </p:nvGrpSpPr>
        <p:grpSpPr bwMode="auto">
          <a:xfrm>
            <a:off x="4356100" y="4652963"/>
            <a:ext cx="1114425" cy="1512887"/>
            <a:chOff x="2744" y="2931"/>
            <a:chExt cx="702" cy="953"/>
          </a:xfrm>
        </p:grpSpPr>
        <p:grpSp>
          <p:nvGrpSpPr>
            <p:cNvPr id="20509" name="Group 29"/>
            <p:cNvGrpSpPr>
              <a:grpSpLocks/>
            </p:cNvGrpSpPr>
            <p:nvPr/>
          </p:nvGrpSpPr>
          <p:grpSpPr bwMode="auto">
            <a:xfrm rot="-1850293">
              <a:off x="2789" y="3521"/>
              <a:ext cx="657" cy="199"/>
              <a:chOff x="1791" y="3612"/>
              <a:chExt cx="1700" cy="356"/>
            </a:xfrm>
          </p:grpSpPr>
          <p:sp>
            <p:nvSpPr>
              <p:cNvPr id="20510" name="AutoShape 30"/>
              <p:cNvSpPr>
                <a:spLocks noChangeAspect="1" noChangeArrowheads="1" noTextEdit="1"/>
              </p:cNvSpPr>
              <p:nvPr/>
            </p:nvSpPr>
            <p:spPr bwMode="auto">
              <a:xfrm>
                <a:off x="1791" y="3612"/>
                <a:ext cx="170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11" name="Freeform 31"/>
              <p:cNvSpPr>
                <a:spLocks/>
              </p:cNvSpPr>
              <p:nvPr/>
            </p:nvSpPr>
            <p:spPr bwMode="auto">
              <a:xfrm>
                <a:off x="1831" y="3614"/>
                <a:ext cx="1291" cy="350"/>
              </a:xfrm>
              <a:custGeom>
                <a:avLst/>
                <a:gdLst>
                  <a:gd name="T0" fmla="*/ 0 w 1291"/>
                  <a:gd name="T1" fmla="*/ 350 h 350"/>
                  <a:gd name="T2" fmla="*/ 0 w 1291"/>
                  <a:gd name="T3" fmla="*/ 348 h 350"/>
                  <a:gd name="T4" fmla="*/ 2 w 1291"/>
                  <a:gd name="T5" fmla="*/ 348 h 350"/>
                  <a:gd name="T6" fmla="*/ 6 w 1291"/>
                  <a:gd name="T7" fmla="*/ 344 h 350"/>
                  <a:gd name="T8" fmla="*/ 8 w 1291"/>
                  <a:gd name="T9" fmla="*/ 342 h 350"/>
                  <a:gd name="T10" fmla="*/ 10 w 1291"/>
                  <a:gd name="T11" fmla="*/ 342 h 350"/>
                  <a:gd name="T12" fmla="*/ 10 w 1291"/>
                  <a:gd name="T13" fmla="*/ 341 h 350"/>
                  <a:gd name="T14" fmla="*/ 12 w 1291"/>
                  <a:gd name="T15" fmla="*/ 341 h 350"/>
                  <a:gd name="T16" fmla="*/ 12 w 1291"/>
                  <a:gd name="T17" fmla="*/ 339 h 350"/>
                  <a:gd name="T18" fmla="*/ 16 w 1291"/>
                  <a:gd name="T19" fmla="*/ 339 h 350"/>
                  <a:gd name="T20" fmla="*/ 16 w 1291"/>
                  <a:gd name="T21" fmla="*/ 337 h 350"/>
                  <a:gd name="T22" fmla="*/ 20 w 1291"/>
                  <a:gd name="T23" fmla="*/ 337 h 350"/>
                  <a:gd name="T24" fmla="*/ 20 w 1291"/>
                  <a:gd name="T25" fmla="*/ 335 h 350"/>
                  <a:gd name="T26" fmla="*/ 21 w 1291"/>
                  <a:gd name="T27" fmla="*/ 335 h 350"/>
                  <a:gd name="T28" fmla="*/ 23 w 1291"/>
                  <a:gd name="T29" fmla="*/ 333 h 350"/>
                  <a:gd name="T30" fmla="*/ 27 w 1291"/>
                  <a:gd name="T31" fmla="*/ 333 h 350"/>
                  <a:gd name="T32" fmla="*/ 29 w 1291"/>
                  <a:gd name="T33" fmla="*/ 331 h 350"/>
                  <a:gd name="T34" fmla="*/ 35 w 1291"/>
                  <a:gd name="T35" fmla="*/ 331 h 350"/>
                  <a:gd name="T36" fmla="*/ 35 w 1291"/>
                  <a:gd name="T37" fmla="*/ 329 h 350"/>
                  <a:gd name="T38" fmla="*/ 45 w 1291"/>
                  <a:gd name="T39" fmla="*/ 329 h 350"/>
                  <a:gd name="T40" fmla="*/ 46 w 1291"/>
                  <a:gd name="T41" fmla="*/ 327 h 350"/>
                  <a:gd name="T42" fmla="*/ 62 w 1291"/>
                  <a:gd name="T43" fmla="*/ 327 h 350"/>
                  <a:gd name="T44" fmla="*/ 1291 w 1291"/>
                  <a:gd name="T45" fmla="*/ 327 h 350"/>
                  <a:gd name="T46" fmla="*/ 1291 w 1291"/>
                  <a:gd name="T47" fmla="*/ 21 h 350"/>
                  <a:gd name="T48" fmla="*/ 37 w 1291"/>
                  <a:gd name="T49" fmla="*/ 21 h 350"/>
                  <a:gd name="T50" fmla="*/ 37 w 1291"/>
                  <a:gd name="T51" fmla="*/ 19 h 350"/>
                  <a:gd name="T52" fmla="*/ 29 w 1291"/>
                  <a:gd name="T53" fmla="*/ 19 h 350"/>
                  <a:gd name="T54" fmla="*/ 27 w 1291"/>
                  <a:gd name="T55" fmla="*/ 17 h 350"/>
                  <a:gd name="T56" fmla="*/ 23 w 1291"/>
                  <a:gd name="T57" fmla="*/ 17 h 350"/>
                  <a:gd name="T58" fmla="*/ 21 w 1291"/>
                  <a:gd name="T59" fmla="*/ 15 h 350"/>
                  <a:gd name="T60" fmla="*/ 18 w 1291"/>
                  <a:gd name="T61" fmla="*/ 15 h 350"/>
                  <a:gd name="T62" fmla="*/ 18 w 1291"/>
                  <a:gd name="T63" fmla="*/ 13 h 350"/>
                  <a:gd name="T64" fmla="*/ 16 w 1291"/>
                  <a:gd name="T65" fmla="*/ 13 h 350"/>
                  <a:gd name="T66" fmla="*/ 14 w 1291"/>
                  <a:gd name="T67" fmla="*/ 11 h 350"/>
                  <a:gd name="T68" fmla="*/ 12 w 1291"/>
                  <a:gd name="T69" fmla="*/ 11 h 350"/>
                  <a:gd name="T70" fmla="*/ 12 w 1291"/>
                  <a:gd name="T71" fmla="*/ 10 h 350"/>
                  <a:gd name="T72" fmla="*/ 10 w 1291"/>
                  <a:gd name="T73" fmla="*/ 10 h 350"/>
                  <a:gd name="T74" fmla="*/ 8 w 1291"/>
                  <a:gd name="T75" fmla="*/ 8 h 350"/>
                  <a:gd name="T76" fmla="*/ 6 w 1291"/>
                  <a:gd name="T77" fmla="*/ 8 h 350"/>
                  <a:gd name="T78" fmla="*/ 6 w 1291"/>
                  <a:gd name="T79" fmla="*/ 6 h 350"/>
                  <a:gd name="T80" fmla="*/ 4 w 1291"/>
                  <a:gd name="T81" fmla="*/ 6 h 350"/>
                  <a:gd name="T82" fmla="*/ 4 w 1291"/>
                  <a:gd name="T83" fmla="*/ 4 h 350"/>
                  <a:gd name="T84" fmla="*/ 2 w 1291"/>
                  <a:gd name="T85" fmla="*/ 4 h 350"/>
                  <a:gd name="T86" fmla="*/ 2 w 1291"/>
                  <a:gd name="T87" fmla="*/ 2 h 350"/>
                  <a:gd name="T88" fmla="*/ 0 w 1291"/>
                  <a:gd name="T89" fmla="*/ 0 h 350"/>
                  <a:gd name="T90" fmla="*/ 0 w 1291"/>
                  <a:gd name="T9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1" h="350">
                    <a:moveTo>
                      <a:pt x="0" y="350"/>
                    </a:moveTo>
                    <a:lnTo>
                      <a:pt x="0" y="348"/>
                    </a:lnTo>
                    <a:lnTo>
                      <a:pt x="2" y="348"/>
                    </a:lnTo>
                    <a:lnTo>
                      <a:pt x="6" y="344"/>
                    </a:lnTo>
                    <a:lnTo>
                      <a:pt x="8" y="342"/>
                    </a:lnTo>
                    <a:lnTo>
                      <a:pt x="10" y="342"/>
                    </a:lnTo>
                    <a:lnTo>
                      <a:pt x="10" y="341"/>
                    </a:lnTo>
                    <a:lnTo>
                      <a:pt x="12" y="341"/>
                    </a:lnTo>
                    <a:lnTo>
                      <a:pt x="12" y="339"/>
                    </a:lnTo>
                    <a:lnTo>
                      <a:pt x="16" y="339"/>
                    </a:lnTo>
                    <a:lnTo>
                      <a:pt x="16" y="337"/>
                    </a:lnTo>
                    <a:lnTo>
                      <a:pt x="20" y="337"/>
                    </a:lnTo>
                    <a:lnTo>
                      <a:pt x="20" y="335"/>
                    </a:lnTo>
                    <a:lnTo>
                      <a:pt x="21" y="335"/>
                    </a:lnTo>
                    <a:lnTo>
                      <a:pt x="23" y="333"/>
                    </a:lnTo>
                    <a:lnTo>
                      <a:pt x="27" y="333"/>
                    </a:lnTo>
                    <a:lnTo>
                      <a:pt x="29" y="331"/>
                    </a:lnTo>
                    <a:lnTo>
                      <a:pt x="35" y="331"/>
                    </a:lnTo>
                    <a:lnTo>
                      <a:pt x="35" y="329"/>
                    </a:lnTo>
                    <a:lnTo>
                      <a:pt x="45" y="329"/>
                    </a:lnTo>
                    <a:lnTo>
                      <a:pt x="46" y="327"/>
                    </a:lnTo>
                    <a:lnTo>
                      <a:pt x="62" y="327"/>
                    </a:lnTo>
                    <a:lnTo>
                      <a:pt x="1291" y="327"/>
                    </a:lnTo>
                    <a:lnTo>
                      <a:pt x="1291" y="21"/>
                    </a:lnTo>
                    <a:lnTo>
                      <a:pt x="37" y="21"/>
                    </a:lnTo>
                    <a:lnTo>
                      <a:pt x="37" y="19"/>
                    </a:lnTo>
                    <a:lnTo>
                      <a:pt x="29" y="19"/>
                    </a:lnTo>
                    <a:lnTo>
                      <a:pt x="27" y="17"/>
                    </a:lnTo>
                    <a:lnTo>
                      <a:pt x="23" y="17"/>
                    </a:lnTo>
                    <a:lnTo>
                      <a:pt x="21" y="15"/>
                    </a:lnTo>
                    <a:lnTo>
                      <a:pt x="18" y="15"/>
                    </a:lnTo>
                    <a:lnTo>
                      <a:pt x="18" y="13"/>
                    </a:lnTo>
                    <a:lnTo>
                      <a:pt x="16" y="13"/>
                    </a:lnTo>
                    <a:lnTo>
                      <a:pt x="14" y="11"/>
                    </a:lnTo>
                    <a:lnTo>
                      <a:pt x="12" y="11"/>
                    </a:lnTo>
                    <a:lnTo>
                      <a:pt x="12" y="10"/>
                    </a:lnTo>
                    <a:lnTo>
                      <a:pt x="10" y="10"/>
                    </a:lnTo>
                    <a:lnTo>
                      <a:pt x="8" y="8"/>
                    </a:lnTo>
                    <a:lnTo>
                      <a:pt x="6" y="8"/>
                    </a:lnTo>
                    <a:lnTo>
                      <a:pt x="6" y="6"/>
                    </a:lnTo>
                    <a:lnTo>
                      <a:pt x="4" y="6"/>
                    </a:lnTo>
                    <a:lnTo>
                      <a:pt x="4" y="4"/>
                    </a:lnTo>
                    <a:lnTo>
                      <a:pt x="2" y="4"/>
                    </a:lnTo>
                    <a:lnTo>
                      <a:pt x="2" y="2"/>
                    </a:lnTo>
                    <a:lnTo>
                      <a:pt x="0" y="0"/>
                    </a:lnTo>
                    <a:lnTo>
                      <a:pt x="0" y="350"/>
                    </a:lnTo>
                    <a:close/>
                  </a:path>
                </a:pathLst>
              </a:custGeom>
              <a:solidFill>
                <a:srgbClr val="FFFFFF"/>
              </a:solidFill>
              <a:ln w="0">
                <a:solidFill>
                  <a:srgbClr val="000000"/>
                </a:solidFill>
                <a:prstDash val="solid"/>
                <a:round/>
                <a:headEnd/>
                <a:tailEnd/>
              </a:ln>
            </p:spPr>
            <p:txBody>
              <a:bodyPr/>
              <a:lstStyle/>
              <a:p>
                <a:endParaRPr lang="de-DE"/>
              </a:p>
            </p:txBody>
          </p:sp>
          <p:sp>
            <p:nvSpPr>
              <p:cNvPr id="20512" name="Rectangle 32"/>
              <p:cNvSpPr>
                <a:spLocks noChangeArrowheads="1"/>
              </p:cNvSpPr>
              <p:nvPr/>
            </p:nvSpPr>
            <p:spPr bwMode="auto">
              <a:xfrm>
                <a:off x="1791" y="3612"/>
                <a:ext cx="42" cy="354"/>
              </a:xfrm>
              <a:prstGeom prst="rect">
                <a:avLst/>
              </a:prstGeom>
              <a:solidFill>
                <a:srgbClr val="FFFFFF"/>
              </a:solidFill>
              <a:ln w="0">
                <a:solidFill>
                  <a:srgbClr val="000000"/>
                </a:solidFill>
                <a:miter lim="800000"/>
                <a:headEnd/>
                <a:tailEnd/>
              </a:ln>
            </p:spPr>
            <p:txBody>
              <a:bodyPr/>
              <a:lstStyle/>
              <a:p>
                <a:endParaRPr lang="de-DE"/>
              </a:p>
            </p:txBody>
          </p:sp>
          <p:sp>
            <p:nvSpPr>
              <p:cNvPr id="20513" name="Rectangle 33"/>
              <p:cNvSpPr>
                <a:spLocks noChangeArrowheads="1"/>
              </p:cNvSpPr>
              <p:nvPr/>
            </p:nvSpPr>
            <p:spPr bwMode="auto">
              <a:xfrm>
                <a:off x="1799" y="3622"/>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14" name="Rectangle 34"/>
              <p:cNvSpPr>
                <a:spLocks noChangeArrowheads="1"/>
              </p:cNvSpPr>
              <p:nvPr/>
            </p:nvSpPr>
            <p:spPr bwMode="auto">
              <a:xfrm>
                <a:off x="1799" y="3639"/>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15" name="Rectangle 35"/>
              <p:cNvSpPr>
                <a:spLocks noChangeArrowheads="1"/>
              </p:cNvSpPr>
              <p:nvPr/>
            </p:nvSpPr>
            <p:spPr bwMode="auto">
              <a:xfrm>
                <a:off x="1799" y="3654"/>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16" name="Rectangle 36"/>
              <p:cNvSpPr>
                <a:spLocks noChangeArrowheads="1"/>
              </p:cNvSpPr>
              <p:nvPr/>
            </p:nvSpPr>
            <p:spPr bwMode="auto">
              <a:xfrm>
                <a:off x="1799" y="3672"/>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17" name="Rectangle 37"/>
              <p:cNvSpPr>
                <a:spLocks noChangeArrowheads="1"/>
              </p:cNvSpPr>
              <p:nvPr/>
            </p:nvSpPr>
            <p:spPr bwMode="auto">
              <a:xfrm>
                <a:off x="1799" y="3687"/>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18" name="Rectangle 38"/>
              <p:cNvSpPr>
                <a:spLocks noChangeArrowheads="1"/>
              </p:cNvSpPr>
              <p:nvPr/>
            </p:nvSpPr>
            <p:spPr bwMode="auto">
              <a:xfrm>
                <a:off x="1799" y="3704"/>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19" name="Rectangle 39"/>
              <p:cNvSpPr>
                <a:spLocks noChangeArrowheads="1"/>
              </p:cNvSpPr>
              <p:nvPr/>
            </p:nvSpPr>
            <p:spPr bwMode="auto">
              <a:xfrm>
                <a:off x="1799" y="3720"/>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0" name="Rectangle 40"/>
              <p:cNvSpPr>
                <a:spLocks noChangeArrowheads="1"/>
              </p:cNvSpPr>
              <p:nvPr/>
            </p:nvSpPr>
            <p:spPr bwMode="auto">
              <a:xfrm>
                <a:off x="1799" y="3737"/>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1" name="Rectangle 41"/>
              <p:cNvSpPr>
                <a:spLocks noChangeArrowheads="1"/>
              </p:cNvSpPr>
              <p:nvPr/>
            </p:nvSpPr>
            <p:spPr bwMode="auto">
              <a:xfrm>
                <a:off x="1799" y="3752"/>
                <a:ext cx="25" cy="8"/>
              </a:xfrm>
              <a:prstGeom prst="rect">
                <a:avLst/>
              </a:prstGeom>
              <a:solidFill>
                <a:srgbClr val="FFFFFF"/>
              </a:solidFill>
              <a:ln w="0">
                <a:solidFill>
                  <a:srgbClr val="000000"/>
                </a:solidFill>
                <a:miter lim="800000"/>
                <a:headEnd/>
                <a:tailEnd/>
              </a:ln>
            </p:spPr>
            <p:txBody>
              <a:bodyPr/>
              <a:lstStyle/>
              <a:p>
                <a:endParaRPr lang="de-DE"/>
              </a:p>
            </p:txBody>
          </p:sp>
          <p:sp>
            <p:nvSpPr>
              <p:cNvPr id="20522" name="Rectangle 42"/>
              <p:cNvSpPr>
                <a:spLocks noChangeArrowheads="1"/>
              </p:cNvSpPr>
              <p:nvPr/>
            </p:nvSpPr>
            <p:spPr bwMode="auto">
              <a:xfrm>
                <a:off x="1799" y="3770"/>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3" name="Rectangle 43"/>
              <p:cNvSpPr>
                <a:spLocks noChangeArrowheads="1"/>
              </p:cNvSpPr>
              <p:nvPr/>
            </p:nvSpPr>
            <p:spPr bwMode="auto">
              <a:xfrm>
                <a:off x="1799" y="3787"/>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4" name="Rectangle 44"/>
              <p:cNvSpPr>
                <a:spLocks noChangeArrowheads="1"/>
              </p:cNvSpPr>
              <p:nvPr/>
            </p:nvSpPr>
            <p:spPr bwMode="auto">
              <a:xfrm>
                <a:off x="1799" y="3803"/>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25" name="Rectangle 45"/>
              <p:cNvSpPr>
                <a:spLocks noChangeArrowheads="1"/>
              </p:cNvSpPr>
              <p:nvPr/>
            </p:nvSpPr>
            <p:spPr bwMode="auto">
              <a:xfrm>
                <a:off x="1799" y="3820"/>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6" name="Rectangle 46"/>
              <p:cNvSpPr>
                <a:spLocks noChangeArrowheads="1"/>
              </p:cNvSpPr>
              <p:nvPr/>
            </p:nvSpPr>
            <p:spPr bwMode="auto">
              <a:xfrm>
                <a:off x="1799" y="3835"/>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7" name="Rectangle 47"/>
              <p:cNvSpPr>
                <a:spLocks noChangeArrowheads="1"/>
              </p:cNvSpPr>
              <p:nvPr/>
            </p:nvSpPr>
            <p:spPr bwMode="auto">
              <a:xfrm>
                <a:off x="1799" y="3853"/>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28" name="Rectangle 48"/>
              <p:cNvSpPr>
                <a:spLocks noChangeArrowheads="1"/>
              </p:cNvSpPr>
              <p:nvPr/>
            </p:nvSpPr>
            <p:spPr bwMode="auto">
              <a:xfrm>
                <a:off x="1799" y="3868"/>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29" name="Rectangle 49"/>
              <p:cNvSpPr>
                <a:spLocks noChangeArrowheads="1"/>
              </p:cNvSpPr>
              <p:nvPr/>
            </p:nvSpPr>
            <p:spPr bwMode="auto">
              <a:xfrm>
                <a:off x="1799" y="3885"/>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30" name="Rectangle 50"/>
              <p:cNvSpPr>
                <a:spLocks noChangeArrowheads="1"/>
              </p:cNvSpPr>
              <p:nvPr/>
            </p:nvSpPr>
            <p:spPr bwMode="auto">
              <a:xfrm>
                <a:off x="1799" y="3901"/>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31" name="Rectangle 51"/>
              <p:cNvSpPr>
                <a:spLocks noChangeArrowheads="1"/>
              </p:cNvSpPr>
              <p:nvPr/>
            </p:nvSpPr>
            <p:spPr bwMode="auto">
              <a:xfrm>
                <a:off x="1799" y="3918"/>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32" name="Rectangle 52"/>
              <p:cNvSpPr>
                <a:spLocks noChangeArrowheads="1"/>
              </p:cNvSpPr>
              <p:nvPr/>
            </p:nvSpPr>
            <p:spPr bwMode="auto">
              <a:xfrm>
                <a:off x="1799" y="3933"/>
                <a:ext cx="25" cy="8"/>
              </a:xfrm>
              <a:prstGeom prst="rect">
                <a:avLst/>
              </a:prstGeom>
              <a:solidFill>
                <a:srgbClr val="FFFFFF"/>
              </a:solidFill>
              <a:ln w="0">
                <a:solidFill>
                  <a:srgbClr val="000000"/>
                </a:solidFill>
                <a:miter lim="800000"/>
                <a:headEnd/>
                <a:tailEnd/>
              </a:ln>
            </p:spPr>
            <p:txBody>
              <a:bodyPr/>
              <a:lstStyle/>
              <a:p>
                <a:endParaRPr lang="de-DE"/>
              </a:p>
            </p:txBody>
          </p:sp>
          <p:sp>
            <p:nvSpPr>
              <p:cNvPr id="20533" name="Rectangle 53"/>
              <p:cNvSpPr>
                <a:spLocks noChangeArrowheads="1"/>
              </p:cNvSpPr>
              <p:nvPr/>
            </p:nvSpPr>
            <p:spPr bwMode="auto">
              <a:xfrm>
                <a:off x="1799" y="3951"/>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34" name="Freeform 54"/>
              <p:cNvSpPr>
                <a:spLocks/>
              </p:cNvSpPr>
              <p:nvPr/>
            </p:nvSpPr>
            <p:spPr bwMode="auto">
              <a:xfrm>
                <a:off x="1856" y="3701"/>
                <a:ext cx="142" cy="196"/>
              </a:xfrm>
              <a:custGeom>
                <a:avLst/>
                <a:gdLst>
                  <a:gd name="T0" fmla="*/ 12 w 142"/>
                  <a:gd name="T1" fmla="*/ 3 h 196"/>
                  <a:gd name="T2" fmla="*/ 35 w 142"/>
                  <a:gd name="T3" fmla="*/ 11 h 196"/>
                  <a:gd name="T4" fmla="*/ 44 w 142"/>
                  <a:gd name="T5" fmla="*/ 15 h 196"/>
                  <a:gd name="T6" fmla="*/ 54 w 142"/>
                  <a:gd name="T7" fmla="*/ 17 h 196"/>
                  <a:gd name="T8" fmla="*/ 64 w 142"/>
                  <a:gd name="T9" fmla="*/ 21 h 196"/>
                  <a:gd name="T10" fmla="*/ 75 w 142"/>
                  <a:gd name="T11" fmla="*/ 26 h 196"/>
                  <a:gd name="T12" fmla="*/ 89 w 142"/>
                  <a:gd name="T13" fmla="*/ 32 h 196"/>
                  <a:gd name="T14" fmla="*/ 98 w 142"/>
                  <a:gd name="T15" fmla="*/ 38 h 196"/>
                  <a:gd name="T16" fmla="*/ 104 w 142"/>
                  <a:gd name="T17" fmla="*/ 42 h 196"/>
                  <a:gd name="T18" fmla="*/ 116 w 142"/>
                  <a:gd name="T19" fmla="*/ 50 h 196"/>
                  <a:gd name="T20" fmla="*/ 123 w 142"/>
                  <a:gd name="T21" fmla="*/ 55 h 196"/>
                  <a:gd name="T22" fmla="*/ 129 w 142"/>
                  <a:gd name="T23" fmla="*/ 61 h 196"/>
                  <a:gd name="T24" fmla="*/ 135 w 142"/>
                  <a:gd name="T25" fmla="*/ 69 h 196"/>
                  <a:gd name="T26" fmla="*/ 139 w 142"/>
                  <a:gd name="T27" fmla="*/ 75 h 196"/>
                  <a:gd name="T28" fmla="*/ 141 w 142"/>
                  <a:gd name="T29" fmla="*/ 78 h 196"/>
                  <a:gd name="T30" fmla="*/ 142 w 142"/>
                  <a:gd name="T31" fmla="*/ 84 h 196"/>
                  <a:gd name="T32" fmla="*/ 141 w 142"/>
                  <a:gd name="T33" fmla="*/ 102 h 196"/>
                  <a:gd name="T34" fmla="*/ 139 w 142"/>
                  <a:gd name="T35" fmla="*/ 107 h 196"/>
                  <a:gd name="T36" fmla="*/ 137 w 142"/>
                  <a:gd name="T37" fmla="*/ 111 h 196"/>
                  <a:gd name="T38" fmla="*/ 135 w 142"/>
                  <a:gd name="T39" fmla="*/ 115 h 196"/>
                  <a:gd name="T40" fmla="*/ 129 w 142"/>
                  <a:gd name="T41" fmla="*/ 123 h 196"/>
                  <a:gd name="T42" fmla="*/ 121 w 142"/>
                  <a:gd name="T43" fmla="*/ 130 h 196"/>
                  <a:gd name="T44" fmla="*/ 117 w 142"/>
                  <a:gd name="T45" fmla="*/ 136 h 196"/>
                  <a:gd name="T46" fmla="*/ 112 w 142"/>
                  <a:gd name="T47" fmla="*/ 140 h 196"/>
                  <a:gd name="T48" fmla="*/ 106 w 142"/>
                  <a:gd name="T49" fmla="*/ 146 h 196"/>
                  <a:gd name="T50" fmla="*/ 96 w 142"/>
                  <a:gd name="T51" fmla="*/ 152 h 196"/>
                  <a:gd name="T52" fmla="*/ 89 w 142"/>
                  <a:gd name="T53" fmla="*/ 157 h 196"/>
                  <a:gd name="T54" fmla="*/ 73 w 142"/>
                  <a:gd name="T55" fmla="*/ 165 h 196"/>
                  <a:gd name="T56" fmla="*/ 60 w 142"/>
                  <a:gd name="T57" fmla="*/ 173 h 196"/>
                  <a:gd name="T58" fmla="*/ 50 w 142"/>
                  <a:gd name="T59" fmla="*/ 178 h 196"/>
                  <a:gd name="T60" fmla="*/ 41 w 142"/>
                  <a:gd name="T61" fmla="*/ 182 h 196"/>
                  <a:gd name="T62" fmla="*/ 29 w 142"/>
                  <a:gd name="T63" fmla="*/ 188 h 196"/>
                  <a:gd name="T64" fmla="*/ 20 w 142"/>
                  <a:gd name="T65" fmla="*/ 192 h 196"/>
                  <a:gd name="T66" fmla="*/ 10 w 142"/>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96">
                    <a:moveTo>
                      <a:pt x="0" y="0"/>
                    </a:moveTo>
                    <a:lnTo>
                      <a:pt x="12" y="3"/>
                    </a:lnTo>
                    <a:lnTo>
                      <a:pt x="23" y="7"/>
                    </a:lnTo>
                    <a:lnTo>
                      <a:pt x="35" y="11"/>
                    </a:lnTo>
                    <a:lnTo>
                      <a:pt x="39" y="13"/>
                    </a:lnTo>
                    <a:lnTo>
                      <a:pt x="44" y="15"/>
                    </a:lnTo>
                    <a:lnTo>
                      <a:pt x="48" y="15"/>
                    </a:lnTo>
                    <a:lnTo>
                      <a:pt x="54" y="17"/>
                    </a:lnTo>
                    <a:lnTo>
                      <a:pt x="58" y="19"/>
                    </a:lnTo>
                    <a:lnTo>
                      <a:pt x="64" y="21"/>
                    </a:lnTo>
                    <a:lnTo>
                      <a:pt x="71" y="25"/>
                    </a:lnTo>
                    <a:lnTo>
                      <a:pt x="75" y="26"/>
                    </a:lnTo>
                    <a:lnTo>
                      <a:pt x="81" y="28"/>
                    </a:lnTo>
                    <a:lnTo>
                      <a:pt x="89" y="32"/>
                    </a:lnTo>
                    <a:lnTo>
                      <a:pt x="91" y="34"/>
                    </a:lnTo>
                    <a:lnTo>
                      <a:pt x="98" y="38"/>
                    </a:lnTo>
                    <a:lnTo>
                      <a:pt x="102" y="40"/>
                    </a:lnTo>
                    <a:lnTo>
                      <a:pt x="104" y="42"/>
                    </a:lnTo>
                    <a:lnTo>
                      <a:pt x="112" y="46"/>
                    </a:lnTo>
                    <a:lnTo>
                      <a:pt x="116" y="50"/>
                    </a:lnTo>
                    <a:lnTo>
                      <a:pt x="119" y="51"/>
                    </a:lnTo>
                    <a:lnTo>
                      <a:pt x="123" y="55"/>
                    </a:lnTo>
                    <a:lnTo>
                      <a:pt x="127" y="59"/>
                    </a:lnTo>
                    <a:lnTo>
                      <a:pt x="129" y="61"/>
                    </a:lnTo>
                    <a:lnTo>
                      <a:pt x="131" y="65"/>
                    </a:lnTo>
                    <a:lnTo>
                      <a:pt x="135" y="69"/>
                    </a:lnTo>
                    <a:lnTo>
                      <a:pt x="135" y="71"/>
                    </a:lnTo>
                    <a:lnTo>
                      <a:pt x="139" y="75"/>
                    </a:lnTo>
                    <a:lnTo>
                      <a:pt x="139" y="76"/>
                    </a:lnTo>
                    <a:lnTo>
                      <a:pt x="141" y="78"/>
                    </a:lnTo>
                    <a:lnTo>
                      <a:pt x="141" y="82"/>
                    </a:lnTo>
                    <a:lnTo>
                      <a:pt x="142" y="84"/>
                    </a:lnTo>
                    <a:lnTo>
                      <a:pt x="142" y="98"/>
                    </a:lnTo>
                    <a:lnTo>
                      <a:pt x="141" y="102"/>
                    </a:lnTo>
                    <a:lnTo>
                      <a:pt x="141" y="105"/>
                    </a:lnTo>
                    <a:lnTo>
                      <a:pt x="139" y="107"/>
                    </a:lnTo>
                    <a:lnTo>
                      <a:pt x="139" y="109"/>
                    </a:lnTo>
                    <a:lnTo>
                      <a:pt x="137" y="111"/>
                    </a:lnTo>
                    <a:lnTo>
                      <a:pt x="137" y="113"/>
                    </a:lnTo>
                    <a:lnTo>
                      <a:pt x="135" y="115"/>
                    </a:lnTo>
                    <a:lnTo>
                      <a:pt x="133" y="119"/>
                    </a:lnTo>
                    <a:lnTo>
                      <a:pt x="129" y="123"/>
                    </a:lnTo>
                    <a:lnTo>
                      <a:pt x="125" y="127"/>
                    </a:lnTo>
                    <a:lnTo>
                      <a:pt x="121" y="130"/>
                    </a:lnTo>
                    <a:lnTo>
                      <a:pt x="119" y="134"/>
                    </a:lnTo>
                    <a:lnTo>
                      <a:pt x="117" y="136"/>
                    </a:lnTo>
                    <a:lnTo>
                      <a:pt x="114" y="138"/>
                    </a:lnTo>
                    <a:lnTo>
                      <a:pt x="112" y="140"/>
                    </a:lnTo>
                    <a:lnTo>
                      <a:pt x="108" y="142"/>
                    </a:lnTo>
                    <a:lnTo>
                      <a:pt x="106" y="146"/>
                    </a:lnTo>
                    <a:lnTo>
                      <a:pt x="98" y="150"/>
                    </a:lnTo>
                    <a:lnTo>
                      <a:pt x="96" y="152"/>
                    </a:lnTo>
                    <a:lnTo>
                      <a:pt x="93" y="153"/>
                    </a:lnTo>
                    <a:lnTo>
                      <a:pt x="89" y="157"/>
                    </a:lnTo>
                    <a:lnTo>
                      <a:pt x="81" y="161"/>
                    </a:lnTo>
                    <a:lnTo>
                      <a:pt x="73" y="165"/>
                    </a:lnTo>
                    <a:lnTo>
                      <a:pt x="68" y="169"/>
                    </a:lnTo>
                    <a:lnTo>
                      <a:pt x="60" y="173"/>
                    </a:lnTo>
                    <a:lnTo>
                      <a:pt x="54" y="175"/>
                    </a:lnTo>
                    <a:lnTo>
                      <a:pt x="50" y="178"/>
                    </a:lnTo>
                    <a:lnTo>
                      <a:pt x="44" y="180"/>
                    </a:lnTo>
                    <a:lnTo>
                      <a:pt x="41" y="182"/>
                    </a:lnTo>
                    <a:lnTo>
                      <a:pt x="35" y="184"/>
                    </a:lnTo>
                    <a:lnTo>
                      <a:pt x="29" y="188"/>
                    </a:lnTo>
                    <a:lnTo>
                      <a:pt x="23" y="190"/>
                    </a:lnTo>
                    <a:lnTo>
                      <a:pt x="20" y="192"/>
                    </a:lnTo>
                    <a:lnTo>
                      <a:pt x="14" y="194"/>
                    </a:lnTo>
                    <a:lnTo>
                      <a:pt x="10" y="1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35" name="Line 55"/>
              <p:cNvSpPr>
                <a:spLocks noChangeShapeType="1"/>
              </p:cNvSpPr>
              <p:nvPr/>
            </p:nvSpPr>
            <p:spPr bwMode="auto">
              <a:xfrm>
                <a:off x="1889" y="3662"/>
                <a:ext cx="1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36" name="Line 56"/>
              <p:cNvSpPr>
                <a:spLocks noChangeShapeType="1"/>
              </p:cNvSpPr>
              <p:nvPr/>
            </p:nvSpPr>
            <p:spPr bwMode="auto">
              <a:xfrm flipH="1">
                <a:off x="1995" y="3691"/>
                <a:ext cx="9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37" name="Freeform 57"/>
              <p:cNvSpPr>
                <a:spLocks/>
              </p:cNvSpPr>
              <p:nvPr/>
            </p:nvSpPr>
            <p:spPr bwMode="auto">
              <a:xfrm>
                <a:off x="3043" y="3633"/>
                <a:ext cx="204" cy="308"/>
              </a:xfrm>
              <a:custGeom>
                <a:avLst/>
                <a:gdLst>
                  <a:gd name="T0" fmla="*/ 204 w 204"/>
                  <a:gd name="T1" fmla="*/ 216 h 308"/>
                  <a:gd name="T2" fmla="*/ 158 w 204"/>
                  <a:gd name="T3" fmla="*/ 216 h 308"/>
                  <a:gd name="T4" fmla="*/ 85 w 204"/>
                  <a:gd name="T5" fmla="*/ 308 h 308"/>
                  <a:gd name="T6" fmla="*/ 83 w 204"/>
                  <a:gd name="T7" fmla="*/ 308 h 308"/>
                  <a:gd name="T8" fmla="*/ 66 w 204"/>
                  <a:gd name="T9" fmla="*/ 302 h 308"/>
                  <a:gd name="T10" fmla="*/ 50 w 204"/>
                  <a:gd name="T11" fmla="*/ 293 h 308"/>
                  <a:gd name="T12" fmla="*/ 37 w 204"/>
                  <a:gd name="T13" fmla="*/ 277 h 308"/>
                  <a:gd name="T14" fmla="*/ 25 w 204"/>
                  <a:gd name="T15" fmla="*/ 258 h 308"/>
                  <a:gd name="T16" fmla="*/ 14 w 204"/>
                  <a:gd name="T17" fmla="*/ 237 h 308"/>
                  <a:gd name="T18" fmla="*/ 6 w 204"/>
                  <a:gd name="T19" fmla="*/ 212 h 308"/>
                  <a:gd name="T20" fmla="*/ 2 w 204"/>
                  <a:gd name="T21" fmla="*/ 183 h 308"/>
                  <a:gd name="T22" fmla="*/ 0 w 204"/>
                  <a:gd name="T23" fmla="*/ 154 h 308"/>
                  <a:gd name="T24" fmla="*/ 2 w 204"/>
                  <a:gd name="T25" fmla="*/ 125 h 308"/>
                  <a:gd name="T26" fmla="*/ 6 w 204"/>
                  <a:gd name="T27" fmla="*/ 96 h 308"/>
                  <a:gd name="T28" fmla="*/ 14 w 204"/>
                  <a:gd name="T29" fmla="*/ 71 h 308"/>
                  <a:gd name="T30" fmla="*/ 25 w 204"/>
                  <a:gd name="T31" fmla="*/ 50 h 308"/>
                  <a:gd name="T32" fmla="*/ 37 w 204"/>
                  <a:gd name="T33" fmla="*/ 31 h 308"/>
                  <a:gd name="T34" fmla="*/ 50 w 204"/>
                  <a:gd name="T35" fmla="*/ 16 h 308"/>
                  <a:gd name="T36" fmla="*/ 66 w 204"/>
                  <a:gd name="T37" fmla="*/ 6 h 308"/>
                  <a:gd name="T38" fmla="*/ 83 w 204"/>
                  <a:gd name="T39" fmla="*/ 0 h 308"/>
                  <a:gd name="T40" fmla="*/ 85 w 204"/>
                  <a:gd name="T41" fmla="*/ 0 h 308"/>
                  <a:gd name="T42" fmla="*/ 158 w 204"/>
                  <a:gd name="T43" fmla="*/ 93 h 308"/>
                  <a:gd name="T44" fmla="*/ 204 w 204"/>
                  <a:gd name="T45" fmla="*/ 93 h 308"/>
                  <a:gd name="T46" fmla="*/ 204 w 204"/>
                  <a:gd name="T47" fmla="*/ 2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08">
                    <a:moveTo>
                      <a:pt x="204" y="216"/>
                    </a:moveTo>
                    <a:lnTo>
                      <a:pt x="158" y="216"/>
                    </a:lnTo>
                    <a:lnTo>
                      <a:pt x="85" y="308"/>
                    </a:lnTo>
                    <a:lnTo>
                      <a:pt x="83" y="308"/>
                    </a:lnTo>
                    <a:lnTo>
                      <a:pt x="66" y="302"/>
                    </a:lnTo>
                    <a:lnTo>
                      <a:pt x="50" y="293"/>
                    </a:lnTo>
                    <a:lnTo>
                      <a:pt x="37" y="277"/>
                    </a:lnTo>
                    <a:lnTo>
                      <a:pt x="25" y="258"/>
                    </a:lnTo>
                    <a:lnTo>
                      <a:pt x="14" y="237"/>
                    </a:lnTo>
                    <a:lnTo>
                      <a:pt x="6" y="212"/>
                    </a:lnTo>
                    <a:lnTo>
                      <a:pt x="2" y="183"/>
                    </a:lnTo>
                    <a:lnTo>
                      <a:pt x="0" y="154"/>
                    </a:lnTo>
                    <a:lnTo>
                      <a:pt x="2" y="125"/>
                    </a:lnTo>
                    <a:lnTo>
                      <a:pt x="6" y="96"/>
                    </a:lnTo>
                    <a:lnTo>
                      <a:pt x="14" y="71"/>
                    </a:lnTo>
                    <a:lnTo>
                      <a:pt x="25" y="50"/>
                    </a:lnTo>
                    <a:lnTo>
                      <a:pt x="37" y="31"/>
                    </a:lnTo>
                    <a:lnTo>
                      <a:pt x="50" y="16"/>
                    </a:lnTo>
                    <a:lnTo>
                      <a:pt x="66" y="6"/>
                    </a:lnTo>
                    <a:lnTo>
                      <a:pt x="83" y="0"/>
                    </a:lnTo>
                    <a:lnTo>
                      <a:pt x="85" y="0"/>
                    </a:lnTo>
                    <a:lnTo>
                      <a:pt x="158" y="93"/>
                    </a:lnTo>
                    <a:lnTo>
                      <a:pt x="204" y="93"/>
                    </a:lnTo>
                    <a:lnTo>
                      <a:pt x="204" y="216"/>
                    </a:lnTo>
                    <a:close/>
                  </a:path>
                </a:pathLst>
              </a:custGeom>
              <a:solidFill>
                <a:srgbClr val="FFFFFF"/>
              </a:solidFill>
              <a:ln w="0">
                <a:solidFill>
                  <a:srgbClr val="000000"/>
                </a:solidFill>
                <a:prstDash val="solid"/>
                <a:round/>
                <a:headEnd/>
                <a:tailEnd/>
              </a:ln>
            </p:spPr>
            <p:txBody>
              <a:bodyPr/>
              <a:lstStyle/>
              <a:p>
                <a:endParaRPr lang="de-DE"/>
              </a:p>
            </p:txBody>
          </p:sp>
          <p:sp>
            <p:nvSpPr>
              <p:cNvPr id="20538" name="Arc 58"/>
              <p:cNvSpPr>
                <a:spLocks/>
              </p:cNvSpPr>
              <p:nvPr/>
            </p:nvSpPr>
            <p:spPr bwMode="auto">
              <a:xfrm>
                <a:off x="3172" y="3736"/>
                <a:ext cx="37" cy="107"/>
              </a:xfrm>
              <a:custGeom>
                <a:avLst/>
                <a:gdLst>
                  <a:gd name="G0" fmla="+- 21600 0 0"/>
                  <a:gd name="G1" fmla="+- 18951 0 0"/>
                  <a:gd name="G2" fmla="+- 21600 0 0"/>
                  <a:gd name="T0" fmla="*/ 10938 w 21600"/>
                  <a:gd name="T1" fmla="*/ 37736 h 37736"/>
                  <a:gd name="T2" fmla="*/ 11235 w 21600"/>
                  <a:gd name="T3" fmla="*/ 0 h 37736"/>
                  <a:gd name="T4" fmla="*/ 21600 w 21600"/>
                  <a:gd name="T5" fmla="*/ 18951 h 37736"/>
                </a:gdLst>
                <a:ahLst/>
                <a:cxnLst>
                  <a:cxn ang="0">
                    <a:pos x="T0" y="T1"/>
                  </a:cxn>
                  <a:cxn ang="0">
                    <a:pos x="T2" y="T3"/>
                  </a:cxn>
                  <a:cxn ang="0">
                    <a:pos x="T4" y="T5"/>
                  </a:cxn>
                </a:cxnLst>
                <a:rect l="0" t="0" r="r" b="b"/>
                <a:pathLst>
                  <a:path w="21600" h="37736" fill="none" extrusionOk="0">
                    <a:moveTo>
                      <a:pt x="10937" y="37736"/>
                    </a:moveTo>
                    <a:cubicBezTo>
                      <a:pt x="4177" y="33898"/>
                      <a:pt x="0" y="26724"/>
                      <a:pt x="0" y="18951"/>
                    </a:cubicBezTo>
                    <a:cubicBezTo>
                      <a:pt x="-1" y="11055"/>
                      <a:pt x="4307" y="3788"/>
                      <a:pt x="11235" y="0"/>
                    </a:cubicBezTo>
                  </a:path>
                  <a:path w="21600" h="37736" stroke="0" extrusionOk="0">
                    <a:moveTo>
                      <a:pt x="10937" y="37736"/>
                    </a:moveTo>
                    <a:cubicBezTo>
                      <a:pt x="4177" y="33898"/>
                      <a:pt x="0" y="26724"/>
                      <a:pt x="0" y="18951"/>
                    </a:cubicBezTo>
                    <a:cubicBezTo>
                      <a:pt x="-1" y="11055"/>
                      <a:pt x="4307" y="3788"/>
                      <a:pt x="11235" y="0"/>
                    </a:cubicBezTo>
                    <a:lnTo>
                      <a:pt x="21600" y="1895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39" name="Oval 59"/>
              <p:cNvSpPr>
                <a:spLocks noChangeArrowheads="1"/>
              </p:cNvSpPr>
              <p:nvPr/>
            </p:nvSpPr>
            <p:spPr bwMode="auto">
              <a:xfrm>
                <a:off x="3224" y="3727"/>
                <a:ext cx="60" cy="126"/>
              </a:xfrm>
              <a:prstGeom prst="ellipse">
                <a:avLst/>
              </a:prstGeom>
              <a:solidFill>
                <a:srgbClr val="FFFFFF"/>
              </a:solidFill>
              <a:ln w="0">
                <a:solidFill>
                  <a:srgbClr val="000000"/>
                </a:solidFill>
                <a:round/>
                <a:headEnd/>
                <a:tailEnd/>
              </a:ln>
            </p:spPr>
            <p:txBody>
              <a:bodyPr/>
              <a:lstStyle/>
              <a:p>
                <a:endParaRPr lang="de-DE"/>
              </a:p>
            </p:txBody>
          </p:sp>
          <p:sp>
            <p:nvSpPr>
              <p:cNvPr id="20540" name="Freeform 60"/>
              <p:cNvSpPr>
                <a:spLocks/>
              </p:cNvSpPr>
              <p:nvPr/>
            </p:nvSpPr>
            <p:spPr bwMode="auto">
              <a:xfrm>
                <a:off x="3239" y="3747"/>
                <a:ext cx="248" cy="188"/>
              </a:xfrm>
              <a:custGeom>
                <a:avLst/>
                <a:gdLst>
                  <a:gd name="T0" fmla="*/ 20 w 248"/>
                  <a:gd name="T1" fmla="*/ 5 h 188"/>
                  <a:gd name="T2" fmla="*/ 35 w 248"/>
                  <a:gd name="T3" fmla="*/ 2 h 188"/>
                  <a:gd name="T4" fmla="*/ 60 w 248"/>
                  <a:gd name="T5" fmla="*/ 2 h 188"/>
                  <a:gd name="T6" fmla="*/ 71 w 248"/>
                  <a:gd name="T7" fmla="*/ 5 h 188"/>
                  <a:gd name="T8" fmla="*/ 77 w 248"/>
                  <a:gd name="T9" fmla="*/ 9 h 188"/>
                  <a:gd name="T10" fmla="*/ 83 w 248"/>
                  <a:gd name="T11" fmla="*/ 13 h 188"/>
                  <a:gd name="T12" fmla="*/ 91 w 248"/>
                  <a:gd name="T13" fmla="*/ 19 h 188"/>
                  <a:gd name="T14" fmla="*/ 100 w 248"/>
                  <a:gd name="T15" fmla="*/ 29 h 188"/>
                  <a:gd name="T16" fmla="*/ 108 w 248"/>
                  <a:gd name="T17" fmla="*/ 36 h 188"/>
                  <a:gd name="T18" fmla="*/ 114 w 248"/>
                  <a:gd name="T19" fmla="*/ 44 h 188"/>
                  <a:gd name="T20" fmla="*/ 118 w 248"/>
                  <a:gd name="T21" fmla="*/ 52 h 188"/>
                  <a:gd name="T22" fmla="*/ 123 w 248"/>
                  <a:gd name="T23" fmla="*/ 63 h 188"/>
                  <a:gd name="T24" fmla="*/ 127 w 248"/>
                  <a:gd name="T25" fmla="*/ 73 h 188"/>
                  <a:gd name="T26" fmla="*/ 131 w 248"/>
                  <a:gd name="T27" fmla="*/ 81 h 188"/>
                  <a:gd name="T28" fmla="*/ 135 w 248"/>
                  <a:gd name="T29" fmla="*/ 90 h 188"/>
                  <a:gd name="T30" fmla="*/ 139 w 248"/>
                  <a:gd name="T31" fmla="*/ 98 h 188"/>
                  <a:gd name="T32" fmla="*/ 143 w 248"/>
                  <a:gd name="T33" fmla="*/ 106 h 188"/>
                  <a:gd name="T34" fmla="*/ 148 w 248"/>
                  <a:gd name="T35" fmla="*/ 115 h 188"/>
                  <a:gd name="T36" fmla="*/ 154 w 248"/>
                  <a:gd name="T37" fmla="*/ 119 h 188"/>
                  <a:gd name="T38" fmla="*/ 166 w 248"/>
                  <a:gd name="T39" fmla="*/ 125 h 188"/>
                  <a:gd name="T40" fmla="*/ 185 w 248"/>
                  <a:gd name="T41" fmla="*/ 129 h 188"/>
                  <a:gd name="T42" fmla="*/ 227 w 248"/>
                  <a:gd name="T43" fmla="*/ 132 h 188"/>
                  <a:gd name="T44" fmla="*/ 242 w 248"/>
                  <a:gd name="T45" fmla="*/ 136 h 188"/>
                  <a:gd name="T46" fmla="*/ 248 w 248"/>
                  <a:gd name="T47" fmla="*/ 146 h 188"/>
                  <a:gd name="T48" fmla="*/ 244 w 248"/>
                  <a:gd name="T49" fmla="*/ 159 h 188"/>
                  <a:gd name="T50" fmla="*/ 239 w 248"/>
                  <a:gd name="T51" fmla="*/ 167 h 188"/>
                  <a:gd name="T52" fmla="*/ 229 w 248"/>
                  <a:gd name="T53" fmla="*/ 177 h 188"/>
                  <a:gd name="T54" fmla="*/ 221 w 248"/>
                  <a:gd name="T55" fmla="*/ 183 h 188"/>
                  <a:gd name="T56" fmla="*/ 214 w 248"/>
                  <a:gd name="T57" fmla="*/ 186 h 188"/>
                  <a:gd name="T58" fmla="*/ 167 w 248"/>
                  <a:gd name="T59" fmla="*/ 186 h 188"/>
                  <a:gd name="T60" fmla="*/ 144 w 248"/>
                  <a:gd name="T61" fmla="*/ 183 h 188"/>
                  <a:gd name="T62" fmla="*/ 131 w 248"/>
                  <a:gd name="T63" fmla="*/ 179 h 188"/>
                  <a:gd name="T64" fmla="*/ 119 w 248"/>
                  <a:gd name="T65" fmla="*/ 175 h 188"/>
                  <a:gd name="T66" fmla="*/ 110 w 248"/>
                  <a:gd name="T67" fmla="*/ 171 h 188"/>
                  <a:gd name="T68" fmla="*/ 98 w 248"/>
                  <a:gd name="T69" fmla="*/ 163 h 188"/>
                  <a:gd name="T70" fmla="*/ 91 w 248"/>
                  <a:gd name="T71" fmla="*/ 156 h 188"/>
                  <a:gd name="T72" fmla="*/ 83 w 248"/>
                  <a:gd name="T73" fmla="*/ 144 h 188"/>
                  <a:gd name="T74" fmla="*/ 79 w 248"/>
                  <a:gd name="T75" fmla="*/ 136 h 188"/>
                  <a:gd name="T76" fmla="*/ 75 w 248"/>
                  <a:gd name="T77" fmla="*/ 131 h 188"/>
                  <a:gd name="T78" fmla="*/ 71 w 248"/>
                  <a:gd name="T79" fmla="*/ 123 h 188"/>
                  <a:gd name="T80" fmla="*/ 66 w 248"/>
                  <a:gd name="T81" fmla="*/ 113 h 188"/>
                  <a:gd name="T82" fmla="*/ 62 w 248"/>
                  <a:gd name="T83" fmla="*/ 107 h 188"/>
                  <a:gd name="T84" fmla="*/ 50 w 248"/>
                  <a:gd name="T85" fmla="*/ 98 h 188"/>
                  <a:gd name="T86" fmla="*/ 41 w 248"/>
                  <a:gd name="T87" fmla="*/ 94 h 188"/>
                  <a:gd name="T88" fmla="*/ 27 w 248"/>
                  <a:gd name="T89" fmla="*/ 90 h 188"/>
                  <a:gd name="T90" fmla="*/ 21 w 248"/>
                  <a:gd name="T91" fmla="*/ 86 h 188"/>
                  <a:gd name="T92" fmla="*/ 16 w 248"/>
                  <a:gd name="T93" fmla="*/ 79 h 188"/>
                  <a:gd name="T94" fmla="*/ 12 w 248"/>
                  <a:gd name="T95" fmla="*/ 73 h 188"/>
                  <a:gd name="T96" fmla="*/ 8 w 248"/>
                  <a:gd name="T97" fmla="*/ 67 h 188"/>
                  <a:gd name="T98" fmla="*/ 4 w 248"/>
                  <a:gd name="T99" fmla="*/ 61 h 188"/>
                  <a:gd name="T100" fmla="*/ 0 w 248"/>
                  <a:gd name="T101" fmla="*/ 29 h 188"/>
                  <a:gd name="T102" fmla="*/ 4 w 248"/>
                  <a:gd name="T103" fmla="*/ 17 h 188"/>
                  <a:gd name="T104" fmla="*/ 8 w 248"/>
                  <a:gd name="T105" fmla="*/ 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188">
                    <a:moveTo>
                      <a:pt x="14" y="7"/>
                    </a:moveTo>
                    <a:lnTo>
                      <a:pt x="16" y="7"/>
                    </a:lnTo>
                    <a:lnTo>
                      <a:pt x="16" y="5"/>
                    </a:lnTo>
                    <a:lnTo>
                      <a:pt x="20" y="5"/>
                    </a:lnTo>
                    <a:lnTo>
                      <a:pt x="21" y="4"/>
                    </a:lnTo>
                    <a:lnTo>
                      <a:pt x="25" y="4"/>
                    </a:lnTo>
                    <a:lnTo>
                      <a:pt x="27" y="2"/>
                    </a:lnTo>
                    <a:lnTo>
                      <a:pt x="35" y="2"/>
                    </a:lnTo>
                    <a:lnTo>
                      <a:pt x="35" y="0"/>
                    </a:lnTo>
                    <a:lnTo>
                      <a:pt x="52" y="0"/>
                    </a:lnTo>
                    <a:lnTo>
                      <a:pt x="52" y="2"/>
                    </a:lnTo>
                    <a:lnTo>
                      <a:pt x="60" y="2"/>
                    </a:lnTo>
                    <a:lnTo>
                      <a:pt x="62" y="4"/>
                    </a:lnTo>
                    <a:lnTo>
                      <a:pt x="68" y="4"/>
                    </a:lnTo>
                    <a:lnTo>
                      <a:pt x="68" y="5"/>
                    </a:lnTo>
                    <a:lnTo>
                      <a:pt x="71" y="5"/>
                    </a:lnTo>
                    <a:lnTo>
                      <a:pt x="71" y="7"/>
                    </a:lnTo>
                    <a:lnTo>
                      <a:pt x="75" y="7"/>
                    </a:lnTo>
                    <a:lnTo>
                      <a:pt x="75" y="9"/>
                    </a:lnTo>
                    <a:lnTo>
                      <a:pt x="77" y="9"/>
                    </a:lnTo>
                    <a:lnTo>
                      <a:pt x="79" y="11"/>
                    </a:lnTo>
                    <a:lnTo>
                      <a:pt x="81" y="11"/>
                    </a:lnTo>
                    <a:lnTo>
                      <a:pt x="81" y="13"/>
                    </a:lnTo>
                    <a:lnTo>
                      <a:pt x="83" y="13"/>
                    </a:lnTo>
                    <a:lnTo>
                      <a:pt x="87" y="17"/>
                    </a:lnTo>
                    <a:lnTo>
                      <a:pt x="89" y="17"/>
                    </a:lnTo>
                    <a:lnTo>
                      <a:pt x="89" y="19"/>
                    </a:lnTo>
                    <a:lnTo>
                      <a:pt x="91" y="19"/>
                    </a:lnTo>
                    <a:lnTo>
                      <a:pt x="94" y="23"/>
                    </a:lnTo>
                    <a:lnTo>
                      <a:pt x="98" y="27"/>
                    </a:lnTo>
                    <a:lnTo>
                      <a:pt x="98" y="29"/>
                    </a:lnTo>
                    <a:lnTo>
                      <a:pt x="100" y="29"/>
                    </a:lnTo>
                    <a:lnTo>
                      <a:pt x="104" y="32"/>
                    </a:lnTo>
                    <a:lnTo>
                      <a:pt x="106" y="34"/>
                    </a:lnTo>
                    <a:lnTo>
                      <a:pt x="106" y="36"/>
                    </a:lnTo>
                    <a:lnTo>
                      <a:pt x="108" y="36"/>
                    </a:lnTo>
                    <a:lnTo>
                      <a:pt x="108" y="38"/>
                    </a:lnTo>
                    <a:lnTo>
                      <a:pt x="110" y="38"/>
                    </a:lnTo>
                    <a:lnTo>
                      <a:pt x="110" y="40"/>
                    </a:lnTo>
                    <a:lnTo>
                      <a:pt x="114" y="44"/>
                    </a:lnTo>
                    <a:lnTo>
                      <a:pt x="114" y="46"/>
                    </a:lnTo>
                    <a:lnTo>
                      <a:pt x="116" y="48"/>
                    </a:lnTo>
                    <a:lnTo>
                      <a:pt x="116" y="50"/>
                    </a:lnTo>
                    <a:lnTo>
                      <a:pt x="118" y="52"/>
                    </a:lnTo>
                    <a:lnTo>
                      <a:pt x="118" y="54"/>
                    </a:lnTo>
                    <a:lnTo>
                      <a:pt x="121" y="57"/>
                    </a:lnTo>
                    <a:lnTo>
                      <a:pt x="121" y="61"/>
                    </a:lnTo>
                    <a:lnTo>
                      <a:pt x="123" y="63"/>
                    </a:lnTo>
                    <a:lnTo>
                      <a:pt x="123" y="65"/>
                    </a:lnTo>
                    <a:lnTo>
                      <a:pt x="125" y="67"/>
                    </a:lnTo>
                    <a:lnTo>
                      <a:pt x="125" y="71"/>
                    </a:lnTo>
                    <a:lnTo>
                      <a:pt x="127" y="73"/>
                    </a:lnTo>
                    <a:lnTo>
                      <a:pt x="127" y="75"/>
                    </a:lnTo>
                    <a:lnTo>
                      <a:pt x="129" y="77"/>
                    </a:lnTo>
                    <a:lnTo>
                      <a:pt x="129" y="79"/>
                    </a:lnTo>
                    <a:lnTo>
                      <a:pt x="131" y="81"/>
                    </a:lnTo>
                    <a:lnTo>
                      <a:pt x="131" y="84"/>
                    </a:lnTo>
                    <a:lnTo>
                      <a:pt x="133" y="86"/>
                    </a:lnTo>
                    <a:lnTo>
                      <a:pt x="133" y="88"/>
                    </a:lnTo>
                    <a:lnTo>
                      <a:pt x="135" y="90"/>
                    </a:lnTo>
                    <a:lnTo>
                      <a:pt x="135" y="92"/>
                    </a:lnTo>
                    <a:lnTo>
                      <a:pt x="137" y="94"/>
                    </a:lnTo>
                    <a:lnTo>
                      <a:pt x="137" y="96"/>
                    </a:lnTo>
                    <a:lnTo>
                      <a:pt x="139" y="98"/>
                    </a:lnTo>
                    <a:lnTo>
                      <a:pt x="139" y="100"/>
                    </a:lnTo>
                    <a:lnTo>
                      <a:pt x="141" y="102"/>
                    </a:lnTo>
                    <a:lnTo>
                      <a:pt x="141" y="104"/>
                    </a:lnTo>
                    <a:lnTo>
                      <a:pt x="143" y="106"/>
                    </a:lnTo>
                    <a:lnTo>
                      <a:pt x="143" y="107"/>
                    </a:lnTo>
                    <a:lnTo>
                      <a:pt x="146" y="111"/>
                    </a:lnTo>
                    <a:lnTo>
                      <a:pt x="148" y="113"/>
                    </a:lnTo>
                    <a:lnTo>
                      <a:pt x="148" y="115"/>
                    </a:lnTo>
                    <a:lnTo>
                      <a:pt x="150" y="115"/>
                    </a:lnTo>
                    <a:lnTo>
                      <a:pt x="152" y="117"/>
                    </a:lnTo>
                    <a:lnTo>
                      <a:pt x="152" y="119"/>
                    </a:lnTo>
                    <a:lnTo>
                      <a:pt x="154" y="119"/>
                    </a:lnTo>
                    <a:lnTo>
                      <a:pt x="158" y="123"/>
                    </a:lnTo>
                    <a:lnTo>
                      <a:pt x="162" y="123"/>
                    </a:lnTo>
                    <a:lnTo>
                      <a:pt x="164" y="125"/>
                    </a:lnTo>
                    <a:lnTo>
                      <a:pt x="166" y="125"/>
                    </a:lnTo>
                    <a:lnTo>
                      <a:pt x="167" y="127"/>
                    </a:lnTo>
                    <a:lnTo>
                      <a:pt x="173" y="127"/>
                    </a:lnTo>
                    <a:lnTo>
                      <a:pt x="175" y="129"/>
                    </a:lnTo>
                    <a:lnTo>
                      <a:pt x="185" y="129"/>
                    </a:lnTo>
                    <a:lnTo>
                      <a:pt x="187" y="131"/>
                    </a:lnTo>
                    <a:lnTo>
                      <a:pt x="204" y="131"/>
                    </a:lnTo>
                    <a:lnTo>
                      <a:pt x="208" y="132"/>
                    </a:lnTo>
                    <a:lnTo>
                      <a:pt x="227" y="132"/>
                    </a:lnTo>
                    <a:lnTo>
                      <a:pt x="229" y="134"/>
                    </a:lnTo>
                    <a:lnTo>
                      <a:pt x="237" y="134"/>
                    </a:lnTo>
                    <a:lnTo>
                      <a:pt x="239" y="136"/>
                    </a:lnTo>
                    <a:lnTo>
                      <a:pt x="242" y="136"/>
                    </a:lnTo>
                    <a:lnTo>
                      <a:pt x="246" y="140"/>
                    </a:lnTo>
                    <a:lnTo>
                      <a:pt x="246" y="144"/>
                    </a:lnTo>
                    <a:lnTo>
                      <a:pt x="248" y="144"/>
                    </a:lnTo>
                    <a:lnTo>
                      <a:pt x="248" y="146"/>
                    </a:lnTo>
                    <a:lnTo>
                      <a:pt x="246" y="148"/>
                    </a:lnTo>
                    <a:lnTo>
                      <a:pt x="246" y="154"/>
                    </a:lnTo>
                    <a:lnTo>
                      <a:pt x="244" y="156"/>
                    </a:lnTo>
                    <a:lnTo>
                      <a:pt x="244" y="159"/>
                    </a:lnTo>
                    <a:lnTo>
                      <a:pt x="242" y="159"/>
                    </a:lnTo>
                    <a:lnTo>
                      <a:pt x="242" y="161"/>
                    </a:lnTo>
                    <a:lnTo>
                      <a:pt x="239" y="165"/>
                    </a:lnTo>
                    <a:lnTo>
                      <a:pt x="239" y="167"/>
                    </a:lnTo>
                    <a:lnTo>
                      <a:pt x="237" y="167"/>
                    </a:lnTo>
                    <a:lnTo>
                      <a:pt x="237" y="169"/>
                    </a:lnTo>
                    <a:lnTo>
                      <a:pt x="233" y="173"/>
                    </a:lnTo>
                    <a:lnTo>
                      <a:pt x="229" y="177"/>
                    </a:lnTo>
                    <a:lnTo>
                      <a:pt x="227" y="177"/>
                    </a:lnTo>
                    <a:lnTo>
                      <a:pt x="227" y="179"/>
                    </a:lnTo>
                    <a:lnTo>
                      <a:pt x="225" y="179"/>
                    </a:lnTo>
                    <a:lnTo>
                      <a:pt x="221" y="183"/>
                    </a:lnTo>
                    <a:lnTo>
                      <a:pt x="219" y="183"/>
                    </a:lnTo>
                    <a:lnTo>
                      <a:pt x="217" y="184"/>
                    </a:lnTo>
                    <a:lnTo>
                      <a:pt x="216" y="184"/>
                    </a:lnTo>
                    <a:lnTo>
                      <a:pt x="214" y="186"/>
                    </a:lnTo>
                    <a:lnTo>
                      <a:pt x="210" y="186"/>
                    </a:lnTo>
                    <a:lnTo>
                      <a:pt x="210" y="188"/>
                    </a:lnTo>
                    <a:lnTo>
                      <a:pt x="169" y="188"/>
                    </a:lnTo>
                    <a:lnTo>
                      <a:pt x="167" y="186"/>
                    </a:lnTo>
                    <a:lnTo>
                      <a:pt x="156" y="186"/>
                    </a:lnTo>
                    <a:lnTo>
                      <a:pt x="154" y="184"/>
                    </a:lnTo>
                    <a:lnTo>
                      <a:pt x="146" y="184"/>
                    </a:lnTo>
                    <a:lnTo>
                      <a:pt x="144" y="183"/>
                    </a:lnTo>
                    <a:lnTo>
                      <a:pt x="139" y="183"/>
                    </a:lnTo>
                    <a:lnTo>
                      <a:pt x="137" y="181"/>
                    </a:lnTo>
                    <a:lnTo>
                      <a:pt x="133" y="181"/>
                    </a:lnTo>
                    <a:lnTo>
                      <a:pt x="131" y="179"/>
                    </a:lnTo>
                    <a:lnTo>
                      <a:pt x="125" y="179"/>
                    </a:lnTo>
                    <a:lnTo>
                      <a:pt x="123" y="177"/>
                    </a:lnTo>
                    <a:lnTo>
                      <a:pt x="121" y="177"/>
                    </a:lnTo>
                    <a:lnTo>
                      <a:pt x="119" y="175"/>
                    </a:lnTo>
                    <a:lnTo>
                      <a:pt x="116" y="175"/>
                    </a:lnTo>
                    <a:lnTo>
                      <a:pt x="114" y="173"/>
                    </a:lnTo>
                    <a:lnTo>
                      <a:pt x="112" y="173"/>
                    </a:lnTo>
                    <a:lnTo>
                      <a:pt x="110" y="171"/>
                    </a:lnTo>
                    <a:lnTo>
                      <a:pt x="108" y="171"/>
                    </a:lnTo>
                    <a:lnTo>
                      <a:pt x="104" y="167"/>
                    </a:lnTo>
                    <a:lnTo>
                      <a:pt x="102" y="167"/>
                    </a:lnTo>
                    <a:lnTo>
                      <a:pt x="98" y="163"/>
                    </a:lnTo>
                    <a:lnTo>
                      <a:pt x="96" y="161"/>
                    </a:lnTo>
                    <a:lnTo>
                      <a:pt x="94" y="161"/>
                    </a:lnTo>
                    <a:lnTo>
                      <a:pt x="94" y="159"/>
                    </a:lnTo>
                    <a:lnTo>
                      <a:pt x="91" y="156"/>
                    </a:lnTo>
                    <a:lnTo>
                      <a:pt x="87" y="152"/>
                    </a:lnTo>
                    <a:lnTo>
                      <a:pt x="87" y="150"/>
                    </a:lnTo>
                    <a:lnTo>
                      <a:pt x="83" y="146"/>
                    </a:lnTo>
                    <a:lnTo>
                      <a:pt x="83" y="144"/>
                    </a:lnTo>
                    <a:lnTo>
                      <a:pt x="81" y="142"/>
                    </a:lnTo>
                    <a:lnTo>
                      <a:pt x="81" y="140"/>
                    </a:lnTo>
                    <a:lnTo>
                      <a:pt x="79" y="138"/>
                    </a:lnTo>
                    <a:lnTo>
                      <a:pt x="79" y="136"/>
                    </a:lnTo>
                    <a:lnTo>
                      <a:pt x="77" y="134"/>
                    </a:lnTo>
                    <a:lnTo>
                      <a:pt x="77" y="132"/>
                    </a:lnTo>
                    <a:lnTo>
                      <a:pt x="75" y="132"/>
                    </a:lnTo>
                    <a:lnTo>
                      <a:pt x="75" y="131"/>
                    </a:lnTo>
                    <a:lnTo>
                      <a:pt x="73" y="129"/>
                    </a:lnTo>
                    <a:lnTo>
                      <a:pt x="73" y="127"/>
                    </a:lnTo>
                    <a:lnTo>
                      <a:pt x="71" y="125"/>
                    </a:lnTo>
                    <a:lnTo>
                      <a:pt x="71" y="123"/>
                    </a:lnTo>
                    <a:lnTo>
                      <a:pt x="68" y="119"/>
                    </a:lnTo>
                    <a:lnTo>
                      <a:pt x="68" y="117"/>
                    </a:lnTo>
                    <a:lnTo>
                      <a:pt x="66" y="115"/>
                    </a:lnTo>
                    <a:lnTo>
                      <a:pt x="66" y="113"/>
                    </a:lnTo>
                    <a:lnTo>
                      <a:pt x="64" y="113"/>
                    </a:lnTo>
                    <a:lnTo>
                      <a:pt x="64" y="109"/>
                    </a:lnTo>
                    <a:lnTo>
                      <a:pt x="62" y="109"/>
                    </a:lnTo>
                    <a:lnTo>
                      <a:pt x="62" y="107"/>
                    </a:lnTo>
                    <a:lnTo>
                      <a:pt x="58" y="104"/>
                    </a:lnTo>
                    <a:lnTo>
                      <a:pt x="54" y="100"/>
                    </a:lnTo>
                    <a:lnTo>
                      <a:pt x="52" y="98"/>
                    </a:lnTo>
                    <a:lnTo>
                      <a:pt x="50" y="98"/>
                    </a:lnTo>
                    <a:lnTo>
                      <a:pt x="48" y="96"/>
                    </a:lnTo>
                    <a:lnTo>
                      <a:pt x="46" y="96"/>
                    </a:lnTo>
                    <a:lnTo>
                      <a:pt x="45" y="94"/>
                    </a:lnTo>
                    <a:lnTo>
                      <a:pt x="41" y="94"/>
                    </a:lnTo>
                    <a:lnTo>
                      <a:pt x="39" y="92"/>
                    </a:lnTo>
                    <a:lnTo>
                      <a:pt x="33" y="92"/>
                    </a:lnTo>
                    <a:lnTo>
                      <a:pt x="31" y="90"/>
                    </a:lnTo>
                    <a:lnTo>
                      <a:pt x="27" y="90"/>
                    </a:lnTo>
                    <a:lnTo>
                      <a:pt x="25" y="88"/>
                    </a:lnTo>
                    <a:lnTo>
                      <a:pt x="23" y="88"/>
                    </a:lnTo>
                    <a:lnTo>
                      <a:pt x="23" y="86"/>
                    </a:lnTo>
                    <a:lnTo>
                      <a:pt x="21" y="86"/>
                    </a:lnTo>
                    <a:lnTo>
                      <a:pt x="18" y="82"/>
                    </a:lnTo>
                    <a:lnTo>
                      <a:pt x="18" y="81"/>
                    </a:lnTo>
                    <a:lnTo>
                      <a:pt x="16" y="81"/>
                    </a:lnTo>
                    <a:lnTo>
                      <a:pt x="16" y="79"/>
                    </a:lnTo>
                    <a:lnTo>
                      <a:pt x="14" y="79"/>
                    </a:lnTo>
                    <a:lnTo>
                      <a:pt x="14" y="77"/>
                    </a:lnTo>
                    <a:lnTo>
                      <a:pt x="12" y="77"/>
                    </a:lnTo>
                    <a:lnTo>
                      <a:pt x="12" y="73"/>
                    </a:lnTo>
                    <a:lnTo>
                      <a:pt x="10" y="73"/>
                    </a:lnTo>
                    <a:lnTo>
                      <a:pt x="10" y="71"/>
                    </a:lnTo>
                    <a:lnTo>
                      <a:pt x="8" y="71"/>
                    </a:lnTo>
                    <a:lnTo>
                      <a:pt x="8" y="67"/>
                    </a:lnTo>
                    <a:lnTo>
                      <a:pt x="6" y="67"/>
                    </a:lnTo>
                    <a:lnTo>
                      <a:pt x="6" y="65"/>
                    </a:lnTo>
                    <a:lnTo>
                      <a:pt x="4" y="63"/>
                    </a:lnTo>
                    <a:lnTo>
                      <a:pt x="4" y="61"/>
                    </a:lnTo>
                    <a:lnTo>
                      <a:pt x="2" y="59"/>
                    </a:lnTo>
                    <a:lnTo>
                      <a:pt x="2" y="56"/>
                    </a:lnTo>
                    <a:lnTo>
                      <a:pt x="0" y="54"/>
                    </a:lnTo>
                    <a:lnTo>
                      <a:pt x="0" y="29"/>
                    </a:lnTo>
                    <a:lnTo>
                      <a:pt x="2" y="27"/>
                    </a:lnTo>
                    <a:lnTo>
                      <a:pt x="2" y="23"/>
                    </a:lnTo>
                    <a:lnTo>
                      <a:pt x="4" y="21"/>
                    </a:lnTo>
                    <a:lnTo>
                      <a:pt x="4" y="17"/>
                    </a:lnTo>
                    <a:lnTo>
                      <a:pt x="6" y="15"/>
                    </a:lnTo>
                    <a:lnTo>
                      <a:pt x="6" y="13"/>
                    </a:lnTo>
                    <a:lnTo>
                      <a:pt x="8" y="13"/>
                    </a:lnTo>
                    <a:lnTo>
                      <a:pt x="8" y="9"/>
                    </a:lnTo>
                    <a:lnTo>
                      <a:pt x="10" y="9"/>
                    </a:lnTo>
                    <a:lnTo>
                      <a:pt x="10" y="7"/>
                    </a:lnTo>
                    <a:lnTo>
                      <a:pt x="14" y="7"/>
                    </a:lnTo>
                    <a:close/>
                  </a:path>
                </a:pathLst>
              </a:custGeom>
              <a:solidFill>
                <a:srgbClr val="FFFFFF"/>
              </a:solidFill>
              <a:ln w="0">
                <a:solidFill>
                  <a:srgbClr val="000000"/>
                </a:solidFill>
                <a:prstDash val="solid"/>
                <a:round/>
                <a:headEnd/>
                <a:tailEnd/>
              </a:ln>
            </p:spPr>
            <p:txBody>
              <a:bodyPr/>
              <a:lstStyle/>
              <a:p>
                <a:endParaRPr lang="de-DE"/>
              </a:p>
            </p:txBody>
          </p:sp>
          <p:sp>
            <p:nvSpPr>
              <p:cNvPr id="20541" name="Freeform 61"/>
              <p:cNvSpPr>
                <a:spLocks/>
              </p:cNvSpPr>
              <p:nvPr/>
            </p:nvSpPr>
            <p:spPr bwMode="auto">
              <a:xfrm>
                <a:off x="3193" y="3733"/>
                <a:ext cx="16" cy="104"/>
              </a:xfrm>
              <a:custGeom>
                <a:avLst/>
                <a:gdLst>
                  <a:gd name="T0" fmla="*/ 16 w 16"/>
                  <a:gd name="T1" fmla="*/ 0 h 104"/>
                  <a:gd name="T2" fmla="*/ 14 w 16"/>
                  <a:gd name="T3" fmla="*/ 2 h 104"/>
                  <a:gd name="T4" fmla="*/ 14 w 16"/>
                  <a:gd name="T5" fmla="*/ 4 h 104"/>
                  <a:gd name="T6" fmla="*/ 12 w 16"/>
                  <a:gd name="T7" fmla="*/ 4 h 104"/>
                  <a:gd name="T8" fmla="*/ 12 w 16"/>
                  <a:gd name="T9" fmla="*/ 6 h 104"/>
                  <a:gd name="T10" fmla="*/ 10 w 16"/>
                  <a:gd name="T11" fmla="*/ 8 h 104"/>
                  <a:gd name="T12" fmla="*/ 10 w 16"/>
                  <a:gd name="T13" fmla="*/ 10 h 104"/>
                  <a:gd name="T14" fmla="*/ 8 w 16"/>
                  <a:gd name="T15" fmla="*/ 12 h 104"/>
                  <a:gd name="T16" fmla="*/ 8 w 16"/>
                  <a:gd name="T17" fmla="*/ 14 h 104"/>
                  <a:gd name="T18" fmla="*/ 6 w 16"/>
                  <a:gd name="T19" fmla="*/ 14 h 104"/>
                  <a:gd name="T20" fmla="*/ 6 w 16"/>
                  <a:gd name="T21" fmla="*/ 19 h 104"/>
                  <a:gd name="T22" fmla="*/ 4 w 16"/>
                  <a:gd name="T23" fmla="*/ 19 h 104"/>
                  <a:gd name="T24" fmla="*/ 4 w 16"/>
                  <a:gd name="T25" fmla="*/ 25 h 104"/>
                  <a:gd name="T26" fmla="*/ 2 w 16"/>
                  <a:gd name="T27" fmla="*/ 25 h 104"/>
                  <a:gd name="T28" fmla="*/ 2 w 16"/>
                  <a:gd name="T29" fmla="*/ 33 h 104"/>
                  <a:gd name="T30" fmla="*/ 0 w 16"/>
                  <a:gd name="T31" fmla="*/ 35 h 104"/>
                  <a:gd name="T32" fmla="*/ 0 w 16"/>
                  <a:gd name="T33" fmla="*/ 71 h 104"/>
                  <a:gd name="T34" fmla="*/ 2 w 16"/>
                  <a:gd name="T35" fmla="*/ 71 h 104"/>
                  <a:gd name="T36" fmla="*/ 2 w 16"/>
                  <a:gd name="T37" fmla="*/ 83 h 104"/>
                  <a:gd name="T38" fmla="*/ 4 w 16"/>
                  <a:gd name="T39" fmla="*/ 85 h 104"/>
                  <a:gd name="T40" fmla="*/ 4 w 16"/>
                  <a:gd name="T41" fmla="*/ 91 h 104"/>
                  <a:gd name="T42" fmla="*/ 6 w 16"/>
                  <a:gd name="T43" fmla="*/ 93 h 104"/>
                  <a:gd name="T44" fmla="*/ 6 w 16"/>
                  <a:gd name="T45" fmla="*/ 100 h 104"/>
                  <a:gd name="T46" fmla="*/ 8 w 16"/>
                  <a:gd name="T47" fmla="*/ 102 h 104"/>
                  <a:gd name="T48" fmla="*/ 8 w 16"/>
                  <a:gd name="T4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04">
                    <a:moveTo>
                      <a:pt x="16" y="0"/>
                    </a:moveTo>
                    <a:lnTo>
                      <a:pt x="14" y="2"/>
                    </a:lnTo>
                    <a:lnTo>
                      <a:pt x="14" y="4"/>
                    </a:lnTo>
                    <a:lnTo>
                      <a:pt x="12" y="4"/>
                    </a:lnTo>
                    <a:lnTo>
                      <a:pt x="12" y="6"/>
                    </a:lnTo>
                    <a:lnTo>
                      <a:pt x="10" y="8"/>
                    </a:lnTo>
                    <a:lnTo>
                      <a:pt x="10" y="10"/>
                    </a:lnTo>
                    <a:lnTo>
                      <a:pt x="8" y="12"/>
                    </a:lnTo>
                    <a:lnTo>
                      <a:pt x="8" y="14"/>
                    </a:lnTo>
                    <a:lnTo>
                      <a:pt x="6" y="14"/>
                    </a:lnTo>
                    <a:lnTo>
                      <a:pt x="6" y="19"/>
                    </a:lnTo>
                    <a:lnTo>
                      <a:pt x="4" y="19"/>
                    </a:lnTo>
                    <a:lnTo>
                      <a:pt x="4" y="25"/>
                    </a:lnTo>
                    <a:lnTo>
                      <a:pt x="2" y="25"/>
                    </a:lnTo>
                    <a:lnTo>
                      <a:pt x="2" y="33"/>
                    </a:lnTo>
                    <a:lnTo>
                      <a:pt x="0" y="35"/>
                    </a:lnTo>
                    <a:lnTo>
                      <a:pt x="0" y="71"/>
                    </a:lnTo>
                    <a:lnTo>
                      <a:pt x="2" y="71"/>
                    </a:lnTo>
                    <a:lnTo>
                      <a:pt x="2" y="83"/>
                    </a:lnTo>
                    <a:lnTo>
                      <a:pt x="4" y="85"/>
                    </a:lnTo>
                    <a:lnTo>
                      <a:pt x="4" y="91"/>
                    </a:lnTo>
                    <a:lnTo>
                      <a:pt x="6" y="93"/>
                    </a:lnTo>
                    <a:lnTo>
                      <a:pt x="6" y="100"/>
                    </a:lnTo>
                    <a:lnTo>
                      <a:pt x="8" y="102"/>
                    </a:lnTo>
                    <a:lnTo>
                      <a:pt x="8" y="10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42" name="Freeform 62"/>
              <p:cNvSpPr>
                <a:spLocks/>
              </p:cNvSpPr>
              <p:nvPr/>
            </p:nvSpPr>
            <p:spPr bwMode="auto">
              <a:xfrm>
                <a:off x="3211" y="3731"/>
                <a:ext cx="13" cy="110"/>
              </a:xfrm>
              <a:custGeom>
                <a:avLst/>
                <a:gdLst>
                  <a:gd name="T0" fmla="*/ 13 w 13"/>
                  <a:gd name="T1" fmla="*/ 0 h 110"/>
                  <a:gd name="T2" fmla="*/ 11 w 13"/>
                  <a:gd name="T3" fmla="*/ 2 h 110"/>
                  <a:gd name="T4" fmla="*/ 11 w 13"/>
                  <a:gd name="T5" fmla="*/ 4 h 110"/>
                  <a:gd name="T6" fmla="*/ 9 w 13"/>
                  <a:gd name="T7" fmla="*/ 4 h 110"/>
                  <a:gd name="T8" fmla="*/ 9 w 13"/>
                  <a:gd name="T9" fmla="*/ 6 h 110"/>
                  <a:gd name="T10" fmla="*/ 7 w 13"/>
                  <a:gd name="T11" fmla="*/ 8 h 110"/>
                  <a:gd name="T12" fmla="*/ 7 w 13"/>
                  <a:gd name="T13" fmla="*/ 10 h 110"/>
                  <a:gd name="T14" fmla="*/ 5 w 13"/>
                  <a:gd name="T15" fmla="*/ 12 h 110"/>
                  <a:gd name="T16" fmla="*/ 5 w 13"/>
                  <a:gd name="T17" fmla="*/ 14 h 110"/>
                  <a:gd name="T18" fmla="*/ 3 w 13"/>
                  <a:gd name="T19" fmla="*/ 16 h 110"/>
                  <a:gd name="T20" fmla="*/ 3 w 13"/>
                  <a:gd name="T21" fmla="*/ 20 h 110"/>
                  <a:gd name="T22" fmla="*/ 1 w 13"/>
                  <a:gd name="T23" fmla="*/ 21 h 110"/>
                  <a:gd name="T24" fmla="*/ 1 w 13"/>
                  <a:gd name="T25" fmla="*/ 29 h 110"/>
                  <a:gd name="T26" fmla="*/ 0 w 13"/>
                  <a:gd name="T27" fmla="*/ 31 h 110"/>
                  <a:gd name="T28" fmla="*/ 0 w 13"/>
                  <a:gd name="T29" fmla="*/ 68 h 110"/>
                  <a:gd name="T30" fmla="*/ 1 w 13"/>
                  <a:gd name="T31" fmla="*/ 70 h 110"/>
                  <a:gd name="T32" fmla="*/ 1 w 13"/>
                  <a:gd name="T33" fmla="*/ 83 h 110"/>
                  <a:gd name="T34" fmla="*/ 3 w 13"/>
                  <a:gd name="T35" fmla="*/ 85 h 110"/>
                  <a:gd name="T36" fmla="*/ 3 w 13"/>
                  <a:gd name="T37" fmla="*/ 95 h 110"/>
                  <a:gd name="T38" fmla="*/ 5 w 13"/>
                  <a:gd name="T39" fmla="*/ 97 h 110"/>
                  <a:gd name="T40" fmla="*/ 5 w 13"/>
                  <a:gd name="T41" fmla="*/ 106 h 110"/>
                  <a:gd name="T42" fmla="*/ 7 w 13"/>
                  <a:gd name="T43" fmla="*/ 108 h 110"/>
                  <a:gd name="T44" fmla="*/ 7 w 13"/>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10">
                    <a:moveTo>
                      <a:pt x="13" y="0"/>
                    </a:moveTo>
                    <a:lnTo>
                      <a:pt x="11" y="2"/>
                    </a:lnTo>
                    <a:lnTo>
                      <a:pt x="11" y="4"/>
                    </a:lnTo>
                    <a:lnTo>
                      <a:pt x="9" y="4"/>
                    </a:lnTo>
                    <a:lnTo>
                      <a:pt x="9" y="6"/>
                    </a:lnTo>
                    <a:lnTo>
                      <a:pt x="7" y="8"/>
                    </a:lnTo>
                    <a:lnTo>
                      <a:pt x="7" y="10"/>
                    </a:lnTo>
                    <a:lnTo>
                      <a:pt x="5" y="12"/>
                    </a:lnTo>
                    <a:lnTo>
                      <a:pt x="5" y="14"/>
                    </a:lnTo>
                    <a:lnTo>
                      <a:pt x="3" y="16"/>
                    </a:lnTo>
                    <a:lnTo>
                      <a:pt x="3" y="20"/>
                    </a:lnTo>
                    <a:lnTo>
                      <a:pt x="1" y="21"/>
                    </a:lnTo>
                    <a:lnTo>
                      <a:pt x="1" y="29"/>
                    </a:lnTo>
                    <a:lnTo>
                      <a:pt x="0" y="31"/>
                    </a:lnTo>
                    <a:lnTo>
                      <a:pt x="0" y="68"/>
                    </a:lnTo>
                    <a:lnTo>
                      <a:pt x="1" y="70"/>
                    </a:lnTo>
                    <a:lnTo>
                      <a:pt x="1" y="83"/>
                    </a:lnTo>
                    <a:lnTo>
                      <a:pt x="3" y="85"/>
                    </a:lnTo>
                    <a:lnTo>
                      <a:pt x="3" y="95"/>
                    </a:lnTo>
                    <a:lnTo>
                      <a:pt x="5" y="97"/>
                    </a:lnTo>
                    <a:lnTo>
                      <a:pt x="5" y="106"/>
                    </a:lnTo>
                    <a:lnTo>
                      <a:pt x="7" y="108"/>
                    </a:lnTo>
                    <a:lnTo>
                      <a:pt x="7" y="1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20543" name="Group 63"/>
            <p:cNvGrpSpPr>
              <a:grpSpLocks/>
            </p:cNvGrpSpPr>
            <p:nvPr/>
          </p:nvGrpSpPr>
          <p:grpSpPr bwMode="auto">
            <a:xfrm rot="17958816">
              <a:off x="2367" y="3308"/>
              <a:ext cx="953" cy="199"/>
              <a:chOff x="1791" y="3612"/>
              <a:chExt cx="1700" cy="356"/>
            </a:xfrm>
          </p:grpSpPr>
          <p:sp>
            <p:nvSpPr>
              <p:cNvPr id="20544" name="AutoShape 64"/>
              <p:cNvSpPr>
                <a:spLocks noChangeAspect="1" noChangeArrowheads="1" noTextEdit="1"/>
              </p:cNvSpPr>
              <p:nvPr/>
            </p:nvSpPr>
            <p:spPr bwMode="auto">
              <a:xfrm>
                <a:off x="1791" y="3612"/>
                <a:ext cx="170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45" name="Freeform 65"/>
              <p:cNvSpPr>
                <a:spLocks/>
              </p:cNvSpPr>
              <p:nvPr/>
            </p:nvSpPr>
            <p:spPr bwMode="auto">
              <a:xfrm>
                <a:off x="1831" y="3614"/>
                <a:ext cx="1291" cy="350"/>
              </a:xfrm>
              <a:custGeom>
                <a:avLst/>
                <a:gdLst>
                  <a:gd name="T0" fmla="*/ 0 w 1291"/>
                  <a:gd name="T1" fmla="*/ 350 h 350"/>
                  <a:gd name="T2" fmla="*/ 0 w 1291"/>
                  <a:gd name="T3" fmla="*/ 348 h 350"/>
                  <a:gd name="T4" fmla="*/ 2 w 1291"/>
                  <a:gd name="T5" fmla="*/ 348 h 350"/>
                  <a:gd name="T6" fmla="*/ 6 w 1291"/>
                  <a:gd name="T7" fmla="*/ 344 h 350"/>
                  <a:gd name="T8" fmla="*/ 8 w 1291"/>
                  <a:gd name="T9" fmla="*/ 342 h 350"/>
                  <a:gd name="T10" fmla="*/ 10 w 1291"/>
                  <a:gd name="T11" fmla="*/ 342 h 350"/>
                  <a:gd name="T12" fmla="*/ 10 w 1291"/>
                  <a:gd name="T13" fmla="*/ 341 h 350"/>
                  <a:gd name="T14" fmla="*/ 12 w 1291"/>
                  <a:gd name="T15" fmla="*/ 341 h 350"/>
                  <a:gd name="T16" fmla="*/ 12 w 1291"/>
                  <a:gd name="T17" fmla="*/ 339 h 350"/>
                  <a:gd name="T18" fmla="*/ 16 w 1291"/>
                  <a:gd name="T19" fmla="*/ 339 h 350"/>
                  <a:gd name="T20" fmla="*/ 16 w 1291"/>
                  <a:gd name="T21" fmla="*/ 337 h 350"/>
                  <a:gd name="T22" fmla="*/ 20 w 1291"/>
                  <a:gd name="T23" fmla="*/ 337 h 350"/>
                  <a:gd name="T24" fmla="*/ 20 w 1291"/>
                  <a:gd name="T25" fmla="*/ 335 h 350"/>
                  <a:gd name="T26" fmla="*/ 21 w 1291"/>
                  <a:gd name="T27" fmla="*/ 335 h 350"/>
                  <a:gd name="T28" fmla="*/ 23 w 1291"/>
                  <a:gd name="T29" fmla="*/ 333 h 350"/>
                  <a:gd name="T30" fmla="*/ 27 w 1291"/>
                  <a:gd name="T31" fmla="*/ 333 h 350"/>
                  <a:gd name="T32" fmla="*/ 29 w 1291"/>
                  <a:gd name="T33" fmla="*/ 331 h 350"/>
                  <a:gd name="T34" fmla="*/ 35 w 1291"/>
                  <a:gd name="T35" fmla="*/ 331 h 350"/>
                  <a:gd name="T36" fmla="*/ 35 w 1291"/>
                  <a:gd name="T37" fmla="*/ 329 h 350"/>
                  <a:gd name="T38" fmla="*/ 45 w 1291"/>
                  <a:gd name="T39" fmla="*/ 329 h 350"/>
                  <a:gd name="T40" fmla="*/ 46 w 1291"/>
                  <a:gd name="T41" fmla="*/ 327 h 350"/>
                  <a:gd name="T42" fmla="*/ 62 w 1291"/>
                  <a:gd name="T43" fmla="*/ 327 h 350"/>
                  <a:gd name="T44" fmla="*/ 1291 w 1291"/>
                  <a:gd name="T45" fmla="*/ 327 h 350"/>
                  <a:gd name="T46" fmla="*/ 1291 w 1291"/>
                  <a:gd name="T47" fmla="*/ 21 h 350"/>
                  <a:gd name="T48" fmla="*/ 37 w 1291"/>
                  <a:gd name="T49" fmla="*/ 21 h 350"/>
                  <a:gd name="T50" fmla="*/ 37 w 1291"/>
                  <a:gd name="T51" fmla="*/ 19 h 350"/>
                  <a:gd name="T52" fmla="*/ 29 w 1291"/>
                  <a:gd name="T53" fmla="*/ 19 h 350"/>
                  <a:gd name="T54" fmla="*/ 27 w 1291"/>
                  <a:gd name="T55" fmla="*/ 17 h 350"/>
                  <a:gd name="T56" fmla="*/ 23 w 1291"/>
                  <a:gd name="T57" fmla="*/ 17 h 350"/>
                  <a:gd name="T58" fmla="*/ 21 w 1291"/>
                  <a:gd name="T59" fmla="*/ 15 h 350"/>
                  <a:gd name="T60" fmla="*/ 18 w 1291"/>
                  <a:gd name="T61" fmla="*/ 15 h 350"/>
                  <a:gd name="T62" fmla="*/ 18 w 1291"/>
                  <a:gd name="T63" fmla="*/ 13 h 350"/>
                  <a:gd name="T64" fmla="*/ 16 w 1291"/>
                  <a:gd name="T65" fmla="*/ 13 h 350"/>
                  <a:gd name="T66" fmla="*/ 14 w 1291"/>
                  <a:gd name="T67" fmla="*/ 11 h 350"/>
                  <a:gd name="T68" fmla="*/ 12 w 1291"/>
                  <a:gd name="T69" fmla="*/ 11 h 350"/>
                  <a:gd name="T70" fmla="*/ 12 w 1291"/>
                  <a:gd name="T71" fmla="*/ 10 h 350"/>
                  <a:gd name="T72" fmla="*/ 10 w 1291"/>
                  <a:gd name="T73" fmla="*/ 10 h 350"/>
                  <a:gd name="T74" fmla="*/ 8 w 1291"/>
                  <a:gd name="T75" fmla="*/ 8 h 350"/>
                  <a:gd name="T76" fmla="*/ 6 w 1291"/>
                  <a:gd name="T77" fmla="*/ 8 h 350"/>
                  <a:gd name="T78" fmla="*/ 6 w 1291"/>
                  <a:gd name="T79" fmla="*/ 6 h 350"/>
                  <a:gd name="T80" fmla="*/ 4 w 1291"/>
                  <a:gd name="T81" fmla="*/ 6 h 350"/>
                  <a:gd name="T82" fmla="*/ 4 w 1291"/>
                  <a:gd name="T83" fmla="*/ 4 h 350"/>
                  <a:gd name="T84" fmla="*/ 2 w 1291"/>
                  <a:gd name="T85" fmla="*/ 4 h 350"/>
                  <a:gd name="T86" fmla="*/ 2 w 1291"/>
                  <a:gd name="T87" fmla="*/ 2 h 350"/>
                  <a:gd name="T88" fmla="*/ 0 w 1291"/>
                  <a:gd name="T89" fmla="*/ 0 h 350"/>
                  <a:gd name="T90" fmla="*/ 0 w 1291"/>
                  <a:gd name="T9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1" h="350">
                    <a:moveTo>
                      <a:pt x="0" y="350"/>
                    </a:moveTo>
                    <a:lnTo>
                      <a:pt x="0" y="348"/>
                    </a:lnTo>
                    <a:lnTo>
                      <a:pt x="2" y="348"/>
                    </a:lnTo>
                    <a:lnTo>
                      <a:pt x="6" y="344"/>
                    </a:lnTo>
                    <a:lnTo>
                      <a:pt x="8" y="342"/>
                    </a:lnTo>
                    <a:lnTo>
                      <a:pt x="10" y="342"/>
                    </a:lnTo>
                    <a:lnTo>
                      <a:pt x="10" y="341"/>
                    </a:lnTo>
                    <a:lnTo>
                      <a:pt x="12" y="341"/>
                    </a:lnTo>
                    <a:lnTo>
                      <a:pt x="12" y="339"/>
                    </a:lnTo>
                    <a:lnTo>
                      <a:pt x="16" y="339"/>
                    </a:lnTo>
                    <a:lnTo>
                      <a:pt x="16" y="337"/>
                    </a:lnTo>
                    <a:lnTo>
                      <a:pt x="20" y="337"/>
                    </a:lnTo>
                    <a:lnTo>
                      <a:pt x="20" y="335"/>
                    </a:lnTo>
                    <a:lnTo>
                      <a:pt x="21" y="335"/>
                    </a:lnTo>
                    <a:lnTo>
                      <a:pt x="23" y="333"/>
                    </a:lnTo>
                    <a:lnTo>
                      <a:pt x="27" y="333"/>
                    </a:lnTo>
                    <a:lnTo>
                      <a:pt x="29" y="331"/>
                    </a:lnTo>
                    <a:lnTo>
                      <a:pt x="35" y="331"/>
                    </a:lnTo>
                    <a:lnTo>
                      <a:pt x="35" y="329"/>
                    </a:lnTo>
                    <a:lnTo>
                      <a:pt x="45" y="329"/>
                    </a:lnTo>
                    <a:lnTo>
                      <a:pt x="46" y="327"/>
                    </a:lnTo>
                    <a:lnTo>
                      <a:pt x="62" y="327"/>
                    </a:lnTo>
                    <a:lnTo>
                      <a:pt x="1291" y="327"/>
                    </a:lnTo>
                    <a:lnTo>
                      <a:pt x="1291" y="21"/>
                    </a:lnTo>
                    <a:lnTo>
                      <a:pt x="37" y="21"/>
                    </a:lnTo>
                    <a:lnTo>
                      <a:pt x="37" y="19"/>
                    </a:lnTo>
                    <a:lnTo>
                      <a:pt x="29" y="19"/>
                    </a:lnTo>
                    <a:lnTo>
                      <a:pt x="27" y="17"/>
                    </a:lnTo>
                    <a:lnTo>
                      <a:pt x="23" y="17"/>
                    </a:lnTo>
                    <a:lnTo>
                      <a:pt x="21" y="15"/>
                    </a:lnTo>
                    <a:lnTo>
                      <a:pt x="18" y="15"/>
                    </a:lnTo>
                    <a:lnTo>
                      <a:pt x="18" y="13"/>
                    </a:lnTo>
                    <a:lnTo>
                      <a:pt x="16" y="13"/>
                    </a:lnTo>
                    <a:lnTo>
                      <a:pt x="14" y="11"/>
                    </a:lnTo>
                    <a:lnTo>
                      <a:pt x="12" y="11"/>
                    </a:lnTo>
                    <a:lnTo>
                      <a:pt x="12" y="10"/>
                    </a:lnTo>
                    <a:lnTo>
                      <a:pt x="10" y="10"/>
                    </a:lnTo>
                    <a:lnTo>
                      <a:pt x="8" y="8"/>
                    </a:lnTo>
                    <a:lnTo>
                      <a:pt x="6" y="8"/>
                    </a:lnTo>
                    <a:lnTo>
                      <a:pt x="6" y="6"/>
                    </a:lnTo>
                    <a:lnTo>
                      <a:pt x="4" y="6"/>
                    </a:lnTo>
                    <a:lnTo>
                      <a:pt x="4" y="4"/>
                    </a:lnTo>
                    <a:lnTo>
                      <a:pt x="2" y="4"/>
                    </a:lnTo>
                    <a:lnTo>
                      <a:pt x="2" y="2"/>
                    </a:lnTo>
                    <a:lnTo>
                      <a:pt x="0" y="0"/>
                    </a:lnTo>
                    <a:lnTo>
                      <a:pt x="0" y="350"/>
                    </a:lnTo>
                    <a:close/>
                  </a:path>
                </a:pathLst>
              </a:custGeom>
              <a:solidFill>
                <a:srgbClr val="FFFFFF"/>
              </a:solidFill>
              <a:ln w="0">
                <a:solidFill>
                  <a:srgbClr val="000000"/>
                </a:solidFill>
                <a:prstDash val="solid"/>
                <a:round/>
                <a:headEnd/>
                <a:tailEnd/>
              </a:ln>
            </p:spPr>
            <p:txBody>
              <a:bodyPr/>
              <a:lstStyle/>
              <a:p>
                <a:endParaRPr lang="de-DE"/>
              </a:p>
            </p:txBody>
          </p:sp>
          <p:sp>
            <p:nvSpPr>
              <p:cNvPr id="20546" name="Rectangle 66"/>
              <p:cNvSpPr>
                <a:spLocks noChangeArrowheads="1"/>
              </p:cNvSpPr>
              <p:nvPr/>
            </p:nvSpPr>
            <p:spPr bwMode="auto">
              <a:xfrm>
                <a:off x="1791" y="3612"/>
                <a:ext cx="42" cy="354"/>
              </a:xfrm>
              <a:prstGeom prst="rect">
                <a:avLst/>
              </a:prstGeom>
              <a:solidFill>
                <a:srgbClr val="FFFFFF"/>
              </a:solidFill>
              <a:ln w="0">
                <a:solidFill>
                  <a:srgbClr val="000000"/>
                </a:solidFill>
                <a:miter lim="800000"/>
                <a:headEnd/>
                <a:tailEnd/>
              </a:ln>
            </p:spPr>
            <p:txBody>
              <a:bodyPr/>
              <a:lstStyle/>
              <a:p>
                <a:endParaRPr lang="de-DE"/>
              </a:p>
            </p:txBody>
          </p:sp>
          <p:sp>
            <p:nvSpPr>
              <p:cNvPr id="20547" name="Rectangle 67"/>
              <p:cNvSpPr>
                <a:spLocks noChangeArrowheads="1"/>
              </p:cNvSpPr>
              <p:nvPr/>
            </p:nvSpPr>
            <p:spPr bwMode="auto">
              <a:xfrm>
                <a:off x="1799" y="3622"/>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48" name="Rectangle 68"/>
              <p:cNvSpPr>
                <a:spLocks noChangeArrowheads="1"/>
              </p:cNvSpPr>
              <p:nvPr/>
            </p:nvSpPr>
            <p:spPr bwMode="auto">
              <a:xfrm>
                <a:off x="1799" y="3639"/>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49" name="Rectangle 69"/>
              <p:cNvSpPr>
                <a:spLocks noChangeArrowheads="1"/>
              </p:cNvSpPr>
              <p:nvPr/>
            </p:nvSpPr>
            <p:spPr bwMode="auto">
              <a:xfrm>
                <a:off x="1799" y="3654"/>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0" name="Rectangle 70"/>
              <p:cNvSpPr>
                <a:spLocks noChangeArrowheads="1"/>
              </p:cNvSpPr>
              <p:nvPr/>
            </p:nvSpPr>
            <p:spPr bwMode="auto">
              <a:xfrm>
                <a:off x="1799" y="3672"/>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51" name="Rectangle 71"/>
              <p:cNvSpPr>
                <a:spLocks noChangeArrowheads="1"/>
              </p:cNvSpPr>
              <p:nvPr/>
            </p:nvSpPr>
            <p:spPr bwMode="auto">
              <a:xfrm>
                <a:off x="1799" y="3687"/>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2" name="Rectangle 72"/>
              <p:cNvSpPr>
                <a:spLocks noChangeArrowheads="1"/>
              </p:cNvSpPr>
              <p:nvPr/>
            </p:nvSpPr>
            <p:spPr bwMode="auto">
              <a:xfrm>
                <a:off x="1799" y="3704"/>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3" name="Rectangle 73"/>
              <p:cNvSpPr>
                <a:spLocks noChangeArrowheads="1"/>
              </p:cNvSpPr>
              <p:nvPr/>
            </p:nvSpPr>
            <p:spPr bwMode="auto">
              <a:xfrm>
                <a:off x="1799" y="3720"/>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4" name="Rectangle 74"/>
              <p:cNvSpPr>
                <a:spLocks noChangeArrowheads="1"/>
              </p:cNvSpPr>
              <p:nvPr/>
            </p:nvSpPr>
            <p:spPr bwMode="auto">
              <a:xfrm>
                <a:off x="1799" y="3737"/>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5" name="Rectangle 75"/>
              <p:cNvSpPr>
                <a:spLocks noChangeArrowheads="1"/>
              </p:cNvSpPr>
              <p:nvPr/>
            </p:nvSpPr>
            <p:spPr bwMode="auto">
              <a:xfrm>
                <a:off x="1799" y="3752"/>
                <a:ext cx="25" cy="8"/>
              </a:xfrm>
              <a:prstGeom prst="rect">
                <a:avLst/>
              </a:prstGeom>
              <a:solidFill>
                <a:srgbClr val="FFFFFF"/>
              </a:solidFill>
              <a:ln w="0">
                <a:solidFill>
                  <a:srgbClr val="000000"/>
                </a:solidFill>
                <a:miter lim="800000"/>
                <a:headEnd/>
                <a:tailEnd/>
              </a:ln>
            </p:spPr>
            <p:txBody>
              <a:bodyPr/>
              <a:lstStyle/>
              <a:p>
                <a:endParaRPr lang="de-DE"/>
              </a:p>
            </p:txBody>
          </p:sp>
          <p:sp>
            <p:nvSpPr>
              <p:cNvPr id="20556" name="Rectangle 76"/>
              <p:cNvSpPr>
                <a:spLocks noChangeArrowheads="1"/>
              </p:cNvSpPr>
              <p:nvPr/>
            </p:nvSpPr>
            <p:spPr bwMode="auto">
              <a:xfrm>
                <a:off x="1799" y="3770"/>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7" name="Rectangle 77"/>
              <p:cNvSpPr>
                <a:spLocks noChangeArrowheads="1"/>
              </p:cNvSpPr>
              <p:nvPr/>
            </p:nvSpPr>
            <p:spPr bwMode="auto">
              <a:xfrm>
                <a:off x="1799" y="3787"/>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58" name="Rectangle 78"/>
              <p:cNvSpPr>
                <a:spLocks noChangeArrowheads="1"/>
              </p:cNvSpPr>
              <p:nvPr/>
            </p:nvSpPr>
            <p:spPr bwMode="auto">
              <a:xfrm>
                <a:off x="1799" y="3803"/>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59" name="Rectangle 79"/>
              <p:cNvSpPr>
                <a:spLocks noChangeArrowheads="1"/>
              </p:cNvSpPr>
              <p:nvPr/>
            </p:nvSpPr>
            <p:spPr bwMode="auto">
              <a:xfrm>
                <a:off x="1799" y="3820"/>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60" name="Rectangle 80"/>
              <p:cNvSpPr>
                <a:spLocks noChangeArrowheads="1"/>
              </p:cNvSpPr>
              <p:nvPr/>
            </p:nvSpPr>
            <p:spPr bwMode="auto">
              <a:xfrm>
                <a:off x="1799" y="3835"/>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61" name="Rectangle 81"/>
              <p:cNvSpPr>
                <a:spLocks noChangeArrowheads="1"/>
              </p:cNvSpPr>
              <p:nvPr/>
            </p:nvSpPr>
            <p:spPr bwMode="auto">
              <a:xfrm>
                <a:off x="1799" y="3853"/>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62" name="Rectangle 82"/>
              <p:cNvSpPr>
                <a:spLocks noChangeArrowheads="1"/>
              </p:cNvSpPr>
              <p:nvPr/>
            </p:nvSpPr>
            <p:spPr bwMode="auto">
              <a:xfrm>
                <a:off x="1799" y="3868"/>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63" name="Rectangle 83"/>
              <p:cNvSpPr>
                <a:spLocks noChangeArrowheads="1"/>
              </p:cNvSpPr>
              <p:nvPr/>
            </p:nvSpPr>
            <p:spPr bwMode="auto">
              <a:xfrm>
                <a:off x="1799" y="3885"/>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64" name="Rectangle 84"/>
              <p:cNvSpPr>
                <a:spLocks noChangeArrowheads="1"/>
              </p:cNvSpPr>
              <p:nvPr/>
            </p:nvSpPr>
            <p:spPr bwMode="auto">
              <a:xfrm>
                <a:off x="1799" y="3901"/>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65" name="Rectangle 85"/>
              <p:cNvSpPr>
                <a:spLocks noChangeArrowheads="1"/>
              </p:cNvSpPr>
              <p:nvPr/>
            </p:nvSpPr>
            <p:spPr bwMode="auto">
              <a:xfrm>
                <a:off x="1799" y="3918"/>
                <a:ext cx="25" cy="6"/>
              </a:xfrm>
              <a:prstGeom prst="rect">
                <a:avLst/>
              </a:prstGeom>
              <a:solidFill>
                <a:srgbClr val="FFFFFF"/>
              </a:solidFill>
              <a:ln w="0">
                <a:solidFill>
                  <a:srgbClr val="000000"/>
                </a:solidFill>
                <a:miter lim="800000"/>
                <a:headEnd/>
                <a:tailEnd/>
              </a:ln>
            </p:spPr>
            <p:txBody>
              <a:bodyPr/>
              <a:lstStyle/>
              <a:p>
                <a:endParaRPr lang="de-DE"/>
              </a:p>
            </p:txBody>
          </p:sp>
          <p:sp>
            <p:nvSpPr>
              <p:cNvPr id="20566" name="Rectangle 86"/>
              <p:cNvSpPr>
                <a:spLocks noChangeArrowheads="1"/>
              </p:cNvSpPr>
              <p:nvPr/>
            </p:nvSpPr>
            <p:spPr bwMode="auto">
              <a:xfrm>
                <a:off x="1799" y="3933"/>
                <a:ext cx="25" cy="8"/>
              </a:xfrm>
              <a:prstGeom prst="rect">
                <a:avLst/>
              </a:prstGeom>
              <a:solidFill>
                <a:srgbClr val="FFFFFF"/>
              </a:solidFill>
              <a:ln w="0">
                <a:solidFill>
                  <a:srgbClr val="000000"/>
                </a:solidFill>
                <a:miter lim="800000"/>
                <a:headEnd/>
                <a:tailEnd/>
              </a:ln>
            </p:spPr>
            <p:txBody>
              <a:bodyPr/>
              <a:lstStyle/>
              <a:p>
                <a:endParaRPr lang="de-DE"/>
              </a:p>
            </p:txBody>
          </p:sp>
          <p:sp>
            <p:nvSpPr>
              <p:cNvPr id="20567" name="Rectangle 87"/>
              <p:cNvSpPr>
                <a:spLocks noChangeArrowheads="1"/>
              </p:cNvSpPr>
              <p:nvPr/>
            </p:nvSpPr>
            <p:spPr bwMode="auto">
              <a:xfrm>
                <a:off x="1799" y="3951"/>
                <a:ext cx="25" cy="5"/>
              </a:xfrm>
              <a:prstGeom prst="rect">
                <a:avLst/>
              </a:prstGeom>
              <a:solidFill>
                <a:srgbClr val="FFFFFF"/>
              </a:solidFill>
              <a:ln w="0">
                <a:solidFill>
                  <a:srgbClr val="000000"/>
                </a:solidFill>
                <a:miter lim="800000"/>
                <a:headEnd/>
                <a:tailEnd/>
              </a:ln>
            </p:spPr>
            <p:txBody>
              <a:bodyPr/>
              <a:lstStyle/>
              <a:p>
                <a:endParaRPr lang="de-DE"/>
              </a:p>
            </p:txBody>
          </p:sp>
          <p:sp>
            <p:nvSpPr>
              <p:cNvPr id="20568" name="Freeform 88"/>
              <p:cNvSpPr>
                <a:spLocks/>
              </p:cNvSpPr>
              <p:nvPr/>
            </p:nvSpPr>
            <p:spPr bwMode="auto">
              <a:xfrm>
                <a:off x="1856" y="3701"/>
                <a:ext cx="142" cy="196"/>
              </a:xfrm>
              <a:custGeom>
                <a:avLst/>
                <a:gdLst>
                  <a:gd name="T0" fmla="*/ 12 w 142"/>
                  <a:gd name="T1" fmla="*/ 3 h 196"/>
                  <a:gd name="T2" fmla="*/ 35 w 142"/>
                  <a:gd name="T3" fmla="*/ 11 h 196"/>
                  <a:gd name="T4" fmla="*/ 44 w 142"/>
                  <a:gd name="T5" fmla="*/ 15 h 196"/>
                  <a:gd name="T6" fmla="*/ 54 w 142"/>
                  <a:gd name="T7" fmla="*/ 17 h 196"/>
                  <a:gd name="T8" fmla="*/ 64 w 142"/>
                  <a:gd name="T9" fmla="*/ 21 h 196"/>
                  <a:gd name="T10" fmla="*/ 75 w 142"/>
                  <a:gd name="T11" fmla="*/ 26 h 196"/>
                  <a:gd name="T12" fmla="*/ 89 w 142"/>
                  <a:gd name="T13" fmla="*/ 32 h 196"/>
                  <a:gd name="T14" fmla="*/ 98 w 142"/>
                  <a:gd name="T15" fmla="*/ 38 h 196"/>
                  <a:gd name="T16" fmla="*/ 104 w 142"/>
                  <a:gd name="T17" fmla="*/ 42 h 196"/>
                  <a:gd name="T18" fmla="*/ 116 w 142"/>
                  <a:gd name="T19" fmla="*/ 50 h 196"/>
                  <a:gd name="T20" fmla="*/ 123 w 142"/>
                  <a:gd name="T21" fmla="*/ 55 h 196"/>
                  <a:gd name="T22" fmla="*/ 129 w 142"/>
                  <a:gd name="T23" fmla="*/ 61 h 196"/>
                  <a:gd name="T24" fmla="*/ 135 w 142"/>
                  <a:gd name="T25" fmla="*/ 69 h 196"/>
                  <a:gd name="T26" fmla="*/ 139 w 142"/>
                  <a:gd name="T27" fmla="*/ 75 h 196"/>
                  <a:gd name="T28" fmla="*/ 141 w 142"/>
                  <a:gd name="T29" fmla="*/ 78 h 196"/>
                  <a:gd name="T30" fmla="*/ 142 w 142"/>
                  <a:gd name="T31" fmla="*/ 84 h 196"/>
                  <a:gd name="T32" fmla="*/ 141 w 142"/>
                  <a:gd name="T33" fmla="*/ 102 h 196"/>
                  <a:gd name="T34" fmla="*/ 139 w 142"/>
                  <a:gd name="T35" fmla="*/ 107 h 196"/>
                  <a:gd name="T36" fmla="*/ 137 w 142"/>
                  <a:gd name="T37" fmla="*/ 111 h 196"/>
                  <a:gd name="T38" fmla="*/ 135 w 142"/>
                  <a:gd name="T39" fmla="*/ 115 h 196"/>
                  <a:gd name="T40" fmla="*/ 129 w 142"/>
                  <a:gd name="T41" fmla="*/ 123 h 196"/>
                  <a:gd name="T42" fmla="*/ 121 w 142"/>
                  <a:gd name="T43" fmla="*/ 130 h 196"/>
                  <a:gd name="T44" fmla="*/ 117 w 142"/>
                  <a:gd name="T45" fmla="*/ 136 h 196"/>
                  <a:gd name="T46" fmla="*/ 112 w 142"/>
                  <a:gd name="T47" fmla="*/ 140 h 196"/>
                  <a:gd name="T48" fmla="*/ 106 w 142"/>
                  <a:gd name="T49" fmla="*/ 146 h 196"/>
                  <a:gd name="T50" fmla="*/ 96 w 142"/>
                  <a:gd name="T51" fmla="*/ 152 h 196"/>
                  <a:gd name="T52" fmla="*/ 89 w 142"/>
                  <a:gd name="T53" fmla="*/ 157 h 196"/>
                  <a:gd name="T54" fmla="*/ 73 w 142"/>
                  <a:gd name="T55" fmla="*/ 165 h 196"/>
                  <a:gd name="T56" fmla="*/ 60 w 142"/>
                  <a:gd name="T57" fmla="*/ 173 h 196"/>
                  <a:gd name="T58" fmla="*/ 50 w 142"/>
                  <a:gd name="T59" fmla="*/ 178 h 196"/>
                  <a:gd name="T60" fmla="*/ 41 w 142"/>
                  <a:gd name="T61" fmla="*/ 182 h 196"/>
                  <a:gd name="T62" fmla="*/ 29 w 142"/>
                  <a:gd name="T63" fmla="*/ 188 h 196"/>
                  <a:gd name="T64" fmla="*/ 20 w 142"/>
                  <a:gd name="T65" fmla="*/ 192 h 196"/>
                  <a:gd name="T66" fmla="*/ 10 w 142"/>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96">
                    <a:moveTo>
                      <a:pt x="0" y="0"/>
                    </a:moveTo>
                    <a:lnTo>
                      <a:pt x="12" y="3"/>
                    </a:lnTo>
                    <a:lnTo>
                      <a:pt x="23" y="7"/>
                    </a:lnTo>
                    <a:lnTo>
                      <a:pt x="35" y="11"/>
                    </a:lnTo>
                    <a:lnTo>
                      <a:pt x="39" y="13"/>
                    </a:lnTo>
                    <a:lnTo>
                      <a:pt x="44" y="15"/>
                    </a:lnTo>
                    <a:lnTo>
                      <a:pt x="48" y="15"/>
                    </a:lnTo>
                    <a:lnTo>
                      <a:pt x="54" y="17"/>
                    </a:lnTo>
                    <a:lnTo>
                      <a:pt x="58" y="19"/>
                    </a:lnTo>
                    <a:lnTo>
                      <a:pt x="64" y="21"/>
                    </a:lnTo>
                    <a:lnTo>
                      <a:pt x="71" y="25"/>
                    </a:lnTo>
                    <a:lnTo>
                      <a:pt x="75" y="26"/>
                    </a:lnTo>
                    <a:lnTo>
                      <a:pt x="81" y="28"/>
                    </a:lnTo>
                    <a:lnTo>
                      <a:pt x="89" y="32"/>
                    </a:lnTo>
                    <a:lnTo>
                      <a:pt x="91" y="34"/>
                    </a:lnTo>
                    <a:lnTo>
                      <a:pt x="98" y="38"/>
                    </a:lnTo>
                    <a:lnTo>
                      <a:pt x="102" y="40"/>
                    </a:lnTo>
                    <a:lnTo>
                      <a:pt x="104" y="42"/>
                    </a:lnTo>
                    <a:lnTo>
                      <a:pt x="112" y="46"/>
                    </a:lnTo>
                    <a:lnTo>
                      <a:pt x="116" y="50"/>
                    </a:lnTo>
                    <a:lnTo>
                      <a:pt x="119" y="51"/>
                    </a:lnTo>
                    <a:lnTo>
                      <a:pt x="123" y="55"/>
                    </a:lnTo>
                    <a:lnTo>
                      <a:pt x="127" y="59"/>
                    </a:lnTo>
                    <a:lnTo>
                      <a:pt x="129" y="61"/>
                    </a:lnTo>
                    <a:lnTo>
                      <a:pt x="131" y="65"/>
                    </a:lnTo>
                    <a:lnTo>
                      <a:pt x="135" y="69"/>
                    </a:lnTo>
                    <a:lnTo>
                      <a:pt x="135" y="71"/>
                    </a:lnTo>
                    <a:lnTo>
                      <a:pt x="139" y="75"/>
                    </a:lnTo>
                    <a:lnTo>
                      <a:pt x="139" y="76"/>
                    </a:lnTo>
                    <a:lnTo>
                      <a:pt x="141" y="78"/>
                    </a:lnTo>
                    <a:lnTo>
                      <a:pt x="141" y="82"/>
                    </a:lnTo>
                    <a:lnTo>
                      <a:pt x="142" y="84"/>
                    </a:lnTo>
                    <a:lnTo>
                      <a:pt x="142" y="98"/>
                    </a:lnTo>
                    <a:lnTo>
                      <a:pt x="141" y="102"/>
                    </a:lnTo>
                    <a:lnTo>
                      <a:pt x="141" y="105"/>
                    </a:lnTo>
                    <a:lnTo>
                      <a:pt x="139" y="107"/>
                    </a:lnTo>
                    <a:lnTo>
                      <a:pt x="139" y="109"/>
                    </a:lnTo>
                    <a:lnTo>
                      <a:pt x="137" y="111"/>
                    </a:lnTo>
                    <a:lnTo>
                      <a:pt x="137" y="113"/>
                    </a:lnTo>
                    <a:lnTo>
                      <a:pt x="135" y="115"/>
                    </a:lnTo>
                    <a:lnTo>
                      <a:pt x="133" y="119"/>
                    </a:lnTo>
                    <a:lnTo>
                      <a:pt x="129" y="123"/>
                    </a:lnTo>
                    <a:lnTo>
                      <a:pt x="125" y="127"/>
                    </a:lnTo>
                    <a:lnTo>
                      <a:pt x="121" y="130"/>
                    </a:lnTo>
                    <a:lnTo>
                      <a:pt x="119" y="134"/>
                    </a:lnTo>
                    <a:lnTo>
                      <a:pt x="117" y="136"/>
                    </a:lnTo>
                    <a:lnTo>
                      <a:pt x="114" y="138"/>
                    </a:lnTo>
                    <a:lnTo>
                      <a:pt x="112" y="140"/>
                    </a:lnTo>
                    <a:lnTo>
                      <a:pt x="108" y="142"/>
                    </a:lnTo>
                    <a:lnTo>
                      <a:pt x="106" y="146"/>
                    </a:lnTo>
                    <a:lnTo>
                      <a:pt x="98" y="150"/>
                    </a:lnTo>
                    <a:lnTo>
                      <a:pt x="96" y="152"/>
                    </a:lnTo>
                    <a:lnTo>
                      <a:pt x="93" y="153"/>
                    </a:lnTo>
                    <a:lnTo>
                      <a:pt x="89" y="157"/>
                    </a:lnTo>
                    <a:lnTo>
                      <a:pt x="81" y="161"/>
                    </a:lnTo>
                    <a:lnTo>
                      <a:pt x="73" y="165"/>
                    </a:lnTo>
                    <a:lnTo>
                      <a:pt x="68" y="169"/>
                    </a:lnTo>
                    <a:lnTo>
                      <a:pt x="60" y="173"/>
                    </a:lnTo>
                    <a:lnTo>
                      <a:pt x="54" y="175"/>
                    </a:lnTo>
                    <a:lnTo>
                      <a:pt x="50" y="178"/>
                    </a:lnTo>
                    <a:lnTo>
                      <a:pt x="44" y="180"/>
                    </a:lnTo>
                    <a:lnTo>
                      <a:pt x="41" y="182"/>
                    </a:lnTo>
                    <a:lnTo>
                      <a:pt x="35" y="184"/>
                    </a:lnTo>
                    <a:lnTo>
                      <a:pt x="29" y="188"/>
                    </a:lnTo>
                    <a:lnTo>
                      <a:pt x="23" y="190"/>
                    </a:lnTo>
                    <a:lnTo>
                      <a:pt x="20" y="192"/>
                    </a:lnTo>
                    <a:lnTo>
                      <a:pt x="14" y="194"/>
                    </a:lnTo>
                    <a:lnTo>
                      <a:pt x="10" y="1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69" name="Line 89"/>
              <p:cNvSpPr>
                <a:spLocks noChangeShapeType="1"/>
              </p:cNvSpPr>
              <p:nvPr/>
            </p:nvSpPr>
            <p:spPr bwMode="auto">
              <a:xfrm>
                <a:off x="1889" y="3662"/>
                <a:ext cx="1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70" name="Line 90"/>
              <p:cNvSpPr>
                <a:spLocks noChangeShapeType="1"/>
              </p:cNvSpPr>
              <p:nvPr/>
            </p:nvSpPr>
            <p:spPr bwMode="auto">
              <a:xfrm flipH="1">
                <a:off x="1995" y="3691"/>
                <a:ext cx="9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71" name="Freeform 91"/>
              <p:cNvSpPr>
                <a:spLocks/>
              </p:cNvSpPr>
              <p:nvPr/>
            </p:nvSpPr>
            <p:spPr bwMode="auto">
              <a:xfrm>
                <a:off x="3043" y="3633"/>
                <a:ext cx="204" cy="308"/>
              </a:xfrm>
              <a:custGeom>
                <a:avLst/>
                <a:gdLst>
                  <a:gd name="T0" fmla="*/ 204 w 204"/>
                  <a:gd name="T1" fmla="*/ 216 h 308"/>
                  <a:gd name="T2" fmla="*/ 158 w 204"/>
                  <a:gd name="T3" fmla="*/ 216 h 308"/>
                  <a:gd name="T4" fmla="*/ 85 w 204"/>
                  <a:gd name="T5" fmla="*/ 308 h 308"/>
                  <a:gd name="T6" fmla="*/ 83 w 204"/>
                  <a:gd name="T7" fmla="*/ 308 h 308"/>
                  <a:gd name="T8" fmla="*/ 66 w 204"/>
                  <a:gd name="T9" fmla="*/ 302 h 308"/>
                  <a:gd name="T10" fmla="*/ 50 w 204"/>
                  <a:gd name="T11" fmla="*/ 293 h 308"/>
                  <a:gd name="T12" fmla="*/ 37 w 204"/>
                  <a:gd name="T13" fmla="*/ 277 h 308"/>
                  <a:gd name="T14" fmla="*/ 25 w 204"/>
                  <a:gd name="T15" fmla="*/ 258 h 308"/>
                  <a:gd name="T16" fmla="*/ 14 w 204"/>
                  <a:gd name="T17" fmla="*/ 237 h 308"/>
                  <a:gd name="T18" fmla="*/ 6 w 204"/>
                  <a:gd name="T19" fmla="*/ 212 h 308"/>
                  <a:gd name="T20" fmla="*/ 2 w 204"/>
                  <a:gd name="T21" fmla="*/ 183 h 308"/>
                  <a:gd name="T22" fmla="*/ 0 w 204"/>
                  <a:gd name="T23" fmla="*/ 154 h 308"/>
                  <a:gd name="T24" fmla="*/ 2 w 204"/>
                  <a:gd name="T25" fmla="*/ 125 h 308"/>
                  <a:gd name="T26" fmla="*/ 6 w 204"/>
                  <a:gd name="T27" fmla="*/ 96 h 308"/>
                  <a:gd name="T28" fmla="*/ 14 w 204"/>
                  <a:gd name="T29" fmla="*/ 71 h 308"/>
                  <a:gd name="T30" fmla="*/ 25 w 204"/>
                  <a:gd name="T31" fmla="*/ 50 h 308"/>
                  <a:gd name="T32" fmla="*/ 37 w 204"/>
                  <a:gd name="T33" fmla="*/ 31 h 308"/>
                  <a:gd name="T34" fmla="*/ 50 w 204"/>
                  <a:gd name="T35" fmla="*/ 16 h 308"/>
                  <a:gd name="T36" fmla="*/ 66 w 204"/>
                  <a:gd name="T37" fmla="*/ 6 h 308"/>
                  <a:gd name="T38" fmla="*/ 83 w 204"/>
                  <a:gd name="T39" fmla="*/ 0 h 308"/>
                  <a:gd name="T40" fmla="*/ 85 w 204"/>
                  <a:gd name="T41" fmla="*/ 0 h 308"/>
                  <a:gd name="T42" fmla="*/ 158 w 204"/>
                  <a:gd name="T43" fmla="*/ 93 h 308"/>
                  <a:gd name="T44" fmla="*/ 204 w 204"/>
                  <a:gd name="T45" fmla="*/ 93 h 308"/>
                  <a:gd name="T46" fmla="*/ 204 w 204"/>
                  <a:gd name="T47" fmla="*/ 2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08">
                    <a:moveTo>
                      <a:pt x="204" y="216"/>
                    </a:moveTo>
                    <a:lnTo>
                      <a:pt x="158" y="216"/>
                    </a:lnTo>
                    <a:lnTo>
                      <a:pt x="85" y="308"/>
                    </a:lnTo>
                    <a:lnTo>
                      <a:pt x="83" y="308"/>
                    </a:lnTo>
                    <a:lnTo>
                      <a:pt x="66" y="302"/>
                    </a:lnTo>
                    <a:lnTo>
                      <a:pt x="50" y="293"/>
                    </a:lnTo>
                    <a:lnTo>
                      <a:pt x="37" y="277"/>
                    </a:lnTo>
                    <a:lnTo>
                      <a:pt x="25" y="258"/>
                    </a:lnTo>
                    <a:lnTo>
                      <a:pt x="14" y="237"/>
                    </a:lnTo>
                    <a:lnTo>
                      <a:pt x="6" y="212"/>
                    </a:lnTo>
                    <a:lnTo>
                      <a:pt x="2" y="183"/>
                    </a:lnTo>
                    <a:lnTo>
                      <a:pt x="0" y="154"/>
                    </a:lnTo>
                    <a:lnTo>
                      <a:pt x="2" y="125"/>
                    </a:lnTo>
                    <a:lnTo>
                      <a:pt x="6" y="96"/>
                    </a:lnTo>
                    <a:lnTo>
                      <a:pt x="14" y="71"/>
                    </a:lnTo>
                    <a:lnTo>
                      <a:pt x="25" y="50"/>
                    </a:lnTo>
                    <a:lnTo>
                      <a:pt x="37" y="31"/>
                    </a:lnTo>
                    <a:lnTo>
                      <a:pt x="50" y="16"/>
                    </a:lnTo>
                    <a:lnTo>
                      <a:pt x="66" y="6"/>
                    </a:lnTo>
                    <a:lnTo>
                      <a:pt x="83" y="0"/>
                    </a:lnTo>
                    <a:lnTo>
                      <a:pt x="85" y="0"/>
                    </a:lnTo>
                    <a:lnTo>
                      <a:pt x="158" y="93"/>
                    </a:lnTo>
                    <a:lnTo>
                      <a:pt x="204" y="93"/>
                    </a:lnTo>
                    <a:lnTo>
                      <a:pt x="204" y="216"/>
                    </a:lnTo>
                    <a:close/>
                  </a:path>
                </a:pathLst>
              </a:custGeom>
              <a:solidFill>
                <a:srgbClr val="FFFFFF"/>
              </a:solidFill>
              <a:ln w="0">
                <a:solidFill>
                  <a:srgbClr val="000000"/>
                </a:solidFill>
                <a:prstDash val="solid"/>
                <a:round/>
                <a:headEnd/>
                <a:tailEnd/>
              </a:ln>
            </p:spPr>
            <p:txBody>
              <a:bodyPr/>
              <a:lstStyle/>
              <a:p>
                <a:endParaRPr lang="de-DE"/>
              </a:p>
            </p:txBody>
          </p:sp>
          <p:sp>
            <p:nvSpPr>
              <p:cNvPr id="20572" name="Arc 92"/>
              <p:cNvSpPr>
                <a:spLocks/>
              </p:cNvSpPr>
              <p:nvPr/>
            </p:nvSpPr>
            <p:spPr bwMode="auto">
              <a:xfrm>
                <a:off x="3172" y="3736"/>
                <a:ext cx="37" cy="107"/>
              </a:xfrm>
              <a:custGeom>
                <a:avLst/>
                <a:gdLst>
                  <a:gd name="G0" fmla="+- 21600 0 0"/>
                  <a:gd name="G1" fmla="+- 18951 0 0"/>
                  <a:gd name="G2" fmla="+- 21600 0 0"/>
                  <a:gd name="T0" fmla="*/ 10938 w 21600"/>
                  <a:gd name="T1" fmla="*/ 37736 h 37736"/>
                  <a:gd name="T2" fmla="*/ 11235 w 21600"/>
                  <a:gd name="T3" fmla="*/ 0 h 37736"/>
                  <a:gd name="T4" fmla="*/ 21600 w 21600"/>
                  <a:gd name="T5" fmla="*/ 18951 h 37736"/>
                </a:gdLst>
                <a:ahLst/>
                <a:cxnLst>
                  <a:cxn ang="0">
                    <a:pos x="T0" y="T1"/>
                  </a:cxn>
                  <a:cxn ang="0">
                    <a:pos x="T2" y="T3"/>
                  </a:cxn>
                  <a:cxn ang="0">
                    <a:pos x="T4" y="T5"/>
                  </a:cxn>
                </a:cxnLst>
                <a:rect l="0" t="0" r="r" b="b"/>
                <a:pathLst>
                  <a:path w="21600" h="37736" fill="none" extrusionOk="0">
                    <a:moveTo>
                      <a:pt x="10937" y="37736"/>
                    </a:moveTo>
                    <a:cubicBezTo>
                      <a:pt x="4177" y="33898"/>
                      <a:pt x="0" y="26724"/>
                      <a:pt x="0" y="18951"/>
                    </a:cubicBezTo>
                    <a:cubicBezTo>
                      <a:pt x="-1" y="11055"/>
                      <a:pt x="4307" y="3788"/>
                      <a:pt x="11235" y="0"/>
                    </a:cubicBezTo>
                  </a:path>
                  <a:path w="21600" h="37736" stroke="0" extrusionOk="0">
                    <a:moveTo>
                      <a:pt x="10937" y="37736"/>
                    </a:moveTo>
                    <a:cubicBezTo>
                      <a:pt x="4177" y="33898"/>
                      <a:pt x="0" y="26724"/>
                      <a:pt x="0" y="18951"/>
                    </a:cubicBezTo>
                    <a:cubicBezTo>
                      <a:pt x="-1" y="11055"/>
                      <a:pt x="4307" y="3788"/>
                      <a:pt x="11235" y="0"/>
                    </a:cubicBezTo>
                    <a:lnTo>
                      <a:pt x="21600" y="1895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73" name="Oval 93"/>
              <p:cNvSpPr>
                <a:spLocks noChangeArrowheads="1"/>
              </p:cNvSpPr>
              <p:nvPr/>
            </p:nvSpPr>
            <p:spPr bwMode="auto">
              <a:xfrm>
                <a:off x="3224" y="3727"/>
                <a:ext cx="60" cy="126"/>
              </a:xfrm>
              <a:prstGeom prst="ellipse">
                <a:avLst/>
              </a:prstGeom>
              <a:solidFill>
                <a:srgbClr val="FFFFFF"/>
              </a:solidFill>
              <a:ln w="0">
                <a:solidFill>
                  <a:srgbClr val="000000"/>
                </a:solidFill>
                <a:round/>
                <a:headEnd/>
                <a:tailEnd/>
              </a:ln>
            </p:spPr>
            <p:txBody>
              <a:bodyPr/>
              <a:lstStyle/>
              <a:p>
                <a:endParaRPr lang="de-DE"/>
              </a:p>
            </p:txBody>
          </p:sp>
          <p:sp>
            <p:nvSpPr>
              <p:cNvPr id="20574" name="Freeform 94"/>
              <p:cNvSpPr>
                <a:spLocks/>
              </p:cNvSpPr>
              <p:nvPr/>
            </p:nvSpPr>
            <p:spPr bwMode="auto">
              <a:xfrm>
                <a:off x="3239" y="3747"/>
                <a:ext cx="248" cy="188"/>
              </a:xfrm>
              <a:custGeom>
                <a:avLst/>
                <a:gdLst>
                  <a:gd name="T0" fmla="*/ 20 w 248"/>
                  <a:gd name="T1" fmla="*/ 5 h 188"/>
                  <a:gd name="T2" fmla="*/ 35 w 248"/>
                  <a:gd name="T3" fmla="*/ 2 h 188"/>
                  <a:gd name="T4" fmla="*/ 60 w 248"/>
                  <a:gd name="T5" fmla="*/ 2 h 188"/>
                  <a:gd name="T6" fmla="*/ 71 w 248"/>
                  <a:gd name="T7" fmla="*/ 5 h 188"/>
                  <a:gd name="T8" fmla="*/ 77 w 248"/>
                  <a:gd name="T9" fmla="*/ 9 h 188"/>
                  <a:gd name="T10" fmla="*/ 83 w 248"/>
                  <a:gd name="T11" fmla="*/ 13 h 188"/>
                  <a:gd name="T12" fmla="*/ 91 w 248"/>
                  <a:gd name="T13" fmla="*/ 19 h 188"/>
                  <a:gd name="T14" fmla="*/ 100 w 248"/>
                  <a:gd name="T15" fmla="*/ 29 h 188"/>
                  <a:gd name="T16" fmla="*/ 108 w 248"/>
                  <a:gd name="T17" fmla="*/ 36 h 188"/>
                  <a:gd name="T18" fmla="*/ 114 w 248"/>
                  <a:gd name="T19" fmla="*/ 44 h 188"/>
                  <a:gd name="T20" fmla="*/ 118 w 248"/>
                  <a:gd name="T21" fmla="*/ 52 h 188"/>
                  <a:gd name="T22" fmla="*/ 123 w 248"/>
                  <a:gd name="T23" fmla="*/ 63 h 188"/>
                  <a:gd name="T24" fmla="*/ 127 w 248"/>
                  <a:gd name="T25" fmla="*/ 73 h 188"/>
                  <a:gd name="T26" fmla="*/ 131 w 248"/>
                  <a:gd name="T27" fmla="*/ 81 h 188"/>
                  <a:gd name="T28" fmla="*/ 135 w 248"/>
                  <a:gd name="T29" fmla="*/ 90 h 188"/>
                  <a:gd name="T30" fmla="*/ 139 w 248"/>
                  <a:gd name="T31" fmla="*/ 98 h 188"/>
                  <a:gd name="T32" fmla="*/ 143 w 248"/>
                  <a:gd name="T33" fmla="*/ 106 h 188"/>
                  <a:gd name="T34" fmla="*/ 148 w 248"/>
                  <a:gd name="T35" fmla="*/ 115 h 188"/>
                  <a:gd name="T36" fmla="*/ 154 w 248"/>
                  <a:gd name="T37" fmla="*/ 119 h 188"/>
                  <a:gd name="T38" fmla="*/ 166 w 248"/>
                  <a:gd name="T39" fmla="*/ 125 h 188"/>
                  <a:gd name="T40" fmla="*/ 185 w 248"/>
                  <a:gd name="T41" fmla="*/ 129 h 188"/>
                  <a:gd name="T42" fmla="*/ 227 w 248"/>
                  <a:gd name="T43" fmla="*/ 132 h 188"/>
                  <a:gd name="T44" fmla="*/ 242 w 248"/>
                  <a:gd name="T45" fmla="*/ 136 h 188"/>
                  <a:gd name="T46" fmla="*/ 248 w 248"/>
                  <a:gd name="T47" fmla="*/ 146 h 188"/>
                  <a:gd name="T48" fmla="*/ 244 w 248"/>
                  <a:gd name="T49" fmla="*/ 159 h 188"/>
                  <a:gd name="T50" fmla="*/ 239 w 248"/>
                  <a:gd name="T51" fmla="*/ 167 h 188"/>
                  <a:gd name="T52" fmla="*/ 229 w 248"/>
                  <a:gd name="T53" fmla="*/ 177 h 188"/>
                  <a:gd name="T54" fmla="*/ 221 w 248"/>
                  <a:gd name="T55" fmla="*/ 183 h 188"/>
                  <a:gd name="T56" fmla="*/ 214 w 248"/>
                  <a:gd name="T57" fmla="*/ 186 h 188"/>
                  <a:gd name="T58" fmla="*/ 167 w 248"/>
                  <a:gd name="T59" fmla="*/ 186 h 188"/>
                  <a:gd name="T60" fmla="*/ 144 w 248"/>
                  <a:gd name="T61" fmla="*/ 183 h 188"/>
                  <a:gd name="T62" fmla="*/ 131 w 248"/>
                  <a:gd name="T63" fmla="*/ 179 h 188"/>
                  <a:gd name="T64" fmla="*/ 119 w 248"/>
                  <a:gd name="T65" fmla="*/ 175 h 188"/>
                  <a:gd name="T66" fmla="*/ 110 w 248"/>
                  <a:gd name="T67" fmla="*/ 171 h 188"/>
                  <a:gd name="T68" fmla="*/ 98 w 248"/>
                  <a:gd name="T69" fmla="*/ 163 h 188"/>
                  <a:gd name="T70" fmla="*/ 91 w 248"/>
                  <a:gd name="T71" fmla="*/ 156 h 188"/>
                  <a:gd name="T72" fmla="*/ 83 w 248"/>
                  <a:gd name="T73" fmla="*/ 144 h 188"/>
                  <a:gd name="T74" fmla="*/ 79 w 248"/>
                  <a:gd name="T75" fmla="*/ 136 h 188"/>
                  <a:gd name="T76" fmla="*/ 75 w 248"/>
                  <a:gd name="T77" fmla="*/ 131 h 188"/>
                  <a:gd name="T78" fmla="*/ 71 w 248"/>
                  <a:gd name="T79" fmla="*/ 123 h 188"/>
                  <a:gd name="T80" fmla="*/ 66 w 248"/>
                  <a:gd name="T81" fmla="*/ 113 h 188"/>
                  <a:gd name="T82" fmla="*/ 62 w 248"/>
                  <a:gd name="T83" fmla="*/ 107 h 188"/>
                  <a:gd name="T84" fmla="*/ 50 w 248"/>
                  <a:gd name="T85" fmla="*/ 98 h 188"/>
                  <a:gd name="T86" fmla="*/ 41 w 248"/>
                  <a:gd name="T87" fmla="*/ 94 h 188"/>
                  <a:gd name="T88" fmla="*/ 27 w 248"/>
                  <a:gd name="T89" fmla="*/ 90 h 188"/>
                  <a:gd name="T90" fmla="*/ 21 w 248"/>
                  <a:gd name="T91" fmla="*/ 86 h 188"/>
                  <a:gd name="T92" fmla="*/ 16 w 248"/>
                  <a:gd name="T93" fmla="*/ 79 h 188"/>
                  <a:gd name="T94" fmla="*/ 12 w 248"/>
                  <a:gd name="T95" fmla="*/ 73 h 188"/>
                  <a:gd name="T96" fmla="*/ 8 w 248"/>
                  <a:gd name="T97" fmla="*/ 67 h 188"/>
                  <a:gd name="T98" fmla="*/ 4 w 248"/>
                  <a:gd name="T99" fmla="*/ 61 h 188"/>
                  <a:gd name="T100" fmla="*/ 0 w 248"/>
                  <a:gd name="T101" fmla="*/ 29 h 188"/>
                  <a:gd name="T102" fmla="*/ 4 w 248"/>
                  <a:gd name="T103" fmla="*/ 17 h 188"/>
                  <a:gd name="T104" fmla="*/ 8 w 248"/>
                  <a:gd name="T105" fmla="*/ 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188">
                    <a:moveTo>
                      <a:pt x="14" y="7"/>
                    </a:moveTo>
                    <a:lnTo>
                      <a:pt x="16" y="7"/>
                    </a:lnTo>
                    <a:lnTo>
                      <a:pt x="16" y="5"/>
                    </a:lnTo>
                    <a:lnTo>
                      <a:pt x="20" y="5"/>
                    </a:lnTo>
                    <a:lnTo>
                      <a:pt x="21" y="4"/>
                    </a:lnTo>
                    <a:lnTo>
                      <a:pt x="25" y="4"/>
                    </a:lnTo>
                    <a:lnTo>
                      <a:pt x="27" y="2"/>
                    </a:lnTo>
                    <a:lnTo>
                      <a:pt x="35" y="2"/>
                    </a:lnTo>
                    <a:lnTo>
                      <a:pt x="35" y="0"/>
                    </a:lnTo>
                    <a:lnTo>
                      <a:pt x="52" y="0"/>
                    </a:lnTo>
                    <a:lnTo>
                      <a:pt x="52" y="2"/>
                    </a:lnTo>
                    <a:lnTo>
                      <a:pt x="60" y="2"/>
                    </a:lnTo>
                    <a:lnTo>
                      <a:pt x="62" y="4"/>
                    </a:lnTo>
                    <a:lnTo>
                      <a:pt x="68" y="4"/>
                    </a:lnTo>
                    <a:lnTo>
                      <a:pt x="68" y="5"/>
                    </a:lnTo>
                    <a:lnTo>
                      <a:pt x="71" y="5"/>
                    </a:lnTo>
                    <a:lnTo>
                      <a:pt x="71" y="7"/>
                    </a:lnTo>
                    <a:lnTo>
                      <a:pt x="75" y="7"/>
                    </a:lnTo>
                    <a:lnTo>
                      <a:pt x="75" y="9"/>
                    </a:lnTo>
                    <a:lnTo>
                      <a:pt x="77" y="9"/>
                    </a:lnTo>
                    <a:lnTo>
                      <a:pt x="79" y="11"/>
                    </a:lnTo>
                    <a:lnTo>
                      <a:pt x="81" y="11"/>
                    </a:lnTo>
                    <a:lnTo>
                      <a:pt x="81" y="13"/>
                    </a:lnTo>
                    <a:lnTo>
                      <a:pt x="83" y="13"/>
                    </a:lnTo>
                    <a:lnTo>
                      <a:pt x="87" y="17"/>
                    </a:lnTo>
                    <a:lnTo>
                      <a:pt x="89" y="17"/>
                    </a:lnTo>
                    <a:lnTo>
                      <a:pt x="89" y="19"/>
                    </a:lnTo>
                    <a:lnTo>
                      <a:pt x="91" y="19"/>
                    </a:lnTo>
                    <a:lnTo>
                      <a:pt x="94" y="23"/>
                    </a:lnTo>
                    <a:lnTo>
                      <a:pt x="98" y="27"/>
                    </a:lnTo>
                    <a:lnTo>
                      <a:pt x="98" y="29"/>
                    </a:lnTo>
                    <a:lnTo>
                      <a:pt x="100" y="29"/>
                    </a:lnTo>
                    <a:lnTo>
                      <a:pt x="104" y="32"/>
                    </a:lnTo>
                    <a:lnTo>
                      <a:pt x="106" y="34"/>
                    </a:lnTo>
                    <a:lnTo>
                      <a:pt x="106" y="36"/>
                    </a:lnTo>
                    <a:lnTo>
                      <a:pt x="108" y="36"/>
                    </a:lnTo>
                    <a:lnTo>
                      <a:pt x="108" y="38"/>
                    </a:lnTo>
                    <a:lnTo>
                      <a:pt x="110" y="38"/>
                    </a:lnTo>
                    <a:lnTo>
                      <a:pt x="110" y="40"/>
                    </a:lnTo>
                    <a:lnTo>
                      <a:pt x="114" y="44"/>
                    </a:lnTo>
                    <a:lnTo>
                      <a:pt x="114" y="46"/>
                    </a:lnTo>
                    <a:lnTo>
                      <a:pt x="116" y="48"/>
                    </a:lnTo>
                    <a:lnTo>
                      <a:pt x="116" y="50"/>
                    </a:lnTo>
                    <a:lnTo>
                      <a:pt x="118" y="52"/>
                    </a:lnTo>
                    <a:lnTo>
                      <a:pt x="118" y="54"/>
                    </a:lnTo>
                    <a:lnTo>
                      <a:pt x="121" y="57"/>
                    </a:lnTo>
                    <a:lnTo>
                      <a:pt x="121" y="61"/>
                    </a:lnTo>
                    <a:lnTo>
                      <a:pt x="123" y="63"/>
                    </a:lnTo>
                    <a:lnTo>
                      <a:pt x="123" y="65"/>
                    </a:lnTo>
                    <a:lnTo>
                      <a:pt x="125" y="67"/>
                    </a:lnTo>
                    <a:lnTo>
                      <a:pt x="125" y="71"/>
                    </a:lnTo>
                    <a:lnTo>
                      <a:pt x="127" y="73"/>
                    </a:lnTo>
                    <a:lnTo>
                      <a:pt x="127" y="75"/>
                    </a:lnTo>
                    <a:lnTo>
                      <a:pt x="129" y="77"/>
                    </a:lnTo>
                    <a:lnTo>
                      <a:pt x="129" y="79"/>
                    </a:lnTo>
                    <a:lnTo>
                      <a:pt x="131" y="81"/>
                    </a:lnTo>
                    <a:lnTo>
                      <a:pt x="131" y="84"/>
                    </a:lnTo>
                    <a:lnTo>
                      <a:pt x="133" y="86"/>
                    </a:lnTo>
                    <a:lnTo>
                      <a:pt x="133" y="88"/>
                    </a:lnTo>
                    <a:lnTo>
                      <a:pt x="135" y="90"/>
                    </a:lnTo>
                    <a:lnTo>
                      <a:pt x="135" y="92"/>
                    </a:lnTo>
                    <a:lnTo>
                      <a:pt x="137" y="94"/>
                    </a:lnTo>
                    <a:lnTo>
                      <a:pt x="137" y="96"/>
                    </a:lnTo>
                    <a:lnTo>
                      <a:pt x="139" y="98"/>
                    </a:lnTo>
                    <a:lnTo>
                      <a:pt x="139" y="100"/>
                    </a:lnTo>
                    <a:lnTo>
                      <a:pt x="141" y="102"/>
                    </a:lnTo>
                    <a:lnTo>
                      <a:pt x="141" y="104"/>
                    </a:lnTo>
                    <a:lnTo>
                      <a:pt x="143" y="106"/>
                    </a:lnTo>
                    <a:lnTo>
                      <a:pt x="143" y="107"/>
                    </a:lnTo>
                    <a:lnTo>
                      <a:pt x="146" y="111"/>
                    </a:lnTo>
                    <a:lnTo>
                      <a:pt x="148" y="113"/>
                    </a:lnTo>
                    <a:lnTo>
                      <a:pt x="148" y="115"/>
                    </a:lnTo>
                    <a:lnTo>
                      <a:pt x="150" y="115"/>
                    </a:lnTo>
                    <a:lnTo>
                      <a:pt x="152" y="117"/>
                    </a:lnTo>
                    <a:lnTo>
                      <a:pt x="152" y="119"/>
                    </a:lnTo>
                    <a:lnTo>
                      <a:pt x="154" y="119"/>
                    </a:lnTo>
                    <a:lnTo>
                      <a:pt x="158" y="123"/>
                    </a:lnTo>
                    <a:lnTo>
                      <a:pt x="162" y="123"/>
                    </a:lnTo>
                    <a:lnTo>
                      <a:pt x="164" y="125"/>
                    </a:lnTo>
                    <a:lnTo>
                      <a:pt x="166" y="125"/>
                    </a:lnTo>
                    <a:lnTo>
                      <a:pt x="167" y="127"/>
                    </a:lnTo>
                    <a:lnTo>
                      <a:pt x="173" y="127"/>
                    </a:lnTo>
                    <a:lnTo>
                      <a:pt x="175" y="129"/>
                    </a:lnTo>
                    <a:lnTo>
                      <a:pt x="185" y="129"/>
                    </a:lnTo>
                    <a:lnTo>
                      <a:pt x="187" y="131"/>
                    </a:lnTo>
                    <a:lnTo>
                      <a:pt x="204" y="131"/>
                    </a:lnTo>
                    <a:lnTo>
                      <a:pt x="208" y="132"/>
                    </a:lnTo>
                    <a:lnTo>
                      <a:pt x="227" y="132"/>
                    </a:lnTo>
                    <a:lnTo>
                      <a:pt x="229" y="134"/>
                    </a:lnTo>
                    <a:lnTo>
                      <a:pt x="237" y="134"/>
                    </a:lnTo>
                    <a:lnTo>
                      <a:pt x="239" y="136"/>
                    </a:lnTo>
                    <a:lnTo>
                      <a:pt x="242" y="136"/>
                    </a:lnTo>
                    <a:lnTo>
                      <a:pt x="246" y="140"/>
                    </a:lnTo>
                    <a:lnTo>
                      <a:pt x="246" y="144"/>
                    </a:lnTo>
                    <a:lnTo>
                      <a:pt x="248" y="144"/>
                    </a:lnTo>
                    <a:lnTo>
                      <a:pt x="248" y="146"/>
                    </a:lnTo>
                    <a:lnTo>
                      <a:pt x="246" y="148"/>
                    </a:lnTo>
                    <a:lnTo>
                      <a:pt x="246" y="154"/>
                    </a:lnTo>
                    <a:lnTo>
                      <a:pt x="244" y="156"/>
                    </a:lnTo>
                    <a:lnTo>
                      <a:pt x="244" y="159"/>
                    </a:lnTo>
                    <a:lnTo>
                      <a:pt x="242" y="159"/>
                    </a:lnTo>
                    <a:lnTo>
                      <a:pt x="242" y="161"/>
                    </a:lnTo>
                    <a:lnTo>
                      <a:pt x="239" y="165"/>
                    </a:lnTo>
                    <a:lnTo>
                      <a:pt x="239" y="167"/>
                    </a:lnTo>
                    <a:lnTo>
                      <a:pt x="237" y="167"/>
                    </a:lnTo>
                    <a:lnTo>
                      <a:pt x="237" y="169"/>
                    </a:lnTo>
                    <a:lnTo>
                      <a:pt x="233" y="173"/>
                    </a:lnTo>
                    <a:lnTo>
                      <a:pt x="229" y="177"/>
                    </a:lnTo>
                    <a:lnTo>
                      <a:pt x="227" y="177"/>
                    </a:lnTo>
                    <a:lnTo>
                      <a:pt x="227" y="179"/>
                    </a:lnTo>
                    <a:lnTo>
                      <a:pt x="225" y="179"/>
                    </a:lnTo>
                    <a:lnTo>
                      <a:pt x="221" y="183"/>
                    </a:lnTo>
                    <a:lnTo>
                      <a:pt x="219" y="183"/>
                    </a:lnTo>
                    <a:lnTo>
                      <a:pt x="217" y="184"/>
                    </a:lnTo>
                    <a:lnTo>
                      <a:pt x="216" y="184"/>
                    </a:lnTo>
                    <a:lnTo>
                      <a:pt x="214" y="186"/>
                    </a:lnTo>
                    <a:lnTo>
                      <a:pt x="210" y="186"/>
                    </a:lnTo>
                    <a:lnTo>
                      <a:pt x="210" y="188"/>
                    </a:lnTo>
                    <a:lnTo>
                      <a:pt x="169" y="188"/>
                    </a:lnTo>
                    <a:lnTo>
                      <a:pt x="167" y="186"/>
                    </a:lnTo>
                    <a:lnTo>
                      <a:pt x="156" y="186"/>
                    </a:lnTo>
                    <a:lnTo>
                      <a:pt x="154" y="184"/>
                    </a:lnTo>
                    <a:lnTo>
                      <a:pt x="146" y="184"/>
                    </a:lnTo>
                    <a:lnTo>
                      <a:pt x="144" y="183"/>
                    </a:lnTo>
                    <a:lnTo>
                      <a:pt x="139" y="183"/>
                    </a:lnTo>
                    <a:lnTo>
                      <a:pt x="137" y="181"/>
                    </a:lnTo>
                    <a:lnTo>
                      <a:pt x="133" y="181"/>
                    </a:lnTo>
                    <a:lnTo>
                      <a:pt x="131" y="179"/>
                    </a:lnTo>
                    <a:lnTo>
                      <a:pt x="125" y="179"/>
                    </a:lnTo>
                    <a:lnTo>
                      <a:pt x="123" y="177"/>
                    </a:lnTo>
                    <a:lnTo>
                      <a:pt x="121" y="177"/>
                    </a:lnTo>
                    <a:lnTo>
                      <a:pt x="119" y="175"/>
                    </a:lnTo>
                    <a:lnTo>
                      <a:pt x="116" y="175"/>
                    </a:lnTo>
                    <a:lnTo>
                      <a:pt x="114" y="173"/>
                    </a:lnTo>
                    <a:lnTo>
                      <a:pt x="112" y="173"/>
                    </a:lnTo>
                    <a:lnTo>
                      <a:pt x="110" y="171"/>
                    </a:lnTo>
                    <a:lnTo>
                      <a:pt x="108" y="171"/>
                    </a:lnTo>
                    <a:lnTo>
                      <a:pt x="104" y="167"/>
                    </a:lnTo>
                    <a:lnTo>
                      <a:pt x="102" y="167"/>
                    </a:lnTo>
                    <a:lnTo>
                      <a:pt x="98" y="163"/>
                    </a:lnTo>
                    <a:lnTo>
                      <a:pt x="96" y="161"/>
                    </a:lnTo>
                    <a:lnTo>
                      <a:pt x="94" y="161"/>
                    </a:lnTo>
                    <a:lnTo>
                      <a:pt x="94" y="159"/>
                    </a:lnTo>
                    <a:lnTo>
                      <a:pt x="91" y="156"/>
                    </a:lnTo>
                    <a:lnTo>
                      <a:pt x="87" y="152"/>
                    </a:lnTo>
                    <a:lnTo>
                      <a:pt x="87" y="150"/>
                    </a:lnTo>
                    <a:lnTo>
                      <a:pt x="83" y="146"/>
                    </a:lnTo>
                    <a:lnTo>
                      <a:pt x="83" y="144"/>
                    </a:lnTo>
                    <a:lnTo>
                      <a:pt x="81" y="142"/>
                    </a:lnTo>
                    <a:lnTo>
                      <a:pt x="81" y="140"/>
                    </a:lnTo>
                    <a:lnTo>
                      <a:pt x="79" y="138"/>
                    </a:lnTo>
                    <a:lnTo>
                      <a:pt x="79" y="136"/>
                    </a:lnTo>
                    <a:lnTo>
                      <a:pt x="77" y="134"/>
                    </a:lnTo>
                    <a:lnTo>
                      <a:pt x="77" y="132"/>
                    </a:lnTo>
                    <a:lnTo>
                      <a:pt x="75" y="132"/>
                    </a:lnTo>
                    <a:lnTo>
                      <a:pt x="75" y="131"/>
                    </a:lnTo>
                    <a:lnTo>
                      <a:pt x="73" y="129"/>
                    </a:lnTo>
                    <a:lnTo>
                      <a:pt x="73" y="127"/>
                    </a:lnTo>
                    <a:lnTo>
                      <a:pt x="71" y="125"/>
                    </a:lnTo>
                    <a:lnTo>
                      <a:pt x="71" y="123"/>
                    </a:lnTo>
                    <a:lnTo>
                      <a:pt x="68" y="119"/>
                    </a:lnTo>
                    <a:lnTo>
                      <a:pt x="68" y="117"/>
                    </a:lnTo>
                    <a:lnTo>
                      <a:pt x="66" y="115"/>
                    </a:lnTo>
                    <a:lnTo>
                      <a:pt x="66" y="113"/>
                    </a:lnTo>
                    <a:lnTo>
                      <a:pt x="64" y="113"/>
                    </a:lnTo>
                    <a:lnTo>
                      <a:pt x="64" y="109"/>
                    </a:lnTo>
                    <a:lnTo>
                      <a:pt x="62" y="109"/>
                    </a:lnTo>
                    <a:lnTo>
                      <a:pt x="62" y="107"/>
                    </a:lnTo>
                    <a:lnTo>
                      <a:pt x="58" y="104"/>
                    </a:lnTo>
                    <a:lnTo>
                      <a:pt x="54" y="100"/>
                    </a:lnTo>
                    <a:lnTo>
                      <a:pt x="52" y="98"/>
                    </a:lnTo>
                    <a:lnTo>
                      <a:pt x="50" y="98"/>
                    </a:lnTo>
                    <a:lnTo>
                      <a:pt x="48" y="96"/>
                    </a:lnTo>
                    <a:lnTo>
                      <a:pt x="46" y="96"/>
                    </a:lnTo>
                    <a:lnTo>
                      <a:pt x="45" y="94"/>
                    </a:lnTo>
                    <a:lnTo>
                      <a:pt x="41" y="94"/>
                    </a:lnTo>
                    <a:lnTo>
                      <a:pt x="39" y="92"/>
                    </a:lnTo>
                    <a:lnTo>
                      <a:pt x="33" y="92"/>
                    </a:lnTo>
                    <a:lnTo>
                      <a:pt x="31" y="90"/>
                    </a:lnTo>
                    <a:lnTo>
                      <a:pt x="27" y="90"/>
                    </a:lnTo>
                    <a:lnTo>
                      <a:pt x="25" y="88"/>
                    </a:lnTo>
                    <a:lnTo>
                      <a:pt x="23" y="88"/>
                    </a:lnTo>
                    <a:lnTo>
                      <a:pt x="23" y="86"/>
                    </a:lnTo>
                    <a:lnTo>
                      <a:pt x="21" y="86"/>
                    </a:lnTo>
                    <a:lnTo>
                      <a:pt x="18" y="82"/>
                    </a:lnTo>
                    <a:lnTo>
                      <a:pt x="18" y="81"/>
                    </a:lnTo>
                    <a:lnTo>
                      <a:pt x="16" y="81"/>
                    </a:lnTo>
                    <a:lnTo>
                      <a:pt x="16" y="79"/>
                    </a:lnTo>
                    <a:lnTo>
                      <a:pt x="14" y="79"/>
                    </a:lnTo>
                    <a:lnTo>
                      <a:pt x="14" y="77"/>
                    </a:lnTo>
                    <a:lnTo>
                      <a:pt x="12" y="77"/>
                    </a:lnTo>
                    <a:lnTo>
                      <a:pt x="12" y="73"/>
                    </a:lnTo>
                    <a:lnTo>
                      <a:pt x="10" y="73"/>
                    </a:lnTo>
                    <a:lnTo>
                      <a:pt x="10" y="71"/>
                    </a:lnTo>
                    <a:lnTo>
                      <a:pt x="8" y="71"/>
                    </a:lnTo>
                    <a:lnTo>
                      <a:pt x="8" y="67"/>
                    </a:lnTo>
                    <a:lnTo>
                      <a:pt x="6" y="67"/>
                    </a:lnTo>
                    <a:lnTo>
                      <a:pt x="6" y="65"/>
                    </a:lnTo>
                    <a:lnTo>
                      <a:pt x="4" y="63"/>
                    </a:lnTo>
                    <a:lnTo>
                      <a:pt x="4" y="61"/>
                    </a:lnTo>
                    <a:lnTo>
                      <a:pt x="2" y="59"/>
                    </a:lnTo>
                    <a:lnTo>
                      <a:pt x="2" y="56"/>
                    </a:lnTo>
                    <a:lnTo>
                      <a:pt x="0" y="54"/>
                    </a:lnTo>
                    <a:lnTo>
                      <a:pt x="0" y="29"/>
                    </a:lnTo>
                    <a:lnTo>
                      <a:pt x="2" y="27"/>
                    </a:lnTo>
                    <a:lnTo>
                      <a:pt x="2" y="23"/>
                    </a:lnTo>
                    <a:lnTo>
                      <a:pt x="4" y="21"/>
                    </a:lnTo>
                    <a:lnTo>
                      <a:pt x="4" y="17"/>
                    </a:lnTo>
                    <a:lnTo>
                      <a:pt x="6" y="15"/>
                    </a:lnTo>
                    <a:lnTo>
                      <a:pt x="6" y="13"/>
                    </a:lnTo>
                    <a:lnTo>
                      <a:pt x="8" y="13"/>
                    </a:lnTo>
                    <a:lnTo>
                      <a:pt x="8" y="9"/>
                    </a:lnTo>
                    <a:lnTo>
                      <a:pt x="10" y="9"/>
                    </a:lnTo>
                    <a:lnTo>
                      <a:pt x="10" y="7"/>
                    </a:lnTo>
                    <a:lnTo>
                      <a:pt x="14" y="7"/>
                    </a:lnTo>
                    <a:close/>
                  </a:path>
                </a:pathLst>
              </a:custGeom>
              <a:solidFill>
                <a:srgbClr val="FFFFFF"/>
              </a:solidFill>
              <a:ln w="0">
                <a:solidFill>
                  <a:srgbClr val="000000"/>
                </a:solidFill>
                <a:prstDash val="solid"/>
                <a:round/>
                <a:headEnd/>
                <a:tailEnd/>
              </a:ln>
            </p:spPr>
            <p:txBody>
              <a:bodyPr/>
              <a:lstStyle/>
              <a:p>
                <a:endParaRPr lang="de-DE"/>
              </a:p>
            </p:txBody>
          </p:sp>
          <p:sp>
            <p:nvSpPr>
              <p:cNvPr id="20575" name="Freeform 95"/>
              <p:cNvSpPr>
                <a:spLocks/>
              </p:cNvSpPr>
              <p:nvPr/>
            </p:nvSpPr>
            <p:spPr bwMode="auto">
              <a:xfrm>
                <a:off x="3193" y="3733"/>
                <a:ext cx="16" cy="104"/>
              </a:xfrm>
              <a:custGeom>
                <a:avLst/>
                <a:gdLst>
                  <a:gd name="T0" fmla="*/ 16 w 16"/>
                  <a:gd name="T1" fmla="*/ 0 h 104"/>
                  <a:gd name="T2" fmla="*/ 14 w 16"/>
                  <a:gd name="T3" fmla="*/ 2 h 104"/>
                  <a:gd name="T4" fmla="*/ 14 w 16"/>
                  <a:gd name="T5" fmla="*/ 4 h 104"/>
                  <a:gd name="T6" fmla="*/ 12 w 16"/>
                  <a:gd name="T7" fmla="*/ 4 h 104"/>
                  <a:gd name="T8" fmla="*/ 12 w 16"/>
                  <a:gd name="T9" fmla="*/ 6 h 104"/>
                  <a:gd name="T10" fmla="*/ 10 w 16"/>
                  <a:gd name="T11" fmla="*/ 8 h 104"/>
                  <a:gd name="T12" fmla="*/ 10 w 16"/>
                  <a:gd name="T13" fmla="*/ 10 h 104"/>
                  <a:gd name="T14" fmla="*/ 8 w 16"/>
                  <a:gd name="T15" fmla="*/ 12 h 104"/>
                  <a:gd name="T16" fmla="*/ 8 w 16"/>
                  <a:gd name="T17" fmla="*/ 14 h 104"/>
                  <a:gd name="T18" fmla="*/ 6 w 16"/>
                  <a:gd name="T19" fmla="*/ 14 h 104"/>
                  <a:gd name="T20" fmla="*/ 6 w 16"/>
                  <a:gd name="T21" fmla="*/ 19 h 104"/>
                  <a:gd name="T22" fmla="*/ 4 w 16"/>
                  <a:gd name="T23" fmla="*/ 19 h 104"/>
                  <a:gd name="T24" fmla="*/ 4 w 16"/>
                  <a:gd name="T25" fmla="*/ 25 h 104"/>
                  <a:gd name="T26" fmla="*/ 2 w 16"/>
                  <a:gd name="T27" fmla="*/ 25 h 104"/>
                  <a:gd name="T28" fmla="*/ 2 w 16"/>
                  <a:gd name="T29" fmla="*/ 33 h 104"/>
                  <a:gd name="T30" fmla="*/ 0 w 16"/>
                  <a:gd name="T31" fmla="*/ 35 h 104"/>
                  <a:gd name="T32" fmla="*/ 0 w 16"/>
                  <a:gd name="T33" fmla="*/ 71 h 104"/>
                  <a:gd name="T34" fmla="*/ 2 w 16"/>
                  <a:gd name="T35" fmla="*/ 71 h 104"/>
                  <a:gd name="T36" fmla="*/ 2 w 16"/>
                  <a:gd name="T37" fmla="*/ 83 h 104"/>
                  <a:gd name="T38" fmla="*/ 4 w 16"/>
                  <a:gd name="T39" fmla="*/ 85 h 104"/>
                  <a:gd name="T40" fmla="*/ 4 w 16"/>
                  <a:gd name="T41" fmla="*/ 91 h 104"/>
                  <a:gd name="T42" fmla="*/ 6 w 16"/>
                  <a:gd name="T43" fmla="*/ 93 h 104"/>
                  <a:gd name="T44" fmla="*/ 6 w 16"/>
                  <a:gd name="T45" fmla="*/ 100 h 104"/>
                  <a:gd name="T46" fmla="*/ 8 w 16"/>
                  <a:gd name="T47" fmla="*/ 102 h 104"/>
                  <a:gd name="T48" fmla="*/ 8 w 16"/>
                  <a:gd name="T4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04">
                    <a:moveTo>
                      <a:pt x="16" y="0"/>
                    </a:moveTo>
                    <a:lnTo>
                      <a:pt x="14" y="2"/>
                    </a:lnTo>
                    <a:lnTo>
                      <a:pt x="14" y="4"/>
                    </a:lnTo>
                    <a:lnTo>
                      <a:pt x="12" y="4"/>
                    </a:lnTo>
                    <a:lnTo>
                      <a:pt x="12" y="6"/>
                    </a:lnTo>
                    <a:lnTo>
                      <a:pt x="10" y="8"/>
                    </a:lnTo>
                    <a:lnTo>
                      <a:pt x="10" y="10"/>
                    </a:lnTo>
                    <a:lnTo>
                      <a:pt x="8" y="12"/>
                    </a:lnTo>
                    <a:lnTo>
                      <a:pt x="8" y="14"/>
                    </a:lnTo>
                    <a:lnTo>
                      <a:pt x="6" y="14"/>
                    </a:lnTo>
                    <a:lnTo>
                      <a:pt x="6" y="19"/>
                    </a:lnTo>
                    <a:lnTo>
                      <a:pt x="4" y="19"/>
                    </a:lnTo>
                    <a:lnTo>
                      <a:pt x="4" y="25"/>
                    </a:lnTo>
                    <a:lnTo>
                      <a:pt x="2" y="25"/>
                    </a:lnTo>
                    <a:lnTo>
                      <a:pt x="2" y="33"/>
                    </a:lnTo>
                    <a:lnTo>
                      <a:pt x="0" y="35"/>
                    </a:lnTo>
                    <a:lnTo>
                      <a:pt x="0" y="71"/>
                    </a:lnTo>
                    <a:lnTo>
                      <a:pt x="2" y="71"/>
                    </a:lnTo>
                    <a:lnTo>
                      <a:pt x="2" y="83"/>
                    </a:lnTo>
                    <a:lnTo>
                      <a:pt x="4" y="85"/>
                    </a:lnTo>
                    <a:lnTo>
                      <a:pt x="4" y="91"/>
                    </a:lnTo>
                    <a:lnTo>
                      <a:pt x="6" y="93"/>
                    </a:lnTo>
                    <a:lnTo>
                      <a:pt x="6" y="100"/>
                    </a:lnTo>
                    <a:lnTo>
                      <a:pt x="8" y="102"/>
                    </a:lnTo>
                    <a:lnTo>
                      <a:pt x="8" y="10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76" name="Freeform 96"/>
              <p:cNvSpPr>
                <a:spLocks/>
              </p:cNvSpPr>
              <p:nvPr/>
            </p:nvSpPr>
            <p:spPr bwMode="auto">
              <a:xfrm>
                <a:off x="3211" y="3731"/>
                <a:ext cx="13" cy="110"/>
              </a:xfrm>
              <a:custGeom>
                <a:avLst/>
                <a:gdLst>
                  <a:gd name="T0" fmla="*/ 13 w 13"/>
                  <a:gd name="T1" fmla="*/ 0 h 110"/>
                  <a:gd name="T2" fmla="*/ 11 w 13"/>
                  <a:gd name="T3" fmla="*/ 2 h 110"/>
                  <a:gd name="T4" fmla="*/ 11 w 13"/>
                  <a:gd name="T5" fmla="*/ 4 h 110"/>
                  <a:gd name="T6" fmla="*/ 9 w 13"/>
                  <a:gd name="T7" fmla="*/ 4 h 110"/>
                  <a:gd name="T8" fmla="*/ 9 w 13"/>
                  <a:gd name="T9" fmla="*/ 6 h 110"/>
                  <a:gd name="T10" fmla="*/ 7 w 13"/>
                  <a:gd name="T11" fmla="*/ 8 h 110"/>
                  <a:gd name="T12" fmla="*/ 7 w 13"/>
                  <a:gd name="T13" fmla="*/ 10 h 110"/>
                  <a:gd name="T14" fmla="*/ 5 w 13"/>
                  <a:gd name="T15" fmla="*/ 12 h 110"/>
                  <a:gd name="T16" fmla="*/ 5 w 13"/>
                  <a:gd name="T17" fmla="*/ 14 h 110"/>
                  <a:gd name="T18" fmla="*/ 3 w 13"/>
                  <a:gd name="T19" fmla="*/ 16 h 110"/>
                  <a:gd name="T20" fmla="*/ 3 w 13"/>
                  <a:gd name="T21" fmla="*/ 20 h 110"/>
                  <a:gd name="T22" fmla="*/ 1 w 13"/>
                  <a:gd name="T23" fmla="*/ 21 h 110"/>
                  <a:gd name="T24" fmla="*/ 1 w 13"/>
                  <a:gd name="T25" fmla="*/ 29 h 110"/>
                  <a:gd name="T26" fmla="*/ 0 w 13"/>
                  <a:gd name="T27" fmla="*/ 31 h 110"/>
                  <a:gd name="T28" fmla="*/ 0 w 13"/>
                  <a:gd name="T29" fmla="*/ 68 h 110"/>
                  <a:gd name="T30" fmla="*/ 1 w 13"/>
                  <a:gd name="T31" fmla="*/ 70 h 110"/>
                  <a:gd name="T32" fmla="*/ 1 w 13"/>
                  <a:gd name="T33" fmla="*/ 83 h 110"/>
                  <a:gd name="T34" fmla="*/ 3 w 13"/>
                  <a:gd name="T35" fmla="*/ 85 h 110"/>
                  <a:gd name="T36" fmla="*/ 3 w 13"/>
                  <a:gd name="T37" fmla="*/ 95 h 110"/>
                  <a:gd name="T38" fmla="*/ 5 w 13"/>
                  <a:gd name="T39" fmla="*/ 97 h 110"/>
                  <a:gd name="T40" fmla="*/ 5 w 13"/>
                  <a:gd name="T41" fmla="*/ 106 h 110"/>
                  <a:gd name="T42" fmla="*/ 7 w 13"/>
                  <a:gd name="T43" fmla="*/ 108 h 110"/>
                  <a:gd name="T44" fmla="*/ 7 w 13"/>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10">
                    <a:moveTo>
                      <a:pt x="13" y="0"/>
                    </a:moveTo>
                    <a:lnTo>
                      <a:pt x="11" y="2"/>
                    </a:lnTo>
                    <a:lnTo>
                      <a:pt x="11" y="4"/>
                    </a:lnTo>
                    <a:lnTo>
                      <a:pt x="9" y="4"/>
                    </a:lnTo>
                    <a:lnTo>
                      <a:pt x="9" y="6"/>
                    </a:lnTo>
                    <a:lnTo>
                      <a:pt x="7" y="8"/>
                    </a:lnTo>
                    <a:lnTo>
                      <a:pt x="7" y="10"/>
                    </a:lnTo>
                    <a:lnTo>
                      <a:pt x="5" y="12"/>
                    </a:lnTo>
                    <a:lnTo>
                      <a:pt x="5" y="14"/>
                    </a:lnTo>
                    <a:lnTo>
                      <a:pt x="3" y="16"/>
                    </a:lnTo>
                    <a:lnTo>
                      <a:pt x="3" y="20"/>
                    </a:lnTo>
                    <a:lnTo>
                      <a:pt x="1" y="21"/>
                    </a:lnTo>
                    <a:lnTo>
                      <a:pt x="1" y="29"/>
                    </a:lnTo>
                    <a:lnTo>
                      <a:pt x="0" y="31"/>
                    </a:lnTo>
                    <a:lnTo>
                      <a:pt x="0" y="68"/>
                    </a:lnTo>
                    <a:lnTo>
                      <a:pt x="1" y="70"/>
                    </a:lnTo>
                    <a:lnTo>
                      <a:pt x="1" y="83"/>
                    </a:lnTo>
                    <a:lnTo>
                      <a:pt x="3" y="85"/>
                    </a:lnTo>
                    <a:lnTo>
                      <a:pt x="3" y="95"/>
                    </a:lnTo>
                    <a:lnTo>
                      <a:pt x="5" y="97"/>
                    </a:lnTo>
                    <a:lnTo>
                      <a:pt x="5" y="106"/>
                    </a:lnTo>
                    <a:lnTo>
                      <a:pt x="7" y="108"/>
                    </a:lnTo>
                    <a:lnTo>
                      <a:pt x="7" y="1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grpSp>
        <p:nvGrpSpPr>
          <p:cNvPr id="20751" name="Group 271"/>
          <p:cNvGrpSpPr>
            <a:grpSpLocks/>
          </p:cNvGrpSpPr>
          <p:nvPr/>
        </p:nvGrpSpPr>
        <p:grpSpPr bwMode="auto">
          <a:xfrm>
            <a:off x="5219700" y="3922713"/>
            <a:ext cx="2268538" cy="1960562"/>
            <a:chOff x="3288" y="2471"/>
            <a:chExt cx="1429" cy="1235"/>
          </a:xfrm>
        </p:grpSpPr>
        <p:sp>
          <p:nvSpPr>
            <p:cNvPr id="20578" name="AutoShape 98"/>
            <p:cNvSpPr>
              <a:spLocks noChangeAspect="1" noChangeArrowheads="1" noTextEdit="1"/>
            </p:cNvSpPr>
            <p:nvPr/>
          </p:nvSpPr>
          <p:spPr bwMode="auto">
            <a:xfrm rot="276758">
              <a:off x="3288" y="2471"/>
              <a:ext cx="1429"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79" name="Freeform 99"/>
            <p:cNvSpPr>
              <a:spLocks/>
            </p:cNvSpPr>
            <p:nvPr/>
          </p:nvSpPr>
          <p:spPr bwMode="auto">
            <a:xfrm rot="276758">
              <a:off x="3295" y="2476"/>
              <a:ext cx="1409" cy="1164"/>
            </a:xfrm>
            <a:custGeom>
              <a:avLst/>
              <a:gdLst>
                <a:gd name="T0" fmla="*/ 82 w 1074"/>
                <a:gd name="T1" fmla="*/ 239 h 1995"/>
                <a:gd name="T2" fmla="*/ 435 w 1074"/>
                <a:gd name="T3" fmla="*/ 198 h 1995"/>
                <a:gd name="T4" fmla="*/ 547 w 1074"/>
                <a:gd name="T5" fmla="*/ 49 h 1995"/>
                <a:gd name="T6" fmla="*/ 680 w 1074"/>
                <a:gd name="T7" fmla="*/ 129 h 1995"/>
                <a:gd name="T8" fmla="*/ 680 w 1074"/>
                <a:gd name="T9" fmla="*/ 259 h 1995"/>
                <a:gd name="T10" fmla="*/ 763 w 1074"/>
                <a:gd name="T11" fmla="*/ 293 h 1995"/>
                <a:gd name="T12" fmla="*/ 727 w 1074"/>
                <a:gd name="T13" fmla="*/ 149 h 1995"/>
                <a:gd name="T14" fmla="*/ 731 w 1074"/>
                <a:gd name="T15" fmla="*/ 75 h 1995"/>
                <a:gd name="T16" fmla="*/ 911 w 1074"/>
                <a:gd name="T17" fmla="*/ 61 h 1995"/>
                <a:gd name="T18" fmla="*/ 979 w 1074"/>
                <a:gd name="T19" fmla="*/ 219 h 1995"/>
                <a:gd name="T20" fmla="*/ 916 w 1074"/>
                <a:gd name="T21" fmla="*/ 427 h 1995"/>
                <a:gd name="T22" fmla="*/ 997 w 1074"/>
                <a:gd name="T23" fmla="*/ 491 h 1995"/>
                <a:gd name="T24" fmla="*/ 1068 w 1074"/>
                <a:gd name="T25" fmla="*/ 635 h 1995"/>
                <a:gd name="T26" fmla="*/ 1068 w 1074"/>
                <a:gd name="T27" fmla="*/ 755 h 1995"/>
                <a:gd name="T28" fmla="*/ 1048 w 1074"/>
                <a:gd name="T29" fmla="*/ 869 h 1995"/>
                <a:gd name="T30" fmla="*/ 997 w 1074"/>
                <a:gd name="T31" fmla="*/ 1033 h 1995"/>
                <a:gd name="T32" fmla="*/ 949 w 1074"/>
                <a:gd name="T33" fmla="*/ 1131 h 1995"/>
                <a:gd name="T34" fmla="*/ 826 w 1074"/>
                <a:gd name="T35" fmla="*/ 1370 h 1995"/>
                <a:gd name="T36" fmla="*/ 781 w 1074"/>
                <a:gd name="T37" fmla="*/ 1429 h 1995"/>
                <a:gd name="T38" fmla="*/ 775 w 1074"/>
                <a:gd name="T39" fmla="*/ 1573 h 1995"/>
                <a:gd name="T40" fmla="*/ 801 w 1074"/>
                <a:gd name="T41" fmla="*/ 1612 h 1995"/>
                <a:gd name="T42" fmla="*/ 826 w 1074"/>
                <a:gd name="T43" fmla="*/ 1568 h 1995"/>
                <a:gd name="T44" fmla="*/ 839 w 1074"/>
                <a:gd name="T45" fmla="*/ 1499 h 1995"/>
                <a:gd name="T46" fmla="*/ 842 w 1074"/>
                <a:gd name="T47" fmla="*/ 1460 h 1995"/>
                <a:gd name="T48" fmla="*/ 877 w 1074"/>
                <a:gd name="T49" fmla="*/ 1375 h 1995"/>
                <a:gd name="T50" fmla="*/ 966 w 1074"/>
                <a:gd name="T51" fmla="*/ 1345 h 1995"/>
                <a:gd name="T52" fmla="*/ 1055 w 1074"/>
                <a:gd name="T53" fmla="*/ 1440 h 1995"/>
                <a:gd name="T54" fmla="*/ 1058 w 1074"/>
                <a:gd name="T55" fmla="*/ 1529 h 1995"/>
                <a:gd name="T56" fmla="*/ 1055 w 1074"/>
                <a:gd name="T57" fmla="*/ 1589 h 1995"/>
                <a:gd name="T58" fmla="*/ 992 w 1074"/>
                <a:gd name="T59" fmla="*/ 1995 h 1995"/>
                <a:gd name="T60" fmla="*/ 975 w 1074"/>
                <a:gd name="T61" fmla="*/ 1578 h 1995"/>
                <a:gd name="T62" fmla="*/ 985 w 1074"/>
                <a:gd name="T63" fmla="*/ 1529 h 1995"/>
                <a:gd name="T64" fmla="*/ 944 w 1074"/>
                <a:gd name="T65" fmla="*/ 1465 h 1995"/>
                <a:gd name="T66" fmla="*/ 924 w 1074"/>
                <a:gd name="T67" fmla="*/ 1521 h 1995"/>
                <a:gd name="T68" fmla="*/ 906 w 1074"/>
                <a:gd name="T69" fmla="*/ 1641 h 1995"/>
                <a:gd name="T70" fmla="*/ 871 w 1074"/>
                <a:gd name="T71" fmla="*/ 1755 h 1995"/>
                <a:gd name="T72" fmla="*/ 742 w 1074"/>
                <a:gd name="T73" fmla="*/ 1782 h 1995"/>
                <a:gd name="T74" fmla="*/ 677 w 1074"/>
                <a:gd name="T75" fmla="*/ 1634 h 1995"/>
                <a:gd name="T76" fmla="*/ 682 w 1074"/>
                <a:gd name="T77" fmla="*/ 1463 h 1995"/>
                <a:gd name="T78" fmla="*/ 565 w 1074"/>
                <a:gd name="T79" fmla="*/ 1435 h 1995"/>
                <a:gd name="T80" fmla="*/ 360 w 1074"/>
                <a:gd name="T81" fmla="*/ 1308 h 1995"/>
                <a:gd name="T82" fmla="*/ 270 w 1074"/>
                <a:gd name="T83" fmla="*/ 1135 h 1995"/>
                <a:gd name="T84" fmla="*/ 0 w 1074"/>
                <a:gd name="T85" fmla="*/ 798 h 1995"/>
                <a:gd name="T86" fmla="*/ 313 w 1074"/>
                <a:gd name="T87" fmla="*/ 561 h 1995"/>
                <a:gd name="T88" fmla="*/ 531 w 1074"/>
                <a:gd name="T89" fmla="*/ 461 h 1995"/>
                <a:gd name="T90" fmla="*/ 494 w 1074"/>
                <a:gd name="T91" fmla="*/ 342 h 1995"/>
                <a:gd name="T92" fmla="*/ 224 w 1074"/>
                <a:gd name="T93" fmla="*/ 352 h 1995"/>
                <a:gd name="T94" fmla="*/ 82 w 1074"/>
                <a:gd name="T95" fmla="*/ 468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4" h="1995">
                  <a:moveTo>
                    <a:pt x="82" y="468"/>
                  </a:moveTo>
                  <a:lnTo>
                    <a:pt x="82" y="239"/>
                  </a:lnTo>
                  <a:lnTo>
                    <a:pt x="151" y="198"/>
                  </a:lnTo>
                  <a:lnTo>
                    <a:pt x="435" y="198"/>
                  </a:lnTo>
                  <a:lnTo>
                    <a:pt x="454" y="129"/>
                  </a:lnTo>
                  <a:lnTo>
                    <a:pt x="547" y="49"/>
                  </a:lnTo>
                  <a:lnTo>
                    <a:pt x="623" y="70"/>
                  </a:lnTo>
                  <a:lnTo>
                    <a:pt x="680" y="129"/>
                  </a:lnTo>
                  <a:lnTo>
                    <a:pt x="686" y="219"/>
                  </a:lnTo>
                  <a:lnTo>
                    <a:pt x="680" y="259"/>
                  </a:lnTo>
                  <a:lnTo>
                    <a:pt x="763" y="319"/>
                  </a:lnTo>
                  <a:lnTo>
                    <a:pt x="763" y="293"/>
                  </a:lnTo>
                  <a:lnTo>
                    <a:pt x="737" y="198"/>
                  </a:lnTo>
                  <a:lnTo>
                    <a:pt x="727" y="149"/>
                  </a:lnTo>
                  <a:lnTo>
                    <a:pt x="708" y="110"/>
                  </a:lnTo>
                  <a:lnTo>
                    <a:pt x="731" y="75"/>
                  </a:lnTo>
                  <a:lnTo>
                    <a:pt x="829" y="0"/>
                  </a:lnTo>
                  <a:lnTo>
                    <a:pt x="911" y="61"/>
                  </a:lnTo>
                  <a:lnTo>
                    <a:pt x="972" y="139"/>
                  </a:lnTo>
                  <a:lnTo>
                    <a:pt x="979" y="219"/>
                  </a:lnTo>
                  <a:lnTo>
                    <a:pt x="957" y="308"/>
                  </a:lnTo>
                  <a:lnTo>
                    <a:pt x="916" y="427"/>
                  </a:lnTo>
                  <a:lnTo>
                    <a:pt x="918" y="452"/>
                  </a:lnTo>
                  <a:lnTo>
                    <a:pt x="997" y="491"/>
                  </a:lnTo>
                  <a:lnTo>
                    <a:pt x="1013" y="556"/>
                  </a:lnTo>
                  <a:lnTo>
                    <a:pt x="1068" y="635"/>
                  </a:lnTo>
                  <a:lnTo>
                    <a:pt x="1074" y="694"/>
                  </a:lnTo>
                  <a:lnTo>
                    <a:pt x="1068" y="755"/>
                  </a:lnTo>
                  <a:lnTo>
                    <a:pt x="1038" y="820"/>
                  </a:lnTo>
                  <a:lnTo>
                    <a:pt x="1048" y="869"/>
                  </a:lnTo>
                  <a:lnTo>
                    <a:pt x="1020" y="993"/>
                  </a:lnTo>
                  <a:lnTo>
                    <a:pt x="997" y="1033"/>
                  </a:lnTo>
                  <a:lnTo>
                    <a:pt x="972" y="1043"/>
                  </a:lnTo>
                  <a:lnTo>
                    <a:pt x="949" y="1131"/>
                  </a:lnTo>
                  <a:lnTo>
                    <a:pt x="896" y="1247"/>
                  </a:lnTo>
                  <a:lnTo>
                    <a:pt x="826" y="1370"/>
                  </a:lnTo>
                  <a:lnTo>
                    <a:pt x="791" y="1406"/>
                  </a:lnTo>
                  <a:lnTo>
                    <a:pt x="781" y="1429"/>
                  </a:lnTo>
                  <a:lnTo>
                    <a:pt x="763" y="1514"/>
                  </a:lnTo>
                  <a:lnTo>
                    <a:pt x="775" y="1573"/>
                  </a:lnTo>
                  <a:lnTo>
                    <a:pt x="801" y="1589"/>
                  </a:lnTo>
                  <a:lnTo>
                    <a:pt x="801" y="1612"/>
                  </a:lnTo>
                  <a:lnTo>
                    <a:pt x="826" y="1604"/>
                  </a:lnTo>
                  <a:lnTo>
                    <a:pt x="826" y="1568"/>
                  </a:lnTo>
                  <a:lnTo>
                    <a:pt x="842" y="1545"/>
                  </a:lnTo>
                  <a:lnTo>
                    <a:pt x="839" y="1499"/>
                  </a:lnTo>
                  <a:lnTo>
                    <a:pt x="835" y="1480"/>
                  </a:lnTo>
                  <a:lnTo>
                    <a:pt x="842" y="1460"/>
                  </a:lnTo>
                  <a:lnTo>
                    <a:pt x="855" y="1419"/>
                  </a:lnTo>
                  <a:lnTo>
                    <a:pt x="877" y="1375"/>
                  </a:lnTo>
                  <a:lnTo>
                    <a:pt x="911" y="1341"/>
                  </a:lnTo>
                  <a:lnTo>
                    <a:pt x="966" y="1345"/>
                  </a:lnTo>
                  <a:lnTo>
                    <a:pt x="1020" y="1375"/>
                  </a:lnTo>
                  <a:lnTo>
                    <a:pt x="1055" y="1440"/>
                  </a:lnTo>
                  <a:lnTo>
                    <a:pt x="1058" y="1504"/>
                  </a:lnTo>
                  <a:lnTo>
                    <a:pt x="1058" y="1529"/>
                  </a:lnTo>
                  <a:lnTo>
                    <a:pt x="1068" y="1558"/>
                  </a:lnTo>
                  <a:lnTo>
                    <a:pt x="1055" y="1589"/>
                  </a:lnTo>
                  <a:lnTo>
                    <a:pt x="1055" y="1941"/>
                  </a:lnTo>
                  <a:lnTo>
                    <a:pt x="992" y="1995"/>
                  </a:lnTo>
                  <a:lnTo>
                    <a:pt x="985" y="1589"/>
                  </a:lnTo>
                  <a:lnTo>
                    <a:pt x="975" y="1578"/>
                  </a:lnTo>
                  <a:lnTo>
                    <a:pt x="972" y="1553"/>
                  </a:lnTo>
                  <a:lnTo>
                    <a:pt x="985" y="1529"/>
                  </a:lnTo>
                  <a:lnTo>
                    <a:pt x="969" y="1473"/>
                  </a:lnTo>
                  <a:lnTo>
                    <a:pt x="944" y="1465"/>
                  </a:lnTo>
                  <a:lnTo>
                    <a:pt x="921" y="1480"/>
                  </a:lnTo>
                  <a:lnTo>
                    <a:pt x="924" y="1521"/>
                  </a:lnTo>
                  <a:lnTo>
                    <a:pt x="910" y="1565"/>
                  </a:lnTo>
                  <a:lnTo>
                    <a:pt x="906" y="1641"/>
                  </a:lnTo>
                  <a:lnTo>
                    <a:pt x="908" y="1687"/>
                  </a:lnTo>
                  <a:lnTo>
                    <a:pt x="871" y="1755"/>
                  </a:lnTo>
                  <a:lnTo>
                    <a:pt x="813" y="1800"/>
                  </a:lnTo>
                  <a:lnTo>
                    <a:pt x="742" y="1782"/>
                  </a:lnTo>
                  <a:lnTo>
                    <a:pt x="694" y="1704"/>
                  </a:lnTo>
                  <a:lnTo>
                    <a:pt x="677" y="1634"/>
                  </a:lnTo>
                  <a:lnTo>
                    <a:pt x="676" y="1509"/>
                  </a:lnTo>
                  <a:lnTo>
                    <a:pt x="682" y="1463"/>
                  </a:lnTo>
                  <a:lnTo>
                    <a:pt x="656" y="1443"/>
                  </a:lnTo>
                  <a:lnTo>
                    <a:pt x="565" y="1435"/>
                  </a:lnTo>
                  <a:lnTo>
                    <a:pt x="441" y="1390"/>
                  </a:lnTo>
                  <a:lnTo>
                    <a:pt x="360" y="1308"/>
                  </a:lnTo>
                  <a:lnTo>
                    <a:pt x="292" y="1208"/>
                  </a:lnTo>
                  <a:lnTo>
                    <a:pt x="270" y="1135"/>
                  </a:lnTo>
                  <a:lnTo>
                    <a:pt x="108" y="1064"/>
                  </a:lnTo>
                  <a:lnTo>
                    <a:pt x="0" y="798"/>
                  </a:lnTo>
                  <a:lnTo>
                    <a:pt x="37" y="737"/>
                  </a:lnTo>
                  <a:lnTo>
                    <a:pt x="313" y="561"/>
                  </a:lnTo>
                  <a:lnTo>
                    <a:pt x="499" y="483"/>
                  </a:lnTo>
                  <a:lnTo>
                    <a:pt x="531" y="461"/>
                  </a:lnTo>
                  <a:lnTo>
                    <a:pt x="525" y="417"/>
                  </a:lnTo>
                  <a:lnTo>
                    <a:pt x="494" y="342"/>
                  </a:lnTo>
                  <a:lnTo>
                    <a:pt x="306" y="332"/>
                  </a:lnTo>
                  <a:lnTo>
                    <a:pt x="224" y="352"/>
                  </a:lnTo>
                  <a:lnTo>
                    <a:pt x="188" y="454"/>
                  </a:lnTo>
                  <a:lnTo>
                    <a:pt x="82" y="4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0" name="Freeform 100"/>
            <p:cNvSpPr>
              <a:spLocks/>
            </p:cNvSpPr>
            <p:nvPr/>
          </p:nvSpPr>
          <p:spPr bwMode="auto">
            <a:xfrm rot="276758">
              <a:off x="4563" y="3430"/>
              <a:ext cx="76" cy="244"/>
            </a:xfrm>
            <a:custGeom>
              <a:avLst/>
              <a:gdLst>
                <a:gd name="T0" fmla="*/ 0 w 58"/>
                <a:gd name="T1" fmla="*/ 0 h 419"/>
                <a:gd name="T2" fmla="*/ 33 w 58"/>
                <a:gd name="T3" fmla="*/ 9 h 419"/>
                <a:gd name="T4" fmla="*/ 32 w 58"/>
                <a:gd name="T5" fmla="*/ 11 h 419"/>
                <a:gd name="T6" fmla="*/ 30 w 58"/>
                <a:gd name="T7" fmla="*/ 17 h 419"/>
                <a:gd name="T8" fmla="*/ 28 w 58"/>
                <a:gd name="T9" fmla="*/ 27 h 419"/>
                <a:gd name="T10" fmla="*/ 26 w 58"/>
                <a:gd name="T11" fmla="*/ 41 h 419"/>
                <a:gd name="T12" fmla="*/ 23 w 58"/>
                <a:gd name="T13" fmla="*/ 70 h 419"/>
                <a:gd name="T14" fmla="*/ 23 w 58"/>
                <a:gd name="T15" fmla="*/ 102 h 419"/>
                <a:gd name="T16" fmla="*/ 24 w 58"/>
                <a:gd name="T17" fmla="*/ 131 h 419"/>
                <a:gd name="T18" fmla="*/ 25 w 58"/>
                <a:gd name="T19" fmla="*/ 154 h 419"/>
                <a:gd name="T20" fmla="*/ 27 w 58"/>
                <a:gd name="T21" fmla="*/ 175 h 419"/>
                <a:gd name="T22" fmla="*/ 33 w 58"/>
                <a:gd name="T23" fmla="*/ 197 h 419"/>
                <a:gd name="T24" fmla="*/ 40 w 58"/>
                <a:gd name="T25" fmla="*/ 219 h 419"/>
                <a:gd name="T26" fmla="*/ 47 w 58"/>
                <a:gd name="T27" fmla="*/ 239 h 419"/>
                <a:gd name="T28" fmla="*/ 53 w 58"/>
                <a:gd name="T29" fmla="*/ 258 h 419"/>
                <a:gd name="T30" fmla="*/ 57 w 58"/>
                <a:gd name="T31" fmla="*/ 280 h 419"/>
                <a:gd name="T32" fmla="*/ 58 w 58"/>
                <a:gd name="T33" fmla="*/ 336 h 419"/>
                <a:gd name="T34" fmla="*/ 57 w 58"/>
                <a:gd name="T35" fmla="*/ 356 h 419"/>
                <a:gd name="T36" fmla="*/ 57 w 58"/>
                <a:gd name="T37" fmla="*/ 364 h 419"/>
                <a:gd name="T38" fmla="*/ 0 w 58"/>
                <a:gd name="T39" fmla="*/ 419 h 419"/>
                <a:gd name="T40" fmla="*/ 0 w 58"/>
                <a:gd name="T41"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419">
                  <a:moveTo>
                    <a:pt x="0" y="0"/>
                  </a:moveTo>
                  <a:lnTo>
                    <a:pt x="33" y="9"/>
                  </a:lnTo>
                  <a:lnTo>
                    <a:pt x="32" y="11"/>
                  </a:lnTo>
                  <a:lnTo>
                    <a:pt x="30" y="17"/>
                  </a:lnTo>
                  <a:lnTo>
                    <a:pt x="28" y="27"/>
                  </a:lnTo>
                  <a:lnTo>
                    <a:pt x="26" y="41"/>
                  </a:lnTo>
                  <a:lnTo>
                    <a:pt x="23" y="70"/>
                  </a:lnTo>
                  <a:lnTo>
                    <a:pt x="23" y="102"/>
                  </a:lnTo>
                  <a:lnTo>
                    <a:pt x="24" y="131"/>
                  </a:lnTo>
                  <a:lnTo>
                    <a:pt x="25" y="154"/>
                  </a:lnTo>
                  <a:lnTo>
                    <a:pt x="27" y="175"/>
                  </a:lnTo>
                  <a:lnTo>
                    <a:pt x="33" y="197"/>
                  </a:lnTo>
                  <a:lnTo>
                    <a:pt x="40" y="219"/>
                  </a:lnTo>
                  <a:lnTo>
                    <a:pt x="47" y="239"/>
                  </a:lnTo>
                  <a:lnTo>
                    <a:pt x="53" y="258"/>
                  </a:lnTo>
                  <a:lnTo>
                    <a:pt x="57" y="280"/>
                  </a:lnTo>
                  <a:lnTo>
                    <a:pt x="58" y="336"/>
                  </a:lnTo>
                  <a:lnTo>
                    <a:pt x="57" y="356"/>
                  </a:lnTo>
                  <a:lnTo>
                    <a:pt x="57" y="364"/>
                  </a:lnTo>
                  <a:lnTo>
                    <a:pt x="0" y="419"/>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1" name="Freeform 101"/>
            <p:cNvSpPr>
              <a:spLocks/>
            </p:cNvSpPr>
            <p:nvPr/>
          </p:nvSpPr>
          <p:spPr bwMode="auto">
            <a:xfrm rot="276758">
              <a:off x="4425" y="3326"/>
              <a:ext cx="210" cy="92"/>
            </a:xfrm>
            <a:custGeom>
              <a:avLst/>
              <a:gdLst>
                <a:gd name="T0" fmla="*/ 0 w 160"/>
                <a:gd name="T1" fmla="*/ 86 h 158"/>
                <a:gd name="T2" fmla="*/ 46 w 160"/>
                <a:gd name="T3" fmla="*/ 107 h 158"/>
                <a:gd name="T4" fmla="*/ 60 w 160"/>
                <a:gd name="T5" fmla="*/ 76 h 158"/>
                <a:gd name="T6" fmla="*/ 61 w 160"/>
                <a:gd name="T7" fmla="*/ 75 h 158"/>
                <a:gd name="T8" fmla="*/ 63 w 160"/>
                <a:gd name="T9" fmla="*/ 71 h 158"/>
                <a:gd name="T10" fmla="*/ 70 w 160"/>
                <a:gd name="T11" fmla="*/ 64 h 158"/>
                <a:gd name="T12" fmla="*/ 76 w 160"/>
                <a:gd name="T13" fmla="*/ 63 h 158"/>
                <a:gd name="T14" fmla="*/ 81 w 160"/>
                <a:gd name="T15" fmla="*/ 63 h 158"/>
                <a:gd name="T16" fmla="*/ 88 w 160"/>
                <a:gd name="T17" fmla="*/ 68 h 158"/>
                <a:gd name="T18" fmla="*/ 94 w 160"/>
                <a:gd name="T19" fmla="*/ 76 h 158"/>
                <a:gd name="T20" fmla="*/ 100 w 160"/>
                <a:gd name="T21" fmla="*/ 88 h 158"/>
                <a:gd name="T22" fmla="*/ 104 w 160"/>
                <a:gd name="T23" fmla="*/ 102 h 158"/>
                <a:gd name="T24" fmla="*/ 108 w 160"/>
                <a:gd name="T25" fmla="*/ 129 h 158"/>
                <a:gd name="T26" fmla="*/ 109 w 160"/>
                <a:gd name="T27" fmla="*/ 141 h 158"/>
                <a:gd name="T28" fmla="*/ 111 w 160"/>
                <a:gd name="T29" fmla="*/ 149 h 158"/>
                <a:gd name="T30" fmla="*/ 111 w 160"/>
                <a:gd name="T31" fmla="*/ 158 h 158"/>
                <a:gd name="T32" fmla="*/ 160 w 160"/>
                <a:gd name="T33" fmla="*/ 146 h 158"/>
                <a:gd name="T34" fmla="*/ 159 w 160"/>
                <a:gd name="T35" fmla="*/ 144 h 158"/>
                <a:gd name="T36" fmla="*/ 156 w 160"/>
                <a:gd name="T37" fmla="*/ 137 h 158"/>
                <a:gd name="T38" fmla="*/ 152 w 160"/>
                <a:gd name="T39" fmla="*/ 122 h 158"/>
                <a:gd name="T40" fmla="*/ 146 w 160"/>
                <a:gd name="T41" fmla="*/ 100 h 158"/>
                <a:gd name="T42" fmla="*/ 143 w 160"/>
                <a:gd name="T43" fmla="*/ 71 h 158"/>
                <a:gd name="T44" fmla="*/ 139 w 160"/>
                <a:gd name="T45" fmla="*/ 44 h 158"/>
                <a:gd name="T46" fmla="*/ 134 w 160"/>
                <a:gd name="T47" fmla="*/ 32 h 158"/>
                <a:gd name="T48" fmla="*/ 129 w 160"/>
                <a:gd name="T49" fmla="*/ 22 h 158"/>
                <a:gd name="T50" fmla="*/ 121 w 160"/>
                <a:gd name="T51" fmla="*/ 15 h 158"/>
                <a:gd name="T52" fmla="*/ 111 w 160"/>
                <a:gd name="T53" fmla="*/ 14 h 158"/>
                <a:gd name="T54" fmla="*/ 99 w 160"/>
                <a:gd name="T55" fmla="*/ 12 h 158"/>
                <a:gd name="T56" fmla="*/ 81 w 160"/>
                <a:gd name="T57" fmla="*/ 5 h 158"/>
                <a:gd name="T58" fmla="*/ 75 w 160"/>
                <a:gd name="T59" fmla="*/ 2 h 158"/>
                <a:gd name="T60" fmla="*/ 67 w 160"/>
                <a:gd name="T61" fmla="*/ 0 h 158"/>
                <a:gd name="T62" fmla="*/ 61 w 160"/>
                <a:gd name="T63" fmla="*/ 0 h 158"/>
                <a:gd name="T64" fmla="*/ 53 w 160"/>
                <a:gd name="T65" fmla="*/ 5 h 158"/>
                <a:gd name="T66" fmla="*/ 43 w 160"/>
                <a:gd name="T67" fmla="*/ 14 h 158"/>
                <a:gd name="T68" fmla="*/ 25 w 160"/>
                <a:gd name="T69" fmla="*/ 37 h 158"/>
                <a:gd name="T70" fmla="*/ 12 w 160"/>
                <a:gd name="T71" fmla="*/ 61 h 158"/>
                <a:gd name="T72" fmla="*/ 6 w 160"/>
                <a:gd name="T73" fmla="*/ 71 h 158"/>
                <a:gd name="T74" fmla="*/ 3 w 160"/>
                <a:gd name="T75" fmla="*/ 80 h 158"/>
                <a:gd name="T76" fmla="*/ 1 w 160"/>
                <a:gd name="T77" fmla="*/ 85 h 158"/>
                <a:gd name="T78" fmla="*/ 0 w 160"/>
                <a:gd name="T79"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58">
                  <a:moveTo>
                    <a:pt x="0" y="86"/>
                  </a:moveTo>
                  <a:lnTo>
                    <a:pt x="46" y="107"/>
                  </a:lnTo>
                  <a:lnTo>
                    <a:pt x="60" y="76"/>
                  </a:lnTo>
                  <a:lnTo>
                    <a:pt x="61" y="75"/>
                  </a:lnTo>
                  <a:lnTo>
                    <a:pt x="63" y="71"/>
                  </a:lnTo>
                  <a:lnTo>
                    <a:pt x="70" y="64"/>
                  </a:lnTo>
                  <a:lnTo>
                    <a:pt x="76" y="63"/>
                  </a:lnTo>
                  <a:lnTo>
                    <a:pt x="81" y="63"/>
                  </a:lnTo>
                  <a:lnTo>
                    <a:pt x="88" y="68"/>
                  </a:lnTo>
                  <a:lnTo>
                    <a:pt x="94" y="76"/>
                  </a:lnTo>
                  <a:lnTo>
                    <a:pt x="100" y="88"/>
                  </a:lnTo>
                  <a:lnTo>
                    <a:pt x="104" y="102"/>
                  </a:lnTo>
                  <a:lnTo>
                    <a:pt x="108" y="129"/>
                  </a:lnTo>
                  <a:lnTo>
                    <a:pt x="109" y="141"/>
                  </a:lnTo>
                  <a:lnTo>
                    <a:pt x="111" y="149"/>
                  </a:lnTo>
                  <a:lnTo>
                    <a:pt x="111" y="158"/>
                  </a:lnTo>
                  <a:lnTo>
                    <a:pt x="160" y="146"/>
                  </a:lnTo>
                  <a:lnTo>
                    <a:pt x="159" y="144"/>
                  </a:lnTo>
                  <a:lnTo>
                    <a:pt x="156" y="137"/>
                  </a:lnTo>
                  <a:lnTo>
                    <a:pt x="152" y="122"/>
                  </a:lnTo>
                  <a:lnTo>
                    <a:pt x="146" y="100"/>
                  </a:lnTo>
                  <a:lnTo>
                    <a:pt x="143" y="71"/>
                  </a:lnTo>
                  <a:lnTo>
                    <a:pt x="139" y="44"/>
                  </a:lnTo>
                  <a:lnTo>
                    <a:pt x="134" y="32"/>
                  </a:lnTo>
                  <a:lnTo>
                    <a:pt x="129" y="22"/>
                  </a:lnTo>
                  <a:lnTo>
                    <a:pt x="121" y="15"/>
                  </a:lnTo>
                  <a:lnTo>
                    <a:pt x="111" y="14"/>
                  </a:lnTo>
                  <a:lnTo>
                    <a:pt x="99" y="12"/>
                  </a:lnTo>
                  <a:lnTo>
                    <a:pt x="81" y="5"/>
                  </a:lnTo>
                  <a:lnTo>
                    <a:pt x="75" y="2"/>
                  </a:lnTo>
                  <a:lnTo>
                    <a:pt x="67" y="0"/>
                  </a:lnTo>
                  <a:lnTo>
                    <a:pt x="61" y="0"/>
                  </a:lnTo>
                  <a:lnTo>
                    <a:pt x="53" y="5"/>
                  </a:lnTo>
                  <a:lnTo>
                    <a:pt x="43" y="14"/>
                  </a:lnTo>
                  <a:lnTo>
                    <a:pt x="25" y="37"/>
                  </a:lnTo>
                  <a:lnTo>
                    <a:pt x="12" y="61"/>
                  </a:lnTo>
                  <a:lnTo>
                    <a:pt x="6" y="71"/>
                  </a:lnTo>
                  <a:lnTo>
                    <a:pt x="3" y="80"/>
                  </a:lnTo>
                  <a:lnTo>
                    <a:pt x="1" y="85"/>
                  </a:lnTo>
                  <a:lnTo>
                    <a:pt x="0" y="8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2" name="Freeform 102"/>
            <p:cNvSpPr>
              <a:spLocks/>
            </p:cNvSpPr>
            <p:nvPr/>
          </p:nvSpPr>
          <p:spPr bwMode="auto">
            <a:xfrm rot="276758">
              <a:off x="4399" y="3388"/>
              <a:ext cx="84" cy="74"/>
            </a:xfrm>
            <a:custGeom>
              <a:avLst/>
              <a:gdLst>
                <a:gd name="T0" fmla="*/ 4 w 64"/>
                <a:gd name="T1" fmla="*/ 0 h 127"/>
                <a:gd name="T2" fmla="*/ 64 w 64"/>
                <a:gd name="T3" fmla="*/ 28 h 127"/>
                <a:gd name="T4" fmla="*/ 43 w 64"/>
                <a:gd name="T5" fmla="*/ 127 h 127"/>
                <a:gd name="T6" fmla="*/ 0 w 64"/>
                <a:gd name="T7" fmla="*/ 76 h 127"/>
                <a:gd name="T8" fmla="*/ 1 w 64"/>
                <a:gd name="T9" fmla="*/ 74 h 127"/>
                <a:gd name="T10" fmla="*/ 4 w 64"/>
                <a:gd name="T11" fmla="*/ 67 h 127"/>
                <a:gd name="T12" fmla="*/ 13 w 64"/>
                <a:gd name="T13" fmla="*/ 47 h 127"/>
                <a:gd name="T14" fmla="*/ 16 w 64"/>
                <a:gd name="T15" fmla="*/ 33 h 127"/>
                <a:gd name="T16" fmla="*/ 16 w 64"/>
                <a:gd name="T17" fmla="*/ 22 h 127"/>
                <a:gd name="T18" fmla="*/ 13 w 64"/>
                <a:gd name="T19" fmla="*/ 10 h 127"/>
                <a:gd name="T20" fmla="*/ 4 w 64"/>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27">
                  <a:moveTo>
                    <a:pt x="4" y="0"/>
                  </a:moveTo>
                  <a:lnTo>
                    <a:pt x="64" y="28"/>
                  </a:lnTo>
                  <a:lnTo>
                    <a:pt x="43" y="127"/>
                  </a:lnTo>
                  <a:lnTo>
                    <a:pt x="0" y="76"/>
                  </a:lnTo>
                  <a:lnTo>
                    <a:pt x="1" y="74"/>
                  </a:lnTo>
                  <a:lnTo>
                    <a:pt x="4" y="67"/>
                  </a:lnTo>
                  <a:lnTo>
                    <a:pt x="13" y="47"/>
                  </a:lnTo>
                  <a:lnTo>
                    <a:pt x="16" y="33"/>
                  </a:lnTo>
                  <a:lnTo>
                    <a:pt x="16" y="22"/>
                  </a:lnTo>
                  <a:lnTo>
                    <a:pt x="13" y="10"/>
                  </a:lnTo>
                  <a:lnTo>
                    <a:pt x="4"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3" name="Freeform 103"/>
            <p:cNvSpPr>
              <a:spLocks/>
            </p:cNvSpPr>
            <p:nvPr/>
          </p:nvSpPr>
          <p:spPr bwMode="auto">
            <a:xfrm rot="276758">
              <a:off x="4215" y="3461"/>
              <a:ext cx="223" cy="90"/>
            </a:xfrm>
            <a:custGeom>
              <a:avLst/>
              <a:gdLst>
                <a:gd name="T0" fmla="*/ 0 w 170"/>
                <a:gd name="T1" fmla="*/ 73 h 156"/>
                <a:gd name="T2" fmla="*/ 56 w 170"/>
                <a:gd name="T3" fmla="*/ 0 h 156"/>
                <a:gd name="T4" fmla="*/ 55 w 170"/>
                <a:gd name="T5" fmla="*/ 2 h 156"/>
                <a:gd name="T6" fmla="*/ 52 w 170"/>
                <a:gd name="T7" fmla="*/ 5 h 156"/>
                <a:gd name="T8" fmla="*/ 44 w 170"/>
                <a:gd name="T9" fmla="*/ 19 h 156"/>
                <a:gd name="T10" fmla="*/ 41 w 170"/>
                <a:gd name="T11" fmla="*/ 26 h 156"/>
                <a:gd name="T12" fmla="*/ 41 w 170"/>
                <a:gd name="T13" fmla="*/ 34 h 156"/>
                <a:gd name="T14" fmla="*/ 43 w 170"/>
                <a:gd name="T15" fmla="*/ 42 h 156"/>
                <a:gd name="T16" fmla="*/ 50 w 170"/>
                <a:gd name="T17" fmla="*/ 51 h 156"/>
                <a:gd name="T18" fmla="*/ 69 w 170"/>
                <a:gd name="T19" fmla="*/ 63 h 156"/>
                <a:gd name="T20" fmla="*/ 90 w 170"/>
                <a:gd name="T21" fmla="*/ 68 h 156"/>
                <a:gd name="T22" fmla="*/ 108 w 170"/>
                <a:gd name="T23" fmla="*/ 66 h 156"/>
                <a:gd name="T24" fmla="*/ 117 w 170"/>
                <a:gd name="T25" fmla="*/ 63 h 156"/>
                <a:gd name="T26" fmla="*/ 124 w 170"/>
                <a:gd name="T27" fmla="*/ 58 h 156"/>
                <a:gd name="T28" fmla="*/ 129 w 170"/>
                <a:gd name="T29" fmla="*/ 51 h 156"/>
                <a:gd name="T30" fmla="*/ 133 w 170"/>
                <a:gd name="T31" fmla="*/ 42 h 156"/>
                <a:gd name="T32" fmla="*/ 138 w 170"/>
                <a:gd name="T33" fmla="*/ 26 h 156"/>
                <a:gd name="T34" fmla="*/ 140 w 170"/>
                <a:gd name="T35" fmla="*/ 12 h 156"/>
                <a:gd name="T36" fmla="*/ 140 w 170"/>
                <a:gd name="T37" fmla="*/ 5 h 156"/>
                <a:gd name="T38" fmla="*/ 170 w 170"/>
                <a:gd name="T39" fmla="*/ 73 h 156"/>
                <a:gd name="T40" fmla="*/ 168 w 170"/>
                <a:gd name="T41" fmla="*/ 76 h 156"/>
                <a:gd name="T42" fmla="*/ 163 w 170"/>
                <a:gd name="T43" fmla="*/ 88 h 156"/>
                <a:gd name="T44" fmla="*/ 155 w 170"/>
                <a:gd name="T45" fmla="*/ 102 h 156"/>
                <a:gd name="T46" fmla="*/ 145 w 170"/>
                <a:gd name="T47" fmla="*/ 119 h 156"/>
                <a:gd name="T48" fmla="*/ 133 w 170"/>
                <a:gd name="T49" fmla="*/ 134 h 156"/>
                <a:gd name="T50" fmla="*/ 120 w 170"/>
                <a:gd name="T51" fmla="*/ 147 h 156"/>
                <a:gd name="T52" fmla="*/ 106 w 170"/>
                <a:gd name="T53" fmla="*/ 156 h 156"/>
                <a:gd name="T54" fmla="*/ 93 w 170"/>
                <a:gd name="T55" fmla="*/ 156 h 156"/>
                <a:gd name="T56" fmla="*/ 80 w 170"/>
                <a:gd name="T57" fmla="*/ 151 h 156"/>
                <a:gd name="T58" fmla="*/ 66 w 170"/>
                <a:gd name="T59" fmla="*/ 142 h 156"/>
                <a:gd name="T60" fmla="*/ 37 w 170"/>
                <a:gd name="T61" fmla="*/ 119 h 156"/>
                <a:gd name="T62" fmla="*/ 24 w 170"/>
                <a:gd name="T63" fmla="*/ 105 h 156"/>
                <a:gd name="T64" fmla="*/ 13 w 170"/>
                <a:gd name="T65" fmla="*/ 93 h 156"/>
                <a:gd name="T66" fmla="*/ 4 w 170"/>
                <a:gd name="T67" fmla="*/ 81 h 156"/>
                <a:gd name="T68" fmla="*/ 0 w 170"/>
                <a:gd name="T69" fmla="*/ 7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156">
                  <a:moveTo>
                    <a:pt x="0" y="73"/>
                  </a:moveTo>
                  <a:lnTo>
                    <a:pt x="56" y="0"/>
                  </a:lnTo>
                  <a:lnTo>
                    <a:pt x="55" y="2"/>
                  </a:lnTo>
                  <a:lnTo>
                    <a:pt x="52" y="5"/>
                  </a:lnTo>
                  <a:lnTo>
                    <a:pt x="44" y="19"/>
                  </a:lnTo>
                  <a:lnTo>
                    <a:pt x="41" y="26"/>
                  </a:lnTo>
                  <a:lnTo>
                    <a:pt x="41" y="34"/>
                  </a:lnTo>
                  <a:lnTo>
                    <a:pt x="43" y="42"/>
                  </a:lnTo>
                  <a:lnTo>
                    <a:pt x="50" y="51"/>
                  </a:lnTo>
                  <a:lnTo>
                    <a:pt x="69" y="63"/>
                  </a:lnTo>
                  <a:lnTo>
                    <a:pt x="90" y="68"/>
                  </a:lnTo>
                  <a:lnTo>
                    <a:pt x="108" y="66"/>
                  </a:lnTo>
                  <a:lnTo>
                    <a:pt x="117" y="63"/>
                  </a:lnTo>
                  <a:lnTo>
                    <a:pt x="124" y="58"/>
                  </a:lnTo>
                  <a:lnTo>
                    <a:pt x="129" y="51"/>
                  </a:lnTo>
                  <a:lnTo>
                    <a:pt x="133" y="42"/>
                  </a:lnTo>
                  <a:lnTo>
                    <a:pt x="138" y="26"/>
                  </a:lnTo>
                  <a:lnTo>
                    <a:pt x="140" y="12"/>
                  </a:lnTo>
                  <a:lnTo>
                    <a:pt x="140" y="5"/>
                  </a:lnTo>
                  <a:lnTo>
                    <a:pt x="170" y="73"/>
                  </a:lnTo>
                  <a:lnTo>
                    <a:pt x="168" y="76"/>
                  </a:lnTo>
                  <a:lnTo>
                    <a:pt x="163" y="88"/>
                  </a:lnTo>
                  <a:lnTo>
                    <a:pt x="155" y="102"/>
                  </a:lnTo>
                  <a:lnTo>
                    <a:pt x="145" y="119"/>
                  </a:lnTo>
                  <a:lnTo>
                    <a:pt x="133" y="134"/>
                  </a:lnTo>
                  <a:lnTo>
                    <a:pt x="120" y="147"/>
                  </a:lnTo>
                  <a:lnTo>
                    <a:pt x="106" y="156"/>
                  </a:lnTo>
                  <a:lnTo>
                    <a:pt x="93" y="156"/>
                  </a:lnTo>
                  <a:lnTo>
                    <a:pt x="80" y="151"/>
                  </a:lnTo>
                  <a:lnTo>
                    <a:pt x="66" y="142"/>
                  </a:lnTo>
                  <a:lnTo>
                    <a:pt x="37" y="119"/>
                  </a:lnTo>
                  <a:lnTo>
                    <a:pt x="24" y="105"/>
                  </a:lnTo>
                  <a:lnTo>
                    <a:pt x="13" y="93"/>
                  </a:lnTo>
                  <a:lnTo>
                    <a:pt x="4" y="81"/>
                  </a:lnTo>
                  <a:lnTo>
                    <a:pt x="0" y="7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4" name="Freeform 104"/>
            <p:cNvSpPr>
              <a:spLocks/>
            </p:cNvSpPr>
            <p:nvPr/>
          </p:nvSpPr>
          <p:spPr bwMode="auto">
            <a:xfrm rot="276758">
              <a:off x="4163" y="3378"/>
              <a:ext cx="33" cy="85"/>
            </a:xfrm>
            <a:custGeom>
              <a:avLst/>
              <a:gdLst>
                <a:gd name="T0" fmla="*/ 1 w 25"/>
                <a:gd name="T1" fmla="*/ 0 h 148"/>
                <a:gd name="T2" fmla="*/ 25 w 25"/>
                <a:gd name="T3" fmla="*/ 95 h 148"/>
                <a:gd name="T4" fmla="*/ 19 w 25"/>
                <a:gd name="T5" fmla="*/ 148 h 148"/>
                <a:gd name="T6" fmla="*/ 19 w 25"/>
                <a:gd name="T7" fmla="*/ 146 h 148"/>
                <a:gd name="T8" fmla="*/ 18 w 25"/>
                <a:gd name="T9" fmla="*/ 142 h 148"/>
                <a:gd name="T10" fmla="*/ 16 w 25"/>
                <a:gd name="T11" fmla="*/ 127 h 148"/>
                <a:gd name="T12" fmla="*/ 11 w 25"/>
                <a:gd name="T13" fmla="*/ 105 h 148"/>
                <a:gd name="T14" fmla="*/ 8 w 25"/>
                <a:gd name="T15" fmla="*/ 80 h 148"/>
                <a:gd name="T16" fmla="*/ 4 w 25"/>
                <a:gd name="T17" fmla="*/ 53 h 148"/>
                <a:gd name="T18" fmla="*/ 1 w 25"/>
                <a:gd name="T19" fmla="*/ 29 h 148"/>
                <a:gd name="T20" fmla="*/ 0 w 25"/>
                <a:gd name="T21" fmla="*/ 10 h 148"/>
                <a:gd name="T22" fmla="*/ 0 w 25"/>
                <a:gd name="T23" fmla="*/ 4 h 148"/>
                <a:gd name="T24" fmla="*/ 1 w 25"/>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8">
                  <a:moveTo>
                    <a:pt x="1" y="0"/>
                  </a:moveTo>
                  <a:lnTo>
                    <a:pt x="25" y="95"/>
                  </a:lnTo>
                  <a:lnTo>
                    <a:pt x="19" y="148"/>
                  </a:lnTo>
                  <a:lnTo>
                    <a:pt x="19" y="146"/>
                  </a:lnTo>
                  <a:lnTo>
                    <a:pt x="18" y="142"/>
                  </a:lnTo>
                  <a:lnTo>
                    <a:pt x="16" y="127"/>
                  </a:lnTo>
                  <a:lnTo>
                    <a:pt x="11" y="105"/>
                  </a:lnTo>
                  <a:lnTo>
                    <a:pt x="8" y="80"/>
                  </a:lnTo>
                  <a:lnTo>
                    <a:pt x="4" y="53"/>
                  </a:lnTo>
                  <a:lnTo>
                    <a:pt x="1" y="29"/>
                  </a:lnTo>
                  <a:lnTo>
                    <a:pt x="0" y="10"/>
                  </a:lnTo>
                  <a:lnTo>
                    <a:pt x="0" y="4"/>
                  </a:lnTo>
                  <a:lnTo>
                    <a:pt x="1"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5" name="Freeform 105"/>
            <p:cNvSpPr>
              <a:spLocks/>
            </p:cNvSpPr>
            <p:nvPr/>
          </p:nvSpPr>
          <p:spPr bwMode="auto">
            <a:xfrm rot="276758">
              <a:off x="4178" y="3344"/>
              <a:ext cx="110" cy="123"/>
            </a:xfrm>
            <a:custGeom>
              <a:avLst/>
              <a:gdLst>
                <a:gd name="T0" fmla="*/ 0 w 84"/>
                <a:gd name="T1" fmla="*/ 10 h 214"/>
                <a:gd name="T2" fmla="*/ 84 w 84"/>
                <a:gd name="T3" fmla="*/ 0 h 214"/>
                <a:gd name="T4" fmla="*/ 77 w 84"/>
                <a:gd name="T5" fmla="*/ 134 h 214"/>
                <a:gd name="T6" fmla="*/ 11 w 84"/>
                <a:gd name="T7" fmla="*/ 214 h 214"/>
                <a:gd name="T8" fmla="*/ 40 w 84"/>
                <a:gd name="T9" fmla="*/ 149 h 214"/>
                <a:gd name="T10" fmla="*/ 32 w 84"/>
                <a:gd name="T11" fmla="*/ 98 h 214"/>
                <a:gd name="T12" fmla="*/ 31 w 84"/>
                <a:gd name="T13" fmla="*/ 95 h 214"/>
                <a:gd name="T14" fmla="*/ 27 w 84"/>
                <a:gd name="T15" fmla="*/ 85 h 214"/>
                <a:gd name="T16" fmla="*/ 23 w 84"/>
                <a:gd name="T17" fmla="*/ 71 h 214"/>
                <a:gd name="T18" fmla="*/ 18 w 84"/>
                <a:gd name="T19" fmla="*/ 54 h 214"/>
                <a:gd name="T20" fmla="*/ 7 w 84"/>
                <a:gd name="T21" fmla="*/ 24 h 214"/>
                <a:gd name="T22" fmla="*/ 2 w 84"/>
                <a:gd name="T23" fmla="*/ 14 h 214"/>
                <a:gd name="T24" fmla="*/ 0 w 84"/>
                <a:gd name="T25" fmla="*/ 1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214">
                  <a:moveTo>
                    <a:pt x="0" y="10"/>
                  </a:moveTo>
                  <a:lnTo>
                    <a:pt x="84" y="0"/>
                  </a:lnTo>
                  <a:lnTo>
                    <a:pt x="77" y="134"/>
                  </a:lnTo>
                  <a:lnTo>
                    <a:pt x="11" y="214"/>
                  </a:lnTo>
                  <a:lnTo>
                    <a:pt x="40" y="149"/>
                  </a:lnTo>
                  <a:lnTo>
                    <a:pt x="32" y="98"/>
                  </a:lnTo>
                  <a:lnTo>
                    <a:pt x="31" y="95"/>
                  </a:lnTo>
                  <a:lnTo>
                    <a:pt x="27" y="85"/>
                  </a:lnTo>
                  <a:lnTo>
                    <a:pt x="23" y="71"/>
                  </a:lnTo>
                  <a:lnTo>
                    <a:pt x="18" y="54"/>
                  </a:lnTo>
                  <a:lnTo>
                    <a:pt x="7" y="24"/>
                  </a:lnTo>
                  <a:lnTo>
                    <a:pt x="2" y="14"/>
                  </a:lnTo>
                  <a:lnTo>
                    <a:pt x="0" y="1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6" name="Freeform 106"/>
            <p:cNvSpPr>
              <a:spLocks/>
            </p:cNvSpPr>
            <p:nvPr/>
          </p:nvSpPr>
          <p:spPr bwMode="auto">
            <a:xfrm rot="276758">
              <a:off x="4171" y="3312"/>
              <a:ext cx="127" cy="33"/>
            </a:xfrm>
            <a:custGeom>
              <a:avLst/>
              <a:gdLst>
                <a:gd name="T0" fmla="*/ 0 w 97"/>
                <a:gd name="T1" fmla="*/ 52 h 56"/>
                <a:gd name="T2" fmla="*/ 97 w 97"/>
                <a:gd name="T3" fmla="*/ 32 h 56"/>
                <a:gd name="T4" fmla="*/ 97 w 97"/>
                <a:gd name="T5" fmla="*/ 0 h 56"/>
                <a:gd name="T6" fmla="*/ 47 w 97"/>
                <a:gd name="T7" fmla="*/ 20 h 56"/>
                <a:gd name="T8" fmla="*/ 63 w 97"/>
                <a:gd name="T9" fmla="*/ 32 h 56"/>
                <a:gd name="T10" fmla="*/ 61 w 97"/>
                <a:gd name="T11" fmla="*/ 34 h 56"/>
                <a:gd name="T12" fmla="*/ 54 w 97"/>
                <a:gd name="T13" fmla="*/ 37 h 56"/>
                <a:gd name="T14" fmla="*/ 33 w 97"/>
                <a:gd name="T15" fmla="*/ 47 h 56"/>
                <a:gd name="T16" fmla="*/ 22 w 97"/>
                <a:gd name="T17" fmla="*/ 52 h 56"/>
                <a:gd name="T18" fmla="*/ 11 w 97"/>
                <a:gd name="T19" fmla="*/ 56 h 56"/>
                <a:gd name="T20" fmla="*/ 4 w 97"/>
                <a:gd name="T21" fmla="*/ 56 h 56"/>
                <a:gd name="T22" fmla="*/ 0 w 97"/>
                <a:gd name="T2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6">
                  <a:moveTo>
                    <a:pt x="0" y="52"/>
                  </a:moveTo>
                  <a:lnTo>
                    <a:pt x="97" y="32"/>
                  </a:lnTo>
                  <a:lnTo>
                    <a:pt x="97" y="0"/>
                  </a:lnTo>
                  <a:lnTo>
                    <a:pt x="47" y="20"/>
                  </a:lnTo>
                  <a:lnTo>
                    <a:pt x="63" y="32"/>
                  </a:lnTo>
                  <a:lnTo>
                    <a:pt x="61" y="34"/>
                  </a:lnTo>
                  <a:lnTo>
                    <a:pt x="54" y="37"/>
                  </a:lnTo>
                  <a:lnTo>
                    <a:pt x="33" y="47"/>
                  </a:lnTo>
                  <a:lnTo>
                    <a:pt x="22" y="52"/>
                  </a:lnTo>
                  <a:lnTo>
                    <a:pt x="11" y="56"/>
                  </a:lnTo>
                  <a:lnTo>
                    <a:pt x="4" y="56"/>
                  </a:lnTo>
                  <a:lnTo>
                    <a:pt x="0" y="5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7" name="Freeform 107"/>
            <p:cNvSpPr>
              <a:spLocks/>
            </p:cNvSpPr>
            <p:nvPr/>
          </p:nvSpPr>
          <p:spPr bwMode="auto">
            <a:xfrm rot="276758">
              <a:off x="4002" y="2763"/>
              <a:ext cx="636" cy="84"/>
            </a:xfrm>
            <a:custGeom>
              <a:avLst/>
              <a:gdLst>
                <a:gd name="T0" fmla="*/ 0 w 485"/>
                <a:gd name="T1" fmla="*/ 8 h 144"/>
                <a:gd name="T2" fmla="*/ 6 w 485"/>
                <a:gd name="T3" fmla="*/ 44 h 144"/>
                <a:gd name="T4" fmla="*/ 8 w 485"/>
                <a:gd name="T5" fmla="*/ 44 h 144"/>
                <a:gd name="T6" fmla="*/ 15 w 485"/>
                <a:gd name="T7" fmla="*/ 45 h 144"/>
                <a:gd name="T8" fmla="*/ 23 w 485"/>
                <a:gd name="T9" fmla="*/ 45 h 144"/>
                <a:gd name="T10" fmla="*/ 37 w 485"/>
                <a:gd name="T11" fmla="*/ 47 h 144"/>
                <a:gd name="T12" fmla="*/ 52 w 485"/>
                <a:gd name="T13" fmla="*/ 49 h 144"/>
                <a:gd name="T14" fmla="*/ 69 w 485"/>
                <a:gd name="T15" fmla="*/ 50 h 144"/>
                <a:gd name="T16" fmla="*/ 108 w 485"/>
                <a:gd name="T17" fmla="*/ 57 h 144"/>
                <a:gd name="T18" fmla="*/ 191 w 485"/>
                <a:gd name="T19" fmla="*/ 69 h 144"/>
                <a:gd name="T20" fmla="*/ 228 w 485"/>
                <a:gd name="T21" fmla="*/ 78 h 144"/>
                <a:gd name="T22" fmla="*/ 244 w 485"/>
                <a:gd name="T23" fmla="*/ 81 h 144"/>
                <a:gd name="T24" fmla="*/ 257 w 485"/>
                <a:gd name="T25" fmla="*/ 84 h 144"/>
                <a:gd name="T26" fmla="*/ 305 w 485"/>
                <a:gd name="T27" fmla="*/ 103 h 144"/>
                <a:gd name="T28" fmla="*/ 327 w 485"/>
                <a:gd name="T29" fmla="*/ 113 h 144"/>
                <a:gd name="T30" fmla="*/ 348 w 485"/>
                <a:gd name="T31" fmla="*/ 122 h 144"/>
                <a:gd name="T32" fmla="*/ 365 w 485"/>
                <a:gd name="T33" fmla="*/ 130 h 144"/>
                <a:gd name="T34" fmla="*/ 380 w 485"/>
                <a:gd name="T35" fmla="*/ 137 h 144"/>
                <a:gd name="T36" fmla="*/ 388 w 485"/>
                <a:gd name="T37" fmla="*/ 142 h 144"/>
                <a:gd name="T38" fmla="*/ 390 w 485"/>
                <a:gd name="T39" fmla="*/ 144 h 144"/>
                <a:gd name="T40" fmla="*/ 392 w 485"/>
                <a:gd name="T41" fmla="*/ 144 h 144"/>
                <a:gd name="T42" fmla="*/ 485 w 485"/>
                <a:gd name="T43" fmla="*/ 59 h 144"/>
                <a:gd name="T44" fmla="*/ 485 w 485"/>
                <a:gd name="T45" fmla="*/ 22 h 144"/>
                <a:gd name="T46" fmla="*/ 384 w 485"/>
                <a:gd name="T47" fmla="*/ 69 h 144"/>
                <a:gd name="T48" fmla="*/ 382 w 485"/>
                <a:gd name="T49" fmla="*/ 69 h 144"/>
                <a:gd name="T50" fmla="*/ 375 w 485"/>
                <a:gd name="T51" fmla="*/ 66 h 144"/>
                <a:gd name="T52" fmla="*/ 364 w 485"/>
                <a:gd name="T53" fmla="*/ 64 h 144"/>
                <a:gd name="T54" fmla="*/ 350 w 485"/>
                <a:gd name="T55" fmla="*/ 59 h 144"/>
                <a:gd name="T56" fmla="*/ 334 w 485"/>
                <a:gd name="T57" fmla="*/ 56 h 144"/>
                <a:gd name="T58" fmla="*/ 316 w 485"/>
                <a:gd name="T59" fmla="*/ 49 h 144"/>
                <a:gd name="T60" fmla="*/ 274 w 485"/>
                <a:gd name="T61" fmla="*/ 39 h 144"/>
                <a:gd name="T62" fmla="*/ 233 w 485"/>
                <a:gd name="T63" fmla="*/ 25 h 144"/>
                <a:gd name="T64" fmla="*/ 194 w 485"/>
                <a:gd name="T65" fmla="*/ 15 h 144"/>
                <a:gd name="T66" fmla="*/ 178 w 485"/>
                <a:gd name="T67" fmla="*/ 10 h 144"/>
                <a:gd name="T68" fmla="*/ 165 w 485"/>
                <a:gd name="T69" fmla="*/ 6 h 144"/>
                <a:gd name="T70" fmla="*/ 154 w 485"/>
                <a:gd name="T71" fmla="*/ 3 h 144"/>
                <a:gd name="T72" fmla="*/ 147 w 485"/>
                <a:gd name="T73" fmla="*/ 1 h 144"/>
                <a:gd name="T74" fmla="*/ 142 w 485"/>
                <a:gd name="T75" fmla="*/ 1 h 144"/>
                <a:gd name="T76" fmla="*/ 134 w 485"/>
                <a:gd name="T77" fmla="*/ 0 h 144"/>
                <a:gd name="T78" fmla="*/ 114 w 485"/>
                <a:gd name="T79" fmla="*/ 0 h 144"/>
                <a:gd name="T80" fmla="*/ 90 w 485"/>
                <a:gd name="T81" fmla="*/ 1 h 144"/>
                <a:gd name="T82" fmla="*/ 40 w 485"/>
                <a:gd name="T83" fmla="*/ 5 h 144"/>
                <a:gd name="T84" fmla="*/ 19 w 485"/>
                <a:gd name="T85" fmla="*/ 6 h 144"/>
                <a:gd name="T86" fmla="*/ 12 w 485"/>
                <a:gd name="T87" fmla="*/ 6 h 144"/>
                <a:gd name="T88" fmla="*/ 5 w 485"/>
                <a:gd name="T89" fmla="*/ 8 h 144"/>
                <a:gd name="T90" fmla="*/ 0 w 485"/>
                <a:gd name="T9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5" h="144">
                  <a:moveTo>
                    <a:pt x="0" y="8"/>
                  </a:moveTo>
                  <a:lnTo>
                    <a:pt x="6" y="44"/>
                  </a:lnTo>
                  <a:lnTo>
                    <a:pt x="8" y="44"/>
                  </a:lnTo>
                  <a:lnTo>
                    <a:pt x="15" y="45"/>
                  </a:lnTo>
                  <a:lnTo>
                    <a:pt x="23" y="45"/>
                  </a:lnTo>
                  <a:lnTo>
                    <a:pt x="37" y="47"/>
                  </a:lnTo>
                  <a:lnTo>
                    <a:pt x="52" y="49"/>
                  </a:lnTo>
                  <a:lnTo>
                    <a:pt x="69" y="50"/>
                  </a:lnTo>
                  <a:lnTo>
                    <a:pt x="108" y="57"/>
                  </a:lnTo>
                  <a:lnTo>
                    <a:pt x="191" y="69"/>
                  </a:lnTo>
                  <a:lnTo>
                    <a:pt x="228" y="78"/>
                  </a:lnTo>
                  <a:lnTo>
                    <a:pt x="244" y="81"/>
                  </a:lnTo>
                  <a:lnTo>
                    <a:pt x="257" y="84"/>
                  </a:lnTo>
                  <a:lnTo>
                    <a:pt x="305" y="103"/>
                  </a:lnTo>
                  <a:lnTo>
                    <a:pt x="327" y="113"/>
                  </a:lnTo>
                  <a:lnTo>
                    <a:pt x="348" y="122"/>
                  </a:lnTo>
                  <a:lnTo>
                    <a:pt x="365" y="130"/>
                  </a:lnTo>
                  <a:lnTo>
                    <a:pt x="380" y="137"/>
                  </a:lnTo>
                  <a:lnTo>
                    <a:pt x="388" y="142"/>
                  </a:lnTo>
                  <a:lnTo>
                    <a:pt x="390" y="144"/>
                  </a:lnTo>
                  <a:lnTo>
                    <a:pt x="392" y="144"/>
                  </a:lnTo>
                  <a:lnTo>
                    <a:pt x="485" y="59"/>
                  </a:lnTo>
                  <a:lnTo>
                    <a:pt x="485" y="22"/>
                  </a:lnTo>
                  <a:lnTo>
                    <a:pt x="384" y="69"/>
                  </a:lnTo>
                  <a:lnTo>
                    <a:pt x="382" y="69"/>
                  </a:lnTo>
                  <a:lnTo>
                    <a:pt x="375" y="66"/>
                  </a:lnTo>
                  <a:lnTo>
                    <a:pt x="364" y="64"/>
                  </a:lnTo>
                  <a:lnTo>
                    <a:pt x="350" y="59"/>
                  </a:lnTo>
                  <a:lnTo>
                    <a:pt x="334" y="56"/>
                  </a:lnTo>
                  <a:lnTo>
                    <a:pt x="316" y="49"/>
                  </a:lnTo>
                  <a:lnTo>
                    <a:pt x="274" y="39"/>
                  </a:lnTo>
                  <a:lnTo>
                    <a:pt x="233" y="25"/>
                  </a:lnTo>
                  <a:lnTo>
                    <a:pt x="194" y="15"/>
                  </a:lnTo>
                  <a:lnTo>
                    <a:pt x="178" y="10"/>
                  </a:lnTo>
                  <a:lnTo>
                    <a:pt x="165" y="6"/>
                  </a:lnTo>
                  <a:lnTo>
                    <a:pt x="154" y="3"/>
                  </a:lnTo>
                  <a:lnTo>
                    <a:pt x="147" y="1"/>
                  </a:lnTo>
                  <a:lnTo>
                    <a:pt x="142" y="1"/>
                  </a:lnTo>
                  <a:lnTo>
                    <a:pt x="134" y="0"/>
                  </a:lnTo>
                  <a:lnTo>
                    <a:pt x="114" y="0"/>
                  </a:lnTo>
                  <a:lnTo>
                    <a:pt x="90" y="1"/>
                  </a:lnTo>
                  <a:lnTo>
                    <a:pt x="40" y="5"/>
                  </a:lnTo>
                  <a:lnTo>
                    <a:pt x="19" y="6"/>
                  </a:lnTo>
                  <a:lnTo>
                    <a:pt x="12" y="6"/>
                  </a:lnTo>
                  <a:lnTo>
                    <a:pt x="5" y="8"/>
                  </a:lnTo>
                  <a:lnTo>
                    <a:pt x="0" y="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8" name="Freeform 108"/>
            <p:cNvSpPr>
              <a:spLocks/>
            </p:cNvSpPr>
            <p:nvPr/>
          </p:nvSpPr>
          <p:spPr bwMode="auto">
            <a:xfrm rot="276758">
              <a:off x="4436" y="2773"/>
              <a:ext cx="185" cy="55"/>
            </a:xfrm>
            <a:custGeom>
              <a:avLst/>
              <a:gdLst>
                <a:gd name="T0" fmla="*/ 1 w 141"/>
                <a:gd name="T1" fmla="*/ 32 h 95"/>
                <a:gd name="T2" fmla="*/ 0 w 141"/>
                <a:gd name="T3" fmla="*/ 29 h 95"/>
                <a:gd name="T4" fmla="*/ 1 w 141"/>
                <a:gd name="T5" fmla="*/ 25 h 95"/>
                <a:gd name="T6" fmla="*/ 8 w 141"/>
                <a:gd name="T7" fmla="*/ 19 h 95"/>
                <a:gd name="T8" fmla="*/ 20 w 141"/>
                <a:gd name="T9" fmla="*/ 14 h 95"/>
                <a:gd name="T10" fmla="*/ 35 w 141"/>
                <a:gd name="T11" fmla="*/ 9 h 95"/>
                <a:gd name="T12" fmla="*/ 51 w 141"/>
                <a:gd name="T13" fmla="*/ 5 h 95"/>
                <a:gd name="T14" fmla="*/ 65 w 141"/>
                <a:gd name="T15" fmla="*/ 2 h 95"/>
                <a:gd name="T16" fmla="*/ 75 w 141"/>
                <a:gd name="T17" fmla="*/ 0 h 95"/>
                <a:gd name="T18" fmla="*/ 78 w 141"/>
                <a:gd name="T19" fmla="*/ 0 h 95"/>
                <a:gd name="T20" fmla="*/ 141 w 141"/>
                <a:gd name="T21" fmla="*/ 41 h 95"/>
                <a:gd name="T22" fmla="*/ 51 w 141"/>
                <a:gd name="T23" fmla="*/ 95 h 95"/>
                <a:gd name="T24" fmla="*/ 50 w 141"/>
                <a:gd name="T25" fmla="*/ 93 h 95"/>
                <a:gd name="T26" fmla="*/ 45 w 141"/>
                <a:gd name="T27" fmla="*/ 88 h 95"/>
                <a:gd name="T28" fmla="*/ 39 w 141"/>
                <a:gd name="T29" fmla="*/ 81 h 95"/>
                <a:gd name="T30" fmla="*/ 32 w 141"/>
                <a:gd name="T31" fmla="*/ 73 h 95"/>
                <a:gd name="T32" fmla="*/ 16 w 141"/>
                <a:gd name="T33" fmla="*/ 53 h 95"/>
                <a:gd name="T34" fmla="*/ 1 w 141"/>
                <a:gd name="T35"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95">
                  <a:moveTo>
                    <a:pt x="1" y="32"/>
                  </a:moveTo>
                  <a:lnTo>
                    <a:pt x="0" y="29"/>
                  </a:lnTo>
                  <a:lnTo>
                    <a:pt x="1" y="25"/>
                  </a:lnTo>
                  <a:lnTo>
                    <a:pt x="8" y="19"/>
                  </a:lnTo>
                  <a:lnTo>
                    <a:pt x="20" y="14"/>
                  </a:lnTo>
                  <a:lnTo>
                    <a:pt x="35" y="9"/>
                  </a:lnTo>
                  <a:lnTo>
                    <a:pt x="51" y="5"/>
                  </a:lnTo>
                  <a:lnTo>
                    <a:pt x="65" y="2"/>
                  </a:lnTo>
                  <a:lnTo>
                    <a:pt x="75" y="0"/>
                  </a:lnTo>
                  <a:lnTo>
                    <a:pt x="78" y="0"/>
                  </a:lnTo>
                  <a:lnTo>
                    <a:pt x="141" y="41"/>
                  </a:lnTo>
                  <a:lnTo>
                    <a:pt x="51" y="95"/>
                  </a:lnTo>
                  <a:lnTo>
                    <a:pt x="50" y="93"/>
                  </a:lnTo>
                  <a:lnTo>
                    <a:pt x="45" y="88"/>
                  </a:lnTo>
                  <a:lnTo>
                    <a:pt x="39" y="81"/>
                  </a:lnTo>
                  <a:lnTo>
                    <a:pt x="32" y="73"/>
                  </a:lnTo>
                  <a:lnTo>
                    <a:pt x="16" y="53"/>
                  </a:lnTo>
                  <a:lnTo>
                    <a:pt x="1" y="3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89" name="Freeform 109"/>
            <p:cNvSpPr>
              <a:spLocks/>
            </p:cNvSpPr>
            <p:nvPr/>
          </p:nvSpPr>
          <p:spPr bwMode="auto">
            <a:xfrm rot="276758">
              <a:off x="4288" y="2510"/>
              <a:ext cx="319" cy="121"/>
            </a:xfrm>
            <a:custGeom>
              <a:avLst/>
              <a:gdLst>
                <a:gd name="T0" fmla="*/ 26 w 243"/>
                <a:gd name="T1" fmla="*/ 173 h 209"/>
                <a:gd name="T2" fmla="*/ 0 w 243"/>
                <a:gd name="T3" fmla="*/ 105 h 209"/>
                <a:gd name="T4" fmla="*/ 109 w 243"/>
                <a:gd name="T5" fmla="*/ 0 h 209"/>
                <a:gd name="T6" fmla="*/ 206 w 243"/>
                <a:gd name="T7" fmla="*/ 80 h 209"/>
                <a:gd name="T8" fmla="*/ 243 w 243"/>
                <a:gd name="T9" fmla="*/ 177 h 209"/>
                <a:gd name="T10" fmla="*/ 220 w 243"/>
                <a:gd name="T11" fmla="*/ 209 h 209"/>
                <a:gd name="T12" fmla="*/ 217 w 243"/>
                <a:gd name="T13" fmla="*/ 136 h 209"/>
                <a:gd name="T14" fmla="*/ 179 w 243"/>
                <a:gd name="T15" fmla="*/ 158 h 209"/>
                <a:gd name="T16" fmla="*/ 163 w 243"/>
                <a:gd name="T17" fmla="*/ 94 h 209"/>
                <a:gd name="T18" fmla="*/ 140 w 243"/>
                <a:gd name="T19" fmla="*/ 173 h 209"/>
                <a:gd name="T20" fmla="*/ 119 w 243"/>
                <a:gd name="T21" fmla="*/ 99 h 209"/>
                <a:gd name="T22" fmla="*/ 95 w 243"/>
                <a:gd name="T23" fmla="*/ 177 h 209"/>
                <a:gd name="T24" fmla="*/ 63 w 243"/>
                <a:gd name="T25" fmla="*/ 136 h 209"/>
                <a:gd name="T26" fmla="*/ 52 w 243"/>
                <a:gd name="T27" fmla="*/ 188 h 209"/>
                <a:gd name="T28" fmla="*/ 26 w 243"/>
                <a:gd name="T29" fmla="*/ 17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09">
                  <a:moveTo>
                    <a:pt x="26" y="173"/>
                  </a:moveTo>
                  <a:lnTo>
                    <a:pt x="0" y="105"/>
                  </a:lnTo>
                  <a:lnTo>
                    <a:pt x="109" y="0"/>
                  </a:lnTo>
                  <a:lnTo>
                    <a:pt x="206" y="80"/>
                  </a:lnTo>
                  <a:lnTo>
                    <a:pt x="243" y="177"/>
                  </a:lnTo>
                  <a:lnTo>
                    <a:pt x="220" y="209"/>
                  </a:lnTo>
                  <a:lnTo>
                    <a:pt x="217" y="136"/>
                  </a:lnTo>
                  <a:lnTo>
                    <a:pt x="179" y="158"/>
                  </a:lnTo>
                  <a:lnTo>
                    <a:pt x="163" y="94"/>
                  </a:lnTo>
                  <a:lnTo>
                    <a:pt x="140" y="173"/>
                  </a:lnTo>
                  <a:lnTo>
                    <a:pt x="119" y="99"/>
                  </a:lnTo>
                  <a:lnTo>
                    <a:pt x="95" y="177"/>
                  </a:lnTo>
                  <a:lnTo>
                    <a:pt x="63" y="136"/>
                  </a:lnTo>
                  <a:lnTo>
                    <a:pt x="52" y="188"/>
                  </a:lnTo>
                  <a:lnTo>
                    <a:pt x="26" y="17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0" name="Freeform 110"/>
            <p:cNvSpPr>
              <a:spLocks/>
            </p:cNvSpPr>
            <p:nvPr/>
          </p:nvSpPr>
          <p:spPr bwMode="auto">
            <a:xfrm rot="276758">
              <a:off x="3926" y="2502"/>
              <a:ext cx="300" cy="72"/>
            </a:xfrm>
            <a:custGeom>
              <a:avLst/>
              <a:gdLst>
                <a:gd name="T0" fmla="*/ 229 w 229"/>
                <a:gd name="T1" fmla="*/ 78 h 123"/>
                <a:gd name="T2" fmla="*/ 103 w 229"/>
                <a:gd name="T3" fmla="*/ 0 h 123"/>
                <a:gd name="T4" fmla="*/ 0 w 229"/>
                <a:gd name="T5" fmla="*/ 81 h 123"/>
                <a:gd name="T6" fmla="*/ 0 w 229"/>
                <a:gd name="T7" fmla="*/ 83 h 123"/>
                <a:gd name="T8" fmla="*/ 1 w 229"/>
                <a:gd name="T9" fmla="*/ 88 h 123"/>
                <a:gd name="T10" fmla="*/ 7 w 229"/>
                <a:gd name="T11" fmla="*/ 118 h 123"/>
                <a:gd name="T12" fmla="*/ 9 w 229"/>
                <a:gd name="T13" fmla="*/ 122 h 123"/>
                <a:gd name="T14" fmla="*/ 10 w 229"/>
                <a:gd name="T15" fmla="*/ 123 h 123"/>
                <a:gd name="T16" fmla="*/ 36 w 229"/>
                <a:gd name="T17" fmla="*/ 78 h 123"/>
                <a:gd name="T18" fmla="*/ 69 w 229"/>
                <a:gd name="T19" fmla="*/ 73 h 123"/>
                <a:gd name="T20" fmla="*/ 96 w 229"/>
                <a:gd name="T21" fmla="*/ 42 h 123"/>
                <a:gd name="T22" fmla="*/ 130 w 229"/>
                <a:gd name="T23" fmla="*/ 52 h 123"/>
                <a:gd name="T24" fmla="*/ 166 w 229"/>
                <a:gd name="T25" fmla="*/ 52 h 123"/>
                <a:gd name="T26" fmla="*/ 179 w 229"/>
                <a:gd name="T27" fmla="*/ 86 h 123"/>
                <a:gd name="T28" fmla="*/ 181 w 229"/>
                <a:gd name="T29" fmla="*/ 86 h 123"/>
                <a:gd name="T30" fmla="*/ 188 w 229"/>
                <a:gd name="T31" fmla="*/ 84 h 123"/>
                <a:gd name="T32" fmla="*/ 193 w 229"/>
                <a:gd name="T33" fmla="*/ 83 h 123"/>
                <a:gd name="T34" fmla="*/ 196 w 229"/>
                <a:gd name="T35" fmla="*/ 81 h 123"/>
                <a:gd name="T36" fmla="*/ 213 w 229"/>
                <a:gd name="T37" fmla="*/ 103 h 123"/>
                <a:gd name="T38" fmla="*/ 229 w 229"/>
                <a:gd name="T39" fmla="*/ 7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123">
                  <a:moveTo>
                    <a:pt x="229" y="78"/>
                  </a:moveTo>
                  <a:lnTo>
                    <a:pt x="103" y="0"/>
                  </a:lnTo>
                  <a:lnTo>
                    <a:pt x="0" y="81"/>
                  </a:lnTo>
                  <a:lnTo>
                    <a:pt x="0" y="83"/>
                  </a:lnTo>
                  <a:lnTo>
                    <a:pt x="1" y="88"/>
                  </a:lnTo>
                  <a:lnTo>
                    <a:pt x="7" y="118"/>
                  </a:lnTo>
                  <a:lnTo>
                    <a:pt x="9" y="122"/>
                  </a:lnTo>
                  <a:lnTo>
                    <a:pt x="10" y="123"/>
                  </a:lnTo>
                  <a:lnTo>
                    <a:pt x="36" y="78"/>
                  </a:lnTo>
                  <a:lnTo>
                    <a:pt x="69" y="73"/>
                  </a:lnTo>
                  <a:lnTo>
                    <a:pt x="96" y="42"/>
                  </a:lnTo>
                  <a:lnTo>
                    <a:pt x="130" y="52"/>
                  </a:lnTo>
                  <a:lnTo>
                    <a:pt x="166" y="52"/>
                  </a:lnTo>
                  <a:lnTo>
                    <a:pt x="179" y="86"/>
                  </a:lnTo>
                  <a:lnTo>
                    <a:pt x="181" y="86"/>
                  </a:lnTo>
                  <a:lnTo>
                    <a:pt x="188" y="84"/>
                  </a:lnTo>
                  <a:lnTo>
                    <a:pt x="193" y="83"/>
                  </a:lnTo>
                  <a:lnTo>
                    <a:pt x="196" y="81"/>
                  </a:lnTo>
                  <a:lnTo>
                    <a:pt x="213" y="103"/>
                  </a:lnTo>
                  <a:lnTo>
                    <a:pt x="229" y="7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1" name="Freeform 111"/>
            <p:cNvSpPr>
              <a:spLocks/>
            </p:cNvSpPr>
            <p:nvPr/>
          </p:nvSpPr>
          <p:spPr bwMode="auto">
            <a:xfrm rot="276758">
              <a:off x="4061" y="2553"/>
              <a:ext cx="174" cy="76"/>
            </a:xfrm>
            <a:custGeom>
              <a:avLst/>
              <a:gdLst>
                <a:gd name="T0" fmla="*/ 133 w 133"/>
                <a:gd name="T1" fmla="*/ 32 h 130"/>
                <a:gd name="T2" fmla="*/ 133 w 133"/>
                <a:gd name="T3" fmla="*/ 130 h 130"/>
                <a:gd name="T4" fmla="*/ 10 w 133"/>
                <a:gd name="T5" fmla="*/ 50 h 130"/>
                <a:gd name="T6" fmla="*/ 0 w 133"/>
                <a:gd name="T7" fmla="*/ 0 h 130"/>
                <a:gd name="T8" fmla="*/ 31 w 133"/>
                <a:gd name="T9" fmla="*/ 32 h 130"/>
                <a:gd name="T10" fmla="*/ 47 w 133"/>
                <a:gd name="T11" fmla="*/ 0 h 130"/>
                <a:gd name="T12" fmla="*/ 66 w 133"/>
                <a:gd name="T13" fmla="*/ 45 h 130"/>
                <a:gd name="T14" fmla="*/ 68 w 133"/>
                <a:gd name="T15" fmla="*/ 44 h 130"/>
                <a:gd name="T16" fmla="*/ 70 w 133"/>
                <a:gd name="T17" fmla="*/ 40 h 130"/>
                <a:gd name="T18" fmla="*/ 78 w 133"/>
                <a:gd name="T19" fmla="*/ 28 h 130"/>
                <a:gd name="T20" fmla="*/ 86 w 133"/>
                <a:gd name="T21" fmla="*/ 17 h 130"/>
                <a:gd name="T22" fmla="*/ 89 w 133"/>
                <a:gd name="T23" fmla="*/ 13 h 130"/>
                <a:gd name="T24" fmla="*/ 90 w 133"/>
                <a:gd name="T25" fmla="*/ 11 h 130"/>
                <a:gd name="T26" fmla="*/ 100 w 133"/>
                <a:gd name="T27" fmla="*/ 67 h 130"/>
                <a:gd name="T28" fmla="*/ 133 w 133"/>
                <a:gd name="T29" fmla="*/ 3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30">
                  <a:moveTo>
                    <a:pt x="133" y="32"/>
                  </a:moveTo>
                  <a:lnTo>
                    <a:pt x="133" y="130"/>
                  </a:lnTo>
                  <a:lnTo>
                    <a:pt x="10" y="50"/>
                  </a:lnTo>
                  <a:lnTo>
                    <a:pt x="0" y="0"/>
                  </a:lnTo>
                  <a:lnTo>
                    <a:pt x="31" y="32"/>
                  </a:lnTo>
                  <a:lnTo>
                    <a:pt x="47" y="0"/>
                  </a:lnTo>
                  <a:lnTo>
                    <a:pt x="66" y="45"/>
                  </a:lnTo>
                  <a:lnTo>
                    <a:pt x="68" y="44"/>
                  </a:lnTo>
                  <a:lnTo>
                    <a:pt x="70" y="40"/>
                  </a:lnTo>
                  <a:lnTo>
                    <a:pt x="78" y="28"/>
                  </a:lnTo>
                  <a:lnTo>
                    <a:pt x="86" y="17"/>
                  </a:lnTo>
                  <a:lnTo>
                    <a:pt x="89" y="13"/>
                  </a:lnTo>
                  <a:lnTo>
                    <a:pt x="90" y="11"/>
                  </a:lnTo>
                  <a:lnTo>
                    <a:pt x="100" y="67"/>
                  </a:lnTo>
                  <a:lnTo>
                    <a:pt x="133" y="3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2" name="Freeform 112"/>
            <p:cNvSpPr>
              <a:spLocks/>
            </p:cNvSpPr>
            <p:nvPr/>
          </p:nvSpPr>
          <p:spPr bwMode="auto">
            <a:xfrm rot="276758">
              <a:off x="3995" y="2674"/>
              <a:ext cx="105" cy="45"/>
            </a:xfrm>
            <a:custGeom>
              <a:avLst/>
              <a:gdLst>
                <a:gd name="T0" fmla="*/ 80 w 80"/>
                <a:gd name="T1" fmla="*/ 78 h 78"/>
                <a:gd name="T2" fmla="*/ 40 w 80"/>
                <a:gd name="T3" fmla="*/ 78 h 78"/>
                <a:gd name="T4" fmla="*/ 0 w 80"/>
                <a:gd name="T5" fmla="*/ 0 h 78"/>
                <a:gd name="T6" fmla="*/ 5 w 80"/>
                <a:gd name="T7" fmla="*/ 0 h 78"/>
                <a:gd name="T8" fmla="*/ 19 w 80"/>
                <a:gd name="T9" fmla="*/ 3 h 78"/>
                <a:gd name="T10" fmla="*/ 36 w 80"/>
                <a:gd name="T11" fmla="*/ 8 h 78"/>
                <a:gd name="T12" fmla="*/ 51 w 80"/>
                <a:gd name="T13" fmla="*/ 20 h 78"/>
                <a:gd name="T14" fmla="*/ 63 w 80"/>
                <a:gd name="T15" fmla="*/ 39 h 78"/>
                <a:gd name="T16" fmla="*/ 73 w 80"/>
                <a:gd name="T17" fmla="*/ 57 h 78"/>
                <a:gd name="T18" fmla="*/ 79 w 80"/>
                <a:gd name="T19" fmla="*/ 73 h 78"/>
                <a:gd name="T20" fmla="*/ 80 w 80"/>
                <a:gd name="T21" fmla="*/ 76 h 78"/>
                <a:gd name="T22" fmla="*/ 80 w 8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78">
                  <a:moveTo>
                    <a:pt x="80" y="78"/>
                  </a:moveTo>
                  <a:lnTo>
                    <a:pt x="40" y="78"/>
                  </a:lnTo>
                  <a:lnTo>
                    <a:pt x="0" y="0"/>
                  </a:lnTo>
                  <a:lnTo>
                    <a:pt x="5" y="0"/>
                  </a:lnTo>
                  <a:lnTo>
                    <a:pt x="19" y="3"/>
                  </a:lnTo>
                  <a:lnTo>
                    <a:pt x="36" y="8"/>
                  </a:lnTo>
                  <a:lnTo>
                    <a:pt x="51" y="20"/>
                  </a:lnTo>
                  <a:lnTo>
                    <a:pt x="63" y="39"/>
                  </a:lnTo>
                  <a:lnTo>
                    <a:pt x="73" y="57"/>
                  </a:lnTo>
                  <a:lnTo>
                    <a:pt x="79" y="73"/>
                  </a:lnTo>
                  <a:lnTo>
                    <a:pt x="80" y="76"/>
                  </a:lnTo>
                  <a:lnTo>
                    <a:pt x="80" y="7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3" name="Freeform 113"/>
            <p:cNvSpPr>
              <a:spLocks/>
            </p:cNvSpPr>
            <p:nvPr/>
          </p:nvSpPr>
          <p:spPr bwMode="auto">
            <a:xfrm rot="276758">
              <a:off x="4454" y="2588"/>
              <a:ext cx="155" cy="189"/>
            </a:xfrm>
            <a:custGeom>
              <a:avLst/>
              <a:gdLst>
                <a:gd name="T0" fmla="*/ 8 w 118"/>
                <a:gd name="T1" fmla="*/ 104 h 324"/>
                <a:gd name="T2" fmla="*/ 0 w 118"/>
                <a:gd name="T3" fmla="*/ 324 h 324"/>
                <a:gd name="T4" fmla="*/ 60 w 118"/>
                <a:gd name="T5" fmla="*/ 317 h 324"/>
                <a:gd name="T6" fmla="*/ 118 w 118"/>
                <a:gd name="T7" fmla="*/ 138 h 324"/>
                <a:gd name="T8" fmla="*/ 57 w 118"/>
                <a:gd name="T9" fmla="*/ 134 h 324"/>
                <a:gd name="T10" fmla="*/ 71 w 118"/>
                <a:gd name="T11" fmla="*/ 31 h 324"/>
                <a:gd name="T12" fmla="*/ 36 w 118"/>
                <a:gd name="T13" fmla="*/ 104 h 324"/>
                <a:gd name="T14" fmla="*/ 30 w 118"/>
                <a:gd name="T15" fmla="*/ 0 h 324"/>
                <a:gd name="T16" fmla="*/ 28 w 118"/>
                <a:gd name="T17" fmla="*/ 5 h 324"/>
                <a:gd name="T18" fmla="*/ 27 w 118"/>
                <a:gd name="T19" fmla="*/ 16 h 324"/>
                <a:gd name="T20" fmla="*/ 24 w 118"/>
                <a:gd name="T21" fmla="*/ 33 h 324"/>
                <a:gd name="T22" fmla="*/ 21 w 118"/>
                <a:gd name="T23" fmla="*/ 51 h 324"/>
                <a:gd name="T24" fmla="*/ 13 w 118"/>
                <a:gd name="T25" fmla="*/ 87 h 324"/>
                <a:gd name="T26" fmla="*/ 10 w 118"/>
                <a:gd name="T27" fmla="*/ 99 h 324"/>
                <a:gd name="T28" fmla="*/ 8 w 118"/>
                <a:gd name="T29" fmla="*/ 10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324">
                  <a:moveTo>
                    <a:pt x="8" y="104"/>
                  </a:moveTo>
                  <a:lnTo>
                    <a:pt x="0" y="324"/>
                  </a:lnTo>
                  <a:lnTo>
                    <a:pt x="60" y="317"/>
                  </a:lnTo>
                  <a:lnTo>
                    <a:pt x="118" y="138"/>
                  </a:lnTo>
                  <a:lnTo>
                    <a:pt x="57" y="134"/>
                  </a:lnTo>
                  <a:lnTo>
                    <a:pt x="71" y="31"/>
                  </a:lnTo>
                  <a:lnTo>
                    <a:pt x="36" y="104"/>
                  </a:lnTo>
                  <a:lnTo>
                    <a:pt x="30" y="0"/>
                  </a:lnTo>
                  <a:lnTo>
                    <a:pt x="28" y="5"/>
                  </a:lnTo>
                  <a:lnTo>
                    <a:pt x="27" y="16"/>
                  </a:lnTo>
                  <a:lnTo>
                    <a:pt x="24" y="33"/>
                  </a:lnTo>
                  <a:lnTo>
                    <a:pt x="21" y="51"/>
                  </a:lnTo>
                  <a:lnTo>
                    <a:pt x="13" y="87"/>
                  </a:lnTo>
                  <a:lnTo>
                    <a:pt x="10" y="99"/>
                  </a:lnTo>
                  <a:lnTo>
                    <a:pt x="8" y="10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4" name="Freeform 114"/>
            <p:cNvSpPr>
              <a:spLocks/>
            </p:cNvSpPr>
            <p:nvPr/>
          </p:nvSpPr>
          <p:spPr bwMode="auto">
            <a:xfrm rot="276758">
              <a:off x="4309" y="2596"/>
              <a:ext cx="128" cy="167"/>
            </a:xfrm>
            <a:custGeom>
              <a:avLst/>
              <a:gdLst>
                <a:gd name="T0" fmla="*/ 0 w 97"/>
                <a:gd name="T1" fmla="*/ 0 h 286"/>
                <a:gd name="T2" fmla="*/ 0 w 97"/>
                <a:gd name="T3" fmla="*/ 2 h 286"/>
                <a:gd name="T4" fmla="*/ 1 w 97"/>
                <a:gd name="T5" fmla="*/ 7 h 286"/>
                <a:gd name="T6" fmla="*/ 3 w 97"/>
                <a:gd name="T7" fmla="*/ 15 h 286"/>
                <a:gd name="T8" fmla="*/ 5 w 97"/>
                <a:gd name="T9" fmla="*/ 25 h 286"/>
                <a:gd name="T10" fmla="*/ 10 w 97"/>
                <a:gd name="T11" fmla="*/ 52 h 286"/>
                <a:gd name="T12" fmla="*/ 17 w 97"/>
                <a:gd name="T13" fmla="*/ 85 h 286"/>
                <a:gd name="T14" fmla="*/ 28 w 97"/>
                <a:gd name="T15" fmla="*/ 149 h 286"/>
                <a:gd name="T16" fmla="*/ 32 w 97"/>
                <a:gd name="T17" fmla="*/ 176 h 286"/>
                <a:gd name="T18" fmla="*/ 33 w 97"/>
                <a:gd name="T19" fmla="*/ 186 h 286"/>
                <a:gd name="T20" fmla="*/ 33 w 97"/>
                <a:gd name="T21" fmla="*/ 193 h 286"/>
                <a:gd name="T22" fmla="*/ 34 w 97"/>
                <a:gd name="T23" fmla="*/ 215 h 286"/>
                <a:gd name="T24" fmla="*/ 36 w 97"/>
                <a:gd name="T25" fmla="*/ 237 h 286"/>
                <a:gd name="T26" fmla="*/ 43 w 97"/>
                <a:gd name="T27" fmla="*/ 256 h 286"/>
                <a:gd name="T28" fmla="*/ 53 w 97"/>
                <a:gd name="T29" fmla="*/ 269 h 286"/>
                <a:gd name="T30" fmla="*/ 67 w 97"/>
                <a:gd name="T31" fmla="*/ 279 h 286"/>
                <a:gd name="T32" fmla="*/ 80 w 97"/>
                <a:gd name="T33" fmla="*/ 284 h 286"/>
                <a:gd name="T34" fmla="*/ 90 w 97"/>
                <a:gd name="T35" fmla="*/ 286 h 286"/>
                <a:gd name="T36" fmla="*/ 94 w 97"/>
                <a:gd name="T37" fmla="*/ 286 h 286"/>
                <a:gd name="T38" fmla="*/ 94 w 97"/>
                <a:gd name="T39" fmla="*/ 276 h 286"/>
                <a:gd name="T40" fmla="*/ 95 w 97"/>
                <a:gd name="T41" fmla="*/ 264 h 286"/>
                <a:gd name="T42" fmla="*/ 95 w 97"/>
                <a:gd name="T43" fmla="*/ 249 h 286"/>
                <a:gd name="T44" fmla="*/ 96 w 97"/>
                <a:gd name="T45" fmla="*/ 210 h 286"/>
                <a:gd name="T46" fmla="*/ 97 w 97"/>
                <a:gd name="T47" fmla="*/ 166 h 286"/>
                <a:gd name="T48" fmla="*/ 97 w 97"/>
                <a:gd name="T49" fmla="*/ 30 h 286"/>
                <a:gd name="T50" fmla="*/ 96 w 97"/>
                <a:gd name="T51" fmla="*/ 24 h 286"/>
                <a:gd name="T52" fmla="*/ 95 w 97"/>
                <a:gd name="T53" fmla="*/ 19 h 286"/>
                <a:gd name="T54" fmla="*/ 92 w 97"/>
                <a:gd name="T55" fmla="*/ 24 h 286"/>
                <a:gd name="T56" fmla="*/ 87 w 97"/>
                <a:gd name="T57" fmla="*/ 32 h 286"/>
                <a:gd name="T58" fmla="*/ 84 w 97"/>
                <a:gd name="T59" fmla="*/ 44 h 286"/>
                <a:gd name="T60" fmla="*/ 77 w 97"/>
                <a:gd name="T61" fmla="*/ 69 h 286"/>
                <a:gd name="T62" fmla="*/ 74 w 97"/>
                <a:gd name="T63" fmla="*/ 78 h 286"/>
                <a:gd name="T64" fmla="*/ 73 w 97"/>
                <a:gd name="T65" fmla="*/ 81 h 286"/>
                <a:gd name="T66" fmla="*/ 49 w 97"/>
                <a:gd name="T67" fmla="*/ 29 h 286"/>
                <a:gd name="T68" fmla="*/ 33 w 97"/>
                <a:gd name="T69" fmla="*/ 76 h 286"/>
                <a:gd name="T70" fmla="*/ 0 w 97"/>
                <a:gd name="T7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286">
                  <a:moveTo>
                    <a:pt x="0" y="0"/>
                  </a:moveTo>
                  <a:lnTo>
                    <a:pt x="0" y="2"/>
                  </a:lnTo>
                  <a:lnTo>
                    <a:pt x="1" y="7"/>
                  </a:lnTo>
                  <a:lnTo>
                    <a:pt x="3" y="15"/>
                  </a:lnTo>
                  <a:lnTo>
                    <a:pt x="5" y="25"/>
                  </a:lnTo>
                  <a:lnTo>
                    <a:pt x="10" y="52"/>
                  </a:lnTo>
                  <a:lnTo>
                    <a:pt x="17" y="85"/>
                  </a:lnTo>
                  <a:lnTo>
                    <a:pt x="28" y="149"/>
                  </a:lnTo>
                  <a:lnTo>
                    <a:pt x="32" y="176"/>
                  </a:lnTo>
                  <a:lnTo>
                    <a:pt x="33" y="186"/>
                  </a:lnTo>
                  <a:lnTo>
                    <a:pt x="33" y="193"/>
                  </a:lnTo>
                  <a:lnTo>
                    <a:pt x="34" y="215"/>
                  </a:lnTo>
                  <a:lnTo>
                    <a:pt x="36" y="237"/>
                  </a:lnTo>
                  <a:lnTo>
                    <a:pt x="43" y="256"/>
                  </a:lnTo>
                  <a:lnTo>
                    <a:pt x="53" y="269"/>
                  </a:lnTo>
                  <a:lnTo>
                    <a:pt x="67" y="279"/>
                  </a:lnTo>
                  <a:lnTo>
                    <a:pt x="80" y="284"/>
                  </a:lnTo>
                  <a:lnTo>
                    <a:pt x="90" y="286"/>
                  </a:lnTo>
                  <a:lnTo>
                    <a:pt x="94" y="286"/>
                  </a:lnTo>
                  <a:lnTo>
                    <a:pt x="94" y="276"/>
                  </a:lnTo>
                  <a:lnTo>
                    <a:pt x="95" y="264"/>
                  </a:lnTo>
                  <a:lnTo>
                    <a:pt x="95" y="249"/>
                  </a:lnTo>
                  <a:lnTo>
                    <a:pt x="96" y="210"/>
                  </a:lnTo>
                  <a:lnTo>
                    <a:pt x="97" y="166"/>
                  </a:lnTo>
                  <a:lnTo>
                    <a:pt x="97" y="30"/>
                  </a:lnTo>
                  <a:lnTo>
                    <a:pt x="96" y="24"/>
                  </a:lnTo>
                  <a:lnTo>
                    <a:pt x="95" y="19"/>
                  </a:lnTo>
                  <a:lnTo>
                    <a:pt x="92" y="24"/>
                  </a:lnTo>
                  <a:lnTo>
                    <a:pt x="87" y="32"/>
                  </a:lnTo>
                  <a:lnTo>
                    <a:pt x="84" y="44"/>
                  </a:lnTo>
                  <a:lnTo>
                    <a:pt x="77" y="69"/>
                  </a:lnTo>
                  <a:lnTo>
                    <a:pt x="74" y="78"/>
                  </a:lnTo>
                  <a:lnTo>
                    <a:pt x="73" y="81"/>
                  </a:lnTo>
                  <a:lnTo>
                    <a:pt x="49" y="29"/>
                  </a:lnTo>
                  <a:lnTo>
                    <a:pt x="33" y="76"/>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5" name="Freeform 115"/>
            <p:cNvSpPr>
              <a:spLocks/>
            </p:cNvSpPr>
            <p:nvPr/>
          </p:nvSpPr>
          <p:spPr bwMode="auto">
            <a:xfrm rot="276758">
              <a:off x="3425" y="2563"/>
              <a:ext cx="930" cy="164"/>
            </a:xfrm>
            <a:custGeom>
              <a:avLst/>
              <a:gdLst>
                <a:gd name="T0" fmla="*/ 6 w 709"/>
                <a:gd name="T1" fmla="*/ 280 h 283"/>
                <a:gd name="T2" fmla="*/ 5 w 709"/>
                <a:gd name="T3" fmla="*/ 263 h 283"/>
                <a:gd name="T4" fmla="*/ 1 w 709"/>
                <a:gd name="T5" fmla="*/ 219 h 283"/>
                <a:gd name="T6" fmla="*/ 0 w 709"/>
                <a:gd name="T7" fmla="*/ 141 h 283"/>
                <a:gd name="T8" fmla="*/ 6 w 709"/>
                <a:gd name="T9" fmla="*/ 73 h 283"/>
                <a:gd name="T10" fmla="*/ 12 w 709"/>
                <a:gd name="T11" fmla="*/ 53 h 283"/>
                <a:gd name="T12" fmla="*/ 35 w 709"/>
                <a:gd name="T13" fmla="*/ 32 h 283"/>
                <a:gd name="T14" fmla="*/ 64 w 709"/>
                <a:gd name="T15" fmla="*/ 22 h 283"/>
                <a:gd name="T16" fmla="*/ 134 w 709"/>
                <a:gd name="T17" fmla="*/ 20 h 283"/>
                <a:gd name="T18" fmla="*/ 161 w 709"/>
                <a:gd name="T19" fmla="*/ 19 h 283"/>
                <a:gd name="T20" fmla="*/ 202 w 709"/>
                <a:gd name="T21" fmla="*/ 17 h 283"/>
                <a:gd name="T22" fmla="*/ 308 w 709"/>
                <a:gd name="T23" fmla="*/ 10 h 283"/>
                <a:gd name="T24" fmla="*/ 382 w 709"/>
                <a:gd name="T25" fmla="*/ 5 h 283"/>
                <a:gd name="T26" fmla="*/ 420 w 709"/>
                <a:gd name="T27" fmla="*/ 2 h 283"/>
                <a:gd name="T28" fmla="*/ 442 w 709"/>
                <a:gd name="T29" fmla="*/ 0 h 283"/>
                <a:gd name="T30" fmla="*/ 450 w 709"/>
                <a:gd name="T31" fmla="*/ 0 h 283"/>
                <a:gd name="T32" fmla="*/ 476 w 709"/>
                <a:gd name="T33" fmla="*/ 7 h 283"/>
                <a:gd name="T34" fmla="*/ 533 w 709"/>
                <a:gd name="T35" fmla="*/ 24 h 283"/>
                <a:gd name="T36" fmla="*/ 562 w 709"/>
                <a:gd name="T37" fmla="*/ 41 h 283"/>
                <a:gd name="T38" fmla="*/ 575 w 709"/>
                <a:gd name="T39" fmla="*/ 53 h 283"/>
                <a:gd name="T40" fmla="*/ 595 w 709"/>
                <a:gd name="T41" fmla="*/ 71 h 283"/>
                <a:gd name="T42" fmla="*/ 644 w 709"/>
                <a:gd name="T43" fmla="*/ 114 h 283"/>
                <a:gd name="T44" fmla="*/ 690 w 709"/>
                <a:gd name="T45" fmla="*/ 151 h 283"/>
                <a:gd name="T46" fmla="*/ 704 w 709"/>
                <a:gd name="T47" fmla="*/ 161 h 283"/>
                <a:gd name="T48" fmla="*/ 709 w 709"/>
                <a:gd name="T49" fmla="*/ 166 h 283"/>
                <a:gd name="T50" fmla="*/ 558 w 709"/>
                <a:gd name="T51" fmla="*/ 61 h 283"/>
                <a:gd name="T52" fmla="*/ 100 w 709"/>
                <a:gd name="T53" fmla="*/ 58 h 283"/>
                <a:gd name="T54" fmla="*/ 83 w 709"/>
                <a:gd name="T55" fmla="*/ 59 h 283"/>
                <a:gd name="T56" fmla="*/ 52 w 709"/>
                <a:gd name="T57" fmla="*/ 68 h 283"/>
                <a:gd name="T58" fmla="*/ 39 w 709"/>
                <a:gd name="T59" fmla="*/ 83 h 283"/>
                <a:gd name="T60" fmla="*/ 39 w 709"/>
                <a:gd name="T61" fmla="*/ 103 h 283"/>
                <a:gd name="T62" fmla="*/ 56 w 709"/>
                <a:gd name="T63" fmla="*/ 139 h 283"/>
                <a:gd name="T64" fmla="*/ 60 w 709"/>
                <a:gd name="T65" fmla="*/ 146 h 283"/>
                <a:gd name="T66" fmla="*/ 58 w 709"/>
                <a:gd name="T67" fmla="*/ 153 h 283"/>
                <a:gd name="T68" fmla="*/ 51 w 709"/>
                <a:gd name="T69" fmla="*/ 169 h 283"/>
                <a:gd name="T70" fmla="*/ 33 w 709"/>
                <a:gd name="T71" fmla="*/ 219 h 283"/>
                <a:gd name="T72" fmla="*/ 14 w 709"/>
                <a:gd name="T73" fmla="*/ 266 h 283"/>
                <a:gd name="T74" fmla="*/ 8 w 709"/>
                <a:gd name="T75" fmla="*/ 280 h 283"/>
                <a:gd name="T76" fmla="*/ 6 w 709"/>
                <a:gd name="T77" fmla="*/ 2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9" h="283">
                  <a:moveTo>
                    <a:pt x="6" y="281"/>
                  </a:moveTo>
                  <a:lnTo>
                    <a:pt x="6" y="280"/>
                  </a:lnTo>
                  <a:lnTo>
                    <a:pt x="5" y="273"/>
                  </a:lnTo>
                  <a:lnTo>
                    <a:pt x="5" y="263"/>
                  </a:lnTo>
                  <a:lnTo>
                    <a:pt x="4" y="251"/>
                  </a:lnTo>
                  <a:lnTo>
                    <a:pt x="1" y="219"/>
                  </a:lnTo>
                  <a:lnTo>
                    <a:pt x="0" y="181"/>
                  </a:lnTo>
                  <a:lnTo>
                    <a:pt x="0" y="141"/>
                  </a:lnTo>
                  <a:lnTo>
                    <a:pt x="1" y="103"/>
                  </a:lnTo>
                  <a:lnTo>
                    <a:pt x="6" y="73"/>
                  </a:lnTo>
                  <a:lnTo>
                    <a:pt x="8" y="61"/>
                  </a:lnTo>
                  <a:lnTo>
                    <a:pt x="12" y="53"/>
                  </a:lnTo>
                  <a:lnTo>
                    <a:pt x="22" y="41"/>
                  </a:lnTo>
                  <a:lnTo>
                    <a:pt x="35" y="32"/>
                  </a:lnTo>
                  <a:lnTo>
                    <a:pt x="49" y="26"/>
                  </a:lnTo>
                  <a:lnTo>
                    <a:pt x="64" y="22"/>
                  </a:lnTo>
                  <a:lnTo>
                    <a:pt x="98" y="20"/>
                  </a:lnTo>
                  <a:lnTo>
                    <a:pt x="134" y="20"/>
                  </a:lnTo>
                  <a:lnTo>
                    <a:pt x="145" y="20"/>
                  </a:lnTo>
                  <a:lnTo>
                    <a:pt x="161" y="19"/>
                  </a:lnTo>
                  <a:lnTo>
                    <a:pt x="179" y="19"/>
                  </a:lnTo>
                  <a:lnTo>
                    <a:pt x="202" y="17"/>
                  </a:lnTo>
                  <a:lnTo>
                    <a:pt x="253" y="14"/>
                  </a:lnTo>
                  <a:lnTo>
                    <a:pt x="308" y="10"/>
                  </a:lnTo>
                  <a:lnTo>
                    <a:pt x="360" y="7"/>
                  </a:lnTo>
                  <a:lnTo>
                    <a:pt x="382" y="5"/>
                  </a:lnTo>
                  <a:lnTo>
                    <a:pt x="403" y="4"/>
                  </a:lnTo>
                  <a:lnTo>
                    <a:pt x="420" y="2"/>
                  </a:lnTo>
                  <a:lnTo>
                    <a:pt x="433" y="2"/>
                  </a:lnTo>
                  <a:lnTo>
                    <a:pt x="442" y="0"/>
                  </a:lnTo>
                  <a:lnTo>
                    <a:pt x="445" y="0"/>
                  </a:lnTo>
                  <a:lnTo>
                    <a:pt x="450" y="0"/>
                  </a:lnTo>
                  <a:lnTo>
                    <a:pt x="461" y="4"/>
                  </a:lnTo>
                  <a:lnTo>
                    <a:pt x="476" y="7"/>
                  </a:lnTo>
                  <a:lnTo>
                    <a:pt x="494" y="10"/>
                  </a:lnTo>
                  <a:lnTo>
                    <a:pt x="533" y="24"/>
                  </a:lnTo>
                  <a:lnTo>
                    <a:pt x="550" y="32"/>
                  </a:lnTo>
                  <a:lnTo>
                    <a:pt x="562" y="41"/>
                  </a:lnTo>
                  <a:lnTo>
                    <a:pt x="567" y="46"/>
                  </a:lnTo>
                  <a:lnTo>
                    <a:pt x="575" y="53"/>
                  </a:lnTo>
                  <a:lnTo>
                    <a:pt x="584" y="61"/>
                  </a:lnTo>
                  <a:lnTo>
                    <a:pt x="595" y="71"/>
                  </a:lnTo>
                  <a:lnTo>
                    <a:pt x="619" y="92"/>
                  </a:lnTo>
                  <a:lnTo>
                    <a:pt x="644" y="114"/>
                  </a:lnTo>
                  <a:lnTo>
                    <a:pt x="669" y="134"/>
                  </a:lnTo>
                  <a:lnTo>
                    <a:pt x="690" y="151"/>
                  </a:lnTo>
                  <a:lnTo>
                    <a:pt x="697" y="156"/>
                  </a:lnTo>
                  <a:lnTo>
                    <a:pt x="704" y="161"/>
                  </a:lnTo>
                  <a:lnTo>
                    <a:pt x="708" y="164"/>
                  </a:lnTo>
                  <a:lnTo>
                    <a:pt x="709" y="166"/>
                  </a:lnTo>
                  <a:lnTo>
                    <a:pt x="709" y="193"/>
                  </a:lnTo>
                  <a:lnTo>
                    <a:pt x="558" y="61"/>
                  </a:lnTo>
                  <a:lnTo>
                    <a:pt x="435" y="36"/>
                  </a:lnTo>
                  <a:lnTo>
                    <a:pt x="100" y="58"/>
                  </a:lnTo>
                  <a:lnTo>
                    <a:pt x="91" y="58"/>
                  </a:lnTo>
                  <a:lnTo>
                    <a:pt x="83" y="59"/>
                  </a:lnTo>
                  <a:lnTo>
                    <a:pt x="73" y="61"/>
                  </a:lnTo>
                  <a:lnTo>
                    <a:pt x="52" y="68"/>
                  </a:lnTo>
                  <a:lnTo>
                    <a:pt x="44" y="75"/>
                  </a:lnTo>
                  <a:lnTo>
                    <a:pt x="39" y="83"/>
                  </a:lnTo>
                  <a:lnTo>
                    <a:pt x="38" y="93"/>
                  </a:lnTo>
                  <a:lnTo>
                    <a:pt x="39" y="103"/>
                  </a:lnTo>
                  <a:lnTo>
                    <a:pt x="47" y="124"/>
                  </a:lnTo>
                  <a:lnTo>
                    <a:pt x="56" y="139"/>
                  </a:lnTo>
                  <a:lnTo>
                    <a:pt x="59" y="144"/>
                  </a:lnTo>
                  <a:lnTo>
                    <a:pt x="60" y="146"/>
                  </a:lnTo>
                  <a:lnTo>
                    <a:pt x="59" y="147"/>
                  </a:lnTo>
                  <a:lnTo>
                    <a:pt x="58" y="153"/>
                  </a:lnTo>
                  <a:lnTo>
                    <a:pt x="55" y="159"/>
                  </a:lnTo>
                  <a:lnTo>
                    <a:pt x="51" y="169"/>
                  </a:lnTo>
                  <a:lnTo>
                    <a:pt x="43" y="193"/>
                  </a:lnTo>
                  <a:lnTo>
                    <a:pt x="33" y="219"/>
                  </a:lnTo>
                  <a:lnTo>
                    <a:pt x="23" y="246"/>
                  </a:lnTo>
                  <a:lnTo>
                    <a:pt x="14" y="266"/>
                  </a:lnTo>
                  <a:lnTo>
                    <a:pt x="11" y="274"/>
                  </a:lnTo>
                  <a:lnTo>
                    <a:pt x="8" y="280"/>
                  </a:lnTo>
                  <a:lnTo>
                    <a:pt x="7" y="283"/>
                  </a:lnTo>
                  <a:lnTo>
                    <a:pt x="6" y="28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6" name="Freeform 116"/>
            <p:cNvSpPr>
              <a:spLocks/>
            </p:cNvSpPr>
            <p:nvPr/>
          </p:nvSpPr>
          <p:spPr bwMode="auto">
            <a:xfrm rot="276758">
              <a:off x="3455" y="2613"/>
              <a:ext cx="987" cy="158"/>
            </a:xfrm>
            <a:custGeom>
              <a:avLst/>
              <a:gdLst>
                <a:gd name="T0" fmla="*/ 676 w 752"/>
                <a:gd name="T1" fmla="*/ 142 h 271"/>
                <a:gd name="T2" fmla="*/ 90 w 752"/>
                <a:gd name="T3" fmla="*/ 12 h 271"/>
                <a:gd name="T4" fmla="*/ 83 w 752"/>
                <a:gd name="T5" fmla="*/ 10 h 271"/>
                <a:gd name="T6" fmla="*/ 59 w 752"/>
                <a:gd name="T7" fmla="*/ 12 h 271"/>
                <a:gd name="T8" fmla="*/ 46 w 752"/>
                <a:gd name="T9" fmla="*/ 22 h 271"/>
                <a:gd name="T10" fmla="*/ 44 w 752"/>
                <a:gd name="T11" fmla="*/ 42 h 271"/>
                <a:gd name="T12" fmla="*/ 50 w 752"/>
                <a:gd name="T13" fmla="*/ 63 h 271"/>
                <a:gd name="T14" fmla="*/ 51 w 752"/>
                <a:gd name="T15" fmla="*/ 81 h 271"/>
                <a:gd name="T16" fmla="*/ 35 w 752"/>
                <a:gd name="T17" fmla="*/ 110 h 271"/>
                <a:gd name="T18" fmla="*/ 19 w 752"/>
                <a:gd name="T19" fmla="*/ 142 h 271"/>
                <a:gd name="T20" fmla="*/ 17 w 752"/>
                <a:gd name="T21" fmla="*/ 147 h 271"/>
                <a:gd name="T22" fmla="*/ 4 w 752"/>
                <a:gd name="T23" fmla="*/ 198 h 271"/>
                <a:gd name="T24" fmla="*/ 64 w 752"/>
                <a:gd name="T25" fmla="*/ 200 h 271"/>
                <a:gd name="T26" fmla="*/ 77 w 752"/>
                <a:gd name="T27" fmla="*/ 198 h 271"/>
                <a:gd name="T28" fmla="*/ 97 w 752"/>
                <a:gd name="T29" fmla="*/ 173 h 271"/>
                <a:gd name="T30" fmla="*/ 101 w 752"/>
                <a:gd name="T31" fmla="*/ 158 h 271"/>
                <a:gd name="T32" fmla="*/ 118 w 752"/>
                <a:gd name="T33" fmla="*/ 124 h 271"/>
                <a:gd name="T34" fmla="*/ 137 w 752"/>
                <a:gd name="T35" fmla="*/ 105 h 271"/>
                <a:gd name="T36" fmla="*/ 152 w 752"/>
                <a:gd name="T37" fmla="*/ 100 h 271"/>
                <a:gd name="T38" fmla="*/ 176 w 752"/>
                <a:gd name="T39" fmla="*/ 95 h 271"/>
                <a:gd name="T40" fmla="*/ 236 w 752"/>
                <a:gd name="T41" fmla="*/ 90 h 271"/>
                <a:gd name="T42" fmla="*/ 297 w 752"/>
                <a:gd name="T43" fmla="*/ 86 h 271"/>
                <a:gd name="T44" fmla="*/ 338 w 752"/>
                <a:gd name="T45" fmla="*/ 85 h 271"/>
                <a:gd name="T46" fmla="*/ 372 w 752"/>
                <a:gd name="T47" fmla="*/ 80 h 271"/>
                <a:gd name="T48" fmla="*/ 417 w 752"/>
                <a:gd name="T49" fmla="*/ 71 h 271"/>
                <a:gd name="T50" fmla="*/ 464 w 752"/>
                <a:gd name="T51" fmla="*/ 76 h 271"/>
                <a:gd name="T52" fmla="*/ 493 w 752"/>
                <a:gd name="T53" fmla="*/ 95 h 271"/>
                <a:gd name="T54" fmla="*/ 516 w 752"/>
                <a:gd name="T55" fmla="*/ 127 h 271"/>
                <a:gd name="T56" fmla="*/ 538 w 752"/>
                <a:gd name="T57" fmla="*/ 164 h 271"/>
                <a:gd name="T58" fmla="*/ 553 w 752"/>
                <a:gd name="T59" fmla="*/ 188 h 271"/>
                <a:gd name="T60" fmla="*/ 561 w 752"/>
                <a:gd name="T61" fmla="*/ 202 h 271"/>
                <a:gd name="T62" fmla="*/ 752 w 752"/>
                <a:gd name="T63" fmla="*/ 271 h 271"/>
                <a:gd name="T64" fmla="*/ 681 w 752"/>
                <a:gd name="T65" fmla="*/ 19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2" h="271">
                  <a:moveTo>
                    <a:pt x="681" y="190"/>
                  </a:moveTo>
                  <a:lnTo>
                    <a:pt x="676" y="142"/>
                  </a:lnTo>
                  <a:lnTo>
                    <a:pt x="502" y="0"/>
                  </a:lnTo>
                  <a:lnTo>
                    <a:pt x="90" y="12"/>
                  </a:lnTo>
                  <a:lnTo>
                    <a:pt x="88" y="12"/>
                  </a:lnTo>
                  <a:lnTo>
                    <a:pt x="83" y="10"/>
                  </a:lnTo>
                  <a:lnTo>
                    <a:pt x="68" y="10"/>
                  </a:lnTo>
                  <a:lnTo>
                    <a:pt x="59" y="12"/>
                  </a:lnTo>
                  <a:lnTo>
                    <a:pt x="51" y="15"/>
                  </a:lnTo>
                  <a:lnTo>
                    <a:pt x="46" y="22"/>
                  </a:lnTo>
                  <a:lnTo>
                    <a:pt x="44" y="32"/>
                  </a:lnTo>
                  <a:lnTo>
                    <a:pt x="44" y="42"/>
                  </a:lnTo>
                  <a:lnTo>
                    <a:pt x="45" y="51"/>
                  </a:lnTo>
                  <a:lnTo>
                    <a:pt x="50" y="63"/>
                  </a:lnTo>
                  <a:lnTo>
                    <a:pt x="52" y="73"/>
                  </a:lnTo>
                  <a:lnTo>
                    <a:pt x="51" y="81"/>
                  </a:lnTo>
                  <a:lnTo>
                    <a:pt x="47" y="90"/>
                  </a:lnTo>
                  <a:lnTo>
                    <a:pt x="35" y="110"/>
                  </a:lnTo>
                  <a:lnTo>
                    <a:pt x="25" y="129"/>
                  </a:lnTo>
                  <a:lnTo>
                    <a:pt x="19" y="142"/>
                  </a:lnTo>
                  <a:lnTo>
                    <a:pt x="18" y="146"/>
                  </a:lnTo>
                  <a:lnTo>
                    <a:pt x="17" y="147"/>
                  </a:lnTo>
                  <a:lnTo>
                    <a:pt x="0" y="198"/>
                  </a:lnTo>
                  <a:lnTo>
                    <a:pt x="4" y="198"/>
                  </a:lnTo>
                  <a:lnTo>
                    <a:pt x="12" y="200"/>
                  </a:lnTo>
                  <a:lnTo>
                    <a:pt x="64" y="200"/>
                  </a:lnTo>
                  <a:lnTo>
                    <a:pt x="74" y="198"/>
                  </a:lnTo>
                  <a:lnTo>
                    <a:pt x="77" y="198"/>
                  </a:lnTo>
                  <a:lnTo>
                    <a:pt x="97" y="174"/>
                  </a:lnTo>
                  <a:lnTo>
                    <a:pt x="97" y="173"/>
                  </a:lnTo>
                  <a:lnTo>
                    <a:pt x="99" y="166"/>
                  </a:lnTo>
                  <a:lnTo>
                    <a:pt x="101" y="158"/>
                  </a:lnTo>
                  <a:lnTo>
                    <a:pt x="106" y="146"/>
                  </a:lnTo>
                  <a:lnTo>
                    <a:pt x="118" y="124"/>
                  </a:lnTo>
                  <a:lnTo>
                    <a:pt x="126" y="113"/>
                  </a:lnTo>
                  <a:lnTo>
                    <a:pt x="137" y="105"/>
                  </a:lnTo>
                  <a:lnTo>
                    <a:pt x="144" y="102"/>
                  </a:lnTo>
                  <a:lnTo>
                    <a:pt x="152" y="100"/>
                  </a:lnTo>
                  <a:lnTo>
                    <a:pt x="164" y="98"/>
                  </a:lnTo>
                  <a:lnTo>
                    <a:pt x="176" y="95"/>
                  </a:lnTo>
                  <a:lnTo>
                    <a:pt x="204" y="91"/>
                  </a:lnTo>
                  <a:lnTo>
                    <a:pt x="236" y="90"/>
                  </a:lnTo>
                  <a:lnTo>
                    <a:pt x="267" y="86"/>
                  </a:lnTo>
                  <a:lnTo>
                    <a:pt x="297" y="86"/>
                  </a:lnTo>
                  <a:lnTo>
                    <a:pt x="322" y="85"/>
                  </a:lnTo>
                  <a:lnTo>
                    <a:pt x="338" y="85"/>
                  </a:lnTo>
                  <a:lnTo>
                    <a:pt x="353" y="83"/>
                  </a:lnTo>
                  <a:lnTo>
                    <a:pt x="372" y="80"/>
                  </a:lnTo>
                  <a:lnTo>
                    <a:pt x="393" y="75"/>
                  </a:lnTo>
                  <a:lnTo>
                    <a:pt x="417" y="71"/>
                  </a:lnTo>
                  <a:lnTo>
                    <a:pt x="440" y="71"/>
                  </a:lnTo>
                  <a:lnTo>
                    <a:pt x="464" y="76"/>
                  </a:lnTo>
                  <a:lnTo>
                    <a:pt x="485" y="86"/>
                  </a:lnTo>
                  <a:lnTo>
                    <a:pt x="493" y="95"/>
                  </a:lnTo>
                  <a:lnTo>
                    <a:pt x="502" y="105"/>
                  </a:lnTo>
                  <a:lnTo>
                    <a:pt x="516" y="127"/>
                  </a:lnTo>
                  <a:lnTo>
                    <a:pt x="528" y="147"/>
                  </a:lnTo>
                  <a:lnTo>
                    <a:pt x="538" y="164"/>
                  </a:lnTo>
                  <a:lnTo>
                    <a:pt x="546" y="178"/>
                  </a:lnTo>
                  <a:lnTo>
                    <a:pt x="553" y="188"/>
                  </a:lnTo>
                  <a:lnTo>
                    <a:pt x="557" y="196"/>
                  </a:lnTo>
                  <a:lnTo>
                    <a:pt x="561" y="202"/>
                  </a:lnTo>
                  <a:lnTo>
                    <a:pt x="562" y="203"/>
                  </a:lnTo>
                  <a:lnTo>
                    <a:pt x="752" y="271"/>
                  </a:lnTo>
                  <a:lnTo>
                    <a:pt x="711" y="215"/>
                  </a:lnTo>
                  <a:lnTo>
                    <a:pt x="681" y="19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7" name="Freeform 117"/>
            <p:cNvSpPr>
              <a:spLocks/>
            </p:cNvSpPr>
            <p:nvPr/>
          </p:nvSpPr>
          <p:spPr bwMode="auto">
            <a:xfrm rot="276758">
              <a:off x="3937" y="2668"/>
              <a:ext cx="254" cy="82"/>
            </a:xfrm>
            <a:custGeom>
              <a:avLst/>
              <a:gdLst>
                <a:gd name="T0" fmla="*/ 131 w 194"/>
                <a:gd name="T1" fmla="*/ 112 h 142"/>
                <a:gd name="T2" fmla="*/ 131 w 194"/>
                <a:gd name="T3" fmla="*/ 110 h 142"/>
                <a:gd name="T4" fmla="*/ 130 w 194"/>
                <a:gd name="T5" fmla="*/ 105 h 142"/>
                <a:gd name="T6" fmla="*/ 127 w 194"/>
                <a:gd name="T7" fmla="*/ 96 h 142"/>
                <a:gd name="T8" fmla="*/ 125 w 194"/>
                <a:gd name="T9" fmla="*/ 86 h 142"/>
                <a:gd name="T10" fmla="*/ 121 w 194"/>
                <a:gd name="T11" fmla="*/ 74 h 142"/>
                <a:gd name="T12" fmla="*/ 114 w 194"/>
                <a:gd name="T13" fmla="*/ 63 h 142"/>
                <a:gd name="T14" fmla="*/ 106 w 194"/>
                <a:gd name="T15" fmla="*/ 49 h 142"/>
                <a:gd name="T16" fmla="*/ 95 w 194"/>
                <a:gd name="T17" fmla="*/ 37 h 142"/>
                <a:gd name="T18" fmla="*/ 81 w 194"/>
                <a:gd name="T19" fmla="*/ 27 h 142"/>
                <a:gd name="T20" fmla="*/ 66 w 194"/>
                <a:gd name="T21" fmla="*/ 20 h 142"/>
                <a:gd name="T22" fmla="*/ 35 w 194"/>
                <a:gd name="T23" fmla="*/ 13 h 142"/>
                <a:gd name="T24" fmla="*/ 21 w 194"/>
                <a:gd name="T25" fmla="*/ 12 h 142"/>
                <a:gd name="T26" fmla="*/ 0 w 194"/>
                <a:gd name="T27" fmla="*/ 12 h 142"/>
                <a:gd name="T28" fmla="*/ 5 w 194"/>
                <a:gd name="T29" fmla="*/ 12 h 142"/>
                <a:gd name="T30" fmla="*/ 10 w 194"/>
                <a:gd name="T31" fmla="*/ 10 h 142"/>
                <a:gd name="T32" fmla="*/ 17 w 194"/>
                <a:gd name="T33" fmla="*/ 10 h 142"/>
                <a:gd name="T34" fmla="*/ 34 w 194"/>
                <a:gd name="T35" fmla="*/ 7 h 142"/>
                <a:gd name="T36" fmla="*/ 55 w 194"/>
                <a:gd name="T37" fmla="*/ 5 h 142"/>
                <a:gd name="T38" fmla="*/ 96 w 194"/>
                <a:gd name="T39" fmla="*/ 2 h 142"/>
                <a:gd name="T40" fmla="*/ 112 w 194"/>
                <a:gd name="T41" fmla="*/ 0 h 142"/>
                <a:gd name="T42" fmla="*/ 118 w 194"/>
                <a:gd name="T43" fmla="*/ 2 h 142"/>
                <a:gd name="T44" fmla="*/ 122 w 194"/>
                <a:gd name="T45" fmla="*/ 2 h 142"/>
                <a:gd name="T46" fmla="*/ 129 w 194"/>
                <a:gd name="T47" fmla="*/ 5 h 142"/>
                <a:gd name="T48" fmla="*/ 136 w 194"/>
                <a:gd name="T49" fmla="*/ 10 h 142"/>
                <a:gd name="T50" fmla="*/ 155 w 194"/>
                <a:gd name="T51" fmla="*/ 25 h 142"/>
                <a:gd name="T52" fmla="*/ 171 w 194"/>
                <a:gd name="T53" fmla="*/ 47 h 142"/>
                <a:gd name="T54" fmla="*/ 176 w 194"/>
                <a:gd name="T55" fmla="*/ 61 h 142"/>
                <a:gd name="T56" fmla="*/ 181 w 194"/>
                <a:gd name="T57" fmla="*/ 74 h 142"/>
                <a:gd name="T58" fmla="*/ 185 w 194"/>
                <a:gd name="T59" fmla="*/ 102 h 142"/>
                <a:gd name="T60" fmla="*/ 189 w 194"/>
                <a:gd name="T61" fmla="*/ 122 h 142"/>
                <a:gd name="T62" fmla="*/ 193 w 194"/>
                <a:gd name="T63" fmla="*/ 137 h 142"/>
                <a:gd name="T64" fmla="*/ 194 w 194"/>
                <a:gd name="T65" fmla="*/ 140 h 142"/>
                <a:gd name="T66" fmla="*/ 194 w 194"/>
                <a:gd name="T67" fmla="*/ 142 h 142"/>
                <a:gd name="T68" fmla="*/ 193 w 194"/>
                <a:gd name="T69" fmla="*/ 142 h 142"/>
                <a:gd name="T70" fmla="*/ 190 w 194"/>
                <a:gd name="T71" fmla="*/ 140 h 142"/>
                <a:gd name="T72" fmla="*/ 183 w 194"/>
                <a:gd name="T73" fmla="*/ 135 h 142"/>
                <a:gd name="T74" fmla="*/ 160 w 194"/>
                <a:gd name="T75" fmla="*/ 122 h 142"/>
                <a:gd name="T76" fmla="*/ 148 w 194"/>
                <a:gd name="T77" fmla="*/ 117 h 142"/>
                <a:gd name="T78" fmla="*/ 138 w 194"/>
                <a:gd name="T79" fmla="*/ 112 h 142"/>
                <a:gd name="T80" fmla="*/ 132 w 194"/>
                <a:gd name="T81" fmla="*/ 110 h 142"/>
                <a:gd name="T82" fmla="*/ 131 w 194"/>
                <a:gd name="T83" fmla="*/ 110 h 142"/>
                <a:gd name="T84" fmla="*/ 131 w 194"/>
                <a:gd name="T85"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42">
                  <a:moveTo>
                    <a:pt x="131" y="112"/>
                  </a:moveTo>
                  <a:lnTo>
                    <a:pt x="131" y="110"/>
                  </a:lnTo>
                  <a:lnTo>
                    <a:pt x="130" y="105"/>
                  </a:lnTo>
                  <a:lnTo>
                    <a:pt x="127" y="96"/>
                  </a:lnTo>
                  <a:lnTo>
                    <a:pt x="125" y="86"/>
                  </a:lnTo>
                  <a:lnTo>
                    <a:pt x="121" y="74"/>
                  </a:lnTo>
                  <a:lnTo>
                    <a:pt x="114" y="63"/>
                  </a:lnTo>
                  <a:lnTo>
                    <a:pt x="106" y="49"/>
                  </a:lnTo>
                  <a:lnTo>
                    <a:pt x="95" y="37"/>
                  </a:lnTo>
                  <a:lnTo>
                    <a:pt x="81" y="27"/>
                  </a:lnTo>
                  <a:lnTo>
                    <a:pt x="66" y="20"/>
                  </a:lnTo>
                  <a:lnTo>
                    <a:pt x="35" y="13"/>
                  </a:lnTo>
                  <a:lnTo>
                    <a:pt x="21" y="12"/>
                  </a:lnTo>
                  <a:lnTo>
                    <a:pt x="0" y="12"/>
                  </a:lnTo>
                  <a:lnTo>
                    <a:pt x="5" y="12"/>
                  </a:lnTo>
                  <a:lnTo>
                    <a:pt x="10" y="10"/>
                  </a:lnTo>
                  <a:lnTo>
                    <a:pt x="17" y="10"/>
                  </a:lnTo>
                  <a:lnTo>
                    <a:pt x="34" y="7"/>
                  </a:lnTo>
                  <a:lnTo>
                    <a:pt x="55" y="5"/>
                  </a:lnTo>
                  <a:lnTo>
                    <a:pt x="96" y="2"/>
                  </a:lnTo>
                  <a:lnTo>
                    <a:pt x="112" y="0"/>
                  </a:lnTo>
                  <a:lnTo>
                    <a:pt x="118" y="2"/>
                  </a:lnTo>
                  <a:lnTo>
                    <a:pt x="122" y="2"/>
                  </a:lnTo>
                  <a:lnTo>
                    <a:pt x="129" y="5"/>
                  </a:lnTo>
                  <a:lnTo>
                    <a:pt x="136" y="10"/>
                  </a:lnTo>
                  <a:lnTo>
                    <a:pt x="155" y="25"/>
                  </a:lnTo>
                  <a:lnTo>
                    <a:pt x="171" y="47"/>
                  </a:lnTo>
                  <a:lnTo>
                    <a:pt x="176" y="61"/>
                  </a:lnTo>
                  <a:lnTo>
                    <a:pt x="181" y="74"/>
                  </a:lnTo>
                  <a:lnTo>
                    <a:pt x="185" y="102"/>
                  </a:lnTo>
                  <a:lnTo>
                    <a:pt x="189" y="122"/>
                  </a:lnTo>
                  <a:lnTo>
                    <a:pt x="193" y="137"/>
                  </a:lnTo>
                  <a:lnTo>
                    <a:pt x="194" y="140"/>
                  </a:lnTo>
                  <a:lnTo>
                    <a:pt x="194" y="142"/>
                  </a:lnTo>
                  <a:lnTo>
                    <a:pt x="193" y="142"/>
                  </a:lnTo>
                  <a:lnTo>
                    <a:pt x="190" y="140"/>
                  </a:lnTo>
                  <a:lnTo>
                    <a:pt x="183" y="135"/>
                  </a:lnTo>
                  <a:lnTo>
                    <a:pt x="160" y="122"/>
                  </a:lnTo>
                  <a:lnTo>
                    <a:pt x="148" y="117"/>
                  </a:lnTo>
                  <a:lnTo>
                    <a:pt x="138" y="112"/>
                  </a:lnTo>
                  <a:lnTo>
                    <a:pt x="132" y="110"/>
                  </a:lnTo>
                  <a:lnTo>
                    <a:pt x="131" y="110"/>
                  </a:lnTo>
                  <a:lnTo>
                    <a:pt x="131" y="11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8" name="Freeform 118"/>
            <p:cNvSpPr>
              <a:spLocks/>
            </p:cNvSpPr>
            <p:nvPr/>
          </p:nvSpPr>
          <p:spPr bwMode="auto">
            <a:xfrm rot="276758">
              <a:off x="3369" y="2726"/>
              <a:ext cx="635" cy="229"/>
            </a:xfrm>
            <a:custGeom>
              <a:avLst/>
              <a:gdLst>
                <a:gd name="T0" fmla="*/ 478 w 484"/>
                <a:gd name="T1" fmla="*/ 0 h 392"/>
                <a:gd name="T2" fmla="*/ 455 w 484"/>
                <a:gd name="T3" fmla="*/ 21 h 392"/>
                <a:gd name="T4" fmla="*/ 484 w 484"/>
                <a:gd name="T5" fmla="*/ 31 h 392"/>
                <a:gd name="T6" fmla="*/ 481 w 484"/>
                <a:gd name="T7" fmla="*/ 31 h 392"/>
                <a:gd name="T8" fmla="*/ 474 w 484"/>
                <a:gd name="T9" fmla="*/ 29 h 392"/>
                <a:gd name="T10" fmla="*/ 463 w 484"/>
                <a:gd name="T11" fmla="*/ 31 h 392"/>
                <a:gd name="T12" fmla="*/ 458 w 484"/>
                <a:gd name="T13" fmla="*/ 34 h 392"/>
                <a:gd name="T14" fmla="*/ 452 w 484"/>
                <a:gd name="T15" fmla="*/ 41 h 392"/>
                <a:gd name="T16" fmla="*/ 444 w 484"/>
                <a:gd name="T17" fmla="*/ 49 h 392"/>
                <a:gd name="T18" fmla="*/ 433 w 484"/>
                <a:gd name="T19" fmla="*/ 56 h 392"/>
                <a:gd name="T20" fmla="*/ 407 w 484"/>
                <a:gd name="T21" fmla="*/ 70 h 392"/>
                <a:gd name="T22" fmla="*/ 395 w 484"/>
                <a:gd name="T23" fmla="*/ 77 h 392"/>
                <a:gd name="T24" fmla="*/ 384 w 484"/>
                <a:gd name="T25" fmla="*/ 80 h 392"/>
                <a:gd name="T26" fmla="*/ 378 w 484"/>
                <a:gd name="T27" fmla="*/ 82 h 392"/>
                <a:gd name="T28" fmla="*/ 376 w 484"/>
                <a:gd name="T29" fmla="*/ 83 h 392"/>
                <a:gd name="T30" fmla="*/ 90 w 484"/>
                <a:gd name="T31" fmla="*/ 256 h 392"/>
                <a:gd name="T32" fmla="*/ 57 w 484"/>
                <a:gd name="T33" fmla="*/ 314 h 392"/>
                <a:gd name="T34" fmla="*/ 58 w 484"/>
                <a:gd name="T35" fmla="*/ 315 h 392"/>
                <a:gd name="T36" fmla="*/ 61 w 484"/>
                <a:gd name="T37" fmla="*/ 317 h 392"/>
                <a:gd name="T38" fmla="*/ 68 w 484"/>
                <a:gd name="T39" fmla="*/ 327 h 392"/>
                <a:gd name="T40" fmla="*/ 80 w 484"/>
                <a:gd name="T41" fmla="*/ 339 h 392"/>
                <a:gd name="T42" fmla="*/ 93 w 484"/>
                <a:gd name="T43" fmla="*/ 354 h 392"/>
                <a:gd name="T44" fmla="*/ 107 w 484"/>
                <a:gd name="T45" fmla="*/ 368 h 392"/>
                <a:gd name="T46" fmla="*/ 119 w 484"/>
                <a:gd name="T47" fmla="*/ 380 h 392"/>
                <a:gd name="T48" fmla="*/ 128 w 484"/>
                <a:gd name="T49" fmla="*/ 388 h 392"/>
                <a:gd name="T50" fmla="*/ 130 w 484"/>
                <a:gd name="T51" fmla="*/ 392 h 392"/>
                <a:gd name="T52" fmla="*/ 131 w 484"/>
                <a:gd name="T53" fmla="*/ 392 h 392"/>
                <a:gd name="T54" fmla="*/ 130 w 484"/>
                <a:gd name="T55" fmla="*/ 392 h 392"/>
                <a:gd name="T56" fmla="*/ 126 w 484"/>
                <a:gd name="T57" fmla="*/ 390 h 392"/>
                <a:gd name="T58" fmla="*/ 120 w 484"/>
                <a:gd name="T59" fmla="*/ 386 h 392"/>
                <a:gd name="T60" fmla="*/ 113 w 484"/>
                <a:gd name="T61" fmla="*/ 381 h 392"/>
                <a:gd name="T62" fmla="*/ 94 w 484"/>
                <a:gd name="T63" fmla="*/ 371 h 392"/>
                <a:gd name="T64" fmla="*/ 74 w 484"/>
                <a:gd name="T65" fmla="*/ 359 h 392"/>
                <a:gd name="T66" fmla="*/ 52 w 484"/>
                <a:gd name="T67" fmla="*/ 346 h 392"/>
                <a:gd name="T68" fmla="*/ 34 w 484"/>
                <a:gd name="T69" fmla="*/ 336 h 392"/>
                <a:gd name="T70" fmla="*/ 27 w 484"/>
                <a:gd name="T71" fmla="*/ 331 h 392"/>
                <a:gd name="T72" fmla="*/ 22 w 484"/>
                <a:gd name="T73" fmla="*/ 327 h 392"/>
                <a:gd name="T74" fmla="*/ 17 w 484"/>
                <a:gd name="T75" fmla="*/ 325 h 392"/>
                <a:gd name="T76" fmla="*/ 16 w 484"/>
                <a:gd name="T77" fmla="*/ 324 h 392"/>
                <a:gd name="T78" fmla="*/ 0 w 484"/>
                <a:gd name="T79" fmla="*/ 288 h 392"/>
                <a:gd name="T80" fmla="*/ 111 w 484"/>
                <a:gd name="T81" fmla="*/ 198 h 392"/>
                <a:gd name="T82" fmla="*/ 113 w 484"/>
                <a:gd name="T83" fmla="*/ 197 h 392"/>
                <a:gd name="T84" fmla="*/ 119 w 484"/>
                <a:gd name="T85" fmla="*/ 193 h 392"/>
                <a:gd name="T86" fmla="*/ 129 w 484"/>
                <a:gd name="T87" fmla="*/ 187 h 392"/>
                <a:gd name="T88" fmla="*/ 143 w 484"/>
                <a:gd name="T89" fmla="*/ 176 h 392"/>
                <a:gd name="T90" fmla="*/ 159 w 484"/>
                <a:gd name="T91" fmla="*/ 166 h 392"/>
                <a:gd name="T92" fmla="*/ 178 w 484"/>
                <a:gd name="T93" fmla="*/ 154 h 392"/>
                <a:gd name="T94" fmla="*/ 220 w 484"/>
                <a:gd name="T95" fmla="*/ 129 h 392"/>
                <a:gd name="T96" fmla="*/ 265 w 484"/>
                <a:gd name="T97" fmla="*/ 100 h 392"/>
                <a:gd name="T98" fmla="*/ 308 w 484"/>
                <a:gd name="T99" fmla="*/ 75 h 392"/>
                <a:gd name="T100" fmla="*/ 328 w 484"/>
                <a:gd name="T101" fmla="*/ 65 h 392"/>
                <a:gd name="T102" fmla="*/ 346 w 484"/>
                <a:gd name="T103" fmla="*/ 55 h 392"/>
                <a:gd name="T104" fmla="*/ 361 w 484"/>
                <a:gd name="T105" fmla="*/ 48 h 392"/>
                <a:gd name="T106" fmla="*/ 374 w 484"/>
                <a:gd name="T107" fmla="*/ 43 h 392"/>
                <a:gd name="T108" fmla="*/ 396 w 484"/>
                <a:gd name="T109" fmla="*/ 34 h 392"/>
                <a:gd name="T110" fmla="*/ 416 w 484"/>
                <a:gd name="T111" fmla="*/ 27 h 392"/>
                <a:gd name="T112" fmla="*/ 434 w 484"/>
                <a:gd name="T113" fmla="*/ 19 h 392"/>
                <a:gd name="T114" fmla="*/ 449 w 484"/>
                <a:gd name="T115" fmla="*/ 14 h 392"/>
                <a:gd name="T116" fmla="*/ 461 w 484"/>
                <a:gd name="T117" fmla="*/ 7 h 392"/>
                <a:gd name="T118" fmla="*/ 470 w 484"/>
                <a:gd name="T119" fmla="*/ 4 h 392"/>
                <a:gd name="T120" fmla="*/ 475 w 484"/>
                <a:gd name="T121" fmla="*/ 2 h 392"/>
                <a:gd name="T122" fmla="*/ 478 w 484"/>
                <a:gd name="T12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 h="392">
                  <a:moveTo>
                    <a:pt x="478" y="0"/>
                  </a:moveTo>
                  <a:lnTo>
                    <a:pt x="455" y="21"/>
                  </a:lnTo>
                  <a:lnTo>
                    <a:pt x="484" y="31"/>
                  </a:lnTo>
                  <a:lnTo>
                    <a:pt x="481" y="31"/>
                  </a:lnTo>
                  <a:lnTo>
                    <a:pt x="474" y="29"/>
                  </a:lnTo>
                  <a:lnTo>
                    <a:pt x="463" y="31"/>
                  </a:lnTo>
                  <a:lnTo>
                    <a:pt x="458" y="34"/>
                  </a:lnTo>
                  <a:lnTo>
                    <a:pt x="452" y="41"/>
                  </a:lnTo>
                  <a:lnTo>
                    <a:pt x="444" y="49"/>
                  </a:lnTo>
                  <a:lnTo>
                    <a:pt x="433" y="56"/>
                  </a:lnTo>
                  <a:lnTo>
                    <a:pt x="407" y="70"/>
                  </a:lnTo>
                  <a:lnTo>
                    <a:pt x="395" y="77"/>
                  </a:lnTo>
                  <a:lnTo>
                    <a:pt x="384" y="80"/>
                  </a:lnTo>
                  <a:lnTo>
                    <a:pt x="378" y="82"/>
                  </a:lnTo>
                  <a:lnTo>
                    <a:pt x="376" y="83"/>
                  </a:lnTo>
                  <a:lnTo>
                    <a:pt x="90" y="256"/>
                  </a:lnTo>
                  <a:lnTo>
                    <a:pt x="57" y="314"/>
                  </a:lnTo>
                  <a:lnTo>
                    <a:pt x="58" y="315"/>
                  </a:lnTo>
                  <a:lnTo>
                    <a:pt x="61" y="317"/>
                  </a:lnTo>
                  <a:lnTo>
                    <a:pt x="68" y="327"/>
                  </a:lnTo>
                  <a:lnTo>
                    <a:pt x="80" y="339"/>
                  </a:lnTo>
                  <a:lnTo>
                    <a:pt x="93" y="354"/>
                  </a:lnTo>
                  <a:lnTo>
                    <a:pt x="107" y="368"/>
                  </a:lnTo>
                  <a:lnTo>
                    <a:pt x="119" y="380"/>
                  </a:lnTo>
                  <a:lnTo>
                    <a:pt x="128" y="388"/>
                  </a:lnTo>
                  <a:lnTo>
                    <a:pt x="130" y="392"/>
                  </a:lnTo>
                  <a:lnTo>
                    <a:pt x="131" y="392"/>
                  </a:lnTo>
                  <a:lnTo>
                    <a:pt x="130" y="392"/>
                  </a:lnTo>
                  <a:lnTo>
                    <a:pt x="126" y="390"/>
                  </a:lnTo>
                  <a:lnTo>
                    <a:pt x="120" y="386"/>
                  </a:lnTo>
                  <a:lnTo>
                    <a:pt x="113" y="381"/>
                  </a:lnTo>
                  <a:lnTo>
                    <a:pt x="94" y="371"/>
                  </a:lnTo>
                  <a:lnTo>
                    <a:pt x="74" y="359"/>
                  </a:lnTo>
                  <a:lnTo>
                    <a:pt x="52" y="346"/>
                  </a:lnTo>
                  <a:lnTo>
                    <a:pt x="34" y="336"/>
                  </a:lnTo>
                  <a:lnTo>
                    <a:pt x="27" y="331"/>
                  </a:lnTo>
                  <a:lnTo>
                    <a:pt x="22" y="327"/>
                  </a:lnTo>
                  <a:lnTo>
                    <a:pt x="17" y="325"/>
                  </a:lnTo>
                  <a:lnTo>
                    <a:pt x="16" y="324"/>
                  </a:lnTo>
                  <a:lnTo>
                    <a:pt x="0" y="288"/>
                  </a:lnTo>
                  <a:lnTo>
                    <a:pt x="111" y="198"/>
                  </a:lnTo>
                  <a:lnTo>
                    <a:pt x="113" y="197"/>
                  </a:lnTo>
                  <a:lnTo>
                    <a:pt x="119" y="193"/>
                  </a:lnTo>
                  <a:lnTo>
                    <a:pt x="129" y="187"/>
                  </a:lnTo>
                  <a:lnTo>
                    <a:pt x="143" y="176"/>
                  </a:lnTo>
                  <a:lnTo>
                    <a:pt x="159" y="166"/>
                  </a:lnTo>
                  <a:lnTo>
                    <a:pt x="178" y="154"/>
                  </a:lnTo>
                  <a:lnTo>
                    <a:pt x="220" y="129"/>
                  </a:lnTo>
                  <a:lnTo>
                    <a:pt x="265" y="100"/>
                  </a:lnTo>
                  <a:lnTo>
                    <a:pt x="308" y="75"/>
                  </a:lnTo>
                  <a:lnTo>
                    <a:pt x="328" y="65"/>
                  </a:lnTo>
                  <a:lnTo>
                    <a:pt x="346" y="55"/>
                  </a:lnTo>
                  <a:lnTo>
                    <a:pt x="361" y="48"/>
                  </a:lnTo>
                  <a:lnTo>
                    <a:pt x="374" y="43"/>
                  </a:lnTo>
                  <a:lnTo>
                    <a:pt x="396" y="34"/>
                  </a:lnTo>
                  <a:lnTo>
                    <a:pt x="416" y="27"/>
                  </a:lnTo>
                  <a:lnTo>
                    <a:pt x="434" y="19"/>
                  </a:lnTo>
                  <a:lnTo>
                    <a:pt x="449" y="14"/>
                  </a:lnTo>
                  <a:lnTo>
                    <a:pt x="461" y="7"/>
                  </a:lnTo>
                  <a:lnTo>
                    <a:pt x="470" y="4"/>
                  </a:lnTo>
                  <a:lnTo>
                    <a:pt x="475" y="2"/>
                  </a:lnTo>
                  <a:lnTo>
                    <a:pt x="478"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99" name="Freeform 119"/>
            <p:cNvSpPr>
              <a:spLocks/>
            </p:cNvSpPr>
            <p:nvPr/>
          </p:nvSpPr>
          <p:spPr bwMode="auto">
            <a:xfrm rot="276758">
              <a:off x="3321" y="2913"/>
              <a:ext cx="399" cy="194"/>
            </a:xfrm>
            <a:custGeom>
              <a:avLst/>
              <a:gdLst>
                <a:gd name="T0" fmla="*/ 273 w 304"/>
                <a:gd name="T1" fmla="*/ 178 h 333"/>
                <a:gd name="T2" fmla="*/ 0 w 304"/>
                <a:gd name="T3" fmla="*/ 0 h 333"/>
                <a:gd name="T4" fmla="*/ 1 w 304"/>
                <a:gd name="T5" fmla="*/ 1 h 333"/>
                <a:gd name="T6" fmla="*/ 3 w 304"/>
                <a:gd name="T7" fmla="*/ 6 h 333"/>
                <a:gd name="T8" fmla="*/ 6 w 304"/>
                <a:gd name="T9" fmla="*/ 13 h 333"/>
                <a:gd name="T10" fmla="*/ 12 w 304"/>
                <a:gd name="T11" fmla="*/ 23 h 333"/>
                <a:gd name="T12" fmla="*/ 24 w 304"/>
                <a:gd name="T13" fmla="*/ 47 h 333"/>
                <a:gd name="T14" fmla="*/ 39 w 304"/>
                <a:gd name="T15" fmla="*/ 79 h 333"/>
                <a:gd name="T16" fmla="*/ 67 w 304"/>
                <a:gd name="T17" fmla="*/ 145 h 333"/>
                <a:gd name="T18" fmla="*/ 79 w 304"/>
                <a:gd name="T19" fmla="*/ 178 h 333"/>
                <a:gd name="T20" fmla="*/ 83 w 304"/>
                <a:gd name="T21" fmla="*/ 191 h 333"/>
                <a:gd name="T22" fmla="*/ 87 w 304"/>
                <a:gd name="T23" fmla="*/ 203 h 333"/>
                <a:gd name="T24" fmla="*/ 93 w 304"/>
                <a:gd name="T25" fmla="*/ 223 h 333"/>
                <a:gd name="T26" fmla="*/ 102 w 304"/>
                <a:gd name="T27" fmla="*/ 238 h 333"/>
                <a:gd name="T28" fmla="*/ 113 w 304"/>
                <a:gd name="T29" fmla="*/ 249 h 333"/>
                <a:gd name="T30" fmla="*/ 124 w 304"/>
                <a:gd name="T31" fmla="*/ 254 h 333"/>
                <a:gd name="T32" fmla="*/ 133 w 304"/>
                <a:gd name="T33" fmla="*/ 255 h 333"/>
                <a:gd name="T34" fmla="*/ 142 w 304"/>
                <a:gd name="T35" fmla="*/ 257 h 333"/>
                <a:gd name="T36" fmla="*/ 149 w 304"/>
                <a:gd name="T37" fmla="*/ 255 h 333"/>
                <a:gd name="T38" fmla="*/ 151 w 304"/>
                <a:gd name="T39" fmla="*/ 255 h 333"/>
                <a:gd name="T40" fmla="*/ 304 w 304"/>
                <a:gd name="T41" fmla="*/ 333 h 333"/>
                <a:gd name="T42" fmla="*/ 207 w 304"/>
                <a:gd name="T43" fmla="*/ 233 h 333"/>
                <a:gd name="T44" fmla="*/ 214 w 304"/>
                <a:gd name="T45" fmla="*/ 233 h 333"/>
                <a:gd name="T46" fmla="*/ 244 w 304"/>
                <a:gd name="T47" fmla="*/ 230 h 333"/>
                <a:gd name="T48" fmla="*/ 250 w 304"/>
                <a:gd name="T49" fmla="*/ 228 h 333"/>
                <a:gd name="T50" fmla="*/ 252 w 304"/>
                <a:gd name="T51" fmla="*/ 228 h 333"/>
                <a:gd name="T52" fmla="*/ 214 w 304"/>
                <a:gd name="T53" fmla="*/ 198 h 333"/>
                <a:gd name="T54" fmla="*/ 273 w 304"/>
                <a:gd name="T55" fmla="*/ 1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333">
                  <a:moveTo>
                    <a:pt x="273" y="178"/>
                  </a:moveTo>
                  <a:lnTo>
                    <a:pt x="0" y="0"/>
                  </a:lnTo>
                  <a:lnTo>
                    <a:pt x="1" y="1"/>
                  </a:lnTo>
                  <a:lnTo>
                    <a:pt x="3" y="6"/>
                  </a:lnTo>
                  <a:lnTo>
                    <a:pt x="6" y="13"/>
                  </a:lnTo>
                  <a:lnTo>
                    <a:pt x="12" y="23"/>
                  </a:lnTo>
                  <a:lnTo>
                    <a:pt x="24" y="47"/>
                  </a:lnTo>
                  <a:lnTo>
                    <a:pt x="39" y="79"/>
                  </a:lnTo>
                  <a:lnTo>
                    <a:pt x="67" y="145"/>
                  </a:lnTo>
                  <a:lnTo>
                    <a:pt x="79" y="178"/>
                  </a:lnTo>
                  <a:lnTo>
                    <a:pt x="83" y="191"/>
                  </a:lnTo>
                  <a:lnTo>
                    <a:pt x="87" y="203"/>
                  </a:lnTo>
                  <a:lnTo>
                    <a:pt x="93" y="223"/>
                  </a:lnTo>
                  <a:lnTo>
                    <a:pt x="102" y="238"/>
                  </a:lnTo>
                  <a:lnTo>
                    <a:pt x="113" y="249"/>
                  </a:lnTo>
                  <a:lnTo>
                    <a:pt x="124" y="254"/>
                  </a:lnTo>
                  <a:lnTo>
                    <a:pt x="133" y="255"/>
                  </a:lnTo>
                  <a:lnTo>
                    <a:pt x="142" y="257"/>
                  </a:lnTo>
                  <a:lnTo>
                    <a:pt x="149" y="255"/>
                  </a:lnTo>
                  <a:lnTo>
                    <a:pt x="151" y="255"/>
                  </a:lnTo>
                  <a:lnTo>
                    <a:pt x="304" y="333"/>
                  </a:lnTo>
                  <a:lnTo>
                    <a:pt x="207" y="233"/>
                  </a:lnTo>
                  <a:lnTo>
                    <a:pt x="214" y="233"/>
                  </a:lnTo>
                  <a:lnTo>
                    <a:pt x="244" y="230"/>
                  </a:lnTo>
                  <a:lnTo>
                    <a:pt x="250" y="228"/>
                  </a:lnTo>
                  <a:lnTo>
                    <a:pt x="252" y="228"/>
                  </a:lnTo>
                  <a:lnTo>
                    <a:pt x="214" y="198"/>
                  </a:lnTo>
                  <a:lnTo>
                    <a:pt x="273" y="17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0" name="Freeform 120"/>
            <p:cNvSpPr>
              <a:spLocks/>
            </p:cNvSpPr>
            <p:nvPr/>
          </p:nvSpPr>
          <p:spPr bwMode="auto">
            <a:xfrm rot="276758">
              <a:off x="4005" y="2981"/>
              <a:ext cx="659" cy="216"/>
            </a:xfrm>
            <a:custGeom>
              <a:avLst/>
              <a:gdLst>
                <a:gd name="T0" fmla="*/ 502 w 502"/>
                <a:gd name="T1" fmla="*/ 0 h 371"/>
                <a:gd name="T2" fmla="*/ 475 w 502"/>
                <a:gd name="T3" fmla="*/ 140 h 371"/>
                <a:gd name="T4" fmla="*/ 0 w 502"/>
                <a:gd name="T5" fmla="*/ 371 h 371"/>
                <a:gd name="T6" fmla="*/ 2 w 502"/>
                <a:gd name="T7" fmla="*/ 369 h 371"/>
                <a:gd name="T8" fmla="*/ 7 w 502"/>
                <a:gd name="T9" fmla="*/ 366 h 371"/>
                <a:gd name="T10" fmla="*/ 15 w 502"/>
                <a:gd name="T11" fmla="*/ 360 h 371"/>
                <a:gd name="T12" fmla="*/ 26 w 502"/>
                <a:gd name="T13" fmla="*/ 354 h 371"/>
                <a:gd name="T14" fmla="*/ 39 w 502"/>
                <a:gd name="T15" fmla="*/ 344 h 371"/>
                <a:gd name="T16" fmla="*/ 55 w 502"/>
                <a:gd name="T17" fmla="*/ 333 h 371"/>
                <a:gd name="T18" fmla="*/ 89 w 502"/>
                <a:gd name="T19" fmla="*/ 311 h 371"/>
                <a:gd name="T20" fmla="*/ 169 w 502"/>
                <a:gd name="T21" fmla="*/ 262 h 371"/>
                <a:gd name="T22" fmla="*/ 207 w 502"/>
                <a:gd name="T23" fmla="*/ 240 h 371"/>
                <a:gd name="T24" fmla="*/ 225 w 502"/>
                <a:gd name="T25" fmla="*/ 232 h 371"/>
                <a:gd name="T26" fmla="*/ 241 w 502"/>
                <a:gd name="T27" fmla="*/ 223 h 371"/>
                <a:gd name="T28" fmla="*/ 255 w 502"/>
                <a:gd name="T29" fmla="*/ 217 h 371"/>
                <a:gd name="T30" fmla="*/ 268 w 502"/>
                <a:gd name="T31" fmla="*/ 208 h 371"/>
                <a:gd name="T32" fmla="*/ 279 w 502"/>
                <a:gd name="T33" fmla="*/ 201 h 371"/>
                <a:gd name="T34" fmla="*/ 288 w 502"/>
                <a:gd name="T35" fmla="*/ 195 h 371"/>
                <a:gd name="T36" fmla="*/ 301 w 502"/>
                <a:gd name="T37" fmla="*/ 179 h 371"/>
                <a:gd name="T38" fmla="*/ 310 w 502"/>
                <a:gd name="T39" fmla="*/ 166 h 371"/>
                <a:gd name="T40" fmla="*/ 314 w 502"/>
                <a:gd name="T41" fmla="*/ 154 h 371"/>
                <a:gd name="T42" fmla="*/ 315 w 502"/>
                <a:gd name="T43" fmla="*/ 144 h 371"/>
                <a:gd name="T44" fmla="*/ 315 w 502"/>
                <a:gd name="T45" fmla="*/ 135 h 371"/>
                <a:gd name="T46" fmla="*/ 317 w 502"/>
                <a:gd name="T47" fmla="*/ 134 h 371"/>
                <a:gd name="T48" fmla="*/ 323 w 502"/>
                <a:gd name="T49" fmla="*/ 130 h 371"/>
                <a:gd name="T50" fmla="*/ 331 w 502"/>
                <a:gd name="T51" fmla="*/ 123 h 371"/>
                <a:gd name="T52" fmla="*/ 343 w 502"/>
                <a:gd name="T53" fmla="*/ 117 h 371"/>
                <a:gd name="T54" fmla="*/ 357 w 502"/>
                <a:gd name="T55" fmla="*/ 106 h 371"/>
                <a:gd name="T56" fmla="*/ 373 w 502"/>
                <a:gd name="T57" fmla="*/ 96 h 371"/>
                <a:gd name="T58" fmla="*/ 440 w 502"/>
                <a:gd name="T59" fmla="*/ 49 h 371"/>
                <a:gd name="T60" fmla="*/ 455 w 502"/>
                <a:gd name="T61" fmla="*/ 37 h 371"/>
                <a:gd name="T62" fmla="*/ 470 w 502"/>
                <a:gd name="T63" fmla="*/ 27 h 371"/>
                <a:gd name="T64" fmla="*/ 482 w 502"/>
                <a:gd name="T65" fmla="*/ 17 h 371"/>
                <a:gd name="T66" fmla="*/ 492 w 502"/>
                <a:gd name="T67" fmla="*/ 10 h 371"/>
                <a:gd name="T68" fmla="*/ 499 w 502"/>
                <a:gd name="T69" fmla="*/ 3 h 371"/>
                <a:gd name="T70" fmla="*/ 502 w 502"/>
                <a:gd name="T7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2" h="371">
                  <a:moveTo>
                    <a:pt x="502" y="0"/>
                  </a:moveTo>
                  <a:lnTo>
                    <a:pt x="475" y="140"/>
                  </a:lnTo>
                  <a:lnTo>
                    <a:pt x="0" y="371"/>
                  </a:lnTo>
                  <a:lnTo>
                    <a:pt x="2" y="369"/>
                  </a:lnTo>
                  <a:lnTo>
                    <a:pt x="7" y="366"/>
                  </a:lnTo>
                  <a:lnTo>
                    <a:pt x="15" y="360"/>
                  </a:lnTo>
                  <a:lnTo>
                    <a:pt x="26" y="354"/>
                  </a:lnTo>
                  <a:lnTo>
                    <a:pt x="39" y="344"/>
                  </a:lnTo>
                  <a:lnTo>
                    <a:pt x="55" y="333"/>
                  </a:lnTo>
                  <a:lnTo>
                    <a:pt x="89" y="311"/>
                  </a:lnTo>
                  <a:lnTo>
                    <a:pt x="169" y="262"/>
                  </a:lnTo>
                  <a:lnTo>
                    <a:pt x="207" y="240"/>
                  </a:lnTo>
                  <a:lnTo>
                    <a:pt x="225" y="232"/>
                  </a:lnTo>
                  <a:lnTo>
                    <a:pt x="241" y="223"/>
                  </a:lnTo>
                  <a:lnTo>
                    <a:pt x="255" y="217"/>
                  </a:lnTo>
                  <a:lnTo>
                    <a:pt x="268" y="208"/>
                  </a:lnTo>
                  <a:lnTo>
                    <a:pt x="279" y="201"/>
                  </a:lnTo>
                  <a:lnTo>
                    <a:pt x="288" y="195"/>
                  </a:lnTo>
                  <a:lnTo>
                    <a:pt x="301" y="179"/>
                  </a:lnTo>
                  <a:lnTo>
                    <a:pt x="310" y="166"/>
                  </a:lnTo>
                  <a:lnTo>
                    <a:pt x="314" y="154"/>
                  </a:lnTo>
                  <a:lnTo>
                    <a:pt x="315" y="144"/>
                  </a:lnTo>
                  <a:lnTo>
                    <a:pt x="315" y="135"/>
                  </a:lnTo>
                  <a:lnTo>
                    <a:pt x="317" y="134"/>
                  </a:lnTo>
                  <a:lnTo>
                    <a:pt x="323" y="130"/>
                  </a:lnTo>
                  <a:lnTo>
                    <a:pt x="331" y="123"/>
                  </a:lnTo>
                  <a:lnTo>
                    <a:pt x="343" y="117"/>
                  </a:lnTo>
                  <a:lnTo>
                    <a:pt x="357" y="106"/>
                  </a:lnTo>
                  <a:lnTo>
                    <a:pt x="373" y="96"/>
                  </a:lnTo>
                  <a:lnTo>
                    <a:pt x="440" y="49"/>
                  </a:lnTo>
                  <a:lnTo>
                    <a:pt x="455" y="37"/>
                  </a:lnTo>
                  <a:lnTo>
                    <a:pt x="470" y="27"/>
                  </a:lnTo>
                  <a:lnTo>
                    <a:pt x="482" y="17"/>
                  </a:lnTo>
                  <a:lnTo>
                    <a:pt x="492" y="10"/>
                  </a:lnTo>
                  <a:lnTo>
                    <a:pt x="499" y="3"/>
                  </a:lnTo>
                  <a:lnTo>
                    <a:pt x="502"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1" name="Freeform 121"/>
            <p:cNvSpPr>
              <a:spLocks/>
            </p:cNvSpPr>
            <p:nvPr/>
          </p:nvSpPr>
          <p:spPr bwMode="auto">
            <a:xfrm rot="276758">
              <a:off x="3834" y="2807"/>
              <a:ext cx="853" cy="338"/>
            </a:xfrm>
            <a:custGeom>
              <a:avLst/>
              <a:gdLst>
                <a:gd name="T0" fmla="*/ 515 w 650"/>
                <a:gd name="T1" fmla="*/ 68 h 581"/>
                <a:gd name="T2" fmla="*/ 531 w 650"/>
                <a:gd name="T3" fmla="*/ 79 h 581"/>
                <a:gd name="T4" fmla="*/ 541 w 650"/>
                <a:gd name="T5" fmla="*/ 96 h 581"/>
                <a:gd name="T6" fmla="*/ 544 w 650"/>
                <a:gd name="T7" fmla="*/ 125 h 581"/>
                <a:gd name="T8" fmla="*/ 539 w 650"/>
                <a:gd name="T9" fmla="*/ 166 h 581"/>
                <a:gd name="T10" fmla="*/ 525 w 650"/>
                <a:gd name="T11" fmla="*/ 230 h 581"/>
                <a:gd name="T12" fmla="*/ 518 w 650"/>
                <a:gd name="T13" fmla="*/ 257 h 581"/>
                <a:gd name="T14" fmla="*/ 515 w 650"/>
                <a:gd name="T15" fmla="*/ 264 h 581"/>
                <a:gd name="T16" fmla="*/ 499 w 650"/>
                <a:gd name="T17" fmla="*/ 291 h 581"/>
                <a:gd name="T18" fmla="*/ 472 w 650"/>
                <a:gd name="T19" fmla="*/ 330 h 581"/>
                <a:gd name="T20" fmla="*/ 437 w 650"/>
                <a:gd name="T21" fmla="*/ 366 h 581"/>
                <a:gd name="T22" fmla="*/ 406 w 650"/>
                <a:gd name="T23" fmla="*/ 381 h 581"/>
                <a:gd name="T24" fmla="*/ 373 w 650"/>
                <a:gd name="T25" fmla="*/ 400 h 581"/>
                <a:gd name="T26" fmla="*/ 329 w 650"/>
                <a:gd name="T27" fmla="*/ 427 h 581"/>
                <a:gd name="T28" fmla="*/ 254 w 650"/>
                <a:gd name="T29" fmla="*/ 471 h 581"/>
                <a:gd name="T30" fmla="*/ 182 w 650"/>
                <a:gd name="T31" fmla="*/ 511 h 581"/>
                <a:gd name="T32" fmla="*/ 140 w 650"/>
                <a:gd name="T33" fmla="*/ 532 h 581"/>
                <a:gd name="T34" fmla="*/ 112 w 650"/>
                <a:gd name="T35" fmla="*/ 544 h 581"/>
                <a:gd name="T36" fmla="*/ 89 w 650"/>
                <a:gd name="T37" fmla="*/ 542 h 581"/>
                <a:gd name="T38" fmla="*/ 39 w 650"/>
                <a:gd name="T39" fmla="*/ 533 h 581"/>
                <a:gd name="T40" fmla="*/ 11 w 650"/>
                <a:gd name="T41" fmla="*/ 530 h 581"/>
                <a:gd name="T42" fmla="*/ 0 w 650"/>
                <a:gd name="T43" fmla="*/ 527 h 581"/>
                <a:gd name="T44" fmla="*/ 5 w 650"/>
                <a:gd name="T45" fmla="*/ 535 h 581"/>
                <a:gd name="T46" fmla="*/ 18 w 650"/>
                <a:gd name="T47" fmla="*/ 552 h 581"/>
                <a:gd name="T48" fmla="*/ 44 w 650"/>
                <a:gd name="T49" fmla="*/ 577 h 581"/>
                <a:gd name="T50" fmla="*/ 62 w 650"/>
                <a:gd name="T51" fmla="*/ 581 h 581"/>
                <a:gd name="T52" fmla="*/ 79 w 650"/>
                <a:gd name="T53" fmla="*/ 577 h 581"/>
                <a:gd name="T54" fmla="*/ 101 w 650"/>
                <a:gd name="T55" fmla="*/ 571 h 581"/>
                <a:gd name="T56" fmla="*/ 163 w 650"/>
                <a:gd name="T57" fmla="*/ 549 h 581"/>
                <a:gd name="T58" fmla="*/ 240 w 650"/>
                <a:gd name="T59" fmla="*/ 520 h 581"/>
                <a:gd name="T60" fmla="*/ 366 w 650"/>
                <a:gd name="T61" fmla="*/ 462 h 581"/>
                <a:gd name="T62" fmla="*/ 444 w 650"/>
                <a:gd name="T63" fmla="*/ 420 h 581"/>
                <a:gd name="T64" fmla="*/ 510 w 650"/>
                <a:gd name="T65" fmla="*/ 376 h 581"/>
                <a:gd name="T66" fmla="*/ 543 w 650"/>
                <a:gd name="T67" fmla="*/ 344 h 581"/>
                <a:gd name="T68" fmla="*/ 566 w 650"/>
                <a:gd name="T69" fmla="*/ 313 h 581"/>
                <a:gd name="T70" fmla="*/ 589 w 650"/>
                <a:gd name="T71" fmla="*/ 281 h 581"/>
                <a:gd name="T72" fmla="*/ 616 w 650"/>
                <a:gd name="T73" fmla="*/ 245 h 581"/>
                <a:gd name="T74" fmla="*/ 638 w 650"/>
                <a:gd name="T75" fmla="*/ 218 h 581"/>
                <a:gd name="T76" fmla="*/ 646 w 650"/>
                <a:gd name="T77" fmla="*/ 210 h 581"/>
                <a:gd name="T78" fmla="*/ 648 w 650"/>
                <a:gd name="T79" fmla="*/ 205 h 581"/>
                <a:gd name="T80" fmla="*/ 649 w 650"/>
                <a:gd name="T81" fmla="*/ 181 h 581"/>
                <a:gd name="T82" fmla="*/ 650 w 650"/>
                <a:gd name="T83" fmla="*/ 127 h 581"/>
                <a:gd name="T84" fmla="*/ 648 w 650"/>
                <a:gd name="T85" fmla="*/ 98 h 581"/>
                <a:gd name="T86" fmla="*/ 639 w 650"/>
                <a:gd name="T87" fmla="*/ 73 h 581"/>
                <a:gd name="T88" fmla="*/ 615 w 650"/>
                <a:gd name="T89" fmla="*/ 24 h 581"/>
                <a:gd name="T90" fmla="*/ 603 w 650"/>
                <a:gd name="T91" fmla="*/ 3 h 581"/>
                <a:gd name="T92" fmla="*/ 514 w 650"/>
                <a:gd name="T93" fmla="*/ 6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0" h="581">
                  <a:moveTo>
                    <a:pt x="514" y="68"/>
                  </a:moveTo>
                  <a:lnTo>
                    <a:pt x="515" y="68"/>
                  </a:lnTo>
                  <a:lnTo>
                    <a:pt x="519" y="71"/>
                  </a:lnTo>
                  <a:lnTo>
                    <a:pt x="531" y="79"/>
                  </a:lnTo>
                  <a:lnTo>
                    <a:pt x="537" y="86"/>
                  </a:lnTo>
                  <a:lnTo>
                    <a:pt x="541" y="96"/>
                  </a:lnTo>
                  <a:lnTo>
                    <a:pt x="544" y="110"/>
                  </a:lnTo>
                  <a:lnTo>
                    <a:pt x="544" y="125"/>
                  </a:lnTo>
                  <a:lnTo>
                    <a:pt x="542" y="144"/>
                  </a:lnTo>
                  <a:lnTo>
                    <a:pt x="539" y="166"/>
                  </a:lnTo>
                  <a:lnTo>
                    <a:pt x="529" y="212"/>
                  </a:lnTo>
                  <a:lnTo>
                    <a:pt x="525" y="230"/>
                  </a:lnTo>
                  <a:lnTo>
                    <a:pt x="520" y="245"/>
                  </a:lnTo>
                  <a:lnTo>
                    <a:pt x="518" y="257"/>
                  </a:lnTo>
                  <a:lnTo>
                    <a:pt x="517" y="261"/>
                  </a:lnTo>
                  <a:lnTo>
                    <a:pt x="515" y="264"/>
                  </a:lnTo>
                  <a:lnTo>
                    <a:pt x="509" y="276"/>
                  </a:lnTo>
                  <a:lnTo>
                    <a:pt x="499" y="291"/>
                  </a:lnTo>
                  <a:lnTo>
                    <a:pt x="487" y="312"/>
                  </a:lnTo>
                  <a:lnTo>
                    <a:pt x="472" y="330"/>
                  </a:lnTo>
                  <a:lnTo>
                    <a:pt x="455" y="349"/>
                  </a:lnTo>
                  <a:lnTo>
                    <a:pt x="437" y="366"/>
                  </a:lnTo>
                  <a:lnTo>
                    <a:pt x="418" y="376"/>
                  </a:lnTo>
                  <a:lnTo>
                    <a:pt x="406" y="381"/>
                  </a:lnTo>
                  <a:lnTo>
                    <a:pt x="391" y="389"/>
                  </a:lnTo>
                  <a:lnTo>
                    <a:pt x="373" y="400"/>
                  </a:lnTo>
                  <a:lnTo>
                    <a:pt x="352" y="413"/>
                  </a:lnTo>
                  <a:lnTo>
                    <a:pt x="329" y="427"/>
                  </a:lnTo>
                  <a:lnTo>
                    <a:pt x="306" y="440"/>
                  </a:lnTo>
                  <a:lnTo>
                    <a:pt x="254" y="471"/>
                  </a:lnTo>
                  <a:lnTo>
                    <a:pt x="205" y="499"/>
                  </a:lnTo>
                  <a:lnTo>
                    <a:pt x="182" y="511"/>
                  </a:lnTo>
                  <a:lnTo>
                    <a:pt x="160" y="523"/>
                  </a:lnTo>
                  <a:lnTo>
                    <a:pt x="140" y="532"/>
                  </a:lnTo>
                  <a:lnTo>
                    <a:pt x="124" y="538"/>
                  </a:lnTo>
                  <a:lnTo>
                    <a:pt x="112" y="544"/>
                  </a:lnTo>
                  <a:lnTo>
                    <a:pt x="104" y="544"/>
                  </a:lnTo>
                  <a:lnTo>
                    <a:pt x="89" y="542"/>
                  </a:lnTo>
                  <a:lnTo>
                    <a:pt x="73" y="538"/>
                  </a:lnTo>
                  <a:lnTo>
                    <a:pt x="39" y="533"/>
                  </a:lnTo>
                  <a:lnTo>
                    <a:pt x="24" y="532"/>
                  </a:lnTo>
                  <a:lnTo>
                    <a:pt x="11" y="530"/>
                  </a:lnTo>
                  <a:lnTo>
                    <a:pt x="4" y="528"/>
                  </a:lnTo>
                  <a:lnTo>
                    <a:pt x="0" y="527"/>
                  </a:lnTo>
                  <a:lnTo>
                    <a:pt x="1" y="530"/>
                  </a:lnTo>
                  <a:lnTo>
                    <a:pt x="5" y="535"/>
                  </a:lnTo>
                  <a:lnTo>
                    <a:pt x="10" y="544"/>
                  </a:lnTo>
                  <a:lnTo>
                    <a:pt x="18" y="552"/>
                  </a:lnTo>
                  <a:lnTo>
                    <a:pt x="35" y="571"/>
                  </a:lnTo>
                  <a:lnTo>
                    <a:pt x="44" y="577"/>
                  </a:lnTo>
                  <a:lnTo>
                    <a:pt x="54" y="581"/>
                  </a:lnTo>
                  <a:lnTo>
                    <a:pt x="62" y="581"/>
                  </a:lnTo>
                  <a:lnTo>
                    <a:pt x="70" y="579"/>
                  </a:lnTo>
                  <a:lnTo>
                    <a:pt x="79" y="577"/>
                  </a:lnTo>
                  <a:lnTo>
                    <a:pt x="89" y="574"/>
                  </a:lnTo>
                  <a:lnTo>
                    <a:pt x="101" y="571"/>
                  </a:lnTo>
                  <a:lnTo>
                    <a:pt x="131" y="560"/>
                  </a:lnTo>
                  <a:lnTo>
                    <a:pt x="163" y="549"/>
                  </a:lnTo>
                  <a:lnTo>
                    <a:pt x="201" y="535"/>
                  </a:lnTo>
                  <a:lnTo>
                    <a:pt x="240" y="520"/>
                  </a:lnTo>
                  <a:lnTo>
                    <a:pt x="283" y="501"/>
                  </a:lnTo>
                  <a:lnTo>
                    <a:pt x="366" y="462"/>
                  </a:lnTo>
                  <a:lnTo>
                    <a:pt x="406" y="442"/>
                  </a:lnTo>
                  <a:lnTo>
                    <a:pt x="444" y="420"/>
                  </a:lnTo>
                  <a:lnTo>
                    <a:pt x="479" y="398"/>
                  </a:lnTo>
                  <a:lnTo>
                    <a:pt x="510" y="376"/>
                  </a:lnTo>
                  <a:lnTo>
                    <a:pt x="534" y="356"/>
                  </a:lnTo>
                  <a:lnTo>
                    <a:pt x="543" y="344"/>
                  </a:lnTo>
                  <a:lnTo>
                    <a:pt x="552" y="334"/>
                  </a:lnTo>
                  <a:lnTo>
                    <a:pt x="566" y="313"/>
                  </a:lnTo>
                  <a:lnTo>
                    <a:pt x="578" y="296"/>
                  </a:lnTo>
                  <a:lnTo>
                    <a:pt x="589" y="281"/>
                  </a:lnTo>
                  <a:lnTo>
                    <a:pt x="599" y="267"/>
                  </a:lnTo>
                  <a:lnTo>
                    <a:pt x="616" y="245"/>
                  </a:lnTo>
                  <a:lnTo>
                    <a:pt x="628" y="230"/>
                  </a:lnTo>
                  <a:lnTo>
                    <a:pt x="638" y="218"/>
                  </a:lnTo>
                  <a:lnTo>
                    <a:pt x="643" y="212"/>
                  </a:lnTo>
                  <a:lnTo>
                    <a:pt x="646" y="210"/>
                  </a:lnTo>
                  <a:lnTo>
                    <a:pt x="648" y="208"/>
                  </a:lnTo>
                  <a:lnTo>
                    <a:pt x="648" y="205"/>
                  </a:lnTo>
                  <a:lnTo>
                    <a:pt x="649" y="195"/>
                  </a:lnTo>
                  <a:lnTo>
                    <a:pt x="649" y="181"/>
                  </a:lnTo>
                  <a:lnTo>
                    <a:pt x="650" y="164"/>
                  </a:lnTo>
                  <a:lnTo>
                    <a:pt x="650" y="127"/>
                  </a:lnTo>
                  <a:lnTo>
                    <a:pt x="649" y="110"/>
                  </a:lnTo>
                  <a:lnTo>
                    <a:pt x="648" y="98"/>
                  </a:lnTo>
                  <a:lnTo>
                    <a:pt x="644" y="86"/>
                  </a:lnTo>
                  <a:lnTo>
                    <a:pt x="639" y="73"/>
                  </a:lnTo>
                  <a:lnTo>
                    <a:pt x="623" y="39"/>
                  </a:lnTo>
                  <a:lnTo>
                    <a:pt x="615" y="24"/>
                  </a:lnTo>
                  <a:lnTo>
                    <a:pt x="607" y="12"/>
                  </a:lnTo>
                  <a:lnTo>
                    <a:pt x="603" y="3"/>
                  </a:lnTo>
                  <a:lnTo>
                    <a:pt x="601" y="0"/>
                  </a:lnTo>
                  <a:lnTo>
                    <a:pt x="514" y="6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2" name="Freeform 122"/>
            <p:cNvSpPr>
              <a:spLocks/>
            </p:cNvSpPr>
            <p:nvPr/>
          </p:nvSpPr>
          <p:spPr bwMode="auto">
            <a:xfrm rot="276758">
              <a:off x="3442" y="2786"/>
              <a:ext cx="1068" cy="299"/>
            </a:xfrm>
            <a:custGeom>
              <a:avLst/>
              <a:gdLst>
                <a:gd name="T0" fmla="*/ 395 w 814"/>
                <a:gd name="T1" fmla="*/ 26 h 513"/>
                <a:gd name="T2" fmla="*/ 421 w 814"/>
                <a:gd name="T3" fmla="*/ 17 h 513"/>
                <a:gd name="T4" fmla="*/ 503 w 814"/>
                <a:gd name="T5" fmla="*/ 0 h 513"/>
                <a:gd name="T6" fmla="*/ 539 w 814"/>
                <a:gd name="T7" fmla="*/ 7 h 513"/>
                <a:gd name="T8" fmla="*/ 626 w 814"/>
                <a:gd name="T9" fmla="*/ 29 h 513"/>
                <a:gd name="T10" fmla="*/ 709 w 814"/>
                <a:gd name="T11" fmla="*/ 54 h 513"/>
                <a:gd name="T12" fmla="*/ 739 w 814"/>
                <a:gd name="T13" fmla="*/ 73 h 513"/>
                <a:gd name="T14" fmla="*/ 800 w 814"/>
                <a:gd name="T15" fmla="*/ 104 h 513"/>
                <a:gd name="T16" fmla="*/ 814 w 814"/>
                <a:gd name="T17" fmla="*/ 132 h 513"/>
                <a:gd name="T18" fmla="*/ 806 w 814"/>
                <a:gd name="T19" fmla="*/ 166 h 513"/>
                <a:gd name="T20" fmla="*/ 763 w 814"/>
                <a:gd name="T21" fmla="*/ 229 h 513"/>
                <a:gd name="T22" fmla="*/ 689 w 814"/>
                <a:gd name="T23" fmla="*/ 309 h 513"/>
                <a:gd name="T24" fmla="*/ 538 w 814"/>
                <a:gd name="T25" fmla="*/ 439 h 513"/>
                <a:gd name="T26" fmla="*/ 455 w 814"/>
                <a:gd name="T27" fmla="*/ 490 h 513"/>
                <a:gd name="T28" fmla="*/ 393 w 814"/>
                <a:gd name="T29" fmla="*/ 510 h 513"/>
                <a:gd name="T30" fmla="*/ 357 w 814"/>
                <a:gd name="T31" fmla="*/ 513 h 513"/>
                <a:gd name="T32" fmla="*/ 339 w 814"/>
                <a:gd name="T33" fmla="*/ 508 h 513"/>
                <a:gd name="T34" fmla="*/ 334 w 814"/>
                <a:gd name="T35" fmla="*/ 490 h 513"/>
                <a:gd name="T36" fmla="*/ 331 w 814"/>
                <a:gd name="T37" fmla="*/ 486 h 513"/>
                <a:gd name="T38" fmla="*/ 304 w 814"/>
                <a:gd name="T39" fmla="*/ 468 h 513"/>
                <a:gd name="T40" fmla="*/ 229 w 814"/>
                <a:gd name="T41" fmla="*/ 417 h 513"/>
                <a:gd name="T42" fmla="*/ 77 w 814"/>
                <a:gd name="T43" fmla="*/ 312 h 513"/>
                <a:gd name="T44" fmla="*/ 14 w 814"/>
                <a:gd name="T45" fmla="*/ 268 h 513"/>
                <a:gd name="T46" fmla="*/ 0 w 814"/>
                <a:gd name="T47" fmla="*/ 258 h 513"/>
                <a:gd name="T48" fmla="*/ 11 w 814"/>
                <a:gd name="T49" fmla="*/ 251 h 513"/>
                <a:gd name="T50" fmla="*/ 60 w 814"/>
                <a:gd name="T51" fmla="*/ 215 h 513"/>
                <a:gd name="T52" fmla="*/ 178 w 814"/>
                <a:gd name="T53" fmla="*/ 131 h 513"/>
                <a:gd name="T54" fmla="*/ 236 w 814"/>
                <a:gd name="T55" fmla="*/ 88 h 513"/>
                <a:gd name="T56" fmla="*/ 260 w 814"/>
                <a:gd name="T57" fmla="*/ 70 h 513"/>
                <a:gd name="T58" fmla="*/ 255 w 814"/>
                <a:gd name="T59" fmla="*/ 73 h 513"/>
                <a:gd name="T60" fmla="*/ 216 w 814"/>
                <a:gd name="T61" fmla="*/ 99 h 513"/>
                <a:gd name="T62" fmla="*/ 131 w 814"/>
                <a:gd name="T63" fmla="*/ 171 h 513"/>
                <a:gd name="T64" fmla="*/ 117 w 814"/>
                <a:gd name="T65" fmla="*/ 202 h 513"/>
                <a:gd name="T66" fmla="*/ 125 w 814"/>
                <a:gd name="T67" fmla="*/ 222 h 513"/>
                <a:gd name="T68" fmla="*/ 166 w 814"/>
                <a:gd name="T69" fmla="*/ 232 h 513"/>
                <a:gd name="T70" fmla="*/ 214 w 814"/>
                <a:gd name="T71" fmla="*/ 229 h 513"/>
                <a:gd name="T72" fmla="*/ 210 w 814"/>
                <a:gd name="T73" fmla="*/ 227 h 513"/>
                <a:gd name="T74" fmla="*/ 187 w 814"/>
                <a:gd name="T75" fmla="*/ 251 h 513"/>
                <a:gd name="T76" fmla="*/ 194 w 814"/>
                <a:gd name="T77" fmla="*/ 290 h 513"/>
                <a:gd name="T78" fmla="*/ 208 w 814"/>
                <a:gd name="T79" fmla="*/ 315 h 513"/>
                <a:gd name="T80" fmla="*/ 234 w 814"/>
                <a:gd name="T81" fmla="*/ 310 h 513"/>
                <a:gd name="T82" fmla="*/ 256 w 814"/>
                <a:gd name="T83" fmla="*/ 283 h 513"/>
                <a:gd name="T84" fmla="*/ 256 w 814"/>
                <a:gd name="T85" fmla="*/ 285 h 513"/>
                <a:gd name="T86" fmla="*/ 242 w 814"/>
                <a:gd name="T87" fmla="*/ 336 h 513"/>
                <a:gd name="T88" fmla="*/ 243 w 814"/>
                <a:gd name="T89" fmla="*/ 380 h 513"/>
                <a:gd name="T90" fmla="*/ 261 w 814"/>
                <a:gd name="T91" fmla="*/ 385 h 513"/>
                <a:gd name="T92" fmla="*/ 297 w 814"/>
                <a:gd name="T93" fmla="*/ 371 h 513"/>
                <a:gd name="T94" fmla="*/ 310 w 814"/>
                <a:gd name="T95" fmla="*/ 358 h 513"/>
                <a:gd name="T96" fmla="*/ 305 w 814"/>
                <a:gd name="T97" fmla="*/ 366 h 513"/>
                <a:gd name="T98" fmla="*/ 293 w 814"/>
                <a:gd name="T99" fmla="*/ 410 h 513"/>
                <a:gd name="T100" fmla="*/ 315 w 814"/>
                <a:gd name="T101" fmla="*/ 410 h 513"/>
                <a:gd name="T102" fmla="*/ 364 w 814"/>
                <a:gd name="T103" fmla="*/ 371 h 513"/>
                <a:gd name="T104" fmla="*/ 398 w 814"/>
                <a:gd name="T105" fmla="*/ 305 h 513"/>
                <a:gd name="T106" fmla="*/ 402 w 814"/>
                <a:gd name="T107" fmla="*/ 171 h 513"/>
                <a:gd name="T108" fmla="*/ 396 w 814"/>
                <a:gd name="T109" fmla="*/ 71 h 513"/>
                <a:gd name="T110" fmla="*/ 392 w 814"/>
                <a:gd name="T111" fmla="*/ 2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4" h="513">
                  <a:moveTo>
                    <a:pt x="391" y="27"/>
                  </a:moveTo>
                  <a:lnTo>
                    <a:pt x="392" y="27"/>
                  </a:lnTo>
                  <a:lnTo>
                    <a:pt x="395" y="26"/>
                  </a:lnTo>
                  <a:lnTo>
                    <a:pt x="399" y="24"/>
                  </a:lnTo>
                  <a:lnTo>
                    <a:pt x="406" y="22"/>
                  </a:lnTo>
                  <a:lnTo>
                    <a:pt x="421" y="17"/>
                  </a:lnTo>
                  <a:lnTo>
                    <a:pt x="440" y="10"/>
                  </a:lnTo>
                  <a:lnTo>
                    <a:pt x="484" y="2"/>
                  </a:lnTo>
                  <a:lnTo>
                    <a:pt x="503" y="0"/>
                  </a:lnTo>
                  <a:lnTo>
                    <a:pt x="521" y="2"/>
                  </a:lnTo>
                  <a:lnTo>
                    <a:pt x="530" y="4"/>
                  </a:lnTo>
                  <a:lnTo>
                    <a:pt x="539" y="7"/>
                  </a:lnTo>
                  <a:lnTo>
                    <a:pt x="565" y="14"/>
                  </a:lnTo>
                  <a:lnTo>
                    <a:pt x="595" y="21"/>
                  </a:lnTo>
                  <a:lnTo>
                    <a:pt x="626" y="29"/>
                  </a:lnTo>
                  <a:lnTo>
                    <a:pt x="657" y="38"/>
                  </a:lnTo>
                  <a:lnTo>
                    <a:pt x="685" y="46"/>
                  </a:lnTo>
                  <a:lnTo>
                    <a:pt x="709" y="54"/>
                  </a:lnTo>
                  <a:lnTo>
                    <a:pt x="717" y="60"/>
                  </a:lnTo>
                  <a:lnTo>
                    <a:pt x="725" y="65"/>
                  </a:lnTo>
                  <a:lnTo>
                    <a:pt x="739" y="73"/>
                  </a:lnTo>
                  <a:lnTo>
                    <a:pt x="754" y="80"/>
                  </a:lnTo>
                  <a:lnTo>
                    <a:pt x="787" y="95"/>
                  </a:lnTo>
                  <a:lnTo>
                    <a:pt x="800" y="104"/>
                  </a:lnTo>
                  <a:lnTo>
                    <a:pt x="809" y="115"/>
                  </a:lnTo>
                  <a:lnTo>
                    <a:pt x="812" y="124"/>
                  </a:lnTo>
                  <a:lnTo>
                    <a:pt x="814" y="132"/>
                  </a:lnTo>
                  <a:lnTo>
                    <a:pt x="814" y="141"/>
                  </a:lnTo>
                  <a:lnTo>
                    <a:pt x="812" y="153"/>
                  </a:lnTo>
                  <a:lnTo>
                    <a:pt x="806" y="166"/>
                  </a:lnTo>
                  <a:lnTo>
                    <a:pt x="797" y="185"/>
                  </a:lnTo>
                  <a:lnTo>
                    <a:pt x="781" y="205"/>
                  </a:lnTo>
                  <a:lnTo>
                    <a:pt x="763" y="229"/>
                  </a:lnTo>
                  <a:lnTo>
                    <a:pt x="741" y="254"/>
                  </a:lnTo>
                  <a:lnTo>
                    <a:pt x="716" y="281"/>
                  </a:lnTo>
                  <a:lnTo>
                    <a:pt x="689" y="309"/>
                  </a:lnTo>
                  <a:lnTo>
                    <a:pt x="661" y="337"/>
                  </a:lnTo>
                  <a:lnTo>
                    <a:pt x="599" y="390"/>
                  </a:lnTo>
                  <a:lnTo>
                    <a:pt x="538" y="439"/>
                  </a:lnTo>
                  <a:lnTo>
                    <a:pt x="508" y="459"/>
                  </a:lnTo>
                  <a:lnTo>
                    <a:pt x="481" y="476"/>
                  </a:lnTo>
                  <a:lnTo>
                    <a:pt x="455" y="490"/>
                  </a:lnTo>
                  <a:lnTo>
                    <a:pt x="431" y="500"/>
                  </a:lnTo>
                  <a:lnTo>
                    <a:pt x="410" y="505"/>
                  </a:lnTo>
                  <a:lnTo>
                    <a:pt x="393" y="510"/>
                  </a:lnTo>
                  <a:lnTo>
                    <a:pt x="379" y="512"/>
                  </a:lnTo>
                  <a:lnTo>
                    <a:pt x="367" y="513"/>
                  </a:lnTo>
                  <a:lnTo>
                    <a:pt x="357" y="513"/>
                  </a:lnTo>
                  <a:lnTo>
                    <a:pt x="349" y="512"/>
                  </a:lnTo>
                  <a:lnTo>
                    <a:pt x="343" y="510"/>
                  </a:lnTo>
                  <a:lnTo>
                    <a:pt x="339" y="508"/>
                  </a:lnTo>
                  <a:lnTo>
                    <a:pt x="334" y="502"/>
                  </a:lnTo>
                  <a:lnTo>
                    <a:pt x="333" y="495"/>
                  </a:lnTo>
                  <a:lnTo>
                    <a:pt x="334" y="490"/>
                  </a:lnTo>
                  <a:lnTo>
                    <a:pt x="335" y="488"/>
                  </a:lnTo>
                  <a:lnTo>
                    <a:pt x="334" y="488"/>
                  </a:lnTo>
                  <a:lnTo>
                    <a:pt x="331" y="486"/>
                  </a:lnTo>
                  <a:lnTo>
                    <a:pt x="326" y="483"/>
                  </a:lnTo>
                  <a:lnTo>
                    <a:pt x="320" y="478"/>
                  </a:lnTo>
                  <a:lnTo>
                    <a:pt x="304" y="468"/>
                  </a:lnTo>
                  <a:lnTo>
                    <a:pt x="282" y="452"/>
                  </a:lnTo>
                  <a:lnTo>
                    <a:pt x="257" y="436"/>
                  </a:lnTo>
                  <a:lnTo>
                    <a:pt x="229" y="417"/>
                  </a:lnTo>
                  <a:lnTo>
                    <a:pt x="167" y="375"/>
                  </a:lnTo>
                  <a:lnTo>
                    <a:pt x="106" y="332"/>
                  </a:lnTo>
                  <a:lnTo>
                    <a:pt x="77" y="312"/>
                  </a:lnTo>
                  <a:lnTo>
                    <a:pt x="52" y="295"/>
                  </a:lnTo>
                  <a:lnTo>
                    <a:pt x="30" y="280"/>
                  </a:lnTo>
                  <a:lnTo>
                    <a:pt x="14" y="268"/>
                  </a:lnTo>
                  <a:lnTo>
                    <a:pt x="3" y="261"/>
                  </a:lnTo>
                  <a:lnTo>
                    <a:pt x="1" y="258"/>
                  </a:lnTo>
                  <a:lnTo>
                    <a:pt x="0" y="258"/>
                  </a:lnTo>
                  <a:lnTo>
                    <a:pt x="1" y="258"/>
                  </a:lnTo>
                  <a:lnTo>
                    <a:pt x="3" y="256"/>
                  </a:lnTo>
                  <a:lnTo>
                    <a:pt x="11" y="251"/>
                  </a:lnTo>
                  <a:lnTo>
                    <a:pt x="24" y="241"/>
                  </a:lnTo>
                  <a:lnTo>
                    <a:pt x="41" y="229"/>
                  </a:lnTo>
                  <a:lnTo>
                    <a:pt x="60" y="215"/>
                  </a:lnTo>
                  <a:lnTo>
                    <a:pt x="82" y="200"/>
                  </a:lnTo>
                  <a:lnTo>
                    <a:pt x="130" y="165"/>
                  </a:lnTo>
                  <a:lnTo>
                    <a:pt x="178" y="131"/>
                  </a:lnTo>
                  <a:lnTo>
                    <a:pt x="201" y="114"/>
                  </a:lnTo>
                  <a:lnTo>
                    <a:pt x="220" y="100"/>
                  </a:lnTo>
                  <a:lnTo>
                    <a:pt x="236" y="88"/>
                  </a:lnTo>
                  <a:lnTo>
                    <a:pt x="249" y="78"/>
                  </a:lnTo>
                  <a:lnTo>
                    <a:pt x="258" y="71"/>
                  </a:lnTo>
                  <a:lnTo>
                    <a:pt x="260" y="70"/>
                  </a:lnTo>
                  <a:lnTo>
                    <a:pt x="261" y="70"/>
                  </a:lnTo>
                  <a:lnTo>
                    <a:pt x="259" y="71"/>
                  </a:lnTo>
                  <a:lnTo>
                    <a:pt x="255" y="73"/>
                  </a:lnTo>
                  <a:lnTo>
                    <a:pt x="248" y="78"/>
                  </a:lnTo>
                  <a:lnTo>
                    <a:pt x="239" y="85"/>
                  </a:lnTo>
                  <a:lnTo>
                    <a:pt x="216" y="99"/>
                  </a:lnTo>
                  <a:lnTo>
                    <a:pt x="164" y="139"/>
                  </a:lnTo>
                  <a:lnTo>
                    <a:pt x="141" y="161"/>
                  </a:lnTo>
                  <a:lnTo>
                    <a:pt x="131" y="171"/>
                  </a:lnTo>
                  <a:lnTo>
                    <a:pt x="125" y="181"/>
                  </a:lnTo>
                  <a:lnTo>
                    <a:pt x="119" y="192"/>
                  </a:lnTo>
                  <a:lnTo>
                    <a:pt x="117" y="202"/>
                  </a:lnTo>
                  <a:lnTo>
                    <a:pt x="118" y="210"/>
                  </a:lnTo>
                  <a:lnTo>
                    <a:pt x="120" y="217"/>
                  </a:lnTo>
                  <a:lnTo>
                    <a:pt x="125" y="222"/>
                  </a:lnTo>
                  <a:lnTo>
                    <a:pt x="131" y="226"/>
                  </a:lnTo>
                  <a:lnTo>
                    <a:pt x="147" y="231"/>
                  </a:lnTo>
                  <a:lnTo>
                    <a:pt x="166" y="232"/>
                  </a:lnTo>
                  <a:lnTo>
                    <a:pt x="184" y="232"/>
                  </a:lnTo>
                  <a:lnTo>
                    <a:pt x="202" y="231"/>
                  </a:lnTo>
                  <a:lnTo>
                    <a:pt x="214" y="229"/>
                  </a:lnTo>
                  <a:lnTo>
                    <a:pt x="217" y="227"/>
                  </a:lnTo>
                  <a:lnTo>
                    <a:pt x="218" y="227"/>
                  </a:lnTo>
                  <a:lnTo>
                    <a:pt x="210" y="227"/>
                  </a:lnTo>
                  <a:lnTo>
                    <a:pt x="197" y="234"/>
                  </a:lnTo>
                  <a:lnTo>
                    <a:pt x="191" y="241"/>
                  </a:lnTo>
                  <a:lnTo>
                    <a:pt x="187" y="251"/>
                  </a:lnTo>
                  <a:lnTo>
                    <a:pt x="189" y="268"/>
                  </a:lnTo>
                  <a:lnTo>
                    <a:pt x="191" y="278"/>
                  </a:lnTo>
                  <a:lnTo>
                    <a:pt x="194" y="290"/>
                  </a:lnTo>
                  <a:lnTo>
                    <a:pt x="198" y="302"/>
                  </a:lnTo>
                  <a:lnTo>
                    <a:pt x="204" y="310"/>
                  </a:lnTo>
                  <a:lnTo>
                    <a:pt x="208" y="315"/>
                  </a:lnTo>
                  <a:lnTo>
                    <a:pt x="214" y="317"/>
                  </a:lnTo>
                  <a:lnTo>
                    <a:pt x="224" y="317"/>
                  </a:lnTo>
                  <a:lnTo>
                    <a:pt x="234" y="310"/>
                  </a:lnTo>
                  <a:lnTo>
                    <a:pt x="243" y="302"/>
                  </a:lnTo>
                  <a:lnTo>
                    <a:pt x="250" y="292"/>
                  </a:lnTo>
                  <a:lnTo>
                    <a:pt x="256" y="283"/>
                  </a:lnTo>
                  <a:lnTo>
                    <a:pt x="258" y="280"/>
                  </a:lnTo>
                  <a:lnTo>
                    <a:pt x="257" y="281"/>
                  </a:lnTo>
                  <a:lnTo>
                    <a:pt x="256" y="285"/>
                  </a:lnTo>
                  <a:lnTo>
                    <a:pt x="252" y="298"/>
                  </a:lnTo>
                  <a:lnTo>
                    <a:pt x="246" y="315"/>
                  </a:lnTo>
                  <a:lnTo>
                    <a:pt x="242" y="336"/>
                  </a:lnTo>
                  <a:lnTo>
                    <a:pt x="239" y="356"/>
                  </a:lnTo>
                  <a:lnTo>
                    <a:pt x="241" y="373"/>
                  </a:lnTo>
                  <a:lnTo>
                    <a:pt x="243" y="380"/>
                  </a:lnTo>
                  <a:lnTo>
                    <a:pt x="247" y="383"/>
                  </a:lnTo>
                  <a:lnTo>
                    <a:pt x="254" y="385"/>
                  </a:lnTo>
                  <a:lnTo>
                    <a:pt x="261" y="385"/>
                  </a:lnTo>
                  <a:lnTo>
                    <a:pt x="277" y="381"/>
                  </a:lnTo>
                  <a:lnTo>
                    <a:pt x="288" y="376"/>
                  </a:lnTo>
                  <a:lnTo>
                    <a:pt x="297" y="371"/>
                  </a:lnTo>
                  <a:lnTo>
                    <a:pt x="304" y="366"/>
                  </a:lnTo>
                  <a:lnTo>
                    <a:pt x="308" y="361"/>
                  </a:lnTo>
                  <a:lnTo>
                    <a:pt x="310" y="358"/>
                  </a:lnTo>
                  <a:lnTo>
                    <a:pt x="311" y="353"/>
                  </a:lnTo>
                  <a:lnTo>
                    <a:pt x="309" y="356"/>
                  </a:lnTo>
                  <a:lnTo>
                    <a:pt x="305" y="366"/>
                  </a:lnTo>
                  <a:lnTo>
                    <a:pt x="294" y="390"/>
                  </a:lnTo>
                  <a:lnTo>
                    <a:pt x="292" y="402"/>
                  </a:lnTo>
                  <a:lnTo>
                    <a:pt x="293" y="410"/>
                  </a:lnTo>
                  <a:lnTo>
                    <a:pt x="296" y="413"/>
                  </a:lnTo>
                  <a:lnTo>
                    <a:pt x="306" y="413"/>
                  </a:lnTo>
                  <a:lnTo>
                    <a:pt x="315" y="410"/>
                  </a:lnTo>
                  <a:lnTo>
                    <a:pt x="333" y="400"/>
                  </a:lnTo>
                  <a:lnTo>
                    <a:pt x="349" y="388"/>
                  </a:lnTo>
                  <a:lnTo>
                    <a:pt x="364" y="371"/>
                  </a:lnTo>
                  <a:lnTo>
                    <a:pt x="379" y="353"/>
                  </a:lnTo>
                  <a:lnTo>
                    <a:pt x="389" y="331"/>
                  </a:lnTo>
                  <a:lnTo>
                    <a:pt x="398" y="305"/>
                  </a:lnTo>
                  <a:lnTo>
                    <a:pt x="402" y="276"/>
                  </a:lnTo>
                  <a:lnTo>
                    <a:pt x="405" y="244"/>
                  </a:lnTo>
                  <a:lnTo>
                    <a:pt x="402" y="171"/>
                  </a:lnTo>
                  <a:lnTo>
                    <a:pt x="401" y="136"/>
                  </a:lnTo>
                  <a:lnTo>
                    <a:pt x="399" y="102"/>
                  </a:lnTo>
                  <a:lnTo>
                    <a:pt x="396" y="71"/>
                  </a:lnTo>
                  <a:lnTo>
                    <a:pt x="394" y="48"/>
                  </a:lnTo>
                  <a:lnTo>
                    <a:pt x="392" y="32"/>
                  </a:lnTo>
                  <a:lnTo>
                    <a:pt x="392" y="29"/>
                  </a:lnTo>
                  <a:lnTo>
                    <a:pt x="391" y="2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3" name="Freeform 123"/>
            <p:cNvSpPr>
              <a:spLocks/>
            </p:cNvSpPr>
            <p:nvPr/>
          </p:nvSpPr>
          <p:spPr bwMode="auto">
            <a:xfrm rot="276758">
              <a:off x="3644" y="3090"/>
              <a:ext cx="918" cy="225"/>
            </a:xfrm>
            <a:custGeom>
              <a:avLst/>
              <a:gdLst>
                <a:gd name="T0" fmla="*/ 0 w 699"/>
                <a:gd name="T1" fmla="*/ 70 h 386"/>
                <a:gd name="T2" fmla="*/ 0 w 699"/>
                <a:gd name="T3" fmla="*/ 71 h 386"/>
                <a:gd name="T4" fmla="*/ 2 w 699"/>
                <a:gd name="T5" fmla="*/ 73 h 386"/>
                <a:gd name="T6" fmla="*/ 8 w 699"/>
                <a:gd name="T7" fmla="*/ 85 h 386"/>
                <a:gd name="T8" fmla="*/ 16 w 699"/>
                <a:gd name="T9" fmla="*/ 104 h 386"/>
                <a:gd name="T10" fmla="*/ 29 w 699"/>
                <a:gd name="T11" fmla="*/ 127 h 386"/>
                <a:gd name="T12" fmla="*/ 46 w 699"/>
                <a:gd name="T13" fmla="*/ 154 h 386"/>
                <a:gd name="T14" fmla="*/ 65 w 699"/>
                <a:gd name="T15" fmla="*/ 185 h 386"/>
                <a:gd name="T16" fmla="*/ 87 w 699"/>
                <a:gd name="T17" fmla="*/ 217 h 386"/>
                <a:gd name="T18" fmla="*/ 113 w 699"/>
                <a:gd name="T19" fmla="*/ 249 h 386"/>
                <a:gd name="T20" fmla="*/ 141 w 699"/>
                <a:gd name="T21" fmla="*/ 281 h 386"/>
                <a:gd name="T22" fmla="*/ 173 w 699"/>
                <a:gd name="T23" fmla="*/ 310 h 386"/>
                <a:gd name="T24" fmla="*/ 206 w 699"/>
                <a:gd name="T25" fmla="*/ 337 h 386"/>
                <a:gd name="T26" fmla="*/ 242 w 699"/>
                <a:gd name="T27" fmla="*/ 358 h 386"/>
                <a:gd name="T28" fmla="*/ 281 w 699"/>
                <a:gd name="T29" fmla="*/ 375 h 386"/>
                <a:gd name="T30" fmla="*/ 323 w 699"/>
                <a:gd name="T31" fmla="*/ 385 h 386"/>
                <a:gd name="T32" fmla="*/ 365 w 699"/>
                <a:gd name="T33" fmla="*/ 386 h 386"/>
                <a:gd name="T34" fmla="*/ 388 w 699"/>
                <a:gd name="T35" fmla="*/ 383 h 386"/>
                <a:gd name="T36" fmla="*/ 411 w 699"/>
                <a:gd name="T37" fmla="*/ 378 h 386"/>
                <a:gd name="T38" fmla="*/ 455 w 699"/>
                <a:gd name="T39" fmla="*/ 363 h 386"/>
                <a:gd name="T40" fmla="*/ 494 w 699"/>
                <a:gd name="T41" fmla="*/ 342 h 386"/>
                <a:gd name="T42" fmla="*/ 529 w 699"/>
                <a:gd name="T43" fmla="*/ 319 h 386"/>
                <a:gd name="T44" fmla="*/ 560 w 699"/>
                <a:gd name="T45" fmla="*/ 290 h 386"/>
                <a:gd name="T46" fmla="*/ 588 w 699"/>
                <a:gd name="T47" fmla="*/ 261 h 386"/>
                <a:gd name="T48" fmla="*/ 610 w 699"/>
                <a:gd name="T49" fmla="*/ 229 h 386"/>
                <a:gd name="T50" fmla="*/ 631 w 699"/>
                <a:gd name="T51" fmla="*/ 197 h 386"/>
                <a:gd name="T52" fmla="*/ 648 w 699"/>
                <a:gd name="T53" fmla="*/ 165 h 386"/>
                <a:gd name="T54" fmla="*/ 661 w 699"/>
                <a:gd name="T55" fmla="*/ 132 h 386"/>
                <a:gd name="T56" fmla="*/ 673 w 699"/>
                <a:gd name="T57" fmla="*/ 102 h 386"/>
                <a:gd name="T58" fmla="*/ 682 w 699"/>
                <a:gd name="T59" fmla="*/ 75 h 386"/>
                <a:gd name="T60" fmla="*/ 690 w 699"/>
                <a:gd name="T61" fmla="*/ 49 h 386"/>
                <a:gd name="T62" fmla="*/ 694 w 699"/>
                <a:gd name="T63" fmla="*/ 29 h 386"/>
                <a:gd name="T64" fmla="*/ 697 w 699"/>
                <a:gd name="T65" fmla="*/ 14 h 386"/>
                <a:gd name="T66" fmla="*/ 699 w 699"/>
                <a:gd name="T67" fmla="*/ 4 h 386"/>
                <a:gd name="T68" fmla="*/ 699 w 699"/>
                <a:gd name="T69" fmla="*/ 0 h 386"/>
                <a:gd name="T70" fmla="*/ 415 w 699"/>
                <a:gd name="T71" fmla="*/ 104 h 386"/>
                <a:gd name="T72" fmla="*/ 398 w 699"/>
                <a:gd name="T73" fmla="*/ 110 h 386"/>
                <a:gd name="T74" fmla="*/ 386 w 699"/>
                <a:gd name="T75" fmla="*/ 115 h 386"/>
                <a:gd name="T76" fmla="*/ 377 w 699"/>
                <a:gd name="T77" fmla="*/ 119 h 386"/>
                <a:gd name="T78" fmla="*/ 373 w 699"/>
                <a:gd name="T79" fmla="*/ 122 h 386"/>
                <a:gd name="T80" fmla="*/ 371 w 699"/>
                <a:gd name="T81" fmla="*/ 124 h 386"/>
                <a:gd name="T82" fmla="*/ 373 w 699"/>
                <a:gd name="T83" fmla="*/ 126 h 386"/>
                <a:gd name="T84" fmla="*/ 378 w 699"/>
                <a:gd name="T85" fmla="*/ 127 h 386"/>
                <a:gd name="T86" fmla="*/ 386 w 699"/>
                <a:gd name="T87" fmla="*/ 129 h 386"/>
                <a:gd name="T88" fmla="*/ 387 w 699"/>
                <a:gd name="T89" fmla="*/ 129 h 386"/>
                <a:gd name="T90" fmla="*/ 384 w 699"/>
                <a:gd name="T91" fmla="*/ 131 h 386"/>
                <a:gd name="T92" fmla="*/ 378 w 699"/>
                <a:gd name="T93" fmla="*/ 134 h 386"/>
                <a:gd name="T94" fmla="*/ 368 w 699"/>
                <a:gd name="T95" fmla="*/ 137 h 386"/>
                <a:gd name="T96" fmla="*/ 354 w 699"/>
                <a:gd name="T97" fmla="*/ 141 h 386"/>
                <a:gd name="T98" fmla="*/ 329 w 699"/>
                <a:gd name="T99" fmla="*/ 149 h 386"/>
                <a:gd name="T100" fmla="*/ 307 w 699"/>
                <a:gd name="T101" fmla="*/ 156 h 386"/>
                <a:gd name="T102" fmla="*/ 300 w 699"/>
                <a:gd name="T103" fmla="*/ 158 h 386"/>
                <a:gd name="T104" fmla="*/ 293 w 699"/>
                <a:gd name="T105" fmla="*/ 159 h 386"/>
                <a:gd name="T106" fmla="*/ 289 w 699"/>
                <a:gd name="T107" fmla="*/ 161 h 386"/>
                <a:gd name="T108" fmla="*/ 288 w 699"/>
                <a:gd name="T109" fmla="*/ 161 h 386"/>
                <a:gd name="T110" fmla="*/ 204 w 699"/>
                <a:gd name="T111" fmla="*/ 176 h 386"/>
                <a:gd name="T112" fmla="*/ 90 w 699"/>
                <a:gd name="T113" fmla="*/ 126 h 386"/>
                <a:gd name="T114" fmla="*/ 0 w 699"/>
                <a:gd name="T115" fmla="*/ 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9" h="386">
                  <a:moveTo>
                    <a:pt x="0" y="70"/>
                  </a:moveTo>
                  <a:lnTo>
                    <a:pt x="0" y="71"/>
                  </a:lnTo>
                  <a:lnTo>
                    <a:pt x="2" y="73"/>
                  </a:lnTo>
                  <a:lnTo>
                    <a:pt x="8" y="85"/>
                  </a:lnTo>
                  <a:lnTo>
                    <a:pt x="16" y="104"/>
                  </a:lnTo>
                  <a:lnTo>
                    <a:pt x="29" y="127"/>
                  </a:lnTo>
                  <a:lnTo>
                    <a:pt x="46" y="154"/>
                  </a:lnTo>
                  <a:lnTo>
                    <a:pt x="65" y="185"/>
                  </a:lnTo>
                  <a:lnTo>
                    <a:pt x="87" y="217"/>
                  </a:lnTo>
                  <a:lnTo>
                    <a:pt x="113" y="249"/>
                  </a:lnTo>
                  <a:lnTo>
                    <a:pt x="141" y="281"/>
                  </a:lnTo>
                  <a:lnTo>
                    <a:pt x="173" y="310"/>
                  </a:lnTo>
                  <a:lnTo>
                    <a:pt x="206" y="337"/>
                  </a:lnTo>
                  <a:lnTo>
                    <a:pt x="242" y="358"/>
                  </a:lnTo>
                  <a:lnTo>
                    <a:pt x="281" y="375"/>
                  </a:lnTo>
                  <a:lnTo>
                    <a:pt x="323" y="385"/>
                  </a:lnTo>
                  <a:lnTo>
                    <a:pt x="365" y="386"/>
                  </a:lnTo>
                  <a:lnTo>
                    <a:pt x="388" y="383"/>
                  </a:lnTo>
                  <a:lnTo>
                    <a:pt x="411" y="378"/>
                  </a:lnTo>
                  <a:lnTo>
                    <a:pt x="455" y="363"/>
                  </a:lnTo>
                  <a:lnTo>
                    <a:pt x="494" y="342"/>
                  </a:lnTo>
                  <a:lnTo>
                    <a:pt x="529" y="319"/>
                  </a:lnTo>
                  <a:lnTo>
                    <a:pt x="560" y="290"/>
                  </a:lnTo>
                  <a:lnTo>
                    <a:pt x="588" y="261"/>
                  </a:lnTo>
                  <a:lnTo>
                    <a:pt x="610" y="229"/>
                  </a:lnTo>
                  <a:lnTo>
                    <a:pt x="631" y="197"/>
                  </a:lnTo>
                  <a:lnTo>
                    <a:pt x="648" y="165"/>
                  </a:lnTo>
                  <a:lnTo>
                    <a:pt x="661" y="132"/>
                  </a:lnTo>
                  <a:lnTo>
                    <a:pt x="673" y="102"/>
                  </a:lnTo>
                  <a:lnTo>
                    <a:pt x="682" y="75"/>
                  </a:lnTo>
                  <a:lnTo>
                    <a:pt x="690" y="49"/>
                  </a:lnTo>
                  <a:lnTo>
                    <a:pt x="694" y="29"/>
                  </a:lnTo>
                  <a:lnTo>
                    <a:pt x="697" y="14"/>
                  </a:lnTo>
                  <a:lnTo>
                    <a:pt x="699" y="4"/>
                  </a:lnTo>
                  <a:lnTo>
                    <a:pt x="699" y="0"/>
                  </a:lnTo>
                  <a:lnTo>
                    <a:pt x="415" y="104"/>
                  </a:lnTo>
                  <a:lnTo>
                    <a:pt x="398" y="110"/>
                  </a:lnTo>
                  <a:lnTo>
                    <a:pt x="386" y="115"/>
                  </a:lnTo>
                  <a:lnTo>
                    <a:pt x="377" y="119"/>
                  </a:lnTo>
                  <a:lnTo>
                    <a:pt x="373" y="122"/>
                  </a:lnTo>
                  <a:lnTo>
                    <a:pt x="371" y="124"/>
                  </a:lnTo>
                  <a:lnTo>
                    <a:pt x="373" y="126"/>
                  </a:lnTo>
                  <a:lnTo>
                    <a:pt x="378" y="127"/>
                  </a:lnTo>
                  <a:lnTo>
                    <a:pt x="386" y="129"/>
                  </a:lnTo>
                  <a:lnTo>
                    <a:pt x="387" y="129"/>
                  </a:lnTo>
                  <a:lnTo>
                    <a:pt x="384" y="131"/>
                  </a:lnTo>
                  <a:lnTo>
                    <a:pt x="378" y="134"/>
                  </a:lnTo>
                  <a:lnTo>
                    <a:pt x="368" y="137"/>
                  </a:lnTo>
                  <a:lnTo>
                    <a:pt x="354" y="141"/>
                  </a:lnTo>
                  <a:lnTo>
                    <a:pt x="329" y="149"/>
                  </a:lnTo>
                  <a:lnTo>
                    <a:pt x="307" y="156"/>
                  </a:lnTo>
                  <a:lnTo>
                    <a:pt x="300" y="158"/>
                  </a:lnTo>
                  <a:lnTo>
                    <a:pt x="293" y="159"/>
                  </a:lnTo>
                  <a:lnTo>
                    <a:pt x="289" y="161"/>
                  </a:lnTo>
                  <a:lnTo>
                    <a:pt x="288" y="161"/>
                  </a:lnTo>
                  <a:lnTo>
                    <a:pt x="204" y="176"/>
                  </a:lnTo>
                  <a:lnTo>
                    <a:pt x="90" y="126"/>
                  </a:lnTo>
                  <a:lnTo>
                    <a:pt x="0" y="7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4" name="Freeform 124"/>
            <p:cNvSpPr>
              <a:spLocks/>
            </p:cNvSpPr>
            <p:nvPr/>
          </p:nvSpPr>
          <p:spPr bwMode="auto">
            <a:xfrm rot="276758">
              <a:off x="4557" y="3448"/>
              <a:ext cx="15" cy="249"/>
            </a:xfrm>
            <a:custGeom>
              <a:avLst/>
              <a:gdLst>
                <a:gd name="T0" fmla="*/ 1 w 11"/>
                <a:gd name="T1" fmla="*/ 427 h 427"/>
                <a:gd name="T2" fmla="*/ 7 w 11"/>
                <a:gd name="T3" fmla="*/ 322 h 427"/>
                <a:gd name="T4" fmla="*/ 11 w 11"/>
                <a:gd name="T5" fmla="*/ 217 h 427"/>
                <a:gd name="T6" fmla="*/ 11 w 11"/>
                <a:gd name="T7" fmla="*/ 110 h 427"/>
                <a:gd name="T8" fmla="*/ 8 w 11"/>
                <a:gd name="T9" fmla="*/ 5 h 427"/>
                <a:gd name="T10" fmla="*/ 7 w 11"/>
                <a:gd name="T11" fmla="*/ 0 h 427"/>
                <a:gd name="T12" fmla="*/ 5 w 11"/>
                <a:gd name="T13" fmla="*/ 0 h 427"/>
                <a:gd name="T14" fmla="*/ 3 w 11"/>
                <a:gd name="T15" fmla="*/ 3 h 427"/>
                <a:gd name="T16" fmla="*/ 0 w 11"/>
                <a:gd name="T17" fmla="*/ 12 h 427"/>
                <a:gd name="T18" fmla="*/ 1 w 11"/>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27">
                  <a:moveTo>
                    <a:pt x="1" y="427"/>
                  </a:moveTo>
                  <a:lnTo>
                    <a:pt x="7" y="322"/>
                  </a:lnTo>
                  <a:lnTo>
                    <a:pt x="11" y="217"/>
                  </a:lnTo>
                  <a:lnTo>
                    <a:pt x="11" y="110"/>
                  </a:lnTo>
                  <a:lnTo>
                    <a:pt x="8" y="5"/>
                  </a:lnTo>
                  <a:lnTo>
                    <a:pt x="7" y="0"/>
                  </a:lnTo>
                  <a:lnTo>
                    <a:pt x="5" y="0"/>
                  </a:lnTo>
                  <a:lnTo>
                    <a:pt x="3" y="3"/>
                  </a:lnTo>
                  <a:lnTo>
                    <a:pt x="0" y="12"/>
                  </a:lnTo>
                  <a:lnTo>
                    <a:pt x="1" y="42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5" name="Freeform 125"/>
            <p:cNvSpPr>
              <a:spLocks/>
            </p:cNvSpPr>
            <p:nvPr/>
          </p:nvSpPr>
          <p:spPr bwMode="auto">
            <a:xfrm rot="276758">
              <a:off x="4412" y="3299"/>
              <a:ext cx="270" cy="361"/>
            </a:xfrm>
            <a:custGeom>
              <a:avLst/>
              <a:gdLst>
                <a:gd name="T0" fmla="*/ 184 w 206"/>
                <a:gd name="T1" fmla="*/ 576 h 622"/>
                <a:gd name="T2" fmla="*/ 191 w 206"/>
                <a:gd name="T3" fmla="*/ 435 h 622"/>
                <a:gd name="T4" fmla="*/ 188 w 206"/>
                <a:gd name="T5" fmla="*/ 247 h 622"/>
                <a:gd name="T6" fmla="*/ 205 w 206"/>
                <a:gd name="T7" fmla="*/ 210 h 622"/>
                <a:gd name="T8" fmla="*/ 198 w 206"/>
                <a:gd name="T9" fmla="*/ 197 h 622"/>
                <a:gd name="T10" fmla="*/ 185 w 206"/>
                <a:gd name="T11" fmla="*/ 186 h 622"/>
                <a:gd name="T12" fmla="*/ 190 w 206"/>
                <a:gd name="T13" fmla="*/ 156 h 622"/>
                <a:gd name="T14" fmla="*/ 180 w 206"/>
                <a:gd name="T15" fmla="*/ 93 h 622"/>
                <a:gd name="T16" fmla="*/ 162 w 206"/>
                <a:gd name="T17" fmla="*/ 53 h 622"/>
                <a:gd name="T18" fmla="*/ 136 w 206"/>
                <a:gd name="T19" fmla="*/ 22 h 622"/>
                <a:gd name="T20" fmla="*/ 94 w 206"/>
                <a:gd name="T21" fmla="*/ 2 h 622"/>
                <a:gd name="T22" fmla="*/ 68 w 206"/>
                <a:gd name="T23" fmla="*/ 2 h 622"/>
                <a:gd name="T24" fmla="*/ 56 w 206"/>
                <a:gd name="T25" fmla="*/ 5 h 622"/>
                <a:gd name="T26" fmla="*/ 29 w 206"/>
                <a:gd name="T27" fmla="*/ 14 h 622"/>
                <a:gd name="T28" fmla="*/ 7 w 206"/>
                <a:gd name="T29" fmla="*/ 43 h 622"/>
                <a:gd name="T30" fmla="*/ 9 w 206"/>
                <a:gd name="T31" fmla="*/ 41 h 622"/>
                <a:gd name="T32" fmla="*/ 39 w 206"/>
                <a:gd name="T33" fmla="*/ 19 h 622"/>
                <a:gd name="T34" fmla="*/ 73 w 206"/>
                <a:gd name="T35" fmla="*/ 15 h 622"/>
                <a:gd name="T36" fmla="*/ 103 w 206"/>
                <a:gd name="T37" fmla="*/ 26 h 622"/>
                <a:gd name="T38" fmla="*/ 124 w 206"/>
                <a:gd name="T39" fmla="*/ 43 h 622"/>
                <a:gd name="T40" fmla="*/ 149 w 206"/>
                <a:gd name="T41" fmla="*/ 83 h 622"/>
                <a:gd name="T42" fmla="*/ 163 w 206"/>
                <a:gd name="T43" fmla="*/ 132 h 622"/>
                <a:gd name="T44" fmla="*/ 163 w 206"/>
                <a:gd name="T45" fmla="*/ 154 h 622"/>
                <a:gd name="T46" fmla="*/ 156 w 206"/>
                <a:gd name="T47" fmla="*/ 129 h 622"/>
                <a:gd name="T48" fmla="*/ 142 w 206"/>
                <a:gd name="T49" fmla="*/ 90 h 622"/>
                <a:gd name="T50" fmla="*/ 139 w 206"/>
                <a:gd name="T51" fmla="*/ 98 h 622"/>
                <a:gd name="T52" fmla="*/ 150 w 206"/>
                <a:gd name="T53" fmla="*/ 154 h 622"/>
                <a:gd name="T54" fmla="*/ 148 w 206"/>
                <a:gd name="T55" fmla="*/ 195 h 622"/>
                <a:gd name="T56" fmla="*/ 144 w 206"/>
                <a:gd name="T57" fmla="*/ 220 h 622"/>
                <a:gd name="T58" fmla="*/ 185 w 206"/>
                <a:gd name="T59" fmla="*/ 225 h 622"/>
                <a:gd name="T60" fmla="*/ 108 w 206"/>
                <a:gd name="T61" fmla="*/ 237 h 622"/>
                <a:gd name="T62" fmla="*/ 140 w 206"/>
                <a:gd name="T63" fmla="*/ 300 h 622"/>
                <a:gd name="T64" fmla="*/ 147 w 206"/>
                <a:gd name="T65" fmla="*/ 249 h 622"/>
                <a:gd name="T66" fmla="*/ 150 w 206"/>
                <a:gd name="T67" fmla="*/ 280 h 622"/>
                <a:gd name="T68" fmla="*/ 152 w 206"/>
                <a:gd name="T69" fmla="*/ 314 h 622"/>
                <a:gd name="T70" fmla="*/ 155 w 206"/>
                <a:gd name="T71" fmla="*/ 327 h 622"/>
                <a:gd name="T72" fmla="*/ 161 w 206"/>
                <a:gd name="T73" fmla="*/ 246 h 622"/>
                <a:gd name="T74" fmla="*/ 180 w 206"/>
                <a:gd name="T75"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622">
                  <a:moveTo>
                    <a:pt x="180" y="622"/>
                  </a:moveTo>
                  <a:lnTo>
                    <a:pt x="184" y="576"/>
                  </a:lnTo>
                  <a:lnTo>
                    <a:pt x="187" y="529"/>
                  </a:lnTo>
                  <a:lnTo>
                    <a:pt x="191" y="435"/>
                  </a:lnTo>
                  <a:lnTo>
                    <a:pt x="190" y="341"/>
                  </a:lnTo>
                  <a:lnTo>
                    <a:pt x="188" y="247"/>
                  </a:lnTo>
                  <a:lnTo>
                    <a:pt x="206" y="229"/>
                  </a:lnTo>
                  <a:lnTo>
                    <a:pt x="205" y="210"/>
                  </a:lnTo>
                  <a:lnTo>
                    <a:pt x="203" y="203"/>
                  </a:lnTo>
                  <a:lnTo>
                    <a:pt x="198" y="197"/>
                  </a:lnTo>
                  <a:lnTo>
                    <a:pt x="191" y="195"/>
                  </a:lnTo>
                  <a:lnTo>
                    <a:pt x="185" y="186"/>
                  </a:lnTo>
                  <a:lnTo>
                    <a:pt x="188" y="171"/>
                  </a:lnTo>
                  <a:lnTo>
                    <a:pt x="190" y="156"/>
                  </a:lnTo>
                  <a:lnTo>
                    <a:pt x="187" y="124"/>
                  </a:lnTo>
                  <a:lnTo>
                    <a:pt x="180" y="93"/>
                  </a:lnTo>
                  <a:lnTo>
                    <a:pt x="170" y="68"/>
                  </a:lnTo>
                  <a:lnTo>
                    <a:pt x="162" y="53"/>
                  </a:lnTo>
                  <a:lnTo>
                    <a:pt x="155" y="41"/>
                  </a:lnTo>
                  <a:lnTo>
                    <a:pt x="136" y="22"/>
                  </a:lnTo>
                  <a:lnTo>
                    <a:pt x="116" y="10"/>
                  </a:lnTo>
                  <a:lnTo>
                    <a:pt x="94" y="2"/>
                  </a:lnTo>
                  <a:lnTo>
                    <a:pt x="81" y="0"/>
                  </a:lnTo>
                  <a:lnTo>
                    <a:pt x="68" y="2"/>
                  </a:lnTo>
                  <a:lnTo>
                    <a:pt x="61" y="4"/>
                  </a:lnTo>
                  <a:lnTo>
                    <a:pt x="56" y="5"/>
                  </a:lnTo>
                  <a:lnTo>
                    <a:pt x="43" y="7"/>
                  </a:lnTo>
                  <a:lnTo>
                    <a:pt x="29" y="14"/>
                  </a:lnTo>
                  <a:lnTo>
                    <a:pt x="17" y="27"/>
                  </a:lnTo>
                  <a:lnTo>
                    <a:pt x="7" y="43"/>
                  </a:lnTo>
                  <a:lnTo>
                    <a:pt x="0" y="59"/>
                  </a:lnTo>
                  <a:lnTo>
                    <a:pt x="9" y="41"/>
                  </a:lnTo>
                  <a:lnTo>
                    <a:pt x="23" y="27"/>
                  </a:lnTo>
                  <a:lnTo>
                    <a:pt x="39" y="19"/>
                  </a:lnTo>
                  <a:lnTo>
                    <a:pt x="56" y="14"/>
                  </a:lnTo>
                  <a:lnTo>
                    <a:pt x="73" y="15"/>
                  </a:lnTo>
                  <a:lnTo>
                    <a:pt x="91" y="21"/>
                  </a:lnTo>
                  <a:lnTo>
                    <a:pt x="103" y="26"/>
                  </a:lnTo>
                  <a:lnTo>
                    <a:pt x="115" y="32"/>
                  </a:lnTo>
                  <a:lnTo>
                    <a:pt x="124" y="43"/>
                  </a:lnTo>
                  <a:lnTo>
                    <a:pt x="134" y="54"/>
                  </a:lnTo>
                  <a:lnTo>
                    <a:pt x="149" y="83"/>
                  </a:lnTo>
                  <a:lnTo>
                    <a:pt x="160" y="115"/>
                  </a:lnTo>
                  <a:lnTo>
                    <a:pt x="163" y="132"/>
                  </a:lnTo>
                  <a:lnTo>
                    <a:pt x="165" y="149"/>
                  </a:lnTo>
                  <a:lnTo>
                    <a:pt x="163" y="154"/>
                  </a:lnTo>
                  <a:lnTo>
                    <a:pt x="160" y="153"/>
                  </a:lnTo>
                  <a:lnTo>
                    <a:pt x="156" y="129"/>
                  </a:lnTo>
                  <a:lnTo>
                    <a:pt x="150" y="109"/>
                  </a:lnTo>
                  <a:lnTo>
                    <a:pt x="142" y="90"/>
                  </a:lnTo>
                  <a:lnTo>
                    <a:pt x="131" y="76"/>
                  </a:lnTo>
                  <a:lnTo>
                    <a:pt x="139" y="98"/>
                  </a:lnTo>
                  <a:lnTo>
                    <a:pt x="146" y="126"/>
                  </a:lnTo>
                  <a:lnTo>
                    <a:pt x="150" y="154"/>
                  </a:lnTo>
                  <a:lnTo>
                    <a:pt x="152" y="186"/>
                  </a:lnTo>
                  <a:lnTo>
                    <a:pt x="148" y="195"/>
                  </a:lnTo>
                  <a:lnTo>
                    <a:pt x="191" y="209"/>
                  </a:lnTo>
                  <a:lnTo>
                    <a:pt x="144" y="220"/>
                  </a:lnTo>
                  <a:lnTo>
                    <a:pt x="182" y="222"/>
                  </a:lnTo>
                  <a:lnTo>
                    <a:pt x="185" y="225"/>
                  </a:lnTo>
                  <a:lnTo>
                    <a:pt x="184" y="229"/>
                  </a:lnTo>
                  <a:lnTo>
                    <a:pt x="108" y="237"/>
                  </a:lnTo>
                  <a:lnTo>
                    <a:pt x="139" y="247"/>
                  </a:lnTo>
                  <a:lnTo>
                    <a:pt x="140" y="300"/>
                  </a:lnTo>
                  <a:lnTo>
                    <a:pt x="144" y="254"/>
                  </a:lnTo>
                  <a:lnTo>
                    <a:pt x="147" y="249"/>
                  </a:lnTo>
                  <a:lnTo>
                    <a:pt x="152" y="247"/>
                  </a:lnTo>
                  <a:lnTo>
                    <a:pt x="150" y="280"/>
                  </a:lnTo>
                  <a:lnTo>
                    <a:pt x="152" y="295"/>
                  </a:lnTo>
                  <a:lnTo>
                    <a:pt x="152" y="314"/>
                  </a:lnTo>
                  <a:lnTo>
                    <a:pt x="154" y="320"/>
                  </a:lnTo>
                  <a:lnTo>
                    <a:pt x="155" y="327"/>
                  </a:lnTo>
                  <a:lnTo>
                    <a:pt x="159" y="251"/>
                  </a:lnTo>
                  <a:lnTo>
                    <a:pt x="161" y="246"/>
                  </a:lnTo>
                  <a:lnTo>
                    <a:pt x="177" y="246"/>
                  </a:lnTo>
                  <a:lnTo>
                    <a:pt x="180" y="62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6" name="Freeform 126"/>
            <p:cNvSpPr>
              <a:spLocks/>
            </p:cNvSpPr>
            <p:nvPr/>
          </p:nvSpPr>
          <p:spPr bwMode="auto">
            <a:xfrm rot="276758">
              <a:off x="4181" y="3497"/>
              <a:ext cx="256" cy="57"/>
            </a:xfrm>
            <a:custGeom>
              <a:avLst/>
              <a:gdLst>
                <a:gd name="T0" fmla="*/ 90 w 195"/>
                <a:gd name="T1" fmla="*/ 98 h 98"/>
                <a:gd name="T2" fmla="*/ 114 w 195"/>
                <a:gd name="T3" fmla="*/ 95 h 98"/>
                <a:gd name="T4" fmla="*/ 138 w 195"/>
                <a:gd name="T5" fmla="*/ 88 h 98"/>
                <a:gd name="T6" fmla="*/ 158 w 195"/>
                <a:gd name="T7" fmla="*/ 73 h 98"/>
                <a:gd name="T8" fmla="*/ 168 w 195"/>
                <a:gd name="T9" fmla="*/ 62 h 98"/>
                <a:gd name="T10" fmla="*/ 176 w 195"/>
                <a:gd name="T11" fmla="*/ 51 h 98"/>
                <a:gd name="T12" fmla="*/ 187 w 195"/>
                <a:gd name="T13" fmla="*/ 29 h 98"/>
                <a:gd name="T14" fmla="*/ 195 w 195"/>
                <a:gd name="T15" fmla="*/ 8 h 98"/>
                <a:gd name="T16" fmla="*/ 187 w 195"/>
                <a:gd name="T17" fmla="*/ 25 h 98"/>
                <a:gd name="T18" fmla="*/ 177 w 195"/>
                <a:gd name="T19" fmla="*/ 39 h 98"/>
                <a:gd name="T20" fmla="*/ 165 w 195"/>
                <a:gd name="T21" fmla="*/ 51 h 98"/>
                <a:gd name="T22" fmla="*/ 153 w 195"/>
                <a:gd name="T23" fmla="*/ 59 h 98"/>
                <a:gd name="T24" fmla="*/ 140 w 195"/>
                <a:gd name="T25" fmla="*/ 66 h 98"/>
                <a:gd name="T26" fmla="*/ 127 w 195"/>
                <a:gd name="T27" fmla="*/ 69 h 98"/>
                <a:gd name="T28" fmla="*/ 99 w 195"/>
                <a:gd name="T29" fmla="*/ 73 h 98"/>
                <a:gd name="T30" fmla="*/ 76 w 195"/>
                <a:gd name="T31" fmla="*/ 62 h 98"/>
                <a:gd name="T32" fmla="*/ 56 w 195"/>
                <a:gd name="T33" fmla="*/ 47 h 98"/>
                <a:gd name="T34" fmla="*/ 40 w 195"/>
                <a:gd name="T35" fmla="*/ 27 h 98"/>
                <a:gd name="T36" fmla="*/ 26 w 195"/>
                <a:gd name="T37" fmla="*/ 3 h 98"/>
                <a:gd name="T38" fmla="*/ 17 w 195"/>
                <a:gd name="T39" fmla="*/ 0 h 98"/>
                <a:gd name="T40" fmla="*/ 0 w 195"/>
                <a:gd name="T41" fmla="*/ 20 h 98"/>
                <a:gd name="T42" fmla="*/ 1 w 195"/>
                <a:gd name="T43" fmla="*/ 23 h 98"/>
                <a:gd name="T44" fmla="*/ 10 w 195"/>
                <a:gd name="T45" fmla="*/ 13 h 98"/>
                <a:gd name="T46" fmla="*/ 25 w 195"/>
                <a:gd name="T47" fmla="*/ 42 h 98"/>
                <a:gd name="T48" fmla="*/ 43 w 195"/>
                <a:gd name="T49" fmla="*/ 66 h 98"/>
                <a:gd name="T50" fmla="*/ 66 w 195"/>
                <a:gd name="T51" fmla="*/ 84 h 98"/>
                <a:gd name="T52" fmla="*/ 90 w 195"/>
                <a:gd name="T5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98">
                  <a:moveTo>
                    <a:pt x="90" y="98"/>
                  </a:moveTo>
                  <a:lnTo>
                    <a:pt x="114" y="95"/>
                  </a:lnTo>
                  <a:lnTo>
                    <a:pt x="138" y="88"/>
                  </a:lnTo>
                  <a:lnTo>
                    <a:pt x="158" y="73"/>
                  </a:lnTo>
                  <a:lnTo>
                    <a:pt x="168" y="62"/>
                  </a:lnTo>
                  <a:lnTo>
                    <a:pt x="176" y="51"/>
                  </a:lnTo>
                  <a:lnTo>
                    <a:pt x="187" y="29"/>
                  </a:lnTo>
                  <a:lnTo>
                    <a:pt x="195" y="8"/>
                  </a:lnTo>
                  <a:lnTo>
                    <a:pt x="187" y="25"/>
                  </a:lnTo>
                  <a:lnTo>
                    <a:pt x="177" y="39"/>
                  </a:lnTo>
                  <a:lnTo>
                    <a:pt x="165" y="51"/>
                  </a:lnTo>
                  <a:lnTo>
                    <a:pt x="153" y="59"/>
                  </a:lnTo>
                  <a:lnTo>
                    <a:pt x="140" y="66"/>
                  </a:lnTo>
                  <a:lnTo>
                    <a:pt x="127" y="69"/>
                  </a:lnTo>
                  <a:lnTo>
                    <a:pt x="99" y="73"/>
                  </a:lnTo>
                  <a:lnTo>
                    <a:pt x="76" y="62"/>
                  </a:lnTo>
                  <a:lnTo>
                    <a:pt x="56" y="47"/>
                  </a:lnTo>
                  <a:lnTo>
                    <a:pt x="40" y="27"/>
                  </a:lnTo>
                  <a:lnTo>
                    <a:pt x="26" y="3"/>
                  </a:lnTo>
                  <a:lnTo>
                    <a:pt x="17" y="0"/>
                  </a:lnTo>
                  <a:lnTo>
                    <a:pt x="0" y="20"/>
                  </a:lnTo>
                  <a:lnTo>
                    <a:pt x="1" y="23"/>
                  </a:lnTo>
                  <a:lnTo>
                    <a:pt x="10" y="13"/>
                  </a:lnTo>
                  <a:lnTo>
                    <a:pt x="25" y="42"/>
                  </a:lnTo>
                  <a:lnTo>
                    <a:pt x="43" y="66"/>
                  </a:lnTo>
                  <a:lnTo>
                    <a:pt x="66" y="84"/>
                  </a:lnTo>
                  <a:lnTo>
                    <a:pt x="90" y="9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7" name="Freeform 127"/>
            <p:cNvSpPr>
              <a:spLocks/>
            </p:cNvSpPr>
            <p:nvPr/>
          </p:nvSpPr>
          <p:spPr bwMode="auto">
            <a:xfrm rot="276758">
              <a:off x="4249" y="3486"/>
              <a:ext cx="117" cy="39"/>
            </a:xfrm>
            <a:custGeom>
              <a:avLst/>
              <a:gdLst>
                <a:gd name="T0" fmla="*/ 38 w 89"/>
                <a:gd name="T1" fmla="*/ 64 h 64"/>
                <a:gd name="T2" fmla="*/ 51 w 89"/>
                <a:gd name="T3" fmla="*/ 64 h 64"/>
                <a:gd name="T4" fmla="*/ 65 w 89"/>
                <a:gd name="T5" fmla="*/ 62 h 64"/>
                <a:gd name="T6" fmla="*/ 78 w 89"/>
                <a:gd name="T7" fmla="*/ 56 h 64"/>
                <a:gd name="T8" fmla="*/ 84 w 89"/>
                <a:gd name="T9" fmla="*/ 51 h 64"/>
                <a:gd name="T10" fmla="*/ 89 w 89"/>
                <a:gd name="T11" fmla="*/ 42 h 64"/>
                <a:gd name="T12" fmla="*/ 73 w 89"/>
                <a:gd name="T13" fmla="*/ 49 h 64"/>
                <a:gd name="T14" fmla="*/ 55 w 89"/>
                <a:gd name="T15" fmla="*/ 47 h 64"/>
                <a:gd name="T16" fmla="*/ 40 w 89"/>
                <a:gd name="T17" fmla="*/ 40 h 64"/>
                <a:gd name="T18" fmla="*/ 26 w 89"/>
                <a:gd name="T19" fmla="*/ 30 h 64"/>
                <a:gd name="T20" fmla="*/ 19 w 89"/>
                <a:gd name="T21" fmla="*/ 20 h 64"/>
                <a:gd name="T22" fmla="*/ 14 w 89"/>
                <a:gd name="T23" fmla="*/ 12 h 64"/>
                <a:gd name="T24" fmla="*/ 9 w 89"/>
                <a:gd name="T25" fmla="*/ 5 h 64"/>
                <a:gd name="T26" fmla="*/ 3 w 89"/>
                <a:gd name="T27" fmla="*/ 0 h 64"/>
                <a:gd name="T28" fmla="*/ 0 w 89"/>
                <a:gd name="T29" fmla="*/ 2 h 64"/>
                <a:gd name="T30" fmla="*/ 0 w 89"/>
                <a:gd name="T31" fmla="*/ 24 h 64"/>
                <a:gd name="T32" fmla="*/ 4 w 89"/>
                <a:gd name="T33" fmla="*/ 34 h 64"/>
                <a:gd name="T34" fmla="*/ 10 w 89"/>
                <a:gd name="T35" fmla="*/ 44 h 64"/>
                <a:gd name="T36" fmla="*/ 23 w 89"/>
                <a:gd name="T37" fmla="*/ 57 h 64"/>
                <a:gd name="T38" fmla="*/ 38 w 89"/>
                <a:gd name="T3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38" y="64"/>
                  </a:moveTo>
                  <a:lnTo>
                    <a:pt x="51" y="64"/>
                  </a:lnTo>
                  <a:lnTo>
                    <a:pt x="65" y="62"/>
                  </a:lnTo>
                  <a:lnTo>
                    <a:pt x="78" y="56"/>
                  </a:lnTo>
                  <a:lnTo>
                    <a:pt x="84" y="51"/>
                  </a:lnTo>
                  <a:lnTo>
                    <a:pt x="89" y="42"/>
                  </a:lnTo>
                  <a:lnTo>
                    <a:pt x="73" y="49"/>
                  </a:lnTo>
                  <a:lnTo>
                    <a:pt x="55" y="47"/>
                  </a:lnTo>
                  <a:lnTo>
                    <a:pt x="40" y="40"/>
                  </a:lnTo>
                  <a:lnTo>
                    <a:pt x="26" y="30"/>
                  </a:lnTo>
                  <a:lnTo>
                    <a:pt x="19" y="20"/>
                  </a:lnTo>
                  <a:lnTo>
                    <a:pt x="14" y="12"/>
                  </a:lnTo>
                  <a:lnTo>
                    <a:pt x="9" y="5"/>
                  </a:lnTo>
                  <a:lnTo>
                    <a:pt x="3" y="0"/>
                  </a:lnTo>
                  <a:lnTo>
                    <a:pt x="0" y="2"/>
                  </a:lnTo>
                  <a:lnTo>
                    <a:pt x="0" y="24"/>
                  </a:lnTo>
                  <a:lnTo>
                    <a:pt x="4" y="34"/>
                  </a:lnTo>
                  <a:lnTo>
                    <a:pt x="10" y="44"/>
                  </a:lnTo>
                  <a:lnTo>
                    <a:pt x="23" y="57"/>
                  </a:lnTo>
                  <a:lnTo>
                    <a:pt x="38" y="6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8" name="Freeform 128"/>
            <p:cNvSpPr>
              <a:spLocks/>
            </p:cNvSpPr>
            <p:nvPr/>
          </p:nvSpPr>
          <p:spPr bwMode="auto">
            <a:xfrm rot="276758">
              <a:off x="4628" y="3460"/>
              <a:ext cx="9" cy="80"/>
            </a:xfrm>
            <a:custGeom>
              <a:avLst/>
              <a:gdLst>
                <a:gd name="T0" fmla="*/ 1 w 7"/>
                <a:gd name="T1" fmla="*/ 138 h 139"/>
                <a:gd name="T2" fmla="*/ 5 w 7"/>
                <a:gd name="T3" fmla="*/ 104 h 139"/>
                <a:gd name="T4" fmla="*/ 7 w 7"/>
                <a:gd name="T5" fmla="*/ 70 h 139"/>
                <a:gd name="T6" fmla="*/ 6 w 7"/>
                <a:gd name="T7" fmla="*/ 34 h 139"/>
                <a:gd name="T8" fmla="*/ 3 w 7"/>
                <a:gd name="T9" fmla="*/ 0 h 139"/>
                <a:gd name="T10" fmla="*/ 0 w 7"/>
                <a:gd name="T11" fmla="*/ 34 h 139"/>
                <a:gd name="T12" fmla="*/ 0 w 7"/>
                <a:gd name="T13" fmla="*/ 70 h 139"/>
                <a:gd name="T14" fmla="*/ 1 w 7"/>
                <a:gd name="T15" fmla="*/ 105 h 139"/>
                <a:gd name="T16" fmla="*/ 0 w 7"/>
                <a:gd name="T17" fmla="*/ 139 h 139"/>
                <a:gd name="T18" fmla="*/ 1 w 7"/>
                <a:gd name="T19"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9">
                  <a:moveTo>
                    <a:pt x="1" y="138"/>
                  </a:moveTo>
                  <a:lnTo>
                    <a:pt x="5" y="104"/>
                  </a:lnTo>
                  <a:lnTo>
                    <a:pt x="7" y="70"/>
                  </a:lnTo>
                  <a:lnTo>
                    <a:pt x="6" y="34"/>
                  </a:lnTo>
                  <a:lnTo>
                    <a:pt x="3" y="0"/>
                  </a:lnTo>
                  <a:lnTo>
                    <a:pt x="0" y="34"/>
                  </a:lnTo>
                  <a:lnTo>
                    <a:pt x="0" y="70"/>
                  </a:lnTo>
                  <a:lnTo>
                    <a:pt x="1" y="105"/>
                  </a:lnTo>
                  <a:lnTo>
                    <a:pt x="0" y="139"/>
                  </a:lnTo>
                  <a:lnTo>
                    <a:pt x="1" y="13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09" name="Freeform 129"/>
            <p:cNvSpPr>
              <a:spLocks/>
            </p:cNvSpPr>
            <p:nvPr/>
          </p:nvSpPr>
          <p:spPr bwMode="auto">
            <a:xfrm rot="276758">
              <a:off x="4164" y="3356"/>
              <a:ext cx="343" cy="139"/>
            </a:xfrm>
            <a:custGeom>
              <a:avLst/>
              <a:gdLst>
                <a:gd name="T0" fmla="*/ 105 w 261"/>
                <a:gd name="T1" fmla="*/ 130 h 238"/>
                <a:gd name="T2" fmla="*/ 106 w 261"/>
                <a:gd name="T3" fmla="*/ 150 h 238"/>
                <a:gd name="T4" fmla="*/ 132 w 261"/>
                <a:gd name="T5" fmla="*/ 145 h 238"/>
                <a:gd name="T6" fmla="*/ 157 w 261"/>
                <a:gd name="T7" fmla="*/ 138 h 238"/>
                <a:gd name="T8" fmla="*/ 206 w 261"/>
                <a:gd name="T9" fmla="*/ 194 h 238"/>
                <a:gd name="T10" fmla="*/ 233 w 261"/>
                <a:gd name="T11" fmla="*/ 220 h 238"/>
                <a:gd name="T12" fmla="*/ 236 w 261"/>
                <a:gd name="T13" fmla="*/ 196 h 238"/>
                <a:gd name="T14" fmla="*/ 228 w 261"/>
                <a:gd name="T15" fmla="*/ 174 h 238"/>
                <a:gd name="T16" fmla="*/ 241 w 261"/>
                <a:gd name="T17" fmla="*/ 76 h 238"/>
                <a:gd name="T18" fmla="*/ 257 w 261"/>
                <a:gd name="T19" fmla="*/ 72 h 238"/>
                <a:gd name="T20" fmla="*/ 261 w 261"/>
                <a:gd name="T21" fmla="*/ 64 h 238"/>
                <a:gd name="T22" fmla="*/ 238 w 261"/>
                <a:gd name="T23" fmla="*/ 44 h 238"/>
                <a:gd name="T24" fmla="*/ 238 w 261"/>
                <a:gd name="T25" fmla="*/ 61 h 238"/>
                <a:gd name="T26" fmla="*/ 226 w 261"/>
                <a:gd name="T27" fmla="*/ 52 h 238"/>
                <a:gd name="T28" fmla="*/ 160 w 261"/>
                <a:gd name="T29" fmla="*/ 6 h 238"/>
                <a:gd name="T30" fmla="*/ 158 w 261"/>
                <a:gd name="T31" fmla="*/ 3 h 238"/>
                <a:gd name="T32" fmla="*/ 227 w 261"/>
                <a:gd name="T33" fmla="*/ 71 h 238"/>
                <a:gd name="T34" fmla="*/ 224 w 261"/>
                <a:gd name="T35" fmla="*/ 169 h 238"/>
                <a:gd name="T36" fmla="*/ 219 w 261"/>
                <a:gd name="T37" fmla="*/ 100 h 238"/>
                <a:gd name="T38" fmla="*/ 212 w 261"/>
                <a:gd name="T39" fmla="*/ 100 h 238"/>
                <a:gd name="T40" fmla="*/ 206 w 261"/>
                <a:gd name="T41" fmla="*/ 127 h 238"/>
                <a:gd name="T42" fmla="*/ 201 w 261"/>
                <a:gd name="T43" fmla="*/ 147 h 238"/>
                <a:gd name="T44" fmla="*/ 197 w 261"/>
                <a:gd name="T45" fmla="*/ 110 h 238"/>
                <a:gd name="T46" fmla="*/ 192 w 261"/>
                <a:gd name="T47" fmla="*/ 135 h 238"/>
                <a:gd name="T48" fmla="*/ 192 w 261"/>
                <a:gd name="T49" fmla="*/ 149 h 238"/>
                <a:gd name="T50" fmla="*/ 212 w 261"/>
                <a:gd name="T51" fmla="*/ 171 h 238"/>
                <a:gd name="T52" fmla="*/ 230 w 261"/>
                <a:gd name="T53" fmla="*/ 188 h 238"/>
                <a:gd name="T54" fmla="*/ 203 w 261"/>
                <a:gd name="T55" fmla="*/ 177 h 238"/>
                <a:gd name="T56" fmla="*/ 155 w 261"/>
                <a:gd name="T57" fmla="*/ 115 h 238"/>
                <a:gd name="T58" fmla="*/ 160 w 261"/>
                <a:gd name="T59" fmla="*/ 100 h 238"/>
                <a:gd name="T60" fmla="*/ 154 w 261"/>
                <a:gd name="T61" fmla="*/ 100 h 238"/>
                <a:gd name="T62" fmla="*/ 150 w 261"/>
                <a:gd name="T63" fmla="*/ 123 h 238"/>
                <a:gd name="T64" fmla="*/ 143 w 261"/>
                <a:gd name="T65" fmla="*/ 128 h 238"/>
                <a:gd name="T66" fmla="*/ 126 w 261"/>
                <a:gd name="T67" fmla="*/ 138 h 238"/>
                <a:gd name="T68" fmla="*/ 123 w 261"/>
                <a:gd name="T69" fmla="*/ 108 h 238"/>
                <a:gd name="T70" fmla="*/ 103 w 261"/>
                <a:gd name="T71" fmla="*/ 106 h 238"/>
                <a:gd name="T72" fmla="*/ 92 w 261"/>
                <a:gd name="T73" fmla="*/ 0 h 238"/>
                <a:gd name="T74" fmla="*/ 85 w 261"/>
                <a:gd name="T75" fmla="*/ 88 h 238"/>
                <a:gd name="T76" fmla="*/ 57 w 261"/>
                <a:gd name="T77" fmla="*/ 149 h 238"/>
                <a:gd name="T78" fmla="*/ 49 w 261"/>
                <a:gd name="T79" fmla="*/ 162 h 238"/>
                <a:gd name="T80" fmla="*/ 43 w 261"/>
                <a:gd name="T81" fmla="*/ 176 h 238"/>
                <a:gd name="T82" fmla="*/ 33 w 261"/>
                <a:gd name="T83" fmla="*/ 152 h 238"/>
                <a:gd name="T84" fmla="*/ 29 w 261"/>
                <a:gd name="T85" fmla="*/ 166 h 238"/>
                <a:gd name="T86" fmla="*/ 21 w 261"/>
                <a:gd name="T87" fmla="*/ 130 h 238"/>
                <a:gd name="T88" fmla="*/ 21 w 261"/>
                <a:gd name="T89" fmla="*/ 208 h 238"/>
                <a:gd name="T90" fmla="*/ 6 w 261"/>
                <a:gd name="T91" fmla="*/ 93 h 238"/>
                <a:gd name="T92" fmla="*/ 5 w 261"/>
                <a:gd name="T93" fmla="*/ 39 h 238"/>
                <a:gd name="T94" fmla="*/ 5 w 261"/>
                <a:gd name="T95" fmla="*/ 181 h 238"/>
                <a:gd name="T96" fmla="*/ 12 w 261"/>
                <a:gd name="T97" fmla="*/ 2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238">
                  <a:moveTo>
                    <a:pt x="10" y="238"/>
                  </a:moveTo>
                  <a:lnTo>
                    <a:pt x="99" y="127"/>
                  </a:lnTo>
                  <a:lnTo>
                    <a:pt x="105" y="130"/>
                  </a:lnTo>
                  <a:lnTo>
                    <a:pt x="108" y="138"/>
                  </a:lnTo>
                  <a:lnTo>
                    <a:pt x="100" y="154"/>
                  </a:lnTo>
                  <a:lnTo>
                    <a:pt x="106" y="150"/>
                  </a:lnTo>
                  <a:lnTo>
                    <a:pt x="117" y="140"/>
                  </a:lnTo>
                  <a:lnTo>
                    <a:pt x="123" y="140"/>
                  </a:lnTo>
                  <a:lnTo>
                    <a:pt x="132" y="145"/>
                  </a:lnTo>
                  <a:lnTo>
                    <a:pt x="141" y="147"/>
                  </a:lnTo>
                  <a:lnTo>
                    <a:pt x="149" y="145"/>
                  </a:lnTo>
                  <a:lnTo>
                    <a:pt x="157" y="138"/>
                  </a:lnTo>
                  <a:lnTo>
                    <a:pt x="173" y="155"/>
                  </a:lnTo>
                  <a:lnTo>
                    <a:pt x="190" y="174"/>
                  </a:lnTo>
                  <a:lnTo>
                    <a:pt x="206" y="194"/>
                  </a:lnTo>
                  <a:lnTo>
                    <a:pt x="218" y="220"/>
                  </a:lnTo>
                  <a:lnTo>
                    <a:pt x="226" y="225"/>
                  </a:lnTo>
                  <a:lnTo>
                    <a:pt x="233" y="220"/>
                  </a:lnTo>
                  <a:lnTo>
                    <a:pt x="236" y="213"/>
                  </a:lnTo>
                  <a:lnTo>
                    <a:pt x="237" y="205"/>
                  </a:lnTo>
                  <a:lnTo>
                    <a:pt x="236" y="196"/>
                  </a:lnTo>
                  <a:lnTo>
                    <a:pt x="234" y="188"/>
                  </a:lnTo>
                  <a:lnTo>
                    <a:pt x="232" y="179"/>
                  </a:lnTo>
                  <a:lnTo>
                    <a:pt x="228" y="174"/>
                  </a:lnTo>
                  <a:lnTo>
                    <a:pt x="237" y="81"/>
                  </a:lnTo>
                  <a:lnTo>
                    <a:pt x="239" y="78"/>
                  </a:lnTo>
                  <a:lnTo>
                    <a:pt x="241" y="76"/>
                  </a:lnTo>
                  <a:lnTo>
                    <a:pt x="246" y="78"/>
                  </a:lnTo>
                  <a:lnTo>
                    <a:pt x="249" y="78"/>
                  </a:lnTo>
                  <a:lnTo>
                    <a:pt x="257" y="72"/>
                  </a:lnTo>
                  <a:lnTo>
                    <a:pt x="260" y="69"/>
                  </a:lnTo>
                  <a:lnTo>
                    <a:pt x="260" y="66"/>
                  </a:lnTo>
                  <a:lnTo>
                    <a:pt x="261" y="64"/>
                  </a:lnTo>
                  <a:lnTo>
                    <a:pt x="258" y="49"/>
                  </a:lnTo>
                  <a:lnTo>
                    <a:pt x="235" y="39"/>
                  </a:lnTo>
                  <a:lnTo>
                    <a:pt x="238" y="44"/>
                  </a:lnTo>
                  <a:lnTo>
                    <a:pt x="241" y="50"/>
                  </a:lnTo>
                  <a:lnTo>
                    <a:pt x="241" y="61"/>
                  </a:lnTo>
                  <a:lnTo>
                    <a:pt x="238" y="61"/>
                  </a:lnTo>
                  <a:lnTo>
                    <a:pt x="234" y="59"/>
                  </a:lnTo>
                  <a:lnTo>
                    <a:pt x="230" y="54"/>
                  </a:lnTo>
                  <a:lnTo>
                    <a:pt x="226" y="52"/>
                  </a:lnTo>
                  <a:lnTo>
                    <a:pt x="159" y="13"/>
                  </a:lnTo>
                  <a:lnTo>
                    <a:pt x="159" y="8"/>
                  </a:lnTo>
                  <a:lnTo>
                    <a:pt x="160" y="6"/>
                  </a:lnTo>
                  <a:lnTo>
                    <a:pt x="164" y="0"/>
                  </a:lnTo>
                  <a:lnTo>
                    <a:pt x="161" y="0"/>
                  </a:lnTo>
                  <a:lnTo>
                    <a:pt x="158" y="3"/>
                  </a:lnTo>
                  <a:lnTo>
                    <a:pt x="157" y="13"/>
                  </a:lnTo>
                  <a:lnTo>
                    <a:pt x="159" y="22"/>
                  </a:lnTo>
                  <a:lnTo>
                    <a:pt x="227" y="71"/>
                  </a:lnTo>
                  <a:lnTo>
                    <a:pt x="227" y="166"/>
                  </a:lnTo>
                  <a:lnTo>
                    <a:pt x="226" y="169"/>
                  </a:lnTo>
                  <a:lnTo>
                    <a:pt x="224" y="169"/>
                  </a:lnTo>
                  <a:lnTo>
                    <a:pt x="222" y="167"/>
                  </a:lnTo>
                  <a:lnTo>
                    <a:pt x="219" y="166"/>
                  </a:lnTo>
                  <a:lnTo>
                    <a:pt x="219" y="100"/>
                  </a:lnTo>
                  <a:lnTo>
                    <a:pt x="215" y="115"/>
                  </a:lnTo>
                  <a:lnTo>
                    <a:pt x="213" y="110"/>
                  </a:lnTo>
                  <a:lnTo>
                    <a:pt x="212" y="100"/>
                  </a:lnTo>
                  <a:lnTo>
                    <a:pt x="211" y="113"/>
                  </a:lnTo>
                  <a:lnTo>
                    <a:pt x="209" y="122"/>
                  </a:lnTo>
                  <a:lnTo>
                    <a:pt x="206" y="127"/>
                  </a:lnTo>
                  <a:lnTo>
                    <a:pt x="208" y="132"/>
                  </a:lnTo>
                  <a:lnTo>
                    <a:pt x="202" y="145"/>
                  </a:lnTo>
                  <a:lnTo>
                    <a:pt x="201" y="147"/>
                  </a:lnTo>
                  <a:lnTo>
                    <a:pt x="200" y="145"/>
                  </a:lnTo>
                  <a:lnTo>
                    <a:pt x="198" y="100"/>
                  </a:lnTo>
                  <a:lnTo>
                    <a:pt x="197" y="110"/>
                  </a:lnTo>
                  <a:lnTo>
                    <a:pt x="194" y="120"/>
                  </a:lnTo>
                  <a:lnTo>
                    <a:pt x="195" y="125"/>
                  </a:lnTo>
                  <a:lnTo>
                    <a:pt x="192" y="135"/>
                  </a:lnTo>
                  <a:lnTo>
                    <a:pt x="189" y="133"/>
                  </a:lnTo>
                  <a:lnTo>
                    <a:pt x="188" y="128"/>
                  </a:lnTo>
                  <a:lnTo>
                    <a:pt x="192" y="149"/>
                  </a:lnTo>
                  <a:lnTo>
                    <a:pt x="198" y="150"/>
                  </a:lnTo>
                  <a:lnTo>
                    <a:pt x="203" y="155"/>
                  </a:lnTo>
                  <a:lnTo>
                    <a:pt x="212" y="171"/>
                  </a:lnTo>
                  <a:lnTo>
                    <a:pt x="217" y="172"/>
                  </a:lnTo>
                  <a:lnTo>
                    <a:pt x="221" y="176"/>
                  </a:lnTo>
                  <a:lnTo>
                    <a:pt x="230" y="188"/>
                  </a:lnTo>
                  <a:lnTo>
                    <a:pt x="227" y="193"/>
                  </a:lnTo>
                  <a:lnTo>
                    <a:pt x="222" y="198"/>
                  </a:lnTo>
                  <a:lnTo>
                    <a:pt x="203" y="177"/>
                  </a:lnTo>
                  <a:lnTo>
                    <a:pt x="186" y="159"/>
                  </a:lnTo>
                  <a:lnTo>
                    <a:pt x="170" y="138"/>
                  </a:lnTo>
                  <a:lnTo>
                    <a:pt x="155" y="115"/>
                  </a:lnTo>
                  <a:lnTo>
                    <a:pt x="155" y="110"/>
                  </a:lnTo>
                  <a:lnTo>
                    <a:pt x="156" y="106"/>
                  </a:lnTo>
                  <a:lnTo>
                    <a:pt x="160" y="100"/>
                  </a:lnTo>
                  <a:lnTo>
                    <a:pt x="159" y="98"/>
                  </a:lnTo>
                  <a:lnTo>
                    <a:pt x="156" y="98"/>
                  </a:lnTo>
                  <a:lnTo>
                    <a:pt x="154" y="100"/>
                  </a:lnTo>
                  <a:lnTo>
                    <a:pt x="151" y="110"/>
                  </a:lnTo>
                  <a:lnTo>
                    <a:pt x="151" y="120"/>
                  </a:lnTo>
                  <a:lnTo>
                    <a:pt x="150" y="123"/>
                  </a:lnTo>
                  <a:lnTo>
                    <a:pt x="148" y="127"/>
                  </a:lnTo>
                  <a:lnTo>
                    <a:pt x="146" y="127"/>
                  </a:lnTo>
                  <a:lnTo>
                    <a:pt x="143" y="128"/>
                  </a:lnTo>
                  <a:lnTo>
                    <a:pt x="141" y="132"/>
                  </a:lnTo>
                  <a:lnTo>
                    <a:pt x="134" y="138"/>
                  </a:lnTo>
                  <a:lnTo>
                    <a:pt x="126" y="138"/>
                  </a:lnTo>
                  <a:lnTo>
                    <a:pt x="124" y="132"/>
                  </a:lnTo>
                  <a:lnTo>
                    <a:pt x="126" y="120"/>
                  </a:lnTo>
                  <a:lnTo>
                    <a:pt x="123" y="108"/>
                  </a:lnTo>
                  <a:lnTo>
                    <a:pt x="119" y="105"/>
                  </a:lnTo>
                  <a:lnTo>
                    <a:pt x="113" y="103"/>
                  </a:lnTo>
                  <a:lnTo>
                    <a:pt x="103" y="106"/>
                  </a:lnTo>
                  <a:lnTo>
                    <a:pt x="99" y="110"/>
                  </a:lnTo>
                  <a:lnTo>
                    <a:pt x="96" y="108"/>
                  </a:lnTo>
                  <a:lnTo>
                    <a:pt x="92" y="0"/>
                  </a:lnTo>
                  <a:lnTo>
                    <a:pt x="87" y="28"/>
                  </a:lnTo>
                  <a:lnTo>
                    <a:pt x="84" y="57"/>
                  </a:lnTo>
                  <a:lnTo>
                    <a:pt x="85" y="88"/>
                  </a:lnTo>
                  <a:lnTo>
                    <a:pt x="88" y="116"/>
                  </a:lnTo>
                  <a:lnTo>
                    <a:pt x="59" y="150"/>
                  </a:lnTo>
                  <a:lnTo>
                    <a:pt x="57" y="149"/>
                  </a:lnTo>
                  <a:lnTo>
                    <a:pt x="55" y="145"/>
                  </a:lnTo>
                  <a:lnTo>
                    <a:pt x="53" y="162"/>
                  </a:lnTo>
                  <a:lnTo>
                    <a:pt x="49" y="162"/>
                  </a:lnTo>
                  <a:lnTo>
                    <a:pt x="43" y="145"/>
                  </a:lnTo>
                  <a:lnTo>
                    <a:pt x="43" y="174"/>
                  </a:lnTo>
                  <a:lnTo>
                    <a:pt x="43" y="176"/>
                  </a:lnTo>
                  <a:lnTo>
                    <a:pt x="42" y="177"/>
                  </a:lnTo>
                  <a:lnTo>
                    <a:pt x="40" y="174"/>
                  </a:lnTo>
                  <a:lnTo>
                    <a:pt x="33" y="152"/>
                  </a:lnTo>
                  <a:lnTo>
                    <a:pt x="30" y="130"/>
                  </a:lnTo>
                  <a:lnTo>
                    <a:pt x="30" y="162"/>
                  </a:lnTo>
                  <a:lnTo>
                    <a:pt x="29" y="166"/>
                  </a:lnTo>
                  <a:lnTo>
                    <a:pt x="28" y="166"/>
                  </a:lnTo>
                  <a:lnTo>
                    <a:pt x="25" y="160"/>
                  </a:lnTo>
                  <a:lnTo>
                    <a:pt x="21" y="130"/>
                  </a:lnTo>
                  <a:lnTo>
                    <a:pt x="18" y="100"/>
                  </a:lnTo>
                  <a:lnTo>
                    <a:pt x="25" y="208"/>
                  </a:lnTo>
                  <a:lnTo>
                    <a:pt x="21" y="208"/>
                  </a:lnTo>
                  <a:lnTo>
                    <a:pt x="11" y="171"/>
                  </a:lnTo>
                  <a:lnTo>
                    <a:pt x="7" y="132"/>
                  </a:lnTo>
                  <a:lnTo>
                    <a:pt x="6" y="93"/>
                  </a:lnTo>
                  <a:lnTo>
                    <a:pt x="7" y="50"/>
                  </a:lnTo>
                  <a:lnTo>
                    <a:pt x="6" y="44"/>
                  </a:lnTo>
                  <a:lnTo>
                    <a:pt x="5" y="39"/>
                  </a:lnTo>
                  <a:lnTo>
                    <a:pt x="0" y="86"/>
                  </a:lnTo>
                  <a:lnTo>
                    <a:pt x="0" y="135"/>
                  </a:lnTo>
                  <a:lnTo>
                    <a:pt x="5" y="181"/>
                  </a:lnTo>
                  <a:lnTo>
                    <a:pt x="9" y="205"/>
                  </a:lnTo>
                  <a:lnTo>
                    <a:pt x="16" y="225"/>
                  </a:lnTo>
                  <a:lnTo>
                    <a:pt x="12" y="232"/>
                  </a:lnTo>
                  <a:lnTo>
                    <a:pt x="10" y="235"/>
                  </a:lnTo>
                  <a:lnTo>
                    <a:pt x="10" y="23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0" name="Freeform 130"/>
            <p:cNvSpPr>
              <a:spLocks/>
            </p:cNvSpPr>
            <p:nvPr/>
          </p:nvSpPr>
          <p:spPr bwMode="auto">
            <a:xfrm rot="276758">
              <a:off x="4380" y="3391"/>
              <a:ext cx="5" cy="25"/>
            </a:xfrm>
            <a:custGeom>
              <a:avLst/>
              <a:gdLst>
                <a:gd name="T0" fmla="*/ 1 w 4"/>
                <a:gd name="T1" fmla="*/ 44 h 44"/>
                <a:gd name="T2" fmla="*/ 4 w 4"/>
                <a:gd name="T3" fmla="*/ 42 h 44"/>
                <a:gd name="T4" fmla="*/ 4 w 4"/>
                <a:gd name="T5" fmla="*/ 0 h 44"/>
                <a:gd name="T6" fmla="*/ 0 w 4"/>
                <a:gd name="T7" fmla="*/ 44 h 44"/>
                <a:gd name="T8" fmla="*/ 1 w 4"/>
                <a:gd name="T9" fmla="*/ 44 h 44"/>
              </a:gdLst>
              <a:ahLst/>
              <a:cxnLst>
                <a:cxn ang="0">
                  <a:pos x="T0" y="T1"/>
                </a:cxn>
                <a:cxn ang="0">
                  <a:pos x="T2" y="T3"/>
                </a:cxn>
                <a:cxn ang="0">
                  <a:pos x="T4" y="T5"/>
                </a:cxn>
                <a:cxn ang="0">
                  <a:pos x="T6" y="T7"/>
                </a:cxn>
                <a:cxn ang="0">
                  <a:pos x="T8" y="T9"/>
                </a:cxn>
              </a:cxnLst>
              <a:rect l="0" t="0" r="r" b="b"/>
              <a:pathLst>
                <a:path w="4" h="44">
                  <a:moveTo>
                    <a:pt x="1" y="44"/>
                  </a:moveTo>
                  <a:lnTo>
                    <a:pt x="4" y="42"/>
                  </a:lnTo>
                  <a:lnTo>
                    <a:pt x="4" y="0"/>
                  </a:lnTo>
                  <a:lnTo>
                    <a:pt x="0" y="44"/>
                  </a:lnTo>
                  <a:lnTo>
                    <a:pt x="1" y="4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1" name="Freeform 131"/>
            <p:cNvSpPr>
              <a:spLocks/>
            </p:cNvSpPr>
            <p:nvPr/>
          </p:nvSpPr>
          <p:spPr bwMode="auto">
            <a:xfrm rot="276758">
              <a:off x="4490" y="3362"/>
              <a:ext cx="102" cy="57"/>
            </a:xfrm>
            <a:custGeom>
              <a:avLst/>
              <a:gdLst>
                <a:gd name="T0" fmla="*/ 68 w 78"/>
                <a:gd name="T1" fmla="*/ 99 h 99"/>
                <a:gd name="T2" fmla="*/ 76 w 78"/>
                <a:gd name="T3" fmla="*/ 92 h 99"/>
                <a:gd name="T4" fmla="*/ 78 w 78"/>
                <a:gd name="T5" fmla="*/ 75 h 99"/>
                <a:gd name="T6" fmla="*/ 76 w 78"/>
                <a:gd name="T7" fmla="*/ 58 h 99"/>
                <a:gd name="T8" fmla="*/ 71 w 78"/>
                <a:gd name="T9" fmla="*/ 41 h 99"/>
                <a:gd name="T10" fmla="*/ 67 w 78"/>
                <a:gd name="T11" fmla="*/ 26 h 99"/>
                <a:gd name="T12" fmla="*/ 52 w 78"/>
                <a:gd name="T13" fmla="*/ 7 h 99"/>
                <a:gd name="T14" fmla="*/ 44 w 78"/>
                <a:gd name="T15" fmla="*/ 2 h 99"/>
                <a:gd name="T16" fmla="*/ 38 w 78"/>
                <a:gd name="T17" fmla="*/ 0 h 99"/>
                <a:gd name="T18" fmla="*/ 25 w 78"/>
                <a:gd name="T19" fmla="*/ 5 h 99"/>
                <a:gd name="T20" fmla="*/ 14 w 78"/>
                <a:gd name="T21" fmla="*/ 12 h 99"/>
                <a:gd name="T22" fmla="*/ 6 w 78"/>
                <a:gd name="T23" fmla="*/ 24 h 99"/>
                <a:gd name="T24" fmla="*/ 0 w 78"/>
                <a:gd name="T25" fmla="*/ 39 h 99"/>
                <a:gd name="T26" fmla="*/ 11 w 78"/>
                <a:gd name="T27" fmla="*/ 24 h 99"/>
                <a:gd name="T28" fmla="*/ 17 w 78"/>
                <a:gd name="T29" fmla="*/ 19 h 99"/>
                <a:gd name="T30" fmla="*/ 26 w 78"/>
                <a:gd name="T31" fmla="*/ 19 h 99"/>
                <a:gd name="T32" fmla="*/ 37 w 78"/>
                <a:gd name="T33" fmla="*/ 29 h 99"/>
                <a:gd name="T34" fmla="*/ 44 w 78"/>
                <a:gd name="T35" fmla="*/ 43 h 99"/>
                <a:gd name="T36" fmla="*/ 52 w 78"/>
                <a:gd name="T37" fmla="*/ 76 h 99"/>
                <a:gd name="T38" fmla="*/ 54 w 78"/>
                <a:gd name="T39" fmla="*/ 85 h 99"/>
                <a:gd name="T40" fmla="*/ 55 w 78"/>
                <a:gd name="T41" fmla="*/ 88 h 99"/>
                <a:gd name="T42" fmla="*/ 68 w 78"/>
                <a:gd name="T4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99">
                  <a:moveTo>
                    <a:pt x="68" y="99"/>
                  </a:moveTo>
                  <a:lnTo>
                    <a:pt x="76" y="92"/>
                  </a:lnTo>
                  <a:lnTo>
                    <a:pt x="78" y="75"/>
                  </a:lnTo>
                  <a:lnTo>
                    <a:pt x="76" y="58"/>
                  </a:lnTo>
                  <a:lnTo>
                    <a:pt x="71" y="41"/>
                  </a:lnTo>
                  <a:lnTo>
                    <a:pt x="67" y="26"/>
                  </a:lnTo>
                  <a:lnTo>
                    <a:pt x="52" y="7"/>
                  </a:lnTo>
                  <a:lnTo>
                    <a:pt x="44" y="2"/>
                  </a:lnTo>
                  <a:lnTo>
                    <a:pt x="38" y="0"/>
                  </a:lnTo>
                  <a:lnTo>
                    <a:pt x="25" y="5"/>
                  </a:lnTo>
                  <a:lnTo>
                    <a:pt x="14" y="12"/>
                  </a:lnTo>
                  <a:lnTo>
                    <a:pt x="6" y="24"/>
                  </a:lnTo>
                  <a:lnTo>
                    <a:pt x="0" y="39"/>
                  </a:lnTo>
                  <a:lnTo>
                    <a:pt x="11" y="24"/>
                  </a:lnTo>
                  <a:lnTo>
                    <a:pt x="17" y="19"/>
                  </a:lnTo>
                  <a:lnTo>
                    <a:pt x="26" y="19"/>
                  </a:lnTo>
                  <a:lnTo>
                    <a:pt x="37" y="29"/>
                  </a:lnTo>
                  <a:lnTo>
                    <a:pt x="44" y="43"/>
                  </a:lnTo>
                  <a:lnTo>
                    <a:pt x="52" y="76"/>
                  </a:lnTo>
                  <a:lnTo>
                    <a:pt x="54" y="85"/>
                  </a:lnTo>
                  <a:lnTo>
                    <a:pt x="55" y="88"/>
                  </a:lnTo>
                  <a:lnTo>
                    <a:pt x="68" y="9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2" name="Freeform 132"/>
            <p:cNvSpPr>
              <a:spLocks/>
            </p:cNvSpPr>
            <p:nvPr/>
          </p:nvSpPr>
          <p:spPr bwMode="auto">
            <a:xfrm rot="276758">
              <a:off x="4635" y="3401"/>
              <a:ext cx="4" cy="13"/>
            </a:xfrm>
            <a:custGeom>
              <a:avLst/>
              <a:gdLst>
                <a:gd name="T0" fmla="*/ 3 w 3"/>
                <a:gd name="T1" fmla="*/ 21 h 22"/>
                <a:gd name="T2" fmla="*/ 0 w 3"/>
                <a:gd name="T3" fmla="*/ 0 h 22"/>
                <a:gd name="T4" fmla="*/ 2 w 3"/>
                <a:gd name="T5" fmla="*/ 22 h 22"/>
                <a:gd name="T6" fmla="*/ 3 w 3"/>
                <a:gd name="T7" fmla="*/ 21 h 22"/>
              </a:gdLst>
              <a:ahLst/>
              <a:cxnLst>
                <a:cxn ang="0">
                  <a:pos x="T0" y="T1"/>
                </a:cxn>
                <a:cxn ang="0">
                  <a:pos x="T2" y="T3"/>
                </a:cxn>
                <a:cxn ang="0">
                  <a:pos x="T4" y="T5"/>
                </a:cxn>
                <a:cxn ang="0">
                  <a:pos x="T6" y="T7"/>
                </a:cxn>
              </a:cxnLst>
              <a:rect l="0" t="0" r="r" b="b"/>
              <a:pathLst>
                <a:path w="3" h="22">
                  <a:moveTo>
                    <a:pt x="3" y="21"/>
                  </a:moveTo>
                  <a:lnTo>
                    <a:pt x="0" y="0"/>
                  </a:lnTo>
                  <a:lnTo>
                    <a:pt x="2" y="22"/>
                  </a:lnTo>
                  <a:lnTo>
                    <a:pt x="3" y="2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3" name="Freeform 133"/>
            <p:cNvSpPr>
              <a:spLocks/>
            </p:cNvSpPr>
            <p:nvPr/>
          </p:nvSpPr>
          <p:spPr bwMode="auto">
            <a:xfrm rot="276758">
              <a:off x="4158" y="3321"/>
              <a:ext cx="43" cy="25"/>
            </a:xfrm>
            <a:custGeom>
              <a:avLst/>
              <a:gdLst>
                <a:gd name="T0" fmla="*/ 12 w 33"/>
                <a:gd name="T1" fmla="*/ 40 h 40"/>
                <a:gd name="T2" fmla="*/ 33 w 33"/>
                <a:gd name="T3" fmla="*/ 28 h 40"/>
                <a:gd name="T4" fmla="*/ 32 w 33"/>
                <a:gd name="T5" fmla="*/ 27 h 40"/>
                <a:gd name="T6" fmla="*/ 31 w 33"/>
                <a:gd name="T7" fmla="*/ 27 h 40"/>
                <a:gd name="T8" fmla="*/ 10 w 33"/>
                <a:gd name="T9" fmla="*/ 25 h 40"/>
                <a:gd name="T10" fmla="*/ 7 w 33"/>
                <a:gd name="T11" fmla="*/ 15 h 40"/>
                <a:gd name="T12" fmla="*/ 8 w 33"/>
                <a:gd name="T13" fmla="*/ 12 h 40"/>
                <a:gd name="T14" fmla="*/ 8 w 33"/>
                <a:gd name="T15" fmla="*/ 8 h 40"/>
                <a:gd name="T16" fmla="*/ 20 w 33"/>
                <a:gd name="T17" fmla="*/ 0 h 40"/>
                <a:gd name="T18" fmla="*/ 2 w 33"/>
                <a:gd name="T19" fmla="*/ 8 h 40"/>
                <a:gd name="T20" fmla="*/ 0 w 33"/>
                <a:gd name="T21" fmla="*/ 13 h 40"/>
                <a:gd name="T22" fmla="*/ 1 w 33"/>
                <a:gd name="T23" fmla="*/ 22 h 40"/>
                <a:gd name="T24" fmla="*/ 3 w 33"/>
                <a:gd name="T25" fmla="*/ 28 h 40"/>
                <a:gd name="T26" fmla="*/ 4 w 33"/>
                <a:gd name="T27" fmla="*/ 34 h 40"/>
                <a:gd name="T28" fmla="*/ 7 w 33"/>
                <a:gd name="T29" fmla="*/ 39 h 40"/>
                <a:gd name="T30" fmla="*/ 12 w 33"/>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0">
                  <a:moveTo>
                    <a:pt x="12" y="40"/>
                  </a:moveTo>
                  <a:lnTo>
                    <a:pt x="33" y="28"/>
                  </a:lnTo>
                  <a:lnTo>
                    <a:pt x="32" y="27"/>
                  </a:lnTo>
                  <a:lnTo>
                    <a:pt x="31" y="27"/>
                  </a:lnTo>
                  <a:lnTo>
                    <a:pt x="10" y="25"/>
                  </a:lnTo>
                  <a:lnTo>
                    <a:pt x="7" y="15"/>
                  </a:lnTo>
                  <a:lnTo>
                    <a:pt x="8" y="12"/>
                  </a:lnTo>
                  <a:lnTo>
                    <a:pt x="8" y="8"/>
                  </a:lnTo>
                  <a:lnTo>
                    <a:pt x="20" y="0"/>
                  </a:lnTo>
                  <a:lnTo>
                    <a:pt x="2" y="8"/>
                  </a:lnTo>
                  <a:lnTo>
                    <a:pt x="0" y="13"/>
                  </a:lnTo>
                  <a:lnTo>
                    <a:pt x="1" y="22"/>
                  </a:lnTo>
                  <a:lnTo>
                    <a:pt x="3" y="28"/>
                  </a:lnTo>
                  <a:lnTo>
                    <a:pt x="4" y="34"/>
                  </a:lnTo>
                  <a:lnTo>
                    <a:pt x="7" y="39"/>
                  </a:lnTo>
                  <a:lnTo>
                    <a:pt x="12" y="4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4" name="Freeform 134"/>
            <p:cNvSpPr>
              <a:spLocks/>
            </p:cNvSpPr>
            <p:nvPr/>
          </p:nvSpPr>
          <p:spPr bwMode="auto">
            <a:xfrm rot="276758">
              <a:off x="4247" y="3314"/>
              <a:ext cx="71" cy="36"/>
            </a:xfrm>
            <a:custGeom>
              <a:avLst/>
              <a:gdLst>
                <a:gd name="T0" fmla="*/ 9 w 54"/>
                <a:gd name="T1" fmla="*/ 61 h 62"/>
                <a:gd name="T2" fmla="*/ 20 w 54"/>
                <a:gd name="T3" fmla="*/ 59 h 62"/>
                <a:gd name="T4" fmla="*/ 31 w 54"/>
                <a:gd name="T5" fmla="*/ 55 h 62"/>
                <a:gd name="T6" fmla="*/ 41 w 54"/>
                <a:gd name="T7" fmla="*/ 50 h 62"/>
                <a:gd name="T8" fmla="*/ 47 w 54"/>
                <a:gd name="T9" fmla="*/ 44 h 62"/>
                <a:gd name="T10" fmla="*/ 50 w 54"/>
                <a:gd name="T11" fmla="*/ 37 h 62"/>
                <a:gd name="T12" fmla="*/ 52 w 54"/>
                <a:gd name="T13" fmla="*/ 28 h 62"/>
                <a:gd name="T14" fmla="*/ 52 w 54"/>
                <a:gd name="T15" fmla="*/ 22 h 62"/>
                <a:gd name="T16" fmla="*/ 54 w 54"/>
                <a:gd name="T17" fmla="*/ 10 h 62"/>
                <a:gd name="T18" fmla="*/ 51 w 54"/>
                <a:gd name="T19" fmla="*/ 0 h 62"/>
                <a:gd name="T20" fmla="*/ 17 w 54"/>
                <a:gd name="T21" fmla="*/ 8 h 62"/>
                <a:gd name="T22" fmla="*/ 36 w 54"/>
                <a:gd name="T23" fmla="*/ 3 h 62"/>
                <a:gd name="T24" fmla="*/ 39 w 54"/>
                <a:gd name="T25" fmla="*/ 6 h 62"/>
                <a:gd name="T26" fmla="*/ 39 w 54"/>
                <a:gd name="T27" fmla="*/ 17 h 62"/>
                <a:gd name="T28" fmla="*/ 37 w 54"/>
                <a:gd name="T29" fmla="*/ 27 h 62"/>
                <a:gd name="T30" fmla="*/ 34 w 54"/>
                <a:gd name="T31" fmla="*/ 35 h 62"/>
                <a:gd name="T32" fmla="*/ 28 w 54"/>
                <a:gd name="T33" fmla="*/ 42 h 62"/>
                <a:gd name="T34" fmla="*/ 14 w 54"/>
                <a:gd name="T35" fmla="*/ 52 h 62"/>
                <a:gd name="T36" fmla="*/ 0 w 54"/>
                <a:gd name="T37" fmla="*/ 55 h 62"/>
                <a:gd name="T38" fmla="*/ 7 w 54"/>
                <a:gd name="T39" fmla="*/ 62 h 62"/>
                <a:gd name="T40" fmla="*/ 9 w 54"/>
                <a:gd name="T4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2">
                  <a:moveTo>
                    <a:pt x="9" y="61"/>
                  </a:moveTo>
                  <a:lnTo>
                    <a:pt x="20" y="59"/>
                  </a:lnTo>
                  <a:lnTo>
                    <a:pt x="31" y="55"/>
                  </a:lnTo>
                  <a:lnTo>
                    <a:pt x="41" y="50"/>
                  </a:lnTo>
                  <a:lnTo>
                    <a:pt x="47" y="44"/>
                  </a:lnTo>
                  <a:lnTo>
                    <a:pt x="50" y="37"/>
                  </a:lnTo>
                  <a:lnTo>
                    <a:pt x="52" y="28"/>
                  </a:lnTo>
                  <a:lnTo>
                    <a:pt x="52" y="22"/>
                  </a:lnTo>
                  <a:lnTo>
                    <a:pt x="54" y="10"/>
                  </a:lnTo>
                  <a:lnTo>
                    <a:pt x="51" y="0"/>
                  </a:lnTo>
                  <a:lnTo>
                    <a:pt x="17" y="8"/>
                  </a:lnTo>
                  <a:lnTo>
                    <a:pt x="36" y="3"/>
                  </a:lnTo>
                  <a:lnTo>
                    <a:pt x="39" y="6"/>
                  </a:lnTo>
                  <a:lnTo>
                    <a:pt x="39" y="17"/>
                  </a:lnTo>
                  <a:lnTo>
                    <a:pt x="37" y="27"/>
                  </a:lnTo>
                  <a:lnTo>
                    <a:pt x="34" y="35"/>
                  </a:lnTo>
                  <a:lnTo>
                    <a:pt x="28" y="42"/>
                  </a:lnTo>
                  <a:lnTo>
                    <a:pt x="14" y="52"/>
                  </a:lnTo>
                  <a:lnTo>
                    <a:pt x="0" y="55"/>
                  </a:lnTo>
                  <a:lnTo>
                    <a:pt x="7" y="62"/>
                  </a:lnTo>
                  <a:lnTo>
                    <a:pt x="9" y="6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5" name="Freeform 135"/>
            <p:cNvSpPr>
              <a:spLocks/>
            </p:cNvSpPr>
            <p:nvPr/>
          </p:nvSpPr>
          <p:spPr bwMode="auto">
            <a:xfrm rot="276758">
              <a:off x="3658" y="3135"/>
              <a:ext cx="491" cy="170"/>
            </a:xfrm>
            <a:custGeom>
              <a:avLst/>
              <a:gdLst>
                <a:gd name="T0" fmla="*/ 333 w 374"/>
                <a:gd name="T1" fmla="*/ 293 h 293"/>
                <a:gd name="T2" fmla="*/ 374 w 374"/>
                <a:gd name="T3" fmla="*/ 287 h 293"/>
                <a:gd name="T4" fmla="*/ 318 w 374"/>
                <a:gd name="T5" fmla="*/ 279 h 293"/>
                <a:gd name="T6" fmla="*/ 265 w 374"/>
                <a:gd name="T7" fmla="*/ 262 h 293"/>
                <a:gd name="T8" fmla="*/ 214 w 374"/>
                <a:gd name="T9" fmla="*/ 240 h 293"/>
                <a:gd name="T10" fmla="*/ 166 w 374"/>
                <a:gd name="T11" fmla="*/ 210 h 293"/>
                <a:gd name="T12" fmla="*/ 121 w 374"/>
                <a:gd name="T13" fmla="*/ 172 h 293"/>
                <a:gd name="T14" fmla="*/ 78 w 374"/>
                <a:gd name="T15" fmla="*/ 127 h 293"/>
                <a:gd name="T16" fmla="*/ 39 w 374"/>
                <a:gd name="T17" fmla="*/ 76 h 293"/>
                <a:gd name="T18" fmla="*/ 2 w 374"/>
                <a:gd name="T19" fmla="*/ 16 h 293"/>
                <a:gd name="T20" fmla="*/ 0 w 374"/>
                <a:gd name="T21" fmla="*/ 11 h 293"/>
                <a:gd name="T22" fmla="*/ 0 w 374"/>
                <a:gd name="T23" fmla="*/ 8 h 293"/>
                <a:gd name="T24" fmla="*/ 0 w 374"/>
                <a:gd name="T25" fmla="*/ 6 h 293"/>
                <a:gd name="T26" fmla="*/ 1 w 374"/>
                <a:gd name="T27" fmla="*/ 5 h 293"/>
                <a:gd name="T28" fmla="*/ 0 w 374"/>
                <a:gd name="T29" fmla="*/ 0 h 293"/>
                <a:gd name="T30" fmla="*/ 1 w 374"/>
                <a:gd name="T31" fmla="*/ 16 h 293"/>
                <a:gd name="T32" fmla="*/ 4 w 374"/>
                <a:gd name="T33" fmla="*/ 30 h 293"/>
                <a:gd name="T34" fmla="*/ 17 w 374"/>
                <a:gd name="T35" fmla="*/ 55 h 293"/>
                <a:gd name="T36" fmla="*/ 33 w 374"/>
                <a:gd name="T37" fmla="*/ 81 h 293"/>
                <a:gd name="T38" fmla="*/ 47 w 374"/>
                <a:gd name="T39" fmla="*/ 106 h 293"/>
                <a:gd name="T40" fmla="*/ 70 w 374"/>
                <a:gd name="T41" fmla="*/ 140 h 293"/>
                <a:gd name="T42" fmla="*/ 93 w 374"/>
                <a:gd name="T43" fmla="*/ 171 h 293"/>
                <a:gd name="T44" fmla="*/ 118 w 374"/>
                <a:gd name="T45" fmla="*/ 198 h 293"/>
                <a:gd name="T46" fmla="*/ 144 w 374"/>
                <a:gd name="T47" fmla="*/ 220 h 293"/>
                <a:gd name="T48" fmla="*/ 165 w 374"/>
                <a:gd name="T49" fmla="*/ 240 h 293"/>
                <a:gd name="T50" fmla="*/ 187 w 374"/>
                <a:gd name="T51" fmla="*/ 257 h 293"/>
                <a:gd name="T52" fmla="*/ 211 w 374"/>
                <a:gd name="T53" fmla="*/ 269 h 293"/>
                <a:gd name="T54" fmla="*/ 235 w 374"/>
                <a:gd name="T55" fmla="*/ 277 h 293"/>
                <a:gd name="T56" fmla="*/ 285 w 374"/>
                <a:gd name="T57" fmla="*/ 287 h 293"/>
                <a:gd name="T58" fmla="*/ 333 w 374"/>
                <a:gd name="T5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4" h="293">
                  <a:moveTo>
                    <a:pt x="333" y="293"/>
                  </a:moveTo>
                  <a:lnTo>
                    <a:pt x="374" y="287"/>
                  </a:lnTo>
                  <a:lnTo>
                    <a:pt x="318" y="279"/>
                  </a:lnTo>
                  <a:lnTo>
                    <a:pt x="265" y="262"/>
                  </a:lnTo>
                  <a:lnTo>
                    <a:pt x="214" y="240"/>
                  </a:lnTo>
                  <a:lnTo>
                    <a:pt x="166" y="210"/>
                  </a:lnTo>
                  <a:lnTo>
                    <a:pt x="121" y="172"/>
                  </a:lnTo>
                  <a:lnTo>
                    <a:pt x="78" y="127"/>
                  </a:lnTo>
                  <a:lnTo>
                    <a:pt x="39" y="76"/>
                  </a:lnTo>
                  <a:lnTo>
                    <a:pt x="2" y="16"/>
                  </a:lnTo>
                  <a:lnTo>
                    <a:pt x="0" y="11"/>
                  </a:lnTo>
                  <a:lnTo>
                    <a:pt x="0" y="8"/>
                  </a:lnTo>
                  <a:lnTo>
                    <a:pt x="0" y="6"/>
                  </a:lnTo>
                  <a:lnTo>
                    <a:pt x="1" y="5"/>
                  </a:lnTo>
                  <a:lnTo>
                    <a:pt x="0" y="0"/>
                  </a:lnTo>
                  <a:lnTo>
                    <a:pt x="1" y="16"/>
                  </a:lnTo>
                  <a:lnTo>
                    <a:pt x="4" y="30"/>
                  </a:lnTo>
                  <a:lnTo>
                    <a:pt x="17" y="55"/>
                  </a:lnTo>
                  <a:lnTo>
                    <a:pt x="33" y="81"/>
                  </a:lnTo>
                  <a:lnTo>
                    <a:pt x="47" y="106"/>
                  </a:lnTo>
                  <a:lnTo>
                    <a:pt x="70" y="140"/>
                  </a:lnTo>
                  <a:lnTo>
                    <a:pt x="93" y="171"/>
                  </a:lnTo>
                  <a:lnTo>
                    <a:pt x="118" y="198"/>
                  </a:lnTo>
                  <a:lnTo>
                    <a:pt x="144" y="220"/>
                  </a:lnTo>
                  <a:lnTo>
                    <a:pt x="165" y="240"/>
                  </a:lnTo>
                  <a:lnTo>
                    <a:pt x="187" y="257"/>
                  </a:lnTo>
                  <a:lnTo>
                    <a:pt x="211" y="269"/>
                  </a:lnTo>
                  <a:lnTo>
                    <a:pt x="235" y="277"/>
                  </a:lnTo>
                  <a:lnTo>
                    <a:pt x="285" y="287"/>
                  </a:lnTo>
                  <a:lnTo>
                    <a:pt x="333" y="29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6" name="Freeform 136"/>
            <p:cNvSpPr>
              <a:spLocks/>
            </p:cNvSpPr>
            <p:nvPr/>
          </p:nvSpPr>
          <p:spPr bwMode="auto">
            <a:xfrm rot="276758">
              <a:off x="3935" y="2979"/>
              <a:ext cx="741" cy="324"/>
            </a:xfrm>
            <a:custGeom>
              <a:avLst/>
              <a:gdLst>
                <a:gd name="T0" fmla="*/ 349 w 564"/>
                <a:gd name="T1" fmla="*/ 528 h 555"/>
                <a:gd name="T2" fmla="*/ 389 w 564"/>
                <a:gd name="T3" fmla="*/ 467 h 555"/>
                <a:gd name="T4" fmla="*/ 438 w 564"/>
                <a:gd name="T5" fmla="*/ 366 h 555"/>
                <a:gd name="T6" fmla="*/ 474 w 564"/>
                <a:gd name="T7" fmla="*/ 272 h 555"/>
                <a:gd name="T8" fmla="*/ 494 w 564"/>
                <a:gd name="T9" fmla="*/ 210 h 555"/>
                <a:gd name="T10" fmla="*/ 499 w 564"/>
                <a:gd name="T11" fmla="*/ 200 h 555"/>
                <a:gd name="T12" fmla="*/ 517 w 564"/>
                <a:gd name="T13" fmla="*/ 193 h 555"/>
                <a:gd name="T14" fmla="*/ 531 w 564"/>
                <a:gd name="T15" fmla="*/ 179 h 555"/>
                <a:gd name="T16" fmla="*/ 548 w 564"/>
                <a:gd name="T17" fmla="*/ 128 h 555"/>
                <a:gd name="T18" fmla="*/ 562 w 564"/>
                <a:gd name="T19" fmla="*/ 42 h 555"/>
                <a:gd name="T20" fmla="*/ 556 w 564"/>
                <a:gd name="T21" fmla="*/ 40 h 555"/>
                <a:gd name="T22" fmla="*/ 531 w 564"/>
                <a:gd name="T23" fmla="*/ 113 h 555"/>
                <a:gd name="T24" fmla="*/ 511 w 564"/>
                <a:gd name="T25" fmla="*/ 144 h 555"/>
                <a:gd name="T26" fmla="*/ 442 w 564"/>
                <a:gd name="T27" fmla="*/ 193 h 555"/>
                <a:gd name="T28" fmla="*/ 374 w 564"/>
                <a:gd name="T29" fmla="*/ 237 h 555"/>
                <a:gd name="T30" fmla="*/ 280 w 564"/>
                <a:gd name="T31" fmla="*/ 278 h 555"/>
                <a:gd name="T32" fmla="*/ 94 w 564"/>
                <a:gd name="T33" fmla="*/ 369 h 555"/>
                <a:gd name="T34" fmla="*/ 0 w 564"/>
                <a:gd name="T35" fmla="*/ 401 h 555"/>
                <a:gd name="T36" fmla="*/ 99 w 564"/>
                <a:gd name="T37" fmla="*/ 381 h 555"/>
                <a:gd name="T38" fmla="*/ 198 w 564"/>
                <a:gd name="T39" fmla="*/ 340 h 555"/>
                <a:gd name="T40" fmla="*/ 297 w 564"/>
                <a:gd name="T41" fmla="*/ 293 h 555"/>
                <a:gd name="T42" fmla="*/ 394 w 564"/>
                <a:gd name="T43" fmla="*/ 249 h 555"/>
                <a:gd name="T44" fmla="*/ 398 w 564"/>
                <a:gd name="T45" fmla="*/ 252 h 555"/>
                <a:gd name="T46" fmla="*/ 397 w 564"/>
                <a:gd name="T47" fmla="*/ 289 h 555"/>
                <a:gd name="T48" fmla="*/ 414 w 564"/>
                <a:gd name="T49" fmla="*/ 245 h 555"/>
                <a:gd name="T50" fmla="*/ 383 w 564"/>
                <a:gd name="T51" fmla="*/ 364 h 555"/>
                <a:gd name="T52" fmla="*/ 414 w 564"/>
                <a:gd name="T53" fmla="*/ 306 h 555"/>
                <a:gd name="T54" fmla="*/ 439 w 564"/>
                <a:gd name="T55" fmla="*/ 233 h 555"/>
                <a:gd name="T56" fmla="*/ 441 w 564"/>
                <a:gd name="T57" fmla="*/ 232 h 555"/>
                <a:gd name="T58" fmla="*/ 428 w 564"/>
                <a:gd name="T59" fmla="*/ 293 h 555"/>
                <a:gd name="T60" fmla="*/ 390 w 564"/>
                <a:gd name="T61" fmla="*/ 396 h 555"/>
                <a:gd name="T62" fmla="*/ 372 w 564"/>
                <a:gd name="T63" fmla="*/ 443 h 555"/>
                <a:gd name="T64" fmla="*/ 423 w 564"/>
                <a:gd name="T65" fmla="*/ 342 h 555"/>
                <a:gd name="T66" fmla="*/ 460 w 564"/>
                <a:gd name="T67" fmla="*/ 223 h 555"/>
                <a:gd name="T68" fmla="*/ 466 w 564"/>
                <a:gd name="T69" fmla="*/ 218 h 555"/>
                <a:gd name="T70" fmla="*/ 456 w 564"/>
                <a:gd name="T71" fmla="*/ 271 h 555"/>
                <a:gd name="T72" fmla="*/ 427 w 564"/>
                <a:gd name="T73" fmla="*/ 360 h 555"/>
                <a:gd name="T74" fmla="*/ 391 w 564"/>
                <a:gd name="T75" fmla="*/ 442 h 555"/>
                <a:gd name="T76" fmla="*/ 326 w 564"/>
                <a:gd name="T77"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555">
                  <a:moveTo>
                    <a:pt x="326" y="555"/>
                  </a:moveTo>
                  <a:lnTo>
                    <a:pt x="349" y="528"/>
                  </a:lnTo>
                  <a:lnTo>
                    <a:pt x="370" y="499"/>
                  </a:lnTo>
                  <a:lnTo>
                    <a:pt x="389" y="467"/>
                  </a:lnTo>
                  <a:lnTo>
                    <a:pt x="406" y="435"/>
                  </a:lnTo>
                  <a:lnTo>
                    <a:pt x="438" y="366"/>
                  </a:lnTo>
                  <a:lnTo>
                    <a:pt x="467" y="296"/>
                  </a:lnTo>
                  <a:lnTo>
                    <a:pt x="474" y="272"/>
                  </a:lnTo>
                  <a:lnTo>
                    <a:pt x="489" y="232"/>
                  </a:lnTo>
                  <a:lnTo>
                    <a:pt x="494" y="210"/>
                  </a:lnTo>
                  <a:lnTo>
                    <a:pt x="495" y="203"/>
                  </a:lnTo>
                  <a:lnTo>
                    <a:pt x="499" y="200"/>
                  </a:lnTo>
                  <a:lnTo>
                    <a:pt x="507" y="196"/>
                  </a:lnTo>
                  <a:lnTo>
                    <a:pt x="517" y="193"/>
                  </a:lnTo>
                  <a:lnTo>
                    <a:pt x="525" y="188"/>
                  </a:lnTo>
                  <a:lnTo>
                    <a:pt x="531" y="179"/>
                  </a:lnTo>
                  <a:lnTo>
                    <a:pt x="537" y="169"/>
                  </a:lnTo>
                  <a:lnTo>
                    <a:pt x="548" y="128"/>
                  </a:lnTo>
                  <a:lnTo>
                    <a:pt x="556" y="86"/>
                  </a:lnTo>
                  <a:lnTo>
                    <a:pt x="562" y="42"/>
                  </a:lnTo>
                  <a:lnTo>
                    <a:pt x="564" y="0"/>
                  </a:lnTo>
                  <a:lnTo>
                    <a:pt x="556" y="40"/>
                  </a:lnTo>
                  <a:lnTo>
                    <a:pt x="546" y="79"/>
                  </a:lnTo>
                  <a:lnTo>
                    <a:pt x="531" y="113"/>
                  </a:lnTo>
                  <a:lnTo>
                    <a:pt x="522" y="128"/>
                  </a:lnTo>
                  <a:lnTo>
                    <a:pt x="511" y="144"/>
                  </a:lnTo>
                  <a:lnTo>
                    <a:pt x="478" y="169"/>
                  </a:lnTo>
                  <a:lnTo>
                    <a:pt x="442" y="193"/>
                  </a:lnTo>
                  <a:lnTo>
                    <a:pt x="408" y="213"/>
                  </a:lnTo>
                  <a:lnTo>
                    <a:pt x="374" y="237"/>
                  </a:lnTo>
                  <a:lnTo>
                    <a:pt x="327" y="256"/>
                  </a:lnTo>
                  <a:lnTo>
                    <a:pt x="280" y="278"/>
                  </a:lnTo>
                  <a:lnTo>
                    <a:pt x="187" y="325"/>
                  </a:lnTo>
                  <a:lnTo>
                    <a:pt x="94" y="369"/>
                  </a:lnTo>
                  <a:lnTo>
                    <a:pt x="47" y="386"/>
                  </a:lnTo>
                  <a:lnTo>
                    <a:pt x="0" y="401"/>
                  </a:lnTo>
                  <a:lnTo>
                    <a:pt x="49" y="394"/>
                  </a:lnTo>
                  <a:lnTo>
                    <a:pt x="99" y="381"/>
                  </a:lnTo>
                  <a:lnTo>
                    <a:pt x="148" y="362"/>
                  </a:lnTo>
                  <a:lnTo>
                    <a:pt x="198" y="340"/>
                  </a:lnTo>
                  <a:lnTo>
                    <a:pt x="247" y="316"/>
                  </a:lnTo>
                  <a:lnTo>
                    <a:pt x="297" y="293"/>
                  </a:lnTo>
                  <a:lnTo>
                    <a:pt x="346" y="269"/>
                  </a:lnTo>
                  <a:lnTo>
                    <a:pt x="394" y="249"/>
                  </a:lnTo>
                  <a:lnTo>
                    <a:pt x="397" y="250"/>
                  </a:lnTo>
                  <a:lnTo>
                    <a:pt x="398" y="252"/>
                  </a:lnTo>
                  <a:lnTo>
                    <a:pt x="388" y="294"/>
                  </a:lnTo>
                  <a:lnTo>
                    <a:pt x="397" y="289"/>
                  </a:lnTo>
                  <a:lnTo>
                    <a:pt x="403" y="276"/>
                  </a:lnTo>
                  <a:lnTo>
                    <a:pt x="414" y="245"/>
                  </a:lnTo>
                  <a:lnTo>
                    <a:pt x="416" y="247"/>
                  </a:lnTo>
                  <a:lnTo>
                    <a:pt x="383" y="364"/>
                  </a:lnTo>
                  <a:lnTo>
                    <a:pt x="400" y="337"/>
                  </a:lnTo>
                  <a:lnTo>
                    <a:pt x="414" y="306"/>
                  </a:lnTo>
                  <a:lnTo>
                    <a:pt x="438" y="239"/>
                  </a:lnTo>
                  <a:lnTo>
                    <a:pt x="439" y="233"/>
                  </a:lnTo>
                  <a:lnTo>
                    <a:pt x="440" y="232"/>
                  </a:lnTo>
                  <a:lnTo>
                    <a:pt x="441" y="232"/>
                  </a:lnTo>
                  <a:lnTo>
                    <a:pt x="443" y="235"/>
                  </a:lnTo>
                  <a:lnTo>
                    <a:pt x="428" y="293"/>
                  </a:lnTo>
                  <a:lnTo>
                    <a:pt x="410" y="345"/>
                  </a:lnTo>
                  <a:lnTo>
                    <a:pt x="390" y="396"/>
                  </a:lnTo>
                  <a:lnTo>
                    <a:pt x="370" y="445"/>
                  </a:lnTo>
                  <a:lnTo>
                    <a:pt x="372" y="443"/>
                  </a:lnTo>
                  <a:lnTo>
                    <a:pt x="399" y="393"/>
                  </a:lnTo>
                  <a:lnTo>
                    <a:pt x="423" y="342"/>
                  </a:lnTo>
                  <a:lnTo>
                    <a:pt x="442" y="286"/>
                  </a:lnTo>
                  <a:lnTo>
                    <a:pt x="460" y="223"/>
                  </a:lnTo>
                  <a:lnTo>
                    <a:pt x="462" y="220"/>
                  </a:lnTo>
                  <a:lnTo>
                    <a:pt x="466" y="218"/>
                  </a:lnTo>
                  <a:lnTo>
                    <a:pt x="468" y="223"/>
                  </a:lnTo>
                  <a:lnTo>
                    <a:pt x="456" y="271"/>
                  </a:lnTo>
                  <a:lnTo>
                    <a:pt x="442" y="316"/>
                  </a:lnTo>
                  <a:lnTo>
                    <a:pt x="427" y="360"/>
                  </a:lnTo>
                  <a:lnTo>
                    <a:pt x="410" y="401"/>
                  </a:lnTo>
                  <a:lnTo>
                    <a:pt x="391" y="442"/>
                  </a:lnTo>
                  <a:lnTo>
                    <a:pt x="371" y="481"/>
                  </a:lnTo>
                  <a:lnTo>
                    <a:pt x="326" y="555"/>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7" name="Freeform 137"/>
            <p:cNvSpPr>
              <a:spLocks/>
            </p:cNvSpPr>
            <p:nvPr/>
          </p:nvSpPr>
          <p:spPr bwMode="auto">
            <a:xfrm rot="276758">
              <a:off x="3716" y="3156"/>
              <a:ext cx="156" cy="79"/>
            </a:xfrm>
            <a:custGeom>
              <a:avLst/>
              <a:gdLst>
                <a:gd name="T0" fmla="*/ 112 w 119"/>
                <a:gd name="T1" fmla="*/ 136 h 136"/>
                <a:gd name="T2" fmla="*/ 118 w 119"/>
                <a:gd name="T3" fmla="*/ 134 h 136"/>
                <a:gd name="T4" fmla="*/ 119 w 119"/>
                <a:gd name="T5" fmla="*/ 130 h 136"/>
                <a:gd name="T6" fmla="*/ 118 w 119"/>
                <a:gd name="T7" fmla="*/ 127 h 136"/>
                <a:gd name="T8" fmla="*/ 114 w 119"/>
                <a:gd name="T9" fmla="*/ 119 h 136"/>
                <a:gd name="T10" fmla="*/ 84 w 119"/>
                <a:gd name="T11" fmla="*/ 95 h 136"/>
                <a:gd name="T12" fmla="*/ 55 w 119"/>
                <a:gd name="T13" fmla="*/ 68 h 136"/>
                <a:gd name="T14" fmla="*/ 28 w 119"/>
                <a:gd name="T15" fmla="*/ 37 h 136"/>
                <a:gd name="T16" fmla="*/ 0 w 119"/>
                <a:gd name="T17" fmla="*/ 0 h 136"/>
                <a:gd name="T18" fmla="*/ 24 w 119"/>
                <a:gd name="T19" fmla="*/ 44 h 136"/>
                <a:gd name="T20" fmla="*/ 52 w 119"/>
                <a:gd name="T21" fmla="*/ 81 h 136"/>
                <a:gd name="T22" fmla="*/ 81 w 119"/>
                <a:gd name="T23" fmla="*/ 112 h 136"/>
                <a:gd name="T24" fmla="*/ 112 w 119"/>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36">
                  <a:moveTo>
                    <a:pt x="112" y="136"/>
                  </a:moveTo>
                  <a:lnTo>
                    <a:pt x="118" y="134"/>
                  </a:lnTo>
                  <a:lnTo>
                    <a:pt x="119" y="130"/>
                  </a:lnTo>
                  <a:lnTo>
                    <a:pt x="118" y="127"/>
                  </a:lnTo>
                  <a:lnTo>
                    <a:pt x="114" y="119"/>
                  </a:lnTo>
                  <a:lnTo>
                    <a:pt x="84" y="95"/>
                  </a:lnTo>
                  <a:lnTo>
                    <a:pt x="55" y="68"/>
                  </a:lnTo>
                  <a:lnTo>
                    <a:pt x="28" y="37"/>
                  </a:lnTo>
                  <a:lnTo>
                    <a:pt x="0" y="0"/>
                  </a:lnTo>
                  <a:lnTo>
                    <a:pt x="24" y="44"/>
                  </a:lnTo>
                  <a:lnTo>
                    <a:pt x="52" y="81"/>
                  </a:lnTo>
                  <a:lnTo>
                    <a:pt x="81" y="112"/>
                  </a:lnTo>
                  <a:lnTo>
                    <a:pt x="112" y="13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8" name="Freeform 138"/>
            <p:cNvSpPr>
              <a:spLocks/>
            </p:cNvSpPr>
            <p:nvPr/>
          </p:nvSpPr>
          <p:spPr bwMode="auto">
            <a:xfrm rot="276758">
              <a:off x="3759" y="3164"/>
              <a:ext cx="102" cy="47"/>
            </a:xfrm>
            <a:custGeom>
              <a:avLst/>
              <a:gdLst>
                <a:gd name="T0" fmla="*/ 72 w 78"/>
                <a:gd name="T1" fmla="*/ 79 h 79"/>
                <a:gd name="T2" fmla="*/ 76 w 78"/>
                <a:gd name="T3" fmla="*/ 78 h 79"/>
                <a:gd name="T4" fmla="*/ 77 w 78"/>
                <a:gd name="T5" fmla="*/ 78 h 79"/>
                <a:gd name="T6" fmla="*/ 78 w 78"/>
                <a:gd name="T7" fmla="*/ 74 h 79"/>
                <a:gd name="T8" fmla="*/ 60 w 78"/>
                <a:gd name="T9" fmla="*/ 54 h 79"/>
                <a:gd name="T10" fmla="*/ 49 w 78"/>
                <a:gd name="T11" fmla="*/ 47 h 79"/>
                <a:gd name="T12" fmla="*/ 38 w 78"/>
                <a:gd name="T13" fmla="*/ 39 h 79"/>
                <a:gd name="T14" fmla="*/ 17 w 78"/>
                <a:gd name="T15" fmla="*/ 22 h 79"/>
                <a:gd name="T16" fmla="*/ 9 w 78"/>
                <a:gd name="T17" fmla="*/ 12 h 79"/>
                <a:gd name="T18" fmla="*/ 0 w 78"/>
                <a:gd name="T19" fmla="*/ 0 h 79"/>
                <a:gd name="T20" fmla="*/ 15 w 78"/>
                <a:gd name="T21" fmla="*/ 27 h 79"/>
                <a:gd name="T22" fmla="*/ 33 w 78"/>
                <a:gd name="T23" fmla="*/ 47 h 79"/>
                <a:gd name="T24" fmla="*/ 72 w 78"/>
                <a:gd name="T2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9">
                  <a:moveTo>
                    <a:pt x="72" y="79"/>
                  </a:moveTo>
                  <a:lnTo>
                    <a:pt x="76" y="78"/>
                  </a:lnTo>
                  <a:lnTo>
                    <a:pt x="77" y="78"/>
                  </a:lnTo>
                  <a:lnTo>
                    <a:pt x="78" y="74"/>
                  </a:lnTo>
                  <a:lnTo>
                    <a:pt x="60" y="54"/>
                  </a:lnTo>
                  <a:lnTo>
                    <a:pt x="49" y="47"/>
                  </a:lnTo>
                  <a:lnTo>
                    <a:pt x="38" y="39"/>
                  </a:lnTo>
                  <a:lnTo>
                    <a:pt x="17" y="22"/>
                  </a:lnTo>
                  <a:lnTo>
                    <a:pt x="9" y="12"/>
                  </a:lnTo>
                  <a:lnTo>
                    <a:pt x="0" y="0"/>
                  </a:lnTo>
                  <a:lnTo>
                    <a:pt x="15" y="27"/>
                  </a:lnTo>
                  <a:lnTo>
                    <a:pt x="33" y="47"/>
                  </a:lnTo>
                  <a:lnTo>
                    <a:pt x="72" y="7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19" name="Freeform 139"/>
            <p:cNvSpPr>
              <a:spLocks/>
            </p:cNvSpPr>
            <p:nvPr/>
          </p:nvSpPr>
          <p:spPr bwMode="auto">
            <a:xfrm rot="276758">
              <a:off x="3815" y="3173"/>
              <a:ext cx="38" cy="18"/>
            </a:xfrm>
            <a:custGeom>
              <a:avLst/>
              <a:gdLst>
                <a:gd name="T0" fmla="*/ 26 w 29"/>
                <a:gd name="T1" fmla="*/ 30 h 30"/>
                <a:gd name="T2" fmla="*/ 29 w 29"/>
                <a:gd name="T3" fmla="*/ 29 h 30"/>
                <a:gd name="T4" fmla="*/ 29 w 29"/>
                <a:gd name="T5" fmla="*/ 22 h 30"/>
                <a:gd name="T6" fmla="*/ 0 w 29"/>
                <a:gd name="T7" fmla="*/ 0 h 30"/>
                <a:gd name="T8" fmla="*/ 5 w 29"/>
                <a:gd name="T9" fmla="*/ 10 h 30"/>
                <a:gd name="T10" fmla="*/ 10 w 29"/>
                <a:gd name="T11" fmla="*/ 18 h 30"/>
                <a:gd name="T12" fmla="*/ 26 w 2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26" y="30"/>
                  </a:moveTo>
                  <a:lnTo>
                    <a:pt x="29" y="29"/>
                  </a:lnTo>
                  <a:lnTo>
                    <a:pt x="29" y="22"/>
                  </a:lnTo>
                  <a:lnTo>
                    <a:pt x="0" y="0"/>
                  </a:lnTo>
                  <a:lnTo>
                    <a:pt x="5" y="10"/>
                  </a:lnTo>
                  <a:lnTo>
                    <a:pt x="10" y="18"/>
                  </a:lnTo>
                  <a:lnTo>
                    <a:pt x="26" y="3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0" name="Freeform 140"/>
            <p:cNvSpPr>
              <a:spLocks/>
            </p:cNvSpPr>
            <p:nvPr/>
          </p:nvSpPr>
          <p:spPr bwMode="auto">
            <a:xfrm rot="276758">
              <a:off x="3375" y="2951"/>
              <a:ext cx="462" cy="184"/>
            </a:xfrm>
            <a:custGeom>
              <a:avLst/>
              <a:gdLst>
                <a:gd name="T0" fmla="*/ 342 w 352"/>
                <a:gd name="T1" fmla="*/ 317 h 317"/>
                <a:gd name="T2" fmla="*/ 348 w 352"/>
                <a:gd name="T3" fmla="*/ 317 h 317"/>
                <a:gd name="T4" fmla="*/ 352 w 352"/>
                <a:gd name="T5" fmla="*/ 313 h 317"/>
                <a:gd name="T6" fmla="*/ 182 w 352"/>
                <a:gd name="T7" fmla="*/ 215 h 317"/>
                <a:gd name="T8" fmla="*/ 152 w 352"/>
                <a:gd name="T9" fmla="*/ 205 h 317"/>
                <a:gd name="T10" fmla="*/ 123 w 352"/>
                <a:gd name="T11" fmla="*/ 193 h 317"/>
                <a:gd name="T12" fmla="*/ 95 w 352"/>
                <a:gd name="T13" fmla="*/ 176 h 317"/>
                <a:gd name="T14" fmla="*/ 82 w 352"/>
                <a:gd name="T15" fmla="*/ 166 h 317"/>
                <a:gd name="T16" fmla="*/ 71 w 352"/>
                <a:gd name="T17" fmla="*/ 154 h 317"/>
                <a:gd name="T18" fmla="*/ 62 w 352"/>
                <a:gd name="T19" fmla="*/ 151 h 317"/>
                <a:gd name="T20" fmla="*/ 27 w 352"/>
                <a:gd name="T21" fmla="*/ 54 h 317"/>
                <a:gd name="T22" fmla="*/ 52 w 352"/>
                <a:gd name="T23" fmla="*/ 63 h 317"/>
                <a:gd name="T24" fmla="*/ 53 w 352"/>
                <a:gd name="T25" fmla="*/ 66 h 317"/>
                <a:gd name="T26" fmla="*/ 52 w 352"/>
                <a:gd name="T27" fmla="*/ 68 h 317"/>
                <a:gd name="T28" fmla="*/ 49 w 352"/>
                <a:gd name="T29" fmla="*/ 71 h 317"/>
                <a:gd name="T30" fmla="*/ 99 w 352"/>
                <a:gd name="T31" fmla="*/ 76 h 317"/>
                <a:gd name="T32" fmla="*/ 68 w 352"/>
                <a:gd name="T33" fmla="*/ 53 h 317"/>
                <a:gd name="T34" fmla="*/ 68 w 352"/>
                <a:gd name="T35" fmla="*/ 49 h 317"/>
                <a:gd name="T36" fmla="*/ 114 w 352"/>
                <a:gd name="T37" fmla="*/ 65 h 317"/>
                <a:gd name="T38" fmla="*/ 95 w 352"/>
                <a:gd name="T39" fmla="*/ 44 h 317"/>
                <a:gd name="T40" fmla="*/ 72 w 352"/>
                <a:gd name="T41" fmla="*/ 26 h 317"/>
                <a:gd name="T42" fmla="*/ 48 w 352"/>
                <a:gd name="T43" fmla="*/ 14 h 317"/>
                <a:gd name="T44" fmla="*/ 36 w 352"/>
                <a:gd name="T45" fmla="*/ 12 h 317"/>
                <a:gd name="T46" fmla="*/ 23 w 352"/>
                <a:gd name="T47" fmla="*/ 12 h 317"/>
                <a:gd name="T48" fmla="*/ 21 w 352"/>
                <a:gd name="T49" fmla="*/ 15 h 317"/>
                <a:gd name="T50" fmla="*/ 22 w 352"/>
                <a:gd name="T51" fmla="*/ 22 h 317"/>
                <a:gd name="T52" fmla="*/ 66 w 352"/>
                <a:gd name="T53" fmla="*/ 44 h 317"/>
                <a:gd name="T54" fmla="*/ 66 w 352"/>
                <a:gd name="T55" fmla="*/ 49 h 317"/>
                <a:gd name="T56" fmla="*/ 58 w 352"/>
                <a:gd name="T57" fmla="*/ 48 h 317"/>
                <a:gd name="T58" fmla="*/ 48 w 352"/>
                <a:gd name="T59" fmla="*/ 44 h 317"/>
                <a:gd name="T60" fmla="*/ 39 w 352"/>
                <a:gd name="T61" fmla="*/ 43 h 317"/>
                <a:gd name="T62" fmla="*/ 30 w 352"/>
                <a:gd name="T63" fmla="*/ 46 h 317"/>
                <a:gd name="T64" fmla="*/ 30 w 352"/>
                <a:gd name="T65" fmla="*/ 48 h 317"/>
                <a:gd name="T66" fmla="*/ 26 w 352"/>
                <a:gd name="T67" fmla="*/ 49 h 317"/>
                <a:gd name="T68" fmla="*/ 0 w 352"/>
                <a:gd name="T69" fmla="*/ 0 h 317"/>
                <a:gd name="T70" fmla="*/ 18 w 352"/>
                <a:gd name="T71" fmla="*/ 43 h 317"/>
                <a:gd name="T72" fmla="*/ 32 w 352"/>
                <a:gd name="T73" fmla="*/ 90 h 317"/>
                <a:gd name="T74" fmla="*/ 58 w 352"/>
                <a:gd name="T75" fmla="*/ 185 h 317"/>
                <a:gd name="T76" fmla="*/ 60 w 352"/>
                <a:gd name="T77" fmla="*/ 183 h 317"/>
                <a:gd name="T78" fmla="*/ 62 w 352"/>
                <a:gd name="T79" fmla="*/ 180 h 317"/>
                <a:gd name="T80" fmla="*/ 64 w 352"/>
                <a:gd name="T81" fmla="*/ 186 h 317"/>
                <a:gd name="T82" fmla="*/ 110 w 352"/>
                <a:gd name="T83" fmla="*/ 212 h 317"/>
                <a:gd name="T84" fmla="*/ 158 w 352"/>
                <a:gd name="T85" fmla="*/ 231 h 317"/>
                <a:gd name="T86" fmla="*/ 205 w 352"/>
                <a:gd name="T87" fmla="*/ 251 h 317"/>
                <a:gd name="T88" fmla="*/ 253 w 352"/>
                <a:gd name="T89" fmla="*/ 275 h 317"/>
                <a:gd name="T90" fmla="*/ 298 w 352"/>
                <a:gd name="T91" fmla="*/ 297 h 317"/>
                <a:gd name="T92" fmla="*/ 342 w 352"/>
                <a:gd name="T93"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 h="317">
                  <a:moveTo>
                    <a:pt x="342" y="317"/>
                  </a:moveTo>
                  <a:lnTo>
                    <a:pt x="348" y="317"/>
                  </a:lnTo>
                  <a:lnTo>
                    <a:pt x="352" y="313"/>
                  </a:lnTo>
                  <a:lnTo>
                    <a:pt x="182" y="215"/>
                  </a:lnTo>
                  <a:lnTo>
                    <a:pt x="152" y="205"/>
                  </a:lnTo>
                  <a:lnTo>
                    <a:pt x="123" y="193"/>
                  </a:lnTo>
                  <a:lnTo>
                    <a:pt x="95" y="176"/>
                  </a:lnTo>
                  <a:lnTo>
                    <a:pt x="82" y="166"/>
                  </a:lnTo>
                  <a:lnTo>
                    <a:pt x="71" y="154"/>
                  </a:lnTo>
                  <a:lnTo>
                    <a:pt x="62" y="151"/>
                  </a:lnTo>
                  <a:lnTo>
                    <a:pt x="27" y="54"/>
                  </a:lnTo>
                  <a:lnTo>
                    <a:pt x="52" y="63"/>
                  </a:lnTo>
                  <a:lnTo>
                    <a:pt x="53" y="66"/>
                  </a:lnTo>
                  <a:lnTo>
                    <a:pt x="52" y="68"/>
                  </a:lnTo>
                  <a:lnTo>
                    <a:pt x="49" y="71"/>
                  </a:lnTo>
                  <a:lnTo>
                    <a:pt x="99" y="76"/>
                  </a:lnTo>
                  <a:lnTo>
                    <a:pt x="68" y="53"/>
                  </a:lnTo>
                  <a:lnTo>
                    <a:pt x="68" y="49"/>
                  </a:lnTo>
                  <a:lnTo>
                    <a:pt x="114" y="65"/>
                  </a:lnTo>
                  <a:lnTo>
                    <a:pt x="95" y="44"/>
                  </a:lnTo>
                  <a:lnTo>
                    <a:pt x="72" y="26"/>
                  </a:lnTo>
                  <a:lnTo>
                    <a:pt x="48" y="14"/>
                  </a:lnTo>
                  <a:lnTo>
                    <a:pt x="36" y="12"/>
                  </a:lnTo>
                  <a:lnTo>
                    <a:pt x="23" y="12"/>
                  </a:lnTo>
                  <a:lnTo>
                    <a:pt x="21" y="15"/>
                  </a:lnTo>
                  <a:lnTo>
                    <a:pt x="22" y="22"/>
                  </a:lnTo>
                  <a:lnTo>
                    <a:pt x="66" y="44"/>
                  </a:lnTo>
                  <a:lnTo>
                    <a:pt x="66" y="49"/>
                  </a:lnTo>
                  <a:lnTo>
                    <a:pt x="58" y="48"/>
                  </a:lnTo>
                  <a:lnTo>
                    <a:pt x="48" y="44"/>
                  </a:lnTo>
                  <a:lnTo>
                    <a:pt x="39" y="43"/>
                  </a:lnTo>
                  <a:lnTo>
                    <a:pt x="30" y="46"/>
                  </a:lnTo>
                  <a:lnTo>
                    <a:pt x="30" y="48"/>
                  </a:lnTo>
                  <a:lnTo>
                    <a:pt x="26" y="49"/>
                  </a:lnTo>
                  <a:lnTo>
                    <a:pt x="0" y="0"/>
                  </a:lnTo>
                  <a:lnTo>
                    <a:pt x="18" y="43"/>
                  </a:lnTo>
                  <a:lnTo>
                    <a:pt x="32" y="90"/>
                  </a:lnTo>
                  <a:lnTo>
                    <a:pt x="58" y="185"/>
                  </a:lnTo>
                  <a:lnTo>
                    <a:pt x="60" y="183"/>
                  </a:lnTo>
                  <a:lnTo>
                    <a:pt x="62" y="180"/>
                  </a:lnTo>
                  <a:lnTo>
                    <a:pt x="64" y="186"/>
                  </a:lnTo>
                  <a:lnTo>
                    <a:pt x="110" y="212"/>
                  </a:lnTo>
                  <a:lnTo>
                    <a:pt x="158" y="231"/>
                  </a:lnTo>
                  <a:lnTo>
                    <a:pt x="205" y="251"/>
                  </a:lnTo>
                  <a:lnTo>
                    <a:pt x="253" y="275"/>
                  </a:lnTo>
                  <a:lnTo>
                    <a:pt x="298" y="297"/>
                  </a:lnTo>
                  <a:lnTo>
                    <a:pt x="342" y="31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1" name="Freeform 141"/>
            <p:cNvSpPr>
              <a:spLocks/>
            </p:cNvSpPr>
            <p:nvPr/>
          </p:nvSpPr>
          <p:spPr bwMode="auto">
            <a:xfrm rot="276758">
              <a:off x="3875" y="2845"/>
              <a:ext cx="839" cy="307"/>
            </a:xfrm>
            <a:custGeom>
              <a:avLst/>
              <a:gdLst>
                <a:gd name="T0" fmla="*/ 44 w 639"/>
                <a:gd name="T1" fmla="*/ 527 h 527"/>
                <a:gd name="T2" fmla="*/ 84 w 639"/>
                <a:gd name="T3" fmla="*/ 520 h 527"/>
                <a:gd name="T4" fmla="*/ 124 w 639"/>
                <a:gd name="T5" fmla="*/ 508 h 527"/>
                <a:gd name="T6" fmla="*/ 204 w 639"/>
                <a:gd name="T7" fmla="*/ 479 h 527"/>
                <a:gd name="T8" fmla="*/ 283 w 639"/>
                <a:gd name="T9" fmla="*/ 442 h 527"/>
                <a:gd name="T10" fmla="*/ 363 w 639"/>
                <a:gd name="T11" fmla="*/ 402 h 527"/>
                <a:gd name="T12" fmla="*/ 400 w 639"/>
                <a:gd name="T13" fmla="*/ 373 h 527"/>
                <a:gd name="T14" fmla="*/ 438 w 639"/>
                <a:gd name="T15" fmla="*/ 347 h 527"/>
                <a:gd name="T16" fmla="*/ 477 w 639"/>
                <a:gd name="T17" fmla="*/ 324 h 527"/>
                <a:gd name="T18" fmla="*/ 515 w 639"/>
                <a:gd name="T19" fmla="*/ 298 h 527"/>
                <a:gd name="T20" fmla="*/ 550 w 639"/>
                <a:gd name="T21" fmla="*/ 271 h 527"/>
                <a:gd name="T22" fmla="*/ 583 w 639"/>
                <a:gd name="T23" fmla="*/ 237 h 527"/>
                <a:gd name="T24" fmla="*/ 599 w 639"/>
                <a:gd name="T25" fmla="*/ 219 h 527"/>
                <a:gd name="T26" fmla="*/ 613 w 639"/>
                <a:gd name="T27" fmla="*/ 198 h 527"/>
                <a:gd name="T28" fmla="*/ 625 w 639"/>
                <a:gd name="T29" fmla="*/ 175 h 527"/>
                <a:gd name="T30" fmla="*/ 637 w 639"/>
                <a:gd name="T31" fmla="*/ 149 h 527"/>
                <a:gd name="T32" fmla="*/ 639 w 639"/>
                <a:gd name="T33" fmla="*/ 127 h 527"/>
                <a:gd name="T34" fmla="*/ 639 w 639"/>
                <a:gd name="T35" fmla="*/ 107 h 527"/>
                <a:gd name="T36" fmla="*/ 637 w 639"/>
                <a:gd name="T37" fmla="*/ 87 h 527"/>
                <a:gd name="T38" fmla="*/ 633 w 639"/>
                <a:gd name="T39" fmla="*/ 68 h 527"/>
                <a:gd name="T40" fmla="*/ 622 w 639"/>
                <a:gd name="T41" fmla="*/ 31 h 527"/>
                <a:gd name="T42" fmla="*/ 608 w 639"/>
                <a:gd name="T43" fmla="*/ 0 h 527"/>
                <a:gd name="T44" fmla="*/ 618 w 639"/>
                <a:gd name="T45" fmla="*/ 36 h 527"/>
                <a:gd name="T46" fmla="*/ 624 w 639"/>
                <a:gd name="T47" fmla="*/ 76 h 527"/>
                <a:gd name="T48" fmla="*/ 625 w 639"/>
                <a:gd name="T49" fmla="*/ 97 h 527"/>
                <a:gd name="T50" fmla="*/ 624 w 639"/>
                <a:gd name="T51" fmla="*/ 117 h 527"/>
                <a:gd name="T52" fmla="*/ 621 w 639"/>
                <a:gd name="T53" fmla="*/ 137 h 527"/>
                <a:gd name="T54" fmla="*/ 615 w 639"/>
                <a:gd name="T55" fmla="*/ 154 h 527"/>
                <a:gd name="T56" fmla="*/ 590 w 639"/>
                <a:gd name="T57" fmla="*/ 188 h 527"/>
                <a:gd name="T58" fmla="*/ 563 w 639"/>
                <a:gd name="T59" fmla="*/ 219 h 527"/>
                <a:gd name="T60" fmla="*/ 536 w 639"/>
                <a:gd name="T61" fmla="*/ 249 h 527"/>
                <a:gd name="T62" fmla="*/ 508 w 639"/>
                <a:gd name="T63" fmla="*/ 276 h 527"/>
                <a:gd name="T64" fmla="*/ 446 w 639"/>
                <a:gd name="T65" fmla="*/ 325 h 527"/>
                <a:gd name="T66" fmla="*/ 381 w 639"/>
                <a:gd name="T67" fmla="*/ 369 h 527"/>
                <a:gd name="T68" fmla="*/ 314 w 639"/>
                <a:gd name="T69" fmla="*/ 407 h 527"/>
                <a:gd name="T70" fmla="*/ 244 w 639"/>
                <a:gd name="T71" fmla="*/ 442 h 527"/>
                <a:gd name="T72" fmla="*/ 104 w 639"/>
                <a:gd name="T73" fmla="*/ 508 h 527"/>
                <a:gd name="T74" fmla="*/ 77 w 639"/>
                <a:gd name="T75" fmla="*/ 513 h 527"/>
                <a:gd name="T76" fmla="*/ 51 w 639"/>
                <a:gd name="T77" fmla="*/ 515 h 527"/>
                <a:gd name="T78" fmla="*/ 25 w 639"/>
                <a:gd name="T79" fmla="*/ 510 h 527"/>
                <a:gd name="T80" fmla="*/ 12 w 639"/>
                <a:gd name="T81" fmla="*/ 505 h 527"/>
                <a:gd name="T82" fmla="*/ 0 w 639"/>
                <a:gd name="T83" fmla="*/ 496 h 527"/>
                <a:gd name="T84" fmla="*/ 21 w 639"/>
                <a:gd name="T85" fmla="*/ 515 h 527"/>
                <a:gd name="T86" fmla="*/ 31 w 639"/>
                <a:gd name="T87" fmla="*/ 522 h 527"/>
                <a:gd name="T88" fmla="*/ 44 w 639"/>
                <a:gd name="T89"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527">
                  <a:moveTo>
                    <a:pt x="44" y="527"/>
                  </a:moveTo>
                  <a:lnTo>
                    <a:pt x="84" y="520"/>
                  </a:lnTo>
                  <a:lnTo>
                    <a:pt x="124" y="508"/>
                  </a:lnTo>
                  <a:lnTo>
                    <a:pt x="204" y="479"/>
                  </a:lnTo>
                  <a:lnTo>
                    <a:pt x="283" y="442"/>
                  </a:lnTo>
                  <a:lnTo>
                    <a:pt x="363" y="402"/>
                  </a:lnTo>
                  <a:lnTo>
                    <a:pt x="400" y="373"/>
                  </a:lnTo>
                  <a:lnTo>
                    <a:pt x="438" y="347"/>
                  </a:lnTo>
                  <a:lnTo>
                    <a:pt x="477" y="324"/>
                  </a:lnTo>
                  <a:lnTo>
                    <a:pt x="515" y="298"/>
                  </a:lnTo>
                  <a:lnTo>
                    <a:pt x="550" y="271"/>
                  </a:lnTo>
                  <a:lnTo>
                    <a:pt x="583" y="237"/>
                  </a:lnTo>
                  <a:lnTo>
                    <a:pt x="599" y="219"/>
                  </a:lnTo>
                  <a:lnTo>
                    <a:pt x="613" y="198"/>
                  </a:lnTo>
                  <a:lnTo>
                    <a:pt x="625" y="175"/>
                  </a:lnTo>
                  <a:lnTo>
                    <a:pt x="637" y="149"/>
                  </a:lnTo>
                  <a:lnTo>
                    <a:pt x="639" y="127"/>
                  </a:lnTo>
                  <a:lnTo>
                    <a:pt x="639" y="107"/>
                  </a:lnTo>
                  <a:lnTo>
                    <a:pt x="637" y="87"/>
                  </a:lnTo>
                  <a:lnTo>
                    <a:pt x="633" y="68"/>
                  </a:lnTo>
                  <a:lnTo>
                    <a:pt x="622" y="31"/>
                  </a:lnTo>
                  <a:lnTo>
                    <a:pt x="608" y="0"/>
                  </a:lnTo>
                  <a:lnTo>
                    <a:pt x="618" y="36"/>
                  </a:lnTo>
                  <a:lnTo>
                    <a:pt x="624" y="76"/>
                  </a:lnTo>
                  <a:lnTo>
                    <a:pt x="625" y="97"/>
                  </a:lnTo>
                  <a:lnTo>
                    <a:pt x="624" y="117"/>
                  </a:lnTo>
                  <a:lnTo>
                    <a:pt x="621" y="137"/>
                  </a:lnTo>
                  <a:lnTo>
                    <a:pt x="615" y="154"/>
                  </a:lnTo>
                  <a:lnTo>
                    <a:pt x="590" y="188"/>
                  </a:lnTo>
                  <a:lnTo>
                    <a:pt x="563" y="219"/>
                  </a:lnTo>
                  <a:lnTo>
                    <a:pt x="536" y="249"/>
                  </a:lnTo>
                  <a:lnTo>
                    <a:pt x="508" y="276"/>
                  </a:lnTo>
                  <a:lnTo>
                    <a:pt x="446" y="325"/>
                  </a:lnTo>
                  <a:lnTo>
                    <a:pt x="381" y="369"/>
                  </a:lnTo>
                  <a:lnTo>
                    <a:pt x="314" y="407"/>
                  </a:lnTo>
                  <a:lnTo>
                    <a:pt x="244" y="442"/>
                  </a:lnTo>
                  <a:lnTo>
                    <a:pt x="104" y="508"/>
                  </a:lnTo>
                  <a:lnTo>
                    <a:pt x="77" y="513"/>
                  </a:lnTo>
                  <a:lnTo>
                    <a:pt x="51" y="515"/>
                  </a:lnTo>
                  <a:lnTo>
                    <a:pt x="25" y="510"/>
                  </a:lnTo>
                  <a:lnTo>
                    <a:pt x="12" y="505"/>
                  </a:lnTo>
                  <a:lnTo>
                    <a:pt x="0" y="496"/>
                  </a:lnTo>
                  <a:lnTo>
                    <a:pt x="21" y="515"/>
                  </a:lnTo>
                  <a:lnTo>
                    <a:pt x="31" y="522"/>
                  </a:lnTo>
                  <a:lnTo>
                    <a:pt x="44" y="52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2" name="Freeform 142"/>
            <p:cNvSpPr>
              <a:spLocks/>
            </p:cNvSpPr>
            <p:nvPr/>
          </p:nvSpPr>
          <p:spPr bwMode="auto">
            <a:xfrm rot="276758">
              <a:off x="3420" y="2767"/>
              <a:ext cx="586" cy="296"/>
            </a:xfrm>
            <a:custGeom>
              <a:avLst/>
              <a:gdLst>
                <a:gd name="T0" fmla="*/ 401 w 447"/>
                <a:gd name="T1" fmla="*/ 506 h 506"/>
                <a:gd name="T2" fmla="*/ 447 w 447"/>
                <a:gd name="T3" fmla="*/ 492 h 506"/>
                <a:gd name="T4" fmla="*/ 430 w 447"/>
                <a:gd name="T5" fmla="*/ 494 h 506"/>
                <a:gd name="T6" fmla="*/ 413 w 447"/>
                <a:gd name="T7" fmla="*/ 492 h 506"/>
                <a:gd name="T8" fmla="*/ 381 w 447"/>
                <a:gd name="T9" fmla="*/ 482 h 506"/>
                <a:gd name="T10" fmla="*/ 350 w 447"/>
                <a:gd name="T11" fmla="*/ 467 h 506"/>
                <a:gd name="T12" fmla="*/ 319 w 447"/>
                <a:gd name="T13" fmla="*/ 448 h 506"/>
                <a:gd name="T14" fmla="*/ 260 w 447"/>
                <a:gd name="T15" fmla="*/ 403 h 506"/>
                <a:gd name="T16" fmla="*/ 230 w 447"/>
                <a:gd name="T17" fmla="*/ 381 h 506"/>
                <a:gd name="T18" fmla="*/ 200 w 447"/>
                <a:gd name="T19" fmla="*/ 362 h 506"/>
                <a:gd name="T20" fmla="*/ 156 w 447"/>
                <a:gd name="T21" fmla="*/ 333 h 506"/>
                <a:gd name="T22" fmla="*/ 110 w 447"/>
                <a:gd name="T23" fmla="*/ 308 h 506"/>
                <a:gd name="T24" fmla="*/ 67 w 447"/>
                <a:gd name="T25" fmla="*/ 279 h 506"/>
                <a:gd name="T26" fmla="*/ 46 w 447"/>
                <a:gd name="T27" fmla="*/ 262 h 506"/>
                <a:gd name="T28" fmla="*/ 26 w 447"/>
                <a:gd name="T29" fmla="*/ 244 h 506"/>
                <a:gd name="T30" fmla="*/ 64 w 447"/>
                <a:gd name="T31" fmla="*/ 208 h 506"/>
                <a:gd name="T32" fmla="*/ 106 w 447"/>
                <a:gd name="T33" fmla="*/ 176 h 506"/>
                <a:gd name="T34" fmla="*/ 148 w 447"/>
                <a:gd name="T35" fmla="*/ 145 h 506"/>
                <a:gd name="T36" fmla="*/ 237 w 447"/>
                <a:gd name="T37" fmla="*/ 91 h 506"/>
                <a:gd name="T38" fmla="*/ 281 w 447"/>
                <a:gd name="T39" fmla="*/ 62 h 506"/>
                <a:gd name="T40" fmla="*/ 324 w 447"/>
                <a:gd name="T41" fmla="*/ 32 h 506"/>
                <a:gd name="T42" fmla="*/ 365 w 447"/>
                <a:gd name="T43" fmla="*/ 0 h 506"/>
                <a:gd name="T44" fmla="*/ 288 w 447"/>
                <a:gd name="T45" fmla="*/ 44 h 506"/>
                <a:gd name="T46" fmla="*/ 212 w 447"/>
                <a:gd name="T47" fmla="*/ 89 h 506"/>
                <a:gd name="T48" fmla="*/ 63 w 447"/>
                <a:gd name="T49" fmla="*/ 183 h 506"/>
                <a:gd name="T50" fmla="*/ 45 w 447"/>
                <a:gd name="T51" fmla="*/ 198 h 506"/>
                <a:gd name="T52" fmla="*/ 27 w 447"/>
                <a:gd name="T53" fmla="*/ 211 h 506"/>
                <a:gd name="T54" fmla="*/ 11 w 447"/>
                <a:gd name="T55" fmla="*/ 228 h 506"/>
                <a:gd name="T56" fmla="*/ 5 w 447"/>
                <a:gd name="T57" fmla="*/ 240 h 506"/>
                <a:gd name="T58" fmla="*/ 0 w 447"/>
                <a:gd name="T59" fmla="*/ 254 h 506"/>
                <a:gd name="T60" fmla="*/ 24 w 447"/>
                <a:gd name="T61" fmla="*/ 282 h 506"/>
                <a:gd name="T62" fmla="*/ 50 w 447"/>
                <a:gd name="T63" fmla="*/ 305 h 506"/>
                <a:gd name="T64" fmla="*/ 81 w 447"/>
                <a:gd name="T65" fmla="*/ 325 h 506"/>
                <a:gd name="T66" fmla="*/ 144 w 447"/>
                <a:gd name="T67" fmla="*/ 359 h 506"/>
                <a:gd name="T68" fmla="*/ 175 w 447"/>
                <a:gd name="T69" fmla="*/ 374 h 506"/>
                <a:gd name="T70" fmla="*/ 205 w 447"/>
                <a:gd name="T71" fmla="*/ 393 h 506"/>
                <a:gd name="T72" fmla="*/ 234 w 447"/>
                <a:gd name="T73" fmla="*/ 415 h 506"/>
                <a:gd name="T74" fmla="*/ 262 w 447"/>
                <a:gd name="T75" fmla="*/ 430 h 506"/>
                <a:gd name="T76" fmla="*/ 289 w 447"/>
                <a:gd name="T77" fmla="*/ 448 h 506"/>
                <a:gd name="T78" fmla="*/ 317 w 447"/>
                <a:gd name="T79" fmla="*/ 467 h 506"/>
                <a:gd name="T80" fmla="*/ 347 w 447"/>
                <a:gd name="T81" fmla="*/ 481 h 506"/>
                <a:gd name="T82" fmla="*/ 374 w 447"/>
                <a:gd name="T83" fmla="*/ 498 h 506"/>
                <a:gd name="T84" fmla="*/ 388 w 447"/>
                <a:gd name="T85" fmla="*/ 503 h 506"/>
                <a:gd name="T86" fmla="*/ 401 w 447"/>
                <a:gd name="T87" fmla="*/ 50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506">
                  <a:moveTo>
                    <a:pt x="401" y="506"/>
                  </a:moveTo>
                  <a:lnTo>
                    <a:pt x="447" y="492"/>
                  </a:lnTo>
                  <a:lnTo>
                    <a:pt x="430" y="494"/>
                  </a:lnTo>
                  <a:lnTo>
                    <a:pt x="413" y="492"/>
                  </a:lnTo>
                  <a:lnTo>
                    <a:pt x="381" y="482"/>
                  </a:lnTo>
                  <a:lnTo>
                    <a:pt x="350" y="467"/>
                  </a:lnTo>
                  <a:lnTo>
                    <a:pt x="319" y="448"/>
                  </a:lnTo>
                  <a:lnTo>
                    <a:pt x="260" y="403"/>
                  </a:lnTo>
                  <a:lnTo>
                    <a:pt x="230" y="381"/>
                  </a:lnTo>
                  <a:lnTo>
                    <a:pt x="200" y="362"/>
                  </a:lnTo>
                  <a:lnTo>
                    <a:pt x="156" y="333"/>
                  </a:lnTo>
                  <a:lnTo>
                    <a:pt x="110" y="308"/>
                  </a:lnTo>
                  <a:lnTo>
                    <a:pt x="67" y="279"/>
                  </a:lnTo>
                  <a:lnTo>
                    <a:pt x="46" y="262"/>
                  </a:lnTo>
                  <a:lnTo>
                    <a:pt x="26" y="244"/>
                  </a:lnTo>
                  <a:lnTo>
                    <a:pt x="64" y="208"/>
                  </a:lnTo>
                  <a:lnTo>
                    <a:pt x="106" y="176"/>
                  </a:lnTo>
                  <a:lnTo>
                    <a:pt x="148" y="145"/>
                  </a:lnTo>
                  <a:lnTo>
                    <a:pt x="237" y="91"/>
                  </a:lnTo>
                  <a:lnTo>
                    <a:pt x="281" y="62"/>
                  </a:lnTo>
                  <a:lnTo>
                    <a:pt x="324" y="32"/>
                  </a:lnTo>
                  <a:lnTo>
                    <a:pt x="365" y="0"/>
                  </a:lnTo>
                  <a:lnTo>
                    <a:pt x="288" y="44"/>
                  </a:lnTo>
                  <a:lnTo>
                    <a:pt x="212" y="89"/>
                  </a:lnTo>
                  <a:lnTo>
                    <a:pt x="63" y="183"/>
                  </a:lnTo>
                  <a:lnTo>
                    <a:pt x="45" y="198"/>
                  </a:lnTo>
                  <a:lnTo>
                    <a:pt x="27" y="211"/>
                  </a:lnTo>
                  <a:lnTo>
                    <a:pt x="11" y="228"/>
                  </a:lnTo>
                  <a:lnTo>
                    <a:pt x="5" y="240"/>
                  </a:lnTo>
                  <a:lnTo>
                    <a:pt x="0" y="254"/>
                  </a:lnTo>
                  <a:lnTo>
                    <a:pt x="24" y="282"/>
                  </a:lnTo>
                  <a:lnTo>
                    <a:pt x="50" y="305"/>
                  </a:lnTo>
                  <a:lnTo>
                    <a:pt x="81" y="325"/>
                  </a:lnTo>
                  <a:lnTo>
                    <a:pt x="144" y="359"/>
                  </a:lnTo>
                  <a:lnTo>
                    <a:pt x="175" y="374"/>
                  </a:lnTo>
                  <a:lnTo>
                    <a:pt x="205" y="393"/>
                  </a:lnTo>
                  <a:lnTo>
                    <a:pt x="234" y="415"/>
                  </a:lnTo>
                  <a:lnTo>
                    <a:pt x="262" y="430"/>
                  </a:lnTo>
                  <a:lnTo>
                    <a:pt x="289" y="448"/>
                  </a:lnTo>
                  <a:lnTo>
                    <a:pt x="317" y="467"/>
                  </a:lnTo>
                  <a:lnTo>
                    <a:pt x="347" y="481"/>
                  </a:lnTo>
                  <a:lnTo>
                    <a:pt x="374" y="498"/>
                  </a:lnTo>
                  <a:lnTo>
                    <a:pt x="388" y="503"/>
                  </a:lnTo>
                  <a:lnTo>
                    <a:pt x="401" y="50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3" name="Freeform 143"/>
            <p:cNvSpPr>
              <a:spLocks/>
            </p:cNvSpPr>
            <p:nvPr/>
          </p:nvSpPr>
          <p:spPr bwMode="auto">
            <a:xfrm rot="276758">
              <a:off x="4089" y="2872"/>
              <a:ext cx="434" cy="216"/>
            </a:xfrm>
            <a:custGeom>
              <a:avLst/>
              <a:gdLst>
                <a:gd name="T0" fmla="*/ 1 w 331"/>
                <a:gd name="T1" fmla="*/ 371 h 371"/>
                <a:gd name="T2" fmla="*/ 89 w 331"/>
                <a:gd name="T3" fmla="*/ 320 h 371"/>
                <a:gd name="T4" fmla="*/ 131 w 331"/>
                <a:gd name="T5" fmla="*/ 293 h 371"/>
                <a:gd name="T6" fmla="*/ 172 w 331"/>
                <a:gd name="T7" fmla="*/ 264 h 371"/>
                <a:gd name="T8" fmla="*/ 211 w 331"/>
                <a:gd name="T9" fmla="*/ 232 h 371"/>
                <a:gd name="T10" fmla="*/ 249 w 331"/>
                <a:gd name="T11" fmla="*/ 198 h 371"/>
                <a:gd name="T12" fmla="*/ 286 w 331"/>
                <a:gd name="T13" fmla="*/ 159 h 371"/>
                <a:gd name="T14" fmla="*/ 320 w 331"/>
                <a:gd name="T15" fmla="*/ 117 h 371"/>
                <a:gd name="T16" fmla="*/ 328 w 331"/>
                <a:gd name="T17" fmla="*/ 88 h 371"/>
                <a:gd name="T18" fmla="*/ 331 w 331"/>
                <a:gd name="T19" fmla="*/ 58 h 371"/>
                <a:gd name="T20" fmla="*/ 330 w 331"/>
                <a:gd name="T21" fmla="*/ 29 h 371"/>
                <a:gd name="T22" fmla="*/ 322 w 331"/>
                <a:gd name="T23" fmla="*/ 0 h 371"/>
                <a:gd name="T24" fmla="*/ 327 w 331"/>
                <a:gd name="T25" fmla="*/ 24 h 371"/>
                <a:gd name="T26" fmla="*/ 328 w 331"/>
                <a:gd name="T27" fmla="*/ 49 h 371"/>
                <a:gd name="T28" fmla="*/ 324 w 331"/>
                <a:gd name="T29" fmla="*/ 71 h 371"/>
                <a:gd name="T30" fmla="*/ 321 w 331"/>
                <a:gd name="T31" fmla="*/ 83 h 371"/>
                <a:gd name="T32" fmla="*/ 316 w 331"/>
                <a:gd name="T33" fmla="*/ 92 h 371"/>
                <a:gd name="T34" fmla="*/ 281 w 331"/>
                <a:gd name="T35" fmla="*/ 137 h 371"/>
                <a:gd name="T36" fmla="*/ 244 w 331"/>
                <a:gd name="T37" fmla="*/ 178 h 371"/>
                <a:gd name="T38" fmla="*/ 206 w 331"/>
                <a:gd name="T39" fmla="*/ 215 h 371"/>
                <a:gd name="T40" fmla="*/ 166 w 331"/>
                <a:gd name="T41" fmla="*/ 247 h 371"/>
                <a:gd name="T42" fmla="*/ 83 w 331"/>
                <a:gd name="T43" fmla="*/ 308 h 371"/>
                <a:gd name="T44" fmla="*/ 0 w 331"/>
                <a:gd name="T45" fmla="*/ 371 h 371"/>
                <a:gd name="T46" fmla="*/ 1 w 331"/>
                <a:gd name="T4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71">
                  <a:moveTo>
                    <a:pt x="1" y="371"/>
                  </a:moveTo>
                  <a:lnTo>
                    <a:pt x="89" y="320"/>
                  </a:lnTo>
                  <a:lnTo>
                    <a:pt x="131" y="293"/>
                  </a:lnTo>
                  <a:lnTo>
                    <a:pt x="172" y="264"/>
                  </a:lnTo>
                  <a:lnTo>
                    <a:pt x="211" y="232"/>
                  </a:lnTo>
                  <a:lnTo>
                    <a:pt x="249" y="198"/>
                  </a:lnTo>
                  <a:lnTo>
                    <a:pt x="286" y="159"/>
                  </a:lnTo>
                  <a:lnTo>
                    <a:pt x="320" y="117"/>
                  </a:lnTo>
                  <a:lnTo>
                    <a:pt x="328" y="88"/>
                  </a:lnTo>
                  <a:lnTo>
                    <a:pt x="331" y="58"/>
                  </a:lnTo>
                  <a:lnTo>
                    <a:pt x="330" y="29"/>
                  </a:lnTo>
                  <a:lnTo>
                    <a:pt x="322" y="0"/>
                  </a:lnTo>
                  <a:lnTo>
                    <a:pt x="327" y="24"/>
                  </a:lnTo>
                  <a:lnTo>
                    <a:pt x="328" y="49"/>
                  </a:lnTo>
                  <a:lnTo>
                    <a:pt x="324" y="71"/>
                  </a:lnTo>
                  <a:lnTo>
                    <a:pt x="321" y="83"/>
                  </a:lnTo>
                  <a:lnTo>
                    <a:pt x="316" y="92"/>
                  </a:lnTo>
                  <a:lnTo>
                    <a:pt x="281" y="137"/>
                  </a:lnTo>
                  <a:lnTo>
                    <a:pt x="244" y="178"/>
                  </a:lnTo>
                  <a:lnTo>
                    <a:pt x="206" y="215"/>
                  </a:lnTo>
                  <a:lnTo>
                    <a:pt x="166" y="247"/>
                  </a:lnTo>
                  <a:lnTo>
                    <a:pt x="83" y="308"/>
                  </a:lnTo>
                  <a:lnTo>
                    <a:pt x="0" y="371"/>
                  </a:lnTo>
                  <a:lnTo>
                    <a:pt x="1" y="37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4" name="Freeform 144"/>
            <p:cNvSpPr>
              <a:spLocks/>
            </p:cNvSpPr>
            <p:nvPr/>
          </p:nvSpPr>
          <p:spPr bwMode="auto">
            <a:xfrm rot="276758">
              <a:off x="3320" y="2732"/>
              <a:ext cx="574" cy="286"/>
            </a:xfrm>
            <a:custGeom>
              <a:avLst/>
              <a:gdLst>
                <a:gd name="T0" fmla="*/ 286 w 437"/>
                <a:gd name="T1" fmla="*/ 489 h 489"/>
                <a:gd name="T2" fmla="*/ 256 w 437"/>
                <a:gd name="T3" fmla="*/ 459 h 489"/>
                <a:gd name="T4" fmla="*/ 224 w 437"/>
                <a:gd name="T5" fmla="*/ 433 h 489"/>
                <a:gd name="T6" fmla="*/ 154 w 437"/>
                <a:gd name="T7" fmla="*/ 386 h 489"/>
                <a:gd name="T8" fmla="*/ 84 w 437"/>
                <a:gd name="T9" fmla="*/ 338 h 489"/>
                <a:gd name="T10" fmla="*/ 49 w 437"/>
                <a:gd name="T11" fmla="*/ 313 h 489"/>
                <a:gd name="T12" fmla="*/ 16 w 437"/>
                <a:gd name="T13" fmla="*/ 286 h 489"/>
                <a:gd name="T14" fmla="*/ 16 w 437"/>
                <a:gd name="T15" fmla="*/ 281 h 489"/>
                <a:gd name="T16" fmla="*/ 61 w 437"/>
                <a:gd name="T17" fmla="*/ 237 h 489"/>
                <a:gd name="T18" fmla="*/ 109 w 437"/>
                <a:gd name="T19" fmla="*/ 196 h 489"/>
                <a:gd name="T20" fmla="*/ 160 w 437"/>
                <a:gd name="T21" fmla="*/ 161 h 489"/>
                <a:gd name="T22" fmla="*/ 212 w 437"/>
                <a:gd name="T23" fmla="*/ 128 h 489"/>
                <a:gd name="T24" fmla="*/ 319 w 437"/>
                <a:gd name="T25" fmla="*/ 66 h 489"/>
                <a:gd name="T26" fmla="*/ 425 w 437"/>
                <a:gd name="T27" fmla="*/ 5 h 489"/>
                <a:gd name="T28" fmla="*/ 431 w 437"/>
                <a:gd name="T29" fmla="*/ 1 h 489"/>
                <a:gd name="T30" fmla="*/ 437 w 437"/>
                <a:gd name="T31" fmla="*/ 0 h 489"/>
                <a:gd name="T32" fmla="*/ 384 w 437"/>
                <a:gd name="T33" fmla="*/ 22 h 489"/>
                <a:gd name="T34" fmla="*/ 335 w 437"/>
                <a:gd name="T35" fmla="*/ 45 h 489"/>
                <a:gd name="T36" fmla="*/ 235 w 437"/>
                <a:gd name="T37" fmla="*/ 101 h 489"/>
                <a:gd name="T38" fmla="*/ 137 w 437"/>
                <a:gd name="T39" fmla="*/ 159 h 489"/>
                <a:gd name="T40" fmla="*/ 89 w 437"/>
                <a:gd name="T41" fmla="*/ 189 h 489"/>
                <a:gd name="T42" fmla="*/ 41 w 437"/>
                <a:gd name="T43" fmla="*/ 218 h 489"/>
                <a:gd name="T44" fmla="*/ 20 w 437"/>
                <a:gd name="T45" fmla="*/ 244 h 489"/>
                <a:gd name="T46" fmla="*/ 9 w 437"/>
                <a:gd name="T47" fmla="*/ 257 h 489"/>
                <a:gd name="T48" fmla="*/ 0 w 437"/>
                <a:gd name="T49" fmla="*/ 276 h 489"/>
                <a:gd name="T50" fmla="*/ 0 w 437"/>
                <a:gd name="T51" fmla="*/ 289 h 489"/>
                <a:gd name="T52" fmla="*/ 1 w 437"/>
                <a:gd name="T53" fmla="*/ 301 h 489"/>
                <a:gd name="T54" fmla="*/ 6 w 437"/>
                <a:gd name="T55" fmla="*/ 311 h 489"/>
                <a:gd name="T56" fmla="*/ 12 w 437"/>
                <a:gd name="T57" fmla="*/ 320 h 489"/>
                <a:gd name="T58" fmla="*/ 150 w 437"/>
                <a:gd name="T59" fmla="*/ 403 h 489"/>
                <a:gd name="T60" fmla="*/ 219 w 437"/>
                <a:gd name="T61" fmla="*/ 445 h 489"/>
                <a:gd name="T62" fmla="*/ 286 w 437"/>
                <a:gd name="T63"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489">
                  <a:moveTo>
                    <a:pt x="286" y="489"/>
                  </a:moveTo>
                  <a:lnTo>
                    <a:pt x="256" y="459"/>
                  </a:lnTo>
                  <a:lnTo>
                    <a:pt x="224" y="433"/>
                  </a:lnTo>
                  <a:lnTo>
                    <a:pt x="154" y="386"/>
                  </a:lnTo>
                  <a:lnTo>
                    <a:pt x="84" y="338"/>
                  </a:lnTo>
                  <a:lnTo>
                    <a:pt x="49" y="313"/>
                  </a:lnTo>
                  <a:lnTo>
                    <a:pt x="16" y="286"/>
                  </a:lnTo>
                  <a:lnTo>
                    <a:pt x="16" y="281"/>
                  </a:lnTo>
                  <a:lnTo>
                    <a:pt x="61" y="237"/>
                  </a:lnTo>
                  <a:lnTo>
                    <a:pt x="109" y="196"/>
                  </a:lnTo>
                  <a:lnTo>
                    <a:pt x="160" y="161"/>
                  </a:lnTo>
                  <a:lnTo>
                    <a:pt x="212" y="128"/>
                  </a:lnTo>
                  <a:lnTo>
                    <a:pt x="319" y="66"/>
                  </a:lnTo>
                  <a:lnTo>
                    <a:pt x="425" y="5"/>
                  </a:lnTo>
                  <a:lnTo>
                    <a:pt x="431" y="1"/>
                  </a:lnTo>
                  <a:lnTo>
                    <a:pt x="437" y="0"/>
                  </a:lnTo>
                  <a:lnTo>
                    <a:pt x="384" y="22"/>
                  </a:lnTo>
                  <a:lnTo>
                    <a:pt x="335" y="45"/>
                  </a:lnTo>
                  <a:lnTo>
                    <a:pt x="235" y="101"/>
                  </a:lnTo>
                  <a:lnTo>
                    <a:pt x="137" y="159"/>
                  </a:lnTo>
                  <a:lnTo>
                    <a:pt x="89" y="189"/>
                  </a:lnTo>
                  <a:lnTo>
                    <a:pt x="41" y="218"/>
                  </a:lnTo>
                  <a:lnTo>
                    <a:pt x="20" y="244"/>
                  </a:lnTo>
                  <a:lnTo>
                    <a:pt x="9" y="257"/>
                  </a:lnTo>
                  <a:lnTo>
                    <a:pt x="0" y="276"/>
                  </a:lnTo>
                  <a:lnTo>
                    <a:pt x="0" y="289"/>
                  </a:lnTo>
                  <a:lnTo>
                    <a:pt x="1" y="301"/>
                  </a:lnTo>
                  <a:lnTo>
                    <a:pt x="6" y="311"/>
                  </a:lnTo>
                  <a:lnTo>
                    <a:pt x="12" y="320"/>
                  </a:lnTo>
                  <a:lnTo>
                    <a:pt x="150" y="403"/>
                  </a:lnTo>
                  <a:lnTo>
                    <a:pt x="219" y="445"/>
                  </a:lnTo>
                  <a:lnTo>
                    <a:pt x="286" y="48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5" name="Freeform 145"/>
            <p:cNvSpPr>
              <a:spLocks/>
            </p:cNvSpPr>
            <p:nvPr/>
          </p:nvSpPr>
          <p:spPr bwMode="auto">
            <a:xfrm rot="276758">
              <a:off x="4131" y="3022"/>
              <a:ext cx="63" cy="22"/>
            </a:xfrm>
            <a:custGeom>
              <a:avLst/>
              <a:gdLst>
                <a:gd name="T0" fmla="*/ 0 w 48"/>
                <a:gd name="T1" fmla="*/ 37 h 37"/>
                <a:gd name="T2" fmla="*/ 10 w 48"/>
                <a:gd name="T3" fmla="*/ 27 h 37"/>
                <a:gd name="T4" fmla="*/ 22 w 48"/>
                <a:gd name="T5" fmla="*/ 20 h 37"/>
                <a:gd name="T6" fmla="*/ 48 w 48"/>
                <a:gd name="T7" fmla="*/ 6 h 37"/>
                <a:gd name="T8" fmla="*/ 47 w 48"/>
                <a:gd name="T9" fmla="*/ 3 h 37"/>
                <a:gd name="T10" fmla="*/ 43 w 48"/>
                <a:gd name="T11" fmla="*/ 0 h 37"/>
                <a:gd name="T12" fmla="*/ 30 w 48"/>
                <a:gd name="T13" fmla="*/ 5 h 37"/>
                <a:gd name="T14" fmla="*/ 18 w 48"/>
                <a:gd name="T15" fmla="*/ 13 h 37"/>
                <a:gd name="T16" fmla="*/ 7 w 48"/>
                <a:gd name="T17" fmla="*/ 25 h 37"/>
                <a:gd name="T18" fmla="*/ 0 w 4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7">
                  <a:moveTo>
                    <a:pt x="0" y="37"/>
                  </a:moveTo>
                  <a:lnTo>
                    <a:pt x="10" y="27"/>
                  </a:lnTo>
                  <a:lnTo>
                    <a:pt x="22" y="20"/>
                  </a:lnTo>
                  <a:lnTo>
                    <a:pt x="48" y="6"/>
                  </a:lnTo>
                  <a:lnTo>
                    <a:pt x="47" y="3"/>
                  </a:lnTo>
                  <a:lnTo>
                    <a:pt x="43" y="0"/>
                  </a:lnTo>
                  <a:lnTo>
                    <a:pt x="30" y="5"/>
                  </a:lnTo>
                  <a:lnTo>
                    <a:pt x="18" y="13"/>
                  </a:lnTo>
                  <a:lnTo>
                    <a:pt x="7" y="25"/>
                  </a:lnTo>
                  <a:lnTo>
                    <a:pt x="0" y="3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6" name="Freeform 146"/>
            <p:cNvSpPr>
              <a:spLocks/>
            </p:cNvSpPr>
            <p:nvPr/>
          </p:nvSpPr>
          <p:spPr bwMode="auto">
            <a:xfrm rot="276758">
              <a:off x="4154" y="3016"/>
              <a:ext cx="22" cy="5"/>
            </a:xfrm>
            <a:custGeom>
              <a:avLst/>
              <a:gdLst>
                <a:gd name="T0" fmla="*/ 0 w 17"/>
                <a:gd name="T1" fmla="*/ 7 h 7"/>
                <a:gd name="T2" fmla="*/ 17 w 17"/>
                <a:gd name="T3" fmla="*/ 4 h 7"/>
                <a:gd name="T4" fmla="*/ 17 w 17"/>
                <a:gd name="T5" fmla="*/ 0 h 7"/>
                <a:gd name="T6" fmla="*/ 0 w 17"/>
                <a:gd name="T7" fmla="*/ 7 h 7"/>
              </a:gdLst>
              <a:ahLst/>
              <a:cxnLst>
                <a:cxn ang="0">
                  <a:pos x="T0" y="T1"/>
                </a:cxn>
                <a:cxn ang="0">
                  <a:pos x="T2" y="T3"/>
                </a:cxn>
                <a:cxn ang="0">
                  <a:pos x="T4" y="T5"/>
                </a:cxn>
                <a:cxn ang="0">
                  <a:pos x="T6" y="T7"/>
                </a:cxn>
              </a:cxnLst>
              <a:rect l="0" t="0" r="r" b="b"/>
              <a:pathLst>
                <a:path w="17" h="7">
                  <a:moveTo>
                    <a:pt x="0" y="7"/>
                  </a:moveTo>
                  <a:lnTo>
                    <a:pt x="17" y="4"/>
                  </a:lnTo>
                  <a:lnTo>
                    <a:pt x="17" y="0"/>
                  </a:lnTo>
                  <a:lnTo>
                    <a:pt x="0" y="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7" name="Freeform 147"/>
            <p:cNvSpPr>
              <a:spLocks/>
            </p:cNvSpPr>
            <p:nvPr/>
          </p:nvSpPr>
          <p:spPr bwMode="auto">
            <a:xfrm rot="276758">
              <a:off x="3874" y="2910"/>
              <a:ext cx="203" cy="36"/>
            </a:xfrm>
            <a:custGeom>
              <a:avLst/>
              <a:gdLst>
                <a:gd name="T0" fmla="*/ 1 w 155"/>
                <a:gd name="T1" fmla="*/ 61 h 61"/>
                <a:gd name="T2" fmla="*/ 39 w 155"/>
                <a:gd name="T3" fmla="*/ 42 h 61"/>
                <a:gd name="T4" fmla="*/ 78 w 155"/>
                <a:gd name="T5" fmla="*/ 27 h 61"/>
                <a:gd name="T6" fmla="*/ 117 w 155"/>
                <a:gd name="T7" fmla="*/ 13 h 61"/>
                <a:gd name="T8" fmla="*/ 155 w 155"/>
                <a:gd name="T9" fmla="*/ 1 h 61"/>
                <a:gd name="T10" fmla="*/ 135 w 155"/>
                <a:gd name="T11" fmla="*/ 0 h 61"/>
                <a:gd name="T12" fmla="*/ 116 w 155"/>
                <a:gd name="T13" fmla="*/ 1 h 61"/>
                <a:gd name="T14" fmla="*/ 74 w 155"/>
                <a:gd name="T15" fmla="*/ 13 h 61"/>
                <a:gd name="T16" fmla="*/ 35 w 155"/>
                <a:gd name="T17" fmla="*/ 34 h 61"/>
                <a:gd name="T18" fmla="*/ 0 w 155"/>
                <a:gd name="T19" fmla="*/ 59 h 61"/>
                <a:gd name="T20" fmla="*/ 1 w 155"/>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1">
                  <a:moveTo>
                    <a:pt x="1" y="61"/>
                  </a:moveTo>
                  <a:lnTo>
                    <a:pt x="39" y="42"/>
                  </a:lnTo>
                  <a:lnTo>
                    <a:pt x="78" y="27"/>
                  </a:lnTo>
                  <a:lnTo>
                    <a:pt x="117" y="13"/>
                  </a:lnTo>
                  <a:lnTo>
                    <a:pt x="155" y="1"/>
                  </a:lnTo>
                  <a:lnTo>
                    <a:pt x="135" y="0"/>
                  </a:lnTo>
                  <a:lnTo>
                    <a:pt x="116" y="1"/>
                  </a:lnTo>
                  <a:lnTo>
                    <a:pt x="74" y="13"/>
                  </a:lnTo>
                  <a:lnTo>
                    <a:pt x="35" y="34"/>
                  </a:lnTo>
                  <a:lnTo>
                    <a:pt x="0" y="59"/>
                  </a:lnTo>
                  <a:lnTo>
                    <a:pt x="1" y="6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8" name="Freeform 148"/>
            <p:cNvSpPr>
              <a:spLocks/>
            </p:cNvSpPr>
            <p:nvPr/>
          </p:nvSpPr>
          <p:spPr bwMode="auto">
            <a:xfrm rot="276758">
              <a:off x="3958" y="2936"/>
              <a:ext cx="58" cy="4"/>
            </a:xfrm>
            <a:custGeom>
              <a:avLst/>
              <a:gdLst>
                <a:gd name="T0" fmla="*/ 0 w 44"/>
                <a:gd name="T1" fmla="*/ 9 h 9"/>
                <a:gd name="T2" fmla="*/ 44 w 44"/>
                <a:gd name="T3" fmla="*/ 4 h 9"/>
                <a:gd name="T4" fmla="*/ 44 w 44"/>
                <a:gd name="T5" fmla="*/ 0 h 9"/>
                <a:gd name="T6" fmla="*/ 0 w 44"/>
                <a:gd name="T7" fmla="*/ 9 h 9"/>
              </a:gdLst>
              <a:ahLst/>
              <a:cxnLst>
                <a:cxn ang="0">
                  <a:pos x="T0" y="T1"/>
                </a:cxn>
                <a:cxn ang="0">
                  <a:pos x="T2" y="T3"/>
                </a:cxn>
                <a:cxn ang="0">
                  <a:pos x="T4" y="T5"/>
                </a:cxn>
                <a:cxn ang="0">
                  <a:pos x="T6" y="T7"/>
                </a:cxn>
              </a:cxnLst>
              <a:rect l="0" t="0" r="r" b="b"/>
              <a:pathLst>
                <a:path w="44" h="9">
                  <a:moveTo>
                    <a:pt x="0" y="9"/>
                  </a:moveTo>
                  <a:lnTo>
                    <a:pt x="44" y="4"/>
                  </a:lnTo>
                  <a:lnTo>
                    <a:pt x="44" y="0"/>
                  </a:lnTo>
                  <a:lnTo>
                    <a:pt x="0" y="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29" name="Freeform 149"/>
            <p:cNvSpPr>
              <a:spLocks/>
            </p:cNvSpPr>
            <p:nvPr/>
          </p:nvSpPr>
          <p:spPr bwMode="auto">
            <a:xfrm rot="276758">
              <a:off x="4408" y="2903"/>
              <a:ext cx="81" cy="74"/>
            </a:xfrm>
            <a:custGeom>
              <a:avLst/>
              <a:gdLst>
                <a:gd name="T0" fmla="*/ 1 w 62"/>
                <a:gd name="T1" fmla="*/ 129 h 129"/>
                <a:gd name="T2" fmla="*/ 17 w 62"/>
                <a:gd name="T3" fmla="*/ 117 h 129"/>
                <a:gd name="T4" fmla="*/ 30 w 62"/>
                <a:gd name="T5" fmla="*/ 100 h 129"/>
                <a:gd name="T6" fmla="*/ 54 w 62"/>
                <a:gd name="T7" fmla="*/ 56 h 129"/>
                <a:gd name="T8" fmla="*/ 61 w 62"/>
                <a:gd name="T9" fmla="*/ 29 h 129"/>
                <a:gd name="T10" fmla="*/ 62 w 62"/>
                <a:gd name="T11" fmla="*/ 14 h 129"/>
                <a:gd name="T12" fmla="*/ 61 w 62"/>
                <a:gd name="T13" fmla="*/ 0 h 129"/>
                <a:gd name="T14" fmla="*/ 57 w 62"/>
                <a:gd name="T15" fmla="*/ 20 h 129"/>
                <a:gd name="T16" fmla="*/ 51 w 62"/>
                <a:gd name="T17" fmla="*/ 37 h 129"/>
                <a:gd name="T18" fmla="*/ 32 w 62"/>
                <a:gd name="T19" fmla="*/ 66 h 129"/>
                <a:gd name="T20" fmla="*/ 23 w 62"/>
                <a:gd name="T21" fmla="*/ 80 h 129"/>
                <a:gd name="T22" fmla="*/ 13 w 62"/>
                <a:gd name="T23" fmla="*/ 95 h 129"/>
                <a:gd name="T24" fmla="*/ 5 w 62"/>
                <a:gd name="T25" fmla="*/ 110 h 129"/>
                <a:gd name="T26" fmla="*/ 0 w 62"/>
                <a:gd name="T27" fmla="*/ 129 h 129"/>
                <a:gd name="T28" fmla="*/ 1 w 62"/>
                <a:gd name="T2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29">
                  <a:moveTo>
                    <a:pt x="1" y="129"/>
                  </a:moveTo>
                  <a:lnTo>
                    <a:pt x="17" y="117"/>
                  </a:lnTo>
                  <a:lnTo>
                    <a:pt x="30" y="100"/>
                  </a:lnTo>
                  <a:lnTo>
                    <a:pt x="54" y="56"/>
                  </a:lnTo>
                  <a:lnTo>
                    <a:pt x="61" y="29"/>
                  </a:lnTo>
                  <a:lnTo>
                    <a:pt x="62" y="14"/>
                  </a:lnTo>
                  <a:lnTo>
                    <a:pt x="61" y="0"/>
                  </a:lnTo>
                  <a:lnTo>
                    <a:pt x="57" y="20"/>
                  </a:lnTo>
                  <a:lnTo>
                    <a:pt x="51" y="37"/>
                  </a:lnTo>
                  <a:lnTo>
                    <a:pt x="32" y="66"/>
                  </a:lnTo>
                  <a:lnTo>
                    <a:pt x="23" y="80"/>
                  </a:lnTo>
                  <a:lnTo>
                    <a:pt x="13" y="95"/>
                  </a:lnTo>
                  <a:lnTo>
                    <a:pt x="5" y="110"/>
                  </a:lnTo>
                  <a:lnTo>
                    <a:pt x="0" y="129"/>
                  </a:lnTo>
                  <a:lnTo>
                    <a:pt x="1" y="12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0" name="Freeform 150"/>
            <p:cNvSpPr>
              <a:spLocks/>
            </p:cNvSpPr>
            <p:nvPr/>
          </p:nvSpPr>
          <p:spPr bwMode="auto">
            <a:xfrm rot="276758">
              <a:off x="4609" y="2908"/>
              <a:ext cx="70" cy="85"/>
            </a:xfrm>
            <a:custGeom>
              <a:avLst/>
              <a:gdLst>
                <a:gd name="T0" fmla="*/ 0 w 54"/>
                <a:gd name="T1" fmla="*/ 146 h 146"/>
                <a:gd name="T2" fmla="*/ 15 w 54"/>
                <a:gd name="T3" fmla="*/ 134 h 146"/>
                <a:gd name="T4" fmla="*/ 28 w 54"/>
                <a:gd name="T5" fmla="*/ 119 h 146"/>
                <a:gd name="T6" fmla="*/ 40 w 54"/>
                <a:gd name="T7" fmla="*/ 100 h 146"/>
                <a:gd name="T8" fmla="*/ 49 w 54"/>
                <a:gd name="T9" fmla="*/ 78 h 146"/>
                <a:gd name="T10" fmla="*/ 54 w 54"/>
                <a:gd name="T11" fmla="*/ 39 h 146"/>
                <a:gd name="T12" fmla="*/ 53 w 54"/>
                <a:gd name="T13" fmla="*/ 22 h 146"/>
                <a:gd name="T14" fmla="*/ 49 w 54"/>
                <a:gd name="T15" fmla="*/ 7 h 146"/>
                <a:gd name="T16" fmla="*/ 46 w 54"/>
                <a:gd name="T17" fmla="*/ 2 h 146"/>
                <a:gd name="T18" fmla="*/ 43 w 54"/>
                <a:gd name="T19" fmla="*/ 0 h 146"/>
                <a:gd name="T20" fmla="*/ 43 w 54"/>
                <a:gd name="T21" fmla="*/ 39 h 146"/>
                <a:gd name="T22" fmla="*/ 40 w 54"/>
                <a:gd name="T23" fmla="*/ 59 h 146"/>
                <a:gd name="T24" fmla="*/ 37 w 54"/>
                <a:gd name="T25" fmla="*/ 78 h 146"/>
                <a:gd name="T26" fmla="*/ 31 w 54"/>
                <a:gd name="T27" fmla="*/ 97 h 146"/>
                <a:gd name="T28" fmla="*/ 24 w 54"/>
                <a:gd name="T29" fmla="*/ 112 h 146"/>
                <a:gd name="T30" fmla="*/ 15 w 54"/>
                <a:gd name="T31" fmla="*/ 127 h 146"/>
                <a:gd name="T32" fmla="*/ 5 w 54"/>
                <a:gd name="T33" fmla="*/ 141 h 146"/>
                <a:gd name="T34" fmla="*/ 1 w 54"/>
                <a:gd name="T35" fmla="*/ 144 h 146"/>
                <a:gd name="T36" fmla="*/ 0 w 54"/>
                <a:gd name="T3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46">
                  <a:moveTo>
                    <a:pt x="0" y="146"/>
                  </a:moveTo>
                  <a:lnTo>
                    <a:pt x="15" y="134"/>
                  </a:lnTo>
                  <a:lnTo>
                    <a:pt x="28" y="119"/>
                  </a:lnTo>
                  <a:lnTo>
                    <a:pt x="40" y="100"/>
                  </a:lnTo>
                  <a:lnTo>
                    <a:pt x="49" y="78"/>
                  </a:lnTo>
                  <a:lnTo>
                    <a:pt x="54" y="39"/>
                  </a:lnTo>
                  <a:lnTo>
                    <a:pt x="53" y="22"/>
                  </a:lnTo>
                  <a:lnTo>
                    <a:pt x="49" y="7"/>
                  </a:lnTo>
                  <a:lnTo>
                    <a:pt x="46" y="2"/>
                  </a:lnTo>
                  <a:lnTo>
                    <a:pt x="43" y="0"/>
                  </a:lnTo>
                  <a:lnTo>
                    <a:pt x="43" y="39"/>
                  </a:lnTo>
                  <a:lnTo>
                    <a:pt x="40" y="59"/>
                  </a:lnTo>
                  <a:lnTo>
                    <a:pt x="37" y="78"/>
                  </a:lnTo>
                  <a:lnTo>
                    <a:pt x="31" y="97"/>
                  </a:lnTo>
                  <a:lnTo>
                    <a:pt x="24" y="112"/>
                  </a:lnTo>
                  <a:lnTo>
                    <a:pt x="15" y="127"/>
                  </a:lnTo>
                  <a:lnTo>
                    <a:pt x="5" y="141"/>
                  </a:lnTo>
                  <a:lnTo>
                    <a:pt x="1" y="144"/>
                  </a:lnTo>
                  <a:lnTo>
                    <a:pt x="0" y="14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1" name="Freeform 151"/>
            <p:cNvSpPr>
              <a:spLocks/>
            </p:cNvSpPr>
            <p:nvPr/>
          </p:nvSpPr>
          <p:spPr bwMode="auto">
            <a:xfrm rot="276758">
              <a:off x="3893" y="2894"/>
              <a:ext cx="249" cy="31"/>
            </a:xfrm>
            <a:custGeom>
              <a:avLst/>
              <a:gdLst>
                <a:gd name="T0" fmla="*/ 0 w 190"/>
                <a:gd name="T1" fmla="*/ 53 h 53"/>
                <a:gd name="T2" fmla="*/ 19 w 190"/>
                <a:gd name="T3" fmla="*/ 45 h 53"/>
                <a:gd name="T4" fmla="*/ 38 w 190"/>
                <a:gd name="T5" fmla="*/ 36 h 53"/>
                <a:gd name="T6" fmla="*/ 75 w 190"/>
                <a:gd name="T7" fmla="*/ 24 h 53"/>
                <a:gd name="T8" fmla="*/ 113 w 190"/>
                <a:gd name="T9" fmla="*/ 19 h 53"/>
                <a:gd name="T10" fmla="*/ 186 w 190"/>
                <a:gd name="T11" fmla="*/ 16 h 53"/>
                <a:gd name="T12" fmla="*/ 189 w 190"/>
                <a:gd name="T13" fmla="*/ 14 h 53"/>
                <a:gd name="T14" fmla="*/ 190 w 190"/>
                <a:gd name="T15" fmla="*/ 11 h 53"/>
                <a:gd name="T16" fmla="*/ 169 w 190"/>
                <a:gd name="T17" fmla="*/ 4 h 53"/>
                <a:gd name="T18" fmla="*/ 147 w 190"/>
                <a:gd name="T19" fmla="*/ 0 h 53"/>
                <a:gd name="T20" fmla="*/ 126 w 190"/>
                <a:gd name="T21" fmla="*/ 0 h 53"/>
                <a:gd name="T22" fmla="*/ 82 w 190"/>
                <a:gd name="T23" fmla="*/ 7 h 53"/>
                <a:gd name="T24" fmla="*/ 39 w 190"/>
                <a:gd name="T25" fmla="*/ 24 h 53"/>
                <a:gd name="T26" fmla="*/ 18 w 190"/>
                <a:gd name="T27" fmla="*/ 36 h 53"/>
                <a:gd name="T28" fmla="*/ 7 w 190"/>
                <a:gd name="T29" fmla="*/ 45 h 53"/>
                <a:gd name="T30" fmla="*/ 0 w 190"/>
                <a:gd name="T3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53">
                  <a:moveTo>
                    <a:pt x="0" y="53"/>
                  </a:moveTo>
                  <a:lnTo>
                    <a:pt x="19" y="45"/>
                  </a:lnTo>
                  <a:lnTo>
                    <a:pt x="38" y="36"/>
                  </a:lnTo>
                  <a:lnTo>
                    <a:pt x="75" y="24"/>
                  </a:lnTo>
                  <a:lnTo>
                    <a:pt x="113" y="19"/>
                  </a:lnTo>
                  <a:lnTo>
                    <a:pt x="186" y="16"/>
                  </a:lnTo>
                  <a:lnTo>
                    <a:pt x="189" y="14"/>
                  </a:lnTo>
                  <a:lnTo>
                    <a:pt x="190" y="11"/>
                  </a:lnTo>
                  <a:lnTo>
                    <a:pt x="169" y="4"/>
                  </a:lnTo>
                  <a:lnTo>
                    <a:pt x="147" y="0"/>
                  </a:lnTo>
                  <a:lnTo>
                    <a:pt x="126" y="0"/>
                  </a:lnTo>
                  <a:lnTo>
                    <a:pt x="82" y="7"/>
                  </a:lnTo>
                  <a:lnTo>
                    <a:pt x="39" y="24"/>
                  </a:lnTo>
                  <a:lnTo>
                    <a:pt x="18" y="36"/>
                  </a:lnTo>
                  <a:lnTo>
                    <a:pt x="7" y="45"/>
                  </a:lnTo>
                  <a:lnTo>
                    <a:pt x="0" y="5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2" name="Freeform 152"/>
            <p:cNvSpPr>
              <a:spLocks/>
            </p:cNvSpPr>
            <p:nvPr/>
          </p:nvSpPr>
          <p:spPr bwMode="auto">
            <a:xfrm rot="276758">
              <a:off x="4400" y="2916"/>
              <a:ext cx="47" cy="42"/>
            </a:xfrm>
            <a:custGeom>
              <a:avLst/>
              <a:gdLst>
                <a:gd name="T0" fmla="*/ 2 w 36"/>
                <a:gd name="T1" fmla="*/ 73 h 73"/>
                <a:gd name="T2" fmla="*/ 13 w 36"/>
                <a:gd name="T3" fmla="*/ 59 h 73"/>
                <a:gd name="T4" fmla="*/ 22 w 36"/>
                <a:gd name="T5" fmla="*/ 43 h 73"/>
                <a:gd name="T6" fmla="*/ 30 w 36"/>
                <a:gd name="T7" fmla="*/ 22 h 73"/>
                <a:gd name="T8" fmla="*/ 36 w 36"/>
                <a:gd name="T9" fmla="*/ 0 h 73"/>
                <a:gd name="T10" fmla="*/ 0 w 36"/>
                <a:gd name="T11" fmla="*/ 59 h 73"/>
                <a:gd name="T12" fmla="*/ 0 w 36"/>
                <a:gd name="T13" fmla="*/ 73 h 73"/>
                <a:gd name="T14" fmla="*/ 2 w 36"/>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3">
                  <a:moveTo>
                    <a:pt x="2" y="73"/>
                  </a:moveTo>
                  <a:lnTo>
                    <a:pt x="13" y="59"/>
                  </a:lnTo>
                  <a:lnTo>
                    <a:pt x="22" y="43"/>
                  </a:lnTo>
                  <a:lnTo>
                    <a:pt x="30" y="22"/>
                  </a:lnTo>
                  <a:lnTo>
                    <a:pt x="36" y="0"/>
                  </a:lnTo>
                  <a:lnTo>
                    <a:pt x="0" y="59"/>
                  </a:lnTo>
                  <a:lnTo>
                    <a:pt x="0" y="73"/>
                  </a:lnTo>
                  <a:lnTo>
                    <a:pt x="2" y="7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3" name="Freeform 153"/>
            <p:cNvSpPr>
              <a:spLocks/>
            </p:cNvSpPr>
            <p:nvPr/>
          </p:nvSpPr>
          <p:spPr bwMode="auto">
            <a:xfrm rot="276758">
              <a:off x="4393" y="2935"/>
              <a:ext cx="7" cy="3"/>
            </a:xfrm>
            <a:custGeom>
              <a:avLst/>
              <a:gdLst>
                <a:gd name="T0" fmla="*/ 1 w 5"/>
                <a:gd name="T1" fmla="*/ 7 h 7"/>
                <a:gd name="T2" fmla="*/ 3 w 5"/>
                <a:gd name="T3" fmla="*/ 5 h 7"/>
                <a:gd name="T4" fmla="*/ 5 w 5"/>
                <a:gd name="T5" fmla="*/ 0 h 7"/>
                <a:gd name="T6" fmla="*/ 2 w 5"/>
                <a:gd name="T7" fmla="*/ 3 h 7"/>
                <a:gd name="T8" fmla="*/ 0 w 5"/>
                <a:gd name="T9" fmla="*/ 5 h 7"/>
                <a:gd name="T10" fmla="*/ 1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1" y="7"/>
                  </a:moveTo>
                  <a:lnTo>
                    <a:pt x="3" y="5"/>
                  </a:lnTo>
                  <a:lnTo>
                    <a:pt x="5" y="0"/>
                  </a:lnTo>
                  <a:lnTo>
                    <a:pt x="2" y="3"/>
                  </a:lnTo>
                  <a:lnTo>
                    <a:pt x="0" y="5"/>
                  </a:lnTo>
                  <a:lnTo>
                    <a:pt x="1" y="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4" name="Freeform 154"/>
            <p:cNvSpPr>
              <a:spLocks/>
            </p:cNvSpPr>
            <p:nvPr/>
          </p:nvSpPr>
          <p:spPr bwMode="auto">
            <a:xfrm rot="276758">
              <a:off x="3709" y="2782"/>
              <a:ext cx="493" cy="84"/>
            </a:xfrm>
            <a:custGeom>
              <a:avLst/>
              <a:gdLst>
                <a:gd name="T0" fmla="*/ 0 w 376"/>
                <a:gd name="T1" fmla="*/ 144 h 144"/>
                <a:gd name="T2" fmla="*/ 92 w 376"/>
                <a:gd name="T3" fmla="*/ 91 h 144"/>
                <a:gd name="T4" fmla="*/ 139 w 376"/>
                <a:gd name="T5" fmla="*/ 66 h 144"/>
                <a:gd name="T6" fmla="*/ 185 w 376"/>
                <a:gd name="T7" fmla="*/ 42 h 144"/>
                <a:gd name="T8" fmla="*/ 231 w 376"/>
                <a:gd name="T9" fmla="*/ 24 h 144"/>
                <a:gd name="T10" fmla="*/ 279 w 376"/>
                <a:gd name="T11" fmla="*/ 12 h 144"/>
                <a:gd name="T12" fmla="*/ 303 w 376"/>
                <a:gd name="T13" fmla="*/ 8 h 144"/>
                <a:gd name="T14" fmla="*/ 327 w 376"/>
                <a:gd name="T15" fmla="*/ 8 h 144"/>
                <a:gd name="T16" fmla="*/ 351 w 376"/>
                <a:gd name="T17" fmla="*/ 12 h 144"/>
                <a:gd name="T18" fmla="*/ 376 w 376"/>
                <a:gd name="T19" fmla="*/ 17 h 144"/>
                <a:gd name="T20" fmla="*/ 376 w 376"/>
                <a:gd name="T21" fmla="*/ 15 h 144"/>
                <a:gd name="T22" fmla="*/ 351 w 376"/>
                <a:gd name="T23" fmla="*/ 7 h 144"/>
                <a:gd name="T24" fmla="*/ 326 w 376"/>
                <a:gd name="T25" fmla="*/ 2 h 144"/>
                <a:gd name="T26" fmla="*/ 301 w 376"/>
                <a:gd name="T27" fmla="*/ 0 h 144"/>
                <a:gd name="T28" fmla="*/ 276 w 376"/>
                <a:gd name="T29" fmla="*/ 2 h 144"/>
                <a:gd name="T30" fmla="*/ 228 w 376"/>
                <a:gd name="T31" fmla="*/ 12 h 144"/>
                <a:gd name="T32" fmla="*/ 180 w 376"/>
                <a:gd name="T33" fmla="*/ 29 h 144"/>
                <a:gd name="T34" fmla="*/ 134 w 376"/>
                <a:gd name="T35" fmla="*/ 54 h 144"/>
                <a:gd name="T36" fmla="*/ 88 w 376"/>
                <a:gd name="T37" fmla="*/ 83 h 144"/>
                <a:gd name="T38" fmla="*/ 44 w 376"/>
                <a:gd name="T39" fmla="*/ 113 h 144"/>
                <a:gd name="T40" fmla="*/ 0 w 376"/>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44">
                  <a:moveTo>
                    <a:pt x="0" y="144"/>
                  </a:moveTo>
                  <a:lnTo>
                    <a:pt x="92" y="91"/>
                  </a:lnTo>
                  <a:lnTo>
                    <a:pt x="139" y="66"/>
                  </a:lnTo>
                  <a:lnTo>
                    <a:pt x="185" y="42"/>
                  </a:lnTo>
                  <a:lnTo>
                    <a:pt x="231" y="24"/>
                  </a:lnTo>
                  <a:lnTo>
                    <a:pt x="279" y="12"/>
                  </a:lnTo>
                  <a:lnTo>
                    <a:pt x="303" y="8"/>
                  </a:lnTo>
                  <a:lnTo>
                    <a:pt x="327" y="8"/>
                  </a:lnTo>
                  <a:lnTo>
                    <a:pt x="351" y="12"/>
                  </a:lnTo>
                  <a:lnTo>
                    <a:pt x="376" y="17"/>
                  </a:lnTo>
                  <a:lnTo>
                    <a:pt x="376" y="15"/>
                  </a:lnTo>
                  <a:lnTo>
                    <a:pt x="351" y="7"/>
                  </a:lnTo>
                  <a:lnTo>
                    <a:pt x="326" y="2"/>
                  </a:lnTo>
                  <a:lnTo>
                    <a:pt x="301" y="0"/>
                  </a:lnTo>
                  <a:lnTo>
                    <a:pt x="276" y="2"/>
                  </a:lnTo>
                  <a:lnTo>
                    <a:pt x="228" y="12"/>
                  </a:lnTo>
                  <a:lnTo>
                    <a:pt x="180" y="29"/>
                  </a:lnTo>
                  <a:lnTo>
                    <a:pt x="134" y="54"/>
                  </a:lnTo>
                  <a:lnTo>
                    <a:pt x="88" y="83"/>
                  </a:lnTo>
                  <a:lnTo>
                    <a:pt x="44" y="113"/>
                  </a:lnTo>
                  <a:lnTo>
                    <a:pt x="0" y="14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5" name="Freeform 155"/>
            <p:cNvSpPr>
              <a:spLocks/>
            </p:cNvSpPr>
            <p:nvPr/>
          </p:nvSpPr>
          <p:spPr bwMode="auto">
            <a:xfrm rot="276758">
              <a:off x="3825" y="2804"/>
              <a:ext cx="324" cy="45"/>
            </a:xfrm>
            <a:custGeom>
              <a:avLst/>
              <a:gdLst>
                <a:gd name="T0" fmla="*/ 0 w 247"/>
                <a:gd name="T1" fmla="*/ 78 h 78"/>
                <a:gd name="T2" fmla="*/ 28 w 247"/>
                <a:gd name="T3" fmla="*/ 64 h 78"/>
                <a:gd name="T4" fmla="*/ 57 w 247"/>
                <a:gd name="T5" fmla="*/ 52 h 78"/>
                <a:gd name="T6" fmla="*/ 104 w 247"/>
                <a:gd name="T7" fmla="*/ 30 h 78"/>
                <a:gd name="T8" fmla="*/ 151 w 247"/>
                <a:gd name="T9" fmla="*/ 17 h 78"/>
                <a:gd name="T10" fmla="*/ 199 w 247"/>
                <a:gd name="T11" fmla="*/ 12 h 78"/>
                <a:gd name="T12" fmla="*/ 222 w 247"/>
                <a:gd name="T13" fmla="*/ 13 h 78"/>
                <a:gd name="T14" fmla="*/ 245 w 247"/>
                <a:gd name="T15" fmla="*/ 17 h 78"/>
                <a:gd name="T16" fmla="*/ 247 w 247"/>
                <a:gd name="T17" fmla="*/ 12 h 78"/>
                <a:gd name="T18" fmla="*/ 215 w 247"/>
                <a:gd name="T19" fmla="*/ 3 h 78"/>
                <a:gd name="T20" fmla="*/ 184 w 247"/>
                <a:gd name="T21" fmla="*/ 0 h 78"/>
                <a:gd name="T22" fmla="*/ 151 w 247"/>
                <a:gd name="T23" fmla="*/ 3 h 78"/>
                <a:gd name="T24" fmla="*/ 120 w 247"/>
                <a:gd name="T25" fmla="*/ 12 h 78"/>
                <a:gd name="T26" fmla="*/ 88 w 247"/>
                <a:gd name="T27" fmla="*/ 25 h 78"/>
                <a:gd name="T28" fmla="*/ 57 w 247"/>
                <a:gd name="T29" fmla="*/ 40 h 78"/>
                <a:gd name="T30" fmla="*/ 27 w 247"/>
                <a:gd name="T31" fmla="*/ 59 h 78"/>
                <a:gd name="T32" fmla="*/ 0 w 247"/>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78">
                  <a:moveTo>
                    <a:pt x="0" y="78"/>
                  </a:moveTo>
                  <a:lnTo>
                    <a:pt x="28" y="64"/>
                  </a:lnTo>
                  <a:lnTo>
                    <a:pt x="57" y="52"/>
                  </a:lnTo>
                  <a:lnTo>
                    <a:pt x="104" y="30"/>
                  </a:lnTo>
                  <a:lnTo>
                    <a:pt x="151" y="17"/>
                  </a:lnTo>
                  <a:lnTo>
                    <a:pt x="199" y="12"/>
                  </a:lnTo>
                  <a:lnTo>
                    <a:pt x="222" y="13"/>
                  </a:lnTo>
                  <a:lnTo>
                    <a:pt x="245" y="17"/>
                  </a:lnTo>
                  <a:lnTo>
                    <a:pt x="247" y="12"/>
                  </a:lnTo>
                  <a:lnTo>
                    <a:pt x="215" y="3"/>
                  </a:lnTo>
                  <a:lnTo>
                    <a:pt x="184" y="0"/>
                  </a:lnTo>
                  <a:lnTo>
                    <a:pt x="151" y="3"/>
                  </a:lnTo>
                  <a:lnTo>
                    <a:pt x="120" y="12"/>
                  </a:lnTo>
                  <a:lnTo>
                    <a:pt x="88" y="25"/>
                  </a:lnTo>
                  <a:lnTo>
                    <a:pt x="57" y="40"/>
                  </a:lnTo>
                  <a:lnTo>
                    <a:pt x="27" y="59"/>
                  </a:lnTo>
                  <a:lnTo>
                    <a:pt x="0" y="7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6" name="Freeform 156"/>
            <p:cNvSpPr>
              <a:spLocks/>
            </p:cNvSpPr>
            <p:nvPr/>
          </p:nvSpPr>
          <p:spPr bwMode="auto">
            <a:xfrm rot="276758">
              <a:off x="3935" y="2823"/>
              <a:ext cx="183" cy="20"/>
            </a:xfrm>
            <a:custGeom>
              <a:avLst/>
              <a:gdLst>
                <a:gd name="T0" fmla="*/ 0 w 140"/>
                <a:gd name="T1" fmla="*/ 34 h 34"/>
                <a:gd name="T2" fmla="*/ 18 w 140"/>
                <a:gd name="T3" fmla="*/ 29 h 34"/>
                <a:gd name="T4" fmla="*/ 37 w 140"/>
                <a:gd name="T5" fmla="*/ 22 h 34"/>
                <a:gd name="T6" fmla="*/ 62 w 140"/>
                <a:gd name="T7" fmla="*/ 17 h 34"/>
                <a:gd name="T8" fmla="*/ 87 w 140"/>
                <a:gd name="T9" fmla="*/ 14 h 34"/>
                <a:gd name="T10" fmla="*/ 137 w 140"/>
                <a:gd name="T11" fmla="*/ 12 h 34"/>
                <a:gd name="T12" fmla="*/ 139 w 140"/>
                <a:gd name="T13" fmla="*/ 12 h 34"/>
                <a:gd name="T14" fmla="*/ 140 w 140"/>
                <a:gd name="T15" fmla="*/ 10 h 34"/>
                <a:gd name="T16" fmla="*/ 139 w 140"/>
                <a:gd name="T17" fmla="*/ 7 h 34"/>
                <a:gd name="T18" fmla="*/ 121 w 140"/>
                <a:gd name="T19" fmla="*/ 2 h 34"/>
                <a:gd name="T20" fmla="*/ 104 w 140"/>
                <a:gd name="T21" fmla="*/ 0 h 34"/>
                <a:gd name="T22" fmla="*/ 87 w 140"/>
                <a:gd name="T23" fmla="*/ 2 h 34"/>
                <a:gd name="T24" fmla="*/ 68 w 140"/>
                <a:gd name="T25" fmla="*/ 5 h 34"/>
                <a:gd name="T26" fmla="*/ 32 w 140"/>
                <a:gd name="T27" fmla="*/ 19 h 34"/>
                <a:gd name="T28" fmla="*/ 0 w 1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34">
                  <a:moveTo>
                    <a:pt x="0" y="34"/>
                  </a:moveTo>
                  <a:lnTo>
                    <a:pt x="18" y="29"/>
                  </a:lnTo>
                  <a:lnTo>
                    <a:pt x="37" y="22"/>
                  </a:lnTo>
                  <a:lnTo>
                    <a:pt x="62" y="17"/>
                  </a:lnTo>
                  <a:lnTo>
                    <a:pt x="87" y="14"/>
                  </a:lnTo>
                  <a:lnTo>
                    <a:pt x="137" y="12"/>
                  </a:lnTo>
                  <a:lnTo>
                    <a:pt x="139" y="12"/>
                  </a:lnTo>
                  <a:lnTo>
                    <a:pt x="140" y="10"/>
                  </a:lnTo>
                  <a:lnTo>
                    <a:pt x="139" y="7"/>
                  </a:lnTo>
                  <a:lnTo>
                    <a:pt x="121" y="2"/>
                  </a:lnTo>
                  <a:lnTo>
                    <a:pt x="104" y="0"/>
                  </a:lnTo>
                  <a:lnTo>
                    <a:pt x="87" y="2"/>
                  </a:lnTo>
                  <a:lnTo>
                    <a:pt x="68" y="5"/>
                  </a:lnTo>
                  <a:lnTo>
                    <a:pt x="32" y="19"/>
                  </a:lnTo>
                  <a:lnTo>
                    <a:pt x="0" y="3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7" name="Freeform 157"/>
            <p:cNvSpPr>
              <a:spLocks/>
            </p:cNvSpPr>
            <p:nvPr/>
          </p:nvSpPr>
          <p:spPr bwMode="auto">
            <a:xfrm rot="276758">
              <a:off x="4017" y="2795"/>
              <a:ext cx="627" cy="59"/>
            </a:xfrm>
            <a:custGeom>
              <a:avLst/>
              <a:gdLst>
                <a:gd name="T0" fmla="*/ 371 w 478"/>
                <a:gd name="T1" fmla="*/ 102 h 102"/>
                <a:gd name="T2" fmla="*/ 427 w 478"/>
                <a:gd name="T3" fmla="*/ 73 h 102"/>
                <a:gd name="T4" fmla="*/ 453 w 478"/>
                <a:gd name="T5" fmla="*/ 55 h 102"/>
                <a:gd name="T6" fmla="*/ 478 w 478"/>
                <a:gd name="T7" fmla="*/ 34 h 102"/>
                <a:gd name="T8" fmla="*/ 478 w 478"/>
                <a:gd name="T9" fmla="*/ 28 h 102"/>
                <a:gd name="T10" fmla="*/ 471 w 478"/>
                <a:gd name="T11" fmla="*/ 7 h 102"/>
                <a:gd name="T12" fmla="*/ 464 w 478"/>
                <a:gd name="T13" fmla="*/ 26 h 102"/>
                <a:gd name="T14" fmla="*/ 445 w 478"/>
                <a:gd name="T15" fmla="*/ 46 h 102"/>
                <a:gd name="T16" fmla="*/ 422 w 478"/>
                <a:gd name="T17" fmla="*/ 65 h 102"/>
                <a:gd name="T18" fmla="*/ 399 w 478"/>
                <a:gd name="T19" fmla="*/ 82 h 102"/>
                <a:gd name="T20" fmla="*/ 375 w 478"/>
                <a:gd name="T21" fmla="*/ 99 h 102"/>
                <a:gd name="T22" fmla="*/ 372 w 478"/>
                <a:gd name="T23" fmla="*/ 95 h 102"/>
                <a:gd name="T24" fmla="*/ 373 w 478"/>
                <a:gd name="T25" fmla="*/ 77 h 102"/>
                <a:gd name="T26" fmla="*/ 372 w 478"/>
                <a:gd name="T27" fmla="*/ 83 h 102"/>
                <a:gd name="T28" fmla="*/ 370 w 478"/>
                <a:gd name="T29" fmla="*/ 90 h 102"/>
                <a:gd name="T30" fmla="*/ 325 w 478"/>
                <a:gd name="T31" fmla="*/ 68 h 102"/>
                <a:gd name="T32" fmla="*/ 280 w 478"/>
                <a:gd name="T33" fmla="*/ 50 h 102"/>
                <a:gd name="T34" fmla="*/ 234 w 478"/>
                <a:gd name="T35" fmla="*/ 36 h 102"/>
                <a:gd name="T36" fmla="*/ 187 w 478"/>
                <a:gd name="T37" fmla="*/ 24 h 102"/>
                <a:gd name="T38" fmla="*/ 93 w 478"/>
                <a:gd name="T39" fmla="*/ 9 h 102"/>
                <a:gd name="T40" fmla="*/ 0 w 478"/>
                <a:gd name="T41" fmla="*/ 0 h 102"/>
                <a:gd name="T42" fmla="*/ 70 w 478"/>
                <a:gd name="T43" fmla="*/ 12 h 102"/>
                <a:gd name="T44" fmla="*/ 105 w 478"/>
                <a:gd name="T45" fmla="*/ 17 h 102"/>
                <a:gd name="T46" fmla="*/ 141 w 478"/>
                <a:gd name="T47" fmla="*/ 26 h 102"/>
                <a:gd name="T48" fmla="*/ 199 w 478"/>
                <a:gd name="T49" fmla="*/ 39 h 102"/>
                <a:gd name="T50" fmla="*/ 257 w 478"/>
                <a:gd name="T51" fmla="*/ 56 h 102"/>
                <a:gd name="T52" fmla="*/ 314 w 478"/>
                <a:gd name="T53" fmla="*/ 77 h 102"/>
                <a:gd name="T54" fmla="*/ 371 w 478"/>
                <a:gd name="T5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8" h="102">
                  <a:moveTo>
                    <a:pt x="371" y="102"/>
                  </a:moveTo>
                  <a:lnTo>
                    <a:pt x="427" y="73"/>
                  </a:lnTo>
                  <a:lnTo>
                    <a:pt x="453" y="55"/>
                  </a:lnTo>
                  <a:lnTo>
                    <a:pt x="478" y="34"/>
                  </a:lnTo>
                  <a:lnTo>
                    <a:pt x="478" y="28"/>
                  </a:lnTo>
                  <a:lnTo>
                    <a:pt x="471" y="7"/>
                  </a:lnTo>
                  <a:lnTo>
                    <a:pt x="464" y="26"/>
                  </a:lnTo>
                  <a:lnTo>
                    <a:pt x="445" y="46"/>
                  </a:lnTo>
                  <a:lnTo>
                    <a:pt x="422" y="65"/>
                  </a:lnTo>
                  <a:lnTo>
                    <a:pt x="399" y="82"/>
                  </a:lnTo>
                  <a:lnTo>
                    <a:pt x="375" y="99"/>
                  </a:lnTo>
                  <a:lnTo>
                    <a:pt x="372" y="95"/>
                  </a:lnTo>
                  <a:lnTo>
                    <a:pt x="373" y="77"/>
                  </a:lnTo>
                  <a:lnTo>
                    <a:pt x="372" y="83"/>
                  </a:lnTo>
                  <a:lnTo>
                    <a:pt x="370" y="90"/>
                  </a:lnTo>
                  <a:lnTo>
                    <a:pt x="325" y="68"/>
                  </a:lnTo>
                  <a:lnTo>
                    <a:pt x="280" y="50"/>
                  </a:lnTo>
                  <a:lnTo>
                    <a:pt x="234" y="36"/>
                  </a:lnTo>
                  <a:lnTo>
                    <a:pt x="187" y="24"/>
                  </a:lnTo>
                  <a:lnTo>
                    <a:pt x="93" y="9"/>
                  </a:lnTo>
                  <a:lnTo>
                    <a:pt x="0" y="0"/>
                  </a:lnTo>
                  <a:lnTo>
                    <a:pt x="70" y="12"/>
                  </a:lnTo>
                  <a:lnTo>
                    <a:pt x="105" y="17"/>
                  </a:lnTo>
                  <a:lnTo>
                    <a:pt x="141" y="26"/>
                  </a:lnTo>
                  <a:lnTo>
                    <a:pt x="199" y="39"/>
                  </a:lnTo>
                  <a:lnTo>
                    <a:pt x="257" y="56"/>
                  </a:lnTo>
                  <a:lnTo>
                    <a:pt x="314" y="77"/>
                  </a:lnTo>
                  <a:lnTo>
                    <a:pt x="371" y="10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8" name="Freeform 158"/>
            <p:cNvSpPr>
              <a:spLocks/>
            </p:cNvSpPr>
            <p:nvPr/>
          </p:nvSpPr>
          <p:spPr bwMode="auto">
            <a:xfrm rot="276758">
              <a:off x="4155" y="2826"/>
              <a:ext cx="14" cy="2"/>
            </a:xfrm>
            <a:custGeom>
              <a:avLst/>
              <a:gdLst>
                <a:gd name="T0" fmla="*/ 2 w 11"/>
                <a:gd name="T1" fmla="*/ 3 h 5"/>
                <a:gd name="T2" fmla="*/ 11 w 11"/>
                <a:gd name="T3" fmla="*/ 5 h 5"/>
                <a:gd name="T4" fmla="*/ 11 w 11"/>
                <a:gd name="T5" fmla="*/ 0 h 5"/>
                <a:gd name="T6" fmla="*/ 0 w 11"/>
                <a:gd name="T7" fmla="*/ 0 h 5"/>
                <a:gd name="T8" fmla="*/ 0 w 11"/>
                <a:gd name="T9" fmla="*/ 3 h 5"/>
                <a:gd name="T10" fmla="*/ 2 w 11"/>
                <a:gd name="T11" fmla="*/ 3 h 5"/>
              </a:gdLst>
              <a:ahLst/>
              <a:cxnLst>
                <a:cxn ang="0">
                  <a:pos x="T0" y="T1"/>
                </a:cxn>
                <a:cxn ang="0">
                  <a:pos x="T2" y="T3"/>
                </a:cxn>
                <a:cxn ang="0">
                  <a:pos x="T4" y="T5"/>
                </a:cxn>
                <a:cxn ang="0">
                  <a:pos x="T6" y="T7"/>
                </a:cxn>
                <a:cxn ang="0">
                  <a:pos x="T8" y="T9"/>
                </a:cxn>
                <a:cxn ang="0">
                  <a:pos x="T10" y="T11"/>
                </a:cxn>
              </a:cxnLst>
              <a:rect l="0" t="0" r="r" b="b"/>
              <a:pathLst>
                <a:path w="11" h="5">
                  <a:moveTo>
                    <a:pt x="2" y="3"/>
                  </a:moveTo>
                  <a:lnTo>
                    <a:pt x="11" y="5"/>
                  </a:lnTo>
                  <a:lnTo>
                    <a:pt x="11" y="0"/>
                  </a:lnTo>
                  <a:lnTo>
                    <a:pt x="0" y="0"/>
                  </a:lnTo>
                  <a:lnTo>
                    <a:pt x="0" y="3"/>
                  </a:lnTo>
                  <a:lnTo>
                    <a:pt x="2"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39" name="Freeform 159"/>
            <p:cNvSpPr>
              <a:spLocks/>
            </p:cNvSpPr>
            <p:nvPr/>
          </p:nvSpPr>
          <p:spPr bwMode="auto">
            <a:xfrm rot="276758">
              <a:off x="4014" y="2705"/>
              <a:ext cx="628" cy="119"/>
            </a:xfrm>
            <a:custGeom>
              <a:avLst/>
              <a:gdLst>
                <a:gd name="T0" fmla="*/ 405 w 479"/>
                <a:gd name="T1" fmla="*/ 193 h 205"/>
                <a:gd name="T2" fmla="*/ 455 w 479"/>
                <a:gd name="T3" fmla="*/ 160 h 205"/>
                <a:gd name="T4" fmla="*/ 479 w 479"/>
                <a:gd name="T5" fmla="*/ 134 h 205"/>
                <a:gd name="T6" fmla="*/ 458 w 479"/>
                <a:gd name="T7" fmla="*/ 129 h 205"/>
                <a:gd name="T8" fmla="*/ 372 w 479"/>
                <a:gd name="T9" fmla="*/ 188 h 205"/>
                <a:gd name="T10" fmla="*/ 358 w 479"/>
                <a:gd name="T11" fmla="*/ 178 h 205"/>
                <a:gd name="T12" fmla="*/ 343 w 479"/>
                <a:gd name="T13" fmla="*/ 170 h 205"/>
                <a:gd name="T14" fmla="*/ 231 w 479"/>
                <a:gd name="T15" fmla="*/ 132 h 205"/>
                <a:gd name="T16" fmla="*/ 176 w 479"/>
                <a:gd name="T17" fmla="*/ 119 h 205"/>
                <a:gd name="T18" fmla="*/ 124 w 479"/>
                <a:gd name="T19" fmla="*/ 95 h 205"/>
                <a:gd name="T20" fmla="*/ 107 w 479"/>
                <a:gd name="T21" fmla="*/ 44 h 205"/>
                <a:gd name="T22" fmla="*/ 76 w 479"/>
                <a:gd name="T23" fmla="*/ 12 h 205"/>
                <a:gd name="T24" fmla="*/ 49 w 479"/>
                <a:gd name="T25" fmla="*/ 0 h 205"/>
                <a:gd name="T26" fmla="*/ 84 w 479"/>
                <a:gd name="T27" fmla="*/ 29 h 205"/>
                <a:gd name="T28" fmla="*/ 106 w 479"/>
                <a:gd name="T29" fmla="*/ 63 h 205"/>
                <a:gd name="T30" fmla="*/ 114 w 479"/>
                <a:gd name="T31" fmla="*/ 92 h 205"/>
                <a:gd name="T32" fmla="*/ 117 w 479"/>
                <a:gd name="T33" fmla="*/ 104 h 205"/>
                <a:gd name="T34" fmla="*/ 106 w 479"/>
                <a:gd name="T35" fmla="*/ 105 h 205"/>
                <a:gd name="T36" fmla="*/ 89 w 479"/>
                <a:gd name="T37" fmla="*/ 56 h 205"/>
                <a:gd name="T38" fmla="*/ 70 w 479"/>
                <a:gd name="T39" fmla="*/ 27 h 205"/>
                <a:gd name="T40" fmla="*/ 72 w 479"/>
                <a:gd name="T41" fmla="*/ 39 h 205"/>
                <a:gd name="T42" fmla="*/ 89 w 479"/>
                <a:gd name="T43" fmla="*/ 78 h 205"/>
                <a:gd name="T44" fmla="*/ 92 w 479"/>
                <a:gd name="T45" fmla="*/ 104 h 205"/>
                <a:gd name="T46" fmla="*/ 78 w 479"/>
                <a:gd name="T47" fmla="*/ 90 h 205"/>
                <a:gd name="T48" fmla="*/ 72 w 479"/>
                <a:gd name="T49" fmla="*/ 61 h 205"/>
                <a:gd name="T50" fmla="*/ 65 w 479"/>
                <a:gd name="T51" fmla="*/ 51 h 205"/>
                <a:gd name="T52" fmla="*/ 57 w 479"/>
                <a:gd name="T53" fmla="*/ 102 h 205"/>
                <a:gd name="T54" fmla="*/ 19 w 479"/>
                <a:gd name="T55" fmla="*/ 105 h 205"/>
                <a:gd name="T56" fmla="*/ 95 w 479"/>
                <a:gd name="T57" fmla="*/ 115 h 205"/>
                <a:gd name="T58" fmla="*/ 191 w 479"/>
                <a:gd name="T59" fmla="*/ 129 h 205"/>
                <a:gd name="T60" fmla="*/ 286 w 479"/>
                <a:gd name="T61" fmla="*/ 158 h 205"/>
                <a:gd name="T62" fmla="*/ 377 w 479"/>
                <a:gd name="T6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205">
                  <a:moveTo>
                    <a:pt x="377" y="205"/>
                  </a:moveTo>
                  <a:lnTo>
                    <a:pt x="405" y="193"/>
                  </a:lnTo>
                  <a:lnTo>
                    <a:pt x="431" y="180"/>
                  </a:lnTo>
                  <a:lnTo>
                    <a:pt x="455" y="160"/>
                  </a:lnTo>
                  <a:lnTo>
                    <a:pt x="479" y="137"/>
                  </a:lnTo>
                  <a:lnTo>
                    <a:pt x="479" y="134"/>
                  </a:lnTo>
                  <a:lnTo>
                    <a:pt x="402" y="92"/>
                  </a:lnTo>
                  <a:lnTo>
                    <a:pt x="458" y="129"/>
                  </a:lnTo>
                  <a:lnTo>
                    <a:pt x="458" y="136"/>
                  </a:lnTo>
                  <a:lnTo>
                    <a:pt x="372" y="188"/>
                  </a:lnTo>
                  <a:lnTo>
                    <a:pt x="366" y="183"/>
                  </a:lnTo>
                  <a:lnTo>
                    <a:pt x="358" y="178"/>
                  </a:lnTo>
                  <a:lnTo>
                    <a:pt x="351" y="175"/>
                  </a:lnTo>
                  <a:lnTo>
                    <a:pt x="343" y="170"/>
                  </a:lnTo>
                  <a:lnTo>
                    <a:pt x="288" y="148"/>
                  </a:lnTo>
                  <a:lnTo>
                    <a:pt x="231" y="132"/>
                  </a:lnTo>
                  <a:lnTo>
                    <a:pt x="204" y="126"/>
                  </a:lnTo>
                  <a:lnTo>
                    <a:pt x="176" y="119"/>
                  </a:lnTo>
                  <a:lnTo>
                    <a:pt x="122" y="105"/>
                  </a:lnTo>
                  <a:lnTo>
                    <a:pt x="124" y="95"/>
                  </a:lnTo>
                  <a:lnTo>
                    <a:pt x="116" y="66"/>
                  </a:lnTo>
                  <a:lnTo>
                    <a:pt x="107" y="44"/>
                  </a:lnTo>
                  <a:lnTo>
                    <a:pt x="92" y="26"/>
                  </a:lnTo>
                  <a:lnTo>
                    <a:pt x="76" y="12"/>
                  </a:lnTo>
                  <a:lnTo>
                    <a:pt x="63" y="4"/>
                  </a:lnTo>
                  <a:lnTo>
                    <a:pt x="49" y="0"/>
                  </a:lnTo>
                  <a:lnTo>
                    <a:pt x="66" y="12"/>
                  </a:lnTo>
                  <a:lnTo>
                    <a:pt x="84" y="29"/>
                  </a:lnTo>
                  <a:lnTo>
                    <a:pt x="99" y="49"/>
                  </a:lnTo>
                  <a:lnTo>
                    <a:pt x="106" y="63"/>
                  </a:lnTo>
                  <a:lnTo>
                    <a:pt x="111" y="77"/>
                  </a:lnTo>
                  <a:lnTo>
                    <a:pt x="114" y="92"/>
                  </a:lnTo>
                  <a:lnTo>
                    <a:pt x="116" y="97"/>
                  </a:lnTo>
                  <a:lnTo>
                    <a:pt x="117" y="104"/>
                  </a:lnTo>
                  <a:lnTo>
                    <a:pt x="112" y="105"/>
                  </a:lnTo>
                  <a:lnTo>
                    <a:pt x="106" y="105"/>
                  </a:lnTo>
                  <a:lnTo>
                    <a:pt x="97" y="82"/>
                  </a:lnTo>
                  <a:lnTo>
                    <a:pt x="89" y="56"/>
                  </a:lnTo>
                  <a:lnTo>
                    <a:pt x="77" y="36"/>
                  </a:lnTo>
                  <a:lnTo>
                    <a:pt x="70" y="27"/>
                  </a:lnTo>
                  <a:lnTo>
                    <a:pt x="61" y="22"/>
                  </a:lnTo>
                  <a:lnTo>
                    <a:pt x="72" y="39"/>
                  </a:lnTo>
                  <a:lnTo>
                    <a:pt x="82" y="58"/>
                  </a:lnTo>
                  <a:lnTo>
                    <a:pt x="89" y="78"/>
                  </a:lnTo>
                  <a:lnTo>
                    <a:pt x="95" y="100"/>
                  </a:lnTo>
                  <a:lnTo>
                    <a:pt x="92" y="104"/>
                  </a:lnTo>
                  <a:lnTo>
                    <a:pt x="83" y="104"/>
                  </a:lnTo>
                  <a:lnTo>
                    <a:pt x="78" y="90"/>
                  </a:lnTo>
                  <a:lnTo>
                    <a:pt x="76" y="75"/>
                  </a:lnTo>
                  <a:lnTo>
                    <a:pt x="72" y="61"/>
                  </a:lnTo>
                  <a:lnTo>
                    <a:pt x="70" y="55"/>
                  </a:lnTo>
                  <a:lnTo>
                    <a:pt x="65" y="51"/>
                  </a:lnTo>
                  <a:lnTo>
                    <a:pt x="73" y="97"/>
                  </a:lnTo>
                  <a:lnTo>
                    <a:pt x="57" y="102"/>
                  </a:lnTo>
                  <a:lnTo>
                    <a:pt x="38" y="104"/>
                  </a:lnTo>
                  <a:lnTo>
                    <a:pt x="19" y="105"/>
                  </a:lnTo>
                  <a:lnTo>
                    <a:pt x="0" y="112"/>
                  </a:lnTo>
                  <a:lnTo>
                    <a:pt x="95" y="115"/>
                  </a:lnTo>
                  <a:lnTo>
                    <a:pt x="144" y="121"/>
                  </a:lnTo>
                  <a:lnTo>
                    <a:pt x="191" y="129"/>
                  </a:lnTo>
                  <a:lnTo>
                    <a:pt x="239" y="141"/>
                  </a:lnTo>
                  <a:lnTo>
                    <a:pt x="286" y="158"/>
                  </a:lnTo>
                  <a:lnTo>
                    <a:pt x="332" y="178"/>
                  </a:lnTo>
                  <a:lnTo>
                    <a:pt x="377" y="205"/>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0" name="Freeform 160"/>
            <p:cNvSpPr>
              <a:spLocks/>
            </p:cNvSpPr>
            <p:nvPr/>
          </p:nvSpPr>
          <p:spPr bwMode="auto">
            <a:xfrm rot="276758">
              <a:off x="3424" y="2620"/>
              <a:ext cx="163" cy="95"/>
            </a:xfrm>
            <a:custGeom>
              <a:avLst/>
              <a:gdLst>
                <a:gd name="T0" fmla="*/ 18 w 124"/>
                <a:gd name="T1" fmla="*/ 160 h 160"/>
                <a:gd name="T2" fmla="*/ 56 w 124"/>
                <a:gd name="T3" fmla="*/ 154 h 160"/>
                <a:gd name="T4" fmla="*/ 55 w 124"/>
                <a:gd name="T5" fmla="*/ 150 h 160"/>
                <a:gd name="T6" fmla="*/ 56 w 124"/>
                <a:gd name="T7" fmla="*/ 149 h 160"/>
                <a:gd name="T8" fmla="*/ 69 w 124"/>
                <a:gd name="T9" fmla="*/ 142 h 160"/>
                <a:gd name="T10" fmla="*/ 69 w 124"/>
                <a:gd name="T11" fmla="*/ 133 h 160"/>
                <a:gd name="T12" fmla="*/ 119 w 124"/>
                <a:gd name="T13" fmla="*/ 160 h 160"/>
                <a:gd name="T14" fmla="*/ 123 w 124"/>
                <a:gd name="T15" fmla="*/ 157 h 160"/>
                <a:gd name="T16" fmla="*/ 124 w 124"/>
                <a:gd name="T17" fmla="*/ 137 h 160"/>
                <a:gd name="T18" fmla="*/ 122 w 124"/>
                <a:gd name="T19" fmla="*/ 101 h 160"/>
                <a:gd name="T20" fmla="*/ 118 w 124"/>
                <a:gd name="T21" fmla="*/ 127 h 160"/>
                <a:gd name="T22" fmla="*/ 95 w 124"/>
                <a:gd name="T23" fmla="*/ 121 h 160"/>
                <a:gd name="T24" fmla="*/ 71 w 124"/>
                <a:gd name="T25" fmla="*/ 113 h 160"/>
                <a:gd name="T26" fmla="*/ 59 w 124"/>
                <a:gd name="T27" fmla="*/ 110 h 160"/>
                <a:gd name="T28" fmla="*/ 47 w 124"/>
                <a:gd name="T29" fmla="*/ 110 h 160"/>
                <a:gd name="T30" fmla="*/ 36 w 124"/>
                <a:gd name="T31" fmla="*/ 115 h 160"/>
                <a:gd name="T32" fmla="*/ 25 w 124"/>
                <a:gd name="T33" fmla="*/ 123 h 160"/>
                <a:gd name="T34" fmla="*/ 22 w 124"/>
                <a:gd name="T35" fmla="*/ 128 h 160"/>
                <a:gd name="T36" fmla="*/ 18 w 124"/>
                <a:gd name="T37" fmla="*/ 130 h 160"/>
                <a:gd name="T38" fmla="*/ 12 w 124"/>
                <a:gd name="T39" fmla="*/ 99 h 160"/>
                <a:gd name="T40" fmla="*/ 10 w 124"/>
                <a:gd name="T41" fmla="*/ 66 h 160"/>
                <a:gd name="T42" fmla="*/ 5 w 124"/>
                <a:gd name="T43" fmla="*/ 0 h 160"/>
                <a:gd name="T44" fmla="*/ 3 w 124"/>
                <a:gd name="T45" fmla="*/ 38 h 160"/>
                <a:gd name="T46" fmla="*/ 0 w 124"/>
                <a:gd name="T47" fmla="*/ 76 h 160"/>
                <a:gd name="T48" fmla="*/ 3 w 124"/>
                <a:gd name="T49" fmla="*/ 115 h 160"/>
                <a:gd name="T50" fmla="*/ 9 w 124"/>
                <a:gd name="T51" fmla="*/ 152 h 160"/>
                <a:gd name="T52" fmla="*/ 18 w 124"/>
                <a:gd name="T5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60">
                  <a:moveTo>
                    <a:pt x="18" y="160"/>
                  </a:moveTo>
                  <a:lnTo>
                    <a:pt x="56" y="154"/>
                  </a:lnTo>
                  <a:lnTo>
                    <a:pt x="55" y="150"/>
                  </a:lnTo>
                  <a:lnTo>
                    <a:pt x="56" y="149"/>
                  </a:lnTo>
                  <a:lnTo>
                    <a:pt x="69" y="142"/>
                  </a:lnTo>
                  <a:lnTo>
                    <a:pt x="69" y="133"/>
                  </a:lnTo>
                  <a:lnTo>
                    <a:pt x="119" y="160"/>
                  </a:lnTo>
                  <a:lnTo>
                    <a:pt x="123" y="157"/>
                  </a:lnTo>
                  <a:lnTo>
                    <a:pt x="124" y="137"/>
                  </a:lnTo>
                  <a:lnTo>
                    <a:pt x="122" y="101"/>
                  </a:lnTo>
                  <a:lnTo>
                    <a:pt x="118" y="127"/>
                  </a:lnTo>
                  <a:lnTo>
                    <a:pt x="95" y="121"/>
                  </a:lnTo>
                  <a:lnTo>
                    <a:pt x="71" y="113"/>
                  </a:lnTo>
                  <a:lnTo>
                    <a:pt x="59" y="110"/>
                  </a:lnTo>
                  <a:lnTo>
                    <a:pt x="47" y="110"/>
                  </a:lnTo>
                  <a:lnTo>
                    <a:pt x="36" y="115"/>
                  </a:lnTo>
                  <a:lnTo>
                    <a:pt x="25" y="123"/>
                  </a:lnTo>
                  <a:lnTo>
                    <a:pt x="22" y="128"/>
                  </a:lnTo>
                  <a:lnTo>
                    <a:pt x="18" y="130"/>
                  </a:lnTo>
                  <a:lnTo>
                    <a:pt x="12" y="99"/>
                  </a:lnTo>
                  <a:lnTo>
                    <a:pt x="10" y="66"/>
                  </a:lnTo>
                  <a:lnTo>
                    <a:pt x="5" y="0"/>
                  </a:lnTo>
                  <a:lnTo>
                    <a:pt x="3" y="38"/>
                  </a:lnTo>
                  <a:lnTo>
                    <a:pt x="0" y="76"/>
                  </a:lnTo>
                  <a:lnTo>
                    <a:pt x="3" y="115"/>
                  </a:lnTo>
                  <a:lnTo>
                    <a:pt x="9" y="152"/>
                  </a:lnTo>
                  <a:lnTo>
                    <a:pt x="18" y="16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1" name="Freeform 161"/>
            <p:cNvSpPr>
              <a:spLocks/>
            </p:cNvSpPr>
            <p:nvPr/>
          </p:nvSpPr>
          <p:spPr bwMode="auto">
            <a:xfrm rot="276758">
              <a:off x="4399" y="2539"/>
              <a:ext cx="223" cy="250"/>
            </a:xfrm>
            <a:custGeom>
              <a:avLst/>
              <a:gdLst>
                <a:gd name="T0" fmla="*/ 19 w 170"/>
                <a:gd name="T1" fmla="*/ 429 h 429"/>
                <a:gd name="T2" fmla="*/ 89 w 170"/>
                <a:gd name="T3" fmla="*/ 410 h 429"/>
                <a:gd name="T4" fmla="*/ 91 w 170"/>
                <a:gd name="T5" fmla="*/ 412 h 429"/>
                <a:gd name="T6" fmla="*/ 94 w 170"/>
                <a:gd name="T7" fmla="*/ 413 h 429"/>
                <a:gd name="T8" fmla="*/ 105 w 170"/>
                <a:gd name="T9" fmla="*/ 383 h 429"/>
                <a:gd name="T10" fmla="*/ 115 w 170"/>
                <a:gd name="T11" fmla="*/ 352 h 429"/>
                <a:gd name="T12" fmla="*/ 126 w 170"/>
                <a:gd name="T13" fmla="*/ 324 h 429"/>
                <a:gd name="T14" fmla="*/ 139 w 170"/>
                <a:gd name="T15" fmla="*/ 295 h 429"/>
                <a:gd name="T16" fmla="*/ 152 w 170"/>
                <a:gd name="T17" fmla="*/ 259 h 429"/>
                <a:gd name="T18" fmla="*/ 163 w 170"/>
                <a:gd name="T19" fmla="*/ 222 h 429"/>
                <a:gd name="T20" fmla="*/ 167 w 170"/>
                <a:gd name="T21" fmla="*/ 202 h 429"/>
                <a:gd name="T22" fmla="*/ 169 w 170"/>
                <a:gd name="T23" fmla="*/ 181 h 429"/>
                <a:gd name="T24" fmla="*/ 170 w 170"/>
                <a:gd name="T25" fmla="*/ 161 h 429"/>
                <a:gd name="T26" fmla="*/ 168 w 170"/>
                <a:gd name="T27" fmla="*/ 141 h 429"/>
                <a:gd name="T28" fmla="*/ 162 w 170"/>
                <a:gd name="T29" fmla="*/ 117 h 429"/>
                <a:gd name="T30" fmla="*/ 153 w 170"/>
                <a:gd name="T31" fmla="*/ 97 h 429"/>
                <a:gd name="T32" fmla="*/ 143 w 170"/>
                <a:gd name="T33" fmla="*/ 78 h 429"/>
                <a:gd name="T34" fmla="*/ 133 w 170"/>
                <a:gd name="T35" fmla="*/ 58 h 429"/>
                <a:gd name="T36" fmla="*/ 112 w 170"/>
                <a:gd name="T37" fmla="*/ 27 h 429"/>
                <a:gd name="T38" fmla="*/ 89 w 170"/>
                <a:gd name="T39" fmla="*/ 0 h 429"/>
                <a:gd name="T40" fmla="*/ 112 w 170"/>
                <a:gd name="T41" fmla="*/ 31 h 429"/>
                <a:gd name="T42" fmla="*/ 132 w 170"/>
                <a:gd name="T43" fmla="*/ 66 h 429"/>
                <a:gd name="T44" fmla="*/ 141 w 170"/>
                <a:gd name="T45" fmla="*/ 85 h 429"/>
                <a:gd name="T46" fmla="*/ 149 w 170"/>
                <a:gd name="T47" fmla="*/ 105 h 429"/>
                <a:gd name="T48" fmla="*/ 154 w 170"/>
                <a:gd name="T49" fmla="*/ 127 h 429"/>
                <a:gd name="T50" fmla="*/ 157 w 170"/>
                <a:gd name="T51" fmla="*/ 151 h 429"/>
                <a:gd name="T52" fmla="*/ 153 w 170"/>
                <a:gd name="T53" fmla="*/ 186 h 429"/>
                <a:gd name="T54" fmla="*/ 145 w 170"/>
                <a:gd name="T55" fmla="*/ 217 h 429"/>
                <a:gd name="T56" fmla="*/ 137 w 170"/>
                <a:gd name="T57" fmla="*/ 246 h 429"/>
                <a:gd name="T58" fmla="*/ 126 w 170"/>
                <a:gd name="T59" fmla="*/ 273 h 429"/>
                <a:gd name="T60" fmla="*/ 104 w 170"/>
                <a:gd name="T61" fmla="*/ 324 h 429"/>
                <a:gd name="T62" fmla="*/ 93 w 170"/>
                <a:gd name="T63" fmla="*/ 352 h 429"/>
                <a:gd name="T64" fmla="*/ 85 w 170"/>
                <a:gd name="T65" fmla="*/ 381 h 429"/>
                <a:gd name="T66" fmla="*/ 70 w 170"/>
                <a:gd name="T67" fmla="*/ 398 h 429"/>
                <a:gd name="T68" fmla="*/ 53 w 170"/>
                <a:gd name="T69" fmla="*/ 412 h 429"/>
                <a:gd name="T70" fmla="*/ 16 w 170"/>
                <a:gd name="T71" fmla="*/ 425 h 429"/>
                <a:gd name="T72" fmla="*/ 7 w 170"/>
                <a:gd name="T73" fmla="*/ 417 h 429"/>
                <a:gd name="T74" fmla="*/ 0 w 170"/>
                <a:gd name="T75" fmla="*/ 410 h 429"/>
                <a:gd name="T76" fmla="*/ 3 w 170"/>
                <a:gd name="T77" fmla="*/ 417 h 429"/>
                <a:gd name="T78" fmla="*/ 12 w 170"/>
                <a:gd name="T79" fmla="*/ 423 h 429"/>
                <a:gd name="T80" fmla="*/ 17 w 170"/>
                <a:gd name="T81" fmla="*/ 429 h 429"/>
                <a:gd name="T82" fmla="*/ 19 w 170"/>
                <a:gd name="T83"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429">
                  <a:moveTo>
                    <a:pt x="19" y="429"/>
                  </a:moveTo>
                  <a:lnTo>
                    <a:pt x="89" y="410"/>
                  </a:lnTo>
                  <a:lnTo>
                    <a:pt x="91" y="412"/>
                  </a:lnTo>
                  <a:lnTo>
                    <a:pt x="94" y="413"/>
                  </a:lnTo>
                  <a:lnTo>
                    <a:pt x="105" y="383"/>
                  </a:lnTo>
                  <a:lnTo>
                    <a:pt x="115" y="352"/>
                  </a:lnTo>
                  <a:lnTo>
                    <a:pt x="126" y="324"/>
                  </a:lnTo>
                  <a:lnTo>
                    <a:pt x="139" y="295"/>
                  </a:lnTo>
                  <a:lnTo>
                    <a:pt x="152" y="259"/>
                  </a:lnTo>
                  <a:lnTo>
                    <a:pt x="163" y="222"/>
                  </a:lnTo>
                  <a:lnTo>
                    <a:pt x="167" y="202"/>
                  </a:lnTo>
                  <a:lnTo>
                    <a:pt x="169" y="181"/>
                  </a:lnTo>
                  <a:lnTo>
                    <a:pt x="170" y="161"/>
                  </a:lnTo>
                  <a:lnTo>
                    <a:pt x="168" y="141"/>
                  </a:lnTo>
                  <a:lnTo>
                    <a:pt x="162" y="117"/>
                  </a:lnTo>
                  <a:lnTo>
                    <a:pt x="153" y="97"/>
                  </a:lnTo>
                  <a:lnTo>
                    <a:pt x="143" y="78"/>
                  </a:lnTo>
                  <a:lnTo>
                    <a:pt x="133" y="58"/>
                  </a:lnTo>
                  <a:lnTo>
                    <a:pt x="112" y="27"/>
                  </a:lnTo>
                  <a:lnTo>
                    <a:pt x="89" y="0"/>
                  </a:lnTo>
                  <a:lnTo>
                    <a:pt x="112" y="31"/>
                  </a:lnTo>
                  <a:lnTo>
                    <a:pt x="132" y="66"/>
                  </a:lnTo>
                  <a:lnTo>
                    <a:pt x="141" y="85"/>
                  </a:lnTo>
                  <a:lnTo>
                    <a:pt x="149" y="105"/>
                  </a:lnTo>
                  <a:lnTo>
                    <a:pt x="154" y="127"/>
                  </a:lnTo>
                  <a:lnTo>
                    <a:pt x="157" y="151"/>
                  </a:lnTo>
                  <a:lnTo>
                    <a:pt x="153" y="186"/>
                  </a:lnTo>
                  <a:lnTo>
                    <a:pt x="145" y="217"/>
                  </a:lnTo>
                  <a:lnTo>
                    <a:pt x="137" y="246"/>
                  </a:lnTo>
                  <a:lnTo>
                    <a:pt x="126" y="273"/>
                  </a:lnTo>
                  <a:lnTo>
                    <a:pt x="104" y="324"/>
                  </a:lnTo>
                  <a:lnTo>
                    <a:pt x="93" y="352"/>
                  </a:lnTo>
                  <a:lnTo>
                    <a:pt x="85" y="381"/>
                  </a:lnTo>
                  <a:lnTo>
                    <a:pt x="70" y="398"/>
                  </a:lnTo>
                  <a:lnTo>
                    <a:pt x="53" y="412"/>
                  </a:lnTo>
                  <a:lnTo>
                    <a:pt x="16" y="425"/>
                  </a:lnTo>
                  <a:lnTo>
                    <a:pt x="7" y="417"/>
                  </a:lnTo>
                  <a:lnTo>
                    <a:pt x="0" y="410"/>
                  </a:lnTo>
                  <a:lnTo>
                    <a:pt x="3" y="417"/>
                  </a:lnTo>
                  <a:lnTo>
                    <a:pt x="12" y="423"/>
                  </a:lnTo>
                  <a:lnTo>
                    <a:pt x="17" y="429"/>
                  </a:lnTo>
                  <a:lnTo>
                    <a:pt x="19" y="42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2" name="Freeform 162"/>
            <p:cNvSpPr>
              <a:spLocks/>
            </p:cNvSpPr>
            <p:nvPr/>
          </p:nvSpPr>
          <p:spPr bwMode="auto">
            <a:xfrm rot="276758">
              <a:off x="4365" y="2673"/>
              <a:ext cx="23" cy="85"/>
            </a:xfrm>
            <a:custGeom>
              <a:avLst/>
              <a:gdLst>
                <a:gd name="T0" fmla="*/ 14 w 17"/>
                <a:gd name="T1" fmla="*/ 146 h 146"/>
                <a:gd name="T2" fmla="*/ 16 w 17"/>
                <a:gd name="T3" fmla="*/ 129 h 146"/>
                <a:gd name="T4" fmla="*/ 17 w 17"/>
                <a:gd name="T5" fmla="*/ 112 h 146"/>
                <a:gd name="T6" fmla="*/ 14 w 17"/>
                <a:gd name="T7" fmla="*/ 75 h 146"/>
                <a:gd name="T8" fmla="*/ 8 w 17"/>
                <a:gd name="T9" fmla="*/ 37 h 146"/>
                <a:gd name="T10" fmla="*/ 0 w 17"/>
                <a:gd name="T11" fmla="*/ 0 h 146"/>
                <a:gd name="T12" fmla="*/ 11 w 17"/>
                <a:gd name="T13" fmla="*/ 146 h 146"/>
                <a:gd name="T14" fmla="*/ 14 w 1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6">
                  <a:moveTo>
                    <a:pt x="14" y="146"/>
                  </a:moveTo>
                  <a:lnTo>
                    <a:pt x="16" y="129"/>
                  </a:lnTo>
                  <a:lnTo>
                    <a:pt x="17" y="112"/>
                  </a:lnTo>
                  <a:lnTo>
                    <a:pt x="14" y="75"/>
                  </a:lnTo>
                  <a:lnTo>
                    <a:pt x="8" y="37"/>
                  </a:lnTo>
                  <a:lnTo>
                    <a:pt x="0" y="0"/>
                  </a:lnTo>
                  <a:lnTo>
                    <a:pt x="11" y="146"/>
                  </a:lnTo>
                  <a:lnTo>
                    <a:pt x="14" y="14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3" name="Freeform 163"/>
            <p:cNvSpPr>
              <a:spLocks/>
            </p:cNvSpPr>
            <p:nvPr/>
          </p:nvSpPr>
          <p:spPr bwMode="auto">
            <a:xfrm rot="276758">
              <a:off x="4017" y="2696"/>
              <a:ext cx="64" cy="31"/>
            </a:xfrm>
            <a:custGeom>
              <a:avLst/>
              <a:gdLst>
                <a:gd name="T0" fmla="*/ 16 w 49"/>
                <a:gd name="T1" fmla="*/ 56 h 56"/>
                <a:gd name="T2" fmla="*/ 46 w 49"/>
                <a:gd name="T3" fmla="*/ 54 h 56"/>
                <a:gd name="T4" fmla="*/ 49 w 49"/>
                <a:gd name="T5" fmla="*/ 53 h 56"/>
                <a:gd name="T6" fmla="*/ 48 w 49"/>
                <a:gd name="T7" fmla="*/ 49 h 56"/>
                <a:gd name="T8" fmla="*/ 45 w 49"/>
                <a:gd name="T9" fmla="*/ 47 h 56"/>
                <a:gd name="T10" fmla="*/ 41 w 49"/>
                <a:gd name="T11" fmla="*/ 47 h 56"/>
                <a:gd name="T12" fmla="*/ 38 w 49"/>
                <a:gd name="T13" fmla="*/ 49 h 56"/>
                <a:gd name="T14" fmla="*/ 34 w 49"/>
                <a:gd name="T15" fmla="*/ 47 h 56"/>
                <a:gd name="T16" fmla="*/ 28 w 49"/>
                <a:gd name="T17" fmla="*/ 22 h 56"/>
                <a:gd name="T18" fmla="*/ 28 w 49"/>
                <a:gd name="T19" fmla="*/ 46 h 56"/>
                <a:gd name="T20" fmla="*/ 27 w 49"/>
                <a:gd name="T21" fmla="*/ 47 h 56"/>
                <a:gd name="T22" fmla="*/ 25 w 49"/>
                <a:gd name="T23" fmla="*/ 47 h 56"/>
                <a:gd name="T24" fmla="*/ 22 w 49"/>
                <a:gd name="T25" fmla="*/ 42 h 56"/>
                <a:gd name="T26" fmla="*/ 22 w 49"/>
                <a:gd name="T27" fmla="*/ 25 h 56"/>
                <a:gd name="T28" fmla="*/ 19 w 49"/>
                <a:gd name="T29" fmla="*/ 19 h 56"/>
                <a:gd name="T30" fmla="*/ 18 w 49"/>
                <a:gd name="T31" fmla="*/ 19 h 56"/>
                <a:gd name="T32" fmla="*/ 16 w 49"/>
                <a:gd name="T33" fmla="*/ 22 h 56"/>
                <a:gd name="T34" fmla="*/ 16 w 49"/>
                <a:gd name="T35" fmla="*/ 31 h 56"/>
                <a:gd name="T36" fmla="*/ 15 w 49"/>
                <a:gd name="T37" fmla="*/ 34 h 56"/>
                <a:gd name="T38" fmla="*/ 14 w 49"/>
                <a:gd name="T39" fmla="*/ 34 h 56"/>
                <a:gd name="T40" fmla="*/ 12 w 49"/>
                <a:gd name="T41" fmla="*/ 31 h 56"/>
                <a:gd name="T42" fmla="*/ 7 w 49"/>
                <a:gd name="T43" fmla="*/ 14 h 56"/>
                <a:gd name="T44" fmla="*/ 0 w 49"/>
                <a:gd name="T45" fmla="*/ 0 h 56"/>
                <a:gd name="T46" fmla="*/ 14 w 49"/>
                <a:gd name="T47" fmla="*/ 56 h 56"/>
                <a:gd name="T48" fmla="*/ 16 w 49"/>
                <a:gd name="T4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6">
                  <a:moveTo>
                    <a:pt x="16" y="56"/>
                  </a:moveTo>
                  <a:lnTo>
                    <a:pt x="46" y="54"/>
                  </a:lnTo>
                  <a:lnTo>
                    <a:pt x="49" y="53"/>
                  </a:lnTo>
                  <a:lnTo>
                    <a:pt x="48" y="49"/>
                  </a:lnTo>
                  <a:lnTo>
                    <a:pt x="45" y="47"/>
                  </a:lnTo>
                  <a:lnTo>
                    <a:pt x="41" y="47"/>
                  </a:lnTo>
                  <a:lnTo>
                    <a:pt x="38" y="49"/>
                  </a:lnTo>
                  <a:lnTo>
                    <a:pt x="34" y="47"/>
                  </a:lnTo>
                  <a:lnTo>
                    <a:pt x="28" y="22"/>
                  </a:lnTo>
                  <a:lnTo>
                    <a:pt x="28" y="46"/>
                  </a:lnTo>
                  <a:lnTo>
                    <a:pt x="27" y="47"/>
                  </a:lnTo>
                  <a:lnTo>
                    <a:pt x="25" y="47"/>
                  </a:lnTo>
                  <a:lnTo>
                    <a:pt x="22" y="42"/>
                  </a:lnTo>
                  <a:lnTo>
                    <a:pt x="22" y="25"/>
                  </a:lnTo>
                  <a:lnTo>
                    <a:pt x="19" y="19"/>
                  </a:lnTo>
                  <a:lnTo>
                    <a:pt x="18" y="19"/>
                  </a:lnTo>
                  <a:lnTo>
                    <a:pt x="16" y="22"/>
                  </a:lnTo>
                  <a:lnTo>
                    <a:pt x="16" y="31"/>
                  </a:lnTo>
                  <a:lnTo>
                    <a:pt x="15" y="34"/>
                  </a:lnTo>
                  <a:lnTo>
                    <a:pt x="14" y="34"/>
                  </a:lnTo>
                  <a:lnTo>
                    <a:pt x="12" y="31"/>
                  </a:lnTo>
                  <a:lnTo>
                    <a:pt x="7" y="14"/>
                  </a:lnTo>
                  <a:lnTo>
                    <a:pt x="0" y="0"/>
                  </a:lnTo>
                  <a:lnTo>
                    <a:pt x="14" y="56"/>
                  </a:lnTo>
                  <a:lnTo>
                    <a:pt x="16" y="5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4" name="Freeform 164"/>
            <p:cNvSpPr>
              <a:spLocks/>
            </p:cNvSpPr>
            <p:nvPr/>
          </p:nvSpPr>
          <p:spPr bwMode="auto">
            <a:xfrm rot="276758">
              <a:off x="3590" y="2649"/>
              <a:ext cx="608" cy="64"/>
            </a:xfrm>
            <a:custGeom>
              <a:avLst/>
              <a:gdLst>
                <a:gd name="T0" fmla="*/ 462 w 464"/>
                <a:gd name="T1" fmla="*/ 106 h 110"/>
                <a:gd name="T2" fmla="*/ 464 w 464"/>
                <a:gd name="T3" fmla="*/ 105 h 110"/>
                <a:gd name="T4" fmla="*/ 455 w 464"/>
                <a:gd name="T5" fmla="*/ 78 h 110"/>
                <a:gd name="T6" fmla="*/ 443 w 464"/>
                <a:gd name="T7" fmla="*/ 54 h 110"/>
                <a:gd name="T8" fmla="*/ 428 w 464"/>
                <a:gd name="T9" fmla="*/ 35 h 110"/>
                <a:gd name="T10" fmla="*/ 411 w 464"/>
                <a:gd name="T11" fmla="*/ 20 h 110"/>
                <a:gd name="T12" fmla="*/ 361 w 464"/>
                <a:gd name="T13" fmla="*/ 8 h 110"/>
                <a:gd name="T14" fmla="*/ 310 w 464"/>
                <a:gd name="T15" fmla="*/ 1 h 110"/>
                <a:gd name="T16" fmla="*/ 260 w 464"/>
                <a:gd name="T17" fmla="*/ 0 h 110"/>
                <a:gd name="T18" fmla="*/ 209 w 464"/>
                <a:gd name="T19" fmla="*/ 0 h 110"/>
                <a:gd name="T20" fmla="*/ 159 w 464"/>
                <a:gd name="T21" fmla="*/ 5 h 110"/>
                <a:gd name="T22" fmla="*/ 109 w 464"/>
                <a:gd name="T23" fmla="*/ 12 h 110"/>
                <a:gd name="T24" fmla="*/ 60 w 464"/>
                <a:gd name="T25" fmla="*/ 22 h 110"/>
                <a:gd name="T26" fmla="*/ 11 w 464"/>
                <a:gd name="T27" fmla="*/ 35 h 110"/>
                <a:gd name="T28" fmla="*/ 5 w 464"/>
                <a:gd name="T29" fmla="*/ 49 h 110"/>
                <a:gd name="T30" fmla="*/ 0 w 464"/>
                <a:gd name="T31" fmla="*/ 59 h 110"/>
                <a:gd name="T32" fmla="*/ 18 w 464"/>
                <a:gd name="T33" fmla="*/ 45 h 110"/>
                <a:gd name="T34" fmla="*/ 36 w 464"/>
                <a:gd name="T35" fmla="*/ 35 h 110"/>
                <a:gd name="T36" fmla="*/ 55 w 464"/>
                <a:gd name="T37" fmla="*/ 29 h 110"/>
                <a:gd name="T38" fmla="*/ 74 w 464"/>
                <a:gd name="T39" fmla="*/ 22 h 110"/>
                <a:gd name="T40" fmla="*/ 115 w 464"/>
                <a:gd name="T41" fmla="*/ 17 h 110"/>
                <a:gd name="T42" fmla="*/ 158 w 464"/>
                <a:gd name="T43" fmla="*/ 15 h 110"/>
                <a:gd name="T44" fmla="*/ 201 w 464"/>
                <a:gd name="T45" fmla="*/ 17 h 110"/>
                <a:gd name="T46" fmla="*/ 244 w 464"/>
                <a:gd name="T47" fmla="*/ 20 h 110"/>
                <a:gd name="T48" fmla="*/ 286 w 464"/>
                <a:gd name="T49" fmla="*/ 22 h 110"/>
                <a:gd name="T50" fmla="*/ 327 w 464"/>
                <a:gd name="T51" fmla="*/ 20 h 110"/>
                <a:gd name="T52" fmla="*/ 355 w 464"/>
                <a:gd name="T53" fmla="*/ 20 h 110"/>
                <a:gd name="T54" fmla="*/ 384 w 464"/>
                <a:gd name="T55" fmla="*/ 25 h 110"/>
                <a:gd name="T56" fmla="*/ 397 w 464"/>
                <a:gd name="T57" fmla="*/ 30 h 110"/>
                <a:gd name="T58" fmla="*/ 410 w 464"/>
                <a:gd name="T59" fmla="*/ 37 h 110"/>
                <a:gd name="T60" fmla="*/ 422 w 464"/>
                <a:gd name="T61" fmla="*/ 45 h 110"/>
                <a:gd name="T62" fmla="*/ 433 w 464"/>
                <a:gd name="T63" fmla="*/ 59 h 110"/>
                <a:gd name="T64" fmla="*/ 440 w 464"/>
                <a:gd name="T65" fmla="*/ 73 h 110"/>
                <a:gd name="T66" fmla="*/ 446 w 464"/>
                <a:gd name="T67" fmla="*/ 86 h 110"/>
                <a:gd name="T68" fmla="*/ 452 w 464"/>
                <a:gd name="T69" fmla="*/ 98 h 110"/>
                <a:gd name="T70" fmla="*/ 460 w 464"/>
                <a:gd name="T71" fmla="*/ 110 h 110"/>
                <a:gd name="T72" fmla="*/ 462 w 464"/>
                <a:gd name="T73"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 h="110">
                  <a:moveTo>
                    <a:pt x="462" y="106"/>
                  </a:moveTo>
                  <a:lnTo>
                    <a:pt x="464" y="105"/>
                  </a:lnTo>
                  <a:lnTo>
                    <a:pt x="455" y="78"/>
                  </a:lnTo>
                  <a:lnTo>
                    <a:pt x="443" y="54"/>
                  </a:lnTo>
                  <a:lnTo>
                    <a:pt x="428" y="35"/>
                  </a:lnTo>
                  <a:lnTo>
                    <a:pt x="411" y="20"/>
                  </a:lnTo>
                  <a:lnTo>
                    <a:pt x="361" y="8"/>
                  </a:lnTo>
                  <a:lnTo>
                    <a:pt x="310" y="1"/>
                  </a:lnTo>
                  <a:lnTo>
                    <a:pt x="260" y="0"/>
                  </a:lnTo>
                  <a:lnTo>
                    <a:pt x="209" y="0"/>
                  </a:lnTo>
                  <a:lnTo>
                    <a:pt x="159" y="5"/>
                  </a:lnTo>
                  <a:lnTo>
                    <a:pt x="109" y="12"/>
                  </a:lnTo>
                  <a:lnTo>
                    <a:pt x="60" y="22"/>
                  </a:lnTo>
                  <a:lnTo>
                    <a:pt x="11" y="35"/>
                  </a:lnTo>
                  <a:lnTo>
                    <a:pt x="5" y="49"/>
                  </a:lnTo>
                  <a:lnTo>
                    <a:pt x="0" y="59"/>
                  </a:lnTo>
                  <a:lnTo>
                    <a:pt x="18" y="45"/>
                  </a:lnTo>
                  <a:lnTo>
                    <a:pt x="36" y="35"/>
                  </a:lnTo>
                  <a:lnTo>
                    <a:pt x="55" y="29"/>
                  </a:lnTo>
                  <a:lnTo>
                    <a:pt x="74" y="22"/>
                  </a:lnTo>
                  <a:lnTo>
                    <a:pt x="115" y="17"/>
                  </a:lnTo>
                  <a:lnTo>
                    <a:pt x="158" y="15"/>
                  </a:lnTo>
                  <a:lnTo>
                    <a:pt x="201" y="17"/>
                  </a:lnTo>
                  <a:lnTo>
                    <a:pt x="244" y="20"/>
                  </a:lnTo>
                  <a:lnTo>
                    <a:pt x="286" y="22"/>
                  </a:lnTo>
                  <a:lnTo>
                    <a:pt x="327" y="20"/>
                  </a:lnTo>
                  <a:lnTo>
                    <a:pt x="355" y="20"/>
                  </a:lnTo>
                  <a:lnTo>
                    <a:pt x="384" y="25"/>
                  </a:lnTo>
                  <a:lnTo>
                    <a:pt x="397" y="30"/>
                  </a:lnTo>
                  <a:lnTo>
                    <a:pt x="410" y="37"/>
                  </a:lnTo>
                  <a:lnTo>
                    <a:pt x="422" y="45"/>
                  </a:lnTo>
                  <a:lnTo>
                    <a:pt x="433" y="59"/>
                  </a:lnTo>
                  <a:lnTo>
                    <a:pt x="440" y="73"/>
                  </a:lnTo>
                  <a:lnTo>
                    <a:pt x="446" y="86"/>
                  </a:lnTo>
                  <a:lnTo>
                    <a:pt x="452" y="98"/>
                  </a:lnTo>
                  <a:lnTo>
                    <a:pt x="460" y="110"/>
                  </a:lnTo>
                  <a:lnTo>
                    <a:pt x="462" y="10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5" name="Freeform 165"/>
            <p:cNvSpPr>
              <a:spLocks/>
            </p:cNvSpPr>
            <p:nvPr/>
          </p:nvSpPr>
          <p:spPr bwMode="auto">
            <a:xfrm rot="276758">
              <a:off x="4164" y="2507"/>
              <a:ext cx="212" cy="236"/>
            </a:xfrm>
            <a:custGeom>
              <a:avLst/>
              <a:gdLst>
                <a:gd name="T0" fmla="*/ 156 w 162"/>
                <a:gd name="T1" fmla="*/ 403 h 403"/>
                <a:gd name="T2" fmla="*/ 158 w 162"/>
                <a:gd name="T3" fmla="*/ 401 h 403"/>
                <a:gd name="T4" fmla="*/ 160 w 162"/>
                <a:gd name="T5" fmla="*/ 386 h 403"/>
                <a:gd name="T6" fmla="*/ 161 w 162"/>
                <a:gd name="T7" fmla="*/ 369 h 403"/>
                <a:gd name="T8" fmla="*/ 159 w 162"/>
                <a:gd name="T9" fmla="*/ 333 h 403"/>
                <a:gd name="T10" fmla="*/ 154 w 162"/>
                <a:gd name="T11" fmla="*/ 296 h 403"/>
                <a:gd name="T12" fmla="*/ 147 w 162"/>
                <a:gd name="T13" fmla="*/ 262 h 403"/>
                <a:gd name="T14" fmla="*/ 134 w 162"/>
                <a:gd name="T15" fmla="*/ 217 h 403"/>
                <a:gd name="T16" fmla="*/ 121 w 162"/>
                <a:gd name="T17" fmla="*/ 169 h 403"/>
                <a:gd name="T18" fmla="*/ 107 w 162"/>
                <a:gd name="T19" fmla="*/ 125 h 403"/>
                <a:gd name="T20" fmla="*/ 90 w 162"/>
                <a:gd name="T21" fmla="*/ 86 h 403"/>
                <a:gd name="T22" fmla="*/ 96 w 162"/>
                <a:gd name="T23" fmla="*/ 73 h 403"/>
                <a:gd name="T24" fmla="*/ 104 w 162"/>
                <a:gd name="T25" fmla="*/ 61 h 403"/>
                <a:gd name="T26" fmla="*/ 122 w 162"/>
                <a:gd name="T27" fmla="*/ 40 h 403"/>
                <a:gd name="T28" fmla="*/ 143 w 162"/>
                <a:gd name="T29" fmla="*/ 23 h 403"/>
                <a:gd name="T30" fmla="*/ 162 w 162"/>
                <a:gd name="T31" fmla="*/ 0 h 403"/>
                <a:gd name="T32" fmla="*/ 117 w 162"/>
                <a:gd name="T33" fmla="*/ 30 h 403"/>
                <a:gd name="T34" fmla="*/ 97 w 162"/>
                <a:gd name="T35" fmla="*/ 47 h 403"/>
                <a:gd name="T36" fmla="*/ 80 w 162"/>
                <a:gd name="T37" fmla="*/ 69 h 403"/>
                <a:gd name="T38" fmla="*/ 79 w 162"/>
                <a:gd name="T39" fmla="*/ 76 h 403"/>
                <a:gd name="T40" fmla="*/ 79 w 162"/>
                <a:gd name="T41" fmla="*/ 81 h 403"/>
                <a:gd name="T42" fmla="*/ 80 w 162"/>
                <a:gd name="T43" fmla="*/ 84 h 403"/>
                <a:gd name="T44" fmla="*/ 82 w 162"/>
                <a:gd name="T45" fmla="*/ 86 h 403"/>
                <a:gd name="T46" fmla="*/ 86 w 162"/>
                <a:gd name="T47" fmla="*/ 90 h 403"/>
                <a:gd name="T48" fmla="*/ 96 w 162"/>
                <a:gd name="T49" fmla="*/ 110 h 403"/>
                <a:gd name="T50" fmla="*/ 105 w 162"/>
                <a:gd name="T51" fmla="*/ 134 h 403"/>
                <a:gd name="T52" fmla="*/ 120 w 162"/>
                <a:gd name="T53" fmla="*/ 184 h 403"/>
                <a:gd name="T54" fmla="*/ 131 w 162"/>
                <a:gd name="T55" fmla="*/ 240 h 403"/>
                <a:gd name="T56" fmla="*/ 140 w 162"/>
                <a:gd name="T57" fmla="*/ 294 h 403"/>
                <a:gd name="T58" fmla="*/ 137 w 162"/>
                <a:gd name="T59" fmla="*/ 300 h 403"/>
                <a:gd name="T60" fmla="*/ 53 w 162"/>
                <a:gd name="T61" fmla="*/ 220 h 403"/>
                <a:gd name="T62" fmla="*/ 55 w 162"/>
                <a:gd name="T63" fmla="*/ 203 h 403"/>
                <a:gd name="T64" fmla="*/ 55 w 162"/>
                <a:gd name="T65" fmla="*/ 186 h 403"/>
                <a:gd name="T66" fmla="*/ 52 w 162"/>
                <a:gd name="T67" fmla="*/ 154 h 403"/>
                <a:gd name="T68" fmla="*/ 47 w 162"/>
                <a:gd name="T69" fmla="*/ 140 h 403"/>
                <a:gd name="T70" fmla="*/ 49 w 162"/>
                <a:gd name="T71" fmla="*/ 161 h 403"/>
                <a:gd name="T72" fmla="*/ 51 w 162"/>
                <a:gd name="T73" fmla="*/ 171 h 403"/>
                <a:gd name="T74" fmla="*/ 48 w 162"/>
                <a:gd name="T75" fmla="*/ 181 h 403"/>
                <a:gd name="T76" fmla="*/ 47 w 162"/>
                <a:gd name="T77" fmla="*/ 196 h 403"/>
                <a:gd name="T78" fmla="*/ 45 w 162"/>
                <a:gd name="T79" fmla="*/ 211 h 403"/>
                <a:gd name="T80" fmla="*/ 35 w 162"/>
                <a:gd name="T81" fmla="*/ 211 h 403"/>
                <a:gd name="T82" fmla="*/ 31 w 162"/>
                <a:gd name="T83" fmla="*/ 208 h 403"/>
                <a:gd name="T84" fmla="*/ 24 w 162"/>
                <a:gd name="T85" fmla="*/ 203 h 403"/>
                <a:gd name="T86" fmla="*/ 13 w 162"/>
                <a:gd name="T87" fmla="*/ 195 h 403"/>
                <a:gd name="T88" fmla="*/ 0 w 162"/>
                <a:gd name="T89" fmla="*/ 188 h 403"/>
                <a:gd name="T90" fmla="*/ 141 w 162"/>
                <a:gd name="T91" fmla="*/ 323 h 403"/>
                <a:gd name="T92" fmla="*/ 142 w 162"/>
                <a:gd name="T93" fmla="*/ 344 h 403"/>
                <a:gd name="T94" fmla="*/ 144 w 162"/>
                <a:gd name="T95" fmla="*/ 366 h 403"/>
                <a:gd name="T96" fmla="*/ 146 w 162"/>
                <a:gd name="T97" fmla="*/ 384 h 403"/>
                <a:gd name="T98" fmla="*/ 154 w 162"/>
                <a:gd name="T99" fmla="*/ 401 h 403"/>
                <a:gd name="T100" fmla="*/ 156 w 162"/>
                <a:gd name="T101"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403">
                  <a:moveTo>
                    <a:pt x="156" y="403"/>
                  </a:moveTo>
                  <a:lnTo>
                    <a:pt x="158" y="401"/>
                  </a:lnTo>
                  <a:lnTo>
                    <a:pt x="160" y="386"/>
                  </a:lnTo>
                  <a:lnTo>
                    <a:pt x="161" y="369"/>
                  </a:lnTo>
                  <a:lnTo>
                    <a:pt x="159" y="333"/>
                  </a:lnTo>
                  <a:lnTo>
                    <a:pt x="154" y="296"/>
                  </a:lnTo>
                  <a:lnTo>
                    <a:pt x="147" y="262"/>
                  </a:lnTo>
                  <a:lnTo>
                    <a:pt x="134" y="217"/>
                  </a:lnTo>
                  <a:lnTo>
                    <a:pt x="121" y="169"/>
                  </a:lnTo>
                  <a:lnTo>
                    <a:pt x="107" y="125"/>
                  </a:lnTo>
                  <a:lnTo>
                    <a:pt x="90" y="86"/>
                  </a:lnTo>
                  <a:lnTo>
                    <a:pt x="96" y="73"/>
                  </a:lnTo>
                  <a:lnTo>
                    <a:pt x="104" y="61"/>
                  </a:lnTo>
                  <a:lnTo>
                    <a:pt x="122" y="40"/>
                  </a:lnTo>
                  <a:lnTo>
                    <a:pt x="143" y="23"/>
                  </a:lnTo>
                  <a:lnTo>
                    <a:pt x="162" y="0"/>
                  </a:lnTo>
                  <a:lnTo>
                    <a:pt x="117" y="30"/>
                  </a:lnTo>
                  <a:lnTo>
                    <a:pt x="97" y="47"/>
                  </a:lnTo>
                  <a:lnTo>
                    <a:pt x="80" y="69"/>
                  </a:lnTo>
                  <a:lnTo>
                    <a:pt x="79" y="76"/>
                  </a:lnTo>
                  <a:lnTo>
                    <a:pt x="79" y="81"/>
                  </a:lnTo>
                  <a:lnTo>
                    <a:pt x="80" y="84"/>
                  </a:lnTo>
                  <a:lnTo>
                    <a:pt x="82" y="86"/>
                  </a:lnTo>
                  <a:lnTo>
                    <a:pt x="86" y="90"/>
                  </a:lnTo>
                  <a:lnTo>
                    <a:pt x="96" y="110"/>
                  </a:lnTo>
                  <a:lnTo>
                    <a:pt x="105" y="134"/>
                  </a:lnTo>
                  <a:lnTo>
                    <a:pt x="120" y="184"/>
                  </a:lnTo>
                  <a:lnTo>
                    <a:pt x="131" y="240"/>
                  </a:lnTo>
                  <a:lnTo>
                    <a:pt x="140" y="294"/>
                  </a:lnTo>
                  <a:lnTo>
                    <a:pt x="137" y="300"/>
                  </a:lnTo>
                  <a:lnTo>
                    <a:pt x="53" y="220"/>
                  </a:lnTo>
                  <a:lnTo>
                    <a:pt x="55" y="203"/>
                  </a:lnTo>
                  <a:lnTo>
                    <a:pt x="55" y="186"/>
                  </a:lnTo>
                  <a:lnTo>
                    <a:pt x="52" y="154"/>
                  </a:lnTo>
                  <a:lnTo>
                    <a:pt x="47" y="140"/>
                  </a:lnTo>
                  <a:lnTo>
                    <a:pt x="49" y="161"/>
                  </a:lnTo>
                  <a:lnTo>
                    <a:pt x="51" y="171"/>
                  </a:lnTo>
                  <a:lnTo>
                    <a:pt x="48" y="181"/>
                  </a:lnTo>
                  <a:lnTo>
                    <a:pt x="47" y="196"/>
                  </a:lnTo>
                  <a:lnTo>
                    <a:pt x="45" y="211"/>
                  </a:lnTo>
                  <a:lnTo>
                    <a:pt x="35" y="211"/>
                  </a:lnTo>
                  <a:lnTo>
                    <a:pt x="31" y="208"/>
                  </a:lnTo>
                  <a:lnTo>
                    <a:pt x="24" y="203"/>
                  </a:lnTo>
                  <a:lnTo>
                    <a:pt x="13" y="195"/>
                  </a:lnTo>
                  <a:lnTo>
                    <a:pt x="0" y="188"/>
                  </a:lnTo>
                  <a:lnTo>
                    <a:pt x="141" y="323"/>
                  </a:lnTo>
                  <a:lnTo>
                    <a:pt x="142" y="344"/>
                  </a:lnTo>
                  <a:lnTo>
                    <a:pt x="144" y="366"/>
                  </a:lnTo>
                  <a:lnTo>
                    <a:pt x="146" y="384"/>
                  </a:lnTo>
                  <a:lnTo>
                    <a:pt x="154" y="401"/>
                  </a:lnTo>
                  <a:lnTo>
                    <a:pt x="156" y="40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6" name="Freeform 166"/>
            <p:cNvSpPr>
              <a:spLocks/>
            </p:cNvSpPr>
            <p:nvPr/>
          </p:nvSpPr>
          <p:spPr bwMode="auto">
            <a:xfrm rot="276758">
              <a:off x="4482" y="2625"/>
              <a:ext cx="99" cy="137"/>
            </a:xfrm>
            <a:custGeom>
              <a:avLst/>
              <a:gdLst>
                <a:gd name="T0" fmla="*/ 12 w 76"/>
                <a:gd name="T1" fmla="*/ 232 h 233"/>
                <a:gd name="T2" fmla="*/ 21 w 76"/>
                <a:gd name="T3" fmla="*/ 205 h 233"/>
                <a:gd name="T4" fmla="*/ 30 w 76"/>
                <a:gd name="T5" fmla="*/ 178 h 233"/>
                <a:gd name="T6" fmla="*/ 41 w 76"/>
                <a:gd name="T7" fmla="*/ 150 h 233"/>
                <a:gd name="T8" fmla="*/ 51 w 76"/>
                <a:gd name="T9" fmla="*/ 123 h 233"/>
                <a:gd name="T10" fmla="*/ 61 w 76"/>
                <a:gd name="T11" fmla="*/ 95 h 233"/>
                <a:gd name="T12" fmla="*/ 68 w 76"/>
                <a:gd name="T13" fmla="*/ 64 h 233"/>
                <a:gd name="T14" fmla="*/ 74 w 76"/>
                <a:gd name="T15" fmla="*/ 34 h 233"/>
                <a:gd name="T16" fmla="*/ 76 w 76"/>
                <a:gd name="T17" fmla="*/ 0 h 233"/>
                <a:gd name="T18" fmla="*/ 74 w 76"/>
                <a:gd name="T19" fmla="*/ 15 h 233"/>
                <a:gd name="T20" fmla="*/ 71 w 76"/>
                <a:gd name="T21" fmla="*/ 29 h 233"/>
                <a:gd name="T22" fmla="*/ 62 w 76"/>
                <a:gd name="T23" fmla="*/ 56 h 233"/>
                <a:gd name="T24" fmla="*/ 51 w 76"/>
                <a:gd name="T25" fmla="*/ 83 h 233"/>
                <a:gd name="T26" fmla="*/ 42 w 76"/>
                <a:gd name="T27" fmla="*/ 112 h 233"/>
                <a:gd name="T28" fmla="*/ 33 w 76"/>
                <a:gd name="T29" fmla="*/ 135 h 233"/>
                <a:gd name="T30" fmla="*/ 22 w 76"/>
                <a:gd name="T31" fmla="*/ 157 h 233"/>
                <a:gd name="T32" fmla="*/ 26 w 76"/>
                <a:gd name="T33" fmla="*/ 130 h 233"/>
                <a:gd name="T34" fmla="*/ 35 w 76"/>
                <a:gd name="T35" fmla="*/ 103 h 233"/>
                <a:gd name="T36" fmla="*/ 42 w 76"/>
                <a:gd name="T37" fmla="*/ 74 h 233"/>
                <a:gd name="T38" fmla="*/ 46 w 76"/>
                <a:gd name="T39" fmla="*/ 59 h 233"/>
                <a:gd name="T40" fmla="*/ 47 w 76"/>
                <a:gd name="T41" fmla="*/ 44 h 233"/>
                <a:gd name="T42" fmla="*/ 41 w 76"/>
                <a:gd name="T43" fmla="*/ 66 h 233"/>
                <a:gd name="T44" fmla="*/ 34 w 76"/>
                <a:gd name="T45" fmla="*/ 88 h 233"/>
                <a:gd name="T46" fmla="*/ 18 w 76"/>
                <a:gd name="T47" fmla="*/ 130 h 233"/>
                <a:gd name="T48" fmla="*/ 4 w 76"/>
                <a:gd name="T49" fmla="*/ 172 h 233"/>
                <a:gd name="T50" fmla="*/ 1 w 76"/>
                <a:gd name="T51" fmla="*/ 196 h 233"/>
                <a:gd name="T52" fmla="*/ 0 w 76"/>
                <a:gd name="T53" fmla="*/ 220 h 233"/>
                <a:gd name="T54" fmla="*/ 2 w 76"/>
                <a:gd name="T55" fmla="*/ 217 h 233"/>
                <a:gd name="T56" fmla="*/ 3 w 76"/>
                <a:gd name="T57" fmla="*/ 215 h 233"/>
                <a:gd name="T58" fmla="*/ 5 w 76"/>
                <a:gd name="T59" fmla="*/ 215 h 233"/>
                <a:gd name="T60" fmla="*/ 6 w 76"/>
                <a:gd name="T61" fmla="*/ 225 h 233"/>
                <a:gd name="T62" fmla="*/ 9 w 76"/>
                <a:gd name="T63" fmla="*/ 233 h 233"/>
                <a:gd name="T64" fmla="*/ 12 w 76"/>
                <a:gd name="T65"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233">
                  <a:moveTo>
                    <a:pt x="12" y="232"/>
                  </a:moveTo>
                  <a:lnTo>
                    <a:pt x="21" y="205"/>
                  </a:lnTo>
                  <a:lnTo>
                    <a:pt x="30" y="178"/>
                  </a:lnTo>
                  <a:lnTo>
                    <a:pt x="41" y="150"/>
                  </a:lnTo>
                  <a:lnTo>
                    <a:pt x="51" y="123"/>
                  </a:lnTo>
                  <a:lnTo>
                    <a:pt x="61" y="95"/>
                  </a:lnTo>
                  <a:lnTo>
                    <a:pt x="68" y="64"/>
                  </a:lnTo>
                  <a:lnTo>
                    <a:pt x="74" y="34"/>
                  </a:lnTo>
                  <a:lnTo>
                    <a:pt x="76" y="0"/>
                  </a:lnTo>
                  <a:lnTo>
                    <a:pt x="74" y="15"/>
                  </a:lnTo>
                  <a:lnTo>
                    <a:pt x="71" y="29"/>
                  </a:lnTo>
                  <a:lnTo>
                    <a:pt x="62" y="56"/>
                  </a:lnTo>
                  <a:lnTo>
                    <a:pt x="51" y="83"/>
                  </a:lnTo>
                  <a:lnTo>
                    <a:pt x="42" y="112"/>
                  </a:lnTo>
                  <a:lnTo>
                    <a:pt x="33" y="135"/>
                  </a:lnTo>
                  <a:lnTo>
                    <a:pt x="22" y="157"/>
                  </a:lnTo>
                  <a:lnTo>
                    <a:pt x="26" y="130"/>
                  </a:lnTo>
                  <a:lnTo>
                    <a:pt x="35" y="103"/>
                  </a:lnTo>
                  <a:lnTo>
                    <a:pt x="42" y="74"/>
                  </a:lnTo>
                  <a:lnTo>
                    <a:pt x="46" y="59"/>
                  </a:lnTo>
                  <a:lnTo>
                    <a:pt x="47" y="44"/>
                  </a:lnTo>
                  <a:lnTo>
                    <a:pt x="41" y="66"/>
                  </a:lnTo>
                  <a:lnTo>
                    <a:pt x="34" y="88"/>
                  </a:lnTo>
                  <a:lnTo>
                    <a:pt x="18" y="130"/>
                  </a:lnTo>
                  <a:lnTo>
                    <a:pt x="4" y="172"/>
                  </a:lnTo>
                  <a:lnTo>
                    <a:pt x="1" y="196"/>
                  </a:lnTo>
                  <a:lnTo>
                    <a:pt x="0" y="220"/>
                  </a:lnTo>
                  <a:lnTo>
                    <a:pt x="2" y="217"/>
                  </a:lnTo>
                  <a:lnTo>
                    <a:pt x="3" y="215"/>
                  </a:lnTo>
                  <a:lnTo>
                    <a:pt x="5" y="215"/>
                  </a:lnTo>
                  <a:lnTo>
                    <a:pt x="6" y="225"/>
                  </a:lnTo>
                  <a:lnTo>
                    <a:pt x="9" y="233"/>
                  </a:lnTo>
                  <a:lnTo>
                    <a:pt x="12" y="23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7" name="Freeform 167"/>
            <p:cNvSpPr>
              <a:spLocks/>
            </p:cNvSpPr>
            <p:nvPr/>
          </p:nvSpPr>
          <p:spPr bwMode="auto">
            <a:xfrm rot="276758">
              <a:off x="4378" y="2649"/>
              <a:ext cx="25" cy="100"/>
            </a:xfrm>
            <a:custGeom>
              <a:avLst/>
              <a:gdLst>
                <a:gd name="T0" fmla="*/ 18 w 19"/>
                <a:gd name="T1" fmla="*/ 173 h 173"/>
                <a:gd name="T2" fmla="*/ 19 w 19"/>
                <a:gd name="T3" fmla="*/ 132 h 173"/>
                <a:gd name="T4" fmla="*/ 17 w 19"/>
                <a:gd name="T5" fmla="*/ 91 h 173"/>
                <a:gd name="T6" fmla="*/ 11 w 19"/>
                <a:gd name="T7" fmla="*/ 49 h 173"/>
                <a:gd name="T8" fmla="*/ 2 w 19"/>
                <a:gd name="T9" fmla="*/ 8 h 173"/>
                <a:gd name="T10" fmla="*/ 0 w 19"/>
                <a:gd name="T11" fmla="*/ 3 h 173"/>
                <a:gd name="T12" fmla="*/ 0 w 19"/>
                <a:gd name="T13" fmla="*/ 0 h 173"/>
                <a:gd name="T14" fmla="*/ 4 w 19"/>
                <a:gd name="T15" fmla="*/ 20 h 173"/>
                <a:gd name="T16" fmla="*/ 7 w 19"/>
                <a:gd name="T17" fmla="*/ 42 h 173"/>
                <a:gd name="T18" fmla="*/ 10 w 19"/>
                <a:gd name="T19" fmla="*/ 86 h 173"/>
                <a:gd name="T20" fmla="*/ 11 w 19"/>
                <a:gd name="T21" fmla="*/ 129 h 173"/>
                <a:gd name="T22" fmla="*/ 16 w 19"/>
                <a:gd name="T23" fmla="*/ 173 h 173"/>
                <a:gd name="T24" fmla="*/ 18 w 19"/>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73">
                  <a:moveTo>
                    <a:pt x="18" y="173"/>
                  </a:moveTo>
                  <a:lnTo>
                    <a:pt x="19" y="132"/>
                  </a:lnTo>
                  <a:lnTo>
                    <a:pt x="17" y="91"/>
                  </a:lnTo>
                  <a:lnTo>
                    <a:pt x="11" y="49"/>
                  </a:lnTo>
                  <a:lnTo>
                    <a:pt x="2" y="8"/>
                  </a:lnTo>
                  <a:lnTo>
                    <a:pt x="0" y="3"/>
                  </a:lnTo>
                  <a:lnTo>
                    <a:pt x="0" y="0"/>
                  </a:lnTo>
                  <a:lnTo>
                    <a:pt x="4" y="20"/>
                  </a:lnTo>
                  <a:lnTo>
                    <a:pt x="7" y="42"/>
                  </a:lnTo>
                  <a:lnTo>
                    <a:pt x="10" y="86"/>
                  </a:lnTo>
                  <a:lnTo>
                    <a:pt x="11" y="129"/>
                  </a:lnTo>
                  <a:lnTo>
                    <a:pt x="16" y="173"/>
                  </a:lnTo>
                  <a:lnTo>
                    <a:pt x="18" y="17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8" name="Freeform 168"/>
            <p:cNvSpPr>
              <a:spLocks/>
            </p:cNvSpPr>
            <p:nvPr/>
          </p:nvSpPr>
          <p:spPr bwMode="auto">
            <a:xfrm rot="276758">
              <a:off x="4069" y="2715"/>
              <a:ext cx="4" cy="5"/>
            </a:xfrm>
            <a:custGeom>
              <a:avLst/>
              <a:gdLst>
                <a:gd name="T0" fmla="*/ 3 w 3"/>
                <a:gd name="T1" fmla="*/ 8 h 8"/>
                <a:gd name="T2" fmla="*/ 3 w 3"/>
                <a:gd name="T3" fmla="*/ 5 h 8"/>
                <a:gd name="T4" fmla="*/ 0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5"/>
                  </a:lnTo>
                  <a:lnTo>
                    <a:pt x="0" y="0"/>
                  </a:lnTo>
                  <a:lnTo>
                    <a:pt x="3" y="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49" name="Freeform 169"/>
            <p:cNvSpPr>
              <a:spLocks/>
            </p:cNvSpPr>
            <p:nvPr/>
          </p:nvSpPr>
          <p:spPr bwMode="auto">
            <a:xfrm rot="276758">
              <a:off x="4463" y="2693"/>
              <a:ext cx="27" cy="54"/>
            </a:xfrm>
            <a:custGeom>
              <a:avLst/>
              <a:gdLst>
                <a:gd name="T0" fmla="*/ 4 w 21"/>
                <a:gd name="T1" fmla="*/ 90 h 92"/>
                <a:gd name="T2" fmla="*/ 21 w 21"/>
                <a:gd name="T3" fmla="*/ 0 h 92"/>
                <a:gd name="T4" fmla="*/ 14 w 21"/>
                <a:gd name="T5" fmla="*/ 21 h 92"/>
                <a:gd name="T6" fmla="*/ 10 w 21"/>
                <a:gd name="T7" fmla="*/ 33 h 92"/>
                <a:gd name="T8" fmla="*/ 6 w 21"/>
                <a:gd name="T9" fmla="*/ 44 h 92"/>
                <a:gd name="T10" fmla="*/ 1 w 21"/>
                <a:gd name="T11" fmla="*/ 66 h 92"/>
                <a:gd name="T12" fmla="*/ 0 w 21"/>
                <a:gd name="T13" fmla="*/ 80 h 92"/>
                <a:gd name="T14" fmla="*/ 2 w 21"/>
                <a:gd name="T15" fmla="*/ 92 h 92"/>
                <a:gd name="T16" fmla="*/ 4 w 21"/>
                <a:gd name="T1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2">
                  <a:moveTo>
                    <a:pt x="4" y="90"/>
                  </a:moveTo>
                  <a:lnTo>
                    <a:pt x="21" y="0"/>
                  </a:lnTo>
                  <a:lnTo>
                    <a:pt x="14" y="21"/>
                  </a:lnTo>
                  <a:lnTo>
                    <a:pt x="10" y="33"/>
                  </a:lnTo>
                  <a:lnTo>
                    <a:pt x="6" y="44"/>
                  </a:lnTo>
                  <a:lnTo>
                    <a:pt x="1" y="66"/>
                  </a:lnTo>
                  <a:lnTo>
                    <a:pt x="0" y="80"/>
                  </a:lnTo>
                  <a:lnTo>
                    <a:pt x="2" y="92"/>
                  </a:lnTo>
                  <a:lnTo>
                    <a:pt x="4" y="9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0" name="Freeform 170"/>
            <p:cNvSpPr>
              <a:spLocks/>
            </p:cNvSpPr>
            <p:nvPr/>
          </p:nvSpPr>
          <p:spPr bwMode="auto">
            <a:xfrm rot="276758">
              <a:off x="3467" y="2629"/>
              <a:ext cx="1" cy="24"/>
            </a:xfrm>
            <a:custGeom>
              <a:avLst/>
              <a:gdLst>
                <a:gd name="T0" fmla="*/ 1 w 1"/>
                <a:gd name="T1" fmla="*/ 39 h 42"/>
                <a:gd name="T2" fmla="*/ 1 w 1"/>
                <a:gd name="T3" fmla="*/ 0 h 42"/>
                <a:gd name="T4" fmla="*/ 0 w 1"/>
                <a:gd name="T5" fmla="*/ 42 h 42"/>
                <a:gd name="T6" fmla="*/ 1 w 1"/>
                <a:gd name="T7" fmla="*/ 39 h 42"/>
              </a:gdLst>
              <a:ahLst/>
              <a:cxnLst>
                <a:cxn ang="0">
                  <a:pos x="T0" y="T1"/>
                </a:cxn>
                <a:cxn ang="0">
                  <a:pos x="T2" y="T3"/>
                </a:cxn>
                <a:cxn ang="0">
                  <a:pos x="T4" y="T5"/>
                </a:cxn>
                <a:cxn ang="0">
                  <a:pos x="T6" y="T7"/>
                </a:cxn>
              </a:cxnLst>
              <a:rect l="0" t="0" r="r" b="b"/>
              <a:pathLst>
                <a:path w="1" h="42">
                  <a:moveTo>
                    <a:pt x="1" y="39"/>
                  </a:moveTo>
                  <a:lnTo>
                    <a:pt x="1" y="0"/>
                  </a:lnTo>
                  <a:lnTo>
                    <a:pt x="0" y="42"/>
                  </a:lnTo>
                  <a:lnTo>
                    <a:pt x="1" y="3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1" name="Freeform 171"/>
            <p:cNvSpPr>
              <a:spLocks/>
            </p:cNvSpPr>
            <p:nvPr/>
          </p:nvSpPr>
          <p:spPr bwMode="auto">
            <a:xfrm rot="276758">
              <a:off x="3456" y="2615"/>
              <a:ext cx="3" cy="30"/>
            </a:xfrm>
            <a:custGeom>
              <a:avLst/>
              <a:gdLst>
                <a:gd name="T0" fmla="*/ 2 w 2"/>
                <a:gd name="T1" fmla="*/ 49 h 51"/>
                <a:gd name="T2" fmla="*/ 0 w 2"/>
                <a:gd name="T3" fmla="*/ 0 h 51"/>
                <a:gd name="T4" fmla="*/ 2 w 2"/>
                <a:gd name="T5" fmla="*/ 51 h 51"/>
                <a:gd name="T6" fmla="*/ 2 w 2"/>
                <a:gd name="T7" fmla="*/ 49 h 51"/>
              </a:gdLst>
              <a:ahLst/>
              <a:cxnLst>
                <a:cxn ang="0">
                  <a:pos x="T0" y="T1"/>
                </a:cxn>
                <a:cxn ang="0">
                  <a:pos x="T2" y="T3"/>
                </a:cxn>
                <a:cxn ang="0">
                  <a:pos x="T4" y="T5"/>
                </a:cxn>
                <a:cxn ang="0">
                  <a:pos x="T6" y="T7"/>
                </a:cxn>
              </a:cxnLst>
              <a:rect l="0" t="0" r="r" b="b"/>
              <a:pathLst>
                <a:path w="2" h="51">
                  <a:moveTo>
                    <a:pt x="2" y="49"/>
                  </a:moveTo>
                  <a:lnTo>
                    <a:pt x="0" y="0"/>
                  </a:lnTo>
                  <a:lnTo>
                    <a:pt x="2" y="51"/>
                  </a:lnTo>
                  <a:lnTo>
                    <a:pt x="2" y="4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2" name="Freeform 172"/>
            <p:cNvSpPr>
              <a:spLocks/>
            </p:cNvSpPr>
            <p:nvPr/>
          </p:nvSpPr>
          <p:spPr bwMode="auto">
            <a:xfrm rot="276758">
              <a:off x="4409" y="2677"/>
              <a:ext cx="11" cy="35"/>
            </a:xfrm>
            <a:custGeom>
              <a:avLst/>
              <a:gdLst>
                <a:gd name="T0" fmla="*/ 8 w 8"/>
                <a:gd name="T1" fmla="*/ 59 h 61"/>
                <a:gd name="T2" fmla="*/ 0 w 8"/>
                <a:gd name="T3" fmla="*/ 0 h 61"/>
                <a:gd name="T4" fmla="*/ 6 w 8"/>
                <a:gd name="T5" fmla="*/ 61 h 61"/>
                <a:gd name="T6" fmla="*/ 8 w 8"/>
                <a:gd name="T7" fmla="*/ 59 h 61"/>
              </a:gdLst>
              <a:ahLst/>
              <a:cxnLst>
                <a:cxn ang="0">
                  <a:pos x="T0" y="T1"/>
                </a:cxn>
                <a:cxn ang="0">
                  <a:pos x="T2" y="T3"/>
                </a:cxn>
                <a:cxn ang="0">
                  <a:pos x="T4" y="T5"/>
                </a:cxn>
                <a:cxn ang="0">
                  <a:pos x="T6" y="T7"/>
                </a:cxn>
              </a:cxnLst>
              <a:rect l="0" t="0" r="r" b="b"/>
              <a:pathLst>
                <a:path w="8" h="61">
                  <a:moveTo>
                    <a:pt x="8" y="59"/>
                  </a:moveTo>
                  <a:lnTo>
                    <a:pt x="0" y="0"/>
                  </a:lnTo>
                  <a:lnTo>
                    <a:pt x="6" y="61"/>
                  </a:lnTo>
                  <a:lnTo>
                    <a:pt x="8" y="5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3" name="Freeform 173"/>
            <p:cNvSpPr>
              <a:spLocks/>
            </p:cNvSpPr>
            <p:nvPr/>
          </p:nvSpPr>
          <p:spPr bwMode="auto">
            <a:xfrm rot="276758">
              <a:off x="3721" y="2594"/>
              <a:ext cx="519" cy="53"/>
            </a:xfrm>
            <a:custGeom>
              <a:avLst/>
              <a:gdLst>
                <a:gd name="T0" fmla="*/ 393 w 396"/>
                <a:gd name="T1" fmla="*/ 90 h 90"/>
                <a:gd name="T2" fmla="*/ 395 w 396"/>
                <a:gd name="T3" fmla="*/ 89 h 90"/>
                <a:gd name="T4" fmla="*/ 396 w 396"/>
                <a:gd name="T5" fmla="*/ 85 h 90"/>
                <a:gd name="T6" fmla="*/ 395 w 396"/>
                <a:gd name="T7" fmla="*/ 82 h 90"/>
                <a:gd name="T8" fmla="*/ 385 w 396"/>
                <a:gd name="T9" fmla="*/ 72 h 90"/>
                <a:gd name="T10" fmla="*/ 375 w 396"/>
                <a:gd name="T11" fmla="*/ 63 h 90"/>
                <a:gd name="T12" fmla="*/ 353 w 396"/>
                <a:gd name="T13" fmla="*/ 41 h 90"/>
                <a:gd name="T14" fmla="*/ 327 w 396"/>
                <a:gd name="T15" fmla="*/ 21 h 90"/>
                <a:gd name="T16" fmla="*/ 300 w 396"/>
                <a:gd name="T17" fmla="*/ 9 h 90"/>
                <a:gd name="T18" fmla="*/ 272 w 396"/>
                <a:gd name="T19" fmla="*/ 2 h 90"/>
                <a:gd name="T20" fmla="*/ 244 w 396"/>
                <a:gd name="T21" fmla="*/ 0 h 90"/>
                <a:gd name="T22" fmla="*/ 188 w 396"/>
                <a:gd name="T23" fmla="*/ 2 h 90"/>
                <a:gd name="T24" fmla="*/ 132 w 396"/>
                <a:gd name="T25" fmla="*/ 4 h 90"/>
                <a:gd name="T26" fmla="*/ 66 w 396"/>
                <a:gd name="T27" fmla="*/ 7 h 90"/>
                <a:gd name="T28" fmla="*/ 0 w 396"/>
                <a:gd name="T29" fmla="*/ 14 h 90"/>
                <a:gd name="T30" fmla="*/ 36 w 396"/>
                <a:gd name="T31" fmla="*/ 19 h 90"/>
                <a:gd name="T32" fmla="*/ 73 w 396"/>
                <a:gd name="T33" fmla="*/ 22 h 90"/>
                <a:gd name="T34" fmla="*/ 146 w 396"/>
                <a:gd name="T35" fmla="*/ 21 h 90"/>
                <a:gd name="T36" fmla="*/ 219 w 396"/>
                <a:gd name="T37" fmla="*/ 17 h 90"/>
                <a:gd name="T38" fmla="*/ 292 w 396"/>
                <a:gd name="T39" fmla="*/ 16 h 90"/>
                <a:gd name="T40" fmla="*/ 319 w 396"/>
                <a:gd name="T41" fmla="*/ 33 h 90"/>
                <a:gd name="T42" fmla="*/ 344 w 396"/>
                <a:gd name="T43" fmla="*/ 51 h 90"/>
                <a:gd name="T44" fmla="*/ 393 w 396"/>
                <a:gd name="T4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6" h="90">
                  <a:moveTo>
                    <a:pt x="393" y="90"/>
                  </a:moveTo>
                  <a:lnTo>
                    <a:pt x="395" y="89"/>
                  </a:lnTo>
                  <a:lnTo>
                    <a:pt x="396" y="85"/>
                  </a:lnTo>
                  <a:lnTo>
                    <a:pt x="395" y="82"/>
                  </a:lnTo>
                  <a:lnTo>
                    <a:pt x="385" y="72"/>
                  </a:lnTo>
                  <a:lnTo>
                    <a:pt x="375" y="63"/>
                  </a:lnTo>
                  <a:lnTo>
                    <a:pt x="353" y="41"/>
                  </a:lnTo>
                  <a:lnTo>
                    <a:pt x="327" y="21"/>
                  </a:lnTo>
                  <a:lnTo>
                    <a:pt x="300" y="9"/>
                  </a:lnTo>
                  <a:lnTo>
                    <a:pt x="272" y="2"/>
                  </a:lnTo>
                  <a:lnTo>
                    <a:pt x="244" y="0"/>
                  </a:lnTo>
                  <a:lnTo>
                    <a:pt x="188" y="2"/>
                  </a:lnTo>
                  <a:lnTo>
                    <a:pt x="132" y="4"/>
                  </a:lnTo>
                  <a:lnTo>
                    <a:pt x="66" y="7"/>
                  </a:lnTo>
                  <a:lnTo>
                    <a:pt x="0" y="14"/>
                  </a:lnTo>
                  <a:lnTo>
                    <a:pt x="36" y="19"/>
                  </a:lnTo>
                  <a:lnTo>
                    <a:pt x="73" y="22"/>
                  </a:lnTo>
                  <a:lnTo>
                    <a:pt x="146" y="21"/>
                  </a:lnTo>
                  <a:lnTo>
                    <a:pt x="219" y="17"/>
                  </a:lnTo>
                  <a:lnTo>
                    <a:pt x="292" y="16"/>
                  </a:lnTo>
                  <a:lnTo>
                    <a:pt x="319" y="33"/>
                  </a:lnTo>
                  <a:lnTo>
                    <a:pt x="344" y="51"/>
                  </a:lnTo>
                  <a:lnTo>
                    <a:pt x="393" y="9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4" name="Freeform 174"/>
            <p:cNvSpPr>
              <a:spLocks/>
            </p:cNvSpPr>
            <p:nvPr/>
          </p:nvSpPr>
          <p:spPr bwMode="auto">
            <a:xfrm rot="276758">
              <a:off x="4423" y="2521"/>
              <a:ext cx="31" cy="152"/>
            </a:xfrm>
            <a:custGeom>
              <a:avLst/>
              <a:gdLst>
                <a:gd name="T0" fmla="*/ 18 w 24"/>
                <a:gd name="T1" fmla="*/ 260 h 260"/>
                <a:gd name="T2" fmla="*/ 19 w 24"/>
                <a:gd name="T3" fmla="*/ 258 h 260"/>
                <a:gd name="T4" fmla="*/ 23 w 24"/>
                <a:gd name="T5" fmla="*/ 229 h 260"/>
                <a:gd name="T6" fmla="*/ 24 w 24"/>
                <a:gd name="T7" fmla="*/ 199 h 260"/>
                <a:gd name="T8" fmla="*/ 23 w 24"/>
                <a:gd name="T9" fmla="*/ 138 h 260"/>
                <a:gd name="T10" fmla="*/ 16 w 24"/>
                <a:gd name="T11" fmla="*/ 75 h 260"/>
                <a:gd name="T12" fmla="*/ 4 w 24"/>
                <a:gd name="T13" fmla="*/ 16 h 260"/>
                <a:gd name="T14" fmla="*/ 2 w 24"/>
                <a:gd name="T15" fmla="*/ 9 h 260"/>
                <a:gd name="T16" fmla="*/ 0 w 24"/>
                <a:gd name="T17" fmla="*/ 0 h 260"/>
                <a:gd name="T18" fmla="*/ 8 w 24"/>
                <a:gd name="T19" fmla="*/ 33 h 260"/>
                <a:gd name="T20" fmla="*/ 11 w 24"/>
                <a:gd name="T21" fmla="*/ 65 h 260"/>
                <a:gd name="T22" fmla="*/ 13 w 24"/>
                <a:gd name="T23" fmla="*/ 129 h 260"/>
                <a:gd name="T24" fmla="*/ 13 w 24"/>
                <a:gd name="T25" fmla="*/ 226 h 260"/>
                <a:gd name="T26" fmla="*/ 16 w 24"/>
                <a:gd name="T27" fmla="*/ 258 h 260"/>
                <a:gd name="T28" fmla="*/ 18 w 24"/>
                <a:gd name="T2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60">
                  <a:moveTo>
                    <a:pt x="18" y="260"/>
                  </a:moveTo>
                  <a:lnTo>
                    <a:pt x="19" y="258"/>
                  </a:lnTo>
                  <a:lnTo>
                    <a:pt x="23" y="229"/>
                  </a:lnTo>
                  <a:lnTo>
                    <a:pt x="24" y="199"/>
                  </a:lnTo>
                  <a:lnTo>
                    <a:pt x="23" y="138"/>
                  </a:lnTo>
                  <a:lnTo>
                    <a:pt x="16" y="75"/>
                  </a:lnTo>
                  <a:lnTo>
                    <a:pt x="4" y="16"/>
                  </a:lnTo>
                  <a:lnTo>
                    <a:pt x="2" y="9"/>
                  </a:lnTo>
                  <a:lnTo>
                    <a:pt x="0" y="0"/>
                  </a:lnTo>
                  <a:lnTo>
                    <a:pt x="8" y="33"/>
                  </a:lnTo>
                  <a:lnTo>
                    <a:pt x="11" y="65"/>
                  </a:lnTo>
                  <a:lnTo>
                    <a:pt x="13" y="129"/>
                  </a:lnTo>
                  <a:lnTo>
                    <a:pt x="13" y="226"/>
                  </a:lnTo>
                  <a:lnTo>
                    <a:pt x="16" y="258"/>
                  </a:lnTo>
                  <a:lnTo>
                    <a:pt x="18" y="26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5" name="Freeform 175"/>
            <p:cNvSpPr>
              <a:spLocks/>
            </p:cNvSpPr>
            <p:nvPr/>
          </p:nvSpPr>
          <p:spPr bwMode="auto">
            <a:xfrm rot="276758">
              <a:off x="3894" y="2614"/>
              <a:ext cx="260" cy="18"/>
            </a:xfrm>
            <a:custGeom>
              <a:avLst/>
              <a:gdLst>
                <a:gd name="T0" fmla="*/ 195 w 198"/>
                <a:gd name="T1" fmla="*/ 30 h 30"/>
                <a:gd name="T2" fmla="*/ 198 w 198"/>
                <a:gd name="T3" fmla="*/ 28 h 30"/>
                <a:gd name="T4" fmla="*/ 198 w 198"/>
                <a:gd name="T5" fmla="*/ 25 h 30"/>
                <a:gd name="T6" fmla="*/ 196 w 198"/>
                <a:gd name="T7" fmla="*/ 22 h 30"/>
                <a:gd name="T8" fmla="*/ 185 w 198"/>
                <a:gd name="T9" fmla="*/ 13 h 30"/>
                <a:gd name="T10" fmla="*/ 174 w 198"/>
                <a:gd name="T11" fmla="*/ 6 h 30"/>
                <a:gd name="T12" fmla="*/ 150 w 198"/>
                <a:gd name="T13" fmla="*/ 0 h 30"/>
                <a:gd name="T14" fmla="*/ 126 w 198"/>
                <a:gd name="T15" fmla="*/ 0 h 30"/>
                <a:gd name="T16" fmla="*/ 101 w 198"/>
                <a:gd name="T17" fmla="*/ 3 h 30"/>
                <a:gd name="T18" fmla="*/ 75 w 198"/>
                <a:gd name="T19" fmla="*/ 10 h 30"/>
                <a:gd name="T20" fmla="*/ 50 w 198"/>
                <a:gd name="T21" fmla="*/ 15 h 30"/>
                <a:gd name="T22" fmla="*/ 25 w 198"/>
                <a:gd name="T23" fmla="*/ 16 h 30"/>
                <a:gd name="T24" fmla="*/ 0 w 198"/>
                <a:gd name="T25" fmla="*/ 15 h 30"/>
                <a:gd name="T26" fmla="*/ 25 w 198"/>
                <a:gd name="T27" fmla="*/ 20 h 30"/>
                <a:gd name="T28" fmla="*/ 49 w 198"/>
                <a:gd name="T29" fmla="*/ 22 h 30"/>
                <a:gd name="T30" fmla="*/ 99 w 198"/>
                <a:gd name="T31" fmla="*/ 16 h 30"/>
                <a:gd name="T32" fmla="*/ 123 w 198"/>
                <a:gd name="T33" fmla="*/ 15 h 30"/>
                <a:gd name="T34" fmla="*/ 147 w 198"/>
                <a:gd name="T35" fmla="*/ 15 h 30"/>
                <a:gd name="T36" fmla="*/ 171 w 198"/>
                <a:gd name="T37" fmla="*/ 20 h 30"/>
                <a:gd name="T38" fmla="*/ 195 w 198"/>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30">
                  <a:moveTo>
                    <a:pt x="195" y="30"/>
                  </a:moveTo>
                  <a:lnTo>
                    <a:pt x="198" y="28"/>
                  </a:lnTo>
                  <a:lnTo>
                    <a:pt x="198" y="25"/>
                  </a:lnTo>
                  <a:lnTo>
                    <a:pt x="196" y="22"/>
                  </a:lnTo>
                  <a:lnTo>
                    <a:pt x="185" y="13"/>
                  </a:lnTo>
                  <a:lnTo>
                    <a:pt x="174" y="6"/>
                  </a:lnTo>
                  <a:lnTo>
                    <a:pt x="150" y="0"/>
                  </a:lnTo>
                  <a:lnTo>
                    <a:pt x="126" y="0"/>
                  </a:lnTo>
                  <a:lnTo>
                    <a:pt x="101" y="3"/>
                  </a:lnTo>
                  <a:lnTo>
                    <a:pt x="75" y="10"/>
                  </a:lnTo>
                  <a:lnTo>
                    <a:pt x="50" y="15"/>
                  </a:lnTo>
                  <a:lnTo>
                    <a:pt x="25" y="16"/>
                  </a:lnTo>
                  <a:lnTo>
                    <a:pt x="0" y="15"/>
                  </a:lnTo>
                  <a:lnTo>
                    <a:pt x="25" y="20"/>
                  </a:lnTo>
                  <a:lnTo>
                    <a:pt x="49" y="22"/>
                  </a:lnTo>
                  <a:lnTo>
                    <a:pt x="99" y="16"/>
                  </a:lnTo>
                  <a:lnTo>
                    <a:pt x="123" y="15"/>
                  </a:lnTo>
                  <a:lnTo>
                    <a:pt x="147" y="15"/>
                  </a:lnTo>
                  <a:lnTo>
                    <a:pt x="171" y="20"/>
                  </a:lnTo>
                  <a:lnTo>
                    <a:pt x="195" y="3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6" name="Freeform 176"/>
            <p:cNvSpPr>
              <a:spLocks/>
            </p:cNvSpPr>
            <p:nvPr/>
          </p:nvSpPr>
          <p:spPr bwMode="auto">
            <a:xfrm rot="276758">
              <a:off x="3457" y="2556"/>
              <a:ext cx="5" cy="2"/>
            </a:xfrm>
            <a:custGeom>
              <a:avLst/>
              <a:gdLst>
                <a:gd name="T0" fmla="*/ 0 w 4"/>
                <a:gd name="T1" fmla="*/ 5 h 5"/>
                <a:gd name="T2" fmla="*/ 4 w 4"/>
                <a:gd name="T3" fmla="*/ 0 h 5"/>
                <a:gd name="T4" fmla="*/ 0 w 4"/>
                <a:gd name="T5" fmla="*/ 5 h 5"/>
              </a:gdLst>
              <a:ahLst/>
              <a:cxnLst>
                <a:cxn ang="0">
                  <a:pos x="T0" y="T1"/>
                </a:cxn>
                <a:cxn ang="0">
                  <a:pos x="T2" y="T3"/>
                </a:cxn>
                <a:cxn ang="0">
                  <a:pos x="T4" y="T5"/>
                </a:cxn>
              </a:cxnLst>
              <a:rect l="0" t="0" r="r" b="b"/>
              <a:pathLst>
                <a:path w="4" h="5">
                  <a:moveTo>
                    <a:pt x="0" y="5"/>
                  </a:moveTo>
                  <a:lnTo>
                    <a:pt x="4" y="0"/>
                  </a:lnTo>
                  <a:lnTo>
                    <a:pt x="0" y="5"/>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7" name="Freeform 177"/>
            <p:cNvSpPr>
              <a:spLocks/>
            </p:cNvSpPr>
            <p:nvPr/>
          </p:nvSpPr>
          <p:spPr bwMode="auto">
            <a:xfrm rot="276758">
              <a:off x="4209" y="2579"/>
              <a:ext cx="11" cy="35"/>
            </a:xfrm>
            <a:custGeom>
              <a:avLst/>
              <a:gdLst>
                <a:gd name="T0" fmla="*/ 3 w 8"/>
                <a:gd name="T1" fmla="*/ 61 h 61"/>
                <a:gd name="T2" fmla="*/ 8 w 8"/>
                <a:gd name="T3" fmla="*/ 5 h 61"/>
                <a:gd name="T4" fmla="*/ 7 w 8"/>
                <a:gd name="T5" fmla="*/ 0 h 61"/>
                <a:gd name="T6" fmla="*/ 3 w 8"/>
                <a:gd name="T7" fmla="*/ 0 h 61"/>
                <a:gd name="T8" fmla="*/ 1 w 8"/>
                <a:gd name="T9" fmla="*/ 7 h 61"/>
                <a:gd name="T10" fmla="*/ 0 w 8"/>
                <a:gd name="T11" fmla="*/ 14 h 61"/>
                <a:gd name="T12" fmla="*/ 1 w 8"/>
                <a:gd name="T13" fmla="*/ 29 h 61"/>
                <a:gd name="T14" fmla="*/ 3 w 8"/>
                <a:gd name="T15" fmla="*/ 46 h 61"/>
                <a:gd name="T16" fmla="*/ 3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3" y="61"/>
                  </a:moveTo>
                  <a:lnTo>
                    <a:pt x="8" y="5"/>
                  </a:lnTo>
                  <a:lnTo>
                    <a:pt x="7" y="0"/>
                  </a:lnTo>
                  <a:lnTo>
                    <a:pt x="3" y="0"/>
                  </a:lnTo>
                  <a:lnTo>
                    <a:pt x="1" y="7"/>
                  </a:lnTo>
                  <a:lnTo>
                    <a:pt x="0" y="14"/>
                  </a:lnTo>
                  <a:lnTo>
                    <a:pt x="1" y="29"/>
                  </a:lnTo>
                  <a:lnTo>
                    <a:pt x="3" y="46"/>
                  </a:lnTo>
                  <a:lnTo>
                    <a:pt x="3" y="6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8" name="Freeform 178"/>
            <p:cNvSpPr>
              <a:spLocks/>
            </p:cNvSpPr>
            <p:nvPr/>
          </p:nvSpPr>
          <p:spPr bwMode="auto">
            <a:xfrm rot="276758">
              <a:off x="3474" y="2493"/>
              <a:ext cx="658" cy="86"/>
            </a:xfrm>
            <a:custGeom>
              <a:avLst/>
              <a:gdLst>
                <a:gd name="T0" fmla="*/ 0 w 501"/>
                <a:gd name="T1" fmla="*/ 147 h 147"/>
                <a:gd name="T2" fmla="*/ 53 w 501"/>
                <a:gd name="T3" fmla="*/ 135 h 147"/>
                <a:gd name="T4" fmla="*/ 105 w 501"/>
                <a:gd name="T5" fmla="*/ 130 h 147"/>
                <a:gd name="T6" fmla="*/ 158 w 501"/>
                <a:gd name="T7" fmla="*/ 128 h 147"/>
                <a:gd name="T8" fmla="*/ 212 w 501"/>
                <a:gd name="T9" fmla="*/ 130 h 147"/>
                <a:gd name="T10" fmla="*/ 319 w 501"/>
                <a:gd name="T11" fmla="*/ 134 h 147"/>
                <a:gd name="T12" fmla="*/ 373 w 501"/>
                <a:gd name="T13" fmla="*/ 132 h 147"/>
                <a:gd name="T14" fmla="*/ 426 w 501"/>
                <a:gd name="T15" fmla="*/ 127 h 147"/>
                <a:gd name="T16" fmla="*/ 464 w 501"/>
                <a:gd name="T17" fmla="*/ 134 h 147"/>
                <a:gd name="T18" fmla="*/ 501 w 501"/>
                <a:gd name="T19" fmla="*/ 139 h 147"/>
                <a:gd name="T20" fmla="*/ 452 w 501"/>
                <a:gd name="T21" fmla="*/ 115 h 147"/>
                <a:gd name="T22" fmla="*/ 456 w 501"/>
                <a:gd name="T23" fmla="*/ 101 h 147"/>
                <a:gd name="T24" fmla="*/ 458 w 501"/>
                <a:gd name="T25" fmla="*/ 88 h 147"/>
                <a:gd name="T26" fmla="*/ 457 w 501"/>
                <a:gd name="T27" fmla="*/ 57 h 147"/>
                <a:gd name="T28" fmla="*/ 452 w 501"/>
                <a:gd name="T29" fmla="*/ 27 h 147"/>
                <a:gd name="T30" fmla="*/ 445 w 501"/>
                <a:gd name="T31" fmla="*/ 0 h 147"/>
                <a:gd name="T32" fmla="*/ 447 w 501"/>
                <a:gd name="T33" fmla="*/ 110 h 147"/>
                <a:gd name="T34" fmla="*/ 383 w 501"/>
                <a:gd name="T35" fmla="*/ 110 h 147"/>
                <a:gd name="T36" fmla="*/ 318 w 501"/>
                <a:gd name="T37" fmla="*/ 115 h 147"/>
                <a:gd name="T38" fmla="*/ 185 w 501"/>
                <a:gd name="T39" fmla="*/ 122 h 147"/>
                <a:gd name="T40" fmla="*/ 138 w 501"/>
                <a:gd name="T41" fmla="*/ 120 h 147"/>
                <a:gd name="T42" fmla="*/ 90 w 501"/>
                <a:gd name="T43" fmla="*/ 122 h 147"/>
                <a:gd name="T44" fmla="*/ 42 w 501"/>
                <a:gd name="T45" fmla="*/ 130 h 147"/>
                <a:gd name="T46" fmla="*/ 20 w 501"/>
                <a:gd name="T47" fmla="*/ 137 h 147"/>
                <a:gd name="T48" fmla="*/ 0 w 501"/>
                <a:gd name="T4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47">
                  <a:moveTo>
                    <a:pt x="0" y="147"/>
                  </a:moveTo>
                  <a:lnTo>
                    <a:pt x="53" y="135"/>
                  </a:lnTo>
                  <a:lnTo>
                    <a:pt x="105" y="130"/>
                  </a:lnTo>
                  <a:lnTo>
                    <a:pt x="158" y="128"/>
                  </a:lnTo>
                  <a:lnTo>
                    <a:pt x="212" y="130"/>
                  </a:lnTo>
                  <a:lnTo>
                    <a:pt x="319" y="134"/>
                  </a:lnTo>
                  <a:lnTo>
                    <a:pt x="373" y="132"/>
                  </a:lnTo>
                  <a:lnTo>
                    <a:pt x="426" y="127"/>
                  </a:lnTo>
                  <a:lnTo>
                    <a:pt x="464" y="134"/>
                  </a:lnTo>
                  <a:lnTo>
                    <a:pt x="501" y="139"/>
                  </a:lnTo>
                  <a:lnTo>
                    <a:pt x="452" y="115"/>
                  </a:lnTo>
                  <a:lnTo>
                    <a:pt x="456" y="101"/>
                  </a:lnTo>
                  <a:lnTo>
                    <a:pt x="458" y="88"/>
                  </a:lnTo>
                  <a:lnTo>
                    <a:pt x="457" y="57"/>
                  </a:lnTo>
                  <a:lnTo>
                    <a:pt x="452" y="27"/>
                  </a:lnTo>
                  <a:lnTo>
                    <a:pt x="445" y="0"/>
                  </a:lnTo>
                  <a:lnTo>
                    <a:pt x="447" y="110"/>
                  </a:lnTo>
                  <a:lnTo>
                    <a:pt x="383" y="110"/>
                  </a:lnTo>
                  <a:lnTo>
                    <a:pt x="318" y="115"/>
                  </a:lnTo>
                  <a:lnTo>
                    <a:pt x="185" y="122"/>
                  </a:lnTo>
                  <a:lnTo>
                    <a:pt x="138" y="120"/>
                  </a:lnTo>
                  <a:lnTo>
                    <a:pt x="90" y="122"/>
                  </a:lnTo>
                  <a:lnTo>
                    <a:pt x="42" y="130"/>
                  </a:lnTo>
                  <a:lnTo>
                    <a:pt x="20" y="137"/>
                  </a:lnTo>
                  <a:lnTo>
                    <a:pt x="0" y="14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59" name="Freeform 179"/>
            <p:cNvSpPr>
              <a:spLocks/>
            </p:cNvSpPr>
            <p:nvPr/>
          </p:nvSpPr>
          <p:spPr bwMode="auto">
            <a:xfrm rot="276758">
              <a:off x="4193" y="2572"/>
              <a:ext cx="9" cy="32"/>
            </a:xfrm>
            <a:custGeom>
              <a:avLst/>
              <a:gdLst>
                <a:gd name="T0" fmla="*/ 3 w 7"/>
                <a:gd name="T1" fmla="*/ 54 h 54"/>
                <a:gd name="T2" fmla="*/ 7 w 7"/>
                <a:gd name="T3" fmla="*/ 0 h 54"/>
                <a:gd name="T4" fmla="*/ 3 w 7"/>
                <a:gd name="T5" fmla="*/ 0 h 54"/>
                <a:gd name="T6" fmla="*/ 0 w 7"/>
                <a:gd name="T7" fmla="*/ 13 h 54"/>
                <a:gd name="T8" fmla="*/ 1 w 7"/>
                <a:gd name="T9" fmla="*/ 27 h 54"/>
                <a:gd name="T10" fmla="*/ 1 w 7"/>
                <a:gd name="T11" fmla="*/ 34 h 54"/>
                <a:gd name="T12" fmla="*/ 2 w 7"/>
                <a:gd name="T13" fmla="*/ 40 h 54"/>
                <a:gd name="T14" fmla="*/ 3 w 7"/>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4">
                  <a:moveTo>
                    <a:pt x="3" y="54"/>
                  </a:moveTo>
                  <a:lnTo>
                    <a:pt x="7" y="0"/>
                  </a:lnTo>
                  <a:lnTo>
                    <a:pt x="3" y="0"/>
                  </a:lnTo>
                  <a:lnTo>
                    <a:pt x="0" y="13"/>
                  </a:lnTo>
                  <a:lnTo>
                    <a:pt x="1" y="27"/>
                  </a:lnTo>
                  <a:lnTo>
                    <a:pt x="1" y="34"/>
                  </a:lnTo>
                  <a:lnTo>
                    <a:pt x="2" y="40"/>
                  </a:lnTo>
                  <a:lnTo>
                    <a:pt x="3" y="5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0" name="Freeform 180"/>
            <p:cNvSpPr>
              <a:spLocks/>
            </p:cNvSpPr>
            <p:nvPr/>
          </p:nvSpPr>
          <p:spPr bwMode="auto">
            <a:xfrm rot="276758">
              <a:off x="4177" y="2570"/>
              <a:ext cx="9" cy="31"/>
            </a:xfrm>
            <a:custGeom>
              <a:avLst/>
              <a:gdLst>
                <a:gd name="T0" fmla="*/ 3 w 7"/>
                <a:gd name="T1" fmla="*/ 51 h 51"/>
                <a:gd name="T2" fmla="*/ 7 w 7"/>
                <a:gd name="T3" fmla="*/ 5 h 51"/>
                <a:gd name="T4" fmla="*/ 6 w 7"/>
                <a:gd name="T5" fmla="*/ 0 h 51"/>
                <a:gd name="T6" fmla="*/ 3 w 7"/>
                <a:gd name="T7" fmla="*/ 0 h 51"/>
                <a:gd name="T8" fmla="*/ 0 w 7"/>
                <a:gd name="T9" fmla="*/ 12 h 51"/>
                <a:gd name="T10" fmla="*/ 1 w 7"/>
                <a:gd name="T11" fmla="*/ 25 h 51"/>
                <a:gd name="T12" fmla="*/ 1 w 7"/>
                <a:gd name="T13" fmla="*/ 30 h 51"/>
                <a:gd name="T14" fmla="*/ 2 w 7"/>
                <a:gd name="T15" fmla="*/ 37 h 51"/>
                <a:gd name="T16" fmla="*/ 3 w 7"/>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1">
                  <a:moveTo>
                    <a:pt x="3" y="51"/>
                  </a:moveTo>
                  <a:lnTo>
                    <a:pt x="7" y="5"/>
                  </a:lnTo>
                  <a:lnTo>
                    <a:pt x="6" y="0"/>
                  </a:lnTo>
                  <a:lnTo>
                    <a:pt x="3" y="0"/>
                  </a:lnTo>
                  <a:lnTo>
                    <a:pt x="0" y="12"/>
                  </a:lnTo>
                  <a:lnTo>
                    <a:pt x="1" y="25"/>
                  </a:lnTo>
                  <a:lnTo>
                    <a:pt x="1" y="30"/>
                  </a:lnTo>
                  <a:lnTo>
                    <a:pt x="2" y="37"/>
                  </a:lnTo>
                  <a:lnTo>
                    <a:pt x="3" y="5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1" name="Freeform 181"/>
            <p:cNvSpPr>
              <a:spLocks/>
            </p:cNvSpPr>
            <p:nvPr/>
          </p:nvSpPr>
          <p:spPr bwMode="auto">
            <a:xfrm rot="276758">
              <a:off x="4167" y="2575"/>
              <a:ext cx="4" cy="24"/>
            </a:xfrm>
            <a:custGeom>
              <a:avLst/>
              <a:gdLst>
                <a:gd name="T0" fmla="*/ 2 w 3"/>
                <a:gd name="T1" fmla="*/ 41 h 41"/>
                <a:gd name="T2" fmla="*/ 3 w 3"/>
                <a:gd name="T3" fmla="*/ 0 h 41"/>
                <a:gd name="T4" fmla="*/ 0 w 3"/>
                <a:gd name="T5" fmla="*/ 0 h 41"/>
                <a:gd name="T6" fmla="*/ 1 w 3"/>
                <a:gd name="T7" fmla="*/ 41 h 41"/>
                <a:gd name="T8" fmla="*/ 2 w 3"/>
                <a:gd name="T9" fmla="*/ 41 h 41"/>
              </a:gdLst>
              <a:ahLst/>
              <a:cxnLst>
                <a:cxn ang="0">
                  <a:pos x="T0" y="T1"/>
                </a:cxn>
                <a:cxn ang="0">
                  <a:pos x="T2" y="T3"/>
                </a:cxn>
                <a:cxn ang="0">
                  <a:pos x="T4" y="T5"/>
                </a:cxn>
                <a:cxn ang="0">
                  <a:pos x="T6" y="T7"/>
                </a:cxn>
                <a:cxn ang="0">
                  <a:pos x="T8" y="T9"/>
                </a:cxn>
              </a:cxnLst>
              <a:rect l="0" t="0" r="r" b="b"/>
              <a:pathLst>
                <a:path w="3" h="41">
                  <a:moveTo>
                    <a:pt x="2" y="41"/>
                  </a:moveTo>
                  <a:lnTo>
                    <a:pt x="3" y="0"/>
                  </a:lnTo>
                  <a:lnTo>
                    <a:pt x="0" y="0"/>
                  </a:lnTo>
                  <a:lnTo>
                    <a:pt x="1" y="41"/>
                  </a:lnTo>
                  <a:lnTo>
                    <a:pt x="2" y="4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2" name="Freeform 182"/>
            <p:cNvSpPr>
              <a:spLocks/>
            </p:cNvSpPr>
            <p:nvPr/>
          </p:nvSpPr>
          <p:spPr bwMode="auto">
            <a:xfrm rot="276758">
              <a:off x="3931" y="2514"/>
              <a:ext cx="68" cy="51"/>
            </a:xfrm>
            <a:custGeom>
              <a:avLst/>
              <a:gdLst>
                <a:gd name="T0" fmla="*/ 2 w 52"/>
                <a:gd name="T1" fmla="*/ 88 h 88"/>
                <a:gd name="T2" fmla="*/ 5 w 52"/>
                <a:gd name="T3" fmla="*/ 85 h 88"/>
                <a:gd name="T4" fmla="*/ 10 w 52"/>
                <a:gd name="T5" fmla="*/ 48 h 88"/>
                <a:gd name="T6" fmla="*/ 52 w 52"/>
                <a:gd name="T7" fmla="*/ 0 h 88"/>
                <a:gd name="T8" fmla="*/ 37 w 52"/>
                <a:gd name="T9" fmla="*/ 7 h 88"/>
                <a:gd name="T10" fmla="*/ 23 w 52"/>
                <a:gd name="T11" fmla="*/ 17 h 88"/>
                <a:gd name="T12" fmla="*/ 11 w 52"/>
                <a:gd name="T13" fmla="*/ 31 h 88"/>
                <a:gd name="T14" fmla="*/ 1 w 52"/>
                <a:gd name="T15" fmla="*/ 51 h 88"/>
                <a:gd name="T16" fmla="*/ 0 w 52"/>
                <a:gd name="T17" fmla="*/ 61 h 88"/>
                <a:gd name="T18" fmla="*/ 0 w 52"/>
                <a:gd name="T19" fmla="*/ 70 h 88"/>
                <a:gd name="T20" fmla="*/ 1 w 52"/>
                <a:gd name="T21" fmla="*/ 80 h 88"/>
                <a:gd name="T22" fmla="*/ 1 w 52"/>
                <a:gd name="T23" fmla="*/ 88 h 88"/>
                <a:gd name="T24" fmla="*/ 2 w 52"/>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8">
                  <a:moveTo>
                    <a:pt x="2" y="88"/>
                  </a:moveTo>
                  <a:lnTo>
                    <a:pt x="5" y="85"/>
                  </a:lnTo>
                  <a:lnTo>
                    <a:pt x="10" y="48"/>
                  </a:lnTo>
                  <a:lnTo>
                    <a:pt x="52" y="0"/>
                  </a:lnTo>
                  <a:lnTo>
                    <a:pt x="37" y="7"/>
                  </a:lnTo>
                  <a:lnTo>
                    <a:pt x="23" y="17"/>
                  </a:lnTo>
                  <a:lnTo>
                    <a:pt x="11" y="31"/>
                  </a:lnTo>
                  <a:lnTo>
                    <a:pt x="1" y="51"/>
                  </a:lnTo>
                  <a:lnTo>
                    <a:pt x="0" y="61"/>
                  </a:lnTo>
                  <a:lnTo>
                    <a:pt x="0" y="70"/>
                  </a:lnTo>
                  <a:lnTo>
                    <a:pt x="1" y="80"/>
                  </a:lnTo>
                  <a:lnTo>
                    <a:pt x="1" y="88"/>
                  </a:lnTo>
                  <a:lnTo>
                    <a:pt x="2" y="8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3" name="Freeform 183"/>
            <p:cNvSpPr>
              <a:spLocks/>
            </p:cNvSpPr>
            <p:nvPr/>
          </p:nvSpPr>
          <p:spPr bwMode="auto">
            <a:xfrm rot="276758">
              <a:off x="4057" y="2502"/>
              <a:ext cx="169" cy="58"/>
            </a:xfrm>
            <a:custGeom>
              <a:avLst/>
              <a:gdLst>
                <a:gd name="T0" fmla="*/ 121 w 129"/>
                <a:gd name="T1" fmla="*/ 98 h 98"/>
                <a:gd name="T2" fmla="*/ 125 w 129"/>
                <a:gd name="T3" fmla="*/ 98 h 98"/>
                <a:gd name="T4" fmla="*/ 127 w 129"/>
                <a:gd name="T5" fmla="*/ 96 h 98"/>
                <a:gd name="T6" fmla="*/ 129 w 129"/>
                <a:gd name="T7" fmla="*/ 93 h 98"/>
                <a:gd name="T8" fmla="*/ 127 w 129"/>
                <a:gd name="T9" fmla="*/ 90 h 98"/>
                <a:gd name="T10" fmla="*/ 100 w 129"/>
                <a:gd name="T11" fmla="*/ 64 h 98"/>
                <a:gd name="T12" fmla="*/ 70 w 129"/>
                <a:gd name="T13" fmla="*/ 39 h 98"/>
                <a:gd name="T14" fmla="*/ 40 w 129"/>
                <a:gd name="T15" fmla="*/ 17 h 98"/>
                <a:gd name="T16" fmla="*/ 7 w 129"/>
                <a:gd name="T17" fmla="*/ 0 h 98"/>
                <a:gd name="T18" fmla="*/ 2 w 129"/>
                <a:gd name="T19" fmla="*/ 2 h 98"/>
                <a:gd name="T20" fmla="*/ 0 w 129"/>
                <a:gd name="T21" fmla="*/ 3 h 98"/>
                <a:gd name="T22" fmla="*/ 17 w 129"/>
                <a:gd name="T23" fmla="*/ 10 h 98"/>
                <a:gd name="T24" fmla="*/ 32 w 129"/>
                <a:gd name="T25" fmla="*/ 19 h 98"/>
                <a:gd name="T26" fmla="*/ 63 w 129"/>
                <a:gd name="T27" fmla="*/ 44 h 98"/>
                <a:gd name="T28" fmla="*/ 92 w 129"/>
                <a:gd name="T29" fmla="*/ 73 h 98"/>
                <a:gd name="T30" fmla="*/ 121 w 129"/>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98">
                  <a:moveTo>
                    <a:pt x="121" y="98"/>
                  </a:moveTo>
                  <a:lnTo>
                    <a:pt x="125" y="98"/>
                  </a:lnTo>
                  <a:lnTo>
                    <a:pt x="127" y="96"/>
                  </a:lnTo>
                  <a:lnTo>
                    <a:pt x="129" y="93"/>
                  </a:lnTo>
                  <a:lnTo>
                    <a:pt x="127" y="90"/>
                  </a:lnTo>
                  <a:lnTo>
                    <a:pt x="100" y="64"/>
                  </a:lnTo>
                  <a:lnTo>
                    <a:pt x="70" y="39"/>
                  </a:lnTo>
                  <a:lnTo>
                    <a:pt x="40" y="17"/>
                  </a:lnTo>
                  <a:lnTo>
                    <a:pt x="7" y="0"/>
                  </a:lnTo>
                  <a:lnTo>
                    <a:pt x="2" y="2"/>
                  </a:lnTo>
                  <a:lnTo>
                    <a:pt x="0" y="3"/>
                  </a:lnTo>
                  <a:lnTo>
                    <a:pt x="17" y="10"/>
                  </a:lnTo>
                  <a:lnTo>
                    <a:pt x="32" y="19"/>
                  </a:lnTo>
                  <a:lnTo>
                    <a:pt x="63" y="44"/>
                  </a:lnTo>
                  <a:lnTo>
                    <a:pt x="92" y="73"/>
                  </a:lnTo>
                  <a:lnTo>
                    <a:pt x="121" y="98"/>
                  </a:lnTo>
                  <a:close/>
                </a:path>
              </a:pathLst>
            </a:custGeom>
            <a:gradFill rotWithShape="1">
              <a:gsLst>
                <a:gs pos="0">
                  <a:srgbClr val="FFFFFF"/>
                </a:gs>
                <a:gs pos="100000">
                  <a:srgbClr val="FFFFFF">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4" name="Freeform 184"/>
            <p:cNvSpPr>
              <a:spLocks/>
            </p:cNvSpPr>
            <p:nvPr/>
          </p:nvSpPr>
          <p:spPr bwMode="auto">
            <a:xfrm rot="276758">
              <a:off x="4544" y="3450"/>
              <a:ext cx="75" cy="245"/>
            </a:xfrm>
            <a:custGeom>
              <a:avLst/>
              <a:gdLst>
                <a:gd name="T0" fmla="*/ 0 w 57"/>
                <a:gd name="T1" fmla="*/ 0 h 418"/>
                <a:gd name="T2" fmla="*/ 34 w 57"/>
                <a:gd name="T3" fmla="*/ 10 h 418"/>
                <a:gd name="T4" fmla="*/ 33 w 57"/>
                <a:gd name="T5" fmla="*/ 12 h 418"/>
                <a:gd name="T6" fmla="*/ 31 w 57"/>
                <a:gd name="T7" fmla="*/ 19 h 418"/>
                <a:gd name="T8" fmla="*/ 29 w 57"/>
                <a:gd name="T9" fmla="*/ 29 h 418"/>
                <a:gd name="T10" fmla="*/ 27 w 57"/>
                <a:gd name="T11" fmla="*/ 42 h 418"/>
                <a:gd name="T12" fmla="*/ 24 w 57"/>
                <a:gd name="T13" fmla="*/ 73 h 418"/>
                <a:gd name="T14" fmla="*/ 24 w 57"/>
                <a:gd name="T15" fmla="*/ 105 h 418"/>
                <a:gd name="T16" fmla="*/ 25 w 57"/>
                <a:gd name="T17" fmla="*/ 134 h 418"/>
                <a:gd name="T18" fmla="*/ 26 w 57"/>
                <a:gd name="T19" fmla="*/ 156 h 418"/>
                <a:gd name="T20" fmla="*/ 28 w 57"/>
                <a:gd name="T21" fmla="*/ 176 h 418"/>
                <a:gd name="T22" fmla="*/ 34 w 57"/>
                <a:gd name="T23" fmla="*/ 198 h 418"/>
                <a:gd name="T24" fmla="*/ 41 w 57"/>
                <a:gd name="T25" fmla="*/ 220 h 418"/>
                <a:gd name="T26" fmla="*/ 48 w 57"/>
                <a:gd name="T27" fmla="*/ 240 h 418"/>
                <a:gd name="T28" fmla="*/ 53 w 57"/>
                <a:gd name="T29" fmla="*/ 261 h 418"/>
                <a:gd name="T30" fmla="*/ 56 w 57"/>
                <a:gd name="T31" fmla="*/ 283 h 418"/>
                <a:gd name="T32" fmla="*/ 57 w 57"/>
                <a:gd name="T33" fmla="*/ 308 h 418"/>
                <a:gd name="T34" fmla="*/ 57 w 57"/>
                <a:gd name="T35" fmla="*/ 337 h 418"/>
                <a:gd name="T36" fmla="*/ 56 w 57"/>
                <a:gd name="T37" fmla="*/ 357 h 418"/>
                <a:gd name="T38" fmla="*/ 56 w 57"/>
                <a:gd name="T39" fmla="*/ 366 h 418"/>
                <a:gd name="T40" fmla="*/ 0 w 57"/>
                <a:gd name="T41" fmla="*/ 418 h 418"/>
                <a:gd name="T42" fmla="*/ 0 w 57"/>
                <a:gd name="T4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418">
                  <a:moveTo>
                    <a:pt x="0" y="0"/>
                  </a:moveTo>
                  <a:lnTo>
                    <a:pt x="34" y="10"/>
                  </a:lnTo>
                  <a:lnTo>
                    <a:pt x="33" y="12"/>
                  </a:lnTo>
                  <a:lnTo>
                    <a:pt x="31" y="19"/>
                  </a:lnTo>
                  <a:lnTo>
                    <a:pt x="29" y="29"/>
                  </a:lnTo>
                  <a:lnTo>
                    <a:pt x="27" y="42"/>
                  </a:lnTo>
                  <a:lnTo>
                    <a:pt x="24" y="73"/>
                  </a:lnTo>
                  <a:lnTo>
                    <a:pt x="24" y="105"/>
                  </a:lnTo>
                  <a:lnTo>
                    <a:pt x="25" y="134"/>
                  </a:lnTo>
                  <a:lnTo>
                    <a:pt x="26" y="156"/>
                  </a:lnTo>
                  <a:lnTo>
                    <a:pt x="28" y="176"/>
                  </a:lnTo>
                  <a:lnTo>
                    <a:pt x="34" y="198"/>
                  </a:lnTo>
                  <a:lnTo>
                    <a:pt x="41" y="220"/>
                  </a:lnTo>
                  <a:lnTo>
                    <a:pt x="48" y="240"/>
                  </a:lnTo>
                  <a:lnTo>
                    <a:pt x="53" y="261"/>
                  </a:lnTo>
                  <a:lnTo>
                    <a:pt x="56" y="283"/>
                  </a:lnTo>
                  <a:lnTo>
                    <a:pt x="57" y="308"/>
                  </a:lnTo>
                  <a:lnTo>
                    <a:pt x="57" y="337"/>
                  </a:lnTo>
                  <a:lnTo>
                    <a:pt x="56" y="357"/>
                  </a:lnTo>
                  <a:lnTo>
                    <a:pt x="56" y="366"/>
                  </a:lnTo>
                  <a:lnTo>
                    <a:pt x="0" y="418"/>
                  </a:lnTo>
                  <a:lnTo>
                    <a:pt x="0" y="0"/>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5" name="Freeform 185"/>
            <p:cNvSpPr>
              <a:spLocks/>
            </p:cNvSpPr>
            <p:nvPr/>
          </p:nvSpPr>
          <p:spPr bwMode="auto">
            <a:xfrm rot="276758">
              <a:off x="4407" y="3333"/>
              <a:ext cx="209" cy="91"/>
            </a:xfrm>
            <a:custGeom>
              <a:avLst/>
              <a:gdLst>
                <a:gd name="T0" fmla="*/ 0 w 159"/>
                <a:gd name="T1" fmla="*/ 88 h 158"/>
                <a:gd name="T2" fmla="*/ 46 w 159"/>
                <a:gd name="T3" fmla="*/ 107 h 158"/>
                <a:gd name="T4" fmla="*/ 59 w 159"/>
                <a:gd name="T5" fmla="*/ 78 h 158"/>
                <a:gd name="T6" fmla="*/ 61 w 159"/>
                <a:gd name="T7" fmla="*/ 76 h 158"/>
                <a:gd name="T8" fmla="*/ 63 w 159"/>
                <a:gd name="T9" fmla="*/ 73 h 158"/>
                <a:gd name="T10" fmla="*/ 70 w 159"/>
                <a:gd name="T11" fmla="*/ 66 h 158"/>
                <a:gd name="T12" fmla="*/ 76 w 159"/>
                <a:gd name="T13" fmla="*/ 65 h 158"/>
                <a:gd name="T14" fmla="*/ 81 w 159"/>
                <a:gd name="T15" fmla="*/ 65 h 158"/>
                <a:gd name="T16" fmla="*/ 87 w 159"/>
                <a:gd name="T17" fmla="*/ 70 h 158"/>
                <a:gd name="T18" fmla="*/ 93 w 159"/>
                <a:gd name="T19" fmla="*/ 78 h 158"/>
                <a:gd name="T20" fmla="*/ 99 w 159"/>
                <a:gd name="T21" fmla="*/ 90 h 158"/>
                <a:gd name="T22" fmla="*/ 103 w 159"/>
                <a:gd name="T23" fmla="*/ 104 h 158"/>
                <a:gd name="T24" fmla="*/ 108 w 159"/>
                <a:gd name="T25" fmla="*/ 129 h 158"/>
                <a:gd name="T26" fmla="*/ 109 w 159"/>
                <a:gd name="T27" fmla="*/ 141 h 158"/>
                <a:gd name="T28" fmla="*/ 111 w 159"/>
                <a:gd name="T29" fmla="*/ 149 h 158"/>
                <a:gd name="T30" fmla="*/ 111 w 159"/>
                <a:gd name="T31" fmla="*/ 158 h 158"/>
                <a:gd name="T32" fmla="*/ 159 w 159"/>
                <a:gd name="T33" fmla="*/ 148 h 158"/>
                <a:gd name="T34" fmla="*/ 158 w 159"/>
                <a:gd name="T35" fmla="*/ 146 h 158"/>
                <a:gd name="T36" fmla="*/ 155 w 159"/>
                <a:gd name="T37" fmla="*/ 137 h 158"/>
                <a:gd name="T38" fmla="*/ 152 w 159"/>
                <a:gd name="T39" fmla="*/ 124 h 158"/>
                <a:gd name="T40" fmla="*/ 147 w 159"/>
                <a:gd name="T41" fmla="*/ 100 h 158"/>
                <a:gd name="T42" fmla="*/ 143 w 159"/>
                <a:gd name="T43" fmla="*/ 73 h 158"/>
                <a:gd name="T44" fmla="*/ 139 w 159"/>
                <a:gd name="T45" fmla="*/ 44 h 158"/>
                <a:gd name="T46" fmla="*/ 134 w 159"/>
                <a:gd name="T47" fmla="*/ 32 h 158"/>
                <a:gd name="T48" fmla="*/ 129 w 159"/>
                <a:gd name="T49" fmla="*/ 22 h 158"/>
                <a:gd name="T50" fmla="*/ 121 w 159"/>
                <a:gd name="T51" fmla="*/ 16 h 158"/>
                <a:gd name="T52" fmla="*/ 111 w 159"/>
                <a:gd name="T53" fmla="*/ 14 h 158"/>
                <a:gd name="T54" fmla="*/ 99 w 159"/>
                <a:gd name="T55" fmla="*/ 12 h 158"/>
                <a:gd name="T56" fmla="*/ 81 w 159"/>
                <a:gd name="T57" fmla="*/ 5 h 158"/>
                <a:gd name="T58" fmla="*/ 74 w 159"/>
                <a:gd name="T59" fmla="*/ 2 h 158"/>
                <a:gd name="T60" fmla="*/ 67 w 159"/>
                <a:gd name="T61" fmla="*/ 0 h 158"/>
                <a:gd name="T62" fmla="*/ 59 w 159"/>
                <a:gd name="T63" fmla="*/ 0 h 158"/>
                <a:gd name="T64" fmla="*/ 52 w 159"/>
                <a:gd name="T65" fmla="*/ 5 h 158"/>
                <a:gd name="T66" fmla="*/ 43 w 159"/>
                <a:gd name="T67" fmla="*/ 14 h 158"/>
                <a:gd name="T68" fmla="*/ 25 w 159"/>
                <a:gd name="T69" fmla="*/ 39 h 158"/>
                <a:gd name="T70" fmla="*/ 12 w 159"/>
                <a:gd name="T71" fmla="*/ 63 h 158"/>
                <a:gd name="T72" fmla="*/ 6 w 159"/>
                <a:gd name="T73" fmla="*/ 73 h 158"/>
                <a:gd name="T74" fmla="*/ 3 w 159"/>
                <a:gd name="T75" fmla="*/ 82 h 158"/>
                <a:gd name="T76" fmla="*/ 1 w 159"/>
                <a:gd name="T77" fmla="*/ 87 h 158"/>
                <a:gd name="T78" fmla="*/ 0 w 159"/>
                <a:gd name="T79" fmla="*/ 8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58">
                  <a:moveTo>
                    <a:pt x="0" y="88"/>
                  </a:moveTo>
                  <a:lnTo>
                    <a:pt x="46" y="107"/>
                  </a:lnTo>
                  <a:lnTo>
                    <a:pt x="59" y="78"/>
                  </a:lnTo>
                  <a:lnTo>
                    <a:pt x="61" y="76"/>
                  </a:lnTo>
                  <a:lnTo>
                    <a:pt x="63" y="73"/>
                  </a:lnTo>
                  <a:lnTo>
                    <a:pt x="70" y="66"/>
                  </a:lnTo>
                  <a:lnTo>
                    <a:pt x="76" y="65"/>
                  </a:lnTo>
                  <a:lnTo>
                    <a:pt x="81" y="65"/>
                  </a:lnTo>
                  <a:lnTo>
                    <a:pt x="87" y="70"/>
                  </a:lnTo>
                  <a:lnTo>
                    <a:pt x="93" y="78"/>
                  </a:lnTo>
                  <a:lnTo>
                    <a:pt x="99" y="90"/>
                  </a:lnTo>
                  <a:lnTo>
                    <a:pt x="103" y="104"/>
                  </a:lnTo>
                  <a:lnTo>
                    <a:pt x="108" y="129"/>
                  </a:lnTo>
                  <a:lnTo>
                    <a:pt x="109" y="141"/>
                  </a:lnTo>
                  <a:lnTo>
                    <a:pt x="111" y="149"/>
                  </a:lnTo>
                  <a:lnTo>
                    <a:pt x="111" y="158"/>
                  </a:lnTo>
                  <a:lnTo>
                    <a:pt x="159" y="148"/>
                  </a:lnTo>
                  <a:lnTo>
                    <a:pt x="158" y="146"/>
                  </a:lnTo>
                  <a:lnTo>
                    <a:pt x="155" y="137"/>
                  </a:lnTo>
                  <a:lnTo>
                    <a:pt x="152" y="124"/>
                  </a:lnTo>
                  <a:lnTo>
                    <a:pt x="147" y="100"/>
                  </a:lnTo>
                  <a:lnTo>
                    <a:pt x="143" y="73"/>
                  </a:lnTo>
                  <a:lnTo>
                    <a:pt x="139" y="44"/>
                  </a:lnTo>
                  <a:lnTo>
                    <a:pt x="134" y="32"/>
                  </a:lnTo>
                  <a:lnTo>
                    <a:pt x="129" y="22"/>
                  </a:lnTo>
                  <a:lnTo>
                    <a:pt x="121" y="16"/>
                  </a:lnTo>
                  <a:lnTo>
                    <a:pt x="111" y="14"/>
                  </a:lnTo>
                  <a:lnTo>
                    <a:pt x="99" y="12"/>
                  </a:lnTo>
                  <a:lnTo>
                    <a:pt x="81" y="5"/>
                  </a:lnTo>
                  <a:lnTo>
                    <a:pt x="74" y="2"/>
                  </a:lnTo>
                  <a:lnTo>
                    <a:pt x="67" y="0"/>
                  </a:lnTo>
                  <a:lnTo>
                    <a:pt x="59" y="0"/>
                  </a:lnTo>
                  <a:lnTo>
                    <a:pt x="52" y="5"/>
                  </a:lnTo>
                  <a:lnTo>
                    <a:pt x="43" y="14"/>
                  </a:lnTo>
                  <a:lnTo>
                    <a:pt x="25" y="39"/>
                  </a:lnTo>
                  <a:lnTo>
                    <a:pt x="12" y="63"/>
                  </a:lnTo>
                  <a:lnTo>
                    <a:pt x="6" y="73"/>
                  </a:lnTo>
                  <a:lnTo>
                    <a:pt x="3" y="82"/>
                  </a:lnTo>
                  <a:lnTo>
                    <a:pt x="1" y="87"/>
                  </a:lnTo>
                  <a:lnTo>
                    <a:pt x="0" y="88"/>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6" name="Freeform 186"/>
            <p:cNvSpPr>
              <a:spLocks/>
            </p:cNvSpPr>
            <p:nvPr/>
          </p:nvSpPr>
          <p:spPr bwMode="auto">
            <a:xfrm rot="276758">
              <a:off x="4382" y="3394"/>
              <a:ext cx="80" cy="76"/>
            </a:xfrm>
            <a:custGeom>
              <a:avLst/>
              <a:gdLst>
                <a:gd name="T0" fmla="*/ 2 w 61"/>
                <a:gd name="T1" fmla="*/ 0 h 131"/>
                <a:gd name="T2" fmla="*/ 61 w 61"/>
                <a:gd name="T3" fmla="*/ 31 h 131"/>
                <a:gd name="T4" fmla="*/ 41 w 61"/>
                <a:gd name="T5" fmla="*/ 131 h 131"/>
                <a:gd name="T6" fmla="*/ 0 w 61"/>
                <a:gd name="T7" fmla="*/ 78 h 131"/>
                <a:gd name="T8" fmla="*/ 1 w 61"/>
                <a:gd name="T9" fmla="*/ 76 h 131"/>
                <a:gd name="T10" fmla="*/ 4 w 61"/>
                <a:gd name="T11" fmla="*/ 70 h 131"/>
                <a:gd name="T12" fmla="*/ 13 w 61"/>
                <a:gd name="T13" fmla="*/ 49 h 131"/>
                <a:gd name="T14" fmla="*/ 15 w 61"/>
                <a:gd name="T15" fmla="*/ 36 h 131"/>
                <a:gd name="T16" fmla="*/ 15 w 61"/>
                <a:gd name="T17" fmla="*/ 24 h 131"/>
                <a:gd name="T18" fmla="*/ 10 w 61"/>
                <a:gd name="T19" fmla="*/ 10 h 131"/>
                <a:gd name="T20" fmla="*/ 2 w 61"/>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31">
                  <a:moveTo>
                    <a:pt x="2" y="0"/>
                  </a:moveTo>
                  <a:lnTo>
                    <a:pt x="61" y="31"/>
                  </a:lnTo>
                  <a:lnTo>
                    <a:pt x="41" y="131"/>
                  </a:lnTo>
                  <a:lnTo>
                    <a:pt x="0" y="78"/>
                  </a:lnTo>
                  <a:lnTo>
                    <a:pt x="1" y="76"/>
                  </a:lnTo>
                  <a:lnTo>
                    <a:pt x="4" y="70"/>
                  </a:lnTo>
                  <a:lnTo>
                    <a:pt x="13" y="49"/>
                  </a:lnTo>
                  <a:lnTo>
                    <a:pt x="15" y="36"/>
                  </a:lnTo>
                  <a:lnTo>
                    <a:pt x="15" y="24"/>
                  </a:lnTo>
                  <a:lnTo>
                    <a:pt x="10" y="10"/>
                  </a:lnTo>
                  <a:lnTo>
                    <a:pt x="2" y="0"/>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7" name="Freeform 187"/>
            <p:cNvSpPr>
              <a:spLocks/>
            </p:cNvSpPr>
            <p:nvPr/>
          </p:nvSpPr>
          <p:spPr bwMode="auto">
            <a:xfrm rot="276758">
              <a:off x="4197" y="3469"/>
              <a:ext cx="222" cy="92"/>
            </a:xfrm>
            <a:custGeom>
              <a:avLst/>
              <a:gdLst>
                <a:gd name="T0" fmla="*/ 0 w 169"/>
                <a:gd name="T1" fmla="*/ 73 h 158"/>
                <a:gd name="T2" fmla="*/ 56 w 169"/>
                <a:gd name="T3" fmla="*/ 0 h 158"/>
                <a:gd name="T4" fmla="*/ 55 w 169"/>
                <a:gd name="T5" fmla="*/ 2 h 158"/>
                <a:gd name="T6" fmla="*/ 52 w 169"/>
                <a:gd name="T7" fmla="*/ 5 h 158"/>
                <a:gd name="T8" fmla="*/ 44 w 169"/>
                <a:gd name="T9" fmla="*/ 19 h 158"/>
                <a:gd name="T10" fmla="*/ 42 w 169"/>
                <a:gd name="T11" fmla="*/ 27 h 158"/>
                <a:gd name="T12" fmla="*/ 41 w 169"/>
                <a:gd name="T13" fmla="*/ 36 h 158"/>
                <a:gd name="T14" fmla="*/ 43 w 169"/>
                <a:gd name="T15" fmla="*/ 44 h 158"/>
                <a:gd name="T16" fmla="*/ 50 w 169"/>
                <a:gd name="T17" fmla="*/ 53 h 158"/>
                <a:gd name="T18" fmla="*/ 69 w 169"/>
                <a:gd name="T19" fmla="*/ 65 h 158"/>
                <a:gd name="T20" fmla="*/ 90 w 169"/>
                <a:gd name="T21" fmla="*/ 68 h 158"/>
                <a:gd name="T22" fmla="*/ 108 w 169"/>
                <a:gd name="T23" fmla="*/ 66 h 158"/>
                <a:gd name="T24" fmla="*/ 117 w 169"/>
                <a:gd name="T25" fmla="*/ 63 h 158"/>
                <a:gd name="T26" fmla="*/ 124 w 169"/>
                <a:gd name="T27" fmla="*/ 58 h 158"/>
                <a:gd name="T28" fmla="*/ 129 w 169"/>
                <a:gd name="T29" fmla="*/ 51 h 158"/>
                <a:gd name="T30" fmla="*/ 133 w 169"/>
                <a:gd name="T31" fmla="*/ 43 h 158"/>
                <a:gd name="T32" fmla="*/ 138 w 169"/>
                <a:gd name="T33" fmla="*/ 26 h 158"/>
                <a:gd name="T34" fmla="*/ 140 w 169"/>
                <a:gd name="T35" fmla="*/ 12 h 158"/>
                <a:gd name="T36" fmla="*/ 140 w 169"/>
                <a:gd name="T37" fmla="*/ 5 h 158"/>
                <a:gd name="T38" fmla="*/ 169 w 169"/>
                <a:gd name="T39" fmla="*/ 73 h 158"/>
                <a:gd name="T40" fmla="*/ 169 w 169"/>
                <a:gd name="T41" fmla="*/ 75 h 158"/>
                <a:gd name="T42" fmla="*/ 167 w 169"/>
                <a:gd name="T43" fmla="*/ 77 h 158"/>
                <a:gd name="T44" fmla="*/ 162 w 169"/>
                <a:gd name="T45" fmla="*/ 88 h 158"/>
                <a:gd name="T46" fmla="*/ 154 w 169"/>
                <a:gd name="T47" fmla="*/ 102 h 158"/>
                <a:gd name="T48" fmla="*/ 144 w 169"/>
                <a:gd name="T49" fmla="*/ 119 h 158"/>
                <a:gd name="T50" fmla="*/ 132 w 169"/>
                <a:gd name="T51" fmla="*/ 136 h 158"/>
                <a:gd name="T52" fmla="*/ 119 w 169"/>
                <a:gd name="T53" fmla="*/ 149 h 158"/>
                <a:gd name="T54" fmla="*/ 106 w 169"/>
                <a:gd name="T55" fmla="*/ 158 h 158"/>
                <a:gd name="T56" fmla="*/ 93 w 169"/>
                <a:gd name="T57" fmla="*/ 158 h 158"/>
                <a:gd name="T58" fmla="*/ 80 w 169"/>
                <a:gd name="T59" fmla="*/ 151 h 158"/>
                <a:gd name="T60" fmla="*/ 65 w 169"/>
                <a:gd name="T61" fmla="*/ 143 h 158"/>
                <a:gd name="T62" fmla="*/ 37 w 169"/>
                <a:gd name="T63" fmla="*/ 119 h 158"/>
                <a:gd name="T64" fmla="*/ 24 w 169"/>
                <a:gd name="T65" fmla="*/ 105 h 158"/>
                <a:gd name="T66" fmla="*/ 13 w 169"/>
                <a:gd name="T67" fmla="*/ 93 h 158"/>
                <a:gd name="T68" fmla="*/ 4 w 169"/>
                <a:gd name="T69" fmla="*/ 82 h 158"/>
                <a:gd name="T70" fmla="*/ 0 w 169"/>
                <a:gd name="T71"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158">
                  <a:moveTo>
                    <a:pt x="0" y="73"/>
                  </a:moveTo>
                  <a:lnTo>
                    <a:pt x="56" y="0"/>
                  </a:lnTo>
                  <a:lnTo>
                    <a:pt x="55" y="2"/>
                  </a:lnTo>
                  <a:lnTo>
                    <a:pt x="52" y="5"/>
                  </a:lnTo>
                  <a:lnTo>
                    <a:pt x="44" y="19"/>
                  </a:lnTo>
                  <a:lnTo>
                    <a:pt x="42" y="27"/>
                  </a:lnTo>
                  <a:lnTo>
                    <a:pt x="41" y="36"/>
                  </a:lnTo>
                  <a:lnTo>
                    <a:pt x="43" y="44"/>
                  </a:lnTo>
                  <a:lnTo>
                    <a:pt x="50" y="53"/>
                  </a:lnTo>
                  <a:lnTo>
                    <a:pt x="69" y="65"/>
                  </a:lnTo>
                  <a:lnTo>
                    <a:pt x="90" y="68"/>
                  </a:lnTo>
                  <a:lnTo>
                    <a:pt x="108" y="66"/>
                  </a:lnTo>
                  <a:lnTo>
                    <a:pt x="117" y="63"/>
                  </a:lnTo>
                  <a:lnTo>
                    <a:pt x="124" y="58"/>
                  </a:lnTo>
                  <a:lnTo>
                    <a:pt x="129" y="51"/>
                  </a:lnTo>
                  <a:lnTo>
                    <a:pt x="133" y="43"/>
                  </a:lnTo>
                  <a:lnTo>
                    <a:pt x="138" y="26"/>
                  </a:lnTo>
                  <a:lnTo>
                    <a:pt x="140" y="12"/>
                  </a:lnTo>
                  <a:lnTo>
                    <a:pt x="140" y="5"/>
                  </a:lnTo>
                  <a:lnTo>
                    <a:pt x="169" y="73"/>
                  </a:lnTo>
                  <a:lnTo>
                    <a:pt x="169" y="75"/>
                  </a:lnTo>
                  <a:lnTo>
                    <a:pt x="167" y="77"/>
                  </a:lnTo>
                  <a:lnTo>
                    <a:pt x="162" y="88"/>
                  </a:lnTo>
                  <a:lnTo>
                    <a:pt x="154" y="102"/>
                  </a:lnTo>
                  <a:lnTo>
                    <a:pt x="144" y="119"/>
                  </a:lnTo>
                  <a:lnTo>
                    <a:pt x="132" y="136"/>
                  </a:lnTo>
                  <a:lnTo>
                    <a:pt x="119" y="149"/>
                  </a:lnTo>
                  <a:lnTo>
                    <a:pt x="106" y="158"/>
                  </a:lnTo>
                  <a:lnTo>
                    <a:pt x="93" y="158"/>
                  </a:lnTo>
                  <a:lnTo>
                    <a:pt x="80" y="151"/>
                  </a:lnTo>
                  <a:lnTo>
                    <a:pt x="65" y="143"/>
                  </a:lnTo>
                  <a:lnTo>
                    <a:pt x="37" y="119"/>
                  </a:lnTo>
                  <a:lnTo>
                    <a:pt x="24" y="105"/>
                  </a:lnTo>
                  <a:lnTo>
                    <a:pt x="13" y="93"/>
                  </a:lnTo>
                  <a:lnTo>
                    <a:pt x="4" y="82"/>
                  </a:lnTo>
                  <a:lnTo>
                    <a:pt x="0" y="73"/>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8" name="Freeform 188"/>
            <p:cNvSpPr>
              <a:spLocks/>
            </p:cNvSpPr>
            <p:nvPr/>
          </p:nvSpPr>
          <p:spPr bwMode="auto">
            <a:xfrm rot="276758">
              <a:off x="4145" y="3386"/>
              <a:ext cx="31" cy="84"/>
            </a:xfrm>
            <a:custGeom>
              <a:avLst/>
              <a:gdLst>
                <a:gd name="T0" fmla="*/ 1 w 24"/>
                <a:gd name="T1" fmla="*/ 0 h 144"/>
                <a:gd name="T2" fmla="*/ 24 w 24"/>
                <a:gd name="T3" fmla="*/ 93 h 144"/>
                <a:gd name="T4" fmla="*/ 18 w 24"/>
                <a:gd name="T5" fmla="*/ 144 h 144"/>
                <a:gd name="T6" fmla="*/ 18 w 24"/>
                <a:gd name="T7" fmla="*/ 142 h 144"/>
                <a:gd name="T8" fmla="*/ 17 w 24"/>
                <a:gd name="T9" fmla="*/ 139 h 144"/>
                <a:gd name="T10" fmla="*/ 14 w 24"/>
                <a:gd name="T11" fmla="*/ 124 h 144"/>
                <a:gd name="T12" fmla="*/ 11 w 24"/>
                <a:gd name="T13" fmla="*/ 102 h 144"/>
                <a:gd name="T14" fmla="*/ 7 w 24"/>
                <a:gd name="T15" fmla="*/ 78 h 144"/>
                <a:gd name="T16" fmla="*/ 4 w 24"/>
                <a:gd name="T17" fmla="*/ 53 h 144"/>
                <a:gd name="T18" fmla="*/ 1 w 24"/>
                <a:gd name="T19" fmla="*/ 29 h 144"/>
                <a:gd name="T20" fmla="*/ 0 w 24"/>
                <a:gd name="T21" fmla="*/ 10 h 144"/>
                <a:gd name="T22" fmla="*/ 0 w 24"/>
                <a:gd name="T23" fmla="*/ 4 h 144"/>
                <a:gd name="T24" fmla="*/ 1 w 24"/>
                <a:gd name="T2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4">
                  <a:moveTo>
                    <a:pt x="1" y="0"/>
                  </a:moveTo>
                  <a:lnTo>
                    <a:pt x="24" y="93"/>
                  </a:lnTo>
                  <a:lnTo>
                    <a:pt x="18" y="144"/>
                  </a:lnTo>
                  <a:lnTo>
                    <a:pt x="18" y="142"/>
                  </a:lnTo>
                  <a:lnTo>
                    <a:pt x="17" y="139"/>
                  </a:lnTo>
                  <a:lnTo>
                    <a:pt x="14" y="124"/>
                  </a:lnTo>
                  <a:lnTo>
                    <a:pt x="11" y="102"/>
                  </a:lnTo>
                  <a:lnTo>
                    <a:pt x="7" y="78"/>
                  </a:lnTo>
                  <a:lnTo>
                    <a:pt x="4" y="53"/>
                  </a:lnTo>
                  <a:lnTo>
                    <a:pt x="1" y="29"/>
                  </a:lnTo>
                  <a:lnTo>
                    <a:pt x="0" y="10"/>
                  </a:lnTo>
                  <a:lnTo>
                    <a:pt x="0" y="4"/>
                  </a:lnTo>
                  <a:lnTo>
                    <a:pt x="1" y="0"/>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69" name="Freeform 189"/>
            <p:cNvSpPr>
              <a:spLocks/>
            </p:cNvSpPr>
            <p:nvPr/>
          </p:nvSpPr>
          <p:spPr bwMode="auto">
            <a:xfrm rot="276758">
              <a:off x="4161" y="3351"/>
              <a:ext cx="109" cy="124"/>
            </a:xfrm>
            <a:custGeom>
              <a:avLst/>
              <a:gdLst>
                <a:gd name="T0" fmla="*/ 0 w 83"/>
                <a:gd name="T1" fmla="*/ 11 h 212"/>
                <a:gd name="T2" fmla="*/ 83 w 83"/>
                <a:gd name="T3" fmla="*/ 0 h 212"/>
                <a:gd name="T4" fmla="*/ 76 w 83"/>
                <a:gd name="T5" fmla="*/ 134 h 212"/>
                <a:gd name="T6" fmla="*/ 9 w 83"/>
                <a:gd name="T7" fmla="*/ 212 h 212"/>
                <a:gd name="T8" fmla="*/ 39 w 83"/>
                <a:gd name="T9" fmla="*/ 149 h 212"/>
                <a:gd name="T10" fmla="*/ 30 w 83"/>
                <a:gd name="T11" fmla="*/ 97 h 212"/>
                <a:gd name="T12" fmla="*/ 29 w 83"/>
                <a:gd name="T13" fmla="*/ 94 h 212"/>
                <a:gd name="T14" fmla="*/ 25 w 83"/>
                <a:gd name="T15" fmla="*/ 83 h 212"/>
                <a:gd name="T16" fmla="*/ 17 w 83"/>
                <a:gd name="T17" fmla="*/ 55 h 212"/>
                <a:gd name="T18" fmla="*/ 6 w 83"/>
                <a:gd name="T19" fmla="*/ 24 h 212"/>
                <a:gd name="T20" fmla="*/ 2 w 83"/>
                <a:gd name="T21" fmla="*/ 14 h 212"/>
                <a:gd name="T22" fmla="*/ 0 w 83"/>
                <a:gd name="T23"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12">
                  <a:moveTo>
                    <a:pt x="0" y="11"/>
                  </a:moveTo>
                  <a:lnTo>
                    <a:pt x="83" y="0"/>
                  </a:lnTo>
                  <a:lnTo>
                    <a:pt x="76" y="134"/>
                  </a:lnTo>
                  <a:lnTo>
                    <a:pt x="9" y="212"/>
                  </a:lnTo>
                  <a:lnTo>
                    <a:pt x="39" y="149"/>
                  </a:lnTo>
                  <a:lnTo>
                    <a:pt x="30" y="97"/>
                  </a:lnTo>
                  <a:lnTo>
                    <a:pt x="29" y="94"/>
                  </a:lnTo>
                  <a:lnTo>
                    <a:pt x="25" y="83"/>
                  </a:lnTo>
                  <a:lnTo>
                    <a:pt x="17" y="55"/>
                  </a:lnTo>
                  <a:lnTo>
                    <a:pt x="6" y="24"/>
                  </a:lnTo>
                  <a:lnTo>
                    <a:pt x="2" y="14"/>
                  </a:lnTo>
                  <a:lnTo>
                    <a:pt x="0" y="11"/>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0" name="Freeform 190"/>
            <p:cNvSpPr>
              <a:spLocks/>
            </p:cNvSpPr>
            <p:nvPr/>
          </p:nvSpPr>
          <p:spPr bwMode="auto">
            <a:xfrm rot="276758">
              <a:off x="4153" y="3321"/>
              <a:ext cx="127" cy="32"/>
            </a:xfrm>
            <a:custGeom>
              <a:avLst/>
              <a:gdLst>
                <a:gd name="T0" fmla="*/ 0 w 97"/>
                <a:gd name="T1" fmla="*/ 52 h 56"/>
                <a:gd name="T2" fmla="*/ 97 w 97"/>
                <a:gd name="T3" fmla="*/ 30 h 56"/>
                <a:gd name="T4" fmla="*/ 97 w 97"/>
                <a:gd name="T5" fmla="*/ 0 h 56"/>
                <a:gd name="T6" fmla="*/ 47 w 97"/>
                <a:gd name="T7" fmla="*/ 22 h 56"/>
                <a:gd name="T8" fmla="*/ 63 w 97"/>
                <a:gd name="T9" fmla="*/ 30 h 56"/>
                <a:gd name="T10" fmla="*/ 61 w 97"/>
                <a:gd name="T11" fmla="*/ 32 h 56"/>
                <a:gd name="T12" fmla="*/ 54 w 97"/>
                <a:gd name="T13" fmla="*/ 35 h 56"/>
                <a:gd name="T14" fmla="*/ 33 w 97"/>
                <a:gd name="T15" fmla="*/ 47 h 56"/>
                <a:gd name="T16" fmla="*/ 22 w 97"/>
                <a:gd name="T17" fmla="*/ 52 h 56"/>
                <a:gd name="T18" fmla="*/ 11 w 97"/>
                <a:gd name="T19" fmla="*/ 56 h 56"/>
                <a:gd name="T20" fmla="*/ 4 w 97"/>
                <a:gd name="T21" fmla="*/ 56 h 56"/>
                <a:gd name="T22" fmla="*/ 0 w 97"/>
                <a:gd name="T2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6">
                  <a:moveTo>
                    <a:pt x="0" y="52"/>
                  </a:moveTo>
                  <a:lnTo>
                    <a:pt x="97" y="30"/>
                  </a:lnTo>
                  <a:lnTo>
                    <a:pt x="97" y="0"/>
                  </a:lnTo>
                  <a:lnTo>
                    <a:pt x="47" y="22"/>
                  </a:lnTo>
                  <a:lnTo>
                    <a:pt x="63" y="30"/>
                  </a:lnTo>
                  <a:lnTo>
                    <a:pt x="61" y="32"/>
                  </a:lnTo>
                  <a:lnTo>
                    <a:pt x="54" y="35"/>
                  </a:lnTo>
                  <a:lnTo>
                    <a:pt x="33" y="47"/>
                  </a:lnTo>
                  <a:lnTo>
                    <a:pt x="22" y="52"/>
                  </a:lnTo>
                  <a:lnTo>
                    <a:pt x="11" y="56"/>
                  </a:lnTo>
                  <a:lnTo>
                    <a:pt x="4" y="56"/>
                  </a:lnTo>
                  <a:lnTo>
                    <a:pt x="0" y="52"/>
                  </a:lnTo>
                  <a:close/>
                </a:path>
              </a:pathLst>
            </a:custGeom>
            <a:solidFill>
              <a:srgbClr val="99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1" name="Freeform 191"/>
            <p:cNvSpPr>
              <a:spLocks/>
            </p:cNvSpPr>
            <p:nvPr/>
          </p:nvSpPr>
          <p:spPr bwMode="auto">
            <a:xfrm rot="276758">
              <a:off x="3981" y="2773"/>
              <a:ext cx="638" cy="83"/>
            </a:xfrm>
            <a:custGeom>
              <a:avLst/>
              <a:gdLst>
                <a:gd name="T0" fmla="*/ 0 w 486"/>
                <a:gd name="T1" fmla="*/ 6 h 142"/>
                <a:gd name="T2" fmla="*/ 7 w 486"/>
                <a:gd name="T3" fmla="*/ 42 h 142"/>
                <a:gd name="T4" fmla="*/ 9 w 486"/>
                <a:gd name="T5" fmla="*/ 42 h 142"/>
                <a:gd name="T6" fmla="*/ 16 w 486"/>
                <a:gd name="T7" fmla="*/ 44 h 142"/>
                <a:gd name="T8" fmla="*/ 24 w 486"/>
                <a:gd name="T9" fmla="*/ 44 h 142"/>
                <a:gd name="T10" fmla="*/ 37 w 486"/>
                <a:gd name="T11" fmla="*/ 45 h 142"/>
                <a:gd name="T12" fmla="*/ 53 w 486"/>
                <a:gd name="T13" fmla="*/ 47 h 142"/>
                <a:gd name="T14" fmla="*/ 70 w 486"/>
                <a:gd name="T15" fmla="*/ 50 h 142"/>
                <a:gd name="T16" fmla="*/ 109 w 486"/>
                <a:gd name="T17" fmla="*/ 55 h 142"/>
                <a:gd name="T18" fmla="*/ 192 w 486"/>
                <a:gd name="T19" fmla="*/ 69 h 142"/>
                <a:gd name="T20" fmla="*/ 228 w 486"/>
                <a:gd name="T21" fmla="*/ 76 h 142"/>
                <a:gd name="T22" fmla="*/ 245 w 486"/>
                <a:gd name="T23" fmla="*/ 81 h 142"/>
                <a:gd name="T24" fmla="*/ 258 w 486"/>
                <a:gd name="T25" fmla="*/ 84 h 142"/>
                <a:gd name="T26" fmla="*/ 306 w 486"/>
                <a:gd name="T27" fmla="*/ 103 h 142"/>
                <a:gd name="T28" fmla="*/ 328 w 486"/>
                <a:gd name="T29" fmla="*/ 113 h 142"/>
                <a:gd name="T30" fmla="*/ 349 w 486"/>
                <a:gd name="T31" fmla="*/ 121 h 142"/>
                <a:gd name="T32" fmla="*/ 366 w 486"/>
                <a:gd name="T33" fmla="*/ 130 h 142"/>
                <a:gd name="T34" fmla="*/ 380 w 486"/>
                <a:gd name="T35" fmla="*/ 137 h 142"/>
                <a:gd name="T36" fmla="*/ 389 w 486"/>
                <a:gd name="T37" fmla="*/ 140 h 142"/>
                <a:gd name="T38" fmla="*/ 391 w 486"/>
                <a:gd name="T39" fmla="*/ 142 h 142"/>
                <a:gd name="T40" fmla="*/ 392 w 486"/>
                <a:gd name="T41" fmla="*/ 142 h 142"/>
                <a:gd name="T42" fmla="*/ 486 w 486"/>
                <a:gd name="T43" fmla="*/ 59 h 142"/>
                <a:gd name="T44" fmla="*/ 486 w 486"/>
                <a:gd name="T45" fmla="*/ 22 h 142"/>
                <a:gd name="T46" fmla="*/ 385 w 486"/>
                <a:gd name="T47" fmla="*/ 67 h 142"/>
                <a:gd name="T48" fmla="*/ 383 w 486"/>
                <a:gd name="T49" fmla="*/ 67 h 142"/>
                <a:gd name="T50" fmla="*/ 375 w 486"/>
                <a:gd name="T51" fmla="*/ 66 h 142"/>
                <a:gd name="T52" fmla="*/ 365 w 486"/>
                <a:gd name="T53" fmla="*/ 62 h 142"/>
                <a:gd name="T54" fmla="*/ 351 w 486"/>
                <a:gd name="T55" fmla="*/ 59 h 142"/>
                <a:gd name="T56" fmla="*/ 335 w 486"/>
                <a:gd name="T57" fmla="*/ 54 h 142"/>
                <a:gd name="T58" fmla="*/ 316 w 486"/>
                <a:gd name="T59" fmla="*/ 49 h 142"/>
                <a:gd name="T60" fmla="*/ 275 w 486"/>
                <a:gd name="T61" fmla="*/ 37 h 142"/>
                <a:gd name="T62" fmla="*/ 233 w 486"/>
                <a:gd name="T63" fmla="*/ 25 h 142"/>
                <a:gd name="T64" fmla="*/ 213 w 486"/>
                <a:gd name="T65" fmla="*/ 20 h 142"/>
                <a:gd name="T66" fmla="*/ 195 w 486"/>
                <a:gd name="T67" fmla="*/ 15 h 142"/>
                <a:gd name="T68" fmla="*/ 179 w 486"/>
                <a:gd name="T69" fmla="*/ 10 h 142"/>
                <a:gd name="T70" fmla="*/ 164 w 486"/>
                <a:gd name="T71" fmla="*/ 6 h 142"/>
                <a:gd name="T72" fmla="*/ 159 w 486"/>
                <a:gd name="T73" fmla="*/ 5 h 142"/>
                <a:gd name="T74" fmla="*/ 155 w 486"/>
                <a:gd name="T75" fmla="*/ 3 h 142"/>
                <a:gd name="T76" fmla="*/ 148 w 486"/>
                <a:gd name="T77" fmla="*/ 1 h 142"/>
                <a:gd name="T78" fmla="*/ 143 w 486"/>
                <a:gd name="T79" fmla="*/ 1 h 142"/>
                <a:gd name="T80" fmla="*/ 135 w 486"/>
                <a:gd name="T81" fmla="*/ 0 h 142"/>
                <a:gd name="T82" fmla="*/ 114 w 486"/>
                <a:gd name="T83" fmla="*/ 0 h 142"/>
                <a:gd name="T84" fmla="*/ 91 w 486"/>
                <a:gd name="T85" fmla="*/ 1 h 142"/>
                <a:gd name="T86" fmla="*/ 66 w 486"/>
                <a:gd name="T87" fmla="*/ 1 h 142"/>
                <a:gd name="T88" fmla="*/ 41 w 486"/>
                <a:gd name="T89" fmla="*/ 3 h 142"/>
                <a:gd name="T90" fmla="*/ 20 w 486"/>
                <a:gd name="T91" fmla="*/ 5 h 142"/>
                <a:gd name="T92" fmla="*/ 12 w 486"/>
                <a:gd name="T93" fmla="*/ 5 h 142"/>
                <a:gd name="T94" fmla="*/ 6 w 486"/>
                <a:gd name="T95" fmla="*/ 6 h 142"/>
                <a:gd name="T96" fmla="*/ 0 w 486"/>
                <a:gd name="T97"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6" h="142">
                  <a:moveTo>
                    <a:pt x="0" y="6"/>
                  </a:moveTo>
                  <a:lnTo>
                    <a:pt x="7" y="42"/>
                  </a:lnTo>
                  <a:lnTo>
                    <a:pt x="9" y="42"/>
                  </a:lnTo>
                  <a:lnTo>
                    <a:pt x="16" y="44"/>
                  </a:lnTo>
                  <a:lnTo>
                    <a:pt x="24" y="44"/>
                  </a:lnTo>
                  <a:lnTo>
                    <a:pt x="37" y="45"/>
                  </a:lnTo>
                  <a:lnTo>
                    <a:pt x="53" y="47"/>
                  </a:lnTo>
                  <a:lnTo>
                    <a:pt x="70" y="50"/>
                  </a:lnTo>
                  <a:lnTo>
                    <a:pt x="109" y="55"/>
                  </a:lnTo>
                  <a:lnTo>
                    <a:pt x="192" y="69"/>
                  </a:lnTo>
                  <a:lnTo>
                    <a:pt x="228" y="76"/>
                  </a:lnTo>
                  <a:lnTo>
                    <a:pt x="245" y="81"/>
                  </a:lnTo>
                  <a:lnTo>
                    <a:pt x="258" y="84"/>
                  </a:lnTo>
                  <a:lnTo>
                    <a:pt x="306" y="103"/>
                  </a:lnTo>
                  <a:lnTo>
                    <a:pt x="328" y="113"/>
                  </a:lnTo>
                  <a:lnTo>
                    <a:pt x="349" y="121"/>
                  </a:lnTo>
                  <a:lnTo>
                    <a:pt x="366" y="130"/>
                  </a:lnTo>
                  <a:lnTo>
                    <a:pt x="380" y="137"/>
                  </a:lnTo>
                  <a:lnTo>
                    <a:pt x="389" y="140"/>
                  </a:lnTo>
                  <a:lnTo>
                    <a:pt x="391" y="142"/>
                  </a:lnTo>
                  <a:lnTo>
                    <a:pt x="392" y="142"/>
                  </a:lnTo>
                  <a:lnTo>
                    <a:pt x="486" y="59"/>
                  </a:lnTo>
                  <a:lnTo>
                    <a:pt x="486" y="22"/>
                  </a:lnTo>
                  <a:lnTo>
                    <a:pt x="385" y="67"/>
                  </a:lnTo>
                  <a:lnTo>
                    <a:pt x="383" y="67"/>
                  </a:lnTo>
                  <a:lnTo>
                    <a:pt x="375" y="66"/>
                  </a:lnTo>
                  <a:lnTo>
                    <a:pt x="365" y="62"/>
                  </a:lnTo>
                  <a:lnTo>
                    <a:pt x="351" y="59"/>
                  </a:lnTo>
                  <a:lnTo>
                    <a:pt x="335" y="54"/>
                  </a:lnTo>
                  <a:lnTo>
                    <a:pt x="316" y="49"/>
                  </a:lnTo>
                  <a:lnTo>
                    <a:pt x="275" y="37"/>
                  </a:lnTo>
                  <a:lnTo>
                    <a:pt x="233" y="25"/>
                  </a:lnTo>
                  <a:lnTo>
                    <a:pt x="213" y="20"/>
                  </a:lnTo>
                  <a:lnTo>
                    <a:pt x="195" y="15"/>
                  </a:lnTo>
                  <a:lnTo>
                    <a:pt x="179" y="10"/>
                  </a:lnTo>
                  <a:lnTo>
                    <a:pt x="164" y="6"/>
                  </a:lnTo>
                  <a:lnTo>
                    <a:pt x="159" y="5"/>
                  </a:lnTo>
                  <a:lnTo>
                    <a:pt x="155" y="3"/>
                  </a:lnTo>
                  <a:lnTo>
                    <a:pt x="148" y="1"/>
                  </a:lnTo>
                  <a:lnTo>
                    <a:pt x="143" y="1"/>
                  </a:lnTo>
                  <a:lnTo>
                    <a:pt x="135" y="0"/>
                  </a:lnTo>
                  <a:lnTo>
                    <a:pt x="114" y="0"/>
                  </a:lnTo>
                  <a:lnTo>
                    <a:pt x="91" y="1"/>
                  </a:lnTo>
                  <a:lnTo>
                    <a:pt x="66" y="1"/>
                  </a:lnTo>
                  <a:lnTo>
                    <a:pt x="41" y="3"/>
                  </a:lnTo>
                  <a:lnTo>
                    <a:pt x="20" y="5"/>
                  </a:lnTo>
                  <a:lnTo>
                    <a:pt x="12" y="5"/>
                  </a:lnTo>
                  <a:lnTo>
                    <a:pt x="6" y="6"/>
                  </a:lnTo>
                  <a:lnTo>
                    <a:pt x="0" y="6"/>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2" name="Freeform 192"/>
            <p:cNvSpPr>
              <a:spLocks/>
            </p:cNvSpPr>
            <p:nvPr/>
          </p:nvSpPr>
          <p:spPr bwMode="auto">
            <a:xfrm rot="276758">
              <a:off x="4418" y="2782"/>
              <a:ext cx="185" cy="54"/>
            </a:xfrm>
            <a:custGeom>
              <a:avLst/>
              <a:gdLst>
                <a:gd name="T0" fmla="*/ 1 w 141"/>
                <a:gd name="T1" fmla="*/ 30 h 93"/>
                <a:gd name="T2" fmla="*/ 0 w 141"/>
                <a:gd name="T3" fmla="*/ 27 h 93"/>
                <a:gd name="T4" fmla="*/ 1 w 141"/>
                <a:gd name="T5" fmla="*/ 24 h 93"/>
                <a:gd name="T6" fmla="*/ 8 w 141"/>
                <a:gd name="T7" fmla="*/ 19 h 93"/>
                <a:gd name="T8" fmla="*/ 20 w 141"/>
                <a:gd name="T9" fmla="*/ 14 h 93"/>
                <a:gd name="T10" fmla="*/ 34 w 141"/>
                <a:gd name="T11" fmla="*/ 8 h 93"/>
                <a:gd name="T12" fmla="*/ 50 w 141"/>
                <a:gd name="T13" fmla="*/ 5 h 93"/>
                <a:gd name="T14" fmla="*/ 64 w 141"/>
                <a:gd name="T15" fmla="*/ 2 h 93"/>
                <a:gd name="T16" fmla="*/ 73 w 141"/>
                <a:gd name="T17" fmla="*/ 0 h 93"/>
                <a:gd name="T18" fmla="*/ 77 w 141"/>
                <a:gd name="T19" fmla="*/ 0 h 93"/>
                <a:gd name="T20" fmla="*/ 141 w 141"/>
                <a:gd name="T21" fmla="*/ 41 h 93"/>
                <a:gd name="T22" fmla="*/ 51 w 141"/>
                <a:gd name="T23" fmla="*/ 93 h 93"/>
                <a:gd name="T24" fmla="*/ 50 w 141"/>
                <a:gd name="T25" fmla="*/ 91 h 93"/>
                <a:gd name="T26" fmla="*/ 45 w 141"/>
                <a:gd name="T27" fmla="*/ 86 h 93"/>
                <a:gd name="T28" fmla="*/ 39 w 141"/>
                <a:gd name="T29" fmla="*/ 80 h 93"/>
                <a:gd name="T30" fmla="*/ 32 w 141"/>
                <a:gd name="T31" fmla="*/ 71 h 93"/>
                <a:gd name="T32" fmla="*/ 16 w 141"/>
                <a:gd name="T33" fmla="*/ 51 h 93"/>
                <a:gd name="T34" fmla="*/ 1 w 141"/>
                <a:gd name="T35"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93">
                  <a:moveTo>
                    <a:pt x="1" y="30"/>
                  </a:moveTo>
                  <a:lnTo>
                    <a:pt x="0" y="27"/>
                  </a:lnTo>
                  <a:lnTo>
                    <a:pt x="1" y="24"/>
                  </a:lnTo>
                  <a:lnTo>
                    <a:pt x="8" y="19"/>
                  </a:lnTo>
                  <a:lnTo>
                    <a:pt x="20" y="14"/>
                  </a:lnTo>
                  <a:lnTo>
                    <a:pt x="34" y="8"/>
                  </a:lnTo>
                  <a:lnTo>
                    <a:pt x="50" y="5"/>
                  </a:lnTo>
                  <a:lnTo>
                    <a:pt x="64" y="2"/>
                  </a:lnTo>
                  <a:lnTo>
                    <a:pt x="73" y="0"/>
                  </a:lnTo>
                  <a:lnTo>
                    <a:pt x="77" y="0"/>
                  </a:lnTo>
                  <a:lnTo>
                    <a:pt x="141" y="41"/>
                  </a:lnTo>
                  <a:lnTo>
                    <a:pt x="51" y="93"/>
                  </a:lnTo>
                  <a:lnTo>
                    <a:pt x="50" y="91"/>
                  </a:lnTo>
                  <a:lnTo>
                    <a:pt x="45" y="86"/>
                  </a:lnTo>
                  <a:lnTo>
                    <a:pt x="39" y="80"/>
                  </a:lnTo>
                  <a:lnTo>
                    <a:pt x="32" y="71"/>
                  </a:lnTo>
                  <a:lnTo>
                    <a:pt x="16" y="51"/>
                  </a:lnTo>
                  <a:lnTo>
                    <a:pt x="1" y="3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3" name="Freeform 193"/>
            <p:cNvSpPr>
              <a:spLocks/>
            </p:cNvSpPr>
            <p:nvPr/>
          </p:nvSpPr>
          <p:spPr bwMode="auto">
            <a:xfrm rot="276758">
              <a:off x="4269" y="2517"/>
              <a:ext cx="320" cy="121"/>
            </a:xfrm>
            <a:custGeom>
              <a:avLst/>
              <a:gdLst>
                <a:gd name="T0" fmla="*/ 26 w 244"/>
                <a:gd name="T1" fmla="*/ 174 h 208"/>
                <a:gd name="T2" fmla="*/ 0 w 244"/>
                <a:gd name="T3" fmla="*/ 105 h 208"/>
                <a:gd name="T4" fmla="*/ 109 w 244"/>
                <a:gd name="T5" fmla="*/ 0 h 208"/>
                <a:gd name="T6" fmla="*/ 207 w 244"/>
                <a:gd name="T7" fmla="*/ 79 h 208"/>
                <a:gd name="T8" fmla="*/ 244 w 244"/>
                <a:gd name="T9" fmla="*/ 178 h 208"/>
                <a:gd name="T10" fmla="*/ 220 w 244"/>
                <a:gd name="T11" fmla="*/ 208 h 208"/>
                <a:gd name="T12" fmla="*/ 217 w 244"/>
                <a:gd name="T13" fmla="*/ 137 h 208"/>
                <a:gd name="T14" fmla="*/ 180 w 244"/>
                <a:gd name="T15" fmla="*/ 157 h 208"/>
                <a:gd name="T16" fmla="*/ 164 w 244"/>
                <a:gd name="T17" fmla="*/ 95 h 208"/>
                <a:gd name="T18" fmla="*/ 140 w 244"/>
                <a:gd name="T19" fmla="*/ 174 h 208"/>
                <a:gd name="T20" fmla="*/ 120 w 244"/>
                <a:gd name="T21" fmla="*/ 100 h 208"/>
                <a:gd name="T22" fmla="*/ 96 w 244"/>
                <a:gd name="T23" fmla="*/ 178 h 208"/>
                <a:gd name="T24" fmla="*/ 63 w 244"/>
                <a:gd name="T25" fmla="*/ 137 h 208"/>
                <a:gd name="T26" fmla="*/ 53 w 244"/>
                <a:gd name="T27" fmla="*/ 188 h 208"/>
                <a:gd name="T28" fmla="*/ 26 w 244"/>
                <a:gd name="T29" fmla="*/ 17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208">
                  <a:moveTo>
                    <a:pt x="26" y="174"/>
                  </a:moveTo>
                  <a:lnTo>
                    <a:pt x="0" y="105"/>
                  </a:lnTo>
                  <a:lnTo>
                    <a:pt x="109" y="0"/>
                  </a:lnTo>
                  <a:lnTo>
                    <a:pt x="207" y="79"/>
                  </a:lnTo>
                  <a:lnTo>
                    <a:pt x="244" y="178"/>
                  </a:lnTo>
                  <a:lnTo>
                    <a:pt x="220" y="208"/>
                  </a:lnTo>
                  <a:lnTo>
                    <a:pt x="217" y="137"/>
                  </a:lnTo>
                  <a:lnTo>
                    <a:pt x="180" y="157"/>
                  </a:lnTo>
                  <a:lnTo>
                    <a:pt x="164" y="95"/>
                  </a:lnTo>
                  <a:lnTo>
                    <a:pt x="140" y="174"/>
                  </a:lnTo>
                  <a:lnTo>
                    <a:pt x="120" y="100"/>
                  </a:lnTo>
                  <a:lnTo>
                    <a:pt x="96" y="178"/>
                  </a:lnTo>
                  <a:lnTo>
                    <a:pt x="63" y="137"/>
                  </a:lnTo>
                  <a:lnTo>
                    <a:pt x="53" y="188"/>
                  </a:lnTo>
                  <a:lnTo>
                    <a:pt x="26" y="174"/>
                  </a:lnTo>
                  <a:close/>
                </a:path>
              </a:pathLst>
            </a:custGeom>
            <a:gradFill rotWithShape="1">
              <a:gsLst>
                <a:gs pos="0">
                  <a:srgbClr val="FFFFFF"/>
                </a:gs>
                <a:gs pos="100000">
                  <a:srgbClr val="FFFFFF">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4" name="Freeform 194"/>
            <p:cNvSpPr>
              <a:spLocks/>
            </p:cNvSpPr>
            <p:nvPr/>
          </p:nvSpPr>
          <p:spPr bwMode="auto">
            <a:xfrm rot="276758">
              <a:off x="3907" y="2508"/>
              <a:ext cx="302" cy="72"/>
            </a:xfrm>
            <a:custGeom>
              <a:avLst/>
              <a:gdLst>
                <a:gd name="T0" fmla="*/ 230 w 230"/>
                <a:gd name="T1" fmla="*/ 78 h 124"/>
                <a:gd name="T2" fmla="*/ 103 w 230"/>
                <a:gd name="T3" fmla="*/ 0 h 124"/>
                <a:gd name="T4" fmla="*/ 0 w 230"/>
                <a:gd name="T5" fmla="*/ 83 h 124"/>
                <a:gd name="T6" fmla="*/ 9 w 230"/>
                <a:gd name="T7" fmla="*/ 124 h 124"/>
                <a:gd name="T8" fmla="*/ 11 w 230"/>
                <a:gd name="T9" fmla="*/ 122 h 124"/>
                <a:gd name="T10" fmla="*/ 14 w 230"/>
                <a:gd name="T11" fmla="*/ 117 h 124"/>
                <a:gd name="T12" fmla="*/ 23 w 230"/>
                <a:gd name="T13" fmla="*/ 102 h 124"/>
                <a:gd name="T14" fmla="*/ 32 w 230"/>
                <a:gd name="T15" fmla="*/ 85 h 124"/>
                <a:gd name="T16" fmla="*/ 36 w 230"/>
                <a:gd name="T17" fmla="*/ 80 h 124"/>
                <a:gd name="T18" fmla="*/ 37 w 230"/>
                <a:gd name="T19" fmla="*/ 78 h 124"/>
                <a:gd name="T20" fmla="*/ 69 w 230"/>
                <a:gd name="T21" fmla="*/ 73 h 124"/>
                <a:gd name="T22" fmla="*/ 96 w 230"/>
                <a:gd name="T23" fmla="*/ 41 h 124"/>
                <a:gd name="T24" fmla="*/ 131 w 230"/>
                <a:gd name="T25" fmla="*/ 52 h 124"/>
                <a:gd name="T26" fmla="*/ 167 w 230"/>
                <a:gd name="T27" fmla="*/ 52 h 124"/>
                <a:gd name="T28" fmla="*/ 180 w 230"/>
                <a:gd name="T29" fmla="*/ 88 h 124"/>
                <a:gd name="T30" fmla="*/ 196 w 230"/>
                <a:gd name="T31" fmla="*/ 83 h 124"/>
                <a:gd name="T32" fmla="*/ 213 w 230"/>
                <a:gd name="T33" fmla="*/ 103 h 124"/>
                <a:gd name="T34" fmla="*/ 230 w 230"/>
                <a:gd name="T35"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24">
                  <a:moveTo>
                    <a:pt x="230" y="78"/>
                  </a:moveTo>
                  <a:lnTo>
                    <a:pt x="103" y="0"/>
                  </a:lnTo>
                  <a:lnTo>
                    <a:pt x="0" y="83"/>
                  </a:lnTo>
                  <a:lnTo>
                    <a:pt x="9" y="124"/>
                  </a:lnTo>
                  <a:lnTo>
                    <a:pt x="11" y="122"/>
                  </a:lnTo>
                  <a:lnTo>
                    <a:pt x="14" y="117"/>
                  </a:lnTo>
                  <a:lnTo>
                    <a:pt x="23" y="102"/>
                  </a:lnTo>
                  <a:lnTo>
                    <a:pt x="32" y="85"/>
                  </a:lnTo>
                  <a:lnTo>
                    <a:pt x="36" y="80"/>
                  </a:lnTo>
                  <a:lnTo>
                    <a:pt x="37" y="78"/>
                  </a:lnTo>
                  <a:lnTo>
                    <a:pt x="69" y="73"/>
                  </a:lnTo>
                  <a:lnTo>
                    <a:pt x="96" y="41"/>
                  </a:lnTo>
                  <a:lnTo>
                    <a:pt x="131" y="52"/>
                  </a:lnTo>
                  <a:lnTo>
                    <a:pt x="167" y="52"/>
                  </a:lnTo>
                  <a:lnTo>
                    <a:pt x="180" y="88"/>
                  </a:lnTo>
                  <a:lnTo>
                    <a:pt x="196" y="83"/>
                  </a:lnTo>
                  <a:lnTo>
                    <a:pt x="213" y="103"/>
                  </a:lnTo>
                  <a:lnTo>
                    <a:pt x="230" y="78"/>
                  </a:lnTo>
                  <a:close/>
                </a:path>
              </a:pathLst>
            </a:custGeom>
            <a:gradFill rotWithShape="1">
              <a:gsLst>
                <a:gs pos="0">
                  <a:srgbClr val="FFFFFF"/>
                </a:gs>
                <a:gs pos="100000">
                  <a:srgbClr val="FFFFFF">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5" name="Freeform 195"/>
            <p:cNvSpPr>
              <a:spLocks/>
            </p:cNvSpPr>
            <p:nvPr/>
          </p:nvSpPr>
          <p:spPr bwMode="auto">
            <a:xfrm rot="276758">
              <a:off x="4044" y="2559"/>
              <a:ext cx="174" cy="76"/>
            </a:xfrm>
            <a:custGeom>
              <a:avLst/>
              <a:gdLst>
                <a:gd name="T0" fmla="*/ 133 w 133"/>
                <a:gd name="T1" fmla="*/ 32 h 129"/>
                <a:gd name="T2" fmla="*/ 133 w 133"/>
                <a:gd name="T3" fmla="*/ 129 h 129"/>
                <a:gd name="T4" fmla="*/ 10 w 133"/>
                <a:gd name="T5" fmla="*/ 51 h 129"/>
                <a:gd name="T6" fmla="*/ 0 w 133"/>
                <a:gd name="T7" fmla="*/ 0 h 129"/>
                <a:gd name="T8" fmla="*/ 30 w 133"/>
                <a:gd name="T9" fmla="*/ 32 h 129"/>
                <a:gd name="T10" fmla="*/ 46 w 133"/>
                <a:gd name="T11" fmla="*/ 0 h 129"/>
                <a:gd name="T12" fmla="*/ 66 w 133"/>
                <a:gd name="T13" fmla="*/ 46 h 129"/>
                <a:gd name="T14" fmla="*/ 89 w 133"/>
                <a:gd name="T15" fmla="*/ 10 h 129"/>
                <a:gd name="T16" fmla="*/ 100 w 133"/>
                <a:gd name="T17" fmla="*/ 68 h 129"/>
                <a:gd name="T18" fmla="*/ 133 w 133"/>
                <a:gd name="T19" fmla="*/ 3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29">
                  <a:moveTo>
                    <a:pt x="133" y="32"/>
                  </a:moveTo>
                  <a:lnTo>
                    <a:pt x="133" y="129"/>
                  </a:lnTo>
                  <a:lnTo>
                    <a:pt x="10" y="51"/>
                  </a:lnTo>
                  <a:lnTo>
                    <a:pt x="0" y="0"/>
                  </a:lnTo>
                  <a:lnTo>
                    <a:pt x="30" y="32"/>
                  </a:lnTo>
                  <a:lnTo>
                    <a:pt x="46" y="0"/>
                  </a:lnTo>
                  <a:lnTo>
                    <a:pt x="66" y="46"/>
                  </a:lnTo>
                  <a:lnTo>
                    <a:pt x="89" y="10"/>
                  </a:lnTo>
                  <a:lnTo>
                    <a:pt x="100" y="68"/>
                  </a:lnTo>
                  <a:lnTo>
                    <a:pt x="133" y="32"/>
                  </a:lnTo>
                  <a:close/>
                </a:path>
              </a:pathLst>
            </a:custGeom>
            <a:solidFill>
              <a:srgbClr val="F0E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6" name="Freeform 196"/>
            <p:cNvSpPr>
              <a:spLocks/>
            </p:cNvSpPr>
            <p:nvPr/>
          </p:nvSpPr>
          <p:spPr bwMode="auto">
            <a:xfrm rot="276758">
              <a:off x="3978" y="2682"/>
              <a:ext cx="104" cy="44"/>
            </a:xfrm>
            <a:custGeom>
              <a:avLst/>
              <a:gdLst>
                <a:gd name="T0" fmla="*/ 79 w 79"/>
                <a:gd name="T1" fmla="*/ 78 h 78"/>
                <a:gd name="T2" fmla="*/ 39 w 79"/>
                <a:gd name="T3" fmla="*/ 78 h 78"/>
                <a:gd name="T4" fmla="*/ 0 w 79"/>
                <a:gd name="T5" fmla="*/ 0 h 78"/>
                <a:gd name="T6" fmla="*/ 5 w 79"/>
                <a:gd name="T7" fmla="*/ 0 h 78"/>
                <a:gd name="T8" fmla="*/ 18 w 79"/>
                <a:gd name="T9" fmla="*/ 3 h 78"/>
                <a:gd name="T10" fmla="*/ 35 w 79"/>
                <a:gd name="T11" fmla="*/ 8 h 78"/>
                <a:gd name="T12" fmla="*/ 49 w 79"/>
                <a:gd name="T13" fmla="*/ 20 h 78"/>
                <a:gd name="T14" fmla="*/ 62 w 79"/>
                <a:gd name="T15" fmla="*/ 39 h 78"/>
                <a:gd name="T16" fmla="*/ 71 w 79"/>
                <a:gd name="T17" fmla="*/ 58 h 78"/>
                <a:gd name="T18" fmla="*/ 76 w 79"/>
                <a:gd name="T19" fmla="*/ 66 h 78"/>
                <a:gd name="T20" fmla="*/ 78 w 79"/>
                <a:gd name="T21" fmla="*/ 73 h 78"/>
                <a:gd name="T22" fmla="*/ 79 w 79"/>
                <a:gd name="T23" fmla="*/ 76 h 78"/>
                <a:gd name="T24" fmla="*/ 79 w 79"/>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8">
                  <a:moveTo>
                    <a:pt x="79" y="78"/>
                  </a:moveTo>
                  <a:lnTo>
                    <a:pt x="39" y="78"/>
                  </a:lnTo>
                  <a:lnTo>
                    <a:pt x="0" y="0"/>
                  </a:lnTo>
                  <a:lnTo>
                    <a:pt x="5" y="0"/>
                  </a:lnTo>
                  <a:lnTo>
                    <a:pt x="18" y="3"/>
                  </a:lnTo>
                  <a:lnTo>
                    <a:pt x="35" y="8"/>
                  </a:lnTo>
                  <a:lnTo>
                    <a:pt x="49" y="20"/>
                  </a:lnTo>
                  <a:lnTo>
                    <a:pt x="62" y="39"/>
                  </a:lnTo>
                  <a:lnTo>
                    <a:pt x="71" y="58"/>
                  </a:lnTo>
                  <a:lnTo>
                    <a:pt x="76" y="66"/>
                  </a:lnTo>
                  <a:lnTo>
                    <a:pt x="78" y="73"/>
                  </a:lnTo>
                  <a:lnTo>
                    <a:pt x="79" y="76"/>
                  </a:lnTo>
                  <a:lnTo>
                    <a:pt x="79" y="78"/>
                  </a:lnTo>
                  <a:close/>
                </a:path>
              </a:pathLst>
            </a:custGeom>
            <a:gradFill rotWithShape="1">
              <a:gsLst>
                <a:gs pos="0">
                  <a:srgbClr val="FFFFFF"/>
                </a:gs>
                <a:gs pos="100000">
                  <a:srgbClr val="FFFFFF">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7" name="Freeform 197"/>
            <p:cNvSpPr>
              <a:spLocks/>
            </p:cNvSpPr>
            <p:nvPr/>
          </p:nvSpPr>
          <p:spPr bwMode="auto">
            <a:xfrm rot="276758">
              <a:off x="4436" y="2594"/>
              <a:ext cx="152" cy="190"/>
            </a:xfrm>
            <a:custGeom>
              <a:avLst/>
              <a:gdLst>
                <a:gd name="T0" fmla="*/ 7 w 116"/>
                <a:gd name="T1" fmla="*/ 105 h 325"/>
                <a:gd name="T2" fmla="*/ 0 w 116"/>
                <a:gd name="T3" fmla="*/ 325 h 325"/>
                <a:gd name="T4" fmla="*/ 60 w 116"/>
                <a:gd name="T5" fmla="*/ 318 h 325"/>
                <a:gd name="T6" fmla="*/ 116 w 116"/>
                <a:gd name="T7" fmla="*/ 139 h 325"/>
                <a:gd name="T8" fmla="*/ 57 w 116"/>
                <a:gd name="T9" fmla="*/ 134 h 325"/>
                <a:gd name="T10" fmla="*/ 70 w 116"/>
                <a:gd name="T11" fmla="*/ 32 h 325"/>
                <a:gd name="T12" fmla="*/ 37 w 116"/>
                <a:gd name="T13" fmla="*/ 105 h 325"/>
                <a:gd name="T14" fmla="*/ 30 w 116"/>
                <a:gd name="T15" fmla="*/ 0 h 325"/>
                <a:gd name="T16" fmla="*/ 28 w 116"/>
                <a:gd name="T17" fmla="*/ 5 h 325"/>
                <a:gd name="T18" fmla="*/ 27 w 116"/>
                <a:gd name="T19" fmla="*/ 15 h 325"/>
                <a:gd name="T20" fmla="*/ 24 w 116"/>
                <a:gd name="T21" fmla="*/ 32 h 325"/>
                <a:gd name="T22" fmla="*/ 21 w 116"/>
                <a:gd name="T23" fmla="*/ 51 h 325"/>
                <a:gd name="T24" fmla="*/ 13 w 116"/>
                <a:gd name="T25" fmla="*/ 86 h 325"/>
                <a:gd name="T26" fmla="*/ 10 w 116"/>
                <a:gd name="T27" fmla="*/ 100 h 325"/>
                <a:gd name="T28" fmla="*/ 7 w 116"/>
                <a:gd name="T29" fmla="*/ 10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325">
                  <a:moveTo>
                    <a:pt x="7" y="105"/>
                  </a:moveTo>
                  <a:lnTo>
                    <a:pt x="0" y="325"/>
                  </a:lnTo>
                  <a:lnTo>
                    <a:pt x="60" y="318"/>
                  </a:lnTo>
                  <a:lnTo>
                    <a:pt x="116" y="139"/>
                  </a:lnTo>
                  <a:lnTo>
                    <a:pt x="57" y="134"/>
                  </a:lnTo>
                  <a:lnTo>
                    <a:pt x="70" y="32"/>
                  </a:lnTo>
                  <a:lnTo>
                    <a:pt x="37" y="105"/>
                  </a:lnTo>
                  <a:lnTo>
                    <a:pt x="30" y="0"/>
                  </a:lnTo>
                  <a:lnTo>
                    <a:pt x="28" y="5"/>
                  </a:lnTo>
                  <a:lnTo>
                    <a:pt x="27" y="15"/>
                  </a:lnTo>
                  <a:lnTo>
                    <a:pt x="24" y="32"/>
                  </a:lnTo>
                  <a:lnTo>
                    <a:pt x="21" y="51"/>
                  </a:lnTo>
                  <a:lnTo>
                    <a:pt x="13" y="86"/>
                  </a:lnTo>
                  <a:lnTo>
                    <a:pt x="10" y="100"/>
                  </a:lnTo>
                  <a:lnTo>
                    <a:pt x="7" y="10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8" name="Freeform 198"/>
            <p:cNvSpPr>
              <a:spLocks/>
            </p:cNvSpPr>
            <p:nvPr/>
          </p:nvSpPr>
          <p:spPr bwMode="auto">
            <a:xfrm rot="276758">
              <a:off x="4289" y="2604"/>
              <a:ext cx="130" cy="167"/>
            </a:xfrm>
            <a:custGeom>
              <a:avLst/>
              <a:gdLst>
                <a:gd name="T0" fmla="*/ 0 w 99"/>
                <a:gd name="T1" fmla="*/ 0 h 286"/>
                <a:gd name="T2" fmla="*/ 0 w 99"/>
                <a:gd name="T3" fmla="*/ 2 h 286"/>
                <a:gd name="T4" fmla="*/ 1 w 99"/>
                <a:gd name="T5" fmla="*/ 7 h 286"/>
                <a:gd name="T6" fmla="*/ 4 w 99"/>
                <a:gd name="T7" fmla="*/ 15 h 286"/>
                <a:gd name="T8" fmla="*/ 6 w 99"/>
                <a:gd name="T9" fmla="*/ 26 h 286"/>
                <a:gd name="T10" fmla="*/ 11 w 99"/>
                <a:gd name="T11" fmla="*/ 53 h 286"/>
                <a:gd name="T12" fmla="*/ 18 w 99"/>
                <a:gd name="T13" fmla="*/ 85 h 286"/>
                <a:gd name="T14" fmla="*/ 29 w 99"/>
                <a:gd name="T15" fmla="*/ 149 h 286"/>
                <a:gd name="T16" fmla="*/ 33 w 99"/>
                <a:gd name="T17" fmla="*/ 175 h 286"/>
                <a:gd name="T18" fmla="*/ 34 w 99"/>
                <a:gd name="T19" fmla="*/ 185 h 286"/>
                <a:gd name="T20" fmla="*/ 34 w 99"/>
                <a:gd name="T21" fmla="*/ 192 h 286"/>
                <a:gd name="T22" fmla="*/ 35 w 99"/>
                <a:gd name="T23" fmla="*/ 215 h 286"/>
                <a:gd name="T24" fmla="*/ 37 w 99"/>
                <a:gd name="T25" fmla="*/ 237 h 286"/>
                <a:gd name="T26" fmla="*/ 44 w 99"/>
                <a:gd name="T27" fmla="*/ 258 h 286"/>
                <a:gd name="T28" fmla="*/ 54 w 99"/>
                <a:gd name="T29" fmla="*/ 271 h 286"/>
                <a:gd name="T30" fmla="*/ 68 w 99"/>
                <a:gd name="T31" fmla="*/ 281 h 286"/>
                <a:gd name="T32" fmla="*/ 81 w 99"/>
                <a:gd name="T33" fmla="*/ 286 h 286"/>
                <a:gd name="T34" fmla="*/ 95 w 99"/>
                <a:gd name="T35" fmla="*/ 286 h 286"/>
                <a:gd name="T36" fmla="*/ 95 w 99"/>
                <a:gd name="T37" fmla="*/ 276 h 286"/>
                <a:gd name="T38" fmla="*/ 96 w 99"/>
                <a:gd name="T39" fmla="*/ 264 h 286"/>
                <a:gd name="T40" fmla="*/ 96 w 99"/>
                <a:gd name="T41" fmla="*/ 249 h 286"/>
                <a:gd name="T42" fmla="*/ 97 w 99"/>
                <a:gd name="T43" fmla="*/ 212 h 286"/>
                <a:gd name="T44" fmla="*/ 98 w 99"/>
                <a:gd name="T45" fmla="*/ 166 h 286"/>
                <a:gd name="T46" fmla="*/ 98 w 99"/>
                <a:gd name="T47" fmla="*/ 120 h 286"/>
                <a:gd name="T48" fmla="*/ 99 w 99"/>
                <a:gd name="T49" fmla="*/ 78 h 286"/>
                <a:gd name="T50" fmla="*/ 99 w 99"/>
                <a:gd name="T51" fmla="*/ 44 h 286"/>
                <a:gd name="T52" fmla="*/ 98 w 99"/>
                <a:gd name="T53" fmla="*/ 32 h 286"/>
                <a:gd name="T54" fmla="*/ 98 w 99"/>
                <a:gd name="T55" fmla="*/ 26 h 286"/>
                <a:gd name="T56" fmla="*/ 96 w 99"/>
                <a:gd name="T57" fmla="*/ 21 h 286"/>
                <a:gd name="T58" fmla="*/ 93 w 99"/>
                <a:gd name="T59" fmla="*/ 24 h 286"/>
                <a:gd name="T60" fmla="*/ 89 w 99"/>
                <a:gd name="T61" fmla="*/ 32 h 286"/>
                <a:gd name="T62" fmla="*/ 85 w 99"/>
                <a:gd name="T63" fmla="*/ 44 h 286"/>
                <a:gd name="T64" fmla="*/ 77 w 99"/>
                <a:gd name="T65" fmla="*/ 70 h 286"/>
                <a:gd name="T66" fmla="*/ 75 w 99"/>
                <a:gd name="T67" fmla="*/ 78 h 286"/>
                <a:gd name="T68" fmla="*/ 74 w 99"/>
                <a:gd name="T69" fmla="*/ 81 h 286"/>
                <a:gd name="T70" fmla="*/ 50 w 99"/>
                <a:gd name="T71" fmla="*/ 31 h 286"/>
                <a:gd name="T72" fmla="*/ 34 w 99"/>
                <a:gd name="T73" fmla="*/ 76 h 286"/>
                <a:gd name="T74" fmla="*/ 33 w 99"/>
                <a:gd name="T75" fmla="*/ 73 h 286"/>
                <a:gd name="T76" fmla="*/ 29 w 99"/>
                <a:gd name="T77" fmla="*/ 65 h 286"/>
                <a:gd name="T78" fmla="*/ 18 w 99"/>
                <a:gd name="T79" fmla="*/ 41 h 286"/>
                <a:gd name="T80" fmla="*/ 6 w 99"/>
                <a:gd name="T81" fmla="*/ 14 h 286"/>
                <a:gd name="T82" fmla="*/ 1 w 99"/>
                <a:gd name="T83" fmla="*/ 5 h 286"/>
                <a:gd name="T84" fmla="*/ 0 w 99"/>
                <a:gd name="T8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286">
                  <a:moveTo>
                    <a:pt x="0" y="0"/>
                  </a:moveTo>
                  <a:lnTo>
                    <a:pt x="0" y="2"/>
                  </a:lnTo>
                  <a:lnTo>
                    <a:pt x="1" y="7"/>
                  </a:lnTo>
                  <a:lnTo>
                    <a:pt x="4" y="15"/>
                  </a:lnTo>
                  <a:lnTo>
                    <a:pt x="6" y="26"/>
                  </a:lnTo>
                  <a:lnTo>
                    <a:pt x="11" y="53"/>
                  </a:lnTo>
                  <a:lnTo>
                    <a:pt x="18" y="85"/>
                  </a:lnTo>
                  <a:lnTo>
                    <a:pt x="29" y="149"/>
                  </a:lnTo>
                  <a:lnTo>
                    <a:pt x="33" y="175"/>
                  </a:lnTo>
                  <a:lnTo>
                    <a:pt x="34" y="185"/>
                  </a:lnTo>
                  <a:lnTo>
                    <a:pt x="34" y="192"/>
                  </a:lnTo>
                  <a:lnTo>
                    <a:pt x="35" y="215"/>
                  </a:lnTo>
                  <a:lnTo>
                    <a:pt x="37" y="237"/>
                  </a:lnTo>
                  <a:lnTo>
                    <a:pt x="44" y="258"/>
                  </a:lnTo>
                  <a:lnTo>
                    <a:pt x="54" y="271"/>
                  </a:lnTo>
                  <a:lnTo>
                    <a:pt x="68" y="281"/>
                  </a:lnTo>
                  <a:lnTo>
                    <a:pt x="81" y="286"/>
                  </a:lnTo>
                  <a:lnTo>
                    <a:pt x="95" y="286"/>
                  </a:lnTo>
                  <a:lnTo>
                    <a:pt x="95" y="276"/>
                  </a:lnTo>
                  <a:lnTo>
                    <a:pt x="96" y="264"/>
                  </a:lnTo>
                  <a:lnTo>
                    <a:pt x="96" y="249"/>
                  </a:lnTo>
                  <a:lnTo>
                    <a:pt x="97" y="212"/>
                  </a:lnTo>
                  <a:lnTo>
                    <a:pt x="98" y="166"/>
                  </a:lnTo>
                  <a:lnTo>
                    <a:pt x="98" y="120"/>
                  </a:lnTo>
                  <a:lnTo>
                    <a:pt x="99" y="78"/>
                  </a:lnTo>
                  <a:lnTo>
                    <a:pt x="99" y="44"/>
                  </a:lnTo>
                  <a:lnTo>
                    <a:pt x="98" y="32"/>
                  </a:lnTo>
                  <a:lnTo>
                    <a:pt x="98" y="26"/>
                  </a:lnTo>
                  <a:lnTo>
                    <a:pt x="96" y="21"/>
                  </a:lnTo>
                  <a:lnTo>
                    <a:pt x="93" y="24"/>
                  </a:lnTo>
                  <a:lnTo>
                    <a:pt x="89" y="32"/>
                  </a:lnTo>
                  <a:lnTo>
                    <a:pt x="85" y="44"/>
                  </a:lnTo>
                  <a:lnTo>
                    <a:pt x="77" y="70"/>
                  </a:lnTo>
                  <a:lnTo>
                    <a:pt x="75" y="78"/>
                  </a:lnTo>
                  <a:lnTo>
                    <a:pt x="74" y="81"/>
                  </a:lnTo>
                  <a:lnTo>
                    <a:pt x="50" y="31"/>
                  </a:lnTo>
                  <a:lnTo>
                    <a:pt x="34" y="76"/>
                  </a:lnTo>
                  <a:lnTo>
                    <a:pt x="33" y="73"/>
                  </a:lnTo>
                  <a:lnTo>
                    <a:pt x="29" y="65"/>
                  </a:lnTo>
                  <a:lnTo>
                    <a:pt x="18" y="41"/>
                  </a:lnTo>
                  <a:lnTo>
                    <a:pt x="6" y="14"/>
                  </a:lnTo>
                  <a:lnTo>
                    <a:pt x="1" y="5"/>
                  </a:lnTo>
                  <a:lnTo>
                    <a:pt x="0" y="0"/>
                  </a:lnTo>
                  <a:close/>
                </a:path>
              </a:pathLst>
            </a:custGeom>
            <a:solidFill>
              <a:srgbClr val="F0E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79" name="Freeform 199"/>
            <p:cNvSpPr>
              <a:spLocks/>
            </p:cNvSpPr>
            <p:nvPr/>
          </p:nvSpPr>
          <p:spPr bwMode="auto">
            <a:xfrm rot="276758">
              <a:off x="3407" y="2571"/>
              <a:ext cx="929" cy="166"/>
            </a:xfrm>
            <a:custGeom>
              <a:avLst/>
              <a:gdLst>
                <a:gd name="T0" fmla="*/ 6 w 708"/>
                <a:gd name="T1" fmla="*/ 281 h 285"/>
                <a:gd name="T2" fmla="*/ 5 w 708"/>
                <a:gd name="T3" fmla="*/ 265 h 285"/>
                <a:gd name="T4" fmla="*/ 1 w 708"/>
                <a:gd name="T5" fmla="*/ 221 h 285"/>
                <a:gd name="T6" fmla="*/ 0 w 708"/>
                <a:gd name="T7" fmla="*/ 143 h 285"/>
                <a:gd name="T8" fmla="*/ 3 w 708"/>
                <a:gd name="T9" fmla="*/ 88 h 285"/>
                <a:gd name="T10" fmla="*/ 9 w 708"/>
                <a:gd name="T11" fmla="*/ 61 h 285"/>
                <a:gd name="T12" fmla="*/ 23 w 708"/>
                <a:gd name="T13" fmla="*/ 41 h 285"/>
                <a:gd name="T14" fmla="*/ 49 w 708"/>
                <a:gd name="T15" fmla="*/ 27 h 285"/>
                <a:gd name="T16" fmla="*/ 98 w 708"/>
                <a:gd name="T17" fmla="*/ 22 h 285"/>
                <a:gd name="T18" fmla="*/ 144 w 708"/>
                <a:gd name="T19" fmla="*/ 22 h 285"/>
                <a:gd name="T20" fmla="*/ 178 w 708"/>
                <a:gd name="T21" fmla="*/ 21 h 285"/>
                <a:gd name="T22" fmla="*/ 226 w 708"/>
                <a:gd name="T23" fmla="*/ 17 h 285"/>
                <a:gd name="T24" fmla="*/ 306 w 708"/>
                <a:gd name="T25" fmla="*/ 12 h 285"/>
                <a:gd name="T26" fmla="*/ 381 w 708"/>
                <a:gd name="T27" fmla="*/ 5 h 285"/>
                <a:gd name="T28" fmla="*/ 419 w 708"/>
                <a:gd name="T29" fmla="*/ 2 h 285"/>
                <a:gd name="T30" fmla="*/ 441 w 708"/>
                <a:gd name="T31" fmla="*/ 0 h 285"/>
                <a:gd name="T32" fmla="*/ 449 w 708"/>
                <a:gd name="T33" fmla="*/ 0 h 285"/>
                <a:gd name="T34" fmla="*/ 475 w 708"/>
                <a:gd name="T35" fmla="*/ 7 h 285"/>
                <a:gd name="T36" fmla="*/ 533 w 708"/>
                <a:gd name="T37" fmla="*/ 26 h 285"/>
                <a:gd name="T38" fmla="*/ 562 w 708"/>
                <a:gd name="T39" fmla="*/ 43 h 285"/>
                <a:gd name="T40" fmla="*/ 575 w 708"/>
                <a:gd name="T41" fmla="*/ 55 h 285"/>
                <a:gd name="T42" fmla="*/ 594 w 708"/>
                <a:gd name="T43" fmla="*/ 73 h 285"/>
                <a:gd name="T44" fmla="*/ 643 w 708"/>
                <a:gd name="T45" fmla="*/ 116 h 285"/>
                <a:gd name="T46" fmla="*/ 689 w 708"/>
                <a:gd name="T47" fmla="*/ 153 h 285"/>
                <a:gd name="T48" fmla="*/ 703 w 708"/>
                <a:gd name="T49" fmla="*/ 163 h 285"/>
                <a:gd name="T50" fmla="*/ 708 w 708"/>
                <a:gd name="T51" fmla="*/ 168 h 285"/>
                <a:gd name="T52" fmla="*/ 558 w 708"/>
                <a:gd name="T53" fmla="*/ 63 h 285"/>
                <a:gd name="T54" fmla="*/ 100 w 708"/>
                <a:gd name="T55" fmla="*/ 60 h 285"/>
                <a:gd name="T56" fmla="*/ 83 w 708"/>
                <a:gd name="T57" fmla="*/ 61 h 285"/>
                <a:gd name="T58" fmla="*/ 51 w 708"/>
                <a:gd name="T59" fmla="*/ 70 h 285"/>
                <a:gd name="T60" fmla="*/ 39 w 708"/>
                <a:gd name="T61" fmla="*/ 85 h 285"/>
                <a:gd name="T62" fmla="*/ 39 w 708"/>
                <a:gd name="T63" fmla="*/ 105 h 285"/>
                <a:gd name="T64" fmla="*/ 56 w 708"/>
                <a:gd name="T65" fmla="*/ 141 h 285"/>
                <a:gd name="T66" fmla="*/ 60 w 708"/>
                <a:gd name="T67" fmla="*/ 148 h 285"/>
                <a:gd name="T68" fmla="*/ 58 w 708"/>
                <a:gd name="T69" fmla="*/ 154 h 285"/>
                <a:gd name="T70" fmla="*/ 51 w 708"/>
                <a:gd name="T71" fmla="*/ 171 h 285"/>
                <a:gd name="T72" fmla="*/ 33 w 708"/>
                <a:gd name="T73" fmla="*/ 221 h 285"/>
                <a:gd name="T74" fmla="*/ 14 w 708"/>
                <a:gd name="T75" fmla="*/ 268 h 285"/>
                <a:gd name="T76" fmla="*/ 8 w 708"/>
                <a:gd name="T77" fmla="*/ 281 h 285"/>
                <a:gd name="T78" fmla="*/ 6 w 708"/>
                <a:gd name="T79" fmla="*/ 28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285">
                  <a:moveTo>
                    <a:pt x="6" y="283"/>
                  </a:moveTo>
                  <a:lnTo>
                    <a:pt x="6" y="281"/>
                  </a:lnTo>
                  <a:lnTo>
                    <a:pt x="5" y="275"/>
                  </a:lnTo>
                  <a:lnTo>
                    <a:pt x="5" y="265"/>
                  </a:lnTo>
                  <a:lnTo>
                    <a:pt x="3" y="253"/>
                  </a:lnTo>
                  <a:lnTo>
                    <a:pt x="1" y="221"/>
                  </a:lnTo>
                  <a:lnTo>
                    <a:pt x="0" y="182"/>
                  </a:lnTo>
                  <a:lnTo>
                    <a:pt x="0" y="143"/>
                  </a:lnTo>
                  <a:lnTo>
                    <a:pt x="2" y="105"/>
                  </a:lnTo>
                  <a:lnTo>
                    <a:pt x="3" y="88"/>
                  </a:lnTo>
                  <a:lnTo>
                    <a:pt x="6" y="73"/>
                  </a:lnTo>
                  <a:lnTo>
                    <a:pt x="9" y="61"/>
                  </a:lnTo>
                  <a:lnTo>
                    <a:pt x="13" y="53"/>
                  </a:lnTo>
                  <a:lnTo>
                    <a:pt x="23" y="41"/>
                  </a:lnTo>
                  <a:lnTo>
                    <a:pt x="35" y="33"/>
                  </a:lnTo>
                  <a:lnTo>
                    <a:pt x="49" y="27"/>
                  </a:lnTo>
                  <a:lnTo>
                    <a:pt x="64" y="24"/>
                  </a:lnTo>
                  <a:lnTo>
                    <a:pt x="98" y="22"/>
                  </a:lnTo>
                  <a:lnTo>
                    <a:pt x="133" y="22"/>
                  </a:lnTo>
                  <a:lnTo>
                    <a:pt x="144" y="22"/>
                  </a:lnTo>
                  <a:lnTo>
                    <a:pt x="160" y="21"/>
                  </a:lnTo>
                  <a:lnTo>
                    <a:pt x="178" y="21"/>
                  </a:lnTo>
                  <a:lnTo>
                    <a:pt x="201" y="19"/>
                  </a:lnTo>
                  <a:lnTo>
                    <a:pt x="226" y="17"/>
                  </a:lnTo>
                  <a:lnTo>
                    <a:pt x="252" y="16"/>
                  </a:lnTo>
                  <a:lnTo>
                    <a:pt x="306" y="12"/>
                  </a:lnTo>
                  <a:lnTo>
                    <a:pt x="359" y="7"/>
                  </a:lnTo>
                  <a:lnTo>
                    <a:pt x="381" y="5"/>
                  </a:lnTo>
                  <a:lnTo>
                    <a:pt x="402" y="4"/>
                  </a:lnTo>
                  <a:lnTo>
                    <a:pt x="419" y="2"/>
                  </a:lnTo>
                  <a:lnTo>
                    <a:pt x="432" y="2"/>
                  </a:lnTo>
                  <a:lnTo>
                    <a:pt x="441" y="0"/>
                  </a:lnTo>
                  <a:lnTo>
                    <a:pt x="444" y="0"/>
                  </a:lnTo>
                  <a:lnTo>
                    <a:pt x="449" y="0"/>
                  </a:lnTo>
                  <a:lnTo>
                    <a:pt x="459" y="4"/>
                  </a:lnTo>
                  <a:lnTo>
                    <a:pt x="475" y="7"/>
                  </a:lnTo>
                  <a:lnTo>
                    <a:pt x="494" y="12"/>
                  </a:lnTo>
                  <a:lnTo>
                    <a:pt x="533" y="26"/>
                  </a:lnTo>
                  <a:lnTo>
                    <a:pt x="550" y="34"/>
                  </a:lnTo>
                  <a:lnTo>
                    <a:pt x="562" y="43"/>
                  </a:lnTo>
                  <a:lnTo>
                    <a:pt x="567" y="48"/>
                  </a:lnTo>
                  <a:lnTo>
                    <a:pt x="575" y="55"/>
                  </a:lnTo>
                  <a:lnTo>
                    <a:pt x="583" y="63"/>
                  </a:lnTo>
                  <a:lnTo>
                    <a:pt x="594" y="73"/>
                  </a:lnTo>
                  <a:lnTo>
                    <a:pt x="618" y="94"/>
                  </a:lnTo>
                  <a:lnTo>
                    <a:pt x="643" y="116"/>
                  </a:lnTo>
                  <a:lnTo>
                    <a:pt x="668" y="136"/>
                  </a:lnTo>
                  <a:lnTo>
                    <a:pt x="689" y="153"/>
                  </a:lnTo>
                  <a:lnTo>
                    <a:pt x="696" y="158"/>
                  </a:lnTo>
                  <a:lnTo>
                    <a:pt x="703" y="163"/>
                  </a:lnTo>
                  <a:lnTo>
                    <a:pt x="707" y="166"/>
                  </a:lnTo>
                  <a:lnTo>
                    <a:pt x="708" y="168"/>
                  </a:lnTo>
                  <a:lnTo>
                    <a:pt x="708" y="193"/>
                  </a:lnTo>
                  <a:lnTo>
                    <a:pt x="558" y="63"/>
                  </a:lnTo>
                  <a:lnTo>
                    <a:pt x="435" y="38"/>
                  </a:lnTo>
                  <a:lnTo>
                    <a:pt x="100" y="60"/>
                  </a:lnTo>
                  <a:lnTo>
                    <a:pt x="91" y="60"/>
                  </a:lnTo>
                  <a:lnTo>
                    <a:pt x="83" y="61"/>
                  </a:lnTo>
                  <a:lnTo>
                    <a:pt x="72" y="63"/>
                  </a:lnTo>
                  <a:lnTo>
                    <a:pt x="51" y="70"/>
                  </a:lnTo>
                  <a:lnTo>
                    <a:pt x="44" y="77"/>
                  </a:lnTo>
                  <a:lnTo>
                    <a:pt x="39" y="85"/>
                  </a:lnTo>
                  <a:lnTo>
                    <a:pt x="38" y="95"/>
                  </a:lnTo>
                  <a:lnTo>
                    <a:pt x="39" y="105"/>
                  </a:lnTo>
                  <a:lnTo>
                    <a:pt x="47" y="126"/>
                  </a:lnTo>
                  <a:lnTo>
                    <a:pt x="56" y="141"/>
                  </a:lnTo>
                  <a:lnTo>
                    <a:pt x="59" y="146"/>
                  </a:lnTo>
                  <a:lnTo>
                    <a:pt x="60" y="148"/>
                  </a:lnTo>
                  <a:lnTo>
                    <a:pt x="59" y="149"/>
                  </a:lnTo>
                  <a:lnTo>
                    <a:pt x="58" y="154"/>
                  </a:lnTo>
                  <a:lnTo>
                    <a:pt x="55" y="161"/>
                  </a:lnTo>
                  <a:lnTo>
                    <a:pt x="51" y="171"/>
                  </a:lnTo>
                  <a:lnTo>
                    <a:pt x="43" y="195"/>
                  </a:lnTo>
                  <a:lnTo>
                    <a:pt x="33" y="221"/>
                  </a:lnTo>
                  <a:lnTo>
                    <a:pt x="23" y="248"/>
                  </a:lnTo>
                  <a:lnTo>
                    <a:pt x="14" y="268"/>
                  </a:lnTo>
                  <a:lnTo>
                    <a:pt x="11" y="276"/>
                  </a:lnTo>
                  <a:lnTo>
                    <a:pt x="8" y="281"/>
                  </a:lnTo>
                  <a:lnTo>
                    <a:pt x="7" y="285"/>
                  </a:lnTo>
                  <a:lnTo>
                    <a:pt x="6" y="283"/>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0" name="Freeform 200"/>
            <p:cNvSpPr>
              <a:spLocks/>
            </p:cNvSpPr>
            <p:nvPr/>
          </p:nvSpPr>
          <p:spPr bwMode="auto">
            <a:xfrm rot="276758">
              <a:off x="3436" y="2621"/>
              <a:ext cx="989" cy="158"/>
            </a:xfrm>
            <a:custGeom>
              <a:avLst/>
              <a:gdLst>
                <a:gd name="T0" fmla="*/ 676 w 753"/>
                <a:gd name="T1" fmla="*/ 143 h 271"/>
                <a:gd name="T2" fmla="*/ 91 w 753"/>
                <a:gd name="T3" fmla="*/ 10 h 271"/>
                <a:gd name="T4" fmla="*/ 84 w 753"/>
                <a:gd name="T5" fmla="*/ 9 h 271"/>
                <a:gd name="T6" fmla="*/ 60 w 753"/>
                <a:gd name="T7" fmla="*/ 12 h 271"/>
                <a:gd name="T8" fmla="*/ 47 w 753"/>
                <a:gd name="T9" fmla="*/ 22 h 271"/>
                <a:gd name="T10" fmla="*/ 44 w 753"/>
                <a:gd name="T11" fmla="*/ 43 h 271"/>
                <a:gd name="T12" fmla="*/ 51 w 753"/>
                <a:gd name="T13" fmla="*/ 63 h 271"/>
                <a:gd name="T14" fmla="*/ 52 w 753"/>
                <a:gd name="T15" fmla="*/ 82 h 271"/>
                <a:gd name="T16" fmla="*/ 36 w 753"/>
                <a:gd name="T17" fmla="*/ 110 h 271"/>
                <a:gd name="T18" fmla="*/ 19 w 753"/>
                <a:gd name="T19" fmla="*/ 143 h 271"/>
                <a:gd name="T20" fmla="*/ 16 w 753"/>
                <a:gd name="T21" fmla="*/ 148 h 271"/>
                <a:gd name="T22" fmla="*/ 3 w 753"/>
                <a:gd name="T23" fmla="*/ 198 h 271"/>
                <a:gd name="T24" fmla="*/ 65 w 753"/>
                <a:gd name="T25" fmla="*/ 200 h 271"/>
                <a:gd name="T26" fmla="*/ 78 w 753"/>
                <a:gd name="T27" fmla="*/ 198 h 271"/>
                <a:gd name="T28" fmla="*/ 97 w 753"/>
                <a:gd name="T29" fmla="*/ 173 h 271"/>
                <a:gd name="T30" fmla="*/ 102 w 753"/>
                <a:gd name="T31" fmla="*/ 156 h 271"/>
                <a:gd name="T32" fmla="*/ 112 w 753"/>
                <a:gd name="T33" fmla="*/ 134 h 271"/>
                <a:gd name="T34" fmla="*/ 127 w 753"/>
                <a:gd name="T35" fmla="*/ 112 h 271"/>
                <a:gd name="T36" fmla="*/ 145 w 753"/>
                <a:gd name="T37" fmla="*/ 102 h 271"/>
                <a:gd name="T38" fmla="*/ 164 w 753"/>
                <a:gd name="T39" fmla="*/ 97 h 271"/>
                <a:gd name="T40" fmla="*/ 205 w 753"/>
                <a:gd name="T41" fmla="*/ 92 h 271"/>
                <a:gd name="T42" fmla="*/ 268 w 753"/>
                <a:gd name="T43" fmla="*/ 87 h 271"/>
                <a:gd name="T44" fmla="*/ 322 w 753"/>
                <a:gd name="T45" fmla="*/ 83 h 271"/>
                <a:gd name="T46" fmla="*/ 354 w 753"/>
                <a:gd name="T47" fmla="*/ 82 h 271"/>
                <a:gd name="T48" fmla="*/ 394 w 753"/>
                <a:gd name="T49" fmla="*/ 73 h 271"/>
                <a:gd name="T50" fmla="*/ 441 w 753"/>
                <a:gd name="T51" fmla="*/ 71 h 271"/>
                <a:gd name="T52" fmla="*/ 484 w 753"/>
                <a:gd name="T53" fmla="*/ 87 h 271"/>
                <a:gd name="T54" fmla="*/ 502 w 753"/>
                <a:gd name="T55" fmla="*/ 105 h 271"/>
                <a:gd name="T56" fmla="*/ 528 w 753"/>
                <a:gd name="T57" fmla="*/ 148 h 271"/>
                <a:gd name="T58" fmla="*/ 547 w 753"/>
                <a:gd name="T59" fmla="*/ 178 h 271"/>
                <a:gd name="T60" fmla="*/ 558 w 753"/>
                <a:gd name="T61" fmla="*/ 197 h 271"/>
                <a:gd name="T62" fmla="*/ 563 w 753"/>
                <a:gd name="T63" fmla="*/ 202 h 271"/>
                <a:gd name="T64" fmla="*/ 570 w 753"/>
                <a:gd name="T65" fmla="*/ 205 h 271"/>
                <a:gd name="T66" fmla="*/ 592 w 753"/>
                <a:gd name="T67" fmla="*/ 214 h 271"/>
                <a:gd name="T68" fmla="*/ 622 w 753"/>
                <a:gd name="T69" fmla="*/ 225 h 271"/>
                <a:gd name="T70" fmla="*/ 692 w 753"/>
                <a:gd name="T71" fmla="*/ 251 h 271"/>
                <a:gd name="T72" fmla="*/ 723 w 753"/>
                <a:gd name="T73" fmla="*/ 261 h 271"/>
                <a:gd name="T74" fmla="*/ 744 w 753"/>
                <a:gd name="T75" fmla="*/ 270 h 271"/>
                <a:gd name="T76" fmla="*/ 753 w 753"/>
                <a:gd name="T77" fmla="*/ 271 h 271"/>
                <a:gd name="T78" fmla="*/ 682 w 753"/>
                <a:gd name="T79" fmla="*/ 18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3" h="271">
                  <a:moveTo>
                    <a:pt x="682" y="188"/>
                  </a:moveTo>
                  <a:lnTo>
                    <a:pt x="676" y="143"/>
                  </a:lnTo>
                  <a:lnTo>
                    <a:pt x="502" y="0"/>
                  </a:lnTo>
                  <a:lnTo>
                    <a:pt x="91" y="10"/>
                  </a:lnTo>
                  <a:lnTo>
                    <a:pt x="89" y="10"/>
                  </a:lnTo>
                  <a:lnTo>
                    <a:pt x="84" y="9"/>
                  </a:lnTo>
                  <a:lnTo>
                    <a:pt x="69" y="9"/>
                  </a:lnTo>
                  <a:lnTo>
                    <a:pt x="60" y="12"/>
                  </a:lnTo>
                  <a:lnTo>
                    <a:pt x="52" y="16"/>
                  </a:lnTo>
                  <a:lnTo>
                    <a:pt x="47" y="22"/>
                  </a:lnTo>
                  <a:lnTo>
                    <a:pt x="44" y="32"/>
                  </a:lnTo>
                  <a:lnTo>
                    <a:pt x="44" y="43"/>
                  </a:lnTo>
                  <a:lnTo>
                    <a:pt x="45" y="51"/>
                  </a:lnTo>
                  <a:lnTo>
                    <a:pt x="51" y="63"/>
                  </a:lnTo>
                  <a:lnTo>
                    <a:pt x="53" y="73"/>
                  </a:lnTo>
                  <a:lnTo>
                    <a:pt x="52" y="82"/>
                  </a:lnTo>
                  <a:lnTo>
                    <a:pt x="48" y="90"/>
                  </a:lnTo>
                  <a:lnTo>
                    <a:pt x="36" y="110"/>
                  </a:lnTo>
                  <a:lnTo>
                    <a:pt x="26" y="129"/>
                  </a:lnTo>
                  <a:lnTo>
                    <a:pt x="19" y="143"/>
                  </a:lnTo>
                  <a:lnTo>
                    <a:pt x="18" y="146"/>
                  </a:lnTo>
                  <a:lnTo>
                    <a:pt x="16" y="148"/>
                  </a:lnTo>
                  <a:lnTo>
                    <a:pt x="0" y="198"/>
                  </a:lnTo>
                  <a:lnTo>
                    <a:pt x="3" y="198"/>
                  </a:lnTo>
                  <a:lnTo>
                    <a:pt x="12" y="200"/>
                  </a:lnTo>
                  <a:lnTo>
                    <a:pt x="65" y="200"/>
                  </a:lnTo>
                  <a:lnTo>
                    <a:pt x="75" y="198"/>
                  </a:lnTo>
                  <a:lnTo>
                    <a:pt x="78" y="198"/>
                  </a:lnTo>
                  <a:lnTo>
                    <a:pt x="97" y="175"/>
                  </a:lnTo>
                  <a:lnTo>
                    <a:pt x="97" y="173"/>
                  </a:lnTo>
                  <a:lnTo>
                    <a:pt x="99" y="166"/>
                  </a:lnTo>
                  <a:lnTo>
                    <a:pt x="102" y="156"/>
                  </a:lnTo>
                  <a:lnTo>
                    <a:pt x="107" y="146"/>
                  </a:lnTo>
                  <a:lnTo>
                    <a:pt x="112" y="134"/>
                  </a:lnTo>
                  <a:lnTo>
                    <a:pt x="119" y="122"/>
                  </a:lnTo>
                  <a:lnTo>
                    <a:pt x="127" y="112"/>
                  </a:lnTo>
                  <a:lnTo>
                    <a:pt x="138" y="105"/>
                  </a:lnTo>
                  <a:lnTo>
                    <a:pt x="145" y="102"/>
                  </a:lnTo>
                  <a:lnTo>
                    <a:pt x="153" y="100"/>
                  </a:lnTo>
                  <a:lnTo>
                    <a:pt x="164" y="97"/>
                  </a:lnTo>
                  <a:lnTo>
                    <a:pt x="177" y="95"/>
                  </a:lnTo>
                  <a:lnTo>
                    <a:pt x="205" y="92"/>
                  </a:lnTo>
                  <a:lnTo>
                    <a:pt x="237" y="88"/>
                  </a:lnTo>
                  <a:lnTo>
                    <a:pt x="268" y="87"/>
                  </a:lnTo>
                  <a:lnTo>
                    <a:pt x="298" y="85"/>
                  </a:lnTo>
                  <a:lnTo>
                    <a:pt x="322" y="83"/>
                  </a:lnTo>
                  <a:lnTo>
                    <a:pt x="339" y="83"/>
                  </a:lnTo>
                  <a:lnTo>
                    <a:pt x="354" y="82"/>
                  </a:lnTo>
                  <a:lnTo>
                    <a:pt x="373" y="78"/>
                  </a:lnTo>
                  <a:lnTo>
                    <a:pt x="394" y="73"/>
                  </a:lnTo>
                  <a:lnTo>
                    <a:pt x="417" y="71"/>
                  </a:lnTo>
                  <a:lnTo>
                    <a:pt x="441" y="71"/>
                  </a:lnTo>
                  <a:lnTo>
                    <a:pt x="464" y="75"/>
                  </a:lnTo>
                  <a:lnTo>
                    <a:pt x="484" y="87"/>
                  </a:lnTo>
                  <a:lnTo>
                    <a:pt x="494" y="95"/>
                  </a:lnTo>
                  <a:lnTo>
                    <a:pt x="502" y="105"/>
                  </a:lnTo>
                  <a:lnTo>
                    <a:pt x="516" y="127"/>
                  </a:lnTo>
                  <a:lnTo>
                    <a:pt x="528" y="148"/>
                  </a:lnTo>
                  <a:lnTo>
                    <a:pt x="539" y="165"/>
                  </a:lnTo>
                  <a:lnTo>
                    <a:pt x="547" y="178"/>
                  </a:lnTo>
                  <a:lnTo>
                    <a:pt x="554" y="188"/>
                  </a:lnTo>
                  <a:lnTo>
                    <a:pt x="558" y="197"/>
                  </a:lnTo>
                  <a:lnTo>
                    <a:pt x="562" y="200"/>
                  </a:lnTo>
                  <a:lnTo>
                    <a:pt x="563" y="202"/>
                  </a:lnTo>
                  <a:lnTo>
                    <a:pt x="565" y="203"/>
                  </a:lnTo>
                  <a:lnTo>
                    <a:pt x="570" y="205"/>
                  </a:lnTo>
                  <a:lnTo>
                    <a:pt x="580" y="209"/>
                  </a:lnTo>
                  <a:lnTo>
                    <a:pt x="592" y="214"/>
                  </a:lnTo>
                  <a:lnTo>
                    <a:pt x="606" y="219"/>
                  </a:lnTo>
                  <a:lnTo>
                    <a:pt x="622" y="225"/>
                  </a:lnTo>
                  <a:lnTo>
                    <a:pt x="657" y="237"/>
                  </a:lnTo>
                  <a:lnTo>
                    <a:pt x="692" y="251"/>
                  </a:lnTo>
                  <a:lnTo>
                    <a:pt x="708" y="256"/>
                  </a:lnTo>
                  <a:lnTo>
                    <a:pt x="723" y="261"/>
                  </a:lnTo>
                  <a:lnTo>
                    <a:pt x="735" y="266"/>
                  </a:lnTo>
                  <a:lnTo>
                    <a:pt x="744" y="270"/>
                  </a:lnTo>
                  <a:lnTo>
                    <a:pt x="750" y="271"/>
                  </a:lnTo>
                  <a:lnTo>
                    <a:pt x="753" y="271"/>
                  </a:lnTo>
                  <a:lnTo>
                    <a:pt x="712" y="214"/>
                  </a:lnTo>
                  <a:lnTo>
                    <a:pt x="682" y="188"/>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1" name="Freeform 201"/>
            <p:cNvSpPr>
              <a:spLocks/>
            </p:cNvSpPr>
            <p:nvPr/>
          </p:nvSpPr>
          <p:spPr bwMode="auto">
            <a:xfrm rot="276758">
              <a:off x="3920" y="2675"/>
              <a:ext cx="254" cy="83"/>
            </a:xfrm>
            <a:custGeom>
              <a:avLst/>
              <a:gdLst>
                <a:gd name="T0" fmla="*/ 130 w 194"/>
                <a:gd name="T1" fmla="*/ 112 h 143"/>
                <a:gd name="T2" fmla="*/ 130 w 194"/>
                <a:gd name="T3" fmla="*/ 111 h 143"/>
                <a:gd name="T4" fmla="*/ 128 w 194"/>
                <a:gd name="T5" fmla="*/ 105 h 143"/>
                <a:gd name="T6" fmla="*/ 127 w 194"/>
                <a:gd name="T7" fmla="*/ 97 h 143"/>
                <a:gd name="T8" fmla="*/ 124 w 194"/>
                <a:gd name="T9" fmla="*/ 89 h 143"/>
                <a:gd name="T10" fmla="*/ 120 w 194"/>
                <a:gd name="T11" fmla="*/ 77 h 143"/>
                <a:gd name="T12" fmla="*/ 113 w 194"/>
                <a:gd name="T13" fmla="*/ 65 h 143"/>
                <a:gd name="T14" fmla="*/ 105 w 194"/>
                <a:gd name="T15" fmla="*/ 51 h 143"/>
                <a:gd name="T16" fmla="*/ 94 w 194"/>
                <a:gd name="T17" fmla="*/ 39 h 143"/>
                <a:gd name="T18" fmla="*/ 80 w 194"/>
                <a:gd name="T19" fmla="*/ 29 h 143"/>
                <a:gd name="T20" fmla="*/ 64 w 194"/>
                <a:gd name="T21" fmla="*/ 22 h 143"/>
                <a:gd name="T22" fmla="*/ 34 w 194"/>
                <a:gd name="T23" fmla="*/ 14 h 143"/>
                <a:gd name="T24" fmla="*/ 0 w 194"/>
                <a:gd name="T25" fmla="*/ 14 h 143"/>
                <a:gd name="T26" fmla="*/ 5 w 194"/>
                <a:gd name="T27" fmla="*/ 14 h 143"/>
                <a:gd name="T28" fmla="*/ 10 w 194"/>
                <a:gd name="T29" fmla="*/ 12 h 143"/>
                <a:gd name="T30" fmla="*/ 17 w 194"/>
                <a:gd name="T31" fmla="*/ 11 h 143"/>
                <a:gd name="T32" fmla="*/ 34 w 194"/>
                <a:gd name="T33" fmla="*/ 9 h 143"/>
                <a:gd name="T34" fmla="*/ 55 w 194"/>
                <a:gd name="T35" fmla="*/ 6 h 143"/>
                <a:gd name="T36" fmla="*/ 96 w 194"/>
                <a:gd name="T37" fmla="*/ 2 h 143"/>
                <a:gd name="T38" fmla="*/ 112 w 194"/>
                <a:gd name="T39" fmla="*/ 0 h 143"/>
                <a:gd name="T40" fmla="*/ 118 w 194"/>
                <a:gd name="T41" fmla="*/ 2 h 143"/>
                <a:gd name="T42" fmla="*/ 122 w 194"/>
                <a:gd name="T43" fmla="*/ 2 h 143"/>
                <a:gd name="T44" fmla="*/ 128 w 194"/>
                <a:gd name="T45" fmla="*/ 6 h 143"/>
                <a:gd name="T46" fmla="*/ 136 w 194"/>
                <a:gd name="T47" fmla="*/ 11 h 143"/>
                <a:gd name="T48" fmla="*/ 153 w 194"/>
                <a:gd name="T49" fmla="*/ 28 h 143"/>
                <a:gd name="T50" fmla="*/ 170 w 194"/>
                <a:gd name="T51" fmla="*/ 50 h 143"/>
                <a:gd name="T52" fmla="*/ 176 w 194"/>
                <a:gd name="T53" fmla="*/ 61 h 143"/>
                <a:gd name="T54" fmla="*/ 180 w 194"/>
                <a:gd name="T55" fmla="*/ 75 h 143"/>
                <a:gd name="T56" fmla="*/ 185 w 194"/>
                <a:gd name="T57" fmla="*/ 102 h 143"/>
                <a:gd name="T58" fmla="*/ 189 w 194"/>
                <a:gd name="T59" fmla="*/ 122 h 143"/>
                <a:gd name="T60" fmla="*/ 193 w 194"/>
                <a:gd name="T61" fmla="*/ 138 h 143"/>
                <a:gd name="T62" fmla="*/ 194 w 194"/>
                <a:gd name="T63" fmla="*/ 141 h 143"/>
                <a:gd name="T64" fmla="*/ 194 w 194"/>
                <a:gd name="T65" fmla="*/ 143 h 143"/>
                <a:gd name="T66" fmla="*/ 193 w 194"/>
                <a:gd name="T67" fmla="*/ 143 h 143"/>
                <a:gd name="T68" fmla="*/ 190 w 194"/>
                <a:gd name="T69" fmla="*/ 141 h 143"/>
                <a:gd name="T70" fmla="*/ 183 w 194"/>
                <a:gd name="T71" fmla="*/ 136 h 143"/>
                <a:gd name="T72" fmla="*/ 160 w 194"/>
                <a:gd name="T73" fmla="*/ 124 h 143"/>
                <a:gd name="T74" fmla="*/ 147 w 194"/>
                <a:gd name="T75" fmla="*/ 117 h 143"/>
                <a:gd name="T76" fmla="*/ 137 w 194"/>
                <a:gd name="T77" fmla="*/ 112 h 143"/>
                <a:gd name="T78" fmla="*/ 131 w 194"/>
                <a:gd name="T79" fmla="*/ 111 h 143"/>
                <a:gd name="T80" fmla="*/ 130 w 194"/>
                <a:gd name="T81" fmla="*/ 111 h 143"/>
                <a:gd name="T82" fmla="*/ 130 w 194"/>
                <a:gd name="T83" fmla="*/ 1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43">
                  <a:moveTo>
                    <a:pt x="130" y="112"/>
                  </a:moveTo>
                  <a:lnTo>
                    <a:pt x="130" y="111"/>
                  </a:lnTo>
                  <a:lnTo>
                    <a:pt x="128" y="105"/>
                  </a:lnTo>
                  <a:lnTo>
                    <a:pt x="127" y="97"/>
                  </a:lnTo>
                  <a:lnTo>
                    <a:pt x="124" y="89"/>
                  </a:lnTo>
                  <a:lnTo>
                    <a:pt x="120" y="77"/>
                  </a:lnTo>
                  <a:lnTo>
                    <a:pt x="113" y="65"/>
                  </a:lnTo>
                  <a:lnTo>
                    <a:pt x="105" y="51"/>
                  </a:lnTo>
                  <a:lnTo>
                    <a:pt x="94" y="39"/>
                  </a:lnTo>
                  <a:lnTo>
                    <a:pt x="80" y="29"/>
                  </a:lnTo>
                  <a:lnTo>
                    <a:pt x="64" y="22"/>
                  </a:lnTo>
                  <a:lnTo>
                    <a:pt x="34" y="14"/>
                  </a:lnTo>
                  <a:lnTo>
                    <a:pt x="0" y="14"/>
                  </a:lnTo>
                  <a:lnTo>
                    <a:pt x="5" y="14"/>
                  </a:lnTo>
                  <a:lnTo>
                    <a:pt x="10" y="12"/>
                  </a:lnTo>
                  <a:lnTo>
                    <a:pt x="17" y="11"/>
                  </a:lnTo>
                  <a:lnTo>
                    <a:pt x="34" y="9"/>
                  </a:lnTo>
                  <a:lnTo>
                    <a:pt x="55" y="6"/>
                  </a:lnTo>
                  <a:lnTo>
                    <a:pt x="96" y="2"/>
                  </a:lnTo>
                  <a:lnTo>
                    <a:pt x="112" y="0"/>
                  </a:lnTo>
                  <a:lnTo>
                    <a:pt x="118" y="2"/>
                  </a:lnTo>
                  <a:lnTo>
                    <a:pt x="122" y="2"/>
                  </a:lnTo>
                  <a:lnTo>
                    <a:pt x="128" y="6"/>
                  </a:lnTo>
                  <a:lnTo>
                    <a:pt x="136" y="11"/>
                  </a:lnTo>
                  <a:lnTo>
                    <a:pt x="153" y="28"/>
                  </a:lnTo>
                  <a:lnTo>
                    <a:pt x="170" y="50"/>
                  </a:lnTo>
                  <a:lnTo>
                    <a:pt x="176" y="61"/>
                  </a:lnTo>
                  <a:lnTo>
                    <a:pt x="180" y="75"/>
                  </a:lnTo>
                  <a:lnTo>
                    <a:pt x="185" y="102"/>
                  </a:lnTo>
                  <a:lnTo>
                    <a:pt x="189" y="122"/>
                  </a:lnTo>
                  <a:lnTo>
                    <a:pt x="193" y="138"/>
                  </a:lnTo>
                  <a:lnTo>
                    <a:pt x="194" y="141"/>
                  </a:lnTo>
                  <a:lnTo>
                    <a:pt x="194" y="143"/>
                  </a:lnTo>
                  <a:lnTo>
                    <a:pt x="193" y="143"/>
                  </a:lnTo>
                  <a:lnTo>
                    <a:pt x="190" y="141"/>
                  </a:lnTo>
                  <a:lnTo>
                    <a:pt x="183" y="136"/>
                  </a:lnTo>
                  <a:lnTo>
                    <a:pt x="160" y="124"/>
                  </a:lnTo>
                  <a:lnTo>
                    <a:pt x="147" y="117"/>
                  </a:lnTo>
                  <a:lnTo>
                    <a:pt x="137" y="112"/>
                  </a:lnTo>
                  <a:lnTo>
                    <a:pt x="131" y="111"/>
                  </a:lnTo>
                  <a:lnTo>
                    <a:pt x="130" y="111"/>
                  </a:lnTo>
                  <a:lnTo>
                    <a:pt x="130" y="112"/>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2" name="Freeform 202"/>
            <p:cNvSpPr>
              <a:spLocks/>
            </p:cNvSpPr>
            <p:nvPr/>
          </p:nvSpPr>
          <p:spPr bwMode="auto">
            <a:xfrm rot="276758">
              <a:off x="3351" y="2735"/>
              <a:ext cx="635" cy="227"/>
            </a:xfrm>
            <a:custGeom>
              <a:avLst/>
              <a:gdLst>
                <a:gd name="T0" fmla="*/ 478 w 484"/>
                <a:gd name="T1" fmla="*/ 0 h 391"/>
                <a:gd name="T2" fmla="*/ 455 w 484"/>
                <a:gd name="T3" fmla="*/ 20 h 391"/>
                <a:gd name="T4" fmla="*/ 484 w 484"/>
                <a:gd name="T5" fmla="*/ 30 h 391"/>
                <a:gd name="T6" fmla="*/ 481 w 484"/>
                <a:gd name="T7" fmla="*/ 28 h 391"/>
                <a:gd name="T8" fmla="*/ 474 w 484"/>
                <a:gd name="T9" fmla="*/ 28 h 391"/>
                <a:gd name="T10" fmla="*/ 463 w 484"/>
                <a:gd name="T11" fmla="*/ 30 h 391"/>
                <a:gd name="T12" fmla="*/ 451 w 484"/>
                <a:gd name="T13" fmla="*/ 40 h 391"/>
                <a:gd name="T14" fmla="*/ 443 w 484"/>
                <a:gd name="T15" fmla="*/ 49 h 391"/>
                <a:gd name="T16" fmla="*/ 432 w 484"/>
                <a:gd name="T17" fmla="*/ 55 h 391"/>
                <a:gd name="T18" fmla="*/ 407 w 484"/>
                <a:gd name="T19" fmla="*/ 69 h 391"/>
                <a:gd name="T20" fmla="*/ 394 w 484"/>
                <a:gd name="T21" fmla="*/ 76 h 391"/>
                <a:gd name="T22" fmla="*/ 384 w 484"/>
                <a:gd name="T23" fmla="*/ 79 h 391"/>
                <a:gd name="T24" fmla="*/ 377 w 484"/>
                <a:gd name="T25" fmla="*/ 81 h 391"/>
                <a:gd name="T26" fmla="*/ 374 w 484"/>
                <a:gd name="T27" fmla="*/ 83 h 391"/>
                <a:gd name="T28" fmla="*/ 90 w 484"/>
                <a:gd name="T29" fmla="*/ 255 h 391"/>
                <a:gd name="T30" fmla="*/ 56 w 484"/>
                <a:gd name="T31" fmla="*/ 313 h 391"/>
                <a:gd name="T32" fmla="*/ 130 w 484"/>
                <a:gd name="T33" fmla="*/ 391 h 391"/>
                <a:gd name="T34" fmla="*/ 16 w 484"/>
                <a:gd name="T35" fmla="*/ 323 h 391"/>
                <a:gd name="T36" fmla="*/ 0 w 484"/>
                <a:gd name="T37" fmla="*/ 286 h 391"/>
                <a:gd name="T38" fmla="*/ 109 w 484"/>
                <a:gd name="T39" fmla="*/ 198 h 391"/>
                <a:gd name="T40" fmla="*/ 112 w 484"/>
                <a:gd name="T41" fmla="*/ 196 h 391"/>
                <a:gd name="T42" fmla="*/ 118 w 484"/>
                <a:gd name="T43" fmla="*/ 193 h 391"/>
                <a:gd name="T44" fmla="*/ 129 w 484"/>
                <a:gd name="T45" fmla="*/ 186 h 391"/>
                <a:gd name="T46" fmla="*/ 142 w 484"/>
                <a:gd name="T47" fmla="*/ 176 h 391"/>
                <a:gd name="T48" fmla="*/ 159 w 484"/>
                <a:gd name="T49" fmla="*/ 166 h 391"/>
                <a:gd name="T50" fmla="*/ 178 w 484"/>
                <a:gd name="T51" fmla="*/ 154 h 391"/>
                <a:gd name="T52" fmla="*/ 219 w 484"/>
                <a:gd name="T53" fmla="*/ 128 h 391"/>
                <a:gd name="T54" fmla="*/ 265 w 484"/>
                <a:gd name="T55" fmla="*/ 99 h 391"/>
                <a:gd name="T56" fmla="*/ 308 w 484"/>
                <a:gd name="T57" fmla="*/ 74 h 391"/>
                <a:gd name="T58" fmla="*/ 328 w 484"/>
                <a:gd name="T59" fmla="*/ 64 h 391"/>
                <a:gd name="T60" fmla="*/ 346 w 484"/>
                <a:gd name="T61" fmla="*/ 54 h 391"/>
                <a:gd name="T62" fmla="*/ 361 w 484"/>
                <a:gd name="T63" fmla="*/ 47 h 391"/>
                <a:gd name="T64" fmla="*/ 374 w 484"/>
                <a:gd name="T65" fmla="*/ 42 h 391"/>
                <a:gd name="T66" fmla="*/ 396 w 484"/>
                <a:gd name="T67" fmla="*/ 33 h 391"/>
                <a:gd name="T68" fmla="*/ 416 w 484"/>
                <a:gd name="T69" fmla="*/ 27 h 391"/>
                <a:gd name="T70" fmla="*/ 433 w 484"/>
                <a:gd name="T71" fmla="*/ 18 h 391"/>
                <a:gd name="T72" fmla="*/ 448 w 484"/>
                <a:gd name="T73" fmla="*/ 13 h 391"/>
                <a:gd name="T74" fmla="*/ 460 w 484"/>
                <a:gd name="T75" fmla="*/ 6 h 391"/>
                <a:gd name="T76" fmla="*/ 470 w 484"/>
                <a:gd name="T77" fmla="*/ 3 h 391"/>
                <a:gd name="T78" fmla="*/ 475 w 484"/>
                <a:gd name="T79" fmla="*/ 1 h 391"/>
                <a:gd name="T80" fmla="*/ 478 w 484"/>
                <a:gd name="T8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391">
                  <a:moveTo>
                    <a:pt x="478" y="0"/>
                  </a:moveTo>
                  <a:lnTo>
                    <a:pt x="455" y="20"/>
                  </a:lnTo>
                  <a:lnTo>
                    <a:pt x="484" y="30"/>
                  </a:lnTo>
                  <a:lnTo>
                    <a:pt x="481" y="28"/>
                  </a:lnTo>
                  <a:lnTo>
                    <a:pt x="474" y="28"/>
                  </a:lnTo>
                  <a:lnTo>
                    <a:pt x="463" y="30"/>
                  </a:lnTo>
                  <a:lnTo>
                    <a:pt x="451" y="40"/>
                  </a:lnTo>
                  <a:lnTo>
                    <a:pt x="443" y="49"/>
                  </a:lnTo>
                  <a:lnTo>
                    <a:pt x="432" y="55"/>
                  </a:lnTo>
                  <a:lnTo>
                    <a:pt x="407" y="69"/>
                  </a:lnTo>
                  <a:lnTo>
                    <a:pt x="394" y="76"/>
                  </a:lnTo>
                  <a:lnTo>
                    <a:pt x="384" y="79"/>
                  </a:lnTo>
                  <a:lnTo>
                    <a:pt x="377" y="81"/>
                  </a:lnTo>
                  <a:lnTo>
                    <a:pt x="374" y="83"/>
                  </a:lnTo>
                  <a:lnTo>
                    <a:pt x="90" y="255"/>
                  </a:lnTo>
                  <a:lnTo>
                    <a:pt x="56" y="313"/>
                  </a:lnTo>
                  <a:lnTo>
                    <a:pt x="130" y="391"/>
                  </a:lnTo>
                  <a:lnTo>
                    <a:pt x="16" y="323"/>
                  </a:lnTo>
                  <a:lnTo>
                    <a:pt x="0" y="286"/>
                  </a:lnTo>
                  <a:lnTo>
                    <a:pt x="109" y="198"/>
                  </a:lnTo>
                  <a:lnTo>
                    <a:pt x="112" y="196"/>
                  </a:lnTo>
                  <a:lnTo>
                    <a:pt x="118" y="193"/>
                  </a:lnTo>
                  <a:lnTo>
                    <a:pt x="129" y="186"/>
                  </a:lnTo>
                  <a:lnTo>
                    <a:pt x="142" y="176"/>
                  </a:lnTo>
                  <a:lnTo>
                    <a:pt x="159" y="166"/>
                  </a:lnTo>
                  <a:lnTo>
                    <a:pt x="178" y="154"/>
                  </a:lnTo>
                  <a:lnTo>
                    <a:pt x="219" y="128"/>
                  </a:lnTo>
                  <a:lnTo>
                    <a:pt x="265" y="99"/>
                  </a:lnTo>
                  <a:lnTo>
                    <a:pt x="308" y="74"/>
                  </a:lnTo>
                  <a:lnTo>
                    <a:pt x="328" y="64"/>
                  </a:lnTo>
                  <a:lnTo>
                    <a:pt x="346" y="54"/>
                  </a:lnTo>
                  <a:lnTo>
                    <a:pt x="361" y="47"/>
                  </a:lnTo>
                  <a:lnTo>
                    <a:pt x="374" y="42"/>
                  </a:lnTo>
                  <a:lnTo>
                    <a:pt x="396" y="33"/>
                  </a:lnTo>
                  <a:lnTo>
                    <a:pt x="416" y="27"/>
                  </a:lnTo>
                  <a:lnTo>
                    <a:pt x="433" y="18"/>
                  </a:lnTo>
                  <a:lnTo>
                    <a:pt x="448" y="13"/>
                  </a:lnTo>
                  <a:lnTo>
                    <a:pt x="460" y="6"/>
                  </a:lnTo>
                  <a:lnTo>
                    <a:pt x="470" y="3"/>
                  </a:lnTo>
                  <a:lnTo>
                    <a:pt x="475" y="1"/>
                  </a:lnTo>
                  <a:lnTo>
                    <a:pt x="4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3" name="Freeform 203"/>
            <p:cNvSpPr>
              <a:spLocks/>
            </p:cNvSpPr>
            <p:nvPr/>
          </p:nvSpPr>
          <p:spPr bwMode="auto">
            <a:xfrm rot="276758">
              <a:off x="3302" y="2920"/>
              <a:ext cx="399" cy="195"/>
            </a:xfrm>
            <a:custGeom>
              <a:avLst/>
              <a:gdLst>
                <a:gd name="T0" fmla="*/ 274 w 304"/>
                <a:gd name="T1" fmla="*/ 178 h 334"/>
                <a:gd name="T2" fmla="*/ 0 w 304"/>
                <a:gd name="T3" fmla="*/ 0 h 334"/>
                <a:gd name="T4" fmla="*/ 1 w 304"/>
                <a:gd name="T5" fmla="*/ 2 h 334"/>
                <a:gd name="T6" fmla="*/ 3 w 304"/>
                <a:gd name="T7" fmla="*/ 7 h 334"/>
                <a:gd name="T8" fmla="*/ 6 w 304"/>
                <a:gd name="T9" fmla="*/ 14 h 334"/>
                <a:gd name="T10" fmla="*/ 12 w 304"/>
                <a:gd name="T11" fmla="*/ 24 h 334"/>
                <a:gd name="T12" fmla="*/ 24 w 304"/>
                <a:gd name="T13" fmla="*/ 47 h 334"/>
                <a:gd name="T14" fmla="*/ 39 w 304"/>
                <a:gd name="T15" fmla="*/ 78 h 334"/>
                <a:gd name="T16" fmla="*/ 68 w 304"/>
                <a:gd name="T17" fmla="*/ 146 h 334"/>
                <a:gd name="T18" fmla="*/ 80 w 304"/>
                <a:gd name="T19" fmla="*/ 176 h 334"/>
                <a:gd name="T20" fmla="*/ 88 w 304"/>
                <a:gd name="T21" fmla="*/ 203 h 334"/>
                <a:gd name="T22" fmla="*/ 94 w 304"/>
                <a:gd name="T23" fmla="*/ 223 h 334"/>
                <a:gd name="T24" fmla="*/ 103 w 304"/>
                <a:gd name="T25" fmla="*/ 237 h 334"/>
                <a:gd name="T26" fmla="*/ 114 w 304"/>
                <a:gd name="T27" fmla="*/ 247 h 334"/>
                <a:gd name="T28" fmla="*/ 125 w 304"/>
                <a:gd name="T29" fmla="*/ 252 h 334"/>
                <a:gd name="T30" fmla="*/ 134 w 304"/>
                <a:gd name="T31" fmla="*/ 256 h 334"/>
                <a:gd name="T32" fmla="*/ 150 w 304"/>
                <a:gd name="T33" fmla="*/ 256 h 334"/>
                <a:gd name="T34" fmla="*/ 152 w 304"/>
                <a:gd name="T35" fmla="*/ 254 h 334"/>
                <a:gd name="T36" fmla="*/ 304 w 304"/>
                <a:gd name="T37" fmla="*/ 334 h 334"/>
                <a:gd name="T38" fmla="*/ 208 w 304"/>
                <a:gd name="T39" fmla="*/ 234 h 334"/>
                <a:gd name="T40" fmla="*/ 252 w 304"/>
                <a:gd name="T41" fmla="*/ 229 h 334"/>
                <a:gd name="T42" fmla="*/ 215 w 304"/>
                <a:gd name="T43" fmla="*/ 198 h 334"/>
                <a:gd name="T44" fmla="*/ 274 w 304"/>
                <a:gd name="T45" fmla="*/ 17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334">
                  <a:moveTo>
                    <a:pt x="274" y="178"/>
                  </a:moveTo>
                  <a:lnTo>
                    <a:pt x="0" y="0"/>
                  </a:lnTo>
                  <a:lnTo>
                    <a:pt x="1" y="2"/>
                  </a:lnTo>
                  <a:lnTo>
                    <a:pt x="3" y="7"/>
                  </a:lnTo>
                  <a:lnTo>
                    <a:pt x="6" y="14"/>
                  </a:lnTo>
                  <a:lnTo>
                    <a:pt x="12" y="24"/>
                  </a:lnTo>
                  <a:lnTo>
                    <a:pt x="24" y="47"/>
                  </a:lnTo>
                  <a:lnTo>
                    <a:pt x="39" y="78"/>
                  </a:lnTo>
                  <a:lnTo>
                    <a:pt x="68" y="146"/>
                  </a:lnTo>
                  <a:lnTo>
                    <a:pt x="80" y="176"/>
                  </a:lnTo>
                  <a:lnTo>
                    <a:pt x="88" y="203"/>
                  </a:lnTo>
                  <a:lnTo>
                    <a:pt x="94" y="223"/>
                  </a:lnTo>
                  <a:lnTo>
                    <a:pt x="103" y="237"/>
                  </a:lnTo>
                  <a:lnTo>
                    <a:pt x="114" y="247"/>
                  </a:lnTo>
                  <a:lnTo>
                    <a:pt x="125" y="252"/>
                  </a:lnTo>
                  <a:lnTo>
                    <a:pt x="134" y="256"/>
                  </a:lnTo>
                  <a:lnTo>
                    <a:pt x="150" y="256"/>
                  </a:lnTo>
                  <a:lnTo>
                    <a:pt x="152" y="254"/>
                  </a:lnTo>
                  <a:lnTo>
                    <a:pt x="304" y="334"/>
                  </a:lnTo>
                  <a:lnTo>
                    <a:pt x="208" y="234"/>
                  </a:lnTo>
                  <a:lnTo>
                    <a:pt x="252" y="229"/>
                  </a:lnTo>
                  <a:lnTo>
                    <a:pt x="215" y="198"/>
                  </a:lnTo>
                  <a:lnTo>
                    <a:pt x="274" y="178"/>
                  </a:lnTo>
                  <a:close/>
                </a:path>
              </a:pathLst>
            </a:custGeom>
            <a:gradFill rotWithShape="1">
              <a:gsLst>
                <a:gs pos="0">
                  <a:srgbClr val="FFFFFF"/>
                </a:gs>
                <a:gs pos="100000">
                  <a:srgbClr val="FFFFFF">
                    <a:gamma/>
                    <a:shade val="46275"/>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4" name="Freeform 204"/>
            <p:cNvSpPr>
              <a:spLocks/>
            </p:cNvSpPr>
            <p:nvPr/>
          </p:nvSpPr>
          <p:spPr bwMode="auto">
            <a:xfrm rot="276758">
              <a:off x="3987" y="2989"/>
              <a:ext cx="658" cy="216"/>
            </a:xfrm>
            <a:custGeom>
              <a:avLst/>
              <a:gdLst>
                <a:gd name="T0" fmla="*/ 502 w 502"/>
                <a:gd name="T1" fmla="*/ 0 h 371"/>
                <a:gd name="T2" fmla="*/ 475 w 502"/>
                <a:gd name="T3" fmla="*/ 141 h 371"/>
                <a:gd name="T4" fmla="*/ 0 w 502"/>
                <a:gd name="T5" fmla="*/ 371 h 371"/>
                <a:gd name="T6" fmla="*/ 2 w 502"/>
                <a:gd name="T7" fmla="*/ 369 h 371"/>
                <a:gd name="T8" fmla="*/ 7 w 502"/>
                <a:gd name="T9" fmla="*/ 366 h 371"/>
                <a:gd name="T10" fmla="*/ 15 w 502"/>
                <a:gd name="T11" fmla="*/ 361 h 371"/>
                <a:gd name="T12" fmla="*/ 26 w 502"/>
                <a:gd name="T13" fmla="*/ 354 h 371"/>
                <a:gd name="T14" fmla="*/ 39 w 502"/>
                <a:gd name="T15" fmla="*/ 344 h 371"/>
                <a:gd name="T16" fmla="*/ 54 w 502"/>
                <a:gd name="T17" fmla="*/ 334 h 371"/>
                <a:gd name="T18" fmla="*/ 89 w 502"/>
                <a:gd name="T19" fmla="*/ 312 h 371"/>
                <a:gd name="T20" fmla="*/ 168 w 502"/>
                <a:gd name="T21" fmla="*/ 263 h 371"/>
                <a:gd name="T22" fmla="*/ 206 w 502"/>
                <a:gd name="T23" fmla="*/ 241 h 371"/>
                <a:gd name="T24" fmla="*/ 225 w 502"/>
                <a:gd name="T25" fmla="*/ 232 h 371"/>
                <a:gd name="T26" fmla="*/ 241 w 502"/>
                <a:gd name="T27" fmla="*/ 224 h 371"/>
                <a:gd name="T28" fmla="*/ 255 w 502"/>
                <a:gd name="T29" fmla="*/ 217 h 371"/>
                <a:gd name="T30" fmla="*/ 268 w 502"/>
                <a:gd name="T31" fmla="*/ 210 h 371"/>
                <a:gd name="T32" fmla="*/ 279 w 502"/>
                <a:gd name="T33" fmla="*/ 202 h 371"/>
                <a:gd name="T34" fmla="*/ 288 w 502"/>
                <a:gd name="T35" fmla="*/ 195 h 371"/>
                <a:gd name="T36" fmla="*/ 301 w 502"/>
                <a:gd name="T37" fmla="*/ 180 h 371"/>
                <a:gd name="T38" fmla="*/ 309 w 502"/>
                <a:gd name="T39" fmla="*/ 166 h 371"/>
                <a:gd name="T40" fmla="*/ 313 w 502"/>
                <a:gd name="T41" fmla="*/ 154 h 371"/>
                <a:gd name="T42" fmla="*/ 314 w 502"/>
                <a:gd name="T43" fmla="*/ 144 h 371"/>
                <a:gd name="T44" fmla="*/ 314 w 502"/>
                <a:gd name="T45" fmla="*/ 136 h 371"/>
                <a:gd name="T46" fmla="*/ 316 w 502"/>
                <a:gd name="T47" fmla="*/ 134 h 371"/>
                <a:gd name="T48" fmla="*/ 322 w 502"/>
                <a:gd name="T49" fmla="*/ 130 h 371"/>
                <a:gd name="T50" fmla="*/ 330 w 502"/>
                <a:gd name="T51" fmla="*/ 124 h 371"/>
                <a:gd name="T52" fmla="*/ 342 w 502"/>
                <a:gd name="T53" fmla="*/ 117 h 371"/>
                <a:gd name="T54" fmla="*/ 356 w 502"/>
                <a:gd name="T55" fmla="*/ 107 h 371"/>
                <a:gd name="T56" fmla="*/ 372 w 502"/>
                <a:gd name="T57" fmla="*/ 97 h 371"/>
                <a:gd name="T58" fmla="*/ 405 w 502"/>
                <a:gd name="T59" fmla="*/ 73 h 371"/>
                <a:gd name="T60" fmla="*/ 440 w 502"/>
                <a:gd name="T61" fmla="*/ 49 h 371"/>
                <a:gd name="T62" fmla="*/ 455 w 502"/>
                <a:gd name="T63" fmla="*/ 39 h 371"/>
                <a:gd name="T64" fmla="*/ 469 w 502"/>
                <a:gd name="T65" fmla="*/ 27 h 371"/>
                <a:gd name="T66" fmla="*/ 482 w 502"/>
                <a:gd name="T67" fmla="*/ 19 h 371"/>
                <a:gd name="T68" fmla="*/ 492 w 502"/>
                <a:gd name="T69" fmla="*/ 10 h 371"/>
                <a:gd name="T70" fmla="*/ 499 w 502"/>
                <a:gd name="T71" fmla="*/ 3 h 371"/>
                <a:gd name="T72" fmla="*/ 502 w 502"/>
                <a:gd name="T7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371">
                  <a:moveTo>
                    <a:pt x="502" y="0"/>
                  </a:moveTo>
                  <a:lnTo>
                    <a:pt x="475" y="141"/>
                  </a:lnTo>
                  <a:lnTo>
                    <a:pt x="0" y="371"/>
                  </a:lnTo>
                  <a:lnTo>
                    <a:pt x="2" y="369"/>
                  </a:lnTo>
                  <a:lnTo>
                    <a:pt x="7" y="366"/>
                  </a:lnTo>
                  <a:lnTo>
                    <a:pt x="15" y="361"/>
                  </a:lnTo>
                  <a:lnTo>
                    <a:pt x="26" y="354"/>
                  </a:lnTo>
                  <a:lnTo>
                    <a:pt x="39" y="344"/>
                  </a:lnTo>
                  <a:lnTo>
                    <a:pt x="54" y="334"/>
                  </a:lnTo>
                  <a:lnTo>
                    <a:pt x="89" y="312"/>
                  </a:lnTo>
                  <a:lnTo>
                    <a:pt x="168" y="263"/>
                  </a:lnTo>
                  <a:lnTo>
                    <a:pt x="206" y="241"/>
                  </a:lnTo>
                  <a:lnTo>
                    <a:pt x="225" y="232"/>
                  </a:lnTo>
                  <a:lnTo>
                    <a:pt x="241" y="224"/>
                  </a:lnTo>
                  <a:lnTo>
                    <a:pt x="255" y="217"/>
                  </a:lnTo>
                  <a:lnTo>
                    <a:pt x="268" y="210"/>
                  </a:lnTo>
                  <a:lnTo>
                    <a:pt x="279" y="202"/>
                  </a:lnTo>
                  <a:lnTo>
                    <a:pt x="288" y="195"/>
                  </a:lnTo>
                  <a:lnTo>
                    <a:pt x="301" y="180"/>
                  </a:lnTo>
                  <a:lnTo>
                    <a:pt x="309" y="166"/>
                  </a:lnTo>
                  <a:lnTo>
                    <a:pt x="313" y="154"/>
                  </a:lnTo>
                  <a:lnTo>
                    <a:pt x="314" y="144"/>
                  </a:lnTo>
                  <a:lnTo>
                    <a:pt x="314" y="136"/>
                  </a:lnTo>
                  <a:lnTo>
                    <a:pt x="316" y="134"/>
                  </a:lnTo>
                  <a:lnTo>
                    <a:pt x="322" y="130"/>
                  </a:lnTo>
                  <a:lnTo>
                    <a:pt x="330" y="124"/>
                  </a:lnTo>
                  <a:lnTo>
                    <a:pt x="342" y="117"/>
                  </a:lnTo>
                  <a:lnTo>
                    <a:pt x="356" y="107"/>
                  </a:lnTo>
                  <a:lnTo>
                    <a:pt x="372" y="97"/>
                  </a:lnTo>
                  <a:lnTo>
                    <a:pt x="405" y="73"/>
                  </a:lnTo>
                  <a:lnTo>
                    <a:pt x="440" y="49"/>
                  </a:lnTo>
                  <a:lnTo>
                    <a:pt x="455" y="39"/>
                  </a:lnTo>
                  <a:lnTo>
                    <a:pt x="469" y="27"/>
                  </a:lnTo>
                  <a:lnTo>
                    <a:pt x="482" y="19"/>
                  </a:lnTo>
                  <a:lnTo>
                    <a:pt x="492" y="10"/>
                  </a:lnTo>
                  <a:lnTo>
                    <a:pt x="499" y="3"/>
                  </a:lnTo>
                  <a:lnTo>
                    <a:pt x="50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5" name="Freeform 205"/>
            <p:cNvSpPr>
              <a:spLocks/>
            </p:cNvSpPr>
            <p:nvPr/>
          </p:nvSpPr>
          <p:spPr bwMode="auto">
            <a:xfrm rot="276758">
              <a:off x="3816" y="2815"/>
              <a:ext cx="853" cy="339"/>
            </a:xfrm>
            <a:custGeom>
              <a:avLst/>
              <a:gdLst>
                <a:gd name="T0" fmla="*/ 515 w 650"/>
                <a:gd name="T1" fmla="*/ 68 h 581"/>
                <a:gd name="T2" fmla="*/ 530 w 650"/>
                <a:gd name="T3" fmla="*/ 80 h 581"/>
                <a:gd name="T4" fmla="*/ 541 w 650"/>
                <a:gd name="T5" fmla="*/ 97 h 581"/>
                <a:gd name="T6" fmla="*/ 544 w 650"/>
                <a:gd name="T7" fmla="*/ 125 h 581"/>
                <a:gd name="T8" fmla="*/ 539 w 650"/>
                <a:gd name="T9" fmla="*/ 166 h 581"/>
                <a:gd name="T10" fmla="*/ 525 w 650"/>
                <a:gd name="T11" fmla="*/ 232 h 581"/>
                <a:gd name="T12" fmla="*/ 518 w 650"/>
                <a:gd name="T13" fmla="*/ 258 h 581"/>
                <a:gd name="T14" fmla="*/ 516 w 650"/>
                <a:gd name="T15" fmla="*/ 263 h 581"/>
                <a:gd name="T16" fmla="*/ 509 w 650"/>
                <a:gd name="T17" fmla="*/ 276 h 581"/>
                <a:gd name="T18" fmla="*/ 486 w 650"/>
                <a:gd name="T19" fmla="*/ 312 h 581"/>
                <a:gd name="T20" fmla="*/ 454 w 650"/>
                <a:gd name="T21" fmla="*/ 349 h 581"/>
                <a:gd name="T22" fmla="*/ 418 w 650"/>
                <a:gd name="T23" fmla="*/ 376 h 581"/>
                <a:gd name="T24" fmla="*/ 391 w 650"/>
                <a:gd name="T25" fmla="*/ 390 h 581"/>
                <a:gd name="T26" fmla="*/ 352 w 650"/>
                <a:gd name="T27" fmla="*/ 413 h 581"/>
                <a:gd name="T28" fmla="*/ 304 w 650"/>
                <a:gd name="T29" fmla="*/ 440 h 581"/>
                <a:gd name="T30" fmla="*/ 205 w 650"/>
                <a:gd name="T31" fmla="*/ 500 h 581"/>
                <a:gd name="T32" fmla="*/ 159 w 650"/>
                <a:gd name="T33" fmla="*/ 523 h 581"/>
                <a:gd name="T34" fmla="*/ 124 w 650"/>
                <a:gd name="T35" fmla="*/ 539 h 581"/>
                <a:gd name="T36" fmla="*/ 104 w 650"/>
                <a:gd name="T37" fmla="*/ 544 h 581"/>
                <a:gd name="T38" fmla="*/ 73 w 650"/>
                <a:gd name="T39" fmla="*/ 540 h 581"/>
                <a:gd name="T40" fmla="*/ 23 w 650"/>
                <a:gd name="T41" fmla="*/ 532 h 581"/>
                <a:gd name="T42" fmla="*/ 3 w 650"/>
                <a:gd name="T43" fmla="*/ 529 h 581"/>
                <a:gd name="T44" fmla="*/ 1 w 650"/>
                <a:gd name="T45" fmla="*/ 530 h 581"/>
                <a:gd name="T46" fmla="*/ 10 w 650"/>
                <a:gd name="T47" fmla="*/ 544 h 581"/>
                <a:gd name="T48" fmla="*/ 35 w 650"/>
                <a:gd name="T49" fmla="*/ 571 h 581"/>
                <a:gd name="T50" fmla="*/ 52 w 650"/>
                <a:gd name="T51" fmla="*/ 581 h 581"/>
                <a:gd name="T52" fmla="*/ 69 w 650"/>
                <a:gd name="T53" fmla="*/ 579 h 581"/>
                <a:gd name="T54" fmla="*/ 88 w 650"/>
                <a:gd name="T55" fmla="*/ 574 h 581"/>
                <a:gd name="T56" fmla="*/ 130 w 650"/>
                <a:gd name="T57" fmla="*/ 561 h 581"/>
                <a:gd name="T58" fmla="*/ 200 w 650"/>
                <a:gd name="T59" fmla="*/ 535 h 581"/>
                <a:gd name="T60" fmla="*/ 283 w 650"/>
                <a:gd name="T61" fmla="*/ 501 h 581"/>
                <a:gd name="T62" fmla="*/ 406 w 650"/>
                <a:gd name="T63" fmla="*/ 442 h 581"/>
                <a:gd name="T64" fmla="*/ 479 w 650"/>
                <a:gd name="T65" fmla="*/ 398 h 581"/>
                <a:gd name="T66" fmla="*/ 533 w 650"/>
                <a:gd name="T67" fmla="*/ 356 h 581"/>
                <a:gd name="T68" fmla="*/ 551 w 650"/>
                <a:gd name="T69" fmla="*/ 334 h 581"/>
                <a:gd name="T70" fmla="*/ 577 w 650"/>
                <a:gd name="T71" fmla="*/ 297 h 581"/>
                <a:gd name="T72" fmla="*/ 599 w 650"/>
                <a:gd name="T73" fmla="*/ 268 h 581"/>
                <a:gd name="T74" fmla="*/ 629 w 650"/>
                <a:gd name="T75" fmla="*/ 230 h 581"/>
                <a:gd name="T76" fmla="*/ 644 w 650"/>
                <a:gd name="T77" fmla="*/ 214 h 581"/>
                <a:gd name="T78" fmla="*/ 649 w 650"/>
                <a:gd name="T79" fmla="*/ 208 h 581"/>
                <a:gd name="T80" fmla="*/ 650 w 650"/>
                <a:gd name="T81" fmla="*/ 181 h 581"/>
                <a:gd name="T82" fmla="*/ 649 w 650"/>
                <a:gd name="T83" fmla="*/ 98 h 581"/>
                <a:gd name="T84" fmla="*/ 639 w 650"/>
                <a:gd name="T85" fmla="*/ 73 h 581"/>
                <a:gd name="T86" fmla="*/ 615 w 650"/>
                <a:gd name="T87" fmla="*/ 24 h 581"/>
                <a:gd name="T88" fmla="*/ 603 w 650"/>
                <a:gd name="T89" fmla="*/ 4 h 581"/>
                <a:gd name="T90" fmla="*/ 514 w 650"/>
                <a:gd name="T91" fmla="*/ 6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0" h="581">
                  <a:moveTo>
                    <a:pt x="514" y="68"/>
                  </a:moveTo>
                  <a:lnTo>
                    <a:pt x="515" y="68"/>
                  </a:lnTo>
                  <a:lnTo>
                    <a:pt x="519" y="70"/>
                  </a:lnTo>
                  <a:lnTo>
                    <a:pt x="530" y="80"/>
                  </a:lnTo>
                  <a:lnTo>
                    <a:pt x="536" y="87"/>
                  </a:lnTo>
                  <a:lnTo>
                    <a:pt x="541" y="97"/>
                  </a:lnTo>
                  <a:lnTo>
                    <a:pt x="544" y="110"/>
                  </a:lnTo>
                  <a:lnTo>
                    <a:pt x="544" y="125"/>
                  </a:lnTo>
                  <a:lnTo>
                    <a:pt x="542" y="146"/>
                  </a:lnTo>
                  <a:lnTo>
                    <a:pt x="539" y="166"/>
                  </a:lnTo>
                  <a:lnTo>
                    <a:pt x="529" y="212"/>
                  </a:lnTo>
                  <a:lnTo>
                    <a:pt x="525" y="232"/>
                  </a:lnTo>
                  <a:lnTo>
                    <a:pt x="520" y="247"/>
                  </a:lnTo>
                  <a:lnTo>
                    <a:pt x="518" y="258"/>
                  </a:lnTo>
                  <a:lnTo>
                    <a:pt x="517" y="261"/>
                  </a:lnTo>
                  <a:lnTo>
                    <a:pt x="516" y="263"/>
                  </a:lnTo>
                  <a:lnTo>
                    <a:pt x="515" y="266"/>
                  </a:lnTo>
                  <a:lnTo>
                    <a:pt x="509" y="276"/>
                  </a:lnTo>
                  <a:lnTo>
                    <a:pt x="499" y="293"/>
                  </a:lnTo>
                  <a:lnTo>
                    <a:pt x="486" y="312"/>
                  </a:lnTo>
                  <a:lnTo>
                    <a:pt x="472" y="330"/>
                  </a:lnTo>
                  <a:lnTo>
                    <a:pt x="454" y="349"/>
                  </a:lnTo>
                  <a:lnTo>
                    <a:pt x="437" y="366"/>
                  </a:lnTo>
                  <a:lnTo>
                    <a:pt x="418" y="376"/>
                  </a:lnTo>
                  <a:lnTo>
                    <a:pt x="406" y="381"/>
                  </a:lnTo>
                  <a:lnTo>
                    <a:pt x="391" y="390"/>
                  </a:lnTo>
                  <a:lnTo>
                    <a:pt x="373" y="400"/>
                  </a:lnTo>
                  <a:lnTo>
                    <a:pt x="352" y="413"/>
                  </a:lnTo>
                  <a:lnTo>
                    <a:pt x="329" y="427"/>
                  </a:lnTo>
                  <a:lnTo>
                    <a:pt x="304" y="440"/>
                  </a:lnTo>
                  <a:lnTo>
                    <a:pt x="254" y="471"/>
                  </a:lnTo>
                  <a:lnTo>
                    <a:pt x="205" y="500"/>
                  </a:lnTo>
                  <a:lnTo>
                    <a:pt x="181" y="512"/>
                  </a:lnTo>
                  <a:lnTo>
                    <a:pt x="159" y="523"/>
                  </a:lnTo>
                  <a:lnTo>
                    <a:pt x="140" y="532"/>
                  </a:lnTo>
                  <a:lnTo>
                    <a:pt x="124" y="539"/>
                  </a:lnTo>
                  <a:lnTo>
                    <a:pt x="112" y="544"/>
                  </a:lnTo>
                  <a:lnTo>
                    <a:pt x="104" y="544"/>
                  </a:lnTo>
                  <a:lnTo>
                    <a:pt x="89" y="542"/>
                  </a:lnTo>
                  <a:lnTo>
                    <a:pt x="73" y="540"/>
                  </a:lnTo>
                  <a:lnTo>
                    <a:pt x="38" y="535"/>
                  </a:lnTo>
                  <a:lnTo>
                    <a:pt x="23" y="532"/>
                  </a:lnTo>
                  <a:lnTo>
                    <a:pt x="11" y="530"/>
                  </a:lnTo>
                  <a:lnTo>
                    <a:pt x="3" y="529"/>
                  </a:lnTo>
                  <a:lnTo>
                    <a:pt x="0" y="529"/>
                  </a:lnTo>
                  <a:lnTo>
                    <a:pt x="1" y="530"/>
                  </a:lnTo>
                  <a:lnTo>
                    <a:pt x="5" y="535"/>
                  </a:lnTo>
                  <a:lnTo>
                    <a:pt x="10" y="544"/>
                  </a:lnTo>
                  <a:lnTo>
                    <a:pt x="18" y="552"/>
                  </a:lnTo>
                  <a:lnTo>
                    <a:pt x="35" y="571"/>
                  </a:lnTo>
                  <a:lnTo>
                    <a:pt x="44" y="578"/>
                  </a:lnTo>
                  <a:lnTo>
                    <a:pt x="52" y="581"/>
                  </a:lnTo>
                  <a:lnTo>
                    <a:pt x="61" y="581"/>
                  </a:lnTo>
                  <a:lnTo>
                    <a:pt x="69" y="579"/>
                  </a:lnTo>
                  <a:lnTo>
                    <a:pt x="77" y="576"/>
                  </a:lnTo>
                  <a:lnTo>
                    <a:pt x="88" y="574"/>
                  </a:lnTo>
                  <a:lnTo>
                    <a:pt x="101" y="569"/>
                  </a:lnTo>
                  <a:lnTo>
                    <a:pt x="130" y="561"/>
                  </a:lnTo>
                  <a:lnTo>
                    <a:pt x="163" y="549"/>
                  </a:lnTo>
                  <a:lnTo>
                    <a:pt x="200" y="535"/>
                  </a:lnTo>
                  <a:lnTo>
                    <a:pt x="240" y="518"/>
                  </a:lnTo>
                  <a:lnTo>
                    <a:pt x="283" y="501"/>
                  </a:lnTo>
                  <a:lnTo>
                    <a:pt x="366" y="462"/>
                  </a:lnTo>
                  <a:lnTo>
                    <a:pt x="406" y="442"/>
                  </a:lnTo>
                  <a:lnTo>
                    <a:pt x="444" y="420"/>
                  </a:lnTo>
                  <a:lnTo>
                    <a:pt x="479" y="398"/>
                  </a:lnTo>
                  <a:lnTo>
                    <a:pt x="509" y="376"/>
                  </a:lnTo>
                  <a:lnTo>
                    <a:pt x="533" y="356"/>
                  </a:lnTo>
                  <a:lnTo>
                    <a:pt x="543" y="344"/>
                  </a:lnTo>
                  <a:lnTo>
                    <a:pt x="551" y="334"/>
                  </a:lnTo>
                  <a:lnTo>
                    <a:pt x="565" y="315"/>
                  </a:lnTo>
                  <a:lnTo>
                    <a:pt x="577" y="297"/>
                  </a:lnTo>
                  <a:lnTo>
                    <a:pt x="589" y="281"/>
                  </a:lnTo>
                  <a:lnTo>
                    <a:pt x="599" y="268"/>
                  </a:lnTo>
                  <a:lnTo>
                    <a:pt x="616" y="246"/>
                  </a:lnTo>
                  <a:lnTo>
                    <a:pt x="629" y="230"/>
                  </a:lnTo>
                  <a:lnTo>
                    <a:pt x="638" y="220"/>
                  </a:lnTo>
                  <a:lnTo>
                    <a:pt x="644" y="214"/>
                  </a:lnTo>
                  <a:lnTo>
                    <a:pt x="647" y="210"/>
                  </a:lnTo>
                  <a:lnTo>
                    <a:pt x="649" y="208"/>
                  </a:lnTo>
                  <a:lnTo>
                    <a:pt x="649" y="195"/>
                  </a:lnTo>
                  <a:lnTo>
                    <a:pt x="650" y="181"/>
                  </a:lnTo>
                  <a:lnTo>
                    <a:pt x="650" y="110"/>
                  </a:lnTo>
                  <a:lnTo>
                    <a:pt x="649" y="98"/>
                  </a:lnTo>
                  <a:lnTo>
                    <a:pt x="645" y="87"/>
                  </a:lnTo>
                  <a:lnTo>
                    <a:pt x="639" y="73"/>
                  </a:lnTo>
                  <a:lnTo>
                    <a:pt x="624" y="39"/>
                  </a:lnTo>
                  <a:lnTo>
                    <a:pt x="615" y="24"/>
                  </a:lnTo>
                  <a:lnTo>
                    <a:pt x="607" y="12"/>
                  </a:lnTo>
                  <a:lnTo>
                    <a:pt x="603" y="4"/>
                  </a:lnTo>
                  <a:lnTo>
                    <a:pt x="601" y="0"/>
                  </a:lnTo>
                  <a:lnTo>
                    <a:pt x="514" y="68"/>
                  </a:lnTo>
                  <a:close/>
                </a:path>
              </a:pathLst>
            </a:custGeom>
            <a:gradFill rotWithShape="1">
              <a:gsLst>
                <a:gs pos="0">
                  <a:srgbClr val="FFFFFF"/>
                </a:gs>
                <a:gs pos="100000">
                  <a:srgbClr val="FFFFFF">
                    <a:gamma/>
                    <a:shade val="46275"/>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6" name="Freeform 206"/>
            <p:cNvSpPr>
              <a:spLocks/>
            </p:cNvSpPr>
            <p:nvPr/>
          </p:nvSpPr>
          <p:spPr bwMode="auto">
            <a:xfrm rot="276758">
              <a:off x="3424" y="2794"/>
              <a:ext cx="1067" cy="299"/>
            </a:xfrm>
            <a:custGeom>
              <a:avLst/>
              <a:gdLst>
                <a:gd name="T0" fmla="*/ 395 w 813"/>
                <a:gd name="T1" fmla="*/ 27 h 513"/>
                <a:gd name="T2" fmla="*/ 421 w 813"/>
                <a:gd name="T3" fmla="*/ 16 h 513"/>
                <a:gd name="T4" fmla="*/ 503 w 813"/>
                <a:gd name="T5" fmla="*/ 0 h 513"/>
                <a:gd name="T6" fmla="*/ 539 w 813"/>
                <a:gd name="T7" fmla="*/ 6 h 513"/>
                <a:gd name="T8" fmla="*/ 626 w 813"/>
                <a:gd name="T9" fmla="*/ 27 h 513"/>
                <a:gd name="T10" fmla="*/ 709 w 813"/>
                <a:gd name="T11" fmla="*/ 54 h 513"/>
                <a:gd name="T12" fmla="*/ 740 w 813"/>
                <a:gd name="T13" fmla="*/ 72 h 513"/>
                <a:gd name="T14" fmla="*/ 799 w 813"/>
                <a:gd name="T15" fmla="*/ 105 h 513"/>
                <a:gd name="T16" fmla="*/ 813 w 813"/>
                <a:gd name="T17" fmla="*/ 132 h 513"/>
                <a:gd name="T18" fmla="*/ 806 w 813"/>
                <a:gd name="T19" fmla="*/ 165 h 513"/>
                <a:gd name="T20" fmla="*/ 763 w 813"/>
                <a:gd name="T21" fmla="*/ 228 h 513"/>
                <a:gd name="T22" fmla="*/ 689 w 813"/>
                <a:gd name="T23" fmla="*/ 308 h 513"/>
                <a:gd name="T24" fmla="*/ 538 w 813"/>
                <a:gd name="T25" fmla="*/ 438 h 513"/>
                <a:gd name="T26" fmla="*/ 455 w 813"/>
                <a:gd name="T27" fmla="*/ 489 h 513"/>
                <a:gd name="T28" fmla="*/ 393 w 813"/>
                <a:gd name="T29" fmla="*/ 508 h 513"/>
                <a:gd name="T30" fmla="*/ 348 w 813"/>
                <a:gd name="T31" fmla="*/ 513 h 513"/>
                <a:gd name="T32" fmla="*/ 334 w 813"/>
                <a:gd name="T33" fmla="*/ 502 h 513"/>
                <a:gd name="T34" fmla="*/ 335 w 813"/>
                <a:gd name="T35" fmla="*/ 489 h 513"/>
                <a:gd name="T36" fmla="*/ 259 w 813"/>
                <a:gd name="T37" fmla="*/ 71 h 513"/>
                <a:gd name="T38" fmla="*/ 238 w 813"/>
                <a:gd name="T39" fmla="*/ 83 h 513"/>
                <a:gd name="T40" fmla="*/ 164 w 813"/>
                <a:gd name="T41" fmla="*/ 138 h 513"/>
                <a:gd name="T42" fmla="*/ 123 w 813"/>
                <a:gd name="T43" fmla="*/ 181 h 513"/>
                <a:gd name="T44" fmla="*/ 117 w 813"/>
                <a:gd name="T45" fmla="*/ 208 h 513"/>
                <a:gd name="T46" fmla="*/ 131 w 813"/>
                <a:gd name="T47" fmla="*/ 223 h 513"/>
                <a:gd name="T48" fmla="*/ 184 w 813"/>
                <a:gd name="T49" fmla="*/ 230 h 513"/>
                <a:gd name="T50" fmla="*/ 216 w 813"/>
                <a:gd name="T51" fmla="*/ 225 h 513"/>
                <a:gd name="T52" fmla="*/ 210 w 813"/>
                <a:gd name="T53" fmla="*/ 226 h 513"/>
                <a:gd name="T54" fmla="*/ 187 w 813"/>
                <a:gd name="T55" fmla="*/ 250 h 513"/>
                <a:gd name="T56" fmla="*/ 194 w 813"/>
                <a:gd name="T57" fmla="*/ 289 h 513"/>
                <a:gd name="T58" fmla="*/ 208 w 813"/>
                <a:gd name="T59" fmla="*/ 315 h 513"/>
                <a:gd name="T60" fmla="*/ 234 w 813"/>
                <a:gd name="T61" fmla="*/ 309 h 513"/>
                <a:gd name="T62" fmla="*/ 255 w 813"/>
                <a:gd name="T63" fmla="*/ 282 h 513"/>
                <a:gd name="T64" fmla="*/ 255 w 813"/>
                <a:gd name="T65" fmla="*/ 284 h 513"/>
                <a:gd name="T66" fmla="*/ 241 w 813"/>
                <a:gd name="T67" fmla="*/ 337 h 513"/>
                <a:gd name="T68" fmla="*/ 243 w 813"/>
                <a:gd name="T69" fmla="*/ 379 h 513"/>
                <a:gd name="T70" fmla="*/ 260 w 813"/>
                <a:gd name="T71" fmla="*/ 384 h 513"/>
                <a:gd name="T72" fmla="*/ 297 w 813"/>
                <a:gd name="T73" fmla="*/ 369 h 513"/>
                <a:gd name="T74" fmla="*/ 310 w 813"/>
                <a:gd name="T75" fmla="*/ 355 h 513"/>
                <a:gd name="T76" fmla="*/ 305 w 813"/>
                <a:gd name="T77" fmla="*/ 364 h 513"/>
                <a:gd name="T78" fmla="*/ 293 w 813"/>
                <a:gd name="T79" fmla="*/ 409 h 513"/>
                <a:gd name="T80" fmla="*/ 314 w 813"/>
                <a:gd name="T81" fmla="*/ 409 h 513"/>
                <a:gd name="T82" fmla="*/ 364 w 813"/>
                <a:gd name="T83" fmla="*/ 370 h 513"/>
                <a:gd name="T84" fmla="*/ 397 w 813"/>
                <a:gd name="T85" fmla="*/ 303 h 513"/>
                <a:gd name="T86" fmla="*/ 402 w 813"/>
                <a:gd name="T87" fmla="*/ 171 h 513"/>
                <a:gd name="T88" fmla="*/ 394 w 813"/>
                <a:gd name="T89" fmla="*/ 49 h 513"/>
                <a:gd name="T90" fmla="*/ 390 w 813"/>
                <a:gd name="T91" fmla="*/ 2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3" h="513">
                  <a:moveTo>
                    <a:pt x="390" y="28"/>
                  </a:moveTo>
                  <a:lnTo>
                    <a:pt x="392" y="28"/>
                  </a:lnTo>
                  <a:lnTo>
                    <a:pt x="395" y="27"/>
                  </a:lnTo>
                  <a:lnTo>
                    <a:pt x="399" y="25"/>
                  </a:lnTo>
                  <a:lnTo>
                    <a:pt x="406" y="23"/>
                  </a:lnTo>
                  <a:lnTo>
                    <a:pt x="421" y="16"/>
                  </a:lnTo>
                  <a:lnTo>
                    <a:pt x="440" y="11"/>
                  </a:lnTo>
                  <a:lnTo>
                    <a:pt x="484" y="1"/>
                  </a:lnTo>
                  <a:lnTo>
                    <a:pt x="503" y="0"/>
                  </a:lnTo>
                  <a:lnTo>
                    <a:pt x="521" y="1"/>
                  </a:lnTo>
                  <a:lnTo>
                    <a:pt x="529" y="3"/>
                  </a:lnTo>
                  <a:lnTo>
                    <a:pt x="539" y="6"/>
                  </a:lnTo>
                  <a:lnTo>
                    <a:pt x="565" y="11"/>
                  </a:lnTo>
                  <a:lnTo>
                    <a:pt x="595" y="18"/>
                  </a:lnTo>
                  <a:lnTo>
                    <a:pt x="626" y="27"/>
                  </a:lnTo>
                  <a:lnTo>
                    <a:pt x="657" y="35"/>
                  </a:lnTo>
                  <a:lnTo>
                    <a:pt x="686" y="44"/>
                  </a:lnTo>
                  <a:lnTo>
                    <a:pt x="709" y="54"/>
                  </a:lnTo>
                  <a:lnTo>
                    <a:pt x="718" y="59"/>
                  </a:lnTo>
                  <a:lnTo>
                    <a:pt x="726" y="64"/>
                  </a:lnTo>
                  <a:lnTo>
                    <a:pt x="740" y="72"/>
                  </a:lnTo>
                  <a:lnTo>
                    <a:pt x="755" y="81"/>
                  </a:lnTo>
                  <a:lnTo>
                    <a:pt x="786" y="96"/>
                  </a:lnTo>
                  <a:lnTo>
                    <a:pt x="799" y="105"/>
                  </a:lnTo>
                  <a:lnTo>
                    <a:pt x="809" y="116"/>
                  </a:lnTo>
                  <a:lnTo>
                    <a:pt x="812" y="123"/>
                  </a:lnTo>
                  <a:lnTo>
                    <a:pt x="813" y="132"/>
                  </a:lnTo>
                  <a:lnTo>
                    <a:pt x="813" y="142"/>
                  </a:lnTo>
                  <a:lnTo>
                    <a:pt x="812" y="152"/>
                  </a:lnTo>
                  <a:lnTo>
                    <a:pt x="806" y="165"/>
                  </a:lnTo>
                  <a:lnTo>
                    <a:pt x="797" y="184"/>
                  </a:lnTo>
                  <a:lnTo>
                    <a:pt x="781" y="204"/>
                  </a:lnTo>
                  <a:lnTo>
                    <a:pt x="763" y="228"/>
                  </a:lnTo>
                  <a:lnTo>
                    <a:pt x="741" y="254"/>
                  </a:lnTo>
                  <a:lnTo>
                    <a:pt x="716" y="281"/>
                  </a:lnTo>
                  <a:lnTo>
                    <a:pt x="689" y="308"/>
                  </a:lnTo>
                  <a:lnTo>
                    <a:pt x="661" y="337"/>
                  </a:lnTo>
                  <a:lnTo>
                    <a:pt x="599" y="391"/>
                  </a:lnTo>
                  <a:lnTo>
                    <a:pt x="538" y="438"/>
                  </a:lnTo>
                  <a:lnTo>
                    <a:pt x="508" y="458"/>
                  </a:lnTo>
                  <a:lnTo>
                    <a:pt x="481" y="475"/>
                  </a:lnTo>
                  <a:lnTo>
                    <a:pt x="455" y="489"/>
                  </a:lnTo>
                  <a:lnTo>
                    <a:pt x="431" y="497"/>
                  </a:lnTo>
                  <a:lnTo>
                    <a:pt x="410" y="504"/>
                  </a:lnTo>
                  <a:lnTo>
                    <a:pt x="393" y="508"/>
                  </a:lnTo>
                  <a:lnTo>
                    <a:pt x="379" y="511"/>
                  </a:lnTo>
                  <a:lnTo>
                    <a:pt x="367" y="513"/>
                  </a:lnTo>
                  <a:lnTo>
                    <a:pt x="348" y="513"/>
                  </a:lnTo>
                  <a:lnTo>
                    <a:pt x="343" y="511"/>
                  </a:lnTo>
                  <a:lnTo>
                    <a:pt x="338" y="508"/>
                  </a:lnTo>
                  <a:lnTo>
                    <a:pt x="334" y="502"/>
                  </a:lnTo>
                  <a:lnTo>
                    <a:pt x="333" y="496"/>
                  </a:lnTo>
                  <a:lnTo>
                    <a:pt x="334" y="491"/>
                  </a:lnTo>
                  <a:lnTo>
                    <a:pt x="335" y="489"/>
                  </a:lnTo>
                  <a:lnTo>
                    <a:pt x="0" y="257"/>
                  </a:lnTo>
                  <a:lnTo>
                    <a:pt x="260" y="69"/>
                  </a:lnTo>
                  <a:lnTo>
                    <a:pt x="259" y="71"/>
                  </a:lnTo>
                  <a:lnTo>
                    <a:pt x="254" y="72"/>
                  </a:lnTo>
                  <a:lnTo>
                    <a:pt x="247" y="77"/>
                  </a:lnTo>
                  <a:lnTo>
                    <a:pt x="238" y="83"/>
                  </a:lnTo>
                  <a:lnTo>
                    <a:pt x="216" y="98"/>
                  </a:lnTo>
                  <a:lnTo>
                    <a:pt x="190" y="116"/>
                  </a:lnTo>
                  <a:lnTo>
                    <a:pt x="164" y="138"/>
                  </a:lnTo>
                  <a:lnTo>
                    <a:pt x="140" y="160"/>
                  </a:lnTo>
                  <a:lnTo>
                    <a:pt x="131" y="171"/>
                  </a:lnTo>
                  <a:lnTo>
                    <a:pt x="123" y="181"/>
                  </a:lnTo>
                  <a:lnTo>
                    <a:pt x="119" y="191"/>
                  </a:lnTo>
                  <a:lnTo>
                    <a:pt x="117" y="199"/>
                  </a:lnTo>
                  <a:lnTo>
                    <a:pt x="117" y="208"/>
                  </a:lnTo>
                  <a:lnTo>
                    <a:pt x="120" y="215"/>
                  </a:lnTo>
                  <a:lnTo>
                    <a:pt x="124" y="220"/>
                  </a:lnTo>
                  <a:lnTo>
                    <a:pt x="131" y="223"/>
                  </a:lnTo>
                  <a:lnTo>
                    <a:pt x="146" y="228"/>
                  </a:lnTo>
                  <a:lnTo>
                    <a:pt x="166" y="230"/>
                  </a:lnTo>
                  <a:lnTo>
                    <a:pt x="184" y="230"/>
                  </a:lnTo>
                  <a:lnTo>
                    <a:pt x="200" y="228"/>
                  </a:lnTo>
                  <a:lnTo>
                    <a:pt x="212" y="226"/>
                  </a:lnTo>
                  <a:lnTo>
                    <a:pt x="216" y="225"/>
                  </a:lnTo>
                  <a:lnTo>
                    <a:pt x="217" y="225"/>
                  </a:lnTo>
                  <a:lnTo>
                    <a:pt x="215" y="225"/>
                  </a:lnTo>
                  <a:lnTo>
                    <a:pt x="210" y="226"/>
                  </a:lnTo>
                  <a:lnTo>
                    <a:pt x="196" y="232"/>
                  </a:lnTo>
                  <a:lnTo>
                    <a:pt x="191" y="240"/>
                  </a:lnTo>
                  <a:lnTo>
                    <a:pt x="187" y="250"/>
                  </a:lnTo>
                  <a:lnTo>
                    <a:pt x="189" y="267"/>
                  </a:lnTo>
                  <a:lnTo>
                    <a:pt x="191" y="277"/>
                  </a:lnTo>
                  <a:lnTo>
                    <a:pt x="194" y="289"/>
                  </a:lnTo>
                  <a:lnTo>
                    <a:pt x="198" y="301"/>
                  </a:lnTo>
                  <a:lnTo>
                    <a:pt x="204" y="309"/>
                  </a:lnTo>
                  <a:lnTo>
                    <a:pt x="208" y="315"/>
                  </a:lnTo>
                  <a:lnTo>
                    <a:pt x="214" y="316"/>
                  </a:lnTo>
                  <a:lnTo>
                    <a:pt x="224" y="316"/>
                  </a:lnTo>
                  <a:lnTo>
                    <a:pt x="234" y="309"/>
                  </a:lnTo>
                  <a:lnTo>
                    <a:pt x="243" y="301"/>
                  </a:lnTo>
                  <a:lnTo>
                    <a:pt x="250" y="291"/>
                  </a:lnTo>
                  <a:lnTo>
                    <a:pt x="255" y="282"/>
                  </a:lnTo>
                  <a:lnTo>
                    <a:pt x="257" y="279"/>
                  </a:lnTo>
                  <a:lnTo>
                    <a:pt x="257" y="281"/>
                  </a:lnTo>
                  <a:lnTo>
                    <a:pt x="255" y="284"/>
                  </a:lnTo>
                  <a:lnTo>
                    <a:pt x="250" y="298"/>
                  </a:lnTo>
                  <a:lnTo>
                    <a:pt x="246" y="315"/>
                  </a:lnTo>
                  <a:lnTo>
                    <a:pt x="241" y="337"/>
                  </a:lnTo>
                  <a:lnTo>
                    <a:pt x="238" y="355"/>
                  </a:lnTo>
                  <a:lnTo>
                    <a:pt x="240" y="372"/>
                  </a:lnTo>
                  <a:lnTo>
                    <a:pt x="243" y="379"/>
                  </a:lnTo>
                  <a:lnTo>
                    <a:pt x="247" y="382"/>
                  </a:lnTo>
                  <a:lnTo>
                    <a:pt x="253" y="384"/>
                  </a:lnTo>
                  <a:lnTo>
                    <a:pt x="260" y="384"/>
                  </a:lnTo>
                  <a:lnTo>
                    <a:pt x="276" y="379"/>
                  </a:lnTo>
                  <a:lnTo>
                    <a:pt x="288" y="375"/>
                  </a:lnTo>
                  <a:lnTo>
                    <a:pt x="297" y="369"/>
                  </a:lnTo>
                  <a:lnTo>
                    <a:pt x="304" y="364"/>
                  </a:lnTo>
                  <a:lnTo>
                    <a:pt x="308" y="359"/>
                  </a:lnTo>
                  <a:lnTo>
                    <a:pt x="310" y="355"/>
                  </a:lnTo>
                  <a:lnTo>
                    <a:pt x="311" y="352"/>
                  </a:lnTo>
                  <a:lnTo>
                    <a:pt x="309" y="355"/>
                  </a:lnTo>
                  <a:lnTo>
                    <a:pt x="305" y="364"/>
                  </a:lnTo>
                  <a:lnTo>
                    <a:pt x="294" y="389"/>
                  </a:lnTo>
                  <a:lnTo>
                    <a:pt x="292" y="401"/>
                  </a:lnTo>
                  <a:lnTo>
                    <a:pt x="293" y="409"/>
                  </a:lnTo>
                  <a:lnTo>
                    <a:pt x="296" y="413"/>
                  </a:lnTo>
                  <a:lnTo>
                    <a:pt x="306" y="413"/>
                  </a:lnTo>
                  <a:lnTo>
                    <a:pt x="314" y="409"/>
                  </a:lnTo>
                  <a:lnTo>
                    <a:pt x="332" y="399"/>
                  </a:lnTo>
                  <a:lnTo>
                    <a:pt x="349" y="387"/>
                  </a:lnTo>
                  <a:lnTo>
                    <a:pt x="364" y="370"/>
                  </a:lnTo>
                  <a:lnTo>
                    <a:pt x="377" y="352"/>
                  </a:lnTo>
                  <a:lnTo>
                    <a:pt x="388" y="328"/>
                  </a:lnTo>
                  <a:lnTo>
                    <a:pt x="397" y="303"/>
                  </a:lnTo>
                  <a:lnTo>
                    <a:pt x="401" y="274"/>
                  </a:lnTo>
                  <a:lnTo>
                    <a:pt x="404" y="242"/>
                  </a:lnTo>
                  <a:lnTo>
                    <a:pt x="402" y="171"/>
                  </a:lnTo>
                  <a:lnTo>
                    <a:pt x="398" y="103"/>
                  </a:lnTo>
                  <a:lnTo>
                    <a:pt x="396" y="72"/>
                  </a:lnTo>
                  <a:lnTo>
                    <a:pt x="394" y="49"/>
                  </a:lnTo>
                  <a:lnTo>
                    <a:pt x="392" y="33"/>
                  </a:lnTo>
                  <a:lnTo>
                    <a:pt x="392" y="30"/>
                  </a:lnTo>
                  <a:lnTo>
                    <a:pt x="390" y="28"/>
                  </a:lnTo>
                  <a:close/>
                </a:path>
              </a:pathLst>
            </a:custGeom>
            <a:gradFill rotWithShape="1">
              <a:gsLst>
                <a:gs pos="0">
                  <a:srgbClr val="FFFFFF">
                    <a:gamma/>
                    <a:shade val="46275"/>
                    <a:invGamma/>
                  </a:srgbClr>
                </a:gs>
                <a:gs pos="100000">
                  <a:srgbClr val="FFFF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7" name="Freeform 207"/>
            <p:cNvSpPr>
              <a:spLocks/>
            </p:cNvSpPr>
            <p:nvPr/>
          </p:nvSpPr>
          <p:spPr bwMode="auto">
            <a:xfrm rot="276758">
              <a:off x="3625" y="3098"/>
              <a:ext cx="917" cy="226"/>
            </a:xfrm>
            <a:custGeom>
              <a:avLst/>
              <a:gdLst>
                <a:gd name="T0" fmla="*/ 0 w 699"/>
                <a:gd name="T1" fmla="*/ 72 h 387"/>
                <a:gd name="T2" fmla="*/ 8 w 699"/>
                <a:gd name="T3" fmla="*/ 85 h 387"/>
                <a:gd name="T4" fmla="*/ 29 w 699"/>
                <a:gd name="T5" fmla="*/ 127 h 387"/>
                <a:gd name="T6" fmla="*/ 65 w 699"/>
                <a:gd name="T7" fmla="*/ 185 h 387"/>
                <a:gd name="T8" fmla="*/ 113 w 699"/>
                <a:gd name="T9" fmla="*/ 249 h 387"/>
                <a:gd name="T10" fmla="*/ 173 w 699"/>
                <a:gd name="T11" fmla="*/ 310 h 387"/>
                <a:gd name="T12" fmla="*/ 243 w 699"/>
                <a:gd name="T13" fmla="*/ 358 h 387"/>
                <a:gd name="T14" fmla="*/ 322 w 699"/>
                <a:gd name="T15" fmla="*/ 385 h 387"/>
                <a:gd name="T16" fmla="*/ 389 w 699"/>
                <a:gd name="T17" fmla="*/ 383 h 387"/>
                <a:gd name="T18" fmla="*/ 456 w 699"/>
                <a:gd name="T19" fmla="*/ 363 h 387"/>
                <a:gd name="T20" fmla="*/ 530 w 699"/>
                <a:gd name="T21" fmla="*/ 317 h 387"/>
                <a:gd name="T22" fmla="*/ 588 w 699"/>
                <a:gd name="T23" fmla="*/ 260 h 387"/>
                <a:gd name="T24" fmla="*/ 632 w 699"/>
                <a:gd name="T25" fmla="*/ 195 h 387"/>
                <a:gd name="T26" fmla="*/ 662 w 699"/>
                <a:gd name="T27" fmla="*/ 131 h 387"/>
                <a:gd name="T28" fmla="*/ 683 w 699"/>
                <a:gd name="T29" fmla="*/ 73 h 387"/>
                <a:gd name="T30" fmla="*/ 694 w 699"/>
                <a:gd name="T31" fmla="*/ 29 h 387"/>
                <a:gd name="T32" fmla="*/ 699 w 699"/>
                <a:gd name="T33" fmla="*/ 4 h 387"/>
                <a:gd name="T34" fmla="*/ 416 w 699"/>
                <a:gd name="T35" fmla="*/ 105 h 387"/>
                <a:gd name="T36" fmla="*/ 387 w 699"/>
                <a:gd name="T37" fmla="*/ 117 h 387"/>
                <a:gd name="T38" fmla="*/ 374 w 699"/>
                <a:gd name="T39" fmla="*/ 122 h 387"/>
                <a:gd name="T40" fmla="*/ 374 w 699"/>
                <a:gd name="T41" fmla="*/ 126 h 387"/>
                <a:gd name="T42" fmla="*/ 387 w 699"/>
                <a:gd name="T43" fmla="*/ 129 h 387"/>
                <a:gd name="T44" fmla="*/ 388 w 699"/>
                <a:gd name="T45" fmla="*/ 131 h 387"/>
                <a:gd name="T46" fmla="*/ 379 w 699"/>
                <a:gd name="T47" fmla="*/ 134 h 387"/>
                <a:gd name="T48" fmla="*/ 355 w 699"/>
                <a:gd name="T49" fmla="*/ 143 h 387"/>
                <a:gd name="T50" fmla="*/ 308 w 699"/>
                <a:gd name="T51" fmla="*/ 156 h 387"/>
                <a:gd name="T52" fmla="*/ 294 w 699"/>
                <a:gd name="T53" fmla="*/ 160 h 387"/>
                <a:gd name="T54" fmla="*/ 289 w 699"/>
                <a:gd name="T55" fmla="*/ 161 h 387"/>
                <a:gd name="T56" fmla="*/ 90 w 699"/>
                <a:gd name="T57" fmla="*/ 126 h 387"/>
                <a:gd name="T58" fmla="*/ 86 w 699"/>
                <a:gd name="T59" fmla="*/ 124 h 387"/>
                <a:gd name="T60" fmla="*/ 62 w 699"/>
                <a:gd name="T61" fmla="*/ 109 h 387"/>
                <a:gd name="T62" fmla="*/ 28 w 699"/>
                <a:gd name="T63" fmla="*/ 90 h 387"/>
                <a:gd name="T64" fmla="*/ 4 w 699"/>
                <a:gd name="T65" fmla="*/ 73 h 387"/>
                <a:gd name="T66" fmla="*/ 0 w 699"/>
                <a:gd name="T67" fmla="*/ 7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9" h="387">
                  <a:moveTo>
                    <a:pt x="0" y="70"/>
                  </a:moveTo>
                  <a:lnTo>
                    <a:pt x="0" y="72"/>
                  </a:lnTo>
                  <a:lnTo>
                    <a:pt x="2" y="73"/>
                  </a:lnTo>
                  <a:lnTo>
                    <a:pt x="8" y="85"/>
                  </a:lnTo>
                  <a:lnTo>
                    <a:pt x="16" y="104"/>
                  </a:lnTo>
                  <a:lnTo>
                    <a:pt x="29" y="127"/>
                  </a:lnTo>
                  <a:lnTo>
                    <a:pt x="46" y="155"/>
                  </a:lnTo>
                  <a:lnTo>
                    <a:pt x="65" y="185"/>
                  </a:lnTo>
                  <a:lnTo>
                    <a:pt x="88" y="217"/>
                  </a:lnTo>
                  <a:lnTo>
                    <a:pt x="113" y="249"/>
                  </a:lnTo>
                  <a:lnTo>
                    <a:pt x="141" y="282"/>
                  </a:lnTo>
                  <a:lnTo>
                    <a:pt x="173" y="310"/>
                  </a:lnTo>
                  <a:lnTo>
                    <a:pt x="206" y="337"/>
                  </a:lnTo>
                  <a:lnTo>
                    <a:pt x="243" y="358"/>
                  </a:lnTo>
                  <a:lnTo>
                    <a:pt x="281" y="375"/>
                  </a:lnTo>
                  <a:lnTo>
                    <a:pt x="322" y="385"/>
                  </a:lnTo>
                  <a:lnTo>
                    <a:pt x="366" y="387"/>
                  </a:lnTo>
                  <a:lnTo>
                    <a:pt x="389" y="383"/>
                  </a:lnTo>
                  <a:lnTo>
                    <a:pt x="412" y="378"/>
                  </a:lnTo>
                  <a:lnTo>
                    <a:pt x="456" y="363"/>
                  </a:lnTo>
                  <a:lnTo>
                    <a:pt x="495" y="343"/>
                  </a:lnTo>
                  <a:lnTo>
                    <a:pt x="530" y="317"/>
                  </a:lnTo>
                  <a:lnTo>
                    <a:pt x="561" y="290"/>
                  </a:lnTo>
                  <a:lnTo>
                    <a:pt x="588" y="260"/>
                  </a:lnTo>
                  <a:lnTo>
                    <a:pt x="611" y="227"/>
                  </a:lnTo>
                  <a:lnTo>
                    <a:pt x="632" y="195"/>
                  </a:lnTo>
                  <a:lnTo>
                    <a:pt x="648" y="163"/>
                  </a:lnTo>
                  <a:lnTo>
                    <a:pt x="662" y="131"/>
                  </a:lnTo>
                  <a:lnTo>
                    <a:pt x="674" y="102"/>
                  </a:lnTo>
                  <a:lnTo>
                    <a:pt x="683" y="73"/>
                  </a:lnTo>
                  <a:lnTo>
                    <a:pt x="689" y="50"/>
                  </a:lnTo>
                  <a:lnTo>
                    <a:pt x="694" y="29"/>
                  </a:lnTo>
                  <a:lnTo>
                    <a:pt x="697" y="14"/>
                  </a:lnTo>
                  <a:lnTo>
                    <a:pt x="699" y="4"/>
                  </a:lnTo>
                  <a:lnTo>
                    <a:pt x="699" y="0"/>
                  </a:lnTo>
                  <a:lnTo>
                    <a:pt x="416" y="105"/>
                  </a:lnTo>
                  <a:lnTo>
                    <a:pt x="398" y="112"/>
                  </a:lnTo>
                  <a:lnTo>
                    <a:pt x="387" y="117"/>
                  </a:lnTo>
                  <a:lnTo>
                    <a:pt x="378" y="121"/>
                  </a:lnTo>
                  <a:lnTo>
                    <a:pt x="374" y="122"/>
                  </a:lnTo>
                  <a:lnTo>
                    <a:pt x="372" y="126"/>
                  </a:lnTo>
                  <a:lnTo>
                    <a:pt x="374" y="126"/>
                  </a:lnTo>
                  <a:lnTo>
                    <a:pt x="379" y="127"/>
                  </a:lnTo>
                  <a:lnTo>
                    <a:pt x="387" y="129"/>
                  </a:lnTo>
                  <a:lnTo>
                    <a:pt x="388" y="129"/>
                  </a:lnTo>
                  <a:lnTo>
                    <a:pt x="388" y="131"/>
                  </a:lnTo>
                  <a:lnTo>
                    <a:pt x="385" y="133"/>
                  </a:lnTo>
                  <a:lnTo>
                    <a:pt x="379" y="134"/>
                  </a:lnTo>
                  <a:lnTo>
                    <a:pt x="369" y="138"/>
                  </a:lnTo>
                  <a:lnTo>
                    <a:pt x="355" y="143"/>
                  </a:lnTo>
                  <a:lnTo>
                    <a:pt x="330" y="150"/>
                  </a:lnTo>
                  <a:lnTo>
                    <a:pt x="308" y="156"/>
                  </a:lnTo>
                  <a:lnTo>
                    <a:pt x="301" y="158"/>
                  </a:lnTo>
                  <a:lnTo>
                    <a:pt x="294" y="160"/>
                  </a:lnTo>
                  <a:lnTo>
                    <a:pt x="290" y="161"/>
                  </a:lnTo>
                  <a:lnTo>
                    <a:pt x="289" y="161"/>
                  </a:lnTo>
                  <a:lnTo>
                    <a:pt x="204" y="178"/>
                  </a:lnTo>
                  <a:lnTo>
                    <a:pt x="90" y="126"/>
                  </a:lnTo>
                  <a:lnTo>
                    <a:pt x="89" y="126"/>
                  </a:lnTo>
                  <a:lnTo>
                    <a:pt x="86" y="124"/>
                  </a:lnTo>
                  <a:lnTo>
                    <a:pt x="76" y="117"/>
                  </a:lnTo>
                  <a:lnTo>
                    <a:pt x="62" y="109"/>
                  </a:lnTo>
                  <a:lnTo>
                    <a:pt x="46" y="100"/>
                  </a:lnTo>
                  <a:lnTo>
                    <a:pt x="28" y="90"/>
                  </a:lnTo>
                  <a:lnTo>
                    <a:pt x="14" y="80"/>
                  </a:lnTo>
                  <a:lnTo>
                    <a:pt x="4" y="73"/>
                  </a:lnTo>
                  <a:lnTo>
                    <a:pt x="1" y="72"/>
                  </a:lnTo>
                  <a:lnTo>
                    <a:pt x="0" y="70"/>
                  </a:lnTo>
                  <a:close/>
                </a:path>
              </a:pathLst>
            </a:custGeom>
            <a:gradFill rotWithShape="1">
              <a:gsLst>
                <a:gs pos="0">
                  <a:srgbClr val="FFFFFF"/>
                </a:gs>
                <a:gs pos="100000">
                  <a:srgbClr val="FFFFFF">
                    <a:gamma/>
                    <a:shade val="46275"/>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88" name="Freeform 208"/>
            <p:cNvSpPr>
              <a:spLocks/>
            </p:cNvSpPr>
            <p:nvPr/>
          </p:nvSpPr>
          <p:spPr bwMode="auto">
            <a:xfrm rot="276758">
              <a:off x="4538" y="3456"/>
              <a:ext cx="16" cy="250"/>
            </a:xfrm>
            <a:custGeom>
              <a:avLst/>
              <a:gdLst>
                <a:gd name="T0" fmla="*/ 3 w 12"/>
                <a:gd name="T1" fmla="*/ 429 h 429"/>
                <a:gd name="T2" fmla="*/ 8 w 12"/>
                <a:gd name="T3" fmla="*/ 324 h 429"/>
                <a:gd name="T4" fmla="*/ 12 w 12"/>
                <a:gd name="T5" fmla="*/ 217 h 429"/>
                <a:gd name="T6" fmla="*/ 12 w 12"/>
                <a:gd name="T7" fmla="*/ 110 h 429"/>
                <a:gd name="T8" fmla="*/ 9 w 12"/>
                <a:gd name="T9" fmla="*/ 5 h 429"/>
                <a:gd name="T10" fmla="*/ 8 w 12"/>
                <a:gd name="T11" fmla="*/ 0 h 429"/>
                <a:gd name="T12" fmla="*/ 5 w 12"/>
                <a:gd name="T13" fmla="*/ 0 h 429"/>
                <a:gd name="T14" fmla="*/ 4 w 12"/>
                <a:gd name="T15" fmla="*/ 5 h 429"/>
                <a:gd name="T16" fmla="*/ 0 w 12"/>
                <a:gd name="T17" fmla="*/ 14 h 429"/>
                <a:gd name="T18" fmla="*/ 3 w 12"/>
                <a:gd name="T19"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29">
                  <a:moveTo>
                    <a:pt x="3" y="429"/>
                  </a:moveTo>
                  <a:lnTo>
                    <a:pt x="8" y="324"/>
                  </a:lnTo>
                  <a:lnTo>
                    <a:pt x="12" y="217"/>
                  </a:lnTo>
                  <a:lnTo>
                    <a:pt x="12" y="110"/>
                  </a:lnTo>
                  <a:lnTo>
                    <a:pt x="9" y="5"/>
                  </a:lnTo>
                  <a:lnTo>
                    <a:pt x="8" y="0"/>
                  </a:lnTo>
                  <a:lnTo>
                    <a:pt x="5" y="0"/>
                  </a:lnTo>
                  <a:lnTo>
                    <a:pt x="4" y="5"/>
                  </a:lnTo>
                  <a:lnTo>
                    <a:pt x="0" y="14"/>
                  </a:lnTo>
                  <a:lnTo>
                    <a:pt x="3" y="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0" name="Freeform 210"/>
            <p:cNvSpPr>
              <a:spLocks/>
            </p:cNvSpPr>
            <p:nvPr/>
          </p:nvSpPr>
          <p:spPr bwMode="auto">
            <a:xfrm rot="276758">
              <a:off x="4163" y="3504"/>
              <a:ext cx="255" cy="57"/>
            </a:xfrm>
            <a:custGeom>
              <a:avLst/>
              <a:gdLst>
                <a:gd name="T0" fmla="*/ 90 w 194"/>
                <a:gd name="T1" fmla="*/ 98 h 98"/>
                <a:gd name="T2" fmla="*/ 113 w 194"/>
                <a:gd name="T3" fmla="*/ 97 h 98"/>
                <a:gd name="T4" fmla="*/ 137 w 194"/>
                <a:gd name="T5" fmla="*/ 88 h 98"/>
                <a:gd name="T6" fmla="*/ 157 w 194"/>
                <a:gd name="T7" fmla="*/ 75 h 98"/>
                <a:gd name="T8" fmla="*/ 167 w 194"/>
                <a:gd name="T9" fmla="*/ 64 h 98"/>
                <a:gd name="T10" fmla="*/ 175 w 194"/>
                <a:gd name="T11" fmla="*/ 53 h 98"/>
                <a:gd name="T12" fmla="*/ 186 w 194"/>
                <a:gd name="T13" fmla="*/ 30 h 98"/>
                <a:gd name="T14" fmla="*/ 194 w 194"/>
                <a:gd name="T15" fmla="*/ 8 h 98"/>
                <a:gd name="T16" fmla="*/ 186 w 194"/>
                <a:gd name="T17" fmla="*/ 25 h 98"/>
                <a:gd name="T18" fmla="*/ 176 w 194"/>
                <a:gd name="T19" fmla="*/ 39 h 98"/>
                <a:gd name="T20" fmla="*/ 165 w 194"/>
                <a:gd name="T21" fmla="*/ 51 h 98"/>
                <a:gd name="T22" fmla="*/ 153 w 194"/>
                <a:gd name="T23" fmla="*/ 59 h 98"/>
                <a:gd name="T24" fmla="*/ 126 w 194"/>
                <a:gd name="T25" fmla="*/ 71 h 98"/>
                <a:gd name="T26" fmla="*/ 99 w 194"/>
                <a:gd name="T27" fmla="*/ 75 h 98"/>
                <a:gd name="T28" fmla="*/ 76 w 194"/>
                <a:gd name="T29" fmla="*/ 63 h 98"/>
                <a:gd name="T30" fmla="*/ 56 w 194"/>
                <a:gd name="T31" fmla="*/ 47 h 98"/>
                <a:gd name="T32" fmla="*/ 40 w 194"/>
                <a:gd name="T33" fmla="*/ 29 h 98"/>
                <a:gd name="T34" fmla="*/ 26 w 194"/>
                <a:gd name="T35" fmla="*/ 5 h 98"/>
                <a:gd name="T36" fmla="*/ 17 w 194"/>
                <a:gd name="T37" fmla="*/ 0 h 98"/>
                <a:gd name="T38" fmla="*/ 0 w 194"/>
                <a:gd name="T39" fmla="*/ 22 h 98"/>
                <a:gd name="T40" fmla="*/ 1 w 194"/>
                <a:gd name="T41" fmla="*/ 24 h 98"/>
                <a:gd name="T42" fmla="*/ 10 w 194"/>
                <a:gd name="T43" fmla="*/ 15 h 98"/>
                <a:gd name="T44" fmla="*/ 25 w 194"/>
                <a:gd name="T45" fmla="*/ 44 h 98"/>
                <a:gd name="T46" fmla="*/ 44 w 194"/>
                <a:gd name="T47" fmla="*/ 68 h 98"/>
                <a:gd name="T48" fmla="*/ 66 w 194"/>
                <a:gd name="T49" fmla="*/ 86 h 98"/>
                <a:gd name="T50" fmla="*/ 90 w 194"/>
                <a:gd name="T5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98">
                  <a:moveTo>
                    <a:pt x="90" y="98"/>
                  </a:moveTo>
                  <a:lnTo>
                    <a:pt x="113" y="97"/>
                  </a:lnTo>
                  <a:lnTo>
                    <a:pt x="137" y="88"/>
                  </a:lnTo>
                  <a:lnTo>
                    <a:pt x="157" y="75"/>
                  </a:lnTo>
                  <a:lnTo>
                    <a:pt x="167" y="64"/>
                  </a:lnTo>
                  <a:lnTo>
                    <a:pt x="175" y="53"/>
                  </a:lnTo>
                  <a:lnTo>
                    <a:pt x="186" y="30"/>
                  </a:lnTo>
                  <a:lnTo>
                    <a:pt x="194" y="8"/>
                  </a:lnTo>
                  <a:lnTo>
                    <a:pt x="186" y="25"/>
                  </a:lnTo>
                  <a:lnTo>
                    <a:pt x="176" y="39"/>
                  </a:lnTo>
                  <a:lnTo>
                    <a:pt x="165" y="51"/>
                  </a:lnTo>
                  <a:lnTo>
                    <a:pt x="153" y="59"/>
                  </a:lnTo>
                  <a:lnTo>
                    <a:pt x="126" y="71"/>
                  </a:lnTo>
                  <a:lnTo>
                    <a:pt x="99" y="75"/>
                  </a:lnTo>
                  <a:lnTo>
                    <a:pt x="76" y="63"/>
                  </a:lnTo>
                  <a:lnTo>
                    <a:pt x="56" y="47"/>
                  </a:lnTo>
                  <a:lnTo>
                    <a:pt x="40" y="29"/>
                  </a:lnTo>
                  <a:lnTo>
                    <a:pt x="26" y="5"/>
                  </a:lnTo>
                  <a:lnTo>
                    <a:pt x="17" y="0"/>
                  </a:lnTo>
                  <a:lnTo>
                    <a:pt x="0" y="22"/>
                  </a:lnTo>
                  <a:lnTo>
                    <a:pt x="1" y="24"/>
                  </a:lnTo>
                  <a:lnTo>
                    <a:pt x="10" y="15"/>
                  </a:lnTo>
                  <a:lnTo>
                    <a:pt x="25" y="44"/>
                  </a:lnTo>
                  <a:lnTo>
                    <a:pt x="44" y="68"/>
                  </a:lnTo>
                  <a:lnTo>
                    <a:pt x="66" y="86"/>
                  </a:lnTo>
                  <a:lnTo>
                    <a:pt x="9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1" name="Freeform 211"/>
            <p:cNvSpPr>
              <a:spLocks/>
            </p:cNvSpPr>
            <p:nvPr/>
          </p:nvSpPr>
          <p:spPr bwMode="auto">
            <a:xfrm rot="276758">
              <a:off x="4232" y="3493"/>
              <a:ext cx="115" cy="39"/>
            </a:xfrm>
            <a:custGeom>
              <a:avLst/>
              <a:gdLst>
                <a:gd name="T0" fmla="*/ 37 w 88"/>
                <a:gd name="T1" fmla="*/ 66 h 66"/>
                <a:gd name="T2" fmla="*/ 50 w 88"/>
                <a:gd name="T3" fmla="*/ 66 h 66"/>
                <a:gd name="T4" fmla="*/ 64 w 88"/>
                <a:gd name="T5" fmla="*/ 64 h 66"/>
                <a:gd name="T6" fmla="*/ 77 w 88"/>
                <a:gd name="T7" fmla="*/ 58 h 66"/>
                <a:gd name="T8" fmla="*/ 82 w 88"/>
                <a:gd name="T9" fmla="*/ 53 h 66"/>
                <a:gd name="T10" fmla="*/ 88 w 88"/>
                <a:gd name="T11" fmla="*/ 44 h 66"/>
                <a:gd name="T12" fmla="*/ 72 w 88"/>
                <a:gd name="T13" fmla="*/ 51 h 66"/>
                <a:gd name="T14" fmla="*/ 55 w 88"/>
                <a:gd name="T15" fmla="*/ 49 h 66"/>
                <a:gd name="T16" fmla="*/ 39 w 88"/>
                <a:gd name="T17" fmla="*/ 42 h 66"/>
                <a:gd name="T18" fmla="*/ 25 w 88"/>
                <a:gd name="T19" fmla="*/ 32 h 66"/>
                <a:gd name="T20" fmla="*/ 19 w 88"/>
                <a:gd name="T21" fmla="*/ 22 h 66"/>
                <a:gd name="T22" fmla="*/ 9 w 88"/>
                <a:gd name="T23" fmla="*/ 5 h 66"/>
                <a:gd name="T24" fmla="*/ 2 w 88"/>
                <a:gd name="T25" fmla="*/ 0 h 66"/>
                <a:gd name="T26" fmla="*/ 0 w 88"/>
                <a:gd name="T27" fmla="*/ 2 h 66"/>
                <a:gd name="T28" fmla="*/ 1 w 88"/>
                <a:gd name="T29" fmla="*/ 24 h 66"/>
                <a:gd name="T30" fmla="*/ 4 w 88"/>
                <a:gd name="T31" fmla="*/ 34 h 66"/>
                <a:gd name="T32" fmla="*/ 10 w 88"/>
                <a:gd name="T33" fmla="*/ 44 h 66"/>
                <a:gd name="T34" fmla="*/ 23 w 88"/>
                <a:gd name="T35" fmla="*/ 59 h 66"/>
                <a:gd name="T36" fmla="*/ 37 w 88"/>
                <a:gd name="T3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66">
                  <a:moveTo>
                    <a:pt x="37" y="66"/>
                  </a:moveTo>
                  <a:lnTo>
                    <a:pt x="50" y="66"/>
                  </a:lnTo>
                  <a:lnTo>
                    <a:pt x="64" y="64"/>
                  </a:lnTo>
                  <a:lnTo>
                    <a:pt x="77" y="58"/>
                  </a:lnTo>
                  <a:lnTo>
                    <a:pt x="82" y="53"/>
                  </a:lnTo>
                  <a:lnTo>
                    <a:pt x="88" y="44"/>
                  </a:lnTo>
                  <a:lnTo>
                    <a:pt x="72" y="51"/>
                  </a:lnTo>
                  <a:lnTo>
                    <a:pt x="55" y="49"/>
                  </a:lnTo>
                  <a:lnTo>
                    <a:pt x="39" y="42"/>
                  </a:lnTo>
                  <a:lnTo>
                    <a:pt x="25" y="32"/>
                  </a:lnTo>
                  <a:lnTo>
                    <a:pt x="19" y="22"/>
                  </a:lnTo>
                  <a:lnTo>
                    <a:pt x="9" y="5"/>
                  </a:lnTo>
                  <a:lnTo>
                    <a:pt x="2" y="0"/>
                  </a:lnTo>
                  <a:lnTo>
                    <a:pt x="0" y="2"/>
                  </a:lnTo>
                  <a:lnTo>
                    <a:pt x="1" y="24"/>
                  </a:lnTo>
                  <a:lnTo>
                    <a:pt x="4" y="34"/>
                  </a:lnTo>
                  <a:lnTo>
                    <a:pt x="10" y="44"/>
                  </a:lnTo>
                  <a:lnTo>
                    <a:pt x="23" y="59"/>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2" name="Freeform 212"/>
            <p:cNvSpPr>
              <a:spLocks/>
            </p:cNvSpPr>
            <p:nvPr/>
          </p:nvSpPr>
          <p:spPr bwMode="auto">
            <a:xfrm rot="276758">
              <a:off x="4607" y="3467"/>
              <a:ext cx="12" cy="80"/>
            </a:xfrm>
            <a:custGeom>
              <a:avLst/>
              <a:gdLst>
                <a:gd name="T0" fmla="*/ 3 w 9"/>
                <a:gd name="T1" fmla="*/ 136 h 137"/>
                <a:gd name="T2" fmla="*/ 7 w 9"/>
                <a:gd name="T3" fmla="*/ 102 h 137"/>
                <a:gd name="T4" fmla="*/ 9 w 9"/>
                <a:gd name="T5" fmla="*/ 68 h 137"/>
                <a:gd name="T6" fmla="*/ 8 w 9"/>
                <a:gd name="T7" fmla="*/ 33 h 137"/>
                <a:gd name="T8" fmla="*/ 5 w 9"/>
                <a:gd name="T9" fmla="*/ 0 h 137"/>
                <a:gd name="T10" fmla="*/ 2 w 9"/>
                <a:gd name="T11" fmla="*/ 33 h 137"/>
                <a:gd name="T12" fmla="*/ 2 w 9"/>
                <a:gd name="T13" fmla="*/ 68 h 137"/>
                <a:gd name="T14" fmla="*/ 3 w 9"/>
                <a:gd name="T15" fmla="*/ 102 h 137"/>
                <a:gd name="T16" fmla="*/ 0 w 9"/>
                <a:gd name="T17" fmla="*/ 137 h 137"/>
                <a:gd name="T18" fmla="*/ 3 w 9"/>
                <a:gd name="T19"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7">
                  <a:moveTo>
                    <a:pt x="3" y="136"/>
                  </a:moveTo>
                  <a:lnTo>
                    <a:pt x="7" y="102"/>
                  </a:lnTo>
                  <a:lnTo>
                    <a:pt x="9" y="68"/>
                  </a:lnTo>
                  <a:lnTo>
                    <a:pt x="8" y="33"/>
                  </a:lnTo>
                  <a:lnTo>
                    <a:pt x="5" y="0"/>
                  </a:lnTo>
                  <a:lnTo>
                    <a:pt x="2" y="33"/>
                  </a:lnTo>
                  <a:lnTo>
                    <a:pt x="2" y="68"/>
                  </a:lnTo>
                  <a:lnTo>
                    <a:pt x="3" y="102"/>
                  </a:lnTo>
                  <a:lnTo>
                    <a:pt x="0" y="137"/>
                  </a:lnTo>
                  <a:lnTo>
                    <a:pt x="3"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3" name="Freeform 213"/>
            <p:cNvSpPr>
              <a:spLocks/>
            </p:cNvSpPr>
            <p:nvPr/>
          </p:nvSpPr>
          <p:spPr bwMode="auto">
            <a:xfrm rot="276758">
              <a:off x="4146" y="3364"/>
              <a:ext cx="343" cy="140"/>
            </a:xfrm>
            <a:custGeom>
              <a:avLst/>
              <a:gdLst>
                <a:gd name="T0" fmla="*/ 104 w 261"/>
                <a:gd name="T1" fmla="*/ 130 h 239"/>
                <a:gd name="T2" fmla="*/ 99 w 261"/>
                <a:gd name="T3" fmla="*/ 154 h 239"/>
                <a:gd name="T4" fmla="*/ 123 w 261"/>
                <a:gd name="T5" fmla="*/ 140 h 239"/>
                <a:gd name="T6" fmla="*/ 148 w 261"/>
                <a:gd name="T7" fmla="*/ 145 h 239"/>
                <a:gd name="T8" fmla="*/ 189 w 261"/>
                <a:gd name="T9" fmla="*/ 174 h 239"/>
                <a:gd name="T10" fmla="*/ 226 w 261"/>
                <a:gd name="T11" fmla="*/ 227 h 239"/>
                <a:gd name="T12" fmla="*/ 237 w 261"/>
                <a:gd name="T13" fmla="*/ 205 h 239"/>
                <a:gd name="T14" fmla="*/ 231 w 261"/>
                <a:gd name="T15" fmla="*/ 179 h 239"/>
                <a:gd name="T16" fmla="*/ 238 w 261"/>
                <a:gd name="T17" fmla="*/ 78 h 239"/>
                <a:gd name="T18" fmla="*/ 257 w 261"/>
                <a:gd name="T19" fmla="*/ 74 h 239"/>
                <a:gd name="T20" fmla="*/ 235 w 261"/>
                <a:gd name="T21" fmla="*/ 39 h 239"/>
                <a:gd name="T22" fmla="*/ 240 w 261"/>
                <a:gd name="T23" fmla="*/ 61 h 239"/>
                <a:gd name="T24" fmla="*/ 230 w 261"/>
                <a:gd name="T25" fmla="*/ 54 h 239"/>
                <a:gd name="T26" fmla="*/ 159 w 261"/>
                <a:gd name="T27" fmla="*/ 10 h 239"/>
                <a:gd name="T28" fmla="*/ 158 w 261"/>
                <a:gd name="T29" fmla="*/ 3 h 239"/>
                <a:gd name="T30" fmla="*/ 227 w 261"/>
                <a:gd name="T31" fmla="*/ 71 h 239"/>
                <a:gd name="T32" fmla="*/ 224 w 261"/>
                <a:gd name="T33" fmla="*/ 171 h 239"/>
                <a:gd name="T34" fmla="*/ 215 w 261"/>
                <a:gd name="T35" fmla="*/ 115 h 239"/>
                <a:gd name="T36" fmla="*/ 211 w 261"/>
                <a:gd name="T37" fmla="*/ 115 h 239"/>
                <a:gd name="T38" fmla="*/ 206 w 261"/>
                <a:gd name="T39" fmla="*/ 129 h 239"/>
                <a:gd name="T40" fmla="*/ 200 w 261"/>
                <a:gd name="T41" fmla="*/ 147 h 239"/>
                <a:gd name="T42" fmla="*/ 193 w 261"/>
                <a:gd name="T43" fmla="*/ 120 h 239"/>
                <a:gd name="T44" fmla="*/ 192 w 261"/>
                <a:gd name="T45" fmla="*/ 135 h 239"/>
                <a:gd name="T46" fmla="*/ 192 w 261"/>
                <a:gd name="T47" fmla="*/ 149 h 239"/>
                <a:gd name="T48" fmla="*/ 212 w 261"/>
                <a:gd name="T49" fmla="*/ 173 h 239"/>
                <a:gd name="T50" fmla="*/ 227 w 261"/>
                <a:gd name="T51" fmla="*/ 195 h 239"/>
                <a:gd name="T52" fmla="*/ 185 w 261"/>
                <a:gd name="T53" fmla="*/ 159 h 239"/>
                <a:gd name="T54" fmla="*/ 156 w 261"/>
                <a:gd name="T55" fmla="*/ 108 h 239"/>
                <a:gd name="T56" fmla="*/ 152 w 261"/>
                <a:gd name="T57" fmla="*/ 101 h 239"/>
                <a:gd name="T58" fmla="*/ 148 w 261"/>
                <a:gd name="T59" fmla="*/ 127 h 239"/>
                <a:gd name="T60" fmla="*/ 139 w 261"/>
                <a:gd name="T61" fmla="*/ 134 h 239"/>
                <a:gd name="T62" fmla="*/ 123 w 261"/>
                <a:gd name="T63" fmla="*/ 134 h 239"/>
                <a:gd name="T64" fmla="*/ 119 w 261"/>
                <a:gd name="T65" fmla="*/ 105 h 239"/>
                <a:gd name="T66" fmla="*/ 102 w 261"/>
                <a:gd name="T67" fmla="*/ 108 h 239"/>
                <a:gd name="T68" fmla="*/ 93 w 261"/>
                <a:gd name="T69" fmla="*/ 0 h 239"/>
                <a:gd name="T70" fmla="*/ 84 w 261"/>
                <a:gd name="T71" fmla="*/ 88 h 239"/>
                <a:gd name="T72" fmla="*/ 57 w 261"/>
                <a:gd name="T73" fmla="*/ 149 h 239"/>
                <a:gd name="T74" fmla="*/ 49 w 261"/>
                <a:gd name="T75" fmla="*/ 164 h 239"/>
                <a:gd name="T76" fmla="*/ 43 w 261"/>
                <a:gd name="T77" fmla="*/ 178 h 239"/>
                <a:gd name="T78" fmla="*/ 33 w 261"/>
                <a:gd name="T79" fmla="*/ 154 h 239"/>
                <a:gd name="T80" fmla="*/ 29 w 261"/>
                <a:gd name="T81" fmla="*/ 168 h 239"/>
                <a:gd name="T82" fmla="*/ 20 w 261"/>
                <a:gd name="T83" fmla="*/ 130 h 239"/>
                <a:gd name="T84" fmla="*/ 24 w 261"/>
                <a:gd name="T85" fmla="*/ 210 h 239"/>
                <a:gd name="T86" fmla="*/ 11 w 261"/>
                <a:gd name="T87" fmla="*/ 173 h 239"/>
                <a:gd name="T88" fmla="*/ 6 w 261"/>
                <a:gd name="T89" fmla="*/ 51 h 239"/>
                <a:gd name="T90" fmla="*/ 0 w 261"/>
                <a:gd name="T91" fmla="*/ 135 h 239"/>
                <a:gd name="T92" fmla="*/ 16 w 261"/>
                <a:gd name="T93" fmla="*/ 227 h 239"/>
                <a:gd name="T94" fmla="*/ 10 w 261"/>
                <a:gd name="T95"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 h="239">
                  <a:moveTo>
                    <a:pt x="11" y="239"/>
                  </a:moveTo>
                  <a:lnTo>
                    <a:pt x="99" y="127"/>
                  </a:lnTo>
                  <a:lnTo>
                    <a:pt x="104" y="130"/>
                  </a:lnTo>
                  <a:lnTo>
                    <a:pt x="106" y="135"/>
                  </a:lnTo>
                  <a:lnTo>
                    <a:pt x="108" y="139"/>
                  </a:lnTo>
                  <a:lnTo>
                    <a:pt x="99" y="154"/>
                  </a:lnTo>
                  <a:lnTo>
                    <a:pt x="105" y="151"/>
                  </a:lnTo>
                  <a:lnTo>
                    <a:pt x="116" y="140"/>
                  </a:lnTo>
                  <a:lnTo>
                    <a:pt x="123" y="140"/>
                  </a:lnTo>
                  <a:lnTo>
                    <a:pt x="132" y="145"/>
                  </a:lnTo>
                  <a:lnTo>
                    <a:pt x="140" y="147"/>
                  </a:lnTo>
                  <a:lnTo>
                    <a:pt x="148" y="145"/>
                  </a:lnTo>
                  <a:lnTo>
                    <a:pt x="156" y="139"/>
                  </a:lnTo>
                  <a:lnTo>
                    <a:pt x="172" y="156"/>
                  </a:lnTo>
                  <a:lnTo>
                    <a:pt x="189" y="174"/>
                  </a:lnTo>
                  <a:lnTo>
                    <a:pt x="205" y="195"/>
                  </a:lnTo>
                  <a:lnTo>
                    <a:pt x="218" y="220"/>
                  </a:lnTo>
                  <a:lnTo>
                    <a:pt x="226" y="227"/>
                  </a:lnTo>
                  <a:lnTo>
                    <a:pt x="233" y="220"/>
                  </a:lnTo>
                  <a:lnTo>
                    <a:pt x="235" y="213"/>
                  </a:lnTo>
                  <a:lnTo>
                    <a:pt x="237" y="205"/>
                  </a:lnTo>
                  <a:lnTo>
                    <a:pt x="236" y="196"/>
                  </a:lnTo>
                  <a:lnTo>
                    <a:pt x="234" y="188"/>
                  </a:lnTo>
                  <a:lnTo>
                    <a:pt x="231" y="179"/>
                  </a:lnTo>
                  <a:lnTo>
                    <a:pt x="228" y="176"/>
                  </a:lnTo>
                  <a:lnTo>
                    <a:pt x="236" y="83"/>
                  </a:lnTo>
                  <a:lnTo>
                    <a:pt x="238" y="78"/>
                  </a:lnTo>
                  <a:lnTo>
                    <a:pt x="241" y="76"/>
                  </a:lnTo>
                  <a:lnTo>
                    <a:pt x="248" y="79"/>
                  </a:lnTo>
                  <a:lnTo>
                    <a:pt x="257" y="74"/>
                  </a:lnTo>
                  <a:lnTo>
                    <a:pt x="261" y="63"/>
                  </a:lnTo>
                  <a:lnTo>
                    <a:pt x="258" y="49"/>
                  </a:lnTo>
                  <a:lnTo>
                    <a:pt x="235" y="39"/>
                  </a:lnTo>
                  <a:lnTo>
                    <a:pt x="238" y="44"/>
                  </a:lnTo>
                  <a:lnTo>
                    <a:pt x="240" y="51"/>
                  </a:lnTo>
                  <a:lnTo>
                    <a:pt x="240" y="61"/>
                  </a:lnTo>
                  <a:lnTo>
                    <a:pt x="237" y="61"/>
                  </a:lnTo>
                  <a:lnTo>
                    <a:pt x="234" y="59"/>
                  </a:lnTo>
                  <a:lnTo>
                    <a:pt x="230" y="54"/>
                  </a:lnTo>
                  <a:lnTo>
                    <a:pt x="226" y="52"/>
                  </a:lnTo>
                  <a:lnTo>
                    <a:pt x="159" y="15"/>
                  </a:lnTo>
                  <a:lnTo>
                    <a:pt x="159" y="10"/>
                  </a:lnTo>
                  <a:lnTo>
                    <a:pt x="160" y="7"/>
                  </a:lnTo>
                  <a:lnTo>
                    <a:pt x="164" y="0"/>
                  </a:lnTo>
                  <a:lnTo>
                    <a:pt x="158" y="3"/>
                  </a:lnTo>
                  <a:lnTo>
                    <a:pt x="157" y="13"/>
                  </a:lnTo>
                  <a:lnTo>
                    <a:pt x="159" y="24"/>
                  </a:lnTo>
                  <a:lnTo>
                    <a:pt x="227" y="71"/>
                  </a:lnTo>
                  <a:lnTo>
                    <a:pt x="227" y="166"/>
                  </a:lnTo>
                  <a:lnTo>
                    <a:pt x="226" y="171"/>
                  </a:lnTo>
                  <a:lnTo>
                    <a:pt x="224" y="171"/>
                  </a:lnTo>
                  <a:lnTo>
                    <a:pt x="219" y="166"/>
                  </a:lnTo>
                  <a:lnTo>
                    <a:pt x="219" y="101"/>
                  </a:lnTo>
                  <a:lnTo>
                    <a:pt x="215" y="115"/>
                  </a:lnTo>
                  <a:lnTo>
                    <a:pt x="212" y="110"/>
                  </a:lnTo>
                  <a:lnTo>
                    <a:pt x="212" y="101"/>
                  </a:lnTo>
                  <a:lnTo>
                    <a:pt x="211" y="115"/>
                  </a:lnTo>
                  <a:lnTo>
                    <a:pt x="209" y="122"/>
                  </a:lnTo>
                  <a:lnTo>
                    <a:pt x="206" y="127"/>
                  </a:lnTo>
                  <a:lnTo>
                    <a:pt x="206" y="129"/>
                  </a:lnTo>
                  <a:lnTo>
                    <a:pt x="207" y="134"/>
                  </a:lnTo>
                  <a:lnTo>
                    <a:pt x="202" y="147"/>
                  </a:lnTo>
                  <a:lnTo>
                    <a:pt x="200" y="147"/>
                  </a:lnTo>
                  <a:lnTo>
                    <a:pt x="197" y="101"/>
                  </a:lnTo>
                  <a:lnTo>
                    <a:pt x="197" y="112"/>
                  </a:lnTo>
                  <a:lnTo>
                    <a:pt x="193" y="120"/>
                  </a:lnTo>
                  <a:lnTo>
                    <a:pt x="194" y="123"/>
                  </a:lnTo>
                  <a:lnTo>
                    <a:pt x="194" y="125"/>
                  </a:lnTo>
                  <a:lnTo>
                    <a:pt x="192" y="135"/>
                  </a:lnTo>
                  <a:lnTo>
                    <a:pt x="188" y="134"/>
                  </a:lnTo>
                  <a:lnTo>
                    <a:pt x="188" y="127"/>
                  </a:lnTo>
                  <a:lnTo>
                    <a:pt x="192" y="149"/>
                  </a:lnTo>
                  <a:lnTo>
                    <a:pt x="198" y="151"/>
                  </a:lnTo>
                  <a:lnTo>
                    <a:pt x="203" y="156"/>
                  </a:lnTo>
                  <a:lnTo>
                    <a:pt x="212" y="173"/>
                  </a:lnTo>
                  <a:lnTo>
                    <a:pt x="221" y="178"/>
                  </a:lnTo>
                  <a:lnTo>
                    <a:pt x="230" y="188"/>
                  </a:lnTo>
                  <a:lnTo>
                    <a:pt x="227" y="195"/>
                  </a:lnTo>
                  <a:lnTo>
                    <a:pt x="222" y="198"/>
                  </a:lnTo>
                  <a:lnTo>
                    <a:pt x="203" y="178"/>
                  </a:lnTo>
                  <a:lnTo>
                    <a:pt x="185" y="159"/>
                  </a:lnTo>
                  <a:lnTo>
                    <a:pt x="169" y="137"/>
                  </a:lnTo>
                  <a:lnTo>
                    <a:pt x="155" y="113"/>
                  </a:lnTo>
                  <a:lnTo>
                    <a:pt x="156" y="108"/>
                  </a:lnTo>
                  <a:lnTo>
                    <a:pt x="159" y="101"/>
                  </a:lnTo>
                  <a:lnTo>
                    <a:pt x="158" y="100"/>
                  </a:lnTo>
                  <a:lnTo>
                    <a:pt x="152" y="101"/>
                  </a:lnTo>
                  <a:lnTo>
                    <a:pt x="151" y="110"/>
                  </a:lnTo>
                  <a:lnTo>
                    <a:pt x="151" y="120"/>
                  </a:lnTo>
                  <a:lnTo>
                    <a:pt x="148" y="127"/>
                  </a:lnTo>
                  <a:lnTo>
                    <a:pt x="146" y="127"/>
                  </a:lnTo>
                  <a:lnTo>
                    <a:pt x="143" y="129"/>
                  </a:lnTo>
                  <a:lnTo>
                    <a:pt x="139" y="134"/>
                  </a:lnTo>
                  <a:lnTo>
                    <a:pt x="134" y="139"/>
                  </a:lnTo>
                  <a:lnTo>
                    <a:pt x="126" y="139"/>
                  </a:lnTo>
                  <a:lnTo>
                    <a:pt x="123" y="134"/>
                  </a:lnTo>
                  <a:lnTo>
                    <a:pt x="126" y="120"/>
                  </a:lnTo>
                  <a:lnTo>
                    <a:pt x="123" y="108"/>
                  </a:lnTo>
                  <a:lnTo>
                    <a:pt x="119" y="105"/>
                  </a:lnTo>
                  <a:lnTo>
                    <a:pt x="113" y="103"/>
                  </a:lnTo>
                  <a:lnTo>
                    <a:pt x="107" y="105"/>
                  </a:lnTo>
                  <a:lnTo>
                    <a:pt x="102" y="108"/>
                  </a:lnTo>
                  <a:lnTo>
                    <a:pt x="99" y="112"/>
                  </a:lnTo>
                  <a:lnTo>
                    <a:pt x="96" y="108"/>
                  </a:lnTo>
                  <a:lnTo>
                    <a:pt x="93" y="0"/>
                  </a:lnTo>
                  <a:lnTo>
                    <a:pt x="86" y="29"/>
                  </a:lnTo>
                  <a:lnTo>
                    <a:pt x="84" y="57"/>
                  </a:lnTo>
                  <a:lnTo>
                    <a:pt x="84" y="88"/>
                  </a:lnTo>
                  <a:lnTo>
                    <a:pt x="88" y="117"/>
                  </a:lnTo>
                  <a:lnTo>
                    <a:pt x="58" y="151"/>
                  </a:lnTo>
                  <a:lnTo>
                    <a:pt x="57" y="149"/>
                  </a:lnTo>
                  <a:lnTo>
                    <a:pt x="55" y="147"/>
                  </a:lnTo>
                  <a:lnTo>
                    <a:pt x="51" y="164"/>
                  </a:lnTo>
                  <a:lnTo>
                    <a:pt x="49" y="164"/>
                  </a:lnTo>
                  <a:lnTo>
                    <a:pt x="44" y="147"/>
                  </a:lnTo>
                  <a:lnTo>
                    <a:pt x="44" y="176"/>
                  </a:lnTo>
                  <a:lnTo>
                    <a:pt x="43" y="178"/>
                  </a:lnTo>
                  <a:lnTo>
                    <a:pt x="42" y="178"/>
                  </a:lnTo>
                  <a:lnTo>
                    <a:pt x="40" y="176"/>
                  </a:lnTo>
                  <a:lnTo>
                    <a:pt x="33" y="154"/>
                  </a:lnTo>
                  <a:lnTo>
                    <a:pt x="30" y="130"/>
                  </a:lnTo>
                  <a:lnTo>
                    <a:pt x="30" y="164"/>
                  </a:lnTo>
                  <a:lnTo>
                    <a:pt x="29" y="168"/>
                  </a:lnTo>
                  <a:lnTo>
                    <a:pt x="26" y="166"/>
                  </a:lnTo>
                  <a:lnTo>
                    <a:pt x="24" y="161"/>
                  </a:lnTo>
                  <a:lnTo>
                    <a:pt x="20" y="130"/>
                  </a:lnTo>
                  <a:lnTo>
                    <a:pt x="18" y="117"/>
                  </a:lnTo>
                  <a:lnTo>
                    <a:pt x="17" y="101"/>
                  </a:lnTo>
                  <a:lnTo>
                    <a:pt x="24" y="210"/>
                  </a:lnTo>
                  <a:lnTo>
                    <a:pt x="22" y="210"/>
                  </a:lnTo>
                  <a:lnTo>
                    <a:pt x="16" y="191"/>
                  </a:lnTo>
                  <a:lnTo>
                    <a:pt x="11" y="173"/>
                  </a:lnTo>
                  <a:lnTo>
                    <a:pt x="6" y="134"/>
                  </a:lnTo>
                  <a:lnTo>
                    <a:pt x="5" y="93"/>
                  </a:lnTo>
                  <a:lnTo>
                    <a:pt x="6" y="51"/>
                  </a:lnTo>
                  <a:lnTo>
                    <a:pt x="6" y="39"/>
                  </a:lnTo>
                  <a:lnTo>
                    <a:pt x="2" y="86"/>
                  </a:lnTo>
                  <a:lnTo>
                    <a:pt x="0" y="135"/>
                  </a:lnTo>
                  <a:lnTo>
                    <a:pt x="5" y="183"/>
                  </a:lnTo>
                  <a:lnTo>
                    <a:pt x="9" y="205"/>
                  </a:lnTo>
                  <a:lnTo>
                    <a:pt x="16" y="227"/>
                  </a:lnTo>
                  <a:lnTo>
                    <a:pt x="15" y="228"/>
                  </a:lnTo>
                  <a:lnTo>
                    <a:pt x="12" y="234"/>
                  </a:lnTo>
                  <a:lnTo>
                    <a:pt x="10" y="237"/>
                  </a:lnTo>
                  <a:lnTo>
                    <a:pt x="11"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4" name="Freeform 214"/>
            <p:cNvSpPr>
              <a:spLocks/>
            </p:cNvSpPr>
            <p:nvPr/>
          </p:nvSpPr>
          <p:spPr bwMode="auto">
            <a:xfrm rot="276758">
              <a:off x="4362" y="3400"/>
              <a:ext cx="5" cy="25"/>
            </a:xfrm>
            <a:custGeom>
              <a:avLst/>
              <a:gdLst>
                <a:gd name="T0" fmla="*/ 1 w 4"/>
                <a:gd name="T1" fmla="*/ 42 h 42"/>
                <a:gd name="T2" fmla="*/ 2 w 4"/>
                <a:gd name="T3" fmla="*/ 39 h 42"/>
                <a:gd name="T4" fmla="*/ 4 w 4"/>
                <a:gd name="T5" fmla="*/ 0 h 42"/>
                <a:gd name="T6" fmla="*/ 0 w 4"/>
                <a:gd name="T7" fmla="*/ 42 h 42"/>
                <a:gd name="T8" fmla="*/ 1 w 4"/>
                <a:gd name="T9" fmla="*/ 42 h 42"/>
              </a:gdLst>
              <a:ahLst/>
              <a:cxnLst>
                <a:cxn ang="0">
                  <a:pos x="T0" y="T1"/>
                </a:cxn>
                <a:cxn ang="0">
                  <a:pos x="T2" y="T3"/>
                </a:cxn>
                <a:cxn ang="0">
                  <a:pos x="T4" y="T5"/>
                </a:cxn>
                <a:cxn ang="0">
                  <a:pos x="T6" y="T7"/>
                </a:cxn>
                <a:cxn ang="0">
                  <a:pos x="T8" y="T9"/>
                </a:cxn>
              </a:cxnLst>
              <a:rect l="0" t="0" r="r" b="b"/>
              <a:pathLst>
                <a:path w="4" h="42">
                  <a:moveTo>
                    <a:pt x="1" y="42"/>
                  </a:moveTo>
                  <a:lnTo>
                    <a:pt x="2" y="39"/>
                  </a:lnTo>
                  <a:lnTo>
                    <a:pt x="4" y="0"/>
                  </a:lnTo>
                  <a:lnTo>
                    <a:pt x="0" y="42"/>
                  </a:lnTo>
                  <a:lnTo>
                    <a:pt x="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5" name="Freeform 215"/>
            <p:cNvSpPr>
              <a:spLocks/>
            </p:cNvSpPr>
            <p:nvPr/>
          </p:nvSpPr>
          <p:spPr bwMode="auto">
            <a:xfrm rot="276758">
              <a:off x="4473" y="3368"/>
              <a:ext cx="101" cy="57"/>
            </a:xfrm>
            <a:custGeom>
              <a:avLst/>
              <a:gdLst>
                <a:gd name="T0" fmla="*/ 69 w 77"/>
                <a:gd name="T1" fmla="*/ 96 h 96"/>
                <a:gd name="T2" fmla="*/ 76 w 77"/>
                <a:gd name="T3" fmla="*/ 91 h 96"/>
                <a:gd name="T4" fmla="*/ 77 w 77"/>
                <a:gd name="T5" fmla="*/ 74 h 96"/>
                <a:gd name="T6" fmla="*/ 76 w 77"/>
                <a:gd name="T7" fmla="*/ 57 h 96"/>
                <a:gd name="T8" fmla="*/ 71 w 77"/>
                <a:gd name="T9" fmla="*/ 40 h 96"/>
                <a:gd name="T10" fmla="*/ 66 w 77"/>
                <a:gd name="T11" fmla="*/ 27 h 96"/>
                <a:gd name="T12" fmla="*/ 60 w 77"/>
                <a:gd name="T13" fmla="*/ 15 h 96"/>
                <a:gd name="T14" fmla="*/ 52 w 77"/>
                <a:gd name="T15" fmla="*/ 6 h 96"/>
                <a:gd name="T16" fmla="*/ 45 w 77"/>
                <a:gd name="T17" fmla="*/ 1 h 96"/>
                <a:gd name="T18" fmla="*/ 38 w 77"/>
                <a:gd name="T19" fmla="*/ 0 h 96"/>
                <a:gd name="T20" fmla="*/ 25 w 77"/>
                <a:gd name="T21" fmla="*/ 5 h 96"/>
                <a:gd name="T22" fmla="*/ 14 w 77"/>
                <a:gd name="T23" fmla="*/ 11 h 96"/>
                <a:gd name="T24" fmla="*/ 6 w 77"/>
                <a:gd name="T25" fmla="*/ 23 h 96"/>
                <a:gd name="T26" fmla="*/ 0 w 77"/>
                <a:gd name="T27" fmla="*/ 38 h 96"/>
                <a:gd name="T28" fmla="*/ 11 w 77"/>
                <a:gd name="T29" fmla="*/ 23 h 96"/>
                <a:gd name="T30" fmla="*/ 17 w 77"/>
                <a:gd name="T31" fmla="*/ 18 h 96"/>
                <a:gd name="T32" fmla="*/ 26 w 77"/>
                <a:gd name="T33" fmla="*/ 18 h 96"/>
                <a:gd name="T34" fmla="*/ 37 w 77"/>
                <a:gd name="T35" fmla="*/ 28 h 96"/>
                <a:gd name="T36" fmla="*/ 43 w 77"/>
                <a:gd name="T37" fmla="*/ 44 h 96"/>
                <a:gd name="T38" fmla="*/ 53 w 77"/>
                <a:gd name="T39" fmla="*/ 77 h 96"/>
                <a:gd name="T40" fmla="*/ 53 w 77"/>
                <a:gd name="T41" fmla="*/ 84 h 96"/>
                <a:gd name="T42" fmla="*/ 54 w 77"/>
                <a:gd name="T43" fmla="*/ 88 h 96"/>
                <a:gd name="T44" fmla="*/ 69 w 77"/>
                <a:gd name="T4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96">
                  <a:moveTo>
                    <a:pt x="69" y="96"/>
                  </a:moveTo>
                  <a:lnTo>
                    <a:pt x="76" y="91"/>
                  </a:lnTo>
                  <a:lnTo>
                    <a:pt x="77" y="74"/>
                  </a:lnTo>
                  <a:lnTo>
                    <a:pt x="76" y="57"/>
                  </a:lnTo>
                  <a:lnTo>
                    <a:pt x="71" y="40"/>
                  </a:lnTo>
                  <a:lnTo>
                    <a:pt x="66" y="27"/>
                  </a:lnTo>
                  <a:lnTo>
                    <a:pt x="60" y="15"/>
                  </a:lnTo>
                  <a:lnTo>
                    <a:pt x="52" y="6"/>
                  </a:lnTo>
                  <a:lnTo>
                    <a:pt x="45" y="1"/>
                  </a:lnTo>
                  <a:lnTo>
                    <a:pt x="38" y="0"/>
                  </a:lnTo>
                  <a:lnTo>
                    <a:pt x="25" y="5"/>
                  </a:lnTo>
                  <a:lnTo>
                    <a:pt x="14" y="11"/>
                  </a:lnTo>
                  <a:lnTo>
                    <a:pt x="6" y="23"/>
                  </a:lnTo>
                  <a:lnTo>
                    <a:pt x="0" y="38"/>
                  </a:lnTo>
                  <a:lnTo>
                    <a:pt x="11" y="23"/>
                  </a:lnTo>
                  <a:lnTo>
                    <a:pt x="17" y="18"/>
                  </a:lnTo>
                  <a:lnTo>
                    <a:pt x="26" y="18"/>
                  </a:lnTo>
                  <a:lnTo>
                    <a:pt x="37" y="28"/>
                  </a:lnTo>
                  <a:lnTo>
                    <a:pt x="43" y="44"/>
                  </a:lnTo>
                  <a:lnTo>
                    <a:pt x="53" y="77"/>
                  </a:lnTo>
                  <a:lnTo>
                    <a:pt x="53" y="84"/>
                  </a:lnTo>
                  <a:lnTo>
                    <a:pt x="54" y="88"/>
                  </a:lnTo>
                  <a:lnTo>
                    <a:pt x="6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6" name="Freeform 216"/>
            <p:cNvSpPr>
              <a:spLocks/>
            </p:cNvSpPr>
            <p:nvPr/>
          </p:nvSpPr>
          <p:spPr bwMode="auto">
            <a:xfrm rot="276758">
              <a:off x="4614" y="3409"/>
              <a:ext cx="6" cy="12"/>
            </a:xfrm>
            <a:custGeom>
              <a:avLst/>
              <a:gdLst>
                <a:gd name="T0" fmla="*/ 5 w 5"/>
                <a:gd name="T1" fmla="*/ 19 h 22"/>
                <a:gd name="T2" fmla="*/ 0 w 5"/>
                <a:gd name="T3" fmla="*/ 0 h 22"/>
                <a:gd name="T4" fmla="*/ 4 w 5"/>
                <a:gd name="T5" fmla="*/ 22 h 22"/>
                <a:gd name="T6" fmla="*/ 5 w 5"/>
                <a:gd name="T7" fmla="*/ 19 h 22"/>
              </a:gdLst>
              <a:ahLst/>
              <a:cxnLst>
                <a:cxn ang="0">
                  <a:pos x="T0" y="T1"/>
                </a:cxn>
                <a:cxn ang="0">
                  <a:pos x="T2" y="T3"/>
                </a:cxn>
                <a:cxn ang="0">
                  <a:pos x="T4" y="T5"/>
                </a:cxn>
                <a:cxn ang="0">
                  <a:pos x="T6" y="T7"/>
                </a:cxn>
              </a:cxnLst>
              <a:rect l="0" t="0" r="r" b="b"/>
              <a:pathLst>
                <a:path w="5" h="22">
                  <a:moveTo>
                    <a:pt x="5" y="19"/>
                  </a:moveTo>
                  <a:lnTo>
                    <a:pt x="0" y="0"/>
                  </a:lnTo>
                  <a:lnTo>
                    <a:pt x="4" y="22"/>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7" name="Freeform 217"/>
            <p:cNvSpPr>
              <a:spLocks/>
            </p:cNvSpPr>
            <p:nvPr/>
          </p:nvSpPr>
          <p:spPr bwMode="auto">
            <a:xfrm rot="276758">
              <a:off x="4140" y="3328"/>
              <a:ext cx="43" cy="25"/>
            </a:xfrm>
            <a:custGeom>
              <a:avLst/>
              <a:gdLst>
                <a:gd name="T0" fmla="*/ 12 w 33"/>
                <a:gd name="T1" fmla="*/ 42 h 42"/>
                <a:gd name="T2" fmla="*/ 33 w 33"/>
                <a:gd name="T3" fmla="*/ 29 h 42"/>
                <a:gd name="T4" fmla="*/ 31 w 33"/>
                <a:gd name="T5" fmla="*/ 25 h 42"/>
                <a:gd name="T6" fmla="*/ 10 w 33"/>
                <a:gd name="T7" fmla="*/ 25 h 42"/>
                <a:gd name="T8" fmla="*/ 6 w 33"/>
                <a:gd name="T9" fmla="*/ 13 h 42"/>
                <a:gd name="T10" fmla="*/ 8 w 33"/>
                <a:gd name="T11" fmla="*/ 8 h 42"/>
                <a:gd name="T12" fmla="*/ 19 w 33"/>
                <a:gd name="T13" fmla="*/ 0 h 42"/>
                <a:gd name="T14" fmla="*/ 1 w 33"/>
                <a:gd name="T15" fmla="*/ 8 h 42"/>
                <a:gd name="T16" fmla="*/ 0 w 33"/>
                <a:gd name="T17" fmla="*/ 13 h 42"/>
                <a:gd name="T18" fmla="*/ 1 w 33"/>
                <a:gd name="T19" fmla="*/ 20 h 42"/>
                <a:gd name="T20" fmla="*/ 3 w 33"/>
                <a:gd name="T21" fmla="*/ 27 h 42"/>
                <a:gd name="T22" fmla="*/ 4 w 33"/>
                <a:gd name="T23" fmla="*/ 34 h 42"/>
                <a:gd name="T24" fmla="*/ 7 w 33"/>
                <a:gd name="T25" fmla="*/ 39 h 42"/>
                <a:gd name="T26" fmla="*/ 12 w 33"/>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2">
                  <a:moveTo>
                    <a:pt x="12" y="42"/>
                  </a:moveTo>
                  <a:lnTo>
                    <a:pt x="33" y="29"/>
                  </a:lnTo>
                  <a:lnTo>
                    <a:pt x="31" y="25"/>
                  </a:lnTo>
                  <a:lnTo>
                    <a:pt x="10" y="25"/>
                  </a:lnTo>
                  <a:lnTo>
                    <a:pt x="6" y="13"/>
                  </a:lnTo>
                  <a:lnTo>
                    <a:pt x="8" y="8"/>
                  </a:lnTo>
                  <a:lnTo>
                    <a:pt x="19" y="0"/>
                  </a:lnTo>
                  <a:lnTo>
                    <a:pt x="1" y="8"/>
                  </a:lnTo>
                  <a:lnTo>
                    <a:pt x="0" y="13"/>
                  </a:lnTo>
                  <a:lnTo>
                    <a:pt x="1" y="20"/>
                  </a:lnTo>
                  <a:lnTo>
                    <a:pt x="3" y="27"/>
                  </a:lnTo>
                  <a:lnTo>
                    <a:pt x="4" y="34"/>
                  </a:lnTo>
                  <a:lnTo>
                    <a:pt x="7" y="39"/>
                  </a:lnTo>
                  <a:lnTo>
                    <a:pt x="1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8" name="Freeform 218"/>
            <p:cNvSpPr>
              <a:spLocks/>
            </p:cNvSpPr>
            <p:nvPr/>
          </p:nvSpPr>
          <p:spPr bwMode="auto">
            <a:xfrm rot="276758">
              <a:off x="4228" y="3320"/>
              <a:ext cx="72" cy="36"/>
            </a:xfrm>
            <a:custGeom>
              <a:avLst/>
              <a:gdLst>
                <a:gd name="T0" fmla="*/ 9 w 55"/>
                <a:gd name="T1" fmla="*/ 61 h 61"/>
                <a:gd name="T2" fmla="*/ 19 w 55"/>
                <a:gd name="T3" fmla="*/ 59 h 61"/>
                <a:gd name="T4" fmla="*/ 31 w 55"/>
                <a:gd name="T5" fmla="*/ 57 h 61"/>
                <a:gd name="T6" fmla="*/ 42 w 55"/>
                <a:gd name="T7" fmla="*/ 51 h 61"/>
                <a:gd name="T8" fmla="*/ 47 w 55"/>
                <a:gd name="T9" fmla="*/ 46 h 61"/>
                <a:gd name="T10" fmla="*/ 50 w 55"/>
                <a:gd name="T11" fmla="*/ 37 h 61"/>
                <a:gd name="T12" fmla="*/ 52 w 55"/>
                <a:gd name="T13" fmla="*/ 30 h 61"/>
                <a:gd name="T14" fmla="*/ 53 w 55"/>
                <a:gd name="T15" fmla="*/ 24 h 61"/>
                <a:gd name="T16" fmla="*/ 55 w 55"/>
                <a:gd name="T17" fmla="*/ 10 h 61"/>
                <a:gd name="T18" fmla="*/ 52 w 55"/>
                <a:gd name="T19" fmla="*/ 0 h 61"/>
                <a:gd name="T20" fmla="*/ 19 w 55"/>
                <a:gd name="T21" fmla="*/ 8 h 61"/>
                <a:gd name="T22" fmla="*/ 36 w 55"/>
                <a:gd name="T23" fmla="*/ 3 h 61"/>
                <a:gd name="T24" fmla="*/ 40 w 55"/>
                <a:gd name="T25" fmla="*/ 7 h 61"/>
                <a:gd name="T26" fmla="*/ 40 w 55"/>
                <a:gd name="T27" fmla="*/ 17 h 61"/>
                <a:gd name="T28" fmla="*/ 38 w 55"/>
                <a:gd name="T29" fmla="*/ 25 h 61"/>
                <a:gd name="T30" fmla="*/ 30 w 55"/>
                <a:gd name="T31" fmla="*/ 40 h 61"/>
                <a:gd name="T32" fmla="*/ 15 w 55"/>
                <a:gd name="T33" fmla="*/ 51 h 61"/>
                <a:gd name="T34" fmla="*/ 6 w 55"/>
                <a:gd name="T35" fmla="*/ 54 h 61"/>
                <a:gd name="T36" fmla="*/ 0 w 55"/>
                <a:gd name="T37" fmla="*/ 57 h 61"/>
                <a:gd name="T38" fmla="*/ 7 w 55"/>
                <a:gd name="T39" fmla="*/ 61 h 61"/>
                <a:gd name="T40" fmla="*/ 9 w 55"/>
                <a:gd name="T4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61">
                  <a:moveTo>
                    <a:pt x="9" y="61"/>
                  </a:moveTo>
                  <a:lnTo>
                    <a:pt x="19" y="59"/>
                  </a:lnTo>
                  <a:lnTo>
                    <a:pt x="31" y="57"/>
                  </a:lnTo>
                  <a:lnTo>
                    <a:pt x="42" y="51"/>
                  </a:lnTo>
                  <a:lnTo>
                    <a:pt x="47" y="46"/>
                  </a:lnTo>
                  <a:lnTo>
                    <a:pt x="50" y="37"/>
                  </a:lnTo>
                  <a:lnTo>
                    <a:pt x="52" y="30"/>
                  </a:lnTo>
                  <a:lnTo>
                    <a:pt x="53" y="24"/>
                  </a:lnTo>
                  <a:lnTo>
                    <a:pt x="55" y="10"/>
                  </a:lnTo>
                  <a:lnTo>
                    <a:pt x="52" y="0"/>
                  </a:lnTo>
                  <a:lnTo>
                    <a:pt x="19" y="8"/>
                  </a:lnTo>
                  <a:lnTo>
                    <a:pt x="36" y="3"/>
                  </a:lnTo>
                  <a:lnTo>
                    <a:pt x="40" y="7"/>
                  </a:lnTo>
                  <a:lnTo>
                    <a:pt x="40" y="17"/>
                  </a:lnTo>
                  <a:lnTo>
                    <a:pt x="38" y="25"/>
                  </a:lnTo>
                  <a:lnTo>
                    <a:pt x="30" y="40"/>
                  </a:lnTo>
                  <a:lnTo>
                    <a:pt x="15" y="51"/>
                  </a:lnTo>
                  <a:lnTo>
                    <a:pt x="6" y="54"/>
                  </a:lnTo>
                  <a:lnTo>
                    <a:pt x="0" y="57"/>
                  </a:lnTo>
                  <a:lnTo>
                    <a:pt x="7" y="61"/>
                  </a:lnTo>
                  <a:lnTo>
                    <a:pt x="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99" name="Freeform 219"/>
            <p:cNvSpPr>
              <a:spLocks/>
            </p:cNvSpPr>
            <p:nvPr/>
          </p:nvSpPr>
          <p:spPr bwMode="auto">
            <a:xfrm rot="276758">
              <a:off x="3639" y="3142"/>
              <a:ext cx="492" cy="171"/>
            </a:xfrm>
            <a:custGeom>
              <a:avLst/>
              <a:gdLst>
                <a:gd name="T0" fmla="*/ 334 w 375"/>
                <a:gd name="T1" fmla="*/ 293 h 293"/>
                <a:gd name="T2" fmla="*/ 375 w 375"/>
                <a:gd name="T3" fmla="*/ 286 h 293"/>
                <a:gd name="T4" fmla="*/ 319 w 375"/>
                <a:gd name="T5" fmla="*/ 278 h 293"/>
                <a:gd name="T6" fmla="*/ 265 w 375"/>
                <a:gd name="T7" fmla="*/ 262 h 293"/>
                <a:gd name="T8" fmla="*/ 215 w 375"/>
                <a:gd name="T9" fmla="*/ 239 h 293"/>
                <a:gd name="T10" fmla="*/ 166 w 375"/>
                <a:gd name="T11" fmla="*/ 210 h 293"/>
                <a:gd name="T12" fmla="*/ 122 w 375"/>
                <a:gd name="T13" fmla="*/ 171 h 293"/>
                <a:gd name="T14" fmla="*/ 79 w 375"/>
                <a:gd name="T15" fmla="*/ 127 h 293"/>
                <a:gd name="T16" fmla="*/ 39 w 375"/>
                <a:gd name="T17" fmla="*/ 74 h 293"/>
                <a:gd name="T18" fmla="*/ 3 w 375"/>
                <a:gd name="T19" fmla="*/ 15 h 293"/>
                <a:gd name="T20" fmla="*/ 1 w 375"/>
                <a:gd name="T21" fmla="*/ 12 h 293"/>
                <a:gd name="T22" fmla="*/ 0 w 375"/>
                <a:gd name="T23" fmla="*/ 7 h 293"/>
                <a:gd name="T24" fmla="*/ 1 w 375"/>
                <a:gd name="T25" fmla="*/ 3 h 293"/>
                <a:gd name="T26" fmla="*/ 1 w 375"/>
                <a:gd name="T27" fmla="*/ 0 h 293"/>
                <a:gd name="T28" fmla="*/ 2 w 375"/>
                <a:gd name="T29" fmla="*/ 17 h 293"/>
                <a:gd name="T30" fmla="*/ 5 w 375"/>
                <a:gd name="T31" fmla="*/ 30 h 293"/>
                <a:gd name="T32" fmla="*/ 17 w 375"/>
                <a:gd name="T33" fmla="*/ 56 h 293"/>
                <a:gd name="T34" fmla="*/ 33 w 375"/>
                <a:gd name="T35" fmla="*/ 81 h 293"/>
                <a:gd name="T36" fmla="*/ 47 w 375"/>
                <a:gd name="T37" fmla="*/ 106 h 293"/>
                <a:gd name="T38" fmla="*/ 69 w 375"/>
                <a:gd name="T39" fmla="*/ 140 h 293"/>
                <a:gd name="T40" fmla="*/ 94 w 375"/>
                <a:gd name="T41" fmla="*/ 171 h 293"/>
                <a:gd name="T42" fmla="*/ 118 w 375"/>
                <a:gd name="T43" fmla="*/ 196 h 293"/>
                <a:gd name="T44" fmla="*/ 144 w 375"/>
                <a:gd name="T45" fmla="*/ 220 h 293"/>
                <a:gd name="T46" fmla="*/ 165 w 375"/>
                <a:gd name="T47" fmla="*/ 240 h 293"/>
                <a:gd name="T48" fmla="*/ 188 w 375"/>
                <a:gd name="T49" fmla="*/ 256 h 293"/>
                <a:gd name="T50" fmla="*/ 212 w 375"/>
                <a:gd name="T51" fmla="*/ 267 h 293"/>
                <a:gd name="T52" fmla="*/ 236 w 375"/>
                <a:gd name="T53" fmla="*/ 278 h 293"/>
                <a:gd name="T54" fmla="*/ 286 w 375"/>
                <a:gd name="T55" fmla="*/ 288 h 293"/>
                <a:gd name="T56" fmla="*/ 334 w 375"/>
                <a:gd name="T5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5" h="293">
                  <a:moveTo>
                    <a:pt x="334" y="293"/>
                  </a:moveTo>
                  <a:lnTo>
                    <a:pt x="375" y="286"/>
                  </a:lnTo>
                  <a:lnTo>
                    <a:pt x="319" y="278"/>
                  </a:lnTo>
                  <a:lnTo>
                    <a:pt x="265" y="262"/>
                  </a:lnTo>
                  <a:lnTo>
                    <a:pt x="215" y="239"/>
                  </a:lnTo>
                  <a:lnTo>
                    <a:pt x="166" y="210"/>
                  </a:lnTo>
                  <a:lnTo>
                    <a:pt x="122" y="171"/>
                  </a:lnTo>
                  <a:lnTo>
                    <a:pt x="79" y="127"/>
                  </a:lnTo>
                  <a:lnTo>
                    <a:pt x="39" y="74"/>
                  </a:lnTo>
                  <a:lnTo>
                    <a:pt x="3" y="15"/>
                  </a:lnTo>
                  <a:lnTo>
                    <a:pt x="1" y="12"/>
                  </a:lnTo>
                  <a:lnTo>
                    <a:pt x="0" y="7"/>
                  </a:lnTo>
                  <a:lnTo>
                    <a:pt x="1" y="3"/>
                  </a:lnTo>
                  <a:lnTo>
                    <a:pt x="1" y="0"/>
                  </a:lnTo>
                  <a:lnTo>
                    <a:pt x="2" y="17"/>
                  </a:lnTo>
                  <a:lnTo>
                    <a:pt x="5" y="30"/>
                  </a:lnTo>
                  <a:lnTo>
                    <a:pt x="17" y="56"/>
                  </a:lnTo>
                  <a:lnTo>
                    <a:pt x="33" y="81"/>
                  </a:lnTo>
                  <a:lnTo>
                    <a:pt x="47" y="106"/>
                  </a:lnTo>
                  <a:lnTo>
                    <a:pt x="69" y="140"/>
                  </a:lnTo>
                  <a:lnTo>
                    <a:pt x="94" y="171"/>
                  </a:lnTo>
                  <a:lnTo>
                    <a:pt x="118" y="196"/>
                  </a:lnTo>
                  <a:lnTo>
                    <a:pt x="144" y="220"/>
                  </a:lnTo>
                  <a:lnTo>
                    <a:pt x="165" y="240"/>
                  </a:lnTo>
                  <a:lnTo>
                    <a:pt x="188" y="256"/>
                  </a:lnTo>
                  <a:lnTo>
                    <a:pt x="212" y="267"/>
                  </a:lnTo>
                  <a:lnTo>
                    <a:pt x="236" y="278"/>
                  </a:lnTo>
                  <a:lnTo>
                    <a:pt x="286" y="288"/>
                  </a:lnTo>
                  <a:lnTo>
                    <a:pt x="334" y="2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0" name="Freeform 220"/>
            <p:cNvSpPr>
              <a:spLocks/>
            </p:cNvSpPr>
            <p:nvPr/>
          </p:nvSpPr>
          <p:spPr bwMode="auto">
            <a:xfrm rot="276758">
              <a:off x="3917" y="2987"/>
              <a:ext cx="742" cy="325"/>
            </a:xfrm>
            <a:custGeom>
              <a:avLst/>
              <a:gdLst>
                <a:gd name="T0" fmla="*/ 351 w 565"/>
                <a:gd name="T1" fmla="*/ 528 h 555"/>
                <a:gd name="T2" fmla="*/ 390 w 565"/>
                <a:gd name="T3" fmla="*/ 467 h 555"/>
                <a:gd name="T4" fmla="*/ 440 w 565"/>
                <a:gd name="T5" fmla="*/ 364 h 555"/>
                <a:gd name="T6" fmla="*/ 475 w 565"/>
                <a:gd name="T7" fmla="*/ 272 h 555"/>
                <a:gd name="T8" fmla="*/ 489 w 565"/>
                <a:gd name="T9" fmla="*/ 232 h 555"/>
                <a:gd name="T10" fmla="*/ 496 w 565"/>
                <a:gd name="T11" fmla="*/ 203 h 555"/>
                <a:gd name="T12" fmla="*/ 508 w 565"/>
                <a:gd name="T13" fmla="*/ 194 h 555"/>
                <a:gd name="T14" fmla="*/ 525 w 565"/>
                <a:gd name="T15" fmla="*/ 186 h 555"/>
                <a:gd name="T16" fmla="*/ 547 w 565"/>
                <a:gd name="T17" fmla="*/ 128 h 555"/>
                <a:gd name="T18" fmla="*/ 563 w 565"/>
                <a:gd name="T19" fmla="*/ 42 h 555"/>
                <a:gd name="T20" fmla="*/ 557 w 565"/>
                <a:gd name="T21" fmla="*/ 40 h 555"/>
                <a:gd name="T22" fmla="*/ 532 w 565"/>
                <a:gd name="T23" fmla="*/ 111 h 555"/>
                <a:gd name="T24" fmla="*/ 512 w 565"/>
                <a:gd name="T25" fmla="*/ 142 h 555"/>
                <a:gd name="T26" fmla="*/ 408 w 565"/>
                <a:gd name="T27" fmla="*/ 213 h 555"/>
                <a:gd name="T28" fmla="*/ 328 w 565"/>
                <a:gd name="T29" fmla="*/ 255 h 555"/>
                <a:gd name="T30" fmla="*/ 188 w 565"/>
                <a:gd name="T31" fmla="*/ 323 h 555"/>
                <a:gd name="T32" fmla="*/ 47 w 565"/>
                <a:gd name="T33" fmla="*/ 384 h 555"/>
                <a:gd name="T34" fmla="*/ 50 w 565"/>
                <a:gd name="T35" fmla="*/ 393 h 555"/>
                <a:gd name="T36" fmla="*/ 149 w 565"/>
                <a:gd name="T37" fmla="*/ 360 h 555"/>
                <a:gd name="T38" fmla="*/ 248 w 565"/>
                <a:gd name="T39" fmla="*/ 315 h 555"/>
                <a:gd name="T40" fmla="*/ 347 w 565"/>
                <a:gd name="T41" fmla="*/ 269 h 555"/>
                <a:gd name="T42" fmla="*/ 399 w 565"/>
                <a:gd name="T43" fmla="*/ 252 h 555"/>
                <a:gd name="T44" fmla="*/ 398 w 565"/>
                <a:gd name="T45" fmla="*/ 288 h 555"/>
                <a:gd name="T46" fmla="*/ 410 w 565"/>
                <a:gd name="T47" fmla="*/ 259 h 555"/>
                <a:gd name="T48" fmla="*/ 417 w 565"/>
                <a:gd name="T49" fmla="*/ 247 h 555"/>
                <a:gd name="T50" fmla="*/ 401 w 565"/>
                <a:gd name="T51" fmla="*/ 335 h 555"/>
                <a:gd name="T52" fmla="*/ 426 w 565"/>
                <a:gd name="T53" fmla="*/ 272 h 555"/>
                <a:gd name="T54" fmla="*/ 439 w 565"/>
                <a:gd name="T55" fmla="*/ 233 h 555"/>
                <a:gd name="T56" fmla="*/ 442 w 565"/>
                <a:gd name="T57" fmla="*/ 232 h 555"/>
                <a:gd name="T58" fmla="*/ 437 w 565"/>
                <a:gd name="T59" fmla="*/ 264 h 555"/>
                <a:gd name="T60" fmla="*/ 411 w 565"/>
                <a:gd name="T61" fmla="*/ 345 h 555"/>
                <a:gd name="T62" fmla="*/ 370 w 565"/>
                <a:gd name="T63" fmla="*/ 445 h 555"/>
                <a:gd name="T64" fmla="*/ 400 w 565"/>
                <a:gd name="T65" fmla="*/ 393 h 555"/>
                <a:gd name="T66" fmla="*/ 443 w 565"/>
                <a:gd name="T67" fmla="*/ 284 h 555"/>
                <a:gd name="T68" fmla="*/ 463 w 565"/>
                <a:gd name="T69" fmla="*/ 218 h 555"/>
                <a:gd name="T70" fmla="*/ 469 w 565"/>
                <a:gd name="T71" fmla="*/ 218 h 555"/>
                <a:gd name="T72" fmla="*/ 456 w 565"/>
                <a:gd name="T73" fmla="*/ 269 h 555"/>
                <a:gd name="T74" fmla="*/ 427 w 565"/>
                <a:gd name="T75" fmla="*/ 359 h 555"/>
                <a:gd name="T76" fmla="*/ 391 w 565"/>
                <a:gd name="T77" fmla="*/ 442 h 555"/>
                <a:gd name="T78" fmla="*/ 328 w 565"/>
                <a:gd name="T79"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5" h="555">
                  <a:moveTo>
                    <a:pt x="328" y="555"/>
                  </a:moveTo>
                  <a:lnTo>
                    <a:pt x="351" y="528"/>
                  </a:lnTo>
                  <a:lnTo>
                    <a:pt x="372" y="499"/>
                  </a:lnTo>
                  <a:lnTo>
                    <a:pt x="390" y="467"/>
                  </a:lnTo>
                  <a:lnTo>
                    <a:pt x="407" y="433"/>
                  </a:lnTo>
                  <a:lnTo>
                    <a:pt x="440" y="364"/>
                  </a:lnTo>
                  <a:lnTo>
                    <a:pt x="469" y="294"/>
                  </a:lnTo>
                  <a:lnTo>
                    <a:pt x="475" y="272"/>
                  </a:lnTo>
                  <a:lnTo>
                    <a:pt x="482" y="252"/>
                  </a:lnTo>
                  <a:lnTo>
                    <a:pt x="489" y="232"/>
                  </a:lnTo>
                  <a:lnTo>
                    <a:pt x="494" y="208"/>
                  </a:lnTo>
                  <a:lnTo>
                    <a:pt x="496" y="203"/>
                  </a:lnTo>
                  <a:lnTo>
                    <a:pt x="500" y="200"/>
                  </a:lnTo>
                  <a:lnTo>
                    <a:pt x="508" y="194"/>
                  </a:lnTo>
                  <a:lnTo>
                    <a:pt x="517" y="191"/>
                  </a:lnTo>
                  <a:lnTo>
                    <a:pt x="525" y="186"/>
                  </a:lnTo>
                  <a:lnTo>
                    <a:pt x="538" y="167"/>
                  </a:lnTo>
                  <a:lnTo>
                    <a:pt x="547" y="128"/>
                  </a:lnTo>
                  <a:lnTo>
                    <a:pt x="556" y="86"/>
                  </a:lnTo>
                  <a:lnTo>
                    <a:pt x="563" y="42"/>
                  </a:lnTo>
                  <a:lnTo>
                    <a:pt x="565" y="0"/>
                  </a:lnTo>
                  <a:lnTo>
                    <a:pt x="557" y="40"/>
                  </a:lnTo>
                  <a:lnTo>
                    <a:pt x="547" y="79"/>
                  </a:lnTo>
                  <a:lnTo>
                    <a:pt x="532" y="111"/>
                  </a:lnTo>
                  <a:lnTo>
                    <a:pt x="522" y="127"/>
                  </a:lnTo>
                  <a:lnTo>
                    <a:pt x="512" y="142"/>
                  </a:lnTo>
                  <a:lnTo>
                    <a:pt x="478" y="169"/>
                  </a:lnTo>
                  <a:lnTo>
                    <a:pt x="408" y="213"/>
                  </a:lnTo>
                  <a:lnTo>
                    <a:pt x="375" y="237"/>
                  </a:lnTo>
                  <a:lnTo>
                    <a:pt x="328" y="255"/>
                  </a:lnTo>
                  <a:lnTo>
                    <a:pt x="281" y="276"/>
                  </a:lnTo>
                  <a:lnTo>
                    <a:pt x="188" y="323"/>
                  </a:lnTo>
                  <a:lnTo>
                    <a:pt x="94" y="367"/>
                  </a:lnTo>
                  <a:lnTo>
                    <a:pt x="47" y="384"/>
                  </a:lnTo>
                  <a:lnTo>
                    <a:pt x="0" y="399"/>
                  </a:lnTo>
                  <a:lnTo>
                    <a:pt x="50" y="393"/>
                  </a:lnTo>
                  <a:lnTo>
                    <a:pt x="99" y="379"/>
                  </a:lnTo>
                  <a:lnTo>
                    <a:pt x="149" y="360"/>
                  </a:lnTo>
                  <a:lnTo>
                    <a:pt x="199" y="340"/>
                  </a:lnTo>
                  <a:lnTo>
                    <a:pt x="248" y="315"/>
                  </a:lnTo>
                  <a:lnTo>
                    <a:pt x="298" y="291"/>
                  </a:lnTo>
                  <a:lnTo>
                    <a:pt x="347" y="269"/>
                  </a:lnTo>
                  <a:lnTo>
                    <a:pt x="395" y="249"/>
                  </a:lnTo>
                  <a:lnTo>
                    <a:pt x="399" y="252"/>
                  </a:lnTo>
                  <a:lnTo>
                    <a:pt x="389" y="293"/>
                  </a:lnTo>
                  <a:lnTo>
                    <a:pt x="398" y="288"/>
                  </a:lnTo>
                  <a:lnTo>
                    <a:pt x="404" y="276"/>
                  </a:lnTo>
                  <a:lnTo>
                    <a:pt x="410" y="259"/>
                  </a:lnTo>
                  <a:lnTo>
                    <a:pt x="415" y="244"/>
                  </a:lnTo>
                  <a:lnTo>
                    <a:pt x="417" y="247"/>
                  </a:lnTo>
                  <a:lnTo>
                    <a:pt x="384" y="362"/>
                  </a:lnTo>
                  <a:lnTo>
                    <a:pt x="401" y="335"/>
                  </a:lnTo>
                  <a:lnTo>
                    <a:pt x="414" y="305"/>
                  </a:lnTo>
                  <a:lnTo>
                    <a:pt x="426" y="272"/>
                  </a:lnTo>
                  <a:lnTo>
                    <a:pt x="438" y="239"/>
                  </a:lnTo>
                  <a:lnTo>
                    <a:pt x="439" y="233"/>
                  </a:lnTo>
                  <a:lnTo>
                    <a:pt x="440" y="232"/>
                  </a:lnTo>
                  <a:lnTo>
                    <a:pt x="442" y="232"/>
                  </a:lnTo>
                  <a:lnTo>
                    <a:pt x="443" y="233"/>
                  </a:lnTo>
                  <a:lnTo>
                    <a:pt x="437" y="264"/>
                  </a:lnTo>
                  <a:lnTo>
                    <a:pt x="429" y="293"/>
                  </a:lnTo>
                  <a:lnTo>
                    <a:pt x="411" y="345"/>
                  </a:lnTo>
                  <a:lnTo>
                    <a:pt x="390" y="396"/>
                  </a:lnTo>
                  <a:lnTo>
                    <a:pt x="370" y="445"/>
                  </a:lnTo>
                  <a:lnTo>
                    <a:pt x="373" y="443"/>
                  </a:lnTo>
                  <a:lnTo>
                    <a:pt x="400" y="393"/>
                  </a:lnTo>
                  <a:lnTo>
                    <a:pt x="423" y="340"/>
                  </a:lnTo>
                  <a:lnTo>
                    <a:pt x="443" y="284"/>
                  </a:lnTo>
                  <a:lnTo>
                    <a:pt x="460" y="222"/>
                  </a:lnTo>
                  <a:lnTo>
                    <a:pt x="463" y="218"/>
                  </a:lnTo>
                  <a:lnTo>
                    <a:pt x="466" y="216"/>
                  </a:lnTo>
                  <a:lnTo>
                    <a:pt x="469" y="218"/>
                  </a:lnTo>
                  <a:lnTo>
                    <a:pt x="469" y="222"/>
                  </a:lnTo>
                  <a:lnTo>
                    <a:pt x="456" y="269"/>
                  </a:lnTo>
                  <a:lnTo>
                    <a:pt x="442" y="316"/>
                  </a:lnTo>
                  <a:lnTo>
                    <a:pt x="427" y="359"/>
                  </a:lnTo>
                  <a:lnTo>
                    <a:pt x="410" y="401"/>
                  </a:lnTo>
                  <a:lnTo>
                    <a:pt x="391" y="442"/>
                  </a:lnTo>
                  <a:lnTo>
                    <a:pt x="372" y="481"/>
                  </a:lnTo>
                  <a:lnTo>
                    <a:pt x="328" y="5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1" name="Freeform 221"/>
            <p:cNvSpPr>
              <a:spLocks/>
            </p:cNvSpPr>
            <p:nvPr/>
          </p:nvSpPr>
          <p:spPr bwMode="auto">
            <a:xfrm rot="276758">
              <a:off x="3699" y="3164"/>
              <a:ext cx="154" cy="79"/>
            </a:xfrm>
            <a:custGeom>
              <a:avLst/>
              <a:gdLst>
                <a:gd name="T0" fmla="*/ 111 w 118"/>
                <a:gd name="T1" fmla="*/ 136 h 136"/>
                <a:gd name="T2" fmla="*/ 117 w 118"/>
                <a:gd name="T3" fmla="*/ 136 h 136"/>
                <a:gd name="T4" fmla="*/ 118 w 118"/>
                <a:gd name="T5" fmla="*/ 132 h 136"/>
                <a:gd name="T6" fmla="*/ 117 w 118"/>
                <a:gd name="T7" fmla="*/ 127 h 136"/>
                <a:gd name="T8" fmla="*/ 114 w 118"/>
                <a:gd name="T9" fmla="*/ 122 h 136"/>
                <a:gd name="T10" fmla="*/ 113 w 118"/>
                <a:gd name="T11" fmla="*/ 119 h 136"/>
                <a:gd name="T12" fmla="*/ 83 w 118"/>
                <a:gd name="T13" fmla="*/ 95 h 136"/>
                <a:gd name="T14" fmla="*/ 55 w 118"/>
                <a:gd name="T15" fmla="*/ 70 h 136"/>
                <a:gd name="T16" fmla="*/ 27 w 118"/>
                <a:gd name="T17" fmla="*/ 38 h 136"/>
                <a:gd name="T18" fmla="*/ 0 w 118"/>
                <a:gd name="T19" fmla="*/ 0 h 136"/>
                <a:gd name="T20" fmla="*/ 24 w 118"/>
                <a:gd name="T21" fmla="*/ 44 h 136"/>
                <a:gd name="T22" fmla="*/ 50 w 118"/>
                <a:gd name="T23" fmla="*/ 82 h 136"/>
                <a:gd name="T24" fmla="*/ 80 w 118"/>
                <a:gd name="T25" fmla="*/ 112 h 136"/>
                <a:gd name="T26" fmla="*/ 111 w 118"/>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36">
                  <a:moveTo>
                    <a:pt x="111" y="136"/>
                  </a:moveTo>
                  <a:lnTo>
                    <a:pt x="117" y="136"/>
                  </a:lnTo>
                  <a:lnTo>
                    <a:pt x="118" y="132"/>
                  </a:lnTo>
                  <a:lnTo>
                    <a:pt x="117" y="127"/>
                  </a:lnTo>
                  <a:lnTo>
                    <a:pt x="114" y="122"/>
                  </a:lnTo>
                  <a:lnTo>
                    <a:pt x="113" y="119"/>
                  </a:lnTo>
                  <a:lnTo>
                    <a:pt x="83" y="95"/>
                  </a:lnTo>
                  <a:lnTo>
                    <a:pt x="55" y="70"/>
                  </a:lnTo>
                  <a:lnTo>
                    <a:pt x="27" y="38"/>
                  </a:lnTo>
                  <a:lnTo>
                    <a:pt x="0" y="0"/>
                  </a:lnTo>
                  <a:lnTo>
                    <a:pt x="24" y="44"/>
                  </a:lnTo>
                  <a:lnTo>
                    <a:pt x="50" y="82"/>
                  </a:lnTo>
                  <a:lnTo>
                    <a:pt x="80" y="112"/>
                  </a:lnTo>
                  <a:lnTo>
                    <a:pt x="111"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2" name="Freeform 222"/>
            <p:cNvSpPr>
              <a:spLocks/>
            </p:cNvSpPr>
            <p:nvPr/>
          </p:nvSpPr>
          <p:spPr bwMode="auto">
            <a:xfrm rot="276758">
              <a:off x="3741" y="3172"/>
              <a:ext cx="102" cy="47"/>
            </a:xfrm>
            <a:custGeom>
              <a:avLst/>
              <a:gdLst>
                <a:gd name="T0" fmla="*/ 71 w 78"/>
                <a:gd name="T1" fmla="*/ 81 h 81"/>
                <a:gd name="T2" fmla="*/ 74 w 78"/>
                <a:gd name="T3" fmla="*/ 80 h 81"/>
                <a:gd name="T4" fmla="*/ 76 w 78"/>
                <a:gd name="T5" fmla="*/ 78 h 81"/>
                <a:gd name="T6" fmla="*/ 78 w 78"/>
                <a:gd name="T7" fmla="*/ 75 h 81"/>
                <a:gd name="T8" fmla="*/ 60 w 78"/>
                <a:gd name="T9" fmla="*/ 54 h 81"/>
                <a:gd name="T10" fmla="*/ 38 w 78"/>
                <a:gd name="T11" fmla="*/ 39 h 81"/>
                <a:gd name="T12" fmla="*/ 17 w 78"/>
                <a:gd name="T13" fmla="*/ 22 h 81"/>
                <a:gd name="T14" fmla="*/ 9 w 78"/>
                <a:gd name="T15" fmla="*/ 12 h 81"/>
                <a:gd name="T16" fmla="*/ 0 w 78"/>
                <a:gd name="T17" fmla="*/ 0 h 81"/>
                <a:gd name="T18" fmla="*/ 8 w 78"/>
                <a:gd name="T19" fmla="*/ 15 h 81"/>
                <a:gd name="T20" fmla="*/ 15 w 78"/>
                <a:gd name="T21" fmla="*/ 29 h 81"/>
                <a:gd name="T22" fmla="*/ 33 w 78"/>
                <a:gd name="T23" fmla="*/ 49 h 81"/>
                <a:gd name="T24" fmla="*/ 51 w 78"/>
                <a:gd name="T25" fmla="*/ 66 h 81"/>
                <a:gd name="T26" fmla="*/ 71 w 78"/>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1">
                  <a:moveTo>
                    <a:pt x="71" y="81"/>
                  </a:moveTo>
                  <a:lnTo>
                    <a:pt x="74" y="80"/>
                  </a:lnTo>
                  <a:lnTo>
                    <a:pt x="76" y="78"/>
                  </a:lnTo>
                  <a:lnTo>
                    <a:pt x="78" y="75"/>
                  </a:lnTo>
                  <a:lnTo>
                    <a:pt x="60" y="54"/>
                  </a:lnTo>
                  <a:lnTo>
                    <a:pt x="38" y="39"/>
                  </a:lnTo>
                  <a:lnTo>
                    <a:pt x="17" y="22"/>
                  </a:lnTo>
                  <a:lnTo>
                    <a:pt x="9" y="12"/>
                  </a:lnTo>
                  <a:lnTo>
                    <a:pt x="0" y="0"/>
                  </a:lnTo>
                  <a:lnTo>
                    <a:pt x="8" y="15"/>
                  </a:lnTo>
                  <a:lnTo>
                    <a:pt x="15" y="29"/>
                  </a:lnTo>
                  <a:lnTo>
                    <a:pt x="33" y="49"/>
                  </a:lnTo>
                  <a:lnTo>
                    <a:pt x="51" y="66"/>
                  </a:lnTo>
                  <a:lnTo>
                    <a:pt x="7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3" name="Freeform 223"/>
            <p:cNvSpPr>
              <a:spLocks/>
            </p:cNvSpPr>
            <p:nvPr/>
          </p:nvSpPr>
          <p:spPr bwMode="auto">
            <a:xfrm rot="276758">
              <a:off x="3795" y="3181"/>
              <a:ext cx="40" cy="19"/>
            </a:xfrm>
            <a:custGeom>
              <a:avLst/>
              <a:gdLst>
                <a:gd name="T0" fmla="*/ 26 w 30"/>
                <a:gd name="T1" fmla="*/ 30 h 30"/>
                <a:gd name="T2" fmla="*/ 30 w 30"/>
                <a:gd name="T3" fmla="*/ 28 h 30"/>
                <a:gd name="T4" fmla="*/ 30 w 30"/>
                <a:gd name="T5" fmla="*/ 22 h 30"/>
                <a:gd name="T6" fmla="*/ 0 w 30"/>
                <a:gd name="T7" fmla="*/ 0 h 30"/>
                <a:gd name="T8" fmla="*/ 5 w 30"/>
                <a:gd name="T9" fmla="*/ 8 h 30"/>
                <a:gd name="T10" fmla="*/ 11 w 30"/>
                <a:gd name="T11" fmla="*/ 18 h 30"/>
                <a:gd name="T12" fmla="*/ 19 w 30"/>
                <a:gd name="T13" fmla="*/ 25 h 30"/>
                <a:gd name="T14" fmla="*/ 26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26" y="30"/>
                  </a:moveTo>
                  <a:lnTo>
                    <a:pt x="30" y="28"/>
                  </a:lnTo>
                  <a:lnTo>
                    <a:pt x="30" y="22"/>
                  </a:lnTo>
                  <a:lnTo>
                    <a:pt x="0" y="0"/>
                  </a:lnTo>
                  <a:lnTo>
                    <a:pt x="5" y="8"/>
                  </a:lnTo>
                  <a:lnTo>
                    <a:pt x="11" y="18"/>
                  </a:lnTo>
                  <a:lnTo>
                    <a:pt x="19" y="25"/>
                  </a:lnTo>
                  <a:lnTo>
                    <a:pt x="2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4" name="Freeform 224"/>
            <p:cNvSpPr>
              <a:spLocks/>
            </p:cNvSpPr>
            <p:nvPr/>
          </p:nvSpPr>
          <p:spPr bwMode="auto">
            <a:xfrm rot="276758">
              <a:off x="3357" y="2957"/>
              <a:ext cx="460" cy="186"/>
            </a:xfrm>
            <a:custGeom>
              <a:avLst/>
              <a:gdLst>
                <a:gd name="T0" fmla="*/ 342 w 351"/>
                <a:gd name="T1" fmla="*/ 315 h 317"/>
                <a:gd name="T2" fmla="*/ 344 w 351"/>
                <a:gd name="T3" fmla="*/ 315 h 317"/>
                <a:gd name="T4" fmla="*/ 347 w 351"/>
                <a:gd name="T5" fmla="*/ 317 h 317"/>
                <a:gd name="T6" fmla="*/ 350 w 351"/>
                <a:gd name="T7" fmla="*/ 315 h 317"/>
                <a:gd name="T8" fmla="*/ 351 w 351"/>
                <a:gd name="T9" fmla="*/ 314 h 317"/>
                <a:gd name="T10" fmla="*/ 180 w 351"/>
                <a:gd name="T11" fmla="*/ 216 h 317"/>
                <a:gd name="T12" fmla="*/ 151 w 351"/>
                <a:gd name="T13" fmla="*/ 205 h 317"/>
                <a:gd name="T14" fmla="*/ 122 w 351"/>
                <a:gd name="T15" fmla="*/ 192 h 317"/>
                <a:gd name="T16" fmla="*/ 94 w 351"/>
                <a:gd name="T17" fmla="*/ 177 h 317"/>
                <a:gd name="T18" fmla="*/ 82 w 351"/>
                <a:gd name="T19" fmla="*/ 165 h 317"/>
                <a:gd name="T20" fmla="*/ 71 w 351"/>
                <a:gd name="T21" fmla="*/ 153 h 317"/>
                <a:gd name="T22" fmla="*/ 62 w 351"/>
                <a:gd name="T23" fmla="*/ 153 h 317"/>
                <a:gd name="T24" fmla="*/ 26 w 351"/>
                <a:gd name="T25" fmla="*/ 55 h 317"/>
                <a:gd name="T26" fmla="*/ 51 w 351"/>
                <a:gd name="T27" fmla="*/ 63 h 317"/>
                <a:gd name="T28" fmla="*/ 52 w 351"/>
                <a:gd name="T29" fmla="*/ 66 h 317"/>
                <a:gd name="T30" fmla="*/ 51 w 351"/>
                <a:gd name="T31" fmla="*/ 68 h 317"/>
                <a:gd name="T32" fmla="*/ 48 w 351"/>
                <a:gd name="T33" fmla="*/ 72 h 317"/>
                <a:gd name="T34" fmla="*/ 98 w 351"/>
                <a:gd name="T35" fmla="*/ 77 h 317"/>
                <a:gd name="T36" fmla="*/ 68 w 351"/>
                <a:gd name="T37" fmla="*/ 53 h 317"/>
                <a:gd name="T38" fmla="*/ 68 w 351"/>
                <a:gd name="T39" fmla="*/ 48 h 317"/>
                <a:gd name="T40" fmla="*/ 113 w 351"/>
                <a:gd name="T41" fmla="*/ 65 h 317"/>
                <a:gd name="T42" fmla="*/ 95 w 351"/>
                <a:gd name="T43" fmla="*/ 44 h 317"/>
                <a:gd name="T44" fmla="*/ 72 w 351"/>
                <a:gd name="T45" fmla="*/ 26 h 317"/>
                <a:gd name="T46" fmla="*/ 48 w 351"/>
                <a:gd name="T47" fmla="*/ 14 h 317"/>
                <a:gd name="T48" fmla="*/ 35 w 351"/>
                <a:gd name="T49" fmla="*/ 12 h 317"/>
                <a:gd name="T50" fmla="*/ 22 w 351"/>
                <a:gd name="T51" fmla="*/ 12 h 317"/>
                <a:gd name="T52" fmla="*/ 21 w 351"/>
                <a:gd name="T53" fmla="*/ 17 h 317"/>
                <a:gd name="T54" fmla="*/ 21 w 351"/>
                <a:gd name="T55" fmla="*/ 22 h 317"/>
                <a:gd name="T56" fmla="*/ 65 w 351"/>
                <a:gd name="T57" fmla="*/ 46 h 317"/>
                <a:gd name="T58" fmla="*/ 65 w 351"/>
                <a:gd name="T59" fmla="*/ 48 h 317"/>
                <a:gd name="T60" fmla="*/ 57 w 351"/>
                <a:gd name="T61" fmla="*/ 46 h 317"/>
                <a:gd name="T62" fmla="*/ 48 w 351"/>
                <a:gd name="T63" fmla="*/ 43 h 317"/>
                <a:gd name="T64" fmla="*/ 38 w 351"/>
                <a:gd name="T65" fmla="*/ 43 h 317"/>
                <a:gd name="T66" fmla="*/ 28 w 351"/>
                <a:gd name="T67" fmla="*/ 46 h 317"/>
                <a:gd name="T68" fmla="*/ 27 w 351"/>
                <a:gd name="T69" fmla="*/ 48 h 317"/>
                <a:gd name="T70" fmla="*/ 26 w 351"/>
                <a:gd name="T71" fmla="*/ 51 h 317"/>
                <a:gd name="T72" fmla="*/ 0 w 351"/>
                <a:gd name="T73" fmla="*/ 0 h 317"/>
                <a:gd name="T74" fmla="*/ 18 w 351"/>
                <a:gd name="T75" fmla="*/ 43 h 317"/>
                <a:gd name="T76" fmla="*/ 32 w 351"/>
                <a:gd name="T77" fmla="*/ 90 h 317"/>
                <a:gd name="T78" fmla="*/ 58 w 351"/>
                <a:gd name="T79" fmla="*/ 185 h 317"/>
                <a:gd name="T80" fmla="*/ 59 w 351"/>
                <a:gd name="T81" fmla="*/ 183 h 317"/>
                <a:gd name="T82" fmla="*/ 62 w 351"/>
                <a:gd name="T83" fmla="*/ 182 h 317"/>
                <a:gd name="T84" fmla="*/ 62 w 351"/>
                <a:gd name="T85" fmla="*/ 183 h 317"/>
                <a:gd name="T86" fmla="*/ 64 w 351"/>
                <a:gd name="T87" fmla="*/ 187 h 317"/>
                <a:gd name="T88" fmla="*/ 109 w 351"/>
                <a:gd name="T89" fmla="*/ 210 h 317"/>
                <a:gd name="T90" fmla="*/ 157 w 351"/>
                <a:gd name="T91" fmla="*/ 231 h 317"/>
                <a:gd name="T92" fmla="*/ 204 w 351"/>
                <a:gd name="T93" fmla="*/ 249 h 317"/>
                <a:gd name="T94" fmla="*/ 252 w 351"/>
                <a:gd name="T95" fmla="*/ 273 h 317"/>
                <a:gd name="T96" fmla="*/ 298 w 351"/>
                <a:gd name="T97" fmla="*/ 297 h 317"/>
                <a:gd name="T98" fmla="*/ 342 w 351"/>
                <a:gd name="T99" fmla="*/ 31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1" h="317">
                  <a:moveTo>
                    <a:pt x="342" y="315"/>
                  </a:moveTo>
                  <a:lnTo>
                    <a:pt x="344" y="315"/>
                  </a:lnTo>
                  <a:lnTo>
                    <a:pt x="347" y="317"/>
                  </a:lnTo>
                  <a:lnTo>
                    <a:pt x="350" y="315"/>
                  </a:lnTo>
                  <a:lnTo>
                    <a:pt x="351" y="314"/>
                  </a:lnTo>
                  <a:lnTo>
                    <a:pt x="180" y="216"/>
                  </a:lnTo>
                  <a:lnTo>
                    <a:pt x="151" y="205"/>
                  </a:lnTo>
                  <a:lnTo>
                    <a:pt x="122" y="192"/>
                  </a:lnTo>
                  <a:lnTo>
                    <a:pt x="94" y="177"/>
                  </a:lnTo>
                  <a:lnTo>
                    <a:pt x="82" y="165"/>
                  </a:lnTo>
                  <a:lnTo>
                    <a:pt x="71" y="153"/>
                  </a:lnTo>
                  <a:lnTo>
                    <a:pt x="62" y="153"/>
                  </a:lnTo>
                  <a:lnTo>
                    <a:pt x="26" y="55"/>
                  </a:lnTo>
                  <a:lnTo>
                    <a:pt x="51" y="63"/>
                  </a:lnTo>
                  <a:lnTo>
                    <a:pt x="52" y="66"/>
                  </a:lnTo>
                  <a:lnTo>
                    <a:pt x="51" y="68"/>
                  </a:lnTo>
                  <a:lnTo>
                    <a:pt x="48" y="72"/>
                  </a:lnTo>
                  <a:lnTo>
                    <a:pt x="98" y="77"/>
                  </a:lnTo>
                  <a:lnTo>
                    <a:pt x="68" y="53"/>
                  </a:lnTo>
                  <a:lnTo>
                    <a:pt x="68" y="48"/>
                  </a:lnTo>
                  <a:lnTo>
                    <a:pt x="113" y="65"/>
                  </a:lnTo>
                  <a:lnTo>
                    <a:pt x="95" y="44"/>
                  </a:lnTo>
                  <a:lnTo>
                    <a:pt x="72" y="26"/>
                  </a:lnTo>
                  <a:lnTo>
                    <a:pt x="48" y="14"/>
                  </a:lnTo>
                  <a:lnTo>
                    <a:pt x="35" y="12"/>
                  </a:lnTo>
                  <a:lnTo>
                    <a:pt x="22" y="12"/>
                  </a:lnTo>
                  <a:lnTo>
                    <a:pt x="21" y="17"/>
                  </a:lnTo>
                  <a:lnTo>
                    <a:pt x="21" y="22"/>
                  </a:lnTo>
                  <a:lnTo>
                    <a:pt x="65" y="46"/>
                  </a:lnTo>
                  <a:lnTo>
                    <a:pt x="65" y="48"/>
                  </a:lnTo>
                  <a:lnTo>
                    <a:pt x="57" y="46"/>
                  </a:lnTo>
                  <a:lnTo>
                    <a:pt x="48" y="43"/>
                  </a:lnTo>
                  <a:lnTo>
                    <a:pt x="38" y="43"/>
                  </a:lnTo>
                  <a:lnTo>
                    <a:pt x="28" y="46"/>
                  </a:lnTo>
                  <a:lnTo>
                    <a:pt x="27" y="48"/>
                  </a:lnTo>
                  <a:lnTo>
                    <a:pt x="26" y="51"/>
                  </a:lnTo>
                  <a:lnTo>
                    <a:pt x="0" y="0"/>
                  </a:lnTo>
                  <a:lnTo>
                    <a:pt x="18" y="43"/>
                  </a:lnTo>
                  <a:lnTo>
                    <a:pt x="32" y="90"/>
                  </a:lnTo>
                  <a:lnTo>
                    <a:pt x="58" y="185"/>
                  </a:lnTo>
                  <a:lnTo>
                    <a:pt x="59" y="183"/>
                  </a:lnTo>
                  <a:lnTo>
                    <a:pt x="62" y="182"/>
                  </a:lnTo>
                  <a:lnTo>
                    <a:pt x="62" y="183"/>
                  </a:lnTo>
                  <a:lnTo>
                    <a:pt x="64" y="187"/>
                  </a:lnTo>
                  <a:lnTo>
                    <a:pt x="109" y="210"/>
                  </a:lnTo>
                  <a:lnTo>
                    <a:pt x="157" y="231"/>
                  </a:lnTo>
                  <a:lnTo>
                    <a:pt x="204" y="249"/>
                  </a:lnTo>
                  <a:lnTo>
                    <a:pt x="252" y="273"/>
                  </a:lnTo>
                  <a:lnTo>
                    <a:pt x="298" y="297"/>
                  </a:lnTo>
                  <a:lnTo>
                    <a:pt x="342"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5" name="Freeform 225"/>
            <p:cNvSpPr>
              <a:spLocks/>
            </p:cNvSpPr>
            <p:nvPr/>
          </p:nvSpPr>
          <p:spPr bwMode="auto">
            <a:xfrm rot="276758">
              <a:off x="3856" y="2852"/>
              <a:ext cx="840" cy="307"/>
            </a:xfrm>
            <a:custGeom>
              <a:avLst/>
              <a:gdLst>
                <a:gd name="T0" fmla="*/ 44 w 640"/>
                <a:gd name="T1" fmla="*/ 525 h 525"/>
                <a:gd name="T2" fmla="*/ 85 w 640"/>
                <a:gd name="T3" fmla="*/ 518 h 525"/>
                <a:gd name="T4" fmla="*/ 124 w 640"/>
                <a:gd name="T5" fmla="*/ 508 h 525"/>
                <a:gd name="T6" fmla="*/ 164 w 640"/>
                <a:gd name="T7" fmla="*/ 495 h 525"/>
                <a:gd name="T8" fmla="*/ 204 w 640"/>
                <a:gd name="T9" fmla="*/ 478 h 525"/>
                <a:gd name="T10" fmla="*/ 284 w 640"/>
                <a:gd name="T11" fmla="*/ 440 h 525"/>
                <a:gd name="T12" fmla="*/ 363 w 640"/>
                <a:gd name="T13" fmla="*/ 400 h 525"/>
                <a:gd name="T14" fmla="*/ 399 w 640"/>
                <a:gd name="T15" fmla="*/ 371 h 525"/>
                <a:gd name="T16" fmla="*/ 439 w 640"/>
                <a:gd name="T17" fmla="*/ 347 h 525"/>
                <a:gd name="T18" fmla="*/ 516 w 640"/>
                <a:gd name="T19" fmla="*/ 298 h 525"/>
                <a:gd name="T20" fmla="*/ 551 w 640"/>
                <a:gd name="T21" fmla="*/ 271 h 525"/>
                <a:gd name="T22" fmla="*/ 584 w 640"/>
                <a:gd name="T23" fmla="*/ 237 h 525"/>
                <a:gd name="T24" fmla="*/ 600 w 640"/>
                <a:gd name="T25" fmla="*/ 219 h 525"/>
                <a:gd name="T26" fmla="*/ 614 w 640"/>
                <a:gd name="T27" fmla="*/ 198 h 525"/>
                <a:gd name="T28" fmla="*/ 626 w 640"/>
                <a:gd name="T29" fmla="*/ 175 h 525"/>
                <a:gd name="T30" fmla="*/ 638 w 640"/>
                <a:gd name="T31" fmla="*/ 149 h 525"/>
                <a:gd name="T32" fmla="*/ 640 w 640"/>
                <a:gd name="T33" fmla="*/ 127 h 525"/>
                <a:gd name="T34" fmla="*/ 640 w 640"/>
                <a:gd name="T35" fmla="*/ 107 h 525"/>
                <a:gd name="T36" fmla="*/ 638 w 640"/>
                <a:gd name="T37" fmla="*/ 86 h 525"/>
                <a:gd name="T38" fmla="*/ 635 w 640"/>
                <a:gd name="T39" fmla="*/ 68 h 525"/>
                <a:gd name="T40" fmla="*/ 623 w 640"/>
                <a:gd name="T41" fmla="*/ 31 h 525"/>
                <a:gd name="T42" fmla="*/ 609 w 640"/>
                <a:gd name="T43" fmla="*/ 0 h 525"/>
                <a:gd name="T44" fmla="*/ 619 w 640"/>
                <a:gd name="T45" fmla="*/ 36 h 525"/>
                <a:gd name="T46" fmla="*/ 625 w 640"/>
                <a:gd name="T47" fmla="*/ 76 h 525"/>
                <a:gd name="T48" fmla="*/ 626 w 640"/>
                <a:gd name="T49" fmla="*/ 97 h 525"/>
                <a:gd name="T50" fmla="*/ 625 w 640"/>
                <a:gd name="T51" fmla="*/ 117 h 525"/>
                <a:gd name="T52" fmla="*/ 622 w 640"/>
                <a:gd name="T53" fmla="*/ 137 h 525"/>
                <a:gd name="T54" fmla="*/ 615 w 640"/>
                <a:gd name="T55" fmla="*/ 154 h 525"/>
                <a:gd name="T56" fmla="*/ 591 w 640"/>
                <a:gd name="T57" fmla="*/ 188 h 525"/>
                <a:gd name="T58" fmla="*/ 566 w 640"/>
                <a:gd name="T59" fmla="*/ 219 h 525"/>
                <a:gd name="T60" fmla="*/ 537 w 640"/>
                <a:gd name="T61" fmla="*/ 249 h 525"/>
                <a:gd name="T62" fmla="*/ 509 w 640"/>
                <a:gd name="T63" fmla="*/ 276 h 525"/>
                <a:gd name="T64" fmla="*/ 447 w 640"/>
                <a:gd name="T65" fmla="*/ 325 h 525"/>
                <a:gd name="T66" fmla="*/ 383 w 640"/>
                <a:gd name="T67" fmla="*/ 368 h 525"/>
                <a:gd name="T68" fmla="*/ 315 w 640"/>
                <a:gd name="T69" fmla="*/ 407 h 525"/>
                <a:gd name="T70" fmla="*/ 245 w 640"/>
                <a:gd name="T71" fmla="*/ 442 h 525"/>
                <a:gd name="T72" fmla="*/ 175 w 640"/>
                <a:gd name="T73" fmla="*/ 476 h 525"/>
                <a:gd name="T74" fmla="*/ 104 w 640"/>
                <a:gd name="T75" fmla="*/ 508 h 525"/>
                <a:gd name="T76" fmla="*/ 78 w 640"/>
                <a:gd name="T77" fmla="*/ 513 h 525"/>
                <a:gd name="T78" fmla="*/ 52 w 640"/>
                <a:gd name="T79" fmla="*/ 515 h 525"/>
                <a:gd name="T80" fmla="*/ 26 w 640"/>
                <a:gd name="T81" fmla="*/ 510 h 525"/>
                <a:gd name="T82" fmla="*/ 13 w 640"/>
                <a:gd name="T83" fmla="*/ 505 h 525"/>
                <a:gd name="T84" fmla="*/ 0 w 640"/>
                <a:gd name="T85" fmla="*/ 496 h 525"/>
                <a:gd name="T86" fmla="*/ 20 w 640"/>
                <a:gd name="T87" fmla="*/ 513 h 525"/>
                <a:gd name="T88" fmla="*/ 32 w 640"/>
                <a:gd name="T89" fmla="*/ 520 h 525"/>
                <a:gd name="T90" fmla="*/ 44 w 640"/>
                <a:gd name="T9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0" h="525">
                  <a:moveTo>
                    <a:pt x="44" y="525"/>
                  </a:moveTo>
                  <a:lnTo>
                    <a:pt x="85" y="518"/>
                  </a:lnTo>
                  <a:lnTo>
                    <a:pt x="124" y="508"/>
                  </a:lnTo>
                  <a:lnTo>
                    <a:pt x="164" y="495"/>
                  </a:lnTo>
                  <a:lnTo>
                    <a:pt x="204" y="478"/>
                  </a:lnTo>
                  <a:lnTo>
                    <a:pt x="284" y="440"/>
                  </a:lnTo>
                  <a:lnTo>
                    <a:pt x="363" y="400"/>
                  </a:lnTo>
                  <a:lnTo>
                    <a:pt x="399" y="371"/>
                  </a:lnTo>
                  <a:lnTo>
                    <a:pt x="439" y="347"/>
                  </a:lnTo>
                  <a:lnTo>
                    <a:pt x="516" y="298"/>
                  </a:lnTo>
                  <a:lnTo>
                    <a:pt x="551" y="271"/>
                  </a:lnTo>
                  <a:lnTo>
                    <a:pt x="584" y="237"/>
                  </a:lnTo>
                  <a:lnTo>
                    <a:pt x="600" y="219"/>
                  </a:lnTo>
                  <a:lnTo>
                    <a:pt x="614" y="198"/>
                  </a:lnTo>
                  <a:lnTo>
                    <a:pt x="626" y="175"/>
                  </a:lnTo>
                  <a:lnTo>
                    <a:pt x="638" y="149"/>
                  </a:lnTo>
                  <a:lnTo>
                    <a:pt x="640" y="127"/>
                  </a:lnTo>
                  <a:lnTo>
                    <a:pt x="640" y="107"/>
                  </a:lnTo>
                  <a:lnTo>
                    <a:pt x="638" y="86"/>
                  </a:lnTo>
                  <a:lnTo>
                    <a:pt x="635" y="68"/>
                  </a:lnTo>
                  <a:lnTo>
                    <a:pt x="623" y="31"/>
                  </a:lnTo>
                  <a:lnTo>
                    <a:pt x="609" y="0"/>
                  </a:lnTo>
                  <a:lnTo>
                    <a:pt x="619" y="36"/>
                  </a:lnTo>
                  <a:lnTo>
                    <a:pt x="625" y="76"/>
                  </a:lnTo>
                  <a:lnTo>
                    <a:pt x="626" y="97"/>
                  </a:lnTo>
                  <a:lnTo>
                    <a:pt x="625" y="117"/>
                  </a:lnTo>
                  <a:lnTo>
                    <a:pt x="622" y="137"/>
                  </a:lnTo>
                  <a:lnTo>
                    <a:pt x="615" y="154"/>
                  </a:lnTo>
                  <a:lnTo>
                    <a:pt x="591" y="188"/>
                  </a:lnTo>
                  <a:lnTo>
                    <a:pt x="566" y="219"/>
                  </a:lnTo>
                  <a:lnTo>
                    <a:pt x="537" y="249"/>
                  </a:lnTo>
                  <a:lnTo>
                    <a:pt x="509" y="276"/>
                  </a:lnTo>
                  <a:lnTo>
                    <a:pt x="447" y="325"/>
                  </a:lnTo>
                  <a:lnTo>
                    <a:pt x="383" y="368"/>
                  </a:lnTo>
                  <a:lnTo>
                    <a:pt x="315" y="407"/>
                  </a:lnTo>
                  <a:lnTo>
                    <a:pt x="245" y="442"/>
                  </a:lnTo>
                  <a:lnTo>
                    <a:pt x="175" y="476"/>
                  </a:lnTo>
                  <a:lnTo>
                    <a:pt x="104" y="508"/>
                  </a:lnTo>
                  <a:lnTo>
                    <a:pt x="78" y="513"/>
                  </a:lnTo>
                  <a:lnTo>
                    <a:pt x="52" y="515"/>
                  </a:lnTo>
                  <a:lnTo>
                    <a:pt x="26" y="510"/>
                  </a:lnTo>
                  <a:lnTo>
                    <a:pt x="13" y="505"/>
                  </a:lnTo>
                  <a:lnTo>
                    <a:pt x="0" y="496"/>
                  </a:lnTo>
                  <a:lnTo>
                    <a:pt x="20" y="513"/>
                  </a:lnTo>
                  <a:lnTo>
                    <a:pt x="32" y="520"/>
                  </a:lnTo>
                  <a:lnTo>
                    <a:pt x="44" y="5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6" name="Freeform 226"/>
            <p:cNvSpPr>
              <a:spLocks/>
            </p:cNvSpPr>
            <p:nvPr/>
          </p:nvSpPr>
          <p:spPr bwMode="auto">
            <a:xfrm rot="276758">
              <a:off x="3402" y="2774"/>
              <a:ext cx="584" cy="295"/>
            </a:xfrm>
            <a:custGeom>
              <a:avLst/>
              <a:gdLst>
                <a:gd name="T0" fmla="*/ 400 w 445"/>
                <a:gd name="T1" fmla="*/ 506 h 506"/>
                <a:gd name="T2" fmla="*/ 445 w 445"/>
                <a:gd name="T3" fmla="*/ 491 h 506"/>
                <a:gd name="T4" fmla="*/ 413 w 445"/>
                <a:gd name="T5" fmla="*/ 491 h 506"/>
                <a:gd name="T6" fmla="*/ 381 w 445"/>
                <a:gd name="T7" fmla="*/ 483 h 506"/>
                <a:gd name="T8" fmla="*/ 350 w 445"/>
                <a:gd name="T9" fmla="*/ 467 h 506"/>
                <a:gd name="T10" fmla="*/ 319 w 445"/>
                <a:gd name="T11" fmla="*/ 447 h 506"/>
                <a:gd name="T12" fmla="*/ 260 w 445"/>
                <a:gd name="T13" fmla="*/ 401 h 506"/>
                <a:gd name="T14" fmla="*/ 230 w 445"/>
                <a:gd name="T15" fmla="*/ 381 h 506"/>
                <a:gd name="T16" fmla="*/ 200 w 445"/>
                <a:gd name="T17" fmla="*/ 362 h 506"/>
                <a:gd name="T18" fmla="*/ 156 w 445"/>
                <a:gd name="T19" fmla="*/ 334 h 506"/>
                <a:gd name="T20" fmla="*/ 110 w 445"/>
                <a:gd name="T21" fmla="*/ 308 h 506"/>
                <a:gd name="T22" fmla="*/ 65 w 445"/>
                <a:gd name="T23" fmla="*/ 279 h 506"/>
                <a:gd name="T24" fmla="*/ 45 w 445"/>
                <a:gd name="T25" fmla="*/ 262 h 506"/>
                <a:gd name="T26" fmla="*/ 26 w 445"/>
                <a:gd name="T27" fmla="*/ 244 h 506"/>
                <a:gd name="T28" fmla="*/ 64 w 445"/>
                <a:gd name="T29" fmla="*/ 207 h 506"/>
                <a:gd name="T30" fmla="*/ 106 w 445"/>
                <a:gd name="T31" fmla="*/ 174 h 506"/>
                <a:gd name="T32" fmla="*/ 148 w 445"/>
                <a:gd name="T33" fmla="*/ 144 h 506"/>
                <a:gd name="T34" fmla="*/ 237 w 445"/>
                <a:gd name="T35" fmla="*/ 90 h 506"/>
                <a:gd name="T36" fmla="*/ 280 w 445"/>
                <a:gd name="T37" fmla="*/ 63 h 506"/>
                <a:gd name="T38" fmla="*/ 324 w 445"/>
                <a:gd name="T39" fmla="*/ 32 h 506"/>
                <a:gd name="T40" fmla="*/ 365 w 445"/>
                <a:gd name="T41" fmla="*/ 0 h 506"/>
                <a:gd name="T42" fmla="*/ 288 w 445"/>
                <a:gd name="T43" fmla="*/ 44 h 506"/>
                <a:gd name="T44" fmla="*/ 212 w 445"/>
                <a:gd name="T45" fmla="*/ 88 h 506"/>
                <a:gd name="T46" fmla="*/ 63 w 445"/>
                <a:gd name="T47" fmla="*/ 183 h 506"/>
                <a:gd name="T48" fmla="*/ 45 w 445"/>
                <a:gd name="T49" fmla="*/ 198 h 506"/>
                <a:gd name="T50" fmla="*/ 27 w 445"/>
                <a:gd name="T51" fmla="*/ 212 h 506"/>
                <a:gd name="T52" fmla="*/ 11 w 445"/>
                <a:gd name="T53" fmla="*/ 229 h 506"/>
                <a:gd name="T54" fmla="*/ 5 w 445"/>
                <a:gd name="T55" fmla="*/ 240 h 506"/>
                <a:gd name="T56" fmla="*/ 0 w 445"/>
                <a:gd name="T57" fmla="*/ 254 h 506"/>
                <a:gd name="T58" fmla="*/ 23 w 445"/>
                <a:gd name="T59" fmla="*/ 281 h 506"/>
                <a:gd name="T60" fmla="*/ 50 w 445"/>
                <a:gd name="T61" fmla="*/ 305 h 506"/>
                <a:gd name="T62" fmla="*/ 80 w 445"/>
                <a:gd name="T63" fmla="*/ 323 h 506"/>
                <a:gd name="T64" fmla="*/ 111 w 445"/>
                <a:gd name="T65" fmla="*/ 340 h 506"/>
                <a:gd name="T66" fmla="*/ 175 w 445"/>
                <a:gd name="T67" fmla="*/ 372 h 506"/>
                <a:gd name="T68" fmla="*/ 205 w 445"/>
                <a:gd name="T69" fmla="*/ 391 h 506"/>
                <a:gd name="T70" fmla="*/ 234 w 445"/>
                <a:gd name="T71" fmla="*/ 413 h 506"/>
                <a:gd name="T72" fmla="*/ 262 w 445"/>
                <a:gd name="T73" fmla="*/ 430 h 506"/>
                <a:gd name="T74" fmla="*/ 289 w 445"/>
                <a:gd name="T75" fmla="*/ 449 h 506"/>
                <a:gd name="T76" fmla="*/ 317 w 445"/>
                <a:gd name="T77" fmla="*/ 467 h 506"/>
                <a:gd name="T78" fmla="*/ 347 w 445"/>
                <a:gd name="T79" fmla="*/ 481 h 506"/>
                <a:gd name="T80" fmla="*/ 359 w 445"/>
                <a:gd name="T81" fmla="*/ 491 h 506"/>
                <a:gd name="T82" fmla="*/ 373 w 445"/>
                <a:gd name="T83" fmla="*/ 498 h 506"/>
                <a:gd name="T84" fmla="*/ 387 w 445"/>
                <a:gd name="T85" fmla="*/ 503 h 506"/>
                <a:gd name="T86" fmla="*/ 400 w 445"/>
                <a:gd name="T87" fmla="*/ 50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5" h="506">
                  <a:moveTo>
                    <a:pt x="400" y="506"/>
                  </a:moveTo>
                  <a:lnTo>
                    <a:pt x="445" y="491"/>
                  </a:lnTo>
                  <a:lnTo>
                    <a:pt x="413" y="491"/>
                  </a:lnTo>
                  <a:lnTo>
                    <a:pt x="381" y="483"/>
                  </a:lnTo>
                  <a:lnTo>
                    <a:pt x="350" y="467"/>
                  </a:lnTo>
                  <a:lnTo>
                    <a:pt x="319" y="447"/>
                  </a:lnTo>
                  <a:lnTo>
                    <a:pt x="260" y="401"/>
                  </a:lnTo>
                  <a:lnTo>
                    <a:pt x="230" y="381"/>
                  </a:lnTo>
                  <a:lnTo>
                    <a:pt x="200" y="362"/>
                  </a:lnTo>
                  <a:lnTo>
                    <a:pt x="156" y="334"/>
                  </a:lnTo>
                  <a:lnTo>
                    <a:pt x="110" y="308"/>
                  </a:lnTo>
                  <a:lnTo>
                    <a:pt x="65" y="279"/>
                  </a:lnTo>
                  <a:lnTo>
                    <a:pt x="45" y="262"/>
                  </a:lnTo>
                  <a:lnTo>
                    <a:pt x="26" y="244"/>
                  </a:lnTo>
                  <a:lnTo>
                    <a:pt x="64" y="207"/>
                  </a:lnTo>
                  <a:lnTo>
                    <a:pt x="106" y="174"/>
                  </a:lnTo>
                  <a:lnTo>
                    <a:pt x="148" y="144"/>
                  </a:lnTo>
                  <a:lnTo>
                    <a:pt x="237" y="90"/>
                  </a:lnTo>
                  <a:lnTo>
                    <a:pt x="280" y="63"/>
                  </a:lnTo>
                  <a:lnTo>
                    <a:pt x="324" y="32"/>
                  </a:lnTo>
                  <a:lnTo>
                    <a:pt x="365" y="0"/>
                  </a:lnTo>
                  <a:lnTo>
                    <a:pt x="288" y="44"/>
                  </a:lnTo>
                  <a:lnTo>
                    <a:pt x="212" y="88"/>
                  </a:lnTo>
                  <a:lnTo>
                    <a:pt x="63" y="183"/>
                  </a:lnTo>
                  <a:lnTo>
                    <a:pt x="45" y="198"/>
                  </a:lnTo>
                  <a:lnTo>
                    <a:pt x="27" y="212"/>
                  </a:lnTo>
                  <a:lnTo>
                    <a:pt x="11" y="229"/>
                  </a:lnTo>
                  <a:lnTo>
                    <a:pt x="5" y="240"/>
                  </a:lnTo>
                  <a:lnTo>
                    <a:pt x="0" y="254"/>
                  </a:lnTo>
                  <a:lnTo>
                    <a:pt x="23" y="281"/>
                  </a:lnTo>
                  <a:lnTo>
                    <a:pt x="50" y="305"/>
                  </a:lnTo>
                  <a:lnTo>
                    <a:pt x="80" y="323"/>
                  </a:lnTo>
                  <a:lnTo>
                    <a:pt x="111" y="340"/>
                  </a:lnTo>
                  <a:lnTo>
                    <a:pt x="175" y="372"/>
                  </a:lnTo>
                  <a:lnTo>
                    <a:pt x="205" y="391"/>
                  </a:lnTo>
                  <a:lnTo>
                    <a:pt x="234" y="413"/>
                  </a:lnTo>
                  <a:lnTo>
                    <a:pt x="262" y="430"/>
                  </a:lnTo>
                  <a:lnTo>
                    <a:pt x="289" y="449"/>
                  </a:lnTo>
                  <a:lnTo>
                    <a:pt x="317" y="467"/>
                  </a:lnTo>
                  <a:lnTo>
                    <a:pt x="347" y="481"/>
                  </a:lnTo>
                  <a:lnTo>
                    <a:pt x="359" y="491"/>
                  </a:lnTo>
                  <a:lnTo>
                    <a:pt x="373" y="498"/>
                  </a:lnTo>
                  <a:lnTo>
                    <a:pt x="387" y="503"/>
                  </a:lnTo>
                  <a:lnTo>
                    <a:pt x="400" y="5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7" name="Freeform 227"/>
            <p:cNvSpPr>
              <a:spLocks/>
            </p:cNvSpPr>
            <p:nvPr/>
          </p:nvSpPr>
          <p:spPr bwMode="auto">
            <a:xfrm rot="276758">
              <a:off x="4072" y="2878"/>
              <a:ext cx="434" cy="217"/>
            </a:xfrm>
            <a:custGeom>
              <a:avLst/>
              <a:gdLst>
                <a:gd name="T0" fmla="*/ 1 w 331"/>
                <a:gd name="T1" fmla="*/ 371 h 371"/>
                <a:gd name="T2" fmla="*/ 89 w 331"/>
                <a:gd name="T3" fmla="*/ 321 h 371"/>
                <a:gd name="T4" fmla="*/ 131 w 331"/>
                <a:gd name="T5" fmla="*/ 293 h 371"/>
                <a:gd name="T6" fmla="*/ 172 w 331"/>
                <a:gd name="T7" fmla="*/ 265 h 371"/>
                <a:gd name="T8" fmla="*/ 211 w 331"/>
                <a:gd name="T9" fmla="*/ 232 h 371"/>
                <a:gd name="T10" fmla="*/ 249 w 331"/>
                <a:gd name="T11" fmla="*/ 199 h 371"/>
                <a:gd name="T12" fmla="*/ 285 w 331"/>
                <a:gd name="T13" fmla="*/ 160 h 371"/>
                <a:gd name="T14" fmla="*/ 319 w 331"/>
                <a:gd name="T15" fmla="*/ 117 h 371"/>
                <a:gd name="T16" fmla="*/ 328 w 331"/>
                <a:gd name="T17" fmla="*/ 89 h 371"/>
                <a:gd name="T18" fmla="*/ 331 w 331"/>
                <a:gd name="T19" fmla="*/ 58 h 371"/>
                <a:gd name="T20" fmla="*/ 329 w 331"/>
                <a:gd name="T21" fmla="*/ 29 h 371"/>
                <a:gd name="T22" fmla="*/ 322 w 331"/>
                <a:gd name="T23" fmla="*/ 0 h 371"/>
                <a:gd name="T24" fmla="*/ 327 w 331"/>
                <a:gd name="T25" fmla="*/ 24 h 371"/>
                <a:gd name="T26" fmla="*/ 328 w 331"/>
                <a:gd name="T27" fmla="*/ 50 h 371"/>
                <a:gd name="T28" fmla="*/ 324 w 331"/>
                <a:gd name="T29" fmla="*/ 73 h 371"/>
                <a:gd name="T30" fmla="*/ 321 w 331"/>
                <a:gd name="T31" fmla="*/ 85 h 371"/>
                <a:gd name="T32" fmla="*/ 316 w 331"/>
                <a:gd name="T33" fmla="*/ 94 h 371"/>
                <a:gd name="T34" fmla="*/ 281 w 331"/>
                <a:gd name="T35" fmla="*/ 139 h 371"/>
                <a:gd name="T36" fmla="*/ 244 w 331"/>
                <a:gd name="T37" fmla="*/ 180 h 371"/>
                <a:gd name="T38" fmla="*/ 205 w 331"/>
                <a:gd name="T39" fmla="*/ 216 h 371"/>
                <a:gd name="T40" fmla="*/ 166 w 331"/>
                <a:gd name="T41" fmla="*/ 248 h 371"/>
                <a:gd name="T42" fmla="*/ 83 w 331"/>
                <a:gd name="T43" fmla="*/ 309 h 371"/>
                <a:gd name="T44" fmla="*/ 0 w 331"/>
                <a:gd name="T45" fmla="*/ 371 h 371"/>
                <a:gd name="T46" fmla="*/ 1 w 331"/>
                <a:gd name="T4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71">
                  <a:moveTo>
                    <a:pt x="1" y="371"/>
                  </a:moveTo>
                  <a:lnTo>
                    <a:pt x="89" y="321"/>
                  </a:lnTo>
                  <a:lnTo>
                    <a:pt x="131" y="293"/>
                  </a:lnTo>
                  <a:lnTo>
                    <a:pt x="172" y="265"/>
                  </a:lnTo>
                  <a:lnTo>
                    <a:pt x="211" y="232"/>
                  </a:lnTo>
                  <a:lnTo>
                    <a:pt x="249" y="199"/>
                  </a:lnTo>
                  <a:lnTo>
                    <a:pt x="285" y="160"/>
                  </a:lnTo>
                  <a:lnTo>
                    <a:pt x="319" y="117"/>
                  </a:lnTo>
                  <a:lnTo>
                    <a:pt x="328" y="89"/>
                  </a:lnTo>
                  <a:lnTo>
                    <a:pt x="331" y="58"/>
                  </a:lnTo>
                  <a:lnTo>
                    <a:pt x="329" y="29"/>
                  </a:lnTo>
                  <a:lnTo>
                    <a:pt x="322" y="0"/>
                  </a:lnTo>
                  <a:lnTo>
                    <a:pt x="327" y="24"/>
                  </a:lnTo>
                  <a:lnTo>
                    <a:pt x="328" y="50"/>
                  </a:lnTo>
                  <a:lnTo>
                    <a:pt x="324" y="73"/>
                  </a:lnTo>
                  <a:lnTo>
                    <a:pt x="321" y="85"/>
                  </a:lnTo>
                  <a:lnTo>
                    <a:pt x="316" y="94"/>
                  </a:lnTo>
                  <a:lnTo>
                    <a:pt x="281" y="139"/>
                  </a:lnTo>
                  <a:lnTo>
                    <a:pt x="244" y="180"/>
                  </a:lnTo>
                  <a:lnTo>
                    <a:pt x="205" y="216"/>
                  </a:lnTo>
                  <a:lnTo>
                    <a:pt x="166" y="248"/>
                  </a:lnTo>
                  <a:lnTo>
                    <a:pt x="83" y="309"/>
                  </a:lnTo>
                  <a:lnTo>
                    <a:pt x="0" y="371"/>
                  </a:lnTo>
                  <a:lnTo>
                    <a:pt x="1" y="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8" name="Freeform 228"/>
            <p:cNvSpPr>
              <a:spLocks/>
            </p:cNvSpPr>
            <p:nvPr/>
          </p:nvSpPr>
          <p:spPr bwMode="auto">
            <a:xfrm rot="276758">
              <a:off x="3301" y="2740"/>
              <a:ext cx="575" cy="286"/>
            </a:xfrm>
            <a:custGeom>
              <a:avLst/>
              <a:gdLst>
                <a:gd name="T0" fmla="*/ 287 w 438"/>
                <a:gd name="T1" fmla="*/ 491 h 491"/>
                <a:gd name="T2" fmla="*/ 257 w 438"/>
                <a:gd name="T3" fmla="*/ 461 h 491"/>
                <a:gd name="T4" fmla="*/ 225 w 438"/>
                <a:gd name="T5" fmla="*/ 433 h 491"/>
                <a:gd name="T6" fmla="*/ 191 w 438"/>
                <a:gd name="T7" fmla="*/ 410 h 491"/>
                <a:gd name="T8" fmla="*/ 155 w 438"/>
                <a:gd name="T9" fmla="*/ 386 h 491"/>
                <a:gd name="T10" fmla="*/ 85 w 438"/>
                <a:gd name="T11" fmla="*/ 340 h 491"/>
                <a:gd name="T12" fmla="*/ 50 w 438"/>
                <a:gd name="T13" fmla="*/ 315 h 491"/>
                <a:gd name="T14" fmla="*/ 17 w 438"/>
                <a:gd name="T15" fmla="*/ 288 h 491"/>
                <a:gd name="T16" fmla="*/ 17 w 438"/>
                <a:gd name="T17" fmla="*/ 281 h 491"/>
                <a:gd name="T18" fmla="*/ 62 w 438"/>
                <a:gd name="T19" fmla="*/ 237 h 491"/>
                <a:gd name="T20" fmla="*/ 110 w 438"/>
                <a:gd name="T21" fmla="*/ 196 h 491"/>
                <a:gd name="T22" fmla="*/ 161 w 438"/>
                <a:gd name="T23" fmla="*/ 161 h 491"/>
                <a:gd name="T24" fmla="*/ 213 w 438"/>
                <a:gd name="T25" fmla="*/ 129 h 491"/>
                <a:gd name="T26" fmla="*/ 319 w 438"/>
                <a:gd name="T27" fmla="*/ 66 h 491"/>
                <a:gd name="T28" fmla="*/ 426 w 438"/>
                <a:gd name="T29" fmla="*/ 5 h 491"/>
                <a:gd name="T30" fmla="*/ 432 w 438"/>
                <a:gd name="T31" fmla="*/ 3 h 491"/>
                <a:gd name="T32" fmla="*/ 438 w 438"/>
                <a:gd name="T33" fmla="*/ 0 h 491"/>
                <a:gd name="T34" fmla="*/ 385 w 438"/>
                <a:gd name="T35" fmla="*/ 22 h 491"/>
                <a:gd name="T36" fmla="*/ 334 w 438"/>
                <a:gd name="T37" fmla="*/ 47 h 491"/>
                <a:gd name="T38" fmla="*/ 236 w 438"/>
                <a:gd name="T39" fmla="*/ 101 h 491"/>
                <a:gd name="T40" fmla="*/ 138 w 438"/>
                <a:gd name="T41" fmla="*/ 161 h 491"/>
                <a:gd name="T42" fmla="*/ 42 w 438"/>
                <a:gd name="T43" fmla="*/ 220 h 491"/>
                <a:gd name="T44" fmla="*/ 31 w 438"/>
                <a:gd name="T45" fmla="*/ 234 h 491"/>
                <a:gd name="T46" fmla="*/ 20 w 438"/>
                <a:gd name="T47" fmla="*/ 245 h 491"/>
                <a:gd name="T48" fmla="*/ 9 w 438"/>
                <a:gd name="T49" fmla="*/ 259 h 491"/>
                <a:gd name="T50" fmla="*/ 1 w 438"/>
                <a:gd name="T51" fmla="*/ 276 h 491"/>
                <a:gd name="T52" fmla="*/ 0 w 438"/>
                <a:gd name="T53" fmla="*/ 291 h 491"/>
                <a:gd name="T54" fmla="*/ 2 w 438"/>
                <a:gd name="T55" fmla="*/ 303 h 491"/>
                <a:gd name="T56" fmla="*/ 5 w 438"/>
                <a:gd name="T57" fmla="*/ 313 h 491"/>
                <a:gd name="T58" fmla="*/ 13 w 438"/>
                <a:gd name="T59" fmla="*/ 322 h 491"/>
                <a:gd name="T60" fmla="*/ 151 w 438"/>
                <a:gd name="T61" fmla="*/ 405 h 491"/>
                <a:gd name="T62" fmla="*/ 220 w 438"/>
                <a:gd name="T63" fmla="*/ 447 h 491"/>
                <a:gd name="T64" fmla="*/ 287 w 438"/>
                <a:gd name="T6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8" h="491">
                  <a:moveTo>
                    <a:pt x="287" y="491"/>
                  </a:moveTo>
                  <a:lnTo>
                    <a:pt x="257" y="461"/>
                  </a:lnTo>
                  <a:lnTo>
                    <a:pt x="225" y="433"/>
                  </a:lnTo>
                  <a:lnTo>
                    <a:pt x="191" y="410"/>
                  </a:lnTo>
                  <a:lnTo>
                    <a:pt x="155" y="386"/>
                  </a:lnTo>
                  <a:lnTo>
                    <a:pt x="85" y="340"/>
                  </a:lnTo>
                  <a:lnTo>
                    <a:pt x="50" y="315"/>
                  </a:lnTo>
                  <a:lnTo>
                    <a:pt x="17" y="288"/>
                  </a:lnTo>
                  <a:lnTo>
                    <a:pt x="17" y="281"/>
                  </a:lnTo>
                  <a:lnTo>
                    <a:pt x="62" y="237"/>
                  </a:lnTo>
                  <a:lnTo>
                    <a:pt x="110" y="196"/>
                  </a:lnTo>
                  <a:lnTo>
                    <a:pt x="161" y="161"/>
                  </a:lnTo>
                  <a:lnTo>
                    <a:pt x="213" y="129"/>
                  </a:lnTo>
                  <a:lnTo>
                    <a:pt x="319" y="66"/>
                  </a:lnTo>
                  <a:lnTo>
                    <a:pt x="426" y="5"/>
                  </a:lnTo>
                  <a:lnTo>
                    <a:pt x="432" y="3"/>
                  </a:lnTo>
                  <a:lnTo>
                    <a:pt x="438" y="0"/>
                  </a:lnTo>
                  <a:lnTo>
                    <a:pt x="385" y="22"/>
                  </a:lnTo>
                  <a:lnTo>
                    <a:pt x="334" y="47"/>
                  </a:lnTo>
                  <a:lnTo>
                    <a:pt x="236" y="101"/>
                  </a:lnTo>
                  <a:lnTo>
                    <a:pt x="138" y="161"/>
                  </a:lnTo>
                  <a:lnTo>
                    <a:pt x="42" y="220"/>
                  </a:lnTo>
                  <a:lnTo>
                    <a:pt x="31" y="234"/>
                  </a:lnTo>
                  <a:lnTo>
                    <a:pt x="20" y="245"/>
                  </a:lnTo>
                  <a:lnTo>
                    <a:pt x="9" y="259"/>
                  </a:lnTo>
                  <a:lnTo>
                    <a:pt x="1" y="276"/>
                  </a:lnTo>
                  <a:lnTo>
                    <a:pt x="0" y="291"/>
                  </a:lnTo>
                  <a:lnTo>
                    <a:pt x="2" y="303"/>
                  </a:lnTo>
                  <a:lnTo>
                    <a:pt x="5" y="313"/>
                  </a:lnTo>
                  <a:lnTo>
                    <a:pt x="13" y="322"/>
                  </a:lnTo>
                  <a:lnTo>
                    <a:pt x="151" y="405"/>
                  </a:lnTo>
                  <a:lnTo>
                    <a:pt x="220" y="447"/>
                  </a:lnTo>
                  <a:lnTo>
                    <a:pt x="287"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09" name="Freeform 229"/>
            <p:cNvSpPr>
              <a:spLocks/>
            </p:cNvSpPr>
            <p:nvPr/>
          </p:nvSpPr>
          <p:spPr bwMode="auto">
            <a:xfrm rot="276758">
              <a:off x="4110" y="3031"/>
              <a:ext cx="66" cy="21"/>
            </a:xfrm>
            <a:custGeom>
              <a:avLst/>
              <a:gdLst>
                <a:gd name="T0" fmla="*/ 0 w 50"/>
                <a:gd name="T1" fmla="*/ 37 h 37"/>
                <a:gd name="T2" fmla="*/ 11 w 50"/>
                <a:gd name="T3" fmla="*/ 27 h 37"/>
                <a:gd name="T4" fmla="*/ 37 w 50"/>
                <a:gd name="T5" fmla="*/ 13 h 37"/>
                <a:gd name="T6" fmla="*/ 50 w 50"/>
                <a:gd name="T7" fmla="*/ 6 h 37"/>
                <a:gd name="T8" fmla="*/ 49 w 50"/>
                <a:gd name="T9" fmla="*/ 3 h 37"/>
                <a:gd name="T10" fmla="*/ 44 w 50"/>
                <a:gd name="T11" fmla="*/ 0 h 37"/>
                <a:gd name="T12" fmla="*/ 31 w 50"/>
                <a:gd name="T13" fmla="*/ 5 h 37"/>
                <a:gd name="T14" fmla="*/ 19 w 50"/>
                <a:gd name="T15" fmla="*/ 13 h 37"/>
                <a:gd name="T16" fmla="*/ 8 w 50"/>
                <a:gd name="T17" fmla="*/ 25 h 37"/>
                <a:gd name="T18" fmla="*/ 0 w 50"/>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7">
                  <a:moveTo>
                    <a:pt x="0" y="37"/>
                  </a:moveTo>
                  <a:lnTo>
                    <a:pt x="11" y="27"/>
                  </a:lnTo>
                  <a:lnTo>
                    <a:pt x="37" y="13"/>
                  </a:lnTo>
                  <a:lnTo>
                    <a:pt x="50" y="6"/>
                  </a:lnTo>
                  <a:lnTo>
                    <a:pt x="49" y="3"/>
                  </a:lnTo>
                  <a:lnTo>
                    <a:pt x="44" y="0"/>
                  </a:lnTo>
                  <a:lnTo>
                    <a:pt x="31" y="5"/>
                  </a:lnTo>
                  <a:lnTo>
                    <a:pt x="19" y="13"/>
                  </a:lnTo>
                  <a:lnTo>
                    <a:pt x="8" y="25"/>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0" name="Freeform 230"/>
            <p:cNvSpPr>
              <a:spLocks/>
            </p:cNvSpPr>
            <p:nvPr/>
          </p:nvSpPr>
          <p:spPr bwMode="auto">
            <a:xfrm rot="276758">
              <a:off x="4136" y="3024"/>
              <a:ext cx="22" cy="4"/>
            </a:xfrm>
            <a:custGeom>
              <a:avLst/>
              <a:gdLst>
                <a:gd name="T0" fmla="*/ 0 w 17"/>
                <a:gd name="T1" fmla="*/ 6 h 6"/>
                <a:gd name="T2" fmla="*/ 16 w 17"/>
                <a:gd name="T3" fmla="*/ 5 h 6"/>
                <a:gd name="T4" fmla="*/ 17 w 17"/>
                <a:gd name="T5" fmla="*/ 3 h 6"/>
                <a:gd name="T6" fmla="*/ 16 w 17"/>
                <a:gd name="T7" fmla="*/ 0 h 6"/>
                <a:gd name="T8" fmla="*/ 0 w 17"/>
                <a:gd name="T9" fmla="*/ 6 h 6"/>
              </a:gdLst>
              <a:ahLst/>
              <a:cxnLst>
                <a:cxn ang="0">
                  <a:pos x="T0" y="T1"/>
                </a:cxn>
                <a:cxn ang="0">
                  <a:pos x="T2" y="T3"/>
                </a:cxn>
                <a:cxn ang="0">
                  <a:pos x="T4" y="T5"/>
                </a:cxn>
                <a:cxn ang="0">
                  <a:pos x="T6" y="T7"/>
                </a:cxn>
                <a:cxn ang="0">
                  <a:pos x="T8" y="T9"/>
                </a:cxn>
              </a:cxnLst>
              <a:rect l="0" t="0" r="r" b="b"/>
              <a:pathLst>
                <a:path w="17" h="6">
                  <a:moveTo>
                    <a:pt x="0" y="6"/>
                  </a:moveTo>
                  <a:lnTo>
                    <a:pt x="16" y="5"/>
                  </a:lnTo>
                  <a:lnTo>
                    <a:pt x="17" y="3"/>
                  </a:lnTo>
                  <a:lnTo>
                    <a:pt x="1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1" name="Freeform 231"/>
            <p:cNvSpPr>
              <a:spLocks/>
            </p:cNvSpPr>
            <p:nvPr/>
          </p:nvSpPr>
          <p:spPr bwMode="auto">
            <a:xfrm rot="276758">
              <a:off x="3853" y="2917"/>
              <a:ext cx="206" cy="35"/>
            </a:xfrm>
            <a:custGeom>
              <a:avLst/>
              <a:gdLst>
                <a:gd name="T0" fmla="*/ 2 w 157"/>
                <a:gd name="T1" fmla="*/ 61 h 61"/>
                <a:gd name="T2" fmla="*/ 40 w 157"/>
                <a:gd name="T3" fmla="*/ 42 h 61"/>
                <a:gd name="T4" fmla="*/ 80 w 157"/>
                <a:gd name="T5" fmla="*/ 29 h 61"/>
                <a:gd name="T6" fmla="*/ 157 w 157"/>
                <a:gd name="T7" fmla="*/ 2 h 61"/>
                <a:gd name="T8" fmla="*/ 137 w 157"/>
                <a:gd name="T9" fmla="*/ 0 h 61"/>
                <a:gd name="T10" fmla="*/ 117 w 157"/>
                <a:gd name="T11" fmla="*/ 3 h 61"/>
                <a:gd name="T12" fmla="*/ 76 w 157"/>
                <a:gd name="T13" fmla="*/ 15 h 61"/>
                <a:gd name="T14" fmla="*/ 36 w 157"/>
                <a:gd name="T15" fmla="*/ 35 h 61"/>
                <a:gd name="T16" fmla="*/ 0 w 157"/>
                <a:gd name="T17" fmla="*/ 61 h 61"/>
                <a:gd name="T18" fmla="*/ 2 w 157"/>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61">
                  <a:moveTo>
                    <a:pt x="2" y="61"/>
                  </a:moveTo>
                  <a:lnTo>
                    <a:pt x="40" y="42"/>
                  </a:lnTo>
                  <a:lnTo>
                    <a:pt x="80" y="29"/>
                  </a:lnTo>
                  <a:lnTo>
                    <a:pt x="157" y="2"/>
                  </a:lnTo>
                  <a:lnTo>
                    <a:pt x="137" y="0"/>
                  </a:lnTo>
                  <a:lnTo>
                    <a:pt x="117" y="3"/>
                  </a:lnTo>
                  <a:lnTo>
                    <a:pt x="76" y="15"/>
                  </a:lnTo>
                  <a:lnTo>
                    <a:pt x="36" y="35"/>
                  </a:lnTo>
                  <a:lnTo>
                    <a:pt x="0" y="61"/>
                  </a:lnTo>
                  <a:lnTo>
                    <a:pt x="2"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2" name="Freeform 232"/>
            <p:cNvSpPr>
              <a:spLocks/>
            </p:cNvSpPr>
            <p:nvPr/>
          </p:nvSpPr>
          <p:spPr bwMode="auto">
            <a:xfrm rot="276758">
              <a:off x="3940" y="2942"/>
              <a:ext cx="58" cy="6"/>
            </a:xfrm>
            <a:custGeom>
              <a:avLst/>
              <a:gdLst>
                <a:gd name="T0" fmla="*/ 0 w 44"/>
                <a:gd name="T1" fmla="*/ 10 h 10"/>
                <a:gd name="T2" fmla="*/ 44 w 44"/>
                <a:gd name="T3" fmla="*/ 3 h 10"/>
                <a:gd name="T4" fmla="*/ 44 w 44"/>
                <a:gd name="T5" fmla="*/ 0 h 10"/>
                <a:gd name="T6" fmla="*/ 0 w 44"/>
                <a:gd name="T7" fmla="*/ 10 h 10"/>
              </a:gdLst>
              <a:ahLst/>
              <a:cxnLst>
                <a:cxn ang="0">
                  <a:pos x="T0" y="T1"/>
                </a:cxn>
                <a:cxn ang="0">
                  <a:pos x="T2" y="T3"/>
                </a:cxn>
                <a:cxn ang="0">
                  <a:pos x="T4" y="T5"/>
                </a:cxn>
                <a:cxn ang="0">
                  <a:pos x="T6" y="T7"/>
                </a:cxn>
              </a:cxnLst>
              <a:rect l="0" t="0" r="r" b="b"/>
              <a:pathLst>
                <a:path w="44" h="10">
                  <a:moveTo>
                    <a:pt x="0" y="10"/>
                  </a:moveTo>
                  <a:lnTo>
                    <a:pt x="44" y="3"/>
                  </a:lnTo>
                  <a:lnTo>
                    <a:pt x="44"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3" name="Freeform 233"/>
            <p:cNvSpPr>
              <a:spLocks/>
            </p:cNvSpPr>
            <p:nvPr/>
          </p:nvSpPr>
          <p:spPr bwMode="auto">
            <a:xfrm rot="276758">
              <a:off x="4388" y="2911"/>
              <a:ext cx="83" cy="75"/>
            </a:xfrm>
            <a:custGeom>
              <a:avLst/>
              <a:gdLst>
                <a:gd name="T0" fmla="*/ 2 w 63"/>
                <a:gd name="T1" fmla="*/ 129 h 129"/>
                <a:gd name="T2" fmla="*/ 18 w 63"/>
                <a:gd name="T3" fmla="*/ 117 h 129"/>
                <a:gd name="T4" fmla="*/ 31 w 63"/>
                <a:gd name="T5" fmla="*/ 100 h 129"/>
                <a:gd name="T6" fmla="*/ 55 w 63"/>
                <a:gd name="T7" fmla="*/ 56 h 129"/>
                <a:gd name="T8" fmla="*/ 61 w 63"/>
                <a:gd name="T9" fmla="*/ 27 h 129"/>
                <a:gd name="T10" fmla="*/ 63 w 63"/>
                <a:gd name="T11" fmla="*/ 14 h 129"/>
                <a:gd name="T12" fmla="*/ 61 w 63"/>
                <a:gd name="T13" fmla="*/ 0 h 129"/>
                <a:gd name="T14" fmla="*/ 58 w 63"/>
                <a:gd name="T15" fmla="*/ 20 h 129"/>
                <a:gd name="T16" fmla="*/ 52 w 63"/>
                <a:gd name="T17" fmla="*/ 37 h 129"/>
                <a:gd name="T18" fmla="*/ 33 w 63"/>
                <a:gd name="T19" fmla="*/ 66 h 129"/>
                <a:gd name="T20" fmla="*/ 13 w 63"/>
                <a:gd name="T21" fmla="*/ 95 h 129"/>
                <a:gd name="T22" fmla="*/ 5 w 63"/>
                <a:gd name="T23" fmla="*/ 110 h 129"/>
                <a:gd name="T24" fmla="*/ 0 w 63"/>
                <a:gd name="T25" fmla="*/ 129 h 129"/>
                <a:gd name="T26" fmla="*/ 2 w 63"/>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29">
                  <a:moveTo>
                    <a:pt x="2" y="129"/>
                  </a:moveTo>
                  <a:lnTo>
                    <a:pt x="18" y="117"/>
                  </a:lnTo>
                  <a:lnTo>
                    <a:pt x="31" y="100"/>
                  </a:lnTo>
                  <a:lnTo>
                    <a:pt x="55" y="56"/>
                  </a:lnTo>
                  <a:lnTo>
                    <a:pt x="61" y="27"/>
                  </a:lnTo>
                  <a:lnTo>
                    <a:pt x="63" y="14"/>
                  </a:lnTo>
                  <a:lnTo>
                    <a:pt x="61" y="0"/>
                  </a:lnTo>
                  <a:lnTo>
                    <a:pt x="58" y="20"/>
                  </a:lnTo>
                  <a:lnTo>
                    <a:pt x="52" y="37"/>
                  </a:lnTo>
                  <a:lnTo>
                    <a:pt x="33" y="66"/>
                  </a:lnTo>
                  <a:lnTo>
                    <a:pt x="13" y="95"/>
                  </a:lnTo>
                  <a:lnTo>
                    <a:pt x="5" y="110"/>
                  </a:lnTo>
                  <a:lnTo>
                    <a:pt x="0" y="129"/>
                  </a:lnTo>
                  <a:lnTo>
                    <a:pt x="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4" name="Freeform 234"/>
            <p:cNvSpPr>
              <a:spLocks/>
            </p:cNvSpPr>
            <p:nvPr/>
          </p:nvSpPr>
          <p:spPr bwMode="auto">
            <a:xfrm rot="276758">
              <a:off x="4591" y="2915"/>
              <a:ext cx="69" cy="86"/>
            </a:xfrm>
            <a:custGeom>
              <a:avLst/>
              <a:gdLst>
                <a:gd name="T0" fmla="*/ 1 w 53"/>
                <a:gd name="T1" fmla="*/ 148 h 148"/>
                <a:gd name="T2" fmla="*/ 15 w 53"/>
                <a:gd name="T3" fmla="*/ 136 h 148"/>
                <a:gd name="T4" fmla="*/ 28 w 53"/>
                <a:gd name="T5" fmla="*/ 119 h 148"/>
                <a:gd name="T6" fmla="*/ 39 w 53"/>
                <a:gd name="T7" fmla="*/ 99 h 148"/>
                <a:gd name="T8" fmla="*/ 48 w 53"/>
                <a:gd name="T9" fmla="*/ 77 h 148"/>
                <a:gd name="T10" fmla="*/ 51 w 53"/>
                <a:gd name="T11" fmla="*/ 58 h 148"/>
                <a:gd name="T12" fmla="*/ 53 w 53"/>
                <a:gd name="T13" fmla="*/ 39 h 148"/>
                <a:gd name="T14" fmla="*/ 53 w 53"/>
                <a:gd name="T15" fmla="*/ 22 h 148"/>
                <a:gd name="T16" fmla="*/ 49 w 53"/>
                <a:gd name="T17" fmla="*/ 7 h 148"/>
                <a:gd name="T18" fmla="*/ 45 w 53"/>
                <a:gd name="T19" fmla="*/ 2 h 148"/>
                <a:gd name="T20" fmla="*/ 44 w 53"/>
                <a:gd name="T21" fmla="*/ 0 h 148"/>
                <a:gd name="T22" fmla="*/ 43 w 53"/>
                <a:gd name="T23" fmla="*/ 39 h 148"/>
                <a:gd name="T24" fmla="*/ 37 w 53"/>
                <a:gd name="T25" fmla="*/ 78 h 148"/>
                <a:gd name="T26" fmla="*/ 31 w 53"/>
                <a:gd name="T27" fmla="*/ 97 h 148"/>
                <a:gd name="T28" fmla="*/ 24 w 53"/>
                <a:gd name="T29" fmla="*/ 112 h 148"/>
                <a:gd name="T30" fmla="*/ 15 w 53"/>
                <a:gd name="T31" fmla="*/ 127 h 148"/>
                <a:gd name="T32" fmla="*/ 5 w 53"/>
                <a:gd name="T33" fmla="*/ 141 h 148"/>
                <a:gd name="T34" fmla="*/ 1 w 53"/>
                <a:gd name="T35" fmla="*/ 144 h 148"/>
                <a:gd name="T36" fmla="*/ 0 w 53"/>
                <a:gd name="T37" fmla="*/ 148 h 148"/>
                <a:gd name="T38" fmla="*/ 1 w 53"/>
                <a:gd name="T3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48">
                  <a:moveTo>
                    <a:pt x="1" y="148"/>
                  </a:moveTo>
                  <a:lnTo>
                    <a:pt x="15" y="136"/>
                  </a:lnTo>
                  <a:lnTo>
                    <a:pt x="28" y="119"/>
                  </a:lnTo>
                  <a:lnTo>
                    <a:pt x="39" y="99"/>
                  </a:lnTo>
                  <a:lnTo>
                    <a:pt x="48" y="77"/>
                  </a:lnTo>
                  <a:lnTo>
                    <a:pt x="51" y="58"/>
                  </a:lnTo>
                  <a:lnTo>
                    <a:pt x="53" y="39"/>
                  </a:lnTo>
                  <a:lnTo>
                    <a:pt x="53" y="22"/>
                  </a:lnTo>
                  <a:lnTo>
                    <a:pt x="49" y="7"/>
                  </a:lnTo>
                  <a:lnTo>
                    <a:pt x="45" y="2"/>
                  </a:lnTo>
                  <a:lnTo>
                    <a:pt x="44" y="0"/>
                  </a:lnTo>
                  <a:lnTo>
                    <a:pt x="43" y="39"/>
                  </a:lnTo>
                  <a:lnTo>
                    <a:pt x="37" y="78"/>
                  </a:lnTo>
                  <a:lnTo>
                    <a:pt x="31" y="97"/>
                  </a:lnTo>
                  <a:lnTo>
                    <a:pt x="24" y="112"/>
                  </a:lnTo>
                  <a:lnTo>
                    <a:pt x="15" y="127"/>
                  </a:lnTo>
                  <a:lnTo>
                    <a:pt x="5" y="141"/>
                  </a:lnTo>
                  <a:lnTo>
                    <a:pt x="1" y="144"/>
                  </a:lnTo>
                  <a:lnTo>
                    <a:pt x="0" y="148"/>
                  </a:lnTo>
                  <a:lnTo>
                    <a:pt x="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5" name="Freeform 235"/>
            <p:cNvSpPr>
              <a:spLocks/>
            </p:cNvSpPr>
            <p:nvPr/>
          </p:nvSpPr>
          <p:spPr bwMode="auto">
            <a:xfrm rot="276758">
              <a:off x="3874" y="2904"/>
              <a:ext cx="249" cy="29"/>
            </a:xfrm>
            <a:custGeom>
              <a:avLst/>
              <a:gdLst>
                <a:gd name="T0" fmla="*/ 1 w 190"/>
                <a:gd name="T1" fmla="*/ 51 h 51"/>
                <a:gd name="T2" fmla="*/ 19 w 190"/>
                <a:gd name="T3" fmla="*/ 43 h 51"/>
                <a:gd name="T4" fmla="*/ 38 w 190"/>
                <a:gd name="T5" fmla="*/ 36 h 51"/>
                <a:gd name="T6" fmla="*/ 76 w 190"/>
                <a:gd name="T7" fmla="*/ 24 h 51"/>
                <a:gd name="T8" fmla="*/ 112 w 190"/>
                <a:gd name="T9" fmla="*/ 17 h 51"/>
                <a:gd name="T10" fmla="*/ 187 w 190"/>
                <a:gd name="T11" fmla="*/ 16 h 51"/>
                <a:gd name="T12" fmla="*/ 190 w 190"/>
                <a:gd name="T13" fmla="*/ 14 h 51"/>
                <a:gd name="T14" fmla="*/ 190 w 190"/>
                <a:gd name="T15" fmla="*/ 9 h 51"/>
                <a:gd name="T16" fmla="*/ 169 w 190"/>
                <a:gd name="T17" fmla="*/ 4 h 51"/>
                <a:gd name="T18" fmla="*/ 148 w 190"/>
                <a:gd name="T19" fmla="*/ 0 h 51"/>
                <a:gd name="T20" fmla="*/ 127 w 190"/>
                <a:gd name="T21" fmla="*/ 0 h 51"/>
                <a:gd name="T22" fmla="*/ 105 w 190"/>
                <a:gd name="T23" fmla="*/ 2 h 51"/>
                <a:gd name="T24" fmla="*/ 82 w 190"/>
                <a:gd name="T25" fmla="*/ 7 h 51"/>
                <a:gd name="T26" fmla="*/ 60 w 190"/>
                <a:gd name="T27" fmla="*/ 14 h 51"/>
                <a:gd name="T28" fmla="*/ 39 w 190"/>
                <a:gd name="T29" fmla="*/ 24 h 51"/>
                <a:gd name="T30" fmla="*/ 18 w 190"/>
                <a:gd name="T31" fmla="*/ 36 h 51"/>
                <a:gd name="T32" fmla="*/ 8 w 190"/>
                <a:gd name="T33" fmla="*/ 43 h 51"/>
                <a:gd name="T34" fmla="*/ 0 w 190"/>
                <a:gd name="T35" fmla="*/ 51 h 51"/>
                <a:gd name="T36" fmla="*/ 1 w 190"/>
                <a:gd name="T3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51">
                  <a:moveTo>
                    <a:pt x="1" y="51"/>
                  </a:moveTo>
                  <a:lnTo>
                    <a:pt x="19" y="43"/>
                  </a:lnTo>
                  <a:lnTo>
                    <a:pt x="38" y="36"/>
                  </a:lnTo>
                  <a:lnTo>
                    <a:pt x="76" y="24"/>
                  </a:lnTo>
                  <a:lnTo>
                    <a:pt x="112" y="17"/>
                  </a:lnTo>
                  <a:lnTo>
                    <a:pt x="187" y="16"/>
                  </a:lnTo>
                  <a:lnTo>
                    <a:pt x="190" y="14"/>
                  </a:lnTo>
                  <a:lnTo>
                    <a:pt x="190" y="9"/>
                  </a:lnTo>
                  <a:lnTo>
                    <a:pt x="169" y="4"/>
                  </a:lnTo>
                  <a:lnTo>
                    <a:pt x="148" y="0"/>
                  </a:lnTo>
                  <a:lnTo>
                    <a:pt x="127" y="0"/>
                  </a:lnTo>
                  <a:lnTo>
                    <a:pt x="105" y="2"/>
                  </a:lnTo>
                  <a:lnTo>
                    <a:pt x="82" y="7"/>
                  </a:lnTo>
                  <a:lnTo>
                    <a:pt x="60" y="14"/>
                  </a:lnTo>
                  <a:lnTo>
                    <a:pt x="39" y="24"/>
                  </a:lnTo>
                  <a:lnTo>
                    <a:pt x="18" y="36"/>
                  </a:lnTo>
                  <a:lnTo>
                    <a:pt x="8" y="43"/>
                  </a:lnTo>
                  <a:lnTo>
                    <a:pt x="0" y="51"/>
                  </a:lnTo>
                  <a:lnTo>
                    <a:pt x="1"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6" name="Freeform 236"/>
            <p:cNvSpPr>
              <a:spLocks/>
            </p:cNvSpPr>
            <p:nvPr/>
          </p:nvSpPr>
          <p:spPr bwMode="auto">
            <a:xfrm rot="276758">
              <a:off x="4382" y="2925"/>
              <a:ext cx="48" cy="41"/>
            </a:xfrm>
            <a:custGeom>
              <a:avLst/>
              <a:gdLst>
                <a:gd name="T0" fmla="*/ 3 w 37"/>
                <a:gd name="T1" fmla="*/ 71 h 71"/>
                <a:gd name="T2" fmla="*/ 14 w 37"/>
                <a:gd name="T3" fmla="*/ 58 h 71"/>
                <a:gd name="T4" fmla="*/ 24 w 37"/>
                <a:gd name="T5" fmla="*/ 41 h 71"/>
                <a:gd name="T6" fmla="*/ 37 w 37"/>
                <a:gd name="T7" fmla="*/ 0 h 71"/>
                <a:gd name="T8" fmla="*/ 0 w 37"/>
                <a:gd name="T9" fmla="*/ 59 h 71"/>
                <a:gd name="T10" fmla="*/ 1 w 37"/>
                <a:gd name="T11" fmla="*/ 71 h 71"/>
                <a:gd name="T12" fmla="*/ 3 w 3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37" h="71">
                  <a:moveTo>
                    <a:pt x="3" y="71"/>
                  </a:moveTo>
                  <a:lnTo>
                    <a:pt x="14" y="58"/>
                  </a:lnTo>
                  <a:lnTo>
                    <a:pt x="24" y="41"/>
                  </a:lnTo>
                  <a:lnTo>
                    <a:pt x="37" y="0"/>
                  </a:lnTo>
                  <a:lnTo>
                    <a:pt x="0" y="59"/>
                  </a:lnTo>
                  <a:lnTo>
                    <a:pt x="1" y="71"/>
                  </a:lnTo>
                  <a:lnTo>
                    <a:pt x="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7" name="Freeform 237"/>
            <p:cNvSpPr>
              <a:spLocks/>
            </p:cNvSpPr>
            <p:nvPr/>
          </p:nvSpPr>
          <p:spPr bwMode="auto">
            <a:xfrm rot="276758">
              <a:off x="4376" y="2941"/>
              <a:ext cx="7" cy="5"/>
            </a:xfrm>
            <a:custGeom>
              <a:avLst/>
              <a:gdLst>
                <a:gd name="T0" fmla="*/ 1 w 5"/>
                <a:gd name="T1" fmla="*/ 7 h 7"/>
                <a:gd name="T2" fmla="*/ 3 w 5"/>
                <a:gd name="T3" fmla="*/ 5 h 7"/>
                <a:gd name="T4" fmla="*/ 5 w 5"/>
                <a:gd name="T5" fmla="*/ 0 h 7"/>
                <a:gd name="T6" fmla="*/ 2 w 5"/>
                <a:gd name="T7" fmla="*/ 3 h 7"/>
                <a:gd name="T8" fmla="*/ 0 w 5"/>
                <a:gd name="T9" fmla="*/ 5 h 7"/>
                <a:gd name="T10" fmla="*/ 1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1" y="7"/>
                  </a:moveTo>
                  <a:lnTo>
                    <a:pt x="3" y="5"/>
                  </a:lnTo>
                  <a:lnTo>
                    <a:pt x="5" y="0"/>
                  </a:lnTo>
                  <a:lnTo>
                    <a:pt x="2" y="3"/>
                  </a:lnTo>
                  <a:lnTo>
                    <a:pt x="0" y="5"/>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8" name="Freeform 238"/>
            <p:cNvSpPr>
              <a:spLocks/>
            </p:cNvSpPr>
            <p:nvPr/>
          </p:nvSpPr>
          <p:spPr bwMode="auto">
            <a:xfrm rot="276758">
              <a:off x="3690" y="2789"/>
              <a:ext cx="494" cy="84"/>
            </a:xfrm>
            <a:custGeom>
              <a:avLst/>
              <a:gdLst>
                <a:gd name="T0" fmla="*/ 0 w 376"/>
                <a:gd name="T1" fmla="*/ 144 h 144"/>
                <a:gd name="T2" fmla="*/ 92 w 376"/>
                <a:gd name="T3" fmla="*/ 92 h 144"/>
                <a:gd name="T4" fmla="*/ 139 w 376"/>
                <a:gd name="T5" fmla="*/ 64 h 144"/>
                <a:gd name="T6" fmla="*/ 185 w 376"/>
                <a:gd name="T7" fmla="*/ 41 h 144"/>
                <a:gd name="T8" fmla="*/ 231 w 376"/>
                <a:gd name="T9" fmla="*/ 22 h 144"/>
                <a:gd name="T10" fmla="*/ 279 w 376"/>
                <a:gd name="T11" fmla="*/ 10 h 144"/>
                <a:gd name="T12" fmla="*/ 303 w 376"/>
                <a:gd name="T13" fmla="*/ 9 h 144"/>
                <a:gd name="T14" fmla="*/ 327 w 376"/>
                <a:gd name="T15" fmla="*/ 9 h 144"/>
                <a:gd name="T16" fmla="*/ 351 w 376"/>
                <a:gd name="T17" fmla="*/ 10 h 144"/>
                <a:gd name="T18" fmla="*/ 376 w 376"/>
                <a:gd name="T19" fmla="*/ 17 h 144"/>
                <a:gd name="T20" fmla="*/ 376 w 376"/>
                <a:gd name="T21" fmla="*/ 14 h 144"/>
                <a:gd name="T22" fmla="*/ 351 w 376"/>
                <a:gd name="T23" fmla="*/ 5 h 144"/>
                <a:gd name="T24" fmla="*/ 326 w 376"/>
                <a:gd name="T25" fmla="*/ 0 h 144"/>
                <a:gd name="T26" fmla="*/ 276 w 376"/>
                <a:gd name="T27" fmla="*/ 0 h 144"/>
                <a:gd name="T28" fmla="*/ 228 w 376"/>
                <a:gd name="T29" fmla="*/ 10 h 144"/>
                <a:gd name="T30" fmla="*/ 180 w 376"/>
                <a:gd name="T31" fmla="*/ 29 h 144"/>
                <a:gd name="T32" fmla="*/ 134 w 376"/>
                <a:gd name="T33" fmla="*/ 54 h 144"/>
                <a:gd name="T34" fmla="*/ 88 w 376"/>
                <a:gd name="T35" fmla="*/ 83 h 144"/>
                <a:gd name="T36" fmla="*/ 44 w 376"/>
                <a:gd name="T37" fmla="*/ 114 h 144"/>
                <a:gd name="T38" fmla="*/ 0 w 376"/>
                <a:gd name="T3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 h="144">
                  <a:moveTo>
                    <a:pt x="0" y="144"/>
                  </a:moveTo>
                  <a:lnTo>
                    <a:pt x="92" y="92"/>
                  </a:lnTo>
                  <a:lnTo>
                    <a:pt x="139" y="64"/>
                  </a:lnTo>
                  <a:lnTo>
                    <a:pt x="185" y="41"/>
                  </a:lnTo>
                  <a:lnTo>
                    <a:pt x="231" y="22"/>
                  </a:lnTo>
                  <a:lnTo>
                    <a:pt x="279" y="10"/>
                  </a:lnTo>
                  <a:lnTo>
                    <a:pt x="303" y="9"/>
                  </a:lnTo>
                  <a:lnTo>
                    <a:pt x="327" y="9"/>
                  </a:lnTo>
                  <a:lnTo>
                    <a:pt x="351" y="10"/>
                  </a:lnTo>
                  <a:lnTo>
                    <a:pt x="376" y="17"/>
                  </a:lnTo>
                  <a:lnTo>
                    <a:pt x="376" y="14"/>
                  </a:lnTo>
                  <a:lnTo>
                    <a:pt x="351" y="5"/>
                  </a:lnTo>
                  <a:lnTo>
                    <a:pt x="326" y="0"/>
                  </a:lnTo>
                  <a:lnTo>
                    <a:pt x="276" y="0"/>
                  </a:lnTo>
                  <a:lnTo>
                    <a:pt x="228" y="10"/>
                  </a:lnTo>
                  <a:lnTo>
                    <a:pt x="180" y="29"/>
                  </a:lnTo>
                  <a:lnTo>
                    <a:pt x="134" y="54"/>
                  </a:lnTo>
                  <a:lnTo>
                    <a:pt x="88" y="83"/>
                  </a:lnTo>
                  <a:lnTo>
                    <a:pt x="44" y="114"/>
                  </a:lnTo>
                  <a:lnTo>
                    <a:pt x="0"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19" name="Freeform 239"/>
            <p:cNvSpPr>
              <a:spLocks/>
            </p:cNvSpPr>
            <p:nvPr/>
          </p:nvSpPr>
          <p:spPr bwMode="auto">
            <a:xfrm rot="276758">
              <a:off x="3806" y="2812"/>
              <a:ext cx="324" cy="46"/>
            </a:xfrm>
            <a:custGeom>
              <a:avLst/>
              <a:gdLst>
                <a:gd name="T0" fmla="*/ 0 w 247"/>
                <a:gd name="T1" fmla="*/ 78 h 78"/>
                <a:gd name="T2" fmla="*/ 29 w 247"/>
                <a:gd name="T3" fmla="*/ 62 h 78"/>
                <a:gd name="T4" fmla="*/ 58 w 247"/>
                <a:gd name="T5" fmla="*/ 52 h 78"/>
                <a:gd name="T6" fmla="*/ 105 w 247"/>
                <a:gd name="T7" fmla="*/ 30 h 78"/>
                <a:gd name="T8" fmla="*/ 152 w 247"/>
                <a:gd name="T9" fmla="*/ 17 h 78"/>
                <a:gd name="T10" fmla="*/ 200 w 247"/>
                <a:gd name="T11" fmla="*/ 12 h 78"/>
                <a:gd name="T12" fmla="*/ 245 w 247"/>
                <a:gd name="T13" fmla="*/ 15 h 78"/>
                <a:gd name="T14" fmla="*/ 247 w 247"/>
                <a:gd name="T15" fmla="*/ 12 h 78"/>
                <a:gd name="T16" fmla="*/ 216 w 247"/>
                <a:gd name="T17" fmla="*/ 3 h 78"/>
                <a:gd name="T18" fmla="*/ 185 w 247"/>
                <a:gd name="T19" fmla="*/ 0 h 78"/>
                <a:gd name="T20" fmla="*/ 152 w 247"/>
                <a:gd name="T21" fmla="*/ 3 h 78"/>
                <a:gd name="T22" fmla="*/ 121 w 247"/>
                <a:gd name="T23" fmla="*/ 12 h 78"/>
                <a:gd name="T24" fmla="*/ 88 w 247"/>
                <a:gd name="T25" fmla="*/ 25 h 78"/>
                <a:gd name="T26" fmla="*/ 58 w 247"/>
                <a:gd name="T27" fmla="*/ 40 h 78"/>
                <a:gd name="T28" fmla="*/ 28 w 247"/>
                <a:gd name="T29" fmla="*/ 59 h 78"/>
                <a:gd name="T30" fmla="*/ 0 w 247"/>
                <a:gd name="T3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78">
                  <a:moveTo>
                    <a:pt x="0" y="78"/>
                  </a:moveTo>
                  <a:lnTo>
                    <a:pt x="29" y="62"/>
                  </a:lnTo>
                  <a:lnTo>
                    <a:pt x="58" y="52"/>
                  </a:lnTo>
                  <a:lnTo>
                    <a:pt x="105" y="30"/>
                  </a:lnTo>
                  <a:lnTo>
                    <a:pt x="152" y="17"/>
                  </a:lnTo>
                  <a:lnTo>
                    <a:pt x="200" y="12"/>
                  </a:lnTo>
                  <a:lnTo>
                    <a:pt x="245" y="15"/>
                  </a:lnTo>
                  <a:lnTo>
                    <a:pt x="247" y="12"/>
                  </a:lnTo>
                  <a:lnTo>
                    <a:pt x="216" y="3"/>
                  </a:lnTo>
                  <a:lnTo>
                    <a:pt x="185" y="0"/>
                  </a:lnTo>
                  <a:lnTo>
                    <a:pt x="152" y="3"/>
                  </a:lnTo>
                  <a:lnTo>
                    <a:pt x="121" y="12"/>
                  </a:lnTo>
                  <a:lnTo>
                    <a:pt x="88" y="25"/>
                  </a:lnTo>
                  <a:lnTo>
                    <a:pt x="58" y="40"/>
                  </a:lnTo>
                  <a:lnTo>
                    <a:pt x="28" y="59"/>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0" name="Freeform 240"/>
            <p:cNvSpPr>
              <a:spLocks/>
            </p:cNvSpPr>
            <p:nvPr/>
          </p:nvSpPr>
          <p:spPr bwMode="auto">
            <a:xfrm rot="276758">
              <a:off x="3916" y="2829"/>
              <a:ext cx="185" cy="21"/>
            </a:xfrm>
            <a:custGeom>
              <a:avLst/>
              <a:gdLst>
                <a:gd name="T0" fmla="*/ 0 w 141"/>
                <a:gd name="T1" fmla="*/ 36 h 36"/>
                <a:gd name="T2" fmla="*/ 19 w 141"/>
                <a:gd name="T3" fmla="*/ 31 h 36"/>
                <a:gd name="T4" fmla="*/ 38 w 141"/>
                <a:gd name="T5" fmla="*/ 24 h 36"/>
                <a:gd name="T6" fmla="*/ 63 w 141"/>
                <a:gd name="T7" fmla="*/ 19 h 36"/>
                <a:gd name="T8" fmla="*/ 88 w 141"/>
                <a:gd name="T9" fmla="*/ 16 h 36"/>
                <a:gd name="T10" fmla="*/ 137 w 141"/>
                <a:gd name="T11" fmla="*/ 14 h 36"/>
                <a:gd name="T12" fmla="*/ 140 w 141"/>
                <a:gd name="T13" fmla="*/ 12 h 36"/>
                <a:gd name="T14" fmla="*/ 141 w 141"/>
                <a:gd name="T15" fmla="*/ 11 h 36"/>
                <a:gd name="T16" fmla="*/ 140 w 141"/>
                <a:gd name="T17" fmla="*/ 7 h 36"/>
                <a:gd name="T18" fmla="*/ 122 w 141"/>
                <a:gd name="T19" fmla="*/ 2 h 36"/>
                <a:gd name="T20" fmla="*/ 105 w 141"/>
                <a:gd name="T21" fmla="*/ 0 h 36"/>
                <a:gd name="T22" fmla="*/ 87 w 141"/>
                <a:gd name="T23" fmla="*/ 2 h 36"/>
                <a:gd name="T24" fmla="*/ 68 w 141"/>
                <a:gd name="T25" fmla="*/ 7 h 36"/>
                <a:gd name="T26" fmla="*/ 33 w 141"/>
                <a:gd name="T27" fmla="*/ 21 h 36"/>
                <a:gd name="T28" fmla="*/ 0 w 141"/>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36">
                  <a:moveTo>
                    <a:pt x="0" y="36"/>
                  </a:moveTo>
                  <a:lnTo>
                    <a:pt x="19" y="31"/>
                  </a:lnTo>
                  <a:lnTo>
                    <a:pt x="38" y="24"/>
                  </a:lnTo>
                  <a:lnTo>
                    <a:pt x="63" y="19"/>
                  </a:lnTo>
                  <a:lnTo>
                    <a:pt x="88" y="16"/>
                  </a:lnTo>
                  <a:lnTo>
                    <a:pt x="137" y="14"/>
                  </a:lnTo>
                  <a:lnTo>
                    <a:pt x="140" y="12"/>
                  </a:lnTo>
                  <a:lnTo>
                    <a:pt x="141" y="11"/>
                  </a:lnTo>
                  <a:lnTo>
                    <a:pt x="140" y="7"/>
                  </a:lnTo>
                  <a:lnTo>
                    <a:pt x="122" y="2"/>
                  </a:lnTo>
                  <a:lnTo>
                    <a:pt x="105" y="0"/>
                  </a:lnTo>
                  <a:lnTo>
                    <a:pt x="87" y="2"/>
                  </a:lnTo>
                  <a:lnTo>
                    <a:pt x="68" y="7"/>
                  </a:lnTo>
                  <a:lnTo>
                    <a:pt x="33" y="21"/>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1" name="Freeform 241"/>
            <p:cNvSpPr>
              <a:spLocks/>
            </p:cNvSpPr>
            <p:nvPr/>
          </p:nvSpPr>
          <p:spPr bwMode="auto">
            <a:xfrm rot="276758">
              <a:off x="3996" y="2801"/>
              <a:ext cx="627" cy="59"/>
            </a:xfrm>
            <a:custGeom>
              <a:avLst/>
              <a:gdLst>
                <a:gd name="T0" fmla="*/ 372 w 478"/>
                <a:gd name="T1" fmla="*/ 101 h 101"/>
                <a:gd name="T2" fmla="*/ 428 w 478"/>
                <a:gd name="T3" fmla="*/ 72 h 101"/>
                <a:gd name="T4" fmla="*/ 454 w 478"/>
                <a:gd name="T5" fmla="*/ 54 h 101"/>
                <a:gd name="T6" fmla="*/ 478 w 478"/>
                <a:gd name="T7" fmla="*/ 32 h 101"/>
                <a:gd name="T8" fmla="*/ 478 w 478"/>
                <a:gd name="T9" fmla="*/ 27 h 101"/>
                <a:gd name="T10" fmla="*/ 472 w 478"/>
                <a:gd name="T11" fmla="*/ 6 h 101"/>
                <a:gd name="T12" fmla="*/ 465 w 478"/>
                <a:gd name="T13" fmla="*/ 23 h 101"/>
                <a:gd name="T14" fmla="*/ 446 w 478"/>
                <a:gd name="T15" fmla="*/ 45 h 101"/>
                <a:gd name="T16" fmla="*/ 424 w 478"/>
                <a:gd name="T17" fmla="*/ 64 h 101"/>
                <a:gd name="T18" fmla="*/ 400 w 478"/>
                <a:gd name="T19" fmla="*/ 79 h 101"/>
                <a:gd name="T20" fmla="*/ 376 w 478"/>
                <a:gd name="T21" fmla="*/ 96 h 101"/>
                <a:gd name="T22" fmla="*/ 373 w 478"/>
                <a:gd name="T23" fmla="*/ 94 h 101"/>
                <a:gd name="T24" fmla="*/ 374 w 478"/>
                <a:gd name="T25" fmla="*/ 76 h 101"/>
                <a:gd name="T26" fmla="*/ 370 w 478"/>
                <a:gd name="T27" fmla="*/ 89 h 101"/>
                <a:gd name="T28" fmla="*/ 326 w 478"/>
                <a:gd name="T29" fmla="*/ 67 h 101"/>
                <a:gd name="T30" fmla="*/ 281 w 478"/>
                <a:gd name="T31" fmla="*/ 49 h 101"/>
                <a:gd name="T32" fmla="*/ 235 w 478"/>
                <a:gd name="T33" fmla="*/ 35 h 101"/>
                <a:gd name="T34" fmla="*/ 188 w 478"/>
                <a:gd name="T35" fmla="*/ 23 h 101"/>
                <a:gd name="T36" fmla="*/ 94 w 478"/>
                <a:gd name="T37" fmla="*/ 8 h 101"/>
                <a:gd name="T38" fmla="*/ 0 w 478"/>
                <a:gd name="T39" fmla="*/ 0 h 101"/>
                <a:gd name="T40" fmla="*/ 71 w 478"/>
                <a:gd name="T41" fmla="*/ 12 h 101"/>
                <a:gd name="T42" fmla="*/ 106 w 478"/>
                <a:gd name="T43" fmla="*/ 17 h 101"/>
                <a:gd name="T44" fmla="*/ 142 w 478"/>
                <a:gd name="T45" fmla="*/ 25 h 101"/>
                <a:gd name="T46" fmla="*/ 258 w 478"/>
                <a:gd name="T47" fmla="*/ 56 h 101"/>
                <a:gd name="T48" fmla="*/ 315 w 478"/>
                <a:gd name="T49" fmla="*/ 76 h 101"/>
                <a:gd name="T50" fmla="*/ 372 w 478"/>
                <a:gd name="T51"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 h="101">
                  <a:moveTo>
                    <a:pt x="372" y="101"/>
                  </a:moveTo>
                  <a:lnTo>
                    <a:pt x="428" y="72"/>
                  </a:lnTo>
                  <a:lnTo>
                    <a:pt x="454" y="54"/>
                  </a:lnTo>
                  <a:lnTo>
                    <a:pt x="478" y="32"/>
                  </a:lnTo>
                  <a:lnTo>
                    <a:pt x="478" y="27"/>
                  </a:lnTo>
                  <a:lnTo>
                    <a:pt x="472" y="6"/>
                  </a:lnTo>
                  <a:lnTo>
                    <a:pt x="465" y="23"/>
                  </a:lnTo>
                  <a:lnTo>
                    <a:pt x="446" y="45"/>
                  </a:lnTo>
                  <a:lnTo>
                    <a:pt x="424" y="64"/>
                  </a:lnTo>
                  <a:lnTo>
                    <a:pt x="400" y="79"/>
                  </a:lnTo>
                  <a:lnTo>
                    <a:pt x="376" y="96"/>
                  </a:lnTo>
                  <a:lnTo>
                    <a:pt x="373" y="94"/>
                  </a:lnTo>
                  <a:lnTo>
                    <a:pt x="374" y="76"/>
                  </a:lnTo>
                  <a:lnTo>
                    <a:pt x="370" y="89"/>
                  </a:lnTo>
                  <a:lnTo>
                    <a:pt x="326" y="67"/>
                  </a:lnTo>
                  <a:lnTo>
                    <a:pt x="281" y="49"/>
                  </a:lnTo>
                  <a:lnTo>
                    <a:pt x="235" y="35"/>
                  </a:lnTo>
                  <a:lnTo>
                    <a:pt x="188" y="23"/>
                  </a:lnTo>
                  <a:lnTo>
                    <a:pt x="94" y="8"/>
                  </a:lnTo>
                  <a:lnTo>
                    <a:pt x="0" y="0"/>
                  </a:lnTo>
                  <a:lnTo>
                    <a:pt x="71" y="12"/>
                  </a:lnTo>
                  <a:lnTo>
                    <a:pt x="106" y="17"/>
                  </a:lnTo>
                  <a:lnTo>
                    <a:pt x="142" y="25"/>
                  </a:lnTo>
                  <a:lnTo>
                    <a:pt x="258" y="56"/>
                  </a:lnTo>
                  <a:lnTo>
                    <a:pt x="315" y="76"/>
                  </a:lnTo>
                  <a:lnTo>
                    <a:pt x="37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2" name="Freeform 242"/>
            <p:cNvSpPr>
              <a:spLocks/>
            </p:cNvSpPr>
            <p:nvPr/>
          </p:nvSpPr>
          <p:spPr bwMode="auto">
            <a:xfrm rot="276758">
              <a:off x="4138" y="2832"/>
              <a:ext cx="14" cy="4"/>
            </a:xfrm>
            <a:custGeom>
              <a:avLst/>
              <a:gdLst>
                <a:gd name="T0" fmla="*/ 2 w 11"/>
                <a:gd name="T1" fmla="*/ 3 h 5"/>
                <a:gd name="T2" fmla="*/ 11 w 11"/>
                <a:gd name="T3" fmla="*/ 5 h 5"/>
                <a:gd name="T4" fmla="*/ 11 w 11"/>
                <a:gd name="T5" fmla="*/ 0 h 5"/>
                <a:gd name="T6" fmla="*/ 0 w 11"/>
                <a:gd name="T7" fmla="*/ 0 h 5"/>
                <a:gd name="T8" fmla="*/ 0 w 11"/>
                <a:gd name="T9" fmla="*/ 3 h 5"/>
                <a:gd name="T10" fmla="*/ 2 w 11"/>
                <a:gd name="T11" fmla="*/ 3 h 5"/>
              </a:gdLst>
              <a:ahLst/>
              <a:cxnLst>
                <a:cxn ang="0">
                  <a:pos x="T0" y="T1"/>
                </a:cxn>
                <a:cxn ang="0">
                  <a:pos x="T2" y="T3"/>
                </a:cxn>
                <a:cxn ang="0">
                  <a:pos x="T4" y="T5"/>
                </a:cxn>
                <a:cxn ang="0">
                  <a:pos x="T6" y="T7"/>
                </a:cxn>
                <a:cxn ang="0">
                  <a:pos x="T8" y="T9"/>
                </a:cxn>
                <a:cxn ang="0">
                  <a:pos x="T10" y="T11"/>
                </a:cxn>
              </a:cxnLst>
              <a:rect l="0" t="0" r="r" b="b"/>
              <a:pathLst>
                <a:path w="11" h="5">
                  <a:moveTo>
                    <a:pt x="2" y="3"/>
                  </a:moveTo>
                  <a:lnTo>
                    <a:pt x="11" y="5"/>
                  </a:lnTo>
                  <a:lnTo>
                    <a:pt x="11" y="0"/>
                  </a:lnTo>
                  <a:lnTo>
                    <a:pt x="0" y="0"/>
                  </a:lnTo>
                  <a:lnTo>
                    <a:pt x="0"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3" name="Freeform 243"/>
            <p:cNvSpPr>
              <a:spLocks/>
            </p:cNvSpPr>
            <p:nvPr/>
          </p:nvSpPr>
          <p:spPr bwMode="auto">
            <a:xfrm rot="276758">
              <a:off x="3994" y="2711"/>
              <a:ext cx="630" cy="121"/>
            </a:xfrm>
            <a:custGeom>
              <a:avLst/>
              <a:gdLst>
                <a:gd name="T0" fmla="*/ 405 w 480"/>
                <a:gd name="T1" fmla="*/ 193 h 206"/>
                <a:gd name="T2" fmla="*/ 456 w 480"/>
                <a:gd name="T3" fmla="*/ 159 h 206"/>
                <a:gd name="T4" fmla="*/ 479 w 480"/>
                <a:gd name="T5" fmla="*/ 132 h 206"/>
                <a:gd name="T6" fmla="*/ 459 w 480"/>
                <a:gd name="T7" fmla="*/ 130 h 206"/>
                <a:gd name="T8" fmla="*/ 374 w 480"/>
                <a:gd name="T9" fmla="*/ 189 h 206"/>
                <a:gd name="T10" fmla="*/ 352 w 480"/>
                <a:gd name="T11" fmla="*/ 174 h 206"/>
                <a:gd name="T12" fmla="*/ 316 w 480"/>
                <a:gd name="T13" fmla="*/ 157 h 206"/>
                <a:gd name="T14" fmla="*/ 232 w 480"/>
                <a:gd name="T15" fmla="*/ 132 h 206"/>
                <a:gd name="T16" fmla="*/ 122 w 480"/>
                <a:gd name="T17" fmla="*/ 106 h 206"/>
                <a:gd name="T18" fmla="*/ 117 w 480"/>
                <a:gd name="T19" fmla="*/ 66 h 206"/>
                <a:gd name="T20" fmla="*/ 95 w 480"/>
                <a:gd name="T21" fmla="*/ 25 h 206"/>
                <a:gd name="T22" fmla="*/ 63 w 480"/>
                <a:gd name="T23" fmla="*/ 5 h 206"/>
                <a:gd name="T24" fmla="*/ 66 w 480"/>
                <a:gd name="T25" fmla="*/ 11 h 206"/>
                <a:gd name="T26" fmla="*/ 99 w 480"/>
                <a:gd name="T27" fmla="*/ 49 h 206"/>
                <a:gd name="T28" fmla="*/ 111 w 480"/>
                <a:gd name="T29" fmla="*/ 76 h 206"/>
                <a:gd name="T30" fmla="*/ 116 w 480"/>
                <a:gd name="T31" fmla="*/ 96 h 206"/>
                <a:gd name="T32" fmla="*/ 113 w 480"/>
                <a:gd name="T33" fmla="*/ 105 h 206"/>
                <a:gd name="T34" fmla="*/ 98 w 480"/>
                <a:gd name="T35" fmla="*/ 81 h 206"/>
                <a:gd name="T36" fmla="*/ 78 w 480"/>
                <a:gd name="T37" fmla="*/ 35 h 206"/>
                <a:gd name="T38" fmla="*/ 62 w 480"/>
                <a:gd name="T39" fmla="*/ 22 h 206"/>
                <a:gd name="T40" fmla="*/ 83 w 480"/>
                <a:gd name="T41" fmla="*/ 55 h 206"/>
                <a:gd name="T42" fmla="*/ 96 w 480"/>
                <a:gd name="T43" fmla="*/ 98 h 206"/>
                <a:gd name="T44" fmla="*/ 89 w 480"/>
                <a:gd name="T45" fmla="*/ 101 h 206"/>
                <a:gd name="T46" fmla="*/ 78 w 480"/>
                <a:gd name="T47" fmla="*/ 89 h 206"/>
                <a:gd name="T48" fmla="*/ 73 w 480"/>
                <a:gd name="T49" fmla="*/ 61 h 206"/>
                <a:gd name="T50" fmla="*/ 65 w 480"/>
                <a:gd name="T51" fmla="*/ 50 h 206"/>
                <a:gd name="T52" fmla="*/ 58 w 480"/>
                <a:gd name="T53" fmla="*/ 101 h 206"/>
                <a:gd name="T54" fmla="*/ 20 w 480"/>
                <a:gd name="T55" fmla="*/ 105 h 206"/>
                <a:gd name="T56" fmla="*/ 96 w 480"/>
                <a:gd name="T57" fmla="*/ 113 h 206"/>
                <a:gd name="T58" fmla="*/ 191 w 480"/>
                <a:gd name="T59" fmla="*/ 128 h 206"/>
                <a:gd name="T60" fmla="*/ 287 w 480"/>
                <a:gd name="T61" fmla="*/ 157 h 206"/>
                <a:gd name="T62" fmla="*/ 378 w 480"/>
                <a:gd name="T6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206">
                  <a:moveTo>
                    <a:pt x="378" y="206"/>
                  </a:moveTo>
                  <a:lnTo>
                    <a:pt x="405" y="193"/>
                  </a:lnTo>
                  <a:lnTo>
                    <a:pt x="431" y="177"/>
                  </a:lnTo>
                  <a:lnTo>
                    <a:pt x="456" y="159"/>
                  </a:lnTo>
                  <a:lnTo>
                    <a:pt x="480" y="137"/>
                  </a:lnTo>
                  <a:lnTo>
                    <a:pt x="479" y="132"/>
                  </a:lnTo>
                  <a:lnTo>
                    <a:pt x="402" y="89"/>
                  </a:lnTo>
                  <a:lnTo>
                    <a:pt x="459" y="130"/>
                  </a:lnTo>
                  <a:lnTo>
                    <a:pt x="459" y="135"/>
                  </a:lnTo>
                  <a:lnTo>
                    <a:pt x="374" y="189"/>
                  </a:lnTo>
                  <a:lnTo>
                    <a:pt x="359" y="177"/>
                  </a:lnTo>
                  <a:lnTo>
                    <a:pt x="352" y="174"/>
                  </a:lnTo>
                  <a:lnTo>
                    <a:pt x="344" y="169"/>
                  </a:lnTo>
                  <a:lnTo>
                    <a:pt x="316" y="157"/>
                  </a:lnTo>
                  <a:lnTo>
                    <a:pt x="289" y="147"/>
                  </a:lnTo>
                  <a:lnTo>
                    <a:pt x="232" y="132"/>
                  </a:lnTo>
                  <a:lnTo>
                    <a:pt x="177" y="120"/>
                  </a:lnTo>
                  <a:lnTo>
                    <a:pt x="122" y="106"/>
                  </a:lnTo>
                  <a:lnTo>
                    <a:pt x="124" y="94"/>
                  </a:lnTo>
                  <a:lnTo>
                    <a:pt x="117" y="66"/>
                  </a:lnTo>
                  <a:lnTo>
                    <a:pt x="108" y="42"/>
                  </a:lnTo>
                  <a:lnTo>
                    <a:pt x="95" y="25"/>
                  </a:lnTo>
                  <a:lnTo>
                    <a:pt x="77" y="11"/>
                  </a:lnTo>
                  <a:lnTo>
                    <a:pt x="63" y="5"/>
                  </a:lnTo>
                  <a:lnTo>
                    <a:pt x="49" y="0"/>
                  </a:lnTo>
                  <a:lnTo>
                    <a:pt x="66" y="11"/>
                  </a:lnTo>
                  <a:lnTo>
                    <a:pt x="84" y="28"/>
                  </a:lnTo>
                  <a:lnTo>
                    <a:pt x="99" y="49"/>
                  </a:lnTo>
                  <a:lnTo>
                    <a:pt x="105" y="62"/>
                  </a:lnTo>
                  <a:lnTo>
                    <a:pt x="111" y="76"/>
                  </a:lnTo>
                  <a:lnTo>
                    <a:pt x="115" y="91"/>
                  </a:lnTo>
                  <a:lnTo>
                    <a:pt x="116" y="96"/>
                  </a:lnTo>
                  <a:lnTo>
                    <a:pt x="118" y="103"/>
                  </a:lnTo>
                  <a:lnTo>
                    <a:pt x="113" y="105"/>
                  </a:lnTo>
                  <a:lnTo>
                    <a:pt x="106" y="106"/>
                  </a:lnTo>
                  <a:lnTo>
                    <a:pt x="98" y="81"/>
                  </a:lnTo>
                  <a:lnTo>
                    <a:pt x="89" y="57"/>
                  </a:lnTo>
                  <a:lnTo>
                    <a:pt x="78" y="35"/>
                  </a:lnTo>
                  <a:lnTo>
                    <a:pt x="71" y="27"/>
                  </a:lnTo>
                  <a:lnTo>
                    <a:pt x="62" y="22"/>
                  </a:lnTo>
                  <a:lnTo>
                    <a:pt x="73" y="39"/>
                  </a:lnTo>
                  <a:lnTo>
                    <a:pt x="83" y="55"/>
                  </a:lnTo>
                  <a:lnTo>
                    <a:pt x="90" y="76"/>
                  </a:lnTo>
                  <a:lnTo>
                    <a:pt x="96" y="98"/>
                  </a:lnTo>
                  <a:lnTo>
                    <a:pt x="92" y="101"/>
                  </a:lnTo>
                  <a:lnTo>
                    <a:pt x="89" y="101"/>
                  </a:lnTo>
                  <a:lnTo>
                    <a:pt x="83" y="103"/>
                  </a:lnTo>
                  <a:lnTo>
                    <a:pt x="78" y="89"/>
                  </a:lnTo>
                  <a:lnTo>
                    <a:pt x="76" y="74"/>
                  </a:lnTo>
                  <a:lnTo>
                    <a:pt x="73" y="61"/>
                  </a:lnTo>
                  <a:lnTo>
                    <a:pt x="70" y="54"/>
                  </a:lnTo>
                  <a:lnTo>
                    <a:pt x="65" y="50"/>
                  </a:lnTo>
                  <a:lnTo>
                    <a:pt x="74" y="96"/>
                  </a:lnTo>
                  <a:lnTo>
                    <a:pt x="58" y="101"/>
                  </a:lnTo>
                  <a:lnTo>
                    <a:pt x="39" y="103"/>
                  </a:lnTo>
                  <a:lnTo>
                    <a:pt x="20" y="105"/>
                  </a:lnTo>
                  <a:lnTo>
                    <a:pt x="0" y="110"/>
                  </a:lnTo>
                  <a:lnTo>
                    <a:pt x="96" y="113"/>
                  </a:lnTo>
                  <a:lnTo>
                    <a:pt x="143" y="120"/>
                  </a:lnTo>
                  <a:lnTo>
                    <a:pt x="191" y="128"/>
                  </a:lnTo>
                  <a:lnTo>
                    <a:pt x="239" y="140"/>
                  </a:lnTo>
                  <a:lnTo>
                    <a:pt x="287" y="157"/>
                  </a:lnTo>
                  <a:lnTo>
                    <a:pt x="332" y="179"/>
                  </a:lnTo>
                  <a:lnTo>
                    <a:pt x="378"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4" name="Freeform 244"/>
            <p:cNvSpPr>
              <a:spLocks/>
            </p:cNvSpPr>
            <p:nvPr/>
          </p:nvSpPr>
          <p:spPr bwMode="auto">
            <a:xfrm rot="276758">
              <a:off x="3406" y="2629"/>
              <a:ext cx="162" cy="93"/>
            </a:xfrm>
            <a:custGeom>
              <a:avLst/>
              <a:gdLst>
                <a:gd name="T0" fmla="*/ 18 w 123"/>
                <a:gd name="T1" fmla="*/ 161 h 161"/>
                <a:gd name="T2" fmla="*/ 55 w 123"/>
                <a:gd name="T3" fmla="*/ 154 h 161"/>
                <a:gd name="T4" fmla="*/ 54 w 123"/>
                <a:gd name="T5" fmla="*/ 152 h 161"/>
                <a:gd name="T6" fmla="*/ 55 w 123"/>
                <a:gd name="T7" fmla="*/ 149 h 161"/>
                <a:gd name="T8" fmla="*/ 69 w 123"/>
                <a:gd name="T9" fmla="*/ 144 h 161"/>
                <a:gd name="T10" fmla="*/ 69 w 123"/>
                <a:gd name="T11" fmla="*/ 135 h 161"/>
                <a:gd name="T12" fmla="*/ 119 w 123"/>
                <a:gd name="T13" fmla="*/ 161 h 161"/>
                <a:gd name="T14" fmla="*/ 121 w 123"/>
                <a:gd name="T15" fmla="*/ 159 h 161"/>
                <a:gd name="T16" fmla="*/ 123 w 123"/>
                <a:gd name="T17" fmla="*/ 137 h 161"/>
                <a:gd name="T18" fmla="*/ 121 w 123"/>
                <a:gd name="T19" fmla="*/ 103 h 161"/>
                <a:gd name="T20" fmla="*/ 115 w 123"/>
                <a:gd name="T21" fmla="*/ 128 h 161"/>
                <a:gd name="T22" fmla="*/ 94 w 123"/>
                <a:gd name="T23" fmla="*/ 123 h 161"/>
                <a:gd name="T24" fmla="*/ 70 w 123"/>
                <a:gd name="T25" fmla="*/ 115 h 161"/>
                <a:gd name="T26" fmla="*/ 58 w 123"/>
                <a:gd name="T27" fmla="*/ 112 h 161"/>
                <a:gd name="T28" fmla="*/ 47 w 123"/>
                <a:gd name="T29" fmla="*/ 112 h 161"/>
                <a:gd name="T30" fmla="*/ 36 w 123"/>
                <a:gd name="T31" fmla="*/ 117 h 161"/>
                <a:gd name="T32" fmla="*/ 25 w 123"/>
                <a:gd name="T33" fmla="*/ 125 h 161"/>
                <a:gd name="T34" fmla="*/ 21 w 123"/>
                <a:gd name="T35" fmla="*/ 130 h 161"/>
                <a:gd name="T36" fmla="*/ 18 w 123"/>
                <a:gd name="T37" fmla="*/ 130 h 161"/>
                <a:gd name="T38" fmla="*/ 11 w 123"/>
                <a:gd name="T39" fmla="*/ 100 h 161"/>
                <a:gd name="T40" fmla="*/ 9 w 123"/>
                <a:gd name="T41" fmla="*/ 68 h 161"/>
                <a:gd name="T42" fmla="*/ 4 w 123"/>
                <a:gd name="T43" fmla="*/ 0 h 161"/>
                <a:gd name="T44" fmla="*/ 1 w 123"/>
                <a:gd name="T45" fmla="*/ 39 h 161"/>
                <a:gd name="T46" fmla="*/ 0 w 123"/>
                <a:gd name="T47" fmla="*/ 76 h 161"/>
                <a:gd name="T48" fmla="*/ 3 w 123"/>
                <a:gd name="T49" fmla="*/ 115 h 161"/>
                <a:gd name="T50" fmla="*/ 9 w 123"/>
                <a:gd name="T51" fmla="*/ 152 h 161"/>
                <a:gd name="T52" fmla="*/ 18 w 123"/>
                <a:gd name="T5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61">
                  <a:moveTo>
                    <a:pt x="18" y="161"/>
                  </a:moveTo>
                  <a:lnTo>
                    <a:pt x="55" y="154"/>
                  </a:lnTo>
                  <a:lnTo>
                    <a:pt x="54" y="152"/>
                  </a:lnTo>
                  <a:lnTo>
                    <a:pt x="55" y="149"/>
                  </a:lnTo>
                  <a:lnTo>
                    <a:pt x="69" y="144"/>
                  </a:lnTo>
                  <a:lnTo>
                    <a:pt x="69" y="135"/>
                  </a:lnTo>
                  <a:lnTo>
                    <a:pt x="119" y="161"/>
                  </a:lnTo>
                  <a:lnTo>
                    <a:pt x="121" y="159"/>
                  </a:lnTo>
                  <a:lnTo>
                    <a:pt x="123" y="137"/>
                  </a:lnTo>
                  <a:lnTo>
                    <a:pt x="121" y="103"/>
                  </a:lnTo>
                  <a:lnTo>
                    <a:pt x="115" y="128"/>
                  </a:lnTo>
                  <a:lnTo>
                    <a:pt x="94" y="123"/>
                  </a:lnTo>
                  <a:lnTo>
                    <a:pt x="70" y="115"/>
                  </a:lnTo>
                  <a:lnTo>
                    <a:pt x="58" y="112"/>
                  </a:lnTo>
                  <a:lnTo>
                    <a:pt x="47" y="112"/>
                  </a:lnTo>
                  <a:lnTo>
                    <a:pt x="36" y="117"/>
                  </a:lnTo>
                  <a:lnTo>
                    <a:pt x="25" y="125"/>
                  </a:lnTo>
                  <a:lnTo>
                    <a:pt x="21" y="130"/>
                  </a:lnTo>
                  <a:lnTo>
                    <a:pt x="18" y="130"/>
                  </a:lnTo>
                  <a:lnTo>
                    <a:pt x="11" y="100"/>
                  </a:lnTo>
                  <a:lnTo>
                    <a:pt x="9" y="68"/>
                  </a:lnTo>
                  <a:lnTo>
                    <a:pt x="4" y="0"/>
                  </a:lnTo>
                  <a:lnTo>
                    <a:pt x="1" y="39"/>
                  </a:lnTo>
                  <a:lnTo>
                    <a:pt x="0" y="76"/>
                  </a:lnTo>
                  <a:lnTo>
                    <a:pt x="3" y="115"/>
                  </a:lnTo>
                  <a:lnTo>
                    <a:pt x="9" y="152"/>
                  </a:lnTo>
                  <a:lnTo>
                    <a:pt x="18"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5" name="Freeform 245"/>
            <p:cNvSpPr>
              <a:spLocks/>
            </p:cNvSpPr>
            <p:nvPr/>
          </p:nvSpPr>
          <p:spPr bwMode="auto">
            <a:xfrm rot="276758">
              <a:off x="4381" y="2546"/>
              <a:ext cx="222" cy="251"/>
            </a:xfrm>
            <a:custGeom>
              <a:avLst/>
              <a:gdLst>
                <a:gd name="T0" fmla="*/ 19 w 169"/>
                <a:gd name="T1" fmla="*/ 429 h 430"/>
                <a:gd name="T2" fmla="*/ 89 w 169"/>
                <a:gd name="T3" fmla="*/ 410 h 430"/>
                <a:gd name="T4" fmla="*/ 94 w 169"/>
                <a:gd name="T5" fmla="*/ 415 h 430"/>
                <a:gd name="T6" fmla="*/ 115 w 169"/>
                <a:gd name="T7" fmla="*/ 353 h 430"/>
                <a:gd name="T8" fmla="*/ 125 w 169"/>
                <a:gd name="T9" fmla="*/ 324 h 430"/>
                <a:gd name="T10" fmla="*/ 138 w 169"/>
                <a:gd name="T11" fmla="*/ 295 h 430"/>
                <a:gd name="T12" fmla="*/ 151 w 169"/>
                <a:gd name="T13" fmla="*/ 261 h 430"/>
                <a:gd name="T14" fmla="*/ 163 w 169"/>
                <a:gd name="T15" fmla="*/ 222 h 430"/>
                <a:gd name="T16" fmla="*/ 166 w 169"/>
                <a:gd name="T17" fmla="*/ 204 h 430"/>
                <a:gd name="T18" fmla="*/ 169 w 169"/>
                <a:gd name="T19" fmla="*/ 182 h 430"/>
                <a:gd name="T20" fmla="*/ 169 w 169"/>
                <a:gd name="T21" fmla="*/ 161 h 430"/>
                <a:gd name="T22" fmla="*/ 168 w 169"/>
                <a:gd name="T23" fmla="*/ 139 h 430"/>
                <a:gd name="T24" fmla="*/ 162 w 169"/>
                <a:gd name="T25" fmla="*/ 117 h 430"/>
                <a:gd name="T26" fmla="*/ 153 w 169"/>
                <a:gd name="T27" fmla="*/ 97 h 430"/>
                <a:gd name="T28" fmla="*/ 142 w 169"/>
                <a:gd name="T29" fmla="*/ 78 h 430"/>
                <a:gd name="T30" fmla="*/ 133 w 169"/>
                <a:gd name="T31" fmla="*/ 60 h 430"/>
                <a:gd name="T32" fmla="*/ 112 w 169"/>
                <a:gd name="T33" fmla="*/ 27 h 430"/>
                <a:gd name="T34" fmla="*/ 89 w 169"/>
                <a:gd name="T35" fmla="*/ 0 h 430"/>
                <a:gd name="T36" fmla="*/ 112 w 169"/>
                <a:gd name="T37" fmla="*/ 31 h 430"/>
                <a:gd name="T38" fmla="*/ 132 w 169"/>
                <a:gd name="T39" fmla="*/ 66 h 430"/>
                <a:gd name="T40" fmla="*/ 141 w 169"/>
                <a:gd name="T41" fmla="*/ 85 h 430"/>
                <a:gd name="T42" fmla="*/ 147 w 169"/>
                <a:gd name="T43" fmla="*/ 105 h 430"/>
                <a:gd name="T44" fmla="*/ 153 w 169"/>
                <a:gd name="T45" fmla="*/ 127 h 430"/>
                <a:gd name="T46" fmla="*/ 156 w 169"/>
                <a:gd name="T47" fmla="*/ 151 h 430"/>
                <a:gd name="T48" fmla="*/ 152 w 169"/>
                <a:gd name="T49" fmla="*/ 187 h 430"/>
                <a:gd name="T50" fmla="*/ 144 w 169"/>
                <a:gd name="T51" fmla="*/ 217 h 430"/>
                <a:gd name="T52" fmla="*/ 136 w 169"/>
                <a:gd name="T53" fmla="*/ 246 h 430"/>
                <a:gd name="T54" fmla="*/ 126 w 169"/>
                <a:gd name="T55" fmla="*/ 273 h 430"/>
                <a:gd name="T56" fmla="*/ 104 w 169"/>
                <a:gd name="T57" fmla="*/ 324 h 430"/>
                <a:gd name="T58" fmla="*/ 94 w 169"/>
                <a:gd name="T59" fmla="*/ 353 h 430"/>
                <a:gd name="T60" fmla="*/ 86 w 169"/>
                <a:gd name="T61" fmla="*/ 381 h 430"/>
                <a:gd name="T62" fmla="*/ 70 w 169"/>
                <a:gd name="T63" fmla="*/ 398 h 430"/>
                <a:gd name="T64" fmla="*/ 53 w 169"/>
                <a:gd name="T65" fmla="*/ 412 h 430"/>
                <a:gd name="T66" fmla="*/ 33 w 169"/>
                <a:gd name="T67" fmla="*/ 420 h 430"/>
                <a:gd name="T68" fmla="*/ 15 w 169"/>
                <a:gd name="T69" fmla="*/ 425 h 430"/>
                <a:gd name="T70" fmla="*/ 7 w 169"/>
                <a:gd name="T71" fmla="*/ 419 h 430"/>
                <a:gd name="T72" fmla="*/ 0 w 169"/>
                <a:gd name="T73" fmla="*/ 410 h 430"/>
                <a:gd name="T74" fmla="*/ 3 w 169"/>
                <a:gd name="T75" fmla="*/ 417 h 430"/>
                <a:gd name="T76" fmla="*/ 7 w 169"/>
                <a:gd name="T77" fmla="*/ 422 h 430"/>
                <a:gd name="T78" fmla="*/ 12 w 169"/>
                <a:gd name="T79" fmla="*/ 425 h 430"/>
                <a:gd name="T80" fmla="*/ 16 w 169"/>
                <a:gd name="T81" fmla="*/ 430 h 430"/>
                <a:gd name="T82" fmla="*/ 19 w 169"/>
                <a:gd name="T83" fmla="*/ 42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430">
                  <a:moveTo>
                    <a:pt x="19" y="429"/>
                  </a:moveTo>
                  <a:lnTo>
                    <a:pt x="89" y="410"/>
                  </a:lnTo>
                  <a:lnTo>
                    <a:pt x="94" y="415"/>
                  </a:lnTo>
                  <a:lnTo>
                    <a:pt x="115" y="353"/>
                  </a:lnTo>
                  <a:lnTo>
                    <a:pt x="125" y="324"/>
                  </a:lnTo>
                  <a:lnTo>
                    <a:pt x="138" y="295"/>
                  </a:lnTo>
                  <a:lnTo>
                    <a:pt x="151" y="261"/>
                  </a:lnTo>
                  <a:lnTo>
                    <a:pt x="163" y="222"/>
                  </a:lnTo>
                  <a:lnTo>
                    <a:pt x="166" y="204"/>
                  </a:lnTo>
                  <a:lnTo>
                    <a:pt x="169" y="182"/>
                  </a:lnTo>
                  <a:lnTo>
                    <a:pt x="169" y="161"/>
                  </a:lnTo>
                  <a:lnTo>
                    <a:pt x="168" y="139"/>
                  </a:lnTo>
                  <a:lnTo>
                    <a:pt x="162" y="117"/>
                  </a:lnTo>
                  <a:lnTo>
                    <a:pt x="153" y="97"/>
                  </a:lnTo>
                  <a:lnTo>
                    <a:pt x="142" y="78"/>
                  </a:lnTo>
                  <a:lnTo>
                    <a:pt x="133" y="60"/>
                  </a:lnTo>
                  <a:lnTo>
                    <a:pt x="112" y="27"/>
                  </a:lnTo>
                  <a:lnTo>
                    <a:pt x="89" y="0"/>
                  </a:lnTo>
                  <a:lnTo>
                    <a:pt x="112" y="31"/>
                  </a:lnTo>
                  <a:lnTo>
                    <a:pt x="132" y="66"/>
                  </a:lnTo>
                  <a:lnTo>
                    <a:pt x="141" y="85"/>
                  </a:lnTo>
                  <a:lnTo>
                    <a:pt x="147" y="105"/>
                  </a:lnTo>
                  <a:lnTo>
                    <a:pt x="153" y="127"/>
                  </a:lnTo>
                  <a:lnTo>
                    <a:pt x="156" y="151"/>
                  </a:lnTo>
                  <a:lnTo>
                    <a:pt x="152" y="187"/>
                  </a:lnTo>
                  <a:lnTo>
                    <a:pt x="144" y="217"/>
                  </a:lnTo>
                  <a:lnTo>
                    <a:pt x="136" y="246"/>
                  </a:lnTo>
                  <a:lnTo>
                    <a:pt x="126" y="273"/>
                  </a:lnTo>
                  <a:lnTo>
                    <a:pt x="104" y="324"/>
                  </a:lnTo>
                  <a:lnTo>
                    <a:pt x="94" y="353"/>
                  </a:lnTo>
                  <a:lnTo>
                    <a:pt x="86" y="381"/>
                  </a:lnTo>
                  <a:lnTo>
                    <a:pt x="70" y="398"/>
                  </a:lnTo>
                  <a:lnTo>
                    <a:pt x="53" y="412"/>
                  </a:lnTo>
                  <a:lnTo>
                    <a:pt x="33" y="420"/>
                  </a:lnTo>
                  <a:lnTo>
                    <a:pt x="15" y="425"/>
                  </a:lnTo>
                  <a:lnTo>
                    <a:pt x="7" y="419"/>
                  </a:lnTo>
                  <a:lnTo>
                    <a:pt x="0" y="410"/>
                  </a:lnTo>
                  <a:lnTo>
                    <a:pt x="3" y="417"/>
                  </a:lnTo>
                  <a:lnTo>
                    <a:pt x="7" y="422"/>
                  </a:lnTo>
                  <a:lnTo>
                    <a:pt x="12" y="425"/>
                  </a:lnTo>
                  <a:lnTo>
                    <a:pt x="16" y="430"/>
                  </a:lnTo>
                  <a:lnTo>
                    <a:pt x="19" y="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6" name="Freeform 246"/>
            <p:cNvSpPr>
              <a:spLocks/>
            </p:cNvSpPr>
            <p:nvPr/>
          </p:nvSpPr>
          <p:spPr bwMode="auto">
            <a:xfrm rot="276758">
              <a:off x="4346" y="2681"/>
              <a:ext cx="22" cy="84"/>
            </a:xfrm>
            <a:custGeom>
              <a:avLst/>
              <a:gdLst>
                <a:gd name="T0" fmla="*/ 14 w 17"/>
                <a:gd name="T1" fmla="*/ 144 h 144"/>
                <a:gd name="T2" fmla="*/ 16 w 17"/>
                <a:gd name="T3" fmla="*/ 127 h 144"/>
                <a:gd name="T4" fmla="*/ 17 w 17"/>
                <a:gd name="T5" fmla="*/ 110 h 144"/>
                <a:gd name="T6" fmla="*/ 14 w 17"/>
                <a:gd name="T7" fmla="*/ 75 h 144"/>
                <a:gd name="T8" fmla="*/ 8 w 17"/>
                <a:gd name="T9" fmla="*/ 38 h 144"/>
                <a:gd name="T10" fmla="*/ 0 w 17"/>
                <a:gd name="T11" fmla="*/ 0 h 144"/>
                <a:gd name="T12" fmla="*/ 12 w 17"/>
                <a:gd name="T13" fmla="*/ 144 h 144"/>
                <a:gd name="T14" fmla="*/ 14 w 1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4">
                  <a:moveTo>
                    <a:pt x="14" y="144"/>
                  </a:moveTo>
                  <a:lnTo>
                    <a:pt x="16" y="127"/>
                  </a:lnTo>
                  <a:lnTo>
                    <a:pt x="17" y="110"/>
                  </a:lnTo>
                  <a:lnTo>
                    <a:pt x="14" y="75"/>
                  </a:lnTo>
                  <a:lnTo>
                    <a:pt x="8" y="38"/>
                  </a:lnTo>
                  <a:lnTo>
                    <a:pt x="0" y="0"/>
                  </a:lnTo>
                  <a:lnTo>
                    <a:pt x="12" y="144"/>
                  </a:lnTo>
                  <a:lnTo>
                    <a:pt x="1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7" name="Freeform 247"/>
            <p:cNvSpPr>
              <a:spLocks/>
            </p:cNvSpPr>
            <p:nvPr/>
          </p:nvSpPr>
          <p:spPr bwMode="auto">
            <a:xfrm rot="276758">
              <a:off x="3997" y="2704"/>
              <a:ext cx="65" cy="33"/>
            </a:xfrm>
            <a:custGeom>
              <a:avLst/>
              <a:gdLst>
                <a:gd name="T0" fmla="*/ 17 w 49"/>
                <a:gd name="T1" fmla="*/ 56 h 56"/>
                <a:gd name="T2" fmla="*/ 47 w 49"/>
                <a:gd name="T3" fmla="*/ 54 h 56"/>
                <a:gd name="T4" fmla="*/ 49 w 49"/>
                <a:gd name="T5" fmla="*/ 51 h 56"/>
                <a:gd name="T6" fmla="*/ 49 w 49"/>
                <a:gd name="T7" fmla="*/ 47 h 56"/>
                <a:gd name="T8" fmla="*/ 46 w 49"/>
                <a:gd name="T9" fmla="*/ 46 h 56"/>
                <a:gd name="T10" fmla="*/ 42 w 49"/>
                <a:gd name="T11" fmla="*/ 47 h 56"/>
                <a:gd name="T12" fmla="*/ 35 w 49"/>
                <a:gd name="T13" fmla="*/ 47 h 56"/>
                <a:gd name="T14" fmla="*/ 28 w 49"/>
                <a:gd name="T15" fmla="*/ 20 h 56"/>
                <a:gd name="T16" fmla="*/ 29 w 49"/>
                <a:gd name="T17" fmla="*/ 46 h 56"/>
                <a:gd name="T18" fmla="*/ 26 w 49"/>
                <a:gd name="T19" fmla="*/ 47 h 56"/>
                <a:gd name="T20" fmla="*/ 24 w 49"/>
                <a:gd name="T21" fmla="*/ 42 h 56"/>
                <a:gd name="T22" fmla="*/ 23 w 49"/>
                <a:gd name="T23" fmla="*/ 34 h 56"/>
                <a:gd name="T24" fmla="*/ 23 w 49"/>
                <a:gd name="T25" fmla="*/ 25 h 56"/>
                <a:gd name="T26" fmla="*/ 20 w 49"/>
                <a:gd name="T27" fmla="*/ 19 h 56"/>
                <a:gd name="T28" fmla="*/ 19 w 49"/>
                <a:gd name="T29" fmla="*/ 19 h 56"/>
                <a:gd name="T30" fmla="*/ 17 w 49"/>
                <a:gd name="T31" fmla="*/ 22 h 56"/>
                <a:gd name="T32" fmla="*/ 17 w 49"/>
                <a:gd name="T33" fmla="*/ 30 h 56"/>
                <a:gd name="T34" fmla="*/ 16 w 49"/>
                <a:gd name="T35" fmla="*/ 32 h 56"/>
                <a:gd name="T36" fmla="*/ 15 w 49"/>
                <a:gd name="T37" fmla="*/ 32 h 56"/>
                <a:gd name="T38" fmla="*/ 13 w 49"/>
                <a:gd name="T39" fmla="*/ 30 h 56"/>
                <a:gd name="T40" fmla="*/ 8 w 49"/>
                <a:gd name="T41" fmla="*/ 14 h 56"/>
                <a:gd name="T42" fmla="*/ 0 w 49"/>
                <a:gd name="T43" fmla="*/ 0 h 56"/>
                <a:gd name="T44" fmla="*/ 15 w 49"/>
                <a:gd name="T45" fmla="*/ 56 h 56"/>
                <a:gd name="T46" fmla="*/ 17 w 49"/>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6">
                  <a:moveTo>
                    <a:pt x="17" y="56"/>
                  </a:moveTo>
                  <a:lnTo>
                    <a:pt x="47" y="54"/>
                  </a:lnTo>
                  <a:lnTo>
                    <a:pt x="49" y="51"/>
                  </a:lnTo>
                  <a:lnTo>
                    <a:pt x="49" y="47"/>
                  </a:lnTo>
                  <a:lnTo>
                    <a:pt x="46" y="46"/>
                  </a:lnTo>
                  <a:lnTo>
                    <a:pt x="42" y="47"/>
                  </a:lnTo>
                  <a:lnTo>
                    <a:pt x="35" y="47"/>
                  </a:lnTo>
                  <a:lnTo>
                    <a:pt x="28" y="20"/>
                  </a:lnTo>
                  <a:lnTo>
                    <a:pt x="29" y="46"/>
                  </a:lnTo>
                  <a:lnTo>
                    <a:pt x="26" y="47"/>
                  </a:lnTo>
                  <a:lnTo>
                    <a:pt x="24" y="42"/>
                  </a:lnTo>
                  <a:lnTo>
                    <a:pt x="23" y="34"/>
                  </a:lnTo>
                  <a:lnTo>
                    <a:pt x="23" y="25"/>
                  </a:lnTo>
                  <a:lnTo>
                    <a:pt x="20" y="19"/>
                  </a:lnTo>
                  <a:lnTo>
                    <a:pt x="19" y="19"/>
                  </a:lnTo>
                  <a:lnTo>
                    <a:pt x="17" y="22"/>
                  </a:lnTo>
                  <a:lnTo>
                    <a:pt x="17" y="30"/>
                  </a:lnTo>
                  <a:lnTo>
                    <a:pt x="16" y="32"/>
                  </a:lnTo>
                  <a:lnTo>
                    <a:pt x="15" y="32"/>
                  </a:lnTo>
                  <a:lnTo>
                    <a:pt x="13" y="30"/>
                  </a:lnTo>
                  <a:lnTo>
                    <a:pt x="8" y="14"/>
                  </a:lnTo>
                  <a:lnTo>
                    <a:pt x="0" y="0"/>
                  </a:lnTo>
                  <a:lnTo>
                    <a:pt x="15" y="56"/>
                  </a:lnTo>
                  <a:lnTo>
                    <a:pt x="17"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8" name="Freeform 248"/>
            <p:cNvSpPr>
              <a:spLocks/>
            </p:cNvSpPr>
            <p:nvPr/>
          </p:nvSpPr>
          <p:spPr bwMode="auto">
            <a:xfrm rot="276758">
              <a:off x="3571" y="2655"/>
              <a:ext cx="609" cy="64"/>
            </a:xfrm>
            <a:custGeom>
              <a:avLst/>
              <a:gdLst>
                <a:gd name="T0" fmla="*/ 463 w 464"/>
                <a:gd name="T1" fmla="*/ 109 h 110"/>
                <a:gd name="T2" fmla="*/ 464 w 464"/>
                <a:gd name="T3" fmla="*/ 107 h 110"/>
                <a:gd name="T4" fmla="*/ 456 w 464"/>
                <a:gd name="T5" fmla="*/ 80 h 110"/>
                <a:gd name="T6" fmla="*/ 444 w 464"/>
                <a:gd name="T7" fmla="*/ 56 h 110"/>
                <a:gd name="T8" fmla="*/ 429 w 464"/>
                <a:gd name="T9" fmla="*/ 36 h 110"/>
                <a:gd name="T10" fmla="*/ 413 w 464"/>
                <a:gd name="T11" fmla="*/ 21 h 110"/>
                <a:gd name="T12" fmla="*/ 362 w 464"/>
                <a:gd name="T13" fmla="*/ 10 h 110"/>
                <a:gd name="T14" fmla="*/ 312 w 464"/>
                <a:gd name="T15" fmla="*/ 4 h 110"/>
                <a:gd name="T16" fmla="*/ 261 w 464"/>
                <a:gd name="T17" fmla="*/ 0 h 110"/>
                <a:gd name="T18" fmla="*/ 211 w 464"/>
                <a:gd name="T19" fmla="*/ 2 h 110"/>
                <a:gd name="T20" fmla="*/ 160 w 464"/>
                <a:gd name="T21" fmla="*/ 5 h 110"/>
                <a:gd name="T22" fmla="*/ 110 w 464"/>
                <a:gd name="T23" fmla="*/ 14 h 110"/>
                <a:gd name="T24" fmla="*/ 61 w 464"/>
                <a:gd name="T25" fmla="*/ 24 h 110"/>
                <a:gd name="T26" fmla="*/ 12 w 464"/>
                <a:gd name="T27" fmla="*/ 38 h 110"/>
                <a:gd name="T28" fmla="*/ 5 w 464"/>
                <a:gd name="T29" fmla="*/ 51 h 110"/>
                <a:gd name="T30" fmla="*/ 0 w 464"/>
                <a:gd name="T31" fmla="*/ 61 h 110"/>
                <a:gd name="T32" fmla="*/ 18 w 464"/>
                <a:gd name="T33" fmla="*/ 49 h 110"/>
                <a:gd name="T34" fmla="*/ 36 w 464"/>
                <a:gd name="T35" fmla="*/ 39 h 110"/>
                <a:gd name="T36" fmla="*/ 75 w 464"/>
                <a:gd name="T37" fmla="*/ 26 h 110"/>
                <a:gd name="T38" fmla="*/ 116 w 464"/>
                <a:gd name="T39" fmla="*/ 19 h 110"/>
                <a:gd name="T40" fmla="*/ 159 w 464"/>
                <a:gd name="T41" fmla="*/ 17 h 110"/>
                <a:gd name="T42" fmla="*/ 201 w 464"/>
                <a:gd name="T43" fmla="*/ 21 h 110"/>
                <a:gd name="T44" fmla="*/ 245 w 464"/>
                <a:gd name="T45" fmla="*/ 22 h 110"/>
                <a:gd name="T46" fmla="*/ 287 w 464"/>
                <a:gd name="T47" fmla="*/ 26 h 110"/>
                <a:gd name="T48" fmla="*/ 327 w 464"/>
                <a:gd name="T49" fmla="*/ 24 h 110"/>
                <a:gd name="T50" fmla="*/ 355 w 464"/>
                <a:gd name="T51" fmla="*/ 22 h 110"/>
                <a:gd name="T52" fmla="*/ 385 w 464"/>
                <a:gd name="T53" fmla="*/ 26 h 110"/>
                <a:gd name="T54" fmla="*/ 398 w 464"/>
                <a:gd name="T55" fmla="*/ 31 h 110"/>
                <a:gd name="T56" fmla="*/ 411 w 464"/>
                <a:gd name="T57" fmla="*/ 38 h 110"/>
                <a:gd name="T58" fmla="*/ 423 w 464"/>
                <a:gd name="T59" fmla="*/ 48 h 110"/>
                <a:gd name="T60" fmla="*/ 432 w 464"/>
                <a:gd name="T61" fmla="*/ 61 h 110"/>
                <a:gd name="T62" fmla="*/ 447 w 464"/>
                <a:gd name="T63" fmla="*/ 88 h 110"/>
                <a:gd name="T64" fmla="*/ 460 w 464"/>
                <a:gd name="T65" fmla="*/ 110 h 110"/>
                <a:gd name="T66" fmla="*/ 463 w 464"/>
                <a:gd name="T67"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110">
                  <a:moveTo>
                    <a:pt x="463" y="109"/>
                  </a:moveTo>
                  <a:lnTo>
                    <a:pt x="464" y="107"/>
                  </a:lnTo>
                  <a:lnTo>
                    <a:pt x="456" y="80"/>
                  </a:lnTo>
                  <a:lnTo>
                    <a:pt x="444" y="56"/>
                  </a:lnTo>
                  <a:lnTo>
                    <a:pt x="429" y="36"/>
                  </a:lnTo>
                  <a:lnTo>
                    <a:pt x="413" y="21"/>
                  </a:lnTo>
                  <a:lnTo>
                    <a:pt x="362" y="10"/>
                  </a:lnTo>
                  <a:lnTo>
                    <a:pt x="312" y="4"/>
                  </a:lnTo>
                  <a:lnTo>
                    <a:pt x="261" y="0"/>
                  </a:lnTo>
                  <a:lnTo>
                    <a:pt x="211" y="2"/>
                  </a:lnTo>
                  <a:lnTo>
                    <a:pt x="160" y="5"/>
                  </a:lnTo>
                  <a:lnTo>
                    <a:pt x="110" y="14"/>
                  </a:lnTo>
                  <a:lnTo>
                    <a:pt x="61" y="24"/>
                  </a:lnTo>
                  <a:lnTo>
                    <a:pt x="12" y="38"/>
                  </a:lnTo>
                  <a:lnTo>
                    <a:pt x="5" y="51"/>
                  </a:lnTo>
                  <a:lnTo>
                    <a:pt x="0" y="61"/>
                  </a:lnTo>
                  <a:lnTo>
                    <a:pt x="18" y="49"/>
                  </a:lnTo>
                  <a:lnTo>
                    <a:pt x="36" y="39"/>
                  </a:lnTo>
                  <a:lnTo>
                    <a:pt x="75" y="26"/>
                  </a:lnTo>
                  <a:lnTo>
                    <a:pt x="116" y="19"/>
                  </a:lnTo>
                  <a:lnTo>
                    <a:pt x="159" y="17"/>
                  </a:lnTo>
                  <a:lnTo>
                    <a:pt x="201" y="21"/>
                  </a:lnTo>
                  <a:lnTo>
                    <a:pt x="245" y="22"/>
                  </a:lnTo>
                  <a:lnTo>
                    <a:pt x="287" y="26"/>
                  </a:lnTo>
                  <a:lnTo>
                    <a:pt x="327" y="24"/>
                  </a:lnTo>
                  <a:lnTo>
                    <a:pt x="355" y="22"/>
                  </a:lnTo>
                  <a:lnTo>
                    <a:pt x="385" y="26"/>
                  </a:lnTo>
                  <a:lnTo>
                    <a:pt x="398" y="31"/>
                  </a:lnTo>
                  <a:lnTo>
                    <a:pt x="411" y="38"/>
                  </a:lnTo>
                  <a:lnTo>
                    <a:pt x="423" y="48"/>
                  </a:lnTo>
                  <a:lnTo>
                    <a:pt x="432" y="61"/>
                  </a:lnTo>
                  <a:lnTo>
                    <a:pt x="447" y="88"/>
                  </a:lnTo>
                  <a:lnTo>
                    <a:pt x="460" y="110"/>
                  </a:lnTo>
                  <a:lnTo>
                    <a:pt x="463"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29" name="Freeform 249"/>
            <p:cNvSpPr>
              <a:spLocks/>
            </p:cNvSpPr>
            <p:nvPr/>
          </p:nvSpPr>
          <p:spPr bwMode="auto">
            <a:xfrm rot="276758">
              <a:off x="4144" y="2516"/>
              <a:ext cx="214" cy="234"/>
            </a:xfrm>
            <a:custGeom>
              <a:avLst/>
              <a:gdLst>
                <a:gd name="T0" fmla="*/ 156 w 163"/>
                <a:gd name="T1" fmla="*/ 403 h 403"/>
                <a:gd name="T2" fmla="*/ 159 w 163"/>
                <a:gd name="T3" fmla="*/ 401 h 403"/>
                <a:gd name="T4" fmla="*/ 161 w 163"/>
                <a:gd name="T5" fmla="*/ 384 h 403"/>
                <a:gd name="T6" fmla="*/ 162 w 163"/>
                <a:gd name="T7" fmla="*/ 367 h 403"/>
                <a:gd name="T8" fmla="*/ 160 w 163"/>
                <a:gd name="T9" fmla="*/ 332 h 403"/>
                <a:gd name="T10" fmla="*/ 148 w 163"/>
                <a:gd name="T11" fmla="*/ 262 h 403"/>
                <a:gd name="T12" fmla="*/ 135 w 163"/>
                <a:gd name="T13" fmla="*/ 215 h 403"/>
                <a:gd name="T14" fmla="*/ 122 w 163"/>
                <a:gd name="T15" fmla="*/ 169 h 403"/>
                <a:gd name="T16" fmla="*/ 108 w 163"/>
                <a:gd name="T17" fmla="*/ 123 h 403"/>
                <a:gd name="T18" fmla="*/ 90 w 163"/>
                <a:gd name="T19" fmla="*/ 84 h 403"/>
                <a:gd name="T20" fmla="*/ 96 w 163"/>
                <a:gd name="T21" fmla="*/ 71 h 403"/>
                <a:gd name="T22" fmla="*/ 105 w 163"/>
                <a:gd name="T23" fmla="*/ 59 h 403"/>
                <a:gd name="T24" fmla="*/ 123 w 163"/>
                <a:gd name="T25" fmla="*/ 40 h 403"/>
                <a:gd name="T26" fmla="*/ 144 w 163"/>
                <a:gd name="T27" fmla="*/ 22 h 403"/>
                <a:gd name="T28" fmla="*/ 163 w 163"/>
                <a:gd name="T29" fmla="*/ 0 h 403"/>
                <a:gd name="T30" fmla="*/ 117 w 163"/>
                <a:gd name="T31" fmla="*/ 29 h 403"/>
                <a:gd name="T32" fmla="*/ 97 w 163"/>
                <a:gd name="T33" fmla="*/ 47 h 403"/>
                <a:gd name="T34" fmla="*/ 80 w 163"/>
                <a:gd name="T35" fmla="*/ 69 h 403"/>
                <a:gd name="T36" fmla="*/ 79 w 163"/>
                <a:gd name="T37" fmla="*/ 76 h 403"/>
                <a:gd name="T38" fmla="*/ 79 w 163"/>
                <a:gd name="T39" fmla="*/ 79 h 403"/>
                <a:gd name="T40" fmla="*/ 80 w 163"/>
                <a:gd name="T41" fmla="*/ 83 h 403"/>
                <a:gd name="T42" fmla="*/ 82 w 163"/>
                <a:gd name="T43" fmla="*/ 84 h 403"/>
                <a:gd name="T44" fmla="*/ 88 w 163"/>
                <a:gd name="T45" fmla="*/ 88 h 403"/>
                <a:gd name="T46" fmla="*/ 98 w 163"/>
                <a:gd name="T47" fmla="*/ 108 h 403"/>
                <a:gd name="T48" fmla="*/ 107 w 163"/>
                <a:gd name="T49" fmla="*/ 132 h 403"/>
                <a:gd name="T50" fmla="*/ 121 w 163"/>
                <a:gd name="T51" fmla="*/ 184 h 403"/>
                <a:gd name="T52" fmla="*/ 132 w 163"/>
                <a:gd name="T53" fmla="*/ 239 h 403"/>
                <a:gd name="T54" fmla="*/ 141 w 163"/>
                <a:gd name="T55" fmla="*/ 294 h 403"/>
                <a:gd name="T56" fmla="*/ 138 w 163"/>
                <a:gd name="T57" fmla="*/ 298 h 403"/>
                <a:gd name="T58" fmla="*/ 54 w 163"/>
                <a:gd name="T59" fmla="*/ 218 h 403"/>
                <a:gd name="T60" fmla="*/ 56 w 163"/>
                <a:gd name="T61" fmla="*/ 203 h 403"/>
                <a:gd name="T62" fmla="*/ 55 w 163"/>
                <a:gd name="T63" fmla="*/ 186 h 403"/>
                <a:gd name="T64" fmla="*/ 52 w 163"/>
                <a:gd name="T65" fmla="*/ 154 h 403"/>
                <a:gd name="T66" fmla="*/ 49 w 163"/>
                <a:gd name="T67" fmla="*/ 145 h 403"/>
                <a:gd name="T68" fmla="*/ 48 w 163"/>
                <a:gd name="T69" fmla="*/ 140 h 403"/>
                <a:gd name="T70" fmla="*/ 50 w 163"/>
                <a:gd name="T71" fmla="*/ 161 h 403"/>
                <a:gd name="T72" fmla="*/ 52 w 163"/>
                <a:gd name="T73" fmla="*/ 169 h 403"/>
                <a:gd name="T74" fmla="*/ 49 w 163"/>
                <a:gd name="T75" fmla="*/ 179 h 403"/>
                <a:gd name="T76" fmla="*/ 48 w 163"/>
                <a:gd name="T77" fmla="*/ 194 h 403"/>
                <a:gd name="T78" fmla="*/ 46 w 163"/>
                <a:gd name="T79" fmla="*/ 210 h 403"/>
                <a:gd name="T80" fmla="*/ 36 w 163"/>
                <a:gd name="T81" fmla="*/ 210 h 403"/>
                <a:gd name="T82" fmla="*/ 25 w 163"/>
                <a:gd name="T83" fmla="*/ 203 h 403"/>
                <a:gd name="T84" fmla="*/ 14 w 163"/>
                <a:gd name="T85" fmla="*/ 194 h 403"/>
                <a:gd name="T86" fmla="*/ 0 w 163"/>
                <a:gd name="T87" fmla="*/ 188 h 403"/>
                <a:gd name="T88" fmla="*/ 141 w 163"/>
                <a:gd name="T89" fmla="*/ 321 h 403"/>
                <a:gd name="T90" fmla="*/ 143 w 163"/>
                <a:gd name="T91" fmla="*/ 342 h 403"/>
                <a:gd name="T92" fmla="*/ 144 w 163"/>
                <a:gd name="T93" fmla="*/ 364 h 403"/>
                <a:gd name="T94" fmla="*/ 147 w 163"/>
                <a:gd name="T95" fmla="*/ 384 h 403"/>
                <a:gd name="T96" fmla="*/ 154 w 163"/>
                <a:gd name="T97" fmla="*/ 401 h 403"/>
                <a:gd name="T98" fmla="*/ 156 w 163"/>
                <a:gd name="T99"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403">
                  <a:moveTo>
                    <a:pt x="156" y="403"/>
                  </a:moveTo>
                  <a:lnTo>
                    <a:pt x="159" y="401"/>
                  </a:lnTo>
                  <a:lnTo>
                    <a:pt x="161" y="384"/>
                  </a:lnTo>
                  <a:lnTo>
                    <a:pt x="162" y="367"/>
                  </a:lnTo>
                  <a:lnTo>
                    <a:pt x="160" y="332"/>
                  </a:lnTo>
                  <a:lnTo>
                    <a:pt x="148" y="262"/>
                  </a:lnTo>
                  <a:lnTo>
                    <a:pt x="135" y="215"/>
                  </a:lnTo>
                  <a:lnTo>
                    <a:pt x="122" y="169"/>
                  </a:lnTo>
                  <a:lnTo>
                    <a:pt x="108" y="123"/>
                  </a:lnTo>
                  <a:lnTo>
                    <a:pt x="90" y="84"/>
                  </a:lnTo>
                  <a:lnTo>
                    <a:pt x="96" y="71"/>
                  </a:lnTo>
                  <a:lnTo>
                    <a:pt x="105" y="59"/>
                  </a:lnTo>
                  <a:lnTo>
                    <a:pt x="123" y="40"/>
                  </a:lnTo>
                  <a:lnTo>
                    <a:pt x="144" y="22"/>
                  </a:lnTo>
                  <a:lnTo>
                    <a:pt x="163" y="0"/>
                  </a:lnTo>
                  <a:lnTo>
                    <a:pt x="117" y="29"/>
                  </a:lnTo>
                  <a:lnTo>
                    <a:pt x="97" y="47"/>
                  </a:lnTo>
                  <a:lnTo>
                    <a:pt x="80" y="69"/>
                  </a:lnTo>
                  <a:lnTo>
                    <a:pt x="79" y="76"/>
                  </a:lnTo>
                  <a:lnTo>
                    <a:pt x="79" y="79"/>
                  </a:lnTo>
                  <a:lnTo>
                    <a:pt x="80" y="83"/>
                  </a:lnTo>
                  <a:lnTo>
                    <a:pt x="82" y="84"/>
                  </a:lnTo>
                  <a:lnTo>
                    <a:pt x="88" y="88"/>
                  </a:lnTo>
                  <a:lnTo>
                    <a:pt x="98" y="108"/>
                  </a:lnTo>
                  <a:lnTo>
                    <a:pt x="107" y="132"/>
                  </a:lnTo>
                  <a:lnTo>
                    <a:pt x="121" y="184"/>
                  </a:lnTo>
                  <a:lnTo>
                    <a:pt x="132" y="239"/>
                  </a:lnTo>
                  <a:lnTo>
                    <a:pt x="141" y="294"/>
                  </a:lnTo>
                  <a:lnTo>
                    <a:pt x="138" y="298"/>
                  </a:lnTo>
                  <a:lnTo>
                    <a:pt x="54" y="218"/>
                  </a:lnTo>
                  <a:lnTo>
                    <a:pt x="56" y="203"/>
                  </a:lnTo>
                  <a:lnTo>
                    <a:pt x="55" y="186"/>
                  </a:lnTo>
                  <a:lnTo>
                    <a:pt x="52" y="154"/>
                  </a:lnTo>
                  <a:lnTo>
                    <a:pt x="49" y="145"/>
                  </a:lnTo>
                  <a:lnTo>
                    <a:pt x="48" y="140"/>
                  </a:lnTo>
                  <a:lnTo>
                    <a:pt x="50" y="161"/>
                  </a:lnTo>
                  <a:lnTo>
                    <a:pt x="52" y="169"/>
                  </a:lnTo>
                  <a:lnTo>
                    <a:pt x="49" y="179"/>
                  </a:lnTo>
                  <a:lnTo>
                    <a:pt x="48" y="194"/>
                  </a:lnTo>
                  <a:lnTo>
                    <a:pt x="46" y="210"/>
                  </a:lnTo>
                  <a:lnTo>
                    <a:pt x="36" y="210"/>
                  </a:lnTo>
                  <a:lnTo>
                    <a:pt x="25" y="203"/>
                  </a:lnTo>
                  <a:lnTo>
                    <a:pt x="14" y="194"/>
                  </a:lnTo>
                  <a:lnTo>
                    <a:pt x="0" y="188"/>
                  </a:lnTo>
                  <a:lnTo>
                    <a:pt x="141" y="321"/>
                  </a:lnTo>
                  <a:lnTo>
                    <a:pt x="143" y="342"/>
                  </a:lnTo>
                  <a:lnTo>
                    <a:pt x="144" y="364"/>
                  </a:lnTo>
                  <a:lnTo>
                    <a:pt x="147" y="384"/>
                  </a:lnTo>
                  <a:lnTo>
                    <a:pt x="154" y="401"/>
                  </a:lnTo>
                  <a:lnTo>
                    <a:pt x="156" y="4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0" name="Freeform 250"/>
            <p:cNvSpPr>
              <a:spLocks/>
            </p:cNvSpPr>
            <p:nvPr/>
          </p:nvSpPr>
          <p:spPr bwMode="auto">
            <a:xfrm rot="276758">
              <a:off x="4464" y="2634"/>
              <a:ext cx="99" cy="135"/>
            </a:xfrm>
            <a:custGeom>
              <a:avLst/>
              <a:gdLst>
                <a:gd name="T0" fmla="*/ 11 w 76"/>
                <a:gd name="T1" fmla="*/ 230 h 232"/>
                <a:gd name="T2" fmla="*/ 30 w 76"/>
                <a:gd name="T3" fmla="*/ 177 h 232"/>
                <a:gd name="T4" fmla="*/ 40 w 76"/>
                <a:gd name="T5" fmla="*/ 150 h 232"/>
                <a:gd name="T6" fmla="*/ 51 w 76"/>
                <a:gd name="T7" fmla="*/ 123 h 232"/>
                <a:gd name="T8" fmla="*/ 60 w 76"/>
                <a:gd name="T9" fmla="*/ 95 h 232"/>
                <a:gd name="T10" fmla="*/ 68 w 76"/>
                <a:gd name="T11" fmla="*/ 64 h 232"/>
                <a:gd name="T12" fmla="*/ 74 w 76"/>
                <a:gd name="T13" fmla="*/ 34 h 232"/>
                <a:gd name="T14" fmla="*/ 76 w 76"/>
                <a:gd name="T15" fmla="*/ 0 h 232"/>
                <a:gd name="T16" fmla="*/ 74 w 76"/>
                <a:gd name="T17" fmla="*/ 15 h 232"/>
                <a:gd name="T18" fmla="*/ 71 w 76"/>
                <a:gd name="T19" fmla="*/ 28 h 232"/>
                <a:gd name="T20" fmla="*/ 51 w 76"/>
                <a:gd name="T21" fmla="*/ 83 h 232"/>
                <a:gd name="T22" fmla="*/ 42 w 76"/>
                <a:gd name="T23" fmla="*/ 111 h 232"/>
                <a:gd name="T24" fmla="*/ 33 w 76"/>
                <a:gd name="T25" fmla="*/ 133 h 232"/>
                <a:gd name="T26" fmla="*/ 22 w 76"/>
                <a:gd name="T27" fmla="*/ 155 h 232"/>
                <a:gd name="T28" fmla="*/ 26 w 76"/>
                <a:gd name="T29" fmla="*/ 128 h 232"/>
                <a:gd name="T30" fmla="*/ 35 w 76"/>
                <a:gd name="T31" fmla="*/ 101 h 232"/>
                <a:gd name="T32" fmla="*/ 42 w 76"/>
                <a:gd name="T33" fmla="*/ 74 h 232"/>
                <a:gd name="T34" fmla="*/ 44 w 76"/>
                <a:gd name="T35" fmla="*/ 59 h 232"/>
                <a:gd name="T36" fmla="*/ 46 w 76"/>
                <a:gd name="T37" fmla="*/ 42 h 232"/>
                <a:gd name="T38" fmla="*/ 40 w 76"/>
                <a:gd name="T39" fmla="*/ 64 h 232"/>
                <a:gd name="T40" fmla="*/ 34 w 76"/>
                <a:gd name="T41" fmla="*/ 86 h 232"/>
                <a:gd name="T42" fmla="*/ 18 w 76"/>
                <a:gd name="T43" fmla="*/ 128 h 232"/>
                <a:gd name="T44" fmla="*/ 5 w 76"/>
                <a:gd name="T45" fmla="*/ 172 h 232"/>
                <a:gd name="T46" fmla="*/ 1 w 76"/>
                <a:gd name="T47" fmla="*/ 194 h 232"/>
                <a:gd name="T48" fmla="*/ 0 w 76"/>
                <a:gd name="T49" fmla="*/ 218 h 232"/>
                <a:gd name="T50" fmla="*/ 2 w 76"/>
                <a:gd name="T51" fmla="*/ 215 h 232"/>
                <a:gd name="T52" fmla="*/ 3 w 76"/>
                <a:gd name="T53" fmla="*/ 213 h 232"/>
                <a:gd name="T54" fmla="*/ 5 w 76"/>
                <a:gd name="T55" fmla="*/ 215 h 232"/>
                <a:gd name="T56" fmla="*/ 6 w 76"/>
                <a:gd name="T57" fmla="*/ 223 h 232"/>
                <a:gd name="T58" fmla="*/ 9 w 76"/>
                <a:gd name="T59" fmla="*/ 232 h 232"/>
                <a:gd name="T60" fmla="*/ 11 w 76"/>
                <a:gd name="T61" fmla="*/ 23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232">
                  <a:moveTo>
                    <a:pt x="11" y="230"/>
                  </a:moveTo>
                  <a:lnTo>
                    <a:pt x="30" y="177"/>
                  </a:lnTo>
                  <a:lnTo>
                    <a:pt x="40" y="150"/>
                  </a:lnTo>
                  <a:lnTo>
                    <a:pt x="51" y="123"/>
                  </a:lnTo>
                  <a:lnTo>
                    <a:pt x="60" y="95"/>
                  </a:lnTo>
                  <a:lnTo>
                    <a:pt x="68" y="64"/>
                  </a:lnTo>
                  <a:lnTo>
                    <a:pt x="74" y="34"/>
                  </a:lnTo>
                  <a:lnTo>
                    <a:pt x="76" y="0"/>
                  </a:lnTo>
                  <a:lnTo>
                    <a:pt x="74" y="15"/>
                  </a:lnTo>
                  <a:lnTo>
                    <a:pt x="71" y="28"/>
                  </a:lnTo>
                  <a:lnTo>
                    <a:pt x="51" y="83"/>
                  </a:lnTo>
                  <a:lnTo>
                    <a:pt x="42" y="111"/>
                  </a:lnTo>
                  <a:lnTo>
                    <a:pt x="33" y="133"/>
                  </a:lnTo>
                  <a:lnTo>
                    <a:pt x="22" y="155"/>
                  </a:lnTo>
                  <a:lnTo>
                    <a:pt x="26" y="128"/>
                  </a:lnTo>
                  <a:lnTo>
                    <a:pt x="35" y="101"/>
                  </a:lnTo>
                  <a:lnTo>
                    <a:pt x="42" y="74"/>
                  </a:lnTo>
                  <a:lnTo>
                    <a:pt x="44" y="59"/>
                  </a:lnTo>
                  <a:lnTo>
                    <a:pt x="46" y="42"/>
                  </a:lnTo>
                  <a:lnTo>
                    <a:pt x="40" y="64"/>
                  </a:lnTo>
                  <a:lnTo>
                    <a:pt x="34" y="86"/>
                  </a:lnTo>
                  <a:lnTo>
                    <a:pt x="18" y="128"/>
                  </a:lnTo>
                  <a:lnTo>
                    <a:pt x="5" y="172"/>
                  </a:lnTo>
                  <a:lnTo>
                    <a:pt x="1" y="194"/>
                  </a:lnTo>
                  <a:lnTo>
                    <a:pt x="0" y="218"/>
                  </a:lnTo>
                  <a:lnTo>
                    <a:pt x="2" y="215"/>
                  </a:lnTo>
                  <a:lnTo>
                    <a:pt x="3" y="213"/>
                  </a:lnTo>
                  <a:lnTo>
                    <a:pt x="5" y="215"/>
                  </a:lnTo>
                  <a:lnTo>
                    <a:pt x="6" y="223"/>
                  </a:lnTo>
                  <a:lnTo>
                    <a:pt x="9" y="232"/>
                  </a:lnTo>
                  <a:lnTo>
                    <a:pt x="11"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1" name="Freeform 251"/>
            <p:cNvSpPr>
              <a:spLocks/>
            </p:cNvSpPr>
            <p:nvPr/>
          </p:nvSpPr>
          <p:spPr bwMode="auto">
            <a:xfrm rot="276758">
              <a:off x="4360" y="2656"/>
              <a:ext cx="26" cy="101"/>
            </a:xfrm>
            <a:custGeom>
              <a:avLst/>
              <a:gdLst>
                <a:gd name="T0" fmla="*/ 19 w 20"/>
                <a:gd name="T1" fmla="*/ 173 h 173"/>
                <a:gd name="T2" fmla="*/ 20 w 20"/>
                <a:gd name="T3" fmla="*/ 134 h 173"/>
                <a:gd name="T4" fmla="*/ 18 w 20"/>
                <a:gd name="T5" fmla="*/ 92 h 173"/>
                <a:gd name="T6" fmla="*/ 12 w 20"/>
                <a:gd name="T7" fmla="*/ 49 h 173"/>
                <a:gd name="T8" fmla="*/ 3 w 20"/>
                <a:gd name="T9" fmla="*/ 9 h 173"/>
                <a:gd name="T10" fmla="*/ 1 w 20"/>
                <a:gd name="T11" fmla="*/ 4 h 173"/>
                <a:gd name="T12" fmla="*/ 0 w 20"/>
                <a:gd name="T13" fmla="*/ 0 h 173"/>
                <a:gd name="T14" fmla="*/ 4 w 20"/>
                <a:gd name="T15" fmla="*/ 22 h 173"/>
                <a:gd name="T16" fmla="*/ 7 w 20"/>
                <a:gd name="T17" fmla="*/ 44 h 173"/>
                <a:gd name="T18" fmla="*/ 9 w 20"/>
                <a:gd name="T19" fmla="*/ 87 h 173"/>
                <a:gd name="T20" fmla="*/ 11 w 20"/>
                <a:gd name="T21" fmla="*/ 131 h 173"/>
                <a:gd name="T22" fmla="*/ 16 w 20"/>
                <a:gd name="T23" fmla="*/ 173 h 173"/>
                <a:gd name="T24" fmla="*/ 19 w 20"/>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3">
                  <a:moveTo>
                    <a:pt x="19" y="173"/>
                  </a:moveTo>
                  <a:lnTo>
                    <a:pt x="20" y="134"/>
                  </a:lnTo>
                  <a:lnTo>
                    <a:pt x="18" y="92"/>
                  </a:lnTo>
                  <a:lnTo>
                    <a:pt x="12" y="49"/>
                  </a:lnTo>
                  <a:lnTo>
                    <a:pt x="3" y="9"/>
                  </a:lnTo>
                  <a:lnTo>
                    <a:pt x="1" y="4"/>
                  </a:lnTo>
                  <a:lnTo>
                    <a:pt x="0" y="0"/>
                  </a:lnTo>
                  <a:lnTo>
                    <a:pt x="4" y="22"/>
                  </a:lnTo>
                  <a:lnTo>
                    <a:pt x="7" y="44"/>
                  </a:lnTo>
                  <a:lnTo>
                    <a:pt x="9" y="87"/>
                  </a:lnTo>
                  <a:lnTo>
                    <a:pt x="11" y="131"/>
                  </a:lnTo>
                  <a:lnTo>
                    <a:pt x="16" y="173"/>
                  </a:lnTo>
                  <a:lnTo>
                    <a:pt x="19"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2" name="Freeform 252"/>
            <p:cNvSpPr>
              <a:spLocks/>
            </p:cNvSpPr>
            <p:nvPr/>
          </p:nvSpPr>
          <p:spPr bwMode="auto">
            <a:xfrm rot="276758">
              <a:off x="4052" y="2724"/>
              <a:ext cx="3" cy="4"/>
            </a:xfrm>
            <a:custGeom>
              <a:avLst/>
              <a:gdLst>
                <a:gd name="T0" fmla="*/ 2 w 2"/>
                <a:gd name="T1" fmla="*/ 7 h 7"/>
                <a:gd name="T2" fmla="*/ 0 w 2"/>
                <a:gd name="T3" fmla="*/ 0 h 7"/>
                <a:gd name="T4" fmla="*/ 2 w 2"/>
                <a:gd name="T5" fmla="*/ 7 h 7"/>
              </a:gdLst>
              <a:ahLst/>
              <a:cxnLst>
                <a:cxn ang="0">
                  <a:pos x="T0" y="T1"/>
                </a:cxn>
                <a:cxn ang="0">
                  <a:pos x="T2" y="T3"/>
                </a:cxn>
                <a:cxn ang="0">
                  <a:pos x="T4" y="T5"/>
                </a:cxn>
              </a:cxnLst>
              <a:rect l="0" t="0" r="r" b="b"/>
              <a:pathLst>
                <a:path w="2" h="7">
                  <a:moveTo>
                    <a:pt x="2" y="7"/>
                  </a:moveTo>
                  <a:lnTo>
                    <a:pt x="0"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3" name="Freeform 253"/>
            <p:cNvSpPr>
              <a:spLocks/>
            </p:cNvSpPr>
            <p:nvPr/>
          </p:nvSpPr>
          <p:spPr bwMode="auto">
            <a:xfrm rot="276758">
              <a:off x="4445" y="2701"/>
              <a:ext cx="27" cy="52"/>
            </a:xfrm>
            <a:custGeom>
              <a:avLst/>
              <a:gdLst>
                <a:gd name="T0" fmla="*/ 4 w 21"/>
                <a:gd name="T1" fmla="*/ 89 h 89"/>
                <a:gd name="T2" fmla="*/ 21 w 21"/>
                <a:gd name="T3" fmla="*/ 0 h 89"/>
                <a:gd name="T4" fmla="*/ 13 w 21"/>
                <a:gd name="T5" fmla="*/ 20 h 89"/>
                <a:gd name="T6" fmla="*/ 10 w 21"/>
                <a:gd name="T7" fmla="*/ 32 h 89"/>
                <a:gd name="T8" fmla="*/ 5 w 21"/>
                <a:gd name="T9" fmla="*/ 42 h 89"/>
                <a:gd name="T10" fmla="*/ 1 w 21"/>
                <a:gd name="T11" fmla="*/ 66 h 89"/>
                <a:gd name="T12" fmla="*/ 0 w 21"/>
                <a:gd name="T13" fmla="*/ 78 h 89"/>
                <a:gd name="T14" fmla="*/ 2 w 21"/>
                <a:gd name="T15" fmla="*/ 89 h 89"/>
                <a:gd name="T16" fmla="*/ 4 w 21"/>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9">
                  <a:moveTo>
                    <a:pt x="4" y="89"/>
                  </a:moveTo>
                  <a:lnTo>
                    <a:pt x="21" y="0"/>
                  </a:lnTo>
                  <a:lnTo>
                    <a:pt x="13" y="20"/>
                  </a:lnTo>
                  <a:lnTo>
                    <a:pt x="10" y="32"/>
                  </a:lnTo>
                  <a:lnTo>
                    <a:pt x="5" y="42"/>
                  </a:lnTo>
                  <a:lnTo>
                    <a:pt x="1" y="66"/>
                  </a:lnTo>
                  <a:lnTo>
                    <a:pt x="0" y="78"/>
                  </a:lnTo>
                  <a:lnTo>
                    <a:pt x="2" y="89"/>
                  </a:lnTo>
                  <a:lnTo>
                    <a:pt x="4"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4" name="Freeform 254"/>
            <p:cNvSpPr>
              <a:spLocks/>
            </p:cNvSpPr>
            <p:nvPr/>
          </p:nvSpPr>
          <p:spPr bwMode="auto">
            <a:xfrm rot="276758">
              <a:off x="3449" y="2635"/>
              <a:ext cx="1" cy="26"/>
            </a:xfrm>
            <a:custGeom>
              <a:avLst/>
              <a:gdLst>
                <a:gd name="T0" fmla="*/ 1 w 1"/>
                <a:gd name="T1" fmla="*/ 40 h 42"/>
                <a:gd name="T2" fmla="*/ 1 w 1"/>
                <a:gd name="T3" fmla="*/ 0 h 42"/>
                <a:gd name="T4" fmla="*/ 0 w 1"/>
                <a:gd name="T5" fmla="*/ 42 h 42"/>
                <a:gd name="T6" fmla="*/ 1 w 1"/>
                <a:gd name="T7" fmla="*/ 40 h 42"/>
              </a:gdLst>
              <a:ahLst/>
              <a:cxnLst>
                <a:cxn ang="0">
                  <a:pos x="T0" y="T1"/>
                </a:cxn>
                <a:cxn ang="0">
                  <a:pos x="T2" y="T3"/>
                </a:cxn>
                <a:cxn ang="0">
                  <a:pos x="T4" y="T5"/>
                </a:cxn>
                <a:cxn ang="0">
                  <a:pos x="T6" y="T7"/>
                </a:cxn>
              </a:cxnLst>
              <a:rect l="0" t="0" r="r" b="b"/>
              <a:pathLst>
                <a:path w="1" h="42">
                  <a:moveTo>
                    <a:pt x="1" y="40"/>
                  </a:moveTo>
                  <a:lnTo>
                    <a:pt x="1" y="0"/>
                  </a:lnTo>
                  <a:lnTo>
                    <a:pt x="0" y="42"/>
                  </a:lnTo>
                  <a:lnTo>
                    <a:pt x="1"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5" name="Freeform 255"/>
            <p:cNvSpPr>
              <a:spLocks/>
            </p:cNvSpPr>
            <p:nvPr/>
          </p:nvSpPr>
          <p:spPr bwMode="auto">
            <a:xfrm rot="276758">
              <a:off x="3438" y="2623"/>
              <a:ext cx="3" cy="30"/>
            </a:xfrm>
            <a:custGeom>
              <a:avLst/>
              <a:gdLst>
                <a:gd name="T0" fmla="*/ 2 w 2"/>
                <a:gd name="T1" fmla="*/ 49 h 51"/>
                <a:gd name="T2" fmla="*/ 0 w 2"/>
                <a:gd name="T3" fmla="*/ 0 h 51"/>
                <a:gd name="T4" fmla="*/ 1 w 2"/>
                <a:gd name="T5" fmla="*/ 51 h 51"/>
                <a:gd name="T6" fmla="*/ 2 w 2"/>
                <a:gd name="T7" fmla="*/ 49 h 51"/>
              </a:gdLst>
              <a:ahLst/>
              <a:cxnLst>
                <a:cxn ang="0">
                  <a:pos x="T0" y="T1"/>
                </a:cxn>
                <a:cxn ang="0">
                  <a:pos x="T2" y="T3"/>
                </a:cxn>
                <a:cxn ang="0">
                  <a:pos x="T4" y="T5"/>
                </a:cxn>
                <a:cxn ang="0">
                  <a:pos x="T6" y="T7"/>
                </a:cxn>
              </a:cxnLst>
              <a:rect l="0" t="0" r="r" b="b"/>
              <a:pathLst>
                <a:path w="2" h="51">
                  <a:moveTo>
                    <a:pt x="2" y="49"/>
                  </a:moveTo>
                  <a:lnTo>
                    <a:pt x="0" y="0"/>
                  </a:lnTo>
                  <a:lnTo>
                    <a:pt x="1" y="51"/>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6" name="Freeform 256"/>
            <p:cNvSpPr>
              <a:spLocks/>
            </p:cNvSpPr>
            <p:nvPr/>
          </p:nvSpPr>
          <p:spPr bwMode="auto">
            <a:xfrm rot="276758">
              <a:off x="4391" y="2685"/>
              <a:ext cx="10" cy="36"/>
            </a:xfrm>
            <a:custGeom>
              <a:avLst/>
              <a:gdLst>
                <a:gd name="T0" fmla="*/ 7 w 7"/>
                <a:gd name="T1" fmla="*/ 59 h 61"/>
                <a:gd name="T2" fmla="*/ 0 w 7"/>
                <a:gd name="T3" fmla="*/ 0 h 61"/>
                <a:gd name="T4" fmla="*/ 6 w 7"/>
                <a:gd name="T5" fmla="*/ 61 h 61"/>
                <a:gd name="T6" fmla="*/ 7 w 7"/>
                <a:gd name="T7" fmla="*/ 59 h 61"/>
              </a:gdLst>
              <a:ahLst/>
              <a:cxnLst>
                <a:cxn ang="0">
                  <a:pos x="T0" y="T1"/>
                </a:cxn>
                <a:cxn ang="0">
                  <a:pos x="T2" y="T3"/>
                </a:cxn>
                <a:cxn ang="0">
                  <a:pos x="T4" y="T5"/>
                </a:cxn>
                <a:cxn ang="0">
                  <a:pos x="T6" y="T7"/>
                </a:cxn>
              </a:cxnLst>
              <a:rect l="0" t="0" r="r" b="b"/>
              <a:pathLst>
                <a:path w="7" h="61">
                  <a:moveTo>
                    <a:pt x="7" y="59"/>
                  </a:moveTo>
                  <a:lnTo>
                    <a:pt x="0" y="0"/>
                  </a:lnTo>
                  <a:lnTo>
                    <a:pt x="6" y="61"/>
                  </a:lnTo>
                  <a:lnTo>
                    <a:pt x="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7" name="Freeform 257"/>
            <p:cNvSpPr>
              <a:spLocks/>
            </p:cNvSpPr>
            <p:nvPr/>
          </p:nvSpPr>
          <p:spPr bwMode="auto">
            <a:xfrm rot="276758">
              <a:off x="3704" y="2602"/>
              <a:ext cx="519" cy="53"/>
            </a:xfrm>
            <a:custGeom>
              <a:avLst/>
              <a:gdLst>
                <a:gd name="T0" fmla="*/ 392 w 396"/>
                <a:gd name="T1" fmla="*/ 89 h 89"/>
                <a:gd name="T2" fmla="*/ 395 w 396"/>
                <a:gd name="T3" fmla="*/ 88 h 89"/>
                <a:gd name="T4" fmla="*/ 396 w 396"/>
                <a:gd name="T5" fmla="*/ 86 h 89"/>
                <a:gd name="T6" fmla="*/ 395 w 396"/>
                <a:gd name="T7" fmla="*/ 81 h 89"/>
                <a:gd name="T8" fmla="*/ 385 w 396"/>
                <a:gd name="T9" fmla="*/ 71 h 89"/>
                <a:gd name="T10" fmla="*/ 373 w 396"/>
                <a:gd name="T11" fmla="*/ 62 h 89"/>
                <a:gd name="T12" fmla="*/ 352 w 396"/>
                <a:gd name="T13" fmla="*/ 42 h 89"/>
                <a:gd name="T14" fmla="*/ 326 w 396"/>
                <a:gd name="T15" fmla="*/ 22 h 89"/>
                <a:gd name="T16" fmla="*/ 298 w 396"/>
                <a:gd name="T17" fmla="*/ 10 h 89"/>
                <a:gd name="T18" fmla="*/ 271 w 396"/>
                <a:gd name="T19" fmla="*/ 3 h 89"/>
                <a:gd name="T20" fmla="*/ 244 w 396"/>
                <a:gd name="T21" fmla="*/ 0 h 89"/>
                <a:gd name="T22" fmla="*/ 188 w 396"/>
                <a:gd name="T23" fmla="*/ 3 h 89"/>
                <a:gd name="T24" fmla="*/ 132 w 396"/>
                <a:gd name="T25" fmla="*/ 3 h 89"/>
                <a:gd name="T26" fmla="*/ 66 w 396"/>
                <a:gd name="T27" fmla="*/ 6 h 89"/>
                <a:gd name="T28" fmla="*/ 0 w 396"/>
                <a:gd name="T29" fmla="*/ 13 h 89"/>
                <a:gd name="T30" fmla="*/ 36 w 396"/>
                <a:gd name="T31" fmla="*/ 18 h 89"/>
                <a:gd name="T32" fmla="*/ 73 w 396"/>
                <a:gd name="T33" fmla="*/ 22 h 89"/>
                <a:gd name="T34" fmla="*/ 145 w 396"/>
                <a:gd name="T35" fmla="*/ 20 h 89"/>
                <a:gd name="T36" fmla="*/ 218 w 396"/>
                <a:gd name="T37" fmla="*/ 17 h 89"/>
                <a:gd name="T38" fmla="*/ 291 w 396"/>
                <a:gd name="T39" fmla="*/ 15 h 89"/>
                <a:gd name="T40" fmla="*/ 318 w 396"/>
                <a:gd name="T41" fmla="*/ 32 h 89"/>
                <a:gd name="T42" fmla="*/ 343 w 396"/>
                <a:gd name="T43" fmla="*/ 51 h 89"/>
                <a:gd name="T44" fmla="*/ 392 w 396"/>
                <a:gd name="T4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6" h="89">
                  <a:moveTo>
                    <a:pt x="392" y="89"/>
                  </a:moveTo>
                  <a:lnTo>
                    <a:pt x="395" y="88"/>
                  </a:lnTo>
                  <a:lnTo>
                    <a:pt x="396" y="86"/>
                  </a:lnTo>
                  <a:lnTo>
                    <a:pt x="395" y="81"/>
                  </a:lnTo>
                  <a:lnTo>
                    <a:pt x="385" y="71"/>
                  </a:lnTo>
                  <a:lnTo>
                    <a:pt x="373" y="62"/>
                  </a:lnTo>
                  <a:lnTo>
                    <a:pt x="352" y="42"/>
                  </a:lnTo>
                  <a:lnTo>
                    <a:pt x="326" y="22"/>
                  </a:lnTo>
                  <a:lnTo>
                    <a:pt x="298" y="10"/>
                  </a:lnTo>
                  <a:lnTo>
                    <a:pt x="271" y="3"/>
                  </a:lnTo>
                  <a:lnTo>
                    <a:pt x="244" y="0"/>
                  </a:lnTo>
                  <a:lnTo>
                    <a:pt x="188" y="3"/>
                  </a:lnTo>
                  <a:lnTo>
                    <a:pt x="132" y="3"/>
                  </a:lnTo>
                  <a:lnTo>
                    <a:pt x="66" y="6"/>
                  </a:lnTo>
                  <a:lnTo>
                    <a:pt x="0" y="13"/>
                  </a:lnTo>
                  <a:lnTo>
                    <a:pt x="36" y="18"/>
                  </a:lnTo>
                  <a:lnTo>
                    <a:pt x="73" y="22"/>
                  </a:lnTo>
                  <a:lnTo>
                    <a:pt x="145" y="20"/>
                  </a:lnTo>
                  <a:lnTo>
                    <a:pt x="218" y="17"/>
                  </a:lnTo>
                  <a:lnTo>
                    <a:pt x="291" y="15"/>
                  </a:lnTo>
                  <a:lnTo>
                    <a:pt x="318" y="32"/>
                  </a:lnTo>
                  <a:lnTo>
                    <a:pt x="343" y="51"/>
                  </a:lnTo>
                  <a:lnTo>
                    <a:pt x="39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8" name="Freeform 258"/>
            <p:cNvSpPr>
              <a:spLocks/>
            </p:cNvSpPr>
            <p:nvPr/>
          </p:nvSpPr>
          <p:spPr bwMode="auto">
            <a:xfrm rot="276758">
              <a:off x="4406" y="2531"/>
              <a:ext cx="30" cy="149"/>
            </a:xfrm>
            <a:custGeom>
              <a:avLst/>
              <a:gdLst>
                <a:gd name="T0" fmla="*/ 16 w 23"/>
                <a:gd name="T1" fmla="*/ 258 h 258"/>
                <a:gd name="T2" fmla="*/ 17 w 23"/>
                <a:gd name="T3" fmla="*/ 258 h 258"/>
                <a:gd name="T4" fmla="*/ 21 w 23"/>
                <a:gd name="T5" fmla="*/ 227 h 258"/>
                <a:gd name="T6" fmla="*/ 23 w 23"/>
                <a:gd name="T7" fmla="*/ 199 h 258"/>
                <a:gd name="T8" fmla="*/ 22 w 23"/>
                <a:gd name="T9" fmla="*/ 136 h 258"/>
                <a:gd name="T10" fmla="*/ 15 w 23"/>
                <a:gd name="T11" fmla="*/ 75 h 258"/>
                <a:gd name="T12" fmla="*/ 3 w 23"/>
                <a:gd name="T13" fmla="*/ 16 h 258"/>
                <a:gd name="T14" fmla="*/ 1 w 23"/>
                <a:gd name="T15" fmla="*/ 7 h 258"/>
                <a:gd name="T16" fmla="*/ 0 w 23"/>
                <a:gd name="T17" fmla="*/ 0 h 258"/>
                <a:gd name="T18" fmla="*/ 7 w 23"/>
                <a:gd name="T19" fmla="*/ 33 h 258"/>
                <a:gd name="T20" fmla="*/ 10 w 23"/>
                <a:gd name="T21" fmla="*/ 65 h 258"/>
                <a:gd name="T22" fmla="*/ 11 w 23"/>
                <a:gd name="T23" fmla="*/ 129 h 258"/>
                <a:gd name="T24" fmla="*/ 11 w 23"/>
                <a:gd name="T25" fmla="*/ 226 h 258"/>
                <a:gd name="T26" fmla="*/ 14 w 23"/>
                <a:gd name="T27" fmla="*/ 258 h 258"/>
                <a:gd name="T28" fmla="*/ 16 w 23"/>
                <a:gd name="T2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58">
                  <a:moveTo>
                    <a:pt x="16" y="258"/>
                  </a:moveTo>
                  <a:lnTo>
                    <a:pt x="17" y="258"/>
                  </a:lnTo>
                  <a:lnTo>
                    <a:pt x="21" y="227"/>
                  </a:lnTo>
                  <a:lnTo>
                    <a:pt x="23" y="199"/>
                  </a:lnTo>
                  <a:lnTo>
                    <a:pt x="22" y="136"/>
                  </a:lnTo>
                  <a:lnTo>
                    <a:pt x="15" y="75"/>
                  </a:lnTo>
                  <a:lnTo>
                    <a:pt x="3" y="16"/>
                  </a:lnTo>
                  <a:lnTo>
                    <a:pt x="1" y="7"/>
                  </a:lnTo>
                  <a:lnTo>
                    <a:pt x="0" y="0"/>
                  </a:lnTo>
                  <a:lnTo>
                    <a:pt x="7" y="33"/>
                  </a:lnTo>
                  <a:lnTo>
                    <a:pt x="10" y="65"/>
                  </a:lnTo>
                  <a:lnTo>
                    <a:pt x="11" y="129"/>
                  </a:lnTo>
                  <a:lnTo>
                    <a:pt x="11" y="226"/>
                  </a:lnTo>
                  <a:lnTo>
                    <a:pt x="14" y="258"/>
                  </a:lnTo>
                  <a:lnTo>
                    <a:pt x="16"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39" name="Freeform 259"/>
            <p:cNvSpPr>
              <a:spLocks/>
            </p:cNvSpPr>
            <p:nvPr/>
          </p:nvSpPr>
          <p:spPr bwMode="auto">
            <a:xfrm rot="276758">
              <a:off x="3877" y="2622"/>
              <a:ext cx="258" cy="17"/>
            </a:xfrm>
            <a:custGeom>
              <a:avLst/>
              <a:gdLst>
                <a:gd name="T0" fmla="*/ 195 w 197"/>
                <a:gd name="T1" fmla="*/ 31 h 31"/>
                <a:gd name="T2" fmla="*/ 197 w 197"/>
                <a:gd name="T3" fmla="*/ 29 h 31"/>
                <a:gd name="T4" fmla="*/ 196 w 197"/>
                <a:gd name="T5" fmla="*/ 23 h 31"/>
                <a:gd name="T6" fmla="*/ 173 w 197"/>
                <a:gd name="T7" fmla="*/ 7 h 31"/>
                <a:gd name="T8" fmla="*/ 150 w 197"/>
                <a:gd name="T9" fmla="*/ 0 h 31"/>
                <a:gd name="T10" fmla="*/ 125 w 197"/>
                <a:gd name="T11" fmla="*/ 0 h 31"/>
                <a:gd name="T12" fmla="*/ 100 w 197"/>
                <a:gd name="T13" fmla="*/ 4 h 31"/>
                <a:gd name="T14" fmla="*/ 75 w 197"/>
                <a:gd name="T15" fmla="*/ 11 h 31"/>
                <a:gd name="T16" fmla="*/ 50 w 197"/>
                <a:gd name="T17" fmla="*/ 16 h 31"/>
                <a:gd name="T18" fmla="*/ 25 w 197"/>
                <a:gd name="T19" fmla="*/ 17 h 31"/>
                <a:gd name="T20" fmla="*/ 0 w 197"/>
                <a:gd name="T21" fmla="*/ 16 h 31"/>
                <a:gd name="T22" fmla="*/ 24 w 197"/>
                <a:gd name="T23" fmla="*/ 21 h 31"/>
                <a:gd name="T24" fmla="*/ 49 w 197"/>
                <a:gd name="T25" fmla="*/ 23 h 31"/>
                <a:gd name="T26" fmla="*/ 73 w 197"/>
                <a:gd name="T27" fmla="*/ 21 h 31"/>
                <a:gd name="T28" fmla="*/ 98 w 197"/>
                <a:gd name="T29" fmla="*/ 17 h 31"/>
                <a:gd name="T30" fmla="*/ 122 w 197"/>
                <a:gd name="T31" fmla="*/ 14 h 31"/>
                <a:gd name="T32" fmla="*/ 147 w 197"/>
                <a:gd name="T33" fmla="*/ 14 h 31"/>
                <a:gd name="T34" fmla="*/ 171 w 197"/>
                <a:gd name="T35" fmla="*/ 19 h 31"/>
                <a:gd name="T36" fmla="*/ 195 w 197"/>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31">
                  <a:moveTo>
                    <a:pt x="195" y="31"/>
                  </a:moveTo>
                  <a:lnTo>
                    <a:pt x="197" y="29"/>
                  </a:lnTo>
                  <a:lnTo>
                    <a:pt x="196" y="23"/>
                  </a:lnTo>
                  <a:lnTo>
                    <a:pt x="173" y="7"/>
                  </a:lnTo>
                  <a:lnTo>
                    <a:pt x="150" y="0"/>
                  </a:lnTo>
                  <a:lnTo>
                    <a:pt x="125" y="0"/>
                  </a:lnTo>
                  <a:lnTo>
                    <a:pt x="100" y="4"/>
                  </a:lnTo>
                  <a:lnTo>
                    <a:pt x="75" y="11"/>
                  </a:lnTo>
                  <a:lnTo>
                    <a:pt x="50" y="16"/>
                  </a:lnTo>
                  <a:lnTo>
                    <a:pt x="25" y="17"/>
                  </a:lnTo>
                  <a:lnTo>
                    <a:pt x="0" y="16"/>
                  </a:lnTo>
                  <a:lnTo>
                    <a:pt x="24" y="21"/>
                  </a:lnTo>
                  <a:lnTo>
                    <a:pt x="49" y="23"/>
                  </a:lnTo>
                  <a:lnTo>
                    <a:pt x="73" y="21"/>
                  </a:lnTo>
                  <a:lnTo>
                    <a:pt x="98" y="17"/>
                  </a:lnTo>
                  <a:lnTo>
                    <a:pt x="122" y="14"/>
                  </a:lnTo>
                  <a:lnTo>
                    <a:pt x="147" y="14"/>
                  </a:lnTo>
                  <a:lnTo>
                    <a:pt x="171" y="19"/>
                  </a:lnTo>
                  <a:lnTo>
                    <a:pt x="19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0" name="Freeform 260"/>
            <p:cNvSpPr>
              <a:spLocks/>
            </p:cNvSpPr>
            <p:nvPr/>
          </p:nvSpPr>
          <p:spPr bwMode="auto">
            <a:xfrm rot="276758">
              <a:off x="3439" y="2564"/>
              <a:ext cx="4" cy="2"/>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lnTo>
                    <a:pt x="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1" name="Freeform 261"/>
            <p:cNvSpPr>
              <a:spLocks/>
            </p:cNvSpPr>
            <p:nvPr/>
          </p:nvSpPr>
          <p:spPr bwMode="auto">
            <a:xfrm rot="276758">
              <a:off x="4191" y="2588"/>
              <a:ext cx="9" cy="36"/>
            </a:xfrm>
            <a:custGeom>
              <a:avLst/>
              <a:gdLst>
                <a:gd name="T0" fmla="*/ 3 w 7"/>
                <a:gd name="T1" fmla="*/ 61 h 61"/>
                <a:gd name="T2" fmla="*/ 7 w 7"/>
                <a:gd name="T3" fmla="*/ 4 h 61"/>
                <a:gd name="T4" fmla="*/ 6 w 7"/>
                <a:gd name="T5" fmla="*/ 0 h 61"/>
                <a:gd name="T6" fmla="*/ 3 w 7"/>
                <a:gd name="T7" fmla="*/ 0 h 61"/>
                <a:gd name="T8" fmla="*/ 1 w 7"/>
                <a:gd name="T9" fmla="*/ 5 h 61"/>
                <a:gd name="T10" fmla="*/ 0 w 7"/>
                <a:gd name="T11" fmla="*/ 12 h 61"/>
                <a:gd name="T12" fmla="*/ 1 w 7"/>
                <a:gd name="T13" fmla="*/ 27 h 61"/>
                <a:gd name="T14" fmla="*/ 3 w 7"/>
                <a:gd name="T15" fmla="*/ 44 h 61"/>
                <a:gd name="T16" fmla="*/ 3 w 7"/>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1">
                  <a:moveTo>
                    <a:pt x="3" y="61"/>
                  </a:moveTo>
                  <a:lnTo>
                    <a:pt x="7" y="4"/>
                  </a:lnTo>
                  <a:lnTo>
                    <a:pt x="6" y="0"/>
                  </a:lnTo>
                  <a:lnTo>
                    <a:pt x="3" y="0"/>
                  </a:lnTo>
                  <a:lnTo>
                    <a:pt x="1" y="5"/>
                  </a:lnTo>
                  <a:lnTo>
                    <a:pt x="0" y="12"/>
                  </a:lnTo>
                  <a:lnTo>
                    <a:pt x="1" y="27"/>
                  </a:lnTo>
                  <a:lnTo>
                    <a:pt x="3" y="44"/>
                  </a:lnTo>
                  <a:lnTo>
                    <a:pt x="3"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2" name="Freeform 262"/>
            <p:cNvSpPr>
              <a:spLocks/>
            </p:cNvSpPr>
            <p:nvPr/>
          </p:nvSpPr>
          <p:spPr bwMode="auto">
            <a:xfrm rot="276758">
              <a:off x="3456" y="2499"/>
              <a:ext cx="658" cy="87"/>
            </a:xfrm>
            <a:custGeom>
              <a:avLst/>
              <a:gdLst>
                <a:gd name="T0" fmla="*/ 0 w 501"/>
                <a:gd name="T1" fmla="*/ 151 h 151"/>
                <a:gd name="T2" fmla="*/ 53 w 501"/>
                <a:gd name="T3" fmla="*/ 139 h 151"/>
                <a:gd name="T4" fmla="*/ 105 w 501"/>
                <a:gd name="T5" fmla="*/ 134 h 151"/>
                <a:gd name="T6" fmla="*/ 158 w 501"/>
                <a:gd name="T7" fmla="*/ 132 h 151"/>
                <a:gd name="T8" fmla="*/ 212 w 501"/>
                <a:gd name="T9" fmla="*/ 132 h 151"/>
                <a:gd name="T10" fmla="*/ 319 w 501"/>
                <a:gd name="T11" fmla="*/ 136 h 151"/>
                <a:gd name="T12" fmla="*/ 372 w 501"/>
                <a:gd name="T13" fmla="*/ 134 h 151"/>
                <a:gd name="T14" fmla="*/ 425 w 501"/>
                <a:gd name="T15" fmla="*/ 129 h 151"/>
                <a:gd name="T16" fmla="*/ 464 w 501"/>
                <a:gd name="T17" fmla="*/ 136 h 151"/>
                <a:gd name="T18" fmla="*/ 501 w 501"/>
                <a:gd name="T19" fmla="*/ 143 h 151"/>
                <a:gd name="T20" fmla="*/ 452 w 501"/>
                <a:gd name="T21" fmla="*/ 117 h 151"/>
                <a:gd name="T22" fmla="*/ 456 w 501"/>
                <a:gd name="T23" fmla="*/ 104 h 151"/>
                <a:gd name="T24" fmla="*/ 457 w 501"/>
                <a:gd name="T25" fmla="*/ 90 h 151"/>
                <a:gd name="T26" fmla="*/ 457 w 501"/>
                <a:gd name="T27" fmla="*/ 60 h 151"/>
                <a:gd name="T28" fmla="*/ 451 w 501"/>
                <a:gd name="T29" fmla="*/ 27 h 151"/>
                <a:gd name="T30" fmla="*/ 445 w 501"/>
                <a:gd name="T31" fmla="*/ 0 h 151"/>
                <a:gd name="T32" fmla="*/ 447 w 501"/>
                <a:gd name="T33" fmla="*/ 112 h 151"/>
                <a:gd name="T34" fmla="*/ 383 w 501"/>
                <a:gd name="T35" fmla="*/ 112 h 151"/>
                <a:gd name="T36" fmla="*/ 318 w 501"/>
                <a:gd name="T37" fmla="*/ 117 h 151"/>
                <a:gd name="T38" fmla="*/ 250 w 501"/>
                <a:gd name="T39" fmla="*/ 121 h 151"/>
                <a:gd name="T40" fmla="*/ 184 w 501"/>
                <a:gd name="T41" fmla="*/ 122 h 151"/>
                <a:gd name="T42" fmla="*/ 138 w 501"/>
                <a:gd name="T43" fmla="*/ 121 h 151"/>
                <a:gd name="T44" fmla="*/ 89 w 501"/>
                <a:gd name="T45" fmla="*/ 124 h 151"/>
                <a:gd name="T46" fmla="*/ 42 w 501"/>
                <a:gd name="T47" fmla="*/ 132 h 151"/>
                <a:gd name="T48" fmla="*/ 20 w 501"/>
                <a:gd name="T49" fmla="*/ 141 h 151"/>
                <a:gd name="T50" fmla="*/ 0 w 501"/>
                <a:gd name="T5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1" h="151">
                  <a:moveTo>
                    <a:pt x="0" y="151"/>
                  </a:moveTo>
                  <a:lnTo>
                    <a:pt x="53" y="139"/>
                  </a:lnTo>
                  <a:lnTo>
                    <a:pt x="105" y="134"/>
                  </a:lnTo>
                  <a:lnTo>
                    <a:pt x="158" y="132"/>
                  </a:lnTo>
                  <a:lnTo>
                    <a:pt x="212" y="132"/>
                  </a:lnTo>
                  <a:lnTo>
                    <a:pt x="319" y="136"/>
                  </a:lnTo>
                  <a:lnTo>
                    <a:pt x="372" y="134"/>
                  </a:lnTo>
                  <a:lnTo>
                    <a:pt x="425" y="129"/>
                  </a:lnTo>
                  <a:lnTo>
                    <a:pt x="464" y="136"/>
                  </a:lnTo>
                  <a:lnTo>
                    <a:pt x="501" y="143"/>
                  </a:lnTo>
                  <a:lnTo>
                    <a:pt x="452" y="117"/>
                  </a:lnTo>
                  <a:lnTo>
                    <a:pt x="456" y="104"/>
                  </a:lnTo>
                  <a:lnTo>
                    <a:pt x="457" y="90"/>
                  </a:lnTo>
                  <a:lnTo>
                    <a:pt x="457" y="60"/>
                  </a:lnTo>
                  <a:lnTo>
                    <a:pt x="451" y="27"/>
                  </a:lnTo>
                  <a:lnTo>
                    <a:pt x="445" y="0"/>
                  </a:lnTo>
                  <a:lnTo>
                    <a:pt x="447" y="112"/>
                  </a:lnTo>
                  <a:lnTo>
                    <a:pt x="383" y="112"/>
                  </a:lnTo>
                  <a:lnTo>
                    <a:pt x="318" y="117"/>
                  </a:lnTo>
                  <a:lnTo>
                    <a:pt x="250" y="121"/>
                  </a:lnTo>
                  <a:lnTo>
                    <a:pt x="184" y="122"/>
                  </a:lnTo>
                  <a:lnTo>
                    <a:pt x="138" y="121"/>
                  </a:lnTo>
                  <a:lnTo>
                    <a:pt x="89" y="124"/>
                  </a:lnTo>
                  <a:lnTo>
                    <a:pt x="42" y="132"/>
                  </a:lnTo>
                  <a:lnTo>
                    <a:pt x="20" y="141"/>
                  </a:lnTo>
                  <a:lnTo>
                    <a:pt x="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3" name="Freeform 263"/>
            <p:cNvSpPr>
              <a:spLocks/>
            </p:cNvSpPr>
            <p:nvPr/>
          </p:nvSpPr>
          <p:spPr bwMode="auto">
            <a:xfrm rot="276758">
              <a:off x="4175" y="2580"/>
              <a:ext cx="9" cy="31"/>
            </a:xfrm>
            <a:custGeom>
              <a:avLst/>
              <a:gdLst>
                <a:gd name="T0" fmla="*/ 3 w 7"/>
                <a:gd name="T1" fmla="*/ 54 h 54"/>
                <a:gd name="T2" fmla="*/ 7 w 7"/>
                <a:gd name="T3" fmla="*/ 0 h 54"/>
                <a:gd name="T4" fmla="*/ 2 w 7"/>
                <a:gd name="T5" fmla="*/ 0 h 54"/>
                <a:gd name="T6" fmla="*/ 0 w 7"/>
                <a:gd name="T7" fmla="*/ 12 h 54"/>
                <a:gd name="T8" fmla="*/ 0 w 7"/>
                <a:gd name="T9" fmla="*/ 27 h 54"/>
                <a:gd name="T10" fmla="*/ 2 w 7"/>
                <a:gd name="T11" fmla="*/ 41 h 54"/>
                <a:gd name="T12" fmla="*/ 3 w 7"/>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7" h="54">
                  <a:moveTo>
                    <a:pt x="3" y="54"/>
                  </a:moveTo>
                  <a:lnTo>
                    <a:pt x="7" y="0"/>
                  </a:lnTo>
                  <a:lnTo>
                    <a:pt x="2" y="0"/>
                  </a:lnTo>
                  <a:lnTo>
                    <a:pt x="0" y="12"/>
                  </a:lnTo>
                  <a:lnTo>
                    <a:pt x="0" y="27"/>
                  </a:lnTo>
                  <a:lnTo>
                    <a:pt x="2" y="41"/>
                  </a:lnTo>
                  <a:lnTo>
                    <a:pt x="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4" name="Freeform 264"/>
            <p:cNvSpPr>
              <a:spLocks/>
            </p:cNvSpPr>
            <p:nvPr/>
          </p:nvSpPr>
          <p:spPr bwMode="auto">
            <a:xfrm rot="276758">
              <a:off x="4159" y="2579"/>
              <a:ext cx="9" cy="29"/>
            </a:xfrm>
            <a:custGeom>
              <a:avLst/>
              <a:gdLst>
                <a:gd name="T0" fmla="*/ 3 w 7"/>
                <a:gd name="T1" fmla="*/ 51 h 51"/>
                <a:gd name="T2" fmla="*/ 7 w 7"/>
                <a:gd name="T3" fmla="*/ 7 h 51"/>
                <a:gd name="T4" fmla="*/ 6 w 7"/>
                <a:gd name="T5" fmla="*/ 2 h 51"/>
                <a:gd name="T6" fmla="*/ 3 w 7"/>
                <a:gd name="T7" fmla="*/ 0 h 51"/>
                <a:gd name="T8" fmla="*/ 0 w 7"/>
                <a:gd name="T9" fmla="*/ 12 h 51"/>
                <a:gd name="T10" fmla="*/ 1 w 7"/>
                <a:gd name="T11" fmla="*/ 25 h 51"/>
                <a:gd name="T12" fmla="*/ 1 w 7"/>
                <a:gd name="T13" fmla="*/ 32 h 51"/>
                <a:gd name="T14" fmla="*/ 2 w 7"/>
                <a:gd name="T15" fmla="*/ 39 h 51"/>
                <a:gd name="T16" fmla="*/ 3 w 7"/>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1">
                  <a:moveTo>
                    <a:pt x="3" y="51"/>
                  </a:moveTo>
                  <a:lnTo>
                    <a:pt x="7" y="7"/>
                  </a:lnTo>
                  <a:lnTo>
                    <a:pt x="6" y="2"/>
                  </a:lnTo>
                  <a:lnTo>
                    <a:pt x="3" y="0"/>
                  </a:lnTo>
                  <a:lnTo>
                    <a:pt x="0" y="12"/>
                  </a:lnTo>
                  <a:lnTo>
                    <a:pt x="1" y="25"/>
                  </a:lnTo>
                  <a:lnTo>
                    <a:pt x="1" y="32"/>
                  </a:lnTo>
                  <a:lnTo>
                    <a:pt x="2" y="39"/>
                  </a:lnTo>
                  <a:lnTo>
                    <a:pt x="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5" name="Freeform 265"/>
            <p:cNvSpPr>
              <a:spLocks/>
            </p:cNvSpPr>
            <p:nvPr/>
          </p:nvSpPr>
          <p:spPr bwMode="auto">
            <a:xfrm rot="276758">
              <a:off x="4146" y="2582"/>
              <a:ext cx="7" cy="25"/>
            </a:xfrm>
            <a:custGeom>
              <a:avLst/>
              <a:gdLst>
                <a:gd name="T0" fmla="*/ 4 w 5"/>
                <a:gd name="T1" fmla="*/ 41 h 41"/>
                <a:gd name="T2" fmla="*/ 5 w 5"/>
                <a:gd name="T3" fmla="*/ 0 h 41"/>
                <a:gd name="T4" fmla="*/ 0 w 5"/>
                <a:gd name="T5" fmla="*/ 0 h 41"/>
                <a:gd name="T6" fmla="*/ 3 w 5"/>
                <a:gd name="T7" fmla="*/ 41 h 41"/>
                <a:gd name="T8" fmla="*/ 4 w 5"/>
                <a:gd name="T9" fmla="*/ 41 h 41"/>
              </a:gdLst>
              <a:ahLst/>
              <a:cxnLst>
                <a:cxn ang="0">
                  <a:pos x="T0" y="T1"/>
                </a:cxn>
                <a:cxn ang="0">
                  <a:pos x="T2" y="T3"/>
                </a:cxn>
                <a:cxn ang="0">
                  <a:pos x="T4" y="T5"/>
                </a:cxn>
                <a:cxn ang="0">
                  <a:pos x="T6" y="T7"/>
                </a:cxn>
                <a:cxn ang="0">
                  <a:pos x="T8" y="T9"/>
                </a:cxn>
              </a:cxnLst>
              <a:rect l="0" t="0" r="r" b="b"/>
              <a:pathLst>
                <a:path w="5" h="41">
                  <a:moveTo>
                    <a:pt x="4" y="41"/>
                  </a:moveTo>
                  <a:lnTo>
                    <a:pt x="5" y="0"/>
                  </a:lnTo>
                  <a:lnTo>
                    <a:pt x="0" y="0"/>
                  </a:lnTo>
                  <a:lnTo>
                    <a:pt x="3" y="41"/>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6" name="Freeform 266"/>
            <p:cNvSpPr>
              <a:spLocks/>
            </p:cNvSpPr>
            <p:nvPr/>
          </p:nvSpPr>
          <p:spPr bwMode="auto">
            <a:xfrm rot="276758">
              <a:off x="3913" y="2520"/>
              <a:ext cx="68" cy="51"/>
            </a:xfrm>
            <a:custGeom>
              <a:avLst/>
              <a:gdLst>
                <a:gd name="T0" fmla="*/ 2 w 52"/>
                <a:gd name="T1" fmla="*/ 88 h 88"/>
                <a:gd name="T2" fmla="*/ 4 w 52"/>
                <a:gd name="T3" fmla="*/ 86 h 88"/>
                <a:gd name="T4" fmla="*/ 10 w 52"/>
                <a:gd name="T5" fmla="*/ 47 h 88"/>
                <a:gd name="T6" fmla="*/ 52 w 52"/>
                <a:gd name="T7" fmla="*/ 0 h 88"/>
                <a:gd name="T8" fmla="*/ 37 w 52"/>
                <a:gd name="T9" fmla="*/ 8 h 88"/>
                <a:gd name="T10" fmla="*/ 22 w 52"/>
                <a:gd name="T11" fmla="*/ 18 h 88"/>
                <a:gd name="T12" fmla="*/ 10 w 52"/>
                <a:gd name="T13" fmla="*/ 32 h 88"/>
                <a:gd name="T14" fmla="*/ 1 w 52"/>
                <a:gd name="T15" fmla="*/ 52 h 88"/>
                <a:gd name="T16" fmla="*/ 0 w 52"/>
                <a:gd name="T17" fmla="*/ 71 h 88"/>
                <a:gd name="T18" fmla="*/ 1 w 52"/>
                <a:gd name="T19" fmla="*/ 79 h 88"/>
                <a:gd name="T20" fmla="*/ 1 w 52"/>
                <a:gd name="T21" fmla="*/ 88 h 88"/>
                <a:gd name="T22" fmla="*/ 2 w 52"/>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88">
                  <a:moveTo>
                    <a:pt x="2" y="88"/>
                  </a:moveTo>
                  <a:lnTo>
                    <a:pt x="4" y="86"/>
                  </a:lnTo>
                  <a:lnTo>
                    <a:pt x="10" y="47"/>
                  </a:lnTo>
                  <a:lnTo>
                    <a:pt x="52" y="0"/>
                  </a:lnTo>
                  <a:lnTo>
                    <a:pt x="37" y="8"/>
                  </a:lnTo>
                  <a:lnTo>
                    <a:pt x="22" y="18"/>
                  </a:lnTo>
                  <a:lnTo>
                    <a:pt x="10" y="32"/>
                  </a:lnTo>
                  <a:lnTo>
                    <a:pt x="1" y="52"/>
                  </a:lnTo>
                  <a:lnTo>
                    <a:pt x="0" y="71"/>
                  </a:lnTo>
                  <a:lnTo>
                    <a:pt x="1" y="79"/>
                  </a:lnTo>
                  <a:lnTo>
                    <a:pt x="1" y="88"/>
                  </a:lnTo>
                  <a:lnTo>
                    <a:pt x="2"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7" name="Freeform 267"/>
            <p:cNvSpPr>
              <a:spLocks/>
            </p:cNvSpPr>
            <p:nvPr/>
          </p:nvSpPr>
          <p:spPr bwMode="auto">
            <a:xfrm rot="276758">
              <a:off x="4039" y="2510"/>
              <a:ext cx="168" cy="58"/>
            </a:xfrm>
            <a:custGeom>
              <a:avLst/>
              <a:gdLst>
                <a:gd name="T0" fmla="*/ 121 w 128"/>
                <a:gd name="T1" fmla="*/ 98 h 98"/>
                <a:gd name="T2" fmla="*/ 124 w 128"/>
                <a:gd name="T3" fmla="*/ 98 h 98"/>
                <a:gd name="T4" fmla="*/ 127 w 128"/>
                <a:gd name="T5" fmla="*/ 97 h 98"/>
                <a:gd name="T6" fmla="*/ 128 w 128"/>
                <a:gd name="T7" fmla="*/ 93 h 98"/>
                <a:gd name="T8" fmla="*/ 127 w 128"/>
                <a:gd name="T9" fmla="*/ 90 h 98"/>
                <a:gd name="T10" fmla="*/ 100 w 128"/>
                <a:gd name="T11" fmla="*/ 65 h 98"/>
                <a:gd name="T12" fmla="*/ 70 w 128"/>
                <a:gd name="T13" fmla="*/ 41 h 98"/>
                <a:gd name="T14" fmla="*/ 40 w 128"/>
                <a:gd name="T15" fmla="*/ 19 h 98"/>
                <a:gd name="T16" fmla="*/ 6 w 128"/>
                <a:gd name="T17" fmla="*/ 0 h 98"/>
                <a:gd name="T18" fmla="*/ 2 w 128"/>
                <a:gd name="T19" fmla="*/ 4 h 98"/>
                <a:gd name="T20" fmla="*/ 0 w 128"/>
                <a:gd name="T21" fmla="*/ 5 h 98"/>
                <a:gd name="T22" fmla="*/ 16 w 128"/>
                <a:gd name="T23" fmla="*/ 10 h 98"/>
                <a:gd name="T24" fmla="*/ 32 w 128"/>
                <a:gd name="T25" fmla="*/ 21 h 98"/>
                <a:gd name="T26" fmla="*/ 63 w 128"/>
                <a:gd name="T27" fmla="*/ 44 h 98"/>
                <a:gd name="T28" fmla="*/ 77 w 128"/>
                <a:gd name="T29" fmla="*/ 59 h 98"/>
                <a:gd name="T30" fmla="*/ 91 w 128"/>
                <a:gd name="T31" fmla="*/ 73 h 98"/>
                <a:gd name="T32" fmla="*/ 121 w 128"/>
                <a:gd name="T3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98">
                  <a:moveTo>
                    <a:pt x="121" y="98"/>
                  </a:moveTo>
                  <a:lnTo>
                    <a:pt x="124" y="98"/>
                  </a:lnTo>
                  <a:lnTo>
                    <a:pt x="127" y="97"/>
                  </a:lnTo>
                  <a:lnTo>
                    <a:pt x="128" y="93"/>
                  </a:lnTo>
                  <a:lnTo>
                    <a:pt x="127" y="90"/>
                  </a:lnTo>
                  <a:lnTo>
                    <a:pt x="100" y="65"/>
                  </a:lnTo>
                  <a:lnTo>
                    <a:pt x="70" y="41"/>
                  </a:lnTo>
                  <a:lnTo>
                    <a:pt x="40" y="19"/>
                  </a:lnTo>
                  <a:lnTo>
                    <a:pt x="6" y="0"/>
                  </a:lnTo>
                  <a:lnTo>
                    <a:pt x="2" y="4"/>
                  </a:lnTo>
                  <a:lnTo>
                    <a:pt x="0" y="5"/>
                  </a:lnTo>
                  <a:lnTo>
                    <a:pt x="16" y="10"/>
                  </a:lnTo>
                  <a:lnTo>
                    <a:pt x="32" y="21"/>
                  </a:lnTo>
                  <a:lnTo>
                    <a:pt x="63" y="44"/>
                  </a:lnTo>
                  <a:lnTo>
                    <a:pt x="77" y="59"/>
                  </a:lnTo>
                  <a:lnTo>
                    <a:pt x="91" y="73"/>
                  </a:lnTo>
                  <a:lnTo>
                    <a:pt x="121"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48" name="Oval 268"/>
            <p:cNvSpPr>
              <a:spLocks noChangeArrowheads="1"/>
            </p:cNvSpPr>
            <p:nvPr/>
          </p:nvSpPr>
          <p:spPr bwMode="auto">
            <a:xfrm>
              <a:off x="4400" y="2523"/>
              <a:ext cx="46" cy="45"/>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749" name="Oval 269"/>
            <p:cNvSpPr>
              <a:spLocks noChangeArrowheads="1"/>
            </p:cNvSpPr>
            <p:nvPr/>
          </p:nvSpPr>
          <p:spPr bwMode="auto">
            <a:xfrm>
              <a:off x="4026" y="2511"/>
              <a:ext cx="46" cy="4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0750" name="Rectangle 270"/>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0752" name="Rectangle 272"/>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753" name="Rectangle 273"/>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2000"/>
                                        <p:tgtEl>
                                          <p:spTgt spid="20482">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20484"/>
                                        </p:tgtEl>
                                        <p:attrNameLst>
                                          <p:attrName>style.visibility</p:attrName>
                                        </p:attrNameLst>
                                      </p:cBhvr>
                                      <p:to>
                                        <p:strVal val="visible"/>
                                      </p:to>
                                    </p:set>
                                    <p:animEffect transition="in" filter="fade">
                                      <p:cBhvr>
                                        <p:cTn id="11" dur="2000"/>
                                        <p:tgtEl>
                                          <p:spTgt spid="20484"/>
                                        </p:tgtEl>
                                      </p:cBhvr>
                                    </p:animEffect>
                                  </p:childTnLst>
                                </p:cTn>
                              </p:par>
                            </p:childTnLst>
                          </p:cTn>
                        </p:par>
                        <p:par>
                          <p:cTn id="12" fill="hold" nodeType="afterGroup">
                            <p:stCondLst>
                              <p:cond delay="7000"/>
                            </p:stCondLst>
                            <p:childTnLst>
                              <p:par>
                                <p:cTn id="13" presetID="10" presetClass="entr" presetSubtype="0" fill="hold" nodeType="afterEffect">
                                  <p:stCondLst>
                                    <p:cond delay="0"/>
                                  </p:stCondLst>
                                  <p:childTnLst>
                                    <p:set>
                                      <p:cBhvr>
                                        <p:cTn id="14" dur="1" fill="hold">
                                          <p:stCondLst>
                                            <p:cond delay="0"/>
                                          </p:stCondLst>
                                        </p:cTn>
                                        <p:tgtEl>
                                          <p:spTgt spid="20751"/>
                                        </p:tgtEl>
                                        <p:attrNameLst>
                                          <p:attrName>style.visibility</p:attrName>
                                        </p:attrNameLst>
                                      </p:cBhvr>
                                      <p:to>
                                        <p:strVal val="visible"/>
                                      </p:to>
                                    </p:set>
                                    <p:animEffect transition="in" filter="fade">
                                      <p:cBhvr>
                                        <p:cTn id="15" dur="2000"/>
                                        <p:tgtEl>
                                          <p:spTgt spid="207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482">
                                            <p:txEl>
                                              <p:pRg st="2" end="2"/>
                                            </p:txEl>
                                          </p:spTgt>
                                        </p:tgtEl>
                                        <p:attrNameLst>
                                          <p:attrName>style.visibility</p:attrName>
                                        </p:attrNameLst>
                                      </p:cBhvr>
                                      <p:to>
                                        <p:strVal val="visible"/>
                                      </p:to>
                                    </p:set>
                                    <p:animEffect transition="in" filter="fade">
                                      <p:cBhvr>
                                        <p:cTn id="20" dur="2000"/>
                                        <p:tgtEl>
                                          <p:spTgt spid="20482">
                                            <p:txEl>
                                              <p:pRg st="2" end="2"/>
                                            </p:txEl>
                                          </p:spTgt>
                                        </p:tgtEl>
                                      </p:cBhvr>
                                    </p:animEffect>
                                  </p:childTnLst>
                                </p:cTn>
                              </p:par>
                            </p:childTnLst>
                          </p:cTn>
                        </p:par>
                        <p:par>
                          <p:cTn id="21" fill="hold" nodeType="afterGroup">
                            <p:stCondLst>
                              <p:cond delay="2000"/>
                            </p:stCondLst>
                            <p:childTnLst>
                              <p:par>
                                <p:cTn id="22" presetID="10" presetClass="entr" presetSubtype="0" fill="hold" nodeType="afterEffect">
                                  <p:stCondLst>
                                    <p:cond delay="2500"/>
                                  </p:stCondLst>
                                  <p:childTnLst>
                                    <p:set>
                                      <p:cBhvr>
                                        <p:cTn id="23" dur="1" fill="hold">
                                          <p:stCondLst>
                                            <p:cond delay="0"/>
                                          </p:stCondLst>
                                        </p:cTn>
                                        <p:tgtEl>
                                          <p:spTgt spid="20488"/>
                                        </p:tgtEl>
                                        <p:attrNameLst>
                                          <p:attrName>style.visibility</p:attrName>
                                        </p:attrNameLst>
                                      </p:cBhvr>
                                      <p:to>
                                        <p:strVal val="visible"/>
                                      </p:to>
                                    </p:set>
                                    <p:animEffect transition="in" filter="fade">
                                      <p:cBhvr>
                                        <p:cTn id="24" dur="2000"/>
                                        <p:tgtEl>
                                          <p:spTgt spid="2048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0482">
                                            <p:txEl>
                                              <p:pRg st="4" end="4"/>
                                            </p:txEl>
                                          </p:spTgt>
                                        </p:tgtEl>
                                        <p:attrNameLst>
                                          <p:attrName>style.visibility</p:attrName>
                                        </p:attrNameLst>
                                      </p:cBhvr>
                                      <p:to>
                                        <p:strVal val="visible"/>
                                      </p:to>
                                    </p:set>
                                    <p:animEffect transition="in" filter="fade">
                                      <p:cBhvr>
                                        <p:cTn id="29" dur="2000"/>
                                        <p:tgtEl>
                                          <p:spTgt spid="20482">
                                            <p:txEl>
                                              <p:pRg st="4" end="4"/>
                                            </p:txEl>
                                          </p:spTgt>
                                        </p:tgtEl>
                                      </p:cBhvr>
                                    </p:animEffect>
                                  </p:childTnLst>
                                </p:cTn>
                              </p:par>
                            </p:childTnLst>
                          </p:cTn>
                        </p:par>
                        <p:par>
                          <p:cTn id="30" fill="hold" nodeType="afterGroup">
                            <p:stCondLst>
                              <p:cond delay="2000"/>
                            </p:stCondLst>
                            <p:childTnLst>
                              <p:par>
                                <p:cTn id="31" presetID="10" presetClass="entr" presetSubtype="0" fill="hold" nodeType="afterEffect">
                                  <p:stCondLst>
                                    <p:cond delay="2000"/>
                                  </p:stCondLst>
                                  <p:childTnLst>
                                    <p:set>
                                      <p:cBhvr>
                                        <p:cTn id="32" dur="1" fill="hold">
                                          <p:stCondLst>
                                            <p:cond delay="0"/>
                                          </p:stCondLst>
                                        </p:cTn>
                                        <p:tgtEl>
                                          <p:spTgt spid="20494"/>
                                        </p:tgtEl>
                                        <p:attrNameLst>
                                          <p:attrName>style.visibility</p:attrName>
                                        </p:attrNameLst>
                                      </p:cBhvr>
                                      <p:to>
                                        <p:strVal val="visible"/>
                                      </p:to>
                                    </p:set>
                                    <p:animEffect transition="in" filter="fade">
                                      <p:cBhvr>
                                        <p:cTn id="33" dur="2000"/>
                                        <p:tgtEl>
                                          <p:spTgt spid="204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2000"/>
                                  </p:stCondLst>
                                  <p:childTnLst>
                                    <p:set>
                                      <p:cBhvr>
                                        <p:cTn id="37" dur="1" fill="hold">
                                          <p:stCondLst>
                                            <p:cond delay="0"/>
                                          </p:stCondLst>
                                        </p:cTn>
                                        <p:tgtEl>
                                          <p:spTgt spid="20482">
                                            <p:txEl>
                                              <p:pRg st="6" end="6"/>
                                            </p:txEl>
                                          </p:spTgt>
                                        </p:tgtEl>
                                        <p:attrNameLst>
                                          <p:attrName>style.visibility</p:attrName>
                                        </p:attrNameLst>
                                      </p:cBhvr>
                                      <p:to>
                                        <p:strVal val="visible"/>
                                      </p:to>
                                    </p:set>
                                    <p:animEffect transition="in" filter="fade">
                                      <p:cBhvr>
                                        <p:cTn id="38" dur="2000"/>
                                        <p:tgtEl>
                                          <p:spTgt spid="20482">
                                            <p:txEl>
                                              <p:pRg st="6" end="6"/>
                                            </p:txEl>
                                          </p:spTgt>
                                        </p:tgtEl>
                                      </p:cBhvr>
                                    </p:animEffect>
                                  </p:childTnLst>
                                </p:cTn>
                              </p:par>
                            </p:childTnLst>
                          </p:cTn>
                        </p:par>
                        <p:par>
                          <p:cTn id="39" fill="hold" nodeType="afterGroup">
                            <p:stCondLst>
                              <p:cond delay="4000"/>
                            </p:stCondLst>
                            <p:childTnLst>
                              <p:par>
                                <p:cTn id="40" presetID="10" presetClass="entr" presetSubtype="0" fill="hold" nodeType="afterEffect">
                                  <p:stCondLst>
                                    <p:cond delay="2000"/>
                                  </p:stCondLst>
                                  <p:childTnLst>
                                    <p:set>
                                      <p:cBhvr>
                                        <p:cTn id="41" dur="1" fill="hold">
                                          <p:stCondLst>
                                            <p:cond delay="0"/>
                                          </p:stCondLst>
                                        </p:cTn>
                                        <p:tgtEl>
                                          <p:spTgt spid="20508"/>
                                        </p:tgtEl>
                                        <p:attrNameLst>
                                          <p:attrName>style.visibility</p:attrName>
                                        </p:attrNameLst>
                                      </p:cBhvr>
                                      <p:to>
                                        <p:strVal val="visible"/>
                                      </p:to>
                                    </p:set>
                                    <p:animEffect transition="in" filter="fade">
                                      <p:cBhvr>
                                        <p:cTn id="42" dur="2000"/>
                                        <p:tgtEl>
                                          <p:spTgt spid="205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nodePh="1">
                                  <p:stCondLst>
                                    <p:cond delay="4000"/>
                                  </p:stCondLst>
                                  <p:endCondLst>
                                    <p:cond evt="begin" delay="0">
                                      <p:tn val="45"/>
                                    </p:cond>
                                  </p:endCondLst>
                                  <p:childTnLst>
                                    <p:set>
                                      <p:cBhvr>
                                        <p:cTn id="46" dur="1" fill="hold">
                                          <p:stCondLst>
                                            <p:cond delay="0"/>
                                          </p:stCondLst>
                                        </p:cTn>
                                        <p:tgtEl>
                                          <p:spTgt spid="20752"/>
                                        </p:tgtEl>
                                        <p:attrNameLst>
                                          <p:attrName>style.visibility</p:attrName>
                                        </p:attrNameLst>
                                      </p:cBhvr>
                                      <p:to>
                                        <p:strVal val="visible"/>
                                      </p:to>
                                    </p:set>
                                    <p:animEffect transition="in" filter="wipe(down)">
                                      <p:cBhvr>
                                        <p:cTn id="47" dur="580">
                                          <p:stCondLst>
                                            <p:cond delay="0"/>
                                          </p:stCondLst>
                                        </p:cTn>
                                        <p:tgtEl>
                                          <p:spTgt spid="20752"/>
                                        </p:tgtEl>
                                      </p:cBhvr>
                                    </p:animEffect>
                                    <p:anim calcmode="lin" valueType="num">
                                      <p:cBhvr>
                                        <p:cTn id="48" dur="1822" tmFilter="0,0; 0.14,0.36; 0.43,0.73; 0.71,0.91; 1.0,1.0">
                                          <p:stCondLst>
                                            <p:cond delay="0"/>
                                          </p:stCondLst>
                                        </p:cTn>
                                        <p:tgtEl>
                                          <p:spTgt spid="2075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075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075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075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0752"/>
                                        </p:tgtEl>
                                        <p:attrNameLst>
                                          <p:attrName>ppt_y</p:attrName>
                                        </p:attrNameLst>
                                      </p:cBhvr>
                                      <p:tavLst>
                                        <p:tav tm="0" fmla="#ppt_y-sin(pi*$)/81">
                                          <p:val>
                                            <p:fltVal val="0"/>
                                          </p:val>
                                        </p:tav>
                                        <p:tav tm="100000">
                                          <p:val>
                                            <p:fltVal val="1"/>
                                          </p:val>
                                        </p:tav>
                                      </p:tavLst>
                                    </p:anim>
                                    <p:animScale>
                                      <p:cBhvr>
                                        <p:cTn id="53" dur="26">
                                          <p:stCondLst>
                                            <p:cond delay="650"/>
                                          </p:stCondLst>
                                        </p:cTn>
                                        <p:tgtEl>
                                          <p:spTgt spid="20752"/>
                                        </p:tgtEl>
                                      </p:cBhvr>
                                      <p:to x="100000" y="60000"/>
                                    </p:animScale>
                                    <p:animScale>
                                      <p:cBhvr>
                                        <p:cTn id="54" dur="166" decel="50000">
                                          <p:stCondLst>
                                            <p:cond delay="676"/>
                                          </p:stCondLst>
                                        </p:cTn>
                                        <p:tgtEl>
                                          <p:spTgt spid="20752"/>
                                        </p:tgtEl>
                                      </p:cBhvr>
                                      <p:to x="100000" y="100000"/>
                                    </p:animScale>
                                    <p:animScale>
                                      <p:cBhvr>
                                        <p:cTn id="55" dur="26">
                                          <p:stCondLst>
                                            <p:cond delay="1312"/>
                                          </p:stCondLst>
                                        </p:cTn>
                                        <p:tgtEl>
                                          <p:spTgt spid="20752"/>
                                        </p:tgtEl>
                                      </p:cBhvr>
                                      <p:to x="100000" y="80000"/>
                                    </p:animScale>
                                    <p:animScale>
                                      <p:cBhvr>
                                        <p:cTn id="56" dur="166" decel="50000">
                                          <p:stCondLst>
                                            <p:cond delay="1338"/>
                                          </p:stCondLst>
                                        </p:cTn>
                                        <p:tgtEl>
                                          <p:spTgt spid="20752"/>
                                        </p:tgtEl>
                                      </p:cBhvr>
                                      <p:to x="100000" y="100000"/>
                                    </p:animScale>
                                    <p:animScale>
                                      <p:cBhvr>
                                        <p:cTn id="57" dur="26">
                                          <p:stCondLst>
                                            <p:cond delay="1642"/>
                                          </p:stCondLst>
                                        </p:cTn>
                                        <p:tgtEl>
                                          <p:spTgt spid="20752"/>
                                        </p:tgtEl>
                                      </p:cBhvr>
                                      <p:to x="100000" y="90000"/>
                                    </p:animScale>
                                    <p:animScale>
                                      <p:cBhvr>
                                        <p:cTn id="58" dur="166" decel="50000">
                                          <p:stCondLst>
                                            <p:cond delay="1668"/>
                                          </p:stCondLst>
                                        </p:cTn>
                                        <p:tgtEl>
                                          <p:spTgt spid="20752"/>
                                        </p:tgtEl>
                                      </p:cBhvr>
                                      <p:to x="100000" y="100000"/>
                                    </p:animScale>
                                    <p:animScale>
                                      <p:cBhvr>
                                        <p:cTn id="59" dur="26">
                                          <p:stCondLst>
                                            <p:cond delay="1808"/>
                                          </p:stCondLst>
                                        </p:cTn>
                                        <p:tgtEl>
                                          <p:spTgt spid="20752"/>
                                        </p:tgtEl>
                                      </p:cBhvr>
                                      <p:to x="100000" y="95000"/>
                                    </p:animScale>
                                    <p:animScale>
                                      <p:cBhvr>
                                        <p:cTn id="60" dur="166" decel="50000">
                                          <p:stCondLst>
                                            <p:cond delay="1834"/>
                                          </p:stCondLst>
                                        </p:cTn>
                                        <p:tgtEl>
                                          <p:spTgt spid="207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altLang="de-DE"/>
              <a:t>2.4 Arbeitskleidung</a:t>
            </a:r>
          </a:p>
        </p:txBody>
      </p:sp>
      <p:sp>
        <p:nvSpPr>
          <p:cNvPr id="21507" name="Rectangle 3"/>
          <p:cNvSpPr>
            <a:spLocks noGrp="1" noChangeArrowheads="1"/>
          </p:cNvSpPr>
          <p:nvPr>
            <p:ph type="body" idx="1"/>
          </p:nvPr>
        </p:nvSpPr>
        <p:spPr>
          <a:xfrm>
            <a:off x="455613" y="1598613"/>
            <a:ext cx="8226425" cy="4567237"/>
          </a:xfrm>
        </p:spPr>
        <p:txBody>
          <a:bodyPr/>
          <a:lstStyle/>
          <a:p>
            <a:pPr>
              <a:lnSpc>
                <a:spcPct val="80000"/>
              </a:lnSpc>
            </a:pPr>
            <a:r>
              <a:rPr lang="de-DE" altLang="de-DE" sz="2000"/>
              <a:t>Stets die vollständige, in Ihrem Betrieb vorgeschriebene, Arbeitskleidung tragen.</a:t>
            </a:r>
          </a:p>
          <a:p>
            <a:pPr>
              <a:lnSpc>
                <a:spcPct val="80000"/>
              </a:lnSpc>
            </a:pPr>
            <a:endParaRPr lang="de-DE" altLang="de-DE" sz="1000"/>
          </a:p>
          <a:p>
            <a:pPr>
              <a:lnSpc>
                <a:spcPct val="80000"/>
              </a:lnSpc>
            </a:pPr>
            <a:r>
              <a:rPr lang="de-DE" altLang="de-DE" sz="2000"/>
              <a:t>Die Arbeitskleidung sollte nur im Betrieb und nicht in der Freizeit getragen werden, …</a:t>
            </a:r>
          </a:p>
          <a:p>
            <a:pPr>
              <a:lnSpc>
                <a:spcPct val="80000"/>
              </a:lnSpc>
            </a:pPr>
            <a:endParaRPr lang="de-DE" altLang="de-DE" sz="1000"/>
          </a:p>
          <a:p>
            <a:pPr>
              <a:lnSpc>
                <a:spcPct val="80000"/>
              </a:lnSpc>
            </a:pPr>
            <a:r>
              <a:rPr lang="de-DE" altLang="de-DE" sz="2000"/>
              <a:t>sie sollte täglich gereinigt bzw. bei Verschmutzung gewechselt werden.</a:t>
            </a:r>
          </a:p>
          <a:p>
            <a:pPr>
              <a:lnSpc>
                <a:spcPct val="80000"/>
              </a:lnSpc>
            </a:pPr>
            <a:endParaRPr lang="de-DE" altLang="de-DE" sz="1000"/>
          </a:p>
          <a:p>
            <a:pPr>
              <a:lnSpc>
                <a:spcPct val="80000"/>
              </a:lnSpc>
            </a:pPr>
            <a:r>
              <a:rPr lang="de-DE" altLang="de-DE" sz="2000"/>
              <a:t>Die Hände sollten nicht an der Kleidung abgewischt werden (Keimvermehrung).</a:t>
            </a:r>
          </a:p>
          <a:p>
            <a:pPr>
              <a:lnSpc>
                <a:spcPct val="80000"/>
              </a:lnSpc>
            </a:pPr>
            <a:endParaRPr lang="de-DE" altLang="de-DE" sz="1000"/>
          </a:p>
          <a:p>
            <a:pPr>
              <a:lnSpc>
                <a:spcPct val="80000"/>
              </a:lnSpc>
            </a:pPr>
            <a:r>
              <a:rPr lang="de-DE" altLang="de-DE" sz="2000"/>
              <a:t>Sicherheitsschuhe mit Stahlkappe tragen, …</a:t>
            </a:r>
          </a:p>
          <a:p>
            <a:pPr>
              <a:lnSpc>
                <a:spcPct val="80000"/>
              </a:lnSpc>
            </a:pPr>
            <a:endParaRPr lang="de-DE" altLang="de-DE" sz="1000"/>
          </a:p>
          <a:p>
            <a:pPr>
              <a:lnSpc>
                <a:spcPct val="80000"/>
              </a:lnSpc>
            </a:pPr>
            <a:r>
              <a:rPr lang="de-DE" altLang="de-DE" sz="2000"/>
              <a:t>Kopfbedeckung tragen.</a:t>
            </a:r>
          </a:p>
          <a:p>
            <a:pPr>
              <a:lnSpc>
                <a:spcPct val="80000"/>
              </a:lnSpc>
              <a:buFont typeface="Wingdings" pitchFamily="2" charset="2"/>
              <a:buNone/>
            </a:pPr>
            <a:endParaRPr lang="de-DE" altLang="de-DE" sz="900"/>
          </a:p>
          <a:p>
            <a:pPr>
              <a:lnSpc>
                <a:spcPct val="80000"/>
              </a:lnSpc>
            </a:pPr>
            <a:r>
              <a:rPr lang="de-DE" altLang="de-DE" sz="2000"/>
              <a:t>Die Arbeitskleidung sollte nicht privat gereinigt werden.</a:t>
            </a:r>
          </a:p>
        </p:txBody>
      </p:sp>
      <p:sp>
        <p:nvSpPr>
          <p:cNvPr id="21509"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sp>
        <p:nvSpPr>
          <p:cNvPr id="21512" name="Rectangle 8"/>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1513" name="Rectangle 9"/>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514" name="Rectangle 10"/>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2000"/>
                                        <p:tgtEl>
                                          <p:spTgt spid="2150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300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fade">
                                      <p:cBhvr>
                                        <p:cTn id="16" dur="2000"/>
                                        <p:tgtEl>
                                          <p:spTgt spid="2150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300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2000"/>
                                        <p:tgtEl>
                                          <p:spTgt spid="2150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3000"/>
                                  </p:stCondLst>
                                  <p:childTnLst>
                                    <p:set>
                                      <p:cBhvr>
                                        <p:cTn id="25" dur="1" fill="hold">
                                          <p:stCondLst>
                                            <p:cond delay="0"/>
                                          </p:stCondLst>
                                        </p:cTn>
                                        <p:tgtEl>
                                          <p:spTgt spid="21507">
                                            <p:txEl>
                                              <p:pRg st="6" end="6"/>
                                            </p:txEl>
                                          </p:spTgt>
                                        </p:tgtEl>
                                        <p:attrNameLst>
                                          <p:attrName>style.visibility</p:attrName>
                                        </p:attrNameLst>
                                      </p:cBhvr>
                                      <p:to>
                                        <p:strVal val="visible"/>
                                      </p:to>
                                    </p:set>
                                    <p:animEffect transition="in" filter="fade">
                                      <p:cBhvr>
                                        <p:cTn id="26" dur="2000"/>
                                        <p:tgtEl>
                                          <p:spTgt spid="2150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3000"/>
                                  </p:stCondLst>
                                  <p:childTnLst>
                                    <p:set>
                                      <p:cBhvr>
                                        <p:cTn id="30" dur="1" fill="hold">
                                          <p:stCondLst>
                                            <p:cond delay="0"/>
                                          </p:stCondLst>
                                        </p:cTn>
                                        <p:tgtEl>
                                          <p:spTgt spid="21507">
                                            <p:txEl>
                                              <p:pRg st="8" end="8"/>
                                            </p:txEl>
                                          </p:spTgt>
                                        </p:tgtEl>
                                        <p:attrNameLst>
                                          <p:attrName>style.visibility</p:attrName>
                                        </p:attrNameLst>
                                      </p:cBhvr>
                                      <p:to>
                                        <p:strVal val="visible"/>
                                      </p:to>
                                    </p:set>
                                    <p:animEffect transition="in" filter="fade">
                                      <p:cBhvr>
                                        <p:cTn id="31" dur="2000"/>
                                        <p:tgtEl>
                                          <p:spTgt spid="21507">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3000"/>
                                  </p:stCondLst>
                                  <p:childTnLst>
                                    <p:set>
                                      <p:cBhvr>
                                        <p:cTn id="35" dur="1" fill="hold">
                                          <p:stCondLst>
                                            <p:cond delay="0"/>
                                          </p:stCondLst>
                                        </p:cTn>
                                        <p:tgtEl>
                                          <p:spTgt spid="21507">
                                            <p:txEl>
                                              <p:pRg st="10" end="10"/>
                                            </p:txEl>
                                          </p:spTgt>
                                        </p:tgtEl>
                                        <p:attrNameLst>
                                          <p:attrName>style.visibility</p:attrName>
                                        </p:attrNameLst>
                                      </p:cBhvr>
                                      <p:to>
                                        <p:strVal val="visible"/>
                                      </p:to>
                                    </p:set>
                                    <p:animEffect transition="in" filter="fade">
                                      <p:cBhvr>
                                        <p:cTn id="36" dur="2000"/>
                                        <p:tgtEl>
                                          <p:spTgt spid="21507">
                                            <p:txEl>
                                              <p:pRg st="10" end="1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3000"/>
                                  </p:stCondLst>
                                  <p:childTnLst>
                                    <p:set>
                                      <p:cBhvr>
                                        <p:cTn id="40" dur="1" fill="hold">
                                          <p:stCondLst>
                                            <p:cond delay="0"/>
                                          </p:stCondLst>
                                        </p:cTn>
                                        <p:tgtEl>
                                          <p:spTgt spid="21507">
                                            <p:txEl>
                                              <p:pRg st="12" end="12"/>
                                            </p:txEl>
                                          </p:spTgt>
                                        </p:tgtEl>
                                        <p:attrNameLst>
                                          <p:attrName>style.visibility</p:attrName>
                                        </p:attrNameLst>
                                      </p:cBhvr>
                                      <p:to>
                                        <p:strVal val="visible"/>
                                      </p:to>
                                    </p:set>
                                    <p:animEffect transition="in" filter="fade">
                                      <p:cBhvr>
                                        <p:cTn id="41" dur="2000"/>
                                        <p:tgtEl>
                                          <p:spTgt spid="21507">
                                            <p:txEl>
                                              <p:pRg st="12" end="1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grpId="0" nodeType="clickEffect" nodePh="1">
                                  <p:stCondLst>
                                    <p:cond delay="4000"/>
                                  </p:stCondLst>
                                  <p:endCondLst>
                                    <p:cond evt="begin" delay="0">
                                      <p:tn val="44"/>
                                    </p:cond>
                                  </p:endCondLst>
                                  <p:childTnLst>
                                    <p:set>
                                      <p:cBhvr>
                                        <p:cTn id="45" dur="1" fill="hold">
                                          <p:stCondLst>
                                            <p:cond delay="0"/>
                                          </p:stCondLst>
                                        </p:cTn>
                                        <p:tgtEl>
                                          <p:spTgt spid="21513"/>
                                        </p:tgtEl>
                                        <p:attrNameLst>
                                          <p:attrName>style.visibility</p:attrName>
                                        </p:attrNameLst>
                                      </p:cBhvr>
                                      <p:to>
                                        <p:strVal val="visible"/>
                                      </p:to>
                                    </p:set>
                                    <p:animEffect transition="in" filter="wipe(down)">
                                      <p:cBhvr>
                                        <p:cTn id="46" dur="580">
                                          <p:stCondLst>
                                            <p:cond delay="0"/>
                                          </p:stCondLst>
                                        </p:cTn>
                                        <p:tgtEl>
                                          <p:spTgt spid="21513"/>
                                        </p:tgtEl>
                                      </p:cBhvr>
                                    </p:animEffect>
                                    <p:anim calcmode="lin" valueType="num">
                                      <p:cBhvr>
                                        <p:cTn id="47" dur="1822" tmFilter="0,0; 0.14,0.36; 0.43,0.73; 0.71,0.91; 1.0,1.0">
                                          <p:stCondLst>
                                            <p:cond delay="0"/>
                                          </p:stCondLst>
                                        </p:cTn>
                                        <p:tgtEl>
                                          <p:spTgt spid="215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5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5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5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513"/>
                                        </p:tgtEl>
                                        <p:attrNameLst>
                                          <p:attrName>ppt_y</p:attrName>
                                        </p:attrNameLst>
                                      </p:cBhvr>
                                      <p:tavLst>
                                        <p:tav tm="0" fmla="#ppt_y-sin(pi*$)/81">
                                          <p:val>
                                            <p:fltVal val="0"/>
                                          </p:val>
                                        </p:tav>
                                        <p:tav tm="100000">
                                          <p:val>
                                            <p:fltVal val="1"/>
                                          </p:val>
                                        </p:tav>
                                      </p:tavLst>
                                    </p:anim>
                                    <p:animScale>
                                      <p:cBhvr>
                                        <p:cTn id="52" dur="26">
                                          <p:stCondLst>
                                            <p:cond delay="650"/>
                                          </p:stCondLst>
                                        </p:cTn>
                                        <p:tgtEl>
                                          <p:spTgt spid="21513"/>
                                        </p:tgtEl>
                                      </p:cBhvr>
                                      <p:to x="100000" y="60000"/>
                                    </p:animScale>
                                    <p:animScale>
                                      <p:cBhvr>
                                        <p:cTn id="53" dur="166" decel="50000">
                                          <p:stCondLst>
                                            <p:cond delay="676"/>
                                          </p:stCondLst>
                                        </p:cTn>
                                        <p:tgtEl>
                                          <p:spTgt spid="21513"/>
                                        </p:tgtEl>
                                      </p:cBhvr>
                                      <p:to x="100000" y="100000"/>
                                    </p:animScale>
                                    <p:animScale>
                                      <p:cBhvr>
                                        <p:cTn id="54" dur="26">
                                          <p:stCondLst>
                                            <p:cond delay="1312"/>
                                          </p:stCondLst>
                                        </p:cTn>
                                        <p:tgtEl>
                                          <p:spTgt spid="21513"/>
                                        </p:tgtEl>
                                      </p:cBhvr>
                                      <p:to x="100000" y="80000"/>
                                    </p:animScale>
                                    <p:animScale>
                                      <p:cBhvr>
                                        <p:cTn id="55" dur="166" decel="50000">
                                          <p:stCondLst>
                                            <p:cond delay="1338"/>
                                          </p:stCondLst>
                                        </p:cTn>
                                        <p:tgtEl>
                                          <p:spTgt spid="21513"/>
                                        </p:tgtEl>
                                      </p:cBhvr>
                                      <p:to x="100000" y="100000"/>
                                    </p:animScale>
                                    <p:animScale>
                                      <p:cBhvr>
                                        <p:cTn id="56" dur="26">
                                          <p:stCondLst>
                                            <p:cond delay="1642"/>
                                          </p:stCondLst>
                                        </p:cTn>
                                        <p:tgtEl>
                                          <p:spTgt spid="21513"/>
                                        </p:tgtEl>
                                      </p:cBhvr>
                                      <p:to x="100000" y="90000"/>
                                    </p:animScale>
                                    <p:animScale>
                                      <p:cBhvr>
                                        <p:cTn id="57" dur="166" decel="50000">
                                          <p:stCondLst>
                                            <p:cond delay="1668"/>
                                          </p:stCondLst>
                                        </p:cTn>
                                        <p:tgtEl>
                                          <p:spTgt spid="21513"/>
                                        </p:tgtEl>
                                      </p:cBhvr>
                                      <p:to x="100000" y="100000"/>
                                    </p:animScale>
                                    <p:animScale>
                                      <p:cBhvr>
                                        <p:cTn id="58" dur="26">
                                          <p:stCondLst>
                                            <p:cond delay="1808"/>
                                          </p:stCondLst>
                                        </p:cTn>
                                        <p:tgtEl>
                                          <p:spTgt spid="21513"/>
                                        </p:tgtEl>
                                      </p:cBhvr>
                                      <p:to x="100000" y="95000"/>
                                    </p:animScale>
                                    <p:animScale>
                                      <p:cBhvr>
                                        <p:cTn id="59" dur="166" decel="50000">
                                          <p:stCondLst>
                                            <p:cond delay="1834"/>
                                          </p:stCondLst>
                                        </p:cTn>
                                        <p:tgtEl>
                                          <p:spTgt spid="215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uiExpand="1" build="p"/>
      <p:bldP spid="215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altLang="de-DE"/>
              <a:t>2.5 Einweghandschuhe</a:t>
            </a:r>
          </a:p>
        </p:txBody>
      </p:sp>
      <p:sp>
        <p:nvSpPr>
          <p:cNvPr id="22531" name="Rectangle 3"/>
          <p:cNvSpPr>
            <a:spLocks noGrp="1" noChangeArrowheads="1"/>
          </p:cNvSpPr>
          <p:nvPr>
            <p:ph type="body" idx="1"/>
          </p:nvPr>
        </p:nvSpPr>
        <p:spPr>
          <a:xfrm>
            <a:off x="468313" y="1341438"/>
            <a:ext cx="8226425" cy="5183187"/>
          </a:xfrm>
        </p:spPr>
        <p:txBody>
          <a:bodyPr/>
          <a:lstStyle/>
          <a:p>
            <a:r>
              <a:rPr lang="de-DE" altLang="de-DE" sz="2100"/>
              <a:t>Um eine Übertragung von Keimen auszuschließen, müssen bei vielen Arbeiten in der Küche Einweghandschuhe getragen werden:</a:t>
            </a:r>
          </a:p>
          <a:p>
            <a:r>
              <a:rPr lang="de-DE" altLang="de-DE" sz="2100"/>
              <a:t>Bei allen Arbeiten in der Kaltverpflegung mit Speisen, die nicht weiter erhitzt werden.</a:t>
            </a:r>
          </a:p>
          <a:p>
            <a:r>
              <a:rPr lang="de-DE" altLang="de-DE" sz="2100"/>
              <a:t>Bei kleinen Verletzungen der Haut müssen sowohl im Lebensmittel - als auch im Reinigungsbereich Einweghandschuhe getragen werden, da sonst Eitererreger übertragen werden können.</a:t>
            </a:r>
          </a:p>
          <a:p>
            <a:r>
              <a:rPr lang="de-DE" altLang="de-DE" sz="2100"/>
              <a:t>Einweghandschuhe müssen erneuert werden bei:</a:t>
            </a:r>
          </a:p>
          <a:p>
            <a:r>
              <a:rPr lang="de-DE" altLang="de-DE" sz="2100"/>
              <a:t>wechselnden Arbeiten, z.B. zwischenzeitlicher Müllentsorgung oder Entfernen von Lebensmittelverpackungen, …</a:t>
            </a:r>
          </a:p>
          <a:p>
            <a:r>
              <a:rPr lang="de-DE" altLang="de-DE" sz="2100"/>
              <a:t>bei Arbeiten innerhalb verschiedener Produktgruppen, …</a:t>
            </a:r>
          </a:p>
          <a:p>
            <a:r>
              <a:rPr lang="de-DE" altLang="de-DE" sz="2100"/>
              <a:t>bei Arbeiten innerhalb reiner und unreiner Küchenzonen.</a:t>
            </a:r>
          </a:p>
        </p:txBody>
      </p:sp>
      <p:sp>
        <p:nvSpPr>
          <p:cNvPr id="22532"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Individualhygiene</a:t>
            </a:r>
          </a:p>
        </p:txBody>
      </p:sp>
      <p:sp>
        <p:nvSpPr>
          <p:cNvPr id="22534"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2535" name="Rectangle 7"/>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36"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fade">
                                      <p:cBhvr>
                                        <p:cTn id="11" dur="2000"/>
                                        <p:tgtEl>
                                          <p:spTgt spid="225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500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fade">
                                      <p:cBhvr>
                                        <p:cTn id="16" dur="2000"/>
                                        <p:tgtEl>
                                          <p:spTgt spid="225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400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2000"/>
                                        <p:tgtEl>
                                          <p:spTgt spid="2253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7000"/>
                                  </p:stCondLst>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fade">
                                      <p:cBhvr>
                                        <p:cTn id="26" dur="2000"/>
                                        <p:tgtEl>
                                          <p:spTgt spid="2253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3000"/>
                                  </p:stCondLst>
                                  <p:childTnLst>
                                    <p:set>
                                      <p:cBhvr>
                                        <p:cTn id="30" dur="1" fill="hold">
                                          <p:stCondLst>
                                            <p:cond delay="0"/>
                                          </p:stCondLst>
                                        </p:cTn>
                                        <p:tgtEl>
                                          <p:spTgt spid="22531">
                                            <p:txEl>
                                              <p:pRg st="4" end="4"/>
                                            </p:txEl>
                                          </p:spTgt>
                                        </p:tgtEl>
                                        <p:attrNameLst>
                                          <p:attrName>style.visibility</p:attrName>
                                        </p:attrNameLst>
                                      </p:cBhvr>
                                      <p:to>
                                        <p:strVal val="visible"/>
                                      </p:to>
                                    </p:set>
                                    <p:animEffect transition="in" filter="fade">
                                      <p:cBhvr>
                                        <p:cTn id="31" dur="2000"/>
                                        <p:tgtEl>
                                          <p:spTgt spid="2253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4500"/>
                                  </p:stCondLst>
                                  <p:childTnLst>
                                    <p:set>
                                      <p:cBhvr>
                                        <p:cTn id="35" dur="1" fill="hold">
                                          <p:stCondLst>
                                            <p:cond delay="0"/>
                                          </p:stCondLst>
                                        </p:cTn>
                                        <p:tgtEl>
                                          <p:spTgt spid="22531">
                                            <p:txEl>
                                              <p:pRg st="5" end="5"/>
                                            </p:txEl>
                                          </p:spTgt>
                                        </p:tgtEl>
                                        <p:attrNameLst>
                                          <p:attrName>style.visibility</p:attrName>
                                        </p:attrNameLst>
                                      </p:cBhvr>
                                      <p:to>
                                        <p:strVal val="visible"/>
                                      </p:to>
                                    </p:set>
                                    <p:animEffect transition="in" filter="fade">
                                      <p:cBhvr>
                                        <p:cTn id="36" dur="2000"/>
                                        <p:tgtEl>
                                          <p:spTgt spid="22531">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3000"/>
                                  </p:stCondLst>
                                  <p:childTnLst>
                                    <p:set>
                                      <p:cBhvr>
                                        <p:cTn id="40" dur="1" fill="hold">
                                          <p:stCondLst>
                                            <p:cond delay="0"/>
                                          </p:stCondLst>
                                        </p:cTn>
                                        <p:tgtEl>
                                          <p:spTgt spid="22531">
                                            <p:txEl>
                                              <p:pRg st="6" end="6"/>
                                            </p:txEl>
                                          </p:spTgt>
                                        </p:tgtEl>
                                        <p:attrNameLst>
                                          <p:attrName>style.visibility</p:attrName>
                                        </p:attrNameLst>
                                      </p:cBhvr>
                                      <p:to>
                                        <p:strVal val="visible"/>
                                      </p:to>
                                    </p:set>
                                    <p:animEffect transition="in" filter="fade">
                                      <p:cBhvr>
                                        <p:cTn id="41" dur="2000"/>
                                        <p:tgtEl>
                                          <p:spTgt spid="22531">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grpId="0" nodeType="clickEffect" nodePh="1">
                                  <p:stCondLst>
                                    <p:cond delay="4000"/>
                                  </p:stCondLst>
                                  <p:endCondLst>
                                    <p:cond evt="begin" delay="0">
                                      <p:tn val="44"/>
                                    </p:cond>
                                  </p:endCondLst>
                                  <p:childTnLst>
                                    <p:set>
                                      <p:cBhvr>
                                        <p:cTn id="45" dur="1" fill="hold">
                                          <p:stCondLst>
                                            <p:cond delay="0"/>
                                          </p:stCondLst>
                                        </p:cTn>
                                        <p:tgtEl>
                                          <p:spTgt spid="22535"/>
                                        </p:tgtEl>
                                        <p:attrNameLst>
                                          <p:attrName>style.visibility</p:attrName>
                                        </p:attrNameLst>
                                      </p:cBhvr>
                                      <p:to>
                                        <p:strVal val="visible"/>
                                      </p:to>
                                    </p:set>
                                    <p:animEffect transition="in" filter="wipe(down)">
                                      <p:cBhvr>
                                        <p:cTn id="46" dur="580">
                                          <p:stCondLst>
                                            <p:cond delay="0"/>
                                          </p:stCondLst>
                                        </p:cTn>
                                        <p:tgtEl>
                                          <p:spTgt spid="22535"/>
                                        </p:tgtEl>
                                      </p:cBhvr>
                                    </p:animEffect>
                                    <p:anim calcmode="lin" valueType="num">
                                      <p:cBhvr>
                                        <p:cTn id="47" dur="1822" tmFilter="0,0; 0.14,0.36; 0.43,0.73; 0.71,0.91; 1.0,1.0">
                                          <p:stCondLst>
                                            <p:cond delay="0"/>
                                          </p:stCondLst>
                                        </p:cTn>
                                        <p:tgtEl>
                                          <p:spTgt spid="2253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253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253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253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2535"/>
                                        </p:tgtEl>
                                        <p:attrNameLst>
                                          <p:attrName>ppt_y</p:attrName>
                                        </p:attrNameLst>
                                      </p:cBhvr>
                                      <p:tavLst>
                                        <p:tav tm="0" fmla="#ppt_y-sin(pi*$)/81">
                                          <p:val>
                                            <p:fltVal val="0"/>
                                          </p:val>
                                        </p:tav>
                                        <p:tav tm="100000">
                                          <p:val>
                                            <p:fltVal val="1"/>
                                          </p:val>
                                        </p:tav>
                                      </p:tavLst>
                                    </p:anim>
                                    <p:animScale>
                                      <p:cBhvr>
                                        <p:cTn id="52" dur="26">
                                          <p:stCondLst>
                                            <p:cond delay="650"/>
                                          </p:stCondLst>
                                        </p:cTn>
                                        <p:tgtEl>
                                          <p:spTgt spid="22535"/>
                                        </p:tgtEl>
                                      </p:cBhvr>
                                      <p:to x="100000" y="60000"/>
                                    </p:animScale>
                                    <p:animScale>
                                      <p:cBhvr>
                                        <p:cTn id="53" dur="166" decel="50000">
                                          <p:stCondLst>
                                            <p:cond delay="676"/>
                                          </p:stCondLst>
                                        </p:cTn>
                                        <p:tgtEl>
                                          <p:spTgt spid="22535"/>
                                        </p:tgtEl>
                                      </p:cBhvr>
                                      <p:to x="100000" y="100000"/>
                                    </p:animScale>
                                    <p:animScale>
                                      <p:cBhvr>
                                        <p:cTn id="54" dur="26">
                                          <p:stCondLst>
                                            <p:cond delay="1312"/>
                                          </p:stCondLst>
                                        </p:cTn>
                                        <p:tgtEl>
                                          <p:spTgt spid="22535"/>
                                        </p:tgtEl>
                                      </p:cBhvr>
                                      <p:to x="100000" y="80000"/>
                                    </p:animScale>
                                    <p:animScale>
                                      <p:cBhvr>
                                        <p:cTn id="55" dur="166" decel="50000">
                                          <p:stCondLst>
                                            <p:cond delay="1338"/>
                                          </p:stCondLst>
                                        </p:cTn>
                                        <p:tgtEl>
                                          <p:spTgt spid="22535"/>
                                        </p:tgtEl>
                                      </p:cBhvr>
                                      <p:to x="100000" y="100000"/>
                                    </p:animScale>
                                    <p:animScale>
                                      <p:cBhvr>
                                        <p:cTn id="56" dur="26">
                                          <p:stCondLst>
                                            <p:cond delay="1642"/>
                                          </p:stCondLst>
                                        </p:cTn>
                                        <p:tgtEl>
                                          <p:spTgt spid="22535"/>
                                        </p:tgtEl>
                                      </p:cBhvr>
                                      <p:to x="100000" y="90000"/>
                                    </p:animScale>
                                    <p:animScale>
                                      <p:cBhvr>
                                        <p:cTn id="57" dur="166" decel="50000">
                                          <p:stCondLst>
                                            <p:cond delay="1668"/>
                                          </p:stCondLst>
                                        </p:cTn>
                                        <p:tgtEl>
                                          <p:spTgt spid="22535"/>
                                        </p:tgtEl>
                                      </p:cBhvr>
                                      <p:to x="100000" y="100000"/>
                                    </p:animScale>
                                    <p:animScale>
                                      <p:cBhvr>
                                        <p:cTn id="58" dur="26">
                                          <p:stCondLst>
                                            <p:cond delay="1808"/>
                                          </p:stCondLst>
                                        </p:cTn>
                                        <p:tgtEl>
                                          <p:spTgt spid="22535"/>
                                        </p:tgtEl>
                                      </p:cBhvr>
                                      <p:to x="100000" y="95000"/>
                                    </p:animScale>
                                    <p:animScale>
                                      <p:cBhvr>
                                        <p:cTn id="59" dur="166" decel="50000">
                                          <p:stCondLst>
                                            <p:cond delay="1834"/>
                                          </p:stCondLst>
                                        </p:cTn>
                                        <p:tgtEl>
                                          <p:spTgt spid="225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uiExpand="1" build="p"/>
      <p:bldP spid="225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DE" altLang="de-DE"/>
              <a:t>Inhaltsverzeichnis</a:t>
            </a:r>
          </a:p>
        </p:txBody>
      </p:sp>
      <p:sp>
        <p:nvSpPr>
          <p:cNvPr id="5123" name="Rectangle 3"/>
          <p:cNvSpPr>
            <a:spLocks noGrp="1" noChangeArrowheads="1"/>
          </p:cNvSpPr>
          <p:nvPr>
            <p:ph type="body" idx="1"/>
          </p:nvPr>
        </p:nvSpPr>
        <p:spPr>
          <a:xfrm>
            <a:off x="395288" y="1989138"/>
            <a:ext cx="8226425" cy="3486150"/>
          </a:xfrm>
        </p:spPr>
        <p:txBody>
          <a:bodyPr/>
          <a:lstStyle/>
          <a:p>
            <a:r>
              <a:rPr lang="de-DE" altLang="de-DE" sz="3000">
                <a:solidFill>
                  <a:srgbClr val="FFCC00"/>
                </a:solidFill>
              </a:rPr>
              <a:t>1.Allgemeines zu Reinigung und Desinfektion</a:t>
            </a:r>
          </a:p>
          <a:p>
            <a:r>
              <a:rPr lang="de-DE" altLang="de-DE" sz="3000">
                <a:solidFill>
                  <a:srgbClr val="FFCC00"/>
                </a:solidFill>
              </a:rPr>
              <a:t>2.Individualhygiene</a:t>
            </a:r>
          </a:p>
          <a:p>
            <a:r>
              <a:rPr lang="de-DE" altLang="de-DE" sz="3000">
                <a:solidFill>
                  <a:srgbClr val="FFCC00"/>
                </a:solidFill>
              </a:rPr>
              <a:t>3.Produkt- und Produktionshygiene</a:t>
            </a:r>
          </a:p>
          <a:p>
            <a:r>
              <a:rPr lang="de-DE" altLang="de-DE" sz="3000">
                <a:solidFill>
                  <a:srgbClr val="FFCC00"/>
                </a:solidFill>
              </a:rPr>
              <a:t>4.Raumhygiene</a:t>
            </a:r>
          </a:p>
          <a:p>
            <a:r>
              <a:rPr lang="de-DE" altLang="de-DE" sz="3000">
                <a:solidFill>
                  <a:srgbClr val="FFCC00"/>
                </a:solidFill>
              </a:rPr>
              <a:t>5.Gerätehygiene</a:t>
            </a:r>
          </a:p>
          <a:p>
            <a:r>
              <a:rPr lang="de-DE" altLang="de-DE" sz="3000">
                <a:solidFill>
                  <a:srgbClr val="FFCC00"/>
                </a:solidFill>
              </a:rPr>
              <a:t>6.Materialhygiene</a:t>
            </a:r>
          </a:p>
        </p:txBody>
      </p:sp>
      <p:sp>
        <p:nvSpPr>
          <p:cNvPr id="5125" name="Rectangle 5"/>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26" name="Rectangle 6"/>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28"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100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ntr" presetSubtype="0" fill="hold" grpId="0" nodeType="clickEffect" nodePh="1">
                                  <p:stCondLst>
                                    <p:cond delay="0"/>
                                  </p:stCondLst>
                                  <p:endCondLst>
                                    <p:cond evt="begin" delay="0">
                                      <p:tn val="40"/>
                                    </p:cond>
                                  </p:endCondLst>
                                  <p:childTnLst>
                                    <p:set>
                                      <p:cBhvr>
                                        <p:cTn id="41" dur="1" fill="hold">
                                          <p:stCondLst>
                                            <p:cond delay="0"/>
                                          </p:stCondLst>
                                        </p:cTn>
                                        <p:tgtEl>
                                          <p:spTgt spid="5125"/>
                                        </p:tgtEl>
                                        <p:attrNameLst>
                                          <p:attrName>style.visibility</p:attrName>
                                        </p:attrNameLst>
                                      </p:cBhvr>
                                      <p:to>
                                        <p:strVal val="visible"/>
                                      </p:to>
                                    </p:set>
                                    <p:animEffect transition="in" filter="wipe(down)">
                                      <p:cBhvr>
                                        <p:cTn id="42" dur="580">
                                          <p:stCondLst>
                                            <p:cond delay="0"/>
                                          </p:stCondLst>
                                        </p:cTn>
                                        <p:tgtEl>
                                          <p:spTgt spid="5125"/>
                                        </p:tgtEl>
                                      </p:cBhvr>
                                    </p:animEffect>
                                    <p:anim calcmode="lin" valueType="num">
                                      <p:cBhvr>
                                        <p:cTn id="43"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48" dur="26">
                                          <p:stCondLst>
                                            <p:cond delay="650"/>
                                          </p:stCondLst>
                                        </p:cTn>
                                        <p:tgtEl>
                                          <p:spTgt spid="5125"/>
                                        </p:tgtEl>
                                      </p:cBhvr>
                                      <p:to x="100000" y="60000"/>
                                    </p:animScale>
                                    <p:animScale>
                                      <p:cBhvr>
                                        <p:cTn id="49" dur="166" decel="50000">
                                          <p:stCondLst>
                                            <p:cond delay="676"/>
                                          </p:stCondLst>
                                        </p:cTn>
                                        <p:tgtEl>
                                          <p:spTgt spid="5125"/>
                                        </p:tgtEl>
                                      </p:cBhvr>
                                      <p:to x="100000" y="100000"/>
                                    </p:animScale>
                                    <p:animScale>
                                      <p:cBhvr>
                                        <p:cTn id="50" dur="26">
                                          <p:stCondLst>
                                            <p:cond delay="1312"/>
                                          </p:stCondLst>
                                        </p:cTn>
                                        <p:tgtEl>
                                          <p:spTgt spid="5125"/>
                                        </p:tgtEl>
                                      </p:cBhvr>
                                      <p:to x="100000" y="80000"/>
                                    </p:animScale>
                                    <p:animScale>
                                      <p:cBhvr>
                                        <p:cTn id="51" dur="166" decel="50000">
                                          <p:stCondLst>
                                            <p:cond delay="1338"/>
                                          </p:stCondLst>
                                        </p:cTn>
                                        <p:tgtEl>
                                          <p:spTgt spid="5125"/>
                                        </p:tgtEl>
                                      </p:cBhvr>
                                      <p:to x="100000" y="100000"/>
                                    </p:animScale>
                                    <p:animScale>
                                      <p:cBhvr>
                                        <p:cTn id="52" dur="26">
                                          <p:stCondLst>
                                            <p:cond delay="1642"/>
                                          </p:stCondLst>
                                        </p:cTn>
                                        <p:tgtEl>
                                          <p:spTgt spid="5125"/>
                                        </p:tgtEl>
                                      </p:cBhvr>
                                      <p:to x="100000" y="90000"/>
                                    </p:animScale>
                                    <p:animScale>
                                      <p:cBhvr>
                                        <p:cTn id="53" dur="166" decel="50000">
                                          <p:stCondLst>
                                            <p:cond delay="1668"/>
                                          </p:stCondLst>
                                        </p:cTn>
                                        <p:tgtEl>
                                          <p:spTgt spid="5125"/>
                                        </p:tgtEl>
                                      </p:cBhvr>
                                      <p:to x="100000" y="100000"/>
                                    </p:animScale>
                                    <p:animScale>
                                      <p:cBhvr>
                                        <p:cTn id="54" dur="26">
                                          <p:stCondLst>
                                            <p:cond delay="1808"/>
                                          </p:stCondLst>
                                        </p:cTn>
                                        <p:tgtEl>
                                          <p:spTgt spid="5125"/>
                                        </p:tgtEl>
                                      </p:cBhvr>
                                      <p:to x="100000" y="95000"/>
                                    </p:animScale>
                                    <p:animScale>
                                      <p:cBhvr>
                                        <p:cTn id="55" dur="166" decel="50000">
                                          <p:stCondLst>
                                            <p:cond delay="1834"/>
                                          </p:stCondLst>
                                        </p:cTn>
                                        <p:tgtEl>
                                          <p:spTgt spid="5125"/>
                                        </p:tgtEl>
                                      </p:cBhvr>
                                      <p:to x="100000" y="100000"/>
                                    </p:animScale>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grpId="0" nodeType="clickEffect" nodePh="1">
                                  <p:stCondLst>
                                    <p:cond delay="0"/>
                                  </p:stCondLst>
                                  <p:endCondLst>
                                    <p:cond evt="begin" delay="0">
                                      <p:tn val="58"/>
                                    </p:cond>
                                  </p:endCondLst>
                                  <p:childTnLst>
                                    <p:set>
                                      <p:cBhvr>
                                        <p:cTn id="59" dur="1" fill="hold">
                                          <p:stCondLst>
                                            <p:cond delay="0"/>
                                          </p:stCondLst>
                                        </p:cTn>
                                        <p:tgtEl>
                                          <p:spTgt spid="5126"/>
                                        </p:tgtEl>
                                        <p:attrNameLst>
                                          <p:attrName>style.visibility</p:attrName>
                                        </p:attrNameLst>
                                      </p:cBhvr>
                                      <p:to>
                                        <p:strVal val="visible"/>
                                      </p:to>
                                    </p:set>
                                    <p:animEffect transition="in" filter="wipe(down)">
                                      <p:cBhvr>
                                        <p:cTn id="60" dur="580">
                                          <p:stCondLst>
                                            <p:cond delay="0"/>
                                          </p:stCondLst>
                                        </p:cTn>
                                        <p:tgtEl>
                                          <p:spTgt spid="5126"/>
                                        </p:tgtEl>
                                      </p:cBhvr>
                                    </p:animEffect>
                                    <p:anim calcmode="lin" valueType="num">
                                      <p:cBhvr>
                                        <p:cTn id="61"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66" dur="26">
                                          <p:stCondLst>
                                            <p:cond delay="650"/>
                                          </p:stCondLst>
                                        </p:cTn>
                                        <p:tgtEl>
                                          <p:spTgt spid="5126"/>
                                        </p:tgtEl>
                                      </p:cBhvr>
                                      <p:to x="100000" y="60000"/>
                                    </p:animScale>
                                    <p:animScale>
                                      <p:cBhvr>
                                        <p:cTn id="67" dur="166" decel="50000">
                                          <p:stCondLst>
                                            <p:cond delay="676"/>
                                          </p:stCondLst>
                                        </p:cTn>
                                        <p:tgtEl>
                                          <p:spTgt spid="5126"/>
                                        </p:tgtEl>
                                      </p:cBhvr>
                                      <p:to x="100000" y="100000"/>
                                    </p:animScale>
                                    <p:animScale>
                                      <p:cBhvr>
                                        <p:cTn id="68" dur="26">
                                          <p:stCondLst>
                                            <p:cond delay="1312"/>
                                          </p:stCondLst>
                                        </p:cTn>
                                        <p:tgtEl>
                                          <p:spTgt spid="5126"/>
                                        </p:tgtEl>
                                      </p:cBhvr>
                                      <p:to x="100000" y="80000"/>
                                    </p:animScale>
                                    <p:animScale>
                                      <p:cBhvr>
                                        <p:cTn id="69" dur="166" decel="50000">
                                          <p:stCondLst>
                                            <p:cond delay="1338"/>
                                          </p:stCondLst>
                                        </p:cTn>
                                        <p:tgtEl>
                                          <p:spTgt spid="5126"/>
                                        </p:tgtEl>
                                      </p:cBhvr>
                                      <p:to x="100000" y="100000"/>
                                    </p:animScale>
                                    <p:animScale>
                                      <p:cBhvr>
                                        <p:cTn id="70" dur="26">
                                          <p:stCondLst>
                                            <p:cond delay="1642"/>
                                          </p:stCondLst>
                                        </p:cTn>
                                        <p:tgtEl>
                                          <p:spTgt spid="5126"/>
                                        </p:tgtEl>
                                      </p:cBhvr>
                                      <p:to x="100000" y="90000"/>
                                    </p:animScale>
                                    <p:animScale>
                                      <p:cBhvr>
                                        <p:cTn id="71" dur="166" decel="50000">
                                          <p:stCondLst>
                                            <p:cond delay="1668"/>
                                          </p:stCondLst>
                                        </p:cTn>
                                        <p:tgtEl>
                                          <p:spTgt spid="5126"/>
                                        </p:tgtEl>
                                      </p:cBhvr>
                                      <p:to x="100000" y="100000"/>
                                    </p:animScale>
                                    <p:animScale>
                                      <p:cBhvr>
                                        <p:cTn id="72" dur="26">
                                          <p:stCondLst>
                                            <p:cond delay="1808"/>
                                          </p:stCondLst>
                                        </p:cTn>
                                        <p:tgtEl>
                                          <p:spTgt spid="5126"/>
                                        </p:tgtEl>
                                      </p:cBhvr>
                                      <p:to x="100000" y="95000"/>
                                    </p:animScale>
                                    <p:animScale>
                                      <p:cBhvr>
                                        <p:cTn id="73" dur="166" decel="50000">
                                          <p:stCondLst>
                                            <p:cond delay="1834"/>
                                          </p:stCondLst>
                                        </p:cTn>
                                        <p:tgtEl>
                                          <p:spTgt spid="51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P spid="5125" grpId="0" animBg="1"/>
      <p:bldP spid="51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DE" altLang="de-DE" sz="5400">
                <a:solidFill>
                  <a:srgbClr val="FFCC00"/>
                </a:solidFill>
              </a:rPr>
              <a:t>3.Produkthygiene</a:t>
            </a:r>
          </a:p>
        </p:txBody>
      </p:sp>
      <p:sp>
        <p:nvSpPr>
          <p:cNvPr id="23555" name="Rectangle 3"/>
          <p:cNvSpPr>
            <a:spLocks noGrp="1" noChangeArrowheads="1"/>
          </p:cNvSpPr>
          <p:nvPr>
            <p:ph type="body" idx="1"/>
          </p:nvPr>
        </p:nvSpPr>
        <p:spPr>
          <a:xfrm>
            <a:off x="468313" y="1700213"/>
            <a:ext cx="8226425" cy="4465637"/>
          </a:xfrm>
        </p:spPr>
        <p:txBody>
          <a:bodyPr/>
          <a:lstStyle/>
          <a:p>
            <a:pPr>
              <a:lnSpc>
                <a:spcPct val="80000"/>
              </a:lnSpc>
            </a:pPr>
            <a:endParaRPr lang="de-DE" altLang="de-DE" sz="900"/>
          </a:p>
          <a:p>
            <a:pPr>
              <a:lnSpc>
                <a:spcPct val="80000"/>
              </a:lnSpc>
            </a:pPr>
            <a:r>
              <a:rPr lang="de-DE" altLang="de-DE" sz="3600">
                <a:solidFill>
                  <a:schemeClr val="tx2"/>
                </a:solidFill>
              </a:rPr>
              <a:t>3.1 Wareneingangsprüfung</a:t>
            </a:r>
          </a:p>
          <a:p>
            <a:pPr>
              <a:lnSpc>
                <a:spcPct val="80000"/>
              </a:lnSpc>
              <a:buFont typeface="Wingdings" pitchFamily="2" charset="2"/>
              <a:buNone/>
            </a:pPr>
            <a:endParaRPr lang="de-DE" altLang="de-DE" sz="3600">
              <a:solidFill>
                <a:schemeClr val="tx2"/>
              </a:solidFill>
            </a:endParaRPr>
          </a:p>
          <a:p>
            <a:pPr>
              <a:lnSpc>
                <a:spcPct val="80000"/>
              </a:lnSpc>
            </a:pPr>
            <a:r>
              <a:rPr lang="de-DE" altLang="de-DE" sz="2400"/>
              <a:t>Ca. 10% der angelieferten Ware je Lieferant sollten täglich stichprobenartig kontrolliert werden. Es hat sich bewährt, empfohlene „Prüfkriterien“ in einem Wareneingangsstempel  auf dem Lieferschein zu dokumentieren …</a:t>
            </a:r>
          </a:p>
          <a:p>
            <a:pPr>
              <a:lnSpc>
                <a:spcPct val="80000"/>
              </a:lnSpc>
            </a:pPr>
            <a:endParaRPr lang="de-DE" altLang="de-DE" sz="2400"/>
          </a:p>
          <a:p>
            <a:pPr>
              <a:lnSpc>
                <a:spcPct val="80000"/>
              </a:lnSpc>
            </a:pPr>
            <a:r>
              <a:rPr lang="de-DE" altLang="de-DE" sz="2400">
                <a:solidFill>
                  <a:srgbClr val="FFCC00"/>
                </a:solidFill>
              </a:rPr>
              <a:t>Beispiel, Wareneingangsstempel …</a:t>
            </a:r>
          </a:p>
          <a:p>
            <a:pPr>
              <a:lnSpc>
                <a:spcPct val="80000"/>
              </a:lnSpc>
            </a:pPr>
            <a:endParaRPr lang="de-DE" altLang="de-DE" sz="2400">
              <a:solidFill>
                <a:srgbClr val="FFCC00"/>
              </a:solidFill>
            </a:endParaRPr>
          </a:p>
          <a:p>
            <a:pPr>
              <a:lnSpc>
                <a:spcPct val="80000"/>
              </a:lnSpc>
              <a:buFont typeface="Wingdings" pitchFamily="2" charset="2"/>
              <a:buNone/>
            </a:pPr>
            <a:r>
              <a:rPr lang="de-DE" altLang="de-DE" sz="900"/>
              <a:t>	</a:t>
            </a:r>
          </a:p>
        </p:txBody>
      </p:sp>
      <p:sp>
        <p:nvSpPr>
          <p:cNvPr id="23557"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23558"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3559" name="Rectangle 7"/>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0"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fade">
                                      <p:cBhvr>
                                        <p:cTn id="11" dur="2000"/>
                                        <p:tgtEl>
                                          <p:spTgt spid="2355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00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fade">
                                      <p:cBhvr>
                                        <p:cTn id="16" dur="2000"/>
                                        <p:tgtEl>
                                          <p:spTgt spid="2355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8000"/>
                                  </p:stCondLst>
                                  <p:childTnLst>
                                    <p:set>
                                      <p:cBhvr>
                                        <p:cTn id="20" dur="1" fill="hold">
                                          <p:stCondLst>
                                            <p:cond delay="0"/>
                                          </p:stCondLst>
                                        </p:cTn>
                                        <p:tgtEl>
                                          <p:spTgt spid="23555">
                                            <p:txEl>
                                              <p:pRg st="5" end="5"/>
                                            </p:txEl>
                                          </p:spTgt>
                                        </p:tgtEl>
                                        <p:attrNameLst>
                                          <p:attrName>style.visibility</p:attrName>
                                        </p:attrNameLst>
                                      </p:cBhvr>
                                      <p:to>
                                        <p:strVal val="visible"/>
                                      </p:to>
                                    </p:set>
                                    <p:animEffect transition="in" filter="fade">
                                      <p:cBhvr>
                                        <p:cTn id="21" dur="2000"/>
                                        <p:tgtEl>
                                          <p:spTgt spid="2355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555">
                                            <p:txEl>
                                              <p:pRg st="7" end="7"/>
                                            </p:txEl>
                                          </p:spTgt>
                                        </p:tgtEl>
                                        <p:attrNameLst>
                                          <p:attrName>style.visibility</p:attrName>
                                        </p:attrNameLst>
                                      </p:cBhvr>
                                      <p:to>
                                        <p:strVal val="visible"/>
                                      </p:to>
                                    </p:set>
                                    <p:animEffect transition="in" filter="fade">
                                      <p:cBhvr>
                                        <p:cTn id="26" dur="2000"/>
                                        <p:tgtEl>
                                          <p:spTgt spid="23555">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nodePh="1">
                                  <p:stCondLst>
                                    <p:cond delay="2500"/>
                                  </p:stCondLst>
                                  <p:endCondLst>
                                    <p:cond evt="begin" delay="0">
                                      <p:tn val="29"/>
                                    </p:cond>
                                  </p:endCondLst>
                                  <p:childTnLst>
                                    <p:set>
                                      <p:cBhvr>
                                        <p:cTn id="30" dur="1" fill="hold">
                                          <p:stCondLst>
                                            <p:cond delay="0"/>
                                          </p:stCondLst>
                                        </p:cTn>
                                        <p:tgtEl>
                                          <p:spTgt spid="23559"/>
                                        </p:tgtEl>
                                        <p:attrNameLst>
                                          <p:attrName>style.visibility</p:attrName>
                                        </p:attrNameLst>
                                      </p:cBhvr>
                                      <p:to>
                                        <p:strVal val="visible"/>
                                      </p:to>
                                    </p:set>
                                    <p:animEffect transition="in" filter="wipe(down)">
                                      <p:cBhvr>
                                        <p:cTn id="31" dur="580">
                                          <p:stCondLst>
                                            <p:cond delay="0"/>
                                          </p:stCondLst>
                                        </p:cTn>
                                        <p:tgtEl>
                                          <p:spTgt spid="23559"/>
                                        </p:tgtEl>
                                      </p:cBhvr>
                                    </p:animEffect>
                                    <p:anim calcmode="lin" valueType="num">
                                      <p:cBhvr>
                                        <p:cTn id="32" dur="1822" tmFilter="0,0; 0.14,0.36; 0.43,0.73; 0.71,0.91; 1.0,1.0">
                                          <p:stCondLst>
                                            <p:cond delay="0"/>
                                          </p:stCondLst>
                                        </p:cTn>
                                        <p:tgtEl>
                                          <p:spTgt spid="2355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355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355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355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3559"/>
                                        </p:tgtEl>
                                        <p:attrNameLst>
                                          <p:attrName>ppt_y</p:attrName>
                                        </p:attrNameLst>
                                      </p:cBhvr>
                                      <p:tavLst>
                                        <p:tav tm="0" fmla="#ppt_y-sin(pi*$)/81">
                                          <p:val>
                                            <p:fltVal val="0"/>
                                          </p:val>
                                        </p:tav>
                                        <p:tav tm="100000">
                                          <p:val>
                                            <p:fltVal val="1"/>
                                          </p:val>
                                        </p:tav>
                                      </p:tavLst>
                                    </p:anim>
                                    <p:animScale>
                                      <p:cBhvr>
                                        <p:cTn id="37" dur="26">
                                          <p:stCondLst>
                                            <p:cond delay="650"/>
                                          </p:stCondLst>
                                        </p:cTn>
                                        <p:tgtEl>
                                          <p:spTgt spid="23559"/>
                                        </p:tgtEl>
                                      </p:cBhvr>
                                      <p:to x="100000" y="60000"/>
                                    </p:animScale>
                                    <p:animScale>
                                      <p:cBhvr>
                                        <p:cTn id="38" dur="166" decel="50000">
                                          <p:stCondLst>
                                            <p:cond delay="676"/>
                                          </p:stCondLst>
                                        </p:cTn>
                                        <p:tgtEl>
                                          <p:spTgt spid="23559"/>
                                        </p:tgtEl>
                                      </p:cBhvr>
                                      <p:to x="100000" y="100000"/>
                                    </p:animScale>
                                    <p:animScale>
                                      <p:cBhvr>
                                        <p:cTn id="39" dur="26">
                                          <p:stCondLst>
                                            <p:cond delay="1312"/>
                                          </p:stCondLst>
                                        </p:cTn>
                                        <p:tgtEl>
                                          <p:spTgt spid="23559"/>
                                        </p:tgtEl>
                                      </p:cBhvr>
                                      <p:to x="100000" y="80000"/>
                                    </p:animScale>
                                    <p:animScale>
                                      <p:cBhvr>
                                        <p:cTn id="40" dur="166" decel="50000">
                                          <p:stCondLst>
                                            <p:cond delay="1338"/>
                                          </p:stCondLst>
                                        </p:cTn>
                                        <p:tgtEl>
                                          <p:spTgt spid="23559"/>
                                        </p:tgtEl>
                                      </p:cBhvr>
                                      <p:to x="100000" y="100000"/>
                                    </p:animScale>
                                    <p:animScale>
                                      <p:cBhvr>
                                        <p:cTn id="41" dur="26">
                                          <p:stCondLst>
                                            <p:cond delay="1642"/>
                                          </p:stCondLst>
                                        </p:cTn>
                                        <p:tgtEl>
                                          <p:spTgt spid="23559"/>
                                        </p:tgtEl>
                                      </p:cBhvr>
                                      <p:to x="100000" y="90000"/>
                                    </p:animScale>
                                    <p:animScale>
                                      <p:cBhvr>
                                        <p:cTn id="42" dur="166" decel="50000">
                                          <p:stCondLst>
                                            <p:cond delay="1668"/>
                                          </p:stCondLst>
                                        </p:cTn>
                                        <p:tgtEl>
                                          <p:spTgt spid="23559"/>
                                        </p:tgtEl>
                                      </p:cBhvr>
                                      <p:to x="100000" y="100000"/>
                                    </p:animScale>
                                    <p:animScale>
                                      <p:cBhvr>
                                        <p:cTn id="43" dur="26">
                                          <p:stCondLst>
                                            <p:cond delay="1808"/>
                                          </p:stCondLst>
                                        </p:cTn>
                                        <p:tgtEl>
                                          <p:spTgt spid="23559"/>
                                        </p:tgtEl>
                                      </p:cBhvr>
                                      <p:to x="100000" y="95000"/>
                                    </p:animScale>
                                    <p:animScale>
                                      <p:cBhvr>
                                        <p:cTn id="44" dur="166" decel="50000">
                                          <p:stCondLst>
                                            <p:cond delay="1834"/>
                                          </p:stCondLst>
                                        </p:cTn>
                                        <p:tgtEl>
                                          <p:spTgt spid="235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uiExpand="1" build="p"/>
      <p:bldP spid="235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323850" y="2060575"/>
            <a:ext cx="8496300" cy="3743325"/>
            <a:chOff x="158" y="1616"/>
            <a:chExt cx="5352" cy="2358"/>
          </a:xfrm>
        </p:grpSpPr>
        <p:sp>
          <p:nvSpPr>
            <p:cNvPr id="24579" name="Rectangle 3"/>
            <p:cNvSpPr>
              <a:spLocks noChangeArrowheads="1"/>
            </p:cNvSpPr>
            <p:nvPr/>
          </p:nvSpPr>
          <p:spPr bwMode="auto">
            <a:xfrm>
              <a:off x="158" y="1616"/>
              <a:ext cx="5352" cy="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endParaRPr lang="de-DE" altLang="de-DE" sz="600"/>
            </a:p>
            <a:p>
              <a:pPr>
                <a:lnSpc>
                  <a:spcPct val="80000"/>
                </a:lnSpc>
              </a:pPr>
              <a:r>
                <a:rPr lang="de-DE" altLang="de-DE" sz="2000"/>
                <a:t>Produktbeschaffenheit:  o.k.        Mängel:…………………………………</a:t>
              </a:r>
            </a:p>
            <a:p>
              <a:pPr>
                <a:lnSpc>
                  <a:spcPct val="80000"/>
                </a:lnSpc>
              </a:pPr>
              <a:r>
                <a:rPr lang="de-DE" altLang="de-DE" sz="2000"/>
                <a:t>Verpackung und</a:t>
              </a:r>
            </a:p>
            <a:p>
              <a:pPr>
                <a:lnSpc>
                  <a:spcPct val="80000"/>
                </a:lnSpc>
              </a:pPr>
              <a:r>
                <a:rPr lang="de-DE" altLang="de-DE" sz="2000"/>
                <a:t>Warenkennzeichnung:   o.k.        Mängel:…………………………………</a:t>
              </a:r>
            </a:p>
            <a:p>
              <a:pPr>
                <a:lnSpc>
                  <a:spcPct val="80000"/>
                </a:lnSpc>
              </a:pPr>
              <a:r>
                <a:rPr lang="de-DE" altLang="de-DE" sz="2000"/>
                <a:t>Kühl-/Tiefkühlprodukte: Temperatur Ware:………………………………..</a:t>
              </a:r>
            </a:p>
            <a:p>
              <a:pPr>
                <a:lnSpc>
                  <a:spcPct val="80000"/>
                </a:lnSpc>
              </a:pPr>
              <a:r>
                <a:rPr lang="de-DE" altLang="de-DE" sz="2000"/>
                <a:t>Temperatur Kühlfahrzeug:…………………………………………………..</a:t>
              </a:r>
            </a:p>
            <a:p>
              <a:pPr>
                <a:lnSpc>
                  <a:spcPct val="80000"/>
                </a:lnSpc>
              </a:pPr>
              <a:r>
                <a:rPr lang="de-DE" altLang="de-DE" sz="2000"/>
                <a:t>Bemerkung:………………………………………………………………...…………………………………………………………………………………….</a:t>
              </a:r>
            </a:p>
            <a:p>
              <a:pPr>
                <a:lnSpc>
                  <a:spcPct val="80000"/>
                </a:lnSpc>
                <a:buFont typeface="Wingdings" pitchFamily="2" charset="2"/>
                <a:buNone/>
              </a:pPr>
              <a:r>
                <a:rPr lang="de-DE" altLang="de-DE" sz="2000"/>
                <a:t>	………………………………………………………………………………….</a:t>
              </a:r>
            </a:p>
            <a:p>
              <a:pPr>
                <a:lnSpc>
                  <a:spcPct val="80000"/>
                </a:lnSpc>
              </a:pPr>
              <a:r>
                <a:rPr lang="de-DE" altLang="de-DE" sz="2000"/>
                <a:t>Datum         Uhrzeit         Unterschrift Lieferant         Unterschrift Prüfer</a:t>
              </a:r>
              <a:r>
                <a:rPr lang="de-DE" altLang="de-DE" sz="2000">
                  <a:solidFill>
                    <a:srgbClr val="FFCC00"/>
                  </a:solidFill>
                </a:rPr>
                <a:t>  </a:t>
              </a:r>
            </a:p>
            <a:p>
              <a:pPr>
                <a:lnSpc>
                  <a:spcPct val="80000"/>
                </a:lnSpc>
              </a:pPr>
              <a:endParaRPr lang="de-DE" altLang="de-DE" sz="1200">
                <a:solidFill>
                  <a:srgbClr val="FFCC00"/>
                </a:solidFill>
              </a:endParaRPr>
            </a:p>
            <a:p>
              <a:pPr>
                <a:lnSpc>
                  <a:spcPct val="80000"/>
                </a:lnSpc>
                <a:buFont typeface="Wingdings" pitchFamily="2" charset="2"/>
                <a:buNone/>
              </a:pPr>
              <a:r>
                <a:rPr lang="de-DE" altLang="de-DE" sz="600"/>
                <a:t>	</a:t>
              </a:r>
            </a:p>
          </p:txBody>
        </p:sp>
        <p:sp>
          <p:nvSpPr>
            <p:cNvPr id="24580" name="Rectangle 4"/>
            <p:cNvSpPr>
              <a:spLocks noChangeArrowheads="1"/>
            </p:cNvSpPr>
            <p:nvPr/>
          </p:nvSpPr>
          <p:spPr bwMode="auto">
            <a:xfrm>
              <a:off x="2472" y="1650"/>
              <a:ext cx="22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1" name="Rectangle 5"/>
            <p:cNvSpPr>
              <a:spLocks noChangeArrowheads="1"/>
            </p:cNvSpPr>
            <p:nvPr/>
          </p:nvSpPr>
          <p:spPr bwMode="auto">
            <a:xfrm>
              <a:off x="2472" y="2024"/>
              <a:ext cx="22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4583" name="Rectangle 7"/>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24584" name="Rectangle 8"/>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7" name="Rectangle 11"/>
          <p:cNvSpPr>
            <a:spLocks noGrp="1" noChangeArrowheads="1"/>
          </p:cNvSpPr>
          <p:nvPr>
            <p:ph type="body" idx="1"/>
          </p:nvPr>
        </p:nvSpPr>
        <p:spPr>
          <a:xfrm>
            <a:off x="468313" y="5445125"/>
            <a:ext cx="8226425" cy="792163"/>
          </a:xfrm>
          <a:noFill/>
          <a:ln/>
        </p:spPr>
        <p:txBody>
          <a:bodyPr/>
          <a:lstStyle/>
          <a:p>
            <a:r>
              <a:rPr lang="de-DE" altLang="de-DE" sz="2400">
                <a:solidFill>
                  <a:srgbClr val="FFCC00"/>
                </a:solidFill>
              </a:rPr>
              <a:t>Beispiel, Formular Wareneingangsprüfung: …</a:t>
            </a:r>
          </a:p>
        </p:txBody>
      </p:sp>
      <p:grpSp>
        <p:nvGrpSpPr>
          <p:cNvPr id="24588" name="Group 12"/>
          <p:cNvGrpSpPr>
            <a:grpSpLocks/>
          </p:cNvGrpSpPr>
          <p:nvPr/>
        </p:nvGrpSpPr>
        <p:grpSpPr bwMode="auto">
          <a:xfrm>
            <a:off x="7164388" y="1412875"/>
            <a:ext cx="1263650" cy="1423988"/>
            <a:chOff x="3995" y="6457"/>
            <a:chExt cx="1990" cy="2244"/>
          </a:xfrm>
        </p:grpSpPr>
        <p:sp>
          <p:nvSpPr>
            <p:cNvPr id="24589" name="Freeform 13"/>
            <p:cNvSpPr>
              <a:spLocks/>
            </p:cNvSpPr>
            <p:nvPr/>
          </p:nvSpPr>
          <p:spPr bwMode="auto">
            <a:xfrm>
              <a:off x="4867" y="6457"/>
              <a:ext cx="694" cy="1213"/>
            </a:xfrm>
            <a:custGeom>
              <a:avLst/>
              <a:gdLst>
                <a:gd name="T0" fmla="*/ 2 w 694"/>
                <a:gd name="T1" fmla="*/ 1126 h 1213"/>
                <a:gd name="T2" fmla="*/ 17 w 694"/>
                <a:gd name="T3" fmla="*/ 1105 h 1213"/>
                <a:gd name="T4" fmla="*/ 39 w 694"/>
                <a:gd name="T5" fmla="*/ 1064 h 1213"/>
                <a:gd name="T6" fmla="*/ 58 w 694"/>
                <a:gd name="T7" fmla="*/ 999 h 1213"/>
                <a:gd name="T8" fmla="*/ 69 w 694"/>
                <a:gd name="T9" fmla="*/ 934 h 1213"/>
                <a:gd name="T10" fmla="*/ 67 w 694"/>
                <a:gd name="T11" fmla="*/ 837 h 1213"/>
                <a:gd name="T12" fmla="*/ 54 w 694"/>
                <a:gd name="T13" fmla="*/ 668 h 1213"/>
                <a:gd name="T14" fmla="*/ 52 w 694"/>
                <a:gd name="T15" fmla="*/ 471 h 1213"/>
                <a:gd name="T16" fmla="*/ 73 w 694"/>
                <a:gd name="T17" fmla="*/ 326 h 1213"/>
                <a:gd name="T18" fmla="*/ 103 w 694"/>
                <a:gd name="T19" fmla="*/ 236 h 1213"/>
                <a:gd name="T20" fmla="*/ 142 w 694"/>
                <a:gd name="T21" fmla="*/ 162 h 1213"/>
                <a:gd name="T22" fmla="*/ 188 w 694"/>
                <a:gd name="T23" fmla="*/ 104 h 1213"/>
                <a:gd name="T24" fmla="*/ 238 w 694"/>
                <a:gd name="T25" fmla="*/ 61 h 1213"/>
                <a:gd name="T26" fmla="*/ 313 w 694"/>
                <a:gd name="T27" fmla="*/ 17 h 1213"/>
                <a:gd name="T28" fmla="*/ 413 w 694"/>
                <a:gd name="T29" fmla="*/ 0 h 1213"/>
                <a:gd name="T30" fmla="*/ 497 w 694"/>
                <a:gd name="T31" fmla="*/ 15 h 1213"/>
                <a:gd name="T32" fmla="*/ 588 w 694"/>
                <a:gd name="T33" fmla="*/ 71 h 1213"/>
                <a:gd name="T34" fmla="*/ 631 w 694"/>
                <a:gd name="T35" fmla="*/ 117 h 1213"/>
                <a:gd name="T36" fmla="*/ 664 w 694"/>
                <a:gd name="T37" fmla="*/ 177 h 1213"/>
                <a:gd name="T38" fmla="*/ 687 w 694"/>
                <a:gd name="T39" fmla="*/ 251 h 1213"/>
                <a:gd name="T40" fmla="*/ 694 w 694"/>
                <a:gd name="T41" fmla="*/ 339 h 1213"/>
                <a:gd name="T42" fmla="*/ 681 w 694"/>
                <a:gd name="T43" fmla="*/ 445 h 1213"/>
                <a:gd name="T44" fmla="*/ 651 w 694"/>
                <a:gd name="T45" fmla="*/ 551 h 1213"/>
                <a:gd name="T46" fmla="*/ 614 w 694"/>
                <a:gd name="T47" fmla="*/ 638 h 1213"/>
                <a:gd name="T48" fmla="*/ 573 w 694"/>
                <a:gd name="T49" fmla="*/ 713 h 1213"/>
                <a:gd name="T50" fmla="*/ 510 w 694"/>
                <a:gd name="T51" fmla="*/ 802 h 1213"/>
                <a:gd name="T52" fmla="*/ 469 w 694"/>
                <a:gd name="T53" fmla="*/ 852 h 1213"/>
                <a:gd name="T54" fmla="*/ 419 w 694"/>
                <a:gd name="T55" fmla="*/ 919 h 1213"/>
                <a:gd name="T56" fmla="*/ 372 w 694"/>
                <a:gd name="T57" fmla="*/ 1051 h 1213"/>
                <a:gd name="T58" fmla="*/ 356 w 694"/>
                <a:gd name="T59" fmla="*/ 1131 h 1213"/>
                <a:gd name="T60" fmla="*/ 350 w 694"/>
                <a:gd name="T61" fmla="*/ 1189 h 1213"/>
                <a:gd name="T62" fmla="*/ 348 w 694"/>
                <a:gd name="T63" fmla="*/ 1213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4" h="1213">
                  <a:moveTo>
                    <a:pt x="0" y="1128"/>
                  </a:moveTo>
                  <a:lnTo>
                    <a:pt x="2" y="1126"/>
                  </a:lnTo>
                  <a:lnTo>
                    <a:pt x="8" y="1118"/>
                  </a:lnTo>
                  <a:lnTo>
                    <a:pt x="17" y="1105"/>
                  </a:lnTo>
                  <a:lnTo>
                    <a:pt x="28" y="1087"/>
                  </a:lnTo>
                  <a:lnTo>
                    <a:pt x="39" y="1064"/>
                  </a:lnTo>
                  <a:lnTo>
                    <a:pt x="49" y="1033"/>
                  </a:lnTo>
                  <a:lnTo>
                    <a:pt x="58" y="999"/>
                  </a:lnTo>
                  <a:lnTo>
                    <a:pt x="67" y="958"/>
                  </a:lnTo>
                  <a:lnTo>
                    <a:pt x="69" y="934"/>
                  </a:lnTo>
                  <a:lnTo>
                    <a:pt x="69" y="873"/>
                  </a:lnTo>
                  <a:lnTo>
                    <a:pt x="67" y="837"/>
                  </a:lnTo>
                  <a:lnTo>
                    <a:pt x="60" y="757"/>
                  </a:lnTo>
                  <a:lnTo>
                    <a:pt x="54" y="668"/>
                  </a:lnTo>
                  <a:lnTo>
                    <a:pt x="49" y="571"/>
                  </a:lnTo>
                  <a:lnTo>
                    <a:pt x="52" y="471"/>
                  </a:lnTo>
                  <a:lnTo>
                    <a:pt x="62" y="374"/>
                  </a:lnTo>
                  <a:lnTo>
                    <a:pt x="73" y="326"/>
                  </a:lnTo>
                  <a:lnTo>
                    <a:pt x="86" y="279"/>
                  </a:lnTo>
                  <a:lnTo>
                    <a:pt x="103" y="236"/>
                  </a:lnTo>
                  <a:lnTo>
                    <a:pt x="123" y="197"/>
                  </a:lnTo>
                  <a:lnTo>
                    <a:pt x="142" y="162"/>
                  </a:lnTo>
                  <a:lnTo>
                    <a:pt x="164" y="130"/>
                  </a:lnTo>
                  <a:lnTo>
                    <a:pt x="188" y="104"/>
                  </a:lnTo>
                  <a:lnTo>
                    <a:pt x="212" y="80"/>
                  </a:lnTo>
                  <a:lnTo>
                    <a:pt x="238" y="61"/>
                  </a:lnTo>
                  <a:lnTo>
                    <a:pt x="264" y="43"/>
                  </a:lnTo>
                  <a:lnTo>
                    <a:pt x="313" y="17"/>
                  </a:lnTo>
                  <a:lnTo>
                    <a:pt x="365" y="4"/>
                  </a:lnTo>
                  <a:lnTo>
                    <a:pt x="413" y="0"/>
                  </a:lnTo>
                  <a:lnTo>
                    <a:pt x="454" y="4"/>
                  </a:lnTo>
                  <a:lnTo>
                    <a:pt x="497" y="15"/>
                  </a:lnTo>
                  <a:lnTo>
                    <a:pt x="542" y="37"/>
                  </a:lnTo>
                  <a:lnTo>
                    <a:pt x="588" y="71"/>
                  </a:lnTo>
                  <a:lnTo>
                    <a:pt x="609" y="93"/>
                  </a:lnTo>
                  <a:lnTo>
                    <a:pt x="631" y="117"/>
                  </a:lnTo>
                  <a:lnTo>
                    <a:pt x="648" y="145"/>
                  </a:lnTo>
                  <a:lnTo>
                    <a:pt x="664" y="177"/>
                  </a:lnTo>
                  <a:lnTo>
                    <a:pt x="677" y="212"/>
                  </a:lnTo>
                  <a:lnTo>
                    <a:pt x="687" y="251"/>
                  </a:lnTo>
                  <a:lnTo>
                    <a:pt x="692" y="294"/>
                  </a:lnTo>
                  <a:lnTo>
                    <a:pt x="694" y="339"/>
                  </a:lnTo>
                  <a:lnTo>
                    <a:pt x="690" y="391"/>
                  </a:lnTo>
                  <a:lnTo>
                    <a:pt x="681" y="445"/>
                  </a:lnTo>
                  <a:lnTo>
                    <a:pt x="668" y="499"/>
                  </a:lnTo>
                  <a:lnTo>
                    <a:pt x="651" y="551"/>
                  </a:lnTo>
                  <a:lnTo>
                    <a:pt x="633" y="597"/>
                  </a:lnTo>
                  <a:lnTo>
                    <a:pt x="614" y="638"/>
                  </a:lnTo>
                  <a:lnTo>
                    <a:pt x="594" y="677"/>
                  </a:lnTo>
                  <a:lnTo>
                    <a:pt x="573" y="713"/>
                  </a:lnTo>
                  <a:lnTo>
                    <a:pt x="529" y="776"/>
                  </a:lnTo>
                  <a:lnTo>
                    <a:pt x="510" y="802"/>
                  </a:lnTo>
                  <a:lnTo>
                    <a:pt x="488" y="828"/>
                  </a:lnTo>
                  <a:lnTo>
                    <a:pt x="469" y="852"/>
                  </a:lnTo>
                  <a:lnTo>
                    <a:pt x="452" y="876"/>
                  </a:lnTo>
                  <a:lnTo>
                    <a:pt x="419" y="919"/>
                  </a:lnTo>
                  <a:lnTo>
                    <a:pt x="398" y="962"/>
                  </a:lnTo>
                  <a:lnTo>
                    <a:pt x="372" y="1051"/>
                  </a:lnTo>
                  <a:lnTo>
                    <a:pt x="363" y="1092"/>
                  </a:lnTo>
                  <a:lnTo>
                    <a:pt x="356" y="1131"/>
                  </a:lnTo>
                  <a:lnTo>
                    <a:pt x="352" y="1165"/>
                  </a:lnTo>
                  <a:lnTo>
                    <a:pt x="350" y="1189"/>
                  </a:lnTo>
                  <a:lnTo>
                    <a:pt x="348" y="1206"/>
                  </a:lnTo>
                  <a:lnTo>
                    <a:pt x="348" y="1213"/>
                  </a:lnTo>
                  <a:lnTo>
                    <a:pt x="0" y="1128"/>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0" name="Oval 14"/>
            <p:cNvSpPr>
              <a:spLocks noChangeArrowheads="1"/>
            </p:cNvSpPr>
            <p:nvPr/>
          </p:nvSpPr>
          <p:spPr bwMode="auto">
            <a:xfrm>
              <a:off x="5031" y="6479"/>
              <a:ext cx="417" cy="428"/>
            </a:xfrm>
            <a:prstGeom prst="ellipse">
              <a:avLst/>
            </a:pr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1" name="Freeform 15"/>
            <p:cNvSpPr>
              <a:spLocks/>
            </p:cNvSpPr>
            <p:nvPr/>
          </p:nvSpPr>
          <p:spPr bwMode="auto">
            <a:xfrm>
              <a:off x="5033" y="6479"/>
              <a:ext cx="407" cy="417"/>
            </a:xfrm>
            <a:custGeom>
              <a:avLst/>
              <a:gdLst>
                <a:gd name="T0" fmla="*/ 0 w 407"/>
                <a:gd name="T1" fmla="*/ 209 h 417"/>
                <a:gd name="T2" fmla="*/ 5 w 407"/>
                <a:gd name="T3" fmla="*/ 250 h 417"/>
                <a:gd name="T4" fmla="*/ 15 w 407"/>
                <a:gd name="T5" fmla="*/ 289 h 417"/>
                <a:gd name="T6" fmla="*/ 35 w 407"/>
                <a:gd name="T7" fmla="*/ 324 h 417"/>
                <a:gd name="T8" fmla="*/ 61 w 407"/>
                <a:gd name="T9" fmla="*/ 356 h 417"/>
                <a:gd name="T10" fmla="*/ 89 w 407"/>
                <a:gd name="T11" fmla="*/ 380 h 417"/>
                <a:gd name="T12" fmla="*/ 123 w 407"/>
                <a:gd name="T13" fmla="*/ 400 h 417"/>
                <a:gd name="T14" fmla="*/ 162 w 407"/>
                <a:gd name="T15" fmla="*/ 413 h 417"/>
                <a:gd name="T16" fmla="*/ 203 w 407"/>
                <a:gd name="T17" fmla="*/ 417 h 417"/>
                <a:gd name="T18" fmla="*/ 245 w 407"/>
                <a:gd name="T19" fmla="*/ 413 h 417"/>
                <a:gd name="T20" fmla="*/ 281 w 407"/>
                <a:gd name="T21" fmla="*/ 400 h 417"/>
                <a:gd name="T22" fmla="*/ 316 w 407"/>
                <a:gd name="T23" fmla="*/ 380 h 417"/>
                <a:gd name="T24" fmla="*/ 346 w 407"/>
                <a:gd name="T25" fmla="*/ 356 h 417"/>
                <a:gd name="T26" fmla="*/ 372 w 407"/>
                <a:gd name="T27" fmla="*/ 324 h 417"/>
                <a:gd name="T28" fmla="*/ 389 w 407"/>
                <a:gd name="T29" fmla="*/ 289 h 417"/>
                <a:gd name="T30" fmla="*/ 402 w 407"/>
                <a:gd name="T31" fmla="*/ 250 h 417"/>
                <a:gd name="T32" fmla="*/ 407 w 407"/>
                <a:gd name="T33" fmla="*/ 209 h 417"/>
                <a:gd name="T34" fmla="*/ 402 w 407"/>
                <a:gd name="T35" fmla="*/ 168 h 417"/>
                <a:gd name="T36" fmla="*/ 389 w 407"/>
                <a:gd name="T37" fmla="*/ 127 h 417"/>
                <a:gd name="T38" fmla="*/ 372 w 407"/>
                <a:gd name="T39" fmla="*/ 93 h 417"/>
                <a:gd name="T40" fmla="*/ 346 w 407"/>
                <a:gd name="T41" fmla="*/ 62 h 417"/>
                <a:gd name="T42" fmla="*/ 316 w 407"/>
                <a:gd name="T43" fmla="*/ 36 h 417"/>
                <a:gd name="T44" fmla="*/ 281 w 407"/>
                <a:gd name="T45" fmla="*/ 17 h 417"/>
                <a:gd name="T46" fmla="*/ 245 w 407"/>
                <a:gd name="T47" fmla="*/ 4 h 417"/>
                <a:gd name="T48" fmla="*/ 203 w 407"/>
                <a:gd name="T49" fmla="*/ 0 h 417"/>
                <a:gd name="T50" fmla="*/ 162 w 407"/>
                <a:gd name="T51" fmla="*/ 4 h 417"/>
                <a:gd name="T52" fmla="*/ 123 w 407"/>
                <a:gd name="T53" fmla="*/ 17 h 417"/>
                <a:gd name="T54" fmla="*/ 89 w 407"/>
                <a:gd name="T55" fmla="*/ 36 h 417"/>
                <a:gd name="T56" fmla="*/ 61 w 407"/>
                <a:gd name="T57" fmla="*/ 62 h 417"/>
                <a:gd name="T58" fmla="*/ 35 w 407"/>
                <a:gd name="T59" fmla="*/ 93 h 417"/>
                <a:gd name="T60" fmla="*/ 15 w 407"/>
                <a:gd name="T61" fmla="*/ 127 h 417"/>
                <a:gd name="T62" fmla="*/ 5 w 407"/>
                <a:gd name="T63" fmla="*/ 168 h 417"/>
                <a:gd name="T64" fmla="*/ 0 w 407"/>
                <a:gd name="T65"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417">
                  <a:moveTo>
                    <a:pt x="0" y="209"/>
                  </a:moveTo>
                  <a:lnTo>
                    <a:pt x="5" y="250"/>
                  </a:lnTo>
                  <a:lnTo>
                    <a:pt x="15" y="289"/>
                  </a:lnTo>
                  <a:lnTo>
                    <a:pt x="35" y="324"/>
                  </a:lnTo>
                  <a:lnTo>
                    <a:pt x="61" y="356"/>
                  </a:lnTo>
                  <a:lnTo>
                    <a:pt x="89" y="380"/>
                  </a:lnTo>
                  <a:lnTo>
                    <a:pt x="123" y="400"/>
                  </a:lnTo>
                  <a:lnTo>
                    <a:pt x="162" y="413"/>
                  </a:lnTo>
                  <a:lnTo>
                    <a:pt x="203" y="417"/>
                  </a:lnTo>
                  <a:lnTo>
                    <a:pt x="245" y="413"/>
                  </a:lnTo>
                  <a:lnTo>
                    <a:pt x="281" y="400"/>
                  </a:lnTo>
                  <a:lnTo>
                    <a:pt x="316" y="380"/>
                  </a:lnTo>
                  <a:lnTo>
                    <a:pt x="346" y="356"/>
                  </a:lnTo>
                  <a:lnTo>
                    <a:pt x="372" y="324"/>
                  </a:lnTo>
                  <a:lnTo>
                    <a:pt x="389" y="289"/>
                  </a:lnTo>
                  <a:lnTo>
                    <a:pt x="402" y="250"/>
                  </a:lnTo>
                  <a:lnTo>
                    <a:pt x="407" y="209"/>
                  </a:lnTo>
                  <a:lnTo>
                    <a:pt x="402" y="168"/>
                  </a:lnTo>
                  <a:lnTo>
                    <a:pt x="389" y="127"/>
                  </a:lnTo>
                  <a:lnTo>
                    <a:pt x="372" y="93"/>
                  </a:lnTo>
                  <a:lnTo>
                    <a:pt x="346" y="62"/>
                  </a:lnTo>
                  <a:lnTo>
                    <a:pt x="316" y="36"/>
                  </a:lnTo>
                  <a:lnTo>
                    <a:pt x="281" y="17"/>
                  </a:lnTo>
                  <a:lnTo>
                    <a:pt x="245" y="4"/>
                  </a:lnTo>
                  <a:lnTo>
                    <a:pt x="203" y="0"/>
                  </a:lnTo>
                  <a:lnTo>
                    <a:pt x="162" y="4"/>
                  </a:lnTo>
                  <a:lnTo>
                    <a:pt x="123" y="17"/>
                  </a:lnTo>
                  <a:lnTo>
                    <a:pt x="89" y="36"/>
                  </a:lnTo>
                  <a:lnTo>
                    <a:pt x="61" y="62"/>
                  </a:lnTo>
                  <a:lnTo>
                    <a:pt x="35" y="93"/>
                  </a:lnTo>
                  <a:lnTo>
                    <a:pt x="15" y="127"/>
                  </a:lnTo>
                  <a:lnTo>
                    <a:pt x="5" y="168"/>
                  </a:lnTo>
                  <a:lnTo>
                    <a:pt x="0" y="209"/>
                  </a:lnTo>
                  <a:close/>
                </a:path>
              </a:pathLst>
            </a:custGeom>
            <a:solidFill>
              <a:srgbClr val="24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2" name="Freeform 16"/>
            <p:cNvSpPr>
              <a:spLocks/>
            </p:cNvSpPr>
            <p:nvPr/>
          </p:nvSpPr>
          <p:spPr bwMode="auto">
            <a:xfrm>
              <a:off x="5038" y="6483"/>
              <a:ext cx="395" cy="404"/>
            </a:xfrm>
            <a:custGeom>
              <a:avLst/>
              <a:gdLst>
                <a:gd name="T0" fmla="*/ 0 w 395"/>
                <a:gd name="T1" fmla="*/ 201 h 404"/>
                <a:gd name="T2" fmla="*/ 4 w 395"/>
                <a:gd name="T3" fmla="*/ 242 h 404"/>
                <a:gd name="T4" fmla="*/ 15 w 395"/>
                <a:gd name="T5" fmla="*/ 281 h 404"/>
                <a:gd name="T6" fmla="*/ 32 w 395"/>
                <a:gd name="T7" fmla="*/ 316 h 404"/>
                <a:gd name="T8" fmla="*/ 58 w 395"/>
                <a:gd name="T9" fmla="*/ 346 h 404"/>
                <a:gd name="T10" fmla="*/ 86 w 395"/>
                <a:gd name="T11" fmla="*/ 370 h 404"/>
                <a:gd name="T12" fmla="*/ 121 w 395"/>
                <a:gd name="T13" fmla="*/ 389 h 404"/>
                <a:gd name="T14" fmla="*/ 157 w 395"/>
                <a:gd name="T15" fmla="*/ 400 h 404"/>
                <a:gd name="T16" fmla="*/ 198 w 395"/>
                <a:gd name="T17" fmla="*/ 404 h 404"/>
                <a:gd name="T18" fmla="*/ 237 w 395"/>
                <a:gd name="T19" fmla="*/ 400 h 404"/>
                <a:gd name="T20" fmla="*/ 274 w 395"/>
                <a:gd name="T21" fmla="*/ 389 h 404"/>
                <a:gd name="T22" fmla="*/ 309 w 395"/>
                <a:gd name="T23" fmla="*/ 370 h 404"/>
                <a:gd name="T24" fmla="*/ 337 w 395"/>
                <a:gd name="T25" fmla="*/ 346 h 404"/>
                <a:gd name="T26" fmla="*/ 361 w 395"/>
                <a:gd name="T27" fmla="*/ 316 h 404"/>
                <a:gd name="T28" fmla="*/ 380 w 395"/>
                <a:gd name="T29" fmla="*/ 281 h 404"/>
                <a:gd name="T30" fmla="*/ 391 w 395"/>
                <a:gd name="T31" fmla="*/ 242 h 404"/>
                <a:gd name="T32" fmla="*/ 395 w 395"/>
                <a:gd name="T33" fmla="*/ 201 h 404"/>
                <a:gd name="T34" fmla="*/ 391 w 395"/>
                <a:gd name="T35" fmla="*/ 160 h 404"/>
                <a:gd name="T36" fmla="*/ 380 w 395"/>
                <a:gd name="T37" fmla="*/ 123 h 404"/>
                <a:gd name="T38" fmla="*/ 361 w 395"/>
                <a:gd name="T39" fmla="*/ 89 h 404"/>
                <a:gd name="T40" fmla="*/ 337 w 395"/>
                <a:gd name="T41" fmla="*/ 58 h 404"/>
                <a:gd name="T42" fmla="*/ 309 w 395"/>
                <a:gd name="T43" fmla="*/ 35 h 404"/>
                <a:gd name="T44" fmla="*/ 274 w 395"/>
                <a:gd name="T45" fmla="*/ 15 h 404"/>
                <a:gd name="T46" fmla="*/ 237 w 395"/>
                <a:gd name="T47" fmla="*/ 4 h 404"/>
                <a:gd name="T48" fmla="*/ 198 w 395"/>
                <a:gd name="T49" fmla="*/ 0 h 404"/>
                <a:gd name="T50" fmla="*/ 157 w 395"/>
                <a:gd name="T51" fmla="*/ 4 h 404"/>
                <a:gd name="T52" fmla="*/ 121 w 395"/>
                <a:gd name="T53" fmla="*/ 15 h 404"/>
                <a:gd name="T54" fmla="*/ 86 w 395"/>
                <a:gd name="T55" fmla="*/ 35 h 404"/>
                <a:gd name="T56" fmla="*/ 58 w 395"/>
                <a:gd name="T57" fmla="*/ 58 h 404"/>
                <a:gd name="T58" fmla="*/ 32 w 395"/>
                <a:gd name="T59" fmla="*/ 89 h 404"/>
                <a:gd name="T60" fmla="*/ 15 w 395"/>
                <a:gd name="T61" fmla="*/ 123 h 404"/>
                <a:gd name="T62" fmla="*/ 4 w 395"/>
                <a:gd name="T63" fmla="*/ 160 h 404"/>
                <a:gd name="T64" fmla="*/ 0 w 395"/>
                <a:gd name="T65"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404">
                  <a:moveTo>
                    <a:pt x="0" y="201"/>
                  </a:moveTo>
                  <a:lnTo>
                    <a:pt x="4" y="242"/>
                  </a:lnTo>
                  <a:lnTo>
                    <a:pt x="15" y="281"/>
                  </a:lnTo>
                  <a:lnTo>
                    <a:pt x="32" y="316"/>
                  </a:lnTo>
                  <a:lnTo>
                    <a:pt x="58" y="346"/>
                  </a:lnTo>
                  <a:lnTo>
                    <a:pt x="86" y="370"/>
                  </a:lnTo>
                  <a:lnTo>
                    <a:pt x="121" y="389"/>
                  </a:lnTo>
                  <a:lnTo>
                    <a:pt x="157" y="400"/>
                  </a:lnTo>
                  <a:lnTo>
                    <a:pt x="198" y="404"/>
                  </a:lnTo>
                  <a:lnTo>
                    <a:pt x="237" y="400"/>
                  </a:lnTo>
                  <a:lnTo>
                    <a:pt x="274" y="389"/>
                  </a:lnTo>
                  <a:lnTo>
                    <a:pt x="309" y="370"/>
                  </a:lnTo>
                  <a:lnTo>
                    <a:pt x="337" y="346"/>
                  </a:lnTo>
                  <a:lnTo>
                    <a:pt x="361" y="316"/>
                  </a:lnTo>
                  <a:lnTo>
                    <a:pt x="380" y="281"/>
                  </a:lnTo>
                  <a:lnTo>
                    <a:pt x="391" y="242"/>
                  </a:lnTo>
                  <a:lnTo>
                    <a:pt x="395" y="201"/>
                  </a:lnTo>
                  <a:lnTo>
                    <a:pt x="391" y="160"/>
                  </a:lnTo>
                  <a:lnTo>
                    <a:pt x="380" y="123"/>
                  </a:lnTo>
                  <a:lnTo>
                    <a:pt x="361" y="89"/>
                  </a:lnTo>
                  <a:lnTo>
                    <a:pt x="337" y="58"/>
                  </a:lnTo>
                  <a:lnTo>
                    <a:pt x="309" y="35"/>
                  </a:lnTo>
                  <a:lnTo>
                    <a:pt x="274" y="15"/>
                  </a:lnTo>
                  <a:lnTo>
                    <a:pt x="237" y="4"/>
                  </a:lnTo>
                  <a:lnTo>
                    <a:pt x="198" y="0"/>
                  </a:lnTo>
                  <a:lnTo>
                    <a:pt x="157" y="4"/>
                  </a:lnTo>
                  <a:lnTo>
                    <a:pt x="121" y="15"/>
                  </a:lnTo>
                  <a:lnTo>
                    <a:pt x="86" y="35"/>
                  </a:lnTo>
                  <a:lnTo>
                    <a:pt x="58" y="58"/>
                  </a:lnTo>
                  <a:lnTo>
                    <a:pt x="32" y="89"/>
                  </a:lnTo>
                  <a:lnTo>
                    <a:pt x="15" y="123"/>
                  </a:lnTo>
                  <a:lnTo>
                    <a:pt x="4" y="160"/>
                  </a:lnTo>
                  <a:lnTo>
                    <a:pt x="0" y="201"/>
                  </a:lnTo>
                  <a:close/>
                </a:path>
              </a:pathLst>
            </a:custGeom>
            <a:solidFill>
              <a:srgbClr val="27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3" name="Freeform 17"/>
            <p:cNvSpPr>
              <a:spLocks/>
            </p:cNvSpPr>
            <p:nvPr/>
          </p:nvSpPr>
          <p:spPr bwMode="auto">
            <a:xfrm>
              <a:off x="5040" y="6483"/>
              <a:ext cx="387" cy="396"/>
            </a:xfrm>
            <a:custGeom>
              <a:avLst/>
              <a:gdLst>
                <a:gd name="T0" fmla="*/ 0 w 387"/>
                <a:gd name="T1" fmla="*/ 199 h 396"/>
                <a:gd name="T2" fmla="*/ 4 w 387"/>
                <a:gd name="T3" fmla="*/ 238 h 396"/>
                <a:gd name="T4" fmla="*/ 15 w 387"/>
                <a:gd name="T5" fmla="*/ 274 h 396"/>
                <a:gd name="T6" fmla="*/ 32 w 387"/>
                <a:gd name="T7" fmla="*/ 309 h 396"/>
                <a:gd name="T8" fmla="*/ 56 w 387"/>
                <a:gd name="T9" fmla="*/ 337 h 396"/>
                <a:gd name="T10" fmla="*/ 86 w 387"/>
                <a:gd name="T11" fmla="*/ 361 h 396"/>
                <a:gd name="T12" fmla="*/ 119 w 387"/>
                <a:gd name="T13" fmla="*/ 380 h 396"/>
                <a:gd name="T14" fmla="*/ 155 w 387"/>
                <a:gd name="T15" fmla="*/ 391 h 396"/>
                <a:gd name="T16" fmla="*/ 194 w 387"/>
                <a:gd name="T17" fmla="*/ 396 h 396"/>
                <a:gd name="T18" fmla="*/ 233 w 387"/>
                <a:gd name="T19" fmla="*/ 391 h 396"/>
                <a:gd name="T20" fmla="*/ 270 w 387"/>
                <a:gd name="T21" fmla="*/ 380 h 396"/>
                <a:gd name="T22" fmla="*/ 302 w 387"/>
                <a:gd name="T23" fmla="*/ 361 h 396"/>
                <a:gd name="T24" fmla="*/ 331 w 387"/>
                <a:gd name="T25" fmla="*/ 337 h 396"/>
                <a:gd name="T26" fmla="*/ 354 w 387"/>
                <a:gd name="T27" fmla="*/ 309 h 396"/>
                <a:gd name="T28" fmla="*/ 372 w 387"/>
                <a:gd name="T29" fmla="*/ 274 h 396"/>
                <a:gd name="T30" fmla="*/ 382 w 387"/>
                <a:gd name="T31" fmla="*/ 238 h 396"/>
                <a:gd name="T32" fmla="*/ 387 w 387"/>
                <a:gd name="T33" fmla="*/ 199 h 396"/>
                <a:gd name="T34" fmla="*/ 382 w 387"/>
                <a:gd name="T35" fmla="*/ 158 h 396"/>
                <a:gd name="T36" fmla="*/ 372 w 387"/>
                <a:gd name="T37" fmla="*/ 121 h 396"/>
                <a:gd name="T38" fmla="*/ 354 w 387"/>
                <a:gd name="T39" fmla="*/ 86 h 396"/>
                <a:gd name="T40" fmla="*/ 331 w 387"/>
                <a:gd name="T41" fmla="*/ 58 h 396"/>
                <a:gd name="T42" fmla="*/ 302 w 387"/>
                <a:gd name="T43" fmla="*/ 35 h 396"/>
                <a:gd name="T44" fmla="*/ 270 w 387"/>
                <a:gd name="T45" fmla="*/ 15 h 396"/>
                <a:gd name="T46" fmla="*/ 233 w 387"/>
                <a:gd name="T47" fmla="*/ 4 h 396"/>
                <a:gd name="T48" fmla="*/ 194 w 387"/>
                <a:gd name="T49" fmla="*/ 0 h 396"/>
                <a:gd name="T50" fmla="*/ 155 w 387"/>
                <a:gd name="T51" fmla="*/ 4 h 396"/>
                <a:gd name="T52" fmla="*/ 119 w 387"/>
                <a:gd name="T53" fmla="*/ 15 h 396"/>
                <a:gd name="T54" fmla="*/ 86 w 387"/>
                <a:gd name="T55" fmla="*/ 35 h 396"/>
                <a:gd name="T56" fmla="*/ 56 w 387"/>
                <a:gd name="T57" fmla="*/ 58 h 396"/>
                <a:gd name="T58" fmla="*/ 32 w 387"/>
                <a:gd name="T59" fmla="*/ 86 h 396"/>
                <a:gd name="T60" fmla="*/ 15 w 387"/>
                <a:gd name="T61" fmla="*/ 121 h 396"/>
                <a:gd name="T62" fmla="*/ 4 w 387"/>
                <a:gd name="T63" fmla="*/ 158 h 396"/>
                <a:gd name="T64" fmla="*/ 0 w 387"/>
                <a:gd name="T65" fmla="*/ 19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6">
                  <a:moveTo>
                    <a:pt x="0" y="199"/>
                  </a:moveTo>
                  <a:lnTo>
                    <a:pt x="4" y="238"/>
                  </a:lnTo>
                  <a:lnTo>
                    <a:pt x="15" y="274"/>
                  </a:lnTo>
                  <a:lnTo>
                    <a:pt x="32" y="309"/>
                  </a:lnTo>
                  <a:lnTo>
                    <a:pt x="56" y="337"/>
                  </a:lnTo>
                  <a:lnTo>
                    <a:pt x="86" y="361"/>
                  </a:lnTo>
                  <a:lnTo>
                    <a:pt x="119" y="380"/>
                  </a:lnTo>
                  <a:lnTo>
                    <a:pt x="155" y="391"/>
                  </a:lnTo>
                  <a:lnTo>
                    <a:pt x="194" y="396"/>
                  </a:lnTo>
                  <a:lnTo>
                    <a:pt x="233" y="391"/>
                  </a:lnTo>
                  <a:lnTo>
                    <a:pt x="270" y="380"/>
                  </a:lnTo>
                  <a:lnTo>
                    <a:pt x="302" y="361"/>
                  </a:lnTo>
                  <a:lnTo>
                    <a:pt x="331" y="337"/>
                  </a:lnTo>
                  <a:lnTo>
                    <a:pt x="354" y="309"/>
                  </a:lnTo>
                  <a:lnTo>
                    <a:pt x="372" y="274"/>
                  </a:lnTo>
                  <a:lnTo>
                    <a:pt x="382" y="238"/>
                  </a:lnTo>
                  <a:lnTo>
                    <a:pt x="387" y="199"/>
                  </a:lnTo>
                  <a:lnTo>
                    <a:pt x="382" y="158"/>
                  </a:lnTo>
                  <a:lnTo>
                    <a:pt x="372" y="121"/>
                  </a:lnTo>
                  <a:lnTo>
                    <a:pt x="354" y="86"/>
                  </a:lnTo>
                  <a:lnTo>
                    <a:pt x="331" y="58"/>
                  </a:lnTo>
                  <a:lnTo>
                    <a:pt x="302" y="35"/>
                  </a:lnTo>
                  <a:lnTo>
                    <a:pt x="270" y="15"/>
                  </a:lnTo>
                  <a:lnTo>
                    <a:pt x="233" y="4"/>
                  </a:lnTo>
                  <a:lnTo>
                    <a:pt x="194" y="0"/>
                  </a:lnTo>
                  <a:lnTo>
                    <a:pt x="155" y="4"/>
                  </a:lnTo>
                  <a:lnTo>
                    <a:pt x="119" y="15"/>
                  </a:lnTo>
                  <a:lnTo>
                    <a:pt x="86" y="35"/>
                  </a:lnTo>
                  <a:lnTo>
                    <a:pt x="56" y="58"/>
                  </a:lnTo>
                  <a:lnTo>
                    <a:pt x="32" y="86"/>
                  </a:lnTo>
                  <a:lnTo>
                    <a:pt x="15" y="121"/>
                  </a:lnTo>
                  <a:lnTo>
                    <a:pt x="4" y="158"/>
                  </a:lnTo>
                  <a:lnTo>
                    <a:pt x="0" y="199"/>
                  </a:lnTo>
                  <a:close/>
                </a:path>
              </a:pathLst>
            </a:custGeom>
            <a:solidFill>
              <a:srgbClr val="2B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4" name="Freeform 18"/>
            <p:cNvSpPr>
              <a:spLocks/>
            </p:cNvSpPr>
            <p:nvPr/>
          </p:nvSpPr>
          <p:spPr bwMode="auto">
            <a:xfrm>
              <a:off x="5044" y="6487"/>
              <a:ext cx="378" cy="385"/>
            </a:xfrm>
            <a:custGeom>
              <a:avLst/>
              <a:gdLst>
                <a:gd name="T0" fmla="*/ 0 w 378"/>
                <a:gd name="T1" fmla="*/ 191 h 385"/>
                <a:gd name="T2" fmla="*/ 4 w 378"/>
                <a:gd name="T3" fmla="*/ 229 h 385"/>
                <a:gd name="T4" fmla="*/ 15 w 378"/>
                <a:gd name="T5" fmla="*/ 266 h 385"/>
                <a:gd name="T6" fmla="*/ 32 w 378"/>
                <a:gd name="T7" fmla="*/ 299 h 385"/>
                <a:gd name="T8" fmla="*/ 56 w 378"/>
                <a:gd name="T9" fmla="*/ 327 h 385"/>
                <a:gd name="T10" fmla="*/ 82 w 378"/>
                <a:gd name="T11" fmla="*/ 350 h 385"/>
                <a:gd name="T12" fmla="*/ 115 w 378"/>
                <a:gd name="T13" fmla="*/ 370 h 385"/>
                <a:gd name="T14" fmla="*/ 149 w 378"/>
                <a:gd name="T15" fmla="*/ 381 h 385"/>
                <a:gd name="T16" fmla="*/ 188 w 378"/>
                <a:gd name="T17" fmla="*/ 385 h 385"/>
                <a:gd name="T18" fmla="*/ 227 w 378"/>
                <a:gd name="T19" fmla="*/ 381 h 385"/>
                <a:gd name="T20" fmla="*/ 262 w 378"/>
                <a:gd name="T21" fmla="*/ 370 h 385"/>
                <a:gd name="T22" fmla="*/ 294 w 378"/>
                <a:gd name="T23" fmla="*/ 350 h 385"/>
                <a:gd name="T24" fmla="*/ 322 w 378"/>
                <a:gd name="T25" fmla="*/ 327 h 385"/>
                <a:gd name="T26" fmla="*/ 346 w 378"/>
                <a:gd name="T27" fmla="*/ 299 h 385"/>
                <a:gd name="T28" fmla="*/ 363 w 378"/>
                <a:gd name="T29" fmla="*/ 266 h 385"/>
                <a:gd name="T30" fmla="*/ 374 w 378"/>
                <a:gd name="T31" fmla="*/ 229 h 385"/>
                <a:gd name="T32" fmla="*/ 378 w 378"/>
                <a:gd name="T33" fmla="*/ 191 h 385"/>
                <a:gd name="T34" fmla="*/ 374 w 378"/>
                <a:gd name="T35" fmla="*/ 152 h 385"/>
                <a:gd name="T36" fmla="*/ 363 w 378"/>
                <a:gd name="T37" fmla="*/ 117 h 385"/>
                <a:gd name="T38" fmla="*/ 346 w 378"/>
                <a:gd name="T39" fmla="*/ 85 h 385"/>
                <a:gd name="T40" fmla="*/ 322 w 378"/>
                <a:gd name="T41" fmla="*/ 56 h 385"/>
                <a:gd name="T42" fmla="*/ 294 w 378"/>
                <a:gd name="T43" fmla="*/ 33 h 385"/>
                <a:gd name="T44" fmla="*/ 262 w 378"/>
                <a:gd name="T45" fmla="*/ 15 h 385"/>
                <a:gd name="T46" fmla="*/ 227 w 378"/>
                <a:gd name="T47" fmla="*/ 5 h 385"/>
                <a:gd name="T48" fmla="*/ 188 w 378"/>
                <a:gd name="T49" fmla="*/ 0 h 385"/>
                <a:gd name="T50" fmla="*/ 149 w 378"/>
                <a:gd name="T51" fmla="*/ 5 h 385"/>
                <a:gd name="T52" fmla="*/ 115 w 378"/>
                <a:gd name="T53" fmla="*/ 15 h 385"/>
                <a:gd name="T54" fmla="*/ 82 w 378"/>
                <a:gd name="T55" fmla="*/ 33 h 385"/>
                <a:gd name="T56" fmla="*/ 56 w 378"/>
                <a:gd name="T57" fmla="*/ 56 h 385"/>
                <a:gd name="T58" fmla="*/ 32 w 378"/>
                <a:gd name="T59" fmla="*/ 85 h 385"/>
                <a:gd name="T60" fmla="*/ 15 w 378"/>
                <a:gd name="T61" fmla="*/ 117 h 385"/>
                <a:gd name="T62" fmla="*/ 4 w 378"/>
                <a:gd name="T63" fmla="*/ 152 h 385"/>
                <a:gd name="T64" fmla="*/ 0 w 378"/>
                <a:gd name="T65" fmla="*/ 1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385">
                  <a:moveTo>
                    <a:pt x="0" y="191"/>
                  </a:moveTo>
                  <a:lnTo>
                    <a:pt x="4" y="229"/>
                  </a:lnTo>
                  <a:lnTo>
                    <a:pt x="15" y="266"/>
                  </a:lnTo>
                  <a:lnTo>
                    <a:pt x="32" y="299"/>
                  </a:lnTo>
                  <a:lnTo>
                    <a:pt x="56" y="327"/>
                  </a:lnTo>
                  <a:lnTo>
                    <a:pt x="82" y="350"/>
                  </a:lnTo>
                  <a:lnTo>
                    <a:pt x="115" y="370"/>
                  </a:lnTo>
                  <a:lnTo>
                    <a:pt x="149" y="381"/>
                  </a:lnTo>
                  <a:lnTo>
                    <a:pt x="188" y="385"/>
                  </a:lnTo>
                  <a:lnTo>
                    <a:pt x="227" y="381"/>
                  </a:lnTo>
                  <a:lnTo>
                    <a:pt x="262" y="370"/>
                  </a:lnTo>
                  <a:lnTo>
                    <a:pt x="294" y="350"/>
                  </a:lnTo>
                  <a:lnTo>
                    <a:pt x="322" y="327"/>
                  </a:lnTo>
                  <a:lnTo>
                    <a:pt x="346" y="299"/>
                  </a:lnTo>
                  <a:lnTo>
                    <a:pt x="363" y="266"/>
                  </a:lnTo>
                  <a:lnTo>
                    <a:pt x="374" y="229"/>
                  </a:lnTo>
                  <a:lnTo>
                    <a:pt x="378" y="191"/>
                  </a:lnTo>
                  <a:lnTo>
                    <a:pt x="374" y="152"/>
                  </a:lnTo>
                  <a:lnTo>
                    <a:pt x="363" y="117"/>
                  </a:lnTo>
                  <a:lnTo>
                    <a:pt x="346" y="85"/>
                  </a:lnTo>
                  <a:lnTo>
                    <a:pt x="322" y="56"/>
                  </a:lnTo>
                  <a:lnTo>
                    <a:pt x="294" y="33"/>
                  </a:lnTo>
                  <a:lnTo>
                    <a:pt x="262" y="15"/>
                  </a:lnTo>
                  <a:lnTo>
                    <a:pt x="227" y="5"/>
                  </a:lnTo>
                  <a:lnTo>
                    <a:pt x="188" y="0"/>
                  </a:lnTo>
                  <a:lnTo>
                    <a:pt x="149" y="5"/>
                  </a:lnTo>
                  <a:lnTo>
                    <a:pt x="115" y="15"/>
                  </a:lnTo>
                  <a:lnTo>
                    <a:pt x="82" y="33"/>
                  </a:lnTo>
                  <a:lnTo>
                    <a:pt x="56" y="56"/>
                  </a:lnTo>
                  <a:lnTo>
                    <a:pt x="32" y="85"/>
                  </a:lnTo>
                  <a:lnTo>
                    <a:pt x="15" y="117"/>
                  </a:lnTo>
                  <a:lnTo>
                    <a:pt x="4" y="152"/>
                  </a:lnTo>
                  <a:lnTo>
                    <a:pt x="0" y="191"/>
                  </a:lnTo>
                  <a:close/>
                </a:path>
              </a:pathLst>
            </a:custGeom>
            <a:solidFill>
              <a:srgbClr val="2F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5" name="Freeform 19"/>
            <p:cNvSpPr>
              <a:spLocks/>
            </p:cNvSpPr>
            <p:nvPr/>
          </p:nvSpPr>
          <p:spPr bwMode="auto">
            <a:xfrm>
              <a:off x="5046" y="6487"/>
              <a:ext cx="370" cy="374"/>
            </a:xfrm>
            <a:custGeom>
              <a:avLst/>
              <a:gdLst>
                <a:gd name="T0" fmla="*/ 0 w 370"/>
                <a:gd name="T1" fmla="*/ 186 h 374"/>
                <a:gd name="T2" fmla="*/ 4 w 370"/>
                <a:gd name="T3" fmla="*/ 225 h 374"/>
                <a:gd name="T4" fmla="*/ 15 w 370"/>
                <a:gd name="T5" fmla="*/ 260 h 374"/>
                <a:gd name="T6" fmla="*/ 33 w 370"/>
                <a:gd name="T7" fmla="*/ 292 h 374"/>
                <a:gd name="T8" fmla="*/ 54 w 370"/>
                <a:gd name="T9" fmla="*/ 320 h 374"/>
                <a:gd name="T10" fmla="*/ 82 w 370"/>
                <a:gd name="T11" fmla="*/ 342 h 374"/>
                <a:gd name="T12" fmla="*/ 115 w 370"/>
                <a:gd name="T13" fmla="*/ 359 h 374"/>
                <a:gd name="T14" fmla="*/ 149 w 370"/>
                <a:gd name="T15" fmla="*/ 370 h 374"/>
                <a:gd name="T16" fmla="*/ 186 w 370"/>
                <a:gd name="T17" fmla="*/ 374 h 374"/>
                <a:gd name="T18" fmla="*/ 223 w 370"/>
                <a:gd name="T19" fmla="*/ 370 h 374"/>
                <a:gd name="T20" fmla="*/ 257 w 370"/>
                <a:gd name="T21" fmla="*/ 359 h 374"/>
                <a:gd name="T22" fmla="*/ 290 w 370"/>
                <a:gd name="T23" fmla="*/ 342 h 374"/>
                <a:gd name="T24" fmla="*/ 316 w 370"/>
                <a:gd name="T25" fmla="*/ 320 h 374"/>
                <a:gd name="T26" fmla="*/ 338 w 370"/>
                <a:gd name="T27" fmla="*/ 292 h 374"/>
                <a:gd name="T28" fmla="*/ 355 w 370"/>
                <a:gd name="T29" fmla="*/ 260 h 374"/>
                <a:gd name="T30" fmla="*/ 366 w 370"/>
                <a:gd name="T31" fmla="*/ 225 h 374"/>
                <a:gd name="T32" fmla="*/ 370 w 370"/>
                <a:gd name="T33" fmla="*/ 186 h 374"/>
                <a:gd name="T34" fmla="*/ 366 w 370"/>
                <a:gd name="T35" fmla="*/ 149 h 374"/>
                <a:gd name="T36" fmla="*/ 355 w 370"/>
                <a:gd name="T37" fmla="*/ 113 h 374"/>
                <a:gd name="T38" fmla="*/ 338 w 370"/>
                <a:gd name="T39" fmla="*/ 82 h 374"/>
                <a:gd name="T40" fmla="*/ 316 w 370"/>
                <a:gd name="T41" fmla="*/ 54 h 374"/>
                <a:gd name="T42" fmla="*/ 290 w 370"/>
                <a:gd name="T43" fmla="*/ 33 h 374"/>
                <a:gd name="T44" fmla="*/ 257 w 370"/>
                <a:gd name="T45" fmla="*/ 15 h 374"/>
                <a:gd name="T46" fmla="*/ 223 w 370"/>
                <a:gd name="T47" fmla="*/ 5 h 374"/>
                <a:gd name="T48" fmla="*/ 186 w 370"/>
                <a:gd name="T49" fmla="*/ 0 h 374"/>
                <a:gd name="T50" fmla="*/ 149 w 370"/>
                <a:gd name="T51" fmla="*/ 5 h 374"/>
                <a:gd name="T52" fmla="*/ 115 w 370"/>
                <a:gd name="T53" fmla="*/ 15 h 374"/>
                <a:gd name="T54" fmla="*/ 82 w 370"/>
                <a:gd name="T55" fmla="*/ 33 h 374"/>
                <a:gd name="T56" fmla="*/ 54 w 370"/>
                <a:gd name="T57" fmla="*/ 54 h 374"/>
                <a:gd name="T58" fmla="*/ 33 w 370"/>
                <a:gd name="T59" fmla="*/ 82 h 374"/>
                <a:gd name="T60" fmla="*/ 15 w 370"/>
                <a:gd name="T61" fmla="*/ 113 h 374"/>
                <a:gd name="T62" fmla="*/ 4 w 370"/>
                <a:gd name="T63" fmla="*/ 149 h 374"/>
                <a:gd name="T64" fmla="*/ 0 w 370"/>
                <a:gd name="T65" fmla="*/ 18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0" h="374">
                  <a:moveTo>
                    <a:pt x="0" y="186"/>
                  </a:moveTo>
                  <a:lnTo>
                    <a:pt x="4" y="225"/>
                  </a:lnTo>
                  <a:lnTo>
                    <a:pt x="15" y="260"/>
                  </a:lnTo>
                  <a:lnTo>
                    <a:pt x="33" y="292"/>
                  </a:lnTo>
                  <a:lnTo>
                    <a:pt x="54" y="320"/>
                  </a:lnTo>
                  <a:lnTo>
                    <a:pt x="82" y="342"/>
                  </a:lnTo>
                  <a:lnTo>
                    <a:pt x="115" y="359"/>
                  </a:lnTo>
                  <a:lnTo>
                    <a:pt x="149" y="370"/>
                  </a:lnTo>
                  <a:lnTo>
                    <a:pt x="186" y="374"/>
                  </a:lnTo>
                  <a:lnTo>
                    <a:pt x="223" y="370"/>
                  </a:lnTo>
                  <a:lnTo>
                    <a:pt x="257" y="359"/>
                  </a:lnTo>
                  <a:lnTo>
                    <a:pt x="290" y="342"/>
                  </a:lnTo>
                  <a:lnTo>
                    <a:pt x="316" y="320"/>
                  </a:lnTo>
                  <a:lnTo>
                    <a:pt x="338" y="292"/>
                  </a:lnTo>
                  <a:lnTo>
                    <a:pt x="355" y="260"/>
                  </a:lnTo>
                  <a:lnTo>
                    <a:pt x="366" y="225"/>
                  </a:lnTo>
                  <a:lnTo>
                    <a:pt x="370" y="186"/>
                  </a:lnTo>
                  <a:lnTo>
                    <a:pt x="366" y="149"/>
                  </a:lnTo>
                  <a:lnTo>
                    <a:pt x="355" y="113"/>
                  </a:lnTo>
                  <a:lnTo>
                    <a:pt x="338" y="82"/>
                  </a:lnTo>
                  <a:lnTo>
                    <a:pt x="316" y="54"/>
                  </a:lnTo>
                  <a:lnTo>
                    <a:pt x="290" y="33"/>
                  </a:lnTo>
                  <a:lnTo>
                    <a:pt x="257" y="15"/>
                  </a:lnTo>
                  <a:lnTo>
                    <a:pt x="223" y="5"/>
                  </a:lnTo>
                  <a:lnTo>
                    <a:pt x="186" y="0"/>
                  </a:lnTo>
                  <a:lnTo>
                    <a:pt x="149" y="5"/>
                  </a:lnTo>
                  <a:lnTo>
                    <a:pt x="115" y="15"/>
                  </a:lnTo>
                  <a:lnTo>
                    <a:pt x="82" y="33"/>
                  </a:lnTo>
                  <a:lnTo>
                    <a:pt x="54" y="54"/>
                  </a:lnTo>
                  <a:lnTo>
                    <a:pt x="33" y="82"/>
                  </a:lnTo>
                  <a:lnTo>
                    <a:pt x="15" y="113"/>
                  </a:lnTo>
                  <a:lnTo>
                    <a:pt x="4" y="149"/>
                  </a:lnTo>
                  <a:lnTo>
                    <a:pt x="0" y="186"/>
                  </a:lnTo>
                  <a:close/>
                </a:path>
              </a:pathLst>
            </a:custGeom>
            <a:solidFill>
              <a:srgbClr val="32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6" name="Freeform 20"/>
            <p:cNvSpPr>
              <a:spLocks/>
            </p:cNvSpPr>
            <p:nvPr/>
          </p:nvSpPr>
          <p:spPr bwMode="auto">
            <a:xfrm>
              <a:off x="5050" y="6489"/>
              <a:ext cx="359" cy="366"/>
            </a:xfrm>
            <a:custGeom>
              <a:avLst/>
              <a:gdLst>
                <a:gd name="T0" fmla="*/ 0 w 359"/>
                <a:gd name="T1" fmla="*/ 182 h 366"/>
                <a:gd name="T2" fmla="*/ 5 w 359"/>
                <a:gd name="T3" fmla="*/ 219 h 366"/>
                <a:gd name="T4" fmla="*/ 16 w 359"/>
                <a:gd name="T5" fmla="*/ 253 h 366"/>
                <a:gd name="T6" fmla="*/ 31 w 359"/>
                <a:gd name="T7" fmla="*/ 284 h 366"/>
                <a:gd name="T8" fmla="*/ 52 w 359"/>
                <a:gd name="T9" fmla="*/ 312 h 366"/>
                <a:gd name="T10" fmla="*/ 81 w 359"/>
                <a:gd name="T11" fmla="*/ 333 h 366"/>
                <a:gd name="T12" fmla="*/ 111 w 359"/>
                <a:gd name="T13" fmla="*/ 351 h 366"/>
                <a:gd name="T14" fmla="*/ 143 w 359"/>
                <a:gd name="T15" fmla="*/ 361 h 366"/>
                <a:gd name="T16" fmla="*/ 180 w 359"/>
                <a:gd name="T17" fmla="*/ 366 h 366"/>
                <a:gd name="T18" fmla="*/ 217 w 359"/>
                <a:gd name="T19" fmla="*/ 361 h 366"/>
                <a:gd name="T20" fmla="*/ 249 w 359"/>
                <a:gd name="T21" fmla="*/ 351 h 366"/>
                <a:gd name="T22" fmla="*/ 279 w 359"/>
                <a:gd name="T23" fmla="*/ 333 h 366"/>
                <a:gd name="T24" fmla="*/ 308 w 359"/>
                <a:gd name="T25" fmla="*/ 312 h 366"/>
                <a:gd name="T26" fmla="*/ 329 w 359"/>
                <a:gd name="T27" fmla="*/ 284 h 366"/>
                <a:gd name="T28" fmla="*/ 346 w 359"/>
                <a:gd name="T29" fmla="*/ 253 h 366"/>
                <a:gd name="T30" fmla="*/ 355 w 359"/>
                <a:gd name="T31" fmla="*/ 219 h 366"/>
                <a:gd name="T32" fmla="*/ 359 w 359"/>
                <a:gd name="T33" fmla="*/ 182 h 366"/>
                <a:gd name="T34" fmla="*/ 355 w 359"/>
                <a:gd name="T35" fmla="*/ 145 h 366"/>
                <a:gd name="T36" fmla="*/ 346 w 359"/>
                <a:gd name="T37" fmla="*/ 111 h 366"/>
                <a:gd name="T38" fmla="*/ 329 w 359"/>
                <a:gd name="T39" fmla="*/ 80 h 366"/>
                <a:gd name="T40" fmla="*/ 308 w 359"/>
                <a:gd name="T41" fmla="*/ 52 h 366"/>
                <a:gd name="T42" fmla="*/ 279 w 359"/>
                <a:gd name="T43" fmla="*/ 31 h 366"/>
                <a:gd name="T44" fmla="*/ 249 w 359"/>
                <a:gd name="T45" fmla="*/ 16 h 366"/>
                <a:gd name="T46" fmla="*/ 217 w 359"/>
                <a:gd name="T47" fmla="*/ 5 h 366"/>
                <a:gd name="T48" fmla="*/ 180 w 359"/>
                <a:gd name="T49" fmla="*/ 0 h 366"/>
                <a:gd name="T50" fmla="*/ 143 w 359"/>
                <a:gd name="T51" fmla="*/ 5 h 366"/>
                <a:gd name="T52" fmla="*/ 111 w 359"/>
                <a:gd name="T53" fmla="*/ 16 h 366"/>
                <a:gd name="T54" fmla="*/ 81 w 359"/>
                <a:gd name="T55" fmla="*/ 31 h 366"/>
                <a:gd name="T56" fmla="*/ 52 w 359"/>
                <a:gd name="T57" fmla="*/ 52 h 366"/>
                <a:gd name="T58" fmla="*/ 31 w 359"/>
                <a:gd name="T59" fmla="*/ 80 h 366"/>
                <a:gd name="T60" fmla="*/ 16 w 359"/>
                <a:gd name="T61" fmla="*/ 111 h 366"/>
                <a:gd name="T62" fmla="*/ 5 w 359"/>
                <a:gd name="T63" fmla="*/ 145 h 366"/>
                <a:gd name="T64" fmla="*/ 0 w 359"/>
                <a:gd name="T65" fmla="*/ 18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366">
                  <a:moveTo>
                    <a:pt x="0" y="182"/>
                  </a:moveTo>
                  <a:lnTo>
                    <a:pt x="5" y="219"/>
                  </a:lnTo>
                  <a:lnTo>
                    <a:pt x="16" y="253"/>
                  </a:lnTo>
                  <a:lnTo>
                    <a:pt x="31" y="284"/>
                  </a:lnTo>
                  <a:lnTo>
                    <a:pt x="52" y="312"/>
                  </a:lnTo>
                  <a:lnTo>
                    <a:pt x="81" y="333"/>
                  </a:lnTo>
                  <a:lnTo>
                    <a:pt x="111" y="351"/>
                  </a:lnTo>
                  <a:lnTo>
                    <a:pt x="143" y="361"/>
                  </a:lnTo>
                  <a:lnTo>
                    <a:pt x="180" y="366"/>
                  </a:lnTo>
                  <a:lnTo>
                    <a:pt x="217" y="361"/>
                  </a:lnTo>
                  <a:lnTo>
                    <a:pt x="249" y="351"/>
                  </a:lnTo>
                  <a:lnTo>
                    <a:pt x="279" y="333"/>
                  </a:lnTo>
                  <a:lnTo>
                    <a:pt x="308" y="312"/>
                  </a:lnTo>
                  <a:lnTo>
                    <a:pt x="329" y="284"/>
                  </a:lnTo>
                  <a:lnTo>
                    <a:pt x="346" y="253"/>
                  </a:lnTo>
                  <a:lnTo>
                    <a:pt x="355" y="219"/>
                  </a:lnTo>
                  <a:lnTo>
                    <a:pt x="359" y="182"/>
                  </a:lnTo>
                  <a:lnTo>
                    <a:pt x="355" y="145"/>
                  </a:lnTo>
                  <a:lnTo>
                    <a:pt x="346" y="111"/>
                  </a:lnTo>
                  <a:lnTo>
                    <a:pt x="329" y="80"/>
                  </a:lnTo>
                  <a:lnTo>
                    <a:pt x="308" y="52"/>
                  </a:lnTo>
                  <a:lnTo>
                    <a:pt x="279" y="31"/>
                  </a:lnTo>
                  <a:lnTo>
                    <a:pt x="249" y="16"/>
                  </a:lnTo>
                  <a:lnTo>
                    <a:pt x="217" y="5"/>
                  </a:lnTo>
                  <a:lnTo>
                    <a:pt x="180" y="0"/>
                  </a:lnTo>
                  <a:lnTo>
                    <a:pt x="143" y="5"/>
                  </a:lnTo>
                  <a:lnTo>
                    <a:pt x="111" y="16"/>
                  </a:lnTo>
                  <a:lnTo>
                    <a:pt x="81" y="31"/>
                  </a:lnTo>
                  <a:lnTo>
                    <a:pt x="52" y="52"/>
                  </a:lnTo>
                  <a:lnTo>
                    <a:pt x="31" y="80"/>
                  </a:lnTo>
                  <a:lnTo>
                    <a:pt x="16" y="111"/>
                  </a:lnTo>
                  <a:lnTo>
                    <a:pt x="5" y="145"/>
                  </a:lnTo>
                  <a:lnTo>
                    <a:pt x="0" y="182"/>
                  </a:lnTo>
                  <a:close/>
                </a:path>
              </a:pathLst>
            </a:custGeom>
            <a:solidFill>
              <a:srgbClr val="361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7" name="Freeform 21"/>
            <p:cNvSpPr>
              <a:spLocks/>
            </p:cNvSpPr>
            <p:nvPr/>
          </p:nvSpPr>
          <p:spPr bwMode="auto">
            <a:xfrm>
              <a:off x="5055" y="6489"/>
              <a:ext cx="350" cy="357"/>
            </a:xfrm>
            <a:custGeom>
              <a:avLst/>
              <a:gdLst>
                <a:gd name="T0" fmla="*/ 0 w 350"/>
                <a:gd name="T1" fmla="*/ 178 h 357"/>
                <a:gd name="T2" fmla="*/ 4 w 350"/>
                <a:gd name="T3" fmla="*/ 214 h 357"/>
                <a:gd name="T4" fmla="*/ 13 w 350"/>
                <a:gd name="T5" fmla="*/ 247 h 357"/>
                <a:gd name="T6" fmla="*/ 30 w 350"/>
                <a:gd name="T7" fmla="*/ 277 h 357"/>
                <a:gd name="T8" fmla="*/ 52 w 350"/>
                <a:gd name="T9" fmla="*/ 305 h 357"/>
                <a:gd name="T10" fmla="*/ 76 w 350"/>
                <a:gd name="T11" fmla="*/ 327 h 357"/>
                <a:gd name="T12" fmla="*/ 106 w 350"/>
                <a:gd name="T13" fmla="*/ 344 h 357"/>
                <a:gd name="T14" fmla="*/ 138 w 350"/>
                <a:gd name="T15" fmla="*/ 353 h 357"/>
                <a:gd name="T16" fmla="*/ 173 w 350"/>
                <a:gd name="T17" fmla="*/ 357 h 357"/>
                <a:gd name="T18" fmla="*/ 207 w 350"/>
                <a:gd name="T19" fmla="*/ 353 h 357"/>
                <a:gd name="T20" fmla="*/ 242 w 350"/>
                <a:gd name="T21" fmla="*/ 344 h 357"/>
                <a:gd name="T22" fmla="*/ 272 w 350"/>
                <a:gd name="T23" fmla="*/ 327 h 357"/>
                <a:gd name="T24" fmla="*/ 298 w 350"/>
                <a:gd name="T25" fmla="*/ 305 h 357"/>
                <a:gd name="T26" fmla="*/ 320 w 350"/>
                <a:gd name="T27" fmla="*/ 277 h 357"/>
                <a:gd name="T28" fmla="*/ 337 w 350"/>
                <a:gd name="T29" fmla="*/ 247 h 357"/>
                <a:gd name="T30" fmla="*/ 346 w 350"/>
                <a:gd name="T31" fmla="*/ 214 h 357"/>
                <a:gd name="T32" fmla="*/ 350 w 350"/>
                <a:gd name="T33" fmla="*/ 178 h 357"/>
                <a:gd name="T34" fmla="*/ 346 w 350"/>
                <a:gd name="T35" fmla="*/ 143 h 357"/>
                <a:gd name="T36" fmla="*/ 337 w 350"/>
                <a:gd name="T37" fmla="*/ 109 h 357"/>
                <a:gd name="T38" fmla="*/ 320 w 350"/>
                <a:gd name="T39" fmla="*/ 78 h 357"/>
                <a:gd name="T40" fmla="*/ 298 w 350"/>
                <a:gd name="T41" fmla="*/ 52 h 357"/>
                <a:gd name="T42" fmla="*/ 272 w 350"/>
                <a:gd name="T43" fmla="*/ 31 h 357"/>
                <a:gd name="T44" fmla="*/ 242 w 350"/>
                <a:gd name="T45" fmla="*/ 13 h 357"/>
                <a:gd name="T46" fmla="*/ 207 w 350"/>
                <a:gd name="T47" fmla="*/ 5 h 357"/>
                <a:gd name="T48" fmla="*/ 173 w 350"/>
                <a:gd name="T49" fmla="*/ 0 h 357"/>
                <a:gd name="T50" fmla="*/ 138 w 350"/>
                <a:gd name="T51" fmla="*/ 5 h 357"/>
                <a:gd name="T52" fmla="*/ 106 w 350"/>
                <a:gd name="T53" fmla="*/ 13 h 357"/>
                <a:gd name="T54" fmla="*/ 76 w 350"/>
                <a:gd name="T55" fmla="*/ 31 h 357"/>
                <a:gd name="T56" fmla="*/ 52 w 350"/>
                <a:gd name="T57" fmla="*/ 52 h 357"/>
                <a:gd name="T58" fmla="*/ 30 w 350"/>
                <a:gd name="T59" fmla="*/ 78 h 357"/>
                <a:gd name="T60" fmla="*/ 13 w 350"/>
                <a:gd name="T61" fmla="*/ 109 h 357"/>
                <a:gd name="T62" fmla="*/ 4 w 350"/>
                <a:gd name="T63" fmla="*/ 143 h 357"/>
                <a:gd name="T64" fmla="*/ 0 w 350"/>
                <a:gd name="T6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 h="357">
                  <a:moveTo>
                    <a:pt x="0" y="178"/>
                  </a:moveTo>
                  <a:lnTo>
                    <a:pt x="4" y="214"/>
                  </a:lnTo>
                  <a:lnTo>
                    <a:pt x="13" y="247"/>
                  </a:lnTo>
                  <a:lnTo>
                    <a:pt x="30" y="277"/>
                  </a:lnTo>
                  <a:lnTo>
                    <a:pt x="52" y="305"/>
                  </a:lnTo>
                  <a:lnTo>
                    <a:pt x="76" y="327"/>
                  </a:lnTo>
                  <a:lnTo>
                    <a:pt x="106" y="344"/>
                  </a:lnTo>
                  <a:lnTo>
                    <a:pt x="138" y="353"/>
                  </a:lnTo>
                  <a:lnTo>
                    <a:pt x="173" y="357"/>
                  </a:lnTo>
                  <a:lnTo>
                    <a:pt x="207" y="353"/>
                  </a:lnTo>
                  <a:lnTo>
                    <a:pt x="242" y="344"/>
                  </a:lnTo>
                  <a:lnTo>
                    <a:pt x="272" y="327"/>
                  </a:lnTo>
                  <a:lnTo>
                    <a:pt x="298" y="305"/>
                  </a:lnTo>
                  <a:lnTo>
                    <a:pt x="320" y="277"/>
                  </a:lnTo>
                  <a:lnTo>
                    <a:pt x="337" y="247"/>
                  </a:lnTo>
                  <a:lnTo>
                    <a:pt x="346" y="214"/>
                  </a:lnTo>
                  <a:lnTo>
                    <a:pt x="350" y="178"/>
                  </a:lnTo>
                  <a:lnTo>
                    <a:pt x="346" y="143"/>
                  </a:lnTo>
                  <a:lnTo>
                    <a:pt x="337" y="109"/>
                  </a:lnTo>
                  <a:lnTo>
                    <a:pt x="320" y="78"/>
                  </a:lnTo>
                  <a:lnTo>
                    <a:pt x="298" y="52"/>
                  </a:lnTo>
                  <a:lnTo>
                    <a:pt x="272" y="31"/>
                  </a:lnTo>
                  <a:lnTo>
                    <a:pt x="242" y="13"/>
                  </a:lnTo>
                  <a:lnTo>
                    <a:pt x="207" y="5"/>
                  </a:lnTo>
                  <a:lnTo>
                    <a:pt x="173" y="0"/>
                  </a:lnTo>
                  <a:lnTo>
                    <a:pt x="138" y="5"/>
                  </a:lnTo>
                  <a:lnTo>
                    <a:pt x="106" y="13"/>
                  </a:lnTo>
                  <a:lnTo>
                    <a:pt x="76" y="31"/>
                  </a:lnTo>
                  <a:lnTo>
                    <a:pt x="52" y="52"/>
                  </a:lnTo>
                  <a:lnTo>
                    <a:pt x="30" y="78"/>
                  </a:lnTo>
                  <a:lnTo>
                    <a:pt x="13" y="109"/>
                  </a:lnTo>
                  <a:lnTo>
                    <a:pt x="4" y="143"/>
                  </a:lnTo>
                  <a:lnTo>
                    <a:pt x="0" y="178"/>
                  </a:lnTo>
                  <a:close/>
                </a:path>
              </a:pathLst>
            </a:custGeom>
            <a:solidFill>
              <a:srgbClr val="3A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8" name="Freeform 22"/>
            <p:cNvSpPr>
              <a:spLocks/>
            </p:cNvSpPr>
            <p:nvPr/>
          </p:nvSpPr>
          <p:spPr bwMode="auto">
            <a:xfrm>
              <a:off x="5057" y="6492"/>
              <a:ext cx="342" cy="345"/>
            </a:xfrm>
            <a:custGeom>
              <a:avLst/>
              <a:gdLst>
                <a:gd name="T0" fmla="*/ 0 w 342"/>
                <a:gd name="T1" fmla="*/ 175 h 345"/>
                <a:gd name="T2" fmla="*/ 4 w 342"/>
                <a:gd name="T3" fmla="*/ 209 h 345"/>
                <a:gd name="T4" fmla="*/ 13 w 342"/>
                <a:gd name="T5" fmla="*/ 240 h 345"/>
                <a:gd name="T6" fmla="*/ 30 w 342"/>
                <a:gd name="T7" fmla="*/ 270 h 345"/>
                <a:gd name="T8" fmla="*/ 50 w 342"/>
                <a:gd name="T9" fmla="*/ 296 h 345"/>
                <a:gd name="T10" fmla="*/ 76 w 342"/>
                <a:gd name="T11" fmla="*/ 315 h 345"/>
                <a:gd name="T12" fmla="*/ 106 w 342"/>
                <a:gd name="T13" fmla="*/ 333 h 345"/>
                <a:gd name="T14" fmla="*/ 136 w 342"/>
                <a:gd name="T15" fmla="*/ 341 h 345"/>
                <a:gd name="T16" fmla="*/ 171 w 342"/>
                <a:gd name="T17" fmla="*/ 345 h 345"/>
                <a:gd name="T18" fmla="*/ 205 w 342"/>
                <a:gd name="T19" fmla="*/ 341 h 345"/>
                <a:gd name="T20" fmla="*/ 238 w 342"/>
                <a:gd name="T21" fmla="*/ 333 h 345"/>
                <a:gd name="T22" fmla="*/ 266 w 342"/>
                <a:gd name="T23" fmla="*/ 315 h 345"/>
                <a:gd name="T24" fmla="*/ 292 w 342"/>
                <a:gd name="T25" fmla="*/ 296 h 345"/>
                <a:gd name="T26" fmla="*/ 314 w 342"/>
                <a:gd name="T27" fmla="*/ 270 h 345"/>
                <a:gd name="T28" fmla="*/ 329 w 342"/>
                <a:gd name="T29" fmla="*/ 240 h 345"/>
                <a:gd name="T30" fmla="*/ 337 w 342"/>
                <a:gd name="T31" fmla="*/ 209 h 345"/>
                <a:gd name="T32" fmla="*/ 342 w 342"/>
                <a:gd name="T33" fmla="*/ 175 h 345"/>
                <a:gd name="T34" fmla="*/ 337 w 342"/>
                <a:gd name="T35" fmla="*/ 140 h 345"/>
                <a:gd name="T36" fmla="*/ 329 w 342"/>
                <a:gd name="T37" fmla="*/ 106 h 345"/>
                <a:gd name="T38" fmla="*/ 314 w 342"/>
                <a:gd name="T39" fmla="*/ 77 h 345"/>
                <a:gd name="T40" fmla="*/ 292 w 342"/>
                <a:gd name="T41" fmla="*/ 51 h 345"/>
                <a:gd name="T42" fmla="*/ 266 w 342"/>
                <a:gd name="T43" fmla="*/ 30 h 345"/>
                <a:gd name="T44" fmla="*/ 238 w 342"/>
                <a:gd name="T45" fmla="*/ 13 h 345"/>
                <a:gd name="T46" fmla="*/ 205 w 342"/>
                <a:gd name="T47" fmla="*/ 4 h 345"/>
                <a:gd name="T48" fmla="*/ 171 w 342"/>
                <a:gd name="T49" fmla="*/ 0 h 345"/>
                <a:gd name="T50" fmla="*/ 136 w 342"/>
                <a:gd name="T51" fmla="*/ 4 h 345"/>
                <a:gd name="T52" fmla="*/ 106 w 342"/>
                <a:gd name="T53" fmla="*/ 13 h 345"/>
                <a:gd name="T54" fmla="*/ 76 w 342"/>
                <a:gd name="T55" fmla="*/ 30 h 345"/>
                <a:gd name="T56" fmla="*/ 50 w 342"/>
                <a:gd name="T57" fmla="*/ 51 h 345"/>
                <a:gd name="T58" fmla="*/ 30 w 342"/>
                <a:gd name="T59" fmla="*/ 77 h 345"/>
                <a:gd name="T60" fmla="*/ 13 w 342"/>
                <a:gd name="T61" fmla="*/ 106 h 345"/>
                <a:gd name="T62" fmla="*/ 4 w 342"/>
                <a:gd name="T63" fmla="*/ 140 h 345"/>
                <a:gd name="T64" fmla="*/ 0 w 342"/>
                <a:gd name="T65" fmla="*/ 17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45">
                  <a:moveTo>
                    <a:pt x="0" y="175"/>
                  </a:moveTo>
                  <a:lnTo>
                    <a:pt x="4" y="209"/>
                  </a:lnTo>
                  <a:lnTo>
                    <a:pt x="13" y="240"/>
                  </a:lnTo>
                  <a:lnTo>
                    <a:pt x="30" y="270"/>
                  </a:lnTo>
                  <a:lnTo>
                    <a:pt x="50" y="296"/>
                  </a:lnTo>
                  <a:lnTo>
                    <a:pt x="76" y="315"/>
                  </a:lnTo>
                  <a:lnTo>
                    <a:pt x="106" y="333"/>
                  </a:lnTo>
                  <a:lnTo>
                    <a:pt x="136" y="341"/>
                  </a:lnTo>
                  <a:lnTo>
                    <a:pt x="171" y="345"/>
                  </a:lnTo>
                  <a:lnTo>
                    <a:pt x="205" y="341"/>
                  </a:lnTo>
                  <a:lnTo>
                    <a:pt x="238" y="333"/>
                  </a:lnTo>
                  <a:lnTo>
                    <a:pt x="266" y="315"/>
                  </a:lnTo>
                  <a:lnTo>
                    <a:pt x="292" y="296"/>
                  </a:lnTo>
                  <a:lnTo>
                    <a:pt x="314" y="270"/>
                  </a:lnTo>
                  <a:lnTo>
                    <a:pt x="329" y="240"/>
                  </a:lnTo>
                  <a:lnTo>
                    <a:pt x="337" y="209"/>
                  </a:lnTo>
                  <a:lnTo>
                    <a:pt x="342" y="175"/>
                  </a:lnTo>
                  <a:lnTo>
                    <a:pt x="337" y="140"/>
                  </a:lnTo>
                  <a:lnTo>
                    <a:pt x="329" y="106"/>
                  </a:lnTo>
                  <a:lnTo>
                    <a:pt x="314" y="77"/>
                  </a:lnTo>
                  <a:lnTo>
                    <a:pt x="292" y="51"/>
                  </a:lnTo>
                  <a:lnTo>
                    <a:pt x="266" y="30"/>
                  </a:lnTo>
                  <a:lnTo>
                    <a:pt x="238" y="13"/>
                  </a:lnTo>
                  <a:lnTo>
                    <a:pt x="205" y="4"/>
                  </a:lnTo>
                  <a:lnTo>
                    <a:pt x="171" y="0"/>
                  </a:lnTo>
                  <a:lnTo>
                    <a:pt x="136" y="4"/>
                  </a:lnTo>
                  <a:lnTo>
                    <a:pt x="106" y="13"/>
                  </a:lnTo>
                  <a:lnTo>
                    <a:pt x="76" y="30"/>
                  </a:lnTo>
                  <a:lnTo>
                    <a:pt x="50" y="51"/>
                  </a:lnTo>
                  <a:lnTo>
                    <a:pt x="30" y="77"/>
                  </a:lnTo>
                  <a:lnTo>
                    <a:pt x="13" y="106"/>
                  </a:lnTo>
                  <a:lnTo>
                    <a:pt x="4" y="140"/>
                  </a:lnTo>
                  <a:lnTo>
                    <a:pt x="0" y="175"/>
                  </a:lnTo>
                  <a:close/>
                </a:path>
              </a:pathLst>
            </a:custGeom>
            <a:solidFill>
              <a:srgbClr val="3E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99" name="Freeform 23"/>
            <p:cNvSpPr>
              <a:spLocks/>
            </p:cNvSpPr>
            <p:nvPr/>
          </p:nvSpPr>
          <p:spPr bwMode="auto">
            <a:xfrm>
              <a:off x="5061" y="6494"/>
              <a:ext cx="333" cy="335"/>
            </a:xfrm>
            <a:custGeom>
              <a:avLst/>
              <a:gdLst>
                <a:gd name="T0" fmla="*/ 0 w 333"/>
                <a:gd name="T1" fmla="*/ 168 h 335"/>
                <a:gd name="T2" fmla="*/ 5 w 333"/>
                <a:gd name="T3" fmla="*/ 201 h 335"/>
                <a:gd name="T4" fmla="*/ 13 w 333"/>
                <a:gd name="T5" fmla="*/ 233 h 335"/>
                <a:gd name="T6" fmla="*/ 28 w 333"/>
                <a:gd name="T7" fmla="*/ 261 h 335"/>
                <a:gd name="T8" fmla="*/ 48 w 333"/>
                <a:gd name="T9" fmla="*/ 285 h 335"/>
                <a:gd name="T10" fmla="*/ 72 w 333"/>
                <a:gd name="T11" fmla="*/ 307 h 335"/>
                <a:gd name="T12" fmla="*/ 100 w 333"/>
                <a:gd name="T13" fmla="*/ 322 h 335"/>
                <a:gd name="T14" fmla="*/ 132 w 333"/>
                <a:gd name="T15" fmla="*/ 331 h 335"/>
                <a:gd name="T16" fmla="*/ 165 w 333"/>
                <a:gd name="T17" fmla="*/ 335 h 335"/>
                <a:gd name="T18" fmla="*/ 199 w 333"/>
                <a:gd name="T19" fmla="*/ 331 h 335"/>
                <a:gd name="T20" fmla="*/ 230 w 333"/>
                <a:gd name="T21" fmla="*/ 322 h 335"/>
                <a:gd name="T22" fmla="*/ 260 w 333"/>
                <a:gd name="T23" fmla="*/ 307 h 335"/>
                <a:gd name="T24" fmla="*/ 284 w 333"/>
                <a:gd name="T25" fmla="*/ 285 h 335"/>
                <a:gd name="T26" fmla="*/ 305 w 333"/>
                <a:gd name="T27" fmla="*/ 261 h 335"/>
                <a:gd name="T28" fmla="*/ 320 w 333"/>
                <a:gd name="T29" fmla="*/ 233 h 335"/>
                <a:gd name="T30" fmla="*/ 329 w 333"/>
                <a:gd name="T31" fmla="*/ 201 h 335"/>
                <a:gd name="T32" fmla="*/ 333 w 333"/>
                <a:gd name="T33" fmla="*/ 168 h 335"/>
                <a:gd name="T34" fmla="*/ 329 w 333"/>
                <a:gd name="T35" fmla="*/ 134 h 335"/>
                <a:gd name="T36" fmla="*/ 320 w 333"/>
                <a:gd name="T37" fmla="*/ 104 h 335"/>
                <a:gd name="T38" fmla="*/ 305 w 333"/>
                <a:gd name="T39" fmla="*/ 73 h 335"/>
                <a:gd name="T40" fmla="*/ 284 w 333"/>
                <a:gd name="T41" fmla="*/ 49 h 335"/>
                <a:gd name="T42" fmla="*/ 260 w 333"/>
                <a:gd name="T43" fmla="*/ 28 h 335"/>
                <a:gd name="T44" fmla="*/ 230 w 333"/>
                <a:gd name="T45" fmla="*/ 13 h 335"/>
                <a:gd name="T46" fmla="*/ 199 w 333"/>
                <a:gd name="T47" fmla="*/ 4 h 335"/>
                <a:gd name="T48" fmla="*/ 165 w 333"/>
                <a:gd name="T49" fmla="*/ 0 h 335"/>
                <a:gd name="T50" fmla="*/ 132 w 333"/>
                <a:gd name="T51" fmla="*/ 4 h 335"/>
                <a:gd name="T52" fmla="*/ 100 w 333"/>
                <a:gd name="T53" fmla="*/ 13 h 335"/>
                <a:gd name="T54" fmla="*/ 72 w 333"/>
                <a:gd name="T55" fmla="*/ 28 h 335"/>
                <a:gd name="T56" fmla="*/ 48 w 333"/>
                <a:gd name="T57" fmla="*/ 49 h 335"/>
                <a:gd name="T58" fmla="*/ 28 w 333"/>
                <a:gd name="T59" fmla="*/ 73 h 335"/>
                <a:gd name="T60" fmla="*/ 13 w 333"/>
                <a:gd name="T61" fmla="*/ 104 h 335"/>
                <a:gd name="T62" fmla="*/ 5 w 333"/>
                <a:gd name="T63" fmla="*/ 134 h 335"/>
                <a:gd name="T64" fmla="*/ 0 w 333"/>
                <a:gd name="T65"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335">
                  <a:moveTo>
                    <a:pt x="0" y="168"/>
                  </a:moveTo>
                  <a:lnTo>
                    <a:pt x="5" y="201"/>
                  </a:lnTo>
                  <a:lnTo>
                    <a:pt x="13" y="233"/>
                  </a:lnTo>
                  <a:lnTo>
                    <a:pt x="28" y="261"/>
                  </a:lnTo>
                  <a:lnTo>
                    <a:pt x="48" y="285"/>
                  </a:lnTo>
                  <a:lnTo>
                    <a:pt x="72" y="307"/>
                  </a:lnTo>
                  <a:lnTo>
                    <a:pt x="100" y="322"/>
                  </a:lnTo>
                  <a:lnTo>
                    <a:pt x="132" y="331"/>
                  </a:lnTo>
                  <a:lnTo>
                    <a:pt x="165" y="335"/>
                  </a:lnTo>
                  <a:lnTo>
                    <a:pt x="199" y="331"/>
                  </a:lnTo>
                  <a:lnTo>
                    <a:pt x="230" y="322"/>
                  </a:lnTo>
                  <a:lnTo>
                    <a:pt x="260" y="307"/>
                  </a:lnTo>
                  <a:lnTo>
                    <a:pt x="284" y="285"/>
                  </a:lnTo>
                  <a:lnTo>
                    <a:pt x="305" y="261"/>
                  </a:lnTo>
                  <a:lnTo>
                    <a:pt x="320" y="233"/>
                  </a:lnTo>
                  <a:lnTo>
                    <a:pt x="329" y="201"/>
                  </a:lnTo>
                  <a:lnTo>
                    <a:pt x="333" y="168"/>
                  </a:lnTo>
                  <a:lnTo>
                    <a:pt x="329" y="134"/>
                  </a:lnTo>
                  <a:lnTo>
                    <a:pt x="320" y="104"/>
                  </a:lnTo>
                  <a:lnTo>
                    <a:pt x="305" y="73"/>
                  </a:lnTo>
                  <a:lnTo>
                    <a:pt x="284" y="49"/>
                  </a:lnTo>
                  <a:lnTo>
                    <a:pt x="260" y="28"/>
                  </a:lnTo>
                  <a:lnTo>
                    <a:pt x="230" y="13"/>
                  </a:lnTo>
                  <a:lnTo>
                    <a:pt x="199" y="4"/>
                  </a:lnTo>
                  <a:lnTo>
                    <a:pt x="165" y="0"/>
                  </a:lnTo>
                  <a:lnTo>
                    <a:pt x="132" y="4"/>
                  </a:lnTo>
                  <a:lnTo>
                    <a:pt x="100" y="13"/>
                  </a:lnTo>
                  <a:lnTo>
                    <a:pt x="72" y="28"/>
                  </a:lnTo>
                  <a:lnTo>
                    <a:pt x="48" y="49"/>
                  </a:lnTo>
                  <a:lnTo>
                    <a:pt x="28" y="73"/>
                  </a:lnTo>
                  <a:lnTo>
                    <a:pt x="13" y="104"/>
                  </a:lnTo>
                  <a:lnTo>
                    <a:pt x="5" y="134"/>
                  </a:lnTo>
                  <a:lnTo>
                    <a:pt x="0" y="168"/>
                  </a:lnTo>
                  <a:close/>
                </a:path>
              </a:pathLst>
            </a:custGeom>
            <a:solidFill>
              <a:srgbClr val="41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0" name="Freeform 24"/>
            <p:cNvSpPr>
              <a:spLocks/>
            </p:cNvSpPr>
            <p:nvPr/>
          </p:nvSpPr>
          <p:spPr bwMode="auto">
            <a:xfrm>
              <a:off x="5063" y="6496"/>
              <a:ext cx="325" cy="324"/>
            </a:xfrm>
            <a:custGeom>
              <a:avLst/>
              <a:gdLst>
                <a:gd name="T0" fmla="*/ 0 w 325"/>
                <a:gd name="T1" fmla="*/ 164 h 324"/>
                <a:gd name="T2" fmla="*/ 5 w 325"/>
                <a:gd name="T3" fmla="*/ 197 h 324"/>
                <a:gd name="T4" fmla="*/ 13 w 325"/>
                <a:gd name="T5" fmla="*/ 225 h 324"/>
                <a:gd name="T6" fmla="*/ 29 w 325"/>
                <a:gd name="T7" fmla="*/ 253 h 324"/>
                <a:gd name="T8" fmla="*/ 48 w 325"/>
                <a:gd name="T9" fmla="*/ 277 h 324"/>
                <a:gd name="T10" fmla="*/ 72 w 325"/>
                <a:gd name="T11" fmla="*/ 296 h 324"/>
                <a:gd name="T12" fmla="*/ 100 w 325"/>
                <a:gd name="T13" fmla="*/ 311 h 324"/>
                <a:gd name="T14" fmla="*/ 130 w 325"/>
                <a:gd name="T15" fmla="*/ 320 h 324"/>
                <a:gd name="T16" fmla="*/ 163 w 325"/>
                <a:gd name="T17" fmla="*/ 324 h 324"/>
                <a:gd name="T18" fmla="*/ 195 w 325"/>
                <a:gd name="T19" fmla="*/ 320 h 324"/>
                <a:gd name="T20" fmla="*/ 225 w 325"/>
                <a:gd name="T21" fmla="*/ 311 h 324"/>
                <a:gd name="T22" fmla="*/ 253 w 325"/>
                <a:gd name="T23" fmla="*/ 296 h 324"/>
                <a:gd name="T24" fmla="*/ 277 w 325"/>
                <a:gd name="T25" fmla="*/ 277 h 324"/>
                <a:gd name="T26" fmla="*/ 297 w 325"/>
                <a:gd name="T27" fmla="*/ 253 h 324"/>
                <a:gd name="T28" fmla="*/ 312 w 325"/>
                <a:gd name="T29" fmla="*/ 225 h 324"/>
                <a:gd name="T30" fmla="*/ 321 w 325"/>
                <a:gd name="T31" fmla="*/ 197 h 324"/>
                <a:gd name="T32" fmla="*/ 325 w 325"/>
                <a:gd name="T33" fmla="*/ 164 h 324"/>
                <a:gd name="T34" fmla="*/ 321 w 325"/>
                <a:gd name="T35" fmla="*/ 132 h 324"/>
                <a:gd name="T36" fmla="*/ 312 w 325"/>
                <a:gd name="T37" fmla="*/ 99 h 324"/>
                <a:gd name="T38" fmla="*/ 297 w 325"/>
                <a:gd name="T39" fmla="*/ 71 h 324"/>
                <a:gd name="T40" fmla="*/ 277 w 325"/>
                <a:gd name="T41" fmla="*/ 47 h 324"/>
                <a:gd name="T42" fmla="*/ 253 w 325"/>
                <a:gd name="T43" fmla="*/ 28 h 324"/>
                <a:gd name="T44" fmla="*/ 225 w 325"/>
                <a:gd name="T45" fmla="*/ 13 h 324"/>
                <a:gd name="T46" fmla="*/ 195 w 325"/>
                <a:gd name="T47" fmla="*/ 4 h 324"/>
                <a:gd name="T48" fmla="*/ 163 w 325"/>
                <a:gd name="T49" fmla="*/ 0 h 324"/>
                <a:gd name="T50" fmla="*/ 130 w 325"/>
                <a:gd name="T51" fmla="*/ 4 h 324"/>
                <a:gd name="T52" fmla="*/ 100 w 325"/>
                <a:gd name="T53" fmla="*/ 13 h 324"/>
                <a:gd name="T54" fmla="*/ 72 w 325"/>
                <a:gd name="T55" fmla="*/ 28 h 324"/>
                <a:gd name="T56" fmla="*/ 48 w 325"/>
                <a:gd name="T57" fmla="*/ 47 h 324"/>
                <a:gd name="T58" fmla="*/ 29 w 325"/>
                <a:gd name="T59" fmla="*/ 71 h 324"/>
                <a:gd name="T60" fmla="*/ 13 w 325"/>
                <a:gd name="T61" fmla="*/ 99 h 324"/>
                <a:gd name="T62" fmla="*/ 5 w 325"/>
                <a:gd name="T63" fmla="*/ 132 h 324"/>
                <a:gd name="T64" fmla="*/ 0 w 325"/>
                <a:gd name="T65" fmla="*/ 16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0" y="164"/>
                  </a:moveTo>
                  <a:lnTo>
                    <a:pt x="5" y="197"/>
                  </a:lnTo>
                  <a:lnTo>
                    <a:pt x="13" y="225"/>
                  </a:lnTo>
                  <a:lnTo>
                    <a:pt x="29" y="253"/>
                  </a:lnTo>
                  <a:lnTo>
                    <a:pt x="48" y="277"/>
                  </a:lnTo>
                  <a:lnTo>
                    <a:pt x="72" y="296"/>
                  </a:lnTo>
                  <a:lnTo>
                    <a:pt x="100" y="311"/>
                  </a:lnTo>
                  <a:lnTo>
                    <a:pt x="130" y="320"/>
                  </a:lnTo>
                  <a:lnTo>
                    <a:pt x="163" y="324"/>
                  </a:lnTo>
                  <a:lnTo>
                    <a:pt x="195" y="320"/>
                  </a:lnTo>
                  <a:lnTo>
                    <a:pt x="225" y="311"/>
                  </a:lnTo>
                  <a:lnTo>
                    <a:pt x="253" y="296"/>
                  </a:lnTo>
                  <a:lnTo>
                    <a:pt x="277" y="277"/>
                  </a:lnTo>
                  <a:lnTo>
                    <a:pt x="297" y="253"/>
                  </a:lnTo>
                  <a:lnTo>
                    <a:pt x="312" y="225"/>
                  </a:lnTo>
                  <a:lnTo>
                    <a:pt x="321" y="197"/>
                  </a:lnTo>
                  <a:lnTo>
                    <a:pt x="325" y="164"/>
                  </a:lnTo>
                  <a:lnTo>
                    <a:pt x="321" y="132"/>
                  </a:lnTo>
                  <a:lnTo>
                    <a:pt x="312" y="99"/>
                  </a:lnTo>
                  <a:lnTo>
                    <a:pt x="297" y="71"/>
                  </a:lnTo>
                  <a:lnTo>
                    <a:pt x="277" y="47"/>
                  </a:lnTo>
                  <a:lnTo>
                    <a:pt x="253" y="28"/>
                  </a:lnTo>
                  <a:lnTo>
                    <a:pt x="225" y="13"/>
                  </a:lnTo>
                  <a:lnTo>
                    <a:pt x="195" y="4"/>
                  </a:lnTo>
                  <a:lnTo>
                    <a:pt x="163" y="0"/>
                  </a:lnTo>
                  <a:lnTo>
                    <a:pt x="130" y="4"/>
                  </a:lnTo>
                  <a:lnTo>
                    <a:pt x="100" y="13"/>
                  </a:lnTo>
                  <a:lnTo>
                    <a:pt x="72" y="28"/>
                  </a:lnTo>
                  <a:lnTo>
                    <a:pt x="48" y="47"/>
                  </a:lnTo>
                  <a:lnTo>
                    <a:pt x="29" y="71"/>
                  </a:lnTo>
                  <a:lnTo>
                    <a:pt x="13" y="99"/>
                  </a:lnTo>
                  <a:lnTo>
                    <a:pt x="5" y="132"/>
                  </a:lnTo>
                  <a:lnTo>
                    <a:pt x="0" y="164"/>
                  </a:lnTo>
                  <a:close/>
                </a:path>
              </a:pathLst>
            </a:custGeom>
            <a:solidFill>
              <a:srgbClr val="452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1" name="Freeform 25"/>
            <p:cNvSpPr>
              <a:spLocks/>
            </p:cNvSpPr>
            <p:nvPr/>
          </p:nvSpPr>
          <p:spPr bwMode="auto">
            <a:xfrm>
              <a:off x="5066" y="6498"/>
              <a:ext cx="315" cy="316"/>
            </a:xfrm>
            <a:custGeom>
              <a:avLst/>
              <a:gdLst>
                <a:gd name="T0" fmla="*/ 0 w 315"/>
                <a:gd name="T1" fmla="*/ 158 h 316"/>
                <a:gd name="T2" fmla="*/ 4 w 315"/>
                <a:gd name="T3" fmla="*/ 190 h 316"/>
                <a:gd name="T4" fmla="*/ 13 w 315"/>
                <a:gd name="T5" fmla="*/ 218 h 316"/>
                <a:gd name="T6" fmla="*/ 28 w 315"/>
                <a:gd name="T7" fmla="*/ 247 h 316"/>
                <a:gd name="T8" fmla="*/ 47 w 315"/>
                <a:gd name="T9" fmla="*/ 270 h 316"/>
                <a:gd name="T10" fmla="*/ 71 w 315"/>
                <a:gd name="T11" fmla="*/ 288 h 316"/>
                <a:gd name="T12" fmla="*/ 99 w 315"/>
                <a:gd name="T13" fmla="*/ 303 h 316"/>
                <a:gd name="T14" fmla="*/ 127 w 315"/>
                <a:gd name="T15" fmla="*/ 314 h 316"/>
                <a:gd name="T16" fmla="*/ 160 w 315"/>
                <a:gd name="T17" fmla="*/ 316 h 316"/>
                <a:gd name="T18" fmla="*/ 190 w 315"/>
                <a:gd name="T19" fmla="*/ 314 h 316"/>
                <a:gd name="T20" fmla="*/ 220 w 315"/>
                <a:gd name="T21" fmla="*/ 303 h 316"/>
                <a:gd name="T22" fmla="*/ 246 w 315"/>
                <a:gd name="T23" fmla="*/ 288 h 316"/>
                <a:gd name="T24" fmla="*/ 270 w 315"/>
                <a:gd name="T25" fmla="*/ 270 h 316"/>
                <a:gd name="T26" fmla="*/ 289 w 315"/>
                <a:gd name="T27" fmla="*/ 247 h 316"/>
                <a:gd name="T28" fmla="*/ 302 w 315"/>
                <a:gd name="T29" fmla="*/ 218 h 316"/>
                <a:gd name="T30" fmla="*/ 313 w 315"/>
                <a:gd name="T31" fmla="*/ 190 h 316"/>
                <a:gd name="T32" fmla="*/ 315 w 315"/>
                <a:gd name="T33" fmla="*/ 158 h 316"/>
                <a:gd name="T34" fmla="*/ 313 w 315"/>
                <a:gd name="T35" fmla="*/ 125 h 316"/>
                <a:gd name="T36" fmla="*/ 302 w 315"/>
                <a:gd name="T37" fmla="*/ 95 h 316"/>
                <a:gd name="T38" fmla="*/ 289 w 315"/>
                <a:gd name="T39" fmla="*/ 69 h 316"/>
                <a:gd name="T40" fmla="*/ 270 w 315"/>
                <a:gd name="T41" fmla="*/ 45 h 316"/>
                <a:gd name="T42" fmla="*/ 246 w 315"/>
                <a:gd name="T43" fmla="*/ 26 h 316"/>
                <a:gd name="T44" fmla="*/ 220 w 315"/>
                <a:gd name="T45" fmla="*/ 13 h 316"/>
                <a:gd name="T46" fmla="*/ 190 w 315"/>
                <a:gd name="T47" fmla="*/ 2 h 316"/>
                <a:gd name="T48" fmla="*/ 160 w 315"/>
                <a:gd name="T49" fmla="*/ 0 h 316"/>
                <a:gd name="T50" fmla="*/ 127 w 315"/>
                <a:gd name="T51" fmla="*/ 2 h 316"/>
                <a:gd name="T52" fmla="*/ 99 w 315"/>
                <a:gd name="T53" fmla="*/ 13 h 316"/>
                <a:gd name="T54" fmla="*/ 71 w 315"/>
                <a:gd name="T55" fmla="*/ 26 h 316"/>
                <a:gd name="T56" fmla="*/ 47 w 315"/>
                <a:gd name="T57" fmla="*/ 45 h 316"/>
                <a:gd name="T58" fmla="*/ 28 w 315"/>
                <a:gd name="T59" fmla="*/ 69 h 316"/>
                <a:gd name="T60" fmla="*/ 13 w 315"/>
                <a:gd name="T61" fmla="*/ 95 h 316"/>
                <a:gd name="T62" fmla="*/ 4 w 315"/>
                <a:gd name="T63" fmla="*/ 125 h 316"/>
                <a:gd name="T64" fmla="*/ 0 w 315"/>
                <a:gd name="T65"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16">
                  <a:moveTo>
                    <a:pt x="0" y="158"/>
                  </a:moveTo>
                  <a:lnTo>
                    <a:pt x="4" y="190"/>
                  </a:lnTo>
                  <a:lnTo>
                    <a:pt x="13" y="218"/>
                  </a:lnTo>
                  <a:lnTo>
                    <a:pt x="28" y="247"/>
                  </a:lnTo>
                  <a:lnTo>
                    <a:pt x="47" y="270"/>
                  </a:lnTo>
                  <a:lnTo>
                    <a:pt x="71" y="288"/>
                  </a:lnTo>
                  <a:lnTo>
                    <a:pt x="99" y="303"/>
                  </a:lnTo>
                  <a:lnTo>
                    <a:pt x="127" y="314"/>
                  </a:lnTo>
                  <a:lnTo>
                    <a:pt x="160" y="316"/>
                  </a:lnTo>
                  <a:lnTo>
                    <a:pt x="190" y="314"/>
                  </a:lnTo>
                  <a:lnTo>
                    <a:pt x="220" y="303"/>
                  </a:lnTo>
                  <a:lnTo>
                    <a:pt x="246" y="288"/>
                  </a:lnTo>
                  <a:lnTo>
                    <a:pt x="270" y="270"/>
                  </a:lnTo>
                  <a:lnTo>
                    <a:pt x="289" y="247"/>
                  </a:lnTo>
                  <a:lnTo>
                    <a:pt x="302" y="218"/>
                  </a:lnTo>
                  <a:lnTo>
                    <a:pt x="313" y="190"/>
                  </a:lnTo>
                  <a:lnTo>
                    <a:pt x="315" y="158"/>
                  </a:lnTo>
                  <a:lnTo>
                    <a:pt x="313" y="125"/>
                  </a:lnTo>
                  <a:lnTo>
                    <a:pt x="302" y="95"/>
                  </a:lnTo>
                  <a:lnTo>
                    <a:pt x="289" y="69"/>
                  </a:lnTo>
                  <a:lnTo>
                    <a:pt x="270" y="45"/>
                  </a:lnTo>
                  <a:lnTo>
                    <a:pt x="246" y="26"/>
                  </a:lnTo>
                  <a:lnTo>
                    <a:pt x="220" y="13"/>
                  </a:lnTo>
                  <a:lnTo>
                    <a:pt x="190" y="2"/>
                  </a:lnTo>
                  <a:lnTo>
                    <a:pt x="160" y="0"/>
                  </a:lnTo>
                  <a:lnTo>
                    <a:pt x="127" y="2"/>
                  </a:lnTo>
                  <a:lnTo>
                    <a:pt x="99" y="13"/>
                  </a:lnTo>
                  <a:lnTo>
                    <a:pt x="71" y="26"/>
                  </a:lnTo>
                  <a:lnTo>
                    <a:pt x="47" y="45"/>
                  </a:lnTo>
                  <a:lnTo>
                    <a:pt x="28" y="69"/>
                  </a:lnTo>
                  <a:lnTo>
                    <a:pt x="13" y="95"/>
                  </a:lnTo>
                  <a:lnTo>
                    <a:pt x="4" y="125"/>
                  </a:lnTo>
                  <a:lnTo>
                    <a:pt x="0" y="158"/>
                  </a:lnTo>
                  <a:close/>
                </a:path>
              </a:pathLst>
            </a:custGeom>
            <a:solidFill>
              <a:srgbClr val="492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2" name="Freeform 26"/>
            <p:cNvSpPr>
              <a:spLocks/>
            </p:cNvSpPr>
            <p:nvPr/>
          </p:nvSpPr>
          <p:spPr bwMode="auto">
            <a:xfrm>
              <a:off x="5070" y="6500"/>
              <a:ext cx="305" cy="303"/>
            </a:xfrm>
            <a:custGeom>
              <a:avLst/>
              <a:gdLst>
                <a:gd name="T0" fmla="*/ 0 w 305"/>
                <a:gd name="T1" fmla="*/ 152 h 303"/>
                <a:gd name="T2" fmla="*/ 2 w 305"/>
                <a:gd name="T3" fmla="*/ 182 h 303"/>
                <a:gd name="T4" fmla="*/ 13 w 305"/>
                <a:gd name="T5" fmla="*/ 210 h 303"/>
                <a:gd name="T6" fmla="*/ 26 w 305"/>
                <a:gd name="T7" fmla="*/ 236 h 303"/>
                <a:gd name="T8" fmla="*/ 45 w 305"/>
                <a:gd name="T9" fmla="*/ 260 h 303"/>
                <a:gd name="T10" fmla="*/ 67 w 305"/>
                <a:gd name="T11" fmla="*/ 277 h 303"/>
                <a:gd name="T12" fmla="*/ 93 w 305"/>
                <a:gd name="T13" fmla="*/ 292 h 303"/>
                <a:gd name="T14" fmla="*/ 123 w 305"/>
                <a:gd name="T15" fmla="*/ 301 h 303"/>
                <a:gd name="T16" fmla="*/ 153 w 305"/>
                <a:gd name="T17" fmla="*/ 303 h 303"/>
                <a:gd name="T18" fmla="*/ 184 w 305"/>
                <a:gd name="T19" fmla="*/ 301 h 303"/>
                <a:gd name="T20" fmla="*/ 212 w 305"/>
                <a:gd name="T21" fmla="*/ 292 h 303"/>
                <a:gd name="T22" fmla="*/ 238 w 305"/>
                <a:gd name="T23" fmla="*/ 277 h 303"/>
                <a:gd name="T24" fmla="*/ 262 w 305"/>
                <a:gd name="T25" fmla="*/ 260 h 303"/>
                <a:gd name="T26" fmla="*/ 279 w 305"/>
                <a:gd name="T27" fmla="*/ 236 h 303"/>
                <a:gd name="T28" fmla="*/ 294 w 305"/>
                <a:gd name="T29" fmla="*/ 210 h 303"/>
                <a:gd name="T30" fmla="*/ 303 w 305"/>
                <a:gd name="T31" fmla="*/ 182 h 303"/>
                <a:gd name="T32" fmla="*/ 305 w 305"/>
                <a:gd name="T33" fmla="*/ 152 h 303"/>
                <a:gd name="T34" fmla="*/ 303 w 305"/>
                <a:gd name="T35" fmla="*/ 121 h 303"/>
                <a:gd name="T36" fmla="*/ 294 w 305"/>
                <a:gd name="T37" fmla="*/ 93 h 303"/>
                <a:gd name="T38" fmla="*/ 279 w 305"/>
                <a:gd name="T39" fmla="*/ 67 h 303"/>
                <a:gd name="T40" fmla="*/ 262 w 305"/>
                <a:gd name="T41" fmla="*/ 43 h 303"/>
                <a:gd name="T42" fmla="*/ 238 w 305"/>
                <a:gd name="T43" fmla="*/ 26 h 303"/>
                <a:gd name="T44" fmla="*/ 212 w 305"/>
                <a:gd name="T45" fmla="*/ 11 h 303"/>
                <a:gd name="T46" fmla="*/ 184 w 305"/>
                <a:gd name="T47" fmla="*/ 2 h 303"/>
                <a:gd name="T48" fmla="*/ 153 w 305"/>
                <a:gd name="T49" fmla="*/ 0 h 303"/>
                <a:gd name="T50" fmla="*/ 123 w 305"/>
                <a:gd name="T51" fmla="*/ 2 h 303"/>
                <a:gd name="T52" fmla="*/ 93 w 305"/>
                <a:gd name="T53" fmla="*/ 11 h 303"/>
                <a:gd name="T54" fmla="*/ 67 w 305"/>
                <a:gd name="T55" fmla="*/ 26 h 303"/>
                <a:gd name="T56" fmla="*/ 45 w 305"/>
                <a:gd name="T57" fmla="*/ 43 h 303"/>
                <a:gd name="T58" fmla="*/ 26 w 305"/>
                <a:gd name="T59" fmla="*/ 67 h 303"/>
                <a:gd name="T60" fmla="*/ 13 w 305"/>
                <a:gd name="T61" fmla="*/ 93 h 303"/>
                <a:gd name="T62" fmla="*/ 2 w 305"/>
                <a:gd name="T63" fmla="*/ 121 h 303"/>
                <a:gd name="T64" fmla="*/ 0 w 305"/>
                <a:gd name="T6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03">
                  <a:moveTo>
                    <a:pt x="0" y="152"/>
                  </a:moveTo>
                  <a:lnTo>
                    <a:pt x="2" y="182"/>
                  </a:lnTo>
                  <a:lnTo>
                    <a:pt x="13" y="210"/>
                  </a:lnTo>
                  <a:lnTo>
                    <a:pt x="26" y="236"/>
                  </a:lnTo>
                  <a:lnTo>
                    <a:pt x="45" y="260"/>
                  </a:lnTo>
                  <a:lnTo>
                    <a:pt x="67" y="277"/>
                  </a:lnTo>
                  <a:lnTo>
                    <a:pt x="93" y="292"/>
                  </a:lnTo>
                  <a:lnTo>
                    <a:pt x="123" y="301"/>
                  </a:lnTo>
                  <a:lnTo>
                    <a:pt x="153" y="303"/>
                  </a:lnTo>
                  <a:lnTo>
                    <a:pt x="184" y="301"/>
                  </a:lnTo>
                  <a:lnTo>
                    <a:pt x="212" y="292"/>
                  </a:lnTo>
                  <a:lnTo>
                    <a:pt x="238" y="277"/>
                  </a:lnTo>
                  <a:lnTo>
                    <a:pt x="262" y="260"/>
                  </a:lnTo>
                  <a:lnTo>
                    <a:pt x="279" y="236"/>
                  </a:lnTo>
                  <a:lnTo>
                    <a:pt x="294" y="210"/>
                  </a:lnTo>
                  <a:lnTo>
                    <a:pt x="303" y="182"/>
                  </a:lnTo>
                  <a:lnTo>
                    <a:pt x="305" y="152"/>
                  </a:lnTo>
                  <a:lnTo>
                    <a:pt x="303" y="121"/>
                  </a:lnTo>
                  <a:lnTo>
                    <a:pt x="294" y="93"/>
                  </a:lnTo>
                  <a:lnTo>
                    <a:pt x="279" y="67"/>
                  </a:lnTo>
                  <a:lnTo>
                    <a:pt x="262" y="43"/>
                  </a:lnTo>
                  <a:lnTo>
                    <a:pt x="238" y="26"/>
                  </a:lnTo>
                  <a:lnTo>
                    <a:pt x="212" y="11"/>
                  </a:lnTo>
                  <a:lnTo>
                    <a:pt x="184" y="2"/>
                  </a:lnTo>
                  <a:lnTo>
                    <a:pt x="153" y="0"/>
                  </a:lnTo>
                  <a:lnTo>
                    <a:pt x="123" y="2"/>
                  </a:lnTo>
                  <a:lnTo>
                    <a:pt x="93" y="11"/>
                  </a:lnTo>
                  <a:lnTo>
                    <a:pt x="67" y="26"/>
                  </a:lnTo>
                  <a:lnTo>
                    <a:pt x="45" y="43"/>
                  </a:lnTo>
                  <a:lnTo>
                    <a:pt x="26" y="67"/>
                  </a:lnTo>
                  <a:lnTo>
                    <a:pt x="13" y="93"/>
                  </a:lnTo>
                  <a:lnTo>
                    <a:pt x="2" y="121"/>
                  </a:lnTo>
                  <a:lnTo>
                    <a:pt x="0" y="152"/>
                  </a:lnTo>
                  <a:close/>
                </a:path>
              </a:pathLst>
            </a:custGeom>
            <a:solidFill>
              <a:srgbClr val="4C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3" name="Freeform 27"/>
            <p:cNvSpPr>
              <a:spLocks/>
            </p:cNvSpPr>
            <p:nvPr/>
          </p:nvSpPr>
          <p:spPr bwMode="auto">
            <a:xfrm>
              <a:off x="5074" y="6500"/>
              <a:ext cx="297" cy="296"/>
            </a:xfrm>
            <a:custGeom>
              <a:avLst/>
              <a:gdLst>
                <a:gd name="T0" fmla="*/ 0 w 297"/>
                <a:gd name="T1" fmla="*/ 149 h 296"/>
                <a:gd name="T2" fmla="*/ 2 w 297"/>
                <a:gd name="T3" fmla="*/ 180 h 296"/>
                <a:gd name="T4" fmla="*/ 11 w 297"/>
                <a:gd name="T5" fmla="*/ 206 h 296"/>
                <a:gd name="T6" fmla="*/ 24 w 297"/>
                <a:gd name="T7" fmla="*/ 232 h 296"/>
                <a:gd name="T8" fmla="*/ 44 w 297"/>
                <a:gd name="T9" fmla="*/ 253 h 296"/>
                <a:gd name="T10" fmla="*/ 65 w 297"/>
                <a:gd name="T11" fmla="*/ 270 h 296"/>
                <a:gd name="T12" fmla="*/ 89 w 297"/>
                <a:gd name="T13" fmla="*/ 286 h 296"/>
                <a:gd name="T14" fmla="*/ 117 w 297"/>
                <a:gd name="T15" fmla="*/ 294 h 296"/>
                <a:gd name="T16" fmla="*/ 147 w 297"/>
                <a:gd name="T17" fmla="*/ 296 h 296"/>
                <a:gd name="T18" fmla="*/ 178 w 297"/>
                <a:gd name="T19" fmla="*/ 294 h 296"/>
                <a:gd name="T20" fmla="*/ 206 w 297"/>
                <a:gd name="T21" fmla="*/ 286 h 296"/>
                <a:gd name="T22" fmla="*/ 232 w 297"/>
                <a:gd name="T23" fmla="*/ 270 h 296"/>
                <a:gd name="T24" fmla="*/ 253 w 297"/>
                <a:gd name="T25" fmla="*/ 253 h 296"/>
                <a:gd name="T26" fmla="*/ 271 w 297"/>
                <a:gd name="T27" fmla="*/ 232 h 296"/>
                <a:gd name="T28" fmla="*/ 286 w 297"/>
                <a:gd name="T29" fmla="*/ 206 h 296"/>
                <a:gd name="T30" fmla="*/ 294 w 297"/>
                <a:gd name="T31" fmla="*/ 180 h 296"/>
                <a:gd name="T32" fmla="*/ 297 w 297"/>
                <a:gd name="T33" fmla="*/ 149 h 296"/>
                <a:gd name="T34" fmla="*/ 294 w 297"/>
                <a:gd name="T35" fmla="*/ 119 h 296"/>
                <a:gd name="T36" fmla="*/ 286 w 297"/>
                <a:gd name="T37" fmla="*/ 91 h 296"/>
                <a:gd name="T38" fmla="*/ 271 w 297"/>
                <a:gd name="T39" fmla="*/ 65 h 296"/>
                <a:gd name="T40" fmla="*/ 253 w 297"/>
                <a:gd name="T41" fmla="*/ 43 h 296"/>
                <a:gd name="T42" fmla="*/ 232 w 297"/>
                <a:gd name="T43" fmla="*/ 26 h 296"/>
                <a:gd name="T44" fmla="*/ 206 w 297"/>
                <a:gd name="T45" fmla="*/ 11 h 296"/>
                <a:gd name="T46" fmla="*/ 178 w 297"/>
                <a:gd name="T47" fmla="*/ 2 h 296"/>
                <a:gd name="T48" fmla="*/ 147 w 297"/>
                <a:gd name="T49" fmla="*/ 0 h 296"/>
                <a:gd name="T50" fmla="*/ 117 w 297"/>
                <a:gd name="T51" fmla="*/ 2 h 296"/>
                <a:gd name="T52" fmla="*/ 89 w 297"/>
                <a:gd name="T53" fmla="*/ 11 h 296"/>
                <a:gd name="T54" fmla="*/ 65 w 297"/>
                <a:gd name="T55" fmla="*/ 26 h 296"/>
                <a:gd name="T56" fmla="*/ 44 w 297"/>
                <a:gd name="T57" fmla="*/ 43 h 296"/>
                <a:gd name="T58" fmla="*/ 24 w 297"/>
                <a:gd name="T59" fmla="*/ 65 h 296"/>
                <a:gd name="T60" fmla="*/ 11 w 297"/>
                <a:gd name="T61" fmla="*/ 91 h 296"/>
                <a:gd name="T62" fmla="*/ 2 w 297"/>
                <a:gd name="T63" fmla="*/ 119 h 296"/>
                <a:gd name="T64" fmla="*/ 0 w 297"/>
                <a:gd name="T65" fmla="*/ 1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296">
                  <a:moveTo>
                    <a:pt x="0" y="149"/>
                  </a:moveTo>
                  <a:lnTo>
                    <a:pt x="2" y="180"/>
                  </a:lnTo>
                  <a:lnTo>
                    <a:pt x="11" y="206"/>
                  </a:lnTo>
                  <a:lnTo>
                    <a:pt x="24" y="232"/>
                  </a:lnTo>
                  <a:lnTo>
                    <a:pt x="44" y="253"/>
                  </a:lnTo>
                  <a:lnTo>
                    <a:pt x="65" y="270"/>
                  </a:lnTo>
                  <a:lnTo>
                    <a:pt x="89" y="286"/>
                  </a:lnTo>
                  <a:lnTo>
                    <a:pt x="117" y="294"/>
                  </a:lnTo>
                  <a:lnTo>
                    <a:pt x="147" y="296"/>
                  </a:lnTo>
                  <a:lnTo>
                    <a:pt x="178" y="294"/>
                  </a:lnTo>
                  <a:lnTo>
                    <a:pt x="206" y="286"/>
                  </a:lnTo>
                  <a:lnTo>
                    <a:pt x="232" y="270"/>
                  </a:lnTo>
                  <a:lnTo>
                    <a:pt x="253" y="253"/>
                  </a:lnTo>
                  <a:lnTo>
                    <a:pt x="271" y="232"/>
                  </a:lnTo>
                  <a:lnTo>
                    <a:pt x="286" y="206"/>
                  </a:lnTo>
                  <a:lnTo>
                    <a:pt x="294" y="180"/>
                  </a:lnTo>
                  <a:lnTo>
                    <a:pt x="297" y="149"/>
                  </a:lnTo>
                  <a:lnTo>
                    <a:pt x="294" y="119"/>
                  </a:lnTo>
                  <a:lnTo>
                    <a:pt x="286" y="91"/>
                  </a:lnTo>
                  <a:lnTo>
                    <a:pt x="271" y="65"/>
                  </a:lnTo>
                  <a:lnTo>
                    <a:pt x="253" y="43"/>
                  </a:lnTo>
                  <a:lnTo>
                    <a:pt x="232" y="26"/>
                  </a:lnTo>
                  <a:lnTo>
                    <a:pt x="206" y="11"/>
                  </a:lnTo>
                  <a:lnTo>
                    <a:pt x="178" y="2"/>
                  </a:lnTo>
                  <a:lnTo>
                    <a:pt x="147" y="0"/>
                  </a:lnTo>
                  <a:lnTo>
                    <a:pt x="117" y="2"/>
                  </a:lnTo>
                  <a:lnTo>
                    <a:pt x="89" y="11"/>
                  </a:lnTo>
                  <a:lnTo>
                    <a:pt x="65" y="26"/>
                  </a:lnTo>
                  <a:lnTo>
                    <a:pt x="44" y="43"/>
                  </a:lnTo>
                  <a:lnTo>
                    <a:pt x="24" y="65"/>
                  </a:lnTo>
                  <a:lnTo>
                    <a:pt x="11" y="91"/>
                  </a:lnTo>
                  <a:lnTo>
                    <a:pt x="2" y="119"/>
                  </a:lnTo>
                  <a:lnTo>
                    <a:pt x="0" y="149"/>
                  </a:lnTo>
                  <a:close/>
                </a:path>
              </a:pathLst>
            </a:custGeom>
            <a:solidFill>
              <a:srgbClr val="5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4" name="Freeform 28"/>
            <p:cNvSpPr>
              <a:spLocks/>
            </p:cNvSpPr>
            <p:nvPr/>
          </p:nvSpPr>
          <p:spPr bwMode="auto">
            <a:xfrm>
              <a:off x="5079" y="6505"/>
              <a:ext cx="285" cy="283"/>
            </a:xfrm>
            <a:custGeom>
              <a:avLst/>
              <a:gdLst>
                <a:gd name="T0" fmla="*/ 0 w 285"/>
                <a:gd name="T1" fmla="*/ 140 h 283"/>
                <a:gd name="T2" fmla="*/ 2 w 285"/>
                <a:gd name="T3" fmla="*/ 168 h 283"/>
                <a:gd name="T4" fmla="*/ 10 w 285"/>
                <a:gd name="T5" fmla="*/ 196 h 283"/>
                <a:gd name="T6" fmla="*/ 23 w 285"/>
                <a:gd name="T7" fmla="*/ 220 h 283"/>
                <a:gd name="T8" fmla="*/ 41 w 285"/>
                <a:gd name="T9" fmla="*/ 242 h 283"/>
                <a:gd name="T10" fmla="*/ 62 w 285"/>
                <a:gd name="T11" fmla="*/ 259 h 283"/>
                <a:gd name="T12" fmla="*/ 86 w 285"/>
                <a:gd name="T13" fmla="*/ 272 h 283"/>
                <a:gd name="T14" fmla="*/ 114 w 285"/>
                <a:gd name="T15" fmla="*/ 281 h 283"/>
                <a:gd name="T16" fmla="*/ 142 w 285"/>
                <a:gd name="T17" fmla="*/ 283 h 283"/>
                <a:gd name="T18" fmla="*/ 170 w 285"/>
                <a:gd name="T19" fmla="*/ 281 h 283"/>
                <a:gd name="T20" fmla="*/ 199 w 285"/>
                <a:gd name="T21" fmla="*/ 272 h 283"/>
                <a:gd name="T22" fmla="*/ 222 w 285"/>
                <a:gd name="T23" fmla="*/ 259 h 283"/>
                <a:gd name="T24" fmla="*/ 244 w 285"/>
                <a:gd name="T25" fmla="*/ 242 h 283"/>
                <a:gd name="T26" fmla="*/ 261 w 285"/>
                <a:gd name="T27" fmla="*/ 220 h 283"/>
                <a:gd name="T28" fmla="*/ 274 w 285"/>
                <a:gd name="T29" fmla="*/ 196 h 283"/>
                <a:gd name="T30" fmla="*/ 283 w 285"/>
                <a:gd name="T31" fmla="*/ 168 h 283"/>
                <a:gd name="T32" fmla="*/ 285 w 285"/>
                <a:gd name="T33" fmla="*/ 140 h 283"/>
                <a:gd name="T34" fmla="*/ 283 w 285"/>
                <a:gd name="T35" fmla="*/ 112 h 283"/>
                <a:gd name="T36" fmla="*/ 274 w 285"/>
                <a:gd name="T37" fmla="*/ 84 h 283"/>
                <a:gd name="T38" fmla="*/ 261 w 285"/>
                <a:gd name="T39" fmla="*/ 60 h 283"/>
                <a:gd name="T40" fmla="*/ 244 w 285"/>
                <a:gd name="T41" fmla="*/ 41 h 283"/>
                <a:gd name="T42" fmla="*/ 222 w 285"/>
                <a:gd name="T43" fmla="*/ 23 h 283"/>
                <a:gd name="T44" fmla="*/ 199 w 285"/>
                <a:gd name="T45" fmla="*/ 10 h 283"/>
                <a:gd name="T46" fmla="*/ 170 w 285"/>
                <a:gd name="T47" fmla="*/ 2 h 283"/>
                <a:gd name="T48" fmla="*/ 142 w 285"/>
                <a:gd name="T49" fmla="*/ 0 h 283"/>
                <a:gd name="T50" fmla="*/ 114 w 285"/>
                <a:gd name="T51" fmla="*/ 2 h 283"/>
                <a:gd name="T52" fmla="*/ 86 w 285"/>
                <a:gd name="T53" fmla="*/ 10 h 283"/>
                <a:gd name="T54" fmla="*/ 62 w 285"/>
                <a:gd name="T55" fmla="*/ 23 h 283"/>
                <a:gd name="T56" fmla="*/ 41 w 285"/>
                <a:gd name="T57" fmla="*/ 41 h 283"/>
                <a:gd name="T58" fmla="*/ 23 w 285"/>
                <a:gd name="T59" fmla="*/ 60 h 283"/>
                <a:gd name="T60" fmla="*/ 10 w 285"/>
                <a:gd name="T61" fmla="*/ 84 h 283"/>
                <a:gd name="T62" fmla="*/ 2 w 285"/>
                <a:gd name="T63" fmla="*/ 112 h 283"/>
                <a:gd name="T64" fmla="*/ 0 w 285"/>
                <a:gd name="T65" fmla="*/ 14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3">
                  <a:moveTo>
                    <a:pt x="0" y="140"/>
                  </a:moveTo>
                  <a:lnTo>
                    <a:pt x="2" y="168"/>
                  </a:lnTo>
                  <a:lnTo>
                    <a:pt x="10" y="196"/>
                  </a:lnTo>
                  <a:lnTo>
                    <a:pt x="23" y="220"/>
                  </a:lnTo>
                  <a:lnTo>
                    <a:pt x="41" y="242"/>
                  </a:lnTo>
                  <a:lnTo>
                    <a:pt x="62" y="259"/>
                  </a:lnTo>
                  <a:lnTo>
                    <a:pt x="86" y="272"/>
                  </a:lnTo>
                  <a:lnTo>
                    <a:pt x="114" y="281"/>
                  </a:lnTo>
                  <a:lnTo>
                    <a:pt x="142" y="283"/>
                  </a:lnTo>
                  <a:lnTo>
                    <a:pt x="170" y="281"/>
                  </a:lnTo>
                  <a:lnTo>
                    <a:pt x="199" y="272"/>
                  </a:lnTo>
                  <a:lnTo>
                    <a:pt x="222" y="259"/>
                  </a:lnTo>
                  <a:lnTo>
                    <a:pt x="244" y="242"/>
                  </a:lnTo>
                  <a:lnTo>
                    <a:pt x="261" y="220"/>
                  </a:lnTo>
                  <a:lnTo>
                    <a:pt x="274" y="196"/>
                  </a:lnTo>
                  <a:lnTo>
                    <a:pt x="283" y="168"/>
                  </a:lnTo>
                  <a:lnTo>
                    <a:pt x="285" y="140"/>
                  </a:lnTo>
                  <a:lnTo>
                    <a:pt x="283" y="112"/>
                  </a:lnTo>
                  <a:lnTo>
                    <a:pt x="274" y="84"/>
                  </a:lnTo>
                  <a:lnTo>
                    <a:pt x="261" y="60"/>
                  </a:lnTo>
                  <a:lnTo>
                    <a:pt x="244" y="41"/>
                  </a:lnTo>
                  <a:lnTo>
                    <a:pt x="222" y="23"/>
                  </a:lnTo>
                  <a:lnTo>
                    <a:pt x="199" y="10"/>
                  </a:lnTo>
                  <a:lnTo>
                    <a:pt x="170" y="2"/>
                  </a:lnTo>
                  <a:lnTo>
                    <a:pt x="142" y="0"/>
                  </a:lnTo>
                  <a:lnTo>
                    <a:pt x="114" y="2"/>
                  </a:lnTo>
                  <a:lnTo>
                    <a:pt x="86" y="10"/>
                  </a:lnTo>
                  <a:lnTo>
                    <a:pt x="62" y="23"/>
                  </a:lnTo>
                  <a:lnTo>
                    <a:pt x="41" y="41"/>
                  </a:lnTo>
                  <a:lnTo>
                    <a:pt x="23" y="60"/>
                  </a:lnTo>
                  <a:lnTo>
                    <a:pt x="10" y="84"/>
                  </a:lnTo>
                  <a:lnTo>
                    <a:pt x="2" y="112"/>
                  </a:lnTo>
                  <a:lnTo>
                    <a:pt x="0" y="140"/>
                  </a:lnTo>
                  <a:close/>
                </a:path>
              </a:pathLst>
            </a:custGeom>
            <a:solidFill>
              <a:srgbClr val="54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5" name="Freeform 29"/>
            <p:cNvSpPr>
              <a:spLocks/>
            </p:cNvSpPr>
            <p:nvPr/>
          </p:nvSpPr>
          <p:spPr bwMode="auto">
            <a:xfrm>
              <a:off x="5081" y="6505"/>
              <a:ext cx="277" cy="274"/>
            </a:xfrm>
            <a:custGeom>
              <a:avLst/>
              <a:gdLst>
                <a:gd name="T0" fmla="*/ 0 w 277"/>
                <a:gd name="T1" fmla="*/ 136 h 274"/>
                <a:gd name="T2" fmla="*/ 2 w 277"/>
                <a:gd name="T3" fmla="*/ 164 h 274"/>
                <a:gd name="T4" fmla="*/ 11 w 277"/>
                <a:gd name="T5" fmla="*/ 190 h 274"/>
                <a:gd name="T6" fmla="*/ 24 w 277"/>
                <a:gd name="T7" fmla="*/ 214 h 274"/>
                <a:gd name="T8" fmla="*/ 41 w 277"/>
                <a:gd name="T9" fmla="*/ 233 h 274"/>
                <a:gd name="T10" fmla="*/ 60 w 277"/>
                <a:gd name="T11" fmla="*/ 250 h 274"/>
                <a:gd name="T12" fmla="*/ 84 w 277"/>
                <a:gd name="T13" fmla="*/ 263 h 274"/>
                <a:gd name="T14" fmla="*/ 110 w 277"/>
                <a:gd name="T15" fmla="*/ 272 h 274"/>
                <a:gd name="T16" fmla="*/ 138 w 277"/>
                <a:gd name="T17" fmla="*/ 274 h 274"/>
                <a:gd name="T18" fmla="*/ 166 w 277"/>
                <a:gd name="T19" fmla="*/ 272 h 274"/>
                <a:gd name="T20" fmla="*/ 192 w 277"/>
                <a:gd name="T21" fmla="*/ 263 h 274"/>
                <a:gd name="T22" fmla="*/ 216 w 277"/>
                <a:gd name="T23" fmla="*/ 250 h 274"/>
                <a:gd name="T24" fmla="*/ 235 w 277"/>
                <a:gd name="T25" fmla="*/ 233 h 274"/>
                <a:gd name="T26" fmla="*/ 253 w 277"/>
                <a:gd name="T27" fmla="*/ 214 h 274"/>
                <a:gd name="T28" fmla="*/ 266 w 277"/>
                <a:gd name="T29" fmla="*/ 190 h 274"/>
                <a:gd name="T30" fmla="*/ 274 w 277"/>
                <a:gd name="T31" fmla="*/ 164 h 274"/>
                <a:gd name="T32" fmla="*/ 277 w 277"/>
                <a:gd name="T33" fmla="*/ 136 h 274"/>
                <a:gd name="T34" fmla="*/ 274 w 277"/>
                <a:gd name="T35" fmla="*/ 108 h 274"/>
                <a:gd name="T36" fmla="*/ 266 w 277"/>
                <a:gd name="T37" fmla="*/ 82 h 274"/>
                <a:gd name="T38" fmla="*/ 253 w 277"/>
                <a:gd name="T39" fmla="*/ 60 h 274"/>
                <a:gd name="T40" fmla="*/ 235 w 277"/>
                <a:gd name="T41" fmla="*/ 38 h 274"/>
                <a:gd name="T42" fmla="*/ 216 w 277"/>
                <a:gd name="T43" fmla="*/ 23 h 274"/>
                <a:gd name="T44" fmla="*/ 192 w 277"/>
                <a:gd name="T45" fmla="*/ 10 h 274"/>
                <a:gd name="T46" fmla="*/ 166 w 277"/>
                <a:gd name="T47" fmla="*/ 2 h 274"/>
                <a:gd name="T48" fmla="*/ 138 w 277"/>
                <a:gd name="T49" fmla="*/ 0 h 274"/>
                <a:gd name="T50" fmla="*/ 110 w 277"/>
                <a:gd name="T51" fmla="*/ 2 h 274"/>
                <a:gd name="T52" fmla="*/ 84 w 277"/>
                <a:gd name="T53" fmla="*/ 10 h 274"/>
                <a:gd name="T54" fmla="*/ 60 w 277"/>
                <a:gd name="T55" fmla="*/ 23 h 274"/>
                <a:gd name="T56" fmla="*/ 41 w 277"/>
                <a:gd name="T57" fmla="*/ 38 h 274"/>
                <a:gd name="T58" fmla="*/ 24 w 277"/>
                <a:gd name="T59" fmla="*/ 60 h 274"/>
                <a:gd name="T60" fmla="*/ 11 w 277"/>
                <a:gd name="T61" fmla="*/ 82 h 274"/>
                <a:gd name="T62" fmla="*/ 2 w 277"/>
                <a:gd name="T63" fmla="*/ 108 h 274"/>
                <a:gd name="T64" fmla="*/ 0 w 277"/>
                <a:gd name="T65"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274">
                  <a:moveTo>
                    <a:pt x="0" y="136"/>
                  </a:moveTo>
                  <a:lnTo>
                    <a:pt x="2" y="164"/>
                  </a:lnTo>
                  <a:lnTo>
                    <a:pt x="11" y="190"/>
                  </a:lnTo>
                  <a:lnTo>
                    <a:pt x="24" y="214"/>
                  </a:lnTo>
                  <a:lnTo>
                    <a:pt x="41" y="233"/>
                  </a:lnTo>
                  <a:lnTo>
                    <a:pt x="60" y="250"/>
                  </a:lnTo>
                  <a:lnTo>
                    <a:pt x="84" y="263"/>
                  </a:lnTo>
                  <a:lnTo>
                    <a:pt x="110" y="272"/>
                  </a:lnTo>
                  <a:lnTo>
                    <a:pt x="138" y="274"/>
                  </a:lnTo>
                  <a:lnTo>
                    <a:pt x="166" y="272"/>
                  </a:lnTo>
                  <a:lnTo>
                    <a:pt x="192" y="263"/>
                  </a:lnTo>
                  <a:lnTo>
                    <a:pt x="216" y="250"/>
                  </a:lnTo>
                  <a:lnTo>
                    <a:pt x="235" y="233"/>
                  </a:lnTo>
                  <a:lnTo>
                    <a:pt x="253" y="214"/>
                  </a:lnTo>
                  <a:lnTo>
                    <a:pt x="266" y="190"/>
                  </a:lnTo>
                  <a:lnTo>
                    <a:pt x="274" y="164"/>
                  </a:lnTo>
                  <a:lnTo>
                    <a:pt x="277" y="136"/>
                  </a:lnTo>
                  <a:lnTo>
                    <a:pt x="274" y="108"/>
                  </a:lnTo>
                  <a:lnTo>
                    <a:pt x="266" y="82"/>
                  </a:lnTo>
                  <a:lnTo>
                    <a:pt x="253" y="60"/>
                  </a:lnTo>
                  <a:lnTo>
                    <a:pt x="235" y="38"/>
                  </a:lnTo>
                  <a:lnTo>
                    <a:pt x="216" y="23"/>
                  </a:lnTo>
                  <a:lnTo>
                    <a:pt x="192" y="10"/>
                  </a:lnTo>
                  <a:lnTo>
                    <a:pt x="166" y="2"/>
                  </a:lnTo>
                  <a:lnTo>
                    <a:pt x="138" y="0"/>
                  </a:lnTo>
                  <a:lnTo>
                    <a:pt x="110" y="2"/>
                  </a:lnTo>
                  <a:lnTo>
                    <a:pt x="84" y="10"/>
                  </a:lnTo>
                  <a:lnTo>
                    <a:pt x="60" y="23"/>
                  </a:lnTo>
                  <a:lnTo>
                    <a:pt x="41" y="38"/>
                  </a:lnTo>
                  <a:lnTo>
                    <a:pt x="24" y="60"/>
                  </a:lnTo>
                  <a:lnTo>
                    <a:pt x="11" y="82"/>
                  </a:lnTo>
                  <a:lnTo>
                    <a:pt x="2" y="108"/>
                  </a:lnTo>
                  <a:lnTo>
                    <a:pt x="0" y="136"/>
                  </a:lnTo>
                  <a:close/>
                </a:path>
              </a:pathLst>
            </a:custGeom>
            <a:solidFill>
              <a:srgbClr val="572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6" name="Freeform 30"/>
            <p:cNvSpPr>
              <a:spLocks/>
            </p:cNvSpPr>
            <p:nvPr/>
          </p:nvSpPr>
          <p:spPr bwMode="auto">
            <a:xfrm>
              <a:off x="5085" y="6509"/>
              <a:ext cx="266" cy="261"/>
            </a:xfrm>
            <a:custGeom>
              <a:avLst/>
              <a:gdLst>
                <a:gd name="T0" fmla="*/ 0 w 266"/>
                <a:gd name="T1" fmla="*/ 132 h 261"/>
                <a:gd name="T2" fmla="*/ 2 w 266"/>
                <a:gd name="T3" fmla="*/ 158 h 261"/>
                <a:gd name="T4" fmla="*/ 11 w 266"/>
                <a:gd name="T5" fmla="*/ 181 h 261"/>
                <a:gd name="T6" fmla="*/ 24 w 266"/>
                <a:gd name="T7" fmla="*/ 203 h 261"/>
                <a:gd name="T8" fmla="*/ 39 w 266"/>
                <a:gd name="T9" fmla="*/ 223 h 261"/>
                <a:gd name="T10" fmla="*/ 58 w 266"/>
                <a:gd name="T11" fmla="*/ 240 h 261"/>
                <a:gd name="T12" fmla="*/ 82 w 266"/>
                <a:gd name="T13" fmla="*/ 251 h 261"/>
                <a:gd name="T14" fmla="*/ 106 w 266"/>
                <a:gd name="T15" fmla="*/ 259 h 261"/>
                <a:gd name="T16" fmla="*/ 132 w 266"/>
                <a:gd name="T17" fmla="*/ 261 h 261"/>
                <a:gd name="T18" fmla="*/ 160 w 266"/>
                <a:gd name="T19" fmla="*/ 259 h 261"/>
                <a:gd name="T20" fmla="*/ 184 w 266"/>
                <a:gd name="T21" fmla="*/ 251 h 261"/>
                <a:gd name="T22" fmla="*/ 208 w 266"/>
                <a:gd name="T23" fmla="*/ 240 h 261"/>
                <a:gd name="T24" fmla="*/ 227 w 266"/>
                <a:gd name="T25" fmla="*/ 223 h 261"/>
                <a:gd name="T26" fmla="*/ 244 w 266"/>
                <a:gd name="T27" fmla="*/ 203 h 261"/>
                <a:gd name="T28" fmla="*/ 255 w 266"/>
                <a:gd name="T29" fmla="*/ 181 h 261"/>
                <a:gd name="T30" fmla="*/ 264 w 266"/>
                <a:gd name="T31" fmla="*/ 158 h 261"/>
                <a:gd name="T32" fmla="*/ 266 w 266"/>
                <a:gd name="T33" fmla="*/ 132 h 261"/>
                <a:gd name="T34" fmla="*/ 264 w 266"/>
                <a:gd name="T35" fmla="*/ 104 h 261"/>
                <a:gd name="T36" fmla="*/ 255 w 266"/>
                <a:gd name="T37" fmla="*/ 80 h 261"/>
                <a:gd name="T38" fmla="*/ 244 w 266"/>
                <a:gd name="T39" fmla="*/ 56 h 261"/>
                <a:gd name="T40" fmla="*/ 227 w 266"/>
                <a:gd name="T41" fmla="*/ 37 h 261"/>
                <a:gd name="T42" fmla="*/ 208 w 266"/>
                <a:gd name="T43" fmla="*/ 22 h 261"/>
                <a:gd name="T44" fmla="*/ 184 w 266"/>
                <a:gd name="T45" fmla="*/ 11 h 261"/>
                <a:gd name="T46" fmla="*/ 160 w 266"/>
                <a:gd name="T47" fmla="*/ 2 h 261"/>
                <a:gd name="T48" fmla="*/ 132 w 266"/>
                <a:gd name="T49" fmla="*/ 0 h 261"/>
                <a:gd name="T50" fmla="*/ 106 w 266"/>
                <a:gd name="T51" fmla="*/ 2 h 261"/>
                <a:gd name="T52" fmla="*/ 82 w 266"/>
                <a:gd name="T53" fmla="*/ 11 h 261"/>
                <a:gd name="T54" fmla="*/ 58 w 266"/>
                <a:gd name="T55" fmla="*/ 22 h 261"/>
                <a:gd name="T56" fmla="*/ 39 w 266"/>
                <a:gd name="T57" fmla="*/ 37 h 261"/>
                <a:gd name="T58" fmla="*/ 24 w 266"/>
                <a:gd name="T59" fmla="*/ 56 h 261"/>
                <a:gd name="T60" fmla="*/ 11 w 266"/>
                <a:gd name="T61" fmla="*/ 80 h 261"/>
                <a:gd name="T62" fmla="*/ 2 w 266"/>
                <a:gd name="T63" fmla="*/ 104 h 261"/>
                <a:gd name="T64" fmla="*/ 0 w 266"/>
                <a:gd name="T65" fmla="*/ 1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61">
                  <a:moveTo>
                    <a:pt x="0" y="132"/>
                  </a:moveTo>
                  <a:lnTo>
                    <a:pt x="2" y="158"/>
                  </a:lnTo>
                  <a:lnTo>
                    <a:pt x="11" y="181"/>
                  </a:lnTo>
                  <a:lnTo>
                    <a:pt x="24" y="203"/>
                  </a:lnTo>
                  <a:lnTo>
                    <a:pt x="39" y="223"/>
                  </a:lnTo>
                  <a:lnTo>
                    <a:pt x="58" y="240"/>
                  </a:lnTo>
                  <a:lnTo>
                    <a:pt x="82" y="251"/>
                  </a:lnTo>
                  <a:lnTo>
                    <a:pt x="106" y="259"/>
                  </a:lnTo>
                  <a:lnTo>
                    <a:pt x="132" y="261"/>
                  </a:lnTo>
                  <a:lnTo>
                    <a:pt x="160" y="259"/>
                  </a:lnTo>
                  <a:lnTo>
                    <a:pt x="184" y="251"/>
                  </a:lnTo>
                  <a:lnTo>
                    <a:pt x="208" y="240"/>
                  </a:lnTo>
                  <a:lnTo>
                    <a:pt x="227" y="223"/>
                  </a:lnTo>
                  <a:lnTo>
                    <a:pt x="244" y="203"/>
                  </a:lnTo>
                  <a:lnTo>
                    <a:pt x="255" y="181"/>
                  </a:lnTo>
                  <a:lnTo>
                    <a:pt x="264" y="158"/>
                  </a:lnTo>
                  <a:lnTo>
                    <a:pt x="266" y="132"/>
                  </a:lnTo>
                  <a:lnTo>
                    <a:pt x="264" y="104"/>
                  </a:lnTo>
                  <a:lnTo>
                    <a:pt x="255" y="80"/>
                  </a:lnTo>
                  <a:lnTo>
                    <a:pt x="244" y="56"/>
                  </a:lnTo>
                  <a:lnTo>
                    <a:pt x="227" y="37"/>
                  </a:lnTo>
                  <a:lnTo>
                    <a:pt x="208" y="22"/>
                  </a:lnTo>
                  <a:lnTo>
                    <a:pt x="184" y="11"/>
                  </a:lnTo>
                  <a:lnTo>
                    <a:pt x="160" y="2"/>
                  </a:lnTo>
                  <a:lnTo>
                    <a:pt x="132" y="0"/>
                  </a:lnTo>
                  <a:lnTo>
                    <a:pt x="106" y="2"/>
                  </a:lnTo>
                  <a:lnTo>
                    <a:pt x="82" y="11"/>
                  </a:lnTo>
                  <a:lnTo>
                    <a:pt x="58" y="22"/>
                  </a:lnTo>
                  <a:lnTo>
                    <a:pt x="39" y="37"/>
                  </a:lnTo>
                  <a:lnTo>
                    <a:pt x="24" y="56"/>
                  </a:lnTo>
                  <a:lnTo>
                    <a:pt x="11" y="80"/>
                  </a:lnTo>
                  <a:lnTo>
                    <a:pt x="2" y="104"/>
                  </a:lnTo>
                  <a:lnTo>
                    <a:pt x="0" y="132"/>
                  </a:lnTo>
                  <a:close/>
                </a:path>
              </a:pathLst>
            </a:custGeom>
            <a:solidFill>
              <a:srgbClr val="5B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7" name="Freeform 31"/>
            <p:cNvSpPr>
              <a:spLocks/>
            </p:cNvSpPr>
            <p:nvPr/>
          </p:nvSpPr>
          <p:spPr bwMode="auto">
            <a:xfrm>
              <a:off x="5087" y="6509"/>
              <a:ext cx="258" cy="255"/>
            </a:xfrm>
            <a:custGeom>
              <a:avLst/>
              <a:gdLst>
                <a:gd name="T0" fmla="*/ 0 w 258"/>
                <a:gd name="T1" fmla="*/ 127 h 255"/>
                <a:gd name="T2" fmla="*/ 2 w 258"/>
                <a:gd name="T3" fmla="*/ 153 h 255"/>
                <a:gd name="T4" fmla="*/ 11 w 258"/>
                <a:gd name="T5" fmla="*/ 177 h 255"/>
                <a:gd name="T6" fmla="*/ 22 w 258"/>
                <a:gd name="T7" fmla="*/ 199 h 255"/>
                <a:gd name="T8" fmla="*/ 39 w 258"/>
                <a:gd name="T9" fmla="*/ 218 h 255"/>
                <a:gd name="T10" fmla="*/ 59 w 258"/>
                <a:gd name="T11" fmla="*/ 233 h 255"/>
                <a:gd name="T12" fmla="*/ 80 w 258"/>
                <a:gd name="T13" fmla="*/ 244 h 255"/>
                <a:gd name="T14" fmla="*/ 104 w 258"/>
                <a:gd name="T15" fmla="*/ 253 h 255"/>
                <a:gd name="T16" fmla="*/ 130 w 258"/>
                <a:gd name="T17" fmla="*/ 255 h 255"/>
                <a:gd name="T18" fmla="*/ 156 w 258"/>
                <a:gd name="T19" fmla="*/ 253 h 255"/>
                <a:gd name="T20" fmla="*/ 180 w 258"/>
                <a:gd name="T21" fmla="*/ 244 h 255"/>
                <a:gd name="T22" fmla="*/ 201 w 258"/>
                <a:gd name="T23" fmla="*/ 233 h 255"/>
                <a:gd name="T24" fmla="*/ 221 w 258"/>
                <a:gd name="T25" fmla="*/ 218 h 255"/>
                <a:gd name="T26" fmla="*/ 236 w 258"/>
                <a:gd name="T27" fmla="*/ 199 h 255"/>
                <a:gd name="T28" fmla="*/ 247 w 258"/>
                <a:gd name="T29" fmla="*/ 177 h 255"/>
                <a:gd name="T30" fmla="*/ 255 w 258"/>
                <a:gd name="T31" fmla="*/ 153 h 255"/>
                <a:gd name="T32" fmla="*/ 258 w 258"/>
                <a:gd name="T33" fmla="*/ 127 h 255"/>
                <a:gd name="T34" fmla="*/ 255 w 258"/>
                <a:gd name="T35" fmla="*/ 101 h 255"/>
                <a:gd name="T36" fmla="*/ 247 w 258"/>
                <a:gd name="T37" fmla="*/ 78 h 255"/>
                <a:gd name="T38" fmla="*/ 236 w 258"/>
                <a:gd name="T39" fmla="*/ 56 h 255"/>
                <a:gd name="T40" fmla="*/ 221 w 258"/>
                <a:gd name="T41" fmla="*/ 37 h 255"/>
                <a:gd name="T42" fmla="*/ 201 w 258"/>
                <a:gd name="T43" fmla="*/ 22 h 255"/>
                <a:gd name="T44" fmla="*/ 180 w 258"/>
                <a:gd name="T45" fmla="*/ 11 h 255"/>
                <a:gd name="T46" fmla="*/ 156 w 258"/>
                <a:gd name="T47" fmla="*/ 2 h 255"/>
                <a:gd name="T48" fmla="*/ 130 w 258"/>
                <a:gd name="T49" fmla="*/ 0 h 255"/>
                <a:gd name="T50" fmla="*/ 104 w 258"/>
                <a:gd name="T51" fmla="*/ 2 h 255"/>
                <a:gd name="T52" fmla="*/ 80 w 258"/>
                <a:gd name="T53" fmla="*/ 11 h 255"/>
                <a:gd name="T54" fmla="*/ 59 w 258"/>
                <a:gd name="T55" fmla="*/ 22 h 255"/>
                <a:gd name="T56" fmla="*/ 39 w 258"/>
                <a:gd name="T57" fmla="*/ 37 h 255"/>
                <a:gd name="T58" fmla="*/ 22 w 258"/>
                <a:gd name="T59" fmla="*/ 56 h 255"/>
                <a:gd name="T60" fmla="*/ 11 w 258"/>
                <a:gd name="T61" fmla="*/ 78 h 255"/>
                <a:gd name="T62" fmla="*/ 2 w 258"/>
                <a:gd name="T63" fmla="*/ 101 h 255"/>
                <a:gd name="T64" fmla="*/ 0 w 258"/>
                <a:gd name="T6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255">
                  <a:moveTo>
                    <a:pt x="0" y="127"/>
                  </a:moveTo>
                  <a:lnTo>
                    <a:pt x="2" y="153"/>
                  </a:lnTo>
                  <a:lnTo>
                    <a:pt x="11" y="177"/>
                  </a:lnTo>
                  <a:lnTo>
                    <a:pt x="22" y="199"/>
                  </a:lnTo>
                  <a:lnTo>
                    <a:pt x="39" y="218"/>
                  </a:lnTo>
                  <a:lnTo>
                    <a:pt x="59" y="233"/>
                  </a:lnTo>
                  <a:lnTo>
                    <a:pt x="80" y="244"/>
                  </a:lnTo>
                  <a:lnTo>
                    <a:pt x="104" y="253"/>
                  </a:lnTo>
                  <a:lnTo>
                    <a:pt x="130" y="255"/>
                  </a:lnTo>
                  <a:lnTo>
                    <a:pt x="156" y="253"/>
                  </a:lnTo>
                  <a:lnTo>
                    <a:pt x="180" y="244"/>
                  </a:lnTo>
                  <a:lnTo>
                    <a:pt x="201" y="233"/>
                  </a:lnTo>
                  <a:lnTo>
                    <a:pt x="221" y="218"/>
                  </a:lnTo>
                  <a:lnTo>
                    <a:pt x="236" y="199"/>
                  </a:lnTo>
                  <a:lnTo>
                    <a:pt x="247" y="177"/>
                  </a:lnTo>
                  <a:lnTo>
                    <a:pt x="255" y="153"/>
                  </a:lnTo>
                  <a:lnTo>
                    <a:pt x="258" y="127"/>
                  </a:lnTo>
                  <a:lnTo>
                    <a:pt x="255" y="101"/>
                  </a:lnTo>
                  <a:lnTo>
                    <a:pt x="247" y="78"/>
                  </a:lnTo>
                  <a:lnTo>
                    <a:pt x="236" y="56"/>
                  </a:lnTo>
                  <a:lnTo>
                    <a:pt x="221" y="37"/>
                  </a:lnTo>
                  <a:lnTo>
                    <a:pt x="201" y="22"/>
                  </a:lnTo>
                  <a:lnTo>
                    <a:pt x="180" y="11"/>
                  </a:lnTo>
                  <a:lnTo>
                    <a:pt x="156" y="2"/>
                  </a:lnTo>
                  <a:lnTo>
                    <a:pt x="130" y="0"/>
                  </a:lnTo>
                  <a:lnTo>
                    <a:pt x="104" y="2"/>
                  </a:lnTo>
                  <a:lnTo>
                    <a:pt x="80" y="11"/>
                  </a:lnTo>
                  <a:lnTo>
                    <a:pt x="59" y="22"/>
                  </a:lnTo>
                  <a:lnTo>
                    <a:pt x="39" y="37"/>
                  </a:lnTo>
                  <a:lnTo>
                    <a:pt x="22" y="56"/>
                  </a:lnTo>
                  <a:lnTo>
                    <a:pt x="11" y="78"/>
                  </a:lnTo>
                  <a:lnTo>
                    <a:pt x="2" y="101"/>
                  </a:lnTo>
                  <a:lnTo>
                    <a:pt x="0" y="127"/>
                  </a:lnTo>
                  <a:close/>
                </a:path>
              </a:pathLst>
            </a:custGeom>
            <a:solidFill>
              <a:srgbClr val="5F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8" name="Freeform 32"/>
            <p:cNvSpPr>
              <a:spLocks/>
            </p:cNvSpPr>
            <p:nvPr/>
          </p:nvSpPr>
          <p:spPr bwMode="auto">
            <a:xfrm>
              <a:off x="5092" y="6511"/>
              <a:ext cx="248" cy="244"/>
            </a:xfrm>
            <a:custGeom>
              <a:avLst/>
              <a:gdLst>
                <a:gd name="T0" fmla="*/ 0 w 248"/>
                <a:gd name="T1" fmla="*/ 123 h 244"/>
                <a:gd name="T2" fmla="*/ 2 w 248"/>
                <a:gd name="T3" fmla="*/ 147 h 244"/>
                <a:gd name="T4" fmla="*/ 10 w 248"/>
                <a:gd name="T5" fmla="*/ 169 h 244"/>
                <a:gd name="T6" fmla="*/ 21 w 248"/>
                <a:gd name="T7" fmla="*/ 190 h 244"/>
                <a:gd name="T8" fmla="*/ 36 w 248"/>
                <a:gd name="T9" fmla="*/ 208 h 244"/>
                <a:gd name="T10" fmla="*/ 56 w 248"/>
                <a:gd name="T11" fmla="*/ 223 h 244"/>
                <a:gd name="T12" fmla="*/ 75 w 248"/>
                <a:gd name="T13" fmla="*/ 234 h 244"/>
                <a:gd name="T14" fmla="*/ 99 w 248"/>
                <a:gd name="T15" fmla="*/ 242 h 244"/>
                <a:gd name="T16" fmla="*/ 125 w 248"/>
                <a:gd name="T17" fmla="*/ 244 h 244"/>
                <a:gd name="T18" fmla="*/ 151 w 248"/>
                <a:gd name="T19" fmla="*/ 242 h 244"/>
                <a:gd name="T20" fmla="*/ 173 w 248"/>
                <a:gd name="T21" fmla="*/ 234 h 244"/>
                <a:gd name="T22" fmla="*/ 194 w 248"/>
                <a:gd name="T23" fmla="*/ 223 h 244"/>
                <a:gd name="T24" fmla="*/ 214 w 248"/>
                <a:gd name="T25" fmla="*/ 208 h 244"/>
                <a:gd name="T26" fmla="*/ 227 w 248"/>
                <a:gd name="T27" fmla="*/ 190 h 244"/>
                <a:gd name="T28" fmla="*/ 240 w 248"/>
                <a:gd name="T29" fmla="*/ 169 h 244"/>
                <a:gd name="T30" fmla="*/ 246 w 248"/>
                <a:gd name="T31" fmla="*/ 147 h 244"/>
                <a:gd name="T32" fmla="*/ 248 w 248"/>
                <a:gd name="T33" fmla="*/ 123 h 244"/>
                <a:gd name="T34" fmla="*/ 246 w 248"/>
                <a:gd name="T35" fmla="*/ 97 h 244"/>
                <a:gd name="T36" fmla="*/ 240 w 248"/>
                <a:gd name="T37" fmla="*/ 76 h 244"/>
                <a:gd name="T38" fmla="*/ 227 w 248"/>
                <a:gd name="T39" fmla="*/ 54 h 244"/>
                <a:gd name="T40" fmla="*/ 214 w 248"/>
                <a:gd name="T41" fmla="*/ 37 h 244"/>
                <a:gd name="T42" fmla="*/ 194 w 248"/>
                <a:gd name="T43" fmla="*/ 22 h 244"/>
                <a:gd name="T44" fmla="*/ 173 w 248"/>
                <a:gd name="T45" fmla="*/ 9 h 244"/>
                <a:gd name="T46" fmla="*/ 151 w 248"/>
                <a:gd name="T47" fmla="*/ 2 h 244"/>
                <a:gd name="T48" fmla="*/ 125 w 248"/>
                <a:gd name="T49" fmla="*/ 0 h 244"/>
                <a:gd name="T50" fmla="*/ 99 w 248"/>
                <a:gd name="T51" fmla="*/ 2 h 244"/>
                <a:gd name="T52" fmla="*/ 75 w 248"/>
                <a:gd name="T53" fmla="*/ 9 h 244"/>
                <a:gd name="T54" fmla="*/ 56 w 248"/>
                <a:gd name="T55" fmla="*/ 22 h 244"/>
                <a:gd name="T56" fmla="*/ 36 w 248"/>
                <a:gd name="T57" fmla="*/ 37 h 244"/>
                <a:gd name="T58" fmla="*/ 21 w 248"/>
                <a:gd name="T59" fmla="*/ 54 h 244"/>
                <a:gd name="T60" fmla="*/ 10 w 248"/>
                <a:gd name="T61" fmla="*/ 76 h 244"/>
                <a:gd name="T62" fmla="*/ 2 w 248"/>
                <a:gd name="T63" fmla="*/ 97 h 244"/>
                <a:gd name="T64" fmla="*/ 0 w 248"/>
                <a:gd name="T65" fmla="*/ 12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44">
                  <a:moveTo>
                    <a:pt x="0" y="123"/>
                  </a:moveTo>
                  <a:lnTo>
                    <a:pt x="2" y="147"/>
                  </a:lnTo>
                  <a:lnTo>
                    <a:pt x="10" y="169"/>
                  </a:lnTo>
                  <a:lnTo>
                    <a:pt x="21" y="190"/>
                  </a:lnTo>
                  <a:lnTo>
                    <a:pt x="36" y="208"/>
                  </a:lnTo>
                  <a:lnTo>
                    <a:pt x="56" y="223"/>
                  </a:lnTo>
                  <a:lnTo>
                    <a:pt x="75" y="234"/>
                  </a:lnTo>
                  <a:lnTo>
                    <a:pt x="99" y="242"/>
                  </a:lnTo>
                  <a:lnTo>
                    <a:pt x="125" y="244"/>
                  </a:lnTo>
                  <a:lnTo>
                    <a:pt x="151" y="242"/>
                  </a:lnTo>
                  <a:lnTo>
                    <a:pt x="173" y="234"/>
                  </a:lnTo>
                  <a:lnTo>
                    <a:pt x="194" y="223"/>
                  </a:lnTo>
                  <a:lnTo>
                    <a:pt x="214" y="208"/>
                  </a:lnTo>
                  <a:lnTo>
                    <a:pt x="227" y="190"/>
                  </a:lnTo>
                  <a:lnTo>
                    <a:pt x="240" y="169"/>
                  </a:lnTo>
                  <a:lnTo>
                    <a:pt x="246" y="147"/>
                  </a:lnTo>
                  <a:lnTo>
                    <a:pt x="248" y="123"/>
                  </a:lnTo>
                  <a:lnTo>
                    <a:pt x="246" y="97"/>
                  </a:lnTo>
                  <a:lnTo>
                    <a:pt x="240" y="76"/>
                  </a:lnTo>
                  <a:lnTo>
                    <a:pt x="227" y="54"/>
                  </a:lnTo>
                  <a:lnTo>
                    <a:pt x="214" y="37"/>
                  </a:lnTo>
                  <a:lnTo>
                    <a:pt x="194" y="22"/>
                  </a:lnTo>
                  <a:lnTo>
                    <a:pt x="173" y="9"/>
                  </a:lnTo>
                  <a:lnTo>
                    <a:pt x="151" y="2"/>
                  </a:lnTo>
                  <a:lnTo>
                    <a:pt x="125" y="0"/>
                  </a:lnTo>
                  <a:lnTo>
                    <a:pt x="99" y="2"/>
                  </a:lnTo>
                  <a:lnTo>
                    <a:pt x="75" y="9"/>
                  </a:lnTo>
                  <a:lnTo>
                    <a:pt x="56" y="22"/>
                  </a:lnTo>
                  <a:lnTo>
                    <a:pt x="36" y="37"/>
                  </a:lnTo>
                  <a:lnTo>
                    <a:pt x="21" y="54"/>
                  </a:lnTo>
                  <a:lnTo>
                    <a:pt x="10" y="76"/>
                  </a:lnTo>
                  <a:lnTo>
                    <a:pt x="2" y="97"/>
                  </a:lnTo>
                  <a:lnTo>
                    <a:pt x="0" y="123"/>
                  </a:lnTo>
                  <a:close/>
                </a:path>
              </a:pathLst>
            </a:custGeom>
            <a:solidFill>
              <a:srgbClr val="62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09" name="Freeform 33"/>
            <p:cNvSpPr>
              <a:spLocks/>
            </p:cNvSpPr>
            <p:nvPr/>
          </p:nvSpPr>
          <p:spPr bwMode="auto">
            <a:xfrm>
              <a:off x="5096" y="6511"/>
              <a:ext cx="238" cy="236"/>
            </a:xfrm>
            <a:custGeom>
              <a:avLst/>
              <a:gdLst>
                <a:gd name="T0" fmla="*/ 0 w 238"/>
                <a:gd name="T1" fmla="*/ 119 h 236"/>
                <a:gd name="T2" fmla="*/ 2 w 238"/>
                <a:gd name="T3" fmla="*/ 143 h 236"/>
                <a:gd name="T4" fmla="*/ 9 w 238"/>
                <a:gd name="T5" fmla="*/ 164 h 236"/>
                <a:gd name="T6" fmla="*/ 19 w 238"/>
                <a:gd name="T7" fmla="*/ 184 h 236"/>
                <a:gd name="T8" fmla="*/ 35 w 238"/>
                <a:gd name="T9" fmla="*/ 201 h 236"/>
                <a:gd name="T10" fmla="*/ 52 w 238"/>
                <a:gd name="T11" fmla="*/ 216 h 236"/>
                <a:gd name="T12" fmla="*/ 73 w 238"/>
                <a:gd name="T13" fmla="*/ 227 h 236"/>
                <a:gd name="T14" fmla="*/ 95 w 238"/>
                <a:gd name="T15" fmla="*/ 234 h 236"/>
                <a:gd name="T16" fmla="*/ 119 w 238"/>
                <a:gd name="T17" fmla="*/ 236 h 236"/>
                <a:gd name="T18" fmla="*/ 143 w 238"/>
                <a:gd name="T19" fmla="*/ 234 h 236"/>
                <a:gd name="T20" fmla="*/ 166 w 238"/>
                <a:gd name="T21" fmla="*/ 227 h 236"/>
                <a:gd name="T22" fmla="*/ 186 w 238"/>
                <a:gd name="T23" fmla="*/ 216 h 236"/>
                <a:gd name="T24" fmla="*/ 203 w 238"/>
                <a:gd name="T25" fmla="*/ 201 h 236"/>
                <a:gd name="T26" fmla="*/ 218 w 238"/>
                <a:gd name="T27" fmla="*/ 184 h 236"/>
                <a:gd name="T28" fmla="*/ 229 w 238"/>
                <a:gd name="T29" fmla="*/ 164 h 236"/>
                <a:gd name="T30" fmla="*/ 236 w 238"/>
                <a:gd name="T31" fmla="*/ 143 h 236"/>
                <a:gd name="T32" fmla="*/ 238 w 238"/>
                <a:gd name="T33" fmla="*/ 119 h 236"/>
                <a:gd name="T34" fmla="*/ 236 w 238"/>
                <a:gd name="T35" fmla="*/ 95 h 236"/>
                <a:gd name="T36" fmla="*/ 229 w 238"/>
                <a:gd name="T37" fmla="*/ 74 h 236"/>
                <a:gd name="T38" fmla="*/ 218 w 238"/>
                <a:gd name="T39" fmla="*/ 52 h 236"/>
                <a:gd name="T40" fmla="*/ 203 w 238"/>
                <a:gd name="T41" fmla="*/ 35 h 236"/>
                <a:gd name="T42" fmla="*/ 186 w 238"/>
                <a:gd name="T43" fmla="*/ 20 h 236"/>
                <a:gd name="T44" fmla="*/ 166 w 238"/>
                <a:gd name="T45" fmla="*/ 9 h 236"/>
                <a:gd name="T46" fmla="*/ 143 w 238"/>
                <a:gd name="T47" fmla="*/ 2 h 236"/>
                <a:gd name="T48" fmla="*/ 119 w 238"/>
                <a:gd name="T49" fmla="*/ 0 h 236"/>
                <a:gd name="T50" fmla="*/ 95 w 238"/>
                <a:gd name="T51" fmla="*/ 2 h 236"/>
                <a:gd name="T52" fmla="*/ 73 w 238"/>
                <a:gd name="T53" fmla="*/ 9 h 236"/>
                <a:gd name="T54" fmla="*/ 52 w 238"/>
                <a:gd name="T55" fmla="*/ 20 h 236"/>
                <a:gd name="T56" fmla="*/ 35 w 238"/>
                <a:gd name="T57" fmla="*/ 35 h 236"/>
                <a:gd name="T58" fmla="*/ 19 w 238"/>
                <a:gd name="T59" fmla="*/ 52 h 236"/>
                <a:gd name="T60" fmla="*/ 9 w 238"/>
                <a:gd name="T61" fmla="*/ 74 h 236"/>
                <a:gd name="T62" fmla="*/ 2 w 238"/>
                <a:gd name="T63" fmla="*/ 95 h 236"/>
                <a:gd name="T64" fmla="*/ 0 w 238"/>
                <a:gd name="T65" fmla="*/ 11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36">
                  <a:moveTo>
                    <a:pt x="0" y="119"/>
                  </a:moveTo>
                  <a:lnTo>
                    <a:pt x="2" y="143"/>
                  </a:lnTo>
                  <a:lnTo>
                    <a:pt x="9" y="164"/>
                  </a:lnTo>
                  <a:lnTo>
                    <a:pt x="19" y="184"/>
                  </a:lnTo>
                  <a:lnTo>
                    <a:pt x="35" y="201"/>
                  </a:lnTo>
                  <a:lnTo>
                    <a:pt x="52" y="216"/>
                  </a:lnTo>
                  <a:lnTo>
                    <a:pt x="73" y="227"/>
                  </a:lnTo>
                  <a:lnTo>
                    <a:pt x="95" y="234"/>
                  </a:lnTo>
                  <a:lnTo>
                    <a:pt x="119" y="236"/>
                  </a:lnTo>
                  <a:lnTo>
                    <a:pt x="143" y="234"/>
                  </a:lnTo>
                  <a:lnTo>
                    <a:pt x="166" y="227"/>
                  </a:lnTo>
                  <a:lnTo>
                    <a:pt x="186" y="216"/>
                  </a:lnTo>
                  <a:lnTo>
                    <a:pt x="203" y="201"/>
                  </a:lnTo>
                  <a:lnTo>
                    <a:pt x="218" y="184"/>
                  </a:lnTo>
                  <a:lnTo>
                    <a:pt x="229" y="164"/>
                  </a:lnTo>
                  <a:lnTo>
                    <a:pt x="236" y="143"/>
                  </a:lnTo>
                  <a:lnTo>
                    <a:pt x="238" y="119"/>
                  </a:lnTo>
                  <a:lnTo>
                    <a:pt x="236" y="95"/>
                  </a:lnTo>
                  <a:lnTo>
                    <a:pt x="229" y="74"/>
                  </a:lnTo>
                  <a:lnTo>
                    <a:pt x="218" y="52"/>
                  </a:lnTo>
                  <a:lnTo>
                    <a:pt x="203" y="35"/>
                  </a:lnTo>
                  <a:lnTo>
                    <a:pt x="186" y="20"/>
                  </a:lnTo>
                  <a:lnTo>
                    <a:pt x="166" y="9"/>
                  </a:lnTo>
                  <a:lnTo>
                    <a:pt x="143" y="2"/>
                  </a:lnTo>
                  <a:lnTo>
                    <a:pt x="119" y="0"/>
                  </a:lnTo>
                  <a:lnTo>
                    <a:pt x="95" y="2"/>
                  </a:lnTo>
                  <a:lnTo>
                    <a:pt x="73" y="9"/>
                  </a:lnTo>
                  <a:lnTo>
                    <a:pt x="52" y="20"/>
                  </a:lnTo>
                  <a:lnTo>
                    <a:pt x="35" y="35"/>
                  </a:lnTo>
                  <a:lnTo>
                    <a:pt x="19" y="52"/>
                  </a:lnTo>
                  <a:lnTo>
                    <a:pt x="9" y="74"/>
                  </a:lnTo>
                  <a:lnTo>
                    <a:pt x="2" y="95"/>
                  </a:lnTo>
                  <a:lnTo>
                    <a:pt x="0" y="11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0" name="Freeform 34"/>
            <p:cNvSpPr>
              <a:spLocks/>
            </p:cNvSpPr>
            <p:nvPr/>
          </p:nvSpPr>
          <p:spPr bwMode="auto">
            <a:xfrm>
              <a:off x="5098" y="6513"/>
              <a:ext cx="231" cy="225"/>
            </a:xfrm>
            <a:custGeom>
              <a:avLst/>
              <a:gdLst>
                <a:gd name="T0" fmla="*/ 0 w 231"/>
                <a:gd name="T1" fmla="*/ 115 h 225"/>
                <a:gd name="T2" fmla="*/ 2 w 231"/>
                <a:gd name="T3" fmla="*/ 136 h 225"/>
                <a:gd name="T4" fmla="*/ 9 w 231"/>
                <a:gd name="T5" fmla="*/ 158 h 225"/>
                <a:gd name="T6" fmla="*/ 20 w 231"/>
                <a:gd name="T7" fmla="*/ 175 h 225"/>
                <a:gd name="T8" fmla="*/ 35 w 231"/>
                <a:gd name="T9" fmla="*/ 193 h 225"/>
                <a:gd name="T10" fmla="*/ 50 w 231"/>
                <a:gd name="T11" fmla="*/ 206 h 225"/>
                <a:gd name="T12" fmla="*/ 69 w 231"/>
                <a:gd name="T13" fmla="*/ 216 h 225"/>
                <a:gd name="T14" fmla="*/ 91 w 231"/>
                <a:gd name="T15" fmla="*/ 223 h 225"/>
                <a:gd name="T16" fmla="*/ 115 w 231"/>
                <a:gd name="T17" fmla="*/ 225 h 225"/>
                <a:gd name="T18" fmla="*/ 138 w 231"/>
                <a:gd name="T19" fmla="*/ 223 h 225"/>
                <a:gd name="T20" fmla="*/ 160 w 231"/>
                <a:gd name="T21" fmla="*/ 216 h 225"/>
                <a:gd name="T22" fmla="*/ 180 w 231"/>
                <a:gd name="T23" fmla="*/ 206 h 225"/>
                <a:gd name="T24" fmla="*/ 197 w 231"/>
                <a:gd name="T25" fmla="*/ 193 h 225"/>
                <a:gd name="T26" fmla="*/ 212 w 231"/>
                <a:gd name="T27" fmla="*/ 175 h 225"/>
                <a:gd name="T28" fmla="*/ 223 w 231"/>
                <a:gd name="T29" fmla="*/ 158 h 225"/>
                <a:gd name="T30" fmla="*/ 229 w 231"/>
                <a:gd name="T31" fmla="*/ 136 h 225"/>
                <a:gd name="T32" fmla="*/ 231 w 231"/>
                <a:gd name="T33" fmla="*/ 115 h 225"/>
                <a:gd name="T34" fmla="*/ 229 w 231"/>
                <a:gd name="T35" fmla="*/ 91 h 225"/>
                <a:gd name="T36" fmla="*/ 223 w 231"/>
                <a:gd name="T37" fmla="*/ 69 h 225"/>
                <a:gd name="T38" fmla="*/ 212 w 231"/>
                <a:gd name="T39" fmla="*/ 50 h 225"/>
                <a:gd name="T40" fmla="*/ 197 w 231"/>
                <a:gd name="T41" fmla="*/ 33 h 225"/>
                <a:gd name="T42" fmla="*/ 180 w 231"/>
                <a:gd name="T43" fmla="*/ 20 h 225"/>
                <a:gd name="T44" fmla="*/ 160 w 231"/>
                <a:gd name="T45" fmla="*/ 9 h 225"/>
                <a:gd name="T46" fmla="*/ 138 w 231"/>
                <a:gd name="T47" fmla="*/ 2 h 225"/>
                <a:gd name="T48" fmla="*/ 115 w 231"/>
                <a:gd name="T49" fmla="*/ 0 h 225"/>
                <a:gd name="T50" fmla="*/ 91 w 231"/>
                <a:gd name="T51" fmla="*/ 2 h 225"/>
                <a:gd name="T52" fmla="*/ 69 w 231"/>
                <a:gd name="T53" fmla="*/ 9 h 225"/>
                <a:gd name="T54" fmla="*/ 50 w 231"/>
                <a:gd name="T55" fmla="*/ 20 h 225"/>
                <a:gd name="T56" fmla="*/ 35 w 231"/>
                <a:gd name="T57" fmla="*/ 33 h 225"/>
                <a:gd name="T58" fmla="*/ 20 w 231"/>
                <a:gd name="T59" fmla="*/ 50 h 225"/>
                <a:gd name="T60" fmla="*/ 9 w 231"/>
                <a:gd name="T61" fmla="*/ 69 h 225"/>
                <a:gd name="T62" fmla="*/ 2 w 231"/>
                <a:gd name="T63" fmla="*/ 91 h 225"/>
                <a:gd name="T64" fmla="*/ 0 w 231"/>
                <a:gd name="T65" fmla="*/ 11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25">
                  <a:moveTo>
                    <a:pt x="0" y="115"/>
                  </a:moveTo>
                  <a:lnTo>
                    <a:pt x="2" y="136"/>
                  </a:lnTo>
                  <a:lnTo>
                    <a:pt x="9" y="158"/>
                  </a:lnTo>
                  <a:lnTo>
                    <a:pt x="20" y="175"/>
                  </a:lnTo>
                  <a:lnTo>
                    <a:pt x="35" y="193"/>
                  </a:lnTo>
                  <a:lnTo>
                    <a:pt x="50" y="206"/>
                  </a:lnTo>
                  <a:lnTo>
                    <a:pt x="69" y="216"/>
                  </a:lnTo>
                  <a:lnTo>
                    <a:pt x="91" y="223"/>
                  </a:lnTo>
                  <a:lnTo>
                    <a:pt x="115" y="225"/>
                  </a:lnTo>
                  <a:lnTo>
                    <a:pt x="138" y="223"/>
                  </a:lnTo>
                  <a:lnTo>
                    <a:pt x="160" y="216"/>
                  </a:lnTo>
                  <a:lnTo>
                    <a:pt x="180" y="206"/>
                  </a:lnTo>
                  <a:lnTo>
                    <a:pt x="197" y="193"/>
                  </a:lnTo>
                  <a:lnTo>
                    <a:pt x="212" y="175"/>
                  </a:lnTo>
                  <a:lnTo>
                    <a:pt x="223" y="158"/>
                  </a:lnTo>
                  <a:lnTo>
                    <a:pt x="229" y="136"/>
                  </a:lnTo>
                  <a:lnTo>
                    <a:pt x="231" y="115"/>
                  </a:lnTo>
                  <a:lnTo>
                    <a:pt x="229" y="91"/>
                  </a:lnTo>
                  <a:lnTo>
                    <a:pt x="223" y="69"/>
                  </a:lnTo>
                  <a:lnTo>
                    <a:pt x="212" y="50"/>
                  </a:lnTo>
                  <a:lnTo>
                    <a:pt x="197" y="33"/>
                  </a:lnTo>
                  <a:lnTo>
                    <a:pt x="180" y="20"/>
                  </a:lnTo>
                  <a:lnTo>
                    <a:pt x="160" y="9"/>
                  </a:lnTo>
                  <a:lnTo>
                    <a:pt x="138" y="2"/>
                  </a:lnTo>
                  <a:lnTo>
                    <a:pt x="115" y="0"/>
                  </a:lnTo>
                  <a:lnTo>
                    <a:pt x="91" y="2"/>
                  </a:lnTo>
                  <a:lnTo>
                    <a:pt x="69" y="9"/>
                  </a:lnTo>
                  <a:lnTo>
                    <a:pt x="50" y="20"/>
                  </a:lnTo>
                  <a:lnTo>
                    <a:pt x="35" y="33"/>
                  </a:lnTo>
                  <a:lnTo>
                    <a:pt x="20" y="50"/>
                  </a:lnTo>
                  <a:lnTo>
                    <a:pt x="9" y="69"/>
                  </a:lnTo>
                  <a:lnTo>
                    <a:pt x="2" y="91"/>
                  </a:lnTo>
                  <a:lnTo>
                    <a:pt x="0" y="115"/>
                  </a:lnTo>
                  <a:close/>
                </a:path>
              </a:pathLst>
            </a:custGeom>
            <a:solidFill>
              <a:srgbClr val="6A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1" name="Freeform 35"/>
            <p:cNvSpPr>
              <a:spLocks/>
            </p:cNvSpPr>
            <p:nvPr/>
          </p:nvSpPr>
          <p:spPr bwMode="auto">
            <a:xfrm>
              <a:off x="5102" y="6515"/>
              <a:ext cx="221" cy="214"/>
            </a:xfrm>
            <a:custGeom>
              <a:avLst/>
              <a:gdLst>
                <a:gd name="T0" fmla="*/ 0 w 221"/>
                <a:gd name="T1" fmla="*/ 108 h 214"/>
                <a:gd name="T2" fmla="*/ 3 w 221"/>
                <a:gd name="T3" fmla="*/ 130 h 214"/>
                <a:gd name="T4" fmla="*/ 9 w 221"/>
                <a:gd name="T5" fmla="*/ 150 h 214"/>
                <a:gd name="T6" fmla="*/ 20 w 221"/>
                <a:gd name="T7" fmla="*/ 167 h 214"/>
                <a:gd name="T8" fmla="*/ 33 w 221"/>
                <a:gd name="T9" fmla="*/ 184 h 214"/>
                <a:gd name="T10" fmla="*/ 50 w 221"/>
                <a:gd name="T11" fmla="*/ 197 h 214"/>
                <a:gd name="T12" fmla="*/ 67 w 221"/>
                <a:gd name="T13" fmla="*/ 206 h 214"/>
                <a:gd name="T14" fmla="*/ 89 w 221"/>
                <a:gd name="T15" fmla="*/ 212 h 214"/>
                <a:gd name="T16" fmla="*/ 111 w 221"/>
                <a:gd name="T17" fmla="*/ 214 h 214"/>
                <a:gd name="T18" fmla="*/ 132 w 221"/>
                <a:gd name="T19" fmla="*/ 212 h 214"/>
                <a:gd name="T20" fmla="*/ 154 w 221"/>
                <a:gd name="T21" fmla="*/ 206 h 214"/>
                <a:gd name="T22" fmla="*/ 171 w 221"/>
                <a:gd name="T23" fmla="*/ 197 h 214"/>
                <a:gd name="T24" fmla="*/ 189 w 221"/>
                <a:gd name="T25" fmla="*/ 184 h 214"/>
                <a:gd name="T26" fmla="*/ 201 w 221"/>
                <a:gd name="T27" fmla="*/ 167 h 214"/>
                <a:gd name="T28" fmla="*/ 212 w 221"/>
                <a:gd name="T29" fmla="*/ 150 h 214"/>
                <a:gd name="T30" fmla="*/ 219 w 221"/>
                <a:gd name="T31" fmla="*/ 130 h 214"/>
                <a:gd name="T32" fmla="*/ 221 w 221"/>
                <a:gd name="T33" fmla="*/ 108 h 214"/>
                <a:gd name="T34" fmla="*/ 219 w 221"/>
                <a:gd name="T35" fmla="*/ 87 h 214"/>
                <a:gd name="T36" fmla="*/ 212 w 221"/>
                <a:gd name="T37" fmla="*/ 65 h 214"/>
                <a:gd name="T38" fmla="*/ 201 w 221"/>
                <a:gd name="T39" fmla="*/ 48 h 214"/>
                <a:gd name="T40" fmla="*/ 189 w 221"/>
                <a:gd name="T41" fmla="*/ 33 h 214"/>
                <a:gd name="T42" fmla="*/ 171 w 221"/>
                <a:gd name="T43" fmla="*/ 18 h 214"/>
                <a:gd name="T44" fmla="*/ 154 w 221"/>
                <a:gd name="T45" fmla="*/ 9 h 214"/>
                <a:gd name="T46" fmla="*/ 132 w 221"/>
                <a:gd name="T47" fmla="*/ 3 h 214"/>
                <a:gd name="T48" fmla="*/ 111 w 221"/>
                <a:gd name="T49" fmla="*/ 0 h 214"/>
                <a:gd name="T50" fmla="*/ 89 w 221"/>
                <a:gd name="T51" fmla="*/ 3 h 214"/>
                <a:gd name="T52" fmla="*/ 67 w 221"/>
                <a:gd name="T53" fmla="*/ 9 h 214"/>
                <a:gd name="T54" fmla="*/ 50 w 221"/>
                <a:gd name="T55" fmla="*/ 18 h 214"/>
                <a:gd name="T56" fmla="*/ 33 w 221"/>
                <a:gd name="T57" fmla="*/ 33 h 214"/>
                <a:gd name="T58" fmla="*/ 20 w 221"/>
                <a:gd name="T59" fmla="*/ 48 h 214"/>
                <a:gd name="T60" fmla="*/ 9 w 221"/>
                <a:gd name="T61" fmla="*/ 65 h 214"/>
                <a:gd name="T62" fmla="*/ 3 w 221"/>
                <a:gd name="T63" fmla="*/ 87 h 214"/>
                <a:gd name="T64" fmla="*/ 0 w 221"/>
                <a:gd name="T65" fmla="*/ 1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214">
                  <a:moveTo>
                    <a:pt x="0" y="108"/>
                  </a:moveTo>
                  <a:lnTo>
                    <a:pt x="3" y="130"/>
                  </a:lnTo>
                  <a:lnTo>
                    <a:pt x="9" y="150"/>
                  </a:lnTo>
                  <a:lnTo>
                    <a:pt x="20" y="167"/>
                  </a:lnTo>
                  <a:lnTo>
                    <a:pt x="33" y="184"/>
                  </a:lnTo>
                  <a:lnTo>
                    <a:pt x="50" y="197"/>
                  </a:lnTo>
                  <a:lnTo>
                    <a:pt x="67" y="206"/>
                  </a:lnTo>
                  <a:lnTo>
                    <a:pt x="89" y="212"/>
                  </a:lnTo>
                  <a:lnTo>
                    <a:pt x="111" y="214"/>
                  </a:lnTo>
                  <a:lnTo>
                    <a:pt x="132" y="212"/>
                  </a:lnTo>
                  <a:lnTo>
                    <a:pt x="154" y="206"/>
                  </a:lnTo>
                  <a:lnTo>
                    <a:pt x="171" y="197"/>
                  </a:lnTo>
                  <a:lnTo>
                    <a:pt x="189" y="184"/>
                  </a:lnTo>
                  <a:lnTo>
                    <a:pt x="201" y="167"/>
                  </a:lnTo>
                  <a:lnTo>
                    <a:pt x="212" y="150"/>
                  </a:lnTo>
                  <a:lnTo>
                    <a:pt x="219" y="130"/>
                  </a:lnTo>
                  <a:lnTo>
                    <a:pt x="221" y="108"/>
                  </a:lnTo>
                  <a:lnTo>
                    <a:pt x="219" y="87"/>
                  </a:lnTo>
                  <a:lnTo>
                    <a:pt x="212" y="65"/>
                  </a:lnTo>
                  <a:lnTo>
                    <a:pt x="201" y="48"/>
                  </a:lnTo>
                  <a:lnTo>
                    <a:pt x="189" y="33"/>
                  </a:lnTo>
                  <a:lnTo>
                    <a:pt x="171" y="18"/>
                  </a:lnTo>
                  <a:lnTo>
                    <a:pt x="154" y="9"/>
                  </a:lnTo>
                  <a:lnTo>
                    <a:pt x="132" y="3"/>
                  </a:lnTo>
                  <a:lnTo>
                    <a:pt x="111" y="0"/>
                  </a:lnTo>
                  <a:lnTo>
                    <a:pt x="89" y="3"/>
                  </a:lnTo>
                  <a:lnTo>
                    <a:pt x="67" y="9"/>
                  </a:lnTo>
                  <a:lnTo>
                    <a:pt x="50" y="18"/>
                  </a:lnTo>
                  <a:lnTo>
                    <a:pt x="33" y="33"/>
                  </a:lnTo>
                  <a:lnTo>
                    <a:pt x="20" y="48"/>
                  </a:lnTo>
                  <a:lnTo>
                    <a:pt x="9" y="65"/>
                  </a:lnTo>
                  <a:lnTo>
                    <a:pt x="3" y="87"/>
                  </a:lnTo>
                  <a:lnTo>
                    <a:pt x="0" y="108"/>
                  </a:lnTo>
                  <a:close/>
                </a:path>
              </a:pathLst>
            </a:custGeom>
            <a:solidFill>
              <a:srgbClr val="6E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2" name="Freeform 36"/>
            <p:cNvSpPr>
              <a:spLocks/>
            </p:cNvSpPr>
            <p:nvPr/>
          </p:nvSpPr>
          <p:spPr bwMode="auto">
            <a:xfrm>
              <a:off x="5107" y="6518"/>
              <a:ext cx="212" cy="203"/>
            </a:xfrm>
            <a:custGeom>
              <a:avLst/>
              <a:gdLst>
                <a:gd name="T0" fmla="*/ 0 w 212"/>
                <a:gd name="T1" fmla="*/ 101 h 203"/>
                <a:gd name="T2" fmla="*/ 2 w 212"/>
                <a:gd name="T3" fmla="*/ 121 h 203"/>
                <a:gd name="T4" fmla="*/ 8 w 212"/>
                <a:gd name="T5" fmla="*/ 140 h 203"/>
                <a:gd name="T6" fmla="*/ 17 w 212"/>
                <a:gd name="T7" fmla="*/ 157 h 203"/>
                <a:gd name="T8" fmla="*/ 30 w 212"/>
                <a:gd name="T9" fmla="*/ 172 h 203"/>
                <a:gd name="T10" fmla="*/ 45 w 212"/>
                <a:gd name="T11" fmla="*/ 185 h 203"/>
                <a:gd name="T12" fmla="*/ 62 w 212"/>
                <a:gd name="T13" fmla="*/ 194 h 203"/>
                <a:gd name="T14" fmla="*/ 82 w 212"/>
                <a:gd name="T15" fmla="*/ 201 h 203"/>
                <a:gd name="T16" fmla="*/ 104 w 212"/>
                <a:gd name="T17" fmla="*/ 203 h 203"/>
                <a:gd name="T18" fmla="*/ 125 w 212"/>
                <a:gd name="T19" fmla="*/ 201 h 203"/>
                <a:gd name="T20" fmla="*/ 145 w 212"/>
                <a:gd name="T21" fmla="*/ 194 h 203"/>
                <a:gd name="T22" fmla="*/ 164 w 212"/>
                <a:gd name="T23" fmla="*/ 185 h 203"/>
                <a:gd name="T24" fmla="*/ 179 w 212"/>
                <a:gd name="T25" fmla="*/ 172 h 203"/>
                <a:gd name="T26" fmla="*/ 192 w 212"/>
                <a:gd name="T27" fmla="*/ 157 h 203"/>
                <a:gd name="T28" fmla="*/ 203 w 212"/>
                <a:gd name="T29" fmla="*/ 140 h 203"/>
                <a:gd name="T30" fmla="*/ 209 w 212"/>
                <a:gd name="T31" fmla="*/ 121 h 203"/>
                <a:gd name="T32" fmla="*/ 212 w 212"/>
                <a:gd name="T33" fmla="*/ 101 h 203"/>
                <a:gd name="T34" fmla="*/ 209 w 212"/>
                <a:gd name="T35" fmla="*/ 82 h 203"/>
                <a:gd name="T36" fmla="*/ 203 w 212"/>
                <a:gd name="T37" fmla="*/ 62 h 203"/>
                <a:gd name="T38" fmla="*/ 192 w 212"/>
                <a:gd name="T39" fmla="*/ 45 h 203"/>
                <a:gd name="T40" fmla="*/ 179 w 212"/>
                <a:gd name="T41" fmla="*/ 30 h 203"/>
                <a:gd name="T42" fmla="*/ 164 w 212"/>
                <a:gd name="T43" fmla="*/ 17 h 203"/>
                <a:gd name="T44" fmla="*/ 145 w 212"/>
                <a:gd name="T45" fmla="*/ 8 h 203"/>
                <a:gd name="T46" fmla="*/ 125 w 212"/>
                <a:gd name="T47" fmla="*/ 2 h 203"/>
                <a:gd name="T48" fmla="*/ 104 w 212"/>
                <a:gd name="T49" fmla="*/ 0 h 203"/>
                <a:gd name="T50" fmla="*/ 82 w 212"/>
                <a:gd name="T51" fmla="*/ 2 h 203"/>
                <a:gd name="T52" fmla="*/ 62 w 212"/>
                <a:gd name="T53" fmla="*/ 8 h 203"/>
                <a:gd name="T54" fmla="*/ 45 w 212"/>
                <a:gd name="T55" fmla="*/ 17 h 203"/>
                <a:gd name="T56" fmla="*/ 30 w 212"/>
                <a:gd name="T57" fmla="*/ 30 h 203"/>
                <a:gd name="T58" fmla="*/ 17 w 212"/>
                <a:gd name="T59" fmla="*/ 45 h 203"/>
                <a:gd name="T60" fmla="*/ 8 w 212"/>
                <a:gd name="T61" fmla="*/ 62 h 203"/>
                <a:gd name="T62" fmla="*/ 2 w 212"/>
                <a:gd name="T63" fmla="*/ 82 h 203"/>
                <a:gd name="T64" fmla="*/ 0 w 212"/>
                <a:gd name="T65"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03">
                  <a:moveTo>
                    <a:pt x="0" y="101"/>
                  </a:moveTo>
                  <a:lnTo>
                    <a:pt x="2" y="121"/>
                  </a:lnTo>
                  <a:lnTo>
                    <a:pt x="8" y="140"/>
                  </a:lnTo>
                  <a:lnTo>
                    <a:pt x="17" y="157"/>
                  </a:lnTo>
                  <a:lnTo>
                    <a:pt x="30" y="172"/>
                  </a:lnTo>
                  <a:lnTo>
                    <a:pt x="45" y="185"/>
                  </a:lnTo>
                  <a:lnTo>
                    <a:pt x="62" y="194"/>
                  </a:lnTo>
                  <a:lnTo>
                    <a:pt x="82" y="201"/>
                  </a:lnTo>
                  <a:lnTo>
                    <a:pt x="104" y="203"/>
                  </a:lnTo>
                  <a:lnTo>
                    <a:pt x="125" y="201"/>
                  </a:lnTo>
                  <a:lnTo>
                    <a:pt x="145" y="194"/>
                  </a:lnTo>
                  <a:lnTo>
                    <a:pt x="164" y="185"/>
                  </a:lnTo>
                  <a:lnTo>
                    <a:pt x="179" y="172"/>
                  </a:lnTo>
                  <a:lnTo>
                    <a:pt x="192" y="157"/>
                  </a:lnTo>
                  <a:lnTo>
                    <a:pt x="203" y="140"/>
                  </a:lnTo>
                  <a:lnTo>
                    <a:pt x="209" y="121"/>
                  </a:lnTo>
                  <a:lnTo>
                    <a:pt x="212" y="101"/>
                  </a:lnTo>
                  <a:lnTo>
                    <a:pt x="209" y="82"/>
                  </a:lnTo>
                  <a:lnTo>
                    <a:pt x="203" y="62"/>
                  </a:lnTo>
                  <a:lnTo>
                    <a:pt x="192" y="45"/>
                  </a:lnTo>
                  <a:lnTo>
                    <a:pt x="179" y="30"/>
                  </a:lnTo>
                  <a:lnTo>
                    <a:pt x="164" y="17"/>
                  </a:lnTo>
                  <a:lnTo>
                    <a:pt x="145" y="8"/>
                  </a:lnTo>
                  <a:lnTo>
                    <a:pt x="125" y="2"/>
                  </a:lnTo>
                  <a:lnTo>
                    <a:pt x="104" y="0"/>
                  </a:lnTo>
                  <a:lnTo>
                    <a:pt x="82" y="2"/>
                  </a:lnTo>
                  <a:lnTo>
                    <a:pt x="62" y="8"/>
                  </a:lnTo>
                  <a:lnTo>
                    <a:pt x="45" y="17"/>
                  </a:lnTo>
                  <a:lnTo>
                    <a:pt x="30" y="30"/>
                  </a:lnTo>
                  <a:lnTo>
                    <a:pt x="17" y="45"/>
                  </a:lnTo>
                  <a:lnTo>
                    <a:pt x="8" y="62"/>
                  </a:lnTo>
                  <a:lnTo>
                    <a:pt x="2" y="82"/>
                  </a:lnTo>
                  <a:lnTo>
                    <a:pt x="0" y="101"/>
                  </a:lnTo>
                  <a:close/>
                </a:path>
              </a:pathLst>
            </a:custGeom>
            <a:solidFill>
              <a:srgbClr val="7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3" name="Freeform 37"/>
            <p:cNvSpPr>
              <a:spLocks/>
            </p:cNvSpPr>
            <p:nvPr/>
          </p:nvSpPr>
          <p:spPr bwMode="auto">
            <a:xfrm>
              <a:off x="5109" y="6520"/>
              <a:ext cx="203" cy="194"/>
            </a:xfrm>
            <a:custGeom>
              <a:avLst/>
              <a:gdLst>
                <a:gd name="T0" fmla="*/ 0 w 203"/>
                <a:gd name="T1" fmla="*/ 97 h 194"/>
                <a:gd name="T2" fmla="*/ 2 w 203"/>
                <a:gd name="T3" fmla="*/ 116 h 194"/>
                <a:gd name="T4" fmla="*/ 9 w 203"/>
                <a:gd name="T5" fmla="*/ 136 h 194"/>
                <a:gd name="T6" fmla="*/ 17 w 203"/>
                <a:gd name="T7" fmla="*/ 151 h 194"/>
                <a:gd name="T8" fmla="*/ 30 w 203"/>
                <a:gd name="T9" fmla="*/ 166 h 194"/>
                <a:gd name="T10" fmla="*/ 45 w 203"/>
                <a:gd name="T11" fmla="*/ 177 h 194"/>
                <a:gd name="T12" fmla="*/ 63 w 203"/>
                <a:gd name="T13" fmla="*/ 186 h 194"/>
                <a:gd name="T14" fmla="*/ 82 w 203"/>
                <a:gd name="T15" fmla="*/ 192 h 194"/>
                <a:gd name="T16" fmla="*/ 102 w 203"/>
                <a:gd name="T17" fmla="*/ 194 h 194"/>
                <a:gd name="T18" fmla="*/ 121 w 203"/>
                <a:gd name="T19" fmla="*/ 192 h 194"/>
                <a:gd name="T20" fmla="*/ 140 w 203"/>
                <a:gd name="T21" fmla="*/ 186 h 194"/>
                <a:gd name="T22" fmla="*/ 158 w 203"/>
                <a:gd name="T23" fmla="*/ 177 h 194"/>
                <a:gd name="T24" fmla="*/ 173 w 203"/>
                <a:gd name="T25" fmla="*/ 166 h 194"/>
                <a:gd name="T26" fmla="*/ 186 w 203"/>
                <a:gd name="T27" fmla="*/ 151 h 194"/>
                <a:gd name="T28" fmla="*/ 194 w 203"/>
                <a:gd name="T29" fmla="*/ 136 h 194"/>
                <a:gd name="T30" fmla="*/ 201 w 203"/>
                <a:gd name="T31" fmla="*/ 116 h 194"/>
                <a:gd name="T32" fmla="*/ 203 w 203"/>
                <a:gd name="T33" fmla="*/ 97 h 194"/>
                <a:gd name="T34" fmla="*/ 201 w 203"/>
                <a:gd name="T35" fmla="*/ 78 h 194"/>
                <a:gd name="T36" fmla="*/ 194 w 203"/>
                <a:gd name="T37" fmla="*/ 58 h 194"/>
                <a:gd name="T38" fmla="*/ 186 w 203"/>
                <a:gd name="T39" fmla="*/ 43 h 194"/>
                <a:gd name="T40" fmla="*/ 173 w 203"/>
                <a:gd name="T41" fmla="*/ 28 h 194"/>
                <a:gd name="T42" fmla="*/ 158 w 203"/>
                <a:gd name="T43" fmla="*/ 17 h 194"/>
                <a:gd name="T44" fmla="*/ 140 w 203"/>
                <a:gd name="T45" fmla="*/ 8 h 194"/>
                <a:gd name="T46" fmla="*/ 121 w 203"/>
                <a:gd name="T47" fmla="*/ 2 h 194"/>
                <a:gd name="T48" fmla="*/ 102 w 203"/>
                <a:gd name="T49" fmla="*/ 0 h 194"/>
                <a:gd name="T50" fmla="*/ 82 w 203"/>
                <a:gd name="T51" fmla="*/ 2 h 194"/>
                <a:gd name="T52" fmla="*/ 63 w 203"/>
                <a:gd name="T53" fmla="*/ 8 h 194"/>
                <a:gd name="T54" fmla="*/ 45 w 203"/>
                <a:gd name="T55" fmla="*/ 17 h 194"/>
                <a:gd name="T56" fmla="*/ 30 w 203"/>
                <a:gd name="T57" fmla="*/ 28 h 194"/>
                <a:gd name="T58" fmla="*/ 17 w 203"/>
                <a:gd name="T59" fmla="*/ 43 h 194"/>
                <a:gd name="T60" fmla="*/ 9 w 203"/>
                <a:gd name="T61" fmla="*/ 58 h 194"/>
                <a:gd name="T62" fmla="*/ 2 w 203"/>
                <a:gd name="T63" fmla="*/ 78 h 194"/>
                <a:gd name="T64" fmla="*/ 0 w 203"/>
                <a:gd name="T65"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194">
                  <a:moveTo>
                    <a:pt x="0" y="97"/>
                  </a:moveTo>
                  <a:lnTo>
                    <a:pt x="2" y="116"/>
                  </a:lnTo>
                  <a:lnTo>
                    <a:pt x="9" y="136"/>
                  </a:lnTo>
                  <a:lnTo>
                    <a:pt x="17" y="151"/>
                  </a:lnTo>
                  <a:lnTo>
                    <a:pt x="30" y="166"/>
                  </a:lnTo>
                  <a:lnTo>
                    <a:pt x="45" y="177"/>
                  </a:lnTo>
                  <a:lnTo>
                    <a:pt x="63" y="186"/>
                  </a:lnTo>
                  <a:lnTo>
                    <a:pt x="82" y="192"/>
                  </a:lnTo>
                  <a:lnTo>
                    <a:pt x="102" y="194"/>
                  </a:lnTo>
                  <a:lnTo>
                    <a:pt x="121" y="192"/>
                  </a:lnTo>
                  <a:lnTo>
                    <a:pt x="140" y="186"/>
                  </a:lnTo>
                  <a:lnTo>
                    <a:pt x="158" y="177"/>
                  </a:lnTo>
                  <a:lnTo>
                    <a:pt x="173" y="166"/>
                  </a:lnTo>
                  <a:lnTo>
                    <a:pt x="186" y="151"/>
                  </a:lnTo>
                  <a:lnTo>
                    <a:pt x="194" y="136"/>
                  </a:lnTo>
                  <a:lnTo>
                    <a:pt x="201" y="116"/>
                  </a:lnTo>
                  <a:lnTo>
                    <a:pt x="203" y="97"/>
                  </a:lnTo>
                  <a:lnTo>
                    <a:pt x="201" y="78"/>
                  </a:lnTo>
                  <a:lnTo>
                    <a:pt x="194" y="58"/>
                  </a:lnTo>
                  <a:lnTo>
                    <a:pt x="186" y="43"/>
                  </a:lnTo>
                  <a:lnTo>
                    <a:pt x="173" y="28"/>
                  </a:lnTo>
                  <a:lnTo>
                    <a:pt x="158" y="17"/>
                  </a:lnTo>
                  <a:lnTo>
                    <a:pt x="140" y="8"/>
                  </a:lnTo>
                  <a:lnTo>
                    <a:pt x="121" y="2"/>
                  </a:lnTo>
                  <a:lnTo>
                    <a:pt x="102" y="0"/>
                  </a:lnTo>
                  <a:lnTo>
                    <a:pt x="82" y="2"/>
                  </a:lnTo>
                  <a:lnTo>
                    <a:pt x="63" y="8"/>
                  </a:lnTo>
                  <a:lnTo>
                    <a:pt x="45" y="17"/>
                  </a:lnTo>
                  <a:lnTo>
                    <a:pt x="30" y="28"/>
                  </a:lnTo>
                  <a:lnTo>
                    <a:pt x="17" y="43"/>
                  </a:lnTo>
                  <a:lnTo>
                    <a:pt x="9" y="58"/>
                  </a:lnTo>
                  <a:lnTo>
                    <a:pt x="2" y="78"/>
                  </a:lnTo>
                  <a:lnTo>
                    <a:pt x="0" y="97"/>
                  </a:lnTo>
                  <a:close/>
                </a:path>
              </a:pathLst>
            </a:custGeom>
            <a:solidFill>
              <a:srgbClr val="75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4" name="Freeform 38"/>
            <p:cNvSpPr>
              <a:spLocks/>
            </p:cNvSpPr>
            <p:nvPr/>
          </p:nvSpPr>
          <p:spPr bwMode="auto">
            <a:xfrm>
              <a:off x="5113" y="6522"/>
              <a:ext cx="190" cy="184"/>
            </a:xfrm>
            <a:custGeom>
              <a:avLst/>
              <a:gdLst>
                <a:gd name="T0" fmla="*/ 0 w 190"/>
                <a:gd name="T1" fmla="*/ 93 h 184"/>
                <a:gd name="T2" fmla="*/ 2 w 190"/>
                <a:gd name="T3" fmla="*/ 110 h 184"/>
                <a:gd name="T4" fmla="*/ 9 w 190"/>
                <a:gd name="T5" fmla="*/ 127 h 184"/>
                <a:gd name="T6" fmla="*/ 18 w 190"/>
                <a:gd name="T7" fmla="*/ 143 h 184"/>
                <a:gd name="T8" fmla="*/ 28 w 190"/>
                <a:gd name="T9" fmla="*/ 158 h 184"/>
                <a:gd name="T10" fmla="*/ 43 w 190"/>
                <a:gd name="T11" fmla="*/ 168 h 184"/>
                <a:gd name="T12" fmla="*/ 59 w 190"/>
                <a:gd name="T13" fmla="*/ 177 h 184"/>
                <a:gd name="T14" fmla="*/ 78 w 190"/>
                <a:gd name="T15" fmla="*/ 181 h 184"/>
                <a:gd name="T16" fmla="*/ 98 w 190"/>
                <a:gd name="T17" fmla="*/ 184 h 184"/>
                <a:gd name="T18" fmla="*/ 117 w 190"/>
                <a:gd name="T19" fmla="*/ 181 h 184"/>
                <a:gd name="T20" fmla="*/ 134 w 190"/>
                <a:gd name="T21" fmla="*/ 177 h 184"/>
                <a:gd name="T22" fmla="*/ 149 w 190"/>
                <a:gd name="T23" fmla="*/ 168 h 184"/>
                <a:gd name="T24" fmla="*/ 165 w 190"/>
                <a:gd name="T25" fmla="*/ 158 h 184"/>
                <a:gd name="T26" fmla="*/ 175 w 190"/>
                <a:gd name="T27" fmla="*/ 143 h 184"/>
                <a:gd name="T28" fmla="*/ 184 w 190"/>
                <a:gd name="T29" fmla="*/ 127 h 184"/>
                <a:gd name="T30" fmla="*/ 188 w 190"/>
                <a:gd name="T31" fmla="*/ 110 h 184"/>
                <a:gd name="T32" fmla="*/ 190 w 190"/>
                <a:gd name="T33" fmla="*/ 93 h 184"/>
                <a:gd name="T34" fmla="*/ 188 w 190"/>
                <a:gd name="T35" fmla="*/ 73 h 184"/>
                <a:gd name="T36" fmla="*/ 184 w 190"/>
                <a:gd name="T37" fmla="*/ 56 h 184"/>
                <a:gd name="T38" fmla="*/ 175 w 190"/>
                <a:gd name="T39" fmla="*/ 41 h 184"/>
                <a:gd name="T40" fmla="*/ 165 w 190"/>
                <a:gd name="T41" fmla="*/ 28 h 184"/>
                <a:gd name="T42" fmla="*/ 149 w 190"/>
                <a:gd name="T43" fmla="*/ 15 h 184"/>
                <a:gd name="T44" fmla="*/ 134 w 190"/>
                <a:gd name="T45" fmla="*/ 6 h 184"/>
                <a:gd name="T46" fmla="*/ 117 w 190"/>
                <a:gd name="T47" fmla="*/ 2 h 184"/>
                <a:gd name="T48" fmla="*/ 98 w 190"/>
                <a:gd name="T49" fmla="*/ 0 h 184"/>
                <a:gd name="T50" fmla="*/ 78 w 190"/>
                <a:gd name="T51" fmla="*/ 2 h 184"/>
                <a:gd name="T52" fmla="*/ 59 w 190"/>
                <a:gd name="T53" fmla="*/ 6 h 184"/>
                <a:gd name="T54" fmla="*/ 43 w 190"/>
                <a:gd name="T55" fmla="*/ 15 h 184"/>
                <a:gd name="T56" fmla="*/ 28 w 190"/>
                <a:gd name="T57" fmla="*/ 28 h 184"/>
                <a:gd name="T58" fmla="*/ 18 w 190"/>
                <a:gd name="T59" fmla="*/ 41 h 184"/>
                <a:gd name="T60" fmla="*/ 9 w 190"/>
                <a:gd name="T61" fmla="*/ 56 h 184"/>
                <a:gd name="T62" fmla="*/ 2 w 190"/>
                <a:gd name="T63" fmla="*/ 73 h 184"/>
                <a:gd name="T64" fmla="*/ 0 w 190"/>
                <a:gd name="T65" fmla="*/ 9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84">
                  <a:moveTo>
                    <a:pt x="0" y="93"/>
                  </a:moveTo>
                  <a:lnTo>
                    <a:pt x="2" y="110"/>
                  </a:lnTo>
                  <a:lnTo>
                    <a:pt x="9" y="127"/>
                  </a:lnTo>
                  <a:lnTo>
                    <a:pt x="18" y="143"/>
                  </a:lnTo>
                  <a:lnTo>
                    <a:pt x="28" y="158"/>
                  </a:lnTo>
                  <a:lnTo>
                    <a:pt x="43" y="168"/>
                  </a:lnTo>
                  <a:lnTo>
                    <a:pt x="59" y="177"/>
                  </a:lnTo>
                  <a:lnTo>
                    <a:pt x="78" y="181"/>
                  </a:lnTo>
                  <a:lnTo>
                    <a:pt x="98" y="184"/>
                  </a:lnTo>
                  <a:lnTo>
                    <a:pt x="117" y="181"/>
                  </a:lnTo>
                  <a:lnTo>
                    <a:pt x="134" y="177"/>
                  </a:lnTo>
                  <a:lnTo>
                    <a:pt x="149" y="168"/>
                  </a:lnTo>
                  <a:lnTo>
                    <a:pt x="165" y="158"/>
                  </a:lnTo>
                  <a:lnTo>
                    <a:pt x="175" y="143"/>
                  </a:lnTo>
                  <a:lnTo>
                    <a:pt x="184" y="127"/>
                  </a:lnTo>
                  <a:lnTo>
                    <a:pt x="188" y="110"/>
                  </a:lnTo>
                  <a:lnTo>
                    <a:pt x="190" y="93"/>
                  </a:lnTo>
                  <a:lnTo>
                    <a:pt x="188" y="73"/>
                  </a:lnTo>
                  <a:lnTo>
                    <a:pt x="184" y="56"/>
                  </a:lnTo>
                  <a:lnTo>
                    <a:pt x="175" y="41"/>
                  </a:lnTo>
                  <a:lnTo>
                    <a:pt x="165" y="28"/>
                  </a:lnTo>
                  <a:lnTo>
                    <a:pt x="149" y="15"/>
                  </a:lnTo>
                  <a:lnTo>
                    <a:pt x="134" y="6"/>
                  </a:lnTo>
                  <a:lnTo>
                    <a:pt x="117" y="2"/>
                  </a:lnTo>
                  <a:lnTo>
                    <a:pt x="98" y="0"/>
                  </a:lnTo>
                  <a:lnTo>
                    <a:pt x="78" y="2"/>
                  </a:lnTo>
                  <a:lnTo>
                    <a:pt x="59" y="6"/>
                  </a:lnTo>
                  <a:lnTo>
                    <a:pt x="43" y="15"/>
                  </a:lnTo>
                  <a:lnTo>
                    <a:pt x="28" y="28"/>
                  </a:lnTo>
                  <a:lnTo>
                    <a:pt x="18" y="41"/>
                  </a:lnTo>
                  <a:lnTo>
                    <a:pt x="9" y="56"/>
                  </a:lnTo>
                  <a:lnTo>
                    <a:pt x="2" y="73"/>
                  </a:lnTo>
                  <a:lnTo>
                    <a:pt x="0" y="93"/>
                  </a:lnTo>
                  <a:close/>
                </a:path>
              </a:pathLst>
            </a:custGeom>
            <a:solidFill>
              <a:srgbClr val="79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5" name="Freeform 39"/>
            <p:cNvSpPr>
              <a:spLocks/>
            </p:cNvSpPr>
            <p:nvPr/>
          </p:nvSpPr>
          <p:spPr bwMode="auto">
            <a:xfrm>
              <a:off x="5115" y="6522"/>
              <a:ext cx="184" cy="175"/>
            </a:xfrm>
            <a:custGeom>
              <a:avLst/>
              <a:gdLst>
                <a:gd name="T0" fmla="*/ 0 w 184"/>
                <a:gd name="T1" fmla="*/ 88 h 175"/>
                <a:gd name="T2" fmla="*/ 3 w 184"/>
                <a:gd name="T3" fmla="*/ 106 h 175"/>
                <a:gd name="T4" fmla="*/ 7 w 184"/>
                <a:gd name="T5" fmla="*/ 123 h 175"/>
                <a:gd name="T6" fmla="*/ 16 w 184"/>
                <a:gd name="T7" fmla="*/ 136 h 175"/>
                <a:gd name="T8" fmla="*/ 28 w 184"/>
                <a:gd name="T9" fmla="*/ 149 h 175"/>
                <a:gd name="T10" fmla="*/ 41 w 184"/>
                <a:gd name="T11" fmla="*/ 160 h 175"/>
                <a:gd name="T12" fmla="*/ 57 w 184"/>
                <a:gd name="T13" fmla="*/ 168 h 175"/>
                <a:gd name="T14" fmla="*/ 74 w 184"/>
                <a:gd name="T15" fmla="*/ 173 h 175"/>
                <a:gd name="T16" fmla="*/ 93 w 184"/>
                <a:gd name="T17" fmla="*/ 175 h 175"/>
                <a:gd name="T18" fmla="*/ 111 w 184"/>
                <a:gd name="T19" fmla="*/ 173 h 175"/>
                <a:gd name="T20" fmla="*/ 128 w 184"/>
                <a:gd name="T21" fmla="*/ 168 h 175"/>
                <a:gd name="T22" fmla="*/ 143 w 184"/>
                <a:gd name="T23" fmla="*/ 160 h 175"/>
                <a:gd name="T24" fmla="*/ 158 w 184"/>
                <a:gd name="T25" fmla="*/ 149 h 175"/>
                <a:gd name="T26" fmla="*/ 169 w 184"/>
                <a:gd name="T27" fmla="*/ 136 h 175"/>
                <a:gd name="T28" fmla="*/ 178 w 184"/>
                <a:gd name="T29" fmla="*/ 123 h 175"/>
                <a:gd name="T30" fmla="*/ 182 w 184"/>
                <a:gd name="T31" fmla="*/ 106 h 175"/>
                <a:gd name="T32" fmla="*/ 184 w 184"/>
                <a:gd name="T33" fmla="*/ 88 h 175"/>
                <a:gd name="T34" fmla="*/ 182 w 184"/>
                <a:gd name="T35" fmla="*/ 71 h 175"/>
                <a:gd name="T36" fmla="*/ 178 w 184"/>
                <a:gd name="T37" fmla="*/ 54 h 175"/>
                <a:gd name="T38" fmla="*/ 169 w 184"/>
                <a:gd name="T39" fmla="*/ 39 h 175"/>
                <a:gd name="T40" fmla="*/ 158 w 184"/>
                <a:gd name="T41" fmla="*/ 26 h 175"/>
                <a:gd name="T42" fmla="*/ 143 w 184"/>
                <a:gd name="T43" fmla="*/ 15 h 175"/>
                <a:gd name="T44" fmla="*/ 128 w 184"/>
                <a:gd name="T45" fmla="*/ 6 h 175"/>
                <a:gd name="T46" fmla="*/ 111 w 184"/>
                <a:gd name="T47" fmla="*/ 2 h 175"/>
                <a:gd name="T48" fmla="*/ 93 w 184"/>
                <a:gd name="T49" fmla="*/ 0 h 175"/>
                <a:gd name="T50" fmla="*/ 74 w 184"/>
                <a:gd name="T51" fmla="*/ 2 h 175"/>
                <a:gd name="T52" fmla="*/ 57 w 184"/>
                <a:gd name="T53" fmla="*/ 6 h 175"/>
                <a:gd name="T54" fmla="*/ 41 w 184"/>
                <a:gd name="T55" fmla="*/ 15 h 175"/>
                <a:gd name="T56" fmla="*/ 28 w 184"/>
                <a:gd name="T57" fmla="*/ 26 h 175"/>
                <a:gd name="T58" fmla="*/ 16 w 184"/>
                <a:gd name="T59" fmla="*/ 39 h 175"/>
                <a:gd name="T60" fmla="*/ 7 w 184"/>
                <a:gd name="T61" fmla="*/ 54 h 175"/>
                <a:gd name="T62" fmla="*/ 3 w 184"/>
                <a:gd name="T63" fmla="*/ 71 h 175"/>
                <a:gd name="T64" fmla="*/ 0 w 184"/>
                <a:gd name="T65"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75">
                  <a:moveTo>
                    <a:pt x="0" y="88"/>
                  </a:moveTo>
                  <a:lnTo>
                    <a:pt x="3" y="106"/>
                  </a:lnTo>
                  <a:lnTo>
                    <a:pt x="7" y="123"/>
                  </a:lnTo>
                  <a:lnTo>
                    <a:pt x="16" y="136"/>
                  </a:lnTo>
                  <a:lnTo>
                    <a:pt x="28" y="149"/>
                  </a:lnTo>
                  <a:lnTo>
                    <a:pt x="41" y="160"/>
                  </a:lnTo>
                  <a:lnTo>
                    <a:pt x="57" y="168"/>
                  </a:lnTo>
                  <a:lnTo>
                    <a:pt x="74" y="173"/>
                  </a:lnTo>
                  <a:lnTo>
                    <a:pt x="93" y="175"/>
                  </a:lnTo>
                  <a:lnTo>
                    <a:pt x="111" y="173"/>
                  </a:lnTo>
                  <a:lnTo>
                    <a:pt x="128" y="168"/>
                  </a:lnTo>
                  <a:lnTo>
                    <a:pt x="143" y="160"/>
                  </a:lnTo>
                  <a:lnTo>
                    <a:pt x="158" y="149"/>
                  </a:lnTo>
                  <a:lnTo>
                    <a:pt x="169" y="136"/>
                  </a:lnTo>
                  <a:lnTo>
                    <a:pt x="178" y="123"/>
                  </a:lnTo>
                  <a:lnTo>
                    <a:pt x="182" y="106"/>
                  </a:lnTo>
                  <a:lnTo>
                    <a:pt x="184" y="88"/>
                  </a:lnTo>
                  <a:lnTo>
                    <a:pt x="182" y="71"/>
                  </a:lnTo>
                  <a:lnTo>
                    <a:pt x="178" y="54"/>
                  </a:lnTo>
                  <a:lnTo>
                    <a:pt x="169" y="39"/>
                  </a:lnTo>
                  <a:lnTo>
                    <a:pt x="158" y="26"/>
                  </a:lnTo>
                  <a:lnTo>
                    <a:pt x="143" y="15"/>
                  </a:lnTo>
                  <a:lnTo>
                    <a:pt x="128" y="6"/>
                  </a:lnTo>
                  <a:lnTo>
                    <a:pt x="111" y="2"/>
                  </a:lnTo>
                  <a:lnTo>
                    <a:pt x="93" y="0"/>
                  </a:lnTo>
                  <a:lnTo>
                    <a:pt x="74" y="2"/>
                  </a:lnTo>
                  <a:lnTo>
                    <a:pt x="57" y="6"/>
                  </a:lnTo>
                  <a:lnTo>
                    <a:pt x="41" y="15"/>
                  </a:lnTo>
                  <a:lnTo>
                    <a:pt x="28" y="26"/>
                  </a:lnTo>
                  <a:lnTo>
                    <a:pt x="16" y="39"/>
                  </a:lnTo>
                  <a:lnTo>
                    <a:pt x="7" y="54"/>
                  </a:lnTo>
                  <a:lnTo>
                    <a:pt x="3" y="71"/>
                  </a:lnTo>
                  <a:lnTo>
                    <a:pt x="0" y="88"/>
                  </a:lnTo>
                  <a:close/>
                </a:path>
              </a:pathLst>
            </a:custGeom>
            <a:solidFill>
              <a:srgbClr val="7C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6" name="Oval 40"/>
            <p:cNvSpPr>
              <a:spLocks noChangeArrowheads="1"/>
            </p:cNvSpPr>
            <p:nvPr/>
          </p:nvSpPr>
          <p:spPr bwMode="auto">
            <a:xfrm>
              <a:off x="5120" y="6526"/>
              <a:ext cx="177" cy="167"/>
            </a:xfrm>
            <a:prstGeom prst="ellipse">
              <a:avLst/>
            </a:pr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7" name="Freeform 41"/>
            <p:cNvSpPr>
              <a:spLocks/>
            </p:cNvSpPr>
            <p:nvPr/>
          </p:nvSpPr>
          <p:spPr bwMode="auto">
            <a:xfrm>
              <a:off x="4916" y="7043"/>
              <a:ext cx="277" cy="625"/>
            </a:xfrm>
            <a:custGeom>
              <a:avLst/>
              <a:gdLst>
                <a:gd name="T0" fmla="*/ 0 w 277"/>
                <a:gd name="T1" fmla="*/ 542 h 625"/>
                <a:gd name="T2" fmla="*/ 9 w 277"/>
                <a:gd name="T3" fmla="*/ 525 h 625"/>
                <a:gd name="T4" fmla="*/ 13 w 277"/>
                <a:gd name="T5" fmla="*/ 510 h 625"/>
                <a:gd name="T6" fmla="*/ 20 w 277"/>
                <a:gd name="T7" fmla="*/ 491 h 625"/>
                <a:gd name="T8" fmla="*/ 26 w 277"/>
                <a:gd name="T9" fmla="*/ 462 h 625"/>
                <a:gd name="T10" fmla="*/ 35 w 277"/>
                <a:gd name="T11" fmla="*/ 434 h 625"/>
                <a:gd name="T12" fmla="*/ 44 w 277"/>
                <a:gd name="T13" fmla="*/ 411 h 625"/>
                <a:gd name="T14" fmla="*/ 57 w 277"/>
                <a:gd name="T15" fmla="*/ 372 h 625"/>
                <a:gd name="T16" fmla="*/ 63 w 277"/>
                <a:gd name="T17" fmla="*/ 331 h 625"/>
                <a:gd name="T18" fmla="*/ 63 w 277"/>
                <a:gd name="T19" fmla="*/ 305 h 625"/>
                <a:gd name="T20" fmla="*/ 59 w 277"/>
                <a:gd name="T21" fmla="*/ 274 h 625"/>
                <a:gd name="T22" fmla="*/ 52 w 277"/>
                <a:gd name="T23" fmla="*/ 240 h 625"/>
                <a:gd name="T24" fmla="*/ 46 w 277"/>
                <a:gd name="T25" fmla="*/ 203 h 625"/>
                <a:gd name="T26" fmla="*/ 35 w 277"/>
                <a:gd name="T27" fmla="*/ 125 h 625"/>
                <a:gd name="T28" fmla="*/ 33 w 277"/>
                <a:gd name="T29" fmla="*/ 91 h 625"/>
                <a:gd name="T30" fmla="*/ 37 w 277"/>
                <a:gd name="T31" fmla="*/ 58 h 625"/>
                <a:gd name="T32" fmla="*/ 48 w 277"/>
                <a:gd name="T33" fmla="*/ 32 h 625"/>
                <a:gd name="T34" fmla="*/ 67 w 277"/>
                <a:gd name="T35" fmla="*/ 13 h 625"/>
                <a:gd name="T36" fmla="*/ 91 w 277"/>
                <a:gd name="T37" fmla="*/ 2 h 625"/>
                <a:gd name="T38" fmla="*/ 117 w 277"/>
                <a:gd name="T39" fmla="*/ 0 h 625"/>
                <a:gd name="T40" fmla="*/ 145 w 277"/>
                <a:gd name="T41" fmla="*/ 4 h 625"/>
                <a:gd name="T42" fmla="*/ 171 w 277"/>
                <a:gd name="T43" fmla="*/ 13 h 625"/>
                <a:gd name="T44" fmla="*/ 195 w 277"/>
                <a:gd name="T45" fmla="*/ 28 h 625"/>
                <a:gd name="T46" fmla="*/ 217 w 277"/>
                <a:gd name="T47" fmla="*/ 47 h 625"/>
                <a:gd name="T48" fmla="*/ 234 w 277"/>
                <a:gd name="T49" fmla="*/ 71 h 625"/>
                <a:gd name="T50" fmla="*/ 245 w 277"/>
                <a:gd name="T51" fmla="*/ 99 h 625"/>
                <a:gd name="T52" fmla="*/ 253 w 277"/>
                <a:gd name="T53" fmla="*/ 130 h 625"/>
                <a:gd name="T54" fmla="*/ 260 w 277"/>
                <a:gd name="T55" fmla="*/ 166 h 625"/>
                <a:gd name="T56" fmla="*/ 271 w 277"/>
                <a:gd name="T57" fmla="*/ 242 h 625"/>
                <a:gd name="T58" fmla="*/ 277 w 277"/>
                <a:gd name="T59" fmla="*/ 318 h 625"/>
                <a:gd name="T60" fmla="*/ 277 w 277"/>
                <a:gd name="T61" fmla="*/ 352 h 625"/>
                <a:gd name="T62" fmla="*/ 275 w 277"/>
                <a:gd name="T63" fmla="*/ 385 h 625"/>
                <a:gd name="T64" fmla="*/ 273 w 277"/>
                <a:gd name="T65" fmla="*/ 417 h 625"/>
                <a:gd name="T66" fmla="*/ 271 w 277"/>
                <a:gd name="T67" fmla="*/ 456 h 625"/>
                <a:gd name="T68" fmla="*/ 266 w 277"/>
                <a:gd name="T69" fmla="*/ 534 h 625"/>
                <a:gd name="T70" fmla="*/ 264 w 277"/>
                <a:gd name="T71" fmla="*/ 568 h 625"/>
                <a:gd name="T72" fmla="*/ 264 w 277"/>
                <a:gd name="T73" fmla="*/ 599 h 625"/>
                <a:gd name="T74" fmla="*/ 262 w 277"/>
                <a:gd name="T75" fmla="*/ 618 h 625"/>
                <a:gd name="T76" fmla="*/ 262 w 277"/>
                <a:gd name="T77" fmla="*/ 625 h 625"/>
                <a:gd name="T78" fmla="*/ 0 w 277"/>
                <a:gd name="T79" fmla="*/ 542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7" h="625">
                  <a:moveTo>
                    <a:pt x="0" y="542"/>
                  </a:moveTo>
                  <a:lnTo>
                    <a:pt x="9" y="525"/>
                  </a:lnTo>
                  <a:lnTo>
                    <a:pt x="13" y="510"/>
                  </a:lnTo>
                  <a:lnTo>
                    <a:pt x="20" y="491"/>
                  </a:lnTo>
                  <a:lnTo>
                    <a:pt x="26" y="462"/>
                  </a:lnTo>
                  <a:lnTo>
                    <a:pt x="35" y="434"/>
                  </a:lnTo>
                  <a:lnTo>
                    <a:pt x="44" y="411"/>
                  </a:lnTo>
                  <a:lnTo>
                    <a:pt x="57" y="372"/>
                  </a:lnTo>
                  <a:lnTo>
                    <a:pt x="63" y="331"/>
                  </a:lnTo>
                  <a:lnTo>
                    <a:pt x="63" y="305"/>
                  </a:lnTo>
                  <a:lnTo>
                    <a:pt x="59" y="274"/>
                  </a:lnTo>
                  <a:lnTo>
                    <a:pt x="52" y="240"/>
                  </a:lnTo>
                  <a:lnTo>
                    <a:pt x="46" y="203"/>
                  </a:lnTo>
                  <a:lnTo>
                    <a:pt x="35" y="125"/>
                  </a:lnTo>
                  <a:lnTo>
                    <a:pt x="33" y="91"/>
                  </a:lnTo>
                  <a:lnTo>
                    <a:pt x="37" y="58"/>
                  </a:lnTo>
                  <a:lnTo>
                    <a:pt x="48" y="32"/>
                  </a:lnTo>
                  <a:lnTo>
                    <a:pt x="67" y="13"/>
                  </a:lnTo>
                  <a:lnTo>
                    <a:pt x="91" y="2"/>
                  </a:lnTo>
                  <a:lnTo>
                    <a:pt x="117" y="0"/>
                  </a:lnTo>
                  <a:lnTo>
                    <a:pt x="145" y="4"/>
                  </a:lnTo>
                  <a:lnTo>
                    <a:pt x="171" y="13"/>
                  </a:lnTo>
                  <a:lnTo>
                    <a:pt x="195" y="28"/>
                  </a:lnTo>
                  <a:lnTo>
                    <a:pt x="217" y="47"/>
                  </a:lnTo>
                  <a:lnTo>
                    <a:pt x="234" y="71"/>
                  </a:lnTo>
                  <a:lnTo>
                    <a:pt x="245" y="99"/>
                  </a:lnTo>
                  <a:lnTo>
                    <a:pt x="253" y="130"/>
                  </a:lnTo>
                  <a:lnTo>
                    <a:pt x="260" y="166"/>
                  </a:lnTo>
                  <a:lnTo>
                    <a:pt x="271" y="242"/>
                  </a:lnTo>
                  <a:lnTo>
                    <a:pt x="277" y="318"/>
                  </a:lnTo>
                  <a:lnTo>
                    <a:pt x="277" y="352"/>
                  </a:lnTo>
                  <a:lnTo>
                    <a:pt x="275" y="385"/>
                  </a:lnTo>
                  <a:lnTo>
                    <a:pt x="273" y="417"/>
                  </a:lnTo>
                  <a:lnTo>
                    <a:pt x="271" y="456"/>
                  </a:lnTo>
                  <a:lnTo>
                    <a:pt x="266" y="534"/>
                  </a:lnTo>
                  <a:lnTo>
                    <a:pt x="264" y="568"/>
                  </a:lnTo>
                  <a:lnTo>
                    <a:pt x="264" y="599"/>
                  </a:lnTo>
                  <a:lnTo>
                    <a:pt x="262" y="618"/>
                  </a:lnTo>
                  <a:lnTo>
                    <a:pt x="262" y="625"/>
                  </a:lnTo>
                  <a:lnTo>
                    <a:pt x="0" y="542"/>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8" name="Freeform 42"/>
            <p:cNvSpPr>
              <a:spLocks/>
            </p:cNvSpPr>
            <p:nvPr/>
          </p:nvSpPr>
          <p:spPr bwMode="auto">
            <a:xfrm>
              <a:off x="4916" y="7045"/>
              <a:ext cx="275" cy="620"/>
            </a:xfrm>
            <a:custGeom>
              <a:avLst/>
              <a:gdLst>
                <a:gd name="T0" fmla="*/ 0 w 275"/>
                <a:gd name="T1" fmla="*/ 540 h 620"/>
                <a:gd name="T2" fmla="*/ 3 w 275"/>
                <a:gd name="T3" fmla="*/ 540 h 620"/>
                <a:gd name="T4" fmla="*/ 3 w 275"/>
                <a:gd name="T5" fmla="*/ 538 h 620"/>
                <a:gd name="T6" fmla="*/ 7 w 275"/>
                <a:gd name="T7" fmla="*/ 532 h 620"/>
                <a:gd name="T8" fmla="*/ 9 w 275"/>
                <a:gd name="T9" fmla="*/ 523 h 620"/>
                <a:gd name="T10" fmla="*/ 16 w 275"/>
                <a:gd name="T11" fmla="*/ 508 h 620"/>
                <a:gd name="T12" fmla="*/ 22 w 275"/>
                <a:gd name="T13" fmla="*/ 489 h 620"/>
                <a:gd name="T14" fmla="*/ 29 w 275"/>
                <a:gd name="T15" fmla="*/ 460 h 620"/>
                <a:gd name="T16" fmla="*/ 37 w 275"/>
                <a:gd name="T17" fmla="*/ 432 h 620"/>
                <a:gd name="T18" fmla="*/ 44 w 275"/>
                <a:gd name="T19" fmla="*/ 409 h 620"/>
                <a:gd name="T20" fmla="*/ 59 w 275"/>
                <a:gd name="T21" fmla="*/ 368 h 620"/>
                <a:gd name="T22" fmla="*/ 65 w 275"/>
                <a:gd name="T23" fmla="*/ 326 h 620"/>
                <a:gd name="T24" fmla="*/ 63 w 275"/>
                <a:gd name="T25" fmla="*/ 301 h 620"/>
                <a:gd name="T26" fmla="*/ 61 w 275"/>
                <a:gd name="T27" fmla="*/ 270 h 620"/>
                <a:gd name="T28" fmla="*/ 48 w 275"/>
                <a:gd name="T29" fmla="*/ 199 h 620"/>
                <a:gd name="T30" fmla="*/ 35 w 275"/>
                <a:gd name="T31" fmla="*/ 123 h 620"/>
                <a:gd name="T32" fmla="*/ 35 w 275"/>
                <a:gd name="T33" fmla="*/ 89 h 620"/>
                <a:gd name="T34" fmla="*/ 39 w 275"/>
                <a:gd name="T35" fmla="*/ 58 h 620"/>
                <a:gd name="T36" fmla="*/ 50 w 275"/>
                <a:gd name="T37" fmla="*/ 32 h 620"/>
                <a:gd name="T38" fmla="*/ 67 w 275"/>
                <a:gd name="T39" fmla="*/ 13 h 620"/>
                <a:gd name="T40" fmla="*/ 91 w 275"/>
                <a:gd name="T41" fmla="*/ 2 h 620"/>
                <a:gd name="T42" fmla="*/ 115 w 275"/>
                <a:gd name="T43" fmla="*/ 0 h 620"/>
                <a:gd name="T44" fmla="*/ 143 w 275"/>
                <a:gd name="T45" fmla="*/ 4 h 620"/>
                <a:gd name="T46" fmla="*/ 167 w 275"/>
                <a:gd name="T47" fmla="*/ 13 h 620"/>
                <a:gd name="T48" fmla="*/ 191 w 275"/>
                <a:gd name="T49" fmla="*/ 28 h 620"/>
                <a:gd name="T50" fmla="*/ 212 w 275"/>
                <a:gd name="T51" fmla="*/ 48 h 620"/>
                <a:gd name="T52" fmla="*/ 230 w 275"/>
                <a:gd name="T53" fmla="*/ 71 h 620"/>
                <a:gd name="T54" fmla="*/ 240 w 275"/>
                <a:gd name="T55" fmla="*/ 99 h 620"/>
                <a:gd name="T56" fmla="*/ 249 w 275"/>
                <a:gd name="T57" fmla="*/ 130 h 620"/>
                <a:gd name="T58" fmla="*/ 256 w 275"/>
                <a:gd name="T59" fmla="*/ 164 h 620"/>
                <a:gd name="T60" fmla="*/ 266 w 275"/>
                <a:gd name="T61" fmla="*/ 240 h 620"/>
                <a:gd name="T62" fmla="*/ 273 w 275"/>
                <a:gd name="T63" fmla="*/ 316 h 620"/>
                <a:gd name="T64" fmla="*/ 275 w 275"/>
                <a:gd name="T65" fmla="*/ 350 h 620"/>
                <a:gd name="T66" fmla="*/ 273 w 275"/>
                <a:gd name="T67" fmla="*/ 383 h 620"/>
                <a:gd name="T68" fmla="*/ 271 w 275"/>
                <a:gd name="T69" fmla="*/ 415 h 620"/>
                <a:gd name="T70" fmla="*/ 269 w 275"/>
                <a:gd name="T71" fmla="*/ 454 h 620"/>
                <a:gd name="T72" fmla="*/ 262 w 275"/>
                <a:gd name="T73" fmla="*/ 532 h 620"/>
                <a:gd name="T74" fmla="*/ 260 w 275"/>
                <a:gd name="T75" fmla="*/ 566 h 620"/>
                <a:gd name="T76" fmla="*/ 260 w 275"/>
                <a:gd name="T77" fmla="*/ 595 h 620"/>
                <a:gd name="T78" fmla="*/ 258 w 275"/>
                <a:gd name="T79" fmla="*/ 614 h 620"/>
                <a:gd name="T80" fmla="*/ 258 w 275"/>
                <a:gd name="T81" fmla="*/ 620 h 620"/>
                <a:gd name="T82" fmla="*/ 0 w 275"/>
                <a:gd name="T83" fmla="*/ 54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 h="620">
                  <a:moveTo>
                    <a:pt x="0" y="540"/>
                  </a:moveTo>
                  <a:lnTo>
                    <a:pt x="3" y="540"/>
                  </a:lnTo>
                  <a:lnTo>
                    <a:pt x="3" y="538"/>
                  </a:lnTo>
                  <a:lnTo>
                    <a:pt x="7" y="532"/>
                  </a:lnTo>
                  <a:lnTo>
                    <a:pt x="9" y="523"/>
                  </a:lnTo>
                  <a:lnTo>
                    <a:pt x="16" y="508"/>
                  </a:lnTo>
                  <a:lnTo>
                    <a:pt x="22" y="489"/>
                  </a:lnTo>
                  <a:lnTo>
                    <a:pt x="29" y="460"/>
                  </a:lnTo>
                  <a:lnTo>
                    <a:pt x="37" y="432"/>
                  </a:lnTo>
                  <a:lnTo>
                    <a:pt x="44" y="409"/>
                  </a:lnTo>
                  <a:lnTo>
                    <a:pt x="59" y="368"/>
                  </a:lnTo>
                  <a:lnTo>
                    <a:pt x="65" y="326"/>
                  </a:lnTo>
                  <a:lnTo>
                    <a:pt x="63" y="301"/>
                  </a:lnTo>
                  <a:lnTo>
                    <a:pt x="61" y="270"/>
                  </a:lnTo>
                  <a:lnTo>
                    <a:pt x="48" y="199"/>
                  </a:lnTo>
                  <a:lnTo>
                    <a:pt x="35" y="123"/>
                  </a:lnTo>
                  <a:lnTo>
                    <a:pt x="35" y="89"/>
                  </a:lnTo>
                  <a:lnTo>
                    <a:pt x="39" y="58"/>
                  </a:lnTo>
                  <a:lnTo>
                    <a:pt x="50" y="32"/>
                  </a:lnTo>
                  <a:lnTo>
                    <a:pt x="67" y="13"/>
                  </a:lnTo>
                  <a:lnTo>
                    <a:pt x="91" y="2"/>
                  </a:lnTo>
                  <a:lnTo>
                    <a:pt x="115" y="0"/>
                  </a:lnTo>
                  <a:lnTo>
                    <a:pt x="143" y="4"/>
                  </a:lnTo>
                  <a:lnTo>
                    <a:pt x="167" y="13"/>
                  </a:lnTo>
                  <a:lnTo>
                    <a:pt x="191" y="28"/>
                  </a:lnTo>
                  <a:lnTo>
                    <a:pt x="212" y="48"/>
                  </a:lnTo>
                  <a:lnTo>
                    <a:pt x="230" y="71"/>
                  </a:lnTo>
                  <a:lnTo>
                    <a:pt x="240" y="99"/>
                  </a:lnTo>
                  <a:lnTo>
                    <a:pt x="249" y="130"/>
                  </a:lnTo>
                  <a:lnTo>
                    <a:pt x="256" y="164"/>
                  </a:lnTo>
                  <a:lnTo>
                    <a:pt x="266" y="240"/>
                  </a:lnTo>
                  <a:lnTo>
                    <a:pt x="273" y="316"/>
                  </a:lnTo>
                  <a:lnTo>
                    <a:pt x="275" y="350"/>
                  </a:lnTo>
                  <a:lnTo>
                    <a:pt x="273" y="383"/>
                  </a:lnTo>
                  <a:lnTo>
                    <a:pt x="271" y="415"/>
                  </a:lnTo>
                  <a:lnTo>
                    <a:pt x="269" y="454"/>
                  </a:lnTo>
                  <a:lnTo>
                    <a:pt x="262" y="532"/>
                  </a:lnTo>
                  <a:lnTo>
                    <a:pt x="260" y="566"/>
                  </a:lnTo>
                  <a:lnTo>
                    <a:pt x="260" y="595"/>
                  </a:lnTo>
                  <a:lnTo>
                    <a:pt x="258" y="614"/>
                  </a:lnTo>
                  <a:lnTo>
                    <a:pt x="258" y="620"/>
                  </a:lnTo>
                  <a:lnTo>
                    <a:pt x="0" y="540"/>
                  </a:lnTo>
                  <a:close/>
                </a:path>
              </a:pathLst>
            </a:custGeom>
            <a:solidFill>
              <a:srgbClr val="24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19" name="Freeform 43"/>
            <p:cNvSpPr>
              <a:spLocks/>
            </p:cNvSpPr>
            <p:nvPr/>
          </p:nvSpPr>
          <p:spPr bwMode="auto">
            <a:xfrm>
              <a:off x="4916" y="7047"/>
              <a:ext cx="271" cy="616"/>
            </a:xfrm>
            <a:custGeom>
              <a:avLst/>
              <a:gdLst>
                <a:gd name="T0" fmla="*/ 0 w 271"/>
                <a:gd name="T1" fmla="*/ 538 h 616"/>
                <a:gd name="T2" fmla="*/ 3 w 271"/>
                <a:gd name="T3" fmla="*/ 538 h 616"/>
                <a:gd name="T4" fmla="*/ 3 w 271"/>
                <a:gd name="T5" fmla="*/ 536 h 616"/>
                <a:gd name="T6" fmla="*/ 7 w 271"/>
                <a:gd name="T7" fmla="*/ 530 h 616"/>
                <a:gd name="T8" fmla="*/ 9 w 271"/>
                <a:gd name="T9" fmla="*/ 521 h 616"/>
                <a:gd name="T10" fmla="*/ 16 w 271"/>
                <a:gd name="T11" fmla="*/ 506 h 616"/>
                <a:gd name="T12" fmla="*/ 22 w 271"/>
                <a:gd name="T13" fmla="*/ 487 h 616"/>
                <a:gd name="T14" fmla="*/ 29 w 271"/>
                <a:gd name="T15" fmla="*/ 458 h 616"/>
                <a:gd name="T16" fmla="*/ 37 w 271"/>
                <a:gd name="T17" fmla="*/ 430 h 616"/>
                <a:gd name="T18" fmla="*/ 44 w 271"/>
                <a:gd name="T19" fmla="*/ 407 h 616"/>
                <a:gd name="T20" fmla="*/ 59 w 271"/>
                <a:gd name="T21" fmla="*/ 366 h 616"/>
                <a:gd name="T22" fmla="*/ 65 w 271"/>
                <a:gd name="T23" fmla="*/ 324 h 616"/>
                <a:gd name="T24" fmla="*/ 63 w 271"/>
                <a:gd name="T25" fmla="*/ 299 h 616"/>
                <a:gd name="T26" fmla="*/ 61 w 271"/>
                <a:gd name="T27" fmla="*/ 268 h 616"/>
                <a:gd name="T28" fmla="*/ 48 w 271"/>
                <a:gd name="T29" fmla="*/ 197 h 616"/>
                <a:gd name="T30" fmla="*/ 35 w 271"/>
                <a:gd name="T31" fmla="*/ 123 h 616"/>
                <a:gd name="T32" fmla="*/ 35 w 271"/>
                <a:gd name="T33" fmla="*/ 89 h 616"/>
                <a:gd name="T34" fmla="*/ 39 w 271"/>
                <a:gd name="T35" fmla="*/ 56 h 616"/>
                <a:gd name="T36" fmla="*/ 50 w 271"/>
                <a:gd name="T37" fmla="*/ 33 h 616"/>
                <a:gd name="T38" fmla="*/ 67 w 271"/>
                <a:gd name="T39" fmla="*/ 13 h 616"/>
                <a:gd name="T40" fmla="*/ 91 w 271"/>
                <a:gd name="T41" fmla="*/ 2 h 616"/>
                <a:gd name="T42" fmla="*/ 115 w 271"/>
                <a:gd name="T43" fmla="*/ 0 h 616"/>
                <a:gd name="T44" fmla="*/ 141 w 271"/>
                <a:gd name="T45" fmla="*/ 5 h 616"/>
                <a:gd name="T46" fmla="*/ 165 w 271"/>
                <a:gd name="T47" fmla="*/ 15 h 616"/>
                <a:gd name="T48" fmla="*/ 189 w 271"/>
                <a:gd name="T49" fmla="*/ 28 h 616"/>
                <a:gd name="T50" fmla="*/ 208 w 271"/>
                <a:gd name="T51" fmla="*/ 50 h 616"/>
                <a:gd name="T52" fmla="*/ 225 w 271"/>
                <a:gd name="T53" fmla="*/ 74 h 616"/>
                <a:gd name="T54" fmla="*/ 236 w 271"/>
                <a:gd name="T55" fmla="*/ 100 h 616"/>
                <a:gd name="T56" fmla="*/ 245 w 271"/>
                <a:gd name="T57" fmla="*/ 130 h 616"/>
                <a:gd name="T58" fmla="*/ 251 w 271"/>
                <a:gd name="T59" fmla="*/ 164 h 616"/>
                <a:gd name="T60" fmla="*/ 264 w 271"/>
                <a:gd name="T61" fmla="*/ 238 h 616"/>
                <a:gd name="T62" fmla="*/ 271 w 271"/>
                <a:gd name="T63" fmla="*/ 314 h 616"/>
                <a:gd name="T64" fmla="*/ 271 w 271"/>
                <a:gd name="T65" fmla="*/ 348 h 616"/>
                <a:gd name="T66" fmla="*/ 269 w 271"/>
                <a:gd name="T67" fmla="*/ 381 h 616"/>
                <a:gd name="T68" fmla="*/ 266 w 271"/>
                <a:gd name="T69" fmla="*/ 413 h 616"/>
                <a:gd name="T70" fmla="*/ 262 w 271"/>
                <a:gd name="T71" fmla="*/ 452 h 616"/>
                <a:gd name="T72" fmla="*/ 258 w 271"/>
                <a:gd name="T73" fmla="*/ 528 h 616"/>
                <a:gd name="T74" fmla="*/ 256 w 271"/>
                <a:gd name="T75" fmla="*/ 562 h 616"/>
                <a:gd name="T76" fmla="*/ 253 w 271"/>
                <a:gd name="T77" fmla="*/ 590 h 616"/>
                <a:gd name="T78" fmla="*/ 251 w 271"/>
                <a:gd name="T79" fmla="*/ 610 h 616"/>
                <a:gd name="T80" fmla="*/ 251 w 271"/>
                <a:gd name="T81" fmla="*/ 616 h 616"/>
                <a:gd name="T82" fmla="*/ 0 w 271"/>
                <a:gd name="T83" fmla="*/ 53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1" h="616">
                  <a:moveTo>
                    <a:pt x="0" y="538"/>
                  </a:moveTo>
                  <a:lnTo>
                    <a:pt x="3" y="538"/>
                  </a:lnTo>
                  <a:lnTo>
                    <a:pt x="3" y="536"/>
                  </a:lnTo>
                  <a:lnTo>
                    <a:pt x="7" y="530"/>
                  </a:lnTo>
                  <a:lnTo>
                    <a:pt x="9" y="521"/>
                  </a:lnTo>
                  <a:lnTo>
                    <a:pt x="16" y="506"/>
                  </a:lnTo>
                  <a:lnTo>
                    <a:pt x="22" y="487"/>
                  </a:lnTo>
                  <a:lnTo>
                    <a:pt x="29" y="458"/>
                  </a:lnTo>
                  <a:lnTo>
                    <a:pt x="37" y="430"/>
                  </a:lnTo>
                  <a:lnTo>
                    <a:pt x="44" y="407"/>
                  </a:lnTo>
                  <a:lnTo>
                    <a:pt x="59" y="366"/>
                  </a:lnTo>
                  <a:lnTo>
                    <a:pt x="65" y="324"/>
                  </a:lnTo>
                  <a:lnTo>
                    <a:pt x="63" y="299"/>
                  </a:lnTo>
                  <a:lnTo>
                    <a:pt x="61" y="268"/>
                  </a:lnTo>
                  <a:lnTo>
                    <a:pt x="48" y="197"/>
                  </a:lnTo>
                  <a:lnTo>
                    <a:pt x="35" y="123"/>
                  </a:lnTo>
                  <a:lnTo>
                    <a:pt x="35" y="89"/>
                  </a:lnTo>
                  <a:lnTo>
                    <a:pt x="39" y="56"/>
                  </a:lnTo>
                  <a:lnTo>
                    <a:pt x="50" y="33"/>
                  </a:lnTo>
                  <a:lnTo>
                    <a:pt x="67" y="13"/>
                  </a:lnTo>
                  <a:lnTo>
                    <a:pt x="91" y="2"/>
                  </a:lnTo>
                  <a:lnTo>
                    <a:pt x="115" y="0"/>
                  </a:lnTo>
                  <a:lnTo>
                    <a:pt x="141" y="5"/>
                  </a:lnTo>
                  <a:lnTo>
                    <a:pt x="165" y="15"/>
                  </a:lnTo>
                  <a:lnTo>
                    <a:pt x="189" y="28"/>
                  </a:lnTo>
                  <a:lnTo>
                    <a:pt x="208" y="50"/>
                  </a:lnTo>
                  <a:lnTo>
                    <a:pt x="225" y="74"/>
                  </a:lnTo>
                  <a:lnTo>
                    <a:pt x="236" y="100"/>
                  </a:lnTo>
                  <a:lnTo>
                    <a:pt x="245" y="130"/>
                  </a:lnTo>
                  <a:lnTo>
                    <a:pt x="251" y="164"/>
                  </a:lnTo>
                  <a:lnTo>
                    <a:pt x="264" y="238"/>
                  </a:lnTo>
                  <a:lnTo>
                    <a:pt x="271" y="314"/>
                  </a:lnTo>
                  <a:lnTo>
                    <a:pt x="271" y="348"/>
                  </a:lnTo>
                  <a:lnTo>
                    <a:pt x="269" y="381"/>
                  </a:lnTo>
                  <a:lnTo>
                    <a:pt x="266" y="413"/>
                  </a:lnTo>
                  <a:lnTo>
                    <a:pt x="262" y="452"/>
                  </a:lnTo>
                  <a:lnTo>
                    <a:pt x="258" y="528"/>
                  </a:lnTo>
                  <a:lnTo>
                    <a:pt x="256" y="562"/>
                  </a:lnTo>
                  <a:lnTo>
                    <a:pt x="253" y="590"/>
                  </a:lnTo>
                  <a:lnTo>
                    <a:pt x="251" y="610"/>
                  </a:lnTo>
                  <a:lnTo>
                    <a:pt x="251" y="616"/>
                  </a:lnTo>
                  <a:lnTo>
                    <a:pt x="0" y="538"/>
                  </a:lnTo>
                  <a:close/>
                </a:path>
              </a:pathLst>
            </a:custGeom>
            <a:solidFill>
              <a:srgbClr val="27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0" name="Freeform 44"/>
            <p:cNvSpPr>
              <a:spLocks/>
            </p:cNvSpPr>
            <p:nvPr/>
          </p:nvSpPr>
          <p:spPr bwMode="auto">
            <a:xfrm>
              <a:off x="4916" y="7049"/>
              <a:ext cx="269" cy="612"/>
            </a:xfrm>
            <a:custGeom>
              <a:avLst/>
              <a:gdLst>
                <a:gd name="T0" fmla="*/ 0 w 269"/>
                <a:gd name="T1" fmla="*/ 536 h 612"/>
                <a:gd name="T2" fmla="*/ 3 w 269"/>
                <a:gd name="T3" fmla="*/ 536 h 612"/>
                <a:gd name="T4" fmla="*/ 7 w 269"/>
                <a:gd name="T5" fmla="*/ 528 h 612"/>
                <a:gd name="T6" fmla="*/ 11 w 269"/>
                <a:gd name="T7" fmla="*/ 517 h 612"/>
                <a:gd name="T8" fmla="*/ 18 w 269"/>
                <a:gd name="T9" fmla="*/ 502 h 612"/>
                <a:gd name="T10" fmla="*/ 24 w 269"/>
                <a:gd name="T11" fmla="*/ 482 h 612"/>
                <a:gd name="T12" fmla="*/ 31 w 269"/>
                <a:gd name="T13" fmla="*/ 454 h 612"/>
                <a:gd name="T14" fmla="*/ 39 w 269"/>
                <a:gd name="T15" fmla="*/ 426 h 612"/>
                <a:gd name="T16" fmla="*/ 46 w 269"/>
                <a:gd name="T17" fmla="*/ 402 h 612"/>
                <a:gd name="T18" fmla="*/ 59 w 269"/>
                <a:gd name="T19" fmla="*/ 361 h 612"/>
                <a:gd name="T20" fmla="*/ 65 w 269"/>
                <a:gd name="T21" fmla="*/ 320 h 612"/>
                <a:gd name="T22" fmla="*/ 65 w 269"/>
                <a:gd name="T23" fmla="*/ 297 h 612"/>
                <a:gd name="T24" fmla="*/ 61 w 269"/>
                <a:gd name="T25" fmla="*/ 266 h 612"/>
                <a:gd name="T26" fmla="*/ 48 w 269"/>
                <a:gd name="T27" fmla="*/ 195 h 612"/>
                <a:gd name="T28" fmla="*/ 37 w 269"/>
                <a:gd name="T29" fmla="*/ 121 h 612"/>
                <a:gd name="T30" fmla="*/ 35 w 269"/>
                <a:gd name="T31" fmla="*/ 87 h 612"/>
                <a:gd name="T32" fmla="*/ 39 w 269"/>
                <a:gd name="T33" fmla="*/ 57 h 612"/>
                <a:gd name="T34" fmla="*/ 50 w 269"/>
                <a:gd name="T35" fmla="*/ 33 h 612"/>
                <a:gd name="T36" fmla="*/ 67 w 269"/>
                <a:gd name="T37" fmla="*/ 13 h 612"/>
                <a:gd name="T38" fmla="*/ 91 w 269"/>
                <a:gd name="T39" fmla="*/ 5 h 612"/>
                <a:gd name="T40" fmla="*/ 115 w 269"/>
                <a:gd name="T41" fmla="*/ 0 h 612"/>
                <a:gd name="T42" fmla="*/ 141 w 269"/>
                <a:gd name="T43" fmla="*/ 5 h 612"/>
                <a:gd name="T44" fmla="*/ 165 w 269"/>
                <a:gd name="T45" fmla="*/ 15 h 612"/>
                <a:gd name="T46" fmla="*/ 186 w 269"/>
                <a:gd name="T47" fmla="*/ 28 h 612"/>
                <a:gd name="T48" fmla="*/ 208 w 269"/>
                <a:gd name="T49" fmla="*/ 48 h 612"/>
                <a:gd name="T50" fmla="*/ 223 w 269"/>
                <a:gd name="T51" fmla="*/ 72 h 612"/>
                <a:gd name="T52" fmla="*/ 234 w 269"/>
                <a:gd name="T53" fmla="*/ 100 h 612"/>
                <a:gd name="T54" fmla="*/ 243 w 269"/>
                <a:gd name="T55" fmla="*/ 130 h 612"/>
                <a:gd name="T56" fmla="*/ 249 w 269"/>
                <a:gd name="T57" fmla="*/ 165 h 612"/>
                <a:gd name="T58" fmla="*/ 260 w 269"/>
                <a:gd name="T59" fmla="*/ 238 h 612"/>
                <a:gd name="T60" fmla="*/ 266 w 269"/>
                <a:gd name="T61" fmla="*/ 314 h 612"/>
                <a:gd name="T62" fmla="*/ 269 w 269"/>
                <a:gd name="T63" fmla="*/ 348 h 612"/>
                <a:gd name="T64" fmla="*/ 266 w 269"/>
                <a:gd name="T65" fmla="*/ 381 h 612"/>
                <a:gd name="T66" fmla="*/ 264 w 269"/>
                <a:gd name="T67" fmla="*/ 413 h 612"/>
                <a:gd name="T68" fmla="*/ 260 w 269"/>
                <a:gd name="T69" fmla="*/ 450 h 612"/>
                <a:gd name="T70" fmla="*/ 256 w 269"/>
                <a:gd name="T71" fmla="*/ 526 h 612"/>
                <a:gd name="T72" fmla="*/ 251 w 269"/>
                <a:gd name="T73" fmla="*/ 560 h 612"/>
                <a:gd name="T74" fmla="*/ 251 w 269"/>
                <a:gd name="T75" fmla="*/ 586 h 612"/>
                <a:gd name="T76" fmla="*/ 249 w 269"/>
                <a:gd name="T77" fmla="*/ 606 h 612"/>
                <a:gd name="T78" fmla="*/ 249 w 269"/>
                <a:gd name="T79" fmla="*/ 612 h 612"/>
                <a:gd name="T80" fmla="*/ 0 w 269"/>
                <a:gd name="T81" fmla="*/ 53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9" h="612">
                  <a:moveTo>
                    <a:pt x="0" y="536"/>
                  </a:moveTo>
                  <a:lnTo>
                    <a:pt x="3" y="536"/>
                  </a:lnTo>
                  <a:lnTo>
                    <a:pt x="7" y="528"/>
                  </a:lnTo>
                  <a:lnTo>
                    <a:pt x="11" y="517"/>
                  </a:lnTo>
                  <a:lnTo>
                    <a:pt x="18" y="502"/>
                  </a:lnTo>
                  <a:lnTo>
                    <a:pt x="24" y="482"/>
                  </a:lnTo>
                  <a:lnTo>
                    <a:pt x="31" y="454"/>
                  </a:lnTo>
                  <a:lnTo>
                    <a:pt x="39" y="426"/>
                  </a:lnTo>
                  <a:lnTo>
                    <a:pt x="46" y="402"/>
                  </a:lnTo>
                  <a:lnTo>
                    <a:pt x="59" y="361"/>
                  </a:lnTo>
                  <a:lnTo>
                    <a:pt x="65" y="320"/>
                  </a:lnTo>
                  <a:lnTo>
                    <a:pt x="65" y="297"/>
                  </a:lnTo>
                  <a:lnTo>
                    <a:pt x="61" y="266"/>
                  </a:lnTo>
                  <a:lnTo>
                    <a:pt x="48" y="195"/>
                  </a:lnTo>
                  <a:lnTo>
                    <a:pt x="37" y="121"/>
                  </a:lnTo>
                  <a:lnTo>
                    <a:pt x="35" y="87"/>
                  </a:lnTo>
                  <a:lnTo>
                    <a:pt x="39" y="57"/>
                  </a:lnTo>
                  <a:lnTo>
                    <a:pt x="50" y="33"/>
                  </a:lnTo>
                  <a:lnTo>
                    <a:pt x="67" y="13"/>
                  </a:lnTo>
                  <a:lnTo>
                    <a:pt x="91" y="5"/>
                  </a:lnTo>
                  <a:lnTo>
                    <a:pt x="115" y="0"/>
                  </a:lnTo>
                  <a:lnTo>
                    <a:pt x="141" y="5"/>
                  </a:lnTo>
                  <a:lnTo>
                    <a:pt x="165" y="15"/>
                  </a:lnTo>
                  <a:lnTo>
                    <a:pt x="186" y="28"/>
                  </a:lnTo>
                  <a:lnTo>
                    <a:pt x="208" y="48"/>
                  </a:lnTo>
                  <a:lnTo>
                    <a:pt x="223" y="72"/>
                  </a:lnTo>
                  <a:lnTo>
                    <a:pt x="234" y="100"/>
                  </a:lnTo>
                  <a:lnTo>
                    <a:pt x="243" y="130"/>
                  </a:lnTo>
                  <a:lnTo>
                    <a:pt x="249" y="165"/>
                  </a:lnTo>
                  <a:lnTo>
                    <a:pt x="260" y="238"/>
                  </a:lnTo>
                  <a:lnTo>
                    <a:pt x="266" y="314"/>
                  </a:lnTo>
                  <a:lnTo>
                    <a:pt x="269" y="348"/>
                  </a:lnTo>
                  <a:lnTo>
                    <a:pt x="266" y="381"/>
                  </a:lnTo>
                  <a:lnTo>
                    <a:pt x="264" y="413"/>
                  </a:lnTo>
                  <a:lnTo>
                    <a:pt x="260" y="450"/>
                  </a:lnTo>
                  <a:lnTo>
                    <a:pt x="256" y="526"/>
                  </a:lnTo>
                  <a:lnTo>
                    <a:pt x="251" y="560"/>
                  </a:lnTo>
                  <a:lnTo>
                    <a:pt x="251" y="586"/>
                  </a:lnTo>
                  <a:lnTo>
                    <a:pt x="249" y="606"/>
                  </a:lnTo>
                  <a:lnTo>
                    <a:pt x="249" y="612"/>
                  </a:lnTo>
                  <a:lnTo>
                    <a:pt x="0" y="536"/>
                  </a:lnTo>
                  <a:close/>
                </a:path>
              </a:pathLst>
            </a:custGeom>
            <a:solidFill>
              <a:srgbClr val="2B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1" name="Freeform 45"/>
            <p:cNvSpPr>
              <a:spLocks/>
            </p:cNvSpPr>
            <p:nvPr/>
          </p:nvSpPr>
          <p:spPr bwMode="auto">
            <a:xfrm>
              <a:off x="4916" y="7054"/>
              <a:ext cx="264" cy="607"/>
            </a:xfrm>
            <a:custGeom>
              <a:avLst/>
              <a:gdLst>
                <a:gd name="T0" fmla="*/ 0 w 264"/>
                <a:gd name="T1" fmla="*/ 531 h 607"/>
                <a:gd name="T2" fmla="*/ 5 w 264"/>
                <a:gd name="T3" fmla="*/ 527 h 607"/>
                <a:gd name="T4" fmla="*/ 7 w 264"/>
                <a:gd name="T5" fmla="*/ 521 h 607"/>
                <a:gd name="T6" fmla="*/ 11 w 264"/>
                <a:gd name="T7" fmla="*/ 512 h 607"/>
                <a:gd name="T8" fmla="*/ 18 w 264"/>
                <a:gd name="T9" fmla="*/ 497 h 607"/>
                <a:gd name="T10" fmla="*/ 24 w 264"/>
                <a:gd name="T11" fmla="*/ 477 h 607"/>
                <a:gd name="T12" fmla="*/ 31 w 264"/>
                <a:gd name="T13" fmla="*/ 449 h 607"/>
                <a:gd name="T14" fmla="*/ 39 w 264"/>
                <a:gd name="T15" fmla="*/ 421 h 607"/>
                <a:gd name="T16" fmla="*/ 46 w 264"/>
                <a:gd name="T17" fmla="*/ 397 h 607"/>
                <a:gd name="T18" fmla="*/ 61 w 264"/>
                <a:gd name="T19" fmla="*/ 356 h 607"/>
                <a:gd name="T20" fmla="*/ 67 w 264"/>
                <a:gd name="T21" fmla="*/ 315 h 607"/>
                <a:gd name="T22" fmla="*/ 65 w 264"/>
                <a:gd name="T23" fmla="*/ 289 h 607"/>
                <a:gd name="T24" fmla="*/ 63 w 264"/>
                <a:gd name="T25" fmla="*/ 259 h 607"/>
                <a:gd name="T26" fmla="*/ 50 w 264"/>
                <a:gd name="T27" fmla="*/ 190 h 607"/>
                <a:gd name="T28" fmla="*/ 39 w 264"/>
                <a:gd name="T29" fmla="*/ 116 h 607"/>
                <a:gd name="T30" fmla="*/ 37 w 264"/>
                <a:gd name="T31" fmla="*/ 84 h 607"/>
                <a:gd name="T32" fmla="*/ 42 w 264"/>
                <a:gd name="T33" fmla="*/ 54 h 607"/>
                <a:gd name="T34" fmla="*/ 50 w 264"/>
                <a:gd name="T35" fmla="*/ 30 h 607"/>
                <a:gd name="T36" fmla="*/ 67 w 264"/>
                <a:gd name="T37" fmla="*/ 13 h 607"/>
                <a:gd name="T38" fmla="*/ 89 w 264"/>
                <a:gd name="T39" fmla="*/ 2 h 607"/>
                <a:gd name="T40" fmla="*/ 113 w 264"/>
                <a:gd name="T41" fmla="*/ 0 h 607"/>
                <a:gd name="T42" fmla="*/ 139 w 264"/>
                <a:gd name="T43" fmla="*/ 2 h 607"/>
                <a:gd name="T44" fmla="*/ 163 w 264"/>
                <a:gd name="T45" fmla="*/ 13 h 607"/>
                <a:gd name="T46" fmla="*/ 184 w 264"/>
                <a:gd name="T47" fmla="*/ 26 h 607"/>
                <a:gd name="T48" fmla="*/ 204 w 264"/>
                <a:gd name="T49" fmla="*/ 45 h 607"/>
                <a:gd name="T50" fmla="*/ 219 w 264"/>
                <a:gd name="T51" fmla="*/ 69 h 607"/>
                <a:gd name="T52" fmla="*/ 230 w 264"/>
                <a:gd name="T53" fmla="*/ 95 h 607"/>
                <a:gd name="T54" fmla="*/ 238 w 264"/>
                <a:gd name="T55" fmla="*/ 125 h 607"/>
                <a:gd name="T56" fmla="*/ 245 w 264"/>
                <a:gd name="T57" fmla="*/ 160 h 607"/>
                <a:gd name="T58" fmla="*/ 256 w 264"/>
                <a:gd name="T59" fmla="*/ 233 h 607"/>
                <a:gd name="T60" fmla="*/ 262 w 264"/>
                <a:gd name="T61" fmla="*/ 309 h 607"/>
                <a:gd name="T62" fmla="*/ 264 w 264"/>
                <a:gd name="T63" fmla="*/ 343 h 607"/>
                <a:gd name="T64" fmla="*/ 262 w 264"/>
                <a:gd name="T65" fmla="*/ 376 h 607"/>
                <a:gd name="T66" fmla="*/ 260 w 264"/>
                <a:gd name="T67" fmla="*/ 408 h 607"/>
                <a:gd name="T68" fmla="*/ 256 w 264"/>
                <a:gd name="T69" fmla="*/ 445 h 607"/>
                <a:gd name="T70" fmla="*/ 251 w 264"/>
                <a:gd name="T71" fmla="*/ 521 h 607"/>
                <a:gd name="T72" fmla="*/ 249 w 264"/>
                <a:gd name="T73" fmla="*/ 555 h 607"/>
                <a:gd name="T74" fmla="*/ 247 w 264"/>
                <a:gd name="T75" fmla="*/ 581 h 607"/>
                <a:gd name="T76" fmla="*/ 245 w 264"/>
                <a:gd name="T77" fmla="*/ 601 h 607"/>
                <a:gd name="T78" fmla="*/ 245 w 264"/>
                <a:gd name="T79" fmla="*/ 607 h 607"/>
                <a:gd name="T80" fmla="*/ 0 w 264"/>
                <a:gd name="T81" fmla="*/ 531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4" h="607">
                  <a:moveTo>
                    <a:pt x="0" y="531"/>
                  </a:moveTo>
                  <a:lnTo>
                    <a:pt x="5" y="527"/>
                  </a:lnTo>
                  <a:lnTo>
                    <a:pt x="7" y="521"/>
                  </a:lnTo>
                  <a:lnTo>
                    <a:pt x="11" y="512"/>
                  </a:lnTo>
                  <a:lnTo>
                    <a:pt x="18" y="497"/>
                  </a:lnTo>
                  <a:lnTo>
                    <a:pt x="24" y="477"/>
                  </a:lnTo>
                  <a:lnTo>
                    <a:pt x="31" y="449"/>
                  </a:lnTo>
                  <a:lnTo>
                    <a:pt x="39" y="421"/>
                  </a:lnTo>
                  <a:lnTo>
                    <a:pt x="46" y="397"/>
                  </a:lnTo>
                  <a:lnTo>
                    <a:pt x="61" y="356"/>
                  </a:lnTo>
                  <a:lnTo>
                    <a:pt x="67" y="315"/>
                  </a:lnTo>
                  <a:lnTo>
                    <a:pt x="65" y="289"/>
                  </a:lnTo>
                  <a:lnTo>
                    <a:pt x="63" y="259"/>
                  </a:lnTo>
                  <a:lnTo>
                    <a:pt x="50" y="190"/>
                  </a:lnTo>
                  <a:lnTo>
                    <a:pt x="39" y="116"/>
                  </a:lnTo>
                  <a:lnTo>
                    <a:pt x="37" y="84"/>
                  </a:lnTo>
                  <a:lnTo>
                    <a:pt x="42" y="54"/>
                  </a:lnTo>
                  <a:lnTo>
                    <a:pt x="50" y="30"/>
                  </a:lnTo>
                  <a:lnTo>
                    <a:pt x="67" y="13"/>
                  </a:lnTo>
                  <a:lnTo>
                    <a:pt x="89" y="2"/>
                  </a:lnTo>
                  <a:lnTo>
                    <a:pt x="113" y="0"/>
                  </a:lnTo>
                  <a:lnTo>
                    <a:pt x="139" y="2"/>
                  </a:lnTo>
                  <a:lnTo>
                    <a:pt x="163" y="13"/>
                  </a:lnTo>
                  <a:lnTo>
                    <a:pt x="184" y="26"/>
                  </a:lnTo>
                  <a:lnTo>
                    <a:pt x="204" y="45"/>
                  </a:lnTo>
                  <a:lnTo>
                    <a:pt x="219" y="69"/>
                  </a:lnTo>
                  <a:lnTo>
                    <a:pt x="230" y="95"/>
                  </a:lnTo>
                  <a:lnTo>
                    <a:pt x="238" y="125"/>
                  </a:lnTo>
                  <a:lnTo>
                    <a:pt x="245" y="160"/>
                  </a:lnTo>
                  <a:lnTo>
                    <a:pt x="256" y="233"/>
                  </a:lnTo>
                  <a:lnTo>
                    <a:pt x="262" y="309"/>
                  </a:lnTo>
                  <a:lnTo>
                    <a:pt x="264" y="343"/>
                  </a:lnTo>
                  <a:lnTo>
                    <a:pt x="262" y="376"/>
                  </a:lnTo>
                  <a:lnTo>
                    <a:pt x="260" y="408"/>
                  </a:lnTo>
                  <a:lnTo>
                    <a:pt x="256" y="445"/>
                  </a:lnTo>
                  <a:lnTo>
                    <a:pt x="251" y="521"/>
                  </a:lnTo>
                  <a:lnTo>
                    <a:pt x="249" y="555"/>
                  </a:lnTo>
                  <a:lnTo>
                    <a:pt x="247" y="581"/>
                  </a:lnTo>
                  <a:lnTo>
                    <a:pt x="245" y="601"/>
                  </a:lnTo>
                  <a:lnTo>
                    <a:pt x="245" y="607"/>
                  </a:lnTo>
                  <a:lnTo>
                    <a:pt x="0" y="531"/>
                  </a:lnTo>
                  <a:close/>
                </a:path>
              </a:pathLst>
            </a:custGeom>
            <a:solidFill>
              <a:srgbClr val="2F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2" name="Freeform 46"/>
            <p:cNvSpPr>
              <a:spLocks/>
            </p:cNvSpPr>
            <p:nvPr/>
          </p:nvSpPr>
          <p:spPr bwMode="auto">
            <a:xfrm>
              <a:off x="4916" y="7056"/>
              <a:ext cx="260" cy="603"/>
            </a:xfrm>
            <a:custGeom>
              <a:avLst/>
              <a:gdLst>
                <a:gd name="T0" fmla="*/ 0 w 260"/>
                <a:gd name="T1" fmla="*/ 529 h 603"/>
                <a:gd name="T2" fmla="*/ 5 w 260"/>
                <a:gd name="T3" fmla="*/ 525 h 603"/>
                <a:gd name="T4" fmla="*/ 9 w 260"/>
                <a:gd name="T5" fmla="*/ 519 h 603"/>
                <a:gd name="T6" fmla="*/ 13 w 260"/>
                <a:gd name="T7" fmla="*/ 508 h 603"/>
                <a:gd name="T8" fmla="*/ 18 w 260"/>
                <a:gd name="T9" fmla="*/ 495 h 603"/>
                <a:gd name="T10" fmla="*/ 24 w 260"/>
                <a:gd name="T11" fmla="*/ 473 h 603"/>
                <a:gd name="T12" fmla="*/ 33 w 260"/>
                <a:gd name="T13" fmla="*/ 445 h 603"/>
                <a:gd name="T14" fmla="*/ 42 w 260"/>
                <a:gd name="T15" fmla="*/ 417 h 603"/>
                <a:gd name="T16" fmla="*/ 48 w 260"/>
                <a:gd name="T17" fmla="*/ 393 h 603"/>
                <a:gd name="T18" fmla="*/ 61 w 260"/>
                <a:gd name="T19" fmla="*/ 352 h 603"/>
                <a:gd name="T20" fmla="*/ 67 w 260"/>
                <a:gd name="T21" fmla="*/ 311 h 603"/>
                <a:gd name="T22" fmla="*/ 67 w 260"/>
                <a:gd name="T23" fmla="*/ 287 h 603"/>
                <a:gd name="T24" fmla="*/ 63 w 260"/>
                <a:gd name="T25" fmla="*/ 257 h 603"/>
                <a:gd name="T26" fmla="*/ 50 w 260"/>
                <a:gd name="T27" fmla="*/ 188 h 603"/>
                <a:gd name="T28" fmla="*/ 39 w 260"/>
                <a:gd name="T29" fmla="*/ 117 h 603"/>
                <a:gd name="T30" fmla="*/ 39 w 260"/>
                <a:gd name="T31" fmla="*/ 82 h 603"/>
                <a:gd name="T32" fmla="*/ 42 w 260"/>
                <a:gd name="T33" fmla="*/ 54 h 603"/>
                <a:gd name="T34" fmla="*/ 50 w 260"/>
                <a:gd name="T35" fmla="*/ 30 h 603"/>
                <a:gd name="T36" fmla="*/ 67 w 260"/>
                <a:gd name="T37" fmla="*/ 13 h 603"/>
                <a:gd name="T38" fmla="*/ 89 w 260"/>
                <a:gd name="T39" fmla="*/ 4 h 603"/>
                <a:gd name="T40" fmla="*/ 113 w 260"/>
                <a:gd name="T41" fmla="*/ 0 h 603"/>
                <a:gd name="T42" fmla="*/ 134 w 260"/>
                <a:gd name="T43" fmla="*/ 4 h 603"/>
                <a:gd name="T44" fmla="*/ 158 w 260"/>
                <a:gd name="T45" fmla="*/ 13 h 603"/>
                <a:gd name="T46" fmla="*/ 180 w 260"/>
                <a:gd name="T47" fmla="*/ 26 h 603"/>
                <a:gd name="T48" fmla="*/ 199 w 260"/>
                <a:gd name="T49" fmla="*/ 45 h 603"/>
                <a:gd name="T50" fmla="*/ 215 w 260"/>
                <a:gd name="T51" fmla="*/ 69 h 603"/>
                <a:gd name="T52" fmla="*/ 225 w 260"/>
                <a:gd name="T53" fmla="*/ 95 h 603"/>
                <a:gd name="T54" fmla="*/ 234 w 260"/>
                <a:gd name="T55" fmla="*/ 125 h 603"/>
                <a:gd name="T56" fmla="*/ 243 w 260"/>
                <a:gd name="T57" fmla="*/ 160 h 603"/>
                <a:gd name="T58" fmla="*/ 253 w 260"/>
                <a:gd name="T59" fmla="*/ 235 h 603"/>
                <a:gd name="T60" fmla="*/ 260 w 260"/>
                <a:gd name="T61" fmla="*/ 309 h 603"/>
                <a:gd name="T62" fmla="*/ 260 w 260"/>
                <a:gd name="T63" fmla="*/ 344 h 603"/>
                <a:gd name="T64" fmla="*/ 258 w 260"/>
                <a:gd name="T65" fmla="*/ 374 h 603"/>
                <a:gd name="T66" fmla="*/ 256 w 260"/>
                <a:gd name="T67" fmla="*/ 406 h 603"/>
                <a:gd name="T68" fmla="*/ 251 w 260"/>
                <a:gd name="T69" fmla="*/ 443 h 603"/>
                <a:gd name="T70" fmla="*/ 247 w 260"/>
                <a:gd name="T71" fmla="*/ 519 h 603"/>
                <a:gd name="T72" fmla="*/ 245 w 260"/>
                <a:gd name="T73" fmla="*/ 551 h 603"/>
                <a:gd name="T74" fmla="*/ 243 w 260"/>
                <a:gd name="T75" fmla="*/ 579 h 603"/>
                <a:gd name="T76" fmla="*/ 240 w 260"/>
                <a:gd name="T77" fmla="*/ 597 h 603"/>
                <a:gd name="T78" fmla="*/ 240 w 260"/>
                <a:gd name="T79" fmla="*/ 603 h 603"/>
                <a:gd name="T80" fmla="*/ 0 w 260"/>
                <a:gd name="T81" fmla="*/ 529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603">
                  <a:moveTo>
                    <a:pt x="0" y="529"/>
                  </a:moveTo>
                  <a:lnTo>
                    <a:pt x="5" y="525"/>
                  </a:lnTo>
                  <a:lnTo>
                    <a:pt x="9" y="519"/>
                  </a:lnTo>
                  <a:lnTo>
                    <a:pt x="13" y="508"/>
                  </a:lnTo>
                  <a:lnTo>
                    <a:pt x="18" y="495"/>
                  </a:lnTo>
                  <a:lnTo>
                    <a:pt x="24" y="473"/>
                  </a:lnTo>
                  <a:lnTo>
                    <a:pt x="33" y="445"/>
                  </a:lnTo>
                  <a:lnTo>
                    <a:pt x="42" y="417"/>
                  </a:lnTo>
                  <a:lnTo>
                    <a:pt x="48" y="393"/>
                  </a:lnTo>
                  <a:lnTo>
                    <a:pt x="61" y="352"/>
                  </a:lnTo>
                  <a:lnTo>
                    <a:pt x="67" y="311"/>
                  </a:lnTo>
                  <a:lnTo>
                    <a:pt x="67" y="287"/>
                  </a:lnTo>
                  <a:lnTo>
                    <a:pt x="63" y="257"/>
                  </a:lnTo>
                  <a:lnTo>
                    <a:pt x="50" y="188"/>
                  </a:lnTo>
                  <a:lnTo>
                    <a:pt x="39" y="117"/>
                  </a:lnTo>
                  <a:lnTo>
                    <a:pt x="39" y="82"/>
                  </a:lnTo>
                  <a:lnTo>
                    <a:pt x="42" y="54"/>
                  </a:lnTo>
                  <a:lnTo>
                    <a:pt x="50" y="30"/>
                  </a:lnTo>
                  <a:lnTo>
                    <a:pt x="67" y="13"/>
                  </a:lnTo>
                  <a:lnTo>
                    <a:pt x="89" y="4"/>
                  </a:lnTo>
                  <a:lnTo>
                    <a:pt x="113" y="0"/>
                  </a:lnTo>
                  <a:lnTo>
                    <a:pt x="134" y="4"/>
                  </a:lnTo>
                  <a:lnTo>
                    <a:pt x="158" y="13"/>
                  </a:lnTo>
                  <a:lnTo>
                    <a:pt x="180" y="26"/>
                  </a:lnTo>
                  <a:lnTo>
                    <a:pt x="199" y="45"/>
                  </a:lnTo>
                  <a:lnTo>
                    <a:pt x="215" y="69"/>
                  </a:lnTo>
                  <a:lnTo>
                    <a:pt x="225" y="95"/>
                  </a:lnTo>
                  <a:lnTo>
                    <a:pt x="234" y="125"/>
                  </a:lnTo>
                  <a:lnTo>
                    <a:pt x="243" y="160"/>
                  </a:lnTo>
                  <a:lnTo>
                    <a:pt x="253" y="235"/>
                  </a:lnTo>
                  <a:lnTo>
                    <a:pt x="260" y="309"/>
                  </a:lnTo>
                  <a:lnTo>
                    <a:pt x="260" y="344"/>
                  </a:lnTo>
                  <a:lnTo>
                    <a:pt x="258" y="374"/>
                  </a:lnTo>
                  <a:lnTo>
                    <a:pt x="256" y="406"/>
                  </a:lnTo>
                  <a:lnTo>
                    <a:pt x="251" y="443"/>
                  </a:lnTo>
                  <a:lnTo>
                    <a:pt x="247" y="519"/>
                  </a:lnTo>
                  <a:lnTo>
                    <a:pt x="245" y="551"/>
                  </a:lnTo>
                  <a:lnTo>
                    <a:pt x="243" y="579"/>
                  </a:lnTo>
                  <a:lnTo>
                    <a:pt x="240" y="597"/>
                  </a:lnTo>
                  <a:lnTo>
                    <a:pt x="240" y="603"/>
                  </a:lnTo>
                  <a:lnTo>
                    <a:pt x="0" y="529"/>
                  </a:lnTo>
                  <a:close/>
                </a:path>
              </a:pathLst>
            </a:custGeom>
            <a:solidFill>
              <a:srgbClr val="32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3" name="Freeform 47"/>
            <p:cNvSpPr>
              <a:spLocks/>
            </p:cNvSpPr>
            <p:nvPr/>
          </p:nvSpPr>
          <p:spPr bwMode="auto">
            <a:xfrm>
              <a:off x="4916" y="7060"/>
              <a:ext cx="258" cy="597"/>
            </a:xfrm>
            <a:custGeom>
              <a:avLst/>
              <a:gdLst>
                <a:gd name="T0" fmla="*/ 0 w 258"/>
                <a:gd name="T1" fmla="*/ 525 h 597"/>
                <a:gd name="T2" fmla="*/ 5 w 258"/>
                <a:gd name="T3" fmla="*/ 521 h 597"/>
                <a:gd name="T4" fmla="*/ 9 w 258"/>
                <a:gd name="T5" fmla="*/ 515 h 597"/>
                <a:gd name="T6" fmla="*/ 16 w 258"/>
                <a:gd name="T7" fmla="*/ 504 h 597"/>
                <a:gd name="T8" fmla="*/ 20 w 258"/>
                <a:gd name="T9" fmla="*/ 491 h 597"/>
                <a:gd name="T10" fmla="*/ 26 w 258"/>
                <a:gd name="T11" fmla="*/ 469 h 597"/>
                <a:gd name="T12" fmla="*/ 35 w 258"/>
                <a:gd name="T13" fmla="*/ 441 h 597"/>
                <a:gd name="T14" fmla="*/ 44 w 258"/>
                <a:gd name="T15" fmla="*/ 413 h 597"/>
                <a:gd name="T16" fmla="*/ 50 w 258"/>
                <a:gd name="T17" fmla="*/ 389 h 597"/>
                <a:gd name="T18" fmla="*/ 57 w 258"/>
                <a:gd name="T19" fmla="*/ 368 h 597"/>
                <a:gd name="T20" fmla="*/ 63 w 258"/>
                <a:gd name="T21" fmla="*/ 348 h 597"/>
                <a:gd name="T22" fmla="*/ 67 w 258"/>
                <a:gd name="T23" fmla="*/ 307 h 597"/>
                <a:gd name="T24" fmla="*/ 67 w 258"/>
                <a:gd name="T25" fmla="*/ 281 h 597"/>
                <a:gd name="T26" fmla="*/ 63 w 258"/>
                <a:gd name="T27" fmla="*/ 251 h 597"/>
                <a:gd name="T28" fmla="*/ 50 w 258"/>
                <a:gd name="T29" fmla="*/ 182 h 597"/>
                <a:gd name="T30" fmla="*/ 39 w 258"/>
                <a:gd name="T31" fmla="*/ 110 h 597"/>
                <a:gd name="T32" fmla="*/ 39 w 258"/>
                <a:gd name="T33" fmla="*/ 78 h 597"/>
                <a:gd name="T34" fmla="*/ 42 w 258"/>
                <a:gd name="T35" fmla="*/ 50 h 597"/>
                <a:gd name="T36" fmla="*/ 50 w 258"/>
                <a:gd name="T37" fmla="*/ 28 h 597"/>
                <a:gd name="T38" fmla="*/ 67 w 258"/>
                <a:gd name="T39" fmla="*/ 13 h 597"/>
                <a:gd name="T40" fmla="*/ 89 w 258"/>
                <a:gd name="T41" fmla="*/ 4 h 597"/>
                <a:gd name="T42" fmla="*/ 111 w 258"/>
                <a:gd name="T43" fmla="*/ 0 h 597"/>
                <a:gd name="T44" fmla="*/ 134 w 258"/>
                <a:gd name="T45" fmla="*/ 2 h 597"/>
                <a:gd name="T46" fmla="*/ 158 w 258"/>
                <a:gd name="T47" fmla="*/ 11 h 597"/>
                <a:gd name="T48" fmla="*/ 178 w 258"/>
                <a:gd name="T49" fmla="*/ 26 h 597"/>
                <a:gd name="T50" fmla="*/ 197 w 258"/>
                <a:gd name="T51" fmla="*/ 43 h 597"/>
                <a:gd name="T52" fmla="*/ 212 w 258"/>
                <a:gd name="T53" fmla="*/ 67 h 597"/>
                <a:gd name="T54" fmla="*/ 223 w 258"/>
                <a:gd name="T55" fmla="*/ 93 h 597"/>
                <a:gd name="T56" fmla="*/ 232 w 258"/>
                <a:gd name="T57" fmla="*/ 123 h 597"/>
                <a:gd name="T58" fmla="*/ 238 w 258"/>
                <a:gd name="T59" fmla="*/ 158 h 597"/>
                <a:gd name="T60" fmla="*/ 249 w 258"/>
                <a:gd name="T61" fmla="*/ 231 h 597"/>
                <a:gd name="T62" fmla="*/ 256 w 258"/>
                <a:gd name="T63" fmla="*/ 305 h 597"/>
                <a:gd name="T64" fmla="*/ 258 w 258"/>
                <a:gd name="T65" fmla="*/ 340 h 597"/>
                <a:gd name="T66" fmla="*/ 256 w 258"/>
                <a:gd name="T67" fmla="*/ 372 h 597"/>
                <a:gd name="T68" fmla="*/ 253 w 258"/>
                <a:gd name="T69" fmla="*/ 404 h 597"/>
                <a:gd name="T70" fmla="*/ 249 w 258"/>
                <a:gd name="T71" fmla="*/ 441 h 597"/>
                <a:gd name="T72" fmla="*/ 243 w 258"/>
                <a:gd name="T73" fmla="*/ 515 h 597"/>
                <a:gd name="T74" fmla="*/ 238 w 258"/>
                <a:gd name="T75" fmla="*/ 547 h 597"/>
                <a:gd name="T76" fmla="*/ 236 w 258"/>
                <a:gd name="T77" fmla="*/ 573 h 597"/>
                <a:gd name="T78" fmla="*/ 234 w 258"/>
                <a:gd name="T79" fmla="*/ 590 h 597"/>
                <a:gd name="T80" fmla="*/ 234 w 258"/>
                <a:gd name="T81" fmla="*/ 597 h 597"/>
                <a:gd name="T82" fmla="*/ 0 w 258"/>
                <a:gd name="T83" fmla="*/ 52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597">
                  <a:moveTo>
                    <a:pt x="0" y="525"/>
                  </a:moveTo>
                  <a:lnTo>
                    <a:pt x="5" y="521"/>
                  </a:lnTo>
                  <a:lnTo>
                    <a:pt x="9" y="515"/>
                  </a:lnTo>
                  <a:lnTo>
                    <a:pt x="16" y="504"/>
                  </a:lnTo>
                  <a:lnTo>
                    <a:pt x="20" y="491"/>
                  </a:lnTo>
                  <a:lnTo>
                    <a:pt x="26" y="469"/>
                  </a:lnTo>
                  <a:lnTo>
                    <a:pt x="35" y="441"/>
                  </a:lnTo>
                  <a:lnTo>
                    <a:pt x="44" y="413"/>
                  </a:lnTo>
                  <a:lnTo>
                    <a:pt x="50" y="389"/>
                  </a:lnTo>
                  <a:lnTo>
                    <a:pt x="57" y="368"/>
                  </a:lnTo>
                  <a:lnTo>
                    <a:pt x="63" y="348"/>
                  </a:lnTo>
                  <a:lnTo>
                    <a:pt x="67" y="307"/>
                  </a:lnTo>
                  <a:lnTo>
                    <a:pt x="67" y="281"/>
                  </a:lnTo>
                  <a:lnTo>
                    <a:pt x="63" y="251"/>
                  </a:lnTo>
                  <a:lnTo>
                    <a:pt x="50" y="182"/>
                  </a:lnTo>
                  <a:lnTo>
                    <a:pt x="39" y="110"/>
                  </a:lnTo>
                  <a:lnTo>
                    <a:pt x="39" y="78"/>
                  </a:lnTo>
                  <a:lnTo>
                    <a:pt x="42" y="50"/>
                  </a:lnTo>
                  <a:lnTo>
                    <a:pt x="50" y="28"/>
                  </a:lnTo>
                  <a:lnTo>
                    <a:pt x="67" y="13"/>
                  </a:lnTo>
                  <a:lnTo>
                    <a:pt x="89" y="4"/>
                  </a:lnTo>
                  <a:lnTo>
                    <a:pt x="111" y="0"/>
                  </a:lnTo>
                  <a:lnTo>
                    <a:pt x="134" y="2"/>
                  </a:lnTo>
                  <a:lnTo>
                    <a:pt x="158" y="11"/>
                  </a:lnTo>
                  <a:lnTo>
                    <a:pt x="178" y="26"/>
                  </a:lnTo>
                  <a:lnTo>
                    <a:pt x="197" y="43"/>
                  </a:lnTo>
                  <a:lnTo>
                    <a:pt x="212" y="67"/>
                  </a:lnTo>
                  <a:lnTo>
                    <a:pt x="223" y="93"/>
                  </a:lnTo>
                  <a:lnTo>
                    <a:pt x="232" y="123"/>
                  </a:lnTo>
                  <a:lnTo>
                    <a:pt x="238" y="158"/>
                  </a:lnTo>
                  <a:lnTo>
                    <a:pt x="249" y="231"/>
                  </a:lnTo>
                  <a:lnTo>
                    <a:pt x="256" y="305"/>
                  </a:lnTo>
                  <a:lnTo>
                    <a:pt x="258" y="340"/>
                  </a:lnTo>
                  <a:lnTo>
                    <a:pt x="256" y="372"/>
                  </a:lnTo>
                  <a:lnTo>
                    <a:pt x="253" y="404"/>
                  </a:lnTo>
                  <a:lnTo>
                    <a:pt x="249" y="441"/>
                  </a:lnTo>
                  <a:lnTo>
                    <a:pt x="243" y="515"/>
                  </a:lnTo>
                  <a:lnTo>
                    <a:pt x="238" y="547"/>
                  </a:lnTo>
                  <a:lnTo>
                    <a:pt x="236" y="573"/>
                  </a:lnTo>
                  <a:lnTo>
                    <a:pt x="234" y="590"/>
                  </a:lnTo>
                  <a:lnTo>
                    <a:pt x="234" y="597"/>
                  </a:lnTo>
                  <a:lnTo>
                    <a:pt x="0" y="525"/>
                  </a:lnTo>
                  <a:close/>
                </a:path>
              </a:pathLst>
            </a:custGeom>
            <a:solidFill>
              <a:srgbClr val="361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4" name="Freeform 48"/>
            <p:cNvSpPr>
              <a:spLocks/>
            </p:cNvSpPr>
            <p:nvPr/>
          </p:nvSpPr>
          <p:spPr bwMode="auto">
            <a:xfrm>
              <a:off x="4916" y="7062"/>
              <a:ext cx="253" cy="593"/>
            </a:xfrm>
            <a:custGeom>
              <a:avLst/>
              <a:gdLst>
                <a:gd name="T0" fmla="*/ 0 w 253"/>
                <a:gd name="T1" fmla="*/ 523 h 593"/>
                <a:gd name="T2" fmla="*/ 5 w 253"/>
                <a:gd name="T3" fmla="*/ 519 h 593"/>
                <a:gd name="T4" fmla="*/ 9 w 253"/>
                <a:gd name="T5" fmla="*/ 513 h 593"/>
                <a:gd name="T6" fmla="*/ 16 w 253"/>
                <a:gd name="T7" fmla="*/ 502 h 593"/>
                <a:gd name="T8" fmla="*/ 20 w 253"/>
                <a:gd name="T9" fmla="*/ 487 h 593"/>
                <a:gd name="T10" fmla="*/ 26 w 253"/>
                <a:gd name="T11" fmla="*/ 465 h 593"/>
                <a:gd name="T12" fmla="*/ 35 w 253"/>
                <a:gd name="T13" fmla="*/ 437 h 593"/>
                <a:gd name="T14" fmla="*/ 44 w 253"/>
                <a:gd name="T15" fmla="*/ 409 h 593"/>
                <a:gd name="T16" fmla="*/ 50 w 253"/>
                <a:gd name="T17" fmla="*/ 385 h 593"/>
                <a:gd name="T18" fmla="*/ 63 w 253"/>
                <a:gd name="T19" fmla="*/ 344 h 593"/>
                <a:gd name="T20" fmla="*/ 70 w 253"/>
                <a:gd name="T21" fmla="*/ 303 h 593"/>
                <a:gd name="T22" fmla="*/ 70 w 253"/>
                <a:gd name="T23" fmla="*/ 279 h 593"/>
                <a:gd name="T24" fmla="*/ 65 w 253"/>
                <a:gd name="T25" fmla="*/ 249 h 593"/>
                <a:gd name="T26" fmla="*/ 52 w 253"/>
                <a:gd name="T27" fmla="*/ 180 h 593"/>
                <a:gd name="T28" fmla="*/ 42 w 253"/>
                <a:gd name="T29" fmla="*/ 111 h 593"/>
                <a:gd name="T30" fmla="*/ 42 w 253"/>
                <a:gd name="T31" fmla="*/ 78 h 593"/>
                <a:gd name="T32" fmla="*/ 44 w 253"/>
                <a:gd name="T33" fmla="*/ 50 h 593"/>
                <a:gd name="T34" fmla="*/ 52 w 253"/>
                <a:gd name="T35" fmla="*/ 28 h 593"/>
                <a:gd name="T36" fmla="*/ 70 w 253"/>
                <a:gd name="T37" fmla="*/ 13 h 593"/>
                <a:gd name="T38" fmla="*/ 89 w 253"/>
                <a:gd name="T39" fmla="*/ 5 h 593"/>
                <a:gd name="T40" fmla="*/ 113 w 253"/>
                <a:gd name="T41" fmla="*/ 0 h 593"/>
                <a:gd name="T42" fmla="*/ 134 w 253"/>
                <a:gd name="T43" fmla="*/ 5 h 593"/>
                <a:gd name="T44" fmla="*/ 156 w 253"/>
                <a:gd name="T45" fmla="*/ 11 h 593"/>
                <a:gd name="T46" fmla="*/ 176 w 253"/>
                <a:gd name="T47" fmla="*/ 24 h 593"/>
                <a:gd name="T48" fmla="*/ 195 w 253"/>
                <a:gd name="T49" fmla="*/ 44 h 593"/>
                <a:gd name="T50" fmla="*/ 210 w 253"/>
                <a:gd name="T51" fmla="*/ 65 h 593"/>
                <a:gd name="T52" fmla="*/ 221 w 253"/>
                <a:gd name="T53" fmla="*/ 91 h 593"/>
                <a:gd name="T54" fmla="*/ 230 w 253"/>
                <a:gd name="T55" fmla="*/ 121 h 593"/>
                <a:gd name="T56" fmla="*/ 236 w 253"/>
                <a:gd name="T57" fmla="*/ 156 h 593"/>
                <a:gd name="T58" fmla="*/ 247 w 253"/>
                <a:gd name="T59" fmla="*/ 229 h 593"/>
                <a:gd name="T60" fmla="*/ 251 w 253"/>
                <a:gd name="T61" fmla="*/ 303 h 593"/>
                <a:gd name="T62" fmla="*/ 253 w 253"/>
                <a:gd name="T63" fmla="*/ 338 h 593"/>
                <a:gd name="T64" fmla="*/ 251 w 253"/>
                <a:gd name="T65" fmla="*/ 370 h 593"/>
                <a:gd name="T66" fmla="*/ 249 w 253"/>
                <a:gd name="T67" fmla="*/ 402 h 593"/>
                <a:gd name="T68" fmla="*/ 245 w 253"/>
                <a:gd name="T69" fmla="*/ 439 h 593"/>
                <a:gd name="T70" fmla="*/ 238 w 253"/>
                <a:gd name="T71" fmla="*/ 513 h 593"/>
                <a:gd name="T72" fmla="*/ 234 w 253"/>
                <a:gd name="T73" fmla="*/ 543 h 593"/>
                <a:gd name="T74" fmla="*/ 232 w 253"/>
                <a:gd name="T75" fmla="*/ 569 h 593"/>
                <a:gd name="T76" fmla="*/ 230 w 253"/>
                <a:gd name="T77" fmla="*/ 586 h 593"/>
                <a:gd name="T78" fmla="*/ 230 w 253"/>
                <a:gd name="T79" fmla="*/ 593 h 593"/>
                <a:gd name="T80" fmla="*/ 0 w 253"/>
                <a:gd name="T81" fmla="*/ 52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93">
                  <a:moveTo>
                    <a:pt x="0" y="523"/>
                  </a:moveTo>
                  <a:lnTo>
                    <a:pt x="5" y="519"/>
                  </a:lnTo>
                  <a:lnTo>
                    <a:pt x="9" y="513"/>
                  </a:lnTo>
                  <a:lnTo>
                    <a:pt x="16" y="502"/>
                  </a:lnTo>
                  <a:lnTo>
                    <a:pt x="20" y="487"/>
                  </a:lnTo>
                  <a:lnTo>
                    <a:pt x="26" y="465"/>
                  </a:lnTo>
                  <a:lnTo>
                    <a:pt x="35" y="437"/>
                  </a:lnTo>
                  <a:lnTo>
                    <a:pt x="44" y="409"/>
                  </a:lnTo>
                  <a:lnTo>
                    <a:pt x="50" y="385"/>
                  </a:lnTo>
                  <a:lnTo>
                    <a:pt x="63" y="344"/>
                  </a:lnTo>
                  <a:lnTo>
                    <a:pt x="70" y="303"/>
                  </a:lnTo>
                  <a:lnTo>
                    <a:pt x="70" y="279"/>
                  </a:lnTo>
                  <a:lnTo>
                    <a:pt x="65" y="249"/>
                  </a:lnTo>
                  <a:lnTo>
                    <a:pt x="52" y="180"/>
                  </a:lnTo>
                  <a:lnTo>
                    <a:pt x="42" y="111"/>
                  </a:lnTo>
                  <a:lnTo>
                    <a:pt x="42" y="78"/>
                  </a:lnTo>
                  <a:lnTo>
                    <a:pt x="44" y="50"/>
                  </a:lnTo>
                  <a:lnTo>
                    <a:pt x="52" y="28"/>
                  </a:lnTo>
                  <a:lnTo>
                    <a:pt x="70" y="13"/>
                  </a:lnTo>
                  <a:lnTo>
                    <a:pt x="89" y="5"/>
                  </a:lnTo>
                  <a:lnTo>
                    <a:pt x="113" y="0"/>
                  </a:lnTo>
                  <a:lnTo>
                    <a:pt x="134" y="5"/>
                  </a:lnTo>
                  <a:lnTo>
                    <a:pt x="156" y="11"/>
                  </a:lnTo>
                  <a:lnTo>
                    <a:pt x="176" y="24"/>
                  </a:lnTo>
                  <a:lnTo>
                    <a:pt x="195" y="44"/>
                  </a:lnTo>
                  <a:lnTo>
                    <a:pt x="210" y="65"/>
                  </a:lnTo>
                  <a:lnTo>
                    <a:pt x="221" y="91"/>
                  </a:lnTo>
                  <a:lnTo>
                    <a:pt x="230" y="121"/>
                  </a:lnTo>
                  <a:lnTo>
                    <a:pt x="236" y="156"/>
                  </a:lnTo>
                  <a:lnTo>
                    <a:pt x="247" y="229"/>
                  </a:lnTo>
                  <a:lnTo>
                    <a:pt x="251" y="303"/>
                  </a:lnTo>
                  <a:lnTo>
                    <a:pt x="253" y="338"/>
                  </a:lnTo>
                  <a:lnTo>
                    <a:pt x="251" y="370"/>
                  </a:lnTo>
                  <a:lnTo>
                    <a:pt x="249" y="402"/>
                  </a:lnTo>
                  <a:lnTo>
                    <a:pt x="245" y="439"/>
                  </a:lnTo>
                  <a:lnTo>
                    <a:pt x="238" y="513"/>
                  </a:lnTo>
                  <a:lnTo>
                    <a:pt x="234" y="543"/>
                  </a:lnTo>
                  <a:lnTo>
                    <a:pt x="232" y="569"/>
                  </a:lnTo>
                  <a:lnTo>
                    <a:pt x="230" y="586"/>
                  </a:lnTo>
                  <a:lnTo>
                    <a:pt x="230" y="593"/>
                  </a:lnTo>
                  <a:lnTo>
                    <a:pt x="0" y="523"/>
                  </a:lnTo>
                  <a:close/>
                </a:path>
              </a:pathLst>
            </a:custGeom>
            <a:solidFill>
              <a:srgbClr val="3A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5" name="Freeform 49"/>
            <p:cNvSpPr>
              <a:spLocks/>
            </p:cNvSpPr>
            <p:nvPr/>
          </p:nvSpPr>
          <p:spPr bwMode="auto">
            <a:xfrm>
              <a:off x="4916" y="7067"/>
              <a:ext cx="251" cy="588"/>
            </a:xfrm>
            <a:custGeom>
              <a:avLst/>
              <a:gdLst>
                <a:gd name="T0" fmla="*/ 0 w 251"/>
                <a:gd name="T1" fmla="*/ 518 h 588"/>
                <a:gd name="T2" fmla="*/ 3 w 251"/>
                <a:gd name="T3" fmla="*/ 516 h 588"/>
                <a:gd name="T4" fmla="*/ 7 w 251"/>
                <a:gd name="T5" fmla="*/ 512 h 588"/>
                <a:gd name="T6" fmla="*/ 11 w 251"/>
                <a:gd name="T7" fmla="*/ 506 h 588"/>
                <a:gd name="T8" fmla="*/ 16 w 251"/>
                <a:gd name="T9" fmla="*/ 495 h 588"/>
                <a:gd name="T10" fmla="*/ 22 w 251"/>
                <a:gd name="T11" fmla="*/ 480 h 588"/>
                <a:gd name="T12" fmla="*/ 29 w 251"/>
                <a:gd name="T13" fmla="*/ 460 h 588"/>
                <a:gd name="T14" fmla="*/ 37 w 251"/>
                <a:gd name="T15" fmla="*/ 432 h 588"/>
                <a:gd name="T16" fmla="*/ 46 w 251"/>
                <a:gd name="T17" fmla="*/ 404 h 588"/>
                <a:gd name="T18" fmla="*/ 52 w 251"/>
                <a:gd name="T19" fmla="*/ 380 h 588"/>
                <a:gd name="T20" fmla="*/ 65 w 251"/>
                <a:gd name="T21" fmla="*/ 339 h 588"/>
                <a:gd name="T22" fmla="*/ 72 w 251"/>
                <a:gd name="T23" fmla="*/ 298 h 588"/>
                <a:gd name="T24" fmla="*/ 72 w 251"/>
                <a:gd name="T25" fmla="*/ 274 h 588"/>
                <a:gd name="T26" fmla="*/ 67 w 251"/>
                <a:gd name="T27" fmla="*/ 244 h 588"/>
                <a:gd name="T28" fmla="*/ 52 w 251"/>
                <a:gd name="T29" fmla="*/ 175 h 588"/>
                <a:gd name="T30" fmla="*/ 44 w 251"/>
                <a:gd name="T31" fmla="*/ 106 h 588"/>
                <a:gd name="T32" fmla="*/ 42 w 251"/>
                <a:gd name="T33" fmla="*/ 75 h 588"/>
                <a:gd name="T34" fmla="*/ 46 w 251"/>
                <a:gd name="T35" fmla="*/ 47 h 588"/>
                <a:gd name="T36" fmla="*/ 54 w 251"/>
                <a:gd name="T37" fmla="*/ 26 h 588"/>
                <a:gd name="T38" fmla="*/ 70 w 251"/>
                <a:gd name="T39" fmla="*/ 10 h 588"/>
                <a:gd name="T40" fmla="*/ 89 w 251"/>
                <a:gd name="T41" fmla="*/ 2 h 588"/>
                <a:gd name="T42" fmla="*/ 111 w 251"/>
                <a:gd name="T43" fmla="*/ 0 h 588"/>
                <a:gd name="T44" fmla="*/ 132 w 251"/>
                <a:gd name="T45" fmla="*/ 2 h 588"/>
                <a:gd name="T46" fmla="*/ 154 w 251"/>
                <a:gd name="T47" fmla="*/ 8 h 588"/>
                <a:gd name="T48" fmla="*/ 173 w 251"/>
                <a:gd name="T49" fmla="*/ 21 h 588"/>
                <a:gd name="T50" fmla="*/ 193 w 251"/>
                <a:gd name="T51" fmla="*/ 39 h 588"/>
                <a:gd name="T52" fmla="*/ 206 w 251"/>
                <a:gd name="T53" fmla="*/ 62 h 588"/>
                <a:gd name="T54" fmla="*/ 217 w 251"/>
                <a:gd name="T55" fmla="*/ 88 h 588"/>
                <a:gd name="T56" fmla="*/ 225 w 251"/>
                <a:gd name="T57" fmla="*/ 119 h 588"/>
                <a:gd name="T58" fmla="*/ 232 w 251"/>
                <a:gd name="T59" fmla="*/ 153 h 588"/>
                <a:gd name="T60" fmla="*/ 243 w 251"/>
                <a:gd name="T61" fmla="*/ 227 h 588"/>
                <a:gd name="T62" fmla="*/ 249 w 251"/>
                <a:gd name="T63" fmla="*/ 300 h 588"/>
                <a:gd name="T64" fmla="*/ 251 w 251"/>
                <a:gd name="T65" fmla="*/ 335 h 588"/>
                <a:gd name="T66" fmla="*/ 249 w 251"/>
                <a:gd name="T67" fmla="*/ 367 h 588"/>
                <a:gd name="T68" fmla="*/ 245 w 251"/>
                <a:gd name="T69" fmla="*/ 400 h 588"/>
                <a:gd name="T70" fmla="*/ 243 w 251"/>
                <a:gd name="T71" fmla="*/ 436 h 588"/>
                <a:gd name="T72" fmla="*/ 234 w 251"/>
                <a:gd name="T73" fmla="*/ 508 h 588"/>
                <a:gd name="T74" fmla="*/ 230 w 251"/>
                <a:gd name="T75" fmla="*/ 538 h 588"/>
                <a:gd name="T76" fmla="*/ 227 w 251"/>
                <a:gd name="T77" fmla="*/ 564 h 588"/>
                <a:gd name="T78" fmla="*/ 225 w 251"/>
                <a:gd name="T79" fmla="*/ 581 h 588"/>
                <a:gd name="T80" fmla="*/ 225 w 251"/>
                <a:gd name="T81" fmla="*/ 588 h 588"/>
                <a:gd name="T82" fmla="*/ 0 w 251"/>
                <a:gd name="T83" fmla="*/ 51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588">
                  <a:moveTo>
                    <a:pt x="0" y="518"/>
                  </a:moveTo>
                  <a:lnTo>
                    <a:pt x="3" y="516"/>
                  </a:lnTo>
                  <a:lnTo>
                    <a:pt x="7" y="512"/>
                  </a:lnTo>
                  <a:lnTo>
                    <a:pt x="11" y="506"/>
                  </a:lnTo>
                  <a:lnTo>
                    <a:pt x="16" y="495"/>
                  </a:lnTo>
                  <a:lnTo>
                    <a:pt x="22" y="480"/>
                  </a:lnTo>
                  <a:lnTo>
                    <a:pt x="29" y="460"/>
                  </a:lnTo>
                  <a:lnTo>
                    <a:pt x="37" y="432"/>
                  </a:lnTo>
                  <a:lnTo>
                    <a:pt x="46" y="404"/>
                  </a:lnTo>
                  <a:lnTo>
                    <a:pt x="52" y="380"/>
                  </a:lnTo>
                  <a:lnTo>
                    <a:pt x="65" y="339"/>
                  </a:lnTo>
                  <a:lnTo>
                    <a:pt x="72" y="298"/>
                  </a:lnTo>
                  <a:lnTo>
                    <a:pt x="72" y="274"/>
                  </a:lnTo>
                  <a:lnTo>
                    <a:pt x="67" y="244"/>
                  </a:lnTo>
                  <a:lnTo>
                    <a:pt x="52" y="175"/>
                  </a:lnTo>
                  <a:lnTo>
                    <a:pt x="44" y="106"/>
                  </a:lnTo>
                  <a:lnTo>
                    <a:pt x="42" y="75"/>
                  </a:lnTo>
                  <a:lnTo>
                    <a:pt x="46" y="47"/>
                  </a:lnTo>
                  <a:lnTo>
                    <a:pt x="54" y="26"/>
                  </a:lnTo>
                  <a:lnTo>
                    <a:pt x="70" y="10"/>
                  </a:lnTo>
                  <a:lnTo>
                    <a:pt x="89" y="2"/>
                  </a:lnTo>
                  <a:lnTo>
                    <a:pt x="111" y="0"/>
                  </a:lnTo>
                  <a:lnTo>
                    <a:pt x="132" y="2"/>
                  </a:lnTo>
                  <a:lnTo>
                    <a:pt x="154" y="8"/>
                  </a:lnTo>
                  <a:lnTo>
                    <a:pt x="173" y="21"/>
                  </a:lnTo>
                  <a:lnTo>
                    <a:pt x="193" y="39"/>
                  </a:lnTo>
                  <a:lnTo>
                    <a:pt x="206" y="62"/>
                  </a:lnTo>
                  <a:lnTo>
                    <a:pt x="217" y="88"/>
                  </a:lnTo>
                  <a:lnTo>
                    <a:pt x="225" y="119"/>
                  </a:lnTo>
                  <a:lnTo>
                    <a:pt x="232" y="153"/>
                  </a:lnTo>
                  <a:lnTo>
                    <a:pt x="243" y="227"/>
                  </a:lnTo>
                  <a:lnTo>
                    <a:pt x="249" y="300"/>
                  </a:lnTo>
                  <a:lnTo>
                    <a:pt x="251" y="335"/>
                  </a:lnTo>
                  <a:lnTo>
                    <a:pt x="249" y="367"/>
                  </a:lnTo>
                  <a:lnTo>
                    <a:pt x="245" y="400"/>
                  </a:lnTo>
                  <a:lnTo>
                    <a:pt x="243" y="436"/>
                  </a:lnTo>
                  <a:lnTo>
                    <a:pt x="234" y="508"/>
                  </a:lnTo>
                  <a:lnTo>
                    <a:pt x="230" y="538"/>
                  </a:lnTo>
                  <a:lnTo>
                    <a:pt x="227" y="564"/>
                  </a:lnTo>
                  <a:lnTo>
                    <a:pt x="225" y="581"/>
                  </a:lnTo>
                  <a:lnTo>
                    <a:pt x="225" y="588"/>
                  </a:lnTo>
                  <a:lnTo>
                    <a:pt x="0" y="518"/>
                  </a:lnTo>
                  <a:close/>
                </a:path>
              </a:pathLst>
            </a:custGeom>
            <a:solidFill>
              <a:srgbClr val="3E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6" name="Freeform 50"/>
            <p:cNvSpPr>
              <a:spLocks/>
            </p:cNvSpPr>
            <p:nvPr/>
          </p:nvSpPr>
          <p:spPr bwMode="auto">
            <a:xfrm>
              <a:off x="4916" y="7069"/>
              <a:ext cx="247" cy="584"/>
            </a:xfrm>
            <a:custGeom>
              <a:avLst/>
              <a:gdLst>
                <a:gd name="T0" fmla="*/ 0 w 247"/>
                <a:gd name="T1" fmla="*/ 516 h 584"/>
                <a:gd name="T2" fmla="*/ 3 w 247"/>
                <a:gd name="T3" fmla="*/ 514 h 584"/>
                <a:gd name="T4" fmla="*/ 7 w 247"/>
                <a:gd name="T5" fmla="*/ 510 h 584"/>
                <a:gd name="T6" fmla="*/ 11 w 247"/>
                <a:gd name="T7" fmla="*/ 504 h 584"/>
                <a:gd name="T8" fmla="*/ 18 w 247"/>
                <a:gd name="T9" fmla="*/ 493 h 584"/>
                <a:gd name="T10" fmla="*/ 24 w 247"/>
                <a:gd name="T11" fmla="*/ 478 h 584"/>
                <a:gd name="T12" fmla="*/ 31 w 247"/>
                <a:gd name="T13" fmla="*/ 456 h 584"/>
                <a:gd name="T14" fmla="*/ 39 w 247"/>
                <a:gd name="T15" fmla="*/ 428 h 584"/>
                <a:gd name="T16" fmla="*/ 48 w 247"/>
                <a:gd name="T17" fmla="*/ 400 h 584"/>
                <a:gd name="T18" fmla="*/ 54 w 247"/>
                <a:gd name="T19" fmla="*/ 376 h 584"/>
                <a:gd name="T20" fmla="*/ 61 w 247"/>
                <a:gd name="T21" fmla="*/ 354 h 584"/>
                <a:gd name="T22" fmla="*/ 67 w 247"/>
                <a:gd name="T23" fmla="*/ 335 h 584"/>
                <a:gd name="T24" fmla="*/ 72 w 247"/>
                <a:gd name="T25" fmla="*/ 294 h 584"/>
                <a:gd name="T26" fmla="*/ 72 w 247"/>
                <a:gd name="T27" fmla="*/ 270 h 584"/>
                <a:gd name="T28" fmla="*/ 67 w 247"/>
                <a:gd name="T29" fmla="*/ 240 h 584"/>
                <a:gd name="T30" fmla="*/ 54 w 247"/>
                <a:gd name="T31" fmla="*/ 173 h 584"/>
                <a:gd name="T32" fmla="*/ 44 w 247"/>
                <a:gd name="T33" fmla="*/ 104 h 584"/>
                <a:gd name="T34" fmla="*/ 42 w 247"/>
                <a:gd name="T35" fmla="*/ 73 h 584"/>
                <a:gd name="T36" fmla="*/ 46 w 247"/>
                <a:gd name="T37" fmla="*/ 47 h 584"/>
                <a:gd name="T38" fmla="*/ 54 w 247"/>
                <a:gd name="T39" fmla="*/ 26 h 584"/>
                <a:gd name="T40" fmla="*/ 70 w 247"/>
                <a:gd name="T41" fmla="*/ 11 h 584"/>
                <a:gd name="T42" fmla="*/ 89 w 247"/>
                <a:gd name="T43" fmla="*/ 2 h 584"/>
                <a:gd name="T44" fmla="*/ 111 w 247"/>
                <a:gd name="T45" fmla="*/ 0 h 584"/>
                <a:gd name="T46" fmla="*/ 132 w 247"/>
                <a:gd name="T47" fmla="*/ 2 h 584"/>
                <a:gd name="T48" fmla="*/ 152 w 247"/>
                <a:gd name="T49" fmla="*/ 8 h 584"/>
                <a:gd name="T50" fmla="*/ 171 w 247"/>
                <a:gd name="T51" fmla="*/ 21 h 584"/>
                <a:gd name="T52" fmla="*/ 191 w 247"/>
                <a:gd name="T53" fmla="*/ 39 h 584"/>
                <a:gd name="T54" fmla="*/ 204 w 247"/>
                <a:gd name="T55" fmla="*/ 62 h 584"/>
                <a:gd name="T56" fmla="*/ 215 w 247"/>
                <a:gd name="T57" fmla="*/ 88 h 584"/>
                <a:gd name="T58" fmla="*/ 223 w 247"/>
                <a:gd name="T59" fmla="*/ 119 h 584"/>
                <a:gd name="T60" fmla="*/ 230 w 247"/>
                <a:gd name="T61" fmla="*/ 153 h 584"/>
                <a:gd name="T62" fmla="*/ 240 w 247"/>
                <a:gd name="T63" fmla="*/ 225 h 584"/>
                <a:gd name="T64" fmla="*/ 245 w 247"/>
                <a:gd name="T65" fmla="*/ 298 h 584"/>
                <a:gd name="T66" fmla="*/ 247 w 247"/>
                <a:gd name="T67" fmla="*/ 333 h 584"/>
                <a:gd name="T68" fmla="*/ 245 w 247"/>
                <a:gd name="T69" fmla="*/ 365 h 584"/>
                <a:gd name="T70" fmla="*/ 240 w 247"/>
                <a:gd name="T71" fmla="*/ 398 h 584"/>
                <a:gd name="T72" fmla="*/ 238 w 247"/>
                <a:gd name="T73" fmla="*/ 432 h 584"/>
                <a:gd name="T74" fmla="*/ 232 w 247"/>
                <a:gd name="T75" fmla="*/ 504 h 584"/>
                <a:gd name="T76" fmla="*/ 227 w 247"/>
                <a:gd name="T77" fmla="*/ 536 h 584"/>
                <a:gd name="T78" fmla="*/ 225 w 247"/>
                <a:gd name="T79" fmla="*/ 560 h 584"/>
                <a:gd name="T80" fmla="*/ 223 w 247"/>
                <a:gd name="T81" fmla="*/ 577 h 584"/>
                <a:gd name="T82" fmla="*/ 223 w 247"/>
                <a:gd name="T83" fmla="*/ 584 h 584"/>
                <a:gd name="T84" fmla="*/ 0 w 247"/>
                <a:gd name="T85" fmla="*/ 516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584">
                  <a:moveTo>
                    <a:pt x="0" y="516"/>
                  </a:moveTo>
                  <a:lnTo>
                    <a:pt x="3" y="514"/>
                  </a:lnTo>
                  <a:lnTo>
                    <a:pt x="7" y="510"/>
                  </a:lnTo>
                  <a:lnTo>
                    <a:pt x="11" y="504"/>
                  </a:lnTo>
                  <a:lnTo>
                    <a:pt x="18" y="493"/>
                  </a:lnTo>
                  <a:lnTo>
                    <a:pt x="24" y="478"/>
                  </a:lnTo>
                  <a:lnTo>
                    <a:pt x="31" y="456"/>
                  </a:lnTo>
                  <a:lnTo>
                    <a:pt x="39" y="428"/>
                  </a:lnTo>
                  <a:lnTo>
                    <a:pt x="48" y="400"/>
                  </a:lnTo>
                  <a:lnTo>
                    <a:pt x="54" y="376"/>
                  </a:lnTo>
                  <a:lnTo>
                    <a:pt x="61" y="354"/>
                  </a:lnTo>
                  <a:lnTo>
                    <a:pt x="67" y="335"/>
                  </a:lnTo>
                  <a:lnTo>
                    <a:pt x="72" y="294"/>
                  </a:lnTo>
                  <a:lnTo>
                    <a:pt x="72" y="270"/>
                  </a:lnTo>
                  <a:lnTo>
                    <a:pt x="67" y="240"/>
                  </a:lnTo>
                  <a:lnTo>
                    <a:pt x="54" y="173"/>
                  </a:lnTo>
                  <a:lnTo>
                    <a:pt x="44" y="104"/>
                  </a:lnTo>
                  <a:lnTo>
                    <a:pt x="42" y="73"/>
                  </a:lnTo>
                  <a:lnTo>
                    <a:pt x="46" y="47"/>
                  </a:lnTo>
                  <a:lnTo>
                    <a:pt x="54" y="26"/>
                  </a:lnTo>
                  <a:lnTo>
                    <a:pt x="70" y="11"/>
                  </a:lnTo>
                  <a:lnTo>
                    <a:pt x="89" y="2"/>
                  </a:lnTo>
                  <a:lnTo>
                    <a:pt x="111" y="0"/>
                  </a:lnTo>
                  <a:lnTo>
                    <a:pt x="132" y="2"/>
                  </a:lnTo>
                  <a:lnTo>
                    <a:pt x="152" y="8"/>
                  </a:lnTo>
                  <a:lnTo>
                    <a:pt x="171" y="21"/>
                  </a:lnTo>
                  <a:lnTo>
                    <a:pt x="191" y="39"/>
                  </a:lnTo>
                  <a:lnTo>
                    <a:pt x="204" y="62"/>
                  </a:lnTo>
                  <a:lnTo>
                    <a:pt x="215" y="88"/>
                  </a:lnTo>
                  <a:lnTo>
                    <a:pt x="223" y="119"/>
                  </a:lnTo>
                  <a:lnTo>
                    <a:pt x="230" y="153"/>
                  </a:lnTo>
                  <a:lnTo>
                    <a:pt x="240" y="225"/>
                  </a:lnTo>
                  <a:lnTo>
                    <a:pt x="245" y="298"/>
                  </a:lnTo>
                  <a:lnTo>
                    <a:pt x="247" y="333"/>
                  </a:lnTo>
                  <a:lnTo>
                    <a:pt x="245" y="365"/>
                  </a:lnTo>
                  <a:lnTo>
                    <a:pt x="240" y="398"/>
                  </a:lnTo>
                  <a:lnTo>
                    <a:pt x="238" y="432"/>
                  </a:lnTo>
                  <a:lnTo>
                    <a:pt x="232" y="504"/>
                  </a:lnTo>
                  <a:lnTo>
                    <a:pt x="227" y="536"/>
                  </a:lnTo>
                  <a:lnTo>
                    <a:pt x="225" y="560"/>
                  </a:lnTo>
                  <a:lnTo>
                    <a:pt x="223" y="577"/>
                  </a:lnTo>
                  <a:lnTo>
                    <a:pt x="223" y="584"/>
                  </a:lnTo>
                  <a:lnTo>
                    <a:pt x="0" y="516"/>
                  </a:lnTo>
                  <a:close/>
                </a:path>
              </a:pathLst>
            </a:custGeom>
            <a:solidFill>
              <a:srgbClr val="41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7" name="Freeform 51"/>
            <p:cNvSpPr>
              <a:spLocks/>
            </p:cNvSpPr>
            <p:nvPr/>
          </p:nvSpPr>
          <p:spPr bwMode="auto">
            <a:xfrm>
              <a:off x="4916" y="7071"/>
              <a:ext cx="243" cy="579"/>
            </a:xfrm>
            <a:custGeom>
              <a:avLst/>
              <a:gdLst>
                <a:gd name="T0" fmla="*/ 0 w 243"/>
                <a:gd name="T1" fmla="*/ 514 h 579"/>
                <a:gd name="T2" fmla="*/ 3 w 243"/>
                <a:gd name="T3" fmla="*/ 512 h 579"/>
                <a:gd name="T4" fmla="*/ 7 w 243"/>
                <a:gd name="T5" fmla="*/ 508 h 579"/>
                <a:gd name="T6" fmla="*/ 11 w 243"/>
                <a:gd name="T7" fmla="*/ 502 h 579"/>
                <a:gd name="T8" fmla="*/ 18 w 243"/>
                <a:gd name="T9" fmla="*/ 491 h 579"/>
                <a:gd name="T10" fmla="*/ 24 w 243"/>
                <a:gd name="T11" fmla="*/ 476 h 579"/>
                <a:gd name="T12" fmla="*/ 31 w 243"/>
                <a:gd name="T13" fmla="*/ 454 h 579"/>
                <a:gd name="T14" fmla="*/ 39 w 243"/>
                <a:gd name="T15" fmla="*/ 426 h 579"/>
                <a:gd name="T16" fmla="*/ 48 w 243"/>
                <a:gd name="T17" fmla="*/ 398 h 579"/>
                <a:gd name="T18" fmla="*/ 54 w 243"/>
                <a:gd name="T19" fmla="*/ 374 h 579"/>
                <a:gd name="T20" fmla="*/ 61 w 243"/>
                <a:gd name="T21" fmla="*/ 352 h 579"/>
                <a:gd name="T22" fmla="*/ 67 w 243"/>
                <a:gd name="T23" fmla="*/ 333 h 579"/>
                <a:gd name="T24" fmla="*/ 72 w 243"/>
                <a:gd name="T25" fmla="*/ 292 h 579"/>
                <a:gd name="T26" fmla="*/ 72 w 243"/>
                <a:gd name="T27" fmla="*/ 268 h 579"/>
                <a:gd name="T28" fmla="*/ 67 w 243"/>
                <a:gd name="T29" fmla="*/ 238 h 579"/>
                <a:gd name="T30" fmla="*/ 54 w 243"/>
                <a:gd name="T31" fmla="*/ 171 h 579"/>
                <a:gd name="T32" fmla="*/ 44 w 243"/>
                <a:gd name="T33" fmla="*/ 102 h 579"/>
                <a:gd name="T34" fmla="*/ 44 w 243"/>
                <a:gd name="T35" fmla="*/ 71 h 579"/>
                <a:gd name="T36" fmla="*/ 46 w 243"/>
                <a:gd name="T37" fmla="*/ 45 h 579"/>
                <a:gd name="T38" fmla="*/ 54 w 243"/>
                <a:gd name="T39" fmla="*/ 26 h 579"/>
                <a:gd name="T40" fmla="*/ 70 w 243"/>
                <a:gd name="T41" fmla="*/ 11 h 579"/>
                <a:gd name="T42" fmla="*/ 89 w 243"/>
                <a:gd name="T43" fmla="*/ 2 h 579"/>
                <a:gd name="T44" fmla="*/ 109 w 243"/>
                <a:gd name="T45" fmla="*/ 0 h 579"/>
                <a:gd name="T46" fmla="*/ 130 w 243"/>
                <a:gd name="T47" fmla="*/ 2 h 579"/>
                <a:gd name="T48" fmla="*/ 150 w 243"/>
                <a:gd name="T49" fmla="*/ 9 h 579"/>
                <a:gd name="T50" fmla="*/ 169 w 243"/>
                <a:gd name="T51" fmla="*/ 22 h 579"/>
                <a:gd name="T52" fmla="*/ 186 w 243"/>
                <a:gd name="T53" fmla="*/ 39 h 579"/>
                <a:gd name="T54" fmla="*/ 199 w 243"/>
                <a:gd name="T55" fmla="*/ 60 h 579"/>
                <a:gd name="T56" fmla="*/ 210 w 243"/>
                <a:gd name="T57" fmla="*/ 86 h 579"/>
                <a:gd name="T58" fmla="*/ 225 w 243"/>
                <a:gd name="T59" fmla="*/ 151 h 579"/>
                <a:gd name="T60" fmla="*/ 236 w 243"/>
                <a:gd name="T61" fmla="*/ 225 h 579"/>
                <a:gd name="T62" fmla="*/ 243 w 243"/>
                <a:gd name="T63" fmla="*/ 296 h 579"/>
                <a:gd name="T64" fmla="*/ 243 w 243"/>
                <a:gd name="T65" fmla="*/ 331 h 579"/>
                <a:gd name="T66" fmla="*/ 240 w 243"/>
                <a:gd name="T67" fmla="*/ 363 h 579"/>
                <a:gd name="T68" fmla="*/ 238 w 243"/>
                <a:gd name="T69" fmla="*/ 396 h 579"/>
                <a:gd name="T70" fmla="*/ 234 w 243"/>
                <a:gd name="T71" fmla="*/ 430 h 579"/>
                <a:gd name="T72" fmla="*/ 227 w 243"/>
                <a:gd name="T73" fmla="*/ 502 h 579"/>
                <a:gd name="T74" fmla="*/ 223 w 243"/>
                <a:gd name="T75" fmla="*/ 532 h 579"/>
                <a:gd name="T76" fmla="*/ 221 w 243"/>
                <a:gd name="T77" fmla="*/ 558 h 579"/>
                <a:gd name="T78" fmla="*/ 219 w 243"/>
                <a:gd name="T79" fmla="*/ 573 h 579"/>
                <a:gd name="T80" fmla="*/ 219 w 243"/>
                <a:gd name="T81" fmla="*/ 579 h 579"/>
                <a:gd name="T82" fmla="*/ 0 w 243"/>
                <a:gd name="T83" fmla="*/ 51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 h="579">
                  <a:moveTo>
                    <a:pt x="0" y="514"/>
                  </a:moveTo>
                  <a:lnTo>
                    <a:pt x="3" y="512"/>
                  </a:lnTo>
                  <a:lnTo>
                    <a:pt x="7" y="508"/>
                  </a:lnTo>
                  <a:lnTo>
                    <a:pt x="11" y="502"/>
                  </a:lnTo>
                  <a:lnTo>
                    <a:pt x="18" y="491"/>
                  </a:lnTo>
                  <a:lnTo>
                    <a:pt x="24" y="476"/>
                  </a:lnTo>
                  <a:lnTo>
                    <a:pt x="31" y="454"/>
                  </a:lnTo>
                  <a:lnTo>
                    <a:pt x="39" y="426"/>
                  </a:lnTo>
                  <a:lnTo>
                    <a:pt x="48" y="398"/>
                  </a:lnTo>
                  <a:lnTo>
                    <a:pt x="54" y="374"/>
                  </a:lnTo>
                  <a:lnTo>
                    <a:pt x="61" y="352"/>
                  </a:lnTo>
                  <a:lnTo>
                    <a:pt x="67" y="333"/>
                  </a:lnTo>
                  <a:lnTo>
                    <a:pt x="72" y="292"/>
                  </a:lnTo>
                  <a:lnTo>
                    <a:pt x="72" y="268"/>
                  </a:lnTo>
                  <a:lnTo>
                    <a:pt x="67" y="238"/>
                  </a:lnTo>
                  <a:lnTo>
                    <a:pt x="54" y="171"/>
                  </a:lnTo>
                  <a:lnTo>
                    <a:pt x="44" y="102"/>
                  </a:lnTo>
                  <a:lnTo>
                    <a:pt x="44" y="71"/>
                  </a:lnTo>
                  <a:lnTo>
                    <a:pt x="46" y="45"/>
                  </a:lnTo>
                  <a:lnTo>
                    <a:pt x="54" y="26"/>
                  </a:lnTo>
                  <a:lnTo>
                    <a:pt x="70" y="11"/>
                  </a:lnTo>
                  <a:lnTo>
                    <a:pt x="89" y="2"/>
                  </a:lnTo>
                  <a:lnTo>
                    <a:pt x="109" y="0"/>
                  </a:lnTo>
                  <a:lnTo>
                    <a:pt x="130" y="2"/>
                  </a:lnTo>
                  <a:lnTo>
                    <a:pt x="150" y="9"/>
                  </a:lnTo>
                  <a:lnTo>
                    <a:pt x="169" y="22"/>
                  </a:lnTo>
                  <a:lnTo>
                    <a:pt x="186" y="39"/>
                  </a:lnTo>
                  <a:lnTo>
                    <a:pt x="199" y="60"/>
                  </a:lnTo>
                  <a:lnTo>
                    <a:pt x="210" y="86"/>
                  </a:lnTo>
                  <a:lnTo>
                    <a:pt x="225" y="151"/>
                  </a:lnTo>
                  <a:lnTo>
                    <a:pt x="236" y="225"/>
                  </a:lnTo>
                  <a:lnTo>
                    <a:pt x="243" y="296"/>
                  </a:lnTo>
                  <a:lnTo>
                    <a:pt x="243" y="331"/>
                  </a:lnTo>
                  <a:lnTo>
                    <a:pt x="240" y="363"/>
                  </a:lnTo>
                  <a:lnTo>
                    <a:pt x="238" y="396"/>
                  </a:lnTo>
                  <a:lnTo>
                    <a:pt x="234" y="430"/>
                  </a:lnTo>
                  <a:lnTo>
                    <a:pt x="227" y="502"/>
                  </a:lnTo>
                  <a:lnTo>
                    <a:pt x="223" y="532"/>
                  </a:lnTo>
                  <a:lnTo>
                    <a:pt x="221" y="558"/>
                  </a:lnTo>
                  <a:lnTo>
                    <a:pt x="219" y="573"/>
                  </a:lnTo>
                  <a:lnTo>
                    <a:pt x="219" y="579"/>
                  </a:lnTo>
                  <a:lnTo>
                    <a:pt x="0" y="514"/>
                  </a:lnTo>
                  <a:close/>
                </a:path>
              </a:pathLst>
            </a:custGeom>
            <a:solidFill>
              <a:srgbClr val="452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8" name="Freeform 52"/>
            <p:cNvSpPr>
              <a:spLocks/>
            </p:cNvSpPr>
            <p:nvPr/>
          </p:nvSpPr>
          <p:spPr bwMode="auto">
            <a:xfrm>
              <a:off x="4916" y="7073"/>
              <a:ext cx="240" cy="577"/>
            </a:xfrm>
            <a:custGeom>
              <a:avLst/>
              <a:gdLst>
                <a:gd name="T0" fmla="*/ 0 w 240"/>
                <a:gd name="T1" fmla="*/ 512 h 577"/>
                <a:gd name="T2" fmla="*/ 3 w 240"/>
                <a:gd name="T3" fmla="*/ 510 h 577"/>
                <a:gd name="T4" fmla="*/ 7 w 240"/>
                <a:gd name="T5" fmla="*/ 506 h 577"/>
                <a:gd name="T6" fmla="*/ 11 w 240"/>
                <a:gd name="T7" fmla="*/ 500 h 577"/>
                <a:gd name="T8" fmla="*/ 18 w 240"/>
                <a:gd name="T9" fmla="*/ 487 h 577"/>
                <a:gd name="T10" fmla="*/ 24 w 240"/>
                <a:gd name="T11" fmla="*/ 471 h 577"/>
                <a:gd name="T12" fmla="*/ 33 w 240"/>
                <a:gd name="T13" fmla="*/ 450 h 577"/>
                <a:gd name="T14" fmla="*/ 42 w 240"/>
                <a:gd name="T15" fmla="*/ 422 h 577"/>
                <a:gd name="T16" fmla="*/ 50 w 240"/>
                <a:gd name="T17" fmla="*/ 394 h 577"/>
                <a:gd name="T18" fmla="*/ 57 w 240"/>
                <a:gd name="T19" fmla="*/ 370 h 577"/>
                <a:gd name="T20" fmla="*/ 70 w 240"/>
                <a:gd name="T21" fmla="*/ 331 h 577"/>
                <a:gd name="T22" fmla="*/ 74 w 240"/>
                <a:gd name="T23" fmla="*/ 290 h 577"/>
                <a:gd name="T24" fmla="*/ 74 w 240"/>
                <a:gd name="T25" fmla="*/ 266 h 577"/>
                <a:gd name="T26" fmla="*/ 70 w 240"/>
                <a:gd name="T27" fmla="*/ 236 h 577"/>
                <a:gd name="T28" fmla="*/ 54 w 240"/>
                <a:gd name="T29" fmla="*/ 169 h 577"/>
                <a:gd name="T30" fmla="*/ 44 w 240"/>
                <a:gd name="T31" fmla="*/ 102 h 577"/>
                <a:gd name="T32" fmla="*/ 44 w 240"/>
                <a:gd name="T33" fmla="*/ 71 h 577"/>
                <a:gd name="T34" fmla="*/ 46 w 240"/>
                <a:gd name="T35" fmla="*/ 46 h 577"/>
                <a:gd name="T36" fmla="*/ 54 w 240"/>
                <a:gd name="T37" fmla="*/ 26 h 577"/>
                <a:gd name="T38" fmla="*/ 70 w 240"/>
                <a:gd name="T39" fmla="*/ 11 h 577"/>
                <a:gd name="T40" fmla="*/ 89 w 240"/>
                <a:gd name="T41" fmla="*/ 2 h 577"/>
                <a:gd name="T42" fmla="*/ 109 w 240"/>
                <a:gd name="T43" fmla="*/ 0 h 577"/>
                <a:gd name="T44" fmla="*/ 128 w 240"/>
                <a:gd name="T45" fmla="*/ 2 h 577"/>
                <a:gd name="T46" fmla="*/ 147 w 240"/>
                <a:gd name="T47" fmla="*/ 11 h 577"/>
                <a:gd name="T48" fmla="*/ 167 w 240"/>
                <a:gd name="T49" fmla="*/ 22 h 577"/>
                <a:gd name="T50" fmla="*/ 182 w 240"/>
                <a:gd name="T51" fmla="*/ 39 h 577"/>
                <a:gd name="T52" fmla="*/ 197 w 240"/>
                <a:gd name="T53" fmla="*/ 61 h 577"/>
                <a:gd name="T54" fmla="*/ 206 w 240"/>
                <a:gd name="T55" fmla="*/ 87 h 577"/>
                <a:gd name="T56" fmla="*/ 215 w 240"/>
                <a:gd name="T57" fmla="*/ 117 h 577"/>
                <a:gd name="T58" fmla="*/ 221 w 240"/>
                <a:gd name="T59" fmla="*/ 151 h 577"/>
                <a:gd name="T60" fmla="*/ 232 w 240"/>
                <a:gd name="T61" fmla="*/ 223 h 577"/>
                <a:gd name="T62" fmla="*/ 238 w 240"/>
                <a:gd name="T63" fmla="*/ 296 h 577"/>
                <a:gd name="T64" fmla="*/ 240 w 240"/>
                <a:gd name="T65" fmla="*/ 331 h 577"/>
                <a:gd name="T66" fmla="*/ 238 w 240"/>
                <a:gd name="T67" fmla="*/ 363 h 577"/>
                <a:gd name="T68" fmla="*/ 234 w 240"/>
                <a:gd name="T69" fmla="*/ 396 h 577"/>
                <a:gd name="T70" fmla="*/ 230 w 240"/>
                <a:gd name="T71" fmla="*/ 430 h 577"/>
                <a:gd name="T72" fmla="*/ 223 w 240"/>
                <a:gd name="T73" fmla="*/ 500 h 577"/>
                <a:gd name="T74" fmla="*/ 219 w 240"/>
                <a:gd name="T75" fmla="*/ 530 h 577"/>
                <a:gd name="T76" fmla="*/ 215 w 240"/>
                <a:gd name="T77" fmla="*/ 556 h 577"/>
                <a:gd name="T78" fmla="*/ 212 w 240"/>
                <a:gd name="T79" fmla="*/ 571 h 577"/>
                <a:gd name="T80" fmla="*/ 212 w 240"/>
                <a:gd name="T81" fmla="*/ 577 h 577"/>
                <a:gd name="T82" fmla="*/ 0 w 240"/>
                <a:gd name="T83" fmla="*/ 512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577">
                  <a:moveTo>
                    <a:pt x="0" y="512"/>
                  </a:moveTo>
                  <a:lnTo>
                    <a:pt x="3" y="510"/>
                  </a:lnTo>
                  <a:lnTo>
                    <a:pt x="7" y="506"/>
                  </a:lnTo>
                  <a:lnTo>
                    <a:pt x="11" y="500"/>
                  </a:lnTo>
                  <a:lnTo>
                    <a:pt x="18" y="487"/>
                  </a:lnTo>
                  <a:lnTo>
                    <a:pt x="24" y="471"/>
                  </a:lnTo>
                  <a:lnTo>
                    <a:pt x="33" y="450"/>
                  </a:lnTo>
                  <a:lnTo>
                    <a:pt x="42" y="422"/>
                  </a:lnTo>
                  <a:lnTo>
                    <a:pt x="50" y="394"/>
                  </a:lnTo>
                  <a:lnTo>
                    <a:pt x="57" y="370"/>
                  </a:lnTo>
                  <a:lnTo>
                    <a:pt x="70" y="331"/>
                  </a:lnTo>
                  <a:lnTo>
                    <a:pt x="74" y="290"/>
                  </a:lnTo>
                  <a:lnTo>
                    <a:pt x="74" y="266"/>
                  </a:lnTo>
                  <a:lnTo>
                    <a:pt x="70" y="236"/>
                  </a:lnTo>
                  <a:lnTo>
                    <a:pt x="54" y="169"/>
                  </a:lnTo>
                  <a:lnTo>
                    <a:pt x="44" y="102"/>
                  </a:lnTo>
                  <a:lnTo>
                    <a:pt x="44" y="71"/>
                  </a:lnTo>
                  <a:lnTo>
                    <a:pt x="46" y="46"/>
                  </a:lnTo>
                  <a:lnTo>
                    <a:pt x="54" y="26"/>
                  </a:lnTo>
                  <a:lnTo>
                    <a:pt x="70" y="11"/>
                  </a:lnTo>
                  <a:lnTo>
                    <a:pt x="89" y="2"/>
                  </a:lnTo>
                  <a:lnTo>
                    <a:pt x="109" y="0"/>
                  </a:lnTo>
                  <a:lnTo>
                    <a:pt x="128" y="2"/>
                  </a:lnTo>
                  <a:lnTo>
                    <a:pt x="147" y="11"/>
                  </a:lnTo>
                  <a:lnTo>
                    <a:pt x="167" y="22"/>
                  </a:lnTo>
                  <a:lnTo>
                    <a:pt x="182" y="39"/>
                  </a:lnTo>
                  <a:lnTo>
                    <a:pt x="197" y="61"/>
                  </a:lnTo>
                  <a:lnTo>
                    <a:pt x="206" y="87"/>
                  </a:lnTo>
                  <a:lnTo>
                    <a:pt x="215" y="117"/>
                  </a:lnTo>
                  <a:lnTo>
                    <a:pt x="221" y="151"/>
                  </a:lnTo>
                  <a:lnTo>
                    <a:pt x="232" y="223"/>
                  </a:lnTo>
                  <a:lnTo>
                    <a:pt x="238" y="296"/>
                  </a:lnTo>
                  <a:lnTo>
                    <a:pt x="240" y="331"/>
                  </a:lnTo>
                  <a:lnTo>
                    <a:pt x="238" y="363"/>
                  </a:lnTo>
                  <a:lnTo>
                    <a:pt x="234" y="396"/>
                  </a:lnTo>
                  <a:lnTo>
                    <a:pt x="230" y="430"/>
                  </a:lnTo>
                  <a:lnTo>
                    <a:pt x="223" y="500"/>
                  </a:lnTo>
                  <a:lnTo>
                    <a:pt x="219" y="530"/>
                  </a:lnTo>
                  <a:lnTo>
                    <a:pt x="215" y="556"/>
                  </a:lnTo>
                  <a:lnTo>
                    <a:pt x="212" y="571"/>
                  </a:lnTo>
                  <a:lnTo>
                    <a:pt x="212" y="577"/>
                  </a:lnTo>
                  <a:lnTo>
                    <a:pt x="0" y="512"/>
                  </a:lnTo>
                  <a:close/>
                </a:path>
              </a:pathLst>
            </a:custGeom>
            <a:solidFill>
              <a:srgbClr val="492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29" name="Freeform 53"/>
            <p:cNvSpPr>
              <a:spLocks/>
            </p:cNvSpPr>
            <p:nvPr/>
          </p:nvSpPr>
          <p:spPr bwMode="auto">
            <a:xfrm>
              <a:off x="4916" y="7077"/>
              <a:ext cx="236" cy="569"/>
            </a:xfrm>
            <a:custGeom>
              <a:avLst/>
              <a:gdLst>
                <a:gd name="T0" fmla="*/ 0 w 236"/>
                <a:gd name="T1" fmla="*/ 508 h 569"/>
                <a:gd name="T2" fmla="*/ 5 w 236"/>
                <a:gd name="T3" fmla="*/ 506 h 569"/>
                <a:gd name="T4" fmla="*/ 7 w 236"/>
                <a:gd name="T5" fmla="*/ 502 h 569"/>
                <a:gd name="T6" fmla="*/ 13 w 236"/>
                <a:gd name="T7" fmla="*/ 496 h 569"/>
                <a:gd name="T8" fmla="*/ 20 w 236"/>
                <a:gd name="T9" fmla="*/ 483 h 569"/>
                <a:gd name="T10" fmla="*/ 26 w 236"/>
                <a:gd name="T11" fmla="*/ 467 h 569"/>
                <a:gd name="T12" fmla="*/ 33 w 236"/>
                <a:gd name="T13" fmla="*/ 446 h 569"/>
                <a:gd name="T14" fmla="*/ 42 w 236"/>
                <a:gd name="T15" fmla="*/ 418 h 569"/>
                <a:gd name="T16" fmla="*/ 50 w 236"/>
                <a:gd name="T17" fmla="*/ 390 h 569"/>
                <a:gd name="T18" fmla="*/ 57 w 236"/>
                <a:gd name="T19" fmla="*/ 366 h 569"/>
                <a:gd name="T20" fmla="*/ 63 w 236"/>
                <a:gd name="T21" fmla="*/ 344 h 569"/>
                <a:gd name="T22" fmla="*/ 70 w 236"/>
                <a:gd name="T23" fmla="*/ 325 h 569"/>
                <a:gd name="T24" fmla="*/ 74 w 236"/>
                <a:gd name="T25" fmla="*/ 286 h 569"/>
                <a:gd name="T26" fmla="*/ 74 w 236"/>
                <a:gd name="T27" fmla="*/ 262 h 569"/>
                <a:gd name="T28" fmla="*/ 70 w 236"/>
                <a:gd name="T29" fmla="*/ 232 h 569"/>
                <a:gd name="T30" fmla="*/ 57 w 236"/>
                <a:gd name="T31" fmla="*/ 163 h 569"/>
                <a:gd name="T32" fmla="*/ 50 w 236"/>
                <a:gd name="T33" fmla="*/ 130 h 569"/>
                <a:gd name="T34" fmla="*/ 46 w 236"/>
                <a:gd name="T35" fmla="*/ 98 h 569"/>
                <a:gd name="T36" fmla="*/ 44 w 236"/>
                <a:gd name="T37" fmla="*/ 70 h 569"/>
                <a:gd name="T38" fmla="*/ 48 w 236"/>
                <a:gd name="T39" fmla="*/ 44 h 569"/>
                <a:gd name="T40" fmla="*/ 54 w 236"/>
                <a:gd name="T41" fmla="*/ 24 h 569"/>
                <a:gd name="T42" fmla="*/ 70 w 236"/>
                <a:gd name="T43" fmla="*/ 11 h 569"/>
                <a:gd name="T44" fmla="*/ 89 w 236"/>
                <a:gd name="T45" fmla="*/ 3 h 569"/>
                <a:gd name="T46" fmla="*/ 109 w 236"/>
                <a:gd name="T47" fmla="*/ 0 h 569"/>
                <a:gd name="T48" fmla="*/ 128 w 236"/>
                <a:gd name="T49" fmla="*/ 3 h 569"/>
                <a:gd name="T50" fmla="*/ 147 w 236"/>
                <a:gd name="T51" fmla="*/ 9 h 569"/>
                <a:gd name="T52" fmla="*/ 165 w 236"/>
                <a:gd name="T53" fmla="*/ 20 h 569"/>
                <a:gd name="T54" fmla="*/ 180 w 236"/>
                <a:gd name="T55" fmla="*/ 35 h 569"/>
                <a:gd name="T56" fmla="*/ 193 w 236"/>
                <a:gd name="T57" fmla="*/ 57 h 569"/>
                <a:gd name="T58" fmla="*/ 204 w 236"/>
                <a:gd name="T59" fmla="*/ 83 h 569"/>
                <a:gd name="T60" fmla="*/ 219 w 236"/>
                <a:gd name="T61" fmla="*/ 147 h 569"/>
                <a:gd name="T62" fmla="*/ 230 w 236"/>
                <a:gd name="T63" fmla="*/ 221 h 569"/>
                <a:gd name="T64" fmla="*/ 236 w 236"/>
                <a:gd name="T65" fmla="*/ 292 h 569"/>
                <a:gd name="T66" fmla="*/ 236 w 236"/>
                <a:gd name="T67" fmla="*/ 327 h 569"/>
                <a:gd name="T68" fmla="*/ 234 w 236"/>
                <a:gd name="T69" fmla="*/ 359 h 569"/>
                <a:gd name="T70" fmla="*/ 219 w 236"/>
                <a:gd name="T71" fmla="*/ 493 h 569"/>
                <a:gd name="T72" fmla="*/ 215 w 236"/>
                <a:gd name="T73" fmla="*/ 524 h 569"/>
                <a:gd name="T74" fmla="*/ 210 w 236"/>
                <a:gd name="T75" fmla="*/ 547 h 569"/>
                <a:gd name="T76" fmla="*/ 208 w 236"/>
                <a:gd name="T77" fmla="*/ 563 h 569"/>
                <a:gd name="T78" fmla="*/ 208 w 236"/>
                <a:gd name="T79" fmla="*/ 569 h 569"/>
                <a:gd name="T80" fmla="*/ 0 w 236"/>
                <a:gd name="T81"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569">
                  <a:moveTo>
                    <a:pt x="0" y="508"/>
                  </a:moveTo>
                  <a:lnTo>
                    <a:pt x="5" y="506"/>
                  </a:lnTo>
                  <a:lnTo>
                    <a:pt x="7" y="502"/>
                  </a:lnTo>
                  <a:lnTo>
                    <a:pt x="13" y="496"/>
                  </a:lnTo>
                  <a:lnTo>
                    <a:pt x="20" y="483"/>
                  </a:lnTo>
                  <a:lnTo>
                    <a:pt x="26" y="467"/>
                  </a:lnTo>
                  <a:lnTo>
                    <a:pt x="33" y="446"/>
                  </a:lnTo>
                  <a:lnTo>
                    <a:pt x="42" y="418"/>
                  </a:lnTo>
                  <a:lnTo>
                    <a:pt x="50" y="390"/>
                  </a:lnTo>
                  <a:lnTo>
                    <a:pt x="57" y="366"/>
                  </a:lnTo>
                  <a:lnTo>
                    <a:pt x="63" y="344"/>
                  </a:lnTo>
                  <a:lnTo>
                    <a:pt x="70" y="325"/>
                  </a:lnTo>
                  <a:lnTo>
                    <a:pt x="74" y="286"/>
                  </a:lnTo>
                  <a:lnTo>
                    <a:pt x="74" y="262"/>
                  </a:lnTo>
                  <a:lnTo>
                    <a:pt x="70" y="232"/>
                  </a:lnTo>
                  <a:lnTo>
                    <a:pt x="57" y="163"/>
                  </a:lnTo>
                  <a:lnTo>
                    <a:pt x="50" y="130"/>
                  </a:lnTo>
                  <a:lnTo>
                    <a:pt x="46" y="98"/>
                  </a:lnTo>
                  <a:lnTo>
                    <a:pt x="44" y="70"/>
                  </a:lnTo>
                  <a:lnTo>
                    <a:pt x="48" y="44"/>
                  </a:lnTo>
                  <a:lnTo>
                    <a:pt x="54" y="24"/>
                  </a:lnTo>
                  <a:lnTo>
                    <a:pt x="70" y="11"/>
                  </a:lnTo>
                  <a:lnTo>
                    <a:pt x="89" y="3"/>
                  </a:lnTo>
                  <a:lnTo>
                    <a:pt x="109" y="0"/>
                  </a:lnTo>
                  <a:lnTo>
                    <a:pt x="128" y="3"/>
                  </a:lnTo>
                  <a:lnTo>
                    <a:pt x="147" y="9"/>
                  </a:lnTo>
                  <a:lnTo>
                    <a:pt x="165" y="20"/>
                  </a:lnTo>
                  <a:lnTo>
                    <a:pt x="180" y="35"/>
                  </a:lnTo>
                  <a:lnTo>
                    <a:pt x="193" y="57"/>
                  </a:lnTo>
                  <a:lnTo>
                    <a:pt x="204" y="83"/>
                  </a:lnTo>
                  <a:lnTo>
                    <a:pt x="219" y="147"/>
                  </a:lnTo>
                  <a:lnTo>
                    <a:pt x="230" y="221"/>
                  </a:lnTo>
                  <a:lnTo>
                    <a:pt x="236" y="292"/>
                  </a:lnTo>
                  <a:lnTo>
                    <a:pt x="236" y="327"/>
                  </a:lnTo>
                  <a:lnTo>
                    <a:pt x="234" y="359"/>
                  </a:lnTo>
                  <a:lnTo>
                    <a:pt x="219" y="493"/>
                  </a:lnTo>
                  <a:lnTo>
                    <a:pt x="215" y="524"/>
                  </a:lnTo>
                  <a:lnTo>
                    <a:pt x="210" y="547"/>
                  </a:lnTo>
                  <a:lnTo>
                    <a:pt x="208" y="563"/>
                  </a:lnTo>
                  <a:lnTo>
                    <a:pt x="208" y="569"/>
                  </a:lnTo>
                  <a:lnTo>
                    <a:pt x="0" y="508"/>
                  </a:lnTo>
                  <a:close/>
                </a:path>
              </a:pathLst>
            </a:custGeom>
            <a:solidFill>
              <a:srgbClr val="4C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0" name="Freeform 54"/>
            <p:cNvSpPr>
              <a:spLocks/>
            </p:cNvSpPr>
            <p:nvPr/>
          </p:nvSpPr>
          <p:spPr bwMode="auto">
            <a:xfrm>
              <a:off x="4916" y="7080"/>
              <a:ext cx="232" cy="566"/>
            </a:xfrm>
            <a:custGeom>
              <a:avLst/>
              <a:gdLst>
                <a:gd name="T0" fmla="*/ 0 w 232"/>
                <a:gd name="T1" fmla="*/ 505 h 566"/>
                <a:gd name="T2" fmla="*/ 5 w 232"/>
                <a:gd name="T3" fmla="*/ 503 h 566"/>
                <a:gd name="T4" fmla="*/ 7 w 232"/>
                <a:gd name="T5" fmla="*/ 499 h 566"/>
                <a:gd name="T6" fmla="*/ 13 w 232"/>
                <a:gd name="T7" fmla="*/ 490 h 566"/>
                <a:gd name="T8" fmla="*/ 20 w 232"/>
                <a:gd name="T9" fmla="*/ 480 h 566"/>
                <a:gd name="T10" fmla="*/ 26 w 232"/>
                <a:gd name="T11" fmla="*/ 462 h 566"/>
                <a:gd name="T12" fmla="*/ 35 w 232"/>
                <a:gd name="T13" fmla="*/ 441 h 566"/>
                <a:gd name="T14" fmla="*/ 44 w 232"/>
                <a:gd name="T15" fmla="*/ 413 h 566"/>
                <a:gd name="T16" fmla="*/ 52 w 232"/>
                <a:gd name="T17" fmla="*/ 384 h 566"/>
                <a:gd name="T18" fmla="*/ 59 w 232"/>
                <a:gd name="T19" fmla="*/ 361 h 566"/>
                <a:gd name="T20" fmla="*/ 65 w 232"/>
                <a:gd name="T21" fmla="*/ 341 h 566"/>
                <a:gd name="T22" fmla="*/ 70 w 232"/>
                <a:gd name="T23" fmla="*/ 322 h 566"/>
                <a:gd name="T24" fmla="*/ 74 w 232"/>
                <a:gd name="T25" fmla="*/ 281 h 566"/>
                <a:gd name="T26" fmla="*/ 74 w 232"/>
                <a:gd name="T27" fmla="*/ 257 h 566"/>
                <a:gd name="T28" fmla="*/ 70 w 232"/>
                <a:gd name="T29" fmla="*/ 227 h 566"/>
                <a:gd name="T30" fmla="*/ 59 w 232"/>
                <a:gd name="T31" fmla="*/ 160 h 566"/>
                <a:gd name="T32" fmla="*/ 48 w 232"/>
                <a:gd name="T33" fmla="*/ 97 h 566"/>
                <a:gd name="T34" fmla="*/ 46 w 232"/>
                <a:gd name="T35" fmla="*/ 67 h 566"/>
                <a:gd name="T36" fmla="*/ 48 w 232"/>
                <a:gd name="T37" fmla="*/ 43 h 566"/>
                <a:gd name="T38" fmla="*/ 57 w 232"/>
                <a:gd name="T39" fmla="*/ 23 h 566"/>
                <a:gd name="T40" fmla="*/ 70 w 232"/>
                <a:gd name="T41" fmla="*/ 10 h 566"/>
                <a:gd name="T42" fmla="*/ 87 w 232"/>
                <a:gd name="T43" fmla="*/ 4 h 566"/>
                <a:gd name="T44" fmla="*/ 106 w 232"/>
                <a:gd name="T45" fmla="*/ 0 h 566"/>
                <a:gd name="T46" fmla="*/ 126 w 232"/>
                <a:gd name="T47" fmla="*/ 2 h 566"/>
                <a:gd name="T48" fmla="*/ 143 w 232"/>
                <a:gd name="T49" fmla="*/ 8 h 566"/>
                <a:gd name="T50" fmla="*/ 160 w 232"/>
                <a:gd name="T51" fmla="*/ 19 h 566"/>
                <a:gd name="T52" fmla="*/ 176 w 232"/>
                <a:gd name="T53" fmla="*/ 36 h 566"/>
                <a:gd name="T54" fmla="*/ 189 w 232"/>
                <a:gd name="T55" fmla="*/ 58 h 566"/>
                <a:gd name="T56" fmla="*/ 199 w 232"/>
                <a:gd name="T57" fmla="*/ 84 h 566"/>
                <a:gd name="T58" fmla="*/ 208 w 232"/>
                <a:gd name="T59" fmla="*/ 114 h 566"/>
                <a:gd name="T60" fmla="*/ 215 w 232"/>
                <a:gd name="T61" fmla="*/ 147 h 566"/>
                <a:gd name="T62" fmla="*/ 227 w 232"/>
                <a:gd name="T63" fmla="*/ 220 h 566"/>
                <a:gd name="T64" fmla="*/ 232 w 232"/>
                <a:gd name="T65" fmla="*/ 291 h 566"/>
                <a:gd name="T66" fmla="*/ 232 w 232"/>
                <a:gd name="T67" fmla="*/ 326 h 566"/>
                <a:gd name="T68" fmla="*/ 230 w 232"/>
                <a:gd name="T69" fmla="*/ 356 h 566"/>
                <a:gd name="T70" fmla="*/ 215 w 232"/>
                <a:gd name="T71" fmla="*/ 490 h 566"/>
                <a:gd name="T72" fmla="*/ 210 w 232"/>
                <a:gd name="T73" fmla="*/ 521 h 566"/>
                <a:gd name="T74" fmla="*/ 206 w 232"/>
                <a:gd name="T75" fmla="*/ 544 h 566"/>
                <a:gd name="T76" fmla="*/ 204 w 232"/>
                <a:gd name="T77" fmla="*/ 560 h 566"/>
                <a:gd name="T78" fmla="*/ 204 w 232"/>
                <a:gd name="T79" fmla="*/ 566 h 566"/>
                <a:gd name="T80" fmla="*/ 0 w 232"/>
                <a:gd name="T81" fmla="*/ 50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566">
                  <a:moveTo>
                    <a:pt x="0" y="505"/>
                  </a:moveTo>
                  <a:lnTo>
                    <a:pt x="5" y="503"/>
                  </a:lnTo>
                  <a:lnTo>
                    <a:pt x="7" y="499"/>
                  </a:lnTo>
                  <a:lnTo>
                    <a:pt x="13" y="490"/>
                  </a:lnTo>
                  <a:lnTo>
                    <a:pt x="20" y="480"/>
                  </a:lnTo>
                  <a:lnTo>
                    <a:pt x="26" y="462"/>
                  </a:lnTo>
                  <a:lnTo>
                    <a:pt x="35" y="441"/>
                  </a:lnTo>
                  <a:lnTo>
                    <a:pt x="44" y="413"/>
                  </a:lnTo>
                  <a:lnTo>
                    <a:pt x="52" y="384"/>
                  </a:lnTo>
                  <a:lnTo>
                    <a:pt x="59" y="361"/>
                  </a:lnTo>
                  <a:lnTo>
                    <a:pt x="65" y="341"/>
                  </a:lnTo>
                  <a:lnTo>
                    <a:pt x="70" y="322"/>
                  </a:lnTo>
                  <a:lnTo>
                    <a:pt x="74" y="281"/>
                  </a:lnTo>
                  <a:lnTo>
                    <a:pt x="74" y="257"/>
                  </a:lnTo>
                  <a:lnTo>
                    <a:pt x="70" y="227"/>
                  </a:lnTo>
                  <a:lnTo>
                    <a:pt x="59" y="160"/>
                  </a:lnTo>
                  <a:lnTo>
                    <a:pt x="48" y="97"/>
                  </a:lnTo>
                  <a:lnTo>
                    <a:pt x="46" y="67"/>
                  </a:lnTo>
                  <a:lnTo>
                    <a:pt x="48" y="43"/>
                  </a:lnTo>
                  <a:lnTo>
                    <a:pt x="57" y="23"/>
                  </a:lnTo>
                  <a:lnTo>
                    <a:pt x="70" y="10"/>
                  </a:lnTo>
                  <a:lnTo>
                    <a:pt x="87" y="4"/>
                  </a:lnTo>
                  <a:lnTo>
                    <a:pt x="106" y="0"/>
                  </a:lnTo>
                  <a:lnTo>
                    <a:pt x="126" y="2"/>
                  </a:lnTo>
                  <a:lnTo>
                    <a:pt x="143" y="8"/>
                  </a:lnTo>
                  <a:lnTo>
                    <a:pt x="160" y="19"/>
                  </a:lnTo>
                  <a:lnTo>
                    <a:pt x="176" y="36"/>
                  </a:lnTo>
                  <a:lnTo>
                    <a:pt x="189" y="58"/>
                  </a:lnTo>
                  <a:lnTo>
                    <a:pt x="199" y="84"/>
                  </a:lnTo>
                  <a:lnTo>
                    <a:pt x="208" y="114"/>
                  </a:lnTo>
                  <a:lnTo>
                    <a:pt x="215" y="147"/>
                  </a:lnTo>
                  <a:lnTo>
                    <a:pt x="227" y="220"/>
                  </a:lnTo>
                  <a:lnTo>
                    <a:pt x="232" y="291"/>
                  </a:lnTo>
                  <a:lnTo>
                    <a:pt x="232" y="326"/>
                  </a:lnTo>
                  <a:lnTo>
                    <a:pt x="230" y="356"/>
                  </a:lnTo>
                  <a:lnTo>
                    <a:pt x="215" y="490"/>
                  </a:lnTo>
                  <a:lnTo>
                    <a:pt x="210" y="521"/>
                  </a:lnTo>
                  <a:lnTo>
                    <a:pt x="206" y="544"/>
                  </a:lnTo>
                  <a:lnTo>
                    <a:pt x="204" y="560"/>
                  </a:lnTo>
                  <a:lnTo>
                    <a:pt x="204" y="566"/>
                  </a:lnTo>
                  <a:lnTo>
                    <a:pt x="0" y="505"/>
                  </a:lnTo>
                  <a:close/>
                </a:path>
              </a:pathLst>
            </a:custGeom>
            <a:solidFill>
              <a:srgbClr val="5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1" name="Freeform 55"/>
            <p:cNvSpPr>
              <a:spLocks/>
            </p:cNvSpPr>
            <p:nvPr/>
          </p:nvSpPr>
          <p:spPr bwMode="auto">
            <a:xfrm>
              <a:off x="4916" y="7084"/>
              <a:ext cx="230" cy="560"/>
            </a:xfrm>
            <a:custGeom>
              <a:avLst/>
              <a:gdLst>
                <a:gd name="T0" fmla="*/ 0 w 230"/>
                <a:gd name="T1" fmla="*/ 501 h 560"/>
                <a:gd name="T2" fmla="*/ 5 w 230"/>
                <a:gd name="T3" fmla="*/ 499 h 560"/>
                <a:gd name="T4" fmla="*/ 9 w 230"/>
                <a:gd name="T5" fmla="*/ 495 h 560"/>
                <a:gd name="T6" fmla="*/ 13 w 230"/>
                <a:gd name="T7" fmla="*/ 486 h 560"/>
                <a:gd name="T8" fmla="*/ 20 w 230"/>
                <a:gd name="T9" fmla="*/ 476 h 560"/>
                <a:gd name="T10" fmla="*/ 29 w 230"/>
                <a:gd name="T11" fmla="*/ 458 h 560"/>
                <a:gd name="T12" fmla="*/ 35 w 230"/>
                <a:gd name="T13" fmla="*/ 437 h 560"/>
                <a:gd name="T14" fmla="*/ 44 w 230"/>
                <a:gd name="T15" fmla="*/ 409 h 560"/>
                <a:gd name="T16" fmla="*/ 52 w 230"/>
                <a:gd name="T17" fmla="*/ 380 h 560"/>
                <a:gd name="T18" fmla="*/ 61 w 230"/>
                <a:gd name="T19" fmla="*/ 357 h 560"/>
                <a:gd name="T20" fmla="*/ 65 w 230"/>
                <a:gd name="T21" fmla="*/ 335 h 560"/>
                <a:gd name="T22" fmla="*/ 72 w 230"/>
                <a:gd name="T23" fmla="*/ 316 h 560"/>
                <a:gd name="T24" fmla="*/ 76 w 230"/>
                <a:gd name="T25" fmla="*/ 277 h 560"/>
                <a:gd name="T26" fmla="*/ 74 w 230"/>
                <a:gd name="T27" fmla="*/ 253 h 560"/>
                <a:gd name="T28" fmla="*/ 70 w 230"/>
                <a:gd name="T29" fmla="*/ 223 h 560"/>
                <a:gd name="T30" fmla="*/ 59 w 230"/>
                <a:gd name="T31" fmla="*/ 156 h 560"/>
                <a:gd name="T32" fmla="*/ 48 w 230"/>
                <a:gd name="T33" fmla="*/ 91 h 560"/>
                <a:gd name="T34" fmla="*/ 48 w 230"/>
                <a:gd name="T35" fmla="*/ 63 h 560"/>
                <a:gd name="T36" fmla="*/ 50 w 230"/>
                <a:gd name="T37" fmla="*/ 39 h 560"/>
                <a:gd name="T38" fmla="*/ 57 w 230"/>
                <a:gd name="T39" fmla="*/ 22 h 560"/>
                <a:gd name="T40" fmla="*/ 70 w 230"/>
                <a:gd name="T41" fmla="*/ 9 h 560"/>
                <a:gd name="T42" fmla="*/ 87 w 230"/>
                <a:gd name="T43" fmla="*/ 2 h 560"/>
                <a:gd name="T44" fmla="*/ 106 w 230"/>
                <a:gd name="T45" fmla="*/ 0 h 560"/>
                <a:gd name="T46" fmla="*/ 124 w 230"/>
                <a:gd name="T47" fmla="*/ 0 h 560"/>
                <a:gd name="T48" fmla="*/ 143 w 230"/>
                <a:gd name="T49" fmla="*/ 6 h 560"/>
                <a:gd name="T50" fmla="*/ 158 w 230"/>
                <a:gd name="T51" fmla="*/ 17 h 560"/>
                <a:gd name="T52" fmla="*/ 176 w 230"/>
                <a:gd name="T53" fmla="*/ 35 h 560"/>
                <a:gd name="T54" fmla="*/ 186 w 230"/>
                <a:gd name="T55" fmla="*/ 54 h 560"/>
                <a:gd name="T56" fmla="*/ 197 w 230"/>
                <a:gd name="T57" fmla="*/ 80 h 560"/>
                <a:gd name="T58" fmla="*/ 206 w 230"/>
                <a:gd name="T59" fmla="*/ 110 h 560"/>
                <a:gd name="T60" fmla="*/ 212 w 230"/>
                <a:gd name="T61" fmla="*/ 143 h 560"/>
                <a:gd name="T62" fmla="*/ 223 w 230"/>
                <a:gd name="T63" fmla="*/ 216 h 560"/>
                <a:gd name="T64" fmla="*/ 227 w 230"/>
                <a:gd name="T65" fmla="*/ 287 h 560"/>
                <a:gd name="T66" fmla="*/ 230 w 230"/>
                <a:gd name="T67" fmla="*/ 322 h 560"/>
                <a:gd name="T68" fmla="*/ 227 w 230"/>
                <a:gd name="T69" fmla="*/ 354 h 560"/>
                <a:gd name="T70" fmla="*/ 210 w 230"/>
                <a:gd name="T71" fmla="*/ 486 h 560"/>
                <a:gd name="T72" fmla="*/ 206 w 230"/>
                <a:gd name="T73" fmla="*/ 514 h 560"/>
                <a:gd name="T74" fmla="*/ 204 w 230"/>
                <a:gd name="T75" fmla="*/ 538 h 560"/>
                <a:gd name="T76" fmla="*/ 199 w 230"/>
                <a:gd name="T77" fmla="*/ 553 h 560"/>
                <a:gd name="T78" fmla="*/ 199 w 230"/>
                <a:gd name="T79" fmla="*/ 560 h 560"/>
                <a:gd name="T80" fmla="*/ 0 w 230"/>
                <a:gd name="T81" fmla="*/ 50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560">
                  <a:moveTo>
                    <a:pt x="0" y="501"/>
                  </a:moveTo>
                  <a:lnTo>
                    <a:pt x="5" y="499"/>
                  </a:lnTo>
                  <a:lnTo>
                    <a:pt x="9" y="495"/>
                  </a:lnTo>
                  <a:lnTo>
                    <a:pt x="13" y="486"/>
                  </a:lnTo>
                  <a:lnTo>
                    <a:pt x="20" y="476"/>
                  </a:lnTo>
                  <a:lnTo>
                    <a:pt x="29" y="458"/>
                  </a:lnTo>
                  <a:lnTo>
                    <a:pt x="35" y="437"/>
                  </a:lnTo>
                  <a:lnTo>
                    <a:pt x="44" y="409"/>
                  </a:lnTo>
                  <a:lnTo>
                    <a:pt x="52" y="380"/>
                  </a:lnTo>
                  <a:lnTo>
                    <a:pt x="61" y="357"/>
                  </a:lnTo>
                  <a:lnTo>
                    <a:pt x="65" y="335"/>
                  </a:lnTo>
                  <a:lnTo>
                    <a:pt x="72" y="316"/>
                  </a:lnTo>
                  <a:lnTo>
                    <a:pt x="76" y="277"/>
                  </a:lnTo>
                  <a:lnTo>
                    <a:pt x="74" y="253"/>
                  </a:lnTo>
                  <a:lnTo>
                    <a:pt x="70" y="223"/>
                  </a:lnTo>
                  <a:lnTo>
                    <a:pt x="59" y="156"/>
                  </a:lnTo>
                  <a:lnTo>
                    <a:pt x="48" y="91"/>
                  </a:lnTo>
                  <a:lnTo>
                    <a:pt x="48" y="63"/>
                  </a:lnTo>
                  <a:lnTo>
                    <a:pt x="50" y="39"/>
                  </a:lnTo>
                  <a:lnTo>
                    <a:pt x="57" y="22"/>
                  </a:lnTo>
                  <a:lnTo>
                    <a:pt x="70" y="9"/>
                  </a:lnTo>
                  <a:lnTo>
                    <a:pt x="87" y="2"/>
                  </a:lnTo>
                  <a:lnTo>
                    <a:pt x="106" y="0"/>
                  </a:lnTo>
                  <a:lnTo>
                    <a:pt x="124" y="0"/>
                  </a:lnTo>
                  <a:lnTo>
                    <a:pt x="143" y="6"/>
                  </a:lnTo>
                  <a:lnTo>
                    <a:pt x="158" y="17"/>
                  </a:lnTo>
                  <a:lnTo>
                    <a:pt x="176" y="35"/>
                  </a:lnTo>
                  <a:lnTo>
                    <a:pt x="186" y="54"/>
                  </a:lnTo>
                  <a:lnTo>
                    <a:pt x="197" y="80"/>
                  </a:lnTo>
                  <a:lnTo>
                    <a:pt x="206" y="110"/>
                  </a:lnTo>
                  <a:lnTo>
                    <a:pt x="212" y="143"/>
                  </a:lnTo>
                  <a:lnTo>
                    <a:pt x="223" y="216"/>
                  </a:lnTo>
                  <a:lnTo>
                    <a:pt x="227" y="287"/>
                  </a:lnTo>
                  <a:lnTo>
                    <a:pt x="230" y="322"/>
                  </a:lnTo>
                  <a:lnTo>
                    <a:pt x="227" y="354"/>
                  </a:lnTo>
                  <a:lnTo>
                    <a:pt x="210" y="486"/>
                  </a:lnTo>
                  <a:lnTo>
                    <a:pt x="206" y="514"/>
                  </a:lnTo>
                  <a:lnTo>
                    <a:pt x="204" y="538"/>
                  </a:lnTo>
                  <a:lnTo>
                    <a:pt x="199" y="553"/>
                  </a:lnTo>
                  <a:lnTo>
                    <a:pt x="199" y="560"/>
                  </a:lnTo>
                  <a:lnTo>
                    <a:pt x="0" y="501"/>
                  </a:lnTo>
                  <a:close/>
                </a:path>
              </a:pathLst>
            </a:custGeom>
            <a:solidFill>
              <a:srgbClr val="54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2" name="Freeform 56"/>
            <p:cNvSpPr>
              <a:spLocks/>
            </p:cNvSpPr>
            <p:nvPr/>
          </p:nvSpPr>
          <p:spPr bwMode="auto">
            <a:xfrm>
              <a:off x="4916" y="7086"/>
              <a:ext cx="225" cy="558"/>
            </a:xfrm>
            <a:custGeom>
              <a:avLst/>
              <a:gdLst>
                <a:gd name="T0" fmla="*/ 0 w 225"/>
                <a:gd name="T1" fmla="*/ 499 h 558"/>
                <a:gd name="T2" fmla="*/ 5 w 225"/>
                <a:gd name="T3" fmla="*/ 497 h 558"/>
                <a:gd name="T4" fmla="*/ 9 w 225"/>
                <a:gd name="T5" fmla="*/ 491 h 558"/>
                <a:gd name="T6" fmla="*/ 16 w 225"/>
                <a:gd name="T7" fmla="*/ 484 h 558"/>
                <a:gd name="T8" fmla="*/ 22 w 225"/>
                <a:gd name="T9" fmla="*/ 471 h 558"/>
                <a:gd name="T10" fmla="*/ 31 w 225"/>
                <a:gd name="T11" fmla="*/ 456 h 558"/>
                <a:gd name="T12" fmla="*/ 37 w 225"/>
                <a:gd name="T13" fmla="*/ 435 h 558"/>
                <a:gd name="T14" fmla="*/ 46 w 225"/>
                <a:gd name="T15" fmla="*/ 407 h 558"/>
                <a:gd name="T16" fmla="*/ 54 w 225"/>
                <a:gd name="T17" fmla="*/ 378 h 558"/>
                <a:gd name="T18" fmla="*/ 61 w 225"/>
                <a:gd name="T19" fmla="*/ 355 h 558"/>
                <a:gd name="T20" fmla="*/ 67 w 225"/>
                <a:gd name="T21" fmla="*/ 333 h 558"/>
                <a:gd name="T22" fmla="*/ 72 w 225"/>
                <a:gd name="T23" fmla="*/ 314 h 558"/>
                <a:gd name="T24" fmla="*/ 76 w 225"/>
                <a:gd name="T25" fmla="*/ 272 h 558"/>
                <a:gd name="T26" fmla="*/ 76 w 225"/>
                <a:gd name="T27" fmla="*/ 249 h 558"/>
                <a:gd name="T28" fmla="*/ 72 w 225"/>
                <a:gd name="T29" fmla="*/ 218 h 558"/>
                <a:gd name="T30" fmla="*/ 59 w 225"/>
                <a:gd name="T31" fmla="*/ 154 h 558"/>
                <a:gd name="T32" fmla="*/ 50 w 225"/>
                <a:gd name="T33" fmla="*/ 91 h 558"/>
                <a:gd name="T34" fmla="*/ 48 w 225"/>
                <a:gd name="T35" fmla="*/ 63 h 558"/>
                <a:gd name="T36" fmla="*/ 50 w 225"/>
                <a:gd name="T37" fmla="*/ 39 h 558"/>
                <a:gd name="T38" fmla="*/ 57 w 225"/>
                <a:gd name="T39" fmla="*/ 22 h 558"/>
                <a:gd name="T40" fmla="*/ 70 w 225"/>
                <a:gd name="T41" fmla="*/ 9 h 558"/>
                <a:gd name="T42" fmla="*/ 87 w 225"/>
                <a:gd name="T43" fmla="*/ 2 h 558"/>
                <a:gd name="T44" fmla="*/ 104 w 225"/>
                <a:gd name="T45" fmla="*/ 0 h 558"/>
                <a:gd name="T46" fmla="*/ 124 w 225"/>
                <a:gd name="T47" fmla="*/ 2 h 558"/>
                <a:gd name="T48" fmla="*/ 141 w 225"/>
                <a:gd name="T49" fmla="*/ 9 h 558"/>
                <a:gd name="T50" fmla="*/ 156 w 225"/>
                <a:gd name="T51" fmla="*/ 20 h 558"/>
                <a:gd name="T52" fmla="*/ 171 w 225"/>
                <a:gd name="T53" fmla="*/ 35 h 558"/>
                <a:gd name="T54" fmla="*/ 184 w 225"/>
                <a:gd name="T55" fmla="*/ 54 h 558"/>
                <a:gd name="T56" fmla="*/ 193 w 225"/>
                <a:gd name="T57" fmla="*/ 80 h 558"/>
                <a:gd name="T58" fmla="*/ 202 w 225"/>
                <a:gd name="T59" fmla="*/ 110 h 558"/>
                <a:gd name="T60" fmla="*/ 208 w 225"/>
                <a:gd name="T61" fmla="*/ 143 h 558"/>
                <a:gd name="T62" fmla="*/ 219 w 225"/>
                <a:gd name="T63" fmla="*/ 214 h 558"/>
                <a:gd name="T64" fmla="*/ 223 w 225"/>
                <a:gd name="T65" fmla="*/ 288 h 558"/>
                <a:gd name="T66" fmla="*/ 225 w 225"/>
                <a:gd name="T67" fmla="*/ 320 h 558"/>
                <a:gd name="T68" fmla="*/ 223 w 225"/>
                <a:gd name="T69" fmla="*/ 352 h 558"/>
                <a:gd name="T70" fmla="*/ 206 w 225"/>
                <a:gd name="T71" fmla="*/ 484 h 558"/>
                <a:gd name="T72" fmla="*/ 202 w 225"/>
                <a:gd name="T73" fmla="*/ 515 h 558"/>
                <a:gd name="T74" fmla="*/ 199 w 225"/>
                <a:gd name="T75" fmla="*/ 536 h 558"/>
                <a:gd name="T76" fmla="*/ 195 w 225"/>
                <a:gd name="T77" fmla="*/ 551 h 558"/>
                <a:gd name="T78" fmla="*/ 195 w 225"/>
                <a:gd name="T79" fmla="*/ 558 h 558"/>
                <a:gd name="T80" fmla="*/ 0 w 225"/>
                <a:gd name="T81" fmla="*/ 49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558">
                  <a:moveTo>
                    <a:pt x="0" y="499"/>
                  </a:moveTo>
                  <a:lnTo>
                    <a:pt x="5" y="497"/>
                  </a:lnTo>
                  <a:lnTo>
                    <a:pt x="9" y="491"/>
                  </a:lnTo>
                  <a:lnTo>
                    <a:pt x="16" y="484"/>
                  </a:lnTo>
                  <a:lnTo>
                    <a:pt x="22" y="471"/>
                  </a:lnTo>
                  <a:lnTo>
                    <a:pt x="31" y="456"/>
                  </a:lnTo>
                  <a:lnTo>
                    <a:pt x="37" y="435"/>
                  </a:lnTo>
                  <a:lnTo>
                    <a:pt x="46" y="407"/>
                  </a:lnTo>
                  <a:lnTo>
                    <a:pt x="54" y="378"/>
                  </a:lnTo>
                  <a:lnTo>
                    <a:pt x="61" y="355"/>
                  </a:lnTo>
                  <a:lnTo>
                    <a:pt x="67" y="333"/>
                  </a:lnTo>
                  <a:lnTo>
                    <a:pt x="72" y="314"/>
                  </a:lnTo>
                  <a:lnTo>
                    <a:pt x="76" y="272"/>
                  </a:lnTo>
                  <a:lnTo>
                    <a:pt x="76" y="249"/>
                  </a:lnTo>
                  <a:lnTo>
                    <a:pt x="72" y="218"/>
                  </a:lnTo>
                  <a:lnTo>
                    <a:pt x="59" y="154"/>
                  </a:lnTo>
                  <a:lnTo>
                    <a:pt x="50" y="91"/>
                  </a:lnTo>
                  <a:lnTo>
                    <a:pt x="48" y="63"/>
                  </a:lnTo>
                  <a:lnTo>
                    <a:pt x="50" y="39"/>
                  </a:lnTo>
                  <a:lnTo>
                    <a:pt x="57" y="22"/>
                  </a:lnTo>
                  <a:lnTo>
                    <a:pt x="70" y="9"/>
                  </a:lnTo>
                  <a:lnTo>
                    <a:pt x="87" y="2"/>
                  </a:lnTo>
                  <a:lnTo>
                    <a:pt x="104" y="0"/>
                  </a:lnTo>
                  <a:lnTo>
                    <a:pt x="124" y="2"/>
                  </a:lnTo>
                  <a:lnTo>
                    <a:pt x="141" y="9"/>
                  </a:lnTo>
                  <a:lnTo>
                    <a:pt x="156" y="20"/>
                  </a:lnTo>
                  <a:lnTo>
                    <a:pt x="171" y="35"/>
                  </a:lnTo>
                  <a:lnTo>
                    <a:pt x="184" y="54"/>
                  </a:lnTo>
                  <a:lnTo>
                    <a:pt x="193" y="80"/>
                  </a:lnTo>
                  <a:lnTo>
                    <a:pt x="202" y="110"/>
                  </a:lnTo>
                  <a:lnTo>
                    <a:pt x="208" y="143"/>
                  </a:lnTo>
                  <a:lnTo>
                    <a:pt x="219" y="214"/>
                  </a:lnTo>
                  <a:lnTo>
                    <a:pt x="223" y="288"/>
                  </a:lnTo>
                  <a:lnTo>
                    <a:pt x="225" y="320"/>
                  </a:lnTo>
                  <a:lnTo>
                    <a:pt x="223" y="352"/>
                  </a:lnTo>
                  <a:lnTo>
                    <a:pt x="206" y="484"/>
                  </a:lnTo>
                  <a:lnTo>
                    <a:pt x="202" y="515"/>
                  </a:lnTo>
                  <a:lnTo>
                    <a:pt x="199" y="536"/>
                  </a:lnTo>
                  <a:lnTo>
                    <a:pt x="195" y="551"/>
                  </a:lnTo>
                  <a:lnTo>
                    <a:pt x="195" y="558"/>
                  </a:lnTo>
                  <a:lnTo>
                    <a:pt x="0" y="499"/>
                  </a:lnTo>
                  <a:close/>
                </a:path>
              </a:pathLst>
            </a:custGeom>
            <a:solidFill>
              <a:srgbClr val="572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3" name="Freeform 57"/>
            <p:cNvSpPr>
              <a:spLocks/>
            </p:cNvSpPr>
            <p:nvPr/>
          </p:nvSpPr>
          <p:spPr bwMode="auto">
            <a:xfrm>
              <a:off x="4916" y="7090"/>
              <a:ext cx="221" cy="552"/>
            </a:xfrm>
            <a:custGeom>
              <a:avLst/>
              <a:gdLst>
                <a:gd name="T0" fmla="*/ 0 w 221"/>
                <a:gd name="T1" fmla="*/ 495 h 552"/>
                <a:gd name="T2" fmla="*/ 5 w 221"/>
                <a:gd name="T3" fmla="*/ 493 h 552"/>
                <a:gd name="T4" fmla="*/ 9 w 221"/>
                <a:gd name="T5" fmla="*/ 487 h 552"/>
                <a:gd name="T6" fmla="*/ 16 w 221"/>
                <a:gd name="T7" fmla="*/ 480 h 552"/>
                <a:gd name="T8" fmla="*/ 22 w 221"/>
                <a:gd name="T9" fmla="*/ 467 h 552"/>
                <a:gd name="T10" fmla="*/ 31 w 221"/>
                <a:gd name="T11" fmla="*/ 450 h 552"/>
                <a:gd name="T12" fmla="*/ 37 w 221"/>
                <a:gd name="T13" fmla="*/ 428 h 552"/>
                <a:gd name="T14" fmla="*/ 46 w 221"/>
                <a:gd name="T15" fmla="*/ 400 h 552"/>
                <a:gd name="T16" fmla="*/ 54 w 221"/>
                <a:gd name="T17" fmla="*/ 372 h 552"/>
                <a:gd name="T18" fmla="*/ 63 w 221"/>
                <a:gd name="T19" fmla="*/ 348 h 552"/>
                <a:gd name="T20" fmla="*/ 67 w 221"/>
                <a:gd name="T21" fmla="*/ 329 h 552"/>
                <a:gd name="T22" fmla="*/ 74 w 221"/>
                <a:gd name="T23" fmla="*/ 310 h 552"/>
                <a:gd name="T24" fmla="*/ 78 w 221"/>
                <a:gd name="T25" fmla="*/ 268 h 552"/>
                <a:gd name="T26" fmla="*/ 76 w 221"/>
                <a:gd name="T27" fmla="*/ 245 h 552"/>
                <a:gd name="T28" fmla="*/ 72 w 221"/>
                <a:gd name="T29" fmla="*/ 214 h 552"/>
                <a:gd name="T30" fmla="*/ 61 w 221"/>
                <a:gd name="T31" fmla="*/ 150 h 552"/>
                <a:gd name="T32" fmla="*/ 50 w 221"/>
                <a:gd name="T33" fmla="*/ 87 h 552"/>
                <a:gd name="T34" fmla="*/ 48 w 221"/>
                <a:gd name="T35" fmla="*/ 61 h 552"/>
                <a:gd name="T36" fmla="*/ 50 w 221"/>
                <a:gd name="T37" fmla="*/ 37 h 552"/>
                <a:gd name="T38" fmla="*/ 57 w 221"/>
                <a:gd name="T39" fmla="*/ 20 h 552"/>
                <a:gd name="T40" fmla="*/ 70 w 221"/>
                <a:gd name="T41" fmla="*/ 9 h 552"/>
                <a:gd name="T42" fmla="*/ 87 w 221"/>
                <a:gd name="T43" fmla="*/ 3 h 552"/>
                <a:gd name="T44" fmla="*/ 104 w 221"/>
                <a:gd name="T45" fmla="*/ 0 h 552"/>
                <a:gd name="T46" fmla="*/ 122 w 221"/>
                <a:gd name="T47" fmla="*/ 3 h 552"/>
                <a:gd name="T48" fmla="*/ 139 w 221"/>
                <a:gd name="T49" fmla="*/ 7 h 552"/>
                <a:gd name="T50" fmla="*/ 154 w 221"/>
                <a:gd name="T51" fmla="*/ 18 h 552"/>
                <a:gd name="T52" fmla="*/ 169 w 221"/>
                <a:gd name="T53" fmla="*/ 33 h 552"/>
                <a:gd name="T54" fmla="*/ 182 w 221"/>
                <a:gd name="T55" fmla="*/ 52 h 552"/>
                <a:gd name="T56" fmla="*/ 191 w 221"/>
                <a:gd name="T57" fmla="*/ 78 h 552"/>
                <a:gd name="T58" fmla="*/ 206 w 221"/>
                <a:gd name="T59" fmla="*/ 141 h 552"/>
                <a:gd name="T60" fmla="*/ 217 w 221"/>
                <a:gd name="T61" fmla="*/ 212 h 552"/>
                <a:gd name="T62" fmla="*/ 221 w 221"/>
                <a:gd name="T63" fmla="*/ 284 h 552"/>
                <a:gd name="T64" fmla="*/ 221 w 221"/>
                <a:gd name="T65" fmla="*/ 348 h 552"/>
                <a:gd name="T66" fmla="*/ 204 w 221"/>
                <a:gd name="T67" fmla="*/ 480 h 552"/>
                <a:gd name="T68" fmla="*/ 197 w 221"/>
                <a:gd name="T69" fmla="*/ 508 h 552"/>
                <a:gd name="T70" fmla="*/ 195 w 221"/>
                <a:gd name="T71" fmla="*/ 532 h 552"/>
                <a:gd name="T72" fmla="*/ 191 w 221"/>
                <a:gd name="T73" fmla="*/ 547 h 552"/>
                <a:gd name="T74" fmla="*/ 191 w 221"/>
                <a:gd name="T75" fmla="*/ 552 h 552"/>
                <a:gd name="T76" fmla="*/ 0 w 221"/>
                <a:gd name="T77" fmla="*/ 49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552">
                  <a:moveTo>
                    <a:pt x="0" y="495"/>
                  </a:moveTo>
                  <a:lnTo>
                    <a:pt x="5" y="493"/>
                  </a:lnTo>
                  <a:lnTo>
                    <a:pt x="9" y="487"/>
                  </a:lnTo>
                  <a:lnTo>
                    <a:pt x="16" y="480"/>
                  </a:lnTo>
                  <a:lnTo>
                    <a:pt x="22" y="467"/>
                  </a:lnTo>
                  <a:lnTo>
                    <a:pt x="31" y="450"/>
                  </a:lnTo>
                  <a:lnTo>
                    <a:pt x="37" y="428"/>
                  </a:lnTo>
                  <a:lnTo>
                    <a:pt x="46" y="400"/>
                  </a:lnTo>
                  <a:lnTo>
                    <a:pt x="54" y="372"/>
                  </a:lnTo>
                  <a:lnTo>
                    <a:pt x="63" y="348"/>
                  </a:lnTo>
                  <a:lnTo>
                    <a:pt x="67" y="329"/>
                  </a:lnTo>
                  <a:lnTo>
                    <a:pt x="74" y="310"/>
                  </a:lnTo>
                  <a:lnTo>
                    <a:pt x="78" y="268"/>
                  </a:lnTo>
                  <a:lnTo>
                    <a:pt x="76" y="245"/>
                  </a:lnTo>
                  <a:lnTo>
                    <a:pt x="72" y="214"/>
                  </a:lnTo>
                  <a:lnTo>
                    <a:pt x="61" y="150"/>
                  </a:lnTo>
                  <a:lnTo>
                    <a:pt x="50" y="87"/>
                  </a:lnTo>
                  <a:lnTo>
                    <a:pt x="48" y="61"/>
                  </a:lnTo>
                  <a:lnTo>
                    <a:pt x="50" y="37"/>
                  </a:lnTo>
                  <a:lnTo>
                    <a:pt x="57" y="20"/>
                  </a:lnTo>
                  <a:lnTo>
                    <a:pt x="70" y="9"/>
                  </a:lnTo>
                  <a:lnTo>
                    <a:pt x="87" y="3"/>
                  </a:lnTo>
                  <a:lnTo>
                    <a:pt x="104" y="0"/>
                  </a:lnTo>
                  <a:lnTo>
                    <a:pt x="122" y="3"/>
                  </a:lnTo>
                  <a:lnTo>
                    <a:pt x="139" y="7"/>
                  </a:lnTo>
                  <a:lnTo>
                    <a:pt x="154" y="18"/>
                  </a:lnTo>
                  <a:lnTo>
                    <a:pt x="169" y="33"/>
                  </a:lnTo>
                  <a:lnTo>
                    <a:pt x="182" y="52"/>
                  </a:lnTo>
                  <a:lnTo>
                    <a:pt x="191" y="78"/>
                  </a:lnTo>
                  <a:lnTo>
                    <a:pt x="206" y="141"/>
                  </a:lnTo>
                  <a:lnTo>
                    <a:pt x="217" y="212"/>
                  </a:lnTo>
                  <a:lnTo>
                    <a:pt x="221" y="284"/>
                  </a:lnTo>
                  <a:lnTo>
                    <a:pt x="221" y="348"/>
                  </a:lnTo>
                  <a:lnTo>
                    <a:pt x="204" y="480"/>
                  </a:lnTo>
                  <a:lnTo>
                    <a:pt x="197" y="508"/>
                  </a:lnTo>
                  <a:lnTo>
                    <a:pt x="195" y="532"/>
                  </a:lnTo>
                  <a:lnTo>
                    <a:pt x="191" y="547"/>
                  </a:lnTo>
                  <a:lnTo>
                    <a:pt x="191" y="552"/>
                  </a:lnTo>
                  <a:lnTo>
                    <a:pt x="0" y="495"/>
                  </a:lnTo>
                  <a:close/>
                </a:path>
              </a:pathLst>
            </a:custGeom>
            <a:solidFill>
              <a:srgbClr val="5B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4" name="Freeform 58"/>
            <p:cNvSpPr>
              <a:spLocks/>
            </p:cNvSpPr>
            <p:nvPr/>
          </p:nvSpPr>
          <p:spPr bwMode="auto">
            <a:xfrm>
              <a:off x="4916" y="7093"/>
              <a:ext cx="217" cy="547"/>
            </a:xfrm>
            <a:custGeom>
              <a:avLst/>
              <a:gdLst>
                <a:gd name="T0" fmla="*/ 0 w 217"/>
                <a:gd name="T1" fmla="*/ 492 h 547"/>
                <a:gd name="T2" fmla="*/ 9 w 217"/>
                <a:gd name="T3" fmla="*/ 484 h 547"/>
                <a:gd name="T4" fmla="*/ 16 w 217"/>
                <a:gd name="T5" fmla="*/ 475 h 547"/>
                <a:gd name="T6" fmla="*/ 24 w 217"/>
                <a:gd name="T7" fmla="*/ 462 h 547"/>
                <a:gd name="T8" fmla="*/ 31 w 217"/>
                <a:gd name="T9" fmla="*/ 445 h 547"/>
                <a:gd name="T10" fmla="*/ 39 w 217"/>
                <a:gd name="T11" fmla="*/ 423 h 547"/>
                <a:gd name="T12" fmla="*/ 48 w 217"/>
                <a:gd name="T13" fmla="*/ 395 h 547"/>
                <a:gd name="T14" fmla="*/ 57 w 217"/>
                <a:gd name="T15" fmla="*/ 367 h 547"/>
                <a:gd name="T16" fmla="*/ 63 w 217"/>
                <a:gd name="T17" fmla="*/ 343 h 547"/>
                <a:gd name="T18" fmla="*/ 70 w 217"/>
                <a:gd name="T19" fmla="*/ 324 h 547"/>
                <a:gd name="T20" fmla="*/ 74 w 217"/>
                <a:gd name="T21" fmla="*/ 304 h 547"/>
                <a:gd name="T22" fmla="*/ 78 w 217"/>
                <a:gd name="T23" fmla="*/ 265 h 547"/>
                <a:gd name="T24" fmla="*/ 76 w 217"/>
                <a:gd name="T25" fmla="*/ 242 h 547"/>
                <a:gd name="T26" fmla="*/ 72 w 217"/>
                <a:gd name="T27" fmla="*/ 211 h 547"/>
                <a:gd name="T28" fmla="*/ 61 w 217"/>
                <a:gd name="T29" fmla="*/ 144 h 547"/>
                <a:gd name="T30" fmla="*/ 52 w 217"/>
                <a:gd name="T31" fmla="*/ 84 h 547"/>
                <a:gd name="T32" fmla="*/ 50 w 217"/>
                <a:gd name="T33" fmla="*/ 58 h 547"/>
                <a:gd name="T34" fmla="*/ 52 w 217"/>
                <a:gd name="T35" fmla="*/ 36 h 547"/>
                <a:gd name="T36" fmla="*/ 59 w 217"/>
                <a:gd name="T37" fmla="*/ 19 h 547"/>
                <a:gd name="T38" fmla="*/ 72 w 217"/>
                <a:gd name="T39" fmla="*/ 8 h 547"/>
                <a:gd name="T40" fmla="*/ 87 w 217"/>
                <a:gd name="T41" fmla="*/ 2 h 547"/>
                <a:gd name="T42" fmla="*/ 102 w 217"/>
                <a:gd name="T43" fmla="*/ 0 h 547"/>
                <a:gd name="T44" fmla="*/ 119 w 217"/>
                <a:gd name="T45" fmla="*/ 0 h 547"/>
                <a:gd name="T46" fmla="*/ 137 w 217"/>
                <a:gd name="T47" fmla="*/ 6 h 547"/>
                <a:gd name="T48" fmla="*/ 152 w 217"/>
                <a:gd name="T49" fmla="*/ 15 h 547"/>
                <a:gd name="T50" fmla="*/ 165 w 217"/>
                <a:gd name="T51" fmla="*/ 30 h 547"/>
                <a:gd name="T52" fmla="*/ 178 w 217"/>
                <a:gd name="T53" fmla="*/ 49 h 547"/>
                <a:gd name="T54" fmla="*/ 186 w 217"/>
                <a:gd name="T55" fmla="*/ 75 h 547"/>
                <a:gd name="T56" fmla="*/ 202 w 217"/>
                <a:gd name="T57" fmla="*/ 140 h 547"/>
                <a:gd name="T58" fmla="*/ 212 w 217"/>
                <a:gd name="T59" fmla="*/ 211 h 547"/>
                <a:gd name="T60" fmla="*/ 217 w 217"/>
                <a:gd name="T61" fmla="*/ 283 h 547"/>
                <a:gd name="T62" fmla="*/ 217 w 217"/>
                <a:gd name="T63" fmla="*/ 348 h 547"/>
                <a:gd name="T64" fmla="*/ 199 w 217"/>
                <a:gd name="T65" fmla="*/ 477 h 547"/>
                <a:gd name="T66" fmla="*/ 195 w 217"/>
                <a:gd name="T67" fmla="*/ 505 h 547"/>
                <a:gd name="T68" fmla="*/ 191 w 217"/>
                <a:gd name="T69" fmla="*/ 527 h 547"/>
                <a:gd name="T70" fmla="*/ 186 w 217"/>
                <a:gd name="T71" fmla="*/ 542 h 547"/>
                <a:gd name="T72" fmla="*/ 186 w 217"/>
                <a:gd name="T73" fmla="*/ 547 h 547"/>
                <a:gd name="T74" fmla="*/ 0 w 217"/>
                <a:gd name="T75" fmla="*/ 49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547">
                  <a:moveTo>
                    <a:pt x="0" y="492"/>
                  </a:moveTo>
                  <a:lnTo>
                    <a:pt x="9" y="484"/>
                  </a:lnTo>
                  <a:lnTo>
                    <a:pt x="16" y="475"/>
                  </a:lnTo>
                  <a:lnTo>
                    <a:pt x="24" y="462"/>
                  </a:lnTo>
                  <a:lnTo>
                    <a:pt x="31" y="445"/>
                  </a:lnTo>
                  <a:lnTo>
                    <a:pt x="39" y="423"/>
                  </a:lnTo>
                  <a:lnTo>
                    <a:pt x="48" y="395"/>
                  </a:lnTo>
                  <a:lnTo>
                    <a:pt x="57" y="367"/>
                  </a:lnTo>
                  <a:lnTo>
                    <a:pt x="63" y="343"/>
                  </a:lnTo>
                  <a:lnTo>
                    <a:pt x="70" y="324"/>
                  </a:lnTo>
                  <a:lnTo>
                    <a:pt x="74" y="304"/>
                  </a:lnTo>
                  <a:lnTo>
                    <a:pt x="78" y="265"/>
                  </a:lnTo>
                  <a:lnTo>
                    <a:pt x="76" y="242"/>
                  </a:lnTo>
                  <a:lnTo>
                    <a:pt x="72" y="211"/>
                  </a:lnTo>
                  <a:lnTo>
                    <a:pt x="61" y="144"/>
                  </a:lnTo>
                  <a:lnTo>
                    <a:pt x="52" y="84"/>
                  </a:lnTo>
                  <a:lnTo>
                    <a:pt x="50" y="58"/>
                  </a:lnTo>
                  <a:lnTo>
                    <a:pt x="52" y="36"/>
                  </a:lnTo>
                  <a:lnTo>
                    <a:pt x="59" y="19"/>
                  </a:lnTo>
                  <a:lnTo>
                    <a:pt x="72" y="8"/>
                  </a:lnTo>
                  <a:lnTo>
                    <a:pt x="87" y="2"/>
                  </a:lnTo>
                  <a:lnTo>
                    <a:pt x="102" y="0"/>
                  </a:lnTo>
                  <a:lnTo>
                    <a:pt x="119" y="0"/>
                  </a:lnTo>
                  <a:lnTo>
                    <a:pt x="137" y="6"/>
                  </a:lnTo>
                  <a:lnTo>
                    <a:pt x="152" y="15"/>
                  </a:lnTo>
                  <a:lnTo>
                    <a:pt x="165" y="30"/>
                  </a:lnTo>
                  <a:lnTo>
                    <a:pt x="178" y="49"/>
                  </a:lnTo>
                  <a:lnTo>
                    <a:pt x="186" y="75"/>
                  </a:lnTo>
                  <a:lnTo>
                    <a:pt x="202" y="140"/>
                  </a:lnTo>
                  <a:lnTo>
                    <a:pt x="212" y="211"/>
                  </a:lnTo>
                  <a:lnTo>
                    <a:pt x="217" y="283"/>
                  </a:lnTo>
                  <a:lnTo>
                    <a:pt x="217" y="348"/>
                  </a:lnTo>
                  <a:lnTo>
                    <a:pt x="199" y="477"/>
                  </a:lnTo>
                  <a:lnTo>
                    <a:pt x="195" y="505"/>
                  </a:lnTo>
                  <a:lnTo>
                    <a:pt x="191" y="527"/>
                  </a:lnTo>
                  <a:lnTo>
                    <a:pt x="186" y="542"/>
                  </a:lnTo>
                  <a:lnTo>
                    <a:pt x="186" y="547"/>
                  </a:lnTo>
                  <a:lnTo>
                    <a:pt x="0" y="492"/>
                  </a:lnTo>
                  <a:close/>
                </a:path>
              </a:pathLst>
            </a:custGeom>
            <a:solidFill>
              <a:srgbClr val="5F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5" name="Freeform 59"/>
            <p:cNvSpPr>
              <a:spLocks/>
            </p:cNvSpPr>
            <p:nvPr/>
          </p:nvSpPr>
          <p:spPr bwMode="auto">
            <a:xfrm>
              <a:off x="4916" y="7095"/>
              <a:ext cx="217" cy="545"/>
            </a:xfrm>
            <a:custGeom>
              <a:avLst/>
              <a:gdLst>
                <a:gd name="T0" fmla="*/ 0 w 217"/>
                <a:gd name="T1" fmla="*/ 490 h 545"/>
                <a:gd name="T2" fmla="*/ 5 w 217"/>
                <a:gd name="T3" fmla="*/ 486 h 545"/>
                <a:gd name="T4" fmla="*/ 11 w 217"/>
                <a:gd name="T5" fmla="*/ 482 h 545"/>
                <a:gd name="T6" fmla="*/ 18 w 217"/>
                <a:gd name="T7" fmla="*/ 473 h 545"/>
                <a:gd name="T8" fmla="*/ 24 w 217"/>
                <a:gd name="T9" fmla="*/ 460 h 545"/>
                <a:gd name="T10" fmla="*/ 33 w 217"/>
                <a:gd name="T11" fmla="*/ 443 h 545"/>
                <a:gd name="T12" fmla="*/ 42 w 217"/>
                <a:gd name="T13" fmla="*/ 421 h 545"/>
                <a:gd name="T14" fmla="*/ 50 w 217"/>
                <a:gd name="T15" fmla="*/ 393 h 545"/>
                <a:gd name="T16" fmla="*/ 57 w 217"/>
                <a:gd name="T17" fmla="*/ 365 h 545"/>
                <a:gd name="T18" fmla="*/ 65 w 217"/>
                <a:gd name="T19" fmla="*/ 341 h 545"/>
                <a:gd name="T20" fmla="*/ 70 w 217"/>
                <a:gd name="T21" fmla="*/ 322 h 545"/>
                <a:gd name="T22" fmla="*/ 76 w 217"/>
                <a:gd name="T23" fmla="*/ 302 h 545"/>
                <a:gd name="T24" fmla="*/ 80 w 217"/>
                <a:gd name="T25" fmla="*/ 261 h 545"/>
                <a:gd name="T26" fmla="*/ 78 w 217"/>
                <a:gd name="T27" fmla="*/ 238 h 545"/>
                <a:gd name="T28" fmla="*/ 74 w 217"/>
                <a:gd name="T29" fmla="*/ 207 h 545"/>
                <a:gd name="T30" fmla="*/ 63 w 217"/>
                <a:gd name="T31" fmla="*/ 142 h 545"/>
                <a:gd name="T32" fmla="*/ 57 w 217"/>
                <a:gd name="T33" fmla="*/ 112 h 545"/>
                <a:gd name="T34" fmla="*/ 54 w 217"/>
                <a:gd name="T35" fmla="*/ 97 h 545"/>
                <a:gd name="T36" fmla="*/ 54 w 217"/>
                <a:gd name="T37" fmla="*/ 82 h 545"/>
                <a:gd name="T38" fmla="*/ 52 w 217"/>
                <a:gd name="T39" fmla="*/ 58 h 545"/>
                <a:gd name="T40" fmla="*/ 54 w 217"/>
                <a:gd name="T41" fmla="*/ 36 h 545"/>
                <a:gd name="T42" fmla="*/ 61 w 217"/>
                <a:gd name="T43" fmla="*/ 19 h 545"/>
                <a:gd name="T44" fmla="*/ 72 w 217"/>
                <a:gd name="T45" fmla="*/ 8 h 545"/>
                <a:gd name="T46" fmla="*/ 87 w 217"/>
                <a:gd name="T47" fmla="*/ 2 h 545"/>
                <a:gd name="T48" fmla="*/ 102 w 217"/>
                <a:gd name="T49" fmla="*/ 0 h 545"/>
                <a:gd name="T50" fmla="*/ 117 w 217"/>
                <a:gd name="T51" fmla="*/ 2 h 545"/>
                <a:gd name="T52" fmla="*/ 134 w 217"/>
                <a:gd name="T53" fmla="*/ 6 h 545"/>
                <a:gd name="T54" fmla="*/ 147 w 217"/>
                <a:gd name="T55" fmla="*/ 15 h 545"/>
                <a:gd name="T56" fmla="*/ 160 w 217"/>
                <a:gd name="T57" fmla="*/ 30 h 545"/>
                <a:gd name="T58" fmla="*/ 173 w 217"/>
                <a:gd name="T59" fmla="*/ 49 h 545"/>
                <a:gd name="T60" fmla="*/ 182 w 217"/>
                <a:gd name="T61" fmla="*/ 75 h 545"/>
                <a:gd name="T62" fmla="*/ 197 w 217"/>
                <a:gd name="T63" fmla="*/ 138 h 545"/>
                <a:gd name="T64" fmla="*/ 208 w 217"/>
                <a:gd name="T65" fmla="*/ 209 h 545"/>
                <a:gd name="T66" fmla="*/ 215 w 217"/>
                <a:gd name="T67" fmla="*/ 281 h 545"/>
                <a:gd name="T68" fmla="*/ 217 w 217"/>
                <a:gd name="T69" fmla="*/ 313 h 545"/>
                <a:gd name="T70" fmla="*/ 215 w 217"/>
                <a:gd name="T71" fmla="*/ 346 h 545"/>
                <a:gd name="T72" fmla="*/ 195 w 217"/>
                <a:gd name="T73" fmla="*/ 475 h 545"/>
                <a:gd name="T74" fmla="*/ 191 w 217"/>
                <a:gd name="T75" fmla="*/ 503 h 545"/>
                <a:gd name="T76" fmla="*/ 186 w 217"/>
                <a:gd name="T77" fmla="*/ 525 h 545"/>
                <a:gd name="T78" fmla="*/ 182 w 217"/>
                <a:gd name="T79" fmla="*/ 540 h 545"/>
                <a:gd name="T80" fmla="*/ 182 w 217"/>
                <a:gd name="T81" fmla="*/ 545 h 545"/>
                <a:gd name="T82" fmla="*/ 0 w 217"/>
                <a:gd name="T83" fmla="*/ 49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545">
                  <a:moveTo>
                    <a:pt x="0" y="490"/>
                  </a:moveTo>
                  <a:lnTo>
                    <a:pt x="5" y="486"/>
                  </a:lnTo>
                  <a:lnTo>
                    <a:pt x="11" y="482"/>
                  </a:lnTo>
                  <a:lnTo>
                    <a:pt x="18" y="473"/>
                  </a:lnTo>
                  <a:lnTo>
                    <a:pt x="24" y="460"/>
                  </a:lnTo>
                  <a:lnTo>
                    <a:pt x="33" y="443"/>
                  </a:lnTo>
                  <a:lnTo>
                    <a:pt x="42" y="421"/>
                  </a:lnTo>
                  <a:lnTo>
                    <a:pt x="50" y="393"/>
                  </a:lnTo>
                  <a:lnTo>
                    <a:pt x="57" y="365"/>
                  </a:lnTo>
                  <a:lnTo>
                    <a:pt x="65" y="341"/>
                  </a:lnTo>
                  <a:lnTo>
                    <a:pt x="70" y="322"/>
                  </a:lnTo>
                  <a:lnTo>
                    <a:pt x="76" y="302"/>
                  </a:lnTo>
                  <a:lnTo>
                    <a:pt x="80" y="261"/>
                  </a:lnTo>
                  <a:lnTo>
                    <a:pt x="78" y="238"/>
                  </a:lnTo>
                  <a:lnTo>
                    <a:pt x="74" y="207"/>
                  </a:lnTo>
                  <a:lnTo>
                    <a:pt x="63" y="142"/>
                  </a:lnTo>
                  <a:lnTo>
                    <a:pt x="57" y="112"/>
                  </a:lnTo>
                  <a:lnTo>
                    <a:pt x="54" y="97"/>
                  </a:lnTo>
                  <a:lnTo>
                    <a:pt x="54" y="82"/>
                  </a:lnTo>
                  <a:lnTo>
                    <a:pt x="52" y="58"/>
                  </a:lnTo>
                  <a:lnTo>
                    <a:pt x="54" y="36"/>
                  </a:lnTo>
                  <a:lnTo>
                    <a:pt x="61" y="19"/>
                  </a:lnTo>
                  <a:lnTo>
                    <a:pt x="72" y="8"/>
                  </a:lnTo>
                  <a:lnTo>
                    <a:pt x="87" y="2"/>
                  </a:lnTo>
                  <a:lnTo>
                    <a:pt x="102" y="0"/>
                  </a:lnTo>
                  <a:lnTo>
                    <a:pt x="117" y="2"/>
                  </a:lnTo>
                  <a:lnTo>
                    <a:pt x="134" y="6"/>
                  </a:lnTo>
                  <a:lnTo>
                    <a:pt x="147" y="15"/>
                  </a:lnTo>
                  <a:lnTo>
                    <a:pt x="160" y="30"/>
                  </a:lnTo>
                  <a:lnTo>
                    <a:pt x="173" y="49"/>
                  </a:lnTo>
                  <a:lnTo>
                    <a:pt x="182" y="75"/>
                  </a:lnTo>
                  <a:lnTo>
                    <a:pt x="197" y="138"/>
                  </a:lnTo>
                  <a:lnTo>
                    <a:pt x="208" y="209"/>
                  </a:lnTo>
                  <a:lnTo>
                    <a:pt x="215" y="281"/>
                  </a:lnTo>
                  <a:lnTo>
                    <a:pt x="217" y="313"/>
                  </a:lnTo>
                  <a:lnTo>
                    <a:pt x="215" y="346"/>
                  </a:lnTo>
                  <a:lnTo>
                    <a:pt x="195" y="475"/>
                  </a:lnTo>
                  <a:lnTo>
                    <a:pt x="191" y="503"/>
                  </a:lnTo>
                  <a:lnTo>
                    <a:pt x="186" y="525"/>
                  </a:lnTo>
                  <a:lnTo>
                    <a:pt x="182" y="540"/>
                  </a:lnTo>
                  <a:lnTo>
                    <a:pt x="182" y="545"/>
                  </a:lnTo>
                  <a:lnTo>
                    <a:pt x="0" y="490"/>
                  </a:lnTo>
                  <a:close/>
                </a:path>
              </a:pathLst>
            </a:custGeom>
            <a:solidFill>
              <a:srgbClr val="62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6" name="Freeform 60"/>
            <p:cNvSpPr>
              <a:spLocks/>
            </p:cNvSpPr>
            <p:nvPr/>
          </p:nvSpPr>
          <p:spPr bwMode="auto">
            <a:xfrm>
              <a:off x="4916" y="7097"/>
              <a:ext cx="212" cy="540"/>
            </a:xfrm>
            <a:custGeom>
              <a:avLst/>
              <a:gdLst>
                <a:gd name="T0" fmla="*/ 0 w 212"/>
                <a:gd name="T1" fmla="*/ 488 h 540"/>
                <a:gd name="T2" fmla="*/ 5 w 212"/>
                <a:gd name="T3" fmla="*/ 484 h 540"/>
                <a:gd name="T4" fmla="*/ 11 w 212"/>
                <a:gd name="T5" fmla="*/ 480 h 540"/>
                <a:gd name="T6" fmla="*/ 18 w 212"/>
                <a:gd name="T7" fmla="*/ 471 h 540"/>
                <a:gd name="T8" fmla="*/ 24 w 212"/>
                <a:gd name="T9" fmla="*/ 458 h 540"/>
                <a:gd name="T10" fmla="*/ 33 w 212"/>
                <a:gd name="T11" fmla="*/ 441 h 540"/>
                <a:gd name="T12" fmla="*/ 42 w 212"/>
                <a:gd name="T13" fmla="*/ 419 h 540"/>
                <a:gd name="T14" fmla="*/ 50 w 212"/>
                <a:gd name="T15" fmla="*/ 391 h 540"/>
                <a:gd name="T16" fmla="*/ 59 w 212"/>
                <a:gd name="T17" fmla="*/ 363 h 540"/>
                <a:gd name="T18" fmla="*/ 65 w 212"/>
                <a:gd name="T19" fmla="*/ 339 h 540"/>
                <a:gd name="T20" fmla="*/ 72 w 212"/>
                <a:gd name="T21" fmla="*/ 320 h 540"/>
                <a:gd name="T22" fmla="*/ 76 w 212"/>
                <a:gd name="T23" fmla="*/ 300 h 540"/>
                <a:gd name="T24" fmla="*/ 80 w 212"/>
                <a:gd name="T25" fmla="*/ 259 h 540"/>
                <a:gd name="T26" fmla="*/ 78 w 212"/>
                <a:gd name="T27" fmla="*/ 236 h 540"/>
                <a:gd name="T28" fmla="*/ 74 w 212"/>
                <a:gd name="T29" fmla="*/ 205 h 540"/>
                <a:gd name="T30" fmla="*/ 63 w 212"/>
                <a:gd name="T31" fmla="*/ 140 h 540"/>
                <a:gd name="T32" fmla="*/ 59 w 212"/>
                <a:gd name="T33" fmla="*/ 110 h 540"/>
                <a:gd name="T34" fmla="*/ 57 w 212"/>
                <a:gd name="T35" fmla="*/ 95 h 540"/>
                <a:gd name="T36" fmla="*/ 54 w 212"/>
                <a:gd name="T37" fmla="*/ 82 h 540"/>
                <a:gd name="T38" fmla="*/ 52 w 212"/>
                <a:gd name="T39" fmla="*/ 56 h 540"/>
                <a:gd name="T40" fmla="*/ 54 w 212"/>
                <a:gd name="T41" fmla="*/ 34 h 540"/>
                <a:gd name="T42" fmla="*/ 61 w 212"/>
                <a:gd name="T43" fmla="*/ 19 h 540"/>
                <a:gd name="T44" fmla="*/ 72 w 212"/>
                <a:gd name="T45" fmla="*/ 9 h 540"/>
                <a:gd name="T46" fmla="*/ 102 w 212"/>
                <a:gd name="T47" fmla="*/ 0 h 540"/>
                <a:gd name="T48" fmla="*/ 117 w 212"/>
                <a:gd name="T49" fmla="*/ 2 h 540"/>
                <a:gd name="T50" fmla="*/ 132 w 212"/>
                <a:gd name="T51" fmla="*/ 6 h 540"/>
                <a:gd name="T52" fmla="*/ 147 w 212"/>
                <a:gd name="T53" fmla="*/ 15 h 540"/>
                <a:gd name="T54" fmla="*/ 160 w 212"/>
                <a:gd name="T55" fmla="*/ 30 h 540"/>
                <a:gd name="T56" fmla="*/ 171 w 212"/>
                <a:gd name="T57" fmla="*/ 50 h 540"/>
                <a:gd name="T58" fmla="*/ 180 w 212"/>
                <a:gd name="T59" fmla="*/ 76 h 540"/>
                <a:gd name="T60" fmla="*/ 195 w 212"/>
                <a:gd name="T61" fmla="*/ 138 h 540"/>
                <a:gd name="T62" fmla="*/ 206 w 212"/>
                <a:gd name="T63" fmla="*/ 210 h 540"/>
                <a:gd name="T64" fmla="*/ 212 w 212"/>
                <a:gd name="T65" fmla="*/ 279 h 540"/>
                <a:gd name="T66" fmla="*/ 212 w 212"/>
                <a:gd name="T67" fmla="*/ 313 h 540"/>
                <a:gd name="T68" fmla="*/ 210 w 212"/>
                <a:gd name="T69" fmla="*/ 344 h 540"/>
                <a:gd name="T70" fmla="*/ 191 w 212"/>
                <a:gd name="T71" fmla="*/ 473 h 540"/>
                <a:gd name="T72" fmla="*/ 184 w 212"/>
                <a:gd name="T73" fmla="*/ 499 h 540"/>
                <a:gd name="T74" fmla="*/ 180 w 212"/>
                <a:gd name="T75" fmla="*/ 521 h 540"/>
                <a:gd name="T76" fmla="*/ 178 w 212"/>
                <a:gd name="T77" fmla="*/ 536 h 540"/>
                <a:gd name="T78" fmla="*/ 176 w 212"/>
                <a:gd name="T79" fmla="*/ 540 h 540"/>
                <a:gd name="T80" fmla="*/ 0 w 212"/>
                <a:gd name="T81" fmla="*/ 48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2" h="540">
                  <a:moveTo>
                    <a:pt x="0" y="488"/>
                  </a:moveTo>
                  <a:lnTo>
                    <a:pt x="5" y="484"/>
                  </a:lnTo>
                  <a:lnTo>
                    <a:pt x="11" y="480"/>
                  </a:lnTo>
                  <a:lnTo>
                    <a:pt x="18" y="471"/>
                  </a:lnTo>
                  <a:lnTo>
                    <a:pt x="24" y="458"/>
                  </a:lnTo>
                  <a:lnTo>
                    <a:pt x="33" y="441"/>
                  </a:lnTo>
                  <a:lnTo>
                    <a:pt x="42" y="419"/>
                  </a:lnTo>
                  <a:lnTo>
                    <a:pt x="50" y="391"/>
                  </a:lnTo>
                  <a:lnTo>
                    <a:pt x="59" y="363"/>
                  </a:lnTo>
                  <a:lnTo>
                    <a:pt x="65" y="339"/>
                  </a:lnTo>
                  <a:lnTo>
                    <a:pt x="72" y="320"/>
                  </a:lnTo>
                  <a:lnTo>
                    <a:pt x="76" y="300"/>
                  </a:lnTo>
                  <a:lnTo>
                    <a:pt x="80" y="259"/>
                  </a:lnTo>
                  <a:lnTo>
                    <a:pt x="78" y="236"/>
                  </a:lnTo>
                  <a:lnTo>
                    <a:pt x="74" y="205"/>
                  </a:lnTo>
                  <a:lnTo>
                    <a:pt x="63" y="140"/>
                  </a:lnTo>
                  <a:lnTo>
                    <a:pt x="59" y="110"/>
                  </a:lnTo>
                  <a:lnTo>
                    <a:pt x="57" y="95"/>
                  </a:lnTo>
                  <a:lnTo>
                    <a:pt x="54" y="82"/>
                  </a:lnTo>
                  <a:lnTo>
                    <a:pt x="52" y="56"/>
                  </a:lnTo>
                  <a:lnTo>
                    <a:pt x="54" y="34"/>
                  </a:lnTo>
                  <a:lnTo>
                    <a:pt x="61" y="19"/>
                  </a:lnTo>
                  <a:lnTo>
                    <a:pt x="72" y="9"/>
                  </a:lnTo>
                  <a:lnTo>
                    <a:pt x="102" y="0"/>
                  </a:lnTo>
                  <a:lnTo>
                    <a:pt x="117" y="2"/>
                  </a:lnTo>
                  <a:lnTo>
                    <a:pt x="132" y="6"/>
                  </a:lnTo>
                  <a:lnTo>
                    <a:pt x="147" y="15"/>
                  </a:lnTo>
                  <a:lnTo>
                    <a:pt x="160" y="30"/>
                  </a:lnTo>
                  <a:lnTo>
                    <a:pt x="171" y="50"/>
                  </a:lnTo>
                  <a:lnTo>
                    <a:pt x="180" y="76"/>
                  </a:lnTo>
                  <a:lnTo>
                    <a:pt x="195" y="138"/>
                  </a:lnTo>
                  <a:lnTo>
                    <a:pt x="206" y="210"/>
                  </a:lnTo>
                  <a:lnTo>
                    <a:pt x="212" y="279"/>
                  </a:lnTo>
                  <a:lnTo>
                    <a:pt x="212" y="313"/>
                  </a:lnTo>
                  <a:lnTo>
                    <a:pt x="210" y="344"/>
                  </a:lnTo>
                  <a:lnTo>
                    <a:pt x="191" y="473"/>
                  </a:lnTo>
                  <a:lnTo>
                    <a:pt x="184" y="499"/>
                  </a:lnTo>
                  <a:lnTo>
                    <a:pt x="180" y="521"/>
                  </a:lnTo>
                  <a:lnTo>
                    <a:pt x="178" y="536"/>
                  </a:lnTo>
                  <a:lnTo>
                    <a:pt x="176" y="540"/>
                  </a:lnTo>
                  <a:lnTo>
                    <a:pt x="0" y="48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7" name="Freeform 61"/>
            <p:cNvSpPr>
              <a:spLocks/>
            </p:cNvSpPr>
            <p:nvPr/>
          </p:nvSpPr>
          <p:spPr bwMode="auto">
            <a:xfrm>
              <a:off x="4916" y="7101"/>
              <a:ext cx="208" cy="534"/>
            </a:xfrm>
            <a:custGeom>
              <a:avLst/>
              <a:gdLst>
                <a:gd name="T0" fmla="*/ 0 w 208"/>
                <a:gd name="T1" fmla="*/ 484 h 534"/>
                <a:gd name="T2" fmla="*/ 3 w 208"/>
                <a:gd name="T3" fmla="*/ 484 h 534"/>
                <a:gd name="T4" fmla="*/ 5 w 208"/>
                <a:gd name="T5" fmla="*/ 480 h 534"/>
                <a:gd name="T6" fmla="*/ 11 w 208"/>
                <a:gd name="T7" fmla="*/ 476 h 534"/>
                <a:gd name="T8" fmla="*/ 18 w 208"/>
                <a:gd name="T9" fmla="*/ 467 h 534"/>
                <a:gd name="T10" fmla="*/ 26 w 208"/>
                <a:gd name="T11" fmla="*/ 454 h 534"/>
                <a:gd name="T12" fmla="*/ 35 w 208"/>
                <a:gd name="T13" fmla="*/ 437 h 534"/>
                <a:gd name="T14" fmla="*/ 44 w 208"/>
                <a:gd name="T15" fmla="*/ 415 h 534"/>
                <a:gd name="T16" fmla="*/ 52 w 208"/>
                <a:gd name="T17" fmla="*/ 387 h 534"/>
                <a:gd name="T18" fmla="*/ 59 w 208"/>
                <a:gd name="T19" fmla="*/ 359 h 534"/>
                <a:gd name="T20" fmla="*/ 65 w 208"/>
                <a:gd name="T21" fmla="*/ 335 h 534"/>
                <a:gd name="T22" fmla="*/ 72 w 208"/>
                <a:gd name="T23" fmla="*/ 314 h 534"/>
                <a:gd name="T24" fmla="*/ 76 w 208"/>
                <a:gd name="T25" fmla="*/ 294 h 534"/>
                <a:gd name="T26" fmla="*/ 80 w 208"/>
                <a:gd name="T27" fmla="*/ 253 h 534"/>
                <a:gd name="T28" fmla="*/ 78 w 208"/>
                <a:gd name="T29" fmla="*/ 229 h 534"/>
                <a:gd name="T30" fmla="*/ 74 w 208"/>
                <a:gd name="T31" fmla="*/ 199 h 534"/>
                <a:gd name="T32" fmla="*/ 63 w 208"/>
                <a:gd name="T33" fmla="*/ 136 h 534"/>
                <a:gd name="T34" fmla="*/ 54 w 208"/>
                <a:gd name="T35" fmla="*/ 78 h 534"/>
                <a:gd name="T36" fmla="*/ 52 w 208"/>
                <a:gd name="T37" fmla="*/ 54 h 534"/>
                <a:gd name="T38" fmla="*/ 54 w 208"/>
                <a:gd name="T39" fmla="*/ 35 h 534"/>
                <a:gd name="T40" fmla="*/ 61 w 208"/>
                <a:gd name="T41" fmla="*/ 18 h 534"/>
                <a:gd name="T42" fmla="*/ 72 w 208"/>
                <a:gd name="T43" fmla="*/ 9 h 534"/>
                <a:gd name="T44" fmla="*/ 100 w 208"/>
                <a:gd name="T45" fmla="*/ 0 h 534"/>
                <a:gd name="T46" fmla="*/ 115 w 208"/>
                <a:gd name="T47" fmla="*/ 2 h 534"/>
                <a:gd name="T48" fmla="*/ 130 w 208"/>
                <a:gd name="T49" fmla="*/ 7 h 534"/>
                <a:gd name="T50" fmla="*/ 143 w 208"/>
                <a:gd name="T51" fmla="*/ 15 h 534"/>
                <a:gd name="T52" fmla="*/ 156 w 208"/>
                <a:gd name="T53" fmla="*/ 28 h 534"/>
                <a:gd name="T54" fmla="*/ 167 w 208"/>
                <a:gd name="T55" fmla="*/ 48 h 534"/>
                <a:gd name="T56" fmla="*/ 176 w 208"/>
                <a:gd name="T57" fmla="*/ 74 h 534"/>
                <a:gd name="T58" fmla="*/ 191 w 208"/>
                <a:gd name="T59" fmla="*/ 136 h 534"/>
                <a:gd name="T60" fmla="*/ 202 w 208"/>
                <a:gd name="T61" fmla="*/ 206 h 534"/>
                <a:gd name="T62" fmla="*/ 208 w 208"/>
                <a:gd name="T63" fmla="*/ 277 h 534"/>
                <a:gd name="T64" fmla="*/ 206 w 208"/>
                <a:gd name="T65" fmla="*/ 342 h 534"/>
                <a:gd name="T66" fmla="*/ 197 w 208"/>
                <a:gd name="T67" fmla="*/ 407 h 534"/>
                <a:gd name="T68" fmla="*/ 186 w 208"/>
                <a:gd name="T69" fmla="*/ 467 h 534"/>
                <a:gd name="T70" fmla="*/ 180 w 208"/>
                <a:gd name="T71" fmla="*/ 495 h 534"/>
                <a:gd name="T72" fmla="*/ 176 w 208"/>
                <a:gd name="T73" fmla="*/ 515 h 534"/>
                <a:gd name="T74" fmla="*/ 173 w 208"/>
                <a:gd name="T75" fmla="*/ 530 h 534"/>
                <a:gd name="T76" fmla="*/ 171 w 208"/>
                <a:gd name="T77" fmla="*/ 534 h 534"/>
                <a:gd name="T78" fmla="*/ 0 w 208"/>
                <a:gd name="T79" fmla="*/ 4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 h="534">
                  <a:moveTo>
                    <a:pt x="0" y="484"/>
                  </a:moveTo>
                  <a:lnTo>
                    <a:pt x="3" y="484"/>
                  </a:lnTo>
                  <a:lnTo>
                    <a:pt x="5" y="480"/>
                  </a:lnTo>
                  <a:lnTo>
                    <a:pt x="11" y="476"/>
                  </a:lnTo>
                  <a:lnTo>
                    <a:pt x="18" y="467"/>
                  </a:lnTo>
                  <a:lnTo>
                    <a:pt x="26" y="454"/>
                  </a:lnTo>
                  <a:lnTo>
                    <a:pt x="35" y="437"/>
                  </a:lnTo>
                  <a:lnTo>
                    <a:pt x="44" y="415"/>
                  </a:lnTo>
                  <a:lnTo>
                    <a:pt x="52" y="387"/>
                  </a:lnTo>
                  <a:lnTo>
                    <a:pt x="59" y="359"/>
                  </a:lnTo>
                  <a:lnTo>
                    <a:pt x="65" y="335"/>
                  </a:lnTo>
                  <a:lnTo>
                    <a:pt x="72" y="314"/>
                  </a:lnTo>
                  <a:lnTo>
                    <a:pt x="76" y="294"/>
                  </a:lnTo>
                  <a:lnTo>
                    <a:pt x="80" y="253"/>
                  </a:lnTo>
                  <a:lnTo>
                    <a:pt x="78" y="229"/>
                  </a:lnTo>
                  <a:lnTo>
                    <a:pt x="74" y="199"/>
                  </a:lnTo>
                  <a:lnTo>
                    <a:pt x="63" y="136"/>
                  </a:lnTo>
                  <a:lnTo>
                    <a:pt x="54" y="78"/>
                  </a:lnTo>
                  <a:lnTo>
                    <a:pt x="52" y="54"/>
                  </a:lnTo>
                  <a:lnTo>
                    <a:pt x="54" y="35"/>
                  </a:lnTo>
                  <a:lnTo>
                    <a:pt x="61" y="18"/>
                  </a:lnTo>
                  <a:lnTo>
                    <a:pt x="72" y="9"/>
                  </a:lnTo>
                  <a:lnTo>
                    <a:pt x="100" y="0"/>
                  </a:lnTo>
                  <a:lnTo>
                    <a:pt x="115" y="2"/>
                  </a:lnTo>
                  <a:lnTo>
                    <a:pt x="130" y="7"/>
                  </a:lnTo>
                  <a:lnTo>
                    <a:pt x="143" y="15"/>
                  </a:lnTo>
                  <a:lnTo>
                    <a:pt x="156" y="28"/>
                  </a:lnTo>
                  <a:lnTo>
                    <a:pt x="167" y="48"/>
                  </a:lnTo>
                  <a:lnTo>
                    <a:pt x="176" y="74"/>
                  </a:lnTo>
                  <a:lnTo>
                    <a:pt x="191" y="136"/>
                  </a:lnTo>
                  <a:lnTo>
                    <a:pt x="202" y="206"/>
                  </a:lnTo>
                  <a:lnTo>
                    <a:pt x="208" y="277"/>
                  </a:lnTo>
                  <a:lnTo>
                    <a:pt x="206" y="342"/>
                  </a:lnTo>
                  <a:lnTo>
                    <a:pt x="197" y="407"/>
                  </a:lnTo>
                  <a:lnTo>
                    <a:pt x="186" y="467"/>
                  </a:lnTo>
                  <a:lnTo>
                    <a:pt x="180" y="495"/>
                  </a:lnTo>
                  <a:lnTo>
                    <a:pt x="176" y="515"/>
                  </a:lnTo>
                  <a:lnTo>
                    <a:pt x="173" y="530"/>
                  </a:lnTo>
                  <a:lnTo>
                    <a:pt x="171" y="534"/>
                  </a:lnTo>
                  <a:lnTo>
                    <a:pt x="0" y="484"/>
                  </a:lnTo>
                  <a:close/>
                </a:path>
              </a:pathLst>
            </a:custGeom>
            <a:solidFill>
              <a:srgbClr val="6A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8" name="Freeform 62"/>
            <p:cNvSpPr>
              <a:spLocks/>
            </p:cNvSpPr>
            <p:nvPr/>
          </p:nvSpPr>
          <p:spPr bwMode="auto">
            <a:xfrm>
              <a:off x="4916" y="7103"/>
              <a:ext cx="204" cy="532"/>
            </a:xfrm>
            <a:custGeom>
              <a:avLst/>
              <a:gdLst>
                <a:gd name="T0" fmla="*/ 0 w 204"/>
                <a:gd name="T1" fmla="*/ 482 h 532"/>
                <a:gd name="T2" fmla="*/ 3 w 204"/>
                <a:gd name="T3" fmla="*/ 482 h 532"/>
                <a:gd name="T4" fmla="*/ 5 w 204"/>
                <a:gd name="T5" fmla="*/ 478 h 532"/>
                <a:gd name="T6" fmla="*/ 11 w 204"/>
                <a:gd name="T7" fmla="*/ 472 h 532"/>
                <a:gd name="T8" fmla="*/ 18 w 204"/>
                <a:gd name="T9" fmla="*/ 463 h 532"/>
                <a:gd name="T10" fmla="*/ 26 w 204"/>
                <a:gd name="T11" fmla="*/ 450 h 532"/>
                <a:gd name="T12" fmla="*/ 35 w 204"/>
                <a:gd name="T13" fmla="*/ 433 h 532"/>
                <a:gd name="T14" fmla="*/ 44 w 204"/>
                <a:gd name="T15" fmla="*/ 411 h 532"/>
                <a:gd name="T16" fmla="*/ 52 w 204"/>
                <a:gd name="T17" fmla="*/ 383 h 532"/>
                <a:gd name="T18" fmla="*/ 61 w 204"/>
                <a:gd name="T19" fmla="*/ 355 h 532"/>
                <a:gd name="T20" fmla="*/ 67 w 204"/>
                <a:gd name="T21" fmla="*/ 331 h 532"/>
                <a:gd name="T22" fmla="*/ 74 w 204"/>
                <a:gd name="T23" fmla="*/ 310 h 532"/>
                <a:gd name="T24" fmla="*/ 78 w 204"/>
                <a:gd name="T25" fmla="*/ 290 h 532"/>
                <a:gd name="T26" fmla="*/ 83 w 204"/>
                <a:gd name="T27" fmla="*/ 251 h 532"/>
                <a:gd name="T28" fmla="*/ 80 w 204"/>
                <a:gd name="T29" fmla="*/ 227 h 532"/>
                <a:gd name="T30" fmla="*/ 76 w 204"/>
                <a:gd name="T31" fmla="*/ 197 h 532"/>
                <a:gd name="T32" fmla="*/ 65 w 204"/>
                <a:gd name="T33" fmla="*/ 132 h 532"/>
                <a:gd name="T34" fmla="*/ 61 w 204"/>
                <a:gd name="T35" fmla="*/ 102 h 532"/>
                <a:gd name="T36" fmla="*/ 57 w 204"/>
                <a:gd name="T37" fmla="*/ 76 h 532"/>
                <a:gd name="T38" fmla="*/ 54 w 204"/>
                <a:gd name="T39" fmla="*/ 52 h 532"/>
                <a:gd name="T40" fmla="*/ 57 w 204"/>
                <a:gd name="T41" fmla="*/ 33 h 532"/>
                <a:gd name="T42" fmla="*/ 61 w 204"/>
                <a:gd name="T43" fmla="*/ 18 h 532"/>
                <a:gd name="T44" fmla="*/ 72 w 204"/>
                <a:gd name="T45" fmla="*/ 9 h 532"/>
                <a:gd name="T46" fmla="*/ 100 w 204"/>
                <a:gd name="T47" fmla="*/ 0 h 532"/>
                <a:gd name="T48" fmla="*/ 113 w 204"/>
                <a:gd name="T49" fmla="*/ 0 h 532"/>
                <a:gd name="T50" fmla="*/ 128 w 204"/>
                <a:gd name="T51" fmla="*/ 5 h 532"/>
                <a:gd name="T52" fmla="*/ 141 w 204"/>
                <a:gd name="T53" fmla="*/ 13 h 532"/>
                <a:gd name="T54" fmla="*/ 152 w 204"/>
                <a:gd name="T55" fmla="*/ 28 h 532"/>
                <a:gd name="T56" fmla="*/ 163 w 204"/>
                <a:gd name="T57" fmla="*/ 46 h 532"/>
                <a:gd name="T58" fmla="*/ 171 w 204"/>
                <a:gd name="T59" fmla="*/ 72 h 532"/>
                <a:gd name="T60" fmla="*/ 186 w 204"/>
                <a:gd name="T61" fmla="*/ 134 h 532"/>
                <a:gd name="T62" fmla="*/ 199 w 204"/>
                <a:gd name="T63" fmla="*/ 206 h 532"/>
                <a:gd name="T64" fmla="*/ 204 w 204"/>
                <a:gd name="T65" fmla="*/ 277 h 532"/>
                <a:gd name="T66" fmla="*/ 204 w 204"/>
                <a:gd name="T67" fmla="*/ 342 h 532"/>
                <a:gd name="T68" fmla="*/ 195 w 204"/>
                <a:gd name="T69" fmla="*/ 405 h 532"/>
                <a:gd name="T70" fmla="*/ 184 w 204"/>
                <a:gd name="T71" fmla="*/ 467 h 532"/>
                <a:gd name="T72" fmla="*/ 178 w 204"/>
                <a:gd name="T73" fmla="*/ 493 h 532"/>
                <a:gd name="T74" fmla="*/ 173 w 204"/>
                <a:gd name="T75" fmla="*/ 513 h 532"/>
                <a:gd name="T76" fmla="*/ 171 w 204"/>
                <a:gd name="T77" fmla="*/ 528 h 532"/>
                <a:gd name="T78" fmla="*/ 169 w 204"/>
                <a:gd name="T79" fmla="*/ 532 h 532"/>
                <a:gd name="T80" fmla="*/ 0 w 204"/>
                <a:gd name="T81" fmla="*/ 4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 h="532">
                  <a:moveTo>
                    <a:pt x="0" y="482"/>
                  </a:moveTo>
                  <a:lnTo>
                    <a:pt x="3" y="482"/>
                  </a:lnTo>
                  <a:lnTo>
                    <a:pt x="5" y="478"/>
                  </a:lnTo>
                  <a:lnTo>
                    <a:pt x="11" y="472"/>
                  </a:lnTo>
                  <a:lnTo>
                    <a:pt x="18" y="463"/>
                  </a:lnTo>
                  <a:lnTo>
                    <a:pt x="26" y="450"/>
                  </a:lnTo>
                  <a:lnTo>
                    <a:pt x="35" y="433"/>
                  </a:lnTo>
                  <a:lnTo>
                    <a:pt x="44" y="411"/>
                  </a:lnTo>
                  <a:lnTo>
                    <a:pt x="52" y="383"/>
                  </a:lnTo>
                  <a:lnTo>
                    <a:pt x="61" y="355"/>
                  </a:lnTo>
                  <a:lnTo>
                    <a:pt x="67" y="331"/>
                  </a:lnTo>
                  <a:lnTo>
                    <a:pt x="74" y="310"/>
                  </a:lnTo>
                  <a:lnTo>
                    <a:pt x="78" y="290"/>
                  </a:lnTo>
                  <a:lnTo>
                    <a:pt x="83" y="251"/>
                  </a:lnTo>
                  <a:lnTo>
                    <a:pt x="80" y="227"/>
                  </a:lnTo>
                  <a:lnTo>
                    <a:pt x="76" y="197"/>
                  </a:lnTo>
                  <a:lnTo>
                    <a:pt x="65" y="132"/>
                  </a:lnTo>
                  <a:lnTo>
                    <a:pt x="61" y="102"/>
                  </a:lnTo>
                  <a:lnTo>
                    <a:pt x="57" y="76"/>
                  </a:lnTo>
                  <a:lnTo>
                    <a:pt x="54" y="52"/>
                  </a:lnTo>
                  <a:lnTo>
                    <a:pt x="57" y="33"/>
                  </a:lnTo>
                  <a:lnTo>
                    <a:pt x="61" y="18"/>
                  </a:lnTo>
                  <a:lnTo>
                    <a:pt x="72" y="9"/>
                  </a:lnTo>
                  <a:lnTo>
                    <a:pt x="100" y="0"/>
                  </a:lnTo>
                  <a:lnTo>
                    <a:pt x="113" y="0"/>
                  </a:lnTo>
                  <a:lnTo>
                    <a:pt x="128" y="5"/>
                  </a:lnTo>
                  <a:lnTo>
                    <a:pt x="141" y="13"/>
                  </a:lnTo>
                  <a:lnTo>
                    <a:pt x="152" y="28"/>
                  </a:lnTo>
                  <a:lnTo>
                    <a:pt x="163" y="46"/>
                  </a:lnTo>
                  <a:lnTo>
                    <a:pt x="171" y="72"/>
                  </a:lnTo>
                  <a:lnTo>
                    <a:pt x="186" y="134"/>
                  </a:lnTo>
                  <a:lnTo>
                    <a:pt x="199" y="206"/>
                  </a:lnTo>
                  <a:lnTo>
                    <a:pt x="204" y="277"/>
                  </a:lnTo>
                  <a:lnTo>
                    <a:pt x="204" y="342"/>
                  </a:lnTo>
                  <a:lnTo>
                    <a:pt x="195" y="405"/>
                  </a:lnTo>
                  <a:lnTo>
                    <a:pt x="184" y="467"/>
                  </a:lnTo>
                  <a:lnTo>
                    <a:pt x="178" y="493"/>
                  </a:lnTo>
                  <a:lnTo>
                    <a:pt x="173" y="513"/>
                  </a:lnTo>
                  <a:lnTo>
                    <a:pt x="171" y="528"/>
                  </a:lnTo>
                  <a:lnTo>
                    <a:pt x="169" y="532"/>
                  </a:lnTo>
                  <a:lnTo>
                    <a:pt x="0" y="482"/>
                  </a:lnTo>
                  <a:close/>
                </a:path>
              </a:pathLst>
            </a:custGeom>
            <a:solidFill>
              <a:srgbClr val="6E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39" name="Freeform 63"/>
            <p:cNvSpPr>
              <a:spLocks/>
            </p:cNvSpPr>
            <p:nvPr/>
          </p:nvSpPr>
          <p:spPr bwMode="auto">
            <a:xfrm>
              <a:off x="4916" y="7108"/>
              <a:ext cx="202" cy="525"/>
            </a:xfrm>
            <a:custGeom>
              <a:avLst/>
              <a:gdLst>
                <a:gd name="T0" fmla="*/ 0 w 202"/>
                <a:gd name="T1" fmla="*/ 477 h 525"/>
                <a:gd name="T2" fmla="*/ 3 w 202"/>
                <a:gd name="T3" fmla="*/ 477 h 525"/>
                <a:gd name="T4" fmla="*/ 5 w 202"/>
                <a:gd name="T5" fmla="*/ 473 h 525"/>
                <a:gd name="T6" fmla="*/ 11 w 202"/>
                <a:gd name="T7" fmla="*/ 467 h 525"/>
                <a:gd name="T8" fmla="*/ 20 w 202"/>
                <a:gd name="T9" fmla="*/ 458 h 525"/>
                <a:gd name="T10" fmla="*/ 26 w 202"/>
                <a:gd name="T11" fmla="*/ 445 h 525"/>
                <a:gd name="T12" fmla="*/ 35 w 202"/>
                <a:gd name="T13" fmla="*/ 428 h 525"/>
                <a:gd name="T14" fmla="*/ 44 w 202"/>
                <a:gd name="T15" fmla="*/ 404 h 525"/>
                <a:gd name="T16" fmla="*/ 52 w 202"/>
                <a:gd name="T17" fmla="*/ 376 h 525"/>
                <a:gd name="T18" fmla="*/ 61 w 202"/>
                <a:gd name="T19" fmla="*/ 348 h 525"/>
                <a:gd name="T20" fmla="*/ 67 w 202"/>
                <a:gd name="T21" fmla="*/ 324 h 525"/>
                <a:gd name="T22" fmla="*/ 74 w 202"/>
                <a:gd name="T23" fmla="*/ 305 h 525"/>
                <a:gd name="T24" fmla="*/ 78 w 202"/>
                <a:gd name="T25" fmla="*/ 285 h 525"/>
                <a:gd name="T26" fmla="*/ 83 w 202"/>
                <a:gd name="T27" fmla="*/ 246 h 525"/>
                <a:gd name="T28" fmla="*/ 83 w 202"/>
                <a:gd name="T29" fmla="*/ 222 h 525"/>
                <a:gd name="T30" fmla="*/ 78 w 202"/>
                <a:gd name="T31" fmla="*/ 192 h 525"/>
                <a:gd name="T32" fmla="*/ 65 w 202"/>
                <a:gd name="T33" fmla="*/ 127 h 525"/>
                <a:gd name="T34" fmla="*/ 57 w 202"/>
                <a:gd name="T35" fmla="*/ 71 h 525"/>
                <a:gd name="T36" fmla="*/ 57 w 202"/>
                <a:gd name="T37" fmla="*/ 30 h 525"/>
                <a:gd name="T38" fmla="*/ 63 w 202"/>
                <a:gd name="T39" fmla="*/ 15 h 525"/>
                <a:gd name="T40" fmla="*/ 72 w 202"/>
                <a:gd name="T41" fmla="*/ 6 h 525"/>
                <a:gd name="T42" fmla="*/ 98 w 202"/>
                <a:gd name="T43" fmla="*/ 0 h 525"/>
                <a:gd name="T44" fmla="*/ 113 w 202"/>
                <a:gd name="T45" fmla="*/ 0 h 525"/>
                <a:gd name="T46" fmla="*/ 126 w 202"/>
                <a:gd name="T47" fmla="*/ 4 h 525"/>
                <a:gd name="T48" fmla="*/ 139 w 202"/>
                <a:gd name="T49" fmla="*/ 13 h 525"/>
                <a:gd name="T50" fmla="*/ 150 w 202"/>
                <a:gd name="T51" fmla="*/ 26 h 525"/>
                <a:gd name="T52" fmla="*/ 163 w 202"/>
                <a:gd name="T53" fmla="*/ 43 h 525"/>
                <a:gd name="T54" fmla="*/ 171 w 202"/>
                <a:gd name="T55" fmla="*/ 69 h 525"/>
                <a:gd name="T56" fmla="*/ 186 w 202"/>
                <a:gd name="T57" fmla="*/ 132 h 525"/>
                <a:gd name="T58" fmla="*/ 195 w 202"/>
                <a:gd name="T59" fmla="*/ 203 h 525"/>
                <a:gd name="T60" fmla="*/ 202 w 202"/>
                <a:gd name="T61" fmla="*/ 272 h 525"/>
                <a:gd name="T62" fmla="*/ 199 w 202"/>
                <a:gd name="T63" fmla="*/ 337 h 525"/>
                <a:gd name="T64" fmla="*/ 191 w 202"/>
                <a:gd name="T65" fmla="*/ 400 h 525"/>
                <a:gd name="T66" fmla="*/ 180 w 202"/>
                <a:gd name="T67" fmla="*/ 460 h 525"/>
                <a:gd name="T68" fmla="*/ 173 w 202"/>
                <a:gd name="T69" fmla="*/ 486 h 525"/>
                <a:gd name="T70" fmla="*/ 169 w 202"/>
                <a:gd name="T71" fmla="*/ 508 h 525"/>
                <a:gd name="T72" fmla="*/ 167 w 202"/>
                <a:gd name="T73" fmla="*/ 521 h 525"/>
                <a:gd name="T74" fmla="*/ 165 w 202"/>
                <a:gd name="T75" fmla="*/ 525 h 525"/>
                <a:gd name="T76" fmla="*/ 0 w 202"/>
                <a:gd name="T77" fmla="*/ 47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525">
                  <a:moveTo>
                    <a:pt x="0" y="477"/>
                  </a:moveTo>
                  <a:lnTo>
                    <a:pt x="3" y="477"/>
                  </a:lnTo>
                  <a:lnTo>
                    <a:pt x="5" y="473"/>
                  </a:lnTo>
                  <a:lnTo>
                    <a:pt x="11" y="467"/>
                  </a:lnTo>
                  <a:lnTo>
                    <a:pt x="20" y="458"/>
                  </a:lnTo>
                  <a:lnTo>
                    <a:pt x="26" y="445"/>
                  </a:lnTo>
                  <a:lnTo>
                    <a:pt x="35" y="428"/>
                  </a:lnTo>
                  <a:lnTo>
                    <a:pt x="44" y="404"/>
                  </a:lnTo>
                  <a:lnTo>
                    <a:pt x="52" y="376"/>
                  </a:lnTo>
                  <a:lnTo>
                    <a:pt x="61" y="348"/>
                  </a:lnTo>
                  <a:lnTo>
                    <a:pt x="67" y="324"/>
                  </a:lnTo>
                  <a:lnTo>
                    <a:pt x="74" y="305"/>
                  </a:lnTo>
                  <a:lnTo>
                    <a:pt x="78" y="285"/>
                  </a:lnTo>
                  <a:lnTo>
                    <a:pt x="83" y="246"/>
                  </a:lnTo>
                  <a:lnTo>
                    <a:pt x="83" y="222"/>
                  </a:lnTo>
                  <a:lnTo>
                    <a:pt x="78" y="192"/>
                  </a:lnTo>
                  <a:lnTo>
                    <a:pt x="65" y="127"/>
                  </a:lnTo>
                  <a:lnTo>
                    <a:pt x="57" y="71"/>
                  </a:lnTo>
                  <a:lnTo>
                    <a:pt x="57" y="30"/>
                  </a:lnTo>
                  <a:lnTo>
                    <a:pt x="63" y="15"/>
                  </a:lnTo>
                  <a:lnTo>
                    <a:pt x="72" y="6"/>
                  </a:lnTo>
                  <a:lnTo>
                    <a:pt x="98" y="0"/>
                  </a:lnTo>
                  <a:lnTo>
                    <a:pt x="113" y="0"/>
                  </a:lnTo>
                  <a:lnTo>
                    <a:pt x="126" y="4"/>
                  </a:lnTo>
                  <a:lnTo>
                    <a:pt x="139" y="13"/>
                  </a:lnTo>
                  <a:lnTo>
                    <a:pt x="150" y="26"/>
                  </a:lnTo>
                  <a:lnTo>
                    <a:pt x="163" y="43"/>
                  </a:lnTo>
                  <a:lnTo>
                    <a:pt x="171" y="69"/>
                  </a:lnTo>
                  <a:lnTo>
                    <a:pt x="186" y="132"/>
                  </a:lnTo>
                  <a:lnTo>
                    <a:pt x="195" y="203"/>
                  </a:lnTo>
                  <a:lnTo>
                    <a:pt x="202" y="272"/>
                  </a:lnTo>
                  <a:lnTo>
                    <a:pt x="199" y="337"/>
                  </a:lnTo>
                  <a:lnTo>
                    <a:pt x="191" y="400"/>
                  </a:lnTo>
                  <a:lnTo>
                    <a:pt x="180" y="460"/>
                  </a:lnTo>
                  <a:lnTo>
                    <a:pt x="173" y="486"/>
                  </a:lnTo>
                  <a:lnTo>
                    <a:pt x="169" y="508"/>
                  </a:lnTo>
                  <a:lnTo>
                    <a:pt x="167" y="521"/>
                  </a:lnTo>
                  <a:lnTo>
                    <a:pt x="165" y="525"/>
                  </a:lnTo>
                  <a:lnTo>
                    <a:pt x="0" y="477"/>
                  </a:lnTo>
                  <a:close/>
                </a:path>
              </a:pathLst>
            </a:custGeom>
            <a:solidFill>
              <a:srgbClr val="7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0" name="Freeform 64"/>
            <p:cNvSpPr>
              <a:spLocks/>
            </p:cNvSpPr>
            <p:nvPr/>
          </p:nvSpPr>
          <p:spPr bwMode="auto">
            <a:xfrm>
              <a:off x="4916" y="7110"/>
              <a:ext cx="197" cy="521"/>
            </a:xfrm>
            <a:custGeom>
              <a:avLst/>
              <a:gdLst>
                <a:gd name="T0" fmla="*/ 0 w 197"/>
                <a:gd name="T1" fmla="*/ 475 h 521"/>
                <a:gd name="T2" fmla="*/ 3 w 197"/>
                <a:gd name="T3" fmla="*/ 475 h 521"/>
                <a:gd name="T4" fmla="*/ 7 w 197"/>
                <a:gd name="T5" fmla="*/ 471 h 521"/>
                <a:gd name="T6" fmla="*/ 13 w 197"/>
                <a:gd name="T7" fmla="*/ 465 h 521"/>
                <a:gd name="T8" fmla="*/ 20 w 197"/>
                <a:gd name="T9" fmla="*/ 456 h 521"/>
                <a:gd name="T10" fmla="*/ 29 w 197"/>
                <a:gd name="T11" fmla="*/ 443 h 521"/>
                <a:gd name="T12" fmla="*/ 37 w 197"/>
                <a:gd name="T13" fmla="*/ 426 h 521"/>
                <a:gd name="T14" fmla="*/ 46 w 197"/>
                <a:gd name="T15" fmla="*/ 402 h 521"/>
                <a:gd name="T16" fmla="*/ 54 w 197"/>
                <a:gd name="T17" fmla="*/ 374 h 521"/>
                <a:gd name="T18" fmla="*/ 63 w 197"/>
                <a:gd name="T19" fmla="*/ 346 h 521"/>
                <a:gd name="T20" fmla="*/ 70 w 197"/>
                <a:gd name="T21" fmla="*/ 322 h 521"/>
                <a:gd name="T22" fmla="*/ 76 w 197"/>
                <a:gd name="T23" fmla="*/ 303 h 521"/>
                <a:gd name="T24" fmla="*/ 80 w 197"/>
                <a:gd name="T25" fmla="*/ 283 h 521"/>
                <a:gd name="T26" fmla="*/ 85 w 197"/>
                <a:gd name="T27" fmla="*/ 242 h 521"/>
                <a:gd name="T28" fmla="*/ 83 w 197"/>
                <a:gd name="T29" fmla="*/ 218 h 521"/>
                <a:gd name="T30" fmla="*/ 78 w 197"/>
                <a:gd name="T31" fmla="*/ 188 h 521"/>
                <a:gd name="T32" fmla="*/ 67 w 197"/>
                <a:gd name="T33" fmla="*/ 125 h 521"/>
                <a:gd name="T34" fmla="*/ 61 w 197"/>
                <a:gd name="T35" fmla="*/ 97 h 521"/>
                <a:gd name="T36" fmla="*/ 59 w 197"/>
                <a:gd name="T37" fmla="*/ 71 h 521"/>
                <a:gd name="T38" fmla="*/ 57 w 197"/>
                <a:gd name="T39" fmla="*/ 47 h 521"/>
                <a:gd name="T40" fmla="*/ 59 w 197"/>
                <a:gd name="T41" fmla="*/ 28 h 521"/>
                <a:gd name="T42" fmla="*/ 63 w 197"/>
                <a:gd name="T43" fmla="*/ 15 h 521"/>
                <a:gd name="T44" fmla="*/ 72 w 197"/>
                <a:gd name="T45" fmla="*/ 6 h 521"/>
                <a:gd name="T46" fmla="*/ 98 w 197"/>
                <a:gd name="T47" fmla="*/ 0 h 521"/>
                <a:gd name="T48" fmla="*/ 111 w 197"/>
                <a:gd name="T49" fmla="*/ 0 h 521"/>
                <a:gd name="T50" fmla="*/ 124 w 197"/>
                <a:gd name="T51" fmla="*/ 4 h 521"/>
                <a:gd name="T52" fmla="*/ 137 w 197"/>
                <a:gd name="T53" fmla="*/ 13 h 521"/>
                <a:gd name="T54" fmla="*/ 147 w 197"/>
                <a:gd name="T55" fmla="*/ 26 h 521"/>
                <a:gd name="T56" fmla="*/ 158 w 197"/>
                <a:gd name="T57" fmla="*/ 43 h 521"/>
                <a:gd name="T58" fmla="*/ 167 w 197"/>
                <a:gd name="T59" fmla="*/ 69 h 521"/>
                <a:gd name="T60" fmla="*/ 182 w 197"/>
                <a:gd name="T61" fmla="*/ 132 h 521"/>
                <a:gd name="T62" fmla="*/ 193 w 197"/>
                <a:gd name="T63" fmla="*/ 201 h 521"/>
                <a:gd name="T64" fmla="*/ 197 w 197"/>
                <a:gd name="T65" fmla="*/ 270 h 521"/>
                <a:gd name="T66" fmla="*/ 197 w 197"/>
                <a:gd name="T67" fmla="*/ 335 h 521"/>
                <a:gd name="T68" fmla="*/ 189 w 197"/>
                <a:gd name="T69" fmla="*/ 398 h 521"/>
                <a:gd name="T70" fmla="*/ 176 w 197"/>
                <a:gd name="T71" fmla="*/ 458 h 521"/>
                <a:gd name="T72" fmla="*/ 169 w 197"/>
                <a:gd name="T73" fmla="*/ 484 h 521"/>
                <a:gd name="T74" fmla="*/ 163 w 197"/>
                <a:gd name="T75" fmla="*/ 504 h 521"/>
                <a:gd name="T76" fmla="*/ 160 w 197"/>
                <a:gd name="T77" fmla="*/ 517 h 521"/>
                <a:gd name="T78" fmla="*/ 158 w 197"/>
                <a:gd name="T79" fmla="*/ 521 h 521"/>
                <a:gd name="T80" fmla="*/ 0 w 197"/>
                <a:gd name="T81" fmla="*/ 47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521">
                  <a:moveTo>
                    <a:pt x="0" y="475"/>
                  </a:moveTo>
                  <a:lnTo>
                    <a:pt x="3" y="475"/>
                  </a:lnTo>
                  <a:lnTo>
                    <a:pt x="7" y="471"/>
                  </a:lnTo>
                  <a:lnTo>
                    <a:pt x="13" y="465"/>
                  </a:lnTo>
                  <a:lnTo>
                    <a:pt x="20" y="456"/>
                  </a:lnTo>
                  <a:lnTo>
                    <a:pt x="29" y="443"/>
                  </a:lnTo>
                  <a:lnTo>
                    <a:pt x="37" y="426"/>
                  </a:lnTo>
                  <a:lnTo>
                    <a:pt x="46" y="402"/>
                  </a:lnTo>
                  <a:lnTo>
                    <a:pt x="54" y="374"/>
                  </a:lnTo>
                  <a:lnTo>
                    <a:pt x="63" y="346"/>
                  </a:lnTo>
                  <a:lnTo>
                    <a:pt x="70" y="322"/>
                  </a:lnTo>
                  <a:lnTo>
                    <a:pt x="76" y="303"/>
                  </a:lnTo>
                  <a:lnTo>
                    <a:pt x="80" y="283"/>
                  </a:lnTo>
                  <a:lnTo>
                    <a:pt x="85" y="242"/>
                  </a:lnTo>
                  <a:lnTo>
                    <a:pt x="83" y="218"/>
                  </a:lnTo>
                  <a:lnTo>
                    <a:pt x="78" y="188"/>
                  </a:lnTo>
                  <a:lnTo>
                    <a:pt x="67" y="125"/>
                  </a:lnTo>
                  <a:lnTo>
                    <a:pt x="61" y="97"/>
                  </a:lnTo>
                  <a:lnTo>
                    <a:pt x="59" y="71"/>
                  </a:lnTo>
                  <a:lnTo>
                    <a:pt x="57" y="47"/>
                  </a:lnTo>
                  <a:lnTo>
                    <a:pt x="59" y="28"/>
                  </a:lnTo>
                  <a:lnTo>
                    <a:pt x="63" y="15"/>
                  </a:lnTo>
                  <a:lnTo>
                    <a:pt x="72" y="6"/>
                  </a:lnTo>
                  <a:lnTo>
                    <a:pt x="98" y="0"/>
                  </a:lnTo>
                  <a:lnTo>
                    <a:pt x="111" y="0"/>
                  </a:lnTo>
                  <a:lnTo>
                    <a:pt x="124" y="4"/>
                  </a:lnTo>
                  <a:lnTo>
                    <a:pt x="137" y="13"/>
                  </a:lnTo>
                  <a:lnTo>
                    <a:pt x="147" y="26"/>
                  </a:lnTo>
                  <a:lnTo>
                    <a:pt x="158" y="43"/>
                  </a:lnTo>
                  <a:lnTo>
                    <a:pt x="167" y="69"/>
                  </a:lnTo>
                  <a:lnTo>
                    <a:pt x="182" y="132"/>
                  </a:lnTo>
                  <a:lnTo>
                    <a:pt x="193" y="201"/>
                  </a:lnTo>
                  <a:lnTo>
                    <a:pt x="197" y="270"/>
                  </a:lnTo>
                  <a:lnTo>
                    <a:pt x="197" y="335"/>
                  </a:lnTo>
                  <a:lnTo>
                    <a:pt x="189" y="398"/>
                  </a:lnTo>
                  <a:lnTo>
                    <a:pt x="176" y="458"/>
                  </a:lnTo>
                  <a:lnTo>
                    <a:pt x="169" y="484"/>
                  </a:lnTo>
                  <a:lnTo>
                    <a:pt x="163" y="504"/>
                  </a:lnTo>
                  <a:lnTo>
                    <a:pt x="160" y="517"/>
                  </a:lnTo>
                  <a:lnTo>
                    <a:pt x="158" y="521"/>
                  </a:lnTo>
                  <a:lnTo>
                    <a:pt x="0" y="475"/>
                  </a:lnTo>
                  <a:close/>
                </a:path>
              </a:pathLst>
            </a:custGeom>
            <a:solidFill>
              <a:srgbClr val="75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1" name="Freeform 65"/>
            <p:cNvSpPr>
              <a:spLocks/>
            </p:cNvSpPr>
            <p:nvPr/>
          </p:nvSpPr>
          <p:spPr bwMode="auto">
            <a:xfrm>
              <a:off x="4916" y="7112"/>
              <a:ext cx="195" cy="517"/>
            </a:xfrm>
            <a:custGeom>
              <a:avLst/>
              <a:gdLst>
                <a:gd name="T0" fmla="*/ 0 w 195"/>
                <a:gd name="T1" fmla="*/ 473 h 517"/>
                <a:gd name="T2" fmla="*/ 3 w 195"/>
                <a:gd name="T3" fmla="*/ 473 h 517"/>
                <a:gd name="T4" fmla="*/ 7 w 195"/>
                <a:gd name="T5" fmla="*/ 469 h 517"/>
                <a:gd name="T6" fmla="*/ 13 w 195"/>
                <a:gd name="T7" fmla="*/ 463 h 517"/>
                <a:gd name="T8" fmla="*/ 20 w 195"/>
                <a:gd name="T9" fmla="*/ 454 h 517"/>
                <a:gd name="T10" fmla="*/ 29 w 195"/>
                <a:gd name="T11" fmla="*/ 441 h 517"/>
                <a:gd name="T12" fmla="*/ 39 w 195"/>
                <a:gd name="T13" fmla="*/ 422 h 517"/>
                <a:gd name="T14" fmla="*/ 48 w 195"/>
                <a:gd name="T15" fmla="*/ 400 h 517"/>
                <a:gd name="T16" fmla="*/ 57 w 195"/>
                <a:gd name="T17" fmla="*/ 372 h 517"/>
                <a:gd name="T18" fmla="*/ 65 w 195"/>
                <a:gd name="T19" fmla="*/ 344 h 517"/>
                <a:gd name="T20" fmla="*/ 72 w 195"/>
                <a:gd name="T21" fmla="*/ 320 h 517"/>
                <a:gd name="T22" fmla="*/ 76 w 195"/>
                <a:gd name="T23" fmla="*/ 298 h 517"/>
                <a:gd name="T24" fmla="*/ 80 w 195"/>
                <a:gd name="T25" fmla="*/ 279 h 517"/>
                <a:gd name="T26" fmla="*/ 85 w 195"/>
                <a:gd name="T27" fmla="*/ 240 h 517"/>
                <a:gd name="T28" fmla="*/ 83 w 195"/>
                <a:gd name="T29" fmla="*/ 216 h 517"/>
                <a:gd name="T30" fmla="*/ 78 w 195"/>
                <a:gd name="T31" fmla="*/ 186 h 517"/>
                <a:gd name="T32" fmla="*/ 67 w 195"/>
                <a:gd name="T33" fmla="*/ 123 h 517"/>
                <a:gd name="T34" fmla="*/ 63 w 195"/>
                <a:gd name="T35" fmla="*/ 93 h 517"/>
                <a:gd name="T36" fmla="*/ 59 w 195"/>
                <a:gd name="T37" fmla="*/ 69 h 517"/>
                <a:gd name="T38" fmla="*/ 57 w 195"/>
                <a:gd name="T39" fmla="*/ 45 h 517"/>
                <a:gd name="T40" fmla="*/ 59 w 195"/>
                <a:gd name="T41" fmla="*/ 28 h 517"/>
                <a:gd name="T42" fmla="*/ 63 w 195"/>
                <a:gd name="T43" fmla="*/ 15 h 517"/>
                <a:gd name="T44" fmla="*/ 72 w 195"/>
                <a:gd name="T45" fmla="*/ 9 h 517"/>
                <a:gd name="T46" fmla="*/ 98 w 195"/>
                <a:gd name="T47" fmla="*/ 0 h 517"/>
                <a:gd name="T48" fmla="*/ 111 w 195"/>
                <a:gd name="T49" fmla="*/ 0 h 517"/>
                <a:gd name="T50" fmla="*/ 122 w 195"/>
                <a:gd name="T51" fmla="*/ 4 h 517"/>
                <a:gd name="T52" fmla="*/ 134 w 195"/>
                <a:gd name="T53" fmla="*/ 11 h 517"/>
                <a:gd name="T54" fmla="*/ 145 w 195"/>
                <a:gd name="T55" fmla="*/ 24 h 517"/>
                <a:gd name="T56" fmla="*/ 156 w 195"/>
                <a:gd name="T57" fmla="*/ 43 h 517"/>
                <a:gd name="T58" fmla="*/ 165 w 195"/>
                <a:gd name="T59" fmla="*/ 67 h 517"/>
                <a:gd name="T60" fmla="*/ 180 w 195"/>
                <a:gd name="T61" fmla="*/ 130 h 517"/>
                <a:gd name="T62" fmla="*/ 189 w 195"/>
                <a:gd name="T63" fmla="*/ 199 h 517"/>
                <a:gd name="T64" fmla="*/ 195 w 195"/>
                <a:gd name="T65" fmla="*/ 270 h 517"/>
                <a:gd name="T66" fmla="*/ 193 w 195"/>
                <a:gd name="T67" fmla="*/ 335 h 517"/>
                <a:gd name="T68" fmla="*/ 184 w 195"/>
                <a:gd name="T69" fmla="*/ 398 h 517"/>
                <a:gd name="T70" fmla="*/ 171 w 195"/>
                <a:gd name="T71" fmla="*/ 456 h 517"/>
                <a:gd name="T72" fmla="*/ 165 w 195"/>
                <a:gd name="T73" fmla="*/ 480 h 517"/>
                <a:gd name="T74" fmla="*/ 158 w 195"/>
                <a:gd name="T75" fmla="*/ 499 h 517"/>
                <a:gd name="T76" fmla="*/ 156 w 195"/>
                <a:gd name="T77" fmla="*/ 512 h 517"/>
                <a:gd name="T78" fmla="*/ 154 w 195"/>
                <a:gd name="T79" fmla="*/ 517 h 517"/>
                <a:gd name="T80" fmla="*/ 0 w 195"/>
                <a:gd name="T81" fmla="*/ 47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517">
                  <a:moveTo>
                    <a:pt x="0" y="473"/>
                  </a:moveTo>
                  <a:lnTo>
                    <a:pt x="3" y="473"/>
                  </a:lnTo>
                  <a:lnTo>
                    <a:pt x="7" y="469"/>
                  </a:lnTo>
                  <a:lnTo>
                    <a:pt x="13" y="463"/>
                  </a:lnTo>
                  <a:lnTo>
                    <a:pt x="20" y="454"/>
                  </a:lnTo>
                  <a:lnTo>
                    <a:pt x="29" y="441"/>
                  </a:lnTo>
                  <a:lnTo>
                    <a:pt x="39" y="422"/>
                  </a:lnTo>
                  <a:lnTo>
                    <a:pt x="48" y="400"/>
                  </a:lnTo>
                  <a:lnTo>
                    <a:pt x="57" y="372"/>
                  </a:lnTo>
                  <a:lnTo>
                    <a:pt x="65" y="344"/>
                  </a:lnTo>
                  <a:lnTo>
                    <a:pt x="72" y="320"/>
                  </a:lnTo>
                  <a:lnTo>
                    <a:pt x="76" y="298"/>
                  </a:lnTo>
                  <a:lnTo>
                    <a:pt x="80" y="279"/>
                  </a:lnTo>
                  <a:lnTo>
                    <a:pt x="85" y="240"/>
                  </a:lnTo>
                  <a:lnTo>
                    <a:pt x="83" y="216"/>
                  </a:lnTo>
                  <a:lnTo>
                    <a:pt x="78" y="186"/>
                  </a:lnTo>
                  <a:lnTo>
                    <a:pt x="67" y="123"/>
                  </a:lnTo>
                  <a:lnTo>
                    <a:pt x="63" y="93"/>
                  </a:lnTo>
                  <a:lnTo>
                    <a:pt x="59" y="69"/>
                  </a:lnTo>
                  <a:lnTo>
                    <a:pt x="57" y="45"/>
                  </a:lnTo>
                  <a:lnTo>
                    <a:pt x="59" y="28"/>
                  </a:lnTo>
                  <a:lnTo>
                    <a:pt x="63" y="15"/>
                  </a:lnTo>
                  <a:lnTo>
                    <a:pt x="72" y="9"/>
                  </a:lnTo>
                  <a:lnTo>
                    <a:pt x="98" y="0"/>
                  </a:lnTo>
                  <a:lnTo>
                    <a:pt x="111" y="0"/>
                  </a:lnTo>
                  <a:lnTo>
                    <a:pt x="122" y="4"/>
                  </a:lnTo>
                  <a:lnTo>
                    <a:pt x="134" y="11"/>
                  </a:lnTo>
                  <a:lnTo>
                    <a:pt x="145" y="24"/>
                  </a:lnTo>
                  <a:lnTo>
                    <a:pt x="156" y="43"/>
                  </a:lnTo>
                  <a:lnTo>
                    <a:pt x="165" y="67"/>
                  </a:lnTo>
                  <a:lnTo>
                    <a:pt x="180" y="130"/>
                  </a:lnTo>
                  <a:lnTo>
                    <a:pt x="189" y="199"/>
                  </a:lnTo>
                  <a:lnTo>
                    <a:pt x="195" y="270"/>
                  </a:lnTo>
                  <a:lnTo>
                    <a:pt x="193" y="335"/>
                  </a:lnTo>
                  <a:lnTo>
                    <a:pt x="184" y="398"/>
                  </a:lnTo>
                  <a:lnTo>
                    <a:pt x="171" y="456"/>
                  </a:lnTo>
                  <a:lnTo>
                    <a:pt x="165" y="480"/>
                  </a:lnTo>
                  <a:lnTo>
                    <a:pt x="158" y="499"/>
                  </a:lnTo>
                  <a:lnTo>
                    <a:pt x="156" y="512"/>
                  </a:lnTo>
                  <a:lnTo>
                    <a:pt x="154" y="517"/>
                  </a:lnTo>
                  <a:lnTo>
                    <a:pt x="0" y="473"/>
                  </a:lnTo>
                  <a:close/>
                </a:path>
              </a:pathLst>
            </a:custGeom>
            <a:solidFill>
              <a:srgbClr val="79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2" name="Freeform 66"/>
            <p:cNvSpPr>
              <a:spLocks/>
            </p:cNvSpPr>
            <p:nvPr/>
          </p:nvSpPr>
          <p:spPr bwMode="auto">
            <a:xfrm>
              <a:off x="4916" y="7116"/>
              <a:ext cx="191" cy="513"/>
            </a:xfrm>
            <a:custGeom>
              <a:avLst/>
              <a:gdLst>
                <a:gd name="T0" fmla="*/ 0 w 191"/>
                <a:gd name="T1" fmla="*/ 469 h 513"/>
                <a:gd name="T2" fmla="*/ 3 w 191"/>
                <a:gd name="T3" fmla="*/ 467 h 513"/>
                <a:gd name="T4" fmla="*/ 7 w 191"/>
                <a:gd name="T5" fmla="*/ 465 h 513"/>
                <a:gd name="T6" fmla="*/ 13 w 191"/>
                <a:gd name="T7" fmla="*/ 459 h 513"/>
                <a:gd name="T8" fmla="*/ 20 w 191"/>
                <a:gd name="T9" fmla="*/ 448 h 513"/>
                <a:gd name="T10" fmla="*/ 29 w 191"/>
                <a:gd name="T11" fmla="*/ 435 h 513"/>
                <a:gd name="T12" fmla="*/ 39 w 191"/>
                <a:gd name="T13" fmla="*/ 418 h 513"/>
                <a:gd name="T14" fmla="*/ 48 w 191"/>
                <a:gd name="T15" fmla="*/ 394 h 513"/>
                <a:gd name="T16" fmla="*/ 57 w 191"/>
                <a:gd name="T17" fmla="*/ 366 h 513"/>
                <a:gd name="T18" fmla="*/ 65 w 191"/>
                <a:gd name="T19" fmla="*/ 338 h 513"/>
                <a:gd name="T20" fmla="*/ 72 w 191"/>
                <a:gd name="T21" fmla="*/ 314 h 513"/>
                <a:gd name="T22" fmla="*/ 78 w 191"/>
                <a:gd name="T23" fmla="*/ 294 h 513"/>
                <a:gd name="T24" fmla="*/ 83 w 191"/>
                <a:gd name="T25" fmla="*/ 275 h 513"/>
                <a:gd name="T26" fmla="*/ 87 w 191"/>
                <a:gd name="T27" fmla="*/ 236 h 513"/>
                <a:gd name="T28" fmla="*/ 85 w 191"/>
                <a:gd name="T29" fmla="*/ 212 h 513"/>
                <a:gd name="T30" fmla="*/ 80 w 191"/>
                <a:gd name="T31" fmla="*/ 182 h 513"/>
                <a:gd name="T32" fmla="*/ 70 w 191"/>
                <a:gd name="T33" fmla="*/ 119 h 513"/>
                <a:gd name="T34" fmla="*/ 63 w 191"/>
                <a:gd name="T35" fmla="*/ 91 h 513"/>
                <a:gd name="T36" fmla="*/ 61 w 191"/>
                <a:gd name="T37" fmla="*/ 65 h 513"/>
                <a:gd name="T38" fmla="*/ 59 w 191"/>
                <a:gd name="T39" fmla="*/ 44 h 513"/>
                <a:gd name="T40" fmla="*/ 59 w 191"/>
                <a:gd name="T41" fmla="*/ 26 h 513"/>
                <a:gd name="T42" fmla="*/ 63 w 191"/>
                <a:gd name="T43" fmla="*/ 13 h 513"/>
                <a:gd name="T44" fmla="*/ 72 w 191"/>
                <a:gd name="T45" fmla="*/ 7 h 513"/>
                <a:gd name="T46" fmla="*/ 96 w 191"/>
                <a:gd name="T47" fmla="*/ 0 h 513"/>
                <a:gd name="T48" fmla="*/ 109 w 191"/>
                <a:gd name="T49" fmla="*/ 0 h 513"/>
                <a:gd name="T50" fmla="*/ 119 w 191"/>
                <a:gd name="T51" fmla="*/ 3 h 513"/>
                <a:gd name="T52" fmla="*/ 132 w 191"/>
                <a:gd name="T53" fmla="*/ 9 h 513"/>
                <a:gd name="T54" fmla="*/ 141 w 191"/>
                <a:gd name="T55" fmla="*/ 22 h 513"/>
                <a:gd name="T56" fmla="*/ 152 w 191"/>
                <a:gd name="T57" fmla="*/ 41 h 513"/>
                <a:gd name="T58" fmla="*/ 160 w 191"/>
                <a:gd name="T59" fmla="*/ 65 h 513"/>
                <a:gd name="T60" fmla="*/ 176 w 191"/>
                <a:gd name="T61" fmla="*/ 128 h 513"/>
                <a:gd name="T62" fmla="*/ 186 w 191"/>
                <a:gd name="T63" fmla="*/ 197 h 513"/>
                <a:gd name="T64" fmla="*/ 191 w 191"/>
                <a:gd name="T65" fmla="*/ 266 h 513"/>
                <a:gd name="T66" fmla="*/ 191 w 191"/>
                <a:gd name="T67" fmla="*/ 331 h 513"/>
                <a:gd name="T68" fmla="*/ 180 w 191"/>
                <a:gd name="T69" fmla="*/ 394 h 513"/>
                <a:gd name="T70" fmla="*/ 167 w 191"/>
                <a:gd name="T71" fmla="*/ 452 h 513"/>
                <a:gd name="T72" fmla="*/ 160 w 191"/>
                <a:gd name="T73" fmla="*/ 476 h 513"/>
                <a:gd name="T74" fmla="*/ 154 w 191"/>
                <a:gd name="T75" fmla="*/ 495 h 513"/>
                <a:gd name="T76" fmla="*/ 152 w 191"/>
                <a:gd name="T77" fmla="*/ 508 h 513"/>
                <a:gd name="T78" fmla="*/ 150 w 191"/>
                <a:gd name="T79" fmla="*/ 513 h 513"/>
                <a:gd name="T80" fmla="*/ 0 w 191"/>
                <a:gd name="T81" fmla="*/ 46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513">
                  <a:moveTo>
                    <a:pt x="0" y="469"/>
                  </a:moveTo>
                  <a:lnTo>
                    <a:pt x="3" y="467"/>
                  </a:lnTo>
                  <a:lnTo>
                    <a:pt x="7" y="465"/>
                  </a:lnTo>
                  <a:lnTo>
                    <a:pt x="13" y="459"/>
                  </a:lnTo>
                  <a:lnTo>
                    <a:pt x="20" y="448"/>
                  </a:lnTo>
                  <a:lnTo>
                    <a:pt x="29" y="435"/>
                  </a:lnTo>
                  <a:lnTo>
                    <a:pt x="39" y="418"/>
                  </a:lnTo>
                  <a:lnTo>
                    <a:pt x="48" y="394"/>
                  </a:lnTo>
                  <a:lnTo>
                    <a:pt x="57" y="366"/>
                  </a:lnTo>
                  <a:lnTo>
                    <a:pt x="65" y="338"/>
                  </a:lnTo>
                  <a:lnTo>
                    <a:pt x="72" y="314"/>
                  </a:lnTo>
                  <a:lnTo>
                    <a:pt x="78" y="294"/>
                  </a:lnTo>
                  <a:lnTo>
                    <a:pt x="83" y="275"/>
                  </a:lnTo>
                  <a:lnTo>
                    <a:pt x="87" y="236"/>
                  </a:lnTo>
                  <a:lnTo>
                    <a:pt x="85" y="212"/>
                  </a:lnTo>
                  <a:lnTo>
                    <a:pt x="80" y="182"/>
                  </a:lnTo>
                  <a:lnTo>
                    <a:pt x="70" y="119"/>
                  </a:lnTo>
                  <a:lnTo>
                    <a:pt x="63" y="91"/>
                  </a:lnTo>
                  <a:lnTo>
                    <a:pt x="61" y="65"/>
                  </a:lnTo>
                  <a:lnTo>
                    <a:pt x="59" y="44"/>
                  </a:lnTo>
                  <a:lnTo>
                    <a:pt x="59" y="26"/>
                  </a:lnTo>
                  <a:lnTo>
                    <a:pt x="63" y="13"/>
                  </a:lnTo>
                  <a:lnTo>
                    <a:pt x="72" y="7"/>
                  </a:lnTo>
                  <a:lnTo>
                    <a:pt x="96" y="0"/>
                  </a:lnTo>
                  <a:lnTo>
                    <a:pt x="109" y="0"/>
                  </a:lnTo>
                  <a:lnTo>
                    <a:pt x="119" y="3"/>
                  </a:lnTo>
                  <a:lnTo>
                    <a:pt x="132" y="9"/>
                  </a:lnTo>
                  <a:lnTo>
                    <a:pt x="141" y="22"/>
                  </a:lnTo>
                  <a:lnTo>
                    <a:pt x="152" y="41"/>
                  </a:lnTo>
                  <a:lnTo>
                    <a:pt x="160" y="65"/>
                  </a:lnTo>
                  <a:lnTo>
                    <a:pt x="176" y="128"/>
                  </a:lnTo>
                  <a:lnTo>
                    <a:pt x="186" y="197"/>
                  </a:lnTo>
                  <a:lnTo>
                    <a:pt x="191" y="266"/>
                  </a:lnTo>
                  <a:lnTo>
                    <a:pt x="191" y="331"/>
                  </a:lnTo>
                  <a:lnTo>
                    <a:pt x="180" y="394"/>
                  </a:lnTo>
                  <a:lnTo>
                    <a:pt x="167" y="452"/>
                  </a:lnTo>
                  <a:lnTo>
                    <a:pt x="160" y="476"/>
                  </a:lnTo>
                  <a:lnTo>
                    <a:pt x="154" y="495"/>
                  </a:lnTo>
                  <a:lnTo>
                    <a:pt x="152" y="508"/>
                  </a:lnTo>
                  <a:lnTo>
                    <a:pt x="150" y="513"/>
                  </a:lnTo>
                  <a:lnTo>
                    <a:pt x="0" y="469"/>
                  </a:lnTo>
                  <a:close/>
                </a:path>
              </a:pathLst>
            </a:custGeom>
            <a:solidFill>
              <a:srgbClr val="7C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3" name="Freeform 67"/>
            <p:cNvSpPr>
              <a:spLocks/>
            </p:cNvSpPr>
            <p:nvPr/>
          </p:nvSpPr>
          <p:spPr bwMode="auto">
            <a:xfrm>
              <a:off x="4916" y="7119"/>
              <a:ext cx="186" cy="508"/>
            </a:xfrm>
            <a:custGeom>
              <a:avLst/>
              <a:gdLst>
                <a:gd name="T0" fmla="*/ 0 w 186"/>
                <a:gd name="T1" fmla="*/ 466 h 508"/>
                <a:gd name="T2" fmla="*/ 3 w 186"/>
                <a:gd name="T3" fmla="*/ 464 h 508"/>
                <a:gd name="T4" fmla="*/ 7 w 186"/>
                <a:gd name="T5" fmla="*/ 462 h 508"/>
                <a:gd name="T6" fmla="*/ 13 w 186"/>
                <a:gd name="T7" fmla="*/ 456 h 508"/>
                <a:gd name="T8" fmla="*/ 22 w 186"/>
                <a:gd name="T9" fmla="*/ 445 h 508"/>
                <a:gd name="T10" fmla="*/ 31 w 186"/>
                <a:gd name="T11" fmla="*/ 432 h 508"/>
                <a:gd name="T12" fmla="*/ 42 w 186"/>
                <a:gd name="T13" fmla="*/ 415 h 508"/>
                <a:gd name="T14" fmla="*/ 50 w 186"/>
                <a:gd name="T15" fmla="*/ 391 h 508"/>
                <a:gd name="T16" fmla="*/ 59 w 186"/>
                <a:gd name="T17" fmla="*/ 363 h 508"/>
                <a:gd name="T18" fmla="*/ 67 w 186"/>
                <a:gd name="T19" fmla="*/ 335 h 508"/>
                <a:gd name="T20" fmla="*/ 74 w 186"/>
                <a:gd name="T21" fmla="*/ 311 h 508"/>
                <a:gd name="T22" fmla="*/ 78 w 186"/>
                <a:gd name="T23" fmla="*/ 289 h 508"/>
                <a:gd name="T24" fmla="*/ 83 w 186"/>
                <a:gd name="T25" fmla="*/ 272 h 508"/>
                <a:gd name="T26" fmla="*/ 87 w 186"/>
                <a:gd name="T27" fmla="*/ 231 h 508"/>
                <a:gd name="T28" fmla="*/ 85 w 186"/>
                <a:gd name="T29" fmla="*/ 207 h 508"/>
                <a:gd name="T30" fmla="*/ 80 w 186"/>
                <a:gd name="T31" fmla="*/ 177 h 508"/>
                <a:gd name="T32" fmla="*/ 70 w 186"/>
                <a:gd name="T33" fmla="*/ 114 h 508"/>
                <a:gd name="T34" fmla="*/ 65 w 186"/>
                <a:gd name="T35" fmla="*/ 86 h 508"/>
                <a:gd name="T36" fmla="*/ 61 w 186"/>
                <a:gd name="T37" fmla="*/ 62 h 508"/>
                <a:gd name="T38" fmla="*/ 59 w 186"/>
                <a:gd name="T39" fmla="*/ 41 h 508"/>
                <a:gd name="T40" fmla="*/ 61 w 186"/>
                <a:gd name="T41" fmla="*/ 25 h 508"/>
                <a:gd name="T42" fmla="*/ 65 w 186"/>
                <a:gd name="T43" fmla="*/ 12 h 508"/>
                <a:gd name="T44" fmla="*/ 74 w 186"/>
                <a:gd name="T45" fmla="*/ 6 h 508"/>
                <a:gd name="T46" fmla="*/ 96 w 186"/>
                <a:gd name="T47" fmla="*/ 0 h 508"/>
                <a:gd name="T48" fmla="*/ 119 w 186"/>
                <a:gd name="T49" fmla="*/ 2 h 508"/>
                <a:gd name="T50" fmla="*/ 128 w 186"/>
                <a:gd name="T51" fmla="*/ 8 h 508"/>
                <a:gd name="T52" fmla="*/ 139 w 186"/>
                <a:gd name="T53" fmla="*/ 19 h 508"/>
                <a:gd name="T54" fmla="*/ 147 w 186"/>
                <a:gd name="T55" fmla="*/ 38 h 508"/>
                <a:gd name="T56" fmla="*/ 156 w 186"/>
                <a:gd name="T57" fmla="*/ 62 h 508"/>
                <a:gd name="T58" fmla="*/ 171 w 186"/>
                <a:gd name="T59" fmla="*/ 125 h 508"/>
                <a:gd name="T60" fmla="*/ 182 w 186"/>
                <a:gd name="T61" fmla="*/ 196 h 508"/>
                <a:gd name="T62" fmla="*/ 186 w 186"/>
                <a:gd name="T63" fmla="*/ 265 h 508"/>
                <a:gd name="T64" fmla="*/ 186 w 186"/>
                <a:gd name="T65" fmla="*/ 330 h 508"/>
                <a:gd name="T66" fmla="*/ 178 w 186"/>
                <a:gd name="T67" fmla="*/ 391 h 508"/>
                <a:gd name="T68" fmla="*/ 165 w 186"/>
                <a:gd name="T69" fmla="*/ 449 h 508"/>
                <a:gd name="T70" fmla="*/ 158 w 186"/>
                <a:gd name="T71" fmla="*/ 473 h 508"/>
                <a:gd name="T72" fmla="*/ 152 w 186"/>
                <a:gd name="T73" fmla="*/ 490 h 508"/>
                <a:gd name="T74" fmla="*/ 150 w 186"/>
                <a:gd name="T75" fmla="*/ 503 h 508"/>
                <a:gd name="T76" fmla="*/ 147 w 186"/>
                <a:gd name="T77" fmla="*/ 508 h 508"/>
                <a:gd name="T78" fmla="*/ 0 w 186"/>
                <a:gd name="T7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508">
                  <a:moveTo>
                    <a:pt x="0" y="466"/>
                  </a:moveTo>
                  <a:lnTo>
                    <a:pt x="3" y="464"/>
                  </a:lnTo>
                  <a:lnTo>
                    <a:pt x="7" y="462"/>
                  </a:lnTo>
                  <a:lnTo>
                    <a:pt x="13" y="456"/>
                  </a:lnTo>
                  <a:lnTo>
                    <a:pt x="22" y="445"/>
                  </a:lnTo>
                  <a:lnTo>
                    <a:pt x="31" y="432"/>
                  </a:lnTo>
                  <a:lnTo>
                    <a:pt x="42" y="415"/>
                  </a:lnTo>
                  <a:lnTo>
                    <a:pt x="50" y="391"/>
                  </a:lnTo>
                  <a:lnTo>
                    <a:pt x="59" y="363"/>
                  </a:lnTo>
                  <a:lnTo>
                    <a:pt x="67" y="335"/>
                  </a:lnTo>
                  <a:lnTo>
                    <a:pt x="74" y="311"/>
                  </a:lnTo>
                  <a:lnTo>
                    <a:pt x="78" y="289"/>
                  </a:lnTo>
                  <a:lnTo>
                    <a:pt x="83" y="272"/>
                  </a:lnTo>
                  <a:lnTo>
                    <a:pt x="87" y="231"/>
                  </a:lnTo>
                  <a:lnTo>
                    <a:pt x="85" y="207"/>
                  </a:lnTo>
                  <a:lnTo>
                    <a:pt x="80" y="177"/>
                  </a:lnTo>
                  <a:lnTo>
                    <a:pt x="70" y="114"/>
                  </a:lnTo>
                  <a:lnTo>
                    <a:pt x="65" y="86"/>
                  </a:lnTo>
                  <a:lnTo>
                    <a:pt x="61" y="62"/>
                  </a:lnTo>
                  <a:lnTo>
                    <a:pt x="59" y="41"/>
                  </a:lnTo>
                  <a:lnTo>
                    <a:pt x="61" y="25"/>
                  </a:lnTo>
                  <a:lnTo>
                    <a:pt x="65" y="12"/>
                  </a:lnTo>
                  <a:lnTo>
                    <a:pt x="74" y="6"/>
                  </a:lnTo>
                  <a:lnTo>
                    <a:pt x="96" y="0"/>
                  </a:lnTo>
                  <a:lnTo>
                    <a:pt x="119" y="2"/>
                  </a:lnTo>
                  <a:lnTo>
                    <a:pt x="128" y="8"/>
                  </a:lnTo>
                  <a:lnTo>
                    <a:pt x="139" y="19"/>
                  </a:lnTo>
                  <a:lnTo>
                    <a:pt x="147" y="38"/>
                  </a:lnTo>
                  <a:lnTo>
                    <a:pt x="156" y="62"/>
                  </a:lnTo>
                  <a:lnTo>
                    <a:pt x="171" y="125"/>
                  </a:lnTo>
                  <a:lnTo>
                    <a:pt x="182" y="196"/>
                  </a:lnTo>
                  <a:lnTo>
                    <a:pt x="186" y="265"/>
                  </a:lnTo>
                  <a:lnTo>
                    <a:pt x="186" y="330"/>
                  </a:lnTo>
                  <a:lnTo>
                    <a:pt x="178" y="391"/>
                  </a:lnTo>
                  <a:lnTo>
                    <a:pt x="165" y="449"/>
                  </a:lnTo>
                  <a:lnTo>
                    <a:pt x="158" y="473"/>
                  </a:lnTo>
                  <a:lnTo>
                    <a:pt x="152" y="490"/>
                  </a:lnTo>
                  <a:lnTo>
                    <a:pt x="150" y="503"/>
                  </a:lnTo>
                  <a:lnTo>
                    <a:pt x="147" y="508"/>
                  </a:lnTo>
                  <a:lnTo>
                    <a:pt x="0" y="466"/>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4" name="Freeform 68"/>
            <p:cNvSpPr>
              <a:spLocks/>
            </p:cNvSpPr>
            <p:nvPr/>
          </p:nvSpPr>
          <p:spPr bwMode="auto">
            <a:xfrm>
              <a:off x="4045" y="7534"/>
              <a:ext cx="1940" cy="581"/>
            </a:xfrm>
            <a:custGeom>
              <a:avLst/>
              <a:gdLst>
                <a:gd name="T0" fmla="*/ 11 w 1940"/>
                <a:gd name="T1" fmla="*/ 82 h 581"/>
                <a:gd name="T2" fmla="*/ 11 w 1940"/>
                <a:gd name="T3" fmla="*/ 75 h 581"/>
                <a:gd name="T4" fmla="*/ 9 w 1940"/>
                <a:gd name="T5" fmla="*/ 56 h 581"/>
                <a:gd name="T6" fmla="*/ 4 w 1940"/>
                <a:gd name="T7" fmla="*/ 34 h 581"/>
                <a:gd name="T8" fmla="*/ 0 w 1940"/>
                <a:gd name="T9" fmla="*/ 15 h 581"/>
                <a:gd name="T10" fmla="*/ 0 w 1940"/>
                <a:gd name="T11" fmla="*/ 8 h 581"/>
                <a:gd name="T12" fmla="*/ 2 w 1940"/>
                <a:gd name="T13" fmla="*/ 4 h 581"/>
                <a:gd name="T14" fmla="*/ 15 w 1940"/>
                <a:gd name="T15" fmla="*/ 0 h 581"/>
                <a:gd name="T16" fmla="*/ 35 w 1940"/>
                <a:gd name="T17" fmla="*/ 0 h 581"/>
                <a:gd name="T18" fmla="*/ 1940 w 1940"/>
                <a:gd name="T19" fmla="*/ 456 h 581"/>
                <a:gd name="T20" fmla="*/ 1940 w 1940"/>
                <a:gd name="T21" fmla="*/ 490 h 581"/>
                <a:gd name="T22" fmla="*/ 1896 w 1940"/>
                <a:gd name="T23" fmla="*/ 581 h 581"/>
                <a:gd name="T24" fmla="*/ 11 w 1940"/>
                <a:gd name="T25" fmla="*/ 8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0" h="581">
                  <a:moveTo>
                    <a:pt x="11" y="82"/>
                  </a:moveTo>
                  <a:lnTo>
                    <a:pt x="11" y="75"/>
                  </a:lnTo>
                  <a:lnTo>
                    <a:pt x="9" y="56"/>
                  </a:lnTo>
                  <a:lnTo>
                    <a:pt x="4" y="34"/>
                  </a:lnTo>
                  <a:lnTo>
                    <a:pt x="0" y="15"/>
                  </a:lnTo>
                  <a:lnTo>
                    <a:pt x="0" y="8"/>
                  </a:lnTo>
                  <a:lnTo>
                    <a:pt x="2" y="4"/>
                  </a:lnTo>
                  <a:lnTo>
                    <a:pt x="15" y="0"/>
                  </a:lnTo>
                  <a:lnTo>
                    <a:pt x="35" y="0"/>
                  </a:lnTo>
                  <a:lnTo>
                    <a:pt x="1940" y="456"/>
                  </a:lnTo>
                  <a:lnTo>
                    <a:pt x="1940" y="490"/>
                  </a:lnTo>
                  <a:lnTo>
                    <a:pt x="1896" y="581"/>
                  </a:lnTo>
                  <a:lnTo>
                    <a:pt x="11" y="82"/>
                  </a:lnTo>
                  <a:close/>
                </a:path>
              </a:pathLst>
            </a:custGeom>
            <a:solidFill>
              <a:srgbClr val="000000"/>
            </a:solidFill>
            <a:ln w="0">
              <a:solidFill>
                <a:srgbClr val="000000"/>
              </a:solidFill>
              <a:prstDash val="solid"/>
              <a:round/>
              <a:headEnd/>
              <a:tailEnd/>
            </a:ln>
          </p:spPr>
          <p:txBody>
            <a:bodyPr/>
            <a:lstStyle/>
            <a:p>
              <a:endParaRPr lang="de-DE"/>
            </a:p>
          </p:txBody>
        </p:sp>
        <p:sp>
          <p:nvSpPr>
            <p:cNvPr id="24645" name="Freeform 69"/>
            <p:cNvSpPr>
              <a:spLocks/>
            </p:cNvSpPr>
            <p:nvPr/>
          </p:nvSpPr>
          <p:spPr bwMode="auto">
            <a:xfrm>
              <a:off x="3995" y="7694"/>
              <a:ext cx="1981" cy="1007"/>
            </a:xfrm>
            <a:custGeom>
              <a:avLst/>
              <a:gdLst>
                <a:gd name="T0" fmla="*/ 0 w 1981"/>
                <a:gd name="T1" fmla="*/ 0 h 1007"/>
                <a:gd name="T2" fmla="*/ 113 w 1981"/>
                <a:gd name="T3" fmla="*/ 655 h 1007"/>
                <a:gd name="T4" fmla="*/ 1544 w 1981"/>
                <a:gd name="T5" fmla="*/ 1007 h 1007"/>
                <a:gd name="T6" fmla="*/ 1981 w 1981"/>
                <a:gd name="T7" fmla="*/ 499 h 1007"/>
                <a:gd name="T8" fmla="*/ 0 w 1981"/>
                <a:gd name="T9" fmla="*/ 0 h 1007"/>
              </a:gdLst>
              <a:ahLst/>
              <a:cxnLst>
                <a:cxn ang="0">
                  <a:pos x="T0" y="T1"/>
                </a:cxn>
                <a:cxn ang="0">
                  <a:pos x="T2" y="T3"/>
                </a:cxn>
                <a:cxn ang="0">
                  <a:pos x="T4" y="T5"/>
                </a:cxn>
                <a:cxn ang="0">
                  <a:pos x="T6" y="T7"/>
                </a:cxn>
                <a:cxn ang="0">
                  <a:pos x="T8" y="T9"/>
                </a:cxn>
              </a:cxnLst>
              <a:rect l="0" t="0" r="r" b="b"/>
              <a:pathLst>
                <a:path w="1981" h="1007">
                  <a:moveTo>
                    <a:pt x="0" y="0"/>
                  </a:moveTo>
                  <a:lnTo>
                    <a:pt x="113" y="655"/>
                  </a:lnTo>
                  <a:lnTo>
                    <a:pt x="1544" y="1007"/>
                  </a:lnTo>
                  <a:lnTo>
                    <a:pt x="1981" y="499"/>
                  </a:lnTo>
                  <a:lnTo>
                    <a:pt x="0" y="0"/>
                  </a:lnTo>
                  <a:close/>
                </a:path>
              </a:pathLst>
            </a:custGeom>
            <a:solidFill>
              <a:srgbClr val="212121"/>
            </a:solidFill>
            <a:ln w="0">
              <a:solidFill>
                <a:srgbClr val="000000"/>
              </a:solidFill>
              <a:prstDash val="solid"/>
              <a:round/>
              <a:headEnd/>
              <a:tailEnd/>
            </a:ln>
          </p:spPr>
          <p:txBody>
            <a:bodyPr/>
            <a:lstStyle/>
            <a:p>
              <a:endParaRPr lang="de-DE"/>
            </a:p>
          </p:txBody>
        </p:sp>
        <p:sp>
          <p:nvSpPr>
            <p:cNvPr id="24646" name="Freeform 70"/>
            <p:cNvSpPr>
              <a:spLocks/>
            </p:cNvSpPr>
            <p:nvPr/>
          </p:nvSpPr>
          <p:spPr bwMode="auto">
            <a:xfrm>
              <a:off x="3995" y="7566"/>
              <a:ext cx="1981" cy="627"/>
            </a:xfrm>
            <a:custGeom>
              <a:avLst/>
              <a:gdLst>
                <a:gd name="T0" fmla="*/ 0 w 1981"/>
                <a:gd name="T1" fmla="*/ 128 h 627"/>
                <a:gd name="T2" fmla="*/ 102 w 1981"/>
                <a:gd name="T3" fmla="*/ 0 h 627"/>
                <a:gd name="T4" fmla="*/ 1964 w 1981"/>
                <a:gd name="T5" fmla="*/ 448 h 627"/>
                <a:gd name="T6" fmla="*/ 1981 w 1981"/>
                <a:gd name="T7" fmla="*/ 627 h 627"/>
                <a:gd name="T8" fmla="*/ 0 w 1981"/>
                <a:gd name="T9" fmla="*/ 128 h 627"/>
              </a:gdLst>
              <a:ahLst/>
              <a:cxnLst>
                <a:cxn ang="0">
                  <a:pos x="T0" y="T1"/>
                </a:cxn>
                <a:cxn ang="0">
                  <a:pos x="T2" y="T3"/>
                </a:cxn>
                <a:cxn ang="0">
                  <a:pos x="T4" y="T5"/>
                </a:cxn>
                <a:cxn ang="0">
                  <a:pos x="T6" y="T7"/>
                </a:cxn>
                <a:cxn ang="0">
                  <a:pos x="T8" y="T9"/>
                </a:cxn>
              </a:cxnLst>
              <a:rect l="0" t="0" r="r" b="b"/>
              <a:pathLst>
                <a:path w="1981" h="627">
                  <a:moveTo>
                    <a:pt x="0" y="128"/>
                  </a:moveTo>
                  <a:lnTo>
                    <a:pt x="102" y="0"/>
                  </a:lnTo>
                  <a:lnTo>
                    <a:pt x="1964" y="448"/>
                  </a:lnTo>
                  <a:lnTo>
                    <a:pt x="1981" y="627"/>
                  </a:lnTo>
                  <a:lnTo>
                    <a:pt x="0" y="12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7" name="Freeform 71"/>
            <p:cNvSpPr>
              <a:spLocks/>
            </p:cNvSpPr>
            <p:nvPr/>
          </p:nvSpPr>
          <p:spPr bwMode="auto">
            <a:xfrm>
              <a:off x="4043" y="7402"/>
              <a:ext cx="1942" cy="601"/>
            </a:xfrm>
            <a:custGeom>
              <a:avLst/>
              <a:gdLst>
                <a:gd name="T0" fmla="*/ 0 w 1942"/>
                <a:gd name="T1" fmla="*/ 138 h 601"/>
                <a:gd name="T2" fmla="*/ 91 w 1942"/>
                <a:gd name="T3" fmla="*/ 0 h 601"/>
                <a:gd name="T4" fmla="*/ 1927 w 1942"/>
                <a:gd name="T5" fmla="*/ 432 h 601"/>
                <a:gd name="T6" fmla="*/ 1942 w 1942"/>
                <a:gd name="T7" fmla="*/ 601 h 601"/>
                <a:gd name="T8" fmla="*/ 0 w 1942"/>
                <a:gd name="T9" fmla="*/ 138 h 601"/>
              </a:gdLst>
              <a:ahLst/>
              <a:cxnLst>
                <a:cxn ang="0">
                  <a:pos x="T0" y="T1"/>
                </a:cxn>
                <a:cxn ang="0">
                  <a:pos x="T2" y="T3"/>
                </a:cxn>
                <a:cxn ang="0">
                  <a:pos x="T4" y="T5"/>
                </a:cxn>
                <a:cxn ang="0">
                  <a:pos x="T6" y="T7"/>
                </a:cxn>
                <a:cxn ang="0">
                  <a:pos x="T8" y="T9"/>
                </a:cxn>
              </a:cxnLst>
              <a:rect l="0" t="0" r="r" b="b"/>
              <a:pathLst>
                <a:path w="1942" h="601">
                  <a:moveTo>
                    <a:pt x="0" y="138"/>
                  </a:moveTo>
                  <a:lnTo>
                    <a:pt x="91" y="0"/>
                  </a:lnTo>
                  <a:lnTo>
                    <a:pt x="1927" y="432"/>
                  </a:lnTo>
                  <a:lnTo>
                    <a:pt x="1942" y="601"/>
                  </a:lnTo>
                  <a:lnTo>
                    <a:pt x="0" y="138"/>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48" name="Freeform 72"/>
            <p:cNvSpPr>
              <a:spLocks noEditPoints="1"/>
            </p:cNvSpPr>
            <p:nvPr/>
          </p:nvSpPr>
          <p:spPr bwMode="auto">
            <a:xfrm>
              <a:off x="4689" y="8083"/>
              <a:ext cx="236" cy="212"/>
            </a:xfrm>
            <a:custGeom>
              <a:avLst/>
              <a:gdLst>
                <a:gd name="T0" fmla="*/ 35 w 236"/>
                <a:gd name="T1" fmla="*/ 190 h 212"/>
                <a:gd name="T2" fmla="*/ 78 w 236"/>
                <a:gd name="T3" fmla="*/ 201 h 212"/>
                <a:gd name="T4" fmla="*/ 119 w 236"/>
                <a:gd name="T5" fmla="*/ 212 h 212"/>
                <a:gd name="T6" fmla="*/ 152 w 236"/>
                <a:gd name="T7" fmla="*/ 175 h 212"/>
                <a:gd name="T8" fmla="*/ 182 w 236"/>
                <a:gd name="T9" fmla="*/ 136 h 212"/>
                <a:gd name="T10" fmla="*/ 210 w 236"/>
                <a:gd name="T11" fmla="*/ 97 h 212"/>
                <a:gd name="T12" fmla="*/ 236 w 236"/>
                <a:gd name="T13" fmla="*/ 60 h 212"/>
                <a:gd name="T14" fmla="*/ 197 w 236"/>
                <a:gd name="T15" fmla="*/ 52 h 212"/>
                <a:gd name="T16" fmla="*/ 158 w 236"/>
                <a:gd name="T17" fmla="*/ 41 h 212"/>
                <a:gd name="T18" fmla="*/ 150 w 236"/>
                <a:gd name="T19" fmla="*/ 49 h 212"/>
                <a:gd name="T20" fmla="*/ 145 w 236"/>
                <a:gd name="T21" fmla="*/ 58 h 212"/>
                <a:gd name="T22" fmla="*/ 143 w 236"/>
                <a:gd name="T23" fmla="*/ 65 h 212"/>
                <a:gd name="T24" fmla="*/ 141 w 236"/>
                <a:gd name="T25" fmla="*/ 65 h 212"/>
                <a:gd name="T26" fmla="*/ 139 w 236"/>
                <a:gd name="T27" fmla="*/ 67 h 212"/>
                <a:gd name="T28" fmla="*/ 111 w 236"/>
                <a:gd name="T29" fmla="*/ 60 h 212"/>
                <a:gd name="T30" fmla="*/ 83 w 236"/>
                <a:gd name="T31" fmla="*/ 52 h 212"/>
                <a:gd name="T32" fmla="*/ 78 w 236"/>
                <a:gd name="T33" fmla="*/ 21 h 212"/>
                <a:gd name="T34" fmla="*/ 0 w 236"/>
                <a:gd name="T35" fmla="*/ 0 h 212"/>
                <a:gd name="T36" fmla="*/ 13 w 236"/>
                <a:gd name="T37" fmla="*/ 95 h 212"/>
                <a:gd name="T38" fmla="*/ 22 w 236"/>
                <a:gd name="T39" fmla="*/ 142 h 212"/>
                <a:gd name="T40" fmla="*/ 35 w 236"/>
                <a:gd name="T41" fmla="*/ 190 h 212"/>
                <a:gd name="T42" fmla="*/ 85 w 236"/>
                <a:gd name="T43" fmla="*/ 166 h 212"/>
                <a:gd name="T44" fmla="*/ 80 w 236"/>
                <a:gd name="T45" fmla="*/ 147 h 212"/>
                <a:gd name="T46" fmla="*/ 85 w 236"/>
                <a:gd name="T47" fmla="*/ 108 h 212"/>
                <a:gd name="T48" fmla="*/ 83 w 236"/>
                <a:gd name="T49" fmla="*/ 88 h 212"/>
                <a:gd name="T50" fmla="*/ 102 w 236"/>
                <a:gd name="T51" fmla="*/ 95 h 212"/>
                <a:gd name="T52" fmla="*/ 121 w 236"/>
                <a:gd name="T53" fmla="*/ 97 h 212"/>
                <a:gd name="T54" fmla="*/ 111 w 236"/>
                <a:gd name="T55" fmla="*/ 112 h 212"/>
                <a:gd name="T56" fmla="*/ 100 w 236"/>
                <a:gd name="T57" fmla="*/ 132 h 212"/>
                <a:gd name="T58" fmla="*/ 91 w 236"/>
                <a:gd name="T59" fmla="*/ 151 h 212"/>
                <a:gd name="T60" fmla="*/ 85 w 236"/>
                <a:gd name="T61" fmla="*/ 1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6" h="212">
                  <a:moveTo>
                    <a:pt x="35" y="190"/>
                  </a:moveTo>
                  <a:lnTo>
                    <a:pt x="78" y="201"/>
                  </a:lnTo>
                  <a:lnTo>
                    <a:pt x="119" y="212"/>
                  </a:lnTo>
                  <a:lnTo>
                    <a:pt x="152" y="175"/>
                  </a:lnTo>
                  <a:lnTo>
                    <a:pt x="182" y="136"/>
                  </a:lnTo>
                  <a:lnTo>
                    <a:pt x="210" y="97"/>
                  </a:lnTo>
                  <a:lnTo>
                    <a:pt x="236" y="60"/>
                  </a:lnTo>
                  <a:lnTo>
                    <a:pt x="197" y="52"/>
                  </a:lnTo>
                  <a:lnTo>
                    <a:pt x="158" y="41"/>
                  </a:lnTo>
                  <a:lnTo>
                    <a:pt x="150" y="49"/>
                  </a:lnTo>
                  <a:lnTo>
                    <a:pt x="145" y="58"/>
                  </a:lnTo>
                  <a:lnTo>
                    <a:pt x="143" y="65"/>
                  </a:lnTo>
                  <a:lnTo>
                    <a:pt x="141" y="65"/>
                  </a:lnTo>
                  <a:lnTo>
                    <a:pt x="139" y="67"/>
                  </a:lnTo>
                  <a:lnTo>
                    <a:pt x="111" y="60"/>
                  </a:lnTo>
                  <a:lnTo>
                    <a:pt x="83" y="52"/>
                  </a:lnTo>
                  <a:lnTo>
                    <a:pt x="78" y="21"/>
                  </a:lnTo>
                  <a:lnTo>
                    <a:pt x="0" y="0"/>
                  </a:lnTo>
                  <a:lnTo>
                    <a:pt x="13" y="95"/>
                  </a:lnTo>
                  <a:lnTo>
                    <a:pt x="22" y="142"/>
                  </a:lnTo>
                  <a:lnTo>
                    <a:pt x="35" y="190"/>
                  </a:lnTo>
                  <a:close/>
                  <a:moveTo>
                    <a:pt x="85" y="166"/>
                  </a:moveTo>
                  <a:lnTo>
                    <a:pt x="80" y="147"/>
                  </a:lnTo>
                  <a:lnTo>
                    <a:pt x="85" y="108"/>
                  </a:lnTo>
                  <a:lnTo>
                    <a:pt x="83" y="88"/>
                  </a:lnTo>
                  <a:lnTo>
                    <a:pt x="102" y="95"/>
                  </a:lnTo>
                  <a:lnTo>
                    <a:pt x="121" y="97"/>
                  </a:lnTo>
                  <a:lnTo>
                    <a:pt x="111" y="112"/>
                  </a:lnTo>
                  <a:lnTo>
                    <a:pt x="100" y="132"/>
                  </a:lnTo>
                  <a:lnTo>
                    <a:pt x="91" y="151"/>
                  </a:lnTo>
                  <a:lnTo>
                    <a:pt x="85" y="166"/>
                  </a:lnTo>
                  <a:close/>
                </a:path>
              </a:pathLst>
            </a:custGeom>
            <a:solidFill>
              <a:srgbClr val="2161A1"/>
            </a:solidFill>
            <a:ln w="0">
              <a:solidFill>
                <a:srgbClr val="80C2FF"/>
              </a:solidFill>
              <a:prstDash val="solid"/>
              <a:round/>
              <a:headEnd/>
              <a:tailEnd/>
            </a:ln>
          </p:spPr>
          <p:txBody>
            <a:bodyPr/>
            <a:lstStyle/>
            <a:p>
              <a:endParaRPr lang="de-DE"/>
            </a:p>
          </p:txBody>
        </p:sp>
        <p:sp>
          <p:nvSpPr>
            <p:cNvPr id="24649" name="Freeform 73"/>
            <p:cNvSpPr>
              <a:spLocks/>
            </p:cNvSpPr>
            <p:nvPr/>
          </p:nvSpPr>
          <p:spPr bwMode="auto">
            <a:xfrm>
              <a:off x="4473" y="8046"/>
              <a:ext cx="199" cy="210"/>
            </a:xfrm>
            <a:custGeom>
              <a:avLst/>
              <a:gdLst>
                <a:gd name="T0" fmla="*/ 69 w 199"/>
                <a:gd name="T1" fmla="*/ 184 h 210"/>
                <a:gd name="T2" fmla="*/ 84 w 199"/>
                <a:gd name="T3" fmla="*/ 52 h 210"/>
                <a:gd name="T4" fmla="*/ 87 w 199"/>
                <a:gd name="T5" fmla="*/ 45 h 210"/>
                <a:gd name="T6" fmla="*/ 89 w 199"/>
                <a:gd name="T7" fmla="*/ 41 h 210"/>
                <a:gd name="T8" fmla="*/ 93 w 199"/>
                <a:gd name="T9" fmla="*/ 41 h 210"/>
                <a:gd name="T10" fmla="*/ 95 w 199"/>
                <a:gd name="T11" fmla="*/ 39 h 210"/>
                <a:gd name="T12" fmla="*/ 97 w 199"/>
                <a:gd name="T13" fmla="*/ 39 h 210"/>
                <a:gd name="T14" fmla="*/ 100 w 199"/>
                <a:gd name="T15" fmla="*/ 37 h 210"/>
                <a:gd name="T16" fmla="*/ 100 w 199"/>
                <a:gd name="T17" fmla="*/ 37 h 210"/>
                <a:gd name="T18" fmla="*/ 102 w 199"/>
                <a:gd name="T19" fmla="*/ 37 h 210"/>
                <a:gd name="T20" fmla="*/ 117 w 199"/>
                <a:gd name="T21" fmla="*/ 43 h 210"/>
                <a:gd name="T22" fmla="*/ 126 w 199"/>
                <a:gd name="T23" fmla="*/ 48 h 210"/>
                <a:gd name="T24" fmla="*/ 126 w 199"/>
                <a:gd name="T25" fmla="*/ 52 h 210"/>
                <a:gd name="T26" fmla="*/ 128 w 199"/>
                <a:gd name="T27" fmla="*/ 54 h 210"/>
                <a:gd name="T28" fmla="*/ 128 w 199"/>
                <a:gd name="T29" fmla="*/ 67 h 210"/>
                <a:gd name="T30" fmla="*/ 145 w 199"/>
                <a:gd name="T31" fmla="*/ 201 h 210"/>
                <a:gd name="T32" fmla="*/ 186 w 199"/>
                <a:gd name="T33" fmla="*/ 171 h 210"/>
                <a:gd name="T34" fmla="*/ 199 w 199"/>
                <a:gd name="T35" fmla="*/ 104 h 210"/>
                <a:gd name="T36" fmla="*/ 186 w 199"/>
                <a:gd name="T37" fmla="*/ 54 h 210"/>
                <a:gd name="T38" fmla="*/ 164 w 199"/>
                <a:gd name="T39" fmla="*/ 35 h 210"/>
                <a:gd name="T40" fmla="*/ 130 w 199"/>
                <a:gd name="T41" fmla="*/ 15 h 210"/>
                <a:gd name="T42" fmla="*/ 76 w 199"/>
                <a:gd name="T43" fmla="*/ 0 h 210"/>
                <a:gd name="T44" fmla="*/ 69 w 199"/>
                <a:gd name="T45" fmla="*/ 0 h 210"/>
                <a:gd name="T46" fmla="*/ 56 w 199"/>
                <a:gd name="T47" fmla="*/ 0 h 210"/>
                <a:gd name="T48" fmla="*/ 50 w 199"/>
                <a:gd name="T49" fmla="*/ 0 h 210"/>
                <a:gd name="T50" fmla="*/ 48 w 199"/>
                <a:gd name="T51" fmla="*/ 2 h 210"/>
                <a:gd name="T52" fmla="*/ 39 w 199"/>
                <a:gd name="T53" fmla="*/ 2 h 210"/>
                <a:gd name="T54" fmla="*/ 37 w 199"/>
                <a:gd name="T55" fmla="*/ 4 h 210"/>
                <a:gd name="T56" fmla="*/ 33 w 199"/>
                <a:gd name="T57" fmla="*/ 4 h 210"/>
                <a:gd name="T58" fmla="*/ 28 w 199"/>
                <a:gd name="T59" fmla="*/ 6 h 210"/>
                <a:gd name="T60" fmla="*/ 24 w 199"/>
                <a:gd name="T61" fmla="*/ 9 h 210"/>
                <a:gd name="T62" fmla="*/ 24 w 199"/>
                <a:gd name="T63" fmla="*/ 13 h 210"/>
                <a:gd name="T64" fmla="*/ 22 w 199"/>
                <a:gd name="T65" fmla="*/ 15 h 210"/>
                <a:gd name="T66" fmla="*/ 20 w 199"/>
                <a:gd name="T67" fmla="*/ 19 h 210"/>
                <a:gd name="T68" fmla="*/ 17 w 199"/>
                <a:gd name="T69" fmla="*/ 22 h 210"/>
                <a:gd name="T70" fmla="*/ 13 w 199"/>
                <a:gd name="T71" fmla="*/ 2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 h="210">
                  <a:moveTo>
                    <a:pt x="0" y="164"/>
                  </a:moveTo>
                  <a:lnTo>
                    <a:pt x="69" y="184"/>
                  </a:lnTo>
                  <a:lnTo>
                    <a:pt x="78" y="117"/>
                  </a:lnTo>
                  <a:lnTo>
                    <a:pt x="84" y="52"/>
                  </a:lnTo>
                  <a:lnTo>
                    <a:pt x="87" y="52"/>
                  </a:lnTo>
                  <a:lnTo>
                    <a:pt x="87" y="45"/>
                  </a:lnTo>
                  <a:lnTo>
                    <a:pt x="89" y="43"/>
                  </a:lnTo>
                  <a:lnTo>
                    <a:pt x="89" y="41"/>
                  </a:lnTo>
                  <a:lnTo>
                    <a:pt x="91" y="41"/>
                  </a:lnTo>
                  <a:lnTo>
                    <a:pt x="93" y="41"/>
                  </a:lnTo>
                  <a:lnTo>
                    <a:pt x="93" y="39"/>
                  </a:lnTo>
                  <a:lnTo>
                    <a:pt x="95" y="39"/>
                  </a:lnTo>
                  <a:lnTo>
                    <a:pt x="95" y="37"/>
                  </a:lnTo>
                  <a:lnTo>
                    <a:pt x="97" y="39"/>
                  </a:lnTo>
                  <a:lnTo>
                    <a:pt x="100" y="39"/>
                  </a:lnTo>
                  <a:lnTo>
                    <a:pt x="100" y="37"/>
                  </a:lnTo>
                  <a:lnTo>
                    <a:pt x="100" y="39"/>
                  </a:lnTo>
                  <a:lnTo>
                    <a:pt x="100" y="37"/>
                  </a:lnTo>
                  <a:lnTo>
                    <a:pt x="102" y="39"/>
                  </a:lnTo>
                  <a:lnTo>
                    <a:pt x="102" y="37"/>
                  </a:lnTo>
                  <a:lnTo>
                    <a:pt x="108" y="39"/>
                  </a:lnTo>
                  <a:lnTo>
                    <a:pt x="117" y="43"/>
                  </a:lnTo>
                  <a:lnTo>
                    <a:pt x="123" y="45"/>
                  </a:lnTo>
                  <a:lnTo>
                    <a:pt x="126" y="48"/>
                  </a:lnTo>
                  <a:lnTo>
                    <a:pt x="126" y="50"/>
                  </a:lnTo>
                  <a:lnTo>
                    <a:pt x="126" y="52"/>
                  </a:lnTo>
                  <a:lnTo>
                    <a:pt x="128" y="52"/>
                  </a:lnTo>
                  <a:lnTo>
                    <a:pt x="128" y="54"/>
                  </a:lnTo>
                  <a:lnTo>
                    <a:pt x="128" y="56"/>
                  </a:lnTo>
                  <a:lnTo>
                    <a:pt x="128" y="67"/>
                  </a:lnTo>
                  <a:lnTo>
                    <a:pt x="110" y="192"/>
                  </a:lnTo>
                  <a:lnTo>
                    <a:pt x="145" y="201"/>
                  </a:lnTo>
                  <a:lnTo>
                    <a:pt x="177" y="210"/>
                  </a:lnTo>
                  <a:lnTo>
                    <a:pt x="186" y="171"/>
                  </a:lnTo>
                  <a:lnTo>
                    <a:pt x="195" y="136"/>
                  </a:lnTo>
                  <a:lnTo>
                    <a:pt x="199" y="104"/>
                  </a:lnTo>
                  <a:lnTo>
                    <a:pt x="197" y="78"/>
                  </a:lnTo>
                  <a:lnTo>
                    <a:pt x="186" y="54"/>
                  </a:lnTo>
                  <a:lnTo>
                    <a:pt x="177" y="43"/>
                  </a:lnTo>
                  <a:lnTo>
                    <a:pt x="164" y="35"/>
                  </a:lnTo>
                  <a:lnTo>
                    <a:pt x="149" y="26"/>
                  </a:lnTo>
                  <a:lnTo>
                    <a:pt x="130" y="15"/>
                  </a:lnTo>
                  <a:lnTo>
                    <a:pt x="104" y="9"/>
                  </a:lnTo>
                  <a:lnTo>
                    <a:pt x="76" y="0"/>
                  </a:lnTo>
                  <a:lnTo>
                    <a:pt x="76" y="2"/>
                  </a:lnTo>
                  <a:lnTo>
                    <a:pt x="69" y="0"/>
                  </a:lnTo>
                  <a:lnTo>
                    <a:pt x="63" y="0"/>
                  </a:lnTo>
                  <a:lnTo>
                    <a:pt x="56" y="0"/>
                  </a:lnTo>
                  <a:lnTo>
                    <a:pt x="52" y="0"/>
                  </a:lnTo>
                  <a:lnTo>
                    <a:pt x="50" y="0"/>
                  </a:lnTo>
                  <a:lnTo>
                    <a:pt x="48" y="0"/>
                  </a:lnTo>
                  <a:lnTo>
                    <a:pt x="48" y="2"/>
                  </a:lnTo>
                  <a:lnTo>
                    <a:pt x="43" y="2"/>
                  </a:lnTo>
                  <a:lnTo>
                    <a:pt x="39" y="2"/>
                  </a:lnTo>
                  <a:lnTo>
                    <a:pt x="39" y="4"/>
                  </a:lnTo>
                  <a:lnTo>
                    <a:pt x="37" y="4"/>
                  </a:lnTo>
                  <a:lnTo>
                    <a:pt x="35" y="4"/>
                  </a:lnTo>
                  <a:lnTo>
                    <a:pt x="33" y="4"/>
                  </a:lnTo>
                  <a:lnTo>
                    <a:pt x="30" y="6"/>
                  </a:lnTo>
                  <a:lnTo>
                    <a:pt x="28" y="6"/>
                  </a:lnTo>
                  <a:lnTo>
                    <a:pt x="26" y="9"/>
                  </a:lnTo>
                  <a:lnTo>
                    <a:pt x="24" y="9"/>
                  </a:lnTo>
                  <a:lnTo>
                    <a:pt x="24" y="11"/>
                  </a:lnTo>
                  <a:lnTo>
                    <a:pt x="24" y="13"/>
                  </a:lnTo>
                  <a:lnTo>
                    <a:pt x="22" y="13"/>
                  </a:lnTo>
                  <a:lnTo>
                    <a:pt x="22" y="15"/>
                  </a:lnTo>
                  <a:lnTo>
                    <a:pt x="20" y="15"/>
                  </a:lnTo>
                  <a:lnTo>
                    <a:pt x="20" y="19"/>
                  </a:lnTo>
                  <a:lnTo>
                    <a:pt x="17" y="19"/>
                  </a:lnTo>
                  <a:lnTo>
                    <a:pt x="17" y="22"/>
                  </a:lnTo>
                  <a:lnTo>
                    <a:pt x="15" y="26"/>
                  </a:lnTo>
                  <a:lnTo>
                    <a:pt x="13" y="26"/>
                  </a:lnTo>
                  <a:lnTo>
                    <a:pt x="0" y="164"/>
                  </a:lnTo>
                  <a:close/>
                </a:path>
              </a:pathLst>
            </a:custGeom>
            <a:solidFill>
              <a:srgbClr val="2161A1"/>
            </a:solidFill>
            <a:ln w="0">
              <a:solidFill>
                <a:srgbClr val="80C2FF"/>
              </a:solidFill>
              <a:prstDash val="solid"/>
              <a:round/>
              <a:headEnd/>
              <a:tailEnd/>
            </a:ln>
          </p:spPr>
          <p:txBody>
            <a:bodyPr/>
            <a:lstStyle/>
            <a:p>
              <a:endParaRPr lang="de-DE"/>
            </a:p>
          </p:txBody>
        </p:sp>
        <p:sp>
          <p:nvSpPr>
            <p:cNvPr id="24650" name="Freeform 74"/>
            <p:cNvSpPr>
              <a:spLocks/>
            </p:cNvSpPr>
            <p:nvPr/>
          </p:nvSpPr>
          <p:spPr bwMode="auto">
            <a:xfrm>
              <a:off x="4259" y="7990"/>
              <a:ext cx="212" cy="203"/>
            </a:xfrm>
            <a:custGeom>
              <a:avLst/>
              <a:gdLst>
                <a:gd name="T0" fmla="*/ 158 w 212"/>
                <a:gd name="T1" fmla="*/ 6 h 203"/>
                <a:gd name="T2" fmla="*/ 125 w 212"/>
                <a:gd name="T3" fmla="*/ 15 h 203"/>
                <a:gd name="T4" fmla="*/ 112 w 212"/>
                <a:gd name="T5" fmla="*/ 13 h 203"/>
                <a:gd name="T6" fmla="*/ 43 w 212"/>
                <a:gd name="T7" fmla="*/ 0 h 203"/>
                <a:gd name="T8" fmla="*/ 35 w 212"/>
                <a:gd name="T9" fmla="*/ 2 h 203"/>
                <a:gd name="T10" fmla="*/ 26 w 212"/>
                <a:gd name="T11" fmla="*/ 2 h 203"/>
                <a:gd name="T12" fmla="*/ 22 w 212"/>
                <a:gd name="T13" fmla="*/ 6 h 203"/>
                <a:gd name="T14" fmla="*/ 17 w 212"/>
                <a:gd name="T15" fmla="*/ 8 h 203"/>
                <a:gd name="T16" fmla="*/ 13 w 212"/>
                <a:gd name="T17" fmla="*/ 11 h 203"/>
                <a:gd name="T18" fmla="*/ 7 w 212"/>
                <a:gd name="T19" fmla="*/ 21 h 203"/>
                <a:gd name="T20" fmla="*/ 0 w 212"/>
                <a:gd name="T21" fmla="*/ 41 h 203"/>
                <a:gd name="T22" fmla="*/ 13 w 212"/>
                <a:gd name="T23" fmla="*/ 125 h 203"/>
                <a:gd name="T24" fmla="*/ 71 w 212"/>
                <a:gd name="T25" fmla="*/ 192 h 203"/>
                <a:gd name="T26" fmla="*/ 132 w 212"/>
                <a:gd name="T27" fmla="*/ 203 h 203"/>
                <a:gd name="T28" fmla="*/ 162 w 212"/>
                <a:gd name="T29" fmla="*/ 199 h 203"/>
                <a:gd name="T30" fmla="*/ 169 w 212"/>
                <a:gd name="T31" fmla="*/ 196 h 203"/>
                <a:gd name="T32" fmla="*/ 175 w 212"/>
                <a:gd name="T33" fmla="*/ 194 h 203"/>
                <a:gd name="T34" fmla="*/ 182 w 212"/>
                <a:gd name="T35" fmla="*/ 190 h 203"/>
                <a:gd name="T36" fmla="*/ 186 w 212"/>
                <a:gd name="T37" fmla="*/ 186 h 203"/>
                <a:gd name="T38" fmla="*/ 190 w 212"/>
                <a:gd name="T39" fmla="*/ 175 h 203"/>
                <a:gd name="T40" fmla="*/ 195 w 212"/>
                <a:gd name="T41" fmla="*/ 164 h 203"/>
                <a:gd name="T42" fmla="*/ 186 w 212"/>
                <a:gd name="T43" fmla="*/ 56 h 203"/>
                <a:gd name="T44" fmla="*/ 184 w 212"/>
                <a:gd name="T45" fmla="*/ 49 h 203"/>
                <a:gd name="T46" fmla="*/ 188 w 212"/>
                <a:gd name="T47" fmla="*/ 45 h 203"/>
                <a:gd name="T48" fmla="*/ 195 w 212"/>
                <a:gd name="T49" fmla="*/ 43 h 203"/>
                <a:gd name="T50" fmla="*/ 201 w 212"/>
                <a:gd name="T51" fmla="*/ 41 h 203"/>
                <a:gd name="T52" fmla="*/ 210 w 212"/>
                <a:gd name="T53" fmla="*/ 39 h 203"/>
                <a:gd name="T54" fmla="*/ 210 w 212"/>
                <a:gd name="T55" fmla="*/ 32 h 203"/>
                <a:gd name="T56" fmla="*/ 173 w 212"/>
                <a:gd name="T57" fmla="*/ 0 h 203"/>
                <a:gd name="T58" fmla="*/ 115 w 212"/>
                <a:gd name="T59" fmla="*/ 160 h 203"/>
                <a:gd name="T60" fmla="*/ 110 w 212"/>
                <a:gd name="T61" fmla="*/ 162 h 203"/>
                <a:gd name="T62" fmla="*/ 106 w 212"/>
                <a:gd name="T63" fmla="*/ 164 h 203"/>
                <a:gd name="T64" fmla="*/ 89 w 212"/>
                <a:gd name="T65" fmla="*/ 162 h 203"/>
                <a:gd name="T66" fmla="*/ 82 w 212"/>
                <a:gd name="T67" fmla="*/ 158 h 203"/>
                <a:gd name="T68" fmla="*/ 80 w 212"/>
                <a:gd name="T69" fmla="*/ 153 h 203"/>
                <a:gd name="T70" fmla="*/ 71 w 212"/>
                <a:gd name="T71" fmla="*/ 56 h 203"/>
                <a:gd name="T72" fmla="*/ 76 w 212"/>
                <a:gd name="T73" fmla="*/ 49 h 203"/>
                <a:gd name="T74" fmla="*/ 78 w 212"/>
                <a:gd name="T75" fmla="*/ 43 h 203"/>
                <a:gd name="T76" fmla="*/ 82 w 212"/>
                <a:gd name="T77" fmla="*/ 41 h 203"/>
                <a:gd name="T78" fmla="*/ 87 w 212"/>
                <a:gd name="T79" fmla="*/ 39 h 203"/>
                <a:gd name="T80" fmla="*/ 104 w 212"/>
                <a:gd name="T81" fmla="*/ 41 h 203"/>
                <a:gd name="T82" fmla="*/ 110 w 212"/>
                <a:gd name="T83" fmla="*/ 47 h 203"/>
                <a:gd name="T84" fmla="*/ 121 w 212"/>
                <a:gd name="T85"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 h="203">
                  <a:moveTo>
                    <a:pt x="173" y="0"/>
                  </a:moveTo>
                  <a:lnTo>
                    <a:pt x="169" y="0"/>
                  </a:lnTo>
                  <a:lnTo>
                    <a:pt x="158" y="6"/>
                  </a:lnTo>
                  <a:lnTo>
                    <a:pt x="145" y="11"/>
                  </a:lnTo>
                  <a:lnTo>
                    <a:pt x="136" y="15"/>
                  </a:lnTo>
                  <a:lnTo>
                    <a:pt x="125" y="15"/>
                  </a:lnTo>
                  <a:lnTo>
                    <a:pt x="119" y="13"/>
                  </a:lnTo>
                  <a:lnTo>
                    <a:pt x="115" y="13"/>
                  </a:lnTo>
                  <a:lnTo>
                    <a:pt x="112" y="13"/>
                  </a:lnTo>
                  <a:lnTo>
                    <a:pt x="110" y="11"/>
                  </a:lnTo>
                  <a:lnTo>
                    <a:pt x="78" y="2"/>
                  </a:lnTo>
                  <a:lnTo>
                    <a:pt x="43" y="0"/>
                  </a:lnTo>
                  <a:lnTo>
                    <a:pt x="39" y="0"/>
                  </a:lnTo>
                  <a:lnTo>
                    <a:pt x="39" y="2"/>
                  </a:lnTo>
                  <a:lnTo>
                    <a:pt x="35" y="2"/>
                  </a:lnTo>
                  <a:lnTo>
                    <a:pt x="32" y="2"/>
                  </a:lnTo>
                  <a:lnTo>
                    <a:pt x="28" y="2"/>
                  </a:lnTo>
                  <a:lnTo>
                    <a:pt x="26" y="2"/>
                  </a:lnTo>
                  <a:lnTo>
                    <a:pt x="26" y="4"/>
                  </a:lnTo>
                  <a:lnTo>
                    <a:pt x="26" y="6"/>
                  </a:lnTo>
                  <a:lnTo>
                    <a:pt x="22" y="6"/>
                  </a:lnTo>
                  <a:lnTo>
                    <a:pt x="19" y="6"/>
                  </a:lnTo>
                  <a:lnTo>
                    <a:pt x="19" y="8"/>
                  </a:lnTo>
                  <a:lnTo>
                    <a:pt x="17" y="8"/>
                  </a:lnTo>
                  <a:lnTo>
                    <a:pt x="17" y="11"/>
                  </a:lnTo>
                  <a:lnTo>
                    <a:pt x="15" y="11"/>
                  </a:lnTo>
                  <a:lnTo>
                    <a:pt x="13" y="11"/>
                  </a:lnTo>
                  <a:lnTo>
                    <a:pt x="13" y="13"/>
                  </a:lnTo>
                  <a:lnTo>
                    <a:pt x="11" y="13"/>
                  </a:lnTo>
                  <a:lnTo>
                    <a:pt x="7" y="21"/>
                  </a:lnTo>
                  <a:lnTo>
                    <a:pt x="4" y="32"/>
                  </a:lnTo>
                  <a:lnTo>
                    <a:pt x="2" y="41"/>
                  </a:lnTo>
                  <a:lnTo>
                    <a:pt x="0" y="41"/>
                  </a:lnTo>
                  <a:lnTo>
                    <a:pt x="2" y="69"/>
                  </a:lnTo>
                  <a:lnTo>
                    <a:pt x="7" y="97"/>
                  </a:lnTo>
                  <a:lnTo>
                    <a:pt x="13" y="125"/>
                  </a:lnTo>
                  <a:lnTo>
                    <a:pt x="26" y="153"/>
                  </a:lnTo>
                  <a:lnTo>
                    <a:pt x="45" y="175"/>
                  </a:lnTo>
                  <a:lnTo>
                    <a:pt x="71" y="192"/>
                  </a:lnTo>
                  <a:lnTo>
                    <a:pt x="89" y="199"/>
                  </a:lnTo>
                  <a:lnTo>
                    <a:pt x="108" y="201"/>
                  </a:lnTo>
                  <a:lnTo>
                    <a:pt x="132" y="203"/>
                  </a:lnTo>
                  <a:lnTo>
                    <a:pt x="158" y="201"/>
                  </a:lnTo>
                  <a:lnTo>
                    <a:pt x="162" y="201"/>
                  </a:lnTo>
                  <a:lnTo>
                    <a:pt x="162" y="199"/>
                  </a:lnTo>
                  <a:lnTo>
                    <a:pt x="167" y="199"/>
                  </a:lnTo>
                  <a:lnTo>
                    <a:pt x="167" y="196"/>
                  </a:lnTo>
                  <a:lnTo>
                    <a:pt x="169" y="196"/>
                  </a:lnTo>
                  <a:lnTo>
                    <a:pt x="171" y="194"/>
                  </a:lnTo>
                  <a:lnTo>
                    <a:pt x="173" y="194"/>
                  </a:lnTo>
                  <a:lnTo>
                    <a:pt x="175" y="194"/>
                  </a:lnTo>
                  <a:lnTo>
                    <a:pt x="177" y="192"/>
                  </a:lnTo>
                  <a:lnTo>
                    <a:pt x="180" y="190"/>
                  </a:lnTo>
                  <a:lnTo>
                    <a:pt x="182" y="190"/>
                  </a:lnTo>
                  <a:lnTo>
                    <a:pt x="184" y="188"/>
                  </a:lnTo>
                  <a:lnTo>
                    <a:pt x="184" y="186"/>
                  </a:lnTo>
                  <a:lnTo>
                    <a:pt x="186" y="186"/>
                  </a:lnTo>
                  <a:lnTo>
                    <a:pt x="188" y="181"/>
                  </a:lnTo>
                  <a:lnTo>
                    <a:pt x="188" y="175"/>
                  </a:lnTo>
                  <a:lnTo>
                    <a:pt x="190" y="175"/>
                  </a:lnTo>
                  <a:lnTo>
                    <a:pt x="190" y="171"/>
                  </a:lnTo>
                  <a:lnTo>
                    <a:pt x="192" y="164"/>
                  </a:lnTo>
                  <a:lnTo>
                    <a:pt x="195" y="164"/>
                  </a:lnTo>
                  <a:lnTo>
                    <a:pt x="190" y="108"/>
                  </a:lnTo>
                  <a:lnTo>
                    <a:pt x="186" y="80"/>
                  </a:lnTo>
                  <a:lnTo>
                    <a:pt x="186" y="56"/>
                  </a:lnTo>
                  <a:lnTo>
                    <a:pt x="184" y="54"/>
                  </a:lnTo>
                  <a:lnTo>
                    <a:pt x="180" y="49"/>
                  </a:lnTo>
                  <a:lnTo>
                    <a:pt x="184" y="49"/>
                  </a:lnTo>
                  <a:lnTo>
                    <a:pt x="184" y="47"/>
                  </a:lnTo>
                  <a:lnTo>
                    <a:pt x="188" y="47"/>
                  </a:lnTo>
                  <a:lnTo>
                    <a:pt x="188" y="45"/>
                  </a:lnTo>
                  <a:lnTo>
                    <a:pt x="190" y="45"/>
                  </a:lnTo>
                  <a:lnTo>
                    <a:pt x="195" y="45"/>
                  </a:lnTo>
                  <a:lnTo>
                    <a:pt x="195" y="43"/>
                  </a:lnTo>
                  <a:lnTo>
                    <a:pt x="199" y="43"/>
                  </a:lnTo>
                  <a:lnTo>
                    <a:pt x="201" y="43"/>
                  </a:lnTo>
                  <a:lnTo>
                    <a:pt x="201" y="41"/>
                  </a:lnTo>
                  <a:lnTo>
                    <a:pt x="205" y="41"/>
                  </a:lnTo>
                  <a:lnTo>
                    <a:pt x="205" y="39"/>
                  </a:lnTo>
                  <a:lnTo>
                    <a:pt x="210" y="39"/>
                  </a:lnTo>
                  <a:lnTo>
                    <a:pt x="212" y="37"/>
                  </a:lnTo>
                  <a:lnTo>
                    <a:pt x="212" y="34"/>
                  </a:lnTo>
                  <a:lnTo>
                    <a:pt x="210" y="32"/>
                  </a:lnTo>
                  <a:lnTo>
                    <a:pt x="197" y="19"/>
                  </a:lnTo>
                  <a:lnTo>
                    <a:pt x="184" y="8"/>
                  </a:lnTo>
                  <a:lnTo>
                    <a:pt x="173" y="0"/>
                  </a:lnTo>
                  <a:lnTo>
                    <a:pt x="121" y="108"/>
                  </a:lnTo>
                  <a:lnTo>
                    <a:pt x="119" y="134"/>
                  </a:lnTo>
                  <a:lnTo>
                    <a:pt x="115" y="160"/>
                  </a:lnTo>
                  <a:lnTo>
                    <a:pt x="115" y="162"/>
                  </a:lnTo>
                  <a:lnTo>
                    <a:pt x="112" y="162"/>
                  </a:lnTo>
                  <a:lnTo>
                    <a:pt x="110" y="162"/>
                  </a:lnTo>
                  <a:lnTo>
                    <a:pt x="110" y="164"/>
                  </a:lnTo>
                  <a:lnTo>
                    <a:pt x="108" y="164"/>
                  </a:lnTo>
                  <a:lnTo>
                    <a:pt x="106" y="164"/>
                  </a:lnTo>
                  <a:lnTo>
                    <a:pt x="104" y="164"/>
                  </a:lnTo>
                  <a:lnTo>
                    <a:pt x="91" y="162"/>
                  </a:lnTo>
                  <a:lnTo>
                    <a:pt x="89" y="162"/>
                  </a:lnTo>
                  <a:lnTo>
                    <a:pt x="87" y="158"/>
                  </a:lnTo>
                  <a:lnTo>
                    <a:pt x="84" y="158"/>
                  </a:lnTo>
                  <a:lnTo>
                    <a:pt x="82" y="158"/>
                  </a:lnTo>
                  <a:lnTo>
                    <a:pt x="82" y="155"/>
                  </a:lnTo>
                  <a:lnTo>
                    <a:pt x="82" y="153"/>
                  </a:lnTo>
                  <a:lnTo>
                    <a:pt x="80" y="153"/>
                  </a:lnTo>
                  <a:lnTo>
                    <a:pt x="80" y="132"/>
                  </a:lnTo>
                  <a:lnTo>
                    <a:pt x="76" y="106"/>
                  </a:lnTo>
                  <a:lnTo>
                    <a:pt x="71" y="56"/>
                  </a:lnTo>
                  <a:lnTo>
                    <a:pt x="76" y="56"/>
                  </a:lnTo>
                  <a:lnTo>
                    <a:pt x="74" y="49"/>
                  </a:lnTo>
                  <a:lnTo>
                    <a:pt x="76" y="49"/>
                  </a:lnTo>
                  <a:lnTo>
                    <a:pt x="76" y="45"/>
                  </a:lnTo>
                  <a:lnTo>
                    <a:pt x="78" y="45"/>
                  </a:lnTo>
                  <a:lnTo>
                    <a:pt x="78" y="43"/>
                  </a:lnTo>
                  <a:lnTo>
                    <a:pt x="80" y="43"/>
                  </a:lnTo>
                  <a:lnTo>
                    <a:pt x="82" y="43"/>
                  </a:lnTo>
                  <a:lnTo>
                    <a:pt x="82" y="41"/>
                  </a:lnTo>
                  <a:lnTo>
                    <a:pt x="82" y="39"/>
                  </a:lnTo>
                  <a:lnTo>
                    <a:pt x="84" y="39"/>
                  </a:lnTo>
                  <a:lnTo>
                    <a:pt x="87" y="39"/>
                  </a:lnTo>
                  <a:lnTo>
                    <a:pt x="89" y="39"/>
                  </a:lnTo>
                  <a:lnTo>
                    <a:pt x="93" y="39"/>
                  </a:lnTo>
                  <a:lnTo>
                    <a:pt x="104" y="41"/>
                  </a:lnTo>
                  <a:lnTo>
                    <a:pt x="108" y="43"/>
                  </a:lnTo>
                  <a:lnTo>
                    <a:pt x="110" y="45"/>
                  </a:lnTo>
                  <a:lnTo>
                    <a:pt x="110" y="47"/>
                  </a:lnTo>
                  <a:lnTo>
                    <a:pt x="112" y="47"/>
                  </a:lnTo>
                  <a:lnTo>
                    <a:pt x="117" y="75"/>
                  </a:lnTo>
                  <a:lnTo>
                    <a:pt x="121" y="108"/>
                  </a:lnTo>
                  <a:lnTo>
                    <a:pt x="173" y="0"/>
                  </a:lnTo>
                  <a:close/>
                </a:path>
              </a:pathLst>
            </a:custGeom>
            <a:solidFill>
              <a:srgbClr val="2161A1"/>
            </a:solidFill>
            <a:ln w="0">
              <a:solidFill>
                <a:srgbClr val="80C2FF"/>
              </a:solidFill>
              <a:prstDash val="solid"/>
              <a:round/>
              <a:headEnd/>
              <a:tailEnd/>
            </a:ln>
          </p:spPr>
          <p:txBody>
            <a:bodyPr/>
            <a:lstStyle/>
            <a:p>
              <a:endParaRPr lang="de-DE"/>
            </a:p>
          </p:txBody>
        </p:sp>
        <p:sp>
          <p:nvSpPr>
            <p:cNvPr id="24651" name="Freeform 75"/>
            <p:cNvSpPr>
              <a:spLocks noEditPoints="1"/>
            </p:cNvSpPr>
            <p:nvPr/>
          </p:nvSpPr>
          <p:spPr bwMode="auto">
            <a:xfrm>
              <a:off x="4041" y="7732"/>
              <a:ext cx="1907" cy="941"/>
            </a:xfrm>
            <a:custGeom>
              <a:avLst/>
              <a:gdLst>
                <a:gd name="T0" fmla="*/ 80 w 1907"/>
                <a:gd name="T1" fmla="*/ 593 h 941"/>
                <a:gd name="T2" fmla="*/ 75 w 1907"/>
                <a:gd name="T3" fmla="*/ 586 h 941"/>
                <a:gd name="T4" fmla="*/ 75 w 1907"/>
                <a:gd name="T5" fmla="*/ 576 h 941"/>
                <a:gd name="T6" fmla="*/ 73 w 1907"/>
                <a:gd name="T7" fmla="*/ 565 h 941"/>
                <a:gd name="T8" fmla="*/ 73 w 1907"/>
                <a:gd name="T9" fmla="*/ 556 h 941"/>
                <a:gd name="T10" fmla="*/ 60 w 1907"/>
                <a:gd name="T11" fmla="*/ 446 h 941"/>
                <a:gd name="T12" fmla="*/ 0 w 1907"/>
                <a:gd name="T13" fmla="*/ 0 h 941"/>
                <a:gd name="T14" fmla="*/ 1907 w 1907"/>
                <a:gd name="T15" fmla="*/ 474 h 941"/>
                <a:gd name="T16" fmla="*/ 1487 w 1907"/>
                <a:gd name="T17" fmla="*/ 941 h 941"/>
                <a:gd name="T18" fmla="*/ 475 w 1907"/>
                <a:gd name="T19" fmla="*/ 692 h 941"/>
                <a:gd name="T20" fmla="*/ 212 w 1907"/>
                <a:gd name="T21" fmla="*/ 627 h 941"/>
                <a:gd name="T22" fmla="*/ 181 w 1907"/>
                <a:gd name="T23" fmla="*/ 621 h 941"/>
                <a:gd name="T24" fmla="*/ 142 w 1907"/>
                <a:gd name="T25" fmla="*/ 612 h 941"/>
                <a:gd name="T26" fmla="*/ 106 w 1907"/>
                <a:gd name="T27" fmla="*/ 604 h 941"/>
                <a:gd name="T28" fmla="*/ 90 w 1907"/>
                <a:gd name="T29" fmla="*/ 599 h 941"/>
                <a:gd name="T30" fmla="*/ 80 w 1907"/>
                <a:gd name="T31" fmla="*/ 593 h 941"/>
                <a:gd name="T32" fmla="*/ 129 w 1907"/>
                <a:gd name="T33" fmla="*/ 560 h 941"/>
                <a:gd name="T34" fmla="*/ 106 w 1907"/>
                <a:gd name="T35" fmla="*/ 312 h 941"/>
                <a:gd name="T36" fmla="*/ 80 w 1907"/>
                <a:gd name="T37" fmla="*/ 63 h 941"/>
                <a:gd name="T38" fmla="*/ 1792 w 1907"/>
                <a:gd name="T39" fmla="*/ 487 h 941"/>
                <a:gd name="T40" fmla="*/ 1457 w 1907"/>
                <a:gd name="T41" fmla="*/ 887 h 941"/>
                <a:gd name="T42" fmla="*/ 793 w 1907"/>
                <a:gd name="T43" fmla="*/ 725 h 941"/>
                <a:gd name="T44" fmla="*/ 129 w 1907"/>
                <a:gd name="T45" fmla="*/ 56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7" h="941">
                  <a:moveTo>
                    <a:pt x="80" y="593"/>
                  </a:moveTo>
                  <a:lnTo>
                    <a:pt x="75" y="586"/>
                  </a:lnTo>
                  <a:lnTo>
                    <a:pt x="75" y="576"/>
                  </a:lnTo>
                  <a:lnTo>
                    <a:pt x="73" y="565"/>
                  </a:lnTo>
                  <a:lnTo>
                    <a:pt x="73" y="556"/>
                  </a:lnTo>
                  <a:lnTo>
                    <a:pt x="60" y="446"/>
                  </a:lnTo>
                  <a:lnTo>
                    <a:pt x="0" y="0"/>
                  </a:lnTo>
                  <a:lnTo>
                    <a:pt x="1907" y="474"/>
                  </a:lnTo>
                  <a:lnTo>
                    <a:pt x="1487" y="941"/>
                  </a:lnTo>
                  <a:lnTo>
                    <a:pt x="475" y="692"/>
                  </a:lnTo>
                  <a:lnTo>
                    <a:pt x="212" y="627"/>
                  </a:lnTo>
                  <a:lnTo>
                    <a:pt x="181" y="621"/>
                  </a:lnTo>
                  <a:lnTo>
                    <a:pt x="142" y="612"/>
                  </a:lnTo>
                  <a:lnTo>
                    <a:pt x="106" y="604"/>
                  </a:lnTo>
                  <a:lnTo>
                    <a:pt x="90" y="599"/>
                  </a:lnTo>
                  <a:lnTo>
                    <a:pt x="80" y="593"/>
                  </a:lnTo>
                  <a:close/>
                  <a:moveTo>
                    <a:pt x="129" y="560"/>
                  </a:moveTo>
                  <a:lnTo>
                    <a:pt x="106" y="312"/>
                  </a:lnTo>
                  <a:lnTo>
                    <a:pt x="80" y="63"/>
                  </a:lnTo>
                  <a:lnTo>
                    <a:pt x="1792" y="487"/>
                  </a:lnTo>
                  <a:lnTo>
                    <a:pt x="1457" y="887"/>
                  </a:lnTo>
                  <a:lnTo>
                    <a:pt x="793" y="725"/>
                  </a:lnTo>
                  <a:lnTo>
                    <a:pt x="129" y="560"/>
                  </a:lnTo>
                  <a:close/>
                </a:path>
              </a:pathLst>
            </a:custGeom>
            <a:solidFill>
              <a:srgbClr val="2161A1"/>
            </a:solidFill>
            <a:ln w="0">
              <a:solidFill>
                <a:srgbClr val="80C2FF"/>
              </a:solidFill>
              <a:prstDash val="solid"/>
              <a:round/>
              <a:headEnd/>
              <a:tailEnd/>
            </a:ln>
          </p:spPr>
          <p:txBody>
            <a:bodyPr/>
            <a:lstStyle/>
            <a:p>
              <a:endParaRPr lang="de-DE"/>
            </a:p>
          </p:txBody>
        </p:sp>
        <p:sp>
          <p:nvSpPr>
            <p:cNvPr id="24652" name="Freeform 76"/>
            <p:cNvSpPr>
              <a:spLocks/>
            </p:cNvSpPr>
            <p:nvPr/>
          </p:nvSpPr>
          <p:spPr bwMode="auto">
            <a:xfrm>
              <a:off x="4882" y="8145"/>
              <a:ext cx="223" cy="184"/>
            </a:xfrm>
            <a:custGeom>
              <a:avLst/>
              <a:gdLst>
                <a:gd name="T0" fmla="*/ 0 w 223"/>
                <a:gd name="T1" fmla="*/ 167 h 184"/>
                <a:gd name="T2" fmla="*/ 69 w 223"/>
                <a:gd name="T3" fmla="*/ 184 h 184"/>
                <a:gd name="T4" fmla="*/ 117 w 223"/>
                <a:gd name="T5" fmla="*/ 54 h 184"/>
                <a:gd name="T6" fmla="*/ 207 w 223"/>
                <a:gd name="T7" fmla="*/ 78 h 184"/>
                <a:gd name="T8" fmla="*/ 216 w 223"/>
                <a:gd name="T9" fmla="*/ 61 h 184"/>
                <a:gd name="T10" fmla="*/ 223 w 223"/>
                <a:gd name="T11" fmla="*/ 41 h 184"/>
                <a:gd name="T12" fmla="*/ 138 w 223"/>
                <a:gd name="T13" fmla="*/ 22 h 184"/>
                <a:gd name="T14" fmla="*/ 52 w 223"/>
                <a:gd name="T15" fmla="*/ 0 h 184"/>
                <a:gd name="T16" fmla="*/ 26 w 223"/>
                <a:gd name="T17" fmla="*/ 85 h 184"/>
                <a:gd name="T18" fmla="*/ 0 w 223"/>
                <a:gd name="T19"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84">
                  <a:moveTo>
                    <a:pt x="0" y="167"/>
                  </a:moveTo>
                  <a:lnTo>
                    <a:pt x="69" y="184"/>
                  </a:lnTo>
                  <a:lnTo>
                    <a:pt x="117" y="54"/>
                  </a:lnTo>
                  <a:lnTo>
                    <a:pt x="207" y="78"/>
                  </a:lnTo>
                  <a:lnTo>
                    <a:pt x="216" y="61"/>
                  </a:lnTo>
                  <a:lnTo>
                    <a:pt x="223" y="41"/>
                  </a:lnTo>
                  <a:lnTo>
                    <a:pt x="138" y="22"/>
                  </a:lnTo>
                  <a:lnTo>
                    <a:pt x="52" y="0"/>
                  </a:lnTo>
                  <a:lnTo>
                    <a:pt x="26" y="85"/>
                  </a:lnTo>
                  <a:lnTo>
                    <a:pt x="0" y="167"/>
                  </a:lnTo>
                  <a:close/>
                </a:path>
              </a:pathLst>
            </a:custGeom>
            <a:solidFill>
              <a:srgbClr val="2161A1"/>
            </a:solidFill>
            <a:ln w="0">
              <a:solidFill>
                <a:srgbClr val="80C2FF"/>
              </a:solidFill>
              <a:prstDash val="solid"/>
              <a:round/>
              <a:headEnd/>
              <a:tailEnd/>
            </a:ln>
          </p:spPr>
          <p:txBody>
            <a:bodyPr/>
            <a:lstStyle/>
            <a:p>
              <a:endParaRPr lang="de-DE"/>
            </a:p>
          </p:txBody>
        </p:sp>
        <p:sp>
          <p:nvSpPr>
            <p:cNvPr id="24653" name="Freeform 77"/>
            <p:cNvSpPr>
              <a:spLocks/>
            </p:cNvSpPr>
            <p:nvPr/>
          </p:nvSpPr>
          <p:spPr bwMode="auto">
            <a:xfrm>
              <a:off x="5053" y="8191"/>
              <a:ext cx="145" cy="179"/>
            </a:xfrm>
            <a:custGeom>
              <a:avLst/>
              <a:gdLst>
                <a:gd name="T0" fmla="*/ 0 w 145"/>
                <a:gd name="T1" fmla="*/ 164 h 179"/>
                <a:gd name="T2" fmla="*/ 34 w 145"/>
                <a:gd name="T3" fmla="*/ 173 h 179"/>
                <a:gd name="T4" fmla="*/ 67 w 145"/>
                <a:gd name="T5" fmla="*/ 179 h 179"/>
                <a:gd name="T6" fmla="*/ 145 w 145"/>
                <a:gd name="T7" fmla="*/ 17 h 179"/>
                <a:gd name="T8" fmla="*/ 106 w 145"/>
                <a:gd name="T9" fmla="*/ 11 h 179"/>
                <a:gd name="T10" fmla="*/ 86 w 145"/>
                <a:gd name="T11" fmla="*/ 4 h 179"/>
                <a:gd name="T12" fmla="*/ 67 w 145"/>
                <a:gd name="T13" fmla="*/ 0 h 179"/>
                <a:gd name="T14" fmla="*/ 34 w 145"/>
                <a:gd name="T15" fmla="*/ 82 h 179"/>
                <a:gd name="T16" fmla="*/ 0 w 145"/>
                <a:gd name="T17" fmla="*/ 16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79">
                  <a:moveTo>
                    <a:pt x="0" y="164"/>
                  </a:moveTo>
                  <a:lnTo>
                    <a:pt x="34" y="173"/>
                  </a:lnTo>
                  <a:lnTo>
                    <a:pt x="67" y="179"/>
                  </a:lnTo>
                  <a:lnTo>
                    <a:pt x="145" y="17"/>
                  </a:lnTo>
                  <a:lnTo>
                    <a:pt x="106" y="11"/>
                  </a:lnTo>
                  <a:lnTo>
                    <a:pt x="86" y="4"/>
                  </a:lnTo>
                  <a:lnTo>
                    <a:pt x="67" y="0"/>
                  </a:lnTo>
                  <a:lnTo>
                    <a:pt x="34" y="82"/>
                  </a:lnTo>
                  <a:lnTo>
                    <a:pt x="0" y="164"/>
                  </a:lnTo>
                  <a:close/>
                </a:path>
              </a:pathLst>
            </a:custGeom>
            <a:solidFill>
              <a:srgbClr val="2161A1"/>
            </a:solidFill>
            <a:ln w="0">
              <a:solidFill>
                <a:srgbClr val="80C2FF"/>
              </a:solidFill>
              <a:prstDash val="solid"/>
              <a:round/>
              <a:headEnd/>
              <a:tailEnd/>
            </a:ln>
          </p:spPr>
          <p:txBody>
            <a:bodyPr/>
            <a:lstStyle/>
            <a:p>
              <a:endParaRPr lang="de-DE"/>
            </a:p>
          </p:txBody>
        </p:sp>
        <p:sp>
          <p:nvSpPr>
            <p:cNvPr id="24654" name="Freeform 78"/>
            <p:cNvSpPr>
              <a:spLocks/>
            </p:cNvSpPr>
            <p:nvPr/>
          </p:nvSpPr>
          <p:spPr bwMode="auto">
            <a:xfrm>
              <a:off x="5143" y="8232"/>
              <a:ext cx="215" cy="188"/>
            </a:xfrm>
            <a:custGeom>
              <a:avLst/>
              <a:gdLst>
                <a:gd name="T0" fmla="*/ 0 w 215"/>
                <a:gd name="T1" fmla="*/ 145 h 188"/>
                <a:gd name="T2" fmla="*/ 176 w 215"/>
                <a:gd name="T3" fmla="*/ 188 h 188"/>
                <a:gd name="T4" fmla="*/ 197 w 215"/>
                <a:gd name="T5" fmla="*/ 153 h 188"/>
                <a:gd name="T6" fmla="*/ 171 w 215"/>
                <a:gd name="T7" fmla="*/ 145 h 188"/>
                <a:gd name="T8" fmla="*/ 145 w 215"/>
                <a:gd name="T9" fmla="*/ 138 h 188"/>
                <a:gd name="T10" fmla="*/ 215 w 215"/>
                <a:gd name="T11" fmla="*/ 17 h 188"/>
                <a:gd name="T12" fmla="*/ 139 w 215"/>
                <a:gd name="T13" fmla="*/ 0 h 188"/>
                <a:gd name="T14" fmla="*/ 74 w 215"/>
                <a:gd name="T15" fmla="*/ 121 h 188"/>
                <a:gd name="T16" fmla="*/ 20 w 215"/>
                <a:gd name="T17" fmla="*/ 108 h 188"/>
                <a:gd name="T18" fmla="*/ 11 w 215"/>
                <a:gd name="T19" fmla="*/ 127 h 188"/>
                <a:gd name="T20" fmla="*/ 0 w 215"/>
                <a:gd name="T2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188">
                  <a:moveTo>
                    <a:pt x="0" y="145"/>
                  </a:moveTo>
                  <a:lnTo>
                    <a:pt x="176" y="188"/>
                  </a:lnTo>
                  <a:lnTo>
                    <a:pt x="197" y="153"/>
                  </a:lnTo>
                  <a:lnTo>
                    <a:pt x="171" y="145"/>
                  </a:lnTo>
                  <a:lnTo>
                    <a:pt x="145" y="138"/>
                  </a:lnTo>
                  <a:lnTo>
                    <a:pt x="215" y="17"/>
                  </a:lnTo>
                  <a:lnTo>
                    <a:pt x="139" y="0"/>
                  </a:lnTo>
                  <a:lnTo>
                    <a:pt x="74" y="121"/>
                  </a:lnTo>
                  <a:lnTo>
                    <a:pt x="20" y="108"/>
                  </a:lnTo>
                  <a:lnTo>
                    <a:pt x="11" y="127"/>
                  </a:lnTo>
                  <a:lnTo>
                    <a:pt x="0" y="145"/>
                  </a:lnTo>
                  <a:close/>
                </a:path>
              </a:pathLst>
            </a:custGeom>
            <a:solidFill>
              <a:srgbClr val="2161A1"/>
            </a:solidFill>
            <a:ln w="0">
              <a:solidFill>
                <a:srgbClr val="80C2FF"/>
              </a:solidFill>
              <a:prstDash val="solid"/>
              <a:round/>
              <a:headEnd/>
              <a:tailEnd/>
            </a:ln>
          </p:spPr>
          <p:txBody>
            <a:bodyPr/>
            <a:lstStyle/>
            <a:p>
              <a:endParaRPr lang="de-DE"/>
            </a:p>
          </p:txBody>
        </p:sp>
        <p:sp>
          <p:nvSpPr>
            <p:cNvPr id="24655" name="Freeform 79"/>
            <p:cNvSpPr>
              <a:spLocks/>
            </p:cNvSpPr>
            <p:nvPr/>
          </p:nvSpPr>
          <p:spPr bwMode="auto">
            <a:xfrm>
              <a:off x="5321" y="8284"/>
              <a:ext cx="246" cy="188"/>
            </a:xfrm>
            <a:custGeom>
              <a:avLst/>
              <a:gdLst>
                <a:gd name="T0" fmla="*/ 0 w 246"/>
                <a:gd name="T1" fmla="*/ 138 h 188"/>
                <a:gd name="T2" fmla="*/ 45 w 246"/>
                <a:gd name="T3" fmla="*/ 147 h 188"/>
                <a:gd name="T4" fmla="*/ 82 w 246"/>
                <a:gd name="T5" fmla="*/ 147 h 188"/>
                <a:gd name="T6" fmla="*/ 97 w 246"/>
                <a:gd name="T7" fmla="*/ 142 h 188"/>
                <a:gd name="T8" fmla="*/ 112 w 246"/>
                <a:gd name="T9" fmla="*/ 136 h 188"/>
                <a:gd name="T10" fmla="*/ 125 w 246"/>
                <a:gd name="T11" fmla="*/ 125 h 188"/>
                <a:gd name="T12" fmla="*/ 138 w 246"/>
                <a:gd name="T13" fmla="*/ 110 h 188"/>
                <a:gd name="T14" fmla="*/ 138 w 246"/>
                <a:gd name="T15" fmla="*/ 125 h 188"/>
                <a:gd name="T16" fmla="*/ 130 w 246"/>
                <a:gd name="T17" fmla="*/ 155 h 188"/>
                <a:gd name="T18" fmla="*/ 127 w 246"/>
                <a:gd name="T19" fmla="*/ 168 h 188"/>
                <a:gd name="T20" fmla="*/ 166 w 246"/>
                <a:gd name="T21" fmla="*/ 179 h 188"/>
                <a:gd name="T22" fmla="*/ 203 w 246"/>
                <a:gd name="T23" fmla="*/ 188 h 188"/>
                <a:gd name="T24" fmla="*/ 205 w 246"/>
                <a:gd name="T25" fmla="*/ 160 h 188"/>
                <a:gd name="T26" fmla="*/ 203 w 246"/>
                <a:gd name="T27" fmla="*/ 132 h 188"/>
                <a:gd name="T28" fmla="*/ 199 w 246"/>
                <a:gd name="T29" fmla="*/ 104 h 188"/>
                <a:gd name="T30" fmla="*/ 203 w 246"/>
                <a:gd name="T31" fmla="*/ 75 h 188"/>
                <a:gd name="T32" fmla="*/ 210 w 246"/>
                <a:gd name="T33" fmla="*/ 62 h 188"/>
                <a:gd name="T34" fmla="*/ 223 w 246"/>
                <a:gd name="T35" fmla="*/ 47 h 188"/>
                <a:gd name="T36" fmla="*/ 246 w 246"/>
                <a:gd name="T37" fmla="*/ 19 h 188"/>
                <a:gd name="T38" fmla="*/ 207 w 246"/>
                <a:gd name="T39" fmla="*/ 8 h 188"/>
                <a:gd name="T40" fmla="*/ 171 w 246"/>
                <a:gd name="T41" fmla="*/ 0 h 188"/>
                <a:gd name="T42" fmla="*/ 153 w 246"/>
                <a:gd name="T43" fmla="*/ 21 h 188"/>
                <a:gd name="T44" fmla="*/ 134 w 246"/>
                <a:gd name="T45" fmla="*/ 41 h 188"/>
                <a:gd name="T46" fmla="*/ 93 w 246"/>
                <a:gd name="T47" fmla="*/ 73 h 188"/>
                <a:gd name="T48" fmla="*/ 69 w 246"/>
                <a:gd name="T49" fmla="*/ 88 h 188"/>
                <a:gd name="T50" fmla="*/ 47 w 246"/>
                <a:gd name="T51" fmla="*/ 104 h 188"/>
                <a:gd name="T52" fmla="*/ 0 w 246"/>
                <a:gd name="T53" fmla="*/ 1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188">
                  <a:moveTo>
                    <a:pt x="0" y="138"/>
                  </a:moveTo>
                  <a:lnTo>
                    <a:pt x="45" y="147"/>
                  </a:lnTo>
                  <a:lnTo>
                    <a:pt x="82" y="147"/>
                  </a:lnTo>
                  <a:lnTo>
                    <a:pt x="97" y="142"/>
                  </a:lnTo>
                  <a:lnTo>
                    <a:pt x="112" y="136"/>
                  </a:lnTo>
                  <a:lnTo>
                    <a:pt x="125" y="125"/>
                  </a:lnTo>
                  <a:lnTo>
                    <a:pt x="138" y="110"/>
                  </a:lnTo>
                  <a:lnTo>
                    <a:pt x="138" y="125"/>
                  </a:lnTo>
                  <a:lnTo>
                    <a:pt x="130" y="155"/>
                  </a:lnTo>
                  <a:lnTo>
                    <a:pt x="127" y="168"/>
                  </a:lnTo>
                  <a:lnTo>
                    <a:pt x="166" y="179"/>
                  </a:lnTo>
                  <a:lnTo>
                    <a:pt x="203" y="188"/>
                  </a:lnTo>
                  <a:lnTo>
                    <a:pt x="205" y="160"/>
                  </a:lnTo>
                  <a:lnTo>
                    <a:pt x="203" y="132"/>
                  </a:lnTo>
                  <a:lnTo>
                    <a:pt x="199" y="104"/>
                  </a:lnTo>
                  <a:lnTo>
                    <a:pt x="203" y="75"/>
                  </a:lnTo>
                  <a:lnTo>
                    <a:pt x="210" y="62"/>
                  </a:lnTo>
                  <a:lnTo>
                    <a:pt x="223" y="47"/>
                  </a:lnTo>
                  <a:lnTo>
                    <a:pt x="246" y="19"/>
                  </a:lnTo>
                  <a:lnTo>
                    <a:pt x="207" y="8"/>
                  </a:lnTo>
                  <a:lnTo>
                    <a:pt x="171" y="0"/>
                  </a:lnTo>
                  <a:lnTo>
                    <a:pt x="153" y="21"/>
                  </a:lnTo>
                  <a:lnTo>
                    <a:pt x="134" y="41"/>
                  </a:lnTo>
                  <a:lnTo>
                    <a:pt x="93" y="73"/>
                  </a:lnTo>
                  <a:lnTo>
                    <a:pt x="69" y="88"/>
                  </a:lnTo>
                  <a:lnTo>
                    <a:pt x="47" y="104"/>
                  </a:lnTo>
                  <a:lnTo>
                    <a:pt x="0" y="138"/>
                  </a:lnTo>
                  <a:close/>
                </a:path>
              </a:pathLst>
            </a:custGeom>
            <a:solidFill>
              <a:srgbClr val="2161A1"/>
            </a:solidFill>
            <a:ln w="0">
              <a:solidFill>
                <a:srgbClr val="80C2FF"/>
              </a:solidFill>
              <a:prstDash val="solid"/>
              <a:round/>
              <a:headEnd/>
              <a:tailEnd/>
            </a:ln>
          </p:spPr>
          <p:txBody>
            <a:bodyPr/>
            <a:lstStyle/>
            <a:p>
              <a:endParaRPr lang="de-DE"/>
            </a:p>
          </p:txBody>
        </p:sp>
        <p:sp>
          <p:nvSpPr>
            <p:cNvPr id="24656" name="Freeform 80"/>
            <p:cNvSpPr>
              <a:spLocks/>
            </p:cNvSpPr>
            <p:nvPr/>
          </p:nvSpPr>
          <p:spPr bwMode="auto">
            <a:xfrm>
              <a:off x="4475" y="8161"/>
              <a:ext cx="35" cy="25"/>
            </a:xfrm>
            <a:custGeom>
              <a:avLst/>
              <a:gdLst>
                <a:gd name="T0" fmla="*/ 0 w 35"/>
                <a:gd name="T1" fmla="*/ 0 h 25"/>
                <a:gd name="T2" fmla="*/ 2 w 35"/>
                <a:gd name="T3" fmla="*/ 4 h 25"/>
                <a:gd name="T4" fmla="*/ 5 w 35"/>
                <a:gd name="T5" fmla="*/ 4 h 25"/>
                <a:gd name="T6" fmla="*/ 5 w 35"/>
                <a:gd name="T7" fmla="*/ 8 h 25"/>
                <a:gd name="T8" fmla="*/ 7 w 35"/>
                <a:gd name="T9" fmla="*/ 8 h 25"/>
                <a:gd name="T10" fmla="*/ 9 w 35"/>
                <a:gd name="T11" fmla="*/ 10 h 25"/>
                <a:gd name="T12" fmla="*/ 11 w 35"/>
                <a:gd name="T13" fmla="*/ 13 h 25"/>
                <a:gd name="T14" fmla="*/ 15 w 35"/>
                <a:gd name="T15" fmla="*/ 15 h 25"/>
                <a:gd name="T16" fmla="*/ 18 w 35"/>
                <a:gd name="T17" fmla="*/ 17 h 25"/>
                <a:gd name="T18" fmla="*/ 22 w 35"/>
                <a:gd name="T19" fmla="*/ 19 h 25"/>
                <a:gd name="T20" fmla="*/ 26 w 35"/>
                <a:gd name="T21" fmla="*/ 19 h 25"/>
                <a:gd name="T22" fmla="*/ 26 w 35"/>
                <a:gd name="T23" fmla="*/ 21 h 25"/>
                <a:gd name="T24" fmla="*/ 28 w 35"/>
                <a:gd name="T25" fmla="*/ 23 h 25"/>
                <a:gd name="T26" fmla="*/ 33 w 35"/>
                <a:gd name="T27" fmla="*/ 23 h 25"/>
                <a:gd name="T28" fmla="*/ 35 w 35"/>
                <a:gd name="T29" fmla="*/ 25 h 25"/>
                <a:gd name="T30" fmla="*/ 35 w 35"/>
                <a:gd name="T31" fmla="*/ 23 h 25"/>
                <a:gd name="T32" fmla="*/ 33 w 35"/>
                <a:gd name="T33" fmla="*/ 23 h 25"/>
                <a:gd name="T34" fmla="*/ 31 w 35"/>
                <a:gd name="T35" fmla="*/ 21 h 25"/>
                <a:gd name="T36" fmla="*/ 28 w 35"/>
                <a:gd name="T37" fmla="*/ 19 h 25"/>
                <a:gd name="T38" fmla="*/ 26 w 35"/>
                <a:gd name="T39" fmla="*/ 19 h 25"/>
                <a:gd name="T40" fmla="*/ 24 w 35"/>
                <a:gd name="T41" fmla="*/ 19 h 25"/>
                <a:gd name="T42" fmla="*/ 22 w 35"/>
                <a:gd name="T43" fmla="*/ 17 h 25"/>
                <a:gd name="T44" fmla="*/ 18 w 35"/>
                <a:gd name="T45" fmla="*/ 13 h 25"/>
                <a:gd name="T46" fmla="*/ 15 w 35"/>
                <a:gd name="T47" fmla="*/ 10 h 25"/>
                <a:gd name="T48" fmla="*/ 13 w 35"/>
                <a:gd name="T49" fmla="*/ 8 h 25"/>
                <a:gd name="T50" fmla="*/ 11 w 35"/>
                <a:gd name="T51" fmla="*/ 8 h 25"/>
                <a:gd name="T52" fmla="*/ 9 w 35"/>
                <a:gd name="T53" fmla="*/ 6 h 25"/>
                <a:gd name="T54" fmla="*/ 7 w 35"/>
                <a:gd name="T55" fmla="*/ 4 h 25"/>
                <a:gd name="T56" fmla="*/ 0 w 35"/>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5">
                  <a:moveTo>
                    <a:pt x="0" y="0"/>
                  </a:moveTo>
                  <a:lnTo>
                    <a:pt x="2" y="4"/>
                  </a:lnTo>
                  <a:lnTo>
                    <a:pt x="5" y="4"/>
                  </a:lnTo>
                  <a:lnTo>
                    <a:pt x="5" y="8"/>
                  </a:lnTo>
                  <a:lnTo>
                    <a:pt x="7" y="8"/>
                  </a:lnTo>
                  <a:lnTo>
                    <a:pt x="9" y="10"/>
                  </a:lnTo>
                  <a:lnTo>
                    <a:pt x="11" y="13"/>
                  </a:lnTo>
                  <a:lnTo>
                    <a:pt x="15" y="15"/>
                  </a:lnTo>
                  <a:lnTo>
                    <a:pt x="18" y="17"/>
                  </a:lnTo>
                  <a:lnTo>
                    <a:pt x="22" y="19"/>
                  </a:lnTo>
                  <a:lnTo>
                    <a:pt x="26" y="19"/>
                  </a:lnTo>
                  <a:lnTo>
                    <a:pt x="26" y="21"/>
                  </a:lnTo>
                  <a:lnTo>
                    <a:pt x="28" y="23"/>
                  </a:lnTo>
                  <a:lnTo>
                    <a:pt x="33" y="23"/>
                  </a:lnTo>
                  <a:lnTo>
                    <a:pt x="35" y="25"/>
                  </a:lnTo>
                  <a:lnTo>
                    <a:pt x="35" y="23"/>
                  </a:lnTo>
                  <a:lnTo>
                    <a:pt x="33" y="23"/>
                  </a:lnTo>
                  <a:lnTo>
                    <a:pt x="31" y="21"/>
                  </a:lnTo>
                  <a:lnTo>
                    <a:pt x="28" y="19"/>
                  </a:lnTo>
                  <a:lnTo>
                    <a:pt x="26" y="19"/>
                  </a:lnTo>
                  <a:lnTo>
                    <a:pt x="24" y="19"/>
                  </a:lnTo>
                  <a:lnTo>
                    <a:pt x="22" y="17"/>
                  </a:lnTo>
                  <a:lnTo>
                    <a:pt x="18" y="13"/>
                  </a:lnTo>
                  <a:lnTo>
                    <a:pt x="15" y="10"/>
                  </a:lnTo>
                  <a:lnTo>
                    <a:pt x="13" y="8"/>
                  </a:lnTo>
                  <a:lnTo>
                    <a:pt x="11" y="8"/>
                  </a:lnTo>
                  <a:lnTo>
                    <a:pt x="9" y="6"/>
                  </a:lnTo>
                  <a:lnTo>
                    <a:pt x="7"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57" name="Freeform 81"/>
            <p:cNvSpPr>
              <a:spLocks/>
            </p:cNvSpPr>
            <p:nvPr/>
          </p:nvSpPr>
          <p:spPr bwMode="auto">
            <a:xfrm>
              <a:off x="4512" y="8154"/>
              <a:ext cx="35" cy="26"/>
            </a:xfrm>
            <a:custGeom>
              <a:avLst/>
              <a:gdLst>
                <a:gd name="T0" fmla="*/ 0 w 35"/>
                <a:gd name="T1" fmla="*/ 0 h 26"/>
                <a:gd name="T2" fmla="*/ 7 w 35"/>
                <a:gd name="T3" fmla="*/ 7 h 26"/>
                <a:gd name="T4" fmla="*/ 11 w 35"/>
                <a:gd name="T5" fmla="*/ 11 h 26"/>
                <a:gd name="T6" fmla="*/ 11 w 35"/>
                <a:gd name="T7" fmla="*/ 13 h 26"/>
                <a:gd name="T8" fmla="*/ 20 w 35"/>
                <a:gd name="T9" fmla="*/ 17 h 26"/>
                <a:gd name="T10" fmla="*/ 20 w 35"/>
                <a:gd name="T11" fmla="*/ 20 h 26"/>
                <a:gd name="T12" fmla="*/ 24 w 35"/>
                <a:gd name="T13" fmla="*/ 22 h 26"/>
                <a:gd name="T14" fmla="*/ 30 w 35"/>
                <a:gd name="T15" fmla="*/ 24 h 26"/>
                <a:gd name="T16" fmla="*/ 32 w 35"/>
                <a:gd name="T17" fmla="*/ 24 h 26"/>
                <a:gd name="T18" fmla="*/ 32 w 35"/>
                <a:gd name="T19" fmla="*/ 26 h 26"/>
                <a:gd name="T20" fmla="*/ 35 w 35"/>
                <a:gd name="T21" fmla="*/ 26 h 26"/>
                <a:gd name="T22" fmla="*/ 32 w 35"/>
                <a:gd name="T23" fmla="*/ 24 h 26"/>
                <a:gd name="T24" fmla="*/ 28 w 35"/>
                <a:gd name="T25" fmla="*/ 22 h 26"/>
                <a:gd name="T26" fmla="*/ 28 w 35"/>
                <a:gd name="T27" fmla="*/ 20 h 26"/>
                <a:gd name="T28" fmla="*/ 26 w 35"/>
                <a:gd name="T29" fmla="*/ 20 h 26"/>
                <a:gd name="T30" fmla="*/ 24 w 35"/>
                <a:gd name="T31" fmla="*/ 17 h 26"/>
                <a:gd name="T32" fmla="*/ 20 w 35"/>
                <a:gd name="T33" fmla="*/ 15 h 26"/>
                <a:gd name="T34" fmla="*/ 17 w 35"/>
                <a:gd name="T35" fmla="*/ 15 h 26"/>
                <a:gd name="T36" fmla="*/ 17 w 35"/>
                <a:gd name="T37" fmla="*/ 13 h 26"/>
                <a:gd name="T38" fmla="*/ 15 w 35"/>
                <a:gd name="T39" fmla="*/ 13 h 26"/>
                <a:gd name="T40" fmla="*/ 15 w 35"/>
                <a:gd name="T41" fmla="*/ 11 h 26"/>
                <a:gd name="T42" fmla="*/ 13 w 35"/>
                <a:gd name="T43" fmla="*/ 11 h 26"/>
                <a:gd name="T44" fmla="*/ 13 w 35"/>
                <a:gd name="T45" fmla="*/ 9 h 26"/>
                <a:gd name="T46" fmla="*/ 11 w 35"/>
                <a:gd name="T47" fmla="*/ 9 h 26"/>
                <a:gd name="T48" fmla="*/ 11 w 35"/>
                <a:gd name="T49" fmla="*/ 7 h 26"/>
                <a:gd name="T50" fmla="*/ 7 w 35"/>
                <a:gd name="T51" fmla="*/ 4 h 26"/>
                <a:gd name="T52" fmla="*/ 4 w 35"/>
                <a:gd name="T53" fmla="*/ 4 h 26"/>
                <a:gd name="T54" fmla="*/ 4 w 35"/>
                <a:gd name="T55" fmla="*/ 2 h 26"/>
                <a:gd name="T56" fmla="*/ 2 w 35"/>
                <a:gd name="T57" fmla="*/ 0 h 26"/>
                <a:gd name="T58" fmla="*/ 0 w 35"/>
                <a:gd name="T5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6">
                  <a:moveTo>
                    <a:pt x="0" y="0"/>
                  </a:moveTo>
                  <a:lnTo>
                    <a:pt x="7" y="7"/>
                  </a:lnTo>
                  <a:lnTo>
                    <a:pt x="11" y="11"/>
                  </a:lnTo>
                  <a:lnTo>
                    <a:pt x="11" y="13"/>
                  </a:lnTo>
                  <a:lnTo>
                    <a:pt x="20" y="17"/>
                  </a:lnTo>
                  <a:lnTo>
                    <a:pt x="20" y="20"/>
                  </a:lnTo>
                  <a:lnTo>
                    <a:pt x="24" y="22"/>
                  </a:lnTo>
                  <a:lnTo>
                    <a:pt x="30" y="24"/>
                  </a:lnTo>
                  <a:lnTo>
                    <a:pt x="32" y="24"/>
                  </a:lnTo>
                  <a:lnTo>
                    <a:pt x="32" y="26"/>
                  </a:lnTo>
                  <a:lnTo>
                    <a:pt x="35" y="26"/>
                  </a:lnTo>
                  <a:lnTo>
                    <a:pt x="32" y="24"/>
                  </a:lnTo>
                  <a:lnTo>
                    <a:pt x="28" y="22"/>
                  </a:lnTo>
                  <a:lnTo>
                    <a:pt x="28" y="20"/>
                  </a:lnTo>
                  <a:lnTo>
                    <a:pt x="26" y="20"/>
                  </a:lnTo>
                  <a:lnTo>
                    <a:pt x="24" y="17"/>
                  </a:lnTo>
                  <a:lnTo>
                    <a:pt x="20" y="15"/>
                  </a:lnTo>
                  <a:lnTo>
                    <a:pt x="17" y="15"/>
                  </a:lnTo>
                  <a:lnTo>
                    <a:pt x="17" y="13"/>
                  </a:lnTo>
                  <a:lnTo>
                    <a:pt x="15" y="13"/>
                  </a:lnTo>
                  <a:lnTo>
                    <a:pt x="15" y="11"/>
                  </a:lnTo>
                  <a:lnTo>
                    <a:pt x="13" y="11"/>
                  </a:lnTo>
                  <a:lnTo>
                    <a:pt x="13" y="9"/>
                  </a:lnTo>
                  <a:lnTo>
                    <a:pt x="11" y="9"/>
                  </a:lnTo>
                  <a:lnTo>
                    <a:pt x="11" y="7"/>
                  </a:lnTo>
                  <a:lnTo>
                    <a:pt x="7" y="4"/>
                  </a:lnTo>
                  <a:lnTo>
                    <a:pt x="4" y="4"/>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58" name="Freeform 82"/>
            <p:cNvSpPr>
              <a:spLocks/>
            </p:cNvSpPr>
            <p:nvPr/>
          </p:nvSpPr>
          <p:spPr bwMode="auto">
            <a:xfrm>
              <a:off x="4490" y="8124"/>
              <a:ext cx="35" cy="26"/>
            </a:xfrm>
            <a:custGeom>
              <a:avLst/>
              <a:gdLst>
                <a:gd name="T0" fmla="*/ 0 w 35"/>
                <a:gd name="T1" fmla="*/ 0 h 26"/>
                <a:gd name="T2" fmla="*/ 7 w 35"/>
                <a:gd name="T3" fmla="*/ 11 h 26"/>
                <a:gd name="T4" fmla="*/ 18 w 35"/>
                <a:gd name="T5" fmla="*/ 17 h 26"/>
                <a:gd name="T6" fmla="*/ 20 w 35"/>
                <a:gd name="T7" fmla="*/ 17 h 26"/>
                <a:gd name="T8" fmla="*/ 24 w 35"/>
                <a:gd name="T9" fmla="*/ 19 h 26"/>
                <a:gd name="T10" fmla="*/ 26 w 35"/>
                <a:gd name="T11" fmla="*/ 19 h 26"/>
                <a:gd name="T12" fmla="*/ 26 w 35"/>
                <a:gd name="T13" fmla="*/ 21 h 26"/>
                <a:gd name="T14" fmla="*/ 29 w 35"/>
                <a:gd name="T15" fmla="*/ 24 h 26"/>
                <a:gd name="T16" fmla="*/ 31 w 35"/>
                <a:gd name="T17" fmla="*/ 24 h 26"/>
                <a:gd name="T18" fmla="*/ 33 w 35"/>
                <a:gd name="T19" fmla="*/ 26 h 26"/>
                <a:gd name="T20" fmla="*/ 35 w 35"/>
                <a:gd name="T21" fmla="*/ 26 h 26"/>
                <a:gd name="T22" fmla="*/ 33 w 35"/>
                <a:gd name="T23" fmla="*/ 26 h 26"/>
                <a:gd name="T24" fmla="*/ 31 w 35"/>
                <a:gd name="T25" fmla="*/ 24 h 26"/>
                <a:gd name="T26" fmla="*/ 31 w 35"/>
                <a:gd name="T27" fmla="*/ 21 h 26"/>
                <a:gd name="T28" fmla="*/ 29 w 35"/>
                <a:gd name="T29" fmla="*/ 19 h 26"/>
                <a:gd name="T30" fmla="*/ 26 w 35"/>
                <a:gd name="T31" fmla="*/ 19 h 26"/>
                <a:gd name="T32" fmla="*/ 24 w 35"/>
                <a:gd name="T33" fmla="*/ 19 h 26"/>
                <a:gd name="T34" fmla="*/ 20 w 35"/>
                <a:gd name="T35" fmla="*/ 15 h 26"/>
                <a:gd name="T36" fmla="*/ 18 w 35"/>
                <a:gd name="T37" fmla="*/ 13 h 26"/>
                <a:gd name="T38" fmla="*/ 16 w 35"/>
                <a:gd name="T39" fmla="*/ 13 h 26"/>
                <a:gd name="T40" fmla="*/ 13 w 35"/>
                <a:gd name="T41" fmla="*/ 11 h 26"/>
                <a:gd name="T42" fmla="*/ 11 w 35"/>
                <a:gd name="T43" fmla="*/ 8 h 26"/>
                <a:gd name="T44" fmla="*/ 11 w 35"/>
                <a:gd name="T45" fmla="*/ 6 h 26"/>
                <a:gd name="T46" fmla="*/ 7 w 35"/>
                <a:gd name="T47" fmla="*/ 6 h 26"/>
                <a:gd name="T48" fmla="*/ 7 w 35"/>
                <a:gd name="T49" fmla="*/ 4 h 26"/>
                <a:gd name="T50" fmla="*/ 5 w 35"/>
                <a:gd name="T51" fmla="*/ 4 h 26"/>
                <a:gd name="T52" fmla="*/ 3 w 35"/>
                <a:gd name="T53" fmla="*/ 2 h 26"/>
                <a:gd name="T54" fmla="*/ 0 w 35"/>
                <a:gd name="T55" fmla="*/ 2 h 26"/>
                <a:gd name="T56" fmla="*/ 0 w 35"/>
                <a:gd name="T5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6">
                  <a:moveTo>
                    <a:pt x="0" y="0"/>
                  </a:moveTo>
                  <a:lnTo>
                    <a:pt x="7" y="11"/>
                  </a:lnTo>
                  <a:lnTo>
                    <a:pt x="18" y="17"/>
                  </a:lnTo>
                  <a:lnTo>
                    <a:pt x="20" y="17"/>
                  </a:lnTo>
                  <a:lnTo>
                    <a:pt x="24" y="19"/>
                  </a:lnTo>
                  <a:lnTo>
                    <a:pt x="26" y="19"/>
                  </a:lnTo>
                  <a:lnTo>
                    <a:pt x="26" y="21"/>
                  </a:lnTo>
                  <a:lnTo>
                    <a:pt x="29" y="24"/>
                  </a:lnTo>
                  <a:lnTo>
                    <a:pt x="31" y="24"/>
                  </a:lnTo>
                  <a:lnTo>
                    <a:pt x="33" y="26"/>
                  </a:lnTo>
                  <a:lnTo>
                    <a:pt x="35" y="26"/>
                  </a:lnTo>
                  <a:lnTo>
                    <a:pt x="33" y="26"/>
                  </a:lnTo>
                  <a:lnTo>
                    <a:pt x="31" y="24"/>
                  </a:lnTo>
                  <a:lnTo>
                    <a:pt x="31" y="21"/>
                  </a:lnTo>
                  <a:lnTo>
                    <a:pt x="29" y="19"/>
                  </a:lnTo>
                  <a:lnTo>
                    <a:pt x="26" y="19"/>
                  </a:lnTo>
                  <a:lnTo>
                    <a:pt x="24" y="19"/>
                  </a:lnTo>
                  <a:lnTo>
                    <a:pt x="20" y="15"/>
                  </a:lnTo>
                  <a:lnTo>
                    <a:pt x="18" y="13"/>
                  </a:lnTo>
                  <a:lnTo>
                    <a:pt x="16" y="13"/>
                  </a:lnTo>
                  <a:lnTo>
                    <a:pt x="13" y="11"/>
                  </a:lnTo>
                  <a:lnTo>
                    <a:pt x="11" y="8"/>
                  </a:lnTo>
                  <a:lnTo>
                    <a:pt x="11" y="6"/>
                  </a:lnTo>
                  <a:lnTo>
                    <a:pt x="7" y="6"/>
                  </a:lnTo>
                  <a:lnTo>
                    <a:pt x="7" y="4"/>
                  </a:lnTo>
                  <a:lnTo>
                    <a:pt x="5" y="4"/>
                  </a:lnTo>
                  <a:lnTo>
                    <a:pt x="3"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59" name="Freeform 83"/>
            <p:cNvSpPr>
              <a:spLocks/>
            </p:cNvSpPr>
            <p:nvPr/>
          </p:nvSpPr>
          <p:spPr bwMode="auto">
            <a:xfrm>
              <a:off x="4594" y="8150"/>
              <a:ext cx="33" cy="24"/>
            </a:xfrm>
            <a:custGeom>
              <a:avLst/>
              <a:gdLst>
                <a:gd name="T0" fmla="*/ 0 w 33"/>
                <a:gd name="T1" fmla="*/ 0 h 24"/>
                <a:gd name="T2" fmla="*/ 2 w 33"/>
                <a:gd name="T3" fmla="*/ 4 h 24"/>
                <a:gd name="T4" fmla="*/ 5 w 33"/>
                <a:gd name="T5" fmla="*/ 6 h 24"/>
                <a:gd name="T6" fmla="*/ 7 w 33"/>
                <a:gd name="T7" fmla="*/ 8 h 24"/>
                <a:gd name="T8" fmla="*/ 9 w 33"/>
                <a:gd name="T9" fmla="*/ 11 h 24"/>
                <a:gd name="T10" fmla="*/ 11 w 33"/>
                <a:gd name="T11" fmla="*/ 13 h 24"/>
                <a:gd name="T12" fmla="*/ 15 w 33"/>
                <a:gd name="T13" fmla="*/ 13 h 24"/>
                <a:gd name="T14" fmla="*/ 15 w 33"/>
                <a:gd name="T15" fmla="*/ 15 h 24"/>
                <a:gd name="T16" fmla="*/ 18 w 33"/>
                <a:gd name="T17" fmla="*/ 15 h 24"/>
                <a:gd name="T18" fmla="*/ 20 w 33"/>
                <a:gd name="T19" fmla="*/ 17 h 24"/>
                <a:gd name="T20" fmla="*/ 22 w 33"/>
                <a:gd name="T21" fmla="*/ 17 h 24"/>
                <a:gd name="T22" fmla="*/ 22 w 33"/>
                <a:gd name="T23" fmla="*/ 19 h 24"/>
                <a:gd name="T24" fmla="*/ 24 w 33"/>
                <a:gd name="T25" fmla="*/ 19 h 24"/>
                <a:gd name="T26" fmla="*/ 28 w 33"/>
                <a:gd name="T27" fmla="*/ 21 h 24"/>
                <a:gd name="T28" fmla="*/ 30 w 33"/>
                <a:gd name="T29" fmla="*/ 24 h 24"/>
                <a:gd name="T30" fmla="*/ 33 w 33"/>
                <a:gd name="T31" fmla="*/ 24 h 24"/>
                <a:gd name="T32" fmla="*/ 30 w 33"/>
                <a:gd name="T33" fmla="*/ 21 h 24"/>
                <a:gd name="T34" fmla="*/ 26 w 33"/>
                <a:gd name="T35" fmla="*/ 19 h 24"/>
                <a:gd name="T36" fmla="*/ 24 w 33"/>
                <a:gd name="T37" fmla="*/ 17 h 24"/>
                <a:gd name="T38" fmla="*/ 22 w 33"/>
                <a:gd name="T39" fmla="*/ 15 h 24"/>
                <a:gd name="T40" fmla="*/ 18 w 33"/>
                <a:gd name="T41" fmla="*/ 15 h 24"/>
                <a:gd name="T42" fmla="*/ 18 w 33"/>
                <a:gd name="T43" fmla="*/ 13 h 24"/>
                <a:gd name="T44" fmla="*/ 15 w 33"/>
                <a:gd name="T45" fmla="*/ 11 h 24"/>
                <a:gd name="T46" fmla="*/ 13 w 33"/>
                <a:gd name="T47" fmla="*/ 8 h 24"/>
                <a:gd name="T48" fmla="*/ 11 w 33"/>
                <a:gd name="T49" fmla="*/ 8 h 24"/>
                <a:gd name="T50" fmla="*/ 7 w 33"/>
                <a:gd name="T51" fmla="*/ 4 h 24"/>
                <a:gd name="T52" fmla="*/ 0 w 33"/>
                <a:gd name="T5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24">
                  <a:moveTo>
                    <a:pt x="0" y="0"/>
                  </a:moveTo>
                  <a:lnTo>
                    <a:pt x="2" y="4"/>
                  </a:lnTo>
                  <a:lnTo>
                    <a:pt x="5" y="6"/>
                  </a:lnTo>
                  <a:lnTo>
                    <a:pt x="7" y="8"/>
                  </a:lnTo>
                  <a:lnTo>
                    <a:pt x="9" y="11"/>
                  </a:lnTo>
                  <a:lnTo>
                    <a:pt x="11" y="13"/>
                  </a:lnTo>
                  <a:lnTo>
                    <a:pt x="15" y="13"/>
                  </a:lnTo>
                  <a:lnTo>
                    <a:pt x="15" y="15"/>
                  </a:lnTo>
                  <a:lnTo>
                    <a:pt x="18" y="15"/>
                  </a:lnTo>
                  <a:lnTo>
                    <a:pt x="20" y="17"/>
                  </a:lnTo>
                  <a:lnTo>
                    <a:pt x="22" y="17"/>
                  </a:lnTo>
                  <a:lnTo>
                    <a:pt x="22" y="19"/>
                  </a:lnTo>
                  <a:lnTo>
                    <a:pt x="24" y="19"/>
                  </a:lnTo>
                  <a:lnTo>
                    <a:pt x="28" y="21"/>
                  </a:lnTo>
                  <a:lnTo>
                    <a:pt x="30" y="24"/>
                  </a:lnTo>
                  <a:lnTo>
                    <a:pt x="33" y="24"/>
                  </a:lnTo>
                  <a:lnTo>
                    <a:pt x="30" y="21"/>
                  </a:lnTo>
                  <a:lnTo>
                    <a:pt x="26" y="19"/>
                  </a:lnTo>
                  <a:lnTo>
                    <a:pt x="24" y="17"/>
                  </a:lnTo>
                  <a:lnTo>
                    <a:pt x="22" y="15"/>
                  </a:lnTo>
                  <a:lnTo>
                    <a:pt x="18" y="15"/>
                  </a:lnTo>
                  <a:lnTo>
                    <a:pt x="18" y="13"/>
                  </a:lnTo>
                  <a:lnTo>
                    <a:pt x="15" y="11"/>
                  </a:lnTo>
                  <a:lnTo>
                    <a:pt x="13" y="8"/>
                  </a:lnTo>
                  <a:lnTo>
                    <a:pt x="11" y="8"/>
                  </a:lnTo>
                  <a:lnTo>
                    <a:pt x="7"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0" name="Freeform 84"/>
            <p:cNvSpPr>
              <a:spLocks/>
            </p:cNvSpPr>
            <p:nvPr/>
          </p:nvSpPr>
          <p:spPr bwMode="auto">
            <a:xfrm>
              <a:off x="4631" y="8143"/>
              <a:ext cx="35" cy="26"/>
            </a:xfrm>
            <a:custGeom>
              <a:avLst/>
              <a:gdLst>
                <a:gd name="T0" fmla="*/ 0 w 35"/>
                <a:gd name="T1" fmla="*/ 0 h 26"/>
                <a:gd name="T2" fmla="*/ 4 w 35"/>
                <a:gd name="T3" fmla="*/ 7 h 26"/>
                <a:gd name="T4" fmla="*/ 9 w 35"/>
                <a:gd name="T5" fmla="*/ 11 h 26"/>
                <a:gd name="T6" fmla="*/ 11 w 35"/>
                <a:gd name="T7" fmla="*/ 11 h 26"/>
                <a:gd name="T8" fmla="*/ 11 w 35"/>
                <a:gd name="T9" fmla="*/ 13 h 26"/>
                <a:gd name="T10" fmla="*/ 13 w 35"/>
                <a:gd name="T11" fmla="*/ 13 h 26"/>
                <a:gd name="T12" fmla="*/ 15 w 35"/>
                <a:gd name="T13" fmla="*/ 15 h 26"/>
                <a:gd name="T14" fmla="*/ 17 w 35"/>
                <a:gd name="T15" fmla="*/ 15 h 26"/>
                <a:gd name="T16" fmla="*/ 19 w 35"/>
                <a:gd name="T17" fmla="*/ 18 h 26"/>
                <a:gd name="T18" fmla="*/ 22 w 35"/>
                <a:gd name="T19" fmla="*/ 18 h 26"/>
                <a:gd name="T20" fmla="*/ 22 w 35"/>
                <a:gd name="T21" fmla="*/ 20 h 26"/>
                <a:gd name="T22" fmla="*/ 24 w 35"/>
                <a:gd name="T23" fmla="*/ 20 h 26"/>
                <a:gd name="T24" fmla="*/ 28 w 35"/>
                <a:gd name="T25" fmla="*/ 22 h 26"/>
                <a:gd name="T26" fmla="*/ 32 w 35"/>
                <a:gd name="T27" fmla="*/ 24 h 26"/>
                <a:gd name="T28" fmla="*/ 35 w 35"/>
                <a:gd name="T29" fmla="*/ 24 h 26"/>
                <a:gd name="T30" fmla="*/ 35 w 35"/>
                <a:gd name="T31" fmla="*/ 26 h 26"/>
                <a:gd name="T32" fmla="*/ 35 w 35"/>
                <a:gd name="T33" fmla="*/ 24 h 26"/>
                <a:gd name="T34" fmla="*/ 32 w 35"/>
                <a:gd name="T35" fmla="*/ 22 h 26"/>
                <a:gd name="T36" fmla="*/ 30 w 35"/>
                <a:gd name="T37" fmla="*/ 22 h 26"/>
                <a:gd name="T38" fmla="*/ 28 w 35"/>
                <a:gd name="T39" fmla="*/ 20 h 26"/>
                <a:gd name="T40" fmla="*/ 26 w 35"/>
                <a:gd name="T41" fmla="*/ 20 h 26"/>
                <a:gd name="T42" fmla="*/ 24 w 35"/>
                <a:gd name="T43" fmla="*/ 18 h 26"/>
                <a:gd name="T44" fmla="*/ 22 w 35"/>
                <a:gd name="T45" fmla="*/ 18 h 26"/>
                <a:gd name="T46" fmla="*/ 22 w 35"/>
                <a:gd name="T47" fmla="*/ 15 h 26"/>
                <a:gd name="T48" fmla="*/ 17 w 35"/>
                <a:gd name="T49" fmla="*/ 13 h 26"/>
                <a:gd name="T50" fmla="*/ 15 w 35"/>
                <a:gd name="T51" fmla="*/ 13 h 26"/>
                <a:gd name="T52" fmla="*/ 13 w 35"/>
                <a:gd name="T53" fmla="*/ 11 h 26"/>
                <a:gd name="T54" fmla="*/ 11 w 35"/>
                <a:gd name="T55" fmla="*/ 9 h 26"/>
                <a:gd name="T56" fmla="*/ 11 w 35"/>
                <a:gd name="T57" fmla="*/ 7 h 26"/>
                <a:gd name="T58" fmla="*/ 9 w 35"/>
                <a:gd name="T59" fmla="*/ 5 h 26"/>
                <a:gd name="T60" fmla="*/ 6 w 35"/>
                <a:gd name="T61" fmla="*/ 5 h 26"/>
                <a:gd name="T62" fmla="*/ 2 w 35"/>
                <a:gd name="T63" fmla="*/ 2 h 26"/>
                <a:gd name="T64" fmla="*/ 2 w 35"/>
                <a:gd name="T65" fmla="*/ 0 h 26"/>
                <a:gd name="T66" fmla="*/ 0 w 35"/>
                <a:gd name="T6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26">
                  <a:moveTo>
                    <a:pt x="0" y="0"/>
                  </a:moveTo>
                  <a:lnTo>
                    <a:pt x="4" y="7"/>
                  </a:lnTo>
                  <a:lnTo>
                    <a:pt x="9" y="11"/>
                  </a:lnTo>
                  <a:lnTo>
                    <a:pt x="11" y="11"/>
                  </a:lnTo>
                  <a:lnTo>
                    <a:pt x="11" y="13"/>
                  </a:lnTo>
                  <a:lnTo>
                    <a:pt x="13" y="13"/>
                  </a:lnTo>
                  <a:lnTo>
                    <a:pt x="15" y="15"/>
                  </a:lnTo>
                  <a:lnTo>
                    <a:pt x="17" y="15"/>
                  </a:lnTo>
                  <a:lnTo>
                    <a:pt x="19" y="18"/>
                  </a:lnTo>
                  <a:lnTo>
                    <a:pt x="22" y="18"/>
                  </a:lnTo>
                  <a:lnTo>
                    <a:pt x="22" y="20"/>
                  </a:lnTo>
                  <a:lnTo>
                    <a:pt x="24" y="20"/>
                  </a:lnTo>
                  <a:lnTo>
                    <a:pt x="28" y="22"/>
                  </a:lnTo>
                  <a:lnTo>
                    <a:pt x="32" y="24"/>
                  </a:lnTo>
                  <a:lnTo>
                    <a:pt x="35" y="24"/>
                  </a:lnTo>
                  <a:lnTo>
                    <a:pt x="35" y="26"/>
                  </a:lnTo>
                  <a:lnTo>
                    <a:pt x="35" y="24"/>
                  </a:lnTo>
                  <a:lnTo>
                    <a:pt x="32" y="22"/>
                  </a:lnTo>
                  <a:lnTo>
                    <a:pt x="30" y="22"/>
                  </a:lnTo>
                  <a:lnTo>
                    <a:pt x="28" y="20"/>
                  </a:lnTo>
                  <a:lnTo>
                    <a:pt x="26" y="20"/>
                  </a:lnTo>
                  <a:lnTo>
                    <a:pt x="24" y="18"/>
                  </a:lnTo>
                  <a:lnTo>
                    <a:pt x="22" y="18"/>
                  </a:lnTo>
                  <a:lnTo>
                    <a:pt x="22" y="15"/>
                  </a:lnTo>
                  <a:lnTo>
                    <a:pt x="17" y="13"/>
                  </a:lnTo>
                  <a:lnTo>
                    <a:pt x="15" y="13"/>
                  </a:lnTo>
                  <a:lnTo>
                    <a:pt x="13" y="11"/>
                  </a:lnTo>
                  <a:lnTo>
                    <a:pt x="11" y="9"/>
                  </a:lnTo>
                  <a:lnTo>
                    <a:pt x="11" y="7"/>
                  </a:lnTo>
                  <a:lnTo>
                    <a:pt x="9" y="5"/>
                  </a:lnTo>
                  <a:lnTo>
                    <a:pt x="6" y="5"/>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1" name="Freeform 85"/>
            <p:cNvSpPr>
              <a:spLocks/>
            </p:cNvSpPr>
            <p:nvPr/>
          </p:nvSpPr>
          <p:spPr bwMode="auto">
            <a:xfrm>
              <a:off x="4609" y="8111"/>
              <a:ext cx="37" cy="28"/>
            </a:xfrm>
            <a:custGeom>
              <a:avLst/>
              <a:gdLst>
                <a:gd name="T0" fmla="*/ 0 w 37"/>
                <a:gd name="T1" fmla="*/ 0 h 28"/>
                <a:gd name="T2" fmla="*/ 9 w 37"/>
                <a:gd name="T3" fmla="*/ 13 h 28"/>
                <a:gd name="T4" fmla="*/ 11 w 37"/>
                <a:gd name="T5" fmla="*/ 13 h 28"/>
                <a:gd name="T6" fmla="*/ 11 w 37"/>
                <a:gd name="T7" fmla="*/ 15 h 28"/>
                <a:gd name="T8" fmla="*/ 13 w 37"/>
                <a:gd name="T9" fmla="*/ 15 h 28"/>
                <a:gd name="T10" fmla="*/ 15 w 37"/>
                <a:gd name="T11" fmla="*/ 17 h 28"/>
                <a:gd name="T12" fmla="*/ 18 w 37"/>
                <a:gd name="T13" fmla="*/ 17 h 28"/>
                <a:gd name="T14" fmla="*/ 18 w 37"/>
                <a:gd name="T15" fmla="*/ 19 h 28"/>
                <a:gd name="T16" fmla="*/ 22 w 37"/>
                <a:gd name="T17" fmla="*/ 19 h 28"/>
                <a:gd name="T18" fmla="*/ 24 w 37"/>
                <a:gd name="T19" fmla="*/ 21 h 28"/>
                <a:gd name="T20" fmla="*/ 28 w 37"/>
                <a:gd name="T21" fmla="*/ 21 h 28"/>
                <a:gd name="T22" fmla="*/ 28 w 37"/>
                <a:gd name="T23" fmla="*/ 24 h 28"/>
                <a:gd name="T24" fmla="*/ 37 w 37"/>
                <a:gd name="T25" fmla="*/ 28 h 28"/>
                <a:gd name="T26" fmla="*/ 33 w 37"/>
                <a:gd name="T27" fmla="*/ 24 h 28"/>
                <a:gd name="T28" fmla="*/ 28 w 37"/>
                <a:gd name="T29" fmla="*/ 21 h 28"/>
                <a:gd name="T30" fmla="*/ 24 w 37"/>
                <a:gd name="T31" fmla="*/ 19 h 28"/>
                <a:gd name="T32" fmla="*/ 22 w 37"/>
                <a:gd name="T33" fmla="*/ 19 h 28"/>
                <a:gd name="T34" fmla="*/ 22 w 37"/>
                <a:gd name="T35" fmla="*/ 17 h 28"/>
                <a:gd name="T36" fmla="*/ 20 w 37"/>
                <a:gd name="T37" fmla="*/ 17 h 28"/>
                <a:gd name="T38" fmla="*/ 18 w 37"/>
                <a:gd name="T39" fmla="*/ 15 h 28"/>
                <a:gd name="T40" fmla="*/ 15 w 37"/>
                <a:gd name="T41" fmla="*/ 13 h 28"/>
                <a:gd name="T42" fmla="*/ 13 w 37"/>
                <a:gd name="T43" fmla="*/ 11 h 28"/>
                <a:gd name="T44" fmla="*/ 11 w 37"/>
                <a:gd name="T45" fmla="*/ 8 h 28"/>
                <a:gd name="T46" fmla="*/ 9 w 37"/>
                <a:gd name="T47" fmla="*/ 8 h 28"/>
                <a:gd name="T48" fmla="*/ 7 w 37"/>
                <a:gd name="T49" fmla="*/ 8 h 28"/>
                <a:gd name="T50" fmla="*/ 7 w 37"/>
                <a:gd name="T51" fmla="*/ 6 h 28"/>
                <a:gd name="T52" fmla="*/ 5 w 37"/>
                <a:gd name="T53" fmla="*/ 4 h 28"/>
                <a:gd name="T54" fmla="*/ 3 w 37"/>
                <a:gd name="T55" fmla="*/ 4 h 28"/>
                <a:gd name="T56" fmla="*/ 3 w 37"/>
                <a:gd name="T57" fmla="*/ 2 h 28"/>
                <a:gd name="T58" fmla="*/ 0 w 37"/>
                <a:gd name="T59" fmla="*/ 2 h 28"/>
                <a:gd name="T60" fmla="*/ 0 w 37"/>
                <a:gd name="T6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8">
                  <a:moveTo>
                    <a:pt x="0" y="0"/>
                  </a:moveTo>
                  <a:lnTo>
                    <a:pt x="9" y="13"/>
                  </a:lnTo>
                  <a:lnTo>
                    <a:pt x="11" y="13"/>
                  </a:lnTo>
                  <a:lnTo>
                    <a:pt x="11" y="15"/>
                  </a:lnTo>
                  <a:lnTo>
                    <a:pt x="13" y="15"/>
                  </a:lnTo>
                  <a:lnTo>
                    <a:pt x="15" y="17"/>
                  </a:lnTo>
                  <a:lnTo>
                    <a:pt x="18" y="17"/>
                  </a:lnTo>
                  <a:lnTo>
                    <a:pt x="18" y="19"/>
                  </a:lnTo>
                  <a:lnTo>
                    <a:pt x="22" y="19"/>
                  </a:lnTo>
                  <a:lnTo>
                    <a:pt x="24" y="21"/>
                  </a:lnTo>
                  <a:lnTo>
                    <a:pt x="28" y="21"/>
                  </a:lnTo>
                  <a:lnTo>
                    <a:pt x="28" y="24"/>
                  </a:lnTo>
                  <a:lnTo>
                    <a:pt x="37" y="28"/>
                  </a:lnTo>
                  <a:lnTo>
                    <a:pt x="33" y="24"/>
                  </a:lnTo>
                  <a:lnTo>
                    <a:pt x="28" y="21"/>
                  </a:lnTo>
                  <a:lnTo>
                    <a:pt x="24" y="19"/>
                  </a:lnTo>
                  <a:lnTo>
                    <a:pt x="22" y="19"/>
                  </a:lnTo>
                  <a:lnTo>
                    <a:pt x="22" y="17"/>
                  </a:lnTo>
                  <a:lnTo>
                    <a:pt x="20" y="17"/>
                  </a:lnTo>
                  <a:lnTo>
                    <a:pt x="18" y="15"/>
                  </a:lnTo>
                  <a:lnTo>
                    <a:pt x="15" y="13"/>
                  </a:lnTo>
                  <a:lnTo>
                    <a:pt x="13" y="11"/>
                  </a:lnTo>
                  <a:lnTo>
                    <a:pt x="11" y="8"/>
                  </a:lnTo>
                  <a:lnTo>
                    <a:pt x="9" y="8"/>
                  </a:lnTo>
                  <a:lnTo>
                    <a:pt x="7" y="8"/>
                  </a:lnTo>
                  <a:lnTo>
                    <a:pt x="7" y="6"/>
                  </a:lnTo>
                  <a:lnTo>
                    <a:pt x="5" y="4"/>
                  </a:lnTo>
                  <a:lnTo>
                    <a:pt x="3" y="4"/>
                  </a:lnTo>
                  <a:lnTo>
                    <a:pt x="3"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2" name="Freeform 86"/>
            <p:cNvSpPr>
              <a:spLocks/>
            </p:cNvSpPr>
            <p:nvPr/>
          </p:nvSpPr>
          <p:spPr bwMode="auto">
            <a:xfrm>
              <a:off x="4897" y="8256"/>
              <a:ext cx="35" cy="26"/>
            </a:xfrm>
            <a:custGeom>
              <a:avLst/>
              <a:gdLst>
                <a:gd name="T0" fmla="*/ 0 w 35"/>
                <a:gd name="T1" fmla="*/ 0 h 26"/>
                <a:gd name="T2" fmla="*/ 11 w 35"/>
                <a:gd name="T3" fmla="*/ 15 h 26"/>
                <a:gd name="T4" fmla="*/ 13 w 35"/>
                <a:gd name="T5" fmla="*/ 15 h 26"/>
                <a:gd name="T6" fmla="*/ 15 w 35"/>
                <a:gd name="T7" fmla="*/ 17 h 26"/>
                <a:gd name="T8" fmla="*/ 17 w 35"/>
                <a:gd name="T9" fmla="*/ 17 h 26"/>
                <a:gd name="T10" fmla="*/ 22 w 35"/>
                <a:gd name="T11" fmla="*/ 17 h 26"/>
                <a:gd name="T12" fmla="*/ 19 w 35"/>
                <a:gd name="T13" fmla="*/ 17 h 26"/>
                <a:gd name="T14" fmla="*/ 22 w 35"/>
                <a:gd name="T15" fmla="*/ 19 h 26"/>
                <a:gd name="T16" fmla="*/ 26 w 35"/>
                <a:gd name="T17" fmla="*/ 21 h 26"/>
                <a:gd name="T18" fmla="*/ 28 w 35"/>
                <a:gd name="T19" fmla="*/ 21 h 26"/>
                <a:gd name="T20" fmla="*/ 28 w 35"/>
                <a:gd name="T21" fmla="*/ 23 h 26"/>
                <a:gd name="T22" fmla="*/ 30 w 35"/>
                <a:gd name="T23" fmla="*/ 23 h 26"/>
                <a:gd name="T24" fmla="*/ 30 w 35"/>
                <a:gd name="T25" fmla="*/ 26 h 26"/>
                <a:gd name="T26" fmla="*/ 35 w 35"/>
                <a:gd name="T27" fmla="*/ 26 h 26"/>
                <a:gd name="T28" fmla="*/ 32 w 35"/>
                <a:gd name="T29" fmla="*/ 26 h 26"/>
                <a:gd name="T30" fmla="*/ 32 w 35"/>
                <a:gd name="T31" fmla="*/ 23 h 26"/>
                <a:gd name="T32" fmla="*/ 28 w 35"/>
                <a:gd name="T33" fmla="*/ 21 h 26"/>
                <a:gd name="T34" fmla="*/ 26 w 35"/>
                <a:gd name="T35" fmla="*/ 21 h 26"/>
                <a:gd name="T36" fmla="*/ 22 w 35"/>
                <a:gd name="T37" fmla="*/ 17 h 26"/>
                <a:gd name="T38" fmla="*/ 22 w 35"/>
                <a:gd name="T39" fmla="*/ 15 h 26"/>
                <a:gd name="T40" fmla="*/ 19 w 35"/>
                <a:gd name="T41" fmla="*/ 15 h 26"/>
                <a:gd name="T42" fmla="*/ 17 w 35"/>
                <a:gd name="T43" fmla="*/ 13 h 26"/>
                <a:gd name="T44" fmla="*/ 15 w 35"/>
                <a:gd name="T45" fmla="*/ 13 h 26"/>
                <a:gd name="T46" fmla="*/ 15 w 35"/>
                <a:gd name="T47" fmla="*/ 10 h 26"/>
                <a:gd name="T48" fmla="*/ 13 w 35"/>
                <a:gd name="T49" fmla="*/ 10 h 26"/>
                <a:gd name="T50" fmla="*/ 11 w 35"/>
                <a:gd name="T51" fmla="*/ 6 h 26"/>
                <a:gd name="T52" fmla="*/ 9 w 35"/>
                <a:gd name="T53" fmla="*/ 4 h 26"/>
                <a:gd name="T54" fmla="*/ 6 w 35"/>
                <a:gd name="T55" fmla="*/ 4 h 26"/>
                <a:gd name="T56" fmla="*/ 4 w 35"/>
                <a:gd name="T57" fmla="*/ 2 h 26"/>
                <a:gd name="T58" fmla="*/ 2 w 35"/>
                <a:gd name="T59" fmla="*/ 2 h 26"/>
                <a:gd name="T60" fmla="*/ 0 w 35"/>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6">
                  <a:moveTo>
                    <a:pt x="0" y="0"/>
                  </a:moveTo>
                  <a:lnTo>
                    <a:pt x="11" y="15"/>
                  </a:lnTo>
                  <a:lnTo>
                    <a:pt x="13" y="15"/>
                  </a:lnTo>
                  <a:lnTo>
                    <a:pt x="15" y="17"/>
                  </a:lnTo>
                  <a:lnTo>
                    <a:pt x="17" y="17"/>
                  </a:lnTo>
                  <a:lnTo>
                    <a:pt x="22" y="17"/>
                  </a:lnTo>
                  <a:lnTo>
                    <a:pt x="19" y="17"/>
                  </a:lnTo>
                  <a:lnTo>
                    <a:pt x="22" y="19"/>
                  </a:lnTo>
                  <a:lnTo>
                    <a:pt x="26" y="21"/>
                  </a:lnTo>
                  <a:lnTo>
                    <a:pt x="28" y="21"/>
                  </a:lnTo>
                  <a:lnTo>
                    <a:pt x="28" y="23"/>
                  </a:lnTo>
                  <a:lnTo>
                    <a:pt x="30" y="23"/>
                  </a:lnTo>
                  <a:lnTo>
                    <a:pt x="30" y="26"/>
                  </a:lnTo>
                  <a:lnTo>
                    <a:pt x="35" y="26"/>
                  </a:lnTo>
                  <a:lnTo>
                    <a:pt x="32" y="26"/>
                  </a:lnTo>
                  <a:lnTo>
                    <a:pt x="32" y="23"/>
                  </a:lnTo>
                  <a:lnTo>
                    <a:pt x="28" y="21"/>
                  </a:lnTo>
                  <a:lnTo>
                    <a:pt x="26" y="21"/>
                  </a:lnTo>
                  <a:lnTo>
                    <a:pt x="22" y="17"/>
                  </a:lnTo>
                  <a:lnTo>
                    <a:pt x="22" y="15"/>
                  </a:lnTo>
                  <a:lnTo>
                    <a:pt x="19" y="15"/>
                  </a:lnTo>
                  <a:lnTo>
                    <a:pt x="17" y="13"/>
                  </a:lnTo>
                  <a:lnTo>
                    <a:pt x="15" y="13"/>
                  </a:lnTo>
                  <a:lnTo>
                    <a:pt x="15" y="10"/>
                  </a:lnTo>
                  <a:lnTo>
                    <a:pt x="13" y="10"/>
                  </a:lnTo>
                  <a:lnTo>
                    <a:pt x="11" y="6"/>
                  </a:lnTo>
                  <a:lnTo>
                    <a:pt x="9" y="4"/>
                  </a:lnTo>
                  <a:lnTo>
                    <a:pt x="6" y="4"/>
                  </a:lnTo>
                  <a:lnTo>
                    <a:pt x="4" y="2"/>
                  </a:lnTo>
                  <a:lnTo>
                    <a:pt x="2"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3" name="Freeform 87"/>
            <p:cNvSpPr>
              <a:spLocks/>
            </p:cNvSpPr>
            <p:nvPr/>
          </p:nvSpPr>
          <p:spPr bwMode="auto">
            <a:xfrm>
              <a:off x="4936" y="8251"/>
              <a:ext cx="34" cy="24"/>
            </a:xfrm>
            <a:custGeom>
              <a:avLst/>
              <a:gdLst>
                <a:gd name="T0" fmla="*/ 0 w 34"/>
                <a:gd name="T1" fmla="*/ 0 h 24"/>
                <a:gd name="T2" fmla="*/ 4 w 34"/>
                <a:gd name="T3" fmla="*/ 7 h 24"/>
                <a:gd name="T4" fmla="*/ 6 w 34"/>
                <a:gd name="T5" fmla="*/ 7 h 24"/>
                <a:gd name="T6" fmla="*/ 6 w 34"/>
                <a:gd name="T7" fmla="*/ 9 h 24"/>
                <a:gd name="T8" fmla="*/ 11 w 34"/>
                <a:gd name="T9" fmla="*/ 11 h 24"/>
                <a:gd name="T10" fmla="*/ 19 w 34"/>
                <a:gd name="T11" fmla="*/ 15 h 24"/>
                <a:gd name="T12" fmla="*/ 19 w 34"/>
                <a:gd name="T13" fmla="*/ 18 h 24"/>
                <a:gd name="T14" fmla="*/ 22 w 34"/>
                <a:gd name="T15" fmla="*/ 18 h 24"/>
                <a:gd name="T16" fmla="*/ 26 w 34"/>
                <a:gd name="T17" fmla="*/ 20 h 24"/>
                <a:gd name="T18" fmla="*/ 26 w 34"/>
                <a:gd name="T19" fmla="*/ 22 h 24"/>
                <a:gd name="T20" fmla="*/ 32 w 34"/>
                <a:gd name="T21" fmla="*/ 22 h 24"/>
                <a:gd name="T22" fmla="*/ 30 w 34"/>
                <a:gd name="T23" fmla="*/ 22 h 24"/>
                <a:gd name="T24" fmla="*/ 34 w 34"/>
                <a:gd name="T25" fmla="*/ 24 h 24"/>
                <a:gd name="T26" fmla="*/ 32 w 34"/>
                <a:gd name="T27" fmla="*/ 24 h 24"/>
                <a:gd name="T28" fmla="*/ 32 w 34"/>
                <a:gd name="T29" fmla="*/ 22 h 24"/>
                <a:gd name="T30" fmla="*/ 30 w 34"/>
                <a:gd name="T31" fmla="*/ 22 h 24"/>
                <a:gd name="T32" fmla="*/ 26 w 34"/>
                <a:gd name="T33" fmla="*/ 20 h 24"/>
                <a:gd name="T34" fmla="*/ 26 w 34"/>
                <a:gd name="T35" fmla="*/ 18 h 24"/>
                <a:gd name="T36" fmla="*/ 24 w 34"/>
                <a:gd name="T37" fmla="*/ 15 h 24"/>
                <a:gd name="T38" fmla="*/ 22 w 34"/>
                <a:gd name="T39" fmla="*/ 15 h 24"/>
                <a:gd name="T40" fmla="*/ 22 w 34"/>
                <a:gd name="T41" fmla="*/ 13 h 24"/>
                <a:gd name="T42" fmla="*/ 19 w 34"/>
                <a:gd name="T43" fmla="*/ 11 h 24"/>
                <a:gd name="T44" fmla="*/ 17 w 34"/>
                <a:gd name="T45" fmla="*/ 11 h 24"/>
                <a:gd name="T46" fmla="*/ 15 w 34"/>
                <a:gd name="T47" fmla="*/ 9 h 24"/>
                <a:gd name="T48" fmla="*/ 13 w 34"/>
                <a:gd name="T49" fmla="*/ 7 h 24"/>
                <a:gd name="T50" fmla="*/ 11 w 34"/>
                <a:gd name="T51" fmla="*/ 7 h 24"/>
                <a:gd name="T52" fmla="*/ 9 w 34"/>
                <a:gd name="T53" fmla="*/ 3 h 24"/>
                <a:gd name="T54" fmla="*/ 4 w 34"/>
                <a:gd name="T55" fmla="*/ 3 h 24"/>
                <a:gd name="T56" fmla="*/ 4 w 34"/>
                <a:gd name="T57" fmla="*/ 0 h 24"/>
                <a:gd name="T58" fmla="*/ 0 w 34"/>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4">
                  <a:moveTo>
                    <a:pt x="0" y="0"/>
                  </a:moveTo>
                  <a:lnTo>
                    <a:pt x="4" y="7"/>
                  </a:lnTo>
                  <a:lnTo>
                    <a:pt x="6" y="7"/>
                  </a:lnTo>
                  <a:lnTo>
                    <a:pt x="6" y="9"/>
                  </a:lnTo>
                  <a:lnTo>
                    <a:pt x="11" y="11"/>
                  </a:lnTo>
                  <a:lnTo>
                    <a:pt x="19" y="15"/>
                  </a:lnTo>
                  <a:lnTo>
                    <a:pt x="19" y="18"/>
                  </a:lnTo>
                  <a:lnTo>
                    <a:pt x="22" y="18"/>
                  </a:lnTo>
                  <a:lnTo>
                    <a:pt x="26" y="20"/>
                  </a:lnTo>
                  <a:lnTo>
                    <a:pt x="26" y="22"/>
                  </a:lnTo>
                  <a:lnTo>
                    <a:pt x="32" y="22"/>
                  </a:lnTo>
                  <a:lnTo>
                    <a:pt x="30" y="22"/>
                  </a:lnTo>
                  <a:lnTo>
                    <a:pt x="34" y="24"/>
                  </a:lnTo>
                  <a:lnTo>
                    <a:pt x="32" y="24"/>
                  </a:lnTo>
                  <a:lnTo>
                    <a:pt x="32" y="22"/>
                  </a:lnTo>
                  <a:lnTo>
                    <a:pt x="30" y="22"/>
                  </a:lnTo>
                  <a:lnTo>
                    <a:pt x="26" y="20"/>
                  </a:lnTo>
                  <a:lnTo>
                    <a:pt x="26" y="18"/>
                  </a:lnTo>
                  <a:lnTo>
                    <a:pt x="24" y="15"/>
                  </a:lnTo>
                  <a:lnTo>
                    <a:pt x="22" y="15"/>
                  </a:lnTo>
                  <a:lnTo>
                    <a:pt x="22" y="13"/>
                  </a:lnTo>
                  <a:lnTo>
                    <a:pt x="19" y="11"/>
                  </a:lnTo>
                  <a:lnTo>
                    <a:pt x="17" y="11"/>
                  </a:lnTo>
                  <a:lnTo>
                    <a:pt x="15" y="9"/>
                  </a:lnTo>
                  <a:lnTo>
                    <a:pt x="13" y="7"/>
                  </a:lnTo>
                  <a:lnTo>
                    <a:pt x="11" y="7"/>
                  </a:lnTo>
                  <a:lnTo>
                    <a:pt x="9" y="3"/>
                  </a:lnTo>
                  <a:lnTo>
                    <a:pt x="4" y="3"/>
                  </a:lnTo>
                  <a:lnTo>
                    <a:pt x="4"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4" name="Freeform 88"/>
            <p:cNvSpPr>
              <a:spLocks/>
            </p:cNvSpPr>
            <p:nvPr/>
          </p:nvSpPr>
          <p:spPr bwMode="auto">
            <a:xfrm>
              <a:off x="4921" y="8221"/>
              <a:ext cx="32" cy="24"/>
            </a:xfrm>
            <a:custGeom>
              <a:avLst/>
              <a:gdLst>
                <a:gd name="T0" fmla="*/ 0 w 32"/>
                <a:gd name="T1" fmla="*/ 0 h 24"/>
                <a:gd name="T2" fmla="*/ 2 w 32"/>
                <a:gd name="T3" fmla="*/ 4 h 24"/>
                <a:gd name="T4" fmla="*/ 2 w 32"/>
                <a:gd name="T5" fmla="*/ 9 h 24"/>
                <a:gd name="T6" fmla="*/ 4 w 32"/>
                <a:gd name="T7" fmla="*/ 9 h 24"/>
                <a:gd name="T8" fmla="*/ 6 w 32"/>
                <a:gd name="T9" fmla="*/ 9 h 24"/>
                <a:gd name="T10" fmla="*/ 8 w 32"/>
                <a:gd name="T11" fmla="*/ 13 h 24"/>
                <a:gd name="T12" fmla="*/ 17 w 32"/>
                <a:gd name="T13" fmla="*/ 17 h 24"/>
                <a:gd name="T14" fmla="*/ 19 w 32"/>
                <a:gd name="T15" fmla="*/ 17 h 24"/>
                <a:gd name="T16" fmla="*/ 24 w 32"/>
                <a:gd name="T17" fmla="*/ 20 h 24"/>
                <a:gd name="T18" fmla="*/ 24 w 32"/>
                <a:gd name="T19" fmla="*/ 22 h 24"/>
                <a:gd name="T20" fmla="*/ 26 w 32"/>
                <a:gd name="T21" fmla="*/ 24 h 24"/>
                <a:gd name="T22" fmla="*/ 30 w 32"/>
                <a:gd name="T23" fmla="*/ 24 h 24"/>
                <a:gd name="T24" fmla="*/ 32 w 32"/>
                <a:gd name="T25" fmla="*/ 24 h 24"/>
                <a:gd name="T26" fmla="*/ 30 w 32"/>
                <a:gd name="T27" fmla="*/ 24 h 24"/>
                <a:gd name="T28" fmla="*/ 26 w 32"/>
                <a:gd name="T29" fmla="*/ 22 h 24"/>
                <a:gd name="T30" fmla="*/ 24 w 32"/>
                <a:gd name="T31" fmla="*/ 20 h 24"/>
                <a:gd name="T32" fmla="*/ 24 w 32"/>
                <a:gd name="T33" fmla="*/ 17 h 24"/>
                <a:gd name="T34" fmla="*/ 19 w 32"/>
                <a:gd name="T35" fmla="*/ 17 h 24"/>
                <a:gd name="T36" fmla="*/ 19 w 32"/>
                <a:gd name="T37" fmla="*/ 15 h 24"/>
                <a:gd name="T38" fmla="*/ 17 w 32"/>
                <a:gd name="T39" fmla="*/ 15 h 24"/>
                <a:gd name="T40" fmla="*/ 15 w 32"/>
                <a:gd name="T41" fmla="*/ 13 h 24"/>
                <a:gd name="T42" fmla="*/ 13 w 32"/>
                <a:gd name="T43" fmla="*/ 11 h 24"/>
                <a:gd name="T44" fmla="*/ 11 w 32"/>
                <a:gd name="T45" fmla="*/ 9 h 24"/>
                <a:gd name="T46" fmla="*/ 8 w 32"/>
                <a:gd name="T47" fmla="*/ 9 h 24"/>
                <a:gd name="T48" fmla="*/ 8 w 32"/>
                <a:gd name="T49" fmla="*/ 7 h 24"/>
                <a:gd name="T50" fmla="*/ 4 w 32"/>
                <a:gd name="T51" fmla="*/ 7 h 24"/>
                <a:gd name="T52" fmla="*/ 4 w 32"/>
                <a:gd name="T53" fmla="*/ 2 h 24"/>
                <a:gd name="T54" fmla="*/ 2 w 32"/>
                <a:gd name="T55" fmla="*/ 2 h 24"/>
                <a:gd name="T56" fmla="*/ 0 w 32"/>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4">
                  <a:moveTo>
                    <a:pt x="0" y="0"/>
                  </a:moveTo>
                  <a:lnTo>
                    <a:pt x="2" y="4"/>
                  </a:lnTo>
                  <a:lnTo>
                    <a:pt x="2" y="9"/>
                  </a:lnTo>
                  <a:lnTo>
                    <a:pt x="4" y="9"/>
                  </a:lnTo>
                  <a:lnTo>
                    <a:pt x="6" y="9"/>
                  </a:lnTo>
                  <a:lnTo>
                    <a:pt x="8" y="13"/>
                  </a:lnTo>
                  <a:lnTo>
                    <a:pt x="17" y="17"/>
                  </a:lnTo>
                  <a:lnTo>
                    <a:pt x="19" y="17"/>
                  </a:lnTo>
                  <a:lnTo>
                    <a:pt x="24" y="20"/>
                  </a:lnTo>
                  <a:lnTo>
                    <a:pt x="24" y="22"/>
                  </a:lnTo>
                  <a:lnTo>
                    <a:pt x="26" y="24"/>
                  </a:lnTo>
                  <a:lnTo>
                    <a:pt x="30" y="24"/>
                  </a:lnTo>
                  <a:lnTo>
                    <a:pt x="32" y="24"/>
                  </a:lnTo>
                  <a:lnTo>
                    <a:pt x="30" y="24"/>
                  </a:lnTo>
                  <a:lnTo>
                    <a:pt x="26" y="22"/>
                  </a:lnTo>
                  <a:lnTo>
                    <a:pt x="24" y="20"/>
                  </a:lnTo>
                  <a:lnTo>
                    <a:pt x="24" y="17"/>
                  </a:lnTo>
                  <a:lnTo>
                    <a:pt x="19" y="17"/>
                  </a:lnTo>
                  <a:lnTo>
                    <a:pt x="19" y="15"/>
                  </a:lnTo>
                  <a:lnTo>
                    <a:pt x="17" y="15"/>
                  </a:lnTo>
                  <a:lnTo>
                    <a:pt x="15" y="13"/>
                  </a:lnTo>
                  <a:lnTo>
                    <a:pt x="13" y="11"/>
                  </a:lnTo>
                  <a:lnTo>
                    <a:pt x="11" y="9"/>
                  </a:lnTo>
                  <a:lnTo>
                    <a:pt x="8" y="9"/>
                  </a:lnTo>
                  <a:lnTo>
                    <a:pt x="8" y="7"/>
                  </a:lnTo>
                  <a:lnTo>
                    <a:pt x="4" y="7"/>
                  </a:lnTo>
                  <a:lnTo>
                    <a:pt x="4" y="2"/>
                  </a:lnTo>
                  <a:lnTo>
                    <a:pt x="2"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5" name="Freeform 89"/>
            <p:cNvSpPr>
              <a:spLocks/>
            </p:cNvSpPr>
            <p:nvPr/>
          </p:nvSpPr>
          <p:spPr bwMode="auto">
            <a:xfrm>
              <a:off x="4919" y="8191"/>
              <a:ext cx="34" cy="26"/>
            </a:xfrm>
            <a:custGeom>
              <a:avLst/>
              <a:gdLst>
                <a:gd name="T0" fmla="*/ 0 w 34"/>
                <a:gd name="T1" fmla="*/ 0 h 26"/>
                <a:gd name="T2" fmla="*/ 4 w 34"/>
                <a:gd name="T3" fmla="*/ 6 h 26"/>
                <a:gd name="T4" fmla="*/ 6 w 34"/>
                <a:gd name="T5" fmla="*/ 6 h 26"/>
                <a:gd name="T6" fmla="*/ 6 w 34"/>
                <a:gd name="T7" fmla="*/ 8 h 26"/>
                <a:gd name="T8" fmla="*/ 6 w 34"/>
                <a:gd name="T9" fmla="*/ 11 h 26"/>
                <a:gd name="T10" fmla="*/ 8 w 34"/>
                <a:gd name="T11" fmla="*/ 11 h 26"/>
                <a:gd name="T12" fmla="*/ 10 w 34"/>
                <a:gd name="T13" fmla="*/ 11 h 26"/>
                <a:gd name="T14" fmla="*/ 15 w 34"/>
                <a:gd name="T15" fmla="*/ 15 h 26"/>
                <a:gd name="T16" fmla="*/ 17 w 34"/>
                <a:gd name="T17" fmla="*/ 15 h 26"/>
                <a:gd name="T18" fmla="*/ 21 w 34"/>
                <a:gd name="T19" fmla="*/ 17 h 26"/>
                <a:gd name="T20" fmla="*/ 23 w 34"/>
                <a:gd name="T21" fmla="*/ 19 h 26"/>
                <a:gd name="T22" fmla="*/ 26 w 34"/>
                <a:gd name="T23" fmla="*/ 19 h 26"/>
                <a:gd name="T24" fmla="*/ 26 w 34"/>
                <a:gd name="T25" fmla="*/ 21 h 26"/>
                <a:gd name="T26" fmla="*/ 28 w 34"/>
                <a:gd name="T27" fmla="*/ 21 h 26"/>
                <a:gd name="T28" fmla="*/ 32 w 34"/>
                <a:gd name="T29" fmla="*/ 24 h 26"/>
                <a:gd name="T30" fmla="*/ 34 w 34"/>
                <a:gd name="T31" fmla="*/ 26 h 26"/>
                <a:gd name="T32" fmla="*/ 32 w 34"/>
                <a:gd name="T33" fmla="*/ 24 h 26"/>
                <a:gd name="T34" fmla="*/ 30 w 34"/>
                <a:gd name="T35" fmla="*/ 21 h 26"/>
                <a:gd name="T36" fmla="*/ 26 w 34"/>
                <a:gd name="T37" fmla="*/ 17 h 26"/>
                <a:gd name="T38" fmla="*/ 23 w 34"/>
                <a:gd name="T39" fmla="*/ 17 h 26"/>
                <a:gd name="T40" fmla="*/ 21 w 34"/>
                <a:gd name="T41" fmla="*/ 17 h 26"/>
                <a:gd name="T42" fmla="*/ 19 w 34"/>
                <a:gd name="T43" fmla="*/ 15 h 26"/>
                <a:gd name="T44" fmla="*/ 17 w 34"/>
                <a:gd name="T45" fmla="*/ 15 h 26"/>
                <a:gd name="T46" fmla="*/ 15 w 34"/>
                <a:gd name="T47" fmla="*/ 15 h 26"/>
                <a:gd name="T48" fmla="*/ 15 w 34"/>
                <a:gd name="T49" fmla="*/ 11 h 26"/>
                <a:gd name="T50" fmla="*/ 13 w 34"/>
                <a:gd name="T51" fmla="*/ 8 h 26"/>
                <a:gd name="T52" fmla="*/ 10 w 34"/>
                <a:gd name="T53" fmla="*/ 8 h 26"/>
                <a:gd name="T54" fmla="*/ 10 w 34"/>
                <a:gd name="T55" fmla="*/ 6 h 26"/>
                <a:gd name="T56" fmla="*/ 8 w 34"/>
                <a:gd name="T57" fmla="*/ 6 h 26"/>
                <a:gd name="T58" fmla="*/ 6 w 34"/>
                <a:gd name="T59" fmla="*/ 4 h 26"/>
                <a:gd name="T60" fmla="*/ 0 w 34"/>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6">
                  <a:moveTo>
                    <a:pt x="0" y="0"/>
                  </a:moveTo>
                  <a:lnTo>
                    <a:pt x="4" y="6"/>
                  </a:lnTo>
                  <a:lnTo>
                    <a:pt x="6" y="6"/>
                  </a:lnTo>
                  <a:lnTo>
                    <a:pt x="6" y="8"/>
                  </a:lnTo>
                  <a:lnTo>
                    <a:pt x="6" y="11"/>
                  </a:lnTo>
                  <a:lnTo>
                    <a:pt x="8" y="11"/>
                  </a:lnTo>
                  <a:lnTo>
                    <a:pt x="10" y="11"/>
                  </a:lnTo>
                  <a:lnTo>
                    <a:pt x="15" y="15"/>
                  </a:lnTo>
                  <a:lnTo>
                    <a:pt x="17" y="15"/>
                  </a:lnTo>
                  <a:lnTo>
                    <a:pt x="21" y="17"/>
                  </a:lnTo>
                  <a:lnTo>
                    <a:pt x="23" y="19"/>
                  </a:lnTo>
                  <a:lnTo>
                    <a:pt x="26" y="19"/>
                  </a:lnTo>
                  <a:lnTo>
                    <a:pt x="26" y="21"/>
                  </a:lnTo>
                  <a:lnTo>
                    <a:pt x="28" y="21"/>
                  </a:lnTo>
                  <a:lnTo>
                    <a:pt x="32" y="24"/>
                  </a:lnTo>
                  <a:lnTo>
                    <a:pt x="34" y="26"/>
                  </a:lnTo>
                  <a:lnTo>
                    <a:pt x="32" y="24"/>
                  </a:lnTo>
                  <a:lnTo>
                    <a:pt x="30" y="21"/>
                  </a:lnTo>
                  <a:lnTo>
                    <a:pt x="26" y="17"/>
                  </a:lnTo>
                  <a:lnTo>
                    <a:pt x="23" y="17"/>
                  </a:lnTo>
                  <a:lnTo>
                    <a:pt x="21" y="17"/>
                  </a:lnTo>
                  <a:lnTo>
                    <a:pt x="19" y="15"/>
                  </a:lnTo>
                  <a:lnTo>
                    <a:pt x="17" y="15"/>
                  </a:lnTo>
                  <a:lnTo>
                    <a:pt x="15" y="15"/>
                  </a:lnTo>
                  <a:lnTo>
                    <a:pt x="15" y="11"/>
                  </a:lnTo>
                  <a:lnTo>
                    <a:pt x="13" y="8"/>
                  </a:lnTo>
                  <a:lnTo>
                    <a:pt x="10" y="8"/>
                  </a:lnTo>
                  <a:lnTo>
                    <a:pt x="10" y="6"/>
                  </a:lnTo>
                  <a:lnTo>
                    <a:pt x="8" y="6"/>
                  </a:lnTo>
                  <a:lnTo>
                    <a:pt x="6"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6" name="Freeform 90"/>
            <p:cNvSpPr>
              <a:spLocks/>
            </p:cNvSpPr>
            <p:nvPr/>
          </p:nvSpPr>
          <p:spPr bwMode="auto">
            <a:xfrm>
              <a:off x="4960" y="8184"/>
              <a:ext cx="34" cy="26"/>
            </a:xfrm>
            <a:custGeom>
              <a:avLst/>
              <a:gdLst>
                <a:gd name="T0" fmla="*/ 0 w 34"/>
                <a:gd name="T1" fmla="*/ 0 h 26"/>
                <a:gd name="T2" fmla="*/ 6 w 34"/>
                <a:gd name="T3" fmla="*/ 11 h 26"/>
                <a:gd name="T4" fmla="*/ 8 w 34"/>
                <a:gd name="T5" fmla="*/ 11 h 26"/>
                <a:gd name="T6" fmla="*/ 8 w 34"/>
                <a:gd name="T7" fmla="*/ 13 h 26"/>
                <a:gd name="T8" fmla="*/ 10 w 34"/>
                <a:gd name="T9" fmla="*/ 13 h 26"/>
                <a:gd name="T10" fmla="*/ 10 w 34"/>
                <a:gd name="T11" fmla="*/ 15 h 26"/>
                <a:gd name="T12" fmla="*/ 13 w 34"/>
                <a:gd name="T13" fmla="*/ 15 h 26"/>
                <a:gd name="T14" fmla="*/ 15 w 34"/>
                <a:gd name="T15" fmla="*/ 18 h 26"/>
                <a:gd name="T16" fmla="*/ 17 w 34"/>
                <a:gd name="T17" fmla="*/ 18 h 26"/>
                <a:gd name="T18" fmla="*/ 19 w 34"/>
                <a:gd name="T19" fmla="*/ 20 h 26"/>
                <a:gd name="T20" fmla="*/ 23 w 34"/>
                <a:gd name="T21" fmla="*/ 22 h 26"/>
                <a:gd name="T22" fmla="*/ 28 w 34"/>
                <a:gd name="T23" fmla="*/ 22 h 26"/>
                <a:gd name="T24" fmla="*/ 28 w 34"/>
                <a:gd name="T25" fmla="*/ 24 h 26"/>
                <a:gd name="T26" fmla="*/ 30 w 34"/>
                <a:gd name="T27" fmla="*/ 24 h 26"/>
                <a:gd name="T28" fmla="*/ 28 w 34"/>
                <a:gd name="T29" fmla="*/ 24 h 26"/>
                <a:gd name="T30" fmla="*/ 32 w 34"/>
                <a:gd name="T31" fmla="*/ 24 h 26"/>
                <a:gd name="T32" fmla="*/ 32 w 34"/>
                <a:gd name="T33" fmla="*/ 26 h 26"/>
                <a:gd name="T34" fmla="*/ 34 w 34"/>
                <a:gd name="T35" fmla="*/ 26 h 26"/>
                <a:gd name="T36" fmla="*/ 30 w 34"/>
                <a:gd name="T37" fmla="*/ 22 h 26"/>
                <a:gd name="T38" fmla="*/ 28 w 34"/>
                <a:gd name="T39" fmla="*/ 22 h 26"/>
                <a:gd name="T40" fmla="*/ 26 w 34"/>
                <a:gd name="T41" fmla="*/ 22 h 26"/>
                <a:gd name="T42" fmla="*/ 23 w 34"/>
                <a:gd name="T43" fmla="*/ 22 h 26"/>
                <a:gd name="T44" fmla="*/ 23 w 34"/>
                <a:gd name="T45" fmla="*/ 20 h 26"/>
                <a:gd name="T46" fmla="*/ 19 w 34"/>
                <a:gd name="T47" fmla="*/ 18 h 26"/>
                <a:gd name="T48" fmla="*/ 19 w 34"/>
                <a:gd name="T49" fmla="*/ 15 h 26"/>
                <a:gd name="T50" fmla="*/ 17 w 34"/>
                <a:gd name="T51" fmla="*/ 15 h 26"/>
                <a:gd name="T52" fmla="*/ 17 w 34"/>
                <a:gd name="T53" fmla="*/ 13 h 26"/>
                <a:gd name="T54" fmla="*/ 13 w 34"/>
                <a:gd name="T55" fmla="*/ 13 h 26"/>
                <a:gd name="T56" fmla="*/ 13 w 34"/>
                <a:gd name="T57" fmla="*/ 11 h 26"/>
                <a:gd name="T58" fmla="*/ 10 w 34"/>
                <a:gd name="T59" fmla="*/ 11 h 26"/>
                <a:gd name="T60" fmla="*/ 8 w 34"/>
                <a:gd name="T61" fmla="*/ 9 h 26"/>
                <a:gd name="T62" fmla="*/ 8 w 34"/>
                <a:gd name="T63" fmla="*/ 7 h 26"/>
                <a:gd name="T64" fmla="*/ 6 w 34"/>
                <a:gd name="T65" fmla="*/ 7 h 26"/>
                <a:gd name="T66" fmla="*/ 2 w 34"/>
                <a:gd name="T67" fmla="*/ 2 h 26"/>
                <a:gd name="T68" fmla="*/ 0 w 34"/>
                <a:gd name="T69" fmla="*/ 2 h 26"/>
                <a:gd name="T70" fmla="*/ 0 w 3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6">
                  <a:moveTo>
                    <a:pt x="0" y="0"/>
                  </a:moveTo>
                  <a:lnTo>
                    <a:pt x="6" y="11"/>
                  </a:lnTo>
                  <a:lnTo>
                    <a:pt x="8" y="11"/>
                  </a:lnTo>
                  <a:lnTo>
                    <a:pt x="8" y="13"/>
                  </a:lnTo>
                  <a:lnTo>
                    <a:pt x="10" y="13"/>
                  </a:lnTo>
                  <a:lnTo>
                    <a:pt x="10" y="15"/>
                  </a:lnTo>
                  <a:lnTo>
                    <a:pt x="13" y="15"/>
                  </a:lnTo>
                  <a:lnTo>
                    <a:pt x="15" y="18"/>
                  </a:lnTo>
                  <a:lnTo>
                    <a:pt x="17" y="18"/>
                  </a:lnTo>
                  <a:lnTo>
                    <a:pt x="19" y="20"/>
                  </a:lnTo>
                  <a:lnTo>
                    <a:pt x="23" y="22"/>
                  </a:lnTo>
                  <a:lnTo>
                    <a:pt x="28" y="22"/>
                  </a:lnTo>
                  <a:lnTo>
                    <a:pt x="28" y="24"/>
                  </a:lnTo>
                  <a:lnTo>
                    <a:pt x="30" y="24"/>
                  </a:lnTo>
                  <a:lnTo>
                    <a:pt x="28" y="24"/>
                  </a:lnTo>
                  <a:lnTo>
                    <a:pt x="32" y="24"/>
                  </a:lnTo>
                  <a:lnTo>
                    <a:pt x="32" y="26"/>
                  </a:lnTo>
                  <a:lnTo>
                    <a:pt x="34" y="26"/>
                  </a:lnTo>
                  <a:lnTo>
                    <a:pt x="30" y="22"/>
                  </a:lnTo>
                  <a:lnTo>
                    <a:pt x="28" y="22"/>
                  </a:lnTo>
                  <a:lnTo>
                    <a:pt x="26" y="22"/>
                  </a:lnTo>
                  <a:lnTo>
                    <a:pt x="23" y="22"/>
                  </a:lnTo>
                  <a:lnTo>
                    <a:pt x="23" y="20"/>
                  </a:lnTo>
                  <a:lnTo>
                    <a:pt x="19" y="18"/>
                  </a:lnTo>
                  <a:lnTo>
                    <a:pt x="19" y="15"/>
                  </a:lnTo>
                  <a:lnTo>
                    <a:pt x="17" y="15"/>
                  </a:lnTo>
                  <a:lnTo>
                    <a:pt x="17" y="13"/>
                  </a:lnTo>
                  <a:lnTo>
                    <a:pt x="13" y="13"/>
                  </a:lnTo>
                  <a:lnTo>
                    <a:pt x="13" y="11"/>
                  </a:lnTo>
                  <a:lnTo>
                    <a:pt x="10" y="11"/>
                  </a:lnTo>
                  <a:lnTo>
                    <a:pt x="8" y="9"/>
                  </a:lnTo>
                  <a:lnTo>
                    <a:pt x="8" y="7"/>
                  </a:lnTo>
                  <a:lnTo>
                    <a:pt x="6" y="7"/>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7" name="Freeform 91"/>
            <p:cNvSpPr>
              <a:spLocks/>
            </p:cNvSpPr>
            <p:nvPr/>
          </p:nvSpPr>
          <p:spPr bwMode="auto">
            <a:xfrm>
              <a:off x="4942" y="8156"/>
              <a:ext cx="33" cy="24"/>
            </a:xfrm>
            <a:custGeom>
              <a:avLst/>
              <a:gdLst>
                <a:gd name="T0" fmla="*/ 0 w 33"/>
                <a:gd name="T1" fmla="*/ 0 h 24"/>
                <a:gd name="T2" fmla="*/ 5 w 33"/>
                <a:gd name="T3" fmla="*/ 9 h 24"/>
                <a:gd name="T4" fmla="*/ 9 w 33"/>
                <a:gd name="T5" fmla="*/ 9 h 24"/>
                <a:gd name="T6" fmla="*/ 7 w 33"/>
                <a:gd name="T7" fmla="*/ 11 h 24"/>
                <a:gd name="T8" fmla="*/ 9 w 33"/>
                <a:gd name="T9" fmla="*/ 11 h 24"/>
                <a:gd name="T10" fmla="*/ 9 w 33"/>
                <a:gd name="T11" fmla="*/ 13 h 24"/>
                <a:gd name="T12" fmla="*/ 11 w 33"/>
                <a:gd name="T13" fmla="*/ 13 h 24"/>
                <a:gd name="T14" fmla="*/ 13 w 33"/>
                <a:gd name="T15" fmla="*/ 13 h 24"/>
                <a:gd name="T16" fmla="*/ 13 w 33"/>
                <a:gd name="T17" fmla="*/ 15 h 24"/>
                <a:gd name="T18" fmla="*/ 16 w 33"/>
                <a:gd name="T19" fmla="*/ 15 h 24"/>
                <a:gd name="T20" fmla="*/ 16 w 33"/>
                <a:gd name="T21" fmla="*/ 18 h 24"/>
                <a:gd name="T22" fmla="*/ 20 w 33"/>
                <a:gd name="T23" fmla="*/ 20 h 24"/>
                <a:gd name="T24" fmla="*/ 22 w 33"/>
                <a:gd name="T25" fmla="*/ 20 h 24"/>
                <a:gd name="T26" fmla="*/ 24 w 33"/>
                <a:gd name="T27" fmla="*/ 20 h 24"/>
                <a:gd name="T28" fmla="*/ 22 w 33"/>
                <a:gd name="T29" fmla="*/ 22 h 24"/>
                <a:gd name="T30" fmla="*/ 26 w 33"/>
                <a:gd name="T31" fmla="*/ 22 h 24"/>
                <a:gd name="T32" fmla="*/ 26 w 33"/>
                <a:gd name="T33" fmla="*/ 24 h 24"/>
                <a:gd name="T34" fmla="*/ 28 w 33"/>
                <a:gd name="T35" fmla="*/ 24 h 24"/>
                <a:gd name="T36" fmla="*/ 33 w 33"/>
                <a:gd name="T37" fmla="*/ 24 h 24"/>
                <a:gd name="T38" fmla="*/ 26 w 33"/>
                <a:gd name="T39" fmla="*/ 20 h 24"/>
                <a:gd name="T40" fmla="*/ 24 w 33"/>
                <a:gd name="T41" fmla="*/ 20 h 24"/>
                <a:gd name="T42" fmla="*/ 22 w 33"/>
                <a:gd name="T43" fmla="*/ 20 h 24"/>
                <a:gd name="T44" fmla="*/ 22 w 33"/>
                <a:gd name="T45" fmla="*/ 18 h 24"/>
                <a:gd name="T46" fmla="*/ 18 w 33"/>
                <a:gd name="T47" fmla="*/ 15 h 24"/>
                <a:gd name="T48" fmla="*/ 18 w 33"/>
                <a:gd name="T49" fmla="*/ 13 h 24"/>
                <a:gd name="T50" fmla="*/ 16 w 33"/>
                <a:gd name="T51" fmla="*/ 13 h 24"/>
                <a:gd name="T52" fmla="*/ 16 w 33"/>
                <a:gd name="T53" fmla="*/ 11 h 24"/>
                <a:gd name="T54" fmla="*/ 13 w 33"/>
                <a:gd name="T55" fmla="*/ 11 h 24"/>
                <a:gd name="T56" fmla="*/ 13 w 33"/>
                <a:gd name="T57" fmla="*/ 9 h 24"/>
                <a:gd name="T58" fmla="*/ 9 w 33"/>
                <a:gd name="T59" fmla="*/ 9 h 24"/>
                <a:gd name="T60" fmla="*/ 9 w 33"/>
                <a:gd name="T61" fmla="*/ 7 h 24"/>
                <a:gd name="T62" fmla="*/ 7 w 33"/>
                <a:gd name="T63" fmla="*/ 7 h 24"/>
                <a:gd name="T64" fmla="*/ 5 w 33"/>
                <a:gd name="T65" fmla="*/ 5 h 24"/>
                <a:gd name="T66" fmla="*/ 0 w 33"/>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4">
                  <a:moveTo>
                    <a:pt x="0" y="0"/>
                  </a:moveTo>
                  <a:lnTo>
                    <a:pt x="5" y="9"/>
                  </a:lnTo>
                  <a:lnTo>
                    <a:pt x="9" y="9"/>
                  </a:lnTo>
                  <a:lnTo>
                    <a:pt x="7" y="11"/>
                  </a:lnTo>
                  <a:lnTo>
                    <a:pt x="9" y="11"/>
                  </a:lnTo>
                  <a:lnTo>
                    <a:pt x="9" y="13"/>
                  </a:lnTo>
                  <a:lnTo>
                    <a:pt x="11" y="13"/>
                  </a:lnTo>
                  <a:lnTo>
                    <a:pt x="13" y="13"/>
                  </a:lnTo>
                  <a:lnTo>
                    <a:pt x="13" y="15"/>
                  </a:lnTo>
                  <a:lnTo>
                    <a:pt x="16" y="15"/>
                  </a:lnTo>
                  <a:lnTo>
                    <a:pt x="16" y="18"/>
                  </a:lnTo>
                  <a:lnTo>
                    <a:pt x="20" y="20"/>
                  </a:lnTo>
                  <a:lnTo>
                    <a:pt x="22" y="20"/>
                  </a:lnTo>
                  <a:lnTo>
                    <a:pt x="24" y="20"/>
                  </a:lnTo>
                  <a:lnTo>
                    <a:pt x="22" y="22"/>
                  </a:lnTo>
                  <a:lnTo>
                    <a:pt x="26" y="22"/>
                  </a:lnTo>
                  <a:lnTo>
                    <a:pt x="26" y="24"/>
                  </a:lnTo>
                  <a:lnTo>
                    <a:pt x="28" y="24"/>
                  </a:lnTo>
                  <a:lnTo>
                    <a:pt x="33" y="24"/>
                  </a:lnTo>
                  <a:lnTo>
                    <a:pt x="26" y="20"/>
                  </a:lnTo>
                  <a:lnTo>
                    <a:pt x="24" y="20"/>
                  </a:lnTo>
                  <a:lnTo>
                    <a:pt x="22" y="20"/>
                  </a:lnTo>
                  <a:lnTo>
                    <a:pt x="22" y="18"/>
                  </a:lnTo>
                  <a:lnTo>
                    <a:pt x="18" y="15"/>
                  </a:lnTo>
                  <a:lnTo>
                    <a:pt x="18" y="13"/>
                  </a:lnTo>
                  <a:lnTo>
                    <a:pt x="16" y="13"/>
                  </a:lnTo>
                  <a:lnTo>
                    <a:pt x="16" y="11"/>
                  </a:lnTo>
                  <a:lnTo>
                    <a:pt x="13" y="11"/>
                  </a:lnTo>
                  <a:lnTo>
                    <a:pt x="13" y="9"/>
                  </a:lnTo>
                  <a:lnTo>
                    <a:pt x="9" y="9"/>
                  </a:lnTo>
                  <a:lnTo>
                    <a:pt x="9" y="7"/>
                  </a:lnTo>
                  <a:lnTo>
                    <a:pt x="7" y="7"/>
                  </a:lnTo>
                  <a:lnTo>
                    <a:pt x="5" y="5"/>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8" name="Freeform 92"/>
            <p:cNvSpPr>
              <a:spLocks/>
            </p:cNvSpPr>
            <p:nvPr/>
          </p:nvSpPr>
          <p:spPr bwMode="auto">
            <a:xfrm>
              <a:off x="5089" y="8264"/>
              <a:ext cx="31" cy="24"/>
            </a:xfrm>
            <a:custGeom>
              <a:avLst/>
              <a:gdLst>
                <a:gd name="T0" fmla="*/ 0 w 31"/>
                <a:gd name="T1" fmla="*/ 0 h 24"/>
                <a:gd name="T2" fmla="*/ 9 w 31"/>
                <a:gd name="T3" fmla="*/ 13 h 24"/>
                <a:gd name="T4" fmla="*/ 11 w 31"/>
                <a:gd name="T5" fmla="*/ 13 h 24"/>
                <a:gd name="T6" fmla="*/ 13 w 31"/>
                <a:gd name="T7" fmla="*/ 15 h 24"/>
                <a:gd name="T8" fmla="*/ 13 w 31"/>
                <a:gd name="T9" fmla="*/ 18 h 24"/>
                <a:gd name="T10" fmla="*/ 18 w 31"/>
                <a:gd name="T11" fmla="*/ 20 h 24"/>
                <a:gd name="T12" fmla="*/ 22 w 31"/>
                <a:gd name="T13" fmla="*/ 20 h 24"/>
                <a:gd name="T14" fmla="*/ 24 w 31"/>
                <a:gd name="T15" fmla="*/ 20 h 24"/>
                <a:gd name="T16" fmla="*/ 24 w 31"/>
                <a:gd name="T17" fmla="*/ 22 h 24"/>
                <a:gd name="T18" fmla="*/ 29 w 31"/>
                <a:gd name="T19" fmla="*/ 24 h 24"/>
                <a:gd name="T20" fmla="*/ 31 w 31"/>
                <a:gd name="T21" fmla="*/ 24 h 24"/>
                <a:gd name="T22" fmla="*/ 29 w 31"/>
                <a:gd name="T23" fmla="*/ 22 h 24"/>
                <a:gd name="T24" fmla="*/ 26 w 31"/>
                <a:gd name="T25" fmla="*/ 20 h 24"/>
                <a:gd name="T26" fmla="*/ 24 w 31"/>
                <a:gd name="T27" fmla="*/ 20 h 24"/>
                <a:gd name="T28" fmla="*/ 20 w 31"/>
                <a:gd name="T29" fmla="*/ 18 h 24"/>
                <a:gd name="T30" fmla="*/ 18 w 31"/>
                <a:gd name="T31" fmla="*/ 15 h 24"/>
                <a:gd name="T32" fmla="*/ 18 w 31"/>
                <a:gd name="T33" fmla="*/ 13 h 24"/>
                <a:gd name="T34" fmla="*/ 16 w 31"/>
                <a:gd name="T35" fmla="*/ 13 h 24"/>
                <a:gd name="T36" fmla="*/ 13 w 31"/>
                <a:gd name="T37" fmla="*/ 13 h 24"/>
                <a:gd name="T38" fmla="*/ 13 w 31"/>
                <a:gd name="T39" fmla="*/ 9 h 24"/>
                <a:gd name="T40" fmla="*/ 11 w 31"/>
                <a:gd name="T41" fmla="*/ 9 h 24"/>
                <a:gd name="T42" fmla="*/ 9 w 31"/>
                <a:gd name="T43" fmla="*/ 7 h 24"/>
                <a:gd name="T44" fmla="*/ 7 w 31"/>
                <a:gd name="T45" fmla="*/ 7 h 24"/>
                <a:gd name="T46" fmla="*/ 5 w 31"/>
                <a:gd name="T47" fmla="*/ 5 h 24"/>
                <a:gd name="T48" fmla="*/ 3 w 31"/>
                <a:gd name="T49" fmla="*/ 2 h 24"/>
                <a:gd name="T50" fmla="*/ 0 w 31"/>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24">
                  <a:moveTo>
                    <a:pt x="0" y="0"/>
                  </a:moveTo>
                  <a:lnTo>
                    <a:pt x="9" y="13"/>
                  </a:lnTo>
                  <a:lnTo>
                    <a:pt x="11" y="13"/>
                  </a:lnTo>
                  <a:lnTo>
                    <a:pt x="13" y="15"/>
                  </a:lnTo>
                  <a:lnTo>
                    <a:pt x="13" y="18"/>
                  </a:lnTo>
                  <a:lnTo>
                    <a:pt x="18" y="20"/>
                  </a:lnTo>
                  <a:lnTo>
                    <a:pt x="22" y="20"/>
                  </a:lnTo>
                  <a:lnTo>
                    <a:pt x="24" y="20"/>
                  </a:lnTo>
                  <a:lnTo>
                    <a:pt x="24" y="22"/>
                  </a:lnTo>
                  <a:lnTo>
                    <a:pt x="29" y="24"/>
                  </a:lnTo>
                  <a:lnTo>
                    <a:pt x="31" y="24"/>
                  </a:lnTo>
                  <a:lnTo>
                    <a:pt x="29" y="22"/>
                  </a:lnTo>
                  <a:lnTo>
                    <a:pt x="26" y="20"/>
                  </a:lnTo>
                  <a:lnTo>
                    <a:pt x="24" y="20"/>
                  </a:lnTo>
                  <a:lnTo>
                    <a:pt x="20" y="18"/>
                  </a:lnTo>
                  <a:lnTo>
                    <a:pt x="18" y="15"/>
                  </a:lnTo>
                  <a:lnTo>
                    <a:pt x="18" y="13"/>
                  </a:lnTo>
                  <a:lnTo>
                    <a:pt x="16" y="13"/>
                  </a:lnTo>
                  <a:lnTo>
                    <a:pt x="13" y="13"/>
                  </a:lnTo>
                  <a:lnTo>
                    <a:pt x="13" y="9"/>
                  </a:lnTo>
                  <a:lnTo>
                    <a:pt x="11" y="9"/>
                  </a:lnTo>
                  <a:lnTo>
                    <a:pt x="9" y="7"/>
                  </a:lnTo>
                  <a:lnTo>
                    <a:pt x="7" y="7"/>
                  </a:lnTo>
                  <a:lnTo>
                    <a:pt x="5" y="5"/>
                  </a:lnTo>
                  <a:lnTo>
                    <a:pt x="3"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69" name="Freeform 93"/>
            <p:cNvSpPr>
              <a:spLocks/>
            </p:cNvSpPr>
            <p:nvPr/>
          </p:nvSpPr>
          <p:spPr bwMode="auto">
            <a:xfrm>
              <a:off x="5133" y="8260"/>
              <a:ext cx="30" cy="24"/>
            </a:xfrm>
            <a:custGeom>
              <a:avLst/>
              <a:gdLst>
                <a:gd name="T0" fmla="*/ 0 w 30"/>
                <a:gd name="T1" fmla="*/ 0 h 24"/>
                <a:gd name="T2" fmla="*/ 2 w 30"/>
                <a:gd name="T3" fmla="*/ 0 h 24"/>
                <a:gd name="T4" fmla="*/ 2 w 30"/>
                <a:gd name="T5" fmla="*/ 4 h 24"/>
                <a:gd name="T6" fmla="*/ 8 w 30"/>
                <a:gd name="T7" fmla="*/ 11 h 24"/>
                <a:gd name="T8" fmla="*/ 17 w 30"/>
                <a:gd name="T9" fmla="*/ 17 h 24"/>
                <a:gd name="T10" fmla="*/ 23 w 30"/>
                <a:gd name="T11" fmla="*/ 22 h 24"/>
                <a:gd name="T12" fmla="*/ 28 w 30"/>
                <a:gd name="T13" fmla="*/ 24 h 24"/>
                <a:gd name="T14" fmla="*/ 30 w 30"/>
                <a:gd name="T15" fmla="*/ 24 h 24"/>
                <a:gd name="T16" fmla="*/ 28 w 30"/>
                <a:gd name="T17" fmla="*/ 24 h 24"/>
                <a:gd name="T18" fmla="*/ 28 w 30"/>
                <a:gd name="T19" fmla="*/ 22 h 24"/>
                <a:gd name="T20" fmla="*/ 23 w 30"/>
                <a:gd name="T21" fmla="*/ 22 h 24"/>
                <a:gd name="T22" fmla="*/ 23 w 30"/>
                <a:gd name="T23" fmla="*/ 19 h 24"/>
                <a:gd name="T24" fmla="*/ 19 w 30"/>
                <a:gd name="T25" fmla="*/ 17 h 24"/>
                <a:gd name="T26" fmla="*/ 17 w 30"/>
                <a:gd name="T27" fmla="*/ 15 h 24"/>
                <a:gd name="T28" fmla="*/ 17 w 30"/>
                <a:gd name="T29" fmla="*/ 13 h 24"/>
                <a:gd name="T30" fmla="*/ 15 w 30"/>
                <a:gd name="T31" fmla="*/ 13 h 24"/>
                <a:gd name="T32" fmla="*/ 13 w 30"/>
                <a:gd name="T33" fmla="*/ 13 h 24"/>
                <a:gd name="T34" fmla="*/ 13 w 30"/>
                <a:gd name="T35" fmla="*/ 11 h 24"/>
                <a:gd name="T36" fmla="*/ 10 w 30"/>
                <a:gd name="T37" fmla="*/ 9 h 24"/>
                <a:gd name="T38" fmla="*/ 8 w 30"/>
                <a:gd name="T39" fmla="*/ 9 h 24"/>
                <a:gd name="T40" fmla="*/ 8 w 30"/>
                <a:gd name="T41" fmla="*/ 6 h 24"/>
                <a:gd name="T42" fmla="*/ 6 w 30"/>
                <a:gd name="T43" fmla="*/ 6 h 24"/>
                <a:gd name="T44" fmla="*/ 6 w 30"/>
                <a:gd name="T45" fmla="*/ 4 h 24"/>
                <a:gd name="T46" fmla="*/ 6 w 30"/>
                <a:gd name="T47" fmla="*/ 2 h 24"/>
                <a:gd name="T48" fmla="*/ 4 w 30"/>
                <a:gd name="T49" fmla="*/ 2 h 24"/>
                <a:gd name="T50" fmla="*/ 2 w 30"/>
                <a:gd name="T51" fmla="*/ 2 h 24"/>
                <a:gd name="T52" fmla="*/ 2 w 30"/>
                <a:gd name="T53" fmla="*/ 0 h 24"/>
                <a:gd name="T54" fmla="*/ 0 w 30"/>
                <a:gd name="T5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4">
                  <a:moveTo>
                    <a:pt x="0" y="0"/>
                  </a:moveTo>
                  <a:lnTo>
                    <a:pt x="2" y="0"/>
                  </a:lnTo>
                  <a:lnTo>
                    <a:pt x="2" y="4"/>
                  </a:lnTo>
                  <a:lnTo>
                    <a:pt x="8" y="11"/>
                  </a:lnTo>
                  <a:lnTo>
                    <a:pt x="17" y="17"/>
                  </a:lnTo>
                  <a:lnTo>
                    <a:pt x="23" y="22"/>
                  </a:lnTo>
                  <a:lnTo>
                    <a:pt x="28" y="24"/>
                  </a:lnTo>
                  <a:lnTo>
                    <a:pt x="30" y="24"/>
                  </a:lnTo>
                  <a:lnTo>
                    <a:pt x="28" y="24"/>
                  </a:lnTo>
                  <a:lnTo>
                    <a:pt x="28" y="22"/>
                  </a:lnTo>
                  <a:lnTo>
                    <a:pt x="23" y="22"/>
                  </a:lnTo>
                  <a:lnTo>
                    <a:pt x="23" y="19"/>
                  </a:lnTo>
                  <a:lnTo>
                    <a:pt x="19" y="17"/>
                  </a:lnTo>
                  <a:lnTo>
                    <a:pt x="17" y="15"/>
                  </a:lnTo>
                  <a:lnTo>
                    <a:pt x="17" y="13"/>
                  </a:lnTo>
                  <a:lnTo>
                    <a:pt x="15" y="13"/>
                  </a:lnTo>
                  <a:lnTo>
                    <a:pt x="13" y="13"/>
                  </a:lnTo>
                  <a:lnTo>
                    <a:pt x="13" y="11"/>
                  </a:lnTo>
                  <a:lnTo>
                    <a:pt x="10" y="9"/>
                  </a:lnTo>
                  <a:lnTo>
                    <a:pt x="8" y="9"/>
                  </a:lnTo>
                  <a:lnTo>
                    <a:pt x="8" y="6"/>
                  </a:lnTo>
                  <a:lnTo>
                    <a:pt x="6" y="6"/>
                  </a:lnTo>
                  <a:lnTo>
                    <a:pt x="6" y="4"/>
                  </a:lnTo>
                  <a:lnTo>
                    <a:pt x="6" y="2"/>
                  </a:lnTo>
                  <a:lnTo>
                    <a:pt x="4" y="2"/>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0" name="Freeform 94"/>
            <p:cNvSpPr>
              <a:spLocks/>
            </p:cNvSpPr>
            <p:nvPr/>
          </p:nvSpPr>
          <p:spPr bwMode="auto">
            <a:xfrm>
              <a:off x="5115" y="8230"/>
              <a:ext cx="33" cy="26"/>
            </a:xfrm>
            <a:custGeom>
              <a:avLst/>
              <a:gdLst>
                <a:gd name="T0" fmla="*/ 0 w 33"/>
                <a:gd name="T1" fmla="*/ 0 h 26"/>
                <a:gd name="T2" fmla="*/ 3 w 33"/>
                <a:gd name="T3" fmla="*/ 6 h 26"/>
                <a:gd name="T4" fmla="*/ 5 w 33"/>
                <a:gd name="T5" fmla="*/ 6 h 26"/>
                <a:gd name="T6" fmla="*/ 5 w 33"/>
                <a:gd name="T7" fmla="*/ 8 h 26"/>
                <a:gd name="T8" fmla="*/ 9 w 33"/>
                <a:gd name="T9" fmla="*/ 13 h 26"/>
                <a:gd name="T10" fmla="*/ 20 w 33"/>
                <a:gd name="T11" fmla="*/ 19 h 26"/>
                <a:gd name="T12" fmla="*/ 24 w 33"/>
                <a:gd name="T13" fmla="*/ 21 h 26"/>
                <a:gd name="T14" fmla="*/ 26 w 33"/>
                <a:gd name="T15" fmla="*/ 21 h 26"/>
                <a:gd name="T16" fmla="*/ 26 w 33"/>
                <a:gd name="T17" fmla="*/ 24 h 26"/>
                <a:gd name="T18" fmla="*/ 31 w 33"/>
                <a:gd name="T19" fmla="*/ 26 h 26"/>
                <a:gd name="T20" fmla="*/ 33 w 33"/>
                <a:gd name="T21" fmla="*/ 26 h 26"/>
                <a:gd name="T22" fmla="*/ 31 w 33"/>
                <a:gd name="T23" fmla="*/ 24 h 26"/>
                <a:gd name="T24" fmla="*/ 28 w 33"/>
                <a:gd name="T25" fmla="*/ 24 h 26"/>
                <a:gd name="T26" fmla="*/ 26 w 33"/>
                <a:gd name="T27" fmla="*/ 21 h 26"/>
                <a:gd name="T28" fmla="*/ 22 w 33"/>
                <a:gd name="T29" fmla="*/ 17 h 26"/>
                <a:gd name="T30" fmla="*/ 20 w 33"/>
                <a:gd name="T31" fmla="*/ 15 h 26"/>
                <a:gd name="T32" fmla="*/ 18 w 33"/>
                <a:gd name="T33" fmla="*/ 13 h 26"/>
                <a:gd name="T34" fmla="*/ 16 w 33"/>
                <a:gd name="T35" fmla="*/ 13 h 26"/>
                <a:gd name="T36" fmla="*/ 13 w 33"/>
                <a:gd name="T37" fmla="*/ 11 h 26"/>
                <a:gd name="T38" fmla="*/ 16 w 33"/>
                <a:gd name="T39" fmla="*/ 11 h 26"/>
                <a:gd name="T40" fmla="*/ 13 w 33"/>
                <a:gd name="T41" fmla="*/ 11 h 26"/>
                <a:gd name="T42" fmla="*/ 9 w 33"/>
                <a:gd name="T43" fmla="*/ 8 h 26"/>
                <a:gd name="T44" fmla="*/ 11 w 33"/>
                <a:gd name="T45" fmla="*/ 8 h 26"/>
                <a:gd name="T46" fmla="*/ 9 w 33"/>
                <a:gd name="T47" fmla="*/ 8 h 26"/>
                <a:gd name="T48" fmla="*/ 9 w 33"/>
                <a:gd name="T49" fmla="*/ 6 h 26"/>
                <a:gd name="T50" fmla="*/ 7 w 33"/>
                <a:gd name="T51" fmla="*/ 4 h 26"/>
                <a:gd name="T52" fmla="*/ 5 w 33"/>
                <a:gd name="T53" fmla="*/ 4 h 26"/>
                <a:gd name="T54" fmla="*/ 5 w 33"/>
                <a:gd name="T55" fmla="*/ 2 h 26"/>
                <a:gd name="T56" fmla="*/ 3 w 33"/>
                <a:gd name="T57" fmla="*/ 2 h 26"/>
                <a:gd name="T58" fmla="*/ 0 w 33"/>
                <a:gd name="T5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26">
                  <a:moveTo>
                    <a:pt x="0" y="0"/>
                  </a:moveTo>
                  <a:lnTo>
                    <a:pt x="3" y="6"/>
                  </a:lnTo>
                  <a:lnTo>
                    <a:pt x="5" y="6"/>
                  </a:lnTo>
                  <a:lnTo>
                    <a:pt x="5" y="8"/>
                  </a:lnTo>
                  <a:lnTo>
                    <a:pt x="9" y="13"/>
                  </a:lnTo>
                  <a:lnTo>
                    <a:pt x="20" y="19"/>
                  </a:lnTo>
                  <a:lnTo>
                    <a:pt x="24" y="21"/>
                  </a:lnTo>
                  <a:lnTo>
                    <a:pt x="26" y="21"/>
                  </a:lnTo>
                  <a:lnTo>
                    <a:pt x="26" y="24"/>
                  </a:lnTo>
                  <a:lnTo>
                    <a:pt x="31" y="26"/>
                  </a:lnTo>
                  <a:lnTo>
                    <a:pt x="33" y="26"/>
                  </a:lnTo>
                  <a:lnTo>
                    <a:pt x="31" y="24"/>
                  </a:lnTo>
                  <a:lnTo>
                    <a:pt x="28" y="24"/>
                  </a:lnTo>
                  <a:lnTo>
                    <a:pt x="26" y="21"/>
                  </a:lnTo>
                  <a:lnTo>
                    <a:pt x="22" y="17"/>
                  </a:lnTo>
                  <a:lnTo>
                    <a:pt x="20" y="15"/>
                  </a:lnTo>
                  <a:lnTo>
                    <a:pt x="18" y="13"/>
                  </a:lnTo>
                  <a:lnTo>
                    <a:pt x="16" y="13"/>
                  </a:lnTo>
                  <a:lnTo>
                    <a:pt x="13" y="11"/>
                  </a:lnTo>
                  <a:lnTo>
                    <a:pt x="16" y="11"/>
                  </a:lnTo>
                  <a:lnTo>
                    <a:pt x="13" y="11"/>
                  </a:lnTo>
                  <a:lnTo>
                    <a:pt x="9" y="8"/>
                  </a:lnTo>
                  <a:lnTo>
                    <a:pt x="11" y="8"/>
                  </a:lnTo>
                  <a:lnTo>
                    <a:pt x="9" y="8"/>
                  </a:lnTo>
                  <a:lnTo>
                    <a:pt x="9" y="6"/>
                  </a:lnTo>
                  <a:lnTo>
                    <a:pt x="7" y="4"/>
                  </a:lnTo>
                  <a:lnTo>
                    <a:pt x="5" y="4"/>
                  </a:lnTo>
                  <a:lnTo>
                    <a:pt x="5" y="2"/>
                  </a:lnTo>
                  <a:lnTo>
                    <a:pt x="3"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1" name="Freeform 95"/>
            <p:cNvSpPr>
              <a:spLocks/>
            </p:cNvSpPr>
            <p:nvPr/>
          </p:nvSpPr>
          <p:spPr bwMode="auto">
            <a:xfrm>
              <a:off x="5061" y="8329"/>
              <a:ext cx="31" cy="24"/>
            </a:xfrm>
            <a:custGeom>
              <a:avLst/>
              <a:gdLst>
                <a:gd name="T0" fmla="*/ 0 w 31"/>
                <a:gd name="T1" fmla="*/ 0 h 24"/>
                <a:gd name="T2" fmla="*/ 0 w 31"/>
                <a:gd name="T3" fmla="*/ 7 h 24"/>
                <a:gd name="T4" fmla="*/ 2 w 31"/>
                <a:gd name="T5" fmla="*/ 7 h 24"/>
                <a:gd name="T6" fmla="*/ 5 w 31"/>
                <a:gd name="T7" fmla="*/ 7 h 24"/>
                <a:gd name="T8" fmla="*/ 5 w 31"/>
                <a:gd name="T9" fmla="*/ 9 h 24"/>
                <a:gd name="T10" fmla="*/ 9 w 31"/>
                <a:gd name="T11" fmla="*/ 13 h 24"/>
                <a:gd name="T12" fmla="*/ 15 w 31"/>
                <a:gd name="T13" fmla="*/ 17 h 24"/>
                <a:gd name="T14" fmla="*/ 18 w 31"/>
                <a:gd name="T15" fmla="*/ 17 h 24"/>
                <a:gd name="T16" fmla="*/ 20 w 31"/>
                <a:gd name="T17" fmla="*/ 20 h 24"/>
                <a:gd name="T18" fmla="*/ 24 w 31"/>
                <a:gd name="T19" fmla="*/ 20 h 24"/>
                <a:gd name="T20" fmla="*/ 24 w 31"/>
                <a:gd name="T21" fmla="*/ 22 h 24"/>
                <a:gd name="T22" fmla="*/ 26 w 31"/>
                <a:gd name="T23" fmla="*/ 24 h 24"/>
                <a:gd name="T24" fmla="*/ 28 w 31"/>
                <a:gd name="T25" fmla="*/ 24 h 24"/>
                <a:gd name="T26" fmla="*/ 26 w 31"/>
                <a:gd name="T27" fmla="*/ 24 h 24"/>
                <a:gd name="T28" fmla="*/ 31 w 31"/>
                <a:gd name="T29" fmla="*/ 24 h 24"/>
                <a:gd name="T30" fmla="*/ 26 w 31"/>
                <a:gd name="T31" fmla="*/ 24 h 24"/>
                <a:gd name="T32" fmla="*/ 26 w 31"/>
                <a:gd name="T33" fmla="*/ 22 h 24"/>
                <a:gd name="T34" fmla="*/ 26 w 31"/>
                <a:gd name="T35" fmla="*/ 20 h 24"/>
                <a:gd name="T36" fmla="*/ 24 w 31"/>
                <a:gd name="T37" fmla="*/ 20 h 24"/>
                <a:gd name="T38" fmla="*/ 20 w 31"/>
                <a:gd name="T39" fmla="*/ 17 h 24"/>
                <a:gd name="T40" fmla="*/ 20 w 31"/>
                <a:gd name="T41" fmla="*/ 15 h 24"/>
                <a:gd name="T42" fmla="*/ 18 w 31"/>
                <a:gd name="T43" fmla="*/ 15 h 24"/>
                <a:gd name="T44" fmla="*/ 15 w 31"/>
                <a:gd name="T45" fmla="*/ 13 h 24"/>
                <a:gd name="T46" fmla="*/ 13 w 31"/>
                <a:gd name="T47" fmla="*/ 13 h 24"/>
                <a:gd name="T48" fmla="*/ 13 w 31"/>
                <a:gd name="T49" fmla="*/ 9 h 24"/>
                <a:gd name="T50" fmla="*/ 11 w 31"/>
                <a:gd name="T51" fmla="*/ 9 h 24"/>
                <a:gd name="T52" fmla="*/ 9 w 31"/>
                <a:gd name="T53" fmla="*/ 9 h 24"/>
                <a:gd name="T54" fmla="*/ 9 w 31"/>
                <a:gd name="T55" fmla="*/ 7 h 24"/>
                <a:gd name="T56" fmla="*/ 7 w 31"/>
                <a:gd name="T57" fmla="*/ 7 h 24"/>
                <a:gd name="T58" fmla="*/ 5 w 31"/>
                <a:gd name="T59" fmla="*/ 7 h 24"/>
                <a:gd name="T60" fmla="*/ 5 w 31"/>
                <a:gd name="T61" fmla="*/ 4 h 24"/>
                <a:gd name="T62" fmla="*/ 2 w 31"/>
                <a:gd name="T63" fmla="*/ 2 h 24"/>
                <a:gd name="T64" fmla="*/ 2 w 31"/>
                <a:gd name="T65" fmla="*/ 0 h 24"/>
                <a:gd name="T66" fmla="*/ 0 w 31"/>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4">
                  <a:moveTo>
                    <a:pt x="0" y="0"/>
                  </a:moveTo>
                  <a:lnTo>
                    <a:pt x="0" y="7"/>
                  </a:lnTo>
                  <a:lnTo>
                    <a:pt x="2" y="7"/>
                  </a:lnTo>
                  <a:lnTo>
                    <a:pt x="5" y="7"/>
                  </a:lnTo>
                  <a:lnTo>
                    <a:pt x="5" y="9"/>
                  </a:lnTo>
                  <a:lnTo>
                    <a:pt x="9" y="13"/>
                  </a:lnTo>
                  <a:lnTo>
                    <a:pt x="15" y="17"/>
                  </a:lnTo>
                  <a:lnTo>
                    <a:pt x="18" y="17"/>
                  </a:lnTo>
                  <a:lnTo>
                    <a:pt x="20" y="20"/>
                  </a:lnTo>
                  <a:lnTo>
                    <a:pt x="24" y="20"/>
                  </a:lnTo>
                  <a:lnTo>
                    <a:pt x="24" y="22"/>
                  </a:lnTo>
                  <a:lnTo>
                    <a:pt x="26" y="24"/>
                  </a:lnTo>
                  <a:lnTo>
                    <a:pt x="28" y="24"/>
                  </a:lnTo>
                  <a:lnTo>
                    <a:pt x="26" y="24"/>
                  </a:lnTo>
                  <a:lnTo>
                    <a:pt x="31" y="24"/>
                  </a:lnTo>
                  <a:lnTo>
                    <a:pt x="26" y="24"/>
                  </a:lnTo>
                  <a:lnTo>
                    <a:pt x="26" y="22"/>
                  </a:lnTo>
                  <a:lnTo>
                    <a:pt x="26" y="20"/>
                  </a:lnTo>
                  <a:lnTo>
                    <a:pt x="24" y="20"/>
                  </a:lnTo>
                  <a:lnTo>
                    <a:pt x="20" y="17"/>
                  </a:lnTo>
                  <a:lnTo>
                    <a:pt x="20" y="15"/>
                  </a:lnTo>
                  <a:lnTo>
                    <a:pt x="18" y="15"/>
                  </a:lnTo>
                  <a:lnTo>
                    <a:pt x="15" y="13"/>
                  </a:lnTo>
                  <a:lnTo>
                    <a:pt x="13" y="13"/>
                  </a:lnTo>
                  <a:lnTo>
                    <a:pt x="13" y="9"/>
                  </a:lnTo>
                  <a:lnTo>
                    <a:pt x="11" y="9"/>
                  </a:lnTo>
                  <a:lnTo>
                    <a:pt x="9" y="9"/>
                  </a:lnTo>
                  <a:lnTo>
                    <a:pt x="9" y="7"/>
                  </a:lnTo>
                  <a:lnTo>
                    <a:pt x="7" y="7"/>
                  </a:lnTo>
                  <a:lnTo>
                    <a:pt x="5" y="7"/>
                  </a:lnTo>
                  <a:lnTo>
                    <a:pt x="5" y="4"/>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2" name="Freeform 96"/>
            <p:cNvSpPr>
              <a:spLocks/>
            </p:cNvSpPr>
            <p:nvPr/>
          </p:nvSpPr>
          <p:spPr bwMode="auto">
            <a:xfrm>
              <a:off x="5102" y="8325"/>
              <a:ext cx="31" cy="24"/>
            </a:xfrm>
            <a:custGeom>
              <a:avLst/>
              <a:gdLst>
                <a:gd name="T0" fmla="*/ 0 w 31"/>
                <a:gd name="T1" fmla="*/ 0 h 24"/>
                <a:gd name="T2" fmla="*/ 3 w 31"/>
                <a:gd name="T3" fmla="*/ 4 h 24"/>
                <a:gd name="T4" fmla="*/ 3 w 31"/>
                <a:gd name="T5" fmla="*/ 6 h 24"/>
                <a:gd name="T6" fmla="*/ 5 w 31"/>
                <a:gd name="T7" fmla="*/ 6 h 24"/>
                <a:gd name="T8" fmla="*/ 5 w 31"/>
                <a:gd name="T9" fmla="*/ 8 h 24"/>
                <a:gd name="T10" fmla="*/ 5 w 31"/>
                <a:gd name="T11" fmla="*/ 11 h 24"/>
                <a:gd name="T12" fmla="*/ 7 w 31"/>
                <a:gd name="T13" fmla="*/ 11 h 24"/>
                <a:gd name="T14" fmla="*/ 16 w 31"/>
                <a:gd name="T15" fmla="*/ 15 h 24"/>
                <a:gd name="T16" fmla="*/ 13 w 31"/>
                <a:gd name="T17" fmla="*/ 15 h 24"/>
                <a:gd name="T18" fmla="*/ 16 w 31"/>
                <a:gd name="T19" fmla="*/ 15 h 24"/>
                <a:gd name="T20" fmla="*/ 16 w 31"/>
                <a:gd name="T21" fmla="*/ 17 h 24"/>
                <a:gd name="T22" fmla="*/ 18 w 31"/>
                <a:gd name="T23" fmla="*/ 17 h 24"/>
                <a:gd name="T24" fmla="*/ 22 w 31"/>
                <a:gd name="T25" fmla="*/ 19 h 24"/>
                <a:gd name="T26" fmla="*/ 22 w 31"/>
                <a:gd name="T27" fmla="*/ 21 h 24"/>
                <a:gd name="T28" fmla="*/ 26 w 31"/>
                <a:gd name="T29" fmla="*/ 21 h 24"/>
                <a:gd name="T30" fmla="*/ 31 w 31"/>
                <a:gd name="T31" fmla="*/ 24 h 24"/>
                <a:gd name="T32" fmla="*/ 29 w 31"/>
                <a:gd name="T33" fmla="*/ 24 h 24"/>
                <a:gd name="T34" fmla="*/ 29 w 31"/>
                <a:gd name="T35" fmla="*/ 21 h 24"/>
                <a:gd name="T36" fmla="*/ 26 w 31"/>
                <a:gd name="T37" fmla="*/ 21 h 24"/>
                <a:gd name="T38" fmla="*/ 24 w 31"/>
                <a:gd name="T39" fmla="*/ 21 h 24"/>
                <a:gd name="T40" fmla="*/ 22 w 31"/>
                <a:gd name="T41" fmla="*/ 17 h 24"/>
                <a:gd name="T42" fmla="*/ 20 w 31"/>
                <a:gd name="T43" fmla="*/ 17 h 24"/>
                <a:gd name="T44" fmla="*/ 18 w 31"/>
                <a:gd name="T45" fmla="*/ 15 h 24"/>
                <a:gd name="T46" fmla="*/ 16 w 31"/>
                <a:gd name="T47" fmla="*/ 13 h 24"/>
                <a:gd name="T48" fmla="*/ 13 w 31"/>
                <a:gd name="T49" fmla="*/ 11 h 24"/>
                <a:gd name="T50" fmla="*/ 11 w 31"/>
                <a:gd name="T51" fmla="*/ 11 h 24"/>
                <a:gd name="T52" fmla="*/ 13 w 31"/>
                <a:gd name="T53" fmla="*/ 11 h 24"/>
                <a:gd name="T54" fmla="*/ 11 w 31"/>
                <a:gd name="T55" fmla="*/ 11 h 24"/>
                <a:gd name="T56" fmla="*/ 11 w 31"/>
                <a:gd name="T57" fmla="*/ 8 h 24"/>
                <a:gd name="T58" fmla="*/ 9 w 31"/>
                <a:gd name="T59" fmla="*/ 8 h 24"/>
                <a:gd name="T60" fmla="*/ 11 w 31"/>
                <a:gd name="T61" fmla="*/ 6 h 24"/>
                <a:gd name="T62" fmla="*/ 7 w 31"/>
                <a:gd name="T63" fmla="*/ 6 h 24"/>
                <a:gd name="T64" fmla="*/ 7 w 31"/>
                <a:gd name="T65" fmla="*/ 4 h 24"/>
                <a:gd name="T66" fmla="*/ 5 w 31"/>
                <a:gd name="T67" fmla="*/ 2 h 24"/>
                <a:gd name="T68" fmla="*/ 0 w 31"/>
                <a:gd name="T6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4">
                  <a:moveTo>
                    <a:pt x="0" y="0"/>
                  </a:moveTo>
                  <a:lnTo>
                    <a:pt x="3" y="4"/>
                  </a:lnTo>
                  <a:lnTo>
                    <a:pt x="3" y="6"/>
                  </a:lnTo>
                  <a:lnTo>
                    <a:pt x="5" y="6"/>
                  </a:lnTo>
                  <a:lnTo>
                    <a:pt x="5" y="8"/>
                  </a:lnTo>
                  <a:lnTo>
                    <a:pt x="5" y="11"/>
                  </a:lnTo>
                  <a:lnTo>
                    <a:pt x="7" y="11"/>
                  </a:lnTo>
                  <a:lnTo>
                    <a:pt x="16" y="15"/>
                  </a:lnTo>
                  <a:lnTo>
                    <a:pt x="13" y="15"/>
                  </a:lnTo>
                  <a:lnTo>
                    <a:pt x="16" y="15"/>
                  </a:lnTo>
                  <a:lnTo>
                    <a:pt x="16" y="17"/>
                  </a:lnTo>
                  <a:lnTo>
                    <a:pt x="18" y="17"/>
                  </a:lnTo>
                  <a:lnTo>
                    <a:pt x="22" y="19"/>
                  </a:lnTo>
                  <a:lnTo>
                    <a:pt x="22" y="21"/>
                  </a:lnTo>
                  <a:lnTo>
                    <a:pt x="26" y="21"/>
                  </a:lnTo>
                  <a:lnTo>
                    <a:pt x="31" y="24"/>
                  </a:lnTo>
                  <a:lnTo>
                    <a:pt x="29" y="24"/>
                  </a:lnTo>
                  <a:lnTo>
                    <a:pt x="29" y="21"/>
                  </a:lnTo>
                  <a:lnTo>
                    <a:pt x="26" y="21"/>
                  </a:lnTo>
                  <a:lnTo>
                    <a:pt x="24" y="21"/>
                  </a:lnTo>
                  <a:lnTo>
                    <a:pt x="22" y="17"/>
                  </a:lnTo>
                  <a:lnTo>
                    <a:pt x="20" y="17"/>
                  </a:lnTo>
                  <a:lnTo>
                    <a:pt x="18" y="15"/>
                  </a:lnTo>
                  <a:lnTo>
                    <a:pt x="16" y="13"/>
                  </a:lnTo>
                  <a:lnTo>
                    <a:pt x="13" y="11"/>
                  </a:lnTo>
                  <a:lnTo>
                    <a:pt x="11" y="11"/>
                  </a:lnTo>
                  <a:lnTo>
                    <a:pt x="13" y="11"/>
                  </a:lnTo>
                  <a:lnTo>
                    <a:pt x="11" y="11"/>
                  </a:lnTo>
                  <a:lnTo>
                    <a:pt x="11" y="8"/>
                  </a:lnTo>
                  <a:lnTo>
                    <a:pt x="9" y="8"/>
                  </a:lnTo>
                  <a:lnTo>
                    <a:pt x="11" y="6"/>
                  </a:lnTo>
                  <a:lnTo>
                    <a:pt x="7" y="6"/>
                  </a:lnTo>
                  <a:lnTo>
                    <a:pt x="7" y="4"/>
                  </a:lnTo>
                  <a:lnTo>
                    <a:pt x="5"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3" name="Freeform 97"/>
            <p:cNvSpPr>
              <a:spLocks/>
            </p:cNvSpPr>
            <p:nvPr/>
          </p:nvSpPr>
          <p:spPr bwMode="auto">
            <a:xfrm>
              <a:off x="5087" y="8295"/>
              <a:ext cx="31" cy="26"/>
            </a:xfrm>
            <a:custGeom>
              <a:avLst/>
              <a:gdLst>
                <a:gd name="T0" fmla="*/ 0 w 31"/>
                <a:gd name="T1" fmla="*/ 0 h 26"/>
                <a:gd name="T2" fmla="*/ 0 w 31"/>
                <a:gd name="T3" fmla="*/ 4 h 26"/>
                <a:gd name="T4" fmla="*/ 2 w 31"/>
                <a:gd name="T5" fmla="*/ 4 h 26"/>
                <a:gd name="T6" fmla="*/ 2 w 31"/>
                <a:gd name="T7" fmla="*/ 6 h 26"/>
                <a:gd name="T8" fmla="*/ 5 w 31"/>
                <a:gd name="T9" fmla="*/ 8 h 26"/>
                <a:gd name="T10" fmla="*/ 9 w 31"/>
                <a:gd name="T11" fmla="*/ 13 h 26"/>
                <a:gd name="T12" fmla="*/ 15 w 31"/>
                <a:gd name="T13" fmla="*/ 17 h 26"/>
                <a:gd name="T14" fmla="*/ 18 w 31"/>
                <a:gd name="T15" fmla="*/ 17 h 26"/>
                <a:gd name="T16" fmla="*/ 18 w 31"/>
                <a:gd name="T17" fmla="*/ 19 h 26"/>
                <a:gd name="T18" fmla="*/ 24 w 31"/>
                <a:gd name="T19" fmla="*/ 21 h 26"/>
                <a:gd name="T20" fmla="*/ 22 w 31"/>
                <a:gd name="T21" fmla="*/ 21 h 26"/>
                <a:gd name="T22" fmla="*/ 26 w 31"/>
                <a:gd name="T23" fmla="*/ 21 h 26"/>
                <a:gd name="T24" fmla="*/ 24 w 31"/>
                <a:gd name="T25" fmla="*/ 21 h 26"/>
                <a:gd name="T26" fmla="*/ 26 w 31"/>
                <a:gd name="T27" fmla="*/ 23 h 26"/>
                <a:gd name="T28" fmla="*/ 28 w 31"/>
                <a:gd name="T29" fmla="*/ 23 h 26"/>
                <a:gd name="T30" fmla="*/ 28 w 31"/>
                <a:gd name="T31" fmla="*/ 26 h 26"/>
                <a:gd name="T32" fmla="*/ 31 w 31"/>
                <a:gd name="T33" fmla="*/ 26 h 26"/>
                <a:gd name="T34" fmla="*/ 22 w 31"/>
                <a:gd name="T35" fmla="*/ 19 h 26"/>
                <a:gd name="T36" fmla="*/ 22 w 31"/>
                <a:gd name="T37" fmla="*/ 17 h 26"/>
                <a:gd name="T38" fmla="*/ 20 w 31"/>
                <a:gd name="T39" fmla="*/ 17 h 26"/>
                <a:gd name="T40" fmla="*/ 18 w 31"/>
                <a:gd name="T41" fmla="*/ 15 h 26"/>
                <a:gd name="T42" fmla="*/ 15 w 31"/>
                <a:gd name="T43" fmla="*/ 15 h 26"/>
                <a:gd name="T44" fmla="*/ 13 w 31"/>
                <a:gd name="T45" fmla="*/ 13 h 26"/>
                <a:gd name="T46" fmla="*/ 13 w 31"/>
                <a:gd name="T47" fmla="*/ 10 h 26"/>
                <a:gd name="T48" fmla="*/ 11 w 31"/>
                <a:gd name="T49" fmla="*/ 10 h 26"/>
                <a:gd name="T50" fmla="*/ 11 w 31"/>
                <a:gd name="T51" fmla="*/ 8 h 26"/>
                <a:gd name="T52" fmla="*/ 9 w 31"/>
                <a:gd name="T53" fmla="*/ 8 h 26"/>
                <a:gd name="T54" fmla="*/ 7 w 31"/>
                <a:gd name="T55" fmla="*/ 8 h 26"/>
                <a:gd name="T56" fmla="*/ 7 w 31"/>
                <a:gd name="T57" fmla="*/ 6 h 26"/>
                <a:gd name="T58" fmla="*/ 5 w 31"/>
                <a:gd name="T59" fmla="*/ 4 h 26"/>
                <a:gd name="T60" fmla="*/ 0 w 31"/>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26">
                  <a:moveTo>
                    <a:pt x="0" y="0"/>
                  </a:moveTo>
                  <a:lnTo>
                    <a:pt x="0" y="4"/>
                  </a:lnTo>
                  <a:lnTo>
                    <a:pt x="2" y="4"/>
                  </a:lnTo>
                  <a:lnTo>
                    <a:pt x="2" y="6"/>
                  </a:lnTo>
                  <a:lnTo>
                    <a:pt x="5" y="8"/>
                  </a:lnTo>
                  <a:lnTo>
                    <a:pt x="9" y="13"/>
                  </a:lnTo>
                  <a:lnTo>
                    <a:pt x="15" y="17"/>
                  </a:lnTo>
                  <a:lnTo>
                    <a:pt x="18" y="17"/>
                  </a:lnTo>
                  <a:lnTo>
                    <a:pt x="18" y="19"/>
                  </a:lnTo>
                  <a:lnTo>
                    <a:pt x="24" y="21"/>
                  </a:lnTo>
                  <a:lnTo>
                    <a:pt x="22" y="21"/>
                  </a:lnTo>
                  <a:lnTo>
                    <a:pt x="26" y="21"/>
                  </a:lnTo>
                  <a:lnTo>
                    <a:pt x="24" y="21"/>
                  </a:lnTo>
                  <a:lnTo>
                    <a:pt x="26" y="23"/>
                  </a:lnTo>
                  <a:lnTo>
                    <a:pt x="28" y="23"/>
                  </a:lnTo>
                  <a:lnTo>
                    <a:pt x="28" y="26"/>
                  </a:lnTo>
                  <a:lnTo>
                    <a:pt x="31" y="26"/>
                  </a:lnTo>
                  <a:lnTo>
                    <a:pt x="22" y="19"/>
                  </a:lnTo>
                  <a:lnTo>
                    <a:pt x="22" y="17"/>
                  </a:lnTo>
                  <a:lnTo>
                    <a:pt x="20" y="17"/>
                  </a:lnTo>
                  <a:lnTo>
                    <a:pt x="18" y="15"/>
                  </a:lnTo>
                  <a:lnTo>
                    <a:pt x="15" y="15"/>
                  </a:lnTo>
                  <a:lnTo>
                    <a:pt x="13" y="13"/>
                  </a:lnTo>
                  <a:lnTo>
                    <a:pt x="13" y="10"/>
                  </a:lnTo>
                  <a:lnTo>
                    <a:pt x="11" y="10"/>
                  </a:lnTo>
                  <a:lnTo>
                    <a:pt x="11" y="8"/>
                  </a:lnTo>
                  <a:lnTo>
                    <a:pt x="9" y="8"/>
                  </a:lnTo>
                  <a:lnTo>
                    <a:pt x="7" y="8"/>
                  </a:lnTo>
                  <a:lnTo>
                    <a:pt x="7" y="6"/>
                  </a:lnTo>
                  <a:lnTo>
                    <a:pt x="5"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4" name="Freeform 98"/>
            <p:cNvSpPr>
              <a:spLocks/>
            </p:cNvSpPr>
            <p:nvPr/>
          </p:nvSpPr>
          <p:spPr bwMode="auto">
            <a:xfrm>
              <a:off x="5221" y="8338"/>
              <a:ext cx="28" cy="24"/>
            </a:xfrm>
            <a:custGeom>
              <a:avLst/>
              <a:gdLst>
                <a:gd name="T0" fmla="*/ 0 w 28"/>
                <a:gd name="T1" fmla="*/ 0 h 24"/>
                <a:gd name="T2" fmla="*/ 2 w 28"/>
                <a:gd name="T3" fmla="*/ 0 h 24"/>
                <a:gd name="T4" fmla="*/ 2 w 28"/>
                <a:gd name="T5" fmla="*/ 4 h 24"/>
                <a:gd name="T6" fmla="*/ 2 w 28"/>
                <a:gd name="T7" fmla="*/ 6 h 24"/>
                <a:gd name="T8" fmla="*/ 5 w 28"/>
                <a:gd name="T9" fmla="*/ 8 h 24"/>
                <a:gd name="T10" fmla="*/ 7 w 28"/>
                <a:gd name="T11" fmla="*/ 8 h 24"/>
                <a:gd name="T12" fmla="*/ 7 w 28"/>
                <a:gd name="T13" fmla="*/ 11 h 24"/>
                <a:gd name="T14" fmla="*/ 9 w 28"/>
                <a:gd name="T15" fmla="*/ 11 h 24"/>
                <a:gd name="T16" fmla="*/ 9 w 28"/>
                <a:gd name="T17" fmla="*/ 13 h 24"/>
                <a:gd name="T18" fmla="*/ 18 w 28"/>
                <a:gd name="T19" fmla="*/ 17 h 24"/>
                <a:gd name="T20" fmla="*/ 15 w 28"/>
                <a:gd name="T21" fmla="*/ 17 h 24"/>
                <a:gd name="T22" fmla="*/ 20 w 28"/>
                <a:gd name="T23" fmla="*/ 19 h 24"/>
                <a:gd name="T24" fmla="*/ 22 w 28"/>
                <a:gd name="T25" fmla="*/ 19 h 24"/>
                <a:gd name="T26" fmla="*/ 22 w 28"/>
                <a:gd name="T27" fmla="*/ 21 h 24"/>
                <a:gd name="T28" fmla="*/ 26 w 28"/>
                <a:gd name="T29" fmla="*/ 21 h 24"/>
                <a:gd name="T30" fmla="*/ 28 w 28"/>
                <a:gd name="T31" fmla="*/ 21 h 24"/>
                <a:gd name="T32" fmla="*/ 28 w 28"/>
                <a:gd name="T33" fmla="*/ 24 h 24"/>
                <a:gd name="T34" fmla="*/ 28 w 28"/>
                <a:gd name="T35" fmla="*/ 21 h 24"/>
                <a:gd name="T36" fmla="*/ 24 w 28"/>
                <a:gd name="T37" fmla="*/ 21 h 24"/>
                <a:gd name="T38" fmla="*/ 26 w 28"/>
                <a:gd name="T39" fmla="*/ 19 h 24"/>
                <a:gd name="T40" fmla="*/ 22 w 28"/>
                <a:gd name="T41" fmla="*/ 19 h 24"/>
                <a:gd name="T42" fmla="*/ 24 w 28"/>
                <a:gd name="T43" fmla="*/ 19 h 24"/>
                <a:gd name="T44" fmla="*/ 22 w 28"/>
                <a:gd name="T45" fmla="*/ 19 h 24"/>
                <a:gd name="T46" fmla="*/ 22 w 28"/>
                <a:gd name="T47" fmla="*/ 17 h 24"/>
                <a:gd name="T48" fmla="*/ 18 w 28"/>
                <a:gd name="T49" fmla="*/ 15 h 24"/>
                <a:gd name="T50" fmla="*/ 15 w 28"/>
                <a:gd name="T51" fmla="*/ 13 h 24"/>
                <a:gd name="T52" fmla="*/ 18 w 28"/>
                <a:gd name="T53" fmla="*/ 13 h 24"/>
                <a:gd name="T54" fmla="*/ 15 w 28"/>
                <a:gd name="T55" fmla="*/ 13 h 24"/>
                <a:gd name="T56" fmla="*/ 15 w 28"/>
                <a:gd name="T57" fmla="*/ 11 h 24"/>
                <a:gd name="T58" fmla="*/ 13 w 28"/>
                <a:gd name="T59" fmla="*/ 11 h 24"/>
                <a:gd name="T60" fmla="*/ 13 w 28"/>
                <a:gd name="T61" fmla="*/ 8 h 24"/>
                <a:gd name="T62" fmla="*/ 11 w 28"/>
                <a:gd name="T63" fmla="*/ 8 h 24"/>
                <a:gd name="T64" fmla="*/ 9 w 28"/>
                <a:gd name="T65" fmla="*/ 6 h 24"/>
                <a:gd name="T66" fmla="*/ 7 w 28"/>
                <a:gd name="T67" fmla="*/ 4 h 24"/>
                <a:gd name="T68" fmla="*/ 5 w 28"/>
                <a:gd name="T69" fmla="*/ 4 h 24"/>
                <a:gd name="T70" fmla="*/ 5 w 28"/>
                <a:gd name="T71" fmla="*/ 2 h 24"/>
                <a:gd name="T72" fmla="*/ 2 w 28"/>
                <a:gd name="T73" fmla="*/ 2 h 24"/>
                <a:gd name="T74" fmla="*/ 2 w 28"/>
                <a:gd name="T75" fmla="*/ 0 h 24"/>
                <a:gd name="T76" fmla="*/ 0 w 28"/>
                <a:gd name="T7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24">
                  <a:moveTo>
                    <a:pt x="0" y="0"/>
                  </a:moveTo>
                  <a:lnTo>
                    <a:pt x="2" y="0"/>
                  </a:lnTo>
                  <a:lnTo>
                    <a:pt x="2" y="4"/>
                  </a:lnTo>
                  <a:lnTo>
                    <a:pt x="2" y="6"/>
                  </a:lnTo>
                  <a:lnTo>
                    <a:pt x="5" y="8"/>
                  </a:lnTo>
                  <a:lnTo>
                    <a:pt x="7" y="8"/>
                  </a:lnTo>
                  <a:lnTo>
                    <a:pt x="7" y="11"/>
                  </a:lnTo>
                  <a:lnTo>
                    <a:pt x="9" y="11"/>
                  </a:lnTo>
                  <a:lnTo>
                    <a:pt x="9" y="13"/>
                  </a:lnTo>
                  <a:lnTo>
                    <a:pt x="18" y="17"/>
                  </a:lnTo>
                  <a:lnTo>
                    <a:pt x="15" y="17"/>
                  </a:lnTo>
                  <a:lnTo>
                    <a:pt x="20" y="19"/>
                  </a:lnTo>
                  <a:lnTo>
                    <a:pt x="22" y="19"/>
                  </a:lnTo>
                  <a:lnTo>
                    <a:pt x="22" y="21"/>
                  </a:lnTo>
                  <a:lnTo>
                    <a:pt x="26" y="21"/>
                  </a:lnTo>
                  <a:lnTo>
                    <a:pt x="28" y="21"/>
                  </a:lnTo>
                  <a:lnTo>
                    <a:pt x="28" y="24"/>
                  </a:lnTo>
                  <a:lnTo>
                    <a:pt x="28" y="21"/>
                  </a:lnTo>
                  <a:lnTo>
                    <a:pt x="24" y="21"/>
                  </a:lnTo>
                  <a:lnTo>
                    <a:pt x="26" y="19"/>
                  </a:lnTo>
                  <a:lnTo>
                    <a:pt x="22" y="19"/>
                  </a:lnTo>
                  <a:lnTo>
                    <a:pt x="24" y="19"/>
                  </a:lnTo>
                  <a:lnTo>
                    <a:pt x="22" y="19"/>
                  </a:lnTo>
                  <a:lnTo>
                    <a:pt x="22" y="17"/>
                  </a:lnTo>
                  <a:lnTo>
                    <a:pt x="18" y="15"/>
                  </a:lnTo>
                  <a:lnTo>
                    <a:pt x="15" y="13"/>
                  </a:lnTo>
                  <a:lnTo>
                    <a:pt x="18" y="13"/>
                  </a:lnTo>
                  <a:lnTo>
                    <a:pt x="15" y="13"/>
                  </a:lnTo>
                  <a:lnTo>
                    <a:pt x="15" y="11"/>
                  </a:lnTo>
                  <a:lnTo>
                    <a:pt x="13" y="11"/>
                  </a:lnTo>
                  <a:lnTo>
                    <a:pt x="13" y="8"/>
                  </a:lnTo>
                  <a:lnTo>
                    <a:pt x="11" y="8"/>
                  </a:lnTo>
                  <a:lnTo>
                    <a:pt x="9" y="6"/>
                  </a:lnTo>
                  <a:lnTo>
                    <a:pt x="7" y="4"/>
                  </a:lnTo>
                  <a:lnTo>
                    <a:pt x="5" y="4"/>
                  </a:lnTo>
                  <a:lnTo>
                    <a:pt x="5" y="2"/>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5" name="Freeform 99"/>
            <p:cNvSpPr>
              <a:spLocks/>
            </p:cNvSpPr>
            <p:nvPr/>
          </p:nvSpPr>
          <p:spPr bwMode="auto">
            <a:xfrm>
              <a:off x="5265" y="8333"/>
              <a:ext cx="28" cy="24"/>
            </a:xfrm>
            <a:custGeom>
              <a:avLst/>
              <a:gdLst>
                <a:gd name="T0" fmla="*/ 0 w 28"/>
                <a:gd name="T1" fmla="*/ 0 h 24"/>
                <a:gd name="T2" fmla="*/ 2 w 28"/>
                <a:gd name="T3" fmla="*/ 3 h 24"/>
                <a:gd name="T4" fmla="*/ 4 w 28"/>
                <a:gd name="T5" fmla="*/ 3 h 24"/>
                <a:gd name="T6" fmla="*/ 2 w 28"/>
                <a:gd name="T7" fmla="*/ 5 h 24"/>
                <a:gd name="T8" fmla="*/ 4 w 28"/>
                <a:gd name="T9" fmla="*/ 5 h 24"/>
                <a:gd name="T10" fmla="*/ 4 w 28"/>
                <a:gd name="T11" fmla="*/ 7 h 24"/>
                <a:gd name="T12" fmla="*/ 6 w 28"/>
                <a:gd name="T13" fmla="*/ 9 h 24"/>
                <a:gd name="T14" fmla="*/ 4 w 28"/>
                <a:gd name="T15" fmla="*/ 9 h 24"/>
                <a:gd name="T16" fmla="*/ 8 w 28"/>
                <a:gd name="T17" fmla="*/ 11 h 24"/>
                <a:gd name="T18" fmla="*/ 6 w 28"/>
                <a:gd name="T19" fmla="*/ 13 h 24"/>
                <a:gd name="T20" fmla="*/ 10 w 28"/>
                <a:gd name="T21" fmla="*/ 16 h 24"/>
                <a:gd name="T22" fmla="*/ 15 w 28"/>
                <a:gd name="T23" fmla="*/ 16 h 24"/>
                <a:gd name="T24" fmla="*/ 13 w 28"/>
                <a:gd name="T25" fmla="*/ 16 h 24"/>
                <a:gd name="T26" fmla="*/ 15 w 28"/>
                <a:gd name="T27" fmla="*/ 16 h 24"/>
                <a:gd name="T28" fmla="*/ 19 w 28"/>
                <a:gd name="T29" fmla="*/ 20 h 24"/>
                <a:gd name="T30" fmla="*/ 21 w 28"/>
                <a:gd name="T31" fmla="*/ 20 h 24"/>
                <a:gd name="T32" fmla="*/ 26 w 28"/>
                <a:gd name="T33" fmla="*/ 22 h 24"/>
                <a:gd name="T34" fmla="*/ 28 w 28"/>
                <a:gd name="T35" fmla="*/ 24 h 24"/>
                <a:gd name="T36" fmla="*/ 26 w 28"/>
                <a:gd name="T37" fmla="*/ 22 h 24"/>
                <a:gd name="T38" fmla="*/ 26 w 28"/>
                <a:gd name="T39" fmla="*/ 20 h 24"/>
                <a:gd name="T40" fmla="*/ 23 w 28"/>
                <a:gd name="T41" fmla="*/ 20 h 24"/>
                <a:gd name="T42" fmla="*/ 26 w 28"/>
                <a:gd name="T43" fmla="*/ 20 h 24"/>
                <a:gd name="T44" fmla="*/ 21 w 28"/>
                <a:gd name="T45" fmla="*/ 20 h 24"/>
                <a:gd name="T46" fmla="*/ 23 w 28"/>
                <a:gd name="T47" fmla="*/ 20 h 24"/>
                <a:gd name="T48" fmla="*/ 17 w 28"/>
                <a:gd name="T49" fmla="*/ 16 h 24"/>
                <a:gd name="T50" fmla="*/ 17 w 28"/>
                <a:gd name="T51" fmla="*/ 13 h 24"/>
                <a:gd name="T52" fmla="*/ 15 w 28"/>
                <a:gd name="T53" fmla="*/ 13 h 24"/>
                <a:gd name="T54" fmla="*/ 15 w 28"/>
                <a:gd name="T55" fmla="*/ 11 h 24"/>
                <a:gd name="T56" fmla="*/ 13 w 28"/>
                <a:gd name="T57" fmla="*/ 11 h 24"/>
                <a:gd name="T58" fmla="*/ 10 w 28"/>
                <a:gd name="T59" fmla="*/ 9 h 24"/>
                <a:gd name="T60" fmla="*/ 8 w 28"/>
                <a:gd name="T61" fmla="*/ 7 h 24"/>
                <a:gd name="T62" fmla="*/ 6 w 28"/>
                <a:gd name="T63" fmla="*/ 5 h 24"/>
                <a:gd name="T64" fmla="*/ 4 w 28"/>
                <a:gd name="T65" fmla="*/ 5 h 24"/>
                <a:gd name="T66" fmla="*/ 4 w 28"/>
                <a:gd name="T67" fmla="*/ 3 h 24"/>
                <a:gd name="T68" fmla="*/ 0 w 28"/>
                <a:gd name="T6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4">
                  <a:moveTo>
                    <a:pt x="0" y="0"/>
                  </a:moveTo>
                  <a:lnTo>
                    <a:pt x="2" y="3"/>
                  </a:lnTo>
                  <a:lnTo>
                    <a:pt x="4" y="3"/>
                  </a:lnTo>
                  <a:lnTo>
                    <a:pt x="2" y="5"/>
                  </a:lnTo>
                  <a:lnTo>
                    <a:pt x="4" y="5"/>
                  </a:lnTo>
                  <a:lnTo>
                    <a:pt x="4" y="7"/>
                  </a:lnTo>
                  <a:lnTo>
                    <a:pt x="6" y="9"/>
                  </a:lnTo>
                  <a:lnTo>
                    <a:pt x="4" y="9"/>
                  </a:lnTo>
                  <a:lnTo>
                    <a:pt x="8" y="11"/>
                  </a:lnTo>
                  <a:lnTo>
                    <a:pt x="6" y="13"/>
                  </a:lnTo>
                  <a:lnTo>
                    <a:pt x="10" y="16"/>
                  </a:lnTo>
                  <a:lnTo>
                    <a:pt x="15" y="16"/>
                  </a:lnTo>
                  <a:lnTo>
                    <a:pt x="13" y="16"/>
                  </a:lnTo>
                  <a:lnTo>
                    <a:pt x="15" y="16"/>
                  </a:lnTo>
                  <a:lnTo>
                    <a:pt x="19" y="20"/>
                  </a:lnTo>
                  <a:lnTo>
                    <a:pt x="21" y="20"/>
                  </a:lnTo>
                  <a:lnTo>
                    <a:pt x="26" y="22"/>
                  </a:lnTo>
                  <a:lnTo>
                    <a:pt x="28" y="24"/>
                  </a:lnTo>
                  <a:lnTo>
                    <a:pt x="26" y="22"/>
                  </a:lnTo>
                  <a:lnTo>
                    <a:pt x="26" y="20"/>
                  </a:lnTo>
                  <a:lnTo>
                    <a:pt x="23" y="20"/>
                  </a:lnTo>
                  <a:lnTo>
                    <a:pt x="26" y="20"/>
                  </a:lnTo>
                  <a:lnTo>
                    <a:pt x="21" y="20"/>
                  </a:lnTo>
                  <a:lnTo>
                    <a:pt x="23" y="20"/>
                  </a:lnTo>
                  <a:lnTo>
                    <a:pt x="17" y="16"/>
                  </a:lnTo>
                  <a:lnTo>
                    <a:pt x="17" y="13"/>
                  </a:lnTo>
                  <a:lnTo>
                    <a:pt x="15" y="13"/>
                  </a:lnTo>
                  <a:lnTo>
                    <a:pt x="15" y="11"/>
                  </a:lnTo>
                  <a:lnTo>
                    <a:pt x="13" y="11"/>
                  </a:lnTo>
                  <a:lnTo>
                    <a:pt x="10" y="9"/>
                  </a:lnTo>
                  <a:lnTo>
                    <a:pt x="8" y="7"/>
                  </a:lnTo>
                  <a:lnTo>
                    <a:pt x="6" y="5"/>
                  </a:lnTo>
                  <a:lnTo>
                    <a:pt x="4" y="5"/>
                  </a:lnTo>
                  <a:lnTo>
                    <a:pt x="4" y="3"/>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6" name="Freeform 100"/>
            <p:cNvSpPr>
              <a:spLocks/>
            </p:cNvSpPr>
            <p:nvPr/>
          </p:nvSpPr>
          <p:spPr bwMode="auto">
            <a:xfrm>
              <a:off x="5252" y="8305"/>
              <a:ext cx="30" cy="24"/>
            </a:xfrm>
            <a:custGeom>
              <a:avLst/>
              <a:gdLst>
                <a:gd name="T0" fmla="*/ 2 w 30"/>
                <a:gd name="T1" fmla="*/ 0 h 24"/>
                <a:gd name="T2" fmla="*/ 0 w 30"/>
                <a:gd name="T3" fmla="*/ 0 h 24"/>
                <a:gd name="T4" fmla="*/ 2 w 30"/>
                <a:gd name="T5" fmla="*/ 3 h 24"/>
                <a:gd name="T6" fmla="*/ 2 w 30"/>
                <a:gd name="T7" fmla="*/ 5 h 24"/>
                <a:gd name="T8" fmla="*/ 4 w 30"/>
                <a:gd name="T9" fmla="*/ 5 h 24"/>
                <a:gd name="T10" fmla="*/ 2 w 30"/>
                <a:gd name="T11" fmla="*/ 7 h 24"/>
                <a:gd name="T12" fmla="*/ 4 w 30"/>
                <a:gd name="T13" fmla="*/ 7 h 24"/>
                <a:gd name="T14" fmla="*/ 4 w 30"/>
                <a:gd name="T15" fmla="*/ 9 h 24"/>
                <a:gd name="T16" fmla="*/ 6 w 30"/>
                <a:gd name="T17" fmla="*/ 11 h 24"/>
                <a:gd name="T18" fmla="*/ 8 w 30"/>
                <a:gd name="T19" fmla="*/ 11 h 24"/>
                <a:gd name="T20" fmla="*/ 13 w 30"/>
                <a:gd name="T21" fmla="*/ 16 h 24"/>
                <a:gd name="T22" fmla="*/ 15 w 30"/>
                <a:gd name="T23" fmla="*/ 16 h 24"/>
                <a:gd name="T24" fmla="*/ 17 w 30"/>
                <a:gd name="T25" fmla="*/ 18 h 24"/>
                <a:gd name="T26" fmla="*/ 19 w 30"/>
                <a:gd name="T27" fmla="*/ 18 h 24"/>
                <a:gd name="T28" fmla="*/ 17 w 30"/>
                <a:gd name="T29" fmla="*/ 20 h 24"/>
                <a:gd name="T30" fmla="*/ 19 w 30"/>
                <a:gd name="T31" fmla="*/ 20 h 24"/>
                <a:gd name="T32" fmla="*/ 23 w 30"/>
                <a:gd name="T33" fmla="*/ 22 h 24"/>
                <a:gd name="T34" fmla="*/ 26 w 30"/>
                <a:gd name="T35" fmla="*/ 22 h 24"/>
                <a:gd name="T36" fmla="*/ 28 w 30"/>
                <a:gd name="T37" fmla="*/ 24 h 24"/>
                <a:gd name="T38" fmla="*/ 30 w 30"/>
                <a:gd name="T39" fmla="*/ 24 h 24"/>
                <a:gd name="T40" fmla="*/ 23 w 30"/>
                <a:gd name="T41" fmla="*/ 20 h 24"/>
                <a:gd name="T42" fmla="*/ 17 w 30"/>
                <a:gd name="T43" fmla="*/ 16 h 24"/>
                <a:gd name="T44" fmla="*/ 17 w 30"/>
                <a:gd name="T45" fmla="*/ 13 h 24"/>
                <a:gd name="T46" fmla="*/ 15 w 30"/>
                <a:gd name="T47" fmla="*/ 11 h 24"/>
                <a:gd name="T48" fmla="*/ 17 w 30"/>
                <a:gd name="T49" fmla="*/ 11 h 24"/>
                <a:gd name="T50" fmla="*/ 13 w 30"/>
                <a:gd name="T51" fmla="*/ 11 h 24"/>
                <a:gd name="T52" fmla="*/ 13 w 30"/>
                <a:gd name="T53" fmla="*/ 9 h 24"/>
                <a:gd name="T54" fmla="*/ 10 w 30"/>
                <a:gd name="T55" fmla="*/ 9 h 24"/>
                <a:gd name="T56" fmla="*/ 13 w 30"/>
                <a:gd name="T57" fmla="*/ 9 h 24"/>
                <a:gd name="T58" fmla="*/ 8 w 30"/>
                <a:gd name="T59" fmla="*/ 9 h 24"/>
                <a:gd name="T60" fmla="*/ 10 w 30"/>
                <a:gd name="T61" fmla="*/ 9 h 24"/>
                <a:gd name="T62" fmla="*/ 8 w 30"/>
                <a:gd name="T63" fmla="*/ 7 h 24"/>
                <a:gd name="T64" fmla="*/ 8 w 30"/>
                <a:gd name="T65" fmla="*/ 5 h 24"/>
                <a:gd name="T66" fmla="*/ 6 w 30"/>
                <a:gd name="T67" fmla="*/ 5 h 24"/>
                <a:gd name="T68" fmla="*/ 8 w 30"/>
                <a:gd name="T69" fmla="*/ 5 h 24"/>
                <a:gd name="T70" fmla="*/ 6 w 30"/>
                <a:gd name="T71" fmla="*/ 5 h 24"/>
                <a:gd name="T72" fmla="*/ 4 w 30"/>
                <a:gd name="T73" fmla="*/ 5 h 24"/>
                <a:gd name="T74" fmla="*/ 4 w 30"/>
                <a:gd name="T75" fmla="*/ 3 h 24"/>
                <a:gd name="T76" fmla="*/ 2 w 30"/>
                <a:gd name="T77" fmla="*/ 3 h 24"/>
                <a:gd name="T78" fmla="*/ 2 w 30"/>
                <a:gd name="T7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4">
                  <a:moveTo>
                    <a:pt x="2" y="0"/>
                  </a:moveTo>
                  <a:lnTo>
                    <a:pt x="0" y="0"/>
                  </a:lnTo>
                  <a:lnTo>
                    <a:pt x="2" y="3"/>
                  </a:lnTo>
                  <a:lnTo>
                    <a:pt x="2" y="5"/>
                  </a:lnTo>
                  <a:lnTo>
                    <a:pt x="4" y="5"/>
                  </a:lnTo>
                  <a:lnTo>
                    <a:pt x="2" y="7"/>
                  </a:lnTo>
                  <a:lnTo>
                    <a:pt x="4" y="7"/>
                  </a:lnTo>
                  <a:lnTo>
                    <a:pt x="4" y="9"/>
                  </a:lnTo>
                  <a:lnTo>
                    <a:pt x="6" y="11"/>
                  </a:lnTo>
                  <a:lnTo>
                    <a:pt x="8" y="11"/>
                  </a:lnTo>
                  <a:lnTo>
                    <a:pt x="13" y="16"/>
                  </a:lnTo>
                  <a:lnTo>
                    <a:pt x="15" y="16"/>
                  </a:lnTo>
                  <a:lnTo>
                    <a:pt x="17" y="18"/>
                  </a:lnTo>
                  <a:lnTo>
                    <a:pt x="19" y="18"/>
                  </a:lnTo>
                  <a:lnTo>
                    <a:pt x="17" y="20"/>
                  </a:lnTo>
                  <a:lnTo>
                    <a:pt x="19" y="20"/>
                  </a:lnTo>
                  <a:lnTo>
                    <a:pt x="23" y="22"/>
                  </a:lnTo>
                  <a:lnTo>
                    <a:pt x="26" y="22"/>
                  </a:lnTo>
                  <a:lnTo>
                    <a:pt x="28" y="24"/>
                  </a:lnTo>
                  <a:lnTo>
                    <a:pt x="30" y="24"/>
                  </a:lnTo>
                  <a:lnTo>
                    <a:pt x="23" y="20"/>
                  </a:lnTo>
                  <a:lnTo>
                    <a:pt x="17" y="16"/>
                  </a:lnTo>
                  <a:lnTo>
                    <a:pt x="17" y="13"/>
                  </a:lnTo>
                  <a:lnTo>
                    <a:pt x="15" y="11"/>
                  </a:lnTo>
                  <a:lnTo>
                    <a:pt x="17" y="11"/>
                  </a:lnTo>
                  <a:lnTo>
                    <a:pt x="13" y="11"/>
                  </a:lnTo>
                  <a:lnTo>
                    <a:pt x="13" y="9"/>
                  </a:lnTo>
                  <a:lnTo>
                    <a:pt x="10" y="9"/>
                  </a:lnTo>
                  <a:lnTo>
                    <a:pt x="13" y="9"/>
                  </a:lnTo>
                  <a:lnTo>
                    <a:pt x="8" y="9"/>
                  </a:lnTo>
                  <a:lnTo>
                    <a:pt x="10" y="9"/>
                  </a:lnTo>
                  <a:lnTo>
                    <a:pt x="8" y="7"/>
                  </a:lnTo>
                  <a:lnTo>
                    <a:pt x="8" y="5"/>
                  </a:lnTo>
                  <a:lnTo>
                    <a:pt x="6" y="5"/>
                  </a:lnTo>
                  <a:lnTo>
                    <a:pt x="8" y="5"/>
                  </a:lnTo>
                  <a:lnTo>
                    <a:pt x="6" y="5"/>
                  </a:lnTo>
                  <a:lnTo>
                    <a:pt x="4" y="5"/>
                  </a:lnTo>
                  <a:lnTo>
                    <a:pt x="4" y="3"/>
                  </a:lnTo>
                  <a:lnTo>
                    <a:pt x="2" y="3"/>
                  </a:lnTo>
                  <a:lnTo>
                    <a:pt x="2" y="0"/>
                  </a:lnTo>
                  <a:close/>
                </a:path>
              </a:pathLst>
            </a:custGeom>
            <a:solidFill>
              <a:srgbClr val="2161A1"/>
            </a:solidFill>
            <a:ln w="0">
              <a:solidFill>
                <a:srgbClr val="80C2FF"/>
              </a:solidFill>
              <a:prstDash val="solid"/>
              <a:round/>
              <a:headEnd/>
              <a:tailEnd/>
            </a:ln>
          </p:spPr>
          <p:txBody>
            <a:bodyPr/>
            <a:lstStyle/>
            <a:p>
              <a:endParaRPr lang="de-DE"/>
            </a:p>
          </p:txBody>
        </p:sp>
        <p:sp>
          <p:nvSpPr>
            <p:cNvPr id="24677" name="Freeform 101"/>
            <p:cNvSpPr>
              <a:spLocks/>
            </p:cNvSpPr>
            <p:nvPr/>
          </p:nvSpPr>
          <p:spPr bwMode="auto">
            <a:xfrm>
              <a:off x="4380" y="8113"/>
              <a:ext cx="37" cy="26"/>
            </a:xfrm>
            <a:custGeom>
              <a:avLst/>
              <a:gdLst>
                <a:gd name="T0" fmla="*/ 0 w 37"/>
                <a:gd name="T1" fmla="*/ 0 h 26"/>
                <a:gd name="T2" fmla="*/ 2 w 37"/>
                <a:gd name="T3" fmla="*/ 2 h 26"/>
                <a:gd name="T4" fmla="*/ 4 w 37"/>
                <a:gd name="T5" fmla="*/ 6 h 26"/>
                <a:gd name="T6" fmla="*/ 11 w 37"/>
                <a:gd name="T7" fmla="*/ 13 h 26"/>
                <a:gd name="T8" fmla="*/ 15 w 37"/>
                <a:gd name="T9" fmla="*/ 15 h 26"/>
                <a:gd name="T10" fmla="*/ 17 w 37"/>
                <a:gd name="T11" fmla="*/ 17 h 26"/>
                <a:gd name="T12" fmla="*/ 20 w 37"/>
                <a:gd name="T13" fmla="*/ 17 h 26"/>
                <a:gd name="T14" fmla="*/ 24 w 37"/>
                <a:gd name="T15" fmla="*/ 19 h 26"/>
                <a:gd name="T16" fmla="*/ 26 w 37"/>
                <a:gd name="T17" fmla="*/ 22 h 26"/>
                <a:gd name="T18" fmla="*/ 30 w 37"/>
                <a:gd name="T19" fmla="*/ 22 h 26"/>
                <a:gd name="T20" fmla="*/ 30 w 37"/>
                <a:gd name="T21" fmla="*/ 24 h 26"/>
                <a:gd name="T22" fmla="*/ 33 w 37"/>
                <a:gd name="T23" fmla="*/ 24 h 26"/>
                <a:gd name="T24" fmla="*/ 35 w 37"/>
                <a:gd name="T25" fmla="*/ 24 h 26"/>
                <a:gd name="T26" fmla="*/ 37 w 37"/>
                <a:gd name="T27" fmla="*/ 26 h 26"/>
                <a:gd name="T28" fmla="*/ 33 w 37"/>
                <a:gd name="T29" fmla="*/ 24 h 26"/>
                <a:gd name="T30" fmla="*/ 33 w 37"/>
                <a:gd name="T31" fmla="*/ 22 h 26"/>
                <a:gd name="T32" fmla="*/ 30 w 37"/>
                <a:gd name="T33" fmla="*/ 19 h 26"/>
                <a:gd name="T34" fmla="*/ 28 w 37"/>
                <a:gd name="T35" fmla="*/ 19 h 26"/>
                <a:gd name="T36" fmla="*/ 22 w 37"/>
                <a:gd name="T37" fmla="*/ 17 h 26"/>
                <a:gd name="T38" fmla="*/ 20 w 37"/>
                <a:gd name="T39" fmla="*/ 17 h 26"/>
                <a:gd name="T40" fmla="*/ 20 w 37"/>
                <a:gd name="T41" fmla="*/ 15 h 26"/>
                <a:gd name="T42" fmla="*/ 15 w 37"/>
                <a:gd name="T43" fmla="*/ 13 h 26"/>
                <a:gd name="T44" fmla="*/ 15 w 37"/>
                <a:gd name="T45" fmla="*/ 11 h 26"/>
                <a:gd name="T46" fmla="*/ 13 w 37"/>
                <a:gd name="T47" fmla="*/ 9 h 26"/>
                <a:gd name="T48" fmla="*/ 11 w 37"/>
                <a:gd name="T49" fmla="*/ 6 h 26"/>
                <a:gd name="T50" fmla="*/ 7 w 37"/>
                <a:gd name="T51" fmla="*/ 4 h 26"/>
                <a:gd name="T52" fmla="*/ 4 w 37"/>
                <a:gd name="T53" fmla="*/ 4 h 26"/>
                <a:gd name="T54" fmla="*/ 4 w 37"/>
                <a:gd name="T55" fmla="*/ 2 h 26"/>
                <a:gd name="T56" fmla="*/ 0 w 37"/>
                <a:gd name="T57" fmla="*/ 2 h 26"/>
                <a:gd name="T58" fmla="*/ 0 w 37"/>
                <a:gd name="T5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26">
                  <a:moveTo>
                    <a:pt x="0" y="0"/>
                  </a:moveTo>
                  <a:lnTo>
                    <a:pt x="2" y="2"/>
                  </a:lnTo>
                  <a:lnTo>
                    <a:pt x="4" y="6"/>
                  </a:lnTo>
                  <a:lnTo>
                    <a:pt x="11" y="13"/>
                  </a:lnTo>
                  <a:lnTo>
                    <a:pt x="15" y="15"/>
                  </a:lnTo>
                  <a:lnTo>
                    <a:pt x="17" y="17"/>
                  </a:lnTo>
                  <a:lnTo>
                    <a:pt x="20" y="17"/>
                  </a:lnTo>
                  <a:lnTo>
                    <a:pt x="24" y="19"/>
                  </a:lnTo>
                  <a:lnTo>
                    <a:pt x="26" y="22"/>
                  </a:lnTo>
                  <a:lnTo>
                    <a:pt x="30" y="22"/>
                  </a:lnTo>
                  <a:lnTo>
                    <a:pt x="30" y="24"/>
                  </a:lnTo>
                  <a:lnTo>
                    <a:pt x="33" y="24"/>
                  </a:lnTo>
                  <a:lnTo>
                    <a:pt x="35" y="24"/>
                  </a:lnTo>
                  <a:lnTo>
                    <a:pt x="37" y="26"/>
                  </a:lnTo>
                  <a:lnTo>
                    <a:pt x="33" y="24"/>
                  </a:lnTo>
                  <a:lnTo>
                    <a:pt x="33" y="22"/>
                  </a:lnTo>
                  <a:lnTo>
                    <a:pt x="30" y="19"/>
                  </a:lnTo>
                  <a:lnTo>
                    <a:pt x="28" y="19"/>
                  </a:lnTo>
                  <a:lnTo>
                    <a:pt x="22" y="17"/>
                  </a:lnTo>
                  <a:lnTo>
                    <a:pt x="20" y="17"/>
                  </a:lnTo>
                  <a:lnTo>
                    <a:pt x="20" y="15"/>
                  </a:lnTo>
                  <a:lnTo>
                    <a:pt x="15" y="13"/>
                  </a:lnTo>
                  <a:lnTo>
                    <a:pt x="15" y="11"/>
                  </a:lnTo>
                  <a:lnTo>
                    <a:pt x="13" y="9"/>
                  </a:lnTo>
                  <a:lnTo>
                    <a:pt x="11" y="6"/>
                  </a:lnTo>
                  <a:lnTo>
                    <a:pt x="7" y="4"/>
                  </a:lnTo>
                  <a:lnTo>
                    <a:pt x="4" y="4"/>
                  </a:lnTo>
                  <a:lnTo>
                    <a:pt x="4"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8" name="Freeform 102"/>
            <p:cNvSpPr>
              <a:spLocks/>
            </p:cNvSpPr>
            <p:nvPr/>
          </p:nvSpPr>
          <p:spPr bwMode="auto">
            <a:xfrm>
              <a:off x="4417" y="8104"/>
              <a:ext cx="37" cy="28"/>
            </a:xfrm>
            <a:custGeom>
              <a:avLst/>
              <a:gdLst>
                <a:gd name="T0" fmla="*/ 0 w 37"/>
                <a:gd name="T1" fmla="*/ 0 h 28"/>
                <a:gd name="T2" fmla="*/ 4 w 37"/>
                <a:gd name="T3" fmla="*/ 9 h 28"/>
                <a:gd name="T4" fmla="*/ 4 w 37"/>
                <a:gd name="T5" fmla="*/ 11 h 28"/>
                <a:gd name="T6" fmla="*/ 11 w 37"/>
                <a:gd name="T7" fmla="*/ 15 h 28"/>
                <a:gd name="T8" fmla="*/ 13 w 37"/>
                <a:gd name="T9" fmla="*/ 18 h 28"/>
                <a:gd name="T10" fmla="*/ 15 w 37"/>
                <a:gd name="T11" fmla="*/ 18 h 28"/>
                <a:gd name="T12" fmla="*/ 17 w 37"/>
                <a:gd name="T13" fmla="*/ 18 h 28"/>
                <a:gd name="T14" fmla="*/ 17 w 37"/>
                <a:gd name="T15" fmla="*/ 20 h 28"/>
                <a:gd name="T16" fmla="*/ 19 w 37"/>
                <a:gd name="T17" fmla="*/ 22 h 28"/>
                <a:gd name="T18" fmla="*/ 24 w 37"/>
                <a:gd name="T19" fmla="*/ 22 h 28"/>
                <a:gd name="T20" fmla="*/ 28 w 37"/>
                <a:gd name="T21" fmla="*/ 26 h 28"/>
                <a:gd name="T22" fmla="*/ 30 w 37"/>
                <a:gd name="T23" fmla="*/ 26 h 28"/>
                <a:gd name="T24" fmla="*/ 32 w 37"/>
                <a:gd name="T25" fmla="*/ 26 h 28"/>
                <a:gd name="T26" fmla="*/ 32 w 37"/>
                <a:gd name="T27" fmla="*/ 28 h 28"/>
                <a:gd name="T28" fmla="*/ 37 w 37"/>
                <a:gd name="T29" fmla="*/ 28 h 28"/>
                <a:gd name="T30" fmla="*/ 30 w 37"/>
                <a:gd name="T31" fmla="*/ 26 h 28"/>
                <a:gd name="T32" fmla="*/ 22 w 37"/>
                <a:gd name="T33" fmla="*/ 18 h 28"/>
                <a:gd name="T34" fmla="*/ 19 w 37"/>
                <a:gd name="T35" fmla="*/ 18 h 28"/>
                <a:gd name="T36" fmla="*/ 17 w 37"/>
                <a:gd name="T37" fmla="*/ 15 h 28"/>
                <a:gd name="T38" fmla="*/ 15 w 37"/>
                <a:gd name="T39" fmla="*/ 15 h 28"/>
                <a:gd name="T40" fmla="*/ 13 w 37"/>
                <a:gd name="T41" fmla="*/ 13 h 28"/>
                <a:gd name="T42" fmla="*/ 11 w 37"/>
                <a:gd name="T43" fmla="*/ 11 h 28"/>
                <a:gd name="T44" fmla="*/ 9 w 37"/>
                <a:gd name="T45" fmla="*/ 9 h 28"/>
                <a:gd name="T46" fmla="*/ 0 w 37"/>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28">
                  <a:moveTo>
                    <a:pt x="0" y="0"/>
                  </a:moveTo>
                  <a:lnTo>
                    <a:pt x="4" y="9"/>
                  </a:lnTo>
                  <a:lnTo>
                    <a:pt x="4" y="11"/>
                  </a:lnTo>
                  <a:lnTo>
                    <a:pt x="11" y="15"/>
                  </a:lnTo>
                  <a:lnTo>
                    <a:pt x="13" y="18"/>
                  </a:lnTo>
                  <a:lnTo>
                    <a:pt x="15" y="18"/>
                  </a:lnTo>
                  <a:lnTo>
                    <a:pt x="17" y="18"/>
                  </a:lnTo>
                  <a:lnTo>
                    <a:pt x="17" y="20"/>
                  </a:lnTo>
                  <a:lnTo>
                    <a:pt x="19" y="22"/>
                  </a:lnTo>
                  <a:lnTo>
                    <a:pt x="24" y="22"/>
                  </a:lnTo>
                  <a:lnTo>
                    <a:pt x="28" y="26"/>
                  </a:lnTo>
                  <a:lnTo>
                    <a:pt x="30" y="26"/>
                  </a:lnTo>
                  <a:lnTo>
                    <a:pt x="32" y="26"/>
                  </a:lnTo>
                  <a:lnTo>
                    <a:pt x="32" y="28"/>
                  </a:lnTo>
                  <a:lnTo>
                    <a:pt x="37" y="28"/>
                  </a:lnTo>
                  <a:lnTo>
                    <a:pt x="30" y="26"/>
                  </a:lnTo>
                  <a:lnTo>
                    <a:pt x="22" y="18"/>
                  </a:lnTo>
                  <a:lnTo>
                    <a:pt x="19" y="18"/>
                  </a:lnTo>
                  <a:lnTo>
                    <a:pt x="17" y="15"/>
                  </a:lnTo>
                  <a:lnTo>
                    <a:pt x="15" y="15"/>
                  </a:lnTo>
                  <a:lnTo>
                    <a:pt x="13" y="13"/>
                  </a:lnTo>
                  <a:lnTo>
                    <a:pt x="11" y="11"/>
                  </a:lnTo>
                  <a:lnTo>
                    <a:pt x="9" y="9"/>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79" name="Freeform 103"/>
            <p:cNvSpPr>
              <a:spLocks/>
            </p:cNvSpPr>
            <p:nvPr/>
          </p:nvSpPr>
          <p:spPr bwMode="auto">
            <a:xfrm>
              <a:off x="4391" y="8076"/>
              <a:ext cx="39" cy="26"/>
            </a:xfrm>
            <a:custGeom>
              <a:avLst/>
              <a:gdLst>
                <a:gd name="T0" fmla="*/ 0 w 39"/>
                <a:gd name="T1" fmla="*/ 0 h 26"/>
                <a:gd name="T2" fmla="*/ 2 w 39"/>
                <a:gd name="T3" fmla="*/ 2 h 26"/>
                <a:gd name="T4" fmla="*/ 4 w 39"/>
                <a:gd name="T5" fmla="*/ 2 h 26"/>
                <a:gd name="T6" fmla="*/ 4 w 39"/>
                <a:gd name="T7" fmla="*/ 7 h 26"/>
                <a:gd name="T8" fmla="*/ 9 w 39"/>
                <a:gd name="T9" fmla="*/ 7 h 26"/>
                <a:gd name="T10" fmla="*/ 13 w 39"/>
                <a:gd name="T11" fmla="*/ 11 h 26"/>
                <a:gd name="T12" fmla="*/ 15 w 39"/>
                <a:gd name="T13" fmla="*/ 13 h 26"/>
                <a:gd name="T14" fmla="*/ 17 w 39"/>
                <a:gd name="T15" fmla="*/ 15 h 26"/>
                <a:gd name="T16" fmla="*/ 19 w 39"/>
                <a:gd name="T17" fmla="*/ 15 h 26"/>
                <a:gd name="T18" fmla="*/ 19 w 39"/>
                <a:gd name="T19" fmla="*/ 18 h 26"/>
                <a:gd name="T20" fmla="*/ 24 w 39"/>
                <a:gd name="T21" fmla="*/ 18 h 26"/>
                <a:gd name="T22" fmla="*/ 24 w 39"/>
                <a:gd name="T23" fmla="*/ 20 h 26"/>
                <a:gd name="T24" fmla="*/ 28 w 39"/>
                <a:gd name="T25" fmla="*/ 22 h 26"/>
                <a:gd name="T26" fmla="*/ 30 w 39"/>
                <a:gd name="T27" fmla="*/ 22 h 26"/>
                <a:gd name="T28" fmla="*/ 35 w 39"/>
                <a:gd name="T29" fmla="*/ 24 h 26"/>
                <a:gd name="T30" fmla="*/ 39 w 39"/>
                <a:gd name="T31" fmla="*/ 26 h 26"/>
                <a:gd name="T32" fmla="*/ 35 w 39"/>
                <a:gd name="T33" fmla="*/ 24 h 26"/>
                <a:gd name="T34" fmla="*/ 32 w 39"/>
                <a:gd name="T35" fmla="*/ 22 h 26"/>
                <a:gd name="T36" fmla="*/ 30 w 39"/>
                <a:gd name="T37" fmla="*/ 22 h 26"/>
                <a:gd name="T38" fmla="*/ 24 w 39"/>
                <a:gd name="T39" fmla="*/ 18 h 26"/>
                <a:gd name="T40" fmla="*/ 22 w 39"/>
                <a:gd name="T41" fmla="*/ 15 h 26"/>
                <a:gd name="T42" fmla="*/ 22 w 39"/>
                <a:gd name="T43" fmla="*/ 13 h 26"/>
                <a:gd name="T44" fmla="*/ 19 w 39"/>
                <a:gd name="T45" fmla="*/ 13 h 26"/>
                <a:gd name="T46" fmla="*/ 17 w 39"/>
                <a:gd name="T47" fmla="*/ 13 h 26"/>
                <a:gd name="T48" fmla="*/ 17 w 39"/>
                <a:gd name="T49" fmla="*/ 11 h 26"/>
                <a:gd name="T50" fmla="*/ 15 w 39"/>
                <a:gd name="T51" fmla="*/ 11 h 26"/>
                <a:gd name="T52" fmla="*/ 15 w 39"/>
                <a:gd name="T53" fmla="*/ 9 h 26"/>
                <a:gd name="T54" fmla="*/ 13 w 39"/>
                <a:gd name="T55" fmla="*/ 9 h 26"/>
                <a:gd name="T56" fmla="*/ 13 w 39"/>
                <a:gd name="T57" fmla="*/ 7 h 26"/>
                <a:gd name="T58" fmla="*/ 11 w 39"/>
                <a:gd name="T59" fmla="*/ 7 h 26"/>
                <a:gd name="T60" fmla="*/ 9 w 39"/>
                <a:gd name="T61" fmla="*/ 7 h 26"/>
                <a:gd name="T62" fmla="*/ 9 w 39"/>
                <a:gd name="T63" fmla="*/ 2 h 26"/>
                <a:gd name="T64" fmla="*/ 4 w 39"/>
                <a:gd name="T65" fmla="*/ 2 h 26"/>
                <a:gd name="T66" fmla="*/ 0 w 39"/>
                <a:gd name="T6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26">
                  <a:moveTo>
                    <a:pt x="0" y="0"/>
                  </a:moveTo>
                  <a:lnTo>
                    <a:pt x="2" y="2"/>
                  </a:lnTo>
                  <a:lnTo>
                    <a:pt x="4" y="2"/>
                  </a:lnTo>
                  <a:lnTo>
                    <a:pt x="4" y="7"/>
                  </a:lnTo>
                  <a:lnTo>
                    <a:pt x="9" y="7"/>
                  </a:lnTo>
                  <a:lnTo>
                    <a:pt x="13" y="11"/>
                  </a:lnTo>
                  <a:lnTo>
                    <a:pt x="15" y="13"/>
                  </a:lnTo>
                  <a:lnTo>
                    <a:pt x="17" y="15"/>
                  </a:lnTo>
                  <a:lnTo>
                    <a:pt x="19" y="15"/>
                  </a:lnTo>
                  <a:lnTo>
                    <a:pt x="19" y="18"/>
                  </a:lnTo>
                  <a:lnTo>
                    <a:pt x="24" y="18"/>
                  </a:lnTo>
                  <a:lnTo>
                    <a:pt x="24" y="20"/>
                  </a:lnTo>
                  <a:lnTo>
                    <a:pt x="28" y="22"/>
                  </a:lnTo>
                  <a:lnTo>
                    <a:pt x="30" y="22"/>
                  </a:lnTo>
                  <a:lnTo>
                    <a:pt x="35" y="24"/>
                  </a:lnTo>
                  <a:lnTo>
                    <a:pt x="39" y="26"/>
                  </a:lnTo>
                  <a:lnTo>
                    <a:pt x="35" y="24"/>
                  </a:lnTo>
                  <a:lnTo>
                    <a:pt x="32" y="22"/>
                  </a:lnTo>
                  <a:lnTo>
                    <a:pt x="30" y="22"/>
                  </a:lnTo>
                  <a:lnTo>
                    <a:pt x="24" y="18"/>
                  </a:lnTo>
                  <a:lnTo>
                    <a:pt x="22" y="15"/>
                  </a:lnTo>
                  <a:lnTo>
                    <a:pt x="22" y="13"/>
                  </a:lnTo>
                  <a:lnTo>
                    <a:pt x="19" y="13"/>
                  </a:lnTo>
                  <a:lnTo>
                    <a:pt x="17" y="13"/>
                  </a:lnTo>
                  <a:lnTo>
                    <a:pt x="17" y="11"/>
                  </a:lnTo>
                  <a:lnTo>
                    <a:pt x="15" y="11"/>
                  </a:lnTo>
                  <a:lnTo>
                    <a:pt x="15" y="9"/>
                  </a:lnTo>
                  <a:lnTo>
                    <a:pt x="13" y="9"/>
                  </a:lnTo>
                  <a:lnTo>
                    <a:pt x="13" y="7"/>
                  </a:lnTo>
                  <a:lnTo>
                    <a:pt x="11" y="7"/>
                  </a:lnTo>
                  <a:lnTo>
                    <a:pt x="9" y="7"/>
                  </a:lnTo>
                  <a:lnTo>
                    <a:pt x="9" y="2"/>
                  </a:lnTo>
                  <a:lnTo>
                    <a:pt x="4"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0" name="Freeform 104"/>
            <p:cNvSpPr>
              <a:spLocks/>
            </p:cNvSpPr>
            <p:nvPr/>
          </p:nvSpPr>
          <p:spPr bwMode="auto">
            <a:xfrm>
              <a:off x="4261" y="8081"/>
              <a:ext cx="37" cy="28"/>
            </a:xfrm>
            <a:custGeom>
              <a:avLst/>
              <a:gdLst>
                <a:gd name="T0" fmla="*/ 0 w 37"/>
                <a:gd name="T1" fmla="*/ 0 h 28"/>
                <a:gd name="T2" fmla="*/ 5 w 37"/>
                <a:gd name="T3" fmla="*/ 6 h 28"/>
                <a:gd name="T4" fmla="*/ 9 w 37"/>
                <a:gd name="T5" fmla="*/ 10 h 28"/>
                <a:gd name="T6" fmla="*/ 9 w 37"/>
                <a:gd name="T7" fmla="*/ 13 h 28"/>
                <a:gd name="T8" fmla="*/ 11 w 37"/>
                <a:gd name="T9" fmla="*/ 13 h 28"/>
                <a:gd name="T10" fmla="*/ 13 w 37"/>
                <a:gd name="T11" fmla="*/ 15 h 28"/>
                <a:gd name="T12" fmla="*/ 15 w 37"/>
                <a:gd name="T13" fmla="*/ 15 h 28"/>
                <a:gd name="T14" fmla="*/ 15 w 37"/>
                <a:gd name="T15" fmla="*/ 17 h 28"/>
                <a:gd name="T16" fmla="*/ 17 w 37"/>
                <a:gd name="T17" fmla="*/ 17 h 28"/>
                <a:gd name="T18" fmla="*/ 22 w 37"/>
                <a:gd name="T19" fmla="*/ 19 h 28"/>
                <a:gd name="T20" fmla="*/ 24 w 37"/>
                <a:gd name="T21" fmla="*/ 21 h 28"/>
                <a:gd name="T22" fmla="*/ 28 w 37"/>
                <a:gd name="T23" fmla="*/ 23 h 28"/>
                <a:gd name="T24" fmla="*/ 30 w 37"/>
                <a:gd name="T25" fmla="*/ 23 h 28"/>
                <a:gd name="T26" fmla="*/ 33 w 37"/>
                <a:gd name="T27" fmla="*/ 23 h 28"/>
                <a:gd name="T28" fmla="*/ 33 w 37"/>
                <a:gd name="T29" fmla="*/ 25 h 28"/>
                <a:gd name="T30" fmla="*/ 35 w 37"/>
                <a:gd name="T31" fmla="*/ 25 h 28"/>
                <a:gd name="T32" fmla="*/ 37 w 37"/>
                <a:gd name="T33" fmla="*/ 28 h 28"/>
                <a:gd name="T34" fmla="*/ 37 w 37"/>
                <a:gd name="T35" fmla="*/ 25 h 28"/>
                <a:gd name="T36" fmla="*/ 35 w 37"/>
                <a:gd name="T37" fmla="*/ 23 h 28"/>
                <a:gd name="T38" fmla="*/ 33 w 37"/>
                <a:gd name="T39" fmla="*/ 23 h 28"/>
                <a:gd name="T40" fmla="*/ 30 w 37"/>
                <a:gd name="T41" fmla="*/ 23 h 28"/>
                <a:gd name="T42" fmla="*/ 28 w 37"/>
                <a:gd name="T43" fmla="*/ 21 h 28"/>
                <a:gd name="T44" fmla="*/ 26 w 37"/>
                <a:gd name="T45" fmla="*/ 19 h 28"/>
                <a:gd name="T46" fmla="*/ 24 w 37"/>
                <a:gd name="T47" fmla="*/ 19 h 28"/>
                <a:gd name="T48" fmla="*/ 22 w 37"/>
                <a:gd name="T49" fmla="*/ 17 h 28"/>
                <a:gd name="T50" fmla="*/ 20 w 37"/>
                <a:gd name="T51" fmla="*/ 17 h 28"/>
                <a:gd name="T52" fmla="*/ 20 w 37"/>
                <a:gd name="T53" fmla="*/ 15 h 28"/>
                <a:gd name="T54" fmla="*/ 17 w 37"/>
                <a:gd name="T55" fmla="*/ 15 h 28"/>
                <a:gd name="T56" fmla="*/ 17 w 37"/>
                <a:gd name="T57" fmla="*/ 13 h 28"/>
                <a:gd name="T58" fmla="*/ 15 w 37"/>
                <a:gd name="T59" fmla="*/ 13 h 28"/>
                <a:gd name="T60" fmla="*/ 15 w 37"/>
                <a:gd name="T61" fmla="*/ 10 h 28"/>
                <a:gd name="T62" fmla="*/ 13 w 37"/>
                <a:gd name="T63" fmla="*/ 10 h 28"/>
                <a:gd name="T64" fmla="*/ 11 w 37"/>
                <a:gd name="T65" fmla="*/ 8 h 28"/>
                <a:gd name="T66" fmla="*/ 9 w 37"/>
                <a:gd name="T67" fmla="*/ 8 h 28"/>
                <a:gd name="T68" fmla="*/ 9 w 37"/>
                <a:gd name="T69" fmla="*/ 6 h 28"/>
                <a:gd name="T70" fmla="*/ 2 w 37"/>
                <a:gd name="T71" fmla="*/ 2 h 28"/>
                <a:gd name="T72" fmla="*/ 0 w 37"/>
                <a:gd name="T73" fmla="*/ 2 h 28"/>
                <a:gd name="T74" fmla="*/ 0 w 37"/>
                <a:gd name="T7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28">
                  <a:moveTo>
                    <a:pt x="0" y="0"/>
                  </a:moveTo>
                  <a:lnTo>
                    <a:pt x="5" y="6"/>
                  </a:lnTo>
                  <a:lnTo>
                    <a:pt x="9" y="10"/>
                  </a:lnTo>
                  <a:lnTo>
                    <a:pt x="9" y="13"/>
                  </a:lnTo>
                  <a:lnTo>
                    <a:pt x="11" y="13"/>
                  </a:lnTo>
                  <a:lnTo>
                    <a:pt x="13" y="15"/>
                  </a:lnTo>
                  <a:lnTo>
                    <a:pt x="15" y="15"/>
                  </a:lnTo>
                  <a:lnTo>
                    <a:pt x="15" y="17"/>
                  </a:lnTo>
                  <a:lnTo>
                    <a:pt x="17" y="17"/>
                  </a:lnTo>
                  <a:lnTo>
                    <a:pt x="22" y="19"/>
                  </a:lnTo>
                  <a:lnTo>
                    <a:pt x="24" y="21"/>
                  </a:lnTo>
                  <a:lnTo>
                    <a:pt x="28" y="23"/>
                  </a:lnTo>
                  <a:lnTo>
                    <a:pt x="30" y="23"/>
                  </a:lnTo>
                  <a:lnTo>
                    <a:pt x="33" y="23"/>
                  </a:lnTo>
                  <a:lnTo>
                    <a:pt x="33" y="25"/>
                  </a:lnTo>
                  <a:lnTo>
                    <a:pt x="35" y="25"/>
                  </a:lnTo>
                  <a:lnTo>
                    <a:pt x="37" y="28"/>
                  </a:lnTo>
                  <a:lnTo>
                    <a:pt x="37" y="25"/>
                  </a:lnTo>
                  <a:lnTo>
                    <a:pt x="35" y="23"/>
                  </a:lnTo>
                  <a:lnTo>
                    <a:pt x="33" y="23"/>
                  </a:lnTo>
                  <a:lnTo>
                    <a:pt x="30" y="23"/>
                  </a:lnTo>
                  <a:lnTo>
                    <a:pt x="28" y="21"/>
                  </a:lnTo>
                  <a:lnTo>
                    <a:pt x="26" y="19"/>
                  </a:lnTo>
                  <a:lnTo>
                    <a:pt x="24" y="19"/>
                  </a:lnTo>
                  <a:lnTo>
                    <a:pt x="22" y="17"/>
                  </a:lnTo>
                  <a:lnTo>
                    <a:pt x="20" y="17"/>
                  </a:lnTo>
                  <a:lnTo>
                    <a:pt x="20" y="15"/>
                  </a:lnTo>
                  <a:lnTo>
                    <a:pt x="17" y="15"/>
                  </a:lnTo>
                  <a:lnTo>
                    <a:pt x="17" y="13"/>
                  </a:lnTo>
                  <a:lnTo>
                    <a:pt x="15" y="13"/>
                  </a:lnTo>
                  <a:lnTo>
                    <a:pt x="15" y="10"/>
                  </a:lnTo>
                  <a:lnTo>
                    <a:pt x="13" y="10"/>
                  </a:lnTo>
                  <a:lnTo>
                    <a:pt x="11" y="8"/>
                  </a:lnTo>
                  <a:lnTo>
                    <a:pt x="9" y="8"/>
                  </a:lnTo>
                  <a:lnTo>
                    <a:pt x="9" y="6"/>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1" name="Freeform 105"/>
            <p:cNvSpPr>
              <a:spLocks/>
            </p:cNvSpPr>
            <p:nvPr/>
          </p:nvSpPr>
          <p:spPr bwMode="auto">
            <a:xfrm>
              <a:off x="4296" y="8076"/>
              <a:ext cx="39" cy="26"/>
            </a:xfrm>
            <a:custGeom>
              <a:avLst/>
              <a:gdLst>
                <a:gd name="T0" fmla="*/ 0 w 39"/>
                <a:gd name="T1" fmla="*/ 0 h 26"/>
                <a:gd name="T2" fmla="*/ 2 w 39"/>
                <a:gd name="T3" fmla="*/ 2 h 26"/>
                <a:gd name="T4" fmla="*/ 6 w 39"/>
                <a:gd name="T5" fmla="*/ 7 h 26"/>
                <a:gd name="T6" fmla="*/ 8 w 39"/>
                <a:gd name="T7" fmla="*/ 9 h 26"/>
                <a:gd name="T8" fmla="*/ 11 w 39"/>
                <a:gd name="T9" fmla="*/ 11 h 26"/>
                <a:gd name="T10" fmla="*/ 13 w 39"/>
                <a:gd name="T11" fmla="*/ 11 h 26"/>
                <a:gd name="T12" fmla="*/ 13 w 39"/>
                <a:gd name="T13" fmla="*/ 13 h 26"/>
                <a:gd name="T14" fmla="*/ 15 w 39"/>
                <a:gd name="T15" fmla="*/ 13 h 26"/>
                <a:gd name="T16" fmla="*/ 17 w 39"/>
                <a:gd name="T17" fmla="*/ 13 h 26"/>
                <a:gd name="T18" fmla="*/ 17 w 39"/>
                <a:gd name="T19" fmla="*/ 15 h 26"/>
                <a:gd name="T20" fmla="*/ 19 w 39"/>
                <a:gd name="T21" fmla="*/ 18 h 26"/>
                <a:gd name="T22" fmla="*/ 21 w 39"/>
                <a:gd name="T23" fmla="*/ 18 h 26"/>
                <a:gd name="T24" fmla="*/ 24 w 39"/>
                <a:gd name="T25" fmla="*/ 18 h 26"/>
                <a:gd name="T26" fmla="*/ 24 w 39"/>
                <a:gd name="T27" fmla="*/ 20 h 26"/>
                <a:gd name="T28" fmla="*/ 28 w 39"/>
                <a:gd name="T29" fmla="*/ 22 h 26"/>
                <a:gd name="T30" fmla="*/ 30 w 39"/>
                <a:gd name="T31" fmla="*/ 22 h 26"/>
                <a:gd name="T32" fmla="*/ 32 w 39"/>
                <a:gd name="T33" fmla="*/ 24 h 26"/>
                <a:gd name="T34" fmla="*/ 34 w 39"/>
                <a:gd name="T35" fmla="*/ 24 h 26"/>
                <a:gd name="T36" fmla="*/ 39 w 39"/>
                <a:gd name="T37" fmla="*/ 26 h 26"/>
                <a:gd name="T38" fmla="*/ 37 w 39"/>
                <a:gd name="T39" fmla="*/ 24 h 26"/>
                <a:gd name="T40" fmla="*/ 28 w 39"/>
                <a:gd name="T41" fmla="*/ 20 h 26"/>
                <a:gd name="T42" fmla="*/ 24 w 39"/>
                <a:gd name="T43" fmla="*/ 18 h 26"/>
                <a:gd name="T44" fmla="*/ 21 w 39"/>
                <a:gd name="T45" fmla="*/ 15 h 26"/>
                <a:gd name="T46" fmla="*/ 21 w 39"/>
                <a:gd name="T47" fmla="*/ 13 h 26"/>
                <a:gd name="T48" fmla="*/ 19 w 39"/>
                <a:gd name="T49" fmla="*/ 11 h 26"/>
                <a:gd name="T50" fmla="*/ 17 w 39"/>
                <a:gd name="T51" fmla="*/ 11 h 26"/>
                <a:gd name="T52" fmla="*/ 15 w 39"/>
                <a:gd name="T53" fmla="*/ 9 h 26"/>
                <a:gd name="T54" fmla="*/ 13 w 39"/>
                <a:gd name="T55" fmla="*/ 9 h 26"/>
                <a:gd name="T56" fmla="*/ 13 w 39"/>
                <a:gd name="T57" fmla="*/ 7 h 26"/>
                <a:gd name="T58" fmla="*/ 11 w 39"/>
                <a:gd name="T59" fmla="*/ 7 h 26"/>
                <a:gd name="T60" fmla="*/ 11 w 39"/>
                <a:gd name="T61" fmla="*/ 5 h 26"/>
                <a:gd name="T62" fmla="*/ 8 w 39"/>
                <a:gd name="T63" fmla="*/ 2 h 26"/>
                <a:gd name="T64" fmla="*/ 6 w 39"/>
                <a:gd name="T65" fmla="*/ 2 h 26"/>
                <a:gd name="T66" fmla="*/ 4 w 39"/>
                <a:gd name="T67" fmla="*/ 2 h 26"/>
                <a:gd name="T68" fmla="*/ 2 w 39"/>
                <a:gd name="T69" fmla="*/ 2 h 26"/>
                <a:gd name="T70" fmla="*/ 2 w 39"/>
                <a:gd name="T71" fmla="*/ 0 h 26"/>
                <a:gd name="T72" fmla="*/ 0 w 39"/>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26">
                  <a:moveTo>
                    <a:pt x="0" y="0"/>
                  </a:moveTo>
                  <a:lnTo>
                    <a:pt x="2" y="2"/>
                  </a:lnTo>
                  <a:lnTo>
                    <a:pt x="6" y="7"/>
                  </a:lnTo>
                  <a:lnTo>
                    <a:pt x="8" y="9"/>
                  </a:lnTo>
                  <a:lnTo>
                    <a:pt x="11" y="11"/>
                  </a:lnTo>
                  <a:lnTo>
                    <a:pt x="13" y="11"/>
                  </a:lnTo>
                  <a:lnTo>
                    <a:pt x="13" y="13"/>
                  </a:lnTo>
                  <a:lnTo>
                    <a:pt x="15" y="13"/>
                  </a:lnTo>
                  <a:lnTo>
                    <a:pt x="17" y="13"/>
                  </a:lnTo>
                  <a:lnTo>
                    <a:pt x="17" y="15"/>
                  </a:lnTo>
                  <a:lnTo>
                    <a:pt x="19" y="18"/>
                  </a:lnTo>
                  <a:lnTo>
                    <a:pt x="21" y="18"/>
                  </a:lnTo>
                  <a:lnTo>
                    <a:pt x="24" y="18"/>
                  </a:lnTo>
                  <a:lnTo>
                    <a:pt x="24" y="20"/>
                  </a:lnTo>
                  <a:lnTo>
                    <a:pt x="28" y="22"/>
                  </a:lnTo>
                  <a:lnTo>
                    <a:pt x="30" y="22"/>
                  </a:lnTo>
                  <a:lnTo>
                    <a:pt x="32" y="24"/>
                  </a:lnTo>
                  <a:lnTo>
                    <a:pt x="34" y="24"/>
                  </a:lnTo>
                  <a:lnTo>
                    <a:pt x="39" y="26"/>
                  </a:lnTo>
                  <a:lnTo>
                    <a:pt x="37" y="24"/>
                  </a:lnTo>
                  <a:lnTo>
                    <a:pt x="28" y="20"/>
                  </a:lnTo>
                  <a:lnTo>
                    <a:pt x="24" y="18"/>
                  </a:lnTo>
                  <a:lnTo>
                    <a:pt x="21" y="15"/>
                  </a:lnTo>
                  <a:lnTo>
                    <a:pt x="21" y="13"/>
                  </a:lnTo>
                  <a:lnTo>
                    <a:pt x="19" y="11"/>
                  </a:lnTo>
                  <a:lnTo>
                    <a:pt x="17" y="11"/>
                  </a:lnTo>
                  <a:lnTo>
                    <a:pt x="15" y="9"/>
                  </a:lnTo>
                  <a:lnTo>
                    <a:pt x="13" y="9"/>
                  </a:lnTo>
                  <a:lnTo>
                    <a:pt x="13" y="7"/>
                  </a:lnTo>
                  <a:lnTo>
                    <a:pt x="11" y="7"/>
                  </a:lnTo>
                  <a:lnTo>
                    <a:pt x="11" y="5"/>
                  </a:lnTo>
                  <a:lnTo>
                    <a:pt x="8" y="2"/>
                  </a:lnTo>
                  <a:lnTo>
                    <a:pt x="6" y="2"/>
                  </a:lnTo>
                  <a:lnTo>
                    <a:pt x="4" y="2"/>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2" name="Freeform 106"/>
            <p:cNvSpPr>
              <a:spLocks/>
            </p:cNvSpPr>
            <p:nvPr/>
          </p:nvSpPr>
          <p:spPr bwMode="auto">
            <a:xfrm>
              <a:off x="4270" y="8044"/>
              <a:ext cx="37" cy="26"/>
            </a:xfrm>
            <a:custGeom>
              <a:avLst/>
              <a:gdLst>
                <a:gd name="T0" fmla="*/ 0 w 37"/>
                <a:gd name="T1" fmla="*/ 0 h 26"/>
                <a:gd name="T2" fmla="*/ 0 w 37"/>
                <a:gd name="T3" fmla="*/ 2 h 26"/>
                <a:gd name="T4" fmla="*/ 4 w 37"/>
                <a:gd name="T5" fmla="*/ 6 h 26"/>
                <a:gd name="T6" fmla="*/ 11 w 37"/>
                <a:gd name="T7" fmla="*/ 11 h 26"/>
                <a:gd name="T8" fmla="*/ 13 w 37"/>
                <a:gd name="T9" fmla="*/ 13 h 26"/>
                <a:gd name="T10" fmla="*/ 15 w 37"/>
                <a:gd name="T11" fmla="*/ 13 h 26"/>
                <a:gd name="T12" fmla="*/ 17 w 37"/>
                <a:gd name="T13" fmla="*/ 13 h 26"/>
                <a:gd name="T14" fmla="*/ 17 w 37"/>
                <a:gd name="T15" fmla="*/ 15 h 26"/>
                <a:gd name="T16" fmla="*/ 21 w 37"/>
                <a:gd name="T17" fmla="*/ 17 h 26"/>
                <a:gd name="T18" fmla="*/ 24 w 37"/>
                <a:gd name="T19" fmla="*/ 19 h 26"/>
                <a:gd name="T20" fmla="*/ 26 w 37"/>
                <a:gd name="T21" fmla="*/ 21 h 26"/>
                <a:gd name="T22" fmla="*/ 28 w 37"/>
                <a:gd name="T23" fmla="*/ 21 h 26"/>
                <a:gd name="T24" fmla="*/ 30 w 37"/>
                <a:gd name="T25" fmla="*/ 21 h 26"/>
                <a:gd name="T26" fmla="*/ 30 w 37"/>
                <a:gd name="T27" fmla="*/ 24 h 26"/>
                <a:gd name="T28" fmla="*/ 37 w 37"/>
                <a:gd name="T29" fmla="*/ 24 h 26"/>
                <a:gd name="T30" fmla="*/ 37 w 37"/>
                <a:gd name="T31" fmla="*/ 26 h 26"/>
                <a:gd name="T32" fmla="*/ 37 w 37"/>
                <a:gd name="T33" fmla="*/ 24 h 26"/>
                <a:gd name="T34" fmla="*/ 34 w 37"/>
                <a:gd name="T35" fmla="*/ 24 h 26"/>
                <a:gd name="T36" fmla="*/ 32 w 37"/>
                <a:gd name="T37" fmla="*/ 24 h 26"/>
                <a:gd name="T38" fmla="*/ 28 w 37"/>
                <a:gd name="T39" fmla="*/ 21 h 26"/>
                <a:gd name="T40" fmla="*/ 28 w 37"/>
                <a:gd name="T41" fmla="*/ 19 h 26"/>
                <a:gd name="T42" fmla="*/ 26 w 37"/>
                <a:gd name="T43" fmla="*/ 17 h 26"/>
                <a:gd name="T44" fmla="*/ 24 w 37"/>
                <a:gd name="T45" fmla="*/ 17 h 26"/>
                <a:gd name="T46" fmla="*/ 21 w 37"/>
                <a:gd name="T47" fmla="*/ 17 h 26"/>
                <a:gd name="T48" fmla="*/ 19 w 37"/>
                <a:gd name="T49" fmla="*/ 13 h 26"/>
                <a:gd name="T50" fmla="*/ 17 w 37"/>
                <a:gd name="T51" fmla="*/ 13 h 26"/>
                <a:gd name="T52" fmla="*/ 17 w 37"/>
                <a:gd name="T53" fmla="*/ 11 h 26"/>
                <a:gd name="T54" fmla="*/ 15 w 37"/>
                <a:gd name="T55" fmla="*/ 8 h 26"/>
                <a:gd name="T56" fmla="*/ 13 w 37"/>
                <a:gd name="T57" fmla="*/ 8 h 26"/>
                <a:gd name="T58" fmla="*/ 11 w 37"/>
                <a:gd name="T59" fmla="*/ 8 h 26"/>
                <a:gd name="T60" fmla="*/ 8 w 37"/>
                <a:gd name="T61" fmla="*/ 6 h 26"/>
                <a:gd name="T62" fmla="*/ 6 w 37"/>
                <a:gd name="T63" fmla="*/ 6 h 26"/>
                <a:gd name="T64" fmla="*/ 6 w 37"/>
                <a:gd name="T65" fmla="*/ 4 h 26"/>
                <a:gd name="T66" fmla="*/ 4 w 37"/>
                <a:gd name="T67" fmla="*/ 2 h 26"/>
                <a:gd name="T68" fmla="*/ 2 w 37"/>
                <a:gd name="T69" fmla="*/ 2 h 26"/>
                <a:gd name="T70" fmla="*/ 0 w 37"/>
                <a:gd name="T71" fmla="*/ 2 h 26"/>
                <a:gd name="T72" fmla="*/ 0 w 37"/>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 h="26">
                  <a:moveTo>
                    <a:pt x="0" y="0"/>
                  </a:moveTo>
                  <a:lnTo>
                    <a:pt x="0" y="2"/>
                  </a:lnTo>
                  <a:lnTo>
                    <a:pt x="4" y="6"/>
                  </a:lnTo>
                  <a:lnTo>
                    <a:pt x="11" y="11"/>
                  </a:lnTo>
                  <a:lnTo>
                    <a:pt x="13" y="13"/>
                  </a:lnTo>
                  <a:lnTo>
                    <a:pt x="15" y="13"/>
                  </a:lnTo>
                  <a:lnTo>
                    <a:pt x="17" y="13"/>
                  </a:lnTo>
                  <a:lnTo>
                    <a:pt x="17" y="15"/>
                  </a:lnTo>
                  <a:lnTo>
                    <a:pt x="21" y="17"/>
                  </a:lnTo>
                  <a:lnTo>
                    <a:pt x="24" y="19"/>
                  </a:lnTo>
                  <a:lnTo>
                    <a:pt x="26" y="21"/>
                  </a:lnTo>
                  <a:lnTo>
                    <a:pt x="28" y="21"/>
                  </a:lnTo>
                  <a:lnTo>
                    <a:pt x="30" y="21"/>
                  </a:lnTo>
                  <a:lnTo>
                    <a:pt x="30" y="24"/>
                  </a:lnTo>
                  <a:lnTo>
                    <a:pt x="37" y="24"/>
                  </a:lnTo>
                  <a:lnTo>
                    <a:pt x="37" y="26"/>
                  </a:lnTo>
                  <a:lnTo>
                    <a:pt x="37" y="24"/>
                  </a:lnTo>
                  <a:lnTo>
                    <a:pt x="34" y="24"/>
                  </a:lnTo>
                  <a:lnTo>
                    <a:pt x="32" y="24"/>
                  </a:lnTo>
                  <a:lnTo>
                    <a:pt x="28" y="21"/>
                  </a:lnTo>
                  <a:lnTo>
                    <a:pt x="28" y="19"/>
                  </a:lnTo>
                  <a:lnTo>
                    <a:pt x="26" y="17"/>
                  </a:lnTo>
                  <a:lnTo>
                    <a:pt x="24" y="17"/>
                  </a:lnTo>
                  <a:lnTo>
                    <a:pt x="21" y="17"/>
                  </a:lnTo>
                  <a:lnTo>
                    <a:pt x="19" y="13"/>
                  </a:lnTo>
                  <a:lnTo>
                    <a:pt x="17" y="13"/>
                  </a:lnTo>
                  <a:lnTo>
                    <a:pt x="17" y="11"/>
                  </a:lnTo>
                  <a:lnTo>
                    <a:pt x="15" y="8"/>
                  </a:lnTo>
                  <a:lnTo>
                    <a:pt x="13" y="8"/>
                  </a:lnTo>
                  <a:lnTo>
                    <a:pt x="11" y="8"/>
                  </a:lnTo>
                  <a:lnTo>
                    <a:pt x="8" y="6"/>
                  </a:lnTo>
                  <a:lnTo>
                    <a:pt x="6" y="6"/>
                  </a:lnTo>
                  <a:lnTo>
                    <a:pt x="6" y="4"/>
                  </a:lnTo>
                  <a:lnTo>
                    <a:pt x="4" y="2"/>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3" name="Freeform 107"/>
            <p:cNvSpPr>
              <a:spLocks/>
            </p:cNvSpPr>
            <p:nvPr/>
          </p:nvSpPr>
          <p:spPr bwMode="auto">
            <a:xfrm>
              <a:off x="4707" y="8143"/>
              <a:ext cx="34" cy="26"/>
            </a:xfrm>
            <a:custGeom>
              <a:avLst/>
              <a:gdLst>
                <a:gd name="T0" fmla="*/ 0 w 34"/>
                <a:gd name="T1" fmla="*/ 0 h 26"/>
                <a:gd name="T2" fmla="*/ 0 w 34"/>
                <a:gd name="T3" fmla="*/ 2 h 26"/>
                <a:gd name="T4" fmla="*/ 2 w 34"/>
                <a:gd name="T5" fmla="*/ 5 h 26"/>
                <a:gd name="T6" fmla="*/ 2 w 34"/>
                <a:gd name="T7" fmla="*/ 9 h 26"/>
                <a:gd name="T8" fmla="*/ 6 w 34"/>
                <a:gd name="T9" fmla="*/ 9 h 26"/>
                <a:gd name="T10" fmla="*/ 10 w 34"/>
                <a:gd name="T11" fmla="*/ 13 h 26"/>
                <a:gd name="T12" fmla="*/ 13 w 34"/>
                <a:gd name="T13" fmla="*/ 13 h 26"/>
                <a:gd name="T14" fmla="*/ 13 w 34"/>
                <a:gd name="T15" fmla="*/ 15 h 26"/>
                <a:gd name="T16" fmla="*/ 15 w 34"/>
                <a:gd name="T17" fmla="*/ 15 h 26"/>
                <a:gd name="T18" fmla="*/ 17 w 34"/>
                <a:gd name="T19" fmla="*/ 15 h 26"/>
                <a:gd name="T20" fmla="*/ 17 w 34"/>
                <a:gd name="T21" fmla="*/ 18 h 26"/>
                <a:gd name="T22" fmla="*/ 21 w 34"/>
                <a:gd name="T23" fmla="*/ 20 h 26"/>
                <a:gd name="T24" fmla="*/ 23 w 34"/>
                <a:gd name="T25" fmla="*/ 20 h 26"/>
                <a:gd name="T26" fmla="*/ 23 w 34"/>
                <a:gd name="T27" fmla="*/ 22 h 26"/>
                <a:gd name="T28" fmla="*/ 28 w 34"/>
                <a:gd name="T29" fmla="*/ 22 h 26"/>
                <a:gd name="T30" fmla="*/ 32 w 34"/>
                <a:gd name="T31" fmla="*/ 26 h 26"/>
                <a:gd name="T32" fmla="*/ 34 w 34"/>
                <a:gd name="T33" fmla="*/ 26 h 26"/>
                <a:gd name="T34" fmla="*/ 30 w 34"/>
                <a:gd name="T35" fmla="*/ 22 h 26"/>
                <a:gd name="T36" fmla="*/ 28 w 34"/>
                <a:gd name="T37" fmla="*/ 22 h 26"/>
                <a:gd name="T38" fmla="*/ 26 w 34"/>
                <a:gd name="T39" fmla="*/ 22 h 26"/>
                <a:gd name="T40" fmla="*/ 23 w 34"/>
                <a:gd name="T41" fmla="*/ 20 h 26"/>
                <a:gd name="T42" fmla="*/ 21 w 34"/>
                <a:gd name="T43" fmla="*/ 15 h 26"/>
                <a:gd name="T44" fmla="*/ 17 w 34"/>
                <a:gd name="T45" fmla="*/ 15 h 26"/>
                <a:gd name="T46" fmla="*/ 17 w 34"/>
                <a:gd name="T47" fmla="*/ 13 h 26"/>
                <a:gd name="T48" fmla="*/ 15 w 34"/>
                <a:gd name="T49" fmla="*/ 13 h 26"/>
                <a:gd name="T50" fmla="*/ 13 w 34"/>
                <a:gd name="T51" fmla="*/ 11 h 26"/>
                <a:gd name="T52" fmla="*/ 10 w 34"/>
                <a:gd name="T53" fmla="*/ 9 h 26"/>
                <a:gd name="T54" fmla="*/ 6 w 34"/>
                <a:gd name="T55" fmla="*/ 9 h 26"/>
                <a:gd name="T56" fmla="*/ 6 w 34"/>
                <a:gd name="T57" fmla="*/ 5 h 26"/>
                <a:gd name="T58" fmla="*/ 4 w 34"/>
                <a:gd name="T59" fmla="*/ 5 h 26"/>
                <a:gd name="T60" fmla="*/ 0 w 34"/>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6">
                  <a:moveTo>
                    <a:pt x="0" y="0"/>
                  </a:moveTo>
                  <a:lnTo>
                    <a:pt x="0" y="2"/>
                  </a:lnTo>
                  <a:lnTo>
                    <a:pt x="2" y="5"/>
                  </a:lnTo>
                  <a:lnTo>
                    <a:pt x="2" y="9"/>
                  </a:lnTo>
                  <a:lnTo>
                    <a:pt x="6" y="9"/>
                  </a:lnTo>
                  <a:lnTo>
                    <a:pt x="10" y="13"/>
                  </a:lnTo>
                  <a:lnTo>
                    <a:pt x="13" y="13"/>
                  </a:lnTo>
                  <a:lnTo>
                    <a:pt x="13" y="15"/>
                  </a:lnTo>
                  <a:lnTo>
                    <a:pt x="15" y="15"/>
                  </a:lnTo>
                  <a:lnTo>
                    <a:pt x="17" y="15"/>
                  </a:lnTo>
                  <a:lnTo>
                    <a:pt x="17" y="18"/>
                  </a:lnTo>
                  <a:lnTo>
                    <a:pt x="21" y="20"/>
                  </a:lnTo>
                  <a:lnTo>
                    <a:pt x="23" y="20"/>
                  </a:lnTo>
                  <a:lnTo>
                    <a:pt x="23" y="22"/>
                  </a:lnTo>
                  <a:lnTo>
                    <a:pt x="28" y="22"/>
                  </a:lnTo>
                  <a:lnTo>
                    <a:pt x="32" y="26"/>
                  </a:lnTo>
                  <a:lnTo>
                    <a:pt x="34" y="26"/>
                  </a:lnTo>
                  <a:lnTo>
                    <a:pt x="30" y="22"/>
                  </a:lnTo>
                  <a:lnTo>
                    <a:pt x="28" y="22"/>
                  </a:lnTo>
                  <a:lnTo>
                    <a:pt x="26" y="22"/>
                  </a:lnTo>
                  <a:lnTo>
                    <a:pt x="23" y="20"/>
                  </a:lnTo>
                  <a:lnTo>
                    <a:pt x="21" y="15"/>
                  </a:lnTo>
                  <a:lnTo>
                    <a:pt x="17" y="15"/>
                  </a:lnTo>
                  <a:lnTo>
                    <a:pt x="17" y="13"/>
                  </a:lnTo>
                  <a:lnTo>
                    <a:pt x="15" y="13"/>
                  </a:lnTo>
                  <a:lnTo>
                    <a:pt x="13" y="11"/>
                  </a:lnTo>
                  <a:lnTo>
                    <a:pt x="10" y="9"/>
                  </a:lnTo>
                  <a:lnTo>
                    <a:pt x="6" y="9"/>
                  </a:lnTo>
                  <a:lnTo>
                    <a:pt x="6" y="5"/>
                  </a:lnTo>
                  <a:lnTo>
                    <a:pt x="4" y="5"/>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4" name="Freeform 108"/>
            <p:cNvSpPr>
              <a:spLocks/>
            </p:cNvSpPr>
            <p:nvPr/>
          </p:nvSpPr>
          <p:spPr bwMode="auto">
            <a:xfrm>
              <a:off x="4746" y="8137"/>
              <a:ext cx="34" cy="26"/>
            </a:xfrm>
            <a:custGeom>
              <a:avLst/>
              <a:gdLst>
                <a:gd name="T0" fmla="*/ 0 w 34"/>
                <a:gd name="T1" fmla="*/ 0 h 26"/>
                <a:gd name="T2" fmla="*/ 4 w 34"/>
                <a:gd name="T3" fmla="*/ 8 h 26"/>
                <a:gd name="T4" fmla="*/ 6 w 34"/>
                <a:gd name="T5" fmla="*/ 8 h 26"/>
                <a:gd name="T6" fmla="*/ 6 w 34"/>
                <a:gd name="T7" fmla="*/ 11 h 26"/>
                <a:gd name="T8" fmla="*/ 8 w 34"/>
                <a:gd name="T9" fmla="*/ 13 h 26"/>
                <a:gd name="T10" fmla="*/ 10 w 34"/>
                <a:gd name="T11" fmla="*/ 15 h 26"/>
                <a:gd name="T12" fmla="*/ 13 w 34"/>
                <a:gd name="T13" fmla="*/ 15 h 26"/>
                <a:gd name="T14" fmla="*/ 13 w 34"/>
                <a:gd name="T15" fmla="*/ 17 h 26"/>
                <a:gd name="T16" fmla="*/ 15 w 34"/>
                <a:gd name="T17" fmla="*/ 17 h 26"/>
                <a:gd name="T18" fmla="*/ 21 w 34"/>
                <a:gd name="T19" fmla="*/ 17 h 26"/>
                <a:gd name="T20" fmla="*/ 21 w 34"/>
                <a:gd name="T21" fmla="*/ 19 h 26"/>
                <a:gd name="T22" fmla="*/ 26 w 34"/>
                <a:gd name="T23" fmla="*/ 21 h 26"/>
                <a:gd name="T24" fmla="*/ 28 w 34"/>
                <a:gd name="T25" fmla="*/ 21 h 26"/>
                <a:gd name="T26" fmla="*/ 28 w 34"/>
                <a:gd name="T27" fmla="*/ 24 h 26"/>
                <a:gd name="T28" fmla="*/ 32 w 34"/>
                <a:gd name="T29" fmla="*/ 26 h 26"/>
                <a:gd name="T30" fmla="*/ 34 w 34"/>
                <a:gd name="T31" fmla="*/ 26 h 26"/>
                <a:gd name="T32" fmla="*/ 32 w 34"/>
                <a:gd name="T33" fmla="*/ 26 h 26"/>
                <a:gd name="T34" fmla="*/ 32 w 34"/>
                <a:gd name="T35" fmla="*/ 24 h 26"/>
                <a:gd name="T36" fmla="*/ 28 w 34"/>
                <a:gd name="T37" fmla="*/ 21 h 26"/>
                <a:gd name="T38" fmla="*/ 26 w 34"/>
                <a:gd name="T39" fmla="*/ 17 h 26"/>
                <a:gd name="T40" fmla="*/ 23 w 34"/>
                <a:gd name="T41" fmla="*/ 17 h 26"/>
                <a:gd name="T42" fmla="*/ 21 w 34"/>
                <a:gd name="T43" fmla="*/ 17 h 26"/>
                <a:gd name="T44" fmla="*/ 17 w 34"/>
                <a:gd name="T45" fmla="*/ 17 h 26"/>
                <a:gd name="T46" fmla="*/ 17 w 34"/>
                <a:gd name="T47" fmla="*/ 15 h 26"/>
                <a:gd name="T48" fmla="*/ 15 w 34"/>
                <a:gd name="T49" fmla="*/ 15 h 26"/>
                <a:gd name="T50" fmla="*/ 15 w 34"/>
                <a:gd name="T51" fmla="*/ 13 h 26"/>
                <a:gd name="T52" fmla="*/ 15 w 34"/>
                <a:gd name="T53" fmla="*/ 11 h 26"/>
                <a:gd name="T54" fmla="*/ 10 w 34"/>
                <a:gd name="T55" fmla="*/ 11 h 26"/>
                <a:gd name="T56" fmla="*/ 10 w 34"/>
                <a:gd name="T57" fmla="*/ 8 h 26"/>
                <a:gd name="T58" fmla="*/ 8 w 34"/>
                <a:gd name="T59" fmla="*/ 8 h 26"/>
                <a:gd name="T60" fmla="*/ 8 w 34"/>
                <a:gd name="T61" fmla="*/ 6 h 26"/>
                <a:gd name="T62" fmla="*/ 4 w 34"/>
                <a:gd name="T63" fmla="*/ 4 h 26"/>
                <a:gd name="T64" fmla="*/ 0 w 34"/>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6">
                  <a:moveTo>
                    <a:pt x="0" y="0"/>
                  </a:moveTo>
                  <a:lnTo>
                    <a:pt x="4" y="8"/>
                  </a:lnTo>
                  <a:lnTo>
                    <a:pt x="6" y="8"/>
                  </a:lnTo>
                  <a:lnTo>
                    <a:pt x="6" y="11"/>
                  </a:lnTo>
                  <a:lnTo>
                    <a:pt x="8" y="13"/>
                  </a:lnTo>
                  <a:lnTo>
                    <a:pt x="10" y="15"/>
                  </a:lnTo>
                  <a:lnTo>
                    <a:pt x="13" y="15"/>
                  </a:lnTo>
                  <a:lnTo>
                    <a:pt x="13" y="17"/>
                  </a:lnTo>
                  <a:lnTo>
                    <a:pt x="15" y="17"/>
                  </a:lnTo>
                  <a:lnTo>
                    <a:pt x="21" y="17"/>
                  </a:lnTo>
                  <a:lnTo>
                    <a:pt x="21" y="19"/>
                  </a:lnTo>
                  <a:lnTo>
                    <a:pt x="26" y="21"/>
                  </a:lnTo>
                  <a:lnTo>
                    <a:pt x="28" y="21"/>
                  </a:lnTo>
                  <a:lnTo>
                    <a:pt x="28" y="24"/>
                  </a:lnTo>
                  <a:lnTo>
                    <a:pt x="32" y="26"/>
                  </a:lnTo>
                  <a:lnTo>
                    <a:pt x="34" y="26"/>
                  </a:lnTo>
                  <a:lnTo>
                    <a:pt x="32" y="26"/>
                  </a:lnTo>
                  <a:lnTo>
                    <a:pt x="32" y="24"/>
                  </a:lnTo>
                  <a:lnTo>
                    <a:pt x="28" y="21"/>
                  </a:lnTo>
                  <a:lnTo>
                    <a:pt x="26" y="17"/>
                  </a:lnTo>
                  <a:lnTo>
                    <a:pt x="23" y="17"/>
                  </a:lnTo>
                  <a:lnTo>
                    <a:pt x="21" y="17"/>
                  </a:lnTo>
                  <a:lnTo>
                    <a:pt x="17" y="17"/>
                  </a:lnTo>
                  <a:lnTo>
                    <a:pt x="17" y="15"/>
                  </a:lnTo>
                  <a:lnTo>
                    <a:pt x="15" y="15"/>
                  </a:lnTo>
                  <a:lnTo>
                    <a:pt x="15" y="13"/>
                  </a:lnTo>
                  <a:lnTo>
                    <a:pt x="15" y="11"/>
                  </a:lnTo>
                  <a:lnTo>
                    <a:pt x="10" y="11"/>
                  </a:lnTo>
                  <a:lnTo>
                    <a:pt x="10" y="8"/>
                  </a:lnTo>
                  <a:lnTo>
                    <a:pt x="8" y="8"/>
                  </a:lnTo>
                  <a:lnTo>
                    <a:pt x="8" y="6"/>
                  </a:lnTo>
                  <a:lnTo>
                    <a:pt x="4"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5" name="Freeform 109"/>
            <p:cNvSpPr>
              <a:spLocks/>
            </p:cNvSpPr>
            <p:nvPr/>
          </p:nvSpPr>
          <p:spPr bwMode="auto">
            <a:xfrm>
              <a:off x="4724" y="8109"/>
              <a:ext cx="37" cy="23"/>
            </a:xfrm>
            <a:custGeom>
              <a:avLst/>
              <a:gdLst>
                <a:gd name="T0" fmla="*/ 0 w 37"/>
                <a:gd name="T1" fmla="*/ 0 h 23"/>
                <a:gd name="T2" fmla="*/ 4 w 37"/>
                <a:gd name="T3" fmla="*/ 4 h 23"/>
                <a:gd name="T4" fmla="*/ 6 w 37"/>
                <a:gd name="T5" fmla="*/ 8 h 23"/>
                <a:gd name="T6" fmla="*/ 9 w 37"/>
                <a:gd name="T7" fmla="*/ 10 h 23"/>
                <a:gd name="T8" fmla="*/ 11 w 37"/>
                <a:gd name="T9" fmla="*/ 10 h 23"/>
                <a:gd name="T10" fmla="*/ 11 w 37"/>
                <a:gd name="T11" fmla="*/ 13 h 23"/>
                <a:gd name="T12" fmla="*/ 13 w 37"/>
                <a:gd name="T13" fmla="*/ 13 h 23"/>
                <a:gd name="T14" fmla="*/ 15 w 37"/>
                <a:gd name="T15" fmla="*/ 13 h 23"/>
                <a:gd name="T16" fmla="*/ 17 w 37"/>
                <a:gd name="T17" fmla="*/ 15 h 23"/>
                <a:gd name="T18" fmla="*/ 24 w 37"/>
                <a:gd name="T19" fmla="*/ 17 h 23"/>
                <a:gd name="T20" fmla="*/ 24 w 37"/>
                <a:gd name="T21" fmla="*/ 19 h 23"/>
                <a:gd name="T22" fmla="*/ 26 w 37"/>
                <a:gd name="T23" fmla="*/ 19 h 23"/>
                <a:gd name="T24" fmla="*/ 26 w 37"/>
                <a:gd name="T25" fmla="*/ 21 h 23"/>
                <a:gd name="T26" fmla="*/ 30 w 37"/>
                <a:gd name="T27" fmla="*/ 21 h 23"/>
                <a:gd name="T28" fmla="*/ 32 w 37"/>
                <a:gd name="T29" fmla="*/ 23 h 23"/>
                <a:gd name="T30" fmla="*/ 37 w 37"/>
                <a:gd name="T31" fmla="*/ 23 h 23"/>
                <a:gd name="T32" fmla="*/ 32 w 37"/>
                <a:gd name="T33" fmla="*/ 21 h 23"/>
                <a:gd name="T34" fmla="*/ 30 w 37"/>
                <a:gd name="T35" fmla="*/ 21 h 23"/>
                <a:gd name="T36" fmla="*/ 28 w 37"/>
                <a:gd name="T37" fmla="*/ 21 h 23"/>
                <a:gd name="T38" fmla="*/ 28 w 37"/>
                <a:gd name="T39" fmla="*/ 17 h 23"/>
                <a:gd name="T40" fmla="*/ 26 w 37"/>
                <a:gd name="T41" fmla="*/ 17 h 23"/>
                <a:gd name="T42" fmla="*/ 24 w 37"/>
                <a:gd name="T43" fmla="*/ 17 h 23"/>
                <a:gd name="T44" fmla="*/ 22 w 37"/>
                <a:gd name="T45" fmla="*/ 15 h 23"/>
                <a:gd name="T46" fmla="*/ 17 w 37"/>
                <a:gd name="T47" fmla="*/ 10 h 23"/>
                <a:gd name="T48" fmla="*/ 15 w 37"/>
                <a:gd name="T49" fmla="*/ 10 h 23"/>
                <a:gd name="T50" fmla="*/ 15 w 37"/>
                <a:gd name="T51" fmla="*/ 8 h 23"/>
                <a:gd name="T52" fmla="*/ 13 w 37"/>
                <a:gd name="T53" fmla="*/ 8 h 23"/>
                <a:gd name="T54" fmla="*/ 11 w 37"/>
                <a:gd name="T55" fmla="*/ 6 h 23"/>
                <a:gd name="T56" fmla="*/ 9 w 37"/>
                <a:gd name="T57" fmla="*/ 6 h 23"/>
                <a:gd name="T58" fmla="*/ 6 w 37"/>
                <a:gd name="T59" fmla="*/ 4 h 23"/>
                <a:gd name="T60" fmla="*/ 4 w 37"/>
                <a:gd name="T61" fmla="*/ 0 h 23"/>
                <a:gd name="T62" fmla="*/ 0 w 37"/>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3">
                  <a:moveTo>
                    <a:pt x="0" y="0"/>
                  </a:moveTo>
                  <a:lnTo>
                    <a:pt x="4" y="4"/>
                  </a:lnTo>
                  <a:lnTo>
                    <a:pt x="6" y="8"/>
                  </a:lnTo>
                  <a:lnTo>
                    <a:pt x="9" y="10"/>
                  </a:lnTo>
                  <a:lnTo>
                    <a:pt x="11" y="10"/>
                  </a:lnTo>
                  <a:lnTo>
                    <a:pt x="11" y="13"/>
                  </a:lnTo>
                  <a:lnTo>
                    <a:pt x="13" y="13"/>
                  </a:lnTo>
                  <a:lnTo>
                    <a:pt x="15" y="13"/>
                  </a:lnTo>
                  <a:lnTo>
                    <a:pt x="17" y="15"/>
                  </a:lnTo>
                  <a:lnTo>
                    <a:pt x="24" y="17"/>
                  </a:lnTo>
                  <a:lnTo>
                    <a:pt x="24" y="19"/>
                  </a:lnTo>
                  <a:lnTo>
                    <a:pt x="26" y="19"/>
                  </a:lnTo>
                  <a:lnTo>
                    <a:pt x="26" y="21"/>
                  </a:lnTo>
                  <a:lnTo>
                    <a:pt x="30" y="21"/>
                  </a:lnTo>
                  <a:lnTo>
                    <a:pt x="32" y="23"/>
                  </a:lnTo>
                  <a:lnTo>
                    <a:pt x="37" y="23"/>
                  </a:lnTo>
                  <a:lnTo>
                    <a:pt x="32" y="21"/>
                  </a:lnTo>
                  <a:lnTo>
                    <a:pt x="30" y="21"/>
                  </a:lnTo>
                  <a:lnTo>
                    <a:pt x="28" y="21"/>
                  </a:lnTo>
                  <a:lnTo>
                    <a:pt x="28" y="17"/>
                  </a:lnTo>
                  <a:lnTo>
                    <a:pt x="26" y="17"/>
                  </a:lnTo>
                  <a:lnTo>
                    <a:pt x="24" y="17"/>
                  </a:lnTo>
                  <a:lnTo>
                    <a:pt x="22" y="15"/>
                  </a:lnTo>
                  <a:lnTo>
                    <a:pt x="17" y="10"/>
                  </a:lnTo>
                  <a:lnTo>
                    <a:pt x="15" y="10"/>
                  </a:lnTo>
                  <a:lnTo>
                    <a:pt x="15" y="8"/>
                  </a:lnTo>
                  <a:lnTo>
                    <a:pt x="13" y="8"/>
                  </a:lnTo>
                  <a:lnTo>
                    <a:pt x="11" y="6"/>
                  </a:lnTo>
                  <a:lnTo>
                    <a:pt x="9" y="6"/>
                  </a:lnTo>
                  <a:lnTo>
                    <a:pt x="6" y="4"/>
                  </a:lnTo>
                  <a:lnTo>
                    <a:pt x="4"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6" name="Freeform 110"/>
            <p:cNvSpPr>
              <a:spLocks/>
            </p:cNvSpPr>
            <p:nvPr/>
          </p:nvSpPr>
          <p:spPr bwMode="auto">
            <a:xfrm>
              <a:off x="5435" y="8364"/>
              <a:ext cx="29" cy="26"/>
            </a:xfrm>
            <a:custGeom>
              <a:avLst/>
              <a:gdLst>
                <a:gd name="T0" fmla="*/ 3 w 29"/>
                <a:gd name="T1" fmla="*/ 0 h 26"/>
                <a:gd name="T2" fmla="*/ 0 w 29"/>
                <a:gd name="T3" fmla="*/ 2 h 26"/>
                <a:gd name="T4" fmla="*/ 3 w 29"/>
                <a:gd name="T5" fmla="*/ 4 h 26"/>
                <a:gd name="T6" fmla="*/ 3 w 29"/>
                <a:gd name="T7" fmla="*/ 6 h 26"/>
                <a:gd name="T8" fmla="*/ 5 w 29"/>
                <a:gd name="T9" fmla="*/ 8 h 26"/>
                <a:gd name="T10" fmla="*/ 7 w 29"/>
                <a:gd name="T11" fmla="*/ 11 h 26"/>
                <a:gd name="T12" fmla="*/ 5 w 29"/>
                <a:gd name="T13" fmla="*/ 11 h 26"/>
                <a:gd name="T14" fmla="*/ 7 w 29"/>
                <a:gd name="T15" fmla="*/ 11 h 26"/>
                <a:gd name="T16" fmla="*/ 9 w 29"/>
                <a:gd name="T17" fmla="*/ 13 h 26"/>
                <a:gd name="T18" fmla="*/ 7 w 29"/>
                <a:gd name="T19" fmla="*/ 13 h 26"/>
                <a:gd name="T20" fmla="*/ 9 w 29"/>
                <a:gd name="T21" fmla="*/ 15 h 26"/>
                <a:gd name="T22" fmla="*/ 11 w 29"/>
                <a:gd name="T23" fmla="*/ 15 h 26"/>
                <a:gd name="T24" fmla="*/ 18 w 29"/>
                <a:gd name="T25" fmla="*/ 17 h 26"/>
                <a:gd name="T26" fmla="*/ 16 w 29"/>
                <a:gd name="T27" fmla="*/ 19 h 26"/>
                <a:gd name="T28" fmla="*/ 18 w 29"/>
                <a:gd name="T29" fmla="*/ 19 h 26"/>
                <a:gd name="T30" fmla="*/ 22 w 29"/>
                <a:gd name="T31" fmla="*/ 21 h 26"/>
                <a:gd name="T32" fmla="*/ 26 w 29"/>
                <a:gd name="T33" fmla="*/ 21 h 26"/>
                <a:gd name="T34" fmla="*/ 26 w 29"/>
                <a:gd name="T35" fmla="*/ 24 h 26"/>
                <a:gd name="T36" fmla="*/ 29 w 29"/>
                <a:gd name="T37" fmla="*/ 26 h 26"/>
                <a:gd name="T38" fmla="*/ 24 w 29"/>
                <a:gd name="T39" fmla="*/ 21 h 26"/>
                <a:gd name="T40" fmla="*/ 20 w 29"/>
                <a:gd name="T41" fmla="*/ 21 h 26"/>
                <a:gd name="T42" fmla="*/ 20 w 29"/>
                <a:gd name="T43" fmla="*/ 19 h 26"/>
                <a:gd name="T44" fmla="*/ 18 w 29"/>
                <a:gd name="T45" fmla="*/ 17 h 26"/>
                <a:gd name="T46" fmla="*/ 20 w 29"/>
                <a:gd name="T47" fmla="*/ 17 h 26"/>
                <a:gd name="T48" fmla="*/ 18 w 29"/>
                <a:gd name="T49" fmla="*/ 17 h 26"/>
                <a:gd name="T50" fmla="*/ 18 w 29"/>
                <a:gd name="T51" fmla="*/ 15 h 26"/>
                <a:gd name="T52" fmla="*/ 13 w 29"/>
                <a:gd name="T53" fmla="*/ 15 h 26"/>
                <a:gd name="T54" fmla="*/ 13 w 29"/>
                <a:gd name="T55" fmla="*/ 13 h 26"/>
                <a:gd name="T56" fmla="*/ 13 w 29"/>
                <a:gd name="T57" fmla="*/ 11 h 26"/>
                <a:gd name="T58" fmla="*/ 11 w 29"/>
                <a:gd name="T59" fmla="*/ 11 h 26"/>
                <a:gd name="T60" fmla="*/ 9 w 29"/>
                <a:gd name="T61" fmla="*/ 8 h 26"/>
                <a:gd name="T62" fmla="*/ 11 w 29"/>
                <a:gd name="T63" fmla="*/ 8 h 26"/>
                <a:gd name="T64" fmla="*/ 9 w 29"/>
                <a:gd name="T65" fmla="*/ 8 h 26"/>
                <a:gd name="T66" fmla="*/ 9 w 29"/>
                <a:gd name="T67" fmla="*/ 6 h 26"/>
                <a:gd name="T68" fmla="*/ 7 w 29"/>
                <a:gd name="T69" fmla="*/ 6 h 26"/>
                <a:gd name="T70" fmla="*/ 7 w 29"/>
                <a:gd name="T71" fmla="*/ 4 h 26"/>
                <a:gd name="T72" fmla="*/ 5 w 29"/>
                <a:gd name="T73" fmla="*/ 4 h 26"/>
                <a:gd name="T74" fmla="*/ 3 w 29"/>
                <a:gd name="T75" fmla="*/ 2 h 26"/>
                <a:gd name="T76" fmla="*/ 3 w 29"/>
                <a:gd name="T7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26">
                  <a:moveTo>
                    <a:pt x="3" y="0"/>
                  </a:moveTo>
                  <a:lnTo>
                    <a:pt x="0" y="2"/>
                  </a:lnTo>
                  <a:lnTo>
                    <a:pt x="3" y="4"/>
                  </a:lnTo>
                  <a:lnTo>
                    <a:pt x="3" y="6"/>
                  </a:lnTo>
                  <a:lnTo>
                    <a:pt x="5" y="8"/>
                  </a:lnTo>
                  <a:lnTo>
                    <a:pt x="7" y="11"/>
                  </a:lnTo>
                  <a:lnTo>
                    <a:pt x="5" y="11"/>
                  </a:lnTo>
                  <a:lnTo>
                    <a:pt x="7" y="11"/>
                  </a:lnTo>
                  <a:lnTo>
                    <a:pt x="9" y="13"/>
                  </a:lnTo>
                  <a:lnTo>
                    <a:pt x="7" y="13"/>
                  </a:lnTo>
                  <a:lnTo>
                    <a:pt x="9" y="15"/>
                  </a:lnTo>
                  <a:lnTo>
                    <a:pt x="11" y="15"/>
                  </a:lnTo>
                  <a:lnTo>
                    <a:pt x="18" y="17"/>
                  </a:lnTo>
                  <a:lnTo>
                    <a:pt x="16" y="19"/>
                  </a:lnTo>
                  <a:lnTo>
                    <a:pt x="18" y="19"/>
                  </a:lnTo>
                  <a:lnTo>
                    <a:pt x="22" y="21"/>
                  </a:lnTo>
                  <a:lnTo>
                    <a:pt x="26" y="21"/>
                  </a:lnTo>
                  <a:lnTo>
                    <a:pt x="26" y="24"/>
                  </a:lnTo>
                  <a:lnTo>
                    <a:pt x="29" y="26"/>
                  </a:lnTo>
                  <a:lnTo>
                    <a:pt x="24" y="21"/>
                  </a:lnTo>
                  <a:lnTo>
                    <a:pt x="20" y="21"/>
                  </a:lnTo>
                  <a:lnTo>
                    <a:pt x="20" y="19"/>
                  </a:lnTo>
                  <a:lnTo>
                    <a:pt x="18" y="17"/>
                  </a:lnTo>
                  <a:lnTo>
                    <a:pt x="20" y="17"/>
                  </a:lnTo>
                  <a:lnTo>
                    <a:pt x="18" y="17"/>
                  </a:lnTo>
                  <a:lnTo>
                    <a:pt x="18" y="15"/>
                  </a:lnTo>
                  <a:lnTo>
                    <a:pt x="13" y="15"/>
                  </a:lnTo>
                  <a:lnTo>
                    <a:pt x="13" y="13"/>
                  </a:lnTo>
                  <a:lnTo>
                    <a:pt x="13" y="11"/>
                  </a:lnTo>
                  <a:lnTo>
                    <a:pt x="11" y="11"/>
                  </a:lnTo>
                  <a:lnTo>
                    <a:pt x="9" y="8"/>
                  </a:lnTo>
                  <a:lnTo>
                    <a:pt x="11" y="8"/>
                  </a:lnTo>
                  <a:lnTo>
                    <a:pt x="9" y="8"/>
                  </a:lnTo>
                  <a:lnTo>
                    <a:pt x="9" y="6"/>
                  </a:lnTo>
                  <a:lnTo>
                    <a:pt x="7" y="6"/>
                  </a:lnTo>
                  <a:lnTo>
                    <a:pt x="7" y="4"/>
                  </a:lnTo>
                  <a:lnTo>
                    <a:pt x="5" y="4"/>
                  </a:lnTo>
                  <a:lnTo>
                    <a:pt x="3" y="2"/>
                  </a:lnTo>
                  <a:lnTo>
                    <a:pt x="3" y="0"/>
                  </a:lnTo>
                  <a:close/>
                </a:path>
              </a:pathLst>
            </a:custGeom>
            <a:solidFill>
              <a:srgbClr val="2161A1"/>
            </a:solidFill>
            <a:ln w="0">
              <a:solidFill>
                <a:srgbClr val="80C2FF"/>
              </a:solidFill>
              <a:prstDash val="solid"/>
              <a:round/>
              <a:headEnd/>
              <a:tailEnd/>
            </a:ln>
          </p:spPr>
          <p:txBody>
            <a:bodyPr/>
            <a:lstStyle/>
            <a:p>
              <a:endParaRPr lang="de-DE"/>
            </a:p>
          </p:txBody>
        </p:sp>
        <p:sp>
          <p:nvSpPr>
            <p:cNvPr id="24687" name="Freeform 111"/>
            <p:cNvSpPr>
              <a:spLocks/>
            </p:cNvSpPr>
            <p:nvPr/>
          </p:nvSpPr>
          <p:spPr bwMode="auto">
            <a:xfrm>
              <a:off x="5481" y="8362"/>
              <a:ext cx="28" cy="23"/>
            </a:xfrm>
            <a:custGeom>
              <a:avLst/>
              <a:gdLst>
                <a:gd name="T0" fmla="*/ 0 w 28"/>
                <a:gd name="T1" fmla="*/ 0 h 23"/>
                <a:gd name="T2" fmla="*/ 0 w 28"/>
                <a:gd name="T3" fmla="*/ 2 h 23"/>
                <a:gd name="T4" fmla="*/ 2 w 28"/>
                <a:gd name="T5" fmla="*/ 2 h 23"/>
                <a:gd name="T6" fmla="*/ 0 w 28"/>
                <a:gd name="T7" fmla="*/ 4 h 23"/>
                <a:gd name="T8" fmla="*/ 2 w 28"/>
                <a:gd name="T9" fmla="*/ 4 h 23"/>
                <a:gd name="T10" fmla="*/ 2 w 28"/>
                <a:gd name="T11" fmla="*/ 6 h 23"/>
                <a:gd name="T12" fmla="*/ 4 w 28"/>
                <a:gd name="T13" fmla="*/ 8 h 23"/>
                <a:gd name="T14" fmla="*/ 15 w 28"/>
                <a:gd name="T15" fmla="*/ 15 h 23"/>
                <a:gd name="T16" fmla="*/ 15 w 28"/>
                <a:gd name="T17" fmla="*/ 17 h 23"/>
                <a:gd name="T18" fmla="*/ 19 w 28"/>
                <a:gd name="T19" fmla="*/ 19 h 23"/>
                <a:gd name="T20" fmla="*/ 17 w 28"/>
                <a:gd name="T21" fmla="*/ 19 h 23"/>
                <a:gd name="T22" fmla="*/ 24 w 28"/>
                <a:gd name="T23" fmla="*/ 19 h 23"/>
                <a:gd name="T24" fmla="*/ 24 w 28"/>
                <a:gd name="T25" fmla="*/ 21 h 23"/>
                <a:gd name="T26" fmla="*/ 26 w 28"/>
                <a:gd name="T27" fmla="*/ 21 h 23"/>
                <a:gd name="T28" fmla="*/ 28 w 28"/>
                <a:gd name="T29" fmla="*/ 23 h 23"/>
                <a:gd name="T30" fmla="*/ 26 w 28"/>
                <a:gd name="T31" fmla="*/ 21 h 23"/>
                <a:gd name="T32" fmla="*/ 24 w 28"/>
                <a:gd name="T33" fmla="*/ 19 h 23"/>
                <a:gd name="T34" fmla="*/ 21 w 28"/>
                <a:gd name="T35" fmla="*/ 19 h 23"/>
                <a:gd name="T36" fmla="*/ 17 w 28"/>
                <a:gd name="T37" fmla="*/ 17 h 23"/>
                <a:gd name="T38" fmla="*/ 17 w 28"/>
                <a:gd name="T39" fmla="*/ 15 h 23"/>
                <a:gd name="T40" fmla="*/ 15 w 28"/>
                <a:gd name="T41" fmla="*/ 13 h 23"/>
                <a:gd name="T42" fmla="*/ 13 w 28"/>
                <a:gd name="T43" fmla="*/ 13 h 23"/>
                <a:gd name="T44" fmla="*/ 15 w 28"/>
                <a:gd name="T45" fmla="*/ 10 h 23"/>
                <a:gd name="T46" fmla="*/ 11 w 28"/>
                <a:gd name="T47" fmla="*/ 10 h 23"/>
                <a:gd name="T48" fmla="*/ 13 w 28"/>
                <a:gd name="T49" fmla="*/ 8 h 23"/>
                <a:gd name="T50" fmla="*/ 11 w 28"/>
                <a:gd name="T51" fmla="*/ 8 h 23"/>
                <a:gd name="T52" fmla="*/ 8 w 28"/>
                <a:gd name="T53" fmla="*/ 6 h 23"/>
                <a:gd name="T54" fmla="*/ 6 w 28"/>
                <a:gd name="T55" fmla="*/ 6 h 23"/>
                <a:gd name="T56" fmla="*/ 6 w 28"/>
                <a:gd name="T57" fmla="*/ 4 h 23"/>
                <a:gd name="T58" fmla="*/ 4 w 28"/>
                <a:gd name="T59" fmla="*/ 4 h 23"/>
                <a:gd name="T60" fmla="*/ 6 w 28"/>
                <a:gd name="T61" fmla="*/ 2 h 23"/>
                <a:gd name="T62" fmla="*/ 2 w 28"/>
                <a:gd name="T63" fmla="*/ 2 h 23"/>
                <a:gd name="T64" fmla="*/ 4 w 28"/>
                <a:gd name="T65" fmla="*/ 2 h 23"/>
                <a:gd name="T66" fmla="*/ 2 w 28"/>
                <a:gd name="T67" fmla="*/ 2 h 23"/>
                <a:gd name="T68" fmla="*/ 2 w 28"/>
                <a:gd name="T69" fmla="*/ 0 h 23"/>
                <a:gd name="T70" fmla="*/ 0 w 28"/>
                <a:gd name="T71" fmla="*/ 0 h 23"/>
                <a:gd name="T72" fmla="*/ 2 w 28"/>
                <a:gd name="T73" fmla="*/ 0 h 23"/>
                <a:gd name="T74" fmla="*/ 0 w 28"/>
                <a:gd name="T7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3">
                  <a:moveTo>
                    <a:pt x="0" y="0"/>
                  </a:moveTo>
                  <a:lnTo>
                    <a:pt x="0" y="2"/>
                  </a:lnTo>
                  <a:lnTo>
                    <a:pt x="2" y="2"/>
                  </a:lnTo>
                  <a:lnTo>
                    <a:pt x="0" y="4"/>
                  </a:lnTo>
                  <a:lnTo>
                    <a:pt x="2" y="4"/>
                  </a:lnTo>
                  <a:lnTo>
                    <a:pt x="2" y="6"/>
                  </a:lnTo>
                  <a:lnTo>
                    <a:pt x="4" y="8"/>
                  </a:lnTo>
                  <a:lnTo>
                    <a:pt x="15" y="15"/>
                  </a:lnTo>
                  <a:lnTo>
                    <a:pt x="15" y="17"/>
                  </a:lnTo>
                  <a:lnTo>
                    <a:pt x="19" y="19"/>
                  </a:lnTo>
                  <a:lnTo>
                    <a:pt x="17" y="19"/>
                  </a:lnTo>
                  <a:lnTo>
                    <a:pt x="24" y="19"/>
                  </a:lnTo>
                  <a:lnTo>
                    <a:pt x="24" y="21"/>
                  </a:lnTo>
                  <a:lnTo>
                    <a:pt x="26" y="21"/>
                  </a:lnTo>
                  <a:lnTo>
                    <a:pt x="28" y="23"/>
                  </a:lnTo>
                  <a:lnTo>
                    <a:pt x="26" y="21"/>
                  </a:lnTo>
                  <a:lnTo>
                    <a:pt x="24" y="19"/>
                  </a:lnTo>
                  <a:lnTo>
                    <a:pt x="21" y="19"/>
                  </a:lnTo>
                  <a:lnTo>
                    <a:pt x="17" y="17"/>
                  </a:lnTo>
                  <a:lnTo>
                    <a:pt x="17" y="15"/>
                  </a:lnTo>
                  <a:lnTo>
                    <a:pt x="15" y="13"/>
                  </a:lnTo>
                  <a:lnTo>
                    <a:pt x="13" y="13"/>
                  </a:lnTo>
                  <a:lnTo>
                    <a:pt x="15" y="10"/>
                  </a:lnTo>
                  <a:lnTo>
                    <a:pt x="11" y="10"/>
                  </a:lnTo>
                  <a:lnTo>
                    <a:pt x="13" y="8"/>
                  </a:lnTo>
                  <a:lnTo>
                    <a:pt x="11" y="8"/>
                  </a:lnTo>
                  <a:lnTo>
                    <a:pt x="8" y="6"/>
                  </a:lnTo>
                  <a:lnTo>
                    <a:pt x="6" y="6"/>
                  </a:lnTo>
                  <a:lnTo>
                    <a:pt x="6" y="4"/>
                  </a:lnTo>
                  <a:lnTo>
                    <a:pt x="4" y="4"/>
                  </a:lnTo>
                  <a:lnTo>
                    <a:pt x="6" y="2"/>
                  </a:lnTo>
                  <a:lnTo>
                    <a:pt x="2" y="2"/>
                  </a:lnTo>
                  <a:lnTo>
                    <a:pt x="4" y="2"/>
                  </a:lnTo>
                  <a:lnTo>
                    <a:pt x="2" y="2"/>
                  </a:lnTo>
                  <a:lnTo>
                    <a:pt x="2" y="0"/>
                  </a:lnTo>
                  <a:lnTo>
                    <a:pt x="0" y="0"/>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8" name="Freeform 112"/>
            <p:cNvSpPr>
              <a:spLocks/>
            </p:cNvSpPr>
            <p:nvPr/>
          </p:nvSpPr>
          <p:spPr bwMode="auto">
            <a:xfrm>
              <a:off x="5470" y="8333"/>
              <a:ext cx="28" cy="24"/>
            </a:xfrm>
            <a:custGeom>
              <a:avLst/>
              <a:gdLst>
                <a:gd name="T0" fmla="*/ 0 w 28"/>
                <a:gd name="T1" fmla="*/ 0 h 24"/>
                <a:gd name="T2" fmla="*/ 0 w 28"/>
                <a:gd name="T3" fmla="*/ 3 h 24"/>
                <a:gd name="T4" fmla="*/ 2 w 28"/>
                <a:gd name="T5" fmla="*/ 3 h 24"/>
                <a:gd name="T6" fmla="*/ 0 w 28"/>
                <a:gd name="T7" fmla="*/ 3 h 24"/>
                <a:gd name="T8" fmla="*/ 2 w 28"/>
                <a:gd name="T9" fmla="*/ 3 h 24"/>
                <a:gd name="T10" fmla="*/ 4 w 28"/>
                <a:gd name="T11" fmla="*/ 5 h 24"/>
                <a:gd name="T12" fmla="*/ 2 w 28"/>
                <a:gd name="T13" fmla="*/ 5 h 24"/>
                <a:gd name="T14" fmla="*/ 4 w 28"/>
                <a:gd name="T15" fmla="*/ 7 h 24"/>
                <a:gd name="T16" fmla="*/ 4 w 28"/>
                <a:gd name="T17" fmla="*/ 9 h 24"/>
                <a:gd name="T18" fmla="*/ 6 w 28"/>
                <a:gd name="T19" fmla="*/ 9 h 24"/>
                <a:gd name="T20" fmla="*/ 6 w 28"/>
                <a:gd name="T21" fmla="*/ 11 h 24"/>
                <a:gd name="T22" fmla="*/ 9 w 28"/>
                <a:gd name="T23" fmla="*/ 13 h 24"/>
                <a:gd name="T24" fmla="*/ 15 w 28"/>
                <a:gd name="T25" fmla="*/ 16 h 24"/>
                <a:gd name="T26" fmla="*/ 15 w 28"/>
                <a:gd name="T27" fmla="*/ 18 h 24"/>
                <a:gd name="T28" fmla="*/ 17 w 28"/>
                <a:gd name="T29" fmla="*/ 18 h 24"/>
                <a:gd name="T30" fmla="*/ 22 w 28"/>
                <a:gd name="T31" fmla="*/ 20 h 24"/>
                <a:gd name="T32" fmla="*/ 24 w 28"/>
                <a:gd name="T33" fmla="*/ 22 h 24"/>
                <a:gd name="T34" fmla="*/ 26 w 28"/>
                <a:gd name="T35" fmla="*/ 22 h 24"/>
                <a:gd name="T36" fmla="*/ 26 w 28"/>
                <a:gd name="T37" fmla="*/ 24 h 24"/>
                <a:gd name="T38" fmla="*/ 28 w 28"/>
                <a:gd name="T39" fmla="*/ 24 h 24"/>
                <a:gd name="T40" fmla="*/ 26 w 28"/>
                <a:gd name="T41" fmla="*/ 22 h 24"/>
                <a:gd name="T42" fmla="*/ 24 w 28"/>
                <a:gd name="T43" fmla="*/ 20 h 24"/>
                <a:gd name="T44" fmla="*/ 19 w 28"/>
                <a:gd name="T45" fmla="*/ 18 h 24"/>
                <a:gd name="T46" fmla="*/ 19 w 28"/>
                <a:gd name="T47" fmla="*/ 16 h 24"/>
                <a:gd name="T48" fmla="*/ 17 w 28"/>
                <a:gd name="T49" fmla="*/ 16 h 24"/>
                <a:gd name="T50" fmla="*/ 15 w 28"/>
                <a:gd name="T51" fmla="*/ 13 h 24"/>
                <a:gd name="T52" fmla="*/ 13 w 28"/>
                <a:gd name="T53" fmla="*/ 13 h 24"/>
                <a:gd name="T54" fmla="*/ 13 w 28"/>
                <a:gd name="T55" fmla="*/ 11 h 24"/>
                <a:gd name="T56" fmla="*/ 11 w 28"/>
                <a:gd name="T57" fmla="*/ 11 h 24"/>
                <a:gd name="T58" fmla="*/ 11 w 28"/>
                <a:gd name="T59" fmla="*/ 9 h 24"/>
                <a:gd name="T60" fmla="*/ 9 w 28"/>
                <a:gd name="T61" fmla="*/ 9 h 24"/>
                <a:gd name="T62" fmla="*/ 11 w 28"/>
                <a:gd name="T63" fmla="*/ 9 h 24"/>
                <a:gd name="T64" fmla="*/ 6 w 28"/>
                <a:gd name="T65" fmla="*/ 7 h 24"/>
                <a:gd name="T66" fmla="*/ 9 w 28"/>
                <a:gd name="T67" fmla="*/ 7 h 24"/>
                <a:gd name="T68" fmla="*/ 6 w 28"/>
                <a:gd name="T69" fmla="*/ 5 h 24"/>
                <a:gd name="T70" fmla="*/ 4 w 28"/>
                <a:gd name="T71" fmla="*/ 5 h 24"/>
                <a:gd name="T72" fmla="*/ 6 w 28"/>
                <a:gd name="T73" fmla="*/ 5 h 24"/>
                <a:gd name="T74" fmla="*/ 4 w 28"/>
                <a:gd name="T75" fmla="*/ 5 h 24"/>
                <a:gd name="T76" fmla="*/ 4 w 28"/>
                <a:gd name="T77" fmla="*/ 3 h 24"/>
                <a:gd name="T78" fmla="*/ 0 w 28"/>
                <a:gd name="T7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24">
                  <a:moveTo>
                    <a:pt x="0" y="0"/>
                  </a:moveTo>
                  <a:lnTo>
                    <a:pt x="0" y="3"/>
                  </a:lnTo>
                  <a:lnTo>
                    <a:pt x="2" y="3"/>
                  </a:lnTo>
                  <a:lnTo>
                    <a:pt x="0" y="3"/>
                  </a:lnTo>
                  <a:lnTo>
                    <a:pt x="2" y="3"/>
                  </a:lnTo>
                  <a:lnTo>
                    <a:pt x="4" y="5"/>
                  </a:lnTo>
                  <a:lnTo>
                    <a:pt x="2" y="5"/>
                  </a:lnTo>
                  <a:lnTo>
                    <a:pt x="4" y="7"/>
                  </a:lnTo>
                  <a:lnTo>
                    <a:pt x="4" y="9"/>
                  </a:lnTo>
                  <a:lnTo>
                    <a:pt x="6" y="9"/>
                  </a:lnTo>
                  <a:lnTo>
                    <a:pt x="6" y="11"/>
                  </a:lnTo>
                  <a:lnTo>
                    <a:pt x="9" y="13"/>
                  </a:lnTo>
                  <a:lnTo>
                    <a:pt x="15" y="16"/>
                  </a:lnTo>
                  <a:lnTo>
                    <a:pt x="15" y="18"/>
                  </a:lnTo>
                  <a:lnTo>
                    <a:pt x="17" y="18"/>
                  </a:lnTo>
                  <a:lnTo>
                    <a:pt x="22" y="20"/>
                  </a:lnTo>
                  <a:lnTo>
                    <a:pt x="24" y="22"/>
                  </a:lnTo>
                  <a:lnTo>
                    <a:pt x="26" y="22"/>
                  </a:lnTo>
                  <a:lnTo>
                    <a:pt x="26" y="24"/>
                  </a:lnTo>
                  <a:lnTo>
                    <a:pt x="28" y="24"/>
                  </a:lnTo>
                  <a:lnTo>
                    <a:pt x="26" y="22"/>
                  </a:lnTo>
                  <a:lnTo>
                    <a:pt x="24" y="20"/>
                  </a:lnTo>
                  <a:lnTo>
                    <a:pt x="19" y="18"/>
                  </a:lnTo>
                  <a:lnTo>
                    <a:pt x="19" y="16"/>
                  </a:lnTo>
                  <a:lnTo>
                    <a:pt x="17" y="16"/>
                  </a:lnTo>
                  <a:lnTo>
                    <a:pt x="15" y="13"/>
                  </a:lnTo>
                  <a:lnTo>
                    <a:pt x="13" y="13"/>
                  </a:lnTo>
                  <a:lnTo>
                    <a:pt x="13" y="11"/>
                  </a:lnTo>
                  <a:lnTo>
                    <a:pt x="11" y="11"/>
                  </a:lnTo>
                  <a:lnTo>
                    <a:pt x="11" y="9"/>
                  </a:lnTo>
                  <a:lnTo>
                    <a:pt x="9" y="9"/>
                  </a:lnTo>
                  <a:lnTo>
                    <a:pt x="11" y="9"/>
                  </a:lnTo>
                  <a:lnTo>
                    <a:pt x="6" y="7"/>
                  </a:lnTo>
                  <a:lnTo>
                    <a:pt x="9" y="7"/>
                  </a:lnTo>
                  <a:lnTo>
                    <a:pt x="6" y="5"/>
                  </a:lnTo>
                  <a:lnTo>
                    <a:pt x="4" y="5"/>
                  </a:lnTo>
                  <a:lnTo>
                    <a:pt x="6" y="5"/>
                  </a:lnTo>
                  <a:lnTo>
                    <a:pt x="4" y="5"/>
                  </a:lnTo>
                  <a:lnTo>
                    <a:pt x="4" y="3"/>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89" name="Freeform 113"/>
            <p:cNvSpPr>
              <a:spLocks/>
            </p:cNvSpPr>
            <p:nvPr/>
          </p:nvSpPr>
          <p:spPr bwMode="auto">
            <a:xfrm>
              <a:off x="4121" y="8303"/>
              <a:ext cx="32" cy="24"/>
            </a:xfrm>
            <a:custGeom>
              <a:avLst/>
              <a:gdLst>
                <a:gd name="T0" fmla="*/ 0 w 32"/>
                <a:gd name="T1" fmla="*/ 0 h 24"/>
                <a:gd name="T2" fmla="*/ 2 w 32"/>
                <a:gd name="T3" fmla="*/ 5 h 24"/>
                <a:gd name="T4" fmla="*/ 6 w 32"/>
                <a:gd name="T5" fmla="*/ 9 h 24"/>
                <a:gd name="T6" fmla="*/ 19 w 32"/>
                <a:gd name="T7" fmla="*/ 18 h 24"/>
                <a:gd name="T8" fmla="*/ 23 w 32"/>
                <a:gd name="T9" fmla="*/ 20 h 24"/>
                <a:gd name="T10" fmla="*/ 30 w 32"/>
                <a:gd name="T11" fmla="*/ 22 h 24"/>
                <a:gd name="T12" fmla="*/ 30 w 32"/>
                <a:gd name="T13" fmla="*/ 24 h 24"/>
                <a:gd name="T14" fmla="*/ 32 w 32"/>
                <a:gd name="T15" fmla="*/ 24 h 24"/>
                <a:gd name="T16" fmla="*/ 26 w 32"/>
                <a:gd name="T17" fmla="*/ 20 h 24"/>
                <a:gd name="T18" fmla="*/ 26 w 32"/>
                <a:gd name="T19" fmla="*/ 18 h 24"/>
                <a:gd name="T20" fmla="*/ 19 w 32"/>
                <a:gd name="T21" fmla="*/ 13 h 24"/>
                <a:gd name="T22" fmla="*/ 15 w 32"/>
                <a:gd name="T23" fmla="*/ 11 h 24"/>
                <a:gd name="T24" fmla="*/ 13 w 32"/>
                <a:gd name="T25" fmla="*/ 9 h 24"/>
                <a:gd name="T26" fmla="*/ 8 w 32"/>
                <a:gd name="T27" fmla="*/ 7 h 24"/>
                <a:gd name="T28" fmla="*/ 4 w 32"/>
                <a:gd name="T29" fmla="*/ 5 h 24"/>
                <a:gd name="T30" fmla="*/ 0 w 32"/>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4">
                  <a:moveTo>
                    <a:pt x="0" y="0"/>
                  </a:moveTo>
                  <a:lnTo>
                    <a:pt x="2" y="5"/>
                  </a:lnTo>
                  <a:lnTo>
                    <a:pt x="6" y="9"/>
                  </a:lnTo>
                  <a:lnTo>
                    <a:pt x="19" y="18"/>
                  </a:lnTo>
                  <a:lnTo>
                    <a:pt x="23" y="20"/>
                  </a:lnTo>
                  <a:lnTo>
                    <a:pt x="30" y="22"/>
                  </a:lnTo>
                  <a:lnTo>
                    <a:pt x="30" y="24"/>
                  </a:lnTo>
                  <a:lnTo>
                    <a:pt x="32" y="24"/>
                  </a:lnTo>
                  <a:lnTo>
                    <a:pt x="26" y="20"/>
                  </a:lnTo>
                  <a:lnTo>
                    <a:pt x="26" y="18"/>
                  </a:lnTo>
                  <a:lnTo>
                    <a:pt x="19" y="13"/>
                  </a:lnTo>
                  <a:lnTo>
                    <a:pt x="15" y="11"/>
                  </a:lnTo>
                  <a:lnTo>
                    <a:pt x="13" y="9"/>
                  </a:lnTo>
                  <a:lnTo>
                    <a:pt x="8" y="7"/>
                  </a:lnTo>
                  <a:lnTo>
                    <a:pt x="4" y="5"/>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0" name="Freeform 114"/>
            <p:cNvSpPr>
              <a:spLocks/>
            </p:cNvSpPr>
            <p:nvPr/>
          </p:nvSpPr>
          <p:spPr bwMode="auto">
            <a:xfrm>
              <a:off x="4149" y="8295"/>
              <a:ext cx="34" cy="26"/>
            </a:xfrm>
            <a:custGeom>
              <a:avLst/>
              <a:gdLst>
                <a:gd name="T0" fmla="*/ 0 w 34"/>
                <a:gd name="T1" fmla="*/ 0 h 26"/>
                <a:gd name="T2" fmla="*/ 2 w 34"/>
                <a:gd name="T3" fmla="*/ 2 h 26"/>
                <a:gd name="T4" fmla="*/ 4 w 34"/>
                <a:gd name="T5" fmla="*/ 4 h 26"/>
                <a:gd name="T6" fmla="*/ 4 w 34"/>
                <a:gd name="T7" fmla="*/ 6 h 26"/>
                <a:gd name="T8" fmla="*/ 8 w 34"/>
                <a:gd name="T9" fmla="*/ 10 h 26"/>
                <a:gd name="T10" fmla="*/ 13 w 34"/>
                <a:gd name="T11" fmla="*/ 13 h 26"/>
                <a:gd name="T12" fmla="*/ 19 w 34"/>
                <a:gd name="T13" fmla="*/ 15 h 26"/>
                <a:gd name="T14" fmla="*/ 19 w 34"/>
                <a:gd name="T15" fmla="*/ 17 h 26"/>
                <a:gd name="T16" fmla="*/ 26 w 34"/>
                <a:gd name="T17" fmla="*/ 19 h 26"/>
                <a:gd name="T18" fmla="*/ 30 w 34"/>
                <a:gd name="T19" fmla="*/ 21 h 26"/>
                <a:gd name="T20" fmla="*/ 34 w 34"/>
                <a:gd name="T21" fmla="*/ 23 h 26"/>
                <a:gd name="T22" fmla="*/ 34 w 34"/>
                <a:gd name="T23" fmla="*/ 26 h 26"/>
                <a:gd name="T24" fmla="*/ 34 w 34"/>
                <a:gd name="T25" fmla="*/ 23 h 26"/>
                <a:gd name="T26" fmla="*/ 28 w 34"/>
                <a:gd name="T27" fmla="*/ 19 h 26"/>
                <a:gd name="T28" fmla="*/ 21 w 34"/>
                <a:gd name="T29" fmla="*/ 15 h 26"/>
                <a:gd name="T30" fmla="*/ 19 w 34"/>
                <a:gd name="T31" fmla="*/ 15 h 26"/>
                <a:gd name="T32" fmla="*/ 17 w 34"/>
                <a:gd name="T33" fmla="*/ 15 h 26"/>
                <a:gd name="T34" fmla="*/ 15 w 34"/>
                <a:gd name="T35" fmla="*/ 10 h 26"/>
                <a:gd name="T36" fmla="*/ 13 w 34"/>
                <a:gd name="T37" fmla="*/ 8 h 26"/>
                <a:gd name="T38" fmla="*/ 8 w 34"/>
                <a:gd name="T39" fmla="*/ 6 h 26"/>
                <a:gd name="T40" fmla="*/ 4 w 34"/>
                <a:gd name="T41" fmla="*/ 4 h 26"/>
                <a:gd name="T42" fmla="*/ 4 w 34"/>
                <a:gd name="T43" fmla="*/ 0 h 26"/>
                <a:gd name="T44" fmla="*/ 0 w 34"/>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26">
                  <a:moveTo>
                    <a:pt x="0" y="0"/>
                  </a:moveTo>
                  <a:lnTo>
                    <a:pt x="2" y="2"/>
                  </a:lnTo>
                  <a:lnTo>
                    <a:pt x="4" y="4"/>
                  </a:lnTo>
                  <a:lnTo>
                    <a:pt x="4" y="6"/>
                  </a:lnTo>
                  <a:lnTo>
                    <a:pt x="8" y="10"/>
                  </a:lnTo>
                  <a:lnTo>
                    <a:pt x="13" y="13"/>
                  </a:lnTo>
                  <a:lnTo>
                    <a:pt x="19" y="15"/>
                  </a:lnTo>
                  <a:lnTo>
                    <a:pt x="19" y="17"/>
                  </a:lnTo>
                  <a:lnTo>
                    <a:pt x="26" y="19"/>
                  </a:lnTo>
                  <a:lnTo>
                    <a:pt x="30" y="21"/>
                  </a:lnTo>
                  <a:lnTo>
                    <a:pt x="34" y="23"/>
                  </a:lnTo>
                  <a:lnTo>
                    <a:pt x="34" y="26"/>
                  </a:lnTo>
                  <a:lnTo>
                    <a:pt x="34" y="23"/>
                  </a:lnTo>
                  <a:lnTo>
                    <a:pt x="28" y="19"/>
                  </a:lnTo>
                  <a:lnTo>
                    <a:pt x="21" y="15"/>
                  </a:lnTo>
                  <a:lnTo>
                    <a:pt x="19" y="15"/>
                  </a:lnTo>
                  <a:lnTo>
                    <a:pt x="17" y="15"/>
                  </a:lnTo>
                  <a:lnTo>
                    <a:pt x="15" y="10"/>
                  </a:lnTo>
                  <a:lnTo>
                    <a:pt x="13" y="8"/>
                  </a:lnTo>
                  <a:lnTo>
                    <a:pt x="8" y="6"/>
                  </a:lnTo>
                  <a:lnTo>
                    <a:pt x="4" y="4"/>
                  </a:lnTo>
                  <a:lnTo>
                    <a:pt x="4"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1" name="Freeform 115"/>
            <p:cNvSpPr>
              <a:spLocks/>
            </p:cNvSpPr>
            <p:nvPr/>
          </p:nvSpPr>
          <p:spPr bwMode="auto">
            <a:xfrm>
              <a:off x="4123" y="8262"/>
              <a:ext cx="34" cy="26"/>
            </a:xfrm>
            <a:custGeom>
              <a:avLst/>
              <a:gdLst>
                <a:gd name="T0" fmla="*/ 0 w 34"/>
                <a:gd name="T1" fmla="*/ 0 h 26"/>
                <a:gd name="T2" fmla="*/ 4 w 34"/>
                <a:gd name="T3" fmla="*/ 4 h 26"/>
                <a:gd name="T4" fmla="*/ 6 w 34"/>
                <a:gd name="T5" fmla="*/ 9 h 26"/>
                <a:gd name="T6" fmla="*/ 19 w 34"/>
                <a:gd name="T7" fmla="*/ 20 h 26"/>
                <a:gd name="T8" fmla="*/ 24 w 34"/>
                <a:gd name="T9" fmla="*/ 22 h 26"/>
                <a:gd name="T10" fmla="*/ 26 w 34"/>
                <a:gd name="T11" fmla="*/ 22 h 26"/>
                <a:gd name="T12" fmla="*/ 28 w 34"/>
                <a:gd name="T13" fmla="*/ 22 h 26"/>
                <a:gd name="T14" fmla="*/ 30 w 34"/>
                <a:gd name="T15" fmla="*/ 22 h 26"/>
                <a:gd name="T16" fmla="*/ 32 w 34"/>
                <a:gd name="T17" fmla="*/ 22 h 26"/>
                <a:gd name="T18" fmla="*/ 32 w 34"/>
                <a:gd name="T19" fmla="*/ 24 h 26"/>
                <a:gd name="T20" fmla="*/ 32 w 34"/>
                <a:gd name="T21" fmla="*/ 26 h 26"/>
                <a:gd name="T22" fmla="*/ 34 w 34"/>
                <a:gd name="T23" fmla="*/ 26 h 26"/>
                <a:gd name="T24" fmla="*/ 28 w 34"/>
                <a:gd name="T25" fmla="*/ 22 h 26"/>
                <a:gd name="T26" fmla="*/ 21 w 34"/>
                <a:gd name="T27" fmla="*/ 15 h 26"/>
                <a:gd name="T28" fmla="*/ 17 w 34"/>
                <a:gd name="T29" fmla="*/ 15 h 26"/>
                <a:gd name="T30" fmla="*/ 15 w 34"/>
                <a:gd name="T31" fmla="*/ 13 h 26"/>
                <a:gd name="T32" fmla="*/ 15 w 34"/>
                <a:gd name="T33" fmla="*/ 11 h 26"/>
                <a:gd name="T34" fmla="*/ 13 w 34"/>
                <a:gd name="T35" fmla="*/ 11 h 26"/>
                <a:gd name="T36" fmla="*/ 11 w 34"/>
                <a:gd name="T37" fmla="*/ 9 h 26"/>
                <a:gd name="T38" fmla="*/ 8 w 34"/>
                <a:gd name="T39" fmla="*/ 4 h 26"/>
                <a:gd name="T40" fmla="*/ 6 w 34"/>
                <a:gd name="T41" fmla="*/ 4 h 26"/>
                <a:gd name="T42" fmla="*/ 4 w 34"/>
                <a:gd name="T43" fmla="*/ 2 h 26"/>
                <a:gd name="T44" fmla="*/ 0 w 34"/>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26">
                  <a:moveTo>
                    <a:pt x="0" y="0"/>
                  </a:moveTo>
                  <a:lnTo>
                    <a:pt x="4" y="4"/>
                  </a:lnTo>
                  <a:lnTo>
                    <a:pt x="6" y="9"/>
                  </a:lnTo>
                  <a:lnTo>
                    <a:pt x="19" y="20"/>
                  </a:lnTo>
                  <a:lnTo>
                    <a:pt x="24" y="22"/>
                  </a:lnTo>
                  <a:lnTo>
                    <a:pt x="26" y="22"/>
                  </a:lnTo>
                  <a:lnTo>
                    <a:pt x="28" y="22"/>
                  </a:lnTo>
                  <a:lnTo>
                    <a:pt x="30" y="22"/>
                  </a:lnTo>
                  <a:lnTo>
                    <a:pt x="32" y="22"/>
                  </a:lnTo>
                  <a:lnTo>
                    <a:pt x="32" y="24"/>
                  </a:lnTo>
                  <a:lnTo>
                    <a:pt x="32" y="26"/>
                  </a:lnTo>
                  <a:lnTo>
                    <a:pt x="34" y="26"/>
                  </a:lnTo>
                  <a:lnTo>
                    <a:pt x="28" y="22"/>
                  </a:lnTo>
                  <a:lnTo>
                    <a:pt x="21" y="15"/>
                  </a:lnTo>
                  <a:lnTo>
                    <a:pt x="17" y="15"/>
                  </a:lnTo>
                  <a:lnTo>
                    <a:pt x="15" y="13"/>
                  </a:lnTo>
                  <a:lnTo>
                    <a:pt x="15" y="11"/>
                  </a:lnTo>
                  <a:lnTo>
                    <a:pt x="13" y="11"/>
                  </a:lnTo>
                  <a:lnTo>
                    <a:pt x="11" y="9"/>
                  </a:lnTo>
                  <a:lnTo>
                    <a:pt x="8" y="4"/>
                  </a:lnTo>
                  <a:lnTo>
                    <a:pt x="6" y="4"/>
                  </a:lnTo>
                  <a:lnTo>
                    <a:pt x="4"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2" name="Freeform 116"/>
            <p:cNvSpPr>
              <a:spLocks/>
            </p:cNvSpPr>
            <p:nvPr/>
          </p:nvSpPr>
          <p:spPr bwMode="auto">
            <a:xfrm>
              <a:off x="4093" y="8109"/>
              <a:ext cx="30" cy="21"/>
            </a:xfrm>
            <a:custGeom>
              <a:avLst/>
              <a:gdLst>
                <a:gd name="T0" fmla="*/ 0 w 30"/>
                <a:gd name="T1" fmla="*/ 0 h 21"/>
                <a:gd name="T2" fmla="*/ 8 w 30"/>
                <a:gd name="T3" fmla="*/ 8 h 21"/>
                <a:gd name="T4" fmla="*/ 19 w 30"/>
                <a:gd name="T5" fmla="*/ 17 h 21"/>
                <a:gd name="T6" fmla="*/ 21 w 30"/>
                <a:gd name="T7" fmla="*/ 19 h 21"/>
                <a:gd name="T8" fmla="*/ 23 w 30"/>
                <a:gd name="T9" fmla="*/ 19 h 21"/>
                <a:gd name="T10" fmla="*/ 23 w 30"/>
                <a:gd name="T11" fmla="*/ 21 h 21"/>
                <a:gd name="T12" fmla="*/ 30 w 30"/>
                <a:gd name="T13" fmla="*/ 21 h 21"/>
                <a:gd name="T14" fmla="*/ 25 w 30"/>
                <a:gd name="T15" fmla="*/ 21 h 21"/>
                <a:gd name="T16" fmla="*/ 25 w 30"/>
                <a:gd name="T17" fmla="*/ 19 h 21"/>
                <a:gd name="T18" fmla="*/ 19 w 30"/>
                <a:gd name="T19" fmla="*/ 15 h 21"/>
                <a:gd name="T20" fmla="*/ 15 w 30"/>
                <a:gd name="T21" fmla="*/ 13 h 21"/>
                <a:gd name="T22" fmla="*/ 15 w 30"/>
                <a:gd name="T23" fmla="*/ 10 h 21"/>
                <a:gd name="T24" fmla="*/ 6 w 30"/>
                <a:gd name="T25" fmla="*/ 6 h 21"/>
                <a:gd name="T26" fmla="*/ 0 w 3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1">
                  <a:moveTo>
                    <a:pt x="0" y="0"/>
                  </a:moveTo>
                  <a:lnTo>
                    <a:pt x="8" y="8"/>
                  </a:lnTo>
                  <a:lnTo>
                    <a:pt x="19" y="17"/>
                  </a:lnTo>
                  <a:lnTo>
                    <a:pt x="21" y="19"/>
                  </a:lnTo>
                  <a:lnTo>
                    <a:pt x="23" y="19"/>
                  </a:lnTo>
                  <a:lnTo>
                    <a:pt x="23" y="21"/>
                  </a:lnTo>
                  <a:lnTo>
                    <a:pt x="30" y="21"/>
                  </a:lnTo>
                  <a:lnTo>
                    <a:pt x="25" y="21"/>
                  </a:lnTo>
                  <a:lnTo>
                    <a:pt x="25" y="19"/>
                  </a:lnTo>
                  <a:lnTo>
                    <a:pt x="19" y="15"/>
                  </a:lnTo>
                  <a:lnTo>
                    <a:pt x="15" y="13"/>
                  </a:lnTo>
                  <a:lnTo>
                    <a:pt x="15" y="10"/>
                  </a:lnTo>
                  <a:lnTo>
                    <a:pt x="6" y="6"/>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3" name="Freeform 117"/>
            <p:cNvSpPr>
              <a:spLocks/>
            </p:cNvSpPr>
            <p:nvPr/>
          </p:nvSpPr>
          <p:spPr bwMode="auto">
            <a:xfrm>
              <a:off x="4116" y="8104"/>
              <a:ext cx="31" cy="22"/>
            </a:xfrm>
            <a:custGeom>
              <a:avLst/>
              <a:gdLst>
                <a:gd name="T0" fmla="*/ 0 w 31"/>
                <a:gd name="T1" fmla="*/ 0 h 22"/>
                <a:gd name="T2" fmla="*/ 7 w 31"/>
                <a:gd name="T3" fmla="*/ 7 h 22"/>
                <a:gd name="T4" fmla="*/ 15 w 31"/>
                <a:gd name="T5" fmla="*/ 13 h 22"/>
                <a:gd name="T6" fmla="*/ 24 w 31"/>
                <a:gd name="T7" fmla="*/ 18 h 22"/>
                <a:gd name="T8" fmla="*/ 28 w 31"/>
                <a:gd name="T9" fmla="*/ 20 h 22"/>
                <a:gd name="T10" fmla="*/ 31 w 31"/>
                <a:gd name="T11" fmla="*/ 22 h 22"/>
                <a:gd name="T12" fmla="*/ 28 w 31"/>
                <a:gd name="T13" fmla="*/ 20 h 22"/>
                <a:gd name="T14" fmla="*/ 24 w 31"/>
                <a:gd name="T15" fmla="*/ 18 h 22"/>
                <a:gd name="T16" fmla="*/ 22 w 31"/>
                <a:gd name="T17" fmla="*/ 15 h 22"/>
                <a:gd name="T18" fmla="*/ 20 w 31"/>
                <a:gd name="T19" fmla="*/ 15 h 22"/>
                <a:gd name="T20" fmla="*/ 20 w 31"/>
                <a:gd name="T21" fmla="*/ 13 h 22"/>
                <a:gd name="T22" fmla="*/ 18 w 31"/>
                <a:gd name="T23" fmla="*/ 11 h 22"/>
                <a:gd name="T24" fmla="*/ 13 w 31"/>
                <a:gd name="T25" fmla="*/ 11 h 22"/>
                <a:gd name="T26" fmla="*/ 13 w 31"/>
                <a:gd name="T27" fmla="*/ 9 h 22"/>
                <a:gd name="T28" fmla="*/ 9 w 31"/>
                <a:gd name="T29" fmla="*/ 5 h 22"/>
                <a:gd name="T30" fmla="*/ 0 w 31"/>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2">
                  <a:moveTo>
                    <a:pt x="0" y="0"/>
                  </a:moveTo>
                  <a:lnTo>
                    <a:pt x="7" y="7"/>
                  </a:lnTo>
                  <a:lnTo>
                    <a:pt x="15" y="13"/>
                  </a:lnTo>
                  <a:lnTo>
                    <a:pt x="24" y="18"/>
                  </a:lnTo>
                  <a:lnTo>
                    <a:pt x="28" y="20"/>
                  </a:lnTo>
                  <a:lnTo>
                    <a:pt x="31" y="22"/>
                  </a:lnTo>
                  <a:lnTo>
                    <a:pt x="28" y="20"/>
                  </a:lnTo>
                  <a:lnTo>
                    <a:pt x="24" y="18"/>
                  </a:lnTo>
                  <a:lnTo>
                    <a:pt x="22" y="15"/>
                  </a:lnTo>
                  <a:lnTo>
                    <a:pt x="20" y="15"/>
                  </a:lnTo>
                  <a:lnTo>
                    <a:pt x="20" y="13"/>
                  </a:lnTo>
                  <a:lnTo>
                    <a:pt x="18" y="11"/>
                  </a:lnTo>
                  <a:lnTo>
                    <a:pt x="13" y="11"/>
                  </a:lnTo>
                  <a:lnTo>
                    <a:pt x="13" y="9"/>
                  </a:lnTo>
                  <a:lnTo>
                    <a:pt x="9" y="5"/>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4" name="Freeform 118"/>
            <p:cNvSpPr>
              <a:spLocks/>
            </p:cNvSpPr>
            <p:nvPr/>
          </p:nvSpPr>
          <p:spPr bwMode="auto">
            <a:xfrm>
              <a:off x="4095" y="8078"/>
              <a:ext cx="30" cy="22"/>
            </a:xfrm>
            <a:custGeom>
              <a:avLst/>
              <a:gdLst>
                <a:gd name="T0" fmla="*/ 0 w 30"/>
                <a:gd name="T1" fmla="*/ 0 h 22"/>
                <a:gd name="T2" fmla="*/ 8 w 30"/>
                <a:gd name="T3" fmla="*/ 9 h 22"/>
                <a:gd name="T4" fmla="*/ 13 w 30"/>
                <a:gd name="T5" fmla="*/ 11 h 22"/>
                <a:gd name="T6" fmla="*/ 19 w 30"/>
                <a:gd name="T7" fmla="*/ 16 h 22"/>
                <a:gd name="T8" fmla="*/ 28 w 30"/>
                <a:gd name="T9" fmla="*/ 20 h 22"/>
                <a:gd name="T10" fmla="*/ 28 w 30"/>
                <a:gd name="T11" fmla="*/ 22 h 22"/>
                <a:gd name="T12" fmla="*/ 30 w 30"/>
                <a:gd name="T13" fmla="*/ 22 h 22"/>
                <a:gd name="T14" fmla="*/ 21 w 30"/>
                <a:gd name="T15" fmla="*/ 18 h 22"/>
                <a:gd name="T16" fmla="*/ 17 w 30"/>
                <a:gd name="T17" fmla="*/ 13 h 22"/>
                <a:gd name="T18" fmla="*/ 15 w 30"/>
                <a:gd name="T19" fmla="*/ 11 h 22"/>
                <a:gd name="T20" fmla="*/ 13 w 30"/>
                <a:gd name="T21" fmla="*/ 9 h 22"/>
                <a:gd name="T22" fmla="*/ 0 w 3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2">
                  <a:moveTo>
                    <a:pt x="0" y="0"/>
                  </a:moveTo>
                  <a:lnTo>
                    <a:pt x="8" y="9"/>
                  </a:lnTo>
                  <a:lnTo>
                    <a:pt x="13" y="11"/>
                  </a:lnTo>
                  <a:lnTo>
                    <a:pt x="19" y="16"/>
                  </a:lnTo>
                  <a:lnTo>
                    <a:pt x="28" y="20"/>
                  </a:lnTo>
                  <a:lnTo>
                    <a:pt x="28" y="22"/>
                  </a:lnTo>
                  <a:lnTo>
                    <a:pt x="30" y="22"/>
                  </a:lnTo>
                  <a:lnTo>
                    <a:pt x="21" y="18"/>
                  </a:lnTo>
                  <a:lnTo>
                    <a:pt x="17" y="13"/>
                  </a:lnTo>
                  <a:lnTo>
                    <a:pt x="15" y="11"/>
                  </a:lnTo>
                  <a:lnTo>
                    <a:pt x="13" y="9"/>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5" name="Freeform 119"/>
            <p:cNvSpPr>
              <a:spLocks/>
            </p:cNvSpPr>
            <p:nvPr/>
          </p:nvSpPr>
          <p:spPr bwMode="auto">
            <a:xfrm>
              <a:off x="4071" y="7936"/>
              <a:ext cx="32" cy="21"/>
            </a:xfrm>
            <a:custGeom>
              <a:avLst/>
              <a:gdLst>
                <a:gd name="T0" fmla="*/ 0 w 32"/>
                <a:gd name="T1" fmla="*/ 0 h 21"/>
                <a:gd name="T2" fmla="*/ 4 w 32"/>
                <a:gd name="T3" fmla="*/ 6 h 21"/>
                <a:gd name="T4" fmla="*/ 13 w 32"/>
                <a:gd name="T5" fmla="*/ 13 h 21"/>
                <a:gd name="T6" fmla="*/ 32 w 32"/>
                <a:gd name="T7" fmla="*/ 21 h 21"/>
                <a:gd name="T8" fmla="*/ 26 w 32"/>
                <a:gd name="T9" fmla="*/ 17 h 21"/>
                <a:gd name="T10" fmla="*/ 22 w 32"/>
                <a:gd name="T11" fmla="*/ 15 h 21"/>
                <a:gd name="T12" fmla="*/ 22 w 32"/>
                <a:gd name="T13" fmla="*/ 13 h 21"/>
                <a:gd name="T14" fmla="*/ 17 w 32"/>
                <a:gd name="T15" fmla="*/ 13 h 21"/>
                <a:gd name="T16" fmla="*/ 11 w 32"/>
                <a:gd name="T17" fmla="*/ 6 h 21"/>
                <a:gd name="T18" fmla="*/ 6 w 32"/>
                <a:gd name="T19" fmla="*/ 4 h 21"/>
                <a:gd name="T20" fmla="*/ 0 w 3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1">
                  <a:moveTo>
                    <a:pt x="0" y="0"/>
                  </a:moveTo>
                  <a:lnTo>
                    <a:pt x="4" y="6"/>
                  </a:lnTo>
                  <a:lnTo>
                    <a:pt x="13" y="13"/>
                  </a:lnTo>
                  <a:lnTo>
                    <a:pt x="32" y="21"/>
                  </a:lnTo>
                  <a:lnTo>
                    <a:pt x="26" y="17"/>
                  </a:lnTo>
                  <a:lnTo>
                    <a:pt x="22" y="15"/>
                  </a:lnTo>
                  <a:lnTo>
                    <a:pt x="22" y="13"/>
                  </a:lnTo>
                  <a:lnTo>
                    <a:pt x="17" y="13"/>
                  </a:lnTo>
                  <a:lnTo>
                    <a:pt x="11" y="6"/>
                  </a:lnTo>
                  <a:lnTo>
                    <a:pt x="6"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6" name="Freeform 120"/>
            <p:cNvSpPr>
              <a:spLocks/>
            </p:cNvSpPr>
            <p:nvPr/>
          </p:nvSpPr>
          <p:spPr bwMode="auto">
            <a:xfrm>
              <a:off x="4099" y="7931"/>
              <a:ext cx="32" cy="22"/>
            </a:xfrm>
            <a:custGeom>
              <a:avLst/>
              <a:gdLst>
                <a:gd name="T0" fmla="*/ 0 w 32"/>
                <a:gd name="T1" fmla="*/ 0 h 22"/>
                <a:gd name="T2" fmla="*/ 4 w 32"/>
                <a:gd name="T3" fmla="*/ 5 h 22"/>
                <a:gd name="T4" fmla="*/ 6 w 32"/>
                <a:gd name="T5" fmla="*/ 7 h 22"/>
                <a:gd name="T6" fmla="*/ 11 w 32"/>
                <a:gd name="T7" fmla="*/ 11 h 22"/>
                <a:gd name="T8" fmla="*/ 13 w 32"/>
                <a:gd name="T9" fmla="*/ 11 h 22"/>
                <a:gd name="T10" fmla="*/ 15 w 32"/>
                <a:gd name="T11" fmla="*/ 13 h 22"/>
                <a:gd name="T12" fmla="*/ 17 w 32"/>
                <a:gd name="T13" fmla="*/ 16 h 22"/>
                <a:gd name="T14" fmla="*/ 22 w 32"/>
                <a:gd name="T15" fmla="*/ 18 h 22"/>
                <a:gd name="T16" fmla="*/ 26 w 32"/>
                <a:gd name="T17" fmla="*/ 18 h 22"/>
                <a:gd name="T18" fmla="*/ 30 w 32"/>
                <a:gd name="T19" fmla="*/ 20 h 22"/>
                <a:gd name="T20" fmla="*/ 32 w 32"/>
                <a:gd name="T21" fmla="*/ 22 h 22"/>
                <a:gd name="T22" fmla="*/ 24 w 32"/>
                <a:gd name="T23" fmla="*/ 18 h 22"/>
                <a:gd name="T24" fmla="*/ 19 w 32"/>
                <a:gd name="T25" fmla="*/ 13 h 22"/>
                <a:gd name="T26" fmla="*/ 17 w 32"/>
                <a:gd name="T27" fmla="*/ 13 h 22"/>
                <a:gd name="T28" fmla="*/ 17 w 32"/>
                <a:gd name="T29" fmla="*/ 11 h 22"/>
                <a:gd name="T30" fmla="*/ 13 w 32"/>
                <a:gd name="T31" fmla="*/ 9 h 22"/>
                <a:gd name="T32" fmla="*/ 13 w 32"/>
                <a:gd name="T33" fmla="*/ 7 h 22"/>
                <a:gd name="T34" fmla="*/ 9 w 32"/>
                <a:gd name="T35" fmla="*/ 7 h 22"/>
                <a:gd name="T36" fmla="*/ 9 w 32"/>
                <a:gd name="T37" fmla="*/ 5 h 22"/>
                <a:gd name="T38" fmla="*/ 4 w 32"/>
                <a:gd name="T39" fmla="*/ 5 h 22"/>
                <a:gd name="T40" fmla="*/ 0 w 3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2">
                  <a:moveTo>
                    <a:pt x="0" y="0"/>
                  </a:moveTo>
                  <a:lnTo>
                    <a:pt x="4" y="5"/>
                  </a:lnTo>
                  <a:lnTo>
                    <a:pt x="6" y="7"/>
                  </a:lnTo>
                  <a:lnTo>
                    <a:pt x="11" y="11"/>
                  </a:lnTo>
                  <a:lnTo>
                    <a:pt x="13" y="11"/>
                  </a:lnTo>
                  <a:lnTo>
                    <a:pt x="15" y="13"/>
                  </a:lnTo>
                  <a:lnTo>
                    <a:pt x="17" y="16"/>
                  </a:lnTo>
                  <a:lnTo>
                    <a:pt x="22" y="18"/>
                  </a:lnTo>
                  <a:lnTo>
                    <a:pt x="26" y="18"/>
                  </a:lnTo>
                  <a:lnTo>
                    <a:pt x="30" y="20"/>
                  </a:lnTo>
                  <a:lnTo>
                    <a:pt x="32" y="22"/>
                  </a:lnTo>
                  <a:lnTo>
                    <a:pt x="24" y="18"/>
                  </a:lnTo>
                  <a:lnTo>
                    <a:pt x="19" y="13"/>
                  </a:lnTo>
                  <a:lnTo>
                    <a:pt x="17" y="13"/>
                  </a:lnTo>
                  <a:lnTo>
                    <a:pt x="17" y="11"/>
                  </a:lnTo>
                  <a:lnTo>
                    <a:pt x="13" y="9"/>
                  </a:lnTo>
                  <a:lnTo>
                    <a:pt x="13" y="7"/>
                  </a:lnTo>
                  <a:lnTo>
                    <a:pt x="9" y="7"/>
                  </a:lnTo>
                  <a:lnTo>
                    <a:pt x="9" y="5"/>
                  </a:lnTo>
                  <a:lnTo>
                    <a:pt x="4" y="5"/>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7" name="Freeform 121"/>
            <p:cNvSpPr>
              <a:spLocks/>
            </p:cNvSpPr>
            <p:nvPr/>
          </p:nvSpPr>
          <p:spPr bwMode="auto">
            <a:xfrm>
              <a:off x="4075" y="7905"/>
              <a:ext cx="35" cy="22"/>
            </a:xfrm>
            <a:custGeom>
              <a:avLst/>
              <a:gdLst>
                <a:gd name="T0" fmla="*/ 0 w 35"/>
                <a:gd name="T1" fmla="*/ 0 h 22"/>
                <a:gd name="T2" fmla="*/ 5 w 35"/>
                <a:gd name="T3" fmla="*/ 3 h 22"/>
                <a:gd name="T4" fmla="*/ 7 w 35"/>
                <a:gd name="T5" fmla="*/ 7 h 22"/>
                <a:gd name="T6" fmla="*/ 9 w 35"/>
                <a:gd name="T7" fmla="*/ 9 h 22"/>
                <a:gd name="T8" fmla="*/ 22 w 35"/>
                <a:gd name="T9" fmla="*/ 18 h 22"/>
                <a:gd name="T10" fmla="*/ 22 w 35"/>
                <a:gd name="T11" fmla="*/ 20 h 22"/>
                <a:gd name="T12" fmla="*/ 28 w 35"/>
                <a:gd name="T13" fmla="*/ 20 h 22"/>
                <a:gd name="T14" fmla="*/ 33 w 35"/>
                <a:gd name="T15" fmla="*/ 22 h 22"/>
                <a:gd name="T16" fmla="*/ 35 w 35"/>
                <a:gd name="T17" fmla="*/ 22 h 22"/>
                <a:gd name="T18" fmla="*/ 33 w 35"/>
                <a:gd name="T19" fmla="*/ 22 h 22"/>
                <a:gd name="T20" fmla="*/ 33 w 35"/>
                <a:gd name="T21" fmla="*/ 20 h 22"/>
                <a:gd name="T22" fmla="*/ 30 w 35"/>
                <a:gd name="T23" fmla="*/ 20 h 22"/>
                <a:gd name="T24" fmla="*/ 26 w 35"/>
                <a:gd name="T25" fmla="*/ 18 h 22"/>
                <a:gd name="T26" fmla="*/ 20 w 35"/>
                <a:gd name="T27" fmla="*/ 13 h 22"/>
                <a:gd name="T28" fmla="*/ 13 w 35"/>
                <a:gd name="T29" fmla="*/ 11 h 22"/>
                <a:gd name="T30" fmla="*/ 11 w 35"/>
                <a:gd name="T31" fmla="*/ 9 h 22"/>
                <a:gd name="T32" fmla="*/ 9 w 35"/>
                <a:gd name="T33" fmla="*/ 5 h 22"/>
                <a:gd name="T34" fmla="*/ 5 w 35"/>
                <a:gd name="T35" fmla="*/ 3 h 22"/>
                <a:gd name="T36" fmla="*/ 2 w 35"/>
                <a:gd name="T37" fmla="*/ 3 h 22"/>
                <a:gd name="T38" fmla="*/ 0 w 35"/>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2">
                  <a:moveTo>
                    <a:pt x="0" y="0"/>
                  </a:moveTo>
                  <a:lnTo>
                    <a:pt x="5" y="3"/>
                  </a:lnTo>
                  <a:lnTo>
                    <a:pt x="7" y="7"/>
                  </a:lnTo>
                  <a:lnTo>
                    <a:pt x="9" y="9"/>
                  </a:lnTo>
                  <a:lnTo>
                    <a:pt x="22" y="18"/>
                  </a:lnTo>
                  <a:lnTo>
                    <a:pt x="22" y="20"/>
                  </a:lnTo>
                  <a:lnTo>
                    <a:pt x="28" y="20"/>
                  </a:lnTo>
                  <a:lnTo>
                    <a:pt x="33" y="22"/>
                  </a:lnTo>
                  <a:lnTo>
                    <a:pt x="35" y="22"/>
                  </a:lnTo>
                  <a:lnTo>
                    <a:pt x="33" y="22"/>
                  </a:lnTo>
                  <a:lnTo>
                    <a:pt x="33" y="20"/>
                  </a:lnTo>
                  <a:lnTo>
                    <a:pt x="30" y="20"/>
                  </a:lnTo>
                  <a:lnTo>
                    <a:pt x="26" y="18"/>
                  </a:lnTo>
                  <a:lnTo>
                    <a:pt x="20" y="13"/>
                  </a:lnTo>
                  <a:lnTo>
                    <a:pt x="13" y="11"/>
                  </a:lnTo>
                  <a:lnTo>
                    <a:pt x="11" y="9"/>
                  </a:lnTo>
                  <a:lnTo>
                    <a:pt x="9" y="5"/>
                  </a:lnTo>
                  <a:lnTo>
                    <a:pt x="5" y="3"/>
                  </a:lnTo>
                  <a:lnTo>
                    <a:pt x="2" y="3"/>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698" name="Freeform 122"/>
            <p:cNvSpPr>
              <a:spLocks/>
            </p:cNvSpPr>
            <p:nvPr/>
          </p:nvSpPr>
          <p:spPr bwMode="auto">
            <a:xfrm>
              <a:off x="5637" y="8463"/>
              <a:ext cx="19" cy="17"/>
            </a:xfrm>
            <a:custGeom>
              <a:avLst/>
              <a:gdLst>
                <a:gd name="T0" fmla="*/ 2 w 19"/>
                <a:gd name="T1" fmla="*/ 0 h 17"/>
                <a:gd name="T2" fmla="*/ 0 w 19"/>
                <a:gd name="T3" fmla="*/ 0 h 17"/>
                <a:gd name="T4" fmla="*/ 2 w 19"/>
                <a:gd name="T5" fmla="*/ 2 h 17"/>
                <a:gd name="T6" fmla="*/ 0 w 19"/>
                <a:gd name="T7" fmla="*/ 2 h 17"/>
                <a:gd name="T8" fmla="*/ 2 w 19"/>
                <a:gd name="T9" fmla="*/ 2 h 17"/>
                <a:gd name="T10" fmla="*/ 2 w 19"/>
                <a:gd name="T11" fmla="*/ 5 h 17"/>
                <a:gd name="T12" fmla="*/ 2 w 19"/>
                <a:gd name="T13" fmla="*/ 7 h 17"/>
                <a:gd name="T14" fmla="*/ 4 w 19"/>
                <a:gd name="T15" fmla="*/ 9 h 17"/>
                <a:gd name="T16" fmla="*/ 6 w 19"/>
                <a:gd name="T17" fmla="*/ 9 h 17"/>
                <a:gd name="T18" fmla="*/ 4 w 19"/>
                <a:gd name="T19" fmla="*/ 9 h 17"/>
                <a:gd name="T20" fmla="*/ 6 w 19"/>
                <a:gd name="T21" fmla="*/ 9 h 17"/>
                <a:gd name="T22" fmla="*/ 8 w 19"/>
                <a:gd name="T23" fmla="*/ 9 h 17"/>
                <a:gd name="T24" fmla="*/ 6 w 19"/>
                <a:gd name="T25" fmla="*/ 11 h 17"/>
                <a:gd name="T26" fmla="*/ 8 w 19"/>
                <a:gd name="T27" fmla="*/ 11 h 17"/>
                <a:gd name="T28" fmla="*/ 8 w 19"/>
                <a:gd name="T29" fmla="*/ 13 h 17"/>
                <a:gd name="T30" fmla="*/ 12 w 19"/>
                <a:gd name="T31" fmla="*/ 13 h 17"/>
                <a:gd name="T32" fmla="*/ 12 w 19"/>
                <a:gd name="T33" fmla="*/ 15 h 17"/>
                <a:gd name="T34" fmla="*/ 15 w 19"/>
                <a:gd name="T35" fmla="*/ 15 h 17"/>
                <a:gd name="T36" fmla="*/ 17 w 19"/>
                <a:gd name="T37" fmla="*/ 17 h 17"/>
                <a:gd name="T38" fmla="*/ 19 w 19"/>
                <a:gd name="T39" fmla="*/ 17 h 17"/>
                <a:gd name="T40" fmla="*/ 17 w 19"/>
                <a:gd name="T41" fmla="*/ 15 h 17"/>
                <a:gd name="T42" fmla="*/ 17 w 19"/>
                <a:gd name="T43" fmla="*/ 13 h 17"/>
                <a:gd name="T44" fmla="*/ 15 w 19"/>
                <a:gd name="T45" fmla="*/ 13 h 17"/>
                <a:gd name="T46" fmla="*/ 12 w 19"/>
                <a:gd name="T47" fmla="*/ 11 h 17"/>
                <a:gd name="T48" fmla="*/ 10 w 19"/>
                <a:gd name="T49" fmla="*/ 11 h 17"/>
                <a:gd name="T50" fmla="*/ 12 w 19"/>
                <a:gd name="T51" fmla="*/ 9 h 17"/>
                <a:gd name="T52" fmla="*/ 10 w 19"/>
                <a:gd name="T53" fmla="*/ 9 h 17"/>
                <a:gd name="T54" fmla="*/ 8 w 19"/>
                <a:gd name="T55" fmla="*/ 7 h 17"/>
                <a:gd name="T56" fmla="*/ 6 w 19"/>
                <a:gd name="T57" fmla="*/ 7 h 17"/>
                <a:gd name="T58" fmla="*/ 8 w 19"/>
                <a:gd name="T59" fmla="*/ 5 h 17"/>
                <a:gd name="T60" fmla="*/ 6 w 19"/>
                <a:gd name="T61" fmla="*/ 5 h 17"/>
                <a:gd name="T62" fmla="*/ 4 w 19"/>
                <a:gd name="T63" fmla="*/ 5 h 17"/>
                <a:gd name="T64" fmla="*/ 6 w 19"/>
                <a:gd name="T65" fmla="*/ 2 h 17"/>
                <a:gd name="T66" fmla="*/ 4 w 19"/>
                <a:gd name="T67" fmla="*/ 2 h 17"/>
                <a:gd name="T68" fmla="*/ 2 w 19"/>
                <a:gd name="T69" fmla="*/ 2 h 17"/>
                <a:gd name="T70" fmla="*/ 2 w 19"/>
                <a:gd name="T71" fmla="*/ 0 h 17"/>
                <a:gd name="T72" fmla="*/ 0 w 19"/>
                <a:gd name="T73" fmla="*/ 0 h 17"/>
                <a:gd name="T74" fmla="*/ 2 w 19"/>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17">
                  <a:moveTo>
                    <a:pt x="2" y="0"/>
                  </a:moveTo>
                  <a:lnTo>
                    <a:pt x="0" y="0"/>
                  </a:lnTo>
                  <a:lnTo>
                    <a:pt x="2" y="2"/>
                  </a:lnTo>
                  <a:lnTo>
                    <a:pt x="0" y="2"/>
                  </a:lnTo>
                  <a:lnTo>
                    <a:pt x="2" y="2"/>
                  </a:lnTo>
                  <a:lnTo>
                    <a:pt x="2" y="5"/>
                  </a:lnTo>
                  <a:lnTo>
                    <a:pt x="2" y="7"/>
                  </a:lnTo>
                  <a:lnTo>
                    <a:pt x="4" y="9"/>
                  </a:lnTo>
                  <a:lnTo>
                    <a:pt x="6" y="9"/>
                  </a:lnTo>
                  <a:lnTo>
                    <a:pt x="4" y="9"/>
                  </a:lnTo>
                  <a:lnTo>
                    <a:pt x="6" y="9"/>
                  </a:lnTo>
                  <a:lnTo>
                    <a:pt x="8" y="9"/>
                  </a:lnTo>
                  <a:lnTo>
                    <a:pt x="6" y="11"/>
                  </a:lnTo>
                  <a:lnTo>
                    <a:pt x="8" y="11"/>
                  </a:lnTo>
                  <a:lnTo>
                    <a:pt x="8" y="13"/>
                  </a:lnTo>
                  <a:lnTo>
                    <a:pt x="12" y="13"/>
                  </a:lnTo>
                  <a:lnTo>
                    <a:pt x="12" y="15"/>
                  </a:lnTo>
                  <a:lnTo>
                    <a:pt x="15" y="15"/>
                  </a:lnTo>
                  <a:lnTo>
                    <a:pt x="17" y="17"/>
                  </a:lnTo>
                  <a:lnTo>
                    <a:pt x="19" y="17"/>
                  </a:lnTo>
                  <a:lnTo>
                    <a:pt x="17" y="15"/>
                  </a:lnTo>
                  <a:lnTo>
                    <a:pt x="17" y="13"/>
                  </a:lnTo>
                  <a:lnTo>
                    <a:pt x="15" y="13"/>
                  </a:lnTo>
                  <a:lnTo>
                    <a:pt x="12" y="11"/>
                  </a:lnTo>
                  <a:lnTo>
                    <a:pt x="10" y="11"/>
                  </a:lnTo>
                  <a:lnTo>
                    <a:pt x="12" y="9"/>
                  </a:lnTo>
                  <a:lnTo>
                    <a:pt x="10" y="9"/>
                  </a:lnTo>
                  <a:lnTo>
                    <a:pt x="8" y="7"/>
                  </a:lnTo>
                  <a:lnTo>
                    <a:pt x="6" y="7"/>
                  </a:lnTo>
                  <a:lnTo>
                    <a:pt x="8" y="5"/>
                  </a:lnTo>
                  <a:lnTo>
                    <a:pt x="6" y="5"/>
                  </a:lnTo>
                  <a:lnTo>
                    <a:pt x="4" y="5"/>
                  </a:lnTo>
                  <a:lnTo>
                    <a:pt x="6" y="2"/>
                  </a:lnTo>
                  <a:lnTo>
                    <a:pt x="4" y="2"/>
                  </a:lnTo>
                  <a:lnTo>
                    <a:pt x="2" y="2"/>
                  </a:lnTo>
                  <a:lnTo>
                    <a:pt x="2" y="0"/>
                  </a:lnTo>
                  <a:lnTo>
                    <a:pt x="0" y="0"/>
                  </a:lnTo>
                  <a:lnTo>
                    <a:pt x="2" y="0"/>
                  </a:lnTo>
                  <a:close/>
                </a:path>
              </a:pathLst>
            </a:custGeom>
            <a:solidFill>
              <a:srgbClr val="2161A1"/>
            </a:solidFill>
            <a:ln w="0">
              <a:solidFill>
                <a:srgbClr val="80C2FF"/>
              </a:solidFill>
              <a:prstDash val="solid"/>
              <a:round/>
              <a:headEnd/>
              <a:tailEnd/>
            </a:ln>
          </p:spPr>
          <p:txBody>
            <a:bodyPr/>
            <a:lstStyle/>
            <a:p>
              <a:endParaRPr lang="de-DE"/>
            </a:p>
          </p:txBody>
        </p:sp>
        <p:sp>
          <p:nvSpPr>
            <p:cNvPr id="24699" name="Freeform 123"/>
            <p:cNvSpPr>
              <a:spLocks/>
            </p:cNvSpPr>
            <p:nvPr/>
          </p:nvSpPr>
          <p:spPr bwMode="auto">
            <a:xfrm>
              <a:off x="5673" y="8461"/>
              <a:ext cx="20" cy="17"/>
            </a:xfrm>
            <a:custGeom>
              <a:avLst/>
              <a:gdLst>
                <a:gd name="T0" fmla="*/ 0 w 20"/>
                <a:gd name="T1" fmla="*/ 0 h 17"/>
                <a:gd name="T2" fmla="*/ 2 w 20"/>
                <a:gd name="T3" fmla="*/ 0 h 17"/>
                <a:gd name="T4" fmla="*/ 0 w 20"/>
                <a:gd name="T5" fmla="*/ 2 h 17"/>
                <a:gd name="T6" fmla="*/ 2 w 20"/>
                <a:gd name="T7" fmla="*/ 4 h 17"/>
                <a:gd name="T8" fmla="*/ 0 w 20"/>
                <a:gd name="T9" fmla="*/ 4 h 17"/>
                <a:gd name="T10" fmla="*/ 2 w 20"/>
                <a:gd name="T11" fmla="*/ 4 h 17"/>
                <a:gd name="T12" fmla="*/ 2 w 20"/>
                <a:gd name="T13" fmla="*/ 7 h 17"/>
                <a:gd name="T14" fmla="*/ 5 w 20"/>
                <a:gd name="T15" fmla="*/ 7 h 17"/>
                <a:gd name="T16" fmla="*/ 5 w 20"/>
                <a:gd name="T17" fmla="*/ 9 h 17"/>
                <a:gd name="T18" fmla="*/ 7 w 20"/>
                <a:gd name="T19" fmla="*/ 11 h 17"/>
                <a:gd name="T20" fmla="*/ 11 w 20"/>
                <a:gd name="T21" fmla="*/ 11 h 17"/>
                <a:gd name="T22" fmla="*/ 11 w 20"/>
                <a:gd name="T23" fmla="*/ 13 h 17"/>
                <a:gd name="T24" fmla="*/ 13 w 20"/>
                <a:gd name="T25" fmla="*/ 13 h 17"/>
                <a:gd name="T26" fmla="*/ 13 w 20"/>
                <a:gd name="T27" fmla="*/ 15 h 17"/>
                <a:gd name="T28" fmla="*/ 18 w 20"/>
                <a:gd name="T29" fmla="*/ 15 h 17"/>
                <a:gd name="T30" fmla="*/ 18 w 20"/>
                <a:gd name="T31" fmla="*/ 17 h 17"/>
                <a:gd name="T32" fmla="*/ 20 w 20"/>
                <a:gd name="T33" fmla="*/ 17 h 17"/>
                <a:gd name="T34" fmla="*/ 18 w 20"/>
                <a:gd name="T35" fmla="*/ 15 h 17"/>
                <a:gd name="T36" fmla="*/ 15 w 20"/>
                <a:gd name="T37" fmla="*/ 15 h 17"/>
                <a:gd name="T38" fmla="*/ 13 w 20"/>
                <a:gd name="T39" fmla="*/ 13 h 17"/>
                <a:gd name="T40" fmla="*/ 13 w 20"/>
                <a:gd name="T41" fmla="*/ 11 h 17"/>
                <a:gd name="T42" fmla="*/ 11 w 20"/>
                <a:gd name="T43" fmla="*/ 11 h 17"/>
                <a:gd name="T44" fmla="*/ 9 w 20"/>
                <a:gd name="T45" fmla="*/ 9 h 17"/>
                <a:gd name="T46" fmla="*/ 9 w 20"/>
                <a:gd name="T47" fmla="*/ 7 h 17"/>
                <a:gd name="T48" fmla="*/ 7 w 20"/>
                <a:gd name="T49" fmla="*/ 7 h 17"/>
                <a:gd name="T50" fmla="*/ 9 w 20"/>
                <a:gd name="T51" fmla="*/ 7 h 17"/>
                <a:gd name="T52" fmla="*/ 5 w 20"/>
                <a:gd name="T53" fmla="*/ 7 h 17"/>
                <a:gd name="T54" fmla="*/ 7 w 20"/>
                <a:gd name="T55" fmla="*/ 7 h 17"/>
                <a:gd name="T56" fmla="*/ 5 w 20"/>
                <a:gd name="T57" fmla="*/ 4 h 17"/>
                <a:gd name="T58" fmla="*/ 2 w 20"/>
                <a:gd name="T59" fmla="*/ 4 h 17"/>
                <a:gd name="T60" fmla="*/ 5 w 20"/>
                <a:gd name="T61" fmla="*/ 2 h 17"/>
                <a:gd name="T62" fmla="*/ 2 w 20"/>
                <a:gd name="T63" fmla="*/ 2 h 17"/>
                <a:gd name="T64" fmla="*/ 2 w 20"/>
                <a:gd name="T65" fmla="*/ 0 h 17"/>
                <a:gd name="T66" fmla="*/ 0 w 20"/>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7">
                  <a:moveTo>
                    <a:pt x="0" y="0"/>
                  </a:moveTo>
                  <a:lnTo>
                    <a:pt x="2" y="0"/>
                  </a:lnTo>
                  <a:lnTo>
                    <a:pt x="0" y="2"/>
                  </a:lnTo>
                  <a:lnTo>
                    <a:pt x="2" y="4"/>
                  </a:lnTo>
                  <a:lnTo>
                    <a:pt x="0" y="4"/>
                  </a:lnTo>
                  <a:lnTo>
                    <a:pt x="2" y="4"/>
                  </a:lnTo>
                  <a:lnTo>
                    <a:pt x="2" y="7"/>
                  </a:lnTo>
                  <a:lnTo>
                    <a:pt x="5" y="7"/>
                  </a:lnTo>
                  <a:lnTo>
                    <a:pt x="5" y="9"/>
                  </a:lnTo>
                  <a:lnTo>
                    <a:pt x="7" y="11"/>
                  </a:lnTo>
                  <a:lnTo>
                    <a:pt x="11" y="11"/>
                  </a:lnTo>
                  <a:lnTo>
                    <a:pt x="11" y="13"/>
                  </a:lnTo>
                  <a:lnTo>
                    <a:pt x="13" y="13"/>
                  </a:lnTo>
                  <a:lnTo>
                    <a:pt x="13" y="15"/>
                  </a:lnTo>
                  <a:lnTo>
                    <a:pt x="18" y="15"/>
                  </a:lnTo>
                  <a:lnTo>
                    <a:pt x="18" y="17"/>
                  </a:lnTo>
                  <a:lnTo>
                    <a:pt x="20" y="17"/>
                  </a:lnTo>
                  <a:lnTo>
                    <a:pt x="18" y="15"/>
                  </a:lnTo>
                  <a:lnTo>
                    <a:pt x="15" y="15"/>
                  </a:lnTo>
                  <a:lnTo>
                    <a:pt x="13" y="13"/>
                  </a:lnTo>
                  <a:lnTo>
                    <a:pt x="13" y="11"/>
                  </a:lnTo>
                  <a:lnTo>
                    <a:pt x="11" y="11"/>
                  </a:lnTo>
                  <a:lnTo>
                    <a:pt x="9" y="9"/>
                  </a:lnTo>
                  <a:lnTo>
                    <a:pt x="9" y="7"/>
                  </a:lnTo>
                  <a:lnTo>
                    <a:pt x="7" y="7"/>
                  </a:lnTo>
                  <a:lnTo>
                    <a:pt x="9" y="7"/>
                  </a:lnTo>
                  <a:lnTo>
                    <a:pt x="5" y="7"/>
                  </a:lnTo>
                  <a:lnTo>
                    <a:pt x="7" y="7"/>
                  </a:lnTo>
                  <a:lnTo>
                    <a:pt x="5" y="4"/>
                  </a:lnTo>
                  <a:lnTo>
                    <a:pt x="2" y="4"/>
                  </a:lnTo>
                  <a:lnTo>
                    <a:pt x="5" y="2"/>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00" name="Freeform 124"/>
            <p:cNvSpPr>
              <a:spLocks/>
            </p:cNvSpPr>
            <p:nvPr/>
          </p:nvSpPr>
          <p:spPr bwMode="auto">
            <a:xfrm>
              <a:off x="5667" y="8439"/>
              <a:ext cx="19" cy="18"/>
            </a:xfrm>
            <a:custGeom>
              <a:avLst/>
              <a:gdLst>
                <a:gd name="T0" fmla="*/ 2 w 19"/>
                <a:gd name="T1" fmla="*/ 0 h 18"/>
                <a:gd name="T2" fmla="*/ 0 w 19"/>
                <a:gd name="T3" fmla="*/ 0 h 18"/>
                <a:gd name="T4" fmla="*/ 2 w 19"/>
                <a:gd name="T5" fmla="*/ 0 h 18"/>
                <a:gd name="T6" fmla="*/ 0 w 19"/>
                <a:gd name="T7" fmla="*/ 3 h 18"/>
                <a:gd name="T8" fmla="*/ 2 w 19"/>
                <a:gd name="T9" fmla="*/ 3 h 18"/>
                <a:gd name="T10" fmla="*/ 2 w 19"/>
                <a:gd name="T11" fmla="*/ 5 h 18"/>
                <a:gd name="T12" fmla="*/ 4 w 19"/>
                <a:gd name="T13" fmla="*/ 7 h 18"/>
                <a:gd name="T14" fmla="*/ 2 w 19"/>
                <a:gd name="T15" fmla="*/ 7 h 18"/>
                <a:gd name="T16" fmla="*/ 4 w 19"/>
                <a:gd name="T17" fmla="*/ 7 h 18"/>
                <a:gd name="T18" fmla="*/ 6 w 19"/>
                <a:gd name="T19" fmla="*/ 11 h 18"/>
                <a:gd name="T20" fmla="*/ 13 w 19"/>
                <a:gd name="T21" fmla="*/ 13 h 18"/>
                <a:gd name="T22" fmla="*/ 15 w 19"/>
                <a:gd name="T23" fmla="*/ 16 h 18"/>
                <a:gd name="T24" fmla="*/ 19 w 19"/>
                <a:gd name="T25" fmla="*/ 18 h 18"/>
                <a:gd name="T26" fmla="*/ 17 w 19"/>
                <a:gd name="T27" fmla="*/ 18 h 18"/>
                <a:gd name="T28" fmla="*/ 17 w 19"/>
                <a:gd name="T29" fmla="*/ 16 h 18"/>
                <a:gd name="T30" fmla="*/ 13 w 19"/>
                <a:gd name="T31" fmla="*/ 13 h 18"/>
                <a:gd name="T32" fmla="*/ 15 w 19"/>
                <a:gd name="T33" fmla="*/ 13 h 18"/>
                <a:gd name="T34" fmla="*/ 13 w 19"/>
                <a:gd name="T35" fmla="*/ 13 h 18"/>
                <a:gd name="T36" fmla="*/ 13 w 19"/>
                <a:gd name="T37" fmla="*/ 11 h 18"/>
                <a:gd name="T38" fmla="*/ 11 w 19"/>
                <a:gd name="T39" fmla="*/ 9 h 18"/>
                <a:gd name="T40" fmla="*/ 8 w 19"/>
                <a:gd name="T41" fmla="*/ 9 h 18"/>
                <a:gd name="T42" fmla="*/ 8 w 19"/>
                <a:gd name="T43" fmla="*/ 7 h 18"/>
                <a:gd name="T44" fmla="*/ 6 w 19"/>
                <a:gd name="T45" fmla="*/ 7 h 18"/>
                <a:gd name="T46" fmla="*/ 8 w 19"/>
                <a:gd name="T47" fmla="*/ 7 h 18"/>
                <a:gd name="T48" fmla="*/ 6 w 19"/>
                <a:gd name="T49" fmla="*/ 5 h 18"/>
                <a:gd name="T50" fmla="*/ 4 w 19"/>
                <a:gd name="T51" fmla="*/ 5 h 18"/>
                <a:gd name="T52" fmla="*/ 4 w 19"/>
                <a:gd name="T53" fmla="*/ 3 h 18"/>
                <a:gd name="T54" fmla="*/ 2 w 19"/>
                <a:gd name="T55" fmla="*/ 3 h 18"/>
                <a:gd name="T56" fmla="*/ 4 w 19"/>
                <a:gd name="T57" fmla="*/ 0 h 18"/>
                <a:gd name="T58" fmla="*/ 2 w 19"/>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8">
                  <a:moveTo>
                    <a:pt x="2" y="0"/>
                  </a:moveTo>
                  <a:lnTo>
                    <a:pt x="0" y="0"/>
                  </a:lnTo>
                  <a:lnTo>
                    <a:pt x="2" y="0"/>
                  </a:lnTo>
                  <a:lnTo>
                    <a:pt x="0" y="3"/>
                  </a:lnTo>
                  <a:lnTo>
                    <a:pt x="2" y="3"/>
                  </a:lnTo>
                  <a:lnTo>
                    <a:pt x="2" y="5"/>
                  </a:lnTo>
                  <a:lnTo>
                    <a:pt x="4" y="7"/>
                  </a:lnTo>
                  <a:lnTo>
                    <a:pt x="2" y="7"/>
                  </a:lnTo>
                  <a:lnTo>
                    <a:pt x="4" y="7"/>
                  </a:lnTo>
                  <a:lnTo>
                    <a:pt x="6" y="11"/>
                  </a:lnTo>
                  <a:lnTo>
                    <a:pt x="13" y="13"/>
                  </a:lnTo>
                  <a:lnTo>
                    <a:pt x="15" y="16"/>
                  </a:lnTo>
                  <a:lnTo>
                    <a:pt x="19" y="18"/>
                  </a:lnTo>
                  <a:lnTo>
                    <a:pt x="17" y="18"/>
                  </a:lnTo>
                  <a:lnTo>
                    <a:pt x="17" y="16"/>
                  </a:lnTo>
                  <a:lnTo>
                    <a:pt x="13" y="13"/>
                  </a:lnTo>
                  <a:lnTo>
                    <a:pt x="15" y="13"/>
                  </a:lnTo>
                  <a:lnTo>
                    <a:pt x="13" y="13"/>
                  </a:lnTo>
                  <a:lnTo>
                    <a:pt x="13" y="11"/>
                  </a:lnTo>
                  <a:lnTo>
                    <a:pt x="11" y="9"/>
                  </a:lnTo>
                  <a:lnTo>
                    <a:pt x="8" y="9"/>
                  </a:lnTo>
                  <a:lnTo>
                    <a:pt x="8" y="7"/>
                  </a:lnTo>
                  <a:lnTo>
                    <a:pt x="6" y="7"/>
                  </a:lnTo>
                  <a:lnTo>
                    <a:pt x="8" y="7"/>
                  </a:lnTo>
                  <a:lnTo>
                    <a:pt x="6" y="5"/>
                  </a:lnTo>
                  <a:lnTo>
                    <a:pt x="4" y="5"/>
                  </a:lnTo>
                  <a:lnTo>
                    <a:pt x="4" y="3"/>
                  </a:lnTo>
                  <a:lnTo>
                    <a:pt x="2" y="3"/>
                  </a:lnTo>
                  <a:lnTo>
                    <a:pt x="4" y="0"/>
                  </a:lnTo>
                  <a:lnTo>
                    <a:pt x="2" y="0"/>
                  </a:lnTo>
                  <a:close/>
                </a:path>
              </a:pathLst>
            </a:custGeom>
            <a:solidFill>
              <a:srgbClr val="2161A1"/>
            </a:solidFill>
            <a:ln w="0">
              <a:solidFill>
                <a:srgbClr val="80C2FF"/>
              </a:solidFill>
              <a:prstDash val="solid"/>
              <a:round/>
              <a:headEnd/>
              <a:tailEnd/>
            </a:ln>
          </p:spPr>
          <p:txBody>
            <a:bodyPr/>
            <a:lstStyle/>
            <a:p>
              <a:endParaRPr lang="de-DE"/>
            </a:p>
          </p:txBody>
        </p:sp>
        <p:sp>
          <p:nvSpPr>
            <p:cNvPr id="24701" name="Freeform 125"/>
            <p:cNvSpPr>
              <a:spLocks/>
            </p:cNvSpPr>
            <p:nvPr/>
          </p:nvSpPr>
          <p:spPr bwMode="auto">
            <a:xfrm>
              <a:off x="5574" y="8541"/>
              <a:ext cx="19" cy="17"/>
            </a:xfrm>
            <a:custGeom>
              <a:avLst/>
              <a:gdLst>
                <a:gd name="T0" fmla="*/ 0 w 19"/>
                <a:gd name="T1" fmla="*/ 0 h 17"/>
                <a:gd name="T2" fmla="*/ 0 w 19"/>
                <a:gd name="T3" fmla="*/ 2 h 17"/>
                <a:gd name="T4" fmla="*/ 2 w 19"/>
                <a:gd name="T5" fmla="*/ 2 h 17"/>
                <a:gd name="T6" fmla="*/ 0 w 19"/>
                <a:gd name="T7" fmla="*/ 2 h 17"/>
                <a:gd name="T8" fmla="*/ 2 w 19"/>
                <a:gd name="T9" fmla="*/ 4 h 17"/>
                <a:gd name="T10" fmla="*/ 0 w 19"/>
                <a:gd name="T11" fmla="*/ 4 h 17"/>
                <a:gd name="T12" fmla="*/ 2 w 19"/>
                <a:gd name="T13" fmla="*/ 7 h 17"/>
                <a:gd name="T14" fmla="*/ 4 w 19"/>
                <a:gd name="T15" fmla="*/ 11 h 17"/>
                <a:gd name="T16" fmla="*/ 6 w 19"/>
                <a:gd name="T17" fmla="*/ 11 h 17"/>
                <a:gd name="T18" fmla="*/ 4 w 19"/>
                <a:gd name="T19" fmla="*/ 11 h 17"/>
                <a:gd name="T20" fmla="*/ 11 w 19"/>
                <a:gd name="T21" fmla="*/ 13 h 17"/>
                <a:gd name="T22" fmla="*/ 8 w 19"/>
                <a:gd name="T23" fmla="*/ 13 h 17"/>
                <a:gd name="T24" fmla="*/ 11 w 19"/>
                <a:gd name="T25" fmla="*/ 13 h 17"/>
                <a:gd name="T26" fmla="*/ 11 w 19"/>
                <a:gd name="T27" fmla="*/ 15 h 17"/>
                <a:gd name="T28" fmla="*/ 13 w 19"/>
                <a:gd name="T29" fmla="*/ 17 h 17"/>
                <a:gd name="T30" fmla="*/ 15 w 19"/>
                <a:gd name="T31" fmla="*/ 17 h 17"/>
                <a:gd name="T32" fmla="*/ 19 w 19"/>
                <a:gd name="T33" fmla="*/ 17 h 17"/>
                <a:gd name="T34" fmla="*/ 17 w 19"/>
                <a:gd name="T35" fmla="*/ 17 h 17"/>
                <a:gd name="T36" fmla="*/ 15 w 19"/>
                <a:gd name="T37" fmla="*/ 17 h 17"/>
                <a:gd name="T38" fmla="*/ 13 w 19"/>
                <a:gd name="T39" fmla="*/ 15 h 17"/>
                <a:gd name="T40" fmla="*/ 15 w 19"/>
                <a:gd name="T41" fmla="*/ 15 h 17"/>
                <a:gd name="T42" fmla="*/ 11 w 19"/>
                <a:gd name="T43" fmla="*/ 13 h 17"/>
                <a:gd name="T44" fmla="*/ 8 w 19"/>
                <a:gd name="T45" fmla="*/ 11 h 17"/>
                <a:gd name="T46" fmla="*/ 11 w 19"/>
                <a:gd name="T47" fmla="*/ 11 h 17"/>
                <a:gd name="T48" fmla="*/ 8 w 19"/>
                <a:gd name="T49" fmla="*/ 11 h 17"/>
                <a:gd name="T50" fmla="*/ 8 w 19"/>
                <a:gd name="T51" fmla="*/ 9 h 17"/>
                <a:gd name="T52" fmla="*/ 6 w 19"/>
                <a:gd name="T53" fmla="*/ 9 h 17"/>
                <a:gd name="T54" fmla="*/ 6 w 19"/>
                <a:gd name="T55" fmla="*/ 7 h 17"/>
                <a:gd name="T56" fmla="*/ 4 w 19"/>
                <a:gd name="T57" fmla="*/ 7 h 17"/>
                <a:gd name="T58" fmla="*/ 4 w 19"/>
                <a:gd name="T59" fmla="*/ 4 h 17"/>
                <a:gd name="T60" fmla="*/ 2 w 19"/>
                <a:gd name="T61" fmla="*/ 4 h 17"/>
                <a:gd name="T62" fmla="*/ 4 w 19"/>
                <a:gd name="T63" fmla="*/ 2 h 17"/>
                <a:gd name="T64" fmla="*/ 2 w 19"/>
                <a:gd name="T65" fmla="*/ 2 h 17"/>
                <a:gd name="T66" fmla="*/ 0 w 19"/>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17">
                  <a:moveTo>
                    <a:pt x="0" y="0"/>
                  </a:moveTo>
                  <a:lnTo>
                    <a:pt x="0" y="2"/>
                  </a:lnTo>
                  <a:lnTo>
                    <a:pt x="2" y="2"/>
                  </a:lnTo>
                  <a:lnTo>
                    <a:pt x="0" y="2"/>
                  </a:lnTo>
                  <a:lnTo>
                    <a:pt x="2" y="4"/>
                  </a:lnTo>
                  <a:lnTo>
                    <a:pt x="0" y="4"/>
                  </a:lnTo>
                  <a:lnTo>
                    <a:pt x="2" y="7"/>
                  </a:lnTo>
                  <a:lnTo>
                    <a:pt x="4" y="11"/>
                  </a:lnTo>
                  <a:lnTo>
                    <a:pt x="6" y="11"/>
                  </a:lnTo>
                  <a:lnTo>
                    <a:pt x="4" y="11"/>
                  </a:lnTo>
                  <a:lnTo>
                    <a:pt x="11" y="13"/>
                  </a:lnTo>
                  <a:lnTo>
                    <a:pt x="8" y="13"/>
                  </a:lnTo>
                  <a:lnTo>
                    <a:pt x="11" y="13"/>
                  </a:lnTo>
                  <a:lnTo>
                    <a:pt x="11" y="15"/>
                  </a:lnTo>
                  <a:lnTo>
                    <a:pt x="13" y="17"/>
                  </a:lnTo>
                  <a:lnTo>
                    <a:pt x="15" y="17"/>
                  </a:lnTo>
                  <a:lnTo>
                    <a:pt x="19" y="17"/>
                  </a:lnTo>
                  <a:lnTo>
                    <a:pt x="17" y="17"/>
                  </a:lnTo>
                  <a:lnTo>
                    <a:pt x="15" y="17"/>
                  </a:lnTo>
                  <a:lnTo>
                    <a:pt x="13" y="15"/>
                  </a:lnTo>
                  <a:lnTo>
                    <a:pt x="15" y="15"/>
                  </a:lnTo>
                  <a:lnTo>
                    <a:pt x="11" y="13"/>
                  </a:lnTo>
                  <a:lnTo>
                    <a:pt x="8" y="11"/>
                  </a:lnTo>
                  <a:lnTo>
                    <a:pt x="11" y="11"/>
                  </a:lnTo>
                  <a:lnTo>
                    <a:pt x="8" y="11"/>
                  </a:lnTo>
                  <a:lnTo>
                    <a:pt x="8" y="9"/>
                  </a:lnTo>
                  <a:lnTo>
                    <a:pt x="6" y="9"/>
                  </a:lnTo>
                  <a:lnTo>
                    <a:pt x="6" y="7"/>
                  </a:lnTo>
                  <a:lnTo>
                    <a:pt x="4" y="7"/>
                  </a:lnTo>
                  <a:lnTo>
                    <a:pt x="4" y="4"/>
                  </a:lnTo>
                  <a:lnTo>
                    <a:pt x="2" y="4"/>
                  </a:lnTo>
                  <a:lnTo>
                    <a:pt x="4" y="2"/>
                  </a:lnTo>
                  <a:lnTo>
                    <a:pt x="2"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02" name="Freeform 126"/>
            <p:cNvSpPr>
              <a:spLocks/>
            </p:cNvSpPr>
            <p:nvPr/>
          </p:nvSpPr>
          <p:spPr bwMode="auto">
            <a:xfrm>
              <a:off x="5606" y="8539"/>
              <a:ext cx="20" cy="17"/>
            </a:xfrm>
            <a:custGeom>
              <a:avLst/>
              <a:gdLst>
                <a:gd name="T0" fmla="*/ 2 w 20"/>
                <a:gd name="T1" fmla="*/ 0 h 17"/>
                <a:gd name="T2" fmla="*/ 0 w 20"/>
                <a:gd name="T3" fmla="*/ 2 h 17"/>
                <a:gd name="T4" fmla="*/ 2 w 20"/>
                <a:gd name="T5" fmla="*/ 2 h 17"/>
                <a:gd name="T6" fmla="*/ 0 w 20"/>
                <a:gd name="T7" fmla="*/ 2 h 17"/>
                <a:gd name="T8" fmla="*/ 2 w 20"/>
                <a:gd name="T9" fmla="*/ 2 h 17"/>
                <a:gd name="T10" fmla="*/ 2 w 20"/>
                <a:gd name="T11" fmla="*/ 4 h 17"/>
                <a:gd name="T12" fmla="*/ 5 w 20"/>
                <a:gd name="T13" fmla="*/ 4 h 17"/>
                <a:gd name="T14" fmla="*/ 5 w 20"/>
                <a:gd name="T15" fmla="*/ 6 h 17"/>
                <a:gd name="T16" fmla="*/ 5 w 20"/>
                <a:gd name="T17" fmla="*/ 9 h 17"/>
                <a:gd name="T18" fmla="*/ 7 w 20"/>
                <a:gd name="T19" fmla="*/ 11 h 17"/>
                <a:gd name="T20" fmla="*/ 11 w 20"/>
                <a:gd name="T21" fmla="*/ 11 h 17"/>
                <a:gd name="T22" fmla="*/ 11 w 20"/>
                <a:gd name="T23" fmla="*/ 13 h 17"/>
                <a:gd name="T24" fmla="*/ 13 w 20"/>
                <a:gd name="T25" fmla="*/ 13 h 17"/>
                <a:gd name="T26" fmla="*/ 11 w 20"/>
                <a:gd name="T27" fmla="*/ 13 h 17"/>
                <a:gd name="T28" fmla="*/ 15 w 20"/>
                <a:gd name="T29" fmla="*/ 15 h 17"/>
                <a:gd name="T30" fmla="*/ 18 w 20"/>
                <a:gd name="T31" fmla="*/ 15 h 17"/>
                <a:gd name="T32" fmla="*/ 15 w 20"/>
                <a:gd name="T33" fmla="*/ 15 h 17"/>
                <a:gd name="T34" fmla="*/ 20 w 20"/>
                <a:gd name="T35" fmla="*/ 17 h 17"/>
                <a:gd name="T36" fmla="*/ 18 w 20"/>
                <a:gd name="T37" fmla="*/ 17 h 17"/>
                <a:gd name="T38" fmla="*/ 20 w 20"/>
                <a:gd name="T39" fmla="*/ 15 h 17"/>
                <a:gd name="T40" fmla="*/ 18 w 20"/>
                <a:gd name="T41" fmla="*/ 15 h 17"/>
                <a:gd name="T42" fmla="*/ 15 w 20"/>
                <a:gd name="T43" fmla="*/ 13 h 17"/>
                <a:gd name="T44" fmla="*/ 13 w 20"/>
                <a:gd name="T45" fmla="*/ 13 h 17"/>
                <a:gd name="T46" fmla="*/ 15 w 20"/>
                <a:gd name="T47" fmla="*/ 13 h 17"/>
                <a:gd name="T48" fmla="*/ 13 w 20"/>
                <a:gd name="T49" fmla="*/ 11 h 17"/>
                <a:gd name="T50" fmla="*/ 11 w 20"/>
                <a:gd name="T51" fmla="*/ 11 h 17"/>
                <a:gd name="T52" fmla="*/ 11 w 20"/>
                <a:gd name="T53" fmla="*/ 9 h 17"/>
                <a:gd name="T54" fmla="*/ 9 w 20"/>
                <a:gd name="T55" fmla="*/ 9 h 17"/>
                <a:gd name="T56" fmla="*/ 11 w 20"/>
                <a:gd name="T57" fmla="*/ 9 h 17"/>
                <a:gd name="T58" fmla="*/ 9 w 20"/>
                <a:gd name="T59" fmla="*/ 9 h 17"/>
                <a:gd name="T60" fmla="*/ 7 w 20"/>
                <a:gd name="T61" fmla="*/ 6 h 17"/>
                <a:gd name="T62" fmla="*/ 9 w 20"/>
                <a:gd name="T63" fmla="*/ 6 h 17"/>
                <a:gd name="T64" fmla="*/ 7 w 20"/>
                <a:gd name="T65" fmla="*/ 4 h 17"/>
                <a:gd name="T66" fmla="*/ 7 w 20"/>
                <a:gd name="T67" fmla="*/ 2 h 17"/>
                <a:gd name="T68" fmla="*/ 5 w 20"/>
                <a:gd name="T69" fmla="*/ 2 h 17"/>
                <a:gd name="T70" fmla="*/ 2 w 20"/>
                <a:gd name="T71" fmla="*/ 2 h 17"/>
                <a:gd name="T72" fmla="*/ 5 w 20"/>
                <a:gd name="T73" fmla="*/ 2 h 17"/>
                <a:gd name="T74" fmla="*/ 0 w 20"/>
                <a:gd name="T75" fmla="*/ 2 h 17"/>
                <a:gd name="T76" fmla="*/ 2 w 20"/>
                <a:gd name="T7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7">
                  <a:moveTo>
                    <a:pt x="2" y="0"/>
                  </a:moveTo>
                  <a:lnTo>
                    <a:pt x="0" y="2"/>
                  </a:lnTo>
                  <a:lnTo>
                    <a:pt x="2" y="2"/>
                  </a:lnTo>
                  <a:lnTo>
                    <a:pt x="0" y="2"/>
                  </a:lnTo>
                  <a:lnTo>
                    <a:pt x="2" y="2"/>
                  </a:lnTo>
                  <a:lnTo>
                    <a:pt x="2" y="4"/>
                  </a:lnTo>
                  <a:lnTo>
                    <a:pt x="5" y="4"/>
                  </a:lnTo>
                  <a:lnTo>
                    <a:pt x="5" y="6"/>
                  </a:lnTo>
                  <a:lnTo>
                    <a:pt x="5" y="9"/>
                  </a:lnTo>
                  <a:lnTo>
                    <a:pt x="7" y="11"/>
                  </a:lnTo>
                  <a:lnTo>
                    <a:pt x="11" y="11"/>
                  </a:lnTo>
                  <a:lnTo>
                    <a:pt x="11" y="13"/>
                  </a:lnTo>
                  <a:lnTo>
                    <a:pt x="13" y="13"/>
                  </a:lnTo>
                  <a:lnTo>
                    <a:pt x="11" y="13"/>
                  </a:lnTo>
                  <a:lnTo>
                    <a:pt x="15" y="15"/>
                  </a:lnTo>
                  <a:lnTo>
                    <a:pt x="18" y="15"/>
                  </a:lnTo>
                  <a:lnTo>
                    <a:pt x="15" y="15"/>
                  </a:lnTo>
                  <a:lnTo>
                    <a:pt x="20" y="17"/>
                  </a:lnTo>
                  <a:lnTo>
                    <a:pt x="18" y="17"/>
                  </a:lnTo>
                  <a:lnTo>
                    <a:pt x="20" y="15"/>
                  </a:lnTo>
                  <a:lnTo>
                    <a:pt x="18" y="15"/>
                  </a:lnTo>
                  <a:lnTo>
                    <a:pt x="15" y="13"/>
                  </a:lnTo>
                  <a:lnTo>
                    <a:pt x="13" y="13"/>
                  </a:lnTo>
                  <a:lnTo>
                    <a:pt x="15" y="13"/>
                  </a:lnTo>
                  <a:lnTo>
                    <a:pt x="13" y="11"/>
                  </a:lnTo>
                  <a:lnTo>
                    <a:pt x="11" y="11"/>
                  </a:lnTo>
                  <a:lnTo>
                    <a:pt x="11" y="9"/>
                  </a:lnTo>
                  <a:lnTo>
                    <a:pt x="9" y="9"/>
                  </a:lnTo>
                  <a:lnTo>
                    <a:pt x="11" y="9"/>
                  </a:lnTo>
                  <a:lnTo>
                    <a:pt x="9" y="9"/>
                  </a:lnTo>
                  <a:lnTo>
                    <a:pt x="7" y="6"/>
                  </a:lnTo>
                  <a:lnTo>
                    <a:pt x="9" y="6"/>
                  </a:lnTo>
                  <a:lnTo>
                    <a:pt x="7" y="4"/>
                  </a:lnTo>
                  <a:lnTo>
                    <a:pt x="7" y="2"/>
                  </a:lnTo>
                  <a:lnTo>
                    <a:pt x="5" y="2"/>
                  </a:lnTo>
                  <a:lnTo>
                    <a:pt x="2" y="2"/>
                  </a:lnTo>
                  <a:lnTo>
                    <a:pt x="5" y="2"/>
                  </a:lnTo>
                  <a:lnTo>
                    <a:pt x="0" y="2"/>
                  </a:lnTo>
                  <a:lnTo>
                    <a:pt x="2" y="0"/>
                  </a:lnTo>
                  <a:close/>
                </a:path>
              </a:pathLst>
            </a:custGeom>
            <a:solidFill>
              <a:srgbClr val="2161A1"/>
            </a:solidFill>
            <a:ln w="0">
              <a:solidFill>
                <a:srgbClr val="80C2FF"/>
              </a:solidFill>
              <a:prstDash val="solid"/>
              <a:round/>
              <a:headEnd/>
              <a:tailEnd/>
            </a:ln>
          </p:spPr>
          <p:txBody>
            <a:bodyPr/>
            <a:lstStyle/>
            <a:p>
              <a:endParaRPr lang="de-DE"/>
            </a:p>
          </p:txBody>
        </p:sp>
        <p:sp>
          <p:nvSpPr>
            <p:cNvPr id="24703" name="Freeform 127"/>
            <p:cNvSpPr>
              <a:spLocks/>
            </p:cNvSpPr>
            <p:nvPr/>
          </p:nvSpPr>
          <p:spPr bwMode="auto">
            <a:xfrm>
              <a:off x="5604" y="8517"/>
              <a:ext cx="17" cy="20"/>
            </a:xfrm>
            <a:custGeom>
              <a:avLst/>
              <a:gdLst>
                <a:gd name="T0" fmla="*/ 0 w 17"/>
                <a:gd name="T1" fmla="*/ 0 h 20"/>
                <a:gd name="T2" fmla="*/ 0 w 17"/>
                <a:gd name="T3" fmla="*/ 2 h 20"/>
                <a:gd name="T4" fmla="*/ 0 w 17"/>
                <a:gd name="T5" fmla="*/ 5 h 20"/>
                <a:gd name="T6" fmla="*/ 0 w 17"/>
                <a:gd name="T7" fmla="*/ 7 h 20"/>
                <a:gd name="T8" fmla="*/ 2 w 17"/>
                <a:gd name="T9" fmla="*/ 7 h 20"/>
                <a:gd name="T10" fmla="*/ 0 w 17"/>
                <a:gd name="T11" fmla="*/ 9 h 20"/>
                <a:gd name="T12" fmla="*/ 2 w 17"/>
                <a:gd name="T13" fmla="*/ 9 h 20"/>
                <a:gd name="T14" fmla="*/ 7 w 17"/>
                <a:gd name="T15" fmla="*/ 11 h 20"/>
                <a:gd name="T16" fmla="*/ 7 w 17"/>
                <a:gd name="T17" fmla="*/ 13 h 20"/>
                <a:gd name="T18" fmla="*/ 9 w 17"/>
                <a:gd name="T19" fmla="*/ 13 h 20"/>
                <a:gd name="T20" fmla="*/ 7 w 17"/>
                <a:gd name="T21" fmla="*/ 13 h 20"/>
                <a:gd name="T22" fmla="*/ 11 w 17"/>
                <a:gd name="T23" fmla="*/ 15 h 20"/>
                <a:gd name="T24" fmla="*/ 13 w 17"/>
                <a:gd name="T25" fmla="*/ 15 h 20"/>
                <a:gd name="T26" fmla="*/ 11 w 17"/>
                <a:gd name="T27" fmla="*/ 15 h 20"/>
                <a:gd name="T28" fmla="*/ 13 w 17"/>
                <a:gd name="T29" fmla="*/ 15 h 20"/>
                <a:gd name="T30" fmla="*/ 17 w 17"/>
                <a:gd name="T31" fmla="*/ 18 h 20"/>
                <a:gd name="T32" fmla="*/ 17 w 17"/>
                <a:gd name="T33" fmla="*/ 20 h 20"/>
                <a:gd name="T34" fmla="*/ 17 w 17"/>
                <a:gd name="T35" fmla="*/ 18 h 20"/>
                <a:gd name="T36" fmla="*/ 15 w 17"/>
                <a:gd name="T37" fmla="*/ 15 h 20"/>
                <a:gd name="T38" fmla="*/ 13 w 17"/>
                <a:gd name="T39" fmla="*/ 15 h 20"/>
                <a:gd name="T40" fmla="*/ 11 w 17"/>
                <a:gd name="T41" fmla="*/ 13 h 20"/>
                <a:gd name="T42" fmla="*/ 11 w 17"/>
                <a:gd name="T43" fmla="*/ 11 h 20"/>
                <a:gd name="T44" fmla="*/ 9 w 17"/>
                <a:gd name="T45" fmla="*/ 11 h 20"/>
                <a:gd name="T46" fmla="*/ 7 w 17"/>
                <a:gd name="T47" fmla="*/ 9 h 20"/>
                <a:gd name="T48" fmla="*/ 4 w 17"/>
                <a:gd name="T49" fmla="*/ 9 h 20"/>
                <a:gd name="T50" fmla="*/ 7 w 17"/>
                <a:gd name="T51" fmla="*/ 7 h 20"/>
                <a:gd name="T52" fmla="*/ 4 w 17"/>
                <a:gd name="T53" fmla="*/ 7 h 20"/>
                <a:gd name="T54" fmla="*/ 4 w 17"/>
                <a:gd name="T55" fmla="*/ 5 h 20"/>
                <a:gd name="T56" fmla="*/ 2 w 17"/>
                <a:gd name="T57" fmla="*/ 5 h 20"/>
                <a:gd name="T58" fmla="*/ 2 w 17"/>
                <a:gd name="T59" fmla="*/ 2 h 20"/>
                <a:gd name="T60" fmla="*/ 0 w 17"/>
                <a:gd name="T61" fmla="*/ 2 h 20"/>
                <a:gd name="T62" fmla="*/ 0 w 17"/>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0">
                  <a:moveTo>
                    <a:pt x="0" y="0"/>
                  </a:moveTo>
                  <a:lnTo>
                    <a:pt x="0" y="2"/>
                  </a:lnTo>
                  <a:lnTo>
                    <a:pt x="0" y="5"/>
                  </a:lnTo>
                  <a:lnTo>
                    <a:pt x="0" y="7"/>
                  </a:lnTo>
                  <a:lnTo>
                    <a:pt x="2" y="7"/>
                  </a:lnTo>
                  <a:lnTo>
                    <a:pt x="0" y="9"/>
                  </a:lnTo>
                  <a:lnTo>
                    <a:pt x="2" y="9"/>
                  </a:lnTo>
                  <a:lnTo>
                    <a:pt x="7" y="11"/>
                  </a:lnTo>
                  <a:lnTo>
                    <a:pt x="7" y="13"/>
                  </a:lnTo>
                  <a:lnTo>
                    <a:pt x="9" y="13"/>
                  </a:lnTo>
                  <a:lnTo>
                    <a:pt x="7" y="13"/>
                  </a:lnTo>
                  <a:lnTo>
                    <a:pt x="11" y="15"/>
                  </a:lnTo>
                  <a:lnTo>
                    <a:pt x="13" y="15"/>
                  </a:lnTo>
                  <a:lnTo>
                    <a:pt x="11" y="15"/>
                  </a:lnTo>
                  <a:lnTo>
                    <a:pt x="13" y="15"/>
                  </a:lnTo>
                  <a:lnTo>
                    <a:pt x="17" y="18"/>
                  </a:lnTo>
                  <a:lnTo>
                    <a:pt x="17" y="20"/>
                  </a:lnTo>
                  <a:lnTo>
                    <a:pt x="17" y="18"/>
                  </a:lnTo>
                  <a:lnTo>
                    <a:pt x="15" y="15"/>
                  </a:lnTo>
                  <a:lnTo>
                    <a:pt x="13" y="15"/>
                  </a:lnTo>
                  <a:lnTo>
                    <a:pt x="11" y="13"/>
                  </a:lnTo>
                  <a:lnTo>
                    <a:pt x="11" y="11"/>
                  </a:lnTo>
                  <a:lnTo>
                    <a:pt x="9" y="11"/>
                  </a:lnTo>
                  <a:lnTo>
                    <a:pt x="7" y="9"/>
                  </a:lnTo>
                  <a:lnTo>
                    <a:pt x="4" y="9"/>
                  </a:lnTo>
                  <a:lnTo>
                    <a:pt x="7" y="7"/>
                  </a:lnTo>
                  <a:lnTo>
                    <a:pt x="4" y="7"/>
                  </a:lnTo>
                  <a:lnTo>
                    <a:pt x="4" y="5"/>
                  </a:lnTo>
                  <a:lnTo>
                    <a:pt x="2" y="5"/>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04" name="Freeform 128"/>
            <p:cNvSpPr>
              <a:spLocks/>
            </p:cNvSpPr>
            <p:nvPr/>
          </p:nvSpPr>
          <p:spPr bwMode="auto">
            <a:xfrm>
              <a:off x="5500" y="8628"/>
              <a:ext cx="18" cy="17"/>
            </a:xfrm>
            <a:custGeom>
              <a:avLst/>
              <a:gdLst>
                <a:gd name="T0" fmla="*/ 2 w 18"/>
                <a:gd name="T1" fmla="*/ 0 h 17"/>
                <a:gd name="T2" fmla="*/ 0 w 18"/>
                <a:gd name="T3" fmla="*/ 2 h 17"/>
                <a:gd name="T4" fmla="*/ 2 w 18"/>
                <a:gd name="T5" fmla="*/ 2 h 17"/>
                <a:gd name="T6" fmla="*/ 0 w 18"/>
                <a:gd name="T7" fmla="*/ 2 h 17"/>
                <a:gd name="T8" fmla="*/ 2 w 18"/>
                <a:gd name="T9" fmla="*/ 4 h 17"/>
                <a:gd name="T10" fmla="*/ 0 w 18"/>
                <a:gd name="T11" fmla="*/ 4 h 17"/>
                <a:gd name="T12" fmla="*/ 2 w 18"/>
                <a:gd name="T13" fmla="*/ 6 h 17"/>
                <a:gd name="T14" fmla="*/ 2 w 18"/>
                <a:gd name="T15" fmla="*/ 8 h 17"/>
                <a:gd name="T16" fmla="*/ 5 w 18"/>
                <a:gd name="T17" fmla="*/ 10 h 17"/>
                <a:gd name="T18" fmla="*/ 7 w 18"/>
                <a:gd name="T19" fmla="*/ 12 h 17"/>
                <a:gd name="T20" fmla="*/ 9 w 18"/>
                <a:gd name="T21" fmla="*/ 12 h 17"/>
                <a:gd name="T22" fmla="*/ 11 w 18"/>
                <a:gd name="T23" fmla="*/ 15 h 17"/>
                <a:gd name="T24" fmla="*/ 13 w 18"/>
                <a:gd name="T25" fmla="*/ 15 h 17"/>
                <a:gd name="T26" fmla="*/ 18 w 18"/>
                <a:gd name="T27" fmla="*/ 15 h 17"/>
                <a:gd name="T28" fmla="*/ 18 w 18"/>
                <a:gd name="T29" fmla="*/ 17 h 17"/>
                <a:gd name="T30" fmla="*/ 18 w 18"/>
                <a:gd name="T31" fmla="*/ 15 h 17"/>
                <a:gd name="T32" fmla="*/ 13 w 18"/>
                <a:gd name="T33" fmla="*/ 15 h 17"/>
                <a:gd name="T34" fmla="*/ 13 w 18"/>
                <a:gd name="T35" fmla="*/ 12 h 17"/>
                <a:gd name="T36" fmla="*/ 11 w 18"/>
                <a:gd name="T37" fmla="*/ 12 h 17"/>
                <a:gd name="T38" fmla="*/ 13 w 18"/>
                <a:gd name="T39" fmla="*/ 12 h 17"/>
                <a:gd name="T40" fmla="*/ 11 w 18"/>
                <a:gd name="T41" fmla="*/ 12 h 17"/>
                <a:gd name="T42" fmla="*/ 11 w 18"/>
                <a:gd name="T43" fmla="*/ 10 h 17"/>
                <a:gd name="T44" fmla="*/ 9 w 18"/>
                <a:gd name="T45" fmla="*/ 10 h 17"/>
                <a:gd name="T46" fmla="*/ 9 w 18"/>
                <a:gd name="T47" fmla="*/ 8 h 17"/>
                <a:gd name="T48" fmla="*/ 7 w 18"/>
                <a:gd name="T49" fmla="*/ 8 h 17"/>
                <a:gd name="T50" fmla="*/ 7 w 18"/>
                <a:gd name="T51" fmla="*/ 6 h 17"/>
                <a:gd name="T52" fmla="*/ 5 w 18"/>
                <a:gd name="T53" fmla="*/ 4 h 17"/>
                <a:gd name="T54" fmla="*/ 2 w 18"/>
                <a:gd name="T55" fmla="*/ 4 h 17"/>
                <a:gd name="T56" fmla="*/ 5 w 18"/>
                <a:gd name="T57" fmla="*/ 2 h 17"/>
                <a:gd name="T58" fmla="*/ 2 w 18"/>
                <a:gd name="T59" fmla="*/ 2 h 17"/>
                <a:gd name="T60" fmla="*/ 0 w 18"/>
                <a:gd name="T61" fmla="*/ 0 h 17"/>
                <a:gd name="T62" fmla="*/ 2 w 18"/>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17">
                  <a:moveTo>
                    <a:pt x="2" y="0"/>
                  </a:moveTo>
                  <a:lnTo>
                    <a:pt x="0" y="2"/>
                  </a:lnTo>
                  <a:lnTo>
                    <a:pt x="2" y="2"/>
                  </a:lnTo>
                  <a:lnTo>
                    <a:pt x="0" y="2"/>
                  </a:lnTo>
                  <a:lnTo>
                    <a:pt x="2" y="4"/>
                  </a:lnTo>
                  <a:lnTo>
                    <a:pt x="0" y="4"/>
                  </a:lnTo>
                  <a:lnTo>
                    <a:pt x="2" y="6"/>
                  </a:lnTo>
                  <a:lnTo>
                    <a:pt x="2" y="8"/>
                  </a:lnTo>
                  <a:lnTo>
                    <a:pt x="5" y="10"/>
                  </a:lnTo>
                  <a:lnTo>
                    <a:pt x="7" y="12"/>
                  </a:lnTo>
                  <a:lnTo>
                    <a:pt x="9" y="12"/>
                  </a:lnTo>
                  <a:lnTo>
                    <a:pt x="11" y="15"/>
                  </a:lnTo>
                  <a:lnTo>
                    <a:pt x="13" y="15"/>
                  </a:lnTo>
                  <a:lnTo>
                    <a:pt x="18" y="15"/>
                  </a:lnTo>
                  <a:lnTo>
                    <a:pt x="18" y="17"/>
                  </a:lnTo>
                  <a:lnTo>
                    <a:pt x="18" y="15"/>
                  </a:lnTo>
                  <a:lnTo>
                    <a:pt x="13" y="15"/>
                  </a:lnTo>
                  <a:lnTo>
                    <a:pt x="13" y="12"/>
                  </a:lnTo>
                  <a:lnTo>
                    <a:pt x="11" y="12"/>
                  </a:lnTo>
                  <a:lnTo>
                    <a:pt x="13" y="12"/>
                  </a:lnTo>
                  <a:lnTo>
                    <a:pt x="11" y="12"/>
                  </a:lnTo>
                  <a:lnTo>
                    <a:pt x="11" y="10"/>
                  </a:lnTo>
                  <a:lnTo>
                    <a:pt x="9" y="10"/>
                  </a:lnTo>
                  <a:lnTo>
                    <a:pt x="9" y="8"/>
                  </a:lnTo>
                  <a:lnTo>
                    <a:pt x="7" y="8"/>
                  </a:lnTo>
                  <a:lnTo>
                    <a:pt x="7" y="6"/>
                  </a:lnTo>
                  <a:lnTo>
                    <a:pt x="5" y="4"/>
                  </a:lnTo>
                  <a:lnTo>
                    <a:pt x="2" y="4"/>
                  </a:lnTo>
                  <a:lnTo>
                    <a:pt x="5" y="2"/>
                  </a:lnTo>
                  <a:lnTo>
                    <a:pt x="2" y="2"/>
                  </a:lnTo>
                  <a:lnTo>
                    <a:pt x="0" y="0"/>
                  </a:lnTo>
                  <a:lnTo>
                    <a:pt x="2" y="0"/>
                  </a:lnTo>
                  <a:close/>
                </a:path>
              </a:pathLst>
            </a:custGeom>
            <a:solidFill>
              <a:srgbClr val="2161A1"/>
            </a:solidFill>
            <a:ln w="0">
              <a:solidFill>
                <a:srgbClr val="80C2FF"/>
              </a:solidFill>
              <a:prstDash val="solid"/>
              <a:round/>
              <a:headEnd/>
              <a:tailEnd/>
            </a:ln>
          </p:spPr>
          <p:txBody>
            <a:bodyPr/>
            <a:lstStyle/>
            <a:p>
              <a:endParaRPr lang="de-DE"/>
            </a:p>
          </p:txBody>
        </p:sp>
        <p:sp>
          <p:nvSpPr>
            <p:cNvPr id="24705" name="Freeform 129"/>
            <p:cNvSpPr>
              <a:spLocks/>
            </p:cNvSpPr>
            <p:nvPr/>
          </p:nvSpPr>
          <p:spPr bwMode="auto">
            <a:xfrm>
              <a:off x="5533" y="8623"/>
              <a:ext cx="17" cy="17"/>
            </a:xfrm>
            <a:custGeom>
              <a:avLst/>
              <a:gdLst>
                <a:gd name="T0" fmla="*/ 2 w 17"/>
                <a:gd name="T1" fmla="*/ 0 h 17"/>
                <a:gd name="T2" fmla="*/ 0 w 17"/>
                <a:gd name="T3" fmla="*/ 2 h 17"/>
                <a:gd name="T4" fmla="*/ 2 w 17"/>
                <a:gd name="T5" fmla="*/ 2 h 17"/>
                <a:gd name="T6" fmla="*/ 0 w 17"/>
                <a:gd name="T7" fmla="*/ 5 h 17"/>
                <a:gd name="T8" fmla="*/ 2 w 17"/>
                <a:gd name="T9" fmla="*/ 5 h 17"/>
                <a:gd name="T10" fmla="*/ 0 w 17"/>
                <a:gd name="T11" fmla="*/ 5 h 17"/>
                <a:gd name="T12" fmla="*/ 2 w 17"/>
                <a:gd name="T13" fmla="*/ 7 h 17"/>
                <a:gd name="T14" fmla="*/ 4 w 17"/>
                <a:gd name="T15" fmla="*/ 9 h 17"/>
                <a:gd name="T16" fmla="*/ 2 w 17"/>
                <a:gd name="T17" fmla="*/ 9 h 17"/>
                <a:gd name="T18" fmla="*/ 8 w 17"/>
                <a:gd name="T19" fmla="*/ 13 h 17"/>
                <a:gd name="T20" fmla="*/ 8 w 17"/>
                <a:gd name="T21" fmla="*/ 15 h 17"/>
                <a:gd name="T22" fmla="*/ 13 w 17"/>
                <a:gd name="T23" fmla="*/ 15 h 17"/>
                <a:gd name="T24" fmla="*/ 15 w 17"/>
                <a:gd name="T25" fmla="*/ 17 h 17"/>
                <a:gd name="T26" fmla="*/ 13 w 17"/>
                <a:gd name="T27" fmla="*/ 17 h 17"/>
                <a:gd name="T28" fmla="*/ 17 w 17"/>
                <a:gd name="T29" fmla="*/ 17 h 17"/>
                <a:gd name="T30" fmla="*/ 13 w 17"/>
                <a:gd name="T31" fmla="*/ 15 h 17"/>
                <a:gd name="T32" fmla="*/ 15 w 17"/>
                <a:gd name="T33" fmla="*/ 15 h 17"/>
                <a:gd name="T34" fmla="*/ 13 w 17"/>
                <a:gd name="T35" fmla="*/ 15 h 17"/>
                <a:gd name="T36" fmla="*/ 13 w 17"/>
                <a:gd name="T37" fmla="*/ 13 h 17"/>
                <a:gd name="T38" fmla="*/ 11 w 17"/>
                <a:gd name="T39" fmla="*/ 13 h 17"/>
                <a:gd name="T40" fmla="*/ 11 w 17"/>
                <a:gd name="T41" fmla="*/ 11 h 17"/>
                <a:gd name="T42" fmla="*/ 8 w 17"/>
                <a:gd name="T43" fmla="*/ 11 h 17"/>
                <a:gd name="T44" fmla="*/ 8 w 17"/>
                <a:gd name="T45" fmla="*/ 9 h 17"/>
                <a:gd name="T46" fmla="*/ 6 w 17"/>
                <a:gd name="T47" fmla="*/ 9 h 17"/>
                <a:gd name="T48" fmla="*/ 8 w 17"/>
                <a:gd name="T49" fmla="*/ 7 h 17"/>
                <a:gd name="T50" fmla="*/ 6 w 17"/>
                <a:gd name="T51" fmla="*/ 7 h 17"/>
                <a:gd name="T52" fmla="*/ 4 w 17"/>
                <a:gd name="T53" fmla="*/ 5 h 17"/>
                <a:gd name="T54" fmla="*/ 6 w 17"/>
                <a:gd name="T55" fmla="*/ 5 h 17"/>
                <a:gd name="T56" fmla="*/ 4 w 17"/>
                <a:gd name="T57" fmla="*/ 5 h 17"/>
                <a:gd name="T58" fmla="*/ 2 w 17"/>
                <a:gd name="T59" fmla="*/ 5 h 17"/>
                <a:gd name="T60" fmla="*/ 2 w 17"/>
                <a:gd name="T61" fmla="*/ 2 h 17"/>
                <a:gd name="T62" fmla="*/ 2 w 17"/>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7">
                  <a:moveTo>
                    <a:pt x="2" y="0"/>
                  </a:moveTo>
                  <a:lnTo>
                    <a:pt x="0" y="2"/>
                  </a:lnTo>
                  <a:lnTo>
                    <a:pt x="2" y="2"/>
                  </a:lnTo>
                  <a:lnTo>
                    <a:pt x="0" y="5"/>
                  </a:lnTo>
                  <a:lnTo>
                    <a:pt x="2" y="5"/>
                  </a:lnTo>
                  <a:lnTo>
                    <a:pt x="0" y="5"/>
                  </a:lnTo>
                  <a:lnTo>
                    <a:pt x="2" y="7"/>
                  </a:lnTo>
                  <a:lnTo>
                    <a:pt x="4" y="9"/>
                  </a:lnTo>
                  <a:lnTo>
                    <a:pt x="2" y="9"/>
                  </a:lnTo>
                  <a:lnTo>
                    <a:pt x="8" y="13"/>
                  </a:lnTo>
                  <a:lnTo>
                    <a:pt x="8" y="15"/>
                  </a:lnTo>
                  <a:lnTo>
                    <a:pt x="13" y="15"/>
                  </a:lnTo>
                  <a:lnTo>
                    <a:pt x="15" y="17"/>
                  </a:lnTo>
                  <a:lnTo>
                    <a:pt x="13" y="17"/>
                  </a:lnTo>
                  <a:lnTo>
                    <a:pt x="17" y="17"/>
                  </a:lnTo>
                  <a:lnTo>
                    <a:pt x="13" y="15"/>
                  </a:lnTo>
                  <a:lnTo>
                    <a:pt x="15" y="15"/>
                  </a:lnTo>
                  <a:lnTo>
                    <a:pt x="13" y="15"/>
                  </a:lnTo>
                  <a:lnTo>
                    <a:pt x="13" y="13"/>
                  </a:lnTo>
                  <a:lnTo>
                    <a:pt x="11" y="13"/>
                  </a:lnTo>
                  <a:lnTo>
                    <a:pt x="11" y="11"/>
                  </a:lnTo>
                  <a:lnTo>
                    <a:pt x="8" y="11"/>
                  </a:lnTo>
                  <a:lnTo>
                    <a:pt x="8" y="9"/>
                  </a:lnTo>
                  <a:lnTo>
                    <a:pt x="6" y="9"/>
                  </a:lnTo>
                  <a:lnTo>
                    <a:pt x="8" y="7"/>
                  </a:lnTo>
                  <a:lnTo>
                    <a:pt x="6" y="7"/>
                  </a:lnTo>
                  <a:lnTo>
                    <a:pt x="4" y="5"/>
                  </a:lnTo>
                  <a:lnTo>
                    <a:pt x="6" y="5"/>
                  </a:lnTo>
                  <a:lnTo>
                    <a:pt x="4" y="5"/>
                  </a:lnTo>
                  <a:lnTo>
                    <a:pt x="2" y="5"/>
                  </a:lnTo>
                  <a:lnTo>
                    <a:pt x="2" y="2"/>
                  </a:lnTo>
                  <a:lnTo>
                    <a:pt x="2" y="0"/>
                  </a:lnTo>
                  <a:close/>
                </a:path>
              </a:pathLst>
            </a:custGeom>
            <a:solidFill>
              <a:srgbClr val="2161A1"/>
            </a:solidFill>
            <a:ln w="0">
              <a:solidFill>
                <a:srgbClr val="80C2FF"/>
              </a:solidFill>
              <a:prstDash val="solid"/>
              <a:round/>
              <a:headEnd/>
              <a:tailEnd/>
            </a:ln>
          </p:spPr>
          <p:txBody>
            <a:bodyPr/>
            <a:lstStyle/>
            <a:p>
              <a:endParaRPr lang="de-DE"/>
            </a:p>
          </p:txBody>
        </p:sp>
        <p:sp>
          <p:nvSpPr>
            <p:cNvPr id="24706" name="Freeform 130"/>
            <p:cNvSpPr>
              <a:spLocks/>
            </p:cNvSpPr>
            <p:nvPr/>
          </p:nvSpPr>
          <p:spPr bwMode="auto">
            <a:xfrm>
              <a:off x="5528" y="8604"/>
              <a:ext cx="20" cy="17"/>
            </a:xfrm>
            <a:custGeom>
              <a:avLst/>
              <a:gdLst>
                <a:gd name="T0" fmla="*/ 3 w 20"/>
                <a:gd name="T1" fmla="*/ 0 h 17"/>
                <a:gd name="T2" fmla="*/ 0 w 20"/>
                <a:gd name="T3" fmla="*/ 2 h 17"/>
                <a:gd name="T4" fmla="*/ 3 w 20"/>
                <a:gd name="T5" fmla="*/ 2 h 17"/>
                <a:gd name="T6" fmla="*/ 3 w 20"/>
                <a:gd name="T7" fmla="*/ 4 h 17"/>
                <a:gd name="T8" fmla="*/ 3 w 20"/>
                <a:gd name="T9" fmla="*/ 6 h 17"/>
                <a:gd name="T10" fmla="*/ 5 w 20"/>
                <a:gd name="T11" fmla="*/ 8 h 17"/>
                <a:gd name="T12" fmla="*/ 7 w 20"/>
                <a:gd name="T13" fmla="*/ 8 h 17"/>
                <a:gd name="T14" fmla="*/ 5 w 20"/>
                <a:gd name="T15" fmla="*/ 8 h 17"/>
                <a:gd name="T16" fmla="*/ 7 w 20"/>
                <a:gd name="T17" fmla="*/ 8 h 17"/>
                <a:gd name="T18" fmla="*/ 7 w 20"/>
                <a:gd name="T19" fmla="*/ 11 h 17"/>
                <a:gd name="T20" fmla="*/ 9 w 20"/>
                <a:gd name="T21" fmla="*/ 13 h 17"/>
                <a:gd name="T22" fmla="*/ 13 w 20"/>
                <a:gd name="T23" fmla="*/ 13 h 17"/>
                <a:gd name="T24" fmla="*/ 11 w 20"/>
                <a:gd name="T25" fmla="*/ 15 h 17"/>
                <a:gd name="T26" fmla="*/ 13 w 20"/>
                <a:gd name="T27" fmla="*/ 15 h 17"/>
                <a:gd name="T28" fmla="*/ 18 w 20"/>
                <a:gd name="T29" fmla="*/ 15 h 17"/>
                <a:gd name="T30" fmla="*/ 20 w 20"/>
                <a:gd name="T31" fmla="*/ 17 h 17"/>
                <a:gd name="T32" fmla="*/ 18 w 20"/>
                <a:gd name="T33" fmla="*/ 15 h 17"/>
                <a:gd name="T34" fmla="*/ 16 w 20"/>
                <a:gd name="T35" fmla="*/ 15 h 17"/>
                <a:gd name="T36" fmla="*/ 13 w 20"/>
                <a:gd name="T37" fmla="*/ 13 h 17"/>
                <a:gd name="T38" fmla="*/ 11 w 20"/>
                <a:gd name="T39" fmla="*/ 11 h 17"/>
                <a:gd name="T40" fmla="*/ 11 w 20"/>
                <a:gd name="T41" fmla="*/ 8 h 17"/>
                <a:gd name="T42" fmla="*/ 9 w 20"/>
                <a:gd name="T43" fmla="*/ 8 h 17"/>
                <a:gd name="T44" fmla="*/ 11 w 20"/>
                <a:gd name="T45" fmla="*/ 8 h 17"/>
                <a:gd name="T46" fmla="*/ 9 w 20"/>
                <a:gd name="T47" fmla="*/ 8 h 17"/>
                <a:gd name="T48" fmla="*/ 7 w 20"/>
                <a:gd name="T49" fmla="*/ 6 h 17"/>
                <a:gd name="T50" fmla="*/ 9 w 20"/>
                <a:gd name="T51" fmla="*/ 6 h 17"/>
                <a:gd name="T52" fmla="*/ 7 w 20"/>
                <a:gd name="T53" fmla="*/ 4 h 17"/>
                <a:gd name="T54" fmla="*/ 5 w 20"/>
                <a:gd name="T55" fmla="*/ 4 h 17"/>
                <a:gd name="T56" fmla="*/ 5 w 20"/>
                <a:gd name="T57" fmla="*/ 2 h 17"/>
                <a:gd name="T58" fmla="*/ 3 w 20"/>
                <a:gd name="T59" fmla="*/ 2 h 17"/>
                <a:gd name="T60" fmla="*/ 5 w 20"/>
                <a:gd name="T61" fmla="*/ 2 h 17"/>
                <a:gd name="T62" fmla="*/ 3 w 20"/>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17">
                  <a:moveTo>
                    <a:pt x="3" y="0"/>
                  </a:moveTo>
                  <a:lnTo>
                    <a:pt x="0" y="2"/>
                  </a:lnTo>
                  <a:lnTo>
                    <a:pt x="3" y="2"/>
                  </a:lnTo>
                  <a:lnTo>
                    <a:pt x="3" y="4"/>
                  </a:lnTo>
                  <a:lnTo>
                    <a:pt x="3" y="6"/>
                  </a:lnTo>
                  <a:lnTo>
                    <a:pt x="5" y="8"/>
                  </a:lnTo>
                  <a:lnTo>
                    <a:pt x="7" y="8"/>
                  </a:lnTo>
                  <a:lnTo>
                    <a:pt x="5" y="8"/>
                  </a:lnTo>
                  <a:lnTo>
                    <a:pt x="7" y="8"/>
                  </a:lnTo>
                  <a:lnTo>
                    <a:pt x="7" y="11"/>
                  </a:lnTo>
                  <a:lnTo>
                    <a:pt x="9" y="13"/>
                  </a:lnTo>
                  <a:lnTo>
                    <a:pt x="13" y="13"/>
                  </a:lnTo>
                  <a:lnTo>
                    <a:pt x="11" y="15"/>
                  </a:lnTo>
                  <a:lnTo>
                    <a:pt x="13" y="15"/>
                  </a:lnTo>
                  <a:lnTo>
                    <a:pt x="18" y="15"/>
                  </a:lnTo>
                  <a:lnTo>
                    <a:pt x="20" y="17"/>
                  </a:lnTo>
                  <a:lnTo>
                    <a:pt x="18" y="15"/>
                  </a:lnTo>
                  <a:lnTo>
                    <a:pt x="16" y="15"/>
                  </a:lnTo>
                  <a:lnTo>
                    <a:pt x="13" y="13"/>
                  </a:lnTo>
                  <a:lnTo>
                    <a:pt x="11" y="11"/>
                  </a:lnTo>
                  <a:lnTo>
                    <a:pt x="11" y="8"/>
                  </a:lnTo>
                  <a:lnTo>
                    <a:pt x="9" y="8"/>
                  </a:lnTo>
                  <a:lnTo>
                    <a:pt x="11" y="8"/>
                  </a:lnTo>
                  <a:lnTo>
                    <a:pt x="9" y="8"/>
                  </a:lnTo>
                  <a:lnTo>
                    <a:pt x="7" y="6"/>
                  </a:lnTo>
                  <a:lnTo>
                    <a:pt x="9" y="6"/>
                  </a:lnTo>
                  <a:lnTo>
                    <a:pt x="7" y="4"/>
                  </a:lnTo>
                  <a:lnTo>
                    <a:pt x="5" y="4"/>
                  </a:lnTo>
                  <a:lnTo>
                    <a:pt x="5" y="2"/>
                  </a:lnTo>
                  <a:lnTo>
                    <a:pt x="3" y="2"/>
                  </a:lnTo>
                  <a:lnTo>
                    <a:pt x="5" y="2"/>
                  </a:lnTo>
                  <a:lnTo>
                    <a:pt x="3" y="0"/>
                  </a:lnTo>
                  <a:close/>
                </a:path>
              </a:pathLst>
            </a:custGeom>
            <a:solidFill>
              <a:srgbClr val="2161A1"/>
            </a:solidFill>
            <a:ln w="0">
              <a:solidFill>
                <a:srgbClr val="80C2FF"/>
              </a:solidFill>
              <a:prstDash val="solid"/>
              <a:round/>
              <a:headEnd/>
              <a:tailEnd/>
            </a:ln>
          </p:spPr>
          <p:txBody>
            <a:bodyPr/>
            <a:lstStyle/>
            <a:p>
              <a:endParaRPr lang="de-DE"/>
            </a:p>
          </p:txBody>
        </p:sp>
        <p:sp>
          <p:nvSpPr>
            <p:cNvPr id="24707" name="Freeform 131"/>
            <p:cNvSpPr>
              <a:spLocks/>
            </p:cNvSpPr>
            <p:nvPr/>
          </p:nvSpPr>
          <p:spPr bwMode="auto">
            <a:xfrm>
              <a:off x="5154" y="8565"/>
              <a:ext cx="18" cy="19"/>
            </a:xfrm>
            <a:custGeom>
              <a:avLst/>
              <a:gdLst>
                <a:gd name="T0" fmla="*/ 0 w 18"/>
                <a:gd name="T1" fmla="*/ 0 h 19"/>
                <a:gd name="T2" fmla="*/ 0 w 18"/>
                <a:gd name="T3" fmla="*/ 2 h 19"/>
                <a:gd name="T4" fmla="*/ 2 w 18"/>
                <a:gd name="T5" fmla="*/ 4 h 19"/>
                <a:gd name="T6" fmla="*/ 2 w 18"/>
                <a:gd name="T7" fmla="*/ 6 h 19"/>
                <a:gd name="T8" fmla="*/ 5 w 18"/>
                <a:gd name="T9" fmla="*/ 8 h 19"/>
                <a:gd name="T10" fmla="*/ 5 w 18"/>
                <a:gd name="T11" fmla="*/ 11 h 19"/>
                <a:gd name="T12" fmla="*/ 7 w 18"/>
                <a:gd name="T13" fmla="*/ 11 h 19"/>
                <a:gd name="T14" fmla="*/ 5 w 18"/>
                <a:gd name="T15" fmla="*/ 11 h 19"/>
                <a:gd name="T16" fmla="*/ 7 w 18"/>
                <a:gd name="T17" fmla="*/ 11 h 19"/>
                <a:gd name="T18" fmla="*/ 11 w 18"/>
                <a:gd name="T19" fmla="*/ 15 h 19"/>
                <a:gd name="T20" fmla="*/ 15 w 18"/>
                <a:gd name="T21" fmla="*/ 17 h 19"/>
                <a:gd name="T22" fmla="*/ 18 w 18"/>
                <a:gd name="T23" fmla="*/ 17 h 19"/>
                <a:gd name="T24" fmla="*/ 15 w 18"/>
                <a:gd name="T25" fmla="*/ 19 h 19"/>
                <a:gd name="T26" fmla="*/ 18 w 18"/>
                <a:gd name="T27" fmla="*/ 19 h 19"/>
                <a:gd name="T28" fmla="*/ 18 w 18"/>
                <a:gd name="T29" fmla="*/ 17 h 19"/>
                <a:gd name="T30" fmla="*/ 15 w 18"/>
                <a:gd name="T31" fmla="*/ 17 h 19"/>
                <a:gd name="T32" fmla="*/ 13 w 18"/>
                <a:gd name="T33" fmla="*/ 15 h 19"/>
                <a:gd name="T34" fmla="*/ 11 w 18"/>
                <a:gd name="T35" fmla="*/ 11 h 19"/>
                <a:gd name="T36" fmla="*/ 9 w 18"/>
                <a:gd name="T37" fmla="*/ 11 h 19"/>
                <a:gd name="T38" fmla="*/ 9 w 18"/>
                <a:gd name="T39" fmla="*/ 8 h 19"/>
                <a:gd name="T40" fmla="*/ 7 w 18"/>
                <a:gd name="T41" fmla="*/ 8 h 19"/>
                <a:gd name="T42" fmla="*/ 9 w 18"/>
                <a:gd name="T43" fmla="*/ 8 h 19"/>
                <a:gd name="T44" fmla="*/ 7 w 18"/>
                <a:gd name="T45" fmla="*/ 8 h 19"/>
                <a:gd name="T46" fmla="*/ 5 w 18"/>
                <a:gd name="T47" fmla="*/ 6 h 19"/>
                <a:gd name="T48" fmla="*/ 5 w 18"/>
                <a:gd name="T49" fmla="*/ 4 h 19"/>
                <a:gd name="T50" fmla="*/ 2 w 18"/>
                <a:gd name="T51" fmla="*/ 4 h 19"/>
                <a:gd name="T52" fmla="*/ 2 w 18"/>
                <a:gd name="T53" fmla="*/ 0 h 19"/>
                <a:gd name="T54" fmla="*/ 0 w 18"/>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9">
                  <a:moveTo>
                    <a:pt x="0" y="0"/>
                  </a:moveTo>
                  <a:lnTo>
                    <a:pt x="0" y="2"/>
                  </a:lnTo>
                  <a:lnTo>
                    <a:pt x="2" y="4"/>
                  </a:lnTo>
                  <a:lnTo>
                    <a:pt x="2" y="6"/>
                  </a:lnTo>
                  <a:lnTo>
                    <a:pt x="5" y="8"/>
                  </a:lnTo>
                  <a:lnTo>
                    <a:pt x="5" y="11"/>
                  </a:lnTo>
                  <a:lnTo>
                    <a:pt x="7" y="11"/>
                  </a:lnTo>
                  <a:lnTo>
                    <a:pt x="5" y="11"/>
                  </a:lnTo>
                  <a:lnTo>
                    <a:pt x="7" y="11"/>
                  </a:lnTo>
                  <a:lnTo>
                    <a:pt x="11" y="15"/>
                  </a:lnTo>
                  <a:lnTo>
                    <a:pt x="15" y="17"/>
                  </a:lnTo>
                  <a:lnTo>
                    <a:pt x="18" y="17"/>
                  </a:lnTo>
                  <a:lnTo>
                    <a:pt x="15" y="19"/>
                  </a:lnTo>
                  <a:lnTo>
                    <a:pt x="18" y="19"/>
                  </a:lnTo>
                  <a:lnTo>
                    <a:pt x="18" y="17"/>
                  </a:lnTo>
                  <a:lnTo>
                    <a:pt x="15" y="17"/>
                  </a:lnTo>
                  <a:lnTo>
                    <a:pt x="13" y="15"/>
                  </a:lnTo>
                  <a:lnTo>
                    <a:pt x="11" y="11"/>
                  </a:lnTo>
                  <a:lnTo>
                    <a:pt x="9" y="11"/>
                  </a:lnTo>
                  <a:lnTo>
                    <a:pt x="9" y="8"/>
                  </a:lnTo>
                  <a:lnTo>
                    <a:pt x="7" y="8"/>
                  </a:lnTo>
                  <a:lnTo>
                    <a:pt x="9" y="8"/>
                  </a:lnTo>
                  <a:lnTo>
                    <a:pt x="7" y="8"/>
                  </a:lnTo>
                  <a:lnTo>
                    <a:pt x="5" y="6"/>
                  </a:lnTo>
                  <a:lnTo>
                    <a:pt x="5" y="4"/>
                  </a:lnTo>
                  <a:lnTo>
                    <a:pt x="2" y="4"/>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08" name="Freeform 132"/>
            <p:cNvSpPr>
              <a:spLocks/>
            </p:cNvSpPr>
            <p:nvPr/>
          </p:nvSpPr>
          <p:spPr bwMode="auto">
            <a:xfrm>
              <a:off x="5185" y="8563"/>
              <a:ext cx="17" cy="17"/>
            </a:xfrm>
            <a:custGeom>
              <a:avLst/>
              <a:gdLst>
                <a:gd name="T0" fmla="*/ 0 w 17"/>
                <a:gd name="T1" fmla="*/ 0 h 17"/>
                <a:gd name="T2" fmla="*/ 0 w 17"/>
                <a:gd name="T3" fmla="*/ 2 h 17"/>
                <a:gd name="T4" fmla="*/ 2 w 17"/>
                <a:gd name="T5" fmla="*/ 4 h 17"/>
                <a:gd name="T6" fmla="*/ 2 w 17"/>
                <a:gd name="T7" fmla="*/ 6 h 17"/>
                <a:gd name="T8" fmla="*/ 4 w 17"/>
                <a:gd name="T9" fmla="*/ 6 h 17"/>
                <a:gd name="T10" fmla="*/ 6 w 17"/>
                <a:gd name="T11" fmla="*/ 8 h 17"/>
                <a:gd name="T12" fmla="*/ 4 w 17"/>
                <a:gd name="T13" fmla="*/ 8 h 17"/>
                <a:gd name="T14" fmla="*/ 6 w 17"/>
                <a:gd name="T15" fmla="*/ 10 h 17"/>
                <a:gd name="T16" fmla="*/ 8 w 17"/>
                <a:gd name="T17" fmla="*/ 10 h 17"/>
                <a:gd name="T18" fmla="*/ 8 w 17"/>
                <a:gd name="T19" fmla="*/ 13 h 17"/>
                <a:gd name="T20" fmla="*/ 10 w 17"/>
                <a:gd name="T21" fmla="*/ 13 h 17"/>
                <a:gd name="T22" fmla="*/ 13 w 17"/>
                <a:gd name="T23" fmla="*/ 13 h 17"/>
                <a:gd name="T24" fmla="*/ 15 w 17"/>
                <a:gd name="T25" fmla="*/ 13 h 17"/>
                <a:gd name="T26" fmla="*/ 15 w 17"/>
                <a:gd name="T27" fmla="*/ 15 h 17"/>
                <a:gd name="T28" fmla="*/ 17 w 17"/>
                <a:gd name="T29" fmla="*/ 15 h 17"/>
                <a:gd name="T30" fmla="*/ 17 w 17"/>
                <a:gd name="T31" fmla="*/ 17 h 17"/>
                <a:gd name="T32" fmla="*/ 17 w 17"/>
                <a:gd name="T33" fmla="*/ 15 h 17"/>
                <a:gd name="T34" fmla="*/ 15 w 17"/>
                <a:gd name="T35" fmla="*/ 15 h 17"/>
                <a:gd name="T36" fmla="*/ 15 w 17"/>
                <a:gd name="T37" fmla="*/ 13 h 17"/>
                <a:gd name="T38" fmla="*/ 13 w 17"/>
                <a:gd name="T39" fmla="*/ 10 h 17"/>
                <a:gd name="T40" fmla="*/ 10 w 17"/>
                <a:gd name="T41" fmla="*/ 10 h 17"/>
                <a:gd name="T42" fmla="*/ 8 w 17"/>
                <a:gd name="T43" fmla="*/ 10 h 17"/>
                <a:gd name="T44" fmla="*/ 8 w 17"/>
                <a:gd name="T45" fmla="*/ 8 h 17"/>
                <a:gd name="T46" fmla="*/ 6 w 17"/>
                <a:gd name="T47" fmla="*/ 6 h 17"/>
                <a:gd name="T48" fmla="*/ 8 w 17"/>
                <a:gd name="T49" fmla="*/ 6 h 17"/>
                <a:gd name="T50" fmla="*/ 6 w 17"/>
                <a:gd name="T51" fmla="*/ 6 h 17"/>
                <a:gd name="T52" fmla="*/ 6 w 17"/>
                <a:gd name="T53" fmla="*/ 4 h 17"/>
                <a:gd name="T54" fmla="*/ 4 w 17"/>
                <a:gd name="T55" fmla="*/ 4 h 17"/>
                <a:gd name="T56" fmla="*/ 4 w 17"/>
                <a:gd name="T57" fmla="*/ 2 h 17"/>
                <a:gd name="T58" fmla="*/ 2 w 17"/>
                <a:gd name="T59" fmla="*/ 2 h 17"/>
                <a:gd name="T60" fmla="*/ 0 w 17"/>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7">
                  <a:moveTo>
                    <a:pt x="0" y="0"/>
                  </a:moveTo>
                  <a:lnTo>
                    <a:pt x="0" y="2"/>
                  </a:lnTo>
                  <a:lnTo>
                    <a:pt x="2" y="4"/>
                  </a:lnTo>
                  <a:lnTo>
                    <a:pt x="2" y="6"/>
                  </a:lnTo>
                  <a:lnTo>
                    <a:pt x="4" y="6"/>
                  </a:lnTo>
                  <a:lnTo>
                    <a:pt x="6" y="8"/>
                  </a:lnTo>
                  <a:lnTo>
                    <a:pt x="4" y="8"/>
                  </a:lnTo>
                  <a:lnTo>
                    <a:pt x="6" y="10"/>
                  </a:lnTo>
                  <a:lnTo>
                    <a:pt x="8" y="10"/>
                  </a:lnTo>
                  <a:lnTo>
                    <a:pt x="8" y="13"/>
                  </a:lnTo>
                  <a:lnTo>
                    <a:pt x="10" y="13"/>
                  </a:lnTo>
                  <a:lnTo>
                    <a:pt x="13" y="13"/>
                  </a:lnTo>
                  <a:lnTo>
                    <a:pt x="15" y="13"/>
                  </a:lnTo>
                  <a:lnTo>
                    <a:pt x="15" y="15"/>
                  </a:lnTo>
                  <a:lnTo>
                    <a:pt x="17" y="15"/>
                  </a:lnTo>
                  <a:lnTo>
                    <a:pt x="17" y="17"/>
                  </a:lnTo>
                  <a:lnTo>
                    <a:pt x="17" y="15"/>
                  </a:lnTo>
                  <a:lnTo>
                    <a:pt x="15" y="15"/>
                  </a:lnTo>
                  <a:lnTo>
                    <a:pt x="15" y="13"/>
                  </a:lnTo>
                  <a:lnTo>
                    <a:pt x="13" y="10"/>
                  </a:lnTo>
                  <a:lnTo>
                    <a:pt x="10" y="10"/>
                  </a:lnTo>
                  <a:lnTo>
                    <a:pt x="8" y="10"/>
                  </a:lnTo>
                  <a:lnTo>
                    <a:pt x="8" y="8"/>
                  </a:lnTo>
                  <a:lnTo>
                    <a:pt x="6" y="6"/>
                  </a:lnTo>
                  <a:lnTo>
                    <a:pt x="8" y="6"/>
                  </a:lnTo>
                  <a:lnTo>
                    <a:pt x="6" y="6"/>
                  </a:lnTo>
                  <a:lnTo>
                    <a:pt x="6" y="4"/>
                  </a:lnTo>
                  <a:lnTo>
                    <a:pt x="4" y="4"/>
                  </a:lnTo>
                  <a:lnTo>
                    <a:pt x="4" y="2"/>
                  </a:lnTo>
                  <a:lnTo>
                    <a:pt x="2"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09" name="Freeform 133"/>
            <p:cNvSpPr>
              <a:spLocks/>
            </p:cNvSpPr>
            <p:nvPr/>
          </p:nvSpPr>
          <p:spPr bwMode="auto">
            <a:xfrm>
              <a:off x="5176" y="8541"/>
              <a:ext cx="19" cy="17"/>
            </a:xfrm>
            <a:custGeom>
              <a:avLst/>
              <a:gdLst>
                <a:gd name="T0" fmla="*/ 0 w 19"/>
                <a:gd name="T1" fmla="*/ 0 h 17"/>
                <a:gd name="T2" fmla="*/ 2 w 19"/>
                <a:gd name="T3" fmla="*/ 0 h 17"/>
                <a:gd name="T4" fmla="*/ 2 w 19"/>
                <a:gd name="T5" fmla="*/ 2 h 17"/>
                <a:gd name="T6" fmla="*/ 2 w 19"/>
                <a:gd name="T7" fmla="*/ 7 h 17"/>
                <a:gd name="T8" fmla="*/ 4 w 19"/>
                <a:gd name="T9" fmla="*/ 7 h 17"/>
                <a:gd name="T10" fmla="*/ 6 w 19"/>
                <a:gd name="T11" fmla="*/ 7 h 17"/>
                <a:gd name="T12" fmla="*/ 6 w 19"/>
                <a:gd name="T13" fmla="*/ 9 h 17"/>
                <a:gd name="T14" fmla="*/ 9 w 19"/>
                <a:gd name="T15" fmla="*/ 11 h 17"/>
                <a:gd name="T16" fmla="*/ 11 w 19"/>
                <a:gd name="T17" fmla="*/ 11 h 17"/>
                <a:gd name="T18" fmla="*/ 11 w 19"/>
                <a:gd name="T19" fmla="*/ 13 h 17"/>
                <a:gd name="T20" fmla="*/ 15 w 19"/>
                <a:gd name="T21" fmla="*/ 13 h 17"/>
                <a:gd name="T22" fmla="*/ 15 w 19"/>
                <a:gd name="T23" fmla="*/ 15 h 17"/>
                <a:gd name="T24" fmla="*/ 17 w 19"/>
                <a:gd name="T25" fmla="*/ 15 h 17"/>
                <a:gd name="T26" fmla="*/ 17 w 19"/>
                <a:gd name="T27" fmla="*/ 17 h 17"/>
                <a:gd name="T28" fmla="*/ 19 w 19"/>
                <a:gd name="T29" fmla="*/ 17 h 17"/>
                <a:gd name="T30" fmla="*/ 17 w 19"/>
                <a:gd name="T31" fmla="*/ 17 h 17"/>
                <a:gd name="T32" fmla="*/ 17 w 19"/>
                <a:gd name="T33" fmla="*/ 13 h 17"/>
                <a:gd name="T34" fmla="*/ 15 w 19"/>
                <a:gd name="T35" fmla="*/ 13 h 17"/>
                <a:gd name="T36" fmla="*/ 13 w 19"/>
                <a:gd name="T37" fmla="*/ 13 h 17"/>
                <a:gd name="T38" fmla="*/ 13 w 19"/>
                <a:gd name="T39" fmla="*/ 11 h 17"/>
                <a:gd name="T40" fmla="*/ 11 w 19"/>
                <a:gd name="T41" fmla="*/ 9 h 17"/>
                <a:gd name="T42" fmla="*/ 9 w 19"/>
                <a:gd name="T43" fmla="*/ 9 h 17"/>
                <a:gd name="T44" fmla="*/ 9 w 19"/>
                <a:gd name="T45" fmla="*/ 7 h 17"/>
                <a:gd name="T46" fmla="*/ 6 w 19"/>
                <a:gd name="T47" fmla="*/ 7 h 17"/>
                <a:gd name="T48" fmla="*/ 9 w 19"/>
                <a:gd name="T49" fmla="*/ 7 h 17"/>
                <a:gd name="T50" fmla="*/ 6 w 19"/>
                <a:gd name="T51" fmla="*/ 4 h 17"/>
                <a:gd name="T52" fmla="*/ 6 w 19"/>
                <a:gd name="T53" fmla="*/ 2 h 17"/>
                <a:gd name="T54" fmla="*/ 4 w 19"/>
                <a:gd name="T55" fmla="*/ 2 h 17"/>
                <a:gd name="T56" fmla="*/ 4 w 19"/>
                <a:gd name="T57" fmla="*/ 0 h 17"/>
                <a:gd name="T58" fmla="*/ 2 w 19"/>
                <a:gd name="T59" fmla="*/ 0 h 17"/>
                <a:gd name="T60" fmla="*/ 0 w 19"/>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7">
                  <a:moveTo>
                    <a:pt x="0" y="0"/>
                  </a:moveTo>
                  <a:lnTo>
                    <a:pt x="2" y="0"/>
                  </a:lnTo>
                  <a:lnTo>
                    <a:pt x="2" y="2"/>
                  </a:lnTo>
                  <a:lnTo>
                    <a:pt x="2" y="7"/>
                  </a:lnTo>
                  <a:lnTo>
                    <a:pt x="4" y="7"/>
                  </a:lnTo>
                  <a:lnTo>
                    <a:pt x="6" y="7"/>
                  </a:lnTo>
                  <a:lnTo>
                    <a:pt x="6" y="9"/>
                  </a:lnTo>
                  <a:lnTo>
                    <a:pt x="9" y="11"/>
                  </a:lnTo>
                  <a:lnTo>
                    <a:pt x="11" y="11"/>
                  </a:lnTo>
                  <a:lnTo>
                    <a:pt x="11" y="13"/>
                  </a:lnTo>
                  <a:lnTo>
                    <a:pt x="15" y="13"/>
                  </a:lnTo>
                  <a:lnTo>
                    <a:pt x="15" y="15"/>
                  </a:lnTo>
                  <a:lnTo>
                    <a:pt x="17" y="15"/>
                  </a:lnTo>
                  <a:lnTo>
                    <a:pt x="17" y="17"/>
                  </a:lnTo>
                  <a:lnTo>
                    <a:pt x="19" y="17"/>
                  </a:lnTo>
                  <a:lnTo>
                    <a:pt x="17" y="17"/>
                  </a:lnTo>
                  <a:lnTo>
                    <a:pt x="17" y="13"/>
                  </a:lnTo>
                  <a:lnTo>
                    <a:pt x="15" y="13"/>
                  </a:lnTo>
                  <a:lnTo>
                    <a:pt x="13" y="13"/>
                  </a:lnTo>
                  <a:lnTo>
                    <a:pt x="13" y="11"/>
                  </a:lnTo>
                  <a:lnTo>
                    <a:pt x="11" y="9"/>
                  </a:lnTo>
                  <a:lnTo>
                    <a:pt x="9" y="9"/>
                  </a:lnTo>
                  <a:lnTo>
                    <a:pt x="9" y="7"/>
                  </a:lnTo>
                  <a:lnTo>
                    <a:pt x="6" y="7"/>
                  </a:lnTo>
                  <a:lnTo>
                    <a:pt x="9" y="7"/>
                  </a:lnTo>
                  <a:lnTo>
                    <a:pt x="6" y="4"/>
                  </a:lnTo>
                  <a:lnTo>
                    <a:pt x="6" y="2"/>
                  </a:lnTo>
                  <a:lnTo>
                    <a:pt x="4" y="2"/>
                  </a:lnTo>
                  <a:lnTo>
                    <a:pt x="4" y="0"/>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0" name="Freeform 134"/>
            <p:cNvSpPr>
              <a:spLocks/>
            </p:cNvSpPr>
            <p:nvPr/>
          </p:nvSpPr>
          <p:spPr bwMode="auto">
            <a:xfrm>
              <a:off x="4908" y="8509"/>
              <a:ext cx="21" cy="17"/>
            </a:xfrm>
            <a:custGeom>
              <a:avLst/>
              <a:gdLst>
                <a:gd name="T0" fmla="*/ 0 w 21"/>
                <a:gd name="T1" fmla="*/ 0 h 17"/>
                <a:gd name="T2" fmla="*/ 4 w 21"/>
                <a:gd name="T3" fmla="*/ 6 h 17"/>
                <a:gd name="T4" fmla="*/ 6 w 21"/>
                <a:gd name="T5" fmla="*/ 6 h 17"/>
                <a:gd name="T6" fmla="*/ 11 w 21"/>
                <a:gd name="T7" fmla="*/ 10 h 17"/>
                <a:gd name="T8" fmla="*/ 15 w 21"/>
                <a:gd name="T9" fmla="*/ 13 h 17"/>
                <a:gd name="T10" fmla="*/ 17 w 21"/>
                <a:gd name="T11" fmla="*/ 13 h 17"/>
                <a:gd name="T12" fmla="*/ 21 w 21"/>
                <a:gd name="T13" fmla="*/ 15 h 17"/>
                <a:gd name="T14" fmla="*/ 19 w 21"/>
                <a:gd name="T15" fmla="*/ 15 h 17"/>
                <a:gd name="T16" fmla="*/ 21 w 21"/>
                <a:gd name="T17" fmla="*/ 17 h 17"/>
                <a:gd name="T18" fmla="*/ 17 w 21"/>
                <a:gd name="T19" fmla="*/ 13 h 17"/>
                <a:gd name="T20" fmla="*/ 15 w 21"/>
                <a:gd name="T21" fmla="*/ 10 h 17"/>
                <a:gd name="T22" fmla="*/ 13 w 21"/>
                <a:gd name="T23" fmla="*/ 8 h 17"/>
                <a:gd name="T24" fmla="*/ 11 w 21"/>
                <a:gd name="T25" fmla="*/ 6 h 17"/>
                <a:gd name="T26" fmla="*/ 8 w 21"/>
                <a:gd name="T27" fmla="*/ 6 h 17"/>
                <a:gd name="T28" fmla="*/ 6 w 21"/>
                <a:gd name="T29" fmla="*/ 6 h 17"/>
                <a:gd name="T30" fmla="*/ 6 w 21"/>
                <a:gd name="T31" fmla="*/ 2 h 17"/>
                <a:gd name="T32" fmla="*/ 4 w 21"/>
                <a:gd name="T33" fmla="*/ 2 h 17"/>
                <a:gd name="T34" fmla="*/ 2 w 21"/>
                <a:gd name="T35" fmla="*/ 0 h 17"/>
                <a:gd name="T36" fmla="*/ 0 w 21"/>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7">
                  <a:moveTo>
                    <a:pt x="0" y="0"/>
                  </a:moveTo>
                  <a:lnTo>
                    <a:pt x="4" y="6"/>
                  </a:lnTo>
                  <a:lnTo>
                    <a:pt x="6" y="6"/>
                  </a:lnTo>
                  <a:lnTo>
                    <a:pt x="11" y="10"/>
                  </a:lnTo>
                  <a:lnTo>
                    <a:pt x="15" y="13"/>
                  </a:lnTo>
                  <a:lnTo>
                    <a:pt x="17" y="13"/>
                  </a:lnTo>
                  <a:lnTo>
                    <a:pt x="21" y="15"/>
                  </a:lnTo>
                  <a:lnTo>
                    <a:pt x="19" y="15"/>
                  </a:lnTo>
                  <a:lnTo>
                    <a:pt x="21" y="17"/>
                  </a:lnTo>
                  <a:lnTo>
                    <a:pt x="17" y="13"/>
                  </a:lnTo>
                  <a:lnTo>
                    <a:pt x="15" y="10"/>
                  </a:lnTo>
                  <a:lnTo>
                    <a:pt x="13" y="8"/>
                  </a:lnTo>
                  <a:lnTo>
                    <a:pt x="11" y="6"/>
                  </a:lnTo>
                  <a:lnTo>
                    <a:pt x="8" y="6"/>
                  </a:lnTo>
                  <a:lnTo>
                    <a:pt x="6" y="6"/>
                  </a:lnTo>
                  <a:lnTo>
                    <a:pt x="6" y="2"/>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1" name="Freeform 135"/>
            <p:cNvSpPr>
              <a:spLocks/>
            </p:cNvSpPr>
            <p:nvPr/>
          </p:nvSpPr>
          <p:spPr bwMode="auto">
            <a:xfrm>
              <a:off x="4936" y="8502"/>
              <a:ext cx="22" cy="17"/>
            </a:xfrm>
            <a:custGeom>
              <a:avLst/>
              <a:gdLst>
                <a:gd name="T0" fmla="*/ 0 w 22"/>
                <a:gd name="T1" fmla="*/ 0 h 17"/>
                <a:gd name="T2" fmla="*/ 0 w 22"/>
                <a:gd name="T3" fmla="*/ 4 h 17"/>
                <a:gd name="T4" fmla="*/ 4 w 22"/>
                <a:gd name="T5" fmla="*/ 4 h 17"/>
                <a:gd name="T6" fmla="*/ 2 w 22"/>
                <a:gd name="T7" fmla="*/ 7 h 17"/>
                <a:gd name="T8" fmla="*/ 4 w 22"/>
                <a:gd name="T9" fmla="*/ 7 h 17"/>
                <a:gd name="T10" fmla="*/ 4 w 22"/>
                <a:gd name="T11" fmla="*/ 9 h 17"/>
                <a:gd name="T12" fmla="*/ 6 w 22"/>
                <a:gd name="T13" fmla="*/ 9 h 17"/>
                <a:gd name="T14" fmla="*/ 9 w 22"/>
                <a:gd name="T15" fmla="*/ 9 h 17"/>
                <a:gd name="T16" fmla="*/ 9 w 22"/>
                <a:gd name="T17" fmla="*/ 11 h 17"/>
                <a:gd name="T18" fmla="*/ 11 w 22"/>
                <a:gd name="T19" fmla="*/ 13 h 17"/>
                <a:gd name="T20" fmla="*/ 15 w 22"/>
                <a:gd name="T21" fmla="*/ 13 h 17"/>
                <a:gd name="T22" fmla="*/ 15 w 22"/>
                <a:gd name="T23" fmla="*/ 15 h 17"/>
                <a:gd name="T24" fmla="*/ 19 w 22"/>
                <a:gd name="T25" fmla="*/ 17 h 17"/>
                <a:gd name="T26" fmla="*/ 22 w 22"/>
                <a:gd name="T27" fmla="*/ 17 h 17"/>
                <a:gd name="T28" fmla="*/ 19 w 22"/>
                <a:gd name="T29" fmla="*/ 15 h 17"/>
                <a:gd name="T30" fmla="*/ 19 w 22"/>
                <a:gd name="T31" fmla="*/ 13 h 17"/>
                <a:gd name="T32" fmla="*/ 17 w 22"/>
                <a:gd name="T33" fmla="*/ 13 h 17"/>
                <a:gd name="T34" fmla="*/ 15 w 22"/>
                <a:gd name="T35" fmla="*/ 13 h 17"/>
                <a:gd name="T36" fmla="*/ 11 w 22"/>
                <a:gd name="T37" fmla="*/ 11 h 17"/>
                <a:gd name="T38" fmla="*/ 11 w 22"/>
                <a:gd name="T39" fmla="*/ 9 h 17"/>
                <a:gd name="T40" fmla="*/ 9 w 22"/>
                <a:gd name="T41" fmla="*/ 9 h 17"/>
                <a:gd name="T42" fmla="*/ 6 w 22"/>
                <a:gd name="T43" fmla="*/ 7 h 17"/>
                <a:gd name="T44" fmla="*/ 4 w 22"/>
                <a:gd name="T45" fmla="*/ 4 h 17"/>
                <a:gd name="T46" fmla="*/ 4 w 22"/>
                <a:gd name="T47" fmla="*/ 2 h 17"/>
                <a:gd name="T48" fmla="*/ 2 w 22"/>
                <a:gd name="T49" fmla="*/ 2 h 17"/>
                <a:gd name="T50" fmla="*/ 0 w 22"/>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17">
                  <a:moveTo>
                    <a:pt x="0" y="0"/>
                  </a:moveTo>
                  <a:lnTo>
                    <a:pt x="0" y="4"/>
                  </a:lnTo>
                  <a:lnTo>
                    <a:pt x="4" y="4"/>
                  </a:lnTo>
                  <a:lnTo>
                    <a:pt x="2" y="7"/>
                  </a:lnTo>
                  <a:lnTo>
                    <a:pt x="4" y="7"/>
                  </a:lnTo>
                  <a:lnTo>
                    <a:pt x="4" y="9"/>
                  </a:lnTo>
                  <a:lnTo>
                    <a:pt x="6" y="9"/>
                  </a:lnTo>
                  <a:lnTo>
                    <a:pt x="9" y="9"/>
                  </a:lnTo>
                  <a:lnTo>
                    <a:pt x="9" y="11"/>
                  </a:lnTo>
                  <a:lnTo>
                    <a:pt x="11" y="13"/>
                  </a:lnTo>
                  <a:lnTo>
                    <a:pt x="15" y="13"/>
                  </a:lnTo>
                  <a:lnTo>
                    <a:pt x="15" y="15"/>
                  </a:lnTo>
                  <a:lnTo>
                    <a:pt x="19" y="17"/>
                  </a:lnTo>
                  <a:lnTo>
                    <a:pt x="22" y="17"/>
                  </a:lnTo>
                  <a:lnTo>
                    <a:pt x="19" y="15"/>
                  </a:lnTo>
                  <a:lnTo>
                    <a:pt x="19" y="13"/>
                  </a:lnTo>
                  <a:lnTo>
                    <a:pt x="17" y="13"/>
                  </a:lnTo>
                  <a:lnTo>
                    <a:pt x="15" y="13"/>
                  </a:lnTo>
                  <a:lnTo>
                    <a:pt x="11" y="11"/>
                  </a:lnTo>
                  <a:lnTo>
                    <a:pt x="11" y="9"/>
                  </a:lnTo>
                  <a:lnTo>
                    <a:pt x="9" y="9"/>
                  </a:lnTo>
                  <a:lnTo>
                    <a:pt x="6" y="7"/>
                  </a:lnTo>
                  <a:lnTo>
                    <a:pt x="4" y="4"/>
                  </a:lnTo>
                  <a:lnTo>
                    <a:pt x="4" y="2"/>
                  </a:lnTo>
                  <a:lnTo>
                    <a:pt x="2"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2" name="Freeform 136"/>
            <p:cNvSpPr>
              <a:spLocks/>
            </p:cNvSpPr>
            <p:nvPr/>
          </p:nvSpPr>
          <p:spPr bwMode="auto">
            <a:xfrm>
              <a:off x="4927" y="8480"/>
              <a:ext cx="20" cy="18"/>
            </a:xfrm>
            <a:custGeom>
              <a:avLst/>
              <a:gdLst>
                <a:gd name="T0" fmla="*/ 0 w 20"/>
                <a:gd name="T1" fmla="*/ 0 h 18"/>
                <a:gd name="T2" fmla="*/ 0 w 20"/>
                <a:gd name="T3" fmla="*/ 3 h 18"/>
                <a:gd name="T4" fmla="*/ 2 w 20"/>
                <a:gd name="T5" fmla="*/ 5 h 18"/>
                <a:gd name="T6" fmla="*/ 2 w 20"/>
                <a:gd name="T7" fmla="*/ 7 h 18"/>
                <a:gd name="T8" fmla="*/ 5 w 20"/>
                <a:gd name="T9" fmla="*/ 9 h 18"/>
                <a:gd name="T10" fmla="*/ 7 w 20"/>
                <a:gd name="T11" fmla="*/ 9 h 18"/>
                <a:gd name="T12" fmla="*/ 7 w 20"/>
                <a:gd name="T13" fmla="*/ 11 h 18"/>
                <a:gd name="T14" fmla="*/ 9 w 20"/>
                <a:gd name="T15" fmla="*/ 13 h 18"/>
                <a:gd name="T16" fmla="*/ 13 w 20"/>
                <a:gd name="T17" fmla="*/ 13 h 18"/>
                <a:gd name="T18" fmla="*/ 18 w 20"/>
                <a:gd name="T19" fmla="*/ 18 h 18"/>
                <a:gd name="T20" fmla="*/ 20 w 20"/>
                <a:gd name="T21" fmla="*/ 18 h 18"/>
                <a:gd name="T22" fmla="*/ 18 w 20"/>
                <a:gd name="T23" fmla="*/ 18 h 18"/>
                <a:gd name="T24" fmla="*/ 18 w 20"/>
                <a:gd name="T25" fmla="*/ 16 h 18"/>
                <a:gd name="T26" fmla="*/ 15 w 20"/>
                <a:gd name="T27" fmla="*/ 16 h 18"/>
                <a:gd name="T28" fmla="*/ 13 w 20"/>
                <a:gd name="T29" fmla="*/ 13 h 18"/>
                <a:gd name="T30" fmla="*/ 13 w 20"/>
                <a:gd name="T31" fmla="*/ 11 h 18"/>
                <a:gd name="T32" fmla="*/ 11 w 20"/>
                <a:gd name="T33" fmla="*/ 11 h 18"/>
                <a:gd name="T34" fmla="*/ 9 w 20"/>
                <a:gd name="T35" fmla="*/ 9 h 18"/>
                <a:gd name="T36" fmla="*/ 7 w 20"/>
                <a:gd name="T37" fmla="*/ 9 h 18"/>
                <a:gd name="T38" fmla="*/ 7 w 20"/>
                <a:gd name="T39" fmla="*/ 7 h 18"/>
                <a:gd name="T40" fmla="*/ 5 w 20"/>
                <a:gd name="T41" fmla="*/ 7 h 18"/>
                <a:gd name="T42" fmla="*/ 5 w 20"/>
                <a:gd name="T43" fmla="*/ 5 h 18"/>
                <a:gd name="T44" fmla="*/ 2 w 20"/>
                <a:gd name="T45" fmla="*/ 3 h 18"/>
                <a:gd name="T46" fmla="*/ 0 w 20"/>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8">
                  <a:moveTo>
                    <a:pt x="0" y="0"/>
                  </a:moveTo>
                  <a:lnTo>
                    <a:pt x="0" y="3"/>
                  </a:lnTo>
                  <a:lnTo>
                    <a:pt x="2" y="5"/>
                  </a:lnTo>
                  <a:lnTo>
                    <a:pt x="2" y="7"/>
                  </a:lnTo>
                  <a:lnTo>
                    <a:pt x="5" y="9"/>
                  </a:lnTo>
                  <a:lnTo>
                    <a:pt x="7" y="9"/>
                  </a:lnTo>
                  <a:lnTo>
                    <a:pt x="7" y="11"/>
                  </a:lnTo>
                  <a:lnTo>
                    <a:pt x="9" y="13"/>
                  </a:lnTo>
                  <a:lnTo>
                    <a:pt x="13" y="13"/>
                  </a:lnTo>
                  <a:lnTo>
                    <a:pt x="18" y="18"/>
                  </a:lnTo>
                  <a:lnTo>
                    <a:pt x="20" y="18"/>
                  </a:lnTo>
                  <a:lnTo>
                    <a:pt x="18" y="18"/>
                  </a:lnTo>
                  <a:lnTo>
                    <a:pt x="18" y="16"/>
                  </a:lnTo>
                  <a:lnTo>
                    <a:pt x="15" y="16"/>
                  </a:lnTo>
                  <a:lnTo>
                    <a:pt x="13" y="13"/>
                  </a:lnTo>
                  <a:lnTo>
                    <a:pt x="13" y="11"/>
                  </a:lnTo>
                  <a:lnTo>
                    <a:pt x="11" y="11"/>
                  </a:lnTo>
                  <a:lnTo>
                    <a:pt x="9" y="9"/>
                  </a:lnTo>
                  <a:lnTo>
                    <a:pt x="7" y="9"/>
                  </a:lnTo>
                  <a:lnTo>
                    <a:pt x="7" y="7"/>
                  </a:lnTo>
                  <a:lnTo>
                    <a:pt x="5" y="7"/>
                  </a:lnTo>
                  <a:lnTo>
                    <a:pt x="5" y="5"/>
                  </a:lnTo>
                  <a:lnTo>
                    <a:pt x="2" y="3"/>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3" name="Freeform 137"/>
            <p:cNvSpPr>
              <a:spLocks/>
            </p:cNvSpPr>
            <p:nvPr/>
          </p:nvSpPr>
          <p:spPr bwMode="auto">
            <a:xfrm>
              <a:off x="4633" y="8439"/>
              <a:ext cx="24" cy="18"/>
            </a:xfrm>
            <a:custGeom>
              <a:avLst/>
              <a:gdLst>
                <a:gd name="T0" fmla="*/ 0 w 24"/>
                <a:gd name="T1" fmla="*/ 0 h 18"/>
                <a:gd name="T2" fmla="*/ 2 w 24"/>
                <a:gd name="T3" fmla="*/ 0 h 18"/>
                <a:gd name="T4" fmla="*/ 7 w 24"/>
                <a:gd name="T5" fmla="*/ 9 h 18"/>
                <a:gd name="T6" fmla="*/ 7 w 24"/>
                <a:gd name="T7" fmla="*/ 11 h 18"/>
                <a:gd name="T8" fmla="*/ 9 w 24"/>
                <a:gd name="T9" fmla="*/ 11 h 18"/>
                <a:gd name="T10" fmla="*/ 11 w 24"/>
                <a:gd name="T11" fmla="*/ 11 h 18"/>
                <a:gd name="T12" fmla="*/ 11 w 24"/>
                <a:gd name="T13" fmla="*/ 13 h 18"/>
                <a:gd name="T14" fmla="*/ 15 w 24"/>
                <a:gd name="T15" fmla="*/ 13 h 18"/>
                <a:gd name="T16" fmla="*/ 15 w 24"/>
                <a:gd name="T17" fmla="*/ 16 h 18"/>
                <a:gd name="T18" fmla="*/ 17 w 24"/>
                <a:gd name="T19" fmla="*/ 16 h 18"/>
                <a:gd name="T20" fmla="*/ 15 w 24"/>
                <a:gd name="T21" fmla="*/ 16 h 18"/>
                <a:gd name="T22" fmla="*/ 20 w 24"/>
                <a:gd name="T23" fmla="*/ 18 h 18"/>
                <a:gd name="T24" fmla="*/ 17 w 24"/>
                <a:gd name="T25" fmla="*/ 18 h 18"/>
                <a:gd name="T26" fmla="*/ 22 w 24"/>
                <a:gd name="T27" fmla="*/ 18 h 18"/>
                <a:gd name="T28" fmla="*/ 20 w 24"/>
                <a:gd name="T29" fmla="*/ 18 h 18"/>
                <a:gd name="T30" fmla="*/ 24 w 24"/>
                <a:gd name="T31" fmla="*/ 18 h 18"/>
                <a:gd name="T32" fmla="*/ 22 w 24"/>
                <a:gd name="T33" fmla="*/ 18 h 18"/>
                <a:gd name="T34" fmla="*/ 20 w 24"/>
                <a:gd name="T35" fmla="*/ 18 h 18"/>
                <a:gd name="T36" fmla="*/ 20 w 24"/>
                <a:gd name="T37" fmla="*/ 16 h 18"/>
                <a:gd name="T38" fmla="*/ 17 w 24"/>
                <a:gd name="T39" fmla="*/ 16 h 18"/>
                <a:gd name="T40" fmla="*/ 17 w 24"/>
                <a:gd name="T41" fmla="*/ 13 h 18"/>
                <a:gd name="T42" fmla="*/ 15 w 24"/>
                <a:gd name="T43" fmla="*/ 11 h 18"/>
                <a:gd name="T44" fmla="*/ 13 w 24"/>
                <a:gd name="T45" fmla="*/ 11 h 18"/>
                <a:gd name="T46" fmla="*/ 13 w 24"/>
                <a:gd name="T47" fmla="*/ 9 h 18"/>
                <a:gd name="T48" fmla="*/ 11 w 24"/>
                <a:gd name="T49" fmla="*/ 7 h 18"/>
                <a:gd name="T50" fmla="*/ 9 w 24"/>
                <a:gd name="T51" fmla="*/ 7 h 18"/>
                <a:gd name="T52" fmla="*/ 7 w 24"/>
                <a:gd name="T53" fmla="*/ 5 h 18"/>
                <a:gd name="T54" fmla="*/ 4 w 24"/>
                <a:gd name="T55" fmla="*/ 5 h 18"/>
                <a:gd name="T56" fmla="*/ 4 w 24"/>
                <a:gd name="T57" fmla="*/ 3 h 18"/>
                <a:gd name="T58" fmla="*/ 2 w 24"/>
                <a:gd name="T59" fmla="*/ 0 h 18"/>
                <a:gd name="T60" fmla="*/ 0 w 24"/>
                <a:gd name="T6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18">
                  <a:moveTo>
                    <a:pt x="0" y="0"/>
                  </a:moveTo>
                  <a:lnTo>
                    <a:pt x="2" y="0"/>
                  </a:lnTo>
                  <a:lnTo>
                    <a:pt x="7" y="9"/>
                  </a:lnTo>
                  <a:lnTo>
                    <a:pt x="7" y="11"/>
                  </a:lnTo>
                  <a:lnTo>
                    <a:pt x="9" y="11"/>
                  </a:lnTo>
                  <a:lnTo>
                    <a:pt x="11" y="11"/>
                  </a:lnTo>
                  <a:lnTo>
                    <a:pt x="11" y="13"/>
                  </a:lnTo>
                  <a:lnTo>
                    <a:pt x="15" y="13"/>
                  </a:lnTo>
                  <a:lnTo>
                    <a:pt x="15" y="16"/>
                  </a:lnTo>
                  <a:lnTo>
                    <a:pt x="17" y="16"/>
                  </a:lnTo>
                  <a:lnTo>
                    <a:pt x="15" y="16"/>
                  </a:lnTo>
                  <a:lnTo>
                    <a:pt x="20" y="18"/>
                  </a:lnTo>
                  <a:lnTo>
                    <a:pt x="17" y="18"/>
                  </a:lnTo>
                  <a:lnTo>
                    <a:pt x="22" y="18"/>
                  </a:lnTo>
                  <a:lnTo>
                    <a:pt x="20" y="18"/>
                  </a:lnTo>
                  <a:lnTo>
                    <a:pt x="24" y="18"/>
                  </a:lnTo>
                  <a:lnTo>
                    <a:pt x="22" y="18"/>
                  </a:lnTo>
                  <a:lnTo>
                    <a:pt x="20" y="18"/>
                  </a:lnTo>
                  <a:lnTo>
                    <a:pt x="20" y="16"/>
                  </a:lnTo>
                  <a:lnTo>
                    <a:pt x="17" y="16"/>
                  </a:lnTo>
                  <a:lnTo>
                    <a:pt x="17" y="13"/>
                  </a:lnTo>
                  <a:lnTo>
                    <a:pt x="15" y="11"/>
                  </a:lnTo>
                  <a:lnTo>
                    <a:pt x="13" y="11"/>
                  </a:lnTo>
                  <a:lnTo>
                    <a:pt x="13" y="9"/>
                  </a:lnTo>
                  <a:lnTo>
                    <a:pt x="11" y="7"/>
                  </a:lnTo>
                  <a:lnTo>
                    <a:pt x="9" y="7"/>
                  </a:lnTo>
                  <a:lnTo>
                    <a:pt x="7" y="5"/>
                  </a:lnTo>
                  <a:lnTo>
                    <a:pt x="4" y="5"/>
                  </a:lnTo>
                  <a:lnTo>
                    <a:pt x="4" y="3"/>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4" name="Freeform 138"/>
            <p:cNvSpPr>
              <a:spLocks/>
            </p:cNvSpPr>
            <p:nvPr/>
          </p:nvSpPr>
          <p:spPr bwMode="auto">
            <a:xfrm>
              <a:off x="4659" y="8435"/>
              <a:ext cx="24" cy="17"/>
            </a:xfrm>
            <a:custGeom>
              <a:avLst/>
              <a:gdLst>
                <a:gd name="T0" fmla="*/ 0 w 24"/>
                <a:gd name="T1" fmla="*/ 0 h 17"/>
                <a:gd name="T2" fmla="*/ 2 w 24"/>
                <a:gd name="T3" fmla="*/ 0 h 17"/>
                <a:gd name="T4" fmla="*/ 7 w 24"/>
                <a:gd name="T5" fmla="*/ 9 h 17"/>
                <a:gd name="T6" fmla="*/ 11 w 24"/>
                <a:gd name="T7" fmla="*/ 9 h 17"/>
                <a:gd name="T8" fmla="*/ 11 w 24"/>
                <a:gd name="T9" fmla="*/ 11 h 17"/>
                <a:gd name="T10" fmla="*/ 15 w 24"/>
                <a:gd name="T11" fmla="*/ 11 h 17"/>
                <a:gd name="T12" fmla="*/ 17 w 24"/>
                <a:gd name="T13" fmla="*/ 13 h 17"/>
                <a:gd name="T14" fmla="*/ 15 w 24"/>
                <a:gd name="T15" fmla="*/ 13 h 17"/>
                <a:gd name="T16" fmla="*/ 17 w 24"/>
                <a:gd name="T17" fmla="*/ 15 h 17"/>
                <a:gd name="T18" fmla="*/ 20 w 24"/>
                <a:gd name="T19" fmla="*/ 15 h 17"/>
                <a:gd name="T20" fmla="*/ 22 w 24"/>
                <a:gd name="T21" fmla="*/ 15 h 17"/>
                <a:gd name="T22" fmla="*/ 24 w 24"/>
                <a:gd name="T23" fmla="*/ 17 h 17"/>
                <a:gd name="T24" fmla="*/ 22 w 24"/>
                <a:gd name="T25" fmla="*/ 17 h 17"/>
                <a:gd name="T26" fmla="*/ 22 w 24"/>
                <a:gd name="T27" fmla="*/ 15 h 17"/>
                <a:gd name="T28" fmla="*/ 20 w 24"/>
                <a:gd name="T29" fmla="*/ 15 h 17"/>
                <a:gd name="T30" fmla="*/ 17 w 24"/>
                <a:gd name="T31" fmla="*/ 15 h 17"/>
                <a:gd name="T32" fmla="*/ 17 w 24"/>
                <a:gd name="T33" fmla="*/ 11 h 17"/>
                <a:gd name="T34" fmla="*/ 15 w 24"/>
                <a:gd name="T35" fmla="*/ 11 h 17"/>
                <a:gd name="T36" fmla="*/ 15 w 24"/>
                <a:gd name="T37" fmla="*/ 9 h 17"/>
                <a:gd name="T38" fmla="*/ 13 w 24"/>
                <a:gd name="T39" fmla="*/ 9 h 17"/>
                <a:gd name="T40" fmla="*/ 11 w 24"/>
                <a:gd name="T41" fmla="*/ 7 h 17"/>
                <a:gd name="T42" fmla="*/ 9 w 24"/>
                <a:gd name="T43" fmla="*/ 4 h 17"/>
                <a:gd name="T44" fmla="*/ 7 w 24"/>
                <a:gd name="T45" fmla="*/ 4 h 17"/>
                <a:gd name="T46" fmla="*/ 7 w 24"/>
                <a:gd name="T47" fmla="*/ 2 h 17"/>
                <a:gd name="T48" fmla="*/ 4 w 24"/>
                <a:gd name="T49" fmla="*/ 2 h 17"/>
                <a:gd name="T50" fmla="*/ 2 w 24"/>
                <a:gd name="T51" fmla="*/ 0 h 17"/>
                <a:gd name="T52" fmla="*/ 0 w 24"/>
                <a:gd name="T5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17">
                  <a:moveTo>
                    <a:pt x="0" y="0"/>
                  </a:moveTo>
                  <a:lnTo>
                    <a:pt x="2" y="0"/>
                  </a:lnTo>
                  <a:lnTo>
                    <a:pt x="7" y="9"/>
                  </a:lnTo>
                  <a:lnTo>
                    <a:pt x="11" y="9"/>
                  </a:lnTo>
                  <a:lnTo>
                    <a:pt x="11" y="11"/>
                  </a:lnTo>
                  <a:lnTo>
                    <a:pt x="15" y="11"/>
                  </a:lnTo>
                  <a:lnTo>
                    <a:pt x="17" y="13"/>
                  </a:lnTo>
                  <a:lnTo>
                    <a:pt x="15" y="13"/>
                  </a:lnTo>
                  <a:lnTo>
                    <a:pt x="17" y="15"/>
                  </a:lnTo>
                  <a:lnTo>
                    <a:pt x="20" y="15"/>
                  </a:lnTo>
                  <a:lnTo>
                    <a:pt x="22" y="15"/>
                  </a:lnTo>
                  <a:lnTo>
                    <a:pt x="24" y="17"/>
                  </a:lnTo>
                  <a:lnTo>
                    <a:pt x="22" y="17"/>
                  </a:lnTo>
                  <a:lnTo>
                    <a:pt x="22" y="15"/>
                  </a:lnTo>
                  <a:lnTo>
                    <a:pt x="20" y="15"/>
                  </a:lnTo>
                  <a:lnTo>
                    <a:pt x="17" y="15"/>
                  </a:lnTo>
                  <a:lnTo>
                    <a:pt x="17" y="11"/>
                  </a:lnTo>
                  <a:lnTo>
                    <a:pt x="15" y="11"/>
                  </a:lnTo>
                  <a:lnTo>
                    <a:pt x="15" y="9"/>
                  </a:lnTo>
                  <a:lnTo>
                    <a:pt x="13" y="9"/>
                  </a:lnTo>
                  <a:lnTo>
                    <a:pt x="11" y="7"/>
                  </a:lnTo>
                  <a:lnTo>
                    <a:pt x="9" y="4"/>
                  </a:lnTo>
                  <a:lnTo>
                    <a:pt x="7" y="4"/>
                  </a:lnTo>
                  <a:lnTo>
                    <a:pt x="7" y="2"/>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5" name="Freeform 139"/>
            <p:cNvSpPr>
              <a:spLocks/>
            </p:cNvSpPr>
            <p:nvPr/>
          </p:nvSpPr>
          <p:spPr bwMode="auto">
            <a:xfrm>
              <a:off x="4648" y="8411"/>
              <a:ext cx="22" cy="20"/>
            </a:xfrm>
            <a:custGeom>
              <a:avLst/>
              <a:gdLst>
                <a:gd name="T0" fmla="*/ 0 w 22"/>
                <a:gd name="T1" fmla="*/ 0 h 20"/>
                <a:gd name="T2" fmla="*/ 0 w 22"/>
                <a:gd name="T3" fmla="*/ 5 h 20"/>
                <a:gd name="T4" fmla="*/ 5 w 22"/>
                <a:gd name="T5" fmla="*/ 5 h 20"/>
                <a:gd name="T6" fmla="*/ 2 w 22"/>
                <a:gd name="T7" fmla="*/ 7 h 20"/>
                <a:gd name="T8" fmla="*/ 5 w 22"/>
                <a:gd name="T9" fmla="*/ 7 h 20"/>
                <a:gd name="T10" fmla="*/ 5 w 22"/>
                <a:gd name="T11" fmla="*/ 9 h 20"/>
                <a:gd name="T12" fmla="*/ 7 w 22"/>
                <a:gd name="T13" fmla="*/ 11 h 20"/>
                <a:gd name="T14" fmla="*/ 9 w 22"/>
                <a:gd name="T15" fmla="*/ 11 h 20"/>
                <a:gd name="T16" fmla="*/ 9 w 22"/>
                <a:gd name="T17" fmla="*/ 13 h 20"/>
                <a:gd name="T18" fmla="*/ 11 w 22"/>
                <a:gd name="T19" fmla="*/ 13 h 20"/>
                <a:gd name="T20" fmla="*/ 15 w 22"/>
                <a:gd name="T21" fmla="*/ 15 h 20"/>
                <a:gd name="T22" fmla="*/ 18 w 22"/>
                <a:gd name="T23" fmla="*/ 15 h 20"/>
                <a:gd name="T24" fmla="*/ 18 w 22"/>
                <a:gd name="T25" fmla="*/ 18 h 20"/>
                <a:gd name="T26" fmla="*/ 22 w 22"/>
                <a:gd name="T27" fmla="*/ 18 h 20"/>
                <a:gd name="T28" fmla="*/ 22 w 22"/>
                <a:gd name="T29" fmla="*/ 20 h 20"/>
                <a:gd name="T30" fmla="*/ 20 w 22"/>
                <a:gd name="T31" fmla="*/ 18 h 20"/>
                <a:gd name="T32" fmla="*/ 18 w 22"/>
                <a:gd name="T33" fmla="*/ 13 h 20"/>
                <a:gd name="T34" fmla="*/ 15 w 22"/>
                <a:gd name="T35" fmla="*/ 13 h 20"/>
                <a:gd name="T36" fmla="*/ 13 w 22"/>
                <a:gd name="T37" fmla="*/ 13 h 20"/>
                <a:gd name="T38" fmla="*/ 11 w 22"/>
                <a:gd name="T39" fmla="*/ 11 h 20"/>
                <a:gd name="T40" fmla="*/ 9 w 22"/>
                <a:gd name="T41" fmla="*/ 9 h 20"/>
                <a:gd name="T42" fmla="*/ 7 w 22"/>
                <a:gd name="T43" fmla="*/ 7 h 20"/>
                <a:gd name="T44" fmla="*/ 5 w 22"/>
                <a:gd name="T45" fmla="*/ 5 h 20"/>
                <a:gd name="T46" fmla="*/ 5 w 22"/>
                <a:gd name="T47" fmla="*/ 2 h 20"/>
                <a:gd name="T48" fmla="*/ 2 w 22"/>
                <a:gd name="T49" fmla="*/ 0 h 20"/>
                <a:gd name="T50" fmla="*/ 0 w 22"/>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0">
                  <a:moveTo>
                    <a:pt x="0" y="0"/>
                  </a:moveTo>
                  <a:lnTo>
                    <a:pt x="0" y="5"/>
                  </a:lnTo>
                  <a:lnTo>
                    <a:pt x="5" y="5"/>
                  </a:lnTo>
                  <a:lnTo>
                    <a:pt x="2" y="7"/>
                  </a:lnTo>
                  <a:lnTo>
                    <a:pt x="5" y="7"/>
                  </a:lnTo>
                  <a:lnTo>
                    <a:pt x="5" y="9"/>
                  </a:lnTo>
                  <a:lnTo>
                    <a:pt x="7" y="11"/>
                  </a:lnTo>
                  <a:lnTo>
                    <a:pt x="9" y="11"/>
                  </a:lnTo>
                  <a:lnTo>
                    <a:pt x="9" y="13"/>
                  </a:lnTo>
                  <a:lnTo>
                    <a:pt x="11" y="13"/>
                  </a:lnTo>
                  <a:lnTo>
                    <a:pt x="15" y="15"/>
                  </a:lnTo>
                  <a:lnTo>
                    <a:pt x="18" y="15"/>
                  </a:lnTo>
                  <a:lnTo>
                    <a:pt x="18" y="18"/>
                  </a:lnTo>
                  <a:lnTo>
                    <a:pt x="22" y="18"/>
                  </a:lnTo>
                  <a:lnTo>
                    <a:pt x="22" y="20"/>
                  </a:lnTo>
                  <a:lnTo>
                    <a:pt x="20" y="18"/>
                  </a:lnTo>
                  <a:lnTo>
                    <a:pt x="18" y="13"/>
                  </a:lnTo>
                  <a:lnTo>
                    <a:pt x="15" y="13"/>
                  </a:lnTo>
                  <a:lnTo>
                    <a:pt x="13" y="13"/>
                  </a:lnTo>
                  <a:lnTo>
                    <a:pt x="11" y="11"/>
                  </a:lnTo>
                  <a:lnTo>
                    <a:pt x="9" y="9"/>
                  </a:lnTo>
                  <a:lnTo>
                    <a:pt x="7" y="7"/>
                  </a:lnTo>
                  <a:lnTo>
                    <a:pt x="5" y="5"/>
                  </a:lnTo>
                  <a:lnTo>
                    <a:pt x="5"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6" name="Freeform 140"/>
            <p:cNvSpPr>
              <a:spLocks/>
            </p:cNvSpPr>
            <p:nvPr/>
          </p:nvSpPr>
          <p:spPr bwMode="auto">
            <a:xfrm>
              <a:off x="4445" y="8392"/>
              <a:ext cx="24" cy="19"/>
            </a:xfrm>
            <a:custGeom>
              <a:avLst/>
              <a:gdLst>
                <a:gd name="T0" fmla="*/ 0 w 24"/>
                <a:gd name="T1" fmla="*/ 0 h 19"/>
                <a:gd name="T2" fmla="*/ 4 w 24"/>
                <a:gd name="T3" fmla="*/ 9 h 19"/>
                <a:gd name="T4" fmla="*/ 6 w 24"/>
                <a:gd name="T5" fmla="*/ 9 h 19"/>
                <a:gd name="T6" fmla="*/ 6 w 24"/>
                <a:gd name="T7" fmla="*/ 11 h 19"/>
                <a:gd name="T8" fmla="*/ 9 w 24"/>
                <a:gd name="T9" fmla="*/ 11 h 19"/>
                <a:gd name="T10" fmla="*/ 13 w 24"/>
                <a:gd name="T11" fmla="*/ 13 h 19"/>
                <a:gd name="T12" fmla="*/ 13 w 24"/>
                <a:gd name="T13" fmla="*/ 15 h 19"/>
                <a:gd name="T14" fmla="*/ 17 w 24"/>
                <a:gd name="T15" fmla="*/ 15 h 19"/>
                <a:gd name="T16" fmla="*/ 19 w 24"/>
                <a:gd name="T17" fmla="*/ 15 h 19"/>
                <a:gd name="T18" fmla="*/ 19 w 24"/>
                <a:gd name="T19" fmla="*/ 17 h 19"/>
                <a:gd name="T20" fmla="*/ 24 w 24"/>
                <a:gd name="T21" fmla="*/ 19 h 19"/>
                <a:gd name="T22" fmla="*/ 19 w 24"/>
                <a:gd name="T23" fmla="*/ 15 h 19"/>
                <a:gd name="T24" fmla="*/ 17 w 24"/>
                <a:gd name="T25" fmla="*/ 15 h 19"/>
                <a:gd name="T26" fmla="*/ 13 w 24"/>
                <a:gd name="T27" fmla="*/ 11 h 19"/>
                <a:gd name="T28" fmla="*/ 11 w 24"/>
                <a:gd name="T29" fmla="*/ 9 h 19"/>
                <a:gd name="T30" fmla="*/ 9 w 24"/>
                <a:gd name="T31" fmla="*/ 9 h 19"/>
                <a:gd name="T32" fmla="*/ 6 w 24"/>
                <a:gd name="T33" fmla="*/ 6 h 19"/>
                <a:gd name="T34" fmla="*/ 6 w 24"/>
                <a:gd name="T35" fmla="*/ 4 h 19"/>
                <a:gd name="T36" fmla="*/ 4 w 24"/>
                <a:gd name="T37" fmla="*/ 4 h 19"/>
                <a:gd name="T38" fmla="*/ 2 w 24"/>
                <a:gd name="T39" fmla="*/ 2 h 19"/>
                <a:gd name="T40" fmla="*/ 0 w 24"/>
                <a:gd name="T41" fmla="*/ 2 h 19"/>
                <a:gd name="T42" fmla="*/ 0 w 24"/>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9">
                  <a:moveTo>
                    <a:pt x="0" y="0"/>
                  </a:moveTo>
                  <a:lnTo>
                    <a:pt x="4" y="9"/>
                  </a:lnTo>
                  <a:lnTo>
                    <a:pt x="6" y="9"/>
                  </a:lnTo>
                  <a:lnTo>
                    <a:pt x="6" y="11"/>
                  </a:lnTo>
                  <a:lnTo>
                    <a:pt x="9" y="11"/>
                  </a:lnTo>
                  <a:lnTo>
                    <a:pt x="13" y="13"/>
                  </a:lnTo>
                  <a:lnTo>
                    <a:pt x="13" y="15"/>
                  </a:lnTo>
                  <a:lnTo>
                    <a:pt x="17" y="15"/>
                  </a:lnTo>
                  <a:lnTo>
                    <a:pt x="19" y="15"/>
                  </a:lnTo>
                  <a:lnTo>
                    <a:pt x="19" y="17"/>
                  </a:lnTo>
                  <a:lnTo>
                    <a:pt x="24" y="19"/>
                  </a:lnTo>
                  <a:lnTo>
                    <a:pt x="19" y="15"/>
                  </a:lnTo>
                  <a:lnTo>
                    <a:pt x="17" y="15"/>
                  </a:lnTo>
                  <a:lnTo>
                    <a:pt x="13" y="11"/>
                  </a:lnTo>
                  <a:lnTo>
                    <a:pt x="11" y="9"/>
                  </a:lnTo>
                  <a:lnTo>
                    <a:pt x="9" y="9"/>
                  </a:lnTo>
                  <a:lnTo>
                    <a:pt x="6" y="6"/>
                  </a:lnTo>
                  <a:lnTo>
                    <a:pt x="6" y="4"/>
                  </a:lnTo>
                  <a:lnTo>
                    <a:pt x="4" y="4"/>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7" name="Freeform 141"/>
            <p:cNvSpPr>
              <a:spLocks/>
            </p:cNvSpPr>
            <p:nvPr/>
          </p:nvSpPr>
          <p:spPr bwMode="auto">
            <a:xfrm>
              <a:off x="4469" y="8388"/>
              <a:ext cx="24" cy="17"/>
            </a:xfrm>
            <a:custGeom>
              <a:avLst/>
              <a:gdLst>
                <a:gd name="T0" fmla="*/ 0 w 24"/>
                <a:gd name="T1" fmla="*/ 0 h 17"/>
                <a:gd name="T2" fmla="*/ 2 w 24"/>
                <a:gd name="T3" fmla="*/ 2 h 17"/>
                <a:gd name="T4" fmla="*/ 2 w 24"/>
                <a:gd name="T5" fmla="*/ 4 h 17"/>
                <a:gd name="T6" fmla="*/ 4 w 24"/>
                <a:gd name="T7" fmla="*/ 4 h 17"/>
                <a:gd name="T8" fmla="*/ 6 w 24"/>
                <a:gd name="T9" fmla="*/ 6 h 17"/>
                <a:gd name="T10" fmla="*/ 6 w 24"/>
                <a:gd name="T11" fmla="*/ 8 h 17"/>
                <a:gd name="T12" fmla="*/ 8 w 24"/>
                <a:gd name="T13" fmla="*/ 8 h 17"/>
                <a:gd name="T14" fmla="*/ 11 w 24"/>
                <a:gd name="T15" fmla="*/ 8 h 17"/>
                <a:gd name="T16" fmla="*/ 13 w 24"/>
                <a:gd name="T17" fmla="*/ 13 h 17"/>
                <a:gd name="T18" fmla="*/ 17 w 24"/>
                <a:gd name="T19" fmla="*/ 13 h 17"/>
                <a:gd name="T20" fmla="*/ 17 w 24"/>
                <a:gd name="T21" fmla="*/ 15 h 17"/>
                <a:gd name="T22" fmla="*/ 19 w 24"/>
                <a:gd name="T23" fmla="*/ 15 h 17"/>
                <a:gd name="T24" fmla="*/ 24 w 24"/>
                <a:gd name="T25" fmla="*/ 17 h 17"/>
                <a:gd name="T26" fmla="*/ 21 w 24"/>
                <a:gd name="T27" fmla="*/ 15 h 17"/>
                <a:gd name="T28" fmla="*/ 19 w 24"/>
                <a:gd name="T29" fmla="*/ 15 h 17"/>
                <a:gd name="T30" fmla="*/ 19 w 24"/>
                <a:gd name="T31" fmla="*/ 13 h 17"/>
                <a:gd name="T32" fmla="*/ 17 w 24"/>
                <a:gd name="T33" fmla="*/ 13 h 17"/>
                <a:gd name="T34" fmla="*/ 13 w 24"/>
                <a:gd name="T35" fmla="*/ 8 h 17"/>
                <a:gd name="T36" fmla="*/ 11 w 24"/>
                <a:gd name="T37" fmla="*/ 6 h 17"/>
                <a:gd name="T38" fmla="*/ 6 w 24"/>
                <a:gd name="T39" fmla="*/ 4 h 17"/>
                <a:gd name="T40" fmla="*/ 4 w 24"/>
                <a:gd name="T41" fmla="*/ 2 h 17"/>
                <a:gd name="T42" fmla="*/ 6 w 24"/>
                <a:gd name="T43" fmla="*/ 2 h 17"/>
                <a:gd name="T44" fmla="*/ 2 w 24"/>
                <a:gd name="T45" fmla="*/ 2 h 17"/>
                <a:gd name="T46" fmla="*/ 4 w 24"/>
                <a:gd name="T47" fmla="*/ 2 h 17"/>
                <a:gd name="T48" fmla="*/ 2 w 24"/>
                <a:gd name="T49" fmla="*/ 0 h 17"/>
                <a:gd name="T50" fmla="*/ 0 w 24"/>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7">
                  <a:moveTo>
                    <a:pt x="0" y="0"/>
                  </a:moveTo>
                  <a:lnTo>
                    <a:pt x="2" y="2"/>
                  </a:lnTo>
                  <a:lnTo>
                    <a:pt x="2" y="4"/>
                  </a:lnTo>
                  <a:lnTo>
                    <a:pt x="4" y="4"/>
                  </a:lnTo>
                  <a:lnTo>
                    <a:pt x="6" y="6"/>
                  </a:lnTo>
                  <a:lnTo>
                    <a:pt x="6" y="8"/>
                  </a:lnTo>
                  <a:lnTo>
                    <a:pt x="8" y="8"/>
                  </a:lnTo>
                  <a:lnTo>
                    <a:pt x="11" y="8"/>
                  </a:lnTo>
                  <a:lnTo>
                    <a:pt x="13" y="13"/>
                  </a:lnTo>
                  <a:lnTo>
                    <a:pt x="17" y="13"/>
                  </a:lnTo>
                  <a:lnTo>
                    <a:pt x="17" y="15"/>
                  </a:lnTo>
                  <a:lnTo>
                    <a:pt x="19" y="15"/>
                  </a:lnTo>
                  <a:lnTo>
                    <a:pt x="24" y="17"/>
                  </a:lnTo>
                  <a:lnTo>
                    <a:pt x="21" y="15"/>
                  </a:lnTo>
                  <a:lnTo>
                    <a:pt x="19" y="15"/>
                  </a:lnTo>
                  <a:lnTo>
                    <a:pt x="19" y="13"/>
                  </a:lnTo>
                  <a:lnTo>
                    <a:pt x="17" y="13"/>
                  </a:lnTo>
                  <a:lnTo>
                    <a:pt x="13" y="8"/>
                  </a:lnTo>
                  <a:lnTo>
                    <a:pt x="11" y="6"/>
                  </a:lnTo>
                  <a:lnTo>
                    <a:pt x="6" y="4"/>
                  </a:lnTo>
                  <a:lnTo>
                    <a:pt x="4" y="2"/>
                  </a:lnTo>
                  <a:lnTo>
                    <a:pt x="6" y="2"/>
                  </a:lnTo>
                  <a:lnTo>
                    <a:pt x="2" y="2"/>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8" name="Freeform 142"/>
            <p:cNvSpPr>
              <a:spLocks/>
            </p:cNvSpPr>
            <p:nvPr/>
          </p:nvSpPr>
          <p:spPr bwMode="auto">
            <a:xfrm>
              <a:off x="4454" y="8362"/>
              <a:ext cx="23" cy="21"/>
            </a:xfrm>
            <a:custGeom>
              <a:avLst/>
              <a:gdLst>
                <a:gd name="T0" fmla="*/ 0 w 23"/>
                <a:gd name="T1" fmla="*/ 0 h 21"/>
                <a:gd name="T2" fmla="*/ 4 w 23"/>
                <a:gd name="T3" fmla="*/ 8 h 21"/>
                <a:gd name="T4" fmla="*/ 6 w 23"/>
                <a:gd name="T5" fmla="*/ 8 h 21"/>
                <a:gd name="T6" fmla="*/ 10 w 23"/>
                <a:gd name="T7" fmla="*/ 13 h 21"/>
                <a:gd name="T8" fmla="*/ 17 w 23"/>
                <a:gd name="T9" fmla="*/ 17 h 21"/>
                <a:gd name="T10" fmla="*/ 21 w 23"/>
                <a:gd name="T11" fmla="*/ 19 h 21"/>
                <a:gd name="T12" fmla="*/ 23 w 23"/>
                <a:gd name="T13" fmla="*/ 19 h 21"/>
                <a:gd name="T14" fmla="*/ 23 w 23"/>
                <a:gd name="T15" fmla="*/ 21 h 21"/>
                <a:gd name="T16" fmla="*/ 23 w 23"/>
                <a:gd name="T17" fmla="*/ 19 h 21"/>
                <a:gd name="T18" fmla="*/ 21 w 23"/>
                <a:gd name="T19" fmla="*/ 19 h 21"/>
                <a:gd name="T20" fmla="*/ 19 w 23"/>
                <a:gd name="T21" fmla="*/ 17 h 21"/>
                <a:gd name="T22" fmla="*/ 17 w 23"/>
                <a:gd name="T23" fmla="*/ 15 h 21"/>
                <a:gd name="T24" fmla="*/ 15 w 23"/>
                <a:gd name="T25" fmla="*/ 13 h 21"/>
                <a:gd name="T26" fmla="*/ 13 w 23"/>
                <a:gd name="T27" fmla="*/ 10 h 21"/>
                <a:gd name="T28" fmla="*/ 10 w 23"/>
                <a:gd name="T29" fmla="*/ 10 h 21"/>
                <a:gd name="T30" fmla="*/ 10 w 23"/>
                <a:gd name="T31" fmla="*/ 8 h 21"/>
                <a:gd name="T32" fmla="*/ 8 w 23"/>
                <a:gd name="T33" fmla="*/ 8 h 21"/>
                <a:gd name="T34" fmla="*/ 8 w 23"/>
                <a:gd name="T35" fmla="*/ 6 h 21"/>
                <a:gd name="T36" fmla="*/ 6 w 23"/>
                <a:gd name="T37" fmla="*/ 6 h 21"/>
                <a:gd name="T38" fmla="*/ 4 w 23"/>
                <a:gd name="T39" fmla="*/ 4 h 21"/>
                <a:gd name="T40" fmla="*/ 2 w 23"/>
                <a:gd name="T41" fmla="*/ 2 h 21"/>
                <a:gd name="T42" fmla="*/ 0 w 23"/>
                <a:gd name="T43" fmla="*/ 2 h 21"/>
                <a:gd name="T44" fmla="*/ 0 w 23"/>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1">
                  <a:moveTo>
                    <a:pt x="0" y="0"/>
                  </a:moveTo>
                  <a:lnTo>
                    <a:pt x="4" y="8"/>
                  </a:lnTo>
                  <a:lnTo>
                    <a:pt x="6" y="8"/>
                  </a:lnTo>
                  <a:lnTo>
                    <a:pt x="10" y="13"/>
                  </a:lnTo>
                  <a:lnTo>
                    <a:pt x="17" y="17"/>
                  </a:lnTo>
                  <a:lnTo>
                    <a:pt x="21" y="19"/>
                  </a:lnTo>
                  <a:lnTo>
                    <a:pt x="23" y="19"/>
                  </a:lnTo>
                  <a:lnTo>
                    <a:pt x="23" y="21"/>
                  </a:lnTo>
                  <a:lnTo>
                    <a:pt x="23" y="19"/>
                  </a:lnTo>
                  <a:lnTo>
                    <a:pt x="21" y="19"/>
                  </a:lnTo>
                  <a:lnTo>
                    <a:pt x="19" y="17"/>
                  </a:lnTo>
                  <a:lnTo>
                    <a:pt x="17" y="15"/>
                  </a:lnTo>
                  <a:lnTo>
                    <a:pt x="15" y="13"/>
                  </a:lnTo>
                  <a:lnTo>
                    <a:pt x="13" y="10"/>
                  </a:lnTo>
                  <a:lnTo>
                    <a:pt x="10" y="10"/>
                  </a:lnTo>
                  <a:lnTo>
                    <a:pt x="10" y="8"/>
                  </a:lnTo>
                  <a:lnTo>
                    <a:pt x="8" y="8"/>
                  </a:lnTo>
                  <a:lnTo>
                    <a:pt x="8" y="6"/>
                  </a:lnTo>
                  <a:lnTo>
                    <a:pt x="6" y="6"/>
                  </a:lnTo>
                  <a:lnTo>
                    <a:pt x="4" y="4"/>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19" name="Freeform 143"/>
            <p:cNvSpPr>
              <a:spLocks/>
            </p:cNvSpPr>
            <p:nvPr/>
          </p:nvSpPr>
          <p:spPr bwMode="auto">
            <a:xfrm>
              <a:off x="4547" y="8418"/>
              <a:ext cx="26" cy="19"/>
            </a:xfrm>
            <a:custGeom>
              <a:avLst/>
              <a:gdLst>
                <a:gd name="T0" fmla="*/ 0 w 26"/>
                <a:gd name="T1" fmla="*/ 0 h 19"/>
                <a:gd name="T2" fmla="*/ 2 w 26"/>
                <a:gd name="T3" fmla="*/ 0 h 19"/>
                <a:gd name="T4" fmla="*/ 2 w 26"/>
                <a:gd name="T5" fmla="*/ 4 h 19"/>
                <a:gd name="T6" fmla="*/ 4 w 26"/>
                <a:gd name="T7" fmla="*/ 4 h 19"/>
                <a:gd name="T8" fmla="*/ 4 w 26"/>
                <a:gd name="T9" fmla="*/ 6 h 19"/>
                <a:gd name="T10" fmla="*/ 6 w 26"/>
                <a:gd name="T11" fmla="*/ 6 h 19"/>
                <a:gd name="T12" fmla="*/ 8 w 26"/>
                <a:gd name="T13" fmla="*/ 8 h 19"/>
                <a:gd name="T14" fmla="*/ 8 w 26"/>
                <a:gd name="T15" fmla="*/ 11 h 19"/>
                <a:gd name="T16" fmla="*/ 10 w 26"/>
                <a:gd name="T17" fmla="*/ 11 h 19"/>
                <a:gd name="T18" fmla="*/ 10 w 26"/>
                <a:gd name="T19" fmla="*/ 13 h 19"/>
                <a:gd name="T20" fmla="*/ 13 w 26"/>
                <a:gd name="T21" fmla="*/ 13 h 19"/>
                <a:gd name="T22" fmla="*/ 17 w 26"/>
                <a:gd name="T23" fmla="*/ 15 h 19"/>
                <a:gd name="T24" fmla="*/ 19 w 26"/>
                <a:gd name="T25" fmla="*/ 15 h 19"/>
                <a:gd name="T26" fmla="*/ 19 w 26"/>
                <a:gd name="T27" fmla="*/ 17 h 19"/>
                <a:gd name="T28" fmla="*/ 21 w 26"/>
                <a:gd name="T29" fmla="*/ 17 h 19"/>
                <a:gd name="T30" fmla="*/ 26 w 26"/>
                <a:gd name="T31" fmla="*/ 19 h 19"/>
                <a:gd name="T32" fmla="*/ 23 w 26"/>
                <a:gd name="T33" fmla="*/ 17 h 19"/>
                <a:gd name="T34" fmla="*/ 21 w 26"/>
                <a:gd name="T35" fmla="*/ 17 h 19"/>
                <a:gd name="T36" fmla="*/ 19 w 26"/>
                <a:gd name="T37" fmla="*/ 15 h 19"/>
                <a:gd name="T38" fmla="*/ 17 w 26"/>
                <a:gd name="T39" fmla="*/ 13 h 19"/>
                <a:gd name="T40" fmla="*/ 15 w 26"/>
                <a:gd name="T41" fmla="*/ 13 h 19"/>
                <a:gd name="T42" fmla="*/ 15 w 26"/>
                <a:gd name="T43" fmla="*/ 11 h 19"/>
                <a:gd name="T44" fmla="*/ 13 w 26"/>
                <a:gd name="T45" fmla="*/ 11 h 19"/>
                <a:gd name="T46" fmla="*/ 13 w 26"/>
                <a:gd name="T47" fmla="*/ 8 h 19"/>
                <a:gd name="T48" fmla="*/ 10 w 26"/>
                <a:gd name="T49" fmla="*/ 6 h 19"/>
                <a:gd name="T50" fmla="*/ 8 w 26"/>
                <a:gd name="T51" fmla="*/ 6 h 19"/>
                <a:gd name="T52" fmla="*/ 8 w 26"/>
                <a:gd name="T53" fmla="*/ 4 h 19"/>
                <a:gd name="T54" fmla="*/ 6 w 26"/>
                <a:gd name="T55" fmla="*/ 4 h 19"/>
                <a:gd name="T56" fmla="*/ 4 w 26"/>
                <a:gd name="T57" fmla="*/ 4 h 19"/>
                <a:gd name="T58" fmla="*/ 4 w 26"/>
                <a:gd name="T59" fmla="*/ 2 h 19"/>
                <a:gd name="T60" fmla="*/ 2 w 26"/>
                <a:gd name="T61" fmla="*/ 0 h 19"/>
                <a:gd name="T62" fmla="*/ 0 w 26"/>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9">
                  <a:moveTo>
                    <a:pt x="0" y="0"/>
                  </a:moveTo>
                  <a:lnTo>
                    <a:pt x="2" y="0"/>
                  </a:lnTo>
                  <a:lnTo>
                    <a:pt x="2" y="4"/>
                  </a:lnTo>
                  <a:lnTo>
                    <a:pt x="4" y="4"/>
                  </a:lnTo>
                  <a:lnTo>
                    <a:pt x="4" y="6"/>
                  </a:lnTo>
                  <a:lnTo>
                    <a:pt x="6" y="6"/>
                  </a:lnTo>
                  <a:lnTo>
                    <a:pt x="8" y="8"/>
                  </a:lnTo>
                  <a:lnTo>
                    <a:pt x="8" y="11"/>
                  </a:lnTo>
                  <a:lnTo>
                    <a:pt x="10" y="11"/>
                  </a:lnTo>
                  <a:lnTo>
                    <a:pt x="10" y="13"/>
                  </a:lnTo>
                  <a:lnTo>
                    <a:pt x="13" y="13"/>
                  </a:lnTo>
                  <a:lnTo>
                    <a:pt x="17" y="15"/>
                  </a:lnTo>
                  <a:lnTo>
                    <a:pt x="19" y="15"/>
                  </a:lnTo>
                  <a:lnTo>
                    <a:pt x="19" y="17"/>
                  </a:lnTo>
                  <a:lnTo>
                    <a:pt x="21" y="17"/>
                  </a:lnTo>
                  <a:lnTo>
                    <a:pt x="26" y="19"/>
                  </a:lnTo>
                  <a:lnTo>
                    <a:pt x="23" y="17"/>
                  </a:lnTo>
                  <a:lnTo>
                    <a:pt x="21" y="17"/>
                  </a:lnTo>
                  <a:lnTo>
                    <a:pt x="19" y="15"/>
                  </a:lnTo>
                  <a:lnTo>
                    <a:pt x="17" y="13"/>
                  </a:lnTo>
                  <a:lnTo>
                    <a:pt x="15" y="13"/>
                  </a:lnTo>
                  <a:lnTo>
                    <a:pt x="15" y="11"/>
                  </a:lnTo>
                  <a:lnTo>
                    <a:pt x="13" y="11"/>
                  </a:lnTo>
                  <a:lnTo>
                    <a:pt x="13" y="8"/>
                  </a:lnTo>
                  <a:lnTo>
                    <a:pt x="10" y="6"/>
                  </a:lnTo>
                  <a:lnTo>
                    <a:pt x="8" y="6"/>
                  </a:lnTo>
                  <a:lnTo>
                    <a:pt x="8" y="4"/>
                  </a:lnTo>
                  <a:lnTo>
                    <a:pt x="6" y="4"/>
                  </a:lnTo>
                  <a:lnTo>
                    <a:pt x="4" y="4"/>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0" name="Freeform 144"/>
            <p:cNvSpPr>
              <a:spLocks/>
            </p:cNvSpPr>
            <p:nvPr/>
          </p:nvSpPr>
          <p:spPr bwMode="auto">
            <a:xfrm>
              <a:off x="4575" y="8411"/>
              <a:ext cx="24" cy="20"/>
            </a:xfrm>
            <a:custGeom>
              <a:avLst/>
              <a:gdLst>
                <a:gd name="T0" fmla="*/ 0 w 24"/>
                <a:gd name="T1" fmla="*/ 0 h 20"/>
                <a:gd name="T2" fmla="*/ 0 w 24"/>
                <a:gd name="T3" fmla="*/ 7 h 20"/>
                <a:gd name="T4" fmla="*/ 4 w 24"/>
                <a:gd name="T5" fmla="*/ 9 h 20"/>
                <a:gd name="T6" fmla="*/ 4 w 24"/>
                <a:gd name="T7" fmla="*/ 11 h 20"/>
                <a:gd name="T8" fmla="*/ 6 w 24"/>
                <a:gd name="T9" fmla="*/ 11 h 20"/>
                <a:gd name="T10" fmla="*/ 8 w 24"/>
                <a:gd name="T11" fmla="*/ 13 h 20"/>
                <a:gd name="T12" fmla="*/ 13 w 24"/>
                <a:gd name="T13" fmla="*/ 15 h 20"/>
                <a:gd name="T14" fmla="*/ 15 w 24"/>
                <a:gd name="T15" fmla="*/ 15 h 20"/>
                <a:gd name="T16" fmla="*/ 15 w 24"/>
                <a:gd name="T17" fmla="*/ 18 h 20"/>
                <a:gd name="T18" fmla="*/ 19 w 24"/>
                <a:gd name="T19" fmla="*/ 18 h 20"/>
                <a:gd name="T20" fmla="*/ 19 w 24"/>
                <a:gd name="T21" fmla="*/ 20 h 20"/>
                <a:gd name="T22" fmla="*/ 24 w 24"/>
                <a:gd name="T23" fmla="*/ 20 h 20"/>
                <a:gd name="T24" fmla="*/ 21 w 24"/>
                <a:gd name="T25" fmla="*/ 20 h 20"/>
                <a:gd name="T26" fmla="*/ 19 w 24"/>
                <a:gd name="T27" fmla="*/ 18 h 20"/>
                <a:gd name="T28" fmla="*/ 17 w 24"/>
                <a:gd name="T29" fmla="*/ 18 h 20"/>
                <a:gd name="T30" fmla="*/ 15 w 24"/>
                <a:gd name="T31" fmla="*/ 15 h 20"/>
                <a:gd name="T32" fmla="*/ 15 w 24"/>
                <a:gd name="T33" fmla="*/ 13 h 20"/>
                <a:gd name="T34" fmla="*/ 13 w 24"/>
                <a:gd name="T35" fmla="*/ 13 h 20"/>
                <a:gd name="T36" fmla="*/ 13 w 24"/>
                <a:gd name="T37" fmla="*/ 11 h 20"/>
                <a:gd name="T38" fmla="*/ 11 w 24"/>
                <a:gd name="T39" fmla="*/ 11 h 20"/>
                <a:gd name="T40" fmla="*/ 8 w 24"/>
                <a:gd name="T41" fmla="*/ 11 h 20"/>
                <a:gd name="T42" fmla="*/ 8 w 24"/>
                <a:gd name="T43" fmla="*/ 9 h 20"/>
                <a:gd name="T44" fmla="*/ 6 w 24"/>
                <a:gd name="T45" fmla="*/ 9 h 20"/>
                <a:gd name="T46" fmla="*/ 6 w 24"/>
                <a:gd name="T47" fmla="*/ 7 h 20"/>
                <a:gd name="T48" fmla="*/ 4 w 24"/>
                <a:gd name="T49" fmla="*/ 7 h 20"/>
                <a:gd name="T50" fmla="*/ 4 w 24"/>
                <a:gd name="T51" fmla="*/ 5 h 20"/>
                <a:gd name="T52" fmla="*/ 2 w 24"/>
                <a:gd name="T53" fmla="*/ 2 h 20"/>
                <a:gd name="T54" fmla="*/ 0 w 24"/>
                <a:gd name="T55" fmla="*/ 2 h 20"/>
                <a:gd name="T56" fmla="*/ 0 w 24"/>
                <a:gd name="T5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0">
                  <a:moveTo>
                    <a:pt x="0" y="0"/>
                  </a:moveTo>
                  <a:lnTo>
                    <a:pt x="0" y="7"/>
                  </a:lnTo>
                  <a:lnTo>
                    <a:pt x="4" y="9"/>
                  </a:lnTo>
                  <a:lnTo>
                    <a:pt x="4" y="11"/>
                  </a:lnTo>
                  <a:lnTo>
                    <a:pt x="6" y="11"/>
                  </a:lnTo>
                  <a:lnTo>
                    <a:pt x="8" y="13"/>
                  </a:lnTo>
                  <a:lnTo>
                    <a:pt x="13" y="15"/>
                  </a:lnTo>
                  <a:lnTo>
                    <a:pt x="15" y="15"/>
                  </a:lnTo>
                  <a:lnTo>
                    <a:pt x="15" y="18"/>
                  </a:lnTo>
                  <a:lnTo>
                    <a:pt x="19" y="18"/>
                  </a:lnTo>
                  <a:lnTo>
                    <a:pt x="19" y="20"/>
                  </a:lnTo>
                  <a:lnTo>
                    <a:pt x="24" y="20"/>
                  </a:lnTo>
                  <a:lnTo>
                    <a:pt x="21" y="20"/>
                  </a:lnTo>
                  <a:lnTo>
                    <a:pt x="19" y="18"/>
                  </a:lnTo>
                  <a:lnTo>
                    <a:pt x="17" y="18"/>
                  </a:lnTo>
                  <a:lnTo>
                    <a:pt x="15" y="15"/>
                  </a:lnTo>
                  <a:lnTo>
                    <a:pt x="15" y="13"/>
                  </a:lnTo>
                  <a:lnTo>
                    <a:pt x="13" y="13"/>
                  </a:lnTo>
                  <a:lnTo>
                    <a:pt x="13" y="11"/>
                  </a:lnTo>
                  <a:lnTo>
                    <a:pt x="11" y="11"/>
                  </a:lnTo>
                  <a:lnTo>
                    <a:pt x="8" y="11"/>
                  </a:lnTo>
                  <a:lnTo>
                    <a:pt x="8" y="9"/>
                  </a:lnTo>
                  <a:lnTo>
                    <a:pt x="6" y="9"/>
                  </a:lnTo>
                  <a:lnTo>
                    <a:pt x="6" y="7"/>
                  </a:lnTo>
                  <a:lnTo>
                    <a:pt x="4" y="7"/>
                  </a:lnTo>
                  <a:lnTo>
                    <a:pt x="4" y="5"/>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1" name="Freeform 145"/>
            <p:cNvSpPr>
              <a:spLocks/>
            </p:cNvSpPr>
            <p:nvPr/>
          </p:nvSpPr>
          <p:spPr bwMode="auto">
            <a:xfrm>
              <a:off x="4560" y="8390"/>
              <a:ext cx="23" cy="19"/>
            </a:xfrm>
            <a:custGeom>
              <a:avLst/>
              <a:gdLst>
                <a:gd name="T0" fmla="*/ 0 w 23"/>
                <a:gd name="T1" fmla="*/ 0 h 19"/>
                <a:gd name="T2" fmla="*/ 0 w 23"/>
                <a:gd name="T3" fmla="*/ 2 h 19"/>
                <a:gd name="T4" fmla="*/ 2 w 23"/>
                <a:gd name="T5" fmla="*/ 2 h 19"/>
                <a:gd name="T6" fmla="*/ 2 w 23"/>
                <a:gd name="T7" fmla="*/ 4 h 19"/>
                <a:gd name="T8" fmla="*/ 4 w 23"/>
                <a:gd name="T9" fmla="*/ 4 h 19"/>
                <a:gd name="T10" fmla="*/ 4 w 23"/>
                <a:gd name="T11" fmla="*/ 6 h 19"/>
                <a:gd name="T12" fmla="*/ 6 w 23"/>
                <a:gd name="T13" fmla="*/ 8 h 19"/>
                <a:gd name="T14" fmla="*/ 8 w 23"/>
                <a:gd name="T15" fmla="*/ 8 h 19"/>
                <a:gd name="T16" fmla="*/ 8 w 23"/>
                <a:gd name="T17" fmla="*/ 11 h 19"/>
                <a:gd name="T18" fmla="*/ 13 w 23"/>
                <a:gd name="T19" fmla="*/ 11 h 19"/>
                <a:gd name="T20" fmla="*/ 13 w 23"/>
                <a:gd name="T21" fmla="*/ 13 h 19"/>
                <a:gd name="T22" fmla="*/ 15 w 23"/>
                <a:gd name="T23" fmla="*/ 13 h 19"/>
                <a:gd name="T24" fmla="*/ 17 w 23"/>
                <a:gd name="T25" fmla="*/ 15 h 19"/>
                <a:gd name="T26" fmla="*/ 17 w 23"/>
                <a:gd name="T27" fmla="*/ 17 h 19"/>
                <a:gd name="T28" fmla="*/ 21 w 23"/>
                <a:gd name="T29" fmla="*/ 17 h 19"/>
                <a:gd name="T30" fmla="*/ 21 w 23"/>
                <a:gd name="T31" fmla="*/ 19 h 19"/>
                <a:gd name="T32" fmla="*/ 23 w 23"/>
                <a:gd name="T33" fmla="*/ 19 h 19"/>
                <a:gd name="T34" fmla="*/ 19 w 23"/>
                <a:gd name="T35" fmla="*/ 17 h 19"/>
                <a:gd name="T36" fmla="*/ 17 w 23"/>
                <a:gd name="T37" fmla="*/ 13 h 19"/>
                <a:gd name="T38" fmla="*/ 15 w 23"/>
                <a:gd name="T39" fmla="*/ 13 h 19"/>
                <a:gd name="T40" fmla="*/ 13 w 23"/>
                <a:gd name="T41" fmla="*/ 11 h 19"/>
                <a:gd name="T42" fmla="*/ 10 w 23"/>
                <a:gd name="T43" fmla="*/ 8 h 19"/>
                <a:gd name="T44" fmla="*/ 8 w 23"/>
                <a:gd name="T45" fmla="*/ 8 h 19"/>
                <a:gd name="T46" fmla="*/ 8 w 23"/>
                <a:gd name="T47" fmla="*/ 6 h 19"/>
                <a:gd name="T48" fmla="*/ 6 w 23"/>
                <a:gd name="T49" fmla="*/ 6 h 19"/>
                <a:gd name="T50" fmla="*/ 6 w 23"/>
                <a:gd name="T51" fmla="*/ 2 h 19"/>
                <a:gd name="T52" fmla="*/ 4 w 23"/>
                <a:gd name="T53" fmla="*/ 2 h 19"/>
                <a:gd name="T54" fmla="*/ 2 w 23"/>
                <a:gd name="T55" fmla="*/ 2 h 19"/>
                <a:gd name="T56" fmla="*/ 2 w 23"/>
                <a:gd name="T57" fmla="*/ 0 h 19"/>
                <a:gd name="T58" fmla="*/ 0 w 23"/>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19">
                  <a:moveTo>
                    <a:pt x="0" y="0"/>
                  </a:moveTo>
                  <a:lnTo>
                    <a:pt x="0" y="2"/>
                  </a:lnTo>
                  <a:lnTo>
                    <a:pt x="2" y="2"/>
                  </a:lnTo>
                  <a:lnTo>
                    <a:pt x="2" y="4"/>
                  </a:lnTo>
                  <a:lnTo>
                    <a:pt x="4" y="4"/>
                  </a:lnTo>
                  <a:lnTo>
                    <a:pt x="4" y="6"/>
                  </a:lnTo>
                  <a:lnTo>
                    <a:pt x="6" y="8"/>
                  </a:lnTo>
                  <a:lnTo>
                    <a:pt x="8" y="8"/>
                  </a:lnTo>
                  <a:lnTo>
                    <a:pt x="8" y="11"/>
                  </a:lnTo>
                  <a:lnTo>
                    <a:pt x="13" y="11"/>
                  </a:lnTo>
                  <a:lnTo>
                    <a:pt x="13" y="13"/>
                  </a:lnTo>
                  <a:lnTo>
                    <a:pt x="15" y="13"/>
                  </a:lnTo>
                  <a:lnTo>
                    <a:pt x="17" y="15"/>
                  </a:lnTo>
                  <a:lnTo>
                    <a:pt x="17" y="17"/>
                  </a:lnTo>
                  <a:lnTo>
                    <a:pt x="21" y="17"/>
                  </a:lnTo>
                  <a:lnTo>
                    <a:pt x="21" y="19"/>
                  </a:lnTo>
                  <a:lnTo>
                    <a:pt x="23" y="19"/>
                  </a:lnTo>
                  <a:lnTo>
                    <a:pt x="19" y="17"/>
                  </a:lnTo>
                  <a:lnTo>
                    <a:pt x="17" y="13"/>
                  </a:lnTo>
                  <a:lnTo>
                    <a:pt x="15" y="13"/>
                  </a:lnTo>
                  <a:lnTo>
                    <a:pt x="13" y="11"/>
                  </a:lnTo>
                  <a:lnTo>
                    <a:pt x="10" y="8"/>
                  </a:lnTo>
                  <a:lnTo>
                    <a:pt x="8" y="8"/>
                  </a:lnTo>
                  <a:lnTo>
                    <a:pt x="8" y="6"/>
                  </a:lnTo>
                  <a:lnTo>
                    <a:pt x="6" y="6"/>
                  </a:lnTo>
                  <a:lnTo>
                    <a:pt x="6" y="2"/>
                  </a:lnTo>
                  <a:lnTo>
                    <a:pt x="4" y="2"/>
                  </a:lnTo>
                  <a:lnTo>
                    <a:pt x="2"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2" name="Freeform 146"/>
            <p:cNvSpPr>
              <a:spLocks/>
            </p:cNvSpPr>
            <p:nvPr/>
          </p:nvSpPr>
          <p:spPr bwMode="auto">
            <a:xfrm>
              <a:off x="4774" y="7944"/>
              <a:ext cx="30" cy="20"/>
            </a:xfrm>
            <a:custGeom>
              <a:avLst/>
              <a:gdLst>
                <a:gd name="T0" fmla="*/ 0 w 30"/>
                <a:gd name="T1" fmla="*/ 0 h 20"/>
                <a:gd name="T2" fmla="*/ 0 w 30"/>
                <a:gd name="T3" fmla="*/ 3 h 20"/>
                <a:gd name="T4" fmla="*/ 2 w 30"/>
                <a:gd name="T5" fmla="*/ 5 h 20"/>
                <a:gd name="T6" fmla="*/ 4 w 30"/>
                <a:gd name="T7" fmla="*/ 5 h 20"/>
                <a:gd name="T8" fmla="*/ 6 w 30"/>
                <a:gd name="T9" fmla="*/ 7 h 20"/>
                <a:gd name="T10" fmla="*/ 4 w 30"/>
                <a:gd name="T11" fmla="*/ 7 h 20"/>
                <a:gd name="T12" fmla="*/ 6 w 30"/>
                <a:gd name="T13" fmla="*/ 9 h 20"/>
                <a:gd name="T14" fmla="*/ 8 w 30"/>
                <a:gd name="T15" fmla="*/ 9 h 20"/>
                <a:gd name="T16" fmla="*/ 15 w 30"/>
                <a:gd name="T17" fmla="*/ 13 h 20"/>
                <a:gd name="T18" fmla="*/ 17 w 30"/>
                <a:gd name="T19" fmla="*/ 13 h 20"/>
                <a:gd name="T20" fmla="*/ 19 w 30"/>
                <a:gd name="T21" fmla="*/ 15 h 20"/>
                <a:gd name="T22" fmla="*/ 21 w 30"/>
                <a:gd name="T23" fmla="*/ 15 h 20"/>
                <a:gd name="T24" fmla="*/ 23 w 30"/>
                <a:gd name="T25" fmla="*/ 18 h 20"/>
                <a:gd name="T26" fmla="*/ 28 w 30"/>
                <a:gd name="T27" fmla="*/ 20 h 20"/>
                <a:gd name="T28" fmla="*/ 30 w 30"/>
                <a:gd name="T29" fmla="*/ 20 h 20"/>
                <a:gd name="T30" fmla="*/ 28 w 30"/>
                <a:gd name="T31" fmla="*/ 20 h 20"/>
                <a:gd name="T32" fmla="*/ 26 w 30"/>
                <a:gd name="T33" fmla="*/ 18 h 20"/>
                <a:gd name="T34" fmla="*/ 26 w 30"/>
                <a:gd name="T35" fmla="*/ 15 h 20"/>
                <a:gd name="T36" fmla="*/ 21 w 30"/>
                <a:gd name="T37" fmla="*/ 15 h 20"/>
                <a:gd name="T38" fmla="*/ 21 w 30"/>
                <a:gd name="T39" fmla="*/ 13 h 20"/>
                <a:gd name="T40" fmla="*/ 19 w 30"/>
                <a:gd name="T41" fmla="*/ 13 h 20"/>
                <a:gd name="T42" fmla="*/ 15 w 30"/>
                <a:gd name="T43" fmla="*/ 11 h 20"/>
                <a:gd name="T44" fmla="*/ 15 w 30"/>
                <a:gd name="T45" fmla="*/ 9 h 20"/>
                <a:gd name="T46" fmla="*/ 11 w 30"/>
                <a:gd name="T47" fmla="*/ 9 h 20"/>
                <a:gd name="T48" fmla="*/ 11 w 30"/>
                <a:gd name="T49" fmla="*/ 7 h 20"/>
                <a:gd name="T50" fmla="*/ 8 w 30"/>
                <a:gd name="T51" fmla="*/ 7 h 20"/>
                <a:gd name="T52" fmla="*/ 6 w 30"/>
                <a:gd name="T53" fmla="*/ 5 h 20"/>
                <a:gd name="T54" fmla="*/ 4 w 30"/>
                <a:gd name="T55" fmla="*/ 5 h 20"/>
                <a:gd name="T56" fmla="*/ 2 w 30"/>
                <a:gd name="T57" fmla="*/ 3 h 20"/>
                <a:gd name="T58" fmla="*/ 0 w 30"/>
                <a:gd name="T59" fmla="*/ 3 h 20"/>
                <a:gd name="T60" fmla="*/ 0 w 30"/>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0">
                  <a:moveTo>
                    <a:pt x="0" y="0"/>
                  </a:moveTo>
                  <a:lnTo>
                    <a:pt x="0" y="3"/>
                  </a:lnTo>
                  <a:lnTo>
                    <a:pt x="2" y="5"/>
                  </a:lnTo>
                  <a:lnTo>
                    <a:pt x="4" y="5"/>
                  </a:lnTo>
                  <a:lnTo>
                    <a:pt x="6" y="7"/>
                  </a:lnTo>
                  <a:lnTo>
                    <a:pt x="4" y="7"/>
                  </a:lnTo>
                  <a:lnTo>
                    <a:pt x="6" y="9"/>
                  </a:lnTo>
                  <a:lnTo>
                    <a:pt x="8" y="9"/>
                  </a:lnTo>
                  <a:lnTo>
                    <a:pt x="15" y="13"/>
                  </a:lnTo>
                  <a:lnTo>
                    <a:pt x="17" y="13"/>
                  </a:lnTo>
                  <a:lnTo>
                    <a:pt x="19" y="15"/>
                  </a:lnTo>
                  <a:lnTo>
                    <a:pt x="21" y="15"/>
                  </a:lnTo>
                  <a:lnTo>
                    <a:pt x="23" y="18"/>
                  </a:lnTo>
                  <a:lnTo>
                    <a:pt x="28" y="20"/>
                  </a:lnTo>
                  <a:lnTo>
                    <a:pt x="30" y="20"/>
                  </a:lnTo>
                  <a:lnTo>
                    <a:pt x="28" y="20"/>
                  </a:lnTo>
                  <a:lnTo>
                    <a:pt x="26" y="18"/>
                  </a:lnTo>
                  <a:lnTo>
                    <a:pt x="26" y="15"/>
                  </a:lnTo>
                  <a:lnTo>
                    <a:pt x="21" y="15"/>
                  </a:lnTo>
                  <a:lnTo>
                    <a:pt x="21" y="13"/>
                  </a:lnTo>
                  <a:lnTo>
                    <a:pt x="19" y="13"/>
                  </a:lnTo>
                  <a:lnTo>
                    <a:pt x="15" y="11"/>
                  </a:lnTo>
                  <a:lnTo>
                    <a:pt x="15" y="9"/>
                  </a:lnTo>
                  <a:lnTo>
                    <a:pt x="11" y="9"/>
                  </a:lnTo>
                  <a:lnTo>
                    <a:pt x="11" y="7"/>
                  </a:lnTo>
                  <a:lnTo>
                    <a:pt x="8" y="7"/>
                  </a:lnTo>
                  <a:lnTo>
                    <a:pt x="6" y="5"/>
                  </a:lnTo>
                  <a:lnTo>
                    <a:pt x="4" y="5"/>
                  </a:lnTo>
                  <a:lnTo>
                    <a:pt x="2" y="3"/>
                  </a:lnTo>
                  <a:lnTo>
                    <a:pt x="0" y="3"/>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3" name="Freeform 147"/>
            <p:cNvSpPr>
              <a:spLocks/>
            </p:cNvSpPr>
            <p:nvPr/>
          </p:nvSpPr>
          <p:spPr bwMode="auto">
            <a:xfrm>
              <a:off x="4806" y="7942"/>
              <a:ext cx="30" cy="20"/>
            </a:xfrm>
            <a:custGeom>
              <a:avLst/>
              <a:gdLst>
                <a:gd name="T0" fmla="*/ 0 w 30"/>
                <a:gd name="T1" fmla="*/ 0 h 20"/>
                <a:gd name="T2" fmla="*/ 0 w 30"/>
                <a:gd name="T3" fmla="*/ 2 h 20"/>
                <a:gd name="T4" fmla="*/ 2 w 30"/>
                <a:gd name="T5" fmla="*/ 5 h 20"/>
                <a:gd name="T6" fmla="*/ 4 w 30"/>
                <a:gd name="T7" fmla="*/ 7 h 20"/>
                <a:gd name="T8" fmla="*/ 7 w 30"/>
                <a:gd name="T9" fmla="*/ 7 h 20"/>
                <a:gd name="T10" fmla="*/ 9 w 30"/>
                <a:gd name="T11" fmla="*/ 7 h 20"/>
                <a:gd name="T12" fmla="*/ 9 w 30"/>
                <a:gd name="T13" fmla="*/ 9 h 20"/>
                <a:gd name="T14" fmla="*/ 17 w 30"/>
                <a:gd name="T15" fmla="*/ 11 h 20"/>
                <a:gd name="T16" fmla="*/ 17 w 30"/>
                <a:gd name="T17" fmla="*/ 13 h 20"/>
                <a:gd name="T18" fmla="*/ 20 w 30"/>
                <a:gd name="T19" fmla="*/ 13 h 20"/>
                <a:gd name="T20" fmla="*/ 20 w 30"/>
                <a:gd name="T21" fmla="*/ 15 h 20"/>
                <a:gd name="T22" fmla="*/ 24 w 30"/>
                <a:gd name="T23" fmla="*/ 15 h 20"/>
                <a:gd name="T24" fmla="*/ 26 w 30"/>
                <a:gd name="T25" fmla="*/ 17 h 20"/>
                <a:gd name="T26" fmla="*/ 28 w 30"/>
                <a:gd name="T27" fmla="*/ 17 h 20"/>
                <a:gd name="T28" fmla="*/ 30 w 30"/>
                <a:gd name="T29" fmla="*/ 20 h 20"/>
                <a:gd name="T30" fmla="*/ 28 w 30"/>
                <a:gd name="T31" fmla="*/ 17 h 20"/>
                <a:gd name="T32" fmla="*/ 26 w 30"/>
                <a:gd name="T33" fmla="*/ 15 h 20"/>
                <a:gd name="T34" fmla="*/ 24 w 30"/>
                <a:gd name="T35" fmla="*/ 15 h 20"/>
                <a:gd name="T36" fmla="*/ 22 w 30"/>
                <a:gd name="T37" fmla="*/ 15 h 20"/>
                <a:gd name="T38" fmla="*/ 22 w 30"/>
                <a:gd name="T39" fmla="*/ 13 h 20"/>
                <a:gd name="T40" fmla="*/ 17 w 30"/>
                <a:gd name="T41" fmla="*/ 11 h 20"/>
                <a:gd name="T42" fmla="*/ 15 w 30"/>
                <a:gd name="T43" fmla="*/ 11 h 20"/>
                <a:gd name="T44" fmla="*/ 15 w 30"/>
                <a:gd name="T45" fmla="*/ 9 h 20"/>
                <a:gd name="T46" fmla="*/ 13 w 30"/>
                <a:gd name="T47" fmla="*/ 9 h 20"/>
                <a:gd name="T48" fmla="*/ 11 w 30"/>
                <a:gd name="T49" fmla="*/ 7 h 20"/>
                <a:gd name="T50" fmla="*/ 9 w 30"/>
                <a:gd name="T51" fmla="*/ 7 h 20"/>
                <a:gd name="T52" fmla="*/ 7 w 30"/>
                <a:gd name="T53" fmla="*/ 5 h 20"/>
                <a:gd name="T54" fmla="*/ 4 w 30"/>
                <a:gd name="T55" fmla="*/ 5 h 20"/>
                <a:gd name="T56" fmla="*/ 2 w 30"/>
                <a:gd name="T57" fmla="*/ 2 h 20"/>
                <a:gd name="T58" fmla="*/ 0 w 30"/>
                <a:gd name="T59" fmla="*/ 2 h 20"/>
                <a:gd name="T60" fmla="*/ 0 w 30"/>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0">
                  <a:moveTo>
                    <a:pt x="0" y="0"/>
                  </a:moveTo>
                  <a:lnTo>
                    <a:pt x="0" y="2"/>
                  </a:lnTo>
                  <a:lnTo>
                    <a:pt x="2" y="5"/>
                  </a:lnTo>
                  <a:lnTo>
                    <a:pt x="4" y="7"/>
                  </a:lnTo>
                  <a:lnTo>
                    <a:pt x="7" y="7"/>
                  </a:lnTo>
                  <a:lnTo>
                    <a:pt x="9" y="7"/>
                  </a:lnTo>
                  <a:lnTo>
                    <a:pt x="9" y="9"/>
                  </a:lnTo>
                  <a:lnTo>
                    <a:pt x="17" y="11"/>
                  </a:lnTo>
                  <a:lnTo>
                    <a:pt x="17" y="13"/>
                  </a:lnTo>
                  <a:lnTo>
                    <a:pt x="20" y="13"/>
                  </a:lnTo>
                  <a:lnTo>
                    <a:pt x="20" y="15"/>
                  </a:lnTo>
                  <a:lnTo>
                    <a:pt x="24" y="15"/>
                  </a:lnTo>
                  <a:lnTo>
                    <a:pt x="26" y="17"/>
                  </a:lnTo>
                  <a:lnTo>
                    <a:pt x="28" y="17"/>
                  </a:lnTo>
                  <a:lnTo>
                    <a:pt x="30" y="20"/>
                  </a:lnTo>
                  <a:lnTo>
                    <a:pt x="28" y="17"/>
                  </a:lnTo>
                  <a:lnTo>
                    <a:pt x="26" y="15"/>
                  </a:lnTo>
                  <a:lnTo>
                    <a:pt x="24" y="15"/>
                  </a:lnTo>
                  <a:lnTo>
                    <a:pt x="22" y="15"/>
                  </a:lnTo>
                  <a:lnTo>
                    <a:pt x="22" y="13"/>
                  </a:lnTo>
                  <a:lnTo>
                    <a:pt x="17" y="11"/>
                  </a:lnTo>
                  <a:lnTo>
                    <a:pt x="15" y="11"/>
                  </a:lnTo>
                  <a:lnTo>
                    <a:pt x="15" y="9"/>
                  </a:lnTo>
                  <a:lnTo>
                    <a:pt x="13" y="9"/>
                  </a:lnTo>
                  <a:lnTo>
                    <a:pt x="11" y="7"/>
                  </a:lnTo>
                  <a:lnTo>
                    <a:pt x="9" y="7"/>
                  </a:lnTo>
                  <a:lnTo>
                    <a:pt x="7" y="5"/>
                  </a:lnTo>
                  <a:lnTo>
                    <a:pt x="4" y="5"/>
                  </a:lnTo>
                  <a:lnTo>
                    <a:pt x="2" y="2"/>
                  </a:lnTo>
                  <a:lnTo>
                    <a:pt x="0"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4" name="Freeform 148"/>
            <p:cNvSpPr>
              <a:spLocks/>
            </p:cNvSpPr>
            <p:nvPr/>
          </p:nvSpPr>
          <p:spPr bwMode="auto">
            <a:xfrm>
              <a:off x="4787" y="7921"/>
              <a:ext cx="30" cy="19"/>
            </a:xfrm>
            <a:custGeom>
              <a:avLst/>
              <a:gdLst>
                <a:gd name="T0" fmla="*/ 0 w 30"/>
                <a:gd name="T1" fmla="*/ 0 h 19"/>
                <a:gd name="T2" fmla="*/ 2 w 30"/>
                <a:gd name="T3" fmla="*/ 4 h 19"/>
                <a:gd name="T4" fmla="*/ 6 w 30"/>
                <a:gd name="T5" fmla="*/ 6 h 19"/>
                <a:gd name="T6" fmla="*/ 8 w 30"/>
                <a:gd name="T7" fmla="*/ 6 h 19"/>
                <a:gd name="T8" fmla="*/ 10 w 30"/>
                <a:gd name="T9" fmla="*/ 8 h 19"/>
                <a:gd name="T10" fmla="*/ 13 w 30"/>
                <a:gd name="T11" fmla="*/ 8 h 19"/>
                <a:gd name="T12" fmla="*/ 13 w 30"/>
                <a:gd name="T13" fmla="*/ 10 h 19"/>
                <a:gd name="T14" fmla="*/ 17 w 30"/>
                <a:gd name="T15" fmla="*/ 10 h 19"/>
                <a:gd name="T16" fmla="*/ 21 w 30"/>
                <a:gd name="T17" fmla="*/ 15 h 19"/>
                <a:gd name="T18" fmla="*/ 26 w 30"/>
                <a:gd name="T19" fmla="*/ 17 h 19"/>
                <a:gd name="T20" fmla="*/ 28 w 30"/>
                <a:gd name="T21" fmla="*/ 17 h 19"/>
                <a:gd name="T22" fmla="*/ 30 w 30"/>
                <a:gd name="T23" fmla="*/ 17 h 19"/>
                <a:gd name="T24" fmla="*/ 30 w 30"/>
                <a:gd name="T25" fmla="*/ 19 h 19"/>
                <a:gd name="T26" fmla="*/ 28 w 30"/>
                <a:gd name="T27" fmla="*/ 17 h 19"/>
                <a:gd name="T28" fmla="*/ 26 w 30"/>
                <a:gd name="T29" fmla="*/ 15 h 19"/>
                <a:gd name="T30" fmla="*/ 19 w 30"/>
                <a:gd name="T31" fmla="*/ 10 h 19"/>
                <a:gd name="T32" fmla="*/ 17 w 30"/>
                <a:gd name="T33" fmla="*/ 10 h 19"/>
                <a:gd name="T34" fmla="*/ 17 w 30"/>
                <a:gd name="T35" fmla="*/ 8 h 19"/>
                <a:gd name="T36" fmla="*/ 15 w 30"/>
                <a:gd name="T37" fmla="*/ 8 h 19"/>
                <a:gd name="T38" fmla="*/ 15 w 30"/>
                <a:gd name="T39" fmla="*/ 6 h 19"/>
                <a:gd name="T40" fmla="*/ 13 w 30"/>
                <a:gd name="T41" fmla="*/ 6 h 19"/>
                <a:gd name="T42" fmla="*/ 10 w 30"/>
                <a:gd name="T43" fmla="*/ 4 h 19"/>
                <a:gd name="T44" fmla="*/ 8 w 30"/>
                <a:gd name="T45" fmla="*/ 4 h 19"/>
                <a:gd name="T46" fmla="*/ 6 w 30"/>
                <a:gd name="T47" fmla="*/ 4 h 19"/>
                <a:gd name="T48" fmla="*/ 4 w 30"/>
                <a:gd name="T49" fmla="*/ 2 h 19"/>
                <a:gd name="T50" fmla="*/ 2 w 30"/>
                <a:gd name="T51" fmla="*/ 0 h 19"/>
                <a:gd name="T52" fmla="*/ 0 w 30"/>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19">
                  <a:moveTo>
                    <a:pt x="0" y="0"/>
                  </a:moveTo>
                  <a:lnTo>
                    <a:pt x="2" y="4"/>
                  </a:lnTo>
                  <a:lnTo>
                    <a:pt x="6" y="6"/>
                  </a:lnTo>
                  <a:lnTo>
                    <a:pt x="8" y="6"/>
                  </a:lnTo>
                  <a:lnTo>
                    <a:pt x="10" y="8"/>
                  </a:lnTo>
                  <a:lnTo>
                    <a:pt x="13" y="8"/>
                  </a:lnTo>
                  <a:lnTo>
                    <a:pt x="13" y="10"/>
                  </a:lnTo>
                  <a:lnTo>
                    <a:pt x="17" y="10"/>
                  </a:lnTo>
                  <a:lnTo>
                    <a:pt x="21" y="15"/>
                  </a:lnTo>
                  <a:lnTo>
                    <a:pt x="26" y="17"/>
                  </a:lnTo>
                  <a:lnTo>
                    <a:pt x="28" y="17"/>
                  </a:lnTo>
                  <a:lnTo>
                    <a:pt x="30" y="17"/>
                  </a:lnTo>
                  <a:lnTo>
                    <a:pt x="30" y="19"/>
                  </a:lnTo>
                  <a:lnTo>
                    <a:pt x="28" y="17"/>
                  </a:lnTo>
                  <a:lnTo>
                    <a:pt x="26" y="15"/>
                  </a:lnTo>
                  <a:lnTo>
                    <a:pt x="19" y="10"/>
                  </a:lnTo>
                  <a:lnTo>
                    <a:pt x="17" y="10"/>
                  </a:lnTo>
                  <a:lnTo>
                    <a:pt x="17" y="8"/>
                  </a:lnTo>
                  <a:lnTo>
                    <a:pt x="15" y="8"/>
                  </a:lnTo>
                  <a:lnTo>
                    <a:pt x="15" y="6"/>
                  </a:lnTo>
                  <a:lnTo>
                    <a:pt x="13" y="6"/>
                  </a:lnTo>
                  <a:lnTo>
                    <a:pt x="10" y="4"/>
                  </a:lnTo>
                  <a:lnTo>
                    <a:pt x="8" y="4"/>
                  </a:lnTo>
                  <a:lnTo>
                    <a:pt x="6" y="4"/>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5" name="Freeform 149"/>
            <p:cNvSpPr>
              <a:spLocks/>
            </p:cNvSpPr>
            <p:nvPr/>
          </p:nvSpPr>
          <p:spPr bwMode="auto">
            <a:xfrm>
              <a:off x="4523" y="7882"/>
              <a:ext cx="30" cy="19"/>
            </a:xfrm>
            <a:custGeom>
              <a:avLst/>
              <a:gdLst>
                <a:gd name="T0" fmla="*/ 0 w 30"/>
                <a:gd name="T1" fmla="*/ 0 h 19"/>
                <a:gd name="T2" fmla="*/ 2 w 30"/>
                <a:gd name="T3" fmla="*/ 4 h 19"/>
                <a:gd name="T4" fmla="*/ 2 w 30"/>
                <a:gd name="T5" fmla="*/ 6 h 19"/>
                <a:gd name="T6" fmla="*/ 4 w 30"/>
                <a:gd name="T7" fmla="*/ 6 h 19"/>
                <a:gd name="T8" fmla="*/ 9 w 30"/>
                <a:gd name="T9" fmla="*/ 10 h 19"/>
                <a:gd name="T10" fmla="*/ 11 w 30"/>
                <a:gd name="T11" fmla="*/ 10 h 19"/>
                <a:gd name="T12" fmla="*/ 13 w 30"/>
                <a:gd name="T13" fmla="*/ 13 h 19"/>
                <a:gd name="T14" fmla="*/ 21 w 30"/>
                <a:gd name="T15" fmla="*/ 17 h 19"/>
                <a:gd name="T16" fmla="*/ 26 w 30"/>
                <a:gd name="T17" fmla="*/ 17 h 19"/>
                <a:gd name="T18" fmla="*/ 28 w 30"/>
                <a:gd name="T19" fmla="*/ 17 h 19"/>
                <a:gd name="T20" fmla="*/ 28 w 30"/>
                <a:gd name="T21" fmla="*/ 19 h 19"/>
                <a:gd name="T22" fmla="*/ 30 w 30"/>
                <a:gd name="T23" fmla="*/ 19 h 19"/>
                <a:gd name="T24" fmla="*/ 24 w 30"/>
                <a:gd name="T25" fmla="*/ 17 h 19"/>
                <a:gd name="T26" fmla="*/ 19 w 30"/>
                <a:gd name="T27" fmla="*/ 13 h 19"/>
                <a:gd name="T28" fmla="*/ 17 w 30"/>
                <a:gd name="T29" fmla="*/ 13 h 19"/>
                <a:gd name="T30" fmla="*/ 17 w 30"/>
                <a:gd name="T31" fmla="*/ 10 h 19"/>
                <a:gd name="T32" fmla="*/ 13 w 30"/>
                <a:gd name="T33" fmla="*/ 10 h 19"/>
                <a:gd name="T34" fmla="*/ 11 w 30"/>
                <a:gd name="T35" fmla="*/ 8 h 19"/>
                <a:gd name="T36" fmla="*/ 11 w 30"/>
                <a:gd name="T37" fmla="*/ 6 h 19"/>
                <a:gd name="T38" fmla="*/ 9 w 30"/>
                <a:gd name="T39" fmla="*/ 6 h 19"/>
                <a:gd name="T40" fmla="*/ 6 w 30"/>
                <a:gd name="T41" fmla="*/ 6 h 19"/>
                <a:gd name="T42" fmla="*/ 4 w 30"/>
                <a:gd name="T43" fmla="*/ 4 h 19"/>
                <a:gd name="T44" fmla="*/ 2 w 30"/>
                <a:gd name="T45" fmla="*/ 2 h 19"/>
                <a:gd name="T46" fmla="*/ 0 w 30"/>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9">
                  <a:moveTo>
                    <a:pt x="0" y="0"/>
                  </a:moveTo>
                  <a:lnTo>
                    <a:pt x="2" y="4"/>
                  </a:lnTo>
                  <a:lnTo>
                    <a:pt x="2" y="6"/>
                  </a:lnTo>
                  <a:lnTo>
                    <a:pt x="4" y="6"/>
                  </a:lnTo>
                  <a:lnTo>
                    <a:pt x="9" y="10"/>
                  </a:lnTo>
                  <a:lnTo>
                    <a:pt x="11" y="10"/>
                  </a:lnTo>
                  <a:lnTo>
                    <a:pt x="13" y="13"/>
                  </a:lnTo>
                  <a:lnTo>
                    <a:pt x="21" y="17"/>
                  </a:lnTo>
                  <a:lnTo>
                    <a:pt x="26" y="17"/>
                  </a:lnTo>
                  <a:lnTo>
                    <a:pt x="28" y="17"/>
                  </a:lnTo>
                  <a:lnTo>
                    <a:pt x="28" y="19"/>
                  </a:lnTo>
                  <a:lnTo>
                    <a:pt x="30" y="19"/>
                  </a:lnTo>
                  <a:lnTo>
                    <a:pt x="24" y="17"/>
                  </a:lnTo>
                  <a:lnTo>
                    <a:pt x="19" y="13"/>
                  </a:lnTo>
                  <a:lnTo>
                    <a:pt x="17" y="13"/>
                  </a:lnTo>
                  <a:lnTo>
                    <a:pt x="17" y="10"/>
                  </a:lnTo>
                  <a:lnTo>
                    <a:pt x="13" y="10"/>
                  </a:lnTo>
                  <a:lnTo>
                    <a:pt x="11" y="8"/>
                  </a:lnTo>
                  <a:lnTo>
                    <a:pt x="11" y="6"/>
                  </a:lnTo>
                  <a:lnTo>
                    <a:pt x="9" y="6"/>
                  </a:lnTo>
                  <a:lnTo>
                    <a:pt x="6" y="6"/>
                  </a:lnTo>
                  <a:lnTo>
                    <a:pt x="4" y="4"/>
                  </a:lnTo>
                  <a:lnTo>
                    <a:pt x="2" y="2"/>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6" name="Freeform 150"/>
            <p:cNvSpPr>
              <a:spLocks/>
            </p:cNvSpPr>
            <p:nvPr/>
          </p:nvSpPr>
          <p:spPr bwMode="auto">
            <a:xfrm>
              <a:off x="4553" y="7877"/>
              <a:ext cx="33" cy="22"/>
            </a:xfrm>
            <a:custGeom>
              <a:avLst/>
              <a:gdLst>
                <a:gd name="T0" fmla="*/ 0 w 33"/>
                <a:gd name="T1" fmla="*/ 0 h 22"/>
                <a:gd name="T2" fmla="*/ 4 w 33"/>
                <a:gd name="T3" fmla="*/ 7 h 22"/>
                <a:gd name="T4" fmla="*/ 7 w 33"/>
                <a:gd name="T5" fmla="*/ 9 h 22"/>
                <a:gd name="T6" fmla="*/ 9 w 33"/>
                <a:gd name="T7" fmla="*/ 11 h 22"/>
                <a:gd name="T8" fmla="*/ 11 w 33"/>
                <a:gd name="T9" fmla="*/ 11 h 22"/>
                <a:gd name="T10" fmla="*/ 13 w 33"/>
                <a:gd name="T11" fmla="*/ 13 h 22"/>
                <a:gd name="T12" fmla="*/ 15 w 33"/>
                <a:gd name="T13" fmla="*/ 13 h 22"/>
                <a:gd name="T14" fmla="*/ 15 w 33"/>
                <a:gd name="T15" fmla="*/ 15 h 22"/>
                <a:gd name="T16" fmla="*/ 20 w 33"/>
                <a:gd name="T17" fmla="*/ 18 h 22"/>
                <a:gd name="T18" fmla="*/ 22 w 33"/>
                <a:gd name="T19" fmla="*/ 18 h 22"/>
                <a:gd name="T20" fmla="*/ 26 w 33"/>
                <a:gd name="T21" fmla="*/ 20 h 22"/>
                <a:gd name="T22" fmla="*/ 28 w 33"/>
                <a:gd name="T23" fmla="*/ 22 h 22"/>
                <a:gd name="T24" fmla="*/ 33 w 33"/>
                <a:gd name="T25" fmla="*/ 22 h 22"/>
                <a:gd name="T26" fmla="*/ 22 w 33"/>
                <a:gd name="T27" fmla="*/ 15 h 22"/>
                <a:gd name="T28" fmla="*/ 20 w 33"/>
                <a:gd name="T29" fmla="*/ 15 h 22"/>
                <a:gd name="T30" fmla="*/ 17 w 33"/>
                <a:gd name="T31" fmla="*/ 15 h 22"/>
                <a:gd name="T32" fmla="*/ 17 w 33"/>
                <a:gd name="T33" fmla="*/ 13 h 22"/>
                <a:gd name="T34" fmla="*/ 15 w 33"/>
                <a:gd name="T35" fmla="*/ 13 h 22"/>
                <a:gd name="T36" fmla="*/ 15 w 33"/>
                <a:gd name="T37" fmla="*/ 11 h 22"/>
                <a:gd name="T38" fmla="*/ 13 w 33"/>
                <a:gd name="T39" fmla="*/ 11 h 22"/>
                <a:gd name="T40" fmla="*/ 13 w 33"/>
                <a:gd name="T41" fmla="*/ 9 h 22"/>
                <a:gd name="T42" fmla="*/ 11 w 33"/>
                <a:gd name="T43" fmla="*/ 9 h 22"/>
                <a:gd name="T44" fmla="*/ 9 w 33"/>
                <a:gd name="T45" fmla="*/ 7 h 22"/>
                <a:gd name="T46" fmla="*/ 7 w 33"/>
                <a:gd name="T47" fmla="*/ 7 h 22"/>
                <a:gd name="T48" fmla="*/ 4 w 33"/>
                <a:gd name="T49" fmla="*/ 5 h 22"/>
                <a:gd name="T50" fmla="*/ 2 w 33"/>
                <a:gd name="T51" fmla="*/ 5 h 22"/>
                <a:gd name="T52" fmla="*/ 0 w 33"/>
                <a:gd name="T53" fmla="*/ 3 h 22"/>
                <a:gd name="T54" fmla="*/ 0 w 33"/>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22">
                  <a:moveTo>
                    <a:pt x="0" y="0"/>
                  </a:moveTo>
                  <a:lnTo>
                    <a:pt x="4" y="7"/>
                  </a:lnTo>
                  <a:lnTo>
                    <a:pt x="7" y="9"/>
                  </a:lnTo>
                  <a:lnTo>
                    <a:pt x="9" y="11"/>
                  </a:lnTo>
                  <a:lnTo>
                    <a:pt x="11" y="11"/>
                  </a:lnTo>
                  <a:lnTo>
                    <a:pt x="13" y="13"/>
                  </a:lnTo>
                  <a:lnTo>
                    <a:pt x="15" y="13"/>
                  </a:lnTo>
                  <a:lnTo>
                    <a:pt x="15" y="15"/>
                  </a:lnTo>
                  <a:lnTo>
                    <a:pt x="20" y="18"/>
                  </a:lnTo>
                  <a:lnTo>
                    <a:pt x="22" y="18"/>
                  </a:lnTo>
                  <a:lnTo>
                    <a:pt x="26" y="20"/>
                  </a:lnTo>
                  <a:lnTo>
                    <a:pt x="28" y="22"/>
                  </a:lnTo>
                  <a:lnTo>
                    <a:pt x="33" y="22"/>
                  </a:lnTo>
                  <a:lnTo>
                    <a:pt x="22" y="15"/>
                  </a:lnTo>
                  <a:lnTo>
                    <a:pt x="20" y="15"/>
                  </a:lnTo>
                  <a:lnTo>
                    <a:pt x="17" y="15"/>
                  </a:lnTo>
                  <a:lnTo>
                    <a:pt x="17" y="13"/>
                  </a:lnTo>
                  <a:lnTo>
                    <a:pt x="15" y="13"/>
                  </a:lnTo>
                  <a:lnTo>
                    <a:pt x="15" y="11"/>
                  </a:lnTo>
                  <a:lnTo>
                    <a:pt x="13" y="11"/>
                  </a:lnTo>
                  <a:lnTo>
                    <a:pt x="13" y="9"/>
                  </a:lnTo>
                  <a:lnTo>
                    <a:pt x="11" y="9"/>
                  </a:lnTo>
                  <a:lnTo>
                    <a:pt x="9" y="7"/>
                  </a:lnTo>
                  <a:lnTo>
                    <a:pt x="7" y="7"/>
                  </a:lnTo>
                  <a:lnTo>
                    <a:pt x="4" y="5"/>
                  </a:lnTo>
                  <a:lnTo>
                    <a:pt x="2" y="5"/>
                  </a:lnTo>
                  <a:lnTo>
                    <a:pt x="0" y="3"/>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7" name="Freeform 151"/>
            <p:cNvSpPr>
              <a:spLocks/>
            </p:cNvSpPr>
            <p:nvPr/>
          </p:nvSpPr>
          <p:spPr bwMode="auto">
            <a:xfrm>
              <a:off x="4532" y="7856"/>
              <a:ext cx="32" cy="21"/>
            </a:xfrm>
            <a:custGeom>
              <a:avLst/>
              <a:gdLst>
                <a:gd name="T0" fmla="*/ 0 w 32"/>
                <a:gd name="T1" fmla="*/ 0 h 21"/>
                <a:gd name="T2" fmla="*/ 2 w 32"/>
                <a:gd name="T3" fmla="*/ 4 h 21"/>
                <a:gd name="T4" fmla="*/ 4 w 32"/>
                <a:gd name="T5" fmla="*/ 4 h 21"/>
                <a:gd name="T6" fmla="*/ 8 w 32"/>
                <a:gd name="T7" fmla="*/ 8 h 21"/>
                <a:gd name="T8" fmla="*/ 8 w 32"/>
                <a:gd name="T9" fmla="*/ 11 h 21"/>
                <a:gd name="T10" fmla="*/ 10 w 32"/>
                <a:gd name="T11" fmla="*/ 11 h 21"/>
                <a:gd name="T12" fmla="*/ 15 w 32"/>
                <a:gd name="T13" fmla="*/ 11 h 21"/>
                <a:gd name="T14" fmla="*/ 19 w 32"/>
                <a:gd name="T15" fmla="*/ 15 h 21"/>
                <a:gd name="T16" fmla="*/ 21 w 32"/>
                <a:gd name="T17" fmla="*/ 15 h 21"/>
                <a:gd name="T18" fmla="*/ 21 w 32"/>
                <a:gd name="T19" fmla="*/ 17 h 21"/>
                <a:gd name="T20" fmla="*/ 25 w 32"/>
                <a:gd name="T21" fmla="*/ 17 h 21"/>
                <a:gd name="T22" fmla="*/ 30 w 32"/>
                <a:gd name="T23" fmla="*/ 19 h 21"/>
                <a:gd name="T24" fmla="*/ 32 w 32"/>
                <a:gd name="T25" fmla="*/ 19 h 21"/>
                <a:gd name="T26" fmla="*/ 32 w 32"/>
                <a:gd name="T27" fmla="*/ 21 h 21"/>
                <a:gd name="T28" fmla="*/ 32 w 32"/>
                <a:gd name="T29" fmla="*/ 19 h 21"/>
                <a:gd name="T30" fmla="*/ 30 w 32"/>
                <a:gd name="T31" fmla="*/ 19 h 21"/>
                <a:gd name="T32" fmla="*/ 30 w 32"/>
                <a:gd name="T33" fmla="*/ 17 h 21"/>
                <a:gd name="T34" fmla="*/ 25 w 32"/>
                <a:gd name="T35" fmla="*/ 17 h 21"/>
                <a:gd name="T36" fmla="*/ 23 w 32"/>
                <a:gd name="T37" fmla="*/ 15 h 21"/>
                <a:gd name="T38" fmla="*/ 21 w 32"/>
                <a:gd name="T39" fmla="*/ 15 h 21"/>
                <a:gd name="T40" fmla="*/ 19 w 32"/>
                <a:gd name="T41" fmla="*/ 15 h 21"/>
                <a:gd name="T42" fmla="*/ 19 w 32"/>
                <a:gd name="T43" fmla="*/ 13 h 21"/>
                <a:gd name="T44" fmla="*/ 17 w 32"/>
                <a:gd name="T45" fmla="*/ 11 h 21"/>
                <a:gd name="T46" fmla="*/ 15 w 32"/>
                <a:gd name="T47" fmla="*/ 11 h 21"/>
                <a:gd name="T48" fmla="*/ 12 w 32"/>
                <a:gd name="T49" fmla="*/ 8 h 21"/>
                <a:gd name="T50" fmla="*/ 12 w 32"/>
                <a:gd name="T51" fmla="*/ 6 h 21"/>
                <a:gd name="T52" fmla="*/ 8 w 32"/>
                <a:gd name="T53" fmla="*/ 6 h 21"/>
                <a:gd name="T54" fmla="*/ 4 w 32"/>
                <a:gd name="T55" fmla="*/ 4 h 21"/>
                <a:gd name="T56" fmla="*/ 0 w 32"/>
                <a:gd name="T5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1">
                  <a:moveTo>
                    <a:pt x="0" y="0"/>
                  </a:moveTo>
                  <a:lnTo>
                    <a:pt x="2" y="4"/>
                  </a:lnTo>
                  <a:lnTo>
                    <a:pt x="4" y="4"/>
                  </a:lnTo>
                  <a:lnTo>
                    <a:pt x="8" y="8"/>
                  </a:lnTo>
                  <a:lnTo>
                    <a:pt x="8" y="11"/>
                  </a:lnTo>
                  <a:lnTo>
                    <a:pt x="10" y="11"/>
                  </a:lnTo>
                  <a:lnTo>
                    <a:pt x="15" y="11"/>
                  </a:lnTo>
                  <a:lnTo>
                    <a:pt x="19" y="15"/>
                  </a:lnTo>
                  <a:lnTo>
                    <a:pt x="21" y="15"/>
                  </a:lnTo>
                  <a:lnTo>
                    <a:pt x="21" y="17"/>
                  </a:lnTo>
                  <a:lnTo>
                    <a:pt x="25" y="17"/>
                  </a:lnTo>
                  <a:lnTo>
                    <a:pt x="30" y="19"/>
                  </a:lnTo>
                  <a:lnTo>
                    <a:pt x="32" y="19"/>
                  </a:lnTo>
                  <a:lnTo>
                    <a:pt x="32" y="21"/>
                  </a:lnTo>
                  <a:lnTo>
                    <a:pt x="32" y="19"/>
                  </a:lnTo>
                  <a:lnTo>
                    <a:pt x="30" y="19"/>
                  </a:lnTo>
                  <a:lnTo>
                    <a:pt x="30" y="17"/>
                  </a:lnTo>
                  <a:lnTo>
                    <a:pt x="25" y="17"/>
                  </a:lnTo>
                  <a:lnTo>
                    <a:pt x="23" y="15"/>
                  </a:lnTo>
                  <a:lnTo>
                    <a:pt x="21" y="15"/>
                  </a:lnTo>
                  <a:lnTo>
                    <a:pt x="19" y="15"/>
                  </a:lnTo>
                  <a:lnTo>
                    <a:pt x="19" y="13"/>
                  </a:lnTo>
                  <a:lnTo>
                    <a:pt x="17" y="11"/>
                  </a:lnTo>
                  <a:lnTo>
                    <a:pt x="15" y="11"/>
                  </a:lnTo>
                  <a:lnTo>
                    <a:pt x="12" y="8"/>
                  </a:lnTo>
                  <a:lnTo>
                    <a:pt x="12" y="6"/>
                  </a:lnTo>
                  <a:lnTo>
                    <a:pt x="8" y="6"/>
                  </a:lnTo>
                  <a:lnTo>
                    <a:pt x="4" y="4"/>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8" name="Freeform 152"/>
            <p:cNvSpPr>
              <a:spLocks/>
            </p:cNvSpPr>
            <p:nvPr/>
          </p:nvSpPr>
          <p:spPr bwMode="auto">
            <a:xfrm>
              <a:off x="4659" y="7916"/>
              <a:ext cx="30" cy="20"/>
            </a:xfrm>
            <a:custGeom>
              <a:avLst/>
              <a:gdLst>
                <a:gd name="T0" fmla="*/ 0 w 30"/>
                <a:gd name="T1" fmla="*/ 0 h 20"/>
                <a:gd name="T2" fmla="*/ 0 w 30"/>
                <a:gd name="T3" fmla="*/ 5 h 20"/>
                <a:gd name="T4" fmla="*/ 2 w 30"/>
                <a:gd name="T5" fmla="*/ 5 h 20"/>
                <a:gd name="T6" fmla="*/ 4 w 30"/>
                <a:gd name="T7" fmla="*/ 7 h 20"/>
                <a:gd name="T8" fmla="*/ 7 w 30"/>
                <a:gd name="T9" fmla="*/ 9 h 20"/>
                <a:gd name="T10" fmla="*/ 11 w 30"/>
                <a:gd name="T11" fmla="*/ 9 h 20"/>
                <a:gd name="T12" fmla="*/ 17 w 30"/>
                <a:gd name="T13" fmla="*/ 13 h 20"/>
                <a:gd name="T14" fmla="*/ 17 w 30"/>
                <a:gd name="T15" fmla="*/ 15 h 20"/>
                <a:gd name="T16" fmla="*/ 20 w 30"/>
                <a:gd name="T17" fmla="*/ 15 h 20"/>
                <a:gd name="T18" fmla="*/ 24 w 30"/>
                <a:gd name="T19" fmla="*/ 15 h 20"/>
                <a:gd name="T20" fmla="*/ 26 w 30"/>
                <a:gd name="T21" fmla="*/ 18 h 20"/>
                <a:gd name="T22" fmla="*/ 30 w 30"/>
                <a:gd name="T23" fmla="*/ 20 h 20"/>
                <a:gd name="T24" fmla="*/ 28 w 30"/>
                <a:gd name="T25" fmla="*/ 20 h 20"/>
                <a:gd name="T26" fmla="*/ 28 w 30"/>
                <a:gd name="T27" fmla="*/ 18 h 20"/>
                <a:gd name="T28" fmla="*/ 24 w 30"/>
                <a:gd name="T29" fmla="*/ 15 h 20"/>
                <a:gd name="T30" fmla="*/ 20 w 30"/>
                <a:gd name="T31" fmla="*/ 13 h 20"/>
                <a:gd name="T32" fmla="*/ 17 w 30"/>
                <a:gd name="T33" fmla="*/ 11 h 20"/>
                <a:gd name="T34" fmla="*/ 15 w 30"/>
                <a:gd name="T35" fmla="*/ 9 h 20"/>
                <a:gd name="T36" fmla="*/ 11 w 30"/>
                <a:gd name="T37" fmla="*/ 9 h 20"/>
                <a:gd name="T38" fmla="*/ 9 w 30"/>
                <a:gd name="T39" fmla="*/ 7 h 20"/>
                <a:gd name="T40" fmla="*/ 7 w 30"/>
                <a:gd name="T41" fmla="*/ 5 h 20"/>
                <a:gd name="T42" fmla="*/ 4 w 30"/>
                <a:gd name="T43" fmla="*/ 5 h 20"/>
                <a:gd name="T44" fmla="*/ 0 w 30"/>
                <a:gd name="T4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0">
                  <a:moveTo>
                    <a:pt x="0" y="0"/>
                  </a:moveTo>
                  <a:lnTo>
                    <a:pt x="0" y="5"/>
                  </a:lnTo>
                  <a:lnTo>
                    <a:pt x="2" y="5"/>
                  </a:lnTo>
                  <a:lnTo>
                    <a:pt x="4" y="7"/>
                  </a:lnTo>
                  <a:lnTo>
                    <a:pt x="7" y="9"/>
                  </a:lnTo>
                  <a:lnTo>
                    <a:pt x="11" y="9"/>
                  </a:lnTo>
                  <a:lnTo>
                    <a:pt x="17" y="13"/>
                  </a:lnTo>
                  <a:lnTo>
                    <a:pt x="17" y="15"/>
                  </a:lnTo>
                  <a:lnTo>
                    <a:pt x="20" y="15"/>
                  </a:lnTo>
                  <a:lnTo>
                    <a:pt x="24" y="15"/>
                  </a:lnTo>
                  <a:lnTo>
                    <a:pt x="26" y="18"/>
                  </a:lnTo>
                  <a:lnTo>
                    <a:pt x="30" y="20"/>
                  </a:lnTo>
                  <a:lnTo>
                    <a:pt x="28" y="20"/>
                  </a:lnTo>
                  <a:lnTo>
                    <a:pt x="28" y="18"/>
                  </a:lnTo>
                  <a:lnTo>
                    <a:pt x="24" y="15"/>
                  </a:lnTo>
                  <a:lnTo>
                    <a:pt x="20" y="13"/>
                  </a:lnTo>
                  <a:lnTo>
                    <a:pt x="17" y="11"/>
                  </a:lnTo>
                  <a:lnTo>
                    <a:pt x="15" y="9"/>
                  </a:lnTo>
                  <a:lnTo>
                    <a:pt x="11" y="9"/>
                  </a:lnTo>
                  <a:lnTo>
                    <a:pt x="9" y="7"/>
                  </a:lnTo>
                  <a:lnTo>
                    <a:pt x="7" y="5"/>
                  </a:lnTo>
                  <a:lnTo>
                    <a:pt x="4" y="5"/>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29" name="Freeform 153"/>
            <p:cNvSpPr>
              <a:spLocks/>
            </p:cNvSpPr>
            <p:nvPr/>
          </p:nvSpPr>
          <p:spPr bwMode="auto">
            <a:xfrm>
              <a:off x="4692" y="7914"/>
              <a:ext cx="32" cy="20"/>
            </a:xfrm>
            <a:custGeom>
              <a:avLst/>
              <a:gdLst>
                <a:gd name="T0" fmla="*/ 0 w 32"/>
                <a:gd name="T1" fmla="*/ 0 h 20"/>
                <a:gd name="T2" fmla="*/ 2 w 32"/>
                <a:gd name="T3" fmla="*/ 2 h 20"/>
                <a:gd name="T4" fmla="*/ 4 w 32"/>
                <a:gd name="T5" fmla="*/ 2 h 20"/>
                <a:gd name="T6" fmla="*/ 4 w 32"/>
                <a:gd name="T7" fmla="*/ 7 h 20"/>
                <a:gd name="T8" fmla="*/ 6 w 32"/>
                <a:gd name="T9" fmla="*/ 7 h 20"/>
                <a:gd name="T10" fmla="*/ 8 w 32"/>
                <a:gd name="T11" fmla="*/ 9 h 20"/>
                <a:gd name="T12" fmla="*/ 10 w 32"/>
                <a:gd name="T13" fmla="*/ 11 h 20"/>
                <a:gd name="T14" fmla="*/ 17 w 32"/>
                <a:gd name="T15" fmla="*/ 13 h 20"/>
                <a:gd name="T16" fmla="*/ 21 w 32"/>
                <a:gd name="T17" fmla="*/ 15 h 20"/>
                <a:gd name="T18" fmla="*/ 23 w 32"/>
                <a:gd name="T19" fmla="*/ 15 h 20"/>
                <a:gd name="T20" fmla="*/ 25 w 32"/>
                <a:gd name="T21" fmla="*/ 17 h 20"/>
                <a:gd name="T22" fmla="*/ 30 w 32"/>
                <a:gd name="T23" fmla="*/ 17 h 20"/>
                <a:gd name="T24" fmla="*/ 28 w 32"/>
                <a:gd name="T25" fmla="*/ 17 h 20"/>
                <a:gd name="T26" fmla="*/ 32 w 32"/>
                <a:gd name="T27" fmla="*/ 20 h 20"/>
                <a:gd name="T28" fmla="*/ 28 w 32"/>
                <a:gd name="T29" fmla="*/ 17 h 20"/>
                <a:gd name="T30" fmla="*/ 25 w 32"/>
                <a:gd name="T31" fmla="*/ 17 h 20"/>
                <a:gd name="T32" fmla="*/ 23 w 32"/>
                <a:gd name="T33" fmla="*/ 13 h 20"/>
                <a:gd name="T34" fmla="*/ 21 w 32"/>
                <a:gd name="T35" fmla="*/ 13 h 20"/>
                <a:gd name="T36" fmla="*/ 17 w 32"/>
                <a:gd name="T37" fmla="*/ 11 h 20"/>
                <a:gd name="T38" fmla="*/ 15 w 32"/>
                <a:gd name="T39" fmla="*/ 11 h 20"/>
                <a:gd name="T40" fmla="*/ 12 w 32"/>
                <a:gd name="T41" fmla="*/ 11 h 20"/>
                <a:gd name="T42" fmla="*/ 12 w 32"/>
                <a:gd name="T43" fmla="*/ 9 h 20"/>
                <a:gd name="T44" fmla="*/ 10 w 32"/>
                <a:gd name="T45" fmla="*/ 9 h 20"/>
                <a:gd name="T46" fmla="*/ 10 w 32"/>
                <a:gd name="T47" fmla="*/ 7 h 20"/>
                <a:gd name="T48" fmla="*/ 8 w 32"/>
                <a:gd name="T49" fmla="*/ 7 h 20"/>
                <a:gd name="T50" fmla="*/ 6 w 32"/>
                <a:gd name="T51" fmla="*/ 4 h 20"/>
                <a:gd name="T52" fmla="*/ 4 w 32"/>
                <a:gd name="T53" fmla="*/ 2 h 20"/>
                <a:gd name="T54" fmla="*/ 2 w 32"/>
                <a:gd name="T55" fmla="*/ 0 h 20"/>
                <a:gd name="T56" fmla="*/ 0 w 32"/>
                <a:gd name="T5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0">
                  <a:moveTo>
                    <a:pt x="0" y="0"/>
                  </a:moveTo>
                  <a:lnTo>
                    <a:pt x="2" y="2"/>
                  </a:lnTo>
                  <a:lnTo>
                    <a:pt x="4" y="2"/>
                  </a:lnTo>
                  <a:lnTo>
                    <a:pt x="4" y="7"/>
                  </a:lnTo>
                  <a:lnTo>
                    <a:pt x="6" y="7"/>
                  </a:lnTo>
                  <a:lnTo>
                    <a:pt x="8" y="9"/>
                  </a:lnTo>
                  <a:lnTo>
                    <a:pt x="10" y="11"/>
                  </a:lnTo>
                  <a:lnTo>
                    <a:pt x="17" y="13"/>
                  </a:lnTo>
                  <a:lnTo>
                    <a:pt x="21" y="15"/>
                  </a:lnTo>
                  <a:lnTo>
                    <a:pt x="23" y="15"/>
                  </a:lnTo>
                  <a:lnTo>
                    <a:pt x="25" y="17"/>
                  </a:lnTo>
                  <a:lnTo>
                    <a:pt x="30" y="17"/>
                  </a:lnTo>
                  <a:lnTo>
                    <a:pt x="28" y="17"/>
                  </a:lnTo>
                  <a:lnTo>
                    <a:pt x="32" y="20"/>
                  </a:lnTo>
                  <a:lnTo>
                    <a:pt x="28" y="17"/>
                  </a:lnTo>
                  <a:lnTo>
                    <a:pt x="25" y="17"/>
                  </a:lnTo>
                  <a:lnTo>
                    <a:pt x="23" y="13"/>
                  </a:lnTo>
                  <a:lnTo>
                    <a:pt x="21" y="13"/>
                  </a:lnTo>
                  <a:lnTo>
                    <a:pt x="17" y="11"/>
                  </a:lnTo>
                  <a:lnTo>
                    <a:pt x="15" y="11"/>
                  </a:lnTo>
                  <a:lnTo>
                    <a:pt x="12" y="11"/>
                  </a:lnTo>
                  <a:lnTo>
                    <a:pt x="12" y="9"/>
                  </a:lnTo>
                  <a:lnTo>
                    <a:pt x="10" y="9"/>
                  </a:lnTo>
                  <a:lnTo>
                    <a:pt x="10" y="7"/>
                  </a:lnTo>
                  <a:lnTo>
                    <a:pt x="8" y="7"/>
                  </a:lnTo>
                  <a:lnTo>
                    <a:pt x="6" y="4"/>
                  </a:lnTo>
                  <a:lnTo>
                    <a:pt x="4" y="2"/>
                  </a:lnTo>
                  <a:lnTo>
                    <a:pt x="2" y="0"/>
                  </a:lnTo>
                  <a:lnTo>
                    <a:pt x="0" y="0"/>
                  </a:lnTo>
                  <a:close/>
                </a:path>
              </a:pathLst>
            </a:custGeom>
            <a:solidFill>
              <a:srgbClr val="2161A1"/>
            </a:solidFill>
            <a:ln w="0">
              <a:solidFill>
                <a:srgbClr val="80C2FF"/>
              </a:solidFill>
              <a:prstDash val="solid"/>
              <a:round/>
              <a:headEnd/>
              <a:tailEnd/>
            </a:ln>
          </p:spPr>
          <p:txBody>
            <a:bodyPr/>
            <a:lstStyle/>
            <a:p>
              <a:endParaRPr lang="de-DE"/>
            </a:p>
          </p:txBody>
        </p:sp>
        <p:sp>
          <p:nvSpPr>
            <p:cNvPr id="24730" name="Freeform 154"/>
            <p:cNvSpPr>
              <a:spLocks/>
            </p:cNvSpPr>
            <p:nvPr/>
          </p:nvSpPr>
          <p:spPr bwMode="auto">
            <a:xfrm>
              <a:off x="4672" y="7892"/>
              <a:ext cx="30" cy="18"/>
            </a:xfrm>
            <a:custGeom>
              <a:avLst/>
              <a:gdLst>
                <a:gd name="T0" fmla="*/ 0 w 30"/>
                <a:gd name="T1" fmla="*/ 0 h 18"/>
                <a:gd name="T2" fmla="*/ 2 w 30"/>
                <a:gd name="T3" fmla="*/ 3 h 18"/>
                <a:gd name="T4" fmla="*/ 2 w 30"/>
                <a:gd name="T5" fmla="*/ 5 h 18"/>
                <a:gd name="T6" fmla="*/ 4 w 30"/>
                <a:gd name="T7" fmla="*/ 5 h 18"/>
                <a:gd name="T8" fmla="*/ 7 w 30"/>
                <a:gd name="T9" fmla="*/ 7 h 18"/>
                <a:gd name="T10" fmla="*/ 9 w 30"/>
                <a:gd name="T11" fmla="*/ 7 h 18"/>
                <a:gd name="T12" fmla="*/ 9 w 30"/>
                <a:gd name="T13" fmla="*/ 9 h 18"/>
                <a:gd name="T14" fmla="*/ 11 w 30"/>
                <a:gd name="T15" fmla="*/ 9 h 18"/>
                <a:gd name="T16" fmla="*/ 13 w 30"/>
                <a:gd name="T17" fmla="*/ 11 h 18"/>
                <a:gd name="T18" fmla="*/ 15 w 30"/>
                <a:gd name="T19" fmla="*/ 11 h 18"/>
                <a:gd name="T20" fmla="*/ 20 w 30"/>
                <a:gd name="T21" fmla="*/ 13 h 18"/>
                <a:gd name="T22" fmla="*/ 24 w 30"/>
                <a:gd name="T23" fmla="*/ 13 h 18"/>
                <a:gd name="T24" fmla="*/ 24 w 30"/>
                <a:gd name="T25" fmla="*/ 16 h 18"/>
                <a:gd name="T26" fmla="*/ 26 w 30"/>
                <a:gd name="T27" fmla="*/ 18 h 18"/>
                <a:gd name="T28" fmla="*/ 28 w 30"/>
                <a:gd name="T29" fmla="*/ 18 h 18"/>
                <a:gd name="T30" fmla="*/ 30 w 30"/>
                <a:gd name="T31" fmla="*/ 18 h 18"/>
                <a:gd name="T32" fmla="*/ 28 w 30"/>
                <a:gd name="T33" fmla="*/ 18 h 18"/>
                <a:gd name="T34" fmla="*/ 26 w 30"/>
                <a:gd name="T35" fmla="*/ 16 h 18"/>
                <a:gd name="T36" fmla="*/ 24 w 30"/>
                <a:gd name="T37" fmla="*/ 13 h 18"/>
                <a:gd name="T38" fmla="*/ 20 w 30"/>
                <a:gd name="T39" fmla="*/ 13 h 18"/>
                <a:gd name="T40" fmla="*/ 17 w 30"/>
                <a:gd name="T41" fmla="*/ 11 h 18"/>
                <a:gd name="T42" fmla="*/ 15 w 30"/>
                <a:gd name="T43" fmla="*/ 9 h 18"/>
                <a:gd name="T44" fmla="*/ 13 w 30"/>
                <a:gd name="T45" fmla="*/ 9 h 18"/>
                <a:gd name="T46" fmla="*/ 13 w 30"/>
                <a:gd name="T47" fmla="*/ 7 h 18"/>
                <a:gd name="T48" fmla="*/ 9 w 30"/>
                <a:gd name="T49" fmla="*/ 7 h 18"/>
                <a:gd name="T50" fmla="*/ 9 w 30"/>
                <a:gd name="T51" fmla="*/ 5 h 18"/>
                <a:gd name="T52" fmla="*/ 4 w 30"/>
                <a:gd name="T53" fmla="*/ 5 h 18"/>
                <a:gd name="T54" fmla="*/ 4 w 30"/>
                <a:gd name="T55" fmla="*/ 3 h 18"/>
                <a:gd name="T56" fmla="*/ 2 w 30"/>
                <a:gd name="T57" fmla="*/ 3 h 18"/>
                <a:gd name="T58" fmla="*/ 0 w 30"/>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18">
                  <a:moveTo>
                    <a:pt x="0" y="0"/>
                  </a:moveTo>
                  <a:lnTo>
                    <a:pt x="2" y="3"/>
                  </a:lnTo>
                  <a:lnTo>
                    <a:pt x="2" y="5"/>
                  </a:lnTo>
                  <a:lnTo>
                    <a:pt x="4" y="5"/>
                  </a:lnTo>
                  <a:lnTo>
                    <a:pt x="7" y="7"/>
                  </a:lnTo>
                  <a:lnTo>
                    <a:pt x="9" y="7"/>
                  </a:lnTo>
                  <a:lnTo>
                    <a:pt x="9" y="9"/>
                  </a:lnTo>
                  <a:lnTo>
                    <a:pt x="11" y="9"/>
                  </a:lnTo>
                  <a:lnTo>
                    <a:pt x="13" y="11"/>
                  </a:lnTo>
                  <a:lnTo>
                    <a:pt x="15" y="11"/>
                  </a:lnTo>
                  <a:lnTo>
                    <a:pt x="20" y="13"/>
                  </a:lnTo>
                  <a:lnTo>
                    <a:pt x="24" y="13"/>
                  </a:lnTo>
                  <a:lnTo>
                    <a:pt x="24" y="16"/>
                  </a:lnTo>
                  <a:lnTo>
                    <a:pt x="26" y="18"/>
                  </a:lnTo>
                  <a:lnTo>
                    <a:pt x="28" y="18"/>
                  </a:lnTo>
                  <a:lnTo>
                    <a:pt x="30" y="18"/>
                  </a:lnTo>
                  <a:lnTo>
                    <a:pt x="28" y="18"/>
                  </a:lnTo>
                  <a:lnTo>
                    <a:pt x="26" y="16"/>
                  </a:lnTo>
                  <a:lnTo>
                    <a:pt x="24" y="13"/>
                  </a:lnTo>
                  <a:lnTo>
                    <a:pt x="20" y="13"/>
                  </a:lnTo>
                  <a:lnTo>
                    <a:pt x="17" y="11"/>
                  </a:lnTo>
                  <a:lnTo>
                    <a:pt x="15" y="9"/>
                  </a:lnTo>
                  <a:lnTo>
                    <a:pt x="13" y="9"/>
                  </a:lnTo>
                  <a:lnTo>
                    <a:pt x="13" y="7"/>
                  </a:lnTo>
                  <a:lnTo>
                    <a:pt x="9" y="7"/>
                  </a:lnTo>
                  <a:lnTo>
                    <a:pt x="9" y="5"/>
                  </a:lnTo>
                  <a:lnTo>
                    <a:pt x="4" y="5"/>
                  </a:lnTo>
                  <a:lnTo>
                    <a:pt x="4" y="3"/>
                  </a:lnTo>
                  <a:lnTo>
                    <a:pt x="2" y="3"/>
                  </a:lnTo>
                  <a:lnTo>
                    <a:pt x="0" y="0"/>
                  </a:lnTo>
                  <a:close/>
                </a:path>
              </a:pathLst>
            </a:custGeom>
            <a:solidFill>
              <a:srgbClr val="2161A1"/>
            </a:solidFill>
            <a:ln w="0">
              <a:solidFill>
                <a:srgbClr val="80C2FF"/>
              </a:solidFill>
              <a:prstDash val="solid"/>
              <a:round/>
              <a:headEnd/>
              <a:tailEnd/>
            </a:ln>
          </p:spPr>
          <p:txBody>
            <a:bodyPr/>
            <a:lstStyle/>
            <a:p>
              <a:endParaRPr lang="de-DE"/>
            </a:p>
          </p:txBody>
        </p:sp>
      </p:grpSp>
      <p:sp>
        <p:nvSpPr>
          <p:cNvPr id="24731" name="Rectangle 155"/>
          <p:cNvSpPr>
            <a:spLocks noGrp="1" noChangeArrowheads="1"/>
          </p:cNvSpPr>
          <p:nvPr>
            <p:ph type="title"/>
          </p:nvPr>
        </p:nvSpPr>
        <p:spPr>
          <a:xfrm>
            <a:off x="458788" y="273050"/>
            <a:ext cx="8226425" cy="1143000"/>
          </a:xfrm>
          <a:noFill/>
          <a:ln/>
        </p:spPr>
        <p:txBody>
          <a:bodyPr/>
          <a:lstStyle/>
          <a:p>
            <a:r>
              <a:rPr lang="de-DE" altLang="de-DE" sz="3600"/>
              <a:t>Beispiel Wareneingangsstempel</a:t>
            </a:r>
          </a:p>
        </p:txBody>
      </p:sp>
      <p:sp>
        <p:nvSpPr>
          <p:cNvPr id="24732" name="Rectangle 15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4733" name="Rectangle 157"/>
          <p:cNvSpPr>
            <a:spLocks noChangeArrowheads="1"/>
          </p:cNvSpPr>
          <p:nvPr/>
        </p:nvSpPr>
        <p:spPr bwMode="auto">
          <a:xfrm>
            <a:off x="19796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734" name="Rectangle 15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731"/>
                                        </p:tgtEl>
                                        <p:attrNameLst>
                                          <p:attrName>style.visibility</p:attrName>
                                        </p:attrNameLst>
                                      </p:cBhvr>
                                      <p:to>
                                        <p:strVal val="visible"/>
                                      </p:to>
                                    </p:set>
                                    <p:animEffect transition="in" filter="fade">
                                      <p:cBhvr>
                                        <p:cTn id="7" dur="2000"/>
                                        <p:tgtEl>
                                          <p:spTgt spid="24731"/>
                                        </p:tgtEl>
                                      </p:cBhvr>
                                    </p:animEffect>
                                  </p:childTnLst>
                                </p:cTn>
                              </p:par>
                            </p:childTnLst>
                          </p:cTn>
                        </p:par>
                        <p:par>
                          <p:cTn id="8" fill="hold" nodeType="afterGroup">
                            <p:stCondLst>
                              <p:cond delay="2000"/>
                            </p:stCondLst>
                            <p:childTnLst>
                              <p:par>
                                <p:cTn id="9" presetID="47" presetClass="entr" presetSubtype="0"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fade">
                                      <p:cBhvr>
                                        <p:cTn id="11" dur="5000"/>
                                        <p:tgtEl>
                                          <p:spTgt spid="24578"/>
                                        </p:tgtEl>
                                      </p:cBhvr>
                                    </p:animEffect>
                                    <p:anim calcmode="lin" valueType="num">
                                      <p:cBhvr>
                                        <p:cTn id="12" dur="5000" fill="hold"/>
                                        <p:tgtEl>
                                          <p:spTgt spid="24578"/>
                                        </p:tgtEl>
                                        <p:attrNameLst>
                                          <p:attrName>ppt_x</p:attrName>
                                        </p:attrNameLst>
                                      </p:cBhvr>
                                      <p:tavLst>
                                        <p:tav tm="0">
                                          <p:val>
                                            <p:strVal val="#ppt_x"/>
                                          </p:val>
                                        </p:tav>
                                        <p:tav tm="100000">
                                          <p:val>
                                            <p:strVal val="#ppt_x"/>
                                          </p:val>
                                        </p:tav>
                                      </p:tavLst>
                                    </p:anim>
                                    <p:anim calcmode="lin" valueType="num">
                                      <p:cBhvr>
                                        <p:cTn id="13" dur="5000" fill="hold"/>
                                        <p:tgtEl>
                                          <p:spTgt spid="2457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000"/>
                            </p:stCondLst>
                            <p:childTnLst>
                              <p:par>
                                <p:cTn id="15" presetID="49" presetClass="entr" presetSubtype="0" decel="100000" fill="hold" nodeType="afterEffect">
                                  <p:stCondLst>
                                    <p:cond delay="10000"/>
                                  </p:stCondLst>
                                  <p:childTnLst>
                                    <p:set>
                                      <p:cBhvr>
                                        <p:cTn id="16" dur="1" fill="hold">
                                          <p:stCondLst>
                                            <p:cond delay="0"/>
                                          </p:stCondLst>
                                        </p:cTn>
                                        <p:tgtEl>
                                          <p:spTgt spid="24588"/>
                                        </p:tgtEl>
                                        <p:attrNameLst>
                                          <p:attrName>style.visibility</p:attrName>
                                        </p:attrNameLst>
                                      </p:cBhvr>
                                      <p:to>
                                        <p:strVal val="visible"/>
                                      </p:to>
                                    </p:set>
                                    <p:anim calcmode="lin" valueType="num">
                                      <p:cBhvr>
                                        <p:cTn id="17" dur="3000" fill="hold"/>
                                        <p:tgtEl>
                                          <p:spTgt spid="24588"/>
                                        </p:tgtEl>
                                        <p:attrNameLst>
                                          <p:attrName>ppt_w</p:attrName>
                                        </p:attrNameLst>
                                      </p:cBhvr>
                                      <p:tavLst>
                                        <p:tav tm="0">
                                          <p:val>
                                            <p:fltVal val="0"/>
                                          </p:val>
                                        </p:tav>
                                        <p:tav tm="100000">
                                          <p:val>
                                            <p:strVal val="#ppt_w"/>
                                          </p:val>
                                        </p:tav>
                                      </p:tavLst>
                                    </p:anim>
                                    <p:anim calcmode="lin" valueType="num">
                                      <p:cBhvr>
                                        <p:cTn id="18" dur="3000" fill="hold"/>
                                        <p:tgtEl>
                                          <p:spTgt spid="24588"/>
                                        </p:tgtEl>
                                        <p:attrNameLst>
                                          <p:attrName>ppt_h</p:attrName>
                                        </p:attrNameLst>
                                      </p:cBhvr>
                                      <p:tavLst>
                                        <p:tav tm="0">
                                          <p:val>
                                            <p:fltVal val="0"/>
                                          </p:val>
                                        </p:tav>
                                        <p:tav tm="100000">
                                          <p:val>
                                            <p:strVal val="#ppt_h"/>
                                          </p:val>
                                        </p:tav>
                                      </p:tavLst>
                                    </p:anim>
                                    <p:anim calcmode="lin" valueType="num">
                                      <p:cBhvr>
                                        <p:cTn id="19" dur="3000" fill="hold"/>
                                        <p:tgtEl>
                                          <p:spTgt spid="24588"/>
                                        </p:tgtEl>
                                        <p:attrNameLst>
                                          <p:attrName>style.rotation</p:attrName>
                                        </p:attrNameLst>
                                      </p:cBhvr>
                                      <p:tavLst>
                                        <p:tav tm="0">
                                          <p:val>
                                            <p:fltVal val="360"/>
                                          </p:val>
                                        </p:tav>
                                        <p:tav tm="100000">
                                          <p:val>
                                            <p:fltVal val="0"/>
                                          </p:val>
                                        </p:tav>
                                      </p:tavLst>
                                    </p:anim>
                                    <p:animEffect transition="in" filter="fade">
                                      <p:cBhvr>
                                        <p:cTn id="20" dur="3000"/>
                                        <p:tgtEl>
                                          <p:spTgt spid="24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587">
                                            <p:txEl>
                                              <p:pRg st="0" end="0"/>
                                            </p:txEl>
                                          </p:spTgt>
                                        </p:tgtEl>
                                        <p:attrNameLst>
                                          <p:attrName>style.visibility</p:attrName>
                                        </p:attrNameLst>
                                      </p:cBhvr>
                                      <p:to>
                                        <p:strVal val="visible"/>
                                      </p:to>
                                    </p:set>
                                    <p:animEffect transition="in" filter="fade">
                                      <p:cBhvr>
                                        <p:cTn id="25" dur="2000"/>
                                        <p:tgtEl>
                                          <p:spTgt spid="24587">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nodePh="1">
                                  <p:stCondLst>
                                    <p:cond delay="2500"/>
                                  </p:stCondLst>
                                  <p:endCondLst>
                                    <p:cond evt="begin" delay="0">
                                      <p:tn val="28"/>
                                    </p:cond>
                                  </p:endCondLst>
                                  <p:childTnLst>
                                    <p:set>
                                      <p:cBhvr>
                                        <p:cTn id="29" dur="1" fill="hold">
                                          <p:stCondLst>
                                            <p:cond delay="0"/>
                                          </p:stCondLst>
                                        </p:cTn>
                                        <p:tgtEl>
                                          <p:spTgt spid="24733"/>
                                        </p:tgtEl>
                                        <p:attrNameLst>
                                          <p:attrName>style.visibility</p:attrName>
                                        </p:attrNameLst>
                                      </p:cBhvr>
                                      <p:to>
                                        <p:strVal val="visible"/>
                                      </p:to>
                                    </p:set>
                                    <p:animEffect transition="in" filter="wipe(down)">
                                      <p:cBhvr>
                                        <p:cTn id="30" dur="580">
                                          <p:stCondLst>
                                            <p:cond delay="0"/>
                                          </p:stCondLst>
                                        </p:cTn>
                                        <p:tgtEl>
                                          <p:spTgt spid="24733"/>
                                        </p:tgtEl>
                                      </p:cBhvr>
                                    </p:animEffect>
                                    <p:anim calcmode="lin" valueType="num">
                                      <p:cBhvr>
                                        <p:cTn id="31" dur="1822" tmFilter="0,0; 0.14,0.36; 0.43,0.73; 0.71,0.91; 1.0,1.0">
                                          <p:stCondLst>
                                            <p:cond delay="0"/>
                                          </p:stCondLst>
                                        </p:cTn>
                                        <p:tgtEl>
                                          <p:spTgt spid="2473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473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473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473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4733"/>
                                        </p:tgtEl>
                                        <p:attrNameLst>
                                          <p:attrName>ppt_y</p:attrName>
                                        </p:attrNameLst>
                                      </p:cBhvr>
                                      <p:tavLst>
                                        <p:tav tm="0" fmla="#ppt_y-sin(pi*$)/81">
                                          <p:val>
                                            <p:fltVal val="0"/>
                                          </p:val>
                                        </p:tav>
                                        <p:tav tm="100000">
                                          <p:val>
                                            <p:fltVal val="1"/>
                                          </p:val>
                                        </p:tav>
                                      </p:tavLst>
                                    </p:anim>
                                    <p:animScale>
                                      <p:cBhvr>
                                        <p:cTn id="36" dur="26">
                                          <p:stCondLst>
                                            <p:cond delay="650"/>
                                          </p:stCondLst>
                                        </p:cTn>
                                        <p:tgtEl>
                                          <p:spTgt spid="24733"/>
                                        </p:tgtEl>
                                      </p:cBhvr>
                                      <p:to x="100000" y="60000"/>
                                    </p:animScale>
                                    <p:animScale>
                                      <p:cBhvr>
                                        <p:cTn id="37" dur="166" decel="50000">
                                          <p:stCondLst>
                                            <p:cond delay="676"/>
                                          </p:stCondLst>
                                        </p:cTn>
                                        <p:tgtEl>
                                          <p:spTgt spid="24733"/>
                                        </p:tgtEl>
                                      </p:cBhvr>
                                      <p:to x="100000" y="100000"/>
                                    </p:animScale>
                                    <p:animScale>
                                      <p:cBhvr>
                                        <p:cTn id="38" dur="26">
                                          <p:stCondLst>
                                            <p:cond delay="1312"/>
                                          </p:stCondLst>
                                        </p:cTn>
                                        <p:tgtEl>
                                          <p:spTgt spid="24733"/>
                                        </p:tgtEl>
                                      </p:cBhvr>
                                      <p:to x="100000" y="80000"/>
                                    </p:animScale>
                                    <p:animScale>
                                      <p:cBhvr>
                                        <p:cTn id="39" dur="166" decel="50000">
                                          <p:stCondLst>
                                            <p:cond delay="1338"/>
                                          </p:stCondLst>
                                        </p:cTn>
                                        <p:tgtEl>
                                          <p:spTgt spid="24733"/>
                                        </p:tgtEl>
                                      </p:cBhvr>
                                      <p:to x="100000" y="100000"/>
                                    </p:animScale>
                                    <p:animScale>
                                      <p:cBhvr>
                                        <p:cTn id="40" dur="26">
                                          <p:stCondLst>
                                            <p:cond delay="1642"/>
                                          </p:stCondLst>
                                        </p:cTn>
                                        <p:tgtEl>
                                          <p:spTgt spid="24733"/>
                                        </p:tgtEl>
                                      </p:cBhvr>
                                      <p:to x="100000" y="90000"/>
                                    </p:animScale>
                                    <p:animScale>
                                      <p:cBhvr>
                                        <p:cTn id="41" dur="166" decel="50000">
                                          <p:stCondLst>
                                            <p:cond delay="1668"/>
                                          </p:stCondLst>
                                        </p:cTn>
                                        <p:tgtEl>
                                          <p:spTgt spid="24733"/>
                                        </p:tgtEl>
                                      </p:cBhvr>
                                      <p:to x="100000" y="100000"/>
                                    </p:animScale>
                                    <p:animScale>
                                      <p:cBhvr>
                                        <p:cTn id="42" dur="26">
                                          <p:stCondLst>
                                            <p:cond delay="1808"/>
                                          </p:stCondLst>
                                        </p:cTn>
                                        <p:tgtEl>
                                          <p:spTgt spid="24733"/>
                                        </p:tgtEl>
                                      </p:cBhvr>
                                      <p:to x="100000" y="95000"/>
                                    </p:animScale>
                                    <p:animScale>
                                      <p:cBhvr>
                                        <p:cTn id="43" dur="166" decel="50000">
                                          <p:stCondLst>
                                            <p:cond delay="1834"/>
                                          </p:stCondLst>
                                        </p:cTn>
                                        <p:tgtEl>
                                          <p:spTgt spid="247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build="p"/>
      <p:bldP spid="24731" grpId="0"/>
      <p:bldP spid="247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8788" y="1412875"/>
            <a:ext cx="8226425" cy="4824413"/>
          </a:xfrm>
        </p:spPr>
        <p:txBody>
          <a:bodyPr/>
          <a:lstStyle/>
          <a:p>
            <a:pPr>
              <a:lnSpc>
                <a:spcPct val="80000"/>
              </a:lnSpc>
            </a:pPr>
            <a:r>
              <a:rPr lang="de-DE" altLang="de-DE" sz="1600"/>
              <a:t>Ist der Lieferwagen von außen sauber?</a:t>
            </a:r>
          </a:p>
          <a:p>
            <a:pPr>
              <a:lnSpc>
                <a:spcPct val="80000"/>
              </a:lnSpc>
            </a:pPr>
            <a:endParaRPr lang="de-DE" altLang="de-DE" sz="1600"/>
          </a:p>
          <a:p>
            <a:pPr>
              <a:lnSpc>
                <a:spcPct val="80000"/>
              </a:lnSpc>
            </a:pPr>
            <a:r>
              <a:rPr lang="de-DE" altLang="de-DE" sz="1600"/>
              <a:t>Sind die Kühl- und Tiefkühlzellen des Lieferwagens sauber?</a:t>
            </a:r>
          </a:p>
          <a:p>
            <a:pPr>
              <a:lnSpc>
                <a:spcPct val="80000"/>
              </a:lnSpc>
            </a:pPr>
            <a:endParaRPr lang="de-DE" altLang="de-DE" sz="1600"/>
          </a:p>
          <a:p>
            <a:pPr>
              <a:lnSpc>
                <a:spcPct val="80000"/>
              </a:lnSpc>
            </a:pPr>
            <a:r>
              <a:rPr lang="de-DE" altLang="de-DE" sz="1600"/>
              <a:t>Sind die vorgeschriebenen Temperaturen in den Kühl- und Tiefkühlzellen eingehalten?</a:t>
            </a:r>
          </a:p>
          <a:p>
            <a:pPr>
              <a:lnSpc>
                <a:spcPct val="80000"/>
              </a:lnSpc>
            </a:pPr>
            <a:endParaRPr lang="de-DE" altLang="de-DE" sz="1600"/>
          </a:p>
          <a:p>
            <a:pPr>
              <a:lnSpc>
                <a:spcPct val="80000"/>
              </a:lnSpc>
            </a:pPr>
            <a:r>
              <a:rPr lang="de-DE" altLang="de-DE" sz="1600"/>
              <a:t>Ist die Verpackung der Ware unbeschädigt und sauber?</a:t>
            </a:r>
          </a:p>
          <a:p>
            <a:pPr>
              <a:lnSpc>
                <a:spcPct val="80000"/>
              </a:lnSpc>
            </a:pPr>
            <a:endParaRPr lang="de-DE" altLang="de-DE" sz="1600"/>
          </a:p>
          <a:p>
            <a:pPr>
              <a:lnSpc>
                <a:spcPct val="80000"/>
              </a:lnSpc>
            </a:pPr>
            <a:r>
              <a:rPr lang="de-DE" altLang="de-DE" sz="1600"/>
              <a:t>Sind Verpackung und Ware schädlingsfrei?</a:t>
            </a:r>
          </a:p>
          <a:p>
            <a:pPr>
              <a:lnSpc>
                <a:spcPct val="80000"/>
              </a:lnSpc>
            </a:pPr>
            <a:endParaRPr lang="de-DE" altLang="de-DE" sz="1600"/>
          </a:p>
          <a:p>
            <a:pPr>
              <a:lnSpc>
                <a:spcPct val="80000"/>
              </a:lnSpc>
            </a:pPr>
            <a:r>
              <a:rPr lang="de-DE" altLang="de-DE" sz="1600"/>
              <a:t>Ist die Bezeichnung der Ware auf ein Etikett der Verpackung gedruckt? („Verkehrsbezeichnung“)</a:t>
            </a:r>
          </a:p>
          <a:p>
            <a:pPr>
              <a:lnSpc>
                <a:spcPct val="80000"/>
              </a:lnSpc>
            </a:pPr>
            <a:endParaRPr lang="de-DE" altLang="de-DE" sz="1600"/>
          </a:p>
          <a:p>
            <a:pPr>
              <a:lnSpc>
                <a:spcPct val="80000"/>
              </a:lnSpc>
            </a:pPr>
            <a:r>
              <a:rPr lang="de-DE" altLang="de-DE" sz="1600"/>
              <a:t>Ist die Ware mit dem Namen und der Firmenadresse des Herstellers versehen?</a:t>
            </a:r>
          </a:p>
          <a:p>
            <a:pPr>
              <a:lnSpc>
                <a:spcPct val="80000"/>
              </a:lnSpc>
            </a:pPr>
            <a:endParaRPr lang="de-DE" altLang="de-DE" sz="1600"/>
          </a:p>
          <a:p>
            <a:pPr>
              <a:lnSpc>
                <a:spcPct val="80000"/>
              </a:lnSpc>
            </a:pPr>
            <a:r>
              <a:rPr lang="de-DE" altLang="de-DE" sz="1600"/>
              <a:t>Sind (abhängig von der Art der Ware) die Zutaten und Zusatzstoffe aufgeführt?</a:t>
            </a:r>
          </a:p>
          <a:p>
            <a:pPr>
              <a:lnSpc>
                <a:spcPct val="80000"/>
              </a:lnSpc>
            </a:pPr>
            <a:endParaRPr lang="de-DE" altLang="de-DE" sz="1600"/>
          </a:p>
          <a:p>
            <a:pPr>
              <a:lnSpc>
                <a:spcPct val="80000"/>
              </a:lnSpc>
            </a:pPr>
            <a:r>
              <a:rPr lang="de-DE" altLang="de-DE" sz="1600"/>
              <a:t>Sind die Mindesthaltbarkeits- oder Verbrauchsgrenzdaten aufgedruckt?</a:t>
            </a:r>
            <a:endParaRPr lang="de-DE" altLang="de-DE" sz="900"/>
          </a:p>
          <a:p>
            <a:pPr>
              <a:lnSpc>
                <a:spcPct val="80000"/>
              </a:lnSpc>
            </a:pPr>
            <a:endParaRPr lang="de-DE" altLang="de-DE" sz="900"/>
          </a:p>
          <a:p>
            <a:pPr>
              <a:lnSpc>
                <a:spcPct val="80000"/>
              </a:lnSpc>
            </a:pPr>
            <a:endParaRPr lang="de-DE" altLang="de-DE" sz="900"/>
          </a:p>
        </p:txBody>
      </p:sp>
      <p:sp>
        <p:nvSpPr>
          <p:cNvPr id="25604"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2852738"/>
            <a:ext cx="1655763" cy="973137"/>
          </a:xfrm>
          <a:prstGeom prst="rect">
            <a:avLst/>
          </a:prstGeom>
          <a:noFill/>
          <a:extLst>
            <a:ext uri="{909E8E84-426E-40DD-AFC4-6F175D3DCCD1}">
              <a14:hiddenFill xmlns:a14="http://schemas.microsoft.com/office/drawing/2010/main">
                <a:solidFill>
                  <a:srgbClr val="FFFFFF"/>
                </a:solidFill>
              </a14:hiddenFill>
            </a:ext>
          </a:extLst>
        </p:spPr>
      </p:pic>
      <p:sp>
        <p:nvSpPr>
          <p:cNvPr id="25607" name="Rectangle 7"/>
          <p:cNvSpPr>
            <a:spLocks noGrp="1" noChangeArrowheads="1"/>
          </p:cNvSpPr>
          <p:nvPr>
            <p:ph type="title"/>
          </p:nvPr>
        </p:nvSpPr>
        <p:spPr>
          <a:xfrm>
            <a:off x="458788" y="273050"/>
            <a:ext cx="8226425" cy="1143000"/>
          </a:xfrm>
          <a:noFill/>
          <a:ln/>
        </p:spPr>
        <p:txBody>
          <a:bodyPr/>
          <a:lstStyle/>
          <a:p>
            <a:r>
              <a:rPr lang="de-DE" altLang="de-DE" sz="3100"/>
              <a:t>Beispiel, Formular Wareneingangsprüfung …</a:t>
            </a:r>
          </a:p>
        </p:txBody>
      </p:sp>
      <p:sp>
        <p:nvSpPr>
          <p:cNvPr id="25608" name="Rectangle 8"/>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5609" name="Rectangle 9"/>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10" name="Rectangle 10"/>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2000"/>
                                        <p:tgtEl>
                                          <p:spTgt spid="25607"/>
                                        </p:tgtEl>
                                      </p:cBhvr>
                                    </p:animEffect>
                                  </p:childTnLst>
                                </p:cTn>
                              </p:par>
                            </p:childTnLst>
                          </p:cTn>
                        </p:par>
                        <p:par>
                          <p:cTn id="8" fill="hold" nodeType="afterGroup">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2000"/>
                                        <p:tgtEl>
                                          <p:spTgt spid="256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2500"/>
                                  </p:stCondLst>
                                  <p:childTnLst>
                                    <p:set>
                                      <p:cBhvr>
                                        <p:cTn id="15" dur="1" fill="hold">
                                          <p:stCondLst>
                                            <p:cond delay="0"/>
                                          </p:stCondLst>
                                        </p:cTn>
                                        <p:tgtEl>
                                          <p:spTgt spid="25603">
                                            <p:txEl>
                                              <p:pRg st="2" end="2"/>
                                            </p:txEl>
                                          </p:spTgt>
                                        </p:tgtEl>
                                        <p:attrNameLst>
                                          <p:attrName>style.visibility</p:attrName>
                                        </p:attrNameLst>
                                      </p:cBhvr>
                                      <p:to>
                                        <p:strVal val="visible"/>
                                      </p:to>
                                    </p:set>
                                    <p:animEffect transition="in" filter="fade">
                                      <p:cBhvr>
                                        <p:cTn id="16" dur="2000"/>
                                        <p:tgtEl>
                                          <p:spTgt spid="2560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350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2000"/>
                                        <p:tgtEl>
                                          <p:spTgt spid="25603">
                                            <p:txEl>
                                              <p:pRg st="4" end="4"/>
                                            </p:txEl>
                                          </p:spTgt>
                                        </p:tgtEl>
                                      </p:cBhvr>
                                    </p:animEffect>
                                  </p:childTnLst>
                                </p:cTn>
                              </p:par>
                            </p:childTnLst>
                          </p:cTn>
                        </p:par>
                        <p:par>
                          <p:cTn id="22" fill="hold" nodeType="afterGroup">
                            <p:stCondLst>
                              <p:cond delay="5500"/>
                            </p:stCondLst>
                            <p:childTnLst>
                              <p:par>
                                <p:cTn id="23" presetID="34" presetClass="entr" presetSubtype="0" fill="hold" nodeType="afterEffect">
                                  <p:stCondLst>
                                    <p:cond delay="4000"/>
                                  </p:stCondLst>
                                  <p:childTnLst>
                                    <p:set>
                                      <p:cBhvr>
                                        <p:cTn id="24" dur="1" fill="hold">
                                          <p:stCondLst>
                                            <p:cond delay="0"/>
                                          </p:stCondLst>
                                        </p:cTn>
                                        <p:tgtEl>
                                          <p:spTgt spid="25605"/>
                                        </p:tgtEl>
                                        <p:attrNameLst>
                                          <p:attrName>style.visibility</p:attrName>
                                        </p:attrNameLst>
                                      </p:cBhvr>
                                      <p:to>
                                        <p:strVal val="visible"/>
                                      </p:to>
                                    </p:set>
                                    <p:anim from="(-#ppt_w/2)" to="(#ppt_x)" calcmode="lin" valueType="num">
                                      <p:cBhvr>
                                        <p:cTn id="25" dur="1800" fill="hold">
                                          <p:stCondLst>
                                            <p:cond delay="0"/>
                                          </p:stCondLst>
                                        </p:cTn>
                                        <p:tgtEl>
                                          <p:spTgt spid="25605"/>
                                        </p:tgtEl>
                                        <p:attrNameLst>
                                          <p:attrName>ppt_x</p:attrName>
                                        </p:attrNameLst>
                                      </p:cBhvr>
                                    </p:anim>
                                    <p:anim from="0" to="-1.0" calcmode="lin" valueType="num">
                                      <p:cBhvr>
                                        <p:cTn id="26" dur="600" decel="50000" autoRev="1" fill="hold">
                                          <p:stCondLst>
                                            <p:cond delay="1800"/>
                                          </p:stCondLst>
                                        </p:cTn>
                                        <p:tgtEl>
                                          <p:spTgt spid="25605"/>
                                        </p:tgtEl>
                                        <p:attrNameLst>
                                          <p:attrName>xshear</p:attrName>
                                        </p:attrNameLst>
                                      </p:cBhvr>
                                    </p:anim>
                                    <p:animScale>
                                      <p:cBhvr>
                                        <p:cTn id="27" dur="600" decel="100000" autoRev="1" fill="hold">
                                          <p:stCondLst>
                                            <p:cond delay="1800"/>
                                          </p:stCondLst>
                                        </p:cTn>
                                        <p:tgtEl>
                                          <p:spTgt spid="25605"/>
                                        </p:tgtEl>
                                      </p:cBhvr>
                                      <p:from x="100000" y="100000"/>
                                      <p:to x="80000" y="100000"/>
                                    </p:animScale>
                                    <p:anim by="(#ppt_h/3+#ppt_w*0.1)" calcmode="lin" valueType="num">
                                      <p:cBhvr additive="sum">
                                        <p:cTn id="28" dur="600" decel="100000" autoRev="1" fill="hold">
                                          <p:stCondLst>
                                            <p:cond delay="1800"/>
                                          </p:stCondLst>
                                        </p:cTn>
                                        <p:tgtEl>
                                          <p:spTgt spid="25605"/>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1000"/>
                                  </p:stCondLst>
                                  <p:childTnLst>
                                    <p:set>
                                      <p:cBhvr>
                                        <p:cTn id="32" dur="1" fill="hold">
                                          <p:stCondLst>
                                            <p:cond delay="0"/>
                                          </p:stCondLst>
                                        </p:cTn>
                                        <p:tgtEl>
                                          <p:spTgt spid="25603">
                                            <p:txEl>
                                              <p:pRg st="6" end="6"/>
                                            </p:txEl>
                                          </p:spTgt>
                                        </p:tgtEl>
                                        <p:attrNameLst>
                                          <p:attrName>style.visibility</p:attrName>
                                        </p:attrNameLst>
                                      </p:cBhvr>
                                      <p:to>
                                        <p:strVal val="visible"/>
                                      </p:to>
                                    </p:set>
                                    <p:animEffect transition="in" filter="fade">
                                      <p:cBhvr>
                                        <p:cTn id="33" dur="2000"/>
                                        <p:tgtEl>
                                          <p:spTgt spid="2560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3000"/>
                                  </p:stCondLst>
                                  <p:childTnLst>
                                    <p:set>
                                      <p:cBhvr>
                                        <p:cTn id="37" dur="1" fill="hold">
                                          <p:stCondLst>
                                            <p:cond delay="0"/>
                                          </p:stCondLst>
                                        </p:cTn>
                                        <p:tgtEl>
                                          <p:spTgt spid="25603">
                                            <p:txEl>
                                              <p:pRg st="8" end="8"/>
                                            </p:txEl>
                                          </p:spTgt>
                                        </p:tgtEl>
                                        <p:attrNameLst>
                                          <p:attrName>style.visibility</p:attrName>
                                        </p:attrNameLst>
                                      </p:cBhvr>
                                      <p:to>
                                        <p:strVal val="visible"/>
                                      </p:to>
                                    </p:set>
                                    <p:animEffect transition="in" filter="fade">
                                      <p:cBhvr>
                                        <p:cTn id="38" dur="2000"/>
                                        <p:tgtEl>
                                          <p:spTgt spid="25603">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2500"/>
                                  </p:stCondLst>
                                  <p:childTnLst>
                                    <p:set>
                                      <p:cBhvr>
                                        <p:cTn id="42" dur="1" fill="hold">
                                          <p:stCondLst>
                                            <p:cond delay="0"/>
                                          </p:stCondLst>
                                        </p:cTn>
                                        <p:tgtEl>
                                          <p:spTgt spid="25603">
                                            <p:txEl>
                                              <p:pRg st="10" end="10"/>
                                            </p:txEl>
                                          </p:spTgt>
                                        </p:tgtEl>
                                        <p:attrNameLst>
                                          <p:attrName>style.visibility</p:attrName>
                                        </p:attrNameLst>
                                      </p:cBhvr>
                                      <p:to>
                                        <p:strVal val="visible"/>
                                      </p:to>
                                    </p:set>
                                    <p:animEffect transition="in" filter="fade">
                                      <p:cBhvr>
                                        <p:cTn id="43" dur="2000"/>
                                        <p:tgtEl>
                                          <p:spTgt spid="25603">
                                            <p:txEl>
                                              <p:pRg st="10" end="1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5000"/>
                                  </p:stCondLst>
                                  <p:childTnLst>
                                    <p:set>
                                      <p:cBhvr>
                                        <p:cTn id="47" dur="1" fill="hold">
                                          <p:stCondLst>
                                            <p:cond delay="0"/>
                                          </p:stCondLst>
                                        </p:cTn>
                                        <p:tgtEl>
                                          <p:spTgt spid="25603">
                                            <p:txEl>
                                              <p:pRg st="12" end="12"/>
                                            </p:txEl>
                                          </p:spTgt>
                                        </p:tgtEl>
                                        <p:attrNameLst>
                                          <p:attrName>style.visibility</p:attrName>
                                        </p:attrNameLst>
                                      </p:cBhvr>
                                      <p:to>
                                        <p:strVal val="visible"/>
                                      </p:to>
                                    </p:set>
                                    <p:animEffect transition="in" filter="fade">
                                      <p:cBhvr>
                                        <p:cTn id="48" dur="2000"/>
                                        <p:tgtEl>
                                          <p:spTgt spid="25603">
                                            <p:txEl>
                                              <p:pRg st="12" end="1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3500"/>
                                  </p:stCondLst>
                                  <p:childTnLst>
                                    <p:set>
                                      <p:cBhvr>
                                        <p:cTn id="52" dur="1" fill="hold">
                                          <p:stCondLst>
                                            <p:cond delay="0"/>
                                          </p:stCondLst>
                                        </p:cTn>
                                        <p:tgtEl>
                                          <p:spTgt spid="25603">
                                            <p:txEl>
                                              <p:pRg st="14" end="14"/>
                                            </p:txEl>
                                          </p:spTgt>
                                        </p:tgtEl>
                                        <p:attrNameLst>
                                          <p:attrName>style.visibility</p:attrName>
                                        </p:attrNameLst>
                                      </p:cBhvr>
                                      <p:to>
                                        <p:strVal val="visible"/>
                                      </p:to>
                                    </p:set>
                                    <p:animEffect transition="in" filter="fade">
                                      <p:cBhvr>
                                        <p:cTn id="53" dur="2000"/>
                                        <p:tgtEl>
                                          <p:spTgt spid="25603">
                                            <p:txEl>
                                              <p:pRg st="14" end="1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3500"/>
                                  </p:stCondLst>
                                  <p:childTnLst>
                                    <p:set>
                                      <p:cBhvr>
                                        <p:cTn id="57" dur="1" fill="hold">
                                          <p:stCondLst>
                                            <p:cond delay="0"/>
                                          </p:stCondLst>
                                        </p:cTn>
                                        <p:tgtEl>
                                          <p:spTgt spid="25603">
                                            <p:txEl>
                                              <p:pRg st="16" end="16"/>
                                            </p:txEl>
                                          </p:spTgt>
                                        </p:tgtEl>
                                        <p:attrNameLst>
                                          <p:attrName>style.visibility</p:attrName>
                                        </p:attrNameLst>
                                      </p:cBhvr>
                                      <p:to>
                                        <p:strVal val="visible"/>
                                      </p:to>
                                    </p:set>
                                    <p:animEffect transition="in" filter="fade">
                                      <p:cBhvr>
                                        <p:cTn id="58" dur="2000"/>
                                        <p:tgtEl>
                                          <p:spTgt spid="25603">
                                            <p:txEl>
                                              <p:pRg st="16" end="1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grpId="0" nodeType="clickEffect" nodePh="1">
                                  <p:stCondLst>
                                    <p:cond delay="4000"/>
                                  </p:stCondLst>
                                  <p:endCondLst>
                                    <p:cond evt="begin" delay="0">
                                      <p:tn val="61"/>
                                    </p:cond>
                                  </p:endCondLst>
                                  <p:childTnLst>
                                    <p:set>
                                      <p:cBhvr>
                                        <p:cTn id="62" dur="1" fill="hold">
                                          <p:stCondLst>
                                            <p:cond delay="0"/>
                                          </p:stCondLst>
                                        </p:cTn>
                                        <p:tgtEl>
                                          <p:spTgt spid="25609"/>
                                        </p:tgtEl>
                                        <p:attrNameLst>
                                          <p:attrName>style.visibility</p:attrName>
                                        </p:attrNameLst>
                                      </p:cBhvr>
                                      <p:to>
                                        <p:strVal val="visible"/>
                                      </p:to>
                                    </p:set>
                                    <p:animEffect transition="in" filter="wipe(down)">
                                      <p:cBhvr>
                                        <p:cTn id="63" dur="580">
                                          <p:stCondLst>
                                            <p:cond delay="0"/>
                                          </p:stCondLst>
                                        </p:cTn>
                                        <p:tgtEl>
                                          <p:spTgt spid="25609"/>
                                        </p:tgtEl>
                                      </p:cBhvr>
                                    </p:animEffect>
                                    <p:anim calcmode="lin" valueType="num">
                                      <p:cBhvr>
                                        <p:cTn id="64" dur="1822" tmFilter="0,0; 0.14,0.36; 0.43,0.73; 0.71,0.91; 1.0,1.0">
                                          <p:stCondLst>
                                            <p:cond delay="0"/>
                                          </p:stCondLst>
                                        </p:cTn>
                                        <p:tgtEl>
                                          <p:spTgt spid="2560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560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560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560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5609"/>
                                        </p:tgtEl>
                                        <p:attrNameLst>
                                          <p:attrName>ppt_y</p:attrName>
                                        </p:attrNameLst>
                                      </p:cBhvr>
                                      <p:tavLst>
                                        <p:tav tm="0" fmla="#ppt_y-sin(pi*$)/81">
                                          <p:val>
                                            <p:fltVal val="0"/>
                                          </p:val>
                                        </p:tav>
                                        <p:tav tm="100000">
                                          <p:val>
                                            <p:fltVal val="1"/>
                                          </p:val>
                                        </p:tav>
                                      </p:tavLst>
                                    </p:anim>
                                    <p:animScale>
                                      <p:cBhvr>
                                        <p:cTn id="69" dur="26">
                                          <p:stCondLst>
                                            <p:cond delay="650"/>
                                          </p:stCondLst>
                                        </p:cTn>
                                        <p:tgtEl>
                                          <p:spTgt spid="25609"/>
                                        </p:tgtEl>
                                      </p:cBhvr>
                                      <p:to x="100000" y="60000"/>
                                    </p:animScale>
                                    <p:animScale>
                                      <p:cBhvr>
                                        <p:cTn id="70" dur="166" decel="50000">
                                          <p:stCondLst>
                                            <p:cond delay="676"/>
                                          </p:stCondLst>
                                        </p:cTn>
                                        <p:tgtEl>
                                          <p:spTgt spid="25609"/>
                                        </p:tgtEl>
                                      </p:cBhvr>
                                      <p:to x="100000" y="100000"/>
                                    </p:animScale>
                                    <p:animScale>
                                      <p:cBhvr>
                                        <p:cTn id="71" dur="26">
                                          <p:stCondLst>
                                            <p:cond delay="1312"/>
                                          </p:stCondLst>
                                        </p:cTn>
                                        <p:tgtEl>
                                          <p:spTgt spid="25609"/>
                                        </p:tgtEl>
                                      </p:cBhvr>
                                      <p:to x="100000" y="80000"/>
                                    </p:animScale>
                                    <p:animScale>
                                      <p:cBhvr>
                                        <p:cTn id="72" dur="166" decel="50000">
                                          <p:stCondLst>
                                            <p:cond delay="1338"/>
                                          </p:stCondLst>
                                        </p:cTn>
                                        <p:tgtEl>
                                          <p:spTgt spid="25609"/>
                                        </p:tgtEl>
                                      </p:cBhvr>
                                      <p:to x="100000" y="100000"/>
                                    </p:animScale>
                                    <p:animScale>
                                      <p:cBhvr>
                                        <p:cTn id="73" dur="26">
                                          <p:stCondLst>
                                            <p:cond delay="1642"/>
                                          </p:stCondLst>
                                        </p:cTn>
                                        <p:tgtEl>
                                          <p:spTgt spid="25609"/>
                                        </p:tgtEl>
                                      </p:cBhvr>
                                      <p:to x="100000" y="90000"/>
                                    </p:animScale>
                                    <p:animScale>
                                      <p:cBhvr>
                                        <p:cTn id="74" dur="166" decel="50000">
                                          <p:stCondLst>
                                            <p:cond delay="1668"/>
                                          </p:stCondLst>
                                        </p:cTn>
                                        <p:tgtEl>
                                          <p:spTgt spid="25609"/>
                                        </p:tgtEl>
                                      </p:cBhvr>
                                      <p:to x="100000" y="100000"/>
                                    </p:animScale>
                                    <p:animScale>
                                      <p:cBhvr>
                                        <p:cTn id="75" dur="26">
                                          <p:stCondLst>
                                            <p:cond delay="1808"/>
                                          </p:stCondLst>
                                        </p:cTn>
                                        <p:tgtEl>
                                          <p:spTgt spid="25609"/>
                                        </p:tgtEl>
                                      </p:cBhvr>
                                      <p:to x="100000" y="95000"/>
                                    </p:animScale>
                                    <p:animScale>
                                      <p:cBhvr>
                                        <p:cTn id="76" dur="166" decel="50000">
                                          <p:stCondLst>
                                            <p:cond delay="1834"/>
                                          </p:stCondLst>
                                        </p:cTn>
                                        <p:tgtEl>
                                          <p:spTgt spid="2560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8788" y="1484313"/>
            <a:ext cx="8226425" cy="4465637"/>
          </a:xfrm>
        </p:spPr>
        <p:txBody>
          <a:bodyPr/>
          <a:lstStyle/>
          <a:p>
            <a:r>
              <a:rPr lang="de-DE" altLang="de-DE" sz="1700"/>
              <a:t>Sind bei Kühl - und Tiefkühlware die notwendigen Lagertemperaturen in Bezug auf das Mindesthaltbarkeitsdatum aufgedruckt?</a:t>
            </a:r>
          </a:p>
          <a:p>
            <a:endParaRPr lang="de-DE" altLang="de-DE" sz="1700"/>
          </a:p>
          <a:p>
            <a:r>
              <a:rPr lang="de-DE" altLang="de-DE" sz="1700"/>
              <a:t>Sind tiefgekühlte Produkte frei von Raureif (Einhaltung der Kühlkette)?</a:t>
            </a:r>
          </a:p>
          <a:p>
            <a:endParaRPr lang="de-DE" altLang="de-DE" sz="1700"/>
          </a:p>
          <a:p>
            <a:r>
              <a:rPr lang="de-DE" altLang="de-DE" sz="1700"/>
              <a:t>Sind die Mengen (Gramm, Kilogramm, Liter) gekennzeichnet?</a:t>
            </a:r>
          </a:p>
          <a:p>
            <a:endParaRPr lang="de-DE" altLang="de-DE" sz="1700"/>
          </a:p>
          <a:p>
            <a:r>
              <a:rPr lang="de-DE" altLang="de-DE" sz="1700"/>
              <a:t>Entspricht die gelieferte Menge der </a:t>
            </a:r>
          </a:p>
          <a:p>
            <a:pPr>
              <a:buFont typeface="Wingdings" pitchFamily="2" charset="2"/>
              <a:buNone/>
            </a:pPr>
            <a:r>
              <a:rPr lang="de-DE" altLang="de-DE" sz="1700"/>
              <a:t>	Bestellmenge/Gewicht?</a:t>
            </a:r>
          </a:p>
          <a:p>
            <a:endParaRPr lang="de-DE" altLang="de-DE" sz="1700"/>
          </a:p>
          <a:p>
            <a:r>
              <a:rPr lang="de-DE" altLang="de-DE" sz="1700"/>
              <a:t>Entsprechen Aussehen, Geruch und Geschmack einer frischen, einwandfreien Qualität?</a:t>
            </a:r>
          </a:p>
          <a:p>
            <a:endParaRPr lang="de-DE" altLang="de-DE" sz="1700"/>
          </a:p>
          <a:p>
            <a:r>
              <a:rPr lang="de-DE" altLang="de-DE" sz="1700"/>
              <a:t>Ist der Lieferschein mit dem Wareneingangsstempel versehen und ausgefüllt?</a:t>
            </a:r>
            <a:endParaRPr lang="de-DE" altLang="de-DE" sz="1800"/>
          </a:p>
          <a:p>
            <a:endParaRPr lang="de-DE" altLang="de-DE" sz="1800"/>
          </a:p>
        </p:txBody>
      </p:sp>
      <p:sp>
        <p:nvSpPr>
          <p:cNvPr id="26628"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grpSp>
        <p:nvGrpSpPr>
          <p:cNvPr id="26629" name="Group 5"/>
          <p:cNvGrpSpPr>
            <a:grpSpLocks/>
          </p:cNvGrpSpPr>
          <p:nvPr/>
        </p:nvGrpSpPr>
        <p:grpSpPr bwMode="auto">
          <a:xfrm>
            <a:off x="7019925" y="2708275"/>
            <a:ext cx="1431925" cy="1760538"/>
            <a:chOff x="4558" y="1389"/>
            <a:chExt cx="1017" cy="1247"/>
          </a:xfrm>
        </p:grpSpPr>
        <p:sp>
          <p:nvSpPr>
            <p:cNvPr id="26630" name="AutoShape 6"/>
            <p:cNvSpPr>
              <a:spLocks noChangeAspect="1" noChangeArrowheads="1" noTextEdit="1"/>
            </p:cNvSpPr>
            <p:nvPr/>
          </p:nvSpPr>
          <p:spPr bwMode="auto">
            <a:xfrm>
              <a:off x="4558" y="1389"/>
              <a:ext cx="101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1" name="Freeform 7"/>
            <p:cNvSpPr>
              <a:spLocks/>
            </p:cNvSpPr>
            <p:nvPr/>
          </p:nvSpPr>
          <p:spPr bwMode="auto">
            <a:xfrm>
              <a:off x="4859" y="1490"/>
              <a:ext cx="598" cy="1011"/>
            </a:xfrm>
            <a:custGeom>
              <a:avLst/>
              <a:gdLst>
                <a:gd name="T0" fmla="*/ 0 w 1194"/>
                <a:gd name="T1" fmla="*/ 308 h 2023"/>
                <a:gd name="T2" fmla="*/ 156 w 1194"/>
                <a:gd name="T3" fmla="*/ 0 h 2023"/>
                <a:gd name="T4" fmla="*/ 854 w 1194"/>
                <a:gd name="T5" fmla="*/ 149 h 2023"/>
                <a:gd name="T6" fmla="*/ 885 w 1194"/>
                <a:gd name="T7" fmla="*/ 676 h 2023"/>
                <a:gd name="T8" fmla="*/ 804 w 1194"/>
                <a:gd name="T9" fmla="*/ 695 h 2023"/>
                <a:gd name="T10" fmla="*/ 1049 w 1194"/>
                <a:gd name="T11" fmla="*/ 830 h 2023"/>
                <a:gd name="T12" fmla="*/ 1073 w 1194"/>
                <a:gd name="T13" fmla="*/ 1174 h 2023"/>
                <a:gd name="T14" fmla="*/ 944 w 1194"/>
                <a:gd name="T15" fmla="*/ 1201 h 2023"/>
                <a:gd name="T16" fmla="*/ 1030 w 1194"/>
                <a:gd name="T17" fmla="*/ 1299 h 2023"/>
                <a:gd name="T18" fmla="*/ 995 w 1194"/>
                <a:gd name="T19" fmla="*/ 1561 h 2023"/>
                <a:gd name="T20" fmla="*/ 1194 w 1194"/>
                <a:gd name="T21" fmla="*/ 1651 h 2023"/>
                <a:gd name="T22" fmla="*/ 1194 w 1194"/>
                <a:gd name="T23" fmla="*/ 1971 h 2023"/>
                <a:gd name="T24" fmla="*/ 573 w 1194"/>
                <a:gd name="T25" fmla="*/ 2023 h 2023"/>
                <a:gd name="T26" fmla="*/ 211 w 1194"/>
                <a:gd name="T27" fmla="*/ 1549 h 2023"/>
                <a:gd name="T28" fmla="*/ 16 w 1194"/>
                <a:gd name="T29" fmla="*/ 750 h 2023"/>
                <a:gd name="T30" fmla="*/ 141 w 1194"/>
                <a:gd name="T31" fmla="*/ 676 h 2023"/>
                <a:gd name="T32" fmla="*/ 20 w 1194"/>
                <a:gd name="T33" fmla="*/ 679 h 2023"/>
                <a:gd name="T34" fmla="*/ 0 w 1194"/>
                <a:gd name="T35" fmla="*/ 308 h 2023"/>
                <a:gd name="T36" fmla="*/ 0 w 1194"/>
                <a:gd name="T37" fmla="*/ 308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4" h="2023">
                  <a:moveTo>
                    <a:pt x="0" y="308"/>
                  </a:moveTo>
                  <a:lnTo>
                    <a:pt x="156" y="0"/>
                  </a:lnTo>
                  <a:lnTo>
                    <a:pt x="854" y="149"/>
                  </a:lnTo>
                  <a:lnTo>
                    <a:pt x="885" y="676"/>
                  </a:lnTo>
                  <a:lnTo>
                    <a:pt x="804" y="695"/>
                  </a:lnTo>
                  <a:lnTo>
                    <a:pt x="1049" y="830"/>
                  </a:lnTo>
                  <a:lnTo>
                    <a:pt x="1073" y="1174"/>
                  </a:lnTo>
                  <a:lnTo>
                    <a:pt x="944" y="1201"/>
                  </a:lnTo>
                  <a:lnTo>
                    <a:pt x="1030" y="1299"/>
                  </a:lnTo>
                  <a:lnTo>
                    <a:pt x="995" y="1561"/>
                  </a:lnTo>
                  <a:lnTo>
                    <a:pt x="1194" y="1651"/>
                  </a:lnTo>
                  <a:lnTo>
                    <a:pt x="1194" y="1971"/>
                  </a:lnTo>
                  <a:lnTo>
                    <a:pt x="573" y="2023"/>
                  </a:lnTo>
                  <a:lnTo>
                    <a:pt x="211" y="1549"/>
                  </a:lnTo>
                  <a:lnTo>
                    <a:pt x="16" y="750"/>
                  </a:lnTo>
                  <a:lnTo>
                    <a:pt x="141" y="676"/>
                  </a:lnTo>
                  <a:lnTo>
                    <a:pt x="20" y="679"/>
                  </a:lnTo>
                  <a:lnTo>
                    <a:pt x="0" y="308"/>
                  </a:lnTo>
                  <a:lnTo>
                    <a:pt x="0" y="308"/>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2" name="Freeform 8"/>
            <p:cNvSpPr>
              <a:spLocks/>
            </p:cNvSpPr>
            <p:nvPr/>
          </p:nvSpPr>
          <p:spPr bwMode="auto">
            <a:xfrm>
              <a:off x="4619" y="1631"/>
              <a:ext cx="424" cy="850"/>
            </a:xfrm>
            <a:custGeom>
              <a:avLst/>
              <a:gdLst>
                <a:gd name="T0" fmla="*/ 486 w 849"/>
                <a:gd name="T1" fmla="*/ 45 h 1700"/>
                <a:gd name="T2" fmla="*/ 437 w 849"/>
                <a:gd name="T3" fmla="*/ 14 h 1700"/>
                <a:gd name="T4" fmla="*/ 386 w 849"/>
                <a:gd name="T5" fmla="*/ 53 h 1700"/>
                <a:gd name="T6" fmla="*/ 410 w 849"/>
                <a:gd name="T7" fmla="*/ 197 h 1700"/>
                <a:gd name="T8" fmla="*/ 427 w 849"/>
                <a:gd name="T9" fmla="*/ 253 h 1700"/>
                <a:gd name="T10" fmla="*/ 439 w 849"/>
                <a:gd name="T11" fmla="*/ 375 h 1700"/>
                <a:gd name="T12" fmla="*/ 372 w 849"/>
                <a:gd name="T13" fmla="*/ 254 h 1700"/>
                <a:gd name="T14" fmla="*/ 222 w 849"/>
                <a:gd name="T15" fmla="*/ 100 h 1700"/>
                <a:gd name="T16" fmla="*/ 149 w 849"/>
                <a:gd name="T17" fmla="*/ 33 h 1700"/>
                <a:gd name="T18" fmla="*/ 99 w 849"/>
                <a:gd name="T19" fmla="*/ 0 h 1700"/>
                <a:gd name="T20" fmla="*/ 73 w 849"/>
                <a:gd name="T21" fmla="*/ 39 h 1700"/>
                <a:gd name="T22" fmla="*/ 2 w 849"/>
                <a:gd name="T23" fmla="*/ 160 h 1700"/>
                <a:gd name="T24" fmla="*/ 0 w 849"/>
                <a:gd name="T25" fmla="*/ 311 h 1700"/>
                <a:gd name="T26" fmla="*/ 48 w 849"/>
                <a:gd name="T27" fmla="*/ 458 h 1700"/>
                <a:gd name="T28" fmla="*/ 101 w 849"/>
                <a:gd name="T29" fmla="*/ 572 h 1700"/>
                <a:gd name="T30" fmla="*/ 126 w 849"/>
                <a:gd name="T31" fmla="*/ 718 h 1700"/>
                <a:gd name="T32" fmla="*/ 184 w 849"/>
                <a:gd name="T33" fmla="*/ 879 h 1700"/>
                <a:gd name="T34" fmla="*/ 249 w 849"/>
                <a:gd name="T35" fmla="*/ 970 h 1700"/>
                <a:gd name="T36" fmla="*/ 240 w 849"/>
                <a:gd name="T37" fmla="*/ 1067 h 1700"/>
                <a:gd name="T38" fmla="*/ 237 w 849"/>
                <a:gd name="T39" fmla="*/ 1220 h 1700"/>
                <a:gd name="T40" fmla="*/ 276 w 849"/>
                <a:gd name="T41" fmla="*/ 1229 h 1700"/>
                <a:gd name="T42" fmla="*/ 280 w 849"/>
                <a:gd name="T43" fmla="*/ 1291 h 1700"/>
                <a:gd name="T44" fmla="*/ 326 w 849"/>
                <a:gd name="T45" fmla="*/ 1320 h 1700"/>
                <a:gd name="T46" fmla="*/ 307 w 849"/>
                <a:gd name="T47" fmla="*/ 1393 h 1700"/>
                <a:gd name="T48" fmla="*/ 256 w 849"/>
                <a:gd name="T49" fmla="*/ 1478 h 1700"/>
                <a:gd name="T50" fmla="*/ 261 w 849"/>
                <a:gd name="T51" fmla="*/ 1676 h 1700"/>
                <a:gd name="T52" fmla="*/ 330 w 849"/>
                <a:gd name="T53" fmla="*/ 1700 h 1700"/>
                <a:gd name="T54" fmla="*/ 415 w 849"/>
                <a:gd name="T55" fmla="*/ 1694 h 1700"/>
                <a:gd name="T56" fmla="*/ 411 w 849"/>
                <a:gd name="T57" fmla="*/ 1506 h 1700"/>
                <a:gd name="T58" fmla="*/ 575 w 849"/>
                <a:gd name="T59" fmla="*/ 1285 h 1700"/>
                <a:gd name="T60" fmla="*/ 651 w 849"/>
                <a:gd name="T61" fmla="*/ 1575 h 1700"/>
                <a:gd name="T62" fmla="*/ 757 w 849"/>
                <a:gd name="T63" fmla="*/ 1549 h 1700"/>
                <a:gd name="T64" fmla="*/ 849 w 849"/>
                <a:gd name="T65" fmla="*/ 1464 h 1700"/>
                <a:gd name="T66" fmla="*/ 801 w 849"/>
                <a:gd name="T67" fmla="*/ 1310 h 1700"/>
                <a:gd name="T68" fmla="*/ 722 w 849"/>
                <a:gd name="T69" fmla="*/ 1279 h 1700"/>
                <a:gd name="T70" fmla="*/ 683 w 849"/>
                <a:gd name="T71" fmla="*/ 1060 h 1700"/>
                <a:gd name="T72" fmla="*/ 654 w 849"/>
                <a:gd name="T73" fmla="*/ 986 h 1700"/>
                <a:gd name="T74" fmla="*/ 567 w 849"/>
                <a:gd name="T75" fmla="*/ 804 h 1700"/>
                <a:gd name="T76" fmla="*/ 523 w 849"/>
                <a:gd name="T77" fmla="*/ 467 h 1700"/>
                <a:gd name="T78" fmla="*/ 589 w 849"/>
                <a:gd name="T79" fmla="*/ 403 h 1700"/>
                <a:gd name="T80" fmla="*/ 502 w 849"/>
                <a:gd name="T81" fmla="*/ 397 h 1700"/>
                <a:gd name="T82" fmla="*/ 486 w 849"/>
                <a:gd name="T83" fmla="*/ 45 h 1700"/>
                <a:gd name="T84" fmla="*/ 486 w 849"/>
                <a:gd name="T85" fmla="*/ 45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9" h="1700">
                  <a:moveTo>
                    <a:pt x="486" y="45"/>
                  </a:moveTo>
                  <a:lnTo>
                    <a:pt x="437" y="14"/>
                  </a:lnTo>
                  <a:lnTo>
                    <a:pt x="386" y="53"/>
                  </a:lnTo>
                  <a:lnTo>
                    <a:pt x="410" y="197"/>
                  </a:lnTo>
                  <a:lnTo>
                    <a:pt x="427" y="253"/>
                  </a:lnTo>
                  <a:lnTo>
                    <a:pt x="439" y="375"/>
                  </a:lnTo>
                  <a:lnTo>
                    <a:pt x="372" y="254"/>
                  </a:lnTo>
                  <a:lnTo>
                    <a:pt x="222" y="100"/>
                  </a:lnTo>
                  <a:lnTo>
                    <a:pt x="149" y="33"/>
                  </a:lnTo>
                  <a:lnTo>
                    <a:pt x="99" y="0"/>
                  </a:lnTo>
                  <a:lnTo>
                    <a:pt x="73" y="39"/>
                  </a:lnTo>
                  <a:lnTo>
                    <a:pt x="2" y="160"/>
                  </a:lnTo>
                  <a:lnTo>
                    <a:pt x="0" y="311"/>
                  </a:lnTo>
                  <a:lnTo>
                    <a:pt x="48" y="458"/>
                  </a:lnTo>
                  <a:lnTo>
                    <a:pt x="101" y="572"/>
                  </a:lnTo>
                  <a:lnTo>
                    <a:pt x="126" y="718"/>
                  </a:lnTo>
                  <a:lnTo>
                    <a:pt x="184" y="879"/>
                  </a:lnTo>
                  <a:lnTo>
                    <a:pt x="249" y="970"/>
                  </a:lnTo>
                  <a:lnTo>
                    <a:pt x="240" y="1067"/>
                  </a:lnTo>
                  <a:lnTo>
                    <a:pt x="237" y="1220"/>
                  </a:lnTo>
                  <a:lnTo>
                    <a:pt x="276" y="1229"/>
                  </a:lnTo>
                  <a:lnTo>
                    <a:pt x="280" y="1291"/>
                  </a:lnTo>
                  <a:lnTo>
                    <a:pt x="326" y="1320"/>
                  </a:lnTo>
                  <a:lnTo>
                    <a:pt x="307" y="1393"/>
                  </a:lnTo>
                  <a:lnTo>
                    <a:pt x="256" y="1478"/>
                  </a:lnTo>
                  <a:lnTo>
                    <a:pt x="261" y="1676"/>
                  </a:lnTo>
                  <a:lnTo>
                    <a:pt x="330" y="1700"/>
                  </a:lnTo>
                  <a:lnTo>
                    <a:pt x="415" y="1694"/>
                  </a:lnTo>
                  <a:lnTo>
                    <a:pt x="411" y="1506"/>
                  </a:lnTo>
                  <a:lnTo>
                    <a:pt x="575" y="1285"/>
                  </a:lnTo>
                  <a:lnTo>
                    <a:pt x="651" y="1575"/>
                  </a:lnTo>
                  <a:lnTo>
                    <a:pt x="757" y="1549"/>
                  </a:lnTo>
                  <a:lnTo>
                    <a:pt x="849" y="1464"/>
                  </a:lnTo>
                  <a:lnTo>
                    <a:pt x="801" y="1310"/>
                  </a:lnTo>
                  <a:lnTo>
                    <a:pt x="722" y="1279"/>
                  </a:lnTo>
                  <a:lnTo>
                    <a:pt x="683" y="1060"/>
                  </a:lnTo>
                  <a:lnTo>
                    <a:pt x="654" y="986"/>
                  </a:lnTo>
                  <a:lnTo>
                    <a:pt x="567" y="804"/>
                  </a:lnTo>
                  <a:lnTo>
                    <a:pt x="523" y="467"/>
                  </a:lnTo>
                  <a:lnTo>
                    <a:pt x="589" y="403"/>
                  </a:lnTo>
                  <a:lnTo>
                    <a:pt x="502" y="397"/>
                  </a:lnTo>
                  <a:lnTo>
                    <a:pt x="486" y="45"/>
                  </a:lnTo>
                  <a:lnTo>
                    <a:pt x="486" y="45"/>
                  </a:lnTo>
                  <a:close/>
                </a:path>
              </a:pathLst>
            </a:custGeom>
            <a:solidFill>
              <a:srgbClr val="8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3" name="Freeform 9"/>
            <p:cNvSpPr>
              <a:spLocks/>
            </p:cNvSpPr>
            <p:nvPr/>
          </p:nvSpPr>
          <p:spPr bwMode="auto">
            <a:xfrm>
              <a:off x="4619" y="1743"/>
              <a:ext cx="431" cy="669"/>
            </a:xfrm>
            <a:custGeom>
              <a:avLst/>
              <a:gdLst>
                <a:gd name="T0" fmla="*/ 8 w 862"/>
                <a:gd name="T1" fmla="*/ 0 h 1338"/>
                <a:gd name="T2" fmla="*/ 34 w 862"/>
                <a:gd name="T3" fmla="*/ 81 h 1338"/>
                <a:gd name="T4" fmla="*/ 58 w 862"/>
                <a:gd name="T5" fmla="*/ 150 h 1338"/>
                <a:gd name="T6" fmla="*/ 81 w 862"/>
                <a:gd name="T7" fmla="*/ 214 h 1338"/>
                <a:gd name="T8" fmla="*/ 110 w 862"/>
                <a:gd name="T9" fmla="*/ 278 h 1338"/>
                <a:gd name="T10" fmla="*/ 135 w 862"/>
                <a:gd name="T11" fmla="*/ 294 h 1338"/>
                <a:gd name="T12" fmla="*/ 195 w 862"/>
                <a:gd name="T13" fmla="*/ 319 h 1338"/>
                <a:gd name="T14" fmla="*/ 171 w 862"/>
                <a:gd name="T15" fmla="*/ 368 h 1338"/>
                <a:gd name="T16" fmla="*/ 221 w 862"/>
                <a:gd name="T17" fmla="*/ 374 h 1338"/>
                <a:gd name="T18" fmla="*/ 244 w 862"/>
                <a:gd name="T19" fmla="*/ 425 h 1338"/>
                <a:gd name="T20" fmla="*/ 269 w 862"/>
                <a:gd name="T21" fmla="*/ 460 h 1338"/>
                <a:gd name="T22" fmla="*/ 283 w 862"/>
                <a:gd name="T23" fmla="*/ 478 h 1338"/>
                <a:gd name="T24" fmla="*/ 238 w 862"/>
                <a:gd name="T25" fmla="*/ 557 h 1338"/>
                <a:gd name="T26" fmla="*/ 264 w 862"/>
                <a:gd name="T27" fmla="*/ 574 h 1338"/>
                <a:gd name="T28" fmla="*/ 301 w 862"/>
                <a:gd name="T29" fmla="*/ 574 h 1338"/>
                <a:gd name="T30" fmla="*/ 334 w 862"/>
                <a:gd name="T31" fmla="*/ 507 h 1338"/>
                <a:gd name="T32" fmla="*/ 357 w 862"/>
                <a:gd name="T33" fmla="*/ 585 h 1338"/>
                <a:gd name="T34" fmla="*/ 340 w 862"/>
                <a:gd name="T35" fmla="*/ 637 h 1338"/>
                <a:gd name="T36" fmla="*/ 361 w 862"/>
                <a:gd name="T37" fmla="*/ 665 h 1338"/>
                <a:gd name="T38" fmla="*/ 369 w 862"/>
                <a:gd name="T39" fmla="*/ 690 h 1338"/>
                <a:gd name="T40" fmla="*/ 418 w 862"/>
                <a:gd name="T41" fmla="*/ 670 h 1338"/>
                <a:gd name="T42" fmla="*/ 487 w 862"/>
                <a:gd name="T43" fmla="*/ 766 h 1338"/>
                <a:gd name="T44" fmla="*/ 664 w 862"/>
                <a:gd name="T45" fmla="*/ 761 h 1338"/>
                <a:gd name="T46" fmla="*/ 699 w 862"/>
                <a:gd name="T47" fmla="*/ 893 h 1338"/>
                <a:gd name="T48" fmla="*/ 722 w 862"/>
                <a:gd name="T49" fmla="*/ 1055 h 1338"/>
                <a:gd name="T50" fmla="*/ 829 w 862"/>
                <a:gd name="T51" fmla="*/ 1088 h 1338"/>
                <a:gd name="T52" fmla="*/ 862 w 862"/>
                <a:gd name="T53" fmla="*/ 1219 h 1338"/>
                <a:gd name="T54" fmla="*/ 747 w 862"/>
                <a:gd name="T55" fmla="*/ 1338 h 1338"/>
                <a:gd name="T56" fmla="*/ 609 w 862"/>
                <a:gd name="T57" fmla="*/ 1235 h 1338"/>
                <a:gd name="T58" fmla="*/ 575 w 862"/>
                <a:gd name="T59" fmla="*/ 1061 h 1338"/>
                <a:gd name="T60" fmla="*/ 501 w 862"/>
                <a:gd name="T61" fmla="*/ 1144 h 1338"/>
                <a:gd name="T62" fmla="*/ 439 w 862"/>
                <a:gd name="T63" fmla="*/ 1134 h 1338"/>
                <a:gd name="T64" fmla="*/ 375 w 862"/>
                <a:gd name="T65" fmla="*/ 1162 h 1338"/>
                <a:gd name="T66" fmla="*/ 341 w 862"/>
                <a:gd name="T67" fmla="*/ 1219 h 1338"/>
                <a:gd name="T68" fmla="*/ 324 w 862"/>
                <a:gd name="T69" fmla="*/ 1252 h 1338"/>
                <a:gd name="T70" fmla="*/ 281 w 862"/>
                <a:gd name="T71" fmla="*/ 1257 h 1338"/>
                <a:gd name="T72" fmla="*/ 334 w 862"/>
                <a:gd name="T73" fmla="*/ 1111 h 1338"/>
                <a:gd name="T74" fmla="*/ 280 w 862"/>
                <a:gd name="T75" fmla="*/ 1067 h 1338"/>
                <a:gd name="T76" fmla="*/ 291 w 862"/>
                <a:gd name="T77" fmla="*/ 1020 h 1338"/>
                <a:gd name="T78" fmla="*/ 237 w 862"/>
                <a:gd name="T79" fmla="*/ 996 h 1338"/>
                <a:gd name="T80" fmla="*/ 232 w 862"/>
                <a:gd name="T81" fmla="*/ 732 h 1338"/>
                <a:gd name="T82" fmla="*/ 128 w 862"/>
                <a:gd name="T83" fmla="*/ 510 h 1338"/>
                <a:gd name="T84" fmla="*/ 118 w 862"/>
                <a:gd name="T85" fmla="*/ 371 h 1338"/>
                <a:gd name="T86" fmla="*/ 55 w 862"/>
                <a:gd name="T87" fmla="*/ 268 h 1338"/>
                <a:gd name="T88" fmla="*/ 0 w 862"/>
                <a:gd name="T89" fmla="*/ 87 h 1338"/>
                <a:gd name="T90" fmla="*/ 8 w 862"/>
                <a:gd name="T91" fmla="*/ 0 h 1338"/>
                <a:gd name="T92" fmla="*/ 8 w 862"/>
                <a:gd name="T93"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2" h="1338">
                  <a:moveTo>
                    <a:pt x="8" y="0"/>
                  </a:moveTo>
                  <a:lnTo>
                    <a:pt x="34" y="81"/>
                  </a:lnTo>
                  <a:lnTo>
                    <a:pt x="58" y="150"/>
                  </a:lnTo>
                  <a:lnTo>
                    <a:pt x="81" y="214"/>
                  </a:lnTo>
                  <a:lnTo>
                    <a:pt x="110" y="278"/>
                  </a:lnTo>
                  <a:lnTo>
                    <a:pt x="135" y="294"/>
                  </a:lnTo>
                  <a:lnTo>
                    <a:pt x="195" y="319"/>
                  </a:lnTo>
                  <a:lnTo>
                    <a:pt x="171" y="368"/>
                  </a:lnTo>
                  <a:lnTo>
                    <a:pt x="221" y="374"/>
                  </a:lnTo>
                  <a:lnTo>
                    <a:pt x="244" y="425"/>
                  </a:lnTo>
                  <a:lnTo>
                    <a:pt x="269" y="460"/>
                  </a:lnTo>
                  <a:lnTo>
                    <a:pt x="283" y="478"/>
                  </a:lnTo>
                  <a:lnTo>
                    <a:pt x="238" y="557"/>
                  </a:lnTo>
                  <a:lnTo>
                    <a:pt x="264" y="574"/>
                  </a:lnTo>
                  <a:lnTo>
                    <a:pt x="301" y="574"/>
                  </a:lnTo>
                  <a:lnTo>
                    <a:pt x="334" y="507"/>
                  </a:lnTo>
                  <a:lnTo>
                    <a:pt x="357" y="585"/>
                  </a:lnTo>
                  <a:lnTo>
                    <a:pt x="340" y="637"/>
                  </a:lnTo>
                  <a:lnTo>
                    <a:pt x="361" y="665"/>
                  </a:lnTo>
                  <a:lnTo>
                    <a:pt x="369" y="690"/>
                  </a:lnTo>
                  <a:lnTo>
                    <a:pt x="418" y="670"/>
                  </a:lnTo>
                  <a:lnTo>
                    <a:pt x="487" y="766"/>
                  </a:lnTo>
                  <a:lnTo>
                    <a:pt x="664" y="761"/>
                  </a:lnTo>
                  <a:lnTo>
                    <a:pt x="699" y="893"/>
                  </a:lnTo>
                  <a:lnTo>
                    <a:pt x="722" y="1055"/>
                  </a:lnTo>
                  <a:lnTo>
                    <a:pt x="829" y="1088"/>
                  </a:lnTo>
                  <a:lnTo>
                    <a:pt x="862" y="1219"/>
                  </a:lnTo>
                  <a:lnTo>
                    <a:pt x="747" y="1338"/>
                  </a:lnTo>
                  <a:lnTo>
                    <a:pt x="609" y="1235"/>
                  </a:lnTo>
                  <a:lnTo>
                    <a:pt x="575" y="1061"/>
                  </a:lnTo>
                  <a:lnTo>
                    <a:pt x="501" y="1144"/>
                  </a:lnTo>
                  <a:lnTo>
                    <a:pt x="439" y="1134"/>
                  </a:lnTo>
                  <a:lnTo>
                    <a:pt x="375" y="1162"/>
                  </a:lnTo>
                  <a:lnTo>
                    <a:pt x="341" y="1219"/>
                  </a:lnTo>
                  <a:lnTo>
                    <a:pt x="324" y="1252"/>
                  </a:lnTo>
                  <a:lnTo>
                    <a:pt x="281" y="1257"/>
                  </a:lnTo>
                  <a:lnTo>
                    <a:pt x="334" y="1111"/>
                  </a:lnTo>
                  <a:lnTo>
                    <a:pt x="280" y="1067"/>
                  </a:lnTo>
                  <a:lnTo>
                    <a:pt x="291" y="1020"/>
                  </a:lnTo>
                  <a:lnTo>
                    <a:pt x="237" y="996"/>
                  </a:lnTo>
                  <a:lnTo>
                    <a:pt x="232" y="732"/>
                  </a:lnTo>
                  <a:lnTo>
                    <a:pt x="128" y="510"/>
                  </a:lnTo>
                  <a:lnTo>
                    <a:pt x="118" y="371"/>
                  </a:lnTo>
                  <a:lnTo>
                    <a:pt x="55" y="268"/>
                  </a:lnTo>
                  <a:lnTo>
                    <a:pt x="0" y="87"/>
                  </a:lnTo>
                  <a:lnTo>
                    <a:pt x="8" y="0"/>
                  </a:lnTo>
                  <a:lnTo>
                    <a:pt x="8"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4" name="Freeform 10"/>
            <p:cNvSpPr>
              <a:spLocks/>
            </p:cNvSpPr>
            <p:nvPr/>
          </p:nvSpPr>
          <p:spPr bwMode="auto">
            <a:xfrm>
              <a:off x="4656" y="2005"/>
              <a:ext cx="87" cy="170"/>
            </a:xfrm>
            <a:custGeom>
              <a:avLst/>
              <a:gdLst>
                <a:gd name="T0" fmla="*/ 60 w 174"/>
                <a:gd name="T1" fmla="*/ 0 h 342"/>
                <a:gd name="T2" fmla="*/ 0 w 174"/>
                <a:gd name="T3" fmla="*/ 76 h 342"/>
                <a:gd name="T4" fmla="*/ 0 w 174"/>
                <a:gd name="T5" fmla="*/ 145 h 342"/>
                <a:gd name="T6" fmla="*/ 48 w 174"/>
                <a:gd name="T7" fmla="*/ 342 h 342"/>
                <a:gd name="T8" fmla="*/ 140 w 174"/>
                <a:gd name="T9" fmla="*/ 303 h 342"/>
                <a:gd name="T10" fmla="*/ 174 w 174"/>
                <a:gd name="T11" fmla="*/ 223 h 342"/>
                <a:gd name="T12" fmla="*/ 87 w 174"/>
                <a:gd name="T13" fmla="*/ 86 h 342"/>
                <a:gd name="T14" fmla="*/ 60 w 174"/>
                <a:gd name="T15" fmla="*/ 0 h 342"/>
                <a:gd name="T16" fmla="*/ 60 w 174"/>
                <a:gd name="T1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42">
                  <a:moveTo>
                    <a:pt x="60" y="0"/>
                  </a:moveTo>
                  <a:lnTo>
                    <a:pt x="0" y="76"/>
                  </a:lnTo>
                  <a:lnTo>
                    <a:pt x="0" y="145"/>
                  </a:lnTo>
                  <a:lnTo>
                    <a:pt x="48" y="342"/>
                  </a:lnTo>
                  <a:lnTo>
                    <a:pt x="140" y="303"/>
                  </a:lnTo>
                  <a:lnTo>
                    <a:pt x="174" y="223"/>
                  </a:lnTo>
                  <a:lnTo>
                    <a:pt x="87" y="86"/>
                  </a:lnTo>
                  <a:lnTo>
                    <a:pt x="60" y="0"/>
                  </a:lnTo>
                  <a:lnTo>
                    <a:pt x="60" y="0"/>
                  </a:lnTo>
                  <a:close/>
                </a:path>
              </a:pathLst>
            </a:custGeom>
            <a:solidFill>
              <a:srgbClr val="F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5" name="Freeform 11"/>
            <p:cNvSpPr>
              <a:spLocks/>
            </p:cNvSpPr>
            <p:nvPr/>
          </p:nvSpPr>
          <p:spPr bwMode="auto">
            <a:xfrm>
              <a:off x="4675" y="2027"/>
              <a:ext cx="68" cy="148"/>
            </a:xfrm>
            <a:custGeom>
              <a:avLst/>
              <a:gdLst>
                <a:gd name="T0" fmla="*/ 26 w 135"/>
                <a:gd name="T1" fmla="*/ 0 h 297"/>
                <a:gd name="T2" fmla="*/ 19 w 135"/>
                <a:gd name="T3" fmla="*/ 63 h 297"/>
                <a:gd name="T4" fmla="*/ 31 w 135"/>
                <a:gd name="T5" fmla="*/ 110 h 297"/>
                <a:gd name="T6" fmla="*/ 75 w 135"/>
                <a:gd name="T7" fmla="*/ 126 h 297"/>
                <a:gd name="T8" fmla="*/ 73 w 135"/>
                <a:gd name="T9" fmla="*/ 189 h 297"/>
                <a:gd name="T10" fmla="*/ 0 w 135"/>
                <a:gd name="T11" fmla="*/ 223 h 297"/>
                <a:gd name="T12" fmla="*/ 9 w 135"/>
                <a:gd name="T13" fmla="*/ 297 h 297"/>
                <a:gd name="T14" fmla="*/ 101 w 135"/>
                <a:gd name="T15" fmla="*/ 258 h 297"/>
                <a:gd name="T16" fmla="*/ 135 w 135"/>
                <a:gd name="T17" fmla="*/ 160 h 297"/>
                <a:gd name="T18" fmla="*/ 48 w 135"/>
                <a:gd name="T19" fmla="*/ 41 h 297"/>
                <a:gd name="T20" fmla="*/ 26 w 135"/>
                <a:gd name="T21" fmla="*/ 0 h 297"/>
                <a:gd name="T22" fmla="*/ 26 w 135"/>
                <a:gd name="T2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297">
                  <a:moveTo>
                    <a:pt x="26" y="0"/>
                  </a:moveTo>
                  <a:lnTo>
                    <a:pt x="19" y="63"/>
                  </a:lnTo>
                  <a:lnTo>
                    <a:pt x="31" y="110"/>
                  </a:lnTo>
                  <a:lnTo>
                    <a:pt x="75" y="126"/>
                  </a:lnTo>
                  <a:lnTo>
                    <a:pt x="73" y="189"/>
                  </a:lnTo>
                  <a:lnTo>
                    <a:pt x="0" y="223"/>
                  </a:lnTo>
                  <a:lnTo>
                    <a:pt x="9" y="297"/>
                  </a:lnTo>
                  <a:lnTo>
                    <a:pt x="101" y="258"/>
                  </a:lnTo>
                  <a:lnTo>
                    <a:pt x="135" y="160"/>
                  </a:lnTo>
                  <a:lnTo>
                    <a:pt x="48" y="41"/>
                  </a:lnTo>
                  <a:lnTo>
                    <a:pt x="26" y="0"/>
                  </a:lnTo>
                  <a:lnTo>
                    <a:pt x="26" y="0"/>
                  </a:lnTo>
                  <a:close/>
                </a:path>
              </a:pathLst>
            </a:custGeom>
            <a:solidFill>
              <a:srgbClr val="8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6" name="Freeform 12"/>
            <p:cNvSpPr>
              <a:spLocks/>
            </p:cNvSpPr>
            <p:nvPr/>
          </p:nvSpPr>
          <p:spPr bwMode="auto">
            <a:xfrm>
              <a:off x="4658" y="1446"/>
              <a:ext cx="193" cy="292"/>
            </a:xfrm>
            <a:custGeom>
              <a:avLst/>
              <a:gdLst>
                <a:gd name="T0" fmla="*/ 0 w 386"/>
                <a:gd name="T1" fmla="*/ 132 h 583"/>
                <a:gd name="T2" fmla="*/ 215 w 386"/>
                <a:gd name="T3" fmla="*/ 0 h 583"/>
                <a:gd name="T4" fmla="*/ 302 w 386"/>
                <a:gd name="T5" fmla="*/ 54 h 583"/>
                <a:gd name="T6" fmla="*/ 362 w 386"/>
                <a:gd name="T7" fmla="*/ 179 h 583"/>
                <a:gd name="T8" fmla="*/ 386 w 386"/>
                <a:gd name="T9" fmla="*/ 317 h 583"/>
                <a:gd name="T10" fmla="*/ 323 w 386"/>
                <a:gd name="T11" fmla="*/ 427 h 583"/>
                <a:gd name="T12" fmla="*/ 316 w 386"/>
                <a:gd name="T13" fmla="*/ 534 h 583"/>
                <a:gd name="T14" fmla="*/ 244 w 386"/>
                <a:gd name="T15" fmla="*/ 583 h 583"/>
                <a:gd name="T16" fmla="*/ 65 w 386"/>
                <a:gd name="T17" fmla="*/ 471 h 583"/>
                <a:gd name="T18" fmla="*/ 43 w 386"/>
                <a:gd name="T19" fmla="*/ 391 h 583"/>
                <a:gd name="T20" fmla="*/ 57 w 386"/>
                <a:gd name="T21" fmla="*/ 349 h 583"/>
                <a:gd name="T22" fmla="*/ 9 w 386"/>
                <a:gd name="T23" fmla="*/ 197 h 583"/>
                <a:gd name="T24" fmla="*/ 0 w 386"/>
                <a:gd name="T25" fmla="*/ 132 h 583"/>
                <a:gd name="T26" fmla="*/ 0 w 386"/>
                <a:gd name="T27" fmla="*/ 13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583">
                  <a:moveTo>
                    <a:pt x="0" y="132"/>
                  </a:moveTo>
                  <a:lnTo>
                    <a:pt x="215" y="0"/>
                  </a:lnTo>
                  <a:lnTo>
                    <a:pt x="302" y="54"/>
                  </a:lnTo>
                  <a:lnTo>
                    <a:pt x="362" y="179"/>
                  </a:lnTo>
                  <a:lnTo>
                    <a:pt x="386" y="317"/>
                  </a:lnTo>
                  <a:lnTo>
                    <a:pt x="323" y="427"/>
                  </a:lnTo>
                  <a:lnTo>
                    <a:pt x="316" y="534"/>
                  </a:lnTo>
                  <a:lnTo>
                    <a:pt x="244" y="583"/>
                  </a:lnTo>
                  <a:lnTo>
                    <a:pt x="65" y="471"/>
                  </a:lnTo>
                  <a:lnTo>
                    <a:pt x="43" y="391"/>
                  </a:lnTo>
                  <a:lnTo>
                    <a:pt x="57" y="349"/>
                  </a:lnTo>
                  <a:lnTo>
                    <a:pt x="9" y="197"/>
                  </a:lnTo>
                  <a:lnTo>
                    <a:pt x="0" y="132"/>
                  </a:lnTo>
                  <a:lnTo>
                    <a:pt x="0" y="13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7" name="Freeform 13"/>
            <p:cNvSpPr>
              <a:spLocks/>
            </p:cNvSpPr>
            <p:nvPr/>
          </p:nvSpPr>
          <p:spPr bwMode="auto">
            <a:xfrm>
              <a:off x="4672" y="1453"/>
              <a:ext cx="149" cy="260"/>
            </a:xfrm>
            <a:custGeom>
              <a:avLst/>
              <a:gdLst>
                <a:gd name="T0" fmla="*/ 298 w 298"/>
                <a:gd name="T1" fmla="*/ 58 h 520"/>
                <a:gd name="T2" fmla="*/ 262 w 298"/>
                <a:gd name="T3" fmla="*/ 59 h 520"/>
                <a:gd name="T4" fmla="*/ 224 w 298"/>
                <a:gd name="T5" fmla="*/ 87 h 520"/>
                <a:gd name="T6" fmla="*/ 224 w 298"/>
                <a:gd name="T7" fmla="*/ 172 h 520"/>
                <a:gd name="T8" fmla="*/ 236 w 298"/>
                <a:gd name="T9" fmla="*/ 199 h 520"/>
                <a:gd name="T10" fmla="*/ 219 w 298"/>
                <a:gd name="T11" fmla="*/ 206 h 520"/>
                <a:gd name="T12" fmla="*/ 207 w 298"/>
                <a:gd name="T13" fmla="*/ 244 h 520"/>
                <a:gd name="T14" fmla="*/ 266 w 298"/>
                <a:gd name="T15" fmla="*/ 244 h 520"/>
                <a:gd name="T16" fmla="*/ 259 w 298"/>
                <a:gd name="T17" fmla="*/ 264 h 520"/>
                <a:gd name="T18" fmla="*/ 239 w 298"/>
                <a:gd name="T19" fmla="*/ 274 h 520"/>
                <a:gd name="T20" fmla="*/ 217 w 298"/>
                <a:gd name="T21" fmla="*/ 291 h 520"/>
                <a:gd name="T22" fmla="*/ 236 w 298"/>
                <a:gd name="T23" fmla="*/ 310 h 520"/>
                <a:gd name="T24" fmla="*/ 234 w 298"/>
                <a:gd name="T25" fmla="*/ 327 h 520"/>
                <a:gd name="T26" fmla="*/ 205 w 298"/>
                <a:gd name="T27" fmla="*/ 336 h 520"/>
                <a:gd name="T28" fmla="*/ 193 w 298"/>
                <a:gd name="T29" fmla="*/ 366 h 520"/>
                <a:gd name="T30" fmla="*/ 213 w 298"/>
                <a:gd name="T31" fmla="*/ 397 h 520"/>
                <a:gd name="T32" fmla="*/ 257 w 298"/>
                <a:gd name="T33" fmla="*/ 414 h 520"/>
                <a:gd name="T34" fmla="*/ 234 w 298"/>
                <a:gd name="T35" fmla="*/ 439 h 520"/>
                <a:gd name="T36" fmla="*/ 201 w 298"/>
                <a:gd name="T37" fmla="*/ 447 h 520"/>
                <a:gd name="T38" fmla="*/ 196 w 298"/>
                <a:gd name="T39" fmla="*/ 457 h 520"/>
                <a:gd name="T40" fmla="*/ 193 w 298"/>
                <a:gd name="T41" fmla="*/ 520 h 520"/>
                <a:gd name="T42" fmla="*/ 128 w 298"/>
                <a:gd name="T43" fmla="*/ 469 h 520"/>
                <a:gd name="T44" fmla="*/ 78 w 298"/>
                <a:gd name="T45" fmla="*/ 421 h 520"/>
                <a:gd name="T46" fmla="*/ 23 w 298"/>
                <a:gd name="T47" fmla="*/ 367 h 520"/>
                <a:gd name="T48" fmla="*/ 24 w 298"/>
                <a:gd name="T49" fmla="*/ 308 h 520"/>
                <a:gd name="T50" fmla="*/ 0 w 298"/>
                <a:gd name="T51" fmla="*/ 195 h 520"/>
                <a:gd name="T52" fmla="*/ 9 w 298"/>
                <a:gd name="T53" fmla="*/ 123 h 520"/>
                <a:gd name="T54" fmla="*/ 200 w 298"/>
                <a:gd name="T55" fmla="*/ 30 h 520"/>
                <a:gd name="T56" fmla="*/ 238 w 298"/>
                <a:gd name="T57" fmla="*/ 0 h 520"/>
                <a:gd name="T58" fmla="*/ 298 w 298"/>
                <a:gd name="T59" fmla="*/ 58 h 520"/>
                <a:gd name="T60" fmla="*/ 298 w 298"/>
                <a:gd name="T61" fmla="*/ 5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520">
                  <a:moveTo>
                    <a:pt x="298" y="58"/>
                  </a:moveTo>
                  <a:lnTo>
                    <a:pt x="262" y="59"/>
                  </a:lnTo>
                  <a:lnTo>
                    <a:pt x="224" y="87"/>
                  </a:lnTo>
                  <a:lnTo>
                    <a:pt x="224" y="172"/>
                  </a:lnTo>
                  <a:lnTo>
                    <a:pt x="236" y="199"/>
                  </a:lnTo>
                  <a:lnTo>
                    <a:pt x="219" y="206"/>
                  </a:lnTo>
                  <a:lnTo>
                    <a:pt x="207" y="244"/>
                  </a:lnTo>
                  <a:lnTo>
                    <a:pt x="266" y="244"/>
                  </a:lnTo>
                  <a:lnTo>
                    <a:pt x="259" y="264"/>
                  </a:lnTo>
                  <a:lnTo>
                    <a:pt x="239" y="274"/>
                  </a:lnTo>
                  <a:lnTo>
                    <a:pt x="217" y="291"/>
                  </a:lnTo>
                  <a:lnTo>
                    <a:pt x="236" y="310"/>
                  </a:lnTo>
                  <a:lnTo>
                    <a:pt x="234" y="327"/>
                  </a:lnTo>
                  <a:lnTo>
                    <a:pt x="205" y="336"/>
                  </a:lnTo>
                  <a:lnTo>
                    <a:pt x="193" y="366"/>
                  </a:lnTo>
                  <a:lnTo>
                    <a:pt x="213" y="397"/>
                  </a:lnTo>
                  <a:lnTo>
                    <a:pt x="257" y="414"/>
                  </a:lnTo>
                  <a:lnTo>
                    <a:pt x="234" y="439"/>
                  </a:lnTo>
                  <a:lnTo>
                    <a:pt x="201" y="447"/>
                  </a:lnTo>
                  <a:lnTo>
                    <a:pt x="196" y="457"/>
                  </a:lnTo>
                  <a:lnTo>
                    <a:pt x="193" y="520"/>
                  </a:lnTo>
                  <a:lnTo>
                    <a:pt x="128" y="469"/>
                  </a:lnTo>
                  <a:lnTo>
                    <a:pt x="78" y="421"/>
                  </a:lnTo>
                  <a:lnTo>
                    <a:pt x="23" y="367"/>
                  </a:lnTo>
                  <a:lnTo>
                    <a:pt x="24" y="308"/>
                  </a:lnTo>
                  <a:lnTo>
                    <a:pt x="0" y="195"/>
                  </a:lnTo>
                  <a:lnTo>
                    <a:pt x="9" y="123"/>
                  </a:lnTo>
                  <a:lnTo>
                    <a:pt x="200" y="30"/>
                  </a:lnTo>
                  <a:lnTo>
                    <a:pt x="238" y="0"/>
                  </a:lnTo>
                  <a:lnTo>
                    <a:pt x="298" y="58"/>
                  </a:lnTo>
                  <a:lnTo>
                    <a:pt x="298" y="58"/>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8" name="Freeform 14"/>
            <p:cNvSpPr>
              <a:spLocks/>
            </p:cNvSpPr>
            <p:nvPr/>
          </p:nvSpPr>
          <p:spPr bwMode="auto">
            <a:xfrm>
              <a:off x="4755" y="1701"/>
              <a:ext cx="89" cy="145"/>
            </a:xfrm>
            <a:custGeom>
              <a:avLst/>
              <a:gdLst>
                <a:gd name="T0" fmla="*/ 0 w 179"/>
                <a:gd name="T1" fmla="*/ 55 h 288"/>
                <a:gd name="T2" fmla="*/ 67 w 179"/>
                <a:gd name="T3" fmla="*/ 45 h 288"/>
                <a:gd name="T4" fmla="*/ 137 w 179"/>
                <a:gd name="T5" fmla="*/ 0 h 288"/>
                <a:gd name="T6" fmla="*/ 179 w 179"/>
                <a:gd name="T7" fmla="*/ 78 h 288"/>
                <a:gd name="T8" fmla="*/ 167 w 179"/>
                <a:gd name="T9" fmla="*/ 288 h 288"/>
                <a:gd name="T10" fmla="*/ 0 w 179"/>
                <a:gd name="T11" fmla="*/ 55 h 288"/>
                <a:gd name="T12" fmla="*/ 0 w 179"/>
                <a:gd name="T13" fmla="*/ 55 h 288"/>
              </a:gdLst>
              <a:ahLst/>
              <a:cxnLst>
                <a:cxn ang="0">
                  <a:pos x="T0" y="T1"/>
                </a:cxn>
                <a:cxn ang="0">
                  <a:pos x="T2" y="T3"/>
                </a:cxn>
                <a:cxn ang="0">
                  <a:pos x="T4" y="T5"/>
                </a:cxn>
                <a:cxn ang="0">
                  <a:pos x="T6" y="T7"/>
                </a:cxn>
                <a:cxn ang="0">
                  <a:pos x="T8" y="T9"/>
                </a:cxn>
                <a:cxn ang="0">
                  <a:pos x="T10" y="T11"/>
                </a:cxn>
                <a:cxn ang="0">
                  <a:pos x="T12" y="T13"/>
                </a:cxn>
              </a:cxnLst>
              <a:rect l="0" t="0" r="r" b="b"/>
              <a:pathLst>
                <a:path w="179" h="288">
                  <a:moveTo>
                    <a:pt x="0" y="55"/>
                  </a:moveTo>
                  <a:lnTo>
                    <a:pt x="67" y="45"/>
                  </a:lnTo>
                  <a:lnTo>
                    <a:pt x="137" y="0"/>
                  </a:lnTo>
                  <a:lnTo>
                    <a:pt x="179" y="78"/>
                  </a:lnTo>
                  <a:lnTo>
                    <a:pt x="167" y="288"/>
                  </a:lnTo>
                  <a:lnTo>
                    <a:pt x="0" y="55"/>
                  </a:lnTo>
                  <a:lnTo>
                    <a:pt x="0" y="55"/>
                  </a:lnTo>
                  <a:close/>
                </a:path>
              </a:pathLst>
            </a:custGeom>
            <a:solidFill>
              <a:srgbClr val="D1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9" name="Freeform 15"/>
            <p:cNvSpPr>
              <a:spLocks/>
            </p:cNvSpPr>
            <p:nvPr/>
          </p:nvSpPr>
          <p:spPr bwMode="auto">
            <a:xfrm>
              <a:off x="4620" y="1627"/>
              <a:ext cx="301" cy="407"/>
            </a:xfrm>
            <a:custGeom>
              <a:avLst/>
              <a:gdLst>
                <a:gd name="T0" fmla="*/ 480 w 603"/>
                <a:gd name="T1" fmla="*/ 67 h 814"/>
                <a:gd name="T2" fmla="*/ 422 w 603"/>
                <a:gd name="T3" fmla="*/ 53 h 814"/>
                <a:gd name="T4" fmla="*/ 490 w 603"/>
                <a:gd name="T5" fmla="*/ 150 h 814"/>
                <a:gd name="T6" fmla="*/ 450 w 603"/>
                <a:gd name="T7" fmla="*/ 227 h 814"/>
                <a:gd name="T8" fmla="*/ 426 w 603"/>
                <a:gd name="T9" fmla="*/ 172 h 814"/>
                <a:gd name="T10" fmla="*/ 433 w 603"/>
                <a:gd name="T11" fmla="*/ 111 h 814"/>
                <a:gd name="T12" fmla="*/ 401 w 603"/>
                <a:gd name="T13" fmla="*/ 66 h 814"/>
                <a:gd name="T14" fmla="*/ 402 w 603"/>
                <a:gd name="T15" fmla="*/ 176 h 814"/>
                <a:gd name="T16" fmla="*/ 429 w 603"/>
                <a:gd name="T17" fmla="*/ 308 h 814"/>
                <a:gd name="T18" fmla="*/ 443 w 603"/>
                <a:gd name="T19" fmla="*/ 399 h 814"/>
                <a:gd name="T20" fmla="*/ 365 w 603"/>
                <a:gd name="T21" fmla="*/ 275 h 814"/>
                <a:gd name="T22" fmla="*/ 324 w 603"/>
                <a:gd name="T23" fmla="*/ 238 h 814"/>
                <a:gd name="T24" fmla="*/ 279 w 603"/>
                <a:gd name="T25" fmla="*/ 210 h 814"/>
                <a:gd name="T26" fmla="*/ 269 w 603"/>
                <a:gd name="T27" fmla="*/ 140 h 814"/>
                <a:gd name="T28" fmla="*/ 220 w 603"/>
                <a:gd name="T29" fmla="*/ 108 h 814"/>
                <a:gd name="T30" fmla="*/ 158 w 603"/>
                <a:gd name="T31" fmla="*/ 50 h 814"/>
                <a:gd name="T32" fmla="*/ 117 w 603"/>
                <a:gd name="T33" fmla="*/ 0 h 814"/>
                <a:gd name="T34" fmla="*/ 97 w 603"/>
                <a:gd name="T35" fmla="*/ 8 h 814"/>
                <a:gd name="T36" fmla="*/ 50 w 603"/>
                <a:gd name="T37" fmla="*/ 72 h 814"/>
                <a:gd name="T38" fmla="*/ 10 w 603"/>
                <a:gd name="T39" fmla="*/ 159 h 814"/>
                <a:gd name="T40" fmla="*/ 0 w 603"/>
                <a:gd name="T41" fmla="*/ 207 h 814"/>
                <a:gd name="T42" fmla="*/ 27 w 603"/>
                <a:gd name="T43" fmla="*/ 176 h 814"/>
                <a:gd name="T44" fmla="*/ 67 w 603"/>
                <a:gd name="T45" fmla="*/ 127 h 814"/>
                <a:gd name="T46" fmla="*/ 100 w 603"/>
                <a:gd name="T47" fmla="*/ 105 h 814"/>
                <a:gd name="T48" fmla="*/ 153 w 603"/>
                <a:gd name="T49" fmla="*/ 113 h 814"/>
                <a:gd name="T50" fmla="*/ 186 w 603"/>
                <a:gd name="T51" fmla="*/ 149 h 814"/>
                <a:gd name="T52" fmla="*/ 234 w 603"/>
                <a:gd name="T53" fmla="*/ 231 h 814"/>
                <a:gd name="T54" fmla="*/ 273 w 603"/>
                <a:gd name="T55" fmla="*/ 295 h 814"/>
                <a:gd name="T56" fmla="*/ 293 w 603"/>
                <a:gd name="T57" fmla="*/ 328 h 814"/>
                <a:gd name="T58" fmla="*/ 341 w 603"/>
                <a:gd name="T59" fmla="*/ 484 h 814"/>
                <a:gd name="T60" fmla="*/ 431 w 603"/>
                <a:gd name="T61" fmla="*/ 676 h 814"/>
                <a:gd name="T62" fmla="*/ 484 w 603"/>
                <a:gd name="T63" fmla="*/ 765 h 814"/>
                <a:gd name="T64" fmla="*/ 486 w 603"/>
                <a:gd name="T65" fmla="*/ 792 h 814"/>
                <a:gd name="T66" fmla="*/ 521 w 603"/>
                <a:gd name="T67" fmla="*/ 814 h 814"/>
                <a:gd name="T68" fmla="*/ 565 w 603"/>
                <a:gd name="T69" fmla="*/ 812 h 814"/>
                <a:gd name="T70" fmla="*/ 521 w 603"/>
                <a:gd name="T71" fmla="*/ 475 h 814"/>
                <a:gd name="T72" fmla="*/ 603 w 603"/>
                <a:gd name="T73" fmla="*/ 382 h 814"/>
                <a:gd name="T74" fmla="*/ 480 w 603"/>
                <a:gd name="T75" fmla="*/ 67 h 814"/>
                <a:gd name="T76" fmla="*/ 480 w 603"/>
                <a:gd name="T77" fmla="*/ 6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3" h="814">
                  <a:moveTo>
                    <a:pt x="480" y="67"/>
                  </a:moveTo>
                  <a:lnTo>
                    <a:pt x="422" y="53"/>
                  </a:lnTo>
                  <a:lnTo>
                    <a:pt x="490" y="150"/>
                  </a:lnTo>
                  <a:lnTo>
                    <a:pt x="450" y="227"/>
                  </a:lnTo>
                  <a:lnTo>
                    <a:pt x="426" y="172"/>
                  </a:lnTo>
                  <a:lnTo>
                    <a:pt x="433" y="111"/>
                  </a:lnTo>
                  <a:lnTo>
                    <a:pt x="401" y="66"/>
                  </a:lnTo>
                  <a:lnTo>
                    <a:pt x="402" y="176"/>
                  </a:lnTo>
                  <a:lnTo>
                    <a:pt x="429" y="308"/>
                  </a:lnTo>
                  <a:lnTo>
                    <a:pt x="443" y="399"/>
                  </a:lnTo>
                  <a:lnTo>
                    <a:pt x="365" y="275"/>
                  </a:lnTo>
                  <a:lnTo>
                    <a:pt x="324" y="238"/>
                  </a:lnTo>
                  <a:lnTo>
                    <a:pt x="279" y="210"/>
                  </a:lnTo>
                  <a:lnTo>
                    <a:pt x="269" y="140"/>
                  </a:lnTo>
                  <a:lnTo>
                    <a:pt x="220" y="108"/>
                  </a:lnTo>
                  <a:lnTo>
                    <a:pt x="158" y="50"/>
                  </a:lnTo>
                  <a:lnTo>
                    <a:pt x="117" y="0"/>
                  </a:lnTo>
                  <a:lnTo>
                    <a:pt x="97" y="8"/>
                  </a:lnTo>
                  <a:lnTo>
                    <a:pt x="50" y="72"/>
                  </a:lnTo>
                  <a:lnTo>
                    <a:pt x="10" y="159"/>
                  </a:lnTo>
                  <a:lnTo>
                    <a:pt x="0" y="207"/>
                  </a:lnTo>
                  <a:lnTo>
                    <a:pt x="27" y="176"/>
                  </a:lnTo>
                  <a:lnTo>
                    <a:pt x="67" y="127"/>
                  </a:lnTo>
                  <a:lnTo>
                    <a:pt x="100" y="105"/>
                  </a:lnTo>
                  <a:lnTo>
                    <a:pt x="153" y="113"/>
                  </a:lnTo>
                  <a:lnTo>
                    <a:pt x="186" y="149"/>
                  </a:lnTo>
                  <a:lnTo>
                    <a:pt x="234" y="231"/>
                  </a:lnTo>
                  <a:lnTo>
                    <a:pt x="273" y="295"/>
                  </a:lnTo>
                  <a:lnTo>
                    <a:pt x="293" y="328"/>
                  </a:lnTo>
                  <a:lnTo>
                    <a:pt x="341" y="484"/>
                  </a:lnTo>
                  <a:lnTo>
                    <a:pt x="431" y="676"/>
                  </a:lnTo>
                  <a:lnTo>
                    <a:pt x="484" y="765"/>
                  </a:lnTo>
                  <a:lnTo>
                    <a:pt x="486" y="792"/>
                  </a:lnTo>
                  <a:lnTo>
                    <a:pt x="521" y="814"/>
                  </a:lnTo>
                  <a:lnTo>
                    <a:pt x="565" y="812"/>
                  </a:lnTo>
                  <a:lnTo>
                    <a:pt x="521" y="475"/>
                  </a:lnTo>
                  <a:lnTo>
                    <a:pt x="603" y="382"/>
                  </a:lnTo>
                  <a:lnTo>
                    <a:pt x="480" y="67"/>
                  </a:lnTo>
                  <a:lnTo>
                    <a:pt x="480" y="67"/>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0" name="Freeform 16"/>
            <p:cNvSpPr>
              <a:spLocks/>
            </p:cNvSpPr>
            <p:nvPr/>
          </p:nvSpPr>
          <p:spPr bwMode="auto">
            <a:xfrm>
              <a:off x="4861" y="1490"/>
              <a:ext cx="404" cy="1003"/>
            </a:xfrm>
            <a:custGeom>
              <a:avLst/>
              <a:gdLst>
                <a:gd name="T0" fmla="*/ 152 w 807"/>
                <a:gd name="T1" fmla="*/ 0 h 2007"/>
                <a:gd name="T2" fmla="*/ 152 w 807"/>
                <a:gd name="T3" fmla="*/ 616 h 2007"/>
                <a:gd name="T4" fmla="*/ 437 w 807"/>
                <a:gd name="T5" fmla="*/ 544 h 2007"/>
                <a:gd name="T6" fmla="*/ 531 w 807"/>
                <a:gd name="T7" fmla="*/ 1075 h 2007"/>
                <a:gd name="T8" fmla="*/ 807 w 807"/>
                <a:gd name="T9" fmla="*/ 1042 h 2007"/>
                <a:gd name="T10" fmla="*/ 795 w 807"/>
                <a:gd name="T11" fmla="*/ 1465 h 2007"/>
                <a:gd name="T12" fmla="*/ 749 w 807"/>
                <a:gd name="T13" fmla="*/ 1473 h 2007"/>
                <a:gd name="T14" fmla="*/ 757 w 807"/>
                <a:gd name="T15" fmla="*/ 1912 h 2007"/>
                <a:gd name="T16" fmla="*/ 628 w 807"/>
                <a:gd name="T17" fmla="*/ 2007 h 2007"/>
                <a:gd name="T18" fmla="*/ 394 w 807"/>
                <a:gd name="T19" fmla="*/ 1604 h 2007"/>
                <a:gd name="T20" fmla="*/ 254 w 807"/>
                <a:gd name="T21" fmla="*/ 1572 h 2007"/>
                <a:gd name="T22" fmla="*/ 176 w 807"/>
                <a:gd name="T23" fmla="*/ 1181 h 2007"/>
                <a:gd name="T24" fmla="*/ 97 w 807"/>
                <a:gd name="T25" fmla="*/ 1165 h 2007"/>
                <a:gd name="T26" fmla="*/ 37 w 807"/>
                <a:gd name="T27" fmla="*/ 749 h 2007"/>
                <a:gd name="T28" fmla="*/ 103 w 807"/>
                <a:gd name="T29" fmla="*/ 685 h 2007"/>
                <a:gd name="T30" fmla="*/ 16 w 807"/>
                <a:gd name="T31" fmla="*/ 679 h 2007"/>
                <a:gd name="T32" fmla="*/ 0 w 807"/>
                <a:gd name="T33" fmla="*/ 327 h 2007"/>
                <a:gd name="T34" fmla="*/ 152 w 807"/>
                <a:gd name="T35" fmla="*/ 0 h 2007"/>
                <a:gd name="T36" fmla="*/ 152 w 807"/>
                <a:gd name="T37"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7" h="2007">
                  <a:moveTo>
                    <a:pt x="152" y="0"/>
                  </a:moveTo>
                  <a:lnTo>
                    <a:pt x="152" y="616"/>
                  </a:lnTo>
                  <a:lnTo>
                    <a:pt x="437" y="544"/>
                  </a:lnTo>
                  <a:lnTo>
                    <a:pt x="531" y="1075"/>
                  </a:lnTo>
                  <a:lnTo>
                    <a:pt x="807" y="1042"/>
                  </a:lnTo>
                  <a:lnTo>
                    <a:pt x="795" y="1465"/>
                  </a:lnTo>
                  <a:lnTo>
                    <a:pt x="749" y="1473"/>
                  </a:lnTo>
                  <a:lnTo>
                    <a:pt x="757" y="1912"/>
                  </a:lnTo>
                  <a:lnTo>
                    <a:pt x="628" y="2007"/>
                  </a:lnTo>
                  <a:lnTo>
                    <a:pt x="394" y="1604"/>
                  </a:lnTo>
                  <a:lnTo>
                    <a:pt x="254" y="1572"/>
                  </a:lnTo>
                  <a:lnTo>
                    <a:pt x="176" y="1181"/>
                  </a:lnTo>
                  <a:lnTo>
                    <a:pt x="97" y="1165"/>
                  </a:lnTo>
                  <a:lnTo>
                    <a:pt x="37" y="749"/>
                  </a:lnTo>
                  <a:lnTo>
                    <a:pt x="103" y="685"/>
                  </a:lnTo>
                  <a:lnTo>
                    <a:pt x="16" y="679"/>
                  </a:lnTo>
                  <a:lnTo>
                    <a:pt x="0" y="327"/>
                  </a:lnTo>
                  <a:lnTo>
                    <a:pt x="152" y="0"/>
                  </a:lnTo>
                  <a:lnTo>
                    <a:pt x="152" y="0"/>
                  </a:lnTo>
                  <a:close/>
                </a:path>
              </a:pathLst>
            </a:custGeom>
            <a:solidFill>
              <a:srgbClr val="DA8D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1" name="Freeform 17"/>
            <p:cNvSpPr>
              <a:spLocks/>
            </p:cNvSpPr>
            <p:nvPr/>
          </p:nvSpPr>
          <p:spPr bwMode="auto">
            <a:xfrm>
              <a:off x="4624" y="1405"/>
              <a:ext cx="231" cy="145"/>
            </a:xfrm>
            <a:custGeom>
              <a:avLst/>
              <a:gdLst>
                <a:gd name="T0" fmla="*/ 40 w 461"/>
                <a:gd name="T1" fmla="*/ 289 h 289"/>
                <a:gd name="T2" fmla="*/ 0 w 461"/>
                <a:gd name="T3" fmla="*/ 277 h 289"/>
                <a:gd name="T4" fmla="*/ 29 w 461"/>
                <a:gd name="T5" fmla="*/ 150 h 289"/>
                <a:gd name="T6" fmla="*/ 98 w 461"/>
                <a:gd name="T7" fmla="*/ 56 h 289"/>
                <a:gd name="T8" fmla="*/ 155 w 461"/>
                <a:gd name="T9" fmla="*/ 27 h 289"/>
                <a:gd name="T10" fmla="*/ 205 w 461"/>
                <a:gd name="T11" fmla="*/ 24 h 289"/>
                <a:gd name="T12" fmla="*/ 227 w 461"/>
                <a:gd name="T13" fmla="*/ 83 h 289"/>
                <a:gd name="T14" fmla="*/ 367 w 461"/>
                <a:gd name="T15" fmla="*/ 0 h 289"/>
                <a:gd name="T16" fmla="*/ 437 w 461"/>
                <a:gd name="T17" fmla="*/ 17 h 289"/>
                <a:gd name="T18" fmla="*/ 461 w 461"/>
                <a:gd name="T19" fmla="*/ 82 h 289"/>
                <a:gd name="T20" fmla="*/ 374 w 461"/>
                <a:gd name="T21" fmla="*/ 148 h 289"/>
                <a:gd name="T22" fmla="*/ 316 w 461"/>
                <a:gd name="T23" fmla="*/ 115 h 289"/>
                <a:gd name="T24" fmla="*/ 87 w 461"/>
                <a:gd name="T25" fmla="*/ 221 h 289"/>
                <a:gd name="T26" fmla="*/ 40 w 461"/>
                <a:gd name="T27" fmla="*/ 289 h 289"/>
                <a:gd name="T28" fmla="*/ 40 w 461"/>
                <a:gd name="T2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289">
                  <a:moveTo>
                    <a:pt x="40" y="289"/>
                  </a:moveTo>
                  <a:lnTo>
                    <a:pt x="0" y="277"/>
                  </a:lnTo>
                  <a:lnTo>
                    <a:pt x="29" y="150"/>
                  </a:lnTo>
                  <a:lnTo>
                    <a:pt x="98" y="56"/>
                  </a:lnTo>
                  <a:lnTo>
                    <a:pt x="155" y="27"/>
                  </a:lnTo>
                  <a:lnTo>
                    <a:pt x="205" y="24"/>
                  </a:lnTo>
                  <a:lnTo>
                    <a:pt x="227" y="83"/>
                  </a:lnTo>
                  <a:lnTo>
                    <a:pt x="367" y="0"/>
                  </a:lnTo>
                  <a:lnTo>
                    <a:pt x="437" y="17"/>
                  </a:lnTo>
                  <a:lnTo>
                    <a:pt x="461" y="82"/>
                  </a:lnTo>
                  <a:lnTo>
                    <a:pt x="374" y="148"/>
                  </a:lnTo>
                  <a:lnTo>
                    <a:pt x="316" y="115"/>
                  </a:lnTo>
                  <a:lnTo>
                    <a:pt x="87" y="221"/>
                  </a:lnTo>
                  <a:lnTo>
                    <a:pt x="40" y="289"/>
                  </a:lnTo>
                  <a:lnTo>
                    <a:pt x="40" y="289"/>
                  </a:lnTo>
                  <a:close/>
                </a:path>
              </a:pathLst>
            </a:custGeom>
            <a:solidFill>
              <a:srgbClr val="8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2" name="Freeform 18"/>
            <p:cNvSpPr>
              <a:spLocks/>
            </p:cNvSpPr>
            <p:nvPr/>
          </p:nvSpPr>
          <p:spPr bwMode="auto">
            <a:xfrm>
              <a:off x="4819" y="2023"/>
              <a:ext cx="131" cy="109"/>
            </a:xfrm>
            <a:custGeom>
              <a:avLst/>
              <a:gdLst>
                <a:gd name="T0" fmla="*/ 88 w 263"/>
                <a:gd name="T1" fmla="*/ 0 h 218"/>
                <a:gd name="T2" fmla="*/ 75 w 263"/>
                <a:gd name="T3" fmla="*/ 7 h 218"/>
                <a:gd name="T4" fmla="*/ 0 w 263"/>
                <a:gd name="T5" fmla="*/ 112 h 218"/>
                <a:gd name="T6" fmla="*/ 44 w 263"/>
                <a:gd name="T7" fmla="*/ 143 h 218"/>
                <a:gd name="T8" fmla="*/ 92 w 263"/>
                <a:gd name="T9" fmla="*/ 212 h 218"/>
                <a:gd name="T10" fmla="*/ 175 w 263"/>
                <a:gd name="T11" fmla="*/ 188 h 218"/>
                <a:gd name="T12" fmla="*/ 263 w 263"/>
                <a:gd name="T13" fmla="*/ 218 h 218"/>
                <a:gd name="T14" fmla="*/ 232 w 263"/>
                <a:gd name="T15" fmla="*/ 137 h 218"/>
                <a:gd name="T16" fmla="*/ 154 w 263"/>
                <a:gd name="T17" fmla="*/ 108 h 218"/>
                <a:gd name="T18" fmla="*/ 177 w 263"/>
                <a:gd name="T19" fmla="*/ 67 h 218"/>
                <a:gd name="T20" fmla="*/ 251 w 263"/>
                <a:gd name="T21" fmla="*/ 68 h 218"/>
                <a:gd name="T22" fmla="*/ 223 w 263"/>
                <a:gd name="T23" fmla="*/ 36 h 218"/>
                <a:gd name="T24" fmla="*/ 193 w 263"/>
                <a:gd name="T25" fmla="*/ 20 h 218"/>
                <a:gd name="T26" fmla="*/ 94 w 263"/>
                <a:gd name="T27" fmla="*/ 27 h 218"/>
                <a:gd name="T28" fmla="*/ 88 w 263"/>
                <a:gd name="T29" fmla="*/ 0 h 218"/>
                <a:gd name="T30" fmla="*/ 88 w 263"/>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218">
                  <a:moveTo>
                    <a:pt x="88" y="0"/>
                  </a:moveTo>
                  <a:lnTo>
                    <a:pt x="75" y="7"/>
                  </a:lnTo>
                  <a:lnTo>
                    <a:pt x="0" y="112"/>
                  </a:lnTo>
                  <a:lnTo>
                    <a:pt x="44" y="143"/>
                  </a:lnTo>
                  <a:lnTo>
                    <a:pt x="92" y="212"/>
                  </a:lnTo>
                  <a:lnTo>
                    <a:pt x="175" y="188"/>
                  </a:lnTo>
                  <a:lnTo>
                    <a:pt x="263" y="218"/>
                  </a:lnTo>
                  <a:lnTo>
                    <a:pt x="232" y="137"/>
                  </a:lnTo>
                  <a:lnTo>
                    <a:pt x="154" y="108"/>
                  </a:lnTo>
                  <a:lnTo>
                    <a:pt x="177" y="67"/>
                  </a:lnTo>
                  <a:lnTo>
                    <a:pt x="251" y="68"/>
                  </a:lnTo>
                  <a:lnTo>
                    <a:pt x="223" y="36"/>
                  </a:lnTo>
                  <a:lnTo>
                    <a:pt x="193" y="20"/>
                  </a:lnTo>
                  <a:lnTo>
                    <a:pt x="94" y="27"/>
                  </a:lnTo>
                  <a:lnTo>
                    <a:pt x="88" y="0"/>
                  </a:lnTo>
                  <a:lnTo>
                    <a:pt x="88" y="0"/>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3" name="Freeform 19"/>
            <p:cNvSpPr>
              <a:spLocks/>
            </p:cNvSpPr>
            <p:nvPr/>
          </p:nvSpPr>
          <p:spPr bwMode="auto">
            <a:xfrm>
              <a:off x="4897" y="2052"/>
              <a:ext cx="531" cy="560"/>
            </a:xfrm>
            <a:custGeom>
              <a:avLst/>
              <a:gdLst>
                <a:gd name="T0" fmla="*/ 14 w 1061"/>
                <a:gd name="T1" fmla="*/ 0 h 1120"/>
                <a:gd name="T2" fmla="*/ 80 w 1061"/>
                <a:gd name="T3" fmla="*/ 14 h 1120"/>
                <a:gd name="T4" fmla="*/ 138 w 1061"/>
                <a:gd name="T5" fmla="*/ 81 h 1120"/>
                <a:gd name="T6" fmla="*/ 556 w 1061"/>
                <a:gd name="T7" fmla="*/ 883 h 1120"/>
                <a:gd name="T8" fmla="*/ 702 w 1061"/>
                <a:gd name="T9" fmla="*/ 792 h 1120"/>
                <a:gd name="T10" fmla="*/ 766 w 1061"/>
                <a:gd name="T11" fmla="*/ 741 h 1120"/>
                <a:gd name="T12" fmla="*/ 1061 w 1061"/>
                <a:gd name="T13" fmla="*/ 798 h 1120"/>
                <a:gd name="T14" fmla="*/ 1054 w 1061"/>
                <a:gd name="T15" fmla="*/ 830 h 1120"/>
                <a:gd name="T16" fmla="*/ 997 w 1061"/>
                <a:gd name="T17" fmla="*/ 928 h 1120"/>
                <a:gd name="T18" fmla="*/ 988 w 1061"/>
                <a:gd name="T19" fmla="*/ 993 h 1120"/>
                <a:gd name="T20" fmla="*/ 930 w 1061"/>
                <a:gd name="T21" fmla="*/ 1035 h 1120"/>
                <a:gd name="T22" fmla="*/ 880 w 1061"/>
                <a:gd name="T23" fmla="*/ 1043 h 1120"/>
                <a:gd name="T24" fmla="*/ 849 w 1061"/>
                <a:gd name="T25" fmla="*/ 1025 h 1120"/>
                <a:gd name="T26" fmla="*/ 796 w 1061"/>
                <a:gd name="T27" fmla="*/ 942 h 1120"/>
                <a:gd name="T28" fmla="*/ 669 w 1061"/>
                <a:gd name="T29" fmla="*/ 969 h 1120"/>
                <a:gd name="T30" fmla="*/ 644 w 1061"/>
                <a:gd name="T31" fmla="*/ 1043 h 1120"/>
                <a:gd name="T32" fmla="*/ 550 w 1061"/>
                <a:gd name="T33" fmla="*/ 1120 h 1120"/>
                <a:gd name="T34" fmla="*/ 466 w 1061"/>
                <a:gd name="T35" fmla="*/ 1120 h 1120"/>
                <a:gd name="T36" fmla="*/ 437 w 1061"/>
                <a:gd name="T37" fmla="*/ 1090 h 1120"/>
                <a:gd name="T38" fmla="*/ 425 w 1061"/>
                <a:gd name="T39" fmla="*/ 1010 h 1120"/>
                <a:gd name="T40" fmla="*/ 437 w 1061"/>
                <a:gd name="T41" fmla="*/ 958 h 1120"/>
                <a:gd name="T42" fmla="*/ 452 w 1061"/>
                <a:gd name="T43" fmla="*/ 907 h 1120"/>
                <a:gd name="T44" fmla="*/ 365 w 1061"/>
                <a:gd name="T45" fmla="*/ 642 h 1120"/>
                <a:gd name="T46" fmla="*/ 131 w 1061"/>
                <a:gd name="T47" fmla="*/ 207 h 1120"/>
                <a:gd name="T48" fmla="*/ 66 w 1061"/>
                <a:gd name="T49" fmla="*/ 67 h 1120"/>
                <a:gd name="T50" fmla="*/ 0 w 1061"/>
                <a:gd name="T51" fmla="*/ 31 h 1120"/>
                <a:gd name="T52" fmla="*/ 14 w 1061"/>
                <a:gd name="T53" fmla="*/ 0 h 1120"/>
                <a:gd name="T54" fmla="*/ 14 w 1061"/>
                <a:gd name="T5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1" h="1120">
                  <a:moveTo>
                    <a:pt x="14" y="0"/>
                  </a:moveTo>
                  <a:lnTo>
                    <a:pt x="80" y="14"/>
                  </a:lnTo>
                  <a:lnTo>
                    <a:pt x="138" y="81"/>
                  </a:lnTo>
                  <a:lnTo>
                    <a:pt x="556" y="883"/>
                  </a:lnTo>
                  <a:lnTo>
                    <a:pt x="702" y="792"/>
                  </a:lnTo>
                  <a:lnTo>
                    <a:pt x="766" y="741"/>
                  </a:lnTo>
                  <a:lnTo>
                    <a:pt x="1061" y="798"/>
                  </a:lnTo>
                  <a:lnTo>
                    <a:pt x="1054" y="830"/>
                  </a:lnTo>
                  <a:lnTo>
                    <a:pt x="997" y="928"/>
                  </a:lnTo>
                  <a:lnTo>
                    <a:pt x="988" y="993"/>
                  </a:lnTo>
                  <a:lnTo>
                    <a:pt x="930" y="1035"/>
                  </a:lnTo>
                  <a:lnTo>
                    <a:pt x="880" y="1043"/>
                  </a:lnTo>
                  <a:lnTo>
                    <a:pt x="849" y="1025"/>
                  </a:lnTo>
                  <a:lnTo>
                    <a:pt x="796" y="942"/>
                  </a:lnTo>
                  <a:lnTo>
                    <a:pt x="669" y="969"/>
                  </a:lnTo>
                  <a:lnTo>
                    <a:pt x="644" y="1043"/>
                  </a:lnTo>
                  <a:lnTo>
                    <a:pt x="550" y="1120"/>
                  </a:lnTo>
                  <a:lnTo>
                    <a:pt x="466" y="1120"/>
                  </a:lnTo>
                  <a:lnTo>
                    <a:pt x="437" y="1090"/>
                  </a:lnTo>
                  <a:lnTo>
                    <a:pt x="425" y="1010"/>
                  </a:lnTo>
                  <a:lnTo>
                    <a:pt x="437" y="958"/>
                  </a:lnTo>
                  <a:lnTo>
                    <a:pt x="452" y="907"/>
                  </a:lnTo>
                  <a:lnTo>
                    <a:pt x="365" y="642"/>
                  </a:lnTo>
                  <a:lnTo>
                    <a:pt x="131" y="207"/>
                  </a:lnTo>
                  <a:lnTo>
                    <a:pt x="66" y="67"/>
                  </a:lnTo>
                  <a:lnTo>
                    <a:pt x="0" y="31"/>
                  </a:lnTo>
                  <a:lnTo>
                    <a:pt x="14" y="0"/>
                  </a:lnTo>
                  <a:lnTo>
                    <a:pt x="1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4" name="Freeform 20"/>
            <p:cNvSpPr>
              <a:spLocks/>
            </p:cNvSpPr>
            <p:nvPr/>
          </p:nvSpPr>
          <p:spPr bwMode="auto">
            <a:xfrm>
              <a:off x="4671" y="2372"/>
              <a:ext cx="202" cy="193"/>
            </a:xfrm>
            <a:custGeom>
              <a:avLst/>
              <a:gdLst>
                <a:gd name="T0" fmla="*/ 47 w 404"/>
                <a:gd name="T1" fmla="*/ 53 h 387"/>
                <a:gd name="T2" fmla="*/ 118 w 404"/>
                <a:gd name="T3" fmla="*/ 0 h 387"/>
                <a:gd name="T4" fmla="*/ 240 w 404"/>
                <a:gd name="T5" fmla="*/ 4 h 387"/>
                <a:gd name="T6" fmla="*/ 238 w 404"/>
                <a:gd name="T7" fmla="*/ 35 h 387"/>
                <a:gd name="T8" fmla="*/ 221 w 404"/>
                <a:gd name="T9" fmla="*/ 81 h 387"/>
                <a:gd name="T10" fmla="*/ 202 w 404"/>
                <a:gd name="T11" fmla="*/ 213 h 387"/>
                <a:gd name="T12" fmla="*/ 206 w 404"/>
                <a:gd name="T13" fmla="*/ 255 h 387"/>
                <a:gd name="T14" fmla="*/ 352 w 404"/>
                <a:gd name="T15" fmla="*/ 281 h 387"/>
                <a:gd name="T16" fmla="*/ 404 w 404"/>
                <a:gd name="T17" fmla="*/ 326 h 387"/>
                <a:gd name="T18" fmla="*/ 404 w 404"/>
                <a:gd name="T19" fmla="*/ 365 h 387"/>
                <a:gd name="T20" fmla="*/ 317 w 404"/>
                <a:gd name="T21" fmla="*/ 382 h 387"/>
                <a:gd name="T22" fmla="*/ 202 w 404"/>
                <a:gd name="T23" fmla="*/ 377 h 387"/>
                <a:gd name="T24" fmla="*/ 184 w 404"/>
                <a:gd name="T25" fmla="*/ 356 h 387"/>
                <a:gd name="T26" fmla="*/ 131 w 404"/>
                <a:gd name="T27" fmla="*/ 387 h 387"/>
                <a:gd name="T28" fmla="*/ 7 w 404"/>
                <a:gd name="T29" fmla="*/ 382 h 387"/>
                <a:gd name="T30" fmla="*/ 0 w 404"/>
                <a:gd name="T31" fmla="*/ 358 h 387"/>
                <a:gd name="T32" fmla="*/ 40 w 404"/>
                <a:gd name="T33" fmla="*/ 305 h 387"/>
                <a:gd name="T34" fmla="*/ 90 w 404"/>
                <a:gd name="T35" fmla="*/ 192 h 387"/>
                <a:gd name="T36" fmla="*/ 47 w 404"/>
                <a:gd name="T37" fmla="*/ 53 h 387"/>
                <a:gd name="T38" fmla="*/ 47 w 404"/>
                <a:gd name="T39" fmla="*/ 5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387">
                  <a:moveTo>
                    <a:pt x="47" y="53"/>
                  </a:moveTo>
                  <a:lnTo>
                    <a:pt x="118" y="0"/>
                  </a:lnTo>
                  <a:lnTo>
                    <a:pt x="240" y="4"/>
                  </a:lnTo>
                  <a:lnTo>
                    <a:pt x="238" y="35"/>
                  </a:lnTo>
                  <a:lnTo>
                    <a:pt x="221" y="81"/>
                  </a:lnTo>
                  <a:lnTo>
                    <a:pt x="202" y="213"/>
                  </a:lnTo>
                  <a:lnTo>
                    <a:pt x="206" y="255"/>
                  </a:lnTo>
                  <a:lnTo>
                    <a:pt x="352" y="281"/>
                  </a:lnTo>
                  <a:lnTo>
                    <a:pt x="404" y="326"/>
                  </a:lnTo>
                  <a:lnTo>
                    <a:pt x="404" y="365"/>
                  </a:lnTo>
                  <a:lnTo>
                    <a:pt x="317" y="382"/>
                  </a:lnTo>
                  <a:lnTo>
                    <a:pt x="202" y="377"/>
                  </a:lnTo>
                  <a:lnTo>
                    <a:pt x="184" y="356"/>
                  </a:lnTo>
                  <a:lnTo>
                    <a:pt x="131" y="387"/>
                  </a:lnTo>
                  <a:lnTo>
                    <a:pt x="7" y="382"/>
                  </a:lnTo>
                  <a:lnTo>
                    <a:pt x="0" y="358"/>
                  </a:lnTo>
                  <a:lnTo>
                    <a:pt x="40" y="305"/>
                  </a:lnTo>
                  <a:lnTo>
                    <a:pt x="90" y="192"/>
                  </a:lnTo>
                  <a:lnTo>
                    <a:pt x="47" y="53"/>
                  </a:lnTo>
                  <a:lnTo>
                    <a:pt x="47" y="53"/>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5" name="Freeform 21"/>
            <p:cNvSpPr>
              <a:spLocks/>
            </p:cNvSpPr>
            <p:nvPr/>
          </p:nvSpPr>
          <p:spPr bwMode="auto">
            <a:xfrm>
              <a:off x="4900" y="2315"/>
              <a:ext cx="201" cy="241"/>
            </a:xfrm>
            <a:custGeom>
              <a:avLst/>
              <a:gdLst>
                <a:gd name="T0" fmla="*/ 0 w 402"/>
                <a:gd name="T1" fmla="*/ 190 h 480"/>
                <a:gd name="T2" fmla="*/ 40 w 402"/>
                <a:gd name="T3" fmla="*/ 117 h 480"/>
                <a:gd name="T4" fmla="*/ 102 w 402"/>
                <a:gd name="T5" fmla="*/ 38 h 480"/>
                <a:gd name="T6" fmla="*/ 152 w 402"/>
                <a:gd name="T7" fmla="*/ 0 h 480"/>
                <a:gd name="T8" fmla="*/ 162 w 402"/>
                <a:gd name="T9" fmla="*/ 9 h 480"/>
                <a:gd name="T10" fmla="*/ 172 w 402"/>
                <a:gd name="T11" fmla="*/ 142 h 480"/>
                <a:gd name="T12" fmla="*/ 195 w 402"/>
                <a:gd name="T13" fmla="*/ 180 h 480"/>
                <a:gd name="T14" fmla="*/ 234 w 402"/>
                <a:gd name="T15" fmla="*/ 111 h 480"/>
                <a:gd name="T16" fmla="*/ 300 w 402"/>
                <a:gd name="T17" fmla="*/ 74 h 480"/>
                <a:gd name="T18" fmla="*/ 350 w 402"/>
                <a:gd name="T19" fmla="*/ 122 h 480"/>
                <a:gd name="T20" fmla="*/ 402 w 402"/>
                <a:gd name="T21" fmla="*/ 223 h 480"/>
                <a:gd name="T22" fmla="*/ 392 w 402"/>
                <a:gd name="T23" fmla="*/ 281 h 480"/>
                <a:gd name="T24" fmla="*/ 361 w 402"/>
                <a:gd name="T25" fmla="*/ 317 h 480"/>
                <a:gd name="T26" fmla="*/ 318 w 402"/>
                <a:gd name="T27" fmla="*/ 344 h 480"/>
                <a:gd name="T28" fmla="*/ 341 w 402"/>
                <a:gd name="T29" fmla="*/ 389 h 480"/>
                <a:gd name="T30" fmla="*/ 231 w 402"/>
                <a:gd name="T31" fmla="*/ 473 h 480"/>
                <a:gd name="T32" fmla="*/ 205 w 402"/>
                <a:gd name="T33" fmla="*/ 480 h 480"/>
                <a:gd name="T34" fmla="*/ 164 w 402"/>
                <a:gd name="T35" fmla="*/ 461 h 480"/>
                <a:gd name="T36" fmla="*/ 121 w 402"/>
                <a:gd name="T37" fmla="*/ 415 h 480"/>
                <a:gd name="T38" fmla="*/ 66 w 402"/>
                <a:gd name="T39" fmla="*/ 250 h 480"/>
                <a:gd name="T40" fmla="*/ 0 w 402"/>
                <a:gd name="T41" fmla="*/ 190 h 480"/>
                <a:gd name="T42" fmla="*/ 0 w 402"/>
                <a:gd name="T43" fmla="*/ 19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480">
                  <a:moveTo>
                    <a:pt x="0" y="190"/>
                  </a:moveTo>
                  <a:lnTo>
                    <a:pt x="40" y="117"/>
                  </a:lnTo>
                  <a:lnTo>
                    <a:pt x="102" y="38"/>
                  </a:lnTo>
                  <a:lnTo>
                    <a:pt x="152" y="0"/>
                  </a:lnTo>
                  <a:lnTo>
                    <a:pt x="162" y="9"/>
                  </a:lnTo>
                  <a:lnTo>
                    <a:pt x="172" y="142"/>
                  </a:lnTo>
                  <a:lnTo>
                    <a:pt x="195" y="180"/>
                  </a:lnTo>
                  <a:lnTo>
                    <a:pt x="234" y="111"/>
                  </a:lnTo>
                  <a:lnTo>
                    <a:pt x="300" y="74"/>
                  </a:lnTo>
                  <a:lnTo>
                    <a:pt x="350" y="122"/>
                  </a:lnTo>
                  <a:lnTo>
                    <a:pt x="402" y="223"/>
                  </a:lnTo>
                  <a:lnTo>
                    <a:pt x="392" y="281"/>
                  </a:lnTo>
                  <a:lnTo>
                    <a:pt x="361" y="317"/>
                  </a:lnTo>
                  <a:lnTo>
                    <a:pt x="318" y="344"/>
                  </a:lnTo>
                  <a:lnTo>
                    <a:pt x="341" y="389"/>
                  </a:lnTo>
                  <a:lnTo>
                    <a:pt x="231" y="473"/>
                  </a:lnTo>
                  <a:lnTo>
                    <a:pt x="205" y="480"/>
                  </a:lnTo>
                  <a:lnTo>
                    <a:pt x="164" y="461"/>
                  </a:lnTo>
                  <a:lnTo>
                    <a:pt x="121" y="415"/>
                  </a:lnTo>
                  <a:lnTo>
                    <a:pt x="66" y="250"/>
                  </a:lnTo>
                  <a:lnTo>
                    <a:pt x="0" y="190"/>
                  </a:lnTo>
                  <a:lnTo>
                    <a:pt x="0" y="19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6" name="Freeform 22"/>
            <p:cNvSpPr>
              <a:spLocks/>
            </p:cNvSpPr>
            <p:nvPr/>
          </p:nvSpPr>
          <p:spPr bwMode="auto">
            <a:xfrm>
              <a:off x="4783" y="1407"/>
              <a:ext cx="67" cy="69"/>
            </a:xfrm>
            <a:custGeom>
              <a:avLst/>
              <a:gdLst>
                <a:gd name="T0" fmla="*/ 0 w 135"/>
                <a:gd name="T1" fmla="*/ 112 h 138"/>
                <a:gd name="T2" fmla="*/ 41 w 135"/>
                <a:gd name="T3" fmla="*/ 1 h 138"/>
                <a:gd name="T4" fmla="*/ 84 w 135"/>
                <a:gd name="T5" fmla="*/ 0 h 138"/>
                <a:gd name="T6" fmla="*/ 131 w 135"/>
                <a:gd name="T7" fmla="*/ 39 h 138"/>
                <a:gd name="T8" fmla="*/ 135 w 135"/>
                <a:gd name="T9" fmla="*/ 82 h 138"/>
                <a:gd name="T10" fmla="*/ 44 w 135"/>
                <a:gd name="T11" fmla="*/ 138 h 138"/>
                <a:gd name="T12" fmla="*/ 0 w 135"/>
                <a:gd name="T13" fmla="*/ 112 h 138"/>
                <a:gd name="T14" fmla="*/ 0 w 135"/>
                <a:gd name="T15" fmla="*/ 112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38">
                  <a:moveTo>
                    <a:pt x="0" y="112"/>
                  </a:moveTo>
                  <a:lnTo>
                    <a:pt x="41" y="1"/>
                  </a:lnTo>
                  <a:lnTo>
                    <a:pt x="84" y="0"/>
                  </a:lnTo>
                  <a:lnTo>
                    <a:pt x="131" y="39"/>
                  </a:lnTo>
                  <a:lnTo>
                    <a:pt x="135" y="82"/>
                  </a:lnTo>
                  <a:lnTo>
                    <a:pt x="44" y="138"/>
                  </a:lnTo>
                  <a:lnTo>
                    <a:pt x="0" y="112"/>
                  </a:lnTo>
                  <a:lnTo>
                    <a:pt x="0" y="112"/>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7" name="Freeform 23"/>
            <p:cNvSpPr>
              <a:spLocks/>
            </p:cNvSpPr>
            <p:nvPr/>
          </p:nvSpPr>
          <p:spPr bwMode="auto">
            <a:xfrm>
              <a:off x="4628" y="1451"/>
              <a:ext cx="81" cy="112"/>
            </a:xfrm>
            <a:custGeom>
              <a:avLst/>
              <a:gdLst>
                <a:gd name="T0" fmla="*/ 0 w 162"/>
                <a:gd name="T1" fmla="*/ 169 h 223"/>
                <a:gd name="T2" fmla="*/ 18 w 162"/>
                <a:gd name="T3" fmla="*/ 82 h 223"/>
                <a:gd name="T4" fmla="*/ 92 w 162"/>
                <a:gd name="T5" fmla="*/ 12 h 223"/>
                <a:gd name="T6" fmla="*/ 141 w 162"/>
                <a:gd name="T7" fmla="*/ 0 h 223"/>
                <a:gd name="T8" fmla="*/ 162 w 162"/>
                <a:gd name="T9" fmla="*/ 21 h 223"/>
                <a:gd name="T10" fmla="*/ 162 w 162"/>
                <a:gd name="T11" fmla="*/ 41 h 223"/>
                <a:gd name="T12" fmla="*/ 108 w 162"/>
                <a:gd name="T13" fmla="*/ 108 h 223"/>
                <a:gd name="T14" fmla="*/ 27 w 162"/>
                <a:gd name="T15" fmla="*/ 223 h 223"/>
                <a:gd name="T16" fmla="*/ 0 w 162"/>
                <a:gd name="T17" fmla="*/ 169 h 223"/>
                <a:gd name="T18" fmla="*/ 0 w 162"/>
                <a:gd name="T19" fmla="*/ 1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23">
                  <a:moveTo>
                    <a:pt x="0" y="169"/>
                  </a:moveTo>
                  <a:lnTo>
                    <a:pt x="18" y="82"/>
                  </a:lnTo>
                  <a:lnTo>
                    <a:pt x="92" y="12"/>
                  </a:lnTo>
                  <a:lnTo>
                    <a:pt x="141" y="0"/>
                  </a:lnTo>
                  <a:lnTo>
                    <a:pt x="162" y="21"/>
                  </a:lnTo>
                  <a:lnTo>
                    <a:pt x="162" y="41"/>
                  </a:lnTo>
                  <a:lnTo>
                    <a:pt x="108" y="108"/>
                  </a:lnTo>
                  <a:lnTo>
                    <a:pt x="27" y="223"/>
                  </a:lnTo>
                  <a:lnTo>
                    <a:pt x="0" y="169"/>
                  </a:lnTo>
                  <a:lnTo>
                    <a:pt x="0" y="169"/>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8" name="Freeform 24"/>
            <p:cNvSpPr>
              <a:spLocks/>
            </p:cNvSpPr>
            <p:nvPr/>
          </p:nvSpPr>
          <p:spPr bwMode="auto">
            <a:xfrm>
              <a:off x="4896" y="2055"/>
              <a:ext cx="263" cy="448"/>
            </a:xfrm>
            <a:custGeom>
              <a:avLst/>
              <a:gdLst>
                <a:gd name="T0" fmla="*/ 8 w 527"/>
                <a:gd name="T1" fmla="*/ 1 h 895"/>
                <a:gd name="T2" fmla="*/ 39 w 527"/>
                <a:gd name="T3" fmla="*/ 0 h 895"/>
                <a:gd name="T4" fmla="*/ 65 w 527"/>
                <a:gd name="T5" fmla="*/ 3 h 895"/>
                <a:gd name="T6" fmla="*/ 58 w 527"/>
                <a:gd name="T7" fmla="*/ 20 h 895"/>
                <a:gd name="T8" fmla="*/ 100 w 527"/>
                <a:gd name="T9" fmla="*/ 63 h 895"/>
                <a:gd name="T10" fmla="*/ 201 w 527"/>
                <a:gd name="T11" fmla="*/ 266 h 895"/>
                <a:gd name="T12" fmla="*/ 332 w 527"/>
                <a:gd name="T13" fmla="*/ 525 h 895"/>
                <a:gd name="T14" fmla="*/ 377 w 527"/>
                <a:gd name="T15" fmla="*/ 597 h 895"/>
                <a:gd name="T16" fmla="*/ 441 w 527"/>
                <a:gd name="T17" fmla="*/ 739 h 895"/>
                <a:gd name="T18" fmla="*/ 527 w 527"/>
                <a:gd name="T19" fmla="*/ 886 h 895"/>
                <a:gd name="T20" fmla="*/ 477 w 527"/>
                <a:gd name="T21" fmla="*/ 895 h 895"/>
                <a:gd name="T22" fmla="*/ 390 w 527"/>
                <a:gd name="T23" fmla="*/ 697 h 895"/>
                <a:gd name="T24" fmla="*/ 110 w 527"/>
                <a:gd name="T25" fmla="*/ 136 h 895"/>
                <a:gd name="T26" fmla="*/ 70 w 527"/>
                <a:gd name="T27" fmla="*/ 61 h 895"/>
                <a:gd name="T28" fmla="*/ 0 w 527"/>
                <a:gd name="T29" fmla="*/ 44 h 895"/>
                <a:gd name="T30" fmla="*/ 8 w 527"/>
                <a:gd name="T31" fmla="*/ 1 h 895"/>
                <a:gd name="T32" fmla="*/ 8 w 527"/>
                <a:gd name="T33" fmla="*/ 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7" h="895">
                  <a:moveTo>
                    <a:pt x="8" y="1"/>
                  </a:moveTo>
                  <a:lnTo>
                    <a:pt x="39" y="0"/>
                  </a:lnTo>
                  <a:lnTo>
                    <a:pt x="65" y="3"/>
                  </a:lnTo>
                  <a:lnTo>
                    <a:pt x="58" y="20"/>
                  </a:lnTo>
                  <a:lnTo>
                    <a:pt x="100" y="63"/>
                  </a:lnTo>
                  <a:lnTo>
                    <a:pt x="201" y="266"/>
                  </a:lnTo>
                  <a:lnTo>
                    <a:pt x="332" y="525"/>
                  </a:lnTo>
                  <a:lnTo>
                    <a:pt x="377" y="597"/>
                  </a:lnTo>
                  <a:lnTo>
                    <a:pt x="441" y="739"/>
                  </a:lnTo>
                  <a:lnTo>
                    <a:pt x="527" y="886"/>
                  </a:lnTo>
                  <a:lnTo>
                    <a:pt x="477" y="895"/>
                  </a:lnTo>
                  <a:lnTo>
                    <a:pt x="390" y="697"/>
                  </a:lnTo>
                  <a:lnTo>
                    <a:pt x="110" y="136"/>
                  </a:lnTo>
                  <a:lnTo>
                    <a:pt x="70" y="61"/>
                  </a:lnTo>
                  <a:lnTo>
                    <a:pt x="0" y="44"/>
                  </a:lnTo>
                  <a:lnTo>
                    <a:pt x="8" y="1"/>
                  </a:lnTo>
                  <a:lnTo>
                    <a:pt x="8" y="1"/>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9" name="Freeform 25"/>
            <p:cNvSpPr>
              <a:spLocks/>
            </p:cNvSpPr>
            <p:nvPr/>
          </p:nvSpPr>
          <p:spPr bwMode="auto">
            <a:xfrm>
              <a:off x="5209" y="2426"/>
              <a:ext cx="204" cy="148"/>
            </a:xfrm>
            <a:custGeom>
              <a:avLst/>
              <a:gdLst>
                <a:gd name="T0" fmla="*/ 0 w 406"/>
                <a:gd name="T1" fmla="*/ 144 h 295"/>
                <a:gd name="T2" fmla="*/ 142 w 406"/>
                <a:gd name="T3" fmla="*/ 0 h 295"/>
                <a:gd name="T4" fmla="*/ 138 w 406"/>
                <a:gd name="T5" fmla="*/ 41 h 295"/>
                <a:gd name="T6" fmla="*/ 170 w 406"/>
                <a:gd name="T7" fmla="*/ 29 h 295"/>
                <a:gd name="T8" fmla="*/ 223 w 406"/>
                <a:gd name="T9" fmla="*/ 74 h 295"/>
                <a:gd name="T10" fmla="*/ 266 w 406"/>
                <a:gd name="T11" fmla="*/ 48 h 295"/>
                <a:gd name="T12" fmla="*/ 326 w 406"/>
                <a:gd name="T13" fmla="*/ 74 h 295"/>
                <a:gd name="T14" fmla="*/ 369 w 406"/>
                <a:gd name="T15" fmla="*/ 67 h 295"/>
                <a:gd name="T16" fmla="*/ 406 w 406"/>
                <a:gd name="T17" fmla="*/ 135 h 295"/>
                <a:gd name="T18" fmla="*/ 365 w 406"/>
                <a:gd name="T19" fmla="*/ 164 h 295"/>
                <a:gd name="T20" fmla="*/ 359 w 406"/>
                <a:gd name="T21" fmla="*/ 264 h 295"/>
                <a:gd name="T22" fmla="*/ 295 w 406"/>
                <a:gd name="T23" fmla="*/ 295 h 295"/>
                <a:gd name="T24" fmla="*/ 244 w 406"/>
                <a:gd name="T25" fmla="*/ 293 h 295"/>
                <a:gd name="T26" fmla="*/ 201 w 406"/>
                <a:gd name="T27" fmla="*/ 250 h 295"/>
                <a:gd name="T28" fmla="*/ 199 w 406"/>
                <a:gd name="T29" fmla="*/ 207 h 295"/>
                <a:gd name="T30" fmla="*/ 45 w 406"/>
                <a:gd name="T31" fmla="*/ 221 h 295"/>
                <a:gd name="T32" fmla="*/ 0 w 406"/>
                <a:gd name="T33" fmla="*/ 144 h 295"/>
                <a:gd name="T34" fmla="*/ 0 w 406"/>
                <a:gd name="T35" fmla="*/ 14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95">
                  <a:moveTo>
                    <a:pt x="0" y="144"/>
                  </a:moveTo>
                  <a:lnTo>
                    <a:pt x="142" y="0"/>
                  </a:lnTo>
                  <a:lnTo>
                    <a:pt x="138" y="41"/>
                  </a:lnTo>
                  <a:lnTo>
                    <a:pt x="170" y="29"/>
                  </a:lnTo>
                  <a:lnTo>
                    <a:pt x="223" y="74"/>
                  </a:lnTo>
                  <a:lnTo>
                    <a:pt x="266" y="48"/>
                  </a:lnTo>
                  <a:lnTo>
                    <a:pt x="326" y="74"/>
                  </a:lnTo>
                  <a:lnTo>
                    <a:pt x="369" y="67"/>
                  </a:lnTo>
                  <a:lnTo>
                    <a:pt x="406" y="135"/>
                  </a:lnTo>
                  <a:lnTo>
                    <a:pt x="365" y="164"/>
                  </a:lnTo>
                  <a:lnTo>
                    <a:pt x="359" y="264"/>
                  </a:lnTo>
                  <a:lnTo>
                    <a:pt x="295" y="295"/>
                  </a:lnTo>
                  <a:lnTo>
                    <a:pt x="244" y="293"/>
                  </a:lnTo>
                  <a:lnTo>
                    <a:pt x="201" y="250"/>
                  </a:lnTo>
                  <a:lnTo>
                    <a:pt x="199" y="207"/>
                  </a:lnTo>
                  <a:lnTo>
                    <a:pt x="45" y="221"/>
                  </a:lnTo>
                  <a:lnTo>
                    <a:pt x="0" y="144"/>
                  </a:lnTo>
                  <a:lnTo>
                    <a:pt x="0" y="144"/>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0" name="Freeform 26"/>
            <p:cNvSpPr>
              <a:spLocks/>
            </p:cNvSpPr>
            <p:nvPr/>
          </p:nvSpPr>
          <p:spPr bwMode="auto">
            <a:xfrm>
              <a:off x="5112" y="2511"/>
              <a:ext cx="114" cy="101"/>
            </a:xfrm>
            <a:custGeom>
              <a:avLst/>
              <a:gdLst>
                <a:gd name="T0" fmla="*/ 100 w 227"/>
                <a:gd name="T1" fmla="*/ 0 h 202"/>
                <a:gd name="T2" fmla="*/ 58 w 227"/>
                <a:gd name="T3" fmla="*/ 8 h 202"/>
                <a:gd name="T4" fmla="*/ 29 w 227"/>
                <a:gd name="T5" fmla="*/ 27 h 202"/>
                <a:gd name="T6" fmla="*/ 22 w 227"/>
                <a:gd name="T7" fmla="*/ 49 h 202"/>
                <a:gd name="T8" fmla="*/ 98 w 227"/>
                <a:gd name="T9" fmla="*/ 46 h 202"/>
                <a:gd name="T10" fmla="*/ 93 w 227"/>
                <a:gd name="T11" fmla="*/ 94 h 202"/>
                <a:gd name="T12" fmla="*/ 72 w 227"/>
                <a:gd name="T13" fmla="*/ 113 h 202"/>
                <a:gd name="T14" fmla="*/ 15 w 227"/>
                <a:gd name="T15" fmla="*/ 85 h 202"/>
                <a:gd name="T16" fmla="*/ 0 w 227"/>
                <a:gd name="T17" fmla="*/ 104 h 202"/>
                <a:gd name="T18" fmla="*/ 7 w 227"/>
                <a:gd name="T19" fmla="*/ 172 h 202"/>
                <a:gd name="T20" fmla="*/ 62 w 227"/>
                <a:gd name="T21" fmla="*/ 202 h 202"/>
                <a:gd name="T22" fmla="*/ 159 w 227"/>
                <a:gd name="T23" fmla="*/ 174 h 202"/>
                <a:gd name="T24" fmla="*/ 179 w 227"/>
                <a:gd name="T25" fmla="*/ 133 h 202"/>
                <a:gd name="T26" fmla="*/ 227 w 227"/>
                <a:gd name="T27" fmla="*/ 107 h 202"/>
                <a:gd name="T28" fmla="*/ 224 w 227"/>
                <a:gd name="T29" fmla="*/ 28 h 202"/>
                <a:gd name="T30" fmla="*/ 162 w 227"/>
                <a:gd name="T31" fmla="*/ 61 h 202"/>
                <a:gd name="T32" fmla="*/ 140 w 227"/>
                <a:gd name="T33" fmla="*/ 8 h 202"/>
                <a:gd name="T34" fmla="*/ 100 w 227"/>
                <a:gd name="T35" fmla="*/ 0 h 202"/>
                <a:gd name="T36" fmla="*/ 100 w 227"/>
                <a:gd name="T3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202">
                  <a:moveTo>
                    <a:pt x="100" y="0"/>
                  </a:moveTo>
                  <a:lnTo>
                    <a:pt x="58" y="8"/>
                  </a:lnTo>
                  <a:lnTo>
                    <a:pt x="29" y="27"/>
                  </a:lnTo>
                  <a:lnTo>
                    <a:pt x="22" y="49"/>
                  </a:lnTo>
                  <a:lnTo>
                    <a:pt x="98" y="46"/>
                  </a:lnTo>
                  <a:lnTo>
                    <a:pt x="93" y="94"/>
                  </a:lnTo>
                  <a:lnTo>
                    <a:pt x="72" y="113"/>
                  </a:lnTo>
                  <a:lnTo>
                    <a:pt x="15" y="85"/>
                  </a:lnTo>
                  <a:lnTo>
                    <a:pt x="0" y="104"/>
                  </a:lnTo>
                  <a:lnTo>
                    <a:pt x="7" y="172"/>
                  </a:lnTo>
                  <a:lnTo>
                    <a:pt x="62" y="202"/>
                  </a:lnTo>
                  <a:lnTo>
                    <a:pt x="159" y="174"/>
                  </a:lnTo>
                  <a:lnTo>
                    <a:pt x="179" y="133"/>
                  </a:lnTo>
                  <a:lnTo>
                    <a:pt x="227" y="107"/>
                  </a:lnTo>
                  <a:lnTo>
                    <a:pt x="224" y="28"/>
                  </a:lnTo>
                  <a:lnTo>
                    <a:pt x="162" y="61"/>
                  </a:lnTo>
                  <a:lnTo>
                    <a:pt x="140" y="8"/>
                  </a:lnTo>
                  <a:lnTo>
                    <a:pt x="100" y="0"/>
                  </a:lnTo>
                  <a:lnTo>
                    <a:pt x="100"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1" name="Freeform 27"/>
            <p:cNvSpPr>
              <a:spLocks/>
            </p:cNvSpPr>
            <p:nvPr/>
          </p:nvSpPr>
          <p:spPr bwMode="auto">
            <a:xfrm>
              <a:off x="4698" y="2374"/>
              <a:ext cx="144" cy="194"/>
            </a:xfrm>
            <a:custGeom>
              <a:avLst/>
              <a:gdLst>
                <a:gd name="T0" fmla="*/ 0 w 287"/>
                <a:gd name="T1" fmla="*/ 49 h 387"/>
                <a:gd name="T2" fmla="*/ 55 w 287"/>
                <a:gd name="T3" fmla="*/ 8 h 387"/>
                <a:gd name="T4" fmla="*/ 143 w 287"/>
                <a:gd name="T5" fmla="*/ 0 h 387"/>
                <a:gd name="T6" fmla="*/ 118 w 287"/>
                <a:gd name="T7" fmla="*/ 15 h 387"/>
                <a:gd name="T8" fmla="*/ 78 w 287"/>
                <a:gd name="T9" fmla="*/ 48 h 387"/>
                <a:gd name="T10" fmla="*/ 65 w 287"/>
                <a:gd name="T11" fmla="*/ 80 h 387"/>
                <a:gd name="T12" fmla="*/ 71 w 287"/>
                <a:gd name="T13" fmla="*/ 120 h 387"/>
                <a:gd name="T14" fmla="*/ 78 w 287"/>
                <a:gd name="T15" fmla="*/ 207 h 387"/>
                <a:gd name="T16" fmla="*/ 84 w 287"/>
                <a:gd name="T17" fmla="*/ 233 h 387"/>
                <a:gd name="T18" fmla="*/ 96 w 287"/>
                <a:gd name="T19" fmla="*/ 233 h 387"/>
                <a:gd name="T20" fmla="*/ 119 w 287"/>
                <a:gd name="T21" fmla="*/ 206 h 387"/>
                <a:gd name="T22" fmla="*/ 133 w 287"/>
                <a:gd name="T23" fmla="*/ 188 h 387"/>
                <a:gd name="T24" fmla="*/ 162 w 287"/>
                <a:gd name="T25" fmla="*/ 255 h 387"/>
                <a:gd name="T26" fmla="*/ 121 w 287"/>
                <a:gd name="T27" fmla="*/ 265 h 387"/>
                <a:gd name="T28" fmla="*/ 106 w 287"/>
                <a:gd name="T29" fmla="*/ 284 h 387"/>
                <a:gd name="T30" fmla="*/ 170 w 287"/>
                <a:gd name="T31" fmla="*/ 314 h 387"/>
                <a:gd name="T32" fmla="*/ 215 w 287"/>
                <a:gd name="T33" fmla="*/ 304 h 387"/>
                <a:gd name="T34" fmla="*/ 256 w 287"/>
                <a:gd name="T35" fmla="*/ 318 h 387"/>
                <a:gd name="T36" fmla="*/ 287 w 287"/>
                <a:gd name="T37" fmla="*/ 366 h 387"/>
                <a:gd name="T38" fmla="*/ 166 w 287"/>
                <a:gd name="T39" fmla="*/ 381 h 387"/>
                <a:gd name="T40" fmla="*/ 125 w 287"/>
                <a:gd name="T41" fmla="*/ 337 h 387"/>
                <a:gd name="T42" fmla="*/ 97 w 287"/>
                <a:gd name="T43" fmla="*/ 387 h 387"/>
                <a:gd name="T44" fmla="*/ 57 w 287"/>
                <a:gd name="T45" fmla="*/ 373 h 387"/>
                <a:gd name="T46" fmla="*/ 73 w 287"/>
                <a:gd name="T47" fmla="*/ 328 h 387"/>
                <a:gd name="T48" fmla="*/ 0 w 287"/>
                <a:gd name="T49" fmla="*/ 304 h 387"/>
                <a:gd name="T50" fmla="*/ 35 w 287"/>
                <a:gd name="T51" fmla="*/ 205 h 387"/>
                <a:gd name="T52" fmla="*/ 6 w 287"/>
                <a:gd name="T53" fmla="*/ 101 h 387"/>
                <a:gd name="T54" fmla="*/ 0 w 287"/>
                <a:gd name="T55" fmla="*/ 49 h 387"/>
                <a:gd name="T56" fmla="*/ 0 w 287"/>
                <a:gd name="T57"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387">
                  <a:moveTo>
                    <a:pt x="0" y="49"/>
                  </a:moveTo>
                  <a:lnTo>
                    <a:pt x="55" y="8"/>
                  </a:lnTo>
                  <a:lnTo>
                    <a:pt x="143" y="0"/>
                  </a:lnTo>
                  <a:lnTo>
                    <a:pt x="118" y="15"/>
                  </a:lnTo>
                  <a:lnTo>
                    <a:pt x="78" y="48"/>
                  </a:lnTo>
                  <a:lnTo>
                    <a:pt x="65" y="80"/>
                  </a:lnTo>
                  <a:lnTo>
                    <a:pt x="71" y="120"/>
                  </a:lnTo>
                  <a:lnTo>
                    <a:pt x="78" y="207"/>
                  </a:lnTo>
                  <a:lnTo>
                    <a:pt x="84" y="233"/>
                  </a:lnTo>
                  <a:lnTo>
                    <a:pt x="96" y="233"/>
                  </a:lnTo>
                  <a:lnTo>
                    <a:pt x="119" y="206"/>
                  </a:lnTo>
                  <a:lnTo>
                    <a:pt x="133" y="188"/>
                  </a:lnTo>
                  <a:lnTo>
                    <a:pt x="162" y="255"/>
                  </a:lnTo>
                  <a:lnTo>
                    <a:pt x="121" y="265"/>
                  </a:lnTo>
                  <a:lnTo>
                    <a:pt x="106" y="284"/>
                  </a:lnTo>
                  <a:lnTo>
                    <a:pt x="170" y="314"/>
                  </a:lnTo>
                  <a:lnTo>
                    <a:pt x="215" y="304"/>
                  </a:lnTo>
                  <a:lnTo>
                    <a:pt x="256" y="318"/>
                  </a:lnTo>
                  <a:lnTo>
                    <a:pt x="287" y="366"/>
                  </a:lnTo>
                  <a:lnTo>
                    <a:pt x="166" y="381"/>
                  </a:lnTo>
                  <a:lnTo>
                    <a:pt x="125" y="337"/>
                  </a:lnTo>
                  <a:lnTo>
                    <a:pt x="97" y="387"/>
                  </a:lnTo>
                  <a:lnTo>
                    <a:pt x="57" y="373"/>
                  </a:lnTo>
                  <a:lnTo>
                    <a:pt x="73" y="328"/>
                  </a:lnTo>
                  <a:lnTo>
                    <a:pt x="0" y="304"/>
                  </a:lnTo>
                  <a:lnTo>
                    <a:pt x="35" y="205"/>
                  </a:lnTo>
                  <a:lnTo>
                    <a:pt x="6" y="101"/>
                  </a:lnTo>
                  <a:lnTo>
                    <a:pt x="0" y="49"/>
                  </a:lnTo>
                  <a:lnTo>
                    <a:pt x="0" y="49"/>
                  </a:lnTo>
                  <a:close/>
                </a:path>
              </a:pathLst>
            </a:custGeom>
            <a:solidFill>
              <a:srgbClr val="AC5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2" name="Freeform 28"/>
            <p:cNvSpPr>
              <a:spLocks/>
            </p:cNvSpPr>
            <p:nvPr/>
          </p:nvSpPr>
          <p:spPr bwMode="auto">
            <a:xfrm>
              <a:off x="4903" y="2327"/>
              <a:ext cx="204" cy="225"/>
            </a:xfrm>
            <a:custGeom>
              <a:avLst/>
              <a:gdLst>
                <a:gd name="T0" fmla="*/ 0 w 407"/>
                <a:gd name="T1" fmla="*/ 160 h 449"/>
                <a:gd name="T2" fmla="*/ 23 w 407"/>
                <a:gd name="T3" fmla="*/ 199 h 449"/>
                <a:gd name="T4" fmla="*/ 80 w 407"/>
                <a:gd name="T5" fmla="*/ 229 h 449"/>
                <a:gd name="T6" fmla="*/ 113 w 407"/>
                <a:gd name="T7" fmla="*/ 391 h 449"/>
                <a:gd name="T8" fmla="*/ 156 w 407"/>
                <a:gd name="T9" fmla="*/ 437 h 449"/>
                <a:gd name="T10" fmla="*/ 171 w 407"/>
                <a:gd name="T11" fmla="*/ 361 h 449"/>
                <a:gd name="T12" fmla="*/ 238 w 407"/>
                <a:gd name="T13" fmla="*/ 298 h 449"/>
                <a:gd name="T14" fmla="*/ 246 w 407"/>
                <a:gd name="T15" fmla="*/ 344 h 449"/>
                <a:gd name="T16" fmla="*/ 213 w 407"/>
                <a:gd name="T17" fmla="*/ 403 h 449"/>
                <a:gd name="T18" fmla="*/ 223 w 407"/>
                <a:gd name="T19" fmla="*/ 449 h 449"/>
                <a:gd name="T20" fmla="*/ 333 w 407"/>
                <a:gd name="T21" fmla="*/ 375 h 449"/>
                <a:gd name="T22" fmla="*/ 310 w 407"/>
                <a:gd name="T23" fmla="*/ 330 h 449"/>
                <a:gd name="T24" fmla="*/ 380 w 407"/>
                <a:gd name="T25" fmla="*/ 274 h 449"/>
                <a:gd name="T26" fmla="*/ 407 w 407"/>
                <a:gd name="T27" fmla="*/ 235 h 449"/>
                <a:gd name="T28" fmla="*/ 354 w 407"/>
                <a:gd name="T29" fmla="*/ 110 h 449"/>
                <a:gd name="T30" fmla="*/ 342 w 407"/>
                <a:gd name="T31" fmla="*/ 98 h 449"/>
                <a:gd name="T32" fmla="*/ 273 w 407"/>
                <a:gd name="T33" fmla="*/ 185 h 449"/>
                <a:gd name="T34" fmla="*/ 238 w 407"/>
                <a:gd name="T35" fmla="*/ 262 h 449"/>
                <a:gd name="T36" fmla="*/ 204 w 407"/>
                <a:gd name="T37" fmla="*/ 261 h 449"/>
                <a:gd name="T38" fmla="*/ 144 w 407"/>
                <a:gd name="T39" fmla="*/ 305 h 449"/>
                <a:gd name="T40" fmla="*/ 146 w 407"/>
                <a:gd name="T41" fmla="*/ 235 h 449"/>
                <a:gd name="T42" fmla="*/ 177 w 407"/>
                <a:gd name="T43" fmla="*/ 217 h 449"/>
                <a:gd name="T44" fmla="*/ 203 w 407"/>
                <a:gd name="T45" fmla="*/ 209 h 449"/>
                <a:gd name="T46" fmla="*/ 191 w 407"/>
                <a:gd name="T47" fmla="*/ 132 h 449"/>
                <a:gd name="T48" fmla="*/ 171 w 407"/>
                <a:gd name="T49" fmla="*/ 117 h 449"/>
                <a:gd name="T50" fmla="*/ 149 w 407"/>
                <a:gd name="T51" fmla="*/ 0 h 449"/>
                <a:gd name="T52" fmla="*/ 111 w 407"/>
                <a:gd name="T53" fmla="*/ 47 h 449"/>
                <a:gd name="T54" fmla="*/ 111 w 407"/>
                <a:gd name="T55" fmla="*/ 141 h 449"/>
                <a:gd name="T56" fmla="*/ 68 w 407"/>
                <a:gd name="T57" fmla="*/ 151 h 449"/>
                <a:gd name="T58" fmla="*/ 64 w 407"/>
                <a:gd name="T59" fmla="*/ 117 h 449"/>
                <a:gd name="T60" fmla="*/ 35 w 407"/>
                <a:gd name="T61" fmla="*/ 152 h 449"/>
                <a:gd name="T62" fmla="*/ 0 w 407"/>
                <a:gd name="T63" fmla="*/ 160 h 449"/>
                <a:gd name="T64" fmla="*/ 0 w 407"/>
                <a:gd name="T65" fmla="*/ 16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449">
                  <a:moveTo>
                    <a:pt x="0" y="160"/>
                  </a:moveTo>
                  <a:lnTo>
                    <a:pt x="23" y="199"/>
                  </a:lnTo>
                  <a:lnTo>
                    <a:pt x="80" y="229"/>
                  </a:lnTo>
                  <a:lnTo>
                    <a:pt x="113" y="391"/>
                  </a:lnTo>
                  <a:lnTo>
                    <a:pt x="156" y="437"/>
                  </a:lnTo>
                  <a:lnTo>
                    <a:pt x="171" y="361"/>
                  </a:lnTo>
                  <a:lnTo>
                    <a:pt x="238" y="298"/>
                  </a:lnTo>
                  <a:lnTo>
                    <a:pt x="246" y="344"/>
                  </a:lnTo>
                  <a:lnTo>
                    <a:pt x="213" y="403"/>
                  </a:lnTo>
                  <a:lnTo>
                    <a:pt x="223" y="449"/>
                  </a:lnTo>
                  <a:lnTo>
                    <a:pt x="333" y="375"/>
                  </a:lnTo>
                  <a:lnTo>
                    <a:pt x="310" y="330"/>
                  </a:lnTo>
                  <a:lnTo>
                    <a:pt x="380" y="274"/>
                  </a:lnTo>
                  <a:lnTo>
                    <a:pt x="407" y="235"/>
                  </a:lnTo>
                  <a:lnTo>
                    <a:pt x="354" y="110"/>
                  </a:lnTo>
                  <a:lnTo>
                    <a:pt x="342" y="98"/>
                  </a:lnTo>
                  <a:lnTo>
                    <a:pt x="273" y="185"/>
                  </a:lnTo>
                  <a:lnTo>
                    <a:pt x="238" y="262"/>
                  </a:lnTo>
                  <a:lnTo>
                    <a:pt x="204" y="261"/>
                  </a:lnTo>
                  <a:lnTo>
                    <a:pt x="144" y="305"/>
                  </a:lnTo>
                  <a:lnTo>
                    <a:pt x="146" y="235"/>
                  </a:lnTo>
                  <a:lnTo>
                    <a:pt x="177" y="217"/>
                  </a:lnTo>
                  <a:lnTo>
                    <a:pt x="203" y="209"/>
                  </a:lnTo>
                  <a:lnTo>
                    <a:pt x="191" y="132"/>
                  </a:lnTo>
                  <a:lnTo>
                    <a:pt x="171" y="117"/>
                  </a:lnTo>
                  <a:lnTo>
                    <a:pt x="149" y="0"/>
                  </a:lnTo>
                  <a:lnTo>
                    <a:pt x="111" y="47"/>
                  </a:lnTo>
                  <a:lnTo>
                    <a:pt x="111" y="141"/>
                  </a:lnTo>
                  <a:lnTo>
                    <a:pt x="68" y="151"/>
                  </a:lnTo>
                  <a:lnTo>
                    <a:pt x="64" y="117"/>
                  </a:lnTo>
                  <a:lnTo>
                    <a:pt x="35" y="152"/>
                  </a:lnTo>
                  <a:lnTo>
                    <a:pt x="0" y="160"/>
                  </a:lnTo>
                  <a:lnTo>
                    <a:pt x="0" y="160"/>
                  </a:lnTo>
                  <a:close/>
                </a:path>
              </a:pathLst>
            </a:custGeom>
            <a:solidFill>
              <a:srgbClr val="AC5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3" name="Freeform 29"/>
            <p:cNvSpPr>
              <a:spLocks/>
            </p:cNvSpPr>
            <p:nvPr/>
          </p:nvSpPr>
          <p:spPr bwMode="auto">
            <a:xfrm>
              <a:off x="5268" y="2277"/>
              <a:ext cx="161" cy="119"/>
            </a:xfrm>
            <a:custGeom>
              <a:avLst/>
              <a:gdLst>
                <a:gd name="T0" fmla="*/ 0 w 321"/>
                <a:gd name="T1" fmla="*/ 0 h 237"/>
                <a:gd name="T2" fmla="*/ 321 w 321"/>
                <a:gd name="T3" fmla="*/ 118 h 237"/>
                <a:gd name="T4" fmla="*/ 315 w 321"/>
                <a:gd name="T5" fmla="*/ 237 h 237"/>
                <a:gd name="T6" fmla="*/ 0 w 321"/>
                <a:gd name="T7" fmla="*/ 158 h 237"/>
                <a:gd name="T8" fmla="*/ 0 w 321"/>
                <a:gd name="T9" fmla="*/ 0 h 237"/>
                <a:gd name="T10" fmla="*/ 0 w 321"/>
                <a:gd name="T11" fmla="*/ 0 h 237"/>
              </a:gdLst>
              <a:ahLst/>
              <a:cxnLst>
                <a:cxn ang="0">
                  <a:pos x="T0" y="T1"/>
                </a:cxn>
                <a:cxn ang="0">
                  <a:pos x="T2" y="T3"/>
                </a:cxn>
                <a:cxn ang="0">
                  <a:pos x="T4" y="T5"/>
                </a:cxn>
                <a:cxn ang="0">
                  <a:pos x="T6" y="T7"/>
                </a:cxn>
                <a:cxn ang="0">
                  <a:pos x="T8" y="T9"/>
                </a:cxn>
                <a:cxn ang="0">
                  <a:pos x="T10" y="T11"/>
                </a:cxn>
              </a:cxnLst>
              <a:rect l="0" t="0" r="r" b="b"/>
              <a:pathLst>
                <a:path w="321" h="237">
                  <a:moveTo>
                    <a:pt x="0" y="0"/>
                  </a:moveTo>
                  <a:lnTo>
                    <a:pt x="321" y="118"/>
                  </a:lnTo>
                  <a:lnTo>
                    <a:pt x="315" y="237"/>
                  </a:lnTo>
                  <a:lnTo>
                    <a:pt x="0" y="158"/>
                  </a:lnTo>
                  <a:lnTo>
                    <a:pt x="0" y="0"/>
                  </a:lnTo>
                  <a:lnTo>
                    <a:pt x="0"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4" name="Freeform 30"/>
            <p:cNvSpPr>
              <a:spLocks/>
            </p:cNvSpPr>
            <p:nvPr/>
          </p:nvSpPr>
          <p:spPr bwMode="auto">
            <a:xfrm>
              <a:off x="5012" y="2054"/>
              <a:ext cx="205" cy="112"/>
            </a:xfrm>
            <a:custGeom>
              <a:avLst/>
              <a:gdLst>
                <a:gd name="T0" fmla="*/ 0 w 412"/>
                <a:gd name="T1" fmla="*/ 77 h 223"/>
                <a:gd name="T2" fmla="*/ 412 w 412"/>
                <a:gd name="T3" fmla="*/ 0 h 223"/>
                <a:gd name="T4" fmla="*/ 408 w 412"/>
                <a:gd name="T5" fmla="*/ 164 h 223"/>
                <a:gd name="T6" fmla="*/ 26 w 412"/>
                <a:gd name="T7" fmla="*/ 223 h 223"/>
                <a:gd name="T8" fmla="*/ 0 w 412"/>
                <a:gd name="T9" fmla="*/ 77 h 223"/>
                <a:gd name="T10" fmla="*/ 0 w 412"/>
                <a:gd name="T11" fmla="*/ 77 h 223"/>
              </a:gdLst>
              <a:ahLst/>
              <a:cxnLst>
                <a:cxn ang="0">
                  <a:pos x="T0" y="T1"/>
                </a:cxn>
                <a:cxn ang="0">
                  <a:pos x="T2" y="T3"/>
                </a:cxn>
                <a:cxn ang="0">
                  <a:pos x="T4" y="T5"/>
                </a:cxn>
                <a:cxn ang="0">
                  <a:pos x="T6" y="T7"/>
                </a:cxn>
                <a:cxn ang="0">
                  <a:pos x="T8" y="T9"/>
                </a:cxn>
                <a:cxn ang="0">
                  <a:pos x="T10" y="T11"/>
                </a:cxn>
              </a:cxnLst>
              <a:rect l="0" t="0" r="r" b="b"/>
              <a:pathLst>
                <a:path w="412" h="223">
                  <a:moveTo>
                    <a:pt x="0" y="77"/>
                  </a:moveTo>
                  <a:lnTo>
                    <a:pt x="412" y="0"/>
                  </a:lnTo>
                  <a:lnTo>
                    <a:pt x="408" y="164"/>
                  </a:lnTo>
                  <a:lnTo>
                    <a:pt x="26" y="223"/>
                  </a:lnTo>
                  <a:lnTo>
                    <a:pt x="0" y="77"/>
                  </a:lnTo>
                  <a:lnTo>
                    <a:pt x="0" y="77"/>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5" name="Freeform 31"/>
            <p:cNvSpPr>
              <a:spLocks/>
            </p:cNvSpPr>
            <p:nvPr/>
          </p:nvSpPr>
          <p:spPr bwMode="auto">
            <a:xfrm>
              <a:off x="4989" y="1529"/>
              <a:ext cx="260" cy="134"/>
            </a:xfrm>
            <a:custGeom>
              <a:avLst/>
              <a:gdLst>
                <a:gd name="T0" fmla="*/ 0 w 519"/>
                <a:gd name="T1" fmla="*/ 0 h 267"/>
                <a:gd name="T2" fmla="*/ 519 w 519"/>
                <a:gd name="T3" fmla="*/ 111 h 267"/>
                <a:gd name="T4" fmla="*/ 514 w 519"/>
                <a:gd name="T5" fmla="*/ 267 h 267"/>
                <a:gd name="T6" fmla="*/ 14 w 519"/>
                <a:gd name="T7" fmla="*/ 188 h 267"/>
                <a:gd name="T8" fmla="*/ 0 w 519"/>
                <a:gd name="T9" fmla="*/ 0 h 267"/>
                <a:gd name="T10" fmla="*/ 0 w 519"/>
                <a:gd name="T11" fmla="*/ 0 h 267"/>
              </a:gdLst>
              <a:ahLst/>
              <a:cxnLst>
                <a:cxn ang="0">
                  <a:pos x="T0" y="T1"/>
                </a:cxn>
                <a:cxn ang="0">
                  <a:pos x="T2" y="T3"/>
                </a:cxn>
                <a:cxn ang="0">
                  <a:pos x="T4" y="T5"/>
                </a:cxn>
                <a:cxn ang="0">
                  <a:pos x="T6" y="T7"/>
                </a:cxn>
                <a:cxn ang="0">
                  <a:pos x="T8" y="T9"/>
                </a:cxn>
                <a:cxn ang="0">
                  <a:pos x="T10" y="T11"/>
                </a:cxn>
              </a:cxnLst>
              <a:rect l="0" t="0" r="r" b="b"/>
              <a:pathLst>
                <a:path w="519" h="267">
                  <a:moveTo>
                    <a:pt x="0" y="0"/>
                  </a:moveTo>
                  <a:lnTo>
                    <a:pt x="519" y="111"/>
                  </a:lnTo>
                  <a:lnTo>
                    <a:pt x="514" y="267"/>
                  </a:lnTo>
                  <a:lnTo>
                    <a:pt x="14" y="188"/>
                  </a:lnTo>
                  <a:lnTo>
                    <a:pt x="0" y="0"/>
                  </a:lnTo>
                  <a:lnTo>
                    <a:pt x="0"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6" name="Freeform 32"/>
            <p:cNvSpPr>
              <a:spLocks/>
            </p:cNvSpPr>
            <p:nvPr/>
          </p:nvSpPr>
          <p:spPr bwMode="auto">
            <a:xfrm>
              <a:off x="4908" y="1809"/>
              <a:ext cx="164" cy="147"/>
            </a:xfrm>
            <a:custGeom>
              <a:avLst/>
              <a:gdLst>
                <a:gd name="T0" fmla="*/ 0 w 328"/>
                <a:gd name="T1" fmla="*/ 130 h 294"/>
                <a:gd name="T2" fmla="*/ 290 w 328"/>
                <a:gd name="T3" fmla="*/ 0 h 294"/>
                <a:gd name="T4" fmla="*/ 328 w 328"/>
                <a:gd name="T5" fmla="*/ 182 h 294"/>
                <a:gd name="T6" fmla="*/ 45 w 328"/>
                <a:gd name="T7" fmla="*/ 294 h 294"/>
                <a:gd name="T8" fmla="*/ 0 w 328"/>
                <a:gd name="T9" fmla="*/ 130 h 294"/>
                <a:gd name="T10" fmla="*/ 0 w 328"/>
                <a:gd name="T11" fmla="*/ 130 h 294"/>
              </a:gdLst>
              <a:ahLst/>
              <a:cxnLst>
                <a:cxn ang="0">
                  <a:pos x="T0" y="T1"/>
                </a:cxn>
                <a:cxn ang="0">
                  <a:pos x="T2" y="T3"/>
                </a:cxn>
                <a:cxn ang="0">
                  <a:pos x="T4" y="T5"/>
                </a:cxn>
                <a:cxn ang="0">
                  <a:pos x="T6" y="T7"/>
                </a:cxn>
                <a:cxn ang="0">
                  <a:pos x="T8" y="T9"/>
                </a:cxn>
                <a:cxn ang="0">
                  <a:pos x="T10" y="T11"/>
                </a:cxn>
              </a:cxnLst>
              <a:rect l="0" t="0" r="r" b="b"/>
              <a:pathLst>
                <a:path w="328" h="294">
                  <a:moveTo>
                    <a:pt x="0" y="130"/>
                  </a:moveTo>
                  <a:lnTo>
                    <a:pt x="290" y="0"/>
                  </a:lnTo>
                  <a:lnTo>
                    <a:pt x="328" y="182"/>
                  </a:lnTo>
                  <a:lnTo>
                    <a:pt x="45" y="294"/>
                  </a:lnTo>
                  <a:lnTo>
                    <a:pt x="0" y="130"/>
                  </a:lnTo>
                  <a:lnTo>
                    <a:pt x="0" y="13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7" name="Freeform 33"/>
            <p:cNvSpPr>
              <a:spLocks/>
            </p:cNvSpPr>
            <p:nvPr/>
          </p:nvSpPr>
          <p:spPr bwMode="auto">
            <a:xfrm>
              <a:off x="4823" y="2026"/>
              <a:ext cx="124" cy="100"/>
            </a:xfrm>
            <a:custGeom>
              <a:avLst/>
              <a:gdLst>
                <a:gd name="T0" fmla="*/ 66 w 247"/>
                <a:gd name="T1" fmla="*/ 0 h 199"/>
                <a:gd name="T2" fmla="*/ 45 w 247"/>
                <a:gd name="T3" fmla="*/ 75 h 199"/>
                <a:gd name="T4" fmla="*/ 53 w 247"/>
                <a:gd name="T5" fmla="*/ 103 h 199"/>
                <a:gd name="T6" fmla="*/ 70 w 247"/>
                <a:gd name="T7" fmla="*/ 109 h 199"/>
                <a:gd name="T8" fmla="*/ 87 w 247"/>
                <a:gd name="T9" fmla="*/ 98 h 199"/>
                <a:gd name="T10" fmla="*/ 95 w 247"/>
                <a:gd name="T11" fmla="*/ 114 h 199"/>
                <a:gd name="T12" fmla="*/ 117 w 247"/>
                <a:gd name="T13" fmla="*/ 140 h 199"/>
                <a:gd name="T14" fmla="*/ 149 w 247"/>
                <a:gd name="T15" fmla="*/ 156 h 199"/>
                <a:gd name="T16" fmla="*/ 199 w 247"/>
                <a:gd name="T17" fmla="*/ 131 h 199"/>
                <a:gd name="T18" fmla="*/ 229 w 247"/>
                <a:gd name="T19" fmla="*/ 148 h 199"/>
                <a:gd name="T20" fmla="*/ 247 w 247"/>
                <a:gd name="T21" fmla="*/ 199 h 199"/>
                <a:gd name="T22" fmla="*/ 78 w 247"/>
                <a:gd name="T23" fmla="*/ 199 h 199"/>
                <a:gd name="T24" fmla="*/ 0 w 247"/>
                <a:gd name="T25" fmla="*/ 88 h 199"/>
                <a:gd name="T26" fmla="*/ 25 w 247"/>
                <a:gd name="T27" fmla="*/ 44 h 199"/>
                <a:gd name="T28" fmla="*/ 66 w 247"/>
                <a:gd name="T29" fmla="*/ 0 h 199"/>
                <a:gd name="T30" fmla="*/ 66 w 247"/>
                <a:gd name="T3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99">
                  <a:moveTo>
                    <a:pt x="66" y="0"/>
                  </a:moveTo>
                  <a:lnTo>
                    <a:pt x="45" y="75"/>
                  </a:lnTo>
                  <a:lnTo>
                    <a:pt x="53" y="103"/>
                  </a:lnTo>
                  <a:lnTo>
                    <a:pt x="70" y="109"/>
                  </a:lnTo>
                  <a:lnTo>
                    <a:pt x="87" y="98"/>
                  </a:lnTo>
                  <a:lnTo>
                    <a:pt x="95" y="114"/>
                  </a:lnTo>
                  <a:lnTo>
                    <a:pt x="117" y="140"/>
                  </a:lnTo>
                  <a:lnTo>
                    <a:pt x="149" y="156"/>
                  </a:lnTo>
                  <a:lnTo>
                    <a:pt x="199" y="131"/>
                  </a:lnTo>
                  <a:lnTo>
                    <a:pt x="229" y="148"/>
                  </a:lnTo>
                  <a:lnTo>
                    <a:pt x="247" y="199"/>
                  </a:lnTo>
                  <a:lnTo>
                    <a:pt x="78" y="199"/>
                  </a:lnTo>
                  <a:lnTo>
                    <a:pt x="0" y="88"/>
                  </a:lnTo>
                  <a:lnTo>
                    <a:pt x="25" y="44"/>
                  </a:lnTo>
                  <a:lnTo>
                    <a:pt x="66" y="0"/>
                  </a:lnTo>
                  <a:lnTo>
                    <a:pt x="66"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8" name="Freeform 34"/>
            <p:cNvSpPr>
              <a:spLocks/>
            </p:cNvSpPr>
            <p:nvPr/>
          </p:nvSpPr>
          <p:spPr bwMode="auto">
            <a:xfrm>
              <a:off x="4883" y="2045"/>
              <a:ext cx="40" cy="29"/>
            </a:xfrm>
            <a:custGeom>
              <a:avLst/>
              <a:gdLst>
                <a:gd name="T0" fmla="*/ 0 w 79"/>
                <a:gd name="T1" fmla="*/ 58 h 58"/>
                <a:gd name="T2" fmla="*/ 4 w 79"/>
                <a:gd name="T3" fmla="*/ 21 h 58"/>
                <a:gd name="T4" fmla="*/ 23 w 79"/>
                <a:gd name="T5" fmla="*/ 1 h 58"/>
                <a:gd name="T6" fmla="*/ 40 w 79"/>
                <a:gd name="T7" fmla="*/ 0 h 58"/>
                <a:gd name="T8" fmla="*/ 79 w 79"/>
                <a:gd name="T9" fmla="*/ 20 h 58"/>
                <a:gd name="T10" fmla="*/ 51 w 79"/>
                <a:gd name="T11" fmla="*/ 21 h 58"/>
                <a:gd name="T12" fmla="*/ 0 w 79"/>
                <a:gd name="T13" fmla="*/ 58 h 58"/>
                <a:gd name="T14" fmla="*/ 0 w 79"/>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58">
                  <a:moveTo>
                    <a:pt x="0" y="58"/>
                  </a:moveTo>
                  <a:lnTo>
                    <a:pt x="4" y="21"/>
                  </a:lnTo>
                  <a:lnTo>
                    <a:pt x="23" y="1"/>
                  </a:lnTo>
                  <a:lnTo>
                    <a:pt x="40" y="0"/>
                  </a:lnTo>
                  <a:lnTo>
                    <a:pt x="79" y="20"/>
                  </a:lnTo>
                  <a:lnTo>
                    <a:pt x="51" y="21"/>
                  </a:lnTo>
                  <a:lnTo>
                    <a:pt x="0" y="58"/>
                  </a:lnTo>
                  <a:lnTo>
                    <a:pt x="0" y="58"/>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59" name="Freeform 35"/>
            <p:cNvSpPr>
              <a:spLocks/>
            </p:cNvSpPr>
            <p:nvPr/>
          </p:nvSpPr>
          <p:spPr bwMode="auto">
            <a:xfrm>
              <a:off x="4925" y="1855"/>
              <a:ext cx="126" cy="82"/>
            </a:xfrm>
            <a:custGeom>
              <a:avLst/>
              <a:gdLst>
                <a:gd name="T0" fmla="*/ 0 w 252"/>
                <a:gd name="T1" fmla="*/ 67 h 164"/>
                <a:gd name="T2" fmla="*/ 34 w 252"/>
                <a:gd name="T3" fmla="*/ 164 h 164"/>
                <a:gd name="T4" fmla="*/ 252 w 252"/>
                <a:gd name="T5" fmla="*/ 77 h 164"/>
                <a:gd name="T6" fmla="*/ 233 w 252"/>
                <a:gd name="T7" fmla="*/ 0 h 164"/>
                <a:gd name="T8" fmla="*/ 79 w 252"/>
                <a:gd name="T9" fmla="*/ 108 h 164"/>
                <a:gd name="T10" fmla="*/ 0 w 252"/>
                <a:gd name="T11" fmla="*/ 67 h 164"/>
                <a:gd name="T12" fmla="*/ 0 w 252"/>
                <a:gd name="T13" fmla="*/ 67 h 164"/>
              </a:gdLst>
              <a:ahLst/>
              <a:cxnLst>
                <a:cxn ang="0">
                  <a:pos x="T0" y="T1"/>
                </a:cxn>
                <a:cxn ang="0">
                  <a:pos x="T2" y="T3"/>
                </a:cxn>
                <a:cxn ang="0">
                  <a:pos x="T4" y="T5"/>
                </a:cxn>
                <a:cxn ang="0">
                  <a:pos x="T6" y="T7"/>
                </a:cxn>
                <a:cxn ang="0">
                  <a:pos x="T8" y="T9"/>
                </a:cxn>
                <a:cxn ang="0">
                  <a:pos x="T10" y="T11"/>
                </a:cxn>
                <a:cxn ang="0">
                  <a:pos x="T12" y="T13"/>
                </a:cxn>
              </a:cxnLst>
              <a:rect l="0" t="0" r="r" b="b"/>
              <a:pathLst>
                <a:path w="252" h="164">
                  <a:moveTo>
                    <a:pt x="0" y="67"/>
                  </a:moveTo>
                  <a:lnTo>
                    <a:pt x="34" y="164"/>
                  </a:lnTo>
                  <a:lnTo>
                    <a:pt x="252" y="77"/>
                  </a:lnTo>
                  <a:lnTo>
                    <a:pt x="233" y="0"/>
                  </a:lnTo>
                  <a:lnTo>
                    <a:pt x="79" y="108"/>
                  </a:lnTo>
                  <a:lnTo>
                    <a:pt x="0" y="67"/>
                  </a:lnTo>
                  <a:lnTo>
                    <a:pt x="0" y="67"/>
                  </a:lnTo>
                  <a:close/>
                </a:path>
              </a:pathLst>
            </a:custGeom>
            <a:solidFill>
              <a:srgbClr val="D1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0" name="Freeform 36"/>
            <p:cNvSpPr>
              <a:spLocks/>
            </p:cNvSpPr>
            <p:nvPr/>
          </p:nvSpPr>
          <p:spPr bwMode="auto">
            <a:xfrm>
              <a:off x="5027" y="2079"/>
              <a:ext cx="173" cy="68"/>
            </a:xfrm>
            <a:custGeom>
              <a:avLst/>
              <a:gdLst>
                <a:gd name="T0" fmla="*/ 0 w 346"/>
                <a:gd name="T1" fmla="*/ 53 h 134"/>
                <a:gd name="T2" fmla="*/ 19 w 346"/>
                <a:gd name="T3" fmla="*/ 134 h 134"/>
                <a:gd name="T4" fmla="*/ 343 w 346"/>
                <a:gd name="T5" fmla="*/ 91 h 134"/>
                <a:gd name="T6" fmla="*/ 346 w 346"/>
                <a:gd name="T7" fmla="*/ 0 h 134"/>
                <a:gd name="T8" fmla="*/ 234 w 346"/>
                <a:gd name="T9" fmla="*/ 79 h 134"/>
                <a:gd name="T10" fmla="*/ 0 w 346"/>
                <a:gd name="T11" fmla="*/ 53 h 134"/>
                <a:gd name="T12" fmla="*/ 0 w 346"/>
                <a:gd name="T13" fmla="*/ 53 h 134"/>
              </a:gdLst>
              <a:ahLst/>
              <a:cxnLst>
                <a:cxn ang="0">
                  <a:pos x="T0" y="T1"/>
                </a:cxn>
                <a:cxn ang="0">
                  <a:pos x="T2" y="T3"/>
                </a:cxn>
                <a:cxn ang="0">
                  <a:pos x="T4" y="T5"/>
                </a:cxn>
                <a:cxn ang="0">
                  <a:pos x="T6" y="T7"/>
                </a:cxn>
                <a:cxn ang="0">
                  <a:pos x="T8" y="T9"/>
                </a:cxn>
                <a:cxn ang="0">
                  <a:pos x="T10" y="T11"/>
                </a:cxn>
                <a:cxn ang="0">
                  <a:pos x="T12" y="T13"/>
                </a:cxn>
              </a:cxnLst>
              <a:rect l="0" t="0" r="r" b="b"/>
              <a:pathLst>
                <a:path w="346" h="134">
                  <a:moveTo>
                    <a:pt x="0" y="53"/>
                  </a:moveTo>
                  <a:lnTo>
                    <a:pt x="19" y="134"/>
                  </a:lnTo>
                  <a:lnTo>
                    <a:pt x="343" y="91"/>
                  </a:lnTo>
                  <a:lnTo>
                    <a:pt x="346" y="0"/>
                  </a:lnTo>
                  <a:lnTo>
                    <a:pt x="234" y="79"/>
                  </a:lnTo>
                  <a:lnTo>
                    <a:pt x="0" y="53"/>
                  </a:lnTo>
                  <a:lnTo>
                    <a:pt x="0" y="53"/>
                  </a:lnTo>
                  <a:close/>
                </a:path>
              </a:pathLst>
            </a:custGeom>
            <a:solidFill>
              <a:srgbClr val="D1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1" name="Freeform 37"/>
            <p:cNvSpPr>
              <a:spLocks/>
            </p:cNvSpPr>
            <p:nvPr/>
          </p:nvSpPr>
          <p:spPr bwMode="auto">
            <a:xfrm>
              <a:off x="4868" y="1521"/>
              <a:ext cx="170" cy="320"/>
            </a:xfrm>
            <a:custGeom>
              <a:avLst/>
              <a:gdLst>
                <a:gd name="T0" fmla="*/ 135 w 340"/>
                <a:gd name="T1" fmla="*/ 0 h 641"/>
                <a:gd name="T2" fmla="*/ 120 w 340"/>
                <a:gd name="T3" fmla="*/ 371 h 641"/>
                <a:gd name="T4" fmla="*/ 112 w 340"/>
                <a:gd name="T5" fmla="*/ 492 h 641"/>
                <a:gd name="T6" fmla="*/ 0 w 340"/>
                <a:gd name="T7" fmla="*/ 621 h 641"/>
                <a:gd name="T8" fmla="*/ 74 w 340"/>
                <a:gd name="T9" fmla="*/ 641 h 641"/>
                <a:gd name="T10" fmla="*/ 340 w 340"/>
                <a:gd name="T11" fmla="*/ 512 h 641"/>
                <a:gd name="T12" fmla="*/ 170 w 340"/>
                <a:gd name="T13" fmla="*/ 488 h 641"/>
                <a:gd name="T14" fmla="*/ 135 w 340"/>
                <a:gd name="T15" fmla="*/ 0 h 641"/>
                <a:gd name="T16" fmla="*/ 135 w 340"/>
                <a:gd name="T17"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641">
                  <a:moveTo>
                    <a:pt x="135" y="0"/>
                  </a:moveTo>
                  <a:lnTo>
                    <a:pt x="120" y="371"/>
                  </a:lnTo>
                  <a:lnTo>
                    <a:pt x="112" y="492"/>
                  </a:lnTo>
                  <a:lnTo>
                    <a:pt x="0" y="621"/>
                  </a:lnTo>
                  <a:lnTo>
                    <a:pt x="74" y="641"/>
                  </a:lnTo>
                  <a:lnTo>
                    <a:pt x="340" y="512"/>
                  </a:lnTo>
                  <a:lnTo>
                    <a:pt x="170" y="488"/>
                  </a:lnTo>
                  <a:lnTo>
                    <a:pt x="135" y="0"/>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2" name="Freeform 38"/>
            <p:cNvSpPr>
              <a:spLocks/>
            </p:cNvSpPr>
            <p:nvPr/>
          </p:nvSpPr>
          <p:spPr bwMode="auto">
            <a:xfrm>
              <a:off x="4871" y="1742"/>
              <a:ext cx="530" cy="367"/>
            </a:xfrm>
            <a:custGeom>
              <a:avLst/>
              <a:gdLst>
                <a:gd name="T0" fmla="*/ 420 w 1062"/>
                <a:gd name="T1" fmla="*/ 0 h 736"/>
                <a:gd name="T2" fmla="*/ 201 w 1062"/>
                <a:gd name="T3" fmla="*/ 86 h 736"/>
                <a:gd name="T4" fmla="*/ 0 w 1062"/>
                <a:gd name="T5" fmla="*/ 234 h 736"/>
                <a:gd name="T6" fmla="*/ 31 w 1062"/>
                <a:gd name="T7" fmla="*/ 399 h 736"/>
                <a:gd name="T8" fmla="*/ 54 w 1062"/>
                <a:gd name="T9" fmla="*/ 587 h 736"/>
                <a:gd name="T10" fmla="*/ 89 w 1062"/>
                <a:gd name="T11" fmla="*/ 583 h 736"/>
                <a:gd name="T12" fmla="*/ 42 w 1062"/>
                <a:gd name="T13" fmla="*/ 239 h 736"/>
                <a:gd name="T14" fmla="*/ 410 w 1062"/>
                <a:gd name="T15" fmla="*/ 55 h 736"/>
                <a:gd name="T16" fmla="*/ 471 w 1062"/>
                <a:gd name="T17" fmla="*/ 509 h 736"/>
                <a:gd name="T18" fmla="*/ 355 w 1062"/>
                <a:gd name="T19" fmla="*/ 572 h 736"/>
                <a:gd name="T20" fmla="*/ 205 w 1062"/>
                <a:gd name="T21" fmla="*/ 653 h 736"/>
                <a:gd name="T22" fmla="*/ 641 w 1062"/>
                <a:gd name="T23" fmla="*/ 567 h 736"/>
                <a:gd name="T24" fmla="*/ 502 w 1062"/>
                <a:gd name="T25" fmla="*/ 505 h 736"/>
                <a:gd name="T26" fmla="*/ 456 w 1062"/>
                <a:gd name="T27" fmla="*/ 51 h 736"/>
                <a:gd name="T28" fmla="*/ 1011 w 1062"/>
                <a:gd name="T29" fmla="*/ 329 h 736"/>
                <a:gd name="T30" fmla="*/ 1023 w 1062"/>
                <a:gd name="T31" fmla="*/ 668 h 736"/>
                <a:gd name="T32" fmla="*/ 876 w 1062"/>
                <a:gd name="T33" fmla="*/ 646 h 736"/>
                <a:gd name="T34" fmla="*/ 965 w 1062"/>
                <a:gd name="T35" fmla="*/ 736 h 736"/>
                <a:gd name="T36" fmla="*/ 1062 w 1062"/>
                <a:gd name="T37" fmla="*/ 704 h 736"/>
                <a:gd name="T38" fmla="*/ 1031 w 1062"/>
                <a:gd name="T39" fmla="*/ 309 h 736"/>
                <a:gd name="T40" fmla="*/ 420 w 1062"/>
                <a:gd name="T41" fmla="*/ 0 h 736"/>
                <a:gd name="T42" fmla="*/ 420 w 1062"/>
                <a:gd name="T4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2" h="736">
                  <a:moveTo>
                    <a:pt x="420" y="0"/>
                  </a:moveTo>
                  <a:lnTo>
                    <a:pt x="201" y="86"/>
                  </a:lnTo>
                  <a:lnTo>
                    <a:pt x="0" y="234"/>
                  </a:lnTo>
                  <a:lnTo>
                    <a:pt x="31" y="399"/>
                  </a:lnTo>
                  <a:lnTo>
                    <a:pt x="54" y="587"/>
                  </a:lnTo>
                  <a:lnTo>
                    <a:pt x="89" y="583"/>
                  </a:lnTo>
                  <a:lnTo>
                    <a:pt x="42" y="239"/>
                  </a:lnTo>
                  <a:lnTo>
                    <a:pt x="410" y="55"/>
                  </a:lnTo>
                  <a:lnTo>
                    <a:pt x="471" y="509"/>
                  </a:lnTo>
                  <a:lnTo>
                    <a:pt x="355" y="572"/>
                  </a:lnTo>
                  <a:lnTo>
                    <a:pt x="205" y="653"/>
                  </a:lnTo>
                  <a:lnTo>
                    <a:pt x="641" y="567"/>
                  </a:lnTo>
                  <a:lnTo>
                    <a:pt x="502" y="505"/>
                  </a:lnTo>
                  <a:lnTo>
                    <a:pt x="456" y="51"/>
                  </a:lnTo>
                  <a:lnTo>
                    <a:pt x="1011" y="329"/>
                  </a:lnTo>
                  <a:lnTo>
                    <a:pt x="1023" y="668"/>
                  </a:lnTo>
                  <a:lnTo>
                    <a:pt x="876" y="646"/>
                  </a:lnTo>
                  <a:lnTo>
                    <a:pt x="965" y="736"/>
                  </a:lnTo>
                  <a:lnTo>
                    <a:pt x="1062" y="704"/>
                  </a:lnTo>
                  <a:lnTo>
                    <a:pt x="1031" y="309"/>
                  </a:lnTo>
                  <a:lnTo>
                    <a:pt x="420" y="0"/>
                  </a:lnTo>
                  <a:lnTo>
                    <a:pt x="4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3" name="Freeform 39"/>
            <p:cNvSpPr>
              <a:spLocks/>
            </p:cNvSpPr>
            <p:nvPr/>
          </p:nvSpPr>
          <p:spPr bwMode="auto">
            <a:xfrm>
              <a:off x="4849" y="1482"/>
              <a:ext cx="465" cy="363"/>
            </a:xfrm>
            <a:custGeom>
              <a:avLst/>
              <a:gdLst>
                <a:gd name="T0" fmla="*/ 607 w 931"/>
                <a:gd name="T1" fmla="*/ 609 h 726"/>
                <a:gd name="T2" fmla="*/ 892 w 931"/>
                <a:gd name="T3" fmla="*/ 668 h 726"/>
                <a:gd name="T4" fmla="*/ 858 w 931"/>
                <a:gd name="T5" fmla="*/ 183 h 726"/>
                <a:gd name="T6" fmla="*/ 178 w 931"/>
                <a:gd name="T7" fmla="*/ 22 h 726"/>
                <a:gd name="T8" fmla="*/ 39 w 931"/>
                <a:gd name="T9" fmla="*/ 347 h 726"/>
                <a:gd name="T10" fmla="*/ 46 w 931"/>
                <a:gd name="T11" fmla="*/ 680 h 726"/>
                <a:gd name="T12" fmla="*/ 0 w 931"/>
                <a:gd name="T13" fmla="*/ 339 h 726"/>
                <a:gd name="T14" fmla="*/ 174 w 931"/>
                <a:gd name="T15" fmla="*/ 0 h 726"/>
                <a:gd name="T16" fmla="*/ 888 w 931"/>
                <a:gd name="T17" fmla="*/ 156 h 726"/>
                <a:gd name="T18" fmla="*/ 931 w 931"/>
                <a:gd name="T19" fmla="*/ 702 h 726"/>
                <a:gd name="T20" fmla="*/ 849 w 931"/>
                <a:gd name="T21" fmla="*/ 726 h 726"/>
                <a:gd name="T22" fmla="*/ 607 w 931"/>
                <a:gd name="T23" fmla="*/ 609 h 726"/>
                <a:gd name="T24" fmla="*/ 607 w 931"/>
                <a:gd name="T25" fmla="*/ 60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726">
                  <a:moveTo>
                    <a:pt x="607" y="609"/>
                  </a:moveTo>
                  <a:lnTo>
                    <a:pt x="892" y="668"/>
                  </a:lnTo>
                  <a:lnTo>
                    <a:pt x="858" y="183"/>
                  </a:lnTo>
                  <a:lnTo>
                    <a:pt x="178" y="22"/>
                  </a:lnTo>
                  <a:lnTo>
                    <a:pt x="39" y="347"/>
                  </a:lnTo>
                  <a:lnTo>
                    <a:pt x="46" y="680"/>
                  </a:lnTo>
                  <a:lnTo>
                    <a:pt x="0" y="339"/>
                  </a:lnTo>
                  <a:lnTo>
                    <a:pt x="174" y="0"/>
                  </a:lnTo>
                  <a:lnTo>
                    <a:pt x="888" y="156"/>
                  </a:lnTo>
                  <a:lnTo>
                    <a:pt x="931" y="702"/>
                  </a:lnTo>
                  <a:lnTo>
                    <a:pt x="849" y="726"/>
                  </a:lnTo>
                  <a:lnTo>
                    <a:pt x="607" y="609"/>
                  </a:lnTo>
                  <a:lnTo>
                    <a:pt x="607" y="6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4" name="Freeform 40"/>
            <p:cNvSpPr>
              <a:spLocks/>
            </p:cNvSpPr>
            <p:nvPr/>
          </p:nvSpPr>
          <p:spPr bwMode="auto">
            <a:xfrm>
              <a:off x="4952" y="2000"/>
              <a:ext cx="430" cy="270"/>
            </a:xfrm>
            <a:custGeom>
              <a:avLst/>
              <a:gdLst>
                <a:gd name="T0" fmla="*/ 0 w 861"/>
                <a:gd name="T1" fmla="*/ 129 h 540"/>
                <a:gd name="T2" fmla="*/ 634 w 861"/>
                <a:gd name="T3" fmla="*/ 0 h 540"/>
                <a:gd name="T4" fmla="*/ 861 w 861"/>
                <a:gd name="T5" fmla="*/ 282 h 540"/>
                <a:gd name="T6" fmla="*/ 822 w 861"/>
                <a:gd name="T7" fmla="*/ 540 h 540"/>
                <a:gd name="T8" fmla="*/ 796 w 861"/>
                <a:gd name="T9" fmla="*/ 523 h 540"/>
                <a:gd name="T10" fmla="*/ 827 w 861"/>
                <a:gd name="T11" fmla="*/ 285 h 540"/>
                <a:gd name="T12" fmla="*/ 634 w 861"/>
                <a:gd name="T13" fmla="*/ 55 h 540"/>
                <a:gd name="T14" fmla="*/ 637 w 861"/>
                <a:gd name="T15" fmla="*/ 461 h 540"/>
                <a:gd name="T16" fmla="*/ 583 w 861"/>
                <a:gd name="T17" fmla="*/ 438 h 540"/>
                <a:gd name="T18" fmla="*/ 606 w 861"/>
                <a:gd name="T19" fmla="*/ 39 h 540"/>
                <a:gd name="T20" fmla="*/ 24 w 861"/>
                <a:gd name="T21" fmla="*/ 164 h 540"/>
                <a:gd name="T22" fmla="*/ 0 w 861"/>
                <a:gd name="T23" fmla="*/ 129 h 540"/>
                <a:gd name="T24" fmla="*/ 0 w 861"/>
                <a:gd name="T25" fmla="*/ 12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1" h="540">
                  <a:moveTo>
                    <a:pt x="0" y="129"/>
                  </a:moveTo>
                  <a:lnTo>
                    <a:pt x="634" y="0"/>
                  </a:lnTo>
                  <a:lnTo>
                    <a:pt x="861" y="282"/>
                  </a:lnTo>
                  <a:lnTo>
                    <a:pt x="822" y="540"/>
                  </a:lnTo>
                  <a:lnTo>
                    <a:pt x="796" y="523"/>
                  </a:lnTo>
                  <a:lnTo>
                    <a:pt x="827" y="285"/>
                  </a:lnTo>
                  <a:lnTo>
                    <a:pt x="634" y="55"/>
                  </a:lnTo>
                  <a:lnTo>
                    <a:pt x="637" y="461"/>
                  </a:lnTo>
                  <a:lnTo>
                    <a:pt x="583" y="438"/>
                  </a:lnTo>
                  <a:lnTo>
                    <a:pt x="606" y="39"/>
                  </a:lnTo>
                  <a:lnTo>
                    <a:pt x="24" y="164"/>
                  </a:lnTo>
                  <a:lnTo>
                    <a:pt x="0" y="129"/>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5" name="Freeform 41"/>
            <p:cNvSpPr>
              <a:spLocks/>
            </p:cNvSpPr>
            <p:nvPr/>
          </p:nvSpPr>
          <p:spPr bwMode="auto">
            <a:xfrm>
              <a:off x="5059" y="2210"/>
              <a:ext cx="408" cy="288"/>
            </a:xfrm>
            <a:custGeom>
              <a:avLst/>
              <a:gdLst>
                <a:gd name="T0" fmla="*/ 0 w 815"/>
                <a:gd name="T1" fmla="*/ 133 h 576"/>
                <a:gd name="T2" fmla="*/ 163 w 815"/>
                <a:gd name="T3" fmla="*/ 103 h 576"/>
                <a:gd name="T4" fmla="*/ 351 w 815"/>
                <a:gd name="T5" fmla="*/ 0 h 576"/>
                <a:gd name="T6" fmla="*/ 815 w 815"/>
                <a:gd name="T7" fmla="*/ 201 h 576"/>
                <a:gd name="T8" fmla="*/ 807 w 815"/>
                <a:gd name="T9" fmla="*/ 545 h 576"/>
                <a:gd name="T10" fmla="*/ 690 w 815"/>
                <a:gd name="T11" fmla="*/ 569 h 576"/>
                <a:gd name="T12" fmla="*/ 749 w 815"/>
                <a:gd name="T13" fmla="*/ 522 h 576"/>
                <a:gd name="T14" fmla="*/ 784 w 815"/>
                <a:gd name="T15" fmla="*/ 522 h 576"/>
                <a:gd name="T16" fmla="*/ 773 w 815"/>
                <a:gd name="T17" fmla="*/ 217 h 576"/>
                <a:gd name="T18" fmla="*/ 379 w 815"/>
                <a:gd name="T19" fmla="*/ 49 h 576"/>
                <a:gd name="T20" fmla="*/ 367 w 815"/>
                <a:gd name="T21" fmla="*/ 447 h 576"/>
                <a:gd name="T22" fmla="*/ 406 w 815"/>
                <a:gd name="T23" fmla="*/ 452 h 576"/>
                <a:gd name="T24" fmla="*/ 309 w 815"/>
                <a:gd name="T25" fmla="*/ 576 h 576"/>
                <a:gd name="T26" fmla="*/ 189 w 815"/>
                <a:gd name="T27" fmla="*/ 518 h 576"/>
                <a:gd name="T28" fmla="*/ 336 w 815"/>
                <a:gd name="T29" fmla="*/ 459 h 576"/>
                <a:gd name="T30" fmla="*/ 340 w 815"/>
                <a:gd name="T31" fmla="*/ 57 h 576"/>
                <a:gd name="T32" fmla="*/ 37 w 815"/>
                <a:gd name="T33" fmla="*/ 197 h 576"/>
                <a:gd name="T34" fmla="*/ 0 w 815"/>
                <a:gd name="T35" fmla="*/ 133 h 576"/>
                <a:gd name="T36" fmla="*/ 0 w 815"/>
                <a:gd name="T37" fmla="*/ 13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5" h="576">
                  <a:moveTo>
                    <a:pt x="0" y="133"/>
                  </a:moveTo>
                  <a:lnTo>
                    <a:pt x="163" y="103"/>
                  </a:lnTo>
                  <a:lnTo>
                    <a:pt x="351" y="0"/>
                  </a:lnTo>
                  <a:lnTo>
                    <a:pt x="815" y="201"/>
                  </a:lnTo>
                  <a:lnTo>
                    <a:pt x="807" y="545"/>
                  </a:lnTo>
                  <a:lnTo>
                    <a:pt x="690" y="569"/>
                  </a:lnTo>
                  <a:lnTo>
                    <a:pt x="749" y="522"/>
                  </a:lnTo>
                  <a:lnTo>
                    <a:pt x="784" y="522"/>
                  </a:lnTo>
                  <a:lnTo>
                    <a:pt x="773" y="217"/>
                  </a:lnTo>
                  <a:lnTo>
                    <a:pt x="379" y="49"/>
                  </a:lnTo>
                  <a:lnTo>
                    <a:pt x="367" y="447"/>
                  </a:lnTo>
                  <a:lnTo>
                    <a:pt x="406" y="452"/>
                  </a:lnTo>
                  <a:lnTo>
                    <a:pt x="309" y="576"/>
                  </a:lnTo>
                  <a:lnTo>
                    <a:pt x="189" y="518"/>
                  </a:lnTo>
                  <a:lnTo>
                    <a:pt x="336" y="459"/>
                  </a:lnTo>
                  <a:lnTo>
                    <a:pt x="340" y="57"/>
                  </a:lnTo>
                  <a:lnTo>
                    <a:pt x="37" y="197"/>
                  </a:lnTo>
                  <a:lnTo>
                    <a:pt x="0" y="133"/>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6" name="Freeform 42"/>
            <p:cNvSpPr>
              <a:spLocks/>
            </p:cNvSpPr>
            <p:nvPr/>
          </p:nvSpPr>
          <p:spPr bwMode="auto">
            <a:xfrm>
              <a:off x="5214" y="2410"/>
              <a:ext cx="224" cy="132"/>
            </a:xfrm>
            <a:custGeom>
              <a:avLst/>
              <a:gdLst>
                <a:gd name="T0" fmla="*/ 54 w 449"/>
                <a:gd name="T1" fmla="*/ 82 h 262"/>
                <a:gd name="T2" fmla="*/ 119 w 449"/>
                <a:gd name="T3" fmla="*/ 0 h 262"/>
                <a:gd name="T4" fmla="*/ 449 w 449"/>
                <a:gd name="T5" fmla="*/ 75 h 262"/>
                <a:gd name="T6" fmla="*/ 440 w 449"/>
                <a:gd name="T7" fmla="*/ 121 h 262"/>
                <a:gd name="T8" fmla="*/ 352 w 449"/>
                <a:gd name="T9" fmla="*/ 243 h 262"/>
                <a:gd name="T10" fmla="*/ 31 w 449"/>
                <a:gd name="T11" fmla="*/ 262 h 262"/>
                <a:gd name="T12" fmla="*/ 155 w 449"/>
                <a:gd name="T13" fmla="*/ 82 h 262"/>
                <a:gd name="T14" fmla="*/ 162 w 449"/>
                <a:gd name="T15" fmla="*/ 105 h 262"/>
                <a:gd name="T16" fmla="*/ 128 w 449"/>
                <a:gd name="T17" fmla="*/ 207 h 262"/>
                <a:gd name="T18" fmla="*/ 177 w 449"/>
                <a:gd name="T19" fmla="*/ 195 h 262"/>
                <a:gd name="T20" fmla="*/ 247 w 449"/>
                <a:gd name="T21" fmla="*/ 90 h 262"/>
                <a:gd name="T22" fmla="*/ 259 w 449"/>
                <a:gd name="T23" fmla="*/ 117 h 262"/>
                <a:gd name="T24" fmla="*/ 232 w 449"/>
                <a:gd name="T25" fmla="*/ 204 h 262"/>
                <a:gd name="T26" fmla="*/ 271 w 449"/>
                <a:gd name="T27" fmla="*/ 195 h 262"/>
                <a:gd name="T28" fmla="*/ 340 w 449"/>
                <a:gd name="T29" fmla="*/ 109 h 262"/>
                <a:gd name="T30" fmla="*/ 348 w 449"/>
                <a:gd name="T31" fmla="*/ 141 h 262"/>
                <a:gd name="T32" fmla="*/ 328 w 449"/>
                <a:gd name="T33" fmla="*/ 204 h 262"/>
                <a:gd name="T34" fmla="*/ 410 w 449"/>
                <a:gd name="T35" fmla="*/ 102 h 262"/>
                <a:gd name="T36" fmla="*/ 367 w 449"/>
                <a:gd name="T37" fmla="*/ 78 h 262"/>
                <a:gd name="T38" fmla="*/ 139 w 449"/>
                <a:gd name="T39" fmla="*/ 36 h 262"/>
                <a:gd name="T40" fmla="*/ 0 w 449"/>
                <a:gd name="T41" fmla="*/ 175 h 262"/>
                <a:gd name="T42" fmla="*/ 54 w 449"/>
                <a:gd name="T43" fmla="*/ 82 h 262"/>
                <a:gd name="T44" fmla="*/ 54 w 449"/>
                <a:gd name="T45" fmla="*/ 8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262">
                  <a:moveTo>
                    <a:pt x="54" y="82"/>
                  </a:moveTo>
                  <a:lnTo>
                    <a:pt x="119" y="0"/>
                  </a:lnTo>
                  <a:lnTo>
                    <a:pt x="449" y="75"/>
                  </a:lnTo>
                  <a:lnTo>
                    <a:pt x="440" y="121"/>
                  </a:lnTo>
                  <a:lnTo>
                    <a:pt x="352" y="243"/>
                  </a:lnTo>
                  <a:lnTo>
                    <a:pt x="31" y="262"/>
                  </a:lnTo>
                  <a:lnTo>
                    <a:pt x="155" y="82"/>
                  </a:lnTo>
                  <a:lnTo>
                    <a:pt x="162" y="105"/>
                  </a:lnTo>
                  <a:lnTo>
                    <a:pt x="128" y="207"/>
                  </a:lnTo>
                  <a:lnTo>
                    <a:pt x="177" y="195"/>
                  </a:lnTo>
                  <a:lnTo>
                    <a:pt x="247" y="90"/>
                  </a:lnTo>
                  <a:lnTo>
                    <a:pt x="259" y="117"/>
                  </a:lnTo>
                  <a:lnTo>
                    <a:pt x="232" y="204"/>
                  </a:lnTo>
                  <a:lnTo>
                    <a:pt x="271" y="195"/>
                  </a:lnTo>
                  <a:lnTo>
                    <a:pt x="340" y="109"/>
                  </a:lnTo>
                  <a:lnTo>
                    <a:pt x="348" y="141"/>
                  </a:lnTo>
                  <a:lnTo>
                    <a:pt x="328" y="204"/>
                  </a:lnTo>
                  <a:lnTo>
                    <a:pt x="410" y="102"/>
                  </a:lnTo>
                  <a:lnTo>
                    <a:pt x="367" y="78"/>
                  </a:lnTo>
                  <a:lnTo>
                    <a:pt x="139" y="36"/>
                  </a:lnTo>
                  <a:lnTo>
                    <a:pt x="0" y="175"/>
                  </a:lnTo>
                  <a:lnTo>
                    <a:pt x="54" y="82"/>
                  </a:lnTo>
                  <a:lnTo>
                    <a:pt x="54"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7" name="Freeform 43"/>
            <p:cNvSpPr>
              <a:spLocks/>
            </p:cNvSpPr>
            <p:nvPr/>
          </p:nvSpPr>
          <p:spPr bwMode="auto">
            <a:xfrm>
              <a:off x="4673" y="1398"/>
              <a:ext cx="191" cy="129"/>
            </a:xfrm>
            <a:custGeom>
              <a:avLst/>
              <a:gdLst>
                <a:gd name="T0" fmla="*/ 0 w 380"/>
                <a:gd name="T1" fmla="*/ 259 h 259"/>
                <a:gd name="T2" fmla="*/ 231 w 380"/>
                <a:gd name="T3" fmla="*/ 136 h 259"/>
                <a:gd name="T4" fmla="*/ 249 w 380"/>
                <a:gd name="T5" fmla="*/ 81 h 259"/>
                <a:gd name="T6" fmla="*/ 282 w 380"/>
                <a:gd name="T7" fmla="*/ 34 h 259"/>
                <a:gd name="T8" fmla="*/ 334 w 380"/>
                <a:gd name="T9" fmla="*/ 51 h 259"/>
                <a:gd name="T10" fmla="*/ 339 w 380"/>
                <a:gd name="T11" fmla="*/ 97 h 259"/>
                <a:gd name="T12" fmla="*/ 293 w 380"/>
                <a:gd name="T13" fmla="*/ 127 h 259"/>
                <a:gd name="T14" fmla="*/ 253 w 380"/>
                <a:gd name="T15" fmla="*/ 148 h 259"/>
                <a:gd name="T16" fmla="*/ 287 w 380"/>
                <a:gd name="T17" fmla="*/ 178 h 259"/>
                <a:gd name="T18" fmla="*/ 380 w 380"/>
                <a:gd name="T19" fmla="*/ 107 h 259"/>
                <a:gd name="T20" fmla="*/ 367 w 380"/>
                <a:gd name="T21" fmla="*/ 47 h 259"/>
                <a:gd name="T22" fmla="*/ 347 w 380"/>
                <a:gd name="T23" fmla="*/ 19 h 259"/>
                <a:gd name="T24" fmla="*/ 319 w 380"/>
                <a:gd name="T25" fmla="*/ 3 h 259"/>
                <a:gd name="T26" fmla="*/ 260 w 380"/>
                <a:gd name="T27" fmla="*/ 0 h 259"/>
                <a:gd name="T28" fmla="*/ 114 w 380"/>
                <a:gd name="T29" fmla="*/ 110 h 259"/>
                <a:gd name="T30" fmla="*/ 87 w 380"/>
                <a:gd name="T31" fmla="*/ 137 h 259"/>
                <a:gd name="T32" fmla="*/ 242 w 380"/>
                <a:gd name="T33" fmla="*/ 42 h 259"/>
                <a:gd name="T34" fmla="*/ 220 w 380"/>
                <a:gd name="T35" fmla="*/ 85 h 259"/>
                <a:gd name="T36" fmla="*/ 209 w 380"/>
                <a:gd name="T37" fmla="*/ 124 h 259"/>
                <a:gd name="T38" fmla="*/ 39 w 380"/>
                <a:gd name="T39" fmla="*/ 196 h 259"/>
                <a:gd name="T40" fmla="*/ 0 w 380"/>
                <a:gd name="T41" fmla="*/ 259 h 259"/>
                <a:gd name="T42" fmla="*/ 0 w 380"/>
                <a:gd name="T4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59">
                  <a:moveTo>
                    <a:pt x="0" y="259"/>
                  </a:moveTo>
                  <a:lnTo>
                    <a:pt x="231" y="136"/>
                  </a:lnTo>
                  <a:lnTo>
                    <a:pt x="249" y="81"/>
                  </a:lnTo>
                  <a:lnTo>
                    <a:pt x="282" y="34"/>
                  </a:lnTo>
                  <a:lnTo>
                    <a:pt x="334" y="51"/>
                  </a:lnTo>
                  <a:lnTo>
                    <a:pt x="339" y="97"/>
                  </a:lnTo>
                  <a:lnTo>
                    <a:pt x="293" y="127"/>
                  </a:lnTo>
                  <a:lnTo>
                    <a:pt x="253" y="148"/>
                  </a:lnTo>
                  <a:lnTo>
                    <a:pt x="287" y="178"/>
                  </a:lnTo>
                  <a:lnTo>
                    <a:pt x="380" y="107"/>
                  </a:lnTo>
                  <a:lnTo>
                    <a:pt x="367" y="47"/>
                  </a:lnTo>
                  <a:lnTo>
                    <a:pt x="347" y="19"/>
                  </a:lnTo>
                  <a:lnTo>
                    <a:pt x="319" y="3"/>
                  </a:lnTo>
                  <a:lnTo>
                    <a:pt x="260" y="0"/>
                  </a:lnTo>
                  <a:lnTo>
                    <a:pt x="114" y="110"/>
                  </a:lnTo>
                  <a:lnTo>
                    <a:pt x="87" y="137"/>
                  </a:lnTo>
                  <a:lnTo>
                    <a:pt x="242" y="42"/>
                  </a:lnTo>
                  <a:lnTo>
                    <a:pt x="220" y="85"/>
                  </a:lnTo>
                  <a:lnTo>
                    <a:pt x="209" y="124"/>
                  </a:lnTo>
                  <a:lnTo>
                    <a:pt x="39" y="196"/>
                  </a:lnTo>
                  <a:lnTo>
                    <a:pt x="0" y="259"/>
                  </a:lnTo>
                  <a:lnTo>
                    <a:pt x="0"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8" name="Freeform 44"/>
            <p:cNvSpPr>
              <a:spLocks/>
            </p:cNvSpPr>
            <p:nvPr/>
          </p:nvSpPr>
          <p:spPr bwMode="auto">
            <a:xfrm>
              <a:off x="4618" y="1413"/>
              <a:ext cx="137" cy="223"/>
            </a:xfrm>
            <a:custGeom>
              <a:avLst/>
              <a:gdLst>
                <a:gd name="T0" fmla="*/ 151 w 275"/>
                <a:gd name="T1" fmla="*/ 166 h 446"/>
                <a:gd name="T2" fmla="*/ 164 w 275"/>
                <a:gd name="T3" fmla="*/ 141 h 446"/>
                <a:gd name="T4" fmla="*/ 137 w 275"/>
                <a:gd name="T5" fmla="*/ 129 h 446"/>
                <a:gd name="T6" fmla="*/ 99 w 275"/>
                <a:gd name="T7" fmla="*/ 145 h 446"/>
                <a:gd name="T8" fmla="*/ 53 w 275"/>
                <a:gd name="T9" fmla="*/ 206 h 446"/>
                <a:gd name="T10" fmla="*/ 36 w 275"/>
                <a:gd name="T11" fmla="*/ 248 h 446"/>
                <a:gd name="T12" fmla="*/ 39 w 275"/>
                <a:gd name="T13" fmla="*/ 180 h 446"/>
                <a:gd name="T14" fmla="*/ 85 w 275"/>
                <a:gd name="T15" fmla="*/ 94 h 446"/>
                <a:gd name="T16" fmla="*/ 131 w 275"/>
                <a:gd name="T17" fmla="*/ 41 h 446"/>
                <a:gd name="T18" fmla="*/ 191 w 275"/>
                <a:gd name="T19" fmla="*/ 16 h 446"/>
                <a:gd name="T20" fmla="*/ 214 w 275"/>
                <a:gd name="T21" fmla="*/ 26 h 446"/>
                <a:gd name="T22" fmla="*/ 220 w 275"/>
                <a:gd name="T23" fmla="*/ 55 h 446"/>
                <a:gd name="T24" fmla="*/ 207 w 275"/>
                <a:gd name="T25" fmla="*/ 97 h 446"/>
                <a:gd name="T26" fmla="*/ 275 w 275"/>
                <a:gd name="T27" fmla="*/ 53 h 446"/>
                <a:gd name="T28" fmla="*/ 248 w 275"/>
                <a:gd name="T29" fmla="*/ 36 h 446"/>
                <a:gd name="T30" fmla="*/ 232 w 275"/>
                <a:gd name="T31" fmla="*/ 0 h 446"/>
                <a:gd name="T32" fmla="*/ 193 w 275"/>
                <a:gd name="T33" fmla="*/ 0 h 446"/>
                <a:gd name="T34" fmla="*/ 137 w 275"/>
                <a:gd name="T35" fmla="*/ 16 h 446"/>
                <a:gd name="T36" fmla="*/ 73 w 275"/>
                <a:gd name="T37" fmla="*/ 67 h 446"/>
                <a:gd name="T38" fmla="*/ 31 w 275"/>
                <a:gd name="T39" fmla="*/ 143 h 446"/>
                <a:gd name="T40" fmla="*/ 0 w 275"/>
                <a:gd name="T41" fmla="*/ 231 h 446"/>
                <a:gd name="T42" fmla="*/ 4 w 275"/>
                <a:gd name="T43" fmla="*/ 297 h 446"/>
                <a:gd name="T44" fmla="*/ 24 w 275"/>
                <a:gd name="T45" fmla="*/ 309 h 446"/>
                <a:gd name="T46" fmla="*/ 46 w 275"/>
                <a:gd name="T47" fmla="*/ 309 h 446"/>
                <a:gd name="T48" fmla="*/ 68 w 275"/>
                <a:gd name="T49" fmla="*/ 328 h 446"/>
                <a:gd name="T50" fmla="*/ 77 w 275"/>
                <a:gd name="T51" fmla="*/ 348 h 446"/>
                <a:gd name="T52" fmla="*/ 91 w 275"/>
                <a:gd name="T53" fmla="*/ 343 h 446"/>
                <a:gd name="T54" fmla="*/ 99 w 275"/>
                <a:gd name="T55" fmla="*/ 384 h 446"/>
                <a:gd name="T56" fmla="*/ 121 w 275"/>
                <a:gd name="T57" fmla="*/ 421 h 446"/>
                <a:gd name="T58" fmla="*/ 164 w 275"/>
                <a:gd name="T59" fmla="*/ 446 h 446"/>
                <a:gd name="T60" fmla="*/ 195 w 275"/>
                <a:gd name="T61" fmla="*/ 434 h 446"/>
                <a:gd name="T62" fmla="*/ 208 w 275"/>
                <a:gd name="T63" fmla="*/ 403 h 446"/>
                <a:gd name="T64" fmla="*/ 159 w 275"/>
                <a:gd name="T65" fmla="*/ 382 h 446"/>
                <a:gd name="T66" fmla="*/ 139 w 275"/>
                <a:gd name="T67" fmla="*/ 323 h 446"/>
                <a:gd name="T68" fmla="*/ 152 w 275"/>
                <a:gd name="T69" fmla="*/ 301 h 446"/>
                <a:gd name="T70" fmla="*/ 183 w 275"/>
                <a:gd name="T71" fmla="*/ 311 h 446"/>
                <a:gd name="T72" fmla="*/ 208 w 275"/>
                <a:gd name="T73" fmla="*/ 338 h 446"/>
                <a:gd name="T74" fmla="*/ 224 w 275"/>
                <a:gd name="T75" fmla="*/ 294 h 446"/>
                <a:gd name="T76" fmla="*/ 205 w 275"/>
                <a:gd name="T77" fmla="*/ 237 h 446"/>
                <a:gd name="T78" fmla="*/ 164 w 275"/>
                <a:gd name="T79" fmla="*/ 211 h 446"/>
                <a:gd name="T80" fmla="*/ 128 w 275"/>
                <a:gd name="T81" fmla="*/ 216 h 446"/>
                <a:gd name="T82" fmla="*/ 151 w 275"/>
                <a:gd name="T83" fmla="*/ 166 h 446"/>
                <a:gd name="T84" fmla="*/ 151 w 275"/>
                <a:gd name="T85" fmla="*/ 16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46">
                  <a:moveTo>
                    <a:pt x="151" y="166"/>
                  </a:moveTo>
                  <a:lnTo>
                    <a:pt x="164" y="141"/>
                  </a:lnTo>
                  <a:lnTo>
                    <a:pt x="137" y="129"/>
                  </a:lnTo>
                  <a:lnTo>
                    <a:pt x="99" y="145"/>
                  </a:lnTo>
                  <a:lnTo>
                    <a:pt x="53" y="206"/>
                  </a:lnTo>
                  <a:lnTo>
                    <a:pt x="36" y="248"/>
                  </a:lnTo>
                  <a:lnTo>
                    <a:pt x="39" y="180"/>
                  </a:lnTo>
                  <a:lnTo>
                    <a:pt x="85" y="94"/>
                  </a:lnTo>
                  <a:lnTo>
                    <a:pt x="131" y="41"/>
                  </a:lnTo>
                  <a:lnTo>
                    <a:pt x="191" y="16"/>
                  </a:lnTo>
                  <a:lnTo>
                    <a:pt x="214" y="26"/>
                  </a:lnTo>
                  <a:lnTo>
                    <a:pt x="220" y="55"/>
                  </a:lnTo>
                  <a:lnTo>
                    <a:pt x="207" y="97"/>
                  </a:lnTo>
                  <a:lnTo>
                    <a:pt x="275" y="53"/>
                  </a:lnTo>
                  <a:lnTo>
                    <a:pt x="248" y="36"/>
                  </a:lnTo>
                  <a:lnTo>
                    <a:pt x="232" y="0"/>
                  </a:lnTo>
                  <a:lnTo>
                    <a:pt x="193" y="0"/>
                  </a:lnTo>
                  <a:lnTo>
                    <a:pt x="137" y="16"/>
                  </a:lnTo>
                  <a:lnTo>
                    <a:pt x="73" y="67"/>
                  </a:lnTo>
                  <a:lnTo>
                    <a:pt x="31" y="143"/>
                  </a:lnTo>
                  <a:lnTo>
                    <a:pt x="0" y="231"/>
                  </a:lnTo>
                  <a:lnTo>
                    <a:pt x="4" y="297"/>
                  </a:lnTo>
                  <a:lnTo>
                    <a:pt x="24" y="309"/>
                  </a:lnTo>
                  <a:lnTo>
                    <a:pt x="46" y="309"/>
                  </a:lnTo>
                  <a:lnTo>
                    <a:pt x="68" y="328"/>
                  </a:lnTo>
                  <a:lnTo>
                    <a:pt x="77" y="348"/>
                  </a:lnTo>
                  <a:lnTo>
                    <a:pt x="91" y="343"/>
                  </a:lnTo>
                  <a:lnTo>
                    <a:pt x="99" y="384"/>
                  </a:lnTo>
                  <a:lnTo>
                    <a:pt x="121" y="421"/>
                  </a:lnTo>
                  <a:lnTo>
                    <a:pt x="164" y="446"/>
                  </a:lnTo>
                  <a:lnTo>
                    <a:pt x="195" y="434"/>
                  </a:lnTo>
                  <a:lnTo>
                    <a:pt x="208" y="403"/>
                  </a:lnTo>
                  <a:lnTo>
                    <a:pt x="159" y="382"/>
                  </a:lnTo>
                  <a:lnTo>
                    <a:pt x="139" y="323"/>
                  </a:lnTo>
                  <a:lnTo>
                    <a:pt x="152" y="301"/>
                  </a:lnTo>
                  <a:lnTo>
                    <a:pt x="183" y="311"/>
                  </a:lnTo>
                  <a:lnTo>
                    <a:pt x="208" y="338"/>
                  </a:lnTo>
                  <a:lnTo>
                    <a:pt x="224" y="294"/>
                  </a:lnTo>
                  <a:lnTo>
                    <a:pt x="205" y="237"/>
                  </a:lnTo>
                  <a:lnTo>
                    <a:pt x="164" y="211"/>
                  </a:lnTo>
                  <a:lnTo>
                    <a:pt x="128" y="216"/>
                  </a:lnTo>
                  <a:lnTo>
                    <a:pt x="151" y="166"/>
                  </a:lnTo>
                  <a:lnTo>
                    <a:pt x="15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69" name="Freeform 45"/>
            <p:cNvSpPr>
              <a:spLocks/>
            </p:cNvSpPr>
            <p:nvPr/>
          </p:nvSpPr>
          <p:spPr bwMode="auto">
            <a:xfrm>
              <a:off x="4726" y="1490"/>
              <a:ext cx="53" cy="28"/>
            </a:xfrm>
            <a:custGeom>
              <a:avLst/>
              <a:gdLst>
                <a:gd name="T0" fmla="*/ 0 w 106"/>
                <a:gd name="T1" fmla="*/ 41 h 56"/>
                <a:gd name="T2" fmla="*/ 15 w 106"/>
                <a:gd name="T3" fmla="*/ 56 h 56"/>
                <a:gd name="T4" fmla="*/ 35 w 106"/>
                <a:gd name="T5" fmla="*/ 40 h 56"/>
                <a:gd name="T6" fmla="*/ 73 w 106"/>
                <a:gd name="T7" fmla="*/ 17 h 56"/>
                <a:gd name="T8" fmla="*/ 106 w 106"/>
                <a:gd name="T9" fmla="*/ 21 h 56"/>
                <a:gd name="T10" fmla="*/ 102 w 106"/>
                <a:gd name="T11" fmla="*/ 0 h 56"/>
                <a:gd name="T12" fmla="*/ 63 w 106"/>
                <a:gd name="T13" fmla="*/ 0 h 56"/>
                <a:gd name="T14" fmla="*/ 21 w 106"/>
                <a:gd name="T15" fmla="*/ 24 h 56"/>
                <a:gd name="T16" fmla="*/ 0 w 106"/>
                <a:gd name="T17" fmla="*/ 41 h 56"/>
                <a:gd name="T18" fmla="*/ 0 w 106"/>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56">
                  <a:moveTo>
                    <a:pt x="0" y="41"/>
                  </a:moveTo>
                  <a:lnTo>
                    <a:pt x="15" y="56"/>
                  </a:lnTo>
                  <a:lnTo>
                    <a:pt x="35" y="40"/>
                  </a:lnTo>
                  <a:lnTo>
                    <a:pt x="73" y="17"/>
                  </a:lnTo>
                  <a:lnTo>
                    <a:pt x="106" y="21"/>
                  </a:lnTo>
                  <a:lnTo>
                    <a:pt x="102" y="0"/>
                  </a:lnTo>
                  <a:lnTo>
                    <a:pt x="63" y="0"/>
                  </a:lnTo>
                  <a:lnTo>
                    <a:pt x="21" y="24"/>
                  </a:lnTo>
                  <a:lnTo>
                    <a:pt x="0" y="41"/>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0" name="Freeform 46"/>
            <p:cNvSpPr>
              <a:spLocks/>
            </p:cNvSpPr>
            <p:nvPr/>
          </p:nvSpPr>
          <p:spPr bwMode="auto">
            <a:xfrm>
              <a:off x="4798" y="1490"/>
              <a:ext cx="43" cy="23"/>
            </a:xfrm>
            <a:custGeom>
              <a:avLst/>
              <a:gdLst>
                <a:gd name="T0" fmla="*/ 0 w 85"/>
                <a:gd name="T1" fmla="*/ 10 h 45"/>
                <a:gd name="T2" fmla="*/ 8 w 85"/>
                <a:gd name="T3" fmla="*/ 36 h 45"/>
                <a:gd name="T4" fmla="*/ 33 w 85"/>
                <a:gd name="T5" fmla="*/ 25 h 45"/>
                <a:gd name="T6" fmla="*/ 85 w 85"/>
                <a:gd name="T7" fmla="*/ 45 h 45"/>
                <a:gd name="T8" fmla="*/ 75 w 85"/>
                <a:gd name="T9" fmla="*/ 25 h 45"/>
                <a:gd name="T10" fmla="*/ 57 w 85"/>
                <a:gd name="T11" fmla="*/ 14 h 45"/>
                <a:gd name="T12" fmla="*/ 25 w 85"/>
                <a:gd name="T13" fmla="*/ 0 h 45"/>
                <a:gd name="T14" fmla="*/ 0 w 85"/>
                <a:gd name="T15" fmla="*/ 10 h 45"/>
                <a:gd name="T16" fmla="*/ 0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0" y="10"/>
                  </a:moveTo>
                  <a:lnTo>
                    <a:pt x="8" y="36"/>
                  </a:lnTo>
                  <a:lnTo>
                    <a:pt x="33" y="25"/>
                  </a:lnTo>
                  <a:lnTo>
                    <a:pt x="85" y="45"/>
                  </a:lnTo>
                  <a:lnTo>
                    <a:pt x="75" y="25"/>
                  </a:lnTo>
                  <a:lnTo>
                    <a:pt x="57" y="14"/>
                  </a:lnTo>
                  <a:lnTo>
                    <a:pt x="25" y="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1" name="Freeform 47"/>
            <p:cNvSpPr>
              <a:spLocks/>
            </p:cNvSpPr>
            <p:nvPr/>
          </p:nvSpPr>
          <p:spPr bwMode="auto">
            <a:xfrm>
              <a:off x="4750" y="1511"/>
              <a:ext cx="107" cy="246"/>
            </a:xfrm>
            <a:custGeom>
              <a:avLst/>
              <a:gdLst>
                <a:gd name="T0" fmla="*/ 156 w 214"/>
                <a:gd name="T1" fmla="*/ 0 h 493"/>
                <a:gd name="T2" fmla="*/ 179 w 214"/>
                <a:gd name="T3" fmla="*/ 64 h 493"/>
                <a:gd name="T4" fmla="*/ 189 w 214"/>
                <a:gd name="T5" fmla="*/ 149 h 493"/>
                <a:gd name="T6" fmla="*/ 174 w 214"/>
                <a:gd name="T7" fmla="*/ 228 h 493"/>
                <a:gd name="T8" fmla="*/ 137 w 214"/>
                <a:gd name="T9" fmla="*/ 268 h 493"/>
                <a:gd name="T10" fmla="*/ 85 w 214"/>
                <a:gd name="T11" fmla="*/ 289 h 493"/>
                <a:gd name="T12" fmla="*/ 42 w 214"/>
                <a:gd name="T13" fmla="*/ 291 h 493"/>
                <a:gd name="T14" fmla="*/ 10 w 214"/>
                <a:gd name="T15" fmla="*/ 288 h 493"/>
                <a:gd name="T16" fmla="*/ 42 w 214"/>
                <a:gd name="T17" fmla="*/ 307 h 493"/>
                <a:gd name="T18" fmla="*/ 77 w 214"/>
                <a:gd name="T19" fmla="*/ 318 h 493"/>
                <a:gd name="T20" fmla="*/ 111 w 214"/>
                <a:gd name="T21" fmla="*/ 320 h 493"/>
                <a:gd name="T22" fmla="*/ 121 w 214"/>
                <a:gd name="T23" fmla="*/ 385 h 493"/>
                <a:gd name="T24" fmla="*/ 87 w 214"/>
                <a:gd name="T25" fmla="*/ 405 h 493"/>
                <a:gd name="T26" fmla="*/ 37 w 214"/>
                <a:gd name="T27" fmla="*/ 404 h 493"/>
                <a:gd name="T28" fmla="*/ 0 w 214"/>
                <a:gd name="T29" fmla="*/ 381 h 493"/>
                <a:gd name="T30" fmla="*/ 61 w 214"/>
                <a:gd name="T31" fmla="*/ 454 h 493"/>
                <a:gd name="T32" fmla="*/ 92 w 214"/>
                <a:gd name="T33" fmla="*/ 439 h 493"/>
                <a:gd name="T34" fmla="*/ 133 w 214"/>
                <a:gd name="T35" fmla="*/ 405 h 493"/>
                <a:gd name="T36" fmla="*/ 164 w 214"/>
                <a:gd name="T37" fmla="*/ 493 h 493"/>
                <a:gd name="T38" fmla="*/ 147 w 214"/>
                <a:gd name="T39" fmla="*/ 381 h 493"/>
                <a:gd name="T40" fmla="*/ 150 w 214"/>
                <a:gd name="T41" fmla="*/ 344 h 493"/>
                <a:gd name="T42" fmla="*/ 140 w 214"/>
                <a:gd name="T43" fmla="*/ 298 h 493"/>
                <a:gd name="T44" fmla="*/ 177 w 214"/>
                <a:gd name="T45" fmla="*/ 264 h 493"/>
                <a:gd name="T46" fmla="*/ 210 w 214"/>
                <a:gd name="T47" fmla="*/ 203 h 493"/>
                <a:gd name="T48" fmla="*/ 214 w 214"/>
                <a:gd name="T49" fmla="*/ 129 h 493"/>
                <a:gd name="T50" fmla="*/ 195 w 214"/>
                <a:gd name="T51" fmla="*/ 56 h 493"/>
                <a:gd name="T52" fmla="*/ 170 w 214"/>
                <a:gd name="T53" fmla="*/ 19 h 493"/>
                <a:gd name="T54" fmla="*/ 156 w 214"/>
                <a:gd name="T55" fmla="*/ 0 h 493"/>
                <a:gd name="T56" fmla="*/ 156 w 214"/>
                <a:gd name="T5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493">
                  <a:moveTo>
                    <a:pt x="156" y="0"/>
                  </a:moveTo>
                  <a:lnTo>
                    <a:pt x="179" y="64"/>
                  </a:lnTo>
                  <a:lnTo>
                    <a:pt x="189" y="149"/>
                  </a:lnTo>
                  <a:lnTo>
                    <a:pt x="174" y="228"/>
                  </a:lnTo>
                  <a:lnTo>
                    <a:pt x="137" y="268"/>
                  </a:lnTo>
                  <a:lnTo>
                    <a:pt x="85" y="289"/>
                  </a:lnTo>
                  <a:lnTo>
                    <a:pt x="42" y="291"/>
                  </a:lnTo>
                  <a:lnTo>
                    <a:pt x="10" y="288"/>
                  </a:lnTo>
                  <a:lnTo>
                    <a:pt x="42" y="307"/>
                  </a:lnTo>
                  <a:lnTo>
                    <a:pt x="77" y="318"/>
                  </a:lnTo>
                  <a:lnTo>
                    <a:pt x="111" y="320"/>
                  </a:lnTo>
                  <a:lnTo>
                    <a:pt x="121" y="385"/>
                  </a:lnTo>
                  <a:lnTo>
                    <a:pt x="87" y="405"/>
                  </a:lnTo>
                  <a:lnTo>
                    <a:pt x="37" y="404"/>
                  </a:lnTo>
                  <a:lnTo>
                    <a:pt x="0" y="381"/>
                  </a:lnTo>
                  <a:lnTo>
                    <a:pt x="61" y="454"/>
                  </a:lnTo>
                  <a:lnTo>
                    <a:pt x="92" y="439"/>
                  </a:lnTo>
                  <a:lnTo>
                    <a:pt x="133" y="405"/>
                  </a:lnTo>
                  <a:lnTo>
                    <a:pt x="164" y="493"/>
                  </a:lnTo>
                  <a:lnTo>
                    <a:pt x="147" y="381"/>
                  </a:lnTo>
                  <a:lnTo>
                    <a:pt x="150" y="344"/>
                  </a:lnTo>
                  <a:lnTo>
                    <a:pt x="140" y="298"/>
                  </a:lnTo>
                  <a:lnTo>
                    <a:pt x="177" y="264"/>
                  </a:lnTo>
                  <a:lnTo>
                    <a:pt x="210" y="203"/>
                  </a:lnTo>
                  <a:lnTo>
                    <a:pt x="214" y="129"/>
                  </a:lnTo>
                  <a:lnTo>
                    <a:pt x="195" y="56"/>
                  </a:lnTo>
                  <a:lnTo>
                    <a:pt x="170" y="19"/>
                  </a:lnTo>
                  <a:lnTo>
                    <a:pt x="156" y="0"/>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2" name="Freeform 48"/>
            <p:cNvSpPr>
              <a:spLocks/>
            </p:cNvSpPr>
            <p:nvPr/>
          </p:nvSpPr>
          <p:spPr bwMode="auto">
            <a:xfrm>
              <a:off x="4782" y="1495"/>
              <a:ext cx="47" cy="84"/>
            </a:xfrm>
            <a:custGeom>
              <a:avLst/>
              <a:gdLst>
                <a:gd name="T0" fmla="*/ 14 w 94"/>
                <a:gd name="T1" fmla="*/ 0 h 168"/>
                <a:gd name="T2" fmla="*/ 41 w 94"/>
                <a:gd name="T3" fmla="*/ 78 h 168"/>
                <a:gd name="T4" fmla="*/ 75 w 94"/>
                <a:gd name="T5" fmla="*/ 112 h 168"/>
                <a:gd name="T6" fmla="*/ 94 w 94"/>
                <a:gd name="T7" fmla="*/ 124 h 168"/>
                <a:gd name="T8" fmla="*/ 70 w 94"/>
                <a:gd name="T9" fmla="*/ 158 h 168"/>
                <a:gd name="T10" fmla="*/ 0 w 94"/>
                <a:gd name="T11" fmla="*/ 168 h 168"/>
                <a:gd name="T12" fmla="*/ 17 w 94"/>
                <a:gd name="T13" fmla="*/ 136 h 168"/>
                <a:gd name="T14" fmla="*/ 55 w 94"/>
                <a:gd name="T15" fmla="*/ 121 h 168"/>
                <a:gd name="T16" fmla="*/ 14 w 94"/>
                <a:gd name="T17" fmla="*/ 80 h 168"/>
                <a:gd name="T18" fmla="*/ 14 w 94"/>
                <a:gd name="T19" fmla="*/ 0 h 168"/>
                <a:gd name="T20" fmla="*/ 14 w 94"/>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68">
                  <a:moveTo>
                    <a:pt x="14" y="0"/>
                  </a:moveTo>
                  <a:lnTo>
                    <a:pt x="41" y="78"/>
                  </a:lnTo>
                  <a:lnTo>
                    <a:pt x="75" y="112"/>
                  </a:lnTo>
                  <a:lnTo>
                    <a:pt x="94" y="124"/>
                  </a:lnTo>
                  <a:lnTo>
                    <a:pt x="70" y="158"/>
                  </a:lnTo>
                  <a:lnTo>
                    <a:pt x="0" y="168"/>
                  </a:lnTo>
                  <a:lnTo>
                    <a:pt x="17" y="136"/>
                  </a:lnTo>
                  <a:lnTo>
                    <a:pt x="55" y="121"/>
                  </a:lnTo>
                  <a:lnTo>
                    <a:pt x="14" y="80"/>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3" name="Freeform 49"/>
            <p:cNvSpPr>
              <a:spLocks/>
            </p:cNvSpPr>
            <p:nvPr/>
          </p:nvSpPr>
          <p:spPr bwMode="auto">
            <a:xfrm>
              <a:off x="4737" y="1550"/>
              <a:ext cx="79" cy="73"/>
            </a:xfrm>
            <a:custGeom>
              <a:avLst/>
              <a:gdLst>
                <a:gd name="T0" fmla="*/ 29 w 159"/>
                <a:gd name="T1" fmla="*/ 0 h 147"/>
                <a:gd name="T2" fmla="*/ 33 w 159"/>
                <a:gd name="T3" fmla="*/ 74 h 147"/>
                <a:gd name="T4" fmla="*/ 14 w 159"/>
                <a:gd name="T5" fmla="*/ 124 h 147"/>
                <a:gd name="T6" fmla="*/ 0 w 159"/>
                <a:gd name="T7" fmla="*/ 147 h 147"/>
                <a:gd name="T8" fmla="*/ 39 w 159"/>
                <a:gd name="T9" fmla="*/ 133 h 147"/>
                <a:gd name="T10" fmla="*/ 64 w 159"/>
                <a:gd name="T11" fmla="*/ 108 h 147"/>
                <a:gd name="T12" fmla="*/ 104 w 159"/>
                <a:gd name="T13" fmla="*/ 122 h 147"/>
                <a:gd name="T14" fmla="*/ 159 w 159"/>
                <a:gd name="T15" fmla="*/ 103 h 147"/>
                <a:gd name="T16" fmla="*/ 108 w 159"/>
                <a:gd name="T17" fmla="*/ 96 h 147"/>
                <a:gd name="T18" fmla="*/ 64 w 159"/>
                <a:gd name="T19" fmla="*/ 64 h 147"/>
                <a:gd name="T20" fmla="*/ 53 w 159"/>
                <a:gd name="T21" fmla="*/ 22 h 147"/>
                <a:gd name="T22" fmla="*/ 29 w 159"/>
                <a:gd name="T23" fmla="*/ 0 h 147"/>
                <a:gd name="T24" fmla="*/ 29 w 159"/>
                <a:gd name="T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47">
                  <a:moveTo>
                    <a:pt x="29" y="0"/>
                  </a:moveTo>
                  <a:lnTo>
                    <a:pt x="33" y="74"/>
                  </a:lnTo>
                  <a:lnTo>
                    <a:pt x="14" y="124"/>
                  </a:lnTo>
                  <a:lnTo>
                    <a:pt x="0" y="147"/>
                  </a:lnTo>
                  <a:lnTo>
                    <a:pt x="39" y="133"/>
                  </a:lnTo>
                  <a:lnTo>
                    <a:pt x="64" y="108"/>
                  </a:lnTo>
                  <a:lnTo>
                    <a:pt x="104" y="122"/>
                  </a:lnTo>
                  <a:lnTo>
                    <a:pt x="159" y="103"/>
                  </a:lnTo>
                  <a:lnTo>
                    <a:pt x="108" y="96"/>
                  </a:lnTo>
                  <a:lnTo>
                    <a:pt x="64" y="64"/>
                  </a:lnTo>
                  <a:lnTo>
                    <a:pt x="53" y="22"/>
                  </a:lnTo>
                  <a:lnTo>
                    <a:pt x="29"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4" name="Freeform 50"/>
            <p:cNvSpPr>
              <a:spLocks/>
            </p:cNvSpPr>
            <p:nvPr/>
          </p:nvSpPr>
          <p:spPr bwMode="auto">
            <a:xfrm>
              <a:off x="4746" y="1512"/>
              <a:ext cx="19" cy="16"/>
            </a:xfrm>
            <a:custGeom>
              <a:avLst/>
              <a:gdLst>
                <a:gd name="T0" fmla="*/ 32 w 39"/>
                <a:gd name="T1" fmla="*/ 4 h 32"/>
                <a:gd name="T2" fmla="*/ 16 w 39"/>
                <a:gd name="T3" fmla="*/ 0 h 32"/>
                <a:gd name="T4" fmla="*/ 0 w 39"/>
                <a:gd name="T5" fmla="*/ 11 h 32"/>
                <a:gd name="T6" fmla="*/ 2 w 39"/>
                <a:gd name="T7" fmla="*/ 28 h 32"/>
                <a:gd name="T8" fmla="*/ 22 w 39"/>
                <a:gd name="T9" fmla="*/ 32 h 32"/>
                <a:gd name="T10" fmla="*/ 39 w 39"/>
                <a:gd name="T11" fmla="*/ 20 h 32"/>
                <a:gd name="T12" fmla="*/ 32 w 39"/>
                <a:gd name="T13" fmla="*/ 4 h 32"/>
                <a:gd name="T14" fmla="*/ 32 w 39"/>
                <a:gd name="T15" fmla="*/ 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32" y="4"/>
                  </a:moveTo>
                  <a:lnTo>
                    <a:pt x="16" y="0"/>
                  </a:lnTo>
                  <a:lnTo>
                    <a:pt x="0" y="11"/>
                  </a:lnTo>
                  <a:lnTo>
                    <a:pt x="2" y="28"/>
                  </a:lnTo>
                  <a:lnTo>
                    <a:pt x="22" y="32"/>
                  </a:lnTo>
                  <a:lnTo>
                    <a:pt x="39" y="20"/>
                  </a:lnTo>
                  <a:lnTo>
                    <a:pt x="32" y="4"/>
                  </a:lnTo>
                  <a:lnTo>
                    <a:pt x="3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5" name="Freeform 51"/>
            <p:cNvSpPr>
              <a:spLocks/>
            </p:cNvSpPr>
            <p:nvPr/>
          </p:nvSpPr>
          <p:spPr bwMode="auto">
            <a:xfrm>
              <a:off x="4805" y="1514"/>
              <a:ext cx="16" cy="14"/>
            </a:xfrm>
            <a:custGeom>
              <a:avLst/>
              <a:gdLst>
                <a:gd name="T0" fmla="*/ 25 w 33"/>
                <a:gd name="T1" fmla="*/ 0 h 28"/>
                <a:gd name="T2" fmla="*/ 10 w 33"/>
                <a:gd name="T3" fmla="*/ 0 h 28"/>
                <a:gd name="T4" fmla="*/ 0 w 33"/>
                <a:gd name="T5" fmla="*/ 13 h 28"/>
                <a:gd name="T6" fmla="*/ 8 w 33"/>
                <a:gd name="T7" fmla="*/ 26 h 28"/>
                <a:gd name="T8" fmla="*/ 18 w 33"/>
                <a:gd name="T9" fmla="*/ 28 h 28"/>
                <a:gd name="T10" fmla="*/ 33 w 33"/>
                <a:gd name="T11" fmla="*/ 18 h 28"/>
                <a:gd name="T12" fmla="*/ 33 w 33"/>
                <a:gd name="T13" fmla="*/ 6 h 28"/>
                <a:gd name="T14" fmla="*/ 25 w 33"/>
                <a:gd name="T15" fmla="*/ 0 h 28"/>
                <a:gd name="T16" fmla="*/ 25 w 33"/>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25" y="0"/>
                  </a:moveTo>
                  <a:lnTo>
                    <a:pt x="10" y="0"/>
                  </a:lnTo>
                  <a:lnTo>
                    <a:pt x="0" y="13"/>
                  </a:lnTo>
                  <a:lnTo>
                    <a:pt x="8" y="26"/>
                  </a:lnTo>
                  <a:lnTo>
                    <a:pt x="18" y="28"/>
                  </a:lnTo>
                  <a:lnTo>
                    <a:pt x="33" y="18"/>
                  </a:lnTo>
                  <a:lnTo>
                    <a:pt x="33" y="6"/>
                  </a:lnTo>
                  <a:lnTo>
                    <a:pt x="25"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6" name="Freeform 52"/>
            <p:cNvSpPr>
              <a:spLocks/>
            </p:cNvSpPr>
            <p:nvPr/>
          </p:nvSpPr>
          <p:spPr bwMode="auto">
            <a:xfrm>
              <a:off x="4641" y="2012"/>
              <a:ext cx="100" cy="188"/>
            </a:xfrm>
            <a:custGeom>
              <a:avLst/>
              <a:gdLst>
                <a:gd name="T0" fmla="*/ 84 w 201"/>
                <a:gd name="T1" fmla="*/ 0 h 376"/>
                <a:gd name="T2" fmla="*/ 23 w 201"/>
                <a:gd name="T3" fmla="*/ 59 h 376"/>
                <a:gd name="T4" fmla="*/ 0 w 201"/>
                <a:gd name="T5" fmla="*/ 168 h 376"/>
                <a:gd name="T6" fmla="*/ 29 w 201"/>
                <a:gd name="T7" fmla="*/ 228 h 376"/>
                <a:gd name="T8" fmla="*/ 55 w 201"/>
                <a:gd name="T9" fmla="*/ 305 h 376"/>
                <a:gd name="T10" fmla="*/ 39 w 201"/>
                <a:gd name="T11" fmla="*/ 352 h 376"/>
                <a:gd name="T12" fmla="*/ 26 w 201"/>
                <a:gd name="T13" fmla="*/ 376 h 376"/>
                <a:gd name="T14" fmla="*/ 96 w 201"/>
                <a:gd name="T15" fmla="*/ 364 h 376"/>
                <a:gd name="T16" fmla="*/ 196 w 201"/>
                <a:gd name="T17" fmla="*/ 305 h 376"/>
                <a:gd name="T18" fmla="*/ 201 w 201"/>
                <a:gd name="T19" fmla="*/ 234 h 376"/>
                <a:gd name="T20" fmla="*/ 188 w 201"/>
                <a:gd name="T21" fmla="*/ 194 h 376"/>
                <a:gd name="T22" fmla="*/ 174 w 201"/>
                <a:gd name="T23" fmla="*/ 249 h 376"/>
                <a:gd name="T24" fmla="*/ 137 w 201"/>
                <a:gd name="T25" fmla="*/ 286 h 376"/>
                <a:gd name="T26" fmla="*/ 106 w 201"/>
                <a:gd name="T27" fmla="*/ 290 h 376"/>
                <a:gd name="T28" fmla="*/ 116 w 201"/>
                <a:gd name="T29" fmla="*/ 209 h 376"/>
                <a:gd name="T30" fmla="*/ 63 w 201"/>
                <a:gd name="T31" fmla="*/ 173 h 376"/>
                <a:gd name="T32" fmla="*/ 78 w 201"/>
                <a:gd name="T33" fmla="*/ 114 h 376"/>
                <a:gd name="T34" fmla="*/ 54 w 201"/>
                <a:gd name="T35" fmla="*/ 95 h 376"/>
                <a:gd name="T36" fmla="*/ 34 w 201"/>
                <a:gd name="T37" fmla="*/ 88 h 376"/>
                <a:gd name="T38" fmla="*/ 63 w 201"/>
                <a:gd name="T39" fmla="*/ 44 h 376"/>
                <a:gd name="T40" fmla="*/ 96 w 201"/>
                <a:gd name="T41" fmla="*/ 30 h 376"/>
                <a:gd name="T42" fmla="*/ 84 w 201"/>
                <a:gd name="T43" fmla="*/ 0 h 376"/>
                <a:gd name="T44" fmla="*/ 84 w 201"/>
                <a:gd name="T4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76">
                  <a:moveTo>
                    <a:pt x="84" y="0"/>
                  </a:moveTo>
                  <a:lnTo>
                    <a:pt x="23" y="59"/>
                  </a:lnTo>
                  <a:lnTo>
                    <a:pt x="0" y="168"/>
                  </a:lnTo>
                  <a:lnTo>
                    <a:pt x="29" y="228"/>
                  </a:lnTo>
                  <a:lnTo>
                    <a:pt x="55" y="305"/>
                  </a:lnTo>
                  <a:lnTo>
                    <a:pt x="39" y="352"/>
                  </a:lnTo>
                  <a:lnTo>
                    <a:pt x="26" y="376"/>
                  </a:lnTo>
                  <a:lnTo>
                    <a:pt x="96" y="364"/>
                  </a:lnTo>
                  <a:lnTo>
                    <a:pt x="196" y="305"/>
                  </a:lnTo>
                  <a:lnTo>
                    <a:pt x="201" y="234"/>
                  </a:lnTo>
                  <a:lnTo>
                    <a:pt x="188" y="194"/>
                  </a:lnTo>
                  <a:lnTo>
                    <a:pt x="174" y="249"/>
                  </a:lnTo>
                  <a:lnTo>
                    <a:pt x="137" y="286"/>
                  </a:lnTo>
                  <a:lnTo>
                    <a:pt x="106" y="290"/>
                  </a:lnTo>
                  <a:lnTo>
                    <a:pt x="116" y="209"/>
                  </a:lnTo>
                  <a:lnTo>
                    <a:pt x="63" y="173"/>
                  </a:lnTo>
                  <a:lnTo>
                    <a:pt x="78" y="114"/>
                  </a:lnTo>
                  <a:lnTo>
                    <a:pt x="54" y="95"/>
                  </a:lnTo>
                  <a:lnTo>
                    <a:pt x="34" y="88"/>
                  </a:lnTo>
                  <a:lnTo>
                    <a:pt x="63" y="44"/>
                  </a:lnTo>
                  <a:lnTo>
                    <a:pt x="96" y="30"/>
                  </a:lnTo>
                  <a:lnTo>
                    <a:pt x="84"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7" name="Freeform 53"/>
            <p:cNvSpPr>
              <a:spLocks/>
            </p:cNvSpPr>
            <p:nvPr/>
          </p:nvSpPr>
          <p:spPr bwMode="auto">
            <a:xfrm>
              <a:off x="4659" y="1895"/>
              <a:ext cx="286" cy="499"/>
            </a:xfrm>
            <a:custGeom>
              <a:avLst/>
              <a:gdLst>
                <a:gd name="T0" fmla="*/ 0 w 570"/>
                <a:gd name="T1" fmla="*/ 0 h 998"/>
                <a:gd name="T2" fmla="*/ 8 w 570"/>
                <a:gd name="T3" fmla="*/ 169 h 998"/>
                <a:gd name="T4" fmla="*/ 36 w 570"/>
                <a:gd name="T5" fmla="*/ 267 h 998"/>
                <a:gd name="T6" fmla="*/ 78 w 570"/>
                <a:gd name="T7" fmla="*/ 343 h 998"/>
                <a:gd name="T8" fmla="*/ 124 w 570"/>
                <a:gd name="T9" fmla="*/ 410 h 998"/>
                <a:gd name="T10" fmla="*/ 179 w 570"/>
                <a:gd name="T11" fmla="*/ 477 h 998"/>
                <a:gd name="T12" fmla="*/ 211 w 570"/>
                <a:gd name="T13" fmla="*/ 513 h 998"/>
                <a:gd name="T14" fmla="*/ 245 w 570"/>
                <a:gd name="T15" fmla="*/ 548 h 998"/>
                <a:gd name="T16" fmla="*/ 276 w 570"/>
                <a:gd name="T17" fmla="*/ 577 h 998"/>
                <a:gd name="T18" fmla="*/ 303 w 570"/>
                <a:gd name="T19" fmla="*/ 598 h 998"/>
                <a:gd name="T20" fmla="*/ 356 w 570"/>
                <a:gd name="T21" fmla="*/ 622 h 998"/>
                <a:gd name="T22" fmla="*/ 390 w 570"/>
                <a:gd name="T23" fmla="*/ 701 h 998"/>
                <a:gd name="T24" fmla="*/ 453 w 570"/>
                <a:gd name="T25" fmla="*/ 782 h 998"/>
                <a:gd name="T26" fmla="*/ 497 w 570"/>
                <a:gd name="T27" fmla="*/ 998 h 998"/>
                <a:gd name="T28" fmla="*/ 570 w 570"/>
                <a:gd name="T29" fmla="*/ 877 h 998"/>
                <a:gd name="T30" fmla="*/ 550 w 570"/>
                <a:gd name="T31" fmla="*/ 727 h 998"/>
                <a:gd name="T32" fmla="*/ 524 w 570"/>
                <a:gd name="T33" fmla="*/ 687 h 998"/>
                <a:gd name="T34" fmla="*/ 492 w 570"/>
                <a:gd name="T35" fmla="*/ 677 h 998"/>
                <a:gd name="T36" fmla="*/ 431 w 570"/>
                <a:gd name="T37" fmla="*/ 622 h 998"/>
                <a:gd name="T38" fmla="*/ 431 w 570"/>
                <a:gd name="T39" fmla="*/ 557 h 998"/>
                <a:gd name="T40" fmla="*/ 396 w 570"/>
                <a:gd name="T41" fmla="*/ 515 h 998"/>
                <a:gd name="T42" fmla="*/ 341 w 570"/>
                <a:gd name="T43" fmla="*/ 545 h 998"/>
                <a:gd name="T44" fmla="*/ 352 w 570"/>
                <a:gd name="T45" fmla="*/ 489 h 998"/>
                <a:gd name="T46" fmla="*/ 237 w 570"/>
                <a:gd name="T47" fmla="*/ 448 h 998"/>
                <a:gd name="T48" fmla="*/ 164 w 570"/>
                <a:gd name="T49" fmla="*/ 390 h 998"/>
                <a:gd name="T50" fmla="*/ 109 w 570"/>
                <a:gd name="T51" fmla="*/ 305 h 998"/>
                <a:gd name="T52" fmla="*/ 68 w 570"/>
                <a:gd name="T53" fmla="*/ 161 h 998"/>
                <a:gd name="T54" fmla="*/ 0 w 570"/>
                <a:gd name="T55" fmla="*/ 0 h 998"/>
                <a:gd name="T56" fmla="*/ 0 w 570"/>
                <a:gd name="T57"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0" h="998">
                  <a:moveTo>
                    <a:pt x="0" y="0"/>
                  </a:moveTo>
                  <a:lnTo>
                    <a:pt x="8" y="169"/>
                  </a:lnTo>
                  <a:lnTo>
                    <a:pt x="36" y="267"/>
                  </a:lnTo>
                  <a:lnTo>
                    <a:pt x="78" y="343"/>
                  </a:lnTo>
                  <a:lnTo>
                    <a:pt x="124" y="410"/>
                  </a:lnTo>
                  <a:lnTo>
                    <a:pt x="179" y="477"/>
                  </a:lnTo>
                  <a:lnTo>
                    <a:pt x="211" y="513"/>
                  </a:lnTo>
                  <a:lnTo>
                    <a:pt x="245" y="548"/>
                  </a:lnTo>
                  <a:lnTo>
                    <a:pt x="276" y="577"/>
                  </a:lnTo>
                  <a:lnTo>
                    <a:pt x="303" y="598"/>
                  </a:lnTo>
                  <a:lnTo>
                    <a:pt x="356" y="622"/>
                  </a:lnTo>
                  <a:lnTo>
                    <a:pt x="390" y="701"/>
                  </a:lnTo>
                  <a:lnTo>
                    <a:pt x="453" y="782"/>
                  </a:lnTo>
                  <a:lnTo>
                    <a:pt x="497" y="998"/>
                  </a:lnTo>
                  <a:lnTo>
                    <a:pt x="570" y="877"/>
                  </a:lnTo>
                  <a:lnTo>
                    <a:pt x="550" y="727"/>
                  </a:lnTo>
                  <a:lnTo>
                    <a:pt x="524" y="687"/>
                  </a:lnTo>
                  <a:lnTo>
                    <a:pt x="492" y="677"/>
                  </a:lnTo>
                  <a:lnTo>
                    <a:pt x="431" y="622"/>
                  </a:lnTo>
                  <a:lnTo>
                    <a:pt x="431" y="557"/>
                  </a:lnTo>
                  <a:lnTo>
                    <a:pt x="396" y="515"/>
                  </a:lnTo>
                  <a:lnTo>
                    <a:pt x="341" y="545"/>
                  </a:lnTo>
                  <a:lnTo>
                    <a:pt x="352" y="489"/>
                  </a:lnTo>
                  <a:lnTo>
                    <a:pt x="237" y="448"/>
                  </a:lnTo>
                  <a:lnTo>
                    <a:pt x="164" y="390"/>
                  </a:lnTo>
                  <a:lnTo>
                    <a:pt x="109" y="305"/>
                  </a:lnTo>
                  <a:lnTo>
                    <a:pt x="68" y="16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8" name="Freeform 54"/>
            <p:cNvSpPr>
              <a:spLocks/>
            </p:cNvSpPr>
            <p:nvPr/>
          </p:nvSpPr>
          <p:spPr bwMode="auto">
            <a:xfrm>
              <a:off x="4727" y="2109"/>
              <a:ext cx="70" cy="268"/>
            </a:xfrm>
            <a:custGeom>
              <a:avLst/>
              <a:gdLst>
                <a:gd name="T0" fmla="*/ 14 w 138"/>
                <a:gd name="T1" fmla="*/ 0 h 537"/>
                <a:gd name="T2" fmla="*/ 0 w 138"/>
                <a:gd name="T3" fmla="*/ 154 h 537"/>
                <a:gd name="T4" fmla="*/ 2 w 138"/>
                <a:gd name="T5" fmla="*/ 290 h 537"/>
                <a:gd name="T6" fmla="*/ 55 w 138"/>
                <a:gd name="T7" fmla="*/ 299 h 537"/>
                <a:gd name="T8" fmla="*/ 43 w 138"/>
                <a:gd name="T9" fmla="*/ 346 h 537"/>
                <a:gd name="T10" fmla="*/ 61 w 138"/>
                <a:gd name="T11" fmla="*/ 373 h 537"/>
                <a:gd name="T12" fmla="*/ 83 w 138"/>
                <a:gd name="T13" fmla="*/ 392 h 537"/>
                <a:gd name="T14" fmla="*/ 66 w 138"/>
                <a:gd name="T15" fmla="*/ 442 h 537"/>
                <a:gd name="T16" fmla="*/ 36 w 138"/>
                <a:gd name="T17" fmla="*/ 502 h 537"/>
                <a:gd name="T18" fmla="*/ 19 w 138"/>
                <a:gd name="T19" fmla="*/ 537 h 537"/>
                <a:gd name="T20" fmla="*/ 63 w 138"/>
                <a:gd name="T21" fmla="*/ 525 h 537"/>
                <a:gd name="T22" fmla="*/ 77 w 138"/>
                <a:gd name="T23" fmla="*/ 501 h 537"/>
                <a:gd name="T24" fmla="*/ 104 w 138"/>
                <a:gd name="T25" fmla="*/ 449 h 537"/>
                <a:gd name="T26" fmla="*/ 138 w 138"/>
                <a:gd name="T27" fmla="*/ 351 h 537"/>
                <a:gd name="T28" fmla="*/ 124 w 138"/>
                <a:gd name="T29" fmla="*/ 325 h 537"/>
                <a:gd name="T30" fmla="*/ 77 w 138"/>
                <a:gd name="T31" fmla="*/ 323 h 537"/>
                <a:gd name="T32" fmla="*/ 101 w 138"/>
                <a:gd name="T33" fmla="*/ 258 h 537"/>
                <a:gd name="T34" fmla="*/ 66 w 138"/>
                <a:gd name="T35" fmla="*/ 243 h 537"/>
                <a:gd name="T36" fmla="*/ 48 w 138"/>
                <a:gd name="T37" fmla="*/ 248 h 537"/>
                <a:gd name="T38" fmla="*/ 37 w 138"/>
                <a:gd name="T39" fmla="*/ 234 h 537"/>
                <a:gd name="T40" fmla="*/ 31 w 138"/>
                <a:gd name="T41" fmla="*/ 144 h 537"/>
                <a:gd name="T42" fmla="*/ 37 w 138"/>
                <a:gd name="T43" fmla="*/ 23 h 537"/>
                <a:gd name="T44" fmla="*/ 14 w 138"/>
                <a:gd name="T45" fmla="*/ 0 h 537"/>
                <a:gd name="T46" fmla="*/ 14 w 138"/>
                <a:gd name="T4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37">
                  <a:moveTo>
                    <a:pt x="14" y="0"/>
                  </a:moveTo>
                  <a:lnTo>
                    <a:pt x="0" y="154"/>
                  </a:lnTo>
                  <a:lnTo>
                    <a:pt x="2" y="290"/>
                  </a:lnTo>
                  <a:lnTo>
                    <a:pt x="55" y="299"/>
                  </a:lnTo>
                  <a:lnTo>
                    <a:pt x="43" y="346"/>
                  </a:lnTo>
                  <a:lnTo>
                    <a:pt x="61" y="373"/>
                  </a:lnTo>
                  <a:lnTo>
                    <a:pt x="83" y="392"/>
                  </a:lnTo>
                  <a:lnTo>
                    <a:pt x="66" y="442"/>
                  </a:lnTo>
                  <a:lnTo>
                    <a:pt x="36" y="502"/>
                  </a:lnTo>
                  <a:lnTo>
                    <a:pt x="19" y="537"/>
                  </a:lnTo>
                  <a:lnTo>
                    <a:pt x="63" y="525"/>
                  </a:lnTo>
                  <a:lnTo>
                    <a:pt x="77" y="501"/>
                  </a:lnTo>
                  <a:lnTo>
                    <a:pt x="104" y="449"/>
                  </a:lnTo>
                  <a:lnTo>
                    <a:pt x="138" y="351"/>
                  </a:lnTo>
                  <a:lnTo>
                    <a:pt x="124" y="325"/>
                  </a:lnTo>
                  <a:lnTo>
                    <a:pt x="77" y="323"/>
                  </a:lnTo>
                  <a:lnTo>
                    <a:pt x="101" y="258"/>
                  </a:lnTo>
                  <a:lnTo>
                    <a:pt x="66" y="243"/>
                  </a:lnTo>
                  <a:lnTo>
                    <a:pt x="48" y="248"/>
                  </a:lnTo>
                  <a:lnTo>
                    <a:pt x="37" y="234"/>
                  </a:lnTo>
                  <a:lnTo>
                    <a:pt x="31" y="144"/>
                  </a:lnTo>
                  <a:lnTo>
                    <a:pt x="37" y="23"/>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79" name="Freeform 55"/>
            <p:cNvSpPr>
              <a:spLocks/>
            </p:cNvSpPr>
            <p:nvPr/>
          </p:nvSpPr>
          <p:spPr bwMode="auto">
            <a:xfrm>
              <a:off x="4759" y="2273"/>
              <a:ext cx="149" cy="234"/>
            </a:xfrm>
            <a:custGeom>
              <a:avLst/>
              <a:gdLst>
                <a:gd name="T0" fmla="*/ 266 w 298"/>
                <a:gd name="T1" fmla="*/ 0 h 469"/>
                <a:gd name="T2" fmla="*/ 254 w 298"/>
                <a:gd name="T3" fmla="*/ 26 h 469"/>
                <a:gd name="T4" fmla="*/ 201 w 298"/>
                <a:gd name="T5" fmla="*/ 83 h 469"/>
                <a:gd name="T6" fmla="*/ 142 w 298"/>
                <a:gd name="T7" fmla="*/ 147 h 469"/>
                <a:gd name="T8" fmla="*/ 118 w 298"/>
                <a:gd name="T9" fmla="*/ 193 h 469"/>
                <a:gd name="T10" fmla="*/ 116 w 298"/>
                <a:gd name="T11" fmla="*/ 243 h 469"/>
                <a:gd name="T12" fmla="*/ 116 w 298"/>
                <a:gd name="T13" fmla="*/ 378 h 469"/>
                <a:gd name="T14" fmla="*/ 124 w 298"/>
                <a:gd name="T15" fmla="*/ 405 h 469"/>
                <a:gd name="T16" fmla="*/ 61 w 298"/>
                <a:gd name="T17" fmla="*/ 402 h 469"/>
                <a:gd name="T18" fmla="*/ 32 w 298"/>
                <a:gd name="T19" fmla="*/ 381 h 469"/>
                <a:gd name="T20" fmla="*/ 58 w 298"/>
                <a:gd name="T21" fmla="*/ 250 h 469"/>
                <a:gd name="T22" fmla="*/ 5 w 298"/>
                <a:gd name="T23" fmla="*/ 334 h 469"/>
                <a:gd name="T24" fmla="*/ 0 w 298"/>
                <a:gd name="T25" fmla="*/ 431 h 469"/>
                <a:gd name="T26" fmla="*/ 12 w 298"/>
                <a:gd name="T27" fmla="*/ 469 h 469"/>
                <a:gd name="T28" fmla="*/ 58 w 298"/>
                <a:gd name="T29" fmla="*/ 463 h 469"/>
                <a:gd name="T30" fmla="*/ 63 w 298"/>
                <a:gd name="T31" fmla="*/ 426 h 469"/>
                <a:gd name="T32" fmla="*/ 104 w 298"/>
                <a:gd name="T33" fmla="*/ 434 h 469"/>
                <a:gd name="T34" fmla="*/ 162 w 298"/>
                <a:gd name="T35" fmla="*/ 422 h 469"/>
                <a:gd name="T36" fmla="*/ 148 w 298"/>
                <a:gd name="T37" fmla="*/ 340 h 469"/>
                <a:gd name="T38" fmla="*/ 161 w 298"/>
                <a:gd name="T39" fmla="*/ 270 h 469"/>
                <a:gd name="T40" fmla="*/ 191 w 298"/>
                <a:gd name="T41" fmla="*/ 200 h 469"/>
                <a:gd name="T42" fmla="*/ 227 w 298"/>
                <a:gd name="T43" fmla="*/ 141 h 469"/>
                <a:gd name="T44" fmla="*/ 247 w 298"/>
                <a:gd name="T45" fmla="*/ 117 h 469"/>
                <a:gd name="T46" fmla="*/ 298 w 298"/>
                <a:gd name="T47" fmla="*/ 33 h 469"/>
                <a:gd name="T48" fmla="*/ 266 w 298"/>
                <a:gd name="T49" fmla="*/ 0 h 469"/>
                <a:gd name="T50" fmla="*/ 266 w 298"/>
                <a:gd name="T51"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8" h="469">
                  <a:moveTo>
                    <a:pt x="266" y="0"/>
                  </a:moveTo>
                  <a:lnTo>
                    <a:pt x="254" y="26"/>
                  </a:lnTo>
                  <a:lnTo>
                    <a:pt x="201" y="83"/>
                  </a:lnTo>
                  <a:lnTo>
                    <a:pt x="142" y="147"/>
                  </a:lnTo>
                  <a:lnTo>
                    <a:pt x="118" y="193"/>
                  </a:lnTo>
                  <a:lnTo>
                    <a:pt x="116" y="243"/>
                  </a:lnTo>
                  <a:lnTo>
                    <a:pt x="116" y="378"/>
                  </a:lnTo>
                  <a:lnTo>
                    <a:pt x="124" y="405"/>
                  </a:lnTo>
                  <a:lnTo>
                    <a:pt x="61" y="402"/>
                  </a:lnTo>
                  <a:lnTo>
                    <a:pt x="32" y="381"/>
                  </a:lnTo>
                  <a:lnTo>
                    <a:pt x="58" y="250"/>
                  </a:lnTo>
                  <a:lnTo>
                    <a:pt x="5" y="334"/>
                  </a:lnTo>
                  <a:lnTo>
                    <a:pt x="0" y="431"/>
                  </a:lnTo>
                  <a:lnTo>
                    <a:pt x="12" y="469"/>
                  </a:lnTo>
                  <a:lnTo>
                    <a:pt x="58" y="463"/>
                  </a:lnTo>
                  <a:lnTo>
                    <a:pt x="63" y="426"/>
                  </a:lnTo>
                  <a:lnTo>
                    <a:pt x="104" y="434"/>
                  </a:lnTo>
                  <a:lnTo>
                    <a:pt x="162" y="422"/>
                  </a:lnTo>
                  <a:lnTo>
                    <a:pt x="148" y="340"/>
                  </a:lnTo>
                  <a:lnTo>
                    <a:pt x="161" y="270"/>
                  </a:lnTo>
                  <a:lnTo>
                    <a:pt x="191" y="200"/>
                  </a:lnTo>
                  <a:lnTo>
                    <a:pt x="227" y="141"/>
                  </a:lnTo>
                  <a:lnTo>
                    <a:pt x="247" y="117"/>
                  </a:lnTo>
                  <a:lnTo>
                    <a:pt x="298" y="33"/>
                  </a:lnTo>
                  <a:lnTo>
                    <a:pt x="266" y="0"/>
                  </a:lnTo>
                  <a:lnTo>
                    <a:pt x="2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0" name="Freeform 56"/>
            <p:cNvSpPr>
              <a:spLocks/>
            </p:cNvSpPr>
            <p:nvPr/>
          </p:nvSpPr>
          <p:spPr bwMode="auto">
            <a:xfrm>
              <a:off x="4678" y="2365"/>
              <a:ext cx="216" cy="203"/>
            </a:xfrm>
            <a:custGeom>
              <a:avLst/>
              <a:gdLst>
                <a:gd name="T0" fmla="*/ 225 w 431"/>
                <a:gd name="T1" fmla="*/ 15 h 404"/>
                <a:gd name="T2" fmla="*/ 147 w 431"/>
                <a:gd name="T3" fmla="*/ 0 h 404"/>
                <a:gd name="T4" fmla="*/ 67 w 431"/>
                <a:gd name="T5" fmla="*/ 20 h 404"/>
                <a:gd name="T6" fmla="*/ 23 w 431"/>
                <a:gd name="T7" fmla="*/ 53 h 404"/>
                <a:gd name="T8" fmla="*/ 23 w 431"/>
                <a:gd name="T9" fmla="*/ 94 h 404"/>
                <a:gd name="T10" fmla="*/ 43 w 431"/>
                <a:gd name="T11" fmla="*/ 165 h 404"/>
                <a:gd name="T12" fmla="*/ 58 w 431"/>
                <a:gd name="T13" fmla="*/ 225 h 404"/>
                <a:gd name="T14" fmla="*/ 43 w 431"/>
                <a:gd name="T15" fmla="*/ 267 h 404"/>
                <a:gd name="T16" fmla="*/ 11 w 431"/>
                <a:gd name="T17" fmla="*/ 311 h 404"/>
                <a:gd name="T18" fmla="*/ 0 w 431"/>
                <a:gd name="T19" fmla="*/ 346 h 404"/>
                <a:gd name="T20" fmla="*/ 67 w 431"/>
                <a:gd name="T21" fmla="*/ 342 h 404"/>
                <a:gd name="T22" fmla="*/ 147 w 431"/>
                <a:gd name="T23" fmla="*/ 352 h 404"/>
                <a:gd name="T24" fmla="*/ 174 w 431"/>
                <a:gd name="T25" fmla="*/ 404 h 404"/>
                <a:gd name="T26" fmla="*/ 431 w 431"/>
                <a:gd name="T27" fmla="*/ 399 h 404"/>
                <a:gd name="T28" fmla="*/ 423 w 431"/>
                <a:gd name="T29" fmla="*/ 342 h 404"/>
                <a:gd name="T30" fmla="*/ 411 w 431"/>
                <a:gd name="T31" fmla="*/ 327 h 404"/>
                <a:gd name="T32" fmla="*/ 385 w 431"/>
                <a:gd name="T33" fmla="*/ 299 h 404"/>
                <a:gd name="T34" fmla="*/ 319 w 431"/>
                <a:gd name="T35" fmla="*/ 273 h 404"/>
                <a:gd name="T36" fmla="*/ 252 w 431"/>
                <a:gd name="T37" fmla="*/ 270 h 404"/>
                <a:gd name="T38" fmla="*/ 196 w 431"/>
                <a:gd name="T39" fmla="*/ 267 h 404"/>
                <a:gd name="T40" fmla="*/ 138 w 431"/>
                <a:gd name="T41" fmla="*/ 290 h 404"/>
                <a:gd name="T42" fmla="*/ 223 w 431"/>
                <a:gd name="T43" fmla="*/ 293 h 404"/>
                <a:gd name="T44" fmla="*/ 319 w 431"/>
                <a:gd name="T45" fmla="*/ 302 h 404"/>
                <a:gd name="T46" fmla="*/ 362 w 431"/>
                <a:gd name="T47" fmla="*/ 332 h 404"/>
                <a:gd name="T48" fmla="*/ 377 w 431"/>
                <a:gd name="T49" fmla="*/ 373 h 404"/>
                <a:gd name="T50" fmla="*/ 208 w 431"/>
                <a:gd name="T51" fmla="*/ 390 h 404"/>
                <a:gd name="T52" fmla="*/ 176 w 431"/>
                <a:gd name="T53" fmla="*/ 337 h 404"/>
                <a:gd name="T54" fmla="*/ 125 w 431"/>
                <a:gd name="T55" fmla="*/ 320 h 404"/>
                <a:gd name="T56" fmla="*/ 67 w 431"/>
                <a:gd name="T57" fmla="*/ 314 h 404"/>
                <a:gd name="T58" fmla="*/ 81 w 431"/>
                <a:gd name="T59" fmla="*/ 252 h 404"/>
                <a:gd name="T60" fmla="*/ 101 w 431"/>
                <a:gd name="T61" fmla="*/ 208 h 404"/>
                <a:gd name="T62" fmla="*/ 67 w 431"/>
                <a:gd name="T63" fmla="*/ 149 h 404"/>
                <a:gd name="T64" fmla="*/ 58 w 431"/>
                <a:gd name="T65" fmla="*/ 67 h 404"/>
                <a:gd name="T66" fmla="*/ 104 w 431"/>
                <a:gd name="T67" fmla="*/ 29 h 404"/>
                <a:gd name="T68" fmla="*/ 225 w 431"/>
                <a:gd name="T69" fmla="*/ 15 h 404"/>
                <a:gd name="T70" fmla="*/ 225 w 431"/>
                <a:gd name="T71" fmla="*/ 1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1" h="404">
                  <a:moveTo>
                    <a:pt x="225" y="15"/>
                  </a:moveTo>
                  <a:lnTo>
                    <a:pt x="147" y="0"/>
                  </a:lnTo>
                  <a:lnTo>
                    <a:pt x="67" y="20"/>
                  </a:lnTo>
                  <a:lnTo>
                    <a:pt x="23" y="53"/>
                  </a:lnTo>
                  <a:lnTo>
                    <a:pt x="23" y="94"/>
                  </a:lnTo>
                  <a:lnTo>
                    <a:pt x="43" y="165"/>
                  </a:lnTo>
                  <a:lnTo>
                    <a:pt x="58" y="225"/>
                  </a:lnTo>
                  <a:lnTo>
                    <a:pt x="43" y="267"/>
                  </a:lnTo>
                  <a:lnTo>
                    <a:pt x="11" y="311"/>
                  </a:lnTo>
                  <a:lnTo>
                    <a:pt x="0" y="346"/>
                  </a:lnTo>
                  <a:lnTo>
                    <a:pt x="67" y="342"/>
                  </a:lnTo>
                  <a:lnTo>
                    <a:pt x="147" y="352"/>
                  </a:lnTo>
                  <a:lnTo>
                    <a:pt x="174" y="404"/>
                  </a:lnTo>
                  <a:lnTo>
                    <a:pt x="431" y="399"/>
                  </a:lnTo>
                  <a:lnTo>
                    <a:pt x="423" y="342"/>
                  </a:lnTo>
                  <a:lnTo>
                    <a:pt x="411" y="327"/>
                  </a:lnTo>
                  <a:lnTo>
                    <a:pt x="385" y="299"/>
                  </a:lnTo>
                  <a:lnTo>
                    <a:pt x="319" y="273"/>
                  </a:lnTo>
                  <a:lnTo>
                    <a:pt x="252" y="270"/>
                  </a:lnTo>
                  <a:lnTo>
                    <a:pt x="196" y="267"/>
                  </a:lnTo>
                  <a:lnTo>
                    <a:pt x="138" y="290"/>
                  </a:lnTo>
                  <a:lnTo>
                    <a:pt x="223" y="293"/>
                  </a:lnTo>
                  <a:lnTo>
                    <a:pt x="319" y="302"/>
                  </a:lnTo>
                  <a:lnTo>
                    <a:pt x="362" y="332"/>
                  </a:lnTo>
                  <a:lnTo>
                    <a:pt x="377" y="373"/>
                  </a:lnTo>
                  <a:lnTo>
                    <a:pt x="208" y="390"/>
                  </a:lnTo>
                  <a:lnTo>
                    <a:pt x="176" y="337"/>
                  </a:lnTo>
                  <a:lnTo>
                    <a:pt x="125" y="320"/>
                  </a:lnTo>
                  <a:lnTo>
                    <a:pt x="67" y="314"/>
                  </a:lnTo>
                  <a:lnTo>
                    <a:pt x="81" y="252"/>
                  </a:lnTo>
                  <a:lnTo>
                    <a:pt x="101" y="208"/>
                  </a:lnTo>
                  <a:lnTo>
                    <a:pt x="67" y="149"/>
                  </a:lnTo>
                  <a:lnTo>
                    <a:pt x="58" y="67"/>
                  </a:lnTo>
                  <a:lnTo>
                    <a:pt x="104" y="29"/>
                  </a:lnTo>
                  <a:lnTo>
                    <a:pt x="225" y="15"/>
                  </a:lnTo>
                  <a:lnTo>
                    <a:pt x="22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1" name="Freeform 57"/>
            <p:cNvSpPr>
              <a:spLocks/>
            </p:cNvSpPr>
            <p:nvPr/>
          </p:nvSpPr>
          <p:spPr bwMode="auto">
            <a:xfrm>
              <a:off x="4670" y="2547"/>
              <a:ext cx="72" cy="19"/>
            </a:xfrm>
            <a:custGeom>
              <a:avLst/>
              <a:gdLst>
                <a:gd name="T0" fmla="*/ 0 w 145"/>
                <a:gd name="T1" fmla="*/ 7 h 38"/>
                <a:gd name="T2" fmla="*/ 138 w 145"/>
                <a:gd name="T3" fmla="*/ 0 h 38"/>
                <a:gd name="T4" fmla="*/ 145 w 145"/>
                <a:gd name="T5" fmla="*/ 38 h 38"/>
                <a:gd name="T6" fmla="*/ 14 w 145"/>
                <a:gd name="T7" fmla="*/ 36 h 38"/>
                <a:gd name="T8" fmla="*/ 0 w 145"/>
                <a:gd name="T9" fmla="*/ 7 h 38"/>
                <a:gd name="T10" fmla="*/ 0 w 145"/>
                <a:gd name="T11" fmla="*/ 7 h 38"/>
              </a:gdLst>
              <a:ahLst/>
              <a:cxnLst>
                <a:cxn ang="0">
                  <a:pos x="T0" y="T1"/>
                </a:cxn>
                <a:cxn ang="0">
                  <a:pos x="T2" y="T3"/>
                </a:cxn>
                <a:cxn ang="0">
                  <a:pos x="T4" y="T5"/>
                </a:cxn>
                <a:cxn ang="0">
                  <a:pos x="T6" y="T7"/>
                </a:cxn>
                <a:cxn ang="0">
                  <a:pos x="T8" y="T9"/>
                </a:cxn>
                <a:cxn ang="0">
                  <a:pos x="T10" y="T11"/>
                </a:cxn>
              </a:cxnLst>
              <a:rect l="0" t="0" r="r" b="b"/>
              <a:pathLst>
                <a:path w="145" h="38">
                  <a:moveTo>
                    <a:pt x="0" y="7"/>
                  </a:moveTo>
                  <a:lnTo>
                    <a:pt x="138" y="0"/>
                  </a:lnTo>
                  <a:lnTo>
                    <a:pt x="145" y="38"/>
                  </a:lnTo>
                  <a:lnTo>
                    <a:pt x="14" y="36"/>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2" name="Freeform 58"/>
            <p:cNvSpPr>
              <a:spLocks/>
            </p:cNvSpPr>
            <p:nvPr/>
          </p:nvSpPr>
          <p:spPr bwMode="auto">
            <a:xfrm>
              <a:off x="4890" y="2307"/>
              <a:ext cx="181" cy="242"/>
            </a:xfrm>
            <a:custGeom>
              <a:avLst/>
              <a:gdLst>
                <a:gd name="T0" fmla="*/ 208 w 362"/>
                <a:gd name="T1" fmla="*/ 0 h 484"/>
                <a:gd name="T2" fmla="*/ 204 w 362"/>
                <a:gd name="T3" fmla="*/ 94 h 484"/>
                <a:gd name="T4" fmla="*/ 216 w 362"/>
                <a:gd name="T5" fmla="*/ 157 h 484"/>
                <a:gd name="T6" fmla="*/ 252 w 362"/>
                <a:gd name="T7" fmla="*/ 107 h 484"/>
                <a:gd name="T8" fmla="*/ 286 w 362"/>
                <a:gd name="T9" fmla="*/ 87 h 484"/>
                <a:gd name="T10" fmla="*/ 341 w 362"/>
                <a:gd name="T11" fmla="*/ 86 h 484"/>
                <a:gd name="T12" fmla="*/ 362 w 362"/>
                <a:gd name="T13" fmla="*/ 115 h 484"/>
                <a:gd name="T14" fmla="*/ 315 w 362"/>
                <a:gd name="T15" fmla="*/ 122 h 484"/>
                <a:gd name="T16" fmla="*/ 242 w 362"/>
                <a:gd name="T17" fmla="*/ 179 h 484"/>
                <a:gd name="T18" fmla="*/ 230 w 362"/>
                <a:gd name="T19" fmla="*/ 262 h 484"/>
                <a:gd name="T20" fmla="*/ 204 w 362"/>
                <a:gd name="T21" fmla="*/ 210 h 484"/>
                <a:gd name="T22" fmla="*/ 168 w 362"/>
                <a:gd name="T23" fmla="*/ 172 h 484"/>
                <a:gd name="T24" fmla="*/ 163 w 362"/>
                <a:gd name="T25" fmla="*/ 74 h 484"/>
                <a:gd name="T26" fmla="*/ 177 w 362"/>
                <a:gd name="T27" fmla="*/ 32 h 484"/>
                <a:gd name="T28" fmla="*/ 121 w 362"/>
                <a:gd name="T29" fmla="*/ 70 h 484"/>
                <a:gd name="T30" fmla="*/ 69 w 362"/>
                <a:gd name="T31" fmla="*/ 144 h 484"/>
                <a:gd name="T32" fmla="*/ 37 w 362"/>
                <a:gd name="T33" fmla="*/ 223 h 484"/>
                <a:gd name="T34" fmla="*/ 127 w 362"/>
                <a:gd name="T35" fmla="*/ 252 h 484"/>
                <a:gd name="T36" fmla="*/ 133 w 362"/>
                <a:gd name="T37" fmla="*/ 282 h 484"/>
                <a:gd name="T38" fmla="*/ 123 w 362"/>
                <a:gd name="T39" fmla="*/ 318 h 484"/>
                <a:gd name="T40" fmla="*/ 136 w 362"/>
                <a:gd name="T41" fmla="*/ 371 h 484"/>
                <a:gd name="T42" fmla="*/ 155 w 362"/>
                <a:gd name="T43" fmla="*/ 413 h 484"/>
                <a:gd name="T44" fmla="*/ 182 w 362"/>
                <a:gd name="T45" fmla="*/ 422 h 484"/>
                <a:gd name="T46" fmla="*/ 202 w 362"/>
                <a:gd name="T47" fmla="*/ 366 h 484"/>
                <a:gd name="T48" fmla="*/ 261 w 362"/>
                <a:gd name="T49" fmla="*/ 338 h 484"/>
                <a:gd name="T50" fmla="*/ 211 w 362"/>
                <a:gd name="T51" fmla="*/ 411 h 484"/>
                <a:gd name="T52" fmla="*/ 193 w 362"/>
                <a:gd name="T53" fmla="*/ 484 h 484"/>
                <a:gd name="T54" fmla="*/ 148 w 362"/>
                <a:gd name="T55" fmla="*/ 457 h 484"/>
                <a:gd name="T56" fmla="*/ 121 w 362"/>
                <a:gd name="T57" fmla="*/ 425 h 484"/>
                <a:gd name="T58" fmla="*/ 95 w 362"/>
                <a:gd name="T59" fmla="*/ 308 h 484"/>
                <a:gd name="T60" fmla="*/ 65 w 362"/>
                <a:gd name="T61" fmla="*/ 272 h 484"/>
                <a:gd name="T62" fmla="*/ 32 w 362"/>
                <a:gd name="T63" fmla="*/ 252 h 484"/>
                <a:gd name="T64" fmla="*/ 0 w 362"/>
                <a:gd name="T65" fmla="*/ 228 h 484"/>
                <a:gd name="T66" fmla="*/ 17 w 362"/>
                <a:gd name="T67" fmla="*/ 173 h 484"/>
                <a:gd name="T68" fmla="*/ 54 w 362"/>
                <a:gd name="T69" fmla="*/ 94 h 484"/>
                <a:gd name="T70" fmla="*/ 92 w 362"/>
                <a:gd name="T71" fmla="*/ 65 h 484"/>
                <a:gd name="T72" fmla="*/ 138 w 362"/>
                <a:gd name="T73" fmla="*/ 6 h 484"/>
                <a:gd name="T74" fmla="*/ 208 w 362"/>
                <a:gd name="T75" fmla="*/ 0 h 484"/>
                <a:gd name="T76" fmla="*/ 208 w 362"/>
                <a:gd name="T77"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2" h="484">
                  <a:moveTo>
                    <a:pt x="208" y="0"/>
                  </a:moveTo>
                  <a:lnTo>
                    <a:pt x="204" y="94"/>
                  </a:lnTo>
                  <a:lnTo>
                    <a:pt x="216" y="157"/>
                  </a:lnTo>
                  <a:lnTo>
                    <a:pt x="252" y="107"/>
                  </a:lnTo>
                  <a:lnTo>
                    <a:pt x="286" y="87"/>
                  </a:lnTo>
                  <a:lnTo>
                    <a:pt x="341" y="86"/>
                  </a:lnTo>
                  <a:lnTo>
                    <a:pt x="362" y="115"/>
                  </a:lnTo>
                  <a:lnTo>
                    <a:pt x="315" y="122"/>
                  </a:lnTo>
                  <a:lnTo>
                    <a:pt x="242" y="179"/>
                  </a:lnTo>
                  <a:lnTo>
                    <a:pt x="230" y="262"/>
                  </a:lnTo>
                  <a:lnTo>
                    <a:pt x="204" y="210"/>
                  </a:lnTo>
                  <a:lnTo>
                    <a:pt x="168" y="172"/>
                  </a:lnTo>
                  <a:lnTo>
                    <a:pt x="163" y="74"/>
                  </a:lnTo>
                  <a:lnTo>
                    <a:pt x="177" y="32"/>
                  </a:lnTo>
                  <a:lnTo>
                    <a:pt x="121" y="70"/>
                  </a:lnTo>
                  <a:lnTo>
                    <a:pt x="69" y="144"/>
                  </a:lnTo>
                  <a:lnTo>
                    <a:pt x="37" y="223"/>
                  </a:lnTo>
                  <a:lnTo>
                    <a:pt x="127" y="252"/>
                  </a:lnTo>
                  <a:lnTo>
                    <a:pt x="133" y="282"/>
                  </a:lnTo>
                  <a:lnTo>
                    <a:pt x="123" y="318"/>
                  </a:lnTo>
                  <a:lnTo>
                    <a:pt x="136" y="371"/>
                  </a:lnTo>
                  <a:lnTo>
                    <a:pt x="155" y="413"/>
                  </a:lnTo>
                  <a:lnTo>
                    <a:pt x="182" y="422"/>
                  </a:lnTo>
                  <a:lnTo>
                    <a:pt x="202" y="366"/>
                  </a:lnTo>
                  <a:lnTo>
                    <a:pt x="261" y="338"/>
                  </a:lnTo>
                  <a:lnTo>
                    <a:pt x="211" y="411"/>
                  </a:lnTo>
                  <a:lnTo>
                    <a:pt x="193" y="484"/>
                  </a:lnTo>
                  <a:lnTo>
                    <a:pt x="148" y="457"/>
                  </a:lnTo>
                  <a:lnTo>
                    <a:pt x="121" y="425"/>
                  </a:lnTo>
                  <a:lnTo>
                    <a:pt x="95" y="308"/>
                  </a:lnTo>
                  <a:lnTo>
                    <a:pt x="65" y="272"/>
                  </a:lnTo>
                  <a:lnTo>
                    <a:pt x="32" y="252"/>
                  </a:lnTo>
                  <a:lnTo>
                    <a:pt x="0" y="228"/>
                  </a:lnTo>
                  <a:lnTo>
                    <a:pt x="17" y="173"/>
                  </a:lnTo>
                  <a:lnTo>
                    <a:pt x="54" y="94"/>
                  </a:lnTo>
                  <a:lnTo>
                    <a:pt x="92" y="65"/>
                  </a:lnTo>
                  <a:lnTo>
                    <a:pt x="138" y="6"/>
                  </a:lnTo>
                  <a:lnTo>
                    <a:pt x="208" y="0"/>
                  </a:lnTo>
                  <a:lnTo>
                    <a:pt x="2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3" name="Freeform 59"/>
            <p:cNvSpPr>
              <a:spLocks/>
            </p:cNvSpPr>
            <p:nvPr/>
          </p:nvSpPr>
          <p:spPr bwMode="auto">
            <a:xfrm>
              <a:off x="5022" y="2369"/>
              <a:ext cx="53" cy="99"/>
            </a:xfrm>
            <a:custGeom>
              <a:avLst/>
              <a:gdLst>
                <a:gd name="T0" fmla="*/ 106 w 107"/>
                <a:gd name="T1" fmla="*/ 0 h 198"/>
                <a:gd name="T2" fmla="*/ 87 w 107"/>
                <a:gd name="T3" fmla="*/ 18 h 198"/>
                <a:gd name="T4" fmla="*/ 53 w 107"/>
                <a:gd name="T5" fmla="*/ 55 h 198"/>
                <a:gd name="T6" fmla="*/ 12 w 107"/>
                <a:gd name="T7" fmla="*/ 137 h 198"/>
                <a:gd name="T8" fmla="*/ 0 w 107"/>
                <a:gd name="T9" fmla="*/ 198 h 198"/>
                <a:gd name="T10" fmla="*/ 47 w 107"/>
                <a:gd name="T11" fmla="*/ 119 h 198"/>
                <a:gd name="T12" fmla="*/ 83 w 107"/>
                <a:gd name="T13" fmla="*/ 71 h 198"/>
                <a:gd name="T14" fmla="*/ 107 w 107"/>
                <a:gd name="T15" fmla="*/ 48 h 198"/>
                <a:gd name="T16" fmla="*/ 106 w 107"/>
                <a:gd name="T17" fmla="*/ 0 h 198"/>
                <a:gd name="T18" fmla="*/ 106 w 107"/>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98">
                  <a:moveTo>
                    <a:pt x="106" y="0"/>
                  </a:moveTo>
                  <a:lnTo>
                    <a:pt x="87" y="18"/>
                  </a:lnTo>
                  <a:lnTo>
                    <a:pt x="53" y="55"/>
                  </a:lnTo>
                  <a:lnTo>
                    <a:pt x="12" y="137"/>
                  </a:lnTo>
                  <a:lnTo>
                    <a:pt x="0" y="198"/>
                  </a:lnTo>
                  <a:lnTo>
                    <a:pt x="47" y="119"/>
                  </a:lnTo>
                  <a:lnTo>
                    <a:pt x="83" y="71"/>
                  </a:lnTo>
                  <a:lnTo>
                    <a:pt x="107" y="48"/>
                  </a:lnTo>
                  <a:lnTo>
                    <a:pt x="10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4" name="Freeform 60"/>
            <p:cNvSpPr>
              <a:spLocks/>
            </p:cNvSpPr>
            <p:nvPr/>
          </p:nvSpPr>
          <p:spPr bwMode="auto">
            <a:xfrm>
              <a:off x="5059" y="2426"/>
              <a:ext cx="51" cy="60"/>
            </a:xfrm>
            <a:custGeom>
              <a:avLst/>
              <a:gdLst>
                <a:gd name="T0" fmla="*/ 79 w 102"/>
                <a:gd name="T1" fmla="*/ 0 h 121"/>
                <a:gd name="T2" fmla="*/ 55 w 102"/>
                <a:gd name="T3" fmla="*/ 60 h 121"/>
                <a:gd name="T4" fmla="*/ 20 w 102"/>
                <a:gd name="T5" fmla="*/ 99 h 121"/>
                <a:gd name="T6" fmla="*/ 0 w 102"/>
                <a:gd name="T7" fmla="*/ 121 h 121"/>
                <a:gd name="T8" fmla="*/ 53 w 102"/>
                <a:gd name="T9" fmla="*/ 103 h 121"/>
                <a:gd name="T10" fmla="*/ 102 w 102"/>
                <a:gd name="T11" fmla="*/ 69 h 121"/>
                <a:gd name="T12" fmla="*/ 79 w 102"/>
                <a:gd name="T13" fmla="*/ 0 h 121"/>
                <a:gd name="T14" fmla="*/ 79 w 102"/>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21">
                  <a:moveTo>
                    <a:pt x="79" y="0"/>
                  </a:moveTo>
                  <a:lnTo>
                    <a:pt x="55" y="60"/>
                  </a:lnTo>
                  <a:lnTo>
                    <a:pt x="20" y="99"/>
                  </a:lnTo>
                  <a:lnTo>
                    <a:pt x="0" y="121"/>
                  </a:lnTo>
                  <a:lnTo>
                    <a:pt x="53" y="103"/>
                  </a:lnTo>
                  <a:lnTo>
                    <a:pt x="102" y="69"/>
                  </a:lnTo>
                  <a:lnTo>
                    <a:pt x="79"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5" name="Freeform 61"/>
            <p:cNvSpPr>
              <a:spLocks/>
            </p:cNvSpPr>
            <p:nvPr/>
          </p:nvSpPr>
          <p:spPr bwMode="auto">
            <a:xfrm>
              <a:off x="5001" y="2477"/>
              <a:ext cx="72" cy="80"/>
            </a:xfrm>
            <a:custGeom>
              <a:avLst/>
              <a:gdLst>
                <a:gd name="T0" fmla="*/ 49 w 144"/>
                <a:gd name="T1" fmla="*/ 0 h 161"/>
                <a:gd name="T2" fmla="*/ 54 w 144"/>
                <a:gd name="T3" fmla="*/ 41 h 161"/>
                <a:gd name="T4" fmla="*/ 17 w 144"/>
                <a:gd name="T5" fmla="*/ 79 h 161"/>
                <a:gd name="T6" fmla="*/ 0 w 144"/>
                <a:gd name="T7" fmla="*/ 138 h 161"/>
                <a:gd name="T8" fmla="*/ 6 w 144"/>
                <a:gd name="T9" fmla="*/ 158 h 161"/>
                <a:gd name="T10" fmla="*/ 25 w 144"/>
                <a:gd name="T11" fmla="*/ 161 h 161"/>
                <a:gd name="T12" fmla="*/ 87 w 144"/>
                <a:gd name="T13" fmla="*/ 123 h 161"/>
                <a:gd name="T14" fmla="*/ 125 w 144"/>
                <a:gd name="T15" fmla="*/ 90 h 161"/>
                <a:gd name="T16" fmla="*/ 144 w 144"/>
                <a:gd name="T17" fmla="*/ 73 h 161"/>
                <a:gd name="T18" fmla="*/ 92 w 144"/>
                <a:gd name="T19" fmla="*/ 93 h 161"/>
                <a:gd name="T20" fmla="*/ 37 w 144"/>
                <a:gd name="T21" fmla="*/ 129 h 161"/>
                <a:gd name="T22" fmla="*/ 46 w 144"/>
                <a:gd name="T23" fmla="*/ 76 h 161"/>
                <a:gd name="T24" fmla="*/ 75 w 144"/>
                <a:gd name="T25" fmla="*/ 53 h 161"/>
                <a:gd name="T26" fmla="*/ 127 w 144"/>
                <a:gd name="T27" fmla="*/ 64 h 161"/>
                <a:gd name="T28" fmla="*/ 119 w 144"/>
                <a:gd name="T29" fmla="*/ 35 h 161"/>
                <a:gd name="T30" fmla="*/ 80 w 144"/>
                <a:gd name="T31" fmla="*/ 29 h 161"/>
                <a:gd name="T32" fmla="*/ 49 w 144"/>
                <a:gd name="T33" fmla="*/ 0 h 161"/>
                <a:gd name="T34" fmla="*/ 49 w 144"/>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61">
                  <a:moveTo>
                    <a:pt x="49" y="0"/>
                  </a:moveTo>
                  <a:lnTo>
                    <a:pt x="54" y="41"/>
                  </a:lnTo>
                  <a:lnTo>
                    <a:pt x="17" y="79"/>
                  </a:lnTo>
                  <a:lnTo>
                    <a:pt x="0" y="138"/>
                  </a:lnTo>
                  <a:lnTo>
                    <a:pt x="6" y="158"/>
                  </a:lnTo>
                  <a:lnTo>
                    <a:pt x="25" y="161"/>
                  </a:lnTo>
                  <a:lnTo>
                    <a:pt x="87" y="123"/>
                  </a:lnTo>
                  <a:lnTo>
                    <a:pt x="125" y="90"/>
                  </a:lnTo>
                  <a:lnTo>
                    <a:pt x="144" y="73"/>
                  </a:lnTo>
                  <a:lnTo>
                    <a:pt x="92" y="93"/>
                  </a:lnTo>
                  <a:lnTo>
                    <a:pt x="37" y="129"/>
                  </a:lnTo>
                  <a:lnTo>
                    <a:pt x="46" y="76"/>
                  </a:lnTo>
                  <a:lnTo>
                    <a:pt x="75" y="53"/>
                  </a:lnTo>
                  <a:lnTo>
                    <a:pt x="127" y="64"/>
                  </a:lnTo>
                  <a:lnTo>
                    <a:pt x="119" y="35"/>
                  </a:lnTo>
                  <a:lnTo>
                    <a:pt x="80" y="29"/>
                  </a:lnTo>
                  <a:lnTo>
                    <a:pt x="49"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6" name="Freeform 62"/>
            <p:cNvSpPr>
              <a:spLocks/>
            </p:cNvSpPr>
            <p:nvPr/>
          </p:nvSpPr>
          <p:spPr bwMode="auto">
            <a:xfrm>
              <a:off x="4882" y="2053"/>
              <a:ext cx="268" cy="456"/>
            </a:xfrm>
            <a:custGeom>
              <a:avLst/>
              <a:gdLst>
                <a:gd name="T0" fmla="*/ 22 w 535"/>
                <a:gd name="T1" fmla="*/ 0 h 912"/>
                <a:gd name="T2" fmla="*/ 5 w 535"/>
                <a:gd name="T3" fmla="*/ 20 h 912"/>
                <a:gd name="T4" fmla="*/ 0 w 535"/>
                <a:gd name="T5" fmla="*/ 53 h 912"/>
                <a:gd name="T6" fmla="*/ 34 w 535"/>
                <a:gd name="T7" fmla="*/ 79 h 912"/>
                <a:gd name="T8" fmla="*/ 97 w 535"/>
                <a:gd name="T9" fmla="*/ 100 h 912"/>
                <a:gd name="T10" fmla="*/ 503 w 535"/>
                <a:gd name="T11" fmla="*/ 912 h 912"/>
                <a:gd name="T12" fmla="*/ 535 w 535"/>
                <a:gd name="T13" fmla="*/ 900 h 912"/>
                <a:gd name="T14" fmla="*/ 124 w 535"/>
                <a:gd name="T15" fmla="*/ 96 h 912"/>
                <a:gd name="T16" fmla="*/ 103 w 535"/>
                <a:gd name="T17" fmla="*/ 49 h 912"/>
                <a:gd name="T18" fmla="*/ 51 w 535"/>
                <a:gd name="T19" fmla="*/ 35 h 912"/>
                <a:gd name="T20" fmla="*/ 60 w 535"/>
                <a:gd name="T21" fmla="*/ 0 h 912"/>
                <a:gd name="T22" fmla="*/ 22 w 535"/>
                <a:gd name="T23" fmla="*/ 0 h 912"/>
                <a:gd name="T24" fmla="*/ 22 w 535"/>
                <a:gd name="T2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912">
                  <a:moveTo>
                    <a:pt x="22" y="0"/>
                  </a:moveTo>
                  <a:lnTo>
                    <a:pt x="5" y="20"/>
                  </a:lnTo>
                  <a:lnTo>
                    <a:pt x="0" y="53"/>
                  </a:lnTo>
                  <a:lnTo>
                    <a:pt x="34" y="79"/>
                  </a:lnTo>
                  <a:lnTo>
                    <a:pt x="97" y="100"/>
                  </a:lnTo>
                  <a:lnTo>
                    <a:pt x="503" y="912"/>
                  </a:lnTo>
                  <a:lnTo>
                    <a:pt x="535" y="900"/>
                  </a:lnTo>
                  <a:lnTo>
                    <a:pt x="124" y="96"/>
                  </a:lnTo>
                  <a:lnTo>
                    <a:pt x="103" y="49"/>
                  </a:lnTo>
                  <a:lnTo>
                    <a:pt x="51" y="35"/>
                  </a:lnTo>
                  <a:lnTo>
                    <a:pt x="60" y="0"/>
                  </a:lnTo>
                  <a:lnTo>
                    <a:pt x="22"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7" name="Freeform 63"/>
            <p:cNvSpPr>
              <a:spLocks/>
            </p:cNvSpPr>
            <p:nvPr/>
          </p:nvSpPr>
          <p:spPr bwMode="auto">
            <a:xfrm>
              <a:off x="4784" y="2026"/>
              <a:ext cx="166" cy="108"/>
            </a:xfrm>
            <a:custGeom>
              <a:avLst/>
              <a:gdLst>
                <a:gd name="T0" fmla="*/ 316 w 333"/>
                <a:gd name="T1" fmla="*/ 182 h 214"/>
                <a:gd name="T2" fmla="*/ 232 w 333"/>
                <a:gd name="T3" fmla="*/ 165 h 214"/>
                <a:gd name="T4" fmla="*/ 186 w 333"/>
                <a:gd name="T5" fmla="*/ 139 h 214"/>
                <a:gd name="T6" fmla="*/ 191 w 333"/>
                <a:gd name="T7" fmla="*/ 176 h 214"/>
                <a:gd name="T8" fmla="*/ 162 w 333"/>
                <a:gd name="T9" fmla="*/ 180 h 214"/>
                <a:gd name="T10" fmla="*/ 128 w 333"/>
                <a:gd name="T11" fmla="*/ 123 h 214"/>
                <a:gd name="T12" fmla="*/ 104 w 333"/>
                <a:gd name="T13" fmla="*/ 82 h 214"/>
                <a:gd name="T14" fmla="*/ 145 w 333"/>
                <a:gd name="T15" fmla="*/ 0 h 214"/>
                <a:gd name="T16" fmla="*/ 55 w 333"/>
                <a:gd name="T17" fmla="*/ 77 h 214"/>
                <a:gd name="T18" fmla="*/ 3 w 333"/>
                <a:gd name="T19" fmla="*/ 121 h 214"/>
                <a:gd name="T20" fmla="*/ 0 w 333"/>
                <a:gd name="T21" fmla="*/ 149 h 214"/>
                <a:gd name="T22" fmla="*/ 14 w 333"/>
                <a:gd name="T23" fmla="*/ 173 h 214"/>
                <a:gd name="T24" fmla="*/ 47 w 333"/>
                <a:gd name="T25" fmla="*/ 161 h 214"/>
                <a:gd name="T26" fmla="*/ 87 w 333"/>
                <a:gd name="T27" fmla="*/ 139 h 214"/>
                <a:gd name="T28" fmla="*/ 113 w 333"/>
                <a:gd name="T29" fmla="*/ 147 h 214"/>
                <a:gd name="T30" fmla="*/ 154 w 333"/>
                <a:gd name="T31" fmla="*/ 214 h 214"/>
                <a:gd name="T32" fmla="*/ 179 w 333"/>
                <a:gd name="T33" fmla="*/ 211 h 214"/>
                <a:gd name="T34" fmla="*/ 220 w 333"/>
                <a:gd name="T35" fmla="*/ 206 h 214"/>
                <a:gd name="T36" fmla="*/ 275 w 333"/>
                <a:gd name="T37" fmla="*/ 211 h 214"/>
                <a:gd name="T38" fmla="*/ 333 w 333"/>
                <a:gd name="T39" fmla="*/ 211 h 214"/>
                <a:gd name="T40" fmla="*/ 316 w 333"/>
                <a:gd name="T41" fmla="*/ 182 h 214"/>
                <a:gd name="T42" fmla="*/ 316 w 333"/>
                <a:gd name="T43" fmla="*/ 18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214">
                  <a:moveTo>
                    <a:pt x="316" y="182"/>
                  </a:moveTo>
                  <a:lnTo>
                    <a:pt x="232" y="165"/>
                  </a:lnTo>
                  <a:lnTo>
                    <a:pt x="186" y="139"/>
                  </a:lnTo>
                  <a:lnTo>
                    <a:pt x="191" y="176"/>
                  </a:lnTo>
                  <a:lnTo>
                    <a:pt x="162" y="180"/>
                  </a:lnTo>
                  <a:lnTo>
                    <a:pt x="128" y="123"/>
                  </a:lnTo>
                  <a:lnTo>
                    <a:pt x="104" y="82"/>
                  </a:lnTo>
                  <a:lnTo>
                    <a:pt x="145" y="0"/>
                  </a:lnTo>
                  <a:lnTo>
                    <a:pt x="55" y="77"/>
                  </a:lnTo>
                  <a:lnTo>
                    <a:pt x="3" y="121"/>
                  </a:lnTo>
                  <a:lnTo>
                    <a:pt x="0" y="149"/>
                  </a:lnTo>
                  <a:lnTo>
                    <a:pt x="14" y="173"/>
                  </a:lnTo>
                  <a:lnTo>
                    <a:pt x="47" y="161"/>
                  </a:lnTo>
                  <a:lnTo>
                    <a:pt x="87" y="139"/>
                  </a:lnTo>
                  <a:lnTo>
                    <a:pt x="113" y="147"/>
                  </a:lnTo>
                  <a:lnTo>
                    <a:pt x="154" y="214"/>
                  </a:lnTo>
                  <a:lnTo>
                    <a:pt x="179" y="211"/>
                  </a:lnTo>
                  <a:lnTo>
                    <a:pt x="220" y="206"/>
                  </a:lnTo>
                  <a:lnTo>
                    <a:pt x="275" y="211"/>
                  </a:lnTo>
                  <a:lnTo>
                    <a:pt x="333" y="211"/>
                  </a:lnTo>
                  <a:lnTo>
                    <a:pt x="316" y="182"/>
                  </a:lnTo>
                  <a:lnTo>
                    <a:pt x="316"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8" name="Freeform 64"/>
            <p:cNvSpPr>
              <a:spLocks/>
            </p:cNvSpPr>
            <p:nvPr/>
          </p:nvSpPr>
          <p:spPr bwMode="auto">
            <a:xfrm>
              <a:off x="5111" y="2534"/>
              <a:ext cx="59" cy="44"/>
            </a:xfrm>
            <a:custGeom>
              <a:avLst/>
              <a:gdLst>
                <a:gd name="T0" fmla="*/ 0 w 119"/>
                <a:gd name="T1" fmla="*/ 59 h 88"/>
                <a:gd name="T2" fmla="*/ 12 w 119"/>
                <a:gd name="T3" fmla="*/ 26 h 88"/>
                <a:gd name="T4" fmla="*/ 41 w 119"/>
                <a:gd name="T5" fmla="*/ 26 h 88"/>
                <a:gd name="T6" fmla="*/ 55 w 119"/>
                <a:gd name="T7" fmla="*/ 55 h 88"/>
                <a:gd name="T8" fmla="*/ 76 w 119"/>
                <a:gd name="T9" fmla="*/ 12 h 88"/>
                <a:gd name="T10" fmla="*/ 103 w 119"/>
                <a:gd name="T11" fmla="*/ 0 h 88"/>
                <a:gd name="T12" fmla="*/ 119 w 119"/>
                <a:gd name="T13" fmla="*/ 46 h 88"/>
                <a:gd name="T14" fmla="*/ 72 w 119"/>
                <a:gd name="T15" fmla="*/ 88 h 88"/>
                <a:gd name="T16" fmla="*/ 0 w 119"/>
                <a:gd name="T17" fmla="*/ 59 h 88"/>
                <a:gd name="T18" fmla="*/ 0 w 119"/>
                <a:gd name="T19"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88">
                  <a:moveTo>
                    <a:pt x="0" y="59"/>
                  </a:moveTo>
                  <a:lnTo>
                    <a:pt x="12" y="26"/>
                  </a:lnTo>
                  <a:lnTo>
                    <a:pt x="41" y="26"/>
                  </a:lnTo>
                  <a:lnTo>
                    <a:pt x="55" y="55"/>
                  </a:lnTo>
                  <a:lnTo>
                    <a:pt x="76" y="12"/>
                  </a:lnTo>
                  <a:lnTo>
                    <a:pt x="103" y="0"/>
                  </a:lnTo>
                  <a:lnTo>
                    <a:pt x="119" y="46"/>
                  </a:lnTo>
                  <a:lnTo>
                    <a:pt x="72" y="88"/>
                  </a:lnTo>
                  <a:lnTo>
                    <a:pt x="0" y="5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89" name="Freeform 65"/>
            <p:cNvSpPr>
              <a:spLocks/>
            </p:cNvSpPr>
            <p:nvPr/>
          </p:nvSpPr>
          <p:spPr bwMode="auto">
            <a:xfrm>
              <a:off x="5113" y="2469"/>
              <a:ext cx="124" cy="156"/>
            </a:xfrm>
            <a:custGeom>
              <a:avLst/>
              <a:gdLst>
                <a:gd name="T0" fmla="*/ 0 w 247"/>
                <a:gd name="T1" fmla="*/ 244 h 312"/>
                <a:gd name="T2" fmla="*/ 31 w 247"/>
                <a:gd name="T3" fmla="*/ 300 h 312"/>
                <a:gd name="T4" fmla="*/ 86 w 247"/>
                <a:gd name="T5" fmla="*/ 312 h 312"/>
                <a:gd name="T6" fmla="*/ 178 w 247"/>
                <a:gd name="T7" fmla="*/ 288 h 312"/>
                <a:gd name="T8" fmla="*/ 196 w 247"/>
                <a:gd name="T9" fmla="*/ 268 h 312"/>
                <a:gd name="T10" fmla="*/ 227 w 247"/>
                <a:gd name="T11" fmla="*/ 227 h 312"/>
                <a:gd name="T12" fmla="*/ 247 w 247"/>
                <a:gd name="T13" fmla="*/ 168 h 312"/>
                <a:gd name="T14" fmla="*/ 244 w 247"/>
                <a:gd name="T15" fmla="*/ 118 h 312"/>
                <a:gd name="T16" fmla="*/ 209 w 247"/>
                <a:gd name="T17" fmla="*/ 74 h 312"/>
                <a:gd name="T18" fmla="*/ 186 w 247"/>
                <a:gd name="T19" fmla="*/ 48 h 312"/>
                <a:gd name="T20" fmla="*/ 99 w 247"/>
                <a:gd name="T21" fmla="*/ 1 h 312"/>
                <a:gd name="T22" fmla="*/ 82 w 247"/>
                <a:gd name="T23" fmla="*/ 0 h 312"/>
                <a:gd name="T24" fmla="*/ 111 w 247"/>
                <a:gd name="T25" fmla="*/ 51 h 312"/>
                <a:gd name="T26" fmla="*/ 157 w 247"/>
                <a:gd name="T27" fmla="*/ 63 h 312"/>
                <a:gd name="T28" fmla="*/ 210 w 247"/>
                <a:gd name="T29" fmla="*/ 104 h 312"/>
                <a:gd name="T30" fmla="*/ 215 w 247"/>
                <a:gd name="T31" fmla="*/ 189 h 312"/>
                <a:gd name="T32" fmla="*/ 181 w 247"/>
                <a:gd name="T33" fmla="*/ 189 h 312"/>
                <a:gd name="T34" fmla="*/ 166 w 247"/>
                <a:gd name="T35" fmla="*/ 135 h 312"/>
                <a:gd name="T36" fmla="*/ 149 w 247"/>
                <a:gd name="T37" fmla="*/ 121 h 312"/>
                <a:gd name="T38" fmla="*/ 149 w 247"/>
                <a:gd name="T39" fmla="*/ 185 h 312"/>
                <a:gd name="T40" fmla="*/ 120 w 247"/>
                <a:gd name="T41" fmla="*/ 250 h 312"/>
                <a:gd name="T42" fmla="*/ 63 w 247"/>
                <a:gd name="T43" fmla="*/ 272 h 312"/>
                <a:gd name="T44" fmla="*/ 94 w 247"/>
                <a:gd name="T45" fmla="*/ 220 h 312"/>
                <a:gd name="T46" fmla="*/ 108 w 247"/>
                <a:gd name="T47" fmla="*/ 185 h 312"/>
                <a:gd name="T48" fmla="*/ 29 w 247"/>
                <a:gd name="T49" fmla="*/ 196 h 312"/>
                <a:gd name="T50" fmla="*/ 29 w 247"/>
                <a:gd name="T51" fmla="*/ 256 h 312"/>
                <a:gd name="T52" fmla="*/ 0 w 247"/>
                <a:gd name="T53" fmla="*/ 244 h 312"/>
                <a:gd name="T54" fmla="*/ 0 w 247"/>
                <a:gd name="T55" fmla="*/ 24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12">
                  <a:moveTo>
                    <a:pt x="0" y="244"/>
                  </a:moveTo>
                  <a:lnTo>
                    <a:pt x="31" y="300"/>
                  </a:lnTo>
                  <a:lnTo>
                    <a:pt x="86" y="312"/>
                  </a:lnTo>
                  <a:lnTo>
                    <a:pt x="178" y="288"/>
                  </a:lnTo>
                  <a:lnTo>
                    <a:pt x="196" y="268"/>
                  </a:lnTo>
                  <a:lnTo>
                    <a:pt x="227" y="227"/>
                  </a:lnTo>
                  <a:lnTo>
                    <a:pt x="247" y="168"/>
                  </a:lnTo>
                  <a:lnTo>
                    <a:pt x="244" y="118"/>
                  </a:lnTo>
                  <a:lnTo>
                    <a:pt x="209" y="74"/>
                  </a:lnTo>
                  <a:lnTo>
                    <a:pt x="186" y="48"/>
                  </a:lnTo>
                  <a:lnTo>
                    <a:pt x="99" y="1"/>
                  </a:lnTo>
                  <a:lnTo>
                    <a:pt x="82" y="0"/>
                  </a:lnTo>
                  <a:lnTo>
                    <a:pt x="111" y="51"/>
                  </a:lnTo>
                  <a:lnTo>
                    <a:pt x="157" y="63"/>
                  </a:lnTo>
                  <a:lnTo>
                    <a:pt x="210" y="104"/>
                  </a:lnTo>
                  <a:lnTo>
                    <a:pt x="215" y="189"/>
                  </a:lnTo>
                  <a:lnTo>
                    <a:pt x="181" y="189"/>
                  </a:lnTo>
                  <a:lnTo>
                    <a:pt x="166" y="135"/>
                  </a:lnTo>
                  <a:lnTo>
                    <a:pt x="149" y="121"/>
                  </a:lnTo>
                  <a:lnTo>
                    <a:pt x="149" y="185"/>
                  </a:lnTo>
                  <a:lnTo>
                    <a:pt x="120" y="250"/>
                  </a:lnTo>
                  <a:lnTo>
                    <a:pt x="63" y="272"/>
                  </a:lnTo>
                  <a:lnTo>
                    <a:pt x="94" y="220"/>
                  </a:lnTo>
                  <a:lnTo>
                    <a:pt x="108" y="185"/>
                  </a:lnTo>
                  <a:lnTo>
                    <a:pt x="29" y="196"/>
                  </a:lnTo>
                  <a:lnTo>
                    <a:pt x="29" y="256"/>
                  </a:lnTo>
                  <a:lnTo>
                    <a:pt x="0" y="244"/>
                  </a:lnTo>
                  <a:lnTo>
                    <a:pt x="0"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0" name="Freeform 66"/>
            <p:cNvSpPr>
              <a:spLocks/>
            </p:cNvSpPr>
            <p:nvPr/>
          </p:nvSpPr>
          <p:spPr bwMode="auto">
            <a:xfrm>
              <a:off x="5296" y="2505"/>
              <a:ext cx="119" cy="77"/>
            </a:xfrm>
            <a:custGeom>
              <a:avLst/>
              <a:gdLst>
                <a:gd name="T0" fmla="*/ 100 w 237"/>
                <a:gd name="T1" fmla="*/ 51 h 156"/>
                <a:gd name="T2" fmla="*/ 69 w 237"/>
                <a:gd name="T3" fmla="*/ 123 h 156"/>
                <a:gd name="T4" fmla="*/ 125 w 237"/>
                <a:gd name="T5" fmla="*/ 121 h 156"/>
                <a:gd name="T6" fmla="*/ 164 w 237"/>
                <a:gd name="T7" fmla="*/ 95 h 156"/>
                <a:gd name="T8" fmla="*/ 171 w 237"/>
                <a:gd name="T9" fmla="*/ 38 h 156"/>
                <a:gd name="T10" fmla="*/ 214 w 237"/>
                <a:gd name="T11" fmla="*/ 0 h 156"/>
                <a:gd name="T12" fmla="*/ 237 w 237"/>
                <a:gd name="T13" fmla="*/ 42 h 156"/>
                <a:gd name="T14" fmla="*/ 222 w 237"/>
                <a:gd name="T15" fmla="*/ 106 h 156"/>
                <a:gd name="T16" fmla="*/ 204 w 237"/>
                <a:gd name="T17" fmla="*/ 133 h 156"/>
                <a:gd name="T18" fmla="*/ 174 w 237"/>
                <a:gd name="T19" fmla="*/ 150 h 156"/>
                <a:gd name="T20" fmla="*/ 107 w 237"/>
                <a:gd name="T21" fmla="*/ 156 h 156"/>
                <a:gd name="T22" fmla="*/ 60 w 237"/>
                <a:gd name="T23" fmla="*/ 147 h 156"/>
                <a:gd name="T24" fmla="*/ 13 w 237"/>
                <a:gd name="T25" fmla="*/ 109 h 156"/>
                <a:gd name="T26" fmla="*/ 0 w 237"/>
                <a:gd name="T27" fmla="*/ 54 h 156"/>
                <a:gd name="T28" fmla="*/ 100 w 237"/>
                <a:gd name="T29" fmla="*/ 51 h 156"/>
                <a:gd name="T30" fmla="*/ 100 w 237"/>
                <a:gd name="T31" fmla="*/ 5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156">
                  <a:moveTo>
                    <a:pt x="100" y="51"/>
                  </a:moveTo>
                  <a:lnTo>
                    <a:pt x="69" y="123"/>
                  </a:lnTo>
                  <a:lnTo>
                    <a:pt x="125" y="121"/>
                  </a:lnTo>
                  <a:lnTo>
                    <a:pt x="164" y="95"/>
                  </a:lnTo>
                  <a:lnTo>
                    <a:pt x="171" y="38"/>
                  </a:lnTo>
                  <a:lnTo>
                    <a:pt x="214" y="0"/>
                  </a:lnTo>
                  <a:lnTo>
                    <a:pt x="237" y="42"/>
                  </a:lnTo>
                  <a:lnTo>
                    <a:pt x="222" y="106"/>
                  </a:lnTo>
                  <a:lnTo>
                    <a:pt x="204" y="133"/>
                  </a:lnTo>
                  <a:lnTo>
                    <a:pt x="174" y="150"/>
                  </a:lnTo>
                  <a:lnTo>
                    <a:pt x="107" y="156"/>
                  </a:lnTo>
                  <a:lnTo>
                    <a:pt x="60" y="147"/>
                  </a:lnTo>
                  <a:lnTo>
                    <a:pt x="13" y="109"/>
                  </a:lnTo>
                  <a:lnTo>
                    <a:pt x="0" y="54"/>
                  </a:lnTo>
                  <a:lnTo>
                    <a:pt x="100" y="51"/>
                  </a:lnTo>
                  <a:lnTo>
                    <a:pt x="10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1" name="Freeform 67"/>
            <p:cNvSpPr>
              <a:spLocks/>
            </p:cNvSpPr>
            <p:nvPr/>
          </p:nvSpPr>
          <p:spPr bwMode="auto">
            <a:xfrm>
              <a:off x="5324" y="2527"/>
              <a:ext cx="39" cy="22"/>
            </a:xfrm>
            <a:custGeom>
              <a:avLst/>
              <a:gdLst>
                <a:gd name="T0" fmla="*/ 78 w 78"/>
                <a:gd name="T1" fmla="*/ 2 h 43"/>
                <a:gd name="T2" fmla="*/ 50 w 78"/>
                <a:gd name="T3" fmla="*/ 43 h 43"/>
                <a:gd name="T4" fmla="*/ 27 w 78"/>
                <a:gd name="T5" fmla="*/ 38 h 43"/>
                <a:gd name="T6" fmla="*/ 0 w 78"/>
                <a:gd name="T7" fmla="*/ 0 h 43"/>
                <a:gd name="T8" fmla="*/ 78 w 78"/>
                <a:gd name="T9" fmla="*/ 2 h 43"/>
                <a:gd name="T10" fmla="*/ 78 w 78"/>
                <a:gd name="T11" fmla="*/ 2 h 43"/>
              </a:gdLst>
              <a:ahLst/>
              <a:cxnLst>
                <a:cxn ang="0">
                  <a:pos x="T0" y="T1"/>
                </a:cxn>
                <a:cxn ang="0">
                  <a:pos x="T2" y="T3"/>
                </a:cxn>
                <a:cxn ang="0">
                  <a:pos x="T4" y="T5"/>
                </a:cxn>
                <a:cxn ang="0">
                  <a:pos x="T6" y="T7"/>
                </a:cxn>
                <a:cxn ang="0">
                  <a:pos x="T8" y="T9"/>
                </a:cxn>
                <a:cxn ang="0">
                  <a:pos x="T10" y="T11"/>
                </a:cxn>
              </a:cxnLst>
              <a:rect l="0" t="0" r="r" b="b"/>
              <a:pathLst>
                <a:path w="78" h="43">
                  <a:moveTo>
                    <a:pt x="78" y="2"/>
                  </a:moveTo>
                  <a:lnTo>
                    <a:pt x="50" y="43"/>
                  </a:lnTo>
                  <a:lnTo>
                    <a:pt x="27" y="38"/>
                  </a:lnTo>
                  <a:lnTo>
                    <a:pt x="0" y="0"/>
                  </a:lnTo>
                  <a:lnTo>
                    <a:pt x="78" y="2"/>
                  </a:lnTo>
                  <a:lnTo>
                    <a:pt x="7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2" name="Freeform 68"/>
            <p:cNvSpPr>
              <a:spLocks/>
            </p:cNvSpPr>
            <p:nvPr/>
          </p:nvSpPr>
          <p:spPr bwMode="auto">
            <a:xfrm>
              <a:off x="4856" y="2023"/>
              <a:ext cx="326" cy="474"/>
            </a:xfrm>
            <a:custGeom>
              <a:avLst/>
              <a:gdLst>
                <a:gd name="T0" fmla="*/ 0 w 652"/>
                <a:gd name="T1" fmla="*/ 7 h 948"/>
                <a:gd name="T2" fmla="*/ 13 w 652"/>
                <a:gd name="T3" fmla="*/ 0 h 948"/>
                <a:gd name="T4" fmla="*/ 48 w 652"/>
                <a:gd name="T5" fmla="*/ 19 h 948"/>
                <a:gd name="T6" fmla="*/ 128 w 652"/>
                <a:gd name="T7" fmla="*/ 15 h 948"/>
                <a:gd name="T8" fmla="*/ 189 w 652"/>
                <a:gd name="T9" fmla="*/ 49 h 948"/>
                <a:gd name="T10" fmla="*/ 203 w 652"/>
                <a:gd name="T11" fmla="*/ 97 h 948"/>
                <a:gd name="T12" fmla="*/ 259 w 652"/>
                <a:gd name="T13" fmla="*/ 187 h 948"/>
                <a:gd name="T14" fmla="*/ 652 w 652"/>
                <a:gd name="T15" fmla="*/ 948 h 948"/>
                <a:gd name="T16" fmla="*/ 625 w 652"/>
                <a:gd name="T17" fmla="*/ 943 h 948"/>
                <a:gd name="T18" fmla="*/ 226 w 652"/>
                <a:gd name="T19" fmla="*/ 170 h 948"/>
                <a:gd name="T20" fmla="*/ 172 w 652"/>
                <a:gd name="T21" fmla="*/ 87 h 948"/>
                <a:gd name="T22" fmla="*/ 122 w 652"/>
                <a:gd name="T23" fmla="*/ 65 h 948"/>
                <a:gd name="T24" fmla="*/ 156 w 652"/>
                <a:gd name="T25" fmla="*/ 61 h 948"/>
                <a:gd name="T26" fmla="*/ 132 w 652"/>
                <a:gd name="T27" fmla="*/ 33 h 948"/>
                <a:gd name="T28" fmla="*/ 83 w 652"/>
                <a:gd name="T29" fmla="*/ 24 h 948"/>
                <a:gd name="T30" fmla="*/ 37 w 652"/>
                <a:gd name="T31" fmla="*/ 37 h 948"/>
                <a:gd name="T32" fmla="*/ 19 w 652"/>
                <a:gd name="T33" fmla="*/ 27 h 948"/>
                <a:gd name="T34" fmla="*/ 0 w 652"/>
                <a:gd name="T35" fmla="*/ 7 h 948"/>
                <a:gd name="T36" fmla="*/ 0 w 652"/>
                <a:gd name="T37" fmla="*/ 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2" h="948">
                  <a:moveTo>
                    <a:pt x="0" y="7"/>
                  </a:moveTo>
                  <a:lnTo>
                    <a:pt x="13" y="0"/>
                  </a:lnTo>
                  <a:lnTo>
                    <a:pt x="48" y="19"/>
                  </a:lnTo>
                  <a:lnTo>
                    <a:pt x="128" y="15"/>
                  </a:lnTo>
                  <a:lnTo>
                    <a:pt x="189" y="49"/>
                  </a:lnTo>
                  <a:lnTo>
                    <a:pt x="203" y="97"/>
                  </a:lnTo>
                  <a:lnTo>
                    <a:pt x="259" y="187"/>
                  </a:lnTo>
                  <a:lnTo>
                    <a:pt x="652" y="948"/>
                  </a:lnTo>
                  <a:lnTo>
                    <a:pt x="625" y="943"/>
                  </a:lnTo>
                  <a:lnTo>
                    <a:pt x="226" y="170"/>
                  </a:lnTo>
                  <a:lnTo>
                    <a:pt x="172" y="87"/>
                  </a:lnTo>
                  <a:lnTo>
                    <a:pt x="122" y="65"/>
                  </a:lnTo>
                  <a:lnTo>
                    <a:pt x="156" y="61"/>
                  </a:lnTo>
                  <a:lnTo>
                    <a:pt x="132" y="33"/>
                  </a:lnTo>
                  <a:lnTo>
                    <a:pt x="83" y="24"/>
                  </a:lnTo>
                  <a:lnTo>
                    <a:pt x="37" y="37"/>
                  </a:lnTo>
                  <a:lnTo>
                    <a:pt x="19" y="27"/>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3" name="Freeform 69"/>
            <p:cNvSpPr>
              <a:spLocks/>
            </p:cNvSpPr>
            <p:nvPr/>
          </p:nvSpPr>
          <p:spPr bwMode="auto">
            <a:xfrm>
              <a:off x="4962" y="2145"/>
              <a:ext cx="77" cy="161"/>
            </a:xfrm>
            <a:custGeom>
              <a:avLst/>
              <a:gdLst>
                <a:gd name="T0" fmla="*/ 0 w 155"/>
                <a:gd name="T1" fmla="*/ 0 h 323"/>
                <a:gd name="T2" fmla="*/ 28 w 155"/>
                <a:gd name="T3" fmla="*/ 271 h 323"/>
                <a:gd name="T4" fmla="*/ 155 w 155"/>
                <a:gd name="T5" fmla="*/ 323 h 323"/>
                <a:gd name="T6" fmla="*/ 124 w 155"/>
                <a:gd name="T7" fmla="*/ 257 h 323"/>
                <a:gd name="T8" fmla="*/ 68 w 155"/>
                <a:gd name="T9" fmla="*/ 252 h 323"/>
                <a:gd name="T10" fmla="*/ 30 w 155"/>
                <a:gd name="T11" fmla="*/ 86 h 323"/>
                <a:gd name="T12" fmla="*/ 0 w 155"/>
                <a:gd name="T13" fmla="*/ 0 h 323"/>
                <a:gd name="T14" fmla="*/ 0 w 155"/>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23">
                  <a:moveTo>
                    <a:pt x="0" y="0"/>
                  </a:moveTo>
                  <a:lnTo>
                    <a:pt x="28" y="271"/>
                  </a:lnTo>
                  <a:lnTo>
                    <a:pt x="155" y="323"/>
                  </a:lnTo>
                  <a:lnTo>
                    <a:pt x="124" y="257"/>
                  </a:lnTo>
                  <a:lnTo>
                    <a:pt x="68" y="252"/>
                  </a:lnTo>
                  <a:lnTo>
                    <a:pt x="30" y="86"/>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4" name="Freeform 70"/>
            <p:cNvSpPr>
              <a:spLocks/>
            </p:cNvSpPr>
            <p:nvPr/>
          </p:nvSpPr>
          <p:spPr bwMode="auto">
            <a:xfrm>
              <a:off x="4934" y="2123"/>
              <a:ext cx="69" cy="118"/>
            </a:xfrm>
            <a:custGeom>
              <a:avLst/>
              <a:gdLst>
                <a:gd name="T0" fmla="*/ 33 w 138"/>
                <a:gd name="T1" fmla="*/ 0 h 235"/>
                <a:gd name="T2" fmla="*/ 0 w 138"/>
                <a:gd name="T3" fmla="*/ 60 h 235"/>
                <a:gd name="T4" fmla="*/ 67 w 138"/>
                <a:gd name="T5" fmla="*/ 221 h 235"/>
                <a:gd name="T6" fmla="*/ 86 w 138"/>
                <a:gd name="T7" fmla="*/ 235 h 235"/>
                <a:gd name="T8" fmla="*/ 138 w 138"/>
                <a:gd name="T9" fmla="*/ 204 h 235"/>
                <a:gd name="T10" fmla="*/ 33 w 138"/>
                <a:gd name="T11" fmla="*/ 0 h 235"/>
                <a:gd name="T12" fmla="*/ 33 w 138"/>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38" h="235">
                  <a:moveTo>
                    <a:pt x="33" y="0"/>
                  </a:moveTo>
                  <a:lnTo>
                    <a:pt x="0" y="60"/>
                  </a:lnTo>
                  <a:lnTo>
                    <a:pt x="67" y="221"/>
                  </a:lnTo>
                  <a:lnTo>
                    <a:pt x="86" y="235"/>
                  </a:lnTo>
                  <a:lnTo>
                    <a:pt x="138" y="204"/>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5" name="Freeform 71"/>
            <p:cNvSpPr>
              <a:spLocks/>
            </p:cNvSpPr>
            <p:nvPr/>
          </p:nvSpPr>
          <p:spPr bwMode="auto">
            <a:xfrm>
              <a:off x="5009" y="2277"/>
              <a:ext cx="68" cy="104"/>
            </a:xfrm>
            <a:custGeom>
              <a:avLst/>
              <a:gdLst>
                <a:gd name="T0" fmla="*/ 30 w 136"/>
                <a:gd name="T1" fmla="*/ 0 h 207"/>
                <a:gd name="T2" fmla="*/ 0 w 136"/>
                <a:gd name="T3" fmla="*/ 45 h 207"/>
                <a:gd name="T4" fmla="*/ 69 w 136"/>
                <a:gd name="T5" fmla="*/ 195 h 207"/>
                <a:gd name="T6" fmla="*/ 136 w 136"/>
                <a:gd name="T7" fmla="*/ 207 h 207"/>
                <a:gd name="T8" fmla="*/ 114 w 136"/>
                <a:gd name="T9" fmla="*/ 164 h 207"/>
                <a:gd name="T10" fmla="*/ 30 w 136"/>
                <a:gd name="T11" fmla="*/ 0 h 207"/>
                <a:gd name="T12" fmla="*/ 30 w 136"/>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136" h="207">
                  <a:moveTo>
                    <a:pt x="30" y="0"/>
                  </a:moveTo>
                  <a:lnTo>
                    <a:pt x="0" y="45"/>
                  </a:lnTo>
                  <a:lnTo>
                    <a:pt x="69" y="195"/>
                  </a:lnTo>
                  <a:lnTo>
                    <a:pt x="136" y="207"/>
                  </a:lnTo>
                  <a:lnTo>
                    <a:pt x="114" y="164"/>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6" name="Freeform 72"/>
            <p:cNvSpPr>
              <a:spLocks/>
            </p:cNvSpPr>
            <p:nvPr/>
          </p:nvSpPr>
          <p:spPr bwMode="auto">
            <a:xfrm>
              <a:off x="5081" y="2406"/>
              <a:ext cx="60" cy="111"/>
            </a:xfrm>
            <a:custGeom>
              <a:avLst/>
              <a:gdLst>
                <a:gd name="T0" fmla="*/ 26 w 121"/>
                <a:gd name="T1" fmla="*/ 0 h 222"/>
                <a:gd name="T2" fmla="*/ 0 w 121"/>
                <a:gd name="T3" fmla="*/ 64 h 222"/>
                <a:gd name="T4" fmla="*/ 83 w 121"/>
                <a:gd name="T5" fmla="*/ 222 h 222"/>
                <a:gd name="T6" fmla="*/ 121 w 121"/>
                <a:gd name="T7" fmla="*/ 190 h 222"/>
                <a:gd name="T8" fmla="*/ 26 w 121"/>
                <a:gd name="T9" fmla="*/ 0 h 222"/>
                <a:gd name="T10" fmla="*/ 26 w 121"/>
                <a:gd name="T11" fmla="*/ 0 h 222"/>
              </a:gdLst>
              <a:ahLst/>
              <a:cxnLst>
                <a:cxn ang="0">
                  <a:pos x="T0" y="T1"/>
                </a:cxn>
                <a:cxn ang="0">
                  <a:pos x="T2" y="T3"/>
                </a:cxn>
                <a:cxn ang="0">
                  <a:pos x="T4" y="T5"/>
                </a:cxn>
                <a:cxn ang="0">
                  <a:pos x="T6" y="T7"/>
                </a:cxn>
                <a:cxn ang="0">
                  <a:pos x="T8" y="T9"/>
                </a:cxn>
                <a:cxn ang="0">
                  <a:pos x="T10" y="T11"/>
                </a:cxn>
              </a:cxnLst>
              <a:rect l="0" t="0" r="r" b="b"/>
              <a:pathLst>
                <a:path w="121" h="222">
                  <a:moveTo>
                    <a:pt x="26" y="0"/>
                  </a:moveTo>
                  <a:lnTo>
                    <a:pt x="0" y="64"/>
                  </a:lnTo>
                  <a:lnTo>
                    <a:pt x="83" y="222"/>
                  </a:lnTo>
                  <a:lnTo>
                    <a:pt x="121" y="190"/>
                  </a:lnTo>
                  <a:lnTo>
                    <a:pt x="2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7" name="Freeform 73"/>
            <p:cNvSpPr>
              <a:spLocks/>
            </p:cNvSpPr>
            <p:nvPr/>
          </p:nvSpPr>
          <p:spPr bwMode="auto">
            <a:xfrm>
              <a:off x="4668" y="1617"/>
              <a:ext cx="214" cy="404"/>
            </a:xfrm>
            <a:custGeom>
              <a:avLst/>
              <a:gdLst>
                <a:gd name="T0" fmla="*/ 26 w 429"/>
                <a:gd name="T1" fmla="*/ 0 h 809"/>
                <a:gd name="T2" fmla="*/ 0 w 429"/>
                <a:gd name="T3" fmla="*/ 28 h 809"/>
                <a:gd name="T4" fmla="*/ 7 w 429"/>
                <a:gd name="T5" fmla="*/ 54 h 809"/>
                <a:gd name="T6" fmla="*/ 57 w 429"/>
                <a:gd name="T7" fmla="*/ 78 h 809"/>
                <a:gd name="T8" fmla="*/ 124 w 429"/>
                <a:gd name="T9" fmla="*/ 180 h 809"/>
                <a:gd name="T10" fmla="*/ 152 w 429"/>
                <a:gd name="T11" fmla="*/ 244 h 809"/>
                <a:gd name="T12" fmla="*/ 197 w 429"/>
                <a:gd name="T13" fmla="*/ 363 h 809"/>
                <a:gd name="T14" fmla="*/ 239 w 429"/>
                <a:gd name="T15" fmla="*/ 536 h 809"/>
                <a:gd name="T16" fmla="*/ 284 w 429"/>
                <a:gd name="T17" fmla="*/ 634 h 809"/>
                <a:gd name="T18" fmla="*/ 312 w 429"/>
                <a:gd name="T19" fmla="*/ 684 h 809"/>
                <a:gd name="T20" fmla="*/ 340 w 429"/>
                <a:gd name="T21" fmla="*/ 729 h 809"/>
                <a:gd name="T22" fmla="*/ 385 w 429"/>
                <a:gd name="T23" fmla="*/ 788 h 809"/>
                <a:gd name="T24" fmla="*/ 403 w 429"/>
                <a:gd name="T25" fmla="*/ 809 h 809"/>
                <a:gd name="T26" fmla="*/ 363 w 429"/>
                <a:gd name="T27" fmla="*/ 711 h 809"/>
                <a:gd name="T28" fmla="*/ 333 w 429"/>
                <a:gd name="T29" fmla="*/ 661 h 809"/>
                <a:gd name="T30" fmla="*/ 276 w 429"/>
                <a:gd name="T31" fmla="*/ 539 h 809"/>
                <a:gd name="T32" fmla="*/ 232 w 429"/>
                <a:gd name="T33" fmla="*/ 393 h 809"/>
                <a:gd name="T34" fmla="*/ 215 w 429"/>
                <a:gd name="T35" fmla="*/ 323 h 809"/>
                <a:gd name="T36" fmla="*/ 260 w 429"/>
                <a:gd name="T37" fmla="*/ 337 h 809"/>
                <a:gd name="T38" fmla="*/ 328 w 429"/>
                <a:gd name="T39" fmla="*/ 427 h 809"/>
                <a:gd name="T40" fmla="*/ 342 w 429"/>
                <a:gd name="T41" fmla="*/ 519 h 809"/>
                <a:gd name="T42" fmla="*/ 370 w 429"/>
                <a:gd name="T43" fmla="*/ 609 h 809"/>
                <a:gd name="T44" fmla="*/ 405 w 429"/>
                <a:gd name="T45" fmla="*/ 685 h 809"/>
                <a:gd name="T46" fmla="*/ 429 w 429"/>
                <a:gd name="T47" fmla="*/ 743 h 809"/>
                <a:gd name="T48" fmla="*/ 419 w 429"/>
                <a:gd name="T49" fmla="*/ 645 h 809"/>
                <a:gd name="T50" fmla="*/ 395 w 429"/>
                <a:gd name="T51" fmla="*/ 576 h 809"/>
                <a:gd name="T52" fmla="*/ 373 w 429"/>
                <a:gd name="T53" fmla="*/ 513 h 809"/>
                <a:gd name="T54" fmla="*/ 361 w 429"/>
                <a:gd name="T55" fmla="*/ 408 h 809"/>
                <a:gd name="T56" fmla="*/ 359 w 429"/>
                <a:gd name="T57" fmla="*/ 301 h 809"/>
                <a:gd name="T58" fmla="*/ 386 w 429"/>
                <a:gd name="T59" fmla="*/ 263 h 809"/>
                <a:gd name="T60" fmla="*/ 405 w 429"/>
                <a:gd name="T61" fmla="*/ 249 h 809"/>
                <a:gd name="T62" fmla="*/ 389 w 429"/>
                <a:gd name="T63" fmla="*/ 135 h 809"/>
                <a:gd name="T64" fmla="*/ 328 w 429"/>
                <a:gd name="T65" fmla="*/ 85 h 809"/>
                <a:gd name="T66" fmla="*/ 375 w 429"/>
                <a:gd name="T67" fmla="*/ 173 h 809"/>
                <a:gd name="T68" fmla="*/ 354 w 429"/>
                <a:gd name="T69" fmla="*/ 204 h 809"/>
                <a:gd name="T70" fmla="*/ 338 w 429"/>
                <a:gd name="T71" fmla="*/ 256 h 809"/>
                <a:gd name="T72" fmla="*/ 340 w 429"/>
                <a:gd name="T73" fmla="*/ 327 h 809"/>
                <a:gd name="T74" fmla="*/ 340 w 429"/>
                <a:gd name="T75" fmla="*/ 403 h 809"/>
                <a:gd name="T76" fmla="*/ 324 w 429"/>
                <a:gd name="T77" fmla="*/ 370 h 809"/>
                <a:gd name="T78" fmla="*/ 293 w 429"/>
                <a:gd name="T79" fmla="*/ 313 h 809"/>
                <a:gd name="T80" fmla="*/ 241 w 429"/>
                <a:gd name="T81" fmla="*/ 273 h 809"/>
                <a:gd name="T82" fmla="*/ 187 w 429"/>
                <a:gd name="T83" fmla="*/ 253 h 809"/>
                <a:gd name="T84" fmla="*/ 128 w 429"/>
                <a:gd name="T85" fmla="*/ 157 h 809"/>
                <a:gd name="T86" fmla="*/ 217 w 429"/>
                <a:gd name="T87" fmla="*/ 227 h 809"/>
                <a:gd name="T88" fmla="*/ 201 w 429"/>
                <a:gd name="T89" fmla="*/ 186 h 809"/>
                <a:gd name="T90" fmla="*/ 184 w 429"/>
                <a:gd name="T91" fmla="*/ 153 h 809"/>
                <a:gd name="T92" fmla="*/ 164 w 429"/>
                <a:gd name="T93" fmla="*/ 124 h 809"/>
                <a:gd name="T94" fmla="*/ 95 w 429"/>
                <a:gd name="T95" fmla="*/ 93 h 809"/>
                <a:gd name="T96" fmla="*/ 75 w 429"/>
                <a:gd name="T97" fmla="*/ 61 h 809"/>
                <a:gd name="T98" fmla="*/ 49 w 429"/>
                <a:gd name="T99" fmla="*/ 40 h 809"/>
                <a:gd name="T100" fmla="*/ 61 w 429"/>
                <a:gd name="T101" fmla="*/ 14 h 809"/>
                <a:gd name="T102" fmla="*/ 26 w 429"/>
                <a:gd name="T103" fmla="*/ 0 h 809"/>
                <a:gd name="T104" fmla="*/ 26 w 429"/>
                <a:gd name="T10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9" h="809">
                  <a:moveTo>
                    <a:pt x="26" y="0"/>
                  </a:moveTo>
                  <a:lnTo>
                    <a:pt x="0" y="28"/>
                  </a:lnTo>
                  <a:lnTo>
                    <a:pt x="7" y="54"/>
                  </a:lnTo>
                  <a:lnTo>
                    <a:pt x="57" y="78"/>
                  </a:lnTo>
                  <a:lnTo>
                    <a:pt x="124" y="180"/>
                  </a:lnTo>
                  <a:lnTo>
                    <a:pt x="152" y="244"/>
                  </a:lnTo>
                  <a:lnTo>
                    <a:pt x="197" y="363"/>
                  </a:lnTo>
                  <a:lnTo>
                    <a:pt x="239" y="536"/>
                  </a:lnTo>
                  <a:lnTo>
                    <a:pt x="284" y="634"/>
                  </a:lnTo>
                  <a:lnTo>
                    <a:pt x="312" y="684"/>
                  </a:lnTo>
                  <a:lnTo>
                    <a:pt x="340" y="729"/>
                  </a:lnTo>
                  <a:lnTo>
                    <a:pt x="385" y="788"/>
                  </a:lnTo>
                  <a:lnTo>
                    <a:pt x="403" y="809"/>
                  </a:lnTo>
                  <a:lnTo>
                    <a:pt x="363" y="711"/>
                  </a:lnTo>
                  <a:lnTo>
                    <a:pt x="333" y="661"/>
                  </a:lnTo>
                  <a:lnTo>
                    <a:pt x="276" y="539"/>
                  </a:lnTo>
                  <a:lnTo>
                    <a:pt x="232" y="393"/>
                  </a:lnTo>
                  <a:lnTo>
                    <a:pt x="215" y="323"/>
                  </a:lnTo>
                  <a:lnTo>
                    <a:pt x="260" y="337"/>
                  </a:lnTo>
                  <a:lnTo>
                    <a:pt x="328" y="427"/>
                  </a:lnTo>
                  <a:lnTo>
                    <a:pt x="342" y="519"/>
                  </a:lnTo>
                  <a:lnTo>
                    <a:pt x="370" y="609"/>
                  </a:lnTo>
                  <a:lnTo>
                    <a:pt x="405" y="685"/>
                  </a:lnTo>
                  <a:lnTo>
                    <a:pt x="429" y="743"/>
                  </a:lnTo>
                  <a:lnTo>
                    <a:pt x="419" y="645"/>
                  </a:lnTo>
                  <a:lnTo>
                    <a:pt x="395" y="576"/>
                  </a:lnTo>
                  <a:lnTo>
                    <a:pt x="373" y="513"/>
                  </a:lnTo>
                  <a:lnTo>
                    <a:pt x="361" y="408"/>
                  </a:lnTo>
                  <a:lnTo>
                    <a:pt x="359" y="301"/>
                  </a:lnTo>
                  <a:lnTo>
                    <a:pt x="386" y="263"/>
                  </a:lnTo>
                  <a:lnTo>
                    <a:pt x="405" y="249"/>
                  </a:lnTo>
                  <a:lnTo>
                    <a:pt x="389" y="135"/>
                  </a:lnTo>
                  <a:lnTo>
                    <a:pt x="328" y="85"/>
                  </a:lnTo>
                  <a:lnTo>
                    <a:pt x="375" y="173"/>
                  </a:lnTo>
                  <a:lnTo>
                    <a:pt x="354" y="204"/>
                  </a:lnTo>
                  <a:lnTo>
                    <a:pt x="338" y="256"/>
                  </a:lnTo>
                  <a:lnTo>
                    <a:pt x="340" y="327"/>
                  </a:lnTo>
                  <a:lnTo>
                    <a:pt x="340" y="403"/>
                  </a:lnTo>
                  <a:lnTo>
                    <a:pt x="324" y="370"/>
                  </a:lnTo>
                  <a:lnTo>
                    <a:pt x="293" y="313"/>
                  </a:lnTo>
                  <a:lnTo>
                    <a:pt x="241" y="273"/>
                  </a:lnTo>
                  <a:lnTo>
                    <a:pt x="187" y="253"/>
                  </a:lnTo>
                  <a:lnTo>
                    <a:pt x="128" y="157"/>
                  </a:lnTo>
                  <a:lnTo>
                    <a:pt x="217" y="227"/>
                  </a:lnTo>
                  <a:lnTo>
                    <a:pt x="201" y="186"/>
                  </a:lnTo>
                  <a:lnTo>
                    <a:pt x="184" y="153"/>
                  </a:lnTo>
                  <a:lnTo>
                    <a:pt x="164" y="124"/>
                  </a:lnTo>
                  <a:lnTo>
                    <a:pt x="95" y="93"/>
                  </a:lnTo>
                  <a:lnTo>
                    <a:pt x="75" y="61"/>
                  </a:lnTo>
                  <a:lnTo>
                    <a:pt x="49" y="40"/>
                  </a:lnTo>
                  <a:lnTo>
                    <a:pt x="61" y="14"/>
                  </a:lnTo>
                  <a:lnTo>
                    <a:pt x="2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8" name="Freeform 74"/>
            <p:cNvSpPr>
              <a:spLocks/>
            </p:cNvSpPr>
            <p:nvPr/>
          </p:nvSpPr>
          <p:spPr bwMode="auto">
            <a:xfrm>
              <a:off x="4830" y="1635"/>
              <a:ext cx="31" cy="19"/>
            </a:xfrm>
            <a:custGeom>
              <a:avLst/>
              <a:gdLst>
                <a:gd name="T0" fmla="*/ 5 w 63"/>
                <a:gd name="T1" fmla="*/ 0 h 36"/>
                <a:gd name="T2" fmla="*/ 58 w 63"/>
                <a:gd name="T3" fmla="*/ 10 h 36"/>
                <a:gd name="T4" fmla="*/ 63 w 63"/>
                <a:gd name="T5" fmla="*/ 36 h 36"/>
                <a:gd name="T6" fmla="*/ 0 w 63"/>
                <a:gd name="T7" fmla="*/ 20 h 36"/>
                <a:gd name="T8" fmla="*/ 5 w 63"/>
                <a:gd name="T9" fmla="*/ 0 h 36"/>
                <a:gd name="T10" fmla="*/ 5 w 63"/>
                <a:gd name="T11" fmla="*/ 0 h 36"/>
              </a:gdLst>
              <a:ahLst/>
              <a:cxnLst>
                <a:cxn ang="0">
                  <a:pos x="T0" y="T1"/>
                </a:cxn>
                <a:cxn ang="0">
                  <a:pos x="T2" y="T3"/>
                </a:cxn>
                <a:cxn ang="0">
                  <a:pos x="T4" y="T5"/>
                </a:cxn>
                <a:cxn ang="0">
                  <a:pos x="T6" y="T7"/>
                </a:cxn>
                <a:cxn ang="0">
                  <a:pos x="T8" y="T9"/>
                </a:cxn>
                <a:cxn ang="0">
                  <a:pos x="T10" y="T11"/>
                </a:cxn>
              </a:cxnLst>
              <a:rect l="0" t="0" r="r" b="b"/>
              <a:pathLst>
                <a:path w="63" h="36">
                  <a:moveTo>
                    <a:pt x="5" y="0"/>
                  </a:moveTo>
                  <a:lnTo>
                    <a:pt x="58" y="10"/>
                  </a:lnTo>
                  <a:lnTo>
                    <a:pt x="63" y="36"/>
                  </a:lnTo>
                  <a:lnTo>
                    <a:pt x="0" y="2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99" name="Freeform 75"/>
            <p:cNvSpPr>
              <a:spLocks/>
            </p:cNvSpPr>
            <p:nvPr/>
          </p:nvSpPr>
          <p:spPr bwMode="auto">
            <a:xfrm>
              <a:off x="4614" y="1643"/>
              <a:ext cx="183" cy="454"/>
            </a:xfrm>
            <a:custGeom>
              <a:avLst/>
              <a:gdLst>
                <a:gd name="T0" fmla="*/ 95 w 365"/>
                <a:gd name="T1" fmla="*/ 0 h 909"/>
                <a:gd name="T2" fmla="*/ 41 w 365"/>
                <a:gd name="T3" fmla="*/ 55 h 909"/>
                <a:gd name="T4" fmla="*/ 0 w 365"/>
                <a:gd name="T5" fmla="*/ 166 h 909"/>
                <a:gd name="T6" fmla="*/ 6 w 365"/>
                <a:gd name="T7" fmla="*/ 323 h 909"/>
                <a:gd name="T8" fmla="*/ 32 w 365"/>
                <a:gd name="T9" fmla="*/ 408 h 909"/>
                <a:gd name="T10" fmla="*/ 61 w 365"/>
                <a:gd name="T11" fmla="*/ 481 h 909"/>
                <a:gd name="T12" fmla="*/ 116 w 365"/>
                <a:gd name="T13" fmla="*/ 609 h 909"/>
                <a:gd name="T14" fmla="*/ 142 w 365"/>
                <a:gd name="T15" fmla="*/ 658 h 909"/>
                <a:gd name="T16" fmla="*/ 170 w 365"/>
                <a:gd name="T17" fmla="*/ 708 h 909"/>
                <a:gd name="T18" fmla="*/ 201 w 365"/>
                <a:gd name="T19" fmla="*/ 761 h 909"/>
                <a:gd name="T20" fmla="*/ 203 w 365"/>
                <a:gd name="T21" fmla="*/ 785 h 909"/>
                <a:gd name="T22" fmla="*/ 264 w 365"/>
                <a:gd name="T23" fmla="*/ 875 h 909"/>
                <a:gd name="T24" fmla="*/ 278 w 365"/>
                <a:gd name="T25" fmla="*/ 875 h 909"/>
                <a:gd name="T26" fmla="*/ 324 w 365"/>
                <a:gd name="T27" fmla="*/ 909 h 909"/>
                <a:gd name="T28" fmla="*/ 316 w 365"/>
                <a:gd name="T29" fmla="*/ 881 h 909"/>
                <a:gd name="T30" fmla="*/ 327 w 365"/>
                <a:gd name="T31" fmla="*/ 842 h 909"/>
                <a:gd name="T32" fmla="*/ 346 w 365"/>
                <a:gd name="T33" fmla="*/ 811 h 909"/>
                <a:gd name="T34" fmla="*/ 365 w 365"/>
                <a:gd name="T35" fmla="*/ 785 h 909"/>
                <a:gd name="T36" fmla="*/ 356 w 365"/>
                <a:gd name="T37" fmla="*/ 734 h 909"/>
                <a:gd name="T38" fmla="*/ 344 w 365"/>
                <a:gd name="T39" fmla="*/ 705 h 909"/>
                <a:gd name="T40" fmla="*/ 338 w 365"/>
                <a:gd name="T41" fmla="*/ 775 h 909"/>
                <a:gd name="T42" fmla="*/ 308 w 365"/>
                <a:gd name="T43" fmla="*/ 797 h 909"/>
                <a:gd name="T44" fmla="*/ 283 w 365"/>
                <a:gd name="T45" fmla="*/ 840 h 909"/>
                <a:gd name="T46" fmla="*/ 235 w 365"/>
                <a:gd name="T47" fmla="*/ 775 h 909"/>
                <a:gd name="T48" fmla="*/ 278 w 365"/>
                <a:gd name="T49" fmla="*/ 697 h 909"/>
                <a:gd name="T50" fmla="*/ 247 w 365"/>
                <a:gd name="T51" fmla="*/ 717 h 909"/>
                <a:gd name="T52" fmla="*/ 247 w 365"/>
                <a:gd name="T53" fmla="*/ 730 h 909"/>
                <a:gd name="T54" fmla="*/ 231 w 365"/>
                <a:gd name="T55" fmla="*/ 731 h 909"/>
                <a:gd name="T56" fmla="*/ 190 w 365"/>
                <a:gd name="T57" fmla="*/ 678 h 909"/>
                <a:gd name="T58" fmla="*/ 154 w 365"/>
                <a:gd name="T59" fmla="*/ 605 h 909"/>
                <a:gd name="T60" fmla="*/ 154 w 365"/>
                <a:gd name="T61" fmla="*/ 541 h 909"/>
                <a:gd name="T62" fmla="*/ 116 w 365"/>
                <a:gd name="T63" fmla="*/ 531 h 909"/>
                <a:gd name="T64" fmla="*/ 77 w 365"/>
                <a:gd name="T65" fmla="*/ 449 h 909"/>
                <a:gd name="T66" fmla="*/ 46 w 365"/>
                <a:gd name="T67" fmla="*/ 349 h 909"/>
                <a:gd name="T68" fmla="*/ 23 w 365"/>
                <a:gd name="T69" fmla="*/ 247 h 909"/>
                <a:gd name="T70" fmla="*/ 20 w 365"/>
                <a:gd name="T71" fmla="*/ 209 h 909"/>
                <a:gd name="T72" fmla="*/ 22 w 365"/>
                <a:gd name="T73" fmla="*/ 180 h 909"/>
                <a:gd name="T74" fmla="*/ 37 w 365"/>
                <a:gd name="T75" fmla="*/ 137 h 909"/>
                <a:gd name="T76" fmla="*/ 69 w 365"/>
                <a:gd name="T77" fmla="*/ 57 h 909"/>
                <a:gd name="T78" fmla="*/ 95 w 365"/>
                <a:gd name="T79" fmla="*/ 0 h 909"/>
                <a:gd name="T80" fmla="*/ 95 w 365"/>
                <a:gd name="T81"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5" h="909">
                  <a:moveTo>
                    <a:pt x="95" y="0"/>
                  </a:moveTo>
                  <a:lnTo>
                    <a:pt x="41" y="55"/>
                  </a:lnTo>
                  <a:lnTo>
                    <a:pt x="0" y="166"/>
                  </a:lnTo>
                  <a:lnTo>
                    <a:pt x="6" y="323"/>
                  </a:lnTo>
                  <a:lnTo>
                    <a:pt x="32" y="408"/>
                  </a:lnTo>
                  <a:lnTo>
                    <a:pt x="61" y="481"/>
                  </a:lnTo>
                  <a:lnTo>
                    <a:pt x="116" y="609"/>
                  </a:lnTo>
                  <a:lnTo>
                    <a:pt x="142" y="658"/>
                  </a:lnTo>
                  <a:lnTo>
                    <a:pt x="170" y="708"/>
                  </a:lnTo>
                  <a:lnTo>
                    <a:pt x="201" y="761"/>
                  </a:lnTo>
                  <a:lnTo>
                    <a:pt x="203" y="785"/>
                  </a:lnTo>
                  <a:lnTo>
                    <a:pt x="264" y="875"/>
                  </a:lnTo>
                  <a:lnTo>
                    <a:pt x="278" y="875"/>
                  </a:lnTo>
                  <a:lnTo>
                    <a:pt x="324" y="909"/>
                  </a:lnTo>
                  <a:lnTo>
                    <a:pt x="316" y="881"/>
                  </a:lnTo>
                  <a:lnTo>
                    <a:pt x="327" y="842"/>
                  </a:lnTo>
                  <a:lnTo>
                    <a:pt x="346" y="811"/>
                  </a:lnTo>
                  <a:lnTo>
                    <a:pt x="365" y="785"/>
                  </a:lnTo>
                  <a:lnTo>
                    <a:pt x="356" y="734"/>
                  </a:lnTo>
                  <a:lnTo>
                    <a:pt x="344" y="705"/>
                  </a:lnTo>
                  <a:lnTo>
                    <a:pt x="338" y="775"/>
                  </a:lnTo>
                  <a:lnTo>
                    <a:pt x="308" y="797"/>
                  </a:lnTo>
                  <a:lnTo>
                    <a:pt x="283" y="840"/>
                  </a:lnTo>
                  <a:lnTo>
                    <a:pt x="235" y="775"/>
                  </a:lnTo>
                  <a:lnTo>
                    <a:pt x="278" y="697"/>
                  </a:lnTo>
                  <a:lnTo>
                    <a:pt x="247" y="717"/>
                  </a:lnTo>
                  <a:lnTo>
                    <a:pt x="247" y="730"/>
                  </a:lnTo>
                  <a:lnTo>
                    <a:pt x="231" y="731"/>
                  </a:lnTo>
                  <a:lnTo>
                    <a:pt x="190" y="678"/>
                  </a:lnTo>
                  <a:lnTo>
                    <a:pt x="154" y="605"/>
                  </a:lnTo>
                  <a:lnTo>
                    <a:pt x="154" y="541"/>
                  </a:lnTo>
                  <a:lnTo>
                    <a:pt x="116" y="531"/>
                  </a:lnTo>
                  <a:lnTo>
                    <a:pt x="77" y="449"/>
                  </a:lnTo>
                  <a:lnTo>
                    <a:pt x="46" y="349"/>
                  </a:lnTo>
                  <a:lnTo>
                    <a:pt x="23" y="247"/>
                  </a:lnTo>
                  <a:lnTo>
                    <a:pt x="20" y="209"/>
                  </a:lnTo>
                  <a:lnTo>
                    <a:pt x="22" y="180"/>
                  </a:lnTo>
                  <a:lnTo>
                    <a:pt x="37" y="137"/>
                  </a:lnTo>
                  <a:lnTo>
                    <a:pt x="69" y="57"/>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700" name="Freeform 76"/>
            <p:cNvSpPr>
              <a:spLocks/>
            </p:cNvSpPr>
            <p:nvPr/>
          </p:nvSpPr>
          <p:spPr bwMode="auto">
            <a:xfrm>
              <a:off x="4989" y="1536"/>
              <a:ext cx="262" cy="131"/>
            </a:xfrm>
            <a:custGeom>
              <a:avLst/>
              <a:gdLst>
                <a:gd name="T0" fmla="*/ 0 w 524"/>
                <a:gd name="T1" fmla="*/ 0 h 261"/>
                <a:gd name="T2" fmla="*/ 6 w 524"/>
                <a:gd name="T3" fmla="*/ 190 h 261"/>
                <a:gd name="T4" fmla="*/ 262 w 524"/>
                <a:gd name="T5" fmla="*/ 219 h 261"/>
                <a:gd name="T6" fmla="*/ 459 w 524"/>
                <a:gd name="T7" fmla="*/ 259 h 261"/>
                <a:gd name="T8" fmla="*/ 524 w 524"/>
                <a:gd name="T9" fmla="*/ 261 h 261"/>
                <a:gd name="T10" fmla="*/ 520 w 524"/>
                <a:gd name="T11" fmla="*/ 90 h 261"/>
                <a:gd name="T12" fmla="*/ 63 w 524"/>
                <a:gd name="T13" fmla="*/ 0 h 261"/>
                <a:gd name="T14" fmla="*/ 497 w 524"/>
                <a:gd name="T15" fmla="*/ 100 h 261"/>
                <a:gd name="T16" fmla="*/ 499 w 524"/>
                <a:gd name="T17" fmla="*/ 249 h 261"/>
                <a:gd name="T18" fmla="*/ 24 w 524"/>
                <a:gd name="T19" fmla="*/ 166 h 261"/>
                <a:gd name="T20" fmla="*/ 0 w 524"/>
                <a:gd name="T21" fmla="*/ 0 h 261"/>
                <a:gd name="T22" fmla="*/ 0 w 524"/>
                <a:gd name="T2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261">
                  <a:moveTo>
                    <a:pt x="0" y="0"/>
                  </a:moveTo>
                  <a:lnTo>
                    <a:pt x="6" y="190"/>
                  </a:lnTo>
                  <a:lnTo>
                    <a:pt x="262" y="219"/>
                  </a:lnTo>
                  <a:lnTo>
                    <a:pt x="459" y="259"/>
                  </a:lnTo>
                  <a:lnTo>
                    <a:pt x="524" y="261"/>
                  </a:lnTo>
                  <a:lnTo>
                    <a:pt x="520" y="90"/>
                  </a:lnTo>
                  <a:lnTo>
                    <a:pt x="63" y="0"/>
                  </a:lnTo>
                  <a:lnTo>
                    <a:pt x="497" y="100"/>
                  </a:lnTo>
                  <a:lnTo>
                    <a:pt x="499" y="249"/>
                  </a:lnTo>
                  <a:lnTo>
                    <a:pt x="24" y="166"/>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701" name="Freeform 77"/>
            <p:cNvSpPr>
              <a:spLocks/>
            </p:cNvSpPr>
            <p:nvPr/>
          </p:nvSpPr>
          <p:spPr bwMode="auto">
            <a:xfrm>
              <a:off x="4910" y="1807"/>
              <a:ext cx="167" cy="155"/>
            </a:xfrm>
            <a:custGeom>
              <a:avLst/>
              <a:gdLst>
                <a:gd name="T0" fmla="*/ 0 w 334"/>
                <a:gd name="T1" fmla="*/ 150 h 312"/>
                <a:gd name="T2" fmla="*/ 29 w 334"/>
                <a:gd name="T3" fmla="*/ 312 h 312"/>
                <a:gd name="T4" fmla="*/ 334 w 334"/>
                <a:gd name="T5" fmla="*/ 190 h 312"/>
                <a:gd name="T6" fmla="*/ 291 w 334"/>
                <a:gd name="T7" fmla="*/ 0 h 312"/>
                <a:gd name="T8" fmla="*/ 101 w 334"/>
                <a:gd name="T9" fmla="*/ 88 h 312"/>
                <a:gd name="T10" fmla="*/ 279 w 334"/>
                <a:gd name="T11" fmla="*/ 34 h 312"/>
                <a:gd name="T12" fmla="*/ 308 w 334"/>
                <a:gd name="T13" fmla="*/ 180 h 312"/>
                <a:gd name="T14" fmla="*/ 52 w 334"/>
                <a:gd name="T15" fmla="*/ 282 h 312"/>
                <a:gd name="T16" fmla="*/ 0 w 334"/>
                <a:gd name="T17" fmla="*/ 150 h 312"/>
                <a:gd name="T18" fmla="*/ 0 w 334"/>
                <a:gd name="T19" fmla="*/ 15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12">
                  <a:moveTo>
                    <a:pt x="0" y="150"/>
                  </a:moveTo>
                  <a:lnTo>
                    <a:pt x="29" y="312"/>
                  </a:lnTo>
                  <a:lnTo>
                    <a:pt x="334" y="190"/>
                  </a:lnTo>
                  <a:lnTo>
                    <a:pt x="291" y="0"/>
                  </a:lnTo>
                  <a:lnTo>
                    <a:pt x="101" y="88"/>
                  </a:lnTo>
                  <a:lnTo>
                    <a:pt x="279" y="34"/>
                  </a:lnTo>
                  <a:lnTo>
                    <a:pt x="308" y="180"/>
                  </a:lnTo>
                  <a:lnTo>
                    <a:pt x="52" y="282"/>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702" name="Freeform 78"/>
            <p:cNvSpPr>
              <a:spLocks/>
            </p:cNvSpPr>
            <p:nvPr/>
          </p:nvSpPr>
          <p:spPr bwMode="auto">
            <a:xfrm>
              <a:off x="5015" y="2049"/>
              <a:ext cx="207" cy="122"/>
            </a:xfrm>
            <a:custGeom>
              <a:avLst/>
              <a:gdLst>
                <a:gd name="T0" fmla="*/ 0 w 414"/>
                <a:gd name="T1" fmla="*/ 119 h 245"/>
                <a:gd name="T2" fmla="*/ 9 w 414"/>
                <a:gd name="T3" fmla="*/ 245 h 245"/>
                <a:gd name="T4" fmla="*/ 411 w 414"/>
                <a:gd name="T5" fmla="*/ 181 h 245"/>
                <a:gd name="T6" fmla="*/ 414 w 414"/>
                <a:gd name="T7" fmla="*/ 0 h 245"/>
                <a:gd name="T8" fmla="*/ 75 w 414"/>
                <a:gd name="T9" fmla="*/ 67 h 245"/>
                <a:gd name="T10" fmla="*/ 386 w 414"/>
                <a:gd name="T11" fmla="*/ 22 h 245"/>
                <a:gd name="T12" fmla="*/ 389 w 414"/>
                <a:gd name="T13" fmla="*/ 164 h 245"/>
                <a:gd name="T14" fmla="*/ 25 w 414"/>
                <a:gd name="T15" fmla="*/ 221 h 245"/>
                <a:gd name="T16" fmla="*/ 0 w 414"/>
                <a:gd name="T17" fmla="*/ 119 h 245"/>
                <a:gd name="T18" fmla="*/ 0 w 414"/>
                <a:gd name="T19" fmla="*/ 11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45">
                  <a:moveTo>
                    <a:pt x="0" y="119"/>
                  </a:moveTo>
                  <a:lnTo>
                    <a:pt x="9" y="245"/>
                  </a:lnTo>
                  <a:lnTo>
                    <a:pt x="411" y="181"/>
                  </a:lnTo>
                  <a:lnTo>
                    <a:pt x="414" y="0"/>
                  </a:lnTo>
                  <a:lnTo>
                    <a:pt x="75" y="67"/>
                  </a:lnTo>
                  <a:lnTo>
                    <a:pt x="386" y="22"/>
                  </a:lnTo>
                  <a:lnTo>
                    <a:pt x="389" y="164"/>
                  </a:lnTo>
                  <a:lnTo>
                    <a:pt x="25" y="221"/>
                  </a:lnTo>
                  <a:lnTo>
                    <a:pt x="0" y="119"/>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703" name="Freeform 79"/>
            <p:cNvSpPr>
              <a:spLocks/>
            </p:cNvSpPr>
            <p:nvPr/>
          </p:nvSpPr>
          <p:spPr bwMode="auto">
            <a:xfrm>
              <a:off x="5262" y="2279"/>
              <a:ext cx="171" cy="123"/>
            </a:xfrm>
            <a:custGeom>
              <a:avLst/>
              <a:gdLst>
                <a:gd name="T0" fmla="*/ 12 w 342"/>
                <a:gd name="T1" fmla="*/ 0 h 246"/>
                <a:gd name="T2" fmla="*/ 0 w 342"/>
                <a:gd name="T3" fmla="*/ 168 h 246"/>
                <a:gd name="T4" fmla="*/ 342 w 342"/>
                <a:gd name="T5" fmla="*/ 246 h 246"/>
                <a:gd name="T6" fmla="*/ 340 w 342"/>
                <a:gd name="T7" fmla="*/ 109 h 246"/>
                <a:gd name="T8" fmla="*/ 73 w 342"/>
                <a:gd name="T9" fmla="*/ 16 h 246"/>
                <a:gd name="T10" fmla="*/ 326 w 342"/>
                <a:gd name="T11" fmla="*/ 126 h 246"/>
                <a:gd name="T12" fmla="*/ 318 w 342"/>
                <a:gd name="T13" fmla="*/ 225 h 246"/>
                <a:gd name="T14" fmla="*/ 35 w 342"/>
                <a:gd name="T15" fmla="*/ 147 h 246"/>
                <a:gd name="T16" fmla="*/ 12 w 342"/>
                <a:gd name="T17" fmla="*/ 0 h 246"/>
                <a:gd name="T18" fmla="*/ 12 w 342"/>
                <a:gd name="T1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246">
                  <a:moveTo>
                    <a:pt x="12" y="0"/>
                  </a:moveTo>
                  <a:lnTo>
                    <a:pt x="0" y="168"/>
                  </a:lnTo>
                  <a:lnTo>
                    <a:pt x="342" y="246"/>
                  </a:lnTo>
                  <a:lnTo>
                    <a:pt x="340" y="109"/>
                  </a:lnTo>
                  <a:lnTo>
                    <a:pt x="73" y="16"/>
                  </a:lnTo>
                  <a:lnTo>
                    <a:pt x="326" y="126"/>
                  </a:lnTo>
                  <a:lnTo>
                    <a:pt x="318" y="225"/>
                  </a:lnTo>
                  <a:lnTo>
                    <a:pt x="35" y="147"/>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6704" name="Rectangle 80"/>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705" name="Rectangle 81"/>
          <p:cNvSpPr>
            <a:spLocks noGrp="1" noChangeArrowheads="1"/>
          </p:cNvSpPr>
          <p:nvPr>
            <p:ph type="title"/>
          </p:nvPr>
        </p:nvSpPr>
        <p:spPr>
          <a:xfrm>
            <a:off x="458788" y="273050"/>
            <a:ext cx="8226425" cy="1143000"/>
          </a:xfrm>
          <a:noFill/>
          <a:ln/>
        </p:spPr>
        <p:txBody>
          <a:bodyPr/>
          <a:lstStyle/>
          <a:p>
            <a:r>
              <a:rPr lang="de-DE" altLang="de-DE" sz="3100"/>
              <a:t>…Beispiel, Formular Wareneingangsprüfung</a:t>
            </a:r>
          </a:p>
        </p:txBody>
      </p:sp>
      <p:sp>
        <p:nvSpPr>
          <p:cNvPr id="26706" name="Rectangle 82"/>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6707" name="Rectangle 83"/>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705"/>
                                        </p:tgtEl>
                                        <p:attrNameLst>
                                          <p:attrName>style.visibility</p:attrName>
                                        </p:attrNameLst>
                                      </p:cBhvr>
                                      <p:to>
                                        <p:strVal val="visible"/>
                                      </p:to>
                                    </p:set>
                                    <p:animEffect transition="in" filter="fade">
                                      <p:cBhvr>
                                        <p:cTn id="7" dur="2000"/>
                                        <p:tgtEl>
                                          <p:spTgt spid="26705"/>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26626">
                                            <p:txEl>
                                              <p:pRg st="0" end="0"/>
                                            </p:txEl>
                                          </p:spTgt>
                                        </p:tgtEl>
                                        <p:attrNameLst>
                                          <p:attrName>style.visibility</p:attrName>
                                        </p:attrNameLst>
                                      </p:cBhvr>
                                      <p:to>
                                        <p:strVal val="visible"/>
                                      </p:to>
                                    </p:set>
                                    <p:animEffect transition="in" filter="fade">
                                      <p:cBhvr>
                                        <p:cTn id="11" dur="2000"/>
                                        <p:tgtEl>
                                          <p:spTgt spid="2662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5000"/>
                                  </p:stCondLst>
                                  <p:childTnLst>
                                    <p:set>
                                      <p:cBhvr>
                                        <p:cTn id="15" dur="1" fill="hold">
                                          <p:stCondLst>
                                            <p:cond delay="0"/>
                                          </p:stCondLst>
                                        </p:cTn>
                                        <p:tgtEl>
                                          <p:spTgt spid="26626">
                                            <p:txEl>
                                              <p:pRg st="2" end="2"/>
                                            </p:txEl>
                                          </p:spTgt>
                                        </p:tgtEl>
                                        <p:attrNameLst>
                                          <p:attrName>style.visibility</p:attrName>
                                        </p:attrNameLst>
                                      </p:cBhvr>
                                      <p:to>
                                        <p:strVal val="visible"/>
                                      </p:to>
                                    </p:set>
                                    <p:animEffect transition="in" filter="fade">
                                      <p:cBhvr>
                                        <p:cTn id="16" dur="2000"/>
                                        <p:tgtEl>
                                          <p:spTgt spid="2662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350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fade">
                                      <p:cBhvr>
                                        <p:cTn id="21" dur="2000"/>
                                        <p:tgtEl>
                                          <p:spTgt spid="26626">
                                            <p:txEl>
                                              <p:pRg st="4" end="4"/>
                                            </p:txEl>
                                          </p:spTgt>
                                        </p:tgtEl>
                                      </p:cBhvr>
                                    </p:animEffect>
                                  </p:childTnLst>
                                </p:cTn>
                              </p:par>
                            </p:childTnLst>
                          </p:cTn>
                        </p:par>
                        <p:par>
                          <p:cTn id="22" fill="hold" nodeType="afterGroup">
                            <p:stCondLst>
                              <p:cond delay="5500"/>
                            </p:stCondLst>
                            <p:childTnLst>
                              <p:par>
                                <p:cTn id="23" presetID="34" presetClass="entr" presetSubtype="0" fill="hold" nodeType="afterEffect">
                                  <p:stCondLst>
                                    <p:cond delay="4000"/>
                                  </p:stCondLst>
                                  <p:childTnLst>
                                    <p:set>
                                      <p:cBhvr>
                                        <p:cTn id="24" dur="1" fill="hold">
                                          <p:stCondLst>
                                            <p:cond delay="0"/>
                                          </p:stCondLst>
                                        </p:cTn>
                                        <p:tgtEl>
                                          <p:spTgt spid="26629"/>
                                        </p:tgtEl>
                                        <p:attrNameLst>
                                          <p:attrName>style.visibility</p:attrName>
                                        </p:attrNameLst>
                                      </p:cBhvr>
                                      <p:to>
                                        <p:strVal val="visible"/>
                                      </p:to>
                                    </p:set>
                                    <p:anim from="(-#ppt_w/2)" to="(#ppt_x)" calcmode="lin" valueType="num">
                                      <p:cBhvr>
                                        <p:cTn id="25" dur="1800" fill="hold">
                                          <p:stCondLst>
                                            <p:cond delay="0"/>
                                          </p:stCondLst>
                                        </p:cTn>
                                        <p:tgtEl>
                                          <p:spTgt spid="26629"/>
                                        </p:tgtEl>
                                        <p:attrNameLst>
                                          <p:attrName>ppt_x</p:attrName>
                                        </p:attrNameLst>
                                      </p:cBhvr>
                                    </p:anim>
                                    <p:anim from="0" to="-1.0" calcmode="lin" valueType="num">
                                      <p:cBhvr>
                                        <p:cTn id="26" dur="600" decel="50000" autoRev="1" fill="hold">
                                          <p:stCondLst>
                                            <p:cond delay="1800"/>
                                          </p:stCondLst>
                                        </p:cTn>
                                        <p:tgtEl>
                                          <p:spTgt spid="26629"/>
                                        </p:tgtEl>
                                        <p:attrNameLst>
                                          <p:attrName>xshear</p:attrName>
                                        </p:attrNameLst>
                                      </p:cBhvr>
                                    </p:anim>
                                    <p:animScale>
                                      <p:cBhvr>
                                        <p:cTn id="27" dur="600" decel="100000" autoRev="1" fill="hold">
                                          <p:stCondLst>
                                            <p:cond delay="1800"/>
                                          </p:stCondLst>
                                        </p:cTn>
                                        <p:tgtEl>
                                          <p:spTgt spid="26629"/>
                                        </p:tgtEl>
                                      </p:cBhvr>
                                      <p:from x="100000" y="100000"/>
                                      <p:to x="80000" y="100000"/>
                                    </p:animScale>
                                    <p:anim by="(#ppt_h/3+#ppt_w*0.1)" calcmode="lin" valueType="num">
                                      <p:cBhvr additive="sum">
                                        <p:cTn id="28" dur="600" decel="100000" autoRev="1" fill="hold">
                                          <p:stCondLst>
                                            <p:cond delay="1800"/>
                                          </p:stCondLst>
                                        </p:cTn>
                                        <p:tgtEl>
                                          <p:spTgt spid="26629"/>
                                        </p:tgtEl>
                                        <p:attrNameLst>
                                          <p:attrName>ppt_x</p:attrName>
                                        </p:attrNameLst>
                                      </p:cBhvr>
                                    </p:anim>
                                  </p:childTnLst>
                                </p:cTn>
                              </p:par>
                            </p:childTnLst>
                          </p:cTn>
                        </p:par>
                        <p:par>
                          <p:cTn id="29" fill="hold" nodeType="afterGroup">
                            <p:stCondLst>
                              <p:cond delay="12500"/>
                            </p:stCondLst>
                            <p:childTnLst>
                              <p:par>
                                <p:cTn id="30" presetID="10" presetClass="entr" presetSubtype="0" fill="hold" grpId="0" nodeType="afterEffect">
                                  <p:stCondLst>
                                    <p:cond delay="0"/>
                                  </p:stCondLst>
                                  <p:childTnLst>
                                    <p:set>
                                      <p:cBhvr>
                                        <p:cTn id="31" dur="1" fill="hold">
                                          <p:stCondLst>
                                            <p:cond delay="0"/>
                                          </p:stCondLst>
                                        </p:cTn>
                                        <p:tgtEl>
                                          <p:spTgt spid="26626">
                                            <p:txEl>
                                              <p:pRg st="6" end="6"/>
                                            </p:txEl>
                                          </p:spTgt>
                                        </p:tgtEl>
                                        <p:attrNameLst>
                                          <p:attrName>style.visibility</p:attrName>
                                        </p:attrNameLst>
                                      </p:cBhvr>
                                      <p:to>
                                        <p:strVal val="visible"/>
                                      </p:to>
                                    </p:set>
                                    <p:animEffect transition="in" filter="fade">
                                      <p:cBhvr>
                                        <p:cTn id="32" dur="2000"/>
                                        <p:tgtEl>
                                          <p:spTgt spid="26626">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626">
                                            <p:txEl>
                                              <p:pRg st="7" end="7"/>
                                            </p:txEl>
                                          </p:spTgt>
                                        </p:tgtEl>
                                        <p:attrNameLst>
                                          <p:attrName>style.visibility</p:attrName>
                                        </p:attrNameLst>
                                      </p:cBhvr>
                                      <p:to>
                                        <p:strVal val="visible"/>
                                      </p:to>
                                    </p:set>
                                    <p:animEffect transition="in" filter="fade">
                                      <p:cBhvr>
                                        <p:cTn id="35" dur="2000"/>
                                        <p:tgtEl>
                                          <p:spTgt spid="26626">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2500"/>
                                  </p:stCondLst>
                                  <p:childTnLst>
                                    <p:set>
                                      <p:cBhvr>
                                        <p:cTn id="39" dur="1" fill="hold">
                                          <p:stCondLst>
                                            <p:cond delay="0"/>
                                          </p:stCondLst>
                                        </p:cTn>
                                        <p:tgtEl>
                                          <p:spTgt spid="26626">
                                            <p:txEl>
                                              <p:pRg st="9" end="9"/>
                                            </p:txEl>
                                          </p:spTgt>
                                        </p:tgtEl>
                                        <p:attrNameLst>
                                          <p:attrName>style.visibility</p:attrName>
                                        </p:attrNameLst>
                                      </p:cBhvr>
                                      <p:to>
                                        <p:strVal val="visible"/>
                                      </p:to>
                                    </p:set>
                                    <p:animEffect transition="in" filter="fade">
                                      <p:cBhvr>
                                        <p:cTn id="40" dur="2000"/>
                                        <p:tgtEl>
                                          <p:spTgt spid="26626">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4000"/>
                                  </p:stCondLst>
                                  <p:childTnLst>
                                    <p:set>
                                      <p:cBhvr>
                                        <p:cTn id="44" dur="1" fill="hold">
                                          <p:stCondLst>
                                            <p:cond delay="0"/>
                                          </p:stCondLst>
                                        </p:cTn>
                                        <p:tgtEl>
                                          <p:spTgt spid="26626">
                                            <p:txEl>
                                              <p:pRg st="11" end="11"/>
                                            </p:txEl>
                                          </p:spTgt>
                                        </p:tgtEl>
                                        <p:attrNameLst>
                                          <p:attrName>style.visibility</p:attrName>
                                        </p:attrNameLst>
                                      </p:cBhvr>
                                      <p:to>
                                        <p:strVal val="visible"/>
                                      </p:to>
                                    </p:set>
                                    <p:animEffect transition="in" filter="fade">
                                      <p:cBhvr>
                                        <p:cTn id="45" dur="2000"/>
                                        <p:tgtEl>
                                          <p:spTgt spid="26626">
                                            <p:txEl>
                                              <p:pRg st="11" end="1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nodePh="1">
                                  <p:stCondLst>
                                    <p:cond delay="4000"/>
                                  </p:stCondLst>
                                  <p:endCondLst>
                                    <p:cond evt="begin" delay="0">
                                      <p:tn val="48"/>
                                    </p:cond>
                                  </p:endCondLst>
                                  <p:childTnLst>
                                    <p:set>
                                      <p:cBhvr>
                                        <p:cTn id="49" dur="1" fill="hold">
                                          <p:stCondLst>
                                            <p:cond delay="0"/>
                                          </p:stCondLst>
                                        </p:cTn>
                                        <p:tgtEl>
                                          <p:spTgt spid="26704"/>
                                        </p:tgtEl>
                                        <p:attrNameLst>
                                          <p:attrName>style.visibility</p:attrName>
                                        </p:attrNameLst>
                                      </p:cBhvr>
                                      <p:to>
                                        <p:strVal val="visible"/>
                                      </p:to>
                                    </p:set>
                                    <p:animEffect transition="in" filter="wipe(down)">
                                      <p:cBhvr>
                                        <p:cTn id="50" dur="580">
                                          <p:stCondLst>
                                            <p:cond delay="0"/>
                                          </p:stCondLst>
                                        </p:cTn>
                                        <p:tgtEl>
                                          <p:spTgt spid="26704"/>
                                        </p:tgtEl>
                                      </p:cBhvr>
                                    </p:animEffect>
                                    <p:anim calcmode="lin" valueType="num">
                                      <p:cBhvr>
                                        <p:cTn id="51" dur="1822" tmFilter="0,0; 0.14,0.36; 0.43,0.73; 0.71,0.91; 1.0,1.0">
                                          <p:stCondLst>
                                            <p:cond delay="0"/>
                                          </p:stCondLst>
                                        </p:cTn>
                                        <p:tgtEl>
                                          <p:spTgt spid="2670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670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670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670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6704"/>
                                        </p:tgtEl>
                                        <p:attrNameLst>
                                          <p:attrName>ppt_y</p:attrName>
                                        </p:attrNameLst>
                                      </p:cBhvr>
                                      <p:tavLst>
                                        <p:tav tm="0" fmla="#ppt_y-sin(pi*$)/81">
                                          <p:val>
                                            <p:fltVal val="0"/>
                                          </p:val>
                                        </p:tav>
                                        <p:tav tm="100000">
                                          <p:val>
                                            <p:fltVal val="1"/>
                                          </p:val>
                                        </p:tav>
                                      </p:tavLst>
                                    </p:anim>
                                    <p:animScale>
                                      <p:cBhvr>
                                        <p:cTn id="56" dur="26">
                                          <p:stCondLst>
                                            <p:cond delay="650"/>
                                          </p:stCondLst>
                                        </p:cTn>
                                        <p:tgtEl>
                                          <p:spTgt spid="26704"/>
                                        </p:tgtEl>
                                      </p:cBhvr>
                                      <p:to x="100000" y="60000"/>
                                    </p:animScale>
                                    <p:animScale>
                                      <p:cBhvr>
                                        <p:cTn id="57" dur="166" decel="50000">
                                          <p:stCondLst>
                                            <p:cond delay="676"/>
                                          </p:stCondLst>
                                        </p:cTn>
                                        <p:tgtEl>
                                          <p:spTgt spid="26704"/>
                                        </p:tgtEl>
                                      </p:cBhvr>
                                      <p:to x="100000" y="100000"/>
                                    </p:animScale>
                                    <p:animScale>
                                      <p:cBhvr>
                                        <p:cTn id="58" dur="26">
                                          <p:stCondLst>
                                            <p:cond delay="1312"/>
                                          </p:stCondLst>
                                        </p:cTn>
                                        <p:tgtEl>
                                          <p:spTgt spid="26704"/>
                                        </p:tgtEl>
                                      </p:cBhvr>
                                      <p:to x="100000" y="80000"/>
                                    </p:animScale>
                                    <p:animScale>
                                      <p:cBhvr>
                                        <p:cTn id="59" dur="166" decel="50000">
                                          <p:stCondLst>
                                            <p:cond delay="1338"/>
                                          </p:stCondLst>
                                        </p:cTn>
                                        <p:tgtEl>
                                          <p:spTgt spid="26704"/>
                                        </p:tgtEl>
                                      </p:cBhvr>
                                      <p:to x="100000" y="100000"/>
                                    </p:animScale>
                                    <p:animScale>
                                      <p:cBhvr>
                                        <p:cTn id="60" dur="26">
                                          <p:stCondLst>
                                            <p:cond delay="1642"/>
                                          </p:stCondLst>
                                        </p:cTn>
                                        <p:tgtEl>
                                          <p:spTgt spid="26704"/>
                                        </p:tgtEl>
                                      </p:cBhvr>
                                      <p:to x="100000" y="90000"/>
                                    </p:animScale>
                                    <p:animScale>
                                      <p:cBhvr>
                                        <p:cTn id="61" dur="166" decel="50000">
                                          <p:stCondLst>
                                            <p:cond delay="1668"/>
                                          </p:stCondLst>
                                        </p:cTn>
                                        <p:tgtEl>
                                          <p:spTgt spid="26704"/>
                                        </p:tgtEl>
                                      </p:cBhvr>
                                      <p:to x="100000" y="100000"/>
                                    </p:animScale>
                                    <p:animScale>
                                      <p:cBhvr>
                                        <p:cTn id="62" dur="26">
                                          <p:stCondLst>
                                            <p:cond delay="1808"/>
                                          </p:stCondLst>
                                        </p:cTn>
                                        <p:tgtEl>
                                          <p:spTgt spid="26704"/>
                                        </p:tgtEl>
                                      </p:cBhvr>
                                      <p:to x="100000" y="95000"/>
                                    </p:animScale>
                                    <p:animScale>
                                      <p:cBhvr>
                                        <p:cTn id="63" dur="166" decel="50000">
                                          <p:stCondLst>
                                            <p:cond delay="1834"/>
                                          </p:stCondLst>
                                        </p:cTn>
                                        <p:tgtEl>
                                          <p:spTgt spid="267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P spid="26704" grpId="0" animBg="1"/>
      <p:bldP spid="267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a:t>3.2 Lagerung der Ware</a:t>
            </a:r>
          </a:p>
        </p:txBody>
      </p:sp>
      <p:sp>
        <p:nvSpPr>
          <p:cNvPr id="27651" name="Rectangle 3"/>
          <p:cNvSpPr>
            <a:spLocks noGrp="1" noChangeArrowheads="1"/>
          </p:cNvSpPr>
          <p:nvPr>
            <p:ph type="body" idx="1"/>
          </p:nvPr>
        </p:nvSpPr>
        <p:spPr>
          <a:xfrm>
            <a:off x="455613" y="1598613"/>
            <a:ext cx="8226425" cy="4783137"/>
          </a:xfrm>
        </p:spPr>
        <p:txBody>
          <a:bodyPr/>
          <a:lstStyle/>
          <a:p>
            <a:pPr>
              <a:lnSpc>
                <a:spcPct val="80000"/>
              </a:lnSpc>
            </a:pPr>
            <a:r>
              <a:rPr lang="de-DE" altLang="de-DE" sz="2100"/>
              <a:t>Wird Ware angeliefert, von der noch Restbestände im Lager vorhanden sind, muss die neue Ware hinter der alten eingeräumt werden. Dieses Prinzip nennt man „first in, first out“ : Alles, was zuerst eingelagert wurde, muss auch zuerst wieder heraus. Der Grund ist einfach: Die ältere Ware muss zuerst verarbeitet werden, weil sie ein kürzeres Haltbarkeitsdatum hat.</a:t>
            </a:r>
          </a:p>
          <a:p>
            <a:pPr>
              <a:lnSpc>
                <a:spcPct val="80000"/>
              </a:lnSpc>
            </a:pPr>
            <a:endParaRPr lang="de-DE" altLang="de-DE" sz="2100"/>
          </a:p>
          <a:p>
            <a:pPr>
              <a:lnSpc>
                <a:spcPct val="80000"/>
              </a:lnSpc>
            </a:pPr>
            <a:r>
              <a:rPr lang="de-DE" altLang="de-DE" sz="2100"/>
              <a:t>Wenn Sie aufgeblähte Dosen finden, informieren Sie Ihre Ansprechpartner. Es handelt sich hier um so genannte „Bombagen“. Das Lebensmittel in der Dose ist verdorben und muss sofort entsorgt oder dem Lieferanten zurückgegeben werden.</a:t>
            </a:r>
          </a:p>
          <a:p>
            <a:pPr>
              <a:lnSpc>
                <a:spcPct val="80000"/>
              </a:lnSpc>
            </a:pPr>
            <a:endParaRPr lang="de-DE" altLang="de-DE" sz="2100"/>
          </a:p>
          <a:p>
            <a:pPr>
              <a:lnSpc>
                <a:spcPct val="80000"/>
              </a:lnSpc>
            </a:pPr>
            <a:r>
              <a:rPr lang="de-DE" altLang="de-DE" sz="2100"/>
              <a:t>Umgefüllte Lebensmittel oder eigen produzierte Speisen müssen vor der Einlagerung abgedeckt werden. Die Lebensmittel sind damit erheblich vor einem vorzeitigen Verderb geschützt und können nicht verunreinigt werden …</a:t>
            </a:r>
          </a:p>
        </p:txBody>
      </p:sp>
      <p:sp>
        <p:nvSpPr>
          <p:cNvPr id="27653"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27654"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7655" name="Rectangle 7"/>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56"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fade">
                                      <p:cBhvr>
                                        <p:cTn id="11" dur="2000"/>
                                        <p:tgtEl>
                                          <p:spTgt spid="276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2000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fade">
                                      <p:cBhvr>
                                        <p:cTn id="16" dur="2000"/>
                                        <p:tgtEl>
                                          <p:spTgt spid="276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1500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fade">
                                      <p:cBhvr>
                                        <p:cTn id="21" dur="2000"/>
                                        <p:tgtEl>
                                          <p:spTgt spid="2765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grpId="0" nodeType="clickEffect" nodePh="1">
                                  <p:stCondLst>
                                    <p:cond delay="15000"/>
                                  </p:stCondLst>
                                  <p:endCondLst>
                                    <p:cond evt="begin" delay="0">
                                      <p:tn val="24"/>
                                    </p:cond>
                                  </p:endCondLst>
                                  <p:childTnLst>
                                    <p:set>
                                      <p:cBhvr>
                                        <p:cTn id="25" dur="1" fill="hold">
                                          <p:stCondLst>
                                            <p:cond delay="0"/>
                                          </p:stCondLst>
                                        </p:cTn>
                                        <p:tgtEl>
                                          <p:spTgt spid="27655"/>
                                        </p:tgtEl>
                                        <p:attrNameLst>
                                          <p:attrName>style.visibility</p:attrName>
                                        </p:attrNameLst>
                                      </p:cBhvr>
                                      <p:to>
                                        <p:strVal val="visible"/>
                                      </p:to>
                                    </p:set>
                                    <p:animEffect transition="in" filter="wipe(down)">
                                      <p:cBhvr>
                                        <p:cTn id="26" dur="580">
                                          <p:stCondLst>
                                            <p:cond delay="0"/>
                                          </p:stCondLst>
                                        </p:cTn>
                                        <p:tgtEl>
                                          <p:spTgt spid="27655"/>
                                        </p:tgtEl>
                                      </p:cBhvr>
                                    </p:animEffect>
                                    <p:anim calcmode="lin" valueType="num">
                                      <p:cBhvr>
                                        <p:cTn id="27" dur="1822" tmFilter="0,0; 0.14,0.36; 0.43,0.73; 0.71,0.91; 1.0,1.0">
                                          <p:stCondLst>
                                            <p:cond delay="0"/>
                                          </p:stCondLst>
                                        </p:cTn>
                                        <p:tgtEl>
                                          <p:spTgt spid="2765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765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765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765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7655"/>
                                        </p:tgtEl>
                                        <p:attrNameLst>
                                          <p:attrName>ppt_y</p:attrName>
                                        </p:attrNameLst>
                                      </p:cBhvr>
                                      <p:tavLst>
                                        <p:tav tm="0" fmla="#ppt_y-sin(pi*$)/81">
                                          <p:val>
                                            <p:fltVal val="0"/>
                                          </p:val>
                                        </p:tav>
                                        <p:tav tm="100000">
                                          <p:val>
                                            <p:fltVal val="1"/>
                                          </p:val>
                                        </p:tav>
                                      </p:tavLst>
                                    </p:anim>
                                    <p:animScale>
                                      <p:cBhvr>
                                        <p:cTn id="32" dur="26">
                                          <p:stCondLst>
                                            <p:cond delay="650"/>
                                          </p:stCondLst>
                                        </p:cTn>
                                        <p:tgtEl>
                                          <p:spTgt spid="27655"/>
                                        </p:tgtEl>
                                      </p:cBhvr>
                                      <p:to x="100000" y="60000"/>
                                    </p:animScale>
                                    <p:animScale>
                                      <p:cBhvr>
                                        <p:cTn id="33" dur="166" decel="50000">
                                          <p:stCondLst>
                                            <p:cond delay="676"/>
                                          </p:stCondLst>
                                        </p:cTn>
                                        <p:tgtEl>
                                          <p:spTgt spid="27655"/>
                                        </p:tgtEl>
                                      </p:cBhvr>
                                      <p:to x="100000" y="100000"/>
                                    </p:animScale>
                                    <p:animScale>
                                      <p:cBhvr>
                                        <p:cTn id="34" dur="26">
                                          <p:stCondLst>
                                            <p:cond delay="1312"/>
                                          </p:stCondLst>
                                        </p:cTn>
                                        <p:tgtEl>
                                          <p:spTgt spid="27655"/>
                                        </p:tgtEl>
                                      </p:cBhvr>
                                      <p:to x="100000" y="80000"/>
                                    </p:animScale>
                                    <p:animScale>
                                      <p:cBhvr>
                                        <p:cTn id="35" dur="166" decel="50000">
                                          <p:stCondLst>
                                            <p:cond delay="1338"/>
                                          </p:stCondLst>
                                        </p:cTn>
                                        <p:tgtEl>
                                          <p:spTgt spid="27655"/>
                                        </p:tgtEl>
                                      </p:cBhvr>
                                      <p:to x="100000" y="100000"/>
                                    </p:animScale>
                                    <p:animScale>
                                      <p:cBhvr>
                                        <p:cTn id="36" dur="26">
                                          <p:stCondLst>
                                            <p:cond delay="1642"/>
                                          </p:stCondLst>
                                        </p:cTn>
                                        <p:tgtEl>
                                          <p:spTgt spid="27655"/>
                                        </p:tgtEl>
                                      </p:cBhvr>
                                      <p:to x="100000" y="90000"/>
                                    </p:animScale>
                                    <p:animScale>
                                      <p:cBhvr>
                                        <p:cTn id="37" dur="166" decel="50000">
                                          <p:stCondLst>
                                            <p:cond delay="1668"/>
                                          </p:stCondLst>
                                        </p:cTn>
                                        <p:tgtEl>
                                          <p:spTgt spid="27655"/>
                                        </p:tgtEl>
                                      </p:cBhvr>
                                      <p:to x="100000" y="100000"/>
                                    </p:animScale>
                                    <p:animScale>
                                      <p:cBhvr>
                                        <p:cTn id="38" dur="26">
                                          <p:stCondLst>
                                            <p:cond delay="1808"/>
                                          </p:stCondLst>
                                        </p:cTn>
                                        <p:tgtEl>
                                          <p:spTgt spid="27655"/>
                                        </p:tgtEl>
                                      </p:cBhvr>
                                      <p:to x="100000" y="95000"/>
                                    </p:animScale>
                                    <p:animScale>
                                      <p:cBhvr>
                                        <p:cTn id="39" dur="166" decel="50000">
                                          <p:stCondLst>
                                            <p:cond delay="1834"/>
                                          </p:stCondLst>
                                        </p:cTn>
                                        <p:tgtEl>
                                          <p:spTgt spid="276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uiExpand="1" build="p"/>
      <p:bldP spid="276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23850" y="1916113"/>
            <a:ext cx="4008438" cy="2159000"/>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47625">
                <a:solidFill>
                  <a:srgbClr val="000000"/>
                </a:solidFill>
                <a:miter lim="800000"/>
                <a:headEnd/>
                <a:tailEnd/>
              </a14:hiddenLine>
            </a:ext>
          </a:extLst>
        </p:spPr>
        <p:txBody>
          <a:bodyPr/>
          <a:lstStyle/>
          <a:p>
            <a:r>
              <a:rPr lang="de-DE" altLang="de-DE" sz="1200"/>
              <a:t>	 </a:t>
            </a:r>
            <a:r>
              <a:rPr lang="de-DE" altLang="de-DE" sz="1100" b="1">
                <a:solidFill>
                  <a:srgbClr val="000000"/>
                </a:solidFill>
              </a:rPr>
              <a:t>	</a:t>
            </a:r>
          </a:p>
        </p:txBody>
      </p:sp>
      <p:sp>
        <p:nvSpPr>
          <p:cNvPr id="28675" name="Rectangle 3"/>
          <p:cNvSpPr>
            <a:spLocks noChangeArrowheads="1"/>
          </p:cNvSpPr>
          <p:nvPr/>
        </p:nvSpPr>
        <p:spPr bwMode="auto">
          <a:xfrm>
            <a:off x="0" y="4292600"/>
            <a:ext cx="3756025" cy="2159000"/>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47625">
                <a:solidFill>
                  <a:srgbClr val="000000"/>
                </a:solidFill>
                <a:miter lim="800000"/>
                <a:headEnd/>
                <a:tailEnd/>
              </a14:hiddenLine>
            </a:ext>
          </a:extLst>
        </p:spPr>
        <p:txBody>
          <a:bodyPr/>
          <a:lstStyle/>
          <a:p>
            <a:pPr algn="ctr"/>
            <a:r>
              <a:rPr lang="de-DE" altLang="de-DE" sz="1000" b="1">
                <a:solidFill>
                  <a:srgbClr val="000000"/>
                </a:solidFill>
              </a:rPr>
              <a:t>     </a:t>
            </a:r>
            <a:endParaRPr lang="de-DE" altLang="de-DE" sz="1400">
              <a:solidFill>
                <a:srgbClr val="FFFFFF"/>
              </a:solidFill>
            </a:endParaRPr>
          </a:p>
        </p:txBody>
      </p:sp>
      <p:grpSp>
        <p:nvGrpSpPr>
          <p:cNvPr id="28676" name="Group 4"/>
          <p:cNvGrpSpPr>
            <a:grpSpLocks/>
          </p:cNvGrpSpPr>
          <p:nvPr/>
        </p:nvGrpSpPr>
        <p:grpSpPr bwMode="auto">
          <a:xfrm>
            <a:off x="5219700" y="3500438"/>
            <a:ext cx="1619250" cy="2355850"/>
            <a:chOff x="3288" y="2205"/>
            <a:chExt cx="1020" cy="1484"/>
          </a:xfrm>
        </p:grpSpPr>
        <p:grpSp>
          <p:nvGrpSpPr>
            <p:cNvPr id="28677" name="Group 5"/>
            <p:cNvGrpSpPr>
              <a:grpSpLocks/>
            </p:cNvGrpSpPr>
            <p:nvPr/>
          </p:nvGrpSpPr>
          <p:grpSpPr bwMode="auto">
            <a:xfrm>
              <a:off x="3470" y="2626"/>
              <a:ext cx="633" cy="1063"/>
              <a:chOff x="1598" y="13072"/>
              <a:chExt cx="939" cy="1579"/>
            </a:xfrm>
          </p:grpSpPr>
          <p:sp>
            <p:nvSpPr>
              <p:cNvPr id="28678" name="Freeform 6"/>
              <p:cNvSpPr>
                <a:spLocks/>
              </p:cNvSpPr>
              <p:nvPr/>
            </p:nvSpPr>
            <p:spPr bwMode="auto">
              <a:xfrm>
                <a:off x="1598" y="13072"/>
                <a:ext cx="939" cy="1579"/>
              </a:xfrm>
              <a:custGeom>
                <a:avLst/>
                <a:gdLst>
                  <a:gd name="T0" fmla="*/ 793 w 939"/>
                  <a:gd name="T1" fmla="*/ 1554 h 1579"/>
                  <a:gd name="T2" fmla="*/ 903 w 939"/>
                  <a:gd name="T3" fmla="*/ 1532 h 1579"/>
                  <a:gd name="T4" fmla="*/ 938 w 939"/>
                  <a:gd name="T5" fmla="*/ 1498 h 1579"/>
                  <a:gd name="T6" fmla="*/ 927 w 939"/>
                  <a:gd name="T7" fmla="*/ 1468 h 1579"/>
                  <a:gd name="T8" fmla="*/ 921 w 939"/>
                  <a:gd name="T9" fmla="*/ 1438 h 1579"/>
                  <a:gd name="T10" fmla="*/ 922 w 939"/>
                  <a:gd name="T11" fmla="*/ 1401 h 1579"/>
                  <a:gd name="T12" fmla="*/ 917 w 939"/>
                  <a:gd name="T13" fmla="*/ 1340 h 1579"/>
                  <a:gd name="T14" fmla="*/ 920 w 939"/>
                  <a:gd name="T15" fmla="*/ 1305 h 1579"/>
                  <a:gd name="T16" fmla="*/ 922 w 939"/>
                  <a:gd name="T17" fmla="*/ 1274 h 1579"/>
                  <a:gd name="T18" fmla="*/ 909 w 939"/>
                  <a:gd name="T19" fmla="*/ 1236 h 1579"/>
                  <a:gd name="T20" fmla="*/ 920 w 939"/>
                  <a:gd name="T21" fmla="*/ 1216 h 1579"/>
                  <a:gd name="T22" fmla="*/ 912 w 939"/>
                  <a:gd name="T23" fmla="*/ 1175 h 1579"/>
                  <a:gd name="T24" fmla="*/ 918 w 939"/>
                  <a:gd name="T25" fmla="*/ 1117 h 1579"/>
                  <a:gd name="T26" fmla="*/ 929 w 939"/>
                  <a:gd name="T27" fmla="*/ 962 h 1579"/>
                  <a:gd name="T28" fmla="*/ 921 w 939"/>
                  <a:gd name="T29" fmla="*/ 605 h 1579"/>
                  <a:gd name="T30" fmla="*/ 926 w 939"/>
                  <a:gd name="T31" fmla="*/ 379 h 1579"/>
                  <a:gd name="T32" fmla="*/ 919 w 939"/>
                  <a:gd name="T33" fmla="*/ 333 h 1579"/>
                  <a:gd name="T34" fmla="*/ 920 w 939"/>
                  <a:gd name="T35" fmla="*/ 316 h 1579"/>
                  <a:gd name="T36" fmla="*/ 911 w 939"/>
                  <a:gd name="T37" fmla="*/ 300 h 1579"/>
                  <a:gd name="T38" fmla="*/ 921 w 939"/>
                  <a:gd name="T39" fmla="*/ 265 h 1579"/>
                  <a:gd name="T40" fmla="*/ 909 w 939"/>
                  <a:gd name="T41" fmla="*/ 240 h 1579"/>
                  <a:gd name="T42" fmla="*/ 916 w 939"/>
                  <a:gd name="T43" fmla="*/ 222 h 1579"/>
                  <a:gd name="T44" fmla="*/ 922 w 939"/>
                  <a:gd name="T45" fmla="*/ 196 h 1579"/>
                  <a:gd name="T46" fmla="*/ 930 w 939"/>
                  <a:gd name="T47" fmla="*/ 123 h 1579"/>
                  <a:gd name="T48" fmla="*/ 939 w 939"/>
                  <a:gd name="T49" fmla="*/ 69 h 1579"/>
                  <a:gd name="T50" fmla="*/ 877 w 939"/>
                  <a:gd name="T51" fmla="*/ 38 h 1579"/>
                  <a:gd name="T52" fmla="*/ 796 w 939"/>
                  <a:gd name="T53" fmla="*/ 23 h 1579"/>
                  <a:gd name="T54" fmla="*/ 677 w 939"/>
                  <a:gd name="T55" fmla="*/ 7 h 1579"/>
                  <a:gd name="T56" fmla="*/ 534 w 939"/>
                  <a:gd name="T57" fmla="*/ 1 h 1579"/>
                  <a:gd name="T58" fmla="*/ 342 w 939"/>
                  <a:gd name="T59" fmla="*/ 6 h 1579"/>
                  <a:gd name="T60" fmla="*/ 144 w 939"/>
                  <a:gd name="T61" fmla="*/ 28 h 1579"/>
                  <a:gd name="T62" fmla="*/ 25 w 939"/>
                  <a:gd name="T63" fmla="*/ 54 h 1579"/>
                  <a:gd name="T64" fmla="*/ 1 w 939"/>
                  <a:gd name="T65" fmla="*/ 78 h 1579"/>
                  <a:gd name="T66" fmla="*/ 3 w 939"/>
                  <a:gd name="T67" fmla="*/ 107 h 1579"/>
                  <a:gd name="T68" fmla="*/ 32 w 939"/>
                  <a:gd name="T69" fmla="*/ 228 h 1579"/>
                  <a:gd name="T70" fmla="*/ 15 w 939"/>
                  <a:gd name="T71" fmla="*/ 262 h 1579"/>
                  <a:gd name="T72" fmla="*/ 19 w 939"/>
                  <a:gd name="T73" fmla="*/ 283 h 1579"/>
                  <a:gd name="T74" fmla="*/ 34 w 939"/>
                  <a:gd name="T75" fmla="*/ 300 h 1579"/>
                  <a:gd name="T76" fmla="*/ 28 w 939"/>
                  <a:gd name="T77" fmla="*/ 316 h 1579"/>
                  <a:gd name="T78" fmla="*/ 21 w 939"/>
                  <a:gd name="T79" fmla="*/ 339 h 1579"/>
                  <a:gd name="T80" fmla="*/ 35 w 939"/>
                  <a:gd name="T81" fmla="*/ 367 h 1579"/>
                  <a:gd name="T82" fmla="*/ 20 w 939"/>
                  <a:gd name="T83" fmla="*/ 402 h 1579"/>
                  <a:gd name="T84" fmla="*/ 21 w 939"/>
                  <a:gd name="T85" fmla="*/ 904 h 1579"/>
                  <a:gd name="T86" fmla="*/ 24 w 939"/>
                  <a:gd name="T87" fmla="*/ 1061 h 1579"/>
                  <a:gd name="T88" fmla="*/ 23 w 939"/>
                  <a:gd name="T89" fmla="*/ 1143 h 1579"/>
                  <a:gd name="T90" fmla="*/ 42 w 939"/>
                  <a:gd name="T91" fmla="*/ 1166 h 1579"/>
                  <a:gd name="T92" fmla="*/ 40 w 939"/>
                  <a:gd name="T93" fmla="*/ 1187 h 1579"/>
                  <a:gd name="T94" fmla="*/ 27 w 939"/>
                  <a:gd name="T95" fmla="*/ 1201 h 1579"/>
                  <a:gd name="T96" fmla="*/ 38 w 939"/>
                  <a:gd name="T97" fmla="*/ 1239 h 1579"/>
                  <a:gd name="T98" fmla="*/ 33 w 939"/>
                  <a:gd name="T99" fmla="*/ 1266 h 1579"/>
                  <a:gd name="T100" fmla="*/ 24 w 939"/>
                  <a:gd name="T101" fmla="*/ 1300 h 1579"/>
                  <a:gd name="T102" fmla="*/ 38 w 939"/>
                  <a:gd name="T103" fmla="*/ 1320 h 1579"/>
                  <a:gd name="T104" fmla="*/ 36 w 939"/>
                  <a:gd name="T105" fmla="*/ 1337 h 1579"/>
                  <a:gd name="T106" fmla="*/ 25 w 939"/>
                  <a:gd name="T107" fmla="*/ 1386 h 1579"/>
                  <a:gd name="T108" fmla="*/ 23 w 939"/>
                  <a:gd name="T109" fmla="*/ 1472 h 1579"/>
                  <a:gd name="T110" fmla="*/ 9 w 939"/>
                  <a:gd name="T111" fmla="*/ 1494 h 1579"/>
                  <a:gd name="T112" fmla="*/ 29 w 939"/>
                  <a:gd name="T113" fmla="*/ 1519 h 1579"/>
                  <a:gd name="T114" fmla="*/ 167 w 939"/>
                  <a:gd name="T115" fmla="*/ 1551 h 1579"/>
                  <a:gd name="T116" fmla="*/ 337 w 939"/>
                  <a:gd name="T117" fmla="*/ 1574 h 1579"/>
                  <a:gd name="T118" fmla="*/ 512 w 939"/>
                  <a:gd name="T119" fmla="*/ 157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1579">
                    <a:moveTo>
                      <a:pt x="512" y="1579"/>
                    </a:moveTo>
                    <a:lnTo>
                      <a:pt x="708" y="1563"/>
                    </a:lnTo>
                    <a:lnTo>
                      <a:pt x="773" y="1558"/>
                    </a:lnTo>
                    <a:lnTo>
                      <a:pt x="793" y="1554"/>
                    </a:lnTo>
                    <a:lnTo>
                      <a:pt x="835" y="1549"/>
                    </a:lnTo>
                    <a:lnTo>
                      <a:pt x="865" y="1543"/>
                    </a:lnTo>
                    <a:lnTo>
                      <a:pt x="886" y="1538"/>
                    </a:lnTo>
                    <a:lnTo>
                      <a:pt x="903" y="1532"/>
                    </a:lnTo>
                    <a:lnTo>
                      <a:pt x="913" y="1528"/>
                    </a:lnTo>
                    <a:lnTo>
                      <a:pt x="930" y="1518"/>
                    </a:lnTo>
                    <a:lnTo>
                      <a:pt x="934" y="1508"/>
                    </a:lnTo>
                    <a:lnTo>
                      <a:pt x="938" y="1498"/>
                    </a:lnTo>
                    <a:lnTo>
                      <a:pt x="939" y="1488"/>
                    </a:lnTo>
                    <a:lnTo>
                      <a:pt x="938" y="1478"/>
                    </a:lnTo>
                    <a:lnTo>
                      <a:pt x="935" y="1474"/>
                    </a:lnTo>
                    <a:lnTo>
                      <a:pt x="927" y="1468"/>
                    </a:lnTo>
                    <a:lnTo>
                      <a:pt x="922" y="1465"/>
                    </a:lnTo>
                    <a:lnTo>
                      <a:pt x="921" y="1460"/>
                    </a:lnTo>
                    <a:lnTo>
                      <a:pt x="921" y="1457"/>
                    </a:lnTo>
                    <a:lnTo>
                      <a:pt x="921" y="1438"/>
                    </a:lnTo>
                    <a:lnTo>
                      <a:pt x="920" y="1432"/>
                    </a:lnTo>
                    <a:lnTo>
                      <a:pt x="919" y="1430"/>
                    </a:lnTo>
                    <a:lnTo>
                      <a:pt x="920" y="1415"/>
                    </a:lnTo>
                    <a:lnTo>
                      <a:pt x="922" y="1401"/>
                    </a:lnTo>
                    <a:lnTo>
                      <a:pt x="922" y="1386"/>
                    </a:lnTo>
                    <a:lnTo>
                      <a:pt x="922" y="1373"/>
                    </a:lnTo>
                    <a:lnTo>
                      <a:pt x="920" y="1353"/>
                    </a:lnTo>
                    <a:lnTo>
                      <a:pt x="917" y="1340"/>
                    </a:lnTo>
                    <a:lnTo>
                      <a:pt x="913" y="1327"/>
                    </a:lnTo>
                    <a:lnTo>
                      <a:pt x="911" y="1320"/>
                    </a:lnTo>
                    <a:lnTo>
                      <a:pt x="918" y="1310"/>
                    </a:lnTo>
                    <a:lnTo>
                      <a:pt x="920" y="1305"/>
                    </a:lnTo>
                    <a:lnTo>
                      <a:pt x="922" y="1299"/>
                    </a:lnTo>
                    <a:lnTo>
                      <a:pt x="923" y="1289"/>
                    </a:lnTo>
                    <a:lnTo>
                      <a:pt x="923" y="1280"/>
                    </a:lnTo>
                    <a:lnTo>
                      <a:pt x="922" y="1274"/>
                    </a:lnTo>
                    <a:lnTo>
                      <a:pt x="912" y="1257"/>
                    </a:lnTo>
                    <a:lnTo>
                      <a:pt x="909" y="1248"/>
                    </a:lnTo>
                    <a:lnTo>
                      <a:pt x="908" y="1243"/>
                    </a:lnTo>
                    <a:lnTo>
                      <a:pt x="909" y="1236"/>
                    </a:lnTo>
                    <a:lnTo>
                      <a:pt x="911" y="1231"/>
                    </a:lnTo>
                    <a:lnTo>
                      <a:pt x="913" y="1227"/>
                    </a:lnTo>
                    <a:lnTo>
                      <a:pt x="918" y="1222"/>
                    </a:lnTo>
                    <a:lnTo>
                      <a:pt x="920" y="1216"/>
                    </a:lnTo>
                    <a:lnTo>
                      <a:pt x="922" y="1208"/>
                    </a:lnTo>
                    <a:lnTo>
                      <a:pt x="922" y="1200"/>
                    </a:lnTo>
                    <a:lnTo>
                      <a:pt x="922" y="1194"/>
                    </a:lnTo>
                    <a:lnTo>
                      <a:pt x="912" y="1175"/>
                    </a:lnTo>
                    <a:lnTo>
                      <a:pt x="910" y="1169"/>
                    </a:lnTo>
                    <a:lnTo>
                      <a:pt x="910" y="1161"/>
                    </a:lnTo>
                    <a:lnTo>
                      <a:pt x="911" y="1153"/>
                    </a:lnTo>
                    <a:lnTo>
                      <a:pt x="918" y="1117"/>
                    </a:lnTo>
                    <a:lnTo>
                      <a:pt x="922" y="1078"/>
                    </a:lnTo>
                    <a:lnTo>
                      <a:pt x="926" y="1039"/>
                    </a:lnTo>
                    <a:lnTo>
                      <a:pt x="928" y="1001"/>
                    </a:lnTo>
                    <a:lnTo>
                      <a:pt x="929" y="962"/>
                    </a:lnTo>
                    <a:lnTo>
                      <a:pt x="930" y="922"/>
                    </a:lnTo>
                    <a:lnTo>
                      <a:pt x="928" y="842"/>
                    </a:lnTo>
                    <a:lnTo>
                      <a:pt x="922" y="683"/>
                    </a:lnTo>
                    <a:lnTo>
                      <a:pt x="921" y="605"/>
                    </a:lnTo>
                    <a:lnTo>
                      <a:pt x="921" y="565"/>
                    </a:lnTo>
                    <a:lnTo>
                      <a:pt x="926" y="433"/>
                    </a:lnTo>
                    <a:lnTo>
                      <a:pt x="927" y="397"/>
                    </a:lnTo>
                    <a:lnTo>
                      <a:pt x="926" y="379"/>
                    </a:lnTo>
                    <a:lnTo>
                      <a:pt x="923" y="370"/>
                    </a:lnTo>
                    <a:lnTo>
                      <a:pt x="914" y="348"/>
                    </a:lnTo>
                    <a:lnTo>
                      <a:pt x="913" y="343"/>
                    </a:lnTo>
                    <a:lnTo>
                      <a:pt x="919" y="333"/>
                    </a:lnTo>
                    <a:lnTo>
                      <a:pt x="920" y="328"/>
                    </a:lnTo>
                    <a:lnTo>
                      <a:pt x="921" y="324"/>
                    </a:lnTo>
                    <a:lnTo>
                      <a:pt x="921" y="320"/>
                    </a:lnTo>
                    <a:lnTo>
                      <a:pt x="920" y="316"/>
                    </a:lnTo>
                    <a:lnTo>
                      <a:pt x="919" y="312"/>
                    </a:lnTo>
                    <a:lnTo>
                      <a:pt x="911" y="305"/>
                    </a:lnTo>
                    <a:lnTo>
                      <a:pt x="911" y="302"/>
                    </a:lnTo>
                    <a:lnTo>
                      <a:pt x="911" y="300"/>
                    </a:lnTo>
                    <a:lnTo>
                      <a:pt x="913" y="290"/>
                    </a:lnTo>
                    <a:lnTo>
                      <a:pt x="918" y="279"/>
                    </a:lnTo>
                    <a:lnTo>
                      <a:pt x="920" y="271"/>
                    </a:lnTo>
                    <a:lnTo>
                      <a:pt x="921" y="265"/>
                    </a:lnTo>
                    <a:lnTo>
                      <a:pt x="920" y="262"/>
                    </a:lnTo>
                    <a:lnTo>
                      <a:pt x="919" y="256"/>
                    </a:lnTo>
                    <a:lnTo>
                      <a:pt x="911" y="244"/>
                    </a:lnTo>
                    <a:lnTo>
                      <a:pt x="909" y="240"/>
                    </a:lnTo>
                    <a:lnTo>
                      <a:pt x="908" y="238"/>
                    </a:lnTo>
                    <a:lnTo>
                      <a:pt x="909" y="231"/>
                    </a:lnTo>
                    <a:lnTo>
                      <a:pt x="911" y="226"/>
                    </a:lnTo>
                    <a:lnTo>
                      <a:pt x="916" y="222"/>
                    </a:lnTo>
                    <a:lnTo>
                      <a:pt x="919" y="217"/>
                    </a:lnTo>
                    <a:lnTo>
                      <a:pt x="920" y="212"/>
                    </a:lnTo>
                    <a:lnTo>
                      <a:pt x="921" y="207"/>
                    </a:lnTo>
                    <a:lnTo>
                      <a:pt x="922" y="196"/>
                    </a:lnTo>
                    <a:lnTo>
                      <a:pt x="920" y="185"/>
                    </a:lnTo>
                    <a:lnTo>
                      <a:pt x="919" y="136"/>
                    </a:lnTo>
                    <a:lnTo>
                      <a:pt x="926" y="129"/>
                    </a:lnTo>
                    <a:lnTo>
                      <a:pt x="930" y="123"/>
                    </a:lnTo>
                    <a:lnTo>
                      <a:pt x="935" y="109"/>
                    </a:lnTo>
                    <a:lnTo>
                      <a:pt x="938" y="96"/>
                    </a:lnTo>
                    <a:lnTo>
                      <a:pt x="939" y="78"/>
                    </a:lnTo>
                    <a:lnTo>
                      <a:pt x="939" y="69"/>
                    </a:lnTo>
                    <a:lnTo>
                      <a:pt x="938" y="64"/>
                    </a:lnTo>
                    <a:lnTo>
                      <a:pt x="924" y="56"/>
                    </a:lnTo>
                    <a:lnTo>
                      <a:pt x="901" y="46"/>
                    </a:lnTo>
                    <a:lnTo>
                      <a:pt x="877" y="38"/>
                    </a:lnTo>
                    <a:lnTo>
                      <a:pt x="860" y="34"/>
                    </a:lnTo>
                    <a:lnTo>
                      <a:pt x="826" y="25"/>
                    </a:lnTo>
                    <a:lnTo>
                      <a:pt x="809" y="23"/>
                    </a:lnTo>
                    <a:lnTo>
                      <a:pt x="796" y="23"/>
                    </a:lnTo>
                    <a:lnTo>
                      <a:pt x="782" y="22"/>
                    </a:lnTo>
                    <a:lnTo>
                      <a:pt x="755" y="19"/>
                    </a:lnTo>
                    <a:lnTo>
                      <a:pt x="714" y="12"/>
                    </a:lnTo>
                    <a:lnTo>
                      <a:pt x="677" y="7"/>
                    </a:lnTo>
                    <a:lnTo>
                      <a:pt x="652" y="3"/>
                    </a:lnTo>
                    <a:lnTo>
                      <a:pt x="629" y="1"/>
                    </a:lnTo>
                    <a:lnTo>
                      <a:pt x="581" y="0"/>
                    </a:lnTo>
                    <a:lnTo>
                      <a:pt x="534" y="1"/>
                    </a:lnTo>
                    <a:lnTo>
                      <a:pt x="510" y="1"/>
                    </a:lnTo>
                    <a:lnTo>
                      <a:pt x="453" y="1"/>
                    </a:lnTo>
                    <a:lnTo>
                      <a:pt x="397" y="3"/>
                    </a:lnTo>
                    <a:lnTo>
                      <a:pt x="342" y="6"/>
                    </a:lnTo>
                    <a:lnTo>
                      <a:pt x="313" y="8"/>
                    </a:lnTo>
                    <a:lnTo>
                      <a:pt x="257" y="12"/>
                    </a:lnTo>
                    <a:lnTo>
                      <a:pt x="201" y="19"/>
                    </a:lnTo>
                    <a:lnTo>
                      <a:pt x="144" y="28"/>
                    </a:lnTo>
                    <a:lnTo>
                      <a:pt x="116" y="32"/>
                    </a:lnTo>
                    <a:lnTo>
                      <a:pt x="88" y="38"/>
                    </a:lnTo>
                    <a:lnTo>
                      <a:pt x="45" y="48"/>
                    </a:lnTo>
                    <a:lnTo>
                      <a:pt x="25" y="54"/>
                    </a:lnTo>
                    <a:lnTo>
                      <a:pt x="12" y="59"/>
                    </a:lnTo>
                    <a:lnTo>
                      <a:pt x="7" y="62"/>
                    </a:lnTo>
                    <a:lnTo>
                      <a:pt x="2" y="73"/>
                    </a:lnTo>
                    <a:lnTo>
                      <a:pt x="1" y="78"/>
                    </a:lnTo>
                    <a:lnTo>
                      <a:pt x="0" y="84"/>
                    </a:lnTo>
                    <a:lnTo>
                      <a:pt x="0" y="91"/>
                    </a:lnTo>
                    <a:lnTo>
                      <a:pt x="1" y="100"/>
                    </a:lnTo>
                    <a:lnTo>
                      <a:pt x="3" y="107"/>
                    </a:lnTo>
                    <a:lnTo>
                      <a:pt x="9" y="113"/>
                    </a:lnTo>
                    <a:lnTo>
                      <a:pt x="18" y="119"/>
                    </a:lnTo>
                    <a:lnTo>
                      <a:pt x="17" y="208"/>
                    </a:lnTo>
                    <a:lnTo>
                      <a:pt x="32" y="228"/>
                    </a:lnTo>
                    <a:lnTo>
                      <a:pt x="31" y="239"/>
                    </a:lnTo>
                    <a:lnTo>
                      <a:pt x="21" y="248"/>
                    </a:lnTo>
                    <a:lnTo>
                      <a:pt x="18" y="256"/>
                    </a:lnTo>
                    <a:lnTo>
                      <a:pt x="15" y="262"/>
                    </a:lnTo>
                    <a:lnTo>
                      <a:pt x="15" y="266"/>
                    </a:lnTo>
                    <a:lnTo>
                      <a:pt x="14" y="274"/>
                    </a:lnTo>
                    <a:lnTo>
                      <a:pt x="15" y="279"/>
                    </a:lnTo>
                    <a:lnTo>
                      <a:pt x="19" y="283"/>
                    </a:lnTo>
                    <a:lnTo>
                      <a:pt x="20" y="285"/>
                    </a:lnTo>
                    <a:lnTo>
                      <a:pt x="30" y="292"/>
                    </a:lnTo>
                    <a:lnTo>
                      <a:pt x="32" y="295"/>
                    </a:lnTo>
                    <a:lnTo>
                      <a:pt x="34" y="300"/>
                    </a:lnTo>
                    <a:lnTo>
                      <a:pt x="34" y="305"/>
                    </a:lnTo>
                    <a:lnTo>
                      <a:pt x="34" y="307"/>
                    </a:lnTo>
                    <a:lnTo>
                      <a:pt x="33" y="310"/>
                    </a:lnTo>
                    <a:lnTo>
                      <a:pt x="28" y="316"/>
                    </a:lnTo>
                    <a:lnTo>
                      <a:pt x="23" y="322"/>
                    </a:lnTo>
                    <a:lnTo>
                      <a:pt x="21" y="327"/>
                    </a:lnTo>
                    <a:lnTo>
                      <a:pt x="20" y="333"/>
                    </a:lnTo>
                    <a:lnTo>
                      <a:pt x="21" y="339"/>
                    </a:lnTo>
                    <a:lnTo>
                      <a:pt x="23" y="345"/>
                    </a:lnTo>
                    <a:lnTo>
                      <a:pt x="34" y="359"/>
                    </a:lnTo>
                    <a:lnTo>
                      <a:pt x="35" y="365"/>
                    </a:lnTo>
                    <a:lnTo>
                      <a:pt x="35" y="367"/>
                    </a:lnTo>
                    <a:lnTo>
                      <a:pt x="34" y="373"/>
                    </a:lnTo>
                    <a:lnTo>
                      <a:pt x="31" y="381"/>
                    </a:lnTo>
                    <a:lnTo>
                      <a:pt x="21" y="398"/>
                    </a:lnTo>
                    <a:lnTo>
                      <a:pt x="20" y="402"/>
                    </a:lnTo>
                    <a:lnTo>
                      <a:pt x="20" y="761"/>
                    </a:lnTo>
                    <a:lnTo>
                      <a:pt x="20" y="789"/>
                    </a:lnTo>
                    <a:lnTo>
                      <a:pt x="20" y="847"/>
                    </a:lnTo>
                    <a:lnTo>
                      <a:pt x="21" y="904"/>
                    </a:lnTo>
                    <a:lnTo>
                      <a:pt x="22" y="933"/>
                    </a:lnTo>
                    <a:lnTo>
                      <a:pt x="21" y="962"/>
                    </a:lnTo>
                    <a:lnTo>
                      <a:pt x="20" y="991"/>
                    </a:lnTo>
                    <a:lnTo>
                      <a:pt x="24" y="1061"/>
                    </a:lnTo>
                    <a:lnTo>
                      <a:pt x="25" y="1096"/>
                    </a:lnTo>
                    <a:lnTo>
                      <a:pt x="25" y="1132"/>
                    </a:lnTo>
                    <a:lnTo>
                      <a:pt x="23" y="1135"/>
                    </a:lnTo>
                    <a:lnTo>
                      <a:pt x="23" y="1143"/>
                    </a:lnTo>
                    <a:lnTo>
                      <a:pt x="25" y="1150"/>
                    </a:lnTo>
                    <a:lnTo>
                      <a:pt x="30" y="1158"/>
                    </a:lnTo>
                    <a:lnTo>
                      <a:pt x="40" y="1164"/>
                    </a:lnTo>
                    <a:lnTo>
                      <a:pt x="42" y="1166"/>
                    </a:lnTo>
                    <a:lnTo>
                      <a:pt x="43" y="1168"/>
                    </a:lnTo>
                    <a:lnTo>
                      <a:pt x="43" y="1173"/>
                    </a:lnTo>
                    <a:lnTo>
                      <a:pt x="42" y="1179"/>
                    </a:lnTo>
                    <a:lnTo>
                      <a:pt x="40" y="1187"/>
                    </a:lnTo>
                    <a:lnTo>
                      <a:pt x="38" y="1189"/>
                    </a:lnTo>
                    <a:lnTo>
                      <a:pt x="30" y="1193"/>
                    </a:lnTo>
                    <a:lnTo>
                      <a:pt x="28" y="1197"/>
                    </a:lnTo>
                    <a:lnTo>
                      <a:pt x="27" y="1201"/>
                    </a:lnTo>
                    <a:lnTo>
                      <a:pt x="25" y="1206"/>
                    </a:lnTo>
                    <a:lnTo>
                      <a:pt x="25" y="1216"/>
                    </a:lnTo>
                    <a:lnTo>
                      <a:pt x="28" y="1231"/>
                    </a:lnTo>
                    <a:lnTo>
                      <a:pt x="38" y="1239"/>
                    </a:lnTo>
                    <a:lnTo>
                      <a:pt x="41" y="1245"/>
                    </a:lnTo>
                    <a:lnTo>
                      <a:pt x="42" y="1250"/>
                    </a:lnTo>
                    <a:lnTo>
                      <a:pt x="42" y="1255"/>
                    </a:lnTo>
                    <a:lnTo>
                      <a:pt x="33" y="1266"/>
                    </a:lnTo>
                    <a:lnTo>
                      <a:pt x="27" y="1278"/>
                    </a:lnTo>
                    <a:lnTo>
                      <a:pt x="24" y="1286"/>
                    </a:lnTo>
                    <a:lnTo>
                      <a:pt x="23" y="1292"/>
                    </a:lnTo>
                    <a:lnTo>
                      <a:pt x="24" y="1300"/>
                    </a:lnTo>
                    <a:lnTo>
                      <a:pt x="27" y="1308"/>
                    </a:lnTo>
                    <a:lnTo>
                      <a:pt x="30" y="1310"/>
                    </a:lnTo>
                    <a:lnTo>
                      <a:pt x="32" y="1313"/>
                    </a:lnTo>
                    <a:lnTo>
                      <a:pt x="38" y="1320"/>
                    </a:lnTo>
                    <a:lnTo>
                      <a:pt x="38" y="1323"/>
                    </a:lnTo>
                    <a:lnTo>
                      <a:pt x="39" y="1328"/>
                    </a:lnTo>
                    <a:lnTo>
                      <a:pt x="38" y="1333"/>
                    </a:lnTo>
                    <a:lnTo>
                      <a:pt x="36" y="1337"/>
                    </a:lnTo>
                    <a:lnTo>
                      <a:pt x="33" y="1339"/>
                    </a:lnTo>
                    <a:lnTo>
                      <a:pt x="29" y="1354"/>
                    </a:lnTo>
                    <a:lnTo>
                      <a:pt x="27" y="1370"/>
                    </a:lnTo>
                    <a:lnTo>
                      <a:pt x="25" y="1386"/>
                    </a:lnTo>
                    <a:lnTo>
                      <a:pt x="25" y="1421"/>
                    </a:lnTo>
                    <a:lnTo>
                      <a:pt x="25" y="1446"/>
                    </a:lnTo>
                    <a:lnTo>
                      <a:pt x="24" y="1463"/>
                    </a:lnTo>
                    <a:lnTo>
                      <a:pt x="23" y="1472"/>
                    </a:lnTo>
                    <a:lnTo>
                      <a:pt x="13" y="1475"/>
                    </a:lnTo>
                    <a:lnTo>
                      <a:pt x="10" y="1480"/>
                    </a:lnTo>
                    <a:lnTo>
                      <a:pt x="9" y="1488"/>
                    </a:lnTo>
                    <a:lnTo>
                      <a:pt x="9" y="1494"/>
                    </a:lnTo>
                    <a:lnTo>
                      <a:pt x="10" y="1505"/>
                    </a:lnTo>
                    <a:lnTo>
                      <a:pt x="14" y="1515"/>
                    </a:lnTo>
                    <a:lnTo>
                      <a:pt x="17" y="1518"/>
                    </a:lnTo>
                    <a:lnTo>
                      <a:pt x="29" y="1519"/>
                    </a:lnTo>
                    <a:lnTo>
                      <a:pt x="40" y="1522"/>
                    </a:lnTo>
                    <a:lnTo>
                      <a:pt x="100" y="1539"/>
                    </a:lnTo>
                    <a:lnTo>
                      <a:pt x="138" y="1547"/>
                    </a:lnTo>
                    <a:lnTo>
                      <a:pt x="167" y="1551"/>
                    </a:lnTo>
                    <a:lnTo>
                      <a:pt x="224" y="1560"/>
                    </a:lnTo>
                    <a:lnTo>
                      <a:pt x="281" y="1567"/>
                    </a:lnTo>
                    <a:lnTo>
                      <a:pt x="323" y="1573"/>
                    </a:lnTo>
                    <a:lnTo>
                      <a:pt x="337" y="1574"/>
                    </a:lnTo>
                    <a:lnTo>
                      <a:pt x="380" y="1577"/>
                    </a:lnTo>
                    <a:lnTo>
                      <a:pt x="485" y="1577"/>
                    </a:lnTo>
                    <a:lnTo>
                      <a:pt x="506" y="1577"/>
                    </a:lnTo>
                    <a:lnTo>
                      <a:pt x="512" y="1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79" name="Freeform 7"/>
              <p:cNvSpPr>
                <a:spLocks/>
              </p:cNvSpPr>
              <p:nvPr/>
            </p:nvSpPr>
            <p:spPr bwMode="auto">
              <a:xfrm>
                <a:off x="1616" y="14548"/>
                <a:ext cx="911" cy="90"/>
              </a:xfrm>
              <a:custGeom>
                <a:avLst/>
                <a:gdLst>
                  <a:gd name="T0" fmla="*/ 438 w 911"/>
                  <a:gd name="T1" fmla="*/ 90 h 90"/>
                  <a:gd name="T2" fmla="*/ 518 w 911"/>
                  <a:gd name="T3" fmla="*/ 90 h 90"/>
                  <a:gd name="T4" fmla="*/ 708 w 911"/>
                  <a:gd name="T5" fmla="*/ 78 h 90"/>
                  <a:gd name="T6" fmla="*/ 808 w 911"/>
                  <a:gd name="T7" fmla="*/ 64 h 90"/>
                  <a:gd name="T8" fmla="*/ 857 w 911"/>
                  <a:gd name="T9" fmla="*/ 53 h 90"/>
                  <a:gd name="T10" fmla="*/ 892 w 911"/>
                  <a:gd name="T11" fmla="*/ 42 h 90"/>
                  <a:gd name="T12" fmla="*/ 908 w 911"/>
                  <a:gd name="T13" fmla="*/ 34 h 90"/>
                  <a:gd name="T14" fmla="*/ 911 w 911"/>
                  <a:gd name="T15" fmla="*/ 17 h 90"/>
                  <a:gd name="T16" fmla="*/ 911 w 911"/>
                  <a:gd name="T17" fmla="*/ 9 h 90"/>
                  <a:gd name="T18" fmla="*/ 908 w 911"/>
                  <a:gd name="T19" fmla="*/ 0 h 90"/>
                  <a:gd name="T20" fmla="*/ 906 w 911"/>
                  <a:gd name="T21" fmla="*/ 1 h 90"/>
                  <a:gd name="T22" fmla="*/ 899 w 911"/>
                  <a:gd name="T23" fmla="*/ 15 h 90"/>
                  <a:gd name="T24" fmla="*/ 869 w 911"/>
                  <a:gd name="T25" fmla="*/ 27 h 90"/>
                  <a:gd name="T26" fmla="*/ 821 w 911"/>
                  <a:gd name="T27" fmla="*/ 38 h 90"/>
                  <a:gd name="T28" fmla="*/ 762 w 911"/>
                  <a:gd name="T29" fmla="*/ 48 h 90"/>
                  <a:gd name="T30" fmla="*/ 602 w 911"/>
                  <a:gd name="T31" fmla="*/ 63 h 90"/>
                  <a:gd name="T32" fmla="*/ 571 w 911"/>
                  <a:gd name="T33" fmla="*/ 65 h 90"/>
                  <a:gd name="T34" fmla="*/ 518 w 911"/>
                  <a:gd name="T35" fmla="*/ 70 h 90"/>
                  <a:gd name="T36" fmla="*/ 499 w 911"/>
                  <a:gd name="T37" fmla="*/ 69 h 90"/>
                  <a:gd name="T38" fmla="*/ 404 w 911"/>
                  <a:gd name="T39" fmla="*/ 67 h 90"/>
                  <a:gd name="T40" fmla="*/ 367 w 911"/>
                  <a:gd name="T41" fmla="*/ 65 h 90"/>
                  <a:gd name="T42" fmla="*/ 336 w 911"/>
                  <a:gd name="T43" fmla="*/ 64 h 90"/>
                  <a:gd name="T44" fmla="*/ 293 w 911"/>
                  <a:gd name="T45" fmla="*/ 60 h 90"/>
                  <a:gd name="T46" fmla="*/ 143 w 911"/>
                  <a:gd name="T47" fmla="*/ 41 h 90"/>
                  <a:gd name="T48" fmla="*/ 72 w 911"/>
                  <a:gd name="T49" fmla="*/ 28 h 90"/>
                  <a:gd name="T50" fmla="*/ 28 w 911"/>
                  <a:gd name="T51" fmla="*/ 17 h 90"/>
                  <a:gd name="T52" fmla="*/ 12 w 911"/>
                  <a:gd name="T53" fmla="*/ 12 h 90"/>
                  <a:gd name="T54" fmla="*/ 9 w 911"/>
                  <a:gd name="T55" fmla="*/ 5 h 90"/>
                  <a:gd name="T56" fmla="*/ 2 w 911"/>
                  <a:gd name="T57" fmla="*/ 7 h 90"/>
                  <a:gd name="T58" fmla="*/ 0 w 911"/>
                  <a:gd name="T59" fmla="*/ 13 h 90"/>
                  <a:gd name="T60" fmla="*/ 2 w 911"/>
                  <a:gd name="T61" fmla="*/ 24 h 90"/>
                  <a:gd name="T62" fmla="*/ 41 w 911"/>
                  <a:gd name="T63" fmla="*/ 44 h 90"/>
                  <a:gd name="T64" fmla="*/ 109 w 911"/>
                  <a:gd name="T65" fmla="*/ 61 h 90"/>
                  <a:gd name="T66" fmla="*/ 179 w 911"/>
                  <a:gd name="T67" fmla="*/ 72 h 90"/>
                  <a:gd name="T68" fmla="*/ 250 w 911"/>
                  <a:gd name="T69" fmla="*/ 80 h 90"/>
                  <a:gd name="T70" fmla="*/ 378 w 911"/>
                  <a:gd name="T7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1" h="90">
                    <a:moveTo>
                      <a:pt x="378" y="90"/>
                    </a:moveTo>
                    <a:lnTo>
                      <a:pt x="438" y="90"/>
                    </a:lnTo>
                    <a:lnTo>
                      <a:pt x="499" y="90"/>
                    </a:lnTo>
                    <a:lnTo>
                      <a:pt x="518" y="90"/>
                    </a:lnTo>
                    <a:lnTo>
                      <a:pt x="575" y="88"/>
                    </a:lnTo>
                    <a:lnTo>
                      <a:pt x="708" y="78"/>
                    </a:lnTo>
                    <a:lnTo>
                      <a:pt x="758" y="71"/>
                    </a:lnTo>
                    <a:lnTo>
                      <a:pt x="808" y="64"/>
                    </a:lnTo>
                    <a:lnTo>
                      <a:pt x="832" y="59"/>
                    </a:lnTo>
                    <a:lnTo>
                      <a:pt x="857" y="53"/>
                    </a:lnTo>
                    <a:lnTo>
                      <a:pt x="880" y="45"/>
                    </a:lnTo>
                    <a:lnTo>
                      <a:pt x="892" y="42"/>
                    </a:lnTo>
                    <a:lnTo>
                      <a:pt x="903" y="36"/>
                    </a:lnTo>
                    <a:lnTo>
                      <a:pt x="908" y="34"/>
                    </a:lnTo>
                    <a:lnTo>
                      <a:pt x="911" y="21"/>
                    </a:lnTo>
                    <a:lnTo>
                      <a:pt x="911" y="17"/>
                    </a:lnTo>
                    <a:lnTo>
                      <a:pt x="911" y="12"/>
                    </a:lnTo>
                    <a:lnTo>
                      <a:pt x="911" y="9"/>
                    </a:lnTo>
                    <a:lnTo>
                      <a:pt x="909" y="2"/>
                    </a:lnTo>
                    <a:lnTo>
                      <a:pt x="908" y="0"/>
                    </a:lnTo>
                    <a:lnTo>
                      <a:pt x="906" y="0"/>
                    </a:lnTo>
                    <a:lnTo>
                      <a:pt x="906" y="1"/>
                    </a:lnTo>
                    <a:lnTo>
                      <a:pt x="904" y="7"/>
                    </a:lnTo>
                    <a:lnTo>
                      <a:pt x="899" y="15"/>
                    </a:lnTo>
                    <a:lnTo>
                      <a:pt x="899" y="17"/>
                    </a:lnTo>
                    <a:lnTo>
                      <a:pt x="869" y="27"/>
                    </a:lnTo>
                    <a:lnTo>
                      <a:pt x="840" y="34"/>
                    </a:lnTo>
                    <a:lnTo>
                      <a:pt x="821" y="38"/>
                    </a:lnTo>
                    <a:lnTo>
                      <a:pt x="800" y="42"/>
                    </a:lnTo>
                    <a:lnTo>
                      <a:pt x="762" y="48"/>
                    </a:lnTo>
                    <a:lnTo>
                      <a:pt x="642" y="59"/>
                    </a:lnTo>
                    <a:lnTo>
                      <a:pt x="602" y="63"/>
                    </a:lnTo>
                    <a:lnTo>
                      <a:pt x="582" y="65"/>
                    </a:lnTo>
                    <a:lnTo>
                      <a:pt x="571" y="65"/>
                    </a:lnTo>
                    <a:lnTo>
                      <a:pt x="560" y="65"/>
                    </a:lnTo>
                    <a:lnTo>
                      <a:pt x="518" y="70"/>
                    </a:lnTo>
                    <a:lnTo>
                      <a:pt x="503" y="70"/>
                    </a:lnTo>
                    <a:lnTo>
                      <a:pt x="499" y="69"/>
                    </a:lnTo>
                    <a:lnTo>
                      <a:pt x="466" y="70"/>
                    </a:lnTo>
                    <a:lnTo>
                      <a:pt x="404" y="67"/>
                    </a:lnTo>
                    <a:lnTo>
                      <a:pt x="373" y="67"/>
                    </a:lnTo>
                    <a:lnTo>
                      <a:pt x="367" y="65"/>
                    </a:lnTo>
                    <a:lnTo>
                      <a:pt x="355" y="64"/>
                    </a:lnTo>
                    <a:lnTo>
                      <a:pt x="336" y="64"/>
                    </a:lnTo>
                    <a:lnTo>
                      <a:pt x="324" y="62"/>
                    </a:lnTo>
                    <a:lnTo>
                      <a:pt x="293" y="60"/>
                    </a:lnTo>
                    <a:lnTo>
                      <a:pt x="262" y="57"/>
                    </a:lnTo>
                    <a:lnTo>
                      <a:pt x="143" y="41"/>
                    </a:lnTo>
                    <a:lnTo>
                      <a:pt x="100" y="33"/>
                    </a:lnTo>
                    <a:lnTo>
                      <a:pt x="72" y="28"/>
                    </a:lnTo>
                    <a:lnTo>
                      <a:pt x="43" y="21"/>
                    </a:lnTo>
                    <a:lnTo>
                      <a:pt x="28" y="17"/>
                    </a:lnTo>
                    <a:lnTo>
                      <a:pt x="20" y="19"/>
                    </a:lnTo>
                    <a:lnTo>
                      <a:pt x="12" y="12"/>
                    </a:lnTo>
                    <a:lnTo>
                      <a:pt x="9" y="8"/>
                    </a:lnTo>
                    <a:lnTo>
                      <a:pt x="9" y="5"/>
                    </a:lnTo>
                    <a:lnTo>
                      <a:pt x="6" y="4"/>
                    </a:lnTo>
                    <a:lnTo>
                      <a:pt x="2" y="7"/>
                    </a:lnTo>
                    <a:lnTo>
                      <a:pt x="1" y="10"/>
                    </a:lnTo>
                    <a:lnTo>
                      <a:pt x="0" y="13"/>
                    </a:lnTo>
                    <a:lnTo>
                      <a:pt x="0" y="17"/>
                    </a:lnTo>
                    <a:lnTo>
                      <a:pt x="2" y="24"/>
                    </a:lnTo>
                    <a:lnTo>
                      <a:pt x="7" y="34"/>
                    </a:lnTo>
                    <a:lnTo>
                      <a:pt x="41" y="44"/>
                    </a:lnTo>
                    <a:lnTo>
                      <a:pt x="75" y="53"/>
                    </a:lnTo>
                    <a:lnTo>
                      <a:pt x="109" y="61"/>
                    </a:lnTo>
                    <a:lnTo>
                      <a:pt x="143" y="67"/>
                    </a:lnTo>
                    <a:lnTo>
                      <a:pt x="179" y="72"/>
                    </a:lnTo>
                    <a:lnTo>
                      <a:pt x="214" y="76"/>
                    </a:lnTo>
                    <a:lnTo>
                      <a:pt x="250" y="80"/>
                    </a:lnTo>
                    <a:lnTo>
                      <a:pt x="284" y="82"/>
                    </a:lnTo>
                    <a:lnTo>
                      <a:pt x="378" y="90"/>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0" name="Freeform 8"/>
              <p:cNvSpPr>
                <a:spLocks/>
              </p:cNvSpPr>
              <p:nvPr/>
            </p:nvSpPr>
            <p:spPr bwMode="auto">
              <a:xfrm>
                <a:off x="1627" y="13851"/>
                <a:ext cx="888" cy="757"/>
              </a:xfrm>
              <a:custGeom>
                <a:avLst/>
                <a:gdLst>
                  <a:gd name="T0" fmla="*/ 503 w 888"/>
                  <a:gd name="T1" fmla="*/ 753 h 757"/>
                  <a:gd name="T2" fmla="*/ 575 w 888"/>
                  <a:gd name="T3" fmla="*/ 750 h 757"/>
                  <a:gd name="T4" fmla="*/ 742 w 888"/>
                  <a:gd name="T5" fmla="*/ 732 h 757"/>
                  <a:gd name="T6" fmla="*/ 835 w 888"/>
                  <a:gd name="T7" fmla="*/ 716 h 757"/>
                  <a:gd name="T8" fmla="*/ 871 w 888"/>
                  <a:gd name="T9" fmla="*/ 700 h 757"/>
                  <a:gd name="T10" fmla="*/ 880 w 888"/>
                  <a:gd name="T11" fmla="*/ 615 h 757"/>
                  <a:gd name="T12" fmla="*/ 878 w 888"/>
                  <a:gd name="T13" fmla="*/ 568 h 757"/>
                  <a:gd name="T14" fmla="*/ 880 w 888"/>
                  <a:gd name="T15" fmla="*/ 527 h 757"/>
                  <a:gd name="T16" fmla="*/ 884 w 888"/>
                  <a:gd name="T17" fmla="*/ 509 h 757"/>
                  <a:gd name="T18" fmla="*/ 876 w 888"/>
                  <a:gd name="T19" fmla="*/ 490 h 757"/>
                  <a:gd name="T20" fmla="*/ 869 w 888"/>
                  <a:gd name="T21" fmla="*/ 466 h 757"/>
                  <a:gd name="T22" fmla="*/ 884 w 888"/>
                  <a:gd name="T23" fmla="*/ 429 h 757"/>
                  <a:gd name="T24" fmla="*/ 883 w 888"/>
                  <a:gd name="T25" fmla="*/ 416 h 757"/>
                  <a:gd name="T26" fmla="*/ 868 w 888"/>
                  <a:gd name="T27" fmla="*/ 390 h 757"/>
                  <a:gd name="T28" fmla="*/ 869 w 888"/>
                  <a:gd name="T29" fmla="*/ 380 h 757"/>
                  <a:gd name="T30" fmla="*/ 884 w 888"/>
                  <a:gd name="T31" fmla="*/ 339 h 757"/>
                  <a:gd name="T32" fmla="*/ 887 w 888"/>
                  <a:gd name="T33" fmla="*/ 258 h 757"/>
                  <a:gd name="T34" fmla="*/ 884 w 888"/>
                  <a:gd name="T35" fmla="*/ 117 h 757"/>
                  <a:gd name="T36" fmla="*/ 887 w 888"/>
                  <a:gd name="T37" fmla="*/ 0 h 757"/>
                  <a:gd name="T38" fmla="*/ 684 w 888"/>
                  <a:gd name="T39" fmla="*/ 29 h 757"/>
                  <a:gd name="T40" fmla="*/ 560 w 888"/>
                  <a:gd name="T41" fmla="*/ 39 h 757"/>
                  <a:gd name="T42" fmla="*/ 385 w 888"/>
                  <a:gd name="T43" fmla="*/ 36 h 757"/>
                  <a:gd name="T44" fmla="*/ 266 w 888"/>
                  <a:gd name="T45" fmla="*/ 28 h 757"/>
                  <a:gd name="T46" fmla="*/ 142 w 888"/>
                  <a:gd name="T47" fmla="*/ 21 h 757"/>
                  <a:gd name="T48" fmla="*/ 71 w 888"/>
                  <a:gd name="T49" fmla="*/ 16 h 757"/>
                  <a:gd name="T50" fmla="*/ 2 w 888"/>
                  <a:gd name="T51" fmla="*/ 138 h 757"/>
                  <a:gd name="T52" fmla="*/ 1 w 888"/>
                  <a:gd name="T53" fmla="*/ 229 h 757"/>
                  <a:gd name="T54" fmla="*/ 2 w 888"/>
                  <a:gd name="T55" fmla="*/ 299 h 757"/>
                  <a:gd name="T56" fmla="*/ 5 w 888"/>
                  <a:gd name="T57" fmla="*/ 351 h 757"/>
                  <a:gd name="T58" fmla="*/ 20 w 888"/>
                  <a:gd name="T59" fmla="*/ 382 h 757"/>
                  <a:gd name="T60" fmla="*/ 23 w 888"/>
                  <a:gd name="T61" fmla="*/ 401 h 757"/>
                  <a:gd name="T62" fmla="*/ 7 w 888"/>
                  <a:gd name="T63" fmla="*/ 423 h 757"/>
                  <a:gd name="T64" fmla="*/ 5 w 888"/>
                  <a:gd name="T65" fmla="*/ 439 h 757"/>
                  <a:gd name="T66" fmla="*/ 16 w 888"/>
                  <a:gd name="T67" fmla="*/ 454 h 757"/>
                  <a:gd name="T68" fmla="*/ 20 w 888"/>
                  <a:gd name="T69" fmla="*/ 471 h 757"/>
                  <a:gd name="T70" fmla="*/ 7 w 888"/>
                  <a:gd name="T71" fmla="*/ 499 h 757"/>
                  <a:gd name="T72" fmla="*/ 4 w 888"/>
                  <a:gd name="T73" fmla="*/ 516 h 757"/>
                  <a:gd name="T74" fmla="*/ 15 w 888"/>
                  <a:gd name="T75" fmla="*/ 536 h 757"/>
                  <a:gd name="T76" fmla="*/ 17 w 888"/>
                  <a:gd name="T77" fmla="*/ 558 h 757"/>
                  <a:gd name="T78" fmla="*/ 9 w 888"/>
                  <a:gd name="T79" fmla="*/ 593 h 757"/>
                  <a:gd name="T80" fmla="*/ 9 w 888"/>
                  <a:gd name="T81" fmla="*/ 652 h 757"/>
                  <a:gd name="T82" fmla="*/ 9 w 888"/>
                  <a:gd name="T83" fmla="*/ 687 h 757"/>
                  <a:gd name="T84" fmla="*/ 14 w 888"/>
                  <a:gd name="T85" fmla="*/ 697 h 757"/>
                  <a:gd name="T86" fmla="*/ 143 w 888"/>
                  <a:gd name="T87" fmla="*/ 727 h 757"/>
                  <a:gd name="T88" fmla="*/ 256 w 888"/>
                  <a:gd name="T89" fmla="*/ 742 h 757"/>
                  <a:gd name="T90" fmla="*/ 330 w 888"/>
                  <a:gd name="T91" fmla="*/ 749 h 757"/>
                  <a:gd name="T92" fmla="*/ 409 w 888"/>
                  <a:gd name="T93" fmla="*/ 75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8" h="757">
                    <a:moveTo>
                      <a:pt x="441" y="757"/>
                    </a:moveTo>
                    <a:lnTo>
                      <a:pt x="485" y="756"/>
                    </a:lnTo>
                    <a:lnTo>
                      <a:pt x="503" y="753"/>
                    </a:lnTo>
                    <a:lnTo>
                      <a:pt x="512" y="752"/>
                    </a:lnTo>
                    <a:lnTo>
                      <a:pt x="544" y="751"/>
                    </a:lnTo>
                    <a:lnTo>
                      <a:pt x="575" y="750"/>
                    </a:lnTo>
                    <a:lnTo>
                      <a:pt x="605" y="748"/>
                    </a:lnTo>
                    <a:lnTo>
                      <a:pt x="636" y="742"/>
                    </a:lnTo>
                    <a:lnTo>
                      <a:pt x="742" y="732"/>
                    </a:lnTo>
                    <a:lnTo>
                      <a:pt x="782" y="727"/>
                    </a:lnTo>
                    <a:lnTo>
                      <a:pt x="808" y="722"/>
                    </a:lnTo>
                    <a:lnTo>
                      <a:pt x="835" y="716"/>
                    </a:lnTo>
                    <a:lnTo>
                      <a:pt x="848" y="712"/>
                    </a:lnTo>
                    <a:lnTo>
                      <a:pt x="863" y="705"/>
                    </a:lnTo>
                    <a:lnTo>
                      <a:pt x="871" y="700"/>
                    </a:lnTo>
                    <a:lnTo>
                      <a:pt x="877" y="695"/>
                    </a:lnTo>
                    <a:lnTo>
                      <a:pt x="880" y="635"/>
                    </a:lnTo>
                    <a:lnTo>
                      <a:pt x="880" y="615"/>
                    </a:lnTo>
                    <a:lnTo>
                      <a:pt x="880" y="595"/>
                    </a:lnTo>
                    <a:lnTo>
                      <a:pt x="879" y="576"/>
                    </a:lnTo>
                    <a:lnTo>
                      <a:pt x="878" y="568"/>
                    </a:lnTo>
                    <a:lnTo>
                      <a:pt x="873" y="549"/>
                    </a:lnTo>
                    <a:lnTo>
                      <a:pt x="871" y="540"/>
                    </a:lnTo>
                    <a:lnTo>
                      <a:pt x="880" y="527"/>
                    </a:lnTo>
                    <a:lnTo>
                      <a:pt x="884" y="519"/>
                    </a:lnTo>
                    <a:lnTo>
                      <a:pt x="884" y="515"/>
                    </a:lnTo>
                    <a:lnTo>
                      <a:pt x="884" y="509"/>
                    </a:lnTo>
                    <a:lnTo>
                      <a:pt x="883" y="502"/>
                    </a:lnTo>
                    <a:lnTo>
                      <a:pt x="882" y="499"/>
                    </a:lnTo>
                    <a:lnTo>
                      <a:pt x="876" y="490"/>
                    </a:lnTo>
                    <a:lnTo>
                      <a:pt x="873" y="485"/>
                    </a:lnTo>
                    <a:lnTo>
                      <a:pt x="869" y="474"/>
                    </a:lnTo>
                    <a:lnTo>
                      <a:pt x="869" y="466"/>
                    </a:lnTo>
                    <a:lnTo>
                      <a:pt x="870" y="456"/>
                    </a:lnTo>
                    <a:lnTo>
                      <a:pt x="881" y="437"/>
                    </a:lnTo>
                    <a:lnTo>
                      <a:pt x="884" y="429"/>
                    </a:lnTo>
                    <a:lnTo>
                      <a:pt x="884" y="424"/>
                    </a:lnTo>
                    <a:lnTo>
                      <a:pt x="884" y="418"/>
                    </a:lnTo>
                    <a:lnTo>
                      <a:pt x="883" y="416"/>
                    </a:lnTo>
                    <a:lnTo>
                      <a:pt x="873" y="404"/>
                    </a:lnTo>
                    <a:lnTo>
                      <a:pt x="868" y="395"/>
                    </a:lnTo>
                    <a:lnTo>
                      <a:pt x="868" y="390"/>
                    </a:lnTo>
                    <a:lnTo>
                      <a:pt x="867" y="387"/>
                    </a:lnTo>
                    <a:lnTo>
                      <a:pt x="868" y="382"/>
                    </a:lnTo>
                    <a:lnTo>
                      <a:pt x="869" y="380"/>
                    </a:lnTo>
                    <a:lnTo>
                      <a:pt x="876" y="368"/>
                    </a:lnTo>
                    <a:lnTo>
                      <a:pt x="880" y="356"/>
                    </a:lnTo>
                    <a:lnTo>
                      <a:pt x="884" y="339"/>
                    </a:lnTo>
                    <a:lnTo>
                      <a:pt x="885" y="330"/>
                    </a:lnTo>
                    <a:lnTo>
                      <a:pt x="887" y="312"/>
                    </a:lnTo>
                    <a:lnTo>
                      <a:pt x="887" y="258"/>
                    </a:lnTo>
                    <a:lnTo>
                      <a:pt x="888" y="219"/>
                    </a:lnTo>
                    <a:lnTo>
                      <a:pt x="888" y="198"/>
                    </a:lnTo>
                    <a:lnTo>
                      <a:pt x="884" y="117"/>
                    </a:lnTo>
                    <a:lnTo>
                      <a:pt x="884" y="96"/>
                    </a:lnTo>
                    <a:lnTo>
                      <a:pt x="887" y="75"/>
                    </a:lnTo>
                    <a:lnTo>
                      <a:pt x="887" y="0"/>
                    </a:lnTo>
                    <a:lnTo>
                      <a:pt x="807" y="13"/>
                    </a:lnTo>
                    <a:lnTo>
                      <a:pt x="725" y="24"/>
                    </a:lnTo>
                    <a:lnTo>
                      <a:pt x="684" y="29"/>
                    </a:lnTo>
                    <a:lnTo>
                      <a:pt x="643" y="34"/>
                    </a:lnTo>
                    <a:lnTo>
                      <a:pt x="601" y="37"/>
                    </a:lnTo>
                    <a:lnTo>
                      <a:pt x="560" y="39"/>
                    </a:lnTo>
                    <a:lnTo>
                      <a:pt x="462" y="40"/>
                    </a:lnTo>
                    <a:lnTo>
                      <a:pt x="423" y="39"/>
                    </a:lnTo>
                    <a:lnTo>
                      <a:pt x="385" y="36"/>
                    </a:lnTo>
                    <a:lnTo>
                      <a:pt x="325" y="30"/>
                    </a:lnTo>
                    <a:lnTo>
                      <a:pt x="285" y="28"/>
                    </a:lnTo>
                    <a:lnTo>
                      <a:pt x="266" y="28"/>
                    </a:lnTo>
                    <a:lnTo>
                      <a:pt x="246" y="28"/>
                    </a:lnTo>
                    <a:lnTo>
                      <a:pt x="155" y="24"/>
                    </a:lnTo>
                    <a:lnTo>
                      <a:pt x="142" y="21"/>
                    </a:lnTo>
                    <a:lnTo>
                      <a:pt x="124" y="21"/>
                    </a:lnTo>
                    <a:lnTo>
                      <a:pt x="106" y="19"/>
                    </a:lnTo>
                    <a:lnTo>
                      <a:pt x="71" y="16"/>
                    </a:lnTo>
                    <a:lnTo>
                      <a:pt x="0" y="4"/>
                    </a:lnTo>
                    <a:lnTo>
                      <a:pt x="1" y="58"/>
                    </a:lnTo>
                    <a:lnTo>
                      <a:pt x="2" y="138"/>
                    </a:lnTo>
                    <a:lnTo>
                      <a:pt x="0" y="192"/>
                    </a:lnTo>
                    <a:lnTo>
                      <a:pt x="0" y="219"/>
                    </a:lnTo>
                    <a:lnTo>
                      <a:pt x="1" y="229"/>
                    </a:lnTo>
                    <a:lnTo>
                      <a:pt x="2" y="240"/>
                    </a:lnTo>
                    <a:lnTo>
                      <a:pt x="3" y="261"/>
                    </a:lnTo>
                    <a:lnTo>
                      <a:pt x="2" y="299"/>
                    </a:lnTo>
                    <a:lnTo>
                      <a:pt x="2" y="316"/>
                    </a:lnTo>
                    <a:lnTo>
                      <a:pt x="3" y="335"/>
                    </a:lnTo>
                    <a:lnTo>
                      <a:pt x="5" y="351"/>
                    </a:lnTo>
                    <a:lnTo>
                      <a:pt x="11" y="365"/>
                    </a:lnTo>
                    <a:lnTo>
                      <a:pt x="16" y="379"/>
                    </a:lnTo>
                    <a:lnTo>
                      <a:pt x="20" y="382"/>
                    </a:lnTo>
                    <a:lnTo>
                      <a:pt x="22" y="390"/>
                    </a:lnTo>
                    <a:lnTo>
                      <a:pt x="23" y="396"/>
                    </a:lnTo>
                    <a:lnTo>
                      <a:pt x="23" y="401"/>
                    </a:lnTo>
                    <a:lnTo>
                      <a:pt x="21" y="406"/>
                    </a:lnTo>
                    <a:lnTo>
                      <a:pt x="19" y="410"/>
                    </a:lnTo>
                    <a:lnTo>
                      <a:pt x="7" y="423"/>
                    </a:lnTo>
                    <a:lnTo>
                      <a:pt x="6" y="424"/>
                    </a:lnTo>
                    <a:lnTo>
                      <a:pt x="5" y="435"/>
                    </a:lnTo>
                    <a:lnTo>
                      <a:pt x="5" y="439"/>
                    </a:lnTo>
                    <a:lnTo>
                      <a:pt x="5" y="442"/>
                    </a:lnTo>
                    <a:lnTo>
                      <a:pt x="10" y="445"/>
                    </a:lnTo>
                    <a:lnTo>
                      <a:pt x="16" y="454"/>
                    </a:lnTo>
                    <a:lnTo>
                      <a:pt x="19" y="458"/>
                    </a:lnTo>
                    <a:lnTo>
                      <a:pt x="20" y="466"/>
                    </a:lnTo>
                    <a:lnTo>
                      <a:pt x="20" y="471"/>
                    </a:lnTo>
                    <a:lnTo>
                      <a:pt x="19" y="479"/>
                    </a:lnTo>
                    <a:lnTo>
                      <a:pt x="13" y="489"/>
                    </a:lnTo>
                    <a:lnTo>
                      <a:pt x="7" y="499"/>
                    </a:lnTo>
                    <a:lnTo>
                      <a:pt x="4" y="508"/>
                    </a:lnTo>
                    <a:lnTo>
                      <a:pt x="3" y="513"/>
                    </a:lnTo>
                    <a:lnTo>
                      <a:pt x="4" y="516"/>
                    </a:lnTo>
                    <a:lnTo>
                      <a:pt x="6" y="521"/>
                    </a:lnTo>
                    <a:lnTo>
                      <a:pt x="13" y="531"/>
                    </a:lnTo>
                    <a:lnTo>
                      <a:pt x="15" y="536"/>
                    </a:lnTo>
                    <a:lnTo>
                      <a:pt x="19" y="543"/>
                    </a:lnTo>
                    <a:lnTo>
                      <a:pt x="19" y="549"/>
                    </a:lnTo>
                    <a:lnTo>
                      <a:pt x="17" y="558"/>
                    </a:lnTo>
                    <a:lnTo>
                      <a:pt x="11" y="573"/>
                    </a:lnTo>
                    <a:lnTo>
                      <a:pt x="9" y="583"/>
                    </a:lnTo>
                    <a:lnTo>
                      <a:pt x="9" y="593"/>
                    </a:lnTo>
                    <a:lnTo>
                      <a:pt x="9" y="635"/>
                    </a:lnTo>
                    <a:lnTo>
                      <a:pt x="9" y="645"/>
                    </a:lnTo>
                    <a:lnTo>
                      <a:pt x="9" y="652"/>
                    </a:lnTo>
                    <a:lnTo>
                      <a:pt x="9" y="667"/>
                    </a:lnTo>
                    <a:lnTo>
                      <a:pt x="7" y="680"/>
                    </a:lnTo>
                    <a:lnTo>
                      <a:pt x="9" y="687"/>
                    </a:lnTo>
                    <a:lnTo>
                      <a:pt x="11" y="693"/>
                    </a:lnTo>
                    <a:lnTo>
                      <a:pt x="12" y="695"/>
                    </a:lnTo>
                    <a:lnTo>
                      <a:pt x="14" y="697"/>
                    </a:lnTo>
                    <a:lnTo>
                      <a:pt x="51" y="707"/>
                    </a:lnTo>
                    <a:lnTo>
                      <a:pt x="107" y="719"/>
                    </a:lnTo>
                    <a:lnTo>
                      <a:pt x="143" y="727"/>
                    </a:lnTo>
                    <a:lnTo>
                      <a:pt x="181" y="733"/>
                    </a:lnTo>
                    <a:lnTo>
                      <a:pt x="219" y="739"/>
                    </a:lnTo>
                    <a:lnTo>
                      <a:pt x="256" y="742"/>
                    </a:lnTo>
                    <a:lnTo>
                      <a:pt x="294" y="746"/>
                    </a:lnTo>
                    <a:lnTo>
                      <a:pt x="313" y="747"/>
                    </a:lnTo>
                    <a:lnTo>
                      <a:pt x="330" y="749"/>
                    </a:lnTo>
                    <a:lnTo>
                      <a:pt x="365" y="751"/>
                    </a:lnTo>
                    <a:lnTo>
                      <a:pt x="382" y="754"/>
                    </a:lnTo>
                    <a:lnTo>
                      <a:pt x="409" y="756"/>
                    </a:lnTo>
                    <a:lnTo>
                      <a:pt x="437" y="757"/>
                    </a:lnTo>
                    <a:lnTo>
                      <a:pt x="441" y="7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1" name="Freeform 9"/>
              <p:cNvSpPr>
                <a:spLocks/>
              </p:cNvSpPr>
              <p:nvPr/>
            </p:nvSpPr>
            <p:spPr bwMode="auto">
              <a:xfrm>
                <a:off x="1616" y="13207"/>
                <a:ext cx="898" cy="675"/>
              </a:xfrm>
              <a:custGeom>
                <a:avLst/>
                <a:gdLst>
                  <a:gd name="T0" fmla="*/ 525 w 898"/>
                  <a:gd name="T1" fmla="*/ 673 h 675"/>
                  <a:gd name="T2" fmla="*/ 739 w 898"/>
                  <a:gd name="T3" fmla="*/ 658 h 675"/>
                  <a:gd name="T4" fmla="*/ 854 w 898"/>
                  <a:gd name="T5" fmla="*/ 640 h 675"/>
                  <a:gd name="T6" fmla="*/ 892 w 898"/>
                  <a:gd name="T7" fmla="*/ 627 h 675"/>
                  <a:gd name="T8" fmla="*/ 893 w 898"/>
                  <a:gd name="T9" fmla="*/ 612 h 675"/>
                  <a:gd name="T10" fmla="*/ 892 w 898"/>
                  <a:gd name="T11" fmla="*/ 445 h 675"/>
                  <a:gd name="T12" fmla="*/ 895 w 898"/>
                  <a:gd name="T13" fmla="*/ 282 h 675"/>
                  <a:gd name="T14" fmla="*/ 898 w 898"/>
                  <a:gd name="T15" fmla="*/ 265 h 675"/>
                  <a:gd name="T16" fmla="*/ 886 w 898"/>
                  <a:gd name="T17" fmla="*/ 227 h 675"/>
                  <a:gd name="T18" fmla="*/ 885 w 898"/>
                  <a:gd name="T19" fmla="*/ 204 h 675"/>
                  <a:gd name="T20" fmla="*/ 890 w 898"/>
                  <a:gd name="T21" fmla="*/ 194 h 675"/>
                  <a:gd name="T22" fmla="*/ 890 w 898"/>
                  <a:gd name="T23" fmla="*/ 182 h 675"/>
                  <a:gd name="T24" fmla="*/ 881 w 898"/>
                  <a:gd name="T25" fmla="*/ 169 h 675"/>
                  <a:gd name="T26" fmla="*/ 882 w 898"/>
                  <a:gd name="T27" fmla="*/ 152 h 675"/>
                  <a:gd name="T28" fmla="*/ 891 w 898"/>
                  <a:gd name="T29" fmla="*/ 127 h 675"/>
                  <a:gd name="T30" fmla="*/ 882 w 898"/>
                  <a:gd name="T31" fmla="*/ 116 h 675"/>
                  <a:gd name="T32" fmla="*/ 879 w 898"/>
                  <a:gd name="T33" fmla="*/ 96 h 675"/>
                  <a:gd name="T34" fmla="*/ 886 w 898"/>
                  <a:gd name="T35" fmla="*/ 83 h 675"/>
                  <a:gd name="T36" fmla="*/ 891 w 898"/>
                  <a:gd name="T37" fmla="*/ 50 h 675"/>
                  <a:gd name="T38" fmla="*/ 881 w 898"/>
                  <a:gd name="T39" fmla="*/ 5 h 675"/>
                  <a:gd name="T40" fmla="*/ 793 w 898"/>
                  <a:gd name="T41" fmla="*/ 13 h 675"/>
                  <a:gd name="T42" fmla="*/ 713 w 898"/>
                  <a:gd name="T43" fmla="*/ 15 h 675"/>
                  <a:gd name="T44" fmla="*/ 645 w 898"/>
                  <a:gd name="T45" fmla="*/ 16 h 675"/>
                  <a:gd name="T46" fmla="*/ 609 w 898"/>
                  <a:gd name="T47" fmla="*/ 16 h 675"/>
                  <a:gd name="T48" fmla="*/ 390 w 898"/>
                  <a:gd name="T49" fmla="*/ 21 h 675"/>
                  <a:gd name="T50" fmla="*/ 247 w 898"/>
                  <a:gd name="T51" fmla="*/ 18 h 675"/>
                  <a:gd name="T52" fmla="*/ 11 w 898"/>
                  <a:gd name="T53" fmla="*/ 0 h 675"/>
                  <a:gd name="T54" fmla="*/ 4 w 898"/>
                  <a:gd name="T55" fmla="*/ 36 h 675"/>
                  <a:gd name="T56" fmla="*/ 6 w 898"/>
                  <a:gd name="T57" fmla="*/ 65 h 675"/>
                  <a:gd name="T58" fmla="*/ 20 w 898"/>
                  <a:gd name="T59" fmla="*/ 83 h 675"/>
                  <a:gd name="T60" fmla="*/ 21 w 898"/>
                  <a:gd name="T61" fmla="*/ 96 h 675"/>
                  <a:gd name="T62" fmla="*/ 12 w 898"/>
                  <a:gd name="T63" fmla="*/ 113 h 675"/>
                  <a:gd name="T64" fmla="*/ 2 w 898"/>
                  <a:gd name="T65" fmla="*/ 126 h 675"/>
                  <a:gd name="T66" fmla="*/ 6 w 898"/>
                  <a:gd name="T67" fmla="*/ 144 h 675"/>
                  <a:gd name="T68" fmla="*/ 22 w 898"/>
                  <a:gd name="T69" fmla="*/ 155 h 675"/>
                  <a:gd name="T70" fmla="*/ 24 w 898"/>
                  <a:gd name="T71" fmla="*/ 165 h 675"/>
                  <a:gd name="T72" fmla="*/ 10 w 898"/>
                  <a:gd name="T73" fmla="*/ 188 h 675"/>
                  <a:gd name="T74" fmla="*/ 6 w 898"/>
                  <a:gd name="T75" fmla="*/ 199 h 675"/>
                  <a:gd name="T76" fmla="*/ 19 w 898"/>
                  <a:gd name="T77" fmla="*/ 219 h 675"/>
                  <a:gd name="T78" fmla="*/ 24 w 898"/>
                  <a:gd name="T79" fmla="*/ 233 h 675"/>
                  <a:gd name="T80" fmla="*/ 8 w 898"/>
                  <a:gd name="T81" fmla="*/ 273 h 675"/>
                  <a:gd name="T82" fmla="*/ 8 w 898"/>
                  <a:gd name="T83" fmla="*/ 453 h 675"/>
                  <a:gd name="T84" fmla="*/ 8 w 898"/>
                  <a:gd name="T85" fmla="*/ 610 h 675"/>
                  <a:gd name="T86" fmla="*/ 61 w 898"/>
                  <a:gd name="T87" fmla="*/ 646 h 675"/>
                  <a:gd name="T88" fmla="*/ 142 w 898"/>
                  <a:gd name="T89" fmla="*/ 656 h 675"/>
                  <a:gd name="T90" fmla="*/ 305 w 898"/>
                  <a:gd name="T91" fmla="*/ 662 h 675"/>
                  <a:gd name="T92" fmla="*/ 441 w 898"/>
                  <a:gd name="T93"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8" h="675">
                    <a:moveTo>
                      <a:pt x="441" y="675"/>
                    </a:moveTo>
                    <a:lnTo>
                      <a:pt x="483" y="675"/>
                    </a:lnTo>
                    <a:lnTo>
                      <a:pt x="525" y="673"/>
                    </a:lnTo>
                    <a:lnTo>
                      <a:pt x="568" y="671"/>
                    </a:lnTo>
                    <a:lnTo>
                      <a:pt x="654" y="665"/>
                    </a:lnTo>
                    <a:lnTo>
                      <a:pt x="739" y="658"/>
                    </a:lnTo>
                    <a:lnTo>
                      <a:pt x="782" y="653"/>
                    </a:lnTo>
                    <a:lnTo>
                      <a:pt x="839" y="642"/>
                    </a:lnTo>
                    <a:lnTo>
                      <a:pt x="854" y="640"/>
                    </a:lnTo>
                    <a:lnTo>
                      <a:pt x="874" y="634"/>
                    </a:lnTo>
                    <a:lnTo>
                      <a:pt x="887" y="629"/>
                    </a:lnTo>
                    <a:lnTo>
                      <a:pt x="892" y="627"/>
                    </a:lnTo>
                    <a:lnTo>
                      <a:pt x="895" y="625"/>
                    </a:lnTo>
                    <a:lnTo>
                      <a:pt x="895" y="622"/>
                    </a:lnTo>
                    <a:lnTo>
                      <a:pt x="893" y="612"/>
                    </a:lnTo>
                    <a:lnTo>
                      <a:pt x="895" y="610"/>
                    </a:lnTo>
                    <a:lnTo>
                      <a:pt x="895" y="608"/>
                    </a:lnTo>
                    <a:lnTo>
                      <a:pt x="892" y="445"/>
                    </a:lnTo>
                    <a:lnTo>
                      <a:pt x="892" y="364"/>
                    </a:lnTo>
                    <a:lnTo>
                      <a:pt x="895" y="302"/>
                    </a:lnTo>
                    <a:lnTo>
                      <a:pt x="895" y="282"/>
                    </a:lnTo>
                    <a:lnTo>
                      <a:pt x="897" y="276"/>
                    </a:lnTo>
                    <a:lnTo>
                      <a:pt x="898" y="271"/>
                    </a:lnTo>
                    <a:lnTo>
                      <a:pt x="898" y="265"/>
                    </a:lnTo>
                    <a:lnTo>
                      <a:pt x="896" y="256"/>
                    </a:lnTo>
                    <a:lnTo>
                      <a:pt x="895" y="251"/>
                    </a:lnTo>
                    <a:lnTo>
                      <a:pt x="886" y="227"/>
                    </a:lnTo>
                    <a:lnTo>
                      <a:pt x="884" y="218"/>
                    </a:lnTo>
                    <a:lnTo>
                      <a:pt x="884" y="212"/>
                    </a:lnTo>
                    <a:lnTo>
                      <a:pt x="885" y="204"/>
                    </a:lnTo>
                    <a:lnTo>
                      <a:pt x="885" y="202"/>
                    </a:lnTo>
                    <a:lnTo>
                      <a:pt x="889" y="198"/>
                    </a:lnTo>
                    <a:lnTo>
                      <a:pt x="890" y="194"/>
                    </a:lnTo>
                    <a:lnTo>
                      <a:pt x="892" y="190"/>
                    </a:lnTo>
                    <a:lnTo>
                      <a:pt x="892" y="186"/>
                    </a:lnTo>
                    <a:lnTo>
                      <a:pt x="890" y="182"/>
                    </a:lnTo>
                    <a:lnTo>
                      <a:pt x="889" y="179"/>
                    </a:lnTo>
                    <a:lnTo>
                      <a:pt x="884" y="175"/>
                    </a:lnTo>
                    <a:lnTo>
                      <a:pt x="881" y="169"/>
                    </a:lnTo>
                    <a:lnTo>
                      <a:pt x="881" y="164"/>
                    </a:lnTo>
                    <a:lnTo>
                      <a:pt x="881" y="158"/>
                    </a:lnTo>
                    <a:lnTo>
                      <a:pt x="882" y="152"/>
                    </a:lnTo>
                    <a:lnTo>
                      <a:pt x="887" y="143"/>
                    </a:lnTo>
                    <a:lnTo>
                      <a:pt x="892" y="133"/>
                    </a:lnTo>
                    <a:lnTo>
                      <a:pt x="891" y="127"/>
                    </a:lnTo>
                    <a:lnTo>
                      <a:pt x="887" y="121"/>
                    </a:lnTo>
                    <a:lnTo>
                      <a:pt x="885" y="120"/>
                    </a:lnTo>
                    <a:lnTo>
                      <a:pt x="882" y="116"/>
                    </a:lnTo>
                    <a:lnTo>
                      <a:pt x="881" y="110"/>
                    </a:lnTo>
                    <a:lnTo>
                      <a:pt x="879" y="106"/>
                    </a:lnTo>
                    <a:lnTo>
                      <a:pt x="879" y="96"/>
                    </a:lnTo>
                    <a:lnTo>
                      <a:pt x="879" y="93"/>
                    </a:lnTo>
                    <a:lnTo>
                      <a:pt x="882" y="87"/>
                    </a:lnTo>
                    <a:lnTo>
                      <a:pt x="886" y="83"/>
                    </a:lnTo>
                    <a:lnTo>
                      <a:pt x="889" y="72"/>
                    </a:lnTo>
                    <a:lnTo>
                      <a:pt x="890" y="61"/>
                    </a:lnTo>
                    <a:lnTo>
                      <a:pt x="891" y="50"/>
                    </a:lnTo>
                    <a:lnTo>
                      <a:pt x="888" y="11"/>
                    </a:lnTo>
                    <a:lnTo>
                      <a:pt x="887" y="7"/>
                    </a:lnTo>
                    <a:lnTo>
                      <a:pt x="881" y="5"/>
                    </a:lnTo>
                    <a:lnTo>
                      <a:pt x="860" y="4"/>
                    </a:lnTo>
                    <a:lnTo>
                      <a:pt x="827" y="10"/>
                    </a:lnTo>
                    <a:lnTo>
                      <a:pt x="793" y="13"/>
                    </a:lnTo>
                    <a:lnTo>
                      <a:pt x="760" y="15"/>
                    </a:lnTo>
                    <a:lnTo>
                      <a:pt x="726" y="16"/>
                    </a:lnTo>
                    <a:lnTo>
                      <a:pt x="713" y="15"/>
                    </a:lnTo>
                    <a:lnTo>
                      <a:pt x="699" y="14"/>
                    </a:lnTo>
                    <a:lnTo>
                      <a:pt x="672" y="15"/>
                    </a:lnTo>
                    <a:lnTo>
                      <a:pt x="645" y="16"/>
                    </a:lnTo>
                    <a:lnTo>
                      <a:pt x="631" y="16"/>
                    </a:lnTo>
                    <a:lnTo>
                      <a:pt x="618" y="16"/>
                    </a:lnTo>
                    <a:lnTo>
                      <a:pt x="609" y="16"/>
                    </a:lnTo>
                    <a:lnTo>
                      <a:pt x="587" y="16"/>
                    </a:lnTo>
                    <a:lnTo>
                      <a:pt x="535" y="16"/>
                    </a:lnTo>
                    <a:lnTo>
                      <a:pt x="390" y="21"/>
                    </a:lnTo>
                    <a:lnTo>
                      <a:pt x="343" y="21"/>
                    </a:lnTo>
                    <a:lnTo>
                      <a:pt x="294" y="21"/>
                    </a:lnTo>
                    <a:lnTo>
                      <a:pt x="247" y="18"/>
                    </a:lnTo>
                    <a:lnTo>
                      <a:pt x="222" y="15"/>
                    </a:lnTo>
                    <a:lnTo>
                      <a:pt x="198" y="13"/>
                    </a:lnTo>
                    <a:lnTo>
                      <a:pt x="11" y="0"/>
                    </a:lnTo>
                    <a:lnTo>
                      <a:pt x="7" y="18"/>
                    </a:lnTo>
                    <a:lnTo>
                      <a:pt x="6" y="28"/>
                    </a:lnTo>
                    <a:lnTo>
                      <a:pt x="4" y="36"/>
                    </a:lnTo>
                    <a:lnTo>
                      <a:pt x="4" y="46"/>
                    </a:lnTo>
                    <a:lnTo>
                      <a:pt x="4" y="55"/>
                    </a:lnTo>
                    <a:lnTo>
                      <a:pt x="6" y="65"/>
                    </a:lnTo>
                    <a:lnTo>
                      <a:pt x="9" y="73"/>
                    </a:lnTo>
                    <a:lnTo>
                      <a:pt x="15" y="77"/>
                    </a:lnTo>
                    <a:lnTo>
                      <a:pt x="20" y="83"/>
                    </a:lnTo>
                    <a:lnTo>
                      <a:pt x="21" y="85"/>
                    </a:lnTo>
                    <a:lnTo>
                      <a:pt x="22" y="93"/>
                    </a:lnTo>
                    <a:lnTo>
                      <a:pt x="21" y="96"/>
                    </a:lnTo>
                    <a:lnTo>
                      <a:pt x="19" y="104"/>
                    </a:lnTo>
                    <a:lnTo>
                      <a:pt x="17" y="107"/>
                    </a:lnTo>
                    <a:lnTo>
                      <a:pt x="12" y="113"/>
                    </a:lnTo>
                    <a:lnTo>
                      <a:pt x="8" y="116"/>
                    </a:lnTo>
                    <a:lnTo>
                      <a:pt x="4" y="120"/>
                    </a:lnTo>
                    <a:lnTo>
                      <a:pt x="2" y="126"/>
                    </a:lnTo>
                    <a:lnTo>
                      <a:pt x="0" y="131"/>
                    </a:lnTo>
                    <a:lnTo>
                      <a:pt x="2" y="138"/>
                    </a:lnTo>
                    <a:lnTo>
                      <a:pt x="6" y="144"/>
                    </a:lnTo>
                    <a:lnTo>
                      <a:pt x="15" y="149"/>
                    </a:lnTo>
                    <a:lnTo>
                      <a:pt x="21" y="152"/>
                    </a:lnTo>
                    <a:lnTo>
                      <a:pt x="22" y="155"/>
                    </a:lnTo>
                    <a:lnTo>
                      <a:pt x="23" y="158"/>
                    </a:lnTo>
                    <a:lnTo>
                      <a:pt x="24" y="161"/>
                    </a:lnTo>
                    <a:lnTo>
                      <a:pt x="24" y="165"/>
                    </a:lnTo>
                    <a:lnTo>
                      <a:pt x="22" y="171"/>
                    </a:lnTo>
                    <a:lnTo>
                      <a:pt x="19" y="176"/>
                    </a:lnTo>
                    <a:lnTo>
                      <a:pt x="10" y="188"/>
                    </a:lnTo>
                    <a:lnTo>
                      <a:pt x="7" y="193"/>
                    </a:lnTo>
                    <a:lnTo>
                      <a:pt x="6" y="196"/>
                    </a:lnTo>
                    <a:lnTo>
                      <a:pt x="6" y="199"/>
                    </a:lnTo>
                    <a:lnTo>
                      <a:pt x="7" y="202"/>
                    </a:lnTo>
                    <a:lnTo>
                      <a:pt x="12" y="211"/>
                    </a:lnTo>
                    <a:lnTo>
                      <a:pt x="19" y="219"/>
                    </a:lnTo>
                    <a:lnTo>
                      <a:pt x="22" y="227"/>
                    </a:lnTo>
                    <a:lnTo>
                      <a:pt x="24" y="230"/>
                    </a:lnTo>
                    <a:lnTo>
                      <a:pt x="24" y="233"/>
                    </a:lnTo>
                    <a:lnTo>
                      <a:pt x="22" y="246"/>
                    </a:lnTo>
                    <a:lnTo>
                      <a:pt x="19" y="253"/>
                    </a:lnTo>
                    <a:lnTo>
                      <a:pt x="8" y="273"/>
                    </a:lnTo>
                    <a:lnTo>
                      <a:pt x="7" y="317"/>
                    </a:lnTo>
                    <a:lnTo>
                      <a:pt x="6" y="363"/>
                    </a:lnTo>
                    <a:lnTo>
                      <a:pt x="8" y="453"/>
                    </a:lnTo>
                    <a:lnTo>
                      <a:pt x="8" y="499"/>
                    </a:lnTo>
                    <a:lnTo>
                      <a:pt x="9" y="566"/>
                    </a:lnTo>
                    <a:lnTo>
                      <a:pt x="8" y="610"/>
                    </a:lnTo>
                    <a:lnTo>
                      <a:pt x="8" y="633"/>
                    </a:lnTo>
                    <a:lnTo>
                      <a:pt x="33" y="640"/>
                    </a:lnTo>
                    <a:lnTo>
                      <a:pt x="61" y="646"/>
                    </a:lnTo>
                    <a:lnTo>
                      <a:pt x="87" y="650"/>
                    </a:lnTo>
                    <a:lnTo>
                      <a:pt x="115" y="653"/>
                    </a:lnTo>
                    <a:lnTo>
                      <a:pt x="142" y="656"/>
                    </a:lnTo>
                    <a:lnTo>
                      <a:pt x="168" y="658"/>
                    </a:lnTo>
                    <a:lnTo>
                      <a:pt x="222" y="660"/>
                    </a:lnTo>
                    <a:lnTo>
                      <a:pt x="305" y="662"/>
                    </a:lnTo>
                    <a:lnTo>
                      <a:pt x="359" y="665"/>
                    </a:lnTo>
                    <a:lnTo>
                      <a:pt x="400" y="670"/>
                    </a:lnTo>
                    <a:lnTo>
                      <a:pt x="441" y="675"/>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2" name="Freeform 10"/>
              <p:cNvSpPr>
                <a:spLocks/>
              </p:cNvSpPr>
              <p:nvPr/>
            </p:nvSpPr>
            <p:spPr bwMode="auto">
              <a:xfrm>
                <a:off x="1610" y="13154"/>
                <a:ext cx="917" cy="64"/>
              </a:xfrm>
              <a:custGeom>
                <a:avLst/>
                <a:gdLst>
                  <a:gd name="T0" fmla="*/ 377 w 917"/>
                  <a:gd name="T1" fmla="*/ 63 h 64"/>
                  <a:gd name="T2" fmla="*/ 408 w 917"/>
                  <a:gd name="T3" fmla="*/ 64 h 64"/>
                  <a:gd name="T4" fmla="*/ 439 w 917"/>
                  <a:gd name="T5" fmla="*/ 64 h 64"/>
                  <a:gd name="T6" fmla="*/ 501 w 917"/>
                  <a:gd name="T7" fmla="*/ 63 h 64"/>
                  <a:gd name="T8" fmla="*/ 542 w 917"/>
                  <a:gd name="T9" fmla="*/ 61 h 64"/>
                  <a:gd name="T10" fmla="*/ 623 w 917"/>
                  <a:gd name="T11" fmla="*/ 60 h 64"/>
                  <a:gd name="T12" fmla="*/ 644 w 917"/>
                  <a:gd name="T13" fmla="*/ 57 h 64"/>
                  <a:gd name="T14" fmla="*/ 665 w 917"/>
                  <a:gd name="T15" fmla="*/ 56 h 64"/>
                  <a:gd name="T16" fmla="*/ 680 w 917"/>
                  <a:gd name="T17" fmla="*/ 57 h 64"/>
                  <a:gd name="T18" fmla="*/ 697 w 917"/>
                  <a:gd name="T19" fmla="*/ 57 h 64"/>
                  <a:gd name="T20" fmla="*/ 729 w 917"/>
                  <a:gd name="T21" fmla="*/ 55 h 64"/>
                  <a:gd name="T22" fmla="*/ 748 w 917"/>
                  <a:gd name="T23" fmla="*/ 55 h 64"/>
                  <a:gd name="T24" fmla="*/ 764 w 917"/>
                  <a:gd name="T25" fmla="*/ 55 h 64"/>
                  <a:gd name="T26" fmla="*/ 800 w 917"/>
                  <a:gd name="T27" fmla="*/ 52 h 64"/>
                  <a:gd name="T28" fmla="*/ 834 w 917"/>
                  <a:gd name="T29" fmla="*/ 48 h 64"/>
                  <a:gd name="T30" fmla="*/ 868 w 917"/>
                  <a:gd name="T31" fmla="*/ 46 h 64"/>
                  <a:gd name="T32" fmla="*/ 877 w 917"/>
                  <a:gd name="T33" fmla="*/ 45 h 64"/>
                  <a:gd name="T34" fmla="*/ 891 w 917"/>
                  <a:gd name="T35" fmla="*/ 43 h 64"/>
                  <a:gd name="T36" fmla="*/ 899 w 917"/>
                  <a:gd name="T37" fmla="*/ 41 h 64"/>
                  <a:gd name="T38" fmla="*/ 904 w 917"/>
                  <a:gd name="T39" fmla="*/ 37 h 64"/>
                  <a:gd name="T40" fmla="*/ 906 w 917"/>
                  <a:gd name="T41" fmla="*/ 37 h 64"/>
                  <a:gd name="T42" fmla="*/ 910 w 917"/>
                  <a:gd name="T43" fmla="*/ 35 h 64"/>
                  <a:gd name="T44" fmla="*/ 912 w 917"/>
                  <a:gd name="T45" fmla="*/ 33 h 64"/>
                  <a:gd name="T46" fmla="*/ 917 w 917"/>
                  <a:gd name="T47" fmla="*/ 4 h 64"/>
                  <a:gd name="T48" fmla="*/ 909 w 917"/>
                  <a:gd name="T49" fmla="*/ 6 h 64"/>
                  <a:gd name="T50" fmla="*/ 894 w 917"/>
                  <a:gd name="T51" fmla="*/ 11 h 64"/>
                  <a:gd name="T52" fmla="*/ 885 w 917"/>
                  <a:gd name="T53" fmla="*/ 13 h 64"/>
                  <a:gd name="T54" fmla="*/ 850 w 917"/>
                  <a:gd name="T55" fmla="*/ 20 h 64"/>
                  <a:gd name="T56" fmla="*/ 772 w 917"/>
                  <a:gd name="T57" fmla="*/ 25 h 64"/>
                  <a:gd name="T58" fmla="*/ 745 w 917"/>
                  <a:gd name="T59" fmla="*/ 27 h 64"/>
                  <a:gd name="T60" fmla="*/ 583 w 917"/>
                  <a:gd name="T61" fmla="*/ 30 h 64"/>
                  <a:gd name="T62" fmla="*/ 501 w 917"/>
                  <a:gd name="T63" fmla="*/ 31 h 64"/>
                  <a:gd name="T64" fmla="*/ 419 w 917"/>
                  <a:gd name="T65" fmla="*/ 31 h 64"/>
                  <a:gd name="T66" fmla="*/ 337 w 917"/>
                  <a:gd name="T67" fmla="*/ 30 h 64"/>
                  <a:gd name="T68" fmla="*/ 257 w 917"/>
                  <a:gd name="T69" fmla="*/ 27 h 64"/>
                  <a:gd name="T70" fmla="*/ 175 w 917"/>
                  <a:gd name="T71" fmla="*/ 25 h 64"/>
                  <a:gd name="T72" fmla="*/ 94 w 917"/>
                  <a:gd name="T73" fmla="*/ 21 h 64"/>
                  <a:gd name="T74" fmla="*/ 82 w 917"/>
                  <a:gd name="T75" fmla="*/ 21 h 64"/>
                  <a:gd name="T76" fmla="*/ 70 w 917"/>
                  <a:gd name="T77" fmla="*/ 19 h 64"/>
                  <a:gd name="T78" fmla="*/ 58 w 917"/>
                  <a:gd name="T79" fmla="*/ 18 h 64"/>
                  <a:gd name="T80" fmla="*/ 47 w 917"/>
                  <a:gd name="T81" fmla="*/ 15 h 64"/>
                  <a:gd name="T82" fmla="*/ 34 w 917"/>
                  <a:gd name="T83" fmla="*/ 12 h 64"/>
                  <a:gd name="T84" fmla="*/ 12 w 917"/>
                  <a:gd name="T85" fmla="*/ 4 h 64"/>
                  <a:gd name="T86" fmla="*/ 1 w 917"/>
                  <a:gd name="T87" fmla="*/ 0 h 64"/>
                  <a:gd name="T88" fmla="*/ 0 w 917"/>
                  <a:gd name="T89" fmla="*/ 22 h 64"/>
                  <a:gd name="T90" fmla="*/ 2 w 917"/>
                  <a:gd name="T91" fmla="*/ 26 h 64"/>
                  <a:gd name="T92" fmla="*/ 5 w 917"/>
                  <a:gd name="T93" fmla="*/ 29 h 64"/>
                  <a:gd name="T94" fmla="*/ 12 w 917"/>
                  <a:gd name="T95" fmla="*/ 32 h 64"/>
                  <a:gd name="T96" fmla="*/ 21 w 917"/>
                  <a:gd name="T97" fmla="*/ 33 h 64"/>
                  <a:gd name="T98" fmla="*/ 27 w 917"/>
                  <a:gd name="T99" fmla="*/ 36 h 64"/>
                  <a:gd name="T100" fmla="*/ 28 w 917"/>
                  <a:gd name="T101" fmla="*/ 37 h 64"/>
                  <a:gd name="T102" fmla="*/ 51 w 917"/>
                  <a:gd name="T103" fmla="*/ 41 h 64"/>
                  <a:gd name="T104" fmla="*/ 73 w 917"/>
                  <a:gd name="T105" fmla="*/ 45 h 64"/>
                  <a:gd name="T106" fmla="*/ 122 w 917"/>
                  <a:gd name="T107" fmla="*/ 51 h 64"/>
                  <a:gd name="T108" fmla="*/ 147 w 917"/>
                  <a:gd name="T109" fmla="*/ 53 h 64"/>
                  <a:gd name="T110" fmla="*/ 196 w 917"/>
                  <a:gd name="T111" fmla="*/ 57 h 64"/>
                  <a:gd name="T112" fmla="*/ 245 w 917"/>
                  <a:gd name="T113" fmla="*/ 60 h 64"/>
                  <a:gd name="T114" fmla="*/ 268 w 917"/>
                  <a:gd name="T115" fmla="*/ 60 h 64"/>
                  <a:gd name="T116" fmla="*/ 377 w 917"/>
                  <a:gd name="T1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7" h="64">
                    <a:moveTo>
                      <a:pt x="377" y="63"/>
                    </a:moveTo>
                    <a:lnTo>
                      <a:pt x="408" y="64"/>
                    </a:lnTo>
                    <a:lnTo>
                      <a:pt x="439" y="64"/>
                    </a:lnTo>
                    <a:lnTo>
                      <a:pt x="501" y="63"/>
                    </a:lnTo>
                    <a:lnTo>
                      <a:pt x="542" y="61"/>
                    </a:lnTo>
                    <a:lnTo>
                      <a:pt x="623" y="60"/>
                    </a:lnTo>
                    <a:lnTo>
                      <a:pt x="644" y="57"/>
                    </a:lnTo>
                    <a:lnTo>
                      <a:pt x="665" y="56"/>
                    </a:lnTo>
                    <a:lnTo>
                      <a:pt x="680" y="57"/>
                    </a:lnTo>
                    <a:lnTo>
                      <a:pt x="697" y="57"/>
                    </a:lnTo>
                    <a:lnTo>
                      <a:pt x="729" y="55"/>
                    </a:lnTo>
                    <a:lnTo>
                      <a:pt x="748" y="55"/>
                    </a:lnTo>
                    <a:lnTo>
                      <a:pt x="764" y="55"/>
                    </a:lnTo>
                    <a:lnTo>
                      <a:pt x="800" y="52"/>
                    </a:lnTo>
                    <a:lnTo>
                      <a:pt x="834" y="48"/>
                    </a:lnTo>
                    <a:lnTo>
                      <a:pt x="868" y="46"/>
                    </a:lnTo>
                    <a:lnTo>
                      <a:pt x="877" y="45"/>
                    </a:lnTo>
                    <a:lnTo>
                      <a:pt x="891" y="43"/>
                    </a:lnTo>
                    <a:lnTo>
                      <a:pt x="899" y="41"/>
                    </a:lnTo>
                    <a:lnTo>
                      <a:pt x="904" y="37"/>
                    </a:lnTo>
                    <a:lnTo>
                      <a:pt x="906" y="37"/>
                    </a:lnTo>
                    <a:lnTo>
                      <a:pt x="910" y="35"/>
                    </a:lnTo>
                    <a:lnTo>
                      <a:pt x="912" y="33"/>
                    </a:lnTo>
                    <a:lnTo>
                      <a:pt x="917" y="4"/>
                    </a:lnTo>
                    <a:lnTo>
                      <a:pt x="909" y="6"/>
                    </a:lnTo>
                    <a:lnTo>
                      <a:pt x="894" y="11"/>
                    </a:lnTo>
                    <a:lnTo>
                      <a:pt x="885" y="13"/>
                    </a:lnTo>
                    <a:lnTo>
                      <a:pt x="850" y="20"/>
                    </a:lnTo>
                    <a:lnTo>
                      <a:pt x="772" y="25"/>
                    </a:lnTo>
                    <a:lnTo>
                      <a:pt x="745" y="27"/>
                    </a:lnTo>
                    <a:lnTo>
                      <a:pt x="583" y="30"/>
                    </a:lnTo>
                    <a:lnTo>
                      <a:pt x="501" y="31"/>
                    </a:lnTo>
                    <a:lnTo>
                      <a:pt x="419" y="31"/>
                    </a:lnTo>
                    <a:lnTo>
                      <a:pt x="337" y="30"/>
                    </a:lnTo>
                    <a:lnTo>
                      <a:pt x="257" y="27"/>
                    </a:lnTo>
                    <a:lnTo>
                      <a:pt x="175" y="25"/>
                    </a:lnTo>
                    <a:lnTo>
                      <a:pt x="94" y="21"/>
                    </a:lnTo>
                    <a:lnTo>
                      <a:pt x="82" y="21"/>
                    </a:lnTo>
                    <a:lnTo>
                      <a:pt x="70" y="19"/>
                    </a:lnTo>
                    <a:lnTo>
                      <a:pt x="58" y="18"/>
                    </a:lnTo>
                    <a:lnTo>
                      <a:pt x="47" y="15"/>
                    </a:lnTo>
                    <a:lnTo>
                      <a:pt x="34" y="12"/>
                    </a:lnTo>
                    <a:lnTo>
                      <a:pt x="12" y="4"/>
                    </a:lnTo>
                    <a:lnTo>
                      <a:pt x="1" y="0"/>
                    </a:lnTo>
                    <a:lnTo>
                      <a:pt x="0" y="22"/>
                    </a:lnTo>
                    <a:lnTo>
                      <a:pt x="2" y="26"/>
                    </a:lnTo>
                    <a:lnTo>
                      <a:pt x="5" y="29"/>
                    </a:lnTo>
                    <a:lnTo>
                      <a:pt x="12" y="32"/>
                    </a:lnTo>
                    <a:lnTo>
                      <a:pt x="21" y="33"/>
                    </a:lnTo>
                    <a:lnTo>
                      <a:pt x="27" y="36"/>
                    </a:lnTo>
                    <a:lnTo>
                      <a:pt x="28" y="37"/>
                    </a:lnTo>
                    <a:lnTo>
                      <a:pt x="51" y="41"/>
                    </a:lnTo>
                    <a:lnTo>
                      <a:pt x="73" y="45"/>
                    </a:lnTo>
                    <a:lnTo>
                      <a:pt x="122" y="51"/>
                    </a:lnTo>
                    <a:lnTo>
                      <a:pt x="147" y="53"/>
                    </a:lnTo>
                    <a:lnTo>
                      <a:pt x="196" y="57"/>
                    </a:lnTo>
                    <a:lnTo>
                      <a:pt x="245" y="60"/>
                    </a:lnTo>
                    <a:lnTo>
                      <a:pt x="268" y="60"/>
                    </a:lnTo>
                    <a:lnTo>
                      <a:pt x="377" y="63"/>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3" name="Freeform 11"/>
              <p:cNvSpPr>
                <a:spLocks/>
              </p:cNvSpPr>
              <p:nvPr/>
            </p:nvSpPr>
            <p:spPr bwMode="auto">
              <a:xfrm>
                <a:off x="1662" y="13104"/>
                <a:ext cx="831" cy="68"/>
              </a:xfrm>
              <a:custGeom>
                <a:avLst/>
                <a:gdLst>
                  <a:gd name="T0" fmla="*/ 221 w 831"/>
                  <a:gd name="T1" fmla="*/ 68 h 68"/>
                  <a:gd name="T2" fmla="*/ 356 w 831"/>
                  <a:gd name="T3" fmla="*/ 65 h 68"/>
                  <a:gd name="T4" fmla="*/ 625 w 831"/>
                  <a:gd name="T5" fmla="*/ 65 h 68"/>
                  <a:gd name="T6" fmla="*/ 760 w 831"/>
                  <a:gd name="T7" fmla="*/ 61 h 68"/>
                  <a:gd name="T8" fmla="*/ 783 w 831"/>
                  <a:gd name="T9" fmla="*/ 60 h 68"/>
                  <a:gd name="T10" fmla="*/ 806 w 831"/>
                  <a:gd name="T11" fmla="*/ 58 h 68"/>
                  <a:gd name="T12" fmla="*/ 818 w 831"/>
                  <a:gd name="T13" fmla="*/ 55 h 68"/>
                  <a:gd name="T14" fmla="*/ 831 w 831"/>
                  <a:gd name="T15" fmla="*/ 52 h 68"/>
                  <a:gd name="T16" fmla="*/ 812 w 831"/>
                  <a:gd name="T17" fmla="*/ 43 h 68"/>
                  <a:gd name="T18" fmla="*/ 791 w 831"/>
                  <a:gd name="T19" fmla="*/ 37 h 68"/>
                  <a:gd name="T20" fmla="*/ 748 w 831"/>
                  <a:gd name="T21" fmla="*/ 27 h 68"/>
                  <a:gd name="T22" fmla="*/ 705 w 831"/>
                  <a:gd name="T23" fmla="*/ 18 h 68"/>
                  <a:gd name="T24" fmla="*/ 661 w 831"/>
                  <a:gd name="T25" fmla="*/ 11 h 68"/>
                  <a:gd name="T26" fmla="*/ 575 w 831"/>
                  <a:gd name="T27" fmla="*/ 3 h 68"/>
                  <a:gd name="T28" fmla="*/ 482 w 831"/>
                  <a:gd name="T29" fmla="*/ 0 h 68"/>
                  <a:gd name="T30" fmla="*/ 390 w 831"/>
                  <a:gd name="T31" fmla="*/ 1 h 68"/>
                  <a:gd name="T32" fmla="*/ 298 w 831"/>
                  <a:gd name="T33" fmla="*/ 7 h 68"/>
                  <a:gd name="T34" fmla="*/ 206 w 831"/>
                  <a:gd name="T35" fmla="*/ 14 h 68"/>
                  <a:gd name="T36" fmla="*/ 154 w 831"/>
                  <a:gd name="T37" fmla="*/ 19 h 68"/>
                  <a:gd name="T38" fmla="*/ 102 w 831"/>
                  <a:gd name="T39" fmla="*/ 28 h 68"/>
                  <a:gd name="T40" fmla="*/ 51 w 831"/>
                  <a:gd name="T41" fmla="*/ 38 h 68"/>
                  <a:gd name="T42" fmla="*/ 0 w 831"/>
                  <a:gd name="T43" fmla="*/ 49 h 68"/>
                  <a:gd name="T44" fmla="*/ 28 w 831"/>
                  <a:gd name="T45" fmla="*/ 56 h 68"/>
                  <a:gd name="T46" fmla="*/ 55 w 831"/>
                  <a:gd name="T47" fmla="*/ 59 h 68"/>
                  <a:gd name="T48" fmla="*/ 110 w 831"/>
                  <a:gd name="T49" fmla="*/ 63 h 68"/>
                  <a:gd name="T50" fmla="*/ 165 w 831"/>
                  <a:gd name="T51" fmla="*/ 65 h 68"/>
                  <a:gd name="T52" fmla="*/ 221 w 831"/>
                  <a:gd name="T5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68">
                    <a:moveTo>
                      <a:pt x="221" y="68"/>
                    </a:moveTo>
                    <a:lnTo>
                      <a:pt x="356" y="65"/>
                    </a:lnTo>
                    <a:lnTo>
                      <a:pt x="625" y="65"/>
                    </a:lnTo>
                    <a:lnTo>
                      <a:pt x="760" y="61"/>
                    </a:lnTo>
                    <a:lnTo>
                      <a:pt x="783" y="60"/>
                    </a:lnTo>
                    <a:lnTo>
                      <a:pt x="806" y="58"/>
                    </a:lnTo>
                    <a:lnTo>
                      <a:pt x="818" y="55"/>
                    </a:lnTo>
                    <a:lnTo>
                      <a:pt x="831" y="52"/>
                    </a:lnTo>
                    <a:lnTo>
                      <a:pt x="812" y="43"/>
                    </a:lnTo>
                    <a:lnTo>
                      <a:pt x="791" y="37"/>
                    </a:lnTo>
                    <a:lnTo>
                      <a:pt x="748" y="27"/>
                    </a:lnTo>
                    <a:lnTo>
                      <a:pt x="705" y="18"/>
                    </a:lnTo>
                    <a:lnTo>
                      <a:pt x="661" y="11"/>
                    </a:lnTo>
                    <a:lnTo>
                      <a:pt x="575" y="3"/>
                    </a:lnTo>
                    <a:lnTo>
                      <a:pt x="482" y="0"/>
                    </a:lnTo>
                    <a:lnTo>
                      <a:pt x="390" y="1"/>
                    </a:lnTo>
                    <a:lnTo>
                      <a:pt x="298" y="7"/>
                    </a:lnTo>
                    <a:lnTo>
                      <a:pt x="206" y="14"/>
                    </a:lnTo>
                    <a:lnTo>
                      <a:pt x="154" y="19"/>
                    </a:lnTo>
                    <a:lnTo>
                      <a:pt x="102" y="28"/>
                    </a:lnTo>
                    <a:lnTo>
                      <a:pt x="51" y="38"/>
                    </a:lnTo>
                    <a:lnTo>
                      <a:pt x="0" y="49"/>
                    </a:lnTo>
                    <a:lnTo>
                      <a:pt x="28" y="56"/>
                    </a:lnTo>
                    <a:lnTo>
                      <a:pt x="55" y="59"/>
                    </a:lnTo>
                    <a:lnTo>
                      <a:pt x="110" y="63"/>
                    </a:lnTo>
                    <a:lnTo>
                      <a:pt x="165" y="65"/>
                    </a:lnTo>
                    <a:lnTo>
                      <a:pt x="221" y="68"/>
                    </a:lnTo>
                    <a:close/>
                  </a:path>
                </a:pathLst>
              </a:custGeom>
              <a:solidFill>
                <a:srgbClr val="E8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4" name="Freeform 12"/>
              <p:cNvSpPr>
                <a:spLocks/>
              </p:cNvSpPr>
              <p:nvPr/>
            </p:nvSpPr>
            <p:spPr bwMode="auto">
              <a:xfrm>
                <a:off x="1618" y="13083"/>
                <a:ext cx="907" cy="71"/>
              </a:xfrm>
              <a:custGeom>
                <a:avLst/>
                <a:gdLst>
                  <a:gd name="T0" fmla="*/ 889 w 907"/>
                  <a:gd name="T1" fmla="*/ 71 h 71"/>
                  <a:gd name="T2" fmla="*/ 894 w 907"/>
                  <a:gd name="T3" fmla="*/ 70 h 71"/>
                  <a:gd name="T4" fmla="*/ 902 w 907"/>
                  <a:gd name="T5" fmla="*/ 65 h 71"/>
                  <a:gd name="T6" fmla="*/ 906 w 907"/>
                  <a:gd name="T7" fmla="*/ 61 h 71"/>
                  <a:gd name="T8" fmla="*/ 907 w 907"/>
                  <a:gd name="T9" fmla="*/ 59 h 71"/>
                  <a:gd name="T10" fmla="*/ 903 w 907"/>
                  <a:gd name="T11" fmla="*/ 54 h 71"/>
                  <a:gd name="T12" fmla="*/ 894 w 907"/>
                  <a:gd name="T13" fmla="*/ 50 h 71"/>
                  <a:gd name="T14" fmla="*/ 873 w 907"/>
                  <a:gd name="T15" fmla="*/ 42 h 71"/>
                  <a:gd name="T16" fmla="*/ 869 w 907"/>
                  <a:gd name="T17" fmla="*/ 40 h 71"/>
                  <a:gd name="T18" fmla="*/ 841 w 907"/>
                  <a:gd name="T19" fmla="*/ 33 h 71"/>
                  <a:gd name="T20" fmla="*/ 814 w 907"/>
                  <a:gd name="T21" fmla="*/ 27 h 71"/>
                  <a:gd name="T22" fmla="*/ 786 w 907"/>
                  <a:gd name="T23" fmla="*/ 22 h 71"/>
                  <a:gd name="T24" fmla="*/ 757 w 907"/>
                  <a:gd name="T25" fmla="*/ 18 h 71"/>
                  <a:gd name="T26" fmla="*/ 730 w 907"/>
                  <a:gd name="T27" fmla="*/ 14 h 71"/>
                  <a:gd name="T28" fmla="*/ 674 w 907"/>
                  <a:gd name="T29" fmla="*/ 8 h 71"/>
                  <a:gd name="T30" fmla="*/ 619 w 907"/>
                  <a:gd name="T31" fmla="*/ 4 h 71"/>
                  <a:gd name="T32" fmla="*/ 564 w 907"/>
                  <a:gd name="T33" fmla="*/ 1 h 71"/>
                  <a:gd name="T34" fmla="*/ 536 w 907"/>
                  <a:gd name="T35" fmla="*/ 1 h 71"/>
                  <a:gd name="T36" fmla="*/ 427 w 907"/>
                  <a:gd name="T37" fmla="*/ 0 h 71"/>
                  <a:gd name="T38" fmla="*/ 416 w 907"/>
                  <a:gd name="T39" fmla="*/ 1 h 71"/>
                  <a:gd name="T40" fmla="*/ 405 w 907"/>
                  <a:gd name="T41" fmla="*/ 2 h 71"/>
                  <a:gd name="T42" fmla="*/ 385 w 907"/>
                  <a:gd name="T43" fmla="*/ 1 h 71"/>
                  <a:gd name="T44" fmla="*/ 363 w 907"/>
                  <a:gd name="T45" fmla="*/ 1 h 71"/>
                  <a:gd name="T46" fmla="*/ 306 w 907"/>
                  <a:gd name="T47" fmla="*/ 3 h 71"/>
                  <a:gd name="T48" fmla="*/ 295 w 907"/>
                  <a:gd name="T49" fmla="*/ 3 h 71"/>
                  <a:gd name="T50" fmla="*/ 262 w 907"/>
                  <a:gd name="T51" fmla="*/ 7 h 71"/>
                  <a:gd name="T52" fmla="*/ 229 w 907"/>
                  <a:gd name="T53" fmla="*/ 9 h 71"/>
                  <a:gd name="T54" fmla="*/ 179 w 907"/>
                  <a:gd name="T55" fmla="*/ 16 h 71"/>
                  <a:gd name="T56" fmla="*/ 130 w 907"/>
                  <a:gd name="T57" fmla="*/ 24 h 71"/>
                  <a:gd name="T58" fmla="*/ 97 w 907"/>
                  <a:gd name="T59" fmla="*/ 31 h 71"/>
                  <a:gd name="T60" fmla="*/ 49 w 907"/>
                  <a:gd name="T61" fmla="*/ 43 h 71"/>
                  <a:gd name="T62" fmla="*/ 32 w 907"/>
                  <a:gd name="T63" fmla="*/ 48 h 71"/>
                  <a:gd name="T64" fmla="*/ 23 w 907"/>
                  <a:gd name="T65" fmla="*/ 51 h 71"/>
                  <a:gd name="T66" fmla="*/ 0 w 907"/>
                  <a:gd name="T67" fmla="*/ 59 h 71"/>
                  <a:gd name="T68" fmla="*/ 29 w 907"/>
                  <a:gd name="T69" fmla="*/ 69 h 71"/>
                  <a:gd name="T70" fmla="*/ 32 w 907"/>
                  <a:gd name="T71" fmla="*/ 66 h 71"/>
                  <a:gd name="T72" fmla="*/ 33 w 907"/>
                  <a:gd name="T73" fmla="*/ 65 h 71"/>
                  <a:gd name="T74" fmla="*/ 74 w 907"/>
                  <a:gd name="T75" fmla="*/ 59 h 71"/>
                  <a:gd name="T76" fmla="*/ 99 w 907"/>
                  <a:gd name="T77" fmla="*/ 52 h 71"/>
                  <a:gd name="T78" fmla="*/ 124 w 907"/>
                  <a:gd name="T79" fmla="*/ 46 h 71"/>
                  <a:gd name="T80" fmla="*/ 149 w 907"/>
                  <a:gd name="T81" fmla="*/ 41 h 71"/>
                  <a:gd name="T82" fmla="*/ 199 w 907"/>
                  <a:gd name="T83" fmla="*/ 33 h 71"/>
                  <a:gd name="T84" fmla="*/ 249 w 907"/>
                  <a:gd name="T85" fmla="*/ 27 h 71"/>
                  <a:gd name="T86" fmla="*/ 298 w 907"/>
                  <a:gd name="T87" fmla="*/ 23 h 71"/>
                  <a:gd name="T88" fmla="*/ 349 w 907"/>
                  <a:gd name="T89" fmla="*/ 20 h 71"/>
                  <a:gd name="T90" fmla="*/ 399 w 907"/>
                  <a:gd name="T91" fmla="*/ 19 h 71"/>
                  <a:gd name="T92" fmla="*/ 526 w 907"/>
                  <a:gd name="T93" fmla="*/ 18 h 71"/>
                  <a:gd name="T94" fmla="*/ 579 w 907"/>
                  <a:gd name="T95" fmla="*/ 18 h 71"/>
                  <a:gd name="T96" fmla="*/ 632 w 907"/>
                  <a:gd name="T97" fmla="*/ 20 h 71"/>
                  <a:gd name="T98" fmla="*/ 658 w 907"/>
                  <a:gd name="T99" fmla="*/ 22 h 71"/>
                  <a:gd name="T100" fmla="*/ 684 w 907"/>
                  <a:gd name="T101" fmla="*/ 25 h 71"/>
                  <a:gd name="T102" fmla="*/ 704 w 907"/>
                  <a:gd name="T103" fmla="*/ 27 h 71"/>
                  <a:gd name="T104" fmla="*/ 760 w 907"/>
                  <a:gd name="T105" fmla="*/ 35 h 71"/>
                  <a:gd name="T106" fmla="*/ 775 w 907"/>
                  <a:gd name="T107" fmla="*/ 38 h 71"/>
                  <a:gd name="T108" fmla="*/ 791 w 907"/>
                  <a:gd name="T109" fmla="*/ 40 h 71"/>
                  <a:gd name="T110" fmla="*/ 806 w 907"/>
                  <a:gd name="T111" fmla="*/ 43 h 71"/>
                  <a:gd name="T112" fmla="*/ 820 w 907"/>
                  <a:gd name="T113" fmla="*/ 46 h 71"/>
                  <a:gd name="T114" fmla="*/ 836 w 907"/>
                  <a:gd name="T115" fmla="*/ 51 h 71"/>
                  <a:gd name="T116" fmla="*/ 865 w 907"/>
                  <a:gd name="T117" fmla="*/ 61 h 71"/>
                  <a:gd name="T118" fmla="*/ 879 w 907"/>
                  <a:gd name="T119" fmla="*/ 66 h 71"/>
                  <a:gd name="T120" fmla="*/ 886 w 907"/>
                  <a:gd name="T121" fmla="*/ 71 h 71"/>
                  <a:gd name="T122" fmla="*/ 889 w 907"/>
                  <a:gd name="T1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7" h="71">
                    <a:moveTo>
                      <a:pt x="889" y="71"/>
                    </a:moveTo>
                    <a:lnTo>
                      <a:pt x="894" y="70"/>
                    </a:lnTo>
                    <a:lnTo>
                      <a:pt x="902" y="65"/>
                    </a:lnTo>
                    <a:lnTo>
                      <a:pt x="906" y="61"/>
                    </a:lnTo>
                    <a:lnTo>
                      <a:pt x="907" y="59"/>
                    </a:lnTo>
                    <a:lnTo>
                      <a:pt x="903" y="54"/>
                    </a:lnTo>
                    <a:lnTo>
                      <a:pt x="894" y="50"/>
                    </a:lnTo>
                    <a:lnTo>
                      <a:pt x="873" y="42"/>
                    </a:lnTo>
                    <a:lnTo>
                      <a:pt x="869" y="40"/>
                    </a:lnTo>
                    <a:lnTo>
                      <a:pt x="841" y="33"/>
                    </a:lnTo>
                    <a:lnTo>
                      <a:pt x="814" y="27"/>
                    </a:lnTo>
                    <a:lnTo>
                      <a:pt x="786" y="22"/>
                    </a:lnTo>
                    <a:lnTo>
                      <a:pt x="757" y="18"/>
                    </a:lnTo>
                    <a:lnTo>
                      <a:pt x="730" y="14"/>
                    </a:lnTo>
                    <a:lnTo>
                      <a:pt x="674" y="8"/>
                    </a:lnTo>
                    <a:lnTo>
                      <a:pt x="619" y="4"/>
                    </a:lnTo>
                    <a:lnTo>
                      <a:pt x="564" y="1"/>
                    </a:lnTo>
                    <a:lnTo>
                      <a:pt x="536" y="1"/>
                    </a:lnTo>
                    <a:lnTo>
                      <a:pt x="427" y="0"/>
                    </a:lnTo>
                    <a:lnTo>
                      <a:pt x="416" y="1"/>
                    </a:lnTo>
                    <a:lnTo>
                      <a:pt x="405" y="2"/>
                    </a:lnTo>
                    <a:lnTo>
                      <a:pt x="385" y="1"/>
                    </a:lnTo>
                    <a:lnTo>
                      <a:pt x="363" y="1"/>
                    </a:lnTo>
                    <a:lnTo>
                      <a:pt x="306" y="3"/>
                    </a:lnTo>
                    <a:lnTo>
                      <a:pt x="295" y="3"/>
                    </a:lnTo>
                    <a:lnTo>
                      <a:pt x="262" y="7"/>
                    </a:lnTo>
                    <a:lnTo>
                      <a:pt x="229" y="9"/>
                    </a:lnTo>
                    <a:lnTo>
                      <a:pt x="179" y="16"/>
                    </a:lnTo>
                    <a:lnTo>
                      <a:pt x="130" y="24"/>
                    </a:lnTo>
                    <a:lnTo>
                      <a:pt x="97" y="31"/>
                    </a:lnTo>
                    <a:lnTo>
                      <a:pt x="49" y="43"/>
                    </a:lnTo>
                    <a:lnTo>
                      <a:pt x="32" y="48"/>
                    </a:lnTo>
                    <a:lnTo>
                      <a:pt x="23" y="51"/>
                    </a:lnTo>
                    <a:lnTo>
                      <a:pt x="0" y="59"/>
                    </a:lnTo>
                    <a:lnTo>
                      <a:pt x="29" y="69"/>
                    </a:lnTo>
                    <a:lnTo>
                      <a:pt x="32" y="66"/>
                    </a:lnTo>
                    <a:lnTo>
                      <a:pt x="33" y="65"/>
                    </a:lnTo>
                    <a:lnTo>
                      <a:pt x="74" y="59"/>
                    </a:lnTo>
                    <a:lnTo>
                      <a:pt x="99" y="52"/>
                    </a:lnTo>
                    <a:lnTo>
                      <a:pt x="124" y="46"/>
                    </a:lnTo>
                    <a:lnTo>
                      <a:pt x="149" y="41"/>
                    </a:lnTo>
                    <a:lnTo>
                      <a:pt x="199" y="33"/>
                    </a:lnTo>
                    <a:lnTo>
                      <a:pt x="249" y="27"/>
                    </a:lnTo>
                    <a:lnTo>
                      <a:pt x="298" y="23"/>
                    </a:lnTo>
                    <a:lnTo>
                      <a:pt x="349" y="20"/>
                    </a:lnTo>
                    <a:lnTo>
                      <a:pt x="399" y="19"/>
                    </a:lnTo>
                    <a:lnTo>
                      <a:pt x="526" y="18"/>
                    </a:lnTo>
                    <a:lnTo>
                      <a:pt x="579" y="18"/>
                    </a:lnTo>
                    <a:lnTo>
                      <a:pt x="632" y="20"/>
                    </a:lnTo>
                    <a:lnTo>
                      <a:pt x="658" y="22"/>
                    </a:lnTo>
                    <a:lnTo>
                      <a:pt x="684" y="25"/>
                    </a:lnTo>
                    <a:lnTo>
                      <a:pt x="704" y="27"/>
                    </a:lnTo>
                    <a:lnTo>
                      <a:pt x="760" y="35"/>
                    </a:lnTo>
                    <a:lnTo>
                      <a:pt x="775" y="38"/>
                    </a:lnTo>
                    <a:lnTo>
                      <a:pt x="791" y="40"/>
                    </a:lnTo>
                    <a:lnTo>
                      <a:pt x="806" y="43"/>
                    </a:lnTo>
                    <a:lnTo>
                      <a:pt x="820" y="46"/>
                    </a:lnTo>
                    <a:lnTo>
                      <a:pt x="836" y="51"/>
                    </a:lnTo>
                    <a:lnTo>
                      <a:pt x="865" y="61"/>
                    </a:lnTo>
                    <a:lnTo>
                      <a:pt x="879" y="66"/>
                    </a:lnTo>
                    <a:lnTo>
                      <a:pt x="886" y="71"/>
                    </a:lnTo>
                    <a:lnTo>
                      <a:pt x="889" y="71"/>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5" name="Freeform 13"/>
              <p:cNvSpPr>
                <a:spLocks/>
              </p:cNvSpPr>
              <p:nvPr/>
            </p:nvSpPr>
            <p:spPr bwMode="auto">
              <a:xfrm>
                <a:off x="2191" y="13207"/>
                <a:ext cx="327" cy="674"/>
              </a:xfrm>
              <a:custGeom>
                <a:avLst/>
                <a:gdLst>
                  <a:gd name="T0" fmla="*/ 6 w 327"/>
                  <a:gd name="T1" fmla="*/ 14 h 674"/>
                  <a:gd name="T2" fmla="*/ 231 w 327"/>
                  <a:gd name="T3" fmla="*/ 9 h 674"/>
                  <a:gd name="T4" fmla="*/ 319 w 327"/>
                  <a:gd name="T5" fmla="*/ 0 h 674"/>
                  <a:gd name="T6" fmla="*/ 324 w 327"/>
                  <a:gd name="T7" fmla="*/ 67 h 674"/>
                  <a:gd name="T8" fmla="*/ 312 w 327"/>
                  <a:gd name="T9" fmla="*/ 89 h 674"/>
                  <a:gd name="T10" fmla="*/ 312 w 327"/>
                  <a:gd name="T11" fmla="*/ 113 h 674"/>
                  <a:gd name="T12" fmla="*/ 323 w 327"/>
                  <a:gd name="T13" fmla="*/ 129 h 674"/>
                  <a:gd name="T14" fmla="*/ 320 w 327"/>
                  <a:gd name="T15" fmla="*/ 140 h 674"/>
                  <a:gd name="T16" fmla="*/ 312 w 327"/>
                  <a:gd name="T17" fmla="*/ 159 h 674"/>
                  <a:gd name="T18" fmla="*/ 312 w 327"/>
                  <a:gd name="T19" fmla="*/ 170 h 674"/>
                  <a:gd name="T20" fmla="*/ 320 w 327"/>
                  <a:gd name="T21" fmla="*/ 185 h 674"/>
                  <a:gd name="T22" fmla="*/ 319 w 327"/>
                  <a:gd name="T23" fmla="*/ 197 h 674"/>
                  <a:gd name="T24" fmla="*/ 315 w 327"/>
                  <a:gd name="T25" fmla="*/ 212 h 674"/>
                  <a:gd name="T26" fmla="*/ 327 w 327"/>
                  <a:gd name="T27" fmla="*/ 261 h 674"/>
                  <a:gd name="T28" fmla="*/ 323 w 327"/>
                  <a:gd name="T29" fmla="*/ 440 h 674"/>
                  <a:gd name="T30" fmla="*/ 324 w 327"/>
                  <a:gd name="T31" fmla="*/ 633 h 674"/>
                  <a:gd name="T32" fmla="*/ 227 w 327"/>
                  <a:gd name="T33" fmla="*/ 653 h 674"/>
                  <a:gd name="T34" fmla="*/ 58 w 327"/>
                  <a:gd name="T35" fmla="*/ 671 h 674"/>
                  <a:gd name="T36" fmla="*/ 31 w 327"/>
                  <a:gd name="T37" fmla="*/ 674 h 674"/>
                  <a:gd name="T38" fmla="*/ 0 w 327"/>
                  <a:gd name="T39" fmla="*/ 674 h 674"/>
                  <a:gd name="T40" fmla="*/ 6 w 327"/>
                  <a:gd name="T41" fmla="*/ 1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7" h="674">
                    <a:moveTo>
                      <a:pt x="6" y="14"/>
                    </a:moveTo>
                    <a:lnTo>
                      <a:pt x="231" y="9"/>
                    </a:lnTo>
                    <a:lnTo>
                      <a:pt x="319" y="0"/>
                    </a:lnTo>
                    <a:lnTo>
                      <a:pt x="324" y="67"/>
                    </a:lnTo>
                    <a:lnTo>
                      <a:pt x="312" y="89"/>
                    </a:lnTo>
                    <a:lnTo>
                      <a:pt x="312" y="113"/>
                    </a:lnTo>
                    <a:lnTo>
                      <a:pt x="323" y="129"/>
                    </a:lnTo>
                    <a:lnTo>
                      <a:pt x="320" y="140"/>
                    </a:lnTo>
                    <a:lnTo>
                      <a:pt x="312" y="159"/>
                    </a:lnTo>
                    <a:lnTo>
                      <a:pt x="312" y="170"/>
                    </a:lnTo>
                    <a:lnTo>
                      <a:pt x="320" y="185"/>
                    </a:lnTo>
                    <a:lnTo>
                      <a:pt x="319" y="197"/>
                    </a:lnTo>
                    <a:lnTo>
                      <a:pt x="315" y="212"/>
                    </a:lnTo>
                    <a:lnTo>
                      <a:pt x="327" y="261"/>
                    </a:lnTo>
                    <a:lnTo>
                      <a:pt x="323" y="440"/>
                    </a:lnTo>
                    <a:lnTo>
                      <a:pt x="324" y="633"/>
                    </a:lnTo>
                    <a:lnTo>
                      <a:pt x="227" y="653"/>
                    </a:lnTo>
                    <a:lnTo>
                      <a:pt x="58" y="671"/>
                    </a:lnTo>
                    <a:lnTo>
                      <a:pt x="31" y="674"/>
                    </a:lnTo>
                    <a:lnTo>
                      <a:pt x="0" y="674"/>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6" name="Freeform 14"/>
              <p:cNvSpPr>
                <a:spLocks/>
              </p:cNvSpPr>
              <p:nvPr/>
            </p:nvSpPr>
            <p:spPr bwMode="auto">
              <a:xfrm>
                <a:off x="2187" y="13204"/>
                <a:ext cx="334" cy="681"/>
              </a:xfrm>
              <a:custGeom>
                <a:avLst/>
                <a:gdLst>
                  <a:gd name="T0" fmla="*/ 14 w 334"/>
                  <a:gd name="T1" fmla="*/ 17 h 681"/>
                  <a:gd name="T2" fmla="*/ 10 w 334"/>
                  <a:gd name="T3" fmla="*/ 21 h 681"/>
                  <a:gd name="T4" fmla="*/ 235 w 334"/>
                  <a:gd name="T5" fmla="*/ 15 h 681"/>
                  <a:gd name="T6" fmla="*/ 323 w 334"/>
                  <a:gd name="T7" fmla="*/ 6 h 681"/>
                  <a:gd name="T8" fmla="*/ 320 w 334"/>
                  <a:gd name="T9" fmla="*/ 3 h 681"/>
                  <a:gd name="T10" fmla="*/ 324 w 334"/>
                  <a:gd name="T11" fmla="*/ 70 h 681"/>
                  <a:gd name="T12" fmla="*/ 324 w 334"/>
                  <a:gd name="T13" fmla="*/ 69 h 681"/>
                  <a:gd name="T14" fmla="*/ 312 w 334"/>
                  <a:gd name="T15" fmla="*/ 91 h 681"/>
                  <a:gd name="T16" fmla="*/ 312 w 334"/>
                  <a:gd name="T17" fmla="*/ 117 h 681"/>
                  <a:gd name="T18" fmla="*/ 324 w 334"/>
                  <a:gd name="T19" fmla="*/ 134 h 681"/>
                  <a:gd name="T20" fmla="*/ 323 w 334"/>
                  <a:gd name="T21" fmla="*/ 131 h 681"/>
                  <a:gd name="T22" fmla="*/ 321 w 334"/>
                  <a:gd name="T23" fmla="*/ 142 h 681"/>
                  <a:gd name="T24" fmla="*/ 312 w 334"/>
                  <a:gd name="T25" fmla="*/ 161 h 681"/>
                  <a:gd name="T26" fmla="*/ 312 w 334"/>
                  <a:gd name="T27" fmla="*/ 174 h 681"/>
                  <a:gd name="T28" fmla="*/ 321 w 334"/>
                  <a:gd name="T29" fmla="*/ 190 h 681"/>
                  <a:gd name="T30" fmla="*/ 321 w 334"/>
                  <a:gd name="T31" fmla="*/ 188 h 681"/>
                  <a:gd name="T32" fmla="*/ 320 w 334"/>
                  <a:gd name="T33" fmla="*/ 200 h 681"/>
                  <a:gd name="T34" fmla="*/ 320 w 334"/>
                  <a:gd name="T35" fmla="*/ 199 h 681"/>
                  <a:gd name="T36" fmla="*/ 316 w 334"/>
                  <a:gd name="T37" fmla="*/ 215 h 681"/>
                  <a:gd name="T38" fmla="*/ 328 w 334"/>
                  <a:gd name="T39" fmla="*/ 265 h 681"/>
                  <a:gd name="T40" fmla="*/ 328 w 334"/>
                  <a:gd name="T41" fmla="*/ 264 h 681"/>
                  <a:gd name="T42" fmla="*/ 323 w 334"/>
                  <a:gd name="T43" fmla="*/ 443 h 681"/>
                  <a:gd name="T44" fmla="*/ 324 w 334"/>
                  <a:gd name="T45" fmla="*/ 636 h 681"/>
                  <a:gd name="T46" fmla="*/ 327 w 334"/>
                  <a:gd name="T47" fmla="*/ 633 h 681"/>
                  <a:gd name="T48" fmla="*/ 230 w 334"/>
                  <a:gd name="T49" fmla="*/ 653 h 681"/>
                  <a:gd name="T50" fmla="*/ 231 w 334"/>
                  <a:gd name="T51" fmla="*/ 653 h 681"/>
                  <a:gd name="T52" fmla="*/ 62 w 334"/>
                  <a:gd name="T53" fmla="*/ 671 h 681"/>
                  <a:gd name="T54" fmla="*/ 35 w 334"/>
                  <a:gd name="T55" fmla="*/ 674 h 681"/>
                  <a:gd name="T56" fmla="*/ 4 w 334"/>
                  <a:gd name="T57" fmla="*/ 674 h 681"/>
                  <a:gd name="T58" fmla="*/ 7 w 334"/>
                  <a:gd name="T59" fmla="*/ 677 h 681"/>
                  <a:gd name="T60" fmla="*/ 14 w 334"/>
                  <a:gd name="T61" fmla="*/ 17 h 681"/>
                  <a:gd name="T62" fmla="*/ 7 w 334"/>
                  <a:gd name="T63" fmla="*/ 14 h 681"/>
                  <a:gd name="T64" fmla="*/ 0 w 334"/>
                  <a:gd name="T65" fmla="*/ 681 h 681"/>
                  <a:gd name="T66" fmla="*/ 35 w 334"/>
                  <a:gd name="T67" fmla="*/ 681 h 681"/>
                  <a:gd name="T68" fmla="*/ 62 w 334"/>
                  <a:gd name="T69" fmla="*/ 677 h 681"/>
                  <a:gd name="T70" fmla="*/ 231 w 334"/>
                  <a:gd name="T71" fmla="*/ 660 h 681"/>
                  <a:gd name="T72" fmla="*/ 233 w 334"/>
                  <a:gd name="T73" fmla="*/ 660 h 681"/>
                  <a:gd name="T74" fmla="*/ 330 w 334"/>
                  <a:gd name="T75" fmla="*/ 639 h 681"/>
                  <a:gd name="T76" fmla="*/ 330 w 334"/>
                  <a:gd name="T77" fmla="*/ 443 h 681"/>
                  <a:gd name="T78" fmla="*/ 334 w 334"/>
                  <a:gd name="T79" fmla="*/ 264 h 681"/>
                  <a:gd name="T80" fmla="*/ 322 w 334"/>
                  <a:gd name="T81" fmla="*/ 214 h 681"/>
                  <a:gd name="T82" fmla="*/ 322 w 334"/>
                  <a:gd name="T83" fmla="*/ 216 h 681"/>
                  <a:gd name="T84" fmla="*/ 327 w 334"/>
                  <a:gd name="T85" fmla="*/ 201 h 681"/>
                  <a:gd name="T86" fmla="*/ 328 w 334"/>
                  <a:gd name="T87" fmla="*/ 186 h 681"/>
                  <a:gd name="T88" fmla="*/ 319 w 334"/>
                  <a:gd name="T89" fmla="*/ 171 h 681"/>
                  <a:gd name="T90" fmla="*/ 319 w 334"/>
                  <a:gd name="T91" fmla="*/ 173 h 681"/>
                  <a:gd name="T92" fmla="*/ 319 w 334"/>
                  <a:gd name="T93" fmla="*/ 162 h 681"/>
                  <a:gd name="T94" fmla="*/ 319 w 334"/>
                  <a:gd name="T95" fmla="*/ 163 h 681"/>
                  <a:gd name="T96" fmla="*/ 328 w 334"/>
                  <a:gd name="T97" fmla="*/ 144 h 681"/>
                  <a:gd name="T98" fmla="*/ 330 w 334"/>
                  <a:gd name="T99" fmla="*/ 131 h 681"/>
                  <a:gd name="T100" fmla="*/ 318 w 334"/>
                  <a:gd name="T101" fmla="*/ 113 h 681"/>
                  <a:gd name="T102" fmla="*/ 319 w 334"/>
                  <a:gd name="T103" fmla="*/ 116 h 681"/>
                  <a:gd name="T104" fmla="*/ 319 w 334"/>
                  <a:gd name="T105" fmla="*/ 92 h 681"/>
                  <a:gd name="T106" fmla="*/ 319 w 334"/>
                  <a:gd name="T107" fmla="*/ 94 h 681"/>
                  <a:gd name="T108" fmla="*/ 331 w 334"/>
                  <a:gd name="T109" fmla="*/ 71 h 681"/>
                  <a:gd name="T110" fmla="*/ 327 w 334"/>
                  <a:gd name="T111" fmla="*/ 0 h 681"/>
                  <a:gd name="T112" fmla="*/ 235 w 334"/>
                  <a:gd name="T113" fmla="*/ 8 h 681"/>
                  <a:gd name="T114" fmla="*/ 7 w 334"/>
                  <a:gd name="T115" fmla="*/ 14 h 681"/>
                  <a:gd name="T116" fmla="*/ 14 w 334"/>
                  <a:gd name="T117" fmla="*/ 1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 h="681">
                    <a:moveTo>
                      <a:pt x="14" y="17"/>
                    </a:moveTo>
                    <a:lnTo>
                      <a:pt x="10" y="21"/>
                    </a:lnTo>
                    <a:lnTo>
                      <a:pt x="235" y="15"/>
                    </a:lnTo>
                    <a:lnTo>
                      <a:pt x="323" y="6"/>
                    </a:lnTo>
                    <a:lnTo>
                      <a:pt x="320" y="3"/>
                    </a:lnTo>
                    <a:lnTo>
                      <a:pt x="324" y="70"/>
                    </a:lnTo>
                    <a:lnTo>
                      <a:pt x="324" y="69"/>
                    </a:lnTo>
                    <a:lnTo>
                      <a:pt x="312" y="91"/>
                    </a:lnTo>
                    <a:lnTo>
                      <a:pt x="312" y="117"/>
                    </a:lnTo>
                    <a:lnTo>
                      <a:pt x="324" y="134"/>
                    </a:lnTo>
                    <a:lnTo>
                      <a:pt x="323" y="131"/>
                    </a:lnTo>
                    <a:lnTo>
                      <a:pt x="321" y="142"/>
                    </a:lnTo>
                    <a:lnTo>
                      <a:pt x="312" y="161"/>
                    </a:lnTo>
                    <a:lnTo>
                      <a:pt x="312" y="174"/>
                    </a:lnTo>
                    <a:lnTo>
                      <a:pt x="321" y="190"/>
                    </a:lnTo>
                    <a:lnTo>
                      <a:pt x="321" y="188"/>
                    </a:lnTo>
                    <a:lnTo>
                      <a:pt x="320" y="200"/>
                    </a:lnTo>
                    <a:lnTo>
                      <a:pt x="320" y="199"/>
                    </a:lnTo>
                    <a:lnTo>
                      <a:pt x="316" y="215"/>
                    </a:lnTo>
                    <a:lnTo>
                      <a:pt x="328" y="265"/>
                    </a:lnTo>
                    <a:lnTo>
                      <a:pt x="328" y="264"/>
                    </a:lnTo>
                    <a:lnTo>
                      <a:pt x="323" y="443"/>
                    </a:lnTo>
                    <a:lnTo>
                      <a:pt x="324" y="636"/>
                    </a:lnTo>
                    <a:lnTo>
                      <a:pt x="327" y="633"/>
                    </a:lnTo>
                    <a:lnTo>
                      <a:pt x="230" y="653"/>
                    </a:lnTo>
                    <a:lnTo>
                      <a:pt x="231" y="653"/>
                    </a:lnTo>
                    <a:lnTo>
                      <a:pt x="62" y="671"/>
                    </a:lnTo>
                    <a:lnTo>
                      <a:pt x="35" y="674"/>
                    </a:lnTo>
                    <a:lnTo>
                      <a:pt x="4" y="674"/>
                    </a:lnTo>
                    <a:lnTo>
                      <a:pt x="7" y="677"/>
                    </a:lnTo>
                    <a:lnTo>
                      <a:pt x="14" y="17"/>
                    </a:lnTo>
                    <a:lnTo>
                      <a:pt x="7" y="14"/>
                    </a:lnTo>
                    <a:lnTo>
                      <a:pt x="0" y="681"/>
                    </a:lnTo>
                    <a:lnTo>
                      <a:pt x="35" y="681"/>
                    </a:lnTo>
                    <a:lnTo>
                      <a:pt x="62" y="677"/>
                    </a:lnTo>
                    <a:lnTo>
                      <a:pt x="231" y="660"/>
                    </a:lnTo>
                    <a:lnTo>
                      <a:pt x="233" y="660"/>
                    </a:lnTo>
                    <a:lnTo>
                      <a:pt x="330" y="639"/>
                    </a:lnTo>
                    <a:lnTo>
                      <a:pt x="330" y="443"/>
                    </a:lnTo>
                    <a:lnTo>
                      <a:pt x="334" y="264"/>
                    </a:lnTo>
                    <a:lnTo>
                      <a:pt x="322" y="214"/>
                    </a:lnTo>
                    <a:lnTo>
                      <a:pt x="322" y="216"/>
                    </a:lnTo>
                    <a:lnTo>
                      <a:pt x="327" y="201"/>
                    </a:lnTo>
                    <a:lnTo>
                      <a:pt x="328" y="186"/>
                    </a:lnTo>
                    <a:lnTo>
                      <a:pt x="319" y="171"/>
                    </a:lnTo>
                    <a:lnTo>
                      <a:pt x="319" y="173"/>
                    </a:lnTo>
                    <a:lnTo>
                      <a:pt x="319" y="162"/>
                    </a:lnTo>
                    <a:lnTo>
                      <a:pt x="319" y="163"/>
                    </a:lnTo>
                    <a:lnTo>
                      <a:pt x="328" y="144"/>
                    </a:lnTo>
                    <a:lnTo>
                      <a:pt x="330" y="131"/>
                    </a:lnTo>
                    <a:lnTo>
                      <a:pt x="318" y="113"/>
                    </a:lnTo>
                    <a:lnTo>
                      <a:pt x="319" y="116"/>
                    </a:lnTo>
                    <a:lnTo>
                      <a:pt x="319" y="92"/>
                    </a:lnTo>
                    <a:lnTo>
                      <a:pt x="319" y="94"/>
                    </a:lnTo>
                    <a:lnTo>
                      <a:pt x="331" y="71"/>
                    </a:lnTo>
                    <a:lnTo>
                      <a:pt x="327" y="0"/>
                    </a:lnTo>
                    <a:lnTo>
                      <a:pt x="235" y="8"/>
                    </a:lnTo>
                    <a:lnTo>
                      <a:pt x="7"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7" name="Freeform 15"/>
              <p:cNvSpPr>
                <a:spLocks/>
              </p:cNvSpPr>
              <p:nvPr/>
            </p:nvSpPr>
            <p:spPr bwMode="auto">
              <a:xfrm>
                <a:off x="2323" y="13780"/>
                <a:ext cx="13" cy="10"/>
              </a:xfrm>
              <a:custGeom>
                <a:avLst/>
                <a:gdLst>
                  <a:gd name="T0" fmla="*/ 5 w 13"/>
                  <a:gd name="T1" fmla="*/ 0 h 10"/>
                  <a:gd name="T2" fmla="*/ 1 w 13"/>
                  <a:gd name="T3" fmla="*/ 0 h 10"/>
                  <a:gd name="T4" fmla="*/ 1 w 13"/>
                  <a:gd name="T5" fmla="*/ 1 h 10"/>
                  <a:gd name="T6" fmla="*/ 0 w 13"/>
                  <a:gd name="T7" fmla="*/ 2 h 10"/>
                  <a:gd name="T8" fmla="*/ 0 w 13"/>
                  <a:gd name="T9" fmla="*/ 5 h 10"/>
                  <a:gd name="T10" fmla="*/ 1 w 13"/>
                  <a:gd name="T11" fmla="*/ 5 h 10"/>
                  <a:gd name="T12" fmla="*/ 3 w 13"/>
                  <a:gd name="T13" fmla="*/ 6 h 10"/>
                  <a:gd name="T14" fmla="*/ 4 w 13"/>
                  <a:gd name="T15" fmla="*/ 6 h 10"/>
                  <a:gd name="T16" fmla="*/ 3 w 13"/>
                  <a:gd name="T17" fmla="*/ 5 h 10"/>
                  <a:gd name="T18" fmla="*/ 3 w 13"/>
                  <a:gd name="T19" fmla="*/ 6 h 10"/>
                  <a:gd name="T20" fmla="*/ 5 w 13"/>
                  <a:gd name="T21" fmla="*/ 6 h 10"/>
                  <a:gd name="T22" fmla="*/ 5 w 13"/>
                  <a:gd name="T23" fmla="*/ 7 h 10"/>
                  <a:gd name="T24" fmla="*/ 9 w 13"/>
                  <a:gd name="T25" fmla="*/ 10 h 10"/>
                  <a:gd name="T26" fmla="*/ 11 w 13"/>
                  <a:gd name="T27" fmla="*/ 10 h 10"/>
                  <a:gd name="T28" fmla="*/ 11 w 13"/>
                  <a:gd name="T29" fmla="*/ 8 h 10"/>
                  <a:gd name="T30" fmla="*/ 13 w 13"/>
                  <a:gd name="T31" fmla="*/ 8 h 10"/>
                  <a:gd name="T32" fmla="*/ 13 w 13"/>
                  <a:gd name="T33" fmla="*/ 5 h 10"/>
                  <a:gd name="T34" fmla="*/ 11 w 13"/>
                  <a:gd name="T35" fmla="*/ 4 h 10"/>
                  <a:gd name="T36" fmla="*/ 11 w 13"/>
                  <a:gd name="T37" fmla="*/ 3 h 10"/>
                  <a:gd name="T38" fmla="*/ 9 w 13"/>
                  <a:gd name="T39" fmla="*/ 3 h 10"/>
                  <a:gd name="T40" fmla="*/ 11 w 13"/>
                  <a:gd name="T41" fmla="*/ 4 h 10"/>
                  <a:gd name="T42" fmla="*/ 9 w 13"/>
                  <a:gd name="T43" fmla="*/ 2 h 10"/>
                  <a:gd name="T44" fmla="*/ 9 w 13"/>
                  <a:gd name="T45" fmla="*/ 3 h 10"/>
                  <a:gd name="T46" fmla="*/ 9 w 13"/>
                  <a:gd name="T47" fmla="*/ 2 h 10"/>
                  <a:gd name="T48" fmla="*/ 7 w 13"/>
                  <a:gd name="T49" fmla="*/ 2 h 10"/>
                  <a:gd name="T50" fmla="*/ 7 w 13"/>
                  <a:gd name="T51" fmla="*/ 1 h 10"/>
                  <a:gd name="T52" fmla="*/ 4 w 13"/>
                  <a:gd name="T53" fmla="*/ 0 h 10"/>
                  <a:gd name="T54" fmla="*/ 5 w 13"/>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0">
                    <a:moveTo>
                      <a:pt x="5" y="0"/>
                    </a:moveTo>
                    <a:lnTo>
                      <a:pt x="1" y="0"/>
                    </a:lnTo>
                    <a:lnTo>
                      <a:pt x="1" y="1"/>
                    </a:lnTo>
                    <a:lnTo>
                      <a:pt x="0" y="2"/>
                    </a:lnTo>
                    <a:lnTo>
                      <a:pt x="0" y="5"/>
                    </a:lnTo>
                    <a:lnTo>
                      <a:pt x="1" y="5"/>
                    </a:lnTo>
                    <a:lnTo>
                      <a:pt x="3" y="6"/>
                    </a:lnTo>
                    <a:lnTo>
                      <a:pt x="4" y="6"/>
                    </a:lnTo>
                    <a:lnTo>
                      <a:pt x="3" y="5"/>
                    </a:lnTo>
                    <a:lnTo>
                      <a:pt x="3" y="6"/>
                    </a:lnTo>
                    <a:lnTo>
                      <a:pt x="5" y="6"/>
                    </a:lnTo>
                    <a:lnTo>
                      <a:pt x="5" y="7"/>
                    </a:lnTo>
                    <a:lnTo>
                      <a:pt x="9" y="10"/>
                    </a:lnTo>
                    <a:lnTo>
                      <a:pt x="11" y="10"/>
                    </a:lnTo>
                    <a:lnTo>
                      <a:pt x="11" y="8"/>
                    </a:lnTo>
                    <a:lnTo>
                      <a:pt x="13" y="8"/>
                    </a:lnTo>
                    <a:lnTo>
                      <a:pt x="13" y="5"/>
                    </a:lnTo>
                    <a:lnTo>
                      <a:pt x="11" y="4"/>
                    </a:lnTo>
                    <a:lnTo>
                      <a:pt x="11" y="3"/>
                    </a:lnTo>
                    <a:lnTo>
                      <a:pt x="9" y="3"/>
                    </a:lnTo>
                    <a:lnTo>
                      <a:pt x="11" y="4"/>
                    </a:lnTo>
                    <a:lnTo>
                      <a:pt x="9" y="2"/>
                    </a:lnTo>
                    <a:lnTo>
                      <a:pt x="9" y="3"/>
                    </a:lnTo>
                    <a:lnTo>
                      <a:pt x="9" y="2"/>
                    </a:lnTo>
                    <a:lnTo>
                      <a:pt x="7" y="2"/>
                    </a:lnTo>
                    <a:lnTo>
                      <a:pt x="7" y="1"/>
                    </a:lnTo>
                    <a:lnTo>
                      <a:pt x="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8" name="Freeform 16"/>
              <p:cNvSpPr>
                <a:spLocks/>
              </p:cNvSpPr>
              <p:nvPr/>
            </p:nvSpPr>
            <p:spPr bwMode="auto">
              <a:xfrm>
                <a:off x="2188" y="13853"/>
                <a:ext cx="330" cy="752"/>
              </a:xfrm>
              <a:custGeom>
                <a:avLst/>
                <a:gdLst>
                  <a:gd name="T0" fmla="*/ 0 w 330"/>
                  <a:gd name="T1" fmla="*/ 38 h 752"/>
                  <a:gd name="T2" fmla="*/ 86 w 330"/>
                  <a:gd name="T3" fmla="*/ 31 h 752"/>
                  <a:gd name="T4" fmla="*/ 167 w 330"/>
                  <a:gd name="T5" fmla="*/ 24 h 752"/>
                  <a:gd name="T6" fmla="*/ 223 w 330"/>
                  <a:gd name="T7" fmla="*/ 16 h 752"/>
                  <a:gd name="T8" fmla="*/ 327 w 330"/>
                  <a:gd name="T9" fmla="*/ 0 h 752"/>
                  <a:gd name="T10" fmla="*/ 330 w 330"/>
                  <a:gd name="T11" fmla="*/ 260 h 752"/>
                  <a:gd name="T12" fmla="*/ 326 w 330"/>
                  <a:gd name="T13" fmla="*/ 324 h 752"/>
                  <a:gd name="T14" fmla="*/ 319 w 330"/>
                  <a:gd name="T15" fmla="*/ 361 h 752"/>
                  <a:gd name="T16" fmla="*/ 310 w 330"/>
                  <a:gd name="T17" fmla="*/ 384 h 752"/>
                  <a:gd name="T18" fmla="*/ 310 w 330"/>
                  <a:gd name="T19" fmla="*/ 396 h 752"/>
                  <a:gd name="T20" fmla="*/ 323 w 330"/>
                  <a:gd name="T21" fmla="*/ 418 h 752"/>
                  <a:gd name="T22" fmla="*/ 326 w 330"/>
                  <a:gd name="T23" fmla="*/ 427 h 752"/>
                  <a:gd name="T24" fmla="*/ 322 w 330"/>
                  <a:gd name="T25" fmla="*/ 438 h 752"/>
                  <a:gd name="T26" fmla="*/ 310 w 330"/>
                  <a:gd name="T27" fmla="*/ 461 h 752"/>
                  <a:gd name="T28" fmla="*/ 309 w 330"/>
                  <a:gd name="T29" fmla="*/ 476 h 752"/>
                  <a:gd name="T30" fmla="*/ 312 w 330"/>
                  <a:gd name="T31" fmla="*/ 482 h 752"/>
                  <a:gd name="T32" fmla="*/ 324 w 330"/>
                  <a:gd name="T33" fmla="*/ 503 h 752"/>
                  <a:gd name="T34" fmla="*/ 324 w 330"/>
                  <a:gd name="T35" fmla="*/ 513 h 752"/>
                  <a:gd name="T36" fmla="*/ 321 w 330"/>
                  <a:gd name="T37" fmla="*/ 529 h 752"/>
                  <a:gd name="T38" fmla="*/ 312 w 330"/>
                  <a:gd name="T39" fmla="*/ 540 h 752"/>
                  <a:gd name="T40" fmla="*/ 317 w 330"/>
                  <a:gd name="T41" fmla="*/ 563 h 752"/>
                  <a:gd name="T42" fmla="*/ 321 w 330"/>
                  <a:gd name="T43" fmla="*/ 600 h 752"/>
                  <a:gd name="T44" fmla="*/ 318 w 330"/>
                  <a:gd name="T45" fmla="*/ 696 h 752"/>
                  <a:gd name="T46" fmla="*/ 289 w 330"/>
                  <a:gd name="T47" fmla="*/ 713 h 752"/>
                  <a:gd name="T48" fmla="*/ 233 w 330"/>
                  <a:gd name="T49" fmla="*/ 728 h 752"/>
                  <a:gd name="T50" fmla="*/ 131 w 330"/>
                  <a:gd name="T51" fmla="*/ 741 h 752"/>
                  <a:gd name="T52" fmla="*/ 18 w 330"/>
                  <a:gd name="T53" fmla="*/ 752 h 752"/>
                  <a:gd name="T54" fmla="*/ 0 w 330"/>
                  <a:gd name="T55" fmla="*/ 3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0" h="752">
                    <a:moveTo>
                      <a:pt x="0" y="38"/>
                    </a:moveTo>
                    <a:lnTo>
                      <a:pt x="86" y="31"/>
                    </a:lnTo>
                    <a:lnTo>
                      <a:pt x="167" y="24"/>
                    </a:lnTo>
                    <a:lnTo>
                      <a:pt x="223" y="16"/>
                    </a:lnTo>
                    <a:lnTo>
                      <a:pt x="327" y="0"/>
                    </a:lnTo>
                    <a:lnTo>
                      <a:pt x="330" y="260"/>
                    </a:lnTo>
                    <a:lnTo>
                      <a:pt x="326" y="324"/>
                    </a:lnTo>
                    <a:lnTo>
                      <a:pt x="319" y="361"/>
                    </a:lnTo>
                    <a:lnTo>
                      <a:pt x="310" y="384"/>
                    </a:lnTo>
                    <a:lnTo>
                      <a:pt x="310" y="396"/>
                    </a:lnTo>
                    <a:lnTo>
                      <a:pt x="323" y="418"/>
                    </a:lnTo>
                    <a:lnTo>
                      <a:pt x="326" y="427"/>
                    </a:lnTo>
                    <a:lnTo>
                      <a:pt x="322" y="438"/>
                    </a:lnTo>
                    <a:lnTo>
                      <a:pt x="310" y="461"/>
                    </a:lnTo>
                    <a:lnTo>
                      <a:pt x="309" y="476"/>
                    </a:lnTo>
                    <a:lnTo>
                      <a:pt x="312" y="482"/>
                    </a:lnTo>
                    <a:lnTo>
                      <a:pt x="324" y="503"/>
                    </a:lnTo>
                    <a:lnTo>
                      <a:pt x="324" y="513"/>
                    </a:lnTo>
                    <a:lnTo>
                      <a:pt x="321" y="529"/>
                    </a:lnTo>
                    <a:lnTo>
                      <a:pt x="312" y="540"/>
                    </a:lnTo>
                    <a:lnTo>
                      <a:pt x="317" y="563"/>
                    </a:lnTo>
                    <a:lnTo>
                      <a:pt x="321" y="600"/>
                    </a:lnTo>
                    <a:lnTo>
                      <a:pt x="318" y="696"/>
                    </a:lnTo>
                    <a:lnTo>
                      <a:pt x="289" y="713"/>
                    </a:lnTo>
                    <a:lnTo>
                      <a:pt x="233" y="728"/>
                    </a:lnTo>
                    <a:lnTo>
                      <a:pt x="131" y="741"/>
                    </a:lnTo>
                    <a:lnTo>
                      <a:pt x="18" y="752"/>
                    </a:lnTo>
                    <a:lnTo>
                      <a:pt x="0" y="38"/>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89" name="Freeform 17"/>
              <p:cNvSpPr>
                <a:spLocks/>
              </p:cNvSpPr>
              <p:nvPr/>
            </p:nvSpPr>
            <p:spPr bwMode="auto">
              <a:xfrm>
                <a:off x="2185" y="13847"/>
                <a:ext cx="336" cy="758"/>
              </a:xfrm>
              <a:custGeom>
                <a:avLst/>
                <a:gdLst>
                  <a:gd name="T0" fmla="*/ 3 w 336"/>
                  <a:gd name="T1" fmla="*/ 44 h 758"/>
                  <a:gd name="T2" fmla="*/ 170 w 336"/>
                  <a:gd name="T3" fmla="*/ 30 h 758"/>
                  <a:gd name="T4" fmla="*/ 330 w 336"/>
                  <a:gd name="T5" fmla="*/ 7 h 758"/>
                  <a:gd name="T6" fmla="*/ 330 w 336"/>
                  <a:gd name="T7" fmla="*/ 263 h 758"/>
                  <a:gd name="T8" fmla="*/ 325 w 336"/>
                  <a:gd name="T9" fmla="*/ 326 h 758"/>
                  <a:gd name="T10" fmla="*/ 310 w 336"/>
                  <a:gd name="T11" fmla="*/ 386 h 758"/>
                  <a:gd name="T12" fmla="*/ 323 w 336"/>
                  <a:gd name="T13" fmla="*/ 423 h 758"/>
                  <a:gd name="T14" fmla="*/ 325 w 336"/>
                  <a:gd name="T15" fmla="*/ 431 h 758"/>
                  <a:gd name="T16" fmla="*/ 322 w 336"/>
                  <a:gd name="T17" fmla="*/ 440 h 758"/>
                  <a:gd name="T18" fmla="*/ 309 w 336"/>
                  <a:gd name="T19" fmla="*/ 480 h 758"/>
                  <a:gd name="T20" fmla="*/ 312 w 336"/>
                  <a:gd name="T21" fmla="*/ 488 h 758"/>
                  <a:gd name="T22" fmla="*/ 324 w 336"/>
                  <a:gd name="T23" fmla="*/ 506 h 758"/>
                  <a:gd name="T24" fmla="*/ 324 w 336"/>
                  <a:gd name="T25" fmla="*/ 515 h 758"/>
                  <a:gd name="T26" fmla="*/ 322 w 336"/>
                  <a:gd name="T27" fmla="*/ 530 h 758"/>
                  <a:gd name="T28" fmla="*/ 316 w 336"/>
                  <a:gd name="T29" fmla="*/ 567 h 758"/>
                  <a:gd name="T30" fmla="*/ 321 w 336"/>
                  <a:gd name="T31" fmla="*/ 603 h 758"/>
                  <a:gd name="T32" fmla="*/ 319 w 336"/>
                  <a:gd name="T33" fmla="*/ 695 h 758"/>
                  <a:gd name="T34" fmla="*/ 291 w 336"/>
                  <a:gd name="T35" fmla="*/ 713 h 758"/>
                  <a:gd name="T36" fmla="*/ 236 w 336"/>
                  <a:gd name="T37" fmla="*/ 728 h 758"/>
                  <a:gd name="T38" fmla="*/ 21 w 336"/>
                  <a:gd name="T39" fmla="*/ 752 h 758"/>
                  <a:gd name="T40" fmla="*/ 7 w 336"/>
                  <a:gd name="T41" fmla="*/ 41 h 758"/>
                  <a:gd name="T42" fmla="*/ 18 w 336"/>
                  <a:gd name="T43" fmla="*/ 758 h 758"/>
                  <a:gd name="T44" fmla="*/ 236 w 336"/>
                  <a:gd name="T45" fmla="*/ 734 h 758"/>
                  <a:gd name="T46" fmla="*/ 293 w 336"/>
                  <a:gd name="T47" fmla="*/ 720 h 758"/>
                  <a:gd name="T48" fmla="*/ 327 w 336"/>
                  <a:gd name="T49" fmla="*/ 603 h 758"/>
                  <a:gd name="T50" fmla="*/ 323 w 336"/>
                  <a:gd name="T51" fmla="*/ 565 h 758"/>
                  <a:gd name="T52" fmla="*/ 318 w 336"/>
                  <a:gd name="T53" fmla="*/ 545 h 758"/>
                  <a:gd name="T54" fmla="*/ 331 w 336"/>
                  <a:gd name="T55" fmla="*/ 516 h 758"/>
                  <a:gd name="T56" fmla="*/ 319 w 336"/>
                  <a:gd name="T57" fmla="*/ 483 h 758"/>
                  <a:gd name="T58" fmla="*/ 315 w 336"/>
                  <a:gd name="T59" fmla="*/ 478 h 758"/>
                  <a:gd name="T60" fmla="*/ 316 w 336"/>
                  <a:gd name="T61" fmla="*/ 464 h 758"/>
                  <a:gd name="T62" fmla="*/ 329 w 336"/>
                  <a:gd name="T63" fmla="*/ 442 h 758"/>
                  <a:gd name="T64" fmla="*/ 330 w 336"/>
                  <a:gd name="T65" fmla="*/ 420 h 758"/>
                  <a:gd name="T66" fmla="*/ 316 w 336"/>
                  <a:gd name="T67" fmla="*/ 399 h 758"/>
                  <a:gd name="T68" fmla="*/ 316 w 336"/>
                  <a:gd name="T69" fmla="*/ 388 h 758"/>
                  <a:gd name="T70" fmla="*/ 332 w 336"/>
                  <a:gd name="T71" fmla="*/ 328 h 758"/>
                  <a:gd name="T72" fmla="*/ 336 w 336"/>
                  <a:gd name="T73" fmla="*/ 263 h 758"/>
                  <a:gd name="T74" fmla="*/ 226 w 336"/>
                  <a:gd name="T75" fmla="*/ 16 h 758"/>
                  <a:gd name="T76" fmla="*/ 89 w 336"/>
                  <a:gd name="T77" fmla="*/ 31 h 758"/>
                  <a:gd name="T78" fmla="*/ 7 w 336"/>
                  <a:gd name="T79" fmla="*/ 4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758">
                    <a:moveTo>
                      <a:pt x="7" y="41"/>
                    </a:moveTo>
                    <a:lnTo>
                      <a:pt x="3" y="44"/>
                    </a:lnTo>
                    <a:lnTo>
                      <a:pt x="89" y="38"/>
                    </a:lnTo>
                    <a:lnTo>
                      <a:pt x="170" y="30"/>
                    </a:lnTo>
                    <a:lnTo>
                      <a:pt x="226" y="22"/>
                    </a:lnTo>
                    <a:lnTo>
                      <a:pt x="330" y="7"/>
                    </a:lnTo>
                    <a:lnTo>
                      <a:pt x="326" y="3"/>
                    </a:lnTo>
                    <a:lnTo>
                      <a:pt x="330" y="263"/>
                    </a:lnTo>
                    <a:lnTo>
                      <a:pt x="325" y="327"/>
                    </a:lnTo>
                    <a:lnTo>
                      <a:pt x="325" y="326"/>
                    </a:lnTo>
                    <a:lnTo>
                      <a:pt x="319" y="363"/>
                    </a:lnTo>
                    <a:lnTo>
                      <a:pt x="310" y="386"/>
                    </a:lnTo>
                    <a:lnTo>
                      <a:pt x="310" y="400"/>
                    </a:lnTo>
                    <a:lnTo>
                      <a:pt x="323" y="423"/>
                    </a:lnTo>
                    <a:lnTo>
                      <a:pt x="323" y="422"/>
                    </a:lnTo>
                    <a:lnTo>
                      <a:pt x="325" y="431"/>
                    </a:lnTo>
                    <a:lnTo>
                      <a:pt x="325" y="429"/>
                    </a:lnTo>
                    <a:lnTo>
                      <a:pt x="322" y="440"/>
                    </a:lnTo>
                    <a:lnTo>
                      <a:pt x="310" y="463"/>
                    </a:lnTo>
                    <a:lnTo>
                      <a:pt x="309" y="480"/>
                    </a:lnTo>
                    <a:lnTo>
                      <a:pt x="312" y="486"/>
                    </a:lnTo>
                    <a:lnTo>
                      <a:pt x="312" y="488"/>
                    </a:lnTo>
                    <a:lnTo>
                      <a:pt x="324" y="509"/>
                    </a:lnTo>
                    <a:lnTo>
                      <a:pt x="324" y="506"/>
                    </a:lnTo>
                    <a:lnTo>
                      <a:pt x="324" y="516"/>
                    </a:lnTo>
                    <a:lnTo>
                      <a:pt x="324" y="515"/>
                    </a:lnTo>
                    <a:lnTo>
                      <a:pt x="321" y="531"/>
                    </a:lnTo>
                    <a:lnTo>
                      <a:pt x="322" y="530"/>
                    </a:lnTo>
                    <a:lnTo>
                      <a:pt x="312" y="542"/>
                    </a:lnTo>
                    <a:lnTo>
                      <a:pt x="316" y="567"/>
                    </a:lnTo>
                    <a:lnTo>
                      <a:pt x="316" y="566"/>
                    </a:lnTo>
                    <a:lnTo>
                      <a:pt x="321" y="603"/>
                    </a:lnTo>
                    <a:lnTo>
                      <a:pt x="318" y="699"/>
                    </a:lnTo>
                    <a:lnTo>
                      <a:pt x="319" y="695"/>
                    </a:lnTo>
                    <a:lnTo>
                      <a:pt x="290" y="713"/>
                    </a:lnTo>
                    <a:lnTo>
                      <a:pt x="291" y="713"/>
                    </a:lnTo>
                    <a:lnTo>
                      <a:pt x="235" y="728"/>
                    </a:lnTo>
                    <a:lnTo>
                      <a:pt x="236" y="728"/>
                    </a:lnTo>
                    <a:lnTo>
                      <a:pt x="134" y="741"/>
                    </a:lnTo>
                    <a:lnTo>
                      <a:pt x="21" y="752"/>
                    </a:lnTo>
                    <a:lnTo>
                      <a:pt x="24" y="755"/>
                    </a:lnTo>
                    <a:lnTo>
                      <a:pt x="7" y="41"/>
                    </a:lnTo>
                    <a:lnTo>
                      <a:pt x="0" y="38"/>
                    </a:lnTo>
                    <a:lnTo>
                      <a:pt x="18" y="758"/>
                    </a:lnTo>
                    <a:lnTo>
                      <a:pt x="134" y="747"/>
                    </a:lnTo>
                    <a:lnTo>
                      <a:pt x="236" y="734"/>
                    </a:lnTo>
                    <a:lnTo>
                      <a:pt x="237" y="734"/>
                    </a:lnTo>
                    <a:lnTo>
                      <a:pt x="293" y="720"/>
                    </a:lnTo>
                    <a:lnTo>
                      <a:pt x="324" y="701"/>
                    </a:lnTo>
                    <a:lnTo>
                      <a:pt x="327" y="603"/>
                    </a:lnTo>
                    <a:lnTo>
                      <a:pt x="323" y="566"/>
                    </a:lnTo>
                    <a:lnTo>
                      <a:pt x="323" y="565"/>
                    </a:lnTo>
                    <a:lnTo>
                      <a:pt x="319" y="542"/>
                    </a:lnTo>
                    <a:lnTo>
                      <a:pt x="318" y="545"/>
                    </a:lnTo>
                    <a:lnTo>
                      <a:pt x="327" y="533"/>
                    </a:lnTo>
                    <a:lnTo>
                      <a:pt x="331" y="516"/>
                    </a:lnTo>
                    <a:lnTo>
                      <a:pt x="331" y="505"/>
                    </a:lnTo>
                    <a:lnTo>
                      <a:pt x="319" y="483"/>
                    </a:lnTo>
                    <a:lnTo>
                      <a:pt x="319" y="484"/>
                    </a:lnTo>
                    <a:lnTo>
                      <a:pt x="315" y="478"/>
                    </a:lnTo>
                    <a:lnTo>
                      <a:pt x="315" y="479"/>
                    </a:lnTo>
                    <a:lnTo>
                      <a:pt x="316" y="464"/>
                    </a:lnTo>
                    <a:lnTo>
                      <a:pt x="316" y="465"/>
                    </a:lnTo>
                    <a:lnTo>
                      <a:pt x="329" y="442"/>
                    </a:lnTo>
                    <a:lnTo>
                      <a:pt x="332" y="430"/>
                    </a:lnTo>
                    <a:lnTo>
                      <a:pt x="330" y="420"/>
                    </a:lnTo>
                    <a:lnTo>
                      <a:pt x="316" y="397"/>
                    </a:lnTo>
                    <a:lnTo>
                      <a:pt x="316" y="399"/>
                    </a:lnTo>
                    <a:lnTo>
                      <a:pt x="316" y="387"/>
                    </a:lnTo>
                    <a:lnTo>
                      <a:pt x="316" y="388"/>
                    </a:lnTo>
                    <a:lnTo>
                      <a:pt x="325" y="365"/>
                    </a:lnTo>
                    <a:lnTo>
                      <a:pt x="332" y="328"/>
                    </a:lnTo>
                    <a:lnTo>
                      <a:pt x="332" y="327"/>
                    </a:lnTo>
                    <a:lnTo>
                      <a:pt x="336" y="263"/>
                    </a:lnTo>
                    <a:lnTo>
                      <a:pt x="333" y="0"/>
                    </a:lnTo>
                    <a:lnTo>
                      <a:pt x="226" y="16"/>
                    </a:lnTo>
                    <a:lnTo>
                      <a:pt x="170" y="23"/>
                    </a:lnTo>
                    <a:lnTo>
                      <a:pt x="89" y="31"/>
                    </a:lnTo>
                    <a:lnTo>
                      <a:pt x="0" y="38"/>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286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 y="1347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 y="1383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2" name="Rectangle 20"/>
            <p:cNvSpPr>
              <a:spLocks noChangeArrowheads="1"/>
            </p:cNvSpPr>
            <p:nvPr/>
          </p:nvSpPr>
          <p:spPr bwMode="auto">
            <a:xfrm>
              <a:off x="3288" y="2205"/>
              <a:ext cx="102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okay</a:t>
              </a:r>
            </a:p>
          </p:txBody>
        </p:sp>
      </p:grpSp>
      <p:grpSp>
        <p:nvGrpSpPr>
          <p:cNvPr id="28693" name="Group 21"/>
          <p:cNvGrpSpPr>
            <a:grpSpLocks/>
          </p:cNvGrpSpPr>
          <p:nvPr/>
        </p:nvGrpSpPr>
        <p:grpSpPr bwMode="auto">
          <a:xfrm>
            <a:off x="6804025" y="3500438"/>
            <a:ext cx="1800225" cy="2447925"/>
            <a:chOff x="4286" y="2205"/>
            <a:chExt cx="1020" cy="1542"/>
          </a:xfrm>
        </p:grpSpPr>
        <p:grpSp>
          <p:nvGrpSpPr>
            <p:cNvPr id="28694" name="Group 22"/>
            <p:cNvGrpSpPr>
              <a:grpSpLocks/>
            </p:cNvGrpSpPr>
            <p:nvPr/>
          </p:nvGrpSpPr>
          <p:grpSpPr bwMode="auto">
            <a:xfrm>
              <a:off x="4434" y="2568"/>
              <a:ext cx="682" cy="1179"/>
              <a:chOff x="3719" y="12838"/>
              <a:chExt cx="939" cy="1749"/>
            </a:xfrm>
          </p:grpSpPr>
          <p:sp>
            <p:nvSpPr>
              <p:cNvPr id="28695" name="AutoShape 23"/>
              <p:cNvSpPr>
                <a:spLocks noChangeArrowheads="1"/>
              </p:cNvSpPr>
              <p:nvPr/>
            </p:nvSpPr>
            <p:spPr bwMode="auto">
              <a:xfrm flipV="1">
                <a:off x="3771" y="12838"/>
                <a:ext cx="833" cy="360"/>
              </a:xfrm>
              <a:custGeom>
                <a:avLst/>
                <a:gdLst>
                  <a:gd name="G0" fmla="+- 240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40"/>
                  <a:gd name="G18" fmla="*/ 240 1 2"/>
                  <a:gd name="G19" fmla="+- G18 5400 0"/>
                  <a:gd name="G20" fmla="cos G19 0"/>
                  <a:gd name="G21" fmla="sin G19 0"/>
                  <a:gd name="G22" fmla="+- G20 10800 0"/>
                  <a:gd name="G23" fmla="+- G21 10800 0"/>
                  <a:gd name="G24" fmla="+- 10800 0 G20"/>
                  <a:gd name="G25" fmla="+- 240 10800 0"/>
                  <a:gd name="G26" fmla="?: G9 G17 G25"/>
                  <a:gd name="G27" fmla="?: G9 0 21600"/>
                  <a:gd name="G28" fmla="cos 10800 0"/>
                  <a:gd name="G29" fmla="sin 10800 0"/>
                  <a:gd name="G30" fmla="sin 240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320 w 21600"/>
                  <a:gd name="T15" fmla="*/ 10800 h 21600"/>
                  <a:gd name="T16" fmla="*/ 10800 w 21600"/>
                  <a:gd name="T17" fmla="*/ 11040 h 21600"/>
                  <a:gd name="T18" fmla="*/ 528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040" y="10800"/>
                    </a:moveTo>
                    <a:cubicBezTo>
                      <a:pt x="11040" y="10932"/>
                      <a:pt x="10932" y="11040"/>
                      <a:pt x="10800" y="11040"/>
                    </a:cubicBezTo>
                    <a:cubicBezTo>
                      <a:pt x="10667" y="11040"/>
                      <a:pt x="10560" y="10932"/>
                      <a:pt x="10560" y="10800"/>
                    </a:cubicBezTo>
                    <a:lnTo>
                      <a:pt x="0" y="10800"/>
                    </a:lnTo>
                    <a:cubicBezTo>
                      <a:pt x="0" y="16764"/>
                      <a:pt x="4835" y="21600"/>
                      <a:pt x="10800" y="21600"/>
                    </a:cubicBezTo>
                    <a:cubicBezTo>
                      <a:pt x="16764" y="21600"/>
                      <a:pt x="21600" y="16764"/>
                      <a:pt x="21600" y="10800"/>
                    </a:cubicBezTo>
                    <a:close/>
                  </a:path>
                </a:pathLst>
              </a:custGeom>
              <a:solidFill>
                <a:srgbClr val="E8E200"/>
              </a:solidFill>
              <a:ln w="9525">
                <a:solidFill>
                  <a:srgbClr val="333333"/>
                </a:solidFill>
                <a:miter lim="800000"/>
                <a:headEnd/>
                <a:tailEnd/>
              </a:ln>
            </p:spPr>
            <p:txBody>
              <a:bodyPr/>
              <a:lstStyle/>
              <a:p>
                <a:endParaRPr lang="de-DE"/>
              </a:p>
            </p:txBody>
          </p:sp>
          <p:sp>
            <p:nvSpPr>
              <p:cNvPr id="28696" name="Freeform 24"/>
              <p:cNvSpPr>
                <a:spLocks/>
              </p:cNvSpPr>
              <p:nvPr/>
            </p:nvSpPr>
            <p:spPr bwMode="auto">
              <a:xfrm>
                <a:off x="3799" y="12894"/>
                <a:ext cx="798" cy="157"/>
              </a:xfrm>
              <a:custGeom>
                <a:avLst/>
                <a:gdLst>
                  <a:gd name="T0" fmla="*/ 178 w 798"/>
                  <a:gd name="T1" fmla="*/ 22 h 157"/>
                  <a:gd name="T2" fmla="*/ 0 w 798"/>
                  <a:gd name="T3" fmla="*/ 77 h 157"/>
                  <a:gd name="T4" fmla="*/ 211 w 798"/>
                  <a:gd name="T5" fmla="*/ 132 h 157"/>
                  <a:gd name="T6" fmla="*/ 776 w 798"/>
                  <a:gd name="T7" fmla="*/ 121 h 157"/>
                  <a:gd name="T8" fmla="*/ 798 w 798"/>
                  <a:gd name="T9" fmla="*/ 88 h 157"/>
                  <a:gd name="T10" fmla="*/ 776 w 798"/>
                  <a:gd name="T11" fmla="*/ 55 h 157"/>
                  <a:gd name="T12" fmla="*/ 599 w 798"/>
                  <a:gd name="T13" fmla="*/ 11 h 157"/>
                  <a:gd name="T14" fmla="*/ 521 w 798"/>
                  <a:gd name="T15" fmla="*/ 0 h 157"/>
                  <a:gd name="T16" fmla="*/ 178 w 798"/>
                  <a:gd name="T17" fmla="*/ 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57">
                    <a:moveTo>
                      <a:pt x="178" y="22"/>
                    </a:moveTo>
                    <a:cubicBezTo>
                      <a:pt x="113" y="64"/>
                      <a:pt x="54" y="25"/>
                      <a:pt x="0" y="77"/>
                    </a:cubicBezTo>
                    <a:cubicBezTo>
                      <a:pt x="27" y="157"/>
                      <a:pt x="138" y="127"/>
                      <a:pt x="211" y="132"/>
                    </a:cubicBezTo>
                    <a:cubicBezTo>
                      <a:pt x="400" y="116"/>
                      <a:pt x="587" y="140"/>
                      <a:pt x="776" y="121"/>
                    </a:cubicBezTo>
                    <a:cubicBezTo>
                      <a:pt x="783" y="110"/>
                      <a:pt x="798" y="101"/>
                      <a:pt x="798" y="88"/>
                    </a:cubicBezTo>
                    <a:cubicBezTo>
                      <a:pt x="798" y="75"/>
                      <a:pt x="787" y="62"/>
                      <a:pt x="776" y="55"/>
                    </a:cubicBezTo>
                    <a:cubicBezTo>
                      <a:pt x="732" y="28"/>
                      <a:pt x="647" y="18"/>
                      <a:pt x="599" y="11"/>
                    </a:cubicBezTo>
                    <a:cubicBezTo>
                      <a:pt x="573" y="7"/>
                      <a:pt x="547" y="4"/>
                      <a:pt x="521" y="0"/>
                    </a:cubicBezTo>
                    <a:cubicBezTo>
                      <a:pt x="415" y="6"/>
                      <a:pt x="287" y="22"/>
                      <a:pt x="178" y="22"/>
                    </a:cubicBezTo>
                    <a:close/>
                  </a:path>
                </a:pathLst>
              </a:custGeom>
              <a:solidFill>
                <a:srgbClr val="E8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97" name="Freeform 25"/>
              <p:cNvSpPr>
                <a:spLocks/>
              </p:cNvSpPr>
              <p:nvPr/>
            </p:nvSpPr>
            <p:spPr bwMode="auto">
              <a:xfrm>
                <a:off x="3744" y="12960"/>
                <a:ext cx="144" cy="66"/>
              </a:xfrm>
              <a:custGeom>
                <a:avLst/>
                <a:gdLst>
                  <a:gd name="T0" fmla="*/ 78 w 144"/>
                  <a:gd name="T1" fmla="*/ 0 h 66"/>
                  <a:gd name="T2" fmla="*/ 22 w 144"/>
                  <a:gd name="T3" fmla="*/ 44 h 66"/>
                  <a:gd name="T4" fmla="*/ 89 w 144"/>
                  <a:gd name="T5" fmla="*/ 66 h 66"/>
                  <a:gd name="T6" fmla="*/ 122 w 144"/>
                  <a:gd name="T7" fmla="*/ 55 h 66"/>
                  <a:gd name="T8" fmla="*/ 78 w 144"/>
                  <a:gd name="T9" fmla="*/ 0 h 66"/>
                </a:gdLst>
                <a:ahLst/>
                <a:cxnLst>
                  <a:cxn ang="0">
                    <a:pos x="T0" y="T1"/>
                  </a:cxn>
                  <a:cxn ang="0">
                    <a:pos x="T2" y="T3"/>
                  </a:cxn>
                  <a:cxn ang="0">
                    <a:pos x="T4" y="T5"/>
                  </a:cxn>
                  <a:cxn ang="0">
                    <a:pos x="T6" y="T7"/>
                  </a:cxn>
                  <a:cxn ang="0">
                    <a:pos x="T8" y="T9"/>
                  </a:cxn>
                </a:cxnLst>
                <a:rect l="0" t="0" r="r" b="b"/>
                <a:pathLst>
                  <a:path w="144" h="66">
                    <a:moveTo>
                      <a:pt x="78" y="0"/>
                    </a:moveTo>
                    <a:cubicBezTo>
                      <a:pt x="77" y="0"/>
                      <a:pt x="0" y="17"/>
                      <a:pt x="22" y="44"/>
                    </a:cubicBezTo>
                    <a:cubicBezTo>
                      <a:pt x="37" y="62"/>
                      <a:pt x="89" y="66"/>
                      <a:pt x="89" y="66"/>
                    </a:cubicBezTo>
                    <a:cubicBezTo>
                      <a:pt x="100" y="62"/>
                      <a:pt x="117" y="65"/>
                      <a:pt x="122" y="55"/>
                    </a:cubicBezTo>
                    <a:cubicBezTo>
                      <a:pt x="144" y="11"/>
                      <a:pt x="78" y="28"/>
                      <a:pt x="78" y="0"/>
                    </a:cubicBezTo>
                    <a:close/>
                  </a:path>
                </a:pathLst>
              </a:custGeom>
              <a:solidFill>
                <a:srgbClr val="E8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8698" name="Group 26"/>
              <p:cNvGrpSpPr>
                <a:grpSpLocks/>
              </p:cNvGrpSpPr>
              <p:nvPr/>
            </p:nvGrpSpPr>
            <p:grpSpPr bwMode="auto">
              <a:xfrm>
                <a:off x="3970" y="12866"/>
                <a:ext cx="495" cy="116"/>
                <a:chOff x="3999" y="12866"/>
                <a:chExt cx="495" cy="116"/>
              </a:xfrm>
            </p:grpSpPr>
            <p:sp>
              <p:nvSpPr>
                <p:cNvPr id="28699" name="Freeform 27"/>
                <p:cNvSpPr>
                  <a:spLocks/>
                </p:cNvSpPr>
                <p:nvPr/>
              </p:nvSpPr>
              <p:spPr bwMode="auto">
                <a:xfrm>
                  <a:off x="3999" y="12894"/>
                  <a:ext cx="495" cy="88"/>
                </a:xfrm>
                <a:custGeom>
                  <a:avLst/>
                  <a:gdLst>
                    <a:gd name="T0" fmla="*/ 0 w 495"/>
                    <a:gd name="T1" fmla="*/ 22 h 88"/>
                    <a:gd name="T2" fmla="*/ 11 w 495"/>
                    <a:gd name="T3" fmla="*/ 55 h 88"/>
                    <a:gd name="T4" fmla="*/ 133 w 495"/>
                    <a:gd name="T5" fmla="*/ 88 h 88"/>
                    <a:gd name="T6" fmla="*/ 454 w 495"/>
                    <a:gd name="T7" fmla="*/ 77 h 88"/>
                    <a:gd name="T8" fmla="*/ 487 w 495"/>
                    <a:gd name="T9" fmla="*/ 55 h 88"/>
                    <a:gd name="T10" fmla="*/ 454 w 495"/>
                    <a:gd name="T11" fmla="*/ 0 h 88"/>
                  </a:gdLst>
                  <a:ahLst/>
                  <a:cxnLst>
                    <a:cxn ang="0">
                      <a:pos x="T0" y="T1"/>
                    </a:cxn>
                    <a:cxn ang="0">
                      <a:pos x="T2" y="T3"/>
                    </a:cxn>
                    <a:cxn ang="0">
                      <a:pos x="T4" y="T5"/>
                    </a:cxn>
                    <a:cxn ang="0">
                      <a:pos x="T6" y="T7"/>
                    </a:cxn>
                    <a:cxn ang="0">
                      <a:pos x="T8" y="T9"/>
                    </a:cxn>
                    <a:cxn ang="0">
                      <a:pos x="T10" y="T11"/>
                    </a:cxn>
                  </a:cxnLst>
                  <a:rect l="0" t="0" r="r" b="b"/>
                  <a:pathLst>
                    <a:path w="495" h="88">
                      <a:moveTo>
                        <a:pt x="0" y="22"/>
                      </a:moveTo>
                      <a:cubicBezTo>
                        <a:pt x="4" y="33"/>
                        <a:pt x="2" y="48"/>
                        <a:pt x="11" y="55"/>
                      </a:cubicBezTo>
                      <a:cubicBezTo>
                        <a:pt x="33" y="71"/>
                        <a:pt x="105" y="82"/>
                        <a:pt x="133" y="88"/>
                      </a:cubicBezTo>
                      <a:cubicBezTo>
                        <a:pt x="240" y="84"/>
                        <a:pt x="347" y="87"/>
                        <a:pt x="454" y="77"/>
                      </a:cubicBezTo>
                      <a:cubicBezTo>
                        <a:pt x="467" y="76"/>
                        <a:pt x="482" y="67"/>
                        <a:pt x="487" y="55"/>
                      </a:cubicBezTo>
                      <a:cubicBezTo>
                        <a:pt x="495" y="35"/>
                        <a:pt x="464" y="10"/>
                        <a:pt x="454" y="0"/>
                      </a:cubicBezTo>
                    </a:path>
                  </a:pathLst>
                </a:custGeom>
                <a:noFill/>
                <a:ln w="317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00" name="Freeform 28"/>
                <p:cNvSpPr>
                  <a:spLocks/>
                </p:cNvSpPr>
                <p:nvPr/>
              </p:nvSpPr>
              <p:spPr bwMode="auto">
                <a:xfrm>
                  <a:off x="4118" y="12866"/>
                  <a:ext cx="346" cy="62"/>
                </a:xfrm>
                <a:custGeom>
                  <a:avLst/>
                  <a:gdLst>
                    <a:gd name="T0" fmla="*/ 0 w 495"/>
                    <a:gd name="T1" fmla="*/ 22 h 88"/>
                    <a:gd name="T2" fmla="*/ 11 w 495"/>
                    <a:gd name="T3" fmla="*/ 55 h 88"/>
                    <a:gd name="T4" fmla="*/ 133 w 495"/>
                    <a:gd name="T5" fmla="*/ 88 h 88"/>
                    <a:gd name="T6" fmla="*/ 454 w 495"/>
                    <a:gd name="T7" fmla="*/ 77 h 88"/>
                    <a:gd name="T8" fmla="*/ 487 w 495"/>
                    <a:gd name="T9" fmla="*/ 55 h 88"/>
                    <a:gd name="T10" fmla="*/ 454 w 495"/>
                    <a:gd name="T11" fmla="*/ 0 h 88"/>
                  </a:gdLst>
                  <a:ahLst/>
                  <a:cxnLst>
                    <a:cxn ang="0">
                      <a:pos x="T0" y="T1"/>
                    </a:cxn>
                    <a:cxn ang="0">
                      <a:pos x="T2" y="T3"/>
                    </a:cxn>
                    <a:cxn ang="0">
                      <a:pos x="T4" y="T5"/>
                    </a:cxn>
                    <a:cxn ang="0">
                      <a:pos x="T6" y="T7"/>
                    </a:cxn>
                    <a:cxn ang="0">
                      <a:pos x="T8" y="T9"/>
                    </a:cxn>
                    <a:cxn ang="0">
                      <a:pos x="T10" y="T11"/>
                    </a:cxn>
                  </a:cxnLst>
                  <a:rect l="0" t="0" r="r" b="b"/>
                  <a:pathLst>
                    <a:path w="495" h="88">
                      <a:moveTo>
                        <a:pt x="0" y="22"/>
                      </a:moveTo>
                      <a:cubicBezTo>
                        <a:pt x="4" y="33"/>
                        <a:pt x="2" y="48"/>
                        <a:pt x="11" y="55"/>
                      </a:cubicBezTo>
                      <a:cubicBezTo>
                        <a:pt x="33" y="71"/>
                        <a:pt x="105" y="82"/>
                        <a:pt x="133" y="88"/>
                      </a:cubicBezTo>
                      <a:cubicBezTo>
                        <a:pt x="240" y="84"/>
                        <a:pt x="347" y="87"/>
                        <a:pt x="454" y="77"/>
                      </a:cubicBezTo>
                      <a:cubicBezTo>
                        <a:pt x="467" y="76"/>
                        <a:pt x="482" y="67"/>
                        <a:pt x="487" y="55"/>
                      </a:cubicBezTo>
                      <a:cubicBezTo>
                        <a:pt x="495" y="35"/>
                        <a:pt x="464" y="10"/>
                        <a:pt x="454" y="0"/>
                      </a:cubicBezTo>
                    </a:path>
                  </a:pathLst>
                </a:custGeom>
                <a:noFill/>
                <a:ln w="317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28701" name="Group 29"/>
              <p:cNvGrpSpPr>
                <a:grpSpLocks/>
              </p:cNvGrpSpPr>
              <p:nvPr/>
            </p:nvGrpSpPr>
            <p:grpSpPr bwMode="auto">
              <a:xfrm>
                <a:off x="3758" y="14227"/>
                <a:ext cx="844" cy="360"/>
                <a:chOff x="5727" y="12038"/>
                <a:chExt cx="844" cy="360"/>
              </a:xfrm>
            </p:grpSpPr>
            <p:sp>
              <p:nvSpPr>
                <p:cNvPr id="28702" name="AutoShape 30"/>
                <p:cNvSpPr>
                  <a:spLocks noChangeArrowheads="1"/>
                </p:cNvSpPr>
                <p:nvPr/>
              </p:nvSpPr>
              <p:spPr bwMode="auto">
                <a:xfrm flipH="1">
                  <a:off x="5738" y="12038"/>
                  <a:ext cx="833" cy="360"/>
                </a:xfrm>
                <a:custGeom>
                  <a:avLst/>
                  <a:gdLst>
                    <a:gd name="G0" fmla="+- 240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40"/>
                    <a:gd name="G18" fmla="*/ 240 1 2"/>
                    <a:gd name="G19" fmla="+- G18 5400 0"/>
                    <a:gd name="G20" fmla="cos G19 0"/>
                    <a:gd name="G21" fmla="sin G19 0"/>
                    <a:gd name="G22" fmla="+- G20 10800 0"/>
                    <a:gd name="G23" fmla="+- G21 10800 0"/>
                    <a:gd name="G24" fmla="+- 10800 0 G20"/>
                    <a:gd name="G25" fmla="+- 240 10800 0"/>
                    <a:gd name="G26" fmla="?: G9 G17 G25"/>
                    <a:gd name="G27" fmla="?: G9 0 21600"/>
                    <a:gd name="G28" fmla="cos 10800 0"/>
                    <a:gd name="G29" fmla="sin 10800 0"/>
                    <a:gd name="G30" fmla="sin 240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320 w 21600"/>
                    <a:gd name="T15" fmla="*/ 10800 h 21600"/>
                    <a:gd name="T16" fmla="*/ 10800 w 21600"/>
                    <a:gd name="T17" fmla="*/ 11040 h 21600"/>
                    <a:gd name="T18" fmla="*/ 528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040" y="10800"/>
                      </a:moveTo>
                      <a:cubicBezTo>
                        <a:pt x="11040" y="10932"/>
                        <a:pt x="10932" y="11040"/>
                        <a:pt x="10800" y="11040"/>
                      </a:cubicBezTo>
                      <a:cubicBezTo>
                        <a:pt x="10667" y="11040"/>
                        <a:pt x="10560" y="10932"/>
                        <a:pt x="10560" y="10800"/>
                      </a:cubicBezTo>
                      <a:lnTo>
                        <a:pt x="0" y="10800"/>
                      </a:lnTo>
                      <a:cubicBezTo>
                        <a:pt x="0" y="16764"/>
                        <a:pt x="4835" y="21600"/>
                        <a:pt x="10800" y="21600"/>
                      </a:cubicBezTo>
                      <a:cubicBezTo>
                        <a:pt x="16764" y="21600"/>
                        <a:pt x="21600" y="16764"/>
                        <a:pt x="21600" y="10800"/>
                      </a:cubicBezTo>
                      <a:close/>
                    </a:path>
                  </a:pathLst>
                </a:custGeom>
                <a:solidFill>
                  <a:srgbClr val="E8E200"/>
                </a:solidFill>
                <a:ln w="9525">
                  <a:solidFill>
                    <a:srgbClr val="333333"/>
                  </a:solidFill>
                  <a:miter lim="800000"/>
                  <a:headEnd/>
                  <a:tailEnd/>
                </a:ln>
              </p:spPr>
              <p:txBody>
                <a:bodyPr/>
                <a:lstStyle/>
                <a:p>
                  <a:endParaRPr lang="de-DE"/>
                </a:p>
              </p:txBody>
            </p:sp>
            <p:grpSp>
              <p:nvGrpSpPr>
                <p:cNvPr id="28703" name="Group 31"/>
                <p:cNvGrpSpPr>
                  <a:grpSpLocks/>
                </p:cNvGrpSpPr>
                <p:nvPr/>
              </p:nvGrpSpPr>
              <p:grpSpPr bwMode="auto">
                <a:xfrm flipV="1">
                  <a:off x="5727" y="12174"/>
                  <a:ext cx="798" cy="185"/>
                  <a:chOff x="6107" y="11858"/>
                  <a:chExt cx="798" cy="185"/>
                </a:xfrm>
              </p:grpSpPr>
              <p:sp>
                <p:nvSpPr>
                  <p:cNvPr id="28704" name="Freeform 32"/>
                  <p:cNvSpPr>
                    <a:spLocks/>
                  </p:cNvSpPr>
                  <p:nvPr/>
                </p:nvSpPr>
                <p:spPr bwMode="auto">
                  <a:xfrm>
                    <a:off x="6107" y="11886"/>
                    <a:ext cx="798" cy="157"/>
                  </a:xfrm>
                  <a:custGeom>
                    <a:avLst/>
                    <a:gdLst>
                      <a:gd name="T0" fmla="*/ 178 w 798"/>
                      <a:gd name="T1" fmla="*/ 22 h 157"/>
                      <a:gd name="T2" fmla="*/ 0 w 798"/>
                      <a:gd name="T3" fmla="*/ 77 h 157"/>
                      <a:gd name="T4" fmla="*/ 211 w 798"/>
                      <a:gd name="T5" fmla="*/ 132 h 157"/>
                      <a:gd name="T6" fmla="*/ 776 w 798"/>
                      <a:gd name="T7" fmla="*/ 121 h 157"/>
                      <a:gd name="T8" fmla="*/ 798 w 798"/>
                      <a:gd name="T9" fmla="*/ 88 h 157"/>
                      <a:gd name="T10" fmla="*/ 776 w 798"/>
                      <a:gd name="T11" fmla="*/ 55 h 157"/>
                      <a:gd name="T12" fmla="*/ 599 w 798"/>
                      <a:gd name="T13" fmla="*/ 11 h 157"/>
                      <a:gd name="T14" fmla="*/ 521 w 798"/>
                      <a:gd name="T15" fmla="*/ 0 h 157"/>
                      <a:gd name="T16" fmla="*/ 178 w 798"/>
                      <a:gd name="T17" fmla="*/ 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57">
                        <a:moveTo>
                          <a:pt x="178" y="22"/>
                        </a:moveTo>
                        <a:cubicBezTo>
                          <a:pt x="113" y="64"/>
                          <a:pt x="54" y="25"/>
                          <a:pt x="0" y="77"/>
                        </a:cubicBezTo>
                        <a:cubicBezTo>
                          <a:pt x="27" y="157"/>
                          <a:pt x="138" y="127"/>
                          <a:pt x="211" y="132"/>
                        </a:cubicBezTo>
                        <a:cubicBezTo>
                          <a:pt x="400" y="116"/>
                          <a:pt x="587" y="140"/>
                          <a:pt x="776" y="121"/>
                        </a:cubicBezTo>
                        <a:cubicBezTo>
                          <a:pt x="783" y="110"/>
                          <a:pt x="798" y="101"/>
                          <a:pt x="798" y="88"/>
                        </a:cubicBezTo>
                        <a:cubicBezTo>
                          <a:pt x="798" y="75"/>
                          <a:pt x="787" y="62"/>
                          <a:pt x="776" y="55"/>
                        </a:cubicBezTo>
                        <a:cubicBezTo>
                          <a:pt x="732" y="28"/>
                          <a:pt x="647" y="18"/>
                          <a:pt x="599" y="11"/>
                        </a:cubicBezTo>
                        <a:cubicBezTo>
                          <a:pt x="573" y="7"/>
                          <a:pt x="547" y="4"/>
                          <a:pt x="521" y="0"/>
                        </a:cubicBezTo>
                        <a:cubicBezTo>
                          <a:pt x="415" y="6"/>
                          <a:pt x="287" y="22"/>
                          <a:pt x="178" y="22"/>
                        </a:cubicBezTo>
                        <a:close/>
                      </a:path>
                    </a:pathLst>
                  </a:custGeom>
                  <a:solidFill>
                    <a:srgbClr val="E8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8705" name="Group 33"/>
                  <p:cNvGrpSpPr>
                    <a:grpSpLocks/>
                  </p:cNvGrpSpPr>
                  <p:nvPr/>
                </p:nvGrpSpPr>
                <p:grpSpPr bwMode="auto">
                  <a:xfrm>
                    <a:off x="6278" y="11858"/>
                    <a:ext cx="495" cy="116"/>
                    <a:chOff x="3999" y="12866"/>
                    <a:chExt cx="495" cy="116"/>
                  </a:xfrm>
                </p:grpSpPr>
                <p:sp>
                  <p:nvSpPr>
                    <p:cNvPr id="28706" name="Freeform 34"/>
                    <p:cNvSpPr>
                      <a:spLocks/>
                    </p:cNvSpPr>
                    <p:nvPr/>
                  </p:nvSpPr>
                  <p:spPr bwMode="auto">
                    <a:xfrm>
                      <a:off x="3999" y="12894"/>
                      <a:ext cx="495" cy="88"/>
                    </a:xfrm>
                    <a:custGeom>
                      <a:avLst/>
                      <a:gdLst>
                        <a:gd name="T0" fmla="*/ 0 w 495"/>
                        <a:gd name="T1" fmla="*/ 22 h 88"/>
                        <a:gd name="T2" fmla="*/ 11 w 495"/>
                        <a:gd name="T3" fmla="*/ 55 h 88"/>
                        <a:gd name="T4" fmla="*/ 133 w 495"/>
                        <a:gd name="T5" fmla="*/ 88 h 88"/>
                        <a:gd name="T6" fmla="*/ 454 w 495"/>
                        <a:gd name="T7" fmla="*/ 77 h 88"/>
                        <a:gd name="T8" fmla="*/ 487 w 495"/>
                        <a:gd name="T9" fmla="*/ 55 h 88"/>
                        <a:gd name="T10" fmla="*/ 454 w 495"/>
                        <a:gd name="T11" fmla="*/ 0 h 88"/>
                      </a:gdLst>
                      <a:ahLst/>
                      <a:cxnLst>
                        <a:cxn ang="0">
                          <a:pos x="T0" y="T1"/>
                        </a:cxn>
                        <a:cxn ang="0">
                          <a:pos x="T2" y="T3"/>
                        </a:cxn>
                        <a:cxn ang="0">
                          <a:pos x="T4" y="T5"/>
                        </a:cxn>
                        <a:cxn ang="0">
                          <a:pos x="T6" y="T7"/>
                        </a:cxn>
                        <a:cxn ang="0">
                          <a:pos x="T8" y="T9"/>
                        </a:cxn>
                        <a:cxn ang="0">
                          <a:pos x="T10" y="T11"/>
                        </a:cxn>
                      </a:cxnLst>
                      <a:rect l="0" t="0" r="r" b="b"/>
                      <a:pathLst>
                        <a:path w="495" h="88">
                          <a:moveTo>
                            <a:pt x="0" y="22"/>
                          </a:moveTo>
                          <a:cubicBezTo>
                            <a:pt x="4" y="33"/>
                            <a:pt x="2" y="48"/>
                            <a:pt x="11" y="55"/>
                          </a:cubicBezTo>
                          <a:cubicBezTo>
                            <a:pt x="33" y="71"/>
                            <a:pt x="105" y="82"/>
                            <a:pt x="133" y="88"/>
                          </a:cubicBezTo>
                          <a:cubicBezTo>
                            <a:pt x="240" y="84"/>
                            <a:pt x="347" y="87"/>
                            <a:pt x="454" y="77"/>
                          </a:cubicBezTo>
                          <a:cubicBezTo>
                            <a:pt x="467" y="76"/>
                            <a:pt x="482" y="67"/>
                            <a:pt x="487" y="55"/>
                          </a:cubicBezTo>
                          <a:cubicBezTo>
                            <a:pt x="495" y="35"/>
                            <a:pt x="464" y="10"/>
                            <a:pt x="454" y="0"/>
                          </a:cubicBezTo>
                        </a:path>
                      </a:pathLst>
                    </a:custGeom>
                    <a:noFill/>
                    <a:ln w="317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07" name="Freeform 35"/>
                    <p:cNvSpPr>
                      <a:spLocks/>
                    </p:cNvSpPr>
                    <p:nvPr/>
                  </p:nvSpPr>
                  <p:spPr bwMode="auto">
                    <a:xfrm>
                      <a:off x="4118" y="12866"/>
                      <a:ext cx="346" cy="62"/>
                    </a:xfrm>
                    <a:custGeom>
                      <a:avLst/>
                      <a:gdLst>
                        <a:gd name="T0" fmla="*/ 0 w 495"/>
                        <a:gd name="T1" fmla="*/ 22 h 88"/>
                        <a:gd name="T2" fmla="*/ 11 w 495"/>
                        <a:gd name="T3" fmla="*/ 55 h 88"/>
                        <a:gd name="T4" fmla="*/ 133 w 495"/>
                        <a:gd name="T5" fmla="*/ 88 h 88"/>
                        <a:gd name="T6" fmla="*/ 454 w 495"/>
                        <a:gd name="T7" fmla="*/ 77 h 88"/>
                        <a:gd name="T8" fmla="*/ 487 w 495"/>
                        <a:gd name="T9" fmla="*/ 55 h 88"/>
                        <a:gd name="T10" fmla="*/ 454 w 495"/>
                        <a:gd name="T11" fmla="*/ 0 h 88"/>
                      </a:gdLst>
                      <a:ahLst/>
                      <a:cxnLst>
                        <a:cxn ang="0">
                          <a:pos x="T0" y="T1"/>
                        </a:cxn>
                        <a:cxn ang="0">
                          <a:pos x="T2" y="T3"/>
                        </a:cxn>
                        <a:cxn ang="0">
                          <a:pos x="T4" y="T5"/>
                        </a:cxn>
                        <a:cxn ang="0">
                          <a:pos x="T6" y="T7"/>
                        </a:cxn>
                        <a:cxn ang="0">
                          <a:pos x="T8" y="T9"/>
                        </a:cxn>
                        <a:cxn ang="0">
                          <a:pos x="T10" y="T11"/>
                        </a:cxn>
                      </a:cxnLst>
                      <a:rect l="0" t="0" r="r" b="b"/>
                      <a:pathLst>
                        <a:path w="495" h="88">
                          <a:moveTo>
                            <a:pt x="0" y="22"/>
                          </a:moveTo>
                          <a:cubicBezTo>
                            <a:pt x="4" y="33"/>
                            <a:pt x="2" y="48"/>
                            <a:pt x="11" y="55"/>
                          </a:cubicBezTo>
                          <a:cubicBezTo>
                            <a:pt x="33" y="71"/>
                            <a:pt x="105" y="82"/>
                            <a:pt x="133" y="88"/>
                          </a:cubicBezTo>
                          <a:cubicBezTo>
                            <a:pt x="240" y="84"/>
                            <a:pt x="347" y="87"/>
                            <a:pt x="454" y="77"/>
                          </a:cubicBezTo>
                          <a:cubicBezTo>
                            <a:pt x="467" y="76"/>
                            <a:pt x="482" y="67"/>
                            <a:pt x="487" y="55"/>
                          </a:cubicBezTo>
                          <a:cubicBezTo>
                            <a:pt x="495" y="35"/>
                            <a:pt x="464" y="10"/>
                            <a:pt x="454" y="0"/>
                          </a:cubicBezTo>
                        </a:path>
                      </a:pathLst>
                    </a:custGeom>
                    <a:noFill/>
                    <a:ln w="317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grpSp>
          <p:grpSp>
            <p:nvGrpSpPr>
              <p:cNvPr id="28708" name="Group 36"/>
              <p:cNvGrpSpPr>
                <a:grpSpLocks/>
              </p:cNvGrpSpPr>
              <p:nvPr/>
            </p:nvGrpSpPr>
            <p:grpSpPr bwMode="auto">
              <a:xfrm>
                <a:off x="3719" y="12938"/>
                <a:ext cx="939" cy="1579"/>
                <a:chOff x="3578" y="13070"/>
                <a:chExt cx="939" cy="1579"/>
              </a:xfrm>
            </p:grpSpPr>
            <p:sp>
              <p:nvSpPr>
                <p:cNvPr id="28709" name="Freeform 37"/>
                <p:cNvSpPr>
                  <a:spLocks/>
                </p:cNvSpPr>
                <p:nvPr/>
              </p:nvSpPr>
              <p:spPr bwMode="auto">
                <a:xfrm>
                  <a:off x="3578" y="13070"/>
                  <a:ext cx="939" cy="1579"/>
                </a:xfrm>
                <a:custGeom>
                  <a:avLst/>
                  <a:gdLst>
                    <a:gd name="T0" fmla="*/ 793 w 939"/>
                    <a:gd name="T1" fmla="*/ 1554 h 1579"/>
                    <a:gd name="T2" fmla="*/ 903 w 939"/>
                    <a:gd name="T3" fmla="*/ 1532 h 1579"/>
                    <a:gd name="T4" fmla="*/ 938 w 939"/>
                    <a:gd name="T5" fmla="*/ 1498 h 1579"/>
                    <a:gd name="T6" fmla="*/ 927 w 939"/>
                    <a:gd name="T7" fmla="*/ 1468 h 1579"/>
                    <a:gd name="T8" fmla="*/ 921 w 939"/>
                    <a:gd name="T9" fmla="*/ 1438 h 1579"/>
                    <a:gd name="T10" fmla="*/ 922 w 939"/>
                    <a:gd name="T11" fmla="*/ 1401 h 1579"/>
                    <a:gd name="T12" fmla="*/ 917 w 939"/>
                    <a:gd name="T13" fmla="*/ 1340 h 1579"/>
                    <a:gd name="T14" fmla="*/ 920 w 939"/>
                    <a:gd name="T15" fmla="*/ 1305 h 1579"/>
                    <a:gd name="T16" fmla="*/ 922 w 939"/>
                    <a:gd name="T17" fmla="*/ 1274 h 1579"/>
                    <a:gd name="T18" fmla="*/ 909 w 939"/>
                    <a:gd name="T19" fmla="*/ 1236 h 1579"/>
                    <a:gd name="T20" fmla="*/ 920 w 939"/>
                    <a:gd name="T21" fmla="*/ 1216 h 1579"/>
                    <a:gd name="T22" fmla="*/ 912 w 939"/>
                    <a:gd name="T23" fmla="*/ 1175 h 1579"/>
                    <a:gd name="T24" fmla="*/ 918 w 939"/>
                    <a:gd name="T25" fmla="*/ 1117 h 1579"/>
                    <a:gd name="T26" fmla="*/ 929 w 939"/>
                    <a:gd name="T27" fmla="*/ 962 h 1579"/>
                    <a:gd name="T28" fmla="*/ 921 w 939"/>
                    <a:gd name="T29" fmla="*/ 605 h 1579"/>
                    <a:gd name="T30" fmla="*/ 926 w 939"/>
                    <a:gd name="T31" fmla="*/ 379 h 1579"/>
                    <a:gd name="T32" fmla="*/ 919 w 939"/>
                    <a:gd name="T33" fmla="*/ 333 h 1579"/>
                    <a:gd name="T34" fmla="*/ 920 w 939"/>
                    <a:gd name="T35" fmla="*/ 316 h 1579"/>
                    <a:gd name="T36" fmla="*/ 911 w 939"/>
                    <a:gd name="T37" fmla="*/ 300 h 1579"/>
                    <a:gd name="T38" fmla="*/ 921 w 939"/>
                    <a:gd name="T39" fmla="*/ 265 h 1579"/>
                    <a:gd name="T40" fmla="*/ 909 w 939"/>
                    <a:gd name="T41" fmla="*/ 240 h 1579"/>
                    <a:gd name="T42" fmla="*/ 916 w 939"/>
                    <a:gd name="T43" fmla="*/ 222 h 1579"/>
                    <a:gd name="T44" fmla="*/ 922 w 939"/>
                    <a:gd name="T45" fmla="*/ 196 h 1579"/>
                    <a:gd name="T46" fmla="*/ 930 w 939"/>
                    <a:gd name="T47" fmla="*/ 123 h 1579"/>
                    <a:gd name="T48" fmla="*/ 939 w 939"/>
                    <a:gd name="T49" fmla="*/ 69 h 1579"/>
                    <a:gd name="T50" fmla="*/ 877 w 939"/>
                    <a:gd name="T51" fmla="*/ 38 h 1579"/>
                    <a:gd name="T52" fmla="*/ 796 w 939"/>
                    <a:gd name="T53" fmla="*/ 23 h 1579"/>
                    <a:gd name="T54" fmla="*/ 677 w 939"/>
                    <a:gd name="T55" fmla="*/ 7 h 1579"/>
                    <a:gd name="T56" fmla="*/ 534 w 939"/>
                    <a:gd name="T57" fmla="*/ 1 h 1579"/>
                    <a:gd name="T58" fmla="*/ 342 w 939"/>
                    <a:gd name="T59" fmla="*/ 6 h 1579"/>
                    <a:gd name="T60" fmla="*/ 144 w 939"/>
                    <a:gd name="T61" fmla="*/ 28 h 1579"/>
                    <a:gd name="T62" fmla="*/ 25 w 939"/>
                    <a:gd name="T63" fmla="*/ 54 h 1579"/>
                    <a:gd name="T64" fmla="*/ 1 w 939"/>
                    <a:gd name="T65" fmla="*/ 78 h 1579"/>
                    <a:gd name="T66" fmla="*/ 3 w 939"/>
                    <a:gd name="T67" fmla="*/ 107 h 1579"/>
                    <a:gd name="T68" fmla="*/ 32 w 939"/>
                    <a:gd name="T69" fmla="*/ 228 h 1579"/>
                    <a:gd name="T70" fmla="*/ 15 w 939"/>
                    <a:gd name="T71" fmla="*/ 262 h 1579"/>
                    <a:gd name="T72" fmla="*/ 19 w 939"/>
                    <a:gd name="T73" fmla="*/ 283 h 1579"/>
                    <a:gd name="T74" fmla="*/ 34 w 939"/>
                    <a:gd name="T75" fmla="*/ 300 h 1579"/>
                    <a:gd name="T76" fmla="*/ 28 w 939"/>
                    <a:gd name="T77" fmla="*/ 316 h 1579"/>
                    <a:gd name="T78" fmla="*/ 21 w 939"/>
                    <a:gd name="T79" fmla="*/ 339 h 1579"/>
                    <a:gd name="T80" fmla="*/ 35 w 939"/>
                    <a:gd name="T81" fmla="*/ 367 h 1579"/>
                    <a:gd name="T82" fmla="*/ 20 w 939"/>
                    <a:gd name="T83" fmla="*/ 402 h 1579"/>
                    <a:gd name="T84" fmla="*/ 21 w 939"/>
                    <a:gd name="T85" fmla="*/ 904 h 1579"/>
                    <a:gd name="T86" fmla="*/ 24 w 939"/>
                    <a:gd name="T87" fmla="*/ 1061 h 1579"/>
                    <a:gd name="T88" fmla="*/ 23 w 939"/>
                    <a:gd name="T89" fmla="*/ 1143 h 1579"/>
                    <a:gd name="T90" fmla="*/ 42 w 939"/>
                    <a:gd name="T91" fmla="*/ 1166 h 1579"/>
                    <a:gd name="T92" fmla="*/ 40 w 939"/>
                    <a:gd name="T93" fmla="*/ 1187 h 1579"/>
                    <a:gd name="T94" fmla="*/ 27 w 939"/>
                    <a:gd name="T95" fmla="*/ 1201 h 1579"/>
                    <a:gd name="T96" fmla="*/ 38 w 939"/>
                    <a:gd name="T97" fmla="*/ 1239 h 1579"/>
                    <a:gd name="T98" fmla="*/ 33 w 939"/>
                    <a:gd name="T99" fmla="*/ 1266 h 1579"/>
                    <a:gd name="T100" fmla="*/ 24 w 939"/>
                    <a:gd name="T101" fmla="*/ 1300 h 1579"/>
                    <a:gd name="T102" fmla="*/ 38 w 939"/>
                    <a:gd name="T103" fmla="*/ 1320 h 1579"/>
                    <a:gd name="T104" fmla="*/ 36 w 939"/>
                    <a:gd name="T105" fmla="*/ 1337 h 1579"/>
                    <a:gd name="T106" fmla="*/ 25 w 939"/>
                    <a:gd name="T107" fmla="*/ 1386 h 1579"/>
                    <a:gd name="T108" fmla="*/ 23 w 939"/>
                    <a:gd name="T109" fmla="*/ 1472 h 1579"/>
                    <a:gd name="T110" fmla="*/ 9 w 939"/>
                    <a:gd name="T111" fmla="*/ 1494 h 1579"/>
                    <a:gd name="T112" fmla="*/ 29 w 939"/>
                    <a:gd name="T113" fmla="*/ 1519 h 1579"/>
                    <a:gd name="T114" fmla="*/ 167 w 939"/>
                    <a:gd name="T115" fmla="*/ 1551 h 1579"/>
                    <a:gd name="T116" fmla="*/ 337 w 939"/>
                    <a:gd name="T117" fmla="*/ 1574 h 1579"/>
                    <a:gd name="T118" fmla="*/ 512 w 939"/>
                    <a:gd name="T119" fmla="*/ 157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1579">
                      <a:moveTo>
                        <a:pt x="512" y="1579"/>
                      </a:moveTo>
                      <a:lnTo>
                        <a:pt x="708" y="1563"/>
                      </a:lnTo>
                      <a:lnTo>
                        <a:pt x="773" y="1558"/>
                      </a:lnTo>
                      <a:lnTo>
                        <a:pt x="793" y="1554"/>
                      </a:lnTo>
                      <a:lnTo>
                        <a:pt x="835" y="1549"/>
                      </a:lnTo>
                      <a:lnTo>
                        <a:pt x="865" y="1543"/>
                      </a:lnTo>
                      <a:lnTo>
                        <a:pt x="886" y="1538"/>
                      </a:lnTo>
                      <a:lnTo>
                        <a:pt x="903" y="1532"/>
                      </a:lnTo>
                      <a:lnTo>
                        <a:pt x="913" y="1528"/>
                      </a:lnTo>
                      <a:lnTo>
                        <a:pt x="930" y="1518"/>
                      </a:lnTo>
                      <a:lnTo>
                        <a:pt x="934" y="1508"/>
                      </a:lnTo>
                      <a:lnTo>
                        <a:pt x="938" y="1498"/>
                      </a:lnTo>
                      <a:lnTo>
                        <a:pt x="939" y="1488"/>
                      </a:lnTo>
                      <a:lnTo>
                        <a:pt x="938" y="1478"/>
                      </a:lnTo>
                      <a:lnTo>
                        <a:pt x="935" y="1474"/>
                      </a:lnTo>
                      <a:lnTo>
                        <a:pt x="927" y="1468"/>
                      </a:lnTo>
                      <a:lnTo>
                        <a:pt x="922" y="1465"/>
                      </a:lnTo>
                      <a:lnTo>
                        <a:pt x="921" y="1460"/>
                      </a:lnTo>
                      <a:lnTo>
                        <a:pt x="921" y="1457"/>
                      </a:lnTo>
                      <a:lnTo>
                        <a:pt x="921" y="1438"/>
                      </a:lnTo>
                      <a:lnTo>
                        <a:pt x="920" y="1432"/>
                      </a:lnTo>
                      <a:lnTo>
                        <a:pt x="919" y="1430"/>
                      </a:lnTo>
                      <a:lnTo>
                        <a:pt x="920" y="1415"/>
                      </a:lnTo>
                      <a:lnTo>
                        <a:pt x="922" y="1401"/>
                      </a:lnTo>
                      <a:lnTo>
                        <a:pt x="922" y="1386"/>
                      </a:lnTo>
                      <a:lnTo>
                        <a:pt x="922" y="1373"/>
                      </a:lnTo>
                      <a:lnTo>
                        <a:pt x="920" y="1353"/>
                      </a:lnTo>
                      <a:lnTo>
                        <a:pt x="917" y="1340"/>
                      </a:lnTo>
                      <a:lnTo>
                        <a:pt x="913" y="1327"/>
                      </a:lnTo>
                      <a:lnTo>
                        <a:pt x="911" y="1320"/>
                      </a:lnTo>
                      <a:lnTo>
                        <a:pt x="918" y="1310"/>
                      </a:lnTo>
                      <a:lnTo>
                        <a:pt x="920" y="1305"/>
                      </a:lnTo>
                      <a:lnTo>
                        <a:pt x="922" y="1299"/>
                      </a:lnTo>
                      <a:lnTo>
                        <a:pt x="923" y="1289"/>
                      </a:lnTo>
                      <a:lnTo>
                        <a:pt x="923" y="1280"/>
                      </a:lnTo>
                      <a:lnTo>
                        <a:pt x="922" y="1274"/>
                      </a:lnTo>
                      <a:lnTo>
                        <a:pt x="912" y="1257"/>
                      </a:lnTo>
                      <a:lnTo>
                        <a:pt x="909" y="1248"/>
                      </a:lnTo>
                      <a:lnTo>
                        <a:pt x="908" y="1243"/>
                      </a:lnTo>
                      <a:lnTo>
                        <a:pt x="909" y="1236"/>
                      </a:lnTo>
                      <a:lnTo>
                        <a:pt x="911" y="1231"/>
                      </a:lnTo>
                      <a:lnTo>
                        <a:pt x="913" y="1227"/>
                      </a:lnTo>
                      <a:lnTo>
                        <a:pt x="918" y="1222"/>
                      </a:lnTo>
                      <a:lnTo>
                        <a:pt x="920" y="1216"/>
                      </a:lnTo>
                      <a:lnTo>
                        <a:pt x="922" y="1208"/>
                      </a:lnTo>
                      <a:lnTo>
                        <a:pt x="922" y="1200"/>
                      </a:lnTo>
                      <a:lnTo>
                        <a:pt x="922" y="1194"/>
                      </a:lnTo>
                      <a:lnTo>
                        <a:pt x="912" y="1175"/>
                      </a:lnTo>
                      <a:lnTo>
                        <a:pt x="910" y="1169"/>
                      </a:lnTo>
                      <a:lnTo>
                        <a:pt x="910" y="1161"/>
                      </a:lnTo>
                      <a:lnTo>
                        <a:pt x="911" y="1153"/>
                      </a:lnTo>
                      <a:lnTo>
                        <a:pt x="918" y="1117"/>
                      </a:lnTo>
                      <a:lnTo>
                        <a:pt x="922" y="1078"/>
                      </a:lnTo>
                      <a:lnTo>
                        <a:pt x="926" y="1039"/>
                      </a:lnTo>
                      <a:lnTo>
                        <a:pt x="928" y="1001"/>
                      </a:lnTo>
                      <a:lnTo>
                        <a:pt x="929" y="962"/>
                      </a:lnTo>
                      <a:lnTo>
                        <a:pt x="930" y="922"/>
                      </a:lnTo>
                      <a:lnTo>
                        <a:pt x="928" y="842"/>
                      </a:lnTo>
                      <a:lnTo>
                        <a:pt x="922" y="683"/>
                      </a:lnTo>
                      <a:lnTo>
                        <a:pt x="921" y="605"/>
                      </a:lnTo>
                      <a:lnTo>
                        <a:pt x="921" y="565"/>
                      </a:lnTo>
                      <a:lnTo>
                        <a:pt x="926" y="433"/>
                      </a:lnTo>
                      <a:lnTo>
                        <a:pt x="927" y="397"/>
                      </a:lnTo>
                      <a:lnTo>
                        <a:pt x="926" y="379"/>
                      </a:lnTo>
                      <a:lnTo>
                        <a:pt x="923" y="370"/>
                      </a:lnTo>
                      <a:lnTo>
                        <a:pt x="914" y="348"/>
                      </a:lnTo>
                      <a:lnTo>
                        <a:pt x="913" y="343"/>
                      </a:lnTo>
                      <a:lnTo>
                        <a:pt x="919" y="333"/>
                      </a:lnTo>
                      <a:lnTo>
                        <a:pt x="920" y="328"/>
                      </a:lnTo>
                      <a:lnTo>
                        <a:pt x="921" y="324"/>
                      </a:lnTo>
                      <a:lnTo>
                        <a:pt x="921" y="320"/>
                      </a:lnTo>
                      <a:lnTo>
                        <a:pt x="920" y="316"/>
                      </a:lnTo>
                      <a:lnTo>
                        <a:pt x="919" y="312"/>
                      </a:lnTo>
                      <a:lnTo>
                        <a:pt x="911" y="305"/>
                      </a:lnTo>
                      <a:lnTo>
                        <a:pt x="911" y="302"/>
                      </a:lnTo>
                      <a:lnTo>
                        <a:pt x="911" y="300"/>
                      </a:lnTo>
                      <a:lnTo>
                        <a:pt x="913" y="290"/>
                      </a:lnTo>
                      <a:lnTo>
                        <a:pt x="918" y="279"/>
                      </a:lnTo>
                      <a:lnTo>
                        <a:pt x="920" y="271"/>
                      </a:lnTo>
                      <a:lnTo>
                        <a:pt x="921" y="265"/>
                      </a:lnTo>
                      <a:lnTo>
                        <a:pt x="920" y="262"/>
                      </a:lnTo>
                      <a:lnTo>
                        <a:pt x="919" y="256"/>
                      </a:lnTo>
                      <a:lnTo>
                        <a:pt x="911" y="244"/>
                      </a:lnTo>
                      <a:lnTo>
                        <a:pt x="909" y="240"/>
                      </a:lnTo>
                      <a:lnTo>
                        <a:pt x="908" y="238"/>
                      </a:lnTo>
                      <a:lnTo>
                        <a:pt x="909" y="231"/>
                      </a:lnTo>
                      <a:lnTo>
                        <a:pt x="911" y="226"/>
                      </a:lnTo>
                      <a:lnTo>
                        <a:pt x="916" y="222"/>
                      </a:lnTo>
                      <a:lnTo>
                        <a:pt x="919" y="217"/>
                      </a:lnTo>
                      <a:lnTo>
                        <a:pt x="920" y="212"/>
                      </a:lnTo>
                      <a:lnTo>
                        <a:pt x="921" y="207"/>
                      </a:lnTo>
                      <a:lnTo>
                        <a:pt x="922" y="196"/>
                      </a:lnTo>
                      <a:lnTo>
                        <a:pt x="920" y="185"/>
                      </a:lnTo>
                      <a:lnTo>
                        <a:pt x="919" y="136"/>
                      </a:lnTo>
                      <a:lnTo>
                        <a:pt x="926" y="129"/>
                      </a:lnTo>
                      <a:lnTo>
                        <a:pt x="930" y="123"/>
                      </a:lnTo>
                      <a:lnTo>
                        <a:pt x="935" y="109"/>
                      </a:lnTo>
                      <a:lnTo>
                        <a:pt x="938" y="96"/>
                      </a:lnTo>
                      <a:lnTo>
                        <a:pt x="939" y="78"/>
                      </a:lnTo>
                      <a:lnTo>
                        <a:pt x="939" y="69"/>
                      </a:lnTo>
                      <a:lnTo>
                        <a:pt x="938" y="64"/>
                      </a:lnTo>
                      <a:lnTo>
                        <a:pt x="924" y="56"/>
                      </a:lnTo>
                      <a:lnTo>
                        <a:pt x="901" y="46"/>
                      </a:lnTo>
                      <a:lnTo>
                        <a:pt x="877" y="38"/>
                      </a:lnTo>
                      <a:lnTo>
                        <a:pt x="860" y="34"/>
                      </a:lnTo>
                      <a:lnTo>
                        <a:pt x="826" y="25"/>
                      </a:lnTo>
                      <a:lnTo>
                        <a:pt x="809" y="23"/>
                      </a:lnTo>
                      <a:lnTo>
                        <a:pt x="796" y="23"/>
                      </a:lnTo>
                      <a:lnTo>
                        <a:pt x="782" y="22"/>
                      </a:lnTo>
                      <a:lnTo>
                        <a:pt x="755" y="19"/>
                      </a:lnTo>
                      <a:lnTo>
                        <a:pt x="714" y="12"/>
                      </a:lnTo>
                      <a:lnTo>
                        <a:pt x="677" y="7"/>
                      </a:lnTo>
                      <a:lnTo>
                        <a:pt x="652" y="3"/>
                      </a:lnTo>
                      <a:lnTo>
                        <a:pt x="629" y="1"/>
                      </a:lnTo>
                      <a:lnTo>
                        <a:pt x="581" y="0"/>
                      </a:lnTo>
                      <a:lnTo>
                        <a:pt x="534" y="1"/>
                      </a:lnTo>
                      <a:lnTo>
                        <a:pt x="510" y="1"/>
                      </a:lnTo>
                      <a:lnTo>
                        <a:pt x="453" y="1"/>
                      </a:lnTo>
                      <a:lnTo>
                        <a:pt x="397" y="3"/>
                      </a:lnTo>
                      <a:lnTo>
                        <a:pt x="342" y="6"/>
                      </a:lnTo>
                      <a:lnTo>
                        <a:pt x="313" y="8"/>
                      </a:lnTo>
                      <a:lnTo>
                        <a:pt x="257" y="12"/>
                      </a:lnTo>
                      <a:lnTo>
                        <a:pt x="201" y="19"/>
                      </a:lnTo>
                      <a:lnTo>
                        <a:pt x="144" y="28"/>
                      </a:lnTo>
                      <a:lnTo>
                        <a:pt x="116" y="32"/>
                      </a:lnTo>
                      <a:lnTo>
                        <a:pt x="88" y="38"/>
                      </a:lnTo>
                      <a:lnTo>
                        <a:pt x="45" y="48"/>
                      </a:lnTo>
                      <a:lnTo>
                        <a:pt x="25" y="54"/>
                      </a:lnTo>
                      <a:lnTo>
                        <a:pt x="12" y="59"/>
                      </a:lnTo>
                      <a:lnTo>
                        <a:pt x="7" y="62"/>
                      </a:lnTo>
                      <a:lnTo>
                        <a:pt x="2" y="73"/>
                      </a:lnTo>
                      <a:lnTo>
                        <a:pt x="1" y="78"/>
                      </a:lnTo>
                      <a:lnTo>
                        <a:pt x="0" y="84"/>
                      </a:lnTo>
                      <a:lnTo>
                        <a:pt x="0" y="91"/>
                      </a:lnTo>
                      <a:lnTo>
                        <a:pt x="1" y="100"/>
                      </a:lnTo>
                      <a:lnTo>
                        <a:pt x="3" y="107"/>
                      </a:lnTo>
                      <a:lnTo>
                        <a:pt x="9" y="113"/>
                      </a:lnTo>
                      <a:lnTo>
                        <a:pt x="18" y="119"/>
                      </a:lnTo>
                      <a:lnTo>
                        <a:pt x="17" y="208"/>
                      </a:lnTo>
                      <a:lnTo>
                        <a:pt x="32" y="228"/>
                      </a:lnTo>
                      <a:lnTo>
                        <a:pt x="31" y="239"/>
                      </a:lnTo>
                      <a:lnTo>
                        <a:pt x="21" y="248"/>
                      </a:lnTo>
                      <a:lnTo>
                        <a:pt x="18" y="256"/>
                      </a:lnTo>
                      <a:lnTo>
                        <a:pt x="15" y="262"/>
                      </a:lnTo>
                      <a:lnTo>
                        <a:pt x="15" y="266"/>
                      </a:lnTo>
                      <a:lnTo>
                        <a:pt x="14" y="274"/>
                      </a:lnTo>
                      <a:lnTo>
                        <a:pt x="15" y="279"/>
                      </a:lnTo>
                      <a:lnTo>
                        <a:pt x="19" y="283"/>
                      </a:lnTo>
                      <a:lnTo>
                        <a:pt x="20" y="285"/>
                      </a:lnTo>
                      <a:lnTo>
                        <a:pt x="30" y="292"/>
                      </a:lnTo>
                      <a:lnTo>
                        <a:pt x="32" y="295"/>
                      </a:lnTo>
                      <a:lnTo>
                        <a:pt x="34" y="300"/>
                      </a:lnTo>
                      <a:lnTo>
                        <a:pt x="34" y="305"/>
                      </a:lnTo>
                      <a:lnTo>
                        <a:pt x="34" y="307"/>
                      </a:lnTo>
                      <a:lnTo>
                        <a:pt x="33" y="310"/>
                      </a:lnTo>
                      <a:lnTo>
                        <a:pt x="28" y="316"/>
                      </a:lnTo>
                      <a:lnTo>
                        <a:pt x="23" y="322"/>
                      </a:lnTo>
                      <a:lnTo>
                        <a:pt x="21" y="327"/>
                      </a:lnTo>
                      <a:lnTo>
                        <a:pt x="20" y="333"/>
                      </a:lnTo>
                      <a:lnTo>
                        <a:pt x="21" y="339"/>
                      </a:lnTo>
                      <a:lnTo>
                        <a:pt x="23" y="345"/>
                      </a:lnTo>
                      <a:lnTo>
                        <a:pt x="34" y="359"/>
                      </a:lnTo>
                      <a:lnTo>
                        <a:pt x="35" y="365"/>
                      </a:lnTo>
                      <a:lnTo>
                        <a:pt x="35" y="367"/>
                      </a:lnTo>
                      <a:lnTo>
                        <a:pt x="34" y="373"/>
                      </a:lnTo>
                      <a:lnTo>
                        <a:pt x="31" y="381"/>
                      </a:lnTo>
                      <a:lnTo>
                        <a:pt x="21" y="398"/>
                      </a:lnTo>
                      <a:lnTo>
                        <a:pt x="20" y="402"/>
                      </a:lnTo>
                      <a:lnTo>
                        <a:pt x="20" y="761"/>
                      </a:lnTo>
                      <a:lnTo>
                        <a:pt x="20" y="789"/>
                      </a:lnTo>
                      <a:lnTo>
                        <a:pt x="20" y="847"/>
                      </a:lnTo>
                      <a:lnTo>
                        <a:pt x="21" y="904"/>
                      </a:lnTo>
                      <a:lnTo>
                        <a:pt x="22" y="933"/>
                      </a:lnTo>
                      <a:lnTo>
                        <a:pt x="21" y="962"/>
                      </a:lnTo>
                      <a:lnTo>
                        <a:pt x="20" y="991"/>
                      </a:lnTo>
                      <a:lnTo>
                        <a:pt x="24" y="1061"/>
                      </a:lnTo>
                      <a:lnTo>
                        <a:pt x="25" y="1096"/>
                      </a:lnTo>
                      <a:lnTo>
                        <a:pt x="25" y="1132"/>
                      </a:lnTo>
                      <a:lnTo>
                        <a:pt x="23" y="1135"/>
                      </a:lnTo>
                      <a:lnTo>
                        <a:pt x="23" y="1143"/>
                      </a:lnTo>
                      <a:lnTo>
                        <a:pt x="25" y="1150"/>
                      </a:lnTo>
                      <a:lnTo>
                        <a:pt x="30" y="1158"/>
                      </a:lnTo>
                      <a:lnTo>
                        <a:pt x="40" y="1164"/>
                      </a:lnTo>
                      <a:lnTo>
                        <a:pt x="42" y="1166"/>
                      </a:lnTo>
                      <a:lnTo>
                        <a:pt x="43" y="1168"/>
                      </a:lnTo>
                      <a:lnTo>
                        <a:pt x="43" y="1173"/>
                      </a:lnTo>
                      <a:lnTo>
                        <a:pt x="42" y="1179"/>
                      </a:lnTo>
                      <a:lnTo>
                        <a:pt x="40" y="1187"/>
                      </a:lnTo>
                      <a:lnTo>
                        <a:pt x="38" y="1189"/>
                      </a:lnTo>
                      <a:lnTo>
                        <a:pt x="30" y="1193"/>
                      </a:lnTo>
                      <a:lnTo>
                        <a:pt x="28" y="1197"/>
                      </a:lnTo>
                      <a:lnTo>
                        <a:pt x="27" y="1201"/>
                      </a:lnTo>
                      <a:lnTo>
                        <a:pt x="25" y="1206"/>
                      </a:lnTo>
                      <a:lnTo>
                        <a:pt x="25" y="1216"/>
                      </a:lnTo>
                      <a:lnTo>
                        <a:pt x="28" y="1231"/>
                      </a:lnTo>
                      <a:lnTo>
                        <a:pt x="38" y="1239"/>
                      </a:lnTo>
                      <a:lnTo>
                        <a:pt x="41" y="1245"/>
                      </a:lnTo>
                      <a:lnTo>
                        <a:pt x="42" y="1250"/>
                      </a:lnTo>
                      <a:lnTo>
                        <a:pt x="42" y="1255"/>
                      </a:lnTo>
                      <a:lnTo>
                        <a:pt x="33" y="1266"/>
                      </a:lnTo>
                      <a:lnTo>
                        <a:pt x="27" y="1278"/>
                      </a:lnTo>
                      <a:lnTo>
                        <a:pt x="24" y="1286"/>
                      </a:lnTo>
                      <a:lnTo>
                        <a:pt x="23" y="1292"/>
                      </a:lnTo>
                      <a:lnTo>
                        <a:pt x="24" y="1300"/>
                      </a:lnTo>
                      <a:lnTo>
                        <a:pt x="27" y="1308"/>
                      </a:lnTo>
                      <a:lnTo>
                        <a:pt x="30" y="1310"/>
                      </a:lnTo>
                      <a:lnTo>
                        <a:pt x="32" y="1313"/>
                      </a:lnTo>
                      <a:lnTo>
                        <a:pt x="38" y="1320"/>
                      </a:lnTo>
                      <a:lnTo>
                        <a:pt x="38" y="1323"/>
                      </a:lnTo>
                      <a:lnTo>
                        <a:pt x="39" y="1328"/>
                      </a:lnTo>
                      <a:lnTo>
                        <a:pt x="38" y="1333"/>
                      </a:lnTo>
                      <a:lnTo>
                        <a:pt x="36" y="1337"/>
                      </a:lnTo>
                      <a:lnTo>
                        <a:pt x="33" y="1339"/>
                      </a:lnTo>
                      <a:lnTo>
                        <a:pt x="29" y="1354"/>
                      </a:lnTo>
                      <a:lnTo>
                        <a:pt x="27" y="1370"/>
                      </a:lnTo>
                      <a:lnTo>
                        <a:pt x="25" y="1386"/>
                      </a:lnTo>
                      <a:lnTo>
                        <a:pt x="25" y="1421"/>
                      </a:lnTo>
                      <a:lnTo>
                        <a:pt x="25" y="1446"/>
                      </a:lnTo>
                      <a:lnTo>
                        <a:pt x="24" y="1463"/>
                      </a:lnTo>
                      <a:lnTo>
                        <a:pt x="23" y="1472"/>
                      </a:lnTo>
                      <a:lnTo>
                        <a:pt x="13" y="1475"/>
                      </a:lnTo>
                      <a:lnTo>
                        <a:pt x="10" y="1480"/>
                      </a:lnTo>
                      <a:lnTo>
                        <a:pt x="9" y="1488"/>
                      </a:lnTo>
                      <a:lnTo>
                        <a:pt x="9" y="1494"/>
                      </a:lnTo>
                      <a:lnTo>
                        <a:pt x="10" y="1505"/>
                      </a:lnTo>
                      <a:lnTo>
                        <a:pt x="14" y="1515"/>
                      </a:lnTo>
                      <a:lnTo>
                        <a:pt x="17" y="1518"/>
                      </a:lnTo>
                      <a:lnTo>
                        <a:pt x="29" y="1519"/>
                      </a:lnTo>
                      <a:lnTo>
                        <a:pt x="40" y="1522"/>
                      </a:lnTo>
                      <a:lnTo>
                        <a:pt x="100" y="1539"/>
                      </a:lnTo>
                      <a:lnTo>
                        <a:pt x="138" y="1547"/>
                      </a:lnTo>
                      <a:lnTo>
                        <a:pt x="167" y="1551"/>
                      </a:lnTo>
                      <a:lnTo>
                        <a:pt x="224" y="1560"/>
                      </a:lnTo>
                      <a:lnTo>
                        <a:pt x="281" y="1567"/>
                      </a:lnTo>
                      <a:lnTo>
                        <a:pt x="323" y="1573"/>
                      </a:lnTo>
                      <a:lnTo>
                        <a:pt x="337" y="1574"/>
                      </a:lnTo>
                      <a:lnTo>
                        <a:pt x="380" y="1577"/>
                      </a:lnTo>
                      <a:lnTo>
                        <a:pt x="485" y="1577"/>
                      </a:lnTo>
                      <a:lnTo>
                        <a:pt x="506" y="1577"/>
                      </a:lnTo>
                      <a:lnTo>
                        <a:pt x="512" y="1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0" name="Freeform 38"/>
                <p:cNvSpPr>
                  <a:spLocks/>
                </p:cNvSpPr>
                <p:nvPr/>
              </p:nvSpPr>
              <p:spPr bwMode="auto">
                <a:xfrm>
                  <a:off x="3596" y="14546"/>
                  <a:ext cx="911" cy="90"/>
                </a:xfrm>
                <a:custGeom>
                  <a:avLst/>
                  <a:gdLst>
                    <a:gd name="T0" fmla="*/ 438 w 911"/>
                    <a:gd name="T1" fmla="*/ 90 h 90"/>
                    <a:gd name="T2" fmla="*/ 518 w 911"/>
                    <a:gd name="T3" fmla="*/ 90 h 90"/>
                    <a:gd name="T4" fmla="*/ 708 w 911"/>
                    <a:gd name="T5" fmla="*/ 78 h 90"/>
                    <a:gd name="T6" fmla="*/ 808 w 911"/>
                    <a:gd name="T7" fmla="*/ 64 h 90"/>
                    <a:gd name="T8" fmla="*/ 857 w 911"/>
                    <a:gd name="T9" fmla="*/ 53 h 90"/>
                    <a:gd name="T10" fmla="*/ 892 w 911"/>
                    <a:gd name="T11" fmla="*/ 42 h 90"/>
                    <a:gd name="T12" fmla="*/ 908 w 911"/>
                    <a:gd name="T13" fmla="*/ 34 h 90"/>
                    <a:gd name="T14" fmla="*/ 911 w 911"/>
                    <a:gd name="T15" fmla="*/ 17 h 90"/>
                    <a:gd name="T16" fmla="*/ 911 w 911"/>
                    <a:gd name="T17" fmla="*/ 9 h 90"/>
                    <a:gd name="T18" fmla="*/ 908 w 911"/>
                    <a:gd name="T19" fmla="*/ 0 h 90"/>
                    <a:gd name="T20" fmla="*/ 906 w 911"/>
                    <a:gd name="T21" fmla="*/ 1 h 90"/>
                    <a:gd name="T22" fmla="*/ 899 w 911"/>
                    <a:gd name="T23" fmla="*/ 15 h 90"/>
                    <a:gd name="T24" fmla="*/ 869 w 911"/>
                    <a:gd name="T25" fmla="*/ 27 h 90"/>
                    <a:gd name="T26" fmla="*/ 821 w 911"/>
                    <a:gd name="T27" fmla="*/ 38 h 90"/>
                    <a:gd name="T28" fmla="*/ 762 w 911"/>
                    <a:gd name="T29" fmla="*/ 48 h 90"/>
                    <a:gd name="T30" fmla="*/ 602 w 911"/>
                    <a:gd name="T31" fmla="*/ 63 h 90"/>
                    <a:gd name="T32" fmla="*/ 571 w 911"/>
                    <a:gd name="T33" fmla="*/ 65 h 90"/>
                    <a:gd name="T34" fmla="*/ 518 w 911"/>
                    <a:gd name="T35" fmla="*/ 70 h 90"/>
                    <a:gd name="T36" fmla="*/ 499 w 911"/>
                    <a:gd name="T37" fmla="*/ 69 h 90"/>
                    <a:gd name="T38" fmla="*/ 404 w 911"/>
                    <a:gd name="T39" fmla="*/ 67 h 90"/>
                    <a:gd name="T40" fmla="*/ 367 w 911"/>
                    <a:gd name="T41" fmla="*/ 65 h 90"/>
                    <a:gd name="T42" fmla="*/ 336 w 911"/>
                    <a:gd name="T43" fmla="*/ 64 h 90"/>
                    <a:gd name="T44" fmla="*/ 293 w 911"/>
                    <a:gd name="T45" fmla="*/ 60 h 90"/>
                    <a:gd name="T46" fmla="*/ 143 w 911"/>
                    <a:gd name="T47" fmla="*/ 41 h 90"/>
                    <a:gd name="T48" fmla="*/ 72 w 911"/>
                    <a:gd name="T49" fmla="*/ 28 h 90"/>
                    <a:gd name="T50" fmla="*/ 28 w 911"/>
                    <a:gd name="T51" fmla="*/ 17 h 90"/>
                    <a:gd name="T52" fmla="*/ 12 w 911"/>
                    <a:gd name="T53" fmla="*/ 12 h 90"/>
                    <a:gd name="T54" fmla="*/ 9 w 911"/>
                    <a:gd name="T55" fmla="*/ 5 h 90"/>
                    <a:gd name="T56" fmla="*/ 2 w 911"/>
                    <a:gd name="T57" fmla="*/ 7 h 90"/>
                    <a:gd name="T58" fmla="*/ 0 w 911"/>
                    <a:gd name="T59" fmla="*/ 13 h 90"/>
                    <a:gd name="T60" fmla="*/ 2 w 911"/>
                    <a:gd name="T61" fmla="*/ 24 h 90"/>
                    <a:gd name="T62" fmla="*/ 41 w 911"/>
                    <a:gd name="T63" fmla="*/ 44 h 90"/>
                    <a:gd name="T64" fmla="*/ 109 w 911"/>
                    <a:gd name="T65" fmla="*/ 61 h 90"/>
                    <a:gd name="T66" fmla="*/ 179 w 911"/>
                    <a:gd name="T67" fmla="*/ 72 h 90"/>
                    <a:gd name="T68" fmla="*/ 250 w 911"/>
                    <a:gd name="T69" fmla="*/ 80 h 90"/>
                    <a:gd name="T70" fmla="*/ 378 w 911"/>
                    <a:gd name="T7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1" h="90">
                      <a:moveTo>
                        <a:pt x="378" y="90"/>
                      </a:moveTo>
                      <a:lnTo>
                        <a:pt x="438" y="90"/>
                      </a:lnTo>
                      <a:lnTo>
                        <a:pt x="499" y="90"/>
                      </a:lnTo>
                      <a:lnTo>
                        <a:pt x="518" y="90"/>
                      </a:lnTo>
                      <a:lnTo>
                        <a:pt x="575" y="88"/>
                      </a:lnTo>
                      <a:lnTo>
                        <a:pt x="708" y="78"/>
                      </a:lnTo>
                      <a:lnTo>
                        <a:pt x="758" y="71"/>
                      </a:lnTo>
                      <a:lnTo>
                        <a:pt x="808" y="64"/>
                      </a:lnTo>
                      <a:lnTo>
                        <a:pt x="832" y="59"/>
                      </a:lnTo>
                      <a:lnTo>
                        <a:pt x="857" y="53"/>
                      </a:lnTo>
                      <a:lnTo>
                        <a:pt x="880" y="45"/>
                      </a:lnTo>
                      <a:lnTo>
                        <a:pt x="892" y="42"/>
                      </a:lnTo>
                      <a:lnTo>
                        <a:pt x="903" y="36"/>
                      </a:lnTo>
                      <a:lnTo>
                        <a:pt x="908" y="34"/>
                      </a:lnTo>
                      <a:lnTo>
                        <a:pt x="911" y="21"/>
                      </a:lnTo>
                      <a:lnTo>
                        <a:pt x="911" y="17"/>
                      </a:lnTo>
                      <a:lnTo>
                        <a:pt x="911" y="12"/>
                      </a:lnTo>
                      <a:lnTo>
                        <a:pt x="911" y="9"/>
                      </a:lnTo>
                      <a:lnTo>
                        <a:pt x="909" y="2"/>
                      </a:lnTo>
                      <a:lnTo>
                        <a:pt x="908" y="0"/>
                      </a:lnTo>
                      <a:lnTo>
                        <a:pt x="906" y="0"/>
                      </a:lnTo>
                      <a:lnTo>
                        <a:pt x="906" y="1"/>
                      </a:lnTo>
                      <a:lnTo>
                        <a:pt x="904" y="7"/>
                      </a:lnTo>
                      <a:lnTo>
                        <a:pt x="899" y="15"/>
                      </a:lnTo>
                      <a:lnTo>
                        <a:pt x="899" y="17"/>
                      </a:lnTo>
                      <a:lnTo>
                        <a:pt x="869" y="27"/>
                      </a:lnTo>
                      <a:lnTo>
                        <a:pt x="840" y="34"/>
                      </a:lnTo>
                      <a:lnTo>
                        <a:pt x="821" y="38"/>
                      </a:lnTo>
                      <a:lnTo>
                        <a:pt x="800" y="42"/>
                      </a:lnTo>
                      <a:lnTo>
                        <a:pt x="762" y="48"/>
                      </a:lnTo>
                      <a:lnTo>
                        <a:pt x="642" y="59"/>
                      </a:lnTo>
                      <a:lnTo>
                        <a:pt x="602" y="63"/>
                      </a:lnTo>
                      <a:lnTo>
                        <a:pt x="582" y="65"/>
                      </a:lnTo>
                      <a:lnTo>
                        <a:pt x="571" y="65"/>
                      </a:lnTo>
                      <a:lnTo>
                        <a:pt x="560" y="65"/>
                      </a:lnTo>
                      <a:lnTo>
                        <a:pt x="518" y="70"/>
                      </a:lnTo>
                      <a:lnTo>
                        <a:pt x="503" y="70"/>
                      </a:lnTo>
                      <a:lnTo>
                        <a:pt x="499" y="69"/>
                      </a:lnTo>
                      <a:lnTo>
                        <a:pt x="466" y="70"/>
                      </a:lnTo>
                      <a:lnTo>
                        <a:pt x="404" y="67"/>
                      </a:lnTo>
                      <a:lnTo>
                        <a:pt x="373" y="67"/>
                      </a:lnTo>
                      <a:lnTo>
                        <a:pt x="367" y="65"/>
                      </a:lnTo>
                      <a:lnTo>
                        <a:pt x="355" y="64"/>
                      </a:lnTo>
                      <a:lnTo>
                        <a:pt x="336" y="64"/>
                      </a:lnTo>
                      <a:lnTo>
                        <a:pt x="324" y="62"/>
                      </a:lnTo>
                      <a:lnTo>
                        <a:pt x="293" y="60"/>
                      </a:lnTo>
                      <a:lnTo>
                        <a:pt x="262" y="57"/>
                      </a:lnTo>
                      <a:lnTo>
                        <a:pt x="143" y="41"/>
                      </a:lnTo>
                      <a:lnTo>
                        <a:pt x="100" y="33"/>
                      </a:lnTo>
                      <a:lnTo>
                        <a:pt x="72" y="28"/>
                      </a:lnTo>
                      <a:lnTo>
                        <a:pt x="43" y="21"/>
                      </a:lnTo>
                      <a:lnTo>
                        <a:pt x="28" y="17"/>
                      </a:lnTo>
                      <a:lnTo>
                        <a:pt x="20" y="19"/>
                      </a:lnTo>
                      <a:lnTo>
                        <a:pt x="12" y="12"/>
                      </a:lnTo>
                      <a:lnTo>
                        <a:pt x="9" y="8"/>
                      </a:lnTo>
                      <a:lnTo>
                        <a:pt x="9" y="5"/>
                      </a:lnTo>
                      <a:lnTo>
                        <a:pt x="6" y="4"/>
                      </a:lnTo>
                      <a:lnTo>
                        <a:pt x="2" y="7"/>
                      </a:lnTo>
                      <a:lnTo>
                        <a:pt x="1" y="10"/>
                      </a:lnTo>
                      <a:lnTo>
                        <a:pt x="0" y="13"/>
                      </a:lnTo>
                      <a:lnTo>
                        <a:pt x="0" y="17"/>
                      </a:lnTo>
                      <a:lnTo>
                        <a:pt x="2" y="24"/>
                      </a:lnTo>
                      <a:lnTo>
                        <a:pt x="7" y="34"/>
                      </a:lnTo>
                      <a:lnTo>
                        <a:pt x="41" y="44"/>
                      </a:lnTo>
                      <a:lnTo>
                        <a:pt x="75" y="53"/>
                      </a:lnTo>
                      <a:lnTo>
                        <a:pt x="109" y="61"/>
                      </a:lnTo>
                      <a:lnTo>
                        <a:pt x="143" y="67"/>
                      </a:lnTo>
                      <a:lnTo>
                        <a:pt x="179" y="72"/>
                      </a:lnTo>
                      <a:lnTo>
                        <a:pt x="214" y="76"/>
                      </a:lnTo>
                      <a:lnTo>
                        <a:pt x="250" y="80"/>
                      </a:lnTo>
                      <a:lnTo>
                        <a:pt x="284" y="82"/>
                      </a:lnTo>
                      <a:lnTo>
                        <a:pt x="378" y="90"/>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1" name="Freeform 39"/>
                <p:cNvSpPr>
                  <a:spLocks/>
                </p:cNvSpPr>
                <p:nvPr/>
              </p:nvSpPr>
              <p:spPr bwMode="auto">
                <a:xfrm>
                  <a:off x="3607" y="13849"/>
                  <a:ext cx="888" cy="757"/>
                </a:xfrm>
                <a:custGeom>
                  <a:avLst/>
                  <a:gdLst>
                    <a:gd name="T0" fmla="*/ 503 w 888"/>
                    <a:gd name="T1" fmla="*/ 753 h 757"/>
                    <a:gd name="T2" fmla="*/ 575 w 888"/>
                    <a:gd name="T3" fmla="*/ 750 h 757"/>
                    <a:gd name="T4" fmla="*/ 742 w 888"/>
                    <a:gd name="T5" fmla="*/ 732 h 757"/>
                    <a:gd name="T6" fmla="*/ 835 w 888"/>
                    <a:gd name="T7" fmla="*/ 716 h 757"/>
                    <a:gd name="T8" fmla="*/ 871 w 888"/>
                    <a:gd name="T9" fmla="*/ 700 h 757"/>
                    <a:gd name="T10" fmla="*/ 880 w 888"/>
                    <a:gd name="T11" fmla="*/ 615 h 757"/>
                    <a:gd name="T12" fmla="*/ 878 w 888"/>
                    <a:gd name="T13" fmla="*/ 568 h 757"/>
                    <a:gd name="T14" fmla="*/ 880 w 888"/>
                    <a:gd name="T15" fmla="*/ 527 h 757"/>
                    <a:gd name="T16" fmla="*/ 884 w 888"/>
                    <a:gd name="T17" fmla="*/ 509 h 757"/>
                    <a:gd name="T18" fmla="*/ 876 w 888"/>
                    <a:gd name="T19" fmla="*/ 490 h 757"/>
                    <a:gd name="T20" fmla="*/ 869 w 888"/>
                    <a:gd name="T21" fmla="*/ 466 h 757"/>
                    <a:gd name="T22" fmla="*/ 884 w 888"/>
                    <a:gd name="T23" fmla="*/ 429 h 757"/>
                    <a:gd name="T24" fmla="*/ 883 w 888"/>
                    <a:gd name="T25" fmla="*/ 416 h 757"/>
                    <a:gd name="T26" fmla="*/ 868 w 888"/>
                    <a:gd name="T27" fmla="*/ 390 h 757"/>
                    <a:gd name="T28" fmla="*/ 869 w 888"/>
                    <a:gd name="T29" fmla="*/ 380 h 757"/>
                    <a:gd name="T30" fmla="*/ 884 w 888"/>
                    <a:gd name="T31" fmla="*/ 339 h 757"/>
                    <a:gd name="T32" fmla="*/ 887 w 888"/>
                    <a:gd name="T33" fmla="*/ 258 h 757"/>
                    <a:gd name="T34" fmla="*/ 884 w 888"/>
                    <a:gd name="T35" fmla="*/ 117 h 757"/>
                    <a:gd name="T36" fmla="*/ 887 w 888"/>
                    <a:gd name="T37" fmla="*/ 0 h 757"/>
                    <a:gd name="T38" fmla="*/ 684 w 888"/>
                    <a:gd name="T39" fmla="*/ 29 h 757"/>
                    <a:gd name="T40" fmla="*/ 560 w 888"/>
                    <a:gd name="T41" fmla="*/ 39 h 757"/>
                    <a:gd name="T42" fmla="*/ 385 w 888"/>
                    <a:gd name="T43" fmla="*/ 36 h 757"/>
                    <a:gd name="T44" fmla="*/ 266 w 888"/>
                    <a:gd name="T45" fmla="*/ 28 h 757"/>
                    <a:gd name="T46" fmla="*/ 142 w 888"/>
                    <a:gd name="T47" fmla="*/ 21 h 757"/>
                    <a:gd name="T48" fmla="*/ 71 w 888"/>
                    <a:gd name="T49" fmla="*/ 16 h 757"/>
                    <a:gd name="T50" fmla="*/ 2 w 888"/>
                    <a:gd name="T51" fmla="*/ 138 h 757"/>
                    <a:gd name="T52" fmla="*/ 1 w 888"/>
                    <a:gd name="T53" fmla="*/ 229 h 757"/>
                    <a:gd name="T54" fmla="*/ 2 w 888"/>
                    <a:gd name="T55" fmla="*/ 299 h 757"/>
                    <a:gd name="T56" fmla="*/ 5 w 888"/>
                    <a:gd name="T57" fmla="*/ 351 h 757"/>
                    <a:gd name="T58" fmla="*/ 20 w 888"/>
                    <a:gd name="T59" fmla="*/ 382 h 757"/>
                    <a:gd name="T60" fmla="*/ 23 w 888"/>
                    <a:gd name="T61" fmla="*/ 401 h 757"/>
                    <a:gd name="T62" fmla="*/ 7 w 888"/>
                    <a:gd name="T63" fmla="*/ 423 h 757"/>
                    <a:gd name="T64" fmla="*/ 5 w 888"/>
                    <a:gd name="T65" fmla="*/ 439 h 757"/>
                    <a:gd name="T66" fmla="*/ 16 w 888"/>
                    <a:gd name="T67" fmla="*/ 454 h 757"/>
                    <a:gd name="T68" fmla="*/ 20 w 888"/>
                    <a:gd name="T69" fmla="*/ 471 h 757"/>
                    <a:gd name="T70" fmla="*/ 7 w 888"/>
                    <a:gd name="T71" fmla="*/ 499 h 757"/>
                    <a:gd name="T72" fmla="*/ 4 w 888"/>
                    <a:gd name="T73" fmla="*/ 516 h 757"/>
                    <a:gd name="T74" fmla="*/ 15 w 888"/>
                    <a:gd name="T75" fmla="*/ 536 h 757"/>
                    <a:gd name="T76" fmla="*/ 17 w 888"/>
                    <a:gd name="T77" fmla="*/ 558 h 757"/>
                    <a:gd name="T78" fmla="*/ 9 w 888"/>
                    <a:gd name="T79" fmla="*/ 593 h 757"/>
                    <a:gd name="T80" fmla="*/ 9 w 888"/>
                    <a:gd name="T81" fmla="*/ 652 h 757"/>
                    <a:gd name="T82" fmla="*/ 9 w 888"/>
                    <a:gd name="T83" fmla="*/ 687 h 757"/>
                    <a:gd name="T84" fmla="*/ 14 w 888"/>
                    <a:gd name="T85" fmla="*/ 697 h 757"/>
                    <a:gd name="T86" fmla="*/ 143 w 888"/>
                    <a:gd name="T87" fmla="*/ 727 h 757"/>
                    <a:gd name="T88" fmla="*/ 256 w 888"/>
                    <a:gd name="T89" fmla="*/ 742 h 757"/>
                    <a:gd name="T90" fmla="*/ 330 w 888"/>
                    <a:gd name="T91" fmla="*/ 749 h 757"/>
                    <a:gd name="T92" fmla="*/ 409 w 888"/>
                    <a:gd name="T93" fmla="*/ 75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8" h="757">
                      <a:moveTo>
                        <a:pt x="441" y="757"/>
                      </a:moveTo>
                      <a:lnTo>
                        <a:pt x="485" y="756"/>
                      </a:lnTo>
                      <a:lnTo>
                        <a:pt x="503" y="753"/>
                      </a:lnTo>
                      <a:lnTo>
                        <a:pt x="512" y="752"/>
                      </a:lnTo>
                      <a:lnTo>
                        <a:pt x="544" y="751"/>
                      </a:lnTo>
                      <a:lnTo>
                        <a:pt x="575" y="750"/>
                      </a:lnTo>
                      <a:lnTo>
                        <a:pt x="605" y="748"/>
                      </a:lnTo>
                      <a:lnTo>
                        <a:pt x="636" y="742"/>
                      </a:lnTo>
                      <a:lnTo>
                        <a:pt x="742" y="732"/>
                      </a:lnTo>
                      <a:lnTo>
                        <a:pt x="782" y="727"/>
                      </a:lnTo>
                      <a:lnTo>
                        <a:pt x="808" y="722"/>
                      </a:lnTo>
                      <a:lnTo>
                        <a:pt x="835" y="716"/>
                      </a:lnTo>
                      <a:lnTo>
                        <a:pt x="848" y="712"/>
                      </a:lnTo>
                      <a:lnTo>
                        <a:pt x="863" y="705"/>
                      </a:lnTo>
                      <a:lnTo>
                        <a:pt x="871" y="700"/>
                      </a:lnTo>
                      <a:lnTo>
                        <a:pt x="877" y="695"/>
                      </a:lnTo>
                      <a:lnTo>
                        <a:pt x="880" y="635"/>
                      </a:lnTo>
                      <a:lnTo>
                        <a:pt x="880" y="615"/>
                      </a:lnTo>
                      <a:lnTo>
                        <a:pt x="880" y="595"/>
                      </a:lnTo>
                      <a:lnTo>
                        <a:pt x="879" y="576"/>
                      </a:lnTo>
                      <a:lnTo>
                        <a:pt x="878" y="568"/>
                      </a:lnTo>
                      <a:lnTo>
                        <a:pt x="873" y="549"/>
                      </a:lnTo>
                      <a:lnTo>
                        <a:pt x="871" y="540"/>
                      </a:lnTo>
                      <a:lnTo>
                        <a:pt x="880" y="527"/>
                      </a:lnTo>
                      <a:lnTo>
                        <a:pt x="884" y="519"/>
                      </a:lnTo>
                      <a:lnTo>
                        <a:pt x="884" y="515"/>
                      </a:lnTo>
                      <a:lnTo>
                        <a:pt x="884" y="509"/>
                      </a:lnTo>
                      <a:lnTo>
                        <a:pt x="883" y="502"/>
                      </a:lnTo>
                      <a:lnTo>
                        <a:pt x="882" y="499"/>
                      </a:lnTo>
                      <a:lnTo>
                        <a:pt x="876" y="490"/>
                      </a:lnTo>
                      <a:lnTo>
                        <a:pt x="873" y="485"/>
                      </a:lnTo>
                      <a:lnTo>
                        <a:pt x="869" y="474"/>
                      </a:lnTo>
                      <a:lnTo>
                        <a:pt x="869" y="466"/>
                      </a:lnTo>
                      <a:lnTo>
                        <a:pt x="870" y="456"/>
                      </a:lnTo>
                      <a:lnTo>
                        <a:pt x="881" y="437"/>
                      </a:lnTo>
                      <a:lnTo>
                        <a:pt x="884" y="429"/>
                      </a:lnTo>
                      <a:lnTo>
                        <a:pt x="884" y="424"/>
                      </a:lnTo>
                      <a:lnTo>
                        <a:pt x="884" y="418"/>
                      </a:lnTo>
                      <a:lnTo>
                        <a:pt x="883" y="416"/>
                      </a:lnTo>
                      <a:lnTo>
                        <a:pt x="873" y="404"/>
                      </a:lnTo>
                      <a:lnTo>
                        <a:pt x="868" y="395"/>
                      </a:lnTo>
                      <a:lnTo>
                        <a:pt x="868" y="390"/>
                      </a:lnTo>
                      <a:lnTo>
                        <a:pt x="867" y="387"/>
                      </a:lnTo>
                      <a:lnTo>
                        <a:pt x="868" y="382"/>
                      </a:lnTo>
                      <a:lnTo>
                        <a:pt x="869" y="380"/>
                      </a:lnTo>
                      <a:lnTo>
                        <a:pt x="876" y="368"/>
                      </a:lnTo>
                      <a:lnTo>
                        <a:pt x="880" y="356"/>
                      </a:lnTo>
                      <a:lnTo>
                        <a:pt x="884" y="339"/>
                      </a:lnTo>
                      <a:lnTo>
                        <a:pt x="885" y="330"/>
                      </a:lnTo>
                      <a:lnTo>
                        <a:pt x="887" y="312"/>
                      </a:lnTo>
                      <a:lnTo>
                        <a:pt x="887" y="258"/>
                      </a:lnTo>
                      <a:lnTo>
                        <a:pt x="888" y="219"/>
                      </a:lnTo>
                      <a:lnTo>
                        <a:pt x="888" y="198"/>
                      </a:lnTo>
                      <a:lnTo>
                        <a:pt x="884" y="117"/>
                      </a:lnTo>
                      <a:lnTo>
                        <a:pt x="884" y="96"/>
                      </a:lnTo>
                      <a:lnTo>
                        <a:pt x="887" y="75"/>
                      </a:lnTo>
                      <a:lnTo>
                        <a:pt x="887" y="0"/>
                      </a:lnTo>
                      <a:lnTo>
                        <a:pt x="807" y="13"/>
                      </a:lnTo>
                      <a:lnTo>
                        <a:pt x="725" y="24"/>
                      </a:lnTo>
                      <a:lnTo>
                        <a:pt x="684" y="29"/>
                      </a:lnTo>
                      <a:lnTo>
                        <a:pt x="643" y="34"/>
                      </a:lnTo>
                      <a:lnTo>
                        <a:pt x="601" y="37"/>
                      </a:lnTo>
                      <a:lnTo>
                        <a:pt x="560" y="39"/>
                      </a:lnTo>
                      <a:lnTo>
                        <a:pt x="462" y="40"/>
                      </a:lnTo>
                      <a:lnTo>
                        <a:pt x="423" y="39"/>
                      </a:lnTo>
                      <a:lnTo>
                        <a:pt x="385" y="36"/>
                      </a:lnTo>
                      <a:lnTo>
                        <a:pt x="325" y="30"/>
                      </a:lnTo>
                      <a:lnTo>
                        <a:pt x="285" y="28"/>
                      </a:lnTo>
                      <a:lnTo>
                        <a:pt x="266" y="28"/>
                      </a:lnTo>
                      <a:lnTo>
                        <a:pt x="246" y="28"/>
                      </a:lnTo>
                      <a:lnTo>
                        <a:pt x="155" y="24"/>
                      </a:lnTo>
                      <a:lnTo>
                        <a:pt x="142" y="21"/>
                      </a:lnTo>
                      <a:lnTo>
                        <a:pt x="124" y="21"/>
                      </a:lnTo>
                      <a:lnTo>
                        <a:pt x="106" y="19"/>
                      </a:lnTo>
                      <a:lnTo>
                        <a:pt x="71" y="16"/>
                      </a:lnTo>
                      <a:lnTo>
                        <a:pt x="0" y="4"/>
                      </a:lnTo>
                      <a:lnTo>
                        <a:pt x="1" y="58"/>
                      </a:lnTo>
                      <a:lnTo>
                        <a:pt x="2" y="138"/>
                      </a:lnTo>
                      <a:lnTo>
                        <a:pt x="0" y="192"/>
                      </a:lnTo>
                      <a:lnTo>
                        <a:pt x="0" y="219"/>
                      </a:lnTo>
                      <a:lnTo>
                        <a:pt x="1" y="229"/>
                      </a:lnTo>
                      <a:lnTo>
                        <a:pt x="2" y="240"/>
                      </a:lnTo>
                      <a:lnTo>
                        <a:pt x="3" y="261"/>
                      </a:lnTo>
                      <a:lnTo>
                        <a:pt x="2" y="299"/>
                      </a:lnTo>
                      <a:lnTo>
                        <a:pt x="2" y="316"/>
                      </a:lnTo>
                      <a:lnTo>
                        <a:pt x="3" y="335"/>
                      </a:lnTo>
                      <a:lnTo>
                        <a:pt x="5" y="351"/>
                      </a:lnTo>
                      <a:lnTo>
                        <a:pt x="11" y="365"/>
                      </a:lnTo>
                      <a:lnTo>
                        <a:pt x="16" y="379"/>
                      </a:lnTo>
                      <a:lnTo>
                        <a:pt x="20" y="382"/>
                      </a:lnTo>
                      <a:lnTo>
                        <a:pt x="22" y="390"/>
                      </a:lnTo>
                      <a:lnTo>
                        <a:pt x="23" y="396"/>
                      </a:lnTo>
                      <a:lnTo>
                        <a:pt x="23" y="401"/>
                      </a:lnTo>
                      <a:lnTo>
                        <a:pt x="21" y="406"/>
                      </a:lnTo>
                      <a:lnTo>
                        <a:pt x="19" y="410"/>
                      </a:lnTo>
                      <a:lnTo>
                        <a:pt x="7" y="423"/>
                      </a:lnTo>
                      <a:lnTo>
                        <a:pt x="6" y="424"/>
                      </a:lnTo>
                      <a:lnTo>
                        <a:pt x="5" y="435"/>
                      </a:lnTo>
                      <a:lnTo>
                        <a:pt x="5" y="439"/>
                      </a:lnTo>
                      <a:lnTo>
                        <a:pt x="5" y="442"/>
                      </a:lnTo>
                      <a:lnTo>
                        <a:pt x="10" y="445"/>
                      </a:lnTo>
                      <a:lnTo>
                        <a:pt x="16" y="454"/>
                      </a:lnTo>
                      <a:lnTo>
                        <a:pt x="19" y="458"/>
                      </a:lnTo>
                      <a:lnTo>
                        <a:pt x="20" y="466"/>
                      </a:lnTo>
                      <a:lnTo>
                        <a:pt x="20" y="471"/>
                      </a:lnTo>
                      <a:lnTo>
                        <a:pt x="19" y="479"/>
                      </a:lnTo>
                      <a:lnTo>
                        <a:pt x="13" y="489"/>
                      </a:lnTo>
                      <a:lnTo>
                        <a:pt x="7" y="499"/>
                      </a:lnTo>
                      <a:lnTo>
                        <a:pt x="4" y="508"/>
                      </a:lnTo>
                      <a:lnTo>
                        <a:pt x="3" y="513"/>
                      </a:lnTo>
                      <a:lnTo>
                        <a:pt x="4" y="516"/>
                      </a:lnTo>
                      <a:lnTo>
                        <a:pt x="6" y="521"/>
                      </a:lnTo>
                      <a:lnTo>
                        <a:pt x="13" y="531"/>
                      </a:lnTo>
                      <a:lnTo>
                        <a:pt x="15" y="536"/>
                      </a:lnTo>
                      <a:lnTo>
                        <a:pt x="19" y="543"/>
                      </a:lnTo>
                      <a:lnTo>
                        <a:pt x="19" y="549"/>
                      </a:lnTo>
                      <a:lnTo>
                        <a:pt x="17" y="558"/>
                      </a:lnTo>
                      <a:lnTo>
                        <a:pt x="11" y="573"/>
                      </a:lnTo>
                      <a:lnTo>
                        <a:pt x="9" y="583"/>
                      </a:lnTo>
                      <a:lnTo>
                        <a:pt x="9" y="593"/>
                      </a:lnTo>
                      <a:lnTo>
                        <a:pt x="9" y="635"/>
                      </a:lnTo>
                      <a:lnTo>
                        <a:pt x="9" y="645"/>
                      </a:lnTo>
                      <a:lnTo>
                        <a:pt x="9" y="652"/>
                      </a:lnTo>
                      <a:lnTo>
                        <a:pt x="9" y="667"/>
                      </a:lnTo>
                      <a:lnTo>
                        <a:pt x="7" y="680"/>
                      </a:lnTo>
                      <a:lnTo>
                        <a:pt x="9" y="687"/>
                      </a:lnTo>
                      <a:lnTo>
                        <a:pt x="11" y="693"/>
                      </a:lnTo>
                      <a:lnTo>
                        <a:pt x="12" y="695"/>
                      </a:lnTo>
                      <a:lnTo>
                        <a:pt x="14" y="697"/>
                      </a:lnTo>
                      <a:lnTo>
                        <a:pt x="51" y="707"/>
                      </a:lnTo>
                      <a:lnTo>
                        <a:pt x="107" y="719"/>
                      </a:lnTo>
                      <a:lnTo>
                        <a:pt x="143" y="727"/>
                      </a:lnTo>
                      <a:lnTo>
                        <a:pt x="181" y="733"/>
                      </a:lnTo>
                      <a:lnTo>
                        <a:pt x="219" y="739"/>
                      </a:lnTo>
                      <a:lnTo>
                        <a:pt x="256" y="742"/>
                      </a:lnTo>
                      <a:lnTo>
                        <a:pt x="294" y="746"/>
                      </a:lnTo>
                      <a:lnTo>
                        <a:pt x="313" y="747"/>
                      </a:lnTo>
                      <a:lnTo>
                        <a:pt x="330" y="749"/>
                      </a:lnTo>
                      <a:lnTo>
                        <a:pt x="365" y="751"/>
                      </a:lnTo>
                      <a:lnTo>
                        <a:pt x="382" y="754"/>
                      </a:lnTo>
                      <a:lnTo>
                        <a:pt x="409" y="756"/>
                      </a:lnTo>
                      <a:lnTo>
                        <a:pt x="437" y="757"/>
                      </a:lnTo>
                      <a:lnTo>
                        <a:pt x="441" y="7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2" name="Freeform 40"/>
                <p:cNvSpPr>
                  <a:spLocks/>
                </p:cNvSpPr>
                <p:nvPr/>
              </p:nvSpPr>
              <p:spPr bwMode="auto">
                <a:xfrm>
                  <a:off x="3596" y="13205"/>
                  <a:ext cx="898" cy="675"/>
                </a:xfrm>
                <a:custGeom>
                  <a:avLst/>
                  <a:gdLst>
                    <a:gd name="T0" fmla="*/ 525 w 898"/>
                    <a:gd name="T1" fmla="*/ 673 h 675"/>
                    <a:gd name="T2" fmla="*/ 739 w 898"/>
                    <a:gd name="T3" fmla="*/ 658 h 675"/>
                    <a:gd name="T4" fmla="*/ 854 w 898"/>
                    <a:gd name="T5" fmla="*/ 640 h 675"/>
                    <a:gd name="T6" fmla="*/ 892 w 898"/>
                    <a:gd name="T7" fmla="*/ 627 h 675"/>
                    <a:gd name="T8" fmla="*/ 893 w 898"/>
                    <a:gd name="T9" fmla="*/ 612 h 675"/>
                    <a:gd name="T10" fmla="*/ 892 w 898"/>
                    <a:gd name="T11" fmla="*/ 445 h 675"/>
                    <a:gd name="T12" fmla="*/ 895 w 898"/>
                    <a:gd name="T13" fmla="*/ 282 h 675"/>
                    <a:gd name="T14" fmla="*/ 898 w 898"/>
                    <a:gd name="T15" fmla="*/ 265 h 675"/>
                    <a:gd name="T16" fmla="*/ 886 w 898"/>
                    <a:gd name="T17" fmla="*/ 227 h 675"/>
                    <a:gd name="T18" fmla="*/ 885 w 898"/>
                    <a:gd name="T19" fmla="*/ 204 h 675"/>
                    <a:gd name="T20" fmla="*/ 890 w 898"/>
                    <a:gd name="T21" fmla="*/ 194 h 675"/>
                    <a:gd name="T22" fmla="*/ 890 w 898"/>
                    <a:gd name="T23" fmla="*/ 182 h 675"/>
                    <a:gd name="T24" fmla="*/ 881 w 898"/>
                    <a:gd name="T25" fmla="*/ 169 h 675"/>
                    <a:gd name="T26" fmla="*/ 882 w 898"/>
                    <a:gd name="T27" fmla="*/ 152 h 675"/>
                    <a:gd name="T28" fmla="*/ 891 w 898"/>
                    <a:gd name="T29" fmla="*/ 127 h 675"/>
                    <a:gd name="T30" fmla="*/ 882 w 898"/>
                    <a:gd name="T31" fmla="*/ 116 h 675"/>
                    <a:gd name="T32" fmla="*/ 879 w 898"/>
                    <a:gd name="T33" fmla="*/ 96 h 675"/>
                    <a:gd name="T34" fmla="*/ 886 w 898"/>
                    <a:gd name="T35" fmla="*/ 83 h 675"/>
                    <a:gd name="T36" fmla="*/ 891 w 898"/>
                    <a:gd name="T37" fmla="*/ 50 h 675"/>
                    <a:gd name="T38" fmla="*/ 881 w 898"/>
                    <a:gd name="T39" fmla="*/ 5 h 675"/>
                    <a:gd name="T40" fmla="*/ 793 w 898"/>
                    <a:gd name="T41" fmla="*/ 13 h 675"/>
                    <a:gd name="T42" fmla="*/ 713 w 898"/>
                    <a:gd name="T43" fmla="*/ 15 h 675"/>
                    <a:gd name="T44" fmla="*/ 645 w 898"/>
                    <a:gd name="T45" fmla="*/ 16 h 675"/>
                    <a:gd name="T46" fmla="*/ 609 w 898"/>
                    <a:gd name="T47" fmla="*/ 16 h 675"/>
                    <a:gd name="T48" fmla="*/ 390 w 898"/>
                    <a:gd name="T49" fmla="*/ 21 h 675"/>
                    <a:gd name="T50" fmla="*/ 247 w 898"/>
                    <a:gd name="T51" fmla="*/ 18 h 675"/>
                    <a:gd name="T52" fmla="*/ 11 w 898"/>
                    <a:gd name="T53" fmla="*/ 0 h 675"/>
                    <a:gd name="T54" fmla="*/ 4 w 898"/>
                    <a:gd name="T55" fmla="*/ 36 h 675"/>
                    <a:gd name="T56" fmla="*/ 6 w 898"/>
                    <a:gd name="T57" fmla="*/ 65 h 675"/>
                    <a:gd name="T58" fmla="*/ 20 w 898"/>
                    <a:gd name="T59" fmla="*/ 83 h 675"/>
                    <a:gd name="T60" fmla="*/ 21 w 898"/>
                    <a:gd name="T61" fmla="*/ 96 h 675"/>
                    <a:gd name="T62" fmla="*/ 12 w 898"/>
                    <a:gd name="T63" fmla="*/ 113 h 675"/>
                    <a:gd name="T64" fmla="*/ 2 w 898"/>
                    <a:gd name="T65" fmla="*/ 126 h 675"/>
                    <a:gd name="T66" fmla="*/ 6 w 898"/>
                    <a:gd name="T67" fmla="*/ 144 h 675"/>
                    <a:gd name="T68" fmla="*/ 22 w 898"/>
                    <a:gd name="T69" fmla="*/ 155 h 675"/>
                    <a:gd name="T70" fmla="*/ 24 w 898"/>
                    <a:gd name="T71" fmla="*/ 165 h 675"/>
                    <a:gd name="T72" fmla="*/ 10 w 898"/>
                    <a:gd name="T73" fmla="*/ 188 h 675"/>
                    <a:gd name="T74" fmla="*/ 6 w 898"/>
                    <a:gd name="T75" fmla="*/ 199 h 675"/>
                    <a:gd name="T76" fmla="*/ 19 w 898"/>
                    <a:gd name="T77" fmla="*/ 219 h 675"/>
                    <a:gd name="T78" fmla="*/ 24 w 898"/>
                    <a:gd name="T79" fmla="*/ 233 h 675"/>
                    <a:gd name="T80" fmla="*/ 8 w 898"/>
                    <a:gd name="T81" fmla="*/ 273 h 675"/>
                    <a:gd name="T82" fmla="*/ 8 w 898"/>
                    <a:gd name="T83" fmla="*/ 453 h 675"/>
                    <a:gd name="T84" fmla="*/ 8 w 898"/>
                    <a:gd name="T85" fmla="*/ 610 h 675"/>
                    <a:gd name="T86" fmla="*/ 61 w 898"/>
                    <a:gd name="T87" fmla="*/ 646 h 675"/>
                    <a:gd name="T88" fmla="*/ 142 w 898"/>
                    <a:gd name="T89" fmla="*/ 656 h 675"/>
                    <a:gd name="T90" fmla="*/ 305 w 898"/>
                    <a:gd name="T91" fmla="*/ 662 h 675"/>
                    <a:gd name="T92" fmla="*/ 441 w 898"/>
                    <a:gd name="T93"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8" h="675">
                      <a:moveTo>
                        <a:pt x="441" y="675"/>
                      </a:moveTo>
                      <a:lnTo>
                        <a:pt x="483" y="675"/>
                      </a:lnTo>
                      <a:lnTo>
                        <a:pt x="525" y="673"/>
                      </a:lnTo>
                      <a:lnTo>
                        <a:pt x="568" y="671"/>
                      </a:lnTo>
                      <a:lnTo>
                        <a:pt x="654" y="665"/>
                      </a:lnTo>
                      <a:lnTo>
                        <a:pt x="739" y="658"/>
                      </a:lnTo>
                      <a:lnTo>
                        <a:pt x="782" y="653"/>
                      </a:lnTo>
                      <a:lnTo>
                        <a:pt x="839" y="642"/>
                      </a:lnTo>
                      <a:lnTo>
                        <a:pt x="854" y="640"/>
                      </a:lnTo>
                      <a:lnTo>
                        <a:pt x="874" y="634"/>
                      </a:lnTo>
                      <a:lnTo>
                        <a:pt x="887" y="629"/>
                      </a:lnTo>
                      <a:lnTo>
                        <a:pt x="892" y="627"/>
                      </a:lnTo>
                      <a:lnTo>
                        <a:pt x="895" y="625"/>
                      </a:lnTo>
                      <a:lnTo>
                        <a:pt x="895" y="622"/>
                      </a:lnTo>
                      <a:lnTo>
                        <a:pt x="893" y="612"/>
                      </a:lnTo>
                      <a:lnTo>
                        <a:pt x="895" y="610"/>
                      </a:lnTo>
                      <a:lnTo>
                        <a:pt x="895" y="608"/>
                      </a:lnTo>
                      <a:lnTo>
                        <a:pt x="892" y="445"/>
                      </a:lnTo>
                      <a:lnTo>
                        <a:pt x="892" y="364"/>
                      </a:lnTo>
                      <a:lnTo>
                        <a:pt x="895" y="302"/>
                      </a:lnTo>
                      <a:lnTo>
                        <a:pt x="895" y="282"/>
                      </a:lnTo>
                      <a:lnTo>
                        <a:pt x="897" y="276"/>
                      </a:lnTo>
                      <a:lnTo>
                        <a:pt x="898" y="271"/>
                      </a:lnTo>
                      <a:lnTo>
                        <a:pt x="898" y="265"/>
                      </a:lnTo>
                      <a:lnTo>
                        <a:pt x="896" y="256"/>
                      </a:lnTo>
                      <a:lnTo>
                        <a:pt x="895" y="251"/>
                      </a:lnTo>
                      <a:lnTo>
                        <a:pt x="886" y="227"/>
                      </a:lnTo>
                      <a:lnTo>
                        <a:pt x="884" y="218"/>
                      </a:lnTo>
                      <a:lnTo>
                        <a:pt x="884" y="212"/>
                      </a:lnTo>
                      <a:lnTo>
                        <a:pt x="885" y="204"/>
                      </a:lnTo>
                      <a:lnTo>
                        <a:pt x="885" y="202"/>
                      </a:lnTo>
                      <a:lnTo>
                        <a:pt x="889" y="198"/>
                      </a:lnTo>
                      <a:lnTo>
                        <a:pt x="890" y="194"/>
                      </a:lnTo>
                      <a:lnTo>
                        <a:pt x="892" y="190"/>
                      </a:lnTo>
                      <a:lnTo>
                        <a:pt x="892" y="186"/>
                      </a:lnTo>
                      <a:lnTo>
                        <a:pt x="890" y="182"/>
                      </a:lnTo>
                      <a:lnTo>
                        <a:pt x="889" y="179"/>
                      </a:lnTo>
                      <a:lnTo>
                        <a:pt x="884" y="175"/>
                      </a:lnTo>
                      <a:lnTo>
                        <a:pt x="881" y="169"/>
                      </a:lnTo>
                      <a:lnTo>
                        <a:pt x="881" y="164"/>
                      </a:lnTo>
                      <a:lnTo>
                        <a:pt x="881" y="158"/>
                      </a:lnTo>
                      <a:lnTo>
                        <a:pt x="882" y="152"/>
                      </a:lnTo>
                      <a:lnTo>
                        <a:pt x="887" y="143"/>
                      </a:lnTo>
                      <a:lnTo>
                        <a:pt x="892" y="133"/>
                      </a:lnTo>
                      <a:lnTo>
                        <a:pt x="891" y="127"/>
                      </a:lnTo>
                      <a:lnTo>
                        <a:pt x="887" y="121"/>
                      </a:lnTo>
                      <a:lnTo>
                        <a:pt x="885" y="120"/>
                      </a:lnTo>
                      <a:lnTo>
                        <a:pt x="882" y="116"/>
                      </a:lnTo>
                      <a:lnTo>
                        <a:pt x="881" y="110"/>
                      </a:lnTo>
                      <a:lnTo>
                        <a:pt x="879" y="106"/>
                      </a:lnTo>
                      <a:lnTo>
                        <a:pt x="879" y="96"/>
                      </a:lnTo>
                      <a:lnTo>
                        <a:pt x="879" y="93"/>
                      </a:lnTo>
                      <a:lnTo>
                        <a:pt x="882" y="87"/>
                      </a:lnTo>
                      <a:lnTo>
                        <a:pt x="886" y="83"/>
                      </a:lnTo>
                      <a:lnTo>
                        <a:pt x="889" y="72"/>
                      </a:lnTo>
                      <a:lnTo>
                        <a:pt x="890" y="61"/>
                      </a:lnTo>
                      <a:lnTo>
                        <a:pt x="891" y="50"/>
                      </a:lnTo>
                      <a:lnTo>
                        <a:pt x="888" y="11"/>
                      </a:lnTo>
                      <a:lnTo>
                        <a:pt x="887" y="7"/>
                      </a:lnTo>
                      <a:lnTo>
                        <a:pt x="881" y="5"/>
                      </a:lnTo>
                      <a:lnTo>
                        <a:pt x="860" y="4"/>
                      </a:lnTo>
                      <a:lnTo>
                        <a:pt x="827" y="10"/>
                      </a:lnTo>
                      <a:lnTo>
                        <a:pt x="793" y="13"/>
                      </a:lnTo>
                      <a:lnTo>
                        <a:pt x="760" y="15"/>
                      </a:lnTo>
                      <a:lnTo>
                        <a:pt x="726" y="16"/>
                      </a:lnTo>
                      <a:lnTo>
                        <a:pt x="713" y="15"/>
                      </a:lnTo>
                      <a:lnTo>
                        <a:pt x="699" y="14"/>
                      </a:lnTo>
                      <a:lnTo>
                        <a:pt x="672" y="15"/>
                      </a:lnTo>
                      <a:lnTo>
                        <a:pt x="645" y="16"/>
                      </a:lnTo>
                      <a:lnTo>
                        <a:pt x="631" y="16"/>
                      </a:lnTo>
                      <a:lnTo>
                        <a:pt x="618" y="16"/>
                      </a:lnTo>
                      <a:lnTo>
                        <a:pt x="609" y="16"/>
                      </a:lnTo>
                      <a:lnTo>
                        <a:pt x="587" y="16"/>
                      </a:lnTo>
                      <a:lnTo>
                        <a:pt x="535" y="16"/>
                      </a:lnTo>
                      <a:lnTo>
                        <a:pt x="390" y="21"/>
                      </a:lnTo>
                      <a:lnTo>
                        <a:pt x="343" y="21"/>
                      </a:lnTo>
                      <a:lnTo>
                        <a:pt x="294" y="21"/>
                      </a:lnTo>
                      <a:lnTo>
                        <a:pt x="247" y="18"/>
                      </a:lnTo>
                      <a:lnTo>
                        <a:pt x="222" y="15"/>
                      </a:lnTo>
                      <a:lnTo>
                        <a:pt x="198" y="13"/>
                      </a:lnTo>
                      <a:lnTo>
                        <a:pt x="11" y="0"/>
                      </a:lnTo>
                      <a:lnTo>
                        <a:pt x="7" y="18"/>
                      </a:lnTo>
                      <a:lnTo>
                        <a:pt x="6" y="28"/>
                      </a:lnTo>
                      <a:lnTo>
                        <a:pt x="4" y="36"/>
                      </a:lnTo>
                      <a:lnTo>
                        <a:pt x="4" y="46"/>
                      </a:lnTo>
                      <a:lnTo>
                        <a:pt x="4" y="55"/>
                      </a:lnTo>
                      <a:lnTo>
                        <a:pt x="6" y="65"/>
                      </a:lnTo>
                      <a:lnTo>
                        <a:pt x="9" y="73"/>
                      </a:lnTo>
                      <a:lnTo>
                        <a:pt x="15" y="77"/>
                      </a:lnTo>
                      <a:lnTo>
                        <a:pt x="20" y="83"/>
                      </a:lnTo>
                      <a:lnTo>
                        <a:pt x="21" y="85"/>
                      </a:lnTo>
                      <a:lnTo>
                        <a:pt x="22" y="93"/>
                      </a:lnTo>
                      <a:lnTo>
                        <a:pt x="21" y="96"/>
                      </a:lnTo>
                      <a:lnTo>
                        <a:pt x="19" y="104"/>
                      </a:lnTo>
                      <a:lnTo>
                        <a:pt x="17" y="107"/>
                      </a:lnTo>
                      <a:lnTo>
                        <a:pt x="12" y="113"/>
                      </a:lnTo>
                      <a:lnTo>
                        <a:pt x="8" y="116"/>
                      </a:lnTo>
                      <a:lnTo>
                        <a:pt x="4" y="120"/>
                      </a:lnTo>
                      <a:lnTo>
                        <a:pt x="2" y="126"/>
                      </a:lnTo>
                      <a:lnTo>
                        <a:pt x="0" y="131"/>
                      </a:lnTo>
                      <a:lnTo>
                        <a:pt x="2" y="138"/>
                      </a:lnTo>
                      <a:lnTo>
                        <a:pt x="6" y="144"/>
                      </a:lnTo>
                      <a:lnTo>
                        <a:pt x="15" y="149"/>
                      </a:lnTo>
                      <a:lnTo>
                        <a:pt x="21" y="152"/>
                      </a:lnTo>
                      <a:lnTo>
                        <a:pt x="22" y="155"/>
                      </a:lnTo>
                      <a:lnTo>
                        <a:pt x="23" y="158"/>
                      </a:lnTo>
                      <a:lnTo>
                        <a:pt x="24" y="161"/>
                      </a:lnTo>
                      <a:lnTo>
                        <a:pt x="24" y="165"/>
                      </a:lnTo>
                      <a:lnTo>
                        <a:pt x="22" y="171"/>
                      </a:lnTo>
                      <a:lnTo>
                        <a:pt x="19" y="176"/>
                      </a:lnTo>
                      <a:lnTo>
                        <a:pt x="10" y="188"/>
                      </a:lnTo>
                      <a:lnTo>
                        <a:pt x="7" y="193"/>
                      </a:lnTo>
                      <a:lnTo>
                        <a:pt x="6" y="196"/>
                      </a:lnTo>
                      <a:lnTo>
                        <a:pt x="6" y="199"/>
                      </a:lnTo>
                      <a:lnTo>
                        <a:pt x="7" y="202"/>
                      </a:lnTo>
                      <a:lnTo>
                        <a:pt x="12" y="211"/>
                      </a:lnTo>
                      <a:lnTo>
                        <a:pt x="19" y="219"/>
                      </a:lnTo>
                      <a:lnTo>
                        <a:pt x="22" y="227"/>
                      </a:lnTo>
                      <a:lnTo>
                        <a:pt x="24" y="230"/>
                      </a:lnTo>
                      <a:lnTo>
                        <a:pt x="24" y="233"/>
                      </a:lnTo>
                      <a:lnTo>
                        <a:pt x="22" y="246"/>
                      </a:lnTo>
                      <a:lnTo>
                        <a:pt x="19" y="253"/>
                      </a:lnTo>
                      <a:lnTo>
                        <a:pt x="8" y="273"/>
                      </a:lnTo>
                      <a:lnTo>
                        <a:pt x="7" y="317"/>
                      </a:lnTo>
                      <a:lnTo>
                        <a:pt x="6" y="363"/>
                      </a:lnTo>
                      <a:lnTo>
                        <a:pt x="8" y="453"/>
                      </a:lnTo>
                      <a:lnTo>
                        <a:pt x="8" y="499"/>
                      </a:lnTo>
                      <a:lnTo>
                        <a:pt x="9" y="566"/>
                      </a:lnTo>
                      <a:lnTo>
                        <a:pt x="8" y="610"/>
                      </a:lnTo>
                      <a:lnTo>
                        <a:pt x="8" y="633"/>
                      </a:lnTo>
                      <a:lnTo>
                        <a:pt x="33" y="640"/>
                      </a:lnTo>
                      <a:lnTo>
                        <a:pt x="61" y="646"/>
                      </a:lnTo>
                      <a:lnTo>
                        <a:pt x="87" y="650"/>
                      </a:lnTo>
                      <a:lnTo>
                        <a:pt x="115" y="653"/>
                      </a:lnTo>
                      <a:lnTo>
                        <a:pt x="142" y="656"/>
                      </a:lnTo>
                      <a:lnTo>
                        <a:pt x="168" y="658"/>
                      </a:lnTo>
                      <a:lnTo>
                        <a:pt x="222" y="660"/>
                      </a:lnTo>
                      <a:lnTo>
                        <a:pt x="305" y="662"/>
                      </a:lnTo>
                      <a:lnTo>
                        <a:pt x="359" y="665"/>
                      </a:lnTo>
                      <a:lnTo>
                        <a:pt x="400" y="670"/>
                      </a:lnTo>
                      <a:lnTo>
                        <a:pt x="441" y="675"/>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3" name="Freeform 41"/>
                <p:cNvSpPr>
                  <a:spLocks/>
                </p:cNvSpPr>
                <p:nvPr/>
              </p:nvSpPr>
              <p:spPr bwMode="auto">
                <a:xfrm>
                  <a:off x="3590" y="13152"/>
                  <a:ext cx="917" cy="64"/>
                </a:xfrm>
                <a:custGeom>
                  <a:avLst/>
                  <a:gdLst>
                    <a:gd name="T0" fmla="*/ 377 w 917"/>
                    <a:gd name="T1" fmla="*/ 63 h 64"/>
                    <a:gd name="T2" fmla="*/ 408 w 917"/>
                    <a:gd name="T3" fmla="*/ 64 h 64"/>
                    <a:gd name="T4" fmla="*/ 439 w 917"/>
                    <a:gd name="T5" fmla="*/ 64 h 64"/>
                    <a:gd name="T6" fmla="*/ 501 w 917"/>
                    <a:gd name="T7" fmla="*/ 63 h 64"/>
                    <a:gd name="T8" fmla="*/ 542 w 917"/>
                    <a:gd name="T9" fmla="*/ 61 h 64"/>
                    <a:gd name="T10" fmla="*/ 623 w 917"/>
                    <a:gd name="T11" fmla="*/ 60 h 64"/>
                    <a:gd name="T12" fmla="*/ 644 w 917"/>
                    <a:gd name="T13" fmla="*/ 57 h 64"/>
                    <a:gd name="T14" fmla="*/ 665 w 917"/>
                    <a:gd name="T15" fmla="*/ 56 h 64"/>
                    <a:gd name="T16" fmla="*/ 680 w 917"/>
                    <a:gd name="T17" fmla="*/ 57 h 64"/>
                    <a:gd name="T18" fmla="*/ 697 w 917"/>
                    <a:gd name="T19" fmla="*/ 57 h 64"/>
                    <a:gd name="T20" fmla="*/ 729 w 917"/>
                    <a:gd name="T21" fmla="*/ 55 h 64"/>
                    <a:gd name="T22" fmla="*/ 748 w 917"/>
                    <a:gd name="T23" fmla="*/ 55 h 64"/>
                    <a:gd name="T24" fmla="*/ 764 w 917"/>
                    <a:gd name="T25" fmla="*/ 55 h 64"/>
                    <a:gd name="T26" fmla="*/ 800 w 917"/>
                    <a:gd name="T27" fmla="*/ 52 h 64"/>
                    <a:gd name="T28" fmla="*/ 834 w 917"/>
                    <a:gd name="T29" fmla="*/ 48 h 64"/>
                    <a:gd name="T30" fmla="*/ 868 w 917"/>
                    <a:gd name="T31" fmla="*/ 46 h 64"/>
                    <a:gd name="T32" fmla="*/ 877 w 917"/>
                    <a:gd name="T33" fmla="*/ 45 h 64"/>
                    <a:gd name="T34" fmla="*/ 891 w 917"/>
                    <a:gd name="T35" fmla="*/ 43 h 64"/>
                    <a:gd name="T36" fmla="*/ 899 w 917"/>
                    <a:gd name="T37" fmla="*/ 41 h 64"/>
                    <a:gd name="T38" fmla="*/ 904 w 917"/>
                    <a:gd name="T39" fmla="*/ 37 h 64"/>
                    <a:gd name="T40" fmla="*/ 906 w 917"/>
                    <a:gd name="T41" fmla="*/ 37 h 64"/>
                    <a:gd name="T42" fmla="*/ 910 w 917"/>
                    <a:gd name="T43" fmla="*/ 35 h 64"/>
                    <a:gd name="T44" fmla="*/ 912 w 917"/>
                    <a:gd name="T45" fmla="*/ 33 h 64"/>
                    <a:gd name="T46" fmla="*/ 917 w 917"/>
                    <a:gd name="T47" fmla="*/ 4 h 64"/>
                    <a:gd name="T48" fmla="*/ 909 w 917"/>
                    <a:gd name="T49" fmla="*/ 6 h 64"/>
                    <a:gd name="T50" fmla="*/ 894 w 917"/>
                    <a:gd name="T51" fmla="*/ 11 h 64"/>
                    <a:gd name="T52" fmla="*/ 885 w 917"/>
                    <a:gd name="T53" fmla="*/ 13 h 64"/>
                    <a:gd name="T54" fmla="*/ 850 w 917"/>
                    <a:gd name="T55" fmla="*/ 20 h 64"/>
                    <a:gd name="T56" fmla="*/ 772 w 917"/>
                    <a:gd name="T57" fmla="*/ 25 h 64"/>
                    <a:gd name="T58" fmla="*/ 745 w 917"/>
                    <a:gd name="T59" fmla="*/ 27 h 64"/>
                    <a:gd name="T60" fmla="*/ 583 w 917"/>
                    <a:gd name="T61" fmla="*/ 30 h 64"/>
                    <a:gd name="T62" fmla="*/ 501 w 917"/>
                    <a:gd name="T63" fmla="*/ 31 h 64"/>
                    <a:gd name="T64" fmla="*/ 419 w 917"/>
                    <a:gd name="T65" fmla="*/ 31 h 64"/>
                    <a:gd name="T66" fmla="*/ 337 w 917"/>
                    <a:gd name="T67" fmla="*/ 30 h 64"/>
                    <a:gd name="T68" fmla="*/ 257 w 917"/>
                    <a:gd name="T69" fmla="*/ 27 h 64"/>
                    <a:gd name="T70" fmla="*/ 175 w 917"/>
                    <a:gd name="T71" fmla="*/ 25 h 64"/>
                    <a:gd name="T72" fmla="*/ 94 w 917"/>
                    <a:gd name="T73" fmla="*/ 21 h 64"/>
                    <a:gd name="T74" fmla="*/ 82 w 917"/>
                    <a:gd name="T75" fmla="*/ 21 h 64"/>
                    <a:gd name="T76" fmla="*/ 70 w 917"/>
                    <a:gd name="T77" fmla="*/ 19 h 64"/>
                    <a:gd name="T78" fmla="*/ 58 w 917"/>
                    <a:gd name="T79" fmla="*/ 18 h 64"/>
                    <a:gd name="T80" fmla="*/ 47 w 917"/>
                    <a:gd name="T81" fmla="*/ 15 h 64"/>
                    <a:gd name="T82" fmla="*/ 34 w 917"/>
                    <a:gd name="T83" fmla="*/ 12 h 64"/>
                    <a:gd name="T84" fmla="*/ 12 w 917"/>
                    <a:gd name="T85" fmla="*/ 4 h 64"/>
                    <a:gd name="T86" fmla="*/ 1 w 917"/>
                    <a:gd name="T87" fmla="*/ 0 h 64"/>
                    <a:gd name="T88" fmla="*/ 0 w 917"/>
                    <a:gd name="T89" fmla="*/ 22 h 64"/>
                    <a:gd name="T90" fmla="*/ 2 w 917"/>
                    <a:gd name="T91" fmla="*/ 26 h 64"/>
                    <a:gd name="T92" fmla="*/ 5 w 917"/>
                    <a:gd name="T93" fmla="*/ 29 h 64"/>
                    <a:gd name="T94" fmla="*/ 12 w 917"/>
                    <a:gd name="T95" fmla="*/ 32 h 64"/>
                    <a:gd name="T96" fmla="*/ 21 w 917"/>
                    <a:gd name="T97" fmla="*/ 33 h 64"/>
                    <a:gd name="T98" fmla="*/ 27 w 917"/>
                    <a:gd name="T99" fmla="*/ 36 h 64"/>
                    <a:gd name="T100" fmla="*/ 28 w 917"/>
                    <a:gd name="T101" fmla="*/ 37 h 64"/>
                    <a:gd name="T102" fmla="*/ 51 w 917"/>
                    <a:gd name="T103" fmla="*/ 41 h 64"/>
                    <a:gd name="T104" fmla="*/ 73 w 917"/>
                    <a:gd name="T105" fmla="*/ 45 h 64"/>
                    <a:gd name="T106" fmla="*/ 122 w 917"/>
                    <a:gd name="T107" fmla="*/ 51 h 64"/>
                    <a:gd name="T108" fmla="*/ 147 w 917"/>
                    <a:gd name="T109" fmla="*/ 53 h 64"/>
                    <a:gd name="T110" fmla="*/ 196 w 917"/>
                    <a:gd name="T111" fmla="*/ 57 h 64"/>
                    <a:gd name="T112" fmla="*/ 245 w 917"/>
                    <a:gd name="T113" fmla="*/ 60 h 64"/>
                    <a:gd name="T114" fmla="*/ 268 w 917"/>
                    <a:gd name="T115" fmla="*/ 60 h 64"/>
                    <a:gd name="T116" fmla="*/ 377 w 917"/>
                    <a:gd name="T1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7" h="64">
                      <a:moveTo>
                        <a:pt x="377" y="63"/>
                      </a:moveTo>
                      <a:lnTo>
                        <a:pt x="408" y="64"/>
                      </a:lnTo>
                      <a:lnTo>
                        <a:pt x="439" y="64"/>
                      </a:lnTo>
                      <a:lnTo>
                        <a:pt x="501" y="63"/>
                      </a:lnTo>
                      <a:lnTo>
                        <a:pt x="542" y="61"/>
                      </a:lnTo>
                      <a:lnTo>
                        <a:pt x="623" y="60"/>
                      </a:lnTo>
                      <a:lnTo>
                        <a:pt x="644" y="57"/>
                      </a:lnTo>
                      <a:lnTo>
                        <a:pt x="665" y="56"/>
                      </a:lnTo>
                      <a:lnTo>
                        <a:pt x="680" y="57"/>
                      </a:lnTo>
                      <a:lnTo>
                        <a:pt x="697" y="57"/>
                      </a:lnTo>
                      <a:lnTo>
                        <a:pt x="729" y="55"/>
                      </a:lnTo>
                      <a:lnTo>
                        <a:pt x="748" y="55"/>
                      </a:lnTo>
                      <a:lnTo>
                        <a:pt x="764" y="55"/>
                      </a:lnTo>
                      <a:lnTo>
                        <a:pt x="800" y="52"/>
                      </a:lnTo>
                      <a:lnTo>
                        <a:pt x="834" y="48"/>
                      </a:lnTo>
                      <a:lnTo>
                        <a:pt x="868" y="46"/>
                      </a:lnTo>
                      <a:lnTo>
                        <a:pt x="877" y="45"/>
                      </a:lnTo>
                      <a:lnTo>
                        <a:pt x="891" y="43"/>
                      </a:lnTo>
                      <a:lnTo>
                        <a:pt x="899" y="41"/>
                      </a:lnTo>
                      <a:lnTo>
                        <a:pt x="904" y="37"/>
                      </a:lnTo>
                      <a:lnTo>
                        <a:pt x="906" y="37"/>
                      </a:lnTo>
                      <a:lnTo>
                        <a:pt x="910" y="35"/>
                      </a:lnTo>
                      <a:lnTo>
                        <a:pt x="912" y="33"/>
                      </a:lnTo>
                      <a:lnTo>
                        <a:pt x="917" y="4"/>
                      </a:lnTo>
                      <a:lnTo>
                        <a:pt x="909" y="6"/>
                      </a:lnTo>
                      <a:lnTo>
                        <a:pt x="894" y="11"/>
                      </a:lnTo>
                      <a:lnTo>
                        <a:pt x="885" y="13"/>
                      </a:lnTo>
                      <a:lnTo>
                        <a:pt x="850" y="20"/>
                      </a:lnTo>
                      <a:lnTo>
                        <a:pt x="772" y="25"/>
                      </a:lnTo>
                      <a:lnTo>
                        <a:pt x="745" y="27"/>
                      </a:lnTo>
                      <a:lnTo>
                        <a:pt x="583" y="30"/>
                      </a:lnTo>
                      <a:lnTo>
                        <a:pt x="501" y="31"/>
                      </a:lnTo>
                      <a:lnTo>
                        <a:pt x="419" y="31"/>
                      </a:lnTo>
                      <a:lnTo>
                        <a:pt x="337" y="30"/>
                      </a:lnTo>
                      <a:lnTo>
                        <a:pt x="257" y="27"/>
                      </a:lnTo>
                      <a:lnTo>
                        <a:pt x="175" y="25"/>
                      </a:lnTo>
                      <a:lnTo>
                        <a:pt x="94" y="21"/>
                      </a:lnTo>
                      <a:lnTo>
                        <a:pt x="82" y="21"/>
                      </a:lnTo>
                      <a:lnTo>
                        <a:pt x="70" y="19"/>
                      </a:lnTo>
                      <a:lnTo>
                        <a:pt x="58" y="18"/>
                      </a:lnTo>
                      <a:lnTo>
                        <a:pt x="47" y="15"/>
                      </a:lnTo>
                      <a:lnTo>
                        <a:pt x="34" y="12"/>
                      </a:lnTo>
                      <a:lnTo>
                        <a:pt x="12" y="4"/>
                      </a:lnTo>
                      <a:lnTo>
                        <a:pt x="1" y="0"/>
                      </a:lnTo>
                      <a:lnTo>
                        <a:pt x="0" y="22"/>
                      </a:lnTo>
                      <a:lnTo>
                        <a:pt x="2" y="26"/>
                      </a:lnTo>
                      <a:lnTo>
                        <a:pt x="5" y="29"/>
                      </a:lnTo>
                      <a:lnTo>
                        <a:pt x="12" y="32"/>
                      </a:lnTo>
                      <a:lnTo>
                        <a:pt x="21" y="33"/>
                      </a:lnTo>
                      <a:lnTo>
                        <a:pt x="27" y="36"/>
                      </a:lnTo>
                      <a:lnTo>
                        <a:pt x="28" y="37"/>
                      </a:lnTo>
                      <a:lnTo>
                        <a:pt x="51" y="41"/>
                      </a:lnTo>
                      <a:lnTo>
                        <a:pt x="73" y="45"/>
                      </a:lnTo>
                      <a:lnTo>
                        <a:pt x="122" y="51"/>
                      </a:lnTo>
                      <a:lnTo>
                        <a:pt x="147" y="53"/>
                      </a:lnTo>
                      <a:lnTo>
                        <a:pt x="196" y="57"/>
                      </a:lnTo>
                      <a:lnTo>
                        <a:pt x="245" y="60"/>
                      </a:lnTo>
                      <a:lnTo>
                        <a:pt x="268" y="60"/>
                      </a:lnTo>
                      <a:lnTo>
                        <a:pt x="377" y="63"/>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4" name="Freeform 42"/>
                <p:cNvSpPr>
                  <a:spLocks/>
                </p:cNvSpPr>
                <p:nvPr/>
              </p:nvSpPr>
              <p:spPr bwMode="auto">
                <a:xfrm>
                  <a:off x="3642" y="13102"/>
                  <a:ext cx="831" cy="68"/>
                </a:xfrm>
                <a:custGeom>
                  <a:avLst/>
                  <a:gdLst>
                    <a:gd name="T0" fmla="*/ 221 w 831"/>
                    <a:gd name="T1" fmla="*/ 68 h 68"/>
                    <a:gd name="T2" fmla="*/ 356 w 831"/>
                    <a:gd name="T3" fmla="*/ 65 h 68"/>
                    <a:gd name="T4" fmla="*/ 625 w 831"/>
                    <a:gd name="T5" fmla="*/ 65 h 68"/>
                    <a:gd name="T6" fmla="*/ 760 w 831"/>
                    <a:gd name="T7" fmla="*/ 61 h 68"/>
                    <a:gd name="T8" fmla="*/ 783 w 831"/>
                    <a:gd name="T9" fmla="*/ 60 h 68"/>
                    <a:gd name="T10" fmla="*/ 806 w 831"/>
                    <a:gd name="T11" fmla="*/ 58 h 68"/>
                    <a:gd name="T12" fmla="*/ 818 w 831"/>
                    <a:gd name="T13" fmla="*/ 55 h 68"/>
                    <a:gd name="T14" fmla="*/ 831 w 831"/>
                    <a:gd name="T15" fmla="*/ 52 h 68"/>
                    <a:gd name="T16" fmla="*/ 812 w 831"/>
                    <a:gd name="T17" fmla="*/ 43 h 68"/>
                    <a:gd name="T18" fmla="*/ 791 w 831"/>
                    <a:gd name="T19" fmla="*/ 37 h 68"/>
                    <a:gd name="T20" fmla="*/ 748 w 831"/>
                    <a:gd name="T21" fmla="*/ 27 h 68"/>
                    <a:gd name="T22" fmla="*/ 705 w 831"/>
                    <a:gd name="T23" fmla="*/ 18 h 68"/>
                    <a:gd name="T24" fmla="*/ 661 w 831"/>
                    <a:gd name="T25" fmla="*/ 11 h 68"/>
                    <a:gd name="T26" fmla="*/ 575 w 831"/>
                    <a:gd name="T27" fmla="*/ 3 h 68"/>
                    <a:gd name="T28" fmla="*/ 482 w 831"/>
                    <a:gd name="T29" fmla="*/ 0 h 68"/>
                    <a:gd name="T30" fmla="*/ 390 w 831"/>
                    <a:gd name="T31" fmla="*/ 1 h 68"/>
                    <a:gd name="T32" fmla="*/ 298 w 831"/>
                    <a:gd name="T33" fmla="*/ 7 h 68"/>
                    <a:gd name="T34" fmla="*/ 206 w 831"/>
                    <a:gd name="T35" fmla="*/ 14 h 68"/>
                    <a:gd name="T36" fmla="*/ 154 w 831"/>
                    <a:gd name="T37" fmla="*/ 19 h 68"/>
                    <a:gd name="T38" fmla="*/ 102 w 831"/>
                    <a:gd name="T39" fmla="*/ 28 h 68"/>
                    <a:gd name="T40" fmla="*/ 51 w 831"/>
                    <a:gd name="T41" fmla="*/ 38 h 68"/>
                    <a:gd name="T42" fmla="*/ 0 w 831"/>
                    <a:gd name="T43" fmla="*/ 49 h 68"/>
                    <a:gd name="T44" fmla="*/ 28 w 831"/>
                    <a:gd name="T45" fmla="*/ 56 h 68"/>
                    <a:gd name="T46" fmla="*/ 55 w 831"/>
                    <a:gd name="T47" fmla="*/ 59 h 68"/>
                    <a:gd name="T48" fmla="*/ 110 w 831"/>
                    <a:gd name="T49" fmla="*/ 63 h 68"/>
                    <a:gd name="T50" fmla="*/ 165 w 831"/>
                    <a:gd name="T51" fmla="*/ 65 h 68"/>
                    <a:gd name="T52" fmla="*/ 221 w 831"/>
                    <a:gd name="T5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68">
                      <a:moveTo>
                        <a:pt x="221" y="68"/>
                      </a:moveTo>
                      <a:lnTo>
                        <a:pt x="356" y="65"/>
                      </a:lnTo>
                      <a:lnTo>
                        <a:pt x="625" y="65"/>
                      </a:lnTo>
                      <a:lnTo>
                        <a:pt x="760" y="61"/>
                      </a:lnTo>
                      <a:lnTo>
                        <a:pt x="783" y="60"/>
                      </a:lnTo>
                      <a:lnTo>
                        <a:pt x="806" y="58"/>
                      </a:lnTo>
                      <a:lnTo>
                        <a:pt x="818" y="55"/>
                      </a:lnTo>
                      <a:lnTo>
                        <a:pt x="831" y="52"/>
                      </a:lnTo>
                      <a:lnTo>
                        <a:pt x="812" y="43"/>
                      </a:lnTo>
                      <a:lnTo>
                        <a:pt x="791" y="37"/>
                      </a:lnTo>
                      <a:lnTo>
                        <a:pt x="748" y="27"/>
                      </a:lnTo>
                      <a:lnTo>
                        <a:pt x="705" y="18"/>
                      </a:lnTo>
                      <a:lnTo>
                        <a:pt x="661" y="11"/>
                      </a:lnTo>
                      <a:lnTo>
                        <a:pt x="575" y="3"/>
                      </a:lnTo>
                      <a:lnTo>
                        <a:pt x="482" y="0"/>
                      </a:lnTo>
                      <a:lnTo>
                        <a:pt x="390" y="1"/>
                      </a:lnTo>
                      <a:lnTo>
                        <a:pt x="298" y="7"/>
                      </a:lnTo>
                      <a:lnTo>
                        <a:pt x="206" y="14"/>
                      </a:lnTo>
                      <a:lnTo>
                        <a:pt x="154" y="19"/>
                      </a:lnTo>
                      <a:lnTo>
                        <a:pt x="102" y="28"/>
                      </a:lnTo>
                      <a:lnTo>
                        <a:pt x="51" y="38"/>
                      </a:lnTo>
                      <a:lnTo>
                        <a:pt x="0" y="49"/>
                      </a:lnTo>
                      <a:lnTo>
                        <a:pt x="28" y="56"/>
                      </a:lnTo>
                      <a:lnTo>
                        <a:pt x="55" y="59"/>
                      </a:lnTo>
                      <a:lnTo>
                        <a:pt x="110" y="63"/>
                      </a:lnTo>
                      <a:lnTo>
                        <a:pt x="165" y="65"/>
                      </a:lnTo>
                      <a:lnTo>
                        <a:pt x="221" y="68"/>
                      </a:lnTo>
                      <a:close/>
                    </a:path>
                  </a:pathLst>
                </a:custGeom>
                <a:solidFill>
                  <a:srgbClr val="E8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5" name="Freeform 43"/>
                <p:cNvSpPr>
                  <a:spLocks/>
                </p:cNvSpPr>
                <p:nvPr/>
              </p:nvSpPr>
              <p:spPr bwMode="auto">
                <a:xfrm>
                  <a:off x="3598" y="13081"/>
                  <a:ext cx="907" cy="71"/>
                </a:xfrm>
                <a:custGeom>
                  <a:avLst/>
                  <a:gdLst>
                    <a:gd name="T0" fmla="*/ 889 w 907"/>
                    <a:gd name="T1" fmla="*/ 71 h 71"/>
                    <a:gd name="T2" fmla="*/ 894 w 907"/>
                    <a:gd name="T3" fmla="*/ 70 h 71"/>
                    <a:gd name="T4" fmla="*/ 902 w 907"/>
                    <a:gd name="T5" fmla="*/ 65 h 71"/>
                    <a:gd name="T6" fmla="*/ 906 w 907"/>
                    <a:gd name="T7" fmla="*/ 61 h 71"/>
                    <a:gd name="T8" fmla="*/ 907 w 907"/>
                    <a:gd name="T9" fmla="*/ 59 h 71"/>
                    <a:gd name="T10" fmla="*/ 903 w 907"/>
                    <a:gd name="T11" fmla="*/ 54 h 71"/>
                    <a:gd name="T12" fmla="*/ 894 w 907"/>
                    <a:gd name="T13" fmla="*/ 50 h 71"/>
                    <a:gd name="T14" fmla="*/ 873 w 907"/>
                    <a:gd name="T15" fmla="*/ 42 h 71"/>
                    <a:gd name="T16" fmla="*/ 869 w 907"/>
                    <a:gd name="T17" fmla="*/ 40 h 71"/>
                    <a:gd name="T18" fmla="*/ 841 w 907"/>
                    <a:gd name="T19" fmla="*/ 33 h 71"/>
                    <a:gd name="T20" fmla="*/ 814 w 907"/>
                    <a:gd name="T21" fmla="*/ 27 h 71"/>
                    <a:gd name="T22" fmla="*/ 786 w 907"/>
                    <a:gd name="T23" fmla="*/ 22 h 71"/>
                    <a:gd name="T24" fmla="*/ 757 w 907"/>
                    <a:gd name="T25" fmla="*/ 18 h 71"/>
                    <a:gd name="T26" fmla="*/ 730 w 907"/>
                    <a:gd name="T27" fmla="*/ 14 h 71"/>
                    <a:gd name="T28" fmla="*/ 674 w 907"/>
                    <a:gd name="T29" fmla="*/ 8 h 71"/>
                    <a:gd name="T30" fmla="*/ 619 w 907"/>
                    <a:gd name="T31" fmla="*/ 4 h 71"/>
                    <a:gd name="T32" fmla="*/ 564 w 907"/>
                    <a:gd name="T33" fmla="*/ 1 h 71"/>
                    <a:gd name="T34" fmla="*/ 536 w 907"/>
                    <a:gd name="T35" fmla="*/ 1 h 71"/>
                    <a:gd name="T36" fmla="*/ 427 w 907"/>
                    <a:gd name="T37" fmla="*/ 0 h 71"/>
                    <a:gd name="T38" fmla="*/ 416 w 907"/>
                    <a:gd name="T39" fmla="*/ 1 h 71"/>
                    <a:gd name="T40" fmla="*/ 405 w 907"/>
                    <a:gd name="T41" fmla="*/ 2 h 71"/>
                    <a:gd name="T42" fmla="*/ 385 w 907"/>
                    <a:gd name="T43" fmla="*/ 1 h 71"/>
                    <a:gd name="T44" fmla="*/ 363 w 907"/>
                    <a:gd name="T45" fmla="*/ 1 h 71"/>
                    <a:gd name="T46" fmla="*/ 306 w 907"/>
                    <a:gd name="T47" fmla="*/ 3 h 71"/>
                    <a:gd name="T48" fmla="*/ 295 w 907"/>
                    <a:gd name="T49" fmla="*/ 3 h 71"/>
                    <a:gd name="T50" fmla="*/ 262 w 907"/>
                    <a:gd name="T51" fmla="*/ 7 h 71"/>
                    <a:gd name="T52" fmla="*/ 229 w 907"/>
                    <a:gd name="T53" fmla="*/ 9 h 71"/>
                    <a:gd name="T54" fmla="*/ 179 w 907"/>
                    <a:gd name="T55" fmla="*/ 16 h 71"/>
                    <a:gd name="T56" fmla="*/ 130 w 907"/>
                    <a:gd name="T57" fmla="*/ 24 h 71"/>
                    <a:gd name="T58" fmla="*/ 97 w 907"/>
                    <a:gd name="T59" fmla="*/ 31 h 71"/>
                    <a:gd name="T60" fmla="*/ 49 w 907"/>
                    <a:gd name="T61" fmla="*/ 43 h 71"/>
                    <a:gd name="T62" fmla="*/ 32 w 907"/>
                    <a:gd name="T63" fmla="*/ 48 h 71"/>
                    <a:gd name="T64" fmla="*/ 23 w 907"/>
                    <a:gd name="T65" fmla="*/ 51 h 71"/>
                    <a:gd name="T66" fmla="*/ 0 w 907"/>
                    <a:gd name="T67" fmla="*/ 59 h 71"/>
                    <a:gd name="T68" fmla="*/ 29 w 907"/>
                    <a:gd name="T69" fmla="*/ 69 h 71"/>
                    <a:gd name="T70" fmla="*/ 32 w 907"/>
                    <a:gd name="T71" fmla="*/ 66 h 71"/>
                    <a:gd name="T72" fmla="*/ 33 w 907"/>
                    <a:gd name="T73" fmla="*/ 65 h 71"/>
                    <a:gd name="T74" fmla="*/ 74 w 907"/>
                    <a:gd name="T75" fmla="*/ 59 h 71"/>
                    <a:gd name="T76" fmla="*/ 99 w 907"/>
                    <a:gd name="T77" fmla="*/ 52 h 71"/>
                    <a:gd name="T78" fmla="*/ 124 w 907"/>
                    <a:gd name="T79" fmla="*/ 46 h 71"/>
                    <a:gd name="T80" fmla="*/ 149 w 907"/>
                    <a:gd name="T81" fmla="*/ 41 h 71"/>
                    <a:gd name="T82" fmla="*/ 199 w 907"/>
                    <a:gd name="T83" fmla="*/ 33 h 71"/>
                    <a:gd name="T84" fmla="*/ 249 w 907"/>
                    <a:gd name="T85" fmla="*/ 27 h 71"/>
                    <a:gd name="T86" fmla="*/ 298 w 907"/>
                    <a:gd name="T87" fmla="*/ 23 h 71"/>
                    <a:gd name="T88" fmla="*/ 349 w 907"/>
                    <a:gd name="T89" fmla="*/ 20 h 71"/>
                    <a:gd name="T90" fmla="*/ 399 w 907"/>
                    <a:gd name="T91" fmla="*/ 19 h 71"/>
                    <a:gd name="T92" fmla="*/ 526 w 907"/>
                    <a:gd name="T93" fmla="*/ 18 h 71"/>
                    <a:gd name="T94" fmla="*/ 579 w 907"/>
                    <a:gd name="T95" fmla="*/ 18 h 71"/>
                    <a:gd name="T96" fmla="*/ 632 w 907"/>
                    <a:gd name="T97" fmla="*/ 20 h 71"/>
                    <a:gd name="T98" fmla="*/ 658 w 907"/>
                    <a:gd name="T99" fmla="*/ 22 h 71"/>
                    <a:gd name="T100" fmla="*/ 684 w 907"/>
                    <a:gd name="T101" fmla="*/ 25 h 71"/>
                    <a:gd name="T102" fmla="*/ 704 w 907"/>
                    <a:gd name="T103" fmla="*/ 27 h 71"/>
                    <a:gd name="T104" fmla="*/ 760 w 907"/>
                    <a:gd name="T105" fmla="*/ 35 h 71"/>
                    <a:gd name="T106" fmla="*/ 775 w 907"/>
                    <a:gd name="T107" fmla="*/ 38 h 71"/>
                    <a:gd name="T108" fmla="*/ 791 w 907"/>
                    <a:gd name="T109" fmla="*/ 40 h 71"/>
                    <a:gd name="T110" fmla="*/ 806 w 907"/>
                    <a:gd name="T111" fmla="*/ 43 h 71"/>
                    <a:gd name="T112" fmla="*/ 820 w 907"/>
                    <a:gd name="T113" fmla="*/ 46 h 71"/>
                    <a:gd name="T114" fmla="*/ 836 w 907"/>
                    <a:gd name="T115" fmla="*/ 51 h 71"/>
                    <a:gd name="T116" fmla="*/ 865 w 907"/>
                    <a:gd name="T117" fmla="*/ 61 h 71"/>
                    <a:gd name="T118" fmla="*/ 879 w 907"/>
                    <a:gd name="T119" fmla="*/ 66 h 71"/>
                    <a:gd name="T120" fmla="*/ 886 w 907"/>
                    <a:gd name="T121" fmla="*/ 71 h 71"/>
                    <a:gd name="T122" fmla="*/ 889 w 907"/>
                    <a:gd name="T1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7" h="71">
                      <a:moveTo>
                        <a:pt x="889" y="71"/>
                      </a:moveTo>
                      <a:lnTo>
                        <a:pt x="894" y="70"/>
                      </a:lnTo>
                      <a:lnTo>
                        <a:pt x="902" y="65"/>
                      </a:lnTo>
                      <a:lnTo>
                        <a:pt x="906" y="61"/>
                      </a:lnTo>
                      <a:lnTo>
                        <a:pt x="907" y="59"/>
                      </a:lnTo>
                      <a:lnTo>
                        <a:pt x="903" y="54"/>
                      </a:lnTo>
                      <a:lnTo>
                        <a:pt x="894" y="50"/>
                      </a:lnTo>
                      <a:lnTo>
                        <a:pt x="873" y="42"/>
                      </a:lnTo>
                      <a:lnTo>
                        <a:pt x="869" y="40"/>
                      </a:lnTo>
                      <a:lnTo>
                        <a:pt x="841" y="33"/>
                      </a:lnTo>
                      <a:lnTo>
                        <a:pt x="814" y="27"/>
                      </a:lnTo>
                      <a:lnTo>
                        <a:pt x="786" y="22"/>
                      </a:lnTo>
                      <a:lnTo>
                        <a:pt x="757" y="18"/>
                      </a:lnTo>
                      <a:lnTo>
                        <a:pt x="730" y="14"/>
                      </a:lnTo>
                      <a:lnTo>
                        <a:pt x="674" y="8"/>
                      </a:lnTo>
                      <a:lnTo>
                        <a:pt x="619" y="4"/>
                      </a:lnTo>
                      <a:lnTo>
                        <a:pt x="564" y="1"/>
                      </a:lnTo>
                      <a:lnTo>
                        <a:pt x="536" y="1"/>
                      </a:lnTo>
                      <a:lnTo>
                        <a:pt x="427" y="0"/>
                      </a:lnTo>
                      <a:lnTo>
                        <a:pt x="416" y="1"/>
                      </a:lnTo>
                      <a:lnTo>
                        <a:pt x="405" y="2"/>
                      </a:lnTo>
                      <a:lnTo>
                        <a:pt x="385" y="1"/>
                      </a:lnTo>
                      <a:lnTo>
                        <a:pt x="363" y="1"/>
                      </a:lnTo>
                      <a:lnTo>
                        <a:pt x="306" y="3"/>
                      </a:lnTo>
                      <a:lnTo>
                        <a:pt x="295" y="3"/>
                      </a:lnTo>
                      <a:lnTo>
                        <a:pt x="262" y="7"/>
                      </a:lnTo>
                      <a:lnTo>
                        <a:pt x="229" y="9"/>
                      </a:lnTo>
                      <a:lnTo>
                        <a:pt x="179" y="16"/>
                      </a:lnTo>
                      <a:lnTo>
                        <a:pt x="130" y="24"/>
                      </a:lnTo>
                      <a:lnTo>
                        <a:pt x="97" y="31"/>
                      </a:lnTo>
                      <a:lnTo>
                        <a:pt x="49" y="43"/>
                      </a:lnTo>
                      <a:lnTo>
                        <a:pt x="32" y="48"/>
                      </a:lnTo>
                      <a:lnTo>
                        <a:pt x="23" y="51"/>
                      </a:lnTo>
                      <a:lnTo>
                        <a:pt x="0" y="59"/>
                      </a:lnTo>
                      <a:lnTo>
                        <a:pt x="29" y="69"/>
                      </a:lnTo>
                      <a:lnTo>
                        <a:pt x="32" y="66"/>
                      </a:lnTo>
                      <a:lnTo>
                        <a:pt x="33" y="65"/>
                      </a:lnTo>
                      <a:lnTo>
                        <a:pt x="74" y="59"/>
                      </a:lnTo>
                      <a:lnTo>
                        <a:pt x="99" y="52"/>
                      </a:lnTo>
                      <a:lnTo>
                        <a:pt x="124" y="46"/>
                      </a:lnTo>
                      <a:lnTo>
                        <a:pt x="149" y="41"/>
                      </a:lnTo>
                      <a:lnTo>
                        <a:pt x="199" y="33"/>
                      </a:lnTo>
                      <a:lnTo>
                        <a:pt x="249" y="27"/>
                      </a:lnTo>
                      <a:lnTo>
                        <a:pt x="298" y="23"/>
                      </a:lnTo>
                      <a:lnTo>
                        <a:pt x="349" y="20"/>
                      </a:lnTo>
                      <a:lnTo>
                        <a:pt x="399" y="19"/>
                      </a:lnTo>
                      <a:lnTo>
                        <a:pt x="526" y="18"/>
                      </a:lnTo>
                      <a:lnTo>
                        <a:pt x="579" y="18"/>
                      </a:lnTo>
                      <a:lnTo>
                        <a:pt x="632" y="20"/>
                      </a:lnTo>
                      <a:lnTo>
                        <a:pt x="658" y="22"/>
                      </a:lnTo>
                      <a:lnTo>
                        <a:pt x="684" y="25"/>
                      </a:lnTo>
                      <a:lnTo>
                        <a:pt x="704" y="27"/>
                      </a:lnTo>
                      <a:lnTo>
                        <a:pt x="760" y="35"/>
                      </a:lnTo>
                      <a:lnTo>
                        <a:pt x="775" y="38"/>
                      </a:lnTo>
                      <a:lnTo>
                        <a:pt x="791" y="40"/>
                      </a:lnTo>
                      <a:lnTo>
                        <a:pt x="806" y="43"/>
                      </a:lnTo>
                      <a:lnTo>
                        <a:pt x="820" y="46"/>
                      </a:lnTo>
                      <a:lnTo>
                        <a:pt x="836" y="51"/>
                      </a:lnTo>
                      <a:lnTo>
                        <a:pt x="865" y="61"/>
                      </a:lnTo>
                      <a:lnTo>
                        <a:pt x="879" y="66"/>
                      </a:lnTo>
                      <a:lnTo>
                        <a:pt x="886" y="71"/>
                      </a:lnTo>
                      <a:lnTo>
                        <a:pt x="889" y="71"/>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6" name="Freeform 44"/>
                <p:cNvSpPr>
                  <a:spLocks/>
                </p:cNvSpPr>
                <p:nvPr/>
              </p:nvSpPr>
              <p:spPr bwMode="auto">
                <a:xfrm>
                  <a:off x="4171" y="13205"/>
                  <a:ext cx="327" cy="674"/>
                </a:xfrm>
                <a:custGeom>
                  <a:avLst/>
                  <a:gdLst>
                    <a:gd name="T0" fmla="*/ 6 w 327"/>
                    <a:gd name="T1" fmla="*/ 14 h 674"/>
                    <a:gd name="T2" fmla="*/ 231 w 327"/>
                    <a:gd name="T3" fmla="*/ 9 h 674"/>
                    <a:gd name="T4" fmla="*/ 319 w 327"/>
                    <a:gd name="T5" fmla="*/ 0 h 674"/>
                    <a:gd name="T6" fmla="*/ 324 w 327"/>
                    <a:gd name="T7" fmla="*/ 67 h 674"/>
                    <a:gd name="T8" fmla="*/ 312 w 327"/>
                    <a:gd name="T9" fmla="*/ 89 h 674"/>
                    <a:gd name="T10" fmla="*/ 312 w 327"/>
                    <a:gd name="T11" fmla="*/ 113 h 674"/>
                    <a:gd name="T12" fmla="*/ 323 w 327"/>
                    <a:gd name="T13" fmla="*/ 129 h 674"/>
                    <a:gd name="T14" fmla="*/ 320 w 327"/>
                    <a:gd name="T15" fmla="*/ 140 h 674"/>
                    <a:gd name="T16" fmla="*/ 312 w 327"/>
                    <a:gd name="T17" fmla="*/ 159 h 674"/>
                    <a:gd name="T18" fmla="*/ 312 w 327"/>
                    <a:gd name="T19" fmla="*/ 170 h 674"/>
                    <a:gd name="T20" fmla="*/ 320 w 327"/>
                    <a:gd name="T21" fmla="*/ 185 h 674"/>
                    <a:gd name="T22" fmla="*/ 319 w 327"/>
                    <a:gd name="T23" fmla="*/ 197 h 674"/>
                    <a:gd name="T24" fmla="*/ 315 w 327"/>
                    <a:gd name="T25" fmla="*/ 212 h 674"/>
                    <a:gd name="T26" fmla="*/ 327 w 327"/>
                    <a:gd name="T27" fmla="*/ 261 h 674"/>
                    <a:gd name="T28" fmla="*/ 323 w 327"/>
                    <a:gd name="T29" fmla="*/ 440 h 674"/>
                    <a:gd name="T30" fmla="*/ 324 w 327"/>
                    <a:gd name="T31" fmla="*/ 633 h 674"/>
                    <a:gd name="T32" fmla="*/ 227 w 327"/>
                    <a:gd name="T33" fmla="*/ 653 h 674"/>
                    <a:gd name="T34" fmla="*/ 58 w 327"/>
                    <a:gd name="T35" fmla="*/ 671 h 674"/>
                    <a:gd name="T36" fmla="*/ 31 w 327"/>
                    <a:gd name="T37" fmla="*/ 674 h 674"/>
                    <a:gd name="T38" fmla="*/ 0 w 327"/>
                    <a:gd name="T39" fmla="*/ 674 h 674"/>
                    <a:gd name="T40" fmla="*/ 6 w 327"/>
                    <a:gd name="T41" fmla="*/ 1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7" h="674">
                      <a:moveTo>
                        <a:pt x="6" y="14"/>
                      </a:moveTo>
                      <a:lnTo>
                        <a:pt x="231" y="9"/>
                      </a:lnTo>
                      <a:lnTo>
                        <a:pt x="319" y="0"/>
                      </a:lnTo>
                      <a:lnTo>
                        <a:pt x="324" y="67"/>
                      </a:lnTo>
                      <a:lnTo>
                        <a:pt x="312" y="89"/>
                      </a:lnTo>
                      <a:lnTo>
                        <a:pt x="312" y="113"/>
                      </a:lnTo>
                      <a:lnTo>
                        <a:pt x="323" y="129"/>
                      </a:lnTo>
                      <a:lnTo>
                        <a:pt x="320" y="140"/>
                      </a:lnTo>
                      <a:lnTo>
                        <a:pt x="312" y="159"/>
                      </a:lnTo>
                      <a:lnTo>
                        <a:pt x="312" y="170"/>
                      </a:lnTo>
                      <a:lnTo>
                        <a:pt x="320" y="185"/>
                      </a:lnTo>
                      <a:lnTo>
                        <a:pt x="319" y="197"/>
                      </a:lnTo>
                      <a:lnTo>
                        <a:pt x="315" y="212"/>
                      </a:lnTo>
                      <a:lnTo>
                        <a:pt x="327" y="261"/>
                      </a:lnTo>
                      <a:lnTo>
                        <a:pt x="323" y="440"/>
                      </a:lnTo>
                      <a:lnTo>
                        <a:pt x="324" y="633"/>
                      </a:lnTo>
                      <a:lnTo>
                        <a:pt x="227" y="653"/>
                      </a:lnTo>
                      <a:lnTo>
                        <a:pt x="58" y="671"/>
                      </a:lnTo>
                      <a:lnTo>
                        <a:pt x="31" y="674"/>
                      </a:lnTo>
                      <a:lnTo>
                        <a:pt x="0" y="674"/>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7" name="Freeform 45"/>
                <p:cNvSpPr>
                  <a:spLocks/>
                </p:cNvSpPr>
                <p:nvPr/>
              </p:nvSpPr>
              <p:spPr bwMode="auto">
                <a:xfrm>
                  <a:off x="4167" y="13202"/>
                  <a:ext cx="334" cy="681"/>
                </a:xfrm>
                <a:custGeom>
                  <a:avLst/>
                  <a:gdLst>
                    <a:gd name="T0" fmla="*/ 14 w 334"/>
                    <a:gd name="T1" fmla="*/ 17 h 681"/>
                    <a:gd name="T2" fmla="*/ 10 w 334"/>
                    <a:gd name="T3" fmla="*/ 21 h 681"/>
                    <a:gd name="T4" fmla="*/ 235 w 334"/>
                    <a:gd name="T5" fmla="*/ 15 h 681"/>
                    <a:gd name="T6" fmla="*/ 323 w 334"/>
                    <a:gd name="T7" fmla="*/ 6 h 681"/>
                    <a:gd name="T8" fmla="*/ 320 w 334"/>
                    <a:gd name="T9" fmla="*/ 3 h 681"/>
                    <a:gd name="T10" fmla="*/ 324 w 334"/>
                    <a:gd name="T11" fmla="*/ 70 h 681"/>
                    <a:gd name="T12" fmla="*/ 324 w 334"/>
                    <a:gd name="T13" fmla="*/ 69 h 681"/>
                    <a:gd name="T14" fmla="*/ 312 w 334"/>
                    <a:gd name="T15" fmla="*/ 91 h 681"/>
                    <a:gd name="T16" fmla="*/ 312 w 334"/>
                    <a:gd name="T17" fmla="*/ 117 h 681"/>
                    <a:gd name="T18" fmla="*/ 324 w 334"/>
                    <a:gd name="T19" fmla="*/ 134 h 681"/>
                    <a:gd name="T20" fmla="*/ 323 w 334"/>
                    <a:gd name="T21" fmla="*/ 131 h 681"/>
                    <a:gd name="T22" fmla="*/ 321 w 334"/>
                    <a:gd name="T23" fmla="*/ 142 h 681"/>
                    <a:gd name="T24" fmla="*/ 312 w 334"/>
                    <a:gd name="T25" fmla="*/ 161 h 681"/>
                    <a:gd name="T26" fmla="*/ 312 w 334"/>
                    <a:gd name="T27" fmla="*/ 174 h 681"/>
                    <a:gd name="T28" fmla="*/ 321 w 334"/>
                    <a:gd name="T29" fmla="*/ 190 h 681"/>
                    <a:gd name="T30" fmla="*/ 321 w 334"/>
                    <a:gd name="T31" fmla="*/ 188 h 681"/>
                    <a:gd name="T32" fmla="*/ 320 w 334"/>
                    <a:gd name="T33" fmla="*/ 200 h 681"/>
                    <a:gd name="T34" fmla="*/ 320 w 334"/>
                    <a:gd name="T35" fmla="*/ 199 h 681"/>
                    <a:gd name="T36" fmla="*/ 316 w 334"/>
                    <a:gd name="T37" fmla="*/ 215 h 681"/>
                    <a:gd name="T38" fmla="*/ 328 w 334"/>
                    <a:gd name="T39" fmla="*/ 265 h 681"/>
                    <a:gd name="T40" fmla="*/ 328 w 334"/>
                    <a:gd name="T41" fmla="*/ 264 h 681"/>
                    <a:gd name="T42" fmla="*/ 323 w 334"/>
                    <a:gd name="T43" fmla="*/ 443 h 681"/>
                    <a:gd name="T44" fmla="*/ 324 w 334"/>
                    <a:gd name="T45" fmla="*/ 636 h 681"/>
                    <a:gd name="T46" fmla="*/ 327 w 334"/>
                    <a:gd name="T47" fmla="*/ 633 h 681"/>
                    <a:gd name="T48" fmla="*/ 230 w 334"/>
                    <a:gd name="T49" fmla="*/ 653 h 681"/>
                    <a:gd name="T50" fmla="*/ 231 w 334"/>
                    <a:gd name="T51" fmla="*/ 653 h 681"/>
                    <a:gd name="T52" fmla="*/ 62 w 334"/>
                    <a:gd name="T53" fmla="*/ 671 h 681"/>
                    <a:gd name="T54" fmla="*/ 35 w 334"/>
                    <a:gd name="T55" fmla="*/ 674 h 681"/>
                    <a:gd name="T56" fmla="*/ 4 w 334"/>
                    <a:gd name="T57" fmla="*/ 674 h 681"/>
                    <a:gd name="T58" fmla="*/ 7 w 334"/>
                    <a:gd name="T59" fmla="*/ 677 h 681"/>
                    <a:gd name="T60" fmla="*/ 14 w 334"/>
                    <a:gd name="T61" fmla="*/ 17 h 681"/>
                    <a:gd name="T62" fmla="*/ 7 w 334"/>
                    <a:gd name="T63" fmla="*/ 14 h 681"/>
                    <a:gd name="T64" fmla="*/ 0 w 334"/>
                    <a:gd name="T65" fmla="*/ 681 h 681"/>
                    <a:gd name="T66" fmla="*/ 35 w 334"/>
                    <a:gd name="T67" fmla="*/ 681 h 681"/>
                    <a:gd name="T68" fmla="*/ 62 w 334"/>
                    <a:gd name="T69" fmla="*/ 677 h 681"/>
                    <a:gd name="T70" fmla="*/ 231 w 334"/>
                    <a:gd name="T71" fmla="*/ 660 h 681"/>
                    <a:gd name="T72" fmla="*/ 233 w 334"/>
                    <a:gd name="T73" fmla="*/ 660 h 681"/>
                    <a:gd name="T74" fmla="*/ 330 w 334"/>
                    <a:gd name="T75" fmla="*/ 639 h 681"/>
                    <a:gd name="T76" fmla="*/ 330 w 334"/>
                    <a:gd name="T77" fmla="*/ 443 h 681"/>
                    <a:gd name="T78" fmla="*/ 334 w 334"/>
                    <a:gd name="T79" fmla="*/ 264 h 681"/>
                    <a:gd name="T80" fmla="*/ 322 w 334"/>
                    <a:gd name="T81" fmla="*/ 214 h 681"/>
                    <a:gd name="T82" fmla="*/ 322 w 334"/>
                    <a:gd name="T83" fmla="*/ 216 h 681"/>
                    <a:gd name="T84" fmla="*/ 327 w 334"/>
                    <a:gd name="T85" fmla="*/ 201 h 681"/>
                    <a:gd name="T86" fmla="*/ 328 w 334"/>
                    <a:gd name="T87" fmla="*/ 186 h 681"/>
                    <a:gd name="T88" fmla="*/ 319 w 334"/>
                    <a:gd name="T89" fmla="*/ 171 h 681"/>
                    <a:gd name="T90" fmla="*/ 319 w 334"/>
                    <a:gd name="T91" fmla="*/ 173 h 681"/>
                    <a:gd name="T92" fmla="*/ 319 w 334"/>
                    <a:gd name="T93" fmla="*/ 162 h 681"/>
                    <a:gd name="T94" fmla="*/ 319 w 334"/>
                    <a:gd name="T95" fmla="*/ 163 h 681"/>
                    <a:gd name="T96" fmla="*/ 328 w 334"/>
                    <a:gd name="T97" fmla="*/ 144 h 681"/>
                    <a:gd name="T98" fmla="*/ 330 w 334"/>
                    <a:gd name="T99" fmla="*/ 131 h 681"/>
                    <a:gd name="T100" fmla="*/ 318 w 334"/>
                    <a:gd name="T101" fmla="*/ 113 h 681"/>
                    <a:gd name="T102" fmla="*/ 319 w 334"/>
                    <a:gd name="T103" fmla="*/ 116 h 681"/>
                    <a:gd name="T104" fmla="*/ 319 w 334"/>
                    <a:gd name="T105" fmla="*/ 92 h 681"/>
                    <a:gd name="T106" fmla="*/ 319 w 334"/>
                    <a:gd name="T107" fmla="*/ 94 h 681"/>
                    <a:gd name="T108" fmla="*/ 331 w 334"/>
                    <a:gd name="T109" fmla="*/ 71 h 681"/>
                    <a:gd name="T110" fmla="*/ 327 w 334"/>
                    <a:gd name="T111" fmla="*/ 0 h 681"/>
                    <a:gd name="T112" fmla="*/ 235 w 334"/>
                    <a:gd name="T113" fmla="*/ 8 h 681"/>
                    <a:gd name="T114" fmla="*/ 7 w 334"/>
                    <a:gd name="T115" fmla="*/ 14 h 681"/>
                    <a:gd name="T116" fmla="*/ 14 w 334"/>
                    <a:gd name="T117" fmla="*/ 1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 h="681">
                      <a:moveTo>
                        <a:pt x="14" y="17"/>
                      </a:moveTo>
                      <a:lnTo>
                        <a:pt x="10" y="21"/>
                      </a:lnTo>
                      <a:lnTo>
                        <a:pt x="235" y="15"/>
                      </a:lnTo>
                      <a:lnTo>
                        <a:pt x="323" y="6"/>
                      </a:lnTo>
                      <a:lnTo>
                        <a:pt x="320" y="3"/>
                      </a:lnTo>
                      <a:lnTo>
                        <a:pt x="324" y="70"/>
                      </a:lnTo>
                      <a:lnTo>
                        <a:pt x="324" y="69"/>
                      </a:lnTo>
                      <a:lnTo>
                        <a:pt x="312" y="91"/>
                      </a:lnTo>
                      <a:lnTo>
                        <a:pt x="312" y="117"/>
                      </a:lnTo>
                      <a:lnTo>
                        <a:pt x="324" y="134"/>
                      </a:lnTo>
                      <a:lnTo>
                        <a:pt x="323" y="131"/>
                      </a:lnTo>
                      <a:lnTo>
                        <a:pt x="321" y="142"/>
                      </a:lnTo>
                      <a:lnTo>
                        <a:pt x="312" y="161"/>
                      </a:lnTo>
                      <a:lnTo>
                        <a:pt x="312" y="174"/>
                      </a:lnTo>
                      <a:lnTo>
                        <a:pt x="321" y="190"/>
                      </a:lnTo>
                      <a:lnTo>
                        <a:pt x="321" y="188"/>
                      </a:lnTo>
                      <a:lnTo>
                        <a:pt x="320" y="200"/>
                      </a:lnTo>
                      <a:lnTo>
                        <a:pt x="320" y="199"/>
                      </a:lnTo>
                      <a:lnTo>
                        <a:pt x="316" y="215"/>
                      </a:lnTo>
                      <a:lnTo>
                        <a:pt x="328" y="265"/>
                      </a:lnTo>
                      <a:lnTo>
                        <a:pt x="328" y="264"/>
                      </a:lnTo>
                      <a:lnTo>
                        <a:pt x="323" y="443"/>
                      </a:lnTo>
                      <a:lnTo>
                        <a:pt x="324" y="636"/>
                      </a:lnTo>
                      <a:lnTo>
                        <a:pt x="327" y="633"/>
                      </a:lnTo>
                      <a:lnTo>
                        <a:pt x="230" y="653"/>
                      </a:lnTo>
                      <a:lnTo>
                        <a:pt x="231" y="653"/>
                      </a:lnTo>
                      <a:lnTo>
                        <a:pt x="62" y="671"/>
                      </a:lnTo>
                      <a:lnTo>
                        <a:pt x="35" y="674"/>
                      </a:lnTo>
                      <a:lnTo>
                        <a:pt x="4" y="674"/>
                      </a:lnTo>
                      <a:lnTo>
                        <a:pt x="7" y="677"/>
                      </a:lnTo>
                      <a:lnTo>
                        <a:pt x="14" y="17"/>
                      </a:lnTo>
                      <a:lnTo>
                        <a:pt x="7" y="14"/>
                      </a:lnTo>
                      <a:lnTo>
                        <a:pt x="0" y="681"/>
                      </a:lnTo>
                      <a:lnTo>
                        <a:pt x="35" y="681"/>
                      </a:lnTo>
                      <a:lnTo>
                        <a:pt x="62" y="677"/>
                      </a:lnTo>
                      <a:lnTo>
                        <a:pt x="231" y="660"/>
                      </a:lnTo>
                      <a:lnTo>
                        <a:pt x="233" y="660"/>
                      </a:lnTo>
                      <a:lnTo>
                        <a:pt x="330" y="639"/>
                      </a:lnTo>
                      <a:lnTo>
                        <a:pt x="330" y="443"/>
                      </a:lnTo>
                      <a:lnTo>
                        <a:pt x="334" y="264"/>
                      </a:lnTo>
                      <a:lnTo>
                        <a:pt x="322" y="214"/>
                      </a:lnTo>
                      <a:lnTo>
                        <a:pt x="322" y="216"/>
                      </a:lnTo>
                      <a:lnTo>
                        <a:pt x="327" y="201"/>
                      </a:lnTo>
                      <a:lnTo>
                        <a:pt x="328" y="186"/>
                      </a:lnTo>
                      <a:lnTo>
                        <a:pt x="319" y="171"/>
                      </a:lnTo>
                      <a:lnTo>
                        <a:pt x="319" y="173"/>
                      </a:lnTo>
                      <a:lnTo>
                        <a:pt x="319" y="162"/>
                      </a:lnTo>
                      <a:lnTo>
                        <a:pt x="319" y="163"/>
                      </a:lnTo>
                      <a:lnTo>
                        <a:pt x="328" y="144"/>
                      </a:lnTo>
                      <a:lnTo>
                        <a:pt x="330" y="131"/>
                      </a:lnTo>
                      <a:lnTo>
                        <a:pt x="318" y="113"/>
                      </a:lnTo>
                      <a:lnTo>
                        <a:pt x="319" y="116"/>
                      </a:lnTo>
                      <a:lnTo>
                        <a:pt x="319" y="92"/>
                      </a:lnTo>
                      <a:lnTo>
                        <a:pt x="319" y="94"/>
                      </a:lnTo>
                      <a:lnTo>
                        <a:pt x="331" y="71"/>
                      </a:lnTo>
                      <a:lnTo>
                        <a:pt x="327" y="0"/>
                      </a:lnTo>
                      <a:lnTo>
                        <a:pt x="235" y="8"/>
                      </a:lnTo>
                      <a:lnTo>
                        <a:pt x="7"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8" name="Freeform 46"/>
                <p:cNvSpPr>
                  <a:spLocks/>
                </p:cNvSpPr>
                <p:nvPr/>
              </p:nvSpPr>
              <p:spPr bwMode="auto">
                <a:xfrm>
                  <a:off x="4303" y="13778"/>
                  <a:ext cx="13" cy="10"/>
                </a:xfrm>
                <a:custGeom>
                  <a:avLst/>
                  <a:gdLst>
                    <a:gd name="T0" fmla="*/ 5 w 13"/>
                    <a:gd name="T1" fmla="*/ 0 h 10"/>
                    <a:gd name="T2" fmla="*/ 1 w 13"/>
                    <a:gd name="T3" fmla="*/ 0 h 10"/>
                    <a:gd name="T4" fmla="*/ 1 w 13"/>
                    <a:gd name="T5" fmla="*/ 1 h 10"/>
                    <a:gd name="T6" fmla="*/ 0 w 13"/>
                    <a:gd name="T7" fmla="*/ 2 h 10"/>
                    <a:gd name="T8" fmla="*/ 0 w 13"/>
                    <a:gd name="T9" fmla="*/ 5 h 10"/>
                    <a:gd name="T10" fmla="*/ 1 w 13"/>
                    <a:gd name="T11" fmla="*/ 5 h 10"/>
                    <a:gd name="T12" fmla="*/ 3 w 13"/>
                    <a:gd name="T13" fmla="*/ 6 h 10"/>
                    <a:gd name="T14" fmla="*/ 4 w 13"/>
                    <a:gd name="T15" fmla="*/ 6 h 10"/>
                    <a:gd name="T16" fmla="*/ 3 w 13"/>
                    <a:gd name="T17" fmla="*/ 5 h 10"/>
                    <a:gd name="T18" fmla="*/ 3 w 13"/>
                    <a:gd name="T19" fmla="*/ 6 h 10"/>
                    <a:gd name="T20" fmla="*/ 5 w 13"/>
                    <a:gd name="T21" fmla="*/ 6 h 10"/>
                    <a:gd name="T22" fmla="*/ 5 w 13"/>
                    <a:gd name="T23" fmla="*/ 7 h 10"/>
                    <a:gd name="T24" fmla="*/ 9 w 13"/>
                    <a:gd name="T25" fmla="*/ 10 h 10"/>
                    <a:gd name="T26" fmla="*/ 11 w 13"/>
                    <a:gd name="T27" fmla="*/ 10 h 10"/>
                    <a:gd name="T28" fmla="*/ 11 w 13"/>
                    <a:gd name="T29" fmla="*/ 8 h 10"/>
                    <a:gd name="T30" fmla="*/ 13 w 13"/>
                    <a:gd name="T31" fmla="*/ 8 h 10"/>
                    <a:gd name="T32" fmla="*/ 13 w 13"/>
                    <a:gd name="T33" fmla="*/ 5 h 10"/>
                    <a:gd name="T34" fmla="*/ 11 w 13"/>
                    <a:gd name="T35" fmla="*/ 4 h 10"/>
                    <a:gd name="T36" fmla="*/ 11 w 13"/>
                    <a:gd name="T37" fmla="*/ 3 h 10"/>
                    <a:gd name="T38" fmla="*/ 9 w 13"/>
                    <a:gd name="T39" fmla="*/ 3 h 10"/>
                    <a:gd name="T40" fmla="*/ 11 w 13"/>
                    <a:gd name="T41" fmla="*/ 4 h 10"/>
                    <a:gd name="T42" fmla="*/ 9 w 13"/>
                    <a:gd name="T43" fmla="*/ 2 h 10"/>
                    <a:gd name="T44" fmla="*/ 9 w 13"/>
                    <a:gd name="T45" fmla="*/ 3 h 10"/>
                    <a:gd name="T46" fmla="*/ 9 w 13"/>
                    <a:gd name="T47" fmla="*/ 2 h 10"/>
                    <a:gd name="T48" fmla="*/ 7 w 13"/>
                    <a:gd name="T49" fmla="*/ 2 h 10"/>
                    <a:gd name="T50" fmla="*/ 7 w 13"/>
                    <a:gd name="T51" fmla="*/ 1 h 10"/>
                    <a:gd name="T52" fmla="*/ 4 w 13"/>
                    <a:gd name="T53" fmla="*/ 0 h 10"/>
                    <a:gd name="T54" fmla="*/ 5 w 13"/>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0">
                      <a:moveTo>
                        <a:pt x="5" y="0"/>
                      </a:moveTo>
                      <a:lnTo>
                        <a:pt x="1" y="0"/>
                      </a:lnTo>
                      <a:lnTo>
                        <a:pt x="1" y="1"/>
                      </a:lnTo>
                      <a:lnTo>
                        <a:pt x="0" y="2"/>
                      </a:lnTo>
                      <a:lnTo>
                        <a:pt x="0" y="5"/>
                      </a:lnTo>
                      <a:lnTo>
                        <a:pt x="1" y="5"/>
                      </a:lnTo>
                      <a:lnTo>
                        <a:pt x="3" y="6"/>
                      </a:lnTo>
                      <a:lnTo>
                        <a:pt x="4" y="6"/>
                      </a:lnTo>
                      <a:lnTo>
                        <a:pt x="3" y="5"/>
                      </a:lnTo>
                      <a:lnTo>
                        <a:pt x="3" y="6"/>
                      </a:lnTo>
                      <a:lnTo>
                        <a:pt x="5" y="6"/>
                      </a:lnTo>
                      <a:lnTo>
                        <a:pt x="5" y="7"/>
                      </a:lnTo>
                      <a:lnTo>
                        <a:pt x="9" y="10"/>
                      </a:lnTo>
                      <a:lnTo>
                        <a:pt x="11" y="10"/>
                      </a:lnTo>
                      <a:lnTo>
                        <a:pt x="11" y="8"/>
                      </a:lnTo>
                      <a:lnTo>
                        <a:pt x="13" y="8"/>
                      </a:lnTo>
                      <a:lnTo>
                        <a:pt x="13" y="5"/>
                      </a:lnTo>
                      <a:lnTo>
                        <a:pt x="11" y="4"/>
                      </a:lnTo>
                      <a:lnTo>
                        <a:pt x="11" y="3"/>
                      </a:lnTo>
                      <a:lnTo>
                        <a:pt x="9" y="3"/>
                      </a:lnTo>
                      <a:lnTo>
                        <a:pt x="11" y="4"/>
                      </a:lnTo>
                      <a:lnTo>
                        <a:pt x="9" y="2"/>
                      </a:lnTo>
                      <a:lnTo>
                        <a:pt x="9" y="3"/>
                      </a:lnTo>
                      <a:lnTo>
                        <a:pt x="9" y="2"/>
                      </a:lnTo>
                      <a:lnTo>
                        <a:pt x="7" y="2"/>
                      </a:lnTo>
                      <a:lnTo>
                        <a:pt x="7" y="1"/>
                      </a:lnTo>
                      <a:lnTo>
                        <a:pt x="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19" name="Freeform 47"/>
                <p:cNvSpPr>
                  <a:spLocks/>
                </p:cNvSpPr>
                <p:nvPr/>
              </p:nvSpPr>
              <p:spPr bwMode="auto">
                <a:xfrm>
                  <a:off x="4168" y="13851"/>
                  <a:ext cx="330" cy="752"/>
                </a:xfrm>
                <a:custGeom>
                  <a:avLst/>
                  <a:gdLst>
                    <a:gd name="T0" fmla="*/ 0 w 330"/>
                    <a:gd name="T1" fmla="*/ 38 h 752"/>
                    <a:gd name="T2" fmla="*/ 86 w 330"/>
                    <a:gd name="T3" fmla="*/ 31 h 752"/>
                    <a:gd name="T4" fmla="*/ 167 w 330"/>
                    <a:gd name="T5" fmla="*/ 24 h 752"/>
                    <a:gd name="T6" fmla="*/ 223 w 330"/>
                    <a:gd name="T7" fmla="*/ 16 h 752"/>
                    <a:gd name="T8" fmla="*/ 327 w 330"/>
                    <a:gd name="T9" fmla="*/ 0 h 752"/>
                    <a:gd name="T10" fmla="*/ 330 w 330"/>
                    <a:gd name="T11" fmla="*/ 260 h 752"/>
                    <a:gd name="T12" fmla="*/ 326 w 330"/>
                    <a:gd name="T13" fmla="*/ 324 h 752"/>
                    <a:gd name="T14" fmla="*/ 319 w 330"/>
                    <a:gd name="T15" fmla="*/ 361 h 752"/>
                    <a:gd name="T16" fmla="*/ 310 w 330"/>
                    <a:gd name="T17" fmla="*/ 384 h 752"/>
                    <a:gd name="T18" fmla="*/ 310 w 330"/>
                    <a:gd name="T19" fmla="*/ 396 h 752"/>
                    <a:gd name="T20" fmla="*/ 323 w 330"/>
                    <a:gd name="T21" fmla="*/ 418 h 752"/>
                    <a:gd name="T22" fmla="*/ 326 w 330"/>
                    <a:gd name="T23" fmla="*/ 427 h 752"/>
                    <a:gd name="T24" fmla="*/ 322 w 330"/>
                    <a:gd name="T25" fmla="*/ 438 h 752"/>
                    <a:gd name="T26" fmla="*/ 310 w 330"/>
                    <a:gd name="T27" fmla="*/ 461 h 752"/>
                    <a:gd name="T28" fmla="*/ 309 w 330"/>
                    <a:gd name="T29" fmla="*/ 476 h 752"/>
                    <a:gd name="T30" fmla="*/ 312 w 330"/>
                    <a:gd name="T31" fmla="*/ 482 h 752"/>
                    <a:gd name="T32" fmla="*/ 324 w 330"/>
                    <a:gd name="T33" fmla="*/ 503 h 752"/>
                    <a:gd name="T34" fmla="*/ 324 w 330"/>
                    <a:gd name="T35" fmla="*/ 513 h 752"/>
                    <a:gd name="T36" fmla="*/ 321 w 330"/>
                    <a:gd name="T37" fmla="*/ 529 h 752"/>
                    <a:gd name="T38" fmla="*/ 312 w 330"/>
                    <a:gd name="T39" fmla="*/ 540 h 752"/>
                    <a:gd name="T40" fmla="*/ 317 w 330"/>
                    <a:gd name="T41" fmla="*/ 563 h 752"/>
                    <a:gd name="T42" fmla="*/ 321 w 330"/>
                    <a:gd name="T43" fmla="*/ 600 h 752"/>
                    <a:gd name="T44" fmla="*/ 318 w 330"/>
                    <a:gd name="T45" fmla="*/ 696 h 752"/>
                    <a:gd name="T46" fmla="*/ 289 w 330"/>
                    <a:gd name="T47" fmla="*/ 713 h 752"/>
                    <a:gd name="T48" fmla="*/ 233 w 330"/>
                    <a:gd name="T49" fmla="*/ 728 h 752"/>
                    <a:gd name="T50" fmla="*/ 131 w 330"/>
                    <a:gd name="T51" fmla="*/ 741 h 752"/>
                    <a:gd name="T52" fmla="*/ 18 w 330"/>
                    <a:gd name="T53" fmla="*/ 752 h 752"/>
                    <a:gd name="T54" fmla="*/ 0 w 330"/>
                    <a:gd name="T55" fmla="*/ 3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0" h="752">
                      <a:moveTo>
                        <a:pt x="0" y="38"/>
                      </a:moveTo>
                      <a:lnTo>
                        <a:pt x="86" y="31"/>
                      </a:lnTo>
                      <a:lnTo>
                        <a:pt x="167" y="24"/>
                      </a:lnTo>
                      <a:lnTo>
                        <a:pt x="223" y="16"/>
                      </a:lnTo>
                      <a:lnTo>
                        <a:pt x="327" y="0"/>
                      </a:lnTo>
                      <a:lnTo>
                        <a:pt x="330" y="260"/>
                      </a:lnTo>
                      <a:lnTo>
                        <a:pt x="326" y="324"/>
                      </a:lnTo>
                      <a:lnTo>
                        <a:pt x="319" y="361"/>
                      </a:lnTo>
                      <a:lnTo>
                        <a:pt x="310" y="384"/>
                      </a:lnTo>
                      <a:lnTo>
                        <a:pt x="310" y="396"/>
                      </a:lnTo>
                      <a:lnTo>
                        <a:pt x="323" y="418"/>
                      </a:lnTo>
                      <a:lnTo>
                        <a:pt x="326" y="427"/>
                      </a:lnTo>
                      <a:lnTo>
                        <a:pt x="322" y="438"/>
                      </a:lnTo>
                      <a:lnTo>
                        <a:pt x="310" y="461"/>
                      </a:lnTo>
                      <a:lnTo>
                        <a:pt x="309" y="476"/>
                      </a:lnTo>
                      <a:lnTo>
                        <a:pt x="312" y="482"/>
                      </a:lnTo>
                      <a:lnTo>
                        <a:pt x="324" y="503"/>
                      </a:lnTo>
                      <a:lnTo>
                        <a:pt x="324" y="513"/>
                      </a:lnTo>
                      <a:lnTo>
                        <a:pt x="321" y="529"/>
                      </a:lnTo>
                      <a:lnTo>
                        <a:pt x="312" y="540"/>
                      </a:lnTo>
                      <a:lnTo>
                        <a:pt x="317" y="563"/>
                      </a:lnTo>
                      <a:lnTo>
                        <a:pt x="321" y="600"/>
                      </a:lnTo>
                      <a:lnTo>
                        <a:pt x="318" y="696"/>
                      </a:lnTo>
                      <a:lnTo>
                        <a:pt x="289" y="713"/>
                      </a:lnTo>
                      <a:lnTo>
                        <a:pt x="233" y="728"/>
                      </a:lnTo>
                      <a:lnTo>
                        <a:pt x="131" y="741"/>
                      </a:lnTo>
                      <a:lnTo>
                        <a:pt x="18" y="752"/>
                      </a:lnTo>
                      <a:lnTo>
                        <a:pt x="0" y="38"/>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20" name="Freeform 48"/>
                <p:cNvSpPr>
                  <a:spLocks/>
                </p:cNvSpPr>
                <p:nvPr/>
              </p:nvSpPr>
              <p:spPr bwMode="auto">
                <a:xfrm>
                  <a:off x="4165" y="13845"/>
                  <a:ext cx="336" cy="758"/>
                </a:xfrm>
                <a:custGeom>
                  <a:avLst/>
                  <a:gdLst>
                    <a:gd name="T0" fmla="*/ 3 w 336"/>
                    <a:gd name="T1" fmla="*/ 44 h 758"/>
                    <a:gd name="T2" fmla="*/ 170 w 336"/>
                    <a:gd name="T3" fmla="*/ 30 h 758"/>
                    <a:gd name="T4" fmla="*/ 330 w 336"/>
                    <a:gd name="T5" fmla="*/ 7 h 758"/>
                    <a:gd name="T6" fmla="*/ 330 w 336"/>
                    <a:gd name="T7" fmla="*/ 263 h 758"/>
                    <a:gd name="T8" fmla="*/ 325 w 336"/>
                    <a:gd name="T9" fmla="*/ 326 h 758"/>
                    <a:gd name="T10" fmla="*/ 310 w 336"/>
                    <a:gd name="T11" fmla="*/ 386 h 758"/>
                    <a:gd name="T12" fmla="*/ 323 w 336"/>
                    <a:gd name="T13" fmla="*/ 423 h 758"/>
                    <a:gd name="T14" fmla="*/ 325 w 336"/>
                    <a:gd name="T15" fmla="*/ 431 h 758"/>
                    <a:gd name="T16" fmla="*/ 322 w 336"/>
                    <a:gd name="T17" fmla="*/ 440 h 758"/>
                    <a:gd name="T18" fmla="*/ 309 w 336"/>
                    <a:gd name="T19" fmla="*/ 480 h 758"/>
                    <a:gd name="T20" fmla="*/ 312 w 336"/>
                    <a:gd name="T21" fmla="*/ 488 h 758"/>
                    <a:gd name="T22" fmla="*/ 324 w 336"/>
                    <a:gd name="T23" fmla="*/ 506 h 758"/>
                    <a:gd name="T24" fmla="*/ 324 w 336"/>
                    <a:gd name="T25" fmla="*/ 515 h 758"/>
                    <a:gd name="T26" fmla="*/ 322 w 336"/>
                    <a:gd name="T27" fmla="*/ 530 h 758"/>
                    <a:gd name="T28" fmla="*/ 316 w 336"/>
                    <a:gd name="T29" fmla="*/ 567 h 758"/>
                    <a:gd name="T30" fmla="*/ 321 w 336"/>
                    <a:gd name="T31" fmla="*/ 603 h 758"/>
                    <a:gd name="T32" fmla="*/ 319 w 336"/>
                    <a:gd name="T33" fmla="*/ 695 h 758"/>
                    <a:gd name="T34" fmla="*/ 291 w 336"/>
                    <a:gd name="T35" fmla="*/ 713 h 758"/>
                    <a:gd name="T36" fmla="*/ 236 w 336"/>
                    <a:gd name="T37" fmla="*/ 728 h 758"/>
                    <a:gd name="T38" fmla="*/ 21 w 336"/>
                    <a:gd name="T39" fmla="*/ 752 h 758"/>
                    <a:gd name="T40" fmla="*/ 7 w 336"/>
                    <a:gd name="T41" fmla="*/ 41 h 758"/>
                    <a:gd name="T42" fmla="*/ 18 w 336"/>
                    <a:gd name="T43" fmla="*/ 758 h 758"/>
                    <a:gd name="T44" fmla="*/ 236 w 336"/>
                    <a:gd name="T45" fmla="*/ 734 h 758"/>
                    <a:gd name="T46" fmla="*/ 293 w 336"/>
                    <a:gd name="T47" fmla="*/ 720 h 758"/>
                    <a:gd name="T48" fmla="*/ 327 w 336"/>
                    <a:gd name="T49" fmla="*/ 603 h 758"/>
                    <a:gd name="T50" fmla="*/ 323 w 336"/>
                    <a:gd name="T51" fmla="*/ 565 h 758"/>
                    <a:gd name="T52" fmla="*/ 318 w 336"/>
                    <a:gd name="T53" fmla="*/ 545 h 758"/>
                    <a:gd name="T54" fmla="*/ 331 w 336"/>
                    <a:gd name="T55" fmla="*/ 516 h 758"/>
                    <a:gd name="T56" fmla="*/ 319 w 336"/>
                    <a:gd name="T57" fmla="*/ 483 h 758"/>
                    <a:gd name="T58" fmla="*/ 315 w 336"/>
                    <a:gd name="T59" fmla="*/ 478 h 758"/>
                    <a:gd name="T60" fmla="*/ 316 w 336"/>
                    <a:gd name="T61" fmla="*/ 464 h 758"/>
                    <a:gd name="T62" fmla="*/ 329 w 336"/>
                    <a:gd name="T63" fmla="*/ 442 h 758"/>
                    <a:gd name="T64" fmla="*/ 330 w 336"/>
                    <a:gd name="T65" fmla="*/ 420 h 758"/>
                    <a:gd name="T66" fmla="*/ 316 w 336"/>
                    <a:gd name="T67" fmla="*/ 399 h 758"/>
                    <a:gd name="T68" fmla="*/ 316 w 336"/>
                    <a:gd name="T69" fmla="*/ 388 h 758"/>
                    <a:gd name="T70" fmla="*/ 332 w 336"/>
                    <a:gd name="T71" fmla="*/ 328 h 758"/>
                    <a:gd name="T72" fmla="*/ 336 w 336"/>
                    <a:gd name="T73" fmla="*/ 263 h 758"/>
                    <a:gd name="T74" fmla="*/ 226 w 336"/>
                    <a:gd name="T75" fmla="*/ 16 h 758"/>
                    <a:gd name="T76" fmla="*/ 89 w 336"/>
                    <a:gd name="T77" fmla="*/ 31 h 758"/>
                    <a:gd name="T78" fmla="*/ 7 w 336"/>
                    <a:gd name="T79" fmla="*/ 4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758">
                      <a:moveTo>
                        <a:pt x="7" y="41"/>
                      </a:moveTo>
                      <a:lnTo>
                        <a:pt x="3" y="44"/>
                      </a:lnTo>
                      <a:lnTo>
                        <a:pt x="89" y="38"/>
                      </a:lnTo>
                      <a:lnTo>
                        <a:pt x="170" y="30"/>
                      </a:lnTo>
                      <a:lnTo>
                        <a:pt x="226" y="22"/>
                      </a:lnTo>
                      <a:lnTo>
                        <a:pt x="330" y="7"/>
                      </a:lnTo>
                      <a:lnTo>
                        <a:pt x="326" y="3"/>
                      </a:lnTo>
                      <a:lnTo>
                        <a:pt x="330" y="263"/>
                      </a:lnTo>
                      <a:lnTo>
                        <a:pt x="325" y="327"/>
                      </a:lnTo>
                      <a:lnTo>
                        <a:pt x="325" y="326"/>
                      </a:lnTo>
                      <a:lnTo>
                        <a:pt x="319" y="363"/>
                      </a:lnTo>
                      <a:lnTo>
                        <a:pt x="310" y="386"/>
                      </a:lnTo>
                      <a:lnTo>
                        <a:pt x="310" y="400"/>
                      </a:lnTo>
                      <a:lnTo>
                        <a:pt x="323" y="423"/>
                      </a:lnTo>
                      <a:lnTo>
                        <a:pt x="323" y="422"/>
                      </a:lnTo>
                      <a:lnTo>
                        <a:pt x="325" y="431"/>
                      </a:lnTo>
                      <a:lnTo>
                        <a:pt x="325" y="429"/>
                      </a:lnTo>
                      <a:lnTo>
                        <a:pt x="322" y="440"/>
                      </a:lnTo>
                      <a:lnTo>
                        <a:pt x="310" y="463"/>
                      </a:lnTo>
                      <a:lnTo>
                        <a:pt x="309" y="480"/>
                      </a:lnTo>
                      <a:lnTo>
                        <a:pt x="312" y="486"/>
                      </a:lnTo>
                      <a:lnTo>
                        <a:pt x="312" y="488"/>
                      </a:lnTo>
                      <a:lnTo>
                        <a:pt x="324" y="509"/>
                      </a:lnTo>
                      <a:lnTo>
                        <a:pt x="324" y="506"/>
                      </a:lnTo>
                      <a:lnTo>
                        <a:pt x="324" y="516"/>
                      </a:lnTo>
                      <a:lnTo>
                        <a:pt x="324" y="515"/>
                      </a:lnTo>
                      <a:lnTo>
                        <a:pt x="321" y="531"/>
                      </a:lnTo>
                      <a:lnTo>
                        <a:pt x="322" y="530"/>
                      </a:lnTo>
                      <a:lnTo>
                        <a:pt x="312" y="542"/>
                      </a:lnTo>
                      <a:lnTo>
                        <a:pt x="316" y="567"/>
                      </a:lnTo>
                      <a:lnTo>
                        <a:pt x="316" y="566"/>
                      </a:lnTo>
                      <a:lnTo>
                        <a:pt x="321" y="603"/>
                      </a:lnTo>
                      <a:lnTo>
                        <a:pt x="318" y="699"/>
                      </a:lnTo>
                      <a:lnTo>
                        <a:pt x="319" y="695"/>
                      </a:lnTo>
                      <a:lnTo>
                        <a:pt x="290" y="713"/>
                      </a:lnTo>
                      <a:lnTo>
                        <a:pt x="291" y="713"/>
                      </a:lnTo>
                      <a:lnTo>
                        <a:pt x="235" y="728"/>
                      </a:lnTo>
                      <a:lnTo>
                        <a:pt x="236" y="728"/>
                      </a:lnTo>
                      <a:lnTo>
                        <a:pt x="134" y="741"/>
                      </a:lnTo>
                      <a:lnTo>
                        <a:pt x="21" y="752"/>
                      </a:lnTo>
                      <a:lnTo>
                        <a:pt x="24" y="755"/>
                      </a:lnTo>
                      <a:lnTo>
                        <a:pt x="7" y="41"/>
                      </a:lnTo>
                      <a:lnTo>
                        <a:pt x="0" y="38"/>
                      </a:lnTo>
                      <a:lnTo>
                        <a:pt x="18" y="758"/>
                      </a:lnTo>
                      <a:lnTo>
                        <a:pt x="134" y="747"/>
                      </a:lnTo>
                      <a:lnTo>
                        <a:pt x="236" y="734"/>
                      </a:lnTo>
                      <a:lnTo>
                        <a:pt x="237" y="734"/>
                      </a:lnTo>
                      <a:lnTo>
                        <a:pt x="293" y="720"/>
                      </a:lnTo>
                      <a:lnTo>
                        <a:pt x="324" y="701"/>
                      </a:lnTo>
                      <a:lnTo>
                        <a:pt x="327" y="603"/>
                      </a:lnTo>
                      <a:lnTo>
                        <a:pt x="323" y="566"/>
                      </a:lnTo>
                      <a:lnTo>
                        <a:pt x="323" y="565"/>
                      </a:lnTo>
                      <a:lnTo>
                        <a:pt x="319" y="542"/>
                      </a:lnTo>
                      <a:lnTo>
                        <a:pt x="318" y="545"/>
                      </a:lnTo>
                      <a:lnTo>
                        <a:pt x="327" y="533"/>
                      </a:lnTo>
                      <a:lnTo>
                        <a:pt x="331" y="516"/>
                      </a:lnTo>
                      <a:lnTo>
                        <a:pt x="331" y="505"/>
                      </a:lnTo>
                      <a:lnTo>
                        <a:pt x="319" y="483"/>
                      </a:lnTo>
                      <a:lnTo>
                        <a:pt x="319" y="484"/>
                      </a:lnTo>
                      <a:lnTo>
                        <a:pt x="315" y="478"/>
                      </a:lnTo>
                      <a:lnTo>
                        <a:pt x="315" y="479"/>
                      </a:lnTo>
                      <a:lnTo>
                        <a:pt x="316" y="464"/>
                      </a:lnTo>
                      <a:lnTo>
                        <a:pt x="316" y="465"/>
                      </a:lnTo>
                      <a:lnTo>
                        <a:pt x="329" y="442"/>
                      </a:lnTo>
                      <a:lnTo>
                        <a:pt x="332" y="430"/>
                      </a:lnTo>
                      <a:lnTo>
                        <a:pt x="330" y="420"/>
                      </a:lnTo>
                      <a:lnTo>
                        <a:pt x="316" y="397"/>
                      </a:lnTo>
                      <a:lnTo>
                        <a:pt x="316" y="399"/>
                      </a:lnTo>
                      <a:lnTo>
                        <a:pt x="316" y="387"/>
                      </a:lnTo>
                      <a:lnTo>
                        <a:pt x="316" y="388"/>
                      </a:lnTo>
                      <a:lnTo>
                        <a:pt x="325" y="365"/>
                      </a:lnTo>
                      <a:lnTo>
                        <a:pt x="332" y="328"/>
                      </a:lnTo>
                      <a:lnTo>
                        <a:pt x="332" y="327"/>
                      </a:lnTo>
                      <a:lnTo>
                        <a:pt x="336" y="263"/>
                      </a:lnTo>
                      <a:lnTo>
                        <a:pt x="333" y="0"/>
                      </a:lnTo>
                      <a:lnTo>
                        <a:pt x="226" y="16"/>
                      </a:lnTo>
                      <a:lnTo>
                        <a:pt x="170" y="23"/>
                      </a:lnTo>
                      <a:lnTo>
                        <a:pt x="89" y="31"/>
                      </a:lnTo>
                      <a:lnTo>
                        <a:pt x="0" y="38"/>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28721"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 y="1347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 y="1383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723" name="Rectangle 51"/>
            <p:cNvSpPr>
              <a:spLocks noChangeArrowheads="1"/>
            </p:cNvSpPr>
            <p:nvPr/>
          </p:nvSpPr>
          <p:spPr bwMode="auto">
            <a:xfrm>
              <a:off x="4286" y="2205"/>
              <a:ext cx="102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verdorben</a:t>
              </a:r>
            </a:p>
          </p:txBody>
        </p:sp>
      </p:grpSp>
      <p:grpSp>
        <p:nvGrpSpPr>
          <p:cNvPr id="28724" name="Group 52"/>
          <p:cNvGrpSpPr>
            <a:grpSpLocks/>
          </p:cNvGrpSpPr>
          <p:nvPr/>
        </p:nvGrpSpPr>
        <p:grpSpPr bwMode="auto">
          <a:xfrm>
            <a:off x="900113" y="908050"/>
            <a:ext cx="3779837" cy="2292350"/>
            <a:chOff x="521" y="527"/>
            <a:chExt cx="2381" cy="1444"/>
          </a:xfrm>
        </p:grpSpPr>
        <p:sp>
          <p:nvSpPr>
            <p:cNvPr id="28725" name="Rectangle 53"/>
            <p:cNvSpPr>
              <a:spLocks noChangeArrowheads="1"/>
            </p:cNvSpPr>
            <p:nvPr/>
          </p:nvSpPr>
          <p:spPr bwMode="auto">
            <a:xfrm>
              <a:off x="521" y="527"/>
              <a:ext cx="12"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600">
                  <a:solidFill>
                    <a:srgbClr val="000000"/>
                  </a:solidFill>
                </a:rPr>
                <a:t> </a:t>
              </a:r>
              <a:endParaRPr lang="de-DE" altLang="de-DE"/>
            </a:p>
          </p:txBody>
        </p:sp>
        <p:sp>
          <p:nvSpPr>
            <p:cNvPr id="28726" name="Freeform 54" descr="Briefpapier"/>
            <p:cNvSpPr>
              <a:spLocks/>
            </p:cNvSpPr>
            <p:nvPr/>
          </p:nvSpPr>
          <p:spPr bwMode="auto">
            <a:xfrm>
              <a:off x="521" y="528"/>
              <a:ext cx="967" cy="1301"/>
            </a:xfrm>
            <a:custGeom>
              <a:avLst/>
              <a:gdLst>
                <a:gd name="T0" fmla="*/ 1356 w 1434"/>
                <a:gd name="T1" fmla="*/ 391 h 1928"/>
                <a:gd name="T2" fmla="*/ 1408 w 1434"/>
                <a:gd name="T3" fmla="*/ 0 h 1928"/>
                <a:gd name="T4" fmla="*/ 1356 w 1434"/>
                <a:gd name="T5" fmla="*/ 0 h 1928"/>
                <a:gd name="T6" fmla="*/ 1301 w 1434"/>
                <a:gd name="T7" fmla="*/ 0 h 1928"/>
                <a:gd name="T8" fmla="*/ 1249 w 1434"/>
                <a:gd name="T9" fmla="*/ 0 h 1928"/>
                <a:gd name="T10" fmla="*/ 1196 w 1434"/>
                <a:gd name="T11" fmla="*/ 0 h 1928"/>
                <a:gd name="T12" fmla="*/ 1142 w 1434"/>
                <a:gd name="T13" fmla="*/ 0 h 1928"/>
                <a:gd name="T14" fmla="*/ 1090 w 1434"/>
                <a:gd name="T15" fmla="*/ 0 h 1928"/>
                <a:gd name="T16" fmla="*/ 1037 w 1434"/>
                <a:gd name="T17" fmla="*/ 0 h 1928"/>
                <a:gd name="T18" fmla="*/ 983 w 1434"/>
                <a:gd name="T19" fmla="*/ 0 h 1928"/>
                <a:gd name="T20" fmla="*/ 931 w 1434"/>
                <a:gd name="T21" fmla="*/ 0 h 1928"/>
                <a:gd name="T22" fmla="*/ 876 w 1434"/>
                <a:gd name="T23" fmla="*/ 0 h 1928"/>
                <a:gd name="T24" fmla="*/ 824 w 1434"/>
                <a:gd name="T25" fmla="*/ 0 h 1928"/>
                <a:gd name="T26" fmla="*/ 772 w 1434"/>
                <a:gd name="T27" fmla="*/ 0 h 1928"/>
                <a:gd name="T28" fmla="*/ 717 w 1434"/>
                <a:gd name="T29" fmla="*/ 0 h 1928"/>
                <a:gd name="T30" fmla="*/ 665 w 1434"/>
                <a:gd name="T31" fmla="*/ 0 h 1928"/>
                <a:gd name="T32" fmla="*/ 610 w 1434"/>
                <a:gd name="T33" fmla="*/ 0 h 1928"/>
                <a:gd name="T34" fmla="*/ 558 w 1434"/>
                <a:gd name="T35" fmla="*/ 0 h 1928"/>
                <a:gd name="T36" fmla="*/ 506 w 1434"/>
                <a:gd name="T37" fmla="*/ 0 h 1928"/>
                <a:gd name="T38" fmla="*/ 451 w 1434"/>
                <a:gd name="T39" fmla="*/ 0 h 1928"/>
                <a:gd name="T40" fmla="*/ 399 w 1434"/>
                <a:gd name="T41" fmla="*/ 0 h 1928"/>
                <a:gd name="T42" fmla="*/ 347 w 1434"/>
                <a:gd name="T43" fmla="*/ 0 h 1928"/>
                <a:gd name="T44" fmla="*/ 292 w 1434"/>
                <a:gd name="T45" fmla="*/ 0 h 1928"/>
                <a:gd name="T46" fmla="*/ 240 w 1434"/>
                <a:gd name="T47" fmla="*/ 0 h 1928"/>
                <a:gd name="T48" fmla="*/ 185 w 1434"/>
                <a:gd name="T49" fmla="*/ 0 h 1928"/>
                <a:gd name="T50" fmla="*/ 133 w 1434"/>
                <a:gd name="T51" fmla="*/ 0 h 1928"/>
                <a:gd name="T52" fmla="*/ 81 w 1434"/>
                <a:gd name="T53" fmla="*/ 0 h 1928"/>
                <a:gd name="T54" fmla="*/ 26 w 1434"/>
                <a:gd name="T55" fmla="*/ 0 h 1928"/>
                <a:gd name="T56" fmla="*/ 81 w 1434"/>
                <a:gd name="T57" fmla="*/ 391 h 1928"/>
                <a:gd name="T58" fmla="*/ 0 w 1434"/>
                <a:gd name="T59" fmla="*/ 1917 h 1928"/>
                <a:gd name="T60" fmla="*/ 52 w 1434"/>
                <a:gd name="T61" fmla="*/ 1917 h 1928"/>
                <a:gd name="T62" fmla="*/ 107 w 1434"/>
                <a:gd name="T63" fmla="*/ 1917 h 1928"/>
                <a:gd name="T64" fmla="*/ 159 w 1434"/>
                <a:gd name="T65" fmla="*/ 1917 h 1928"/>
                <a:gd name="T66" fmla="*/ 214 w 1434"/>
                <a:gd name="T67" fmla="*/ 1917 h 1928"/>
                <a:gd name="T68" fmla="*/ 266 w 1434"/>
                <a:gd name="T69" fmla="*/ 1917 h 1928"/>
                <a:gd name="T70" fmla="*/ 318 w 1434"/>
                <a:gd name="T71" fmla="*/ 1917 h 1928"/>
                <a:gd name="T72" fmla="*/ 373 w 1434"/>
                <a:gd name="T73" fmla="*/ 1917 h 1928"/>
                <a:gd name="T74" fmla="*/ 425 w 1434"/>
                <a:gd name="T75" fmla="*/ 1917 h 1928"/>
                <a:gd name="T76" fmla="*/ 477 w 1434"/>
                <a:gd name="T77" fmla="*/ 1917 h 1928"/>
                <a:gd name="T78" fmla="*/ 532 w 1434"/>
                <a:gd name="T79" fmla="*/ 1917 h 1928"/>
                <a:gd name="T80" fmla="*/ 584 w 1434"/>
                <a:gd name="T81" fmla="*/ 1917 h 1928"/>
                <a:gd name="T82" fmla="*/ 639 w 1434"/>
                <a:gd name="T83" fmla="*/ 1917 h 1928"/>
                <a:gd name="T84" fmla="*/ 691 w 1434"/>
                <a:gd name="T85" fmla="*/ 1917 h 1928"/>
                <a:gd name="T86" fmla="*/ 743 w 1434"/>
                <a:gd name="T87" fmla="*/ 1917 h 1928"/>
                <a:gd name="T88" fmla="*/ 798 w 1434"/>
                <a:gd name="T89" fmla="*/ 1917 h 1928"/>
                <a:gd name="T90" fmla="*/ 850 w 1434"/>
                <a:gd name="T91" fmla="*/ 1917 h 1928"/>
                <a:gd name="T92" fmla="*/ 904 w 1434"/>
                <a:gd name="T93" fmla="*/ 1917 h 1928"/>
                <a:gd name="T94" fmla="*/ 957 w 1434"/>
                <a:gd name="T95" fmla="*/ 1917 h 1928"/>
                <a:gd name="T96" fmla="*/ 1009 w 1434"/>
                <a:gd name="T97" fmla="*/ 1917 h 1928"/>
                <a:gd name="T98" fmla="*/ 1064 w 1434"/>
                <a:gd name="T99" fmla="*/ 1917 h 1928"/>
                <a:gd name="T100" fmla="*/ 1116 w 1434"/>
                <a:gd name="T101" fmla="*/ 1917 h 1928"/>
                <a:gd name="T102" fmla="*/ 1170 w 1434"/>
                <a:gd name="T103" fmla="*/ 1917 h 1928"/>
                <a:gd name="T104" fmla="*/ 1223 w 1434"/>
                <a:gd name="T105" fmla="*/ 1917 h 1928"/>
                <a:gd name="T106" fmla="*/ 1275 w 1434"/>
                <a:gd name="T107" fmla="*/ 1917 h 1928"/>
                <a:gd name="T108" fmla="*/ 1329 w 1434"/>
                <a:gd name="T109" fmla="*/ 1917 h 1928"/>
                <a:gd name="T110" fmla="*/ 1382 w 1434"/>
                <a:gd name="T111" fmla="*/ 1917 h 1928"/>
                <a:gd name="T112" fmla="*/ 1434 w 1434"/>
                <a:gd name="T113" fmla="*/ 1917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928">
                  <a:moveTo>
                    <a:pt x="1434" y="1912"/>
                  </a:moveTo>
                  <a:lnTo>
                    <a:pt x="1434" y="1796"/>
                  </a:lnTo>
                  <a:lnTo>
                    <a:pt x="1356" y="1521"/>
                  </a:lnTo>
                  <a:lnTo>
                    <a:pt x="1356" y="391"/>
                  </a:lnTo>
                  <a:lnTo>
                    <a:pt x="1434" y="116"/>
                  </a:lnTo>
                  <a:lnTo>
                    <a:pt x="1434" y="0"/>
                  </a:lnTo>
                  <a:lnTo>
                    <a:pt x="1422" y="14"/>
                  </a:lnTo>
                  <a:lnTo>
                    <a:pt x="1408" y="0"/>
                  </a:lnTo>
                  <a:lnTo>
                    <a:pt x="1396" y="14"/>
                  </a:lnTo>
                  <a:lnTo>
                    <a:pt x="1382" y="0"/>
                  </a:lnTo>
                  <a:lnTo>
                    <a:pt x="1367" y="14"/>
                  </a:lnTo>
                  <a:lnTo>
                    <a:pt x="1356" y="0"/>
                  </a:lnTo>
                  <a:lnTo>
                    <a:pt x="1341" y="14"/>
                  </a:lnTo>
                  <a:lnTo>
                    <a:pt x="1329" y="0"/>
                  </a:lnTo>
                  <a:lnTo>
                    <a:pt x="1315" y="14"/>
                  </a:lnTo>
                  <a:lnTo>
                    <a:pt x="1301" y="0"/>
                  </a:lnTo>
                  <a:lnTo>
                    <a:pt x="1289" y="14"/>
                  </a:lnTo>
                  <a:lnTo>
                    <a:pt x="1275" y="0"/>
                  </a:lnTo>
                  <a:lnTo>
                    <a:pt x="1263" y="14"/>
                  </a:lnTo>
                  <a:lnTo>
                    <a:pt x="1249" y="0"/>
                  </a:lnTo>
                  <a:lnTo>
                    <a:pt x="1234" y="14"/>
                  </a:lnTo>
                  <a:lnTo>
                    <a:pt x="1223" y="0"/>
                  </a:lnTo>
                  <a:lnTo>
                    <a:pt x="1208" y="14"/>
                  </a:lnTo>
                  <a:lnTo>
                    <a:pt x="1196" y="0"/>
                  </a:lnTo>
                  <a:lnTo>
                    <a:pt x="1182" y="14"/>
                  </a:lnTo>
                  <a:lnTo>
                    <a:pt x="1170" y="0"/>
                  </a:lnTo>
                  <a:lnTo>
                    <a:pt x="1156" y="14"/>
                  </a:lnTo>
                  <a:lnTo>
                    <a:pt x="1142" y="0"/>
                  </a:lnTo>
                  <a:lnTo>
                    <a:pt x="1130" y="14"/>
                  </a:lnTo>
                  <a:lnTo>
                    <a:pt x="1116" y="0"/>
                  </a:lnTo>
                  <a:lnTo>
                    <a:pt x="1104" y="14"/>
                  </a:lnTo>
                  <a:lnTo>
                    <a:pt x="1090" y="0"/>
                  </a:lnTo>
                  <a:lnTo>
                    <a:pt x="1075" y="14"/>
                  </a:lnTo>
                  <a:lnTo>
                    <a:pt x="1064" y="0"/>
                  </a:lnTo>
                  <a:lnTo>
                    <a:pt x="1049" y="14"/>
                  </a:lnTo>
                  <a:lnTo>
                    <a:pt x="1037" y="0"/>
                  </a:lnTo>
                  <a:lnTo>
                    <a:pt x="1023" y="14"/>
                  </a:lnTo>
                  <a:lnTo>
                    <a:pt x="1009" y="0"/>
                  </a:lnTo>
                  <a:lnTo>
                    <a:pt x="997" y="14"/>
                  </a:lnTo>
                  <a:lnTo>
                    <a:pt x="983" y="0"/>
                  </a:lnTo>
                  <a:lnTo>
                    <a:pt x="971" y="14"/>
                  </a:lnTo>
                  <a:lnTo>
                    <a:pt x="957" y="0"/>
                  </a:lnTo>
                  <a:lnTo>
                    <a:pt x="942" y="14"/>
                  </a:lnTo>
                  <a:lnTo>
                    <a:pt x="931" y="0"/>
                  </a:lnTo>
                  <a:lnTo>
                    <a:pt x="916" y="14"/>
                  </a:lnTo>
                  <a:lnTo>
                    <a:pt x="904" y="0"/>
                  </a:lnTo>
                  <a:lnTo>
                    <a:pt x="890" y="14"/>
                  </a:lnTo>
                  <a:lnTo>
                    <a:pt x="876" y="0"/>
                  </a:lnTo>
                  <a:lnTo>
                    <a:pt x="864" y="14"/>
                  </a:lnTo>
                  <a:lnTo>
                    <a:pt x="850" y="0"/>
                  </a:lnTo>
                  <a:lnTo>
                    <a:pt x="838" y="14"/>
                  </a:lnTo>
                  <a:lnTo>
                    <a:pt x="824" y="0"/>
                  </a:lnTo>
                  <a:lnTo>
                    <a:pt x="810" y="14"/>
                  </a:lnTo>
                  <a:lnTo>
                    <a:pt x="798" y="0"/>
                  </a:lnTo>
                  <a:lnTo>
                    <a:pt x="783" y="14"/>
                  </a:lnTo>
                  <a:lnTo>
                    <a:pt x="772" y="0"/>
                  </a:lnTo>
                  <a:lnTo>
                    <a:pt x="757" y="14"/>
                  </a:lnTo>
                  <a:lnTo>
                    <a:pt x="743" y="0"/>
                  </a:lnTo>
                  <a:lnTo>
                    <a:pt x="731" y="14"/>
                  </a:lnTo>
                  <a:lnTo>
                    <a:pt x="717" y="0"/>
                  </a:lnTo>
                  <a:lnTo>
                    <a:pt x="705" y="14"/>
                  </a:lnTo>
                  <a:lnTo>
                    <a:pt x="691" y="0"/>
                  </a:lnTo>
                  <a:lnTo>
                    <a:pt x="677" y="14"/>
                  </a:lnTo>
                  <a:lnTo>
                    <a:pt x="665" y="0"/>
                  </a:lnTo>
                  <a:lnTo>
                    <a:pt x="650" y="14"/>
                  </a:lnTo>
                  <a:lnTo>
                    <a:pt x="639" y="0"/>
                  </a:lnTo>
                  <a:lnTo>
                    <a:pt x="624" y="14"/>
                  </a:lnTo>
                  <a:lnTo>
                    <a:pt x="610" y="0"/>
                  </a:lnTo>
                  <a:lnTo>
                    <a:pt x="598" y="14"/>
                  </a:lnTo>
                  <a:lnTo>
                    <a:pt x="584" y="0"/>
                  </a:lnTo>
                  <a:lnTo>
                    <a:pt x="572" y="14"/>
                  </a:lnTo>
                  <a:lnTo>
                    <a:pt x="558" y="0"/>
                  </a:lnTo>
                  <a:lnTo>
                    <a:pt x="544" y="14"/>
                  </a:lnTo>
                  <a:lnTo>
                    <a:pt x="532" y="0"/>
                  </a:lnTo>
                  <a:lnTo>
                    <a:pt x="518" y="14"/>
                  </a:lnTo>
                  <a:lnTo>
                    <a:pt x="506" y="0"/>
                  </a:lnTo>
                  <a:lnTo>
                    <a:pt x="491" y="14"/>
                  </a:lnTo>
                  <a:lnTo>
                    <a:pt x="477" y="0"/>
                  </a:lnTo>
                  <a:lnTo>
                    <a:pt x="465" y="14"/>
                  </a:lnTo>
                  <a:lnTo>
                    <a:pt x="451" y="0"/>
                  </a:lnTo>
                  <a:lnTo>
                    <a:pt x="439" y="14"/>
                  </a:lnTo>
                  <a:lnTo>
                    <a:pt x="425" y="0"/>
                  </a:lnTo>
                  <a:lnTo>
                    <a:pt x="413" y="14"/>
                  </a:lnTo>
                  <a:lnTo>
                    <a:pt x="399" y="0"/>
                  </a:lnTo>
                  <a:lnTo>
                    <a:pt x="385" y="14"/>
                  </a:lnTo>
                  <a:lnTo>
                    <a:pt x="373" y="0"/>
                  </a:lnTo>
                  <a:lnTo>
                    <a:pt x="358" y="14"/>
                  </a:lnTo>
                  <a:lnTo>
                    <a:pt x="347" y="0"/>
                  </a:lnTo>
                  <a:lnTo>
                    <a:pt x="332" y="14"/>
                  </a:lnTo>
                  <a:lnTo>
                    <a:pt x="318" y="0"/>
                  </a:lnTo>
                  <a:lnTo>
                    <a:pt x="306" y="14"/>
                  </a:lnTo>
                  <a:lnTo>
                    <a:pt x="292" y="0"/>
                  </a:lnTo>
                  <a:lnTo>
                    <a:pt x="280" y="14"/>
                  </a:lnTo>
                  <a:lnTo>
                    <a:pt x="266" y="0"/>
                  </a:lnTo>
                  <a:lnTo>
                    <a:pt x="252" y="14"/>
                  </a:lnTo>
                  <a:lnTo>
                    <a:pt x="240" y="0"/>
                  </a:lnTo>
                  <a:lnTo>
                    <a:pt x="226" y="14"/>
                  </a:lnTo>
                  <a:lnTo>
                    <a:pt x="214" y="0"/>
                  </a:lnTo>
                  <a:lnTo>
                    <a:pt x="199" y="14"/>
                  </a:lnTo>
                  <a:lnTo>
                    <a:pt x="185" y="0"/>
                  </a:lnTo>
                  <a:lnTo>
                    <a:pt x="173" y="14"/>
                  </a:lnTo>
                  <a:lnTo>
                    <a:pt x="159" y="0"/>
                  </a:lnTo>
                  <a:lnTo>
                    <a:pt x="147" y="14"/>
                  </a:lnTo>
                  <a:lnTo>
                    <a:pt x="133" y="0"/>
                  </a:lnTo>
                  <a:lnTo>
                    <a:pt x="119" y="14"/>
                  </a:lnTo>
                  <a:lnTo>
                    <a:pt x="107" y="0"/>
                  </a:lnTo>
                  <a:lnTo>
                    <a:pt x="93" y="14"/>
                  </a:lnTo>
                  <a:lnTo>
                    <a:pt x="81" y="0"/>
                  </a:lnTo>
                  <a:lnTo>
                    <a:pt x="64" y="14"/>
                  </a:lnTo>
                  <a:lnTo>
                    <a:pt x="52" y="0"/>
                  </a:lnTo>
                  <a:lnTo>
                    <a:pt x="40" y="14"/>
                  </a:lnTo>
                  <a:lnTo>
                    <a:pt x="26" y="0"/>
                  </a:lnTo>
                  <a:lnTo>
                    <a:pt x="14" y="14"/>
                  </a:lnTo>
                  <a:lnTo>
                    <a:pt x="0" y="0"/>
                  </a:lnTo>
                  <a:lnTo>
                    <a:pt x="0" y="116"/>
                  </a:lnTo>
                  <a:lnTo>
                    <a:pt x="81" y="391"/>
                  </a:lnTo>
                  <a:lnTo>
                    <a:pt x="81" y="1521"/>
                  </a:lnTo>
                  <a:lnTo>
                    <a:pt x="0" y="1796"/>
                  </a:lnTo>
                  <a:lnTo>
                    <a:pt x="0" y="1912"/>
                  </a:lnTo>
                  <a:lnTo>
                    <a:pt x="0" y="1917"/>
                  </a:lnTo>
                  <a:lnTo>
                    <a:pt x="14" y="1928"/>
                  </a:lnTo>
                  <a:lnTo>
                    <a:pt x="26" y="1917"/>
                  </a:lnTo>
                  <a:lnTo>
                    <a:pt x="40" y="1928"/>
                  </a:lnTo>
                  <a:lnTo>
                    <a:pt x="52" y="1917"/>
                  </a:lnTo>
                  <a:lnTo>
                    <a:pt x="64" y="1928"/>
                  </a:lnTo>
                  <a:lnTo>
                    <a:pt x="81" y="1917"/>
                  </a:lnTo>
                  <a:lnTo>
                    <a:pt x="93" y="1928"/>
                  </a:lnTo>
                  <a:lnTo>
                    <a:pt x="107" y="1917"/>
                  </a:lnTo>
                  <a:lnTo>
                    <a:pt x="119" y="1928"/>
                  </a:lnTo>
                  <a:lnTo>
                    <a:pt x="133" y="1917"/>
                  </a:lnTo>
                  <a:lnTo>
                    <a:pt x="147" y="1928"/>
                  </a:lnTo>
                  <a:lnTo>
                    <a:pt x="159" y="1917"/>
                  </a:lnTo>
                  <a:lnTo>
                    <a:pt x="173" y="1928"/>
                  </a:lnTo>
                  <a:lnTo>
                    <a:pt x="185" y="1917"/>
                  </a:lnTo>
                  <a:lnTo>
                    <a:pt x="199" y="1928"/>
                  </a:lnTo>
                  <a:lnTo>
                    <a:pt x="214" y="1917"/>
                  </a:lnTo>
                  <a:lnTo>
                    <a:pt x="226" y="1928"/>
                  </a:lnTo>
                  <a:lnTo>
                    <a:pt x="240" y="1917"/>
                  </a:lnTo>
                  <a:lnTo>
                    <a:pt x="252" y="1928"/>
                  </a:lnTo>
                  <a:lnTo>
                    <a:pt x="266" y="1917"/>
                  </a:lnTo>
                  <a:lnTo>
                    <a:pt x="280" y="1928"/>
                  </a:lnTo>
                  <a:lnTo>
                    <a:pt x="292" y="1917"/>
                  </a:lnTo>
                  <a:lnTo>
                    <a:pt x="306" y="1928"/>
                  </a:lnTo>
                  <a:lnTo>
                    <a:pt x="318" y="1917"/>
                  </a:lnTo>
                  <a:lnTo>
                    <a:pt x="332" y="1928"/>
                  </a:lnTo>
                  <a:lnTo>
                    <a:pt x="347" y="1917"/>
                  </a:lnTo>
                  <a:lnTo>
                    <a:pt x="358" y="1928"/>
                  </a:lnTo>
                  <a:lnTo>
                    <a:pt x="373" y="1917"/>
                  </a:lnTo>
                  <a:lnTo>
                    <a:pt x="385" y="1928"/>
                  </a:lnTo>
                  <a:lnTo>
                    <a:pt x="399" y="1917"/>
                  </a:lnTo>
                  <a:lnTo>
                    <a:pt x="413" y="1928"/>
                  </a:lnTo>
                  <a:lnTo>
                    <a:pt x="425" y="1917"/>
                  </a:lnTo>
                  <a:lnTo>
                    <a:pt x="439" y="1928"/>
                  </a:lnTo>
                  <a:lnTo>
                    <a:pt x="451" y="1917"/>
                  </a:lnTo>
                  <a:lnTo>
                    <a:pt x="465" y="1928"/>
                  </a:lnTo>
                  <a:lnTo>
                    <a:pt x="477" y="1917"/>
                  </a:lnTo>
                  <a:lnTo>
                    <a:pt x="491" y="1928"/>
                  </a:lnTo>
                  <a:lnTo>
                    <a:pt x="506" y="1917"/>
                  </a:lnTo>
                  <a:lnTo>
                    <a:pt x="518" y="1928"/>
                  </a:lnTo>
                  <a:lnTo>
                    <a:pt x="532" y="1917"/>
                  </a:lnTo>
                  <a:lnTo>
                    <a:pt x="544" y="1928"/>
                  </a:lnTo>
                  <a:lnTo>
                    <a:pt x="558" y="1917"/>
                  </a:lnTo>
                  <a:lnTo>
                    <a:pt x="572" y="1928"/>
                  </a:lnTo>
                  <a:lnTo>
                    <a:pt x="584" y="1917"/>
                  </a:lnTo>
                  <a:lnTo>
                    <a:pt x="598" y="1928"/>
                  </a:lnTo>
                  <a:lnTo>
                    <a:pt x="610" y="1917"/>
                  </a:lnTo>
                  <a:lnTo>
                    <a:pt x="624" y="1928"/>
                  </a:lnTo>
                  <a:lnTo>
                    <a:pt x="639" y="1917"/>
                  </a:lnTo>
                  <a:lnTo>
                    <a:pt x="650" y="1928"/>
                  </a:lnTo>
                  <a:lnTo>
                    <a:pt x="665" y="1917"/>
                  </a:lnTo>
                  <a:lnTo>
                    <a:pt x="677" y="1928"/>
                  </a:lnTo>
                  <a:lnTo>
                    <a:pt x="691" y="1917"/>
                  </a:lnTo>
                  <a:lnTo>
                    <a:pt x="705" y="1928"/>
                  </a:lnTo>
                  <a:lnTo>
                    <a:pt x="717" y="1917"/>
                  </a:lnTo>
                  <a:lnTo>
                    <a:pt x="731" y="1928"/>
                  </a:lnTo>
                  <a:lnTo>
                    <a:pt x="743" y="1917"/>
                  </a:lnTo>
                  <a:lnTo>
                    <a:pt x="757" y="1928"/>
                  </a:lnTo>
                  <a:lnTo>
                    <a:pt x="772" y="1917"/>
                  </a:lnTo>
                  <a:lnTo>
                    <a:pt x="783" y="1928"/>
                  </a:lnTo>
                  <a:lnTo>
                    <a:pt x="798" y="1917"/>
                  </a:lnTo>
                  <a:lnTo>
                    <a:pt x="810" y="1928"/>
                  </a:lnTo>
                  <a:lnTo>
                    <a:pt x="824" y="1917"/>
                  </a:lnTo>
                  <a:lnTo>
                    <a:pt x="838" y="1928"/>
                  </a:lnTo>
                  <a:lnTo>
                    <a:pt x="850" y="1917"/>
                  </a:lnTo>
                  <a:lnTo>
                    <a:pt x="864" y="1928"/>
                  </a:lnTo>
                  <a:lnTo>
                    <a:pt x="876" y="1917"/>
                  </a:lnTo>
                  <a:lnTo>
                    <a:pt x="890" y="1928"/>
                  </a:lnTo>
                  <a:lnTo>
                    <a:pt x="904" y="1917"/>
                  </a:lnTo>
                  <a:lnTo>
                    <a:pt x="916" y="1928"/>
                  </a:lnTo>
                  <a:lnTo>
                    <a:pt x="931" y="1917"/>
                  </a:lnTo>
                  <a:lnTo>
                    <a:pt x="942" y="1928"/>
                  </a:lnTo>
                  <a:lnTo>
                    <a:pt x="957" y="1917"/>
                  </a:lnTo>
                  <a:lnTo>
                    <a:pt x="971" y="1928"/>
                  </a:lnTo>
                  <a:lnTo>
                    <a:pt x="983" y="1917"/>
                  </a:lnTo>
                  <a:lnTo>
                    <a:pt x="997" y="1928"/>
                  </a:lnTo>
                  <a:lnTo>
                    <a:pt x="1009" y="1917"/>
                  </a:lnTo>
                  <a:lnTo>
                    <a:pt x="1023" y="1928"/>
                  </a:lnTo>
                  <a:lnTo>
                    <a:pt x="1037" y="1917"/>
                  </a:lnTo>
                  <a:lnTo>
                    <a:pt x="1049" y="1928"/>
                  </a:lnTo>
                  <a:lnTo>
                    <a:pt x="1064" y="1917"/>
                  </a:lnTo>
                  <a:lnTo>
                    <a:pt x="1075" y="1928"/>
                  </a:lnTo>
                  <a:lnTo>
                    <a:pt x="1090" y="1917"/>
                  </a:lnTo>
                  <a:lnTo>
                    <a:pt x="1104" y="1928"/>
                  </a:lnTo>
                  <a:lnTo>
                    <a:pt x="1116" y="1917"/>
                  </a:lnTo>
                  <a:lnTo>
                    <a:pt x="1130" y="1928"/>
                  </a:lnTo>
                  <a:lnTo>
                    <a:pt x="1142" y="1917"/>
                  </a:lnTo>
                  <a:lnTo>
                    <a:pt x="1156" y="1928"/>
                  </a:lnTo>
                  <a:lnTo>
                    <a:pt x="1170" y="1917"/>
                  </a:lnTo>
                  <a:lnTo>
                    <a:pt x="1182" y="1928"/>
                  </a:lnTo>
                  <a:lnTo>
                    <a:pt x="1196" y="1917"/>
                  </a:lnTo>
                  <a:lnTo>
                    <a:pt x="1208" y="1928"/>
                  </a:lnTo>
                  <a:lnTo>
                    <a:pt x="1223" y="1917"/>
                  </a:lnTo>
                  <a:lnTo>
                    <a:pt x="1234" y="1928"/>
                  </a:lnTo>
                  <a:lnTo>
                    <a:pt x="1249" y="1917"/>
                  </a:lnTo>
                  <a:lnTo>
                    <a:pt x="1263" y="1928"/>
                  </a:lnTo>
                  <a:lnTo>
                    <a:pt x="1275" y="1917"/>
                  </a:lnTo>
                  <a:lnTo>
                    <a:pt x="1289" y="1928"/>
                  </a:lnTo>
                  <a:lnTo>
                    <a:pt x="1301" y="1917"/>
                  </a:lnTo>
                  <a:lnTo>
                    <a:pt x="1315" y="1928"/>
                  </a:lnTo>
                  <a:lnTo>
                    <a:pt x="1329" y="1917"/>
                  </a:lnTo>
                  <a:lnTo>
                    <a:pt x="1341" y="1928"/>
                  </a:lnTo>
                  <a:lnTo>
                    <a:pt x="1356" y="1917"/>
                  </a:lnTo>
                  <a:lnTo>
                    <a:pt x="1367" y="1928"/>
                  </a:lnTo>
                  <a:lnTo>
                    <a:pt x="1382" y="1917"/>
                  </a:lnTo>
                  <a:lnTo>
                    <a:pt x="1396" y="1928"/>
                  </a:lnTo>
                  <a:lnTo>
                    <a:pt x="1408" y="1917"/>
                  </a:lnTo>
                  <a:lnTo>
                    <a:pt x="1422" y="1928"/>
                  </a:lnTo>
                  <a:lnTo>
                    <a:pt x="1434" y="1917"/>
                  </a:lnTo>
                  <a:lnTo>
                    <a:pt x="1434" y="1912"/>
                  </a:lnTo>
                  <a:close/>
                </a:path>
              </a:pathLst>
            </a:custGeom>
            <a:blipFill dpi="0" rotWithShape="0">
              <a:blip r:embed="rId4"/>
              <a:srcRect/>
              <a:tile tx="0" ty="0" sx="100000" sy="100000" flip="none" algn="tl"/>
            </a:blipFill>
            <a:ln w="1270">
              <a:solidFill>
                <a:srgbClr val="000000"/>
              </a:solidFill>
              <a:prstDash val="solid"/>
              <a:round/>
              <a:headEnd/>
              <a:tailEnd/>
            </a:ln>
          </p:spPr>
          <p:txBody>
            <a:bodyPr/>
            <a:lstStyle/>
            <a:p>
              <a:endParaRPr lang="de-DE"/>
            </a:p>
          </p:txBody>
        </p:sp>
        <p:sp>
          <p:nvSpPr>
            <p:cNvPr id="28727" name="Freeform 55"/>
            <p:cNvSpPr>
              <a:spLocks/>
            </p:cNvSpPr>
            <p:nvPr/>
          </p:nvSpPr>
          <p:spPr bwMode="auto">
            <a:xfrm>
              <a:off x="522" y="607"/>
              <a:ext cx="110" cy="185"/>
            </a:xfrm>
            <a:custGeom>
              <a:avLst/>
              <a:gdLst>
                <a:gd name="T0" fmla="*/ 3 w 162"/>
                <a:gd name="T1" fmla="*/ 5 h 275"/>
                <a:gd name="T2" fmla="*/ 22 w 162"/>
                <a:gd name="T3" fmla="*/ 19 h 275"/>
                <a:gd name="T4" fmla="*/ 38 w 162"/>
                <a:gd name="T5" fmla="*/ 38 h 275"/>
                <a:gd name="T6" fmla="*/ 50 w 162"/>
                <a:gd name="T7" fmla="*/ 47 h 275"/>
                <a:gd name="T8" fmla="*/ 62 w 162"/>
                <a:gd name="T9" fmla="*/ 58 h 275"/>
                <a:gd name="T10" fmla="*/ 79 w 162"/>
                <a:gd name="T11" fmla="*/ 72 h 275"/>
                <a:gd name="T12" fmla="*/ 86 w 162"/>
                <a:gd name="T13" fmla="*/ 79 h 275"/>
                <a:gd name="T14" fmla="*/ 98 w 162"/>
                <a:gd name="T15" fmla="*/ 91 h 275"/>
                <a:gd name="T16" fmla="*/ 105 w 162"/>
                <a:gd name="T17" fmla="*/ 96 h 275"/>
                <a:gd name="T18" fmla="*/ 110 w 162"/>
                <a:gd name="T19" fmla="*/ 103 h 275"/>
                <a:gd name="T20" fmla="*/ 124 w 162"/>
                <a:gd name="T21" fmla="*/ 117 h 275"/>
                <a:gd name="T22" fmla="*/ 133 w 162"/>
                <a:gd name="T23" fmla="*/ 126 h 275"/>
                <a:gd name="T24" fmla="*/ 140 w 162"/>
                <a:gd name="T25" fmla="*/ 135 h 275"/>
                <a:gd name="T26" fmla="*/ 150 w 162"/>
                <a:gd name="T27" fmla="*/ 145 h 275"/>
                <a:gd name="T28" fmla="*/ 152 w 162"/>
                <a:gd name="T29" fmla="*/ 147 h 275"/>
                <a:gd name="T30" fmla="*/ 157 w 162"/>
                <a:gd name="T31" fmla="*/ 154 h 275"/>
                <a:gd name="T32" fmla="*/ 159 w 162"/>
                <a:gd name="T33" fmla="*/ 158 h 275"/>
                <a:gd name="T34" fmla="*/ 162 w 162"/>
                <a:gd name="T35" fmla="*/ 163 h 275"/>
                <a:gd name="T36" fmla="*/ 150 w 162"/>
                <a:gd name="T37" fmla="*/ 161 h 275"/>
                <a:gd name="T38" fmla="*/ 145 w 162"/>
                <a:gd name="T39" fmla="*/ 158 h 275"/>
                <a:gd name="T40" fmla="*/ 138 w 162"/>
                <a:gd name="T41" fmla="*/ 156 h 275"/>
                <a:gd name="T42" fmla="*/ 133 w 162"/>
                <a:gd name="T43" fmla="*/ 154 h 275"/>
                <a:gd name="T44" fmla="*/ 124 w 162"/>
                <a:gd name="T45" fmla="*/ 152 h 275"/>
                <a:gd name="T46" fmla="*/ 119 w 162"/>
                <a:gd name="T47" fmla="*/ 161 h 275"/>
                <a:gd name="T48" fmla="*/ 121 w 162"/>
                <a:gd name="T49" fmla="*/ 165 h 275"/>
                <a:gd name="T50" fmla="*/ 124 w 162"/>
                <a:gd name="T51" fmla="*/ 170 h 275"/>
                <a:gd name="T52" fmla="*/ 126 w 162"/>
                <a:gd name="T53" fmla="*/ 175 h 275"/>
                <a:gd name="T54" fmla="*/ 131 w 162"/>
                <a:gd name="T55" fmla="*/ 182 h 275"/>
                <a:gd name="T56" fmla="*/ 133 w 162"/>
                <a:gd name="T57" fmla="*/ 186 h 275"/>
                <a:gd name="T58" fmla="*/ 136 w 162"/>
                <a:gd name="T59" fmla="*/ 189 h 275"/>
                <a:gd name="T60" fmla="*/ 138 w 162"/>
                <a:gd name="T61" fmla="*/ 193 h 275"/>
                <a:gd name="T62" fmla="*/ 140 w 162"/>
                <a:gd name="T63" fmla="*/ 198 h 275"/>
                <a:gd name="T64" fmla="*/ 148 w 162"/>
                <a:gd name="T65" fmla="*/ 205 h 275"/>
                <a:gd name="T66" fmla="*/ 150 w 162"/>
                <a:gd name="T67" fmla="*/ 210 h 275"/>
                <a:gd name="T68" fmla="*/ 152 w 162"/>
                <a:gd name="T69" fmla="*/ 214 h 275"/>
                <a:gd name="T70" fmla="*/ 155 w 162"/>
                <a:gd name="T71" fmla="*/ 219 h 275"/>
                <a:gd name="T72" fmla="*/ 157 w 162"/>
                <a:gd name="T73" fmla="*/ 224 h 275"/>
                <a:gd name="T74" fmla="*/ 159 w 162"/>
                <a:gd name="T75" fmla="*/ 235 h 275"/>
                <a:gd name="T76" fmla="*/ 157 w 162"/>
                <a:gd name="T77" fmla="*/ 245 h 275"/>
                <a:gd name="T78" fmla="*/ 155 w 162"/>
                <a:gd name="T79" fmla="*/ 252 h 275"/>
                <a:gd name="T80" fmla="*/ 152 w 162"/>
                <a:gd name="T81" fmla="*/ 256 h 275"/>
                <a:gd name="T82" fmla="*/ 150 w 162"/>
                <a:gd name="T83" fmla="*/ 259 h 275"/>
                <a:gd name="T84" fmla="*/ 148 w 162"/>
                <a:gd name="T85" fmla="*/ 261 h 275"/>
                <a:gd name="T86" fmla="*/ 145 w 162"/>
                <a:gd name="T87" fmla="*/ 263 h 275"/>
                <a:gd name="T88" fmla="*/ 140 w 162"/>
                <a:gd name="T89" fmla="*/ 265 h 275"/>
                <a:gd name="T90" fmla="*/ 136 w 162"/>
                <a:gd name="T91" fmla="*/ 268 h 275"/>
                <a:gd name="T92" fmla="*/ 131 w 162"/>
                <a:gd name="T93" fmla="*/ 270 h 275"/>
                <a:gd name="T94" fmla="*/ 124 w 162"/>
                <a:gd name="T95" fmla="*/ 272 h 275"/>
                <a:gd name="T96" fmla="*/ 119 w 162"/>
                <a:gd name="T9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 h="275">
                  <a:moveTo>
                    <a:pt x="0" y="0"/>
                  </a:moveTo>
                  <a:lnTo>
                    <a:pt x="3" y="5"/>
                  </a:lnTo>
                  <a:lnTo>
                    <a:pt x="12" y="10"/>
                  </a:lnTo>
                  <a:lnTo>
                    <a:pt x="22" y="19"/>
                  </a:lnTo>
                  <a:lnTo>
                    <a:pt x="31" y="28"/>
                  </a:lnTo>
                  <a:lnTo>
                    <a:pt x="38" y="38"/>
                  </a:lnTo>
                  <a:lnTo>
                    <a:pt x="48" y="42"/>
                  </a:lnTo>
                  <a:lnTo>
                    <a:pt x="50" y="47"/>
                  </a:lnTo>
                  <a:lnTo>
                    <a:pt x="60" y="56"/>
                  </a:lnTo>
                  <a:lnTo>
                    <a:pt x="62" y="58"/>
                  </a:lnTo>
                  <a:lnTo>
                    <a:pt x="74" y="68"/>
                  </a:lnTo>
                  <a:lnTo>
                    <a:pt x="79" y="72"/>
                  </a:lnTo>
                  <a:lnTo>
                    <a:pt x="81" y="75"/>
                  </a:lnTo>
                  <a:lnTo>
                    <a:pt x="86" y="79"/>
                  </a:lnTo>
                  <a:lnTo>
                    <a:pt x="86" y="82"/>
                  </a:lnTo>
                  <a:lnTo>
                    <a:pt x="98" y="91"/>
                  </a:lnTo>
                  <a:lnTo>
                    <a:pt x="98" y="93"/>
                  </a:lnTo>
                  <a:lnTo>
                    <a:pt x="105" y="96"/>
                  </a:lnTo>
                  <a:lnTo>
                    <a:pt x="107" y="100"/>
                  </a:lnTo>
                  <a:lnTo>
                    <a:pt x="110" y="103"/>
                  </a:lnTo>
                  <a:lnTo>
                    <a:pt x="114" y="107"/>
                  </a:lnTo>
                  <a:lnTo>
                    <a:pt x="124" y="117"/>
                  </a:lnTo>
                  <a:lnTo>
                    <a:pt x="129" y="121"/>
                  </a:lnTo>
                  <a:lnTo>
                    <a:pt x="133" y="126"/>
                  </a:lnTo>
                  <a:lnTo>
                    <a:pt x="136" y="131"/>
                  </a:lnTo>
                  <a:lnTo>
                    <a:pt x="140" y="135"/>
                  </a:lnTo>
                  <a:lnTo>
                    <a:pt x="145" y="140"/>
                  </a:lnTo>
                  <a:lnTo>
                    <a:pt x="150" y="145"/>
                  </a:lnTo>
                  <a:lnTo>
                    <a:pt x="150" y="147"/>
                  </a:lnTo>
                  <a:lnTo>
                    <a:pt x="152" y="147"/>
                  </a:lnTo>
                  <a:lnTo>
                    <a:pt x="157" y="152"/>
                  </a:lnTo>
                  <a:lnTo>
                    <a:pt x="157" y="154"/>
                  </a:lnTo>
                  <a:lnTo>
                    <a:pt x="159" y="156"/>
                  </a:lnTo>
                  <a:lnTo>
                    <a:pt x="159" y="158"/>
                  </a:lnTo>
                  <a:lnTo>
                    <a:pt x="162" y="158"/>
                  </a:lnTo>
                  <a:lnTo>
                    <a:pt x="162" y="163"/>
                  </a:lnTo>
                  <a:lnTo>
                    <a:pt x="152" y="163"/>
                  </a:lnTo>
                  <a:lnTo>
                    <a:pt x="150" y="161"/>
                  </a:lnTo>
                  <a:lnTo>
                    <a:pt x="145" y="161"/>
                  </a:lnTo>
                  <a:lnTo>
                    <a:pt x="145" y="158"/>
                  </a:lnTo>
                  <a:lnTo>
                    <a:pt x="140" y="158"/>
                  </a:lnTo>
                  <a:lnTo>
                    <a:pt x="138" y="156"/>
                  </a:lnTo>
                  <a:lnTo>
                    <a:pt x="133" y="156"/>
                  </a:lnTo>
                  <a:lnTo>
                    <a:pt x="133" y="154"/>
                  </a:lnTo>
                  <a:lnTo>
                    <a:pt x="126" y="154"/>
                  </a:lnTo>
                  <a:lnTo>
                    <a:pt x="124" y="152"/>
                  </a:lnTo>
                  <a:lnTo>
                    <a:pt x="119" y="152"/>
                  </a:lnTo>
                  <a:lnTo>
                    <a:pt x="119" y="161"/>
                  </a:lnTo>
                  <a:lnTo>
                    <a:pt x="121" y="163"/>
                  </a:lnTo>
                  <a:lnTo>
                    <a:pt x="121" y="165"/>
                  </a:lnTo>
                  <a:lnTo>
                    <a:pt x="124" y="168"/>
                  </a:lnTo>
                  <a:lnTo>
                    <a:pt x="124" y="170"/>
                  </a:lnTo>
                  <a:lnTo>
                    <a:pt x="126" y="172"/>
                  </a:lnTo>
                  <a:lnTo>
                    <a:pt x="126" y="175"/>
                  </a:lnTo>
                  <a:lnTo>
                    <a:pt x="131" y="179"/>
                  </a:lnTo>
                  <a:lnTo>
                    <a:pt x="131" y="182"/>
                  </a:lnTo>
                  <a:lnTo>
                    <a:pt x="133" y="184"/>
                  </a:lnTo>
                  <a:lnTo>
                    <a:pt x="133" y="186"/>
                  </a:lnTo>
                  <a:lnTo>
                    <a:pt x="136" y="186"/>
                  </a:lnTo>
                  <a:lnTo>
                    <a:pt x="136" y="189"/>
                  </a:lnTo>
                  <a:lnTo>
                    <a:pt x="138" y="191"/>
                  </a:lnTo>
                  <a:lnTo>
                    <a:pt x="138" y="193"/>
                  </a:lnTo>
                  <a:lnTo>
                    <a:pt x="140" y="196"/>
                  </a:lnTo>
                  <a:lnTo>
                    <a:pt x="140" y="198"/>
                  </a:lnTo>
                  <a:lnTo>
                    <a:pt x="145" y="203"/>
                  </a:lnTo>
                  <a:lnTo>
                    <a:pt x="148" y="205"/>
                  </a:lnTo>
                  <a:lnTo>
                    <a:pt x="148" y="207"/>
                  </a:lnTo>
                  <a:lnTo>
                    <a:pt x="150" y="210"/>
                  </a:lnTo>
                  <a:lnTo>
                    <a:pt x="150" y="214"/>
                  </a:lnTo>
                  <a:lnTo>
                    <a:pt x="152" y="214"/>
                  </a:lnTo>
                  <a:lnTo>
                    <a:pt x="152" y="217"/>
                  </a:lnTo>
                  <a:lnTo>
                    <a:pt x="155" y="219"/>
                  </a:lnTo>
                  <a:lnTo>
                    <a:pt x="155" y="224"/>
                  </a:lnTo>
                  <a:lnTo>
                    <a:pt x="157" y="224"/>
                  </a:lnTo>
                  <a:lnTo>
                    <a:pt x="157" y="233"/>
                  </a:lnTo>
                  <a:lnTo>
                    <a:pt x="159" y="235"/>
                  </a:lnTo>
                  <a:lnTo>
                    <a:pt x="159" y="245"/>
                  </a:lnTo>
                  <a:lnTo>
                    <a:pt x="157" y="245"/>
                  </a:lnTo>
                  <a:lnTo>
                    <a:pt x="157" y="249"/>
                  </a:lnTo>
                  <a:lnTo>
                    <a:pt x="155" y="252"/>
                  </a:lnTo>
                  <a:lnTo>
                    <a:pt x="155" y="254"/>
                  </a:lnTo>
                  <a:lnTo>
                    <a:pt x="152" y="256"/>
                  </a:lnTo>
                  <a:lnTo>
                    <a:pt x="152" y="259"/>
                  </a:lnTo>
                  <a:lnTo>
                    <a:pt x="150" y="259"/>
                  </a:lnTo>
                  <a:lnTo>
                    <a:pt x="150" y="261"/>
                  </a:lnTo>
                  <a:lnTo>
                    <a:pt x="148" y="261"/>
                  </a:lnTo>
                  <a:lnTo>
                    <a:pt x="148" y="263"/>
                  </a:lnTo>
                  <a:lnTo>
                    <a:pt x="145" y="263"/>
                  </a:lnTo>
                  <a:lnTo>
                    <a:pt x="143" y="265"/>
                  </a:lnTo>
                  <a:lnTo>
                    <a:pt x="140" y="265"/>
                  </a:lnTo>
                  <a:lnTo>
                    <a:pt x="140" y="268"/>
                  </a:lnTo>
                  <a:lnTo>
                    <a:pt x="136" y="268"/>
                  </a:lnTo>
                  <a:lnTo>
                    <a:pt x="136" y="270"/>
                  </a:lnTo>
                  <a:lnTo>
                    <a:pt x="131" y="270"/>
                  </a:lnTo>
                  <a:lnTo>
                    <a:pt x="129" y="272"/>
                  </a:lnTo>
                  <a:lnTo>
                    <a:pt x="124" y="272"/>
                  </a:lnTo>
                  <a:lnTo>
                    <a:pt x="124" y="275"/>
                  </a:lnTo>
                  <a:lnTo>
                    <a:pt x="119" y="275"/>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28" name="Freeform 56"/>
            <p:cNvSpPr>
              <a:spLocks/>
            </p:cNvSpPr>
            <p:nvPr/>
          </p:nvSpPr>
          <p:spPr bwMode="auto">
            <a:xfrm>
              <a:off x="522" y="1609"/>
              <a:ext cx="108" cy="130"/>
            </a:xfrm>
            <a:custGeom>
              <a:avLst/>
              <a:gdLst>
                <a:gd name="T0" fmla="*/ 3 w 159"/>
                <a:gd name="T1" fmla="*/ 188 h 193"/>
                <a:gd name="T2" fmla="*/ 15 w 159"/>
                <a:gd name="T3" fmla="*/ 179 h 193"/>
                <a:gd name="T4" fmla="*/ 34 w 159"/>
                <a:gd name="T5" fmla="*/ 165 h 193"/>
                <a:gd name="T6" fmla="*/ 50 w 159"/>
                <a:gd name="T7" fmla="*/ 151 h 193"/>
                <a:gd name="T8" fmla="*/ 62 w 159"/>
                <a:gd name="T9" fmla="*/ 139 h 193"/>
                <a:gd name="T10" fmla="*/ 79 w 159"/>
                <a:gd name="T11" fmla="*/ 128 h 193"/>
                <a:gd name="T12" fmla="*/ 86 w 159"/>
                <a:gd name="T13" fmla="*/ 118 h 193"/>
                <a:gd name="T14" fmla="*/ 95 w 159"/>
                <a:gd name="T15" fmla="*/ 111 h 193"/>
                <a:gd name="T16" fmla="*/ 102 w 159"/>
                <a:gd name="T17" fmla="*/ 104 h 193"/>
                <a:gd name="T18" fmla="*/ 110 w 159"/>
                <a:gd name="T19" fmla="*/ 97 h 193"/>
                <a:gd name="T20" fmla="*/ 117 w 159"/>
                <a:gd name="T21" fmla="*/ 93 h 193"/>
                <a:gd name="T22" fmla="*/ 129 w 159"/>
                <a:gd name="T23" fmla="*/ 76 h 193"/>
                <a:gd name="T24" fmla="*/ 138 w 159"/>
                <a:gd name="T25" fmla="*/ 69 h 193"/>
                <a:gd name="T26" fmla="*/ 145 w 159"/>
                <a:gd name="T27" fmla="*/ 58 h 193"/>
                <a:gd name="T28" fmla="*/ 150 w 159"/>
                <a:gd name="T29" fmla="*/ 51 h 193"/>
                <a:gd name="T30" fmla="*/ 152 w 159"/>
                <a:gd name="T31" fmla="*/ 46 h 193"/>
                <a:gd name="T32" fmla="*/ 155 w 159"/>
                <a:gd name="T33" fmla="*/ 46 h 193"/>
                <a:gd name="T34" fmla="*/ 157 w 159"/>
                <a:gd name="T35" fmla="*/ 39 h 193"/>
                <a:gd name="T36" fmla="*/ 159 w 159"/>
                <a:gd name="T37" fmla="*/ 28 h 193"/>
                <a:gd name="T38" fmla="*/ 155 w 159"/>
                <a:gd name="T39" fmla="*/ 25 h 193"/>
                <a:gd name="T40" fmla="*/ 136 w 159"/>
                <a:gd name="T41" fmla="*/ 28 h 193"/>
                <a:gd name="T42" fmla="*/ 124 w 159"/>
                <a:gd name="T43" fmla="*/ 30 h 193"/>
                <a:gd name="T44" fmla="*/ 112 w 159"/>
                <a:gd name="T45" fmla="*/ 35 h 193"/>
                <a:gd name="T46" fmla="*/ 102 w 159"/>
                <a:gd name="T47" fmla="*/ 35 h 193"/>
                <a:gd name="T48" fmla="*/ 86 w 159"/>
                <a:gd name="T49" fmla="*/ 37 h 193"/>
                <a:gd name="T50" fmla="*/ 79 w 159"/>
                <a:gd name="T51" fmla="*/ 35 h 193"/>
                <a:gd name="T52" fmla="*/ 74 w 159"/>
                <a:gd name="T53" fmla="*/ 35 h 193"/>
                <a:gd name="T54" fmla="*/ 79 w 159"/>
                <a:gd name="T55" fmla="*/ 28 h 193"/>
                <a:gd name="T56" fmla="*/ 81 w 159"/>
                <a:gd name="T57" fmla="*/ 23 h 193"/>
                <a:gd name="T58" fmla="*/ 83 w 159"/>
                <a:gd name="T59" fmla="*/ 23 h 193"/>
                <a:gd name="T60" fmla="*/ 91 w 159"/>
                <a:gd name="T61" fmla="*/ 16 h 193"/>
                <a:gd name="T62" fmla="*/ 93 w 159"/>
                <a:gd name="T63" fmla="*/ 14 h 193"/>
                <a:gd name="T64" fmla="*/ 95 w 159"/>
                <a:gd name="T65" fmla="*/ 11 h 193"/>
                <a:gd name="T66" fmla="*/ 102 w 159"/>
                <a:gd name="T67" fmla="*/ 7 h 193"/>
                <a:gd name="T68" fmla="*/ 110 w 159"/>
                <a:gd name="T69" fmla="*/ 2 h 193"/>
                <a:gd name="T70" fmla="*/ 114 w 159"/>
                <a:gd name="T71" fmla="*/ 0 h 193"/>
                <a:gd name="T72" fmla="*/ 119 w 159"/>
                <a:gd name="T7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93">
                  <a:moveTo>
                    <a:pt x="0" y="193"/>
                  </a:moveTo>
                  <a:lnTo>
                    <a:pt x="3" y="188"/>
                  </a:lnTo>
                  <a:lnTo>
                    <a:pt x="12" y="186"/>
                  </a:lnTo>
                  <a:lnTo>
                    <a:pt x="15" y="179"/>
                  </a:lnTo>
                  <a:lnTo>
                    <a:pt x="24" y="174"/>
                  </a:lnTo>
                  <a:lnTo>
                    <a:pt x="34" y="165"/>
                  </a:lnTo>
                  <a:lnTo>
                    <a:pt x="38" y="163"/>
                  </a:lnTo>
                  <a:lnTo>
                    <a:pt x="50" y="151"/>
                  </a:lnTo>
                  <a:lnTo>
                    <a:pt x="60" y="142"/>
                  </a:lnTo>
                  <a:lnTo>
                    <a:pt x="62" y="139"/>
                  </a:lnTo>
                  <a:lnTo>
                    <a:pt x="69" y="135"/>
                  </a:lnTo>
                  <a:lnTo>
                    <a:pt x="79" y="128"/>
                  </a:lnTo>
                  <a:lnTo>
                    <a:pt x="81" y="121"/>
                  </a:lnTo>
                  <a:lnTo>
                    <a:pt x="86" y="118"/>
                  </a:lnTo>
                  <a:lnTo>
                    <a:pt x="91" y="116"/>
                  </a:lnTo>
                  <a:lnTo>
                    <a:pt x="95" y="111"/>
                  </a:lnTo>
                  <a:lnTo>
                    <a:pt x="98" y="107"/>
                  </a:lnTo>
                  <a:lnTo>
                    <a:pt x="102" y="104"/>
                  </a:lnTo>
                  <a:lnTo>
                    <a:pt x="105" y="100"/>
                  </a:lnTo>
                  <a:lnTo>
                    <a:pt x="110" y="97"/>
                  </a:lnTo>
                  <a:lnTo>
                    <a:pt x="112" y="93"/>
                  </a:lnTo>
                  <a:lnTo>
                    <a:pt x="117" y="93"/>
                  </a:lnTo>
                  <a:lnTo>
                    <a:pt x="119" y="86"/>
                  </a:lnTo>
                  <a:lnTo>
                    <a:pt x="129" y="76"/>
                  </a:lnTo>
                  <a:lnTo>
                    <a:pt x="133" y="72"/>
                  </a:lnTo>
                  <a:lnTo>
                    <a:pt x="138" y="69"/>
                  </a:lnTo>
                  <a:lnTo>
                    <a:pt x="140" y="62"/>
                  </a:lnTo>
                  <a:lnTo>
                    <a:pt x="145" y="58"/>
                  </a:lnTo>
                  <a:lnTo>
                    <a:pt x="145" y="58"/>
                  </a:lnTo>
                  <a:lnTo>
                    <a:pt x="150" y="51"/>
                  </a:lnTo>
                  <a:lnTo>
                    <a:pt x="152" y="49"/>
                  </a:lnTo>
                  <a:lnTo>
                    <a:pt x="152" y="46"/>
                  </a:lnTo>
                  <a:lnTo>
                    <a:pt x="155" y="46"/>
                  </a:lnTo>
                  <a:lnTo>
                    <a:pt x="155" y="46"/>
                  </a:lnTo>
                  <a:lnTo>
                    <a:pt x="157" y="42"/>
                  </a:lnTo>
                  <a:lnTo>
                    <a:pt x="157" y="39"/>
                  </a:lnTo>
                  <a:lnTo>
                    <a:pt x="159" y="37"/>
                  </a:lnTo>
                  <a:lnTo>
                    <a:pt x="159" y="28"/>
                  </a:lnTo>
                  <a:lnTo>
                    <a:pt x="157" y="28"/>
                  </a:lnTo>
                  <a:lnTo>
                    <a:pt x="155" y="25"/>
                  </a:lnTo>
                  <a:lnTo>
                    <a:pt x="138" y="25"/>
                  </a:lnTo>
                  <a:lnTo>
                    <a:pt x="136" y="28"/>
                  </a:lnTo>
                  <a:lnTo>
                    <a:pt x="126" y="28"/>
                  </a:lnTo>
                  <a:lnTo>
                    <a:pt x="124" y="30"/>
                  </a:lnTo>
                  <a:lnTo>
                    <a:pt x="114" y="30"/>
                  </a:lnTo>
                  <a:lnTo>
                    <a:pt x="112" y="35"/>
                  </a:lnTo>
                  <a:lnTo>
                    <a:pt x="105" y="35"/>
                  </a:lnTo>
                  <a:lnTo>
                    <a:pt x="102" y="35"/>
                  </a:lnTo>
                  <a:lnTo>
                    <a:pt x="91" y="35"/>
                  </a:lnTo>
                  <a:lnTo>
                    <a:pt x="86" y="37"/>
                  </a:lnTo>
                  <a:lnTo>
                    <a:pt x="79" y="37"/>
                  </a:lnTo>
                  <a:lnTo>
                    <a:pt x="79" y="35"/>
                  </a:lnTo>
                  <a:lnTo>
                    <a:pt x="74" y="35"/>
                  </a:lnTo>
                  <a:lnTo>
                    <a:pt x="74" y="35"/>
                  </a:lnTo>
                  <a:lnTo>
                    <a:pt x="79" y="30"/>
                  </a:lnTo>
                  <a:lnTo>
                    <a:pt x="79" y="28"/>
                  </a:lnTo>
                  <a:lnTo>
                    <a:pt x="81" y="25"/>
                  </a:lnTo>
                  <a:lnTo>
                    <a:pt x="81" y="23"/>
                  </a:lnTo>
                  <a:lnTo>
                    <a:pt x="83" y="23"/>
                  </a:lnTo>
                  <a:lnTo>
                    <a:pt x="83" y="23"/>
                  </a:lnTo>
                  <a:lnTo>
                    <a:pt x="86" y="23"/>
                  </a:lnTo>
                  <a:lnTo>
                    <a:pt x="91" y="16"/>
                  </a:lnTo>
                  <a:lnTo>
                    <a:pt x="93" y="16"/>
                  </a:lnTo>
                  <a:lnTo>
                    <a:pt x="93" y="14"/>
                  </a:lnTo>
                  <a:lnTo>
                    <a:pt x="95" y="14"/>
                  </a:lnTo>
                  <a:lnTo>
                    <a:pt x="95" y="11"/>
                  </a:lnTo>
                  <a:lnTo>
                    <a:pt x="98" y="11"/>
                  </a:lnTo>
                  <a:lnTo>
                    <a:pt x="102" y="7"/>
                  </a:lnTo>
                  <a:lnTo>
                    <a:pt x="105" y="7"/>
                  </a:lnTo>
                  <a:lnTo>
                    <a:pt x="110" y="2"/>
                  </a:lnTo>
                  <a:lnTo>
                    <a:pt x="112" y="2"/>
                  </a:lnTo>
                  <a:lnTo>
                    <a:pt x="114" y="0"/>
                  </a:lnTo>
                  <a:lnTo>
                    <a:pt x="117" y="0"/>
                  </a:lnTo>
                  <a:lnTo>
                    <a:pt x="119" y="0"/>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29" name="Freeform 57"/>
            <p:cNvSpPr>
              <a:spLocks/>
            </p:cNvSpPr>
            <p:nvPr/>
          </p:nvSpPr>
          <p:spPr bwMode="auto">
            <a:xfrm>
              <a:off x="1380" y="607"/>
              <a:ext cx="110" cy="131"/>
            </a:xfrm>
            <a:custGeom>
              <a:avLst/>
              <a:gdLst>
                <a:gd name="T0" fmla="*/ 160 w 164"/>
                <a:gd name="T1" fmla="*/ 3 h 196"/>
                <a:gd name="T2" fmla="*/ 148 w 164"/>
                <a:gd name="T3" fmla="*/ 10 h 196"/>
                <a:gd name="T4" fmla="*/ 138 w 164"/>
                <a:gd name="T5" fmla="*/ 17 h 196"/>
                <a:gd name="T6" fmla="*/ 122 w 164"/>
                <a:gd name="T7" fmla="*/ 26 h 196"/>
                <a:gd name="T8" fmla="*/ 107 w 164"/>
                <a:gd name="T9" fmla="*/ 35 h 196"/>
                <a:gd name="T10" fmla="*/ 93 w 164"/>
                <a:gd name="T11" fmla="*/ 45 h 196"/>
                <a:gd name="T12" fmla="*/ 81 w 164"/>
                <a:gd name="T13" fmla="*/ 54 h 196"/>
                <a:gd name="T14" fmla="*/ 74 w 164"/>
                <a:gd name="T15" fmla="*/ 58 h 196"/>
                <a:gd name="T16" fmla="*/ 67 w 164"/>
                <a:gd name="T17" fmla="*/ 65 h 196"/>
                <a:gd name="T18" fmla="*/ 60 w 164"/>
                <a:gd name="T19" fmla="*/ 70 h 196"/>
                <a:gd name="T20" fmla="*/ 50 w 164"/>
                <a:gd name="T21" fmla="*/ 77 h 196"/>
                <a:gd name="T22" fmla="*/ 41 w 164"/>
                <a:gd name="T23" fmla="*/ 84 h 196"/>
                <a:gd name="T24" fmla="*/ 34 w 164"/>
                <a:gd name="T25" fmla="*/ 89 h 196"/>
                <a:gd name="T26" fmla="*/ 24 w 164"/>
                <a:gd name="T27" fmla="*/ 98 h 196"/>
                <a:gd name="T28" fmla="*/ 15 w 164"/>
                <a:gd name="T29" fmla="*/ 107 h 196"/>
                <a:gd name="T30" fmla="*/ 12 w 164"/>
                <a:gd name="T31" fmla="*/ 112 h 196"/>
                <a:gd name="T32" fmla="*/ 8 w 164"/>
                <a:gd name="T33" fmla="*/ 114 h 196"/>
                <a:gd name="T34" fmla="*/ 5 w 164"/>
                <a:gd name="T35" fmla="*/ 119 h 196"/>
                <a:gd name="T36" fmla="*/ 3 w 164"/>
                <a:gd name="T37" fmla="*/ 121 h 196"/>
                <a:gd name="T38" fmla="*/ 0 w 164"/>
                <a:gd name="T39" fmla="*/ 128 h 196"/>
                <a:gd name="T40" fmla="*/ 3 w 164"/>
                <a:gd name="T41" fmla="*/ 131 h 196"/>
                <a:gd name="T42" fmla="*/ 5 w 164"/>
                <a:gd name="T43" fmla="*/ 133 h 196"/>
                <a:gd name="T44" fmla="*/ 10 w 164"/>
                <a:gd name="T45" fmla="*/ 135 h 196"/>
                <a:gd name="T46" fmla="*/ 17 w 164"/>
                <a:gd name="T47" fmla="*/ 138 h 196"/>
                <a:gd name="T48" fmla="*/ 29 w 164"/>
                <a:gd name="T49" fmla="*/ 140 h 196"/>
                <a:gd name="T50" fmla="*/ 41 w 164"/>
                <a:gd name="T51" fmla="*/ 142 h 196"/>
                <a:gd name="T52" fmla="*/ 50 w 164"/>
                <a:gd name="T53" fmla="*/ 145 h 196"/>
                <a:gd name="T54" fmla="*/ 57 w 164"/>
                <a:gd name="T55" fmla="*/ 149 h 196"/>
                <a:gd name="T56" fmla="*/ 60 w 164"/>
                <a:gd name="T57" fmla="*/ 152 h 196"/>
                <a:gd name="T58" fmla="*/ 57 w 164"/>
                <a:gd name="T59" fmla="*/ 175 h 196"/>
                <a:gd name="T60" fmla="*/ 55 w 164"/>
                <a:gd name="T61" fmla="*/ 179 h 196"/>
                <a:gd name="T62" fmla="*/ 53 w 164"/>
                <a:gd name="T63" fmla="*/ 184 h 196"/>
                <a:gd name="T64" fmla="*/ 50 w 164"/>
                <a:gd name="T65" fmla="*/ 189 h 196"/>
                <a:gd name="T66" fmla="*/ 48 w 164"/>
                <a:gd name="T67" fmla="*/ 191 h 196"/>
                <a:gd name="T68" fmla="*/ 46 w 164"/>
                <a:gd name="T69"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96">
                  <a:moveTo>
                    <a:pt x="164" y="0"/>
                  </a:moveTo>
                  <a:lnTo>
                    <a:pt x="160" y="3"/>
                  </a:lnTo>
                  <a:lnTo>
                    <a:pt x="152" y="7"/>
                  </a:lnTo>
                  <a:lnTo>
                    <a:pt x="148" y="10"/>
                  </a:lnTo>
                  <a:lnTo>
                    <a:pt x="143" y="14"/>
                  </a:lnTo>
                  <a:lnTo>
                    <a:pt x="138" y="17"/>
                  </a:lnTo>
                  <a:lnTo>
                    <a:pt x="131" y="21"/>
                  </a:lnTo>
                  <a:lnTo>
                    <a:pt x="122" y="26"/>
                  </a:lnTo>
                  <a:lnTo>
                    <a:pt x="117" y="31"/>
                  </a:lnTo>
                  <a:lnTo>
                    <a:pt x="107" y="35"/>
                  </a:lnTo>
                  <a:lnTo>
                    <a:pt x="103" y="40"/>
                  </a:lnTo>
                  <a:lnTo>
                    <a:pt x="93" y="45"/>
                  </a:lnTo>
                  <a:lnTo>
                    <a:pt x="91" y="49"/>
                  </a:lnTo>
                  <a:lnTo>
                    <a:pt x="81" y="54"/>
                  </a:lnTo>
                  <a:lnTo>
                    <a:pt x="79" y="56"/>
                  </a:lnTo>
                  <a:lnTo>
                    <a:pt x="74" y="58"/>
                  </a:lnTo>
                  <a:lnTo>
                    <a:pt x="69" y="63"/>
                  </a:lnTo>
                  <a:lnTo>
                    <a:pt x="67" y="65"/>
                  </a:lnTo>
                  <a:lnTo>
                    <a:pt x="62" y="68"/>
                  </a:lnTo>
                  <a:lnTo>
                    <a:pt x="60" y="70"/>
                  </a:lnTo>
                  <a:lnTo>
                    <a:pt x="55" y="72"/>
                  </a:lnTo>
                  <a:lnTo>
                    <a:pt x="50" y="77"/>
                  </a:lnTo>
                  <a:lnTo>
                    <a:pt x="46" y="79"/>
                  </a:lnTo>
                  <a:lnTo>
                    <a:pt x="41" y="84"/>
                  </a:lnTo>
                  <a:lnTo>
                    <a:pt x="38" y="86"/>
                  </a:lnTo>
                  <a:lnTo>
                    <a:pt x="34" y="89"/>
                  </a:lnTo>
                  <a:lnTo>
                    <a:pt x="29" y="93"/>
                  </a:lnTo>
                  <a:lnTo>
                    <a:pt x="24" y="98"/>
                  </a:lnTo>
                  <a:lnTo>
                    <a:pt x="19" y="103"/>
                  </a:lnTo>
                  <a:lnTo>
                    <a:pt x="15" y="107"/>
                  </a:lnTo>
                  <a:lnTo>
                    <a:pt x="12" y="110"/>
                  </a:lnTo>
                  <a:lnTo>
                    <a:pt x="12" y="112"/>
                  </a:lnTo>
                  <a:lnTo>
                    <a:pt x="10" y="112"/>
                  </a:lnTo>
                  <a:lnTo>
                    <a:pt x="8" y="114"/>
                  </a:lnTo>
                  <a:lnTo>
                    <a:pt x="8" y="117"/>
                  </a:lnTo>
                  <a:lnTo>
                    <a:pt x="5" y="119"/>
                  </a:lnTo>
                  <a:lnTo>
                    <a:pt x="3" y="119"/>
                  </a:lnTo>
                  <a:lnTo>
                    <a:pt x="3" y="121"/>
                  </a:lnTo>
                  <a:lnTo>
                    <a:pt x="0" y="121"/>
                  </a:lnTo>
                  <a:lnTo>
                    <a:pt x="0" y="128"/>
                  </a:lnTo>
                  <a:lnTo>
                    <a:pt x="3" y="128"/>
                  </a:lnTo>
                  <a:lnTo>
                    <a:pt x="3" y="131"/>
                  </a:lnTo>
                  <a:lnTo>
                    <a:pt x="5" y="131"/>
                  </a:lnTo>
                  <a:lnTo>
                    <a:pt x="5" y="133"/>
                  </a:lnTo>
                  <a:lnTo>
                    <a:pt x="8" y="133"/>
                  </a:lnTo>
                  <a:lnTo>
                    <a:pt x="10" y="135"/>
                  </a:lnTo>
                  <a:lnTo>
                    <a:pt x="15" y="135"/>
                  </a:lnTo>
                  <a:lnTo>
                    <a:pt x="17" y="138"/>
                  </a:lnTo>
                  <a:lnTo>
                    <a:pt x="29" y="138"/>
                  </a:lnTo>
                  <a:lnTo>
                    <a:pt x="29" y="140"/>
                  </a:lnTo>
                  <a:lnTo>
                    <a:pt x="38" y="140"/>
                  </a:lnTo>
                  <a:lnTo>
                    <a:pt x="41" y="142"/>
                  </a:lnTo>
                  <a:lnTo>
                    <a:pt x="48" y="142"/>
                  </a:lnTo>
                  <a:lnTo>
                    <a:pt x="50" y="145"/>
                  </a:lnTo>
                  <a:lnTo>
                    <a:pt x="53" y="145"/>
                  </a:lnTo>
                  <a:lnTo>
                    <a:pt x="57" y="149"/>
                  </a:lnTo>
                  <a:lnTo>
                    <a:pt x="57" y="152"/>
                  </a:lnTo>
                  <a:lnTo>
                    <a:pt x="60" y="152"/>
                  </a:lnTo>
                  <a:lnTo>
                    <a:pt x="60" y="172"/>
                  </a:lnTo>
                  <a:lnTo>
                    <a:pt x="57" y="175"/>
                  </a:lnTo>
                  <a:lnTo>
                    <a:pt x="57" y="179"/>
                  </a:lnTo>
                  <a:lnTo>
                    <a:pt x="55" y="179"/>
                  </a:lnTo>
                  <a:lnTo>
                    <a:pt x="55" y="182"/>
                  </a:lnTo>
                  <a:lnTo>
                    <a:pt x="53" y="184"/>
                  </a:lnTo>
                  <a:lnTo>
                    <a:pt x="53" y="186"/>
                  </a:lnTo>
                  <a:lnTo>
                    <a:pt x="50" y="189"/>
                  </a:lnTo>
                  <a:lnTo>
                    <a:pt x="50" y="191"/>
                  </a:lnTo>
                  <a:lnTo>
                    <a:pt x="48" y="191"/>
                  </a:lnTo>
                  <a:lnTo>
                    <a:pt x="48" y="193"/>
                  </a:lnTo>
                  <a:lnTo>
                    <a:pt x="46" y="196"/>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30" name="Line 58"/>
            <p:cNvSpPr>
              <a:spLocks noChangeShapeType="1"/>
            </p:cNvSpPr>
            <p:nvPr/>
          </p:nvSpPr>
          <p:spPr bwMode="auto">
            <a:xfrm>
              <a:off x="522" y="607"/>
              <a:ext cx="968" cy="1"/>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8731" name="Line 59"/>
            <p:cNvSpPr>
              <a:spLocks noChangeShapeType="1"/>
            </p:cNvSpPr>
            <p:nvPr/>
          </p:nvSpPr>
          <p:spPr bwMode="auto">
            <a:xfrm>
              <a:off x="522" y="1739"/>
              <a:ext cx="968" cy="1"/>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8732" name="Rectangle 60"/>
            <p:cNvSpPr>
              <a:spLocks noChangeArrowheads="1"/>
            </p:cNvSpPr>
            <p:nvPr/>
          </p:nvSpPr>
          <p:spPr bwMode="auto">
            <a:xfrm>
              <a:off x="740" y="929"/>
              <a:ext cx="523" cy="283"/>
            </a:xfrm>
            <a:prstGeom prst="rect">
              <a:avLst/>
            </a:prstGeom>
            <a:solidFill>
              <a:srgbClr val="CCFFFF"/>
            </a:solidFill>
            <a:ln w="9525">
              <a:solidFill>
                <a:srgbClr val="CCFFFF"/>
              </a:solidFill>
              <a:miter lim="800000"/>
              <a:headEnd/>
              <a:tailEnd/>
            </a:ln>
          </p:spPr>
          <p:txBody>
            <a:bodyPr/>
            <a:lstStyle/>
            <a:p>
              <a:pPr algn="ctr"/>
              <a:r>
                <a:rPr lang="de-DE" altLang="de-DE" sz="900" b="1">
                  <a:solidFill>
                    <a:srgbClr val="993300"/>
                  </a:solidFill>
                </a:rPr>
                <a:t>Reis</a:t>
              </a:r>
              <a:endParaRPr lang="de-DE" altLang="de-DE" sz="1400"/>
            </a:p>
          </p:txBody>
        </p:sp>
        <p:sp>
          <p:nvSpPr>
            <p:cNvPr id="28733" name="Rectangle 61"/>
            <p:cNvSpPr>
              <a:spLocks noChangeArrowheads="1"/>
            </p:cNvSpPr>
            <p:nvPr/>
          </p:nvSpPr>
          <p:spPr bwMode="auto">
            <a:xfrm>
              <a:off x="675" y="711"/>
              <a:ext cx="83" cy="872"/>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28734" name="Group 62"/>
            <p:cNvGrpSpPr>
              <a:grpSpLocks/>
            </p:cNvGrpSpPr>
            <p:nvPr/>
          </p:nvGrpSpPr>
          <p:grpSpPr bwMode="auto">
            <a:xfrm>
              <a:off x="1007" y="1237"/>
              <a:ext cx="908" cy="734"/>
              <a:chOff x="883" y="1858"/>
              <a:chExt cx="774" cy="588"/>
            </a:xfrm>
          </p:grpSpPr>
          <p:sp>
            <p:nvSpPr>
              <p:cNvPr id="28735" name="Freeform 63"/>
              <p:cNvSpPr>
                <a:spLocks/>
              </p:cNvSpPr>
              <p:nvPr/>
            </p:nvSpPr>
            <p:spPr bwMode="auto">
              <a:xfrm>
                <a:off x="1204" y="2172"/>
                <a:ext cx="66" cy="72"/>
              </a:xfrm>
              <a:custGeom>
                <a:avLst/>
                <a:gdLst>
                  <a:gd name="T0" fmla="*/ 123 w 123"/>
                  <a:gd name="T1" fmla="*/ 133 h 133"/>
                  <a:gd name="T2" fmla="*/ 119 w 123"/>
                  <a:gd name="T3" fmla="*/ 128 h 133"/>
                  <a:gd name="T4" fmla="*/ 114 w 123"/>
                  <a:gd name="T5" fmla="*/ 126 h 133"/>
                  <a:gd name="T6" fmla="*/ 111 w 123"/>
                  <a:gd name="T7" fmla="*/ 121 h 133"/>
                  <a:gd name="T8" fmla="*/ 107 w 123"/>
                  <a:gd name="T9" fmla="*/ 119 h 133"/>
                  <a:gd name="T10" fmla="*/ 102 w 123"/>
                  <a:gd name="T11" fmla="*/ 114 h 133"/>
                  <a:gd name="T12" fmla="*/ 100 w 123"/>
                  <a:gd name="T13" fmla="*/ 114 h 133"/>
                  <a:gd name="T14" fmla="*/ 95 w 123"/>
                  <a:gd name="T15" fmla="*/ 107 h 133"/>
                  <a:gd name="T16" fmla="*/ 92 w 123"/>
                  <a:gd name="T17" fmla="*/ 105 h 133"/>
                  <a:gd name="T18" fmla="*/ 88 w 123"/>
                  <a:gd name="T19" fmla="*/ 103 h 133"/>
                  <a:gd name="T20" fmla="*/ 85 w 123"/>
                  <a:gd name="T21" fmla="*/ 98 h 133"/>
                  <a:gd name="T22" fmla="*/ 81 w 123"/>
                  <a:gd name="T23" fmla="*/ 93 h 133"/>
                  <a:gd name="T24" fmla="*/ 78 w 123"/>
                  <a:gd name="T25" fmla="*/ 91 h 133"/>
                  <a:gd name="T26" fmla="*/ 73 w 123"/>
                  <a:gd name="T27" fmla="*/ 91 h 133"/>
                  <a:gd name="T28" fmla="*/ 71 w 123"/>
                  <a:gd name="T29" fmla="*/ 84 h 133"/>
                  <a:gd name="T30" fmla="*/ 69 w 123"/>
                  <a:gd name="T31" fmla="*/ 82 h 133"/>
                  <a:gd name="T32" fmla="*/ 64 w 123"/>
                  <a:gd name="T33" fmla="*/ 79 h 133"/>
                  <a:gd name="T34" fmla="*/ 62 w 123"/>
                  <a:gd name="T35" fmla="*/ 75 h 133"/>
                  <a:gd name="T36" fmla="*/ 57 w 123"/>
                  <a:gd name="T37" fmla="*/ 70 h 133"/>
                  <a:gd name="T38" fmla="*/ 52 w 123"/>
                  <a:gd name="T39" fmla="*/ 68 h 133"/>
                  <a:gd name="T40" fmla="*/ 47 w 123"/>
                  <a:gd name="T41" fmla="*/ 63 h 133"/>
                  <a:gd name="T42" fmla="*/ 45 w 123"/>
                  <a:gd name="T43" fmla="*/ 58 h 133"/>
                  <a:gd name="T44" fmla="*/ 40 w 123"/>
                  <a:gd name="T45" fmla="*/ 56 h 133"/>
                  <a:gd name="T46" fmla="*/ 35 w 123"/>
                  <a:gd name="T47" fmla="*/ 49 h 133"/>
                  <a:gd name="T48" fmla="*/ 31 w 123"/>
                  <a:gd name="T49" fmla="*/ 44 h 133"/>
                  <a:gd name="T50" fmla="*/ 26 w 123"/>
                  <a:gd name="T51" fmla="*/ 40 h 133"/>
                  <a:gd name="T52" fmla="*/ 26 w 123"/>
                  <a:gd name="T53" fmla="*/ 37 h 133"/>
                  <a:gd name="T54" fmla="*/ 24 w 123"/>
                  <a:gd name="T55" fmla="*/ 37 h 133"/>
                  <a:gd name="T56" fmla="*/ 19 w 123"/>
                  <a:gd name="T57" fmla="*/ 33 h 133"/>
                  <a:gd name="T58" fmla="*/ 19 w 123"/>
                  <a:gd name="T59" fmla="*/ 33 h 133"/>
                  <a:gd name="T60" fmla="*/ 16 w 123"/>
                  <a:gd name="T61" fmla="*/ 28 h 133"/>
                  <a:gd name="T62" fmla="*/ 14 w 123"/>
                  <a:gd name="T63" fmla="*/ 28 h 133"/>
                  <a:gd name="T64" fmla="*/ 14 w 123"/>
                  <a:gd name="T65" fmla="*/ 26 h 133"/>
                  <a:gd name="T66" fmla="*/ 9 w 123"/>
                  <a:gd name="T67" fmla="*/ 21 h 133"/>
                  <a:gd name="T68" fmla="*/ 7 w 123"/>
                  <a:gd name="T69" fmla="*/ 21 h 133"/>
                  <a:gd name="T70" fmla="*/ 7 w 123"/>
                  <a:gd name="T71" fmla="*/ 16 h 133"/>
                  <a:gd name="T72" fmla="*/ 5 w 123"/>
                  <a:gd name="T73" fmla="*/ 14 h 133"/>
                  <a:gd name="T74" fmla="*/ 5 w 123"/>
                  <a:gd name="T75" fmla="*/ 12 h 133"/>
                  <a:gd name="T76" fmla="*/ 2 w 123"/>
                  <a:gd name="T77" fmla="*/ 12 h 133"/>
                  <a:gd name="T78" fmla="*/ 2 w 123"/>
                  <a:gd name="T79" fmla="*/ 9 h 133"/>
                  <a:gd name="T80" fmla="*/ 0 w 123"/>
                  <a:gd name="T81" fmla="*/ 9 h 133"/>
                  <a:gd name="T82" fmla="*/ 0 w 123"/>
                  <a:gd name="T83" fmla="*/ 0 h 133"/>
                  <a:gd name="T84" fmla="*/ 12 w 123"/>
                  <a:gd name="T85" fmla="*/ 0 h 133"/>
                  <a:gd name="T86" fmla="*/ 14 w 123"/>
                  <a:gd name="T87" fmla="*/ 2 h 133"/>
                  <a:gd name="T88" fmla="*/ 19 w 123"/>
                  <a:gd name="T89" fmla="*/ 2 h 133"/>
                  <a:gd name="T90" fmla="*/ 21 w 123"/>
                  <a:gd name="T91" fmla="*/ 5 h 133"/>
                  <a:gd name="T92" fmla="*/ 24 w 123"/>
                  <a:gd name="T93" fmla="*/ 5 h 133"/>
                  <a:gd name="T94" fmla="*/ 26 w 123"/>
                  <a:gd name="T95" fmla="*/ 9 h 133"/>
                  <a:gd name="T96" fmla="*/ 31 w 123"/>
                  <a:gd name="T97" fmla="*/ 9 h 133"/>
                  <a:gd name="T98" fmla="*/ 35 w 123"/>
                  <a:gd name="T99" fmla="*/ 12 h 133"/>
                  <a:gd name="T100" fmla="*/ 38 w 123"/>
                  <a:gd name="T101" fmla="*/ 12 h 133"/>
                  <a:gd name="T102" fmla="*/ 40 w 123"/>
                  <a:gd name="T103" fmla="*/ 14 h 133"/>
                  <a:gd name="T104" fmla="*/ 43 w 123"/>
                  <a:gd name="T105" fmla="*/ 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33">
                    <a:moveTo>
                      <a:pt x="123" y="133"/>
                    </a:moveTo>
                    <a:lnTo>
                      <a:pt x="119" y="128"/>
                    </a:lnTo>
                    <a:lnTo>
                      <a:pt x="114" y="126"/>
                    </a:lnTo>
                    <a:lnTo>
                      <a:pt x="111" y="121"/>
                    </a:lnTo>
                    <a:lnTo>
                      <a:pt x="107" y="119"/>
                    </a:lnTo>
                    <a:lnTo>
                      <a:pt x="102" y="114"/>
                    </a:lnTo>
                    <a:lnTo>
                      <a:pt x="100" y="114"/>
                    </a:lnTo>
                    <a:lnTo>
                      <a:pt x="95" y="107"/>
                    </a:lnTo>
                    <a:lnTo>
                      <a:pt x="92" y="105"/>
                    </a:lnTo>
                    <a:lnTo>
                      <a:pt x="88" y="103"/>
                    </a:lnTo>
                    <a:lnTo>
                      <a:pt x="85" y="98"/>
                    </a:lnTo>
                    <a:lnTo>
                      <a:pt x="81" y="93"/>
                    </a:lnTo>
                    <a:lnTo>
                      <a:pt x="78" y="91"/>
                    </a:lnTo>
                    <a:lnTo>
                      <a:pt x="73" y="91"/>
                    </a:lnTo>
                    <a:lnTo>
                      <a:pt x="71" y="84"/>
                    </a:lnTo>
                    <a:lnTo>
                      <a:pt x="69" y="82"/>
                    </a:lnTo>
                    <a:lnTo>
                      <a:pt x="64" y="79"/>
                    </a:lnTo>
                    <a:lnTo>
                      <a:pt x="62" y="75"/>
                    </a:lnTo>
                    <a:lnTo>
                      <a:pt x="57" y="70"/>
                    </a:lnTo>
                    <a:lnTo>
                      <a:pt x="52" y="68"/>
                    </a:lnTo>
                    <a:lnTo>
                      <a:pt x="47" y="63"/>
                    </a:lnTo>
                    <a:lnTo>
                      <a:pt x="45" y="58"/>
                    </a:lnTo>
                    <a:lnTo>
                      <a:pt x="40" y="56"/>
                    </a:lnTo>
                    <a:lnTo>
                      <a:pt x="35" y="49"/>
                    </a:lnTo>
                    <a:lnTo>
                      <a:pt x="31" y="44"/>
                    </a:lnTo>
                    <a:lnTo>
                      <a:pt x="26" y="40"/>
                    </a:lnTo>
                    <a:lnTo>
                      <a:pt x="26" y="37"/>
                    </a:lnTo>
                    <a:lnTo>
                      <a:pt x="24" y="37"/>
                    </a:lnTo>
                    <a:lnTo>
                      <a:pt x="19" y="33"/>
                    </a:lnTo>
                    <a:lnTo>
                      <a:pt x="19" y="33"/>
                    </a:lnTo>
                    <a:lnTo>
                      <a:pt x="16" y="28"/>
                    </a:lnTo>
                    <a:lnTo>
                      <a:pt x="14" y="28"/>
                    </a:lnTo>
                    <a:lnTo>
                      <a:pt x="14" y="26"/>
                    </a:lnTo>
                    <a:lnTo>
                      <a:pt x="9" y="21"/>
                    </a:lnTo>
                    <a:lnTo>
                      <a:pt x="7" y="21"/>
                    </a:lnTo>
                    <a:lnTo>
                      <a:pt x="7" y="16"/>
                    </a:lnTo>
                    <a:lnTo>
                      <a:pt x="5" y="14"/>
                    </a:lnTo>
                    <a:lnTo>
                      <a:pt x="5" y="12"/>
                    </a:lnTo>
                    <a:lnTo>
                      <a:pt x="2" y="12"/>
                    </a:lnTo>
                    <a:lnTo>
                      <a:pt x="2" y="9"/>
                    </a:lnTo>
                    <a:lnTo>
                      <a:pt x="0" y="9"/>
                    </a:lnTo>
                    <a:lnTo>
                      <a:pt x="0" y="0"/>
                    </a:lnTo>
                    <a:lnTo>
                      <a:pt x="12" y="0"/>
                    </a:lnTo>
                    <a:lnTo>
                      <a:pt x="14" y="2"/>
                    </a:lnTo>
                    <a:lnTo>
                      <a:pt x="19" y="2"/>
                    </a:lnTo>
                    <a:lnTo>
                      <a:pt x="21" y="5"/>
                    </a:lnTo>
                    <a:lnTo>
                      <a:pt x="24" y="5"/>
                    </a:lnTo>
                    <a:lnTo>
                      <a:pt x="26" y="9"/>
                    </a:lnTo>
                    <a:lnTo>
                      <a:pt x="31" y="9"/>
                    </a:lnTo>
                    <a:lnTo>
                      <a:pt x="35" y="12"/>
                    </a:lnTo>
                    <a:lnTo>
                      <a:pt x="38" y="12"/>
                    </a:lnTo>
                    <a:lnTo>
                      <a:pt x="40" y="14"/>
                    </a:lnTo>
                    <a:lnTo>
                      <a:pt x="43" y="14"/>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36" name="Rectangle 64"/>
              <p:cNvSpPr>
                <a:spLocks noChangeArrowheads="1"/>
              </p:cNvSpPr>
              <p:nvPr/>
            </p:nvSpPr>
            <p:spPr bwMode="auto">
              <a:xfrm>
                <a:off x="883" y="1859"/>
                <a:ext cx="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300">
                    <a:solidFill>
                      <a:srgbClr val="000000"/>
                    </a:solidFill>
                  </a:rPr>
                  <a:t> </a:t>
                </a:r>
                <a:endParaRPr lang="de-DE" altLang="de-DE"/>
              </a:p>
            </p:txBody>
          </p:sp>
          <p:sp>
            <p:nvSpPr>
              <p:cNvPr id="28737" name="Freeform 65" descr="Briefpapier"/>
              <p:cNvSpPr>
                <a:spLocks/>
              </p:cNvSpPr>
              <p:nvPr/>
            </p:nvSpPr>
            <p:spPr bwMode="auto">
              <a:xfrm>
                <a:off x="884" y="1858"/>
                <a:ext cx="773" cy="588"/>
              </a:xfrm>
              <a:custGeom>
                <a:avLst/>
                <a:gdLst>
                  <a:gd name="T0" fmla="*/ 1353 w 1433"/>
                  <a:gd name="T1" fmla="*/ 441 h 2179"/>
                  <a:gd name="T2" fmla="*/ 1407 w 1433"/>
                  <a:gd name="T3" fmla="*/ 0 h 2179"/>
                  <a:gd name="T4" fmla="*/ 1353 w 1433"/>
                  <a:gd name="T5" fmla="*/ 0 h 2179"/>
                  <a:gd name="T6" fmla="*/ 1300 w 1433"/>
                  <a:gd name="T7" fmla="*/ 0 h 2179"/>
                  <a:gd name="T8" fmla="*/ 1247 w 1433"/>
                  <a:gd name="T9" fmla="*/ 0 h 2179"/>
                  <a:gd name="T10" fmla="*/ 1195 w 1433"/>
                  <a:gd name="T11" fmla="*/ 0 h 2179"/>
                  <a:gd name="T12" fmla="*/ 1140 w 1433"/>
                  <a:gd name="T13" fmla="*/ 0 h 2179"/>
                  <a:gd name="T14" fmla="*/ 1088 w 1433"/>
                  <a:gd name="T15" fmla="*/ 0 h 2179"/>
                  <a:gd name="T16" fmla="*/ 1037 w 1433"/>
                  <a:gd name="T17" fmla="*/ 0 h 2179"/>
                  <a:gd name="T18" fmla="*/ 981 w 1433"/>
                  <a:gd name="T19" fmla="*/ 0 h 2179"/>
                  <a:gd name="T20" fmla="*/ 930 w 1433"/>
                  <a:gd name="T21" fmla="*/ 0 h 2179"/>
                  <a:gd name="T22" fmla="*/ 875 w 1433"/>
                  <a:gd name="T23" fmla="*/ 0 h 2179"/>
                  <a:gd name="T24" fmla="*/ 823 w 1433"/>
                  <a:gd name="T25" fmla="*/ 0 h 2179"/>
                  <a:gd name="T26" fmla="*/ 770 w 1433"/>
                  <a:gd name="T27" fmla="*/ 0 h 2179"/>
                  <a:gd name="T28" fmla="*/ 716 w 1433"/>
                  <a:gd name="T29" fmla="*/ 0 h 2179"/>
                  <a:gd name="T30" fmla="*/ 664 w 1433"/>
                  <a:gd name="T31" fmla="*/ 0 h 2179"/>
                  <a:gd name="T32" fmla="*/ 609 w 1433"/>
                  <a:gd name="T33" fmla="*/ 0 h 2179"/>
                  <a:gd name="T34" fmla="*/ 557 w 1433"/>
                  <a:gd name="T35" fmla="*/ 0 h 2179"/>
                  <a:gd name="T36" fmla="*/ 505 w 1433"/>
                  <a:gd name="T37" fmla="*/ 0 h 2179"/>
                  <a:gd name="T38" fmla="*/ 450 w 1433"/>
                  <a:gd name="T39" fmla="*/ 0 h 2179"/>
                  <a:gd name="T40" fmla="*/ 398 w 1433"/>
                  <a:gd name="T41" fmla="*/ 0 h 2179"/>
                  <a:gd name="T42" fmla="*/ 346 w 1433"/>
                  <a:gd name="T43" fmla="*/ 0 h 2179"/>
                  <a:gd name="T44" fmla="*/ 292 w 1433"/>
                  <a:gd name="T45" fmla="*/ 0 h 2179"/>
                  <a:gd name="T46" fmla="*/ 239 w 1433"/>
                  <a:gd name="T47" fmla="*/ 0 h 2179"/>
                  <a:gd name="T48" fmla="*/ 185 w 1433"/>
                  <a:gd name="T49" fmla="*/ 0 h 2179"/>
                  <a:gd name="T50" fmla="*/ 133 w 1433"/>
                  <a:gd name="T51" fmla="*/ 0 h 2179"/>
                  <a:gd name="T52" fmla="*/ 81 w 1433"/>
                  <a:gd name="T53" fmla="*/ 0 h 2179"/>
                  <a:gd name="T54" fmla="*/ 26 w 1433"/>
                  <a:gd name="T55" fmla="*/ 0 h 2179"/>
                  <a:gd name="T56" fmla="*/ 81 w 1433"/>
                  <a:gd name="T57" fmla="*/ 441 h 2179"/>
                  <a:gd name="T58" fmla="*/ 0 w 1433"/>
                  <a:gd name="T59" fmla="*/ 2165 h 2179"/>
                  <a:gd name="T60" fmla="*/ 52 w 1433"/>
                  <a:gd name="T61" fmla="*/ 2165 h 2179"/>
                  <a:gd name="T62" fmla="*/ 107 w 1433"/>
                  <a:gd name="T63" fmla="*/ 2165 h 2179"/>
                  <a:gd name="T64" fmla="*/ 159 w 1433"/>
                  <a:gd name="T65" fmla="*/ 2165 h 2179"/>
                  <a:gd name="T66" fmla="*/ 213 w 1433"/>
                  <a:gd name="T67" fmla="*/ 2165 h 2179"/>
                  <a:gd name="T68" fmla="*/ 265 w 1433"/>
                  <a:gd name="T69" fmla="*/ 2165 h 2179"/>
                  <a:gd name="T70" fmla="*/ 318 w 1433"/>
                  <a:gd name="T71" fmla="*/ 2165 h 2179"/>
                  <a:gd name="T72" fmla="*/ 372 w 1433"/>
                  <a:gd name="T73" fmla="*/ 2165 h 2179"/>
                  <a:gd name="T74" fmla="*/ 424 w 1433"/>
                  <a:gd name="T75" fmla="*/ 2165 h 2179"/>
                  <a:gd name="T76" fmla="*/ 476 w 1433"/>
                  <a:gd name="T77" fmla="*/ 2165 h 2179"/>
                  <a:gd name="T78" fmla="*/ 531 w 1433"/>
                  <a:gd name="T79" fmla="*/ 2165 h 2179"/>
                  <a:gd name="T80" fmla="*/ 583 w 1433"/>
                  <a:gd name="T81" fmla="*/ 2165 h 2179"/>
                  <a:gd name="T82" fmla="*/ 638 w 1433"/>
                  <a:gd name="T83" fmla="*/ 2165 h 2179"/>
                  <a:gd name="T84" fmla="*/ 690 w 1433"/>
                  <a:gd name="T85" fmla="*/ 2165 h 2179"/>
                  <a:gd name="T86" fmla="*/ 742 w 1433"/>
                  <a:gd name="T87" fmla="*/ 2165 h 2179"/>
                  <a:gd name="T88" fmla="*/ 796 w 1433"/>
                  <a:gd name="T89" fmla="*/ 2165 h 2179"/>
                  <a:gd name="T90" fmla="*/ 849 w 1433"/>
                  <a:gd name="T91" fmla="*/ 2165 h 2179"/>
                  <a:gd name="T92" fmla="*/ 903 w 1433"/>
                  <a:gd name="T93" fmla="*/ 2165 h 2179"/>
                  <a:gd name="T94" fmla="*/ 955 w 1433"/>
                  <a:gd name="T95" fmla="*/ 2165 h 2179"/>
                  <a:gd name="T96" fmla="*/ 1007 w 1433"/>
                  <a:gd name="T97" fmla="*/ 2165 h 2179"/>
                  <a:gd name="T98" fmla="*/ 1062 w 1433"/>
                  <a:gd name="T99" fmla="*/ 2165 h 2179"/>
                  <a:gd name="T100" fmla="*/ 1114 w 1433"/>
                  <a:gd name="T101" fmla="*/ 2165 h 2179"/>
                  <a:gd name="T102" fmla="*/ 1170 w 1433"/>
                  <a:gd name="T103" fmla="*/ 2165 h 2179"/>
                  <a:gd name="T104" fmla="*/ 1221 w 1433"/>
                  <a:gd name="T105" fmla="*/ 2165 h 2179"/>
                  <a:gd name="T106" fmla="*/ 1274 w 1433"/>
                  <a:gd name="T107" fmla="*/ 2165 h 2179"/>
                  <a:gd name="T108" fmla="*/ 1327 w 1433"/>
                  <a:gd name="T109" fmla="*/ 2165 h 2179"/>
                  <a:gd name="T110" fmla="*/ 1381 w 1433"/>
                  <a:gd name="T111" fmla="*/ 2165 h 2179"/>
                  <a:gd name="T112" fmla="*/ 1433 w 1433"/>
                  <a:gd name="T113" fmla="*/ 2165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3" h="2179">
                    <a:moveTo>
                      <a:pt x="1433" y="2162"/>
                    </a:moveTo>
                    <a:lnTo>
                      <a:pt x="1433" y="2031"/>
                    </a:lnTo>
                    <a:lnTo>
                      <a:pt x="1353" y="1719"/>
                    </a:lnTo>
                    <a:lnTo>
                      <a:pt x="1353" y="441"/>
                    </a:lnTo>
                    <a:lnTo>
                      <a:pt x="1433" y="132"/>
                    </a:lnTo>
                    <a:lnTo>
                      <a:pt x="1433" y="0"/>
                    </a:lnTo>
                    <a:lnTo>
                      <a:pt x="1421" y="16"/>
                    </a:lnTo>
                    <a:lnTo>
                      <a:pt x="1407" y="0"/>
                    </a:lnTo>
                    <a:lnTo>
                      <a:pt x="1395" y="16"/>
                    </a:lnTo>
                    <a:lnTo>
                      <a:pt x="1381" y="0"/>
                    </a:lnTo>
                    <a:lnTo>
                      <a:pt x="1365" y="16"/>
                    </a:lnTo>
                    <a:lnTo>
                      <a:pt x="1353" y="0"/>
                    </a:lnTo>
                    <a:lnTo>
                      <a:pt x="1339" y="16"/>
                    </a:lnTo>
                    <a:lnTo>
                      <a:pt x="1327" y="0"/>
                    </a:lnTo>
                    <a:lnTo>
                      <a:pt x="1313" y="16"/>
                    </a:lnTo>
                    <a:lnTo>
                      <a:pt x="1300" y="0"/>
                    </a:lnTo>
                    <a:lnTo>
                      <a:pt x="1288" y="16"/>
                    </a:lnTo>
                    <a:lnTo>
                      <a:pt x="1274" y="0"/>
                    </a:lnTo>
                    <a:lnTo>
                      <a:pt x="1262" y="16"/>
                    </a:lnTo>
                    <a:lnTo>
                      <a:pt x="1247" y="0"/>
                    </a:lnTo>
                    <a:lnTo>
                      <a:pt x="1233" y="16"/>
                    </a:lnTo>
                    <a:lnTo>
                      <a:pt x="1221" y="0"/>
                    </a:lnTo>
                    <a:lnTo>
                      <a:pt x="1207" y="16"/>
                    </a:lnTo>
                    <a:lnTo>
                      <a:pt x="1195" y="0"/>
                    </a:lnTo>
                    <a:lnTo>
                      <a:pt x="1182" y="16"/>
                    </a:lnTo>
                    <a:lnTo>
                      <a:pt x="1170" y="0"/>
                    </a:lnTo>
                    <a:lnTo>
                      <a:pt x="1156" y="16"/>
                    </a:lnTo>
                    <a:lnTo>
                      <a:pt x="1140" y="0"/>
                    </a:lnTo>
                    <a:lnTo>
                      <a:pt x="1128" y="16"/>
                    </a:lnTo>
                    <a:lnTo>
                      <a:pt x="1114" y="0"/>
                    </a:lnTo>
                    <a:lnTo>
                      <a:pt x="1102" y="16"/>
                    </a:lnTo>
                    <a:lnTo>
                      <a:pt x="1088" y="0"/>
                    </a:lnTo>
                    <a:lnTo>
                      <a:pt x="1074" y="16"/>
                    </a:lnTo>
                    <a:lnTo>
                      <a:pt x="1062" y="0"/>
                    </a:lnTo>
                    <a:lnTo>
                      <a:pt x="1049" y="16"/>
                    </a:lnTo>
                    <a:lnTo>
                      <a:pt x="1037" y="0"/>
                    </a:lnTo>
                    <a:lnTo>
                      <a:pt x="1022" y="16"/>
                    </a:lnTo>
                    <a:lnTo>
                      <a:pt x="1007" y="0"/>
                    </a:lnTo>
                    <a:lnTo>
                      <a:pt x="996" y="16"/>
                    </a:lnTo>
                    <a:lnTo>
                      <a:pt x="981" y="0"/>
                    </a:lnTo>
                    <a:lnTo>
                      <a:pt x="969" y="16"/>
                    </a:lnTo>
                    <a:lnTo>
                      <a:pt x="955" y="0"/>
                    </a:lnTo>
                    <a:lnTo>
                      <a:pt x="942" y="16"/>
                    </a:lnTo>
                    <a:lnTo>
                      <a:pt x="930" y="0"/>
                    </a:lnTo>
                    <a:lnTo>
                      <a:pt x="915" y="16"/>
                    </a:lnTo>
                    <a:lnTo>
                      <a:pt x="903" y="0"/>
                    </a:lnTo>
                    <a:lnTo>
                      <a:pt x="889" y="16"/>
                    </a:lnTo>
                    <a:lnTo>
                      <a:pt x="875" y="0"/>
                    </a:lnTo>
                    <a:lnTo>
                      <a:pt x="863" y="16"/>
                    </a:lnTo>
                    <a:lnTo>
                      <a:pt x="849" y="0"/>
                    </a:lnTo>
                    <a:lnTo>
                      <a:pt x="837" y="16"/>
                    </a:lnTo>
                    <a:lnTo>
                      <a:pt x="823" y="0"/>
                    </a:lnTo>
                    <a:lnTo>
                      <a:pt x="808" y="16"/>
                    </a:lnTo>
                    <a:lnTo>
                      <a:pt x="796" y="0"/>
                    </a:lnTo>
                    <a:lnTo>
                      <a:pt x="782" y="16"/>
                    </a:lnTo>
                    <a:lnTo>
                      <a:pt x="770" y="0"/>
                    </a:lnTo>
                    <a:lnTo>
                      <a:pt x="756" y="16"/>
                    </a:lnTo>
                    <a:lnTo>
                      <a:pt x="742" y="0"/>
                    </a:lnTo>
                    <a:lnTo>
                      <a:pt x="730" y="16"/>
                    </a:lnTo>
                    <a:lnTo>
                      <a:pt x="716" y="0"/>
                    </a:lnTo>
                    <a:lnTo>
                      <a:pt x="704" y="16"/>
                    </a:lnTo>
                    <a:lnTo>
                      <a:pt x="690" y="0"/>
                    </a:lnTo>
                    <a:lnTo>
                      <a:pt x="676" y="16"/>
                    </a:lnTo>
                    <a:lnTo>
                      <a:pt x="664" y="0"/>
                    </a:lnTo>
                    <a:lnTo>
                      <a:pt x="649" y="16"/>
                    </a:lnTo>
                    <a:lnTo>
                      <a:pt x="638" y="0"/>
                    </a:lnTo>
                    <a:lnTo>
                      <a:pt x="623" y="16"/>
                    </a:lnTo>
                    <a:lnTo>
                      <a:pt x="609" y="0"/>
                    </a:lnTo>
                    <a:lnTo>
                      <a:pt x="597" y="16"/>
                    </a:lnTo>
                    <a:lnTo>
                      <a:pt x="583" y="0"/>
                    </a:lnTo>
                    <a:lnTo>
                      <a:pt x="571" y="16"/>
                    </a:lnTo>
                    <a:lnTo>
                      <a:pt x="557" y="0"/>
                    </a:lnTo>
                    <a:lnTo>
                      <a:pt x="543" y="16"/>
                    </a:lnTo>
                    <a:lnTo>
                      <a:pt x="531" y="0"/>
                    </a:lnTo>
                    <a:lnTo>
                      <a:pt x="517" y="16"/>
                    </a:lnTo>
                    <a:lnTo>
                      <a:pt x="505" y="0"/>
                    </a:lnTo>
                    <a:lnTo>
                      <a:pt x="491" y="16"/>
                    </a:lnTo>
                    <a:lnTo>
                      <a:pt x="476" y="0"/>
                    </a:lnTo>
                    <a:lnTo>
                      <a:pt x="465" y="16"/>
                    </a:lnTo>
                    <a:lnTo>
                      <a:pt x="450" y="0"/>
                    </a:lnTo>
                    <a:lnTo>
                      <a:pt x="439" y="16"/>
                    </a:lnTo>
                    <a:lnTo>
                      <a:pt x="424" y="0"/>
                    </a:lnTo>
                    <a:lnTo>
                      <a:pt x="412" y="16"/>
                    </a:lnTo>
                    <a:lnTo>
                      <a:pt x="398" y="0"/>
                    </a:lnTo>
                    <a:lnTo>
                      <a:pt x="384" y="16"/>
                    </a:lnTo>
                    <a:lnTo>
                      <a:pt x="372" y="0"/>
                    </a:lnTo>
                    <a:lnTo>
                      <a:pt x="358" y="16"/>
                    </a:lnTo>
                    <a:lnTo>
                      <a:pt x="346" y="0"/>
                    </a:lnTo>
                    <a:lnTo>
                      <a:pt x="332" y="16"/>
                    </a:lnTo>
                    <a:lnTo>
                      <a:pt x="318" y="0"/>
                    </a:lnTo>
                    <a:lnTo>
                      <a:pt x="306" y="16"/>
                    </a:lnTo>
                    <a:lnTo>
                      <a:pt x="292" y="0"/>
                    </a:lnTo>
                    <a:lnTo>
                      <a:pt x="280" y="16"/>
                    </a:lnTo>
                    <a:lnTo>
                      <a:pt x="265" y="0"/>
                    </a:lnTo>
                    <a:lnTo>
                      <a:pt x="251" y="16"/>
                    </a:lnTo>
                    <a:lnTo>
                      <a:pt x="239" y="0"/>
                    </a:lnTo>
                    <a:lnTo>
                      <a:pt x="225" y="16"/>
                    </a:lnTo>
                    <a:lnTo>
                      <a:pt x="213" y="0"/>
                    </a:lnTo>
                    <a:lnTo>
                      <a:pt x="199" y="16"/>
                    </a:lnTo>
                    <a:lnTo>
                      <a:pt x="185" y="0"/>
                    </a:lnTo>
                    <a:lnTo>
                      <a:pt x="173" y="16"/>
                    </a:lnTo>
                    <a:lnTo>
                      <a:pt x="159" y="0"/>
                    </a:lnTo>
                    <a:lnTo>
                      <a:pt x="147" y="16"/>
                    </a:lnTo>
                    <a:lnTo>
                      <a:pt x="133" y="0"/>
                    </a:lnTo>
                    <a:lnTo>
                      <a:pt x="119" y="16"/>
                    </a:lnTo>
                    <a:lnTo>
                      <a:pt x="107" y="0"/>
                    </a:lnTo>
                    <a:lnTo>
                      <a:pt x="92" y="16"/>
                    </a:lnTo>
                    <a:lnTo>
                      <a:pt x="81" y="0"/>
                    </a:lnTo>
                    <a:lnTo>
                      <a:pt x="66" y="16"/>
                    </a:lnTo>
                    <a:lnTo>
                      <a:pt x="52" y="0"/>
                    </a:lnTo>
                    <a:lnTo>
                      <a:pt x="40" y="16"/>
                    </a:lnTo>
                    <a:lnTo>
                      <a:pt x="26" y="0"/>
                    </a:lnTo>
                    <a:lnTo>
                      <a:pt x="14" y="16"/>
                    </a:lnTo>
                    <a:lnTo>
                      <a:pt x="0" y="0"/>
                    </a:lnTo>
                    <a:lnTo>
                      <a:pt x="0" y="132"/>
                    </a:lnTo>
                    <a:lnTo>
                      <a:pt x="81" y="441"/>
                    </a:lnTo>
                    <a:lnTo>
                      <a:pt x="81" y="1719"/>
                    </a:lnTo>
                    <a:lnTo>
                      <a:pt x="0" y="2031"/>
                    </a:lnTo>
                    <a:lnTo>
                      <a:pt x="0" y="2162"/>
                    </a:lnTo>
                    <a:lnTo>
                      <a:pt x="0" y="2165"/>
                    </a:lnTo>
                    <a:lnTo>
                      <a:pt x="14" y="2179"/>
                    </a:lnTo>
                    <a:lnTo>
                      <a:pt x="26" y="2165"/>
                    </a:lnTo>
                    <a:lnTo>
                      <a:pt x="40" y="2179"/>
                    </a:lnTo>
                    <a:lnTo>
                      <a:pt x="52" y="2165"/>
                    </a:lnTo>
                    <a:lnTo>
                      <a:pt x="66" y="2179"/>
                    </a:lnTo>
                    <a:lnTo>
                      <a:pt x="81" y="2165"/>
                    </a:lnTo>
                    <a:lnTo>
                      <a:pt x="92" y="2179"/>
                    </a:lnTo>
                    <a:lnTo>
                      <a:pt x="107" y="2165"/>
                    </a:lnTo>
                    <a:lnTo>
                      <a:pt x="119" y="2179"/>
                    </a:lnTo>
                    <a:lnTo>
                      <a:pt x="133" y="2165"/>
                    </a:lnTo>
                    <a:lnTo>
                      <a:pt x="147" y="2179"/>
                    </a:lnTo>
                    <a:lnTo>
                      <a:pt x="159" y="2165"/>
                    </a:lnTo>
                    <a:lnTo>
                      <a:pt x="173" y="2179"/>
                    </a:lnTo>
                    <a:lnTo>
                      <a:pt x="185" y="2165"/>
                    </a:lnTo>
                    <a:lnTo>
                      <a:pt x="199" y="2179"/>
                    </a:lnTo>
                    <a:lnTo>
                      <a:pt x="213" y="2165"/>
                    </a:lnTo>
                    <a:lnTo>
                      <a:pt x="225" y="2179"/>
                    </a:lnTo>
                    <a:lnTo>
                      <a:pt x="239" y="2165"/>
                    </a:lnTo>
                    <a:lnTo>
                      <a:pt x="251" y="2179"/>
                    </a:lnTo>
                    <a:lnTo>
                      <a:pt x="265" y="2165"/>
                    </a:lnTo>
                    <a:lnTo>
                      <a:pt x="280" y="2179"/>
                    </a:lnTo>
                    <a:lnTo>
                      <a:pt x="292" y="2165"/>
                    </a:lnTo>
                    <a:lnTo>
                      <a:pt x="306" y="2179"/>
                    </a:lnTo>
                    <a:lnTo>
                      <a:pt x="318" y="2165"/>
                    </a:lnTo>
                    <a:lnTo>
                      <a:pt x="332" y="2179"/>
                    </a:lnTo>
                    <a:lnTo>
                      <a:pt x="346" y="2165"/>
                    </a:lnTo>
                    <a:lnTo>
                      <a:pt x="358" y="2179"/>
                    </a:lnTo>
                    <a:lnTo>
                      <a:pt x="372" y="2165"/>
                    </a:lnTo>
                    <a:lnTo>
                      <a:pt x="384" y="2179"/>
                    </a:lnTo>
                    <a:lnTo>
                      <a:pt x="398" y="2165"/>
                    </a:lnTo>
                    <a:lnTo>
                      <a:pt x="412" y="2179"/>
                    </a:lnTo>
                    <a:lnTo>
                      <a:pt x="424" y="2165"/>
                    </a:lnTo>
                    <a:lnTo>
                      <a:pt x="439" y="2179"/>
                    </a:lnTo>
                    <a:lnTo>
                      <a:pt x="450" y="2165"/>
                    </a:lnTo>
                    <a:lnTo>
                      <a:pt x="465" y="2179"/>
                    </a:lnTo>
                    <a:lnTo>
                      <a:pt x="476" y="2165"/>
                    </a:lnTo>
                    <a:lnTo>
                      <a:pt x="491" y="2179"/>
                    </a:lnTo>
                    <a:lnTo>
                      <a:pt x="505" y="2165"/>
                    </a:lnTo>
                    <a:lnTo>
                      <a:pt x="517" y="2179"/>
                    </a:lnTo>
                    <a:lnTo>
                      <a:pt x="531" y="2165"/>
                    </a:lnTo>
                    <a:lnTo>
                      <a:pt x="543" y="2179"/>
                    </a:lnTo>
                    <a:lnTo>
                      <a:pt x="557" y="2165"/>
                    </a:lnTo>
                    <a:lnTo>
                      <a:pt x="571" y="2179"/>
                    </a:lnTo>
                    <a:lnTo>
                      <a:pt x="583" y="2165"/>
                    </a:lnTo>
                    <a:lnTo>
                      <a:pt x="597" y="2179"/>
                    </a:lnTo>
                    <a:lnTo>
                      <a:pt x="609" y="2165"/>
                    </a:lnTo>
                    <a:lnTo>
                      <a:pt x="623" y="2179"/>
                    </a:lnTo>
                    <a:lnTo>
                      <a:pt x="638" y="2165"/>
                    </a:lnTo>
                    <a:lnTo>
                      <a:pt x="649" y="2179"/>
                    </a:lnTo>
                    <a:lnTo>
                      <a:pt x="664" y="2165"/>
                    </a:lnTo>
                    <a:lnTo>
                      <a:pt x="676" y="2179"/>
                    </a:lnTo>
                    <a:lnTo>
                      <a:pt x="690" y="2165"/>
                    </a:lnTo>
                    <a:lnTo>
                      <a:pt x="704" y="2179"/>
                    </a:lnTo>
                    <a:lnTo>
                      <a:pt x="716" y="2165"/>
                    </a:lnTo>
                    <a:lnTo>
                      <a:pt x="730" y="2179"/>
                    </a:lnTo>
                    <a:lnTo>
                      <a:pt x="742" y="2165"/>
                    </a:lnTo>
                    <a:lnTo>
                      <a:pt x="756" y="2179"/>
                    </a:lnTo>
                    <a:lnTo>
                      <a:pt x="770" y="2165"/>
                    </a:lnTo>
                    <a:lnTo>
                      <a:pt x="782" y="2179"/>
                    </a:lnTo>
                    <a:lnTo>
                      <a:pt x="796" y="2165"/>
                    </a:lnTo>
                    <a:lnTo>
                      <a:pt x="808" y="2179"/>
                    </a:lnTo>
                    <a:lnTo>
                      <a:pt x="823" y="2165"/>
                    </a:lnTo>
                    <a:lnTo>
                      <a:pt x="837" y="2179"/>
                    </a:lnTo>
                    <a:lnTo>
                      <a:pt x="849" y="2165"/>
                    </a:lnTo>
                    <a:lnTo>
                      <a:pt x="863" y="2179"/>
                    </a:lnTo>
                    <a:lnTo>
                      <a:pt x="875" y="2165"/>
                    </a:lnTo>
                    <a:lnTo>
                      <a:pt x="889" y="2179"/>
                    </a:lnTo>
                    <a:lnTo>
                      <a:pt x="903" y="2165"/>
                    </a:lnTo>
                    <a:lnTo>
                      <a:pt x="915" y="2179"/>
                    </a:lnTo>
                    <a:lnTo>
                      <a:pt x="930" y="2165"/>
                    </a:lnTo>
                    <a:lnTo>
                      <a:pt x="942" y="2179"/>
                    </a:lnTo>
                    <a:lnTo>
                      <a:pt x="955" y="2165"/>
                    </a:lnTo>
                    <a:lnTo>
                      <a:pt x="969" y="2179"/>
                    </a:lnTo>
                    <a:lnTo>
                      <a:pt x="981" y="2165"/>
                    </a:lnTo>
                    <a:lnTo>
                      <a:pt x="996" y="2179"/>
                    </a:lnTo>
                    <a:lnTo>
                      <a:pt x="1007" y="2165"/>
                    </a:lnTo>
                    <a:lnTo>
                      <a:pt x="1022" y="2179"/>
                    </a:lnTo>
                    <a:lnTo>
                      <a:pt x="1037" y="2165"/>
                    </a:lnTo>
                    <a:lnTo>
                      <a:pt x="1049" y="2179"/>
                    </a:lnTo>
                    <a:lnTo>
                      <a:pt x="1062" y="2165"/>
                    </a:lnTo>
                    <a:lnTo>
                      <a:pt x="1074" y="2179"/>
                    </a:lnTo>
                    <a:lnTo>
                      <a:pt x="1088" y="2165"/>
                    </a:lnTo>
                    <a:lnTo>
                      <a:pt x="1102" y="2179"/>
                    </a:lnTo>
                    <a:lnTo>
                      <a:pt x="1114" y="2165"/>
                    </a:lnTo>
                    <a:lnTo>
                      <a:pt x="1128" y="2179"/>
                    </a:lnTo>
                    <a:lnTo>
                      <a:pt x="1140" y="2165"/>
                    </a:lnTo>
                    <a:lnTo>
                      <a:pt x="1156" y="2179"/>
                    </a:lnTo>
                    <a:lnTo>
                      <a:pt x="1170" y="2165"/>
                    </a:lnTo>
                    <a:lnTo>
                      <a:pt x="1182" y="2179"/>
                    </a:lnTo>
                    <a:lnTo>
                      <a:pt x="1195" y="2165"/>
                    </a:lnTo>
                    <a:lnTo>
                      <a:pt x="1207" y="2179"/>
                    </a:lnTo>
                    <a:lnTo>
                      <a:pt x="1221" y="2165"/>
                    </a:lnTo>
                    <a:lnTo>
                      <a:pt x="1233" y="2179"/>
                    </a:lnTo>
                    <a:lnTo>
                      <a:pt x="1247" y="2165"/>
                    </a:lnTo>
                    <a:lnTo>
                      <a:pt x="1262" y="2179"/>
                    </a:lnTo>
                    <a:lnTo>
                      <a:pt x="1274" y="2165"/>
                    </a:lnTo>
                    <a:lnTo>
                      <a:pt x="1288" y="2179"/>
                    </a:lnTo>
                    <a:lnTo>
                      <a:pt x="1300" y="2165"/>
                    </a:lnTo>
                    <a:lnTo>
                      <a:pt x="1313" y="2179"/>
                    </a:lnTo>
                    <a:lnTo>
                      <a:pt x="1327" y="2165"/>
                    </a:lnTo>
                    <a:lnTo>
                      <a:pt x="1339" y="2179"/>
                    </a:lnTo>
                    <a:lnTo>
                      <a:pt x="1353" y="2165"/>
                    </a:lnTo>
                    <a:lnTo>
                      <a:pt x="1365" y="2179"/>
                    </a:lnTo>
                    <a:lnTo>
                      <a:pt x="1381" y="2165"/>
                    </a:lnTo>
                    <a:lnTo>
                      <a:pt x="1395" y="2179"/>
                    </a:lnTo>
                    <a:lnTo>
                      <a:pt x="1407" y="2165"/>
                    </a:lnTo>
                    <a:lnTo>
                      <a:pt x="1421" y="2179"/>
                    </a:lnTo>
                    <a:lnTo>
                      <a:pt x="1433" y="2165"/>
                    </a:lnTo>
                    <a:lnTo>
                      <a:pt x="1433" y="2162"/>
                    </a:lnTo>
                    <a:close/>
                  </a:path>
                </a:pathLst>
              </a:custGeom>
              <a:blipFill dpi="0" rotWithShape="0">
                <a:blip r:embed="rId4"/>
                <a:srcRect/>
                <a:tile tx="0" ty="0" sx="100000" sy="100000" flip="none" algn="tl"/>
              </a:blipFill>
              <a:ln w="635">
                <a:solidFill>
                  <a:srgbClr val="000000"/>
                </a:solidFill>
                <a:prstDash val="solid"/>
                <a:round/>
                <a:headEnd/>
                <a:tailEnd/>
              </a:ln>
            </p:spPr>
            <p:txBody>
              <a:bodyPr/>
              <a:lstStyle/>
              <a:p>
                <a:endParaRPr lang="de-DE"/>
              </a:p>
            </p:txBody>
          </p:sp>
          <p:sp>
            <p:nvSpPr>
              <p:cNvPr id="28738" name="Freeform 66"/>
              <p:cNvSpPr>
                <a:spLocks/>
              </p:cNvSpPr>
              <p:nvPr/>
            </p:nvSpPr>
            <p:spPr bwMode="auto">
              <a:xfrm>
                <a:off x="885" y="1893"/>
                <a:ext cx="87" cy="84"/>
              </a:xfrm>
              <a:custGeom>
                <a:avLst/>
                <a:gdLst>
                  <a:gd name="T0" fmla="*/ 5 w 162"/>
                  <a:gd name="T1" fmla="*/ 5 h 309"/>
                  <a:gd name="T2" fmla="*/ 22 w 162"/>
                  <a:gd name="T3" fmla="*/ 19 h 309"/>
                  <a:gd name="T4" fmla="*/ 41 w 162"/>
                  <a:gd name="T5" fmla="*/ 42 h 309"/>
                  <a:gd name="T6" fmla="*/ 50 w 162"/>
                  <a:gd name="T7" fmla="*/ 52 h 309"/>
                  <a:gd name="T8" fmla="*/ 64 w 162"/>
                  <a:gd name="T9" fmla="*/ 65 h 309"/>
                  <a:gd name="T10" fmla="*/ 79 w 162"/>
                  <a:gd name="T11" fmla="*/ 81 h 309"/>
                  <a:gd name="T12" fmla="*/ 86 w 162"/>
                  <a:gd name="T13" fmla="*/ 88 h 309"/>
                  <a:gd name="T14" fmla="*/ 98 w 162"/>
                  <a:gd name="T15" fmla="*/ 101 h 309"/>
                  <a:gd name="T16" fmla="*/ 105 w 162"/>
                  <a:gd name="T17" fmla="*/ 107 h 309"/>
                  <a:gd name="T18" fmla="*/ 109 w 162"/>
                  <a:gd name="T19" fmla="*/ 114 h 309"/>
                  <a:gd name="T20" fmla="*/ 124 w 162"/>
                  <a:gd name="T21" fmla="*/ 131 h 309"/>
                  <a:gd name="T22" fmla="*/ 133 w 162"/>
                  <a:gd name="T23" fmla="*/ 140 h 309"/>
                  <a:gd name="T24" fmla="*/ 140 w 162"/>
                  <a:gd name="T25" fmla="*/ 151 h 309"/>
                  <a:gd name="T26" fmla="*/ 150 w 162"/>
                  <a:gd name="T27" fmla="*/ 163 h 309"/>
                  <a:gd name="T28" fmla="*/ 152 w 162"/>
                  <a:gd name="T29" fmla="*/ 164 h 309"/>
                  <a:gd name="T30" fmla="*/ 157 w 162"/>
                  <a:gd name="T31" fmla="*/ 173 h 309"/>
                  <a:gd name="T32" fmla="*/ 159 w 162"/>
                  <a:gd name="T33" fmla="*/ 177 h 309"/>
                  <a:gd name="T34" fmla="*/ 162 w 162"/>
                  <a:gd name="T35" fmla="*/ 184 h 309"/>
                  <a:gd name="T36" fmla="*/ 150 w 162"/>
                  <a:gd name="T37" fmla="*/ 180 h 309"/>
                  <a:gd name="T38" fmla="*/ 145 w 162"/>
                  <a:gd name="T39" fmla="*/ 177 h 309"/>
                  <a:gd name="T40" fmla="*/ 138 w 162"/>
                  <a:gd name="T41" fmla="*/ 176 h 309"/>
                  <a:gd name="T42" fmla="*/ 133 w 162"/>
                  <a:gd name="T43" fmla="*/ 173 h 309"/>
                  <a:gd name="T44" fmla="*/ 124 w 162"/>
                  <a:gd name="T45" fmla="*/ 171 h 309"/>
                  <a:gd name="T46" fmla="*/ 119 w 162"/>
                  <a:gd name="T47" fmla="*/ 180 h 309"/>
                  <a:gd name="T48" fmla="*/ 121 w 162"/>
                  <a:gd name="T49" fmla="*/ 186 h 309"/>
                  <a:gd name="T50" fmla="*/ 124 w 162"/>
                  <a:gd name="T51" fmla="*/ 190 h 309"/>
                  <a:gd name="T52" fmla="*/ 126 w 162"/>
                  <a:gd name="T53" fmla="*/ 197 h 309"/>
                  <a:gd name="T54" fmla="*/ 131 w 162"/>
                  <a:gd name="T55" fmla="*/ 203 h 309"/>
                  <a:gd name="T56" fmla="*/ 133 w 162"/>
                  <a:gd name="T57" fmla="*/ 210 h 309"/>
                  <a:gd name="T58" fmla="*/ 135 w 162"/>
                  <a:gd name="T59" fmla="*/ 213 h 309"/>
                  <a:gd name="T60" fmla="*/ 138 w 162"/>
                  <a:gd name="T61" fmla="*/ 217 h 309"/>
                  <a:gd name="T62" fmla="*/ 140 w 162"/>
                  <a:gd name="T63" fmla="*/ 223 h 309"/>
                  <a:gd name="T64" fmla="*/ 147 w 162"/>
                  <a:gd name="T65" fmla="*/ 230 h 309"/>
                  <a:gd name="T66" fmla="*/ 150 w 162"/>
                  <a:gd name="T67" fmla="*/ 236 h 309"/>
                  <a:gd name="T68" fmla="*/ 152 w 162"/>
                  <a:gd name="T69" fmla="*/ 242 h 309"/>
                  <a:gd name="T70" fmla="*/ 154 w 162"/>
                  <a:gd name="T71" fmla="*/ 245 h 309"/>
                  <a:gd name="T72" fmla="*/ 157 w 162"/>
                  <a:gd name="T73" fmla="*/ 252 h 309"/>
                  <a:gd name="T74" fmla="*/ 159 w 162"/>
                  <a:gd name="T75" fmla="*/ 265 h 309"/>
                  <a:gd name="T76" fmla="*/ 157 w 162"/>
                  <a:gd name="T77" fmla="*/ 276 h 309"/>
                  <a:gd name="T78" fmla="*/ 154 w 162"/>
                  <a:gd name="T79" fmla="*/ 282 h 309"/>
                  <a:gd name="T80" fmla="*/ 152 w 162"/>
                  <a:gd name="T81" fmla="*/ 289 h 309"/>
                  <a:gd name="T82" fmla="*/ 150 w 162"/>
                  <a:gd name="T83" fmla="*/ 292 h 309"/>
                  <a:gd name="T84" fmla="*/ 147 w 162"/>
                  <a:gd name="T85" fmla="*/ 294 h 309"/>
                  <a:gd name="T86" fmla="*/ 145 w 162"/>
                  <a:gd name="T87" fmla="*/ 295 h 309"/>
                  <a:gd name="T88" fmla="*/ 140 w 162"/>
                  <a:gd name="T89" fmla="*/ 298 h 309"/>
                  <a:gd name="T90" fmla="*/ 135 w 162"/>
                  <a:gd name="T91" fmla="*/ 302 h 309"/>
                  <a:gd name="T92" fmla="*/ 131 w 162"/>
                  <a:gd name="T93" fmla="*/ 305 h 309"/>
                  <a:gd name="T94" fmla="*/ 124 w 162"/>
                  <a:gd name="T95" fmla="*/ 307 h 309"/>
                  <a:gd name="T96" fmla="*/ 119 w 162"/>
                  <a:gd name="T9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 h="309">
                    <a:moveTo>
                      <a:pt x="0" y="0"/>
                    </a:moveTo>
                    <a:lnTo>
                      <a:pt x="5" y="5"/>
                    </a:lnTo>
                    <a:lnTo>
                      <a:pt x="12" y="9"/>
                    </a:lnTo>
                    <a:lnTo>
                      <a:pt x="22" y="19"/>
                    </a:lnTo>
                    <a:lnTo>
                      <a:pt x="31" y="31"/>
                    </a:lnTo>
                    <a:lnTo>
                      <a:pt x="41" y="42"/>
                    </a:lnTo>
                    <a:lnTo>
                      <a:pt x="48" y="46"/>
                    </a:lnTo>
                    <a:lnTo>
                      <a:pt x="50" y="52"/>
                    </a:lnTo>
                    <a:lnTo>
                      <a:pt x="60" y="61"/>
                    </a:lnTo>
                    <a:lnTo>
                      <a:pt x="64" y="65"/>
                    </a:lnTo>
                    <a:lnTo>
                      <a:pt x="74" y="74"/>
                    </a:lnTo>
                    <a:lnTo>
                      <a:pt x="79" y="81"/>
                    </a:lnTo>
                    <a:lnTo>
                      <a:pt x="81" y="84"/>
                    </a:lnTo>
                    <a:lnTo>
                      <a:pt x="86" y="88"/>
                    </a:lnTo>
                    <a:lnTo>
                      <a:pt x="88" y="92"/>
                    </a:lnTo>
                    <a:lnTo>
                      <a:pt x="98" y="101"/>
                    </a:lnTo>
                    <a:lnTo>
                      <a:pt x="100" y="105"/>
                    </a:lnTo>
                    <a:lnTo>
                      <a:pt x="105" y="107"/>
                    </a:lnTo>
                    <a:lnTo>
                      <a:pt x="107" y="111"/>
                    </a:lnTo>
                    <a:lnTo>
                      <a:pt x="109" y="114"/>
                    </a:lnTo>
                    <a:lnTo>
                      <a:pt x="114" y="121"/>
                    </a:lnTo>
                    <a:lnTo>
                      <a:pt x="124" y="131"/>
                    </a:lnTo>
                    <a:lnTo>
                      <a:pt x="128" y="136"/>
                    </a:lnTo>
                    <a:lnTo>
                      <a:pt x="133" y="140"/>
                    </a:lnTo>
                    <a:lnTo>
                      <a:pt x="135" y="147"/>
                    </a:lnTo>
                    <a:lnTo>
                      <a:pt x="140" y="151"/>
                    </a:lnTo>
                    <a:lnTo>
                      <a:pt x="145" y="157"/>
                    </a:lnTo>
                    <a:lnTo>
                      <a:pt x="150" y="163"/>
                    </a:lnTo>
                    <a:lnTo>
                      <a:pt x="150" y="164"/>
                    </a:lnTo>
                    <a:lnTo>
                      <a:pt x="152" y="164"/>
                    </a:lnTo>
                    <a:lnTo>
                      <a:pt x="157" y="171"/>
                    </a:lnTo>
                    <a:lnTo>
                      <a:pt x="157" y="173"/>
                    </a:lnTo>
                    <a:lnTo>
                      <a:pt x="159" y="176"/>
                    </a:lnTo>
                    <a:lnTo>
                      <a:pt x="159" y="177"/>
                    </a:lnTo>
                    <a:lnTo>
                      <a:pt x="162" y="177"/>
                    </a:lnTo>
                    <a:lnTo>
                      <a:pt x="162" y="184"/>
                    </a:lnTo>
                    <a:lnTo>
                      <a:pt x="152" y="184"/>
                    </a:lnTo>
                    <a:lnTo>
                      <a:pt x="150" y="180"/>
                    </a:lnTo>
                    <a:lnTo>
                      <a:pt x="145" y="180"/>
                    </a:lnTo>
                    <a:lnTo>
                      <a:pt x="145" y="177"/>
                    </a:lnTo>
                    <a:lnTo>
                      <a:pt x="140" y="177"/>
                    </a:lnTo>
                    <a:lnTo>
                      <a:pt x="138" y="176"/>
                    </a:lnTo>
                    <a:lnTo>
                      <a:pt x="133" y="176"/>
                    </a:lnTo>
                    <a:lnTo>
                      <a:pt x="133" y="173"/>
                    </a:lnTo>
                    <a:lnTo>
                      <a:pt x="126" y="173"/>
                    </a:lnTo>
                    <a:lnTo>
                      <a:pt x="124" y="171"/>
                    </a:lnTo>
                    <a:lnTo>
                      <a:pt x="119" y="171"/>
                    </a:lnTo>
                    <a:lnTo>
                      <a:pt x="119" y="180"/>
                    </a:lnTo>
                    <a:lnTo>
                      <a:pt x="121" y="184"/>
                    </a:lnTo>
                    <a:lnTo>
                      <a:pt x="121" y="186"/>
                    </a:lnTo>
                    <a:lnTo>
                      <a:pt x="124" y="189"/>
                    </a:lnTo>
                    <a:lnTo>
                      <a:pt x="124" y="190"/>
                    </a:lnTo>
                    <a:lnTo>
                      <a:pt x="126" y="193"/>
                    </a:lnTo>
                    <a:lnTo>
                      <a:pt x="126" y="197"/>
                    </a:lnTo>
                    <a:lnTo>
                      <a:pt x="131" y="202"/>
                    </a:lnTo>
                    <a:lnTo>
                      <a:pt x="131" y="203"/>
                    </a:lnTo>
                    <a:lnTo>
                      <a:pt x="133" y="206"/>
                    </a:lnTo>
                    <a:lnTo>
                      <a:pt x="133" y="210"/>
                    </a:lnTo>
                    <a:lnTo>
                      <a:pt x="135" y="210"/>
                    </a:lnTo>
                    <a:lnTo>
                      <a:pt x="135" y="213"/>
                    </a:lnTo>
                    <a:lnTo>
                      <a:pt x="138" y="215"/>
                    </a:lnTo>
                    <a:lnTo>
                      <a:pt x="138" y="217"/>
                    </a:lnTo>
                    <a:lnTo>
                      <a:pt x="140" y="219"/>
                    </a:lnTo>
                    <a:lnTo>
                      <a:pt x="140" y="223"/>
                    </a:lnTo>
                    <a:lnTo>
                      <a:pt x="145" y="228"/>
                    </a:lnTo>
                    <a:lnTo>
                      <a:pt x="147" y="230"/>
                    </a:lnTo>
                    <a:lnTo>
                      <a:pt x="147" y="232"/>
                    </a:lnTo>
                    <a:lnTo>
                      <a:pt x="150" y="236"/>
                    </a:lnTo>
                    <a:lnTo>
                      <a:pt x="150" y="242"/>
                    </a:lnTo>
                    <a:lnTo>
                      <a:pt x="152" y="242"/>
                    </a:lnTo>
                    <a:lnTo>
                      <a:pt x="152" y="243"/>
                    </a:lnTo>
                    <a:lnTo>
                      <a:pt x="154" y="245"/>
                    </a:lnTo>
                    <a:lnTo>
                      <a:pt x="154" y="252"/>
                    </a:lnTo>
                    <a:lnTo>
                      <a:pt x="157" y="252"/>
                    </a:lnTo>
                    <a:lnTo>
                      <a:pt x="157" y="263"/>
                    </a:lnTo>
                    <a:lnTo>
                      <a:pt x="159" y="265"/>
                    </a:lnTo>
                    <a:lnTo>
                      <a:pt x="159" y="276"/>
                    </a:lnTo>
                    <a:lnTo>
                      <a:pt x="157" y="276"/>
                    </a:lnTo>
                    <a:lnTo>
                      <a:pt x="157" y="281"/>
                    </a:lnTo>
                    <a:lnTo>
                      <a:pt x="154" y="282"/>
                    </a:lnTo>
                    <a:lnTo>
                      <a:pt x="154" y="285"/>
                    </a:lnTo>
                    <a:lnTo>
                      <a:pt x="152" y="289"/>
                    </a:lnTo>
                    <a:lnTo>
                      <a:pt x="152" y="292"/>
                    </a:lnTo>
                    <a:lnTo>
                      <a:pt x="150" y="292"/>
                    </a:lnTo>
                    <a:lnTo>
                      <a:pt x="150" y="294"/>
                    </a:lnTo>
                    <a:lnTo>
                      <a:pt x="147" y="294"/>
                    </a:lnTo>
                    <a:lnTo>
                      <a:pt x="147" y="295"/>
                    </a:lnTo>
                    <a:lnTo>
                      <a:pt x="145" y="295"/>
                    </a:lnTo>
                    <a:lnTo>
                      <a:pt x="143" y="298"/>
                    </a:lnTo>
                    <a:lnTo>
                      <a:pt x="140" y="298"/>
                    </a:lnTo>
                    <a:lnTo>
                      <a:pt x="140" y="302"/>
                    </a:lnTo>
                    <a:lnTo>
                      <a:pt x="135" y="302"/>
                    </a:lnTo>
                    <a:lnTo>
                      <a:pt x="135" y="305"/>
                    </a:lnTo>
                    <a:lnTo>
                      <a:pt x="131" y="305"/>
                    </a:lnTo>
                    <a:lnTo>
                      <a:pt x="128" y="307"/>
                    </a:lnTo>
                    <a:lnTo>
                      <a:pt x="124" y="307"/>
                    </a:lnTo>
                    <a:lnTo>
                      <a:pt x="124" y="309"/>
                    </a:lnTo>
                    <a:lnTo>
                      <a:pt x="119" y="309"/>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39" name="Freeform 67"/>
              <p:cNvSpPr>
                <a:spLocks/>
              </p:cNvSpPr>
              <p:nvPr/>
            </p:nvSpPr>
            <p:spPr bwMode="auto">
              <a:xfrm>
                <a:off x="885" y="2346"/>
                <a:ext cx="86" cy="60"/>
              </a:xfrm>
              <a:custGeom>
                <a:avLst/>
                <a:gdLst>
                  <a:gd name="T0" fmla="*/ 5 w 159"/>
                  <a:gd name="T1" fmla="*/ 216 h 221"/>
                  <a:gd name="T2" fmla="*/ 17 w 159"/>
                  <a:gd name="T3" fmla="*/ 205 h 221"/>
                  <a:gd name="T4" fmla="*/ 34 w 159"/>
                  <a:gd name="T5" fmla="*/ 189 h 221"/>
                  <a:gd name="T6" fmla="*/ 50 w 159"/>
                  <a:gd name="T7" fmla="*/ 172 h 221"/>
                  <a:gd name="T8" fmla="*/ 64 w 159"/>
                  <a:gd name="T9" fmla="*/ 158 h 221"/>
                  <a:gd name="T10" fmla="*/ 79 w 159"/>
                  <a:gd name="T11" fmla="*/ 145 h 221"/>
                  <a:gd name="T12" fmla="*/ 86 w 159"/>
                  <a:gd name="T13" fmla="*/ 137 h 221"/>
                  <a:gd name="T14" fmla="*/ 95 w 159"/>
                  <a:gd name="T15" fmla="*/ 129 h 221"/>
                  <a:gd name="T16" fmla="*/ 102 w 159"/>
                  <a:gd name="T17" fmla="*/ 118 h 221"/>
                  <a:gd name="T18" fmla="*/ 109 w 159"/>
                  <a:gd name="T19" fmla="*/ 113 h 221"/>
                  <a:gd name="T20" fmla="*/ 117 w 159"/>
                  <a:gd name="T21" fmla="*/ 105 h 221"/>
                  <a:gd name="T22" fmla="*/ 128 w 159"/>
                  <a:gd name="T23" fmla="*/ 89 h 221"/>
                  <a:gd name="T24" fmla="*/ 138 w 159"/>
                  <a:gd name="T25" fmla="*/ 79 h 221"/>
                  <a:gd name="T26" fmla="*/ 145 w 159"/>
                  <a:gd name="T27" fmla="*/ 67 h 221"/>
                  <a:gd name="T28" fmla="*/ 150 w 159"/>
                  <a:gd name="T29" fmla="*/ 60 h 221"/>
                  <a:gd name="T30" fmla="*/ 152 w 159"/>
                  <a:gd name="T31" fmla="*/ 54 h 221"/>
                  <a:gd name="T32" fmla="*/ 154 w 159"/>
                  <a:gd name="T33" fmla="*/ 52 h 221"/>
                  <a:gd name="T34" fmla="*/ 157 w 159"/>
                  <a:gd name="T35" fmla="*/ 47 h 221"/>
                  <a:gd name="T36" fmla="*/ 159 w 159"/>
                  <a:gd name="T37" fmla="*/ 34 h 221"/>
                  <a:gd name="T38" fmla="*/ 154 w 159"/>
                  <a:gd name="T39" fmla="*/ 31 h 221"/>
                  <a:gd name="T40" fmla="*/ 135 w 159"/>
                  <a:gd name="T41" fmla="*/ 34 h 221"/>
                  <a:gd name="T42" fmla="*/ 124 w 159"/>
                  <a:gd name="T43" fmla="*/ 37 h 221"/>
                  <a:gd name="T44" fmla="*/ 112 w 159"/>
                  <a:gd name="T45" fmla="*/ 39 h 221"/>
                  <a:gd name="T46" fmla="*/ 102 w 159"/>
                  <a:gd name="T47" fmla="*/ 41 h 221"/>
                  <a:gd name="T48" fmla="*/ 88 w 159"/>
                  <a:gd name="T49" fmla="*/ 45 h 221"/>
                  <a:gd name="T50" fmla="*/ 79 w 159"/>
                  <a:gd name="T51" fmla="*/ 41 h 221"/>
                  <a:gd name="T52" fmla="*/ 76 w 159"/>
                  <a:gd name="T53" fmla="*/ 39 h 221"/>
                  <a:gd name="T54" fmla="*/ 79 w 159"/>
                  <a:gd name="T55" fmla="*/ 34 h 221"/>
                  <a:gd name="T56" fmla="*/ 81 w 159"/>
                  <a:gd name="T57" fmla="*/ 27 h 221"/>
                  <a:gd name="T58" fmla="*/ 83 w 159"/>
                  <a:gd name="T59" fmla="*/ 26 h 221"/>
                  <a:gd name="T60" fmla="*/ 90 w 159"/>
                  <a:gd name="T61" fmla="*/ 21 h 221"/>
                  <a:gd name="T62" fmla="*/ 93 w 159"/>
                  <a:gd name="T63" fmla="*/ 18 h 221"/>
                  <a:gd name="T64" fmla="*/ 95 w 159"/>
                  <a:gd name="T65" fmla="*/ 14 h 221"/>
                  <a:gd name="T66" fmla="*/ 102 w 159"/>
                  <a:gd name="T67" fmla="*/ 10 h 221"/>
                  <a:gd name="T68" fmla="*/ 109 w 159"/>
                  <a:gd name="T69" fmla="*/ 5 h 221"/>
                  <a:gd name="T70" fmla="*/ 114 w 159"/>
                  <a:gd name="T71" fmla="*/ 1 h 221"/>
                  <a:gd name="T72" fmla="*/ 119 w 159"/>
                  <a:gd name="T7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21">
                    <a:moveTo>
                      <a:pt x="0" y="221"/>
                    </a:moveTo>
                    <a:lnTo>
                      <a:pt x="5" y="216"/>
                    </a:lnTo>
                    <a:lnTo>
                      <a:pt x="12" y="210"/>
                    </a:lnTo>
                    <a:lnTo>
                      <a:pt x="17" y="205"/>
                    </a:lnTo>
                    <a:lnTo>
                      <a:pt x="24" y="198"/>
                    </a:lnTo>
                    <a:lnTo>
                      <a:pt x="34" y="189"/>
                    </a:lnTo>
                    <a:lnTo>
                      <a:pt x="41" y="184"/>
                    </a:lnTo>
                    <a:lnTo>
                      <a:pt x="50" y="172"/>
                    </a:lnTo>
                    <a:lnTo>
                      <a:pt x="60" y="163"/>
                    </a:lnTo>
                    <a:lnTo>
                      <a:pt x="64" y="158"/>
                    </a:lnTo>
                    <a:lnTo>
                      <a:pt x="69" y="155"/>
                    </a:lnTo>
                    <a:lnTo>
                      <a:pt x="79" y="145"/>
                    </a:lnTo>
                    <a:lnTo>
                      <a:pt x="81" y="139"/>
                    </a:lnTo>
                    <a:lnTo>
                      <a:pt x="86" y="137"/>
                    </a:lnTo>
                    <a:lnTo>
                      <a:pt x="90" y="131"/>
                    </a:lnTo>
                    <a:lnTo>
                      <a:pt x="95" y="129"/>
                    </a:lnTo>
                    <a:lnTo>
                      <a:pt x="98" y="123"/>
                    </a:lnTo>
                    <a:lnTo>
                      <a:pt x="102" y="118"/>
                    </a:lnTo>
                    <a:lnTo>
                      <a:pt x="105" y="116"/>
                    </a:lnTo>
                    <a:lnTo>
                      <a:pt x="109" y="113"/>
                    </a:lnTo>
                    <a:lnTo>
                      <a:pt x="112" y="106"/>
                    </a:lnTo>
                    <a:lnTo>
                      <a:pt x="117" y="105"/>
                    </a:lnTo>
                    <a:lnTo>
                      <a:pt x="119" y="100"/>
                    </a:lnTo>
                    <a:lnTo>
                      <a:pt x="128" y="89"/>
                    </a:lnTo>
                    <a:lnTo>
                      <a:pt x="133" y="84"/>
                    </a:lnTo>
                    <a:lnTo>
                      <a:pt x="138" y="79"/>
                    </a:lnTo>
                    <a:lnTo>
                      <a:pt x="140" y="73"/>
                    </a:lnTo>
                    <a:lnTo>
                      <a:pt x="145" y="67"/>
                    </a:lnTo>
                    <a:lnTo>
                      <a:pt x="145" y="66"/>
                    </a:lnTo>
                    <a:lnTo>
                      <a:pt x="150" y="60"/>
                    </a:lnTo>
                    <a:lnTo>
                      <a:pt x="152" y="58"/>
                    </a:lnTo>
                    <a:lnTo>
                      <a:pt x="152" y="54"/>
                    </a:lnTo>
                    <a:lnTo>
                      <a:pt x="154" y="54"/>
                    </a:lnTo>
                    <a:lnTo>
                      <a:pt x="154" y="52"/>
                    </a:lnTo>
                    <a:lnTo>
                      <a:pt x="157" y="50"/>
                    </a:lnTo>
                    <a:lnTo>
                      <a:pt x="157" y="47"/>
                    </a:lnTo>
                    <a:lnTo>
                      <a:pt x="159" y="45"/>
                    </a:lnTo>
                    <a:lnTo>
                      <a:pt x="159" y="34"/>
                    </a:lnTo>
                    <a:lnTo>
                      <a:pt x="157" y="34"/>
                    </a:lnTo>
                    <a:lnTo>
                      <a:pt x="154" y="31"/>
                    </a:lnTo>
                    <a:lnTo>
                      <a:pt x="138" y="31"/>
                    </a:lnTo>
                    <a:lnTo>
                      <a:pt x="135" y="34"/>
                    </a:lnTo>
                    <a:lnTo>
                      <a:pt x="126" y="34"/>
                    </a:lnTo>
                    <a:lnTo>
                      <a:pt x="124" y="37"/>
                    </a:lnTo>
                    <a:lnTo>
                      <a:pt x="114" y="37"/>
                    </a:lnTo>
                    <a:lnTo>
                      <a:pt x="112" y="39"/>
                    </a:lnTo>
                    <a:lnTo>
                      <a:pt x="105" y="39"/>
                    </a:lnTo>
                    <a:lnTo>
                      <a:pt x="102" y="41"/>
                    </a:lnTo>
                    <a:lnTo>
                      <a:pt x="90" y="41"/>
                    </a:lnTo>
                    <a:lnTo>
                      <a:pt x="88" y="45"/>
                    </a:lnTo>
                    <a:lnTo>
                      <a:pt x="79" y="45"/>
                    </a:lnTo>
                    <a:lnTo>
                      <a:pt x="79" y="41"/>
                    </a:lnTo>
                    <a:lnTo>
                      <a:pt x="76" y="41"/>
                    </a:lnTo>
                    <a:lnTo>
                      <a:pt x="76" y="39"/>
                    </a:lnTo>
                    <a:lnTo>
                      <a:pt x="79" y="37"/>
                    </a:lnTo>
                    <a:lnTo>
                      <a:pt x="79" y="34"/>
                    </a:lnTo>
                    <a:lnTo>
                      <a:pt x="81" y="31"/>
                    </a:lnTo>
                    <a:lnTo>
                      <a:pt x="81" y="27"/>
                    </a:lnTo>
                    <a:lnTo>
                      <a:pt x="83" y="27"/>
                    </a:lnTo>
                    <a:lnTo>
                      <a:pt x="83" y="26"/>
                    </a:lnTo>
                    <a:lnTo>
                      <a:pt x="86" y="26"/>
                    </a:lnTo>
                    <a:lnTo>
                      <a:pt x="90" y="21"/>
                    </a:lnTo>
                    <a:lnTo>
                      <a:pt x="93" y="21"/>
                    </a:lnTo>
                    <a:lnTo>
                      <a:pt x="93" y="18"/>
                    </a:lnTo>
                    <a:lnTo>
                      <a:pt x="95" y="18"/>
                    </a:lnTo>
                    <a:lnTo>
                      <a:pt x="95" y="14"/>
                    </a:lnTo>
                    <a:lnTo>
                      <a:pt x="98" y="14"/>
                    </a:lnTo>
                    <a:lnTo>
                      <a:pt x="102" y="10"/>
                    </a:lnTo>
                    <a:lnTo>
                      <a:pt x="105" y="10"/>
                    </a:lnTo>
                    <a:lnTo>
                      <a:pt x="109" y="5"/>
                    </a:lnTo>
                    <a:lnTo>
                      <a:pt x="112" y="5"/>
                    </a:lnTo>
                    <a:lnTo>
                      <a:pt x="114" y="1"/>
                    </a:lnTo>
                    <a:lnTo>
                      <a:pt x="117" y="1"/>
                    </a:lnTo>
                    <a:lnTo>
                      <a:pt x="119" y="0"/>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40" name="Freeform 68"/>
              <p:cNvSpPr>
                <a:spLocks/>
              </p:cNvSpPr>
              <p:nvPr/>
            </p:nvSpPr>
            <p:spPr bwMode="auto">
              <a:xfrm>
                <a:off x="1592" y="2365"/>
                <a:ext cx="65" cy="41"/>
              </a:xfrm>
              <a:custGeom>
                <a:avLst/>
                <a:gdLst>
                  <a:gd name="T0" fmla="*/ 122 w 122"/>
                  <a:gd name="T1" fmla="*/ 150 h 150"/>
                  <a:gd name="T2" fmla="*/ 119 w 122"/>
                  <a:gd name="T3" fmla="*/ 145 h 150"/>
                  <a:gd name="T4" fmla="*/ 113 w 122"/>
                  <a:gd name="T5" fmla="*/ 141 h 150"/>
                  <a:gd name="T6" fmla="*/ 110 w 122"/>
                  <a:gd name="T7" fmla="*/ 137 h 150"/>
                  <a:gd name="T8" fmla="*/ 107 w 122"/>
                  <a:gd name="T9" fmla="*/ 134 h 150"/>
                  <a:gd name="T10" fmla="*/ 101 w 122"/>
                  <a:gd name="T11" fmla="*/ 127 h 150"/>
                  <a:gd name="T12" fmla="*/ 98 w 122"/>
                  <a:gd name="T13" fmla="*/ 126 h 150"/>
                  <a:gd name="T14" fmla="*/ 95 w 122"/>
                  <a:gd name="T15" fmla="*/ 121 h 150"/>
                  <a:gd name="T16" fmla="*/ 92 w 122"/>
                  <a:gd name="T17" fmla="*/ 118 h 150"/>
                  <a:gd name="T18" fmla="*/ 87 w 122"/>
                  <a:gd name="T19" fmla="*/ 113 h 150"/>
                  <a:gd name="T20" fmla="*/ 85 w 122"/>
                  <a:gd name="T21" fmla="*/ 110 h 150"/>
                  <a:gd name="T22" fmla="*/ 81 w 122"/>
                  <a:gd name="T23" fmla="*/ 105 h 150"/>
                  <a:gd name="T24" fmla="*/ 77 w 122"/>
                  <a:gd name="T25" fmla="*/ 101 h 150"/>
                  <a:gd name="T26" fmla="*/ 73 w 122"/>
                  <a:gd name="T27" fmla="*/ 100 h 150"/>
                  <a:gd name="T28" fmla="*/ 71 w 122"/>
                  <a:gd name="T29" fmla="*/ 95 h 150"/>
                  <a:gd name="T30" fmla="*/ 69 w 122"/>
                  <a:gd name="T31" fmla="*/ 92 h 150"/>
                  <a:gd name="T32" fmla="*/ 63 w 122"/>
                  <a:gd name="T33" fmla="*/ 88 h 150"/>
                  <a:gd name="T34" fmla="*/ 62 w 122"/>
                  <a:gd name="T35" fmla="*/ 84 h 150"/>
                  <a:gd name="T36" fmla="*/ 57 w 122"/>
                  <a:gd name="T37" fmla="*/ 79 h 150"/>
                  <a:gd name="T38" fmla="*/ 51 w 122"/>
                  <a:gd name="T39" fmla="*/ 75 h 150"/>
                  <a:gd name="T40" fmla="*/ 47 w 122"/>
                  <a:gd name="T41" fmla="*/ 71 h 150"/>
                  <a:gd name="T42" fmla="*/ 45 w 122"/>
                  <a:gd name="T43" fmla="*/ 66 h 150"/>
                  <a:gd name="T44" fmla="*/ 39 w 122"/>
                  <a:gd name="T45" fmla="*/ 60 h 150"/>
                  <a:gd name="T46" fmla="*/ 36 w 122"/>
                  <a:gd name="T47" fmla="*/ 55 h 150"/>
                  <a:gd name="T48" fmla="*/ 30 w 122"/>
                  <a:gd name="T49" fmla="*/ 49 h 150"/>
                  <a:gd name="T50" fmla="*/ 26 w 122"/>
                  <a:gd name="T51" fmla="*/ 45 h 150"/>
                  <a:gd name="T52" fmla="*/ 26 w 122"/>
                  <a:gd name="T53" fmla="*/ 42 h 150"/>
                  <a:gd name="T54" fmla="*/ 24 w 122"/>
                  <a:gd name="T55" fmla="*/ 42 h 150"/>
                  <a:gd name="T56" fmla="*/ 18 w 122"/>
                  <a:gd name="T57" fmla="*/ 35 h 150"/>
                  <a:gd name="T58" fmla="*/ 18 w 122"/>
                  <a:gd name="T59" fmla="*/ 34 h 150"/>
                  <a:gd name="T60" fmla="*/ 15 w 122"/>
                  <a:gd name="T61" fmla="*/ 31 h 150"/>
                  <a:gd name="T62" fmla="*/ 13 w 122"/>
                  <a:gd name="T63" fmla="*/ 31 h 150"/>
                  <a:gd name="T64" fmla="*/ 13 w 122"/>
                  <a:gd name="T65" fmla="*/ 29 h 150"/>
                  <a:gd name="T66" fmla="*/ 9 w 122"/>
                  <a:gd name="T67" fmla="*/ 22 h 150"/>
                  <a:gd name="T68" fmla="*/ 6 w 122"/>
                  <a:gd name="T69" fmla="*/ 21 h 150"/>
                  <a:gd name="T70" fmla="*/ 6 w 122"/>
                  <a:gd name="T71" fmla="*/ 18 h 150"/>
                  <a:gd name="T72" fmla="*/ 4 w 122"/>
                  <a:gd name="T73" fmla="*/ 16 h 150"/>
                  <a:gd name="T74" fmla="*/ 4 w 122"/>
                  <a:gd name="T75" fmla="*/ 13 h 150"/>
                  <a:gd name="T76" fmla="*/ 1 w 122"/>
                  <a:gd name="T77" fmla="*/ 13 h 150"/>
                  <a:gd name="T78" fmla="*/ 1 w 122"/>
                  <a:gd name="T79" fmla="*/ 9 h 150"/>
                  <a:gd name="T80" fmla="*/ 0 w 122"/>
                  <a:gd name="T81" fmla="*/ 8 h 150"/>
                  <a:gd name="T82" fmla="*/ 0 w 122"/>
                  <a:gd name="T83" fmla="*/ 0 h 150"/>
                  <a:gd name="T84" fmla="*/ 12 w 122"/>
                  <a:gd name="T85" fmla="*/ 0 h 150"/>
                  <a:gd name="T86" fmla="*/ 13 w 122"/>
                  <a:gd name="T87" fmla="*/ 2 h 150"/>
                  <a:gd name="T88" fmla="*/ 18 w 122"/>
                  <a:gd name="T89" fmla="*/ 2 h 150"/>
                  <a:gd name="T90" fmla="*/ 21 w 122"/>
                  <a:gd name="T91" fmla="*/ 5 h 150"/>
                  <a:gd name="T92" fmla="*/ 24 w 122"/>
                  <a:gd name="T93" fmla="*/ 5 h 150"/>
                  <a:gd name="T94" fmla="*/ 26 w 122"/>
                  <a:gd name="T95" fmla="*/ 8 h 150"/>
                  <a:gd name="T96" fmla="*/ 30 w 122"/>
                  <a:gd name="T97" fmla="*/ 8 h 150"/>
                  <a:gd name="T98" fmla="*/ 36 w 122"/>
                  <a:gd name="T99" fmla="*/ 13 h 150"/>
                  <a:gd name="T100" fmla="*/ 38 w 122"/>
                  <a:gd name="T101" fmla="*/ 13 h 150"/>
                  <a:gd name="T102" fmla="*/ 39 w 122"/>
                  <a:gd name="T103" fmla="*/ 16 h 150"/>
                  <a:gd name="T104" fmla="*/ 41 w 122"/>
                  <a:gd name="T105" fmla="*/ 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150">
                    <a:moveTo>
                      <a:pt x="122" y="150"/>
                    </a:moveTo>
                    <a:lnTo>
                      <a:pt x="119" y="145"/>
                    </a:lnTo>
                    <a:lnTo>
                      <a:pt x="113" y="141"/>
                    </a:lnTo>
                    <a:lnTo>
                      <a:pt x="110" y="137"/>
                    </a:lnTo>
                    <a:lnTo>
                      <a:pt x="107" y="134"/>
                    </a:lnTo>
                    <a:lnTo>
                      <a:pt x="101" y="127"/>
                    </a:lnTo>
                    <a:lnTo>
                      <a:pt x="98" y="126"/>
                    </a:lnTo>
                    <a:lnTo>
                      <a:pt x="95" y="121"/>
                    </a:lnTo>
                    <a:lnTo>
                      <a:pt x="92" y="118"/>
                    </a:lnTo>
                    <a:lnTo>
                      <a:pt x="87" y="113"/>
                    </a:lnTo>
                    <a:lnTo>
                      <a:pt x="85" y="110"/>
                    </a:lnTo>
                    <a:lnTo>
                      <a:pt x="81" y="105"/>
                    </a:lnTo>
                    <a:lnTo>
                      <a:pt x="77" y="101"/>
                    </a:lnTo>
                    <a:lnTo>
                      <a:pt x="73" y="100"/>
                    </a:lnTo>
                    <a:lnTo>
                      <a:pt x="71" y="95"/>
                    </a:lnTo>
                    <a:lnTo>
                      <a:pt x="69" y="92"/>
                    </a:lnTo>
                    <a:lnTo>
                      <a:pt x="63" y="88"/>
                    </a:lnTo>
                    <a:lnTo>
                      <a:pt x="62" y="84"/>
                    </a:lnTo>
                    <a:lnTo>
                      <a:pt x="57" y="79"/>
                    </a:lnTo>
                    <a:lnTo>
                      <a:pt x="51" y="75"/>
                    </a:lnTo>
                    <a:lnTo>
                      <a:pt x="47" y="71"/>
                    </a:lnTo>
                    <a:lnTo>
                      <a:pt x="45" y="66"/>
                    </a:lnTo>
                    <a:lnTo>
                      <a:pt x="39" y="60"/>
                    </a:lnTo>
                    <a:lnTo>
                      <a:pt x="36" y="55"/>
                    </a:lnTo>
                    <a:lnTo>
                      <a:pt x="30" y="49"/>
                    </a:lnTo>
                    <a:lnTo>
                      <a:pt x="26" y="45"/>
                    </a:lnTo>
                    <a:lnTo>
                      <a:pt x="26" y="42"/>
                    </a:lnTo>
                    <a:lnTo>
                      <a:pt x="24" y="42"/>
                    </a:lnTo>
                    <a:lnTo>
                      <a:pt x="18" y="35"/>
                    </a:lnTo>
                    <a:lnTo>
                      <a:pt x="18" y="34"/>
                    </a:lnTo>
                    <a:lnTo>
                      <a:pt x="15" y="31"/>
                    </a:lnTo>
                    <a:lnTo>
                      <a:pt x="13" y="31"/>
                    </a:lnTo>
                    <a:lnTo>
                      <a:pt x="13" y="29"/>
                    </a:lnTo>
                    <a:lnTo>
                      <a:pt x="9" y="22"/>
                    </a:lnTo>
                    <a:lnTo>
                      <a:pt x="6" y="21"/>
                    </a:lnTo>
                    <a:lnTo>
                      <a:pt x="6" y="18"/>
                    </a:lnTo>
                    <a:lnTo>
                      <a:pt x="4" y="16"/>
                    </a:lnTo>
                    <a:lnTo>
                      <a:pt x="4" y="13"/>
                    </a:lnTo>
                    <a:lnTo>
                      <a:pt x="1" y="13"/>
                    </a:lnTo>
                    <a:lnTo>
                      <a:pt x="1" y="9"/>
                    </a:lnTo>
                    <a:lnTo>
                      <a:pt x="0" y="8"/>
                    </a:lnTo>
                    <a:lnTo>
                      <a:pt x="0" y="0"/>
                    </a:lnTo>
                    <a:lnTo>
                      <a:pt x="12" y="0"/>
                    </a:lnTo>
                    <a:lnTo>
                      <a:pt x="13" y="2"/>
                    </a:lnTo>
                    <a:lnTo>
                      <a:pt x="18" y="2"/>
                    </a:lnTo>
                    <a:lnTo>
                      <a:pt x="21" y="5"/>
                    </a:lnTo>
                    <a:lnTo>
                      <a:pt x="24" y="5"/>
                    </a:lnTo>
                    <a:lnTo>
                      <a:pt x="26" y="8"/>
                    </a:lnTo>
                    <a:lnTo>
                      <a:pt x="30" y="8"/>
                    </a:lnTo>
                    <a:lnTo>
                      <a:pt x="36" y="13"/>
                    </a:lnTo>
                    <a:lnTo>
                      <a:pt x="38" y="13"/>
                    </a:lnTo>
                    <a:lnTo>
                      <a:pt x="39" y="16"/>
                    </a:lnTo>
                    <a:lnTo>
                      <a:pt x="41" y="16"/>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41" name="Freeform 69"/>
              <p:cNvSpPr>
                <a:spLocks/>
              </p:cNvSpPr>
              <p:nvPr/>
            </p:nvSpPr>
            <p:spPr bwMode="auto">
              <a:xfrm>
                <a:off x="1570" y="1893"/>
                <a:ext cx="87" cy="60"/>
              </a:xfrm>
              <a:custGeom>
                <a:avLst/>
                <a:gdLst>
                  <a:gd name="T0" fmla="*/ 160 w 163"/>
                  <a:gd name="T1" fmla="*/ 2 h 219"/>
                  <a:gd name="T2" fmla="*/ 148 w 163"/>
                  <a:gd name="T3" fmla="*/ 9 h 219"/>
                  <a:gd name="T4" fmla="*/ 138 w 163"/>
                  <a:gd name="T5" fmla="*/ 18 h 219"/>
                  <a:gd name="T6" fmla="*/ 122 w 163"/>
                  <a:gd name="T7" fmla="*/ 28 h 219"/>
                  <a:gd name="T8" fmla="*/ 106 w 163"/>
                  <a:gd name="T9" fmla="*/ 39 h 219"/>
                  <a:gd name="T10" fmla="*/ 92 w 163"/>
                  <a:gd name="T11" fmla="*/ 48 h 219"/>
                  <a:gd name="T12" fmla="*/ 80 w 163"/>
                  <a:gd name="T13" fmla="*/ 59 h 219"/>
                  <a:gd name="T14" fmla="*/ 74 w 163"/>
                  <a:gd name="T15" fmla="*/ 65 h 219"/>
                  <a:gd name="T16" fmla="*/ 67 w 163"/>
                  <a:gd name="T17" fmla="*/ 72 h 219"/>
                  <a:gd name="T18" fmla="*/ 59 w 163"/>
                  <a:gd name="T19" fmla="*/ 78 h 219"/>
                  <a:gd name="T20" fmla="*/ 50 w 163"/>
                  <a:gd name="T21" fmla="*/ 85 h 219"/>
                  <a:gd name="T22" fmla="*/ 41 w 163"/>
                  <a:gd name="T23" fmla="*/ 94 h 219"/>
                  <a:gd name="T24" fmla="*/ 33 w 163"/>
                  <a:gd name="T25" fmla="*/ 98 h 219"/>
                  <a:gd name="T26" fmla="*/ 23 w 163"/>
                  <a:gd name="T27" fmla="*/ 110 h 219"/>
                  <a:gd name="T28" fmla="*/ 15 w 163"/>
                  <a:gd name="T29" fmla="*/ 121 h 219"/>
                  <a:gd name="T30" fmla="*/ 11 w 163"/>
                  <a:gd name="T31" fmla="*/ 124 h 219"/>
                  <a:gd name="T32" fmla="*/ 7 w 163"/>
                  <a:gd name="T33" fmla="*/ 127 h 219"/>
                  <a:gd name="T34" fmla="*/ 5 w 163"/>
                  <a:gd name="T35" fmla="*/ 134 h 219"/>
                  <a:gd name="T36" fmla="*/ 3 w 163"/>
                  <a:gd name="T37" fmla="*/ 136 h 219"/>
                  <a:gd name="T38" fmla="*/ 0 w 163"/>
                  <a:gd name="T39" fmla="*/ 144 h 219"/>
                  <a:gd name="T40" fmla="*/ 3 w 163"/>
                  <a:gd name="T41" fmla="*/ 147 h 219"/>
                  <a:gd name="T42" fmla="*/ 5 w 163"/>
                  <a:gd name="T43" fmla="*/ 149 h 219"/>
                  <a:gd name="T44" fmla="*/ 9 w 163"/>
                  <a:gd name="T45" fmla="*/ 151 h 219"/>
                  <a:gd name="T46" fmla="*/ 17 w 163"/>
                  <a:gd name="T47" fmla="*/ 153 h 219"/>
                  <a:gd name="T48" fmla="*/ 29 w 163"/>
                  <a:gd name="T49" fmla="*/ 157 h 219"/>
                  <a:gd name="T50" fmla="*/ 41 w 163"/>
                  <a:gd name="T51" fmla="*/ 160 h 219"/>
                  <a:gd name="T52" fmla="*/ 50 w 163"/>
                  <a:gd name="T53" fmla="*/ 163 h 219"/>
                  <a:gd name="T54" fmla="*/ 56 w 163"/>
                  <a:gd name="T55" fmla="*/ 167 h 219"/>
                  <a:gd name="T56" fmla="*/ 59 w 163"/>
                  <a:gd name="T57" fmla="*/ 171 h 219"/>
                  <a:gd name="T58" fmla="*/ 56 w 163"/>
                  <a:gd name="T59" fmla="*/ 197 h 219"/>
                  <a:gd name="T60" fmla="*/ 54 w 163"/>
                  <a:gd name="T61" fmla="*/ 202 h 219"/>
                  <a:gd name="T62" fmla="*/ 53 w 163"/>
                  <a:gd name="T63" fmla="*/ 206 h 219"/>
                  <a:gd name="T64" fmla="*/ 50 w 163"/>
                  <a:gd name="T65" fmla="*/ 213 h 219"/>
                  <a:gd name="T66" fmla="*/ 47 w 163"/>
                  <a:gd name="T67" fmla="*/ 215 h 219"/>
                  <a:gd name="T68" fmla="*/ 45 w 163"/>
                  <a:gd name="T6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219">
                    <a:moveTo>
                      <a:pt x="163" y="0"/>
                    </a:moveTo>
                    <a:lnTo>
                      <a:pt x="160" y="2"/>
                    </a:lnTo>
                    <a:lnTo>
                      <a:pt x="151" y="6"/>
                    </a:lnTo>
                    <a:lnTo>
                      <a:pt x="148" y="9"/>
                    </a:lnTo>
                    <a:lnTo>
                      <a:pt x="142" y="15"/>
                    </a:lnTo>
                    <a:lnTo>
                      <a:pt x="138" y="18"/>
                    </a:lnTo>
                    <a:lnTo>
                      <a:pt x="130" y="22"/>
                    </a:lnTo>
                    <a:lnTo>
                      <a:pt x="122" y="28"/>
                    </a:lnTo>
                    <a:lnTo>
                      <a:pt x="116" y="32"/>
                    </a:lnTo>
                    <a:lnTo>
                      <a:pt x="106" y="39"/>
                    </a:lnTo>
                    <a:lnTo>
                      <a:pt x="103" y="44"/>
                    </a:lnTo>
                    <a:lnTo>
                      <a:pt x="92" y="48"/>
                    </a:lnTo>
                    <a:lnTo>
                      <a:pt x="91" y="55"/>
                    </a:lnTo>
                    <a:lnTo>
                      <a:pt x="80" y="59"/>
                    </a:lnTo>
                    <a:lnTo>
                      <a:pt x="79" y="61"/>
                    </a:lnTo>
                    <a:lnTo>
                      <a:pt x="74" y="65"/>
                    </a:lnTo>
                    <a:lnTo>
                      <a:pt x="68" y="71"/>
                    </a:lnTo>
                    <a:lnTo>
                      <a:pt x="67" y="72"/>
                    </a:lnTo>
                    <a:lnTo>
                      <a:pt x="62" y="74"/>
                    </a:lnTo>
                    <a:lnTo>
                      <a:pt x="59" y="78"/>
                    </a:lnTo>
                    <a:lnTo>
                      <a:pt x="54" y="81"/>
                    </a:lnTo>
                    <a:lnTo>
                      <a:pt x="50" y="85"/>
                    </a:lnTo>
                    <a:lnTo>
                      <a:pt x="45" y="88"/>
                    </a:lnTo>
                    <a:lnTo>
                      <a:pt x="41" y="94"/>
                    </a:lnTo>
                    <a:lnTo>
                      <a:pt x="39" y="97"/>
                    </a:lnTo>
                    <a:lnTo>
                      <a:pt x="33" y="98"/>
                    </a:lnTo>
                    <a:lnTo>
                      <a:pt x="29" y="105"/>
                    </a:lnTo>
                    <a:lnTo>
                      <a:pt x="23" y="110"/>
                    </a:lnTo>
                    <a:lnTo>
                      <a:pt x="18" y="114"/>
                    </a:lnTo>
                    <a:lnTo>
                      <a:pt x="15" y="121"/>
                    </a:lnTo>
                    <a:lnTo>
                      <a:pt x="11" y="123"/>
                    </a:lnTo>
                    <a:lnTo>
                      <a:pt x="11" y="124"/>
                    </a:lnTo>
                    <a:lnTo>
                      <a:pt x="9" y="124"/>
                    </a:lnTo>
                    <a:lnTo>
                      <a:pt x="7" y="127"/>
                    </a:lnTo>
                    <a:lnTo>
                      <a:pt x="7" y="131"/>
                    </a:lnTo>
                    <a:lnTo>
                      <a:pt x="5" y="134"/>
                    </a:lnTo>
                    <a:lnTo>
                      <a:pt x="3" y="134"/>
                    </a:lnTo>
                    <a:lnTo>
                      <a:pt x="3" y="136"/>
                    </a:lnTo>
                    <a:lnTo>
                      <a:pt x="0" y="136"/>
                    </a:lnTo>
                    <a:lnTo>
                      <a:pt x="0" y="144"/>
                    </a:lnTo>
                    <a:lnTo>
                      <a:pt x="3" y="144"/>
                    </a:lnTo>
                    <a:lnTo>
                      <a:pt x="3" y="147"/>
                    </a:lnTo>
                    <a:lnTo>
                      <a:pt x="5" y="147"/>
                    </a:lnTo>
                    <a:lnTo>
                      <a:pt x="5" y="149"/>
                    </a:lnTo>
                    <a:lnTo>
                      <a:pt x="7" y="149"/>
                    </a:lnTo>
                    <a:lnTo>
                      <a:pt x="9" y="151"/>
                    </a:lnTo>
                    <a:lnTo>
                      <a:pt x="15" y="151"/>
                    </a:lnTo>
                    <a:lnTo>
                      <a:pt x="17" y="153"/>
                    </a:lnTo>
                    <a:lnTo>
                      <a:pt x="29" y="153"/>
                    </a:lnTo>
                    <a:lnTo>
                      <a:pt x="29" y="157"/>
                    </a:lnTo>
                    <a:lnTo>
                      <a:pt x="39" y="157"/>
                    </a:lnTo>
                    <a:lnTo>
                      <a:pt x="41" y="160"/>
                    </a:lnTo>
                    <a:lnTo>
                      <a:pt x="47" y="160"/>
                    </a:lnTo>
                    <a:lnTo>
                      <a:pt x="50" y="163"/>
                    </a:lnTo>
                    <a:lnTo>
                      <a:pt x="53" y="163"/>
                    </a:lnTo>
                    <a:lnTo>
                      <a:pt x="56" y="167"/>
                    </a:lnTo>
                    <a:lnTo>
                      <a:pt x="56" y="171"/>
                    </a:lnTo>
                    <a:lnTo>
                      <a:pt x="59" y="171"/>
                    </a:lnTo>
                    <a:lnTo>
                      <a:pt x="59" y="193"/>
                    </a:lnTo>
                    <a:lnTo>
                      <a:pt x="56" y="197"/>
                    </a:lnTo>
                    <a:lnTo>
                      <a:pt x="56" y="202"/>
                    </a:lnTo>
                    <a:lnTo>
                      <a:pt x="54" y="202"/>
                    </a:lnTo>
                    <a:lnTo>
                      <a:pt x="54" y="203"/>
                    </a:lnTo>
                    <a:lnTo>
                      <a:pt x="53" y="206"/>
                    </a:lnTo>
                    <a:lnTo>
                      <a:pt x="53" y="210"/>
                    </a:lnTo>
                    <a:lnTo>
                      <a:pt x="50" y="213"/>
                    </a:lnTo>
                    <a:lnTo>
                      <a:pt x="50" y="215"/>
                    </a:lnTo>
                    <a:lnTo>
                      <a:pt x="47" y="215"/>
                    </a:lnTo>
                    <a:lnTo>
                      <a:pt x="47" y="217"/>
                    </a:lnTo>
                    <a:lnTo>
                      <a:pt x="45" y="219"/>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742" name="Line 70"/>
              <p:cNvSpPr>
                <a:spLocks noChangeShapeType="1"/>
              </p:cNvSpPr>
              <p:nvPr/>
            </p:nvSpPr>
            <p:spPr bwMode="auto">
              <a:xfrm>
                <a:off x="885" y="1893"/>
                <a:ext cx="772" cy="1"/>
              </a:xfrm>
              <a:prstGeom prst="line">
                <a:avLst/>
              </a:prstGeom>
              <a:noFill/>
              <a:ln w="63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8743" name="Line 71"/>
              <p:cNvSpPr>
                <a:spLocks noChangeShapeType="1"/>
              </p:cNvSpPr>
              <p:nvPr/>
            </p:nvSpPr>
            <p:spPr bwMode="auto">
              <a:xfrm>
                <a:off x="885" y="2406"/>
                <a:ext cx="772" cy="0"/>
              </a:xfrm>
              <a:prstGeom prst="line">
                <a:avLst/>
              </a:prstGeom>
              <a:noFill/>
              <a:ln w="63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8744" name="Rectangle 72"/>
              <p:cNvSpPr>
                <a:spLocks noChangeArrowheads="1"/>
              </p:cNvSpPr>
              <p:nvPr/>
            </p:nvSpPr>
            <p:spPr bwMode="auto">
              <a:xfrm>
                <a:off x="1061" y="1902"/>
                <a:ext cx="420" cy="195"/>
              </a:xfrm>
              <a:prstGeom prst="rect">
                <a:avLst/>
              </a:prstGeom>
              <a:solidFill>
                <a:srgbClr val="CCFFFF"/>
              </a:solidFill>
              <a:ln w="9525">
                <a:solidFill>
                  <a:srgbClr val="CCFFFF"/>
                </a:solidFill>
                <a:miter lim="800000"/>
                <a:headEnd/>
                <a:tailEnd/>
              </a:ln>
            </p:spPr>
            <p:txBody>
              <a:bodyPr/>
              <a:lstStyle/>
              <a:p>
                <a:pPr algn="ctr"/>
                <a:r>
                  <a:rPr lang="de-DE" altLang="de-DE" sz="900" b="1">
                    <a:solidFill>
                      <a:srgbClr val="993300"/>
                    </a:solidFill>
                  </a:rPr>
                  <a:t>Reis</a:t>
                </a:r>
                <a:endParaRPr lang="de-DE" altLang="de-DE" sz="1400"/>
              </a:p>
            </p:txBody>
          </p:sp>
          <p:sp>
            <p:nvSpPr>
              <p:cNvPr id="28745" name="Rectangle 73"/>
              <p:cNvSpPr>
                <a:spLocks noChangeArrowheads="1"/>
              </p:cNvSpPr>
              <p:nvPr/>
            </p:nvSpPr>
            <p:spPr bwMode="auto">
              <a:xfrm>
                <a:off x="1000" y="1896"/>
                <a:ext cx="68" cy="422"/>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8746" name="Line 74"/>
            <p:cNvSpPr>
              <a:spLocks noChangeShapeType="1"/>
            </p:cNvSpPr>
            <p:nvPr/>
          </p:nvSpPr>
          <p:spPr bwMode="auto">
            <a:xfrm flipH="1">
              <a:off x="1631" y="1634"/>
              <a:ext cx="486" cy="0"/>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747" name="Line 75"/>
            <p:cNvSpPr>
              <a:spLocks noChangeShapeType="1"/>
            </p:cNvSpPr>
            <p:nvPr/>
          </p:nvSpPr>
          <p:spPr bwMode="auto">
            <a:xfrm flipH="1">
              <a:off x="1235" y="784"/>
              <a:ext cx="486" cy="0"/>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748" name="Rectangle 76"/>
            <p:cNvSpPr>
              <a:spLocks noChangeArrowheads="1"/>
            </p:cNvSpPr>
            <p:nvPr/>
          </p:nvSpPr>
          <p:spPr bwMode="auto">
            <a:xfrm>
              <a:off x="1428" y="618"/>
              <a:ext cx="102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Neue Ware</a:t>
              </a:r>
            </a:p>
          </p:txBody>
        </p:sp>
        <p:sp>
          <p:nvSpPr>
            <p:cNvPr id="28749" name="Rectangle 77"/>
            <p:cNvSpPr>
              <a:spLocks noChangeArrowheads="1"/>
            </p:cNvSpPr>
            <p:nvPr/>
          </p:nvSpPr>
          <p:spPr bwMode="auto">
            <a:xfrm>
              <a:off x="1882" y="1480"/>
              <a:ext cx="102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Alte Ware</a:t>
              </a:r>
            </a:p>
          </p:txBody>
        </p:sp>
      </p:grpSp>
      <p:sp>
        <p:nvSpPr>
          <p:cNvPr id="28750" name="Rectangle 78"/>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28752" name="Rectangle 80"/>
          <p:cNvSpPr>
            <a:spLocks noGrp="1" noChangeArrowheads="1"/>
          </p:cNvSpPr>
          <p:nvPr>
            <p:ph type="body" idx="1"/>
          </p:nvPr>
        </p:nvSpPr>
        <p:spPr>
          <a:xfrm>
            <a:off x="4667250" y="1125538"/>
            <a:ext cx="4476750" cy="2117725"/>
          </a:xfrm>
          <a:noFill/>
          <a:ln/>
        </p:spPr>
        <p:txBody>
          <a:bodyPr/>
          <a:lstStyle/>
          <a:p>
            <a:pPr>
              <a:lnSpc>
                <a:spcPct val="90000"/>
              </a:lnSpc>
            </a:pPr>
            <a:r>
              <a:rPr lang="de-DE" altLang="de-DE" sz="2500">
                <a:solidFill>
                  <a:srgbClr val="FFCC00"/>
                </a:solidFill>
                <a:effectLst/>
              </a:rPr>
              <a:t>First in, first out</a:t>
            </a:r>
          </a:p>
          <a:p>
            <a:pPr>
              <a:lnSpc>
                <a:spcPct val="90000"/>
              </a:lnSpc>
            </a:pPr>
            <a:endParaRPr lang="de-DE" altLang="de-DE" sz="1200">
              <a:solidFill>
                <a:srgbClr val="FFCC00"/>
              </a:solidFill>
              <a:effectLst/>
            </a:endParaRPr>
          </a:p>
          <a:p>
            <a:pPr>
              <a:lnSpc>
                <a:spcPct val="90000"/>
              </a:lnSpc>
            </a:pPr>
            <a:r>
              <a:rPr lang="de-DE" altLang="de-DE" sz="2300">
                <a:effectLst/>
              </a:rPr>
              <a:t>Neu gelieferte Ware immer hinten, ältere vorne einlagern. Dies gilt für alle Lebensmittelprodukte.</a:t>
            </a:r>
          </a:p>
        </p:txBody>
      </p:sp>
      <p:sp>
        <p:nvSpPr>
          <p:cNvPr id="28753" name="Rectangle 81"/>
          <p:cNvSpPr>
            <a:spLocks noChangeArrowheads="1"/>
          </p:cNvSpPr>
          <p:nvPr/>
        </p:nvSpPr>
        <p:spPr bwMode="auto">
          <a:xfrm>
            <a:off x="539750" y="4005263"/>
            <a:ext cx="44767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90000"/>
              </a:lnSpc>
            </a:pPr>
            <a:r>
              <a:rPr lang="de-DE" altLang="de-DE" sz="2500">
                <a:solidFill>
                  <a:srgbClr val="FFCC00"/>
                </a:solidFill>
                <a:effectLst/>
              </a:rPr>
              <a:t>Bombagen</a:t>
            </a:r>
          </a:p>
          <a:p>
            <a:pPr>
              <a:lnSpc>
                <a:spcPct val="90000"/>
              </a:lnSpc>
            </a:pPr>
            <a:endParaRPr lang="de-DE" altLang="de-DE" sz="1200">
              <a:solidFill>
                <a:srgbClr val="FFCC00"/>
              </a:solidFill>
              <a:effectLst/>
            </a:endParaRPr>
          </a:p>
          <a:p>
            <a:pPr>
              <a:lnSpc>
                <a:spcPct val="90000"/>
              </a:lnSpc>
            </a:pPr>
            <a:r>
              <a:rPr lang="de-DE" altLang="de-DE" sz="2300">
                <a:effectLst/>
              </a:rPr>
              <a:t>Der Inhalt aufgeblähter Dosen ist verdorben. Bombagen nicht öffnen!, sondern sofort entsorgen.</a:t>
            </a:r>
            <a:endParaRPr lang="de-DE" altLang="de-DE" sz="2300"/>
          </a:p>
        </p:txBody>
      </p:sp>
      <p:sp>
        <p:nvSpPr>
          <p:cNvPr id="28754" name="Rectangle 82"/>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755" name="Rectangle 8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8756" name="Rectangle 84"/>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752">
                                            <p:txEl>
                                              <p:pRg st="0" end="0"/>
                                            </p:txEl>
                                          </p:spTgt>
                                        </p:tgtEl>
                                        <p:attrNameLst>
                                          <p:attrName>style.visibility</p:attrName>
                                        </p:attrNameLst>
                                      </p:cBhvr>
                                      <p:to>
                                        <p:strVal val="visible"/>
                                      </p:to>
                                    </p:set>
                                    <p:animEffect transition="in" filter="fade">
                                      <p:cBhvr>
                                        <p:cTn id="7" dur="2000"/>
                                        <p:tgtEl>
                                          <p:spTgt spid="2875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52">
                                            <p:txEl>
                                              <p:pRg st="2" end="2"/>
                                            </p:txEl>
                                          </p:spTgt>
                                        </p:tgtEl>
                                        <p:attrNameLst>
                                          <p:attrName>style.visibility</p:attrName>
                                        </p:attrNameLst>
                                      </p:cBhvr>
                                      <p:to>
                                        <p:strVal val="visible"/>
                                      </p:to>
                                    </p:set>
                                    <p:animEffect transition="in" filter="fade">
                                      <p:cBhvr>
                                        <p:cTn id="10" dur="2000"/>
                                        <p:tgtEl>
                                          <p:spTgt spid="2875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5500"/>
                                  </p:stCondLst>
                                  <p:childTnLst>
                                    <p:set>
                                      <p:cBhvr>
                                        <p:cTn id="14" dur="1" fill="hold">
                                          <p:stCondLst>
                                            <p:cond delay="0"/>
                                          </p:stCondLst>
                                        </p:cTn>
                                        <p:tgtEl>
                                          <p:spTgt spid="28724"/>
                                        </p:tgtEl>
                                        <p:attrNameLst>
                                          <p:attrName>style.visibility</p:attrName>
                                        </p:attrNameLst>
                                      </p:cBhvr>
                                      <p:to>
                                        <p:strVal val="visible"/>
                                      </p:to>
                                    </p:set>
                                    <p:animEffect transition="in" filter="fade">
                                      <p:cBhvr>
                                        <p:cTn id="15" dur="2000"/>
                                        <p:tgtEl>
                                          <p:spTgt spid="287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3000"/>
                                  </p:stCondLst>
                                  <p:childTnLst>
                                    <p:set>
                                      <p:cBhvr>
                                        <p:cTn id="19" dur="1" fill="hold">
                                          <p:stCondLst>
                                            <p:cond delay="0"/>
                                          </p:stCondLst>
                                        </p:cTn>
                                        <p:tgtEl>
                                          <p:spTgt spid="28753"/>
                                        </p:tgtEl>
                                        <p:attrNameLst>
                                          <p:attrName>style.visibility</p:attrName>
                                        </p:attrNameLst>
                                      </p:cBhvr>
                                      <p:to>
                                        <p:strVal val="visible"/>
                                      </p:to>
                                    </p:set>
                                    <p:animEffect transition="in" filter="fade">
                                      <p:cBhvr>
                                        <p:cTn id="20" dur="2000"/>
                                        <p:tgtEl>
                                          <p:spTgt spid="28753"/>
                                        </p:tgtEl>
                                      </p:cBhvr>
                                    </p:animEffect>
                                  </p:childTnLst>
                                </p:cTn>
                              </p:par>
                            </p:childTnLst>
                          </p:cTn>
                        </p:par>
                        <p:par>
                          <p:cTn id="21" fill="hold" nodeType="afterGroup">
                            <p:stCondLst>
                              <p:cond delay="5000"/>
                            </p:stCondLst>
                            <p:childTnLst>
                              <p:par>
                                <p:cTn id="22" presetID="10" presetClass="entr" presetSubtype="0" fill="hold" nodeType="afterEffect">
                                  <p:stCondLst>
                                    <p:cond delay="5000"/>
                                  </p:stCondLst>
                                  <p:childTnLst>
                                    <p:set>
                                      <p:cBhvr>
                                        <p:cTn id="23" dur="1" fill="hold">
                                          <p:stCondLst>
                                            <p:cond delay="0"/>
                                          </p:stCondLst>
                                        </p:cTn>
                                        <p:tgtEl>
                                          <p:spTgt spid="28676"/>
                                        </p:tgtEl>
                                        <p:attrNameLst>
                                          <p:attrName>style.visibility</p:attrName>
                                        </p:attrNameLst>
                                      </p:cBhvr>
                                      <p:to>
                                        <p:strVal val="visible"/>
                                      </p:to>
                                    </p:set>
                                    <p:animEffect transition="in" filter="fade">
                                      <p:cBhvr>
                                        <p:cTn id="24" dur="2000"/>
                                        <p:tgtEl>
                                          <p:spTgt spid="286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2500"/>
                                  </p:stCondLst>
                                  <p:childTnLst>
                                    <p:set>
                                      <p:cBhvr>
                                        <p:cTn id="28" dur="1" fill="hold">
                                          <p:stCondLst>
                                            <p:cond delay="0"/>
                                          </p:stCondLst>
                                        </p:cTn>
                                        <p:tgtEl>
                                          <p:spTgt spid="28693"/>
                                        </p:tgtEl>
                                        <p:attrNameLst>
                                          <p:attrName>style.visibility</p:attrName>
                                        </p:attrNameLst>
                                      </p:cBhvr>
                                      <p:to>
                                        <p:strVal val="visible"/>
                                      </p:to>
                                    </p:set>
                                    <p:anim calcmode="lin" valueType="num">
                                      <p:cBhvr>
                                        <p:cTn id="29" dur="2000" fill="hold"/>
                                        <p:tgtEl>
                                          <p:spTgt spid="28693"/>
                                        </p:tgtEl>
                                        <p:attrNameLst>
                                          <p:attrName>ppt_w</p:attrName>
                                        </p:attrNameLst>
                                      </p:cBhvr>
                                      <p:tavLst>
                                        <p:tav tm="0">
                                          <p:val>
                                            <p:strVal val="#ppt_w+.3"/>
                                          </p:val>
                                        </p:tav>
                                        <p:tav tm="100000">
                                          <p:val>
                                            <p:strVal val="#ppt_w"/>
                                          </p:val>
                                        </p:tav>
                                      </p:tavLst>
                                    </p:anim>
                                    <p:anim calcmode="lin" valueType="num">
                                      <p:cBhvr>
                                        <p:cTn id="30" dur="2000" fill="hold"/>
                                        <p:tgtEl>
                                          <p:spTgt spid="28693"/>
                                        </p:tgtEl>
                                        <p:attrNameLst>
                                          <p:attrName>ppt_h</p:attrName>
                                        </p:attrNameLst>
                                      </p:cBhvr>
                                      <p:tavLst>
                                        <p:tav tm="0">
                                          <p:val>
                                            <p:strVal val="#ppt_h"/>
                                          </p:val>
                                        </p:tav>
                                        <p:tav tm="100000">
                                          <p:val>
                                            <p:strVal val="#ppt_h"/>
                                          </p:val>
                                        </p:tav>
                                      </p:tavLst>
                                    </p:anim>
                                    <p:animEffect transition="in" filter="fade">
                                      <p:cBhvr>
                                        <p:cTn id="31" dur="2000"/>
                                        <p:tgtEl>
                                          <p:spTgt spid="286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nodePh="1">
                                  <p:stCondLst>
                                    <p:cond delay="4000"/>
                                  </p:stCondLst>
                                  <p:endCondLst>
                                    <p:cond evt="begin" delay="0">
                                      <p:tn val="34"/>
                                    </p:cond>
                                  </p:endCondLst>
                                  <p:childTnLst>
                                    <p:set>
                                      <p:cBhvr>
                                        <p:cTn id="35" dur="1" fill="hold">
                                          <p:stCondLst>
                                            <p:cond delay="0"/>
                                          </p:stCondLst>
                                        </p:cTn>
                                        <p:tgtEl>
                                          <p:spTgt spid="28754"/>
                                        </p:tgtEl>
                                        <p:attrNameLst>
                                          <p:attrName>style.visibility</p:attrName>
                                        </p:attrNameLst>
                                      </p:cBhvr>
                                      <p:to>
                                        <p:strVal val="visible"/>
                                      </p:to>
                                    </p:set>
                                    <p:animEffect transition="in" filter="wipe(down)">
                                      <p:cBhvr>
                                        <p:cTn id="36" dur="870">
                                          <p:stCondLst>
                                            <p:cond delay="0"/>
                                          </p:stCondLst>
                                        </p:cTn>
                                        <p:tgtEl>
                                          <p:spTgt spid="28754"/>
                                        </p:tgtEl>
                                      </p:cBhvr>
                                    </p:animEffect>
                                    <p:anim calcmode="lin" valueType="num">
                                      <p:cBhvr>
                                        <p:cTn id="37" dur="2733" tmFilter="0,0; 0.14,0.36; 0.43,0.73; 0.71,0.91; 1.0,1.0">
                                          <p:stCondLst>
                                            <p:cond delay="0"/>
                                          </p:stCondLst>
                                        </p:cTn>
                                        <p:tgtEl>
                                          <p:spTgt spid="28754"/>
                                        </p:tgtEl>
                                        <p:attrNameLst>
                                          <p:attrName>ppt_x</p:attrName>
                                        </p:attrNameLst>
                                      </p:cBhvr>
                                      <p:tavLst>
                                        <p:tav tm="0">
                                          <p:val>
                                            <p:strVal val="#ppt_x-0.25"/>
                                          </p:val>
                                        </p:tav>
                                        <p:tav tm="100000">
                                          <p:val>
                                            <p:strVal val="#ppt_x"/>
                                          </p:val>
                                        </p:tav>
                                      </p:tavLst>
                                    </p:anim>
                                    <p:anim calcmode="lin" valueType="num">
                                      <p:cBhvr>
                                        <p:cTn id="38" dur="996" tmFilter="0.0,0.0; 0.25,0.07; 0.50,0.2; 0.75,0.467; 1.0,1.0">
                                          <p:stCondLst>
                                            <p:cond delay="0"/>
                                          </p:stCondLst>
                                        </p:cTn>
                                        <p:tgtEl>
                                          <p:spTgt spid="28754"/>
                                        </p:tgtEl>
                                        <p:attrNameLst>
                                          <p:attrName>ppt_y</p:attrName>
                                        </p:attrNameLst>
                                      </p:cBhvr>
                                      <p:tavLst>
                                        <p:tav tm="0" fmla="#ppt_y-sin(pi*$)/3">
                                          <p:val>
                                            <p:fltVal val="0.5"/>
                                          </p:val>
                                        </p:tav>
                                        <p:tav tm="100000">
                                          <p:val>
                                            <p:fltVal val="1"/>
                                          </p:val>
                                        </p:tav>
                                      </p:tavLst>
                                    </p:anim>
                                    <p:anim calcmode="lin" valueType="num">
                                      <p:cBhvr>
                                        <p:cTn id="39" dur="996" tmFilter="0, 0; 0.125,0.2665; 0.25,0.4; 0.375,0.465; 0.5,0.5;  0.625,0.535; 0.75,0.6; 0.875,0.7335; 1,1">
                                          <p:stCondLst>
                                            <p:cond delay="996"/>
                                          </p:stCondLst>
                                        </p:cTn>
                                        <p:tgtEl>
                                          <p:spTgt spid="28754"/>
                                        </p:tgtEl>
                                        <p:attrNameLst>
                                          <p:attrName>ppt_y</p:attrName>
                                        </p:attrNameLst>
                                      </p:cBhvr>
                                      <p:tavLst>
                                        <p:tav tm="0" fmla="#ppt_y-sin(pi*$)/9">
                                          <p:val>
                                            <p:fltVal val="0"/>
                                          </p:val>
                                        </p:tav>
                                        <p:tav tm="100000">
                                          <p:val>
                                            <p:fltVal val="1"/>
                                          </p:val>
                                        </p:tav>
                                      </p:tavLst>
                                    </p:anim>
                                    <p:anim calcmode="lin" valueType="num">
                                      <p:cBhvr>
                                        <p:cTn id="40" dur="498" tmFilter="0, 0; 0.125,0.2665; 0.25,0.4; 0.375,0.465; 0.5,0.5;  0.625,0.535; 0.75,0.6; 0.875,0.7335; 1,1">
                                          <p:stCondLst>
                                            <p:cond delay="1986"/>
                                          </p:stCondLst>
                                        </p:cTn>
                                        <p:tgtEl>
                                          <p:spTgt spid="28754"/>
                                        </p:tgtEl>
                                        <p:attrNameLst>
                                          <p:attrName>ppt_y</p:attrName>
                                        </p:attrNameLst>
                                      </p:cBhvr>
                                      <p:tavLst>
                                        <p:tav tm="0" fmla="#ppt_y-sin(pi*$)/27">
                                          <p:val>
                                            <p:fltVal val="0"/>
                                          </p:val>
                                        </p:tav>
                                        <p:tav tm="100000">
                                          <p:val>
                                            <p:fltVal val="1"/>
                                          </p:val>
                                        </p:tav>
                                      </p:tavLst>
                                    </p:anim>
                                    <p:anim calcmode="lin" valueType="num">
                                      <p:cBhvr>
                                        <p:cTn id="41" dur="246" tmFilter="0, 0; 0.125,0.2665; 0.25,0.4; 0.375,0.465; 0.5,0.5;  0.625,0.535; 0.75,0.6; 0.875,0.7335; 1,1">
                                          <p:stCondLst>
                                            <p:cond delay="2484"/>
                                          </p:stCondLst>
                                        </p:cTn>
                                        <p:tgtEl>
                                          <p:spTgt spid="28754"/>
                                        </p:tgtEl>
                                        <p:attrNameLst>
                                          <p:attrName>ppt_y</p:attrName>
                                        </p:attrNameLst>
                                      </p:cBhvr>
                                      <p:tavLst>
                                        <p:tav tm="0" fmla="#ppt_y-sin(pi*$)/81">
                                          <p:val>
                                            <p:fltVal val="0"/>
                                          </p:val>
                                        </p:tav>
                                        <p:tav tm="100000">
                                          <p:val>
                                            <p:fltVal val="1"/>
                                          </p:val>
                                        </p:tav>
                                      </p:tavLst>
                                    </p:anim>
                                    <p:animScale>
                                      <p:cBhvr>
                                        <p:cTn id="42" dur="39">
                                          <p:stCondLst>
                                            <p:cond delay="975"/>
                                          </p:stCondLst>
                                        </p:cTn>
                                        <p:tgtEl>
                                          <p:spTgt spid="28754"/>
                                        </p:tgtEl>
                                      </p:cBhvr>
                                      <p:to x="100000" y="60000"/>
                                    </p:animScale>
                                    <p:animScale>
                                      <p:cBhvr>
                                        <p:cTn id="43" dur="249" decel="50000">
                                          <p:stCondLst>
                                            <p:cond delay="1014"/>
                                          </p:stCondLst>
                                        </p:cTn>
                                        <p:tgtEl>
                                          <p:spTgt spid="28754"/>
                                        </p:tgtEl>
                                      </p:cBhvr>
                                      <p:to x="100000" y="100000"/>
                                    </p:animScale>
                                    <p:animScale>
                                      <p:cBhvr>
                                        <p:cTn id="44" dur="39">
                                          <p:stCondLst>
                                            <p:cond delay="1968"/>
                                          </p:stCondLst>
                                        </p:cTn>
                                        <p:tgtEl>
                                          <p:spTgt spid="28754"/>
                                        </p:tgtEl>
                                      </p:cBhvr>
                                      <p:to x="100000" y="80000"/>
                                    </p:animScale>
                                    <p:animScale>
                                      <p:cBhvr>
                                        <p:cTn id="45" dur="249" decel="50000">
                                          <p:stCondLst>
                                            <p:cond delay="2007"/>
                                          </p:stCondLst>
                                        </p:cTn>
                                        <p:tgtEl>
                                          <p:spTgt spid="28754"/>
                                        </p:tgtEl>
                                      </p:cBhvr>
                                      <p:to x="100000" y="100000"/>
                                    </p:animScale>
                                    <p:animScale>
                                      <p:cBhvr>
                                        <p:cTn id="46" dur="39">
                                          <p:stCondLst>
                                            <p:cond delay="2463"/>
                                          </p:stCondLst>
                                        </p:cTn>
                                        <p:tgtEl>
                                          <p:spTgt spid="28754"/>
                                        </p:tgtEl>
                                      </p:cBhvr>
                                      <p:to x="100000" y="90000"/>
                                    </p:animScale>
                                    <p:animScale>
                                      <p:cBhvr>
                                        <p:cTn id="47" dur="249" decel="50000">
                                          <p:stCondLst>
                                            <p:cond delay="2502"/>
                                          </p:stCondLst>
                                        </p:cTn>
                                        <p:tgtEl>
                                          <p:spTgt spid="28754"/>
                                        </p:tgtEl>
                                      </p:cBhvr>
                                      <p:to x="100000" y="100000"/>
                                    </p:animScale>
                                    <p:animScale>
                                      <p:cBhvr>
                                        <p:cTn id="48" dur="39">
                                          <p:stCondLst>
                                            <p:cond delay="2712"/>
                                          </p:stCondLst>
                                        </p:cTn>
                                        <p:tgtEl>
                                          <p:spTgt spid="28754"/>
                                        </p:tgtEl>
                                      </p:cBhvr>
                                      <p:to x="100000" y="95000"/>
                                    </p:animScale>
                                    <p:animScale>
                                      <p:cBhvr>
                                        <p:cTn id="49" dur="249" decel="50000">
                                          <p:stCondLst>
                                            <p:cond delay="2751"/>
                                          </p:stCondLst>
                                        </p:cTn>
                                        <p:tgtEl>
                                          <p:spTgt spid="287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52" grpId="0" uiExpand="1" build="p"/>
      <p:bldP spid="28753" grpId="0"/>
      <p:bldP spid="287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23850" y="1052513"/>
            <a:ext cx="3887788" cy="1871662"/>
          </a:xfrm>
        </p:spPr>
        <p:txBody>
          <a:bodyPr/>
          <a:lstStyle/>
          <a:p>
            <a:pPr>
              <a:lnSpc>
                <a:spcPct val="80000"/>
              </a:lnSpc>
            </a:pPr>
            <a:r>
              <a:rPr lang="de-DE" altLang="de-DE" sz="2300"/>
              <a:t>Keine Ware auf dem Boden (Schädlinge, Feuchtigkeit) lagern, …</a:t>
            </a:r>
          </a:p>
          <a:p>
            <a:pPr>
              <a:lnSpc>
                <a:spcPct val="80000"/>
              </a:lnSpc>
            </a:pPr>
            <a:r>
              <a:rPr lang="de-DE" altLang="de-DE" sz="2300"/>
              <a:t>sondern in geeignete Regale einräumen.</a:t>
            </a:r>
          </a:p>
        </p:txBody>
      </p:sp>
      <p:sp>
        <p:nvSpPr>
          <p:cNvPr id="29699" name="Rectangle 3"/>
          <p:cNvSpPr>
            <a:spLocks noChangeArrowheads="1"/>
          </p:cNvSpPr>
          <p:nvPr/>
        </p:nvSpPr>
        <p:spPr bwMode="auto">
          <a:xfrm>
            <a:off x="3851275" y="4221163"/>
            <a:ext cx="48244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300"/>
              <a:t>Dosenware, deren Inhalt nicht unmittelbar verbraucht wird, bitte sofort in geeignete Behälter umfüllen, um einer Oxidation vorzubeugen.</a:t>
            </a:r>
          </a:p>
        </p:txBody>
      </p:sp>
      <p:sp>
        <p:nvSpPr>
          <p:cNvPr id="29700"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grpSp>
        <p:nvGrpSpPr>
          <p:cNvPr id="29702" name="Group 6"/>
          <p:cNvGrpSpPr>
            <a:grpSpLocks/>
          </p:cNvGrpSpPr>
          <p:nvPr/>
        </p:nvGrpSpPr>
        <p:grpSpPr bwMode="auto">
          <a:xfrm>
            <a:off x="1042988" y="3141663"/>
            <a:ext cx="1951037" cy="2736850"/>
            <a:chOff x="295" y="1933"/>
            <a:chExt cx="1229" cy="1724"/>
          </a:xfrm>
        </p:grpSpPr>
        <p:grpSp>
          <p:nvGrpSpPr>
            <p:cNvPr id="29703" name="Group 7"/>
            <p:cNvGrpSpPr>
              <a:grpSpLocks/>
            </p:cNvGrpSpPr>
            <p:nvPr/>
          </p:nvGrpSpPr>
          <p:grpSpPr bwMode="auto">
            <a:xfrm>
              <a:off x="839" y="2478"/>
              <a:ext cx="685" cy="1179"/>
              <a:chOff x="839" y="2478"/>
              <a:chExt cx="856" cy="1360"/>
            </a:xfrm>
          </p:grpSpPr>
          <p:sp>
            <p:nvSpPr>
              <p:cNvPr id="29704" name="AutoShape 8"/>
              <p:cNvSpPr>
                <a:spLocks noChangeArrowheads="1"/>
              </p:cNvSpPr>
              <p:nvPr/>
            </p:nvSpPr>
            <p:spPr bwMode="auto">
              <a:xfrm>
                <a:off x="839" y="3158"/>
                <a:ext cx="681" cy="680"/>
              </a:xfrm>
              <a:prstGeom prst="can">
                <a:avLst>
                  <a:gd name="adj" fmla="val 25000"/>
                </a:avLst>
              </a:prstGeom>
              <a:solidFill>
                <a:srgbClr val="FFFFFF"/>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5" name="AutoShape 9"/>
              <p:cNvSpPr>
                <a:spLocks noChangeArrowheads="1"/>
              </p:cNvSpPr>
              <p:nvPr/>
            </p:nvSpPr>
            <p:spPr bwMode="auto">
              <a:xfrm rot="11109935">
                <a:off x="884" y="3113"/>
                <a:ext cx="687" cy="315"/>
              </a:xfrm>
              <a:custGeom>
                <a:avLst/>
                <a:gdLst>
                  <a:gd name="G0" fmla="+- 10800 0 0"/>
                  <a:gd name="G1" fmla="+- -9877464 0 0"/>
                  <a:gd name="G2" fmla="+- 0 0 -9877464"/>
                  <a:gd name="T0" fmla="*/ 0 256 1"/>
                  <a:gd name="T1" fmla="*/ 180 256 1"/>
                  <a:gd name="G3" fmla="+- -9877464 T0 T1"/>
                  <a:gd name="T2" fmla="*/ 0 256 1"/>
                  <a:gd name="T3" fmla="*/ 90 256 1"/>
                  <a:gd name="G4" fmla="+- -9877464 T2 T3"/>
                  <a:gd name="G5" fmla="*/ G4 2 1"/>
                  <a:gd name="T4" fmla="*/ 90 256 1"/>
                  <a:gd name="T5" fmla="*/ 0 256 1"/>
                  <a:gd name="G6" fmla="+- -9877464 T4 T5"/>
                  <a:gd name="G7" fmla="*/ G6 2 1"/>
                  <a:gd name="G8" fmla="abs -98774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800"/>
                  <a:gd name="G18" fmla="*/ 10800 1 2"/>
                  <a:gd name="G19" fmla="+- G18 5400 0"/>
                  <a:gd name="G20" fmla="cos G19 -9877464"/>
                  <a:gd name="G21" fmla="sin G19 -9877464"/>
                  <a:gd name="G22" fmla="+- G20 10800 0"/>
                  <a:gd name="G23" fmla="+- G21 10800 0"/>
                  <a:gd name="G24" fmla="+- 10800 0 G20"/>
                  <a:gd name="G25" fmla="+- 10800 10800 0"/>
                  <a:gd name="G26" fmla="?: G9 G17 G25"/>
                  <a:gd name="G27" fmla="?: G9 0 21600"/>
                  <a:gd name="G28" fmla="cos 10800 -9877464"/>
                  <a:gd name="G29" fmla="sin 10800 -9877464"/>
                  <a:gd name="G30" fmla="sin 10800 -9877464"/>
                  <a:gd name="G31" fmla="+- G28 10800 0"/>
                  <a:gd name="G32" fmla="+- G29 10800 0"/>
                  <a:gd name="G33" fmla="+- G30 10800 0"/>
                  <a:gd name="G34" fmla="?: G4 0 G31"/>
                  <a:gd name="G35" fmla="?: -9877464 G34 0"/>
                  <a:gd name="G36" fmla="?: G6 G35 G31"/>
                  <a:gd name="G37" fmla="+- 21600 0 G36"/>
                  <a:gd name="G38" fmla="?: G4 0 G33"/>
                  <a:gd name="G39" fmla="?: -9877464 G38 G32"/>
                  <a:gd name="G40" fmla="?: G6 G39 0"/>
                  <a:gd name="G41" fmla="?: G4 G32 21600"/>
                  <a:gd name="G42" fmla="?: G6 G41 G33"/>
                  <a:gd name="T12" fmla="*/ 10800 w 21600"/>
                  <a:gd name="T13" fmla="*/ 0 h 21600"/>
                  <a:gd name="T14" fmla="*/ 1379 w 21600"/>
                  <a:gd name="T15" fmla="*/ 5517 h 21600"/>
                  <a:gd name="T16" fmla="*/ 10800 w 21600"/>
                  <a:gd name="T17" fmla="*/ 0 h 21600"/>
                  <a:gd name="T18" fmla="*/ 20221 w 21600"/>
                  <a:gd name="T19" fmla="*/ 551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79" y="5517"/>
                    </a:moveTo>
                    <a:cubicBezTo>
                      <a:pt x="3290" y="2109"/>
                      <a:pt x="6893" y="-1"/>
                      <a:pt x="10800" y="0"/>
                    </a:cubicBezTo>
                    <a:cubicBezTo>
                      <a:pt x="14706" y="0"/>
                      <a:pt x="18309" y="2109"/>
                      <a:pt x="20220" y="5517"/>
                    </a:cubicBezTo>
                    <a:cubicBezTo>
                      <a:pt x="18309" y="2109"/>
                      <a:pt x="14706" y="-1"/>
                      <a:pt x="10799" y="0"/>
                    </a:cubicBezTo>
                    <a:cubicBezTo>
                      <a:pt x="6893" y="0"/>
                      <a:pt x="3290" y="2109"/>
                      <a:pt x="1379" y="5517"/>
                    </a:cubicBezTo>
                    <a:close/>
                  </a:path>
                </a:pathLst>
              </a:custGeom>
              <a:solidFill>
                <a:srgbClr val="333333"/>
              </a:solidFill>
              <a:ln w="9525">
                <a:solidFill>
                  <a:srgbClr val="333333"/>
                </a:solidFill>
                <a:miter lim="800000"/>
                <a:headEnd/>
                <a:tailEnd/>
              </a:ln>
            </p:spPr>
            <p:txBody>
              <a:bodyPr/>
              <a:lstStyle/>
              <a:p>
                <a:endParaRPr lang="de-DE"/>
              </a:p>
            </p:txBody>
          </p:sp>
          <p:sp>
            <p:nvSpPr>
              <p:cNvPr id="29706" name="Oval 10"/>
              <p:cNvSpPr>
                <a:spLocks noChangeArrowheads="1"/>
              </p:cNvSpPr>
              <p:nvPr/>
            </p:nvSpPr>
            <p:spPr bwMode="auto">
              <a:xfrm rot="3357720">
                <a:off x="1287" y="2756"/>
                <a:ext cx="685" cy="130"/>
              </a:xfrm>
              <a:prstGeom prst="ellipse">
                <a:avLst/>
              </a:prstGeom>
              <a:solidFill>
                <a:srgbClr val="FFFFFF"/>
              </a:solidFill>
              <a:ln w="9525">
                <a:solidFill>
                  <a:srgbClr val="333333"/>
                </a:solidFill>
                <a:round/>
                <a:headEnd/>
                <a:tailEnd/>
              </a:ln>
            </p:spPr>
            <p:txBody>
              <a:bodyPr/>
              <a:lstStyle/>
              <a:p>
                <a:endParaRPr lang="de-DE"/>
              </a:p>
            </p:txBody>
          </p:sp>
          <p:sp>
            <p:nvSpPr>
              <p:cNvPr id="29707" name="Oval 11"/>
              <p:cNvSpPr>
                <a:spLocks noChangeArrowheads="1"/>
              </p:cNvSpPr>
              <p:nvPr/>
            </p:nvSpPr>
            <p:spPr bwMode="auto">
              <a:xfrm>
                <a:off x="975" y="3475"/>
                <a:ext cx="408" cy="273"/>
              </a:xfrm>
              <a:prstGeom prst="ellipse">
                <a:avLst/>
              </a:prstGeom>
              <a:solidFill>
                <a:schemeClr val="tx2"/>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8" name="Oval 12"/>
              <p:cNvSpPr>
                <a:spLocks noChangeArrowheads="1"/>
              </p:cNvSpPr>
              <p:nvPr/>
            </p:nvSpPr>
            <p:spPr bwMode="auto">
              <a:xfrm rot="3357720">
                <a:off x="1283" y="2788"/>
                <a:ext cx="685" cy="130"/>
              </a:xfrm>
              <a:prstGeom prst="ellipse">
                <a:avLst/>
              </a:prstGeom>
              <a:solidFill>
                <a:srgbClr val="FFFFFF"/>
              </a:solidFill>
              <a:ln w="9525">
                <a:solidFill>
                  <a:srgbClr val="333333"/>
                </a:solidFill>
                <a:round/>
                <a:headEnd/>
                <a:tailEnd/>
              </a:ln>
            </p:spPr>
            <p:txBody>
              <a:bodyPr/>
              <a:lstStyle/>
              <a:p>
                <a:endParaRPr lang="de-DE"/>
              </a:p>
            </p:txBody>
          </p:sp>
        </p:grpSp>
        <p:grpSp>
          <p:nvGrpSpPr>
            <p:cNvPr id="29709" name="Group 13"/>
            <p:cNvGrpSpPr>
              <a:grpSpLocks/>
            </p:cNvGrpSpPr>
            <p:nvPr/>
          </p:nvGrpSpPr>
          <p:grpSpPr bwMode="auto">
            <a:xfrm>
              <a:off x="295" y="1933"/>
              <a:ext cx="904" cy="1227"/>
              <a:chOff x="403" y="2075"/>
              <a:chExt cx="904" cy="1227"/>
            </a:xfrm>
          </p:grpSpPr>
          <p:sp>
            <p:nvSpPr>
              <p:cNvPr id="29710" name="Freeform 14"/>
              <p:cNvSpPr>
                <a:spLocks/>
              </p:cNvSpPr>
              <p:nvPr/>
            </p:nvSpPr>
            <p:spPr bwMode="auto">
              <a:xfrm rot="7019331">
                <a:off x="277" y="2272"/>
                <a:ext cx="443" cy="49"/>
              </a:xfrm>
              <a:custGeom>
                <a:avLst/>
                <a:gdLst>
                  <a:gd name="T0" fmla="*/ 515 w 1073"/>
                  <a:gd name="T1" fmla="*/ 106 h 106"/>
                  <a:gd name="T2" fmla="*/ 610 w 1073"/>
                  <a:gd name="T3" fmla="*/ 106 h 106"/>
                  <a:gd name="T4" fmla="*/ 834 w 1073"/>
                  <a:gd name="T5" fmla="*/ 93 h 106"/>
                  <a:gd name="T6" fmla="*/ 952 w 1073"/>
                  <a:gd name="T7" fmla="*/ 76 h 106"/>
                  <a:gd name="T8" fmla="*/ 1009 w 1073"/>
                  <a:gd name="T9" fmla="*/ 63 h 106"/>
                  <a:gd name="T10" fmla="*/ 1051 w 1073"/>
                  <a:gd name="T11" fmla="*/ 50 h 106"/>
                  <a:gd name="T12" fmla="*/ 1069 w 1073"/>
                  <a:gd name="T13" fmla="*/ 41 h 106"/>
                  <a:gd name="T14" fmla="*/ 1073 w 1073"/>
                  <a:gd name="T15" fmla="*/ 20 h 106"/>
                  <a:gd name="T16" fmla="*/ 1073 w 1073"/>
                  <a:gd name="T17" fmla="*/ 11 h 106"/>
                  <a:gd name="T18" fmla="*/ 1069 w 1073"/>
                  <a:gd name="T19" fmla="*/ 0 h 106"/>
                  <a:gd name="T20" fmla="*/ 1067 w 1073"/>
                  <a:gd name="T21" fmla="*/ 2 h 106"/>
                  <a:gd name="T22" fmla="*/ 1058 w 1073"/>
                  <a:gd name="T23" fmla="*/ 19 h 106"/>
                  <a:gd name="T24" fmla="*/ 1023 w 1073"/>
                  <a:gd name="T25" fmla="*/ 32 h 106"/>
                  <a:gd name="T26" fmla="*/ 967 w 1073"/>
                  <a:gd name="T27" fmla="*/ 45 h 106"/>
                  <a:gd name="T28" fmla="*/ 897 w 1073"/>
                  <a:gd name="T29" fmla="*/ 56 h 106"/>
                  <a:gd name="T30" fmla="*/ 709 w 1073"/>
                  <a:gd name="T31" fmla="*/ 75 h 106"/>
                  <a:gd name="T32" fmla="*/ 673 w 1073"/>
                  <a:gd name="T33" fmla="*/ 77 h 106"/>
                  <a:gd name="T34" fmla="*/ 610 w 1073"/>
                  <a:gd name="T35" fmla="*/ 82 h 106"/>
                  <a:gd name="T36" fmla="*/ 588 w 1073"/>
                  <a:gd name="T37" fmla="*/ 81 h 106"/>
                  <a:gd name="T38" fmla="*/ 476 w 1073"/>
                  <a:gd name="T39" fmla="*/ 80 h 106"/>
                  <a:gd name="T40" fmla="*/ 432 w 1073"/>
                  <a:gd name="T41" fmla="*/ 77 h 106"/>
                  <a:gd name="T42" fmla="*/ 396 w 1073"/>
                  <a:gd name="T43" fmla="*/ 76 h 106"/>
                  <a:gd name="T44" fmla="*/ 345 w 1073"/>
                  <a:gd name="T45" fmla="*/ 71 h 106"/>
                  <a:gd name="T46" fmla="*/ 169 w 1073"/>
                  <a:gd name="T47" fmla="*/ 48 h 106"/>
                  <a:gd name="T48" fmla="*/ 84 w 1073"/>
                  <a:gd name="T49" fmla="*/ 33 h 106"/>
                  <a:gd name="T50" fmla="*/ 34 w 1073"/>
                  <a:gd name="T51" fmla="*/ 20 h 106"/>
                  <a:gd name="T52" fmla="*/ 14 w 1073"/>
                  <a:gd name="T53" fmla="*/ 15 h 106"/>
                  <a:gd name="T54" fmla="*/ 10 w 1073"/>
                  <a:gd name="T55" fmla="*/ 7 h 106"/>
                  <a:gd name="T56" fmla="*/ 2 w 1073"/>
                  <a:gd name="T57" fmla="*/ 8 h 106"/>
                  <a:gd name="T58" fmla="*/ 0 w 1073"/>
                  <a:gd name="T59" fmla="*/ 16 h 106"/>
                  <a:gd name="T60" fmla="*/ 2 w 1073"/>
                  <a:gd name="T61" fmla="*/ 29 h 106"/>
                  <a:gd name="T62" fmla="*/ 48 w 1073"/>
                  <a:gd name="T63" fmla="*/ 52 h 106"/>
                  <a:gd name="T64" fmla="*/ 129 w 1073"/>
                  <a:gd name="T65" fmla="*/ 72 h 106"/>
                  <a:gd name="T66" fmla="*/ 211 w 1073"/>
                  <a:gd name="T67" fmla="*/ 85 h 106"/>
                  <a:gd name="T68" fmla="*/ 294 w 1073"/>
                  <a:gd name="T69" fmla="*/ 94 h 106"/>
                  <a:gd name="T70" fmla="*/ 445 w 1073"/>
                  <a:gd name="T7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3" h="106">
                    <a:moveTo>
                      <a:pt x="445" y="106"/>
                    </a:moveTo>
                    <a:lnTo>
                      <a:pt x="515" y="106"/>
                    </a:lnTo>
                    <a:lnTo>
                      <a:pt x="588" y="106"/>
                    </a:lnTo>
                    <a:lnTo>
                      <a:pt x="610" y="106"/>
                    </a:lnTo>
                    <a:lnTo>
                      <a:pt x="677" y="104"/>
                    </a:lnTo>
                    <a:lnTo>
                      <a:pt x="834" y="93"/>
                    </a:lnTo>
                    <a:lnTo>
                      <a:pt x="893" y="84"/>
                    </a:lnTo>
                    <a:lnTo>
                      <a:pt x="952" y="76"/>
                    </a:lnTo>
                    <a:lnTo>
                      <a:pt x="980" y="69"/>
                    </a:lnTo>
                    <a:lnTo>
                      <a:pt x="1009" y="63"/>
                    </a:lnTo>
                    <a:lnTo>
                      <a:pt x="1036" y="54"/>
                    </a:lnTo>
                    <a:lnTo>
                      <a:pt x="1051" y="50"/>
                    </a:lnTo>
                    <a:lnTo>
                      <a:pt x="1064" y="43"/>
                    </a:lnTo>
                    <a:lnTo>
                      <a:pt x="1069" y="41"/>
                    </a:lnTo>
                    <a:lnTo>
                      <a:pt x="1073" y="25"/>
                    </a:lnTo>
                    <a:lnTo>
                      <a:pt x="1073" y="20"/>
                    </a:lnTo>
                    <a:lnTo>
                      <a:pt x="1073" y="15"/>
                    </a:lnTo>
                    <a:lnTo>
                      <a:pt x="1073" y="11"/>
                    </a:lnTo>
                    <a:lnTo>
                      <a:pt x="1070" y="3"/>
                    </a:lnTo>
                    <a:lnTo>
                      <a:pt x="1069" y="0"/>
                    </a:lnTo>
                    <a:lnTo>
                      <a:pt x="1067" y="0"/>
                    </a:lnTo>
                    <a:lnTo>
                      <a:pt x="1067" y="2"/>
                    </a:lnTo>
                    <a:lnTo>
                      <a:pt x="1065" y="8"/>
                    </a:lnTo>
                    <a:lnTo>
                      <a:pt x="1058" y="19"/>
                    </a:lnTo>
                    <a:lnTo>
                      <a:pt x="1058" y="20"/>
                    </a:lnTo>
                    <a:lnTo>
                      <a:pt x="1023" y="32"/>
                    </a:lnTo>
                    <a:lnTo>
                      <a:pt x="989" y="41"/>
                    </a:lnTo>
                    <a:lnTo>
                      <a:pt x="967" y="45"/>
                    </a:lnTo>
                    <a:lnTo>
                      <a:pt x="942" y="50"/>
                    </a:lnTo>
                    <a:lnTo>
                      <a:pt x="897" y="56"/>
                    </a:lnTo>
                    <a:lnTo>
                      <a:pt x="756" y="69"/>
                    </a:lnTo>
                    <a:lnTo>
                      <a:pt x="709" y="75"/>
                    </a:lnTo>
                    <a:lnTo>
                      <a:pt x="686" y="77"/>
                    </a:lnTo>
                    <a:lnTo>
                      <a:pt x="673" y="77"/>
                    </a:lnTo>
                    <a:lnTo>
                      <a:pt x="660" y="77"/>
                    </a:lnTo>
                    <a:lnTo>
                      <a:pt x="610" y="82"/>
                    </a:lnTo>
                    <a:lnTo>
                      <a:pt x="592" y="82"/>
                    </a:lnTo>
                    <a:lnTo>
                      <a:pt x="588" y="81"/>
                    </a:lnTo>
                    <a:lnTo>
                      <a:pt x="549" y="82"/>
                    </a:lnTo>
                    <a:lnTo>
                      <a:pt x="476" y="80"/>
                    </a:lnTo>
                    <a:lnTo>
                      <a:pt x="440" y="80"/>
                    </a:lnTo>
                    <a:lnTo>
                      <a:pt x="432" y="77"/>
                    </a:lnTo>
                    <a:lnTo>
                      <a:pt x="418" y="76"/>
                    </a:lnTo>
                    <a:lnTo>
                      <a:pt x="396" y="76"/>
                    </a:lnTo>
                    <a:lnTo>
                      <a:pt x="381" y="73"/>
                    </a:lnTo>
                    <a:lnTo>
                      <a:pt x="345" y="71"/>
                    </a:lnTo>
                    <a:lnTo>
                      <a:pt x="308" y="68"/>
                    </a:lnTo>
                    <a:lnTo>
                      <a:pt x="169" y="48"/>
                    </a:lnTo>
                    <a:lnTo>
                      <a:pt x="118" y="39"/>
                    </a:lnTo>
                    <a:lnTo>
                      <a:pt x="84" y="33"/>
                    </a:lnTo>
                    <a:lnTo>
                      <a:pt x="51" y="25"/>
                    </a:lnTo>
                    <a:lnTo>
                      <a:pt x="34" y="20"/>
                    </a:lnTo>
                    <a:lnTo>
                      <a:pt x="23" y="22"/>
                    </a:lnTo>
                    <a:lnTo>
                      <a:pt x="14" y="15"/>
                    </a:lnTo>
                    <a:lnTo>
                      <a:pt x="10" y="9"/>
                    </a:lnTo>
                    <a:lnTo>
                      <a:pt x="10" y="7"/>
                    </a:lnTo>
                    <a:lnTo>
                      <a:pt x="8" y="6"/>
                    </a:lnTo>
                    <a:lnTo>
                      <a:pt x="2" y="8"/>
                    </a:lnTo>
                    <a:lnTo>
                      <a:pt x="1" y="12"/>
                    </a:lnTo>
                    <a:lnTo>
                      <a:pt x="0" y="16"/>
                    </a:lnTo>
                    <a:lnTo>
                      <a:pt x="0" y="20"/>
                    </a:lnTo>
                    <a:lnTo>
                      <a:pt x="2" y="29"/>
                    </a:lnTo>
                    <a:lnTo>
                      <a:pt x="9" y="41"/>
                    </a:lnTo>
                    <a:lnTo>
                      <a:pt x="48" y="52"/>
                    </a:lnTo>
                    <a:lnTo>
                      <a:pt x="88" y="63"/>
                    </a:lnTo>
                    <a:lnTo>
                      <a:pt x="129" y="72"/>
                    </a:lnTo>
                    <a:lnTo>
                      <a:pt x="169" y="80"/>
                    </a:lnTo>
                    <a:lnTo>
                      <a:pt x="211" y="85"/>
                    </a:lnTo>
                    <a:lnTo>
                      <a:pt x="252" y="90"/>
                    </a:lnTo>
                    <a:lnTo>
                      <a:pt x="294" y="94"/>
                    </a:lnTo>
                    <a:lnTo>
                      <a:pt x="334" y="97"/>
                    </a:lnTo>
                    <a:lnTo>
                      <a:pt x="445"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1" name="Freeform 15"/>
              <p:cNvSpPr>
                <a:spLocks/>
              </p:cNvSpPr>
              <p:nvPr/>
            </p:nvSpPr>
            <p:spPr bwMode="auto">
              <a:xfrm rot="7019331">
                <a:off x="460" y="2172"/>
                <a:ext cx="432" cy="412"/>
              </a:xfrm>
              <a:custGeom>
                <a:avLst/>
                <a:gdLst>
                  <a:gd name="T0" fmla="*/ 592 w 1045"/>
                  <a:gd name="T1" fmla="*/ 887 h 891"/>
                  <a:gd name="T2" fmla="*/ 677 w 1045"/>
                  <a:gd name="T3" fmla="*/ 883 h 891"/>
                  <a:gd name="T4" fmla="*/ 873 w 1045"/>
                  <a:gd name="T5" fmla="*/ 862 h 891"/>
                  <a:gd name="T6" fmla="*/ 983 w 1045"/>
                  <a:gd name="T7" fmla="*/ 842 h 891"/>
                  <a:gd name="T8" fmla="*/ 1026 w 1045"/>
                  <a:gd name="T9" fmla="*/ 824 h 891"/>
                  <a:gd name="T10" fmla="*/ 1036 w 1045"/>
                  <a:gd name="T11" fmla="*/ 724 h 891"/>
                  <a:gd name="T12" fmla="*/ 1034 w 1045"/>
                  <a:gd name="T13" fmla="*/ 668 h 891"/>
                  <a:gd name="T14" fmla="*/ 1036 w 1045"/>
                  <a:gd name="T15" fmla="*/ 620 h 891"/>
                  <a:gd name="T16" fmla="*/ 1041 w 1045"/>
                  <a:gd name="T17" fmla="*/ 599 h 891"/>
                  <a:gd name="T18" fmla="*/ 1031 w 1045"/>
                  <a:gd name="T19" fmla="*/ 577 h 891"/>
                  <a:gd name="T20" fmla="*/ 1023 w 1045"/>
                  <a:gd name="T21" fmla="*/ 548 h 891"/>
                  <a:gd name="T22" fmla="*/ 1041 w 1045"/>
                  <a:gd name="T23" fmla="*/ 505 h 891"/>
                  <a:gd name="T24" fmla="*/ 1040 w 1045"/>
                  <a:gd name="T25" fmla="*/ 490 h 891"/>
                  <a:gd name="T26" fmla="*/ 1022 w 1045"/>
                  <a:gd name="T27" fmla="*/ 458 h 891"/>
                  <a:gd name="T28" fmla="*/ 1023 w 1045"/>
                  <a:gd name="T29" fmla="*/ 447 h 891"/>
                  <a:gd name="T30" fmla="*/ 1041 w 1045"/>
                  <a:gd name="T31" fmla="*/ 398 h 891"/>
                  <a:gd name="T32" fmla="*/ 1044 w 1045"/>
                  <a:gd name="T33" fmla="*/ 303 h 891"/>
                  <a:gd name="T34" fmla="*/ 1041 w 1045"/>
                  <a:gd name="T35" fmla="*/ 137 h 891"/>
                  <a:gd name="T36" fmla="*/ 1044 w 1045"/>
                  <a:gd name="T37" fmla="*/ 0 h 891"/>
                  <a:gd name="T38" fmla="*/ 806 w 1045"/>
                  <a:gd name="T39" fmla="*/ 34 h 891"/>
                  <a:gd name="T40" fmla="*/ 660 w 1045"/>
                  <a:gd name="T41" fmla="*/ 46 h 891"/>
                  <a:gd name="T42" fmla="*/ 453 w 1045"/>
                  <a:gd name="T43" fmla="*/ 42 h 891"/>
                  <a:gd name="T44" fmla="*/ 314 w 1045"/>
                  <a:gd name="T45" fmla="*/ 33 h 891"/>
                  <a:gd name="T46" fmla="*/ 168 w 1045"/>
                  <a:gd name="T47" fmla="*/ 25 h 891"/>
                  <a:gd name="T48" fmla="*/ 83 w 1045"/>
                  <a:gd name="T49" fmla="*/ 18 h 891"/>
                  <a:gd name="T50" fmla="*/ 2 w 1045"/>
                  <a:gd name="T51" fmla="*/ 161 h 891"/>
                  <a:gd name="T52" fmla="*/ 1 w 1045"/>
                  <a:gd name="T53" fmla="*/ 270 h 891"/>
                  <a:gd name="T54" fmla="*/ 2 w 1045"/>
                  <a:gd name="T55" fmla="*/ 352 h 891"/>
                  <a:gd name="T56" fmla="*/ 6 w 1045"/>
                  <a:gd name="T57" fmla="*/ 413 h 891"/>
                  <a:gd name="T58" fmla="*/ 23 w 1045"/>
                  <a:gd name="T59" fmla="*/ 449 h 891"/>
                  <a:gd name="T60" fmla="*/ 27 w 1045"/>
                  <a:gd name="T61" fmla="*/ 471 h 891"/>
                  <a:gd name="T62" fmla="*/ 9 w 1045"/>
                  <a:gd name="T63" fmla="*/ 497 h 891"/>
                  <a:gd name="T64" fmla="*/ 6 w 1045"/>
                  <a:gd name="T65" fmla="*/ 517 h 891"/>
                  <a:gd name="T66" fmla="*/ 19 w 1045"/>
                  <a:gd name="T67" fmla="*/ 534 h 891"/>
                  <a:gd name="T68" fmla="*/ 23 w 1045"/>
                  <a:gd name="T69" fmla="*/ 555 h 891"/>
                  <a:gd name="T70" fmla="*/ 9 w 1045"/>
                  <a:gd name="T71" fmla="*/ 587 h 891"/>
                  <a:gd name="T72" fmla="*/ 5 w 1045"/>
                  <a:gd name="T73" fmla="*/ 607 h 891"/>
                  <a:gd name="T74" fmla="*/ 18 w 1045"/>
                  <a:gd name="T75" fmla="*/ 630 h 891"/>
                  <a:gd name="T76" fmla="*/ 21 w 1045"/>
                  <a:gd name="T77" fmla="*/ 656 h 891"/>
                  <a:gd name="T78" fmla="*/ 10 w 1045"/>
                  <a:gd name="T79" fmla="*/ 698 h 891"/>
                  <a:gd name="T80" fmla="*/ 10 w 1045"/>
                  <a:gd name="T81" fmla="*/ 767 h 891"/>
                  <a:gd name="T82" fmla="*/ 10 w 1045"/>
                  <a:gd name="T83" fmla="*/ 809 h 891"/>
                  <a:gd name="T84" fmla="*/ 17 w 1045"/>
                  <a:gd name="T85" fmla="*/ 820 h 891"/>
                  <a:gd name="T86" fmla="*/ 169 w 1045"/>
                  <a:gd name="T87" fmla="*/ 855 h 891"/>
                  <a:gd name="T88" fmla="*/ 302 w 1045"/>
                  <a:gd name="T89" fmla="*/ 874 h 891"/>
                  <a:gd name="T90" fmla="*/ 389 w 1045"/>
                  <a:gd name="T91" fmla="*/ 881 h 891"/>
                  <a:gd name="T92" fmla="*/ 482 w 1045"/>
                  <a:gd name="T93" fmla="*/ 88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5" h="891">
                    <a:moveTo>
                      <a:pt x="519" y="891"/>
                    </a:moveTo>
                    <a:lnTo>
                      <a:pt x="571" y="889"/>
                    </a:lnTo>
                    <a:lnTo>
                      <a:pt x="592" y="887"/>
                    </a:lnTo>
                    <a:lnTo>
                      <a:pt x="603" y="885"/>
                    </a:lnTo>
                    <a:lnTo>
                      <a:pt x="640" y="884"/>
                    </a:lnTo>
                    <a:lnTo>
                      <a:pt x="677" y="883"/>
                    </a:lnTo>
                    <a:lnTo>
                      <a:pt x="712" y="880"/>
                    </a:lnTo>
                    <a:lnTo>
                      <a:pt x="749" y="874"/>
                    </a:lnTo>
                    <a:lnTo>
                      <a:pt x="873" y="862"/>
                    </a:lnTo>
                    <a:lnTo>
                      <a:pt x="920" y="855"/>
                    </a:lnTo>
                    <a:lnTo>
                      <a:pt x="952" y="850"/>
                    </a:lnTo>
                    <a:lnTo>
                      <a:pt x="983" y="842"/>
                    </a:lnTo>
                    <a:lnTo>
                      <a:pt x="998" y="839"/>
                    </a:lnTo>
                    <a:lnTo>
                      <a:pt x="1017" y="829"/>
                    </a:lnTo>
                    <a:lnTo>
                      <a:pt x="1026" y="824"/>
                    </a:lnTo>
                    <a:lnTo>
                      <a:pt x="1032" y="818"/>
                    </a:lnTo>
                    <a:lnTo>
                      <a:pt x="1036" y="747"/>
                    </a:lnTo>
                    <a:lnTo>
                      <a:pt x="1036" y="724"/>
                    </a:lnTo>
                    <a:lnTo>
                      <a:pt x="1036" y="701"/>
                    </a:lnTo>
                    <a:lnTo>
                      <a:pt x="1035" y="678"/>
                    </a:lnTo>
                    <a:lnTo>
                      <a:pt x="1034" y="668"/>
                    </a:lnTo>
                    <a:lnTo>
                      <a:pt x="1028" y="646"/>
                    </a:lnTo>
                    <a:lnTo>
                      <a:pt x="1026" y="635"/>
                    </a:lnTo>
                    <a:lnTo>
                      <a:pt x="1036" y="620"/>
                    </a:lnTo>
                    <a:lnTo>
                      <a:pt x="1041" y="611"/>
                    </a:lnTo>
                    <a:lnTo>
                      <a:pt x="1041" y="605"/>
                    </a:lnTo>
                    <a:lnTo>
                      <a:pt x="1041" y="599"/>
                    </a:lnTo>
                    <a:lnTo>
                      <a:pt x="1040" y="591"/>
                    </a:lnTo>
                    <a:lnTo>
                      <a:pt x="1039" y="587"/>
                    </a:lnTo>
                    <a:lnTo>
                      <a:pt x="1031" y="577"/>
                    </a:lnTo>
                    <a:lnTo>
                      <a:pt x="1028" y="570"/>
                    </a:lnTo>
                    <a:lnTo>
                      <a:pt x="1023" y="557"/>
                    </a:lnTo>
                    <a:lnTo>
                      <a:pt x="1023" y="548"/>
                    </a:lnTo>
                    <a:lnTo>
                      <a:pt x="1025" y="536"/>
                    </a:lnTo>
                    <a:lnTo>
                      <a:pt x="1038" y="514"/>
                    </a:lnTo>
                    <a:lnTo>
                      <a:pt x="1041" y="505"/>
                    </a:lnTo>
                    <a:lnTo>
                      <a:pt x="1041" y="499"/>
                    </a:lnTo>
                    <a:lnTo>
                      <a:pt x="1041" y="492"/>
                    </a:lnTo>
                    <a:lnTo>
                      <a:pt x="1040" y="490"/>
                    </a:lnTo>
                    <a:lnTo>
                      <a:pt x="1028" y="475"/>
                    </a:lnTo>
                    <a:lnTo>
                      <a:pt x="1022" y="465"/>
                    </a:lnTo>
                    <a:lnTo>
                      <a:pt x="1022" y="458"/>
                    </a:lnTo>
                    <a:lnTo>
                      <a:pt x="1021" y="456"/>
                    </a:lnTo>
                    <a:lnTo>
                      <a:pt x="1022" y="449"/>
                    </a:lnTo>
                    <a:lnTo>
                      <a:pt x="1023" y="447"/>
                    </a:lnTo>
                    <a:lnTo>
                      <a:pt x="1031" y="432"/>
                    </a:lnTo>
                    <a:lnTo>
                      <a:pt x="1036" y="419"/>
                    </a:lnTo>
                    <a:lnTo>
                      <a:pt x="1041" y="398"/>
                    </a:lnTo>
                    <a:lnTo>
                      <a:pt x="1043" y="388"/>
                    </a:lnTo>
                    <a:lnTo>
                      <a:pt x="1044" y="367"/>
                    </a:lnTo>
                    <a:lnTo>
                      <a:pt x="1044" y="303"/>
                    </a:lnTo>
                    <a:lnTo>
                      <a:pt x="1045" y="258"/>
                    </a:lnTo>
                    <a:lnTo>
                      <a:pt x="1045" y="233"/>
                    </a:lnTo>
                    <a:lnTo>
                      <a:pt x="1041" y="137"/>
                    </a:lnTo>
                    <a:lnTo>
                      <a:pt x="1041" y="112"/>
                    </a:lnTo>
                    <a:lnTo>
                      <a:pt x="1044" y="87"/>
                    </a:lnTo>
                    <a:lnTo>
                      <a:pt x="1044" y="0"/>
                    </a:lnTo>
                    <a:lnTo>
                      <a:pt x="950" y="14"/>
                    </a:lnTo>
                    <a:lnTo>
                      <a:pt x="854" y="27"/>
                    </a:lnTo>
                    <a:lnTo>
                      <a:pt x="806" y="34"/>
                    </a:lnTo>
                    <a:lnTo>
                      <a:pt x="758" y="39"/>
                    </a:lnTo>
                    <a:lnTo>
                      <a:pt x="708" y="43"/>
                    </a:lnTo>
                    <a:lnTo>
                      <a:pt x="660" y="46"/>
                    </a:lnTo>
                    <a:lnTo>
                      <a:pt x="544" y="47"/>
                    </a:lnTo>
                    <a:lnTo>
                      <a:pt x="499" y="46"/>
                    </a:lnTo>
                    <a:lnTo>
                      <a:pt x="453" y="42"/>
                    </a:lnTo>
                    <a:lnTo>
                      <a:pt x="383" y="35"/>
                    </a:lnTo>
                    <a:lnTo>
                      <a:pt x="336" y="33"/>
                    </a:lnTo>
                    <a:lnTo>
                      <a:pt x="314" y="33"/>
                    </a:lnTo>
                    <a:lnTo>
                      <a:pt x="290" y="33"/>
                    </a:lnTo>
                    <a:lnTo>
                      <a:pt x="182" y="27"/>
                    </a:lnTo>
                    <a:lnTo>
                      <a:pt x="168" y="25"/>
                    </a:lnTo>
                    <a:lnTo>
                      <a:pt x="146" y="25"/>
                    </a:lnTo>
                    <a:lnTo>
                      <a:pt x="125" y="22"/>
                    </a:lnTo>
                    <a:lnTo>
                      <a:pt x="83" y="18"/>
                    </a:lnTo>
                    <a:lnTo>
                      <a:pt x="0" y="4"/>
                    </a:lnTo>
                    <a:lnTo>
                      <a:pt x="1" y="68"/>
                    </a:lnTo>
                    <a:lnTo>
                      <a:pt x="2" y="161"/>
                    </a:lnTo>
                    <a:lnTo>
                      <a:pt x="0" y="225"/>
                    </a:lnTo>
                    <a:lnTo>
                      <a:pt x="0" y="258"/>
                    </a:lnTo>
                    <a:lnTo>
                      <a:pt x="1" y="270"/>
                    </a:lnTo>
                    <a:lnTo>
                      <a:pt x="2" y="283"/>
                    </a:lnTo>
                    <a:lnTo>
                      <a:pt x="4" y="307"/>
                    </a:lnTo>
                    <a:lnTo>
                      <a:pt x="2" y="352"/>
                    </a:lnTo>
                    <a:lnTo>
                      <a:pt x="2" y="371"/>
                    </a:lnTo>
                    <a:lnTo>
                      <a:pt x="4" y="395"/>
                    </a:lnTo>
                    <a:lnTo>
                      <a:pt x="6" y="413"/>
                    </a:lnTo>
                    <a:lnTo>
                      <a:pt x="13" y="430"/>
                    </a:lnTo>
                    <a:lnTo>
                      <a:pt x="19" y="445"/>
                    </a:lnTo>
                    <a:lnTo>
                      <a:pt x="23" y="449"/>
                    </a:lnTo>
                    <a:lnTo>
                      <a:pt x="26" y="458"/>
                    </a:lnTo>
                    <a:lnTo>
                      <a:pt x="27" y="466"/>
                    </a:lnTo>
                    <a:lnTo>
                      <a:pt x="27" y="471"/>
                    </a:lnTo>
                    <a:lnTo>
                      <a:pt x="25" y="478"/>
                    </a:lnTo>
                    <a:lnTo>
                      <a:pt x="22" y="482"/>
                    </a:lnTo>
                    <a:lnTo>
                      <a:pt x="9" y="497"/>
                    </a:lnTo>
                    <a:lnTo>
                      <a:pt x="8" y="499"/>
                    </a:lnTo>
                    <a:lnTo>
                      <a:pt x="6" y="512"/>
                    </a:lnTo>
                    <a:lnTo>
                      <a:pt x="6" y="517"/>
                    </a:lnTo>
                    <a:lnTo>
                      <a:pt x="6" y="520"/>
                    </a:lnTo>
                    <a:lnTo>
                      <a:pt x="12" y="523"/>
                    </a:lnTo>
                    <a:lnTo>
                      <a:pt x="19" y="534"/>
                    </a:lnTo>
                    <a:lnTo>
                      <a:pt x="22" y="539"/>
                    </a:lnTo>
                    <a:lnTo>
                      <a:pt x="23" y="548"/>
                    </a:lnTo>
                    <a:lnTo>
                      <a:pt x="23" y="555"/>
                    </a:lnTo>
                    <a:lnTo>
                      <a:pt x="22" y="564"/>
                    </a:lnTo>
                    <a:lnTo>
                      <a:pt x="15" y="576"/>
                    </a:lnTo>
                    <a:lnTo>
                      <a:pt x="9" y="587"/>
                    </a:lnTo>
                    <a:lnTo>
                      <a:pt x="5" y="598"/>
                    </a:lnTo>
                    <a:lnTo>
                      <a:pt x="4" y="604"/>
                    </a:lnTo>
                    <a:lnTo>
                      <a:pt x="5" y="607"/>
                    </a:lnTo>
                    <a:lnTo>
                      <a:pt x="8" y="613"/>
                    </a:lnTo>
                    <a:lnTo>
                      <a:pt x="15" y="625"/>
                    </a:lnTo>
                    <a:lnTo>
                      <a:pt x="18" y="630"/>
                    </a:lnTo>
                    <a:lnTo>
                      <a:pt x="22" y="639"/>
                    </a:lnTo>
                    <a:lnTo>
                      <a:pt x="22" y="646"/>
                    </a:lnTo>
                    <a:lnTo>
                      <a:pt x="21" y="656"/>
                    </a:lnTo>
                    <a:lnTo>
                      <a:pt x="13" y="674"/>
                    </a:lnTo>
                    <a:lnTo>
                      <a:pt x="10" y="686"/>
                    </a:lnTo>
                    <a:lnTo>
                      <a:pt x="10" y="698"/>
                    </a:lnTo>
                    <a:lnTo>
                      <a:pt x="10" y="747"/>
                    </a:lnTo>
                    <a:lnTo>
                      <a:pt x="10" y="759"/>
                    </a:lnTo>
                    <a:lnTo>
                      <a:pt x="10" y="767"/>
                    </a:lnTo>
                    <a:lnTo>
                      <a:pt x="10" y="785"/>
                    </a:lnTo>
                    <a:lnTo>
                      <a:pt x="9" y="801"/>
                    </a:lnTo>
                    <a:lnTo>
                      <a:pt x="10" y="809"/>
                    </a:lnTo>
                    <a:lnTo>
                      <a:pt x="13" y="815"/>
                    </a:lnTo>
                    <a:lnTo>
                      <a:pt x="14" y="818"/>
                    </a:lnTo>
                    <a:lnTo>
                      <a:pt x="17" y="820"/>
                    </a:lnTo>
                    <a:lnTo>
                      <a:pt x="60" y="832"/>
                    </a:lnTo>
                    <a:lnTo>
                      <a:pt x="126" y="846"/>
                    </a:lnTo>
                    <a:lnTo>
                      <a:pt x="169" y="855"/>
                    </a:lnTo>
                    <a:lnTo>
                      <a:pt x="213" y="863"/>
                    </a:lnTo>
                    <a:lnTo>
                      <a:pt x="258" y="870"/>
                    </a:lnTo>
                    <a:lnTo>
                      <a:pt x="302" y="874"/>
                    </a:lnTo>
                    <a:lnTo>
                      <a:pt x="346" y="878"/>
                    </a:lnTo>
                    <a:lnTo>
                      <a:pt x="368" y="879"/>
                    </a:lnTo>
                    <a:lnTo>
                      <a:pt x="389" y="881"/>
                    </a:lnTo>
                    <a:lnTo>
                      <a:pt x="430" y="884"/>
                    </a:lnTo>
                    <a:lnTo>
                      <a:pt x="450" y="888"/>
                    </a:lnTo>
                    <a:lnTo>
                      <a:pt x="482" y="889"/>
                    </a:lnTo>
                    <a:lnTo>
                      <a:pt x="514" y="891"/>
                    </a:lnTo>
                    <a:lnTo>
                      <a:pt x="519" y="89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2" name="Freeform 16"/>
              <p:cNvSpPr>
                <a:spLocks/>
              </p:cNvSpPr>
              <p:nvPr/>
            </p:nvSpPr>
            <p:spPr bwMode="auto">
              <a:xfrm rot="7019331">
                <a:off x="794" y="2348"/>
                <a:ext cx="437" cy="369"/>
              </a:xfrm>
              <a:custGeom>
                <a:avLst/>
                <a:gdLst>
                  <a:gd name="T0" fmla="*/ 618 w 1057"/>
                  <a:gd name="T1" fmla="*/ 793 h 795"/>
                  <a:gd name="T2" fmla="*/ 869 w 1057"/>
                  <a:gd name="T3" fmla="*/ 775 h 795"/>
                  <a:gd name="T4" fmla="*/ 1005 w 1057"/>
                  <a:gd name="T5" fmla="*/ 754 h 795"/>
                  <a:gd name="T6" fmla="*/ 1050 w 1057"/>
                  <a:gd name="T7" fmla="*/ 738 h 795"/>
                  <a:gd name="T8" fmla="*/ 1052 w 1057"/>
                  <a:gd name="T9" fmla="*/ 721 h 795"/>
                  <a:gd name="T10" fmla="*/ 1050 w 1057"/>
                  <a:gd name="T11" fmla="*/ 525 h 795"/>
                  <a:gd name="T12" fmla="*/ 1053 w 1057"/>
                  <a:gd name="T13" fmla="*/ 332 h 795"/>
                  <a:gd name="T14" fmla="*/ 1057 w 1057"/>
                  <a:gd name="T15" fmla="*/ 312 h 795"/>
                  <a:gd name="T16" fmla="*/ 1043 w 1057"/>
                  <a:gd name="T17" fmla="*/ 267 h 795"/>
                  <a:gd name="T18" fmla="*/ 1041 w 1057"/>
                  <a:gd name="T19" fmla="*/ 241 h 795"/>
                  <a:gd name="T20" fmla="*/ 1048 w 1057"/>
                  <a:gd name="T21" fmla="*/ 229 h 795"/>
                  <a:gd name="T22" fmla="*/ 1048 w 1057"/>
                  <a:gd name="T23" fmla="*/ 215 h 795"/>
                  <a:gd name="T24" fmla="*/ 1037 w 1057"/>
                  <a:gd name="T25" fmla="*/ 199 h 795"/>
                  <a:gd name="T26" fmla="*/ 1039 w 1057"/>
                  <a:gd name="T27" fmla="*/ 180 h 795"/>
                  <a:gd name="T28" fmla="*/ 1049 w 1057"/>
                  <a:gd name="T29" fmla="*/ 150 h 795"/>
                  <a:gd name="T30" fmla="*/ 1039 w 1057"/>
                  <a:gd name="T31" fmla="*/ 137 h 795"/>
                  <a:gd name="T32" fmla="*/ 1035 w 1057"/>
                  <a:gd name="T33" fmla="*/ 113 h 795"/>
                  <a:gd name="T34" fmla="*/ 1043 w 1057"/>
                  <a:gd name="T35" fmla="*/ 98 h 795"/>
                  <a:gd name="T36" fmla="*/ 1049 w 1057"/>
                  <a:gd name="T37" fmla="*/ 58 h 795"/>
                  <a:gd name="T38" fmla="*/ 1037 w 1057"/>
                  <a:gd name="T39" fmla="*/ 6 h 795"/>
                  <a:gd name="T40" fmla="*/ 933 w 1057"/>
                  <a:gd name="T41" fmla="*/ 15 h 795"/>
                  <a:gd name="T42" fmla="*/ 840 w 1057"/>
                  <a:gd name="T43" fmla="*/ 18 h 795"/>
                  <a:gd name="T44" fmla="*/ 759 w 1057"/>
                  <a:gd name="T45" fmla="*/ 19 h 795"/>
                  <a:gd name="T46" fmla="*/ 717 w 1057"/>
                  <a:gd name="T47" fmla="*/ 19 h 795"/>
                  <a:gd name="T48" fmla="*/ 459 w 1057"/>
                  <a:gd name="T49" fmla="*/ 25 h 795"/>
                  <a:gd name="T50" fmla="*/ 290 w 1057"/>
                  <a:gd name="T51" fmla="*/ 21 h 795"/>
                  <a:gd name="T52" fmla="*/ 13 w 1057"/>
                  <a:gd name="T53" fmla="*/ 0 h 795"/>
                  <a:gd name="T54" fmla="*/ 5 w 1057"/>
                  <a:gd name="T55" fmla="*/ 43 h 795"/>
                  <a:gd name="T56" fmla="*/ 6 w 1057"/>
                  <a:gd name="T57" fmla="*/ 77 h 795"/>
                  <a:gd name="T58" fmla="*/ 23 w 1057"/>
                  <a:gd name="T59" fmla="*/ 98 h 795"/>
                  <a:gd name="T60" fmla="*/ 24 w 1057"/>
                  <a:gd name="T61" fmla="*/ 113 h 795"/>
                  <a:gd name="T62" fmla="*/ 14 w 1057"/>
                  <a:gd name="T63" fmla="*/ 133 h 795"/>
                  <a:gd name="T64" fmla="*/ 2 w 1057"/>
                  <a:gd name="T65" fmla="*/ 148 h 795"/>
                  <a:gd name="T66" fmla="*/ 6 w 1057"/>
                  <a:gd name="T67" fmla="*/ 169 h 795"/>
                  <a:gd name="T68" fmla="*/ 26 w 1057"/>
                  <a:gd name="T69" fmla="*/ 182 h 795"/>
                  <a:gd name="T70" fmla="*/ 28 w 1057"/>
                  <a:gd name="T71" fmla="*/ 194 h 795"/>
                  <a:gd name="T72" fmla="*/ 11 w 1057"/>
                  <a:gd name="T73" fmla="*/ 221 h 795"/>
                  <a:gd name="T74" fmla="*/ 6 w 1057"/>
                  <a:gd name="T75" fmla="*/ 234 h 795"/>
                  <a:gd name="T76" fmla="*/ 22 w 1057"/>
                  <a:gd name="T77" fmla="*/ 258 h 795"/>
                  <a:gd name="T78" fmla="*/ 28 w 1057"/>
                  <a:gd name="T79" fmla="*/ 275 h 795"/>
                  <a:gd name="T80" fmla="*/ 9 w 1057"/>
                  <a:gd name="T81" fmla="*/ 321 h 795"/>
                  <a:gd name="T82" fmla="*/ 9 w 1057"/>
                  <a:gd name="T83" fmla="*/ 534 h 795"/>
                  <a:gd name="T84" fmla="*/ 9 w 1057"/>
                  <a:gd name="T85" fmla="*/ 719 h 795"/>
                  <a:gd name="T86" fmla="*/ 71 w 1057"/>
                  <a:gd name="T87" fmla="*/ 760 h 795"/>
                  <a:gd name="T88" fmla="*/ 166 w 1057"/>
                  <a:gd name="T89" fmla="*/ 772 h 795"/>
                  <a:gd name="T90" fmla="*/ 359 w 1057"/>
                  <a:gd name="T91" fmla="*/ 780 h 795"/>
                  <a:gd name="T92" fmla="*/ 519 w 1057"/>
                  <a:gd name="T93"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7" h="795">
                    <a:moveTo>
                      <a:pt x="519" y="795"/>
                    </a:moveTo>
                    <a:lnTo>
                      <a:pt x="569" y="795"/>
                    </a:lnTo>
                    <a:lnTo>
                      <a:pt x="618" y="793"/>
                    </a:lnTo>
                    <a:lnTo>
                      <a:pt x="669" y="790"/>
                    </a:lnTo>
                    <a:lnTo>
                      <a:pt x="769" y="784"/>
                    </a:lnTo>
                    <a:lnTo>
                      <a:pt x="869" y="775"/>
                    </a:lnTo>
                    <a:lnTo>
                      <a:pt x="920" y="769"/>
                    </a:lnTo>
                    <a:lnTo>
                      <a:pt x="988" y="756"/>
                    </a:lnTo>
                    <a:lnTo>
                      <a:pt x="1005" y="754"/>
                    </a:lnTo>
                    <a:lnTo>
                      <a:pt x="1028" y="747"/>
                    </a:lnTo>
                    <a:lnTo>
                      <a:pt x="1044" y="741"/>
                    </a:lnTo>
                    <a:lnTo>
                      <a:pt x="1050" y="738"/>
                    </a:lnTo>
                    <a:lnTo>
                      <a:pt x="1053" y="736"/>
                    </a:lnTo>
                    <a:lnTo>
                      <a:pt x="1053" y="733"/>
                    </a:lnTo>
                    <a:lnTo>
                      <a:pt x="1052" y="721"/>
                    </a:lnTo>
                    <a:lnTo>
                      <a:pt x="1053" y="719"/>
                    </a:lnTo>
                    <a:lnTo>
                      <a:pt x="1053" y="716"/>
                    </a:lnTo>
                    <a:lnTo>
                      <a:pt x="1050" y="525"/>
                    </a:lnTo>
                    <a:lnTo>
                      <a:pt x="1050" y="428"/>
                    </a:lnTo>
                    <a:lnTo>
                      <a:pt x="1053" y="355"/>
                    </a:lnTo>
                    <a:lnTo>
                      <a:pt x="1053" y="332"/>
                    </a:lnTo>
                    <a:lnTo>
                      <a:pt x="1056" y="325"/>
                    </a:lnTo>
                    <a:lnTo>
                      <a:pt x="1057" y="319"/>
                    </a:lnTo>
                    <a:lnTo>
                      <a:pt x="1057" y="312"/>
                    </a:lnTo>
                    <a:lnTo>
                      <a:pt x="1054" y="302"/>
                    </a:lnTo>
                    <a:lnTo>
                      <a:pt x="1053" y="295"/>
                    </a:lnTo>
                    <a:lnTo>
                      <a:pt x="1043" y="267"/>
                    </a:lnTo>
                    <a:lnTo>
                      <a:pt x="1040" y="256"/>
                    </a:lnTo>
                    <a:lnTo>
                      <a:pt x="1040" y="250"/>
                    </a:lnTo>
                    <a:lnTo>
                      <a:pt x="1041" y="241"/>
                    </a:lnTo>
                    <a:lnTo>
                      <a:pt x="1041" y="238"/>
                    </a:lnTo>
                    <a:lnTo>
                      <a:pt x="1047" y="233"/>
                    </a:lnTo>
                    <a:lnTo>
                      <a:pt x="1048" y="229"/>
                    </a:lnTo>
                    <a:lnTo>
                      <a:pt x="1050" y="224"/>
                    </a:lnTo>
                    <a:lnTo>
                      <a:pt x="1050" y="219"/>
                    </a:lnTo>
                    <a:lnTo>
                      <a:pt x="1048" y="215"/>
                    </a:lnTo>
                    <a:lnTo>
                      <a:pt x="1047" y="211"/>
                    </a:lnTo>
                    <a:lnTo>
                      <a:pt x="1040" y="206"/>
                    </a:lnTo>
                    <a:lnTo>
                      <a:pt x="1037" y="199"/>
                    </a:lnTo>
                    <a:lnTo>
                      <a:pt x="1037" y="193"/>
                    </a:lnTo>
                    <a:lnTo>
                      <a:pt x="1037" y="186"/>
                    </a:lnTo>
                    <a:lnTo>
                      <a:pt x="1039" y="180"/>
                    </a:lnTo>
                    <a:lnTo>
                      <a:pt x="1044" y="168"/>
                    </a:lnTo>
                    <a:lnTo>
                      <a:pt x="1050" y="156"/>
                    </a:lnTo>
                    <a:lnTo>
                      <a:pt x="1049" y="150"/>
                    </a:lnTo>
                    <a:lnTo>
                      <a:pt x="1044" y="143"/>
                    </a:lnTo>
                    <a:lnTo>
                      <a:pt x="1041" y="142"/>
                    </a:lnTo>
                    <a:lnTo>
                      <a:pt x="1039" y="137"/>
                    </a:lnTo>
                    <a:lnTo>
                      <a:pt x="1037" y="130"/>
                    </a:lnTo>
                    <a:lnTo>
                      <a:pt x="1035" y="125"/>
                    </a:lnTo>
                    <a:lnTo>
                      <a:pt x="1035" y="113"/>
                    </a:lnTo>
                    <a:lnTo>
                      <a:pt x="1035" y="109"/>
                    </a:lnTo>
                    <a:lnTo>
                      <a:pt x="1039" y="103"/>
                    </a:lnTo>
                    <a:lnTo>
                      <a:pt x="1043" y="98"/>
                    </a:lnTo>
                    <a:lnTo>
                      <a:pt x="1047" y="84"/>
                    </a:lnTo>
                    <a:lnTo>
                      <a:pt x="1048" y="71"/>
                    </a:lnTo>
                    <a:lnTo>
                      <a:pt x="1049" y="58"/>
                    </a:lnTo>
                    <a:lnTo>
                      <a:pt x="1045" y="13"/>
                    </a:lnTo>
                    <a:lnTo>
                      <a:pt x="1044" y="8"/>
                    </a:lnTo>
                    <a:lnTo>
                      <a:pt x="1037" y="6"/>
                    </a:lnTo>
                    <a:lnTo>
                      <a:pt x="1013" y="5"/>
                    </a:lnTo>
                    <a:lnTo>
                      <a:pt x="974" y="12"/>
                    </a:lnTo>
                    <a:lnTo>
                      <a:pt x="933" y="15"/>
                    </a:lnTo>
                    <a:lnTo>
                      <a:pt x="894" y="18"/>
                    </a:lnTo>
                    <a:lnTo>
                      <a:pt x="855" y="19"/>
                    </a:lnTo>
                    <a:lnTo>
                      <a:pt x="840" y="18"/>
                    </a:lnTo>
                    <a:lnTo>
                      <a:pt x="823" y="17"/>
                    </a:lnTo>
                    <a:lnTo>
                      <a:pt x="791" y="18"/>
                    </a:lnTo>
                    <a:lnTo>
                      <a:pt x="759" y="19"/>
                    </a:lnTo>
                    <a:lnTo>
                      <a:pt x="743" y="19"/>
                    </a:lnTo>
                    <a:lnTo>
                      <a:pt x="728" y="19"/>
                    </a:lnTo>
                    <a:lnTo>
                      <a:pt x="717" y="19"/>
                    </a:lnTo>
                    <a:lnTo>
                      <a:pt x="691" y="19"/>
                    </a:lnTo>
                    <a:lnTo>
                      <a:pt x="630" y="19"/>
                    </a:lnTo>
                    <a:lnTo>
                      <a:pt x="459" y="25"/>
                    </a:lnTo>
                    <a:lnTo>
                      <a:pt x="403" y="25"/>
                    </a:lnTo>
                    <a:lnTo>
                      <a:pt x="346" y="25"/>
                    </a:lnTo>
                    <a:lnTo>
                      <a:pt x="290" y="21"/>
                    </a:lnTo>
                    <a:lnTo>
                      <a:pt x="261" y="18"/>
                    </a:lnTo>
                    <a:lnTo>
                      <a:pt x="233" y="15"/>
                    </a:lnTo>
                    <a:lnTo>
                      <a:pt x="13" y="0"/>
                    </a:lnTo>
                    <a:lnTo>
                      <a:pt x="8" y="21"/>
                    </a:lnTo>
                    <a:lnTo>
                      <a:pt x="6" y="32"/>
                    </a:lnTo>
                    <a:lnTo>
                      <a:pt x="5" y="43"/>
                    </a:lnTo>
                    <a:lnTo>
                      <a:pt x="5" y="55"/>
                    </a:lnTo>
                    <a:lnTo>
                      <a:pt x="5" y="65"/>
                    </a:lnTo>
                    <a:lnTo>
                      <a:pt x="6" y="77"/>
                    </a:lnTo>
                    <a:lnTo>
                      <a:pt x="10" y="86"/>
                    </a:lnTo>
                    <a:lnTo>
                      <a:pt x="18" y="91"/>
                    </a:lnTo>
                    <a:lnTo>
                      <a:pt x="23" y="98"/>
                    </a:lnTo>
                    <a:lnTo>
                      <a:pt x="24" y="100"/>
                    </a:lnTo>
                    <a:lnTo>
                      <a:pt x="26" y="109"/>
                    </a:lnTo>
                    <a:lnTo>
                      <a:pt x="24" y="113"/>
                    </a:lnTo>
                    <a:lnTo>
                      <a:pt x="22" y="122"/>
                    </a:lnTo>
                    <a:lnTo>
                      <a:pt x="19" y="126"/>
                    </a:lnTo>
                    <a:lnTo>
                      <a:pt x="14" y="133"/>
                    </a:lnTo>
                    <a:lnTo>
                      <a:pt x="9" y="137"/>
                    </a:lnTo>
                    <a:lnTo>
                      <a:pt x="5" y="142"/>
                    </a:lnTo>
                    <a:lnTo>
                      <a:pt x="2" y="148"/>
                    </a:lnTo>
                    <a:lnTo>
                      <a:pt x="0" y="155"/>
                    </a:lnTo>
                    <a:lnTo>
                      <a:pt x="2" y="163"/>
                    </a:lnTo>
                    <a:lnTo>
                      <a:pt x="6" y="169"/>
                    </a:lnTo>
                    <a:lnTo>
                      <a:pt x="18" y="176"/>
                    </a:lnTo>
                    <a:lnTo>
                      <a:pt x="24" y="180"/>
                    </a:lnTo>
                    <a:lnTo>
                      <a:pt x="26" y="182"/>
                    </a:lnTo>
                    <a:lnTo>
                      <a:pt x="27" y="186"/>
                    </a:lnTo>
                    <a:lnTo>
                      <a:pt x="28" y="190"/>
                    </a:lnTo>
                    <a:lnTo>
                      <a:pt x="28" y="194"/>
                    </a:lnTo>
                    <a:lnTo>
                      <a:pt x="26" y="202"/>
                    </a:lnTo>
                    <a:lnTo>
                      <a:pt x="22" y="207"/>
                    </a:lnTo>
                    <a:lnTo>
                      <a:pt x="11" y="221"/>
                    </a:lnTo>
                    <a:lnTo>
                      <a:pt x="8" y="228"/>
                    </a:lnTo>
                    <a:lnTo>
                      <a:pt x="6" y="230"/>
                    </a:lnTo>
                    <a:lnTo>
                      <a:pt x="6" y="234"/>
                    </a:lnTo>
                    <a:lnTo>
                      <a:pt x="8" y="238"/>
                    </a:lnTo>
                    <a:lnTo>
                      <a:pt x="14" y="249"/>
                    </a:lnTo>
                    <a:lnTo>
                      <a:pt x="22" y="258"/>
                    </a:lnTo>
                    <a:lnTo>
                      <a:pt x="26" y="267"/>
                    </a:lnTo>
                    <a:lnTo>
                      <a:pt x="28" y="271"/>
                    </a:lnTo>
                    <a:lnTo>
                      <a:pt x="28" y="275"/>
                    </a:lnTo>
                    <a:lnTo>
                      <a:pt x="26" y="290"/>
                    </a:lnTo>
                    <a:lnTo>
                      <a:pt x="22" y="298"/>
                    </a:lnTo>
                    <a:lnTo>
                      <a:pt x="9" y="321"/>
                    </a:lnTo>
                    <a:lnTo>
                      <a:pt x="8" y="374"/>
                    </a:lnTo>
                    <a:lnTo>
                      <a:pt x="6" y="427"/>
                    </a:lnTo>
                    <a:lnTo>
                      <a:pt x="9" y="534"/>
                    </a:lnTo>
                    <a:lnTo>
                      <a:pt x="9" y="587"/>
                    </a:lnTo>
                    <a:lnTo>
                      <a:pt x="10" y="667"/>
                    </a:lnTo>
                    <a:lnTo>
                      <a:pt x="9" y="719"/>
                    </a:lnTo>
                    <a:lnTo>
                      <a:pt x="9" y="746"/>
                    </a:lnTo>
                    <a:lnTo>
                      <a:pt x="39" y="754"/>
                    </a:lnTo>
                    <a:lnTo>
                      <a:pt x="71" y="760"/>
                    </a:lnTo>
                    <a:lnTo>
                      <a:pt x="103" y="765"/>
                    </a:lnTo>
                    <a:lnTo>
                      <a:pt x="135" y="769"/>
                    </a:lnTo>
                    <a:lnTo>
                      <a:pt x="166" y="772"/>
                    </a:lnTo>
                    <a:lnTo>
                      <a:pt x="198" y="775"/>
                    </a:lnTo>
                    <a:lnTo>
                      <a:pt x="261" y="777"/>
                    </a:lnTo>
                    <a:lnTo>
                      <a:pt x="359" y="780"/>
                    </a:lnTo>
                    <a:lnTo>
                      <a:pt x="423" y="784"/>
                    </a:lnTo>
                    <a:lnTo>
                      <a:pt x="471" y="789"/>
                    </a:lnTo>
                    <a:lnTo>
                      <a:pt x="519" y="79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3" name="Freeform 17"/>
              <p:cNvSpPr>
                <a:spLocks/>
              </p:cNvSpPr>
              <p:nvPr/>
            </p:nvSpPr>
            <p:spPr bwMode="auto">
              <a:xfrm rot="7019331">
                <a:off x="964" y="2596"/>
                <a:ext cx="446" cy="35"/>
              </a:xfrm>
              <a:custGeom>
                <a:avLst/>
                <a:gdLst>
                  <a:gd name="T0" fmla="*/ 444 w 1080"/>
                  <a:gd name="T1" fmla="*/ 75 h 76"/>
                  <a:gd name="T2" fmla="*/ 481 w 1080"/>
                  <a:gd name="T3" fmla="*/ 76 h 76"/>
                  <a:gd name="T4" fmla="*/ 517 w 1080"/>
                  <a:gd name="T5" fmla="*/ 76 h 76"/>
                  <a:gd name="T6" fmla="*/ 590 w 1080"/>
                  <a:gd name="T7" fmla="*/ 75 h 76"/>
                  <a:gd name="T8" fmla="*/ 638 w 1080"/>
                  <a:gd name="T9" fmla="*/ 72 h 76"/>
                  <a:gd name="T10" fmla="*/ 733 w 1080"/>
                  <a:gd name="T11" fmla="*/ 71 h 76"/>
                  <a:gd name="T12" fmla="*/ 758 w 1080"/>
                  <a:gd name="T13" fmla="*/ 68 h 76"/>
                  <a:gd name="T14" fmla="*/ 783 w 1080"/>
                  <a:gd name="T15" fmla="*/ 67 h 76"/>
                  <a:gd name="T16" fmla="*/ 801 w 1080"/>
                  <a:gd name="T17" fmla="*/ 68 h 76"/>
                  <a:gd name="T18" fmla="*/ 821 w 1080"/>
                  <a:gd name="T19" fmla="*/ 68 h 76"/>
                  <a:gd name="T20" fmla="*/ 858 w 1080"/>
                  <a:gd name="T21" fmla="*/ 65 h 76"/>
                  <a:gd name="T22" fmla="*/ 880 w 1080"/>
                  <a:gd name="T23" fmla="*/ 65 h 76"/>
                  <a:gd name="T24" fmla="*/ 900 w 1080"/>
                  <a:gd name="T25" fmla="*/ 65 h 76"/>
                  <a:gd name="T26" fmla="*/ 942 w 1080"/>
                  <a:gd name="T27" fmla="*/ 62 h 76"/>
                  <a:gd name="T28" fmla="*/ 982 w 1080"/>
                  <a:gd name="T29" fmla="*/ 58 h 76"/>
                  <a:gd name="T30" fmla="*/ 1022 w 1080"/>
                  <a:gd name="T31" fmla="*/ 55 h 76"/>
                  <a:gd name="T32" fmla="*/ 1033 w 1080"/>
                  <a:gd name="T33" fmla="*/ 54 h 76"/>
                  <a:gd name="T34" fmla="*/ 1050 w 1080"/>
                  <a:gd name="T35" fmla="*/ 51 h 76"/>
                  <a:gd name="T36" fmla="*/ 1059 w 1080"/>
                  <a:gd name="T37" fmla="*/ 49 h 76"/>
                  <a:gd name="T38" fmla="*/ 1064 w 1080"/>
                  <a:gd name="T39" fmla="*/ 45 h 76"/>
                  <a:gd name="T40" fmla="*/ 1067 w 1080"/>
                  <a:gd name="T41" fmla="*/ 45 h 76"/>
                  <a:gd name="T42" fmla="*/ 1072 w 1080"/>
                  <a:gd name="T43" fmla="*/ 42 h 76"/>
                  <a:gd name="T44" fmla="*/ 1074 w 1080"/>
                  <a:gd name="T45" fmla="*/ 39 h 76"/>
                  <a:gd name="T46" fmla="*/ 1080 w 1080"/>
                  <a:gd name="T47" fmla="*/ 6 h 76"/>
                  <a:gd name="T48" fmla="*/ 1071 w 1080"/>
                  <a:gd name="T49" fmla="*/ 8 h 76"/>
                  <a:gd name="T50" fmla="*/ 1052 w 1080"/>
                  <a:gd name="T51" fmla="*/ 13 h 76"/>
                  <a:gd name="T52" fmla="*/ 1042 w 1080"/>
                  <a:gd name="T53" fmla="*/ 16 h 76"/>
                  <a:gd name="T54" fmla="*/ 1002 w 1080"/>
                  <a:gd name="T55" fmla="*/ 24 h 76"/>
                  <a:gd name="T56" fmla="*/ 909 w 1080"/>
                  <a:gd name="T57" fmla="*/ 30 h 76"/>
                  <a:gd name="T58" fmla="*/ 878 w 1080"/>
                  <a:gd name="T59" fmla="*/ 33 h 76"/>
                  <a:gd name="T60" fmla="*/ 686 w 1080"/>
                  <a:gd name="T61" fmla="*/ 36 h 76"/>
                  <a:gd name="T62" fmla="*/ 590 w 1080"/>
                  <a:gd name="T63" fmla="*/ 37 h 76"/>
                  <a:gd name="T64" fmla="*/ 494 w 1080"/>
                  <a:gd name="T65" fmla="*/ 37 h 76"/>
                  <a:gd name="T66" fmla="*/ 397 w 1080"/>
                  <a:gd name="T67" fmla="*/ 36 h 76"/>
                  <a:gd name="T68" fmla="*/ 302 w 1080"/>
                  <a:gd name="T69" fmla="*/ 33 h 76"/>
                  <a:gd name="T70" fmla="*/ 206 w 1080"/>
                  <a:gd name="T71" fmla="*/ 30 h 76"/>
                  <a:gd name="T72" fmla="*/ 111 w 1080"/>
                  <a:gd name="T73" fmla="*/ 25 h 76"/>
                  <a:gd name="T74" fmla="*/ 97 w 1080"/>
                  <a:gd name="T75" fmla="*/ 25 h 76"/>
                  <a:gd name="T76" fmla="*/ 82 w 1080"/>
                  <a:gd name="T77" fmla="*/ 22 h 76"/>
                  <a:gd name="T78" fmla="*/ 68 w 1080"/>
                  <a:gd name="T79" fmla="*/ 21 h 76"/>
                  <a:gd name="T80" fmla="*/ 55 w 1080"/>
                  <a:gd name="T81" fmla="*/ 19 h 76"/>
                  <a:gd name="T82" fmla="*/ 41 w 1080"/>
                  <a:gd name="T83" fmla="*/ 15 h 76"/>
                  <a:gd name="T84" fmla="*/ 15 w 1080"/>
                  <a:gd name="T85" fmla="*/ 6 h 76"/>
                  <a:gd name="T86" fmla="*/ 2 w 1080"/>
                  <a:gd name="T87" fmla="*/ 0 h 76"/>
                  <a:gd name="T88" fmla="*/ 0 w 1080"/>
                  <a:gd name="T89" fmla="*/ 26 h 76"/>
                  <a:gd name="T90" fmla="*/ 3 w 1080"/>
                  <a:gd name="T91" fmla="*/ 32 h 76"/>
                  <a:gd name="T92" fmla="*/ 6 w 1080"/>
                  <a:gd name="T93" fmla="*/ 34 h 76"/>
                  <a:gd name="T94" fmla="*/ 15 w 1080"/>
                  <a:gd name="T95" fmla="*/ 38 h 76"/>
                  <a:gd name="T96" fmla="*/ 25 w 1080"/>
                  <a:gd name="T97" fmla="*/ 39 h 76"/>
                  <a:gd name="T98" fmla="*/ 32 w 1080"/>
                  <a:gd name="T99" fmla="*/ 43 h 76"/>
                  <a:gd name="T100" fmla="*/ 33 w 1080"/>
                  <a:gd name="T101" fmla="*/ 45 h 76"/>
                  <a:gd name="T102" fmla="*/ 60 w 1080"/>
                  <a:gd name="T103" fmla="*/ 49 h 76"/>
                  <a:gd name="T104" fmla="*/ 86 w 1080"/>
                  <a:gd name="T105" fmla="*/ 54 h 76"/>
                  <a:gd name="T106" fmla="*/ 144 w 1080"/>
                  <a:gd name="T107" fmla="*/ 60 h 76"/>
                  <a:gd name="T108" fmla="*/ 173 w 1080"/>
                  <a:gd name="T109" fmla="*/ 63 h 76"/>
                  <a:gd name="T110" fmla="*/ 231 w 1080"/>
                  <a:gd name="T111" fmla="*/ 68 h 76"/>
                  <a:gd name="T112" fmla="*/ 288 w 1080"/>
                  <a:gd name="T113" fmla="*/ 71 h 76"/>
                  <a:gd name="T114" fmla="*/ 315 w 1080"/>
                  <a:gd name="T115" fmla="*/ 71 h 76"/>
                  <a:gd name="T116" fmla="*/ 444 w 1080"/>
                  <a:gd name="T117"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0" h="76">
                    <a:moveTo>
                      <a:pt x="444" y="75"/>
                    </a:moveTo>
                    <a:lnTo>
                      <a:pt x="481" y="76"/>
                    </a:lnTo>
                    <a:lnTo>
                      <a:pt x="517" y="76"/>
                    </a:lnTo>
                    <a:lnTo>
                      <a:pt x="590" y="75"/>
                    </a:lnTo>
                    <a:lnTo>
                      <a:pt x="638" y="72"/>
                    </a:lnTo>
                    <a:lnTo>
                      <a:pt x="733" y="71"/>
                    </a:lnTo>
                    <a:lnTo>
                      <a:pt x="758" y="68"/>
                    </a:lnTo>
                    <a:lnTo>
                      <a:pt x="783" y="67"/>
                    </a:lnTo>
                    <a:lnTo>
                      <a:pt x="801" y="68"/>
                    </a:lnTo>
                    <a:lnTo>
                      <a:pt x="821" y="68"/>
                    </a:lnTo>
                    <a:lnTo>
                      <a:pt x="858" y="65"/>
                    </a:lnTo>
                    <a:lnTo>
                      <a:pt x="880" y="65"/>
                    </a:lnTo>
                    <a:lnTo>
                      <a:pt x="900" y="65"/>
                    </a:lnTo>
                    <a:lnTo>
                      <a:pt x="942" y="62"/>
                    </a:lnTo>
                    <a:lnTo>
                      <a:pt x="982" y="58"/>
                    </a:lnTo>
                    <a:lnTo>
                      <a:pt x="1022" y="55"/>
                    </a:lnTo>
                    <a:lnTo>
                      <a:pt x="1033" y="54"/>
                    </a:lnTo>
                    <a:lnTo>
                      <a:pt x="1050" y="51"/>
                    </a:lnTo>
                    <a:lnTo>
                      <a:pt x="1059" y="49"/>
                    </a:lnTo>
                    <a:lnTo>
                      <a:pt x="1064" y="45"/>
                    </a:lnTo>
                    <a:lnTo>
                      <a:pt x="1067" y="45"/>
                    </a:lnTo>
                    <a:lnTo>
                      <a:pt x="1072" y="42"/>
                    </a:lnTo>
                    <a:lnTo>
                      <a:pt x="1074" y="39"/>
                    </a:lnTo>
                    <a:lnTo>
                      <a:pt x="1080" y="6"/>
                    </a:lnTo>
                    <a:lnTo>
                      <a:pt x="1071" y="8"/>
                    </a:lnTo>
                    <a:lnTo>
                      <a:pt x="1052" y="13"/>
                    </a:lnTo>
                    <a:lnTo>
                      <a:pt x="1042" y="16"/>
                    </a:lnTo>
                    <a:lnTo>
                      <a:pt x="1002" y="24"/>
                    </a:lnTo>
                    <a:lnTo>
                      <a:pt x="909" y="30"/>
                    </a:lnTo>
                    <a:lnTo>
                      <a:pt x="878" y="33"/>
                    </a:lnTo>
                    <a:lnTo>
                      <a:pt x="686" y="36"/>
                    </a:lnTo>
                    <a:lnTo>
                      <a:pt x="590" y="37"/>
                    </a:lnTo>
                    <a:lnTo>
                      <a:pt x="494" y="37"/>
                    </a:lnTo>
                    <a:lnTo>
                      <a:pt x="397" y="36"/>
                    </a:lnTo>
                    <a:lnTo>
                      <a:pt x="302" y="33"/>
                    </a:lnTo>
                    <a:lnTo>
                      <a:pt x="206" y="30"/>
                    </a:lnTo>
                    <a:lnTo>
                      <a:pt x="111" y="25"/>
                    </a:lnTo>
                    <a:lnTo>
                      <a:pt x="97" y="25"/>
                    </a:lnTo>
                    <a:lnTo>
                      <a:pt x="82" y="22"/>
                    </a:lnTo>
                    <a:lnTo>
                      <a:pt x="68" y="21"/>
                    </a:lnTo>
                    <a:lnTo>
                      <a:pt x="55" y="19"/>
                    </a:lnTo>
                    <a:lnTo>
                      <a:pt x="41" y="15"/>
                    </a:lnTo>
                    <a:lnTo>
                      <a:pt x="15" y="6"/>
                    </a:lnTo>
                    <a:lnTo>
                      <a:pt x="2" y="0"/>
                    </a:lnTo>
                    <a:lnTo>
                      <a:pt x="0" y="26"/>
                    </a:lnTo>
                    <a:lnTo>
                      <a:pt x="3" y="32"/>
                    </a:lnTo>
                    <a:lnTo>
                      <a:pt x="6" y="34"/>
                    </a:lnTo>
                    <a:lnTo>
                      <a:pt x="15" y="38"/>
                    </a:lnTo>
                    <a:lnTo>
                      <a:pt x="25" y="39"/>
                    </a:lnTo>
                    <a:lnTo>
                      <a:pt x="32" y="43"/>
                    </a:lnTo>
                    <a:lnTo>
                      <a:pt x="33" y="45"/>
                    </a:lnTo>
                    <a:lnTo>
                      <a:pt x="60" y="49"/>
                    </a:lnTo>
                    <a:lnTo>
                      <a:pt x="86" y="54"/>
                    </a:lnTo>
                    <a:lnTo>
                      <a:pt x="144" y="60"/>
                    </a:lnTo>
                    <a:lnTo>
                      <a:pt x="173" y="63"/>
                    </a:lnTo>
                    <a:lnTo>
                      <a:pt x="231" y="68"/>
                    </a:lnTo>
                    <a:lnTo>
                      <a:pt x="288" y="71"/>
                    </a:lnTo>
                    <a:lnTo>
                      <a:pt x="315" y="71"/>
                    </a:lnTo>
                    <a:lnTo>
                      <a:pt x="44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4" name="Freeform 18"/>
              <p:cNvSpPr>
                <a:spLocks/>
              </p:cNvSpPr>
              <p:nvPr/>
            </p:nvSpPr>
            <p:spPr bwMode="auto">
              <a:xfrm rot="7019331">
                <a:off x="1005" y="2609"/>
                <a:ext cx="404" cy="37"/>
              </a:xfrm>
              <a:custGeom>
                <a:avLst/>
                <a:gdLst>
                  <a:gd name="T0" fmla="*/ 260 w 977"/>
                  <a:gd name="T1" fmla="*/ 79 h 79"/>
                  <a:gd name="T2" fmla="*/ 419 w 977"/>
                  <a:gd name="T3" fmla="*/ 75 h 79"/>
                  <a:gd name="T4" fmla="*/ 735 w 977"/>
                  <a:gd name="T5" fmla="*/ 75 h 79"/>
                  <a:gd name="T6" fmla="*/ 894 w 977"/>
                  <a:gd name="T7" fmla="*/ 71 h 79"/>
                  <a:gd name="T8" fmla="*/ 921 w 977"/>
                  <a:gd name="T9" fmla="*/ 70 h 79"/>
                  <a:gd name="T10" fmla="*/ 949 w 977"/>
                  <a:gd name="T11" fmla="*/ 67 h 79"/>
                  <a:gd name="T12" fmla="*/ 963 w 977"/>
                  <a:gd name="T13" fmla="*/ 63 h 79"/>
                  <a:gd name="T14" fmla="*/ 977 w 977"/>
                  <a:gd name="T15" fmla="*/ 61 h 79"/>
                  <a:gd name="T16" fmla="*/ 955 w 977"/>
                  <a:gd name="T17" fmla="*/ 50 h 79"/>
                  <a:gd name="T18" fmla="*/ 930 w 977"/>
                  <a:gd name="T19" fmla="*/ 43 h 79"/>
                  <a:gd name="T20" fmla="*/ 880 w 977"/>
                  <a:gd name="T21" fmla="*/ 31 h 79"/>
                  <a:gd name="T22" fmla="*/ 829 w 977"/>
                  <a:gd name="T23" fmla="*/ 21 h 79"/>
                  <a:gd name="T24" fmla="*/ 778 w 977"/>
                  <a:gd name="T25" fmla="*/ 13 h 79"/>
                  <a:gd name="T26" fmla="*/ 677 w 977"/>
                  <a:gd name="T27" fmla="*/ 2 h 79"/>
                  <a:gd name="T28" fmla="*/ 567 w 977"/>
                  <a:gd name="T29" fmla="*/ 0 h 79"/>
                  <a:gd name="T30" fmla="*/ 459 w 977"/>
                  <a:gd name="T31" fmla="*/ 1 h 79"/>
                  <a:gd name="T32" fmla="*/ 350 w 977"/>
                  <a:gd name="T33" fmla="*/ 7 h 79"/>
                  <a:gd name="T34" fmla="*/ 242 w 977"/>
                  <a:gd name="T35" fmla="*/ 15 h 79"/>
                  <a:gd name="T36" fmla="*/ 180 w 977"/>
                  <a:gd name="T37" fmla="*/ 22 h 79"/>
                  <a:gd name="T38" fmla="*/ 119 w 977"/>
                  <a:gd name="T39" fmla="*/ 32 h 79"/>
                  <a:gd name="T40" fmla="*/ 59 w 977"/>
                  <a:gd name="T41" fmla="*/ 44 h 79"/>
                  <a:gd name="T42" fmla="*/ 0 w 977"/>
                  <a:gd name="T43" fmla="*/ 57 h 79"/>
                  <a:gd name="T44" fmla="*/ 32 w 977"/>
                  <a:gd name="T45" fmla="*/ 65 h 79"/>
                  <a:gd name="T46" fmla="*/ 65 w 977"/>
                  <a:gd name="T47" fmla="*/ 69 h 79"/>
                  <a:gd name="T48" fmla="*/ 128 w 977"/>
                  <a:gd name="T49" fmla="*/ 74 h 79"/>
                  <a:gd name="T50" fmla="*/ 194 w 977"/>
                  <a:gd name="T51" fmla="*/ 75 h 79"/>
                  <a:gd name="T52" fmla="*/ 260 w 977"/>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7" h="79">
                    <a:moveTo>
                      <a:pt x="260" y="79"/>
                    </a:moveTo>
                    <a:lnTo>
                      <a:pt x="419" y="75"/>
                    </a:lnTo>
                    <a:lnTo>
                      <a:pt x="735" y="75"/>
                    </a:lnTo>
                    <a:lnTo>
                      <a:pt x="894" y="71"/>
                    </a:lnTo>
                    <a:lnTo>
                      <a:pt x="921" y="70"/>
                    </a:lnTo>
                    <a:lnTo>
                      <a:pt x="949" y="67"/>
                    </a:lnTo>
                    <a:lnTo>
                      <a:pt x="963" y="63"/>
                    </a:lnTo>
                    <a:lnTo>
                      <a:pt x="977" y="61"/>
                    </a:lnTo>
                    <a:lnTo>
                      <a:pt x="955" y="50"/>
                    </a:lnTo>
                    <a:lnTo>
                      <a:pt x="930" y="43"/>
                    </a:lnTo>
                    <a:lnTo>
                      <a:pt x="880" y="31"/>
                    </a:lnTo>
                    <a:lnTo>
                      <a:pt x="829" y="21"/>
                    </a:lnTo>
                    <a:lnTo>
                      <a:pt x="778" y="13"/>
                    </a:lnTo>
                    <a:lnTo>
                      <a:pt x="677" y="2"/>
                    </a:lnTo>
                    <a:lnTo>
                      <a:pt x="567" y="0"/>
                    </a:lnTo>
                    <a:lnTo>
                      <a:pt x="459" y="1"/>
                    </a:lnTo>
                    <a:lnTo>
                      <a:pt x="350" y="7"/>
                    </a:lnTo>
                    <a:lnTo>
                      <a:pt x="242" y="15"/>
                    </a:lnTo>
                    <a:lnTo>
                      <a:pt x="180" y="22"/>
                    </a:lnTo>
                    <a:lnTo>
                      <a:pt x="119" y="32"/>
                    </a:lnTo>
                    <a:lnTo>
                      <a:pt x="59" y="44"/>
                    </a:lnTo>
                    <a:lnTo>
                      <a:pt x="0" y="57"/>
                    </a:lnTo>
                    <a:lnTo>
                      <a:pt x="32" y="65"/>
                    </a:lnTo>
                    <a:lnTo>
                      <a:pt x="65" y="69"/>
                    </a:lnTo>
                    <a:lnTo>
                      <a:pt x="128" y="74"/>
                    </a:lnTo>
                    <a:lnTo>
                      <a:pt x="194" y="75"/>
                    </a:lnTo>
                    <a:lnTo>
                      <a:pt x="260" y="79"/>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5" name="Freeform 19"/>
              <p:cNvSpPr>
                <a:spLocks/>
              </p:cNvSpPr>
              <p:nvPr/>
            </p:nvSpPr>
            <p:spPr bwMode="auto">
              <a:xfrm rot="7019331">
                <a:off x="863" y="2472"/>
                <a:ext cx="160" cy="368"/>
              </a:xfrm>
              <a:custGeom>
                <a:avLst/>
                <a:gdLst>
                  <a:gd name="T0" fmla="*/ 8 w 385"/>
                  <a:gd name="T1" fmla="*/ 17 h 794"/>
                  <a:gd name="T2" fmla="*/ 272 w 385"/>
                  <a:gd name="T3" fmla="*/ 10 h 794"/>
                  <a:gd name="T4" fmla="*/ 376 w 385"/>
                  <a:gd name="T5" fmla="*/ 0 h 794"/>
                  <a:gd name="T6" fmla="*/ 381 w 385"/>
                  <a:gd name="T7" fmla="*/ 79 h 794"/>
                  <a:gd name="T8" fmla="*/ 367 w 385"/>
                  <a:gd name="T9" fmla="*/ 105 h 794"/>
                  <a:gd name="T10" fmla="*/ 367 w 385"/>
                  <a:gd name="T11" fmla="*/ 133 h 794"/>
                  <a:gd name="T12" fmla="*/ 380 w 385"/>
                  <a:gd name="T13" fmla="*/ 152 h 794"/>
                  <a:gd name="T14" fmla="*/ 377 w 385"/>
                  <a:gd name="T15" fmla="*/ 165 h 794"/>
                  <a:gd name="T16" fmla="*/ 367 w 385"/>
                  <a:gd name="T17" fmla="*/ 187 h 794"/>
                  <a:gd name="T18" fmla="*/ 367 w 385"/>
                  <a:gd name="T19" fmla="*/ 200 h 794"/>
                  <a:gd name="T20" fmla="*/ 377 w 385"/>
                  <a:gd name="T21" fmla="*/ 217 h 794"/>
                  <a:gd name="T22" fmla="*/ 376 w 385"/>
                  <a:gd name="T23" fmla="*/ 232 h 794"/>
                  <a:gd name="T24" fmla="*/ 371 w 385"/>
                  <a:gd name="T25" fmla="*/ 250 h 794"/>
                  <a:gd name="T26" fmla="*/ 385 w 385"/>
                  <a:gd name="T27" fmla="*/ 307 h 794"/>
                  <a:gd name="T28" fmla="*/ 380 w 385"/>
                  <a:gd name="T29" fmla="*/ 518 h 794"/>
                  <a:gd name="T30" fmla="*/ 381 w 385"/>
                  <a:gd name="T31" fmla="*/ 746 h 794"/>
                  <a:gd name="T32" fmla="*/ 268 w 385"/>
                  <a:gd name="T33" fmla="*/ 769 h 794"/>
                  <a:gd name="T34" fmla="*/ 69 w 385"/>
                  <a:gd name="T35" fmla="*/ 790 h 794"/>
                  <a:gd name="T36" fmla="*/ 36 w 385"/>
                  <a:gd name="T37" fmla="*/ 794 h 794"/>
                  <a:gd name="T38" fmla="*/ 0 w 385"/>
                  <a:gd name="T39" fmla="*/ 794 h 794"/>
                  <a:gd name="T40" fmla="*/ 8 w 385"/>
                  <a:gd name="T41" fmla="*/ 1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5" h="794">
                    <a:moveTo>
                      <a:pt x="8" y="17"/>
                    </a:moveTo>
                    <a:lnTo>
                      <a:pt x="272" y="10"/>
                    </a:lnTo>
                    <a:lnTo>
                      <a:pt x="376" y="0"/>
                    </a:lnTo>
                    <a:lnTo>
                      <a:pt x="381" y="79"/>
                    </a:lnTo>
                    <a:lnTo>
                      <a:pt x="367" y="105"/>
                    </a:lnTo>
                    <a:lnTo>
                      <a:pt x="367" y="133"/>
                    </a:lnTo>
                    <a:lnTo>
                      <a:pt x="380" y="152"/>
                    </a:lnTo>
                    <a:lnTo>
                      <a:pt x="377" y="165"/>
                    </a:lnTo>
                    <a:lnTo>
                      <a:pt x="367" y="187"/>
                    </a:lnTo>
                    <a:lnTo>
                      <a:pt x="367" y="200"/>
                    </a:lnTo>
                    <a:lnTo>
                      <a:pt x="377" y="217"/>
                    </a:lnTo>
                    <a:lnTo>
                      <a:pt x="376" y="232"/>
                    </a:lnTo>
                    <a:lnTo>
                      <a:pt x="371" y="250"/>
                    </a:lnTo>
                    <a:lnTo>
                      <a:pt x="385" y="307"/>
                    </a:lnTo>
                    <a:lnTo>
                      <a:pt x="380" y="518"/>
                    </a:lnTo>
                    <a:lnTo>
                      <a:pt x="381" y="746"/>
                    </a:lnTo>
                    <a:lnTo>
                      <a:pt x="268" y="769"/>
                    </a:lnTo>
                    <a:lnTo>
                      <a:pt x="69" y="790"/>
                    </a:lnTo>
                    <a:lnTo>
                      <a:pt x="36" y="794"/>
                    </a:lnTo>
                    <a:lnTo>
                      <a:pt x="0" y="794"/>
                    </a:lnTo>
                    <a:lnTo>
                      <a:pt x="8" y="1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6" name="Freeform 20"/>
              <p:cNvSpPr>
                <a:spLocks/>
              </p:cNvSpPr>
              <p:nvPr/>
            </p:nvSpPr>
            <p:spPr bwMode="auto">
              <a:xfrm rot="7019331">
                <a:off x="862" y="2470"/>
                <a:ext cx="162" cy="372"/>
              </a:xfrm>
              <a:custGeom>
                <a:avLst/>
                <a:gdLst>
                  <a:gd name="T0" fmla="*/ 16 w 393"/>
                  <a:gd name="T1" fmla="*/ 21 h 802"/>
                  <a:gd name="T2" fmla="*/ 12 w 393"/>
                  <a:gd name="T3" fmla="*/ 25 h 802"/>
                  <a:gd name="T4" fmla="*/ 276 w 393"/>
                  <a:gd name="T5" fmla="*/ 18 h 802"/>
                  <a:gd name="T6" fmla="*/ 380 w 393"/>
                  <a:gd name="T7" fmla="*/ 8 h 802"/>
                  <a:gd name="T8" fmla="*/ 376 w 393"/>
                  <a:gd name="T9" fmla="*/ 4 h 802"/>
                  <a:gd name="T10" fmla="*/ 381 w 393"/>
                  <a:gd name="T11" fmla="*/ 83 h 802"/>
                  <a:gd name="T12" fmla="*/ 381 w 393"/>
                  <a:gd name="T13" fmla="*/ 82 h 802"/>
                  <a:gd name="T14" fmla="*/ 367 w 393"/>
                  <a:gd name="T15" fmla="*/ 108 h 802"/>
                  <a:gd name="T16" fmla="*/ 367 w 393"/>
                  <a:gd name="T17" fmla="*/ 138 h 802"/>
                  <a:gd name="T18" fmla="*/ 381 w 393"/>
                  <a:gd name="T19" fmla="*/ 159 h 802"/>
                  <a:gd name="T20" fmla="*/ 380 w 393"/>
                  <a:gd name="T21" fmla="*/ 155 h 802"/>
                  <a:gd name="T22" fmla="*/ 378 w 393"/>
                  <a:gd name="T23" fmla="*/ 168 h 802"/>
                  <a:gd name="T24" fmla="*/ 367 w 393"/>
                  <a:gd name="T25" fmla="*/ 190 h 802"/>
                  <a:gd name="T26" fmla="*/ 367 w 393"/>
                  <a:gd name="T27" fmla="*/ 206 h 802"/>
                  <a:gd name="T28" fmla="*/ 378 w 393"/>
                  <a:gd name="T29" fmla="*/ 224 h 802"/>
                  <a:gd name="T30" fmla="*/ 378 w 393"/>
                  <a:gd name="T31" fmla="*/ 221 h 802"/>
                  <a:gd name="T32" fmla="*/ 376 w 393"/>
                  <a:gd name="T33" fmla="*/ 236 h 802"/>
                  <a:gd name="T34" fmla="*/ 376 w 393"/>
                  <a:gd name="T35" fmla="*/ 234 h 802"/>
                  <a:gd name="T36" fmla="*/ 371 w 393"/>
                  <a:gd name="T37" fmla="*/ 254 h 802"/>
                  <a:gd name="T38" fmla="*/ 385 w 393"/>
                  <a:gd name="T39" fmla="*/ 312 h 802"/>
                  <a:gd name="T40" fmla="*/ 385 w 393"/>
                  <a:gd name="T41" fmla="*/ 311 h 802"/>
                  <a:gd name="T42" fmla="*/ 380 w 393"/>
                  <a:gd name="T43" fmla="*/ 522 h 802"/>
                  <a:gd name="T44" fmla="*/ 381 w 393"/>
                  <a:gd name="T45" fmla="*/ 750 h 802"/>
                  <a:gd name="T46" fmla="*/ 384 w 393"/>
                  <a:gd name="T47" fmla="*/ 746 h 802"/>
                  <a:gd name="T48" fmla="*/ 271 w 393"/>
                  <a:gd name="T49" fmla="*/ 769 h 802"/>
                  <a:gd name="T50" fmla="*/ 272 w 393"/>
                  <a:gd name="T51" fmla="*/ 769 h 802"/>
                  <a:gd name="T52" fmla="*/ 73 w 393"/>
                  <a:gd name="T53" fmla="*/ 790 h 802"/>
                  <a:gd name="T54" fmla="*/ 40 w 393"/>
                  <a:gd name="T55" fmla="*/ 794 h 802"/>
                  <a:gd name="T56" fmla="*/ 4 w 393"/>
                  <a:gd name="T57" fmla="*/ 794 h 802"/>
                  <a:gd name="T58" fmla="*/ 8 w 393"/>
                  <a:gd name="T59" fmla="*/ 798 h 802"/>
                  <a:gd name="T60" fmla="*/ 16 w 393"/>
                  <a:gd name="T61" fmla="*/ 21 h 802"/>
                  <a:gd name="T62" fmla="*/ 8 w 393"/>
                  <a:gd name="T63" fmla="*/ 17 h 802"/>
                  <a:gd name="T64" fmla="*/ 0 w 393"/>
                  <a:gd name="T65" fmla="*/ 802 h 802"/>
                  <a:gd name="T66" fmla="*/ 40 w 393"/>
                  <a:gd name="T67" fmla="*/ 802 h 802"/>
                  <a:gd name="T68" fmla="*/ 73 w 393"/>
                  <a:gd name="T69" fmla="*/ 798 h 802"/>
                  <a:gd name="T70" fmla="*/ 272 w 393"/>
                  <a:gd name="T71" fmla="*/ 777 h 802"/>
                  <a:gd name="T72" fmla="*/ 273 w 393"/>
                  <a:gd name="T73" fmla="*/ 777 h 802"/>
                  <a:gd name="T74" fmla="*/ 388 w 393"/>
                  <a:gd name="T75" fmla="*/ 753 h 802"/>
                  <a:gd name="T76" fmla="*/ 388 w 393"/>
                  <a:gd name="T77" fmla="*/ 522 h 802"/>
                  <a:gd name="T78" fmla="*/ 393 w 393"/>
                  <a:gd name="T79" fmla="*/ 311 h 802"/>
                  <a:gd name="T80" fmla="*/ 379 w 393"/>
                  <a:gd name="T81" fmla="*/ 253 h 802"/>
                  <a:gd name="T82" fmla="*/ 379 w 393"/>
                  <a:gd name="T83" fmla="*/ 255 h 802"/>
                  <a:gd name="T84" fmla="*/ 384 w 393"/>
                  <a:gd name="T85" fmla="*/ 237 h 802"/>
                  <a:gd name="T86" fmla="*/ 385 w 393"/>
                  <a:gd name="T87" fmla="*/ 220 h 802"/>
                  <a:gd name="T88" fmla="*/ 375 w 393"/>
                  <a:gd name="T89" fmla="*/ 202 h 802"/>
                  <a:gd name="T90" fmla="*/ 375 w 393"/>
                  <a:gd name="T91" fmla="*/ 204 h 802"/>
                  <a:gd name="T92" fmla="*/ 375 w 393"/>
                  <a:gd name="T93" fmla="*/ 191 h 802"/>
                  <a:gd name="T94" fmla="*/ 375 w 393"/>
                  <a:gd name="T95" fmla="*/ 193 h 802"/>
                  <a:gd name="T96" fmla="*/ 385 w 393"/>
                  <a:gd name="T97" fmla="*/ 171 h 802"/>
                  <a:gd name="T98" fmla="*/ 388 w 393"/>
                  <a:gd name="T99" fmla="*/ 155 h 802"/>
                  <a:gd name="T100" fmla="*/ 374 w 393"/>
                  <a:gd name="T101" fmla="*/ 134 h 802"/>
                  <a:gd name="T102" fmla="*/ 375 w 393"/>
                  <a:gd name="T103" fmla="*/ 137 h 802"/>
                  <a:gd name="T104" fmla="*/ 375 w 393"/>
                  <a:gd name="T105" fmla="*/ 109 h 802"/>
                  <a:gd name="T106" fmla="*/ 375 w 393"/>
                  <a:gd name="T107" fmla="*/ 111 h 802"/>
                  <a:gd name="T108" fmla="*/ 389 w 393"/>
                  <a:gd name="T109" fmla="*/ 85 h 802"/>
                  <a:gd name="T110" fmla="*/ 384 w 393"/>
                  <a:gd name="T111" fmla="*/ 0 h 802"/>
                  <a:gd name="T112" fmla="*/ 276 w 393"/>
                  <a:gd name="T113" fmla="*/ 10 h 802"/>
                  <a:gd name="T114" fmla="*/ 8 w 393"/>
                  <a:gd name="T115" fmla="*/ 17 h 802"/>
                  <a:gd name="T116" fmla="*/ 16 w 393"/>
                  <a:gd name="T117" fmla="*/ 2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3" h="802">
                    <a:moveTo>
                      <a:pt x="16" y="21"/>
                    </a:moveTo>
                    <a:lnTo>
                      <a:pt x="12" y="25"/>
                    </a:lnTo>
                    <a:lnTo>
                      <a:pt x="276" y="18"/>
                    </a:lnTo>
                    <a:lnTo>
                      <a:pt x="380" y="8"/>
                    </a:lnTo>
                    <a:lnTo>
                      <a:pt x="376" y="4"/>
                    </a:lnTo>
                    <a:lnTo>
                      <a:pt x="381" y="83"/>
                    </a:lnTo>
                    <a:lnTo>
                      <a:pt x="381" y="82"/>
                    </a:lnTo>
                    <a:lnTo>
                      <a:pt x="367" y="108"/>
                    </a:lnTo>
                    <a:lnTo>
                      <a:pt x="367" y="138"/>
                    </a:lnTo>
                    <a:lnTo>
                      <a:pt x="381" y="159"/>
                    </a:lnTo>
                    <a:lnTo>
                      <a:pt x="380" y="155"/>
                    </a:lnTo>
                    <a:lnTo>
                      <a:pt x="378" y="168"/>
                    </a:lnTo>
                    <a:lnTo>
                      <a:pt x="367" y="190"/>
                    </a:lnTo>
                    <a:lnTo>
                      <a:pt x="367" y="206"/>
                    </a:lnTo>
                    <a:lnTo>
                      <a:pt x="378" y="224"/>
                    </a:lnTo>
                    <a:lnTo>
                      <a:pt x="378" y="221"/>
                    </a:lnTo>
                    <a:lnTo>
                      <a:pt x="376" y="236"/>
                    </a:lnTo>
                    <a:lnTo>
                      <a:pt x="376" y="234"/>
                    </a:lnTo>
                    <a:lnTo>
                      <a:pt x="371" y="254"/>
                    </a:lnTo>
                    <a:lnTo>
                      <a:pt x="385" y="312"/>
                    </a:lnTo>
                    <a:lnTo>
                      <a:pt x="385" y="311"/>
                    </a:lnTo>
                    <a:lnTo>
                      <a:pt x="380" y="522"/>
                    </a:lnTo>
                    <a:lnTo>
                      <a:pt x="381" y="750"/>
                    </a:lnTo>
                    <a:lnTo>
                      <a:pt x="384" y="746"/>
                    </a:lnTo>
                    <a:lnTo>
                      <a:pt x="271" y="769"/>
                    </a:lnTo>
                    <a:lnTo>
                      <a:pt x="272" y="769"/>
                    </a:lnTo>
                    <a:lnTo>
                      <a:pt x="73" y="790"/>
                    </a:lnTo>
                    <a:lnTo>
                      <a:pt x="40" y="794"/>
                    </a:lnTo>
                    <a:lnTo>
                      <a:pt x="4" y="794"/>
                    </a:lnTo>
                    <a:lnTo>
                      <a:pt x="8" y="798"/>
                    </a:lnTo>
                    <a:lnTo>
                      <a:pt x="16" y="21"/>
                    </a:lnTo>
                    <a:lnTo>
                      <a:pt x="8" y="17"/>
                    </a:lnTo>
                    <a:lnTo>
                      <a:pt x="0" y="802"/>
                    </a:lnTo>
                    <a:lnTo>
                      <a:pt x="40" y="802"/>
                    </a:lnTo>
                    <a:lnTo>
                      <a:pt x="73" y="798"/>
                    </a:lnTo>
                    <a:lnTo>
                      <a:pt x="272" y="777"/>
                    </a:lnTo>
                    <a:lnTo>
                      <a:pt x="273" y="777"/>
                    </a:lnTo>
                    <a:lnTo>
                      <a:pt x="388" y="753"/>
                    </a:lnTo>
                    <a:lnTo>
                      <a:pt x="388" y="522"/>
                    </a:lnTo>
                    <a:lnTo>
                      <a:pt x="393" y="311"/>
                    </a:lnTo>
                    <a:lnTo>
                      <a:pt x="379" y="253"/>
                    </a:lnTo>
                    <a:lnTo>
                      <a:pt x="379" y="255"/>
                    </a:lnTo>
                    <a:lnTo>
                      <a:pt x="384" y="237"/>
                    </a:lnTo>
                    <a:lnTo>
                      <a:pt x="385" y="220"/>
                    </a:lnTo>
                    <a:lnTo>
                      <a:pt x="375" y="202"/>
                    </a:lnTo>
                    <a:lnTo>
                      <a:pt x="375" y="204"/>
                    </a:lnTo>
                    <a:lnTo>
                      <a:pt x="375" y="191"/>
                    </a:lnTo>
                    <a:lnTo>
                      <a:pt x="375" y="193"/>
                    </a:lnTo>
                    <a:lnTo>
                      <a:pt x="385" y="171"/>
                    </a:lnTo>
                    <a:lnTo>
                      <a:pt x="388" y="155"/>
                    </a:lnTo>
                    <a:lnTo>
                      <a:pt x="374" y="134"/>
                    </a:lnTo>
                    <a:lnTo>
                      <a:pt x="375" y="137"/>
                    </a:lnTo>
                    <a:lnTo>
                      <a:pt x="375" y="109"/>
                    </a:lnTo>
                    <a:lnTo>
                      <a:pt x="375" y="111"/>
                    </a:lnTo>
                    <a:lnTo>
                      <a:pt x="389" y="85"/>
                    </a:lnTo>
                    <a:lnTo>
                      <a:pt x="384" y="0"/>
                    </a:lnTo>
                    <a:lnTo>
                      <a:pt x="276" y="10"/>
                    </a:lnTo>
                    <a:lnTo>
                      <a:pt x="8" y="17"/>
                    </a:lnTo>
                    <a:lnTo>
                      <a:pt x="1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7" name="Freeform 21"/>
              <p:cNvSpPr>
                <a:spLocks/>
              </p:cNvSpPr>
              <p:nvPr/>
            </p:nvSpPr>
            <p:spPr bwMode="auto">
              <a:xfrm rot="7019331">
                <a:off x="828" y="2587"/>
                <a:ext cx="6" cy="6"/>
              </a:xfrm>
              <a:custGeom>
                <a:avLst/>
                <a:gdLst>
                  <a:gd name="T0" fmla="*/ 5 w 14"/>
                  <a:gd name="T1" fmla="*/ 0 h 12"/>
                  <a:gd name="T2" fmla="*/ 1 w 14"/>
                  <a:gd name="T3" fmla="*/ 0 h 12"/>
                  <a:gd name="T4" fmla="*/ 1 w 14"/>
                  <a:gd name="T5" fmla="*/ 2 h 12"/>
                  <a:gd name="T6" fmla="*/ 0 w 14"/>
                  <a:gd name="T7" fmla="*/ 3 h 12"/>
                  <a:gd name="T8" fmla="*/ 0 w 14"/>
                  <a:gd name="T9" fmla="*/ 7 h 12"/>
                  <a:gd name="T10" fmla="*/ 1 w 14"/>
                  <a:gd name="T11" fmla="*/ 7 h 12"/>
                  <a:gd name="T12" fmla="*/ 3 w 14"/>
                  <a:gd name="T13" fmla="*/ 8 h 12"/>
                  <a:gd name="T14" fmla="*/ 4 w 14"/>
                  <a:gd name="T15" fmla="*/ 8 h 12"/>
                  <a:gd name="T16" fmla="*/ 3 w 14"/>
                  <a:gd name="T17" fmla="*/ 7 h 12"/>
                  <a:gd name="T18" fmla="*/ 3 w 14"/>
                  <a:gd name="T19" fmla="*/ 8 h 12"/>
                  <a:gd name="T20" fmla="*/ 5 w 14"/>
                  <a:gd name="T21" fmla="*/ 8 h 12"/>
                  <a:gd name="T22" fmla="*/ 5 w 14"/>
                  <a:gd name="T23" fmla="*/ 9 h 12"/>
                  <a:gd name="T24" fmla="*/ 11 w 14"/>
                  <a:gd name="T25" fmla="*/ 12 h 12"/>
                  <a:gd name="T26" fmla="*/ 13 w 14"/>
                  <a:gd name="T27" fmla="*/ 12 h 12"/>
                  <a:gd name="T28" fmla="*/ 13 w 14"/>
                  <a:gd name="T29" fmla="*/ 11 h 12"/>
                  <a:gd name="T30" fmla="*/ 14 w 14"/>
                  <a:gd name="T31" fmla="*/ 11 h 12"/>
                  <a:gd name="T32" fmla="*/ 14 w 14"/>
                  <a:gd name="T33" fmla="*/ 7 h 12"/>
                  <a:gd name="T34" fmla="*/ 13 w 14"/>
                  <a:gd name="T35" fmla="*/ 6 h 12"/>
                  <a:gd name="T36" fmla="*/ 13 w 14"/>
                  <a:gd name="T37" fmla="*/ 4 h 12"/>
                  <a:gd name="T38" fmla="*/ 11 w 14"/>
                  <a:gd name="T39" fmla="*/ 4 h 12"/>
                  <a:gd name="T40" fmla="*/ 13 w 14"/>
                  <a:gd name="T41" fmla="*/ 6 h 12"/>
                  <a:gd name="T42" fmla="*/ 11 w 14"/>
                  <a:gd name="T43" fmla="*/ 3 h 12"/>
                  <a:gd name="T44" fmla="*/ 11 w 14"/>
                  <a:gd name="T45" fmla="*/ 4 h 12"/>
                  <a:gd name="T46" fmla="*/ 11 w 14"/>
                  <a:gd name="T47" fmla="*/ 3 h 12"/>
                  <a:gd name="T48" fmla="*/ 8 w 14"/>
                  <a:gd name="T49" fmla="*/ 3 h 12"/>
                  <a:gd name="T50" fmla="*/ 8 w 14"/>
                  <a:gd name="T51" fmla="*/ 2 h 12"/>
                  <a:gd name="T52" fmla="*/ 4 w 14"/>
                  <a:gd name="T53" fmla="*/ 0 h 12"/>
                  <a:gd name="T54" fmla="*/ 5 w 14"/>
                  <a:gd name="T5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12">
                    <a:moveTo>
                      <a:pt x="5" y="0"/>
                    </a:moveTo>
                    <a:lnTo>
                      <a:pt x="1" y="0"/>
                    </a:lnTo>
                    <a:lnTo>
                      <a:pt x="1" y="2"/>
                    </a:lnTo>
                    <a:lnTo>
                      <a:pt x="0" y="3"/>
                    </a:lnTo>
                    <a:lnTo>
                      <a:pt x="0" y="7"/>
                    </a:lnTo>
                    <a:lnTo>
                      <a:pt x="1" y="7"/>
                    </a:lnTo>
                    <a:lnTo>
                      <a:pt x="3" y="8"/>
                    </a:lnTo>
                    <a:lnTo>
                      <a:pt x="4" y="8"/>
                    </a:lnTo>
                    <a:lnTo>
                      <a:pt x="3" y="7"/>
                    </a:lnTo>
                    <a:lnTo>
                      <a:pt x="3" y="8"/>
                    </a:lnTo>
                    <a:lnTo>
                      <a:pt x="5" y="8"/>
                    </a:lnTo>
                    <a:lnTo>
                      <a:pt x="5" y="9"/>
                    </a:lnTo>
                    <a:lnTo>
                      <a:pt x="11" y="12"/>
                    </a:lnTo>
                    <a:lnTo>
                      <a:pt x="13" y="12"/>
                    </a:lnTo>
                    <a:lnTo>
                      <a:pt x="13" y="11"/>
                    </a:lnTo>
                    <a:lnTo>
                      <a:pt x="14" y="11"/>
                    </a:lnTo>
                    <a:lnTo>
                      <a:pt x="14" y="7"/>
                    </a:lnTo>
                    <a:lnTo>
                      <a:pt x="13" y="6"/>
                    </a:lnTo>
                    <a:lnTo>
                      <a:pt x="13" y="4"/>
                    </a:lnTo>
                    <a:lnTo>
                      <a:pt x="11" y="4"/>
                    </a:lnTo>
                    <a:lnTo>
                      <a:pt x="13" y="6"/>
                    </a:lnTo>
                    <a:lnTo>
                      <a:pt x="11" y="3"/>
                    </a:lnTo>
                    <a:lnTo>
                      <a:pt x="11" y="4"/>
                    </a:lnTo>
                    <a:lnTo>
                      <a:pt x="11" y="3"/>
                    </a:lnTo>
                    <a:lnTo>
                      <a:pt x="8" y="3"/>
                    </a:lnTo>
                    <a:lnTo>
                      <a:pt x="8" y="2"/>
                    </a:lnTo>
                    <a:lnTo>
                      <a:pt x="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8" name="Freeform 22"/>
              <p:cNvSpPr>
                <a:spLocks/>
              </p:cNvSpPr>
              <p:nvPr/>
            </p:nvSpPr>
            <p:spPr bwMode="auto">
              <a:xfrm rot="7019331">
                <a:off x="530" y="2296"/>
                <a:ext cx="160" cy="410"/>
              </a:xfrm>
              <a:custGeom>
                <a:avLst/>
                <a:gdLst>
                  <a:gd name="T0" fmla="*/ 0 w 388"/>
                  <a:gd name="T1" fmla="*/ 44 h 885"/>
                  <a:gd name="T2" fmla="*/ 101 w 388"/>
                  <a:gd name="T3" fmla="*/ 36 h 885"/>
                  <a:gd name="T4" fmla="*/ 197 w 388"/>
                  <a:gd name="T5" fmla="*/ 27 h 885"/>
                  <a:gd name="T6" fmla="*/ 262 w 388"/>
                  <a:gd name="T7" fmla="*/ 18 h 885"/>
                  <a:gd name="T8" fmla="*/ 384 w 388"/>
                  <a:gd name="T9" fmla="*/ 0 h 885"/>
                  <a:gd name="T10" fmla="*/ 388 w 388"/>
                  <a:gd name="T11" fmla="*/ 306 h 885"/>
                  <a:gd name="T12" fmla="*/ 383 w 388"/>
                  <a:gd name="T13" fmla="*/ 381 h 885"/>
                  <a:gd name="T14" fmla="*/ 375 w 388"/>
                  <a:gd name="T15" fmla="*/ 424 h 885"/>
                  <a:gd name="T16" fmla="*/ 365 w 388"/>
                  <a:gd name="T17" fmla="*/ 452 h 885"/>
                  <a:gd name="T18" fmla="*/ 365 w 388"/>
                  <a:gd name="T19" fmla="*/ 466 h 885"/>
                  <a:gd name="T20" fmla="*/ 380 w 388"/>
                  <a:gd name="T21" fmla="*/ 492 h 885"/>
                  <a:gd name="T22" fmla="*/ 383 w 388"/>
                  <a:gd name="T23" fmla="*/ 502 h 885"/>
                  <a:gd name="T24" fmla="*/ 379 w 388"/>
                  <a:gd name="T25" fmla="*/ 515 h 885"/>
                  <a:gd name="T26" fmla="*/ 365 w 388"/>
                  <a:gd name="T27" fmla="*/ 543 h 885"/>
                  <a:gd name="T28" fmla="*/ 364 w 388"/>
                  <a:gd name="T29" fmla="*/ 560 h 885"/>
                  <a:gd name="T30" fmla="*/ 367 w 388"/>
                  <a:gd name="T31" fmla="*/ 567 h 885"/>
                  <a:gd name="T32" fmla="*/ 382 w 388"/>
                  <a:gd name="T33" fmla="*/ 592 h 885"/>
                  <a:gd name="T34" fmla="*/ 382 w 388"/>
                  <a:gd name="T35" fmla="*/ 604 h 885"/>
                  <a:gd name="T36" fmla="*/ 378 w 388"/>
                  <a:gd name="T37" fmla="*/ 622 h 885"/>
                  <a:gd name="T38" fmla="*/ 367 w 388"/>
                  <a:gd name="T39" fmla="*/ 635 h 885"/>
                  <a:gd name="T40" fmla="*/ 373 w 388"/>
                  <a:gd name="T41" fmla="*/ 662 h 885"/>
                  <a:gd name="T42" fmla="*/ 378 w 388"/>
                  <a:gd name="T43" fmla="*/ 705 h 885"/>
                  <a:gd name="T44" fmla="*/ 374 w 388"/>
                  <a:gd name="T45" fmla="*/ 819 h 885"/>
                  <a:gd name="T46" fmla="*/ 340 w 388"/>
                  <a:gd name="T47" fmla="*/ 840 h 885"/>
                  <a:gd name="T48" fmla="*/ 274 w 388"/>
                  <a:gd name="T49" fmla="*/ 856 h 885"/>
                  <a:gd name="T50" fmla="*/ 154 w 388"/>
                  <a:gd name="T51" fmla="*/ 872 h 885"/>
                  <a:gd name="T52" fmla="*/ 21 w 388"/>
                  <a:gd name="T53" fmla="*/ 885 h 885"/>
                  <a:gd name="T54" fmla="*/ 0 w 388"/>
                  <a:gd name="T55" fmla="*/ 4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885">
                    <a:moveTo>
                      <a:pt x="0" y="44"/>
                    </a:moveTo>
                    <a:lnTo>
                      <a:pt x="101" y="36"/>
                    </a:lnTo>
                    <a:lnTo>
                      <a:pt x="197" y="27"/>
                    </a:lnTo>
                    <a:lnTo>
                      <a:pt x="262" y="18"/>
                    </a:lnTo>
                    <a:lnTo>
                      <a:pt x="384" y="0"/>
                    </a:lnTo>
                    <a:lnTo>
                      <a:pt x="388" y="306"/>
                    </a:lnTo>
                    <a:lnTo>
                      <a:pt x="383" y="381"/>
                    </a:lnTo>
                    <a:lnTo>
                      <a:pt x="375" y="424"/>
                    </a:lnTo>
                    <a:lnTo>
                      <a:pt x="365" y="452"/>
                    </a:lnTo>
                    <a:lnTo>
                      <a:pt x="365" y="466"/>
                    </a:lnTo>
                    <a:lnTo>
                      <a:pt x="380" y="492"/>
                    </a:lnTo>
                    <a:lnTo>
                      <a:pt x="383" y="502"/>
                    </a:lnTo>
                    <a:lnTo>
                      <a:pt x="379" y="515"/>
                    </a:lnTo>
                    <a:lnTo>
                      <a:pt x="365" y="543"/>
                    </a:lnTo>
                    <a:lnTo>
                      <a:pt x="364" y="560"/>
                    </a:lnTo>
                    <a:lnTo>
                      <a:pt x="367" y="567"/>
                    </a:lnTo>
                    <a:lnTo>
                      <a:pt x="382" y="592"/>
                    </a:lnTo>
                    <a:lnTo>
                      <a:pt x="382" y="604"/>
                    </a:lnTo>
                    <a:lnTo>
                      <a:pt x="378" y="622"/>
                    </a:lnTo>
                    <a:lnTo>
                      <a:pt x="367" y="635"/>
                    </a:lnTo>
                    <a:lnTo>
                      <a:pt x="373" y="662"/>
                    </a:lnTo>
                    <a:lnTo>
                      <a:pt x="378" y="705"/>
                    </a:lnTo>
                    <a:lnTo>
                      <a:pt x="374" y="819"/>
                    </a:lnTo>
                    <a:lnTo>
                      <a:pt x="340" y="840"/>
                    </a:lnTo>
                    <a:lnTo>
                      <a:pt x="274" y="856"/>
                    </a:lnTo>
                    <a:lnTo>
                      <a:pt x="154" y="872"/>
                    </a:lnTo>
                    <a:lnTo>
                      <a:pt x="21" y="885"/>
                    </a:lnTo>
                    <a:lnTo>
                      <a:pt x="0" y="4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19" name="Freeform 23"/>
              <p:cNvSpPr>
                <a:spLocks/>
              </p:cNvSpPr>
              <p:nvPr/>
            </p:nvSpPr>
            <p:spPr bwMode="auto">
              <a:xfrm rot="7019331">
                <a:off x="528" y="2294"/>
                <a:ext cx="163" cy="414"/>
              </a:xfrm>
              <a:custGeom>
                <a:avLst/>
                <a:gdLst>
                  <a:gd name="T0" fmla="*/ 4 w 396"/>
                  <a:gd name="T1" fmla="*/ 52 h 893"/>
                  <a:gd name="T2" fmla="*/ 201 w 396"/>
                  <a:gd name="T3" fmla="*/ 35 h 893"/>
                  <a:gd name="T4" fmla="*/ 388 w 396"/>
                  <a:gd name="T5" fmla="*/ 8 h 893"/>
                  <a:gd name="T6" fmla="*/ 388 w 396"/>
                  <a:gd name="T7" fmla="*/ 310 h 893"/>
                  <a:gd name="T8" fmla="*/ 383 w 396"/>
                  <a:gd name="T9" fmla="*/ 384 h 893"/>
                  <a:gd name="T10" fmla="*/ 365 w 396"/>
                  <a:gd name="T11" fmla="*/ 454 h 893"/>
                  <a:gd name="T12" fmla="*/ 381 w 396"/>
                  <a:gd name="T13" fmla="*/ 498 h 893"/>
                  <a:gd name="T14" fmla="*/ 383 w 396"/>
                  <a:gd name="T15" fmla="*/ 508 h 893"/>
                  <a:gd name="T16" fmla="*/ 379 w 396"/>
                  <a:gd name="T17" fmla="*/ 518 h 893"/>
                  <a:gd name="T18" fmla="*/ 364 w 396"/>
                  <a:gd name="T19" fmla="*/ 565 h 893"/>
                  <a:gd name="T20" fmla="*/ 368 w 396"/>
                  <a:gd name="T21" fmla="*/ 574 h 893"/>
                  <a:gd name="T22" fmla="*/ 382 w 396"/>
                  <a:gd name="T23" fmla="*/ 596 h 893"/>
                  <a:gd name="T24" fmla="*/ 382 w 396"/>
                  <a:gd name="T25" fmla="*/ 607 h 893"/>
                  <a:gd name="T26" fmla="*/ 379 w 396"/>
                  <a:gd name="T27" fmla="*/ 623 h 893"/>
                  <a:gd name="T28" fmla="*/ 373 w 396"/>
                  <a:gd name="T29" fmla="*/ 668 h 893"/>
                  <a:gd name="T30" fmla="*/ 378 w 396"/>
                  <a:gd name="T31" fmla="*/ 709 h 893"/>
                  <a:gd name="T32" fmla="*/ 375 w 396"/>
                  <a:gd name="T33" fmla="*/ 819 h 893"/>
                  <a:gd name="T34" fmla="*/ 343 w 396"/>
                  <a:gd name="T35" fmla="*/ 840 h 893"/>
                  <a:gd name="T36" fmla="*/ 278 w 396"/>
                  <a:gd name="T37" fmla="*/ 857 h 893"/>
                  <a:gd name="T38" fmla="*/ 25 w 396"/>
                  <a:gd name="T39" fmla="*/ 885 h 893"/>
                  <a:gd name="T40" fmla="*/ 8 w 396"/>
                  <a:gd name="T41" fmla="*/ 48 h 893"/>
                  <a:gd name="T42" fmla="*/ 21 w 396"/>
                  <a:gd name="T43" fmla="*/ 893 h 893"/>
                  <a:gd name="T44" fmla="*/ 278 w 396"/>
                  <a:gd name="T45" fmla="*/ 864 h 893"/>
                  <a:gd name="T46" fmla="*/ 345 w 396"/>
                  <a:gd name="T47" fmla="*/ 847 h 893"/>
                  <a:gd name="T48" fmla="*/ 386 w 396"/>
                  <a:gd name="T49" fmla="*/ 709 h 893"/>
                  <a:gd name="T50" fmla="*/ 381 w 396"/>
                  <a:gd name="T51" fmla="*/ 665 h 893"/>
                  <a:gd name="T52" fmla="*/ 374 w 396"/>
                  <a:gd name="T53" fmla="*/ 642 h 893"/>
                  <a:gd name="T54" fmla="*/ 390 w 396"/>
                  <a:gd name="T55" fmla="*/ 608 h 893"/>
                  <a:gd name="T56" fmla="*/ 375 w 396"/>
                  <a:gd name="T57" fmla="*/ 569 h 893"/>
                  <a:gd name="T58" fmla="*/ 371 w 396"/>
                  <a:gd name="T59" fmla="*/ 562 h 893"/>
                  <a:gd name="T60" fmla="*/ 373 w 396"/>
                  <a:gd name="T61" fmla="*/ 547 h 893"/>
                  <a:gd name="T62" fmla="*/ 387 w 396"/>
                  <a:gd name="T63" fmla="*/ 521 h 893"/>
                  <a:gd name="T64" fmla="*/ 388 w 396"/>
                  <a:gd name="T65" fmla="*/ 495 h 893"/>
                  <a:gd name="T66" fmla="*/ 373 w 396"/>
                  <a:gd name="T67" fmla="*/ 470 h 893"/>
                  <a:gd name="T68" fmla="*/ 373 w 396"/>
                  <a:gd name="T69" fmla="*/ 457 h 893"/>
                  <a:gd name="T70" fmla="*/ 391 w 396"/>
                  <a:gd name="T71" fmla="*/ 386 h 893"/>
                  <a:gd name="T72" fmla="*/ 396 w 396"/>
                  <a:gd name="T73" fmla="*/ 310 h 893"/>
                  <a:gd name="T74" fmla="*/ 266 w 396"/>
                  <a:gd name="T75" fmla="*/ 18 h 893"/>
                  <a:gd name="T76" fmla="*/ 105 w 396"/>
                  <a:gd name="T77" fmla="*/ 36 h 893"/>
                  <a:gd name="T78" fmla="*/ 8 w 396"/>
                  <a:gd name="T79" fmla="*/ 4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893">
                    <a:moveTo>
                      <a:pt x="8" y="48"/>
                    </a:moveTo>
                    <a:lnTo>
                      <a:pt x="4" y="52"/>
                    </a:lnTo>
                    <a:lnTo>
                      <a:pt x="105" y="44"/>
                    </a:lnTo>
                    <a:lnTo>
                      <a:pt x="201" y="35"/>
                    </a:lnTo>
                    <a:lnTo>
                      <a:pt x="266" y="26"/>
                    </a:lnTo>
                    <a:lnTo>
                      <a:pt x="388" y="8"/>
                    </a:lnTo>
                    <a:lnTo>
                      <a:pt x="384" y="4"/>
                    </a:lnTo>
                    <a:lnTo>
                      <a:pt x="388" y="310"/>
                    </a:lnTo>
                    <a:lnTo>
                      <a:pt x="383" y="385"/>
                    </a:lnTo>
                    <a:lnTo>
                      <a:pt x="383" y="384"/>
                    </a:lnTo>
                    <a:lnTo>
                      <a:pt x="375" y="427"/>
                    </a:lnTo>
                    <a:lnTo>
                      <a:pt x="365" y="454"/>
                    </a:lnTo>
                    <a:lnTo>
                      <a:pt x="365" y="471"/>
                    </a:lnTo>
                    <a:lnTo>
                      <a:pt x="381" y="498"/>
                    </a:lnTo>
                    <a:lnTo>
                      <a:pt x="381" y="497"/>
                    </a:lnTo>
                    <a:lnTo>
                      <a:pt x="383" y="508"/>
                    </a:lnTo>
                    <a:lnTo>
                      <a:pt x="383" y="505"/>
                    </a:lnTo>
                    <a:lnTo>
                      <a:pt x="379" y="518"/>
                    </a:lnTo>
                    <a:lnTo>
                      <a:pt x="365" y="545"/>
                    </a:lnTo>
                    <a:lnTo>
                      <a:pt x="364" y="565"/>
                    </a:lnTo>
                    <a:lnTo>
                      <a:pt x="368" y="573"/>
                    </a:lnTo>
                    <a:lnTo>
                      <a:pt x="368" y="574"/>
                    </a:lnTo>
                    <a:lnTo>
                      <a:pt x="382" y="599"/>
                    </a:lnTo>
                    <a:lnTo>
                      <a:pt x="382" y="596"/>
                    </a:lnTo>
                    <a:lnTo>
                      <a:pt x="382" y="608"/>
                    </a:lnTo>
                    <a:lnTo>
                      <a:pt x="382" y="607"/>
                    </a:lnTo>
                    <a:lnTo>
                      <a:pt x="378" y="625"/>
                    </a:lnTo>
                    <a:lnTo>
                      <a:pt x="379" y="623"/>
                    </a:lnTo>
                    <a:lnTo>
                      <a:pt x="368" y="638"/>
                    </a:lnTo>
                    <a:lnTo>
                      <a:pt x="373" y="668"/>
                    </a:lnTo>
                    <a:lnTo>
                      <a:pt x="373" y="666"/>
                    </a:lnTo>
                    <a:lnTo>
                      <a:pt x="378" y="709"/>
                    </a:lnTo>
                    <a:lnTo>
                      <a:pt x="374" y="823"/>
                    </a:lnTo>
                    <a:lnTo>
                      <a:pt x="375" y="819"/>
                    </a:lnTo>
                    <a:lnTo>
                      <a:pt x="341" y="840"/>
                    </a:lnTo>
                    <a:lnTo>
                      <a:pt x="343" y="840"/>
                    </a:lnTo>
                    <a:lnTo>
                      <a:pt x="276" y="857"/>
                    </a:lnTo>
                    <a:lnTo>
                      <a:pt x="278" y="857"/>
                    </a:lnTo>
                    <a:lnTo>
                      <a:pt x="158" y="872"/>
                    </a:lnTo>
                    <a:lnTo>
                      <a:pt x="25" y="885"/>
                    </a:lnTo>
                    <a:lnTo>
                      <a:pt x="29" y="889"/>
                    </a:lnTo>
                    <a:lnTo>
                      <a:pt x="8" y="48"/>
                    </a:lnTo>
                    <a:lnTo>
                      <a:pt x="0" y="44"/>
                    </a:lnTo>
                    <a:lnTo>
                      <a:pt x="21" y="893"/>
                    </a:lnTo>
                    <a:lnTo>
                      <a:pt x="158" y="880"/>
                    </a:lnTo>
                    <a:lnTo>
                      <a:pt x="278" y="864"/>
                    </a:lnTo>
                    <a:lnTo>
                      <a:pt x="279" y="864"/>
                    </a:lnTo>
                    <a:lnTo>
                      <a:pt x="345" y="847"/>
                    </a:lnTo>
                    <a:lnTo>
                      <a:pt x="382" y="825"/>
                    </a:lnTo>
                    <a:lnTo>
                      <a:pt x="386" y="709"/>
                    </a:lnTo>
                    <a:lnTo>
                      <a:pt x="381" y="666"/>
                    </a:lnTo>
                    <a:lnTo>
                      <a:pt x="381" y="665"/>
                    </a:lnTo>
                    <a:lnTo>
                      <a:pt x="375" y="638"/>
                    </a:lnTo>
                    <a:lnTo>
                      <a:pt x="374" y="642"/>
                    </a:lnTo>
                    <a:lnTo>
                      <a:pt x="386" y="627"/>
                    </a:lnTo>
                    <a:lnTo>
                      <a:pt x="390" y="608"/>
                    </a:lnTo>
                    <a:lnTo>
                      <a:pt x="390" y="595"/>
                    </a:lnTo>
                    <a:lnTo>
                      <a:pt x="375" y="569"/>
                    </a:lnTo>
                    <a:lnTo>
                      <a:pt x="375" y="570"/>
                    </a:lnTo>
                    <a:lnTo>
                      <a:pt x="371" y="562"/>
                    </a:lnTo>
                    <a:lnTo>
                      <a:pt x="371" y="564"/>
                    </a:lnTo>
                    <a:lnTo>
                      <a:pt x="373" y="547"/>
                    </a:lnTo>
                    <a:lnTo>
                      <a:pt x="373" y="548"/>
                    </a:lnTo>
                    <a:lnTo>
                      <a:pt x="387" y="521"/>
                    </a:lnTo>
                    <a:lnTo>
                      <a:pt x="391" y="506"/>
                    </a:lnTo>
                    <a:lnTo>
                      <a:pt x="388" y="495"/>
                    </a:lnTo>
                    <a:lnTo>
                      <a:pt x="373" y="467"/>
                    </a:lnTo>
                    <a:lnTo>
                      <a:pt x="373" y="470"/>
                    </a:lnTo>
                    <a:lnTo>
                      <a:pt x="373" y="456"/>
                    </a:lnTo>
                    <a:lnTo>
                      <a:pt x="373" y="457"/>
                    </a:lnTo>
                    <a:lnTo>
                      <a:pt x="383" y="429"/>
                    </a:lnTo>
                    <a:lnTo>
                      <a:pt x="391" y="386"/>
                    </a:lnTo>
                    <a:lnTo>
                      <a:pt x="391" y="385"/>
                    </a:lnTo>
                    <a:lnTo>
                      <a:pt x="396" y="310"/>
                    </a:lnTo>
                    <a:lnTo>
                      <a:pt x="392" y="0"/>
                    </a:lnTo>
                    <a:lnTo>
                      <a:pt x="266" y="18"/>
                    </a:lnTo>
                    <a:lnTo>
                      <a:pt x="201" y="27"/>
                    </a:lnTo>
                    <a:lnTo>
                      <a:pt x="105" y="36"/>
                    </a:lnTo>
                    <a:lnTo>
                      <a:pt x="0" y="44"/>
                    </a:lnTo>
                    <a:lnTo>
                      <a:pt x="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20" name="Freeform 24" descr="Kugeln"/>
              <p:cNvSpPr>
                <a:spLocks/>
              </p:cNvSpPr>
              <p:nvPr/>
            </p:nvSpPr>
            <p:spPr bwMode="auto">
              <a:xfrm rot="358699">
                <a:off x="1064" y="2698"/>
                <a:ext cx="243" cy="604"/>
              </a:xfrm>
              <a:custGeom>
                <a:avLst/>
                <a:gdLst>
                  <a:gd name="T0" fmla="*/ 48 w 262"/>
                  <a:gd name="T1" fmla="*/ 0 h 731"/>
                  <a:gd name="T2" fmla="*/ 135 w 262"/>
                  <a:gd name="T3" fmla="*/ 91 h 731"/>
                  <a:gd name="T4" fmla="*/ 187 w 262"/>
                  <a:gd name="T5" fmla="*/ 197 h 731"/>
                  <a:gd name="T6" fmla="*/ 216 w 262"/>
                  <a:gd name="T7" fmla="*/ 279 h 731"/>
                  <a:gd name="T8" fmla="*/ 250 w 262"/>
                  <a:gd name="T9" fmla="*/ 370 h 731"/>
                  <a:gd name="T10" fmla="*/ 226 w 262"/>
                  <a:gd name="T11" fmla="*/ 581 h 731"/>
                  <a:gd name="T12" fmla="*/ 211 w 262"/>
                  <a:gd name="T13" fmla="*/ 725 h 731"/>
                  <a:gd name="T14" fmla="*/ 192 w 262"/>
                  <a:gd name="T15" fmla="*/ 715 h 731"/>
                  <a:gd name="T16" fmla="*/ 154 w 262"/>
                  <a:gd name="T17" fmla="*/ 351 h 731"/>
                  <a:gd name="T18" fmla="*/ 0 w 262"/>
                  <a:gd name="T19" fmla="*/ 15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731">
                    <a:moveTo>
                      <a:pt x="48" y="0"/>
                    </a:moveTo>
                    <a:cubicBezTo>
                      <a:pt x="83" y="19"/>
                      <a:pt x="106" y="62"/>
                      <a:pt x="135" y="91"/>
                    </a:cubicBezTo>
                    <a:cubicBezTo>
                      <a:pt x="151" y="127"/>
                      <a:pt x="166" y="164"/>
                      <a:pt x="187" y="197"/>
                    </a:cubicBezTo>
                    <a:cubicBezTo>
                      <a:pt x="192" y="227"/>
                      <a:pt x="204" y="252"/>
                      <a:pt x="216" y="279"/>
                    </a:cubicBezTo>
                    <a:cubicBezTo>
                      <a:pt x="229" y="309"/>
                      <a:pt x="231" y="342"/>
                      <a:pt x="250" y="370"/>
                    </a:cubicBezTo>
                    <a:cubicBezTo>
                      <a:pt x="248" y="416"/>
                      <a:pt x="262" y="526"/>
                      <a:pt x="226" y="581"/>
                    </a:cubicBezTo>
                    <a:cubicBezTo>
                      <a:pt x="226" y="587"/>
                      <a:pt x="222" y="707"/>
                      <a:pt x="211" y="725"/>
                    </a:cubicBezTo>
                    <a:cubicBezTo>
                      <a:pt x="207" y="731"/>
                      <a:pt x="198" y="718"/>
                      <a:pt x="192" y="715"/>
                    </a:cubicBezTo>
                    <a:cubicBezTo>
                      <a:pt x="159" y="595"/>
                      <a:pt x="222" y="457"/>
                      <a:pt x="154" y="351"/>
                    </a:cubicBezTo>
                    <a:cubicBezTo>
                      <a:pt x="134" y="270"/>
                      <a:pt x="74" y="191"/>
                      <a:pt x="0" y="154"/>
                    </a:cubicBezTo>
                  </a:path>
                </a:pathLst>
              </a:custGeom>
              <a:pattFill prst="sphere">
                <a:fgClr>
                  <a:srgbClr val="008000"/>
                </a:fgClr>
                <a:bgClr>
                  <a:srgbClr val="33CC33"/>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9721" name="Rectangle 25"/>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9722" name="Group 26"/>
          <p:cNvGrpSpPr>
            <a:grpSpLocks/>
          </p:cNvGrpSpPr>
          <p:nvPr/>
        </p:nvGrpSpPr>
        <p:grpSpPr bwMode="auto">
          <a:xfrm>
            <a:off x="4643438" y="620713"/>
            <a:ext cx="3937000" cy="2487612"/>
            <a:chOff x="2925" y="391"/>
            <a:chExt cx="2480" cy="1567"/>
          </a:xfrm>
        </p:grpSpPr>
        <p:sp>
          <p:nvSpPr>
            <p:cNvPr id="29723" name="AutoShape 27"/>
            <p:cNvSpPr>
              <a:spLocks noChangeArrowheads="1"/>
            </p:cNvSpPr>
            <p:nvPr/>
          </p:nvSpPr>
          <p:spPr bwMode="auto">
            <a:xfrm>
              <a:off x="3513" y="391"/>
              <a:ext cx="53" cy="1417"/>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9724" name="Group 28"/>
            <p:cNvGrpSpPr>
              <a:grpSpLocks/>
            </p:cNvGrpSpPr>
            <p:nvPr/>
          </p:nvGrpSpPr>
          <p:grpSpPr bwMode="auto">
            <a:xfrm>
              <a:off x="2925" y="1639"/>
              <a:ext cx="2472" cy="104"/>
              <a:chOff x="3152" y="1888"/>
              <a:chExt cx="2177" cy="136"/>
            </a:xfrm>
          </p:grpSpPr>
          <p:sp>
            <p:nvSpPr>
              <p:cNvPr id="29725" name="AutoShape 29"/>
              <p:cNvSpPr>
                <a:spLocks noChangeArrowheads="1"/>
              </p:cNvSpPr>
              <p:nvPr/>
            </p:nvSpPr>
            <p:spPr bwMode="auto">
              <a:xfrm>
                <a:off x="3152" y="1888"/>
                <a:ext cx="2177" cy="136"/>
              </a:xfrm>
              <a:prstGeom prst="parallelogram">
                <a:avLst>
                  <a:gd name="adj" fmla="val 4001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9726" name="Group 30"/>
              <p:cNvGrpSpPr>
                <a:grpSpLocks/>
              </p:cNvGrpSpPr>
              <p:nvPr/>
            </p:nvGrpSpPr>
            <p:grpSpPr bwMode="auto">
              <a:xfrm>
                <a:off x="3379" y="1888"/>
                <a:ext cx="635" cy="136"/>
                <a:chOff x="4014" y="1888"/>
                <a:chExt cx="635" cy="136"/>
              </a:xfrm>
            </p:grpSpPr>
            <p:sp>
              <p:nvSpPr>
                <p:cNvPr id="29727" name="Line 31"/>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28" name="Line 32"/>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29" name="Group 33"/>
              <p:cNvGrpSpPr>
                <a:grpSpLocks/>
              </p:cNvGrpSpPr>
              <p:nvPr/>
            </p:nvGrpSpPr>
            <p:grpSpPr bwMode="auto">
              <a:xfrm>
                <a:off x="3696" y="1888"/>
                <a:ext cx="635" cy="136"/>
                <a:chOff x="4014" y="1888"/>
                <a:chExt cx="635" cy="136"/>
              </a:xfrm>
            </p:grpSpPr>
            <p:sp>
              <p:nvSpPr>
                <p:cNvPr id="29730" name="Line 34"/>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31" name="Line 35"/>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32" name="Group 36"/>
              <p:cNvGrpSpPr>
                <a:grpSpLocks/>
              </p:cNvGrpSpPr>
              <p:nvPr/>
            </p:nvGrpSpPr>
            <p:grpSpPr bwMode="auto">
              <a:xfrm>
                <a:off x="4014" y="1888"/>
                <a:ext cx="635" cy="136"/>
                <a:chOff x="4014" y="1888"/>
                <a:chExt cx="635" cy="136"/>
              </a:xfrm>
            </p:grpSpPr>
            <p:sp>
              <p:nvSpPr>
                <p:cNvPr id="29733" name="Line 37"/>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34" name="Line 38"/>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35" name="Group 39"/>
              <p:cNvGrpSpPr>
                <a:grpSpLocks/>
              </p:cNvGrpSpPr>
              <p:nvPr/>
            </p:nvGrpSpPr>
            <p:grpSpPr bwMode="auto">
              <a:xfrm>
                <a:off x="4332" y="1888"/>
                <a:ext cx="635" cy="136"/>
                <a:chOff x="4014" y="1888"/>
                <a:chExt cx="635" cy="136"/>
              </a:xfrm>
            </p:grpSpPr>
            <p:sp>
              <p:nvSpPr>
                <p:cNvPr id="29736" name="Line 40"/>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37" name="Line 41"/>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9738" name="Group 42"/>
            <p:cNvGrpSpPr>
              <a:grpSpLocks/>
            </p:cNvGrpSpPr>
            <p:nvPr/>
          </p:nvGrpSpPr>
          <p:grpSpPr bwMode="auto">
            <a:xfrm>
              <a:off x="2925" y="391"/>
              <a:ext cx="2472" cy="105"/>
              <a:chOff x="3152" y="1888"/>
              <a:chExt cx="2177" cy="136"/>
            </a:xfrm>
          </p:grpSpPr>
          <p:sp>
            <p:nvSpPr>
              <p:cNvPr id="29739" name="AutoShape 43"/>
              <p:cNvSpPr>
                <a:spLocks noChangeArrowheads="1"/>
              </p:cNvSpPr>
              <p:nvPr/>
            </p:nvSpPr>
            <p:spPr bwMode="auto">
              <a:xfrm>
                <a:off x="3152" y="1888"/>
                <a:ext cx="2177" cy="136"/>
              </a:xfrm>
              <a:prstGeom prst="parallelogram">
                <a:avLst>
                  <a:gd name="adj" fmla="val 4001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9740" name="Group 44"/>
              <p:cNvGrpSpPr>
                <a:grpSpLocks/>
              </p:cNvGrpSpPr>
              <p:nvPr/>
            </p:nvGrpSpPr>
            <p:grpSpPr bwMode="auto">
              <a:xfrm>
                <a:off x="3379" y="1888"/>
                <a:ext cx="635" cy="136"/>
                <a:chOff x="4014" y="1888"/>
                <a:chExt cx="635" cy="136"/>
              </a:xfrm>
            </p:grpSpPr>
            <p:sp>
              <p:nvSpPr>
                <p:cNvPr id="29741" name="Line 45"/>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42" name="Line 46"/>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43" name="Group 47"/>
              <p:cNvGrpSpPr>
                <a:grpSpLocks/>
              </p:cNvGrpSpPr>
              <p:nvPr/>
            </p:nvGrpSpPr>
            <p:grpSpPr bwMode="auto">
              <a:xfrm>
                <a:off x="3696" y="1888"/>
                <a:ext cx="635" cy="136"/>
                <a:chOff x="4014" y="1888"/>
                <a:chExt cx="635" cy="136"/>
              </a:xfrm>
            </p:grpSpPr>
            <p:sp>
              <p:nvSpPr>
                <p:cNvPr id="29744" name="Line 48"/>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45" name="Line 49"/>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46" name="Group 50"/>
              <p:cNvGrpSpPr>
                <a:grpSpLocks/>
              </p:cNvGrpSpPr>
              <p:nvPr/>
            </p:nvGrpSpPr>
            <p:grpSpPr bwMode="auto">
              <a:xfrm>
                <a:off x="4014" y="1888"/>
                <a:ext cx="635" cy="136"/>
                <a:chOff x="4014" y="1888"/>
                <a:chExt cx="635" cy="136"/>
              </a:xfrm>
            </p:grpSpPr>
            <p:sp>
              <p:nvSpPr>
                <p:cNvPr id="29747" name="Line 51"/>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48" name="Line 52"/>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49" name="Group 53"/>
              <p:cNvGrpSpPr>
                <a:grpSpLocks/>
              </p:cNvGrpSpPr>
              <p:nvPr/>
            </p:nvGrpSpPr>
            <p:grpSpPr bwMode="auto">
              <a:xfrm>
                <a:off x="4332" y="1888"/>
                <a:ext cx="635" cy="136"/>
                <a:chOff x="4014" y="1888"/>
                <a:chExt cx="635" cy="136"/>
              </a:xfrm>
            </p:grpSpPr>
            <p:sp>
              <p:nvSpPr>
                <p:cNvPr id="29750" name="Line 54"/>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51" name="Line 55"/>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9752" name="AutoShape 56"/>
            <p:cNvSpPr>
              <a:spLocks noChangeArrowheads="1"/>
            </p:cNvSpPr>
            <p:nvPr/>
          </p:nvSpPr>
          <p:spPr bwMode="auto">
            <a:xfrm>
              <a:off x="5353" y="391"/>
              <a:ext cx="52" cy="1417"/>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53" name="AutoShape 57"/>
            <p:cNvSpPr>
              <a:spLocks noChangeArrowheads="1"/>
            </p:cNvSpPr>
            <p:nvPr/>
          </p:nvSpPr>
          <p:spPr bwMode="auto">
            <a:xfrm>
              <a:off x="4764" y="491"/>
              <a:ext cx="53" cy="1467"/>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54" name="AutoShape 58"/>
            <p:cNvSpPr>
              <a:spLocks noChangeArrowheads="1"/>
            </p:cNvSpPr>
            <p:nvPr/>
          </p:nvSpPr>
          <p:spPr bwMode="auto">
            <a:xfrm>
              <a:off x="2925" y="491"/>
              <a:ext cx="52" cy="1467"/>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55" name="AutoShape 59"/>
            <p:cNvSpPr>
              <a:spLocks noChangeArrowheads="1"/>
            </p:cNvSpPr>
            <p:nvPr/>
          </p:nvSpPr>
          <p:spPr bwMode="auto">
            <a:xfrm>
              <a:off x="4195" y="1210"/>
              <a:ext cx="465" cy="533"/>
            </a:xfrm>
            <a:prstGeom prst="can">
              <a:avLst>
                <a:gd name="adj" fmla="val 28656"/>
              </a:avLst>
            </a:prstGeom>
            <a:solidFill>
              <a:srgbClr val="333399"/>
            </a:solidFill>
            <a:ln w="9525">
              <a:solidFill>
                <a:srgbClr val="333399"/>
              </a:solidFill>
              <a:round/>
              <a:headEnd/>
              <a:tailEnd/>
            </a:ln>
          </p:spPr>
          <p:txBody>
            <a:bodyPr/>
            <a:lstStyle/>
            <a:p>
              <a:endParaRPr lang="de-DE"/>
            </a:p>
          </p:txBody>
        </p:sp>
        <p:sp>
          <p:nvSpPr>
            <p:cNvPr id="29756" name="Rectangle 60"/>
            <p:cNvSpPr>
              <a:spLocks noChangeArrowheads="1"/>
            </p:cNvSpPr>
            <p:nvPr/>
          </p:nvSpPr>
          <p:spPr bwMode="auto">
            <a:xfrm>
              <a:off x="4651" y="1301"/>
              <a:ext cx="26" cy="25"/>
            </a:xfrm>
            <a:prstGeom prst="rect">
              <a:avLst/>
            </a:prstGeom>
            <a:solidFill>
              <a:srgbClr val="333399"/>
            </a:solidFill>
            <a:ln w="9525">
              <a:solidFill>
                <a:srgbClr val="333399"/>
              </a:solidFill>
              <a:miter lim="800000"/>
              <a:headEnd/>
              <a:tailEnd/>
            </a:ln>
          </p:spPr>
          <p:txBody>
            <a:bodyPr/>
            <a:lstStyle/>
            <a:p>
              <a:endParaRPr lang="de-DE"/>
            </a:p>
          </p:txBody>
        </p:sp>
        <p:sp>
          <p:nvSpPr>
            <p:cNvPr id="29757" name="Rectangle 61"/>
            <p:cNvSpPr>
              <a:spLocks noChangeArrowheads="1"/>
            </p:cNvSpPr>
            <p:nvPr/>
          </p:nvSpPr>
          <p:spPr bwMode="auto">
            <a:xfrm>
              <a:off x="4172" y="1316"/>
              <a:ext cx="25" cy="25"/>
            </a:xfrm>
            <a:prstGeom prst="rect">
              <a:avLst/>
            </a:prstGeom>
            <a:solidFill>
              <a:srgbClr val="333399"/>
            </a:solidFill>
            <a:ln w="9525">
              <a:solidFill>
                <a:srgbClr val="333399"/>
              </a:solidFill>
              <a:miter lim="800000"/>
              <a:headEnd/>
              <a:tailEnd/>
            </a:ln>
          </p:spPr>
          <p:txBody>
            <a:bodyPr/>
            <a:lstStyle/>
            <a:p>
              <a:endParaRPr lang="de-DE"/>
            </a:p>
          </p:txBody>
        </p:sp>
        <p:sp>
          <p:nvSpPr>
            <p:cNvPr id="29758" name="AutoShape 62"/>
            <p:cNvSpPr>
              <a:spLocks noChangeArrowheads="1"/>
            </p:cNvSpPr>
            <p:nvPr/>
          </p:nvSpPr>
          <p:spPr bwMode="auto">
            <a:xfrm>
              <a:off x="4185" y="1190"/>
              <a:ext cx="480" cy="167"/>
            </a:xfrm>
            <a:prstGeom prst="can">
              <a:avLst>
                <a:gd name="adj" fmla="val 50000"/>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p>
          </p:txBody>
        </p:sp>
        <p:sp>
          <p:nvSpPr>
            <p:cNvPr id="29759" name="AutoShape 63"/>
            <p:cNvSpPr>
              <a:spLocks noChangeArrowheads="1"/>
            </p:cNvSpPr>
            <p:nvPr/>
          </p:nvSpPr>
          <p:spPr bwMode="auto">
            <a:xfrm rot="10770187">
              <a:off x="4172" y="1190"/>
              <a:ext cx="506" cy="270"/>
            </a:xfrm>
            <a:custGeom>
              <a:avLst/>
              <a:gdLst>
                <a:gd name="G0" fmla="+- 10010 0 0"/>
                <a:gd name="G1" fmla="+- -11547619 0 0"/>
                <a:gd name="G2" fmla="+- 0 0 -11547619"/>
                <a:gd name="T0" fmla="*/ 0 256 1"/>
                <a:gd name="T1" fmla="*/ 180 256 1"/>
                <a:gd name="G3" fmla="+- -11547619 T0 T1"/>
                <a:gd name="T2" fmla="*/ 0 256 1"/>
                <a:gd name="T3" fmla="*/ 90 256 1"/>
                <a:gd name="G4" fmla="+- -11547619 T2 T3"/>
                <a:gd name="G5" fmla="*/ G4 2 1"/>
                <a:gd name="T4" fmla="*/ 90 256 1"/>
                <a:gd name="T5" fmla="*/ 0 256 1"/>
                <a:gd name="G6" fmla="+- -11547619 T4 T5"/>
                <a:gd name="G7" fmla="*/ G6 2 1"/>
                <a:gd name="G8" fmla="abs -1154761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010"/>
                <a:gd name="G18" fmla="*/ 10010 1 2"/>
                <a:gd name="G19" fmla="+- G18 5400 0"/>
                <a:gd name="G20" fmla="cos G19 -11547619"/>
                <a:gd name="G21" fmla="sin G19 -11547619"/>
                <a:gd name="G22" fmla="+- G20 10800 0"/>
                <a:gd name="G23" fmla="+- G21 10800 0"/>
                <a:gd name="G24" fmla="+- 10800 0 G20"/>
                <a:gd name="G25" fmla="+- 10010 10800 0"/>
                <a:gd name="G26" fmla="?: G9 G17 G25"/>
                <a:gd name="G27" fmla="?: G9 0 21600"/>
                <a:gd name="G28" fmla="cos 10800 -11547619"/>
                <a:gd name="G29" fmla="sin 10800 -11547619"/>
                <a:gd name="G30" fmla="sin 10010 -11547619"/>
                <a:gd name="G31" fmla="+- G28 10800 0"/>
                <a:gd name="G32" fmla="+- G29 10800 0"/>
                <a:gd name="G33" fmla="+- G30 10800 0"/>
                <a:gd name="G34" fmla="?: G4 0 G31"/>
                <a:gd name="G35" fmla="?: -11547619 G34 0"/>
                <a:gd name="G36" fmla="?: G6 G35 G31"/>
                <a:gd name="G37" fmla="+- 21600 0 G36"/>
                <a:gd name="G38" fmla="?: G4 0 G33"/>
                <a:gd name="G39" fmla="?: -11547619 G38 G32"/>
                <a:gd name="G40" fmla="?: G6 G39 0"/>
                <a:gd name="G41" fmla="?: G4 G32 21600"/>
                <a:gd name="G42" fmla="?: G6 G41 G33"/>
                <a:gd name="T12" fmla="*/ 10800 w 21600"/>
                <a:gd name="T13" fmla="*/ 0 h 21600"/>
                <a:gd name="T14" fmla="*/ 417 w 21600"/>
                <a:gd name="T15" fmla="*/ 10110 h 21600"/>
                <a:gd name="T16" fmla="*/ 10800 w 21600"/>
                <a:gd name="T17" fmla="*/ 790 h 21600"/>
                <a:gd name="T18" fmla="*/ 21183 w 21600"/>
                <a:gd name="T19" fmla="*/ 10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 y="10137"/>
                  </a:moveTo>
                  <a:cubicBezTo>
                    <a:pt x="1161" y="4877"/>
                    <a:pt x="5528" y="789"/>
                    <a:pt x="10800" y="790"/>
                  </a:cubicBezTo>
                  <a:cubicBezTo>
                    <a:pt x="16071" y="790"/>
                    <a:pt x="20438" y="4877"/>
                    <a:pt x="20788" y="10137"/>
                  </a:cubicBezTo>
                  <a:lnTo>
                    <a:pt x="21576" y="10084"/>
                  </a:lnTo>
                  <a:cubicBezTo>
                    <a:pt x="21199" y="4410"/>
                    <a:pt x="16487" y="-1"/>
                    <a:pt x="10799" y="0"/>
                  </a:cubicBezTo>
                  <a:cubicBezTo>
                    <a:pt x="5112" y="0"/>
                    <a:pt x="400" y="4410"/>
                    <a:pt x="23" y="10084"/>
                  </a:cubicBezTo>
                  <a:close/>
                </a:path>
              </a:pathLst>
            </a:custGeom>
            <a:solidFill>
              <a:srgbClr val="333333"/>
            </a:solidFill>
            <a:ln w="9525">
              <a:solidFill>
                <a:srgbClr val="333333"/>
              </a:solidFill>
              <a:miter lim="800000"/>
              <a:headEnd/>
              <a:tailEnd/>
            </a:ln>
          </p:spPr>
          <p:txBody>
            <a:bodyPr/>
            <a:lstStyle/>
            <a:p>
              <a:endParaRPr lang="de-DE"/>
            </a:p>
          </p:txBody>
        </p:sp>
        <p:grpSp>
          <p:nvGrpSpPr>
            <p:cNvPr id="29760" name="Group 64"/>
            <p:cNvGrpSpPr>
              <a:grpSpLocks/>
            </p:cNvGrpSpPr>
            <p:nvPr/>
          </p:nvGrpSpPr>
          <p:grpSpPr bwMode="auto">
            <a:xfrm>
              <a:off x="2925" y="940"/>
              <a:ext cx="2472" cy="105"/>
              <a:chOff x="3152" y="1888"/>
              <a:chExt cx="2177" cy="136"/>
            </a:xfrm>
          </p:grpSpPr>
          <p:sp>
            <p:nvSpPr>
              <p:cNvPr id="29761" name="AutoShape 65"/>
              <p:cNvSpPr>
                <a:spLocks noChangeArrowheads="1"/>
              </p:cNvSpPr>
              <p:nvPr/>
            </p:nvSpPr>
            <p:spPr bwMode="auto">
              <a:xfrm>
                <a:off x="3152" y="1888"/>
                <a:ext cx="2177" cy="136"/>
              </a:xfrm>
              <a:prstGeom prst="parallelogram">
                <a:avLst>
                  <a:gd name="adj" fmla="val 4001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9762" name="Group 66"/>
              <p:cNvGrpSpPr>
                <a:grpSpLocks/>
              </p:cNvGrpSpPr>
              <p:nvPr/>
            </p:nvGrpSpPr>
            <p:grpSpPr bwMode="auto">
              <a:xfrm>
                <a:off x="3379" y="1888"/>
                <a:ext cx="635" cy="136"/>
                <a:chOff x="4014" y="1888"/>
                <a:chExt cx="635" cy="136"/>
              </a:xfrm>
            </p:grpSpPr>
            <p:sp>
              <p:nvSpPr>
                <p:cNvPr id="29763" name="Line 67"/>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64" name="Line 68"/>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65" name="Group 69"/>
              <p:cNvGrpSpPr>
                <a:grpSpLocks/>
              </p:cNvGrpSpPr>
              <p:nvPr/>
            </p:nvGrpSpPr>
            <p:grpSpPr bwMode="auto">
              <a:xfrm>
                <a:off x="3696" y="1888"/>
                <a:ext cx="635" cy="136"/>
                <a:chOff x="4014" y="1888"/>
                <a:chExt cx="635" cy="136"/>
              </a:xfrm>
            </p:grpSpPr>
            <p:sp>
              <p:nvSpPr>
                <p:cNvPr id="29766" name="Line 70"/>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67" name="Line 71"/>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68" name="Group 72"/>
              <p:cNvGrpSpPr>
                <a:grpSpLocks/>
              </p:cNvGrpSpPr>
              <p:nvPr/>
            </p:nvGrpSpPr>
            <p:grpSpPr bwMode="auto">
              <a:xfrm>
                <a:off x="4014" y="1888"/>
                <a:ext cx="635" cy="136"/>
                <a:chOff x="4014" y="1888"/>
                <a:chExt cx="635" cy="136"/>
              </a:xfrm>
            </p:grpSpPr>
            <p:sp>
              <p:nvSpPr>
                <p:cNvPr id="29769" name="Line 73"/>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70" name="Line 74"/>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771" name="Group 75"/>
              <p:cNvGrpSpPr>
                <a:grpSpLocks/>
              </p:cNvGrpSpPr>
              <p:nvPr/>
            </p:nvGrpSpPr>
            <p:grpSpPr bwMode="auto">
              <a:xfrm>
                <a:off x="4332" y="1888"/>
                <a:ext cx="635" cy="136"/>
                <a:chOff x="4014" y="1888"/>
                <a:chExt cx="635" cy="136"/>
              </a:xfrm>
            </p:grpSpPr>
            <p:sp>
              <p:nvSpPr>
                <p:cNvPr id="29772" name="Line 76"/>
                <p:cNvSpPr>
                  <a:spLocks noChangeShapeType="1"/>
                </p:cNvSpPr>
                <p:nvPr/>
              </p:nvSpPr>
              <p:spPr bwMode="auto">
                <a:xfrm flipV="1">
                  <a:off x="4014"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73" name="Line 77"/>
                <p:cNvSpPr>
                  <a:spLocks noChangeShapeType="1"/>
                </p:cNvSpPr>
                <p:nvPr/>
              </p:nvSpPr>
              <p:spPr bwMode="auto">
                <a:xfrm flipV="1">
                  <a:off x="4105" y="1888"/>
                  <a:ext cx="544"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9774" name="AutoShape 78"/>
            <p:cNvSpPr>
              <a:spLocks noChangeArrowheads="1"/>
            </p:cNvSpPr>
            <p:nvPr/>
          </p:nvSpPr>
          <p:spPr bwMode="auto">
            <a:xfrm>
              <a:off x="3787" y="1298"/>
              <a:ext cx="325" cy="372"/>
            </a:xfrm>
            <a:prstGeom prst="can">
              <a:avLst>
                <a:gd name="adj" fmla="val 28615"/>
              </a:avLst>
            </a:prstGeom>
            <a:solidFill>
              <a:srgbClr val="FFFFFF"/>
            </a:solidFill>
            <a:ln>
              <a:noFill/>
            </a:ln>
            <a:extLst>
              <a:ext uri="{91240B29-F687-4F45-9708-019B960494DF}">
                <a14:hiddenLine xmlns:a14="http://schemas.microsoft.com/office/drawing/2010/main" w="9525">
                  <a:solidFill>
                    <a:srgbClr val="FFFF99"/>
                  </a:solidFill>
                  <a:round/>
                  <a:headEnd/>
                  <a:tailEnd/>
                </a14:hiddenLine>
              </a:ext>
            </a:extLst>
          </p:spPr>
          <p:txBody>
            <a:bodyPr/>
            <a:lstStyle/>
            <a:p>
              <a:endParaRPr lang="de-DE"/>
            </a:p>
          </p:txBody>
        </p:sp>
        <p:sp>
          <p:nvSpPr>
            <p:cNvPr id="29775" name="AutoShape 79"/>
            <p:cNvSpPr>
              <a:spLocks noChangeArrowheads="1"/>
            </p:cNvSpPr>
            <p:nvPr/>
          </p:nvSpPr>
          <p:spPr bwMode="auto">
            <a:xfrm>
              <a:off x="3782" y="1289"/>
              <a:ext cx="336" cy="117"/>
            </a:xfrm>
            <a:prstGeom prst="can">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p>
          </p:txBody>
        </p:sp>
        <p:sp>
          <p:nvSpPr>
            <p:cNvPr id="29776" name="AutoShape 80"/>
            <p:cNvSpPr>
              <a:spLocks noChangeArrowheads="1"/>
            </p:cNvSpPr>
            <p:nvPr/>
          </p:nvSpPr>
          <p:spPr bwMode="auto">
            <a:xfrm rot="11173565">
              <a:off x="3787" y="1344"/>
              <a:ext cx="331" cy="136"/>
            </a:xfrm>
            <a:custGeom>
              <a:avLst/>
              <a:gdLst>
                <a:gd name="G0" fmla="+- 10348 0 0"/>
                <a:gd name="G1" fmla="+- 11504087 0 0"/>
                <a:gd name="G2" fmla="+- 0 0 11504087"/>
                <a:gd name="T0" fmla="*/ 0 256 1"/>
                <a:gd name="T1" fmla="*/ 180 256 1"/>
                <a:gd name="G3" fmla="+- 11504087 T0 T1"/>
                <a:gd name="T2" fmla="*/ 0 256 1"/>
                <a:gd name="T3" fmla="*/ 90 256 1"/>
                <a:gd name="G4" fmla="+- 11504087 T2 T3"/>
                <a:gd name="G5" fmla="*/ G4 2 1"/>
                <a:gd name="T4" fmla="*/ 90 256 1"/>
                <a:gd name="T5" fmla="*/ 0 256 1"/>
                <a:gd name="G6" fmla="+- 11504087 T4 T5"/>
                <a:gd name="G7" fmla="*/ G6 2 1"/>
                <a:gd name="G8" fmla="abs 1150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348"/>
                <a:gd name="G18" fmla="*/ 10348 1 2"/>
                <a:gd name="G19" fmla="+- G18 5400 0"/>
                <a:gd name="G20" fmla="cos G19 11504087"/>
                <a:gd name="G21" fmla="sin G19 11504087"/>
                <a:gd name="G22" fmla="+- G20 10800 0"/>
                <a:gd name="G23" fmla="+- G21 10800 0"/>
                <a:gd name="G24" fmla="+- 10800 0 G20"/>
                <a:gd name="G25" fmla="+- 10348 10800 0"/>
                <a:gd name="G26" fmla="?: G9 G17 G25"/>
                <a:gd name="G27" fmla="?: G9 0 21600"/>
                <a:gd name="G28" fmla="cos 10800 11504087"/>
                <a:gd name="G29" fmla="sin 10800 11504087"/>
                <a:gd name="G30" fmla="sin 10348 11504087"/>
                <a:gd name="G31" fmla="+- G28 10800 0"/>
                <a:gd name="G32" fmla="+- G29 10800 0"/>
                <a:gd name="G33" fmla="+- G30 10800 0"/>
                <a:gd name="G34" fmla="?: G4 0 G31"/>
                <a:gd name="G35" fmla="?: 11504087 G34 0"/>
                <a:gd name="G36" fmla="?: G6 G35 G31"/>
                <a:gd name="G37" fmla="+- 21600 0 G36"/>
                <a:gd name="G38" fmla="?: G4 0 G33"/>
                <a:gd name="G39" fmla="?: 11504087 G38 G32"/>
                <a:gd name="G40" fmla="?: G6 G39 0"/>
                <a:gd name="G41" fmla="?: G4 G32 21600"/>
                <a:gd name="G42" fmla="?: G6 G41 G33"/>
                <a:gd name="T12" fmla="*/ 10800 w 21600"/>
                <a:gd name="T13" fmla="*/ 0 h 21600"/>
                <a:gd name="T14" fmla="*/ 258 w 21600"/>
                <a:gd name="T15" fmla="*/ 11622 h 21600"/>
                <a:gd name="T16" fmla="*/ 10800 w 21600"/>
                <a:gd name="T17" fmla="*/ 452 h 21600"/>
                <a:gd name="T18" fmla="*/ 21342 w 21600"/>
                <a:gd name="T19" fmla="*/ 1162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83" y="11604"/>
                  </a:moveTo>
                  <a:cubicBezTo>
                    <a:pt x="462" y="11337"/>
                    <a:pt x="452" y="11068"/>
                    <a:pt x="452" y="10800"/>
                  </a:cubicBezTo>
                  <a:cubicBezTo>
                    <a:pt x="452" y="5084"/>
                    <a:pt x="5084" y="452"/>
                    <a:pt x="10800" y="452"/>
                  </a:cubicBezTo>
                  <a:cubicBezTo>
                    <a:pt x="16515" y="452"/>
                    <a:pt x="21148" y="5084"/>
                    <a:pt x="21148" y="10800"/>
                  </a:cubicBezTo>
                  <a:cubicBezTo>
                    <a:pt x="21148" y="11068"/>
                    <a:pt x="21137" y="11337"/>
                    <a:pt x="21116" y="11604"/>
                  </a:cubicBezTo>
                  <a:lnTo>
                    <a:pt x="21567" y="11640"/>
                  </a:lnTo>
                  <a:cubicBezTo>
                    <a:pt x="21589" y="11360"/>
                    <a:pt x="21600" y="11080"/>
                    <a:pt x="21600" y="10800"/>
                  </a:cubicBezTo>
                  <a:cubicBezTo>
                    <a:pt x="21600" y="4835"/>
                    <a:pt x="16764" y="0"/>
                    <a:pt x="10800" y="0"/>
                  </a:cubicBezTo>
                  <a:cubicBezTo>
                    <a:pt x="4835" y="0"/>
                    <a:pt x="0" y="4835"/>
                    <a:pt x="0" y="10800"/>
                  </a:cubicBezTo>
                  <a:cubicBezTo>
                    <a:pt x="-1" y="11080"/>
                    <a:pt x="10" y="11360"/>
                    <a:pt x="32" y="11640"/>
                  </a:cubicBezTo>
                  <a:close/>
                </a:path>
              </a:pathLst>
            </a:custGeom>
            <a:solidFill>
              <a:srgbClr val="333333"/>
            </a:solidFill>
            <a:ln w="9525">
              <a:solidFill>
                <a:srgbClr val="333333"/>
              </a:solidFill>
              <a:miter lim="800000"/>
              <a:headEnd/>
              <a:tailEnd/>
            </a:ln>
          </p:spPr>
          <p:txBody>
            <a:bodyPr/>
            <a:lstStyle/>
            <a:p>
              <a:endParaRPr lang="de-DE"/>
            </a:p>
          </p:txBody>
        </p:sp>
        <p:sp>
          <p:nvSpPr>
            <p:cNvPr id="29777" name="AutoShape 81"/>
            <p:cNvSpPr>
              <a:spLocks noChangeArrowheads="1"/>
            </p:cNvSpPr>
            <p:nvPr/>
          </p:nvSpPr>
          <p:spPr bwMode="auto">
            <a:xfrm>
              <a:off x="4558" y="890"/>
              <a:ext cx="437" cy="438"/>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00FF00"/>
                  </a:solidFill>
                </a:rPr>
                <a:t>!</a:t>
              </a:r>
              <a:endParaRPr lang="de-DE" altLang="de-DE"/>
            </a:p>
          </p:txBody>
        </p:sp>
      </p:grpSp>
      <p:grpSp>
        <p:nvGrpSpPr>
          <p:cNvPr id="29778" name="Group 82"/>
          <p:cNvGrpSpPr>
            <a:grpSpLocks/>
          </p:cNvGrpSpPr>
          <p:nvPr/>
        </p:nvGrpSpPr>
        <p:grpSpPr bwMode="auto">
          <a:xfrm>
            <a:off x="3635375" y="2443163"/>
            <a:ext cx="1533525" cy="1322387"/>
            <a:chOff x="2290" y="1539"/>
            <a:chExt cx="966" cy="833"/>
          </a:xfrm>
        </p:grpSpPr>
        <p:grpSp>
          <p:nvGrpSpPr>
            <p:cNvPr id="29779" name="Group 83"/>
            <p:cNvGrpSpPr>
              <a:grpSpLocks/>
            </p:cNvGrpSpPr>
            <p:nvPr/>
          </p:nvGrpSpPr>
          <p:grpSpPr bwMode="auto">
            <a:xfrm>
              <a:off x="2612" y="1539"/>
              <a:ext cx="506" cy="554"/>
              <a:chOff x="3515" y="1797"/>
              <a:chExt cx="549" cy="598"/>
            </a:xfrm>
          </p:grpSpPr>
          <p:sp>
            <p:nvSpPr>
              <p:cNvPr id="29780" name="AutoShape 84"/>
              <p:cNvSpPr>
                <a:spLocks noChangeArrowheads="1"/>
              </p:cNvSpPr>
              <p:nvPr/>
            </p:nvSpPr>
            <p:spPr bwMode="auto">
              <a:xfrm>
                <a:off x="3540" y="1819"/>
                <a:ext cx="504" cy="576"/>
              </a:xfrm>
              <a:prstGeom prst="can">
                <a:avLst>
                  <a:gd name="adj" fmla="val 28571"/>
                </a:avLst>
              </a:prstGeom>
              <a:solidFill>
                <a:srgbClr val="333399"/>
              </a:solidFill>
              <a:ln w="9525">
                <a:solidFill>
                  <a:srgbClr val="333399"/>
                </a:solidFill>
                <a:round/>
                <a:headEnd/>
                <a:tailEnd/>
              </a:ln>
            </p:spPr>
            <p:txBody>
              <a:bodyPr/>
              <a:lstStyle/>
              <a:p>
                <a:endParaRPr lang="de-DE"/>
              </a:p>
            </p:txBody>
          </p:sp>
          <p:sp>
            <p:nvSpPr>
              <p:cNvPr id="29781" name="Rectangle 85"/>
              <p:cNvSpPr>
                <a:spLocks noChangeArrowheads="1"/>
              </p:cNvSpPr>
              <p:nvPr/>
            </p:nvSpPr>
            <p:spPr bwMode="auto">
              <a:xfrm>
                <a:off x="4035" y="1917"/>
                <a:ext cx="28" cy="27"/>
              </a:xfrm>
              <a:prstGeom prst="rect">
                <a:avLst/>
              </a:prstGeom>
              <a:solidFill>
                <a:srgbClr val="333399"/>
              </a:solidFill>
              <a:ln w="9525">
                <a:solidFill>
                  <a:srgbClr val="333399"/>
                </a:solidFill>
                <a:miter lim="800000"/>
                <a:headEnd/>
                <a:tailEnd/>
              </a:ln>
            </p:spPr>
            <p:txBody>
              <a:bodyPr/>
              <a:lstStyle/>
              <a:p>
                <a:endParaRPr lang="de-DE"/>
              </a:p>
            </p:txBody>
          </p:sp>
          <p:sp>
            <p:nvSpPr>
              <p:cNvPr id="29782" name="Rectangle 86"/>
              <p:cNvSpPr>
                <a:spLocks noChangeArrowheads="1"/>
              </p:cNvSpPr>
              <p:nvPr/>
            </p:nvSpPr>
            <p:spPr bwMode="auto">
              <a:xfrm>
                <a:off x="3515" y="1933"/>
                <a:ext cx="27" cy="27"/>
              </a:xfrm>
              <a:prstGeom prst="rect">
                <a:avLst/>
              </a:prstGeom>
              <a:solidFill>
                <a:srgbClr val="333399"/>
              </a:solidFill>
              <a:ln w="9525">
                <a:solidFill>
                  <a:srgbClr val="333399"/>
                </a:solidFill>
                <a:miter lim="800000"/>
                <a:headEnd/>
                <a:tailEnd/>
              </a:ln>
            </p:spPr>
            <p:txBody>
              <a:bodyPr/>
              <a:lstStyle/>
              <a:p>
                <a:endParaRPr lang="de-DE"/>
              </a:p>
            </p:txBody>
          </p:sp>
          <p:sp>
            <p:nvSpPr>
              <p:cNvPr id="29783" name="AutoShape 87"/>
              <p:cNvSpPr>
                <a:spLocks noChangeArrowheads="1"/>
              </p:cNvSpPr>
              <p:nvPr/>
            </p:nvSpPr>
            <p:spPr bwMode="auto">
              <a:xfrm>
                <a:off x="3529" y="1797"/>
                <a:ext cx="521" cy="181"/>
              </a:xfrm>
              <a:prstGeom prst="can">
                <a:avLst>
                  <a:gd name="adj" fmla="val 50000"/>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p>
            </p:txBody>
          </p:sp>
          <p:sp>
            <p:nvSpPr>
              <p:cNvPr id="29784" name="AutoShape 88"/>
              <p:cNvSpPr>
                <a:spLocks noChangeArrowheads="1"/>
              </p:cNvSpPr>
              <p:nvPr/>
            </p:nvSpPr>
            <p:spPr bwMode="auto">
              <a:xfrm rot="10770187">
                <a:off x="3515" y="1797"/>
                <a:ext cx="549" cy="292"/>
              </a:xfrm>
              <a:custGeom>
                <a:avLst/>
                <a:gdLst>
                  <a:gd name="G0" fmla="+- 10010 0 0"/>
                  <a:gd name="G1" fmla="+- -11547619 0 0"/>
                  <a:gd name="G2" fmla="+- 0 0 -11547619"/>
                  <a:gd name="T0" fmla="*/ 0 256 1"/>
                  <a:gd name="T1" fmla="*/ 180 256 1"/>
                  <a:gd name="G3" fmla="+- -11547619 T0 T1"/>
                  <a:gd name="T2" fmla="*/ 0 256 1"/>
                  <a:gd name="T3" fmla="*/ 90 256 1"/>
                  <a:gd name="G4" fmla="+- -11547619 T2 T3"/>
                  <a:gd name="G5" fmla="*/ G4 2 1"/>
                  <a:gd name="T4" fmla="*/ 90 256 1"/>
                  <a:gd name="T5" fmla="*/ 0 256 1"/>
                  <a:gd name="G6" fmla="+- -11547619 T4 T5"/>
                  <a:gd name="G7" fmla="*/ G6 2 1"/>
                  <a:gd name="G8" fmla="abs -1154761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010"/>
                  <a:gd name="G18" fmla="*/ 10010 1 2"/>
                  <a:gd name="G19" fmla="+- G18 5400 0"/>
                  <a:gd name="G20" fmla="cos G19 -11547619"/>
                  <a:gd name="G21" fmla="sin G19 -11547619"/>
                  <a:gd name="G22" fmla="+- G20 10800 0"/>
                  <a:gd name="G23" fmla="+- G21 10800 0"/>
                  <a:gd name="G24" fmla="+- 10800 0 G20"/>
                  <a:gd name="G25" fmla="+- 10010 10800 0"/>
                  <a:gd name="G26" fmla="?: G9 G17 G25"/>
                  <a:gd name="G27" fmla="?: G9 0 21600"/>
                  <a:gd name="G28" fmla="cos 10800 -11547619"/>
                  <a:gd name="G29" fmla="sin 10800 -11547619"/>
                  <a:gd name="G30" fmla="sin 10010 -11547619"/>
                  <a:gd name="G31" fmla="+- G28 10800 0"/>
                  <a:gd name="G32" fmla="+- G29 10800 0"/>
                  <a:gd name="G33" fmla="+- G30 10800 0"/>
                  <a:gd name="G34" fmla="?: G4 0 G31"/>
                  <a:gd name="G35" fmla="?: -11547619 G34 0"/>
                  <a:gd name="G36" fmla="?: G6 G35 G31"/>
                  <a:gd name="G37" fmla="+- 21600 0 G36"/>
                  <a:gd name="G38" fmla="?: G4 0 G33"/>
                  <a:gd name="G39" fmla="?: -11547619 G38 G32"/>
                  <a:gd name="G40" fmla="?: G6 G39 0"/>
                  <a:gd name="G41" fmla="?: G4 G32 21600"/>
                  <a:gd name="G42" fmla="?: G6 G41 G33"/>
                  <a:gd name="T12" fmla="*/ 10800 w 21600"/>
                  <a:gd name="T13" fmla="*/ 0 h 21600"/>
                  <a:gd name="T14" fmla="*/ 417 w 21600"/>
                  <a:gd name="T15" fmla="*/ 10110 h 21600"/>
                  <a:gd name="T16" fmla="*/ 10800 w 21600"/>
                  <a:gd name="T17" fmla="*/ 790 h 21600"/>
                  <a:gd name="T18" fmla="*/ 21183 w 21600"/>
                  <a:gd name="T19" fmla="*/ 10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 y="10137"/>
                    </a:moveTo>
                    <a:cubicBezTo>
                      <a:pt x="1161" y="4877"/>
                      <a:pt x="5528" y="789"/>
                      <a:pt x="10800" y="790"/>
                    </a:cubicBezTo>
                    <a:cubicBezTo>
                      <a:pt x="16071" y="790"/>
                      <a:pt x="20438" y="4877"/>
                      <a:pt x="20788" y="10137"/>
                    </a:cubicBezTo>
                    <a:lnTo>
                      <a:pt x="21576" y="10084"/>
                    </a:lnTo>
                    <a:cubicBezTo>
                      <a:pt x="21199" y="4410"/>
                      <a:pt x="16487" y="-1"/>
                      <a:pt x="10799" y="0"/>
                    </a:cubicBezTo>
                    <a:cubicBezTo>
                      <a:pt x="5112" y="0"/>
                      <a:pt x="400" y="4410"/>
                      <a:pt x="23" y="10084"/>
                    </a:cubicBezTo>
                    <a:close/>
                  </a:path>
                </a:pathLst>
              </a:custGeom>
              <a:solidFill>
                <a:srgbClr val="333333"/>
              </a:solidFill>
              <a:ln w="9525">
                <a:solidFill>
                  <a:srgbClr val="333333"/>
                </a:solidFill>
                <a:miter lim="800000"/>
                <a:headEnd/>
                <a:tailEnd/>
              </a:ln>
            </p:spPr>
            <p:txBody>
              <a:bodyPr/>
              <a:lstStyle/>
              <a:p>
                <a:endParaRPr lang="de-DE"/>
              </a:p>
            </p:txBody>
          </p:sp>
        </p:grpSp>
        <p:sp>
          <p:nvSpPr>
            <p:cNvPr id="29785" name="AutoShape 89"/>
            <p:cNvSpPr>
              <a:spLocks noChangeArrowheads="1"/>
            </p:cNvSpPr>
            <p:nvPr/>
          </p:nvSpPr>
          <p:spPr bwMode="auto">
            <a:xfrm>
              <a:off x="2927" y="1853"/>
              <a:ext cx="325" cy="372"/>
            </a:xfrm>
            <a:prstGeom prst="can">
              <a:avLst>
                <a:gd name="adj" fmla="val 28615"/>
              </a:avLst>
            </a:prstGeom>
            <a:solidFill>
              <a:srgbClr val="FFFFFF"/>
            </a:solidFill>
            <a:ln>
              <a:noFill/>
            </a:ln>
            <a:extLst>
              <a:ext uri="{91240B29-F687-4F45-9708-019B960494DF}">
                <a14:hiddenLine xmlns:a14="http://schemas.microsoft.com/office/drawing/2010/main" w="9525">
                  <a:solidFill>
                    <a:srgbClr val="FFFF99"/>
                  </a:solidFill>
                  <a:round/>
                  <a:headEnd/>
                  <a:tailEnd/>
                </a14:hiddenLine>
              </a:ext>
            </a:extLst>
          </p:spPr>
          <p:txBody>
            <a:bodyPr/>
            <a:lstStyle/>
            <a:p>
              <a:endParaRPr lang="de-DE"/>
            </a:p>
          </p:txBody>
        </p:sp>
        <p:sp>
          <p:nvSpPr>
            <p:cNvPr id="29786" name="AutoShape 90"/>
            <p:cNvSpPr>
              <a:spLocks noChangeArrowheads="1"/>
            </p:cNvSpPr>
            <p:nvPr/>
          </p:nvSpPr>
          <p:spPr bwMode="auto">
            <a:xfrm>
              <a:off x="2920" y="1839"/>
              <a:ext cx="336" cy="116"/>
            </a:xfrm>
            <a:prstGeom prst="can">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p>
          </p:txBody>
        </p:sp>
        <p:sp>
          <p:nvSpPr>
            <p:cNvPr id="29787" name="AutoShape 91"/>
            <p:cNvSpPr>
              <a:spLocks noChangeArrowheads="1"/>
            </p:cNvSpPr>
            <p:nvPr/>
          </p:nvSpPr>
          <p:spPr bwMode="auto">
            <a:xfrm rot="11173565">
              <a:off x="2925" y="1888"/>
              <a:ext cx="331" cy="136"/>
            </a:xfrm>
            <a:custGeom>
              <a:avLst/>
              <a:gdLst>
                <a:gd name="G0" fmla="+- 10800 0 0"/>
                <a:gd name="G1" fmla="+- 11102866 0 0"/>
                <a:gd name="G2" fmla="+- 0 0 11102866"/>
                <a:gd name="T0" fmla="*/ 0 256 1"/>
                <a:gd name="T1" fmla="*/ 180 256 1"/>
                <a:gd name="G3" fmla="+- 11102866 T0 T1"/>
                <a:gd name="T2" fmla="*/ 0 256 1"/>
                <a:gd name="T3" fmla="*/ 90 256 1"/>
                <a:gd name="G4" fmla="+- 11102866 T2 T3"/>
                <a:gd name="G5" fmla="*/ G4 2 1"/>
                <a:gd name="T4" fmla="*/ 90 256 1"/>
                <a:gd name="T5" fmla="*/ 0 256 1"/>
                <a:gd name="G6" fmla="+- 11102866 T4 T5"/>
                <a:gd name="G7" fmla="*/ G6 2 1"/>
                <a:gd name="G8" fmla="abs 111028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800"/>
                <a:gd name="G18" fmla="*/ 10800 1 2"/>
                <a:gd name="G19" fmla="+- G18 5400 0"/>
                <a:gd name="G20" fmla="cos G19 11102866"/>
                <a:gd name="G21" fmla="sin G19 11102866"/>
                <a:gd name="G22" fmla="+- G20 10800 0"/>
                <a:gd name="G23" fmla="+- G21 10800 0"/>
                <a:gd name="G24" fmla="+- 10800 0 G20"/>
                <a:gd name="G25" fmla="+- 10800 10800 0"/>
                <a:gd name="G26" fmla="?: G9 G17 G25"/>
                <a:gd name="G27" fmla="?: G9 0 21600"/>
                <a:gd name="G28" fmla="cos 10800 11102866"/>
                <a:gd name="G29" fmla="sin 10800 11102866"/>
                <a:gd name="G30" fmla="sin 10800 11102866"/>
                <a:gd name="G31" fmla="+- G28 10800 0"/>
                <a:gd name="G32" fmla="+- G29 10800 0"/>
                <a:gd name="G33" fmla="+- G30 10800 0"/>
                <a:gd name="G34" fmla="?: G4 0 G31"/>
                <a:gd name="G35" fmla="?: 11102866 G34 0"/>
                <a:gd name="G36" fmla="?: G6 G35 G31"/>
                <a:gd name="G37" fmla="+- 21600 0 G36"/>
                <a:gd name="G38" fmla="?: G4 0 G33"/>
                <a:gd name="G39" fmla="?: 11102866 G38 G32"/>
                <a:gd name="G40" fmla="?: G6 G39 0"/>
                <a:gd name="G41" fmla="?: G4 G32 21600"/>
                <a:gd name="G42" fmla="?: G6 G41 G33"/>
                <a:gd name="T12" fmla="*/ 10800 w 21600"/>
                <a:gd name="T13" fmla="*/ 0 h 21600"/>
                <a:gd name="T14" fmla="*/ 183 w 21600"/>
                <a:gd name="T15" fmla="*/ 12783 h 21600"/>
                <a:gd name="T16" fmla="*/ 10800 w 21600"/>
                <a:gd name="T17" fmla="*/ 0 h 21600"/>
                <a:gd name="T18" fmla="*/ 21417 w 21600"/>
                <a:gd name="T19" fmla="*/ 1278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3" y="12783"/>
                  </a:moveTo>
                  <a:cubicBezTo>
                    <a:pt x="61" y="12129"/>
                    <a:pt x="0" y="11465"/>
                    <a:pt x="0" y="10800"/>
                  </a:cubicBezTo>
                  <a:cubicBezTo>
                    <a:pt x="0" y="4835"/>
                    <a:pt x="4835" y="0"/>
                    <a:pt x="10800" y="0"/>
                  </a:cubicBezTo>
                  <a:cubicBezTo>
                    <a:pt x="16764" y="0"/>
                    <a:pt x="21600" y="4835"/>
                    <a:pt x="21600" y="10800"/>
                  </a:cubicBezTo>
                  <a:cubicBezTo>
                    <a:pt x="21600" y="11465"/>
                    <a:pt x="21538" y="12129"/>
                    <a:pt x="21416" y="12783"/>
                  </a:cubicBezTo>
                  <a:cubicBezTo>
                    <a:pt x="21538" y="12129"/>
                    <a:pt x="21600" y="11465"/>
                    <a:pt x="21600" y="10800"/>
                  </a:cubicBezTo>
                  <a:cubicBezTo>
                    <a:pt x="21600" y="4835"/>
                    <a:pt x="16764" y="0"/>
                    <a:pt x="10800" y="0"/>
                  </a:cubicBezTo>
                  <a:cubicBezTo>
                    <a:pt x="4835" y="0"/>
                    <a:pt x="0" y="4835"/>
                    <a:pt x="0" y="10800"/>
                  </a:cubicBezTo>
                  <a:cubicBezTo>
                    <a:pt x="-1" y="11465"/>
                    <a:pt x="61" y="12129"/>
                    <a:pt x="183" y="12783"/>
                  </a:cubicBezTo>
                  <a:close/>
                </a:path>
              </a:pathLst>
            </a:custGeom>
            <a:solidFill>
              <a:srgbClr val="333333"/>
            </a:solidFill>
            <a:ln w="9525">
              <a:solidFill>
                <a:srgbClr val="333333"/>
              </a:solidFill>
              <a:miter lim="800000"/>
              <a:headEnd/>
              <a:tailEnd/>
            </a:ln>
          </p:spPr>
          <p:txBody>
            <a:bodyPr/>
            <a:lstStyle/>
            <a:p>
              <a:endParaRPr lang="de-DE"/>
            </a:p>
          </p:txBody>
        </p:sp>
        <p:sp>
          <p:nvSpPr>
            <p:cNvPr id="29788" name="AutoShape 92"/>
            <p:cNvSpPr>
              <a:spLocks noChangeArrowheads="1"/>
            </p:cNvSpPr>
            <p:nvPr/>
          </p:nvSpPr>
          <p:spPr bwMode="auto">
            <a:xfrm>
              <a:off x="2290" y="1933"/>
              <a:ext cx="438" cy="439"/>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FF0000"/>
                  </a:solidFill>
                </a:rPr>
                <a:t>?</a:t>
              </a:r>
              <a:endParaRPr lang="de-DE" altLang="de-DE"/>
            </a:p>
          </p:txBody>
        </p:sp>
      </p:grpSp>
      <p:sp>
        <p:nvSpPr>
          <p:cNvPr id="29789" name="Rectangle 9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29790" name="Rectangle 94"/>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2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3000"/>
                                  </p:stCondLst>
                                  <p:childTnLst>
                                    <p:set>
                                      <p:cBhvr>
                                        <p:cTn id="11" dur="1" fill="hold">
                                          <p:stCondLst>
                                            <p:cond delay="0"/>
                                          </p:stCondLst>
                                        </p:cTn>
                                        <p:tgtEl>
                                          <p:spTgt spid="29778"/>
                                        </p:tgtEl>
                                        <p:attrNameLst>
                                          <p:attrName>style.visibility</p:attrName>
                                        </p:attrNameLst>
                                      </p:cBhvr>
                                      <p:to>
                                        <p:strVal val="visible"/>
                                      </p:to>
                                    </p:set>
                                    <p:animEffect transition="in" filter="wipe(down)">
                                      <p:cBhvr>
                                        <p:cTn id="12" dur="580">
                                          <p:stCondLst>
                                            <p:cond delay="0"/>
                                          </p:stCondLst>
                                        </p:cTn>
                                        <p:tgtEl>
                                          <p:spTgt spid="29778"/>
                                        </p:tgtEl>
                                      </p:cBhvr>
                                    </p:animEffect>
                                    <p:anim calcmode="lin" valueType="num">
                                      <p:cBhvr>
                                        <p:cTn id="13" dur="1822" tmFilter="0,0; 0.14,0.36; 0.43,0.73; 0.71,0.91; 1.0,1.0">
                                          <p:stCondLst>
                                            <p:cond delay="0"/>
                                          </p:stCondLst>
                                        </p:cTn>
                                        <p:tgtEl>
                                          <p:spTgt spid="2977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977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977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977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9778"/>
                                        </p:tgtEl>
                                        <p:attrNameLst>
                                          <p:attrName>ppt_y</p:attrName>
                                        </p:attrNameLst>
                                      </p:cBhvr>
                                      <p:tavLst>
                                        <p:tav tm="0" fmla="#ppt_y-sin(pi*$)/81">
                                          <p:val>
                                            <p:fltVal val="0"/>
                                          </p:val>
                                        </p:tav>
                                        <p:tav tm="100000">
                                          <p:val>
                                            <p:fltVal val="1"/>
                                          </p:val>
                                        </p:tav>
                                      </p:tavLst>
                                    </p:anim>
                                    <p:animScale>
                                      <p:cBhvr>
                                        <p:cTn id="18" dur="26">
                                          <p:stCondLst>
                                            <p:cond delay="650"/>
                                          </p:stCondLst>
                                        </p:cTn>
                                        <p:tgtEl>
                                          <p:spTgt spid="29778"/>
                                        </p:tgtEl>
                                      </p:cBhvr>
                                      <p:to x="100000" y="60000"/>
                                    </p:animScale>
                                    <p:animScale>
                                      <p:cBhvr>
                                        <p:cTn id="19" dur="166" decel="50000">
                                          <p:stCondLst>
                                            <p:cond delay="676"/>
                                          </p:stCondLst>
                                        </p:cTn>
                                        <p:tgtEl>
                                          <p:spTgt spid="29778"/>
                                        </p:tgtEl>
                                      </p:cBhvr>
                                      <p:to x="100000" y="100000"/>
                                    </p:animScale>
                                    <p:animScale>
                                      <p:cBhvr>
                                        <p:cTn id="20" dur="26">
                                          <p:stCondLst>
                                            <p:cond delay="1312"/>
                                          </p:stCondLst>
                                        </p:cTn>
                                        <p:tgtEl>
                                          <p:spTgt spid="29778"/>
                                        </p:tgtEl>
                                      </p:cBhvr>
                                      <p:to x="100000" y="80000"/>
                                    </p:animScale>
                                    <p:animScale>
                                      <p:cBhvr>
                                        <p:cTn id="21" dur="166" decel="50000">
                                          <p:stCondLst>
                                            <p:cond delay="1338"/>
                                          </p:stCondLst>
                                        </p:cTn>
                                        <p:tgtEl>
                                          <p:spTgt spid="29778"/>
                                        </p:tgtEl>
                                      </p:cBhvr>
                                      <p:to x="100000" y="100000"/>
                                    </p:animScale>
                                    <p:animScale>
                                      <p:cBhvr>
                                        <p:cTn id="22" dur="26">
                                          <p:stCondLst>
                                            <p:cond delay="1642"/>
                                          </p:stCondLst>
                                        </p:cTn>
                                        <p:tgtEl>
                                          <p:spTgt spid="29778"/>
                                        </p:tgtEl>
                                      </p:cBhvr>
                                      <p:to x="100000" y="90000"/>
                                    </p:animScale>
                                    <p:animScale>
                                      <p:cBhvr>
                                        <p:cTn id="23" dur="166" decel="50000">
                                          <p:stCondLst>
                                            <p:cond delay="1668"/>
                                          </p:stCondLst>
                                        </p:cTn>
                                        <p:tgtEl>
                                          <p:spTgt spid="29778"/>
                                        </p:tgtEl>
                                      </p:cBhvr>
                                      <p:to x="100000" y="100000"/>
                                    </p:animScale>
                                    <p:animScale>
                                      <p:cBhvr>
                                        <p:cTn id="24" dur="26">
                                          <p:stCondLst>
                                            <p:cond delay="1808"/>
                                          </p:stCondLst>
                                        </p:cTn>
                                        <p:tgtEl>
                                          <p:spTgt spid="29778"/>
                                        </p:tgtEl>
                                      </p:cBhvr>
                                      <p:to x="100000" y="95000"/>
                                    </p:animScale>
                                    <p:animScale>
                                      <p:cBhvr>
                                        <p:cTn id="25" dur="166" decel="50000">
                                          <p:stCondLst>
                                            <p:cond delay="1834"/>
                                          </p:stCondLst>
                                        </p:cTn>
                                        <p:tgtEl>
                                          <p:spTgt spid="29778"/>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698">
                                            <p:txEl>
                                              <p:pRg st="1" end="1"/>
                                            </p:txEl>
                                          </p:spTgt>
                                        </p:tgtEl>
                                        <p:attrNameLst>
                                          <p:attrName>style.visibility</p:attrName>
                                        </p:attrNameLst>
                                      </p:cBhvr>
                                      <p:to>
                                        <p:strVal val="visible"/>
                                      </p:to>
                                    </p:set>
                                    <p:animEffect transition="in" filter="fade">
                                      <p:cBhvr>
                                        <p:cTn id="30" dur="2000"/>
                                        <p:tgtEl>
                                          <p:spTgt spid="29698">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1500"/>
                                  </p:stCondLst>
                                  <p:childTnLst>
                                    <p:set>
                                      <p:cBhvr>
                                        <p:cTn id="34" dur="1" fill="hold">
                                          <p:stCondLst>
                                            <p:cond delay="0"/>
                                          </p:stCondLst>
                                        </p:cTn>
                                        <p:tgtEl>
                                          <p:spTgt spid="29722"/>
                                        </p:tgtEl>
                                        <p:attrNameLst>
                                          <p:attrName>style.visibility</p:attrName>
                                        </p:attrNameLst>
                                      </p:cBhvr>
                                      <p:to>
                                        <p:strVal val="visible"/>
                                      </p:to>
                                    </p:set>
                                    <p:anim calcmode="lin" valueType="num">
                                      <p:cBhvr>
                                        <p:cTn id="35" dur="2000" fill="hold"/>
                                        <p:tgtEl>
                                          <p:spTgt spid="29722"/>
                                        </p:tgtEl>
                                        <p:attrNameLst>
                                          <p:attrName>ppt_w</p:attrName>
                                        </p:attrNameLst>
                                      </p:cBhvr>
                                      <p:tavLst>
                                        <p:tav tm="0">
                                          <p:val>
                                            <p:fltVal val="0"/>
                                          </p:val>
                                        </p:tav>
                                        <p:tav tm="100000">
                                          <p:val>
                                            <p:strVal val="#ppt_w"/>
                                          </p:val>
                                        </p:tav>
                                      </p:tavLst>
                                    </p:anim>
                                    <p:anim calcmode="lin" valueType="num">
                                      <p:cBhvr>
                                        <p:cTn id="36" dur="2000" fill="hold"/>
                                        <p:tgtEl>
                                          <p:spTgt spid="29722"/>
                                        </p:tgtEl>
                                        <p:attrNameLst>
                                          <p:attrName>ppt_h</p:attrName>
                                        </p:attrNameLst>
                                      </p:cBhvr>
                                      <p:tavLst>
                                        <p:tav tm="0">
                                          <p:val>
                                            <p:fltVal val="0"/>
                                          </p:val>
                                        </p:tav>
                                        <p:tav tm="100000">
                                          <p:val>
                                            <p:strVal val="#ppt_h"/>
                                          </p:val>
                                        </p:tav>
                                      </p:tavLst>
                                    </p:anim>
                                    <p:animEffect transition="in" filter="fade">
                                      <p:cBhvr>
                                        <p:cTn id="37" dur="2000"/>
                                        <p:tgtEl>
                                          <p:spTgt spid="297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2000"/>
                                  </p:stCondLst>
                                  <p:childTnLst>
                                    <p:set>
                                      <p:cBhvr>
                                        <p:cTn id="41" dur="1" fill="hold">
                                          <p:stCondLst>
                                            <p:cond delay="0"/>
                                          </p:stCondLst>
                                        </p:cTn>
                                        <p:tgtEl>
                                          <p:spTgt spid="29699"/>
                                        </p:tgtEl>
                                        <p:attrNameLst>
                                          <p:attrName>style.visibility</p:attrName>
                                        </p:attrNameLst>
                                      </p:cBhvr>
                                      <p:to>
                                        <p:strVal val="visible"/>
                                      </p:to>
                                    </p:set>
                                    <p:animEffect transition="in" filter="fade">
                                      <p:cBhvr>
                                        <p:cTn id="42" dur="2000"/>
                                        <p:tgtEl>
                                          <p:spTgt spid="296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5000"/>
                                  </p:stCondLst>
                                  <p:childTnLst>
                                    <p:set>
                                      <p:cBhvr>
                                        <p:cTn id="46" dur="1" fill="hold">
                                          <p:stCondLst>
                                            <p:cond delay="0"/>
                                          </p:stCondLst>
                                        </p:cTn>
                                        <p:tgtEl>
                                          <p:spTgt spid="29702"/>
                                        </p:tgtEl>
                                        <p:attrNameLst>
                                          <p:attrName>style.visibility</p:attrName>
                                        </p:attrNameLst>
                                      </p:cBhvr>
                                      <p:to>
                                        <p:strVal val="visible"/>
                                      </p:to>
                                    </p:set>
                                    <p:animEffect transition="in" filter="fade">
                                      <p:cBhvr>
                                        <p:cTn id="47" dur="2000"/>
                                        <p:tgtEl>
                                          <p:spTgt spid="2970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nodePh="1">
                                  <p:stCondLst>
                                    <p:cond delay="4000"/>
                                  </p:stCondLst>
                                  <p:endCondLst>
                                    <p:cond evt="begin" delay="0">
                                      <p:tn val="50"/>
                                    </p:cond>
                                  </p:endCondLst>
                                  <p:childTnLst>
                                    <p:set>
                                      <p:cBhvr>
                                        <p:cTn id="51" dur="1" fill="hold">
                                          <p:stCondLst>
                                            <p:cond delay="0"/>
                                          </p:stCondLst>
                                        </p:cTn>
                                        <p:tgtEl>
                                          <p:spTgt spid="29721"/>
                                        </p:tgtEl>
                                        <p:attrNameLst>
                                          <p:attrName>style.visibility</p:attrName>
                                        </p:attrNameLst>
                                      </p:cBhvr>
                                      <p:to>
                                        <p:strVal val="visible"/>
                                      </p:to>
                                    </p:set>
                                    <p:animEffect transition="in" filter="wipe(down)">
                                      <p:cBhvr>
                                        <p:cTn id="52" dur="580">
                                          <p:stCondLst>
                                            <p:cond delay="0"/>
                                          </p:stCondLst>
                                        </p:cTn>
                                        <p:tgtEl>
                                          <p:spTgt spid="29721"/>
                                        </p:tgtEl>
                                      </p:cBhvr>
                                    </p:animEffect>
                                    <p:anim calcmode="lin" valueType="num">
                                      <p:cBhvr>
                                        <p:cTn id="53" dur="1822" tmFilter="0,0; 0.14,0.36; 0.43,0.73; 0.71,0.91; 1.0,1.0">
                                          <p:stCondLst>
                                            <p:cond delay="0"/>
                                          </p:stCondLst>
                                        </p:cTn>
                                        <p:tgtEl>
                                          <p:spTgt spid="2972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972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972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972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9721"/>
                                        </p:tgtEl>
                                        <p:attrNameLst>
                                          <p:attrName>ppt_y</p:attrName>
                                        </p:attrNameLst>
                                      </p:cBhvr>
                                      <p:tavLst>
                                        <p:tav tm="0" fmla="#ppt_y-sin(pi*$)/81">
                                          <p:val>
                                            <p:fltVal val="0"/>
                                          </p:val>
                                        </p:tav>
                                        <p:tav tm="100000">
                                          <p:val>
                                            <p:fltVal val="1"/>
                                          </p:val>
                                        </p:tav>
                                      </p:tavLst>
                                    </p:anim>
                                    <p:animScale>
                                      <p:cBhvr>
                                        <p:cTn id="58" dur="26">
                                          <p:stCondLst>
                                            <p:cond delay="650"/>
                                          </p:stCondLst>
                                        </p:cTn>
                                        <p:tgtEl>
                                          <p:spTgt spid="29721"/>
                                        </p:tgtEl>
                                      </p:cBhvr>
                                      <p:to x="100000" y="60000"/>
                                    </p:animScale>
                                    <p:animScale>
                                      <p:cBhvr>
                                        <p:cTn id="59" dur="166" decel="50000">
                                          <p:stCondLst>
                                            <p:cond delay="676"/>
                                          </p:stCondLst>
                                        </p:cTn>
                                        <p:tgtEl>
                                          <p:spTgt spid="29721"/>
                                        </p:tgtEl>
                                      </p:cBhvr>
                                      <p:to x="100000" y="100000"/>
                                    </p:animScale>
                                    <p:animScale>
                                      <p:cBhvr>
                                        <p:cTn id="60" dur="26">
                                          <p:stCondLst>
                                            <p:cond delay="1312"/>
                                          </p:stCondLst>
                                        </p:cTn>
                                        <p:tgtEl>
                                          <p:spTgt spid="29721"/>
                                        </p:tgtEl>
                                      </p:cBhvr>
                                      <p:to x="100000" y="80000"/>
                                    </p:animScale>
                                    <p:animScale>
                                      <p:cBhvr>
                                        <p:cTn id="61" dur="166" decel="50000">
                                          <p:stCondLst>
                                            <p:cond delay="1338"/>
                                          </p:stCondLst>
                                        </p:cTn>
                                        <p:tgtEl>
                                          <p:spTgt spid="29721"/>
                                        </p:tgtEl>
                                      </p:cBhvr>
                                      <p:to x="100000" y="100000"/>
                                    </p:animScale>
                                    <p:animScale>
                                      <p:cBhvr>
                                        <p:cTn id="62" dur="26">
                                          <p:stCondLst>
                                            <p:cond delay="1642"/>
                                          </p:stCondLst>
                                        </p:cTn>
                                        <p:tgtEl>
                                          <p:spTgt spid="29721"/>
                                        </p:tgtEl>
                                      </p:cBhvr>
                                      <p:to x="100000" y="90000"/>
                                    </p:animScale>
                                    <p:animScale>
                                      <p:cBhvr>
                                        <p:cTn id="63" dur="166" decel="50000">
                                          <p:stCondLst>
                                            <p:cond delay="1668"/>
                                          </p:stCondLst>
                                        </p:cTn>
                                        <p:tgtEl>
                                          <p:spTgt spid="29721"/>
                                        </p:tgtEl>
                                      </p:cBhvr>
                                      <p:to x="100000" y="100000"/>
                                    </p:animScale>
                                    <p:animScale>
                                      <p:cBhvr>
                                        <p:cTn id="64" dur="26">
                                          <p:stCondLst>
                                            <p:cond delay="1808"/>
                                          </p:stCondLst>
                                        </p:cTn>
                                        <p:tgtEl>
                                          <p:spTgt spid="29721"/>
                                        </p:tgtEl>
                                      </p:cBhvr>
                                      <p:to x="100000" y="95000"/>
                                    </p:animScale>
                                    <p:animScale>
                                      <p:cBhvr>
                                        <p:cTn id="65" dur="166" decel="50000">
                                          <p:stCondLst>
                                            <p:cond delay="1834"/>
                                          </p:stCondLst>
                                        </p:cTn>
                                        <p:tgtEl>
                                          <p:spTgt spid="297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P spid="29699" grpId="0"/>
      <p:bldP spid="297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r>
              <a:rPr lang="de-DE" altLang="de-DE" sz="3200"/>
              <a:t>Verkehrsbezeichnung, Mindesthaltbarkeits -und Einlagerungsdaten</a:t>
            </a:r>
          </a:p>
        </p:txBody>
      </p:sp>
      <p:sp>
        <p:nvSpPr>
          <p:cNvPr id="30724" name="Rectangle 4"/>
          <p:cNvSpPr>
            <a:spLocks noGrp="1" noChangeArrowheads="1"/>
          </p:cNvSpPr>
          <p:nvPr>
            <p:ph type="body" idx="1"/>
          </p:nvPr>
        </p:nvSpPr>
        <p:spPr>
          <a:xfrm>
            <a:off x="468313" y="1844675"/>
            <a:ext cx="8226425" cy="3960813"/>
          </a:xfrm>
        </p:spPr>
        <p:txBody>
          <a:bodyPr/>
          <a:lstStyle/>
          <a:p>
            <a:pPr>
              <a:lnSpc>
                <a:spcPct val="90000"/>
              </a:lnSpc>
            </a:pPr>
            <a:r>
              <a:rPr lang="de-DE" altLang="de-DE" sz="2300"/>
              <a:t>Reste von eigen produzierten Speisen müssen mit einem Einlagerungsdatum versehen werden. Falls die Reste nicht eindeutig zu identifizieren sind, wie z.B. Suppen, Soßen oder Gulasch, muss die „Verkehrsbezeichnung “ hinzugefügt werden:  z.B. „Rindergulasch mit Soße“ oder „Fleischsoße Bolognese.“</a:t>
            </a:r>
          </a:p>
          <a:p>
            <a:pPr>
              <a:lnSpc>
                <a:spcPct val="90000"/>
              </a:lnSpc>
              <a:buFont typeface="Wingdings" pitchFamily="2" charset="2"/>
              <a:buNone/>
            </a:pPr>
            <a:endParaRPr lang="de-DE" altLang="de-DE" sz="2300"/>
          </a:p>
          <a:p>
            <a:pPr>
              <a:lnSpc>
                <a:spcPct val="90000"/>
              </a:lnSpc>
            </a:pPr>
            <a:r>
              <a:rPr lang="de-DE" altLang="de-DE" sz="2300"/>
              <a:t>Wird neu gelieferte Ware umgefüllt und eingelagert, müssen Mindesthaltbarkeitsdatum (MHD) und Verkehrsbezeichnung ausgeschnitten, bzw. abgetrennt und von außen am neuen Behälter angebracht werden …</a:t>
            </a:r>
          </a:p>
        </p:txBody>
      </p:sp>
      <p:sp>
        <p:nvSpPr>
          <p:cNvPr id="30725"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0726"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0729" name="Rectangle 9"/>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30" name="Rectangle 10"/>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childTnLst>
                                </p:cTn>
                              </p:par>
                            </p:childTnLst>
                          </p:cTn>
                        </p:par>
                        <p:par>
                          <p:cTn id="8" fill="hold" nodeType="afterGroup">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30724">
                                            <p:txEl>
                                              <p:pRg st="0" end="0"/>
                                            </p:txEl>
                                          </p:spTgt>
                                        </p:tgtEl>
                                        <p:attrNameLst>
                                          <p:attrName>style.visibility</p:attrName>
                                        </p:attrNameLst>
                                      </p:cBhvr>
                                      <p:to>
                                        <p:strVal val="visible"/>
                                      </p:to>
                                    </p:set>
                                    <p:animEffect transition="in" filter="fade">
                                      <p:cBhvr>
                                        <p:cTn id="11" dur="2000"/>
                                        <p:tgtEl>
                                          <p:spTgt spid="3072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6000"/>
                                  </p:stCondLst>
                                  <p:childTnLst>
                                    <p:set>
                                      <p:cBhvr>
                                        <p:cTn id="15" dur="1" fill="hold">
                                          <p:stCondLst>
                                            <p:cond delay="0"/>
                                          </p:stCondLst>
                                        </p:cTn>
                                        <p:tgtEl>
                                          <p:spTgt spid="30724">
                                            <p:txEl>
                                              <p:pRg st="2" end="2"/>
                                            </p:txEl>
                                          </p:spTgt>
                                        </p:tgtEl>
                                        <p:attrNameLst>
                                          <p:attrName>style.visibility</p:attrName>
                                        </p:attrNameLst>
                                      </p:cBhvr>
                                      <p:to>
                                        <p:strVal val="visible"/>
                                      </p:to>
                                    </p:set>
                                    <p:animEffect transition="in" filter="fade">
                                      <p:cBhvr>
                                        <p:cTn id="16" dur="2000"/>
                                        <p:tgtEl>
                                          <p:spTgt spid="3072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nodePh="1">
                                  <p:stCondLst>
                                    <p:cond delay="11000"/>
                                  </p:stCondLst>
                                  <p:endCondLst>
                                    <p:cond evt="begin" delay="0">
                                      <p:tn val="19"/>
                                    </p:cond>
                                  </p:endCondLst>
                                  <p:childTnLst>
                                    <p:set>
                                      <p:cBhvr>
                                        <p:cTn id="20" dur="1" fill="hold">
                                          <p:stCondLst>
                                            <p:cond delay="0"/>
                                          </p:stCondLst>
                                        </p:cTn>
                                        <p:tgtEl>
                                          <p:spTgt spid="30729"/>
                                        </p:tgtEl>
                                        <p:attrNameLst>
                                          <p:attrName>style.visibility</p:attrName>
                                        </p:attrNameLst>
                                      </p:cBhvr>
                                      <p:to>
                                        <p:strVal val="visible"/>
                                      </p:to>
                                    </p:set>
                                    <p:animEffect transition="in" filter="wipe(down)">
                                      <p:cBhvr>
                                        <p:cTn id="21" dur="580">
                                          <p:stCondLst>
                                            <p:cond delay="0"/>
                                          </p:stCondLst>
                                        </p:cTn>
                                        <p:tgtEl>
                                          <p:spTgt spid="30729"/>
                                        </p:tgtEl>
                                      </p:cBhvr>
                                    </p:animEffect>
                                    <p:anim calcmode="lin" valueType="num">
                                      <p:cBhvr>
                                        <p:cTn id="22" dur="1822" tmFilter="0,0; 0.14,0.36; 0.43,0.73; 0.71,0.91; 1.0,1.0">
                                          <p:stCondLst>
                                            <p:cond delay="0"/>
                                          </p:stCondLst>
                                        </p:cTn>
                                        <p:tgtEl>
                                          <p:spTgt spid="3072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72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72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72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729"/>
                                        </p:tgtEl>
                                        <p:attrNameLst>
                                          <p:attrName>ppt_y</p:attrName>
                                        </p:attrNameLst>
                                      </p:cBhvr>
                                      <p:tavLst>
                                        <p:tav tm="0" fmla="#ppt_y-sin(pi*$)/81">
                                          <p:val>
                                            <p:fltVal val="0"/>
                                          </p:val>
                                        </p:tav>
                                        <p:tav tm="100000">
                                          <p:val>
                                            <p:fltVal val="1"/>
                                          </p:val>
                                        </p:tav>
                                      </p:tavLst>
                                    </p:anim>
                                    <p:animScale>
                                      <p:cBhvr>
                                        <p:cTn id="27" dur="26">
                                          <p:stCondLst>
                                            <p:cond delay="650"/>
                                          </p:stCondLst>
                                        </p:cTn>
                                        <p:tgtEl>
                                          <p:spTgt spid="30729"/>
                                        </p:tgtEl>
                                      </p:cBhvr>
                                      <p:to x="100000" y="60000"/>
                                    </p:animScale>
                                    <p:animScale>
                                      <p:cBhvr>
                                        <p:cTn id="28" dur="166" decel="50000">
                                          <p:stCondLst>
                                            <p:cond delay="676"/>
                                          </p:stCondLst>
                                        </p:cTn>
                                        <p:tgtEl>
                                          <p:spTgt spid="30729"/>
                                        </p:tgtEl>
                                      </p:cBhvr>
                                      <p:to x="100000" y="100000"/>
                                    </p:animScale>
                                    <p:animScale>
                                      <p:cBhvr>
                                        <p:cTn id="29" dur="26">
                                          <p:stCondLst>
                                            <p:cond delay="1312"/>
                                          </p:stCondLst>
                                        </p:cTn>
                                        <p:tgtEl>
                                          <p:spTgt spid="30729"/>
                                        </p:tgtEl>
                                      </p:cBhvr>
                                      <p:to x="100000" y="80000"/>
                                    </p:animScale>
                                    <p:animScale>
                                      <p:cBhvr>
                                        <p:cTn id="30" dur="166" decel="50000">
                                          <p:stCondLst>
                                            <p:cond delay="1338"/>
                                          </p:stCondLst>
                                        </p:cTn>
                                        <p:tgtEl>
                                          <p:spTgt spid="30729"/>
                                        </p:tgtEl>
                                      </p:cBhvr>
                                      <p:to x="100000" y="100000"/>
                                    </p:animScale>
                                    <p:animScale>
                                      <p:cBhvr>
                                        <p:cTn id="31" dur="26">
                                          <p:stCondLst>
                                            <p:cond delay="1642"/>
                                          </p:stCondLst>
                                        </p:cTn>
                                        <p:tgtEl>
                                          <p:spTgt spid="30729"/>
                                        </p:tgtEl>
                                      </p:cBhvr>
                                      <p:to x="100000" y="90000"/>
                                    </p:animScale>
                                    <p:animScale>
                                      <p:cBhvr>
                                        <p:cTn id="32" dur="166" decel="50000">
                                          <p:stCondLst>
                                            <p:cond delay="1668"/>
                                          </p:stCondLst>
                                        </p:cTn>
                                        <p:tgtEl>
                                          <p:spTgt spid="30729"/>
                                        </p:tgtEl>
                                      </p:cBhvr>
                                      <p:to x="100000" y="100000"/>
                                    </p:animScale>
                                    <p:animScale>
                                      <p:cBhvr>
                                        <p:cTn id="33" dur="26">
                                          <p:stCondLst>
                                            <p:cond delay="1808"/>
                                          </p:stCondLst>
                                        </p:cTn>
                                        <p:tgtEl>
                                          <p:spTgt spid="30729"/>
                                        </p:tgtEl>
                                      </p:cBhvr>
                                      <p:to x="100000" y="95000"/>
                                    </p:animScale>
                                    <p:animScale>
                                      <p:cBhvr>
                                        <p:cTn id="34" dur="166" decel="50000">
                                          <p:stCondLst>
                                            <p:cond delay="1834"/>
                                          </p:stCondLst>
                                        </p:cTn>
                                        <p:tgtEl>
                                          <p:spTgt spid="307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uiExpand="1" build="p"/>
      <p:bldP spid="307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827088" y="908050"/>
            <a:ext cx="2644775" cy="2084388"/>
            <a:chOff x="278" y="709"/>
            <a:chExt cx="1757" cy="1384"/>
          </a:xfrm>
        </p:grpSpPr>
        <p:sp>
          <p:nvSpPr>
            <p:cNvPr id="31747" name="Freeform 3"/>
            <p:cNvSpPr>
              <a:spLocks/>
            </p:cNvSpPr>
            <p:nvPr/>
          </p:nvSpPr>
          <p:spPr bwMode="auto">
            <a:xfrm>
              <a:off x="1798" y="1293"/>
              <a:ext cx="92" cy="43"/>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48" name="Freeform 4"/>
            <p:cNvSpPr>
              <a:spLocks/>
            </p:cNvSpPr>
            <p:nvPr/>
          </p:nvSpPr>
          <p:spPr bwMode="auto">
            <a:xfrm>
              <a:off x="1738" y="1268"/>
              <a:ext cx="92" cy="45"/>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49" name="Oval 5"/>
            <p:cNvSpPr>
              <a:spLocks noChangeArrowheads="1"/>
            </p:cNvSpPr>
            <p:nvPr/>
          </p:nvSpPr>
          <p:spPr bwMode="auto">
            <a:xfrm rot="41093071">
              <a:off x="278" y="1148"/>
              <a:ext cx="850" cy="242"/>
            </a:xfrm>
            <a:prstGeom prst="ellipse">
              <a:avLst/>
            </a:prstGeom>
            <a:solidFill>
              <a:srgbClr val="008000"/>
            </a:solidFill>
            <a:ln w="9525">
              <a:solidFill>
                <a:srgbClr val="333333"/>
              </a:solidFill>
              <a:round/>
              <a:headEnd/>
              <a:tailEnd/>
            </a:ln>
          </p:spPr>
          <p:txBody>
            <a:bodyPr/>
            <a:lstStyle/>
            <a:p>
              <a:endParaRPr lang="de-DE"/>
            </a:p>
          </p:txBody>
        </p:sp>
        <p:sp>
          <p:nvSpPr>
            <p:cNvPr id="31750" name="Oval 6"/>
            <p:cNvSpPr>
              <a:spLocks noChangeArrowheads="1"/>
            </p:cNvSpPr>
            <p:nvPr/>
          </p:nvSpPr>
          <p:spPr bwMode="auto">
            <a:xfrm rot="40970812">
              <a:off x="286" y="1182"/>
              <a:ext cx="812" cy="223"/>
            </a:xfrm>
            <a:prstGeom prst="ellipse">
              <a:avLst/>
            </a:prstGeom>
            <a:solidFill>
              <a:srgbClr val="008000"/>
            </a:solidFill>
            <a:ln w="9525">
              <a:solidFill>
                <a:srgbClr val="333333"/>
              </a:solidFill>
              <a:round/>
              <a:headEnd/>
              <a:tailEnd/>
            </a:ln>
          </p:spPr>
          <p:txBody>
            <a:bodyPr/>
            <a:lstStyle/>
            <a:p>
              <a:r>
                <a:rPr lang="de-DE" altLang="de-DE" sz="600" b="1">
                  <a:solidFill>
                    <a:srgbClr val="FFFFFF"/>
                  </a:solidFill>
                </a:rPr>
                <a:t>  </a:t>
              </a:r>
              <a:r>
                <a:rPr lang="de-DE" altLang="de-DE" sz="1400">
                  <a:solidFill>
                    <a:srgbClr val="FFFFFF"/>
                  </a:solidFill>
                </a:rPr>
                <a:t>Gulasch</a:t>
              </a:r>
            </a:p>
            <a:p>
              <a:endParaRPr lang="de-DE" altLang="de-DE" sz="4000"/>
            </a:p>
          </p:txBody>
        </p:sp>
        <p:sp>
          <p:nvSpPr>
            <p:cNvPr id="31751" name="Freeform 7"/>
            <p:cNvSpPr>
              <a:spLocks/>
            </p:cNvSpPr>
            <p:nvPr/>
          </p:nvSpPr>
          <p:spPr bwMode="auto">
            <a:xfrm>
              <a:off x="1616" y="1268"/>
              <a:ext cx="92" cy="45"/>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52" name="Freeform 8"/>
            <p:cNvSpPr>
              <a:spLocks/>
            </p:cNvSpPr>
            <p:nvPr/>
          </p:nvSpPr>
          <p:spPr bwMode="auto">
            <a:xfrm>
              <a:off x="1496" y="1268"/>
              <a:ext cx="90" cy="45"/>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53" name="AutoShape 9"/>
            <p:cNvSpPr>
              <a:spLocks noChangeArrowheads="1"/>
            </p:cNvSpPr>
            <p:nvPr/>
          </p:nvSpPr>
          <p:spPr bwMode="auto">
            <a:xfrm>
              <a:off x="1130" y="1122"/>
              <a:ext cx="852" cy="971"/>
            </a:xfrm>
            <a:prstGeom prst="can">
              <a:avLst>
                <a:gd name="adj" fmla="val 28492"/>
              </a:avLst>
            </a:prstGeom>
            <a:solidFill>
              <a:srgbClr val="008000"/>
            </a:solidFill>
            <a:ln w="9525">
              <a:solidFill>
                <a:srgbClr val="008000"/>
              </a:solidFill>
              <a:round/>
              <a:headEnd/>
              <a:tailEnd/>
            </a:ln>
          </p:spPr>
          <p:txBody>
            <a:bodyPr/>
            <a:lstStyle/>
            <a:p>
              <a:endParaRPr lang="de-DE"/>
            </a:p>
          </p:txBody>
        </p:sp>
        <p:sp>
          <p:nvSpPr>
            <p:cNvPr id="31754" name="Oval 10"/>
            <p:cNvSpPr>
              <a:spLocks noChangeArrowheads="1"/>
            </p:cNvSpPr>
            <p:nvPr/>
          </p:nvSpPr>
          <p:spPr bwMode="auto">
            <a:xfrm>
              <a:off x="1203" y="1218"/>
              <a:ext cx="729" cy="122"/>
            </a:xfrm>
            <a:prstGeom prst="ellipse">
              <a:avLst/>
            </a:prstGeom>
            <a:solidFill>
              <a:srgbClr val="993300"/>
            </a:solidFill>
            <a:ln w="9525">
              <a:solidFill>
                <a:srgbClr val="993300"/>
              </a:solidFill>
              <a:round/>
              <a:headEnd/>
              <a:tailEnd/>
            </a:ln>
          </p:spPr>
          <p:txBody>
            <a:bodyPr/>
            <a:lstStyle/>
            <a:p>
              <a:endParaRPr lang="de-DE"/>
            </a:p>
          </p:txBody>
        </p:sp>
        <p:sp>
          <p:nvSpPr>
            <p:cNvPr id="31755" name="Freeform 11"/>
            <p:cNvSpPr>
              <a:spLocks/>
            </p:cNvSpPr>
            <p:nvPr/>
          </p:nvSpPr>
          <p:spPr bwMode="auto">
            <a:xfrm>
              <a:off x="1374" y="1244"/>
              <a:ext cx="92" cy="45"/>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56" name="Freeform 12"/>
            <p:cNvSpPr>
              <a:spLocks/>
            </p:cNvSpPr>
            <p:nvPr/>
          </p:nvSpPr>
          <p:spPr bwMode="auto">
            <a:xfrm>
              <a:off x="1738" y="1244"/>
              <a:ext cx="92" cy="45"/>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57" name="Freeform 13"/>
            <p:cNvSpPr>
              <a:spLocks/>
            </p:cNvSpPr>
            <p:nvPr/>
          </p:nvSpPr>
          <p:spPr bwMode="auto">
            <a:xfrm>
              <a:off x="1252" y="1244"/>
              <a:ext cx="92" cy="45"/>
            </a:xfrm>
            <a:custGeom>
              <a:avLst/>
              <a:gdLst>
                <a:gd name="T0" fmla="*/ 95 w 136"/>
                <a:gd name="T1" fmla="*/ 6 h 66"/>
                <a:gd name="T2" fmla="*/ 15 w 136"/>
                <a:gd name="T3" fmla="*/ 26 h 66"/>
                <a:gd name="T4" fmla="*/ 135 w 136"/>
                <a:gd name="T5" fmla="*/ 66 h 66"/>
                <a:gd name="T6" fmla="*/ 95 w 136"/>
                <a:gd name="T7" fmla="*/ 6 h 66"/>
              </a:gdLst>
              <a:ahLst/>
              <a:cxnLst>
                <a:cxn ang="0">
                  <a:pos x="T0" y="T1"/>
                </a:cxn>
                <a:cxn ang="0">
                  <a:pos x="T2" y="T3"/>
                </a:cxn>
                <a:cxn ang="0">
                  <a:pos x="T4" y="T5"/>
                </a:cxn>
                <a:cxn ang="0">
                  <a:pos x="T6" y="T7"/>
                </a:cxn>
              </a:cxnLst>
              <a:rect l="0" t="0" r="r" b="b"/>
              <a:pathLst>
                <a:path w="136" h="66">
                  <a:moveTo>
                    <a:pt x="95" y="6"/>
                  </a:moveTo>
                  <a:cubicBezTo>
                    <a:pt x="68" y="13"/>
                    <a:pt x="0" y="3"/>
                    <a:pt x="15" y="26"/>
                  </a:cubicBezTo>
                  <a:cubicBezTo>
                    <a:pt x="38" y="61"/>
                    <a:pt x="135" y="66"/>
                    <a:pt x="135" y="66"/>
                  </a:cubicBezTo>
                  <a:cubicBezTo>
                    <a:pt x="113" y="0"/>
                    <a:pt x="136" y="6"/>
                    <a:pt x="95" y="6"/>
                  </a:cubicBezTo>
                  <a:close/>
                </a:path>
              </a:pathLst>
            </a:custGeom>
            <a:solidFill>
              <a:srgbClr val="800000"/>
            </a:solidFill>
            <a:ln w="9525">
              <a:solidFill>
                <a:srgbClr val="800000"/>
              </a:solidFill>
              <a:round/>
              <a:headEnd/>
              <a:tailEnd/>
            </a:ln>
          </p:spPr>
          <p:txBody>
            <a:bodyPr/>
            <a:lstStyle/>
            <a:p>
              <a:endParaRPr lang="de-DE"/>
            </a:p>
          </p:txBody>
        </p:sp>
        <p:sp>
          <p:nvSpPr>
            <p:cNvPr id="31758" name="Freeform 14"/>
            <p:cNvSpPr>
              <a:spLocks/>
            </p:cNvSpPr>
            <p:nvPr/>
          </p:nvSpPr>
          <p:spPr bwMode="auto">
            <a:xfrm>
              <a:off x="1502" y="1250"/>
              <a:ext cx="118" cy="93"/>
            </a:xfrm>
            <a:custGeom>
              <a:avLst/>
              <a:gdLst>
                <a:gd name="T0" fmla="*/ 113 w 174"/>
                <a:gd name="T1" fmla="*/ 13 h 140"/>
                <a:gd name="T2" fmla="*/ 53 w 174"/>
                <a:gd name="T3" fmla="*/ 33 h 140"/>
                <a:gd name="T4" fmla="*/ 133 w 174"/>
                <a:gd name="T5" fmla="*/ 73 h 140"/>
                <a:gd name="T6" fmla="*/ 113 w 174"/>
                <a:gd name="T7" fmla="*/ 13 h 140"/>
              </a:gdLst>
              <a:ahLst/>
              <a:cxnLst>
                <a:cxn ang="0">
                  <a:pos x="T0" y="T1"/>
                </a:cxn>
                <a:cxn ang="0">
                  <a:pos x="T2" y="T3"/>
                </a:cxn>
                <a:cxn ang="0">
                  <a:pos x="T4" y="T5"/>
                </a:cxn>
                <a:cxn ang="0">
                  <a:pos x="T6" y="T7"/>
                </a:cxn>
              </a:cxnLst>
              <a:rect l="0" t="0" r="r" b="b"/>
              <a:pathLst>
                <a:path w="174" h="140">
                  <a:moveTo>
                    <a:pt x="113" y="13"/>
                  </a:moveTo>
                  <a:cubicBezTo>
                    <a:pt x="93" y="20"/>
                    <a:pt x="62" y="14"/>
                    <a:pt x="53" y="33"/>
                  </a:cubicBezTo>
                  <a:cubicBezTo>
                    <a:pt x="0" y="140"/>
                    <a:pt x="133" y="73"/>
                    <a:pt x="133" y="73"/>
                  </a:cubicBezTo>
                  <a:cubicBezTo>
                    <a:pt x="157" y="0"/>
                    <a:pt x="174" y="13"/>
                    <a:pt x="113" y="13"/>
                  </a:cubicBezTo>
                  <a:close/>
                </a:path>
              </a:pathLst>
            </a:custGeom>
            <a:solidFill>
              <a:srgbClr val="800000"/>
            </a:solidFill>
            <a:ln w="9525">
              <a:solidFill>
                <a:srgbClr val="800000"/>
              </a:solidFill>
              <a:round/>
              <a:headEnd/>
              <a:tailEnd/>
            </a:ln>
          </p:spPr>
          <p:txBody>
            <a:bodyPr/>
            <a:lstStyle/>
            <a:p>
              <a:endParaRPr lang="de-DE"/>
            </a:p>
          </p:txBody>
        </p:sp>
        <p:sp>
          <p:nvSpPr>
            <p:cNvPr id="31759" name="Freeform 15"/>
            <p:cNvSpPr>
              <a:spLocks/>
            </p:cNvSpPr>
            <p:nvPr/>
          </p:nvSpPr>
          <p:spPr bwMode="auto">
            <a:xfrm>
              <a:off x="1616" y="1148"/>
              <a:ext cx="119" cy="94"/>
            </a:xfrm>
            <a:custGeom>
              <a:avLst/>
              <a:gdLst>
                <a:gd name="T0" fmla="*/ 113 w 174"/>
                <a:gd name="T1" fmla="*/ 13 h 140"/>
                <a:gd name="T2" fmla="*/ 53 w 174"/>
                <a:gd name="T3" fmla="*/ 33 h 140"/>
                <a:gd name="T4" fmla="*/ 133 w 174"/>
                <a:gd name="T5" fmla="*/ 73 h 140"/>
                <a:gd name="T6" fmla="*/ 113 w 174"/>
                <a:gd name="T7" fmla="*/ 13 h 140"/>
              </a:gdLst>
              <a:ahLst/>
              <a:cxnLst>
                <a:cxn ang="0">
                  <a:pos x="T0" y="T1"/>
                </a:cxn>
                <a:cxn ang="0">
                  <a:pos x="T2" y="T3"/>
                </a:cxn>
                <a:cxn ang="0">
                  <a:pos x="T4" y="T5"/>
                </a:cxn>
                <a:cxn ang="0">
                  <a:pos x="T6" y="T7"/>
                </a:cxn>
              </a:cxnLst>
              <a:rect l="0" t="0" r="r" b="b"/>
              <a:pathLst>
                <a:path w="174" h="140">
                  <a:moveTo>
                    <a:pt x="113" y="13"/>
                  </a:moveTo>
                  <a:cubicBezTo>
                    <a:pt x="93" y="20"/>
                    <a:pt x="62" y="14"/>
                    <a:pt x="53" y="33"/>
                  </a:cubicBezTo>
                  <a:cubicBezTo>
                    <a:pt x="0" y="140"/>
                    <a:pt x="133" y="73"/>
                    <a:pt x="133" y="73"/>
                  </a:cubicBezTo>
                  <a:cubicBezTo>
                    <a:pt x="157" y="0"/>
                    <a:pt x="174" y="13"/>
                    <a:pt x="113" y="13"/>
                  </a:cubicBezTo>
                  <a:close/>
                </a:path>
              </a:pathLst>
            </a:custGeom>
            <a:solidFill>
              <a:srgbClr val="993300"/>
            </a:solidFill>
            <a:ln w="9525">
              <a:solidFill>
                <a:srgbClr val="993300"/>
              </a:solidFill>
              <a:round/>
              <a:headEnd/>
              <a:tailEnd/>
            </a:ln>
          </p:spPr>
          <p:txBody>
            <a:bodyPr/>
            <a:lstStyle/>
            <a:p>
              <a:endParaRPr lang="de-DE"/>
            </a:p>
          </p:txBody>
        </p:sp>
        <p:sp>
          <p:nvSpPr>
            <p:cNvPr id="31760" name="Rectangle 16"/>
            <p:cNvSpPr>
              <a:spLocks noChangeArrowheads="1"/>
            </p:cNvSpPr>
            <p:nvPr/>
          </p:nvSpPr>
          <p:spPr bwMode="auto">
            <a:xfrm>
              <a:off x="1982" y="1261"/>
              <a:ext cx="45" cy="47"/>
            </a:xfrm>
            <a:prstGeom prst="rect">
              <a:avLst/>
            </a:prstGeom>
            <a:solidFill>
              <a:srgbClr val="008000"/>
            </a:solidFill>
            <a:ln w="9525">
              <a:solidFill>
                <a:srgbClr val="008000"/>
              </a:solidFill>
              <a:miter lim="800000"/>
              <a:headEnd/>
              <a:tailEnd/>
            </a:ln>
          </p:spPr>
          <p:txBody>
            <a:bodyPr/>
            <a:lstStyle/>
            <a:p>
              <a:endParaRPr lang="de-DE"/>
            </a:p>
          </p:txBody>
        </p:sp>
        <p:sp>
          <p:nvSpPr>
            <p:cNvPr id="31761" name="Rectangle 17"/>
            <p:cNvSpPr>
              <a:spLocks noChangeArrowheads="1"/>
            </p:cNvSpPr>
            <p:nvPr/>
          </p:nvSpPr>
          <p:spPr bwMode="auto">
            <a:xfrm>
              <a:off x="1110" y="1280"/>
              <a:ext cx="45" cy="46"/>
            </a:xfrm>
            <a:prstGeom prst="rect">
              <a:avLst/>
            </a:prstGeom>
            <a:solidFill>
              <a:srgbClr val="008000"/>
            </a:solidFill>
            <a:ln w="9525">
              <a:solidFill>
                <a:srgbClr val="008000"/>
              </a:solidFill>
              <a:miter lim="800000"/>
              <a:headEnd/>
              <a:tailEnd/>
            </a:ln>
          </p:spPr>
          <p:txBody>
            <a:bodyPr/>
            <a:lstStyle/>
            <a:p>
              <a:endParaRPr lang="de-DE"/>
            </a:p>
          </p:txBody>
        </p:sp>
        <p:sp>
          <p:nvSpPr>
            <p:cNvPr id="31762" name="AutoShape 18"/>
            <p:cNvSpPr>
              <a:spLocks noChangeArrowheads="1"/>
            </p:cNvSpPr>
            <p:nvPr/>
          </p:nvSpPr>
          <p:spPr bwMode="auto">
            <a:xfrm rot="10770187">
              <a:off x="1110" y="1051"/>
              <a:ext cx="925" cy="493"/>
            </a:xfrm>
            <a:custGeom>
              <a:avLst/>
              <a:gdLst>
                <a:gd name="G0" fmla="+- 10010 0 0"/>
                <a:gd name="G1" fmla="+- -11547619 0 0"/>
                <a:gd name="G2" fmla="+- 0 0 -11547619"/>
                <a:gd name="T0" fmla="*/ 0 256 1"/>
                <a:gd name="T1" fmla="*/ 180 256 1"/>
                <a:gd name="G3" fmla="+- -11547619 T0 T1"/>
                <a:gd name="T2" fmla="*/ 0 256 1"/>
                <a:gd name="T3" fmla="*/ 90 256 1"/>
                <a:gd name="G4" fmla="+- -11547619 T2 T3"/>
                <a:gd name="G5" fmla="*/ G4 2 1"/>
                <a:gd name="T4" fmla="*/ 90 256 1"/>
                <a:gd name="T5" fmla="*/ 0 256 1"/>
                <a:gd name="G6" fmla="+- -11547619 T4 T5"/>
                <a:gd name="G7" fmla="*/ G6 2 1"/>
                <a:gd name="G8" fmla="abs -1154761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010"/>
                <a:gd name="G18" fmla="*/ 10010 1 2"/>
                <a:gd name="G19" fmla="+- G18 5400 0"/>
                <a:gd name="G20" fmla="cos G19 -11547619"/>
                <a:gd name="G21" fmla="sin G19 -11547619"/>
                <a:gd name="G22" fmla="+- G20 10800 0"/>
                <a:gd name="G23" fmla="+- G21 10800 0"/>
                <a:gd name="G24" fmla="+- 10800 0 G20"/>
                <a:gd name="G25" fmla="+- 10010 10800 0"/>
                <a:gd name="G26" fmla="?: G9 G17 G25"/>
                <a:gd name="G27" fmla="?: G9 0 21600"/>
                <a:gd name="G28" fmla="cos 10800 -11547619"/>
                <a:gd name="G29" fmla="sin 10800 -11547619"/>
                <a:gd name="G30" fmla="sin 10010 -11547619"/>
                <a:gd name="G31" fmla="+- G28 10800 0"/>
                <a:gd name="G32" fmla="+- G29 10800 0"/>
                <a:gd name="G33" fmla="+- G30 10800 0"/>
                <a:gd name="G34" fmla="?: G4 0 G31"/>
                <a:gd name="G35" fmla="?: -11547619 G34 0"/>
                <a:gd name="G36" fmla="?: G6 G35 G31"/>
                <a:gd name="G37" fmla="+- 21600 0 G36"/>
                <a:gd name="G38" fmla="?: G4 0 G33"/>
                <a:gd name="G39" fmla="?: -11547619 G38 G32"/>
                <a:gd name="G40" fmla="?: G6 G39 0"/>
                <a:gd name="G41" fmla="?: G4 G32 21600"/>
                <a:gd name="G42" fmla="?: G6 G41 G33"/>
                <a:gd name="T12" fmla="*/ 10800 w 21600"/>
                <a:gd name="T13" fmla="*/ 0 h 21600"/>
                <a:gd name="T14" fmla="*/ 417 w 21600"/>
                <a:gd name="T15" fmla="*/ 10110 h 21600"/>
                <a:gd name="T16" fmla="*/ 10800 w 21600"/>
                <a:gd name="T17" fmla="*/ 790 h 21600"/>
                <a:gd name="T18" fmla="*/ 21183 w 21600"/>
                <a:gd name="T19" fmla="*/ 10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 y="10137"/>
                  </a:moveTo>
                  <a:cubicBezTo>
                    <a:pt x="1161" y="4877"/>
                    <a:pt x="5528" y="789"/>
                    <a:pt x="10800" y="790"/>
                  </a:cubicBezTo>
                  <a:cubicBezTo>
                    <a:pt x="16071" y="790"/>
                    <a:pt x="20438" y="4877"/>
                    <a:pt x="20788" y="10137"/>
                  </a:cubicBezTo>
                  <a:lnTo>
                    <a:pt x="21576" y="10084"/>
                  </a:lnTo>
                  <a:cubicBezTo>
                    <a:pt x="21199" y="4410"/>
                    <a:pt x="16487" y="-1"/>
                    <a:pt x="10799" y="0"/>
                  </a:cubicBezTo>
                  <a:cubicBezTo>
                    <a:pt x="5112" y="0"/>
                    <a:pt x="400" y="4410"/>
                    <a:pt x="23" y="10084"/>
                  </a:cubicBezTo>
                  <a:close/>
                </a:path>
              </a:pathLst>
            </a:custGeom>
            <a:solidFill>
              <a:srgbClr val="333333"/>
            </a:solidFill>
            <a:ln w="9525">
              <a:solidFill>
                <a:srgbClr val="333333"/>
              </a:solidFill>
              <a:miter lim="800000"/>
              <a:headEnd/>
              <a:tailEnd/>
            </a:ln>
          </p:spPr>
          <p:txBody>
            <a:bodyPr/>
            <a:lstStyle/>
            <a:p>
              <a:endParaRPr lang="de-DE"/>
            </a:p>
          </p:txBody>
        </p:sp>
        <p:sp>
          <p:nvSpPr>
            <p:cNvPr id="31763" name="Rectangle 19"/>
            <p:cNvSpPr>
              <a:spLocks noChangeArrowheads="1"/>
            </p:cNvSpPr>
            <p:nvPr/>
          </p:nvSpPr>
          <p:spPr bwMode="auto">
            <a:xfrm>
              <a:off x="1269" y="1624"/>
              <a:ext cx="593"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e-DE" altLang="de-DE" sz="1400" b="1">
                  <a:solidFill>
                    <a:srgbClr val="000000"/>
                  </a:solidFill>
                </a:rPr>
                <a:t>DATUM</a:t>
              </a:r>
            </a:p>
          </p:txBody>
        </p:sp>
        <p:sp>
          <p:nvSpPr>
            <p:cNvPr id="31764" name="AutoShape 20"/>
            <p:cNvSpPr>
              <a:spLocks noChangeArrowheads="1"/>
            </p:cNvSpPr>
            <p:nvPr/>
          </p:nvSpPr>
          <p:spPr bwMode="auto">
            <a:xfrm>
              <a:off x="476" y="709"/>
              <a:ext cx="1456" cy="291"/>
            </a:xfrm>
            <a:prstGeom prst="curvedDownArrow">
              <a:avLst>
                <a:gd name="adj1" fmla="val 100069"/>
                <a:gd name="adj2" fmla="val 200137"/>
                <a:gd name="adj3" fmla="val 33333"/>
              </a:avLst>
            </a:prstGeom>
            <a:solidFill>
              <a:srgbClr val="FFFFFF"/>
            </a:solidFill>
            <a:ln w="9525">
              <a:solidFill>
                <a:srgbClr val="000000"/>
              </a:solidFill>
              <a:miter lim="800000"/>
              <a:headEnd/>
              <a:tailEnd/>
            </a:ln>
          </p:spPr>
          <p:txBody>
            <a:bodyPr/>
            <a:lstStyle/>
            <a:p>
              <a:endParaRPr lang="de-DE"/>
            </a:p>
          </p:txBody>
        </p:sp>
      </p:grpSp>
      <p:grpSp>
        <p:nvGrpSpPr>
          <p:cNvPr id="31765" name="Group 21"/>
          <p:cNvGrpSpPr>
            <a:grpSpLocks/>
          </p:cNvGrpSpPr>
          <p:nvPr/>
        </p:nvGrpSpPr>
        <p:grpSpPr bwMode="auto">
          <a:xfrm>
            <a:off x="5003800" y="3573463"/>
            <a:ext cx="3900488" cy="2266950"/>
            <a:chOff x="3152" y="2251"/>
            <a:chExt cx="2457" cy="1428"/>
          </a:xfrm>
        </p:grpSpPr>
        <p:sp>
          <p:nvSpPr>
            <p:cNvPr id="31766" name="Rectangle 22"/>
            <p:cNvSpPr>
              <a:spLocks noChangeArrowheads="1"/>
            </p:cNvSpPr>
            <p:nvPr/>
          </p:nvSpPr>
          <p:spPr bwMode="auto">
            <a:xfrm>
              <a:off x="3336" y="2294"/>
              <a:ext cx="2273" cy="1385"/>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47625">
                  <a:solidFill>
                    <a:srgbClr val="000000"/>
                  </a:solidFill>
                  <a:miter lim="800000"/>
                  <a:headEnd/>
                  <a:tailEnd/>
                </a14:hiddenLine>
              </a:ext>
            </a:extLst>
          </p:spPr>
          <p:txBody>
            <a:bodyPr/>
            <a:lstStyle/>
            <a:p>
              <a:endParaRPr lang="de-DE"/>
            </a:p>
          </p:txBody>
        </p:sp>
        <p:sp>
          <p:nvSpPr>
            <p:cNvPr id="31767" name="Rectangle 23"/>
            <p:cNvSpPr>
              <a:spLocks noChangeArrowheads="1"/>
            </p:cNvSpPr>
            <p:nvPr/>
          </p:nvSpPr>
          <p:spPr bwMode="auto">
            <a:xfrm>
              <a:off x="3355" y="2367"/>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600">
                  <a:solidFill>
                    <a:srgbClr val="000000"/>
                  </a:solidFill>
                </a:rPr>
                <a:t> </a:t>
              </a:r>
              <a:endParaRPr lang="de-DE" altLang="de-DE"/>
            </a:p>
          </p:txBody>
        </p:sp>
        <p:sp>
          <p:nvSpPr>
            <p:cNvPr id="31768" name="Freeform 24" descr="Briefpapier"/>
            <p:cNvSpPr>
              <a:spLocks/>
            </p:cNvSpPr>
            <p:nvPr/>
          </p:nvSpPr>
          <p:spPr bwMode="auto">
            <a:xfrm>
              <a:off x="3283" y="2367"/>
              <a:ext cx="903" cy="1190"/>
            </a:xfrm>
            <a:custGeom>
              <a:avLst/>
              <a:gdLst>
                <a:gd name="T0" fmla="*/ 1353 w 1433"/>
                <a:gd name="T1" fmla="*/ 390 h 1929"/>
                <a:gd name="T2" fmla="*/ 1407 w 1433"/>
                <a:gd name="T3" fmla="*/ 0 h 1929"/>
                <a:gd name="T4" fmla="*/ 1353 w 1433"/>
                <a:gd name="T5" fmla="*/ 0 h 1929"/>
                <a:gd name="T6" fmla="*/ 1300 w 1433"/>
                <a:gd name="T7" fmla="*/ 0 h 1929"/>
                <a:gd name="T8" fmla="*/ 1247 w 1433"/>
                <a:gd name="T9" fmla="*/ 0 h 1929"/>
                <a:gd name="T10" fmla="*/ 1195 w 1433"/>
                <a:gd name="T11" fmla="*/ 0 h 1929"/>
                <a:gd name="T12" fmla="*/ 1140 w 1433"/>
                <a:gd name="T13" fmla="*/ 0 h 1929"/>
                <a:gd name="T14" fmla="*/ 1088 w 1433"/>
                <a:gd name="T15" fmla="*/ 0 h 1929"/>
                <a:gd name="T16" fmla="*/ 1037 w 1433"/>
                <a:gd name="T17" fmla="*/ 0 h 1929"/>
                <a:gd name="T18" fmla="*/ 981 w 1433"/>
                <a:gd name="T19" fmla="*/ 0 h 1929"/>
                <a:gd name="T20" fmla="*/ 930 w 1433"/>
                <a:gd name="T21" fmla="*/ 0 h 1929"/>
                <a:gd name="T22" fmla="*/ 875 w 1433"/>
                <a:gd name="T23" fmla="*/ 0 h 1929"/>
                <a:gd name="T24" fmla="*/ 823 w 1433"/>
                <a:gd name="T25" fmla="*/ 0 h 1929"/>
                <a:gd name="T26" fmla="*/ 770 w 1433"/>
                <a:gd name="T27" fmla="*/ 0 h 1929"/>
                <a:gd name="T28" fmla="*/ 716 w 1433"/>
                <a:gd name="T29" fmla="*/ 0 h 1929"/>
                <a:gd name="T30" fmla="*/ 664 w 1433"/>
                <a:gd name="T31" fmla="*/ 0 h 1929"/>
                <a:gd name="T32" fmla="*/ 609 w 1433"/>
                <a:gd name="T33" fmla="*/ 0 h 1929"/>
                <a:gd name="T34" fmla="*/ 557 w 1433"/>
                <a:gd name="T35" fmla="*/ 0 h 1929"/>
                <a:gd name="T36" fmla="*/ 505 w 1433"/>
                <a:gd name="T37" fmla="*/ 0 h 1929"/>
                <a:gd name="T38" fmla="*/ 450 w 1433"/>
                <a:gd name="T39" fmla="*/ 0 h 1929"/>
                <a:gd name="T40" fmla="*/ 398 w 1433"/>
                <a:gd name="T41" fmla="*/ 0 h 1929"/>
                <a:gd name="T42" fmla="*/ 346 w 1433"/>
                <a:gd name="T43" fmla="*/ 0 h 1929"/>
                <a:gd name="T44" fmla="*/ 292 w 1433"/>
                <a:gd name="T45" fmla="*/ 0 h 1929"/>
                <a:gd name="T46" fmla="*/ 239 w 1433"/>
                <a:gd name="T47" fmla="*/ 0 h 1929"/>
                <a:gd name="T48" fmla="*/ 185 w 1433"/>
                <a:gd name="T49" fmla="*/ 0 h 1929"/>
                <a:gd name="T50" fmla="*/ 133 w 1433"/>
                <a:gd name="T51" fmla="*/ 0 h 1929"/>
                <a:gd name="T52" fmla="*/ 81 w 1433"/>
                <a:gd name="T53" fmla="*/ 0 h 1929"/>
                <a:gd name="T54" fmla="*/ 26 w 1433"/>
                <a:gd name="T55" fmla="*/ 0 h 1929"/>
                <a:gd name="T56" fmla="*/ 81 w 1433"/>
                <a:gd name="T57" fmla="*/ 390 h 1929"/>
                <a:gd name="T58" fmla="*/ 0 w 1433"/>
                <a:gd name="T59" fmla="*/ 1916 h 1929"/>
                <a:gd name="T60" fmla="*/ 52 w 1433"/>
                <a:gd name="T61" fmla="*/ 1916 h 1929"/>
                <a:gd name="T62" fmla="*/ 107 w 1433"/>
                <a:gd name="T63" fmla="*/ 1916 h 1929"/>
                <a:gd name="T64" fmla="*/ 159 w 1433"/>
                <a:gd name="T65" fmla="*/ 1916 h 1929"/>
                <a:gd name="T66" fmla="*/ 213 w 1433"/>
                <a:gd name="T67" fmla="*/ 1916 h 1929"/>
                <a:gd name="T68" fmla="*/ 265 w 1433"/>
                <a:gd name="T69" fmla="*/ 1916 h 1929"/>
                <a:gd name="T70" fmla="*/ 318 w 1433"/>
                <a:gd name="T71" fmla="*/ 1916 h 1929"/>
                <a:gd name="T72" fmla="*/ 372 w 1433"/>
                <a:gd name="T73" fmla="*/ 1916 h 1929"/>
                <a:gd name="T74" fmla="*/ 424 w 1433"/>
                <a:gd name="T75" fmla="*/ 1916 h 1929"/>
                <a:gd name="T76" fmla="*/ 476 w 1433"/>
                <a:gd name="T77" fmla="*/ 1916 h 1929"/>
                <a:gd name="T78" fmla="*/ 531 w 1433"/>
                <a:gd name="T79" fmla="*/ 1916 h 1929"/>
                <a:gd name="T80" fmla="*/ 583 w 1433"/>
                <a:gd name="T81" fmla="*/ 1916 h 1929"/>
                <a:gd name="T82" fmla="*/ 638 w 1433"/>
                <a:gd name="T83" fmla="*/ 1916 h 1929"/>
                <a:gd name="T84" fmla="*/ 690 w 1433"/>
                <a:gd name="T85" fmla="*/ 1916 h 1929"/>
                <a:gd name="T86" fmla="*/ 742 w 1433"/>
                <a:gd name="T87" fmla="*/ 1916 h 1929"/>
                <a:gd name="T88" fmla="*/ 796 w 1433"/>
                <a:gd name="T89" fmla="*/ 1916 h 1929"/>
                <a:gd name="T90" fmla="*/ 849 w 1433"/>
                <a:gd name="T91" fmla="*/ 1916 h 1929"/>
                <a:gd name="T92" fmla="*/ 903 w 1433"/>
                <a:gd name="T93" fmla="*/ 1916 h 1929"/>
                <a:gd name="T94" fmla="*/ 955 w 1433"/>
                <a:gd name="T95" fmla="*/ 1916 h 1929"/>
                <a:gd name="T96" fmla="*/ 1007 w 1433"/>
                <a:gd name="T97" fmla="*/ 1916 h 1929"/>
                <a:gd name="T98" fmla="*/ 1062 w 1433"/>
                <a:gd name="T99" fmla="*/ 1916 h 1929"/>
                <a:gd name="T100" fmla="*/ 1114 w 1433"/>
                <a:gd name="T101" fmla="*/ 1916 h 1929"/>
                <a:gd name="T102" fmla="*/ 1170 w 1433"/>
                <a:gd name="T103" fmla="*/ 1916 h 1929"/>
                <a:gd name="T104" fmla="*/ 1221 w 1433"/>
                <a:gd name="T105" fmla="*/ 1916 h 1929"/>
                <a:gd name="T106" fmla="*/ 1274 w 1433"/>
                <a:gd name="T107" fmla="*/ 1916 h 1929"/>
                <a:gd name="T108" fmla="*/ 1327 w 1433"/>
                <a:gd name="T109" fmla="*/ 1916 h 1929"/>
                <a:gd name="T110" fmla="*/ 1381 w 1433"/>
                <a:gd name="T111" fmla="*/ 1916 h 1929"/>
                <a:gd name="T112" fmla="*/ 1433 w 1433"/>
                <a:gd name="T113" fmla="*/ 1916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3" h="1929">
                  <a:moveTo>
                    <a:pt x="1433" y="1914"/>
                  </a:moveTo>
                  <a:lnTo>
                    <a:pt x="1433" y="1798"/>
                  </a:lnTo>
                  <a:lnTo>
                    <a:pt x="1353" y="1522"/>
                  </a:lnTo>
                  <a:lnTo>
                    <a:pt x="1353" y="390"/>
                  </a:lnTo>
                  <a:lnTo>
                    <a:pt x="1433" y="116"/>
                  </a:lnTo>
                  <a:lnTo>
                    <a:pt x="1433" y="0"/>
                  </a:lnTo>
                  <a:lnTo>
                    <a:pt x="1421" y="14"/>
                  </a:lnTo>
                  <a:lnTo>
                    <a:pt x="1407" y="0"/>
                  </a:lnTo>
                  <a:lnTo>
                    <a:pt x="1395" y="14"/>
                  </a:lnTo>
                  <a:lnTo>
                    <a:pt x="1381" y="0"/>
                  </a:lnTo>
                  <a:lnTo>
                    <a:pt x="1365" y="14"/>
                  </a:lnTo>
                  <a:lnTo>
                    <a:pt x="1353" y="0"/>
                  </a:lnTo>
                  <a:lnTo>
                    <a:pt x="1339" y="14"/>
                  </a:lnTo>
                  <a:lnTo>
                    <a:pt x="1327" y="0"/>
                  </a:lnTo>
                  <a:lnTo>
                    <a:pt x="1313" y="14"/>
                  </a:lnTo>
                  <a:lnTo>
                    <a:pt x="1300" y="0"/>
                  </a:lnTo>
                  <a:lnTo>
                    <a:pt x="1288" y="14"/>
                  </a:lnTo>
                  <a:lnTo>
                    <a:pt x="1274" y="0"/>
                  </a:lnTo>
                  <a:lnTo>
                    <a:pt x="1262" y="14"/>
                  </a:lnTo>
                  <a:lnTo>
                    <a:pt x="1247" y="0"/>
                  </a:lnTo>
                  <a:lnTo>
                    <a:pt x="1233" y="14"/>
                  </a:lnTo>
                  <a:lnTo>
                    <a:pt x="1221" y="0"/>
                  </a:lnTo>
                  <a:lnTo>
                    <a:pt x="1207" y="14"/>
                  </a:lnTo>
                  <a:lnTo>
                    <a:pt x="1195" y="0"/>
                  </a:lnTo>
                  <a:lnTo>
                    <a:pt x="1182" y="14"/>
                  </a:lnTo>
                  <a:lnTo>
                    <a:pt x="1170" y="0"/>
                  </a:lnTo>
                  <a:lnTo>
                    <a:pt x="1156" y="14"/>
                  </a:lnTo>
                  <a:lnTo>
                    <a:pt x="1140" y="0"/>
                  </a:lnTo>
                  <a:lnTo>
                    <a:pt x="1128" y="14"/>
                  </a:lnTo>
                  <a:lnTo>
                    <a:pt x="1114" y="0"/>
                  </a:lnTo>
                  <a:lnTo>
                    <a:pt x="1102" y="14"/>
                  </a:lnTo>
                  <a:lnTo>
                    <a:pt x="1088" y="0"/>
                  </a:lnTo>
                  <a:lnTo>
                    <a:pt x="1074" y="14"/>
                  </a:lnTo>
                  <a:lnTo>
                    <a:pt x="1062" y="0"/>
                  </a:lnTo>
                  <a:lnTo>
                    <a:pt x="1049" y="14"/>
                  </a:lnTo>
                  <a:lnTo>
                    <a:pt x="1037" y="0"/>
                  </a:lnTo>
                  <a:lnTo>
                    <a:pt x="1022" y="14"/>
                  </a:lnTo>
                  <a:lnTo>
                    <a:pt x="1007" y="0"/>
                  </a:lnTo>
                  <a:lnTo>
                    <a:pt x="996" y="14"/>
                  </a:lnTo>
                  <a:lnTo>
                    <a:pt x="981" y="0"/>
                  </a:lnTo>
                  <a:lnTo>
                    <a:pt x="969" y="14"/>
                  </a:lnTo>
                  <a:lnTo>
                    <a:pt x="955" y="0"/>
                  </a:lnTo>
                  <a:lnTo>
                    <a:pt x="942" y="14"/>
                  </a:lnTo>
                  <a:lnTo>
                    <a:pt x="930" y="0"/>
                  </a:lnTo>
                  <a:lnTo>
                    <a:pt x="915" y="14"/>
                  </a:lnTo>
                  <a:lnTo>
                    <a:pt x="903" y="0"/>
                  </a:lnTo>
                  <a:lnTo>
                    <a:pt x="889" y="14"/>
                  </a:lnTo>
                  <a:lnTo>
                    <a:pt x="875" y="0"/>
                  </a:lnTo>
                  <a:lnTo>
                    <a:pt x="863" y="14"/>
                  </a:lnTo>
                  <a:lnTo>
                    <a:pt x="849" y="0"/>
                  </a:lnTo>
                  <a:lnTo>
                    <a:pt x="837" y="14"/>
                  </a:lnTo>
                  <a:lnTo>
                    <a:pt x="823" y="0"/>
                  </a:lnTo>
                  <a:lnTo>
                    <a:pt x="808" y="14"/>
                  </a:lnTo>
                  <a:lnTo>
                    <a:pt x="796" y="0"/>
                  </a:lnTo>
                  <a:lnTo>
                    <a:pt x="782" y="14"/>
                  </a:lnTo>
                  <a:lnTo>
                    <a:pt x="770" y="0"/>
                  </a:lnTo>
                  <a:lnTo>
                    <a:pt x="756" y="14"/>
                  </a:lnTo>
                  <a:lnTo>
                    <a:pt x="742" y="0"/>
                  </a:lnTo>
                  <a:lnTo>
                    <a:pt x="730" y="14"/>
                  </a:lnTo>
                  <a:lnTo>
                    <a:pt x="716" y="0"/>
                  </a:lnTo>
                  <a:lnTo>
                    <a:pt x="704" y="14"/>
                  </a:lnTo>
                  <a:lnTo>
                    <a:pt x="690" y="0"/>
                  </a:lnTo>
                  <a:lnTo>
                    <a:pt x="676" y="14"/>
                  </a:lnTo>
                  <a:lnTo>
                    <a:pt x="664" y="0"/>
                  </a:lnTo>
                  <a:lnTo>
                    <a:pt x="649" y="14"/>
                  </a:lnTo>
                  <a:lnTo>
                    <a:pt x="638" y="0"/>
                  </a:lnTo>
                  <a:lnTo>
                    <a:pt x="623" y="14"/>
                  </a:lnTo>
                  <a:lnTo>
                    <a:pt x="609" y="0"/>
                  </a:lnTo>
                  <a:lnTo>
                    <a:pt x="597" y="14"/>
                  </a:lnTo>
                  <a:lnTo>
                    <a:pt x="583" y="0"/>
                  </a:lnTo>
                  <a:lnTo>
                    <a:pt x="571" y="14"/>
                  </a:lnTo>
                  <a:lnTo>
                    <a:pt x="557" y="0"/>
                  </a:lnTo>
                  <a:lnTo>
                    <a:pt x="543" y="14"/>
                  </a:lnTo>
                  <a:lnTo>
                    <a:pt x="531" y="0"/>
                  </a:lnTo>
                  <a:lnTo>
                    <a:pt x="517" y="14"/>
                  </a:lnTo>
                  <a:lnTo>
                    <a:pt x="505" y="0"/>
                  </a:lnTo>
                  <a:lnTo>
                    <a:pt x="491" y="14"/>
                  </a:lnTo>
                  <a:lnTo>
                    <a:pt x="476" y="0"/>
                  </a:lnTo>
                  <a:lnTo>
                    <a:pt x="465" y="14"/>
                  </a:lnTo>
                  <a:lnTo>
                    <a:pt x="450" y="0"/>
                  </a:lnTo>
                  <a:lnTo>
                    <a:pt x="439" y="14"/>
                  </a:lnTo>
                  <a:lnTo>
                    <a:pt x="424" y="0"/>
                  </a:lnTo>
                  <a:lnTo>
                    <a:pt x="412" y="14"/>
                  </a:lnTo>
                  <a:lnTo>
                    <a:pt x="398" y="0"/>
                  </a:lnTo>
                  <a:lnTo>
                    <a:pt x="384" y="14"/>
                  </a:lnTo>
                  <a:lnTo>
                    <a:pt x="372" y="0"/>
                  </a:lnTo>
                  <a:lnTo>
                    <a:pt x="358" y="14"/>
                  </a:lnTo>
                  <a:lnTo>
                    <a:pt x="346" y="0"/>
                  </a:lnTo>
                  <a:lnTo>
                    <a:pt x="332" y="14"/>
                  </a:lnTo>
                  <a:lnTo>
                    <a:pt x="318" y="0"/>
                  </a:lnTo>
                  <a:lnTo>
                    <a:pt x="306" y="14"/>
                  </a:lnTo>
                  <a:lnTo>
                    <a:pt x="292" y="0"/>
                  </a:lnTo>
                  <a:lnTo>
                    <a:pt x="280" y="14"/>
                  </a:lnTo>
                  <a:lnTo>
                    <a:pt x="265" y="0"/>
                  </a:lnTo>
                  <a:lnTo>
                    <a:pt x="251" y="14"/>
                  </a:lnTo>
                  <a:lnTo>
                    <a:pt x="239" y="0"/>
                  </a:lnTo>
                  <a:lnTo>
                    <a:pt x="225" y="14"/>
                  </a:lnTo>
                  <a:lnTo>
                    <a:pt x="213" y="0"/>
                  </a:lnTo>
                  <a:lnTo>
                    <a:pt x="199" y="14"/>
                  </a:lnTo>
                  <a:lnTo>
                    <a:pt x="185" y="0"/>
                  </a:lnTo>
                  <a:lnTo>
                    <a:pt x="173" y="14"/>
                  </a:lnTo>
                  <a:lnTo>
                    <a:pt x="159" y="0"/>
                  </a:lnTo>
                  <a:lnTo>
                    <a:pt x="147" y="14"/>
                  </a:lnTo>
                  <a:lnTo>
                    <a:pt x="133" y="0"/>
                  </a:lnTo>
                  <a:lnTo>
                    <a:pt x="119" y="14"/>
                  </a:lnTo>
                  <a:lnTo>
                    <a:pt x="107" y="0"/>
                  </a:lnTo>
                  <a:lnTo>
                    <a:pt x="92" y="14"/>
                  </a:lnTo>
                  <a:lnTo>
                    <a:pt x="81" y="0"/>
                  </a:lnTo>
                  <a:lnTo>
                    <a:pt x="66" y="14"/>
                  </a:lnTo>
                  <a:lnTo>
                    <a:pt x="52" y="0"/>
                  </a:lnTo>
                  <a:lnTo>
                    <a:pt x="40" y="14"/>
                  </a:lnTo>
                  <a:lnTo>
                    <a:pt x="26" y="0"/>
                  </a:lnTo>
                  <a:lnTo>
                    <a:pt x="14" y="14"/>
                  </a:lnTo>
                  <a:lnTo>
                    <a:pt x="0" y="0"/>
                  </a:lnTo>
                  <a:lnTo>
                    <a:pt x="0" y="116"/>
                  </a:lnTo>
                  <a:lnTo>
                    <a:pt x="81" y="390"/>
                  </a:lnTo>
                  <a:lnTo>
                    <a:pt x="81" y="1522"/>
                  </a:lnTo>
                  <a:lnTo>
                    <a:pt x="0" y="1798"/>
                  </a:lnTo>
                  <a:lnTo>
                    <a:pt x="0" y="1914"/>
                  </a:lnTo>
                  <a:lnTo>
                    <a:pt x="0" y="1916"/>
                  </a:lnTo>
                  <a:lnTo>
                    <a:pt x="14" y="1929"/>
                  </a:lnTo>
                  <a:lnTo>
                    <a:pt x="26" y="1916"/>
                  </a:lnTo>
                  <a:lnTo>
                    <a:pt x="40" y="1929"/>
                  </a:lnTo>
                  <a:lnTo>
                    <a:pt x="52" y="1916"/>
                  </a:lnTo>
                  <a:lnTo>
                    <a:pt x="66" y="1929"/>
                  </a:lnTo>
                  <a:lnTo>
                    <a:pt x="81" y="1916"/>
                  </a:lnTo>
                  <a:lnTo>
                    <a:pt x="92" y="1929"/>
                  </a:lnTo>
                  <a:lnTo>
                    <a:pt x="107" y="1916"/>
                  </a:lnTo>
                  <a:lnTo>
                    <a:pt x="119" y="1929"/>
                  </a:lnTo>
                  <a:lnTo>
                    <a:pt x="133" y="1916"/>
                  </a:lnTo>
                  <a:lnTo>
                    <a:pt x="147" y="1929"/>
                  </a:lnTo>
                  <a:lnTo>
                    <a:pt x="159" y="1916"/>
                  </a:lnTo>
                  <a:lnTo>
                    <a:pt x="173" y="1929"/>
                  </a:lnTo>
                  <a:lnTo>
                    <a:pt x="185" y="1916"/>
                  </a:lnTo>
                  <a:lnTo>
                    <a:pt x="199" y="1929"/>
                  </a:lnTo>
                  <a:lnTo>
                    <a:pt x="213" y="1916"/>
                  </a:lnTo>
                  <a:lnTo>
                    <a:pt x="225" y="1929"/>
                  </a:lnTo>
                  <a:lnTo>
                    <a:pt x="239" y="1916"/>
                  </a:lnTo>
                  <a:lnTo>
                    <a:pt x="251" y="1929"/>
                  </a:lnTo>
                  <a:lnTo>
                    <a:pt x="265" y="1916"/>
                  </a:lnTo>
                  <a:lnTo>
                    <a:pt x="280" y="1929"/>
                  </a:lnTo>
                  <a:lnTo>
                    <a:pt x="292" y="1916"/>
                  </a:lnTo>
                  <a:lnTo>
                    <a:pt x="306" y="1929"/>
                  </a:lnTo>
                  <a:lnTo>
                    <a:pt x="318" y="1916"/>
                  </a:lnTo>
                  <a:lnTo>
                    <a:pt x="332" y="1929"/>
                  </a:lnTo>
                  <a:lnTo>
                    <a:pt x="346" y="1916"/>
                  </a:lnTo>
                  <a:lnTo>
                    <a:pt x="358" y="1929"/>
                  </a:lnTo>
                  <a:lnTo>
                    <a:pt x="372" y="1916"/>
                  </a:lnTo>
                  <a:lnTo>
                    <a:pt x="384" y="1929"/>
                  </a:lnTo>
                  <a:lnTo>
                    <a:pt x="398" y="1916"/>
                  </a:lnTo>
                  <a:lnTo>
                    <a:pt x="412" y="1929"/>
                  </a:lnTo>
                  <a:lnTo>
                    <a:pt x="424" y="1916"/>
                  </a:lnTo>
                  <a:lnTo>
                    <a:pt x="439" y="1929"/>
                  </a:lnTo>
                  <a:lnTo>
                    <a:pt x="450" y="1916"/>
                  </a:lnTo>
                  <a:lnTo>
                    <a:pt x="465" y="1929"/>
                  </a:lnTo>
                  <a:lnTo>
                    <a:pt x="476" y="1916"/>
                  </a:lnTo>
                  <a:lnTo>
                    <a:pt x="491" y="1929"/>
                  </a:lnTo>
                  <a:lnTo>
                    <a:pt x="505" y="1916"/>
                  </a:lnTo>
                  <a:lnTo>
                    <a:pt x="517" y="1929"/>
                  </a:lnTo>
                  <a:lnTo>
                    <a:pt x="531" y="1916"/>
                  </a:lnTo>
                  <a:lnTo>
                    <a:pt x="543" y="1929"/>
                  </a:lnTo>
                  <a:lnTo>
                    <a:pt x="557" y="1916"/>
                  </a:lnTo>
                  <a:lnTo>
                    <a:pt x="571" y="1929"/>
                  </a:lnTo>
                  <a:lnTo>
                    <a:pt x="583" y="1916"/>
                  </a:lnTo>
                  <a:lnTo>
                    <a:pt x="597" y="1929"/>
                  </a:lnTo>
                  <a:lnTo>
                    <a:pt x="609" y="1916"/>
                  </a:lnTo>
                  <a:lnTo>
                    <a:pt x="623" y="1929"/>
                  </a:lnTo>
                  <a:lnTo>
                    <a:pt x="638" y="1916"/>
                  </a:lnTo>
                  <a:lnTo>
                    <a:pt x="649" y="1929"/>
                  </a:lnTo>
                  <a:lnTo>
                    <a:pt x="664" y="1916"/>
                  </a:lnTo>
                  <a:lnTo>
                    <a:pt x="676" y="1929"/>
                  </a:lnTo>
                  <a:lnTo>
                    <a:pt x="690" y="1916"/>
                  </a:lnTo>
                  <a:lnTo>
                    <a:pt x="704" y="1929"/>
                  </a:lnTo>
                  <a:lnTo>
                    <a:pt x="716" y="1916"/>
                  </a:lnTo>
                  <a:lnTo>
                    <a:pt x="730" y="1929"/>
                  </a:lnTo>
                  <a:lnTo>
                    <a:pt x="742" y="1916"/>
                  </a:lnTo>
                  <a:lnTo>
                    <a:pt x="756" y="1929"/>
                  </a:lnTo>
                  <a:lnTo>
                    <a:pt x="770" y="1916"/>
                  </a:lnTo>
                  <a:lnTo>
                    <a:pt x="782" y="1929"/>
                  </a:lnTo>
                  <a:lnTo>
                    <a:pt x="796" y="1916"/>
                  </a:lnTo>
                  <a:lnTo>
                    <a:pt x="808" y="1929"/>
                  </a:lnTo>
                  <a:lnTo>
                    <a:pt x="823" y="1916"/>
                  </a:lnTo>
                  <a:lnTo>
                    <a:pt x="837" y="1929"/>
                  </a:lnTo>
                  <a:lnTo>
                    <a:pt x="849" y="1916"/>
                  </a:lnTo>
                  <a:lnTo>
                    <a:pt x="863" y="1929"/>
                  </a:lnTo>
                  <a:lnTo>
                    <a:pt x="875" y="1916"/>
                  </a:lnTo>
                  <a:lnTo>
                    <a:pt x="889" y="1929"/>
                  </a:lnTo>
                  <a:lnTo>
                    <a:pt x="903" y="1916"/>
                  </a:lnTo>
                  <a:lnTo>
                    <a:pt x="915" y="1929"/>
                  </a:lnTo>
                  <a:lnTo>
                    <a:pt x="930" y="1916"/>
                  </a:lnTo>
                  <a:lnTo>
                    <a:pt x="942" y="1929"/>
                  </a:lnTo>
                  <a:lnTo>
                    <a:pt x="955" y="1916"/>
                  </a:lnTo>
                  <a:lnTo>
                    <a:pt x="969" y="1929"/>
                  </a:lnTo>
                  <a:lnTo>
                    <a:pt x="981" y="1916"/>
                  </a:lnTo>
                  <a:lnTo>
                    <a:pt x="996" y="1929"/>
                  </a:lnTo>
                  <a:lnTo>
                    <a:pt x="1007" y="1916"/>
                  </a:lnTo>
                  <a:lnTo>
                    <a:pt x="1022" y="1929"/>
                  </a:lnTo>
                  <a:lnTo>
                    <a:pt x="1037" y="1916"/>
                  </a:lnTo>
                  <a:lnTo>
                    <a:pt x="1049" y="1929"/>
                  </a:lnTo>
                  <a:lnTo>
                    <a:pt x="1062" y="1916"/>
                  </a:lnTo>
                  <a:lnTo>
                    <a:pt x="1074" y="1929"/>
                  </a:lnTo>
                  <a:lnTo>
                    <a:pt x="1088" y="1916"/>
                  </a:lnTo>
                  <a:lnTo>
                    <a:pt x="1102" y="1929"/>
                  </a:lnTo>
                  <a:lnTo>
                    <a:pt x="1114" y="1916"/>
                  </a:lnTo>
                  <a:lnTo>
                    <a:pt x="1128" y="1929"/>
                  </a:lnTo>
                  <a:lnTo>
                    <a:pt x="1140" y="1916"/>
                  </a:lnTo>
                  <a:lnTo>
                    <a:pt x="1156" y="1929"/>
                  </a:lnTo>
                  <a:lnTo>
                    <a:pt x="1170" y="1916"/>
                  </a:lnTo>
                  <a:lnTo>
                    <a:pt x="1182" y="1929"/>
                  </a:lnTo>
                  <a:lnTo>
                    <a:pt x="1195" y="1916"/>
                  </a:lnTo>
                  <a:lnTo>
                    <a:pt x="1207" y="1929"/>
                  </a:lnTo>
                  <a:lnTo>
                    <a:pt x="1221" y="1916"/>
                  </a:lnTo>
                  <a:lnTo>
                    <a:pt x="1233" y="1929"/>
                  </a:lnTo>
                  <a:lnTo>
                    <a:pt x="1247" y="1916"/>
                  </a:lnTo>
                  <a:lnTo>
                    <a:pt x="1262" y="1929"/>
                  </a:lnTo>
                  <a:lnTo>
                    <a:pt x="1274" y="1916"/>
                  </a:lnTo>
                  <a:lnTo>
                    <a:pt x="1288" y="1929"/>
                  </a:lnTo>
                  <a:lnTo>
                    <a:pt x="1300" y="1916"/>
                  </a:lnTo>
                  <a:lnTo>
                    <a:pt x="1313" y="1929"/>
                  </a:lnTo>
                  <a:lnTo>
                    <a:pt x="1327" y="1916"/>
                  </a:lnTo>
                  <a:lnTo>
                    <a:pt x="1339" y="1929"/>
                  </a:lnTo>
                  <a:lnTo>
                    <a:pt x="1353" y="1916"/>
                  </a:lnTo>
                  <a:lnTo>
                    <a:pt x="1365" y="1929"/>
                  </a:lnTo>
                  <a:lnTo>
                    <a:pt x="1381" y="1916"/>
                  </a:lnTo>
                  <a:lnTo>
                    <a:pt x="1395" y="1929"/>
                  </a:lnTo>
                  <a:lnTo>
                    <a:pt x="1407" y="1916"/>
                  </a:lnTo>
                  <a:lnTo>
                    <a:pt x="1421" y="1929"/>
                  </a:lnTo>
                  <a:lnTo>
                    <a:pt x="1433" y="1916"/>
                  </a:lnTo>
                  <a:lnTo>
                    <a:pt x="1433" y="1914"/>
                  </a:lnTo>
                  <a:close/>
                </a:path>
              </a:pathLst>
            </a:custGeom>
            <a:blipFill dpi="0" rotWithShape="0">
              <a:blip r:embed="rId3"/>
              <a:srcRect/>
              <a:tile tx="0" ty="0" sx="100000" sy="100000" flip="none" algn="tl"/>
            </a:blipFill>
            <a:ln w="635">
              <a:solidFill>
                <a:srgbClr val="000000"/>
              </a:solidFill>
              <a:prstDash val="solid"/>
              <a:round/>
              <a:headEnd/>
              <a:tailEnd/>
            </a:ln>
          </p:spPr>
          <p:txBody>
            <a:bodyPr/>
            <a:lstStyle/>
            <a:p>
              <a:endParaRPr lang="de-DE"/>
            </a:p>
          </p:txBody>
        </p:sp>
        <p:sp>
          <p:nvSpPr>
            <p:cNvPr id="31769" name="Freeform 25"/>
            <p:cNvSpPr>
              <a:spLocks/>
            </p:cNvSpPr>
            <p:nvPr/>
          </p:nvSpPr>
          <p:spPr bwMode="auto">
            <a:xfrm>
              <a:off x="3371" y="2439"/>
              <a:ext cx="103" cy="168"/>
            </a:xfrm>
            <a:custGeom>
              <a:avLst/>
              <a:gdLst>
                <a:gd name="T0" fmla="*/ 5 w 162"/>
                <a:gd name="T1" fmla="*/ 5 h 274"/>
                <a:gd name="T2" fmla="*/ 22 w 162"/>
                <a:gd name="T3" fmla="*/ 18 h 274"/>
                <a:gd name="T4" fmla="*/ 41 w 162"/>
                <a:gd name="T5" fmla="*/ 38 h 274"/>
                <a:gd name="T6" fmla="*/ 50 w 162"/>
                <a:gd name="T7" fmla="*/ 47 h 274"/>
                <a:gd name="T8" fmla="*/ 64 w 162"/>
                <a:gd name="T9" fmla="*/ 59 h 274"/>
                <a:gd name="T10" fmla="*/ 79 w 162"/>
                <a:gd name="T11" fmla="*/ 73 h 274"/>
                <a:gd name="T12" fmla="*/ 86 w 162"/>
                <a:gd name="T13" fmla="*/ 78 h 274"/>
                <a:gd name="T14" fmla="*/ 98 w 162"/>
                <a:gd name="T15" fmla="*/ 90 h 274"/>
                <a:gd name="T16" fmla="*/ 105 w 162"/>
                <a:gd name="T17" fmla="*/ 96 h 274"/>
                <a:gd name="T18" fmla="*/ 109 w 162"/>
                <a:gd name="T19" fmla="*/ 102 h 274"/>
                <a:gd name="T20" fmla="*/ 124 w 162"/>
                <a:gd name="T21" fmla="*/ 117 h 274"/>
                <a:gd name="T22" fmla="*/ 133 w 162"/>
                <a:gd name="T23" fmla="*/ 125 h 274"/>
                <a:gd name="T24" fmla="*/ 140 w 162"/>
                <a:gd name="T25" fmla="*/ 134 h 274"/>
                <a:gd name="T26" fmla="*/ 150 w 162"/>
                <a:gd name="T27" fmla="*/ 145 h 274"/>
                <a:gd name="T28" fmla="*/ 152 w 162"/>
                <a:gd name="T29" fmla="*/ 146 h 274"/>
                <a:gd name="T30" fmla="*/ 157 w 162"/>
                <a:gd name="T31" fmla="*/ 154 h 274"/>
                <a:gd name="T32" fmla="*/ 159 w 162"/>
                <a:gd name="T33" fmla="*/ 158 h 274"/>
                <a:gd name="T34" fmla="*/ 162 w 162"/>
                <a:gd name="T35" fmla="*/ 163 h 274"/>
                <a:gd name="T36" fmla="*/ 150 w 162"/>
                <a:gd name="T37" fmla="*/ 160 h 274"/>
                <a:gd name="T38" fmla="*/ 145 w 162"/>
                <a:gd name="T39" fmla="*/ 158 h 274"/>
                <a:gd name="T40" fmla="*/ 138 w 162"/>
                <a:gd name="T41" fmla="*/ 156 h 274"/>
                <a:gd name="T42" fmla="*/ 133 w 162"/>
                <a:gd name="T43" fmla="*/ 154 h 274"/>
                <a:gd name="T44" fmla="*/ 124 w 162"/>
                <a:gd name="T45" fmla="*/ 152 h 274"/>
                <a:gd name="T46" fmla="*/ 119 w 162"/>
                <a:gd name="T47" fmla="*/ 160 h 274"/>
                <a:gd name="T48" fmla="*/ 121 w 162"/>
                <a:gd name="T49" fmla="*/ 166 h 274"/>
                <a:gd name="T50" fmla="*/ 124 w 162"/>
                <a:gd name="T51" fmla="*/ 169 h 274"/>
                <a:gd name="T52" fmla="*/ 126 w 162"/>
                <a:gd name="T53" fmla="*/ 175 h 274"/>
                <a:gd name="T54" fmla="*/ 131 w 162"/>
                <a:gd name="T55" fmla="*/ 181 h 274"/>
                <a:gd name="T56" fmla="*/ 133 w 162"/>
                <a:gd name="T57" fmla="*/ 187 h 274"/>
                <a:gd name="T58" fmla="*/ 135 w 162"/>
                <a:gd name="T59" fmla="*/ 189 h 274"/>
                <a:gd name="T60" fmla="*/ 138 w 162"/>
                <a:gd name="T61" fmla="*/ 193 h 274"/>
                <a:gd name="T62" fmla="*/ 140 w 162"/>
                <a:gd name="T63" fmla="*/ 198 h 274"/>
                <a:gd name="T64" fmla="*/ 147 w 162"/>
                <a:gd name="T65" fmla="*/ 204 h 274"/>
                <a:gd name="T66" fmla="*/ 150 w 162"/>
                <a:gd name="T67" fmla="*/ 210 h 274"/>
                <a:gd name="T68" fmla="*/ 152 w 162"/>
                <a:gd name="T69" fmla="*/ 215 h 274"/>
                <a:gd name="T70" fmla="*/ 154 w 162"/>
                <a:gd name="T71" fmla="*/ 218 h 274"/>
                <a:gd name="T72" fmla="*/ 157 w 162"/>
                <a:gd name="T73" fmla="*/ 224 h 274"/>
                <a:gd name="T74" fmla="*/ 159 w 162"/>
                <a:gd name="T75" fmla="*/ 236 h 274"/>
                <a:gd name="T76" fmla="*/ 157 w 162"/>
                <a:gd name="T77" fmla="*/ 245 h 274"/>
                <a:gd name="T78" fmla="*/ 154 w 162"/>
                <a:gd name="T79" fmla="*/ 251 h 274"/>
                <a:gd name="T80" fmla="*/ 152 w 162"/>
                <a:gd name="T81" fmla="*/ 257 h 274"/>
                <a:gd name="T82" fmla="*/ 150 w 162"/>
                <a:gd name="T83" fmla="*/ 259 h 274"/>
                <a:gd name="T84" fmla="*/ 147 w 162"/>
                <a:gd name="T85" fmla="*/ 261 h 274"/>
                <a:gd name="T86" fmla="*/ 145 w 162"/>
                <a:gd name="T87" fmla="*/ 262 h 274"/>
                <a:gd name="T88" fmla="*/ 140 w 162"/>
                <a:gd name="T89" fmla="*/ 265 h 274"/>
                <a:gd name="T90" fmla="*/ 135 w 162"/>
                <a:gd name="T91" fmla="*/ 268 h 274"/>
                <a:gd name="T92" fmla="*/ 131 w 162"/>
                <a:gd name="T93" fmla="*/ 271 h 274"/>
                <a:gd name="T94" fmla="*/ 124 w 162"/>
                <a:gd name="T95" fmla="*/ 273 h 274"/>
                <a:gd name="T96" fmla="*/ 119 w 162"/>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 h="274">
                  <a:moveTo>
                    <a:pt x="0" y="0"/>
                  </a:moveTo>
                  <a:lnTo>
                    <a:pt x="5" y="5"/>
                  </a:lnTo>
                  <a:lnTo>
                    <a:pt x="12" y="9"/>
                  </a:lnTo>
                  <a:lnTo>
                    <a:pt x="22" y="18"/>
                  </a:lnTo>
                  <a:lnTo>
                    <a:pt x="31" y="28"/>
                  </a:lnTo>
                  <a:lnTo>
                    <a:pt x="41" y="38"/>
                  </a:lnTo>
                  <a:lnTo>
                    <a:pt x="48" y="41"/>
                  </a:lnTo>
                  <a:lnTo>
                    <a:pt x="50" y="47"/>
                  </a:lnTo>
                  <a:lnTo>
                    <a:pt x="60" y="55"/>
                  </a:lnTo>
                  <a:lnTo>
                    <a:pt x="64" y="59"/>
                  </a:lnTo>
                  <a:lnTo>
                    <a:pt x="74" y="67"/>
                  </a:lnTo>
                  <a:lnTo>
                    <a:pt x="79" y="73"/>
                  </a:lnTo>
                  <a:lnTo>
                    <a:pt x="81" y="75"/>
                  </a:lnTo>
                  <a:lnTo>
                    <a:pt x="86" y="78"/>
                  </a:lnTo>
                  <a:lnTo>
                    <a:pt x="88" y="82"/>
                  </a:lnTo>
                  <a:lnTo>
                    <a:pt x="98" y="90"/>
                  </a:lnTo>
                  <a:lnTo>
                    <a:pt x="100" y="94"/>
                  </a:lnTo>
                  <a:lnTo>
                    <a:pt x="105" y="96"/>
                  </a:lnTo>
                  <a:lnTo>
                    <a:pt x="107" y="99"/>
                  </a:lnTo>
                  <a:lnTo>
                    <a:pt x="109" y="102"/>
                  </a:lnTo>
                  <a:lnTo>
                    <a:pt x="114" y="108"/>
                  </a:lnTo>
                  <a:lnTo>
                    <a:pt x="124" y="117"/>
                  </a:lnTo>
                  <a:lnTo>
                    <a:pt x="128" y="122"/>
                  </a:lnTo>
                  <a:lnTo>
                    <a:pt x="133" y="125"/>
                  </a:lnTo>
                  <a:lnTo>
                    <a:pt x="135" y="131"/>
                  </a:lnTo>
                  <a:lnTo>
                    <a:pt x="140" y="134"/>
                  </a:lnTo>
                  <a:lnTo>
                    <a:pt x="145" y="140"/>
                  </a:lnTo>
                  <a:lnTo>
                    <a:pt x="150" y="145"/>
                  </a:lnTo>
                  <a:lnTo>
                    <a:pt x="150" y="146"/>
                  </a:lnTo>
                  <a:lnTo>
                    <a:pt x="152" y="146"/>
                  </a:lnTo>
                  <a:lnTo>
                    <a:pt x="157" y="152"/>
                  </a:lnTo>
                  <a:lnTo>
                    <a:pt x="157" y="154"/>
                  </a:lnTo>
                  <a:lnTo>
                    <a:pt x="159" y="156"/>
                  </a:lnTo>
                  <a:lnTo>
                    <a:pt x="159" y="158"/>
                  </a:lnTo>
                  <a:lnTo>
                    <a:pt x="162" y="158"/>
                  </a:lnTo>
                  <a:lnTo>
                    <a:pt x="162" y="163"/>
                  </a:lnTo>
                  <a:lnTo>
                    <a:pt x="152" y="163"/>
                  </a:lnTo>
                  <a:lnTo>
                    <a:pt x="150" y="160"/>
                  </a:lnTo>
                  <a:lnTo>
                    <a:pt x="145" y="160"/>
                  </a:lnTo>
                  <a:lnTo>
                    <a:pt x="145" y="158"/>
                  </a:lnTo>
                  <a:lnTo>
                    <a:pt x="140" y="158"/>
                  </a:lnTo>
                  <a:lnTo>
                    <a:pt x="138" y="156"/>
                  </a:lnTo>
                  <a:lnTo>
                    <a:pt x="133" y="156"/>
                  </a:lnTo>
                  <a:lnTo>
                    <a:pt x="133" y="154"/>
                  </a:lnTo>
                  <a:lnTo>
                    <a:pt x="126" y="154"/>
                  </a:lnTo>
                  <a:lnTo>
                    <a:pt x="124" y="152"/>
                  </a:lnTo>
                  <a:lnTo>
                    <a:pt x="119" y="152"/>
                  </a:lnTo>
                  <a:lnTo>
                    <a:pt x="119" y="160"/>
                  </a:lnTo>
                  <a:lnTo>
                    <a:pt x="121" y="163"/>
                  </a:lnTo>
                  <a:lnTo>
                    <a:pt x="121" y="166"/>
                  </a:lnTo>
                  <a:lnTo>
                    <a:pt x="124" y="168"/>
                  </a:lnTo>
                  <a:lnTo>
                    <a:pt x="124" y="169"/>
                  </a:lnTo>
                  <a:lnTo>
                    <a:pt x="126" y="172"/>
                  </a:lnTo>
                  <a:lnTo>
                    <a:pt x="126" y="175"/>
                  </a:lnTo>
                  <a:lnTo>
                    <a:pt x="131" y="180"/>
                  </a:lnTo>
                  <a:lnTo>
                    <a:pt x="131" y="181"/>
                  </a:lnTo>
                  <a:lnTo>
                    <a:pt x="133" y="183"/>
                  </a:lnTo>
                  <a:lnTo>
                    <a:pt x="133" y="187"/>
                  </a:lnTo>
                  <a:lnTo>
                    <a:pt x="135" y="187"/>
                  </a:lnTo>
                  <a:lnTo>
                    <a:pt x="135" y="189"/>
                  </a:lnTo>
                  <a:lnTo>
                    <a:pt x="138" y="191"/>
                  </a:lnTo>
                  <a:lnTo>
                    <a:pt x="138" y="193"/>
                  </a:lnTo>
                  <a:lnTo>
                    <a:pt x="140" y="195"/>
                  </a:lnTo>
                  <a:lnTo>
                    <a:pt x="140" y="198"/>
                  </a:lnTo>
                  <a:lnTo>
                    <a:pt x="145" y="203"/>
                  </a:lnTo>
                  <a:lnTo>
                    <a:pt x="147" y="204"/>
                  </a:lnTo>
                  <a:lnTo>
                    <a:pt x="147" y="207"/>
                  </a:lnTo>
                  <a:lnTo>
                    <a:pt x="150" y="210"/>
                  </a:lnTo>
                  <a:lnTo>
                    <a:pt x="150" y="215"/>
                  </a:lnTo>
                  <a:lnTo>
                    <a:pt x="152" y="215"/>
                  </a:lnTo>
                  <a:lnTo>
                    <a:pt x="152" y="216"/>
                  </a:lnTo>
                  <a:lnTo>
                    <a:pt x="154" y="218"/>
                  </a:lnTo>
                  <a:lnTo>
                    <a:pt x="154" y="224"/>
                  </a:lnTo>
                  <a:lnTo>
                    <a:pt x="157" y="224"/>
                  </a:lnTo>
                  <a:lnTo>
                    <a:pt x="157" y="233"/>
                  </a:lnTo>
                  <a:lnTo>
                    <a:pt x="159" y="236"/>
                  </a:lnTo>
                  <a:lnTo>
                    <a:pt x="159" y="245"/>
                  </a:lnTo>
                  <a:lnTo>
                    <a:pt x="157" y="245"/>
                  </a:lnTo>
                  <a:lnTo>
                    <a:pt x="157" y="250"/>
                  </a:lnTo>
                  <a:lnTo>
                    <a:pt x="154" y="251"/>
                  </a:lnTo>
                  <a:lnTo>
                    <a:pt x="154" y="253"/>
                  </a:lnTo>
                  <a:lnTo>
                    <a:pt x="152" y="257"/>
                  </a:lnTo>
                  <a:lnTo>
                    <a:pt x="152" y="259"/>
                  </a:lnTo>
                  <a:lnTo>
                    <a:pt x="150" y="259"/>
                  </a:lnTo>
                  <a:lnTo>
                    <a:pt x="150" y="261"/>
                  </a:lnTo>
                  <a:lnTo>
                    <a:pt x="147" y="261"/>
                  </a:lnTo>
                  <a:lnTo>
                    <a:pt x="147" y="262"/>
                  </a:lnTo>
                  <a:lnTo>
                    <a:pt x="145" y="262"/>
                  </a:lnTo>
                  <a:lnTo>
                    <a:pt x="143" y="265"/>
                  </a:lnTo>
                  <a:lnTo>
                    <a:pt x="140" y="265"/>
                  </a:lnTo>
                  <a:lnTo>
                    <a:pt x="140" y="268"/>
                  </a:lnTo>
                  <a:lnTo>
                    <a:pt x="135" y="268"/>
                  </a:lnTo>
                  <a:lnTo>
                    <a:pt x="135" y="271"/>
                  </a:lnTo>
                  <a:lnTo>
                    <a:pt x="131" y="271"/>
                  </a:lnTo>
                  <a:lnTo>
                    <a:pt x="128" y="273"/>
                  </a:lnTo>
                  <a:lnTo>
                    <a:pt x="124" y="273"/>
                  </a:lnTo>
                  <a:lnTo>
                    <a:pt x="124" y="274"/>
                  </a:lnTo>
                  <a:lnTo>
                    <a:pt x="119" y="274"/>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770" name="Freeform 26"/>
            <p:cNvSpPr>
              <a:spLocks/>
            </p:cNvSpPr>
            <p:nvPr/>
          </p:nvSpPr>
          <p:spPr bwMode="auto">
            <a:xfrm>
              <a:off x="3372" y="3356"/>
              <a:ext cx="100" cy="121"/>
            </a:xfrm>
            <a:custGeom>
              <a:avLst/>
              <a:gdLst>
                <a:gd name="T0" fmla="*/ 5 w 159"/>
                <a:gd name="T1" fmla="*/ 191 h 196"/>
                <a:gd name="T2" fmla="*/ 17 w 159"/>
                <a:gd name="T3" fmla="*/ 182 h 196"/>
                <a:gd name="T4" fmla="*/ 34 w 159"/>
                <a:gd name="T5" fmla="*/ 168 h 196"/>
                <a:gd name="T6" fmla="*/ 50 w 159"/>
                <a:gd name="T7" fmla="*/ 153 h 196"/>
                <a:gd name="T8" fmla="*/ 64 w 159"/>
                <a:gd name="T9" fmla="*/ 140 h 196"/>
                <a:gd name="T10" fmla="*/ 79 w 159"/>
                <a:gd name="T11" fmla="*/ 128 h 196"/>
                <a:gd name="T12" fmla="*/ 86 w 159"/>
                <a:gd name="T13" fmla="*/ 121 h 196"/>
                <a:gd name="T14" fmla="*/ 95 w 159"/>
                <a:gd name="T15" fmla="*/ 114 h 196"/>
                <a:gd name="T16" fmla="*/ 102 w 159"/>
                <a:gd name="T17" fmla="*/ 105 h 196"/>
                <a:gd name="T18" fmla="*/ 109 w 159"/>
                <a:gd name="T19" fmla="*/ 100 h 196"/>
                <a:gd name="T20" fmla="*/ 117 w 159"/>
                <a:gd name="T21" fmla="*/ 93 h 196"/>
                <a:gd name="T22" fmla="*/ 128 w 159"/>
                <a:gd name="T23" fmla="*/ 79 h 196"/>
                <a:gd name="T24" fmla="*/ 138 w 159"/>
                <a:gd name="T25" fmla="*/ 70 h 196"/>
                <a:gd name="T26" fmla="*/ 145 w 159"/>
                <a:gd name="T27" fmla="*/ 59 h 196"/>
                <a:gd name="T28" fmla="*/ 150 w 159"/>
                <a:gd name="T29" fmla="*/ 54 h 196"/>
                <a:gd name="T30" fmla="*/ 152 w 159"/>
                <a:gd name="T31" fmla="*/ 48 h 196"/>
                <a:gd name="T32" fmla="*/ 154 w 159"/>
                <a:gd name="T33" fmla="*/ 47 h 196"/>
                <a:gd name="T34" fmla="*/ 157 w 159"/>
                <a:gd name="T35" fmla="*/ 42 h 196"/>
                <a:gd name="T36" fmla="*/ 159 w 159"/>
                <a:gd name="T37" fmla="*/ 30 h 196"/>
                <a:gd name="T38" fmla="*/ 154 w 159"/>
                <a:gd name="T39" fmla="*/ 28 h 196"/>
                <a:gd name="T40" fmla="*/ 135 w 159"/>
                <a:gd name="T41" fmla="*/ 30 h 196"/>
                <a:gd name="T42" fmla="*/ 124 w 159"/>
                <a:gd name="T43" fmla="*/ 33 h 196"/>
                <a:gd name="T44" fmla="*/ 112 w 159"/>
                <a:gd name="T45" fmla="*/ 35 h 196"/>
                <a:gd name="T46" fmla="*/ 102 w 159"/>
                <a:gd name="T47" fmla="*/ 36 h 196"/>
                <a:gd name="T48" fmla="*/ 88 w 159"/>
                <a:gd name="T49" fmla="*/ 40 h 196"/>
                <a:gd name="T50" fmla="*/ 79 w 159"/>
                <a:gd name="T51" fmla="*/ 36 h 196"/>
                <a:gd name="T52" fmla="*/ 76 w 159"/>
                <a:gd name="T53" fmla="*/ 35 h 196"/>
                <a:gd name="T54" fmla="*/ 79 w 159"/>
                <a:gd name="T55" fmla="*/ 30 h 196"/>
                <a:gd name="T56" fmla="*/ 81 w 159"/>
                <a:gd name="T57" fmla="*/ 24 h 196"/>
                <a:gd name="T58" fmla="*/ 83 w 159"/>
                <a:gd name="T59" fmla="*/ 23 h 196"/>
                <a:gd name="T60" fmla="*/ 90 w 159"/>
                <a:gd name="T61" fmla="*/ 19 h 196"/>
                <a:gd name="T62" fmla="*/ 93 w 159"/>
                <a:gd name="T63" fmla="*/ 16 h 196"/>
                <a:gd name="T64" fmla="*/ 95 w 159"/>
                <a:gd name="T65" fmla="*/ 13 h 196"/>
                <a:gd name="T66" fmla="*/ 102 w 159"/>
                <a:gd name="T67" fmla="*/ 9 h 196"/>
                <a:gd name="T68" fmla="*/ 109 w 159"/>
                <a:gd name="T69" fmla="*/ 5 h 196"/>
                <a:gd name="T70" fmla="*/ 114 w 159"/>
                <a:gd name="T71" fmla="*/ 1 h 196"/>
                <a:gd name="T72" fmla="*/ 119 w 159"/>
                <a:gd name="T7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96">
                  <a:moveTo>
                    <a:pt x="0" y="196"/>
                  </a:moveTo>
                  <a:lnTo>
                    <a:pt x="5" y="191"/>
                  </a:lnTo>
                  <a:lnTo>
                    <a:pt x="12" y="186"/>
                  </a:lnTo>
                  <a:lnTo>
                    <a:pt x="17" y="182"/>
                  </a:lnTo>
                  <a:lnTo>
                    <a:pt x="24" y="176"/>
                  </a:lnTo>
                  <a:lnTo>
                    <a:pt x="34" y="168"/>
                  </a:lnTo>
                  <a:lnTo>
                    <a:pt x="41" y="163"/>
                  </a:lnTo>
                  <a:lnTo>
                    <a:pt x="50" y="153"/>
                  </a:lnTo>
                  <a:lnTo>
                    <a:pt x="60" y="144"/>
                  </a:lnTo>
                  <a:lnTo>
                    <a:pt x="64" y="140"/>
                  </a:lnTo>
                  <a:lnTo>
                    <a:pt x="69" y="137"/>
                  </a:lnTo>
                  <a:lnTo>
                    <a:pt x="79" y="128"/>
                  </a:lnTo>
                  <a:lnTo>
                    <a:pt x="81" y="123"/>
                  </a:lnTo>
                  <a:lnTo>
                    <a:pt x="86" y="121"/>
                  </a:lnTo>
                  <a:lnTo>
                    <a:pt x="90" y="116"/>
                  </a:lnTo>
                  <a:lnTo>
                    <a:pt x="95" y="114"/>
                  </a:lnTo>
                  <a:lnTo>
                    <a:pt x="98" y="109"/>
                  </a:lnTo>
                  <a:lnTo>
                    <a:pt x="102" y="105"/>
                  </a:lnTo>
                  <a:lnTo>
                    <a:pt x="105" y="102"/>
                  </a:lnTo>
                  <a:lnTo>
                    <a:pt x="109" y="100"/>
                  </a:lnTo>
                  <a:lnTo>
                    <a:pt x="112" y="94"/>
                  </a:lnTo>
                  <a:lnTo>
                    <a:pt x="117" y="93"/>
                  </a:lnTo>
                  <a:lnTo>
                    <a:pt x="119" y="89"/>
                  </a:lnTo>
                  <a:lnTo>
                    <a:pt x="128" y="79"/>
                  </a:lnTo>
                  <a:lnTo>
                    <a:pt x="133" y="75"/>
                  </a:lnTo>
                  <a:lnTo>
                    <a:pt x="138" y="70"/>
                  </a:lnTo>
                  <a:lnTo>
                    <a:pt x="140" y="65"/>
                  </a:lnTo>
                  <a:lnTo>
                    <a:pt x="145" y="59"/>
                  </a:lnTo>
                  <a:lnTo>
                    <a:pt x="145" y="58"/>
                  </a:lnTo>
                  <a:lnTo>
                    <a:pt x="150" y="54"/>
                  </a:lnTo>
                  <a:lnTo>
                    <a:pt x="152" y="51"/>
                  </a:lnTo>
                  <a:lnTo>
                    <a:pt x="152" y="48"/>
                  </a:lnTo>
                  <a:lnTo>
                    <a:pt x="154" y="48"/>
                  </a:lnTo>
                  <a:lnTo>
                    <a:pt x="154" y="47"/>
                  </a:lnTo>
                  <a:lnTo>
                    <a:pt x="157" y="44"/>
                  </a:lnTo>
                  <a:lnTo>
                    <a:pt x="157" y="42"/>
                  </a:lnTo>
                  <a:lnTo>
                    <a:pt x="159" y="40"/>
                  </a:lnTo>
                  <a:lnTo>
                    <a:pt x="159" y="30"/>
                  </a:lnTo>
                  <a:lnTo>
                    <a:pt x="157" y="30"/>
                  </a:lnTo>
                  <a:lnTo>
                    <a:pt x="154" y="28"/>
                  </a:lnTo>
                  <a:lnTo>
                    <a:pt x="138" y="28"/>
                  </a:lnTo>
                  <a:lnTo>
                    <a:pt x="135" y="30"/>
                  </a:lnTo>
                  <a:lnTo>
                    <a:pt x="126" y="30"/>
                  </a:lnTo>
                  <a:lnTo>
                    <a:pt x="124" y="33"/>
                  </a:lnTo>
                  <a:lnTo>
                    <a:pt x="114" y="33"/>
                  </a:lnTo>
                  <a:lnTo>
                    <a:pt x="112" y="35"/>
                  </a:lnTo>
                  <a:lnTo>
                    <a:pt x="105" y="35"/>
                  </a:lnTo>
                  <a:lnTo>
                    <a:pt x="102" y="36"/>
                  </a:lnTo>
                  <a:lnTo>
                    <a:pt x="90" y="36"/>
                  </a:lnTo>
                  <a:lnTo>
                    <a:pt x="88" y="40"/>
                  </a:lnTo>
                  <a:lnTo>
                    <a:pt x="79" y="40"/>
                  </a:lnTo>
                  <a:lnTo>
                    <a:pt x="79" y="36"/>
                  </a:lnTo>
                  <a:lnTo>
                    <a:pt x="76" y="36"/>
                  </a:lnTo>
                  <a:lnTo>
                    <a:pt x="76" y="35"/>
                  </a:lnTo>
                  <a:lnTo>
                    <a:pt x="79" y="33"/>
                  </a:lnTo>
                  <a:lnTo>
                    <a:pt x="79" y="30"/>
                  </a:lnTo>
                  <a:lnTo>
                    <a:pt x="81" y="28"/>
                  </a:lnTo>
                  <a:lnTo>
                    <a:pt x="81" y="24"/>
                  </a:lnTo>
                  <a:lnTo>
                    <a:pt x="83" y="24"/>
                  </a:lnTo>
                  <a:lnTo>
                    <a:pt x="83" y="23"/>
                  </a:lnTo>
                  <a:lnTo>
                    <a:pt x="86" y="23"/>
                  </a:lnTo>
                  <a:lnTo>
                    <a:pt x="90" y="19"/>
                  </a:lnTo>
                  <a:lnTo>
                    <a:pt x="93" y="19"/>
                  </a:lnTo>
                  <a:lnTo>
                    <a:pt x="93" y="16"/>
                  </a:lnTo>
                  <a:lnTo>
                    <a:pt x="95" y="16"/>
                  </a:lnTo>
                  <a:lnTo>
                    <a:pt x="95" y="13"/>
                  </a:lnTo>
                  <a:lnTo>
                    <a:pt x="98" y="13"/>
                  </a:lnTo>
                  <a:lnTo>
                    <a:pt x="102" y="9"/>
                  </a:lnTo>
                  <a:lnTo>
                    <a:pt x="105" y="9"/>
                  </a:lnTo>
                  <a:lnTo>
                    <a:pt x="109" y="5"/>
                  </a:lnTo>
                  <a:lnTo>
                    <a:pt x="112" y="5"/>
                  </a:lnTo>
                  <a:lnTo>
                    <a:pt x="114" y="1"/>
                  </a:lnTo>
                  <a:lnTo>
                    <a:pt x="117" y="1"/>
                  </a:lnTo>
                  <a:lnTo>
                    <a:pt x="119" y="0"/>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771" name="Freeform 27"/>
            <p:cNvSpPr>
              <a:spLocks/>
            </p:cNvSpPr>
            <p:nvPr/>
          </p:nvSpPr>
          <p:spPr bwMode="auto">
            <a:xfrm>
              <a:off x="4090" y="3396"/>
              <a:ext cx="78" cy="81"/>
            </a:xfrm>
            <a:custGeom>
              <a:avLst/>
              <a:gdLst>
                <a:gd name="T0" fmla="*/ 122 w 122"/>
                <a:gd name="T1" fmla="*/ 133 h 133"/>
                <a:gd name="T2" fmla="*/ 119 w 122"/>
                <a:gd name="T3" fmla="*/ 128 h 133"/>
                <a:gd name="T4" fmla="*/ 113 w 122"/>
                <a:gd name="T5" fmla="*/ 124 h 133"/>
                <a:gd name="T6" fmla="*/ 110 w 122"/>
                <a:gd name="T7" fmla="*/ 121 h 133"/>
                <a:gd name="T8" fmla="*/ 107 w 122"/>
                <a:gd name="T9" fmla="*/ 119 h 133"/>
                <a:gd name="T10" fmla="*/ 101 w 122"/>
                <a:gd name="T11" fmla="*/ 113 h 133"/>
                <a:gd name="T12" fmla="*/ 98 w 122"/>
                <a:gd name="T13" fmla="*/ 112 h 133"/>
                <a:gd name="T14" fmla="*/ 95 w 122"/>
                <a:gd name="T15" fmla="*/ 107 h 133"/>
                <a:gd name="T16" fmla="*/ 92 w 122"/>
                <a:gd name="T17" fmla="*/ 105 h 133"/>
                <a:gd name="T18" fmla="*/ 87 w 122"/>
                <a:gd name="T19" fmla="*/ 100 h 133"/>
                <a:gd name="T20" fmla="*/ 85 w 122"/>
                <a:gd name="T21" fmla="*/ 98 h 133"/>
                <a:gd name="T22" fmla="*/ 81 w 122"/>
                <a:gd name="T23" fmla="*/ 93 h 133"/>
                <a:gd name="T24" fmla="*/ 77 w 122"/>
                <a:gd name="T25" fmla="*/ 90 h 133"/>
                <a:gd name="T26" fmla="*/ 73 w 122"/>
                <a:gd name="T27" fmla="*/ 88 h 133"/>
                <a:gd name="T28" fmla="*/ 71 w 122"/>
                <a:gd name="T29" fmla="*/ 84 h 133"/>
                <a:gd name="T30" fmla="*/ 69 w 122"/>
                <a:gd name="T31" fmla="*/ 81 h 133"/>
                <a:gd name="T32" fmla="*/ 63 w 122"/>
                <a:gd name="T33" fmla="*/ 78 h 133"/>
                <a:gd name="T34" fmla="*/ 62 w 122"/>
                <a:gd name="T35" fmla="*/ 74 h 133"/>
                <a:gd name="T36" fmla="*/ 57 w 122"/>
                <a:gd name="T37" fmla="*/ 70 h 133"/>
                <a:gd name="T38" fmla="*/ 51 w 122"/>
                <a:gd name="T39" fmla="*/ 66 h 133"/>
                <a:gd name="T40" fmla="*/ 47 w 122"/>
                <a:gd name="T41" fmla="*/ 63 h 133"/>
                <a:gd name="T42" fmla="*/ 45 w 122"/>
                <a:gd name="T43" fmla="*/ 58 h 133"/>
                <a:gd name="T44" fmla="*/ 39 w 122"/>
                <a:gd name="T45" fmla="*/ 53 h 133"/>
                <a:gd name="T46" fmla="*/ 36 w 122"/>
                <a:gd name="T47" fmla="*/ 49 h 133"/>
                <a:gd name="T48" fmla="*/ 30 w 122"/>
                <a:gd name="T49" fmla="*/ 43 h 133"/>
                <a:gd name="T50" fmla="*/ 26 w 122"/>
                <a:gd name="T51" fmla="*/ 39 h 133"/>
                <a:gd name="T52" fmla="*/ 26 w 122"/>
                <a:gd name="T53" fmla="*/ 37 h 133"/>
                <a:gd name="T54" fmla="*/ 24 w 122"/>
                <a:gd name="T55" fmla="*/ 37 h 133"/>
                <a:gd name="T56" fmla="*/ 18 w 122"/>
                <a:gd name="T57" fmla="*/ 31 h 133"/>
                <a:gd name="T58" fmla="*/ 18 w 122"/>
                <a:gd name="T59" fmla="*/ 30 h 133"/>
                <a:gd name="T60" fmla="*/ 15 w 122"/>
                <a:gd name="T61" fmla="*/ 28 h 133"/>
                <a:gd name="T62" fmla="*/ 13 w 122"/>
                <a:gd name="T63" fmla="*/ 28 h 133"/>
                <a:gd name="T64" fmla="*/ 13 w 122"/>
                <a:gd name="T65" fmla="*/ 26 h 133"/>
                <a:gd name="T66" fmla="*/ 9 w 122"/>
                <a:gd name="T67" fmla="*/ 20 h 133"/>
                <a:gd name="T68" fmla="*/ 6 w 122"/>
                <a:gd name="T69" fmla="*/ 19 h 133"/>
                <a:gd name="T70" fmla="*/ 6 w 122"/>
                <a:gd name="T71" fmla="*/ 16 h 133"/>
                <a:gd name="T72" fmla="*/ 4 w 122"/>
                <a:gd name="T73" fmla="*/ 14 h 133"/>
                <a:gd name="T74" fmla="*/ 4 w 122"/>
                <a:gd name="T75" fmla="*/ 12 h 133"/>
                <a:gd name="T76" fmla="*/ 1 w 122"/>
                <a:gd name="T77" fmla="*/ 12 h 133"/>
                <a:gd name="T78" fmla="*/ 1 w 122"/>
                <a:gd name="T79" fmla="*/ 8 h 133"/>
                <a:gd name="T80" fmla="*/ 0 w 122"/>
                <a:gd name="T81" fmla="*/ 7 h 133"/>
                <a:gd name="T82" fmla="*/ 0 w 122"/>
                <a:gd name="T83" fmla="*/ 0 h 133"/>
                <a:gd name="T84" fmla="*/ 12 w 122"/>
                <a:gd name="T85" fmla="*/ 0 h 133"/>
                <a:gd name="T86" fmla="*/ 13 w 122"/>
                <a:gd name="T87" fmla="*/ 2 h 133"/>
                <a:gd name="T88" fmla="*/ 18 w 122"/>
                <a:gd name="T89" fmla="*/ 2 h 133"/>
                <a:gd name="T90" fmla="*/ 21 w 122"/>
                <a:gd name="T91" fmla="*/ 5 h 133"/>
                <a:gd name="T92" fmla="*/ 24 w 122"/>
                <a:gd name="T93" fmla="*/ 5 h 133"/>
                <a:gd name="T94" fmla="*/ 26 w 122"/>
                <a:gd name="T95" fmla="*/ 7 h 133"/>
                <a:gd name="T96" fmla="*/ 30 w 122"/>
                <a:gd name="T97" fmla="*/ 7 h 133"/>
                <a:gd name="T98" fmla="*/ 36 w 122"/>
                <a:gd name="T99" fmla="*/ 12 h 133"/>
                <a:gd name="T100" fmla="*/ 38 w 122"/>
                <a:gd name="T101" fmla="*/ 12 h 133"/>
                <a:gd name="T102" fmla="*/ 39 w 122"/>
                <a:gd name="T103" fmla="*/ 14 h 133"/>
                <a:gd name="T104" fmla="*/ 41 w 122"/>
                <a:gd name="T105" fmla="*/ 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133">
                  <a:moveTo>
                    <a:pt x="122" y="133"/>
                  </a:moveTo>
                  <a:lnTo>
                    <a:pt x="119" y="128"/>
                  </a:lnTo>
                  <a:lnTo>
                    <a:pt x="113" y="124"/>
                  </a:lnTo>
                  <a:lnTo>
                    <a:pt x="110" y="121"/>
                  </a:lnTo>
                  <a:lnTo>
                    <a:pt x="107" y="119"/>
                  </a:lnTo>
                  <a:lnTo>
                    <a:pt x="101" y="113"/>
                  </a:lnTo>
                  <a:lnTo>
                    <a:pt x="98" y="112"/>
                  </a:lnTo>
                  <a:lnTo>
                    <a:pt x="95" y="107"/>
                  </a:lnTo>
                  <a:lnTo>
                    <a:pt x="92" y="105"/>
                  </a:lnTo>
                  <a:lnTo>
                    <a:pt x="87" y="100"/>
                  </a:lnTo>
                  <a:lnTo>
                    <a:pt x="85" y="98"/>
                  </a:lnTo>
                  <a:lnTo>
                    <a:pt x="81" y="93"/>
                  </a:lnTo>
                  <a:lnTo>
                    <a:pt x="77" y="90"/>
                  </a:lnTo>
                  <a:lnTo>
                    <a:pt x="73" y="88"/>
                  </a:lnTo>
                  <a:lnTo>
                    <a:pt x="71" y="84"/>
                  </a:lnTo>
                  <a:lnTo>
                    <a:pt x="69" y="81"/>
                  </a:lnTo>
                  <a:lnTo>
                    <a:pt x="63" y="78"/>
                  </a:lnTo>
                  <a:lnTo>
                    <a:pt x="62" y="74"/>
                  </a:lnTo>
                  <a:lnTo>
                    <a:pt x="57" y="70"/>
                  </a:lnTo>
                  <a:lnTo>
                    <a:pt x="51" y="66"/>
                  </a:lnTo>
                  <a:lnTo>
                    <a:pt x="47" y="63"/>
                  </a:lnTo>
                  <a:lnTo>
                    <a:pt x="45" y="58"/>
                  </a:lnTo>
                  <a:lnTo>
                    <a:pt x="39" y="53"/>
                  </a:lnTo>
                  <a:lnTo>
                    <a:pt x="36" y="49"/>
                  </a:lnTo>
                  <a:lnTo>
                    <a:pt x="30" y="43"/>
                  </a:lnTo>
                  <a:lnTo>
                    <a:pt x="26" y="39"/>
                  </a:lnTo>
                  <a:lnTo>
                    <a:pt x="26" y="37"/>
                  </a:lnTo>
                  <a:lnTo>
                    <a:pt x="24" y="37"/>
                  </a:lnTo>
                  <a:lnTo>
                    <a:pt x="18" y="31"/>
                  </a:lnTo>
                  <a:lnTo>
                    <a:pt x="18" y="30"/>
                  </a:lnTo>
                  <a:lnTo>
                    <a:pt x="15" y="28"/>
                  </a:lnTo>
                  <a:lnTo>
                    <a:pt x="13" y="28"/>
                  </a:lnTo>
                  <a:lnTo>
                    <a:pt x="13" y="26"/>
                  </a:lnTo>
                  <a:lnTo>
                    <a:pt x="9" y="20"/>
                  </a:lnTo>
                  <a:lnTo>
                    <a:pt x="6" y="19"/>
                  </a:lnTo>
                  <a:lnTo>
                    <a:pt x="6" y="16"/>
                  </a:lnTo>
                  <a:lnTo>
                    <a:pt x="4" y="14"/>
                  </a:lnTo>
                  <a:lnTo>
                    <a:pt x="4" y="12"/>
                  </a:lnTo>
                  <a:lnTo>
                    <a:pt x="1" y="12"/>
                  </a:lnTo>
                  <a:lnTo>
                    <a:pt x="1" y="8"/>
                  </a:lnTo>
                  <a:lnTo>
                    <a:pt x="0" y="7"/>
                  </a:lnTo>
                  <a:lnTo>
                    <a:pt x="0" y="0"/>
                  </a:lnTo>
                  <a:lnTo>
                    <a:pt x="12" y="0"/>
                  </a:lnTo>
                  <a:lnTo>
                    <a:pt x="13" y="2"/>
                  </a:lnTo>
                  <a:lnTo>
                    <a:pt x="18" y="2"/>
                  </a:lnTo>
                  <a:lnTo>
                    <a:pt x="21" y="5"/>
                  </a:lnTo>
                  <a:lnTo>
                    <a:pt x="24" y="5"/>
                  </a:lnTo>
                  <a:lnTo>
                    <a:pt x="26" y="7"/>
                  </a:lnTo>
                  <a:lnTo>
                    <a:pt x="30" y="7"/>
                  </a:lnTo>
                  <a:lnTo>
                    <a:pt x="36" y="12"/>
                  </a:lnTo>
                  <a:lnTo>
                    <a:pt x="38" y="12"/>
                  </a:lnTo>
                  <a:lnTo>
                    <a:pt x="39" y="14"/>
                  </a:lnTo>
                  <a:lnTo>
                    <a:pt x="41" y="14"/>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772" name="Freeform 28"/>
            <p:cNvSpPr>
              <a:spLocks/>
            </p:cNvSpPr>
            <p:nvPr/>
          </p:nvSpPr>
          <p:spPr bwMode="auto">
            <a:xfrm>
              <a:off x="4065" y="2439"/>
              <a:ext cx="104" cy="121"/>
            </a:xfrm>
            <a:custGeom>
              <a:avLst/>
              <a:gdLst>
                <a:gd name="T0" fmla="*/ 160 w 163"/>
                <a:gd name="T1" fmla="*/ 3 h 195"/>
                <a:gd name="T2" fmla="*/ 148 w 163"/>
                <a:gd name="T3" fmla="*/ 9 h 195"/>
                <a:gd name="T4" fmla="*/ 138 w 163"/>
                <a:gd name="T5" fmla="*/ 17 h 195"/>
                <a:gd name="T6" fmla="*/ 122 w 163"/>
                <a:gd name="T7" fmla="*/ 26 h 195"/>
                <a:gd name="T8" fmla="*/ 106 w 163"/>
                <a:gd name="T9" fmla="*/ 35 h 195"/>
                <a:gd name="T10" fmla="*/ 92 w 163"/>
                <a:gd name="T11" fmla="*/ 44 h 195"/>
                <a:gd name="T12" fmla="*/ 80 w 163"/>
                <a:gd name="T13" fmla="*/ 53 h 195"/>
                <a:gd name="T14" fmla="*/ 74 w 163"/>
                <a:gd name="T15" fmla="*/ 59 h 195"/>
                <a:gd name="T16" fmla="*/ 67 w 163"/>
                <a:gd name="T17" fmla="*/ 64 h 195"/>
                <a:gd name="T18" fmla="*/ 59 w 163"/>
                <a:gd name="T19" fmla="*/ 70 h 195"/>
                <a:gd name="T20" fmla="*/ 50 w 163"/>
                <a:gd name="T21" fmla="*/ 76 h 195"/>
                <a:gd name="T22" fmla="*/ 41 w 163"/>
                <a:gd name="T23" fmla="*/ 84 h 195"/>
                <a:gd name="T24" fmla="*/ 33 w 163"/>
                <a:gd name="T25" fmla="*/ 88 h 195"/>
                <a:gd name="T26" fmla="*/ 23 w 163"/>
                <a:gd name="T27" fmla="*/ 98 h 195"/>
                <a:gd name="T28" fmla="*/ 15 w 163"/>
                <a:gd name="T29" fmla="*/ 108 h 195"/>
                <a:gd name="T30" fmla="*/ 11 w 163"/>
                <a:gd name="T31" fmla="*/ 111 h 195"/>
                <a:gd name="T32" fmla="*/ 7 w 163"/>
                <a:gd name="T33" fmla="*/ 113 h 195"/>
                <a:gd name="T34" fmla="*/ 5 w 163"/>
                <a:gd name="T35" fmla="*/ 119 h 195"/>
                <a:gd name="T36" fmla="*/ 3 w 163"/>
                <a:gd name="T37" fmla="*/ 122 h 195"/>
                <a:gd name="T38" fmla="*/ 0 w 163"/>
                <a:gd name="T39" fmla="*/ 128 h 195"/>
                <a:gd name="T40" fmla="*/ 3 w 163"/>
                <a:gd name="T41" fmla="*/ 131 h 195"/>
                <a:gd name="T42" fmla="*/ 5 w 163"/>
                <a:gd name="T43" fmla="*/ 133 h 195"/>
                <a:gd name="T44" fmla="*/ 9 w 163"/>
                <a:gd name="T45" fmla="*/ 134 h 195"/>
                <a:gd name="T46" fmla="*/ 17 w 163"/>
                <a:gd name="T47" fmla="*/ 137 h 195"/>
                <a:gd name="T48" fmla="*/ 29 w 163"/>
                <a:gd name="T49" fmla="*/ 140 h 195"/>
                <a:gd name="T50" fmla="*/ 41 w 163"/>
                <a:gd name="T51" fmla="*/ 142 h 195"/>
                <a:gd name="T52" fmla="*/ 50 w 163"/>
                <a:gd name="T53" fmla="*/ 145 h 195"/>
                <a:gd name="T54" fmla="*/ 56 w 163"/>
                <a:gd name="T55" fmla="*/ 148 h 195"/>
                <a:gd name="T56" fmla="*/ 59 w 163"/>
                <a:gd name="T57" fmla="*/ 152 h 195"/>
                <a:gd name="T58" fmla="*/ 56 w 163"/>
                <a:gd name="T59" fmla="*/ 175 h 195"/>
                <a:gd name="T60" fmla="*/ 54 w 163"/>
                <a:gd name="T61" fmla="*/ 180 h 195"/>
                <a:gd name="T62" fmla="*/ 53 w 163"/>
                <a:gd name="T63" fmla="*/ 183 h 195"/>
                <a:gd name="T64" fmla="*/ 50 w 163"/>
                <a:gd name="T65" fmla="*/ 189 h 195"/>
                <a:gd name="T66" fmla="*/ 47 w 163"/>
                <a:gd name="T67" fmla="*/ 191 h 195"/>
                <a:gd name="T68" fmla="*/ 45 w 163"/>
                <a:gd name="T6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95">
                  <a:moveTo>
                    <a:pt x="163" y="0"/>
                  </a:moveTo>
                  <a:lnTo>
                    <a:pt x="160" y="3"/>
                  </a:lnTo>
                  <a:lnTo>
                    <a:pt x="151" y="6"/>
                  </a:lnTo>
                  <a:lnTo>
                    <a:pt x="148" y="9"/>
                  </a:lnTo>
                  <a:lnTo>
                    <a:pt x="142" y="14"/>
                  </a:lnTo>
                  <a:lnTo>
                    <a:pt x="138" y="17"/>
                  </a:lnTo>
                  <a:lnTo>
                    <a:pt x="130" y="20"/>
                  </a:lnTo>
                  <a:lnTo>
                    <a:pt x="122" y="26"/>
                  </a:lnTo>
                  <a:lnTo>
                    <a:pt x="116" y="30"/>
                  </a:lnTo>
                  <a:lnTo>
                    <a:pt x="106" y="35"/>
                  </a:lnTo>
                  <a:lnTo>
                    <a:pt x="103" y="40"/>
                  </a:lnTo>
                  <a:lnTo>
                    <a:pt x="92" y="44"/>
                  </a:lnTo>
                  <a:lnTo>
                    <a:pt x="91" y="49"/>
                  </a:lnTo>
                  <a:lnTo>
                    <a:pt x="80" y="53"/>
                  </a:lnTo>
                  <a:lnTo>
                    <a:pt x="79" y="55"/>
                  </a:lnTo>
                  <a:lnTo>
                    <a:pt x="74" y="59"/>
                  </a:lnTo>
                  <a:lnTo>
                    <a:pt x="68" y="63"/>
                  </a:lnTo>
                  <a:lnTo>
                    <a:pt x="67" y="64"/>
                  </a:lnTo>
                  <a:lnTo>
                    <a:pt x="62" y="67"/>
                  </a:lnTo>
                  <a:lnTo>
                    <a:pt x="59" y="70"/>
                  </a:lnTo>
                  <a:lnTo>
                    <a:pt x="54" y="73"/>
                  </a:lnTo>
                  <a:lnTo>
                    <a:pt x="50" y="76"/>
                  </a:lnTo>
                  <a:lnTo>
                    <a:pt x="45" y="78"/>
                  </a:lnTo>
                  <a:lnTo>
                    <a:pt x="41" y="84"/>
                  </a:lnTo>
                  <a:lnTo>
                    <a:pt x="39" y="87"/>
                  </a:lnTo>
                  <a:lnTo>
                    <a:pt x="33" y="88"/>
                  </a:lnTo>
                  <a:lnTo>
                    <a:pt x="29" y="94"/>
                  </a:lnTo>
                  <a:lnTo>
                    <a:pt x="23" y="98"/>
                  </a:lnTo>
                  <a:lnTo>
                    <a:pt x="18" y="102"/>
                  </a:lnTo>
                  <a:lnTo>
                    <a:pt x="15" y="108"/>
                  </a:lnTo>
                  <a:lnTo>
                    <a:pt x="11" y="110"/>
                  </a:lnTo>
                  <a:lnTo>
                    <a:pt x="11" y="111"/>
                  </a:lnTo>
                  <a:lnTo>
                    <a:pt x="9" y="111"/>
                  </a:lnTo>
                  <a:lnTo>
                    <a:pt x="7" y="113"/>
                  </a:lnTo>
                  <a:lnTo>
                    <a:pt x="7" y="117"/>
                  </a:lnTo>
                  <a:lnTo>
                    <a:pt x="5" y="119"/>
                  </a:lnTo>
                  <a:lnTo>
                    <a:pt x="3" y="119"/>
                  </a:lnTo>
                  <a:lnTo>
                    <a:pt x="3" y="122"/>
                  </a:lnTo>
                  <a:lnTo>
                    <a:pt x="0" y="122"/>
                  </a:lnTo>
                  <a:lnTo>
                    <a:pt x="0" y="128"/>
                  </a:lnTo>
                  <a:lnTo>
                    <a:pt x="3" y="128"/>
                  </a:lnTo>
                  <a:lnTo>
                    <a:pt x="3" y="131"/>
                  </a:lnTo>
                  <a:lnTo>
                    <a:pt x="5" y="131"/>
                  </a:lnTo>
                  <a:lnTo>
                    <a:pt x="5" y="133"/>
                  </a:lnTo>
                  <a:lnTo>
                    <a:pt x="7" y="133"/>
                  </a:lnTo>
                  <a:lnTo>
                    <a:pt x="9" y="134"/>
                  </a:lnTo>
                  <a:lnTo>
                    <a:pt x="15" y="134"/>
                  </a:lnTo>
                  <a:lnTo>
                    <a:pt x="17" y="137"/>
                  </a:lnTo>
                  <a:lnTo>
                    <a:pt x="29" y="137"/>
                  </a:lnTo>
                  <a:lnTo>
                    <a:pt x="29" y="140"/>
                  </a:lnTo>
                  <a:lnTo>
                    <a:pt x="39" y="140"/>
                  </a:lnTo>
                  <a:lnTo>
                    <a:pt x="41" y="142"/>
                  </a:lnTo>
                  <a:lnTo>
                    <a:pt x="47" y="142"/>
                  </a:lnTo>
                  <a:lnTo>
                    <a:pt x="50" y="145"/>
                  </a:lnTo>
                  <a:lnTo>
                    <a:pt x="53" y="145"/>
                  </a:lnTo>
                  <a:lnTo>
                    <a:pt x="56" y="148"/>
                  </a:lnTo>
                  <a:lnTo>
                    <a:pt x="56" y="152"/>
                  </a:lnTo>
                  <a:lnTo>
                    <a:pt x="59" y="152"/>
                  </a:lnTo>
                  <a:lnTo>
                    <a:pt x="59" y="172"/>
                  </a:lnTo>
                  <a:lnTo>
                    <a:pt x="56" y="175"/>
                  </a:lnTo>
                  <a:lnTo>
                    <a:pt x="56" y="180"/>
                  </a:lnTo>
                  <a:lnTo>
                    <a:pt x="54" y="180"/>
                  </a:lnTo>
                  <a:lnTo>
                    <a:pt x="54" y="181"/>
                  </a:lnTo>
                  <a:lnTo>
                    <a:pt x="53" y="183"/>
                  </a:lnTo>
                  <a:lnTo>
                    <a:pt x="53" y="187"/>
                  </a:lnTo>
                  <a:lnTo>
                    <a:pt x="50" y="189"/>
                  </a:lnTo>
                  <a:lnTo>
                    <a:pt x="50" y="191"/>
                  </a:lnTo>
                  <a:lnTo>
                    <a:pt x="47" y="191"/>
                  </a:lnTo>
                  <a:lnTo>
                    <a:pt x="47" y="193"/>
                  </a:lnTo>
                  <a:lnTo>
                    <a:pt x="45" y="195"/>
                  </a:lnTo>
                </a:path>
              </a:pathLst>
            </a:custGeom>
            <a:noFill/>
            <a:ln w="6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773" name="Line 29"/>
            <p:cNvSpPr>
              <a:spLocks noChangeShapeType="1"/>
            </p:cNvSpPr>
            <p:nvPr/>
          </p:nvSpPr>
          <p:spPr bwMode="auto">
            <a:xfrm>
              <a:off x="3283" y="2439"/>
              <a:ext cx="906" cy="1"/>
            </a:xfrm>
            <a:prstGeom prst="line">
              <a:avLst/>
            </a:prstGeom>
            <a:noFill/>
            <a:ln w="63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4" name="Line 30"/>
            <p:cNvSpPr>
              <a:spLocks noChangeShapeType="1"/>
            </p:cNvSpPr>
            <p:nvPr/>
          </p:nvSpPr>
          <p:spPr bwMode="auto">
            <a:xfrm>
              <a:off x="3283" y="3477"/>
              <a:ext cx="906" cy="1"/>
            </a:xfrm>
            <a:prstGeom prst="line">
              <a:avLst/>
            </a:prstGeom>
            <a:noFill/>
            <a:ln w="63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5" name="AutoShape 31"/>
            <p:cNvSpPr>
              <a:spLocks noChangeArrowheads="1"/>
            </p:cNvSpPr>
            <p:nvPr/>
          </p:nvSpPr>
          <p:spPr bwMode="auto">
            <a:xfrm>
              <a:off x="4573" y="2701"/>
              <a:ext cx="797" cy="890"/>
            </a:xfrm>
            <a:prstGeom prst="can">
              <a:avLst>
                <a:gd name="adj" fmla="val 27917"/>
              </a:avLst>
            </a:prstGeom>
            <a:solidFill>
              <a:srgbClr val="333399"/>
            </a:solidFill>
            <a:ln w="9525">
              <a:solidFill>
                <a:srgbClr val="333399"/>
              </a:solidFill>
              <a:round/>
              <a:headEnd/>
              <a:tailEnd/>
            </a:ln>
          </p:spPr>
          <p:txBody>
            <a:bodyPr/>
            <a:lstStyle/>
            <a:p>
              <a:endParaRPr lang="de-DE"/>
            </a:p>
          </p:txBody>
        </p:sp>
        <p:sp>
          <p:nvSpPr>
            <p:cNvPr id="31776" name="Oval 32"/>
            <p:cNvSpPr>
              <a:spLocks noChangeArrowheads="1"/>
            </p:cNvSpPr>
            <p:nvPr/>
          </p:nvSpPr>
          <p:spPr bwMode="auto">
            <a:xfrm rot="3297429">
              <a:off x="5039" y="2545"/>
              <a:ext cx="743" cy="155"/>
            </a:xfrm>
            <a:prstGeom prst="ellipse">
              <a:avLst/>
            </a:prstGeom>
            <a:solidFill>
              <a:srgbClr val="CC3300"/>
            </a:solidFill>
            <a:ln w="9525">
              <a:solidFill>
                <a:srgbClr val="333333"/>
              </a:solidFill>
              <a:round/>
              <a:headEnd/>
              <a:tailEnd/>
            </a:ln>
          </p:spPr>
          <p:txBody>
            <a:bodyPr/>
            <a:lstStyle/>
            <a:p>
              <a:endParaRPr lang="de-DE"/>
            </a:p>
          </p:txBody>
        </p:sp>
        <p:sp>
          <p:nvSpPr>
            <p:cNvPr id="31777" name="Oval 33"/>
            <p:cNvSpPr>
              <a:spLocks noChangeArrowheads="1"/>
            </p:cNvSpPr>
            <p:nvPr/>
          </p:nvSpPr>
          <p:spPr bwMode="auto">
            <a:xfrm rot="3297429">
              <a:off x="5046" y="2543"/>
              <a:ext cx="698" cy="117"/>
            </a:xfrm>
            <a:prstGeom prst="ellipse">
              <a:avLst/>
            </a:prstGeom>
            <a:solidFill>
              <a:srgbClr val="CC3300"/>
            </a:solidFill>
            <a:ln w="9525">
              <a:solidFill>
                <a:srgbClr val="333333"/>
              </a:solidFill>
              <a:round/>
              <a:headEnd/>
              <a:tailEnd/>
            </a:ln>
          </p:spPr>
          <p:txBody>
            <a:bodyPr/>
            <a:lstStyle/>
            <a:p>
              <a:endParaRPr lang="de-DE"/>
            </a:p>
          </p:txBody>
        </p:sp>
        <p:sp>
          <p:nvSpPr>
            <p:cNvPr id="31778" name="Rectangle 34"/>
            <p:cNvSpPr>
              <a:spLocks noChangeArrowheads="1"/>
            </p:cNvSpPr>
            <p:nvPr/>
          </p:nvSpPr>
          <p:spPr bwMode="auto">
            <a:xfrm>
              <a:off x="4642" y="3035"/>
              <a:ext cx="691" cy="456"/>
            </a:xfrm>
            <a:prstGeom prst="rect">
              <a:avLst/>
            </a:prstGeom>
            <a:solidFill>
              <a:srgbClr val="FFFFFF"/>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de-DE" altLang="de-DE" sz="600" b="1">
                <a:solidFill>
                  <a:srgbClr val="000000"/>
                </a:solidFill>
              </a:endParaRPr>
            </a:p>
            <a:p>
              <a:pPr algn="ctr"/>
              <a:r>
                <a:rPr lang="de-DE" altLang="de-DE" sz="1200" b="1">
                  <a:solidFill>
                    <a:srgbClr val="000000"/>
                  </a:solidFill>
                </a:rPr>
                <a:t>Bezeich-nung und MHD</a:t>
              </a:r>
            </a:p>
          </p:txBody>
        </p:sp>
        <p:pic>
          <p:nvPicPr>
            <p:cNvPr id="3177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 y="2811"/>
              <a:ext cx="3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0" name="Freeform 36" descr="50%"/>
            <p:cNvSpPr>
              <a:spLocks/>
            </p:cNvSpPr>
            <p:nvPr/>
          </p:nvSpPr>
          <p:spPr bwMode="auto">
            <a:xfrm>
              <a:off x="4642" y="2802"/>
              <a:ext cx="654" cy="148"/>
            </a:xfrm>
            <a:custGeom>
              <a:avLst/>
              <a:gdLst>
                <a:gd name="T0" fmla="*/ 0 w 940"/>
                <a:gd name="T1" fmla="*/ 21 h 115"/>
                <a:gd name="T2" fmla="*/ 880 w 940"/>
                <a:gd name="T3" fmla="*/ 41 h 115"/>
                <a:gd name="T4" fmla="*/ 940 w 940"/>
                <a:gd name="T5" fmla="*/ 21 h 115"/>
                <a:gd name="T6" fmla="*/ 880 w 940"/>
                <a:gd name="T7" fmla="*/ 1 h 115"/>
                <a:gd name="T8" fmla="*/ 0 w 940"/>
                <a:gd name="T9" fmla="*/ 21 h 115"/>
              </a:gdLst>
              <a:ahLst/>
              <a:cxnLst>
                <a:cxn ang="0">
                  <a:pos x="T0" y="T1"/>
                </a:cxn>
                <a:cxn ang="0">
                  <a:pos x="T2" y="T3"/>
                </a:cxn>
                <a:cxn ang="0">
                  <a:pos x="T4" y="T5"/>
                </a:cxn>
                <a:cxn ang="0">
                  <a:pos x="T6" y="T7"/>
                </a:cxn>
                <a:cxn ang="0">
                  <a:pos x="T8" y="T9"/>
                </a:cxn>
              </a:cxnLst>
              <a:rect l="0" t="0" r="r" b="b"/>
              <a:pathLst>
                <a:path w="940" h="115">
                  <a:moveTo>
                    <a:pt x="0" y="21"/>
                  </a:moveTo>
                  <a:cubicBezTo>
                    <a:pt x="283" y="115"/>
                    <a:pt x="588" y="49"/>
                    <a:pt x="880" y="41"/>
                  </a:cubicBezTo>
                  <a:cubicBezTo>
                    <a:pt x="900" y="34"/>
                    <a:pt x="940" y="42"/>
                    <a:pt x="940" y="21"/>
                  </a:cubicBezTo>
                  <a:cubicBezTo>
                    <a:pt x="940" y="0"/>
                    <a:pt x="901" y="1"/>
                    <a:pt x="880" y="1"/>
                  </a:cubicBezTo>
                  <a:cubicBezTo>
                    <a:pt x="587" y="1"/>
                    <a:pt x="293" y="21"/>
                    <a:pt x="0" y="21"/>
                  </a:cubicBezTo>
                  <a:close/>
                </a:path>
              </a:pathLst>
            </a:custGeom>
            <a:pattFill prst="pct50">
              <a:fgClr>
                <a:srgbClr val="FFCC99"/>
              </a:fgClr>
              <a:bgClr>
                <a:srgbClr val="FFFFFF"/>
              </a:bgClr>
            </a:pattFill>
            <a:ln w="9525">
              <a:pattFill prst="pct50">
                <a:fgClr>
                  <a:srgbClr val="FFCC99"/>
                </a:fgClr>
                <a:bgClr>
                  <a:srgbClr val="FFFFFF"/>
                </a:bgClr>
              </a:pattFill>
              <a:prstDash val="solid"/>
              <a:round/>
              <a:headEnd/>
              <a:tailEnd/>
            </a:ln>
          </p:spPr>
          <p:txBody>
            <a:bodyPr/>
            <a:lstStyle/>
            <a:p>
              <a:endParaRPr lang="de-DE"/>
            </a:p>
          </p:txBody>
        </p:sp>
        <p:sp>
          <p:nvSpPr>
            <p:cNvPr id="31781" name="Freeform 37"/>
            <p:cNvSpPr>
              <a:spLocks/>
            </p:cNvSpPr>
            <p:nvPr/>
          </p:nvSpPr>
          <p:spPr bwMode="auto">
            <a:xfrm>
              <a:off x="3321" y="2468"/>
              <a:ext cx="858" cy="390"/>
            </a:xfrm>
            <a:custGeom>
              <a:avLst/>
              <a:gdLst>
                <a:gd name="T0" fmla="*/ 0 w 1357"/>
                <a:gd name="T1" fmla="*/ 20 h 632"/>
                <a:gd name="T2" fmla="*/ 60 w 1357"/>
                <a:gd name="T3" fmla="*/ 80 h 632"/>
                <a:gd name="T4" fmla="*/ 100 w 1357"/>
                <a:gd name="T5" fmla="*/ 200 h 632"/>
                <a:gd name="T6" fmla="*/ 140 w 1357"/>
                <a:gd name="T7" fmla="*/ 260 h 632"/>
                <a:gd name="T8" fmla="*/ 240 w 1357"/>
                <a:gd name="T9" fmla="*/ 480 h 632"/>
                <a:gd name="T10" fmla="*/ 280 w 1357"/>
                <a:gd name="T11" fmla="*/ 540 h 632"/>
                <a:gd name="T12" fmla="*/ 420 w 1357"/>
                <a:gd name="T13" fmla="*/ 520 h 632"/>
                <a:gd name="T14" fmla="*/ 480 w 1357"/>
                <a:gd name="T15" fmla="*/ 500 h 632"/>
                <a:gd name="T16" fmla="*/ 520 w 1357"/>
                <a:gd name="T17" fmla="*/ 560 h 632"/>
                <a:gd name="T18" fmla="*/ 640 w 1357"/>
                <a:gd name="T19" fmla="*/ 600 h 632"/>
                <a:gd name="T20" fmla="*/ 780 w 1357"/>
                <a:gd name="T21" fmla="*/ 520 h 632"/>
                <a:gd name="T22" fmla="*/ 840 w 1357"/>
                <a:gd name="T23" fmla="*/ 560 h 632"/>
                <a:gd name="T24" fmla="*/ 1100 w 1357"/>
                <a:gd name="T25" fmla="*/ 620 h 632"/>
                <a:gd name="T26" fmla="*/ 1240 w 1357"/>
                <a:gd name="T27" fmla="*/ 600 h 632"/>
                <a:gd name="T28" fmla="*/ 1300 w 1357"/>
                <a:gd name="T29" fmla="*/ 460 h 632"/>
                <a:gd name="T30" fmla="*/ 1260 w 1357"/>
                <a:gd name="T31" fmla="*/ 400 h 632"/>
                <a:gd name="T32" fmla="*/ 1140 w 1357"/>
                <a:gd name="T33" fmla="*/ 360 h 632"/>
                <a:gd name="T34" fmla="*/ 740 w 1357"/>
                <a:gd name="T35" fmla="*/ 320 h 632"/>
                <a:gd name="T36" fmla="*/ 600 w 1357"/>
                <a:gd name="T37" fmla="*/ 280 h 632"/>
                <a:gd name="T38" fmla="*/ 560 w 1357"/>
                <a:gd name="T39" fmla="*/ 220 h 632"/>
                <a:gd name="T40" fmla="*/ 280 w 1357"/>
                <a:gd name="T41" fmla="*/ 120 h 632"/>
                <a:gd name="T42" fmla="*/ 100 w 1357"/>
                <a:gd name="T43" fmla="*/ 0 h 632"/>
                <a:gd name="T44" fmla="*/ 0 w 1357"/>
                <a:gd name="T45" fmla="*/ 2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7" h="632">
                  <a:moveTo>
                    <a:pt x="0" y="20"/>
                  </a:moveTo>
                  <a:cubicBezTo>
                    <a:pt x="20" y="40"/>
                    <a:pt x="46" y="55"/>
                    <a:pt x="60" y="80"/>
                  </a:cubicBezTo>
                  <a:cubicBezTo>
                    <a:pt x="80" y="117"/>
                    <a:pt x="77" y="165"/>
                    <a:pt x="100" y="200"/>
                  </a:cubicBezTo>
                  <a:cubicBezTo>
                    <a:pt x="113" y="220"/>
                    <a:pt x="127" y="240"/>
                    <a:pt x="140" y="260"/>
                  </a:cubicBezTo>
                  <a:cubicBezTo>
                    <a:pt x="169" y="407"/>
                    <a:pt x="141" y="332"/>
                    <a:pt x="240" y="480"/>
                  </a:cubicBezTo>
                  <a:cubicBezTo>
                    <a:pt x="253" y="500"/>
                    <a:pt x="280" y="540"/>
                    <a:pt x="280" y="540"/>
                  </a:cubicBezTo>
                  <a:cubicBezTo>
                    <a:pt x="327" y="533"/>
                    <a:pt x="374" y="529"/>
                    <a:pt x="420" y="520"/>
                  </a:cubicBezTo>
                  <a:cubicBezTo>
                    <a:pt x="441" y="516"/>
                    <a:pt x="460" y="492"/>
                    <a:pt x="480" y="500"/>
                  </a:cubicBezTo>
                  <a:cubicBezTo>
                    <a:pt x="502" y="509"/>
                    <a:pt x="500" y="547"/>
                    <a:pt x="520" y="560"/>
                  </a:cubicBezTo>
                  <a:cubicBezTo>
                    <a:pt x="556" y="582"/>
                    <a:pt x="640" y="600"/>
                    <a:pt x="640" y="600"/>
                  </a:cubicBezTo>
                  <a:cubicBezTo>
                    <a:pt x="658" y="587"/>
                    <a:pt x="738" y="513"/>
                    <a:pt x="780" y="520"/>
                  </a:cubicBezTo>
                  <a:cubicBezTo>
                    <a:pt x="804" y="524"/>
                    <a:pt x="818" y="550"/>
                    <a:pt x="840" y="560"/>
                  </a:cubicBezTo>
                  <a:cubicBezTo>
                    <a:pt x="944" y="606"/>
                    <a:pt x="986" y="604"/>
                    <a:pt x="1100" y="620"/>
                  </a:cubicBezTo>
                  <a:cubicBezTo>
                    <a:pt x="1147" y="613"/>
                    <a:pt x="1197" y="619"/>
                    <a:pt x="1240" y="600"/>
                  </a:cubicBezTo>
                  <a:cubicBezTo>
                    <a:pt x="1279" y="583"/>
                    <a:pt x="1293" y="488"/>
                    <a:pt x="1300" y="460"/>
                  </a:cubicBezTo>
                  <a:cubicBezTo>
                    <a:pt x="1357" y="632"/>
                    <a:pt x="1268" y="406"/>
                    <a:pt x="1260" y="400"/>
                  </a:cubicBezTo>
                  <a:cubicBezTo>
                    <a:pt x="1226" y="375"/>
                    <a:pt x="1180" y="373"/>
                    <a:pt x="1140" y="360"/>
                  </a:cubicBezTo>
                  <a:cubicBezTo>
                    <a:pt x="972" y="304"/>
                    <a:pt x="1101" y="341"/>
                    <a:pt x="740" y="320"/>
                  </a:cubicBezTo>
                  <a:cubicBezTo>
                    <a:pt x="735" y="319"/>
                    <a:pt x="613" y="290"/>
                    <a:pt x="600" y="280"/>
                  </a:cubicBezTo>
                  <a:cubicBezTo>
                    <a:pt x="581" y="265"/>
                    <a:pt x="578" y="235"/>
                    <a:pt x="560" y="220"/>
                  </a:cubicBezTo>
                  <a:cubicBezTo>
                    <a:pt x="487" y="159"/>
                    <a:pt x="371" y="143"/>
                    <a:pt x="280" y="120"/>
                  </a:cubicBezTo>
                  <a:cubicBezTo>
                    <a:pt x="211" y="74"/>
                    <a:pt x="180" y="27"/>
                    <a:pt x="100" y="0"/>
                  </a:cubicBezTo>
                  <a:cubicBezTo>
                    <a:pt x="14" y="22"/>
                    <a:pt x="47" y="20"/>
                    <a:pt x="0" y="20"/>
                  </a:cubicBezTo>
                  <a:close/>
                </a:path>
              </a:pathLst>
            </a:custGeom>
            <a:solidFill>
              <a:srgbClr val="FFFFFF"/>
            </a:solidFill>
            <a:ln w="9525">
              <a:solidFill>
                <a:srgbClr val="777777"/>
              </a:solidFill>
              <a:round/>
              <a:headEnd/>
              <a:tailEnd/>
            </a:ln>
          </p:spPr>
          <p:txBody>
            <a:bodyPr/>
            <a:lstStyle/>
            <a:p>
              <a:endParaRPr lang="de-DE"/>
            </a:p>
          </p:txBody>
        </p:sp>
        <p:sp>
          <p:nvSpPr>
            <p:cNvPr id="31782" name="AutoShape 38"/>
            <p:cNvSpPr>
              <a:spLocks noChangeArrowheads="1"/>
            </p:cNvSpPr>
            <p:nvPr/>
          </p:nvSpPr>
          <p:spPr bwMode="auto">
            <a:xfrm>
              <a:off x="3587" y="2255"/>
              <a:ext cx="1705" cy="333"/>
            </a:xfrm>
            <a:prstGeom prst="curvedDownArrow">
              <a:avLst>
                <a:gd name="adj1" fmla="val 102402"/>
                <a:gd name="adj2" fmla="val 204805"/>
                <a:gd name="adj3" fmla="val 33333"/>
              </a:avLst>
            </a:prstGeom>
            <a:solidFill>
              <a:srgbClr val="FFFFFF"/>
            </a:solidFill>
            <a:ln w="9525">
              <a:solidFill>
                <a:srgbClr val="000000"/>
              </a:solidFill>
              <a:miter lim="800000"/>
              <a:headEnd/>
              <a:tailEnd/>
            </a:ln>
          </p:spPr>
          <p:txBody>
            <a:bodyPr/>
            <a:lstStyle/>
            <a:p>
              <a:endParaRPr lang="de-DE"/>
            </a:p>
          </p:txBody>
        </p:sp>
        <p:sp>
          <p:nvSpPr>
            <p:cNvPr id="31783" name="Rectangle 39"/>
            <p:cNvSpPr>
              <a:spLocks noChangeArrowheads="1"/>
            </p:cNvSpPr>
            <p:nvPr/>
          </p:nvSpPr>
          <p:spPr bwMode="auto">
            <a:xfrm>
              <a:off x="3398" y="2923"/>
              <a:ext cx="691" cy="456"/>
            </a:xfrm>
            <a:prstGeom prst="rect">
              <a:avLst/>
            </a:prstGeom>
            <a:solidFill>
              <a:srgbClr val="FFFFFF"/>
            </a:solidFill>
            <a:ln>
              <a:noFill/>
            </a:ln>
            <a:effectLst/>
            <a:extLs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de-DE" altLang="de-DE" sz="700">
                <a:solidFill>
                  <a:srgbClr val="000000"/>
                </a:solidFill>
              </a:endParaRPr>
            </a:p>
            <a:p>
              <a:pPr algn="ctr"/>
              <a:r>
                <a:rPr lang="de-DE" altLang="de-DE" sz="1200" b="1">
                  <a:solidFill>
                    <a:srgbClr val="000000"/>
                  </a:solidFill>
                </a:rPr>
                <a:t>Bezeich-nung und MHD</a:t>
              </a:r>
            </a:p>
          </p:txBody>
        </p:sp>
        <p:sp>
          <p:nvSpPr>
            <p:cNvPr id="31784" name="Rectangle 40"/>
            <p:cNvSpPr>
              <a:spLocks noChangeArrowheads="1"/>
            </p:cNvSpPr>
            <p:nvPr/>
          </p:nvSpPr>
          <p:spPr bwMode="auto">
            <a:xfrm>
              <a:off x="5352" y="2824"/>
              <a:ext cx="44" cy="44"/>
            </a:xfrm>
            <a:prstGeom prst="rect">
              <a:avLst/>
            </a:prstGeom>
            <a:solidFill>
              <a:srgbClr val="333399"/>
            </a:solidFill>
            <a:ln w="9525">
              <a:solidFill>
                <a:srgbClr val="333399"/>
              </a:solidFill>
              <a:miter lim="800000"/>
              <a:headEnd/>
              <a:tailEnd/>
            </a:ln>
          </p:spPr>
          <p:txBody>
            <a:bodyPr/>
            <a:lstStyle/>
            <a:p>
              <a:endParaRPr lang="de-DE"/>
            </a:p>
          </p:txBody>
        </p:sp>
        <p:sp>
          <p:nvSpPr>
            <p:cNvPr id="31785" name="Rectangle 41"/>
            <p:cNvSpPr>
              <a:spLocks noChangeArrowheads="1"/>
            </p:cNvSpPr>
            <p:nvPr/>
          </p:nvSpPr>
          <p:spPr bwMode="auto">
            <a:xfrm>
              <a:off x="4523" y="2824"/>
              <a:ext cx="44" cy="44"/>
            </a:xfrm>
            <a:prstGeom prst="rect">
              <a:avLst/>
            </a:prstGeom>
            <a:solidFill>
              <a:srgbClr val="333399"/>
            </a:solidFill>
            <a:ln w="9525">
              <a:solidFill>
                <a:srgbClr val="333399"/>
              </a:solidFill>
              <a:miter lim="800000"/>
              <a:headEnd/>
              <a:tailEnd/>
            </a:ln>
          </p:spPr>
          <p:txBody>
            <a:bodyPr/>
            <a:lstStyle/>
            <a:p>
              <a:endParaRPr lang="de-DE"/>
            </a:p>
          </p:txBody>
        </p:sp>
        <p:sp>
          <p:nvSpPr>
            <p:cNvPr id="31786" name="AutoShape 42"/>
            <p:cNvSpPr>
              <a:spLocks noChangeArrowheads="1"/>
            </p:cNvSpPr>
            <p:nvPr/>
          </p:nvSpPr>
          <p:spPr bwMode="auto">
            <a:xfrm rot="10770187">
              <a:off x="4529" y="2615"/>
              <a:ext cx="868" cy="450"/>
            </a:xfrm>
            <a:custGeom>
              <a:avLst/>
              <a:gdLst>
                <a:gd name="G0" fmla="+- 10010 0 0"/>
                <a:gd name="G1" fmla="+- -11547619 0 0"/>
                <a:gd name="G2" fmla="+- 0 0 -11547619"/>
                <a:gd name="T0" fmla="*/ 0 256 1"/>
                <a:gd name="T1" fmla="*/ 180 256 1"/>
                <a:gd name="G3" fmla="+- -11547619 T0 T1"/>
                <a:gd name="T2" fmla="*/ 0 256 1"/>
                <a:gd name="T3" fmla="*/ 90 256 1"/>
                <a:gd name="G4" fmla="+- -11547619 T2 T3"/>
                <a:gd name="G5" fmla="*/ G4 2 1"/>
                <a:gd name="T4" fmla="*/ 90 256 1"/>
                <a:gd name="T5" fmla="*/ 0 256 1"/>
                <a:gd name="G6" fmla="+- -11547619 T4 T5"/>
                <a:gd name="G7" fmla="*/ G6 2 1"/>
                <a:gd name="G8" fmla="abs -1154761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010"/>
                <a:gd name="G18" fmla="*/ 10010 1 2"/>
                <a:gd name="G19" fmla="+- G18 5400 0"/>
                <a:gd name="G20" fmla="cos G19 -11547619"/>
                <a:gd name="G21" fmla="sin G19 -11547619"/>
                <a:gd name="G22" fmla="+- G20 10800 0"/>
                <a:gd name="G23" fmla="+- G21 10800 0"/>
                <a:gd name="G24" fmla="+- 10800 0 G20"/>
                <a:gd name="G25" fmla="+- 10010 10800 0"/>
                <a:gd name="G26" fmla="?: G9 G17 G25"/>
                <a:gd name="G27" fmla="?: G9 0 21600"/>
                <a:gd name="G28" fmla="cos 10800 -11547619"/>
                <a:gd name="G29" fmla="sin 10800 -11547619"/>
                <a:gd name="G30" fmla="sin 10010 -11547619"/>
                <a:gd name="G31" fmla="+- G28 10800 0"/>
                <a:gd name="G32" fmla="+- G29 10800 0"/>
                <a:gd name="G33" fmla="+- G30 10800 0"/>
                <a:gd name="G34" fmla="?: G4 0 G31"/>
                <a:gd name="G35" fmla="?: -11547619 G34 0"/>
                <a:gd name="G36" fmla="?: G6 G35 G31"/>
                <a:gd name="G37" fmla="+- 21600 0 G36"/>
                <a:gd name="G38" fmla="?: G4 0 G33"/>
                <a:gd name="G39" fmla="?: -11547619 G38 G32"/>
                <a:gd name="G40" fmla="?: G6 G39 0"/>
                <a:gd name="G41" fmla="?: G4 G32 21600"/>
                <a:gd name="G42" fmla="?: G6 G41 G33"/>
                <a:gd name="T12" fmla="*/ 10800 w 21600"/>
                <a:gd name="T13" fmla="*/ 0 h 21600"/>
                <a:gd name="T14" fmla="*/ 417 w 21600"/>
                <a:gd name="T15" fmla="*/ 10110 h 21600"/>
                <a:gd name="T16" fmla="*/ 10800 w 21600"/>
                <a:gd name="T17" fmla="*/ 790 h 21600"/>
                <a:gd name="T18" fmla="*/ 21183 w 21600"/>
                <a:gd name="T19" fmla="*/ 1011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 y="10137"/>
                  </a:moveTo>
                  <a:cubicBezTo>
                    <a:pt x="1161" y="4877"/>
                    <a:pt x="5528" y="789"/>
                    <a:pt x="10800" y="790"/>
                  </a:cubicBezTo>
                  <a:cubicBezTo>
                    <a:pt x="16071" y="790"/>
                    <a:pt x="20438" y="4877"/>
                    <a:pt x="20788" y="10137"/>
                  </a:cubicBezTo>
                  <a:lnTo>
                    <a:pt x="21576" y="10084"/>
                  </a:lnTo>
                  <a:cubicBezTo>
                    <a:pt x="21199" y="4410"/>
                    <a:pt x="16487" y="-1"/>
                    <a:pt x="10799" y="0"/>
                  </a:cubicBezTo>
                  <a:cubicBezTo>
                    <a:pt x="5112" y="0"/>
                    <a:pt x="400" y="4410"/>
                    <a:pt x="23" y="10084"/>
                  </a:cubicBezTo>
                  <a:close/>
                </a:path>
              </a:pathLst>
            </a:custGeom>
            <a:solidFill>
              <a:srgbClr val="333333"/>
            </a:solidFill>
            <a:ln w="9525">
              <a:solidFill>
                <a:srgbClr val="333333"/>
              </a:solidFill>
              <a:miter lim="800000"/>
              <a:headEnd/>
              <a:tailEnd/>
            </a:ln>
          </p:spPr>
          <p:txBody>
            <a:bodyPr/>
            <a:lstStyle/>
            <a:p>
              <a:endParaRPr lang="de-DE"/>
            </a:p>
          </p:txBody>
        </p:sp>
        <p:sp>
          <p:nvSpPr>
            <p:cNvPr id="31787" name="Line 43"/>
            <p:cNvSpPr>
              <a:spLocks noChangeShapeType="1"/>
            </p:cNvSpPr>
            <p:nvPr/>
          </p:nvSpPr>
          <p:spPr bwMode="auto">
            <a:xfrm>
              <a:off x="4007" y="3144"/>
              <a:ext cx="508"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31789" name="Rectangle 4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1790" name="Rectangle 46"/>
          <p:cNvSpPr>
            <a:spLocks noGrp="1" noChangeArrowheads="1"/>
          </p:cNvSpPr>
          <p:nvPr>
            <p:ph type="body" idx="1"/>
          </p:nvPr>
        </p:nvSpPr>
        <p:spPr>
          <a:xfrm>
            <a:off x="3924300" y="1052513"/>
            <a:ext cx="4800600" cy="2016125"/>
          </a:xfrm>
          <a:noFill/>
          <a:ln/>
        </p:spPr>
        <p:txBody>
          <a:bodyPr/>
          <a:lstStyle/>
          <a:p>
            <a:pPr>
              <a:lnSpc>
                <a:spcPct val="80000"/>
              </a:lnSpc>
            </a:pPr>
            <a:r>
              <a:rPr lang="de-DE" altLang="de-DE" sz="2000">
                <a:solidFill>
                  <a:srgbClr val="FFCC00"/>
                </a:solidFill>
                <a:effectLst/>
              </a:rPr>
              <a:t>Einlagerung von Überproduktion</a:t>
            </a:r>
          </a:p>
          <a:p>
            <a:pPr>
              <a:lnSpc>
                <a:spcPct val="80000"/>
              </a:lnSpc>
            </a:pPr>
            <a:endParaRPr lang="de-DE" altLang="de-DE" sz="1500">
              <a:effectLst/>
            </a:endParaRPr>
          </a:p>
          <a:p>
            <a:pPr>
              <a:lnSpc>
                <a:spcPct val="80000"/>
              </a:lnSpc>
            </a:pPr>
            <a:r>
              <a:rPr lang="de-DE" altLang="de-DE" sz="2000">
                <a:effectLst/>
              </a:rPr>
              <a:t>Alle Lebensmittel vor der Einlagerung abdecken. Behälter nach dem Umfüllen von Überproduktionen mit der „Verkehrsbezeichnung“ und dem Einlagerungsdatum versehen.</a:t>
            </a:r>
          </a:p>
        </p:txBody>
      </p:sp>
      <p:sp>
        <p:nvSpPr>
          <p:cNvPr id="31791" name="Rectangle 47"/>
          <p:cNvSpPr>
            <a:spLocks noChangeArrowheads="1"/>
          </p:cNvSpPr>
          <p:nvPr/>
        </p:nvSpPr>
        <p:spPr bwMode="auto">
          <a:xfrm>
            <a:off x="250825" y="3573463"/>
            <a:ext cx="4716463"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2000">
                <a:solidFill>
                  <a:srgbClr val="FFCC00"/>
                </a:solidFill>
                <a:effectLst/>
              </a:rPr>
              <a:t>MHD und Verkehrsbezeichnung</a:t>
            </a:r>
          </a:p>
          <a:p>
            <a:endParaRPr lang="de-DE" altLang="de-DE" sz="1000">
              <a:solidFill>
                <a:srgbClr val="FFCC00"/>
              </a:solidFill>
              <a:effectLst/>
            </a:endParaRPr>
          </a:p>
          <a:p>
            <a:r>
              <a:rPr lang="de-DE" altLang="de-DE" sz="2000">
                <a:effectLst/>
              </a:rPr>
              <a:t>Das Mindesthaltbarkeitsdatum von umzufüllender Ware ausschneiden und auf dem neuen Behälter anbringen, auch hier die Verkehrsbezeichnung nicht vergessen.</a:t>
            </a:r>
          </a:p>
        </p:txBody>
      </p:sp>
      <p:sp>
        <p:nvSpPr>
          <p:cNvPr id="31792" name="Rectangle 48"/>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93" name="Rectangle 49"/>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1794" name="Rectangle 50"/>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90">
                                            <p:txEl>
                                              <p:pRg st="0" end="0"/>
                                            </p:txEl>
                                          </p:spTgt>
                                        </p:tgtEl>
                                        <p:attrNameLst>
                                          <p:attrName>style.visibility</p:attrName>
                                        </p:attrNameLst>
                                      </p:cBhvr>
                                      <p:to>
                                        <p:strVal val="visible"/>
                                      </p:to>
                                    </p:set>
                                    <p:animEffect transition="in" filter="fade">
                                      <p:cBhvr>
                                        <p:cTn id="7" dur="2000"/>
                                        <p:tgtEl>
                                          <p:spTgt spid="317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90">
                                            <p:txEl>
                                              <p:pRg st="2" end="2"/>
                                            </p:txEl>
                                          </p:spTgt>
                                        </p:tgtEl>
                                        <p:attrNameLst>
                                          <p:attrName>style.visibility</p:attrName>
                                        </p:attrNameLst>
                                      </p:cBhvr>
                                      <p:to>
                                        <p:strVal val="visible"/>
                                      </p:to>
                                    </p:set>
                                    <p:animEffect transition="in" filter="fade">
                                      <p:cBhvr>
                                        <p:cTn id="10" dur="2000"/>
                                        <p:tgtEl>
                                          <p:spTgt spid="31790">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6000"/>
                                  </p:stCondLst>
                                  <p:childTnLst>
                                    <p:set>
                                      <p:cBhvr>
                                        <p:cTn id="14" dur="1" fill="hold">
                                          <p:stCondLst>
                                            <p:cond delay="0"/>
                                          </p:stCondLst>
                                        </p:cTn>
                                        <p:tgtEl>
                                          <p:spTgt spid="31746"/>
                                        </p:tgtEl>
                                        <p:attrNameLst>
                                          <p:attrName>style.visibility</p:attrName>
                                        </p:attrNameLst>
                                      </p:cBhvr>
                                      <p:to>
                                        <p:strVal val="visible"/>
                                      </p:to>
                                    </p:set>
                                    <p:animEffect transition="in" filter="fade">
                                      <p:cBhvr>
                                        <p:cTn id="15" dur="2000"/>
                                        <p:tgtEl>
                                          <p:spTgt spid="317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4000"/>
                                  </p:stCondLst>
                                  <p:childTnLst>
                                    <p:set>
                                      <p:cBhvr>
                                        <p:cTn id="19" dur="1" fill="hold">
                                          <p:stCondLst>
                                            <p:cond delay="0"/>
                                          </p:stCondLst>
                                        </p:cTn>
                                        <p:tgtEl>
                                          <p:spTgt spid="31791"/>
                                        </p:tgtEl>
                                        <p:attrNameLst>
                                          <p:attrName>style.visibility</p:attrName>
                                        </p:attrNameLst>
                                      </p:cBhvr>
                                      <p:to>
                                        <p:strVal val="visible"/>
                                      </p:to>
                                    </p:set>
                                    <p:animEffect transition="in" filter="fade">
                                      <p:cBhvr>
                                        <p:cTn id="20" dur="2000"/>
                                        <p:tgtEl>
                                          <p:spTgt spid="317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8000"/>
                                  </p:stCondLst>
                                  <p:childTnLst>
                                    <p:set>
                                      <p:cBhvr>
                                        <p:cTn id="24" dur="1" fill="hold">
                                          <p:stCondLst>
                                            <p:cond delay="0"/>
                                          </p:stCondLst>
                                        </p:cTn>
                                        <p:tgtEl>
                                          <p:spTgt spid="31765"/>
                                        </p:tgtEl>
                                        <p:attrNameLst>
                                          <p:attrName>style.visibility</p:attrName>
                                        </p:attrNameLst>
                                      </p:cBhvr>
                                      <p:to>
                                        <p:strVal val="visible"/>
                                      </p:to>
                                    </p:set>
                                    <p:animEffect transition="in" filter="fade">
                                      <p:cBhvr>
                                        <p:cTn id="25" dur="2000"/>
                                        <p:tgtEl>
                                          <p:spTgt spid="317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nodePh="1">
                                  <p:stCondLst>
                                    <p:cond delay="4000"/>
                                  </p:stCondLst>
                                  <p:endCondLst>
                                    <p:cond evt="begin" delay="0">
                                      <p:tn val="28"/>
                                    </p:cond>
                                  </p:endCondLst>
                                  <p:childTnLst>
                                    <p:set>
                                      <p:cBhvr>
                                        <p:cTn id="29" dur="1" fill="hold">
                                          <p:stCondLst>
                                            <p:cond delay="0"/>
                                          </p:stCondLst>
                                        </p:cTn>
                                        <p:tgtEl>
                                          <p:spTgt spid="31792"/>
                                        </p:tgtEl>
                                        <p:attrNameLst>
                                          <p:attrName>style.visibility</p:attrName>
                                        </p:attrNameLst>
                                      </p:cBhvr>
                                      <p:to>
                                        <p:strVal val="visible"/>
                                      </p:to>
                                    </p:set>
                                    <p:animEffect transition="in" filter="wipe(down)">
                                      <p:cBhvr>
                                        <p:cTn id="30" dur="580">
                                          <p:stCondLst>
                                            <p:cond delay="0"/>
                                          </p:stCondLst>
                                        </p:cTn>
                                        <p:tgtEl>
                                          <p:spTgt spid="31792"/>
                                        </p:tgtEl>
                                      </p:cBhvr>
                                    </p:animEffect>
                                    <p:anim calcmode="lin" valueType="num">
                                      <p:cBhvr>
                                        <p:cTn id="31" dur="1822" tmFilter="0,0; 0.14,0.36; 0.43,0.73; 0.71,0.91; 1.0,1.0">
                                          <p:stCondLst>
                                            <p:cond delay="0"/>
                                          </p:stCondLst>
                                        </p:cTn>
                                        <p:tgtEl>
                                          <p:spTgt spid="3179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179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179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179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1792"/>
                                        </p:tgtEl>
                                        <p:attrNameLst>
                                          <p:attrName>ppt_y</p:attrName>
                                        </p:attrNameLst>
                                      </p:cBhvr>
                                      <p:tavLst>
                                        <p:tav tm="0" fmla="#ppt_y-sin(pi*$)/81">
                                          <p:val>
                                            <p:fltVal val="0"/>
                                          </p:val>
                                        </p:tav>
                                        <p:tav tm="100000">
                                          <p:val>
                                            <p:fltVal val="1"/>
                                          </p:val>
                                        </p:tav>
                                      </p:tavLst>
                                    </p:anim>
                                    <p:animScale>
                                      <p:cBhvr>
                                        <p:cTn id="36" dur="26">
                                          <p:stCondLst>
                                            <p:cond delay="650"/>
                                          </p:stCondLst>
                                        </p:cTn>
                                        <p:tgtEl>
                                          <p:spTgt spid="31792"/>
                                        </p:tgtEl>
                                      </p:cBhvr>
                                      <p:to x="100000" y="60000"/>
                                    </p:animScale>
                                    <p:animScale>
                                      <p:cBhvr>
                                        <p:cTn id="37" dur="166" decel="50000">
                                          <p:stCondLst>
                                            <p:cond delay="676"/>
                                          </p:stCondLst>
                                        </p:cTn>
                                        <p:tgtEl>
                                          <p:spTgt spid="31792"/>
                                        </p:tgtEl>
                                      </p:cBhvr>
                                      <p:to x="100000" y="100000"/>
                                    </p:animScale>
                                    <p:animScale>
                                      <p:cBhvr>
                                        <p:cTn id="38" dur="26">
                                          <p:stCondLst>
                                            <p:cond delay="1312"/>
                                          </p:stCondLst>
                                        </p:cTn>
                                        <p:tgtEl>
                                          <p:spTgt spid="31792"/>
                                        </p:tgtEl>
                                      </p:cBhvr>
                                      <p:to x="100000" y="80000"/>
                                    </p:animScale>
                                    <p:animScale>
                                      <p:cBhvr>
                                        <p:cTn id="39" dur="166" decel="50000">
                                          <p:stCondLst>
                                            <p:cond delay="1338"/>
                                          </p:stCondLst>
                                        </p:cTn>
                                        <p:tgtEl>
                                          <p:spTgt spid="31792"/>
                                        </p:tgtEl>
                                      </p:cBhvr>
                                      <p:to x="100000" y="100000"/>
                                    </p:animScale>
                                    <p:animScale>
                                      <p:cBhvr>
                                        <p:cTn id="40" dur="26">
                                          <p:stCondLst>
                                            <p:cond delay="1642"/>
                                          </p:stCondLst>
                                        </p:cTn>
                                        <p:tgtEl>
                                          <p:spTgt spid="31792"/>
                                        </p:tgtEl>
                                      </p:cBhvr>
                                      <p:to x="100000" y="90000"/>
                                    </p:animScale>
                                    <p:animScale>
                                      <p:cBhvr>
                                        <p:cTn id="41" dur="166" decel="50000">
                                          <p:stCondLst>
                                            <p:cond delay="1668"/>
                                          </p:stCondLst>
                                        </p:cTn>
                                        <p:tgtEl>
                                          <p:spTgt spid="31792"/>
                                        </p:tgtEl>
                                      </p:cBhvr>
                                      <p:to x="100000" y="100000"/>
                                    </p:animScale>
                                    <p:animScale>
                                      <p:cBhvr>
                                        <p:cTn id="42" dur="26">
                                          <p:stCondLst>
                                            <p:cond delay="1808"/>
                                          </p:stCondLst>
                                        </p:cTn>
                                        <p:tgtEl>
                                          <p:spTgt spid="31792"/>
                                        </p:tgtEl>
                                      </p:cBhvr>
                                      <p:to x="100000" y="95000"/>
                                    </p:animScale>
                                    <p:animScale>
                                      <p:cBhvr>
                                        <p:cTn id="43" dur="166" decel="50000">
                                          <p:stCondLst>
                                            <p:cond delay="1834"/>
                                          </p:stCondLst>
                                        </p:cTn>
                                        <p:tgtEl>
                                          <p:spTgt spid="317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0" grpId="0" build="p"/>
      <p:bldP spid="31791" grpId="0"/>
      <p:bldP spid="317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8788" y="1341438"/>
            <a:ext cx="8226425" cy="3887787"/>
          </a:xfrm>
        </p:spPr>
        <p:txBody>
          <a:bodyPr/>
          <a:lstStyle/>
          <a:p>
            <a:pPr>
              <a:lnSpc>
                <a:spcPct val="80000"/>
              </a:lnSpc>
            </a:pPr>
            <a:r>
              <a:rPr lang="de-DE" altLang="de-DE" sz="2300"/>
              <a:t>Bitte die Ansprechpartner informieren, wenn Sie Lebensmittel entdecken (bei Warenannahme oder Lagerkontrolle), deren MHD abgelaufen ist. Die Weitergabe dieser Lebensmittel ist nicht empfohlen, kann aber durch Fachpersonal verantwortet werden.</a:t>
            </a:r>
          </a:p>
          <a:p>
            <a:pPr>
              <a:lnSpc>
                <a:spcPct val="80000"/>
              </a:lnSpc>
              <a:buFont typeface="Wingdings" pitchFamily="2" charset="2"/>
              <a:buNone/>
            </a:pPr>
            <a:endParaRPr lang="de-DE" altLang="de-DE" sz="2300"/>
          </a:p>
          <a:p>
            <a:pPr>
              <a:lnSpc>
                <a:spcPct val="80000"/>
              </a:lnSpc>
            </a:pPr>
            <a:r>
              <a:rPr lang="de-DE" altLang="de-DE" sz="2300"/>
              <a:t>Bei Produkten hingegen, die mit einem Verbrauchsdatum versehen sind, ist eine Verwendung über dieses Datum hinaus nicht erlaubt, auch nicht für den Eigenbedarf!</a:t>
            </a:r>
          </a:p>
          <a:p>
            <a:pPr>
              <a:lnSpc>
                <a:spcPct val="80000"/>
              </a:lnSpc>
            </a:pPr>
            <a:endParaRPr lang="de-DE" altLang="de-DE" sz="2300"/>
          </a:p>
          <a:p>
            <a:pPr>
              <a:lnSpc>
                <a:spcPct val="80000"/>
              </a:lnSpc>
            </a:pPr>
            <a:r>
              <a:rPr lang="de-DE" altLang="de-DE" sz="2300">
                <a:solidFill>
                  <a:srgbClr val="FFCC00"/>
                </a:solidFill>
              </a:rPr>
              <a:t>Beispiel für das Ausfüllen eines Formulars Lagerkontrolle Kühlhaus…</a:t>
            </a:r>
          </a:p>
        </p:txBody>
      </p:sp>
      <p:sp>
        <p:nvSpPr>
          <p:cNvPr id="32771" name="Rectangle 3"/>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2773" name="Rectangle 5"/>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74" name="Rectangle 6"/>
          <p:cNvSpPr>
            <a:spLocks noChangeArrowheads="1"/>
          </p:cNvSpPr>
          <p:nvPr/>
        </p:nvSpPr>
        <p:spPr bwMode="auto">
          <a:xfrm>
            <a:off x="26273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75" name="Rectangle 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2776" name="Rectangle 8"/>
          <p:cNvSpPr>
            <a:spLocks noChangeArrowheads="1"/>
          </p:cNvSpPr>
          <p:nvPr/>
        </p:nvSpPr>
        <p:spPr bwMode="auto">
          <a:xfrm>
            <a:off x="19796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77" name="Rectangle 9"/>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20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1000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fade">
                                      <p:cBhvr>
                                        <p:cTn id="12" dur="2000"/>
                                        <p:tgtEl>
                                          <p:spTgt spid="32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9000"/>
                                  </p:stCondLst>
                                  <p:childTnLst>
                                    <p:set>
                                      <p:cBhvr>
                                        <p:cTn id="16" dur="1" fill="hold">
                                          <p:stCondLst>
                                            <p:cond delay="0"/>
                                          </p:stCondLst>
                                        </p:cTn>
                                        <p:tgtEl>
                                          <p:spTgt spid="32770">
                                            <p:txEl>
                                              <p:pRg st="4" end="4"/>
                                            </p:txEl>
                                          </p:spTgt>
                                        </p:tgtEl>
                                        <p:attrNameLst>
                                          <p:attrName>style.visibility</p:attrName>
                                        </p:attrNameLst>
                                      </p:cBhvr>
                                      <p:to>
                                        <p:strVal val="visible"/>
                                      </p:to>
                                    </p:set>
                                    <p:animEffect transition="in" filter="fade">
                                      <p:cBhvr>
                                        <p:cTn id="17" dur="2000"/>
                                        <p:tgtEl>
                                          <p:spTgt spid="3277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nodePh="1">
                                  <p:stCondLst>
                                    <p:cond delay="4000"/>
                                  </p:stCondLst>
                                  <p:endCondLst>
                                    <p:cond evt="begin" delay="0">
                                      <p:tn val="20"/>
                                    </p:cond>
                                  </p:endCondLst>
                                  <p:childTnLst>
                                    <p:set>
                                      <p:cBhvr>
                                        <p:cTn id="21" dur="1" fill="hold">
                                          <p:stCondLst>
                                            <p:cond delay="0"/>
                                          </p:stCondLst>
                                        </p:cTn>
                                        <p:tgtEl>
                                          <p:spTgt spid="32776"/>
                                        </p:tgtEl>
                                        <p:attrNameLst>
                                          <p:attrName>style.visibility</p:attrName>
                                        </p:attrNameLst>
                                      </p:cBhvr>
                                      <p:to>
                                        <p:strVal val="visible"/>
                                      </p:to>
                                    </p:set>
                                    <p:animEffect transition="in" filter="wipe(down)">
                                      <p:cBhvr>
                                        <p:cTn id="22" dur="580">
                                          <p:stCondLst>
                                            <p:cond delay="0"/>
                                          </p:stCondLst>
                                        </p:cTn>
                                        <p:tgtEl>
                                          <p:spTgt spid="32776"/>
                                        </p:tgtEl>
                                      </p:cBhvr>
                                    </p:animEffect>
                                    <p:anim calcmode="lin" valueType="num">
                                      <p:cBhvr>
                                        <p:cTn id="23" dur="1822" tmFilter="0,0; 0.14,0.36; 0.43,0.73; 0.71,0.91; 1.0,1.0">
                                          <p:stCondLst>
                                            <p:cond delay="0"/>
                                          </p:stCondLst>
                                        </p:cTn>
                                        <p:tgtEl>
                                          <p:spTgt spid="3277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277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277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277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2776"/>
                                        </p:tgtEl>
                                        <p:attrNameLst>
                                          <p:attrName>ppt_y</p:attrName>
                                        </p:attrNameLst>
                                      </p:cBhvr>
                                      <p:tavLst>
                                        <p:tav tm="0" fmla="#ppt_y-sin(pi*$)/81">
                                          <p:val>
                                            <p:fltVal val="0"/>
                                          </p:val>
                                        </p:tav>
                                        <p:tav tm="100000">
                                          <p:val>
                                            <p:fltVal val="1"/>
                                          </p:val>
                                        </p:tav>
                                      </p:tavLst>
                                    </p:anim>
                                    <p:animScale>
                                      <p:cBhvr>
                                        <p:cTn id="28" dur="26">
                                          <p:stCondLst>
                                            <p:cond delay="650"/>
                                          </p:stCondLst>
                                        </p:cTn>
                                        <p:tgtEl>
                                          <p:spTgt spid="32776"/>
                                        </p:tgtEl>
                                      </p:cBhvr>
                                      <p:to x="100000" y="60000"/>
                                    </p:animScale>
                                    <p:animScale>
                                      <p:cBhvr>
                                        <p:cTn id="29" dur="166" decel="50000">
                                          <p:stCondLst>
                                            <p:cond delay="676"/>
                                          </p:stCondLst>
                                        </p:cTn>
                                        <p:tgtEl>
                                          <p:spTgt spid="32776"/>
                                        </p:tgtEl>
                                      </p:cBhvr>
                                      <p:to x="100000" y="100000"/>
                                    </p:animScale>
                                    <p:animScale>
                                      <p:cBhvr>
                                        <p:cTn id="30" dur="26">
                                          <p:stCondLst>
                                            <p:cond delay="1312"/>
                                          </p:stCondLst>
                                        </p:cTn>
                                        <p:tgtEl>
                                          <p:spTgt spid="32776"/>
                                        </p:tgtEl>
                                      </p:cBhvr>
                                      <p:to x="100000" y="80000"/>
                                    </p:animScale>
                                    <p:animScale>
                                      <p:cBhvr>
                                        <p:cTn id="31" dur="166" decel="50000">
                                          <p:stCondLst>
                                            <p:cond delay="1338"/>
                                          </p:stCondLst>
                                        </p:cTn>
                                        <p:tgtEl>
                                          <p:spTgt spid="32776"/>
                                        </p:tgtEl>
                                      </p:cBhvr>
                                      <p:to x="100000" y="100000"/>
                                    </p:animScale>
                                    <p:animScale>
                                      <p:cBhvr>
                                        <p:cTn id="32" dur="26">
                                          <p:stCondLst>
                                            <p:cond delay="1642"/>
                                          </p:stCondLst>
                                        </p:cTn>
                                        <p:tgtEl>
                                          <p:spTgt spid="32776"/>
                                        </p:tgtEl>
                                      </p:cBhvr>
                                      <p:to x="100000" y="90000"/>
                                    </p:animScale>
                                    <p:animScale>
                                      <p:cBhvr>
                                        <p:cTn id="33" dur="166" decel="50000">
                                          <p:stCondLst>
                                            <p:cond delay="1668"/>
                                          </p:stCondLst>
                                        </p:cTn>
                                        <p:tgtEl>
                                          <p:spTgt spid="32776"/>
                                        </p:tgtEl>
                                      </p:cBhvr>
                                      <p:to x="100000" y="100000"/>
                                    </p:animScale>
                                    <p:animScale>
                                      <p:cBhvr>
                                        <p:cTn id="34" dur="26">
                                          <p:stCondLst>
                                            <p:cond delay="1808"/>
                                          </p:stCondLst>
                                        </p:cTn>
                                        <p:tgtEl>
                                          <p:spTgt spid="32776"/>
                                        </p:tgtEl>
                                      </p:cBhvr>
                                      <p:to x="100000" y="95000"/>
                                    </p:animScale>
                                    <p:animScale>
                                      <p:cBhvr>
                                        <p:cTn id="35" dur="166" decel="50000">
                                          <p:stCondLst>
                                            <p:cond delay="1834"/>
                                          </p:stCondLst>
                                        </p:cTn>
                                        <p:tgtEl>
                                          <p:spTgt spid="327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uiExpand="1" build="p"/>
      <p:bldP spid="327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476250"/>
            <a:ext cx="8226425" cy="1143000"/>
          </a:xfrm>
        </p:spPr>
        <p:txBody>
          <a:bodyPr/>
          <a:lstStyle/>
          <a:p>
            <a:r>
              <a:rPr lang="de-DE" altLang="de-DE" sz="3600">
                <a:solidFill>
                  <a:srgbClr val="FFCC00"/>
                </a:solidFill>
              </a:rPr>
              <a:t>1. Allgemeines zu Reinigung </a:t>
            </a:r>
            <a:br>
              <a:rPr lang="de-DE" altLang="de-DE" sz="3600">
                <a:solidFill>
                  <a:srgbClr val="FFCC00"/>
                </a:solidFill>
              </a:rPr>
            </a:br>
            <a:r>
              <a:rPr lang="de-DE" altLang="de-DE" sz="3600">
                <a:solidFill>
                  <a:srgbClr val="FFCC00"/>
                </a:solidFill>
              </a:rPr>
              <a:t>und Desinfektion</a:t>
            </a:r>
          </a:p>
        </p:txBody>
      </p:sp>
      <p:sp>
        <p:nvSpPr>
          <p:cNvPr id="6147" name="Rectangle 3"/>
          <p:cNvSpPr>
            <a:spLocks noGrp="1" noChangeArrowheads="1"/>
          </p:cNvSpPr>
          <p:nvPr>
            <p:ph type="body" idx="1"/>
          </p:nvPr>
        </p:nvSpPr>
        <p:spPr>
          <a:xfrm>
            <a:off x="468313" y="2133600"/>
            <a:ext cx="8226425" cy="3671888"/>
          </a:xfrm>
        </p:spPr>
        <p:txBody>
          <a:bodyPr/>
          <a:lstStyle/>
          <a:p>
            <a:pPr>
              <a:lnSpc>
                <a:spcPct val="90000"/>
              </a:lnSpc>
            </a:pPr>
            <a:r>
              <a:rPr lang="de-DE" altLang="de-DE" sz="2400"/>
              <a:t>In Lebensmittel verarbeitenden Betrieben müssen Räume und deren Einrichtung stets sauber gehalten werden, da Einrichtung und Geräte Gegenstände sind, die mit Lebensmitteln direkt oder indirekt in Berührung kommen.</a:t>
            </a:r>
          </a:p>
          <a:p>
            <a:pPr>
              <a:lnSpc>
                <a:spcPct val="90000"/>
              </a:lnSpc>
              <a:buFont typeface="Wingdings" pitchFamily="2" charset="2"/>
              <a:buNone/>
            </a:pPr>
            <a:endParaRPr lang="de-DE" altLang="de-DE" sz="2400"/>
          </a:p>
          <a:p>
            <a:pPr>
              <a:lnSpc>
                <a:spcPct val="90000"/>
              </a:lnSpc>
            </a:pPr>
            <a:r>
              <a:rPr lang="de-DE" altLang="de-DE" sz="2400"/>
              <a:t>Alle Geräte und Arbeitsflächen müssen zum Produktionsende oder, sofern nötig, mehrfach täglich nach Gebrauch gereinigt und bei Bedarf desinfiziert werden.</a:t>
            </a:r>
          </a:p>
        </p:txBody>
      </p:sp>
      <p:sp>
        <p:nvSpPr>
          <p:cNvPr id="6149"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6150" name="Rectangle 6"/>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51" name="Rectangle 7"/>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53" name="Rectangle 9"/>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fade">
                                      <p:cBhvr>
                                        <p:cTn id="11" dur="2000"/>
                                        <p:tgtEl>
                                          <p:spTgt spid="614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200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fade">
                                      <p:cBhvr>
                                        <p:cTn id="16" dur="2000"/>
                                        <p:tgtEl>
                                          <p:spTgt spid="614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nodePh="1">
                                  <p:stCondLst>
                                    <p:cond delay="12000"/>
                                  </p:stCondLst>
                                  <p:endCondLst>
                                    <p:cond evt="begin" delay="0">
                                      <p:tn val="19"/>
                                    </p:cond>
                                  </p:endCondLst>
                                  <p:childTnLst>
                                    <p:set>
                                      <p:cBhvr>
                                        <p:cTn id="20" dur="1" fill="hold">
                                          <p:stCondLst>
                                            <p:cond delay="0"/>
                                          </p:stCondLst>
                                        </p:cTn>
                                        <p:tgtEl>
                                          <p:spTgt spid="6150"/>
                                        </p:tgtEl>
                                        <p:attrNameLst>
                                          <p:attrName>style.visibility</p:attrName>
                                        </p:attrNameLst>
                                      </p:cBhvr>
                                      <p:to>
                                        <p:strVal val="visible"/>
                                      </p:to>
                                    </p:set>
                                    <p:animEffect transition="in" filter="wipe(down)">
                                      <p:cBhvr>
                                        <p:cTn id="21" dur="580">
                                          <p:stCondLst>
                                            <p:cond delay="0"/>
                                          </p:stCondLst>
                                        </p:cTn>
                                        <p:tgtEl>
                                          <p:spTgt spid="6150"/>
                                        </p:tgtEl>
                                      </p:cBhvr>
                                    </p:animEffect>
                                    <p:anim calcmode="lin" valueType="num">
                                      <p:cBhvr>
                                        <p:cTn id="22" dur="1822" tmFilter="0,0; 0.14,0.36; 0.43,0.73; 0.71,0.91; 1.0,1.0">
                                          <p:stCondLst>
                                            <p:cond delay="0"/>
                                          </p:stCondLst>
                                        </p:cTn>
                                        <p:tgtEl>
                                          <p:spTgt spid="615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15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15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15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150"/>
                                        </p:tgtEl>
                                        <p:attrNameLst>
                                          <p:attrName>ppt_y</p:attrName>
                                        </p:attrNameLst>
                                      </p:cBhvr>
                                      <p:tavLst>
                                        <p:tav tm="0" fmla="#ppt_y-sin(pi*$)/81">
                                          <p:val>
                                            <p:fltVal val="0"/>
                                          </p:val>
                                        </p:tav>
                                        <p:tav tm="100000">
                                          <p:val>
                                            <p:fltVal val="1"/>
                                          </p:val>
                                        </p:tav>
                                      </p:tavLst>
                                    </p:anim>
                                    <p:animScale>
                                      <p:cBhvr>
                                        <p:cTn id="27" dur="26">
                                          <p:stCondLst>
                                            <p:cond delay="650"/>
                                          </p:stCondLst>
                                        </p:cTn>
                                        <p:tgtEl>
                                          <p:spTgt spid="6150"/>
                                        </p:tgtEl>
                                      </p:cBhvr>
                                      <p:to x="100000" y="60000"/>
                                    </p:animScale>
                                    <p:animScale>
                                      <p:cBhvr>
                                        <p:cTn id="28" dur="166" decel="50000">
                                          <p:stCondLst>
                                            <p:cond delay="676"/>
                                          </p:stCondLst>
                                        </p:cTn>
                                        <p:tgtEl>
                                          <p:spTgt spid="6150"/>
                                        </p:tgtEl>
                                      </p:cBhvr>
                                      <p:to x="100000" y="100000"/>
                                    </p:animScale>
                                    <p:animScale>
                                      <p:cBhvr>
                                        <p:cTn id="29" dur="26">
                                          <p:stCondLst>
                                            <p:cond delay="1312"/>
                                          </p:stCondLst>
                                        </p:cTn>
                                        <p:tgtEl>
                                          <p:spTgt spid="6150"/>
                                        </p:tgtEl>
                                      </p:cBhvr>
                                      <p:to x="100000" y="80000"/>
                                    </p:animScale>
                                    <p:animScale>
                                      <p:cBhvr>
                                        <p:cTn id="30" dur="166" decel="50000">
                                          <p:stCondLst>
                                            <p:cond delay="1338"/>
                                          </p:stCondLst>
                                        </p:cTn>
                                        <p:tgtEl>
                                          <p:spTgt spid="6150"/>
                                        </p:tgtEl>
                                      </p:cBhvr>
                                      <p:to x="100000" y="100000"/>
                                    </p:animScale>
                                    <p:animScale>
                                      <p:cBhvr>
                                        <p:cTn id="31" dur="26">
                                          <p:stCondLst>
                                            <p:cond delay="1642"/>
                                          </p:stCondLst>
                                        </p:cTn>
                                        <p:tgtEl>
                                          <p:spTgt spid="6150"/>
                                        </p:tgtEl>
                                      </p:cBhvr>
                                      <p:to x="100000" y="90000"/>
                                    </p:animScale>
                                    <p:animScale>
                                      <p:cBhvr>
                                        <p:cTn id="32" dur="166" decel="50000">
                                          <p:stCondLst>
                                            <p:cond delay="1668"/>
                                          </p:stCondLst>
                                        </p:cTn>
                                        <p:tgtEl>
                                          <p:spTgt spid="6150"/>
                                        </p:tgtEl>
                                      </p:cBhvr>
                                      <p:to x="100000" y="100000"/>
                                    </p:animScale>
                                    <p:animScale>
                                      <p:cBhvr>
                                        <p:cTn id="33" dur="26">
                                          <p:stCondLst>
                                            <p:cond delay="1808"/>
                                          </p:stCondLst>
                                        </p:cTn>
                                        <p:tgtEl>
                                          <p:spTgt spid="6150"/>
                                        </p:tgtEl>
                                      </p:cBhvr>
                                      <p:to x="100000" y="95000"/>
                                    </p:animScale>
                                    <p:animScale>
                                      <p:cBhvr>
                                        <p:cTn id="34" dur="166" decel="50000">
                                          <p:stCondLst>
                                            <p:cond delay="1834"/>
                                          </p:stCondLst>
                                        </p:cTn>
                                        <p:tgtEl>
                                          <p:spTgt spid="61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p:bldP spid="61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nvGraphicFramePr>
        <p:xfrm>
          <a:off x="395288" y="1484313"/>
          <a:ext cx="8280400" cy="4957762"/>
        </p:xfrm>
        <a:graphic>
          <a:graphicData uri="http://schemas.openxmlformats.org/drawingml/2006/table">
            <a:tbl>
              <a:tblPr/>
              <a:tblGrid>
                <a:gridCol w="5113337">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366838">
                  <a:extLst>
                    <a:ext uri="{9D8B030D-6E8A-4147-A177-3AD203B41FA5}">
                      <a16:colId xmlns:a16="http://schemas.microsoft.com/office/drawing/2014/main" val="20003"/>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Datum:</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Ja</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Nein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4768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Lebensmittel (auch selbst eingelagerte) sind mit einem MHD versehen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r>
                        <a:rPr kumimoji="0" lang="de-DE" altLang="de-DE" sz="2800" b="0" i="0" u="none" strike="noStrike" cap="none" normalizeH="0" baseline="0">
                          <a:ln>
                            <a:noFill/>
                          </a:ln>
                          <a:solidFill>
                            <a:srgbClr val="000000"/>
                          </a:solidFill>
                          <a:effectLst>
                            <a:outerShdw blurRad="38100" dist="38100" dir="2700000" algn="tl">
                              <a:srgbClr val="C0C0C0"/>
                            </a:outerShdw>
                          </a:effectLst>
                          <a:latin typeface="Arial" charset="0"/>
                        </a:rPr>
                        <a:t>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Lebensmittel sind noch innerhalb ihres Haltbarkeitsdatums</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500" b="0"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entsorgt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445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Überproduktionen sind mit Einlagerungsdatum und Verkehrsbezeichnung versehen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Lebensmittel sind abgedeckt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445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Neu gelieferte Ware steht hinter der alten Ware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Lebensmittel stehen in den Regalen (keine auf dem Boden)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445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Lebensmittel aus Karton - und Holzkisten sind in geeignete Behälter umgefüllt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Eierlagen sind in ein geschlossenes und kartonfreies Behältnis umgefüllt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33846" name="Rectangle 54"/>
          <p:cNvSpPr>
            <a:spLocks noGrp="1" noChangeArrowheads="1"/>
          </p:cNvSpPr>
          <p:nvPr>
            <p:ph type="title"/>
          </p:nvPr>
        </p:nvSpPr>
        <p:spPr/>
        <p:txBody>
          <a:bodyPr/>
          <a:lstStyle/>
          <a:p>
            <a:r>
              <a:rPr lang="de-DE" altLang="de-DE" sz="2800"/>
              <a:t>Beispiel für das Ausfüllen eines Formulars Lagerkontrolle Kühlhaus…</a:t>
            </a:r>
          </a:p>
        </p:txBody>
      </p:sp>
      <p:sp>
        <p:nvSpPr>
          <p:cNvPr id="33847" name="Rectangle 5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3849" name="Rectangle 5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3850" name="Rectangle 58"/>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51" name="Rectangle 59"/>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846"/>
                                        </p:tgtEl>
                                        <p:attrNameLst>
                                          <p:attrName>style.visibility</p:attrName>
                                        </p:attrNameLst>
                                      </p:cBhvr>
                                      <p:to>
                                        <p:strVal val="visible"/>
                                      </p:to>
                                    </p:set>
                                    <p:animEffect transition="in" filter="fade">
                                      <p:cBhvr>
                                        <p:cTn id="7" dur="2000"/>
                                        <p:tgtEl>
                                          <p:spTgt spid="33846"/>
                                        </p:tgtEl>
                                      </p:cBhvr>
                                    </p:animEffect>
                                  </p:childTnLst>
                                </p:cTn>
                              </p:par>
                              <p:par>
                                <p:cTn id="8" presetID="47" presetClass="entr" presetSubtype="0" fill="hold" nodeType="withEffect">
                                  <p:stCondLst>
                                    <p:cond delay="3000"/>
                                  </p:stCondLst>
                                  <p:childTnLst>
                                    <p:set>
                                      <p:cBhvr>
                                        <p:cTn id="9" dur="1" fill="hold">
                                          <p:stCondLst>
                                            <p:cond delay="0"/>
                                          </p:stCondLst>
                                        </p:cTn>
                                        <p:tgtEl>
                                          <p:spTgt spid="33794"/>
                                        </p:tgtEl>
                                        <p:attrNameLst>
                                          <p:attrName>style.visibility</p:attrName>
                                        </p:attrNameLst>
                                      </p:cBhvr>
                                      <p:to>
                                        <p:strVal val="visible"/>
                                      </p:to>
                                    </p:set>
                                    <p:animEffect transition="in" filter="fade">
                                      <p:cBhvr>
                                        <p:cTn id="10" dur="5000"/>
                                        <p:tgtEl>
                                          <p:spTgt spid="33794"/>
                                        </p:tgtEl>
                                      </p:cBhvr>
                                    </p:animEffect>
                                    <p:anim calcmode="lin" valueType="num">
                                      <p:cBhvr>
                                        <p:cTn id="11" dur="5000" fill="hold"/>
                                        <p:tgtEl>
                                          <p:spTgt spid="33794"/>
                                        </p:tgtEl>
                                        <p:attrNameLst>
                                          <p:attrName>ppt_x</p:attrName>
                                        </p:attrNameLst>
                                      </p:cBhvr>
                                      <p:tavLst>
                                        <p:tav tm="0">
                                          <p:val>
                                            <p:strVal val="#ppt_x"/>
                                          </p:val>
                                        </p:tav>
                                        <p:tav tm="100000">
                                          <p:val>
                                            <p:strVal val="#ppt_x"/>
                                          </p:val>
                                        </p:tav>
                                      </p:tavLst>
                                    </p:anim>
                                    <p:anim calcmode="lin" valueType="num">
                                      <p:cBhvr>
                                        <p:cTn id="12" dur="5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nodePh="1">
                                  <p:stCondLst>
                                    <p:cond delay="25000"/>
                                  </p:stCondLst>
                                  <p:endCondLst>
                                    <p:cond evt="begin" delay="0">
                                      <p:tn val="15"/>
                                    </p:cond>
                                  </p:endCondLst>
                                  <p:childTnLst>
                                    <p:set>
                                      <p:cBhvr>
                                        <p:cTn id="16" dur="1" fill="hold">
                                          <p:stCondLst>
                                            <p:cond delay="0"/>
                                          </p:stCondLst>
                                        </p:cTn>
                                        <p:tgtEl>
                                          <p:spTgt spid="33850"/>
                                        </p:tgtEl>
                                        <p:attrNameLst>
                                          <p:attrName>style.visibility</p:attrName>
                                        </p:attrNameLst>
                                      </p:cBhvr>
                                      <p:to>
                                        <p:strVal val="visible"/>
                                      </p:to>
                                    </p:set>
                                    <p:animEffect transition="in" filter="wipe(down)">
                                      <p:cBhvr>
                                        <p:cTn id="17" dur="580">
                                          <p:stCondLst>
                                            <p:cond delay="0"/>
                                          </p:stCondLst>
                                        </p:cTn>
                                        <p:tgtEl>
                                          <p:spTgt spid="33850"/>
                                        </p:tgtEl>
                                      </p:cBhvr>
                                    </p:animEffect>
                                    <p:anim calcmode="lin" valueType="num">
                                      <p:cBhvr>
                                        <p:cTn id="18" dur="1822" tmFilter="0,0; 0.14,0.36; 0.43,0.73; 0.71,0.91; 1.0,1.0">
                                          <p:stCondLst>
                                            <p:cond delay="0"/>
                                          </p:stCondLst>
                                        </p:cTn>
                                        <p:tgtEl>
                                          <p:spTgt spid="338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38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38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38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3850"/>
                                        </p:tgtEl>
                                        <p:attrNameLst>
                                          <p:attrName>ppt_y</p:attrName>
                                        </p:attrNameLst>
                                      </p:cBhvr>
                                      <p:tavLst>
                                        <p:tav tm="0" fmla="#ppt_y-sin(pi*$)/81">
                                          <p:val>
                                            <p:fltVal val="0"/>
                                          </p:val>
                                        </p:tav>
                                        <p:tav tm="100000">
                                          <p:val>
                                            <p:fltVal val="1"/>
                                          </p:val>
                                        </p:tav>
                                      </p:tavLst>
                                    </p:anim>
                                    <p:animScale>
                                      <p:cBhvr>
                                        <p:cTn id="23" dur="26">
                                          <p:stCondLst>
                                            <p:cond delay="650"/>
                                          </p:stCondLst>
                                        </p:cTn>
                                        <p:tgtEl>
                                          <p:spTgt spid="33850"/>
                                        </p:tgtEl>
                                      </p:cBhvr>
                                      <p:to x="100000" y="60000"/>
                                    </p:animScale>
                                    <p:animScale>
                                      <p:cBhvr>
                                        <p:cTn id="24" dur="166" decel="50000">
                                          <p:stCondLst>
                                            <p:cond delay="676"/>
                                          </p:stCondLst>
                                        </p:cTn>
                                        <p:tgtEl>
                                          <p:spTgt spid="33850"/>
                                        </p:tgtEl>
                                      </p:cBhvr>
                                      <p:to x="100000" y="100000"/>
                                    </p:animScale>
                                    <p:animScale>
                                      <p:cBhvr>
                                        <p:cTn id="25" dur="26">
                                          <p:stCondLst>
                                            <p:cond delay="1312"/>
                                          </p:stCondLst>
                                        </p:cTn>
                                        <p:tgtEl>
                                          <p:spTgt spid="33850"/>
                                        </p:tgtEl>
                                      </p:cBhvr>
                                      <p:to x="100000" y="80000"/>
                                    </p:animScale>
                                    <p:animScale>
                                      <p:cBhvr>
                                        <p:cTn id="26" dur="166" decel="50000">
                                          <p:stCondLst>
                                            <p:cond delay="1338"/>
                                          </p:stCondLst>
                                        </p:cTn>
                                        <p:tgtEl>
                                          <p:spTgt spid="33850"/>
                                        </p:tgtEl>
                                      </p:cBhvr>
                                      <p:to x="100000" y="100000"/>
                                    </p:animScale>
                                    <p:animScale>
                                      <p:cBhvr>
                                        <p:cTn id="27" dur="26">
                                          <p:stCondLst>
                                            <p:cond delay="1642"/>
                                          </p:stCondLst>
                                        </p:cTn>
                                        <p:tgtEl>
                                          <p:spTgt spid="33850"/>
                                        </p:tgtEl>
                                      </p:cBhvr>
                                      <p:to x="100000" y="90000"/>
                                    </p:animScale>
                                    <p:animScale>
                                      <p:cBhvr>
                                        <p:cTn id="28" dur="166" decel="50000">
                                          <p:stCondLst>
                                            <p:cond delay="1668"/>
                                          </p:stCondLst>
                                        </p:cTn>
                                        <p:tgtEl>
                                          <p:spTgt spid="33850"/>
                                        </p:tgtEl>
                                      </p:cBhvr>
                                      <p:to x="100000" y="100000"/>
                                    </p:animScale>
                                    <p:animScale>
                                      <p:cBhvr>
                                        <p:cTn id="29" dur="26">
                                          <p:stCondLst>
                                            <p:cond delay="1808"/>
                                          </p:stCondLst>
                                        </p:cTn>
                                        <p:tgtEl>
                                          <p:spTgt spid="33850"/>
                                        </p:tgtEl>
                                      </p:cBhvr>
                                      <p:to x="100000" y="95000"/>
                                    </p:animScale>
                                    <p:animScale>
                                      <p:cBhvr>
                                        <p:cTn id="30" dur="166" decel="50000">
                                          <p:stCondLst>
                                            <p:cond delay="1834"/>
                                          </p:stCondLst>
                                        </p:cTn>
                                        <p:tgtEl>
                                          <p:spTgt spid="338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6" grpId="0"/>
      <p:bldP spid="338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de-DE" sz="2800"/>
              <a:t>…Beispiel für das Ausfüllen eines Formulars Lagerkontrolle Kühlhaus</a:t>
            </a:r>
          </a:p>
        </p:txBody>
      </p:sp>
      <p:graphicFrame>
        <p:nvGraphicFramePr>
          <p:cNvPr id="34819" name="Group 3"/>
          <p:cNvGraphicFramePr>
            <a:graphicFrameLocks noGrp="1"/>
          </p:cNvGraphicFramePr>
          <p:nvPr/>
        </p:nvGraphicFramePr>
        <p:xfrm>
          <a:off x="395288" y="1557338"/>
          <a:ext cx="8280400" cy="4751387"/>
        </p:xfrm>
        <a:graphic>
          <a:graphicData uri="http://schemas.openxmlformats.org/drawingml/2006/table">
            <a:tbl>
              <a:tblPr/>
              <a:tblGrid>
                <a:gridCol w="5113337">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366838">
                  <a:extLst>
                    <a:ext uri="{9D8B030D-6E8A-4147-A177-3AD203B41FA5}">
                      <a16:colId xmlns:a16="http://schemas.microsoft.com/office/drawing/2014/main" val="20003"/>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Datum:</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Ja</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Nein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4768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Angebrochene Dosenware ist in geeignete Behälter umgefüllt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500" b="0" i="0" u="none" strike="noStrike" cap="none" normalizeH="0" baseline="0">
                          <a:ln>
                            <a:noFill/>
                          </a:ln>
                          <a:solidFill>
                            <a:srgbClr val="000000"/>
                          </a:solidFill>
                          <a:effectLst/>
                          <a:latin typeface="Arial" charset="0"/>
                        </a:rPr>
                        <a:t>x</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entsorgt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Verschiedene Produktgruppen sind weit genug voneinander entfernt gelagert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445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Rohe Ware ist von gegarter Ware weit genug entfernt gelagert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Ein kalibriertes Thermometer ist vorhanden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445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Die Kühlhaustemperatur entspricht den vorgeschriebenen Sollwerten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8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893763">
                <a:tc gridSpan="4">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Name/Unterschrift, aufgenommen:                                     Name/Unterschrift, kontrolliert:</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Maria Bill                                                                             Michael Koch </a:t>
                      </a:r>
                    </a:p>
                  </a:txBody>
                  <a:tcPr marL="90000" marR="90000" marT="46800" marB="46800"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7"/>
                  </a:ext>
                </a:extLst>
              </a:tr>
            </a:tbl>
          </a:graphicData>
        </a:graphic>
      </p:graphicFrame>
      <p:sp>
        <p:nvSpPr>
          <p:cNvPr id="34863" name="Rectangle 47"/>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grpSp>
        <p:nvGrpSpPr>
          <p:cNvPr id="34865" name="Group 49"/>
          <p:cNvGrpSpPr>
            <a:grpSpLocks/>
          </p:cNvGrpSpPr>
          <p:nvPr/>
        </p:nvGrpSpPr>
        <p:grpSpPr bwMode="auto">
          <a:xfrm>
            <a:off x="1670050" y="5753100"/>
            <a:ext cx="1152525" cy="419100"/>
            <a:chOff x="1052" y="3624"/>
            <a:chExt cx="726" cy="264"/>
          </a:xfrm>
        </p:grpSpPr>
        <p:sp>
          <p:nvSpPr>
            <p:cNvPr id="34866" name="Freeform 50"/>
            <p:cNvSpPr>
              <a:spLocks/>
            </p:cNvSpPr>
            <p:nvPr/>
          </p:nvSpPr>
          <p:spPr bwMode="auto">
            <a:xfrm>
              <a:off x="1152" y="3636"/>
              <a:ext cx="108" cy="228"/>
            </a:xfrm>
            <a:custGeom>
              <a:avLst/>
              <a:gdLst>
                <a:gd name="T0" fmla="*/ 108 w 108"/>
                <a:gd name="T1" fmla="*/ 0 h 228"/>
                <a:gd name="T2" fmla="*/ 72 w 108"/>
                <a:gd name="T3" fmla="*/ 36 h 228"/>
                <a:gd name="T4" fmla="*/ 12 w 108"/>
                <a:gd name="T5" fmla="*/ 180 h 228"/>
                <a:gd name="T6" fmla="*/ 0 w 108"/>
                <a:gd name="T7" fmla="*/ 228 h 228"/>
              </a:gdLst>
              <a:ahLst/>
              <a:cxnLst>
                <a:cxn ang="0">
                  <a:pos x="T0" y="T1"/>
                </a:cxn>
                <a:cxn ang="0">
                  <a:pos x="T2" y="T3"/>
                </a:cxn>
                <a:cxn ang="0">
                  <a:pos x="T4" y="T5"/>
                </a:cxn>
                <a:cxn ang="0">
                  <a:pos x="T6" y="T7"/>
                </a:cxn>
              </a:cxnLst>
              <a:rect l="0" t="0" r="r" b="b"/>
              <a:pathLst>
                <a:path w="108" h="228">
                  <a:moveTo>
                    <a:pt x="108" y="0"/>
                  </a:moveTo>
                  <a:cubicBezTo>
                    <a:pt x="96" y="12"/>
                    <a:pt x="80" y="21"/>
                    <a:pt x="72" y="36"/>
                  </a:cubicBezTo>
                  <a:cubicBezTo>
                    <a:pt x="44" y="86"/>
                    <a:pt x="44" y="133"/>
                    <a:pt x="12" y="180"/>
                  </a:cubicBezTo>
                  <a:cubicBezTo>
                    <a:pt x="8" y="196"/>
                    <a:pt x="0" y="228"/>
                    <a:pt x="0" y="228"/>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67" name="Freeform 51"/>
            <p:cNvSpPr>
              <a:spLocks/>
            </p:cNvSpPr>
            <p:nvPr/>
          </p:nvSpPr>
          <p:spPr bwMode="auto">
            <a:xfrm>
              <a:off x="1052" y="3666"/>
              <a:ext cx="321" cy="222"/>
            </a:xfrm>
            <a:custGeom>
              <a:avLst/>
              <a:gdLst>
                <a:gd name="T0" fmla="*/ 4 w 321"/>
                <a:gd name="T1" fmla="*/ 6 h 222"/>
                <a:gd name="T2" fmla="*/ 304 w 321"/>
                <a:gd name="T3" fmla="*/ 18 h 222"/>
                <a:gd name="T4" fmla="*/ 268 w 321"/>
                <a:gd name="T5" fmla="*/ 54 h 222"/>
                <a:gd name="T6" fmla="*/ 220 w 321"/>
                <a:gd name="T7" fmla="*/ 126 h 222"/>
                <a:gd name="T8" fmla="*/ 256 w 321"/>
                <a:gd name="T9" fmla="*/ 198 h 222"/>
                <a:gd name="T10" fmla="*/ 208 w 321"/>
                <a:gd name="T11" fmla="*/ 222 h 222"/>
                <a:gd name="T12" fmla="*/ 40 w 321"/>
                <a:gd name="T13" fmla="*/ 162 h 222"/>
                <a:gd name="T14" fmla="*/ 4 w 321"/>
                <a:gd name="T15" fmla="*/ 13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22">
                  <a:moveTo>
                    <a:pt x="4" y="6"/>
                  </a:moveTo>
                  <a:cubicBezTo>
                    <a:pt x="104" y="10"/>
                    <a:pt x="206" y="0"/>
                    <a:pt x="304" y="18"/>
                  </a:cubicBezTo>
                  <a:cubicBezTo>
                    <a:pt x="321" y="21"/>
                    <a:pt x="278" y="41"/>
                    <a:pt x="268" y="54"/>
                  </a:cubicBezTo>
                  <a:cubicBezTo>
                    <a:pt x="250" y="77"/>
                    <a:pt x="220" y="126"/>
                    <a:pt x="220" y="126"/>
                  </a:cubicBezTo>
                  <a:cubicBezTo>
                    <a:pt x="223" y="131"/>
                    <a:pt x="264" y="185"/>
                    <a:pt x="256" y="198"/>
                  </a:cubicBezTo>
                  <a:cubicBezTo>
                    <a:pt x="247" y="213"/>
                    <a:pt x="224" y="214"/>
                    <a:pt x="208" y="222"/>
                  </a:cubicBezTo>
                  <a:cubicBezTo>
                    <a:pt x="139" y="211"/>
                    <a:pt x="100" y="192"/>
                    <a:pt x="40" y="162"/>
                  </a:cubicBezTo>
                  <a:cubicBezTo>
                    <a:pt x="0" y="142"/>
                    <a:pt x="4" y="165"/>
                    <a:pt x="4" y="138"/>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68" name="Freeform 52"/>
            <p:cNvSpPr>
              <a:spLocks/>
            </p:cNvSpPr>
            <p:nvPr/>
          </p:nvSpPr>
          <p:spPr bwMode="auto">
            <a:xfrm>
              <a:off x="1332" y="3624"/>
              <a:ext cx="446" cy="253"/>
            </a:xfrm>
            <a:custGeom>
              <a:avLst/>
              <a:gdLst>
                <a:gd name="T0" fmla="*/ 0 w 446"/>
                <a:gd name="T1" fmla="*/ 240 h 253"/>
                <a:gd name="T2" fmla="*/ 36 w 446"/>
                <a:gd name="T3" fmla="*/ 204 h 253"/>
                <a:gd name="T4" fmla="*/ 60 w 446"/>
                <a:gd name="T5" fmla="*/ 168 h 253"/>
                <a:gd name="T6" fmla="*/ 72 w 446"/>
                <a:gd name="T7" fmla="*/ 228 h 253"/>
                <a:gd name="T8" fmla="*/ 228 w 446"/>
                <a:gd name="T9" fmla="*/ 120 h 253"/>
                <a:gd name="T10" fmla="*/ 192 w 446"/>
                <a:gd name="T11" fmla="*/ 108 h 253"/>
                <a:gd name="T12" fmla="*/ 180 w 446"/>
                <a:gd name="T13" fmla="*/ 240 h 253"/>
                <a:gd name="T14" fmla="*/ 240 w 446"/>
                <a:gd name="T15" fmla="*/ 204 h 253"/>
                <a:gd name="T16" fmla="*/ 360 w 446"/>
                <a:gd name="T17" fmla="*/ 108 h 253"/>
                <a:gd name="T18" fmla="*/ 408 w 446"/>
                <a:gd name="T19" fmla="*/ 72 h 253"/>
                <a:gd name="T20" fmla="*/ 432 w 446"/>
                <a:gd name="T21" fmla="*/ 36 h 253"/>
                <a:gd name="T22" fmla="*/ 360 w 446"/>
                <a:gd name="T23" fmla="*/ 60 h 253"/>
                <a:gd name="T24" fmla="*/ 288 w 446"/>
                <a:gd name="T25" fmla="*/ 168 h 253"/>
                <a:gd name="T26" fmla="*/ 348 w 446"/>
                <a:gd name="T27" fmla="*/ 216 h 253"/>
                <a:gd name="T28" fmla="*/ 420 w 446"/>
                <a:gd name="T29" fmla="*/ 20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53">
                  <a:moveTo>
                    <a:pt x="0" y="240"/>
                  </a:moveTo>
                  <a:cubicBezTo>
                    <a:pt x="12" y="228"/>
                    <a:pt x="25" y="217"/>
                    <a:pt x="36" y="204"/>
                  </a:cubicBezTo>
                  <a:cubicBezTo>
                    <a:pt x="45" y="193"/>
                    <a:pt x="48" y="160"/>
                    <a:pt x="60" y="168"/>
                  </a:cubicBezTo>
                  <a:cubicBezTo>
                    <a:pt x="77" y="179"/>
                    <a:pt x="68" y="208"/>
                    <a:pt x="72" y="228"/>
                  </a:cubicBezTo>
                  <a:cubicBezTo>
                    <a:pt x="127" y="195"/>
                    <a:pt x="175" y="155"/>
                    <a:pt x="228" y="120"/>
                  </a:cubicBezTo>
                  <a:cubicBezTo>
                    <a:pt x="249" y="58"/>
                    <a:pt x="322" y="0"/>
                    <a:pt x="192" y="108"/>
                  </a:cubicBezTo>
                  <a:cubicBezTo>
                    <a:pt x="177" y="138"/>
                    <a:pt x="131" y="207"/>
                    <a:pt x="180" y="240"/>
                  </a:cubicBezTo>
                  <a:cubicBezTo>
                    <a:pt x="199" y="253"/>
                    <a:pt x="220" y="217"/>
                    <a:pt x="240" y="204"/>
                  </a:cubicBezTo>
                  <a:cubicBezTo>
                    <a:pt x="365" y="124"/>
                    <a:pt x="265" y="191"/>
                    <a:pt x="360" y="108"/>
                  </a:cubicBezTo>
                  <a:cubicBezTo>
                    <a:pt x="375" y="95"/>
                    <a:pt x="394" y="86"/>
                    <a:pt x="408" y="72"/>
                  </a:cubicBezTo>
                  <a:cubicBezTo>
                    <a:pt x="418" y="62"/>
                    <a:pt x="446" y="39"/>
                    <a:pt x="432" y="36"/>
                  </a:cubicBezTo>
                  <a:cubicBezTo>
                    <a:pt x="407" y="30"/>
                    <a:pt x="384" y="52"/>
                    <a:pt x="360" y="60"/>
                  </a:cubicBezTo>
                  <a:cubicBezTo>
                    <a:pt x="324" y="96"/>
                    <a:pt x="316" y="126"/>
                    <a:pt x="288" y="168"/>
                  </a:cubicBezTo>
                  <a:cubicBezTo>
                    <a:pt x="301" y="208"/>
                    <a:pt x="293" y="216"/>
                    <a:pt x="348" y="216"/>
                  </a:cubicBezTo>
                  <a:cubicBezTo>
                    <a:pt x="372" y="216"/>
                    <a:pt x="420" y="204"/>
                    <a:pt x="420" y="204"/>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4869" name="Freeform 53"/>
          <p:cNvSpPr>
            <a:spLocks/>
          </p:cNvSpPr>
          <p:nvPr/>
        </p:nvSpPr>
        <p:spPr bwMode="auto">
          <a:xfrm>
            <a:off x="6991350" y="5657850"/>
            <a:ext cx="990600" cy="552450"/>
          </a:xfrm>
          <a:custGeom>
            <a:avLst/>
            <a:gdLst>
              <a:gd name="T0" fmla="*/ 72 w 624"/>
              <a:gd name="T1" fmla="*/ 96 h 348"/>
              <a:gd name="T2" fmla="*/ 36 w 624"/>
              <a:gd name="T3" fmla="*/ 228 h 348"/>
              <a:gd name="T4" fmla="*/ 12 w 624"/>
              <a:gd name="T5" fmla="*/ 276 h 348"/>
              <a:gd name="T6" fmla="*/ 0 w 624"/>
              <a:gd name="T7" fmla="*/ 324 h 348"/>
              <a:gd name="T8" fmla="*/ 120 w 624"/>
              <a:gd name="T9" fmla="*/ 132 h 348"/>
              <a:gd name="T10" fmla="*/ 240 w 624"/>
              <a:gd name="T11" fmla="*/ 36 h 348"/>
              <a:gd name="T12" fmla="*/ 108 w 624"/>
              <a:gd name="T13" fmla="*/ 204 h 348"/>
              <a:gd name="T14" fmla="*/ 180 w 624"/>
              <a:gd name="T15" fmla="*/ 324 h 348"/>
              <a:gd name="T16" fmla="*/ 252 w 624"/>
              <a:gd name="T17" fmla="*/ 228 h 348"/>
              <a:gd name="T18" fmla="*/ 240 w 624"/>
              <a:gd name="T19" fmla="*/ 228 h 348"/>
              <a:gd name="T20" fmla="*/ 204 w 624"/>
              <a:gd name="T21" fmla="*/ 264 h 348"/>
              <a:gd name="T22" fmla="*/ 240 w 624"/>
              <a:gd name="T23" fmla="*/ 288 h 348"/>
              <a:gd name="T24" fmla="*/ 300 w 624"/>
              <a:gd name="T25" fmla="*/ 216 h 348"/>
              <a:gd name="T26" fmla="*/ 384 w 624"/>
              <a:gd name="T27" fmla="*/ 180 h 348"/>
              <a:gd name="T28" fmla="*/ 360 w 624"/>
              <a:gd name="T29" fmla="*/ 228 h 348"/>
              <a:gd name="T30" fmla="*/ 336 w 624"/>
              <a:gd name="T31" fmla="*/ 264 h 348"/>
              <a:gd name="T32" fmla="*/ 360 w 624"/>
              <a:gd name="T33" fmla="*/ 348 h 348"/>
              <a:gd name="T34" fmla="*/ 528 w 624"/>
              <a:gd name="T35" fmla="*/ 240 h 348"/>
              <a:gd name="T36" fmla="*/ 624 w 624"/>
              <a:gd name="T37" fmla="*/ 60 h 348"/>
              <a:gd name="T38" fmla="*/ 588 w 624"/>
              <a:gd name="T39" fmla="*/ 12 h 348"/>
              <a:gd name="T40" fmla="*/ 552 w 624"/>
              <a:gd name="T41" fmla="*/ 36 h 348"/>
              <a:gd name="T42" fmla="*/ 516 w 624"/>
              <a:gd name="T43" fmla="*/ 144 h 348"/>
              <a:gd name="T44" fmla="*/ 504 w 624"/>
              <a:gd name="T45" fmla="*/ 204 h 348"/>
              <a:gd name="T46" fmla="*/ 492 w 624"/>
              <a:gd name="T47" fmla="*/ 240 h 348"/>
              <a:gd name="T48" fmla="*/ 540 w 624"/>
              <a:gd name="T49" fmla="*/ 204 h 348"/>
              <a:gd name="T50" fmla="*/ 552 w 624"/>
              <a:gd name="T51" fmla="*/ 3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48">
                <a:moveTo>
                  <a:pt x="72" y="96"/>
                </a:moveTo>
                <a:cubicBezTo>
                  <a:pt x="59" y="140"/>
                  <a:pt x="52" y="185"/>
                  <a:pt x="36" y="228"/>
                </a:cubicBezTo>
                <a:cubicBezTo>
                  <a:pt x="30" y="245"/>
                  <a:pt x="18" y="259"/>
                  <a:pt x="12" y="276"/>
                </a:cubicBezTo>
                <a:cubicBezTo>
                  <a:pt x="6" y="291"/>
                  <a:pt x="0" y="340"/>
                  <a:pt x="0" y="324"/>
                </a:cubicBezTo>
                <a:cubicBezTo>
                  <a:pt x="0" y="246"/>
                  <a:pt x="63" y="180"/>
                  <a:pt x="120" y="132"/>
                </a:cubicBezTo>
                <a:cubicBezTo>
                  <a:pt x="159" y="99"/>
                  <a:pt x="276" y="0"/>
                  <a:pt x="240" y="36"/>
                </a:cubicBezTo>
                <a:cubicBezTo>
                  <a:pt x="190" y="86"/>
                  <a:pt x="140" y="141"/>
                  <a:pt x="108" y="204"/>
                </a:cubicBezTo>
                <a:cubicBezTo>
                  <a:pt x="134" y="243"/>
                  <a:pt x="154" y="285"/>
                  <a:pt x="180" y="324"/>
                </a:cubicBezTo>
                <a:cubicBezTo>
                  <a:pt x="199" y="296"/>
                  <a:pt x="230" y="247"/>
                  <a:pt x="252" y="228"/>
                </a:cubicBezTo>
                <a:cubicBezTo>
                  <a:pt x="259" y="222"/>
                  <a:pt x="358" y="198"/>
                  <a:pt x="240" y="228"/>
                </a:cubicBezTo>
                <a:cubicBezTo>
                  <a:pt x="228" y="240"/>
                  <a:pt x="204" y="247"/>
                  <a:pt x="204" y="264"/>
                </a:cubicBezTo>
                <a:cubicBezTo>
                  <a:pt x="204" y="278"/>
                  <a:pt x="226" y="290"/>
                  <a:pt x="240" y="288"/>
                </a:cubicBezTo>
                <a:cubicBezTo>
                  <a:pt x="269" y="283"/>
                  <a:pt x="281" y="231"/>
                  <a:pt x="300" y="216"/>
                </a:cubicBezTo>
                <a:cubicBezTo>
                  <a:pt x="324" y="197"/>
                  <a:pt x="357" y="194"/>
                  <a:pt x="384" y="180"/>
                </a:cubicBezTo>
                <a:cubicBezTo>
                  <a:pt x="376" y="196"/>
                  <a:pt x="369" y="212"/>
                  <a:pt x="360" y="228"/>
                </a:cubicBezTo>
                <a:cubicBezTo>
                  <a:pt x="353" y="241"/>
                  <a:pt x="336" y="250"/>
                  <a:pt x="336" y="264"/>
                </a:cubicBezTo>
                <a:cubicBezTo>
                  <a:pt x="336" y="293"/>
                  <a:pt x="352" y="320"/>
                  <a:pt x="360" y="348"/>
                </a:cubicBezTo>
                <a:cubicBezTo>
                  <a:pt x="497" y="266"/>
                  <a:pt x="443" y="304"/>
                  <a:pt x="528" y="240"/>
                </a:cubicBezTo>
                <a:cubicBezTo>
                  <a:pt x="567" y="177"/>
                  <a:pt x="601" y="129"/>
                  <a:pt x="624" y="60"/>
                </a:cubicBezTo>
                <a:cubicBezTo>
                  <a:pt x="612" y="44"/>
                  <a:pt x="607" y="18"/>
                  <a:pt x="588" y="12"/>
                </a:cubicBezTo>
                <a:cubicBezTo>
                  <a:pt x="574" y="7"/>
                  <a:pt x="559" y="23"/>
                  <a:pt x="552" y="36"/>
                </a:cubicBezTo>
                <a:cubicBezTo>
                  <a:pt x="534" y="69"/>
                  <a:pt x="523" y="107"/>
                  <a:pt x="516" y="144"/>
                </a:cubicBezTo>
                <a:cubicBezTo>
                  <a:pt x="512" y="164"/>
                  <a:pt x="509" y="184"/>
                  <a:pt x="504" y="204"/>
                </a:cubicBezTo>
                <a:cubicBezTo>
                  <a:pt x="501" y="216"/>
                  <a:pt x="479" y="240"/>
                  <a:pt x="492" y="240"/>
                </a:cubicBezTo>
                <a:cubicBezTo>
                  <a:pt x="512" y="240"/>
                  <a:pt x="524" y="216"/>
                  <a:pt x="540" y="204"/>
                </a:cubicBezTo>
                <a:cubicBezTo>
                  <a:pt x="557" y="271"/>
                  <a:pt x="552" y="236"/>
                  <a:pt x="552" y="312"/>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70" name="Rectangle 54"/>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871" name="Rectangle 5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4872" name="Rectangle 56"/>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47" presetClass="entr" presetSubtype="0" fill="hold" nodeType="withEffect">
                                  <p:stCondLst>
                                    <p:cond delay="3000"/>
                                  </p:stCondLst>
                                  <p:childTnLst>
                                    <p:set>
                                      <p:cBhvr>
                                        <p:cTn id="9" dur="1" fill="hold">
                                          <p:stCondLst>
                                            <p:cond delay="0"/>
                                          </p:stCondLst>
                                        </p:cTn>
                                        <p:tgtEl>
                                          <p:spTgt spid="34819"/>
                                        </p:tgtEl>
                                        <p:attrNameLst>
                                          <p:attrName>style.visibility</p:attrName>
                                        </p:attrNameLst>
                                      </p:cBhvr>
                                      <p:to>
                                        <p:strVal val="visible"/>
                                      </p:to>
                                    </p:set>
                                    <p:animEffect transition="in" filter="fade">
                                      <p:cBhvr>
                                        <p:cTn id="10" dur="5000"/>
                                        <p:tgtEl>
                                          <p:spTgt spid="34819"/>
                                        </p:tgtEl>
                                      </p:cBhvr>
                                    </p:animEffect>
                                    <p:anim calcmode="lin" valueType="num">
                                      <p:cBhvr>
                                        <p:cTn id="11" dur="5000" fill="hold"/>
                                        <p:tgtEl>
                                          <p:spTgt spid="34819"/>
                                        </p:tgtEl>
                                        <p:attrNameLst>
                                          <p:attrName>ppt_x</p:attrName>
                                        </p:attrNameLst>
                                      </p:cBhvr>
                                      <p:tavLst>
                                        <p:tav tm="0">
                                          <p:val>
                                            <p:strVal val="#ppt_x"/>
                                          </p:val>
                                        </p:tav>
                                        <p:tav tm="100000">
                                          <p:val>
                                            <p:strVal val="#ppt_x"/>
                                          </p:val>
                                        </p:tav>
                                      </p:tavLst>
                                    </p:anim>
                                    <p:anim calcmode="lin" valueType="num">
                                      <p:cBhvr>
                                        <p:cTn id="12" dur="5000" fill="hold"/>
                                        <p:tgtEl>
                                          <p:spTgt spid="34819"/>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nodeType="clickEffect">
                                  <p:stCondLst>
                                    <p:cond delay="10000"/>
                                  </p:stCondLst>
                                  <p:childTnLst>
                                    <p:set>
                                      <p:cBhvr>
                                        <p:cTn id="16" dur="1" fill="hold">
                                          <p:stCondLst>
                                            <p:cond delay="0"/>
                                          </p:stCondLst>
                                        </p:cTn>
                                        <p:tgtEl>
                                          <p:spTgt spid="34865"/>
                                        </p:tgtEl>
                                        <p:attrNameLst>
                                          <p:attrName>style.visibility</p:attrName>
                                        </p:attrNameLst>
                                      </p:cBhvr>
                                      <p:to>
                                        <p:strVal val="visible"/>
                                      </p:to>
                                    </p:set>
                                    <p:animEffect transition="in" filter="fade">
                                      <p:cBhvr>
                                        <p:cTn id="17" dur="1925" decel="100000"/>
                                        <p:tgtEl>
                                          <p:spTgt spid="34865"/>
                                        </p:tgtEl>
                                      </p:cBhvr>
                                    </p:animEffect>
                                    <p:animScale>
                                      <p:cBhvr>
                                        <p:cTn id="18" dur="1925" decel="100000"/>
                                        <p:tgtEl>
                                          <p:spTgt spid="34865"/>
                                        </p:tgtEl>
                                      </p:cBhvr>
                                      <p:from x="10000" y="10000"/>
                                      <p:to x="200000" y="450000"/>
                                    </p:animScale>
                                    <p:animScale>
                                      <p:cBhvr>
                                        <p:cTn id="19" dur="3075" accel="100000" fill="hold">
                                          <p:stCondLst>
                                            <p:cond delay="1925"/>
                                          </p:stCondLst>
                                        </p:cTn>
                                        <p:tgtEl>
                                          <p:spTgt spid="34865"/>
                                        </p:tgtEl>
                                      </p:cBhvr>
                                      <p:from x="200000" y="450000"/>
                                      <p:to x="100000" y="100000"/>
                                    </p:animScale>
                                    <p:set>
                                      <p:cBhvr>
                                        <p:cTn id="20" dur="1925" fill="hold"/>
                                        <p:tgtEl>
                                          <p:spTgt spid="34865"/>
                                        </p:tgtEl>
                                        <p:attrNameLst>
                                          <p:attrName>ppt_x</p:attrName>
                                        </p:attrNameLst>
                                      </p:cBhvr>
                                      <p:to>
                                        <p:strVal val="(0.5)"/>
                                      </p:to>
                                    </p:set>
                                    <p:anim from="(0.5)" to="(#ppt_x)" calcmode="lin" valueType="num">
                                      <p:cBhvr>
                                        <p:cTn id="21" dur="3075" accel="100000" fill="hold">
                                          <p:stCondLst>
                                            <p:cond delay="1925"/>
                                          </p:stCondLst>
                                        </p:cTn>
                                        <p:tgtEl>
                                          <p:spTgt spid="34865"/>
                                        </p:tgtEl>
                                        <p:attrNameLst>
                                          <p:attrName>ppt_x</p:attrName>
                                        </p:attrNameLst>
                                      </p:cBhvr>
                                    </p:anim>
                                    <p:set>
                                      <p:cBhvr>
                                        <p:cTn id="22" dur="1925" fill="hold"/>
                                        <p:tgtEl>
                                          <p:spTgt spid="34865"/>
                                        </p:tgtEl>
                                        <p:attrNameLst>
                                          <p:attrName>ppt_y</p:attrName>
                                        </p:attrNameLst>
                                      </p:cBhvr>
                                      <p:to>
                                        <p:strVal val="(#ppt_y+0.4)"/>
                                      </p:to>
                                    </p:set>
                                    <p:anim from="(#ppt_y+0.4)" to="(#ppt_y)" calcmode="lin" valueType="num">
                                      <p:cBhvr>
                                        <p:cTn id="23" dur="3075" accel="100000" fill="hold">
                                          <p:stCondLst>
                                            <p:cond delay="1925"/>
                                          </p:stCondLst>
                                        </p:cTn>
                                        <p:tgtEl>
                                          <p:spTgt spid="34865"/>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1" presetClass="entr" presetSubtype="0" fill="hold" grpId="0" nodeType="clickEffect">
                                  <p:stCondLst>
                                    <p:cond delay="1000"/>
                                  </p:stCondLst>
                                  <p:childTnLst>
                                    <p:set>
                                      <p:cBhvr>
                                        <p:cTn id="27" dur="1" fill="hold">
                                          <p:stCondLst>
                                            <p:cond delay="0"/>
                                          </p:stCondLst>
                                        </p:cTn>
                                        <p:tgtEl>
                                          <p:spTgt spid="34869"/>
                                        </p:tgtEl>
                                        <p:attrNameLst>
                                          <p:attrName>style.visibility</p:attrName>
                                        </p:attrNameLst>
                                      </p:cBhvr>
                                      <p:to>
                                        <p:strVal val="visible"/>
                                      </p:to>
                                    </p:set>
                                    <p:animEffect transition="in" filter="fade">
                                      <p:cBhvr>
                                        <p:cTn id="28" dur="1925" decel="100000"/>
                                        <p:tgtEl>
                                          <p:spTgt spid="34869"/>
                                        </p:tgtEl>
                                      </p:cBhvr>
                                    </p:animEffect>
                                    <p:animScale>
                                      <p:cBhvr>
                                        <p:cTn id="29" dur="1925" decel="100000"/>
                                        <p:tgtEl>
                                          <p:spTgt spid="34869"/>
                                        </p:tgtEl>
                                      </p:cBhvr>
                                      <p:from x="10000" y="10000"/>
                                      <p:to x="200000" y="450000"/>
                                    </p:animScale>
                                    <p:animScale>
                                      <p:cBhvr>
                                        <p:cTn id="30" dur="3075" accel="100000" fill="hold">
                                          <p:stCondLst>
                                            <p:cond delay="1925"/>
                                          </p:stCondLst>
                                        </p:cTn>
                                        <p:tgtEl>
                                          <p:spTgt spid="34869"/>
                                        </p:tgtEl>
                                      </p:cBhvr>
                                      <p:from x="200000" y="450000"/>
                                      <p:to x="100000" y="100000"/>
                                    </p:animScale>
                                    <p:set>
                                      <p:cBhvr>
                                        <p:cTn id="31" dur="1925" fill="hold"/>
                                        <p:tgtEl>
                                          <p:spTgt spid="34869"/>
                                        </p:tgtEl>
                                        <p:attrNameLst>
                                          <p:attrName>ppt_x</p:attrName>
                                        </p:attrNameLst>
                                      </p:cBhvr>
                                      <p:to>
                                        <p:strVal val="(0.5)"/>
                                      </p:to>
                                    </p:set>
                                    <p:anim from="(0.5)" to="(#ppt_x)" calcmode="lin" valueType="num">
                                      <p:cBhvr>
                                        <p:cTn id="32" dur="3075" accel="100000" fill="hold">
                                          <p:stCondLst>
                                            <p:cond delay="1925"/>
                                          </p:stCondLst>
                                        </p:cTn>
                                        <p:tgtEl>
                                          <p:spTgt spid="34869"/>
                                        </p:tgtEl>
                                        <p:attrNameLst>
                                          <p:attrName>ppt_x</p:attrName>
                                        </p:attrNameLst>
                                      </p:cBhvr>
                                    </p:anim>
                                    <p:set>
                                      <p:cBhvr>
                                        <p:cTn id="33" dur="1925" fill="hold"/>
                                        <p:tgtEl>
                                          <p:spTgt spid="34869"/>
                                        </p:tgtEl>
                                        <p:attrNameLst>
                                          <p:attrName>ppt_y</p:attrName>
                                        </p:attrNameLst>
                                      </p:cBhvr>
                                      <p:to>
                                        <p:strVal val="(#ppt_y+0.4)"/>
                                      </p:to>
                                    </p:set>
                                    <p:anim from="(#ppt_y+0.4)" to="(#ppt_y)" calcmode="lin" valueType="num">
                                      <p:cBhvr>
                                        <p:cTn id="34" dur="3075" accel="100000" fill="hold">
                                          <p:stCondLst>
                                            <p:cond delay="1925"/>
                                          </p:stCondLst>
                                        </p:cTn>
                                        <p:tgtEl>
                                          <p:spTgt spid="34869"/>
                                        </p:tgtEl>
                                        <p:attrNameLst>
                                          <p:attrName>ppt_y</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34870"/>
                                        </p:tgtEl>
                                        <p:attrNameLst>
                                          <p:attrName>style.visibility</p:attrName>
                                        </p:attrNameLst>
                                      </p:cBhvr>
                                      <p:to>
                                        <p:strVal val="visible"/>
                                      </p:to>
                                    </p:set>
                                    <p:animEffect transition="in" filter="wipe(down)">
                                      <p:cBhvr>
                                        <p:cTn id="39" dur="1450">
                                          <p:stCondLst>
                                            <p:cond delay="0"/>
                                          </p:stCondLst>
                                        </p:cTn>
                                        <p:tgtEl>
                                          <p:spTgt spid="34870"/>
                                        </p:tgtEl>
                                      </p:cBhvr>
                                    </p:animEffect>
                                    <p:anim calcmode="lin" valueType="num">
                                      <p:cBhvr>
                                        <p:cTn id="40" dur="4555" tmFilter="0,0; 0.14,0.36; 0.43,0.73; 0.71,0.91; 1.0,1.0">
                                          <p:stCondLst>
                                            <p:cond delay="0"/>
                                          </p:stCondLst>
                                        </p:cTn>
                                        <p:tgtEl>
                                          <p:spTgt spid="34870"/>
                                        </p:tgtEl>
                                        <p:attrNameLst>
                                          <p:attrName>ppt_x</p:attrName>
                                        </p:attrNameLst>
                                      </p:cBhvr>
                                      <p:tavLst>
                                        <p:tav tm="0">
                                          <p:val>
                                            <p:strVal val="#ppt_x-0.25"/>
                                          </p:val>
                                        </p:tav>
                                        <p:tav tm="100000">
                                          <p:val>
                                            <p:strVal val="#ppt_x"/>
                                          </p:val>
                                        </p:tav>
                                      </p:tavLst>
                                    </p:anim>
                                    <p:anim calcmode="lin" valueType="num">
                                      <p:cBhvr>
                                        <p:cTn id="41" dur="1660" tmFilter="0.0,0.0; 0.25,0.07; 0.50,0.2; 0.75,0.467; 1.0,1.0">
                                          <p:stCondLst>
                                            <p:cond delay="0"/>
                                          </p:stCondLst>
                                        </p:cTn>
                                        <p:tgtEl>
                                          <p:spTgt spid="34870"/>
                                        </p:tgtEl>
                                        <p:attrNameLst>
                                          <p:attrName>ppt_y</p:attrName>
                                        </p:attrNameLst>
                                      </p:cBhvr>
                                      <p:tavLst>
                                        <p:tav tm="0" fmla="#ppt_y-sin(pi*$)/3">
                                          <p:val>
                                            <p:fltVal val="0.5"/>
                                          </p:val>
                                        </p:tav>
                                        <p:tav tm="100000">
                                          <p:val>
                                            <p:fltVal val="1"/>
                                          </p:val>
                                        </p:tav>
                                      </p:tavLst>
                                    </p:anim>
                                    <p:anim calcmode="lin" valueType="num">
                                      <p:cBhvr>
                                        <p:cTn id="42" dur="1660" tmFilter="0, 0; 0.125,0.2665; 0.25,0.4; 0.375,0.465; 0.5,0.5;  0.625,0.535; 0.75,0.6; 0.875,0.7335; 1,1">
                                          <p:stCondLst>
                                            <p:cond delay="1660"/>
                                          </p:stCondLst>
                                        </p:cTn>
                                        <p:tgtEl>
                                          <p:spTgt spid="34870"/>
                                        </p:tgtEl>
                                        <p:attrNameLst>
                                          <p:attrName>ppt_y</p:attrName>
                                        </p:attrNameLst>
                                      </p:cBhvr>
                                      <p:tavLst>
                                        <p:tav tm="0" fmla="#ppt_y-sin(pi*$)/9">
                                          <p:val>
                                            <p:fltVal val="0"/>
                                          </p:val>
                                        </p:tav>
                                        <p:tav tm="100000">
                                          <p:val>
                                            <p:fltVal val="1"/>
                                          </p:val>
                                        </p:tav>
                                      </p:tavLst>
                                    </p:anim>
                                    <p:anim calcmode="lin" valueType="num">
                                      <p:cBhvr>
                                        <p:cTn id="43" dur="830" tmFilter="0, 0; 0.125,0.2665; 0.25,0.4; 0.375,0.465; 0.5,0.5;  0.625,0.535; 0.75,0.6; 0.875,0.7335; 1,1">
                                          <p:stCondLst>
                                            <p:cond delay="3310"/>
                                          </p:stCondLst>
                                        </p:cTn>
                                        <p:tgtEl>
                                          <p:spTgt spid="34870"/>
                                        </p:tgtEl>
                                        <p:attrNameLst>
                                          <p:attrName>ppt_y</p:attrName>
                                        </p:attrNameLst>
                                      </p:cBhvr>
                                      <p:tavLst>
                                        <p:tav tm="0" fmla="#ppt_y-sin(pi*$)/27">
                                          <p:val>
                                            <p:fltVal val="0"/>
                                          </p:val>
                                        </p:tav>
                                        <p:tav tm="100000">
                                          <p:val>
                                            <p:fltVal val="1"/>
                                          </p:val>
                                        </p:tav>
                                      </p:tavLst>
                                    </p:anim>
                                    <p:anim calcmode="lin" valueType="num">
                                      <p:cBhvr>
                                        <p:cTn id="44" dur="410" tmFilter="0, 0; 0.125,0.2665; 0.25,0.4; 0.375,0.465; 0.5,0.5;  0.625,0.535; 0.75,0.6; 0.875,0.7335; 1,1">
                                          <p:stCondLst>
                                            <p:cond delay="4140"/>
                                          </p:stCondLst>
                                        </p:cTn>
                                        <p:tgtEl>
                                          <p:spTgt spid="34870"/>
                                        </p:tgtEl>
                                        <p:attrNameLst>
                                          <p:attrName>ppt_y</p:attrName>
                                        </p:attrNameLst>
                                      </p:cBhvr>
                                      <p:tavLst>
                                        <p:tav tm="0" fmla="#ppt_y-sin(pi*$)/81">
                                          <p:val>
                                            <p:fltVal val="0"/>
                                          </p:val>
                                        </p:tav>
                                        <p:tav tm="100000">
                                          <p:val>
                                            <p:fltVal val="1"/>
                                          </p:val>
                                        </p:tav>
                                      </p:tavLst>
                                    </p:anim>
                                    <p:animScale>
                                      <p:cBhvr>
                                        <p:cTn id="45" dur="65">
                                          <p:stCondLst>
                                            <p:cond delay="1625"/>
                                          </p:stCondLst>
                                        </p:cTn>
                                        <p:tgtEl>
                                          <p:spTgt spid="34870"/>
                                        </p:tgtEl>
                                      </p:cBhvr>
                                      <p:to x="100000" y="60000"/>
                                    </p:animScale>
                                    <p:animScale>
                                      <p:cBhvr>
                                        <p:cTn id="46" dur="415" decel="50000">
                                          <p:stCondLst>
                                            <p:cond delay="1690"/>
                                          </p:stCondLst>
                                        </p:cTn>
                                        <p:tgtEl>
                                          <p:spTgt spid="34870"/>
                                        </p:tgtEl>
                                      </p:cBhvr>
                                      <p:to x="100000" y="100000"/>
                                    </p:animScale>
                                    <p:animScale>
                                      <p:cBhvr>
                                        <p:cTn id="47" dur="65">
                                          <p:stCondLst>
                                            <p:cond delay="3280"/>
                                          </p:stCondLst>
                                        </p:cTn>
                                        <p:tgtEl>
                                          <p:spTgt spid="34870"/>
                                        </p:tgtEl>
                                      </p:cBhvr>
                                      <p:to x="100000" y="80000"/>
                                    </p:animScale>
                                    <p:animScale>
                                      <p:cBhvr>
                                        <p:cTn id="48" dur="415" decel="50000">
                                          <p:stCondLst>
                                            <p:cond delay="3345"/>
                                          </p:stCondLst>
                                        </p:cTn>
                                        <p:tgtEl>
                                          <p:spTgt spid="34870"/>
                                        </p:tgtEl>
                                      </p:cBhvr>
                                      <p:to x="100000" y="100000"/>
                                    </p:animScale>
                                    <p:animScale>
                                      <p:cBhvr>
                                        <p:cTn id="49" dur="65">
                                          <p:stCondLst>
                                            <p:cond delay="4105"/>
                                          </p:stCondLst>
                                        </p:cTn>
                                        <p:tgtEl>
                                          <p:spTgt spid="34870"/>
                                        </p:tgtEl>
                                      </p:cBhvr>
                                      <p:to x="100000" y="90000"/>
                                    </p:animScale>
                                    <p:animScale>
                                      <p:cBhvr>
                                        <p:cTn id="50" dur="415" decel="50000">
                                          <p:stCondLst>
                                            <p:cond delay="4170"/>
                                          </p:stCondLst>
                                        </p:cTn>
                                        <p:tgtEl>
                                          <p:spTgt spid="34870"/>
                                        </p:tgtEl>
                                      </p:cBhvr>
                                      <p:to x="100000" y="100000"/>
                                    </p:animScale>
                                    <p:animScale>
                                      <p:cBhvr>
                                        <p:cTn id="51" dur="65">
                                          <p:stCondLst>
                                            <p:cond delay="4520"/>
                                          </p:stCondLst>
                                        </p:cTn>
                                        <p:tgtEl>
                                          <p:spTgt spid="34870"/>
                                        </p:tgtEl>
                                      </p:cBhvr>
                                      <p:to x="100000" y="95000"/>
                                    </p:animScale>
                                    <p:animScale>
                                      <p:cBhvr>
                                        <p:cTn id="52" dur="415" decel="50000">
                                          <p:stCondLst>
                                            <p:cond delay="4585"/>
                                          </p:stCondLst>
                                        </p:cTn>
                                        <p:tgtEl>
                                          <p:spTgt spid="348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69" grpId="0" animBg="1"/>
      <p:bldP spid="3487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468313" y="333375"/>
            <a:ext cx="8226425" cy="863600"/>
          </a:xfrm>
        </p:spPr>
        <p:txBody>
          <a:bodyPr/>
          <a:lstStyle/>
          <a:p>
            <a:r>
              <a:rPr lang="de-DE" altLang="de-DE" sz="2600"/>
              <a:t>Beispiel für das Ausfüllen eines Formulars Temperaturcheckliste Kühlhaus</a:t>
            </a:r>
          </a:p>
        </p:txBody>
      </p:sp>
      <p:graphicFrame>
        <p:nvGraphicFramePr>
          <p:cNvPr id="35899" name="Group 59"/>
          <p:cNvGraphicFramePr>
            <a:graphicFrameLocks noGrp="1"/>
          </p:cNvGraphicFramePr>
          <p:nvPr/>
        </p:nvGraphicFramePr>
        <p:xfrm>
          <a:off x="468313" y="1916113"/>
          <a:ext cx="8208962" cy="2265362"/>
        </p:xfrm>
        <a:graphic>
          <a:graphicData uri="http://schemas.openxmlformats.org/drawingml/2006/table">
            <a:tbl>
              <a:tblPr/>
              <a:tblGrid>
                <a:gridCol w="1223962">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2089150">
                  <a:extLst>
                    <a:ext uri="{9D8B030D-6E8A-4147-A177-3AD203B41FA5}">
                      <a16:colId xmlns:a16="http://schemas.microsoft.com/office/drawing/2014/main" val="20003"/>
                    </a:ext>
                  </a:extLst>
                </a:gridCol>
                <a:gridCol w="2087562">
                  <a:extLst>
                    <a:ext uri="{9D8B030D-6E8A-4147-A177-3AD203B41FA5}">
                      <a16:colId xmlns:a16="http://schemas.microsoft.com/office/drawing/2014/main" val="20004"/>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Datum</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Temperatur</a:t>
                      </a: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*Grenzwert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Temperatur</a:t>
                      </a: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Ist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Name,</a:t>
                      </a: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Unterschrift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4768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mindestens</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+ 7°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+ 13°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Ware entsorgt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Müller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29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zwei</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+7°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+ 6°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Müller</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4451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Wochen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+7°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35876" name="Line 36"/>
          <p:cNvSpPr>
            <a:spLocks noChangeShapeType="1"/>
          </p:cNvSpPr>
          <p:nvPr/>
        </p:nvSpPr>
        <p:spPr bwMode="auto">
          <a:xfrm>
            <a:off x="4178300" y="25812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77" name="Line 37"/>
          <p:cNvSpPr>
            <a:spLocks noChangeShapeType="1"/>
          </p:cNvSpPr>
          <p:nvPr/>
        </p:nvSpPr>
        <p:spPr bwMode="auto">
          <a:xfrm>
            <a:off x="4965700" y="26416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78" name="Line 38"/>
          <p:cNvSpPr>
            <a:spLocks noChangeShapeType="1"/>
          </p:cNvSpPr>
          <p:nvPr/>
        </p:nvSpPr>
        <p:spPr bwMode="auto">
          <a:xfrm>
            <a:off x="4965700" y="26416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79" name="Line 39"/>
          <p:cNvSpPr>
            <a:spLocks noChangeShapeType="1"/>
          </p:cNvSpPr>
          <p:nvPr/>
        </p:nvSpPr>
        <p:spPr bwMode="auto">
          <a:xfrm>
            <a:off x="4965700" y="26416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80" name="Line 40"/>
          <p:cNvSpPr>
            <a:spLocks noChangeShapeType="1"/>
          </p:cNvSpPr>
          <p:nvPr/>
        </p:nvSpPr>
        <p:spPr bwMode="auto">
          <a:xfrm>
            <a:off x="4965700" y="26416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81" name="Rectangle 41"/>
          <p:cNvSpPr>
            <a:spLocks noGrp="1" noChangeArrowheads="1"/>
          </p:cNvSpPr>
          <p:nvPr>
            <p:ph type="body" idx="1"/>
          </p:nvPr>
        </p:nvSpPr>
        <p:spPr>
          <a:xfrm>
            <a:off x="395288" y="5011738"/>
            <a:ext cx="2520950" cy="1008062"/>
          </a:xfrm>
          <a:noFill/>
          <a:ln/>
        </p:spPr>
        <p:txBody>
          <a:bodyPr/>
          <a:lstStyle/>
          <a:p>
            <a:pPr>
              <a:lnSpc>
                <a:spcPct val="80000"/>
              </a:lnSpc>
            </a:pPr>
            <a:r>
              <a:rPr lang="de-DE" altLang="de-DE" sz="1900"/>
              <a:t>Fischkühlhaus</a:t>
            </a:r>
          </a:p>
          <a:p>
            <a:pPr>
              <a:lnSpc>
                <a:spcPct val="80000"/>
              </a:lnSpc>
            </a:pPr>
            <a:r>
              <a:rPr lang="de-DE" altLang="de-DE" sz="1900"/>
              <a:t>Geflügelkühlhaus</a:t>
            </a:r>
          </a:p>
          <a:p>
            <a:pPr>
              <a:lnSpc>
                <a:spcPct val="80000"/>
              </a:lnSpc>
            </a:pPr>
            <a:r>
              <a:rPr lang="de-DE" altLang="de-DE" sz="1900"/>
              <a:t>Fleischkühlhaus</a:t>
            </a:r>
          </a:p>
        </p:txBody>
      </p:sp>
      <p:sp>
        <p:nvSpPr>
          <p:cNvPr id="35882" name="Rectangle 42"/>
          <p:cNvSpPr>
            <a:spLocks noChangeArrowheads="1"/>
          </p:cNvSpPr>
          <p:nvPr/>
        </p:nvSpPr>
        <p:spPr bwMode="auto">
          <a:xfrm>
            <a:off x="1692275" y="4437063"/>
            <a:ext cx="57594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2000"/>
              <a:t>Kühlhaustemperaturen nach Produktgruppen</a:t>
            </a:r>
          </a:p>
        </p:txBody>
      </p:sp>
      <p:sp>
        <p:nvSpPr>
          <p:cNvPr id="35883" name="Rectangle 43"/>
          <p:cNvSpPr>
            <a:spLocks noChangeArrowheads="1"/>
          </p:cNvSpPr>
          <p:nvPr/>
        </p:nvSpPr>
        <p:spPr bwMode="auto">
          <a:xfrm>
            <a:off x="2916238" y="4940300"/>
            <a:ext cx="1655762"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buFont typeface="Wingdings" pitchFamily="2" charset="2"/>
              <a:buNone/>
            </a:pPr>
            <a:r>
              <a:rPr lang="de-DE" altLang="de-DE" sz="1800">
                <a:effectLst/>
              </a:rPr>
              <a:t>≤ + 2° C</a:t>
            </a:r>
          </a:p>
          <a:p>
            <a:pPr>
              <a:buFont typeface="Wingdings" pitchFamily="2" charset="2"/>
              <a:buNone/>
            </a:pPr>
            <a:r>
              <a:rPr lang="de-DE" altLang="de-DE" sz="1800">
                <a:effectLst/>
              </a:rPr>
              <a:t>≤ + 3° C</a:t>
            </a:r>
          </a:p>
          <a:p>
            <a:pPr>
              <a:buFont typeface="Wingdings" pitchFamily="2" charset="2"/>
              <a:buNone/>
            </a:pPr>
            <a:r>
              <a:rPr lang="de-DE" altLang="de-DE" sz="1800">
                <a:effectLst/>
              </a:rPr>
              <a:t>≤ + 4° C</a:t>
            </a:r>
          </a:p>
        </p:txBody>
      </p:sp>
      <p:sp>
        <p:nvSpPr>
          <p:cNvPr id="35884" name="Rectangle 44"/>
          <p:cNvSpPr>
            <a:spLocks noChangeArrowheads="1"/>
          </p:cNvSpPr>
          <p:nvPr/>
        </p:nvSpPr>
        <p:spPr bwMode="auto">
          <a:xfrm>
            <a:off x="7019925" y="4941888"/>
            <a:ext cx="2124075"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buFont typeface="Wingdings" pitchFamily="2" charset="2"/>
              <a:buNone/>
            </a:pPr>
            <a:r>
              <a:rPr lang="de-DE" altLang="de-DE" sz="1800">
                <a:effectLst/>
              </a:rPr>
              <a:t>≤ + 7° C</a:t>
            </a:r>
          </a:p>
          <a:p>
            <a:pPr>
              <a:buFont typeface="Wingdings" pitchFamily="2" charset="2"/>
              <a:buNone/>
            </a:pPr>
            <a:r>
              <a:rPr lang="de-DE" altLang="de-DE" sz="1800">
                <a:effectLst/>
              </a:rPr>
              <a:t>≤ + 10° C</a:t>
            </a:r>
          </a:p>
          <a:p>
            <a:pPr>
              <a:buFont typeface="Wingdings" pitchFamily="2" charset="2"/>
              <a:buNone/>
            </a:pPr>
            <a:r>
              <a:rPr lang="de-DE" altLang="de-DE" sz="1800">
                <a:effectLst/>
              </a:rPr>
              <a:t>≤ + 4° bis + 10° C</a:t>
            </a:r>
          </a:p>
        </p:txBody>
      </p:sp>
      <p:sp>
        <p:nvSpPr>
          <p:cNvPr id="35885" name="Rectangle 45"/>
          <p:cNvSpPr>
            <a:spLocks noChangeArrowheads="1"/>
          </p:cNvSpPr>
          <p:nvPr/>
        </p:nvSpPr>
        <p:spPr bwMode="auto">
          <a:xfrm>
            <a:off x="4500563" y="5073650"/>
            <a:ext cx="2519362"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1800"/>
              <a:t>Molkereikühlhaus</a:t>
            </a:r>
          </a:p>
          <a:p>
            <a:pPr>
              <a:lnSpc>
                <a:spcPct val="80000"/>
              </a:lnSpc>
            </a:pPr>
            <a:r>
              <a:rPr lang="de-DE" altLang="de-DE" sz="1800"/>
              <a:t>Gemüsekühlhaus</a:t>
            </a:r>
          </a:p>
          <a:p>
            <a:pPr>
              <a:lnSpc>
                <a:spcPct val="80000"/>
              </a:lnSpc>
            </a:pPr>
            <a:r>
              <a:rPr lang="de-DE" altLang="de-DE" sz="1800"/>
              <a:t>Getränkekühlhaus</a:t>
            </a:r>
            <a:endParaRPr lang="de-DE" altLang="de-DE" sz="1600"/>
          </a:p>
        </p:txBody>
      </p:sp>
      <p:sp>
        <p:nvSpPr>
          <p:cNvPr id="35886" name="Rectangle 46"/>
          <p:cNvSpPr>
            <a:spLocks noChangeArrowheads="1"/>
          </p:cNvSpPr>
          <p:nvPr/>
        </p:nvSpPr>
        <p:spPr bwMode="auto">
          <a:xfrm>
            <a:off x="827088" y="1125538"/>
            <a:ext cx="7489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a:t>*Bei Überschreitung im Ist-Wert muss eine dokumentierte Maßnahme</a:t>
            </a:r>
            <a:r>
              <a:rPr lang="de-DE" altLang="de-DE"/>
              <a:t> </a:t>
            </a:r>
            <a:r>
              <a:rPr lang="de-DE" altLang="de-DE" sz="1400"/>
              <a:t>erfolgen</a:t>
            </a:r>
          </a:p>
        </p:txBody>
      </p:sp>
      <p:sp>
        <p:nvSpPr>
          <p:cNvPr id="35887" name="Rectangle 47"/>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5888" name="Rectangle 48"/>
          <p:cNvSpPr>
            <a:spLocks noChangeArrowheads="1"/>
          </p:cNvSpPr>
          <p:nvPr/>
        </p:nvSpPr>
        <p:spPr bwMode="auto">
          <a:xfrm>
            <a:off x="1619250" y="6308725"/>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89" name="Rectangle 49"/>
          <p:cNvSpPr>
            <a:spLocks noChangeArrowheads="1"/>
          </p:cNvSpPr>
          <p:nvPr/>
        </p:nvSpPr>
        <p:spPr bwMode="auto">
          <a:xfrm>
            <a:off x="3059113" y="6308725"/>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35890" name="Group 50"/>
          <p:cNvGrpSpPr>
            <a:grpSpLocks/>
          </p:cNvGrpSpPr>
          <p:nvPr/>
        </p:nvGrpSpPr>
        <p:grpSpPr bwMode="auto">
          <a:xfrm>
            <a:off x="7242175" y="2651125"/>
            <a:ext cx="1298575" cy="993775"/>
            <a:chOff x="4562" y="1670"/>
            <a:chExt cx="818" cy="626"/>
          </a:xfrm>
        </p:grpSpPr>
        <p:sp>
          <p:nvSpPr>
            <p:cNvPr id="35891" name="Freeform 51"/>
            <p:cNvSpPr>
              <a:spLocks/>
            </p:cNvSpPr>
            <p:nvPr/>
          </p:nvSpPr>
          <p:spPr bwMode="auto">
            <a:xfrm>
              <a:off x="4562" y="1670"/>
              <a:ext cx="818" cy="254"/>
            </a:xfrm>
            <a:custGeom>
              <a:avLst/>
              <a:gdLst>
                <a:gd name="T0" fmla="*/ 0 w 818"/>
                <a:gd name="T1" fmla="*/ 254 h 254"/>
                <a:gd name="T2" fmla="*/ 81 w 818"/>
                <a:gd name="T3" fmla="*/ 139 h 254"/>
                <a:gd name="T4" fmla="*/ 184 w 818"/>
                <a:gd name="T5" fmla="*/ 35 h 254"/>
                <a:gd name="T6" fmla="*/ 150 w 818"/>
                <a:gd name="T7" fmla="*/ 139 h 254"/>
                <a:gd name="T8" fmla="*/ 138 w 818"/>
                <a:gd name="T9" fmla="*/ 173 h 254"/>
                <a:gd name="T10" fmla="*/ 207 w 818"/>
                <a:gd name="T11" fmla="*/ 70 h 254"/>
                <a:gd name="T12" fmla="*/ 288 w 818"/>
                <a:gd name="T13" fmla="*/ 12 h 254"/>
                <a:gd name="T14" fmla="*/ 242 w 818"/>
                <a:gd name="T15" fmla="*/ 162 h 254"/>
                <a:gd name="T16" fmla="*/ 288 w 818"/>
                <a:gd name="T17" fmla="*/ 219 h 254"/>
                <a:gd name="T18" fmla="*/ 346 w 818"/>
                <a:gd name="T19" fmla="*/ 162 h 254"/>
                <a:gd name="T20" fmla="*/ 357 w 818"/>
                <a:gd name="T21" fmla="*/ 196 h 254"/>
                <a:gd name="T22" fmla="*/ 403 w 818"/>
                <a:gd name="T23" fmla="*/ 196 h 254"/>
                <a:gd name="T24" fmla="*/ 530 w 818"/>
                <a:gd name="T25" fmla="*/ 0 h 254"/>
                <a:gd name="T26" fmla="*/ 530 w 818"/>
                <a:gd name="T27" fmla="*/ 219 h 254"/>
                <a:gd name="T28" fmla="*/ 634 w 818"/>
                <a:gd name="T29" fmla="*/ 12 h 254"/>
                <a:gd name="T30" fmla="*/ 622 w 818"/>
                <a:gd name="T31" fmla="*/ 127 h 254"/>
                <a:gd name="T32" fmla="*/ 610 w 818"/>
                <a:gd name="T33" fmla="*/ 219 h 254"/>
                <a:gd name="T34" fmla="*/ 691 w 818"/>
                <a:gd name="T35" fmla="*/ 139 h 254"/>
                <a:gd name="T36" fmla="*/ 749 w 818"/>
                <a:gd name="T37" fmla="*/ 185 h 254"/>
                <a:gd name="T38" fmla="*/ 795 w 818"/>
                <a:gd name="T39" fmla="*/ 208 h 254"/>
                <a:gd name="T40" fmla="*/ 818 w 818"/>
                <a:gd name="T41" fmla="*/ 20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8" h="254">
                  <a:moveTo>
                    <a:pt x="0" y="254"/>
                  </a:moveTo>
                  <a:cubicBezTo>
                    <a:pt x="52" y="150"/>
                    <a:pt x="17" y="181"/>
                    <a:pt x="81" y="139"/>
                  </a:cubicBezTo>
                  <a:cubicBezTo>
                    <a:pt x="113" y="96"/>
                    <a:pt x="140" y="65"/>
                    <a:pt x="184" y="35"/>
                  </a:cubicBezTo>
                  <a:cubicBezTo>
                    <a:pt x="165" y="157"/>
                    <a:pt x="190" y="61"/>
                    <a:pt x="150" y="139"/>
                  </a:cubicBezTo>
                  <a:cubicBezTo>
                    <a:pt x="145" y="150"/>
                    <a:pt x="128" y="180"/>
                    <a:pt x="138" y="173"/>
                  </a:cubicBezTo>
                  <a:cubicBezTo>
                    <a:pt x="211" y="124"/>
                    <a:pt x="162" y="123"/>
                    <a:pt x="207" y="70"/>
                  </a:cubicBezTo>
                  <a:cubicBezTo>
                    <a:pt x="218" y="57"/>
                    <a:pt x="270" y="24"/>
                    <a:pt x="288" y="12"/>
                  </a:cubicBezTo>
                  <a:cubicBezTo>
                    <a:pt x="278" y="79"/>
                    <a:pt x="277" y="109"/>
                    <a:pt x="242" y="162"/>
                  </a:cubicBezTo>
                  <a:cubicBezTo>
                    <a:pt x="245" y="173"/>
                    <a:pt x="247" y="239"/>
                    <a:pt x="288" y="219"/>
                  </a:cubicBezTo>
                  <a:cubicBezTo>
                    <a:pt x="312" y="207"/>
                    <a:pt x="346" y="162"/>
                    <a:pt x="346" y="162"/>
                  </a:cubicBezTo>
                  <a:cubicBezTo>
                    <a:pt x="350" y="173"/>
                    <a:pt x="345" y="196"/>
                    <a:pt x="357" y="196"/>
                  </a:cubicBezTo>
                  <a:cubicBezTo>
                    <a:pt x="414" y="196"/>
                    <a:pt x="377" y="116"/>
                    <a:pt x="403" y="196"/>
                  </a:cubicBezTo>
                  <a:cubicBezTo>
                    <a:pt x="446" y="131"/>
                    <a:pt x="495" y="70"/>
                    <a:pt x="530" y="0"/>
                  </a:cubicBezTo>
                  <a:cubicBezTo>
                    <a:pt x="510" y="118"/>
                    <a:pt x="502" y="81"/>
                    <a:pt x="530" y="219"/>
                  </a:cubicBezTo>
                  <a:cubicBezTo>
                    <a:pt x="574" y="154"/>
                    <a:pt x="608" y="86"/>
                    <a:pt x="634" y="12"/>
                  </a:cubicBezTo>
                  <a:cubicBezTo>
                    <a:pt x="630" y="50"/>
                    <a:pt x="630" y="89"/>
                    <a:pt x="622" y="127"/>
                  </a:cubicBezTo>
                  <a:cubicBezTo>
                    <a:pt x="601" y="224"/>
                    <a:pt x="587" y="122"/>
                    <a:pt x="610" y="219"/>
                  </a:cubicBezTo>
                  <a:cubicBezTo>
                    <a:pt x="657" y="204"/>
                    <a:pt x="676" y="186"/>
                    <a:pt x="691" y="139"/>
                  </a:cubicBezTo>
                  <a:cubicBezTo>
                    <a:pt x="713" y="242"/>
                    <a:pt x="679" y="176"/>
                    <a:pt x="749" y="185"/>
                  </a:cubicBezTo>
                  <a:cubicBezTo>
                    <a:pt x="766" y="187"/>
                    <a:pt x="779" y="203"/>
                    <a:pt x="795" y="208"/>
                  </a:cubicBezTo>
                  <a:cubicBezTo>
                    <a:pt x="802" y="210"/>
                    <a:pt x="810" y="208"/>
                    <a:pt x="818" y="208"/>
                  </a:cubicBezTo>
                </a:path>
              </a:pathLst>
            </a:cu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92" name="Freeform 52"/>
            <p:cNvSpPr>
              <a:spLocks/>
            </p:cNvSpPr>
            <p:nvPr/>
          </p:nvSpPr>
          <p:spPr bwMode="auto">
            <a:xfrm>
              <a:off x="4649" y="2024"/>
              <a:ext cx="726" cy="272"/>
            </a:xfrm>
            <a:custGeom>
              <a:avLst/>
              <a:gdLst>
                <a:gd name="T0" fmla="*/ 0 w 818"/>
                <a:gd name="T1" fmla="*/ 254 h 254"/>
                <a:gd name="T2" fmla="*/ 81 w 818"/>
                <a:gd name="T3" fmla="*/ 139 h 254"/>
                <a:gd name="T4" fmla="*/ 184 w 818"/>
                <a:gd name="T5" fmla="*/ 35 h 254"/>
                <a:gd name="T6" fmla="*/ 150 w 818"/>
                <a:gd name="T7" fmla="*/ 139 h 254"/>
                <a:gd name="T8" fmla="*/ 138 w 818"/>
                <a:gd name="T9" fmla="*/ 173 h 254"/>
                <a:gd name="T10" fmla="*/ 207 w 818"/>
                <a:gd name="T11" fmla="*/ 70 h 254"/>
                <a:gd name="T12" fmla="*/ 288 w 818"/>
                <a:gd name="T13" fmla="*/ 12 h 254"/>
                <a:gd name="T14" fmla="*/ 242 w 818"/>
                <a:gd name="T15" fmla="*/ 162 h 254"/>
                <a:gd name="T16" fmla="*/ 288 w 818"/>
                <a:gd name="T17" fmla="*/ 219 h 254"/>
                <a:gd name="T18" fmla="*/ 346 w 818"/>
                <a:gd name="T19" fmla="*/ 162 h 254"/>
                <a:gd name="T20" fmla="*/ 357 w 818"/>
                <a:gd name="T21" fmla="*/ 196 h 254"/>
                <a:gd name="T22" fmla="*/ 403 w 818"/>
                <a:gd name="T23" fmla="*/ 196 h 254"/>
                <a:gd name="T24" fmla="*/ 530 w 818"/>
                <a:gd name="T25" fmla="*/ 0 h 254"/>
                <a:gd name="T26" fmla="*/ 530 w 818"/>
                <a:gd name="T27" fmla="*/ 219 h 254"/>
                <a:gd name="T28" fmla="*/ 634 w 818"/>
                <a:gd name="T29" fmla="*/ 12 h 254"/>
                <a:gd name="T30" fmla="*/ 622 w 818"/>
                <a:gd name="T31" fmla="*/ 127 h 254"/>
                <a:gd name="T32" fmla="*/ 610 w 818"/>
                <a:gd name="T33" fmla="*/ 219 h 254"/>
                <a:gd name="T34" fmla="*/ 691 w 818"/>
                <a:gd name="T35" fmla="*/ 139 h 254"/>
                <a:gd name="T36" fmla="*/ 749 w 818"/>
                <a:gd name="T37" fmla="*/ 185 h 254"/>
                <a:gd name="T38" fmla="*/ 795 w 818"/>
                <a:gd name="T39" fmla="*/ 208 h 254"/>
                <a:gd name="T40" fmla="*/ 818 w 818"/>
                <a:gd name="T41" fmla="*/ 20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8" h="254">
                  <a:moveTo>
                    <a:pt x="0" y="254"/>
                  </a:moveTo>
                  <a:cubicBezTo>
                    <a:pt x="52" y="150"/>
                    <a:pt x="17" y="181"/>
                    <a:pt x="81" y="139"/>
                  </a:cubicBezTo>
                  <a:cubicBezTo>
                    <a:pt x="113" y="96"/>
                    <a:pt x="140" y="65"/>
                    <a:pt x="184" y="35"/>
                  </a:cubicBezTo>
                  <a:cubicBezTo>
                    <a:pt x="165" y="157"/>
                    <a:pt x="190" y="61"/>
                    <a:pt x="150" y="139"/>
                  </a:cubicBezTo>
                  <a:cubicBezTo>
                    <a:pt x="145" y="150"/>
                    <a:pt x="128" y="180"/>
                    <a:pt x="138" y="173"/>
                  </a:cubicBezTo>
                  <a:cubicBezTo>
                    <a:pt x="211" y="124"/>
                    <a:pt x="162" y="123"/>
                    <a:pt x="207" y="70"/>
                  </a:cubicBezTo>
                  <a:cubicBezTo>
                    <a:pt x="218" y="57"/>
                    <a:pt x="270" y="24"/>
                    <a:pt x="288" y="12"/>
                  </a:cubicBezTo>
                  <a:cubicBezTo>
                    <a:pt x="278" y="79"/>
                    <a:pt x="277" y="109"/>
                    <a:pt x="242" y="162"/>
                  </a:cubicBezTo>
                  <a:cubicBezTo>
                    <a:pt x="245" y="173"/>
                    <a:pt x="247" y="239"/>
                    <a:pt x="288" y="219"/>
                  </a:cubicBezTo>
                  <a:cubicBezTo>
                    <a:pt x="312" y="207"/>
                    <a:pt x="346" y="162"/>
                    <a:pt x="346" y="162"/>
                  </a:cubicBezTo>
                  <a:cubicBezTo>
                    <a:pt x="350" y="173"/>
                    <a:pt x="345" y="196"/>
                    <a:pt x="357" y="196"/>
                  </a:cubicBezTo>
                  <a:cubicBezTo>
                    <a:pt x="414" y="196"/>
                    <a:pt x="377" y="116"/>
                    <a:pt x="403" y="196"/>
                  </a:cubicBezTo>
                  <a:cubicBezTo>
                    <a:pt x="446" y="131"/>
                    <a:pt x="495" y="70"/>
                    <a:pt x="530" y="0"/>
                  </a:cubicBezTo>
                  <a:cubicBezTo>
                    <a:pt x="510" y="118"/>
                    <a:pt x="502" y="81"/>
                    <a:pt x="530" y="219"/>
                  </a:cubicBezTo>
                  <a:cubicBezTo>
                    <a:pt x="574" y="154"/>
                    <a:pt x="608" y="86"/>
                    <a:pt x="634" y="12"/>
                  </a:cubicBezTo>
                  <a:cubicBezTo>
                    <a:pt x="630" y="50"/>
                    <a:pt x="630" y="89"/>
                    <a:pt x="622" y="127"/>
                  </a:cubicBezTo>
                  <a:cubicBezTo>
                    <a:pt x="601" y="224"/>
                    <a:pt x="587" y="122"/>
                    <a:pt x="610" y="219"/>
                  </a:cubicBezTo>
                  <a:cubicBezTo>
                    <a:pt x="657" y="204"/>
                    <a:pt x="676" y="186"/>
                    <a:pt x="691" y="139"/>
                  </a:cubicBezTo>
                  <a:cubicBezTo>
                    <a:pt x="713" y="242"/>
                    <a:pt x="679" y="176"/>
                    <a:pt x="749" y="185"/>
                  </a:cubicBezTo>
                  <a:cubicBezTo>
                    <a:pt x="766" y="187"/>
                    <a:pt x="779" y="203"/>
                    <a:pt x="795" y="208"/>
                  </a:cubicBezTo>
                  <a:cubicBezTo>
                    <a:pt x="802" y="210"/>
                    <a:pt x="810" y="208"/>
                    <a:pt x="818" y="208"/>
                  </a:cubicBezTo>
                </a:path>
              </a:pathLst>
            </a:cu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5893" name="Rectangle 5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5900" name="Rectangle 60"/>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3000"/>
                                  </p:stCondLst>
                                  <p:childTnLst>
                                    <p:set>
                                      <p:cBhvr>
                                        <p:cTn id="11" dur="1" fill="hold">
                                          <p:stCondLst>
                                            <p:cond delay="0"/>
                                          </p:stCondLst>
                                        </p:cTn>
                                        <p:tgtEl>
                                          <p:spTgt spid="35886"/>
                                        </p:tgtEl>
                                        <p:attrNameLst>
                                          <p:attrName>style.visibility</p:attrName>
                                        </p:attrNameLst>
                                      </p:cBhvr>
                                      <p:to>
                                        <p:strVal val="visible"/>
                                      </p:to>
                                    </p:set>
                                    <p:animEffect transition="in" filter="fade">
                                      <p:cBhvr>
                                        <p:cTn id="12" dur="2000"/>
                                        <p:tgtEl>
                                          <p:spTgt spid="358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3500"/>
                                  </p:stCondLst>
                                  <p:childTnLst>
                                    <p:set>
                                      <p:cBhvr>
                                        <p:cTn id="16" dur="1" fill="hold">
                                          <p:stCondLst>
                                            <p:cond delay="0"/>
                                          </p:stCondLst>
                                        </p:cTn>
                                        <p:tgtEl>
                                          <p:spTgt spid="35899"/>
                                        </p:tgtEl>
                                        <p:attrNameLst>
                                          <p:attrName>style.visibility</p:attrName>
                                        </p:attrNameLst>
                                      </p:cBhvr>
                                      <p:to>
                                        <p:strVal val="visible"/>
                                      </p:to>
                                    </p:set>
                                    <p:animEffect transition="in" filter="fade">
                                      <p:cBhvr>
                                        <p:cTn id="17" dur="3000"/>
                                        <p:tgtEl>
                                          <p:spTgt spid="35899"/>
                                        </p:tgtEl>
                                      </p:cBhvr>
                                    </p:animEffect>
                                    <p:anim calcmode="lin" valueType="num">
                                      <p:cBhvr>
                                        <p:cTn id="18" dur="3000" fill="hold"/>
                                        <p:tgtEl>
                                          <p:spTgt spid="35899"/>
                                        </p:tgtEl>
                                        <p:attrNameLst>
                                          <p:attrName>ppt_x</p:attrName>
                                        </p:attrNameLst>
                                      </p:cBhvr>
                                      <p:tavLst>
                                        <p:tav tm="0">
                                          <p:val>
                                            <p:strVal val="#ppt_x"/>
                                          </p:val>
                                        </p:tav>
                                        <p:tav tm="100000">
                                          <p:val>
                                            <p:strVal val="#ppt_x"/>
                                          </p:val>
                                        </p:tav>
                                      </p:tavLst>
                                    </p:anim>
                                    <p:anim calcmode="lin" valueType="num">
                                      <p:cBhvr>
                                        <p:cTn id="19" dur="3000" fill="hold"/>
                                        <p:tgtEl>
                                          <p:spTgt spid="3589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nodeType="clickEffect">
                                  <p:stCondLst>
                                    <p:cond delay="12000"/>
                                  </p:stCondLst>
                                  <p:childTnLst>
                                    <p:set>
                                      <p:cBhvr>
                                        <p:cTn id="23" dur="1" fill="hold">
                                          <p:stCondLst>
                                            <p:cond delay="0"/>
                                          </p:stCondLst>
                                        </p:cTn>
                                        <p:tgtEl>
                                          <p:spTgt spid="35890"/>
                                        </p:tgtEl>
                                        <p:attrNameLst>
                                          <p:attrName>style.visibility</p:attrName>
                                        </p:attrNameLst>
                                      </p:cBhvr>
                                      <p:to>
                                        <p:strVal val="visible"/>
                                      </p:to>
                                    </p:set>
                                    <p:animEffect transition="in" filter="fade">
                                      <p:cBhvr>
                                        <p:cTn id="24" dur="1925" decel="100000"/>
                                        <p:tgtEl>
                                          <p:spTgt spid="35890"/>
                                        </p:tgtEl>
                                      </p:cBhvr>
                                    </p:animEffect>
                                    <p:animScale>
                                      <p:cBhvr>
                                        <p:cTn id="25" dur="1925" decel="100000"/>
                                        <p:tgtEl>
                                          <p:spTgt spid="35890"/>
                                        </p:tgtEl>
                                      </p:cBhvr>
                                      <p:from x="10000" y="10000"/>
                                      <p:to x="200000" y="450000"/>
                                    </p:animScale>
                                    <p:animScale>
                                      <p:cBhvr>
                                        <p:cTn id="26" dur="3075" accel="100000" fill="hold">
                                          <p:stCondLst>
                                            <p:cond delay="1925"/>
                                          </p:stCondLst>
                                        </p:cTn>
                                        <p:tgtEl>
                                          <p:spTgt spid="35890"/>
                                        </p:tgtEl>
                                      </p:cBhvr>
                                      <p:from x="200000" y="450000"/>
                                      <p:to x="100000" y="100000"/>
                                    </p:animScale>
                                    <p:set>
                                      <p:cBhvr>
                                        <p:cTn id="27" dur="1925" fill="hold"/>
                                        <p:tgtEl>
                                          <p:spTgt spid="35890"/>
                                        </p:tgtEl>
                                        <p:attrNameLst>
                                          <p:attrName>ppt_x</p:attrName>
                                        </p:attrNameLst>
                                      </p:cBhvr>
                                      <p:to>
                                        <p:strVal val="(0.5)"/>
                                      </p:to>
                                    </p:set>
                                    <p:anim from="(0.5)" to="(#ppt_x)" calcmode="lin" valueType="num">
                                      <p:cBhvr>
                                        <p:cTn id="28" dur="3075" accel="100000" fill="hold">
                                          <p:stCondLst>
                                            <p:cond delay="1925"/>
                                          </p:stCondLst>
                                        </p:cTn>
                                        <p:tgtEl>
                                          <p:spTgt spid="35890"/>
                                        </p:tgtEl>
                                        <p:attrNameLst>
                                          <p:attrName>ppt_x</p:attrName>
                                        </p:attrNameLst>
                                      </p:cBhvr>
                                    </p:anim>
                                    <p:set>
                                      <p:cBhvr>
                                        <p:cTn id="29" dur="1925" fill="hold"/>
                                        <p:tgtEl>
                                          <p:spTgt spid="35890"/>
                                        </p:tgtEl>
                                        <p:attrNameLst>
                                          <p:attrName>ppt_y</p:attrName>
                                        </p:attrNameLst>
                                      </p:cBhvr>
                                      <p:to>
                                        <p:strVal val="(#ppt_y+0.4)"/>
                                      </p:to>
                                    </p:set>
                                    <p:anim from="(#ppt_y+0.4)" to="(#ppt_y)" calcmode="lin" valueType="num">
                                      <p:cBhvr>
                                        <p:cTn id="30" dur="3075" accel="100000" fill="hold">
                                          <p:stCondLst>
                                            <p:cond delay="1925"/>
                                          </p:stCondLst>
                                        </p:cTn>
                                        <p:tgtEl>
                                          <p:spTgt spid="35890"/>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2000"/>
                                  </p:stCondLst>
                                  <p:childTnLst>
                                    <p:set>
                                      <p:cBhvr>
                                        <p:cTn id="34" dur="1" fill="hold">
                                          <p:stCondLst>
                                            <p:cond delay="0"/>
                                          </p:stCondLst>
                                        </p:cTn>
                                        <p:tgtEl>
                                          <p:spTgt spid="35882"/>
                                        </p:tgtEl>
                                        <p:attrNameLst>
                                          <p:attrName>style.visibility</p:attrName>
                                        </p:attrNameLst>
                                      </p:cBhvr>
                                      <p:to>
                                        <p:strVal val="visible"/>
                                      </p:to>
                                    </p:set>
                                    <p:animEffect transition="in" filter="fade">
                                      <p:cBhvr>
                                        <p:cTn id="35" dur="2000"/>
                                        <p:tgtEl>
                                          <p:spTgt spid="358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2000"/>
                                  </p:stCondLst>
                                  <p:childTnLst>
                                    <p:set>
                                      <p:cBhvr>
                                        <p:cTn id="39" dur="1" fill="hold">
                                          <p:stCondLst>
                                            <p:cond delay="0"/>
                                          </p:stCondLst>
                                        </p:cTn>
                                        <p:tgtEl>
                                          <p:spTgt spid="35881">
                                            <p:txEl>
                                              <p:pRg st="0" end="0"/>
                                            </p:txEl>
                                          </p:spTgt>
                                        </p:tgtEl>
                                        <p:attrNameLst>
                                          <p:attrName>style.visibility</p:attrName>
                                        </p:attrNameLst>
                                      </p:cBhvr>
                                      <p:to>
                                        <p:strVal val="visible"/>
                                      </p:to>
                                    </p:set>
                                    <p:animEffect transition="in" filter="fade">
                                      <p:cBhvr>
                                        <p:cTn id="40" dur="2000"/>
                                        <p:tgtEl>
                                          <p:spTgt spid="35881">
                                            <p:txEl>
                                              <p:pRg st="0" end="0"/>
                                            </p:txEl>
                                          </p:spTgt>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35881">
                                            <p:txEl>
                                              <p:pRg st="1" end="1"/>
                                            </p:txEl>
                                          </p:spTgt>
                                        </p:tgtEl>
                                        <p:attrNameLst>
                                          <p:attrName>style.visibility</p:attrName>
                                        </p:attrNameLst>
                                      </p:cBhvr>
                                      <p:to>
                                        <p:strVal val="visible"/>
                                      </p:to>
                                    </p:set>
                                    <p:animEffect transition="in" filter="fade">
                                      <p:cBhvr>
                                        <p:cTn id="43" dur="2000"/>
                                        <p:tgtEl>
                                          <p:spTgt spid="35881">
                                            <p:txEl>
                                              <p:pRg st="1" end="1"/>
                                            </p:txEl>
                                          </p:spTgt>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35881">
                                            <p:txEl>
                                              <p:pRg st="2" end="2"/>
                                            </p:txEl>
                                          </p:spTgt>
                                        </p:tgtEl>
                                        <p:attrNameLst>
                                          <p:attrName>style.visibility</p:attrName>
                                        </p:attrNameLst>
                                      </p:cBhvr>
                                      <p:to>
                                        <p:strVal val="visible"/>
                                      </p:to>
                                    </p:set>
                                    <p:animEffect transition="in" filter="fade">
                                      <p:cBhvr>
                                        <p:cTn id="46" dur="2000"/>
                                        <p:tgtEl>
                                          <p:spTgt spid="35881">
                                            <p:txEl>
                                              <p:pRg st="2" end="2"/>
                                            </p:txEl>
                                          </p:spTgt>
                                        </p:tgtEl>
                                      </p:cBhvr>
                                    </p:animEffect>
                                  </p:childTnLst>
                                </p:cTn>
                              </p:par>
                            </p:childTnLst>
                          </p:cTn>
                        </p:par>
                        <p:par>
                          <p:cTn id="47" fill="hold" nodeType="afterGroup">
                            <p:stCondLst>
                              <p:cond delay="4000"/>
                            </p:stCondLst>
                            <p:childTnLst>
                              <p:par>
                                <p:cTn id="48" presetID="10" presetClass="entr" presetSubtype="0" fill="hold" grpId="0" nodeType="afterEffect">
                                  <p:stCondLst>
                                    <p:cond delay="2000"/>
                                  </p:stCondLst>
                                  <p:childTnLst>
                                    <p:set>
                                      <p:cBhvr>
                                        <p:cTn id="49" dur="1" fill="hold">
                                          <p:stCondLst>
                                            <p:cond delay="0"/>
                                          </p:stCondLst>
                                        </p:cTn>
                                        <p:tgtEl>
                                          <p:spTgt spid="35883"/>
                                        </p:tgtEl>
                                        <p:attrNameLst>
                                          <p:attrName>style.visibility</p:attrName>
                                        </p:attrNameLst>
                                      </p:cBhvr>
                                      <p:to>
                                        <p:strVal val="visible"/>
                                      </p:to>
                                    </p:set>
                                    <p:animEffect transition="in" filter="fade">
                                      <p:cBhvr>
                                        <p:cTn id="50" dur="2000"/>
                                        <p:tgtEl>
                                          <p:spTgt spid="358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7000"/>
                                  </p:stCondLst>
                                  <p:childTnLst>
                                    <p:set>
                                      <p:cBhvr>
                                        <p:cTn id="54" dur="1" fill="hold">
                                          <p:stCondLst>
                                            <p:cond delay="0"/>
                                          </p:stCondLst>
                                        </p:cTn>
                                        <p:tgtEl>
                                          <p:spTgt spid="35885"/>
                                        </p:tgtEl>
                                        <p:attrNameLst>
                                          <p:attrName>style.visibility</p:attrName>
                                        </p:attrNameLst>
                                      </p:cBhvr>
                                      <p:to>
                                        <p:strVal val="visible"/>
                                      </p:to>
                                    </p:set>
                                    <p:animEffect transition="in" filter="fade">
                                      <p:cBhvr>
                                        <p:cTn id="55" dur="2000"/>
                                        <p:tgtEl>
                                          <p:spTgt spid="35885"/>
                                        </p:tgtEl>
                                      </p:cBhvr>
                                    </p:animEffect>
                                  </p:childTnLst>
                                </p:cTn>
                              </p:par>
                            </p:childTnLst>
                          </p:cTn>
                        </p:par>
                        <p:par>
                          <p:cTn id="56" fill="hold" nodeType="afterGroup">
                            <p:stCondLst>
                              <p:cond delay="9000"/>
                            </p:stCondLst>
                            <p:childTnLst>
                              <p:par>
                                <p:cTn id="57" presetID="10" presetClass="entr" presetSubtype="0" fill="hold" grpId="0" nodeType="afterEffect">
                                  <p:stCondLst>
                                    <p:cond delay="5000"/>
                                  </p:stCondLst>
                                  <p:childTnLst>
                                    <p:set>
                                      <p:cBhvr>
                                        <p:cTn id="58" dur="1" fill="hold">
                                          <p:stCondLst>
                                            <p:cond delay="0"/>
                                          </p:stCondLst>
                                        </p:cTn>
                                        <p:tgtEl>
                                          <p:spTgt spid="35884"/>
                                        </p:tgtEl>
                                        <p:attrNameLst>
                                          <p:attrName>style.visibility</p:attrName>
                                        </p:attrNameLst>
                                      </p:cBhvr>
                                      <p:to>
                                        <p:strVal val="visible"/>
                                      </p:to>
                                    </p:set>
                                    <p:animEffect transition="in" filter="fade">
                                      <p:cBhvr>
                                        <p:cTn id="59" dur="2000"/>
                                        <p:tgtEl>
                                          <p:spTgt spid="3588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nodePh="1">
                                  <p:stCondLst>
                                    <p:cond delay="12000"/>
                                  </p:stCondLst>
                                  <p:endCondLst>
                                    <p:cond evt="begin" delay="0">
                                      <p:tn val="62"/>
                                    </p:cond>
                                  </p:endCondLst>
                                  <p:childTnLst>
                                    <p:set>
                                      <p:cBhvr>
                                        <p:cTn id="63" dur="1" fill="hold">
                                          <p:stCondLst>
                                            <p:cond delay="499"/>
                                          </p:stCondLst>
                                        </p:cTn>
                                        <p:tgtEl>
                                          <p:spTgt spid="35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81" grpId="0" uiExpand="1" build="p" autoUpdateAnimBg="0"/>
      <p:bldP spid="35882" grpId="0" autoUpdateAnimBg="0"/>
      <p:bldP spid="35883" grpId="0" autoUpdateAnimBg="0"/>
      <p:bldP spid="35884" grpId="0" autoUpdateAnimBg="0"/>
      <p:bldP spid="35885" grpId="0" autoUpdateAnimBg="0"/>
      <p:bldP spid="35886" grpId="0" autoUpdateAnimBg="0"/>
      <p:bldP spid="358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8788" y="273050"/>
            <a:ext cx="8226425" cy="1143000"/>
          </a:xfrm>
        </p:spPr>
        <p:txBody>
          <a:bodyPr/>
          <a:lstStyle/>
          <a:p>
            <a:r>
              <a:rPr lang="de-DE" altLang="de-DE" sz="3000"/>
              <a:t>3.3 Temperaturanforderungen Speisenausgabe</a:t>
            </a:r>
          </a:p>
        </p:txBody>
      </p:sp>
      <p:sp>
        <p:nvSpPr>
          <p:cNvPr id="36867" name="Rectangle 3"/>
          <p:cNvSpPr>
            <a:spLocks noGrp="1" noChangeArrowheads="1"/>
          </p:cNvSpPr>
          <p:nvPr>
            <p:ph type="body" idx="1"/>
          </p:nvPr>
        </p:nvSpPr>
        <p:spPr>
          <a:xfrm>
            <a:off x="458788" y="1598613"/>
            <a:ext cx="8226425" cy="4497387"/>
          </a:xfrm>
        </p:spPr>
        <p:txBody>
          <a:bodyPr/>
          <a:lstStyle/>
          <a:p>
            <a:pPr>
              <a:lnSpc>
                <a:spcPct val="80000"/>
              </a:lnSpc>
            </a:pPr>
            <a:r>
              <a:rPr lang="de-DE" altLang="de-DE" sz="2400"/>
              <a:t>Täglich stichprobenartig Temperaturkontrollen der Warm -und Kaltspeisen durchführen, …</a:t>
            </a:r>
          </a:p>
          <a:p>
            <a:pPr>
              <a:lnSpc>
                <a:spcPct val="80000"/>
              </a:lnSpc>
            </a:pPr>
            <a:endParaRPr lang="de-DE" altLang="de-DE" sz="2400"/>
          </a:p>
          <a:p>
            <a:pPr>
              <a:lnSpc>
                <a:spcPct val="80000"/>
              </a:lnSpc>
            </a:pPr>
            <a:r>
              <a:rPr lang="de-DE" altLang="de-DE" sz="2400"/>
              <a:t>bei der Speisenausgabe am Produktionsort, …</a:t>
            </a:r>
          </a:p>
          <a:p>
            <a:pPr>
              <a:lnSpc>
                <a:spcPct val="80000"/>
              </a:lnSpc>
            </a:pPr>
            <a:endParaRPr lang="de-DE" altLang="de-DE" sz="2400"/>
          </a:p>
          <a:p>
            <a:pPr>
              <a:lnSpc>
                <a:spcPct val="80000"/>
              </a:lnSpc>
            </a:pPr>
            <a:r>
              <a:rPr lang="de-DE" altLang="de-DE" sz="2400"/>
              <a:t>bei der Verpackung der Speisen zur Belieferung an einen anderen Ort, …</a:t>
            </a:r>
          </a:p>
          <a:p>
            <a:pPr>
              <a:lnSpc>
                <a:spcPct val="80000"/>
              </a:lnSpc>
            </a:pPr>
            <a:endParaRPr lang="de-DE" altLang="de-DE" sz="2400"/>
          </a:p>
          <a:p>
            <a:pPr>
              <a:lnSpc>
                <a:spcPct val="80000"/>
              </a:lnSpc>
            </a:pPr>
            <a:r>
              <a:rPr lang="de-DE" altLang="de-DE" sz="2400"/>
              <a:t>und bei der Speisenausgabe am Belieferungsort.</a:t>
            </a:r>
          </a:p>
          <a:p>
            <a:pPr>
              <a:lnSpc>
                <a:spcPct val="80000"/>
              </a:lnSpc>
            </a:pPr>
            <a:endParaRPr lang="de-DE" altLang="de-DE" sz="2400"/>
          </a:p>
          <a:p>
            <a:pPr>
              <a:lnSpc>
                <a:spcPct val="80000"/>
              </a:lnSpc>
            </a:pPr>
            <a:r>
              <a:rPr lang="de-DE" altLang="de-DE" sz="2400">
                <a:solidFill>
                  <a:srgbClr val="FFCC00"/>
                </a:solidFill>
              </a:rPr>
              <a:t>Beispiel für das Ausfüllen eines Formulars Lebensmitteltemperaturen bei der Ausgabe am Produktionsort … </a:t>
            </a:r>
          </a:p>
        </p:txBody>
      </p:sp>
      <p:sp>
        <p:nvSpPr>
          <p:cNvPr id="36868"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6870" name="Rectangle 6"/>
          <p:cNvSpPr>
            <a:spLocks noChangeArrowheads="1"/>
          </p:cNvSpPr>
          <p:nvPr/>
        </p:nvSpPr>
        <p:spPr bwMode="auto">
          <a:xfrm>
            <a:off x="3059113" y="6308725"/>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6871" name="Rectangle 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6872"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36867">
                                            <p:txEl>
                                              <p:pRg st="0" end="0"/>
                                            </p:txEl>
                                          </p:spTgt>
                                        </p:tgtEl>
                                        <p:attrNameLst>
                                          <p:attrName>style.visibility</p:attrName>
                                        </p:attrNameLst>
                                      </p:cBhvr>
                                      <p:to>
                                        <p:strVal val="visible"/>
                                      </p:to>
                                    </p:set>
                                    <p:animEffect transition="in" filter="fade">
                                      <p:cBhvr>
                                        <p:cTn id="11" dur="2000"/>
                                        <p:tgtEl>
                                          <p:spTgt spid="3686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300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fade">
                                      <p:cBhvr>
                                        <p:cTn id="16" dur="2000"/>
                                        <p:tgtEl>
                                          <p:spTgt spid="368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2500"/>
                                  </p:stCondLst>
                                  <p:childTnLst>
                                    <p:set>
                                      <p:cBhvr>
                                        <p:cTn id="20" dur="1" fill="hold">
                                          <p:stCondLst>
                                            <p:cond delay="0"/>
                                          </p:stCondLst>
                                        </p:cTn>
                                        <p:tgtEl>
                                          <p:spTgt spid="36867">
                                            <p:txEl>
                                              <p:pRg st="4" end="4"/>
                                            </p:txEl>
                                          </p:spTgt>
                                        </p:tgtEl>
                                        <p:attrNameLst>
                                          <p:attrName>style.visibility</p:attrName>
                                        </p:attrNameLst>
                                      </p:cBhvr>
                                      <p:to>
                                        <p:strVal val="visible"/>
                                      </p:to>
                                    </p:set>
                                    <p:animEffect transition="in" filter="fade">
                                      <p:cBhvr>
                                        <p:cTn id="21" dur="2000"/>
                                        <p:tgtEl>
                                          <p:spTgt spid="3686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3000"/>
                                  </p:stCondLst>
                                  <p:childTnLst>
                                    <p:set>
                                      <p:cBhvr>
                                        <p:cTn id="25" dur="1" fill="hold">
                                          <p:stCondLst>
                                            <p:cond delay="0"/>
                                          </p:stCondLst>
                                        </p:cTn>
                                        <p:tgtEl>
                                          <p:spTgt spid="36867">
                                            <p:txEl>
                                              <p:pRg st="6" end="6"/>
                                            </p:txEl>
                                          </p:spTgt>
                                        </p:tgtEl>
                                        <p:attrNameLst>
                                          <p:attrName>style.visibility</p:attrName>
                                        </p:attrNameLst>
                                      </p:cBhvr>
                                      <p:to>
                                        <p:strVal val="visible"/>
                                      </p:to>
                                    </p:set>
                                    <p:animEffect transition="in" filter="fade">
                                      <p:cBhvr>
                                        <p:cTn id="26" dur="2000"/>
                                        <p:tgtEl>
                                          <p:spTgt spid="3686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2500"/>
                                  </p:stCondLst>
                                  <p:childTnLst>
                                    <p:set>
                                      <p:cBhvr>
                                        <p:cTn id="30" dur="1" fill="hold">
                                          <p:stCondLst>
                                            <p:cond delay="0"/>
                                          </p:stCondLst>
                                        </p:cTn>
                                        <p:tgtEl>
                                          <p:spTgt spid="36867">
                                            <p:txEl>
                                              <p:pRg st="8" end="8"/>
                                            </p:txEl>
                                          </p:spTgt>
                                        </p:tgtEl>
                                        <p:attrNameLst>
                                          <p:attrName>style.visibility</p:attrName>
                                        </p:attrNameLst>
                                      </p:cBhvr>
                                      <p:to>
                                        <p:strVal val="visible"/>
                                      </p:to>
                                    </p:set>
                                    <p:animEffect transition="in" filter="fade">
                                      <p:cBhvr>
                                        <p:cTn id="31" dur="2000"/>
                                        <p:tgtEl>
                                          <p:spTgt spid="36867">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nodePh="1">
                                  <p:stCondLst>
                                    <p:cond delay="5000"/>
                                  </p:stCondLst>
                                  <p:endCondLst>
                                    <p:cond evt="begin" delay="0">
                                      <p:tn val="34"/>
                                    </p:cond>
                                  </p:endCondLst>
                                  <p:childTnLst>
                                    <p:set>
                                      <p:cBhvr>
                                        <p:cTn id="35" dur="1" fill="hold">
                                          <p:stCondLst>
                                            <p:cond delay="0"/>
                                          </p:stCondLst>
                                        </p:cTn>
                                        <p:tgtEl>
                                          <p:spTgt spid="36870"/>
                                        </p:tgtEl>
                                        <p:attrNameLst>
                                          <p:attrName>style.visibility</p:attrName>
                                        </p:attrNameLst>
                                      </p:cBhvr>
                                      <p:to>
                                        <p:strVal val="visible"/>
                                      </p:to>
                                    </p:set>
                                    <p:animEffect transition="in" filter="wipe(down)">
                                      <p:cBhvr>
                                        <p:cTn id="36" dur="580">
                                          <p:stCondLst>
                                            <p:cond delay="0"/>
                                          </p:stCondLst>
                                        </p:cTn>
                                        <p:tgtEl>
                                          <p:spTgt spid="36870"/>
                                        </p:tgtEl>
                                      </p:cBhvr>
                                    </p:animEffect>
                                    <p:anim calcmode="lin" valueType="num">
                                      <p:cBhvr>
                                        <p:cTn id="37" dur="1822" tmFilter="0,0; 0.14,0.36; 0.43,0.73; 0.71,0.91; 1.0,1.0">
                                          <p:stCondLst>
                                            <p:cond delay="0"/>
                                          </p:stCondLst>
                                        </p:cTn>
                                        <p:tgtEl>
                                          <p:spTgt spid="3687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687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687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687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6870"/>
                                        </p:tgtEl>
                                        <p:attrNameLst>
                                          <p:attrName>ppt_y</p:attrName>
                                        </p:attrNameLst>
                                      </p:cBhvr>
                                      <p:tavLst>
                                        <p:tav tm="0" fmla="#ppt_y-sin(pi*$)/81">
                                          <p:val>
                                            <p:fltVal val="0"/>
                                          </p:val>
                                        </p:tav>
                                        <p:tav tm="100000">
                                          <p:val>
                                            <p:fltVal val="1"/>
                                          </p:val>
                                        </p:tav>
                                      </p:tavLst>
                                    </p:anim>
                                    <p:animScale>
                                      <p:cBhvr>
                                        <p:cTn id="42" dur="26">
                                          <p:stCondLst>
                                            <p:cond delay="650"/>
                                          </p:stCondLst>
                                        </p:cTn>
                                        <p:tgtEl>
                                          <p:spTgt spid="36870"/>
                                        </p:tgtEl>
                                      </p:cBhvr>
                                      <p:to x="100000" y="60000"/>
                                    </p:animScale>
                                    <p:animScale>
                                      <p:cBhvr>
                                        <p:cTn id="43" dur="166" decel="50000">
                                          <p:stCondLst>
                                            <p:cond delay="676"/>
                                          </p:stCondLst>
                                        </p:cTn>
                                        <p:tgtEl>
                                          <p:spTgt spid="36870"/>
                                        </p:tgtEl>
                                      </p:cBhvr>
                                      <p:to x="100000" y="100000"/>
                                    </p:animScale>
                                    <p:animScale>
                                      <p:cBhvr>
                                        <p:cTn id="44" dur="26">
                                          <p:stCondLst>
                                            <p:cond delay="1312"/>
                                          </p:stCondLst>
                                        </p:cTn>
                                        <p:tgtEl>
                                          <p:spTgt spid="36870"/>
                                        </p:tgtEl>
                                      </p:cBhvr>
                                      <p:to x="100000" y="80000"/>
                                    </p:animScale>
                                    <p:animScale>
                                      <p:cBhvr>
                                        <p:cTn id="45" dur="166" decel="50000">
                                          <p:stCondLst>
                                            <p:cond delay="1338"/>
                                          </p:stCondLst>
                                        </p:cTn>
                                        <p:tgtEl>
                                          <p:spTgt spid="36870"/>
                                        </p:tgtEl>
                                      </p:cBhvr>
                                      <p:to x="100000" y="100000"/>
                                    </p:animScale>
                                    <p:animScale>
                                      <p:cBhvr>
                                        <p:cTn id="46" dur="26">
                                          <p:stCondLst>
                                            <p:cond delay="1642"/>
                                          </p:stCondLst>
                                        </p:cTn>
                                        <p:tgtEl>
                                          <p:spTgt spid="36870"/>
                                        </p:tgtEl>
                                      </p:cBhvr>
                                      <p:to x="100000" y="90000"/>
                                    </p:animScale>
                                    <p:animScale>
                                      <p:cBhvr>
                                        <p:cTn id="47" dur="166" decel="50000">
                                          <p:stCondLst>
                                            <p:cond delay="1668"/>
                                          </p:stCondLst>
                                        </p:cTn>
                                        <p:tgtEl>
                                          <p:spTgt spid="36870"/>
                                        </p:tgtEl>
                                      </p:cBhvr>
                                      <p:to x="100000" y="100000"/>
                                    </p:animScale>
                                    <p:animScale>
                                      <p:cBhvr>
                                        <p:cTn id="48" dur="26">
                                          <p:stCondLst>
                                            <p:cond delay="1808"/>
                                          </p:stCondLst>
                                        </p:cTn>
                                        <p:tgtEl>
                                          <p:spTgt spid="36870"/>
                                        </p:tgtEl>
                                      </p:cBhvr>
                                      <p:to x="100000" y="95000"/>
                                    </p:animScale>
                                    <p:animScale>
                                      <p:cBhvr>
                                        <p:cTn id="49" dur="166" decel="50000">
                                          <p:stCondLst>
                                            <p:cond delay="1834"/>
                                          </p:stCondLst>
                                        </p:cTn>
                                        <p:tgtEl>
                                          <p:spTgt spid="368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uiExpand="1" build="p"/>
      <p:bldP spid="3687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8788" y="114300"/>
            <a:ext cx="8226425" cy="1143000"/>
          </a:xfrm>
          <a:noFill/>
        </p:spPr>
        <p:txBody>
          <a:bodyPr/>
          <a:lstStyle/>
          <a:p>
            <a:r>
              <a:rPr lang="de-DE" altLang="de-DE" sz="2800"/>
              <a:t> </a:t>
            </a:r>
            <a:r>
              <a:rPr lang="de-DE" altLang="de-DE" sz="2100"/>
              <a:t>Beispiel für das tägliche Ausfüllen (Stichproben) eines Formulars Lebensmitteltemperaturen bei der Ausgabe am Produktionsort …</a:t>
            </a:r>
          </a:p>
        </p:txBody>
      </p:sp>
      <p:graphicFrame>
        <p:nvGraphicFramePr>
          <p:cNvPr id="37972" name="Group 84"/>
          <p:cNvGraphicFramePr>
            <a:graphicFrameLocks noGrp="1"/>
          </p:cNvGraphicFramePr>
          <p:nvPr/>
        </p:nvGraphicFramePr>
        <p:xfrm>
          <a:off x="468313" y="1268413"/>
          <a:ext cx="8280400" cy="5191125"/>
        </p:xfrm>
        <a:graphic>
          <a:graphicData uri="http://schemas.openxmlformats.org/drawingml/2006/table">
            <a:tbl>
              <a:tblPr/>
              <a:tblGrid>
                <a:gridCol w="2012950">
                  <a:extLst>
                    <a:ext uri="{9D8B030D-6E8A-4147-A177-3AD203B41FA5}">
                      <a16:colId xmlns:a16="http://schemas.microsoft.com/office/drawing/2014/main" val="20000"/>
                    </a:ext>
                  </a:extLst>
                </a:gridCol>
                <a:gridCol w="868362">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2303463">
                  <a:extLst>
                    <a:ext uri="{9D8B030D-6E8A-4147-A177-3AD203B41FA5}">
                      <a16:colId xmlns:a16="http://schemas.microsoft.com/office/drawing/2014/main" val="20003"/>
                    </a:ext>
                  </a:extLst>
                </a:gridCol>
                <a:gridCol w="2232025">
                  <a:extLst>
                    <a:ext uri="{9D8B030D-6E8A-4147-A177-3AD203B41FA5}">
                      <a16:colId xmlns:a16="http://schemas.microsoft.com/office/drawing/2014/main" val="20004"/>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Vorspeisen und Salate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Ist-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Soll-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 Ausgabeort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Name/Unterschrift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1113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Salat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400" b="0" i="0" u="none" strike="noStrike" cap="none" normalizeH="0" baseline="0">
                          <a:ln>
                            <a:noFill/>
                          </a:ln>
                          <a:solidFill>
                            <a:srgbClr val="000000"/>
                          </a:solidFill>
                          <a:effectLst>
                            <a:outerShdw blurRad="38100" dist="38100" dir="2700000" algn="tl">
                              <a:srgbClr val="C0C0C0"/>
                            </a:outerShdw>
                          </a:effectLst>
                          <a:latin typeface="Arial" charset="0"/>
                        </a:rPr>
                        <a:t>15°</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4">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000" b="0" i="0" u="none" strike="noStrike" cap="none" normalizeH="0" baseline="0">
                          <a:ln>
                            <a:noFill/>
                          </a:ln>
                          <a:solidFill>
                            <a:srgbClr val="000000"/>
                          </a:solidFill>
                          <a:effectLst/>
                          <a:latin typeface="Arial" charset="0"/>
                        </a:rPr>
                        <a:t>     </a:t>
                      </a:r>
                      <a:r>
                        <a:rPr kumimoji="0" lang="de-DE" altLang="de-DE" sz="2400" b="0" i="0" u="none" strike="noStrike" cap="none" normalizeH="0" baseline="0">
                          <a:ln>
                            <a:noFill/>
                          </a:ln>
                          <a:solidFill>
                            <a:srgbClr val="000000"/>
                          </a:solidFill>
                          <a:effectLst/>
                          <a:latin typeface="Arial" charset="0"/>
                        </a:rPr>
                        <a:t>≤ + 7° C</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entsorgt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Bill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9685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23018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22383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Warmspeisen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Ist-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Soll-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 Ausgabeort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Name/Unterschrift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Kartoffelpüree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400" b="0" i="0" u="none" strike="noStrike" cap="none" normalizeH="0" baseline="0">
                          <a:ln>
                            <a:noFill/>
                          </a:ln>
                          <a:solidFill>
                            <a:srgbClr val="000000"/>
                          </a:solidFill>
                          <a:effectLst/>
                          <a:latin typeface="Arial" charset="0"/>
                          <a:sym typeface="Wingdings" pitchFamily="2" charset="2"/>
                        </a:rPr>
                        <a:t>71°</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rowSpan="4">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      </a:t>
                      </a:r>
                      <a:r>
                        <a:rPr kumimoji="0" lang="de-DE" altLang="de-DE" sz="2400" b="0" i="0" u="none" strike="noStrike" cap="none" normalizeH="0" baseline="0">
                          <a:ln>
                            <a:noFill/>
                          </a:ln>
                          <a:solidFill>
                            <a:srgbClr val="000000"/>
                          </a:solidFill>
                          <a:effectLst/>
                          <a:latin typeface="Arial" charset="0"/>
                        </a:rPr>
                        <a:t>≥ + 65° C</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Bill</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sp>
        <p:nvSpPr>
          <p:cNvPr id="37959" name="Rectangle 71"/>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7961" name="Rectangle 7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grpSp>
        <p:nvGrpSpPr>
          <p:cNvPr id="37962" name="Group 74"/>
          <p:cNvGrpSpPr>
            <a:grpSpLocks/>
          </p:cNvGrpSpPr>
          <p:nvPr/>
        </p:nvGrpSpPr>
        <p:grpSpPr bwMode="auto">
          <a:xfrm>
            <a:off x="7164388" y="1916113"/>
            <a:ext cx="1152525" cy="419100"/>
            <a:chOff x="1052" y="3624"/>
            <a:chExt cx="726" cy="264"/>
          </a:xfrm>
        </p:grpSpPr>
        <p:sp>
          <p:nvSpPr>
            <p:cNvPr id="37963" name="Freeform 75"/>
            <p:cNvSpPr>
              <a:spLocks/>
            </p:cNvSpPr>
            <p:nvPr/>
          </p:nvSpPr>
          <p:spPr bwMode="auto">
            <a:xfrm>
              <a:off x="1152" y="3636"/>
              <a:ext cx="108" cy="228"/>
            </a:xfrm>
            <a:custGeom>
              <a:avLst/>
              <a:gdLst>
                <a:gd name="T0" fmla="*/ 108 w 108"/>
                <a:gd name="T1" fmla="*/ 0 h 228"/>
                <a:gd name="T2" fmla="*/ 72 w 108"/>
                <a:gd name="T3" fmla="*/ 36 h 228"/>
                <a:gd name="T4" fmla="*/ 12 w 108"/>
                <a:gd name="T5" fmla="*/ 180 h 228"/>
                <a:gd name="T6" fmla="*/ 0 w 108"/>
                <a:gd name="T7" fmla="*/ 228 h 228"/>
              </a:gdLst>
              <a:ahLst/>
              <a:cxnLst>
                <a:cxn ang="0">
                  <a:pos x="T0" y="T1"/>
                </a:cxn>
                <a:cxn ang="0">
                  <a:pos x="T2" y="T3"/>
                </a:cxn>
                <a:cxn ang="0">
                  <a:pos x="T4" y="T5"/>
                </a:cxn>
                <a:cxn ang="0">
                  <a:pos x="T6" y="T7"/>
                </a:cxn>
              </a:cxnLst>
              <a:rect l="0" t="0" r="r" b="b"/>
              <a:pathLst>
                <a:path w="108" h="228">
                  <a:moveTo>
                    <a:pt x="108" y="0"/>
                  </a:moveTo>
                  <a:cubicBezTo>
                    <a:pt x="96" y="12"/>
                    <a:pt x="80" y="21"/>
                    <a:pt x="72" y="36"/>
                  </a:cubicBezTo>
                  <a:cubicBezTo>
                    <a:pt x="44" y="86"/>
                    <a:pt x="44" y="133"/>
                    <a:pt x="12" y="180"/>
                  </a:cubicBezTo>
                  <a:cubicBezTo>
                    <a:pt x="8" y="196"/>
                    <a:pt x="0" y="228"/>
                    <a:pt x="0" y="228"/>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64" name="Freeform 76"/>
            <p:cNvSpPr>
              <a:spLocks/>
            </p:cNvSpPr>
            <p:nvPr/>
          </p:nvSpPr>
          <p:spPr bwMode="auto">
            <a:xfrm>
              <a:off x="1052" y="3666"/>
              <a:ext cx="321" cy="222"/>
            </a:xfrm>
            <a:custGeom>
              <a:avLst/>
              <a:gdLst>
                <a:gd name="T0" fmla="*/ 4 w 321"/>
                <a:gd name="T1" fmla="*/ 6 h 222"/>
                <a:gd name="T2" fmla="*/ 304 w 321"/>
                <a:gd name="T3" fmla="*/ 18 h 222"/>
                <a:gd name="T4" fmla="*/ 268 w 321"/>
                <a:gd name="T5" fmla="*/ 54 h 222"/>
                <a:gd name="T6" fmla="*/ 220 w 321"/>
                <a:gd name="T7" fmla="*/ 126 h 222"/>
                <a:gd name="T8" fmla="*/ 256 w 321"/>
                <a:gd name="T9" fmla="*/ 198 h 222"/>
                <a:gd name="T10" fmla="*/ 208 w 321"/>
                <a:gd name="T11" fmla="*/ 222 h 222"/>
                <a:gd name="T12" fmla="*/ 40 w 321"/>
                <a:gd name="T13" fmla="*/ 162 h 222"/>
                <a:gd name="T14" fmla="*/ 4 w 321"/>
                <a:gd name="T15" fmla="*/ 13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22">
                  <a:moveTo>
                    <a:pt x="4" y="6"/>
                  </a:moveTo>
                  <a:cubicBezTo>
                    <a:pt x="104" y="10"/>
                    <a:pt x="206" y="0"/>
                    <a:pt x="304" y="18"/>
                  </a:cubicBezTo>
                  <a:cubicBezTo>
                    <a:pt x="321" y="21"/>
                    <a:pt x="278" y="41"/>
                    <a:pt x="268" y="54"/>
                  </a:cubicBezTo>
                  <a:cubicBezTo>
                    <a:pt x="250" y="77"/>
                    <a:pt x="220" y="126"/>
                    <a:pt x="220" y="126"/>
                  </a:cubicBezTo>
                  <a:cubicBezTo>
                    <a:pt x="223" y="131"/>
                    <a:pt x="264" y="185"/>
                    <a:pt x="256" y="198"/>
                  </a:cubicBezTo>
                  <a:cubicBezTo>
                    <a:pt x="247" y="213"/>
                    <a:pt x="224" y="214"/>
                    <a:pt x="208" y="222"/>
                  </a:cubicBezTo>
                  <a:cubicBezTo>
                    <a:pt x="139" y="211"/>
                    <a:pt x="100" y="192"/>
                    <a:pt x="40" y="162"/>
                  </a:cubicBezTo>
                  <a:cubicBezTo>
                    <a:pt x="0" y="142"/>
                    <a:pt x="4" y="165"/>
                    <a:pt x="4" y="138"/>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65" name="Freeform 77"/>
            <p:cNvSpPr>
              <a:spLocks/>
            </p:cNvSpPr>
            <p:nvPr/>
          </p:nvSpPr>
          <p:spPr bwMode="auto">
            <a:xfrm>
              <a:off x="1332" y="3624"/>
              <a:ext cx="446" cy="253"/>
            </a:xfrm>
            <a:custGeom>
              <a:avLst/>
              <a:gdLst>
                <a:gd name="T0" fmla="*/ 0 w 446"/>
                <a:gd name="T1" fmla="*/ 240 h 253"/>
                <a:gd name="T2" fmla="*/ 36 w 446"/>
                <a:gd name="T3" fmla="*/ 204 h 253"/>
                <a:gd name="T4" fmla="*/ 60 w 446"/>
                <a:gd name="T5" fmla="*/ 168 h 253"/>
                <a:gd name="T6" fmla="*/ 72 w 446"/>
                <a:gd name="T7" fmla="*/ 228 h 253"/>
                <a:gd name="T8" fmla="*/ 228 w 446"/>
                <a:gd name="T9" fmla="*/ 120 h 253"/>
                <a:gd name="T10" fmla="*/ 192 w 446"/>
                <a:gd name="T11" fmla="*/ 108 h 253"/>
                <a:gd name="T12" fmla="*/ 180 w 446"/>
                <a:gd name="T13" fmla="*/ 240 h 253"/>
                <a:gd name="T14" fmla="*/ 240 w 446"/>
                <a:gd name="T15" fmla="*/ 204 h 253"/>
                <a:gd name="T16" fmla="*/ 360 w 446"/>
                <a:gd name="T17" fmla="*/ 108 h 253"/>
                <a:gd name="T18" fmla="*/ 408 w 446"/>
                <a:gd name="T19" fmla="*/ 72 h 253"/>
                <a:gd name="T20" fmla="*/ 432 w 446"/>
                <a:gd name="T21" fmla="*/ 36 h 253"/>
                <a:gd name="T22" fmla="*/ 360 w 446"/>
                <a:gd name="T23" fmla="*/ 60 h 253"/>
                <a:gd name="T24" fmla="*/ 288 w 446"/>
                <a:gd name="T25" fmla="*/ 168 h 253"/>
                <a:gd name="T26" fmla="*/ 348 w 446"/>
                <a:gd name="T27" fmla="*/ 216 h 253"/>
                <a:gd name="T28" fmla="*/ 420 w 446"/>
                <a:gd name="T29" fmla="*/ 20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53">
                  <a:moveTo>
                    <a:pt x="0" y="240"/>
                  </a:moveTo>
                  <a:cubicBezTo>
                    <a:pt x="12" y="228"/>
                    <a:pt x="25" y="217"/>
                    <a:pt x="36" y="204"/>
                  </a:cubicBezTo>
                  <a:cubicBezTo>
                    <a:pt x="45" y="193"/>
                    <a:pt x="48" y="160"/>
                    <a:pt x="60" y="168"/>
                  </a:cubicBezTo>
                  <a:cubicBezTo>
                    <a:pt x="77" y="179"/>
                    <a:pt x="68" y="208"/>
                    <a:pt x="72" y="228"/>
                  </a:cubicBezTo>
                  <a:cubicBezTo>
                    <a:pt x="127" y="195"/>
                    <a:pt x="175" y="155"/>
                    <a:pt x="228" y="120"/>
                  </a:cubicBezTo>
                  <a:cubicBezTo>
                    <a:pt x="249" y="58"/>
                    <a:pt x="322" y="0"/>
                    <a:pt x="192" y="108"/>
                  </a:cubicBezTo>
                  <a:cubicBezTo>
                    <a:pt x="177" y="138"/>
                    <a:pt x="131" y="207"/>
                    <a:pt x="180" y="240"/>
                  </a:cubicBezTo>
                  <a:cubicBezTo>
                    <a:pt x="199" y="253"/>
                    <a:pt x="220" y="217"/>
                    <a:pt x="240" y="204"/>
                  </a:cubicBezTo>
                  <a:cubicBezTo>
                    <a:pt x="365" y="124"/>
                    <a:pt x="265" y="191"/>
                    <a:pt x="360" y="108"/>
                  </a:cubicBezTo>
                  <a:cubicBezTo>
                    <a:pt x="375" y="95"/>
                    <a:pt x="394" y="86"/>
                    <a:pt x="408" y="72"/>
                  </a:cubicBezTo>
                  <a:cubicBezTo>
                    <a:pt x="418" y="62"/>
                    <a:pt x="446" y="39"/>
                    <a:pt x="432" y="36"/>
                  </a:cubicBezTo>
                  <a:cubicBezTo>
                    <a:pt x="407" y="30"/>
                    <a:pt x="384" y="52"/>
                    <a:pt x="360" y="60"/>
                  </a:cubicBezTo>
                  <a:cubicBezTo>
                    <a:pt x="324" y="96"/>
                    <a:pt x="316" y="126"/>
                    <a:pt x="288" y="168"/>
                  </a:cubicBezTo>
                  <a:cubicBezTo>
                    <a:pt x="301" y="208"/>
                    <a:pt x="293" y="216"/>
                    <a:pt x="348" y="216"/>
                  </a:cubicBezTo>
                  <a:cubicBezTo>
                    <a:pt x="372" y="216"/>
                    <a:pt x="420" y="204"/>
                    <a:pt x="420" y="204"/>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7966" name="Group 78"/>
          <p:cNvGrpSpPr>
            <a:grpSpLocks/>
          </p:cNvGrpSpPr>
          <p:nvPr/>
        </p:nvGrpSpPr>
        <p:grpSpPr bwMode="auto">
          <a:xfrm>
            <a:off x="7235825" y="4508500"/>
            <a:ext cx="1152525" cy="419100"/>
            <a:chOff x="1052" y="3624"/>
            <a:chExt cx="726" cy="264"/>
          </a:xfrm>
        </p:grpSpPr>
        <p:sp>
          <p:nvSpPr>
            <p:cNvPr id="37967" name="Freeform 79"/>
            <p:cNvSpPr>
              <a:spLocks/>
            </p:cNvSpPr>
            <p:nvPr/>
          </p:nvSpPr>
          <p:spPr bwMode="auto">
            <a:xfrm>
              <a:off x="1152" y="3636"/>
              <a:ext cx="108" cy="228"/>
            </a:xfrm>
            <a:custGeom>
              <a:avLst/>
              <a:gdLst>
                <a:gd name="T0" fmla="*/ 108 w 108"/>
                <a:gd name="T1" fmla="*/ 0 h 228"/>
                <a:gd name="T2" fmla="*/ 72 w 108"/>
                <a:gd name="T3" fmla="*/ 36 h 228"/>
                <a:gd name="T4" fmla="*/ 12 w 108"/>
                <a:gd name="T5" fmla="*/ 180 h 228"/>
                <a:gd name="T6" fmla="*/ 0 w 108"/>
                <a:gd name="T7" fmla="*/ 228 h 228"/>
              </a:gdLst>
              <a:ahLst/>
              <a:cxnLst>
                <a:cxn ang="0">
                  <a:pos x="T0" y="T1"/>
                </a:cxn>
                <a:cxn ang="0">
                  <a:pos x="T2" y="T3"/>
                </a:cxn>
                <a:cxn ang="0">
                  <a:pos x="T4" y="T5"/>
                </a:cxn>
                <a:cxn ang="0">
                  <a:pos x="T6" y="T7"/>
                </a:cxn>
              </a:cxnLst>
              <a:rect l="0" t="0" r="r" b="b"/>
              <a:pathLst>
                <a:path w="108" h="228">
                  <a:moveTo>
                    <a:pt x="108" y="0"/>
                  </a:moveTo>
                  <a:cubicBezTo>
                    <a:pt x="96" y="12"/>
                    <a:pt x="80" y="21"/>
                    <a:pt x="72" y="36"/>
                  </a:cubicBezTo>
                  <a:cubicBezTo>
                    <a:pt x="44" y="86"/>
                    <a:pt x="44" y="133"/>
                    <a:pt x="12" y="180"/>
                  </a:cubicBezTo>
                  <a:cubicBezTo>
                    <a:pt x="8" y="196"/>
                    <a:pt x="0" y="228"/>
                    <a:pt x="0" y="228"/>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68" name="Freeform 80"/>
            <p:cNvSpPr>
              <a:spLocks/>
            </p:cNvSpPr>
            <p:nvPr/>
          </p:nvSpPr>
          <p:spPr bwMode="auto">
            <a:xfrm>
              <a:off x="1052" y="3666"/>
              <a:ext cx="321" cy="222"/>
            </a:xfrm>
            <a:custGeom>
              <a:avLst/>
              <a:gdLst>
                <a:gd name="T0" fmla="*/ 4 w 321"/>
                <a:gd name="T1" fmla="*/ 6 h 222"/>
                <a:gd name="T2" fmla="*/ 304 w 321"/>
                <a:gd name="T3" fmla="*/ 18 h 222"/>
                <a:gd name="T4" fmla="*/ 268 w 321"/>
                <a:gd name="T5" fmla="*/ 54 h 222"/>
                <a:gd name="T6" fmla="*/ 220 w 321"/>
                <a:gd name="T7" fmla="*/ 126 h 222"/>
                <a:gd name="T8" fmla="*/ 256 w 321"/>
                <a:gd name="T9" fmla="*/ 198 h 222"/>
                <a:gd name="T10" fmla="*/ 208 w 321"/>
                <a:gd name="T11" fmla="*/ 222 h 222"/>
                <a:gd name="T12" fmla="*/ 40 w 321"/>
                <a:gd name="T13" fmla="*/ 162 h 222"/>
                <a:gd name="T14" fmla="*/ 4 w 321"/>
                <a:gd name="T15" fmla="*/ 13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22">
                  <a:moveTo>
                    <a:pt x="4" y="6"/>
                  </a:moveTo>
                  <a:cubicBezTo>
                    <a:pt x="104" y="10"/>
                    <a:pt x="206" y="0"/>
                    <a:pt x="304" y="18"/>
                  </a:cubicBezTo>
                  <a:cubicBezTo>
                    <a:pt x="321" y="21"/>
                    <a:pt x="278" y="41"/>
                    <a:pt x="268" y="54"/>
                  </a:cubicBezTo>
                  <a:cubicBezTo>
                    <a:pt x="250" y="77"/>
                    <a:pt x="220" y="126"/>
                    <a:pt x="220" y="126"/>
                  </a:cubicBezTo>
                  <a:cubicBezTo>
                    <a:pt x="223" y="131"/>
                    <a:pt x="264" y="185"/>
                    <a:pt x="256" y="198"/>
                  </a:cubicBezTo>
                  <a:cubicBezTo>
                    <a:pt x="247" y="213"/>
                    <a:pt x="224" y="214"/>
                    <a:pt x="208" y="222"/>
                  </a:cubicBezTo>
                  <a:cubicBezTo>
                    <a:pt x="139" y="211"/>
                    <a:pt x="100" y="192"/>
                    <a:pt x="40" y="162"/>
                  </a:cubicBezTo>
                  <a:cubicBezTo>
                    <a:pt x="0" y="142"/>
                    <a:pt x="4" y="165"/>
                    <a:pt x="4" y="138"/>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69" name="Freeform 81"/>
            <p:cNvSpPr>
              <a:spLocks/>
            </p:cNvSpPr>
            <p:nvPr/>
          </p:nvSpPr>
          <p:spPr bwMode="auto">
            <a:xfrm>
              <a:off x="1332" y="3624"/>
              <a:ext cx="446" cy="253"/>
            </a:xfrm>
            <a:custGeom>
              <a:avLst/>
              <a:gdLst>
                <a:gd name="T0" fmla="*/ 0 w 446"/>
                <a:gd name="T1" fmla="*/ 240 h 253"/>
                <a:gd name="T2" fmla="*/ 36 w 446"/>
                <a:gd name="T3" fmla="*/ 204 h 253"/>
                <a:gd name="T4" fmla="*/ 60 w 446"/>
                <a:gd name="T5" fmla="*/ 168 h 253"/>
                <a:gd name="T6" fmla="*/ 72 w 446"/>
                <a:gd name="T7" fmla="*/ 228 h 253"/>
                <a:gd name="T8" fmla="*/ 228 w 446"/>
                <a:gd name="T9" fmla="*/ 120 h 253"/>
                <a:gd name="T10" fmla="*/ 192 w 446"/>
                <a:gd name="T11" fmla="*/ 108 h 253"/>
                <a:gd name="T12" fmla="*/ 180 w 446"/>
                <a:gd name="T13" fmla="*/ 240 h 253"/>
                <a:gd name="T14" fmla="*/ 240 w 446"/>
                <a:gd name="T15" fmla="*/ 204 h 253"/>
                <a:gd name="T16" fmla="*/ 360 w 446"/>
                <a:gd name="T17" fmla="*/ 108 h 253"/>
                <a:gd name="T18" fmla="*/ 408 w 446"/>
                <a:gd name="T19" fmla="*/ 72 h 253"/>
                <a:gd name="T20" fmla="*/ 432 w 446"/>
                <a:gd name="T21" fmla="*/ 36 h 253"/>
                <a:gd name="T22" fmla="*/ 360 w 446"/>
                <a:gd name="T23" fmla="*/ 60 h 253"/>
                <a:gd name="T24" fmla="*/ 288 w 446"/>
                <a:gd name="T25" fmla="*/ 168 h 253"/>
                <a:gd name="T26" fmla="*/ 348 w 446"/>
                <a:gd name="T27" fmla="*/ 216 h 253"/>
                <a:gd name="T28" fmla="*/ 420 w 446"/>
                <a:gd name="T29" fmla="*/ 20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53">
                  <a:moveTo>
                    <a:pt x="0" y="240"/>
                  </a:moveTo>
                  <a:cubicBezTo>
                    <a:pt x="12" y="228"/>
                    <a:pt x="25" y="217"/>
                    <a:pt x="36" y="204"/>
                  </a:cubicBezTo>
                  <a:cubicBezTo>
                    <a:pt x="45" y="193"/>
                    <a:pt x="48" y="160"/>
                    <a:pt x="60" y="168"/>
                  </a:cubicBezTo>
                  <a:cubicBezTo>
                    <a:pt x="77" y="179"/>
                    <a:pt x="68" y="208"/>
                    <a:pt x="72" y="228"/>
                  </a:cubicBezTo>
                  <a:cubicBezTo>
                    <a:pt x="127" y="195"/>
                    <a:pt x="175" y="155"/>
                    <a:pt x="228" y="120"/>
                  </a:cubicBezTo>
                  <a:cubicBezTo>
                    <a:pt x="249" y="58"/>
                    <a:pt x="322" y="0"/>
                    <a:pt x="192" y="108"/>
                  </a:cubicBezTo>
                  <a:cubicBezTo>
                    <a:pt x="177" y="138"/>
                    <a:pt x="131" y="207"/>
                    <a:pt x="180" y="240"/>
                  </a:cubicBezTo>
                  <a:cubicBezTo>
                    <a:pt x="199" y="253"/>
                    <a:pt x="220" y="217"/>
                    <a:pt x="240" y="204"/>
                  </a:cubicBezTo>
                  <a:cubicBezTo>
                    <a:pt x="365" y="124"/>
                    <a:pt x="265" y="191"/>
                    <a:pt x="360" y="108"/>
                  </a:cubicBezTo>
                  <a:cubicBezTo>
                    <a:pt x="375" y="95"/>
                    <a:pt x="394" y="86"/>
                    <a:pt x="408" y="72"/>
                  </a:cubicBezTo>
                  <a:cubicBezTo>
                    <a:pt x="418" y="62"/>
                    <a:pt x="446" y="39"/>
                    <a:pt x="432" y="36"/>
                  </a:cubicBezTo>
                  <a:cubicBezTo>
                    <a:pt x="407" y="30"/>
                    <a:pt x="384" y="52"/>
                    <a:pt x="360" y="60"/>
                  </a:cubicBezTo>
                  <a:cubicBezTo>
                    <a:pt x="324" y="96"/>
                    <a:pt x="316" y="126"/>
                    <a:pt x="288" y="168"/>
                  </a:cubicBezTo>
                  <a:cubicBezTo>
                    <a:pt x="301" y="208"/>
                    <a:pt x="293" y="216"/>
                    <a:pt x="348" y="216"/>
                  </a:cubicBezTo>
                  <a:cubicBezTo>
                    <a:pt x="372" y="216"/>
                    <a:pt x="420" y="204"/>
                    <a:pt x="420" y="204"/>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7970" name="Rectangle 82"/>
          <p:cNvSpPr>
            <a:spLocks noChangeArrowheads="1"/>
          </p:cNvSpPr>
          <p:nvPr/>
        </p:nvSpPr>
        <p:spPr bwMode="auto">
          <a:xfrm>
            <a:off x="3059113" y="6308725"/>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73" name="Rectangle 85"/>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par>
                          <p:cTn id="8" fill="hold" nodeType="afterGroup">
                            <p:stCondLst>
                              <p:cond delay="2000"/>
                            </p:stCondLst>
                            <p:childTnLst>
                              <p:par>
                                <p:cTn id="9" presetID="47" presetClass="entr" presetSubtype="0" fill="hold" nodeType="afterEffect">
                                  <p:stCondLst>
                                    <p:cond delay="5000"/>
                                  </p:stCondLst>
                                  <p:childTnLst>
                                    <p:set>
                                      <p:cBhvr>
                                        <p:cTn id="10" dur="1" fill="hold">
                                          <p:stCondLst>
                                            <p:cond delay="0"/>
                                          </p:stCondLst>
                                        </p:cTn>
                                        <p:tgtEl>
                                          <p:spTgt spid="37972"/>
                                        </p:tgtEl>
                                        <p:attrNameLst>
                                          <p:attrName>style.visibility</p:attrName>
                                        </p:attrNameLst>
                                      </p:cBhvr>
                                      <p:to>
                                        <p:strVal val="visible"/>
                                      </p:to>
                                    </p:set>
                                    <p:animEffect transition="in" filter="fade">
                                      <p:cBhvr>
                                        <p:cTn id="11" dur="5000"/>
                                        <p:tgtEl>
                                          <p:spTgt spid="37972"/>
                                        </p:tgtEl>
                                      </p:cBhvr>
                                    </p:animEffect>
                                    <p:anim calcmode="lin" valueType="num">
                                      <p:cBhvr>
                                        <p:cTn id="12" dur="5000" fill="hold"/>
                                        <p:tgtEl>
                                          <p:spTgt spid="37972"/>
                                        </p:tgtEl>
                                        <p:attrNameLst>
                                          <p:attrName>ppt_x</p:attrName>
                                        </p:attrNameLst>
                                      </p:cBhvr>
                                      <p:tavLst>
                                        <p:tav tm="0">
                                          <p:val>
                                            <p:strVal val="#ppt_x"/>
                                          </p:val>
                                        </p:tav>
                                        <p:tav tm="100000">
                                          <p:val>
                                            <p:strVal val="#ppt_x"/>
                                          </p:val>
                                        </p:tav>
                                      </p:tavLst>
                                    </p:anim>
                                    <p:anim calcmode="lin" valueType="num">
                                      <p:cBhvr>
                                        <p:cTn id="13" dur="5000" fill="hold"/>
                                        <p:tgtEl>
                                          <p:spTgt spid="3797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13000"/>
                                  </p:stCondLst>
                                  <p:childTnLst>
                                    <p:set>
                                      <p:cBhvr>
                                        <p:cTn id="17" dur="1" fill="hold">
                                          <p:stCondLst>
                                            <p:cond delay="0"/>
                                          </p:stCondLst>
                                        </p:cTn>
                                        <p:tgtEl>
                                          <p:spTgt spid="37962"/>
                                        </p:tgtEl>
                                        <p:attrNameLst>
                                          <p:attrName>style.visibility</p:attrName>
                                        </p:attrNameLst>
                                      </p:cBhvr>
                                      <p:to>
                                        <p:strVal val="visible"/>
                                      </p:to>
                                    </p:set>
                                    <p:animEffect transition="in" filter="fade">
                                      <p:cBhvr>
                                        <p:cTn id="18" dur="1155" decel="100000"/>
                                        <p:tgtEl>
                                          <p:spTgt spid="37962"/>
                                        </p:tgtEl>
                                      </p:cBhvr>
                                    </p:animEffect>
                                    <p:animScale>
                                      <p:cBhvr>
                                        <p:cTn id="19" dur="1155" decel="100000"/>
                                        <p:tgtEl>
                                          <p:spTgt spid="37962"/>
                                        </p:tgtEl>
                                      </p:cBhvr>
                                      <p:from x="10000" y="10000"/>
                                      <p:to x="200000" y="450000"/>
                                    </p:animScale>
                                    <p:animScale>
                                      <p:cBhvr>
                                        <p:cTn id="20" dur="1845" accel="100000" fill="hold">
                                          <p:stCondLst>
                                            <p:cond delay="1155"/>
                                          </p:stCondLst>
                                        </p:cTn>
                                        <p:tgtEl>
                                          <p:spTgt spid="37962"/>
                                        </p:tgtEl>
                                      </p:cBhvr>
                                      <p:from x="200000" y="450000"/>
                                      <p:to x="100000" y="100000"/>
                                    </p:animScale>
                                    <p:set>
                                      <p:cBhvr>
                                        <p:cTn id="21" dur="1155" fill="hold"/>
                                        <p:tgtEl>
                                          <p:spTgt spid="37962"/>
                                        </p:tgtEl>
                                        <p:attrNameLst>
                                          <p:attrName>ppt_x</p:attrName>
                                        </p:attrNameLst>
                                      </p:cBhvr>
                                      <p:to>
                                        <p:strVal val="(0.5)"/>
                                      </p:to>
                                    </p:set>
                                    <p:anim from="(0.5)" to="(#ppt_x)" calcmode="lin" valueType="num">
                                      <p:cBhvr>
                                        <p:cTn id="22" dur="1845" accel="100000" fill="hold">
                                          <p:stCondLst>
                                            <p:cond delay="1155"/>
                                          </p:stCondLst>
                                        </p:cTn>
                                        <p:tgtEl>
                                          <p:spTgt spid="37962"/>
                                        </p:tgtEl>
                                        <p:attrNameLst>
                                          <p:attrName>ppt_x</p:attrName>
                                        </p:attrNameLst>
                                      </p:cBhvr>
                                    </p:anim>
                                    <p:set>
                                      <p:cBhvr>
                                        <p:cTn id="23" dur="1155" fill="hold"/>
                                        <p:tgtEl>
                                          <p:spTgt spid="37962"/>
                                        </p:tgtEl>
                                        <p:attrNameLst>
                                          <p:attrName>ppt_y</p:attrName>
                                        </p:attrNameLst>
                                      </p:cBhvr>
                                      <p:to>
                                        <p:strVal val="(#ppt_y+0.4)"/>
                                      </p:to>
                                    </p:set>
                                    <p:anim from="(#ppt_y+0.4)" to="(#ppt_y)" calcmode="lin" valueType="num">
                                      <p:cBhvr>
                                        <p:cTn id="24" dur="1845" accel="100000" fill="hold">
                                          <p:stCondLst>
                                            <p:cond delay="1155"/>
                                          </p:stCondLst>
                                        </p:cTn>
                                        <p:tgtEl>
                                          <p:spTgt spid="37962"/>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500"/>
                                  </p:stCondLst>
                                  <p:childTnLst>
                                    <p:set>
                                      <p:cBhvr>
                                        <p:cTn id="28" dur="1" fill="hold">
                                          <p:stCondLst>
                                            <p:cond delay="0"/>
                                          </p:stCondLst>
                                        </p:cTn>
                                        <p:tgtEl>
                                          <p:spTgt spid="37966"/>
                                        </p:tgtEl>
                                        <p:attrNameLst>
                                          <p:attrName>style.visibility</p:attrName>
                                        </p:attrNameLst>
                                      </p:cBhvr>
                                      <p:to>
                                        <p:strVal val="visible"/>
                                      </p:to>
                                    </p:set>
                                    <p:animEffect transition="in" filter="fade">
                                      <p:cBhvr>
                                        <p:cTn id="29" dur="1155" decel="100000"/>
                                        <p:tgtEl>
                                          <p:spTgt spid="37966"/>
                                        </p:tgtEl>
                                      </p:cBhvr>
                                    </p:animEffect>
                                    <p:animScale>
                                      <p:cBhvr>
                                        <p:cTn id="30" dur="1155" decel="100000"/>
                                        <p:tgtEl>
                                          <p:spTgt spid="37966"/>
                                        </p:tgtEl>
                                      </p:cBhvr>
                                      <p:from x="10000" y="10000"/>
                                      <p:to x="200000" y="450000"/>
                                    </p:animScale>
                                    <p:animScale>
                                      <p:cBhvr>
                                        <p:cTn id="31" dur="1845" accel="100000" fill="hold">
                                          <p:stCondLst>
                                            <p:cond delay="1155"/>
                                          </p:stCondLst>
                                        </p:cTn>
                                        <p:tgtEl>
                                          <p:spTgt spid="37966"/>
                                        </p:tgtEl>
                                      </p:cBhvr>
                                      <p:from x="200000" y="450000"/>
                                      <p:to x="100000" y="100000"/>
                                    </p:animScale>
                                    <p:set>
                                      <p:cBhvr>
                                        <p:cTn id="32" dur="1155" fill="hold"/>
                                        <p:tgtEl>
                                          <p:spTgt spid="37966"/>
                                        </p:tgtEl>
                                        <p:attrNameLst>
                                          <p:attrName>ppt_x</p:attrName>
                                        </p:attrNameLst>
                                      </p:cBhvr>
                                      <p:to>
                                        <p:strVal val="(0.5)"/>
                                      </p:to>
                                    </p:set>
                                    <p:anim from="(0.5)" to="(#ppt_x)" calcmode="lin" valueType="num">
                                      <p:cBhvr>
                                        <p:cTn id="33" dur="1845" accel="100000" fill="hold">
                                          <p:stCondLst>
                                            <p:cond delay="1155"/>
                                          </p:stCondLst>
                                        </p:cTn>
                                        <p:tgtEl>
                                          <p:spTgt spid="37966"/>
                                        </p:tgtEl>
                                        <p:attrNameLst>
                                          <p:attrName>ppt_x</p:attrName>
                                        </p:attrNameLst>
                                      </p:cBhvr>
                                    </p:anim>
                                    <p:set>
                                      <p:cBhvr>
                                        <p:cTn id="34" dur="1155" fill="hold"/>
                                        <p:tgtEl>
                                          <p:spTgt spid="37966"/>
                                        </p:tgtEl>
                                        <p:attrNameLst>
                                          <p:attrName>ppt_y</p:attrName>
                                        </p:attrNameLst>
                                      </p:cBhvr>
                                      <p:to>
                                        <p:strVal val="(#ppt_y+0.4)"/>
                                      </p:to>
                                    </p:set>
                                    <p:anim from="(#ppt_y+0.4)" to="(#ppt_y)" calcmode="lin" valueType="num">
                                      <p:cBhvr>
                                        <p:cTn id="35" dur="1845" accel="100000" fill="hold">
                                          <p:stCondLst>
                                            <p:cond delay="1155"/>
                                          </p:stCondLst>
                                        </p:cTn>
                                        <p:tgtEl>
                                          <p:spTgt spid="37966"/>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nodePh="1">
                                  <p:stCondLst>
                                    <p:cond delay="5000"/>
                                  </p:stCondLst>
                                  <p:endCondLst>
                                    <p:cond evt="begin" delay="0">
                                      <p:tn val="38"/>
                                    </p:cond>
                                  </p:endCondLst>
                                  <p:childTnLst>
                                    <p:set>
                                      <p:cBhvr>
                                        <p:cTn id="39" dur="1" fill="hold">
                                          <p:stCondLst>
                                            <p:cond delay="499"/>
                                          </p:stCondLst>
                                        </p:cTn>
                                        <p:tgtEl>
                                          <p:spTgt spid="37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97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8788" y="114300"/>
            <a:ext cx="8226425" cy="1143000"/>
          </a:xfrm>
          <a:noFill/>
        </p:spPr>
        <p:txBody>
          <a:bodyPr/>
          <a:lstStyle/>
          <a:p>
            <a:r>
              <a:rPr lang="de-DE" altLang="de-DE" sz="2100"/>
              <a:t>... Beispiel für das tägliche Ausfüllen (Stichproben) eines Formulars Lebensmitteltemperaturen bei der Ausgabe am Produktionsort</a:t>
            </a:r>
          </a:p>
        </p:txBody>
      </p:sp>
      <p:graphicFrame>
        <p:nvGraphicFramePr>
          <p:cNvPr id="38997" name="Group 85"/>
          <p:cNvGraphicFramePr>
            <a:graphicFrameLocks noGrp="1"/>
          </p:cNvGraphicFramePr>
          <p:nvPr/>
        </p:nvGraphicFramePr>
        <p:xfrm>
          <a:off x="468313" y="1268413"/>
          <a:ext cx="8280400" cy="5191125"/>
        </p:xfrm>
        <a:graphic>
          <a:graphicData uri="http://schemas.openxmlformats.org/drawingml/2006/table">
            <a:tbl>
              <a:tblPr/>
              <a:tblGrid>
                <a:gridCol w="2012950">
                  <a:extLst>
                    <a:ext uri="{9D8B030D-6E8A-4147-A177-3AD203B41FA5}">
                      <a16:colId xmlns:a16="http://schemas.microsoft.com/office/drawing/2014/main" val="20000"/>
                    </a:ext>
                  </a:extLst>
                </a:gridCol>
                <a:gridCol w="868362">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2303463">
                  <a:extLst>
                    <a:ext uri="{9D8B030D-6E8A-4147-A177-3AD203B41FA5}">
                      <a16:colId xmlns:a16="http://schemas.microsoft.com/office/drawing/2014/main" val="20003"/>
                    </a:ext>
                  </a:extLst>
                </a:gridCol>
                <a:gridCol w="2232025">
                  <a:extLst>
                    <a:ext uri="{9D8B030D-6E8A-4147-A177-3AD203B41FA5}">
                      <a16:colId xmlns:a16="http://schemas.microsoft.com/office/drawing/2014/main" val="20004"/>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Dessert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Ist-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Soll-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 Ausgabeort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Name/Unterschrift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1113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Rote Grütze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400" b="0" i="0" u="none" strike="noStrike" cap="none" normalizeH="0" baseline="0">
                          <a:ln>
                            <a:noFill/>
                          </a:ln>
                          <a:solidFill>
                            <a:srgbClr val="000000"/>
                          </a:solidFill>
                          <a:effectLst>
                            <a:outerShdw blurRad="38100" dist="38100" dir="2700000" algn="tl">
                              <a:srgbClr val="C0C0C0"/>
                            </a:outerShdw>
                          </a:effectLst>
                          <a:latin typeface="Arial" charset="0"/>
                        </a:rPr>
                        <a:t>6°</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rowSpan="4">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000" b="0" i="0" u="none" strike="noStrike" cap="none" normalizeH="0" baseline="0">
                          <a:ln>
                            <a:noFill/>
                          </a:ln>
                          <a:solidFill>
                            <a:srgbClr val="000000"/>
                          </a:solidFill>
                          <a:effectLst/>
                          <a:latin typeface="Arial" charset="0"/>
                        </a:rPr>
                        <a:t>     </a:t>
                      </a:r>
                      <a:r>
                        <a:rPr kumimoji="0" lang="de-DE" altLang="de-DE" sz="2400" b="0" i="0" u="none" strike="noStrike" cap="none" normalizeH="0" baseline="0">
                          <a:ln>
                            <a:noFill/>
                          </a:ln>
                          <a:solidFill>
                            <a:srgbClr val="000000"/>
                          </a:solidFill>
                          <a:effectLst/>
                          <a:latin typeface="Arial" charset="0"/>
                        </a:rPr>
                        <a:t>≤ + 7° C</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Bill</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74663">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23018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22383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Eis</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Ist-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Soll-    wert °C</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 Ausgabeort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Name/Unterschrift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Vanilleeis</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2400" b="0" i="0" u="none" strike="noStrike" cap="none" normalizeH="0" baseline="0">
                          <a:ln>
                            <a:noFill/>
                          </a:ln>
                          <a:solidFill>
                            <a:srgbClr val="000000"/>
                          </a:solidFill>
                          <a:effectLst/>
                          <a:latin typeface="Arial" charset="0"/>
                          <a:sym typeface="Wingdings" pitchFamily="2" charset="2"/>
                        </a:rPr>
                        <a:t>-14°</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rowSpan="4">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      </a:t>
                      </a:r>
                      <a:r>
                        <a:rPr kumimoji="0" lang="de-DE" altLang="de-DE" sz="2400" b="0" i="0" u="none" strike="noStrike" cap="none" normalizeH="0" baseline="0">
                          <a:ln>
                            <a:noFill/>
                          </a:ln>
                          <a:solidFill>
                            <a:srgbClr val="000000"/>
                          </a:solidFill>
                          <a:effectLst/>
                          <a:latin typeface="Arial" charset="0"/>
                        </a:rPr>
                        <a:t>≤ - 10 °C</a:t>
                      </a:r>
                    </a:p>
                  </a:txBody>
                  <a:tcPr marL="90000" marR="90000" marT="46800" marB="46800" vert="eaVert"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Bill</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2800" b="0" i="0" u="none" strike="noStrike" cap="none" normalizeH="0" baseline="0">
                        <a:ln>
                          <a:noFill/>
                        </a:ln>
                        <a:solidFill>
                          <a:srgbClr val="000000"/>
                        </a:solidFill>
                        <a:effectLst/>
                        <a:latin typeface="Arial" charset="0"/>
                        <a:sym typeface="Wingdings" pitchFamily="2" charset="2"/>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sp>
        <p:nvSpPr>
          <p:cNvPr id="38984" name="Rectangle 72"/>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8985" name="Rectangle 7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grpSp>
        <p:nvGrpSpPr>
          <p:cNvPr id="38986" name="Group 74"/>
          <p:cNvGrpSpPr>
            <a:grpSpLocks/>
          </p:cNvGrpSpPr>
          <p:nvPr/>
        </p:nvGrpSpPr>
        <p:grpSpPr bwMode="auto">
          <a:xfrm>
            <a:off x="7524750" y="1916113"/>
            <a:ext cx="1152525" cy="419100"/>
            <a:chOff x="1052" y="3624"/>
            <a:chExt cx="726" cy="264"/>
          </a:xfrm>
        </p:grpSpPr>
        <p:sp>
          <p:nvSpPr>
            <p:cNvPr id="38987" name="Freeform 75"/>
            <p:cNvSpPr>
              <a:spLocks/>
            </p:cNvSpPr>
            <p:nvPr/>
          </p:nvSpPr>
          <p:spPr bwMode="auto">
            <a:xfrm>
              <a:off x="1152" y="3636"/>
              <a:ext cx="108" cy="228"/>
            </a:xfrm>
            <a:custGeom>
              <a:avLst/>
              <a:gdLst>
                <a:gd name="T0" fmla="*/ 108 w 108"/>
                <a:gd name="T1" fmla="*/ 0 h 228"/>
                <a:gd name="T2" fmla="*/ 72 w 108"/>
                <a:gd name="T3" fmla="*/ 36 h 228"/>
                <a:gd name="T4" fmla="*/ 12 w 108"/>
                <a:gd name="T5" fmla="*/ 180 h 228"/>
                <a:gd name="T6" fmla="*/ 0 w 108"/>
                <a:gd name="T7" fmla="*/ 228 h 228"/>
              </a:gdLst>
              <a:ahLst/>
              <a:cxnLst>
                <a:cxn ang="0">
                  <a:pos x="T0" y="T1"/>
                </a:cxn>
                <a:cxn ang="0">
                  <a:pos x="T2" y="T3"/>
                </a:cxn>
                <a:cxn ang="0">
                  <a:pos x="T4" y="T5"/>
                </a:cxn>
                <a:cxn ang="0">
                  <a:pos x="T6" y="T7"/>
                </a:cxn>
              </a:cxnLst>
              <a:rect l="0" t="0" r="r" b="b"/>
              <a:pathLst>
                <a:path w="108" h="228">
                  <a:moveTo>
                    <a:pt x="108" y="0"/>
                  </a:moveTo>
                  <a:cubicBezTo>
                    <a:pt x="96" y="12"/>
                    <a:pt x="80" y="21"/>
                    <a:pt x="72" y="36"/>
                  </a:cubicBezTo>
                  <a:cubicBezTo>
                    <a:pt x="44" y="86"/>
                    <a:pt x="44" y="133"/>
                    <a:pt x="12" y="180"/>
                  </a:cubicBezTo>
                  <a:cubicBezTo>
                    <a:pt x="8" y="196"/>
                    <a:pt x="0" y="228"/>
                    <a:pt x="0" y="228"/>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88" name="Freeform 76"/>
            <p:cNvSpPr>
              <a:spLocks/>
            </p:cNvSpPr>
            <p:nvPr/>
          </p:nvSpPr>
          <p:spPr bwMode="auto">
            <a:xfrm>
              <a:off x="1052" y="3666"/>
              <a:ext cx="321" cy="222"/>
            </a:xfrm>
            <a:custGeom>
              <a:avLst/>
              <a:gdLst>
                <a:gd name="T0" fmla="*/ 4 w 321"/>
                <a:gd name="T1" fmla="*/ 6 h 222"/>
                <a:gd name="T2" fmla="*/ 304 w 321"/>
                <a:gd name="T3" fmla="*/ 18 h 222"/>
                <a:gd name="T4" fmla="*/ 268 w 321"/>
                <a:gd name="T5" fmla="*/ 54 h 222"/>
                <a:gd name="T6" fmla="*/ 220 w 321"/>
                <a:gd name="T7" fmla="*/ 126 h 222"/>
                <a:gd name="T8" fmla="*/ 256 w 321"/>
                <a:gd name="T9" fmla="*/ 198 h 222"/>
                <a:gd name="T10" fmla="*/ 208 w 321"/>
                <a:gd name="T11" fmla="*/ 222 h 222"/>
                <a:gd name="T12" fmla="*/ 40 w 321"/>
                <a:gd name="T13" fmla="*/ 162 h 222"/>
                <a:gd name="T14" fmla="*/ 4 w 321"/>
                <a:gd name="T15" fmla="*/ 13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22">
                  <a:moveTo>
                    <a:pt x="4" y="6"/>
                  </a:moveTo>
                  <a:cubicBezTo>
                    <a:pt x="104" y="10"/>
                    <a:pt x="206" y="0"/>
                    <a:pt x="304" y="18"/>
                  </a:cubicBezTo>
                  <a:cubicBezTo>
                    <a:pt x="321" y="21"/>
                    <a:pt x="278" y="41"/>
                    <a:pt x="268" y="54"/>
                  </a:cubicBezTo>
                  <a:cubicBezTo>
                    <a:pt x="250" y="77"/>
                    <a:pt x="220" y="126"/>
                    <a:pt x="220" y="126"/>
                  </a:cubicBezTo>
                  <a:cubicBezTo>
                    <a:pt x="223" y="131"/>
                    <a:pt x="264" y="185"/>
                    <a:pt x="256" y="198"/>
                  </a:cubicBezTo>
                  <a:cubicBezTo>
                    <a:pt x="247" y="213"/>
                    <a:pt x="224" y="214"/>
                    <a:pt x="208" y="222"/>
                  </a:cubicBezTo>
                  <a:cubicBezTo>
                    <a:pt x="139" y="211"/>
                    <a:pt x="100" y="192"/>
                    <a:pt x="40" y="162"/>
                  </a:cubicBezTo>
                  <a:cubicBezTo>
                    <a:pt x="0" y="142"/>
                    <a:pt x="4" y="165"/>
                    <a:pt x="4" y="138"/>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89" name="Freeform 77"/>
            <p:cNvSpPr>
              <a:spLocks/>
            </p:cNvSpPr>
            <p:nvPr/>
          </p:nvSpPr>
          <p:spPr bwMode="auto">
            <a:xfrm>
              <a:off x="1332" y="3624"/>
              <a:ext cx="446" cy="253"/>
            </a:xfrm>
            <a:custGeom>
              <a:avLst/>
              <a:gdLst>
                <a:gd name="T0" fmla="*/ 0 w 446"/>
                <a:gd name="T1" fmla="*/ 240 h 253"/>
                <a:gd name="T2" fmla="*/ 36 w 446"/>
                <a:gd name="T3" fmla="*/ 204 h 253"/>
                <a:gd name="T4" fmla="*/ 60 w 446"/>
                <a:gd name="T5" fmla="*/ 168 h 253"/>
                <a:gd name="T6" fmla="*/ 72 w 446"/>
                <a:gd name="T7" fmla="*/ 228 h 253"/>
                <a:gd name="T8" fmla="*/ 228 w 446"/>
                <a:gd name="T9" fmla="*/ 120 h 253"/>
                <a:gd name="T10" fmla="*/ 192 w 446"/>
                <a:gd name="T11" fmla="*/ 108 h 253"/>
                <a:gd name="T12" fmla="*/ 180 w 446"/>
                <a:gd name="T13" fmla="*/ 240 h 253"/>
                <a:gd name="T14" fmla="*/ 240 w 446"/>
                <a:gd name="T15" fmla="*/ 204 h 253"/>
                <a:gd name="T16" fmla="*/ 360 w 446"/>
                <a:gd name="T17" fmla="*/ 108 h 253"/>
                <a:gd name="T18" fmla="*/ 408 w 446"/>
                <a:gd name="T19" fmla="*/ 72 h 253"/>
                <a:gd name="T20" fmla="*/ 432 w 446"/>
                <a:gd name="T21" fmla="*/ 36 h 253"/>
                <a:gd name="T22" fmla="*/ 360 w 446"/>
                <a:gd name="T23" fmla="*/ 60 h 253"/>
                <a:gd name="T24" fmla="*/ 288 w 446"/>
                <a:gd name="T25" fmla="*/ 168 h 253"/>
                <a:gd name="T26" fmla="*/ 348 w 446"/>
                <a:gd name="T27" fmla="*/ 216 h 253"/>
                <a:gd name="T28" fmla="*/ 420 w 446"/>
                <a:gd name="T29" fmla="*/ 20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53">
                  <a:moveTo>
                    <a:pt x="0" y="240"/>
                  </a:moveTo>
                  <a:cubicBezTo>
                    <a:pt x="12" y="228"/>
                    <a:pt x="25" y="217"/>
                    <a:pt x="36" y="204"/>
                  </a:cubicBezTo>
                  <a:cubicBezTo>
                    <a:pt x="45" y="193"/>
                    <a:pt x="48" y="160"/>
                    <a:pt x="60" y="168"/>
                  </a:cubicBezTo>
                  <a:cubicBezTo>
                    <a:pt x="77" y="179"/>
                    <a:pt x="68" y="208"/>
                    <a:pt x="72" y="228"/>
                  </a:cubicBezTo>
                  <a:cubicBezTo>
                    <a:pt x="127" y="195"/>
                    <a:pt x="175" y="155"/>
                    <a:pt x="228" y="120"/>
                  </a:cubicBezTo>
                  <a:cubicBezTo>
                    <a:pt x="249" y="58"/>
                    <a:pt x="322" y="0"/>
                    <a:pt x="192" y="108"/>
                  </a:cubicBezTo>
                  <a:cubicBezTo>
                    <a:pt x="177" y="138"/>
                    <a:pt x="131" y="207"/>
                    <a:pt x="180" y="240"/>
                  </a:cubicBezTo>
                  <a:cubicBezTo>
                    <a:pt x="199" y="253"/>
                    <a:pt x="220" y="217"/>
                    <a:pt x="240" y="204"/>
                  </a:cubicBezTo>
                  <a:cubicBezTo>
                    <a:pt x="365" y="124"/>
                    <a:pt x="265" y="191"/>
                    <a:pt x="360" y="108"/>
                  </a:cubicBezTo>
                  <a:cubicBezTo>
                    <a:pt x="375" y="95"/>
                    <a:pt x="394" y="86"/>
                    <a:pt x="408" y="72"/>
                  </a:cubicBezTo>
                  <a:cubicBezTo>
                    <a:pt x="418" y="62"/>
                    <a:pt x="446" y="39"/>
                    <a:pt x="432" y="36"/>
                  </a:cubicBezTo>
                  <a:cubicBezTo>
                    <a:pt x="407" y="30"/>
                    <a:pt x="384" y="52"/>
                    <a:pt x="360" y="60"/>
                  </a:cubicBezTo>
                  <a:cubicBezTo>
                    <a:pt x="324" y="96"/>
                    <a:pt x="316" y="126"/>
                    <a:pt x="288" y="168"/>
                  </a:cubicBezTo>
                  <a:cubicBezTo>
                    <a:pt x="301" y="208"/>
                    <a:pt x="293" y="216"/>
                    <a:pt x="348" y="216"/>
                  </a:cubicBezTo>
                  <a:cubicBezTo>
                    <a:pt x="372" y="216"/>
                    <a:pt x="420" y="204"/>
                    <a:pt x="420" y="204"/>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8990" name="Group 78"/>
          <p:cNvGrpSpPr>
            <a:grpSpLocks/>
          </p:cNvGrpSpPr>
          <p:nvPr/>
        </p:nvGrpSpPr>
        <p:grpSpPr bwMode="auto">
          <a:xfrm>
            <a:off x="7451725" y="4508500"/>
            <a:ext cx="1152525" cy="419100"/>
            <a:chOff x="1052" y="3624"/>
            <a:chExt cx="726" cy="264"/>
          </a:xfrm>
        </p:grpSpPr>
        <p:sp>
          <p:nvSpPr>
            <p:cNvPr id="38991" name="Freeform 79"/>
            <p:cNvSpPr>
              <a:spLocks/>
            </p:cNvSpPr>
            <p:nvPr/>
          </p:nvSpPr>
          <p:spPr bwMode="auto">
            <a:xfrm>
              <a:off x="1152" y="3636"/>
              <a:ext cx="108" cy="228"/>
            </a:xfrm>
            <a:custGeom>
              <a:avLst/>
              <a:gdLst>
                <a:gd name="T0" fmla="*/ 108 w 108"/>
                <a:gd name="T1" fmla="*/ 0 h 228"/>
                <a:gd name="T2" fmla="*/ 72 w 108"/>
                <a:gd name="T3" fmla="*/ 36 h 228"/>
                <a:gd name="T4" fmla="*/ 12 w 108"/>
                <a:gd name="T5" fmla="*/ 180 h 228"/>
                <a:gd name="T6" fmla="*/ 0 w 108"/>
                <a:gd name="T7" fmla="*/ 228 h 228"/>
              </a:gdLst>
              <a:ahLst/>
              <a:cxnLst>
                <a:cxn ang="0">
                  <a:pos x="T0" y="T1"/>
                </a:cxn>
                <a:cxn ang="0">
                  <a:pos x="T2" y="T3"/>
                </a:cxn>
                <a:cxn ang="0">
                  <a:pos x="T4" y="T5"/>
                </a:cxn>
                <a:cxn ang="0">
                  <a:pos x="T6" y="T7"/>
                </a:cxn>
              </a:cxnLst>
              <a:rect l="0" t="0" r="r" b="b"/>
              <a:pathLst>
                <a:path w="108" h="228">
                  <a:moveTo>
                    <a:pt x="108" y="0"/>
                  </a:moveTo>
                  <a:cubicBezTo>
                    <a:pt x="96" y="12"/>
                    <a:pt x="80" y="21"/>
                    <a:pt x="72" y="36"/>
                  </a:cubicBezTo>
                  <a:cubicBezTo>
                    <a:pt x="44" y="86"/>
                    <a:pt x="44" y="133"/>
                    <a:pt x="12" y="180"/>
                  </a:cubicBezTo>
                  <a:cubicBezTo>
                    <a:pt x="8" y="196"/>
                    <a:pt x="0" y="228"/>
                    <a:pt x="0" y="228"/>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92" name="Freeform 80"/>
            <p:cNvSpPr>
              <a:spLocks/>
            </p:cNvSpPr>
            <p:nvPr/>
          </p:nvSpPr>
          <p:spPr bwMode="auto">
            <a:xfrm>
              <a:off x="1052" y="3666"/>
              <a:ext cx="321" cy="222"/>
            </a:xfrm>
            <a:custGeom>
              <a:avLst/>
              <a:gdLst>
                <a:gd name="T0" fmla="*/ 4 w 321"/>
                <a:gd name="T1" fmla="*/ 6 h 222"/>
                <a:gd name="T2" fmla="*/ 304 w 321"/>
                <a:gd name="T3" fmla="*/ 18 h 222"/>
                <a:gd name="T4" fmla="*/ 268 w 321"/>
                <a:gd name="T5" fmla="*/ 54 h 222"/>
                <a:gd name="T6" fmla="*/ 220 w 321"/>
                <a:gd name="T7" fmla="*/ 126 h 222"/>
                <a:gd name="T8" fmla="*/ 256 w 321"/>
                <a:gd name="T9" fmla="*/ 198 h 222"/>
                <a:gd name="T10" fmla="*/ 208 w 321"/>
                <a:gd name="T11" fmla="*/ 222 h 222"/>
                <a:gd name="T12" fmla="*/ 40 w 321"/>
                <a:gd name="T13" fmla="*/ 162 h 222"/>
                <a:gd name="T14" fmla="*/ 4 w 321"/>
                <a:gd name="T15" fmla="*/ 13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22">
                  <a:moveTo>
                    <a:pt x="4" y="6"/>
                  </a:moveTo>
                  <a:cubicBezTo>
                    <a:pt x="104" y="10"/>
                    <a:pt x="206" y="0"/>
                    <a:pt x="304" y="18"/>
                  </a:cubicBezTo>
                  <a:cubicBezTo>
                    <a:pt x="321" y="21"/>
                    <a:pt x="278" y="41"/>
                    <a:pt x="268" y="54"/>
                  </a:cubicBezTo>
                  <a:cubicBezTo>
                    <a:pt x="250" y="77"/>
                    <a:pt x="220" y="126"/>
                    <a:pt x="220" y="126"/>
                  </a:cubicBezTo>
                  <a:cubicBezTo>
                    <a:pt x="223" y="131"/>
                    <a:pt x="264" y="185"/>
                    <a:pt x="256" y="198"/>
                  </a:cubicBezTo>
                  <a:cubicBezTo>
                    <a:pt x="247" y="213"/>
                    <a:pt x="224" y="214"/>
                    <a:pt x="208" y="222"/>
                  </a:cubicBezTo>
                  <a:cubicBezTo>
                    <a:pt x="139" y="211"/>
                    <a:pt x="100" y="192"/>
                    <a:pt x="40" y="162"/>
                  </a:cubicBezTo>
                  <a:cubicBezTo>
                    <a:pt x="0" y="142"/>
                    <a:pt x="4" y="165"/>
                    <a:pt x="4" y="138"/>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93" name="Freeform 81"/>
            <p:cNvSpPr>
              <a:spLocks/>
            </p:cNvSpPr>
            <p:nvPr/>
          </p:nvSpPr>
          <p:spPr bwMode="auto">
            <a:xfrm>
              <a:off x="1332" y="3624"/>
              <a:ext cx="446" cy="253"/>
            </a:xfrm>
            <a:custGeom>
              <a:avLst/>
              <a:gdLst>
                <a:gd name="T0" fmla="*/ 0 w 446"/>
                <a:gd name="T1" fmla="*/ 240 h 253"/>
                <a:gd name="T2" fmla="*/ 36 w 446"/>
                <a:gd name="T3" fmla="*/ 204 h 253"/>
                <a:gd name="T4" fmla="*/ 60 w 446"/>
                <a:gd name="T5" fmla="*/ 168 h 253"/>
                <a:gd name="T6" fmla="*/ 72 w 446"/>
                <a:gd name="T7" fmla="*/ 228 h 253"/>
                <a:gd name="T8" fmla="*/ 228 w 446"/>
                <a:gd name="T9" fmla="*/ 120 h 253"/>
                <a:gd name="T10" fmla="*/ 192 w 446"/>
                <a:gd name="T11" fmla="*/ 108 h 253"/>
                <a:gd name="T12" fmla="*/ 180 w 446"/>
                <a:gd name="T13" fmla="*/ 240 h 253"/>
                <a:gd name="T14" fmla="*/ 240 w 446"/>
                <a:gd name="T15" fmla="*/ 204 h 253"/>
                <a:gd name="T16" fmla="*/ 360 w 446"/>
                <a:gd name="T17" fmla="*/ 108 h 253"/>
                <a:gd name="T18" fmla="*/ 408 w 446"/>
                <a:gd name="T19" fmla="*/ 72 h 253"/>
                <a:gd name="T20" fmla="*/ 432 w 446"/>
                <a:gd name="T21" fmla="*/ 36 h 253"/>
                <a:gd name="T22" fmla="*/ 360 w 446"/>
                <a:gd name="T23" fmla="*/ 60 h 253"/>
                <a:gd name="T24" fmla="*/ 288 w 446"/>
                <a:gd name="T25" fmla="*/ 168 h 253"/>
                <a:gd name="T26" fmla="*/ 348 w 446"/>
                <a:gd name="T27" fmla="*/ 216 h 253"/>
                <a:gd name="T28" fmla="*/ 420 w 446"/>
                <a:gd name="T29" fmla="*/ 20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53">
                  <a:moveTo>
                    <a:pt x="0" y="240"/>
                  </a:moveTo>
                  <a:cubicBezTo>
                    <a:pt x="12" y="228"/>
                    <a:pt x="25" y="217"/>
                    <a:pt x="36" y="204"/>
                  </a:cubicBezTo>
                  <a:cubicBezTo>
                    <a:pt x="45" y="193"/>
                    <a:pt x="48" y="160"/>
                    <a:pt x="60" y="168"/>
                  </a:cubicBezTo>
                  <a:cubicBezTo>
                    <a:pt x="77" y="179"/>
                    <a:pt x="68" y="208"/>
                    <a:pt x="72" y="228"/>
                  </a:cubicBezTo>
                  <a:cubicBezTo>
                    <a:pt x="127" y="195"/>
                    <a:pt x="175" y="155"/>
                    <a:pt x="228" y="120"/>
                  </a:cubicBezTo>
                  <a:cubicBezTo>
                    <a:pt x="249" y="58"/>
                    <a:pt x="322" y="0"/>
                    <a:pt x="192" y="108"/>
                  </a:cubicBezTo>
                  <a:cubicBezTo>
                    <a:pt x="177" y="138"/>
                    <a:pt x="131" y="207"/>
                    <a:pt x="180" y="240"/>
                  </a:cubicBezTo>
                  <a:cubicBezTo>
                    <a:pt x="199" y="253"/>
                    <a:pt x="220" y="217"/>
                    <a:pt x="240" y="204"/>
                  </a:cubicBezTo>
                  <a:cubicBezTo>
                    <a:pt x="365" y="124"/>
                    <a:pt x="265" y="191"/>
                    <a:pt x="360" y="108"/>
                  </a:cubicBezTo>
                  <a:cubicBezTo>
                    <a:pt x="375" y="95"/>
                    <a:pt x="394" y="86"/>
                    <a:pt x="408" y="72"/>
                  </a:cubicBezTo>
                  <a:cubicBezTo>
                    <a:pt x="418" y="62"/>
                    <a:pt x="446" y="39"/>
                    <a:pt x="432" y="36"/>
                  </a:cubicBezTo>
                  <a:cubicBezTo>
                    <a:pt x="407" y="30"/>
                    <a:pt x="384" y="52"/>
                    <a:pt x="360" y="60"/>
                  </a:cubicBezTo>
                  <a:cubicBezTo>
                    <a:pt x="324" y="96"/>
                    <a:pt x="316" y="126"/>
                    <a:pt x="288" y="168"/>
                  </a:cubicBezTo>
                  <a:cubicBezTo>
                    <a:pt x="301" y="208"/>
                    <a:pt x="293" y="216"/>
                    <a:pt x="348" y="216"/>
                  </a:cubicBezTo>
                  <a:cubicBezTo>
                    <a:pt x="372" y="216"/>
                    <a:pt x="420" y="204"/>
                    <a:pt x="420" y="204"/>
                  </a:cubicBez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8994" name="Rectangle 82"/>
          <p:cNvSpPr>
            <a:spLocks noChangeArrowheads="1"/>
          </p:cNvSpPr>
          <p:nvPr/>
        </p:nvSpPr>
        <p:spPr bwMode="auto">
          <a:xfrm>
            <a:off x="3059113" y="6308725"/>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998" name="Rectangle 86"/>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par>
                          <p:cTn id="8" fill="hold" nodeType="afterGroup">
                            <p:stCondLst>
                              <p:cond delay="2000"/>
                            </p:stCondLst>
                            <p:childTnLst>
                              <p:par>
                                <p:cTn id="9" presetID="47" presetClass="entr" presetSubtype="0" fill="hold" nodeType="afterEffect">
                                  <p:stCondLst>
                                    <p:cond delay="5000"/>
                                  </p:stCondLst>
                                  <p:childTnLst>
                                    <p:set>
                                      <p:cBhvr>
                                        <p:cTn id="10" dur="1" fill="hold">
                                          <p:stCondLst>
                                            <p:cond delay="0"/>
                                          </p:stCondLst>
                                        </p:cTn>
                                        <p:tgtEl>
                                          <p:spTgt spid="38997"/>
                                        </p:tgtEl>
                                        <p:attrNameLst>
                                          <p:attrName>style.visibility</p:attrName>
                                        </p:attrNameLst>
                                      </p:cBhvr>
                                      <p:to>
                                        <p:strVal val="visible"/>
                                      </p:to>
                                    </p:set>
                                    <p:animEffect transition="in" filter="fade">
                                      <p:cBhvr>
                                        <p:cTn id="11" dur="5000"/>
                                        <p:tgtEl>
                                          <p:spTgt spid="38997"/>
                                        </p:tgtEl>
                                      </p:cBhvr>
                                    </p:animEffect>
                                    <p:anim calcmode="lin" valueType="num">
                                      <p:cBhvr>
                                        <p:cTn id="12" dur="5000" fill="hold"/>
                                        <p:tgtEl>
                                          <p:spTgt spid="38997"/>
                                        </p:tgtEl>
                                        <p:attrNameLst>
                                          <p:attrName>ppt_x</p:attrName>
                                        </p:attrNameLst>
                                      </p:cBhvr>
                                      <p:tavLst>
                                        <p:tav tm="0">
                                          <p:val>
                                            <p:strVal val="#ppt_x"/>
                                          </p:val>
                                        </p:tav>
                                        <p:tav tm="100000">
                                          <p:val>
                                            <p:strVal val="#ppt_x"/>
                                          </p:val>
                                        </p:tav>
                                      </p:tavLst>
                                    </p:anim>
                                    <p:anim calcmode="lin" valueType="num">
                                      <p:cBhvr>
                                        <p:cTn id="13" dur="5000" fill="hold"/>
                                        <p:tgtEl>
                                          <p:spTgt spid="3899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13000"/>
                                  </p:stCondLst>
                                  <p:childTnLst>
                                    <p:set>
                                      <p:cBhvr>
                                        <p:cTn id="17" dur="1" fill="hold">
                                          <p:stCondLst>
                                            <p:cond delay="0"/>
                                          </p:stCondLst>
                                        </p:cTn>
                                        <p:tgtEl>
                                          <p:spTgt spid="38986"/>
                                        </p:tgtEl>
                                        <p:attrNameLst>
                                          <p:attrName>style.visibility</p:attrName>
                                        </p:attrNameLst>
                                      </p:cBhvr>
                                      <p:to>
                                        <p:strVal val="visible"/>
                                      </p:to>
                                    </p:set>
                                    <p:animEffect transition="in" filter="fade">
                                      <p:cBhvr>
                                        <p:cTn id="18" dur="1155" decel="100000"/>
                                        <p:tgtEl>
                                          <p:spTgt spid="38986"/>
                                        </p:tgtEl>
                                      </p:cBhvr>
                                    </p:animEffect>
                                    <p:animScale>
                                      <p:cBhvr>
                                        <p:cTn id="19" dur="1155" decel="100000"/>
                                        <p:tgtEl>
                                          <p:spTgt spid="38986"/>
                                        </p:tgtEl>
                                      </p:cBhvr>
                                      <p:from x="10000" y="10000"/>
                                      <p:to x="200000" y="450000"/>
                                    </p:animScale>
                                    <p:animScale>
                                      <p:cBhvr>
                                        <p:cTn id="20" dur="1845" accel="100000" fill="hold">
                                          <p:stCondLst>
                                            <p:cond delay="1155"/>
                                          </p:stCondLst>
                                        </p:cTn>
                                        <p:tgtEl>
                                          <p:spTgt spid="38986"/>
                                        </p:tgtEl>
                                      </p:cBhvr>
                                      <p:from x="200000" y="450000"/>
                                      <p:to x="100000" y="100000"/>
                                    </p:animScale>
                                    <p:set>
                                      <p:cBhvr>
                                        <p:cTn id="21" dur="1155" fill="hold"/>
                                        <p:tgtEl>
                                          <p:spTgt spid="38986"/>
                                        </p:tgtEl>
                                        <p:attrNameLst>
                                          <p:attrName>ppt_x</p:attrName>
                                        </p:attrNameLst>
                                      </p:cBhvr>
                                      <p:to>
                                        <p:strVal val="(0.5)"/>
                                      </p:to>
                                    </p:set>
                                    <p:anim from="(0.5)" to="(#ppt_x)" calcmode="lin" valueType="num">
                                      <p:cBhvr>
                                        <p:cTn id="22" dur="1845" accel="100000" fill="hold">
                                          <p:stCondLst>
                                            <p:cond delay="1155"/>
                                          </p:stCondLst>
                                        </p:cTn>
                                        <p:tgtEl>
                                          <p:spTgt spid="38986"/>
                                        </p:tgtEl>
                                        <p:attrNameLst>
                                          <p:attrName>ppt_x</p:attrName>
                                        </p:attrNameLst>
                                      </p:cBhvr>
                                    </p:anim>
                                    <p:set>
                                      <p:cBhvr>
                                        <p:cTn id="23" dur="1155" fill="hold"/>
                                        <p:tgtEl>
                                          <p:spTgt spid="38986"/>
                                        </p:tgtEl>
                                        <p:attrNameLst>
                                          <p:attrName>ppt_y</p:attrName>
                                        </p:attrNameLst>
                                      </p:cBhvr>
                                      <p:to>
                                        <p:strVal val="(#ppt_y+0.4)"/>
                                      </p:to>
                                    </p:set>
                                    <p:anim from="(#ppt_y+0.4)" to="(#ppt_y)" calcmode="lin" valueType="num">
                                      <p:cBhvr>
                                        <p:cTn id="24" dur="1845" accel="100000" fill="hold">
                                          <p:stCondLst>
                                            <p:cond delay="1155"/>
                                          </p:stCondLst>
                                        </p:cTn>
                                        <p:tgtEl>
                                          <p:spTgt spid="3898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500"/>
                                  </p:stCondLst>
                                  <p:childTnLst>
                                    <p:set>
                                      <p:cBhvr>
                                        <p:cTn id="28" dur="1" fill="hold">
                                          <p:stCondLst>
                                            <p:cond delay="0"/>
                                          </p:stCondLst>
                                        </p:cTn>
                                        <p:tgtEl>
                                          <p:spTgt spid="38990"/>
                                        </p:tgtEl>
                                        <p:attrNameLst>
                                          <p:attrName>style.visibility</p:attrName>
                                        </p:attrNameLst>
                                      </p:cBhvr>
                                      <p:to>
                                        <p:strVal val="visible"/>
                                      </p:to>
                                    </p:set>
                                    <p:animEffect transition="in" filter="fade">
                                      <p:cBhvr>
                                        <p:cTn id="29" dur="1155" decel="100000"/>
                                        <p:tgtEl>
                                          <p:spTgt spid="38990"/>
                                        </p:tgtEl>
                                      </p:cBhvr>
                                    </p:animEffect>
                                    <p:animScale>
                                      <p:cBhvr>
                                        <p:cTn id="30" dur="1155" decel="100000"/>
                                        <p:tgtEl>
                                          <p:spTgt spid="38990"/>
                                        </p:tgtEl>
                                      </p:cBhvr>
                                      <p:from x="10000" y="10000"/>
                                      <p:to x="200000" y="450000"/>
                                    </p:animScale>
                                    <p:animScale>
                                      <p:cBhvr>
                                        <p:cTn id="31" dur="1845" accel="100000" fill="hold">
                                          <p:stCondLst>
                                            <p:cond delay="1155"/>
                                          </p:stCondLst>
                                        </p:cTn>
                                        <p:tgtEl>
                                          <p:spTgt spid="38990"/>
                                        </p:tgtEl>
                                      </p:cBhvr>
                                      <p:from x="200000" y="450000"/>
                                      <p:to x="100000" y="100000"/>
                                    </p:animScale>
                                    <p:set>
                                      <p:cBhvr>
                                        <p:cTn id="32" dur="1155" fill="hold"/>
                                        <p:tgtEl>
                                          <p:spTgt spid="38990"/>
                                        </p:tgtEl>
                                        <p:attrNameLst>
                                          <p:attrName>ppt_x</p:attrName>
                                        </p:attrNameLst>
                                      </p:cBhvr>
                                      <p:to>
                                        <p:strVal val="(0.5)"/>
                                      </p:to>
                                    </p:set>
                                    <p:anim from="(0.5)" to="(#ppt_x)" calcmode="lin" valueType="num">
                                      <p:cBhvr>
                                        <p:cTn id="33" dur="1845" accel="100000" fill="hold">
                                          <p:stCondLst>
                                            <p:cond delay="1155"/>
                                          </p:stCondLst>
                                        </p:cTn>
                                        <p:tgtEl>
                                          <p:spTgt spid="38990"/>
                                        </p:tgtEl>
                                        <p:attrNameLst>
                                          <p:attrName>ppt_x</p:attrName>
                                        </p:attrNameLst>
                                      </p:cBhvr>
                                    </p:anim>
                                    <p:set>
                                      <p:cBhvr>
                                        <p:cTn id="34" dur="1155" fill="hold"/>
                                        <p:tgtEl>
                                          <p:spTgt spid="38990"/>
                                        </p:tgtEl>
                                        <p:attrNameLst>
                                          <p:attrName>ppt_y</p:attrName>
                                        </p:attrNameLst>
                                      </p:cBhvr>
                                      <p:to>
                                        <p:strVal val="(#ppt_y+0.4)"/>
                                      </p:to>
                                    </p:set>
                                    <p:anim from="(#ppt_y+0.4)" to="(#ppt_y)" calcmode="lin" valueType="num">
                                      <p:cBhvr>
                                        <p:cTn id="35" dur="1845" accel="100000" fill="hold">
                                          <p:stCondLst>
                                            <p:cond delay="1155"/>
                                          </p:stCondLst>
                                        </p:cTn>
                                        <p:tgtEl>
                                          <p:spTgt spid="38990"/>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nodePh="1">
                                  <p:stCondLst>
                                    <p:cond delay="5000"/>
                                  </p:stCondLst>
                                  <p:endCondLst>
                                    <p:cond evt="begin" delay="0">
                                      <p:tn val="38"/>
                                    </p:cond>
                                  </p:endCondLst>
                                  <p:childTnLst>
                                    <p:set>
                                      <p:cBhvr>
                                        <p:cTn id="39" dur="1" fill="hold">
                                          <p:stCondLst>
                                            <p:cond delay="499"/>
                                          </p:stCondLst>
                                        </p:cTn>
                                        <p:tgtEl>
                                          <p:spTgt spid="38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altLang="de-DE"/>
              <a:t>3.4 Speisenproben</a:t>
            </a:r>
          </a:p>
        </p:txBody>
      </p:sp>
      <p:sp>
        <p:nvSpPr>
          <p:cNvPr id="39939" name="Rectangle 3"/>
          <p:cNvSpPr>
            <a:spLocks noGrp="1" noChangeArrowheads="1"/>
          </p:cNvSpPr>
          <p:nvPr>
            <p:ph type="body" idx="1"/>
          </p:nvPr>
        </p:nvSpPr>
        <p:spPr/>
        <p:txBody>
          <a:bodyPr/>
          <a:lstStyle/>
          <a:p>
            <a:pPr>
              <a:lnSpc>
                <a:spcPct val="80000"/>
              </a:lnSpc>
            </a:pPr>
            <a:r>
              <a:rPr lang="de-DE" altLang="de-DE" sz="2400"/>
              <a:t>Von jeder im Speisenplan genannten und ausgegebenen Komponente, ...</a:t>
            </a:r>
          </a:p>
          <a:p>
            <a:pPr>
              <a:lnSpc>
                <a:spcPct val="80000"/>
              </a:lnSpc>
              <a:buFont typeface="Wingdings" pitchFamily="2" charset="2"/>
              <a:buNone/>
            </a:pPr>
            <a:endParaRPr lang="de-DE" altLang="de-DE" sz="2400"/>
          </a:p>
          <a:p>
            <a:pPr>
              <a:lnSpc>
                <a:spcPct val="80000"/>
              </a:lnSpc>
            </a:pPr>
            <a:r>
              <a:rPr lang="de-DE" altLang="de-DE" sz="2400"/>
              <a:t>Suppe, Vorspeise, Salat, Hauptspeise, Beilagenkomponente, Dessert, Dressing und Soße, …</a:t>
            </a:r>
          </a:p>
          <a:p>
            <a:pPr>
              <a:lnSpc>
                <a:spcPct val="80000"/>
              </a:lnSpc>
              <a:buFont typeface="Wingdings" pitchFamily="2" charset="2"/>
              <a:buNone/>
            </a:pPr>
            <a:endParaRPr lang="de-DE" altLang="de-DE" sz="2400"/>
          </a:p>
          <a:p>
            <a:pPr>
              <a:lnSpc>
                <a:spcPct val="80000"/>
              </a:lnSpc>
            </a:pPr>
            <a:r>
              <a:rPr lang="de-DE" altLang="de-DE" sz="2400"/>
              <a:t>muss vor der Verpackung bzw. Ausgabe eine Probe entnommen werden (Produkthaftung des Wirtes).</a:t>
            </a:r>
          </a:p>
          <a:p>
            <a:pPr>
              <a:lnSpc>
                <a:spcPct val="80000"/>
              </a:lnSpc>
              <a:buFont typeface="Wingdings" pitchFamily="2" charset="2"/>
              <a:buNone/>
            </a:pPr>
            <a:r>
              <a:rPr lang="de-DE" altLang="de-DE" sz="2400"/>
              <a:t> </a:t>
            </a:r>
          </a:p>
          <a:p>
            <a:pPr>
              <a:lnSpc>
                <a:spcPct val="80000"/>
              </a:lnSpc>
            </a:pPr>
            <a:r>
              <a:rPr lang="de-DE" altLang="de-DE" sz="2400"/>
              <a:t>Helfen Sie dabei, ohne! die Proben mit der Hand zu berühren.</a:t>
            </a:r>
          </a:p>
          <a:p>
            <a:pPr>
              <a:lnSpc>
                <a:spcPct val="80000"/>
              </a:lnSpc>
              <a:buFont typeface="Wingdings" pitchFamily="2" charset="2"/>
              <a:buNone/>
            </a:pPr>
            <a:endParaRPr lang="de-DE" altLang="de-DE" sz="2400"/>
          </a:p>
          <a:p>
            <a:pPr>
              <a:lnSpc>
                <a:spcPct val="80000"/>
              </a:lnSpc>
            </a:pPr>
            <a:r>
              <a:rPr lang="de-DE" altLang="de-DE" sz="2400">
                <a:solidFill>
                  <a:srgbClr val="FFCC00"/>
                </a:solidFill>
              </a:rPr>
              <a:t>Vorgehensweise…</a:t>
            </a:r>
          </a:p>
        </p:txBody>
      </p:sp>
      <p:sp>
        <p:nvSpPr>
          <p:cNvPr id="39941"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39942"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39943" name="Rectangle 7"/>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9944"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9939">
                                            <p:txEl>
                                              <p:pRg st="0" end="0"/>
                                            </p:txEl>
                                          </p:spTgt>
                                        </p:tgtEl>
                                        <p:attrNameLst>
                                          <p:attrName>style.visibility</p:attrName>
                                        </p:attrNameLst>
                                      </p:cBhvr>
                                      <p:to>
                                        <p:strVal val="visible"/>
                                      </p:to>
                                    </p:set>
                                    <p:animEffect transition="in" filter="fade">
                                      <p:cBhvr>
                                        <p:cTn id="11" dur="2000"/>
                                        <p:tgtEl>
                                          <p:spTgt spid="399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3000"/>
                                  </p:stCondLst>
                                  <p:childTnLst>
                                    <p:set>
                                      <p:cBhvr>
                                        <p:cTn id="15" dur="1" fill="hold">
                                          <p:stCondLst>
                                            <p:cond delay="0"/>
                                          </p:stCondLst>
                                        </p:cTn>
                                        <p:tgtEl>
                                          <p:spTgt spid="39939">
                                            <p:txEl>
                                              <p:pRg st="2" end="2"/>
                                            </p:txEl>
                                          </p:spTgt>
                                        </p:tgtEl>
                                        <p:attrNameLst>
                                          <p:attrName>style.visibility</p:attrName>
                                        </p:attrNameLst>
                                      </p:cBhvr>
                                      <p:to>
                                        <p:strVal val="visible"/>
                                      </p:to>
                                    </p:set>
                                    <p:animEffect transition="in" filter="fade">
                                      <p:cBhvr>
                                        <p:cTn id="16" dur="2000"/>
                                        <p:tgtEl>
                                          <p:spTgt spid="399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400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fade">
                                      <p:cBhvr>
                                        <p:cTn id="21" dur="2000"/>
                                        <p:tgtEl>
                                          <p:spTgt spid="3993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4000"/>
                                  </p:stCondLst>
                                  <p:childTnLst>
                                    <p:set>
                                      <p:cBhvr>
                                        <p:cTn id="25" dur="1" fill="hold">
                                          <p:stCondLst>
                                            <p:cond delay="0"/>
                                          </p:stCondLst>
                                        </p:cTn>
                                        <p:tgtEl>
                                          <p:spTgt spid="39939">
                                            <p:txEl>
                                              <p:pRg st="6" end="6"/>
                                            </p:txEl>
                                          </p:spTgt>
                                        </p:tgtEl>
                                        <p:attrNameLst>
                                          <p:attrName>style.visibility</p:attrName>
                                        </p:attrNameLst>
                                      </p:cBhvr>
                                      <p:to>
                                        <p:strVal val="visible"/>
                                      </p:to>
                                    </p:set>
                                    <p:animEffect transition="in" filter="fade">
                                      <p:cBhvr>
                                        <p:cTn id="26" dur="2000"/>
                                        <p:tgtEl>
                                          <p:spTgt spid="3993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4000"/>
                                  </p:stCondLst>
                                  <p:childTnLst>
                                    <p:set>
                                      <p:cBhvr>
                                        <p:cTn id="30" dur="1" fill="hold">
                                          <p:stCondLst>
                                            <p:cond delay="0"/>
                                          </p:stCondLst>
                                        </p:cTn>
                                        <p:tgtEl>
                                          <p:spTgt spid="39939">
                                            <p:txEl>
                                              <p:pRg st="8" end="8"/>
                                            </p:txEl>
                                          </p:spTgt>
                                        </p:tgtEl>
                                        <p:attrNameLst>
                                          <p:attrName>style.visibility</p:attrName>
                                        </p:attrNameLst>
                                      </p:cBhvr>
                                      <p:to>
                                        <p:strVal val="visible"/>
                                      </p:to>
                                    </p:set>
                                    <p:animEffect transition="in" filter="fade">
                                      <p:cBhvr>
                                        <p:cTn id="31" dur="2000"/>
                                        <p:tgtEl>
                                          <p:spTgt spid="39939">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nodePh="1">
                                  <p:stCondLst>
                                    <p:cond delay="4000"/>
                                  </p:stCondLst>
                                  <p:endCondLst>
                                    <p:cond evt="begin" delay="0">
                                      <p:tn val="34"/>
                                    </p:cond>
                                  </p:endCondLst>
                                  <p:childTnLst>
                                    <p:set>
                                      <p:cBhvr>
                                        <p:cTn id="35" dur="1" fill="hold">
                                          <p:stCondLst>
                                            <p:cond delay="0"/>
                                          </p:stCondLst>
                                        </p:cTn>
                                        <p:tgtEl>
                                          <p:spTgt spid="39943"/>
                                        </p:tgtEl>
                                        <p:attrNameLst>
                                          <p:attrName>style.visibility</p:attrName>
                                        </p:attrNameLst>
                                      </p:cBhvr>
                                      <p:to>
                                        <p:strVal val="visible"/>
                                      </p:to>
                                    </p:set>
                                    <p:animEffect transition="in" filter="wipe(down)">
                                      <p:cBhvr>
                                        <p:cTn id="36" dur="580">
                                          <p:stCondLst>
                                            <p:cond delay="0"/>
                                          </p:stCondLst>
                                        </p:cTn>
                                        <p:tgtEl>
                                          <p:spTgt spid="39943"/>
                                        </p:tgtEl>
                                      </p:cBhvr>
                                    </p:animEffect>
                                    <p:anim calcmode="lin" valueType="num">
                                      <p:cBhvr>
                                        <p:cTn id="37" dur="1822" tmFilter="0,0; 0.14,0.36; 0.43,0.73; 0.71,0.91; 1.0,1.0">
                                          <p:stCondLst>
                                            <p:cond delay="0"/>
                                          </p:stCondLst>
                                        </p:cTn>
                                        <p:tgtEl>
                                          <p:spTgt spid="3994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994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994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994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9943"/>
                                        </p:tgtEl>
                                        <p:attrNameLst>
                                          <p:attrName>ppt_y</p:attrName>
                                        </p:attrNameLst>
                                      </p:cBhvr>
                                      <p:tavLst>
                                        <p:tav tm="0" fmla="#ppt_y-sin(pi*$)/81">
                                          <p:val>
                                            <p:fltVal val="0"/>
                                          </p:val>
                                        </p:tav>
                                        <p:tav tm="100000">
                                          <p:val>
                                            <p:fltVal val="1"/>
                                          </p:val>
                                        </p:tav>
                                      </p:tavLst>
                                    </p:anim>
                                    <p:animScale>
                                      <p:cBhvr>
                                        <p:cTn id="42" dur="26">
                                          <p:stCondLst>
                                            <p:cond delay="650"/>
                                          </p:stCondLst>
                                        </p:cTn>
                                        <p:tgtEl>
                                          <p:spTgt spid="39943"/>
                                        </p:tgtEl>
                                      </p:cBhvr>
                                      <p:to x="100000" y="60000"/>
                                    </p:animScale>
                                    <p:animScale>
                                      <p:cBhvr>
                                        <p:cTn id="43" dur="166" decel="50000">
                                          <p:stCondLst>
                                            <p:cond delay="676"/>
                                          </p:stCondLst>
                                        </p:cTn>
                                        <p:tgtEl>
                                          <p:spTgt spid="39943"/>
                                        </p:tgtEl>
                                      </p:cBhvr>
                                      <p:to x="100000" y="100000"/>
                                    </p:animScale>
                                    <p:animScale>
                                      <p:cBhvr>
                                        <p:cTn id="44" dur="26">
                                          <p:stCondLst>
                                            <p:cond delay="1312"/>
                                          </p:stCondLst>
                                        </p:cTn>
                                        <p:tgtEl>
                                          <p:spTgt spid="39943"/>
                                        </p:tgtEl>
                                      </p:cBhvr>
                                      <p:to x="100000" y="80000"/>
                                    </p:animScale>
                                    <p:animScale>
                                      <p:cBhvr>
                                        <p:cTn id="45" dur="166" decel="50000">
                                          <p:stCondLst>
                                            <p:cond delay="1338"/>
                                          </p:stCondLst>
                                        </p:cTn>
                                        <p:tgtEl>
                                          <p:spTgt spid="39943"/>
                                        </p:tgtEl>
                                      </p:cBhvr>
                                      <p:to x="100000" y="100000"/>
                                    </p:animScale>
                                    <p:animScale>
                                      <p:cBhvr>
                                        <p:cTn id="46" dur="26">
                                          <p:stCondLst>
                                            <p:cond delay="1642"/>
                                          </p:stCondLst>
                                        </p:cTn>
                                        <p:tgtEl>
                                          <p:spTgt spid="39943"/>
                                        </p:tgtEl>
                                      </p:cBhvr>
                                      <p:to x="100000" y="90000"/>
                                    </p:animScale>
                                    <p:animScale>
                                      <p:cBhvr>
                                        <p:cTn id="47" dur="166" decel="50000">
                                          <p:stCondLst>
                                            <p:cond delay="1668"/>
                                          </p:stCondLst>
                                        </p:cTn>
                                        <p:tgtEl>
                                          <p:spTgt spid="39943"/>
                                        </p:tgtEl>
                                      </p:cBhvr>
                                      <p:to x="100000" y="100000"/>
                                    </p:animScale>
                                    <p:animScale>
                                      <p:cBhvr>
                                        <p:cTn id="48" dur="26">
                                          <p:stCondLst>
                                            <p:cond delay="1808"/>
                                          </p:stCondLst>
                                        </p:cTn>
                                        <p:tgtEl>
                                          <p:spTgt spid="39943"/>
                                        </p:tgtEl>
                                      </p:cBhvr>
                                      <p:to x="100000" y="95000"/>
                                    </p:animScale>
                                    <p:animScale>
                                      <p:cBhvr>
                                        <p:cTn id="49" dur="166" decel="50000">
                                          <p:stCondLst>
                                            <p:cond delay="1834"/>
                                          </p:stCondLst>
                                        </p:cTn>
                                        <p:tgtEl>
                                          <p:spTgt spid="399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uiExpand="1" build="p"/>
      <p:bldP spid="399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5600" y="1089025"/>
            <a:ext cx="8434388" cy="4679950"/>
          </a:xfrm>
        </p:spPr>
        <p:txBody>
          <a:bodyPr/>
          <a:lstStyle/>
          <a:p>
            <a:pPr>
              <a:lnSpc>
                <a:spcPct val="90000"/>
              </a:lnSpc>
            </a:pPr>
            <a:r>
              <a:rPr lang="de-DE" altLang="de-DE" sz="2300"/>
              <a:t>150 g jedes Lebensmittels entnehmen, …</a:t>
            </a:r>
          </a:p>
          <a:p>
            <a:pPr>
              <a:lnSpc>
                <a:spcPct val="90000"/>
              </a:lnSpc>
            </a:pPr>
            <a:r>
              <a:rPr lang="de-DE" altLang="de-DE" sz="2300"/>
              <a:t>in die dafür vorgesehenen Behälter geben, …</a:t>
            </a:r>
          </a:p>
          <a:p>
            <a:pPr>
              <a:lnSpc>
                <a:spcPct val="90000"/>
              </a:lnSpc>
            </a:pPr>
            <a:r>
              <a:rPr lang="de-DE" altLang="de-DE" sz="2300"/>
              <a:t>direkt nach dem Abkühlen fest mit Deckeln verschließen, …</a:t>
            </a:r>
          </a:p>
          <a:p>
            <a:pPr>
              <a:lnSpc>
                <a:spcPct val="90000"/>
              </a:lnSpc>
            </a:pPr>
            <a:r>
              <a:rPr lang="de-DE" altLang="de-DE" sz="2300"/>
              <a:t>die Behälter auf ein Tablett stellen, …</a:t>
            </a:r>
          </a:p>
          <a:p>
            <a:pPr>
              <a:lnSpc>
                <a:spcPct val="90000"/>
              </a:lnSpc>
            </a:pPr>
            <a:r>
              <a:rPr lang="de-DE" altLang="de-DE" sz="2300"/>
              <a:t>den Tagesspeisenplan dazulegen, …</a:t>
            </a:r>
          </a:p>
          <a:p>
            <a:pPr>
              <a:lnSpc>
                <a:spcPct val="90000"/>
              </a:lnSpc>
            </a:pPr>
            <a:r>
              <a:rPr lang="de-DE" altLang="de-DE" sz="2300"/>
              <a:t>das Tablett mit den Tagesproben einfrieren, …</a:t>
            </a:r>
          </a:p>
          <a:p>
            <a:pPr>
              <a:lnSpc>
                <a:spcPct val="90000"/>
              </a:lnSpc>
            </a:pPr>
            <a:r>
              <a:rPr lang="de-DE" altLang="de-DE" sz="2300"/>
              <a:t>die Proben so für sieben Arbeitstage tiefgefroren aufbewahren.</a:t>
            </a:r>
          </a:p>
          <a:p>
            <a:pPr>
              <a:lnSpc>
                <a:spcPct val="90000"/>
              </a:lnSpc>
            </a:pPr>
            <a:r>
              <a:rPr lang="de-DE" altLang="de-DE" sz="2300"/>
              <a:t>Die ältesten Proben erst dann entsorgen, wenn die neuen Proben eingelagert sind, …</a:t>
            </a:r>
          </a:p>
          <a:p>
            <a:pPr>
              <a:lnSpc>
                <a:spcPct val="90000"/>
              </a:lnSpc>
            </a:pPr>
            <a:r>
              <a:rPr lang="de-DE" altLang="de-DE" sz="2300"/>
              <a:t>es müssen also immer Proben von den zurückliegenden sieben Arbeitstagen vorhanden sein!</a:t>
            </a:r>
          </a:p>
        </p:txBody>
      </p:sp>
      <p:sp>
        <p:nvSpPr>
          <p:cNvPr id="40964"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40965" name="Rectangle 5"/>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966"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0967" name="Rectangle 7"/>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20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300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2000"/>
                                        <p:tgtEl>
                                          <p:spTgt spid="409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3000"/>
                                  </p:stCondLst>
                                  <p:childTnLst>
                                    <p:set>
                                      <p:cBhvr>
                                        <p:cTn id="16" dur="1" fill="hold">
                                          <p:stCondLst>
                                            <p:cond delay="0"/>
                                          </p:stCondLst>
                                        </p:cTn>
                                        <p:tgtEl>
                                          <p:spTgt spid="40962">
                                            <p:txEl>
                                              <p:pRg st="2" end="2"/>
                                            </p:txEl>
                                          </p:spTgt>
                                        </p:tgtEl>
                                        <p:attrNameLst>
                                          <p:attrName>style.visibility</p:attrName>
                                        </p:attrNameLst>
                                      </p:cBhvr>
                                      <p:to>
                                        <p:strVal val="visible"/>
                                      </p:to>
                                    </p:set>
                                    <p:animEffect transition="in" filter="fade">
                                      <p:cBhvr>
                                        <p:cTn id="17" dur="2000"/>
                                        <p:tgtEl>
                                          <p:spTgt spid="409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3000"/>
                                  </p:stCondLst>
                                  <p:childTnLst>
                                    <p:set>
                                      <p:cBhvr>
                                        <p:cTn id="21" dur="1" fill="hold">
                                          <p:stCondLst>
                                            <p:cond delay="0"/>
                                          </p:stCondLst>
                                        </p:cTn>
                                        <p:tgtEl>
                                          <p:spTgt spid="40962">
                                            <p:txEl>
                                              <p:pRg st="3" end="3"/>
                                            </p:txEl>
                                          </p:spTgt>
                                        </p:tgtEl>
                                        <p:attrNameLst>
                                          <p:attrName>style.visibility</p:attrName>
                                        </p:attrNameLst>
                                      </p:cBhvr>
                                      <p:to>
                                        <p:strVal val="visible"/>
                                      </p:to>
                                    </p:set>
                                    <p:animEffect transition="in" filter="fade">
                                      <p:cBhvr>
                                        <p:cTn id="22" dur="2000"/>
                                        <p:tgtEl>
                                          <p:spTgt spid="409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3000"/>
                                  </p:stCondLst>
                                  <p:childTnLst>
                                    <p:set>
                                      <p:cBhvr>
                                        <p:cTn id="26" dur="1" fill="hold">
                                          <p:stCondLst>
                                            <p:cond delay="0"/>
                                          </p:stCondLst>
                                        </p:cTn>
                                        <p:tgtEl>
                                          <p:spTgt spid="40962">
                                            <p:txEl>
                                              <p:pRg st="4" end="4"/>
                                            </p:txEl>
                                          </p:spTgt>
                                        </p:tgtEl>
                                        <p:attrNameLst>
                                          <p:attrName>style.visibility</p:attrName>
                                        </p:attrNameLst>
                                      </p:cBhvr>
                                      <p:to>
                                        <p:strVal val="visible"/>
                                      </p:to>
                                    </p:set>
                                    <p:animEffect transition="in" filter="fade">
                                      <p:cBhvr>
                                        <p:cTn id="27" dur="2000"/>
                                        <p:tgtEl>
                                          <p:spTgt spid="409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3000"/>
                                  </p:stCondLst>
                                  <p:childTnLst>
                                    <p:set>
                                      <p:cBhvr>
                                        <p:cTn id="31" dur="1" fill="hold">
                                          <p:stCondLst>
                                            <p:cond delay="0"/>
                                          </p:stCondLst>
                                        </p:cTn>
                                        <p:tgtEl>
                                          <p:spTgt spid="40962">
                                            <p:txEl>
                                              <p:pRg st="5" end="5"/>
                                            </p:txEl>
                                          </p:spTgt>
                                        </p:tgtEl>
                                        <p:attrNameLst>
                                          <p:attrName>style.visibility</p:attrName>
                                        </p:attrNameLst>
                                      </p:cBhvr>
                                      <p:to>
                                        <p:strVal val="visible"/>
                                      </p:to>
                                    </p:set>
                                    <p:animEffect transition="in" filter="fade">
                                      <p:cBhvr>
                                        <p:cTn id="32" dur="2000"/>
                                        <p:tgtEl>
                                          <p:spTgt spid="4096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3000"/>
                                  </p:stCondLst>
                                  <p:childTnLst>
                                    <p:set>
                                      <p:cBhvr>
                                        <p:cTn id="36" dur="1" fill="hold">
                                          <p:stCondLst>
                                            <p:cond delay="0"/>
                                          </p:stCondLst>
                                        </p:cTn>
                                        <p:tgtEl>
                                          <p:spTgt spid="40962">
                                            <p:txEl>
                                              <p:pRg st="6" end="6"/>
                                            </p:txEl>
                                          </p:spTgt>
                                        </p:tgtEl>
                                        <p:attrNameLst>
                                          <p:attrName>style.visibility</p:attrName>
                                        </p:attrNameLst>
                                      </p:cBhvr>
                                      <p:to>
                                        <p:strVal val="visible"/>
                                      </p:to>
                                    </p:set>
                                    <p:animEffect transition="in" filter="fade">
                                      <p:cBhvr>
                                        <p:cTn id="37" dur="2000"/>
                                        <p:tgtEl>
                                          <p:spTgt spid="4096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3000"/>
                                  </p:stCondLst>
                                  <p:childTnLst>
                                    <p:set>
                                      <p:cBhvr>
                                        <p:cTn id="41" dur="1" fill="hold">
                                          <p:stCondLst>
                                            <p:cond delay="0"/>
                                          </p:stCondLst>
                                        </p:cTn>
                                        <p:tgtEl>
                                          <p:spTgt spid="40962">
                                            <p:txEl>
                                              <p:pRg st="7" end="7"/>
                                            </p:txEl>
                                          </p:spTgt>
                                        </p:tgtEl>
                                        <p:attrNameLst>
                                          <p:attrName>style.visibility</p:attrName>
                                        </p:attrNameLst>
                                      </p:cBhvr>
                                      <p:to>
                                        <p:strVal val="visible"/>
                                      </p:to>
                                    </p:set>
                                    <p:animEffect transition="in" filter="fade">
                                      <p:cBhvr>
                                        <p:cTn id="42" dur="2000"/>
                                        <p:tgtEl>
                                          <p:spTgt spid="4096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4000"/>
                                  </p:stCondLst>
                                  <p:childTnLst>
                                    <p:set>
                                      <p:cBhvr>
                                        <p:cTn id="46" dur="1" fill="hold">
                                          <p:stCondLst>
                                            <p:cond delay="0"/>
                                          </p:stCondLst>
                                        </p:cTn>
                                        <p:tgtEl>
                                          <p:spTgt spid="40962">
                                            <p:txEl>
                                              <p:pRg st="8" end="8"/>
                                            </p:txEl>
                                          </p:spTgt>
                                        </p:tgtEl>
                                        <p:attrNameLst>
                                          <p:attrName>style.visibility</p:attrName>
                                        </p:attrNameLst>
                                      </p:cBhvr>
                                      <p:to>
                                        <p:strVal val="visible"/>
                                      </p:to>
                                    </p:set>
                                    <p:animEffect transition="in" filter="fade">
                                      <p:cBhvr>
                                        <p:cTn id="47" dur="3000"/>
                                        <p:tgtEl>
                                          <p:spTgt spid="4096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nodePh="1">
                                  <p:stCondLst>
                                    <p:cond delay="3000"/>
                                  </p:stCondLst>
                                  <p:endCondLst>
                                    <p:cond evt="begin" delay="0">
                                      <p:tn val="50"/>
                                    </p:cond>
                                  </p:endCondLst>
                                  <p:childTnLst>
                                    <p:set>
                                      <p:cBhvr>
                                        <p:cTn id="51" dur="1" fill="hold">
                                          <p:stCondLst>
                                            <p:cond delay="0"/>
                                          </p:stCondLst>
                                        </p:cTn>
                                        <p:tgtEl>
                                          <p:spTgt spid="40965"/>
                                        </p:tgtEl>
                                        <p:attrNameLst>
                                          <p:attrName>style.visibility</p:attrName>
                                        </p:attrNameLst>
                                      </p:cBhvr>
                                      <p:to>
                                        <p:strVal val="visible"/>
                                      </p:to>
                                    </p:set>
                                    <p:animEffect transition="in" filter="wipe(down)">
                                      <p:cBhvr>
                                        <p:cTn id="52" dur="580">
                                          <p:stCondLst>
                                            <p:cond delay="0"/>
                                          </p:stCondLst>
                                        </p:cTn>
                                        <p:tgtEl>
                                          <p:spTgt spid="40965"/>
                                        </p:tgtEl>
                                      </p:cBhvr>
                                    </p:animEffect>
                                    <p:anim calcmode="lin" valueType="num">
                                      <p:cBhvr>
                                        <p:cTn id="53" dur="1822" tmFilter="0,0; 0.14,0.36; 0.43,0.73; 0.71,0.91; 1.0,1.0">
                                          <p:stCondLst>
                                            <p:cond delay="0"/>
                                          </p:stCondLst>
                                        </p:cTn>
                                        <p:tgtEl>
                                          <p:spTgt spid="4096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096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096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096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0965"/>
                                        </p:tgtEl>
                                        <p:attrNameLst>
                                          <p:attrName>ppt_y</p:attrName>
                                        </p:attrNameLst>
                                      </p:cBhvr>
                                      <p:tavLst>
                                        <p:tav tm="0" fmla="#ppt_y-sin(pi*$)/81">
                                          <p:val>
                                            <p:fltVal val="0"/>
                                          </p:val>
                                        </p:tav>
                                        <p:tav tm="100000">
                                          <p:val>
                                            <p:fltVal val="1"/>
                                          </p:val>
                                        </p:tav>
                                      </p:tavLst>
                                    </p:anim>
                                    <p:animScale>
                                      <p:cBhvr>
                                        <p:cTn id="58" dur="26">
                                          <p:stCondLst>
                                            <p:cond delay="650"/>
                                          </p:stCondLst>
                                        </p:cTn>
                                        <p:tgtEl>
                                          <p:spTgt spid="40965"/>
                                        </p:tgtEl>
                                      </p:cBhvr>
                                      <p:to x="100000" y="60000"/>
                                    </p:animScale>
                                    <p:animScale>
                                      <p:cBhvr>
                                        <p:cTn id="59" dur="166" decel="50000">
                                          <p:stCondLst>
                                            <p:cond delay="676"/>
                                          </p:stCondLst>
                                        </p:cTn>
                                        <p:tgtEl>
                                          <p:spTgt spid="40965"/>
                                        </p:tgtEl>
                                      </p:cBhvr>
                                      <p:to x="100000" y="100000"/>
                                    </p:animScale>
                                    <p:animScale>
                                      <p:cBhvr>
                                        <p:cTn id="60" dur="26">
                                          <p:stCondLst>
                                            <p:cond delay="1312"/>
                                          </p:stCondLst>
                                        </p:cTn>
                                        <p:tgtEl>
                                          <p:spTgt spid="40965"/>
                                        </p:tgtEl>
                                      </p:cBhvr>
                                      <p:to x="100000" y="80000"/>
                                    </p:animScale>
                                    <p:animScale>
                                      <p:cBhvr>
                                        <p:cTn id="61" dur="166" decel="50000">
                                          <p:stCondLst>
                                            <p:cond delay="1338"/>
                                          </p:stCondLst>
                                        </p:cTn>
                                        <p:tgtEl>
                                          <p:spTgt spid="40965"/>
                                        </p:tgtEl>
                                      </p:cBhvr>
                                      <p:to x="100000" y="100000"/>
                                    </p:animScale>
                                    <p:animScale>
                                      <p:cBhvr>
                                        <p:cTn id="62" dur="26">
                                          <p:stCondLst>
                                            <p:cond delay="1642"/>
                                          </p:stCondLst>
                                        </p:cTn>
                                        <p:tgtEl>
                                          <p:spTgt spid="40965"/>
                                        </p:tgtEl>
                                      </p:cBhvr>
                                      <p:to x="100000" y="90000"/>
                                    </p:animScale>
                                    <p:animScale>
                                      <p:cBhvr>
                                        <p:cTn id="63" dur="166" decel="50000">
                                          <p:stCondLst>
                                            <p:cond delay="1668"/>
                                          </p:stCondLst>
                                        </p:cTn>
                                        <p:tgtEl>
                                          <p:spTgt spid="40965"/>
                                        </p:tgtEl>
                                      </p:cBhvr>
                                      <p:to x="100000" y="100000"/>
                                    </p:animScale>
                                    <p:animScale>
                                      <p:cBhvr>
                                        <p:cTn id="64" dur="26">
                                          <p:stCondLst>
                                            <p:cond delay="1808"/>
                                          </p:stCondLst>
                                        </p:cTn>
                                        <p:tgtEl>
                                          <p:spTgt spid="40965"/>
                                        </p:tgtEl>
                                      </p:cBhvr>
                                      <p:to x="100000" y="95000"/>
                                    </p:animScale>
                                    <p:animScale>
                                      <p:cBhvr>
                                        <p:cTn id="65" dur="166" decel="50000">
                                          <p:stCondLst>
                                            <p:cond delay="1834"/>
                                          </p:stCondLst>
                                        </p:cTn>
                                        <p:tgtEl>
                                          <p:spTgt spid="409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P spid="409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8788" y="0"/>
            <a:ext cx="8226425" cy="1143000"/>
          </a:xfrm>
          <a:noFill/>
        </p:spPr>
        <p:txBody>
          <a:bodyPr/>
          <a:lstStyle/>
          <a:p>
            <a:r>
              <a:rPr lang="de-DE" altLang="de-DE" sz="3400"/>
              <a:t>Täglich Speisenproben nehmen</a:t>
            </a:r>
          </a:p>
        </p:txBody>
      </p:sp>
      <p:grpSp>
        <p:nvGrpSpPr>
          <p:cNvPr id="41987" name="Group 3"/>
          <p:cNvGrpSpPr>
            <a:grpSpLocks/>
          </p:cNvGrpSpPr>
          <p:nvPr/>
        </p:nvGrpSpPr>
        <p:grpSpPr bwMode="auto">
          <a:xfrm>
            <a:off x="2244725" y="1057275"/>
            <a:ext cx="4584700" cy="1576388"/>
            <a:chOff x="827" y="2343"/>
            <a:chExt cx="10317" cy="3545"/>
          </a:xfrm>
        </p:grpSpPr>
        <p:sp>
          <p:nvSpPr>
            <p:cNvPr id="41988" name="AutoShape 4"/>
            <p:cNvSpPr>
              <a:spLocks noChangeArrowheads="1"/>
            </p:cNvSpPr>
            <p:nvPr/>
          </p:nvSpPr>
          <p:spPr bwMode="auto">
            <a:xfrm flipV="1">
              <a:off x="3361" y="5601"/>
              <a:ext cx="374" cy="220"/>
            </a:xfrm>
            <a:prstGeom prst="flowChartSummingJunction">
              <a:avLst/>
            </a:prstGeom>
            <a:solidFill>
              <a:srgbClr val="FFFFFF"/>
            </a:solidFill>
            <a:ln w="22225">
              <a:solidFill>
                <a:srgbClr val="333333"/>
              </a:solidFill>
              <a:round/>
              <a:headEnd/>
              <a:tailEnd/>
            </a:ln>
          </p:spPr>
          <p:txBody>
            <a:bodyPr/>
            <a:lstStyle/>
            <a:p>
              <a:endParaRPr lang="de-DE"/>
            </a:p>
          </p:txBody>
        </p:sp>
        <p:sp>
          <p:nvSpPr>
            <p:cNvPr id="41989" name="Rectangle 5"/>
            <p:cNvSpPr>
              <a:spLocks noChangeArrowheads="1"/>
            </p:cNvSpPr>
            <p:nvPr/>
          </p:nvSpPr>
          <p:spPr bwMode="auto">
            <a:xfrm>
              <a:off x="827" y="2515"/>
              <a:ext cx="10317" cy="3169"/>
            </a:xfrm>
            <a:prstGeom prst="rect">
              <a:avLst/>
            </a:prstGeom>
            <a:gradFill rotWithShape="0">
              <a:gsLst>
                <a:gs pos="0">
                  <a:srgbClr val="FFFFFF"/>
                </a:gs>
                <a:gs pos="100000">
                  <a:srgbClr val="FFFFFF">
                    <a:gamma/>
                    <a:shade val="57647"/>
                    <a:invGamma/>
                  </a:srgbClr>
                </a:gs>
              </a:gsLst>
              <a:path path="rect">
                <a:fillToRect l="100000" b="100000"/>
              </a:path>
            </a:gradFill>
            <a:ln w="9525">
              <a:solidFill>
                <a:srgbClr val="333333"/>
              </a:solidFill>
              <a:miter lim="800000"/>
              <a:headEnd/>
              <a:tailEnd/>
            </a:ln>
          </p:spPr>
          <p:txBody>
            <a:bodyPr/>
            <a:lstStyle/>
            <a:p>
              <a:endParaRPr lang="de-DE"/>
            </a:p>
          </p:txBody>
        </p:sp>
        <p:sp>
          <p:nvSpPr>
            <p:cNvPr id="41990" name="AutoShape 6"/>
            <p:cNvSpPr>
              <a:spLocks noChangeArrowheads="1"/>
            </p:cNvSpPr>
            <p:nvPr/>
          </p:nvSpPr>
          <p:spPr bwMode="auto">
            <a:xfrm>
              <a:off x="2146" y="5002"/>
              <a:ext cx="895" cy="886"/>
            </a:xfrm>
            <a:prstGeom prst="octagon">
              <a:avLst>
                <a:gd name="adj" fmla="val 29287"/>
              </a:avLst>
            </a:prstGeom>
            <a:gradFill rotWithShape="0">
              <a:gsLst>
                <a:gs pos="0">
                  <a:srgbClr val="FFFFFF"/>
                </a:gs>
                <a:gs pos="100000">
                  <a:srgbClr val="FFFFFF">
                    <a:gamma/>
                    <a:shade val="63529"/>
                    <a:invGamma/>
                  </a:srgbClr>
                </a:gs>
              </a:gsLst>
              <a:path path="shape">
                <a:fillToRect l="50000" t="50000" r="50000" b="50000"/>
              </a:path>
            </a:gradFill>
            <a:ln w="9525">
              <a:solidFill>
                <a:srgbClr val="000000"/>
              </a:solidFill>
              <a:miter lim="800000"/>
              <a:headEnd/>
              <a:tailEnd/>
            </a:ln>
          </p:spPr>
          <p:txBody>
            <a:bodyPr/>
            <a:lstStyle/>
            <a:p>
              <a:endParaRPr lang="de-DE"/>
            </a:p>
          </p:txBody>
        </p:sp>
        <p:sp>
          <p:nvSpPr>
            <p:cNvPr id="41991" name="Rectangle 7"/>
            <p:cNvSpPr>
              <a:spLocks noChangeArrowheads="1"/>
            </p:cNvSpPr>
            <p:nvPr/>
          </p:nvSpPr>
          <p:spPr bwMode="auto">
            <a:xfrm>
              <a:off x="1192" y="2691"/>
              <a:ext cx="2846" cy="2817"/>
            </a:xfrm>
            <a:prstGeom prst="rect">
              <a:avLst/>
            </a:prstGeom>
            <a:gradFill rotWithShape="0">
              <a:gsLst>
                <a:gs pos="0">
                  <a:srgbClr val="FFFFFF"/>
                </a:gs>
                <a:gs pos="100000">
                  <a:srgbClr val="FFFFFF">
                    <a:gamma/>
                    <a:shade val="72549"/>
                    <a:invGamma/>
                  </a:srgbClr>
                </a:gs>
              </a:gsLst>
              <a:lin ang="5400000" scaled="1"/>
            </a:gradFill>
            <a:ln w="28575">
              <a:solidFill>
                <a:srgbClr val="808080"/>
              </a:solidFill>
              <a:miter lim="800000"/>
              <a:headEnd/>
              <a:tailEnd/>
            </a:ln>
          </p:spPr>
          <p:txBody>
            <a:bodyPr/>
            <a:lstStyle/>
            <a:p>
              <a:endParaRPr lang="de-DE"/>
            </a:p>
          </p:txBody>
        </p:sp>
        <p:sp>
          <p:nvSpPr>
            <p:cNvPr id="41992" name="AutoShape 8"/>
            <p:cNvSpPr>
              <a:spLocks noChangeArrowheads="1"/>
            </p:cNvSpPr>
            <p:nvPr/>
          </p:nvSpPr>
          <p:spPr bwMode="auto">
            <a:xfrm>
              <a:off x="4391" y="2787"/>
              <a:ext cx="2847" cy="2651"/>
            </a:xfrm>
            <a:prstGeom prst="flowChartConnector">
              <a:avLst/>
            </a:prstGeom>
            <a:gradFill rotWithShape="0">
              <a:gsLst>
                <a:gs pos="0">
                  <a:srgbClr val="FFFFFF"/>
                </a:gs>
                <a:gs pos="100000">
                  <a:srgbClr val="FFFFFF">
                    <a:gamma/>
                    <a:shade val="46275"/>
                    <a:invGamma/>
                  </a:srgbClr>
                </a:gs>
              </a:gsLst>
              <a:lin ang="18900000" scaled="1"/>
            </a:gradFill>
            <a:ln w="28575">
              <a:solidFill>
                <a:srgbClr val="808080"/>
              </a:solidFill>
              <a:round/>
              <a:headEnd/>
              <a:tailEnd/>
            </a:ln>
          </p:spPr>
          <p:txBody>
            <a:bodyPr/>
            <a:lstStyle/>
            <a:p>
              <a:endParaRPr lang="de-DE"/>
            </a:p>
          </p:txBody>
        </p:sp>
        <p:sp>
          <p:nvSpPr>
            <p:cNvPr id="41993" name="AutoShape 9"/>
            <p:cNvSpPr>
              <a:spLocks noChangeArrowheads="1"/>
            </p:cNvSpPr>
            <p:nvPr/>
          </p:nvSpPr>
          <p:spPr bwMode="auto">
            <a:xfrm>
              <a:off x="7594" y="2805"/>
              <a:ext cx="2846" cy="2651"/>
            </a:xfrm>
            <a:prstGeom prst="flowChartConnector">
              <a:avLst/>
            </a:prstGeom>
            <a:gradFill rotWithShape="0">
              <a:gsLst>
                <a:gs pos="0">
                  <a:srgbClr val="FFFFFF"/>
                </a:gs>
                <a:gs pos="100000">
                  <a:srgbClr val="FFFFFF">
                    <a:gamma/>
                    <a:shade val="46275"/>
                    <a:invGamma/>
                  </a:srgbClr>
                </a:gs>
              </a:gsLst>
              <a:lin ang="18900000" scaled="1"/>
            </a:gradFill>
            <a:ln w="28575">
              <a:solidFill>
                <a:srgbClr val="808080"/>
              </a:solidFill>
              <a:round/>
              <a:headEnd/>
              <a:tailEnd/>
            </a:ln>
          </p:spPr>
          <p:txBody>
            <a:bodyPr/>
            <a:lstStyle/>
            <a:p>
              <a:endParaRPr lang="de-DE"/>
            </a:p>
          </p:txBody>
        </p:sp>
        <p:sp>
          <p:nvSpPr>
            <p:cNvPr id="41994" name="Freeform 10"/>
            <p:cNvSpPr>
              <a:spLocks/>
            </p:cNvSpPr>
            <p:nvPr/>
          </p:nvSpPr>
          <p:spPr bwMode="auto">
            <a:xfrm>
              <a:off x="7714" y="2860"/>
              <a:ext cx="2611" cy="2396"/>
            </a:xfrm>
            <a:custGeom>
              <a:avLst/>
              <a:gdLst>
                <a:gd name="T0" fmla="*/ 698 w 2698"/>
                <a:gd name="T1" fmla="*/ 230 h 2508"/>
                <a:gd name="T2" fmla="*/ 598 w 2698"/>
                <a:gd name="T3" fmla="*/ 250 h 2508"/>
                <a:gd name="T4" fmla="*/ 538 w 2698"/>
                <a:gd name="T5" fmla="*/ 310 h 2508"/>
                <a:gd name="T6" fmla="*/ 478 w 2698"/>
                <a:gd name="T7" fmla="*/ 350 h 2508"/>
                <a:gd name="T8" fmla="*/ 358 w 2698"/>
                <a:gd name="T9" fmla="*/ 510 h 2508"/>
                <a:gd name="T10" fmla="*/ 178 w 2698"/>
                <a:gd name="T11" fmla="*/ 750 h 2508"/>
                <a:gd name="T12" fmla="*/ 58 w 2698"/>
                <a:gd name="T13" fmla="*/ 1130 h 2508"/>
                <a:gd name="T14" fmla="*/ 38 w 2698"/>
                <a:gd name="T15" fmla="*/ 1690 h 2508"/>
                <a:gd name="T16" fmla="*/ 118 w 2698"/>
                <a:gd name="T17" fmla="*/ 1810 h 2508"/>
                <a:gd name="T18" fmla="*/ 198 w 2698"/>
                <a:gd name="T19" fmla="*/ 1930 h 2508"/>
                <a:gd name="T20" fmla="*/ 578 w 2698"/>
                <a:gd name="T21" fmla="*/ 2290 h 2508"/>
                <a:gd name="T22" fmla="*/ 978 w 2698"/>
                <a:gd name="T23" fmla="*/ 2450 h 2508"/>
                <a:gd name="T24" fmla="*/ 1458 w 2698"/>
                <a:gd name="T25" fmla="*/ 2470 h 2508"/>
                <a:gd name="T26" fmla="*/ 1898 w 2698"/>
                <a:gd name="T27" fmla="*/ 2430 h 2508"/>
                <a:gd name="T28" fmla="*/ 1958 w 2698"/>
                <a:gd name="T29" fmla="*/ 2390 h 2508"/>
                <a:gd name="T30" fmla="*/ 2238 w 2698"/>
                <a:gd name="T31" fmla="*/ 2310 h 2508"/>
                <a:gd name="T32" fmla="*/ 2298 w 2698"/>
                <a:gd name="T33" fmla="*/ 2090 h 2508"/>
                <a:gd name="T34" fmla="*/ 2318 w 2698"/>
                <a:gd name="T35" fmla="*/ 2030 h 2508"/>
                <a:gd name="T36" fmla="*/ 2378 w 2698"/>
                <a:gd name="T37" fmla="*/ 1990 h 2508"/>
                <a:gd name="T38" fmla="*/ 2518 w 2698"/>
                <a:gd name="T39" fmla="*/ 1890 h 2508"/>
                <a:gd name="T40" fmla="*/ 2618 w 2698"/>
                <a:gd name="T41" fmla="*/ 1710 h 2508"/>
                <a:gd name="T42" fmla="*/ 2698 w 2698"/>
                <a:gd name="T43" fmla="*/ 1290 h 2508"/>
                <a:gd name="T44" fmla="*/ 2618 w 2698"/>
                <a:gd name="T45" fmla="*/ 950 h 2508"/>
                <a:gd name="T46" fmla="*/ 2458 w 2698"/>
                <a:gd name="T47" fmla="*/ 710 h 2508"/>
                <a:gd name="T48" fmla="*/ 2398 w 2698"/>
                <a:gd name="T49" fmla="*/ 590 h 2508"/>
                <a:gd name="T50" fmla="*/ 2158 w 2698"/>
                <a:gd name="T51" fmla="*/ 470 h 2508"/>
                <a:gd name="T52" fmla="*/ 2038 w 2698"/>
                <a:gd name="T53" fmla="*/ 350 h 2508"/>
                <a:gd name="T54" fmla="*/ 1978 w 2698"/>
                <a:gd name="T55" fmla="*/ 290 h 2508"/>
                <a:gd name="T56" fmla="*/ 1638 w 2698"/>
                <a:gd name="T57" fmla="*/ 230 h 2508"/>
                <a:gd name="T58" fmla="*/ 1578 w 2698"/>
                <a:gd name="T59" fmla="*/ 210 h 2508"/>
                <a:gd name="T60" fmla="*/ 1458 w 2698"/>
                <a:gd name="T61" fmla="*/ 130 h 2508"/>
                <a:gd name="T62" fmla="*/ 1258 w 2698"/>
                <a:gd name="T63" fmla="*/ 70 h 2508"/>
                <a:gd name="T64" fmla="*/ 698 w 2698"/>
                <a:gd name="T65" fmla="*/ 230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8" h="2508">
                  <a:moveTo>
                    <a:pt x="698" y="230"/>
                  </a:moveTo>
                  <a:cubicBezTo>
                    <a:pt x="665" y="237"/>
                    <a:pt x="628" y="235"/>
                    <a:pt x="598" y="250"/>
                  </a:cubicBezTo>
                  <a:cubicBezTo>
                    <a:pt x="573" y="263"/>
                    <a:pt x="560" y="292"/>
                    <a:pt x="538" y="310"/>
                  </a:cubicBezTo>
                  <a:cubicBezTo>
                    <a:pt x="520" y="325"/>
                    <a:pt x="498" y="337"/>
                    <a:pt x="478" y="350"/>
                  </a:cubicBezTo>
                  <a:cubicBezTo>
                    <a:pt x="452" y="429"/>
                    <a:pt x="428" y="463"/>
                    <a:pt x="358" y="510"/>
                  </a:cubicBezTo>
                  <a:cubicBezTo>
                    <a:pt x="298" y="600"/>
                    <a:pt x="253" y="675"/>
                    <a:pt x="178" y="750"/>
                  </a:cubicBezTo>
                  <a:cubicBezTo>
                    <a:pt x="150" y="889"/>
                    <a:pt x="137" y="1012"/>
                    <a:pt x="58" y="1130"/>
                  </a:cubicBezTo>
                  <a:cubicBezTo>
                    <a:pt x="0" y="1361"/>
                    <a:pt x="8" y="1329"/>
                    <a:pt x="38" y="1690"/>
                  </a:cubicBezTo>
                  <a:cubicBezTo>
                    <a:pt x="44" y="1763"/>
                    <a:pt x="74" y="1753"/>
                    <a:pt x="118" y="1810"/>
                  </a:cubicBezTo>
                  <a:cubicBezTo>
                    <a:pt x="148" y="1848"/>
                    <a:pt x="198" y="1930"/>
                    <a:pt x="198" y="1930"/>
                  </a:cubicBezTo>
                  <a:cubicBezTo>
                    <a:pt x="251" y="2140"/>
                    <a:pt x="370" y="2248"/>
                    <a:pt x="578" y="2290"/>
                  </a:cubicBezTo>
                  <a:cubicBezTo>
                    <a:pt x="689" y="2345"/>
                    <a:pt x="855" y="2441"/>
                    <a:pt x="978" y="2450"/>
                  </a:cubicBezTo>
                  <a:cubicBezTo>
                    <a:pt x="1138" y="2461"/>
                    <a:pt x="1298" y="2463"/>
                    <a:pt x="1458" y="2470"/>
                  </a:cubicBezTo>
                  <a:cubicBezTo>
                    <a:pt x="1611" y="2508"/>
                    <a:pt x="1752" y="2479"/>
                    <a:pt x="1898" y="2430"/>
                  </a:cubicBezTo>
                  <a:cubicBezTo>
                    <a:pt x="1921" y="2422"/>
                    <a:pt x="1936" y="2400"/>
                    <a:pt x="1958" y="2390"/>
                  </a:cubicBezTo>
                  <a:cubicBezTo>
                    <a:pt x="2049" y="2350"/>
                    <a:pt x="2145" y="2341"/>
                    <a:pt x="2238" y="2310"/>
                  </a:cubicBezTo>
                  <a:cubicBezTo>
                    <a:pt x="2324" y="2053"/>
                    <a:pt x="2241" y="2316"/>
                    <a:pt x="2298" y="2090"/>
                  </a:cubicBezTo>
                  <a:cubicBezTo>
                    <a:pt x="2303" y="2070"/>
                    <a:pt x="2305" y="2046"/>
                    <a:pt x="2318" y="2030"/>
                  </a:cubicBezTo>
                  <a:cubicBezTo>
                    <a:pt x="2333" y="2011"/>
                    <a:pt x="2358" y="2004"/>
                    <a:pt x="2378" y="1990"/>
                  </a:cubicBezTo>
                  <a:cubicBezTo>
                    <a:pt x="2552" y="1866"/>
                    <a:pt x="2377" y="1984"/>
                    <a:pt x="2518" y="1890"/>
                  </a:cubicBezTo>
                  <a:cubicBezTo>
                    <a:pt x="2610" y="1752"/>
                    <a:pt x="2583" y="1816"/>
                    <a:pt x="2618" y="1710"/>
                  </a:cubicBezTo>
                  <a:cubicBezTo>
                    <a:pt x="2634" y="1490"/>
                    <a:pt x="2618" y="1450"/>
                    <a:pt x="2698" y="1290"/>
                  </a:cubicBezTo>
                  <a:cubicBezTo>
                    <a:pt x="2682" y="1165"/>
                    <a:pt x="2657" y="1068"/>
                    <a:pt x="2618" y="950"/>
                  </a:cubicBezTo>
                  <a:cubicBezTo>
                    <a:pt x="2595" y="880"/>
                    <a:pt x="2503" y="777"/>
                    <a:pt x="2458" y="710"/>
                  </a:cubicBezTo>
                  <a:cubicBezTo>
                    <a:pt x="2393" y="612"/>
                    <a:pt x="2492" y="684"/>
                    <a:pt x="2398" y="590"/>
                  </a:cubicBezTo>
                  <a:cubicBezTo>
                    <a:pt x="2331" y="523"/>
                    <a:pt x="2229" y="533"/>
                    <a:pt x="2158" y="470"/>
                  </a:cubicBezTo>
                  <a:cubicBezTo>
                    <a:pt x="2116" y="432"/>
                    <a:pt x="2078" y="390"/>
                    <a:pt x="2038" y="350"/>
                  </a:cubicBezTo>
                  <a:cubicBezTo>
                    <a:pt x="2018" y="330"/>
                    <a:pt x="2005" y="299"/>
                    <a:pt x="1978" y="290"/>
                  </a:cubicBezTo>
                  <a:cubicBezTo>
                    <a:pt x="1788" y="227"/>
                    <a:pt x="1900" y="254"/>
                    <a:pt x="1638" y="230"/>
                  </a:cubicBezTo>
                  <a:cubicBezTo>
                    <a:pt x="1618" y="223"/>
                    <a:pt x="1596" y="220"/>
                    <a:pt x="1578" y="210"/>
                  </a:cubicBezTo>
                  <a:cubicBezTo>
                    <a:pt x="1536" y="187"/>
                    <a:pt x="1504" y="145"/>
                    <a:pt x="1458" y="130"/>
                  </a:cubicBezTo>
                  <a:cubicBezTo>
                    <a:pt x="1312" y="81"/>
                    <a:pt x="1379" y="100"/>
                    <a:pt x="1258" y="70"/>
                  </a:cubicBezTo>
                  <a:cubicBezTo>
                    <a:pt x="693" y="96"/>
                    <a:pt x="928" y="0"/>
                    <a:pt x="698" y="230"/>
                  </a:cubicBezTo>
                  <a:close/>
                </a:path>
              </a:pathLst>
            </a:custGeom>
            <a:solidFill>
              <a:srgbClr val="FFFF66"/>
            </a:solidFill>
            <a:ln w="9525">
              <a:solidFill>
                <a:srgbClr val="FFFF66"/>
              </a:solidFill>
              <a:round/>
              <a:headEnd/>
              <a:tailEnd/>
            </a:ln>
          </p:spPr>
          <p:txBody>
            <a:bodyPr/>
            <a:lstStyle/>
            <a:p>
              <a:endParaRPr lang="de-DE"/>
            </a:p>
          </p:txBody>
        </p:sp>
        <p:sp>
          <p:nvSpPr>
            <p:cNvPr id="41995" name="Freeform 11"/>
            <p:cNvSpPr>
              <a:spLocks/>
            </p:cNvSpPr>
            <p:nvPr/>
          </p:nvSpPr>
          <p:spPr bwMode="auto">
            <a:xfrm>
              <a:off x="4513" y="2909"/>
              <a:ext cx="2647" cy="2412"/>
            </a:xfrm>
            <a:custGeom>
              <a:avLst/>
              <a:gdLst>
                <a:gd name="T0" fmla="*/ 480 w 2678"/>
                <a:gd name="T1" fmla="*/ 300 h 2466"/>
                <a:gd name="T2" fmla="*/ 420 w 2678"/>
                <a:gd name="T3" fmla="*/ 320 h 2466"/>
                <a:gd name="T4" fmla="*/ 400 w 2678"/>
                <a:gd name="T5" fmla="*/ 380 h 2466"/>
                <a:gd name="T6" fmla="*/ 360 w 2678"/>
                <a:gd name="T7" fmla="*/ 440 h 2466"/>
                <a:gd name="T8" fmla="*/ 200 w 2678"/>
                <a:gd name="T9" fmla="*/ 600 h 2466"/>
                <a:gd name="T10" fmla="*/ 140 w 2678"/>
                <a:gd name="T11" fmla="*/ 720 h 2466"/>
                <a:gd name="T12" fmla="*/ 0 w 2678"/>
                <a:gd name="T13" fmla="*/ 1080 h 2466"/>
                <a:gd name="T14" fmla="*/ 20 w 2678"/>
                <a:gd name="T15" fmla="*/ 1620 h 2466"/>
                <a:gd name="T16" fmla="*/ 180 w 2678"/>
                <a:gd name="T17" fmla="*/ 1800 h 2466"/>
                <a:gd name="T18" fmla="*/ 400 w 2678"/>
                <a:gd name="T19" fmla="*/ 2100 h 2466"/>
                <a:gd name="T20" fmla="*/ 440 w 2678"/>
                <a:gd name="T21" fmla="*/ 2160 h 2466"/>
                <a:gd name="T22" fmla="*/ 920 w 2678"/>
                <a:gd name="T23" fmla="*/ 2420 h 2466"/>
                <a:gd name="T24" fmla="*/ 1160 w 2678"/>
                <a:gd name="T25" fmla="*/ 2440 h 2466"/>
                <a:gd name="T26" fmla="*/ 1320 w 2678"/>
                <a:gd name="T27" fmla="*/ 2460 h 2466"/>
                <a:gd name="T28" fmla="*/ 1760 w 2678"/>
                <a:gd name="T29" fmla="*/ 2440 h 2466"/>
                <a:gd name="T30" fmla="*/ 1880 w 2678"/>
                <a:gd name="T31" fmla="*/ 2360 h 2466"/>
                <a:gd name="T32" fmla="*/ 2120 w 2678"/>
                <a:gd name="T33" fmla="*/ 2220 h 2466"/>
                <a:gd name="T34" fmla="*/ 2280 w 2678"/>
                <a:gd name="T35" fmla="*/ 2060 h 2466"/>
                <a:gd name="T36" fmla="*/ 2320 w 2678"/>
                <a:gd name="T37" fmla="*/ 2000 h 2466"/>
                <a:gd name="T38" fmla="*/ 2460 w 2678"/>
                <a:gd name="T39" fmla="*/ 1840 h 2466"/>
                <a:gd name="T40" fmla="*/ 2520 w 2678"/>
                <a:gd name="T41" fmla="*/ 1640 h 2466"/>
                <a:gd name="T42" fmla="*/ 2600 w 2678"/>
                <a:gd name="T43" fmla="*/ 1440 h 2466"/>
                <a:gd name="T44" fmla="*/ 2620 w 2678"/>
                <a:gd name="T45" fmla="*/ 1380 h 2466"/>
                <a:gd name="T46" fmla="*/ 2400 w 2678"/>
                <a:gd name="T47" fmla="*/ 580 h 2466"/>
                <a:gd name="T48" fmla="*/ 2240 w 2678"/>
                <a:gd name="T49" fmla="*/ 420 h 2466"/>
                <a:gd name="T50" fmla="*/ 1960 w 2678"/>
                <a:gd name="T51" fmla="*/ 140 h 2466"/>
                <a:gd name="T52" fmla="*/ 1800 w 2678"/>
                <a:gd name="T53" fmla="*/ 100 h 2466"/>
                <a:gd name="T54" fmla="*/ 1520 w 2678"/>
                <a:gd name="T55" fmla="*/ 20 h 2466"/>
                <a:gd name="T56" fmla="*/ 1120 w 2678"/>
                <a:gd name="T57" fmla="*/ 0 h 2466"/>
                <a:gd name="T58" fmla="*/ 800 w 2678"/>
                <a:gd name="T59" fmla="*/ 20 h 2466"/>
                <a:gd name="T60" fmla="*/ 620 w 2678"/>
                <a:gd name="T61" fmla="*/ 120 h 2466"/>
                <a:gd name="T62" fmla="*/ 580 w 2678"/>
                <a:gd name="T63" fmla="*/ 180 h 2466"/>
                <a:gd name="T64" fmla="*/ 480 w 2678"/>
                <a:gd name="T65" fmla="*/ 300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8" h="2466">
                  <a:moveTo>
                    <a:pt x="480" y="300"/>
                  </a:moveTo>
                  <a:cubicBezTo>
                    <a:pt x="460" y="307"/>
                    <a:pt x="435" y="305"/>
                    <a:pt x="420" y="320"/>
                  </a:cubicBezTo>
                  <a:cubicBezTo>
                    <a:pt x="405" y="335"/>
                    <a:pt x="409" y="361"/>
                    <a:pt x="400" y="380"/>
                  </a:cubicBezTo>
                  <a:cubicBezTo>
                    <a:pt x="389" y="401"/>
                    <a:pt x="375" y="422"/>
                    <a:pt x="360" y="440"/>
                  </a:cubicBezTo>
                  <a:cubicBezTo>
                    <a:pt x="310" y="500"/>
                    <a:pt x="264" y="557"/>
                    <a:pt x="200" y="600"/>
                  </a:cubicBezTo>
                  <a:cubicBezTo>
                    <a:pt x="127" y="819"/>
                    <a:pt x="243" y="487"/>
                    <a:pt x="140" y="720"/>
                  </a:cubicBezTo>
                  <a:cubicBezTo>
                    <a:pt x="86" y="841"/>
                    <a:pt x="74" y="969"/>
                    <a:pt x="0" y="1080"/>
                  </a:cubicBezTo>
                  <a:cubicBezTo>
                    <a:pt x="7" y="1260"/>
                    <a:pt x="3" y="1441"/>
                    <a:pt x="20" y="1620"/>
                  </a:cubicBezTo>
                  <a:cubicBezTo>
                    <a:pt x="29" y="1710"/>
                    <a:pt x="131" y="1737"/>
                    <a:pt x="180" y="1800"/>
                  </a:cubicBezTo>
                  <a:cubicBezTo>
                    <a:pt x="259" y="1901"/>
                    <a:pt x="318" y="2002"/>
                    <a:pt x="400" y="2100"/>
                  </a:cubicBezTo>
                  <a:cubicBezTo>
                    <a:pt x="415" y="2118"/>
                    <a:pt x="422" y="2144"/>
                    <a:pt x="440" y="2160"/>
                  </a:cubicBezTo>
                  <a:cubicBezTo>
                    <a:pt x="573" y="2276"/>
                    <a:pt x="755" y="2365"/>
                    <a:pt x="920" y="2420"/>
                  </a:cubicBezTo>
                  <a:cubicBezTo>
                    <a:pt x="996" y="2445"/>
                    <a:pt x="1080" y="2432"/>
                    <a:pt x="1160" y="2440"/>
                  </a:cubicBezTo>
                  <a:cubicBezTo>
                    <a:pt x="1213" y="2445"/>
                    <a:pt x="1267" y="2453"/>
                    <a:pt x="1320" y="2460"/>
                  </a:cubicBezTo>
                  <a:cubicBezTo>
                    <a:pt x="1467" y="2453"/>
                    <a:pt x="1615" y="2466"/>
                    <a:pt x="1760" y="2440"/>
                  </a:cubicBezTo>
                  <a:cubicBezTo>
                    <a:pt x="1807" y="2432"/>
                    <a:pt x="1840" y="2387"/>
                    <a:pt x="1880" y="2360"/>
                  </a:cubicBezTo>
                  <a:cubicBezTo>
                    <a:pt x="1959" y="2307"/>
                    <a:pt x="2042" y="2272"/>
                    <a:pt x="2120" y="2220"/>
                  </a:cubicBezTo>
                  <a:cubicBezTo>
                    <a:pt x="2166" y="2151"/>
                    <a:pt x="2211" y="2106"/>
                    <a:pt x="2280" y="2060"/>
                  </a:cubicBezTo>
                  <a:cubicBezTo>
                    <a:pt x="2293" y="2040"/>
                    <a:pt x="2303" y="2017"/>
                    <a:pt x="2320" y="2000"/>
                  </a:cubicBezTo>
                  <a:cubicBezTo>
                    <a:pt x="2402" y="1918"/>
                    <a:pt x="2403" y="2010"/>
                    <a:pt x="2460" y="1840"/>
                  </a:cubicBezTo>
                  <a:cubicBezTo>
                    <a:pt x="2482" y="1774"/>
                    <a:pt x="2493" y="1704"/>
                    <a:pt x="2520" y="1640"/>
                  </a:cubicBezTo>
                  <a:cubicBezTo>
                    <a:pt x="2608" y="1434"/>
                    <a:pt x="2509" y="1713"/>
                    <a:pt x="2600" y="1440"/>
                  </a:cubicBezTo>
                  <a:cubicBezTo>
                    <a:pt x="2607" y="1420"/>
                    <a:pt x="2620" y="1380"/>
                    <a:pt x="2620" y="1380"/>
                  </a:cubicBezTo>
                  <a:cubicBezTo>
                    <a:pt x="2608" y="1058"/>
                    <a:pt x="2678" y="765"/>
                    <a:pt x="2400" y="580"/>
                  </a:cubicBezTo>
                  <a:cubicBezTo>
                    <a:pt x="2354" y="511"/>
                    <a:pt x="2309" y="466"/>
                    <a:pt x="2240" y="420"/>
                  </a:cubicBezTo>
                  <a:cubicBezTo>
                    <a:pt x="2178" y="327"/>
                    <a:pt x="2067" y="194"/>
                    <a:pt x="1960" y="140"/>
                  </a:cubicBezTo>
                  <a:cubicBezTo>
                    <a:pt x="1911" y="116"/>
                    <a:pt x="1850" y="114"/>
                    <a:pt x="1800" y="100"/>
                  </a:cubicBezTo>
                  <a:cubicBezTo>
                    <a:pt x="1719" y="78"/>
                    <a:pt x="1602" y="24"/>
                    <a:pt x="1520" y="20"/>
                  </a:cubicBezTo>
                  <a:cubicBezTo>
                    <a:pt x="1387" y="13"/>
                    <a:pt x="1253" y="7"/>
                    <a:pt x="1120" y="0"/>
                  </a:cubicBezTo>
                  <a:cubicBezTo>
                    <a:pt x="1013" y="7"/>
                    <a:pt x="906" y="9"/>
                    <a:pt x="800" y="20"/>
                  </a:cubicBezTo>
                  <a:cubicBezTo>
                    <a:pt x="732" y="27"/>
                    <a:pt x="620" y="120"/>
                    <a:pt x="620" y="120"/>
                  </a:cubicBezTo>
                  <a:cubicBezTo>
                    <a:pt x="607" y="140"/>
                    <a:pt x="598" y="164"/>
                    <a:pt x="580" y="180"/>
                  </a:cubicBezTo>
                  <a:cubicBezTo>
                    <a:pt x="457" y="287"/>
                    <a:pt x="436" y="211"/>
                    <a:pt x="480" y="300"/>
                  </a:cubicBezTo>
                  <a:close/>
                </a:path>
              </a:pathLst>
            </a:custGeom>
            <a:solidFill>
              <a:srgbClr val="990099"/>
            </a:solidFill>
            <a:ln w="9525">
              <a:solidFill>
                <a:srgbClr val="990099"/>
              </a:solidFill>
              <a:round/>
              <a:headEnd/>
              <a:tailEnd/>
            </a:ln>
          </p:spPr>
          <p:txBody>
            <a:bodyPr/>
            <a:lstStyle/>
            <a:p>
              <a:endParaRPr lang="de-DE"/>
            </a:p>
          </p:txBody>
        </p:sp>
        <p:sp>
          <p:nvSpPr>
            <p:cNvPr id="41996" name="AutoShape 12"/>
            <p:cNvSpPr>
              <a:spLocks noChangeArrowheads="1"/>
            </p:cNvSpPr>
            <p:nvPr/>
          </p:nvSpPr>
          <p:spPr bwMode="auto">
            <a:xfrm>
              <a:off x="6683" y="2691"/>
              <a:ext cx="1059" cy="301"/>
            </a:xfrm>
            <a:prstGeom prst="roundRect">
              <a:avLst>
                <a:gd name="adj" fmla="val 16667"/>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solidFill>
                <a:srgbClr val="808080"/>
              </a:solidFill>
              <a:round/>
              <a:headEnd/>
              <a:tailEnd/>
            </a:ln>
          </p:spPr>
          <p:txBody>
            <a:bodyPr/>
            <a:lstStyle/>
            <a:p>
              <a:endParaRPr lang="de-DE"/>
            </a:p>
          </p:txBody>
        </p:sp>
        <p:pic>
          <p:nvPicPr>
            <p:cNvPr id="4199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 y="2691"/>
              <a:ext cx="27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 y="2691"/>
              <a:ext cx="27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9" name="Group 15"/>
            <p:cNvGrpSpPr>
              <a:grpSpLocks/>
            </p:cNvGrpSpPr>
            <p:nvPr/>
          </p:nvGrpSpPr>
          <p:grpSpPr bwMode="auto">
            <a:xfrm>
              <a:off x="9729" y="2691"/>
              <a:ext cx="1058" cy="1281"/>
              <a:chOff x="7258" y="4086"/>
              <a:chExt cx="1866" cy="2219"/>
            </a:xfrm>
          </p:grpSpPr>
          <p:sp>
            <p:nvSpPr>
              <p:cNvPr id="42000" name="AutoShape 16"/>
              <p:cNvSpPr>
                <a:spLocks noChangeArrowheads="1"/>
              </p:cNvSpPr>
              <p:nvPr/>
            </p:nvSpPr>
            <p:spPr bwMode="auto">
              <a:xfrm>
                <a:off x="7258" y="4086"/>
                <a:ext cx="1866" cy="522"/>
              </a:xfrm>
              <a:prstGeom prst="roundRect">
                <a:avLst>
                  <a:gd name="adj" fmla="val 16667"/>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solidFill>
                  <a:srgbClr val="808080"/>
                </a:solidFill>
                <a:round/>
                <a:headEnd/>
                <a:tailEnd/>
              </a:ln>
            </p:spPr>
            <p:txBody>
              <a:bodyPr/>
              <a:lstStyle/>
              <a:p>
                <a:endParaRPr lang="de-DE"/>
              </a:p>
            </p:txBody>
          </p:sp>
          <p:pic>
            <p:nvPicPr>
              <p:cNvPr id="4200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 y="4086"/>
                <a:ext cx="491"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 y="4086"/>
                <a:ext cx="491"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AutoShape 19"/>
              <p:cNvSpPr>
                <a:spLocks noChangeArrowheads="1"/>
              </p:cNvSpPr>
              <p:nvPr/>
            </p:nvSpPr>
            <p:spPr bwMode="auto">
              <a:xfrm rot="-1080172">
                <a:off x="8324" y="4105"/>
                <a:ext cx="232" cy="2200"/>
              </a:xfrm>
              <a:prstGeom prst="roundRect">
                <a:avLst>
                  <a:gd name="adj" fmla="val 50000"/>
                </a:avLst>
              </a:prstGeom>
              <a:gradFill rotWithShape="0">
                <a:gsLst>
                  <a:gs pos="0">
                    <a:srgbClr val="FFFFFF"/>
                  </a:gs>
                  <a:gs pos="100000">
                    <a:srgbClr val="FFFFFF">
                      <a:gamma/>
                      <a:shade val="69804"/>
                      <a:invGamma/>
                    </a:srgbClr>
                  </a:gs>
                </a:gsLst>
                <a:path path="rect">
                  <a:fillToRect l="100000" t="100000"/>
                </a:path>
              </a:gradFill>
              <a:ln w="9525">
                <a:solidFill>
                  <a:srgbClr val="808080"/>
                </a:solidFill>
                <a:round/>
                <a:headEnd/>
                <a:tailEnd/>
              </a:ln>
            </p:spPr>
            <p:txBody>
              <a:bodyPr/>
              <a:lstStyle/>
              <a:p>
                <a:endParaRPr lang="de-DE"/>
              </a:p>
            </p:txBody>
          </p:sp>
        </p:grpSp>
        <p:sp>
          <p:nvSpPr>
            <p:cNvPr id="42004" name="Oval 20"/>
            <p:cNvSpPr>
              <a:spLocks noChangeArrowheads="1"/>
            </p:cNvSpPr>
            <p:nvPr/>
          </p:nvSpPr>
          <p:spPr bwMode="auto">
            <a:xfrm>
              <a:off x="7594" y="2691"/>
              <a:ext cx="2846" cy="528"/>
            </a:xfrm>
            <a:prstGeom prst="ellipse">
              <a:avLst/>
            </a:prstGeom>
            <a:gradFill rotWithShape="0">
              <a:gsLst>
                <a:gs pos="0">
                  <a:srgbClr val="FFFFFF">
                    <a:gamma/>
                    <a:shade val="46275"/>
                    <a:invGamma/>
                  </a:srgbClr>
                </a:gs>
                <a:gs pos="100000">
                  <a:srgbClr val="FFFFFF"/>
                </a:gs>
              </a:gsLst>
              <a:lin ang="5400000" scaled="1"/>
            </a:gradFill>
            <a:ln w="47625">
              <a:solidFill>
                <a:srgbClr val="808080"/>
              </a:solidFill>
              <a:round/>
              <a:headEnd/>
              <a:tailEnd/>
            </a:ln>
          </p:spPr>
          <p:txBody>
            <a:bodyPr/>
            <a:lstStyle/>
            <a:p>
              <a:endParaRPr lang="de-DE"/>
            </a:p>
          </p:txBody>
        </p:sp>
        <p:sp>
          <p:nvSpPr>
            <p:cNvPr id="42005" name="Rectangle 21"/>
            <p:cNvSpPr>
              <a:spLocks noChangeArrowheads="1"/>
            </p:cNvSpPr>
            <p:nvPr/>
          </p:nvSpPr>
          <p:spPr bwMode="auto">
            <a:xfrm>
              <a:off x="1367" y="2867"/>
              <a:ext cx="2491" cy="2465"/>
            </a:xfrm>
            <a:prstGeom prst="rect">
              <a:avLst/>
            </a:prstGeom>
            <a:solidFill>
              <a:srgbClr val="993300"/>
            </a:solidFill>
            <a:ln w="9525">
              <a:solidFill>
                <a:srgbClr val="993300"/>
              </a:solidFill>
              <a:miter lim="800000"/>
              <a:headEnd/>
              <a:tailEnd/>
            </a:ln>
          </p:spPr>
          <p:txBody>
            <a:bodyPr/>
            <a:lstStyle/>
            <a:p>
              <a:endParaRPr lang="de-DE"/>
            </a:p>
          </p:txBody>
        </p:sp>
        <p:grpSp>
          <p:nvGrpSpPr>
            <p:cNvPr id="42006" name="Group 22"/>
            <p:cNvGrpSpPr>
              <a:grpSpLocks/>
            </p:cNvGrpSpPr>
            <p:nvPr/>
          </p:nvGrpSpPr>
          <p:grpSpPr bwMode="auto">
            <a:xfrm>
              <a:off x="1545" y="3273"/>
              <a:ext cx="356" cy="880"/>
              <a:chOff x="2857" y="7177"/>
              <a:chExt cx="360" cy="900"/>
            </a:xfrm>
          </p:grpSpPr>
          <p:sp>
            <p:nvSpPr>
              <p:cNvPr id="42007" name="Line 23"/>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08" name="Group 24"/>
              <p:cNvGrpSpPr>
                <a:grpSpLocks/>
              </p:cNvGrpSpPr>
              <p:nvPr/>
            </p:nvGrpSpPr>
            <p:grpSpPr bwMode="auto">
              <a:xfrm>
                <a:off x="2857" y="7357"/>
                <a:ext cx="360" cy="540"/>
                <a:chOff x="2857" y="7357"/>
                <a:chExt cx="360" cy="540"/>
              </a:xfrm>
            </p:grpSpPr>
            <p:sp>
              <p:nvSpPr>
                <p:cNvPr id="42009" name="AutoShape 25"/>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10" name="AutoShape 26"/>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11" name="AutoShape 27"/>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12" name="Group 28"/>
            <p:cNvGrpSpPr>
              <a:grpSpLocks/>
            </p:cNvGrpSpPr>
            <p:nvPr/>
          </p:nvGrpSpPr>
          <p:grpSpPr bwMode="auto">
            <a:xfrm>
              <a:off x="2078" y="3043"/>
              <a:ext cx="356" cy="880"/>
              <a:chOff x="2857" y="7177"/>
              <a:chExt cx="360" cy="900"/>
            </a:xfrm>
          </p:grpSpPr>
          <p:sp>
            <p:nvSpPr>
              <p:cNvPr id="42013" name="Line 29"/>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14" name="Group 30"/>
              <p:cNvGrpSpPr>
                <a:grpSpLocks/>
              </p:cNvGrpSpPr>
              <p:nvPr/>
            </p:nvGrpSpPr>
            <p:grpSpPr bwMode="auto">
              <a:xfrm>
                <a:off x="2857" y="7357"/>
                <a:ext cx="360" cy="540"/>
                <a:chOff x="2857" y="7357"/>
                <a:chExt cx="360" cy="540"/>
              </a:xfrm>
            </p:grpSpPr>
            <p:sp>
              <p:nvSpPr>
                <p:cNvPr id="42015" name="AutoShape 31"/>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16" name="AutoShape 32"/>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17" name="AutoShape 33"/>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18" name="Group 34"/>
            <p:cNvGrpSpPr>
              <a:grpSpLocks/>
            </p:cNvGrpSpPr>
            <p:nvPr/>
          </p:nvGrpSpPr>
          <p:grpSpPr bwMode="auto">
            <a:xfrm>
              <a:off x="2612" y="3043"/>
              <a:ext cx="356" cy="880"/>
              <a:chOff x="2857" y="7177"/>
              <a:chExt cx="360" cy="900"/>
            </a:xfrm>
          </p:grpSpPr>
          <p:sp>
            <p:nvSpPr>
              <p:cNvPr id="42019" name="Line 35"/>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20" name="Group 36"/>
              <p:cNvGrpSpPr>
                <a:grpSpLocks/>
              </p:cNvGrpSpPr>
              <p:nvPr/>
            </p:nvGrpSpPr>
            <p:grpSpPr bwMode="auto">
              <a:xfrm>
                <a:off x="2857" y="7357"/>
                <a:ext cx="360" cy="540"/>
                <a:chOff x="2857" y="7357"/>
                <a:chExt cx="360" cy="540"/>
              </a:xfrm>
            </p:grpSpPr>
            <p:sp>
              <p:nvSpPr>
                <p:cNvPr id="42021" name="AutoShape 37"/>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22" name="AutoShape 38"/>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23" name="AutoShape 39"/>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24" name="Group 40"/>
            <p:cNvGrpSpPr>
              <a:grpSpLocks/>
            </p:cNvGrpSpPr>
            <p:nvPr/>
          </p:nvGrpSpPr>
          <p:grpSpPr bwMode="auto">
            <a:xfrm>
              <a:off x="3146" y="3043"/>
              <a:ext cx="356" cy="880"/>
              <a:chOff x="2857" y="7177"/>
              <a:chExt cx="360" cy="900"/>
            </a:xfrm>
          </p:grpSpPr>
          <p:sp>
            <p:nvSpPr>
              <p:cNvPr id="42025" name="Line 41"/>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26" name="Group 42"/>
              <p:cNvGrpSpPr>
                <a:grpSpLocks/>
              </p:cNvGrpSpPr>
              <p:nvPr/>
            </p:nvGrpSpPr>
            <p:grpSpPr bwMode="auto">
              <a:xfrm>
                <a:off x="2857" y="7357"/>
                <a:ext cx="360" cy="540"/>
                <a:chOff x="2857" y="7357"/>
                <a:chExt cx="360" cy="540"/>
              </a:xfrm>
            </p:grpSpPr>
            <p:sp>
              <p:nvSpPr>
                <p:cNvPr id="42027" name="AutoShape 43"/>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28" name="AutoShape 44"/>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29" name="AutoShape 45"/>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30" name="Group 46"/>
            <p:cNvGrpSpPr>
              <a:grpSpLocks/>
            </p:cNvGrpSpPr>
            <p:nvPr/>
          </p:nvGrpSpPr>
          <p:grpSpPr bwMode="auto">
            <a:xfrm>
              <a:off x="1545" y="4100"/>
              <a:ext cx="356" cy="880"/>
              <a:chOff x="2857" y="7177"/>
              <a:chExt cx="360" cy="900"/>
            </a:xfrm>
          </p:grpSpPr>
          <p:sp>
            <p:nvSpPr>
              <p:cNvPr id="42031" name="Line 47"/>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32" name="Group 48"/>
              <p:cNvGrpSpPr>
                <a:grpSpLocks/>
              </p:cNvGrpSpPr>
              <p:nvPr/>
            </p:nvGrpSpPr>
            <p:grpSpPr bwMode="auto">
              <a:xfrm>
                <a:off x="2857" y="7357"/>
                <a:ext cx="360" cy="540"/>
                <a:chOff x="2857" y="7357"/>
                <a:chExt cx="360" cy="540"/>
              </a:xfrm>
            </p:grpSpPr>
            <p:sp>
              <p:nvSpPr>
                <p:cNvPr id="42033" name="AutoShape 49"/>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34" name="AutoShape 50"/>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35" name="AutoShape 51"/>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36" name="Group 52"/>
            <p:cNvGrpSpPr>
              <a:grpSpLocks/>
            </p:cNvGrpSpPr>
            <p:nvPr/>
          </p:nvGrpSpPr>
          <p:grpSpPr bwMode="auto">
            <a:xfrm>
              <a:off x="2078" y="3972"/>
              <a:ext cx="356" cy="880"/>
              <a:chOff x="2857" y="7177"/>
              <a:chExt cx="360" cy="900"/>
            </a:xfrm>
          </p:grpSpPr>
          <p:sp>
            <p:nvSpPr>
              <p:cNvPr id="42037" name="Line 53"/>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38" name="Group 54"/>
              <p:cNvGrpSpPr>
                <a:grpSpLocks/>
              </p:cNvGrpSpPr>
              <p:nvPr/>
            </p:nvGrpSpPr>
            <p:grpSpPr bwMode="auto">
              <a:xfrm>
                <a:off x="2857" y="7357"/>
                <a:ext cx="360" cy="540"/>
                <a:chOff x="2857" y="7357"/>
                <a:chExt cx="360" cy="540"/>
              </a:xfrm>
            </p:grpSpPr>
            <p:sp>
              <p:nvSpPr>
                <p:cNvPr id="42039" name="AutoShape 55"/>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40" name="AutoShape 56"/>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41" name="AutoShape 57"/>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42" name="Group 58"/>
            <p:cNvGrpSpPr>
              <a:grpSpLocks/>
            </p:cNvGrpSpPr>
            <p:nvPr/>
          </p:nvGrpSpPr>
          <p:grpSpPr bwMode="auto">
            <a:xfrm>
              <a:off x="2612" y="4100"/>
              <a:ext cx="356" cy="880"/>
              <a:chOff x="2857" y="7177"/>
              <a:chExt cx="360" cy="900"/>
            </a:xfrm>
          </p:grpSpPr>
          <p:sp>
            <p:nvSpPr>
              <p:cNvPr id="42043" name="Line 59"/>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44" name="Group 60"/>
              <p:cNvGrpSpPr>
                <a:grpSpLocks/>
              </p:cNvGrpSpPr>
              <p:nvPr/>
            </p:nvGrpSpPr>
            <p:grpSpPr bwMode="auto">
              <a:xfrm>
                <a:off x="2857" y="7357"/>
                <a:ext cx="360" cy="540"/>
                <a:chOff x="2857" y="7357"/>
                <a:chExt cx="360" cy="540"/>
              </a:xfrm>
            </p:grpSpPr>
            <p:sp>
              <p:nvSpPr>
                <p:cNvPr id="42045" name="AutoShape 61"/>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46" name="AutoShape 62"/>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47" name="AutoShape 63"/>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grpSp>
          <p:nvGrpSpPr>
            <p:cNvPr id="42048" name="Group 64"/>
            <p:cNvGrpSpPr>
              <a:grpSpLocks/>
            </p:cNvGrpSpPr>
            <p:nvPr/>
          </p:nvGrpSpPr>
          <p:grpSpPr bwMode="auto">
            <a:xfrm>
              <a:off x="3146" y="4178"/>
              <a:ext cx="356" cy="880"/>
              <a:chOff x="2857" y="7177"/>
              <a:chExt cx="360" cy="900"/>
            </a:xfrm>
          </p:grpSpPr>
          <p:sp>
            <p:nvSpPr>
              <p:cNvPr id="42049" name="Line 65"/>
              <p:cNvSpPr>
                <a:spLocks noChangeShapeType="1"/>
              </p:cNvSpPr>
              <p:nvPr/>
            </p:nvSpPr>
            <p:spPr bwMode="auto">
              <a:xfrm>
                <a:off x="3037" y="7177"/>
                <a:ext cx="0" cy="900"/>
              </a:xfrm>
              <a:prstGeom prst="line">
                <a:avLst/>
              </a:prstGeom>
              <a:noFill/>
              <a:ln w="9525">
                <a:pattFill prst="lgConfetti">
                  <a:fgClr>
                    <a:srgbClr val="FFCC99"/>
                  </a:fgClr>
                  <a:bgClr>
                    <a:srgbClr val="FFCC99"/>
                  </a:bgClr>
                </a:patt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50" name="Group 66"/>
              <p:cNvGrpSpPr>
                <a:grpSpLocks/>
              </p:cNvGrpSpPr>
              <p:nvPr/>
            </p:nvGrpSpPr>
            <p:grpSpPr bwMode="auto">
              <a:xfrm>
                <a:off x="2857" y="7357"/>
                <a:ext cx="360" cy="540"/>
                <a:chOff x="2857" y="7357"/>
                <a:chExt cx="360" cy="540"/>
              </a:xfrm>
            </p:grpSpPr>
            <p:sp>
              <p:nvSpPr>
                <p:cNvPr id="42051" name="AutoShape 67"/>
                <p:cNvSpPr>
                  <a:spLocks noChangeArrowheads="1"/>
                </p:cNvSpPr>
                <p:nvPr/>
              </p:nvSpPr>
              <p:spPr bwMode="auto">
                <a:xfrm>
                  <a:off x="2857" y="735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52" name="AutoShape 68"/>
                <p:cNvSpPr>
                  <a:spLocks noChangeArrowheads="1"/>
                </p:cNvSpPr>
                <p:nvPr/>
              </p:nvSpPr>
              <p:spPr bwMode="auto">
                <a:xfrm>
                  <a:off x="2857" y="7537"/>
                  <a:ext cx="360" cy="180"/>
                </a:xfrm>
                <a:prstGeom prst="flowChartTerminator">
                  <a:avLst/>
                </a:prstGeom>
                <a:solidFill>
                  <a:srgbClr val="800000"/>
                </a:solidFill>
                <a:ln w="9525">
                  <a:solidFill>
                    <a:srgbClr val="000000"/>
                  </a:solidFill>
                  <a:miter lim="800000"/>
                  <a:headEnd/>
                  <a:tailEnd/>
                </a:ln>
              </p:spPr>
              <p:txBody>
                <a:bodyPr/>
                <a:lstStyle/>
                <a:p>
                  <a:endParaRPr lang="de-DE"/>
                </a:p>
              </p:txBody>
            </p:sp>
            <p:sp>
              <p:nvSpPr>
                <p:cNvPr id="42053" name="AutoShape 69"/>
                <p:cNvSpPr>
                  <a:spLocks noChangeArrowheads="1"/>
                </p:cNvSpPr>
                <p:nvPr/>
              </p:nvSpPr>
              <p:spPr bwMode="auto">
                <a:xfrm>
                  <a:off x="2857" y="7717"/>
                  <a:ext cx="360" cy="180"/>
                </a:xfrm>
                <a:prstGeom prst="flowChartTerminator">
                  <a:avLst/>
                </a:prstGeom>
                <a:solidFill>
                  <a:srgbClr val="800000"/>
                </a:solidFill>
                <a:ln w="9525">
                  <a:solidFill>
                    <a:srgbClr val="000000"/>
                  </a:solidFill>
                  <a:miter lim="800000"/>
                  <a:headEnd/>
                  <a:tailEnd/>
                </a:ln>
              </p:spPr>
              <p:txBody>
                <a:bodyPr/>
                <a:lstStyle/>
                <a:p>
                  <a:endParaRPr lang="de-DE"/>
                </a:p>
              </p:txBody>
            </p:sp>
          </p:grpSp>
        </p:grpSp>
        <p:sp>
          <p:nvSpPr>
            <p:cNvPr id="42054" name="Rectangle 70"/>
            <p:cNvSpPr>
              <a:spLocks noChangeArrowheads="1"/>
            </p:cNvSpPr>
            <p:nvPr/>
          </p:nvSpPr>
          <p:spPr bwMode="auto">
            <a:xfrm>
              <a:off x="1727" y="2704"/>
              <a:ext cx="123" cy="515"/>
            </a:xfrm>
            <a:prstGeom prst="rect">
              <a:avLst/>
            </a:prstGeom>
            <a:gradFill rotWithShape="0">
              <a:gsLst>
                <a:gs pos="0">
                  <a:srgbClr val="FFFFFF"/>
                </a:gs>
                <a:gs pos="100000">
                  <a:srgbClr val="FFFFFF">
                    <a:gamma/>
                    <a:shade val="46275"/>
                    <a:invGamma/>
                  </a:srgbClr>
                </a:gs>
              </a:gsLst>
              <a:path path="rect">
                <a:fillToRect t="100000" r="100000"/>
              </a:path>
            </a:gradFill>
            <a:ln w="9525">
              <a:solidFill>
                <a:srgbClr val="808080"/>
              </a:solidFill>
              <a:miter lim="800000"/>
              <a:headEnd/>
              <a:tailEnd/>
            </a:ln>
          </p:spPr>
          <p:txBody>
            <a:bodyPr/>
            <a:lstStyle/>
            <a:p>
              <a:endParaRPr lang="de-DE"/>
            </a:p>
          </p:txBody>
        </p:sp>
        <p:sp>
          <p:nvSpPr>
            <p:cNvPr id="42055" name="Freeform 71"/>
            <p:cNvSpPr>
              <a:spLocks/>
            </p:cNvSpPr>
            <p:nvPr/>
          </p:nvSpPr>
          <p:spPr bwMode="auto">
            <a:xfrm>
              <a:off x="3222" y="3846"/>
              <a:ext cx="260" cy="212"/>
            </a:xfrm>
            <a:custGeom>
              <a:avLst/>
              <a:gdLst>
                <a:gd name="T0" fmla="*/ 216 w 263"/>
                <a:gd name="T1" fmla="*/ 48 h 217"/>
                <a:gd name="T2" fmla="*/ 0 w 263"/>
                <a:gd name="T3" fmla="*/ 30 h 217"/>
                <a:gd name="T4" fmla="*/ 18 w 263"/>
                <a:gd name="T5" fmla="*/ 120 h 217"/>
                <a:gd name="T6" fmla="*/ 234 w 263"/>
                <a:gd name="T7" fmla="*/ 156 h 217"/>
                <a:gd name="T8" fmla="*/ 216 w 263"/>
                <a:gd name="T9" fmla="*/ 48 h 217"/>
              </a:gdLst>
              <a:ahLst/>
              <a:cxnLst>
                <a:cxn ang="0">
                  <a:pos x="T0" y="T1"/>
                </a:cxn>
                <a:cxn ang="0">
                  <a:pos x="T2" y="T3"/>
                </a:cxn>
                <a:cxn ang="0">
                  <a:pos x="T4" y="T5"/>
                </a:cxn>
                <a:cxn ang="0">
                  <a:pos x="T6" y="T7"/>
                </a:cxn>
                <a:cxn ang="0">
                  <a:pos x="T8" y="T9"/>
                </a:cxn>
              </a:cxnLst>
              <a:rect l="0" t="0" r="r" b="b"/>
              <a:pathLst>
                <a:path w="263" h="217">
                  <a:moveTo>
                    <a:pt x="216" y="48"/>
                  </a:moveTo>
                  <a:cubicBezTo>
                    <a:pt x="73" y="0"/>
                    <a:pt x="145" y="6"/>
                    <a:pt x="0" y="30"/>
                  </a:cubicBezTo>
                  <a:cubicBezTo>
                    <a:pt x="6" y="60"/>
                    <a:pt x="4" y="93"/>
                    <a:pt x="18" y="120"/>
                  </a:cubicBezTo>
                  <a:cubicBezTo>
                    <a:pt x="67" y="217"/>
                    <a:pt x="140" y="166"/>
                    <a:pt x="234" y="156"/>
                  </a:cubicBezTo>
                  <a:cubicBezTo>
                    <a:pt x="259" y="81"/>
                    <a:pt x="263" y="118"/>
                    <a:pt x="216" y="48"/>
                  </a:cubicBezTo>
                  <a:close/>
                </a:path>
              </a:pathLst>
            </a:custGeom>
            <a:solidFill>
              <a:srgbClr val="993300"/>
            </a:solidFill>
            <a:ln w="9525">
              <a:solidFill>
                <a:srgbClr val="993300"/>
              </a:solidFill>
              <a:round/>
              <a:headEnd/>
              <a:tailEnd/>
            </a:ln>
          </p:spPr>
          <p:txBody>
            <a:bodyPr/>
            <a:lstStyle/>
            <a:p>
              <a:endParaRPr lang="de-DE"/>
            </a:p>
          </p:txBody>
        </p:sp>
        <p:sp>
          <p:nvSpPr>
            <p:cNvPr id="42056" name="Rectangle 72"/>
            <p:cNvSpPr>
              <a:spLocks noChangeArrowheads="1"/>
            </p:cNvSpPr>
            <p:nvPr/>
          </p:nvSpPr>
          <p:spPr bwMode="auto">
            <a:xfrm>
              <a:off x="3331" y="2701"/>
              <a:ext cx="123" cy="515"/>
            </a:xfrm>
            <a:prstGeom prst="rect">
              <a:avLst/>
            </a:prstGeom>
            <a:gradFill rotWithShape="0">
              <a:gsLst>
                <a:gs pos="0">
                  <a:srgbClr val="FFFFFF"/>
                </a:gs>
                <a:gs pos="100000">
                  <a:srgbClr val="FFFFFF">
                    <a:gamma/>
                    <a:shade val="46275"/>
                    <a:invGamma/>
                  </a:srgbClr>
                </a:gs>
              </a:gsLst>
              <a:path path="rect">
                <a:fillToRect t="100000" r="100000"/>
              </a:path>
            </a:gradFill>
            <a:ln w="9525">
              <a:solidFill>
                <a:srgbClr val="808080"/>
              </a:solidFill>
              <a:miter lim="800000"/>
              <a:headEnd/>
              <a:tailEnd/>
            </a:ln>
          </p:spPr>
          <p:txBody>
            <a:bodyPr/>
            <a:lstStyle/>
            <a:p>
              <a:endParaRPr lang="de-DE"/>
            </a:p>
          </p:txBody>
        </p:sp>
        <p:sp>
          <p:nvSpPr>
            <p:cNvPr id="42057" name="Rectangle 73"/>
            <p:cNvSpPr>
              <a:spLocks noChangeArrowheads="1"/>
            </p:cNvSpPr>
            <p:nvPr/>
          </p:nvSpPr>
          <p:spPr bwMode="auto">
            <a:xfrm>
              <a:off x="973" y="2521"/>
              <a:ext cx="102" cy="3158"/>
            </a:xfrm>
            <a:prstGeom prst="rect">
              <a:avLst/>
            </a:prstGeom>
            <a:gradFill rotWithShape="0">
              <a:gsLst>
                <a:gs pos="0">
                  <a:srgbClr val="FFFFFF"/>
                </a:gs>
                <a:gs pos="50000">
                  <a:srgbClr val="FFFFFF">
                    <a:gamma/>
                    <a:shade val="69804"/>
                    <a:invGamma/>
                  </a:srgbClr>
                </a:gs>
                <a:gs pos="100000">
                  <a:srgbClr val="FFFFFF"/>
                </a:gs>
              </a:gsLst>
              <a:lin ang="0" scaled="1"/>
            </a:gradFill>
            <a:ln w="9525">
              <a:solidFill>
                <a:srgbClr val="808080"/>
              </a:solidFill>
              <a:miter lim="800000"/>
              <a:headEnd/>
              <a:tailEnd/>
            </a:ln>
          </p:spPr>
          <p:txBody>
            <a:bodyPr/>
            <a:lstStyle/>
            <a:p>
              <a:endParaRPr lang="de-DE"/>
            </a:p>
          </p:txBody>
        </p:sp>
        <p:sp>
          <p:nvSpPr>
            <p:cNvPr id="42058" name="Rectangle 74"/>
            <p:cNvSpPr>
              <a:spLocks noChangeArrowheads="1"/>
            </p:cNvSpPr>
            <p:nvPr/>
          </p:nvSpPr>
          <p:spPr bwMode="auto">
            <a:xfrm>
              <a:off x="4182" y="2521"/>
              <a:ext cx="102" cy="3158"/>
            </a:xfrm>
            <a:prstGeom prst="rect">
              <a:avLst/>
            </a:prstGeom>
            <a:gradFill rotWithShape="0">
              <a:gsLst>
                <a:gs pos="0">
                  <a:srgbClr val="FFFFFF"/>
                </a:gs>
                <a:gs pos="50000">
                  <a:srgbClr val="FFFFFF">
                    <a:gamma/>
                    <a:shade val="69804"/>
                    <a:invGamma/>
                  </a:srgbClr>
                </a:gs>
                <a:gs pos="100000">
                  <a:srgbClr val="FFFFFF"/>
                </a:gs>
              </a:gsLst>
              <a:lin ang="0" scaled="1"/>
            </a:gradFill>
            <a:ln w="9525">
              <a:solidFill>
                <a:srgbClr val="808080"/>
              </a:solidFill>
              <a:miter lim="800000"/>
              <a:headEnd/>
              <a:tailEnd/>
            </a:ln>
          </p:spPr>
          <p:txBody>
            <a:bodyPr/>
            <a:lstStyle/>
            <a:p>
              <a:endParaRPr lang="de-DE"/>
            </a:p>
          </p:txBody>
        </p:sp>
        <p:sp>
          <p:nvSpPr>
            <p:cNvPr id="42059" name="Rectangle 75"/>
            <p:cNvSpPr>
              <a:spLocks noChangeArrowheads="1"/>
            </p:cNvSpPr>
            <p:nvPr/>
          </p:nvSpPr>
          <p:spPr bwMode="auto">
            <a:xfrm>
              <a:off x="10963" y="2521"/>
              <a:ext cx="102" cy="3158"/>
            </a:xfrm>
            <a:prstGeom prst="rect">
              <a:avLst/>
            </a:prstGeom>
            <a:gradFill rotWithShape="0">
              <a:gsLst>
                <a:gs pos="0">
                  <a:srgbClr val="FFFFFF"/>
                </a:gs>
                <a:gs pos="50000">
                  <a:srgbClr val="FFFFFF">
                    <a:gamma/>
                    <a:shade val="69804"/>
                    <a:invGamma/>
                  </a:srgbClr>
                </a:gs>
                <a:gs pos="100000">
                  <a:srgbClr val="FFFFFF"/>
                </a:gs>
              </a:gsLst>
              <a:lin ang="0" scaled="1"/>
            </a:gradFill>
            <a:ln w="9525">
              <a:solidFill>
                <a:srgbClr val="808080"/>
              </a:solidFill>
              <a:miter lim="800000"/>
              <a:headEnd/>
              <a:tailEnd/>
            </a:ln>
          </p:spPr>
          <p:txBody>
            <a:bodyPr/>
            <a:lstStyle/>
            <a:p>
              <a:endParaRPr lang="de-DE"/>
            </a:p>
          </p:txBody>
        </p:sp>
        <p:sp>
          <p:nvSpPr>
            <p:cNvPr id="42060" name="Rectangle 76"/>
            <p:cNvSpPr>
              <a:spLocks noChangeArrowheads="1"/>
            </p:cNvSpPr>
            <p:nvPr/>
          </p:nvSpPr>
          <p:spPr bwMode="auto">
            <a:xfrm>
              <a:off x="7346" y="3003"/>
              <a:ext cx="102" cy="2670"/>
            </a:xfrm>
            <a:prstGeom prst="rect">
              <a:avLst/>
            </a:prstGeom>
            <a:gradFill rotWithShape="0">
              <a:gsLst>
                <a:gs pos="0">
                  <a:srgbClr val="FFFFFF"/>
                </a:gs>
                <a:gs pos="50000">
                  <a:srgbClr val="FFFFFF">
                    <a:gamma/>
                    <a:shade val="69804"/>
                    <a:invGamma/>
                  </a:srgbClr>
                </a:gs>
                <a:gs pos="100000">
                  <a:srgbClr val="FFFFFF"/>
                </a:gs>
              </a:gsLst>
              <a:lin ang="0" scaled="1"/>
            </a:gradFill>
            <a:ln w="9525">
              <a:solidFill>
                <a:srgbClr val="808080"/>
              </a:solidFill>
              <a:miter lim="800000"/>
              <a:headEnd/>
              <a:tailEnd/>
            </a:ln>
          </p:spPr>
          <p:txBody>
            <a:bodyPr/>
            <a:lstStyle/>
            <a:p>
              <a:endParaRPr lang="de-DE"/>
            </a:p>
          </p:txBody>
        </p:sp>
        <p:sp>
          <p:nvSpPr>
            <p:cNvPr id="42061" name="AutoShape 77"/>
            <p:cNvSpPr>
              <a:spLocks noChangeArrowheads="1"/>
            </p:cNvSpPr>
            <p:nvPr/>
          </p:nvSpPr>
          <p:spPr bwMode="auto">
            <a:xfrm rot="-1080172">
              <a:off x="7288" y="2702"/>
              <a:ext cx="132" cy="1270"/>
            </a:xfrm>
            <a:prstGeom prst="roundRect">
              <a:avLst>
                <a:gd name="adj" fmla="val 50000"/>
              </a:avLst>
            </a:prstGeom>
            <a:gradFill rotWithShape="0">
              <a:gsLst>
                <a:gs pos="0">
                  <a:srgbClr val="FFFFFF"/>
                </a:gs>
                <a:gs pos="100000">
                  <a:srgbClr val="FFFFFF">
                    <a:gamma/>
                    <a:shade val="69804"/>
                    <a:invGamma/>
                  </a:srgbClr>
                </a:gs>
              </a:gsLst>
              <a:path path="rect">
                <a:fillToRect l="100000" t="100000"/>
              </a:path>
            </a:gradFill>
            <a:ln w="9525">
              <a:solidFill>
                <a:srgbClr val="808080"/>
              </a:solidFill>
              <a:round/>
              <a:headEnd/>
              <a:tailEnd/>
            </a:ln>
          </p:spPr>
          <p:txBody>
            <a:bodyPr/>
            <a:lstStyle/>
            <a:p>
              <a:endParaRPr lang="de-DE"/>
            </a:p>
          </p:txBody>
        </p:sp>
        <p:sp>
          <p:nvSpPr>
            <p:cNvPr id="42062" name="AutoShape 78"/>
            <p:cNvSpPr>
              <a:spLocks noChangeArrowheads="1"/>
            </p:cNvSpPr>
            <p:nvPr/>
          </p:nvSpPr>
          <p:spPr bwMode="auto">
            <a:xfrm>
              <a:off x="10980" y="5515"/>
              <a:ext cx="68" cy="68"/>
            </a:xfrm>
            <a:prstGeom prst="flowChartConnector">
              <a:avLst/>
            </a:prstGeom>
            <a:solidFill>
              <a:srgbClr val="333333"/>
            </a:solidFill>
            <a:ln w="9525">
              <a:solidFill>
                <a:srgbClr val="808080"/>
              </a:solidFill>
              <a:round/>
              <a:headEnd/>
              <a:tailEnd/>
            </a:ln>
          </p:spPr>
          <p:txBody>
            <a:bodyPr/>
            <a:lstStyle/>
            <a:p>
              <a:endParaRPr lang="de-DE"/>
            </a:p>
          </p:txBody>
        </p:sp>
        <p:sp>
          <p:nvSpPr>
            <p:cNvPr id="42063" name="AutoShape 79"/>
            <p:cNvSpPr>
              <a:spLocks noChangeArrowheads="1"/>
            </p:cNvSpPr>
            <p:nvPr/>
          </p:nvSpPr>
          <p:spPr bwMode="auto">
            <a:xfrm>
              <a:off x="7363" y="5515"/>
              <a:ext cx="68" cy="68"/>
            </a:xfrm>
            <a:prstGeom prst="flowChartConnector">
              <a:avLst/>
            </a:prstGeom>
            <a:solidFill>
              <a:srgbClr val="333333"/>
            </a:solidFill>
            <a:ln w="9525">
              <a:solidFill>
                <a:srgbClr val="808080"/>
              </a:solidFill>
              <a:round/>
              <a:headEnd/>
              <a:tailEnd/>
            </a:ln>
          </p:spPr>
          <p:txBody>
            <a:bodyPr/>
            <a:lstStyle/>
            <a:p>
              <a:endParaRPr lang="de-DE"/>
            </a:p>
          </p:txBody>
        </p:sp>
        <p:sp>
          <p:nvSpPr>
            <p:cNvPr id="42064" name="AutoShape 80"/>
            <p:cNvSpPr>
              <a:spLocks noChangeArrowheads="1"/>
            </p:cNvSpPr>
            <p:nvPr/>
          </p:nvSpPr>
          <p:spPr bwMode="auto">
            <a:xfrm>
              <a:off x="4205" y="5515"/>
              <a:ext cx="68" cy="68"/>
            </a:xfrm>
            <a:prstGeom prst="flowChartConnector">
              <a:avLst/>
            </a:prstGeom>
            <a:solidFill>
              <a:srgbClr val="333333"/>
            </a:solidFill>
            <a:ln w="9525">
              <a:solidFill>
                <a:srgbClr val="808080"/>
              </a:solidFill>
              <a:round/>
              <a:headEnd/>
              <a:tailEnd/>
            </a:ln>
          </p:spPr>
          <p:txBody>
            <a:bodyPr/>
            <a:lstStyle/>
            <a:p>
              <a:endParaRPr lang="de-DE"/>
            </a:p>
          </p:txBody>
        </p:sp>
        <p:sp>
          <p:nvSpPr>
            <p:cNvPr id="42065" name="Freeform 81"/>
            <p:cNvSpPr>
              <a:spLocks/>
            </p:cNvSpPr>
            <p:nvPr/>
          </p:nvSpPr>
          <p:spPr bwMode="auto">
            <a:xfrm>
              <a:off x="10420" y="4732"/>
              <a:ext cx="98" cy="102"/>
            </a:xfrm>
            <a:custGeom>
              <a:avLst/>
              <a:gdLst>
                <a:gd name="T0" fmla="*/ 98 w 98"/>
                <a:gd name="T1" fmla="*/ 0 h 102"/>
                <a:gd name="T2" fmla="*/ 80 w 98"/>
                <a:gd name="T3" fmla="*/ 54 h 102"/>
                <a:gd name="T4" fmla="*/ 8 w 98"/>
                <a:gd name="T5" fmla="*/ 72 h 102"/>
                <a:gd name="T6" fmla="*/ 62 w 98"/>
                <a:gd name="T7" fmla="*/ 90 h 102"/>
                <a:gd name="T8" fmla="*/ 98 w 98"/>
                <a:gd name="T9" fmla="*/ 0 h 102"/>
              </a:gdLst>
              <a:ahLst/>
              <a:cxnLst>
                <a:cxn ang="0">
                  <a:pos x="T0" y="T1"/>
                </a:cxn>
                <a:cxn ang="0">
                  <a:pos x="T2" y="T3"/>
                </a:cxn>
                <a:cxn ang="0">
                  <a:pos x="T4" y="T5"/>
                </a:cxn>
                <a:cxn ang="0">
                  <a:pos x="T6" y="T7"/>
                </a:cxn>
                <a:cxn ang="0">
                  <a:pos x="T8" y="T9"/>
                </a:cxn>
              </a:cxnLst>
              <a:rect l="0" t="0" r="r" b="b"/>
              <a:pathLst>
                <a:path w="98" h="102">
                  <a:moveTo>
                    <a:pt x="98" y="0"/>
                  </a:moveTo>
                  <a:cubicBezTo>
                    <a:pt x="92" y="18"/>
                    <a:pt x="95" y="42"/>
                    <a:pt x="80" y="54"/>
                  </a:cubicBezTo>
                  <a:cubicBezTo>
                    <a:pt x="61" y="69"/>
                    <a:pt x="19" y="50"/>
                    <a:pt x="8" y="72"/>
                  </a:cubicBezTo>
                  <a:cubicBezTo>
                    <a:pt x="0" y="89"/>
                    <a:pt x="47" y="102"/>
                    <a:pt x="62" y="90"/>
                  </a:cubicBezTo>
                  <a:cubicBezTo>
                    <a:pt x="87" y="70"/>
                    <a:pt x="86" y="30"/>
                    <a:pt x="98" y="0"/>
                  </a:cubicBezTo>
                  <a:close/>
                </a:path>
              </a:pathLst>
            </a:custGeom>
            <a:solidFill>
              <a:srgbClr val="FFFF66"/>
            </a:solidFill>
            <a:ln w="9525">
              <a:solidFill>
                <a:srgbClr val="FFFF66"/>
              </a:solidFill>
              <a:round/>
              <a:headEnd/>
              <a:tailEnd/>
            </a:ln>
          </p:spPr>
          <p:txBody>
            <a:bodyPr/>
            <a:lstStyle/>
            <a:p>
              <a:endParaRPr lang="de-DE"/>
            </a:p>
          </p:txBody>
        </p:sp>
        <p:grpSp>
          <p:nvGrpSpPr>
            <p:cNvPr id="42066" name="Group 82"/>
            <p:cNvGrpSpPr>
              <a:grpSpLocks/>
            </p:cNvGrpSpPr>
            <p:nvPr/>
          </p:nvGrpSpPr>
          <p:grpSpPr bwMode="auto">
            <a:xfrm>
              <a:off x="7705" y="5058"/>
              <a:ext cx="311" cy="277"/>
              <a:chOff x="7572" y="5297"/>
              <a:chExt cx="311" cy="277"/>
            </a:xfrm>
          </p:grpSpPr>
          <p:sp>
            <p:nvSpPr>
              <p:cNvPr id="42067" name="Freeform 83"/>
              <p:cNvSpPr>
                <a:spLocks/>
              </p:cNvSpPr>
              <p:nvPr/>
            </p:nvSpPr>
            <p:spPr bwMode="auto">
              <a:xfrm>
                <a:off x="7572" y="5297"/>
                <a:ext cx="245" cy="151"/>
              </a:xfrm>
              <a:custGeom>
                <a:avLst/>
                <a:gdLst>
                  <a:gd name="T0" fmla="*/ 191 w 245"/>
                  <a:gd name="T1" fmla="*/ 0 h 151"/>
                  <a:gd name="T2" fmla="*/ 83 w 245"/>
                  <a:gd name="T3" fmla="*/ 36 h 151"/>
                  <a:gd name="T4" fmla="*/ 29 w 245"/>
                  <a:gd name="T5" fmla="*/ 54 h 151"/>
                  <a:gd name="T6" fmla="*/ 11 w 245"/>
                  <a:gd name="T7" fmla="*/ 108 h 151"/>
                  <a:gd name="T8" fmla="*/ 83 w 245"/>
                  <a:gd name="T9" fmla="*/ 126 h 151"/>
                  <a:gd name="T10" fmla="*/ 137 w 245"/>
                  <a:gd name="T11" fmla="*/ 144 h 151"/>
                  <a:gd name="T12" fmla="*/ 227 w 245"/>
                  <a:gd name="T13" fmla="*/ 126 h 151"/>
                  <a:gd name="T14" fmla="*/ 191 w 245"/>
                  <a:gd name="T15" fmla="*/ 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51">
                    <a:moveTo>
                      <a:pt x="191" y="0"/>
                    </a:moveTo>
                    <a:cubicBezTo>
                      <a:pt x="155" y="12"/>
                      <a:pt x="119" y="24"/>
                      <a:pt x="83" y="36"/>
                    </a:cubicBezTo>
                    <a:cubicBezTo>
                      <a:pt x="65" y="42"/>
                      <a:pt x="29" y="54"/>
                      <a:pt x="29" y="54"/>
                    </a:cubicBezTo>
                    <a:cubicBezTo>
                      <a:pt x="23" y="72"/>
                      <a:pt x="0" y="93"/>
                      <a:pt x="11" y="108"/>
                    </a:cubicBezTo>
                    <a:cubicBezTo>
                      <a:pt x="26" y="128"/>
                      <a:pt x="59" y="119"/>
                      <a:pt x="83" y="126"/>
                    </a:cubicBezTo>
                    <a:cubicBezTo>
                      <a:pt x="101" y="131"/>
                      <a:pt x="119" y="138"/>
                      <a:pt x="137" y="144"/>
                    </a:cubicBezTo>
                    <a:cubicBezTo>
                      <a:pt x="167" y="138"/>
                      <a:pt x="210" y="151"/>
                      <a:pt x="227" y="126"/>
                    </a:cubicBezTo>
                    <a:cubicBezTo>
                      <a:pt x="245" y="99"/>
                      <a:pt x="206" y="30"/>
                      <a:pt x="191" y="0"/>
                    </a:cubicBezTo>
                    <a:close/>
                  </a:path>
                </a:pathLst>
              </a:custGeom>
              <a:solidFill>
                <a:srgbClr val="FFFF66"/>
              </a:solidFill>
              <a:ln w="9525">
                <a:solidFill>
                  <a:srgbClr val="FFFF66"/>
                </a:solidFill>
                <a:round/>
                <a:headEnd/>
                <a:tailEnd/>
              </a:ln>
            </p:spPr>
            <p:txBody>
              <a:bodyPr/>
              <a:lstStyle/>
              <a:p>
                <a:endParaRPr lang="de-DE"/>
              </a:p>
            </p:txBody>
          </p:sp>
          <p:sp>
            <p:nvSpPr>
              <p:cNvPr id="42068" name="Freeform 84"/>
              <p:cNvSpPr>
                <a:spLocks/>
              </p:cNvSpPr>
              <p:nvPr/>
            </p:nvSpPr>
            <p:spPr bwMode="auto">
              <a:xfrm>
                <a:off x="7753" y="5478"/>
                <a:ext cx="130" cy="96"/>
              </a:xfrm>
              <a:custGeom>
                <a:avLst/>
                <a:gdLst>
                  <a:gd name="T0" fmla="*/ 191 w 245"/>
                  <a:gd name="T1" fmla="*/ 0 h 151"/>
                  <a:gd name="T2" fmla="*/ 83 w 245"/>
                  <a:gd name="T3" fmla="*/ 36 h 151"/>
                  <a:gd name="T4" fmla="*/ 29 w 245"/>
                  <a:gd name="T5" fmla="*/ 54 h 151"/>
                  <a:gd name="T6" fmla="*/ 11 w 245"/>
                  <a:gd name="T7" fmla="*/ 108 h 151"/>
                  <a:gd name="T8" fmla="*/ 83 w 245"/>
                  <a:gd name="T9" fmla="*/ 126 h 151"/>
                  <a:gd name="T10" fmla="*/ 137 w 245"/>
                  <a:gd name="T11" fmla="*/ 144 h 151"/>
                  <a:gd name="T12" fmla="*/ 227 w 245"/>
                  <a:gd name="T13" fmla="*/ 126 h 151"/>
                  <a:gd name="T14" fmla="*/ 191 w 245"/>
                  <a:gd name="T15" fmla="*/ 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51">
                    <a:moveTo>
                      <a:pt x="191" y="0"/>
                    </a:moveTo>
                    <a:cubicBezTo>
                      <a:pt x="155" y="12"/>
                      <a:pt x="119" y="24"/>
                      <a:pt x="83" y="36"/>
                    </a:cubicBezTo>
                    <a:cubicBezTo>
                      <a:pt x="65" y="42"/>
                      <a:pt x="29" y="54"/>
                      <a:pt x="29" y="54"/>
                    </a:cubicBezTo>
                    <a:cubicBezTo>
                      <a:pt x="23" y="72"/>
                      <a:pt x="0" y="93"/>
                      <a:pt x="11" y="108"/>
                    </a:cubicBezTo>
                    <a:cubicBezTo>
                      <a:pt x="26" y="128"/>
                      <a:pt x="59" y="119"/>
                      <a:pt x="83" y="126"/>
                    </a:cubicBezTo>
                    <a:cubicBezTo>
                      <a:pt x="101" y="131"/>
                      <a:pt x="119" y="138"/>
                      <a:pt x="137" y="144"/>
                    </a:cubicBezTo>
                    <a:cubicBezTo>
                      <a:pt x="167" y="138"/>
                      <a:pt x="210" y="151"/>
                      <a:pt x="227" y="126"/>
                    </a:cubicBezTo>
                    <a:cubicBezTo>
                      <a:pt x="245" y="99"/>
                      <a:pt x="206" y="30"/>
                      <a:pt x="191" y="0"/>
                    </a:cubicBezTo>
                    <a:close/>
                  </a:path>
                </a:pathLst>
              </a:custGeom>
              <a:solidFill>
                <a:srgbClr val="FFFF66"/>
              </a:solidFill>
              <a:ln w="9525">
                <a:solidFill>
                  <a:srgbClr val="FFFF66"/>
                </a:solidFill>
                <a:round/>
                <a:headEnd/>
                <a:tailEnd/>
              </a:ln>
            </p:spPr>
            <p:txBody>
              <a:bodyPr/>
              <a:lstStyle/>
              <a:p>
                <a:endParaRPr lang="de-DE"/>
              </a:p>
            </p:txBody>
          </p:sp>
        </p:grpSp>
        <p:sp>
          <p:nvSpPr>
            <p:cNvPr id="42069" name="Freeform 85"/>
            <p:cNvSpPr>
              <a:spLocks/>
            </p:cNvSpPr>
            <p:nvPr/>
          </p:nvSpPr>
          <p:spPr bwMode="auto">
            <a:xfrm>
              <a:off x="4307" y="4916"/>
              <a:ext cx="144" cy="267"/>
            </a:xfrm>
            <a:custGeom>
              <a:avLst/>
              <a:gdLst>
                <a:gd name="T0" fmla="*/ 123 w 144"/>
                <a:gd name="T1" fmla="*/ 48 h 267"/>
                <a:gd name="T2" fmla="*/ 69 w 144"/>
                <a:gd name="T3" fmla="*/ 12 h 267"/>
                <a:gd name="T4" fmla="*/ 33 w 144"/>
                <a:gd name="T5" fmla="*/ 102 h 267"/>
                <a:gd name="T6" fmla="*/ 87 w 144"/>
                <a:gd name="T7" fmla="*/ 120 h 267"/>
                <a:gd name="T8" fmla="*/ 141 w 144"/>
                <a:gd name="T9" fmla="*/ 120 h 267"/>
                <a:gd name="T10" fmla="*/ 123 w 144"/>
                <a:gd name="T11" fmla="*/ 48 h 267"/>
              </a:gdLst>
              <a:ahLst/>
              <a:cxnLst>
                <a:cxn ang="0">
                  <a:pos x="T0" y="T1"/>
                </a:cxn>
                <a:cxn ang="0">
                  <a:pos x="T2" y="T3"/>
                </a:cxn>
                <a:cxn ang="0">
                  <a:pos x="T4" y="T5"/>
                </a:cxn>
                <a:cxn ang="0">
                  <a:pos x="T6" y="T7"/>
                </a:cxn>
                <a:cxn ang="0">
                  <a:pos x="T8" y="T9"/>
                </a:cxn>
                <a:cxn ang="0">
                  <a:pos x="T10" y="T11"/>
                </a:cxn>
              </a:cxnLst>
              <a:rect l="0" t="0" r="r" b="b"/>
              <a:pathLst>
                <a:path w="144" h="267">
                  <a:moveTo>
                    <a:pt x="123" y="48"/>
                  </a:moveTo>
                  <a:cubicBezTo>
                    <a:pt x="105" y="36"/>
                    <a:pt x="90" y="16"/>
                    <a:pt x="69" y="12"/>
                  </a:cubicBezTo>
                  <a:cubicBezTo>
                    <a:pt x="0" y="0"/>
                    <a:pt x="0" y="60"/>
                    <a:pt x="33" y="102"/>
                  </a:cubicBezTo>
                  <a:cubicBezTo>
                    <a:pt x="45" y="117"/>
                    <a:pt x="69" y="114"/>
                    <a:pt x="87" y="120"/>
                  </a:cubicBezTo>
                  <a:cubicBezTo>
                    <a:pt x="89" y="127"/>
                    <a:pt x="120" y="267"/>
                    <a:pt x="141" y="120"/>
                  </a:cubicBezTo>
                  <a:cubicBezTo>
                    <a:pt x="144" y="96"/>
                    <a:pt x="129" y="72"/>
                    <a:pt x="123" y="48"/>
                  </a:cubicBezTo>
                  <a:close/>
                </a:path>
              </a:pathLst>
            </a:custGeom>
            <a:solidFill>
              <a:srgbClr val="800080"/>
            </a:solidFill>
            <a:ln w="9525">
              <a:solidFill>
                <a:srgbClr val="800080"/>
              </a:solidFill>
              <a:round/>
              <a:headEnd/>
              <a:tailEnd/>
            </a:ln>
          </p:spPr>
          <p:txBody>
            <a:bodyPr/>
            <a:lstStyle/>
            <a:p>
              <a:endParaRPr lang="de-DE"/>
            </a:p>
          </p:txBody>
        </p:sp>
        <p:sp>
          <p:nvSpPr>
            <p:cNvPr id="42070" name="Freeform 86"/>
            <p:cNvSpPr>
              <a:spLocks/>
            </p:cNvSpPr>
            <p:nvPr/>
          </p:nvSpPr>
          <p:spPr bwMode="auto">
            <a:xfrm>
              <a:off x="4329" y="3429"/>
              <a:ext cx="184" cy="144"/>
            </a:xfrm>
            <a:custGeom>
              <a:avLst/>
              <a:gdLst>
                <a:gd name="T0" fmla="*/ 126 w 184"/>
                <a:gd name="T1" fmla="*/ 90 h 144"/>
                <a:gd name="T2" fmla="*/ 108 w 184"/>
                <a:gd name="T3" fmla="*/ 36 h 144"/>
                <a:gd name="T4" fmla="*/ 0 w 184"/>
                <a:gd name="T5" fmla="*/ 36 h 144"/>
                <a:gd name="T6" fmla="*/ 18 w 184"/>
                <a:gd name="T7" fmla="*/ 90 h 144"/>
                <a:gd name="T8" fmla="*/ 72 w 184"/>
                <a:gd name="T9" fmla="*/ 108 h 144"/>
                <a:gd name="T10" fmla="*/ 126 w 184"/>
                <a:gd name="T11" fmla="*/ 144 h 144"/>
                <a:gd name="T12" fmla="*/ 126 w 184"/>
                <a:gd name="T13" fmla="*/ 90 h 144"/>
              </a:gdLst>
              <a:ahLst/>
              <a:cxnLst>
                <a:cxn ang="0">
                  <a:pos x="T0" y="T1"/>
                </a:cxn>
                <a:cxn ang="0">
                  <a:pos x="T2" y="T3"/>
                </a:cxn>
                <a:cxn ang="0">
                  <a:pos x="T4" y="T5"/>
                </a:cxn>
                <a:cxn ang="0">
                  <a:pos x="T6" y="T7"/>
                </a:cxn>
                <a:cxn ang="0">
                  <a:pos x="T8" y="T9"/>
                </a:cxn>
                <a:cxn ang="0">
                  <a:pos x="T10" y="T11"/>
                </a:cxn>
                <a:cxn ang="0">
                  <a:pos x="T12" y="T13"/>
                </a:cxn>
              </a:cxnLst>
              <a:rect l="0" t="0" r="r" b="b"/>
              <a:pathLst>
                <a:path w="184" h="144">
                  <a:moveTo>
                    <a:pt x="126" y="90"/>
                  </a:moveTo>
                  <a:cubicBezTo>
                    <a:pt x="120" y="72"/>
                    <a:pt x="121" y="49"/>
                    <a:pt x="108" y="36"/>
                  </a:cubicBezTo>
                  <a:cubicBezTo>
                    <a:pt x="72" y="0"/>
                    <a:pt x="36" y="24"/>
                    <a:pt x="0" y="36"/>
                  </a:cubicBezTo>
                  <a:cubicBezTo>
                    <a:pt x="6" y="54"/>
                    <a:pt x="5" y="77"/>
                    <a:pt x="18" y="90"/>
                  </a:cubicBezTo>
                  <a:cubicBezTo>
                    <a:pt x="31" y="103"/>
                    <a:pt x="55" y="100"/>
                    <a:pt x="72" y="108"/>
                  </a:cubicBezTo>
                  <a:cubicBezTo>
                    <a:pt x="91" y="118"/>
                    <a:pt x="108" y="132"/>
                    <a:pt x="126" y="144"/>
                  </a:cubicBezTo>
                  <a:cubicBezTo>
                    <a:pt x="169" y="80"/>
                    <a:pt x="184" y="90"/>
                    <a:pt x="126" y="90"/>
                  </a:cubicBezTo>
                  <a:close/>
                </a:path>
              </a:pathLst>
            </a:custGeom>
            <a:solidFill>
              <a:srgbClr val="800080"/>
            </a:solidFill>
            <a:ln w="9525">
              <a:solidFill>
                <a:srgbClr val="800080"/>
              </a:solidFill>
              <a:round/>
              <a:headEnd/>
              <a:tailEnd/>
            </a:ln>
          </p:spPr>
          <p:txBody>
            <a:bodyPr/>
            <a:lstStyle/>
            <a:p>
              <a:endParaRPr lang="de-DE"/>
            </a:p>
          </p:txBody>
        </p:sp>
        <p:sp>
          <p:nvSpPr>
            <p:cNvPr id="42071" name="Freeform 87"/>
            <p:cNvSpPr>
              <a:spLocks/>
            </p:cNvSpPr>
            <p:nvPr/>
          </p:nvSpPr>
          <p:spPr bwMode="auto">
            <a:xfrm>
              <a:off x="1008" y="4696"/>
              <a:ext cx="144" cy="836"/>
            </a:xfrm>
            <a:custGeom>
              <a:avLst/>
              <a:gdLst>
                <a:gd name="T0" fmla="*/ 126 w 144"/>
                <a:gd name="T1" fmla="*/ 6 h 836"/>
                <a:gd name="T2" fmla="*/ 0 w 144"/>
                <a:gd name="T3" fmla="*/ 96 h 836"/>
                <a:gd name="T4" fmla="*/ 18 w 144"/>
                <a:gd name="T5" fmla="*/ 402 h 836"/>
                <a:gd name="T6" fmla="*/ 36 w 144"/>
                <a:gd name="T7" fmla="*/ 780 h 836"/>
                <a:gd name="T8" fmla="*/ 90 w 144"/>
                <a:gd name="T9" fmla="*/ 618 h 836"/>
                <a:gd name="T10" fmla="*/ 72 w 144"/>
                <a:gd name="T11" fmla="*/ 204 h 836"/>
                <a:gd name="T12" fmla="*/ 90 w 144"/>
                <a:gd name="T13" fmla="*/ 114 h 836"/>
                <a:gd name="T14" fmla="*/ 144 w 144"/>
                <a:gd name="T15" fmla="*/ 6 h 836"/>
                <a:gd name="T16" fmla="*/ 126 w 144"/>
                <a:gd name="T17" fmla="*/ 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836">
                  <a:moveTo>
                    <a:pt x="126" y="6"/>
                  </a:moveTo>
                  <a:cubicBezTo>
                    <a:pt x="0" y="48"/>
                    <a:pt x="30" y="6"/>
                    <a:pt x="0" y="96"/>
                  </a:cubicBezTo>
                  <a:cubicBezTo>
                    <a:pt x="6" y="198"/>
                    <a:pt x="13" y="300"/>
                    <a:pt x="18" y="402"/>
                  </a:cubicBezTo>
                  <a:cubicBezTo>
                    <a:pt x="25" y="528"/>
                    <a:pt x="11" y="656"/>
                    <a:pt x="36" y="780"/>
                  </a:cubicBezTo>
                  <a:cubicBezTo>
                    <a:pt x="47" y="836"/>
                    <a:pt x="90" y="618"/>
                    <a:pt x="90" y="618"/>
                  </a:cubicBezTo>
                  <a:cubicBezTo>
                    <a:pt x="71" y="427"/>
                    <a:pt x="46" y="396"/>
                    <a:pt x="72" y="204"/>
                  </a:cubicBezTo>
                  <a:cubicBezTo>
                    <a:pt x="76" y="174"/>
                    <a:pt x="79" y="143"/>
                    <a:pt x="90" y="114"/>
                  </a:cubicBezTo>
                  <a:cubicBezTo>
                    <a:pt x="108" y="65"/>
                    <a:pt x="144" y="62"/>
                    <a:pt x="144" y="6"/>
                  </a:cubicBezTo>
                  <a:cubicBezTo>
                    <a:pt x="144" y="0"/>
                    <a:pt x="132" y="6"/>
                    <a:pt x="126" y="6"/>
                  </a:cubicBezTo>
                  <a:close/>
                </a:path>
              </a:pathLst>
            </a:custGeom>
            <a:solidFill>
              <a:srgbClr val="993300">
                <a:alpha val="50000"/>
              </a:srgbClr>
            </a:solidFill>
            <a:ln w="9525">
              <a:solidFill>
                <a:srgbClr val="993300"/>
              </a:solidFill>
              <a:round/>
              <a:headEnd/>
              <a:tailEnd/>
            </a:ln>
          </p:spPr>
          <p:txBody>
            <a:bodyPr/>
            <a:lstStyle/>
            <a:p>
              <a:endParaRPr lang="de-DE"/>
            </a:p>
          </p:txBody>
        </p:sp>
        <p:sp>
          <p:nvSpPr>
            <p:cNvPr id="42072" name="Freeform 88"/>
            <p:cNvSpPr>
              <a:spLocks/>
            </p:cNvSpPr>
            <p:nvPr/>
          </p:nvSpPr>
          <p:spPr bwMode="auto">
            <a:xfrm>
              <a:off x="2434" y="5701"/>
              <a:ext cx="162" cy="179"/>
            </a:xfrm>
            <a:custGeom>
              <a:avLst/>
              <a:gdLst>
                <a:gd name="T0" fmla="*/ 93 w 162"/>
                <a:gd name="T1" fmla="*/ 0 h 179"/>
                <a:gd name="T2" fmla="*/ 3 w 162"/>
                <a:gd name="T3" fmla="*/ 90 h 179"/>
                <a:gd name="T4" fmla="*/ 21 w 162"/>
                <a:gd name="T5" fmla="*/ 162 h 179"/>
                <a:gd name="T6" fmla="*/ 75 w 162"/>
                <a:gd name="T7" fmla="*/ 144 h 179"/>
                <a:gd name="T8" fmla="*/ 147 w 162"/>
                <a:gd name="T9" fmla="*/ 162 h 179"/>
                <a:gd name="T10" fmla="*/ 111 w 162"/>
                <a:gd name="T11" fmla="*/ 108 h 179"/>
                <a:gd name="T12" fmla="*/ 93 w 162"/>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162" h="179">
                  <a:moveTo>
                    <a:pt x="93" y="0"/>
                  </a:moveTo>
                  <a:cubicBezTo>
                    <a:pt x="63" y="20"/>
                    <a:pt x="9" y="46"/>
                    <a:pt x="3" y="90"/>
                  </a:cubicBezTo>
                  <a:cubicBezTo>
                    <a:pt x="0" y="114"/>
                    <a:pt x="15" y="138"/>
                    <a:pt x="21" y="162"/>
                  </a:cubicBezTo>
                  <a:cubicBezTo>
                    <a:pt x="39" y="156"/>
                    <a:pt x="56" y="144"/>
                    <a:pt x="75" y="144"/>
                  </a:cubicBezTo>
                  <a:cubicBezTo>
                    <a:pt x="100" y="144"/>
                    <a:pt x="130" y="179"/>
                    <a:pt x="147" y="162"/>
                  </a:cubicBezTo>
                  <a:cubicBezTo>
                    <a:pt x="162" y="147"/>
                    <a:pt x="121" y="127"/>
                    <a:pt x="111" y="108"/>
                  </a:cubicBezTo>
                  <a:cubicBezTo>
                    <a:pt x="87" y="61"/>
                    <a:pt x="93" y="50"/>
                    <a:pt x="93" y="0"/>
                  </a:cubicBezTo>
                  <a:close/>
                </a:path>
              </a:pathLst>
            </a:custGeom>
            <a:solidFill>
              <a:srgbClr val="993300">
                <a:alpha val="50000"/>
              </a:srgbClr>
            </a:solidFill>
            <a:ln w="9525">
              <a:solidFill>
                <a:srgbClr val="993300"/>
              </a:solidFill>
              <a:round/>
              <a:headEnd/>
              <a:tailEnd/>
            </a:ln>
          </p:spPr>
          <p:txBody>
            <a:bodyPr/>
            <a:lstStyle/>
            <a:p>
              <a:endParaRPr lang="de-DE"/>
            </a:p>
          </p:txBody>
        </p:sp>
        <p:sp>
          <p:nvSpPr>
            <p:cNvPr id="42073" name="AutoShape 89"/>
            <p:cNvSpPr>
              <a:spLocks noChangeArrowheads="1"/>
            </p:cNvSpPr>
            <p:nvPr/>
          </p:nvSpPr>
          <p:spPr bwMode="auto">
            <a:xfrm>
              <a:off x="8933" y="3190"/>
              <a:ext cx="112" cy="369"/>
            </a:xfrm>
            <a:prstGeom prst="flowChartTerminator">
              <a:avLst/>
            </a:prstGeom>
            <a:gradFill rotWithShape="0">
              <a:gsLst>
                <a:gs pos="0">
                  <a:srgbClr val="FFFFFF"/>
                </a:gs>
                <a:gs pos="50000">
                  <a:srgbClr val="FFFFFF">
                    <a:gamma/>
                    <a:shade val="69804"/>
                    <a:invGamma/>
                  </a:srgbClr>
                </a:gs>
                <a:gs pos="100000">
                  <a:srgbClr val="FFFFFF"/>
                </a:gs>
              </a:gsLst>
              <a:lin ang="0" scaled="1"/>
            </a:gradFill>
            <a:ln w="9525">
              <a:solidFill>
                <a:srgbClr val="808080"/>
              </a:solidFill>
              <a:miter lim="800000"/>
              <a:headEnd/>
              <a:tailEnd/>
            </a:ln>
          </p:spPr>
          <p:txBody>
            <a:bodyPr/>
            <a:lstStyle/>
            <a:p>
              <a:endParaRPr lang="de-DE"/>
            </a:p>
          </p:txBody>
        </p:sp>
        <p:sp>
          <p:nvSpPr>
            <p:cNvPr id="42074" name="AutoShape 90"/>
            <p:cNvSpPr>
              <a:spLocks noChangeArrowheads="1"/>
            </p:cNvSpPr>
            <p:nvPr/>
          </p:nvSpPr>
          <p:spPr bwMode="auto">
            <a:xfrm>
              <a:off x="8922" y="3559"/>
              <a:ext cx="142" cy="142"/>
            </a:xfrm>
            <a:prstGeom prst="flowChartConnector">
              <a:avLst/>
            </a:prstGeom>
            <a:solidFill>
              <a:srgbClr val="333333"/>
            </a:solidFill>
            <a:ln w="9525">
              <a:solidFill>
                <a:srgbClr val="333333"/>
              </a:solidFill>
              <a:round/>
              <a:headEnd/>
              <a:tailEnd/>
            </a:ln>
          </p:spPr>
          <p:txBody>
            <a:bodyPr/>
            <a:lstStyle/>
            <a:p>
              <a:endParaRPr lang="de-DE"/>
            </a:p>
          </p:txBody>
        </p:sp>
        <p:sp>
          <p:nvSpPr>
            <p:cNvPr id="42075" name="Freeform 91"/>
            <p:cNvSpPr>
              <a:spLocks/>
            </p:cNvSpPr>
            <p:nvPr/>
          </p:nvSpPr>
          <p:spPr bwMode="auto">
            <a:xfrm>
              <a:off x="2163" y="3941"/>
              <a:ext cx="150" cy="120"/>
            </a:xfrm>
            <a:custGeom>
              <a:avLst/>
              <a:gdLst>
                <a:gd name="T0" fmla="*/ 150 w 150"/>
                <a:gd name="T1" fmla="*/ 0 h 120"/>
                <a:gd name="T2" fmla="*/ 70 w 150"/>
                <a:gd name="T3" fmla="*/ 20 h 120"/>
                <a:gd name="T4" fmla="*/ 10 w 150"/>
                <a:gd name="T5" fmla="*/ 40 h 120"/>
                <a:gd name="T6" fmla="*/ 30 w 150"/>
                <a:gd name="T7" fmla="*/ 120 h 120"/>
                <a:gd name="T8" fmla="*/ 150 w 150"/>
                <a:gd name="T9" fmla="*/ 0 h 120"/>
              </a:gdLst>
              <a:ahLst/>
              <a:cxnLst>
                <a:cxn ang="0">
                  <a:pos x="T0" y="T1"/>
                </a:cxn>
                <a:cxn ang="0">
                  <a:pos x="T2" y="T3"/>
                </a:cxn>
                <a:cxn ang="0">
                  <a:pos x="T4" y="T5"/>
                </a:cxn>
                <a:cxn ang="0">
                  <a:pos x="T6" y="T7"/>
                </a:cxn>
                <a:cxn ang="0">
                  <a:pos x="T8" y="T9"/>
                </a:cxn>
              </a:cxnLst>
              <a:rect l="0" t="0" r="r" b="b"/>
              <a:pathLst>
                <a:path w="150" h="120">
                  <a:moveTo>
                    <a:pt x="150" y="0"/>
                  </a:moveTo>
                  <a:cubicBezTo>
                    <a:pt x="123" y="7"/>
                    <a:pt x="96" y="12"/>
                    <a:pt x="70" y="20"/>
                  </a:cubicBezTo>
                  <a:cubicBezTo>
                    <a:pt x="50" y="26"/>
                    <a:pt x="18" y="20"/>
                    <a:pt x="10" y="40"/>
                  </a:cubicBezTo>
                  <a:cubicBezTo>
                    <a:pt x="0" y="66"/>
                    <a:pt x="23" y="93"/>
                    <a:pt x="30" y="120"/>
                  </a:cubicBezTo>
                  <a:cubicBezTo>
                    <a:pt x="116" y="98"/>
                    <a:pt x="150" y="100"/>
                    <a:pt x="150" y="0"/>
                  </a:cubicBezTo>
                  <a:close/>
                </a:path>
              </a:pathLst>
            </a:custGeom>
            <a:solidFill>
              <a:srgbClr val="993300"/>
            </a:solidFill>
            <a:ln w="9525">
              <a:solidFill>
                <a:srgbClr val="993300"/>
              </a:solidFill>
              <a:round/>
              <a:headEnd/>
              <a:tailEnd/>
            </a:ln>
          </p:spPr>
          <p:txBody>
            <a:bodyPr/>
            <a:lstStyle/>
            <a:p>
              <a:endParaRPr lang="de-DE"/>
            </a:p>
          </p:txBody>
        </p:sp>
        <p:sp>
          <p:nvSpPr>
            <p:cNvPr id="42076" name="Freeform 92"/>
            <p:cNvSpPr>
              <a:spLocks/>
            </p:cNvSpPr>
            <p:nvPr/>
          </p:nvSpPr>
          <p:spPr bwMode="auto">
            <a:xfrm>
              <a:off x="3411" y="3248"/>
              <a:ext cx="380" cy="1916"/>
            </a:xfrm>
            <a:custGeom>
              <a:avLst/>
              <a:gdLst>
                <a:gd name="T0" fmla="*/ 80 w 380"/>
                <a:gd name="T1" fmla="*/ 52 h 1916"/>
                <a:gd name="T2" fmla="*/ 140 w 380"/>
                <a:gd name="T3" fmla="*/ 12 h 1916"/>
                <a:gd name="T4" fmla="*/ 280 w 380"/>
                <a:gd name="T5" fmla="*/ 92 h 1916"/>
                <a:gd name="T6" fmla="*/ 380 w 380"/>
                <a:gd name="T7" fmla="*/ 1192 h 1916"/>
                <a:gd name="T8" fmla="*/ 200 w 380"/>
                <a:gd name="T9" fmla="*/ 1812 h 1916"/>
                <a:gd name="T10" fmla="*/ 120 w 380"/>
                <a:gd name="T11" fmla="*/ 1912 h 1916"/>
                <a:gd name="T12" fmla="*/ 40 w 380"/>
                <a:gd name="T13" fmla="*/ 1892 h 1916"/>
                <a:gd name="T14" fmla="*/ 40 w 380"/>
                <a:gd name="T15" fmla="*/ 1772 h 1916"/>
                <a:gd name="T16" fmla="*/ 160 w 380"/>
                <a:gd name="T17" fmla="*/ 1692 h 1916"/>
                <a:gd name="T18" fmla="*/ 180 w 380"/>
                <a:gd name="T19" fmla="*/ 1612 h 1916"/>
                <a:gd name="T20" fmla="*/ 200 w 380"/>
                <a:gd name="T21" fmla="*/ 1552 h 1916"/>
                <a:gd name="T22" fmla="*/ 160 w 380"/>
                <a:gd name="T23" fmla="*/ 1492 h 1916"/>
                <a:gd name="T24" fmla="*/ 120 w 380"/>
                <a:gd name="T25" fmla="*/ 1032 h 1916"/>
                <a:gd name="T26" fmla="*/ 180 w 380"/>
                <a:gd name="T27" fmla="*/ 772 h 1916"/>
                <a:gd name="T28" fmla="*/ 200 w 380"/>
                <a:gd name="T29" fmla="*/ 312 h 1916"/>
                <a:gd name="T30" fmla="*/ 180 w 380"/>
                <a:gd name="T31" fmla="*/ 172 h 1916"/>
                <a:gd name="T32" fmla="*/ 100 w 380"/>
                <a:gd name="T33" fmla="*/ 152 h 1916"/>
                <a:gd name="T34" fmla="*/ 80 w 380"/>
                <a:gd name="T35" fmla="*/ 52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0" h="1916">
                  <a:moveTo>
                    <a:pt x="80" y="52"/>
                  </a:moveTo>
                  <a:cubicBezTo>
                    <a:pt x="100" y="39"/>
                    <a:pt x="116" y="15"/>
                    <a:pt x="140" y="12"/>
                  </a:cubicBezTo>
                  <a:cubicBezTo>
                    <a:pt x="239" y="0"/>
                    <a:pt x="239" y="30"/>
                    <a:pt x="280" y="92"/>
                  </a:cubicBezTo>
                  <a:cubicBezTo>
                    <a:pt x="292" y="495"/>
                    <a:pt x="286" y="815"/>
                    <a:pt x="380" y="1192"/>
                  </a:cubicBezTo>
                  <a:cubicBezTo>
                    <a:pt x="363" y="1394"/>
                    <a:pt x="353" y="1659"/>
                    <a:pt x="200" y="1812"/>
                  </a:cubicBezTo>
                  <a:cubicBezTo>
                    <a:pt x="185" y="1857"/>
                    <a:pt x="183" y="1903"/>
                    <a:pt x="120" y="1912"/>
                  </a:cubicBezTo>
                  <a:cubicBezTo>
                    <a:pt x="93" y="1916"/>
                    <a:pt x="67" y="1899"/>
                    <a:pt x="40" y="1892"/>
                  </a:cubicBezTo>
                  <a:cubicBezTo>
                    <a:pt x="27" y="1852"/>
                    <a:pt x="0" y="1812"/>
                    <a:pt x="40" y="1772"/>
                  </a:cubicBezTo>
                  <a:cubicBezTo>
                    <a:pt x="74" y="1738"/>
                    <a:pt x="160" y="1692"/>
                    <a:pt x="160" y="1692"/>
                  </a:cubicBezTo>
                  <a:cubicBezTo>
                    <a:pt x="167" y="1665"/>
                    <a:pt x="172" y="1638"/>
                    <a:pt x="180" y="1612"/>
                  </a:cubicBezTo>
                  <a:cubicBezTo>
                    <a:pt x="186" y="1592"/>
                    <a:pt x="203" y="1573"/>
                    <a:pt x="200" y="1552"/>
                  </a:cubicBezTo>
                  <a:cubicBezTo>
                    <a:pt x="196" y="1528"/>
                    <a:pt x="173" y="1512"/>
                    <a:pt x="160" y="1492"/>
                  </a:cubicBezTo>
                  <a:cubicBezTo>
                    <a:pt x="176" y="1336"/>
                    <a:pt x="213" y="1171"/>
                    <a:pt x="120" y="1032"/>
                  </a:cubicBezTo>
                  <a:cubicBezTo>
                    <a:pt x="135" y="942"/>
                    <a:pt x="151" y="859"/>
                    <a:pt x="180" y="772"/>
                  </a:cubicBezTo>
                  <a:cubicBezTo>
                    <a:pt x="187" y="619"/>
                    <a:pt x="200" y="465"/>
                    <a:pt x="200" y="312"/>
                  </a:cubicBezTo>
                  <a:cubicBezTo>
                    <a:pt x="200" y="265"/>
                    <a:pt x="205" y="212"/>
                    <a:pt x="180" y="172"/>
                  </a:cubicBezTo>
                  <a:cubicBezTo>
                    <a:pt x="165" y="149"/>
                    <a:pt x="127" y="159"/>
                    <a:pt x="100" y="152"/>
                  </a:cubicBezTo>
                  <a:cubicBezTo>
                    <a:pt x="76" y="79"/>
                    <a:pt x="80" y="113"/>
                    <a:pt x="80" y="52"/>
                  </a:cubicBezTo>
                  <a:close/>
                </a:path>
              </a:pathLst>
            </a:custGeom>
            <a:solidFill>
              <a:srgbClr val="800000"/>
            </a:solidFill>
            <a:ln w="9525">
              <a:solidFill>
                <a:srgbClr val="800000"/>
              </a:solidFill>
              <a:round/>
              <a:headEnd/>
              <a:tailEnd/>
            </a:ln>
          </p:spPr>
          <p:txBody>
            <a:bodyPr/>
            <a:lstStyle/>
            <a:p>
              <a:endParaRPr lang="de-DE"/>
            </a:p>
          </p:txBody>
        </p:sp>
        <p:sp>
          <p:nvSpPr>
            <p:cNvPr id="42077" name="Freeform 93"/>
            <p:cNvSpPr>
              <a:spLocks/>
            </p:cNvSpPr>
            <p:nvPr/>
          </p:nvSpPr>
          <p:spPr bwMode="auto">
            <a:xfrm>
              <a:off x="1419" y="4455"/>
              <a:ext cx="2054" cy="918"/>
            </a:xfrm>
            <a:custGeom>
              <a:avLst/>
              <a:gdLst>
                <a:gd name="T0" fmla="*/ 194 w 2054"/>
                <a:gd name="T1" fmla="*/ 381 h 918"/>
                <a:gd name="T2" fmla="*/ 134 w 2054"/>
                <a:gd name="T3" fmla="*/ 341 h 918"/>
                <a:gd name="T4" fmla="*/ 94 w 2054"/>
                <a:gd name="T5" fmla="*/ 201 h 918"/>
                <a:gd name="T6" fmla="*/ 74 w 2054"/>
                <a:gd name="T7" fmla="*/ 41 h 918"/>
                <a:gd name="T8" fmla="*/ 14 w 2054"/>
                <a:gd name="T9" fmla="*/ 21 h 918"/>
                <a:gd name="T10" fmla="*/ 34 w 2054"/>
                <a:gd name="T11" fmla="*/ 661 h 918"/>
                <a:gd name="T12" fmla="*/ 94 w 2054"/>
                <a:gd name="T13" fmla="*/ 681 h 918"/>
                <a:gd name="T14" fmla="*/ 634 w 2054"/>
                <a:gd name="T15" fmla="*/ 721 h 918"/>
                <a:gd name="T16" fmla="*/ 1434 w 2054"/>
                <a:gd name="T17" fmla="*/ 741 h 918"/>
                <a:gd name="T18" fmla="*/ 2054 w 2054"/>
                <a:gd name="T19" fmla="*/ 721 h 918"/>
                <a:gd name="T20" fmla="*/ 2014 w 2054"/>
                <a:gd name="T21" fmla="*/ 661 h 918"/>
                <a:gd name="T22" fmla="*/ 1614 w 2054"/>
                <a:gd name="T23" fmla="*/ 601 h 918"/>
                <a:gd name="T24" fmla="*/ 1234 w 2054"/>
                <a:gd name="T25" fmla="*/ 621 h 918"/>
                <a:gd name="T26" fmla="*/ 1014 w 2054"/>
                <a:gd name="T27" fmla="*/ 521 h 918"/>
                <a:gd name="T28" fmla="*/ 894 w 2054"/>
                <a:gd name="T29" fmla="*/ 481 h 918"/>
                <a:gd name="T30" fmla="*/ 234 w 2054"/>
                <a:gd name="T31" fmla="*/ 501 h 918"/>
                <a:gd name="T32" fmla="*/ 194 w 2054"/>
                <a:gd name="T33" fmla="*/ 381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4" h="918">
                  <a:moveTo>
                    <a:pt x="194" y="381"/>
                  </a:moveTo>
                  <a:cubicBezTo>
                    <a:pt x="174" y="368"/>
                    <a:pt x="147" y="361"/>
                    <a:pt x="134" y="341"/>
                  </a:cubicBezTo>
                  <a:cubicBezTo>
                    <a:pt x="107" y="301"/>
                    <a:pt x="109" y="247"/>
                    <a:pt x="94" y="201"/>
                  </a:cubicBezTo>
                  <a:cubicBezTo>
                    <a:pt x="87" y="148"/>
                    <a:pt x="96" y="90"/>
                    <a:pt x="74" y="41"/>
                  </a:cubicBezTo>
                  <a:cubicBezTo>
                    <a:pt x="65" y="22"/>
                    <a:pt x="15" y="0"/>
                    <a:pt x="14" y="21"/>
                  </a:cubicBezTo>
                  <a:cubicBezTo>
                    <a:pt x="0" y="234"/>
                    <a:pt x="8" y="449"/>
                    <a:pt x="34" y="661"/>
                  </a:cubicBezTo>
                  <a:cubicBezTo>
                    <a:pt x="37" y="682"/>
                    <a:pt x="73" y="679"/>
                    <a:pt x="94" y="681"/>
                  </a:cubicBezTo>
                  <a:cubicBezTo>
                    <a:pt x="274" y="700"/>
                    <a:pt x="454" y="705"/>
                    <a:pt x="634" y="721"/>
                  </a:cubicBezTo>
                  <a:cubicBezTo>
                    <a:pt x="904" y="698"/>
                    <a:pt x="1165" y="711"/>
                    <a:pt x="1434" y="741"/>
                  </a:cubicBezTo>
                  <a:cubicBezTo>
                    <a:pt x="1639" y="809"/>
                    <a:pt x="1923" y="918"/>
                    <a:pt x="2054" y="721"/>
                  </a:cubicBezTo>
                  <a:cubicBezTo>
                    <a:pt x="2041" y="701"/>
                    <a:pt x="2034" y="674"/>
                    <a:pt x="2014" y="661"/>
                  </a:cubicBezTo>
                  <a:cubicBezTo>
                    <a:pt x="1915" y="599"/>
                    <a:pt x="1692" y="607"/>
                    <a:pt x="1614" y="601"/>
                  </a:cubicBezTo>
                  <a:cubicBezTo>
                    <a:pt x="1489" y="559"/>
                    <a:pt x="1358" y="580"/>
                    <a:pt x="1234" y="621"/>
                  </a:cubicBezTo>
                  <a:cubicBezTo>
                    <a:pt x="1133" y="596"/>
                    <a:pt x="1107" y="558"/>
                    <a:pt x="1014" y="521"/>
                  </a:cubicBezTo>
                  <a:cubicBezTo>
                    <a:pt x="975" y="505"/>
                    <a:pt x="894" y="481"/>
                    <a:pt x="894" y="481"/>
                  </a:cubicBezTo>
                  <a:cubicBezTo>
                    <a:pt x="672" y="503"/>
                    <a:pt x="456" y="533"/>
                    <a:pt x="234" y="501"/>
                  </a:cubicBezTo>
                  <a:cubicBezTo>
                    <a:pt x="221" y="461"/>
                    <a:pt x="194" y="381"/>
                    <a:pt x="194" y="381"/>
                  </a:cubicBezTo>
                  <a:close/>
                </a:path>
              </a:pathLst>
            </a:custGeom>
            <a:solidFill>
              <a:srgbClr val="800000"/>
            </a:solidFill>
            <a:ln w="9525">
              <a:solidFill>
                <a:srgbClr val="800000"/>
              </a:solidFill>
              <a:round/>
              <a:headEnd/>
              <a:tailEnd/>
            </a:ln>
          </p:spPr>
          <p:txBody>
            <a:bodyPr/>
            <a:lstStyle/>
            <a:p>
              <a:endParaRPr lang="de-DE"/>
            </a:p>
          </p:txBody>
        </p:sp>
        <p:sp>
          <p:nvSpPr>
            <p:cNvPr id="42078" name="Freeform 94"/>
            <p:cNvSpPr>
              <a:spLocks/>
            </p:cNvSpPr>
            <p:nvPr/>
          </p:nvSpPr>
          <p:spPr bwMode="auto">
            <a:xfrm>
              <a:off x="1307" y="3581"/>
              <a:ext cx="409" cy="600"/>
            </a:xfrm>
            <a:custGeom>
              <a:avLst/>
              <a:gdLst>
                <a:gd name="T0" fmla="*/ 209 w 409"/>
                <a:gd name="T1" fmla="*/ 140 h 600"/>
                <a:gd name="T2" fmla="*/ 389 w 409"/>
                <a:gd name="T3" fmla="*/ 320 h 600"/>
                <a:gd name="T4" fmla="*/ 409 w 409"/>
                <a:gd name="T5" fmla="*/ 480 h 600"/>
                <a:gd name="T6" fmla="*/ 389 w 409"/>
                <a:gd name="T7" fmla="*/ 540 h 600"/>
                <a:gd name="T8" fmla="*/ 269 w 409"/>
                <a:gd name="T9" fmla="*/ 580 h 600"/>
                <a:gd name="T10" fmla="*/ 209 w 409"/>
                <a:gd name="T11" fmla="*/ 600 h 600"/>
                <a:gd name="T12" fmla="*/ 169 w 409"/>
                <a:gd name="T13" fmla="*/ 0 h 600"/>
                <a:gd name="T14" fmla="*/ 209 w 409"/>
                <a:gd name="T15" fmla="*/ 14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600">
                  <a:moveTo>
                    <a:pt x="209" y="140"/>
                  </a:moveTo>
                  <a:cubicBezTo>
                    <a:pt x="294" y="204"/>
                    <a:pt x="316" y="247"/>
                    <a:pt x="389" y="320"/>
                  </a:cubicBezTo>
                  <a:cubicBezTo>
                    <a:pt x="396" y="373"/>
                    <a:pt x="409" y="426"/>
                    <a:pt x="409" y="480"/>
                  </a:cubicBezTo>
                  <a:cubicBezTo>
                    <a:pt x="409" y="501"/>
                    <a:pt x="406" y="528"/>
                    <a:pt x="389" y="540"/>
                  </a:cubicBezTo>
                  <a:cubicBezTo>
                    <a:pt x="355" y="565"/>
                    <a:pt x="309" y="567"/>
                    <a:pt x="269" y="580"/>
                  </a:cubicBezTo>
                  <a:cubicBezTo>
                    <a:pt x="249" y="587"/>
                    <a:pt x="209" y="600"/>
                    <a:pt x="209" y="600"/>
                  </a:cubicBezTo>
                  <a:cubicBezTo>
                    <a:pt x="0" y="530"/>
                    <a:pt x="111" y="174"/>
                    <a:pt x="169" y="0"/>
                  </a:cubicBezTo>
                  <a:cubicBezTo>
                    <a:pt x="224" y="82"/>
                    <a:pt x="209" y="36"/>
                    <a:pt x="209" y="140"/>
                  </a:cubicBezTo>
                  <a:close/>
                </a:path>
              </a:pathLst>
            </a:custGeom>
            <a:solidFill>
              <a:srgbClr val="800000"/>
            </a:solidFill>
            <a:ln w="9525">
              <a:solidFill>
                <a:srgbClr val="800000"/>
              </a:solidFill>
              <a:round/>
              <a:headEnd/>
              <a:tailEnd/>
            </a:ln>
          </p:spPr>
          <p:txBody>
            <a:bodyPr/>
            <a:lstStyle/>
            <a:p>
              <a:endParaRPr lang="de-DE"/>
            </a:p>
          </p:txBody>
        </p:sp>
        <p:sp>
          <p:nvSpPr>
            <p:cNvPr id="42079" name="Oval 95"/>
            <p:cNvSpPr>
              <a:spLocks noChangeArrowheads="1"/>
            </p:cNvSpPr>
            <p:nvPr/>
          </p:nvSpPr>
          <p:spPr bwMode="auto">
            <a:xfrm>
              <a:off x="4391" y="2691"/>
              <a:ext cx="2847" cy="528"/>
            </a:xfrm>
            <a:prstGeom prst="ellipse">
              <a:avLst/>
            </a:prstGeom>
            <a:gradFill rotWithShape="0">
              <a:gsLst>
                <a:gs pos="0">
                  <a:srgbClr val="FFFFFF">
                    <a:gamma/>
                    <a:shade val="46275"/>
                    <a:invGamma/>
                  </a:srgbClr>
                </a:gs>
                <a:gs pos="100000">
                  <a:srgbClr val="FFFFFF"/>
                </a:gs>
              </a:gsLst>
              <a:lin ang="5400000" scaled="1"/>
            </a:gradFill>
            <a:ln w="47625">
              <a:solidFill>
                <a:srgbClr val="808080"/>
              </a:solidFill>
              <a:round/>
              <a:headEnd/>
              <a:tailEnd/>
            </a:ln>
          </p:spPr>
          <p:txBody>
            <a:bodyPr/>
            <a:lstStyle/>
            <a:p>
              <a:endParaRPr lang="de-DE"/>
            </a:p>
          </p:txBody>
        </p:sp>
        <p:sp>
          <p:nvSpPr>
            <p:cNvPr id="42080" name="AutoShape 96"/>
            <p:cNvSpPr>
              <a:spLocks noChangeArrowheads="1"/>
            </p:cNvSpPr>
            <p:nvPr/>
          </p:nvSpPr>
          <p:spPr bwMode="auto">
            <a:xfrm>
              <a:off x="5714" y="3190"/>
              <a:ext cx="111" cy="369"/>
            </a:xfrm>
            <a:prstGeom prst="flowChartTerminator">
              <a:avLst/>
            </a:prstGeom>
            <a:gradFill rotWithShape="0">
              <a:gsLst>
                <a:gs pos="0">
                  <a:srgbClr val="FFFFFF"/>
                </a:gs>
                <a:gs pos="50000">
                  <a:srgbClr val="FFFFFF">
                    <a:gamma/>
                    <a:shade val="69804"/>
                    <a:invGamma/>
                  </a:srgbClr>
                </a:gs>
                <a:gs pos="100000">
                  <a:srgbClr val="FFFFFF"/>
                </a:gs>
              </a:gsLst>
              <a:lin ang="0" scaled="1"/>
            </a:gradFill>
            <a:ln w="9525">
              <a:solidFill>
                <a:srgbClr val="808080"/>
              </a:solidFill>
              <a:miter lim="800000"/>
              <a:headEnd/>
              <a:tailEnd/>
            </a:ln>
          </p:spPr>
          <p:txBody>
            <a:bodyPr/>
            <a:lstStyle/>
            <a:p>
              <a:endParaRPr lang="de-DE"/>
            </a:p>
          </p:txBody>
        </p:sp>
        <p:sp>
          <p:nvSpPr>
            <p:cNvPr id="42081" name="AutoShape 97"/>
            <p:cNvSpPr>
              <a:spLocks noChangeArrowheads="1"/>
            </p:cNvSpPr>
            <p:nvPr/>
          </p:nvSpPr>
          <p:spPr bwMode="auto">
            <a:xfrm>
              <a:off x="5707" y="3559"/>
              <a:ext cx="142" cy="142"/>
            </a:xfrm>
            <a:prstGeom prst="flowChartConnector">
              <a:avLst/>
            </a:prstGeom>
            <a:solidFill>
              <a:srgbClr val="333333"/>
            </a:solidFill>
            <a:ln w="9525">
              <a:solidFill>
                <a:srgbClr val="333333"/>
              </a:solidFill>
              <a:round/>
              <a:headEnd/>
              <a:tailEnd/>
            </a:ln>
          </p:spPr>
          <p:txBody>
            <a:bodyPr/>
            <a:lstStyle/>
            <a:p>
              <a:endParaRPr lang="de-DE"/>
            </a:p>
          </p:txBody>
        </p:sp>
        <p:sp>
          <p:nvSpPr>
            <p:cNvPr id="42082" name="Freeform 98"/>
            <p:cNvSpPr>
              <a:spLocks/>
            </p:cNvSpPr>
            <p:nvPr/>
          </p:nvSpPr>
          <p:spPr bwMode="auto">
            <a:xfrm>
              <a:off x="4488" y="3322"/>
              <a:ext cx="570" cy="1132"/>
            </a:xfrm>
            <a:custGeom>
              <a:avLst/>
              <a:gdLst>
                <a:gd name="T0" fmla="*/ 545 w 570"/>
                <a:gd name="T1" fmla="*/ 26 h 1132"/>
                <a:gd name="T2" fmla="*/ 474 w 570"/>
                <a:gd name="T3" fmla="*/ 8 h 1132"/>
                <a:gd name="T4" fmla="*/ 386 w 570"/>
                <a:gd name="T5" fmla="*/ 26 h 1132"/>
                <a:gd name="T6" fmla="*/ 351 w 570"/>
                <a:gd name="T7" fmla="*/ 78 h 1132"/>
                <a:gd name="T8" fmla="*/ 334 w 570"/>
                <a:gd name="T9" fmla="*/ 131 h 1132"/>
                <a:gd name="T10" fmla="*/ 264 w 570"/>
                <a:gd name="T11" fmla="*/ 236 h 1132"/>
                <a:gd name="T12" fmla="*/ 193 w 570"/>
                <a:gd name="T13" fmla="*/ 394 h 1132"/>
                <a:gd name="T14" fmla="*/ 158 w 570"/>
                <a:gd name="T15" fmla="*/ 500 h 1132"/>
                <a:gd name="T16" fmla="*/ 123 w 570"/>
                <a:gd name="T17" fmla="*/ 552 h 1132"/>
                <a:gd name="T18" fmla="*/ 88 w 570"/>
                <a:gd name="T19" fmla="*/ 658 h 1132"/>
                <a:gd name="T20" fmla="*/ 53 w 570"/>
                <a:gd name="T21" fmla="*/ 711 h 1132"/>
                <a:gd name="T22" fmla="*/ 18 w 570"/>
                <a:gd name="T23" fmla="*/ 816 h 1132"/>
                <a:gd name="T24" fmla="*/ 0 w 570"/>
                <a:gd name="T25" fmla="*/ 869 h 1132"/>
                <a:gd name="T26" fmla="*/ 88 w 570"/>
                <a:gd name="T27" fmla="*/ 1114 h 1132"/>
                <a:gd name="T28" fmla="*/ 158 w 570"/>
                <a:gd name="T29" fmla="*/ 1132 h 1132"/>
                <a:gd name="T30" fmla="*/ 422 w 570"/>
                <a:gd name="T31" fmla="*/ 956 h 1132"/>
                <a:gd name="T32" fmla="*/ 457 w 570"/>
                <a:gd name="T33" fmla="*/ 869 h 1132"/>
                <a:gd name="T34" fmla="*/ 492 w 570"/>
                <a:gd name="T35" fmla="*/ 816 h 1132"/>
                <a:gd name="T36" fmla="*/ 509 w 570"/>
                <a:gd name="T37" fmla="*/ 711 h 1132"/>
                <a:gd name="T38" fmla="*/ 527 w 570"/>
                <a:gd name="T39" fmla="*/ 658 h 1132"/>
                <a:gd name="T40" fmla="*/ 545 w 570"/>
                <a:gd name="T41" fmla="*/ 113 h 1132"/>
                <a:gd name="T42" fmla="*/ 545 w 570"/>
                <a:gd name="T43"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1132">
                  <a:moveTo>
                    <a:pt x="545" y="26"/>
                  </a:moveTo>
                  <a:cubicBezTo>
                    <a:pt x="460" y="109"/>
                    <a:pt x="561" y="33"/>
                    <a:pt x="474" y="8"/>
                  </a:cubicBezTo>
                  <a:cubicBezTo>
                    <a:pt x="445" y="0"/>
                    <a:pt x="415" y="20"/>
                    <a:pt x="386" y="26"/>
                  </a:cubicBezTo>
                  <a:cubicBezTo>
                    <a:pt x="374" y="43"/>
                    <a:pt x="360" y="59"/>
                    <a:pt x="351" y="78"/>
                  </a:cubicBezTo>
                  <a:cubicBezTo>
                    <a:pt x="343" y="95"/>
                    <a:pt x="343" y="115"/>
                    <a:pt x="334" y="131"/>
                  </a:cubicBezTo>
                  <a:cubicBezTo>
                    <a:pt x="314" y="168"/>
                    <a:pt x="278" y="196"/>
                    <a:pt x="264" y="236"/>
                  </a:cubicBezTo>
                  <a:cubicBezTo>
                    <a:pt x="221" y="362"/>
                    <a:pt x="249" y="311"/>
                    <a:pt x="193" y="394"/>
                  </a:cubicBezTo>
                  <a:cubicBezTo>
                    <a:pt x="181" y="429"/>
                    <a:pt x="179" y="469"/>
                    <a:pt x="158" y="500"/>
                  </a:cubicBezTo>
                  <a:cubicBezTo>
                    <a:pt x="146" y="517"/>
                    <a:pt x="131" y="533"/>
                    <a:pt x="123" y="552"/>
                  </a:cubicBezTo>
                  <a:cubicBezTo>
                    <a:pt x="108" y="586"/>
                    <a:pt x="109" y="627"/>
                    <a:pt x="88" y="658"/>
                  </a:cubicBezTo>
                  <a:cubicBezTo>
                    <a:pt x="76" y="676"/>
                    <a:pt x="62" y="692"/>
                    <a:pt x="53" y="711"/>
                  </a:cubicBezTo>
                  <a:cubicBezTo>
                    <a:pt x="38" y="745"/>
                    <a:pt x="30" y="781"/>
                    <a:pt x="18" y="816"/>
                  </a:cubicBezTo>
                  <a:cubicBezTo>
                    <a:pt x="12" y="834"/>
                    <a:pt x="0" y="869"/>
                    <a:pt x="0" y="869"/>
                  </a:cubicBezTo>
                  <a:cubicBezTo>
                    <a:pt x="11" y="951"/>
                    <a:pt x="2" y="1065"/>
                    <a:pt x="88" y="1114"/>
                  </a:cubicBezTo>
                  <a:cubicBezTo>
                    <a:pt x="109" y="1126"/>
                    <a:pt x="135" y="1126"/>
                    <a:pt x="158" y="1132"/>
                  </a:cubicBezTo>
                  <a:cubicBezTo>
                    <a:pt x="278" y="1084"/>
                    <a:pt x="322" y="1031"/>
                    <a:pt x="422" y="956"/>
                  </a:cubicBezTo>
                  <a:cubicBezTo>
                    <a:pt x="434" y="927"/>
                    <a:pt x="443" y="897"/>
                    <a:pt x="457" y="869"/>
                  </a:cubicBezTo>
                  <a:cubicBezTo>
                    <a:pt x="466" y="850"/>
                    <a:pt x="485" y="836"/>
                    <a:pt x="492" y="816"/>
                  </a:cubicBezTo>
                  <a:cubicBezTo>
                    <a:pt x="503" y="782"/>
                    <a:pt x="501" y="746"/>
                    <a:pt x="509" y="711"/>
                  </a:cubicBezTo>
                  <a:cubicBezTo>
                    <a:pt x="513" y="693"/>
                    <a:pt x="521" y="676"/>
                    <a:pt x="527" y="658"/>
                  </a:cubicBezTo>
                  <a:cubicBezTo>
                    <a:pt x="516" y="504"/>
                    <a:pt x="451" y="251"/>
                    <a:pt x="545" y="113"/>
                  </a:cubicBezTo>
                  <a:cubicBezTo>
                    <a:pt x="566" y="49"/>
                    <a:pt x="570" y="77"/>
                    <a:pt x="545" y="26"/>
                  </a:cubicBezTo>
                  <a:close/>
                </a:path>
              </a:pathLst>
            </a:custGeom>
            <a:solidFill>
              <a:srgbClr val="800080"/>
            </a:solidFill>
            <a:ln w="9525">
              <a:solidFill>
                <a:srgbClr val="800080"/>
              </a:solidFill>
              <a:round/>
              <a:headEnd/>
              <a:tailEnd/>
            </a:ln>
          </p:spPr>
          <p:txBody>
            <a:bodyPr/>
            <a:lstStyle/>
            <a:p>
              <a:endParaRPr lang="de-DE"/>
            </a:p>
          </p:txBody>
        </p:sp>
        <p:sp>
          <p:nvSpPr>
            <p:cNvPr id="42083" name="Freeform 99"/>
            <p:cNvSpPr>
              <a:spLocks/>
            </p:cNvSpPr>
            <p:nvPr/>
          </p:nvSpPr>
          <p:spPr bwMode="auto">
            <a:xfrm>
              <a:off x="9914" y="4665"/>
              <a:ext cx="264" cy="368"/>
            </a:xfrm>
            <a:custGeom>
              <a:avLst/>
              <a:gdLst>
                <a:gd name="T0" fmla="*/ 264 w 264"/>
                <a:gd name="T1" fmla="*/ 0 h 368"/>
                <a:gd name="T2" fmla="*/ 246 w 264"/>
                <a:gd name="T3" fmla="*/ 52 h 368"/>
                <a:gd name="T4" fmla="*/ 229 w 264"/>
                <a:gd name="T5" fmla="*/ 158 h 368"/>
                <a:gd name="T6" fmla="*/ 18 w 264"/>
                <a:gd name="T7" fmla="*/ 368 h 368"/>
                <a:gd name="T8" fmla="*/ 0 w 264"/>
                <a:gd name="T9" fmla="*/ 316 h 368"/>
                <a:gd name="T10" fmla="*/ 18 w 264"/>
                <a:gd name="T11" fmla="*/ 193 h 368"/>
                <a:gd name="T12" fmla="*/ 36 w 264"/>
                <a:gd name="T13" fmla="*/ 140 h 368"/>
                <a:gd name="T14" fmla="*/ 141 w 264"/>
                <a:gd name="T15" fmla="*/ 70 h 368"/>
                <a:gd name="T16" fmla="*/ 194 w 264"/>
                <a:gd name="T17" fmla="*/ 35 h 368"/>
                <a:gd name="T18" fmla="*/ 264 w 264"/>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368">
                  <a:moveTo>
                    <a:pt x="264" y="0"/>
                  </a:moveTo>
                  <a:cubicBezTo>
                    <a:pt x="258" y="17"/>
                    <a:pt x="250" y="34"/>
                    <a:pt x="246" y="52"/>
                  </a:cubicBezTo>
                  <a:cubicBezTo>
                    <a:pt x="238" y="87"/>
                    <a:pt x="240" y="124"/>
                    <a:pt x="229" y="158"/>
                  </a:cubicBezTo>
                  <a:cubicBezTo>
                    <a:pt x="200" y="246"/>
                    <a:pt x="81" y="306"/>
                    <a:pt x="18" y="368"/>
                  </a:cubicBezTo>
                  <a:cubicBezTo>
                    <a:pt x="12" y="351"/>
                    <a:pt x="0" y="334"/>
                    <a:pt x="0" y="316"/>
                  </a:cubicBezTo>
                  <a:cubicBezTo>
                    <a:pt x="0" y="275"/>
                    <a:pt x="10" y="234"/>
                    <a:pt x="18" y="193"/>
                  </a:cubicBezTo>
                  <a:cubicBezTo>
                    <a:pt x="22" y="175"/>
                    <a:pt x="23" y="153"/>
                    <a:pt x="36" y="140"/>
                  </a:cubicBezTo>
                  <a:cubicBezTo>
                    <a:pt x="66" y="110"/>
                    <a:pt x="106" y="93"/>
                    <a:pt x="141" y="70"/>
                  </a:cubicBezTo>
                  <a:cubicBezTo>
                    <a:pt x="159" y="58"/>
                    <a:pt x="174" y="42"/>
                    <a:pt x="194" y="35"/>
                  </a:cubicBezTo>
                  <a:cubicBezTo>
                    <a:pt x="254" y="14"/>
                    <a:pt x="233" y="30"/>
                    <a:pt x="264" y="0"/>
                  </a:cubicBezTo>
                  <a:close/>
                </a:path>
              </a:pathLst>
            </a:custGeom>
            <a:solidFill>
              <a:srgbClr val="FFFF66"/>
            </a:solidFill>
            <a:ln w="9525">
              <a:solidFill>
                <a:srgbClr val="FFFF66"/>
              </a:solidFill>
              <a:round/>
              <a:headEnd/>
              <a:tailEnd/>
            </a:ln>
          </p:spPr>
          <p:txBody>
            <a:bodyPr/>
            <a:lstStyle/>
            <a:p>
              <a:endParaRPr lang="de-DE"/>
            </a:p>
          </p:txBody>
        </p:sp>
        <p:sp>
          <p:nvSpPr>
            <p:cNvPr id="42084" name="Freeform 100"/>
            <p:cNvSpPr>
              <a:spLocks/>
            </p:cNvSpPr>
            <p:nvPr/>
          </p:nvSpPr>
          <p:spPr bwMode="auto">
            <a:xfrm>
              <a:off x="9809" y="3558"/>
              <a:ext cx="264" cy="96"/>
            </a:xfrm>
            <a:custGeom>
              <a:avLst/>
              <a:gdLst>
                <a:gd name="T0" fmla="*/ 0 w 264"/>
                <a:gd name="T1" fmla="*/ 0 h 96"/>
                <a:gd name="T2" fmla="*/ 35 w 264"/>
                <a:gd name="T3" fmla="*/ 53 h 96"/>
                <a:gd name="T4" fmla="*/ 141 w 264"/>
                <a:gd name="T5" fmla="*/ 88 h 96"/>
                <a:gd name="T6" fmla="*/ 264 w 264"/>
                <a:gd name="T7" fmla="*/ 53 h 96"/>
              </a:gdLst>
              <a:ahLst/>
              <a:cxnLst>
                <a:cxn ang="0">
                  <a:pos x="T0" y="T1"/>
                </a:cxn>
                <a:cxn ang="0">
                  <a:pos x="T2" y="T3"/>
                </a:cxn>
                <a:cxn ang="0">
                  <a:pos x="T4" y="T5"/>
                </a:cxn>
                <a:cxn ang="0">
                  <a:pos x="T6" y="T7"/>
                </a:cxn>
              </a:cxnLst>
              <a:rect l="0" t="0" r="r" b="b"/>
              <a:pathLst>
                <a:path w="264" h="96">
                  <a:moveTo>
                    <a:pt x="0" y="0"/>
                  </a:moveTo>
                  <a:cubicBezTo>
                    <a:pt x="12" y="18"/>
                    <a:pt x="17" y="42"/>
                    <a:pt x="35" y="53"/>
                  </a:cubicBezTo>
                  <a:cubicBezTo>
                    <a:pt x="67" y="73"/>
                    <a:pt x="141" y="88"/>
                    <a:pt x="141" y="88"/>
                  </a:cubicBezTo>
                  <a:cubicBezTo>
                    <a:pt x="254" y="70"/>
                    <a:pt x="221" y="96"/>
                    <a:pt x="264" y="53"/>
                  </a:cubicBezTo>
                </a:path>
              </a:pathLst>
            </a:custGeom>
            <a:solidFill>
              <a:srgbClr val="FFFF00"/>
            </a:solidFill>
            <a:ln w="9525">
              <a:solidFill>
                <a:srgbClr val="FFFF00"/>
              </a:solidFill>
              <a:round/>
              <a:headEnd/>
              <a:tailEnd/>
            </a:ln>
          </p:spPr>
          <p:txBody>
            <a:bodyPr/>
            <a:lstStyle/>
            <a:p>
              <a:endParaRPr lang="de-DE"/>
            </a:p>
          </p:txBody>
        </p:sp>
        <p:sp>
          <p:nvSpPr>
            <p:cNvPr id="42085" name="Freeform 101"/>
            <p:cNvSpPr>
              <a:spLocks/>
            </p:cNvSpPr>
            <p:nvPr/>
          </p:nvSpPr>
          <p:spPr bwMode="auto">
            <a:xfrm>
              <a:off x="4579" y="4409"/>
              <a:ext cx="369" cy="528"/>
            </a:xfrm>
            <a:custGeom>
              <a:avLst/>
              <a:gdLst>
                <a:gd name="T0" fmla="*/ 0 w 369"/>
                <a:gd name="T1" fmla="*/ 6 h 528"/>
                <a:gd name="T2" fmla="*/ 53 w 369"/>
                <a:gd name="T3" fmla="*/ 252 h 528"/>
                <a:gd name="T4" fmla="*/ 211 w 369"/>
                <a:gd name="T5" fmla="*/ 445 h 528"/>
                <a:gd name="T6" fmla="*/ 369 w 369"/>
                <a:gd name="T7" fmla="*/ 497 h 528"/>
                <a:gd name="T8" fmla="*/ 316 w 369"/>
                <a:gd name="T9" fmla="*/ 322 h 528"/>
                <a:gd name="T10" fmla="*/ 263 w 369"/>
                <a:gd name="T11" fmla="*/ 269 h 528"/>
                <a:gd name="T12" fmla="*/ 70 w 369"/>
                <a:gd name="T13" fmla="*/ 6 h 528"/>
                <a:gd name="T14" fmla="*/ 0 w 369"/>
                <a:gd name="T15" fmla="*/ 6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528">
                  <a:moveTo>
                    <a:pt x="0" y="6"/>
                  </a:moveTo>
                  <a:cubicBezTo>
                    <a:pt x="25" y="84"/>
                    <a:pt x="19" y="178"/>
                    <a:pt x="53" y="252"/>
                  </a:cubicBezTo>
                  <a:cubicBezTo>
                    <a:pt x="90" y="332"/>
                    <a:pt x="140" y="398"/>
                    <a:pt x="211" y="445"/>
                  </a:cubicBezTo>
                  <a:cubicBezTo>
                    <a:pt x="267" y="528"/>
                    <a:pt x="273" y="521"/>
                    <a:pt x="369" y="497"/>
                  </a:cubicBezTo>
                  <a:cubicBezTo>
                    <a:pt x="356" y="421"/>
                    <a:pt x="360" y="383"/>
                    <a:pt x="316" y="322"/>
                  </a:cubicBezTo>
                  <a:cubicBezTo>
                    <a:pt x="301" y="302"/>
                    <a:pt x="278" y="289"/>
                    <a:pt x="263" y="269"/>
                  </a:cubicBezTo>
                  <a:cubicBezTo>
                    <a:pt x="215" y="202"/>
                    <a:pt x="163" y="32"/>
                    <a:pt x="70" y="6"/>
                  </a:cubicBezTo>
                  <a:cubicBezTo>
                    <a:pt x="48" y="0"/>
                    <a:pt x="23" y="6"/>
                    <a:pt x="0" y="6"/>
                  </a:cubicBezTo>
                  <a:close/>
                </a:path>
              </a:pathLst>
            </a:custGeom>
            <a:solidFill>
              <a:srgbClr val="800080"/>
            </a:solidFill>
            <a:ln w="9525">
              <a:solidFill>
                <a:srgbClr val="800080"/>
              </a:solidFill>
              <a:round/>
              <a:headEnd/>
              <a:tailEnd/>
            </a:ln>
          </p:spPr>
          <p:txBody>
            <a:bodyPr/>
            <a:lstStyle/>
            <a:p>
              <a:endParaRPr lang="de-DE"/>
            </a:p>
          </p:txBody>
        </p:sp>
        <p:grpSp>
          <p:nvGrpSpPr>
            <p:cNvPr id="42086" name="Group 102"/>
            <p:cNvGrpSpPr>
              <a:grpSpLocks/>
            </p:cNvGrpSpPr>
            <p:nvPr/>
          </p:nvGrpSpPr>
          <p:grpSpPr bwMode="auto">
            <a:xfrm>
              <a:off x="7807" y="3518"/>
              <a:ext cx="2319" cy="1654"/>
              <a:chOff x="7674" y="3665"/>
              <a:chExt cx="2319" cy="1654"/>
            </a:xfrm>
          </p:grpSpPr>
          <p:sp>
            <p:nvSpPr>
              <p:cNvPr id="42087" name="Freeform 103"/>
              <p:cNvSpPr>
                <a:spLocks/>
              </p:cNvSpPr>
              <p:nvPr/>
            </p:nvSpPr>
            <p:spPr bwMode="auto">
              <a:xfrm>
                <a:off x="8148" y="4229"/>
                <a:ext cx="142" cy="457"/>
              </a:xfrm>
              <a:custGeom>
                <a:avLst/>
                <a:gdLst>
                  <a:gd name="T0" fmla="*/ 0 w 142"/>
                  <a:gd name="T1" fmla="*/ 0 h 457"/>
                  <a:gd name="T2" fmla="*/ 88 w 142"/>
                  <a:gd name="T3" fmla="*/ 141 h 457"/>
                  <a:gd name="T4" fmla="*/ 123 w 142"/>
                  <a:gd name="T5" fmla="*/ 246 h 457"/>
                  <a:gd name="T6" fmla="*/ 53 w 142"/>
                  <a:gd name="T7" fmla="*/ 369 h 457"/>
                  <a:gd name="T8" fmla="*/ 18 w 142"/>
                  <a:gd name="T9" fmla="*/ 457 h 457"/>
                </a:gdLst>
                <a:ahLst/>
                <a:cxnLst>
                  <a:cxn ang="0">
                    <a:pos x="T0" y="T1"/>
                  </a:cxn>
                  <a:cxn ang="0">
                    <a:pos x="T2" y="T3"/>
                  </a:cxn>
                  <a:cxn ang="0">
                    <a:pos x="T4" y="T5"/>
                  </a:cxn>
                  <a:cxn ang="0">
                    <a:pos x="T6" y="T7"/>
                  </a:cxn>
                  <a:cxn ang="0">
                    <a:pos x="T8" y="T9"/>
                  </a:cxn>
                </a:cxnLst>
                <a:rect l="0" t="0" r="r" b="b"/>
                <a:pathLst>
                  <a:path w="142" h="457">
                    <a:moveTo>
                      <a:pt x="0" y="0"/>
                    </a:moveTo>
                    <a:cubicBezTo>
                      <a:pt x="99" y="99"/>
                      <a:pt x="55" y="31"/>
                      <a:pt x="88" y="141"/>
                    </a:cubicBezTo>
                    <a:cubicBezTo>
                      <a:pt x="99" y="176"/>
                      <a:pt x="123" y="246"/>
                      <a:pt x="123" y="246"/>
                    </a:cubicBezTo>
                    <a:cubicBezTo>
                      <a:pt x="86" y="439"/>
                      <a:pt x="142" y="258"/>
                      <a:pt x="53" y="369"/>
                    </a:cubicBezTo>
                    <a:cubicBezTo>
                      <a:pt x="33" y="394"/>
                      <a:pt x="32" y="429"/>
                      <a:pt x="18" y="457"/>
                    </a:cubicBezTo>
                  </a:path>
                </a:pathLst>
              </a:custGeom>
              <a:solidFill>
                <a:srgbClr val="FFFF99"/>
              </a:solidFill>
              <a:ln w="9525">
                <a:solidFill>
                  <a:srgbClr val="FFFF99"/>
                </a:solidFill>
                <a:round/>
                <a:headEnd/>
                <a:tailEnd/>
              </a:ln>
            </p:spPr>
            <p:txBody>
              <a:bodyPr/>
              <a:lstStyle/>
              <a:p>
                <a:endParaRPr lang="de-DE"/>
              </a:p>
            </p:txBody>
          </p:sp>
          <p:sp>
            <p:nvSpPr>
              <p:cNvPr id="42088" name="Freeform 104"/>
              <p:cNvSpPr>
                <a:spLocks/>
              </p:cNvSpPr>
              <p:nvPr/>
            </p:nvSpPr>
            <p:spPr bwMode="auto">
              <a:xfrm>
                <a:off x="8658" y="5020"/>
                <a:ext cx="299" cy="299"/>
              </a:xfrm>
              <a:custGeom>
                <a:avLst/>
                <a:gdLst>
                  <a:gd name="T0" fmla="*/ 0 w 299"/>
                  <a:gd name="T1" fmla="*/ 299 h 299"/>
                  <a:gd name="T2" fmla="*/ 18 w 299"/>
                  <a:gd name="T3" fmla="*/ 176 h 299"/>
                  <a:gd name="T4" fmla="*/ 299 w 299"/>
                  <a:gd name="T5" fmla="*/ 0 h 299"/>
                </a:gdLst>
                <a:ahLst/>
                <a:cxnLst>
                  <a:cxn ang="0">
                    <a:pos x="T0" y="T1"/>
                  </a:cxn>
                  <a:cxn ang="0">
                    <a:pos x="T2" y="T3"/>
                  </a:cxn>
                  <a:cxn ang="0">
                    <a:pos x="T4" y="T5"/>
                  </a:cxn>
                </a:cxnLst>
                <a:rect l="0" t="0" r="r" b="b"/>
                <a:pathLst>
                  <a:path w="299" h="299">
                    <a:moveTo>
                      <a:pt x="0" y="299"/>
                    </a:moveTo>
                    <a:cubicBezTo>
                      <a:pt x="6" y="258"/>
                      <a:pt x="3" y="215"/>
                      <a:pt x="18" y="176"/>
                    </a:cubicBezTo>
                    <a:cubicBezTo>
                      <a:pt x="67" y="48"/>
                      <a:pt x="167" y="0"/>
                      <a:pt x="299" y="0"/>
                    </a:cubicBezTo>
                  </a:path>
                </a:pathLst>
              </a:custGeom>
              <a:solidFill>
                <a:srgbClr val="FFFF99"/>
              </a:solidFill>
              <a:ln w="9525">
                <a:solidFill>
                  <a:srgbClr val="FFFF99"/>
                </a:solidFill>
                <a:round/>
                <a:headEnd/>
                <a:tailEnd/>
              </a:ln>
            </p:spPr>
            <p:txBody>
              <a:bodyPr/>
              <a:lstStyle/>
              <a:p>
                <a:endParaRPr lang="de-DE"/>
              </a:p>
            </p:txBody>
          </p:sp>
          <p:sp>
            <p:nvSpPr>
              <p:cNvPr id="42089" name="Freeform 105"/>
              <p:cNvSpPr>
                <a:spLocks/>
              </p:cNvSpPr>
              <p:nvPr/>
            </p:nvSpPr>
            <p:spPr bwMode="auto">
              <a:xfrm>
                <a:off x="9311" y="4300"/>
                <a:ext cx="251" cy="325"/>
              </a:xfrm>
              <a:custGeom>
                <a:avLst/>
                <a:gdLst>
                  <a:gd name="T0" fmla="*/ 245 w 251"/>
                  <a:gd name="T1" fmla="*/ 17 h 325"/>
                  <a:gd name="T2" fmla="*/ 122 w 251"/>
                  <a:gd name="T3" fmla="*/ 105 h 325"/>
                  <a:gd name="T4" fmla="*/ 34 w 251"/>
                  <a:gd name="T5" fmla="*/ 193 h 325"/>
                  <a:gd name="T6" fmla="*/ 34 w 251"/>
                  <a:gd name="T7" fmla="*/ 298 h 325"/>
                  <a:gd name="T8" fmla="*/ 87 w 251"/>
                  <a:gd name="T9" fmla="*/ 316 h 325"/>
                  <a:gd name="T10" fmla="*/ 192 w 251"/>
                  <a:gd name="T11" fmla="*/ 298 h 325"/>
                  <a:gd name="T12" fmla="*/ 210 w 251"/>
                  <a:gd name="T13" fmla="*/ 175 h 325"/>
                  <a:gd name="T14" fmla="*/ 245 w 251"/>
                  <a:gd name="T15" fmla="*/ 17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325">
                    <a:moveTo>
                      <a:pt x="245" y="17"/>
                    </a:moveTo>
                    <a:cubicBezTo>
                      <a:pt x="205" y="47"/>
                      <a:pt x="160" y="72"/>
                      <a:pt x="122" y="105"/>
                    </a:cubicBezTo>
                    <a:cubicBezTo>
                      <a:pt x="91" y="132"/>
                      <a:pt x="34" y="193"/>
                      <a:pt x="34" y="193"/>
                    </a:cubicBezTo>
                    <a:cubicBezTo>
                      <a:pt x="23" y="228"/>
                      <a:pt x="0" y="263"/>
                      <a:pt x="34" y="298"/>
                    </a:cubicBezTo>
                    <a:cubicBezTo>
                      <a:pt x="47" y="311"/>
                      <a:pt x="69" y="310"/>
                      <a:pt x="87" y="316"/>
                    </a:cubicBezTo>
                    <a:cubicBezTo>
                      <a:pt x="122" y="310"/>
                      <a:pt x="169" y="325"/>
                      <a:pt x="192" y="298"/>
                    </a:cubicBezTo>
                    <a:cubicBezTo>
                      <a:pt x="219" y="267"/>
                      <a:pt x="201" y="215"/>
                      <a:pt x="210" y="175"/>
                    </a:cubicBezTo>
                    <a:cubicBezTo>
                      <a:pt x="251" y="0"/>
                      <a:pt x="245" y="132"/>
                      <a:pt x="245" y="17"/>
                    </a:cubicBezTo>
                    <a:close/>
                  </a:path>
                </a:pathLst>
              </a:custGeom>
              <a:solidFill>
                <a:srgbClr val="FFFF99"/>
              </a:solidFill>
              <a:ln w="9525">
                <a:solidFill>
                  <a:srgbClr val="FFFF99"/>
                </a:solidFill>
                <a:round/>
                <a:headEnd/>
                <a:tailEnd/>
              </a:ln>
            </p:spPr>
            <p:txBody>
              <a:bodyPr/>
              <a:lstStyle/>
              <a:p>
                <a:endParaRPr lang="de-DE"/>
              </a:p>
            </p:txBody>
          </p:sp>
          <p:sp>
            <p:nvSpPr>
              <p:cNvPr id="42090" name="Freeform 106"/>
              <p:cNvSpPr>
                <a:spLocks/>
              </p:cNvSpPr>
              <p:nvPr/>
            </p:nvSpPr>
            <p:spPr bwMode="auto">
              <a:xfrm>
                <a:off x="7674" y="3843"/>
                <a:ext cx="252" cy="585"/>
              </a:xfrm>
              <a:custGeom>
                <a:avLst/>
                <a:gdLst>
                  <a:gd name="T0" fmla="*/ 158 w 252"/>
                  <a:gd name="T1" fmla="*/ 0 h 585"/>
                  <a:gd name="T2" fmla="*/ 141 w 252"/>
                  <a:gd name="T3" fmla="*/ 105 h 585"/>
                  <a:gd name="T4" fmla="*/ 70 w 252"/>
                  <a:gd name="T5" fmla="*/ 176 h 585"/>
                  <a:gd name="T6" fmla="*/ 18 w 252"/>
                  <a:gd name="T7" fmla="*/ 334 h 585"/>
                  <a:gd name="T8" fmla="*/ 0 w 252"/>
                  <a:gd name="T9" fmla="*/ 386 h 585"/>
                  <a:gd name="T10" fmla="*/ 211 w 252"/>
                  <a:gd name="T11" fmla="*/ 422 h 585"/>
                  <a:gd name="T12" fmla="*/ 211 w 252"/>
                  <a:gd name="T13" fmla="*/ 246 h 585"/>
                </a:gdLst>
                <a:ahLst/>
                <a:cxnLst>
                  <a:cxn ang="0">
                    <a:pos x="T0" y="T1"/>
                  </a:cxn>
                  <a:cxn ang="0">
                    <a:pos x="T2" y="T3"/>
                  </a:cxn>
                  <a:cxn ang="0">
                    <a:pos x="T4" y="T5"/>
                  </a:cxn>
                  <a:cxn ang="0">
                    <a:pos x="T6" y="T7"/>
                  </a:cxn>
                  <a:cxn ang="0">
                    <a:pos x="T8" y="T9"/>
                  </a:cxn>
                  <a:cxn ang="0">
                    <a:pos x="T10" y="T11"/>
                  </a:cxn>
                  <a:cxn ang="0">
                    <a:pos x="T12" y="T13"/>
                  </a:cxn>
                </a:cxnLst>
                <a:rect l="0" t="0" r="r" b="b"/>
                <a:pathLst>
                  <a:path w="252" h="585">
                    <a:moveTo>
                      <a:pt x="158" y="0"/>
                    </a:moveTo>
                    <a:cubicBezTo>
                      <a:pt x="152" y="35"/>
                      <a:pt x="157" y="73"/>
                      <a:pt x="141" y="105"/>
                    </a:cubicBezTo>
                    <a:cubicBezTo>
                      <a:pt x="126" y="135"/>
                      <a:pt x="70" y="176"/>
                      <a:pt x="70" y="176"/>
                    </a:cubicBezTo>
                    <a:cubicBezTo>
                      <a:pt x="42" y="260"/>
                      <a:pt x="41" y="266"/>
                      <a:pt x="18" y="334"/>
                    </a:cubicBezTo>
                    <a:cubicBezTo>
                      <a:pt x="12" y="351"/>
                      <a:pt x="0" y="386"/>
                      <a:pt x="0" y="386"/>
                    </a:cubicBezTo>
                    <a:cubicBezTo>
                      <a:pt x="25" y="459"/>
                      <a:pt x="48" y="585"/>
                      <a:pt x="211" y="422"/>
                    </a:cubicBezTo>
                    <a:cubicBezTo>
                      <a:pt x="252" y="381"/>
                      <a:pt x="211" y="305"/>
                      <a:pt x="211" y="246"/>
                    </a:cubicBezTo>
                  </a:path>
                </a:pathLst>
              </a:custGeom>
              <a:solidFill>
                <a:srgbClr val="FFFF99"/>
              </a:solidFill>
              <a:ln w="9525">
                <a:solidFill>
                  <a:srgbClr val="FFFF99"/>
                </a:solidFill>
                <a:round/>
                <a:headEnd/>
                <a:tailEnd/>
              </a:ln>
            </p:spPr>
            <p:txBody>
              <a:bodyPr/>
              <a:lstStyle/>
              <a:p>
                <a:endParaRPr lang="de-DE"/>
              </a:p>
            </p:txBody>
          </p:sp>
          <p:sp>
            <p:nvSpPr>
              <p:cNvPr id="42091" name="Freeform 107"/>
              <p:cNvSpPr>
                <a:spLocks/>
              </p:cNvSpPr>
              <p:nvPr/>
            </p:nvSpPr>
            <p:spPr bwMode="auto">
              <a:xfrm>
                <a:off x="9424" y="3665"/>
                <a:ext cx="569" cy="335"/>
              </a:xfrm>
              <a:custGeom>
                <a:avLst/>
                <a:gdLst>
                  <a:gd name="T0" fmla="*/ 410 w 569"/>
                  <a:gd name="T1" fmla="*/ 90 h 335"/>
                  <a:gd name="T2" fmla="*/ 305 w 569"/>
                  <a:gd name="T3" fmla="*/ 38 h 335"/>
                  <a:gd name="T4" fmla="*/ 199 w 569"/>
                  <a:gd name="T5" fmla="*/ 2 h 335"/>
                  <a:gd name="T6" fmla="*/ 112 w 569"/>
                  <a:gd name="T7" fmla="*/ 160 h 335"/>
                  <a:gd name="T8" fmla="*/ 357 w 569"/>
                  <a:gd name="T9" fmla="*/ 213 h 335"/>
                  <a:gd name="T10" fmla="*/ 533 w 569"/>
                  <a:gd name="T11" fmla="*/ 283 h 335"/>
                  <a:gd name="T12" fmla="*/ 568 w 569"/>
                  <a:gd name="T13" fmla="*/ 319 h 335"/>
                  <a:gd name="T14" fmla="*/ 533 w 569"/>
                  <a:gd name="T15" fmla="*/ 160 h 335"/>
                  <a:gd name="T16" fmla="*/ 410 w 569"/>
                  <a:gd name="T17" fmla="*/ 9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9" h="335">
                    <a:moveTo>
                      <a:pt x="410" y="90"/>
                    </a:moveTo>
                    <a:cubicBezTo>
                      <a:pt x="233" y="33"/>
                      <a:pt x="490" y="121"/>
                      <a:pt x="305" y="38"/>
                    </a:cubicBezTo>
                    <a:cubicBezTo>
                      <a:pt x="271" y="23"/>
                      <a:pt x="199" y="2"/>
                      <a:pt x="199" y="2"/>
                    </a:cubicBezTo>
                    <a:cubicBezTo>
                      <a:pt x="115" y="16"/>
                      <a:pt x="0" y="0"/>
                      <a:pt x="112" y="160"/>
                    </a:cubicBezTo>
                    <a:cubicBezTo>
                      <a:pt x="137" y="196"/>
                      <a:pt x="338" y="211"/>
                      <a:pt x="357" y="213"/>
                    </a:cubicBezTo>
                    <a:cubicBezTo>
                      <a:pt x="424" y="230"/>
                      <a:pt x="468" y="262"/>
                      <a:pt x="533" y="283"/>
                    </a:cubicBezTo>
                    <a:cubicBezTo>
                      <a:pt x="545" y="295"/>
                      <a:pt x="564" y="335"/>
                      <a:pt x="568" y="319"/>
                    </a:cubicBezTo>
                    <a:cubicBezTo>
                      <a:pt x="569" y="317"/>
                      <a:pt x="552" y="183"/>
                      <a:pt x="533" y="160"/>
                    </a:cubicBezTo>
                    <a:cubicBezTo>
                      <a:pt x="499" y="118"/>
                      <a:pt x="446" y="126"/>
                      <a:pt x="410" y="90"/>
                    </a:cubicBezTo>
                    <a:close/>
                  </a:path>
                </a:pathLst>
              </a:custGeom>
              <a:solidFill>
                <a:srgbClr val="FFFF99"/>
              </a:solidFill>
              <a:ln w="9525">
                <a:solidFill>
                  <a:srgbClr val="FFFF99"/>
                </a:solidFill>
                <a:round/>
                <a:headEnd/>
                <a:tailEnd/>
              </a:ln>
            </p:spPr>
            <p:txBody>
              <a:bodyPr/>
              <a:lstStyle/>
              <a:p>
                <a:endParaRPr lang="de-DE"/>
              </a:p>
            </p:txBody>
          </p:sp>
        </p:grpSp>
        <p:sp>
          <p:nvSpPr>
            <p:cNvPr id="42092" name="Freeform 108"/>
            <p:cNvSpPr>
              <a:spLocks/>
            </p:cNvSpPr>
            <p:nvPr/>
          </p:nvSpPr>
          <p:spPr bwMode="auto">
            <a:xfrm>
              <a:off x="6427" y="3621"/>
              <a:ext cx="620" cy="1359"/>
            </a:xfrm>
            <a:custGeom>
              <a:avLst/>
              <a:gdLst>
                <a:gd name="T0" fmla="*/ 506 w 620"/>
                <a:gd name="T1" fmla="*/ 180 h 1359"/>
                <a:gd name="T2" fmla="*/ 576 w 620"/>
                <a:gd name="T3" fmla="*/ 567 h 1359"/>
                <a:gd name="T4" fmla="*/ 523 w 620"/>
                <a:gd name="T5" fmla="*/ 935 h 1359"/>
                <a:gd name="T6" fmla="*/ 453 w 620"/>
                <a:gd name="T7" fmla="*/ 1041 h 1359"/>
                <a:gd name="T8" fmla="*/ 365 w 620"/>
                <a:gd name="T9" fmla="*/ 1129 h 1359"/>
                <a:gd name="T10" fmla="*/ 330 w 620"/>
                <a:gd name="T11" fmla="*/ 1269 h 1359"/>
                <a:gd name="T12" fmla="*/ 313 w 620"/>
                <a:gd name="T13" fmla="*/ 1322 h 1359"/>
                <a:gd name="T14" fmla="*/ 260 w 620"/>
                <a:gd name="T15" fmla="*/ 1339 h 1359"/>
                <a:gd name="T16" fmla="*/ 119 w 620"/>
                <a:gd name="T17" fmla="*/ 1322 h 1359"/>
                <a:gd name="T18" fmla="*/ 137 w 620"/>
                <a:gd name="T19" fmla="*/ 1181 h 1359"/>
                <a:gd name="T20" fmla="*/ 260 w 620"/>
                <a:gd name="T21" fmla="*/ 1023 h 1359"/>
                <a:gd name="T22" fmla="*/ 295 w 620"/>
                <a:gd name="T23" fmla="*/ 970 h 1359"/>
                <a:gd name="T24" fmla="*/ 190 w 620"/>
                <a:gd name="T25" fmla="*/ 795 h 1359"/>
                <a:gd name="T26" fmla="*/ 49 w 620"/>
                <a:gd name="T27" fmla="*/ 689 h 1359"/>
                <a:gd name="T28" fmla="*/ 32 w 620"/>
                <a:gd name="T29" fmla="*/ 444 h 1359"/>
                <a:gd name="T30" fmla="*/ 67 w 620"/>
                <a:gd name="T31" fmla="*/ 338 h 1359"/>
                <a:gd name="T32" fmla="*/ 225 w 620"/>
                <a:gd name="T33" fmla="*/ 5 h 1359"/>
                <a:gd name="T34" fmla="*/ 348 w 620"/>
                <a:gd name="T35" fmla="*/ 22 h 1359"/>
                <a:gd name="T36" fmla="*/ 418 w 620"/>
                <a:gd name="T37" fmla="*/ 128 h 1359"/>
                <a:gd name="T38" fmla="*/ 471 w 620"/>
                <a:gd name="T39" fmla="*/ 145 h 1359"/>
                <a:gd name="T40" fmla="*/ 506 w 620"/>
                <a:gd name="T41" fmla="*/ 180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0" h="1359">
                  <a:moveTo>
                    <a:pt x="506" y="180"/>
                  </a:moveTo>
                  <a:cubicBezTo>
                    <a:pt x="514" y="329"/>
                    <a:pt x="475" y="463"/>
                    <a:pt x="576" y="567"/>
                  </a:cubicBezTo>
                  <a:cubicBezTo>
                    <a:pt x="620" y="696"/>
                    <a:pt x="586" y="823"/>
                    <a:pt x="523" y="935"/>
                  </a:cubicBezTo>
                  <a:cubicBezTo>
                    <a:pt x="502" y="972"/>
                    <a:pt x="483" y="1011"/>
                    <a:pt x="453" y="1041"/>
                  </a:cubicBezTo>
                  <a:cubicBezTo>
                    <a:pt x="424" y="1070"/>
                    <a:pt x="365" y="1129"/>
                    <a:pt x="365" y="1129"/>
                  </a:cubicBezTo>
                  <a:cubicBezTo>
                    <a:pt x="327" y="1245"/>
                    <a:pt x="371" y="1104"/>
                    <a:pt x="330" y="1269"/>
                  </a:cubicBezTo>
                  <a:cubicBezTo>
                    <a:pt x="326" y="1287"/>
                    <a:pt x="326" y="1309"/>
                    <a:pt x="313" y="1322"/>
                  </a:cubicBezTo>
                  <a:cubicBezTo>
                    <a:pt x="300" y="1335"/>
                    <a:pt x="278" y="1333"/>
                    <a:pt x="260" y="1339"/>
                  </a:cubicBezTo>
                  <a:cubicBezTo>
                    <a:pt x="213" y="1333"/>
                    <a:pt x="148" y="1359"/>
                    <a:pt x="119" y="1322"/>
                  </a:cubicBezTo>
                  <a:cubicBezTo>
                    <a:pt x="90" y="1285"/>
                    <a:pt x="130" y="1228"/>
                    <a:pt x="137" y="1181"/>
                  </a:cubicBezTo>
                  <a:cubicBezTo>
                    <a:pt x="152" y="1086"/>
                    <a:pt x="170" y="1053"/>
                    <a:pt x="260" y="1023"/>
                  </a:cubicBezTo>
                  <a:cubicBezTo>
                    <a:pt x="272" y="1005"/>
                    <a:pt x="293" y="991"/>
                    <a:pt x="295" y="970"/>
                  </a:cubicBezTo>
                  <a:cubicBezTo>
                    <a:pt x="306" y="860"/>
                    <a:pt x="277" y="824"/>
                    <a:pt x="190" y="795"/>
                  </a:cubicBezTo>
                  <a:cubicBezTo>
                    <a:pt x="70" y="716"/>
                    <a:pt x="114" y="755"/>
                    <a:pt x="49" y="689"/>
                  </a:cubicBezTo>
                  <a:cubicBezTo>
                    <a:pt x="6" y="561"/>
                    <a:pt x="0" y="593"/>
                    <a:pt x="32" y="444"/>
                  </a:cubicBezTo>
                  <a:cubicBezTo>
                    <a:pt x="40" y="408"/>
                    <a:pt x="67" y="338"/>
                    <a:pt x="67" y="338"/>
                  </a:cubicBezTo>
                  <a:cubicBezTo>
                    <a:pt x="82" y="139"/>
                    <a:pt x="41" y="64"/>
                    <a:pt x="225" y="5"/>
                  </a:cubicBezTo>
                  <a:cubicBezTo>
                    <a:pt x="266" y="11"/>
                    <a:pt x="313" y="0"/>
                    <a:pt x="348" y="22"/>
                  </a:cubicBezTo>
                  <a:cubicBezTo>
                    <a:pt x="384" y="45"/>
                    <a:pt x="378" y="115"/>
                    <a:pt x="418" y="128"/>
                  </a:cubicBezTo>
                  <a:cubicBezTo>
                    <a:pt x="436" y="134"/>
                    <a:pt x="453" y="139"/>
                    <a:pt x="471" y="145"/>
                  </a:cubicBezTo>
                  <a:cubicBezTo>
                    <a:pt x="509" y="203"/>
                    <a:pt x="506" y="219"/>
                    <a:pt x="506" y="180"/>
                  </a:cubicBezTo>
                  <a:close/>
                </a:path>
              </a:pathLst>
            </a:custGeom>
            <a:solidFill>
              <a:srgbClr val="800080"/>
            </a:solidFill>
            <a:ln w="9525">
              <a:solidFill>
                <a:srgbClr val="800080"/>
              </a:solidFill>
              <a:round/>
              <a:headEnd/>
              <a:tailEnd/>
            </a:ln>
          </p:spPr>
          <p:txBody>
            <a:bodyPr/>
            <a:lstStyle/>
            <a:p>
              <a:endParaRPr lang="de-DE"/>
            </a:p>
          </p:txBody>
        </p:sp>
        <p:sp>
          <p:nvSpPr>
            <p:cNvPr id="42093" name="Freeform 109"/>
            <p:cNvSpPr>
              <a:spLocks/>
            </p:cNvSpPr>
            <p:nvPr/>
          </p:nvSpPr>
          <p:spPr bwMode="auto">
            <a:xfrm>
              <a:off x="5062" y="4806"/>
              <a:ext cx="1130" cy="474"/>
            </a:xfrm>
            <a:custGeom>
              <a:avLst/>
              <a:gdLst>
                <a:gd name="T0" fmla="*/ 23 w 1130"/>
                <a:gd name="T1" fmla="*/ 105 h 474"/>
                <a:gd name="T2" fmla="*/ 181 w 1130"/>
                <a:gd name="T3" fmla="*/ 351 h 474"/>
                <a:gd name="T4" fmla="*/ 322 w 1130"/>
                <a:gd name="T5" fmla="*/ 386 h 474"/>
                <a:gd name="T6" fmla="*/ 462 w 1130"/>
                <a:gd name="T7" fmla="*/ 474 h 474"/>
                <a:gd name="T8" fmla="*/ 796 w 1130"/>
                <a:gd name="T9" fmla="*/ 457 h 474"/>
                <a:gd name="T10" fmla="*/ 901 w 1130"/>
                <a:gd name="T11" fmla="*/ 404 h 474"/>
                <a:gd name="T12" fmla="*/ 1094 w 1130"/>
                <a:gd name="T13" fmla="*/ 386 h 474"/>
                <a:gd name="T14" fmla="*/ 1130 w 1130"/>
                <a:gd name="T15" fmla="*/ 351 h 474"/>
                <a:gd name="T16" fmla="*/ 1094 w 1130"/>
                <a:gd name="T17" fmla="*/ 316 h 474"/>
                <a:gd name="T18" fmla="*/ 866 w 1130"/>
                <a:gd name="T19" fmla="*/ 299 h 474"/>
                <a:gd name="T20" fmla="*/ 638 w 1130"/>
                <a:gd name="T21" fmla="*/ 193 h 474"/>
                <a:gd name="T22" fmla="*/ 410 w 1130"/>
                <a:gd name="T23" fmla="*/ 176 h 474"/>
                <a:gd name="T24" fmla="*/ 304 w 1130"/>
                <a:gd name="T25" fmla="*/ 141 h 474"/>
                <a:gd name="T26" fmla="*/ 164 w 1130"/>
                <a:gd name="T27" fmla="*/ 35 h 474"/>
                <a:gd name="T28" fmla="*/ 58 w 1130"/>
                <a:gd name="T29" fmla="*/ 0 h 474"/>
                <a:gd name="T30" fmla="*/ 6 w 1130"/>
                <a:gd name="T31" fmla="*/ 53 h 474"/>
                <a:gd name="T32" fmla="*/ 23 w 1130"/>
                <a:gd name="T33" fmla="*/ 10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0" h="474">
                  <a:moveTo>
                    <a:pt x="23" y="105"/>
                  </a:moveTo>
                  <a:cubicBezTo>
                    <a:pt x="47" y="200"/>
                    <a:pt x="77" y="312"/>
                    <a:pt x="181" y="351"/>
                  </a:cubicBezTo>
                  <a:cubicBezTo>
                    <a:pt x="226" y="368"/>
                    <a:pt x="276" y="371"/>
                    <a:pt x="322" y="386"/>
                  </a:cubicBezTo>
                  <a:cubicBezTo>
                    <a:pt x="366" y="431"/>
                    <a:pt x="402" y="455"/>
                    <a:pt x="462" y="474"/>
                  </a:cubicBezTo>
                  <a:cubicBezTo>
                    <a:pt x="573" y="468"/>
                    <a:pt x="686" y="472"/>
                    <a:pt x="796" y="457"/>
                  </a:cubicBezTo>
                  <a:cubicBezTo>
                    <a:pt x="835" y="452"/>
                    <a:pt x="862" y="410"/>
                    <a:pt x="901" y="404"/>
                  </a:cubicBezTo>
                  <a:cubicBezTo>
                    <a:pt x="965" y="395"/>
                    <a:pt x="1030" y="392"/>
                    <a:pt x="1094" y="386"/>
                  </a:cubicBezTo>
                  <a:cubicBezTo>
                    <a:pt x="1106" y="374"/>
                    <a:pt x="1130" y="368"/>
                    <a:pt x="1130" y="351"/>
                  </a:cubicBezTo>
                  <a:cubicBezTo>
                    <a:pt x="1130" y="334"/>
                    <a:pt x="1110" y="319"/>
                    <a:pt x="1094" y="316"/>
                  </a:cubicBezTo>
                  <a:cubicBezTo>
                    <a:pt x="1019" y="301"/>
                    <a:pt x="942" y="305"/>
                    <a:pt x="866" y="299"/>
                  </a:cubicBezTo>
                  <a:cubicBezTo>
                    <a:pt x="782" y="271"/>
                    <a:pt x="728" y="204"/>
                    <a:pt x="638" y="193"/>
                  </a:cubicBezTo>
                  <a:cubicBezTo>
                    <a:pt x="562" y="184"/>
                    <a:pt x="486" y="182"/>
                    <a:pt x="410" y="176"/>
                  </a:cubicBezTo>
                  <a:cubicBezTo>
                    <a:pt x="375" y="164"/>
                    <a:pt x="330" y="168"/>
                    <a:pt x="304" y="141"/>
                  </a:cubicBezTo>
                  <a:cubicBezTo>
                    <a:pt x="262" y="98"/>
                    <a:pt x="226" y="55"/>
                    <a:pt x="164" y="35"/>
                  </a:cubicBezTo>
                  <a:cubicBezTo>
                    <a:pt x="129" y="23"/>
                    <a:pt x="58" y="0"/>
                    <a:pt x="58" y="0"/>
                  </a:cubicBezTo>
                  <a:cubicBezTo>
                    <a:pt x="41" y="18"/>
                    <a:pt x="14" y="30"/>
                    <a:pt x="6" y="53"/>
                  </a:cubicBezTo>
                  <a:cubicBezTo>
                    <a:pt x="0" y="70"/>
                    <a:pt x="23" y="105"/>
                    <a:pt x="23" y="105"/>
                  </a:cubicBezTo>
                  <a:close/>
                </a:path>
              </a:pathLst>
            </a:custGeom>
            <a:solidFill>
              <a:srgbClr val="800080"/>
            </a:solidFill>
            <a:ln w="9525">
              <a:solidFill>
                <a:srgbClr val="800080"/>
              </a:solidFill>
              <a:round/>
              <a:headEnd/>
              <a:tailEnd/>
            </a:ln>
          </p:spPr>
          <p:txBody>
            <a:bodyPr/>
            <a:lstStyle/>
            <a:p>
              <a:endParaRPr lang="de-DE"/>
            </a:p>
          </p:txBody>
        </p:sp>
        <p:sp>
          <p:nvSpPr>
            <p:cNvPr id="42094" name="Freeform 110"/>
            <p:cNvSpPr>
              <a:spLocks/>
            </p:cNvSpPr>
            <p:nvPr/>
          </p:nvSpPr>
          <p:spPr bwMode="auto">
            <a:xfrm>
              <a:off x="5320" y="4097"/>
              <a:ext cx="626" cy="620"/>
            </a:xfrm>
            <a:custGeom>
              <a:avLst/>
              <a:gdLst>
                <a:gd name="T0" fmla="*/ 503 w 626"/>
                <a:gd name="T1" fmla="*/ 6 h 620"/>
                <a:gd name="T2" fmla="*/ 222 w 626"/>
                <a:gd name="T3" fmla="*/ 41 h 620"/>
                <a:gd name="T4" fmla="*/ 99 w 626"/>
                <a:gd name="T5" fmla="*/ 94 h 620"/>
                <a:gd name="T6" fmla="*/ 46 w 626"/>
                <a:gd name="T7" fmla="*/ 357 h 620"/>
                <a:gd name="T8" fmla="*/ 222 w 626"/>
                <a:gd name="T9" fmla="*/ 427 h 620"/>
                <a:gd name="T10" fmla="*/ 327 w 626"/>
                <a:gd name="T11" fmla="*/ 497 h 620"/>
                <a:gd name="T12" fmla="*/ 362 w 626"/>
                <a:gd name="T13" fmla="*/ 533 h 620"/>
                <a:gd name="T14" fmla="*/ 450 w 626"/>
                <a:gd name="T15" fmla="*/ 550 h 620"/>
                <a:gd name="T16" fmla="*/ 520 w 626"/>
                <a:gd name="T17" fmla="*/ 585 h 620"/>
                <a:gd name="T18" fmla="*/ 626 w 626"/>
                <a:gd name="T19" fmla="*/ 620 h 620"/>
                <a:gd name="T20" fmla="*/ 591 w 626"/>
                <a:gd name="T21" fmla="*/ 497 h 620"/>
                <a:gd name="T22" fmla="*/ 362 w 626"/>
                <a:gd name="T23" fmla="*/ 410 h 620"/>
                <a:gd name="T24" fmla="*/ 380 w 626"/>
                <a:gd name="T25" fmla="*/ 304 h 620"/>
                <a:gd name="T26" fmla="*/ 485 w 626"/>
                <a:gd name="T27" fmla="*/ 234 h 620"/>
                <a:gd name="T28" fmla="*/ 538 w 626"/>
                <a:gd name="T29" fmla="*/ 199 h 620"/>
                <a:gd name="T30" fmla="*/ 503 w 626"/>
                <a:gd name="T31" fmla="*/ 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6" h="620">
                  <a:moveTo>
                    <a:pt x="503" y="6"/>
                  </a:moveTo>
                  <a:cubicBezTo>
                    <a:pt x="476" y="9"/>
                    <a:pt x="263" y="30"/>
                    <a:pt x="222" y="41"/>
                  </a:cubicBezTo>
                  <a:cubicBezTo>
                    <a:pt x="179" y="53"/>
                    <a:pt x="141" y="80"/>
                    <a:pt x="99" y="94"/>
                  </a:cubicBezTo>
                  <a:cubicBezTo>
                    <a:pt x="19" y="173"/>
                    <a:pt x="0" y="231"/>
                    <a:pt x="46" y="357"/>
                  </a:cubicBezTo>
                  <a:cubicBezTo>
                    <a:pt x="62" y="401"/>
                    <a:pt x="188" y="419"/>
                    <a:pt x="222" y="427"/>
                  </a:cubicBezTo>
                  <a:cubicBezTo>
                    <a:pt x="257" y="450"/>
                    <a:pt x="298" y="467"/>
                    <a:pt x="327" y="497"/>
                  </a:cubicBezTo>
                  <a:cubicBezTo>
                    <a:pt x="339" y="509"/>
                    <a:pt x="347" y="526"/>
                    <a:pt x="362" y="533"/>
                  </a:cubicBezTo>
                  <a:cubicBezTo>
                    <a:pt x="389" y="545"/>
                    <a:pt x="421" y="544"/>
                    <a:pt x="450" y="550"/>
                  </a:cubicBezTo>
                  <a:cubicBezTo>
                    <a:pt x="473" y="562"/>
                    <a:pt x="496" y="575"/>
                    <a:pt x="520" y="585"/>
                  </a:cubicBezTo>
                  <a:cubicBezTo>
                    <a:pt x="555" y="599"/>
                    <a:pt x="626" y="620"/>
                    <a:pt x="626" y="620"/>
                  </a:cubicBezTo>
                  <a:cubicBezTo>
                    <a:pt x="612" y="580"/>
                    <a:pt x="610" y="535"/>
                    <a:pt x="591" y="497"/>
                  </a:cubicBezTo>
                  <a:cubicBezTo>
                    <a:pt x="556" y="428"/>
                    <a:pt x="425" y="430"/>
                    <a:pt x="362" y="410"/>
                  </a:cubicBezTo>
                  <a:cubicBezTo>
                    <a:pt x="368" y="375"/>
                    <a:pt x="359" y="333"/>
                    <a:pt x="380" y="304"/>
                  </a:cubicBezTo>
                  <a:cubicBezTo>
                    <a:pt x="404" y="270"/>
                    <a:pt x="450" y="257"/>
                    <a:pt x="485" y="234"/>
                  </a:cubicBezTo>
                  <a:cubicBezTo>
                    <a:pt x="503" y="222"/>
                    <a:pt x="538" y="199"/>
                    <a:pt x="538" y="199"/>
                  </a:cubicBezTo>
                  <a:cubicBezTo>
                    <a:pt x="519" y="0"/>
                    <a:pt x="585" y="6"/>
                    <a:pt x="503" y="6"/>
                  </a:cubicBezTo>
                  <a:close/>
                </a:path>
              </a:pathLst>
            </a:custGeom>
            <a:solidFill>
              <a:srgbClr val="800080"/>
            </a:solidFill>
            <a:ln w="9525">
              <a:solidFill>
                <a:srgbClr val="800080"/>
              </a:solidFill>
              <a:round/>
              <a:headEnd/>
              <a:tailEnd/>
            </a:ln>
          </p:spPr>
          <p:txBody>
            <a:bodyPr/>
            <a:lstStyle/>
            <a:p>
              <a:endParaRPr lang="de-DE"/>
            </a:p>
          </p:txBody>
        </p:sp>
        <p:sp>
          <p:nvSpPr>
            <p:cNvPr id="42095" name="Freeform 111"/>
            <p:cNvSpPr>
              <a:spLocks/>
            </p:cNvSpPr>
            <p:nvPr/>
          </p:nvSpPr>
          <p:spPr bwMode="auto">
            <a:xfrm>
              <a:off x="5117" y="3453"/>
              <a:ext cx="583" cy="417"/>
            </a:xfrm>
            <a:custGeom>
              <a:avLst/>
              <a:gdLst>
                <a:gd name="T0" fmla="*/ 545 w 583"/>
                <a:gd name="T1" fmla="*/ 0 h 417"/>
                <a:gd name="T2" fmla="*/ 299 w 583"/>
                <a:gd name="T3" fmla="*/ 70 h 417"/>
                <a:gd name="T4" fmla="*/ 193 w 583"/>
                <a:gd name="T5" fmla="*/ 105 h 417"/>
                <a:gd name="T6" fmla="*/ 88 w 583"/>
                <a:gd name="T7" fmla="*/ 211 h 417"/>
                <a:gd name="T8" fmla="*/ 71 w 583"/>
                <a:gd name="T9" fmla="*/ 263 h 417"/>
                <a:gd name="T10" fmla="*/ 0 w 583"/>
                <a:gd name="T11" fmla="*/ 351 h 417"/>
                <a:gd name="T12" fmla="*/ 71 w 583"/>
                <a:gd name="T13" fmla="*/ 404 h 417"/>
                <a:gd name="T14" fmla="*/ 299 w 583"/>
                <a:gd name="T15" fmla="*/ 369 h 417"/>
                <a:gd name="T16" fmla="*/ 457 w 583"/>
                <a:gd name="T17" fmla="*/ 263 h 417"/>
                <a:gd name="T18" fmla="*/ 492 w 583"/>
                <a:gd name="T19" fmla="*/ 140 h 417"/>
                <a:gd name="T20" fmla="*/ 545 w 583"/>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3" h="417">
                  <a:moveTo>
                    <a:pt x="545" y="0"/>
                  </a:moveTo>
                  <a:cubicBezTo>
                    <a:pt x="432" y="19"/>
                    <a:pt x="401" y="30"/>
                    <a:pt x="299" y="70"/>
                  </a:cubicBezTo>
                  <a:cubicBezTo>
                    <a:pt x="264" y="84"/>
                    <a:pt x="193" y="105"/>
                    <a:pt x="193" y="105"/>
                  </a:cubicBezTo>
                  <a:cubicBezTo>
                    <a:pt x="158" y="140"/>
                    <a:pt x="103" y="164"/>
                    <a:pt x="88" y="211"/>
                  </a:cubicBezTo>
                  <a:cubicBezTo>
                    <a:pt x="82" y="228"/>
                    <a:pt x="80" y="247"/>
                    <a:pt x="71" y="263"/>
                  </a:cubicBezTo>
                  <a:cubicBezTo>
                    <a:pt x="52" y="295"/>
                    <a:pt x="21" y="320"/>
                    <a:pt x="0" y="351"/>
                  </a:cubicBezTo>
                  <a:cubicBezTo>
                    <a:pt x="24" y="369"/>
                    <a:pt x="42" y="400"/>
                    <a:pt x="71" y="404"/>
                  </a:cubicBezTo>
                  <a:cubicBezTo>
                    <a:pt x="162" y="417"/>
                    <a:pt x="223" y="394"/>
                    <a:pt x="299" y="369"/>
                  </a:cubicBezTo>
                  <a:cubicBezTo>
                    <a:pt x="345" y="299"/>
                    <a:pt x="375" y="284"/>
                    <a:pt x="457" y="263"/>
                  </a:cubicBezTo>
                  <a:cubicBezTo>
                    <a:pt x="470" y="222"/>
                    <a:pt x="473" y="178"/>
                    <a:pt x="492" y="140"/>
                  </a:cubicBezTo>
                  <a:cubicBezTo>
                    <a:pt x="560" y="5"/>
                    <a:pt x="583" y="79"/>
                    <a:pt x="545" y="0"/>
                  </a:cubicBezTo>
                  <a:close/>
                </a:path>
              </a:pathLst>
            </a:custGeom>
            <a:solidFill>
              <a:srgbClr val="800080"/>
            </a:solidFill>
            <a:ln w="9525">
              <a:solidFill>
                <a:srgbClr val="800080"/>
              </a:solidFill>
              <a:round/>
              <a:headEnd/>
              <a:tailEnd/>
            </a:ln>
          </p:spPr>
          <p:txBody>
            <a:bodyPr/>
            <a:lstStyle/>
            <a:p>
              <a:endParaRPr lang="de-DE"/>
            </a:p>
          </p:txBody>
        </p:sp>
        <p:sp>
          <p:nvSpPr>
            <p:cNvPr id="42096" name="Freeform 112"/>
            <p:cNvSpPr>
              <a:spLocks/>
            </p:cNvSpPr>
            <p:nvPr/>
          </p:nvSpPr>
          <p:spPr bwMode="auto">
            <a:xfrm>
              <a:off x="6051" y="3412"/>
              <a:ext cx="462" cy="304"/>
            </a:xfrm>
            <a:custGeom>
              <a:avLst/>
              <a:gdLst>
                <a:gd name="T0" fmla="*/ 193 w 462"/>
                <a:gd name="T1" fmla="*/ 23 h 304"/>
                <a:gd name="T2" fmla="*/ 0 w 462"/>
                <a:gd name="T3" fmla="*/ 181 h 304"/>
                <a:gd name="T4" fmla="*/ 35 w 462"/>
                <a:gd name="T5" fmla="*/ 269 h 304"/>
                <a:gd name="T6" fmla="*/ 105 w 462"/>
                <a:gd name="T7" fmla="*/ 287 h 304"/>
                <a:gd name="T8" fmla="*/ 334 w 462"/>
                <a:gd name="T9" fmla="*/ 304 h 304"/>
                <a:gd name="T10" fmla="*/ 404 w 462"/>
                <a:gd name="T11" fmla="*/ 287 h 304"/>
                <a:gd name="T12" fmla="*/ 422 w 462"/>
                <a:gd name="T13" fmla="*/ 181 h 304"/>
                <a:gd name="T14" fmla="*/ 316 w 462"/>
                <a:gd name="T15" fmla="*/ 146 h 304"/>
                <a:gd name="T16" fmla="*/ 263 w 462"/>
                <a:gd name="T17" fmla="*/ 111 h 304"/>
                <a:gd name="T18" fmla="*/ 246 w 462"/>
                <a:gd name="T19" fmla="*/ 59 h 304"/>
                <a:gd name="T20" fmla="*/ 193 w 462"/>
                <a:gd name="T21" fmla="*/ 2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304">
                  <a:moveTo>
                    <a:pt x="193" y="23"/>
                  </a:moveTo>
                  <a:cubicBezTo>
                    <a:pt x="134" y="83"/>
                    <a:pt x="61" y="122"/>
                    <a:pt x="0" y="181"/>
                  </a:cubicBezTo>
                  <a:cubicBezTo>
                    <a:pt x="12" y="210"/>
                    <a:pt x="13" y="247"/>
                    <a:pt x="35" y="269"/>
                  </a:cubicBezTo>
                  <a:cubicBezTo>
                    <a:pt x="52" y="286"/>
                    <a:pt x="81" y="284"/>
                    <a:pt x="105" y="287"/>
                  </a:cubicBezTo>
                  <a:cubicBezTo>
                    <a:pt x="181" y="296"/>
                    <a:pt x="258" y="298"/>
                    <a:pt x="334" y="304"/>
                  </a:cubicBezTo>
                  <a:cubicBezTo>
                    <a:pt x="357" y="298"/>
                    <a:pt x="384" y="300"/>
                    <a:pt x="404" y="287"/>
                  </a:cubicBezTo>
                  <a:cubicBezTo>
                    <a:pt x="430" y="269"/>
                    <a:pt x="462" y="210"/>
                    <a:pt x="422" y="181"/>
                  </a:cubicBezTo>
                  <a:cubicBezTo>
                    <a:pt x="392" y="159"/>
                    <a:pt x="347" y="167"/>
                    <a:pt x="316" y="146"/>
                  </a:cubicBezTo>
                  <a:cubicBezTo>
                    <a:pt x="298" y="134"/>
                    <a:pt x="281" y="123"/>
                    <a:pt x="263" y="111"/>
                  </a:cubicBezTo>
                  <a:cubicBezTo>
                    <a:pt x="257" y="94"/>
                    <a:pt x="259" y="72"/>
                    <a:pt x="246" y="59"/>
                  </a:cubicBezTo>
                  <a:cubicBezTo>
                    <a:pt x="187" y="0"/>
                    <a:pt x="193" y="72"/>
                    <a:pt x="193" y="23"/>
                  </a:cubicBezTo>
                  <a:close/>
                </a:path>
              </a:pathLst>
            </a:custGeom>
            <a:solidFill>
              <a:srgbClr val="800080"/>
            </a:solidFill>
            <a:ln w="9525">
              <a:solidFill>
                <a:srgbClr val="800080"/>
              </a:solidFill>
              <a:round/>
              <a:headEnd/>
              <a:tailEnd/>
            </a:ln>
          </p:spPr>
          <p:txBody>
            <a:bodyPr/>
            <a:lstStyle/>
            <a:p>
              <a:endParaRPr lang="de-DE"/>
            </a:p>
          </p:txBody>
        </p:sp>
        <p:sp>
          <p:nvSpPr>
            <p:cNvPr id="42097" name="Freeform 113"/>
            <p:cNvSpPr>
              <a:spLocks/>
            </p:cNvSpPr>
            <p:nvPr/>
          </p:nvSpPr>
          <p:spPr bwMode="auto">
            <a:xfrm>
              <a:off x="8281" y="3515"/>
              <a:ext cx="615" cy="730"/>
            </a:xfrm>
            <a:custGeom>
              <a:avLst/>
              <a:gdLst>
                <a:gd name="T0" fmla="*/ 316 w 615"/>
                <a:gd name="T1" fmla="*/ 26 h 730"/>
                <a:gd name="T2" fmla="*/ 0 w 615"/>
                <a:gd name="T3" fmla="*/ 114 h 730"/>
                <a:gd name="T4" fmla="*/ 35 w 615"/>
                <a:gd name="T5" fmla="*/ 254 h 730"/>
                <a:gd name="T6" fmla="*/ 123 w 615"/>
                <a:gd name="T7" fmla="*/ 324 h 730"/>
                <a:gd name="T8" fmla="*/ 264 w 615"/>
                <a:gd name="T9" fmla="*/ 482 h 730"/>
                <a:gd name="T10" fmla="*/ 299 w 615"/>
                <a:gd name="T11" fmla="*/ 553 h 730"/>
                <a:gd name="T12" fmla="*/ 316 w 615"/>
                <a:gd name="T13" fmla="*/ 640 h 730"/>
                <a:gd name="T14" fmla="*/ 422 w 615"/>
                <a:gd name="T15" fmla="*/ 711 h 730"/>
                <a:gd name="T16" fmla="*/ 615 w 615"/>
                <a:gd name="T17" fmla="*/ 640 h 730"/>
                <a:gd name="T18" fmla="*/ 580 w 615"/>
                <a:gd name="T19" fmla="*/ 535 h 730"/>
                <a:gd name="T20" fmla="*/ 474 w 615"/>
                <a:gd name="T21" fmla="*/ 465 h 730"/>
                <a:gd name="T22" fmla="*/ 422 w 615"/>
                <a:gd name="T23" fmla="*/ 359 h 730"/>
                <a:gd name="T24" fmla="*/ 334 w 615"/>
                <a:gd name="T25" fmla="*/ 96 h 730"/>
                <a:gd name="T26" fmla="*/ 316 w 615"/>
                <a:gd name="T27" fmla="*/ 26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5" h="730">
                  <a:moveTo>
                    <a:pt x="316" y="26"/>
                  </a:moveTo>
                  <a:cubicBezTo>
                    <a:pt x="168" y="37"/>
                    <a:pt x="75" y="0"/>
                    <a:pt x="0" y="114"/>
                  </a:cubicBezTo>
                  <a:cubicBezTo>
                    <a:pt x="12" y="161"/>
                    <a:pt x="17" y="209"/>
                    <a:pt x="35" y="254"/>
                  </a:cubicBezTo>
                  <a:cubicBezTo>
                    <a:pt x="45" y="278"/>
                    <a:pt x="109" y="312"/>
                    <a:pt x="123" y="324"/>
                  </a:cubicBezTo>
                  <a:cubicBezTo>
                    <a:pt x="178" y="370"/>
                    <a:pt x="213" y="432"/>
                    <a:pt x="264" y="482"/>
                  </a:cubicBezTo>
                  <a:cubicBezTo>
                    <a:pt x="276" y="506"/>
                    <a:pt x="291" y="528"/>
                    <a:pt x="299" y="553"/>
                  </a:cubicBezTo>
                  <a:cubicBezTo>
                    <a:pt x="308" y="581"/>
                    <a:pt x="298" y="617"/>
                    <a:pt x="316" y="640"/>
                  </a:cubicBezTo>
                  <a:cubicBezTo>
                    <a:pt x="342" y="674"/>
                    <a:pt x="422" y="711"/>
                    <a:pt x="422" y="711"/>
                  </a:cubicBezTo>
                  <a:cubicBezTo>
                    <a:pt x="440" y="709"/>
                    <a:pt x="615" y="730"/>
                    <a:pt x="615" y="640"/>
                  </a:cubicBezTo>
                  <a:cubicBezTo>
                    <a:pt x="615" y="603"/>
                    <a:pt x="603" y="564"/>
                    <a:pt x="580" y="535"/>
                  </a:cubicBezTo>
                  <a:cubicBezTo>
                    <a:pt x="553" y="502"/>
                    <a:pt x="474" y="465"/>
                    <a:pt x="474" y="465"/>
                  </a:cubicBezTo>
                  <a:cubicBezTo>
                    <a:pt x="447" y="424"/>
                    <a:pt x="430" y="408"/>
                    <a:pt x="422" y="359"/>
                  </a:cubicBezTo>
                  <a:cubicBezTo>
                    <a:pt x="400" y="217"/>
                    <a:pt x="442" y="167"/>
                    <a:pt x="334" y="96"/>
                  </a:cubicBezTo>
                  <a:cubicBezTo>
                    <a:pt x="314" y="38"/>
                    <a:pt x="316" y="62"/>
                    <a:pt x="316" y="26"/>
                  </a:cubicBezTo>
                  <a:close/>
                </a:path>
              </a:pathLst>
            </a:custGeom>
            <a:solidFill>
              <a:srgbClr val="FFFF99"/>
            </a:solidFill>
            <a:ln w="9525">
              <a:solidFill>
                <a:srgbClr val="FFFF99"/>
              </a:solidFill>
              <a:round/>
              <a:headEnd/>
              <a:tailEnd/>
            </a:ln>
          </p:spPr>
          <p:txBody>
            <a:bodyPr/>
            <a:lstStyle/>
            <a:p>
              <a:endParaRPr lang="de-DE"/>
            </a:p>
          </p:txBody>
        </p:sp>
        <p:sp>
          <p:nvSpPr>
            <p:cNvPr id="42098" name="Freeform 114"/>
            <p:cNvSpPr>
              <a:spLocks/>
            </p:cNvSpPr>
            <p:nvPr/>
          </p:nvSpPr>
          <p:spPr bwMode="auto">
            <a:xfrm>
              <a:off x="9281" y="4183"/>
              <a:ext cx="906" cy="974"/>
            </a:xfrm>
            <a:custGeom>
              <a:avLst/>
              <a:gdLst>
                <a:gd name="T0" fmla="*/ 827 w 906"/>
                <a:gd name="T1" fmla="*/ 338 h 974"/>
                <a:gd name="T2" fmla="*/ 792 w 906"/>
                <a:gd name="T3" fmla="*/ 496 h 974"/>
                <a:gd name="T4" fmla="*/ 721 w 906"/>
                <a:gd name="T5" fmla="*/ 601 h 974"/>
                <a:gd name="T6" fmla="*/ 686 w 906"/>
                <a:gd name="T7" fmla="*/ 654 h 974"/>
                <a:gd name="T8" fmla="*/ 598 w 906"/>
                <a:gd name="T9" fmla="*/ 777 h 974"/>
                <a:gd name="T10" fmla="*/ 528 w 906"/>
                <a:gd name="T11" fmla="*/ 882 h 974"/>
                <a:gd name="T12" fmla="*/ 475 w 906"/>
                <a:gd name="T13" fmla="*/ 900 h 974"/>
                <a:gd name="T14" fmla="*/ 423 w 906"/>
                <a:gd name="T15" fmla="*/ 935 h 974"/>
                <a:gd name="T16" fmla="*/ 212 w 906"/>
                <a:gd name="T17" fmla="*/ 970 h 974"/>
                <a:gd name="T18" fmla="*/ 54 w 906"/>
                <a:gd name="T19" fmla="*/ 952 h 974"/>
                <a:gd name="T20" fmla="*/ 36 w 906"/>
                <a:gd name="T21" fmla="*/ 829 h 974"/>
                <a:gd name="T22" fmla="*/ 142 w 906"/>
                <a:gd name="T23" fmla="*/ 794 h 974"/>
                <a:gd name="T24" fmla="*/ 230 w 906"/>
                <a:gd name="T25" fmla="*/ 724 h 974"/>
                <a:gd name="T26" fmla="*/ 405 w 906"/>
                <a:gd name="T27" fmla="*/ 583 h 974"/>
                <a:gd name="T28" fmla="*/ 440 w 906"/>
                <a:gd name="T29" fmla="*/ 390 h 974"/>
                <a:gd name="T30" fmla="*/ 493 w 906"/>
                <a:gd name="T31" fmla="*/ 355 h 974"/>
                <a:gd name="T32" fmla="*/ 546 w 906"/>
                <a:gd name="T33" fmla="*/ 302 h 974"/>
                <a:gd name="T34" fmla="*/ 563 w 906"/>
                <a:gd name="T35" fmla="*/ 74 h 974"/>
                <a:gd name="T36" fmla="*/ 581 w 906"/>
                <a:gd name="T37" fmla="*/ 21 h 974"/>
                <a:gd name="T38" fmla="*/ 633 w 906"/>
                <a:gd name="T39" fmla="*/ 4 h 974"/>
                <a:gd name="T40" fmla="*/ 721 w 906"/>
                <a:gd name="T41" fmla="*/ 21 h 974"/>
                <a:gd name="T42" fmla="*/ 774 w 906"/>
                <a:gd name="T43" fmla="*/ 215 h 974"/>
                <a:gd name="T44" fmla="*/ 827 w 906"/>
                <a:gd name="T45" fmla="*/ 232 h 974"/>
                <a:gd name="T46" fmla="*/ 879 w 906"/>
                <a:gd name="T47" fmla="*/ 267 h 974"/>
                <a:gd name="T48" fmla="*/ 827 w 906"/>
                <a:gd name="T49" fmla="*/ 338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6" h="974">
                  <a:moveTo>
                    <a:pt x="827" y="338"/>
                  </a:moveTo>
                  <a:cubicBezTo>
                    <a:pt x="826" y="341"/>
                    <a:pt x="798" y="485"/>
                    <a:pt x="792" y="496"/>
                  </a:cubicBezTo>
                  <a:cubicBezTo>
                    <a:pt x="773" y="534"/>
                    <a:pt x="745" y="566"/>
                    <a:pt x="721" y="601"/>
                  </a:cubicBezTo>
                  <a:cubicBezTo>
                    <a:pt x="709" y="619"/>
                    <a:pt x="686" y="654"/>
                    <a:pt x="686" y="654"/>
                  </a:cubicBezTo>
                  <a:cubicBezTo>
                    <a:pt x="659" y="738"/>
                    <a:pt x="682" y="693"/>
                    <a:pt x="598" y="777"/>
                  </a:cubicBezTo>
                  <a:cubicBezTo>
                    <a:pt x="568" y="807"/>
                    <a:pt x="568" y="868"/>
                    <a:pt x="528" y="882"/>
                  </a:cubicBezTo>
                  <a:cubicBezTo>
                    <a:pt x="510" y="888"/>
                    <a:pt x="492" y="892"/>
                    <a:pt x="475" y="900"/>
                  </a:cubicBezTo>
                  <a:cubicBezTo>
                    <a:pt x="456" y="909"/>
                    <a:pt x="443" y="929"/>
                    <a:pt x="423" y="935"/>
                  </a:cubicBezTo>
                  <a:cubicBezTo>
                    <a:pt x="355" y="955"/>
                    <a:pt x="282" y="956"/>
                    <a:pt x="212" y="970"/>
                  </a:cubicBezTo>
                  <a:cubicBezTo>
                    <a:pt x="159" y="964"/>
                    <a:pt x="102" y="974"/>
                    <a:pt x="54" y="952"/>
                  </a:cubicBezTo>
                  <a:cubicBezTo>
                    <a:pt x="26" y="939"/>
                    <a:pt x="0" y="854"/>
                    <a:pt x="36" y="829"/>
                  </a:cubicBezTo>
                  <a:cubicBezTo>
                    <a:pt x="66" y="807"/>
                    <a:pt x="107" y="806"/>
                    <a:pt x="142" y="794"/>
                  </a:cubicBezTo>
                  <a:cubicBezTo>
                    <a:pt x="173" y="784"/>
                    <a:pt x="207" y="746"/>
                    <a:pt x="230" y="724"/>
                  </a:cubicBezTo>
                  <a:cubicBezTo>
                    <a:pt x="262" y="625"/>
                    <a:pt x="320" y="612"/>
                    <a:pt x="405" y="583"/>
                  </a:cubicBezTo>
                  <a:cubicBezTo>
                    <a:pt x="426" y="521"/>
                    <a:pt x="416" y="451"/>
                    <a:pt x="440" y="390"/>
                  </a:cubicBezTo>
                  <a:cubicBezTo>
                    <a:pt x="448" y="370"/>
                    <a:pt x="477" y="369"/>
                    <a:pt x="493" y="355"/>
                  </a:cubicBezTo>
                  <a:cubicBezTo>
                    <a:pt x="512" y="339"/>
                    <a:pt x="528" y="320"/>
                    <a:pt x="546" y="302"/>
                  </a:cubicBezTo>
                  <a:cubicBezTo>
                    <a:pt x="552" y="226"/>
                    <a:pt x="554" y="150"/>
                    <a:pt x="563" y="74"/>
                  </a:cubicBezTo>
                  <a:cubicBezTo>
                    <a:pt x="565" y="55"/>
                    <a:pt x="568" y="34"/>
                    <a:pt x="581" y="21"/>
                  </a:cubicBezTo>
                  <a:cubicBezTo>
                    <a:pt x="594" y="8"/>
                    <a:pt x="616" y="10"/>
                    <a:pt x="633" y="4"/>
                  </a:cubicBezTo>
                  <a:cubicBezTo>
                    <a:pt x="662" y="10"/>
                    <a:pt x="700" y="0"/>
                    <a:pt x="721" y="21"/>
                  </a:cubicBezTo>
                  <a:cubicBezTo>
                    <a:pt x="803" y="103"/>
                    <a:pt x="719" y="133"/>
                    <a:pt x="774" y="215"/>
                  </a:cubicBezTo>
                  <a:cubicBezTo>
                    <a:pt x="784" y="230"/>
                    <a:pt x="809" y="226"/>
                    <a:pt x="827" y="232"/>
                  </a:cubicBezTo>
                  <a:cubicBezTo>
                    <a:pt x="844" y="244"/>
                    <a:pt x="872" y="247"/>
                    <a:pt x="879" y="267"/>
                  </a:cubicBezTo>
                  <a:cubicBezTo>
                    <a:pt x="906" y="349"/>
                    <a:pt x="864" y="338"/>
                    <a:pt x="827" y="338"/>
                  </a:cubicBezTo>
                  <a:close/>
                </a:path>
              </a:pathLst>
            </a:custGeom>
            <a:solidFill>
              <a:srgbClr val="FFFF99"/>
            </a:solidFill>
            <a:ln w="9525">
              <a:solidFill>
                <a:srgbClr val="FFFF99"/>
              </a:solidFill>
              <a:round/>
              <a:headEnd/>
              <a:tailEnd/>
            </a:ln>
          </p:spPr>
          <p:txBody>
            <a:bodyPr/>
            <a:lstStyle/>
            <a:p>
              <a:endParaRPr lang="de-DE"/>
            </a:p>
          </p:txBody>
        </p:sp>
        <p:sp>
          <p:nvSpPr>
            <p:cNvPr id="42099" name="Rectangle 115"/>
            <p:cNvSpPr>
              <a:spLocks noChangeArrowheads="1"/>
            </p:cNvSpPr>
            <p:nvPr/>
          </p:nvSpPr>
          <p:spPr bwMode="auto">
            <a:xfrm>
              <a:off x="827" y="2343"/>
              <a:ext cx="10317" cy="181"/>
            </a:xfrm>
            <a:prstGeom prst="rect">
              <a:avLst/>
            </a:prstGeom>
            <a:gradFill rotWithShape="0">
              <a:gsLst>
                <a:gs pos="0">
                  <a:srgbClr val="FFFFFF"/>
                </a:gs>
                <a:gs pos="100000">
                  <a:srgbClr val="FFFFFF">
                    <a:gamma/>
                    <a:shade val="69804"/>
                    <a:invGamma/>
                  </a:srgbClr>
                </a:gs>
              </a:gsLst>
              <a:path path="rect">
                <a:fillToRect l="100000" b="100000"/>
              </a:path>
            </a:gradFill>
            <a:ln w="9525">
              <a:solidFill>
                <a:srgbClr val="333333"/>
              </a:solidFill>
              <a:miter lim="800000"/>
              <a:headEnd/>
              <a:tailEnd/>
            </a:ln>
          </p:spPr>
          <p:txBody>
            <a:bodyPr/>
            <a:lstStyle/>
            <a:p>
              <a:endParaRPr lang="de-DE"/>
            </a:p>
          </p:txBody>
        </p:sp>
        <p:sp>
          <p:nvSpPr>
            <p:cNvPr id="42100" name="Rectangle 116"/>
            <p:cNvSpPr>
              <a:spLocks noChangeArrowheads="1"/>
            </p:cNvSpPr>
            <p:nvPr/>
          </p:nvSpPr>
          <p:spPr bwMode="auto">
            <a:xfrm>
              <a:off x="1187" y="2698"/>
              <a:ext cx="2862" cy="531"/>
            </a:xfrm>
            <a:prstGeom prst="rect">
              <a:avLst/>
            </a:prstGeom>
            <a:gradFill rotWithShape="0">
              <a:gsLst>
                <a:gs pos="0">
                  <a:srgbClr val="FFFFFF"/>
                </a:gs>
                <a:gs pos="100000">
                  <a:srgbClr val="FFFFFF">
                    <a:gamma/>
                    <a:shade val="46275"/>
                    <a:invGamma/>
                  </a:srgbClr>
                </a:gs>
              </a:gsLst>
              <a:path path="rect">
                <a:fillToRect t="100000" r="100000"/>
              </a:path>
            </a:gradFill>
            <a:ln w="254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grpSp>
        <p:nvGrpSpPr>
          <p:cNvPr id="42101" name="Group 117"/>
          <p:cNvGrpSpPr>
            <a:grpSpLocks/>
          </p:cNvGrpSpPr>
          <p:nvPr/>
        </p:nvGrpSpPr>
        <p:grpSpPr bwMode="auto">
          <a:xfrm>
            <a:off x="3005138" y="3355975"/>
            <a:ext cx="3154362" cy="241300"/>
            <a:chOff x="1893" y="2114"/>
            <a:chExt cx="1987" cy="152"/>
          </a:xfrm>
        </p:grpSpPr>
        <p:sp>
          <p:nvSpPr>
            <p:cNvPr id="42102" name="AutoShape 118"/>
            <p:cNvSpPr>
              <a:spLocks noChangeArrowheads="1"/>
            </p:cNvSpPr>
            <p:nvPr/>
          </p:nvSpPr>
          <p:spPr bwMode="auto">
            <a:xfrm>
              <a:off x="1893" y="2163"/>
              <a:ext cx="103" cy="103"/>
            </a:xfrm>
            <a:prstGeom prst="can">
              <a:avLst>
                <a:gd name="adj" fmla="val 25000"/>
              </a:avLst>
            </a:prstGeom>
            <a:solidFill>
              <a:srgbClr val="C0C0C0">
                <a:alpha val="50000"/>
              </a:srgbClr>
            </a:solidFill>
            <a:ln w="9525">
              <a:solidFill>
                <a:srgbClr val="FFFFFF"/>
              </a:solidFill>
              <a:round/>
              <a:headEnd/>
              <a:tailEnd/>
            </a:ln>
          </p:spPr>
          <p:txBody>
            <a:bodyPr/>
            <a:lstStyle/>
            <a:p>
              <a:endParaRPr lang="de-DE"/>
            </a:p>
          </p:txBody>
        </p:sp>
        <p:sp>
          <p:nvSpPr>
            <p:cNvPr id="42103" name="AutoShape 119"/>
            <p:cNvSpPr>
              <a:spLocks noChangeArrowheads="1"/>
            </p:cNvSpPr>
            <p:nvPr/>
          </p:nvSpPr>
          <p:spPr bwMode="auto">
            <a:xfrm>
              <a:off x="2798" y="2163"/>
              <a:ext cx="104" cy="103"/>
            </a:xfrm>
            <a:prstGeom prst="can">
              <a:avLst>
                <a:gd name="adj" fmla="val 25000"/>
              </a:avLst>
            </a:prstGeom>
            <a:solidFill>
              <a:srgbClr val="C0C0C0">
                <a:alpha val="50000"/>
              </a:srgbClr>
            </a:solidFill>
            <a:ln w="9525">
              <a:solidFill>
                <a:srgbClr val="FFFFFF"/>
              </a:solidFill>
              <a:round/>
              <a:headEnd/>
              <a:tailEnd/>
            </a:ln>
          </p:spPr>
          <p:txBody>
            <a:bodyPr/>
            <a:lstStyle/>
            <a:p>
              <a:endParaRPr lang="de-DE"/>
            </a:p>
          </p:txBody>
        </p:sp>
        <p:sp>
          <p:nvSpPr>
            <p:cNvPr id="42104" name="AutoShape 120"/>
            <p:cNvSpPr>
              <a:spLocks noChangeArrowheads="1"/>
            </p:cNvSpPr>
            <p:nvPr/>
          </p:nvSpPr>
          <p:spPr bwMode="auto">
            <a:xfrm>
              <a:off x="3698" y="2163"/>
              <a:ext cx="103" cy="103"/>
            </a:xfrm>
            <a:prstGeom prst="can">
              <a:avLst>
                <a:gd name="adj" fmla="val 25000"/>
              </a:avLst>
            </a:prstGeom>
            <a:solidFill>
              <a:srgbClr val="C0C0C0">
                <a:alpha val="50000"/>
              </a:srgbClr>
            </a:solidFill>
            <a:ln w="9525">
              <a:solidFill>
                <a:srgbClr val="FFFFFF"/>
              </a:solidFill>
              <a:round/>
              <a:headEnd/>
              <a:tailEnd/>
            </a:ln>
          </p:spPr>
          <p:txBody>
            <a:bodyPr/>
            <a:lstStyle/>
            <a:p>
              <a:endParaRPr lang="de-DE"/>
            </a:p>
          </p:txBody>
        </p:sp>
        <p:sp>
          <p:nvSpPr>
            <p:cNvPr id="42105" name="Freeform 121"/>
            <p:cNvSpPr>
              <a:spLocks/>
            </p:cNvSpPr>
            <p:nvPr/>
          </p:nvSpPr>
          <p:spPr bwMode="auto">
            <a:xfrm>
              <a:off x="1908" y="2208"/>
              <a:ext cx="91" cy="47"/>
            </a:xfrm>
            <a:custGeom>
              <a:avLst/>
              <a:gdLst>
                <a:gd name="T0" fmla="*/ 147 w 327"/>
                <a:gd name="T1" fmla="*/ 36 h 169"/>
                <a:gd name="T2" fmla="*/ 3 w 327"/>
                <a:gd name="T3" fmla="*/ 108 h 169"/>
                <a:gd name="T4" fmla="*/ 21 w 327"/>
                <a:gd name="T5" fmla="*/ 162 h 169"/>
                <a:gd name="T6" fmla="*/ 309 w 327"/>
                <a:gd name="T7" fmla="*/ 144 h 169"/>
                <a:gd name="T8" fmla="*/ 291 w 327"/>
                <a:gd name="T9" fmla="*/ 90 h 169"/>
                <a:gd name="T10" fmla="*/ 201 w 327"/>
                <a:gd name="T11" fmla="*/ 0 h 169"/>
                <a:gd name="T12" fmla="*/ 147 w 327"/>
                <a:gd name="T13" fmla="*/ 36 h 169"/>
              </a:gdLst>
              <a:ahLst/>
              <a:cxnLst>
                <a:cxn ang="0">
                  <a:pos x="T0" y="T1"/>
                </a:cxn>
                <a:cxn ang="0">
                  <a:pos x="T2" y="T3"/>
                </a:cxn>
                <a:cxn ang="0">
                  <a:pos x="T4" y="T5"/>
                </a:cxn>
                <a:cxn ang="0">
                  <a:pos x="T6" y="T7"/>
                </a:cxn>
                <a:cxn ang="0">
                  <a:pos x="T8" y="T9"/>
                </a:cxn>
                <a:cxn ang="0">
                  <a:pos x="T10" y="T11"/>
                </a:cxn>
                <a:cxn ang="0">
                  <a:pos x="T12" y="T13"/>
                </a:cxn>
              </a:cxnLst>
              <a:rect l="0" t="0" r="r" b="b"/>
              <a:pathLst>
                <a:path w="327" h="169">
                  <a:moveTo>
                    <a:pt x="147" y="36"/>
                  </a:moveTo>
                  <a:cubicBezTo>
                    <a:pt x="91" y="45"/>
                    <a:pt x="16" y="31"/>
                    <a:pt x="3" y="108"/>
                  </a:cubicBezTo>
                  <a:cubicBezTo>
                    <a:pt x="0" y="127"/>
                    <a:pt x="15" y="144"/>
                    <a:pt x="21" y="162"/>
                  </a:cubicBezTo>
                  <a:cubicBezTo>
                    <a:pt x="117" y="156"/>
                    <a:pt x="216" y="169"/>
                    <a:pt x="309" y="144"/>
                  </a:cubicBezTo>
                  <a:cubicBezTo>
                    <a:pt x="327" y="139"/>
                    <a:pt x="299" y="107"/>
                    <a:pt x="291" y="90"/>
                  </a:cubicBezTo>
                  <a:cubicBezTo>
                    <a:pt x="261" y="30"/>
                    <a:pt x="255" y="36"/>
                    <a:pt x="201" y="0"/>
                  </a:cubicBezTo>
                  <a:cubicBezTo>
                    <a:pt x="51" y="21"/>
                    <a:pt x="34" y="8"/>
                    <a:pt x="147" y="36"/>
                  </a:cubicBezTo>
                  <a:close/>
                </a:path>
              </a:pathLst>
            </a:custGeom>
            <a:solidFill>
              <a:srgbClr val="800000"/>
            </a:solidFill>
            <a:ln w="9525">
              <a:solidFill>
                <a:srgbClr val="800000"/>
              </a:solidFill>
              <a:round/>
              <a:headEnd/>
              <a:tailEnd/>
            </a:ln>
          </p:spPr>
          <p:txBody>
            <a:bodyPr/>
            <a:lstStyle/>
            <a:p>
              <a:endParaRPr lang="de-DE"/>
            </a:p>
          </p:txBody>
        </p:sp>
        <p:sp>
          <p:nvSpPr>
            <p:cNvPr id="42106" name="Freeform 122"/>
            <p:cNvSpPr>
              <a:spLocks/>
            </p:cNvSpPr>
            <p:nvPr/>
          </p:nvSpPr>
          <p:spPr bwMode="auto">
            <a:xfrm>
              <a:off x="2806" y="2208"/>
              <a:ext cx="85" cy="50"/>
            </a:xfrm>
            <a:custGeom>
              <a:avLst/>
              <a:gdLst>
                <a:gd name="T0" fmla="*/ 126 w 306"/>
                <a:gd name="T1" fmla="*/ 0 h 180"/>
                <a:gd name="T2" fmla="*/ 0 w 306"/>
                <a:gd name="T3" fmla="*/ 90 h 180"/>
                <a:gd name="T4" fmla="*/ 18 w 306"/>
                <a:gd name="T5" fmla="*/ 162 h 180"/>
                <a:gd name="T6" fmla="*/ 72 w 306"/>
                <a:gd name="T7" fmla="*/ 180 h 180"/>
                <a:gd name="T8" fmla="*/ 288 w 306"/>
                <a:gd name="T9" fmla="*/ 162 h 180"/>
                <a:gd name="T10" fmla="*/ 306 w 306"/>
                <a:gd name="T11" fmla="*/ 90 h 180"/>
                <a:gd name="T12" fmla="*/ 126 w 306"/>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306" h="180">
                  <a:moveTo>
                    <a:pt x="126" y="0"/>
                  </a:moveTo>
                  <a:cubicBezTo>
                    <a:pt x="0" y="42"/>
                    <a:pt x="30" y="0"/>
                    <a:pt x="0" y="90"/>
                  </a:cubicBezTo>
                  <a:cubicBezTo>
                    <a:pt x="6" y="114"/>
                    <a:pt x="3" y="143"/>
                    <a:pt x="18" y="162"/>
                  </a:cubicBezTo>
                  <a:cubicBezTo>
                    <a:pt x="30" y="177"/>
                    <a:pt x="53" y="180"/>
                    <a:pt x="72" y="180"/>
                  </a:cubicBezTo>
                  <a:cubicBezTo>
                    <a:pt x="144" y="180"/>
                    <a:pt x="216" y="168"/>
                    <a:pt x="288" y="162"/>
                  </a:cubicBezTo>
                  <a:cubicBezTo>
                    <a:pt x="294" y="138"/>
                    <a:pt x="306" y="115"/>
                    <a:pt x="306" y="90"/>
                  </a:cubicBezTo>
                  <a:cubicBezTo>
                    <a:pt x="306" y="1"/>
                    <a:pt x="184" y="10"/>
                    <a:pt x="126" y="0"/>
                  </a:cubicBezTo>
                  <a:close/>
                </a:path>
              </a:pathLst>
            </a:custGeom>
            <a:solidFill>
              <a:srgbClr val="800080"/>
            </a:solidFill>
            <a:ln w="9525">
              <a:solidFill>
                <a:srgbClr val="800080"/>
              </a:solidFill>
              <a:round/>
              <a:headEnd/>
              <a:tailEnd/>
            </a:ln>
          </p:spPr>
          <p:txBody>
            <a:bodyPr/>
            <a:lstStyle/>
            <a:p>
              <a:endParaRPr lang="de-DE"/>
            </a:p>
          </p:txBody>
        </p:sp>
        <p:sp>
          <p:nvSpPr>
            <p:cNvPr id="42107" name="Freeform 123"/>
            <p:cNvSpPr>
              <a:spLocks/>
            </p:cNvSpPr>
            <p:nvPr/>
          </p:nvSpPr>
          <p:spPr bwMode="auto">
            <a:xfrm>
              <a:off x="3684" y="2207"/>
              <a:ext cx="116" cy="52"/>
            </a:xfrm>
            <a:custGeom>
              <a:avLst/>
              <a:gdLst>
                <a:gd name="T0" fmla="*/ 195 w 416"/>
                <a:gd name="T1" fmla="*/ 40 h 188"/>
                <a:gd name="T2" fmla="*/ 141 w 416"/>
                <a:gd name="T3" fmla="*/ 22 h 188"/>
                <a:gd name="T4" fmla="*/ 123 w 416"/>
                <a:gd name="T5" fmla="*/ 184 h 188"/>
                <a:gd name="T6" fmla="*/ 375 w 416"/>
                <a:gd name="T7" fmla="*/ 166 h 188"/>
                <a:gd name="T8" fmla="*/ 375 w 416"/>
                <a:gd name="T9" fmla="*/ 40 h 188"/>
                <a:gd name="T10" fmla="*/ 195 w 416"/>
                <a:gd name="T11" fmla="*/ 40 h 188"/>
              </a:gdLst>
              <a:ahLst/>
              <a:cxnLst>
                <a:cxn ang="0">
                  <a:pos x="T0" y="T1"/>
                </a:cxn>
                <a:cxn ang="0">
                  <a:pos x="T2" y="T3"/>
                </a:cxn>
                <a:cxn ang="0">
                  <a:pos x="T4" y="T5"/>
                </a:cxn>
                <a:cxn ang="0">
                  <a:pos x="T6" y="T7"/>
                </a:cxn>
                <a:cxn ang="0">
                  <a:pos x="T8" y="T9"/>
                </a:cxn>
                <a:cxn ang="0">
                  <a:pos x="T10" y="T11"/>
                </a:cxn>
              </a:cxnLst>
              <a:rect l="0" t="0" r="r" b="b"/>
              <a:pathLst>
                <a:path w="416" h="188">
                  <a:moveTo>
                    <a:pt x="195" y="40"/>
                  </a:moveTo>
                  <a:cubicBezTo>
                    <a:pt x="177" y="34"/>
                    <a:pt x="160" y="22"/>
                    <a:pt x="141" y="22"/>
                  </a:cubicBezTo>
                  <a:cubicBezTo>
                    <a:pt x="0" y="22"/>
                    <a:pt x="82" y="123"/>
                    <a:pt x="123" y="184"/>
                  </a:cubicBezTo>
                  <a:cubicBezTo>
                    <a:pt x="207" y="178"/>
                    <a:pt x="294" y="188"/>
                    <a:pt x="375" y="166"/>
                  </a:cubicBezTo>
                  <a:cubicBezTo>
                    <a:pt x="416" y="155"/>
                    <a:pt x="378" y="44"/>
                    <a:pt x="375" y="40"/>
                  </a:cubicBezTo>
                  <a:cubicBezTo>
                    <a:pt x="343" y="0"/>
                    <a:pt x="201" y="39"/>
                    <a:pt x="195" y="40"/>
                  </a:cubicBezTo>
                  <a:close/>
                </a:path>
              </a:pathLst>
            </a:custGeom>
            <a:solidFill>
              <a:srgbClr val="FFFF66"/>
            </a:solidFill>
            <a:ln w="9525">
              <a:solidFill>
                <a:srgbClr val="FFFF66"/>
              </a:solidFill>
              <a:round/>
              <a:headEnd/>
              <a:tailEnd/>
            </a:ln>
          </p:spPr>
          <p:txBody>
            <a:bodyPr/>
            <a:lstStyle/>
            <a:p>
              <a:endParaRPr lang="de-DE"/>
            </a:p>
          </p:txBody>
        </p:sp>
        <p:sp>
          <p:nvSpPr>
            <p:cNvPr id="42108" name="Oval 124"/>
            <p:cNvSpPr>
              <a:spLocks noChangeArrowheads="1"/>
            </p:cNvSpPr>
            <p:nvPr/>
          </p:nvSpPr>
          <p:spPr bwMode="auto">
            <a:xfrm rot="2386567">
              <a:off x="1969" y="2114"/>
              <a:ext cx="100" cy="49"/>
            </a:xfrm>
            <a:prstGeom prst="ellipse">
              <a:avLst/>
            </a:prstGeom>
            <a:solidFill>
              <a:srgbClr val="FFCC99"/>
            </a:solidFill>
            <a:ln w="9525">
              <a:solidFill>
                <a:srgbClr val="000000"/>
              </a:solidFill>
              <a:round/>
              <a:headEnd/>
              <a:tailEnd/>
            </a:ln>
          </p:spPr>
          <p:txBody>
            <a:bodyPr/>
            <a:lstStyle/>
            <a:p>
              <a:endParaRPr lang="de-DE"/>
            </a:p>
          </p:txBody>
        </p:sp>
        <p:sp>
          <p:nvSpPr>
            <p:cNvPr id="42109" name="Oval 125"/>
            <p:cNvSpPr>
              <a:spLocks noChangeArrowheads="1"/>
            </p:cNvSpPr>
            <p:nvPr/>
          </p:nvSpPr>
          <p:spPr bwMode="auto">
            <a:xfrm rot="2386567">
              <a:off x="2871" y="2114"/>
              <a:ext cx="100" cy="49"/>
            </a:xfrm>
            <a:prstGeom prst="ellipse">
              <a:avLst/>
            </a:prstGeom>
            <a:solidFill>
              <a:srgbClr val="FFCC66"/>
            </a:solidFill>
            <a:ln w="9525">
              <a:solidFill>
                <a:srgbClr val="000000"/>
              </a:solidFill>
              <a:round/>
              <a:headEnd/>
              <a:tailEnd/>
            </a:ln>
          </p:spPr>
          <p:txBody>
            <a:bodyPr/>
            <a:lstStyle/>
            <a:p>
              <a:endParaRPr lang="de-DE"/>
            </a:p>
          </p:txBody>
        </p:sp>
        <p:sp>
          <p:nvSpPr>
            <p:cNvPr id="42110" name="Oval 126"/>
            <p:cNvSpPr>
              <a:spLocks noChangeArrowheads="1"/>
            </p:cNvSpPr>
            <p:nvPr/>
          </p:nvSpPr>
          <p:spPr bwMode="auto">
            <a:xfrm rot="2386567">
              <a:off x="3779" y="2114"/>
              <a:ext cx="101" cy="49"/>
            </a:xfrm>
            <a:prstGeom prst="ellipse">
              <a:avLst/>
            </a:prstGeom>
            <a:solidFill>
              <a:srgbClr val="FFCC66"/>
            </a:solidFill>
            <a:ln w="9525">
              <a:solidFill>
                <a:srgbClr val="000000"/>
              </a:solidFill>
              <a:round/>
              <a:headEnd/>
              <a:tailEnd/>
            </a:ln>
          </p:spPr>
          <p:txBody>
            <a:bodyPr/>
            <a:lstStyle/>
            <a:p>
              <a:endParaRPr lang="de-DE"/>
            </a:p>
          </p:txBody>
        </p:sp>
      </p:grpSp>
      <p:grpSp>
        <p:nvGrpSpPr>
          <p:cNvPr id="42111" name="Group 127"/>
          <p:cNvGrpSpPr>
            <a:grpSpLocks/>
          </p:cNvGrpSpPr>
          <p:nvPr/>
        </p:nvGrpSpPr>
        <p:grpSpPr bwMode="auto">
          <a:xfrm>
            <a:off x="2376488" y="2781300"/>
            <a:ext cx="4230687" cy="550863"/>
            <a:chOff x="1497" y="1752"/>
            <a:chExt cx="2665" cy="347"/>
          </a:xfrm>
        </p:grpSpPr>
        <p:sp>
          <p:nvSpPr>
            <p:cNvPr id="42112" name="AutoShape 128"/>
            <p:cNvSpPr>
              <a:spLocks noChangeArrowheads="1"/>
            </p:cNvSpPr>
            <p:nvPr/>
          </p:nvSpPr>
          <p:spPr bwMode="auto">
            <a:xfrm>
              <a:off x="1497" y="1752"/>
              <a:ext cx="862" cy="347"/>
            </a:xfrm>
            <a:prstGeom prst="downArrowCallout">
              <a:avLst>
                <a:gd name="adj1" fmla="val 62104"/>
                <a:gd name="adj2" fmla="val 62104"/>
                <a:gd name="adj3" fmla="val 16667"/>
                <a:gd name="adj4" fmla="val 66667"/>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1200" b="1">
                  <a:solidFill>
                    <a:srgbClr val="FFFFFF"/>
                  </a:solidFill>
                </a:rPr>
                <a:t>150g-Probe entnehmen</a:t>
              </a:r>
              <a:endParaRPr lang="de-DE" altLang="de-DE" sz="1200">
                <a:solidFill>
                  <a:srgbClr val="FFFFFF"/>
                </a:solidFill>
              </a:endParaRPr>
            </a:p>
          </p:txBody>
        </p:sp>
        <p:sp>
          <p:nvSpPr>
            <p:cNvPr id="42113" name="AutoShape 129"/>
            <p:cNvSpPr>
              <a:spLocks noChangeArrowheads="1"/>
            </p:cNvSpPr>
            <p:nvPr/>
          </p:nvSpPr>
          <p:spPr bwMode="auto">
            <a:xfrm>
              <a:off x="2404" y="1752"/>
              <a:ext cx="861" cy="347"/>
            </a:xfrm>
            <a:prstGeom prst="downArrowCallout">
              <a:avLst>
                <a:gd name="adj1" fmla="val 62032"/>
                <a:gd name="adj2" fmla="val 62032"/>
                <a:gd name="adj3" fmla="val 16667"/>
                <a:gd name="adj4" fmla="val 66667"/>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1200" b="1">
                  <a:solidFill>
                    <a:srgbClr val="FFFFFF"/>
                  </a:solidFill>
                </a:rPr>
                <a:t>150g-Probe entnehmen</a:t>
              </a:r>
              <a:endParaRPr lang="de-DE" altLang="de-DE" sz="1200">
                <a:solidFill>
                  <a:srgbClr val="FFFFFF"/>
                </a:solidFill>
              </a:endParaRPr>
            </a:p>
          </p:txBody>
        </p:sp>
        <p:sp>
          <p:nvSpPr>
            <p:cNvPr id="42114" name="AutoShape 130"/>
            <p:cNvSpPr>
              <a:spLocks noChangeArrowheads="1"/>
            </p:cNvSpPr>
            <p:nvPr/>
          </p:nvSpPr>
          <p:spPr bwMode="auto">
            <a:xfrm>
              <a:off x="3357" y="1752"/>
              <a:ext cx="805" cy="347"/>
            </a:xfrm>
            <a:prstGeom prst="downArrowCallout">
              <a:avLst>
                <a:gd name="adj1" fmla="val 57997"/>
                <a:gd name="adj2" fmla="val 57997"/>
                <a:gd name="adj3" fmla="val 16667"/>
                <a:gd name="adj4" fmla="val 66667"/>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1200" b="1">
                  <a:solidFill>
                    <a:srgbClr val="FFFFFF"/>
                  </a:solidFill>
                </a:rPr>
                <a:t>150g-Probe entnehmen</a:t>
              </a:r>
              <a:endParaRPr lang="de-DE" altLang="de-DE" sz="1200">
                <a:solidFill>
                  <a:srgbClr val="FFFFFF"/>
                </a:solidFill>
              </a:endParaRPr>
            </a:p>
          </p:txBody>
        </p:sp>
      </p:grpSp>
      <p:grpSp>
        <p:nvGrpSpPr>
          <p:cNvPr id="42115" name="Group 131"/>
          <p:cNvGrpSpPr>
            <a:grpSpLocks/>
          </p:cNvGrpSpPr>
          <p:nvPr/>
        </p:nvGrpSpPr>
        <p:grpSpPr bwMode="auto">
          <a:xfrm>
            <a:off x="3203575" y="3670300"/>
            <a:ext cx="2667000" cy="503238"/>
            <a:chOff x="2018" y="2312"/>
            <a:chExt cx="1680" cy="317"/>
          </a:xfrm>
        </p:grpSpPr>
        <p:sp>
          <p:nvSpPr>
            <p:cNvPr id="42116" name="Line 132"/>
            <p:cNvSpPr>
              <a:spLocks noChangeShapeType="1"/>
            </p:cNvSpPr>
            <p:nvPr/>
          </p:nvSpPr>
          <p:spPr bwMode="auto">
            <a:xfrm>
              <a:off x="2018" y="2312"/>
              <a:ext cx="451" cy="298"/>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2117" name="Line 133"/>
            <p:cNvSpPr>
              <a:spLocks noChangeShapeType="1"/>
            </p:cNvSpPr>
            <p:nvPr/>
          </p:nvSpPr>
          <p:spPr bwMode="auto">
            <a:xfrm>
              <a:off x="2852" y="2312"/>
              <a:ext cx="0" cy="298"/>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2118" name="Line 134"/>
            <p:cNvSpPr>
              <a:spLocks noChangeShapeType="1"/>
            </p:cNvSpPr>
            <p:nvPr/>
          </p:nvSpPr>
          <p:spPr bwMode="auto">
            <a:xfrm flipH="1">
              <a:off x="3274" y="2339"/>
              <a:ext cx="424" cy="29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grpSp>
        <p:nvGrpSpPr>
          <p:cNvPr id="42119" name="Group 135"/>
          <p:cNvGrpSpPr>
            <a:grpSpLocks/>
          </p:cNvGrpSpPr>
          <p:nvPr/>
        </p:nvGrpSpPr>
        <p:grpSpPr bwMode="auto">
          <a:xfrm>
            <a:off x="3897313" y="5232400"/>
            <a:ext cx="1292225" cy="1447800"/>
            <a:chOff x="2455" y="3274"/>
            <a:chExt cx="814" cy="912"/>
          </a:xfrm>
        </p:grpSpPr>
        <p:sp>
          <p:nvSpPr>
            <p:cNvPr id="42120" name="AutoShape 136"/>
            <p:cNvSpPr>
              <a:spLocks noChangeArrowheads="1"/>
            </p:cNvSpPr>
            <p:nvPr/>
          </p:nvSpPr>
          <p:spPr bwMode="auto">
            <a:xfrm>
              <a:off x="2496" y="4085"/>
              <a:ext cx="50" cy="101"/>
            </a:xfrm>
            <a:prstGeom prst="can">
              <a:avLst>
                <a:gd name="adj" fmla="val 50500"/>
              </a:avLst>
            </a:prstGeom>
            <a:gradFill rotWithShape="1">
              <a:gsLst>
                <a:gs pos="0">
                  <a:srgbClr val="FFFFFF"/>
                </a:gs>
                <a:gs pos="100000">
                  <a:srgbClr val="FFFFFF">
                    <a:gamma/>
                    <a:shade val="68627"/>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121" name="AutoShape 137"/>
            <p:cNvSpPr>
              <a:spLocks noChangeArrowheads="1"/>
            </p:cNvSpPr>
            <p:nvPr/>
          </p:nvSpPr>
          <p:spPr bwMode="auto">
            <a:xfrm>
              <a:off x="3169" y="4085"/>
              <a:ext cx="51" cy="101"/>
            </a:xfrm>
            <a:prstGeom prst="can">
              <a:avLst>
                <a:gd name="adj" fmla="val 49510"/>
              </a:avLst>
            </a:prstGeom>
            <a:gradFill rotWithShape="1">
              <a:gsLst>
                <a:gs pos="0">
                  <a:srgbClr val="FFFFFF"/>
                </a:gs>
                <a:gs pos="100000">
                  <a:srgbClr val="FFFFFF">
                    <a:gamma/>
                    <a:shade val="68627"/>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122" name="Rectangle 138"/>
            <p:cNvSpPr>
              <a:spLocks noChangeArrowheads="1"/>
            </p:cNvSpPr>
            <p:nvPr/>
          </p:nvSpPr>
          <p:spPr bwMode="auto">
            <a:xfrm>
              <a:off x="2455" y="3274"/>
              <a:ext cx="814" cy="881"/>
            </a:xfrm>
            <a:prstGeom prst="rect">
              <a:avLst/>
            </a:prstGeom>
            <a:gradFill rotWithShape="1">
              <a:gsLst>
                <a:gs pos="0">
                  <a:srgbClr val="FFFFFF"/>
                </a:gs>
                <a:gs pos="100000">
                  <a:srgbClr val="FFFFFF">
                    <a:gamma/>
                    <a:shade val="68627"/>
                    <a:invGamma/>
                  </a:srgbClr>
                </a:gs>
              </a:gsLst>
              <a:lin ang="18900000" scaled="1"/>
            </a:gradFill>
            <a:ln>
              <a:noFill/>
            </a:ln>
            <a:effectLst>
              <a:outerShdw dist="35921" dir="2700000" algn="ctr" rotWithShape="0">
                <a:srgbClr val="808080"/>
              </a:outerShdw>
            </a:effectLst>
            <a:extLst>
              <a:ext uri="{91240B29-F687-4F45-9708-019B960494DF}">
                <a14:hiddenLine xmlns:a14="http://schemas.microsoft.com/office/drawing/2010/main" w="9525">
                  <a:solidFill>
                    <a:srgbClr val="C0C0C0"/>
                  </a:solidFill>
                  <a:miter lim="800000"/>
                  <a:headEnd/>
                  <a:tailEnd/>
                </a14:hiddenLine>
              </a:ext>
            </a:extLst>
          </p:spPr>
          <p:txBody>
            <a:bodyPr/>
            <a:lstStyle/>
            <a:p>
              <a:endParaRPr lang="de-DE" altLang="de-DE" sz="500"/>
            </a:p>
            <a:p>
              <a:pPr algn="ctr"/>
              <a:r>
                <a:rPr lang="de-DE" altLang="de-DE" sz="1000" b="1" u="sng">
                  <a:solidFill>
                    <a:srgbClr val="000000"/>
                  </a:solidFill>
                  <a:latin typeface="Times New Roman" pitchFamily="18" charset="0"/>
                </a:rPr>
                <a:t>Tiefkühlschrank </a:t>
              </a:r>
            </a:p>
            <a:p>
              <a:pPr algn="ctr"/>
              <a:r>
                <a:rPr lang="de-DE" altLang="de-DE" sz="1000" b="1" u="sng">
                  <a:solidFill>
                    <a:srgbClr val="000000"/>
                  </a:solidFill>
                  <a:latin typeface="Times New Roman" pitchFamily="18" charset="0"/>
                </a:rPr>
                <a:t>oder Tiefkühlhaus</a:t>
              </a:r>
              <a:endParaRPr lang="de-DE" altLang="de-DE" sz="1000" b="1">
                <a:solidFill>
                  <a:srgbClr val="000000"/>
                </a:solidFill>
                <a:latin typeface="Times New Roman" pitchFamily="18" charset="0"/>
              </a:endParaRPr>
            </a:p>
            <a:p>
              <a:pPr algn="ctr"/>
              <a:r>
                <a:rPr lang="de-DE" altLang="de-DE" sz="900" b="1">
                  <a:solidFill>
                    <a:srgbClr val="000000"/>
                  </a:solidFill>
                  <a:latin typeface="Times New Roman" pitchFamily="18" charset="0"/>
                </a:rPr>
                <a:t>  </a:t>
              </a:r>
              <a:endParaRPr lang="de-DE" altLang="de-DE" sz="900" b="1" u="sng">
                <a:solidFill>
                  <a:srgbClr val="000000"/>
                </a:solidFill>
                <a:latin typeface="Times New Roman" pitchFamily="18" charset="0"/>
              </a:endParaRPr>
            </a:p>
            <a:p>
              <a:pPr algn="ctr"/>
              <a:r>
                <a:rPr lang="de-DE" altLang="de-DE" sz="1100" b="1">
                  <a:solidFill>
                    <a:srgbClr val="000000"/>
                  </a:solidFill>
                  <a:latin typeface="Times New Roman" pitchFamily="18" charset="0"/>
                </a:rPr>
                <a:t>Für sieben Tage einfrieren, erst jetzt die ältesten Proben entsorgen!</a:t>
              </a:r>
              <a:endParaRPr lang="de-DE" altLang="de-DE" sz="1100"/>
            </a:p>
          </p:txBody>
        </p:sp>
        <p:sp>
          <p:nvSpPr>
            <p:cNvPr id="42123" name="AutoShape 139"/>
            <p:cNvSpPr>
              <a:spLocks noChangeArrowheads="1"/>
            </p:cNvSpPr>
            <p:nvPr/>
          </p:nvSpPr>
          <p:spPr bwMode="auto">
            <a:xfrm>
              <a:off x="2495" y="3385"/>
              <a:ext cx="19" cy="203"/>
            </a:xfrm>
            <a:prstGeom prst="flowChartTerminator">
              <a:avLst/>
            </a:prstGeom>
            <a:gradFill rotWithShape="1">
              <a:gsLst>
                <a:gs pos="0">
                  <a:srgbClr val="FFFFFF"/>
                </a:gs>
                <a:gs pos="100000">
                  <a:srgbClr val="FFFFFF">
                    <a:gamma/>
                    <a:shade val="68627"/>
                    <a:invGamma/>
                  </a:srgbClr>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grpSp>
        <p:nvGrpSpPr>
          <p:cNvPr id="42124" name="Group 140"/>
          <p:cNvGrpSpPr>
            <a:grpSpLocks/>
          </p:cNvGrpSpPr>
          <p:nvPr/>
        </p:nvGrpSpPr>
        <p:grpSpPr bwMode="auto">
          <a:xfrm>
            <a:off x="4041775" y="4191000"/>
            <a:ext cx="1017588" cy="987425"/>
            <a:chOff x="2546" y="2640"/>
            <a:chExt cx="641" cy="622"/>
          </a:xfrm>
        </p:grpSpPr>
        <p:sp>
          <p:nvSpPr>
            <p:cNvPr id="42125" name="AutoShape 141"/>
            <p:cNvSpPr>
              <a:spLocks noChangeArrowheads="1"/>
            </p:cNvSpPr>
            <p:nvPr/>
          </p:nvSpPr>
          <p:spPr bwMode="auto">
            <a:xfrm>
              <a:off x="2685" y="2983"/>
              <a:ext cx="100" cy="99"/>
            </a:xfrm>
            <a:prstGeom prst="flowChartConnector">
              <a:avLst/>
            </a:prstGeom>
            <a:solidFill>
              <a:srgbClr val="FFFFFF"/>
            </a:solidFill>
            <a:ln w="9525">
              <a:solidFill>
                <a:srgbClr val="000000"/>
              </a:solidFill>
              <a:round/>
              <a:headEnd/>
              <a:tailEnd/>
            </a:ln>
          </p:spPr>
          <p:txBody>
            <a:bodyPr/>
            <a:lstStyle/>
            <a:p>
              <a:endParaRPr lang="de-DE"/>
            </a:p>
          </p:txBody>
        </p:sp>
        <p:sp>
          <p:nvSpPr>
            <p:cNvPr id="42126" name="AutoShape 142"/>
            <p:cNvSpPr>
              <a:spLocks noChangeArrowheads="1"/>
            </p:cNvSpPr>
            <p:nvPr/>
          </p:nvSpPr>
          <p:spPr bwMode="auto">
            <a:xfrm>
              <a:off x="2835" y="2983"/>
              <a:ext cx="100" cy="99"/>
            </a:xfrm>
            <a:prstGeom prst="flowChartConnector">
              <a:avLst/>
            </a:prstGeom>
            <a:solidFill>
              <a:srgbClr val="FFFFFF"/>
            </a:solidFill>
            <a:ln w="9525">
              <a:solidFill>
                <a:srgbClr val="000000"/>
              </a:solidFill>
              <a:round/>
              <a:headEnd/>
              <a:tailEnd/>
            </a:ln>
          </p:spPr>
          <p:txBody>
            <a:bodyPr/>
            <a:lstStyle/>
            <a:p>
              <a:endParaRPr lang="de-DE"/>
            </a:p>
          </p:txBody>
        </p:sp>
        <p:sp>
          <p:nvSpPr>
            <p:cNvPr id="42127" name="AutoShape 143"/>
            <p:cNvSpPr>
              <a:spLocks noChangeArrowheads="1"/>
            </p:cNvSpPr>
            <p:nvPr/>
          </p:nvSpPr>
          <p:spPr bwMode="auto">
            <a:xfrm>
              <a:off x="2985" y="2983"/>
              <a:ext cx="101" cy="99"/>
            </a:xfrm>
            <a:prstGeom prst="flowChartConnector">
              <a:avLst/>
            </a:prstGeom>
            <a:solidFill>
              <a:srgbClr val="FFFFFF"/>
            </a:solidFill>
            <a:ln w="9525">
              <a:solidFill>
                <a:srgbClr val="000000"/>
              </a:solidFill>
              <a:round/>
              <a:headEnd/>
              <a:tailEnd/>
            </a:ln>
          </p:spPr>
          <p:txBody>
            <a:bodyPr/>
            <a:lstStyle/>
            <a:p>
              <a:endParaRPr lang="de-DE"/>
            </a:p>
          </p:txBody>
        </p:sp>
        <p:sp>
          <p:nvSpPr>
            <p:cNvPr id="42128" name="Rectangle 144"/>
            <p:cNvSpPr>
              <a:spLocks noChangeArrowheads="1"/>
            </p:cNvSpPr>
            <p:nvPr/>
          </p:nvSpPr>
          <p:spPr bwMode="auto">
            <a:xfrm>
              <a:off x="2546" y="2640"/>
              <a:ext cx="641" cy="496"/>
            </a:xfrm>
            <a:prstGeom prst="rect">
              <a:avLst/>
            </a:prstGeom>
            <a:gradFill rotWithShape="0">
              <a:gsLst>
                <a:gs pos="0">
                  <a:srgbClr val="FFFFFF"/>
                </a:gs>
                <a:gs pos="100000">
                  <a:srgbClr val="FFFFFF">
                    <a:gamma/>
                    <a:shade val="54510"/>
                    <a:invGamma/>
                  </a:srgbClr>
                </a:gs>
              </a:gsLst>
              <a:path path="rect">
                <a:fillToRect l="100000" b="100000"/>
              </a:path>
            </a:gradFill>
            <a:ln w="9525">
              <a:solidFill>
                <a:srgbClr val="C0C0C0"/>
              </a:solidFill>
              <a:miter lim="800000"/>
              <a:headEnd/>
              <a:tailEnd/>
            </a:ln>
            <a:effectLst>
              <a:outerShdw dist="35921" dir="2700000" algn="ctr" rotWithShape="0">
                <a:srgbClr val="808080"/>
              </a:outerShdw>
            </a:effectLst>
          </p:spPr>
          <p:txBody>
            <a:bodyPr/>
            <a:lstStyle/>
            <a:p>
              <a:endParaRPr lang="de-DE"/>
            </a:p>
          </p:txBody>
        </p:sp>
        <p:sp>
          <p:nvSpPr>
            <p:cNvPr id="42129" name="AutoShape 145"/>
            <p:cNvSpPr>
              <a:spLocks noChangeArrowheads="1"/>
            </p:cNvSpPr>
            <p:nvPr/>
          </p:nvSpPr>
          <p:spPr bwMode="auto">
            <a:xfrm>
              <a:off x="2596" y="2690"/>
              <a:ext cx="101" cy="99"/>
            </a:xfrm>
            <a:prstGeom prst="flowChartConnector">
              <a:avLst/>
            </a:prstGeom>
            <a:solidFill>
              <a:srgbClr val="FFFFFF"/>
            </a:solidFill>
            <a:ln w="9525">
              <a:solidFill>
                <a:srgbClr val="000000"/>
              </a:solidFill>
              <a:round/>
              <a:headEnd/>
              <a:tailEnd/>
            </a:ln>
          </p:spPr>
          <p:txBody>
            <a:bodyPr/>
            <a:lstStyle/>
            <a:p>
              <a:endParaRPr lang="de-DE"/>
            </a:p>
          </p:txBody>
        </p:sp>
        <p:sp>
          <p:nvSpPr>
            <p:cNvPr id="42130" name="AutoShape 146"/>
            <p:cNvSpPr>
              <a:spLocks noChangeArrowheads="1"/>
            </p:cNvSpPr>
            <p:nvPr/>
          </p:nvSpPr>
          <p:spPr bwMode="auto">
            <a:xfrm>
              <a:off x="2747" y="2690"/>
              <a:ext cx="100" cy="99"/>
            </a:xfrm>
            <a:prstGeom prst="flowChartConnector">
              <a:avLst/>
            </a:prstGeom>
            <a:solidFill>
              <a:srgbClr val="FFFFFF"/>
            </a:solidFill>
            <a:ln w="9525">
              <a:solidFill>
                <a:srgbClr val="000000"/>
              </a:solidFill>
              <a:round/>
              <a:headEnd/>
              <a:tailEnd/>
            </a:ln>
          </p:spPr>
          <p:txBody>
            <a:bodyPr/>
            <a:lstStyle/>
            <a:p>
              <a:endParaRPr lang="de-DE"/>
            </a:p>
          </p:txBody>
        </p:sp>
        <p:sp>
          <p:nvSpPr>
            <p:cNvPr id="42131" name="AutoShape 147"/>
            <p:cNvSpPr>
              <a:spLocks noChangeArrowheads="1"/>
            </p:cNvSpPr>
            <p:nvPr/>
          </p:nvSpPr>
          <p:spPr bwMode="auto">
            <a:xfrm>
              <a:off x="2897" y="2690"/>
              <a:ext cx="100" cy="99"/>
            </a:xfrm>
            <a:prstGeom prst="flowChartConnector">
              <a:avLst/>
            </a:prstGeom>
            <a:solidFill>
              <a:srgbClr val="FFFFFF"/>
            </a:solidFill>
            <a:ln w="9525">
              <a:solidFill>
                <a:srgbClr val="000000"/>
              </a:solidFill>
              <a:round/>
              <a:headEnd/>
              <a:tailEnd/>
            </a:ln>
          </p:spPr>
          <p:txBody>
            <a:bodyPr/>
            <a:lstStyle/>
            <a:p>
              <a:endParaRPr lang="de-DE"/>
            </a:p>
          </p:txBody>
        </p:sp>
        <p:sp>
          <p:nvSpPr>
            <p:cNvPr id="42132" name="AutoShape 148"/>
            <p:cNvSpPr>
              <a:spLocks noChangeArrowheads="1"/>
            </p:cNvSpPr>
            <p:nvPr/>
          </p:nvSpPr>
          <p:spPr bwMode="auto">
            <a:xfrm>
              <a:off x="3047" y="2690"/>
              <a:ext cx="100" cy="99"/>
            </a:xfrm>
            <a:prstGeom prst="flowChartConnector">
              <a:avLst/>
            </a:prstGeom>
            <a:solidFill>
              <a:srgbClr val="FFFFFF"/>
            </a:solidFill>
            <a:ln w="9525">
              <a:solidFill>
                <a:srgbClr val="000000"/>
              </a:solidFill>
              <a:round/>
              <a:headEnd/>
              <a:tailEnd/>
            </a:ln>
          </p:spPr>
          <p:txBody>
            <a:bodyPr/>
            <a:lstStyle/>
            <a:p>
              <a:endParaRPr lang="de-DE"/>
            </a:p>
          </p:txBody>
        </p:sp>
        <p:sp>
          <p:nvSpPr>
            <p:cNvPr id="42133" name="AutoShape 149"/>
            <p:cNvSpPr>
              <a:spLocks noChangeArrowheads="1"/>
            </p:cNvSpPr>
            <p:nvPr/>
          </p:nvSpPr>
          <p:spPr bwMode="auto">
            <a:xfrm>
              <a:off x="2596" y="2838"/>
              <a:ext cx="101" cy="100"/>
            </a:xfrm>
            <a:prstGeom prst="flowChartConnector">
              <a:avLst/>
            </a:prstGeom>
            <a:solidFill>
              <a:srgbClr val="FFFFFF"/>
            </a:solidFill>
            <a:ln w="9525">
              <a:solidFill>
                <a:srgbClr val="000000"/>
              </a:solidFill>
              <a:round/>
              <a:headEnd/>
              <a:tailEnd/>
            </a:ln>
          </p:spPr>
          <p:txBody>
            <a:bodyPr/>
            <a:lstStyle/>
            <a:p>
              <a:endParaRPr lang="de-DE"/>
            </a:p>
          </p:txBody>
        </p:sp>
        <p:sp>
          <p:nvSpPr>
            <p:cNvPr id="42134" name="AutoShape 150"/>
            <p:cNvSpPr>
              <a:spLocks noChangeArrowheads="1"/>
            </p:cNvSpPr>
            <p:nvPr/>
          </p:nvSpPr>
          <p:spPr bwMode="auto">
            <a:xfrm>
              <a:off x="2747" y="2838"/>
              <a:ext cx="100" cy="100"/>
            </a:xfrm>
            <a:prstGeom prst="flowChartConnector">
              <a:avLst/>
            </a:prstGeom>
            <a:solidFill>
              <a:srgbClr val="FFFFFF"/>
            </a:solidFill>
            <a:ln w="9525">
              <a:solidFill>
                <a:srgbClr val="000000"/>
              </a:solidFill>
              <a:round/>
              <a:headEnd/>
              <a:tailEnd/>
            </a:ln>
          </p:spPr>
          <p:txBody>
            <a:bodyPr/>
            <a:lstStyle/>
            <a:p>
              <a:endParaRPr lang="de-DE"/>
            </a:p>
          </p:txBody>
        </p:sp>
        <p:sp>
          <p:nvSpPr>
            <p:cNvPr id="42135" name="AutoShape 151"/>
            <p:cNvSpPr>
              <a:spLocks noChangeArrowheads="1"/>
            </p:cNvSpPr>
            <p:nvPr/>
          </p:nvSpPr>
          <p:spPr bwMode="auto">
            <a:xfrm>
              <a:off x="2897" y="2838"/>
              <a:ext cx="100" cy="100"/>
            </a:xfrm>
            <a:prstGeom prst="flowChartConnector">
              <a:avLst/>
            </a:prstGeom>
            <a:solidFill>
              <a:srgbClr val="FFFFFF"/>
            </a:solidFill>
            <a:ln w="9525">
              <a:solidFill>
                <a:srgbClr val="000000"/>
              </a:solidFill>
              <a:round/>
              <a:headEnd/>
              <a:tailEnd/>
            </a:ln>
          </p:spPr>
          <p:txBody>
            <a:bodyPr/>
            <a:lstStyle/>
            <a:p>
              <a:endParaRPr lang="de-DE"/>
            </a:p>
          </p:txBody>
        </p:sp>
        <p:sp>
          <p:nvSpPr>
            <p:cNvPr id="42136" name="AutoShape 152"/>
            <p:cNvSpPr>
              <a:spLocks noChangeArrowheads="1"/>
            </p:cNvSpPr>
            <p:nvPr/>
          </p:nvSpPr>
          <p:spPr bwMode="auto">
            <a:xfrm>
              <a:off x="3047" y="2838"/>
              <a:ext cx="100" cy="100"/>
            </a:xfrm>
            <a:prstGeom prst="flowChartConnector">
              <a:avLst/>
            </a:prstGeom>
            <a:solidFill>
              <a:srgbClr val="FFFFFF"/>
            </a:solidFill>
            <a:ln w="9525">
              <a:solidFill>
                <a:srgbClr val="000000"/>
              </a:solidFill>
              <a:round/>
              <a:headEnd/>
              <a:tailEnd/>
            </a:ln>
          </p:spPr>
          <p:txBody>
            <a:bodyPr/>
            <a:lstStyle/>
            <a:p>
              <a:endParaRPr lang="de-DE"/>
            </a:p>
          </p:txBody>
        </p:sp>
        <p:sp>
          <p:nvSpPr>
            <p:cNvPr id="42137" name="AutoShape 153"/>
            <p:cNvSpPr>
              <a:spLocks noChangeArrowheads="1"/>
            </p:cNvSpPr>
            <p:nvPr/>
          </p:nvSpPr>
          <p:spPr bwMode="auto">
            <a:xfrm>
              <a:off x="2596" y="2998"/>
              <a:ext cx="101" cy="100"/>
            </a:xfrm>
            <a:prstGeom prst="flowChartConnector">
              <a:avLst/>
            </a:prstGeom>
            <a:solidFill>
              <a:srgbClr val="FFCC66"/>
            </a:solidFill>
            <a:ln w="9525">
              <a:solidFill>
                <a:srgbClr val="000000"/>
              </a:solidFill>
              <a:round/>
              <a:headEnd/>
              <a:tailEnd/>
            </a:ln>
          </p:spPr>
          <p:txBody>
            <a:bodyPr/>
            <a:lstStyle/>
            <a:p>
              <a:endParaRPr lang="de-DE"/>
            </a:p>
          </p:txBody>
        </p:sp>
        <p:sp>
          <p:nvSpPr>
            <p:cNvPr id="42138" name="AutoShape 154"/>
            <p:cNvSpPr>
              <a:spLocks noChangeArrowheads="1"/>
            </p:cNvSpPr>
            <p:nvPr/>
          </p:nvSpPr>
          <p:spPr bwMode="auto">
            <a:xfrm>
              <a:off x="2612" y="3013"/>
              <a:ext cx="74" cy="73"/>
            </a:xfrm>
            <a:prstGeom prst="flowChartConnector">
              <a:avLst/>
            </a:prstGeom>
            <a:solidFill>
              <a:srgbClr val="FFCC66"/>
            </a:solidFill>
            <a:ln w="9525">
              <a:solidFill>
                <a:srgbClr val="000000"/>
              </a:solidFill>
              <a:round/>
              <a:headEnd/>
              <a:tailEnd/>
            </a:ln>
          </p:spPr>
          <p:txBody>
            <a:bodyPr/>
            <a:lstStyle/>
            <a:p>
              <a:endParaRPr lang="de-DE"/>
            </a:p>
          </p:txBody>
        </p:sp>
        <p:sp>
          <p:nvSpPr>
            <p:cNvPr id="42139" name="AutoShape 155"/>
            <p:cNvSpPr>
              <a:spLocks noChangeArrowheads="1"/>
            </p:cNvSpPr>
            <p:nvPr/>
          </p:nvSpPr>
          <p:spPr bwMode="auto">
            <a:xfrm>
              <a:off x="2747" y="2998"/>
              <a:ext cx="100" cy="100"/>
            </a:xfrm>
            <a:prstGeom prst="flowChartConnector">
              <a:avLst/>
            </a:prstGeom>
            <a:solidFill>
              <a:srgbClr val="FFCC66"/>
            </a:solidFill>
            <a:ln w="9525">
              <a:solidFill>
                <a:srgbClr val="000000"/>
              </a:solidFill>
              <a:round/>
              <a:headEnd/>
              <a:tailEnd/>
            </a:ln>
          </p:spPr>
          <p:txBody>
            <a:bodyPr/>
            <a:lstStyle/>
            <a:p>
              <a:endParaRPr lang="de-DE"/>
            </a:p>
          </p:txBody>
        </p:sp>
        <p:sp>
          <p:nvSpPr>
            <p:cNvPr id="42140" name="AutoShape 156"/>
            <p:cNvSpPr>
              <a:spLocks noChangeArrowheads="1"/>
            </p:cNvSpPr>
            <p:nvPr/>
          </p:nvSpPr>
          <p:spPr bwMode="auto">
            <a:xfrm>
              <a:off x="2761" y="3013"/>
              <a:ext cx="73" cy="73"/>
            </a:xfrm>
            <a:prstGeom prst="flowChartConnector">
              <a:avLst/>
            </a:prstGeom>
            <a:solidFill>
              <a:srgbClr val="FFCC66"/>
            </a:solidFill>
            <a:ln w="9525">
              <a:solidFill>
                <a:srgbClr val="000000"/>
              </a:solidFill>
              <a:round/>
              <a:headEnd/>
              <a:tailEnd/>
            </a:ln>
          </p:spPr>
          <p:txBody>
            <a:bodyPr/>
            <a:lstStyle/>
            <a:p>
              <a:endParaRPr lang="de-DE"/>
            </a:p>
          </p:txBody>
        </p:sp>
        <p:sp>
          <p:nvSpPr>
            <p:cNvPr id="42141" name="AutoShape 157"/>
            <p:cNvSpPr>
              <a:spLocks noChangeArrowheads="1"/>
            </p:cNvSpPr>
            <p:nvPr/>
          </p:nvSpPr>
          <p:spPr bwMode="auto">
            <a:xfrm>
              <a:off x="2896" y="2998"/>
              <a:ext cx="100" cy="100"/>
            </a:xfrm>
            <a:prstGeom prst="flowChartConnector">
              <a:avLst/>
            </a:prstGeom>
            <a:solidFill>
              <a:srgbClr val="FFCC66"/>
            </a:solidFill>
            <a:ln w="9525">
              <a:solidFill>
                <a:srgbClr val="000000"/>
              </a:solidFill>
              <a:round/>
              <a:headEnd/>
              <a:tailEnd/>
            </a:ln>
          </p:spPr>
          <p:txBody>
            <a:bodyPr/>
            <a:lstStyle/>
            <a:p>
              <a:endParaRPr lang="de-DE"/>
            </a:p>
          </p:txBody>
        </p:sp>
        <p:sp>
          <p:nvSpPr>
            <p:cNvPr id="42142" name="AutoShape 158"/>
            <p:cNvSpPr>
              <a:spLocks noChangeArrowheads="1"/>
            </p:cNvSpPr>
            <p:nvPr/>
          </p:nvSpPr>
          <p:spPr bwMode="auto">
            <a:xfrm>
              <a:off x="2909" y="3013"/>
              <a:ext cx="74" cy="73"/>
            </a:xfrm>
            <a:prstGeom prst="flowChartConnector">
              <a:avLst/>
            </a:prstGeom>
            <a:solidFill>
              <a:srgbClr val="FFCC66"/>
            </a:solidFill>
            <a:ln w="9525">
              <a:solidFill>
                <a:srgbClr val="000000"/>
              </a:solidFill>
              <a:round/>
              <a:headEnd/>
              <a:tailEnd/>
            </a:ln>
          </p:spPr>
          <p:txBody>
            <a:bodyPr/>
            <a:lstStyle/>
            <a:p>
              <a:endParaRPr lang="de-DE"/>
            </a:p>
          </p:txBody>
        </p:sp>
        <p:sp>
          <p:nvSpPr>
            <p:cNvPr id="42143" name="Line 159"/>
            <p:cNvSpPr>
              <a:spLocks noChangeShapeType="1"/>
            </p:cNvSpPr>
            <p:nvPr/>
          </p:nvSpPr>
          <p:spPr bwMode="auto">
            <a:xfrm>
              <a:off x="2872" y="3161"/>
              <a:ext cx="0" cy="101"/>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2144" name="AutoShape 160"/>
            <p:cNvSpPr>
              <a:spLocks noChangeArrowheads="1"/>
            </p:cNvSpPr>
            <p:nvPr/>
          </p:nvSpPr>
          <p:spPr bwMode="auto">
            <a:xfrm>
              <a:off x="3047" y="2997"/>
              <a:ext cx="100" cy="99"/>
            </a:xfrm>
            <a:prstGeom prst="flowChartConnector">
              <a:avLst/>
            </a:prstGeom>
            <a:solidFill>
              <a:srgbClr val="FFFFFF"/>
            </a:solidFill>
            <a:ln w="9525">
              <a:solidFill>
                <a:srgbClr val="000000"/>
              </a:solidFill>
              <a:round/>
              <a:headEnd/>
              <a:tailEnd/>
            </a:ln>
          </p:spPr>
          <p:txBody>
            <a:bodyPr/>
            <a:lstStyle/>
            <a:p>
              <a:endParaRPr lang="de-DE"/>
            </a:p>
          </p:txBody>
        </p:sp>
      </p:grpSp>
      <p:sp>
        <p:nvSpPr>
          <p:cNvPr id="42145" name="Rectangle 161"/>
          <p:cNvSpPr>
            <a:spLocks noChangeArrowheads="1"/>
          </p:cNvSpPr>
          <p:nvPr/>
        </p:nvSpPr>
        <p:spPr bwMode="auto">
          <a:xfrm>
            <a:off x="1331913" y="4292600"/>
            <a:ext cx="2663825" cy="50323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de-DE" altLang="de-DE" sz="400" b="1">
              <a:latin typeface="Times New Roman" pitchFamily="18" charset="0"/>
            </a:endParaRPr>
          </a:p>
          <a:p>
            <a:pPr algn="ctr"/>
            <a:r>
              <a:rPr lang="de-DE" altLang="de-DE" sz="1400" b="1">
                <a:solidFill>
                  <a:srgbClr val="FFFFFF"/>
                </a:solidFill>
              </a:rPr>
              <a:t>Datum dazugeben!</a:t>
            </a:r>
            <a:endParaRPr lang="de-DE" altLang="de-DE" sz="1400">
              <a:solidFill>
                <a:srgbClr val="FFFFFF"/>
              </a:solidFill>
            </a:endParaRPr>
          </a:p>
        </p:txBody>
      </p:sp>
      <p:sp>
        <p:nvSpPr>
          <p:cNvPr id="42146" name="Rectangle 162"/>
          <p:cNvSpPr>
            <a:spLocks noChangeArrowheads="1"/>
          </p:cNvSpPr>
          <p:nvPr/>
        </p:nvSpPr>
        <p:spPr bwMode="auto">
          <a:xfrm>
            <a:off x="5148263" y="4292600"/>
            <a:ext cx="2671762" cy="68738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de-DE" altLang="de-DE" sz="100" b="1">
              <a:latin typeface="Times New Roman" pitchFamily="18" charset="0"/>
            </a:endParaRPr>
          </a:p>
          <a:p>
            <a:pPr algn="ctr"/>
            <a:r>
              <a:rPr lang="de-DE" altLang="de-DE" sz="1400" b="1">
                <a:solidFill>
                  <a:srgbClr val="FFFFFF"/>
                </a:solidFill>
              </a:rPr>
              <a:t>Speisenplanabschnitt dazugeben!</a:t>
            </a:r>
            <a:endParaRPr lang="de-DE" altLang="de-DE" sz="1400">
              <a:solidFill>
                <a:srgbClr val="FFFFFF"/>
              </a:solidFill>
            </a:endParaRPr>
          </a:p>
        </p:txBody>
      </p:sp>
      <p:sp>
        <p:nvSpPr>
          <p:cNvPr id="42147" name="Rectangle 163"/>
          <p:cNvSpPr>
            <a:spLocks noChangeArrowheads="1"/>
          </p:cNvSpPr>
          <p:nvPr/>
        </p:nvSpPr>
        <p:spPr bwMode="auto">
          <a:xfrm>
            <a:off x="323850" y="3644900"/>
            <a:ext cx="2506663" cy="406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de-DE" altLang="de-DE" sz="200" b="1">
              <a:latin typeface="Times New Roman" pitchFamily="18" charset="0"/>
            </a:endParaRPr>
          </a:p>
          <a:p>
            <a:pPr algn="ctr"/>
            <a:r>
              <a:rPr lang="de-DE" altLang="de-DE" sz="1400" b="1">
                <a:solidFill>
                  <a:srgbClr val="FFFFFF"/>
                </a:solidFill>
              </a:rPr>
              <a:t>Salatprobe genommen?</a:t>
            </a:r>
            <a:endParaRPr lang="de-DE" altLang="de-DE"/>
          </a:p>
        </p:txBody>
      </p:sp>
      <p:sp>
        <p:nvSpPr>
          <p:cNvPr id="42148" name="Rectangle 164"/>
          <p:cNvSpPr>
            <a:spLocks noChangeArrowheads="1"/>
          </p:cNvSpPr>
          <p:nvPr/>
        </p:nvSpPr>
        <p:spPr bwMode="auto">
          <a:xfrm>
            <a:off x="6005513" y="3644900"/>
            <a:ext cx="3138487" cy="5508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de-DE" altLang="de-DE" sz="300" b="1">
              <a:latin typeface="Times New Roman" pitchFamily="18" charset="0"/>
            </a:endParaRPr>
          </a:p>
          <a:p>
            <a:pPr algn="ctr"/>
            <a:r>
              <a:rPr lang="de-DE" altLang="de-DE" sz="1400" b="1">
                <a:solidFill>
                  <a:srgbClr val="FFFFFF"/>
                </a:solidFill>
              </a:rPr>
              <a:t>Dessertprobe genommen?</a:t>
            </a:r>
          </a:p>
        </p:txBody>
      </p:sp>
      <p:grpSp>
        <p:nvGrpSpPr>
          <p:cNvPr id="42150" name="Group 166"/>
          <p:cNvGrpSpPr>
            <a:grpSpLocks/>
          </p:cNvGrpSpPr>
          <p:nvPr/>
        </p:nvGrpSpPr>
        <p:grpSpPr bwMode="auto">
          <a:xfrm>
            <a:off x="3087688" y="3195638"/>
            <a:ext cx="2867025" cy="215900"/>
            <a:chOff x="1945" y="2013"/>
            <a:chExt cx="1806" cy="136"/>
          </a:xfrm>
        </p:grpSpPr>
        <p:sp>
          <p:nvSpPr>
            <p:cNvPr id="42151" name="Line 167"/>
            <p:cNvSpPr>
              <a:spLocks noChangeShapeType="1"/>
            </p:cNvSpPr>
            <p:nvPr/>
          </p:nvSpPr>
          <p:spPr bwMode="auto">
            <a:xfrm>
              <a:off x="1945" y="2013"/>
              <a:ext cx="0" cy="136"/>
            </a:xfrm>
            <a:prstGeom prst="line">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42152" name="Line 168"/>
            <p:cNvSpPr>
              <a:spLocks noChangeShapeType="1"/>
            </p:cNvSpPr>
            <p:nvPr/>
          </p:nvSpPr>
          <p:spPr bwMode="auto">
            <a:xfrm>
              <a:off x="2851" y="2013"/>
              <a:ext cx="0" cy="136"/>
            </a:xfrm>
            <a:prstGeom prst="line">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42153" name="Line 169"/>
            <p:cNvSpPr>
              <a:spLocks noChangeShapeType="1"/>
            </p:cNvSpPr>
            <p:nvPr/>
          </p:nvSpPr>
          <p:spPr bwMode="auto">
            <a:xfrm>
              <a:off x="3751" y="2013"/>
              <a:ext cx="0" cy="136"/>
            </a:xfrm>
            <a:prstGeom prst="line">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sp>
        <p:nvSpPr>
          <p:cNvPr id="42154" name="Rectangle 170"/>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42155" name="Rectangle 171"/>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56" name="Rectangle 172"/>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57" name="Rectangle 17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2158" name="Rectangle 174"/>
          <p:cNvSpPr>
            <a:spLocks noChangeArrowheads="1"/>
          </p:cNvSpPr>
          <p:nvPr/>
        </p:nvSpPr>
        <p:spPr bwMode="auto">
          <a:xfrm>
            <a:off x="161925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59" name="Rectangle 175"/>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1000"/>
                                  </p:stCondLst>
                                  <p:childTnLst>
                                    <p:set>
                                      <p:cBhvr>
                                        <p:cTn id="11" dur="1" fill="hold">
                                          <p:stCondLst>
                                            <p:cond delay="0"/>
                                          </p:stCondLst>
                                        </p:cTn>
                                        <p:tgtEl>
                                          <p:spTgt spid="41987"/>
                                        </p:tgtEl>
                                        <p:attrNameLst>
                                          <p:attrName>style.visibility</p:attrName>
                                        </p:attrNameLst>
                                      </p:cBhvr>
                                      <p:to>
                                        <p:strVal val="visible"/>
                                      </p:to>
                                    </p:set>
                                    <p:animEffect transition="in" filter="fade">
                                      <p:cBhvr>
                                        <p:cTn id="12" dur="2000"/>
                                        <p:tgtEl>
                                          <p:spTgt spid="41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1000"/>
                                  </p:stCondLst>
                                  <p:childTnLst>
                                    <p:set>
                                      <p:cBhvr>
                                        <p:cTn id="16" dur="1" fill="hold">
                                          <p:stCondLst>
                                            <p:cond delay="0"/>
                                          </p:stCondLst>
                                        </p:cTn>
                                        <p:tgtEl>
                                          <p:spTgt spid="42111"/>
                                        </p:tgtEl>
                                        <p:attrNameLst>
                                          <p:attrName>style.visibility</p:attrName>
                                        </p:attrNameLst>
                                      </p:cBhvr>
                                      <p:to>
                                        <p:strVal val="visible"/>
                                      </p:to>
                                    </p:set>
                                    <p:animEffect transition="in" filter="fade">
                                      <p:cBhvr>
                                        <p:cTn id="17" dur="2000"/>
                                        <p:tgtEl>
                                          <p:spTgt spid="42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1000"/>
                                  </p:stCondLst>
                                  <p:childTnLst>
                                    <p:set>
                                      <p:cBhvr>
                                        <p:cTn id="21" dur="1" fill="hold">
                                          <p:stCondLst>
                                            <p:cond delay="0"/>
                                          </p:stCondLst>
                                        </p:cTn>
                                        <p:tgtEl>
                                          <p:spTgt spid="42150"/>
                                        </p:tgtEl>
                                        <p:attrNameLst>
                                          <p:attrName>style.visibility</p:attrName>
                                        </p:attrNameLst>
                                      </p:cBhvr>
                                      <p:to>
                                        <p:strVal val="visible"/>
                                      </p:to>
                                    </p:set>
                                    <p:animEffect transition="in" filter="fade">
                                      <p:cBhvr>
                                        <p:cTn id="22" dur="2000"/>
                                        <p:tgtEl>
                                          <p:spTgt spid="421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1000"/>
                                  </p:stCondLst>
                                  <p:childTnLst>
                                    <p:set>
                                      <p:cBhvr>
                                        <p:cTn id="26" dur="1" fill="hold">
                                          <p:stCondLst>
                                            <p:cond delay="0"/>
                                          </p:stCondLst>
                                        </p:cTn>
                                        <p:tgtEl>
                                          <p:spTgt spid="42101"/>
                                        </p:tgtEl>
                                        <p:attrNameLst>
                                          <p:attrName>style.visibility</p:attrName>
                                        </p:attrNameLst>
                                      </p:cBhvr>
                                      <p:to>
                                        <p:strVal val="visible"/>
                                      </p:to>
                                    </p:set>
                                    <p:anim calcmode="lin" valueType="num">
                                      <p:cBhvr additive="base">
                                        <p:cTn id="27" dur="2000" fill="hold"/>
                                        <p:tgtEl>
                                          <p:spTgt spid="42101"/>
                                        </p:tgtEl>
                                        <p:attrNameLst>
                                          <p:attrName>ppt_x</p:attrName>
                                        </p:attrNameLst>
                                      </p:cBhvr>
                                      <p:tavLst>
                                        <p:tav tm="0">
                                          <p:val>
                                            <p:strVal val="#ppt_x"/>
                                          </p:val>
                                        </p:tav>
                                        <p:tav tm="100000">
                                          <p:val>
                                            <p:strVal val="#ppt_x"/>
                                          </p:val>
                                        </p:tav>
                                      </p:tavLst>
                                    </p:anim>
                                    <p:anim calcmode="lin" valueType="num">
                                      <p:cBhvr additive="base">
                                        <p:cTn id="28" dur="2000" fill="hold"/>
                                        <p:tgtEl>
                                          <p:spTgt spid="4210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1000"/>
                                  </p:stCondLst>
                                  <p:childTnLst>
                                    <p:set>
                                      <p:cBhvr>
                                        <p:cTn id="32" dur="1" fill="hold">
                                          <p:stCondLst>
                                            <p:cond delay="0"/>
                                          </p:stCondLst>
                                        </p:cTn>
                                        <p:tgtEl>
                                          <p:spTgt spid="42147"/>
                                        </p:tgtEl>
                                        <p:attrNameLst>
                                          <p:attrName>style.visibility</p:attrName>
                                        </p:attrNameLst>
                                      </p:cBhvr>
                                      <p:to>
                                        <p:strVal val="visible"/>
                                      </p:to>
                                    </p:set>
                                    <p:animEffect transition="in" filter="fade">
                                      <p:cBhvr>
                                        <p:cTn id="33" dur="2000"/>
                                        <p:tgtEl>
                                          <p:spTgt spid="4214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1000"/>
                                  </p:stCondLst>
                                  <p:childTnLst>
                                    <p:set>
                                      <p:cBhvr>
                                        <p:cTn id="37" dur="1" fill="hold">
                                          <p:stCondLst>
                                            <p:cond delay="0"/>
                                          </p:stCondLst>
                                        </p:cTn>
                                        <p:tgtEl>
                                          <p:spTgt spid="42148"/>
                                        </p:tgtEl>
                                        <p:attrNameLst>
                                          <p:attrName>style.visibility</p:attrName>
                                        </p:attrNameLst>
                                      </p:cBhvr>
                                      <p:to>
                                        <p:strVal val="visible"/>
                                      </p:to>
                                    </p:set>
                                    <p:animEffect transition="in" filter="fade">
                                      <p:cBhvr>
                                        <p:cTn id="38" dur="2000"/>
                                        <p:tgtEl>
                                          <p:spTgt spid="421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1000"/>
                                  </p:stCondLst>
                                  <p:childTnLst>
                                    <p:set>
                                      <p:cBhvr>
                                        <p:cTn id="42" dur="1" fill="hold">
                                          <p:stCondLst>
                                            <p:cond delay="0"/>
                                          </p:stCondLst>
                                        </p:cTn>
                                        <p:tgtEl>
                                          <p:spTgt spid="42115"/>
                                        </p:tgtEl>
                                        <p:attrNameLst>
                                          <p:attrName>style.visibility</p:attrName>
                                        </p:attrNameLst>
                                      </p:cBhvr>
                                      <p:to>
                                        <p:strVal val="visible"/>
                                      </p:to>
                                    </p:set>
                                    <p:animEffect transition="in" filter="fade">
                                      <p:cBhvr>
                                        <p:cTn id="43" dur="2000"/>
                                        <p:tgtEl>
                                          <p:spTgt spid="421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1000"/>
                                  </p:stCondLst>
                                  <p:childTnLst>
                                    <p:set>
                                      <p:cBhvr>
                                        <p:cTn id="47" dur="1" fill="hold">
                                          <p:stCondLst>
                                            <p:cond delay="0"/>
                                          </p:stCondLst>
                                        </p:cTn>
                                        <p:tgtEl>
                                          <p:spTgt spid="42124"/>
                                        </p:tgtEl>
                                        <p:attrNameLst>
                                          <p:attrName>style.visibility</p:attrName>
                                        </p:attrNameLst>
                                      </p:cBhvr>
                                      <p:to>
                                        <p:strVal val="visible"/>
                                      </p:to>
                                    </p:set>
                                    <p:animEffect transition="in" filter="fade">
                                      <p:cBhvr>
                                        <p:cTn id="48" dur="2000"/>
                                        <p:tgtEl>
                                          <p:spTgt spid="421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1000"/>
                                  </p:stCondLst>
                                  <p:childTnLst>
                                    <p:set>
                                      <p:cBhvr>
                                        <p:cTn id="52" dur="1" fill="hold">
                                          <p:stCondLst>
                                            <p:cond delay="0"/>
                                          </p:stCondLst>
                                        </p:cTn>
                                        <p:tgtEl>
                                          <p:spTgt spid="42145"/>
                                        </p:tgtEl>
                                        <p:attrNameLst>
                                          <p:attrName>style.visibility</p:attrName>
                                        </p:attrNameLst>
                                      </p:cBhvr>
                                      <p:to>
                                        <p:strVal val="visible"/>
                                      </p:to>
                                    </p:set>
                                    <p:animEffect transition="in" filter="fade">
                                      <p:cBhvr>
                                        <p:cTn id="53" dur="2000"/>
                                        <p:tgtEl>
                                          <p:spTgt spid="421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1000"/>
                                  </p:stCondLst>
                                  <p:childTnLst>
                                    <p:set>
                                      <p:cBhvr>
                                        <p:cTn id="57" dur="1" fill="hold">
                                          <p:stCondLst>
                                            <p:cond delay="0"/>
                                          </p:stCondLst>
                                        </p:cTn>
                                        <p:tgtEl>
                                          <p:spTgt spid="42146"/>
                                        </p:tgtEl>
                                        <p:attrNameLst>
                                          <p:attrName>style.visibility</p:attrName>
                                        </p:attrNameLst>
                                      </p:cBhvr>
                                      <p:to>
                                        <p:strVal val="visible"/>
                                      </p:to>
                                    </p:set>
                                    <p:animEffect transition="in" filter="fade">
                                      <p:cBhvr>
                                        <p:cTn id="58" dur="2000"/>
                                        <p:tgtEl>
                                          <p:spTgt spid="421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1000"/>
                                  </p:stCondLst>
                                  <p:childTnLst>
                                    <p:set>
                                      <p:cBhvr>
                                        <p:cTn id="62" dur="1" fill="hold">
                                          <p:stCondLst>
                                            <p:cond delay="0"/>
                                          </p:stCondLst>
                                        </p:cTn>
                                        <p:tgtEl>
                                          <p:spTgt spid="42119"/>
                                        </p:tgtEl>
                                        <p:attrNameLst>
                                          <p:attrName>style.visibility</p:attrName>
                                        </p:attrNameLst>
                                      </p:cBhvr>
                                      <p:to>
                                        <p:strVal val="visible"/>
                                      </p:to>
                                    </p:set>
                                    <p:animEffect transition="in" filter="fade">
                                      <p:cBhvr>
                                        <p:cTn id="63" dur="3000"/>
                                        <p:tgtEl>
                                          <p:spTgt spid="421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nodePh="1">
                                  <p:stCondLst>
                                    <p:cond delay="4000"/>
                                  </p:stCondLst>
                                  <p:endCondLst>
                                    <p:cond evt="begin" delay="0">
                                      <p:tn val="66"/>
                                    </p:cond>
                                  </p:endCondLst>
                                  <p:childTnLst>
                                    <p:set>
                                      <p:cBhvr>
                                        <p:cTn id="67" dur="1" fill="hold">
                                          <p:stCondLst>
                                            <p:cond delay="0"/>
                                          </p:stCondLst>
                                        </p:cTn>
                                        <p:tgtEl>
                                          <p:spTgt spid="42158"/>
                                        </p:tgtEl>
                                        <p:attrNameLst>
                                          <p:attrName>style.visibility</p:attrName>
                                        </p:attrNameLst>
                                      </p:cBhvr>
                                      <p:to>
                                        <p:strVal val="visible"/>
                                      </p:to>
                                    </p:set>
                                    <p:animEffect transition="in" filter="wipe(down)">
                                      <p:cBhvr>
                                        <p:cTn id="68" dur="580">
                                          <p:stCondLst>
                                            <p:cond delay="0"/>
                                          </p:stCondLst>
                                        </p:cTn>
                                        <p:tgtEl>
                                          <p:spTgt spid="42158"/>
                                        </p:tgtEl>
                                      </p:cBhvr>
                                    </p:animEffect>
                                    <p:anim calcmode="lin" valueType="num">
                                      <p:cBhvr>
                                        <p:cTn id="69" dur="1822" tmFilter="0,0; 0.14,0.36; 0.43,0.73; 0.71,0.91; 1.0,1.0">
                                          <p:stCondLst>
                                            <p:cond delay="0"/>
                                          </p:stCondLst>
                                        </p:cTn>
                                        <p:tgtEl>
                                          <p:spTgt spid="4215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4215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4215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4215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42158"/>
                                        </p:tgtEl>
                                        <p:attrNameLst>
                                          <p:attrName>ppt_y</p:attrName>
                                        </p:attrNameLst>
                                      </p:cBhvr>
                                      <p:tavLst>
                                        <p:tav tm="0" fmla="#ppt_y-sin(pi*$)/81">
                                          <p:val>
                                            <p:fltVal val="0"/>
                                          </p:val>
                                        </p:tav>
                                        <p:tav tm="100000">
                                          <p:val>
                                            <p:fltVal val="1"/>
                                          </p:val>
                                        </p:tav>
                                      </p:tavLst>
                                    </p:anim>
                                    <p:animScale>
                                      <p:cBhvr>
                                        <p:cTn id="74" dur="26">
                                          <p:stCondLst>
                                            <p:cond delay="650"/>
                                          </p:stCondLst>
                                        </p:cTn>
                                        <p:tgtEl>
                                          <p:spTgt spid="42158"/>
                                        </p:tgtEl>
                                      </p:cBhvr>
                                      <p:to x="100000" y="60000"/>
                                    </p:animScale>
                                    <p:animScale>
                                      <p:cBhvr>
                                        <p:cTn id="75" dur="166" decel="50000">
                                          <p:stCondLst>
                                            <p:cond delay="676"/>
                                          </p:stCondLst>
                                        </p:cTn>
                                        <p:tgtEl>
                                          <p:spTgt spid="42158"/>
                                        </p:tgtEl>
                                      </p:cBhvr>
                                      <p:to x="100000" y="100000"/>
                                    </p:animScale>
                                    <p:animScale>
                                      <p:cBhvr>
                                        <p:cTn id="76" dur="26">
                                          <p:stCondLst>
                                            <p:cond delay="1312"/>
                                          </p:stCondLst>
                                        </p:cTn>
                                        <p:tgtEl>
                                          <p:spTgt spid="42158"/>
                                        </p:tgtEl>
                                      </p:cBhvr>
                                      <p:to x="100000" y="80000"/>
                                    </p:animScale>
                                    <p:animScale>
                                      <p:cBhvr>
                                        <p:cTn id="77" dur="166" decel="50000">
                                          <p:stCondLst>
                                            <p:cond delay="1338"/>
                                          </p:stCondLst>
                                        </p:cTn>
                                        <p:tgtEl>
                                          <p:spTgt spid="42158"/>
                                        </p:tgtEl>
                                      </p:cBhvr>
                                      <p:to x="100000" y="100000"/>
                                    </p:animScale>
                                    <p:animScale>
                                      <p:cBhvr>
                                        <p:cTn id="78" dur="26">
                                          <p:stCondLst>
                                            <p:cond delay="1642"/>
                                          </p:stCondLst>
                                        </p:cTn>
                                        <p:tgtEl>
                                          <p:spTgt spid="42158"/>
                                        </p:tgtEl>
                                      </p:cBhvr>
                                      <p:to x="100000" y="90000"/>
                                    </p:animScale>
                                    <p:animScale>
                                      <p:cBhvr>
                                        <p:cTn id="79" dur="166" decel="50000">
                                          <p:stCondLst>
                                            <p:cond delay="1668"/>
                                          </p:stCondLst>
                                        </p:cTn>
                                        <p:tgtEl>
                                          <p:spTgt spid="42158"/>
                                        </p:tgtEl>
                                      </p:cBhvr>
                                      <p:to x="100000" y="100000"/>
                                    </p:animScale>
                                    <p:animScale>
                                      <p:cBhvr>
                                        <p:cTn id="80" dur="26">
                                          <p:stCondLst>
                                            <p:cond delay="1808"/>
                                          </p:stCondLst>
                                        </p:cTn>
                                        <p:tgtEl>
                                          <p:spTgt spid="42158"/>
                                        </p:tgtEl>
                                      </p:cBhvr>
                                      <p:to x="100000" y="95000"/>
                                    </p:animScale>
                                    <p:animScale>
                                      <p:cBhvr>
                                        <p:cTn id="81" dur="166" decel="50000">
                                          <p:stCondLst>
                                            <p:cond delay="1834"/>
                                          </p:stCondLst>
                                        </p:cTn>
                                        <p:tgtEl>
                                          <p:spTgt spid="421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2145" grpId="0"/>
      <p:bldP spid="42146" grpId="0"/>
      <p:bldP spid="42147" grpId="0"/>
      <p:bldP spid="42148" grpId="0"/>
      <p:bldP spid="421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68313" y="188913"/>
            <a:ext cx="8226425" cy="1143000"/>
          </a:xfrm>
        </p:spPr>
        <p:txBody>
          <a:bodyPr/>
          <a:lstStyle/>
          <a:p>
            <a:r>
              <a:rPr lang="de-DE" altLang="de-DE" sz="2200"/>
              <a:t>Produktionshygiene bei Fleisch, Fisch, Geflügel und Hackfleisch</a:t>
            </a:r>
          </a:p>
        </p:txBody>
      </p:sp>
      <p:sp>
        <p:nvSpPr>
          <p:cNvPr id="126979" name="Rectangle 3"/>
          <p:cNvSpPr>
            <a:spLocks noGrp="1" noChangeArrowheads="1"/>
          </p:cNvSpPr>
          <p:nvPr>
            <p:ph type="body" idx="1"/>
          </p:nvPr>
        </p:nvSpPr>
        <p:spPr>
          <a:xfrm>
            <a:off x="468313" y="1484313"/>
            <a:ext cx="8226425" cy="4827587"/>
          </a:xfrm>
        </p:spPr>
        <p:txBody>
          <a:bodyPr/>
          <a:lstStyle/>
          <a:p>
            <a:pPr>
              <a:lnSpc>
                <a:spcPct val="80000"/>
              </a:lnSpc>
            </a:pPr>
            <a:r>
              <a:rPr lang="de-DE" altLang="de-DE" sz="1600"/>
              <a:t>Beim Auftauen von Fleisch, Fisch und Geflügel getrennte, saubere, abgedeckte Behälter mit Locheinsätzen verwenden, damit Abtauflüssigkeit und Blut (hohe Konzentration möglicher Keime) keinen Kontakt mehr mit den aufzutauenden oder gar anderen Lebensmitteln haben. Das Auftauen hat bei maximal +7°C zu erfolgen.</a:t>
            </a:r>
          </a:p>
          <a:p>
            <a:pPr>
              <a:lnSpc>
                <a:spcPct val="80000"/>
              </a:lnSpc>
            </a:pPr>
            <a:endParaRPr lang="de-DE" altLang="de-DE" sz="1600"/>
          </a:p>
          <a:p>
            <a:pPr>
              <a:lnSpc>
                <a:spcPct val="80000"/>
              </a:lnSpc>
            </a:pPr>
            <a:r>
              <a:rPr lang="de-DE" altLang="de-DE" sz="1600"/>
              <a:t>Für die Verarbeitung gilt: Rohstoffe nur mit Einweghandschuhen bzw. mit gereinigten und desinfizierten Händen berühren und: Strikte Einhaltung der Trennung von Ort und Zeit während der Verarbeitung verschiedener Rohstoffe.</a:t>
            </a:r>
          </a:p>
          <a:p>
            <a:pPr>
              <a:lnSpc>
                <a:spcPct val="80000"/>
              </a:lnSpc>
            </a:pPr>
            <a:endParaRPr lang="de-DE" altLang="de-DE" sz="1600"/>
          </a:p>
          <a:p>
            <a:pPr>
              <a:lnSpc>
                <a:spcPct val="80000"/>
              </a:lnSpc>
            </a:pPr>
            <a:r>
              <a:rPr lang="de-DE" altLang="de-DE" sz="1600"/>
              <a:t>Beim Erhitzen (Braten/Garen) von Fleisch, Fisch, Geflügel und Hackfleisch muss die Kerntemperatur von 80°C für mindestens 3 Minuten bzw. 70°C für mindestens 10 Minuten eingehalten werden. Dies gilt nicht für kurz gebratenes Fleisch wie z.B. Filetsteaks, Rumpsteaks etc., die sehr gerne „medium“ oder „medium rare“ verzehrt werden. Ebenfalls problematisch ist die Tatsache, dass Fisch beim Durchgaren an Qualität verliert.</a:t>
            </a:r>
          </a:p>
          <a:p>
            <a:pPr>
              <a:lnSpc>
                <a:spcPct val="80000"/>
              </a:lnSpc>
            </a:pPr>
            <a:endParaRPr lang="de-DE" altLang="de-DE" sz="1600"/>
          </a:p>
          <a:p>
            <a:pPr>
              <a:lnSpc>
                <a:spcPct val="80000"/>
              </a:lnSpc>
            </a:pPr>
            <a:r>
              <a:rPr lang="de-DE" altLang="de-DE" sz="1600"/>
              <a:t>Hackfleisch und Hackfleischprodukte müssen am gleichen Tag der Lieferung durchgegart werden, möglichst sofort nach Anlieferung, spätestens jedoch vor Betriebsschluss. Nicht durchgegartes Hackfleisch bzw. Hackfleischprodukte dürfen weder tiefgefroren, noch am nächsten Tag verarbeitet werden. Bitte die Verbrauchsgrenzdaten strikt einhalten und bei der Verarbeitung auf besondere Hygiene von Arbeitsgeräten und Arbeitsflächen achten.</a:t>
            </a:r>
          </a:p>
        </p:txBody>
      </p:sp>
      <p:sp>
        <p:nvSpPr>
          <p:cNvPr id="126980" name="Rectangle 4"/>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6981"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Produktionshygiene</a:t>
            </a:r>
          </a:p>
        </p:txBody>
      </p:sp>
      <p:sp>
        <p:nvSpPr>
          <p:cNvPr id="126982"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26983" name="Rectangle 7"/>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2000"/>
                                        <p:tgtEl>
                                          <p:spTgt spid="126978"/>
                                        </p:tgtEl>
                                      </p:cBhvr>
                                    </p:animEffect>
                                  </p:childTnLst>
                                </p:cTn>
                              </p:par>
                              <p:par>
                                <p:cTn id="8" presetID="10" presetClass="entr" presetSubtype="0" fill="hold" nodeType="withEffect">
                                  <p:stCondLst>
                                    <p:cond delay="4000"/>
                                  </p:stCondLst>
                                  <p:childTnLst>
                                    <p:set>
                                      <p:cBhvr>
                                        <p:cTn id="9" dur="1" fill="hold">
                                          <p:stCondLst>
                                            <p:cond delay="0"/>
                                          </p:stCondLst>
                                        </p:cTn>
                                        <p:tgtEl>
                                          <p:spTgt spid="126979">
                                            <p:txEl>
                                              <p:pRg st="0" end="0"/>
                                            </p:txEl>
                                          </p:spTgt>
                                        </p:tgtEl>
                                        <p:attrNameLst>
                                          <p:attrName>style.visibility</p:attrName>
                                        </p:attrNameLst>
                                      </p:cBhvr>
                                      <p:to>
                                        <p:strVal val="visible"/>
                                      </p:to>
                                    </p:set>
                                    <p:animEffect transition="in" filter="fade">
                                      <p:cBhvr>
                                        <p:cTn id="10" dur="2000"/>
                                        <p:tgtEl>
                                          <p:spTgt spid="126979">
                                            <p:txEl>
                                              <p:pRg st="0" end="0"/>
                                            </p:txEl>
                                          </p:spTgt>
                                        </p:tgtEl>
                                      </p:cBhvr>
                                    </p:animEffect>
                                  </p:childTnLst>
                                </p:cTn>
                              </p:par>
                            </p:childTnLst>
                          </p:cTn>
                        </p:par>
                        <p:par>
                          <p:cTn id="11" fill="hold" nodeType="afterGroup">
                            <p:stCondLst>
                              <p:cond delay="6000"/>
                            </p:stCondLst>
                            <p:childTnLst>
                              <p:par>
                                <p:cTn id="12" presetID="10" presetClass="entr" presetSubtype="0" fill="hold" nodeType="afterEffect">
                                  <p:stCondLst>
                                    <p:cond delay="16000"/>
                                  </p:stCondLst>
                                  <p:childTnLst>
                                    <p:set>
                                      <p:cBhvr>
                                        <p:cTn id="13" dur="1" fill="hold">
                                          <p:stCondLst>
                                            <p:cond delay="0"/>
                                          </p:stCondLst>
                                        </p:cTn>
                                        <p:tgtEl>
                                          <p:spTgt spid="126979">
                                            <p:txEl>
                                              <p:pRg st="2" end="2"/>
                                            </p:txEl>
                                          </p:spTgt>
                                        </p:tgtEl>
                                        <p:attrNameLst>
                                          <p:attrName>style.visibility</p:attrName>
                                        </p:attrNameLst>
                                      </p:cBhvr>
                                      <p:to>
                                        <p:strVal val="visible"/>
                                      </p:to>
                                    </p:set>
                                    <p:animEffect transition="in" filter="fade">
                                      <p:cBhvr>
                                        <p:cTn id="14" dur="2000"/>
                                        <p:tgtEl>
                                          <p:spTgt spid="126979">
                                            <p:txEl>
                                              <p:pRg st="2" end="2"/>
                                            </p:txEl>
                                          </p:spTgt>
                                        </p:tgtEl>
                                      </p:cBhvr>
                                    </p:animEffect>
                                  </p:childTnLst>
                                </p:cTn>
                              </p:par>
                            </p:childTnLst>
                          </p:cTn>
                        </p:par>
                        <p:par>
                          <p:cTn id="15" fill="hold" nodeType="afterGroup">
                            <p:stCondLst>
                              <p:cond delay="24000"/>
                            </p:stCondLst>
                            <p:childTnLst>
                              <p:par>
                                <p:cTn id="16" presetID="10" presetClass="entr" presetSubtype="0" fill="hold" nodeType="afterEffect">
                                  <p:stCondLst>
                                    <p:cond delay="12000"/>
                                  </p:stCondLst>
                                  <p:childTnLst>
                                    <p:set>
                                      <p:cBhvr>
                                        <p:cTn id="17" dur="1" fill="hold">
                                          <p:stCondLst>
                                            <p:cond delay="0"/>
                                          </p:stCondLst>
                                        </p:cTn>
                                        <p:tgtEl>
                                          <p:spTgt spid="126979">
                                            <p:txEl>
                                              <p:pRg st="4" end="4"/>
                                            </p:txEl>
                                          </p:spTgt>
                                        </p:tgtEl>
                                        <p:attrNameLst>
                                          <p:attrName>style.visibility</p:attrName>
                                        </p:attrNameLst>
                                      </p:cBhvr>
                                      <p:to>
                                        <p:strVal val="visible"/>
                                      </p:to>
                                    </p:set>
                                    <p:animEffect transition="in" filter="fade">
                                      <p:cBhvr>
                                        <p:cTn id="18" dur="2000"/>
                                        <p:tgtEl>
                                          <p:spTgt spid="12697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18000"/>
                                  </p:stCondLst>
                                  <p:childTnLst>
                                    <p:set>
                                      <p:cBhvr>
                                        <p:cTn id="22" dur="1" fill="hold">
                                          <p:stCondLst>
                                            <p:cond delay="0"/>
                                          </p:stCondLst>
                                        </p:cTn>
                                        <p:tgtEl>
                                          <p:spTgt spid="126979">
                                            <p:txEl>
                                              <p:pRg st="6" end="6"/>
                                            </p:txEl>
                                          </p:spTgt>
                                        </p:tgtEl>
                                        <p:attrNameLst>
                                          <p:attrName>style.visibility</p:attrName>
                                        </p:attrNameLst>
                                      </p:cBhvr>
                                      <p:to>
                                        <p:strVal val="visible"/>
                                      </p:to>
                                    </p:set>
                                    <p:animEffect transition="in" filter="fade">
                                      <p:cBhvr>
                                        <p:cTn id="23" dur="2000"/>
                                        <p:tgtEl>
                                          <p:spTgt spid="126979">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nodePh="1">
                                  <p:stCondLst>
                                    <p:cond delay="20000"/>
                                  </p:stCondLst>
                                  <p:endCondLst>
                                    <p:cond evt="begin" delay="0">
                                      <p:tn val="26"/>
                                    </p:cond>
                                  </p:endCondLst>
                                  <p:childTnLst>
                                    <p:set>
                                      <p:cBhvr>
                                        <p:cTn id="27" dur="1" fill="hold">
                                          <p:stCondLst>
                                            <p:cond delay="0"/>
                                          </p:stCondLst>
                                        </p:cTn>
                                        <p:tgtEl>
                                          <p:spTgt spid="126980"/>
                                        </p:tgtEl>
                                        <p:attrNameLst>
                                          <p:attrName>style.visibility</p:attrName>
                                        </p:attrNameLst>
                                      </p:cBhvr>
                                      <p:to>
                                        <p:strVal val="visible"/>
                                      </p:to>
                                    </p:set>
                                    <p:animEffect transition="in" filter="wipe(down)">
                                      <p:cBhvr>
                                        <p:cTn id="28" dur="580">
                                          <p:stCondLst>
                                            <p:cond delay="0"/>
                                          </p:stCondLst>
                                        </p:cTn>
                                        <p:tgtEl>
                                          <p:spTgt spid="126980"/>
                                        </p:tgtEl>
                                      </p:cBhvr>
                                    </p:animEffect>
                                    <p:anim calcmode="lin" valueType="num">
                                      <p:cBhvr>
                                        <p:cTn id="29" dur="1822" tmFilter="0,0; 0.14,0.36; 0.43,0.73; 0.71,0.91; 1.0,1.0">
                                          <p:stCondLst>
                                            <p:cond delay="0"/>
                                          </p:stCondLst>
                                        </p:cTn>
                                        <p:tgtEl>
                                          <p:spTgt spid="12698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698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698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698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6980"/>
                                        </p:tgtEl>
                                        <p:attrNameLst>
                                          <p:attrName>ppt_y</p:attrName>
                                        </p:attrNameLst>
                                      </p:cBhvr>
                                      <p:tavLst>
                                        <p:tav tm="0" fmla="#ppt_y-sin(pi*$)/81">
                                          <p:val>
                                            <p:fltVal val="0"/>
                                          </p:val>
                                        </p:tav>
                                        <p:tav tm="100000">
                                          <p:val>
                                            <p:fltVal val="1"/>
                                          </p:val>
                                        </p:tav>
                                      </p:tavLst>
                                    </p:anim>
                                    <p:animScale>
                                      <p:cBhvr>
                                        <p:cTn id="34" dur="26">
                                          <p:stCondLst>
                                            <p:cond delay="650"/>
                                          </p:stCondLst>
                                        </p:cTn>
                                        <p:tgtEl>
                                          <p:spTgt spid="126980"/>
                                        </p:tgtEl>
                                      </p:cBhvr>
                                      <p:to x="100000" y="60000"/>
                                    </p:animScale>
                                    <p:animScale>
                                      <p:cBhvr>
                                        <p:cTn id="35" dur="166" decel="50000">
                                          <p:stCondLst>
                                            <p:cond delay="676"/>
                                          </p:stCondLst>
                                        </p:cTn>
                                        <p:tgtEl>
                                          <p:spTgt spid="126980"/>
                                        </p:tgtEl>
                                      </p:cBhvr>
                                      <p:to x="100000" y="100000"/>
                                    </p:animScale>
                                    <p:animScale>
                                      <p:cBhvr>
                                        <p:cTn id="36" dur="26">
                                          <p:stCondLst>
                                            <p:cond delay="1312"/>
                                          </p:stCondLst>
                                        </p:cTn>
                                        <p:tgtEl>
                                          <p:spTgt spid="126980"/>
                                        </p:tgtEl>
                                      </p:cBhvr>
                                      <p:to x="100000" y="80000"/>
                                    </p:animScale>
                                    <p:animScale>
                                      <p:cBhvr>
                                        <p:cTn id="37" dur="166" decel="50000">
                                          <p:stCondLst>
                                            <p:cond delay="1338"/>
                                          </p:stCondLst>
                                        </p:cTn>
                                        <p:tgtEl>
                                          <p:spTgt spid="126980"/>
                                        </p:tgtEl>
                                      </p:cBhvr>
                                      <p:to x="100000" y="100000"/>
                                    </p:animScale>
                                    <p:animScale>
                                      <p:cBhvr>
                                        <p:cTn id="38" dur="26">
                                          <p:stCondLst>
                                            <p:cond delay="1642"/>
                                          </p:stCondLst>
                                        </p:cTn>
                                        <p:tgtEl>
                                          <p:spTgt spid="126980"/>
                                        </p:tgtEl>
                                      </p:cBhvr>
                                      <p:to x="100000" y="90000"/>
                                    </p:animScale>
                                    <p:animScale>
                                      <p:cBhvr>
                                        <p:cTn id="39" dur="166" decel="50000">
                                          <p:stCondLst>
                                            <p:cond delay="1668"/>
                                          </p:stCondLst>
                                        </p:cTn>
                                        <p:tgtEl>
                                          <p:spTgt spid="126980"/>
                                        </p:tgtEl>
                                      </p:cBhvr>
                                      <p:to x="100000" y="100000"/>
                                    </p:animScale>
                                    <p:animScale>
                                      <p:cBhvr>
                                        <p:cTn id="40" dur="26">
                                          <p:stCondLst>
                                            <p:cond delay="1808"/>
                                          </p:stCondLst>
                                        </p:cTn>
                                        <p:tgtEl>
                                          <p:spTgt spid="126980"/>
                                        </p:tgtEl>
                                      </p:cBhvr>
                                      <p:to x="100000" y="95000"/>
                                    </p:animScale>
                                    <p:animScale>
                                      <p:cBhvr>
                                        <p:cTn id="41" dur="166" decel="50000">
                                          <p:stCondLst>
                                            <p:cond delay="1834"/>
                                          </p:stCondLst>
                                        </p:cTn>
                                        <p:tgtEl>
                                          <p:spTgt spid="1269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60350"/>
            <a:ext cx="8226425" cy="1143000"/>
          </a:xfrm>
        </p:spPr>
        <p:txBody>
          <a:bodyPr/>
          <a:lstStyle/>
          <a:p>
            <a:r>
              <a:rPr lang="de-DE" altLang="de-DE" sz="3200"/>
              <a:t>1.1 Reinigungs -und Desinfektionsmittel</a:t>
            </a:r>
          </a:p>
        </p:txBody>
      </p:sp>
      <p:sp>
        <p:nvSpPr>
          <p:cNvPr id="7171" name="Rectangle 3"/>
          <p:cNvSpPr>
            <a:spLocks noGrp="1" noChangeArrowheads="1"/>
          </p:cNvSpPr>
          <p:nvPr>
            <p:ph type="body" idx="1"/>
          </p:nvPr>
        </p:nvSpPr>
        <p:spPr>
          <a:xfrm>
            <a:off x="455613" y="1598613"/>
            <a:ext cx="8226425" cy="4351337"/>
          </a:xfrm>
        </p:spPr>
        <p:txBody>
          <a:bodyPr/>
          <a:lstStyle/>
          <a:p>
            <a:pPr>
              <a:lnSpc>
                <a:spcPct val="80000"/>
              </a:lnSpc>
            </a:pPr>
            <a:r>
              <a:rPr lang="de-DE" altLang="de-DE" sz="2300"/>
              <a:t>Reinigungsmittel haben keine abtötende Wirkung auf Bakterien, Pilze, Keime, sondern wirken nur schmutz - lösend. Daher müssen alle Gegenstände, die mit Lebensmitteln in Berührung waren, entweder desinfiziert (unter Berücksichtigung der Dosierungsanweisung des Herstellers) oder in der Spülmaschine bei Temperaturen von mindestens 70° gereinigt werden.</a:t>
            </a:r>
          </a:p>
          <a:p>
            <a:pPr>
              <a:lnSpc>
                <a:spcPct val="80000"/>
              </a:lnSpc>
              <a:buFont typeface="Wingdings" pitchFamily="2" charset="2"/>
              <a:buNone/>
            </a:pPr>
            <a:endParaRPr lang="de-DE" altLang="de-DE" sz="2300"/>
          </a:p>
          <a:p>
            <a:pPr>
              <a:lnSpc>
                <a:spcPct val="80000"/>
              </a:lnSpc>
            </a:pPr>
            <a:r>
              <a:rPr lang="de-DE" altLang="de-DE" sz="2300"/>
              <a:t>Reinigungs - und Desinfektionsmittel dürfen nicht im Produktions - und Lagerbereich von Lebensmitteln aufbewahrt werden, auch nicht in der Nähe von Bedarfsgegenständen, (z.B. Geschirr). Es sollte ein separater/s Schrank/Regal zur Verfügung gestellt oder ein Reinigungsmittellager eingerichtet werden.</a:t>
            </a:r>
          </a:p>
        </p:txBody>
      </p:sp>
      <p:sp>
        <p:nvSpPr>
          <p:cNvPr id="7173"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7175" name="Rectangle 7"/>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6" name="Rectangle 8"/>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2000"/>
                                        <p:tgtEl>
                                          <p:spTgt spid="71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900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fade">
                                      <p:cBhvr>
                                        <p:cTn id="16" dur="2000"/>
                                        <p:tgtEl>
                                          <p:spTgt spid="717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nodePh="1">
                                  <p:stCondLst>
                                    <p:cond delay="18000"/>
                                  </p:stCondLst>
                                  <p:endCondLst>
                                    <p:cond evt="begin" delay="0">
                                      <p:tn val="19"/>
                                    </p:cond>
                                  </p:endCondLst>
                                  <p:childTnLst>
                                    <p:set>
                                      <p:cBhvr>
                                        <p:cTn id="20" dur="1" fill="hold">
                                          <p:stCondLst>
                                            <p:cond delay="0"/>
                                          </p:stCondLst>
                                        </p:cTn>
                                        <p:tgtEl>
                                          <p:spTgt spid="7175"/>
                                        </p:tgtEl>
                                        <p:attrNameLst>
                                          <p:attrName>style.visibility</p:attrName>
                                        </p:attrNameLst>
                                      </p:cBhvr>
                                      <p:to>
                                        <p:strVal val="visible"/>
                                      </p:to>
                                    </p:set>
                                    <p:animEffect transition="in" filter="wipe(down)">
                                      <p:cBhvr>
                                        <p:cTn id="21" dur="580">
                                          <p:stCondLst>
                                            <p:cond delay="0"/>
                                          </p:stCondLst>
                                        </p:cTn>
                                        <p:tgtEl>
                                          <p:spTgt spid="7175"/>
                                        </p:tgtEl>
                                      </p:cBhvr>
                                    </p:animEffect>
                                    <p:anim calcmode="lin" valueType="num">
                                      <p:cBhvr>
                                        <p:cTn id="22" dur="1822" tmFilter="0,0; 0.14,0.36; 0.43,0.73; 0.71,0.91; 1.0,1.0">
                                          <p:stCondLst>
                                            <p:cond delay="0"/>
                                          </p:stCondLst>
                                        </p:cTn>
                                        <p:tgtEl>
                                          <p:spTgt spid="717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17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17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17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175"/>
                                        </p:tgtEl>
                                        <p:attrNameLst>
                                          <p:attrName>ppt_y</p:attrName>
                                        </p:attrNameLst>
                                      </p:cBhvr>
                                      <p:tavLst>
                                        <p:tav tm="0" fmla="#ppt_y-sin(pi*$)/81">
                                          <p:val>
                                            <p:fltVal val="0"/>
                                          </p:val>
                                        </p:tav>
                                        <p:tav tm="100000">
                                          <p:val>
                                            <p:fltVal val="1"/>
                                          </p:val>
                                        </p:tav>
                                      </p:tavLst>
                                    </p:anim>
                                    <p:animScale>
                                      <p:cBhvr>
                                        <p:cTn id="27" dur="26">
                                          <p:stCondLst>
                                            <p:cond delay="650"/>
                                          </p:stCondLst>
                                        </p:cTn>
                                        <p:tgtEl>
                                          <p:spTgt spid="7175"/>
                                        </p:tgtEl>
                                      </p:cBhvr>
                                      <p:to x="100000" y="60000"/>
                                    </p:animScale>
                                    <p:animScale>
                                      <p:cBhvr>
                                        <p:cTn id="28" dur="166" decel="50000">
                                          <p:stCondLst>
                                            <p:cond delay="676"/>
                                          </p:stCondLst>
                                        </p:cTn>
                                        <p:tgtEl>
                                          <p:spTgt spid="7175"/>
                                        </p:tgtEl>
                                      </p:cBhvr>
                                      <p:to x="100000" y="100000"/>
                                    </p:animScale>
                                    <p:animScale>
                                      <p:cBhvr>
                                        <p:cTn id="29" dur="26">
                                          <p:stCondLst>
                                            <p:cond delay="1312"/>
                                          </p:stCondLst>
                                        </p:cTn>
                                        <p:tgtEl>
                                          <p:spTgt spid="7175"/>
                                        </p:tgtEl>
                                      </p:cBhvr>
                                      <p:to x="100000" y="80000"/>
                                    </p:animScale>
                                    <p:animScale>
                                      <p:cBhvr>
                                        <p:cTn id="30" dur="166" decel="50000">
                                          <p:stCondLst>
                                            <p:cond delay="1338"/>
                                          </p:stCondLst>
                                        </p:cTn>
                                        <p:tgtEl>
                                          <p:spTgt spid="7175"/>
                                        </p:tgtEl>
                                      </p:cBhvr>
                                      <p:to x="100000" y="100000"/>
                                    </p:animScale>
                                    <p:animScale>
                                      <p:cBhvr>
                                        <p:cTn id="31" dur="26">
                                          <p:stCondLst>
                                            <p:cond delay="1642"/>
                                          </p:stCondLst>
                                        </p:cTn>
                                        <p:tgtEl>
                                          <p:spTgt spid="7175"/>
                                        </p:tgtEl>
                                      </p:cBhvr>
                                      <p:to x="100000" y="90000"/>
                                    </p:animScale>
                                    <p:animScale>
                                      <p:cBhvr>
                                        <p:cTn id="32" dur="166" decel="50000">
                                          <p:stCondLst>
                                            <p:cond delay="1668"/>
                                          </p:stCondLst>
                                        </p:cTn>
                                        <p:tgtEl>
                                          <p:spTgt spid="7175"/>
                                        </p:tgtEl>
                                      </p:cBhvr>
                                      <p:to x="100000" y="100000"/>
                                    </p:animScale>
                                    <p:animScale>
                                      <p:cBhvr>
                                        <p:cTn id="33" dur="26">
                                          <p:stCondLst>
                                            <p:cond delay="1808"/>
                                          </p:stCondLst>
                                        </p:cTn>
                                        <p:tgtEl>
                                          <p:spTgt spid="7175"/>
                                        </p:tgtEl>
                                      </p:cBhvr>
                                      <p:to x="100000" y="95000"/>
                                    </p:animScale>
                                    <p:animScale>
                                      <p:cBhvr>
                                        <p:cTn id="34" dur="166" decel="50000">
                                          <p:stCondLst>
                                            <p:cond delay="1834"/>
                                          </p:stCondLst>
                                        </p:cTn>
                                        <p:tgtEl>
                                          <p:spTgt spid="71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P spid="71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68313" y="0"/>
            <a:ext cx="8226425" cy="1143000"/>
          </a:xfrm>
        </p:spPr>
        <p:txBody>
          <a:bodyPr/>
          <a:lstStyle/>
          <a:p>
            <a:r>
              <a:rPr lang="de-DE" altLang="de-DE" sz="2300"/>
              <a:t>Produktionshygiene bei Eiern und Eierspeisen mit Rohei</a:t>
            </a:r>
            <a:r>
              <a:rPr lang="de-DE" altLang="de-DE"/>
              <a:t> </a:t>
            </a:r>
          </a:p>
        </p:txBody>
      </p:sp>
      <p:sp>
        <p:nvSpPr>
          <p:cNvPr id="129027" name="Rectangle 3"/>
          <p:cNvSpPr>
            <a:spLocks noGrp="1" noChangeArrowheads="1"/>
          </p:cNvSpPr>
          <p:nvPr>
            <p:ph type="body" idx="1"/>
          </p:nvPr>
        </p:nvSpPr>
        <p:spPr>
          <a:xfrm>
            <a:off x="468313" y="1268413"/>
            <a:ext cx="8226425" cy="5043487"/>
          </a:xfrm>
        </p:spPr>
        <p:txBody>
          <a:bodyPr/>
          <a:lstStyle/>
          <a:p>
            <a:pPr>
              <a:lnSpc>
                <a:spcPct val="80000"/>
              </a:lnSpc>
            </a:pPr>
            <a:r>
              <a:rPr lang="de-DE" altLang="de-DE" sz="1600"/>
              <a:t>Wenn möglich, grundsätzlich den Einsatz von pasteurisiertem Ei bzw. –Eiprodukten bevorzugen.</a:t>
            </a:r>
          </a:p>
          <a:p>
            <a:pPr>
              <a:lnSpc>
                <a:spcPct val="80000"/>
              </a:lnSpc>
            </a:pPr>
            <a:endParaRPr lang="de-DE" altLang="de-DE" sz="1600"/>
          </a:p>
          <a:p>
            <a:pPr>
              <a:lnSpc>
                <a:spcPct val="80000"/>
              </a:lnSpc>
            </a:pPr>
            <a:r>
              <a:rPr lang="de-DE" altLang="de-DE" sz="1600"/>
              <a:t>Die räumliche Trennung bei Lagerung und Verarbeitung von rohen Eiern mit anderen Lebensmitteln beachten.</a:t>
            </a:r>
          </a:p>
          <a:p>
            <a:pPr>
              <a:lnSpc>
                <a:spcPct val="80000"/>
              </a:lnSpc>
            </a:pPr>
            <a:endParaRPr lang="de-DE" altLang="de-DE" sz="1600"/>
          </a:p>
          <a:p>
            <a:pPr>
              <a:lnSpc>
                <a:spcPct val="80000"/>
              </a:lnSpc>
            </a:pPr>
            <a:r>
              <a:rPr lang="de-DE" altLang="de-DE" sz="1600"/>
              <a:t>Hühnereier mindestens 5 Minuten kochen, erst dadurch werden Bakterien sicher abgetötet.</a:t>
            </a:r>
          </a:p>
          <a:p>
            <a:pPr>
              <a:lnSpc>
                <a:spcPct val="80000"/>
              </a:lnSpc>
            </a:pPr>
            <a:endParaRPr lang="de-DE" altLang="de-DE" sz="1600"/>
          </a:p>
          <a:p>
            <a:pPr>
              <a:lnSpc>
                <a:spcPct val="80000"/>
              </a:lnSpc>
            </a:pPr>
            <a:r>
              <a:rPr lang="de-DE" altLang="de-DE" sz="1600"/>
              <a:t>Eierschalen aus aufgeschlagenen Eiern entfernen.</a:t>
            </a:r>
          </a:p>
          <a:p>
            <a:pPr>
              <a:lnSpc>
                <a:spcPct val="80000"/>
              </a:lnSpc>
            </a:pPr>
            <a:endParaRPr lang="de-DE" altLang="de-DE" sz="1600"/>
          </a:p>
          <a:p>
            <a:pPr>
              <a:lnSpc>
                <a:spcPct val="80000"/>
              </a:lnSpc>
            </a:pPr>
            <a:r>
              <a:rPr lang="de-DE" altLang="de-DE" sz="1600"/>
              <a:t>Frischei erst kurz vor der Verwendung aufschlagen, Reste aufgeschlagener Eier entsorgen.</a:t>
            </a:r>
          </a:p>
          <a:p>
            <a:pPr>
              <a:lnSpc>
                <a:spcPct val="80000"/>
              </a:lnSpc>
            </a:pPr>
            <a:endParaRPr lang="de-DE" altLang="de-DE" sz="1600"/>
          </a:p>
          <a:p>
            <a:pPr>
              <a:lnSpc>
                <a:spcPct val="80000"/>
              </a:lnSpc>
            </a:pPr>
            <a:r>
              <a:rPr lang="de-DE" altLang="de-DE" sz="1600"/>
              <a:t>Warme Eierspeisen nicht später als 2 Stunden nach der Produktion abgeben.</a:t>
            </a:r>
          </a:p>
          <a:p>
            <a:pPr>
              <a:lnSpc>
                <a:spcPct val="80000"/>
              </a:lnSpc>
            </a:pPr>
            <a:endParaRPr lang="de-DE" altLang="de-DE" sz="1600"/>
          </a:p>
          <a:p>
            <a:pPr>
              <a:lnSpc>
                <a:spcPct val="80000"/>
              </a:lnSpc>
            </a:pPr>
            <a:r>
              <a:rPr lang="de-DE" altLang="de-DE" sz="1600"/>
              <a:t>Kaltspeisen mit Roheianteilen bei höchstens +7° C lagern und spätestens nach 24 Stunden in den Verkauf bringen.</a:t>
            </a:r>
          </a:p>
          <a:p>
            <a:pPr>
              <a:lnSpc>
                <a:spcPct val="80000"/>
              </a:lnSpc>
            </a:pPr>
            <a:endParaRPr lang="de-DE" altLang="de-DE" sz="1600"/>
          </a:p>
          <a:p>
            <a:pPr>
              <a:lnSpc>
                <a:spcPct val="80000"/>
              </a:lnSpc>
            </a:pPr>
            <a:r>
              <a:rPr lang="de-DE" altLang="de-DE" sz="1600"/>
              <a:t>Eierlagen (Höckerkartons) können mit gesundheitsgefährdenden Salmonellen oder anderen Bakterien belastet sein. Den Kontakt mit anderen Lebensmitteln sorgfältig vermeiden, um einer Kontamination vorzubeugen.</a:t>
            </a:r>
          </a:p>
        </p:txBody>
      </p:sp>
      <p:sp>
        <p:nvSpPr>
          <p:cNvPr id="129028" name="Rectangle 4"/>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9029"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Produktionshygiene</a:t>
            </a:r>
          </a:p>
        </p:txBody>
      </p:sp>
      <p:sp>
        <p:nvSpPr>
          <p:cNvPr id="129030"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29031" name="Rectangle 7"/>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2000"/>
                                        <p:tgtEl>
                                          <p:spTgt spid="129026"/>
                                        </p:tgtEl>
                                      </p:cBhvr>
                                    </p:animEffect>
                                  </p:childTnLst>
                                </p:cTn>
                              </p:par>
                            </p:childTnLst>
                          </p:cTn>
                        </p:par>
                        <p:par>
                          <p:cTn id="8" fill="hold" nodeType="afterGroup">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129027">
                                            <p:txEl>
                                              <p:pRg st="0" end="0"/>
                                            </p:txEl>
                                          </p:spTgt>
                                        </p:tgtEl>
                                        <p:attrNameLst>
                                          <p:attrName>style.visibility</p:attrName>
                                        </p:attrNameLst>
                                      </p:cBhvr>
                                      <p:to>
                                        <p:strVal val="visible"/>
                                      </p:to>
                                    </p:set>
                                    <p:animEffect transition="in" filter="fade">
                                      <p:cBhvr>
                                        <p:cTn id="11" dur="2000"/>
                                        <p:tgtEl>
                                          <p:spTgt spid="1290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4500"/>
                                  </p:stCondLst>
                                  <p:childTnLst>
                                    <p:set>
                                      <p:cBhvr>
                                        <p:cTn id="15" dur="1" fill="hold">
                                          <p:stCondLst>
                                            <p:cond delay="0"/>
                                          </p:stCondLst>
                                        </p:cTn>
                                        <p:tgtEl>
                                          <p:spTgt spid="129027">
                                            <p:txEl>
                                              <p:pRg st="2" end="2"/>
                                            </p:txEl>
                                          </p:spTgt>
                                        </p:tgtEl>
                                        <p:attrNameLst>
                                          <p:attrName>style.visibility</p:attrName>
                                        </p:attrNameLst>
                                      </p:cBhvr>
                                      <p:to>
                                        <p:strVal val="visible"/>
                                      </p:to>
                                    </p:set>
                                    <p:animEffect transition="in" filter="fade">
                                      <p:cBhvr>
                                        <p:cTn id="16" dur="2000"/>
                                        <p:tgtEl>
                                          <p:spTgt spid="1290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5000"/>
                                  </p:stCondLst>
                                  <p:childTnLst>
                                    <p:set>
                                      <p:cBhvr>
                                        <p:cTn id="20" dur="1" fill="hold">
                                          <p:stCondLst>
                                            <p:cond delay="0"/>
                                          </p:stCondLst>
                                        </p:cTn>
                                        <p:tgtEl>
                                          <p:spTgt spid="129027">
                                            <p:txEl>
                                              <p:pRg st="4" end="4"/>
                                            </p:txEl>
                                          </p:spTgt>
                                        </p:tgtEl>
                                        <p:attrNameLst>
                                          <p:attrName>style.visibility</p:attrName>
                                        </p:attrNameLst>
                                      </p:cBhvr>
                                      <p:to>
                                        <p:strVal val="visible"/>
                                      </p:to>
                                    </p:set>
                                    <p:animEffect transition="in" filter="fade">
                                      <p:cBhvr>
                                        <p:cTn id="21" dur="2000"/>
                                        <p:tgtEl>
                                          <p:spTgt spid="12902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5000"/>
                                  </p:stCondLst>
                                  <p:childTnLst>
                                    <p:set>
                                      <p:cBhvr>
                                        <p:cTn id="25" dur="1" fill="hold">
                                          <p:stCondLst>
                                            <p:cond delay="0"/>
                                          </p:stCondLst>
                                        </p:cTn>
                                        <p:tgtEl>
                                          <p:spTgt spid="129027">
                                            <p:txEl>
                                              <p:pRg st="6" end="6"/>
                                            </p:txEl>
                                          </p:spTgt>
                                        </p:tgtEl>
                                        <p:attrNameLst>
                                          <p:attrName>style.visibility</p:attrName>
                                        </p:attrNameLst>
                                      </p:cBhvr>
                                      <p:to>
                                        <p:strVal val="visible"/>
                                      </p:to>
                                    </p:set>
                                    <p:animEffect transition="in" filter="fade">
                                      <p:cBhvr>
                                        <p:cTn id="26" dur="2000"/>
                                        <p:tgtEl>
                                          <p:spTgt spid="12902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5000"/>
                                  </p:stCondLst>
                                  <p:childTnLst>
                                    <p:set>
                                      <p:cBhvr>
                                        <p:cTn id="30" dur="1" fill="hold">
                                          <p:stCondLst>
                                            <p:cond delay="0"/>
                                          </p:stCondLst>
                                        </p:cTn>
                                        <p:tgtEl>
                                          <p:spTgt spid="129027">
                                            <p:txEl>
                                              <p:pRg st="8" end="8"/>
                                            </p:txEl>
                                          </p:spTgt>
                                        </p:tgtEl>
                                        <p:attrNameLst>
                                          <p:attrName>style.visibility</p:attrName>
                                        </p:attrNameLst>
                                      </p:cBhvr>
                                      <p:to>
                                        <p:strVal val="visible"/>
                                      </p:to>
                                    </p:set>
                                    <p:animEffect transition="in" filter="fade">
                                      <p:cBhvr>
                                        <p:cTn id="31" dur="2000"/>
                                        <p:tgtEl>
                                          <p:spTgt spid="129027">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5000"/>
                                  </p:stCondLst>
                                  <p:childTnLst>
                                    <p:set>
                                      <p:cBhvr>
                                        <p:cTn id="35" dur="1" fill="hold">
                                          <p:stCondLst>
                                            <p:cond delay="0"/>
                                          </p:stCondLst>
                                        </p:cTn>
                                        <p:tgtEl>
                                          <p:spTgt spid="129027">
                                            <p:txEl>
                                              <p:pRg st="10" end="10"/>
                                            </p:txEl>
                                          </p:spTgt>
                                        </p:tgtEl>
                                        <p:attrNameLst>
                                          <p:attrName>style.visibility</p:attrName>
                                        </p:attrNameLst>
                                      </p:cBhvr>
                                      <p:to>
                                        <p:strVal val="visible"/>
                                      </p:to>
                                    </p:set>
                                    <p:animEffect transition="in" filter="fade">
                                      <p:cBhvr>
                                        <p:cTn id="36" dur="2000"/>
                                        <p:tgtEl>
                                          <p:spTgt spid="129027">
                                            <p:txEl>
                                              <p:pRg st="10" end="1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5000"/>
                                  </p:stCondLst>
                                  <p:childTnLst>
                                    <p:set>
                                      <p:cBhvr>
                                        <p:cTn id="40" dur="1" fill="hold">
                                          <p:stCondLst>
                                            <p:cond delay="0"/>
                                          </p:stCondLst>
                                        </p:cTn>
                                        <p:tgtEl>
                                          <p:spTgt spid="129027">
                                            <p:txEl>
                                              <p:pRg st="12" end="12"/>
                                            </p:txEl>
                                          </p:spTgt>
                                        </p:tgtEl>
                                        <p:attrNameLst>
                                          <p:attrName>style.visibility</p:attrName>
                                        </p:attrNameLst>
                                      </p:cBhvr>
                                      <p:to>
                                        <p:strVal val="visible"/>
                                      </p:to>
                                    </p:set>
                                    <p:animEffect transition="in" filter="fade">
                                      <p:cBhvr>
                                        <p:cTn id="41" dur="2000"/>
                                        <p:tgtEl>
                                          <p:spTgt spid="129027">
                                            <p:txEl>
                                              <p:pRg st="12" end="1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5000"/>
                                  </p:stCondLst>
                                  <p:childTnLst>
                                    <p:set>
                                      <p:cBhvr>
                                        <p:cTn id="45" dur="1" fill="hold">
                                          <p:stCondLst>
                                            <p:cond delay="0"/>
                                          </p:stCondLst>
                                        </p:cTn>
                                        <p:tgtEl>
                                          <p:spTgt spid="129027">
                                            <p:txEl>
                                              <p:pRg st="14" end="14"/>
                                            </p:txEl>
                                          </p:spTgt>
                                        </p:tgtEl>
                                        <p:attrNameLst>
                                          <p:attrName>style.visibility</p:attrName>
                                        </p:attrNameLst>
                                      </p:cBhvr>
                                      <p:to>
                                        <p:strVal val="visible"/>
                                      </p:to>
                                    </p:set>
                                    <p:animEffect transition="in" filter="fade">
                                      <p:cBhvr>
                                        <p:cTn id="46" dur="2000"/>
                                        <p:tgtEl>
                                          <p:spTgt spid="129027">
                                            <p:txEl>
                                              <p:pRg st="14" end="1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nodePh="1">
                                  <p:stCondLst>
                                    <p:cond delay="8000"/>
                                  </p:stCondLst>
                                  <p:endCondLst>
                                    <p:cond evt="begin" delay="0">
                                      <p:tn val="49"/>
                                    </p:cond>
                                  </p:endCondLst>
                                  <p:childTnLst>
                                    <p:set>
                                      <p:cBhvr>
                                        <p:cTn id="50" dur="1" fill="hold">
                                          <p:stCondLst>
                                            <p:cond delay="0"/>
                                          </p:stCondLst>
                                        </p:cTn>
                                        <p:tgtEl>
                                          <p:spTgt spid="129028"/>
                                        </p:tgtEl>
                                        <p:attrNameLst>
                                          <p:attrName>style.visibility</p:attrName>
                                        </p:attrNameLst>
                                      </p:cBhvr>
                                      <p:to>
                                        <p:strVal val="visible"/>
                                      </p:to>
                                    </p:set>
                                    <p:animEffect transition="in" filter="wipe(down)">
                                      <p:cBhvr>
                                        <p:cTn id="51" dur="580">
                                          <p:stCondLst>
                                            <p:cond delay="0"/>
                                          </p:stCondLst>
                                        </p:cTn>
                                        <p:tgtEl>
                                          <p:spTgt spid="129028"/>
                                        </p:tgtEl>
                                      </p:cBhvr>
                                    </p:animEffect>
                                    <p:anim calcmode="lin" valueType="num">
                                      <p:cBhvr>
                                        <p:cTn id="52" dur="1822" tmFilter="0,0; 0.14,0.36; 0.43,0.73; 0.71,0.91; 1.0,1.0">
                                          <p:stCondLst>
                                            <p:cond delay="0"/>
                                          </p:stCondLst>
                                        </p:cTn>
                                        <p:tgtEl>
                                          <p:spTgt spid="12902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902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902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902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9028"/>
                                        </p:tgtEl>
                                        <p:attrNameLst>
                                          <p:attrName>ppt_y</p:attrName>
                                        </p:attrNameLst>
                                      </p:cBhvr>
                                      <p:tavLst>
                                        <p:tav tm="0" fmla="#ppt_y-sin(pi*$)/81">
                                          <p:val>
                                            <p:fltVal val="0"/>
                                          </p:val>
                                        </p:tav>
                                        <p:tav tm="100000">
                                          <p:val>
                                            <p:fltVal val="1"/>
                                          </p:val>
                                        </p:tav>
                                      </p:tavLst>
                                    </p:anim>
                                    <p:animScale>
                                      <p:cBhvr>
                                        <p:cTn id="57" dur="26">
                                          <p:stCondLst>
                                            <p:cond delay="650"/>
                                          </p:stCondLst>
                                        </p:cTn>
                                        <p:tgtEl>
                                          <p:spTgt spid="129028"/>
                                        </p:tgtEl>
                                      </p:cBhvr>
                                      <p:to x="100000" y="60000"/>
                                    </p:animScale>
                                    <p:animScale>
                                      <p:cBhvr>
                                        <p:cTn id="58" dur="166" decel="50000">
                                          <p:stCondLst>
                                            <p:cond delay="676"/>
                                          </p:stCondLst>
                                        </p:cTn>
                                        <p:tgtEl>
                                          <p:spTgt spid="129028"/>
                                        </p:tgtEl>
                                      </p:cBhvr>
                                      <p:to x="100000" y="100000"/>
                                    </p:animScale>
                                    <p:animScale>
                                      <p:cBhvr>
                                        <p:cTn id="59" dur="26">
                                          <p:stCondLst>
                                            <p:cond delay="1312"/>
                                          </p:stCondLst>
                                        </p:cTn>
                                        <p:tgtEl>
                                          <p:spTgt spid="129028"/>
                                        </p:tgtEl>
                                      </p:cBhvr>
                                      <p:to x="100000" y="80000"/>
                                    </p:animScale>
                                    <p:animScale>
                                      <p:cBhvr>
                                        <p:cTn id="60" dur="166" decel="50000">
                                          <p:stCondLst>
                                            <p:cond delay="1338"/>
                                          </p:stCondLst>
                                        </p:cTn>
                                        <p:tgtEl>
                                          <p:spTgt spid="129028"/>
                                        </p:tgtEl>
                                      </p:cBhvr>
                                      <p:to x="100000" y="100000"/>
                                    </p:animScale>
                                    <p:animScale>
                                      <p:cBhvr>
                                        <p:cTn id="61" dur="26">
                                          <p:stCondLst>
                                            <p:cond delay="1642"/>
                                          </p:stCondLst>
                                        </p:cTn>
                                        <p:tgtEl>
                                          <p:spTgt spid="129028"/>
                                        </p:tgtEl>
                                      </p:cBhvr>
                                      <p:to x="100000" y="90000"/>
                                    </p:animScale>
                                    <p:animScale>
                                      <p:cBhvr>
                                        <p:cTn id="62" dur="166" decel="50000">
                                          <p:stCondLst>
                                            <p:cond delay="1668"/>
                                          </p:stCondLst>
                                        </p:cTn>
                                        <p:tgtEl>
                                          <p:spTgt spid="129028"/>
                                        </p:tgtEl>
                                      </p:cBhvr>
                                      <p:to x="100000" y="100000"/>
                                    </p:animScale>
                                    <p:animScale>
                                      <p:cBhvr>
                                        <p:cTn id="63" dur="26">
                                          <p:stCondLst>
                                            <p:cond delay="1808"/>
                                          </p:stCondLst>
                                        </p:cTn>
                                        <p:tgtEl>
                                          <p:spTgt spid="129028"/>
                                        </p:tgtEl>
                                      </p:cBhvr>
                                      <p:to x="100000" y="95000"/>
                                    </p:animScale>
                                    <p:animScale>
                                      <p:cBhvr>
                                        <p:cTn id="64" dur="166" decel="50000">
                                          <p:stCondLst>
                                            <p:cond delay="1834"/>
                                          </p:stCondLst>
                                        </p:cTn>
                                        <p:tgtEl>
                                          <p:spTgt spid="129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8788" y="273050"/>
            <a:ext cx="8226425" cy="1143000"/>
          </a:xfrm>
        </p:spPr>
        <p:txBody>
          <a:bodyPr/>
          <a:lstStyle/>
          <a:p>
            <a:r>
              <a:rPr lang="de-DE" altLang="de-DE" sz="2200"/>
              <a:t>3.5 Vermeidung von Kreuzkontamination durch die Verwendung von farbigen Brettern, Bürsten und Messergriffen ...</a:t>
            </a:r>
          </a:p>
        </p:txBody>
      </p:sp>
      <p:sp>
        <p:nvSpPr>
          <p:cNvPr id="43011" name="Rectangle 3"/>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sp>
        <p:nvSpPr>
          <p:cNvPr id="43013" name="AutoShape 5"/>
          <p:cNvSpPr>
            <a:spLocks noChangeArrowheads="1"/>
          </p:cNvSpPr>
          <p:nvPr/>
        </p:nvSpPr>
        <p:spPr bwMode="auto">
          <a:xfrm>
            <a:off x="5435600" y="1628775"/>
            <a:ext cx="2087563" cy="1152525"/>
          </a:xfrm>
          <a:prstGeom prst="bevel">
            <a:avLst>
              <a:gd name="adj" fmla="val 2375"/>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014" name="AutoShape 6"/>
          <p:cNvSpPr>
            <a:spLocks noChangeArrowheads="1"/>
          </p:cNvSpPr>
          <p:nvPr/>
        </p:nvSpPr>
        <p:spPr bwMode="auto">
          <a:xfrm>
            <a:off x="1692275" y="3357563"/>
            <a:ext cx="2087563" cy="1150937"/>
          </a:xfrm>
          <a:prstGeom prst="bevel">
            <a:avLst>
              <a:gd name="adj" fmla="val 237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015" name="AutoShape 7"/>
          <p:cNvSpPr>
            <a:spLocks noChangeArrowheads="1"/>
          </p:cNvSpPr>
          <p:nvPr/>
        </p:nvSpPr>
        <p:spPr bwMode="auto">
          <a:xfrm>
            <a:off x="4500563" y="5084763"/>
            <a:ext cx="2087562" cy="1150937"/>
          </a:xfrm>
          <a:prstGeom prst="bevel">
            <a:avLst>
              <a:gd name="adj" fmla="val 237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43016" name="Group 8"/>
          <p:cNvGrpSpPr>
            <a:grpSpLocks/>
          </p:cNvGrpSpPr>
          <p:nvPr/>
        </p:nvGrpSpPr>
        <p:grpSpPr bwMode="auto">
          <a:xfrm>
            <a:off x="5867400" y="1773238"/>
            <a:ext cx="1309688" cy="835025"/>
            <a:chOff x="1418" y="3182"/>
            <a:chExt cx="1874" cy="1196"/>
          </a:xfrm>
        </p:grpSpPr>
        <p:pic>
          <p:nvPicPr>
            <p:cNvPr id="430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 y="3182"/>
              <a:ext cx="794"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8" name="Group 10"/>
            <p:cNvGrpSpPr>
              <a:grpSpLocks/>
            </p:cNvGrpSpPr>
            <p:nvPr/>
          </p:nvGrpSpPr>
          <p:grpSpPr bwMode="auto">
            <a:xfrm>
              <a:off x="1418" y="3182"/>
              <a:ext cx="1740" cy="1196"/>
              <a:chOff x="1777" y="3037"/>
              <a:chExt cx="1750" cy="1206"/>
            </a:xfrm>
          </p:grpSpPr>
          <p:graphicFrame>
            <p:nvGraphicFramePr>
              <p:cNvPr id="43019" name="Object 11"/>
              <p:cNvGraphicFramePr>
                <a:graphicFrameLocks noChangeAspect="1"/>
              </p:cNvGraphicFramePr>
              <p:nvPr/>
            </p:nvGraphicFramePr>
            <p:xfrm>
              <a:off x="1957" y="3037"/>
              <a:ext cx="1570" cy="825"/>
            </p:xfrm>
            <a:graphic>
              <a:graphicData uri="http://schemas.openxmlformats.org/presentationml/2006/ole">
                <mc:AlternateContent xmlns:mc="http://schemas.openxmlformats.org/markup-compatibility/2006">
                  <mc:Choice xmlns:v="urn:schemas-microsoft-com:vml" Requires="v">
                    <p:oleObj spid="_x0000_s1025" name="Micrografx Windows Draw 6.0 Zeichnung" r:id="rId5" imgW="1257120" imgH="659160" progId="Draw.Document.6">
                      <p:embed/>
                    </p:oleObj>
                  </mc:Choice>
                  <mc:Fallback>
                    <p:oleObj name="Micrografx Windows Draw 6.0 Zeichnung" r:id="rId5" imgW="1257120" imgH="659160" progId="Draw.Document.6">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 y="3037"/>
                            <a:ext cx="1570"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0" name="Object 12"/>
              <p:cNvGraphicFramePr>
                <a:graphicFrameLocks noChangeAspect="1"/>
              </p:cNvGraphicFramePr>
              <p:nvPr/>
            </p:nvGraphicFramePr>
            <p:xfrm>
              <a:off x="1777" y="3037"/>
              <a:ext cx="1457" cy="1206"/>
            </p:xfrm>
            <a:graphic>
              <a:graphicData uri="http://schemas.openxmlformats.org/presentationml/2006/ole">
                <mc:AlternateContent xmlns:mc="http://schemas.openxmlformats.org/markup-compatibility/2006">
                  <mc:Choice xmlns:v="urn:schemas-microsoft-com:vml" Requires="v">
                    <p:oleObj spid="_x0000_s1026" name="Micrografx Windows Draw 6.0 Zeichnung" r:id="rId7" imgW="1119960" imgH="927720" progId="Draw.Document.6">
                      <p:embed/>
                    </p:oleObj>
                  </mc:Choice>
                  <mc:Fallback>
                    <p:oleObj name="Micrografx Windows Draw 6.0 Zeichnung" r:id="rId7" imgW="1119960" imgH="927720" progId="Draw.Document.6">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7" y="3037"/>
                            <a:ext cx="1457"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pic>
        <p:nvPicPr>
          <p:cNvPr id="4302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3800" y="5300663"/>
            <a:ext cx="10810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2" name="Group 14"/>
          <p:cNvGrpSpPr>
            <a:grpSpLocks/>
          </p:cNvGrpSpPr>
          <p:nvPr/>
        </p:nvGrpSpPr>
        <p:grpSpPr bwMode="auto">
          <a:xfrm>
            <a:off x="7461250" y="1266825"/>
            <a:ext cx="528638" cy="533400"/>
            <a:chOff x="4700" y="798"/>
            <a:chExt cx="333" cy="336"/>
          </a:xfrm>
        </p:grpSpPr>
        <p:grpSp>
          <p:nvGrpSpPr>
            <p:cNvPr id="43023" name="Group 15"/>
            <p:cNvGrpSpPr>
              <a:grpSpLocks/>
            </p:cNvGrpSpPr>
            <p:nvPr/>
          </p:nvGrpSpPr>
          <p:grpSpPr bwMode="auto">
            <a:xfrm>
              <a:off x="4700" y="970"/>
              <a:ext cx="288" cy="85"/>
              <a:chOff x="4700" y="970"/>
              <a:chExt cx="288" cy="85"/>
            </a:xfrm>
          </p:grpSpPr>
          <p:grpSp>
            <p:nvGrpSpPr>
              <p:cNvPr id="43024" name="Group 16"/>
              <p:cNvGrpSpPr>
                <a:grpSpLocks/>
              </p:cNvGrpSpPr>
              <p:nvPr/>
            </p:nvGrpSpPr>
            <p:grpSpPr bwMode="auto">
              <a:xfrm rot="7821194">
                <a:off x="4781" y="889"/>
                <a:ext cx="18" cy="180"/>
                <a:chOff x="7177" y="2857"/>
                <a:chExt cx="180" cy="1800"/>
              </a:xfrm>
            </p:grpSpPr>
            <p:grpSp>
              <p:nvGrpSpPr>
                <p:cNvPr id="43025" name="Group 17"/>
                <p:cNvGrpSpPr>
                  <a:grpSpLocks/>
                </p:cNvGrpSpPr>
                <p:nvPr/>
              </p:nvGrpSpPr>
              <p:grpSpPr bwMode="auto">
                <a:xfrm>
                  <a:off x="7177" y="2857"/>
                  <a:ext cx="180" cy="1440"/>
                  <a:chOff x="7177" y="2857"/>
                  <a:chExt cx="180" cy="1440"/>
                </a:xfrm>
              </p:grpSpPr>
              <p:sp>
                <p:nvSpPr>
                  <p:cNvPr id="43026" name="Line 18"/>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27" name="Line 19"/>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28" name="Line 20"/>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29" name="Line 21"/>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0" name="Line 22"/>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1" name="Line 23"/>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2" name="Line 24"/>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3" name="Line 25"/>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3034" name="Group 26"/>
                <p:cNvGrpSpPr>
                  <a:grpSpLocks/>
                </p:cNvGrpSpPr>
                <p:nvPr/>
              </p:nvGrpSpPr>
              <p:grpSpPr bwMode="auto">
                <a:xfrm>
                  <a:off x="7177" y="3217"/>
                  <a:ext cx="180" cy="1440"/>
                  <a:chOff x="7177" y="2857"/>
                  <a:chExt cx="180" cy="1440"/>
                </a:xfrm>
              </p:grpSpPr>
              <p:sp>
                <p:nvSpPr>
                  <p:cNvPr id="43035" name="Line 27"/>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6" name="Line 28"/>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7" name="Line 29"/>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8" name="Line 30"/>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39" name="Line 31"/>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0" name="Line 32"/>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1" name="Line 33"/>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2" name="Line 34"/>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nvGrpSpPr>
              <p:cNvPr id="43043" name="Group 35"/>
              <p:cNvGrpSpPr>
                <a:grpSpLocks/>
              </p:cNvGrpSpPr>
              <p:nvPr/>
            </p:nvGrpSpPr>
            <p:grpSpPr bwMode="auto">
              <a:xfrm rot="7821194">
                <a:off x="4889" y="956"/>
                <a:ext cx="18" cy="180"/>
                <a:chOff x="7177" y="2857"/>
                <a:chExt cx="180" cy="1800"/>
              </a:xfrm>
            </p:grpSpPr>
            <p:grpSp>
              <p:nvGrpSpPr>
                <p:cNvPr id="43044" name="Group 36"/>
                <p:cNvGrpSpPr>
                  <a:grpSpLocks/>
                </p:cNvGrpSpPr>
                <p:nvPr/>
              </p:nvGrpSpPr>
              <p:grpSpPr bwMode="auto">
                <a:xfrm>
                  <a:off x="7177" y="2857"/>
                  <a:ext cx="180" cy="1440"/>
                  <a:chOff x="7177" y="2857"/>
                  <a:chExt cx="180" cy="1440"/>
                </a:xfrm>
              </p:grpSpPr>
              <p:sp>
                <p:nvSpPr>
                  <p:cNvPr id="43045" name="Line 37"/>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6" name="Line 38"/>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7" name="Line 39"/>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8" name="Line 40"/>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49" name="Line 41"/>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0" name="Line 42"/>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1" name="Line 43"/>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2" name="Line 44"/>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3053" name="Group 45"/>
                <p:cNvGrpSpPr>
                  <a:grpSpLocks/>
                </p:cNvGrpSpPr>
                <p:nvPr/>
              </p:nvGrpSpPr>
              <p:grpSpPr bwMode="auto">
                <a:xfrm>
                  <a:off x="7177" y="3217"/>
                  <a:ext cx="180" cy="1440"/>
                  <a:chOff x="7177" y="2857"/>
                  <a:chExt cx="180" cy="1440"/>
                </a:xfrm>
              </p:grpSpPr>
              <p:sp>
                <p:nvSpPr>
                  <p:cNvPr id="43054" name="Line 46"/>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5" name="Line 47"/>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6" name="Line 48"/>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7" name="Line 49"/>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8" name="Line 50"/>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59" name="Line 51"/>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60" name="Line 52"/>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61" name="Line 53"/>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grpSp>
          <p:nvGrpSpPr>
            <p:cNvPr id="43062" name="Group 54"/>
            <p:cNvGrpSpPr>
              <a:grpSpLocks/>
            </p:cNvGrpSpPr>
            <p:nvPr/>
          </p:nvGrpSpPr>
          <p:grpSpPr bwMode="auto">
            <a:xfrm rot="4100220">
              <a:off x="4742" y="842"/>
              <a:ext cx="336" cy="247"/>
              <a:chOff x="9528" y="2173"/>
              <a:chExt cx="840" cy="617"/>
            </a:xfrm>
          </p:grpSpPr>
          <p:grpSp>
            <p:nvGrpSpPr>
              <p:cNvPr id="43063" name="Group 55"/>
              <p:cNvGrpSpPr>
                <a:grpSpLocks/>
              </p:cNvGrpSpPr>
              <p:nvPr/>
            </p:nvGrpSpPr>
            <p:grpSpPr bwMode="auto">
              <a:xfrm rot="3696894">
                <a:off x="9900" y="2254"/>
                <a:ext cx="361" cy="361"/>
                <a:chOff x="5741" y="1595"/>
                <a:chExt cx="1440" cy="1442"/>
              </a:xfrm>
            </p:grpSpPr>
            <p:sp>
              <p:nvSpPr>
                <p:cNvPr id="43064" name="AutoShape 56"/>
                <p:cNvSpPr>
                  <a:spLocks noChangeArrowheads="1"/>
                </p:cNvSpPr>
                <p:nvPr/>
              </p:nvSpPr>
              <p:spPr bwMode="auto">
                <a:xfrm rot="-10775921">
                  <a:off x="5741" y="1595"/>
                  <a:ext cx="1080" cy="1440"/>
                </a:xfrm>
                <a:prstGeom prst="flowChartOnlineStorage">
                  <a:avLst/>
                </a:prstGeom>
                <a:solidFill>
                  <a:srgbClr val="333399"/>
                </a:solidFill>
                <a:ln w="9525">
                  <a:solidFill>
                    <a:srgbClr val="0033CC"/>
                  </a:solidFill>
                  <a:miter lim="800000"/>
                  <a:headEnd/>
                  <a:tailEnd/>
                </a:ln>
              </p:spPr>
              <p:txBody>
                <a:bodyPr/>
                <a:lstStyle/>
                <a:p>
                  <a:endParaRPr lang="de-DE"/>
                </a:p>
              </p:txBody>
            </p:sp>
            <p:sp>
              <p:nvSpPr>
                <p:cNvPr id="43065" name="AutoShape 57"/>
                <p:cNvSpPr>
                  <a:spLocks noChangeArrowheads="1"/>
                </p:cNvSpPr>
                <p:nvPr/>
              </p:nvSpPr>
              <p:spPr bwMode="auto">
                <a:xfrm rot="24079">
                  <a:off x="6101" y="1597"/>
                  <a:ext cx="1080" cy="1440"/>
                </a:xfrm>
                <a:prstGeom prst="flowChartOnlineStorage">
                  <a:avLst/>
                </a:prstGeom>
                <a:solidFill>
                  <a:srgbClr val="333399"/>
                </a:solidFill>
                <a:ln w="9525">
                  <a:solidFill>
                    <a:srgbClr val="0033CC"/>
                  </a:solidFill>
                  <a:miter lim="800000"/>
                  <a:headEnd/>
                  <a:tailEnd/>
                </a:ln>
              </p:spPr>
              <p:txBody>
                <a:bodyPr/>
                <a:lstStyle/>
                <a:p>
                  <a:endParaRPr lang="de-DE"/>
                </a:p>
              </p:txBody>
            </p:sp>
          </p:grpSp>
          <p:sp>
            <p:nvSpPr>
              <p:cNvPr id="43066" name="AutoShape 58"/>
              <p:cNvSpPr>
                <a:spLocks noChangeArrowheads="1"/>
              </p:cNvSpPr>
              <p:nvPr/>
            </p:nvSpPr>
            <p:spPr bwMode="auto">
              <a:xfrm rot="3720973">
                <a:off x="10051" y="2220"/>
                <a:ext cx="363" cy="270"/>
              </a:xfrm>
              <a:custGeom>
                <a:avLst/>
                <a:gdLst>
                  <a:gd name="G0" fmla="+- 6454 0 0"/>
                  <a:gd name="G1" fmla="+- -11578213 0 0"/>
                  <a:gd name="G2" fmla="+- 0 0 -11578213"/>
                  <a:gd name="T0" fmla="*/ 0 256 1"/>
                  <a:gd name="T1" fmla="*/ 180 256 1"/>
                  <a:gd name="G3" fmla="+- -11578213 T0 T1"/>
                  <a:gd name="T2" fmla="*/ 0 256 1"/>
                  <a:gd name="T3" fmla="*/ 90 256 1"/>
                  <a:gd name="G4" fmla="+- -11578213 T2 T3"/>
                  <a:gd name="G5" fmla="*/ G4 2 1"/>
                  <a:gd name="T4" fmla="*/ 90 256 1"/>
                  <a:gd name="T5" fmla="*/ 0 256 1"/>
                  <a:gd name="G6" fmla="+- -11578213 T4 T5"/>
                  <a:gd name="G7" fmla="*/ G6 2 1"/>
                  <a:gd name="G8" fmla="abs -1157821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4"/>
                  <a:gd name="G18" fmla="*/ 6454 1 2"/>
                  <a:gd name="G19" fmla="+- G18 5400 0"/>
                  <a:gd name="G20" fmla="cos G19 -11578213"/>
                  <a:gd name="G21" fmla="sin G19 -11578213"/>
                  <a:gd name="G22" fmla="+- G20 10800 0"/>
                  <a:gd name="G23" fmla="+- G21 10800 0"/>
                  <a:gd name="G24" fmla="+- 10800 0 G20"/>
                  <a:gd name="G25" fmla="+- 6454 10800 0"/>
                  <a:gd name="G26" fmla="?: G9 G17 G25"/>
                  <a:gd name="G27" fmla="?: G9 0 21600"/>
                  <a:gd name="G28" fmla="cos 10800 -11578213"/>
                  <a:gd name="G29" fmla="sin 10800 -11578213"/>
                  <a:gd name="G30" fmla="sin 6454 -11578213"/>
                  <a:gd name="G31" fmla="+- G28 10800 0"/>
                  <a:gd name="G32" fmla="+- G29 10800 0"/>
                  <a:gd name="G33" fmla="+- G30 10800 0"/>
                  <a:gd name="G34" fmla="?: G4 0 G31"/>
                  <a:gd name="G35" fmla="?: -11578213 G34 0"/>
                  <a:gd name="G36" fmla="?: G6 G35 G31"/>
                  <a:gd name="G37" fmla="+- 21600 0 G36"/>
                  <a:gd name="G38" fmla="?: G4 0 G33"/>
                  <a:gd name="G39" fmla="?: -11578213 G38 G32"/>
                  <a:gd name="G40" fmla="?: G6 G39 0"/>
                  <a:gd name="G41" fmla="?: G4 G32 21600"/>
                  <a:gd name="G42" fmla="?: G6 G41 G33"/>
                  <a:gd name="T12" fmla="*/ 10800 w 21600"/>
                  <a:gd name="T13" fmla="*/ 0 h 21600"/>
                  <a:gd name="T14" fmla="*/ 2187 w 21600"/>
                  <a:gd name="T15" fmla="*/ 10298 h 21600"/>
                  <a:gd name="T16" fmla="*/ 10800 w 21600"/>
                  <a:gd name="T17" fmla="*/ 4346 h 21600"/>
                  <a:gd name="T18" fmla="*/ 19413 w 21600"/>
                  <a:gd name="T19" fmla="*/ 102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56" y="10425"/>
                    </a:moveTo>
                    <a:cubicBezTo>
                      <a:pt x="4555" y="7012"/>
                      <a:pt x="7381" y="4345"/>
                      <a:pt x="10800" y="4346"/>
                    </a:cubicBezTo>
                    <a:cubicBezTo>
                      <a:pt x="14218" y="4346"/>
                      <a:pt x="17044" y="7012"/>
                      <a:pt x="17243" y="10425"/>
                    </a:cubicBezTo>
                    <a:lnTo>
                      <a:pt x="21581" y="10172"/>
                    </a:lnTo>
                    <a:cubicBezTo>
                      <a:pt x="21249" y="4461"/>
                      <a:pt x="16520" y="-1"/>
                      <a:pt x="10799" y="0"/>
                    </a:cubicBezTo>
                    <a:cubicBezTo>
                      <a:pt x="5079" y="0"/>
                      <a:pt x="350" y="4461"/>
                      <a:pt x="18" y="10172"/>
                    </a:cubicBezTo>
                    <a:close/>
                  </a:path>
                </a:pathLst>
              </a:custGeom>
              <a:solidFill>
                <a:srgbClr val="333399"/>
              </a:solidFill>
              <a:ln w="9525">
                <a:solidFill>
                  <a:srgbClr val="0033CC"/>
                </a:solidFill>
                <a:miter lim="800000"/>
                <a:headEnd/>
                <a:tailEnd/>
              </a:ln>
            </p:spPr>
            <p:txBody>
              <a:bodyPr/>
              <a:lstStyle/>
              <a:p>
                <a:endParaRPr lang="de-DE"/>
              </a:p>
            </p:txBody>
          </p:sp>
          <p:sp>
            <p:nvSpPr>
              <p:cNvPr id="43067" name="AutoShape 59"/>
              <p:cNvSpPr>
                <a:spLocks noChangeArrowheads="1"/>
              </p:cNvSpPr>
              <p:nvPr/>
            </p:nvSpPr>
            <p:spPr bwMode="auto">
              <a:xfrm rot="3720973">
                <a:off x="9572" y="2384"/>
                <a:ext cx="362" cy="450"/>
              </a:xfrm>
              <a:prstGeom prst="flowChartAlternateProcess">
                <a:avLst/>
              </a:prstGeom>
              <a:solidFill>
                <a:srgbClr val="333399"/>
              </a:solidFill>
              <a:ln w="9525">
                <a:solidFill>
                  <a:srgbClr val="0033CC"/>
                </a:solidFill>
                <a:miter lim="800000"/>
                <a:headEnd/>
                <a:tailEnd/>
              </a:ln>
            </p:spPr>
            <p:txBody>
              <a:bodyPr/>
              <a:lstStyle/>
              <a:p>
                <a:endParaRPr lang="de-DE"/>
              </a:p>
            </p:txBody>
          </p:sp>
        </p:grpSp>
      </p:grpSp>
      <p:grpSp>
        <p:nvGrpSpPr>
          <p:cNvPr id="43068" name="Group 60"/>
          <p:cNvGrpSpPr>
            <a:grpSpLocks/>
          </p:cNvGrpSpPr>
          <p:nvPr/>
        </p:nvGrpSpPr>
        <p:grpSpPr bwMode="auto">
          <a:xfrm>
            <a:off x="6516688" y="4724400"/>
            <a:ext cx="528637" cy="533400"/>
            <a:chOff x="4105" y="2976"/>
            <a:chExt cx="333" cy="336"/>
          </a:xfrm>
        </p:grpSpPr>
        <p:grpSp>
          <p:nvGrpSpPr>
            <p:cNvPr id="43069" name="Group 61"/>
            <p:cNvGrpSpPr>
              <a:grpSpLocks/>
            </p:cNvGrpSpPr>
            <p:nvPr/>
          </p:nvGrpSpPr>
          <p:grpSpPr bwMode="auto">
            <a:xfrm>
              <a:off x="4105" y="3148"/>
              <a:ext cx="288" cy="85"/>
              <a:chOff x="4700" y="970"/>
              <a:chExt cx="288" cy="85"/>
            </a:xfrm>
          </p:grpSpPr>
          <p:grpSp>
            <p:nvGrpSpPr>
              <p:cNvPr id="43070" name="Group 62"/>
              <p:cNvGrpSpPr>
                <a:grpSpLocks/>
              </p:cNvGrpSpPr>
              <p:nvPr/>
            </p:nvGrpSpPr>
            <p:grpSpPr bwMode="auto">
              <a:xfrm rot="7821194">
                <a:off x="4781" y="889"/>
                <a:ext cx="18" cy="180"/>
                <a:chOff x="7177" y="2857"/>
                <a:chExt cx="180" cy="1800"/>
              </a:xfrm>
            </p:grpSpPr>
            <p:grpSp>
              <p:nvGrpSpPr>
                <p:cNvPr id="43071" name="Group 63"/>
                <p:cNvGrpSpPr>
                  <a:grpSpLocks/>
                </p:cNvGrpSpPr>
                <p:nvPr/>
              </p:nvGrpSpPr>
              <p:grpSpPr bwMode="auto">
                <a:xfrm>
                  <a:off x="7177" y="2857"/>
                  <a:ext cx="180" cy="1440"/>
                  <a:chOff x="7177" y="2857"/>
                  <a:chExt cx="180" cy="1440"/>
                </a:xfrm>
              </p:grpSpPr>
              <p:sp>
                <p:nvSpPr>
                  <p:cNvPr id="43072" name="Line 64"/>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3" name="Line 65"/>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4" name="Line 66"/>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5" name="Line 67"/>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6" name="Line 68"/>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7" name="Line 69"/>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8" name="Line 70"/>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79" name="Line 71"/>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3080" name="Group 72"/>
                <p:cNvGrpSpPr>
                  <a:grpSpLocks/>
                </p:cNvGrpSpPr>
                <p:nvPr/>
              </p:nvGrpSpPr>
              <p:grpSpPr bwMode="auto">
                <a:xfrm>
                  <a:off x="7177" y="3217"/>
                  <a:ext cx="180" cy="1440"/>
                  <a:chOff x="7177" y="2857"/>
                  <a:chExt cx="180" cy="1440"/>
                </a:xfrm>
              </p:grpSpPr>
              <p:sp>
                <p:nvSpPr>
                  <p:cNvPr id="43081" name="Line 73"/>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2" name="Line 74"/>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3" name="Line 75"/>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4" name="Line 76"/>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5" name="Line 77"/>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6" name="Line 78"/>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7" name="Line 79"/>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88" name="Line 80"/>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nvGrpSpPr>
              <p:cNvPr id="43089" name="Group 81"/>
              <p:cNvGrpSpPr>
                <a:grpSpLocks/>
              </p:cNvGrpSpPr>
              <p:nvPr/>
            </p:nvGrpSpPr>
            <p:grpSpPr bwMode="auto">
              <a:xfrm rot="7821194">
                <a:off x="4889" y="956"/>
                <a:ext cx="18" cy="180"/>
                <a:chOff x="7177" y="2857"/>
                <a:chExt cx="180" cy="1800"/>
              </a:xfrm>
            </p:grpSpPr>
            <p:grpSp>
              <p:nvGrpSpPr>
                <p:cNvPr id="43090" name="Group 82"/>
                <p:cNvGrpSpPr>
                  <a:grpSpLocks/>
                </p:cNvGrpSpPr>
                <p:nvPr/>
              </p:nvGrpSpPr>
              <p:grpSpPr bwMode="auto">
                <a:xfrm>
                  <a:off x="7177" y="2857"/>
                  <a:ext cx="180" cy="1440"/>
                  <a:chOff x="7177" y="2857"/>
                  <a:chExt cx="180" cy="1440"/>
                </a:xfrm>
              </p:grpSpPr>
              <p:sp>
                <p:nvSpPr>
                  <p:cNvPr id="43091" name="Line 83"/>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2" name="Line 84"/>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3" name="Line 85"/>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4" name="Line 86"/>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5" name="Line 87"/>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6" name="Line 88"/>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7" name="Line 89"/>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098" name="Line 90"/>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3099" name="Group 91"/>
                <p:cNvGrpSpPr>
                  <a:grpSpLocks/>
                </p:cNvGrpSpPr>
                <p:nvPr/>
              </p:nvGrpSpPr>
              <p:grpSpPr bwMode="auto">
                <a:xfrm>
                  <a:off x="7177" y="3217"/>
                  <a:ext cx="180" cy="1440"/>
                  <a:chOff x="7177" y="2857"/>
                  <a:chExt cx="180" cy="1440"/>
                </a:xfrm>
              </p:grpSpPr>
              <p:sp>
                <p:nvSpPr>
                  <p:cNvPr id="43100" name="Line 92"/>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1" name="Line 93"/>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2" name="Line 94"/>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3" name="Line 95"/>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4" name="Line 96"/>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5" name="Line 97"/>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6" name="Line 98"/>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07" name="Line 99"/>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grpSp>
          <p:nvGrpSpPr>
            <p:cNvPr id="43108" name="Group 100"/>
            <p:cNvGrpSpPr>
              <a:grpSpLocks/>
            </p:cNvGrpSpPr>
            <p:nvPr/>
          </p:nvGrpSpPr>
          <p:grpSpPr bwMode="auto">
            <a:xfrm rot="4100220">
              <a:off x="4147" y="3020"/>
              <a:ext cx="336" cy="247"/>
              <a:chOff x="9528" y="2173"/>
              <a:chExt cx="840" cy="617"/>
            </a:xfrm>
          </p:grpSpPr>
          <p:grpSp>
            <p:nvGrpSpPr>
              <p:cNvPr id="43109" name="Group 101"/>
              <p:cNvGrpSpPr>
                <a:grpSpLocks/>
              </p:cNvGrpSpPr>
              <p:nvPr/>
            </p:nvGrpSpPr>
            <p:grpSpPr bwMode="auto">
              <a:xfrm rot="3696894">
                <a:off x="9900" y="2254"/>
                <a:ext cx="361" cy="361"/>
                <a:chOff x="5741" y="1595"/>
                <a:chExt cx="1440" cy="1442"/>
              </a:xfrm>
            </p:grpSpPr>
            <p:sp>
              <p:nvSpPr>
                <p:cNvPr id="43110" name="AutoShape 102"/>
                <p:cNvSpPr>
                  <a:spLocks noChangeArrowheads="1"/>
                </p:cNvSpPr>
                <p:nvPr/>
              </p:nvSpPr>
              <p:spPr bwMode="auto">
                <a:xfrm rot="-10775921">
                  <a:off x="5741" y="1595"/>
                  <a:ext cx="1080" cy="1440"/>
                </a:xfrm>
                <a:prstGeom prst="flowChartOnlineStorage">
                  <a:avLst/>
                </a:prstGeom>
                <a:solidFill>
                  <a:srgbClr val="FFFF00"/>
                </a:solidFill>
                <a:ln w="9525">
                  <a:solidFill>
                    <a:srgbClr val="FFCC00"/>
                  </a:solidFill>
                  <a:miter lim="800000"/>
                  <a:headEnd/>
                  <a:tailEnd/>
                </a:ln>
              </p:spPr>
              <p:txBody>
                <a:bodyPr/>
                <a:lstStyle/>
                <a:p>
                  <a:endParaRPr lang="de-DE"/>
                </a:p>
              </p:txBody>
            </p:sp>
            <p:sp>
              <p:nvSpPr>
                <p:cNvPr id="43111" name="AutoShape 103"/>
                <p:cNvSpPr>
                  <a:spLocks noChangeArrowheads="1"/>
                </p:cNvSpPr>
                <p:nvPr/>
              </p:nvSpPr>
              <p:spPr bwMode="auto">
                <a:xfrm rot="24079">
                  <a:off x="6101" y="1597"/>
                  <a:ext cx="1080" cy="1440"/>
                </a:xfrm>
                <a:prstGeom prst="flowChartOnlineStorage">
                  <a:avLst/>
                </a:prstGeom>
                <a:solidFill>
                  <a:srgbClr val="FFFF00"/>
                </a:solidFill>
                <a:ln w="9525">
                  <a:solidFill>
                    <a:srgbClr val="FFCC00"/>
                  </a:solidFill>
                  <a:miter lim="800000"/>
                  <a:headEnd/>
                  <a:tailEnd/>
                </a:ln>
              </p:spPr>
              <p:txBody>
                <a:bodyPr/>
                <a:lstStyle/>
                <a:p>
                  <a:endParaRPr lang="de-DE"/>
                </a:p>
              </p:txBody>
            </p:sp>
          </p:grpSp>
          <p:sp>
            <p:nvSpPr>
              <p:cNvPr id="43112" name="AutoShape 104"/>
              <p:cNvSpPr>
                <a:spLocks noChangeArrowheads="1"/>
              </p:cNvSpPr>
              <p:nvPr/>
            </p:nvSpPr>
            <p:spPr bwMode="auto">
              <a:xfrm rot="3720973">
                <a:off x="10051" y="2220"/>
                <a:ext cx="363" cy="270"/>
              </a:xfrm>
              <a:custGeom>
                <a:avLst/>
                <a:gdLst>
                  <a:gd name="G0" fmla="+- 6454 0 0"/>
                  <a:gd name="G1" fmla="+- -11578213 0 0"/>
                  <a:gd name="G2" fmla="+- 0 0 -11578213"/>
                  <a:gd name="T0" fmla="*/ 0 256 1"/>
                  <a:gd name="T1" fmla="*/ 180 256 1"/>
                  <a:gd name="G3" fmla="+- -11578213 T0 T1"/>
                  <a:gd name="T2" fmla="*/ 0 256 1"/>
                  <a:gd name="T3" fmla="*/ 90 256 1"/>
                  <a:gd name="G4" fmla="+- -11578213 T2 T3"/>
                  <a:gd name="G5" fmla="*/ G4 2 1"/>
                  <a:gd name="T4" fmla="*/ 90 256 1"/>
                  <a:gd name="T5" fmla="*/ 0 256 1"/>
                  <a:gd name="G6" fmla="+- -11578213 T4 T5"/>
                  <a:gd name="G7" fmla="*/ G6 2 1"/>
                  <a:gd name="G8" fmla="abs -1157821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4"/>
                  <a:gd name="G18" fmla="*/ 6454 1 2"/>
                  <a:gd name="G19" fmla="+- G18 5400 0"/>
                  <a:gd name="G20" fmla="cos G19 -11578213"/>
                  <a:gd name="G21" fmla="sin G19 -11578213"/>
                  <a:gd name="G22" fmla="+- G20 10800 0"/>
                  <a:gd name="G23" fmla="+- G21 10800 0"/>
                  <a:gd name="G24" fmla="+- 10800 0 G20"/>
                  <a:gd name="G25" fmla="+- 6454 10800 0"/>
                  <a:gd name="G26" fmla="?: G9 G17 G25"/>
                  <a:gd name="G27" fmla="?: G9 0 21600"/>
                  <a:gd name="G28" fmla="cos 10800 -11578213"/>
                  <a:gd name="G29" fmla="sin 10800 -11578213"/>
                  <a:gd name="G30" fmla="sin 6454 -11578213"/>
                  <a:gd name="G31" fmla="+- G28 10800 0"/>
                  <a:gd name="G32" fmla="+- G29 10800 0"/>
                  <a:gd name="G33" fmla="+- G30 10800 0"/>
                  <a:gd name="G34" fmla="?: G4 0 G31"/>
                  <a:gd name="G35" fmla="?: -11578213 G34 0"/>
                  <a:gd name="G36" fmla="?: G6 G35 G31"/>
                  <a:gd name="G37" fmla="+- 21600 0 G36"/>
                  <a:gd name="G38" fmla="?: G4 0 G33"/>
                  <a:gd name="G39" fmla="?: -11578213 G38 G32"/>
                  <a:gd name="G40" fmla="?: G6 G39 0"/>
                  <a:gd name="G41" fmla="?: G4 G32 21600"/>
                  <a:gd name="G42" fmla="?: G6 G41 G33"/>
                  <a:gd name="T12" fmla="*/ 10800 w 21600"/>
                  <a:gd name="T13" fmla="*/ 0 h 21600"/>
                  <a:gd name="T14" fmla="*/ 2187 w 21600"/>
                  <a:gd name="T15" fmla="*/ 10298 h 21600"/>
                  <a:gd name="T16" fmla="*/ 10800 w 21600"/>
                  <a:gd name="T17" fmla="*/ 4346 h 21600"/>
                  <a:gd name="T18" fmla="*/ 19413 w 21600"/>
                  <a:gd name="T19" fmla="*/ 102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56" y="10425"/>
                    </a:moveTo>
                    <a:cubicBezTo>
                      <a:pt x="4555" y="7012"/>
                      <a:pt x="7381" y="4345"/>
                      <a:pt x="10800" y="4346"/>
                    </a:cubicBezTo>
                    <a:cubicBezTo>
                      <a:pt x="14218" y="4346"/>
                      <a:pt x="17044" y="7012"/>
                      <a:pt x="17243" y="10425"/>
                    </a:cubicBezTo>
                    <a:lnTo>
                      <a:pt x="21581" y="10172"/>
                    </a:lnTo>
                    <a:cubicBezTo>
                      <a:pt x="21249" y="4461"/>
                      <a:pt x="16520" y="-1"/>
                      <a:pt x="10799" y="0"/>
                    </a:cubicBezTo>
                    <a:cubicBezTo>
                      <a:pt x="5079" y="0"/>
                      <a:pt x="350" y="4461"/>
                      <a:pt x="18" y="10172"/>
                    </a:cubicBezTo>
                    <a:close/>
                  </a:path>
                </a:pathLst>
              </a:custGeom>
              <a:solidFill>
                <a:srgbClr val="FFFF00"/>
              </a:solidFill>
              <a:ln w="9525">
                <a:solidFill>
                  <a:srgbClr val="FFCC00"/>
                </a:solidFill>
                <a:miter lim="800000"/>
                <a:headEnd/>
                <a:tailEnd/>
              </a:ln>
            </p:spPr>
            <p:txBody>
              <a:bodyPr/>
              <a:lstStyle/>
              <a:p>
                <a:endParaRPr lang="de-DE"/>
              </a:p>
            </p:txBody>
          </p:sp>
          <p:sp>
            <p:nvSpPr>
              <p:cNvPr id="43113" name="AutoShape 105"/>
              <p:cNvSpPr>
                <a:spLocks noChangeArrowheads="1"/>
              </p:cNvSpPr>
              <p:nvPr/>
            </p:nvSpPr>
            <p:spPr bwMode="auto">
              <a:xfrm rot="3720973">
                <a:off x="9572" y="2384"/>
                <a:ext cx="362" cy="450"/>
              </a:xfrm>
              <a:prstGeom prst="flowChartAlternateProcess">
                <a:avLst/>
              </a:prstGeom>
              <a:solidFill>
                <a:srgbClr val="FFFF00"/>
              </a:solidFill>
              <a:ln w="9525">
                <a:solidFill>
                  <a:srgbClr val="FFCC00"/>
                </a:solidFill>
                <a:miter lim="800000"/>
                <a:headEnd/>
                <a:tailEnd/>
              </a:ln>
            </p:spPr>
            <p:txBody>
              <a:bodyPr/>
              <a:lstStyle/>
              <a:p>
                <a:endParaRPr lang="de-DE"/>
              </a:p>
            </p:txBody>
          </p:sp>
        </p:grpSp>
      </p:grpSp>
      <p:grpSp>
        <p:nvGrpSpPr>
          <p:cNvPr id="43114" name="Group 106"/>
          <p:cNvGrpSpPr>
            <a:grpSpLocks/>
          </p:cNvGrpSpPr>
          <p:nvPr/>
        </p:nvGrpSpPr>
        <p:grpSpPr bwMode="auto">
          <a:xfrm>
            <a:off x="3708400" y="2997200"/>
            <a:ext cx="528638" cy="533400"/>
            <a:chOff x="2336" y="1888"/>
            <a:chExt cx="333" cy="336"/>
          </a:xfrm>
        </p:grpSpPr>
        <p:grpSp>
          <p:nvGrpSpPr>
            <p:cNvPr id="43115" name="Group 107"/>
            <p:cNvGrpSpPr>
              <a:grpSpLocks/>
            </p:cNvGrpSpPr>
            <p:nvPr/>
          </p:nvGrpSpPr>
          <p:grpSpPr bwMode="auto">
            <a:xfrm>
              <a:off x="2336" y="2060"/>
              <a:ext cx="288" cy="85"/>
              <a:chOff x="4700" y="970"/>
              <a:chExt cx="288" cy="85"/>
            </a:xfrm>
          </p:grpSpPr>
          <p:grpSp>
            <p:nvGrpSpPr>
              <p:cNvPr id="43116" name="Group 108"/>
              <p:cNvGrpSpPr>
                <a:grpSpLocks/>
              </p:cNvGrpSpPr>
              <p:nvPr/>
            </p:nvGrpSpPr>
            <p:grpSpPr bwMode="auto">
              <a:xfrm rot="7821194">
                <a:off x="4781" y="889"/>
                <a:ext cx="18" cy="180"/>
                <a:chOff x="7177" y="2857"/>
                <a:chExt cx="180" cy="1800"/>
              </a:xfrm>
            </p:grpSpPr>
            <p:grpSp>
              <p:nvGrpSpPr>
                <p:cNvPr id="43117" name="Group 109"/>
                <p:cNvGrpSpPr>
                  <a:grpSpLocks/>
                </p:cNvGrpSpPr>
                <p:nvPr/>
              </p:nvGrpSpPr>
              <p:grpSpPr bwMode="auto">
                <a:xfrm>
                  <a:off x="7177" y="2857"/>
                  <a:ext cx="180" cy="1440"/>
                  <a:chOff x="7177" y="2857"/>
                  <a:chExt cx="180" cy="1440"/>
                </a:xfrm>
              </p:grpSpPr>
              <p:sp>
                <p:nvSpPr>
                  <p:cNvPr id="43118" name="Line 110"/>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19" name="Line 111"/>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0" name="Line 112"/>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1" name="Line 113"/>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2" name="Line 114"/>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3" name="Line 115"/>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4" name="Line 116"/>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5" name="Line 117"/>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3126" name="Group 118"/>
                <p:cNvGrpSpPr>
                  <a:grpSpLocks/>
                </p:cNvGrpSpPr>
                <p:nvPr/>
              </p:nvGrpSpPr>
              <p:grpSpPr bwMode="auto">
                <a:xfrm>
                  <a:off x="7177" y="3217"/>
                  <a:ext cx="180" cy="1440"/>
                  <a:chOff x="7177" y="2857"/>
                  <a:chExt cx="180" cy="1440"/>
                </a:xfrm>
              </p:grpSpPr>
              <p:sp>
                <p:nvSpPr>
                  <p:cNvPr id="43127" name="Line 119"/>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8" name="Line 120"/>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29" name="Line 121"/>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0" name="Line 122"/>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1" name="Line 123"/>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2" name="Line 124"/>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3" name="Line 125"/>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4" name="Line 126"/>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nvGrpSpPr>
              <p:cNvPr id="43135" name="Group 127"/>
              <p:cNvGrpSpPr>
                <a:grpSpLocks/>
              </p:cNvGrpSpPr>
              <p:nvPr/>
            </p:nvGrpSpPr>
            <p:grpSpPr bwMode="auto">
              <a:xfrm rot="7821194">
                <a:off x="4889" y="956"/>
                <a:ext cx="18" cy="180"/>
                <a:chOff x="7177" y="2857"/>
                <a:chExt cx="180" cy="1800"/>
              </a:xfrm>
            </p:grpSpPr>
            <p:grpSp>
              <p:nvGrpSpPr>
                <p:cNvPr id="43136" name="Group 128"/>
                <p:cNvGrpSpPr>
                  <a:grpSpLocks/>
                </p:cNvGrpSpPr>
                <p:nvPr/>
              </p:nvGrpSpPr>
              <p:grpSpPr bwMode="auto">
                <a:xfrm>
                  <a:off x="7177" y="2857"/>
                  <a:ext cx="180" cy="1440"/>
                  <a:chOff x="7177" y="2857"/>
                  <a:chExt cx="180" cy="1440"/>
                </a:xfrm>
              </p:grpSpPr>
              <p:sp>
                <p:nvSpPr>
                  <p:cNvPr id="43137" name="Line 129"/>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8" name="Line 130"/>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39" name="Line 131"/>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0" name="Line 132"/>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1" name="Line 133"/>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2" name="Line 134"/>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3" name="Line 135"/>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4" name="Line 136"/>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3145" name="Group 137"/>
                <p:cNvGrpSpPr>
                  <a:grpSpLocks/>
                </p:cNvGrpSpPr>
                <p:nvPr/>
              </p:nvGrpSpPr>
              <p:grpSpPr bwMode="auto">
                <a:xfrm>
                  <a:off x="7177" y="3217"/>
                  <a:ext cx="180" cy="1440"/>
                  <a:chOff x="7177" y="2857"/>
                  <a:chExt cx="180" cy="1440"/>
                </a:xfrm>
              </p:grpSpPr>
              <p:sp>
                <p:nvSpPr>
                  <p:cNvPr id="43146" name="Line 138"/>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7" name="Line 139"/>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8" name="Line 140"/>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49" name="Line 141"/>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50" name="Line 142"/>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51" name="Line 143"/>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52" name="Line 144"/>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3153" name="Line 145"/>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grpSp>
          <p:nvGrpSpPr>
            <p:cNvPr id="43154" name="Group 146"/>
            <p:cNvGrpSpPr>
              <a:grpSpLocks/>
            </p:cNvGrpSpPr>
            <p:nvPr/>
          </p:nvGrpSpPr>
          <p:grpSpPr bwMode="auto">
            <a:xfrm rot="4100220">
              <a:off x="2378" y="1932"/>
              <a:ext cx="336" cy="247"/>
              <a:chOff x="9528" y="2173"/>
              <a:chExt cx="840" cy="617"/>
            </a:xfrm>
          </p:grpSpPr>
          <p:grpSp>
            <p:nvGrpSpPr>
              <p:cNvPr id="43155" name="Group 147"/>
              <p:cNvGrpSpPr>
                <a:grpSpLocks/>
              </p:cNvGrpSpPr>
              <p:nvPr/>
            </p:nvGrpSpPr>
            <p:grpSpPr bwMode="auto">
              <a:xfrm rot="3696894">
                <a:off x="9900" y="2254"/>
                <a:ext cx="361" cy="361"/>
                <a:chOff x="5741" y="1595"/>
                <a:chExt cx="1440" cy="1442"/>
              </a:xfrm>
            </p:grpSpPr>
            <p:sp>
              <p:nvSpPr>
                <p:cNvPr id="43156" name="AutoShape 148"/>
                <p:cNvSpPr>
                  <a:spLocks noChangeArrowheads="1"/>
                </p:cNvSpPr>
                <p:nvPr/>
              </p:nvSpPr>
              <p:spPr bwMode="auto">
                <a:xfrm rot="-10775921">
                  <a:off x="5741" y="1595"/>
                  <a:ext cx="1080" cy="1440"/>
                </a:xfrm>
                <a:prstGeom prst="flowChartOnlineStorage">
                  <a:avLst/>
                </a:prstGeom>
                <a:solidFill>
                  <a:srgbClr val="FF0000"/>
                </a:solidFill>
                <a:ln w="9525">
                  <a:solidFill>
                    <a:srgbClr val="800000"/>
                  </a:solidFill>
                  <a:miter lim="800000"/>
                  <a:headEnd/>
                  <a:tailEnd/>
                </a:ln>
              </p:spPr>
              <p:txBody>
                <a:bodyPr/>
                <a:lstStyle/>
                <a:p>
                  <a:endParaRPr lang="de-DE"/>
                </a:p>
              </p:txBody>
            </p:sp>
            <p:sp>
              <p:nvSpPr>
                <p:cNvPr id="43157" name="AutoShape 149"/>
                <p:cNvSpPr>
                  <a:spLocks noChangeArrowheads="1"/>
                </p:cNvSpPr>
                <p:nvPr/>
              </p:nvSpPr>
              <p:spPr bwMode="auto">
                <a:xfrm rot="24079">
                  <a:off x="6101" y="1597"/>
                  <a:ext cx="1080" cy="1440"/>
                </a:xfrm>
                <a:prstGeom prst="flowChartOnlineStorage">
                  <a:avLst/>
                </a:prstGeom>
                <a:solidFill>
                  <a:srgbClr val="FF0000"/>
                </a:solidFill>
                <a:ln w="9525">
                  <a:solidFill>
                    <a:srgbClr val="800000"/>
                  </a:solidFill>
                  <a:miter lim="800000"/>
                  <a:headEnd/>
                  <a:tailEnd/>
                </a:ln>
              </p:spPr>
              <p:txBody>
                <a:bodyPr/>
                <a:lstStyle/>
                <a:p>
                  <a:endParaRPr lang="de-DE"/>
                </a:p>
              </p:txBody>
            </p:sp>
          </p:grpSp>
          <p:sp>
            <p:nvSpPr>
              <p:cNvPr id="43158" name="AutoShape 150"/>
              <p:cNvSpPr>
                <a:spLocks noChangeArrowheads="1"/>
              </p:cNvSpPr>
              <p:nvPr/>
            </p:nvSpPr>
            <p:spPr bwMode="auto">
              <a:xfrm rot="3720973">
                <a:off x="10051" y="2220"/>
                <a:ext cx="363" cy="270"/>
              </a:xfrm>
              <a:custGeom>
                <a:avLst/>
                <a:gdLst>
                  <a:gd name="G0" fmla="+- 6454 0 0"/>
                  <a:gd name="G1" fmla="+- -11578213 0 0"/>
                  <a:gd name="G2" fmla="+- 0 0 -11578213"/>
                  <a:gd name="T0" fmla="*/ 0 256 1"/>
                  <a:gd name="T1" fmla="*/ 180 256 1"/>
                  <a:gd name="G3" fmla="+- -11578213 T0 T1"/>
                  <a:gd name="T2" fmla="*/ 0 256 1"/>
                  <a:gd name="T3" fmla="*/ 90 256 1"/>
                  <a:gd name="G4" fmla="+- -11578213 T2 T3"/>
                  <a:gd name="G5" fmla="*/ G4 2 1"/>
                  <a:gd name="T4" fmla="*/ 90 256 1"/>
                  <a:gd name="T5" fmla="*/ 0 256 1"/>
                  <a:gd name="G6" fmla="+- -11578213 T4 T5"/>
                  <a:gd name="G7" fmla="*/ G6 2 1"/>
                  <a:gd name="G8" fmla="abs -1157821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4"/>
                  <a:gd name="G18" fmla="*/ 6454 1 2"/>
                  <a:gd name="G19" fmla="+- G18 5400 0"/>
                  <a:gd name="G20" fmla="cos G19 -11578213"/>
                  <a:gd name="G21" fmla="sin G19 -11578213"/>
                  <a:gd name="G22" fmla="+- G20 10800 0"/>
                  <a:gd name="G23" fmla="+- G21 10800 0"/>
                  <a:gd name="G24" fmla="+- 10800 0 G20"/>
                  <a:gd name="G25" fmla="+- 6454 10800 0"/>
                  <a:gd name="G26" fmla="?: G9 G17 G25"/>
                  <a:gd name="G27" fmla="?: G9 0 21600"/>
                  <a:gd name="G28" fmla="cos 10800 -11578213"/>
                  <a:gd name="G29" fmla="sin 10800 -11578213"/>
                  <a:gd name="G30" fmla="sin 6454 -11578213"/>
                  <a:gd name="G31" fmla="+- G28 10800 0"/>
                  <a:gd name="G32" fmla="+- G29 10800 0"/>
                  <a:gd name="G33" fmla="+- G30 10800 0"/>
                  <a:gd name="G34" fmla="?: G4 0 G31"/>
                  <a:gd name="G35" fmla="?: -11578213 G34 0"/>
                  <a:gd name="G36" fmla="?: G6 G35 G31"/>
                  <a:gd name="G37" fmla="+- 21600 0 G36"/>
                  <a:gd name="G38" fmla="?: G4 0 G33"/>
                  <a:gd name="G39" fmla="?: -11578213 G38 G32"/>
                  <a:gd name="G40" fmla="?: G6 G39 0"/>
                  <a:gd name="G41" fmla="?: G4 G32 21600"/>
                  <a:gd name="G42" fmla="?: G6 G41 G33"/>
                  <a:gd name="T12" fmla="*/ 10800 w 21600"/>
                  <a:gd name="T13" fmla="*/ 0 h 21600"/>
                  <a:gd name="T14" fmla="*/ 2187 w 21600"/>
                  <a:gd name="T15" fmla="*/ 10298 h 21600"/>
                  <a:gd name="T16" fmla="*/ 10800 w 21600"/>
                  <a:gd name="T17" fmla="*/ 4346 h 21600"/>
                  <a:gd name="T18" fmla="*/ 19413 w 21600"/>
                  <a:gd name="T19" fmla="*/ 102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56" y="10425"/>
                    </a:moveTo>
                    <a:cubicBezTo>
                      <a:pt x="4555" y="7012"/>
                      <a:pt x="7381" y="4345"/>
                      <a:pt x="10800" y="4346"/>
                    </a:cubicBezTo>
                    <a:cubicBezTo>
                      <a:pt x="14218" y="4346"/>
                      <a:pt x="17044" y="7012"/>
                      <a:pt x="17243" y="10425"/>
                    </a:cubicBezTo>
                    <a:lnTo>
                      <a:pt x="21581" y="10172"/>
                    </a:lnTo>
                    <a:cubicBezTo>
                      <a:pt x="21249" y="4461"/>
                      <a:pt x="16520" y="-1"/>
                      <a:pt x="10799" y="0"/>
                    </a:cubicBezTo>
                    <a:cubicBezTo>
                      <a:pt x="5079" y="0"/>
                      <a:pt x="350" y="4461"/>
                      <a:pt x="18" y="10172"/>
                    </a:cubicBezTo>
                    <a:close/>
                  </a:path>
                </a:pathLst>
              </a:custGeom>
              <a:solidFill>
                <a:srgbClr val="FF0000"/>
              </a:solidFill>
              <a:ln w="9525">
                <a:solidFill>
                  <a:srgbClr val="800000"/>
                </a:solidFill>
                <a:miter lim="800000"/>
                <a:headEnd/>
                <a:tailEnd/>
              </a:ln>
            </p:spPr>
            <p:txBody>
              <a:bodyPr/>
              <a:lstStyle/>
              <a:p>
                <a:endParaRPr lang="de-DE"/>
              </a:p>
            </p:txBody>
          </p:sp>
          <p:sp>
            <p:nvSpPr>
              <p:cNvPr id="43159" name="AutoShape 151"/>
              <p:cNvSpPr>
                <a:spLocks noChangeArrowheads="1"/>
              </p:cNvSpPr>
              <p:nvPr/>
            </p:nvSpPr>
            <p:spPr bwMode="auto">
              <a:xfrm rot="3720973">
                <a:off x="9572" y="2384"/>
                <a:ext cx="362" cy="450"/>
              </a:xfrm>
              <a:prstGeom prst="flowChartAlternateProcess">
                <a:avLst/>
              </a:prstGeom>
              <a:solidFill>
                <a:srgbClr val="FF0000"/>
              </a:solidFill>
              <a:ln w="9525">
                <a:solidFill>
                  <a:srgbClr val="800000"/>
                </a:solidFill>
                <a:miter lim="800000"/>
                <a:headEnd/>
                <a:tailEnd/>
              </a:ln>
            </p:spPr>
            <p:txBody>
              <a:bodyPr/>
              <a:lstStyle/>
              <a:p>
                <a:endParaRPr lang="de-DE"/>
              </a:p>
            </p:txBody>
          </p:sp>
        </p:grpSp>
      </p:grpSp>
      <p:sp>
        <p:nvSpPr>
          <p:cNvPr id="43160" name="Rectangle 152"/>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161" name="Rectangle 153"/>
          <p:cNvSpPr>
            <a:spLocks noChangeArrowheads="1"/>
          </p:cNvSpPr>
          <p:nvPr/>
        </p:nvSpPr>
        <p:spPr bwMode="auto">
          <a:xfrm>
            <a:off x="1763713" y="1700213"/>
            <a:ext cx="33972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1800">
                <a:solidFill>
                  <a:srgbClr val="FFCC00"/>
                </a:solidFill>
              </a:rPr>
              <a:t>Blaue Bretter</a:t>
            </a:r>
            <a:r>
              <a:rPr lang="de-DE" altLang="de-DE" sz="1800"/>
              <a:t> </a:t>
            </a:r>
          </a:p>
          <a:p>
            <a:pPr>
              <a:buFont typeface="Wingdings" pitchFamily="2" charset="2"/>
              <a:buNone/>
            </a:pPr>
            <a:r>
              <a:rPr lang="de-DE" altLang="de-DE" sz="1800"/>
              <a:t>	für die Verarbeitung </a:t>
            </a:r>
          </a:p>
          <a:p>
            <a:pPr>
              <a:buFont typeface="Wingdings" pitchFamily="2" charset="2"/>
              <a:buNone/>
            </a:pPr>
            <a:r>
              <a:rPr lang="de-DE" altLang="de-DE" sz="1800"/>
              <a:t>	von Fisch und Krustentieren</a:t>
            </a:r>
          </a:p>
        </p:txBody>
      </p:sp>
      <p:sp>
        <p:nvSpPr>
          <p:cNvPr id="43162" name="Rectangle 154"/>
          <p:cNvSpPr>
            <a:spLocks noChangeArrowheads="1"/>
          </p:cNvSpPr>
          <p:nvPr/>
        </p:nvSpPr>
        <p:spPr bwMode="auto">
          <a:xfrm>
            <a:off x="4427538" y="3429000"/>
            <a:ext cx="26765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1800">
                <a:solidFill>
                  <a:srgbClr val="FFCC00"/>
                </a:solidFill>
              </a:rPr>
              <a:t>Rote Bretter</a:t>
            </a:r>
            <a:r>
              <a:rPr lang="de-DE" altLang="de-DE" sz="1800"/>
              <a:t> </a:t>
            </a:r>
          </a:p>
          <a:p>
            <a:pPr>
              <a:buFont typeface="Wingdings" pitchFamily="2" charset="2"/>
              <a:buNone/>
            </a:pPr>
            <a:r>
              <a:rPr lang="de-DE" altLang="de-DE" sz="1800"/>
              <a:t>	für die Verarbeitung </a:t>
            </a:r>
          </a:p>
          <a:p>
            <a:pPr>
              <a:buFont typeface="Wingdings" pitchFamily="2" charset="2"/>
              <a:buNone/>
            </a:pPr>
            <a:r>
              <a:rPr lang="de-DE" altLang="de-DE" sz="1800"/>
              <a:t>	von rotem Fleisch</a:t>
            </a:r>
          </a:p>
        </p:txBody>
      </p:sp>
      <p:sp>
        <p:nvSpPr>
          <p:cNvPr id="43163" name="Rectangle 155"/>
          <p:cNvSpPr>
            <a:spLocks noChangeArrowheads="1"/>
          </p:cNvSpPr>
          <p:nvPr/>
        </p:nvSpPr>
        <p:spPr bwMode="auto">
          <a:xfrm>
            <a:off x="1476375" y="5084763"/>
            <a:ext cx="26765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1800">
                <a:solidFill>
                  <a:srgbClr val="FFCC00"/>
                </a:solidFill>
              </a:rPr>
              <a:t>Gelbe Bretter</a:t>
            </a:r>
            <a:r>
              <a:rPr lang="de-DE" altLang="de-DE" sz="1800"/>
              <a:t> </a:t>
            </a:r>
          </a:p>
          <a:p>
            <a:pPr>
              <a:buFont typeface="Wingdings" pitchFamily="2" charset="2"/>
              <a:buNone/>
            </a:pPr>
            <a:r>
              <a:rPr lang="de-DE" altLang="de-DE" sz="1800"/>
              <a:t>	für die Verarbeitung </a:t>
            </a:r>
          </a:p>
          <a:p>
            <a:pPr>
              <a:buFont typeface="Wingdings" pitchFamily="2" charset="2"/>
              <a:buNone/>
            </a:pPr>
            <a:r>
              <a:rPr lang="de-DE" altLang="de-DE" sz="1800"/>
              <a:t>	von Geflügel</a:t>
            </a:r>
          </a:p>
        </p:txBody>
      </p:sp>
      <p:sp>
        <p:nvSpPr>
          <p:cNvPr id="43164" name="Rectangle 15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grpSp>
        <p:nvGrpSpPr>
          <p:cNvPr id="43165" name="Group 157"/>
          <p:cNvGrpSpPr>
            <a:grpSpLocks/>
          </p:cNvGrpSpPr>
          <p:nvPr/>
        </p:nvGrpSpPr>
        <p:grpSpPr bwMode="auto">
          <a:xfrm>
            <a:off x="2124075" y="3644900"/>
            <a:ext cx="1328738" cy="522288"/>
            <a:chOff x="3015" y="4134"/>
            <a:chExt cx="5574" cy="2199"/>
          </a:xfrm>
        </p:grpSpPr>
        <p:sp>
          <p:nvSpPr>
            <p:cNvPr id="43166" name="Freeform 158"/>
            <p:cNvSpPr>
              <a:spLocks/>
            </p:cNvSpPr>
            <p:nvPr/>
          </p:nvSpPr>
          <p:spPr bwMode="auto">
            <a:xfrm>
              <a:off x="3015" y="4201"/>
              <a:ext cx="5344" cy="2132"/>
            </a:xfrm>
            <a:custGeom>
              <a:avLst/>
              <a:gdLst>
                <a:gd name="T0" fmla="*/ 1417 w 5344"/>
                <a:gd name="T1" fmla="*/ 2123 h 2132"/>
                <a:gd name="T2" fmla="*/ 1762 w 5344"/>
                <a:gd name="T3" fmla="*/ 2080 h 2132"/>
                <a:gd name="T4" fmla="*/ 2209 w 5344"/>
                <a:gd name="T5" fmla="*/ 1950 h 2132"/>
                <a:gd name="T6" fmla="*/ 2579 w 5344"/>
                <a:gd name="T7" fmla="*/ 1945 h 2132"/>
                <a:gd name="T8" fmla="*/ 2943 w 5344"/>
                <a:gd name="T9" fmla="*/ 1950 h 2132"/>
                <a:gd name="T10" fmla="*/ 3059 w 5344"/>
                <a:gd name="T11" fmla="*/ 1931 h 2132"/>
                <a:gd name="T12" fmla="*/ 3044 w 5344"/>
                <a:gd name="T13" fmla="*/ 1825 h 2132"/>
                <a:gd name="T14" fmla="*/ 2358 w 5344"/>
                <a:gd name="T15" fmla="*/ 1801 h 2132"/>
                <a:gd name="T16" fmla="*/ 1839 w 5344"/>
                <a:gd name="T17" fmla="*/ 1873 h 2132"/>
                <a:gd name="T18" fmla="*/ 1398 w 5344"/>
                <a:gd name="T19" fmla="*/ 1983 h 2132"/>
                <a:gd name="T20" fmla="*/ 989 w 5344"/>
                <a:gd name="T21" fmla="*/ 1993 h 2132"/>
                <a:gd name="T22" fmla="*/ 591 w 5344"/>
                <a:gd name="T23" fmla="*/ 1902 h 2132"/>
                <a:gd name="T24" fmla="*/ 965 w 5344"/>
                <a:gd name="T25" fmla="*/ 1916 h 2132"/>
                <a:gd name="T26" fmla="*/ 1114 w 5344"/>
                <a:gd name="T27" fmla="*/ 1935 h 2132"/>
                <a:gd name="T28" fmla="*/ 1594 w 5344"/>
                <a:gd name="T29" fmla="*/ 1887 h 2132"/>
                <a:gd name="T30" fmla="*/ 1796 w 5344"/>
                <a:gd name="T31" fmla="*/ 1806 h 2132"/>
                <a:gd name="T32" fmla="*/ 2036 w 5344"/>
                <a:gd name="T33" fmla="*/ 1743 h 2132"/>
                <a:gd name="T34" fmla="*/ 2194 w 5344"/>
                <a:gd name="T35" fmla="*/ 1719 h 2132"/>
                <a:gd name="T36" fmla="*/ 2871 w 5344"/>
                <a:gd name="T37" fmla="*/ 1662 h 2132"/>
                <a:gd name="T38" fmla="*/ 3366 w 5344"/>
                <a:gd name="T39" fmla="*/ 1700 h 2132"/>
                <a:gd name="T40" fmla="*/ 3534 w 5344"/>
                <a:gd name="T41" fmla="*/ 1763 h 2132"/>
                <a:gd name="T42" fmla="*/ 3779 w 5344"/>
                <a:gd name="T43" fmla="*/ 1705 h 2132"/>
                <a:gd name="T44" fmla="*/ 4254 w 5344"/>
                <a:gd name="T45" fmla="*/ 1575 h 2132"/>
                <a:gd name="T46" fmla="*/ 4686 w 5344"/>
                <a:gd name="T47" fmla="*/ 1398 h 2132"/>
                <a:gd name="T48" fmla="*/ 4893 w 5344"/>
                <a:gd name="T49" fmla="*/ 1287 h 2132"/>
                <a:gd name="T50" fmla="*/ 5070 w 5344"/>
                <a:gd name="T51" fmla="*/ 1143 h 2132"/>
                <a:gd name="T52" fmla="*/ 5258 w 5344"/>
                <a:gd name="T53" fmla="*/ 874 h 2132"/>
                <a:gd name="T54" fmla="*/ 5195 w 5344"/>
                <a:gd name="T55" fmla="*/ 447 h 2132"/>
                <a:gd name="T56" fmla="*/ 4821 w 5344"/>
                <a:gd name="T57" fmla="*/ 96 h 2132"/>
                <a:gd name="T58" fmla="*/ 4350 w 5344"/>
                <a:gd name="T59" fmla="*/ 19 h 2132"/>
                <a:gd name="T60" fmla="*/ 2766 w 5344"/>
                <a:gd name="T61" fmla="*/ 58 h 2132"/>
                <a:gd name="T62" fmla="*/ 1681 w 5344"/>
                <a:gd name="T63" fmla="*/ 404 h 2132"/>
                <a:gd name="T64" fmla="*/ 1566 w 5344"/>
                <a:gd name="T65" fmla="*/ 634 h 2132"/>
                <a:gd name="T66" fmla="*/ 1369 w 5344"/>
                <a:gd name="T67" fmla="*/ 836 h 2132"/>
                <a:gd name="T68" fmla="*/ 1095 w 5344"/>
                <a:gd name="T69" fmla="*/ 946 h 2132"/>
                <a:gd name="T70" fmla="*/ 581 w 5344"/>
                <a:gd name="T71" fmla="*/ 1037 h 2132"/>
                <a:gd name="T72" fmla="*/ 202 w 5344"/>
                <a:gd name="T73" fmla="*/ 1133 h 2132"/>
                <a:gd name="T74" fmla="*/ 29 w 5344"/>
                <a:gd name="T75" fmla="*/ 1254 h 2132"/>
                <a:gd name="T76" fmla="*/ 5 w 5344"/>
                <a:gd name="T77" fmla="*/ 1359 h 2132"/>
                <a:gd name="T78" fmla="*/ 53 w 5344"/>
                <a:gd name="T79" fmla="*/ 1570 h 2132"/>
                <a:gd name="T80" fmla="*/ 87 w 5344"/>
                <a:gd name="T81" fmla="*/ 1767 h 2132"/>
                <a:gd name="T82" fmla="*/ 548 w 5344"/>
                <a:gd name="T83" fmla="*/ 1883 h 2132"/>
                <a:gd name="T84" fmla="*/ 308 w 5344"/>
                <a:gd name="T85" fmla="*/ 1887 h 2132"/>
                <a:gd name="T86" fmla="*/ 509 w 5344"/>
                <a:gd name="T87" fmla="*/ 1969 h 2132"/>
                <a:gd name="T88" fmla="*/ 836 w 5344"/>
                <a:gd name="T89" fmla="*/ 2070 h 2132"/>
                <a:gd name="T90" fmla="*/ 1210 w 5344"/>
                <a:gd name="T91" fmla="*/ 2128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44" h="2132">
                  <a:moveTo>
                    <a:pt x="1210" y="2128"/>
                  </a:moveTo>
                  <a:lnTo>
                    <a:pt x="1282" y="2132"/>
                  </a:lnTo>
                  <a:lnTo>
                    <a:pt x="1417" y="2123"/>
                  </a:lnTo>
                  <a:lnTo>
                    <a:pt x="1484" y="2128"/>
                  </a:lnTo>
                  <a:lnTo>
                    <a:pt x="1623" y="2108"/>
                  </a:lnTo>
                  <a:lnTo>
                    <a:pt x="1762" y="2080"/>
                  </a:lnTo>
                  <a:lnTo>
                    <a:pt x="2022" y="2008"/>
                  </a:lnTo>
                  <a:lnTo>
                    <a:pt x="2113" y="1969"/>
                  </a:lnTo>
                  <a:lnTo>
                    <a:pt x="2209" y="1950"/>
                  </a:lnTo>
                  <a:lnTo>
                    <a:pt x="2396" y="1935"/>
                  </a:lnTo>
                  <a:lnTo>
                    <a:pt x="2521" y="1940"/>
                  </a:lnTo>
                  <a:lnTo>
                    <a:pt x="2579" y="1945"/>
                  </a:lnTo>
                  <a:lnTo>
                    <a:pt x="2641" y="1950"/>
                  </a:lnTo>
                  <a:lnTo>
                    <a:pt x="2910" y="1940"/>
                  </a:lnTo>
                  <a:lnTo>
                    <a:pt x="2943" y="1950"/>
                  </a:lnTo>
                  <a:lnTo>
                    <a:pt x="2977" y="1955"/>
                  </a:lnTo>
                  <a:lnTo>
                    <a:pt x="3035" y="1950"/>
                  </a:lnTo>
                  <a:lnTo>
                    <a:pt x="3059" y="1931"/>
                  </a:lnTo>
                  <a:lnTo>
                    <a:pt x="3063" y="1902"/>
                  </a:lnTo>
                  <a:lnTo>
                    <a:pt x="3049" y="1839"/>
                  </a:lnTo>
                  <a:lnTo>
                    <a:pt x="3044" y="1825"/>
                  </a:lnTo>
                  <a:lnTo>
                    <a:pt x="3039" y="1820"/>
                  </a:lnTo>
                  <a:lnTo>
                    <a:pt x="2699" y="1801"/>
                  </a:lnTo>
                  <a:lnTo>
                    <a:pt x="2358" y="1801"/>
                  </a:lnTo>
                  <a:lnTo>
                    <a:pt x="2185" y="1815"/>
                  </a:lnTo>
                  <a:lnTo>
                    <a:pt x="2012" y="1839"/>
                  </a:lnTo>
                  <a:lnTo>
                    <a:pt x="1839" y="1873"/>
                  </a:lnTo>
                  <a:lnTo>
                    <a:pt x="1666" y="1926"/>
                  </a:lnTo>
                  <a:lnTo>
                    <a:pt x="1532" y="1959"/>
                  </a:lnTo>
                  <a:lnTo>
                    <a:pt x="1398" y="1983"/>
                  </a:lnTo>
                  <a:lnTo>
                    <a:pt x="1258" y="1998"/>
                  </a:lnTo>
                  <a:lnTo>
                    <a:pt x="1124" y="2003"/>
                  </a:lnTo>
                  <a:lnTo>
                    <a:pt x="989" y="1993"/>
                  </a:lnTo>
                  <a:lnTo>
                    <a:pt x="855" y="1974"/>
                  </a:lnTo>
                  <a:lnTo>
                    <a:pt x="721" y="1945"/>
                  </a:lnTo>
                  <a:lnTo>
                    <a:pt x="591" y="1902"/>
                  </a:lnTo>
                  <a:lnTo>
                    <a:pt x="706" y="1892"/>
                  </a:lnTo>
                  <a:lnTo>
                    <a:pt x="836" y="1902"/>
                  </a:lnTo>
                  <a:lnTo>
                    <a:pt x="965" y="1916"/>
                  </a:lnTo>
                  <a:lnTo>
                    <a:pt x="1095" y="1926"/>
                  </a:lnTo>
                  <a:lnTo>
                    <a:pt x="1109" y="1935"/>
                  </a:lnTo>
                  <a:lnTo>
                    <a:pt x="1114" y="1935"/>
                  </a:lnTo>
                  <a:lnTo>
                    <a:pt x="1354" y="1921"/>
                  </a:lnTo>
                  <a:lnTo>
                    <a:pt x="1479" y="1907"/>
                  </a:lnTo>
                  <a:lnTo>
                    <a:pt x="1594" y="1887"/>
                  </a:lnTo>
                  <a:lnTo>
                    <a:pt x="1666" y="1859"/>
                  </a:lnTo>
                  <a:lnTo>
                    <a:pt x="1734" y="1830"/>
                  </a:lnTo>
                  <a:lnTo>
                    <a:pt x="1796" y="1806"/>
                  </a:lnTo>
                  <a:lnTo>
                    <a:pt x="1868" y="1791"/>
                  </a:lnTo>
                  <a:lnTo>
                    <a:pt x="1950" y="1758"/>
                  </a:lnTo>
                  <a:lnTo>
                    <a:pt x="2036" y="1743"/>
                  </a:lnTo>
                  <a:lnTo>
                    <a:pt x="2074" y="1739"/>
                  </a:lnTo>
                  <a:lnTo>
                    <a:pt x="2118" y="1734"/>
                  </a:lnTo>
                  <a:lnTo>
                    <a:pt x="2194" y="1719"/>
                  </a:lnTo>
                  <a:lnTo>
                    <a:pt x="2535" y="1686"/>
                  </a:lnTo>
                  <a:lnTo>
                    <a:pt x="2699" y="1676"/>
                  </a:lnTo>
                  <a:lnTo>
                    <a:pt x="2871" y="1662"/>
                  </a:lnTo>
                  <a:lnTo>
                    <a:pt x="3083" y="1671"/>
                  </a:lnTo>
                  <a:lnTo>
                    <a:pt x="3284" y="1695"/>
                  </a:lnTo>
                  <a:lnTo>
                    <a:pt x="3366" y="1700"/>
                  </a:lnTo>
                  <a:lnTo>
                    <a:pt x="3443" y="1719"/>
                  </a:lnTo>
                  <a:lnTo>
                    <a:pt x="3486" y="1743"/>
                  </a:lnTo>
                  <a:lnTo>
                    <a:pt x="3534" y="1763"/>
                  </a:lnTo>
                  <a:lnTo>
                    <a:pt x="3577" y="1772"/>
                  </a:lnTo>
                  <a:lnTo>
                    <a:pt x="3625" y="1767"/>
                  </a:lnTo>
                  <a:lnTo>
                    <a:pt x="3779" y="1705"/>
                  </a:lnTo>
                  <a:lnTo>
                    <a:pt x="3937" y="1657"/>
                  </a:lnTo>
                  <a:lnTo>
                    <a:pt x="4096" y="1614"/>
                  </a:lnTo>
                  <a:lnTo>
                    <a:pt x="4254" y="1575"/>
                  </a:lnTo>
                  <a:lnTo>
                    <a:pt x="4408" y="1527"/>
                  </a:lnTo>
                  <a:lnTo>
                    <a:pt x="4552" y="1470"/>
                  </a:lnTo>
                  <a:lnTo>
                    <a:pt x="4686" y="1398"/>
                  </a:lnTo>
                  <a:lnTo>
                    <a:pt x="4749" y="1354"/>
                  </a:lnTo>
                  <a:lnTo>
                    <a:pt x="4806" y="1306"/>
                  </a:lnTo>
                  <a:lnTo>
                    <a:pt x="4893" y="1287"/>
                  </a:lnTo>
                  <a:lnTo>
                    <a:pt x="4965" y="1249"/>
                  </a:lnTo>
                  <a:lnTo>
                    <a:pt x="5022" y="1201"/>
                  </a:lnTo>
                  <a:lnTo>
                    <a:pt x="5070" y="1143"/>
                  </a:lnTo>
                  <a:lnTo>
                    <a:pt x="5157" y="1009"/>
                  </a:lnTo>
                  <a:lnTo>
                    <a:pt x="5205" y="941"/>
                  </a:lnTo>
                  <a:lnTo>
                    <a:pt x="5258" y="874"/>
                  </a:lnTo>
                  <a:lnTo>
                    <a:pt x="5344" y="788"/>
                  </a:lnTo>
                  <a:lnTo>
                    <a:pt x="5277" y="610"/>
                  </a:lnTo>
                  <a:lnTo>
                    <a:pt x="5195" y="447"/>
                  </a:lnTo>
                  <a:lnTo>
                    <a:pt x="5094" y="288"/>
                  </a:lnTo>
                  <a:lnTo>
                    <a:pt x="4979" y="149"/>
                  </a:lnTo>
                  <a:lnTo>
                    <a:pt x="4821" y="96"/>
                  </a:lnTo>
                  <a:lnTo>
                    <a:pt x="4667" y="58"/>
                  </a:lnTo>
                  <a:lnTo>
                    <a:pt x="4509" y="34"/>
                  </a:lnTo>
                  <a:lnTo>
                    <a:pt x="4350" y="19"/>
                  </a:lnTo>
                  <a:lnTo>
                    <a:pt x="3716" y="0"/>
                  </a:lnTo>
                  <a:lnTo>
                    <a:pt x="3083" y="39"/>
                  </a:lnTo>
                  <a:lnTo>
                    <a:pt x="2766" y="58"/>
                  </a:lnTo>
                  <a:lnTo>
                    <a:pt x="2454" y="72"/>
                  </a:lnTo>
                  <a:lnTo>
                    <a:pt x="2166" y="192"/>
                  </a:lnTo>
                  <a:lnTo>
                    <a:pt x="1681" y="404"/>
                  </a:lnTo>
                  <a:lnTo>
                    <a:pt x="1633" y="476"/>
                  </a:lnTo>
                  <a:lnTo>
                    <a:pt x="1599" y="557"/>
                  </a:lnTo>
                  <a:lnTo>
                    <a:pt x="1566" y="634"/>
                  </a:lnTo>
                  <a:lnTo>
                    <a:pt x="1522" y="706"/>
                  </a:lnTo>
                  <a:lnTo>
                    <a:pt x="1450" y="778"/>
                  </a:lnTo>
                  <a:lnTo>
                    <a:pt x="1369" y="836"/>
                  </a:lnTo>
                  <a:lnTo>
                    <a:pt x="1282" y="879"/>
                  </a:lnTo>
                  <a:lnTo>
                    <a:pt x="1191" y="917"/>
                  </a:lnTo>
                  <a:lnTo>
                    <a:pt x="1095" y="946"/>
                  </a:lnTo>
                  <a:lnTo>
                    <a:pt x="994" y="970"/>
                  </a:lnTo>
                  <a:lnTo>
                    <a:pt x="793" y="1009"/>
                  </a:lnTo>
                  <a:lnTo>
                    <a:pt x="581" y="1037"/>
                  </a:lnTo>
                  <a:lnTo>
                    <a:pt x="385" y="1076"/>
                  </a:lnTo>
                  <a:lnTo>
                    <a:pt x="288" y="1100"/>
                  </a:lnTo>
                  <a:lnTo>
                    <a:pt x="202" y="1133"/>
                  </a:lnTo>
                  <a:lnTo>
                    <a:pt x="120" y="1177"/>
                  </a:lnTo>
                  <a:lnTo>
                    <a:pt x="44" y="1225"/>
                  </a:lnTo>
                  <a:lnTo>
                    <a:pt x="29" y="1254"/>
                  </a:lnTo>
                  <a:lnTo>
                    <a:pt x="10" y="1282"/>
                  </a:lnTo>
                  <a:lnTo>
                    <a:pt x="0" y="1306"/>
                  </a:lnTo>
                  <a:lnTo>
                    <a:pt x="5" y="1359"/>
                  </a:lnTo>
                  <a:lnTo>
                    <a:pt x="24" y="1369"/>
                  </a:lnTo>
                  <a:lnTo>
                    <a:pt x="48" y="1465"/>
                  </a:lnTo>
                  <a:lnTo>
                    <a:pt x="53" y="1570"/>
                  </a:lnTo>
                  <a:lnTo>
                    <a:pt x="63" y="1671"/>
                  </a:lnTo>
                  <a:lnTo>
                    <a:pt x="72" y="1719"/>
                  </a:lnTo>
                  <a:lnTo>
                    <a:pt x="87" y="1767"/>
                  </a:lnTo>
                  <a:lnTo>
                    <a:pt x="116" y="1767"/>
                  </a:lnTo>
                  <a:lnTo>
                    <a:pt x="423" y="1830"/>
                  </a:lnTo>
                  <a:lnTo>
                    <a:pt x="548" y="1883"/>
                  </a:lnTo>
                  <a:lnTo>
                    <a:pt x="288" y="1863"/>
                  </a:lnTo>
                  <a:lnTo>
                    <a:pt x="303" y="1873"/>
                  </a:lnTo>
                  <a:lnTo>
                    <a:pt x="308" y="1887"/>
                  </a:lnTo>
                  <a:lnTo>
                    <a:pt x="327" y="1911"/>
                  </a:lnTo>
                  <a:lnTo>
                    <a:pt x="351" y="1926"/>
                  </a:lnTo>
                  <a:lnTo>
                    <a:pt x="509" y="1969"/>
                  </a:lnTo>
                  <a:lnTo>
                    <a:pt x="677" y="2012"/>
                  </a:lnTo>
                  <a:lnTo>
                    <a:pt x="754" y="2046"/>
                  </a:lnTo>
                  <a:lnTo>
                    <a:pt x="836" y="2070"/>
                  </a:lnTo>
                  <a:lnTo>
                    <a:pt x="994" y="2108"/>
                  </a:lnTo>
                  <a:lnTo>
                    <a:pt x="1105" y="2118"/>
                  </a:lnTo>
                  <a:lnTo>
                    <a:pt x="1210" y="2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7" name="Freeform 159"/>
            <p:cNvSpPr>
              <a:spLocks/>
            </p:cNvSpPr>
            <p:nvPr/>
          </p:nvSpPr>
          <p:spPr bwMode="auto">
            <a:xfrm>
              <a:off x="3078" y="5286"/>
              <a:ext cx="4215" cy="721"/>
            </a:xfrm>
            <a:custGeom>
              <a:avLst/>
              <a:gdLst>
                <a:gd name="T0" fmla="*/ 1018 w 4215"/>
                <a:gd name="T1" fmla="*/ 721 h 721"/>
                <a:gd name="T2" fmla="*/ 1407 w 4215"/>
                <a:gd name="T3" fmla="*/ 697 h 721"/>
                <a:gd name="T4" fmla="*/ 1464 w 4215"/>
                <a:gd name="T5" fmla="*/ 687 h 721"/>
                <a:gd name="T6" fmla="*/ 1603 w 4215"/>
                <a:gd name="T7" fmla="*/ 639 h 721"/>
                <a:gd name="T8" fmla="*/ 1555 w 4215"/>
                <a:gd name="T9" fmla="*/ 649 h 721"/>
                <a:gd name="T10" fmla="*/ 1287 w 4215"/>
                <a:gd name="T11" fmla="*/ 678 h 721"/>
                <a:gd name="T12" fmla="*/ 1277 w 4215"/>
                <a:gd name="T13" fmla="*/ 673 h 721"/>
                <a:gd name="T14" fmla="*/ 1219 w 4215"/>
                <a:gd name="T15" fmla="*/ 668 h 721"/>
                <a:gd name="T16" fmla="*/ 1090 w 4215"/>
                <a:gd name="T17" fmla="*/ 658 h 721"/>
                <a:gd name="T18" fmla="*/ 1171 w 4215"/>
                <a:gd name="T19" fmla="*/ 620 h 721"/>
                <a:gd name="T20" fmla="*/ 1445 w 4215"/>
                <a:gd name="T21" fmla="*/ 591 h 721"/>
                <a:gd name="T22" fmla="*/ 1704 w 4215"/>
                <a:gd name="T23" fmla="*/ 538 h 721"/>
                <a:gd name="T24" fmla="*/ 1565 w 4215"/>
                <a:gd name="T25" fmla="*/ 529 h 721"/>
                <a:gd name="T26" fmla="*/ 1248 w 4215"/>
                <a:gd name="T27" fmla="*/ 582 h 721"/>
                <a:gd name="T28" fmla="*/ 1075 w 4215"/>
                <a:gd name="T29" fmla="*/ 538 h 721"/>
                <a:gd name="T30" fmla="*/ 2112 w 4215"/>
                <a:gd name="T31" fmla="*/ 404 h 721"/>
                <a:gd name="T32" fmla="*/ 3164 w 4215"/>
                <a:gd name="T33" fmla="*/ 303 h 721"/>
                <a:gd name="T34" fmla="*/ 3548 w 4215"/>
                <a:gd name="T35" fmla="*/ 293 h 721"/>
                <a:gd name="T36" fmla="*/ 4177 w 4215"/>
                <a:gd name="T37" fmla="*/ 125 h 721"/>
                <a:gd name="T38" fmla="*/ 4182 w 4215"/>
                <a:gd name="T39" fmla="*/ 106 h 721"/>
                <a:gd name="T40" fmla="*/ 3965 w 4215"/>
                <a:gd name="T41" fmla="*/ 164 h 721"/>
                <a:gd name="T42" fmla="*/ 3524 w 4215"/>
                <a:gd name="T43" fmla="*/ 274 h 721"/>
                <a:gd name="T44" fmla="*/ 3000 w 4215"/>
                <a:gd name="T45" fmla="*/ 289 h 721"/>
                <a:gd name="T46" fmla="*/ 2472 w 4215"/>
                <a:gd name="T47" fmla="*/ 327 h 721"/>
                <a:gd name="T48" fmla="*/ 2170 w 4215"/>
                <a:gd name="T49" fmla="*/ 365 h 721"/>
                <a:gd name="T50" fmla="*/ 1776 w 4215"/>
                <a:gd name="T51" fmla="*/ 404 h 721"/>
                <a:gd name="T52" fmla="*/ 1325 w 4215"/>
                <a:gd name="T53" fmla="*/ 457 h 721"/>
                <a:gd name="T54" fmla="*/ 1109 w 4215"/>
                <a:gd name="T55" fmla="*/ 437 h 721"/>
                <a:gd name="T56" fmla="*/ 1651 w 4215"/>
                <a:gd name="T57" fmla="*/ 351 h 721"/>
                <a:gd name="T58" fmla="*/ 1613 w 4215"/>
                <a:gd name="T59" fmla="*/ 298 h 721"/>
                <a:gd name="T60" fmla="*/ 1094 w 4215"/>
                <a:gd name="T61" fmla="*/ 361 h 721"/>
                <a:gd name="T62" fmla="*/ 317 w 4215"/>
                <a:gd name="T63" fmla="*/ 341 h 721"/>
                <a:gd name="T64" fmla="*/ 158 w 4215"/>
                <a:gd name="T65" fmla="*/ 322 h 721"/>
                <a:gd name="T66" fmla="*/ 77 w 4215"/>
                <a:gd name="T67" fmla="*/ 279 h 721"/>
                <a:gd name="T68" fmla="*/ 67 w 4215"/>
                <a:gd name="T69" fmla="*/ 207 h 721"/>
                <a:gd name="T70" fmla="*/ 149 w 4215"/>
                <a:gd name="T71" fmla="*/ 92 h 721"/>
                <a:gd name="T72" fmla="*/ 662 w 4215"/>
                <a:gd name="T73" fmla="*/ 58 h 721"/>
                <a:gd name="T74" fmla="*/ 888 w 4215"/>
                <a:gd name="T75" fmla="*/ 15 h 721"/>
                <a:gd name="T76" fmla="*/ 254 w 4215"/>
                <a:gd name="T77" fmla="*/ 82 h 721"/>
                <a:gd name="T78" fmla="*/ 77 w 4215"/>
                <a:gd name="T79" fmla="*/ 121 h 721"/>
                <a:gd name="T80" fmla="*/ 5 w 4215"/>
                <a:gd name="T81" fmla="*/ 221 h 721"/>
                <a:gd name="T82" fmla="*/ 53 w 4215"/>
                <a:gd name="T83" fmla="*/ 413 h 721"/>
                <a:gd name="T84" fmla="*/ 302 w 4215"/>
                <a:gd name="T85" fmla="*/ 591 h 721"/>
                <a:gd name="T86" fmla="*/ 480 w 4215"/>
                <a:gd name="T87" fmla="*/ 562 h 721"/>
                <a:gd name="T88" fmla="*/ 466 w 4215"/>
                <a:gd name="T89" fmla="*/ 610 h 721"/>
                <a:gd name="T90" fmla="*/ 542 w 4215"/>
                <a:gd name="T91" fmla="*/ 67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15" h="721">
                  <a:moveTo>
                    <a:pt x="946" y="716"/>
                  </a:moveTo>
                  <a:lnTo>
                    <a:pt x="979" y="716"/>
                  </a:lnTo>
                  <a:lnTo>
                    <a:pt x="1018" y="721"/>
                  </a:lnTo>
                  <a:lnTo>
                    <a:pt x="1090" y="716"/>
                  </a:lnTo>
                  <a:lnTo>
                    <a:pt x="1248" y="711"/>
                  </a:lnTo>
                  <a:lnTo>
                    <a:pt x="1407" y="697"/>
                  </a:lnTo>
                  <a:lnTo>
                    <a:pt x="1426" y="687"/>
                  </a:lnTo>
                  <a:lnTo>
                    <a:pt x="1440" y="682"/>
                  </a:lnTo>
                  <a:lnTo>
                    <a:pt x="1464" y="687"/>
                  </a:lnTo>
                  <a:lnTo>
                    <a:pt x="1594" y="658"/>
                  </a:lnTo>
                  <a:lnTo>
                    <a:pt x="1613" y="639"/>
                  </a:lnTo>
                  <a:lnTo>
                    <a:pt x="1603" y="639"/>
                  </a:lnTo>
                  <a:lnTo>
                    <a:pt x="1594" y="649"/>
                  </a:lnTo>
                  <a:lnTo>
                    <a:pt x="1570" y="649"/>
                  </a:lnTo>
                  <a:lnTo>
                    <a:pt x="1555" y="649"/>
                  </a:lnTo>
                  <a:lnTo>
                    <a:pt x="1546" y="658"/>
                  </a:lnTo>
                  <a:lnTo>
                    <a:pt x="1291" y="668"/>
                  </a:lnTo>
                  <a:lnTo>
                    <a:pt x="1287" y="678"/>
                  </a:lnTo>
                  <a:lnTo>
                    <a:pt x="1277" y="682"/>
                  </a:lnTo>
                  <a:lnTo>
                    <a:pt x="1267" y="673"/>
                  </a:lnTo>
                  <a:lnTo>
                    <a:pt x="1277" y="673"/>
                  </a:lnTo>
                  <a:lnTo>
                    <a:pt x="1258" y="668"/>
                  </a:lnTo>
                  <a:lnTo>
                    <a:pt x="1239" y="673"/>
                  </a:lnTo>
                  <a:lnTo>
                    <a:pt x="1219" y="668"/>
                  </a:lnTo>
                  <a:lnTo>
                    <a:pt x="1210" y="678"/>
                  </a:lnTo>
                  <a:lnTo>
                    <a:pt x="1099" y="663"/>
                  </a:lnTo>
                  <a:lnTo>
                    <a:pt x="1090" y="658"/>
                  </a:lnTo>
                  <a:lnTo>
                    <a:pt x="1090" y="649"/>
                  </a:lnTo>
                  <a:lnTo>
                    <a:pt x="1128" y="630"/>
                  </a:lnTo>
                  <a:lnTo>
                    <a:pt x="1171" y="620"/>
                  </a:lnTo>
                  <a:lnTo>
                    <a:pt x="1354" y="610"/>
                  </a:lnTo>
                  <a:lnTo>
                    <a:pt x="1402" y="606"/>
                  </a:lnTo>
                  <a:lnTo>
                    <a:pt x="1445" y="591"/>
                  </a:lnTo>
                  <a:lnTo>
                    <a:pt x="1512" y="586"/>
                  </a:lnTo>
                  <a:lnTo>
                    <a:pt x="1579" y="577"/>
                  </a:lnTo>
                  <a:lnTo>
                    <a:pt x="1704" y="538"/>
                  </a:lnTo>
                  <a:lnTo>
                    <a:pt x="1675" y="534"/>
                  </a:lnTo>
                  <a:lnTo>
                    <a:pt x="1642" y="529"/>
                  </a:lnTo>
                  <a:lnTo>
                    <a:pt x="1565" y="529"/>
                  </a:lnTo>
                  <a:lnTo>
                    <a:pt x="1435" y="548"/>
                  </a:lnTo>
                  <a:lnTo>
                    <a:pt x="1311" y="577"/>
                  </a:lnTo>
                  <a:lnTo>
                    <a:pt x="1248" y="582"/>
                  </a:lnTo>
                  <a:lnTo>
                    <a:pt x="1190" y="582"/>
                  </a:lnTo>
                  <a:lnTo>
                    <a:pt x="1133" y="567"/>
                  </a:lnTo>
                  <a:lnTo>
                    <a:pt x="1075" y="538"/>
                  </a:lnTo>
                  <a:lnTo>
                    <a:pt x="1330" y="510"/>
                  </a:lnTo>
                  <a:lnTo>
                    <a:pt x="1589" y="476"/>
                  </a:lnTo>
                  <a:lnTo>
                    <a:pt x="2112" y="404"/>
                  </a:lnTo>
                  <a:lnTo>
                    <a:pt x="2640" y="337"/>
                  </a:lnTo>
                  <a:lnTo>
                    <a:pt x="2900" y="313"/>
                  </a:lnTo>
                  <a:lnTo>
                    <a:pt x="3164" y="303"/>
                  </a:lnTo>
                  <a:lnTo>
                    <a:pt x="3293" y="313"/>
                  </a:lnTo>
                  <a:lnTo>
                    <a:pt x="3423" y="308"/>
                  </a:lnTo>
                  <a:lnTo>
                    <a:pt x="3548" y="293"/>
                  </a:lnTo>
                  <a:lnTo>
                    <a:pt x="3677" y="269"/>
                  </a:lnTo>
                  <a:lnTo>
                    <a:pt x="3932" y="202"/>
                  </a:lnTo>
                  <a:lnTo>
                    <a:pt x="4177" y="125"/>
                  </a:lnTo>
                  <a:lnTo>
                    <a:pt x="4196" y="116"/>
                  </a:lnTo>
                  <a:lnTo>
                    <a:pt x="4215" y="101"/>
                  </a:lnTo>
                  <a:lnTo>
                    <a:pt x="4182" y="106"/>
                  </a:lnTo>
                  <a:lnTo>
                    <a:pt x="4148" y="116"/>
                  </a:lnTo>
                  <a:lnTo>
                    <a:pt x="4071" y="130"/>
                  </a:lnTo>
                  <a:lnTo>
                    <a:pt x="3965" y="164"/>
                  </a:lnTo>
                  <a:lnTo>
                    <a:pt x="3865" y="197"/>
                  </a:lnTo>
                  <a:lnTo>
                    <a:pt x="3692" y="245"/>
                  </a:lnTo>
                  <a:lnTo>
                    <a:pt x="3524" y="274"/>
                  </a:lnTo>
                  <a:lnTo>
                    <a:pt x="3351" y="284"/>
                  </a:lnTo>
                  <a:lnTo>
                    <a:pt x="3178" y="289"/>
                  </a:lnTo>
                  <a:lnTo>
                    <a:pt x="3000" y="289"/>
                  </a:lnTo>
                  <a:lnTo>
                    <a:pt x="2823" y="303"/>
                  </a:lnTo>
                  <a:lnTo>
                    <a:pt x="2650" y="317"/>
                  </a:lnTo>
                  <a:lnTo>
                    <a:pt x="2472" y="327"/>
                  </a:lnTo>
                  <a:lnTo>
                    <a:pt x="2405" y="341"/>
                  </a:lnTo>
                  <a:lnTo>
                    <a:pt x="2333" y="346"/>
                  </a:lnTo>
                  <a:lnTo>
                    <a:pt x="2170" y="365"/>
                  </a:lnTo>
                  <a:lnTo>
                    <a:pt x="2016" y="380"/>
                  </a:lnTo>
                  <a:lnTo>
                    <a:pt x="1896" y="399"/>
                  </a:lnTo>
                  <a:lnTo>
                    <a:pt x="1776" y="404"/>
                  </a:lnTo>
                  <a:lnTo>
                    <a:pt x="1661" y="413"/>
                  </a:lnTo>
                  <a:lnTo>
                    <a:pt x="1546" y="437"/>
                  </a:lnTo>
                  <a:lnTo>
                    <a:pt x="1325" y="457"/>
                  </a:lnTo>
                  <a:lnTo>
                    <a:pt x="1215" y="466"/>
                  </a:lnTo>
                  <a:lnTo>
                    <a:pt x="1114" y="457"/>
                  </a:lnTo>
                  <a:lnTo>
                    <a:pt x="1109" y="437"/>
                  </a:lnTo>
                  <a:lnTo>
                    <a:pt x="1378" y="409"/>
                  </a:lnTo>
                  <a:lnTo>
                    <a:pt x="1512" y="389"/>
                  </a:lnTo>
                  <a:lnTo>
                    <a:pt x="1651" y="351"/>
                  </a:lnTo>
                  <a:lnTo>
                    <a:pt x="1944" y="265"/>
                  </a:lnTo>
                  <a:lnTo>
                    <a:pt x="1695" y="274"/>
                  </a:lnTo>
                  <a:lnTo>
                    <a:pt x="1613" y="298"/>
                  </a:lnTo>
                  <a:lnTo>
                    <a:pt x="1440" y="317"/>
                  </a:lnTo>
                  <a:lnTo>
                    <a:pt x="1359" y="341"/>
                  </a:lnTo>
                  <a:lnTo>
                    <a:pt x="1094" y="361"/>
                  </a:lnTo>
                  <a:lnTo>
                    <a:pt x="835" y="365"/>
                  </a:lnTo>
                  <a:lnTo>
                    <a:pt x="576" y="361"/>
                  </a:lnTo>
                  <a:lnTo>
                    <a:pt x="317" y="341"/>
                  </a:lnTo>
                  <a:lnTo>
                    <a:pt x="235" y="332"/>
                  </a:lnTo>
                  <a:lnTo>
                    <a:pt x="197" y="322"/>
                  </a:lnTo>
                  <a:lnTo>
                    <a:pt x="158" y="322"/>
                  </a:lnTo>
                  <a:lnTo>
                    <a:pt x="120" y="303"/>
                  </a:lnTo>
                  <a:lnTo>
                    <a:pt x="77" y="298"/>
                  </a:lnTo>
                  <a:lnTo>
                    <a:pt x="77" y="279"/>
                  </a:lnTo>
                  <a:lnTo>
                    <a:pt x="120" y="260"/>
                  </a:lnTo>
                  <a:lnTo>
                    <a:pt x="91" y="241"/>
                  </a:lnTo>
                  <a:lnTo>
                    <a:pt x="67" y="207"/>
                  </a:lnTo>
                  <a:lnTo>
                    <a:pt x="77" y="164"/>
                  </a:lnTo>
                  <a:lnTo>
                    <a:pt x="105" y="125"/>
                  </a:lnTo>
                  <a:lnTo>
                    <a:pt x="149" y="92"/>
                  </a:lnTo>
                  <a:lnTo>
                    <a:pt x="408" y="82"/>
                  </a:lnTo>
                  <a:lnTo>
                    <a:pt x="533" y="77"/>
                  </a:lnTo>
                  <a:lnTo>
                    <a:pt x="662" y="58"/>
                  </a:lnTo>
                  <a:lnTo>
                    <a:pt x="763" y="39"/>
                  </a:lnTo>
                  <a:lnTo>
                    <a:pt x="859" y="15"/>
                  </a:lnTo>
                  <a:lnTo>
                    <a:pt x="888" y="15"/>
                  </a:lnTo>
                  <a:lnTo>
                    <a:pt x="907" y="0"/>
                  </a:lnTo>
                  <a:lnTo>
                    <a:pt x="634" y="34"/>
                  </a:lnTo>
                  <a:lnTo>
                    <a:pt x="254" y="82"/>
                  </a:lnTo>
                  <a:lnTo>
                    <a:pt x="158" y="82"/>
                  </a:lnTo>
                  <a:lnTo>
                    <a:pt x="115" y="97"/>
                  </a:lnTo>
                  <a:lnTo>
                    <a:pt x="77" y="121"/>
                  </a:lnTo>
                  <a:lnTo>
                    <a:pt x="53" y="154"/>
                  </a:lnTo>
                  <a:lnTo>
                    <a:pt x="24" y="183"/>
                  </a:lnTo>
                  <a:lnTo>
                    <a:pt x="5" y="221"/>
                  </a:lnTo>
                  <a:lnTo>
                    <a:pt x="0" y="260"/>
                  </a:lnTo>
                  <a:lnTo>
                    <a:pt x="33" y="337"/>
                  </a:lnTo>
                  <a:lnTo>
                    <a:pt x="53" y="413"/>
                  </a:lnTo>
                  <a:lnTo>
                    <a:pt x="72" y="567"/>
                  </a:lnTo>
                  <a:lnTo>
                    <a:pt x="288" y="625"/>
                  </a:lnTo>
                  <a:lnTo>
                    <a:pt x="302" y="591"/>
                  </a:lnTo>
                  <a:lnTo>
                    <a:pt x="374" y="577"/>
                  </a:lnTo>
                  <a:lnTo>
                    <a:pt x="451" y="562"/>
                  </a:lnTo>
                  <a:lnTo>
                    <a:pt x="480" y="562"/>
                  </a:lnTo>
                  <a:lnTo>
                    <a:pt x="494" y="567"/>
                  </a:lnTo>
                  <a:lnTo>
                    <a:pt x="485" y="591"/>
                  </a:lnTo>
                  <a:lnTo>
                    <a:pt x="466" y="610"/>
                  </a:lnTo>
                  <a:lnTo>
                    <a:pt x="418" y="639"/>
                  </a:lnTo>
                  <a:lnTo>
                    <a:pt x="413" y="654"/>
                  </a:lnTo>
                  <a:lnTo>
                    <a:pt x="542" y="678"/>
                  </a:lnTo>
                  <a:lnTo>
                    <a:pt x="682" y="692"/>
                  </a:lnTo>
                  <a:lnTo>
                    <a:pt x="946" y="716"/>
                  </a:lnTo>
                  <a:close/>
                </a:path>
              </a:pathLst>
            </a:custGeom>
            <a:solidFill>
              <a:srgbClr val="E8D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8" name="Freeform 160"/>
            <p:cNvSpPr>
              <a:spLocks/>
            </p:cNvSpPr>
            <p:nvPr/>
          </p:nvSpPr>
          <p:spPr bwMode="auto">
            <a:xfrm>
              <a:off x="3193" y="5781"/>
              <a:ext cx="312" cy="67"/>
            </a:xfrm>
            <a:custGeom>
              <a:avLst/>
              <a:gdLst>
                <a:gd name="T0" fmla="*/ 77 w 312"/>
                <a:gd name="T1" fmla="*/ 67 h 67"/>
                <a:gd name="T2" fmla="*/ 312 w 312"/>
                <a:gd name="T3" fmla="*/ 0 h 67"/>
                <a:gd name="T4" fmla="*/ 10 w 312"/>
                <a:gd name="T5" fmla="*/ 0 h 67"/>
                <a:gd name="T6" fmla="*/ 0 w 312"/>
                <a:gd name="T7" fmla="*/ 5 h 67"/>
                <a:gd name="T8" fmla="*/ 0 w 312"/>
                <a:gd name="T9" fmla="*/ 19 h 67"/>
                <a:gd name="T10" fmla="*/ 10 w 312"/>
                <a:gd name="T11" fmla="*/ 34 h 67"/>
                <a:gd name="T12" fmla="*/ 77 w 312"/>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312" h="67">
                  <a:moveTo>
                    <a:pt x="77" y="67"/>
                  </a:moveTo>
                  <a:lnTo>
                    <a:pt x="312" y="0"/>
                  </a:lnTo>
                  <a:lnTo>
                    <a:pt x="10" y="0"/>
                  </a:lnTo>
                  <a:lnTo>
                    <a:pt x="0" y="5"/>
                  </a:lnTo>
                  <a:lnTo>
                    <a:pt x="0" y="19"/>
                  </a:lnTo>
                  <a:lnTo>
                    <a:pt x="10" y="34"/>
                  </a:lnTo>
                  <a:lnTo>
                    <a:pt x="7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9" name="Freeform 161"/>
            <p:cNvSpPr>
              <a:spLocks/>
            </p:cNvSpPr>
            <p:nvPr/>
          </p:nvSpPr>
          <p:spPr bwMode="auto">
            <a:xfrm>
              <a:off x="5661" y="5555"/>
              <a:ext cx="1637" cy="236"/>
            </a:xfrm>
            <a:custGeom>
              <a:avLst/>
              <a:gdLst>
                <a:gd name="T0" fmla="*/ 576 w 1637"/>
                <a:gd name="T1" fmla="*/ 236 h 236"/>
                <a:gd name="T2" fmla="*/ 758 w 1637"/>
                <a:gd name="T3" fmla="*/ 231 h 236"/>
                <a:gd name="T4" fmla="*/ 936 w 1637"/>
                <a:gd name="T5" fmla="*/ 212 h 236"/>
                <a:gd name="T6" fmla="*/ 1118 w 1637"/>
                <a:gd name="T7" fmla="*/ 183 h 236"/>
                <a:gd name="T8" fmla="*/ 1291 w 1637"/>
                <a:gd name="T9" fmla="*/ 154 h 236"/>
                <a:gd name="T10" fmla="*/ 1426 w 1637"/>
                <a:gd name="T11" fmla="*/ 125 h 236"/>
                <a:gd name="T12" fmla="*/ 1551 w 1637"/>
                <a:gd name="T13" fmla="*/ 92 h 236"/>
                <a:gd name="T14" fmla="*/ 1584 w 1637"/>
                <a:gd name="T15" fmla="*/ 92 h 236"/>
                <a:gd name="T16" fmla="*/ 1608 w 1637"/>
                <a:gd name="T17" fmla="*/ 82 h 236"/>
                <a:gd name="T18" fmla="*/ 1637 w 1637"/>
                <a:gd name="T19" fmla="*/ 5 h 236"/>
                <a:gd name="T20" fmla="*/ 1623 w 1637"/>
                <a:gd name="T21" fmla="*/ 0 h 236"/>
                <a:gd name="T22" fmla="*/ 1503 w 1637"/>
                <a:gd name="T23" fmla="*/ 53 h 236"/>
                <a:gd name="T24" fmla="*/ 1378 w 1637"/>
                <a:gd name="T25" fmla="*/ 92 h 236"/>
                <a:gd name="T26" fmla="*/ 1157 w 1637"/>
                <a:gd name="T27" fmla="*/ 144 h 236"/>
                <a:gd name="T28" fmla="*/ 946 w 1637"/>
                <a:gd name="T29" fmla="*/ 173 h 236"/>
                <a:gd name="T30" fmla="*/ 734 w 1637"/>
                <a:gd name="T31" fmla="*/ 183 h 236"/>
                <a:gd name="T32" fmla="*/ 513 w 1637"/>
                <a:gd name="T33" fmla="*/ 168 h 236"/>
                <a:gd name="T34" fmla="*/ 384 w 1637"/>
                <a:gd name="T35" fmla="*/ 173 h 236"/>
                <a:gd name="T36" fmla="*/ 259 w 1637"/>
                <a:gd name="T37" fmla="*/ 178 h 236"/>
                <a:gd name="T38" fmla="*/ 0 w 1637"/>
                <a:gd name="T39" fmla="*/ 202 h 236"/>
                <a:gd name="T40" fmla="*/ 134 w 1637"/>
                <a:gd name="T41" fmla="*/ 212 h 236"/>
                <a:gd name="T42" fmla="*/ 432 w 1637"/>
                <a:gd name="T43" fmla="*/ 221 h 236"/>
                <a:gd name="T44" fmla="*/ 576 w 1637"/>
                <a:gd name="T4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7" h="236">
                  <a:moveTo>
                    <a:pt x="576" y="236"/>
                  </a:moveTo>
                  <a:lnTo>
                    <a:pt x="758" y="231"/>
                  </a:lnTo>
                  <a:lnTo>
                    <a:pt x="936" y="212"/>
                  </a:lnTo>
                  <a:lnTo>
                    <a:pt x="1118" y="183"/>
                  </a:lnTo>
                  <a:lnTo>
                    <a:pt x="1291" y="154"/>
                  </a:lnTo>
                  <a:lnTo>
                    <a:pt x="1426" y="125"/>
                  </a:lnTo>
                  <a:lnTo>
                    <a:pt x="1551" y="92"/>
                  </a:lnTo>
                  <a:lnTo>
                    <a:pt x="1584" y="92"/>
                  </a:lnTo>
                  <a:lnTo>
                    <a:pt x="1608" y="82"/>
                  </a:lnTo>
                  <a:lnTo>
                    <a:pt x="1637" y="5"/>
                  </a:lnTo>
                  <a:lnTo>
                    <a:pt x="1623" y="0"/>
                  </a:lnTo>
                  <a:lnTo>
                    <a:pt x="1503" y="53"/>
                  </a:lnTo>
                  <a:lnTo>
                    <a:pt x="1378" y="92"/>
                  </a:lnTo>
                  <a:lnTo>
                    <a:pt x="1157" y="144"/>
                  </a:lnTo>
                  <a:lnTo>
                    <a:pt x="946" y="173"/>
                  </a:lnTo>
                  <a:lnTo>
                    <a:pt x="734" y="183"/>
                  </a:lnTo>
                  <a:lnTo>
                    <a:pt x="513" y="168"/>
                  </a:lnTo>
                  <a:lnTo>
                    <a:pt x="384" y="173"/>
                  </a:lnTo>
                  <a:lnTo>
                    <a:pt x="259" y="178"/>
                  </a:lnTo>
                  <a:lnTo>
                    <a:pt x="0" y="202"/>
                  </a:lnTo>
                  <a:lnTo>
                    <a:pt x="134" y="212"/>
                  </a:lnTo>
                  <a:lnTo>
                    <a:pt x="432" y="221"/>
                  </a:lnTo>
                  <a:lnTo>
                    <a:pt x="576" y="236"/>
                  </a:lnTo>
                  <a:close/>
                </a:path>
              </a:pathLst>
            </a:custGeom>
            <a:solidFill>
              <a:srgbClr val="E8D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0" name="Freeform 162"/>
            <p:cNvSpPr>
              <a:spLocks/>
            </p:cNvSpPr>
            <p:nvPr/>
          </p:nvSpPr>
          <p:spPr bwMode="auto">
            <a:xfrm>
              <a:off x="3169" y="5666"/>
              <a:ext cx="245" cy="62"/>
            </a:xfrm>
            <a:custGeom>
              <a:avLst/>
              <a:gdLst>
                <a:gd name="T0" fmla="*/ 110 w 245"/>
                <a:gd name="T1" fmla="*/ 62 h 62"/>
                <a:gd name="T2" fmla="*/ 245 w 245"/>
                <a:gd name="T3" fmla="*/ 29 h 62"/>
                <a:gd name="T4" fmla="*/ 245 w 245"/>
                <a:gd name="T5" fmla="*/ 9 h 62"/>
                <a:gd name="T6" fmla="*/ 5 w 245"/>
                <a:gd name="T7" fmla="*/ 0 h 62"/>
                <a:gd name="T8" fmla="*/ 0 w 245"/>
                <a:gd name="T9" fmla="*/ 14 h 62"/>
                <a:gd name="T10" fmla="*/ 10 w 245"/>
                <a:gd name="T11" fmla="*/ 29 h 62"/>
                <a:gd name="T12" fmla="*/ 38 w 245"/>
                <a:gd name="T13" fmla="*/ 43 h 62"/>
                <a:gd name="T14" fmla="*/ 110 w 24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62">
                  <a:moveTo>
                    <a:pt x="110" y="62"/>
                  </a:moveTo>
                  <a:lnTo>
                    <a:pt x="245" y="29"/>
                  </a:lnTo>
                  <a:lnTo>
                    <a:pt x="245" y="9"/>
                  </a:lnTo>
                  <a:lnTo>
                    <a:pt x="5" y="0"/>
                  </a:lnTo>
                  <a:lnTo>
                    <a:pt x="0" y="14"/>
                  </a:lnTo>
                  <a:lnTo>
                    <a:pt x="10" y="29"/>
                  </a:lnTo>
                  <a:lnTo>
                    <a:pt x="38" y="43"/>
                  </a:lnTo>
                  <a:lnTo>
                    <a:pt x="11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1" name="Freeform 163"/>
            <p:cNvSpPr>
              <a:spLocks/>
            </p:cNvSpPr>
            <p:nvPr/>
          </p:nvSpPr>
          <p:spPr bwMode="auto">
            <a:xfrm>
              <a:off x="5368" y="4648"/>
              <a:ext cx="2895" cy="951"/>
            </a:xfrm>
            <a:custGeom>
              <a:avLst/>
              <a:gdLst>
                <a:gd name="T0" fmla="*/ 2031 w 2895"/>
                <a:gd name="T1" fmla="*/ 951 h 951"/>
                <a:gd name="T2" fmla="*/ 2650 w 2895"/>
                <a:gd name="T3" fmla="*/ 619 h 951"/>
                <a:gd name="T4" fmla="*/ 2669 w 2895"/>
                <a:gd name="T5" fmla="*/ 586 h 951"/>
                <a:gd name="T6" fmla="*/ 2732 w 2895"/>
                <a:gd name="T7" fmla="*/ 528 h 951"/>
                <a:gd name="T8" fmla="*/ 2780 w 2895"/>
                <a:gd name="T9" fmla="*/ 461 h 951"/>
                <a:gd name="T10" fmla="*/ 2828 w 2895"/>
                <a:gd name="T11" fmla="*/ 389 h 951"/>
                <a:gd name="T12" fmla="*/ 2881 w 2895"/>
                <a:gd name="T13" fmla="*/ 322 h 951"/>
                <a:gd name="T14" fmla="*/ 2890 w 2895"/>
                <a:gd name="T15" fmla="*/ 302 h 951"/>
                <a:gd name="T16" fmla="*/ 2895 w 2895"/>
                <a:gd name="T17" fmla="*/ 283 h 951"/>
                <a:gd name="T18" fmla="*/ 2765 w 2895"/>
                <a:gd name="T19" fmla="*/ 5 h 951"/>
                <a:gd name="T20" fmla="*/ 2761 w 2895"/>
                <a:gd name="T21" fmla="*/ 0 h 951"/>
                <a:gd name="T22" fmla="*/ 2751 w 2895"/>
                <a:gd name="T23" fmla="*/ 0 h 951"/>
                <a:gd name="T24" fmla="*/ 2736 w 2895"/>
                <a:gd name="T25" fmla="*/ 43 h 951"/>
                <a:gd name="T26" fmla="*/ 2712 w 2895"/>
                <a:gd name="T27" fmla="*/ 86 h 951"/>
                <a:gd name="T28" fmla="*/ 2655 w 2895"/>
                <a:gd name="T29" fmla="*/ 163 h 951"/>
                <a:gd name="T30" fmla="*/ 2578 w 2895"/>
                <a:gd name="T31" fmla="*/ 235 h 951"/>
                <a:gd name="T32" fmla="*/ 2511 w 2895"/>
                <a:gd name="T33" fmla="*/ 302 h 951"/>
                <a:gd name="T34" fmla="*/ 2434 w 2895"/>
                <a:gd name="T35" fmla="*/ 346 h 951"/>
                <a:gd name="T36" fmla="*/ 2357 w 2895"/>
                <a:gd name="T37" fmla="*/ 403 h 951"/>
                <a:gd name="T38" fmla="*/ 2300 w 2895"/>
                <a:gd name="T39" fmla="*/ 442 h 951"/>
                <a:gd name="T40" fmla="*/ 2237 w 2895"/>
                <a:gd name="T41" fmla="*/ 470 h 951"/>
                <a:gd name="T42" fmla="*/ 2108 w 2895"/>
                <a:gd name="T43" fmla="*/ 518 h 951"/>
                <a:gd name="T44" fmla="*/ 1829 w 2895"/>
                <a:gd name="T45" fmla="*/ 586 h 951"/>
                <a:gd name="T46" fmla="*/ 1786 w 2895"/>
                <a:gd name="T47" fmla="*/ 590 h 951"/>
                <a:gd name="T48" fmla="*/ 1752 w 2895"/>
                <a:gd name="T49" fmla="*/ 605 h 951"/>
                <a:gd name="T50" fmla="*/ 1723 w 2895"/>
                <a:gd name="T51" fmla="*/ 614 h 951"/>
                <a:gd name="T52" fmla="*/ 1690 w 2895"/>
                <a:gd name="T53" fmla="*/ 614 h 951"/>
                <a:gd name="T54" fmla="*/ 1296 w 2895"/>
                <a:gd name="T55" fmla="*/ 730 h 951"/>
                <a:gd name="T56" fmla="*/ 1219 w 2895"/>
                <a:gd name="T57" fmla="*/ 735 h 951"/>
                <a:gd name="T58" fmla="*/ 1133 w 2895"/>
                <a:gd name="T59" fmla="*/ 739 h 951"/>
                <a:gd name="T60" fmla="*/ 1037 w 2895"/>
                <a:gd name="T61" fmla="*/ 735 h 951"/>
                <a:gd name="T62" fmla="*/ 951 w 2895"/>
                <a:gd name="T63" fmla="*/ 739 h 951"/>
                <a:gd name="T64" fmla="*/ 859 w 2895"/>
                <a:gd name="T65" fmla="*/ 739 h 951"/>
                <a:gd name="T66" fmla="*/ 773 w 2895"/>
                <a:gd name="T67" fmla="*/ 735 h 951"/>
                <a:gd name="T68" fmla="*/ 437 w 2895"/>
                <a:gd name="T69" fmla="*/ 763 h 951"/>
                <a:gd name="T70" fmla="*/ 269 w 2895"/>
                <a:gd name="T71" fmla="*/ 783 h 951"/>
                <a:gd name="T72" fmla="*/ 101 w 2895"/>
                <a:gd name="T73" fmla="*/ 811 h 951"/>
                <a:gd name="T74" fmla="*/ 48 w 2895"/>
                <a:gd name="T75" fmla="*/ 816 h 951"/>
                <a:gd name="T76" fmla="*/ 0 w 2895"/>
                <a:gd name="T77" fmla="*/ 831 h 951"/>
                <a:gd name="T78" fmla="*/ 192 w 2895"/>
                <a:gd name="T79" fmla="*/ 821 h 951"/>
                <a:gd name="T80" fmla="*/ 389 w 2895"/>
                <a:gd name="T81" fmla="*/ 802 h 951"/>
                <a:gd name="T82" fmla="*/ 595 w 2895"/>
                <a:gd name="T83" fmla="*/ 787 h 951"/>
                <a:gd name="T84" fmla="*/ 792 w 2895"/>
                <a:gd name="T85" fmla="*/ 787 h 951"/>
                <a:gd name="T86" fmla="*/ 922 w 2895"/>
                <a:gd name="T87" fmla="*/ 783 h 951"/>
                <a:gd name="T88" fmla="*/ 1047 w 2895"/>
                <a:gd name="T89" fmla="*/ 787 h 951"/>
                <a:gd name="T90" fmla="*/ 1171 w 2895"/>
                <a:gd name="T91" fmla="*/ 783 h 951"/>
                <a:gd name="T92" fmla="*/ 1296 w 2895"/>
                <a:gd name="T93" fmla="*/ 759 h 951"/>
                <a:gd name="T94" fmla="*/ 1608 w 2895"/>
                <a:gd name="T95" fmla="*/ 682 h 951"/>
                <a:gd name="T96" fmla="*/ 1925 w 2895"/>
                <a:gd name="T97" fmla="*/ 590 h 951"/>
                <a:gd name="T98" fmla="*/ 1959 w 2895"/>
                <a:gd name="T99" fmla="*/ 600 h 951"/>
                <a:gd name="T100" fmla="*/ 1973 w 2895"/>
                <a:gd name="T101" fmla="*/ 653 h 951"/>
                <a:gd name="T102" fmla="*/ 1973 w 2895"/>
                <a:gd name="T103" fmla="*/ 677 h 951"/>
                <a:gd name="T104" fmla="*/ 1968 w 2895"/>
                <a:gd name="T105" fmla="*/ 706 h 951"/>
                <a:gd name="T106" fmla="*/ 2026 w 2895"/>
                <a:gd name="T107" fmla="*/ 951 h 951"/>
                <a:gd name="T108" fmla="*/ 2031 w 2895"/>
                <a:gd name="T109" fmla="*/ 951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95" h="951">
                  <a:moveTo>
                    <a:pt x="2031" y="951"/>
                  </a:moveTo>
                  <a:lnTo>
                    <a:pt x="2650" y="619"/>
                  </a:lnTo>
                  <a:lnTo>
                    <a:pt x="2669" y="586"/>
                  </a:lnTo>
                  <a:lnTo>
                    <a:pt x="2732" y="528"/>
                  </a:lnTo>
                  <a:lnTo>
                    <a:pt x="2780" y="461"/>
                  </a:lnTo>
                  <a:lnTo>
                    <a:pt x="2828" y="389"/>
                  </a:lnTo>
                  <a:lnTo>
                    <a:pt x="2881" y="322"/>
                  </a:lnTo>
                  <a:lnTo>
                    <a:pt x="2890" y="302"/>
                  </a:lnTo>
                  <a:lnTo>
                    <a:pt x="2895" y="283"/>
                  </a:lnTo>
                  <a:lnTo>
                    <a:pt x="2765" y="5"/>
                  </a:lnTo>
                  <a:lnTo>
                    <a:pt x="2761" y="0"/>
                  </a:lnTo>
                  <a:lnTo>
                    <a:pt x="2751" y="0"/>
                  </a:lnTo>
                  <a:lnTo>
                    <a:pt x="2736" y="43"/>
                  </a:lnTo>
                  <a:lnTo>
                    <a:pt x="2712" y="86"/>
                  </a:lnTo>
                  <a:lnTo>
                    <a:pt x="2655" y="163"/>
                  </a:lnTo>
                  <a:lnTo>
                    <a:pt x="2578" y="235"/>
                  </a:lnTo>
                  <a:lnTo>
                    <a:pt x="2511" y="302"/>
                  </a:lnTo>
                  <a:lnTo>
                    <a:pt x="2434" y="346"/>
                  </a:lnTo>
                  <a:lnTo>
                    <a:pt x="2357" y="403"/>
                  </a:lnTo>
                  <a:lnTo>
                    <a:pt x="2300" y="442"/>
                  </a:lnTo>
                  <a:lnTo>
                    <a:pt x="2237" y="470"/>
                  </a:lnTo>
                  <a:lnTo>
                    <a:pt x="2108" y="518"/>
                  </a:lnTo>
                  <a:lnTo>
                    <a:pt x="1829" y="586"/>
                  </a:lnTo>
                  <a:lnTo>
                    <a:pt x="1786" y="590"/>
                  </a:lnTo>
                  <a:lnTo>
                    <a:pt x="1752" y="605"/>
                  </a:lnTo>
                  <a:lnTo>
                    <a:pt x="1723" y="614"/>
                  </a:lnTo>
                  <a:lnTo>
                    <a:pt x="1690" y="614"/>
                  </a:lnTo>
                  <a:lnTo>
                    <a:pt x="1296" y="730"/>
                  </a:lnTo>
                  <a:lnTo>
                    <a:pt x="1219" y="735"/>
                  </a:lnTo>
                  <a:lnTo>
                    <a:pt x="1133" y="739"/>
                  </a:lnTo>
                  <a:lnTo>
                    <a:pt x="1037" y="735"/>
                  </a:lnTo>
                  <a:lnTo>
                    <a:pt x="951" y="739"/>
                  </a:lnTo>
                  <a:lnTo>
                    <a:pt x="859" y="739"/>
                  </a:lnTo>
                  <a:lnTo>
                    <a:pt x="773" y="735"/>
                  </a:lnTo>
                  <a:lnTo>
                    <a:pt x="437" y="763"/>
                  </a:lnTo>
                  <a:lnTo>
                    <a:pt x="269" y="783"/>
                  </a:lnTo>
                  <a:lnTo>
                    <a:pt x="101" y="811"/>
                  </a:lnTo>
                  <a:lnTo>
                    <a:pt x="48" y="816"/>
                  </a:lnTo>
                  <a:lnTo>
                    <a:pt x="0" y="831"/>
                  </a:lnTo>
                  <a:lnTo>
                    <a:pt x="192" y="821"/>
                  </a:lnTo>
                  <a:lnTo>
                    <a:pt x="389" y="802"/>
                  </a:lnTo>
                  <a:lnTo>
                    <a:pt x="595" y="787"/>
                  </a:lnTo>
                  <a:lnTo>
                    <a:pt x="792" y="787"/>
                  </a:lnTo>
                  <a:lnTo>
                    <a:pt x="922" y="783"/>
                  </a:lnTo>
                  <a:lnTo>
                    <a:pt x="1047" y="787"/>
                  </a:lnTo>
                  <a:lnTo>
                    <a:pt x="1171" y="783"/>
                  </a:lnTo>
                  <a:lnTo>
                    <a:pt x="1296" y="759"/>
                  </a:lnTo>
                  <a:lnTo>
                    <a:pt x="1608" y="682"/>
                  </a:lnTo>
                  <a:lnTo>
                    <a:pt x="1925" y="590"/>
                  </a:lnTo>
                  <a:lnTo>
                    <a:pt x="1959" y="600"/>
                  </a:lnTo>
                  <a:lnTo>
                    <a:pt x="1973" y="653"/>
                  </a:lnTo>
                  <a:lnTo>
                    <a:pt x="1973" y="677"/>
                  </a:lnTo>
                  <a:lnTo>
                    <a:pt x="1968" y="706"/>
                  </a:lnTo>
                  <a:lnTo>
                    <a:pt x="2026" y="951"/>
                  </a:lnTo>
                  <a:lnTo>
                    <a:pt x="2031" y="951"/>
                  </a:lnTo>
                  <a:close/>
                </a:path>
              </a:pathLst>
            </a:custGeom>
            <a:solidFill>
              <a:srgbClr val="E8D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2" name="Freeform 164"/>
            <p:cNvSpPr>
              <a:spLocks/>
            </p:cNvSpPr>
            <p:nvPr/>
          </p:nvSpPr>
          <p:spPr bwMode="auto">
            <a:xfrm>
              <a:off x="3284" y="4350"/>
              <a:ext cx="4724" cy="1210"/>
            </a:xfrm>
            <a:custGeom>
              <a:avLst/>
              <a:gdLst>
                <a:gd name="T0" fmla="*/ 586 w 4724"/>
                <a:gd name="T1" fmla="*/ 1205 h 1210"/>
                <a:gd name="T2" fmla="*/ 903 w 4724"/>
                <a:gd name="T3" fmla="*/ 1186 h 1210"/>
                <a:gd name="T4" fmla="*/ 1647 w 4724"/>
                <a:gd name="T5" fmla="*/ 1081 h 1210"/>
                <a:gd name="T6" fmla="*/ 2343 w 4724"/>
                <a:gd name="T7" fmla="*/ 965 h 1210"/>
                <a:gd name="T8" fmla="*/ 3035 w 4724"/>
                <a:gd name="T9" fmla="*/ 908 h 1210"/>
                <a:gd name="T10" fmla="*/ 3279 w 4724"/>
                <a:gd name="T11" fmla="*/ 888 h 1210"/>
                <a:gd name="T12" fmla="*/ 3299 w 4724"/>
                <a:gd name="T13" fmla="*/ 874 h 1210"/>
                <a:gd name="T14" fmla="*/ 3342 w 4724"/>
                <a:gd name="T15" fmla="*/ 869 h 1210"/>
                <a:gd name="T16" fmla="*/ 3390 w 4724"/>
                <a:gd name="T17" fmla="*/ 860 h 1210"/>
                <a:gd name="T18" fmla="*/ 3572 w 4724"/>
                <a:gd name="T19" fmla="*/ 821 h 1210"/>
                <a:gd name="T20" fmla="*/ 3870 w 4724"/>
                <a:gd name="T21" fmla="*/ 768 h 1210"/>
                <a:gd name="T22" fmla="*/ 4148 w 4724"/>
                <a:gd name="T23" fmla="*/ 740 h 1210"/>
                <a:gd name="T24" fmla="*/ 4278 w 4724"/>
                <a:gd name="T25" fmla="*/ 696 h 1210"/>
                <a:gd name="T26" fmla="*/ 4355 w 4724"/>
                <a:gd name="T27" fmla="*/ 653 h 1210"/>
                <a:gd name="T28" fmla="*/ 4422 w 4724"/>
                <a:gd name="T29" fmla="*/ 605 h 1210"/>
                <a:gd name="T30" fmla="*/ 4446 w 4724"/>
                <a:gd name="T31" fmla="*/ 581 h 1210"/>
                <a:gd name="T32" fmla="*/ 4556 w 4724"/>
                <a:gd name="T33" fmla="*/ 514 h 1210"/>
                <a:gd name="T34" fmla="*/ 4561 w 4724"/>
                <a:gd name="T35" fmla="*/ 509 h 1210"/>
                <a:gd name="T36" fmla="*/ 4624 w 4724"/>
                <a:gd name="T37" fmla="*/ 451 h 1210"/>
                <a:gd name="T38" fmla="*/ 4700 w 4724"/>
                <a:gd name="T39" fmla="*/ 336 h 1210"/>
                <a:gd name="T40" fmla="*/ 4724 w 4724"/>
                <a:gd name="T41" fmla="*/ 197 h 1210"/>
                <a:gd name="T42" fmla="*/ 4681 w 4724"/>
                <a:gd name="T43" fmla="*/ 86 h 1210"/>
                <a:gd name="T44" fmla="*/ 4590 w 4724"/>
                <a:gd name="T45" fmla="*/ 53 h 1210"/>
                <a:gd name="T46" fmla="*/ 4484 w 4724"/>
                <a:gd name="T47" fmla="*/ 29 h 1210"/>
                <a:gd name="T48" fmla="*/ 4321 w 4724"/>
                <a:gd name="T49" fmla="*/ 0 h 1210"/>
                <a:gd name="T50" fmla="*/ 4316 w 4724"/>
                <a:gd name="T51" fmla="*/ 10 h 1210"/>
                <a:gd name="T52" fmla="*/ 4518 w 4724"/>
                <a:gd name="T53" fmla="*/ 53 h 1210"/>
                <a:gd name="T54" fmla="*/ 4619 w 4724"/>
                <a:gd name="T55" fmla="*/ 134 h 1210"/>
                <a:gd name="T56" fmla="*/ 4638 w 4724"/>
                <a:gd name="T57" fmla="*/ 178 h 1210"/>
                <a:gd name="T58" fmla="*/ 4672 w 4724"/>
                <a:gd name="T59" fmla="*/ 269 h 1210"/>
                <a:gd name="T60" fmla="*/ 4566 w 4724"/>
                <a:gd name="T61" fmla="*/ 423 h 1210"/>
                <a:gd name="T62" fmla="*/ 4446 w 4724"/>
                <a:gd name="T63" fmla="*/ 523 h 1210"/>
                <a:gd name="T64" fmla="*/ 4292 w 4724"/>
                <a:gd name="T65" fmla="*/ 620 h 1210"/>
                <a:gd name="T66" fmla="*/ 4115 w 4724"/>
                <a:gd name="T67" fmla="*/ 677 h 1210"/>
                <a:gd name="T68" fmla="*/ 3755 w 4724"/>
                <a:gd name="T69" fmla="*/ 754 h 1210"/>
                <a:gd name="T70" fmla="*/ 3529 w 4724"/>
                <a:gd name="T71" fmla="*/ 788 h 1210"/>
                <a:gd name="T72" fmla="*/ 3404 w 4724"/>
                <a:gd name="T73" fmla="*/ 812 h 1210"/>
                <a:gd name="T74" fmla="*/ 3279 w 4724"/>
                <a:gd name="T75" fmla="*/ 845 h 1210"/>
                <a:gd name="T76" fmla="*/ 2626 w 4724"/>
                <a:gd name="T77" fmla="*/ 893 h 1210"/>
                <a:gd name="T78" fmla="*/ 1978 w 4724"/>
                <a:gd name="T79" fmla="*/ 984 h 1210"/>
                <a:gd name="T80" fmla="*/ 1561 w 4724"/>
                <a:gd name="T81" fmla="*/ 1061 h 1210"/>
                <a:gd name="T82" fmla="*/ 1143 w 4724"/>
                <a:gd name="T83" fmla="*/ 1119 h 1210"/>
                <a:gd name="T84" fmla="*/ 1129 w 4724"/>
                <a:gd name="T85" fmla="*/ 1129 h 1210"/>
                <a:gd name="T86" fmla="*/ 980 w 4724"/>
                <a:gd name="T87" fmla="*/ 1157 h 1210"/>
                <a:gd name="T88" fmla="*/ 629 w 4724"/>
                <a:gd name="T89" fmla="*/ 1186 h 1210"/>
                <a:gd name="T90" fmla="*/ 250 w 4724"/>
                <a:gd name="T91" fmla="*/ 121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24" h="1210">
                  <a:moveTo>
                    <a:pt x="250" y="1210"/>
                  </a:moveTo>
                  <a:lnTo>
                    <a:pt x="586" y="1205"/>
                  </a:lnTo>
                  <a:lnTo>
                    <a:pt x="740" y="1196"/>
                  </a:lnTo>
                  <a:lnTo>
                    <a:pt x="903" y="1186"/>
                  </a:lnTo>
                  <a:lnTo>
                    <a:pt x="1273" y="1133"/>
                  </a:lnTo>
                  <a:lnTo>
                    <a:pt x="1647" y="1081"/>
                  </a:lnTo>
                  <a:lnTo>
                    <a:pt x="1998" y="1018"/>
                  </a:lnTo>
                  <a:lnTo>
                    <a:pt x="2343" y="965"/>
                  </a:lnTo>
                  <a:lnTo>
                    <a:pt x="2689" y="927"/>
                  </a:lnTo>
                  <a:lnTo>
                    <a:pt x="3035" y="908"/>
                  </a:lnTo>
                  <a:lnTo>
                    <a:pt x="3164" y="908"/>
                  </a:lnTo>
                  <a:lnTo>
                    <a:pt x="3279" y="888"/>
                  </a:lnTo>
                  <a:lnTo>
                    <a:pt x="3294" y="879"/>
                  </a:lnTo>
                  <a:lnTo>
                    <a:pt x="3299" y="874"/>
                  </a:lnTo>
                  <a:lnTo>
                    <a:pt x="3327" y="874"/>
                  </a:lnTo>
                  <a:lnTo>
                    <a:pt x="3342" y="869"/>
                  </a:lnTo>
                  <a:lnTo>
                    <a:pt x="3361" y="860"/>
                  </a:lnTo>
                  <a:lnTo>
                    <a:pt x="3390" y="860"/>
                  </a:lnTo>
                  <a:lnTo>
                    <a:pt x="3428" y="840"/>
                  </a:lnTo>
                  <a:lnTo>
                    <a:pt x="3572" y="821"/>
                  </a:lnTo>
                  <a:lnTo>
                    <a:pt x="3731" y="792"/>
                  </a:lnTo>
                  <a:lnTo>
                    <a:pt x="3870" y="768"/>
                  </a:lnTo>
                  <a:lnTo>
                    <a:pt x="4014" y="754"/>
                  </a:lnTo>
                  <a:lnTo>
                    <a:pt x="4148" y="740"/>
                  </a:lnTo>
                  <a:lnTo>
                    <a:pt x="4216" y="720"/>
                  </a:lnTo>
                  <a:lnTo>
                    <a:pt x="4278" y="696"/>
                  </a:lnTo>
                  <a:lnTo>
                    <a:pt x="4321" y="677"/>
                  </a:lnTo>
                  <a:lnTo>
                    <a:pt x="4355" y="653"/>
                  </a:lnTo>
                  <a:lnTo>
                    <a:pt x="4388" y="624"/>
                  </a:lnTo>
                  <a:lnTo>
                    <a:pt x="4422" y="605"/>
                  </a:lnTo>
                  <a:lnTo>
                    <a:pt x="4432" y="586"/>
                  </a:lnTo>
                  <a:lnTo>
                    <a:pt x="4446" y="581"/>
                  </a:lnTo>
                  <a:lnTo>
                    <a:pt x="4547" y="509"/>
                  </a:lnTo>
                  <a:lnTo>
                    <a:pt x="4556" y="514"/>
                  </a:lnTo>
                  <a:lnTo>
                    <a:pt x="4561" y="514"/>
                  </a:lnTo>
                  <a:lnTo>
                    <a:pt x="4561" y="509"/>
                  </a:lnTo>
                  <a:lnTo>
                    <a:pt x="4571" y="490"/>
                  </a:lnTo>
                  <a:lnTo>
                    <a:pt x="4624" y="451"/>
                  </a:lnTo>
                  <a:lnTo>
                    <a:pt x="4667" y="399"/>
                  </a:lnTo>
                  <a:lnTo>
                    <a:pt x="4700" y="336"/>
                  </a:lnTo>
                  <a:lnTo>
                    <a:pt x="4720" y="269"/>
                  </a:lnTo>
                  <a:lnTo>
                    <a:pt x="4724" y="197"/>
                  </a:lnTo>
                  <a:lnTo>
                    <a:pt x="4715" y="120"/>
                  </a:lnTo>
                  <a:lnTo>
                    <a:pt x="4681" y="86"/>
                  </a:lnTo>
                  <a:lnTo>
                    <a:pt x="4638" y="67"/>
                  </a:lnTo>
                  <a:lnTo>
                    <a:pt x="4590" y="53"/>
                  </a:lnTo>
                  <a:lnTo>
                    <a:pt x="4547" y="38"/>
                  </a:lnTo>
                  <a:lnTo>
                    <a:pt x="4484" y="29"/>
                  </a:lnTo>
                  <a:lnTo>
                    <a:pt x="4432" y="19"/>
                  </a:lnTo>
                  <a:lnTo>
                    <a:pt x="4321" y="0"/>
                  </a:lnTo>
                  <a:lnTo>
                    <a:pt x="4316" y="5"/>
                  </a:lnTo>
                  <a:lnTo>
                    <a:pt x="4316" y="10"/>
                  </a:lnTo>
                  <a:lnTo>
                    <a:pt x="4321" y="14"/>
                  </a:lnTo>
                  <a:lnTo>
                    <a:pt x="4518" y="53"/>
                  </a:lnTo>
                  <a:lnTo>
                    <a:pt x="4571" y="91"/>
                  </a:lnTo>
                  <a:lnTo>
                    <a:pt x="4619" y="134"/>
                  </a:lnTo>
                  <a:lnTo>
                    <a:pt x="4628" y="158"/>
                  </a:lnTo>
                  <a:lnTo>
                    <a:pt x="4638" y="178"/>
                  </a:lnTo>
                  <a:lnTo>
                    <a:pt x="4657" y="226"/>
                  </a:lnTo>
                  <a:lnTo>
                    <a:pt x="4672" y="269"/>
                  </a:lnTo>
                  <a:lnTo>
                    <a:pt x="4667" y="312"/>
                  </a:lnTo>
                  <a:lnTo>
                    <a:pt x="4566" y="423"/>
                  </a:lnTo>
                  <a:lnTo>
                    <a:pt x="4508" y="475"/>
                  </a:lnTo>
                  <a:lnTo>
                    <a:pt x="4446" y="523"/>
                  </a:lnTo>
                  <a:lnTo>
                    <a:pt x="4374" y="576"/>
                  </a:lnTo>
                  <a:lnTo>
                    <a:pt x="4292" y="620"/>
                  </a:lnTo>
                  <a:lnTo>
                    <a:pt x="4201" y="653"/>
                  </a:lnTo>
                  <a:lnTo>
                    <a:pt x="4115" y="677"/>
                  </a:lnTo>
                  <a:lnTo>
                    <a:pt x="3928" y="720"/>
                  </a:lnTo>
                  <a:lnTo>
                    <a:pt x="3755" y="754"/>
                  </a:lnTo>
                  <a:lnTo>
                    <a:pt x="3673" y="759"/>
                  </a:lnTo>
                  <a:lnTo>
                    <a:pt x="3529" y="788"/>
                  </a:lnTo>
                  <a:lnTo>
                    <a:pt x="3447" y="797"/>
                  </a:lnTo>
                  <a:lnTo>
                    <a:pt x="3404" y="812"/>
                  </a:lnTo>
                  <a:lnTo>
                    <a:pt x="3361" y="821"/>
                  </a:lnTo>
                  <a:lnTo>
                    <a:pt x="3279" y="845"/>
                  </a:lnTo>
                  <a:lnTo>
                    <a:pt x="2953" y="864"/>
                  </a:lnTo>
                  <a:lnTo>
                    <a:pt x="2626" y="893"/>
                  </a:lnTo>
                  <a:lnTo>
                    <a:pt x="2305" y="932"/>
                  </a:lnTo>
                  <a:lnTo>
                    <a:pt x="1978" y="984"/>
                  </a:lnTo>
                  <a:lnTo>
                    <a:pt x="1772" y="1028"/>
                  </a:lnTo>
                  <a:lnTo>
                    <a:pt x="1561" y="1061"/>
                  </a:lnTo>
                  <a:lnTo>
                    <a:pt x="1349" y="1085"/>
                  </a:lnTo>
                  <a:lnTo>
                    <a:pt x="1143" y="1119"/>
                  </a:lnTo>
                  <a:lnTo>
                    <a:pt x="1133" y="1129"/>
                  </a:lnTo>
                  <a:lnTo>
                    <a:pt x="1129" y="1129"/>
                  </a:lnTo>
                  <a:lnTo>
                    <a:pt x="1052" y="1148"/>
                  </a:lnTo>
                  <a:lnTo>
                    <a:pt x="980" y="1157"/>
                  </a:lnTo>
                  <a:lnTo>
                    <a:pt x="840" y="1172"/>
                  </a:lnTo>
                  <a:lnTo>
                    <a:pt x="629" y="1186"/>
                  </a:lnTo>
                  <a:lnTo>
                    <a:pt x="0" y="1186"/>
                  </a:lnTo>
                  <a:lnTo>
                    <a:pt x="250" y="1210"/>
                  </a:lnTo>
                  <a:close/>
                </a:path>
              </a:pathLst>
            </a:custGeom>
            <a:solidFill>
              <a:srgbClr val="CEAF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3" name="Freeform 165"/>
            <p:cNvSpPr>
              <a:spLocks/>
            </p:cNvSpPr>
            <p:nvPr/>
          </p:nvSpPr>
          <p:spPr bwMode="auto">
            <a:xfrm>
              <a:off x="5046" y="5536"/>
              <a:ext cx="24" cy="5"/>
            </a:xfrm>
            <a:custGeom>
              <a:avLst/>
              <a:gdLst>
                <a:gd name="T0" fmla="*/ 5 w 24"/>
                <a:gd name="T1" fmla="*/ 5 h 5"/>
                <a:gd name="T2" fmla="*/ 24 w 24"/>
                <a:gd name="T3" fmla="*/ 0 h 5"/>
                <a:gd name="T4" fmla="*/ 0 w 24"/>
                <a:gd name="T5" fmla="*/ 5 h 5"/>
                <a:gd name="T6" fmla="*/ 5 w 24"/>
                <a:gd name="T7" fmla="*/ 5 h 5"/>
              </a:gdLst>
              <a:ahLst/>
              <a:cxnLst>
                <a:cxn ang="0">
                  <a:pos x="T0" y="T1"/>
                </a:cxn>
                <a:cxn ang="0">
                  <a:pos x="T2" y="T3"/>
                </a:cxn>
                <a:cxn ang="0">
                  <a:pos x="T4" y="T5"/>
                </a:cxn>
                <a:cxn ang="0">
                  <a:pos x="T6" y="T7"/>
                </a:cxn>
              </a:cxnLst>
              <a:rect l="0" t="0" r="r" b="b"/>
              <a:pathLst>
                <a:path w="24" h="5">
                  <a:moveTo>
                    <a:pt x="5" y="5"/>
                  </a:moveTo>
                  <a:lnTo>
                    <a:pt x="24" y="0"/>
                  </a:lnTo>
                  <a:lnTo>
                    <a:pt x="0"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4" name="Freeform 166"/>
            <p:cNvSpPr>
              <a:spLocks/>
            </p:cNvSpPr>
            <p:nvPr/>
          </p:nvSpPr>
          <p:spPr bwMode="auto">
            <a:xfrm>
              <a:off x="4398" y="5310"/>
              <a:ext cx="29" cy="10"/>
            </a:xfrm>
            <a:custGeom>
              <a:avLst/>
              <a:gdLst>
                <a:gd name="T0" fmla="*/ 0 w 29"/>
                <a:gd name="T1" fmla="*/ 10 h 10"/>
                <a:gd name="T2" fmla="*/ 29 w 29"/>
                <a:gd name="T3" fmla="*/ 10 h 10"/>
                <a:gd name="T4" fmla="*/ 29 w 29"/>
                <a:gd name="T5" fmla="*/ 5 h 10"/>
                <a:gd name="T6" fmla="*/ 24 w 29"/>
                <a:gd name="T7" fmla="*/ 0 h 10"/>
                <a:gd name="T8" fmla="*/ 15 w 29"/>
                <a:gd name="T9" fmla="*/ 0 h 10"/>
                <a:gd name="T10" fmla="*/ 0 w 29"/>
                <a:gd name="T11" fmla="*/ 0 h 10"/>
                <a:gd name="T12" fmla="*/ 0 w 29"/>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9" h="10">
                  <a:moveTo>
                    <a:pt x="0" y="10"/>
                  </a:moveTo>
                  <a:lnTo>
                    <a:pt x="29" y="10"/>
                  </a:lnTo>
                  <a:lnTo>
                    <a:pt x="29" y="5"/>
                  </a:lnTo>
                  <a:lnTo>
                    <a:pt x="24" y="0"/>
                  </a:lnTo>
                  <a:lnTo>
                    <a:pt x="15" y="0"/>
                  </a:lnTo>
                  <a:lnTo>
                    <a:pt x="0"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5" name="Freeform 167"/>
            <p:cNvSpPr>
              <a:spLocks/>
            </p:cNvSpPr>
            <p:nvPr/>
          </p:nvSpPr>
          <p:spPr bwMode="auto">
            <a:xfrm>
              <a:off x="4451" y="4321"/>
              <a:ext cx="2180" cy="985"/>
            </a:xfrm>
            <a:custGeom>
              <a:avLst/>
              <a:gdLst>
                <a:gd name="T0" fmla="*/ 86 w 2180"/>
                <a:gd name="T1" fmla="*/ 961 h 985"/>
                <a:gd name="T2" fmla="*/ 106 w 2180"/>
                <a:gd name="T3" fmla="*/ 956 h 985"/>
                <a:gd name="T4" fmla="*/ 154 w 2180"/>
                <a:gd name="T5" fmla="*/ 937 h 985"/>
                <a:gd name="T6" fmla="*/ 202 w 2180"/>
                <a:gd name="T7" fmla="*/ 917 h 985"/>
                <a:gd name="T8" fmla="*/ 293 w 2180"/>
                <a:gd name="T9" fmla="*/ 855 h 985"/>
                <a:gd name="T10" fmla="*/ 389 w 2180"/>
                <a:gd name="T11" fmla="*/ 812 h 985"/>
                <a:gd name="T12" fmla="*/ 432 w 2180"/>
                <a:gd name="T13" fmla="*/ 797 h 985"/>
                <a:gd name="T14" fmla="*/ 610 w 2180"/>
                <a:gd name="T15" fmla="*/ 697 h 985"/>
                <a:gd name="T16" fmla="*/ 643 w 2180"/>
                <a:gd name="T17" fmla="*/ 677 h 985"/>
                <a:gd name="T18" fmla="*/ 715 w 2180"/>
                <a:gd name="T19" fmla="*/ 624 h 985"/>
                <a:gd name="T20" fmla="*/ 907 w 2180"/>
                <a:gd name="T21" fmla="*/ 480 h 985"/>
                <a:gd name="T22" fmla="*/ 1104 w 2180"/>
                <a:gd name="T23" fmla="*/ 456 h 985"/>
                <a:gd name="T24" fmla="*/ 1373 w 2180"/>
                <a:gd name="T25" fmla="*/ 447 h 985"/>
                <a:gd name="T26" fmla="*/ 1671 w 2180"/>
                <a:gd name="T27" fmla="*/ 548 h 985"/>
                <a:gd name="T28" fmla="*/ 1887 w 2180"/>
                <a:gd name="T29" fmla="*/ 663 h 985"/>
                <a:gd name="T30" fmla="*/ 2002 w 2180"/>
                <a:gd name="T31" fmla="*/ 706 h 985"/>
                <a:gd name="T32" fmla="*/ 2170 w 2180"/>
                <a:gd name="T33" fmla="*/ 735 h 985"/>
                <a:gd name="T34" fmla="*/ 1920 w 2180"/>
                <a:gd name="T35" fmla="*/ 649 h 985"/>
                <a:gd name="T36" fmla="*/ 1685 w 2180"/>
                <a:gd name="T37" fmla="*/ 500 h 985"/>
                <a:gd name="T38" fmla="*/ 1671 w 2180"/>
                <a:gd name="T39" fmla="*/ 317 h 985"/>
                <a:gd name="T40" fmla="*/ 1887 w 2180"/>
                <a:gd name="T41" fmla="*/ 226 h 985"/>
                <a:gd name="T42" fmla="*/ 1892 w 2180"/>
                <a:gd name="T43" fmla="*/ 135 h 985"/>
                <a:gd name="T44" fmla="*/ 1772 w 2180"/>
                <a:gd name="T45" fmla="*/ 5 h 985"/>
                <a:gd name="T46" fmla="*/ 1459 w 2180"/>
                <a:gd name="T47" fmla="*/ 5 h 985"/>
                <a:gd name="T48" fmla="*/ 1642 w 2180"/>
                <a:gd name="T49" fmla="*/ 39 h 985"/>
                <a:gd name="T50" fmla="*/ 1810 w 2180"/>
                <a:gd name="T51" fmla="*/ 125 h 985"/>
                <a:gd name="T52" fmla="*/ 1800 w 2180"/>
                <a:gd name="T53" fmla="*/ 192 h 985"/>
                <a:gd name="T54" fmla="*/ 1728 w 2180"/>
                <a:gd name="T55" fmla="*/ 226 h 985"/>
                <a:gd name="T56" fmla="*/ 1599 w 2180"/>
                <a:gd name="T57" fmla="*/ 240 h 985"/>
                <a:gd name="T58" fmla="*/ 1483 w 2180"/>
                <a:gd name="T59" fmla="*/ 91 h 985"/>
                <a:gd name="T60" fmla="*/ 1344 w 2180"/>
                <a:gd name="T61" fmla="*/ 250 h 985"/>
                <a:gd name="T62" fmla="*/ 1354 w 2180"/>
                <a:gd name="T63" fmla="*/ 197 h 985"/>
                <a:gd name="T64" fmla="*/ 1205 w 2180"/>
                <a:gd name="T65" fmla="*/ 154 h 985"/>
                <a:gd name="T66" fmla="*/ 1224 w 2180"/>
                <a:gd name="T67" fmla="*/ 269 h 985"/>
                <a:gd name="T68" fmla="*/ 1085 w 2180"/>
                <a:gd name="T69" fmla="*/ 250 h 985"/>
                <a:gd name="T70" fmla="*/ 1023 w 2180"/>
                <a:gd name="T71" fmla="*/ 159 h 985"/>
                <a:gd name="T72" fmla="*/ 1157 w 2180"/>
                <a:gd name="T73" fmla="*/ 91 h 985"/>
                <a:gd name="T74" fmla="*/ 1291 w 2180"/>
                <a:gd name="T75" fmla="*/ 77 h 985"/>
                <a:gd name="T76" fmla="*/ 1229 w 2180"/>
                <a:gd name="T77" fmla="*/ 24 h 985"/>
                <a:gd name="T78" fmla="*/ 1114 w 2180"/>
                <a:gd name="T79" fmla="*/ 19 h 985"/>
                <a:gd name="T80" fmla="*/ 941 w 2180"/>
                <a:gd name="T81" fmla="*/ 48 h 985"/>
                <a:gd name="T82" fmla="*/ 250 w 2180"/>
                <a:gd name="T83" fmla="*/ 586 h 985"/>
                <a:gd name="T84" fmla="*/ 149 w 2180"/>
                <a:gd name="T85" fmla="*/ 697 h 985"/>
                <a:gd name="T86" fmla="*/ 48 w 2180"/>
                <a:gd name="T87" fmla="*/ 778 h 985"/>
                <a:gd name="T88" fmla="*/ 187 w 2180"/>
                <a:gd name="T89" fmla="*/ 687 h 985"/>
                <a:gd name="T90" fmla="*/ 326 w 2180"/>
                <a:gd name="T91" fmla="*/ 490 h 985"/>
                <a:gd name="T92" fmla="*/ 461 w 2180"/>
                <a:gd name="T93" fmla="*/ 317 h 985"/>
                <a:gd name="T94" fmla="*/ 557 w 2180"/>
                <a:gd name="T95" fmla="*/ 284 h 985"/>
                <a:gd name="T96" fmla="*/ 653 w 2180"/>
                <a:gd name="T97" fmla="*/ 226 h 985"/>
                <a:gd name="T98" fmla="*/ 677 w 2180"/>
                <a:gd name="T99" fmla="*/ 240 h 985"/>
                <a:gd name="T100" fmla="*/ 667 w 2180"/>
                <a:gd name="T101" fmla="*/ 288 h 985"/>
                <a:gd name="T102" fmla="*/ 782 w 2180"/>
                <a:gd name="T103" fmla="*/ 413 h 985"/>
                <a:gd name="T104" fmla="*/ 720 w 2180"/>
                <a:gd name="T105" fmla="*/ 528 h 985"/>
                <a:gd name="T106" fmla="*/ 571 w 2180"/>
                <a:gd name="T107" fmla="*/ 653 h 985"/>
                <a:gd name="T108" fmla="*/ 331 w 2180"/>
                <a:gd name="T109" fmla="*/ 821 h 985"/>
                <a:gd name="T110" fmla="*/ 10 w 2180"/>
                <a:gd name="T111" fmla="*/ 975 h 985"/>
                <a:gd name="T112" fmla="*/ 10 w 2180"/>
                <a:gd name="T113" fmla="*/ 98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0" h="985">
                  <a:moveTo>
                    <a:pt x="10" y="980"/>
                  </a:moveTo>
                  <a:lnTo>
                    <a:pt x="82" y="965"/>
                  </a:lnTo>
                  <a:lnTo>
                    <a:pt x="86" y="961"/>
                  </a:lnTo>
                  <a:lnTo>
                    <a:pt x="96" y="951"/>
                  </a:lnTo>
                  <a:lnTo>
                    <a:pt x="101" y="956"/>
                  </a:lnTo>
                  <a:lnTo>
                    <a:pt x="106" y="956"/>
                  </a:lnTo>
                  <a:lnTo>
                    <a:pt x="115" y="965"/>
                  </a:lnTo>
                  <a:lnTo>
                    <a:pt x="125" y="946"/>
                  </a:lnTo>
                  <a:lnTo>
                    <a:pt x="154" y="937"/>
                  </a:lnTo>
                  <a:lnTo>
                    <a:pt x="168" y="917"/>
                  </a:lnTo>
                  <a:lnTo>
                    <a:pt x="173" y="917"/>
                  </a:lnTo>
                  <a:lnTo>
                    <a:pt x="202" y="917"/>
                  </a:lnTo>
                  <a:lnTo>
                    <a:pt x="293" y="869"/>
                  </a:lnTo>
                  <a:lnTo>
                    <a:pt x="298" y="865"/>
                  </a:lnTo>
                  <a:lnTo>
                    <a:pt x="293" y="855"/>
                  </a:lnTo>
                  <a:lnTo>
                    <a:pt x="307" y="855"/>
                  </a:lnTo>
                  <a:lnTo>
                    <a:pt x="322" y="865"/>
                  </a:lnTo>
                  <a:lnTo>
                    <a:pt x="389" y="812"/>
                  </a:lnTo>
                  <a:lnTo>
                    <a:pt x="398" y="817"/>
                  </a:lnTo>
                  <a:lnTo>
                    <a:pt x="413" y="812"/>
                  </a:lnTo>
                  <a:lnTo>
                    <a:pt x="432" y="797"/>
                  </a:lnTo>
                  <a:lnTo>
                    <a:pt x="461" y="788"/>
                  </a:lnTo>
                  <a:lnTo>
                    <a:pt x="595" y="706"/>
                  </a:lnTo>
                  <a:lnTo>
                    <a:pt x="610" y="697"/>
                  </a:lnTo>
                  <a:lnTo>
                    <a:pt x="619" y="692"/>
                  </a:lnTo>
                  <a:lnTo>
                    <a:pt x="624" y="692"/>
                  </a:lnTo>
                  <a:lnTo>
                    <a:pt x="643" y="677"/>
                  </a:lnTo>
                  <a:lnTo>
                    <a:pt x="653" y="658"/>
                  </a:lnTo>
                  <a:lnTo>
                    <a:pt x="682" y="644"/>
                  </a:lnTo>
                  <a:lnTo>
                    <a:pt x="715" y="624"/>
                  </a:lnTo>
                  <a:lnTo>
                    <a:pt x="758" y="581"/>
                  </a:lnTo>
                  <a:lnTo>
                    <a:pt x="807" y="548"/>
                  </a:lnTo>
                  <a:lnTo>
                    <a:pt x="907" y="480"/>
                  </a:lnTo>
                  <a:lnTo>
                    <a:pt x="955" y="466"/>
                  </a:lnTo>
                  <a:lnTo>
                    <a:pt x="1003" y="456"/>
                  </a:lnTo>
                  <a:lnTo>
                    <a:pt x="1104" y="456"/>
                  </a:lnTo>
                  <a:lnTo>
                    <a:pt x="1205" y="461"/>
                  </a:lnTo>
                  <a:lnTo>
                    <a:pt x="1301" y="447"/>
                  </a:lnTo>
                  <a:lnTo>
                    <a:pt x="1373" y="447"/>
                  </a:lnTo>
                  <a:lnTo>
                    <a:pt x="1435" y="456"/>
                  </a:lnTo>
                  <a:lnTo>
                    <a:pt x="1560" y="495"/>
                  </a:lnTo>
                  <a:lnTo>
                    <a:pt x="1671" y="548"/>
                  </a:lnTo>
                  <a:lnTo>
                    <a:pt x="1772" y="610"/>
                  </a:lnTo>
                  <a:lnTo>
                    <a:pt x="1810" y="634"/>
                  </a:lnTo>
                  <a:lnTo>
                    <a:pt x="1887" y="663"/>
                  </a:lnTo>
                  <a:lnTo>
                    <a:pt x="1920" y="687"/>
                  </a:lnTo>
                  <a:lnTo>
                    <a:pt x="1978" y="701"/>
                  </a:lnTo>
                  <a:lnTo>
                    <a:pt x="2002" y="706"/>
                  </a:lnTo>
                  <a:lnTo>
                    <a:pt x="2026" y="721"/>
                  </a:lnTo>
                  <a:lnTo>
                    <a:pt x="2098" y="730"/>
                  </a:lnTo>
                  <a:lnTo>
                    <a:pt x="2170" y="735"/>
                  </a:lnTo>
                  <a:lnTo>
                    <a:pt x="2180" y="730"/>
                  </a:lnTo>
                  <a:lnTo>
                    <a:pt x="2170" y="721"/>
                  </a:lnTo>
                  <a:lnTo>
                    <a:pt x="1920" y="649"/>
                  </a:lnTo>
                  <a:lnTo>
                    <a:pt x="1757" y="543"/>
                  </a:lnTo>
                  <a:lnTo>
                    <a:pt x="1695" y="514"/>
                  </a:lnTo>
                  <a:lnTo>
                    <a:pt x="1685" y="500"/>
                  </a:lnTo>
                  <a:lnTo>
                    <a:pt x="1661" y="480"/>
                  </a:lnTo>
                  <a:lnTo>
                    <a:pt x="1589" y="360"/>
                  </a:lnTo>
                  <a:lnTo>
                    <a:pt x="1671" y="317"/>
                  </a:lnTo>
                  <a:lnTo>
                    <a:pt x="1762" y="284"/>
                  </a:lnTo>
                  <a:lnTo>
                    <a:pt x="1848" y="250"/>
                  </a:lnTo>
                  <a:lnTo>
                    <a:pt x="1887" y="226"/>
                  </a:lnTo>
                  <a:lnTo>
                    <a:pt x="1920" y="192"/>
                  </a:lnTo>
                  <a:lnTo>
                    <a:pt x="1920" y="163"/>
                  </a:lnTo>
                  <a:lnTo>
                    <a:pt x="1892" y="135"/>
                  </a:lnTo>
                  <a:lnTo>
                    <a:pt x="1848" y="106"/>
                  </a:lnTo>
                  <a:lnTo>
                    <a:pt x="1820" y="63"/>
                  </a:lnTo>
                  <a:lnTo>
                    <a:pt x="1772" y="5"/>
                  </a:lnTo>
                  <a:lnTo>
                    <a:pt x="1474" y="0"/>
                  </a:lnTo>
                  <a:lnTo>
                    <a:pt x="1464" y="5"/>
                  </a:lnTo>
                  <a:lnTo>
                    <a:pt x="1459" y="5"/>
                  </a:lnTo>
                  <a:lnTo>
                    <a:pt x="1459" y="10"/>
                  </a:lnTo>
                  <a:lnTo>
                    <a:pt x="1464" y="19"/>
                  </a:lnTo>
                  <a:lnTo>
                    <a:pt x="1642" y="39"/>
                  </a:lnTo>
                  <a:lnTo>
                    <a:pt x="1728" y="63"/>
                  </a:lnTo>
                  <a:lnTo>
                    <a:pt x="1800" y="106"/>
                  </a:lnTo>
                  <a:lnTo>
                    <a:pt x="1810" y="125"/>
                  </a:lnTo>
                  <a:lnTo>
                    <a:pt x="1815" y="149"/>
                  </a:lnTo>
                  <a:lnTo>
                    <a:pt x="1810" y="173"/>
                  </a:lnTo>
                  <a:lnTo>
                    <a:pt x="1800" y="192"/>
                  </a:lnTo>
                  <a:lnTo>
                    <a:pt x="1781" y="202"/>
                  </a:lnTo>
                  <a:lnTo>
                    <a:pt x="1762" y="202"/>
                  </a:lnTo>
                  <a:lnTo>
                    <a:pt x="1728" y="226"/>
                  </a:lnTo>
                  <a:lnTo>
                    <a:pt x="1690" y="240"/>
                  </a:lnTo>
                  <a:lnTo>
                    <a:pt x="1647" y="245"/>
                  </a:lnTo>
                  <a:lnTo>
                    <a:pt x="1599" y="240"/>
                  </a:lnTo>
                  <a:lnTo>
                    <a:pt x="1565" y="226"/>
                  </a:lnTo>
                  <a:lnTo>
                    <a:pt x="1651" y="130"/>
                  </a:lnTo>
                  <a:lnTo>
                    <a:pt x="1483" y="91"/>
                  </a:lnTo>
                  <a:lnTo>
                    <a:pt x="1531" y="149"/>
                  </a:lnTo>
                  <a:lnTo>
                    <a:pt x="1522" y="163"/>
                  </a:lnTo>
                  <a:lnTo>
                    <a:pt x="1344" y="250"/>
                  </a:lnTo>
                  <a:lnTo>
                    <a:pt x="1339" y="240"/>
                  </a:lnTo>
                  <a:lnTo>
                    <a:pt x="1335" y="226"/>
                  </a:lnTo>
                  <a:lnTo>
                    <a:pt x="1354" y="197"/>
                  </a:lnTo>
                  <a:lnTo>
                    <a:pt x="1363" y="183"/>
                  </a:lnTo>
                  <a:lnTo>
                    <a:pt x="1363" y="159"/>
                  </a:lnTo>
                  <a:lnTo>
                    <a:pt x="1205" y="154"/>
                  </a:lnTo>
                  <a:lnTo>
                    <a:pt x="1301" y="216"/>
                  </a:lnTo>
                  <a:lnTo>
                    <a:pt x="1267" y="260"/>
                  </a:lnTo>
                  <a:lnTo>
                    <a:pt x="1224" y="269"/>
                  </a:lnTo>
                  <a:lnTo>
                    <a:pt x="1181" y="264"/>
                  </a:lnTo>
                  <a:lnTo>
                    <a:pt x="1133" y="255"/>
                  </a:lnTo>
                  <a:lnTo>
                    <a:pt x="1085" y="250"/>
                  </a:lnTo>
                  <a:lnTo>
                    <a:pt x="1047" y="216"/>
                  </a:lnTo>
                  <a:lnTo>
                    <a:pt x="1018" y="183"/>
                  </a:lnTo>
                  <a:lnTo>
                    <a:pt x="1023" y="159"/>
                  </a:lnTo>
                  <a:lnTo>
                    <a:pt x="1042" y="130"/>
                  </a:lnTo>
                  <a:lnTo>
                    <a:pt x="1095" y="106"/>
                  </a:lnTo>
                  <a:lnTo>
                    <a:pt x="1157" y="91"/>
                  </a:lnTo>
                  <a:lnTo>
                    <a:pt x="1224" y="82"/>
                  </a:lnTo>
                  <a:lnTo>
                    <a:pt x="1287" y="82"/>
                  </a:lnTo>
                  <a:lnTo>
                    <a:pt x="1291" y="77"/>
                  </a:lnTo>
                  <a:lnTo>
                    <a:pt x="1287" y="67"/>
                  </a:lnTo>
                  <a:lnTo>
                    <a:pt x="1263" y="43"/>
                  </a:lnTo>
                  <a:lnTo>
                    <a:pt x="1229" y="24"/>
                  </a:lnTo>
                  <a:lnTo>
                    <a:pt x="1195" y="19"/>
                  </a:lnTo>
                  <a:lnTo>
                    <a:pt x="1157" y="15"/>
                  </a:lnTo>
                  <a:lnTo>
                    <a:pt x="1114" y="19"/>
                  </a:lnTo>
                  <a:lnTo>
                    <a:pt x="994" y="19"/>
                  </a:lnTo>
                  <a:lnTo>
                    <a:pt x="965" y="29"/>
                  </a:lnTo>
                  <a:lnTo>
                    <a:pt x="941" y="48"/>
                  </a:lnTo>
                  <a:lnTo>
                    <a:pt x="907" y="82"/>
                  </a:lnTo>
                  <a:lnTo>
                    <a:pt x="346" y="351"/>
                  </a:lnTo>
                  <a:lnTo>
                    <a:pt x="250" y="586"/>
                  </a:lnTo>
                  <a:lnTo>
                    <a:pt x="250" y="581"/>
                  </a:lnTo>
                  <a:lnTo>
                    <a:pt x="202" y="644"/>
                  </a:lnTo>
                  <a:lnTo>
                    <a:pt x="149" y="697"/>
                  </a:lnTo>
                  <a:lnTo>
                    <a:pt x="91" y="740"/>
                  </a:lnTo>
                  <a:lnTo>
                    <a:pt x="29" y="778"/>
                  </a:lnTo>
                  <a:lnTo>
                    <a:pt x="48" y="778"/>
                  </a:lnTo>
                  <a:lnTo>
                    <a:pt x="67" y="773"/>
                  </a:lnTo>
                  <a:lnTo>
                    <a:pt x="130" y="735"/>
                  </a:lnTo>
                  <a:lnTo>
                    <a:pt x="187" y="687"/>
                  </a:lnTo>
                  <a:lnTo>
                    <a:pt x="240" y="629"/>
                  </a:lnTo>
                  <a:lnTo>
                    <a:pt x="283" y="567"/>
                  </a:lnTo>
                  <a:lnTo>
                    <a:pt x="326" y="490"/>
                  </a:lnTo>
                  <a:lnTo>
                    <a:pt x="374" y="413"/>
                  </a:lnTo>
                  <a:lnTo>
                    <a:pt x="427" y="341"/>
                  </a:lnTo>
                  <a:lnTo>
                    <a:pt x="461" y="317"/>
                  </a:lnTo>
                  <a:lnTo>
                    <a:pt x="504" y="293"/>
                  </a:lnTo>
                  <a:lnTo>
                    <a:pt x="533" y="284"/>
                  </a:lnTo>
                  <a:lnTo>
                    <a:pt x="557" y="284"/>
                  </a:lnTo>
                  <a:lnTo>
                    <a:pt x="600" y="279"/>
                  </a:lnTo>
                  <a:lnTo>
                    <a:pt x="638" y="245"/>
                  </a:lnTo>
                  <a:lnTo>
                    <a:pt x="653" y="226"/>
                  </a:lnTo>
                  <a:lnTo>
                    <a:pt x="677" y="216"/>
                  </a:lnTo>
                  <a:lnTo>
                    <a:pt x="682" y="226"/>
                  </a:lnTo>
                  <a:lnTo>
                    <a:pt x="677" y="240"/>
                  </a:lnTo>
                  <a:lnTo>
                    <a:pt x="667" y="255"/>
                  </a:lnTo>
                  <a:lnTo>
                    <a:pt x="662" y="269"/>
                  </a:lnTo>
                  <a:lnTo>
                    <a:pt x="667" y="288"/>
                  </a:lnTo>
                  <a:lnTo>
                    <a:pt x="691" y="308"/>
                  </a:lnTo>
                  <a:lnTo>
                    <a:pt x="710" y="312"/>
                  </a:lnTo>
                  <a:lnTo>
                    <a:pt x="782" y="413"/>
                  </a:lnTo>
                  <a:lnTo>
                    <a:pt x="758" y="456"/>
                  </a:lnTo>
                  <a:lnTo>
                    <a:pt x="744" y="495"/>
                  </a:lnTo>
                  <a:lnTo>
                    <a:pt x="720" y="528"/>
                  </a:lnTo>
                  <a:lnTo>
                    <a:pt x="686" y="552"/>
                  </a:lnTo>
                  <a:lnTo>
                    <a:pt x="648" y="581"/>
                  </a:lnTo>
                  <a:lnTo>
                    <a:pt x="571" y="653"/>
                  </a:lnTo>
                  <a:lnTo>
                    <a:pt x="490" y="721"/>
                  </a:lnTo>
                  <a:lnTo>
                    <a:pt x="413" y="778"/>
                  </a:lnTo>
                  <a:lnTo>
                    <a:pt x="331" y="821"/>
                  </a:lnTo>
                  <a:lnTo>
                    <a:pt x="240" y="860"/>
                  </a:lnTo>
                  <a:lnTo>
                    <a:pt x="154" y="903"/>
                  </a:lnTo>
                  <a:lnTo>
                    <a:pt x="10" y="975"/>
                  </a:lnTo>
                  <a:lnTo>
                    <a:pt x="0" y="980"/>
                  </a:lnTo>
                  <a:lnTo>
                    <a:pt x="0" y="985"/>
                  </a:lnTo>
                  <a:lnTo>
                    <a:pt x="10" y="980"/>
                  </a:lnTo>
                  <a:close/>
                </a:path>
              </a:pathLst>
            </a:custGeom>
            <a:solidFill>
              <a:srgbClr val="E0C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6" name="Freeform 168"/>
            <p:cNvSpPr>
              <a:spLocks/>
            </p:cNvSpPr>
            <p:nvPr/>
          </p:nvSpPr>
          <p:spPr bwMode="auto">
            <a:xfrm>
              <a:off x="5219" y="4436"/>
              <a:ext cx="245" cy="212"/>
            </a:xfrm>
            <a:custGeom>
              <a:avLst/>
              <a:gdLst>
                <a:gd name="T0" fmla="*/ 120 w 245"/>
                <a:gd name="T1" fmla="*/ 212 h 212"/>
                <a:gd name="T2" fmla="*/ 245 w 245"/>
                <a:gd name="T3" fmla="*/ 173 h 212"/>
                <a:gd name="T4" fmla="*/ 106 w 245"/>
                <a:gd name="T5" fmla="*/ 116 h 212"/>
                <a:gd name="T6" fmla="*/ 101 w 245"/>
                <a:gd name="T7" fmla="*/ 106 h 212"/>
                <a:gd name="T8" fmla="*/ 91 w 245"/>
                <a:gd name="T9" fmla="*/ 96 h 212"/>
                <a:gd name="T10" fmla="*/ 211 w 245"/>
                <a:gd name="T11" fmla="*/ 10 h 212"/>
                <a:gd name="T12" fmla="*/ 183 w 245"/>
                <a:gd name="T13" fmla="*/ 0 h 212"/>
                <a:gd name="T14" fmla="*/ 144 w 245"/>
                <a:gd name="T15" fmla="*/ 0 h 212"/>
                <a:gd name="T16" fmla="*/ 72 w 245"/>
                <a:gd name="T17" fmla="*/ 24 h 212"/>
                <a:gd name="T18" fmla="*/ 48 w 245"/>
                <a:gd name="T19" fmla="*/ 48 h 212"/>
                <a:gd name="T20" fmla="*/ 24 w 245"/>
                <a:gd name="T21" fmla="*/ 68 h 212"/>
                <a:gd name="T22" fmla="*/ 10 w 245"/>
                <a:gd name="T23" fmla="*/ 92 h 212"/>
                <a:gd name="T24" fmla="*/ 0 w 245"/>
                <a:gd name="T25" fmla="*/ 121 h 212"/>
                <a:gd name="T26" fmla="*/ 19 w 245"/>
                <a:gd name="T27" fmla="*/ 159 h 212"/>
                <a:gd name="T28" fmla="*/ 48 w 245"/>
                <a:gd name="T29" fmla="*/ 183 h 212"/>
                <a:gd name="T30" fmla="*/ 82 w 245"/>
                <a:gd name="T31" fmla="*/ 197 h 212"/>
                <a:gd name="T32" fmla="*/ 120 w 245"/>
                <a:gd name="T33"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12">
                  <a:moveTo>
                    <a:pt x="120" y="212"/>
                  </a:moveTo>
                  <a:lnTo>
                    <a:pt x="245" y="173"/>
                  </a:lnTo>
                  <a:lnTo>
                    <a:pt x="106" y="116"/>
                  </a:lnTo>
                  <a:lnTo>
                    <a:pt x="101" y="106"/>
                  </a:lnTo>
                  <a:lnTo>
                    <a:pt x="91" y="96"/>
                  </a:lnTo>
                  <a:lnTo>
                    <a:pt x="211" y="10"/>
                  </a:lnTo>
                  <a:lnTo>
                    <a:pt x="183" y="0"/>
                  </a:lnTo>
                  <a:lnTo>
                    <a:pt x="144" y="0"/>
                  </a:lnTo>
                  <a:lnTo>
                    <a:pt x="72" y="24"/>
                  </a:lnTo>
                  <a:lnTo>
                    <a:pt x="48" y="48"/>
                  </a:lnTo>
                  <a:lnTo>
                    <a:pt x="24" y="68"/>
                  </a:lnTo>
                  <a:lnTo>
                    <a:pt x="10" y="92"/>
                  </a:lnTo>
                  <a:lnTo>
                    <a:pt x="0" y="121"/>
                  </a:lnTo>
                  <a:lnTo>
                    <a:pt x="19" y="159"/>
                  </a:lnTo>
                  <a:lnTo>
                    <a:pt x="48" y="183"/>
                  </a:lnTo>
                  <a:lnTo>
                    <a:pt x="82" y="197"/>
                  </a:lnTo>
                  <a:lnTo>
                    <a:pt x="12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7" name="Freeform 169"/>
            <p:cNvSpPr>
              <a:spLocks/>
            </p:cNvSpPr>
            <p:nvPr/>
          </p:nvSpPr>
          <p:spPr bwMode="auto">
            <a:xfrm>
              <a:off x="7428" y="4134"/>
              <a:ext cx="945" cy="480"/>
            </a:xfrm>
            <a:custGeom>
              <a:avLst/>
              <a:gdLst>
                <a:gd name="T0" fmla="*/ 921 w 945"/>
                <a:gd name="T1" fmla="*/ 480 h 480"/>
                <a:gd name="T2" fmla="*/ 945 w 945"/>
                <a:gd name="T3" fmla="*/ 475 h 480"/>
                <a:gd name="T4" fmla="*/ 941 w 945"/>
                <a:gd name="T5" fmla="*/ 423 h 480"/>
                <a:gd name="T6" fmla="*/ 931 w 945"/>
                <a:gd name="T7" fmla="*/ 370 h 480"/>
                <a:gd name="T8" fmla="*/ 888 w 945"/>
                <a:gd name="T9" fmla="*/ 278 h 480"/>
                <a:gd name="T10" fmla="*/ 830 w 945"/>
                <a:gd name="T11" fmla="*/ 192 h 480"/>
                <a:gd name="T12" fmla="*/ 758 w 945"/>
                <a:gd name="T13" fmla="*/ 110 h 480"/>
                <a:gd name="T14" fmla="*/ 676 w 945"/>
                <a:gd name="T15" fmla="*/ 77 h 480"/>
                <a:gd name="T16" fmla="*/ 585 w 945"/>
                <a:gd name="T17" fmla="*/ 53 h 480"/>
                <a:gd name="T18" fmla="*/ 494 w 945"/>
                <a:gd name="T19" fmla="*/ 38 h 480"/>
                <a:gd name="T20" fmla="*/ 408 w 945"/>
                <a:gd name="T21" fmla="*/ 19 h 480"/>
                <a:gd name="T22" fmla="*/ 211 w 945"/>
                <a:gd name="T23" fmla="*/ 5 h 480"/>
                <a:gd name="T24" fmla="*/ 9 w 945"/>
                <a:gd name="T25" fmla="*/ 0 h 480"/>
                <a:gd name="T26" fmla="*/ 0 w 945"/>
                <a:gd name="T27" fmla="*/ 10 h 480"/>
                <a:gd name="T28" fmla="*/ 4 w 945"/>
                <a:gd name="T29" fmla="*/ 14 h 480"/>
                <a:gd name="T30" fmla="*/ 76 w 945"/>
                <a:gd name="T31" fmla="*/ 43 h 480"/>
                <a:gd name="T32" fmla="*/ 158 w 945"/>
                <a:gd name="T33" fmla="*/ 58 h 480"/>
                <a:gd name="T34" fmla="*/ 321 w 945"/>
                <a:gd name="T35" fmla="*/ 77 h 480"/>
                <a:gd name="T36" fmla="*/ 489 w 945"/>
                <a:gd name="T37" fmla="*/ 91 h 480"/>
                <a:gd name="T38" fmla="*/ 571 w 945"/>
                <a:gd name="T39" fmla="*/ 106 h 480"/>
                <a:gd name="T40" fmla="*/ 652 w 945"/>
                <a:gd name="T41" fmla="*/ 130 h 480"/>
                <a:gd name="T42" fmla="*/ 701 w 945"/>
                <a:gd name="T43" fmla="*/ 168 h 480"/>
                <a:gd name="T44" fmla="*/ 739 w 945"/>
                <a:gd name="T45" fmla="*/ 206 h 480"/>
                <a:gd name="T46" fmla="*/ 797 w 945"/>
                <a:gd name="T47" fmla="*/ 307 h 480"/>
                <a:gd name="T48" fmla="*/ 845 w 945"/>
                <a:gd name="T49" fmla="*/ 403 h 480"/>
                <a:gd name="T50" fmla="*/ 878 w 945"/>
                <a:gd name="T51" fmla="*/ 442 h 480"/>
                <a:gd name="T52" fmla="*/ 921 w 945"/>
                <a:gd name="T5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5" h="480">
                  <a:moveTo>
                    <a:pt x="921" y="480"/>
                  </a:moveTo>
                  <a:lnTo>
                    <a:pt x="945" y="475"/>
                  </a:lnTo>
                  <a:lnTo>
                    <a:pt x="941" y="423"/>
                  </a:lnTo>
                  <a:lnTo>
                    <a:pt x="931" y="370"/>
                  </a:lnTo>
                  <a:lnTo>
                    <a:pt x="888" y="278"/>
                  </a:lnTo>
                  <a:lnTo>
                    <a:pt x="830" y="192"/>
                  </a:lnTo>
                  <a:lnTo>
                    <a:pt x="758" y="110"/>
                  </a:lnTo>
                  <a:lnTo>
                    <a:pt x="676" y="77"/>
                  </a:lnTo>
                  <a:lnTo>
                    <a:pt x="585" y="53"/>
                  </a:lnTo>
                  <a:lnTo>
                    <a:pt x="494" y="38"/>
                  </a:lnTo>
                  <a:lnTo>
                    <a:pt x="408" y="19"/>
                  </a:lnTo>
                  <a:lnTo>
                    <a:pt x="211" y="5"/>
                  </a:lnTo>
                  <a:lnTo>
                    <a:pt x="9" y="0"/>
                  </a:lnTo>
                  <a:lnTo>
                    <a:pt x="0" y="10"/>
                  </a:lnTo>
                  <a:lnTo>
                    <a:pt x="4" y="14"/>
                  </a:lnTo>
                  <a:lnTo>
                    <a:pt x="76" y="43"/>
                  </a:lnTo>
                  <a:lnTo>
                    <a:pt x="158" y="58"/>
                  </a:lnTo>
                  <a:lnTo>
                    <a:pt x="321" y="77"/>
                  </a:lnTo>
                  <a:lnTo>
                    <a:pt x="489" y="91"/>
                  </a:lnTo>
                  <a:lnTo>
                    <a:pt x="571" y="106"/>
                  </a:lnTo>
                  <a:lnTo>
                    <a:pt x="652" y="130"/>
                  </a:lnTo>
                  <a:lnTo>
                    <a:pt x="701" y="168"/>
                  </a:lnTo>
                  <a:lnTo>
                    <a:pt x="739" y="206"/>
                  </a:lnTo>
                  <a:lnTo>
                    <a:pt x="797" y="307"/>
                  </a:lnTo>
                  <a:lnTo>
                    <a:pt x="845" y="403"/>
                  </a:lnTo>
                  <a:lnTo>
                    <a:pt x="878" y="442"/>
                  </a:lnTo>
                  <a:lnTo>
                    <a:pt x="921" y="4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8" name="Freeform 170"/>
            <p:cNvSpPr>
              <a:spLocks/>
            </p:cNvSpPr>
            <p:nvPr/>
          </p:nvSpPr>
          <p:spPr bwMode="auto">
            <a:xfrm>
              <a:off x="8417" y="4355"/>
              <a:ext cx="172" cy="235"/>
            </a:xfrm>
            <a:custGeom>
              <a:avLst/>
              <a:gdLst>
                <a:gd name="T0" fmla="*/ 134 w 172"/>
                <a:gd name="T1" fmla="*/ 235 h 235"/>
                <a:gd name="T2" fmla="*/ 158 w 172"/>
                <a:gd name="T3" fmla="*/ 235 h 235"/>
                <a:gd name="T4" fmla="*/ 168 w 172"/>
                <a:gd name="T5" fmla="*/ 221 h 235"/>
                <a:gd name="T6" fmla="*/ 172 w 172"/>
                <a:gd name="T7" fmla="*/ 202 h 235"/>
                <a:gd name="T8" fmla="*/ 168 w 172"/>
                <a:gd name="T9" fmla="*/ 158 h 235"/>
                <a:gd name="T10" fmla="*/ 139 w 172"/>
                <a:gd name="T11" fmla="*/ 72 h 235"/>
                <a:gd name="T12" fmla="*/ 110 w 172"/>
                <a:gd name="T13" fmla="*/ 29 h 235"/>
                <a:gd name="T14" fmla="*/ 96 w 172"/>
                <a:gd name="T15" fmla="*/ 9 h 235"/>
                <a:gd name="T16" fmla="*/ 76 w 172"/>
                <a:gd name="T17" fmla="*/ 0 h 235"/>
                <a:gd name="T18" fmla="*/ 0 w 172"/>
                <a:gd name="T19" fmla="*/ 0 h 235"/>
                <a:gd name="T20" fmla="*/ 120 w 172"/>
                <a:gd name="T21" fmla="*/ 235 h 235"/>
                <a:gd name="T22" fmla="*/ 134 w 172"/>
                <a:gd name="T23"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235">
                  <a:moveTo>
                    <a:pt x="134" y="235"/>
                  </a:moveTo>
                  <a:lnTo>
                    <a:pt x="158" y="235"/>
                  </a:lnTo>
                  <a:lnTo>
                    <a:pt x="168" y="221"/>
                  </a:lnTo>
                  <a:lnTo>
                    <a:pt x="172" y="202"/>
                  </a:lnTo>
                  <a:lnTo>
                    <a:pt x="168" y="158"/>
                  </a:lnTo>
                  <a:lnTo>
                    <a:pt x="139" y="72"/>
                  </a:lnTo>
                  <a:lnTo>
                    <a:pt x="110" y="29"/>
                  </a:lnTo>
                  <a:lnTo>
                    <a:pt x="96" y="9"/>
                  </a:lnTo>
                  <a:lnTo>
                    <a:pt x="76" y="0"/>
                  </a:lnTo>
                  <a:lnTo>
                    <a:pt x="0" y="0"/>
                  </a:lnTo>
                  <a:lnTo>
                    <a:pt x="120" y="235"/>
                  </a:lnTo>
                  <a:lnTo>
                    <a:pt x="13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9" name="Freeform 171"/>
            <p:cNvSpPr>
              <a:spLocks/>
            </p:cNvSpPr>
            <p:nvPr/>
          </p:nvSpPr>
          <p:spPr bwMode="auto">
            <a:xfrm>
              <a:off x="3203" y="4264"/>
              <a:ext cx="4642" cy="1229"/>
            </a:xfrm>
            <a:custGeom>
              <a:avLst/>
              <a:gdLst>
                <a:gd name="T0" fmla="*/ 744 w 4642"/>
                <a:gd name="T1" fmla="*/ 1075 h 1229"/>
                <a:gd name="T2" fmla="*/ 1238 w 4642"/>
                <a:gd name="T3" fmla="*/ 802 h 1229"/>
                <a:gd name="T4" fmla="*/ 1589 w 4642"/>
                <a:gd name="T5" fmla="*/ 643 h 1229"/>
                <a:gd name="T6" fmla="*/ 1613 w 4642"/>
                <a:gd name="T7" fmla="*/ 552 h 1229"/>
                <a:gd name="T8" fmla="*/ 1690 w 4642"/>
                <a:gd name="T9" fmla="*/ 427 h 1229"/>
                <a:gd name="T10" fmla="*/ 1843 w 4642"/>
                <a:gd name="T11" fmla="*/ 345 h 1229"/>
                <a:gd name="T12" fmla="*/ 1915 w 4642"/>
                <a:gd name="T13" fmla="*/ 393 h 1229"/>
                <a:gd name="T14" fmla="*/ 1910 w 4642"/>
                <a:gd name="T15" fmla="*/ 528 h 1229"/>
                <a:gd name="T16" fmla="*/ 1838 w 4642"/>
                <a:gd name="T17" fmla="*/ 638 h 1229"/>
                <a:gd name="T18" fmla="*/ 1810 w 4642"/>
                <a:gd name="T19" fmla="*/ 672 h 1229"/>
                <a:gd name="T20" fmla="*/ 1733 w 4642"/>
                <a:gd name="T21" fmla="*/ 715 h 1229"/>
                <a:gd name="T22" fmla="*/ 1454 w 4642"/>
                <a:gd name="T23" fmla="*/ 893 h 1229"/>
                <a:gd name="T24" fmla="*/ 1291 w 4642"/>
                <a:gd name="T25" fmla="*/ 989 h 1229"/>
                <a:gd name="T26" fmla="*/ 1229 w 4642"/>
                <a:gd name="T27" fmla="*/ 1022 h 1229"/>
                <a:gd name="T28" fmla="*/ 1210 w 4642"/>
                <a:gd name="T29" fmla="*/ 1070 h 1229"/>
                <a:gd name="T30" fmla="*/ 2170 w 4642"/>
                <a:gd name="T31" fmla="*/ 581 h 1229"/>
                <a:gd name="T32" fmla="*/ 2223 w 4642"/>
                <a:gd name="T33" fmla="*/ 566 h 1229"/>
                <a:gd name="T34" fmla="*/ 2395 w 4642"/>
                <a:gd name="T35" fmla="*/ 557 h 1229"/>
                <a:gd name="T36" fmla="*/ 2535 w 4642"/>
                <a:gd name="T37" fmla="*/ 537 h 1229"/>
                <a:gd name="T38" fmla="*/ 2731 w 4642"/>
                <a:gd name="T39" fmla="*/ 585 h 1229"/>
                <a:gd name="T40" fmla="*/ 3039 w 4642"/>
                <a:gd name="T41" fmla="*/ 710 h 1229"/>
                <a:gd name="T42" fmla="*/ 3140 w 4642"/>
                <a:gd name="T43" fmla="*/ 758 h 1229"/>
                <a:gd name="T44" fmla="*/ 3159 w 4642"/>
                <a:gd name="T45" fmla="*/ 773 h 1229"/>
                <a:gd name="T46" fmla="*/ 3298 w 4642"/>
                <a:gd name="T47" fmla="*/ 830 h 1229"/>
                <a:gd name="T48" fmla="*/ 3452 w 4642"/>
                <a:gd name="T49" fmla="*/ 797 h 1229"/>
                <a:gd name="T50" fmla="*/ 3490 w 4642"/>
                <a:gd name="T51" fmla="*/ 782 h 1229"/>
                <a:gd name="T52" fmla="*/ 3288 w 4642"/>
                <a:gd name="T53" fmla="*/ 715 h 1229"/>
                <a:gd name="T54" fmla="*/ 3159 w 4642"/>
                <a:gd name="T55" fmla="*/ 667 h 1229"/>
                <a:gd name="T56" fmla="*/ 2971 w 4642"/>
                <a:gd name="T57" fmla="*/ 581 h 1229"/>
                <a:gd name="T58" fmla="*/ 2880 w 4642"/>
                <a:gd name="T59" fmla="*/ 441 h 1229"/>
                <a:gd name="T60" fmla="*/ 2875 w 4642"/>
                <a:gd name="T61" fmla="*/ 427 h 1229"/>
                <a:gd name="T62" fmla="*/ 2981 w 4642"/>
                <a:gd name="T63" fmla="*/ 389 h 1229"/>
                <a:gd name="T64" fmla="*/ 3154 w 4642"/>
                <a:gd name="T65" fmla="*/ 297 h 1229"/>
                <a:gd name="T66" fmla="*/ 3183 w 4642"/>
                <a:gd name="T67" fmla="*/ 235 h 1229"/>
                <a:gd name="T68" fmla="*/ 3044 w 4642"/>
                <a:gd name="T69" fmla="*/ 48 h 1229"/>
                <a:gd name="T70" fmla="*/ 3082 w 4642"/>
                <a:gd name="T71" fmla="*/ 38 h 1229"/>
                <a:gd name="T72" fmla="*/ 3288 w 4642"/>
                <a:gd name="T73" fmla="*/ 24 h 1229"/>
                <a:gd name="T74" fmla="*/ 3538 w 4642"/>
                <a:gd name="T75" fmla="*/ 4 h 1229"/>
                <a:gd name="T76" fmla="*/ 3740 w 4642"/>
                <a:gd name="T77" fmla="*/ 0 h 1229"/>
                <a:gd name="T78" fmla="*/ 4052 w 4642"/>
                <a:gd name="T79" fmla="*/ 4 h 1229"/>
                <a:gd name="T80" fmla="*/ 4263 w 4642"/>
                <a:gd name="T81" fmla="*/ 81 h 1229"/>
                <a:gd name="T82" fmla="*/ 4474 w 4642"/>
                <a:gd name="T83" fmla="*/ 158 h 1229"/>
                <a:gd name="T84" fmla="*/ 4599 w 4642"/>
                <a:gd name="T85" fmla="*/ 196 h 1229"/>
                <a:gd name="T86" fmla="*/ 4642 w 4642"/>
                <a:gd name="T87" fmla="*/ 297 h 1229"/>
                <a:gd name="T88" fmla="*/ 4585 w 4642"/>
                <a:gd name="T89" fmla="*/ 446 h 1229"/>
                <a:gd name="T90" fmla="*/ 4455 w 4642"/>
                <a:gd name="T91" fmla="*/ 576 h 1229"/>
                <a:gd name="T92" fmla="*/ 4253 w 4642"/>
                <a:gd name="T93" fmla="*/ 648 h 1229"/>
                <a:gd name="T94" fmla="*/ 3864 w 4642"/>
                <a:gd name="T95" fmla="*/ 758 h 1229"/>
                <a:gd name="T96" fmla="*/ 3735 w 4642"/>
                <a:gd name="T97" fmla="*/ 792 h 1229"/>
                <a:gd name="T98" fmla="*/ 3447 w 4642"/>
                <a:gd name="T99" fmla="*/ 850 h 1229"/>
                <a:gd name="T100" fmla="*/ 3260 w 4642"/>
                <a:gd name="T101" fmla="*/ 883 h 1229"/>
                <a:gd name="T102" fmla="*/ 2391 w 4642"/>
                <a:gd name="T103" fmla="*/ 974 h 1229"/>
                <a:gd name="T104" fmla="*/ 1445 w 4642"/>
                <a:gd name="T105" fmla="*/ 1138 h 1229"/>
                <a:gd name="T106" fmla="*/ 1277 w 4642"/>
                <a:gd name="T107" fmla="*/ 1162 h 1229"/>
                <a:gd name="T108" fmla="*/ 941 w 4642"/>
                <a:gd name="T109" fmla="*/ 1210 h 1229"/>
                <a:gd name="T110" fmla="*/ 830 w 4642"/>
                <a:gd name="T111" fmla="*/ 1224 h 1229"/>
                <a:gd name="T112" fmla="*/ 110 w 4642"/>
                <a:gd name="T113" fmla="*/ 1224 h 1229"/>
                <a:gd name="T114" fmla="*/ 4 w 4642"/>
                <a:gd name="T115" fmla="*/ 1215 h 1229"/>
                <a:gd name="T116" fmla="*/ 28 w 4642"/>
                <a:gd name="T117" fmla="*/ 114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42" h="1229">
                  <a:moveTo>
                    <a:pt x="52" y="1133"/>
                  </a:moveTo>
                  <a:lnTo>
                    <a:pt x="465" y="1128"/>
                  </a:lnTo>
                  <a:lnTo>
                    <a:pt x="744" y="1075"/>
                  </a:lnTo>
                  <a:lnTo>
                    <a:pt x="806" y="1022"/>
                  </a:lnTo>
                  <a:lnTo>
                    <a:pt x="1070" y="898"/>
                  </a:lnTo>
                  <a:lnTo>
                    <a:pt x="1238" y="802"/>
                  </a:lnTo>
                  <a:lnTo>
                    <a:pt x="1296" y="854"/>
                  </a:lnTo>
                  <a:lnTo>
                    <a:pt x="1459" y="763"/>
                  </a:lnTo>
                  <a:lnTo>
                    <a:pt x="1589" y="643"/>
                  </a:lnTo>
                  <a:lnTo>
                    <a:pt x="1589" y="633"/>
                  </a:lnTo>
                  <a:lnTo>
                    <a:pt x="1594" y="614"/>
                  </a:lnTo>
                  <a:lnTo>
                    <a:pt x="1613" y="552"/>
                  </a:lnTo>
                  <a:lnTo>
                    <a:pt x="1642" y="480"/>
                  </a:lnTo>
                  <a:lnTo>
                    <a:pt x="1666" y="451"/>
                  </a:lnTo>
                  <a:lnTo>
                    <a:pt x="1690" y="427"/>
                  </a:lnTo>
                  <a:lnTo>
                    <a:pt x="1752" y="389"/>
                  </a:lnTo>
                  <a:lnTo>
                    <a:pt x="1810" y="355"/>
                  </a:lnTo>
                  <a:lnTo>
                    <a:pt x="1843" y="345"/>
                  </a:lnTo>
                  <a:lnTo>
                    <a:pt x="1867" y="350"/>
                  </a:lnTo>
                  <a:lnTo>
                    <a:pt x="1891" y="365"/>
                  </a:lnTo>
                  <a:lnTo>
                    <a:pt x="1915" y="393"/>
                  </a:lnTo>
                  <a:lnTo>
                    <a:pt x="1930" y="437"/>
                  </a:lnTo>
                  <a:lnTo>
                    <a:pt x="1925" y="480"/>
                  </a:lnTo>
                  <a:lnTo>
                    <a:pt x="1910" y="528"/>
                  </a:lnTo>
                  <a:lnTo>
                    <a:pt x="1886" y="571"/>
                  </a:lnTo>
                  <a:lnTo>
                    <a:pt x="1862" y="609"/>
                  </a:lnTo>
                  <a:lnTo>
                    <a:pt x="1838" y="638"/>
                  </a:lnTo>
                  <a:lnTo>
                    <a:pt x="1819" y="657"/>
                  </a:lnTo>
                  <a:lnTo>
                    <a:pt x="1814" y="667"/>
                  </a:lnTo>
                  <a:lnTo>
                    <a:pt x="1810" y="672"/>
                  </a:lnTo>
                  <a:lnTo>
                    <a:pt x="1790" y="681"/>
                  </a:lnTo>
                  <a:lnTo>
                    <a:pt x="1766" y="696"/>
                  </a:lnTo>
                  <a:lnTo>
                    <a:pt x="1733" y="715"/>
                  </a:lnTo>
                  <a:lnTo>
                    <a:pt x="1651" y="768"/>
                  </a:lnTo>
                  <a:lnTo>
                    <a:pt x="1555" y="830"/>
                  </a:lnTo>
                  <a:lnTo>
                    <a:pt x="1454" y="893"/>
                  </a:lnTo>
                  <a:lnTo>
                    <a:pt x="1363" y="946"/>
                  </a:lnTo>
                  <a:lnTo>
                    <a:pt x="1325" y="970"/>
                  </a:lnTo>
                  <a:lnTo>
                    <a:pt x="1291" y="989"/>
                  </a:lnTo>
                  <a:lnTo>
                    <a:pt x="1262" y="1003"/>
                  </a:lnTo>
                  <a:lnTo>
                    <a:pt x="1248" y="1013"/>
                  </a:lnTo>
                  <a:lnTo>
                    <a:pt x="1229" y="1022"/>
                  </a:lnTo>
                  <a:lnTo>
                    <a:pt x="1214" y="1032"/>
                  </a:lnTo>
                  <a:lnTo>
                    <a:pt x="1210" y="1051"/>
                  </a:lnTo>
                  <a:lnTo>
                    <a:pt x="1210" y="1070"/>
                  </a:lnTo>
                  <a:lnTo>
                    <a:pt x="1214" y="1075"/>
                  </a:lnTo>
                  <a:lnTo>
                    <a:pt x="1637" y="931"/>
                  </a:lnTo>
                  <a:lnTo>
                    <a:pt x="2170" y="581"/>
                  </a:lnTo>
                  <a:lnTo>
                    <a:pt x="2175" y="581"/>
                  </a:lnTo>
                  <a:lnTo>
                    <a:pt x="2184" y="576"/>
                  </a:lnTo>
                  <a:lnTo>
                    <a:pt x="2223" y="566"/>
                  </a:lnTo>
                  <a:lnTo>
                    <a:pt x="2275" y="561"/>
                  </a:lnTo>
                  <a:lnTo>
                    <a:pt x="2338" y="561"/>
                  </a:lnTo>
                  <a:lnTo>
                    <a:pt x="2395" y="557"/>
                  </a:lnTo>
                  <a:lnTo>
                    <a:pt x="2453" y="542"/>
                  </a:lnTo>
                  <a:lnTo>
                    <a:pt x="2491" y="537"/>
                  </a:lnTo>
                  <a:lnTo>
                    <a:pt x="2535" y="537"/>
                  </a:lnTo>
                  <a:lnTo>
                    <a:pt x="2587" y="547"/>
                  </a:lnTo>
                  <a:lnTo>
                    <a:pt x="2655" y="561"/>
                  </a:lnTo>
                  <a:lnTo>
                    <a:pt x="2731" y="585"/>
                  </a:lnTo>
                  <a:lnTo>
                    <a:pt x="2813" y="614"/>
                  </a:lnTo>
                  <a:lnTo>
                    <a:pt x="2971" y="681"/>
                  </a:lnTo>
                  <a:lnTo>
                    <a:pt x="3039" y="710"/>
                  </a:lnTo>
                  <a:lnTo>
                    <a:pt x="3096" y="734"/>
                  </a:lnTo>
                  <a:lnTo>
                    <a:pt x="3130" y="754"/>
                  </a:lnTo>
                  <a:lnTo>
                    <a:pt x="3140" y="758"/>
                  </a:lnTo>
                  <a:lnTo>
                    <a:pt x="3144" y="758"/>
                  </a:lnTo>
                  <a:lnTo>
                    <a:pt x="3149" y="763"/>
                  </a:lnTo>
                  <a:lnTo>
                    <a:pt x="3159" y="773"/>
                  </a:lnTo>
                  <a:lnTo>
                    <a:pt x="3202" y="802"/>
                  </a:lnTo>
                  <a:lnTo>
                    <a:pt x="3260" y="826"/>
                  </a:lnTo>
                  <a:lnTo>
                    <a:pt x="3298" y="830"/>
                  </a:lnTo>
                  <a:lnTo>
                    <a:pt x="3332" y="826"/>
                  </a:lnTo>
                  <a:lnTo>
                    <a:pt x="3399" y="811"/>
                  </a:lnTo>
                  <a:lnTo>
                    <a:pt x="3452" y="797"/>
                  </a:lnTo>
                  <a:lnTo>
                    <a:pt x="3485" y="787"/>
                  </a:lnTo>
                  <a:lnTo>
                    <a:pt x="3495" y="782"/>
                  </a:lnTo>
                  <a:lnTo>
                    <a:pt x="3490" y="782"/>
                  </a:lnTo>
                  <a:lnTo>
                    <a:pt x="3471" y="778"/>
                  </a:lnTo>
                  <a:lnTo>
                    <a:pt x="3418" y="758"/>
                  </a:lnTo>
                  <a:lnTo>
                    <a:pt x="3288" y="715"/>
                  </a:lnTo>
                  <a:lnTo>
                    <a:pt x="3255" y="701"/>
                  </a:lnTo>
                  <a:lnTo>
                    <a:pt x="3212" y="686"/>
                  </a:lnTo>
                  <a:lnTo>
                    <a:pt x="3159" y="667"/>
                  </a:lnTo>
                  <a:lnTo>
                    <a:pt x="3106" y="643"/>
                  </a:lnTo>
                  <a:lnTo>
                    <a:pt x="3005" y="600"/>
                  </a:lnTo>
                  <a:lnTo>
                    <a:pt x="2971" y="581"/>
                  </a:lnTo>
                  <a:lnTo>
                    <a:pt x="2952" y="561"/>
                  </a:lnTo>
                  <a:lnTo>
                    <a:pt x="2904" y="480"/>
                  </a:lnTo>
                  <a:lnTo>
                    <a:pt x="2880" y="441"/>
                  </a:lnTo>
                  <a:lnTo>
                    <a:pt x="2875" y="432"/>
                  </a:lnTo>
                  <a:lnTo>
                    <a:pt x="2871" y="427"/>
                  </a:lnTo>
                  <a:lnTo>
                    <a:pt x="2875" y="427"/>
                  </a:lnTo>
                  <a:lnTo>
                    <a:pt x="2885" y="422"/>
                  </a:lnTo>
                  <a:lnTo>
                    <a:pt x="2923" y="408"/>
                  </a:lnTo>
                  <a:lnTo>
                    <a:pt x="2981" y="389"/>
                  </a:lnTo>
                  <a:lnTo>
                    <a:pt x="3044" y="360"/>
                  </a:lnTo>
                  <a:lnTo>
                    <a:pt x="3101" y="331"/>
                  </a:lnTo>
                  <a:lnTo>
                    <a:pt x="3154" y="297"/>
                  </a:lnTo>
                  <a:lnTo>
                    <a:pt x="3183" y="268"/>
                  </a:lnTo>
                  <a:lnTo>
                    <a:pt x="3188" y="249"/>
                  </a:lnTo>
                  <a:lnTo>
                    <a:pt x="3183" y="235"/>
                  </a:lnTo>
                  <a:lnTo>
                    <a:pt x="3096" y="110"/>
                  </a:lnTo>
                  <a:lnTo>
                    <a:pt x="3053" y="62"/>
                  </a:lnTo>
                  <a:lnTo>
                    <a:pt x="3044" y="48"/>
                  </a:lnTo>
                  <a:lnTo>
                    <a:pt x="3039" y="43"/>
                  </a:lnTo>
                  <a:lnTo>
                    <a:pt x="3058" y="43"/>
                  </a:lnTo>
                  <a:lnTo>
                    <a:pt x="3082" y="38"/>
                  </a:lnTo>
                  <a:lnTo>
                    <a:pt x="3116" y="38"/>
                  </a:lnTo>
                  <a:lnTo>
                    <a:pt x="3197" y="28"/>
                  </a:lnTo>
                  <a:lnTo>
                    <a:pt x="3288" y="24"/>
                  </a:lnTo>
                  <a:lnTo>
                    <a:pt x="3384" y="19"/>
                  </a:lnTo>
                  <a:lnTo>
                    <a:pt x="3471" y="9"/>
                  </a:lnTo>
                  <a:lnTo>
                    <a:pt x="3538" y="4"/>
                  </a:lnTo>
                  <a:lnTo>
                    <a:pt x="3576" y="4"/>
                  </a:lnTo>
                  <a:lnTo>
                    <a:pt x="3668" y="4"/>
                  </a:lnTo>
                  <a:lnTo>
                    <a:pt x="3740" y="0"/>
                  </a:lnTo>
                  <a:lnTo>
                    <a:pt x="3821" y="0"/>
                  </a:lnTo>
                  <a:lnTo>
                    <a:pt x="3985" y="4"/>
                  </a:lnTo>
                  <a:lnTo>
                    <a:pt x="4052" y="4"/>
                  </a:lnTo>
                  <a:lnTo>
                    <a:pt x="4100" y="14"/>
                  </a:lnTo>
                  <a:lnTo>
                    <a:pt x="4177" y="43"/>
                  </a:lnTo>
                  <a:lnTo>
                    <a:pt x="4263" y="81"/>
                  </a:lnTo>
                  <a:lnTo>
                    <a:pt x="4345" y="120"/>
                  </a:lnTo>
                  <a:lnTo>
                    <a:pt x="4412" y="148"/>
                  </a:lnTo>
                  <a:lnTo>
                    <a:pt x="4474" y="158"/>
                  </a:lnTo>
                  <a:lnTo>
                    <a:pt x="4541" y="172"/>
                  </a:lnTo>
                  <a:lnTo>
                    <a:pt x="4570" y="182"/>
                  </a:lnTo>
                  <a:lnTo>
                    <a:pt x="4599" y="196"/>
                  </a:lnTo>
                  <a:lnTo>
                    <a:pt x="4623" y="220"/>
                  </a:lnTo>
                  <a:lnTo>
                    <a:pt x="4637" y="254"/>
                  </a:lnTo>
                  <a:lnTo>
                    <a:pt x="4642" y="297"/>
                  </a:lnTo>
                  <a:lnTo>
                    <a:pt x="4633" y="345"/>
                  </a:lnTo>
                  <a:lnTo>
                    <a:pt x="4613" y="398"/>
                  </a:lnTo>
                  <a:lnTo>
                    <a:pt x="4585" y="446"/>
                  </a:lnTo>
                  <a:lnTo>
                    <a:pt x="4546" y="494"/>
                  </a:lnTo>
                  <a:lnTo>
                    <a:pt x="4503" y="537"/>
                  </a:lnTo>
                  <a:lnTo>
                    <a:pt x="4455" y="576"/>
                  </a:lnTo>
                  <a:lnTo>
                    <a:pt x="4402" y="600"/>
                  </a:lnTo>
                  <a:lnTo>
                    <a:pt x="4340" y="619"/>
                  </a:lnTo>
                  <a:lnTo>
                    <a:pt x="4253" y="648"/>
                  </a:lnTo>
                  <a:lnTo>
                    <a:pt x="4057" y="706"/>
                  </a:lnTo>
                  <a:lnTo>
                    <a:pt x="3956" y="730"/>
                  </a:lnTo>
                  <a:lnTo>
                    <a:pt x="3864" y="758"/>
                  </a:lnTo>
                  <a:lnTo>
                    <a:pt x="3788" y="778"/>
                  </a:lnTo>
                  <a:lnTo>
                    <a:pt x="3759" y="787"/>
                  </a:lnTo>
                  <a:lnTo>
                    <a:pt x="3735" y="792"/>
                  </a:lnTo>
                  <a:lnTo>
                    <a:pt x="3682" y="802"/>
                  </a:lnTo>
                  <a:lnTo>
                    <a:pt x="3615" y="816"/>
                  </a:lnTo>
                  <a:lnTo>
                    <a:pt x="3447" y="850"/>
                  </a:lnTo>
                  <a:lnTo>
                    <a:pt x="3370" y="864"/>
                  </a:lnTo>
                  <a:lnTo>
                    <a:pt x="3303" y="878"/>
                  </a:lnTo>
                  <a:lnTo>
                    <a:pt x="3260" y="883"/>
                  </a:lnTo>
                  <a:lnTo>
                    <a:pt x="3245" y="888"/>
                  </a:lnTo>
                  <a:lnTo>
                    <a:pt x="3240" y="888"/>
                  </a:lnTo>
                  <a:lnTo>
                    <a:pt x="2391" y="974"/>
                  </a:lnTo>
                  <a:lnTo>
                    <a:pt x="1469" y="1133"/>
                  </a:lnTo>
                  <a:lnTo>
                    <a:pt x="1464" y="1133"/>
                  </a:lnTo>
                  <a:lnTo>
                    <a:pt x="1445" y="1138"/>
                  </a:lnTo>
                  <a:lnTo>
                    <a:pt x="1411" y="1143"/>
                  </a:lnTo>
                  <a:lnTo>
                    <a:pt x="1373" y="1147"/>
                  </a:lnTo>
                  <a:lnTo>
                    <a:pt x="1277" y="1162"/>
                  </a:lnTo>
                  <a:lnTo>
                    <a:pt x="1162" y="1181"/>
                  </a:lnTo>
                  <a:lnTo>
                    <a:pt x="1046" y="1195"/>
                  </a:lnTo>
                  <a:lnTo>
                    <a:pt x="941" y="1210"/>
                  </a:lnTo>
                  <a:lnTo>
                    <a:pt x="897" y="1215"/>
                  </a:lnTo>
                  <a:lnTo>
                    <a:pt x="859" y="1219"/>
                  </a:lnTo>
                  <a:lnTo>
                    <a:pt x="830" y="1224"/>
                  </a:lnTo>
                  <a:lnTo>
                    <a:pt x="816" y="1224"/>
                  </a:lnTo>
                  <a:lnTo>
                    <a:pt x="129" y="1224"/>
                  </a:lnTo>
                  <a:lnTo>
                    <a:pt x="110" y="1224"/>
                  </a:lnTo>
                  <a:lnTo>
                    <a:pt x="67" y="1229"/>
                  </a:lnTo>
                  <a:lnTo>
                    <a:pt x="19" y="1224"/>
                  </a:lnTo>
                  <a:lnTo>
                    <a:pt x="4" y="1215"/>
                  </a:lnTo>
                  <a:lnTo>
                    <a:pt x="0" y="1200"/>
                  </a:lnTo>
                  <a:lnTo>
                    <a:pt x="9" y="1171"/>
                  </a:lnTo>
                  <a:lnTo>
                    <a:pt x="28" y="1147"/>
                  </a:lnTo>
                  <a:lnTo>
                    <a:pt x="43" y="1138"/>
                  </a:lnTo>
                  <a:lnTo>
                    <a:pt x="52" y="1133"/>
                  </a:lnTo>
                  <a:close/>
                </a:path>
              </a:pathLst>
            </a:custGeom>
            <a:solidFill>
              <a:srgbClr val="CC3300"/>
            </a:solidFill>
            <a:ln w="0">
              <a:solidFill>
                <a:srgbClr val="000000"/>
              </a:solidFill>
              <a:prstDash val="sysDash"/>
              <a:round/>
              <a:headEnd/>
              <a:tailEnd/>
            </a:ln>
          </p:spPr>
          <p:txBody>
            <a:bodyPr/>
            <a:lstStyle/>
            <a:p>
              <a:endParaRPr lang="de-DE"/>
            </a:p>
          </p:txBody>
        </p:sp>
      </p:grpSp>
      <p:grpSp>
        <p:nvGrpSpPr>
          <p:cNvPr id="43180" name="Group 172"/>
          <p:cNvGrpSpPr>
            <a:grpSpLocks/>
          </p:cNvGrpSpPr>
          <p:nvPr/>
        </p:nvGrpSpPr>
        <p:grpSpPr bwMode="auto">
          <a:xfrm>
            <a:off x="3851275" y="3429000"/>
            <a:ext cx="212725" cy="1065213"/>
            <a:chOff x="1777" y="1237"/>
            <a:chExt cx="336" cy="1677"/>
          </a:xfrm>
        </p:grpSpPr>
        <p:sp>
          <p:nvSpPr>
            <p:cNvPr id="43181" name="Freeform 173"/>
            <p:cNvSpPr>
              <a:spLocks/>
            </p:cNvSpPr>
            <p:nvPr/>
          </p:nvSpPr>
          <p:spPr bwMode="auto">
            <a:xfrm>
              <a:off x="1777" y="1237"/>
              <a:ext cx="288" cy="1056"/>
            </a:xfrm>
            <a:custGeom>
              <a:avLst/>
              <a:gdLst>
                <a:gd name="T0" fmla="*/ 125 w 288"/>
                <a:gd name="T1" fmla="*/ 0 h 1056"/>
                <a:gd name="T2" fmla="*/ 154 w 288"/>
                <a:gd name="T3" fmla="*/ 118 h 1056"/>
                <a:gd name="T4" fmla="*/ 173 w 288"/>
                <a:gd name="T5" fmla="*/ 247 h 1056"/>
                <a:gd name="T6" fmla="*/ 192 w 288"/>
                <a:gd name="T7" fmla="*/ 385 h 1056"/>
                <a:gd name="T8" fmla="*/ 211 w 288"/>
                <a:gd name="T9" fmla="*/ 513 h 1056"/>
                <a:gd name="T10" fmla="*/ 231 w 288"/>
                <a:gd name="T11" fmla="*/ 651 h 1056"/>
                <a:gd name="T12" fmla="*/ 250 w 288"/>
                <a:gd name="T13" fmla="*/ 789 h 1056"/>
                <a:gd name="T14" fmla="*/ 269 w 288"/>
                <a:gd name="T15" fmla="*/ 917 h 1056"/>
                <a:gd name="T16" fmla="*/ 288 w 288"/>
                <a:gd name="T17" fmla="*/ 1036 h 1056"/>
                <a:gd name="T18" fmla="*/ 260 w 288"/>
                <a:gd name="T19" fmla="*/ 1036 h 1056"/>
                <a:gd name="T20" fmla="*/ 221 w 288"/>
                <a:gd name="T21" fmla="*/ 1036 h 1056"/>
                <a:gd name="T22" fmla="*/ 192 w 288"/>
                <a:gd name="T23" fmla="*/ 1046 h 1056"/>
                <a:gd name="T24" fmla="*/ 154 w 288"/>
                <a:gd name="T25" fmla="*/ 1046 h 1056"/>
                <a:gd name="T26" fmla="*/ 125 w 288"/>
                <a:gd name="T27" fmla="*/ 1046 h 1056"/>
                <a:gd name="T28" fmla="*/ 96 w 288"/>
                <a:gd name="T29" fmla="*/ 1046 h 1056"/>
                <a:gd name="T30" fmla="*/ 58 w 288"/>
                <a:gd name="T31" fmla="*/ 1056 h 1056"/>
                <a:gd name="T32" fmla="*/ 29 w 288"/>
                <a:gd name="T33" fmla="*/ 1056 h 1056"/>
                <a:gd name="T34" fmla="*/ 19 w 288"/>
                <a:gd name="T35" fmla="*/ 898 h 1056"/>
                <a:gd name="T36" fmla="*/ 10 w 288"/>
                <a:gd name="T37" fmla="*/ 740 h 1056"/>
                <a:gd name="T38" fmla="*/ 0 w 288"/>
                <a:gd name="T39" fmla="*/ 582 h 1056"/>
                <a:gd name="T40" fmla="*/ 0 w 288"/>
                <a:gd name="T41" fmla="*/ 424 h 1056"/>
                <a:gd name="T42" fmla="*/ 10 w 288"/>
                <a:gd name="T43" fmla="*/ 286 h 1056"/>
                <a:gd name="T44" fmla="*/ 38 w 288"/>
                <a:gd name="T45" fmla="*/ 158 h 1056"/>
                <a:gd name="T46" fmla="*/ 67 w 288"/>
                <a:gd name="T47" fmla="*/ 69 h 1056"/>
                <a:gd name="T48" fmla="*/ 125 w 288"/>
                <a:gd name="T4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056">
                  <a:moveTo>
                    <a:pt x="125" y="0"/>
                  </a:moveTo>
                  <a:lnTo>
                    <a:pt x="154" y="118"/>
                  </a:lnTo>
                  <a:lnTo>
                    <a:pt x="173" y="247"/>
                  </a:lnTo>
                  <a:lnTo>
                    <a:pt x="192" y="385"/>
                  </a:lnTo>
                  <a:lnTo>
                    <a:pt x="211" y="513"/>
                  </a:lnTo>
                  <a:lnTo>
                    <a:pt x="231" y="651"/>
                  </a:lnTo>
                  <a:lnTo>
                    <a:pt x="250" y="789"/>
                  </a:lnTo>
                  <a:lnTo>
                    <a:pt x="269" y="917"/>
                  </a:lnTo>
                  <a:lnTo>
                    <a:pt x="288" y="1036"/>
                  </a:lnTo>
                  <a:lnTo>
                    <a:pt x="260" y="1036"/>
                  </a:lnTo>
                  <a:lnTo>
                    <a:pt x="221" y="1036"/>
                  </a:lnTo>
                  <a:lnTo>
                    <a:pt x="192" y="1046"/>
                  </a:lnTo>
                  <a:lnTo>
                    <a:pt x="154" y="1046"/>
                  </a:lnTo>
                  <a:lnTo>
                    <a:pt x="125" y="1046"/>
                  </a:lnTo>
                  <a:lnTo>
                    <a:pt x="96" y="1046"/>
                  </a:lnTo>
                  <a:lnTo>
                    <a:pt x="58" y="1056"/>
                  </a:lnTo>
                  <a:lnTo>
                    <a:pt x="29" y="1056"/>
                  </a:lnTo>
                  <a:lnTo>
                    <a:pt x="19" y="898"/>
                  </a:lnTo>
                  <a:lnTo>
                    <a:pt x="10" y="740"/>
                  </a:lnTo>
                  <a:lnTo>
                    <a:pt x="0" y="582"/>
                  </a:lnTo>
                  <a:lnTo>
                    <a:pt x="0" y="424"/>
                  </a:lnTo>
                  <a:lnTo>
                    <a:pt x="10" y="286"/>
                  </a:lnTo>
                  <a:lnTo>
                    <a:pt x="38" y="158"/>
                  </a:lnTo>
                  <a:lnTo>
                    <a:pt x="67" y="69"/>
                  </a:lnTo>
                  <a:lnTo>
                    <a:pt x="125"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2" name="Freeform 174"/>
            <p:cNvSpPr>
              <a:spLocks/>
            </p:cNvSpPr>
            <p:nvPr/>
          </p:nvSpPr>
          <p:spPr bwMode="auto">
            <a:xfrm>
              <a:off x="1912" y="2302"/>
              <a:ext cx="201" cy="612"/>
            </a:xfrm>
            <a:custGeom>
              <a:avLst/>
              <a:gdLst>
                <a:gd name="T0" fmla="*/ 144 w 201"/>
                <a:gd name="T1" fmla="*/ 0 h 612"/>
                <a:gd name="T2" fmla="*/ 144 w 201"/>
                <a:gd name="T3" fmla="*/ 69 h 612"/>
                <a:gd name="T4" fmla="*/ 153 w 201"/>
                <a:gd name="T5" fmla="*/ 138 h 612"/>
                <a:gd name="T6" fmla="*/ 163 w 201"/>
                <a:gd name="T7" fmla="*/ 208 h 612"/>
                <a:gd name="T8" fmla="*/ 173 w 201"/>
                <a:gd name="T9" fmla="*/ 277 h 612"/>
                <a:gd name="T10" fmla="*/ 182 w 201"/>
                <a:gd name="T11" fmla="*/ 336 h 612"/>
                <a:gd name="T12" fmla="*/ 182 w 201"/>
                <a:gd name="T13" fmla="*/ 405 h 612"/>
                <a:gd name="T14" fmla="*/ 192 w 201"/>
                <a:gd name="T15" fmla="*/ 474 h 612"/>
                <a:gd name="T16" fmla="*/ 201 w 201"/>
                <a:gd name="T17" fmla="*/ 543 h 612"/>
                <a:gd name="T18" fmla="*/ 192 w 201"/>
                <a:gd name="T19" fmla="*/ 573 h 612"/>
                <a:gd name="T20" fmla="*/ 173 w 201"/>
                <a:gd name="T21" fmla="*/ 602 h 612"/>
                <a:gd name="T22" fmla="*/ 153 w 201"/>
                <a:gd name="T23" fmla="*/ 612 h 612"/>
                <a:gd name="T24" fmla="*/ 125 w 201"/>
                <a:gd name="T25" fmla="*/ 612 h 612"/>
                <a:gd name="T26" fmla="*/ 96 w 201"/>
                <a:gd name="T27" fmla="*/ 602 h 612"/>
                <a:gd name="T28" fmla="*/ 67 w 201"/>
                <a:gd name="T29" fmla="*/ 592 h 612"/>
                <a:gd name="T30" fmla="*/ 38 w 201"/>
                <a:gd name="T31" fmla="*/ 573 h 612"/>
                <a:gd name="T32" fmla="*/ 0 w 201"/>
                <a:gd name="T33" fmla="*/ 533 h 612"/>
                <a:gd name="T34" fmla="*/ 9 w 201"/>
                <a:gd name="T35" fmla="*/ 533 h 612"/>
                <a:gd name="T36" fmla="*/ 19 w 201"/>
                <a:gd name="T37" fmla="*/ 533 h 612"/>
                <a:gd name="T38" fmla="*/ 28 w 201"/>
                <a:gd name="T39" fmla="*/ 523 h 612"/>
                <a:gd name="T40" fmla="*/ 38 w 201"/>
                <a:gd name="T41" fmla="*/ 513 h 612"/>
                <a:gd name="T42" fmla="*/ 48 w 201"/>
                <a:gd name="T43" fmla="*/ 513 h 612"/>
                <a:gd name="T44" fmla="*/ 57 w 201"/>
                <a:gd name="T45" fmla="*/ 503 h 612"/>
                <a:gd name="T46" fmla="*/ 57 w 201"/>
                <a:gd name="T47" fmla="*/ 494 h 612"/>
                <a:gd name="T48" fmla="*/ 67 w 201"/>
                <a:gd name="T49" fmla="*/ 484 h 612"/>
                <a:gd name="T50" fmla="*/ 57 w 201"/>
                <a:gd name="T51" fmla="*/ 425 h 612"/>
                <a:gd name="T52" fmla="*/ 48 w 201"/>
                <a:gd name="T53" fmla="*/ 365 h 612"/>
                <a:gd name="T54" fmla="*/ 48 w 201"/>
                <a:gd name="T55" fmla="*/ 306 h 612"/>
                <a:gd name="T56" fmla="*/ 48 w 201"/>
                <a:gd name="T57" fmla="*/ 237 h 612"/>
                <a:gd name="T58" fmla="*/ 48 w 201"/>
                <a:gd name="T59" fmla="*/ 178 h 612"/>
                <a:gd name="T60" fmla="*/ 48 w 201"/>
                <a:gd name="T61" fmla="*/ 119 h 612"/>
                <a:gd name="T62" fmla="*/ 38 w 201"/>
                <a:gd name="T63" fmla="*/ 69 h 612"/>
                <a:gd name="T64" fmla="*/ 28 w 201"/>
                <a:gd name="T65" fmla="*/ 20 h 612"/>
                <a:gd name="T66" fmla="*/ 48 w 201"/>
                <a:gd name="T67" fmla="*/ 20 h 612"/>
                <a:gd name="T68" fmla="*/ 67 w 201"/>
                <a:gd name="T69" fmla="*/ 20 h 612"/>
                <a:gd name="T70" fmla="*/ 76 w 201"/>
                <a:gd name="T71" fmla="*/ 20 h 612"/>
                <a:gd name="T72" fmla="*/ 86 w 201"/>
                <a:gd name="T73" fmla="*/ 10 h 612"/>
                <a:gd name="T74" fmla="*/ 96 w 201"/>
                <a:gd name="T75" fmla="*/ 10 h 612"/>
                <a:gd name="T76" fmla="*/ 105 w 201"/>
                <a:gd name="T77" fmla="*/ 10 h 612"/>
                <a:gd name="T78" fmla="*/ 125 w 201"/>
                <a:gd name="T79" fmla="*/ 10 h 612"/>
                <a:gd name="T80" fmla="*/ 144 w 201"/>
                <a:gd name="T8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612">
                  <a:moveTo>
                    <a:pt x="144" y="0"/>
                  </a:moveTo>
                  <a:lnTo>
                    <a:pt x="144" y="69"/>
                  </a:lnTo>
                  <a:lnTo>
                    <a:pt x="153" y="138"/>
                  </a:lnTo>
                  <a:lnTo>
                    <a:pt x="163" y="208"/>
                  </a:lnTo>
                  <a:lnTo>
                    <a:pt x="173" y="277"/>
                  </a:lnTo>
                  <a:lnTo>
                    <a:pt x="182" y="336"/>
                  </a:lnTo>
                  <a:lnTo>
                    <a:pt x="182" y="405"/>
                  </a:lnTo>
                  <a:lnTo>
                    <a:pt x="192" y="474"/>
                  </a:lnTo>
                  <a:lnTo>
                    <a:pt x="201" y="543"/>
                  </a:lnTo>
                  <a:lnTo>
                    <a:pt x="192" y="573"/>
                  </a:lnTo>
                  <a:lnTo>
                    <a:pt x="173" y="602"/>
                  </a:lnTo>
                  <a:lnTo>
                    <a:pt x="153" y="612"/>
                  </a:lnTo>
                  <a:lnTo>
                    <a:pt x="125" y="612"/>
                  </a:lnTo>
                  <a:lnTo>
                    <a:pt x="96" y="602"/>
                  </a:lnTo>
                  <a:lnTo>
                    <a:pt x="67" y="592"/>
                  </a:lnTo>
                  <a:lnTo>
                    <a:pt x="38" y="57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306"/>
                  </a:lnTo>
                  <a:lnTo>
                    <a:pt x="48" y="237"/>
                  </a:lnTo>
                  <a:lnTo>
                    <a:pt x="48" y="178"/>
                  </a:lnTo>
                  <a:lnTo>
                    <a:pt x="48" y="119"/>
                  </a:lnTo>
                  <a:lnTo>
                    <a:pt x="38" y="69"/>
                  </a:lnTo>
                  <a:lnTo>
                    <a:pt x="28" y="20"/>
                  </a:lnTo>
                  <a:lnTo>
                    <a:pt x="48" y="20"/>
                  </a:lnTo>
                  <a:lnTo>
                    <a:pt x="67" y="20"/>
                  </a:lnTo>
                  <a:lnTo>
                    <a:pt x="76" y="20"/>
                  </a:lnTo>
                  <a:lnTo>
                    <a:pt x="86" y="10"/>
                  </a:lnTo>
                  <a:lnTo>
                    <a:pt x="96" y="10"/>
                  </a:lnTo>
                  <a:lnTo>
                    <a:pt x="105" y="10"/>
                  </a:lnTo>
                  <a:lnTo>
                    <a:pt x="125" y="10"/>
                  </a:lnTo>
                  <a:lnTo>
                    <a:pt x="14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3" name="Freeform 175"/>
            <p:cNvSpPr>
              <a:spLocks/>
            </p:cNvSpPr>
            <p:nvPr/>
          </p:nvSpPr>
          <p:spPr bwMode="auto">
            <a:xfrm>
              <a:off x="1912" y="2302"/>
              <a:ext cx="192" cy="602"/>
            </a:xfrm>
            <a:custGeom>
              <a:avLst/>
              <a:gdLst>
                <a:gd name="T0" fmla="*/ 134 w 192"/>
                <a:gd name="T1" fmla="*/ 0 h 602"/>
                <a:gd name="T2" fmla="*/ 144 w 192"/>
                <a:gd name="T3" fmla="*/ 69 h 602"/>
                <a:gd name="T4" fmla="*/ 153 w 192"/>
                <a:gd name="T5" fmla="*/ 138 h 602"/>
                <a:gd name="T6" fmla="*/ 153 w 192"/>
                <a:gd name="T7" fmla="*/ 208 h 602"/>
                <a:gd name="T8" fmla="*/ 163 w 192"/>
                <a:gd name="T9" fmla="*/ 277 h 602"/>
                <a:gd name="T10" fmla="*/ 173 w 192"/>
                <a:gd name="T11" fmla="*/ 336 h 602"/>
                <a:gd name="T12" fmla="*/ 182 w 192"/>
                <a:gd name="T13" fmla="*/ 405 h 602"/>
                <a:gd name="T14" fmla="*/ 182 w 192"/>
                <a:gd name="T15" fmla="*/ 464 h 602"/>
                <a:gd name="T16" fmla="*/ 192 w 192"/>
                <a:gd name="T17" fmla="*/ 533 h 602"/>
                <a:gd name="T18" fmla="*/ 182 w 192"/>
                <a:gd name="T19" fmla="*/ 573 h 602"/>
                <a:gd name="T20" fmla="*/ 163 w 192"/>
                <a:gd name="T21" fmla="*/ 592 h 602"/>
                <a:gd name="T22" fmla="*/ 144 w 192"/>
                <a:gd name="T23" fmla="*/ 602 h 602"/>
                <a:gd name="T24" fmla="*/ 125 w 192"/>
                <a:gd name="T25" fmla="*/ 602 h 602"/>
                <a:gd name="T26" fmla="*/ 96 w 192"/>
                <a:gd name="T27" fmla="*/ 602 h 602"/>
                <a:gd name="T28" fmla="*/ 67 w 192"/>
                <a:gd name="T29" fmla="*/ 582 h 602"/>
                <a:gd name="T30" fmla="*/ 38 w 192"/>
                <a:gd name="T31" fmla="*/ 563 h 602"/>
                <a:gd name="T32" fmla="*/ 0 w 192"/>
                <a:gd name="T33" fmla="*/ 533 h 602"/>
                <a:gd name="T34" fmla="*/ 9 w 192"/>
                <a:gd name="T35" fmla="*/ 533 h 602"/>
                <a:gd name="T36" fmla="*/ 19 w 192"/>
                <a:gd name="T37" fmla="*/ 533 h 602"/>
                <a:gd name="T38" fmla="*/ 28 w 192"/>
                <a:gd name="T39" fmla="*/ 523 h 602"/>
                <a:gd name="T40" fmla="*/ 38 w 192"/>
                <a:gd name="T41" fmla="*/ 513 h 602"/>
                <a:gd name="T42" fmla="*/ 48 w 192"/>
                <a:gd name="T43" fmla="*/ 513 h 602"/>
                <a:gd name="T44" fmla="*/ 57 w 192"/>
                <a:gd name="T45" fmla="*/ 503 h 602"/>
                <a:gd name="T46" fmla="*/ 57 w 192"/>
                <a:gd name="T47" fmla="*/ 494 h 602"/>
                <a:gd name="T48" fmla="*/ 67 w 192"/>
                <a:gd name="T49" fmla="*/ 484 h 602"/>
                <a:gd name="T50" fmla="*/ 57 w 192"/>
                <a:gd name="T51" fmla="*/ 425 h 602"/>
                <a:gd name="T52" fmla="*/ 48 w 192"/>
                <a:gd name="T53" fmla="*/ 365 h 602"/>
                <a:gd name="T54" fmla="*/ 48 w 192"/>
                <a:gd name="T55" fmla="*/ 296 h 602"/>
                <a:gd name="T56" fmla="*/ 48 w 192"/>
                <a:gd name="T57" fmla="*/ 119 h 602"/>
                <a:gd name="T58" fmla="*/ 38 w 192"/>
                <a:gd name="T59" fmla="*/ 60 h 602"/>
                <a:gd name="T60" fmla="*/ 28 w 192"/>
                <a:gd name="T61" fmla="*/ 20 h 602"/>
                <a:gd name="T62" fmla="*/ 48 w 192"/>
                <a:gd name="T63" fmla="*/ 20 h 602"/>
                <a:gd name="T64" fmla="*/ 67 w 192"/>
                <a:gd name="T65" fmla="*/ 20 h 602"/>
                <a:gd name="T66" fmla="*/ 76 w 192"/>
                <a:gd name="T67" fmla="*/ 20 h 602"/>
                <a:gd name="T68" fmla="*/ 86 w 192"/>
                <a:gd name="T69" fmla="*/ 10 h 602"/>
                <a:gd name="T70" fmla="*/ 96 w 192"/>
                <a:gd name="T71" fmla="*/ 10 h 602"/>
                <a:gd name="T72" fmla="*/ 105 w 192"/>
                <a:gd name="T73" fmla="*/ 10 h 602"/>
                <a:gd name="T74" fmla="*/ 115 w 192"/>
                <a:gd name="T75" fmla="*/ 10 h 602"/>
                <a:gd name="T76" fmla="*/ 134 w 192"/>
                <a:gd name="T7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602">
                  <a:moveTo>
                    <a:pt x="134" y="0"/>
                  </a:moveTo>
                  <a:lnTo>
                    <a:pt x="144" y="69"/>
                  </a:lnTo>
                  <a:lnTo>
                    <a:pt x="153" y="138"/>
                  </a:lnTo>
                  <a:lnTo>
                    <a:pt x="153" y="208"/>
                  </a:lnTo>
                  <a:lnTo>
                    <a:pt x="163" y="277"/>
                  </a:lnTo>
                  <a:lnTo>
                    <a:pt x="173" y="336"/>
                  </a:lnTo>
                  <a:lnTo>
                    <a:pt x="182" y="405"/>
                  </a:lnTo>
                  <a:lnTo>
                    <a:pt x="182" y="464"/>
                  </a:lnTo>
                  <a:lnTo>
                    <a:pt x="192" y="533"/>
                  </a:lnTo>
                  <a:lnTo>
                    <a:pt x="182" y="573"/>
                  </a:lnTo>
                  <a:lnTo>
                    <a:pt x="163" y="592"/>
                  </a:lnTo>
                  <a:lnTo>
                    <a:pt x="144" y="602"/>
                  </a:lnTo>
                  <a:lnTo>
                    <a:pt x="125" y="602"/>
                  </a:lnTo>
                  <a:lnTo>
                    <a:pt x="96" y="602"/>
                  </a:lnTo>
                  <a:lnTo>
                    <a:pt x="67" y="582"/>
                  </a:lnTo>
                  <a:lnTo>
                    <a:pt x="38" y="56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296"/>
                  </a:lnTo>
                  <a:lnTo>
                    <a:pt x="48" y="119"/>
                  </a:lnTo>
                  <a:lnTo>
                    <a:pt x="38" y="60"/>
                  </a:lnTo>
                  <a:lnTo>
                    <a:pt x="28" y="20"/>
                  </a:lnTo>
                  <a:lnTo>
                    <a:pt x="48" y="20"/>
                  </a:lnTo>
                  <a:lnTo>
                    <a:pt x="67" y="20"/>
                  </a:lnTo>
                  <a:lnTo>
                    <a:pt x="76" y="20"/>
                  </a:lnTo>
                  <a:lnTo>
                    <a:pt x="86" y="10"/>
                  </a:lnTo>
                  <a:lnTo>
                    <a:pt x="96" y="10"/>
                  </a:lnTo>
                  <a:lnTo>
                    <a:pt x="105" y="10"/>
                  </a:lnTo>
                  <a:lnTo>
                    <a:pt x="115" y="10"/>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4" name="Freeform 176"/>
            <p:cNvSpPr>
              <a:spLocks/>
            </p:cNvSpPr>
            <p:nvPr/>
          </p:nvSpPr>
          <p:spPr bwMode="auto">
            <a:xfrm>
              <a:off x="1921" y="1385"/>
              <a:ext cx="125" cy="868"/>
            </a:xfrm>
            <a:custGeom>
              <a:avLst/>
              <a:gdLst>
                <a:gd name="T0" fmla="*/ 0 w 125"/>
                <a:gd name="T1" fmla="*/ 0 h 868"/>
                <a:gd name="T2" fmla="*/ 125 w 125"/>
                <a:gd name="T3" fmla="*/ 868 h 868"/>
                <a:gd name="T4" fmla="*/ 116 w 125"/>
                <a:gd name="T5" fmla="*/ 868 h 868"/>
                <a:gd name="T6" fmla="*/ 0 w 125"/>
                <a:gd name="T7" fmla="*/ 0 h 868"/>
              </a:gdLst>
              <a:ahLst/>
              <a:cxnLst>
                <a:cxn ang="0">
                  <a:pos x="T0" y="T1"/>
                </a:cxn>
                <a:cxn ang="0">
                  <a:pos x="T2" y="T3"/>
                </a:cxn>
                <a:cxn ang="0">
                  <a:pos x="T4" y="T5"/>
                </a:cxn>
                <a:cxn ang="0">
                  <a:pos x="T6" y="T7"/>
                </a:cxn>
              </a:cxnLst>
              <a:rect l="0" t="0" r="r" b="b"/>
              <a:pathLst>
                <a:path w="125" h="868">
                  <a:moveTo>
                    <a:pt x="0" y="0"/>
                  </a:moveTo>
                  <a:lnTo>
                    <a:pt x="125" y="868"/>
                  </a:lnTo>
                  <a:lnTo>
                    <a:pt x="116" y="868"/>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5" name="Freeform 177"/>
            <p:cNvSpPr>
              <a:spLocks/>
            </p:cNvSpPr>
            <p:nvPr/>
          </p:nvSpPr>
          <p:spPr bwMode="auto">
            <a:xfrm>
              <a:off x="1806" y="1276"/>
              <a:ext cx="86" cy="859"/>
            </a:xfrm>
            <a:custGeom>
              <a:avLst/>
              <a:gdLst>
                <a:gd name="T0" fmla="*/ 86 w 86"/>
                <a:gd name="T1" fmla="*/ 0 h 859"/>
                <a:gd name="T2" fmla="*/ 77 w 86"/>
                <a:gd name="T3" fmla="*/ 40 h 859"/>
                <a:gd name="T4" fmla="*/ 58 w 86"/>
                <a:gd name="T5" fmla="*/ 60 h 859"/>
                <a:gd name="T6" fmla="*/ 48 w 86"/>
                <a:gd name="T7" fmla="*/ 89 h 859"/>
                <a:gd name="T8" fmla="*/ 48 w 86"/>
                <a:gd name="T9" fmla="*/ 119 h 859"/>
                <a:gd name="T10" fmla="*/ 48 w 86"/>
                <a:gd name="T11" fmla="*/ 148 h 859"/>
                <a:gd name="T12" fmla="*/ 58 w 86"/>
                <a:gd name="T13" fmla="*/ 178 h 859"/>
                <a:gd name="T14" fmla="*/ 67 w 86"/>
                <a:gd name="T15" fmla="*/ 217 h 859"/>
                <a:gd name="T16" fmla="*/ 77 w 86"/>
                <a:gd name="T17" fmla="*/ 267 h 859"/>
                <a:gd name="T18" fmla="*/ 77 w 86"/>
                <a:gd name="T19" fmla="*/ 346 h 859"/>
                <a:gd name="T20" fmla="*/ 67 w 86"/>
                <a:gd name="T21" fmla="*/ 425 h 859"/>
                <a:gd name="T22" fmla="*/ 48 w 86"/>
                <a:gd name="T23" fmla="*/ 563 h 859"/>
                <a:gd name="T24" fmla="*/ 38 w 86"/>
                <a:gd name="T25" fmla="*/ 632 h 859"/>
                <a:gd name="T26" fmla="*/ 29 w 86"/>
                <a:gd name="T27" fmla="*/ 701 h 859"/>
                <a:gd name="T28" fmla="*/ 19 w 86"/>
                <a:gd name="T29" fmla="*/ 770 h 859"/>
                <a:gd name="T30" fmla="*/ 19 w 86"/>
                <a:gd name="T31" fmla="*/ 859 h 859"/>
                <a:gd name="T32" fmla="*/ 9 w 86"/>
                <a:gd name="T33" fmla="*/ 730 h 859"/>
                <a:gd name="T34" fmla="*/ 9 w 86"/>
                <a:gd name="T35" fmla="*/ 612 h 859"/>
                <a:gd name="T36" fmla="*/ 0 w 86"/>
                <a:gd name="T37" fmla="*/ 484 h 859"/>
                <a:gd name="T38" fmla="*/ 0 w 86"/>
                <a:gd name="T39" fmla="*/ 365 h 859"/>
                <a:gd name="T40" fmla="*/ 9 w 86"/>
                <a:gd name="T41" fmla="*/ 247 h 859"/>
                <a:gd name="T42" fmla="*/ 19 w 86"/>
                <a:gd name="T43" fmla="*/ 148 h 859"/>
                <a:gd name="T44" fmla="*/ 48 w 86"/>
                <a:gd name="T45" fmla="*/ 70 h 859"/>
                <a:gd name="T46" fmla="*/ 86 w 86"/>
                <a:gd name="T4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59">
                  <a:moveTo>
                    <a:pt x="86" y="0"/>
                  </a:moveTo>
                  <a:lnTo>
                    <a:pt x="77" y="40"/>
                  </a:lnTo>
                  <a:lnTo>
                    <a:pt x="58" y="60"/>
                  </a:lnTo>
                  <a:lnTo>
                    <a:pt x="48" y="89"/>
                  </a:lnTo>
                  <a:lnTo>
                    <a:pt x="48" y="119"/>
                  </a:lnTo>
                  <a:lnTo>
                    <a:pt x="48" y="148"/>
                  </a:lnTo>
                  <a:lnTo>
                    <a:pt x="58" y="178"/>
                  </a:lnTo>
                  <a:lnTo>
                    <a:pt x="67" y="217"/>
                  </a:lnTo>
                  <a:lnTo>
                    <a:pt x="77" y="267"/>
                  </a:lnTo>
                  <a:lnTo>
                    <a:pt x="77" y="346"/>
                  </a:lnTo>
                  <a:lnTo>
                    <a:pt x="67" y="425"/>
                  </a:lnTo>
                  <a:lnTo>
                    <a:pt x="48" y="563"/>
                  </a:lnTo>
                  <a:lnTo>
                    <a:pt x="38" y="632"/>
                  </a:lnTo>
                  <a:lnTo>
                    <a:pt x="29" y="701"/>
                  </a:lnTo>
                  <a:lnTo>
                    <a:pt x="19" y="770"/>
                  </a:lnTo>
                  <a:lnTo>
                    <a:pt x="19" y="859"/>
                  </a:lnTo>
                  <a:lnTo>
                    <a:pt x="9" y="730"/>
                  </a:lnTo>
                  <a:lnTo>
                    <a:pt x="9" y="612"/>
                  </a:lnTo>
                  <a:lnTo>
                    <a:pt x="0" y="484"/>
                  </a:lnTo>
                  <a:lnTo>
                    <a:pt x="0" y="365"/>
                  </a:lnTo>
                  <a:lnTo>
                    <a:pt x="9" y="247"/>
                  </a:lnTo>
                  <a:lnTo>
                    <a:pt x="19" y="148"/>
                  </a:lnTo>
                  <a:lnTo>
                    <a:pt x="48" y="70"/>
                  </a:lnTo>
                  <a:lnTo>
                    <a:pt x="86"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6" name="Freeform 178"/>
            <p:cNvSpPr>
              <a:spLocks/>
            </p:cNvSpPr>
            <p:nvPr/>
          </p:nvSpPr>
          <p:spPr bwMode="auto">
            <a:xfrm>
              <a:off x="1777" y="1286"/>
              <a:ext cx="115" cy="1007"/>
            </a:xfrm>
            <a:custGeom>
              <a:avLst/>
              <a:gdLst>
                <a:gd name="T0" fmla="*/ 115 w 115"/>
                <a:gd name="T1" fmla="*/ 0 h 1007"/>
                <a:gd name="T2" fmla="*/ 87 w 115"/>
                <a:gd name="T3" fmla="*/ 79 h 1007"/>
                <a:gd name="T4" fmla="*/ 58 w 115"/>
                <a:gd name="T5" fmla="*/ 188 h 1007"/>
                <a:gd name="T6" fmla="*/ 48 w 115"/>
                <a:gd name="T7" fmla="*/ 316 h 1007"/>
                <a:gd name="T8" fmla="*/ 29 w 115"/>
                <a:gd name="T9" fmla="*/ 454 h 1007"/>
                <a:gd name="T10" fmla="*/ 29 w 115"/>
                <a:gd name="T11" fmla="*/ 602 h 1007"/>
                <a:gd name="T12" fmla="*/ 29 w 115"/>
                <a:gd name="T13" fmla="*/ 750 h 1007"/>
                <a:gd name="T14" fmla="*/ 29 w 115"/>
                <a:gd name="T15" fmla="*/ 878 h 1007"/>
                <a:gd name="T16" fmla="*/ 38 w 115"/>
                <a:gd name="T17" fmla="*/ 1007 h 1007"/>
                <a:gd name="T18" fmla="*/ 29 w 115"/>
                <a:gd name="T19" fmla="*/ 997 h 1007"/>
                <a:gd name="T20" fmla="*/ 29 w 115"/>
                <a:gd name="T21" fmla="*/ 997 h 1007"/>
                <a:gd name="T22" fmla="*/ 29 w 115"/>
                <a:gd name="T23" fmla="*/ 997 h 1007"/>
                <a:gd name="T24" fmla="*/ 10 w 115"/>
                <a:gd name="T25" fmla="*/ 829 h 1007"/>
                <a:gd name="T26" fmla="*/ 0 w 115"/>
                <a:gd name="T27" fmla="*/ 661 h 1007"/>
                <a:gd name="T28" fmla="*/ 10 w 115"/>
                <a:gd name="T29" fmla="*/ 503 h 1007"/>
                <a:gd name="T30" fmla="*/ 19 w 115"/>
                <a:gd name="T31" fmla="*/ 365 h 1007"/>
                <a:gd name="T32" fmla="*/ 29 w 115"/>
                <a:gd name="T33" fmla="*/ 237 h 1007"/>
                <a:gd name="T34" fmla="*/ 58 w 115"/>
                <a:gd name="T35" fmla="*/ 129 h 1007"/>
                <a:gd name="T36" fmla="*/ 87 w 115"/>
                <a:gd name="T37" fmla="*/ 50 h 1007"/>
                <a:gd name="T38" fmla="*/ 115 w 115"/>
                <a:gd name="T3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007">
                  <a:moveTo>
                    <a:pt x="115" y="0"/>
                  </a:moveTo>
                  <a:lnTo>
                    <a:pt x="87" y="79"/>
                  </a:lnTo>
                  <a:lnTo>
                    <a:pt x="58" y="188"/>
                  </a:lnTo>
                  <a:lnTo>
                    <a:pt x="48" y="316"/>
                  </a:lnTo>
                  <a:lnTo>
                    <a:pt x="29" y="454"/>
                  </a:lnTo>
                  <a:lnTo>
                    <a:pt x="29" y="602"/>
                  </a:lnTo>
                  <a:lnTo>
                    <a:pt x="29" y="750"/>
                  </a:lnTo>
                  <a:lnTo>
                    <a:pt x="29" y="878"/>
                  </a:lnTo>
                  <a:lnTo>
                    <a:pt x="38" y="1007"/>
                  </a:lnTo>
                  <a:lnTo>
                    <a:pt x="29" y="997"/>
                  </a:lnTo>
                  <a:lnTo>
                    <a:pt x="29" y="997"/>
                  </a:lnTo>
                  <a:lnTo>
                    <a:pt x="29" y="997"/>
                  </a:lnTo>
                  <a:lnTo>
                    <a:pt x="10" y="829"/>
                  </a:lnTo>
                  <a:lnTo>
                    <a:pt x="0" y="661"/>
                  </a:lnTo>
                  <a:lnTo>
                    <a:pt x="10" y="503"/>
                  </a:lnTo>
                  <a:lnTo>
                    <a:pt x="19" y="365"/>
                  </a:lnTo>
                  <a:lnTo>
                    <a:pt x="29" y="237"/>
                  </a:lnTo>
                  <a:lnTo>
                    <a:pt x="58" y="129"/>
                  </a:lnTo>
                  <a:lnTo>
                    <a:pt x="87" y="50"/>
                  </a:lnTo>
                  <a:lnTo>
                    <a:pt x="115"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7" name="Freeform 179"/>
            <p:cNvSpPr>
              <a:spLocks/>
            </p:cNvSpPr>
            <p:nvPr/>
          </p:nvSpPr>
          <p:spPr bwMode="auto">
            <a:xfrm>
              <a:off x="1787" y="1868"/>
              <a:ext cx="9" cy="296"/>
            </a:xfrm>
            <a:custGeom>
              <a:avLst/>
              <a:gdLst>
                <a:gd name="T0" fmla="*/ 0 w 9"/>
                <a:gd name="T1" fmla="*/ 0 h 296"/>
                <a:gd name="T2" fmla="*/ 0 w 9"/>
                <a:gd name="T3" fmla="*/ 40 h 296"/>
                <a:gd name="T4" fmla="*/ 0 w 9"/>
                <a:gd name="T5" fmla="*/ 79 h 296"/>
                <a:gd name="T6" fmla="*/ 0 w 9"/>
                <a:gd name="T7" fmla="*/ 109 h 296"/>
                <a:gd name="T8" fmla="*/ 0 w 9"/>
                <a:gd name="T9" fmla="*/ 148 h 296"/>
                <a:gd name="T10" fmla="*/ 9 w 9"/>
                <a:gd name="T11" fmla="*/ 188 h 296"/>
                <a:gd name="T12" fmla="*/ 9 w 9"/>
                <a:gd name="T13" fmla="*/ 227 h 296"/>
                <a:gd name="T14" fmla="*/ 9 w 9"/>
                <a:gd name="T15" fmla="*/ 257 h 296"/>
                <a:gd name="T16" fmla="*/ 9 w 9"/>
                <a:gd name="T17" fmla="*/ 296 h 296"/>
                <a:gd name="T18" fmla="*/ 9 w 9"/>
                <a:gd name="T19" fmla="*/ 277 h 296"/>
                <a:gd name="T20" fmla="*/ 9 w 9"/>
                <a:gd name="T21" fmla="*/ 257 h 296"/>
                <a:gd name="T22" fmla="*/ 9 w 9"/>
                <a:gd name="T23" fmla="*/ 237 h 296"/>
                <a:gd name="T24" fmla="*/ 0 w 9"/>
                <a:gd name="T25" fmla="*/ 217 h 296"/>
                <a:gd name="T26" fmla="*/ 0 w 9"/>
                <a:gd name="T27" fmla="*/ 178 h 296"/>
                <a:gd name="T28" fmla="*/ 0 w 9"/>
                <a:gd name="T29" fmla="*/ 158 h 296"/>
                <a:gd name="T30" fmla="*/ 0 w 9"/>
                <a:gd name="T31" fmla="*/ 138 h 296"/>
                <a:gd name="T32" fmla="*/ 0 w 9"/>
                <a:gd name="T33" fmla="*/ 119 h 296"/>
                <a:gd name="T34" fmla="*/ 0 w 9"/>
                <a:gd name="T35" fmla="*/ 109 h 296"/>
                <a:gd name="T36" fmla="*/ 0 w 9"/>
                <a:gd name="T37" fmla="*/ 89 h 296"/>
                <a:gd name="T38" fmla="*/ 0 w 9"/>
                <a:gd name="T39" fmla="*/ 69 h 296"/>
                <a:gd name="T40" fmla="*/ 0 w 9"/>
                <a:gd name="T41" fmla="*/ 50 h 296"/>
                <a:gd name="T42" fmla="*/ 0 w 9"/>
                <a:gd name="T43" fmla="*/ 30 h 296"/>
                <a:gd name="T44" fmla="*/ 0 w 9"/>
                <a:gd name="T45" fmla="*/ 20 h 296"/>
                <a:gd name="T46" fmla="*/ 0 w 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96">
                  <a:moveTo>
                    <a:pt x="0" y="0"/>
                  </a:moveTo>
                  <a:lnTo>
                    <a:pt x="0" y="40"/>
                  </a:lnTo>
                  <a:lnTo>
                    <a:pt x="0" y="79"/>
                  </a:lnTo>
                  <a:lnTo>
                    <a:pt x="0" y="109"/>
                  </a:lnTo>
                  <a:lnTo>
                    <a:pt x="0" y="148"/>
                  </a:lnTo>
                  <a:lnTo>
                    <a:pt x="9" y="188"/>
                  </a:lnTo>
                  <a:lnTo>
                    <a:pt x="9" y="227"/>
                  </a:lnTo>
                  <a:lnTo>
                    <a:pt x="9" y="257"/>
                  </a:lnTo>
                  <a:lnTo>
                    <a:pt x="9" y="296"/>
                  </a:lnTo>
                  <a:lnTo>
                    <a:pt x="9" y="277"/>
                  </a:lnTo>
                  <a:lnTo>
                    <a:pt x="9" y="257"/>
                  </a:lnTo>
                  <a:lnTo>
                    <a:pt x="9" y="237"/>
                  </a:lnTo>
                  <a:lnTo>
                    <a:pt x="0" y="217"/>
                  </a:lnTo>
                  <a:lnTo>
                    <a:pt x="0" y="178"/>
                  </a:lnTo>
                  <a:lnTo>
                    <a:pt x="0" y="158"/>
                  </a:lnTo>
                  <a:lnTo>
                    <a:pt x="0" y="138"/>
                  </a:lnTo>
                  <a:lnTo>
                    <a:pt x="0" y="119"/>
                  </a:lnTo>
                  <a:lnTo>
                    <a:pt x="0" y="109"/>
                  </a:lnTo>
                  <a:lnTo>
                    <a:pt x="0" y="89"/>
                  </a:lnTo>
                  <a:lnTo>
                    <a:pt x="0" y="69"/>
                  </a:lnTo>
                  <a:lnTo>
                    <a:pt x="0" y="50"/>
                  </a:lnTo>
                  <a:lnTo>
                    <a:pt x="0" y="30"/>
                  </a:lnTo>
                  <a:lnTo>
                    <a:pt x="0" y="20"/>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8" name="Freeform 180"/>
            <p:cNvSpPr>
              <a:spLocks/>
            </p:cNvSpPr>
            <p:nvPr/>
          </p:nvSpPr>
          <p:spPr bwMode="auto">
            <a:xfrm>
              <a:off x="1806" y="2273"/>
              <a:ext cx="259" cy="59"/>
            </a:xfrm>
            <a:custGeom>
              <a:avLst/>
              <a:gdLst>
                <a:gd name="T0" fmla="*/ 250 w 259"/>
                <a:gd name="T1" fmla="*/ 39 h 59"/>
                <a:gd name="T2" fmla="*/ 250 w 259"/>
                <a:gd name="T3" fmla="*/ 29 h 59"/>
                <a:gd name="T4" fmla="*/ 250 w 259"/>
                <a:gd name="T5" fmla="*/ 20 h 59"/>
                <a:gd name="T6" fmla="*/ 250 w 259"/>
                <a:gd name="T7" fmla="*/ 10 h 59"/>
                <a:gd name="T8" fmla="*/ 250 w 259"/>
                <a:gd name="T9" fmla="*/ 10 h 59"/>
                <a:gd name="T10" fmla="*/ 250 w 259"/>
                <a:gd name="T11" fmla="*/ 0 h 59"/>
                <a:gd name="T12" fmla="*/ 259 w 259"/>
                <a:gd name="T13" fmla="*/ 0 h 59"/>
                <a:gd name="T14" fmla="*/ 231 w 259"/>
                <a:gd name="T15" fmla="*/ 0 h 59"/>
                <a:gd name="T16" fmla="*/ 192 w 259"/>
                <a:gd name="T17" fmla="*/ 0 h 59"/>
                <a:gd name="T18" fmla="*/ 163 w 259"/>
                <a:gd name="T19" fmla="*/ 0 h 59"/>
                <a:gd name="T20" fmla="*/ 125 w 259"/>
                <a:gd name="T21" fmla="*/ 10 h 59"/>
                <a:gd name="T22" fmla="*/ 96 w 259"/>
                <a:gd name="T23" fmla="*/ 10 h 59"/>
                <a:gd name="T24" fmla="*/ 67 w 259"/>
                <a:gd name="T25" fmla="*/ 10 h 59"/>
                <a:gd name="T26" fmla="*/ 29 w 259"/>
                <a:gd name="T27" fmla="*/ 10 h 59"/>
                <a:gd name="T28" fmla="*/ 0 w 259"/>
                <a:gd name="T29" fmla="*/ 20 h 59"/>
                <a:gd name="T30" fmla="*/ 0 w 259"/>
                <a:gd name="T31" fmla="*/ 29 h 59"/>
                <a:gd name="T32" fmla="*/ 0 w 259"/>
                <a:gd name="T33" fmla="*/ 29 h 59"/>
                <a:gd name="T34" fmla="*/ 9 w 259"/>
                <a:gd name="T35" fmla="*/ 29 h 59"/>
                <a:gd name="T36" fmla="*/ 29 w 259"/>
                <a:gd name="T37" fmla="*/ 29 h 59"/>
                <a:gd name="T38" fmla="*/ 48 w 259"/>
                <a:gd name="T39" fmla="*/ 29 h 59"/>
                <a:gd name="T40" fmla="*/ 58 w 259"/>
                <a:gd name="T41" fmla="*/ 39 h 59"/>
                <a:gd name="T42" fmla="*/ 96 w 259"/>
                <a:gd name="T43" fmla="*/ 39 h 59"/>
                <a:gd name="T44" fmla="*/ 115 w 259"/>
                <a:gd name="T45" fmla="*/ 39 h 59"/>
                <a:gd name="T46" fmla="*/ 125 w 259"/>
                <a:gd name="T47" fmla="*/ 49 h 59"/>
                <a:gd name="T48" fmla="*/ 144 w 259"/>
                <a:gd name="T49" fmla="*/ 59 h 59"/>
                <a:gd name="T50" fmla="*/ 154 w 259"/>
                <a:gd name="T51" fmla="*/ 49 h 59"/>
                <a:gd name="T52" fmla="*/ 163 w 259"/>
                <a:gd name="T53" fmla="*/ 49 h 59"/>
                <a:gd name="T54" fmla="*/ 182 w 259"/>
                <a:gd name="T55" fmla="*/ 49 h 59"/>
                <a:gd name="T56" fmla="*/ 192 w 259"/>
                <a:gd name="T57" fmla="*/ 49 h 59"/>
                <a:gd name="T58" fmla="*/ 211 w 259"/>
                <a:gd name="T59" fmla="*/ 39 h 59"/>
                <a:gd name="T60" fmla="*/ 221 w 259"/>
                <a:gd name="T61" fmla="*/ 39 h 59"/>
                <a:gd name="T62" fmla="*/ 231 w 259"/>
                <a:gd name="T63" fmla="*/ 39 h 59"/>
                <a:gd name="T64" fmla="*/ 250 w 259"/>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59">
                  <a:moveTo>
                    <a:pt x="250" y="39"/>
                  </a:moveTo>
                  <a:lnTo>
                    <a:pt x="250" y="29"/>
                  </a:lnTo>
                  <a:lnTo>
                    <a:pt x="250" y="20"/>
                  </a:lnTo>
                  <a:lnTo>
                    <a:pt x="250" y="10"/>
                  </a:lnTo>
                  <a:lnTo>
                    <a:pt x="250" y="10"/>
                  </a:lnTo>
                  <a:lnTo>
                    <a:pt x="250" y="0"/>
                  </a:lnTo>
                  <a:lnTo>
                    <a:pt x="259" y="0"/>
                  </a:lnTo>
                  <a:lnTo>
                    <a:pt x="231" y="0"/>
                  </a:lnTo>
                  <a:lnTo>
                    <a:pt x="192" y="0"/>
                  </a:lnTo>
                  <a:lnTo>
                    <a:pt x="163" y="0"/>
                  </a:lnTo>
                  <a:lnTo>
                    <a:pt x="125" y="10"/>
                  </a:lnTo>
                  <a:lnTo>
                    <a:pt x="96" y="10"/>
                  </a:lnTo>
                  <a:lnTo>
                    <a:pt x="67" y="10"/>
                  </a:lnTo>
                  <a:lnTo>
                    <a:pt x="29" y="10"/>
                  </a:lnTo>
                  <a:lnTo>
                    <a:pt x="0" y="20"/>
                  </a:lnTo>
                  <a:lnTo>
                    <a:pt x="0" y="29"/>
                  </a:lnTo>
                  <a:lnTo>
                    <a:pt x="0" y="29"/>
                  </a:lnTo>
                  <a:lnTo>
                    <a:pt x="9" y="29"/>
                  </a:lnTo>
                  <a:lnTo>
                    <a:pt x="29" y="29"/>
                  </a:lnTo>
                  <a:lnTo>
                    <a:pt x="48" y="29"/>
                  </a:lnTo>
                  <a:lnTo>
                    <a:pt x="58" y="39"/>
                  </a:lnTo>
                  <a:lnTo>
                    <a:pt x="96" y="39"/>
                  </a:lnTo>
                  <a:lnTo>
                    <a:pt x="115" y="39"/>
                  </a:lnTo>
                  <a:lnTo>
                    <a:pt x="125" y="49"/>
                  </a:lnTo>
                  <a:lnTo>
                    <a:pt x="144" y="59"/>
                  </a:lnTo>
                  <a:lnTo>
                    <a:pt x="154" y="49"/>
                  </a:lnTo>
                  <a:lnTo>
                    <a:pt x="163" y="49"/>
                  </a:lnTo>
                  <a:lnTo>
                    <a:pt x="182" y="49"/>
                  </a:lnTo>
                  <a:lnTo>
                    <a:pt x="192" y="49"/>
                  </a:lnTo>
                  <a:lnTo>
                    <a:pt x="211" y="39"/>
                  </a:lnTo>
                  <a:lnTo>
                    <a:pt x="221" y="39"/>
                  </a:lnTo>
                  <a:lnTo>
                    <a:pt x="231" y="39"/>
                  </a:lnTo>
                  <a:lnTo>
                    <a:pt x="250" y="39"/>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9" name="Freeform 181"/>
            <p:cNvSpPr>
              <a:spLocks/>
            </p:cNvSpPr>
            <p:nvPr/>
          </p:nvSpPr>
          <p:spPr bwMode="auto">
            <a:xfrm>
              <a:off x="1806" y="2273"/>
              <a:ext cx="240" cy="59"/>
            </a:xfrm>
            <a:custGeom>
              <a:avLst/>
              <a:gdLst>
                <a:gd name="T0" fmla="*/ 231 w 240"/>
                <a:gd name="T1" fmla="*/ 39 h 59"/>
                <a:gd name="T2" fmla="*/ 231 w 240"/>
                <a:gd name="T3" fmla="*/ 29 h 59"/>
                <a:gd name="T4" fmla="*/ 231 w 240"/>
                <a:gd name="T5" fmla="*/ 29 h 59"/>
                <a:gd name="T6" fmla="*/ 231 w 240"/>
                <a:gd name="T7" fmla="*/ 20 h 59"/>
                <a:gd name="T8" fmla="*/ 240 w 240"/>
                <a:gd name="T9" fmla="*/ 20 h 59"/>
                <a:gd name="T10" fmla="*/ 240 w 240"/>
                <a:gd name="T11" fmla="*/ 10 h 59"/>
                <a:gd name="T12" fmla="*/ 240 w 240"/>
                <a:gd name="T13" fmla="*/ 10 h 59"/>
                <a:gd name="T14" fmla="*/ 240 w 240"/>
                <a:gd name="T15" fmla="*/ 0 h 59"/>
                <a:gd name="T16" fmla="*/ 211 w 240"/>
                <a:gd name="T17" fmla="*/ 0 h 59"/>
                <a:gd name="T18" fmla="*/ 182 w 240"/>
                <a:gd name="T19" fmla="*/ 10 h 59"/>
                <a:gd name="T20" fmla="*/ 115 w 240"/>
                <a:gd name="T21" fmla="*/ 10 h 59"/>
                <a:gd name="T22" fmla="*/ 86 w 240"/>
                <a:gd name="T23" fmla="*/ 10 h 59"/>
                <a:gd name="T24" fmla="*/ 58 w 240"/>
                <a:gd name="T25" fmla="*/ 20 h 59"/>
                <a:gd name="T26" fmla="*/ 0 w 240"/>
                <a:gd name="T27" fmla="*/ 20 h 59"/>
                <a:gd name="T28" fmla="*/ 0 w 240"/>
                <a:gd name="T29" fmla="*/ 29 h 59"/>
                <a:gd name="T30" fmla="*/ 0 w 240"/>
                <a:gd name="T31" fmla="*/ 29 h 59"/>
                <a:gd name="T32" fmla="*/ 9 w 240"/>
                <a:gd name="T33" fmla="*/ 39 h 59"/>
                <a:gd name="T34" fmla="*/ 19 w 240"/>
                <a:gd name="T35" fmla="*/ 29 h 59"/>
                <a:gd name="T36" fmla="*/ 48 w 240"/>
                <a:gd name="T37" fmla="*/ 39 h 59"/>
                <a:gd name="T38" fmla="*/ 58 w 240"/>
                <a:gd name="T39" fmla="*/ 39 h 59"/>
                <a:gd name="T40" fmla="*/ 77 w 240"/>
                <a:gd name="T41" fmla="*/ 39 h 59"/>
                <a:gd name="T42" fmla="*/ 96 w 240"/>
                <a:gd name="T43" fmla="*/ 39 h 59"/>
                <a:gd name="T44" fmla="*/ 106 w 240"/>
                <a:gd name="T45" fmla="*/ 39 h 59"/>
                <a:gd name="T46" fmla="*/ 125 w 240"/>
                <a:gd name="T47" fmla="*/ 49 h 59"/>
                <a:gd name="T48" fmla="*/ 134 w 240"/>
                <a:gd name="T49" fmla="*/ 59 h 59"/>
                <a:gd name="T50" fmla="*/ 154 w 240"/>
                <a:gd name="T51" fmla="*/ 59 h 59"/>
                <a:gd name="T52" fmla="*/ 163 w 240"/>
                <a:gd name="T53" fmla="*/ 49 h 59"/>
                <a:gd name="T54" fmla="*/ 173 w 240"/>
                <a:gd name="T55" fmla="*/ 49 h 59"/>
                <a:gd name="T56" fmla="*/ 192 w 240"/>
                <a:gd name="T57" fmla="*/ 49 h 59"/>
                <a:gd name="T58" fmla="*/ 202 w 240"/>
                <a:gd name="T59" fmla="*/ 49 h 59"/>
                <a:gd name="T60" fmla="*/ 211 w 240"/>
                <a:gd name="T61" fmla="*/ 39 h 59"/>
                <a:gd name="T62" fmla="*/ 221 w 240"/>
                <a:gd name="T63" fmla="*/ 39 h 59"/>
                <a:gd name="T64" fmla="*/ 231 w 240"/>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9">
                  <a:moveTo>
                    <a:pt x="231" y="39"/>
                  </a:moveTo>
                  <a:lnTo>
                    <a:pt x="231" y="29"/>
                  </a:lnTo>
                  <a:lnTo>
                    <a:pt x="231" y="29"/>
                  </a:lnTo>
                  <a:lnTo>
                    <a:pt x="231" y="20"/>
                  </a:lnTo>
                  <a:lnTo>
                    <a:pt x="240" y="20"/>
                  </a:lnTo>
                  <a:lnTo>
                    <a:pt x="240" y="10"/>
                  </a:lnTo>
                  <a:lnTo>
                    <a:pt x="240" y="10"/>
                  </a:lnTo>
                  <a:lnTo>
                    <a:pt x="240" y="0"/>
                  </a:lnTo>
                  <a:lnTo>
                    <a:pt x="211" y="0"/>
                  </a:lnTo>
                  <a:lnTo>
                    <a:pt x="182" y="10"/>
                  </a:lnTo>
                  <a:lnTo>
                    <a:pt x="115" y="10"/>
                  </a:lnTo>
                  <a:lnTo>
                    <a:pt x="86" y="10"/>
                  </a:lnTo>
                  <a:lnTo>
                    <a:pt x="58" y="20"/>
                  </a:lnTo>
                  <a:lnTo>
                    <a:pt x="0" y="20"/>
                  </a:lnTo>
                  <a:lnTo>
                    <a:pt x="0" y="29"/>
                  </a:lnTo>
                  <a:lnTo>
                    <a:pt x="0" y="29"/>
                  </a:lnTo>
                  <a:lnTo>
                    <a:pt x="9" y="39"/>
                  </a:lnTo>
                  <a:lnTo>
                    <a:pt x="19" y="29"/>
                  </a:lnTo>
                  <a:lnTo>
                    <a:pt x="48" y="39"/>
                  </a:lnTo>
                  <a:lnTo>
                    <a:pt x="58" y="39"/>
                  </a:lnTo>
                  <a:lnTo>
                    <a:pt x="77" y="39"/>
                  </a:lnTo>
                  <a:lnTo>
                    <a:pt x="96" y="39"/>
                  </a:lnTo>
                  <a:lnTo>
                    <a:pt x="106" y="39"/>
                  </a:lnTo>
                  <a:lnTo>
                    <a:pt x="125" y="49"/>
                  </a:lnTo>
                  <a:lnTo>
                    <a:pt x="134" y="59"/>
                  </a:lnTo>
                  <a:lnTo>
                    <a:pt x="154" y="59"/>
                  </a:lnTo>
                  <a:lnTo>
                    <a:pt x="163" y="49"/>
                  </a:lnTo>
                  <a:lnTo>
                    <a:pt x="173" y="49"/>
                  </a:lnTo>
                  <a:lnTo>
                    <a:pt x="192" y="49"/>
                  </a:lnTo>
                  <a:lnTo>
                    <a:pt x="202" y="49"/>
                  </a:lnTo>
                  <a:lnTo>
                    <a:pt x="211" y="39"/>
                  </a:lnTo>
                  <a:lnTo>
                    <a:pt x="221" y="39"/>
                  </a:lnTo>
                  <a:lnTo>
                    <a:pt x="231" y="39"/>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0" name="Freeform 182"/>
            <p:cNvSpPr>
              <a:spLocks/>
            </p:cNvSpPr>
            <p:nvPr/>
          </p:nvSpPr>
          <p:spPr bwMode="auto">
            <a:xfrm>
              <a:off x="1806" y="2283"/>
              <a:ext cx="221" cy="49"/>
            </a:xfrm>
            <a:custGeom>
              <a:avLst/>
              <a:gdLst>
                <a:gd name="T0" fmla="*/ 221 w 221"/>
                <a:gd name="T1" fmla="*/ 29 h 49"/>
                <a:gd name="T2" fmla="*/ 221 w 221"/>
                <a:gd name="T3" fmla="*/ 29 h 49"/>
                <a:gd name="T4" fmla="*/ 221 w 221"/>
                <a:gd name="T5" fmla="*/ 10 h 49"/>
                <a:gd name="T6" fmla="*/ 221 w 221"/>
                <a:gd name="T7" fmla="*/ 10 h 49"/>
                <a:gd name="T8" fmla="*/ 221 w 221"/>
                <a:gd name="T9" fmla="*/ 0 h 49"/>
                <a:gd name="T10" fmla="*/ 221 w 221"/>
                <a:gd name="T11" fmla="*/ 0 h 49"/>
                <a:gd name="T12" fmla="*/ 192 w 221"/>
                <a:gd name="T13" fmla="*/ 0 h 49"/>
                <a:gd name="T14" fmla="*/ 163 w 221"/>
                <a:gd name="T15" fmla="*/ 0 h 49"/>
                <a:gd name="T16" fmla="*/ 134 w 221"/>
                <a:gd name="T17" fmla="*/ 0 h 49"/>
                <a:gd name="T18" fmla="*/ 106 w 221"/>
                <a:gd name="T19" fmla="*/ 10 h 49"/>
                <a:gd name="T20" fmla="*/ 86 w 221"/>
                <a:gd name="T21" fmla="*/ 10 h 49"/>
                <a:gd name="T22" fmla="*/ 58 w 221"/>
                <a:gd name="T23" fmla="*/ 10 h 49"/>
                <a:gd name="T24" fmla="*/ 29 w 221"/>
                <a:gd name="T25" fmla="*/ 10 h 49"/>
                <a:gd name="T26" fmla="*/ 0 w 221"/>
                <a:gd name="T27" fmla="*/ 10 h 49"/>
                <a:gd name="T28" fmla="*/ 0 w 221"/>
                <a:gd name="T29" fmla="*/ 19 h 49"/>
                <a:gd name="T30" fmla="*/ 0 w 221"/>
                <a:gd name="T31" fmla="*/ 19 h 49"/>
                <a:gd name="T32" fmla="*/ 0 w 221"/>
                <a:gd name="T33" fmla="*/ 19 h 49"/>
                <a:gd name="T34" fmla="*/ 0 w 221"/>
                <a:gd name="T35" fmla="*/ 29 h 49"/>
                <a:gd name="T36" fmla="*/ 19 w 221"/>
                <a:gd name="T37" fmla="*/ 19 h 49"/>
                <a:gd name="T38" fmla="*/ 38 w 221"/>
                <a:gd name="T39" fmla="*/ 29 h 49"/>
                <a:gd name="T40" fmla="*/ 58 w 221"/>
                <a:gd name="T41" fmla="*/ 29 h 49"/>
                <a:gd name="T42" fmla="*/ 77 w 221"/>
                <a:gd name="T43" fmla="*/ 29 h 49"/>
                <a:gd name="T44" fmla="*/ 96 w 221"/>
                <a:gd name="T45" fmla="*/ 29 h 49"/>
                <a:gd name="T46" fmla="*/ 106 w 221"/>
                <a:gd name="T47" fmla="*/ 39 h 49"/>
                <a:gd name="T48" fmla="*/ 125 w 221"/>
                <a:gd name="T49" fmla="*/ 39 h 49"/>
                <a:gd name="T50" fmla="*/ 144 w 221"/>
                <a:gd name="T51" fmla="*/ 49 h 49"/>
                <a:gd name="T52" fmla="*/ 154 w 221"/>
                <a:gd name="T53" fmla="*/ 49 h 49"/>
                <a:gd name="T54" fmla="*/ 163 w 221"/>
                <a:gd name="T55" fmla="*/ 39 h 49"/>
                <a:gd name="T56" fmla="*/ 173 w 221"/>
                <a:gd name="T57" fmla="*/ 39 h 49"/>
                <a:gd name="T58" fmla="*/ 182 w 221"/>
                <a:gd name="T59" fmla="*/ 39 h 49"/>
                <a:gd name="T60" fmla="*/ 192 w 221"/>
                <a:gd name="T61" fmla="*/ 39 h 49"/>
                <a:gd name="T62" fmla="*/ 202 w 221"/>
                <a:gd name="T63" fmla="*/ 39 h 49"/>
                <a:gd name="T64" fmla="*/ 211 w 221"/>
                <a:gd name="T65" fmla="*/ 29 h 49"/>
                <a:gd name="T66" fmla="*/ 221 w 221"/>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9">
                  <a:moveTo>
                    <a:pt x="221" y="29"/>
                  </a:moveTo>
                  <a:lnTo>
                    <a:pt x="221" y="29"/>
                  </a:lnTo>
                  <a:lnTo>
                    <a:pt x="221" y="10"/>
                  </a:lnTo>
                  <a:lnTo>
                    <a:pt x="221" y="10"/>
                  </a:lnTo>
                  <a:lnTo>
                    <a:pt x="221" y="0"/>
                  </a:lnTo>
                  <a:lnTo>
                    <a:pt x="221" y="0"/>
                  </a:lnTo>
                  <a:lnTo>
                    <a:pt x="192" y="0"/>
                  </a:lnTo>
                  <a:lnTo>
                    <a:pt x="163" y="0"/>
                  </a:lnTo>
                  <a:lnTo>
                    <a:pt x="134" y="0"/>
                  </a:lnTo>
                  <a:lnTo>
                    <a:pt x="106" y="10"/>
                  </a:lnTo>
                  <a:lnTo>
                    <a:pt x="86" y="10"/>
                  </a:lnTo>
                  <a:lnTo>
                    <a:pt x="58" y="10"/>
                  </a:lnTo>
                  <a:lnTo>
                    <a:pt x="29" y="10"/>
                  </a:lnTo>
                  <a:lnTo>
                    <a:pt x="0" y="10"/>
                  </a:lnTo>
                  <a:lnTo>
                    <a:pt x="0" y="19"/>
                  </a:lnTo>
                  <a:lnTo>
                    <a:pt x="0" y="19"/>
                  </a:lnTo>
                  <a:lnTo>
                    <a:pt x="0" y="19"/>
                  </a:lnTo>
                  <a:lnTo>
                    <a:pt x="0" y="29"/>
                  </a:lnTo>
                  <a:lnTo>
                    <a:pt x="19" y="19"/>
                  </a:lnTo>
                  <a:lnTo>
                    <a:pt x="38" y="29"/>
                  </a:lnTo>
                  <a:lnTo>
                    <a:pt x="58" y="29"/>
                  </a:lnTo>
                  <a:lnTo>
                    <a:pt x="77" y="29"/>
                  </a:lnTo>
                  <a:lnTo>
                    <a:pt x="96" y="29"/>
                  </a:lnTo>
                  <a:lnTo>
                    <a:pt x="106" y="39"/>
                  </a:lnTo>
                  <a:lnTo>
                    <a:pt x="125" y="39"/>
                  </a:lnTo>
                  <a:lnTo>
                    <a:pt x="144" y="49"/>
                  </a:lnTo>
                  <a:lnTo>
                    <a:pt x="154" y="49"/>
                  </a:lnTo>
                  <a:lnTo>
                    <a:pt x="163" y="39"/>
                  </a:lnTo>
                  <a:lnTo>
                    <a:pt x="173" y="39"/>
                  </a:lnTo>
                  <a:lnTo>
                    <a:pt x="182" y="39"/>
                  </a:lnTo>
                  <a:lnTo>
                    <a:pt x="192" y="39"/>
                  </a:lnTo>
                  <a:lnTo>
                    <a:pt x="202" y="39"/>
                  </a:lnTo>
                  <a:lnTo>
                    <a:pt x="211" y="29"/>
                  </a:lnTo>
                  <a:lnTo>
                    <a:pt x="221" y="2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1" name="Freeform 183"/>
            <p:cNvSpPr>
              <a:spLocks/>
            </p:cNvSpPr>
            <p:nvPr/>
          </p:nvSpPr>
          <p:spPr bwMode="auto">
            <a:xfrm>
              <a:off x="1806" y="2283"/>
              <a:ext cx="211" cy="49"/>
            </a:xfrm>
            <a:custGeom>
              <a:avLst/>
              <a:gdLst>
                <a:gd name="T0" fmla="*/ 211 w 211"/>
                <a:gd name="T1" fmla="*/ 29 h 49"/>
                <a:gd name="T2" fmla="*/ 211 w 211"/>
                <a:gd name="T3" fmla="*/ 29 h 49"/>
                <a:gd name="T4" fmla="*/ 202 w 211"/>
                <a:gd name="T5" fmla="*/ 19 h 49"/>
                <a:gd name="T6" fmla="*/ 202 w 211"/>
                <a:gd name="T7" fmla="*/ 10 h 49"/>
                <a:gd name="T8" fmla="*/ 211 w 211"/>
                <a:gd name="T9" fmla="*/ 10 h 49"/>
                <a:gd name="T10" fmla="*/ 211 w 211"/>
                <a:gd name="T11" fmla="*/ 0 h 49"/>
                <a:gd name="T12" fmla="*/ 211 w 211"/>
                <a:gd name="T13" fmla="*/ 0 h 49"/>
                <a:gd name="T14" fmla="*/ 154 w 211"/>
                <a:gd name="T15" fmla="*/ 0 h 49"/>
                <a:gd name="T16" fmla="*/ 125 w 211"/>
                <a:gd name="T17" fmla="*/ 0 h 49"/>
                <a:gd name="T18" fmla="*/ 77 w 211"/>
                <a:gd name="T19" fmla="*/ 10 h 49"/>
                <a:gd name="T20" fmla="*/ 58 w 211"/>
                <a:gd name="T21" fmla="*/ 10 h 49"/>
                <a:gd name="T22" fmla="*/ 29 w 211"/>
                <a:gd name="T23" fmla="*/ 10 h 49"/>
                <a:gd name="T24" fmla="*/ 0 w 211"/>
                <a:gd name="T25" fmla="*/ 10 h 49"/>
                <a:gd name="T26" fmla="*/ 0 w 211"/>
                <a:gd name="T27" fmla="*/ 10 h 49"/>
                <a:gd name="T28" fmla="*/ 0 w 211"/>
                <a:gd name="T29" fmla="*/ 19 h 49"/>
                <a:gd name="T30" fmla="*/ 0 w 211"/>
                <a:gd name="T31" fmla="*/ 19 h 49"/>
                <a:gd name="T32" fmla="*/ 9 w 211"/>
                <a:gd name="T33" fmla="*/ 19 h 49"/>
                <a:gd name="T34" fmla="*/ 29 w 211"/>
                <a:gd name="T35" fmla="*/ 19 h 49"/>
                <a:gd name="T36" fmla="*/ 48 w 211"/>
                <a:gd name="T37" fmla="*/ 19 h 49"/>
                <a:gd name="T38" fmla="*/ 58 w 211"/>
                <a:gd name="T39" fmla="*/ 19 h 49"/>
                <a:gd name="T40" fmla="*/ 77 w 211"/>
                <a:gd name="T41" fmla="*/ 19 h 49"/>
                <a:gd name="T42" fmla="*/ 96 w 211"/>
                <a:gd name="T43" fmla="*/ 29 h 49"/>
                <a:gd name="T44" fmla="*/ 115 w 211"/>
                <a:gd name="T45" fmla="*/ 29 h 49"/>
                <a:gd name="T46" fmla="*/ 125 w 211"/>
                <a:gd name="T47" fmla="*/ 39 h 49"/>
                <a:gd name="T48" fmla="*/ 144 w 211"/>
                <a:gd name="T49" fmla="*/ 49 h 49"/>
                <a:gd name="T50" fmla="*/ 163 w 211"/>
                <a:gd name="T51" fmla="*/ 39 h 49"/>
                <a:gd name="T52" fmla="*/ 173 w 211"/>
                <a:gd name="T53" fmla="*/ 39 h 49"/>
                <a:gd name="T54" fmla="*/ 182 w 211"/>
                <a:gd name="T55" fmla="*/ 39 h 49"/>
                <a:gd name="T56" fmla="*/ 182 w 211"/>
                <a:gd name="T57" fmla="*/ 39 h 49"/>
                <a:gd name="T58" fmla="*/ 192 w 211"/>
                <a:gd name="T59" fmla="*/ 29 h 49"/>
                <a:gd name="T60" fmla="*/ 211 w 211"/>
                <a:gd name="T6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49">
                  <a:moveTo>
                    <a:pt x="211" y="29"/>
                  </a:moveTo>
                  <a:lnTo>
                    <a:pt x="211" y="29"/>
                  </a:lnTo>
                  <a:lnTo>
                    <a:pt x="202" y="19"/>
                  </a:lnTo>
                  <a:lnTo>
                    <a:pt x="202" y="10"/>
                  </a:lnTo>
                  <a:lnTo>
                    <a:pt x="211" y="10"/>
                  </a:lnTo>
                  <a:lnTo>
                    <a:pt x="211" y="0"/>
                  </a:lnTo>
                  <a:lnTo>
                    <a:pt x="211" y="0"/>
                  </a:lnTo>
                  <a:lnTo>
                    <a:pt x="154" y="0"/>
                  </a:lnTo>
                  <a:lnTo>
                    <a:pt x="125" y="0"/>
                  </a:lnTo>
                  <a:lnTo>
                    <a:pt x="77" y="10"/>
                  </a:lnTo>
                  <a:lnTo>
                    <a:pt x="58" y="10"/>
                  </a:lnTo>
                  <a:lnTo>
                    <a:pt x="29" y="10"/>
                  </a:lnTo>
                  <a:lnTo>
                    <a:pt x="0" y="10"/>
                  </a:lnTo>
                  <a:lnTo>
                    <a:pt x="0" y="10"/>
                  </a:lnTo>
                  <a:lnTo>
                    <a:pt x="0" y="19"/>
                  </a:lnTo>
                  <a:lnTo>
                    <a:pt x="0" y="19"/>
                  </a:lnTo>
                  <a:lnTo>
                    <a:pt x="9" y="19"/>
                  </a:lnTo>
                  <a:lnTo>
                    <a:pt x="29" y="19"/>
                  </a:lnTo>
                  <a:lnTo>
                    <a:pt x="48" y="19"/>
                  </a:lnTo>
                  <a:lnTo>
                    <a:pt x="58" y="19"/>
                  </a:lnTo>
                  <a:lnTo>
                    <a:pt x="77" y="19"/>
                  </a:lnTo>
                  <a:lnTo>
                    <a:pt x="96" y="29"/>
                  </a:lnTo>
                  <a:lnTo>
                    <a:pt x="115" y="29"/>
                  </a:lnTo>
                  <a:lnTo>
                    <a:pt x="125" y="39"/>
                  </a:lnTo>
                  <a:lnTo>
                    <a:pt x="144" y="49"/>
                  </a:lnTo>
                  <a:lnTo>
                    <a:pt x="163" y="39"/>
                  </a:lnTo>
                  <a:lnTo>
                    <a:pt x="173" y="39"/>
                  </a:lnTo>
                  <a:lnTo>
                    <a:pt x="182" y="39"/>
                  </a:lnTo>
                  <a:lnTo>
                    <a:pt x="182" y="39"/>
                  </a:lnTo>
                  <a:lnTo>
                    <a:pt x="192" y="29"/>
                  </a:lnTo>
                  <a:lnTo>
                    <a:pt x="211" y="29"/>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2" name="Freeform 184"/>
            <p:cNvSpPr>
              <a:spLocks/>
            </p:cNvSpPr>
            <p:nvPr/>
          </p:nvSpPr>
          <p:spPr bwMode="auto">
            <a:xfrm>
              <a:off x="1806" y="2293"/>
              <a:ext cx="192" cy="39"/>
            </a:xfrm>
            <a:custGeom>
              <a:avLst/>
              <a:gdLst>
                <a:gd name="T0" fmla="*/ 192 w 192"/>
                <a:gd name="T1" fmla="*/ 29 h 39"/>
                <a:gd name="T2" fmla="*/ 192 w 192"/>
                <a:gd name="T3" fmla="*/ 19 h 39"/>
                <a:gd name="T4" fmla="*/ 192 w 192"/>
                <a:gd name="T5" fmla="*/ 19 h 39"/>
                <a:gd name="T6" fmla="*/ 182 w 192"/>
                <a:gd name="T7" fmla="*/ 9 h 39"/>
                <a:gd name="T8" fmla="*/ 192 w 192"/>
                <a:gd name="T9" fmla="*/ 9 h 39"/>
                <a:gd name="T10" fmla="*/ 192 w 192"/>
                <a:gd name="T11" fmla="*/ 0 h 39"/>
                <a:gd name="T12" fmla="*/ 163 w 192"/>
                <a:gd name="T13" fmla="*/ 0 h 39"/>
                <a:gd name="T14" fmla="*/ 134 w 192"/>
                <a:gd name="T15" fmla="*/ 0 h 39"/>
                <a:gd name="T16" fmla="*/ 115 w 192"/>
                <a:gd name="T17" fmla="*/ 0 h 39"/>
                <a:gd name="T18" fmla="*/ 96 w 192"/>
                <a:gd name="T19" fmla="*/ 0 h 39"/>
                <a:gd name="T20" fmla="*/ 67 w 192"/>
                <a:gd name="T21" fmla="*/ 0 h 39"/>
                <a:gd name="T22" fmla="*/ 48 w 192"/>
                <a:gd name="T23" fmla="*/ 0 h 39"/>
                <a:gd name="T24" fmla="*/ 29 w 192"/>
                <a:gd name="T25" fmla="*/ 9 h 39"/>
                <a:gd name="T26" fmla="*/ 0 w 192"/>
                <a:gd name="T27" fmla="*/ 0 h 39"/>
                <a:gd name="T28" fmla="*/ 0 w 192"/>
                <a:gd name="T29" fmla="*/ 9 h 39"/>
                <a:gd name="T30" fmla="*/ 0 w 192"/>
                <a:gd name="T31" fmla="*/ 9 h 39"/>
                <a:gd name="T32" fmla="*/ 0 w 192"/>
                <a:gd name="T33" fmla="*/ 9 h 39"/>
                <a:gd name="T34" fmla="*/ 19 w 192"/>
                <a:gd name="T35" fmla="*/ 9 h 39"/>
                <a:gd name="T36" fmla="*/ 38 w 192"/>
                <a:gd name="T37" fmla="*/ 19 h 39"/>
                <a:gd name="T38" fmla="*/ 58 w 192"/>
                <a:gd name="T39" fmla="*/ 19 h 39"/>
                <a:gd name="T40" fmla="*/ 77 w 192"/>
                <a:gd name="T41" fmla="*/ 19 h 39"/>
                <a:gd name="T42" fmla="*/ 96 w 192"/>
                <a:gd name="T43" fmla="*/ 19 h 39"/>
                <a:gd name="T44" fmla="*/ 106 w 192"/>
                <a:gd name="T45" fmla="*/ 19 h 39"/>
                <a:gd name="T46" fmla="*/ 144 w 192"/>
                <a:gd name="T47" fmla="*/ 39 h 39"/>
                <a:gd name="T48" fmla="*/ 154 w 192"/>
                <a:gd name="T49" fmla="*/ 39 h 39"/>
                <a:gd name="T50" fmla="*/ 163 w 192"/>
                <a:gd name="T51" fmla="*/ 39 h 39"/>
                <a:gd name="T52" fmla="*/ 173 w 192"/>
                <a:gd name="T53" fmla="*/ 39 h 39"/>
                <a:gd name="T54" fmla="*/ 173 w 192"/>
                <a:gd name="T55" fmla="*/ 29 h 39"/>
                <a:gd name="T56" fmla="*/ 182 w 192"/>
                <a:gd name="T57" fmla="*/ 29 h 39"/>
                <a:gd name="T58" fmla="*/ 182 w 192"/>
                <a:gd name="T59" fmla="*/ 29 h 39"/>
                <a:gd name="T60" fmla="*/ 182 w 192"/>
                <a:gd name="T61" fmla="*/ 29 h 39"/>
                <a:gd name="T62" fmla="*/ 192 w 192"/>
                <a:gd name="T6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39">
                  <a:moveTo>
                    <a:pt x="192" y="29"/>
                  </a:moveTo>
                  <a:lnTo>
                    <a:pt x="192" y="19"/>
                  </a:lnTo>
                  <a:lnTo>
                    <a:pt x="192" y="19"/>
                  </a:lnTo>
                  <a:lnTo>
                    <a:pt x="182" y="9"/>
                  </a:lnTo>
                  <a:lnTo>
                    <a:pt x="192" y="9"/>
                  </a:lnTo>
                  <a:lnTo>
                    <a:pt x="192" y="0"/>
                  </a:lnTo>
                  <a:lnTo>
                    <a:pt x="163" y="0"/>
                  </a:lnTo>
                  <a:lnTo>
                    <a:pt x="134" y="0"/>
                  </a:lnTo>
                  <a:lnTo>
                    <a:pt x="115" y="0"/>
                  </a:lnTo>
                  <a:lnTo>
                    <a:pt x="96" y="0"/>
                  </a:lnTo>
                  <a:lnTo>
                    <a:pt x="67" y="0"/>
                  </a:lnTo>
                  <a:lnTo>
                    <a:pt x="48" y="0"/>
                  </a:lnTo>
                  <a:lnTo>
                    <a:pt x="29" y="9"/>
                  </a:lnTo>
                  <a:lnTo>
                    <a:pt x="0" y="0"/>
                  </a:lnTo>
                  <a:lnTo>
                    <a:pt x="0" y="9"/>
                  </a:lnTo>
                  <a:lnTo>
                    <a:pt x="0" y="9"/>
                  </a:lnTo>
                  <a:lnTo>
                    <a:pt x="0" y="9"/>
                  </a:lnTo>
                  <a:lnTo>
                    <a:pt x="19" y="9"/>
                  </a:lnTo>
                  <a:lnTo>
                    <a:pt x="38" y="19"/>
                  </a:lnTo>
                  <a:lnTo>
                    <a:pt x="58" y="19"/>
                  </a:lnTo>
                  <a:lnTo>
                    <a:pt x="77" y="19"/>
                  </a:lnTo>
                  <a:lnTo>
                    <a:pt x="96" y="19"/>
                  </a:lnTo>
                  <a:lnTo>
                    <a:pt x="106" y="19"/>
                  </a:lnTo>
                  <a:lnTo>
                    <a:pt x="144" y="39"/>
                  </a:lnTo>
                  <a:lnTo>
                    <a:pt x="154" y="39"/>
                  </a:lnTo>
                  <a:lnTo>
                    <a:pt x="163" y="39"/>
                  </a:lnTo>
                  <a:lnTo>
                    <a:pt x="173" y="39"/>
                  </a:lnTo>
                  <a:lnTo>
                    <a:pt x="173" y="29"/>
                  </a:lnTo>
                  <a:lnTo>
                    <a:pt x="182" y="29"/>
                  </a:lnTo>
                  <a:lnTo>
                    <a:pt x="182" y="29"/>
                  </a:lnTo>
                  <a:lnTo>
                    <a:pt x="182" y="29"/>
                  </a:lnTo>
                  <a:lnTo>
                    <a:pt x="192" y="29"/>
                  </a:lnTo>
                  <a:close/>
                </a:path>
              </a:pathLst>
            </a:custGeom>
            <a:solidFill>
              <a:srgbClr val="6B82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3" name="Freeform 185"/>
            <p:cNvSpPr>
              <a:spLocks/>
            </p:cNvSpPr>
            <p:nvPr/>
          </p:nvSpPr>
          <p:spPr bwMode="auto">
            <a:xfrm>
              <a:off x="1806" y="2293"/>
              <a:ext cx="182" cy="39"/>
            </a:xfrm>
            <a:custGeom>
              <a:avLst/>
              <a:gdLst>
                <a:gd name="T0" fmla="*/ 182 w 182"/>
                <a:gd name="T1" fmla="*/ 29 h 39"/>
                <a:gd name="T2" fmla="*/ 173 w 182"/>
                <a:gd name="T3" fmla="*/ 29 h 39"/>
                <a:gd name="T4" fmla="*/ 173 w 182"/>
                <a:gd name="T5" fmla="*/ 19 h 39"/>
                <a:gd name="T6" fmla="*/ 173 w 182"/>
                <a:gd name="T7" fmla="*/ 19 h 39"/>
                <a:gd name="T8" fmla="*/ 173 w 182"/>
                <a:gd name="T9" fmla="*/ 9 h 39"/>
                <a:gd name="T10" fmla="*/ 173 w 182"/>
                <a:gd name="T11" fmla="*/ 0 h 39"/>
                <a:gd name="T12" fmla="*/ 86 w 182"/>
                <a:gd name="T13" fmla="*/ 0 h 39"/>
                <a:gd name="T14" fmla="*/ 67 w 182"/>
                <a:gd name="T15" fmla="*/ 9 h 39"/>
                <a:gd name="T16" fmla="*/ 0 w 182"/>
                <a:gd name="T17" fmla="*/ 9 h 39"/>
                <a:gd name="T18" fmla="*/ 0 w 182"/>
                <a:gd name="T19" fmla="*/ 9 h 39"/>
                <a:gd name="T20" fmla="*/ 9 w 182"/>
                <a:gd name="T21" fmla="*/ 9 h 39"/>
                <a:gd name="T22" fmla="*/ 9 w 182"/>
                <a:gd name="T23" fmla="*/ 9 h 39"/>
                <a:gd name="T24" fmla="*/ 29 w 182"/>
                <a:gd name="T25" fmla="*/ 9 h 39"/>
                <a:gd name="T26" fmla="*/ 48 w 182"/>
                <a:gd name="T27" fmla="*/ 19 h 39"/>
                <a:gd name="T28" fmla="*/ 77 w 182"/>
                <a:gd name="T29" fmla="*/ 19 h 39"/>
                <a:gd name="T30" fmla="*/ 96 w 182"/>
                <a:gd name="T31" fmla="*/ 19 h 39"/>
                <a:gd name="T32" fmla="*/ 115 w 182"/>
                <a:gd name="T33" fmla="*/ 19 h 39"/>
                <a:gd name="T34" fmla="*/ 125 w 182"/>
                <a:gd name="T35" fmla="*/ 29 h 39"/>
                <a:gd name="T36" fmla="*/ 144 w 182"/>
                <a:gd name="T37" fmla="*/ 39 h 39"/>
                <a:gd name="T38" fmla="*/ 154 w 182"/>
                <a:gd name="T39" fmla="*/ 39 h 39"/>
                <a:gd name="T40" fmla="*/ 163 w 182"/>
                <a:gd name="T41" fmla="*/ 29 h 39"/>
                <a:gd name="T42" fmla="*/ 163 w 182"/>
                <a:gd name="T43" fmla="*/ 29 h 39"/>
                <a:gd name="T44" fmla="*/ 173 w 182"/>
                <a:gd name="T45" fmla="*/ 29 h 39"/>
                <a:gd name="T46" fmla="*/ 173 w 182"/>
                <a:gd name="T47" fmla="*/ 29 h 39"/>
                <a:gd name="T48" fmla="*/ 173 w 182"/>
                <a:gd name="T49" fmla="*/ 29 h 39"/>
                <a:gd name="T50" fmla="*/ 182 w 182"/>
                <a:gd name="T5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
                  <a:moveTo>
                    <a:pt x="182" y="29"/>
                  </a:moveTo>
                  <a:lnTo>
                    <a:pt x="173" y="29"/>
                  </a:lnTo>
                  <a:lnTo>
                    <a:pt x="173" y="19"/>
                  </a:lnTo>
                  <a:lnTo>
                    <a:pt x="173" y="19"/>
                  </a:lnTo>
                  <a:lnTo>
                    <a:pt x="173" y="9"/>
                  </a:lnTo>
                  <a:lnTo>
                    <a:pt x="173" y="0"/>
                  </a:lnTo>
                  <a:lnTo>
                    <a:pt x="86" y="0"/>
                  </a:lnTo>
                  <a:lnTo>
                    <a:pt x="67" y="9"/>
                  </a:lnTo>
                  <a:lnTo>
                    <a:pt x="0" y="9"/>
                  </a:lnTo>
                  <a:lnTo>
                    <a:pt x="0" y="9"/>
                  </a:lnTo>
                  <a:lnTo>
                    <a:pt x="9" y="9"/>
                  </a:lnTo>
                  <a:lnTo>
                    <a:pt x="9" y="9"/>
                  </a:lnTo>
                  <a:lnTo>
                    <a:pt x="29" y="9"/>
                  </a:lnTo>
                  <a:lnTo>
                    <a:pt x="48" y="19"/>
                  </a:lnTo>
                  <a:lnTo>
                    <a:pt x="77" y="19"/>
                  </a:lnTo>
                  <a:lnTo>
                    <a:pt x="96" y="19"/>
                  </a:lnTo>
                  <a:lnTo>
                    <a:pt x="115" y="19"/>
                  </a:lnTo>
                  <a:lnTo>
                    <a:pt x="125" y="29"/>
                  </a:lnTo>
                  <a:lnTo>
                    <a:pt x="144" y="39"/>
                  </a:lnTo>
                  <a:lnTo>
                    <a:pt x="154" y="39"/>
                  </a:lnTo>
                  <a:lnTo>
                    <a:pt x="163" y="29"/>
                  </a:lnTo>
                  <a:lnTo>
                    <a:pt x="163" y="29"/>
                  </a:lnTo>
                  <a:lnTo>
                    <a:pt x="173" y="29"/>
                  </a:lnTo>
                  <a:lnTo>
                    <a:pt x="173" y="29"/>
                  </a:lnTo>
                  <a:lnTo>
                    <a:pt x="173" y="29"/>
                  </a:lnTo>
                  <a:lnTo>
                    <a:pt x="182" y="29"/>
                  </a:lnTo>
                  <a:close/>
                </a:path>
              </a:pathLst>
            </a:custGeom>
            <a:solidFill>
              <a:srgbClr val="7D9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4" name="Freeform 186"/>
            <p:cNvSpPr>
              <a:spLocks/>
            </p:cNvSpPr>
            <p:nvPr/>
          </p:nvSpPr>
          <p:spPr bwMode="auto">
            <a:xfrm>
              <a:off x="1806" y="2302"/>
              <a:ext cx="163" cy="30"/>
            </a:xfrm>
            <a:custGeom>
              <a:avLst/>
              <a:gdLst>
                <a:gd name="T0" fmla="*/ 163 w 163"/>
                <a:gd name="T1" fmla="*/ 20 h 30"/>
                <a:gd name="T2" fmla="*/ 163 w 163"/>
                <a:gd name="T3" fmla="*/ 20 h 30"/>
                <a:gd name="T4" fmla="*/ 154 w 163"/>
                <a:gd name="T5" fmla="*/ 10 h 30"/>
                <a:gd name="T6" fmla="*/ 163 w 163"/>
                <a:gd name="T7" fmla="*/ 10 h 30"/>
                <a:gd name="T8" fmla="*/ 154 w 163"/>
                <a:gd name="T9" fmla="*/ 10 h 30"/>
                <a:gd name="T10" fmla="*/ 154 w 163"/>
                <a:gd name="T11" fmla="*/ 0 h 30"/>
                <a:gd name="T12" fmla="*/ 163 w 163"/>
                <a:gd name="T13" fmla="*/ 0 h 30"/>
                <a:gd name="T14" fmla="*/ 163 w 163"/>
                <a:gd name="T15" fmla="*/ 0 h 30"/>
                <a:gd name="T16" fmla="*/ 134 w 163"/>
                <a:gd name="T17" fmla="*/ 0 h 30"/>
                <a:gd name="T18" fmla="*/ 96 w 163"/>
                <a:gd name="T19" fmla="*/ 0 h 30"/>
                <a:gd name="T20" fmla="*/ 77 w 163"/>
                <a:gd name="T21" fmla="*/ 0 h 30"/>
                <a:gd name="T22" fmla="*/ 58 w 163"/>
                <a:gd name="T23" fmla="*/ 0 h 30"/>
                <a:gd name="T24" fmla="*/ 38 w 163"/>
                <a:gd name="T25" fmla="*/ 0 h 30"/>
                <a:gd name="T26" fmla="*/ 0 w 163"/>
                <a:gd name="T27" fmla="*/ 0 h 30"/>
                <a:gd name="T28" fmla="*/ 0 w 163"/>
                <a:gd name="T29" fmla="*/ 0 h 30"/>
                <a:gd name="T30" fmla="*/ 9 w 163"/>
                <a:gd name="T31" fmla="*/ 0 h 30"/>
                <a:gd name="T32" fmla="*/ 29 w 163"/>
                <a:gd name="T33" fmla="*/ 0 h 30"/>
                <a:gd name="T34" fmla="*/ 38 w 163"/>
                <a:gd name="T35" fmla="*/ 10 h 30"/>
                <a:gd name="T36" fmla="*/ 77 w 163"/>
                <a:gd name="T37" fmla="*/ 10 h 30"/>
                <a:gd name="T38" fmla="*/ 96 w 163"/>
                <a:gd name="T39" fmla="*/ 10 h 30"/>
                <a:gd name="T40" fmla="*/ 115 w 163"/>
                <a:gd name="T41" fmla="*/ 10 h 30"/>
                <a:gd name="T42" fmla="*/ 125 w 163"/>
                <a:gd name="T43" fmla="*/ 20 h 30"/>
                <a:gd name="T44" fmla="*/ 144 w 163"/>
                <a:gd name="T45" fmla="*/ 30 h 30"/>
                <a:gd name="T46" fmla="*/ 154 w 163"/>
                <a:gd name="T47" fmla="*/ 30 h 30"/>
                <a:gd name="T48" fmla="*/ 154 w 163"/>
                <a:gd name="T49" fmla="*/ 20 h 30"/>
                <a:gd name="T50" fmla="*/ 163 w 163"/>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30">
                  <a:moveTo>
                    <a:pt x="163" y="20"/>
                  </a:moveTo>
                  <a:lnTo>
                    <a:pt x="163" y="20"/>
                  </a:lnTo>
                  <a:lnTo>
                    <a:pt x="154" y="10"/>
                  </a:lnTo>
                  <a:lnTo>
                    <a:pt x="163" y="10"/>
                  </a:lnTo>
                  <a:lnTo>
                    <a:pt x="154" y="10"/>
                  </a:lnTo>
                  <a:lnTo>
                    <a:pt x="154" y="0"/>
                  </a:lnTo>
                  <a:lnTo>
                    <a:pt x="163" y="0"/>
                  </a:lnTo>
                  <a:lnTo>
                    <a:pt x="163" y="0"/>
                  </a:lnTo>
                  <a:lnTo>
                    <a:pt x="134" y="0"/>
                  </a:lnTo>
                  <a:lnTo>
                    <a:pt x="96" y="0"/>
                  </a:lnTo>
                  <a:lnTo>
                    <a:pt x="77" y="0"/>
                  </a:lnTo>
                  <a:lnTo>
                    <a:pt x="58" y="0"/>
                  </a:lnTo>
                  <a:lnTo>
                    <a:pt x="38" y="0"/>
                  </a:lnTo>
                  <a:lnTo>
                    <a:pt x="0" y="0"/>
                  </a:lnTo>
                  <a:lnTo>
                    <a:pt x="0" y="0"/>
                  </a:lnTo>
                  <a:lnTo>
                    <a:pt x="9" y="0"/>
                  </a:lnTo>
                  <a:lnTo>
                    <a:pt x="29" y="0"/>
                  </a:lnTo>
                  <a:lnTo>
                    <a:pt x="38" y="10"/>
                  </a:lnTo>
                  <a:lnTo>
                    <a:pt x="77" y="10"/>
                  </a:lnTo>
                  <a:lnTo>
                    <a:pt x="96" y="10"/>
                  </a:lnTo>
                  <a:lnTo>
                    <a:pt x="115" y="10"/>
                  </a:lnTo>
                  <a:lnTo>
                    <a:pt x="125" y="20"/>
                  </a:lnTo>
                  <a:lnTo>
                    <a:pt x="144" y="30"/>
                  </a:lnTo>
                  <a:lnTo>
                    <a:pt x="154" y="30"/>
                  </a:lnTo>
                  <a:lnTo>
                    <a:pt x="154" y="20"/>
                  </a:lnTo>
                  <a:lnTo>
                    <a:pt x="163" y="20"/>
                  </a:lnTo>
                  <a:close/>
                </a:path>
              </a:pathLst>
            </a:custGeom>
            <a:solidFill>
              <a:srgbClr val="91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195" name="Group 187"/>
            <p:cNvGrpSpPr>
              <a:grpSpLocks/>
            </p:cNvGrpSpPr>
            <p:nvPr/>
          </p:nvGrpSpPr>
          <p:grpSpPr bwMode="auto">
            <a:xfrm>
              <a:off x="1912" y="2312"/>
              <a:ext cx="192" cy="592"/>
              <a:chOff x="8055" y="13980"/>
              <a:chExt cx="192" cy="592"/>
            </a:xfrm>
          </p:grpSpPr>
          <p:sp>
            <p:nvSpPr>
              <p:cNvPr id="43196" name="Freeform 188"/>
              <p:cNvSpPr>
                <a:spLocks/>
              </p:cNvSpPr>
              <p:nvPr/>
            </p:nvSpPr>
            <p:spPr bwMode="auto">
              <a:xfrm>
                <a:off x="8055" y="13980"/>
                <a:ext cx="192" cy="592"/>
              </a:xfrm>
              <a:custGeom>
                <a:avLst/>
                <a:gdLst>
                  <a:gd name="T0" fmla="*/ 134 w 192"/>
                  <a:gd name="T1" fmla="*/ 0 h 592"/>
                  <a:gd name="T2" fmla="*/ 144 w 192"/>
                  <a:gd name="T3" fmla="*/ 69 h 592"/>
                  <a:gd name="T4" fmla="*/ 144 w 192"/>
                  <a:gd name="T5" fmla="*/ 128 h 592"/>
                  <a:gd name="T6" fmla="*/ 153 w 192"/>
                  <a:gd name="T7" fmla="*/ 198 h 592"/>
                  <a:gd name="T8" fmla="*/ 153 w 192"/>
                  <a:gd name="T9" fmla="*/ 257 h 592"/>
                  <a:gd name="T10" fmla="*/ 163 w 192"/>
                  <a:gd name="T11" fmla="*/ 326 h 592"/>
                  <a:gd name="T12" fmla="*/ 182 w 192"/>
                  <a:gd name="T13" fmla="*/ 454 h 592"/>
                  <a:gd name="T14" fmla="*/ 192 w 192"/>
                  <a:gd name="T15" fmla="*/ 523 h 592"/>
                  <a:gd name="T16" fmla="*/ 173 w 192"/>
                  <a:gd name="T17" fmla="*/ 553 h 592"/>
                  <a:gd name="T18" fmla="*/ 163 w 192"/>
                  <a:gd name="T19" fmla="*/ 582 h 592"/>
                  <a:gd name="T20" fmla="*/ 144 w 192"/>
                  <a:gd name="T21" fmla="*/ 592 h 592"/>
                  <a:gd name="T22" fmla="*/ 125 w 192"/>
                  <a:gd name="T23" fmla="*/ 592 h 592"/>
                  <a:gd name="T24" fmla="*/ 96 w 192"/>
                  <a:gd name="T25" fmla="*/ 582 h 592"/>
                  <a:gd name="T26" fmla="*/ 67 w 192"/>
                  <a:gd name="T27" fmla="*/ 572 h 592"/>
                  <a:gd name="T28" fmla="*/ 38 w 192"/>
                  <a:gd name="T29" fmla="*/ 553 h 592"/>
                  <a:gd name="T30" fmla="*/ 0 w 192"/>
                  <a:gd name="T31" fmla="*/ 523 h 592"/>
                  <a:gd name="T32" fmla="*/ 9 w 192"/>
                  <a:gd name="T33" fmla="*/ 523 h 592"/>
                  <a:gd name="T34" fmla="*/ 19 w 192"/>
                  <a:gd name="T35" fmla="*/ 523 h 592"/>
                  <a:gd name="T36" fmla="*/ 28 w 192"/>
                  <a:gd name="T37" fmla="*/ 513 h 592"/>
                  <a:gd name="T38" fmla="*/ 38 w 192"/>
                  <a:gd name="T39" fmla="*/ 503 h 592"/>
                  <a:gd name="T40" fmla="*/ 48 w 192"/>
                  <a:gd name="T41" fmla="*/ 503 h 592"/>
                  <a:gd name="T42" fmla="*/ 57 w 192"/>
                  <a:gd name="T43" fmla="*/ 493 h 592"/>
                  <a:gd name="T44" fmla="*/ 57 w 192"/>
                  <a:gd name="T45" fmla="*/ 484 h 592"/>
                  <a:gd name="T46" fmla="*/ 67 w 192"/>
                  <a:gd name="T47" fmla="*/ 474 h 592"/>
                  <a:gd name="T48" fmla="*/ 57 w 192"/>
                  <a:gd name="T49" fmla="*/ 415 h 592"/>
                  <a:gd name="T50" fmla="*/ 48 w 192"/>
                  <a:gd name="T51" fmla="*/ 355 h 592"/>
                  <a:gd name="T52" fmla="*/ 48 w 192"/>
                  <a:gd name="T53" fmla="*/ 296 h 592"/>
                  <a:gd name="T54" fmla="*/ 48 w 192"/>
                  <a:gd name="T55" fmla="*/ 227 h 592"/>
                  <a:gd name="T56" fmla="*/ 48 w 192"/>
                  <a:gd name="T57" fmla="*/ 168 h 592"/>
                  <a:gd name="T58" fmla="*/ 48 w 192"/>
                  <a:gd name="T59" fmla="*/ 109 h 592"/>
                  <a:gd name="T60" fmla="*/ 38 w 192"/>
                  <a:gd name="T61" fmla="*/ 59 h 592"/>
                  <a:gd name="T62" fmla="*/ 28 w 192"/>
                  <a:gd name="T63" fmla="*/ 10 h 592"/>
                  <a:gd name="T64" fmla="*/ 48 w 192"/>
                  <a:gd name="T65" fmla="*/ 10 h 592"/>
                  <a:gd name="T66" fmla="*/ 57 w 192"/>
                  <a:gd name="T67" fmla="*/ 10 h 592"/>
                  <a:gd name="T68" fmla="*/ 76 w 192"/>
                  <a:gd name="T69" fmla="*/ 10 h 592"/>
                  <a:gd name="T70" fmla="*/ 76 w 192"/>
                  <a:gd name="T71" fmla="*/ 10 h 592"/>
                  <a:gd name="T72" fmla="*/ 86 w 192"/>
                  <a:gd name="T73" fmla="*/ 0 h 592"/>
                  <a:gd name="T74" fmla="*/ 96 w 192"/>
                  <a:gd name="T75" fmla="*/ 0 h 592"/>
                  <a:gd name="T76" fmla="*/ 115 w 192"/>
                  <a:gd name="T77" fmla="*/ 0 h 592"/>
                  <a:gd name="T78" fmla="*/ 134 w 192"/>
                  <a:gd name="T7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592">
                    <a:moveTo>
                      <a:pt x="134" y="0"/>
                    </a:moveTo>
                    <a:lnTo>
                      <a:pt x="144" y="69"/>
                    </a:lnTo>
                    <a:lnTo>
                      <a:pt x="144" y="128"/>
                    </a:lnTo>
                    <a:lnTo>
                      <a:pt x="153" y="198"/>
                    </a:lnTo>
                    <a:lnTo>
                      <a:pt x="153" y="257"/>
                    </a:lnTo>
                    <a:lnTo>
                      <a:pt x="163" y="326"/>
                    </a:lnTo>
                    <a:lnTo>
                      <a:pt x="182" y="454"/>
                    </a:lnTo>
                    <a:lnTo>
                      <a:pt x="192" y="523"/>
                    </a:lnTo>
                    <a:lnTo>
                      <a:pt x="173" y="553"/>
                    </a:lnTo>
                    <a:lnTo>
                      <a:pt x="163" y="582"/>
                    </a:lnTo>
                    <a:lnTo>
                      <a:pt x="144" y="592"/>
                    </a:lnTo>
                    <a:lnTo>
                      <a:pt x="125" y="592"/>
                    </a:lnTo>
                    <a:lnTo>
                      <a:pt x="96" y="582"/>
                    </a:lnTo>
                    <a:lnTo>
                      <a:pt x="67" y="572"/>
                    </a:lnTo>
                    <a:lnTo>
                      <a:pt x="38" y="553"/>
                    </a:lnTo>
                    <a:lnTo>
                      <a:pt x="0" y="523"/>
                    </a:lnTo>
                    <a:lnTo>
                      <a:pt x="9" y="523"/>
                    </a:lnTo>
                    <a:lnTo>
                      <a:pt x="19" y="523"/>
                    </a:lnTo>
                    <a:lnTo>
                      <a:pt x="28" y="513"/>
                    </a:lnTo>
                    <a:lnTo>
                      <a:pt x="38" y="503"/>
                    </a:lnTo>
                    <a:lnTo>
                      <a:pt x="4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76" y="10"/>
                    </a:lnTo>
                    <a:lnTo>
                      <a:pt x="76" y="10"/>
                    </a:lnTo>
                    <a:lnTo>
                      <a:pt x="86" y="0"/>
                    </a:lnTo>
                    <a:lnTo>
                      <a:pt x="96" y="0"/>
                    </a:lnTo>
                    <a:lnTo>
                      <a:pt x="115" y="0"/>
                    </a:lnTo>
                    <a:lnTo>
                      <a:pt x="134" y="0"/>
                    </a:lnTo>
                    <a:close/>
                  </a:path>
                </a:pathLst>
              </a:custGeom>
              <a:solidFill>
                <a:srgbClr val="7026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7" name="Freeform 189"/>
              <p:cNvSpPr>
                <a:spLocks/>
              </p:cNvSpPr>
              <p:nvPr/>
            </p:nvSpPr>
            <p:spPr bwMode="auto">
              <a:xfrm>
                <a:off x="8055" y="13980"/>
                <a:ext cx="182" cy="582"/>
              </a:xfrm>
              <a:custGeom>
                <a:avLst/>
                <a:gdLst>
                  <a:gd name="T0" fmla="*/ 125 w 182"/>
                  <a:gd name="T1" fmla="*/ 0 h 582"/>
                  <a:gd name="T2" fmla="*/ 134 w 182"/>
                  <a:gd name="T3" fmla="*/ 59 h 582"/>
                  <a:gd name="T4" fmla="*/ 144 w 182"/>
                  <a:gd name="T5" fmla="*/ 128 h 582"/>
                  <a:gd name="T6" fmla="*/ 144 w 182"/>
                  <a:gd name="T7" fmla="*/ 198 h 582"/>
                  <a:gd name="T8" fmla="*/ 153 w 182"/>
                  <a:gd name="T9" fmla="*/ 257 h 582"/>
                  <a:gd name="T10" fmla="*/ 163 w 182"/>
                  <a:gd name="T11" fmla="*/ 316 h 582"/>
                  <a:gd name="T12" fmla="*/ 173 w 182"/>
                  <a:gd name="T13" fmla="*/ 444 h 582"/>
                  <a:gd name="T14" fmla="*/ 182 w 182"/>
                  <a:gd name="T15" fmla="*/ 513 h 582"/>
                  <a:gd name="T16" fmla="*/ 173 w 182"/>
                  <a:gd name="T17" fmla="*/ 543 h 582"/>
                  <a:gd name="T18" fmla="*/ 153 w 182"/>
                  <a:gd name="T19" fmla="*/ 572 h 582"/>
                  <a:gd name="T20" fmla="*/ 134 w 182"/>
                  <a:gd name="T21" fmla="*/ 582 h 582"/>
                  <a:gd name="T22" fmla="*/ 115 w 182"/>
                  <a:gd name="T23" fmla="*/ 582 h 582"/>
                  <a:gd name="T24" fmla="*/ 96 w 182"/>
                  <a:gd name="T25" fmla="*/ 582 h 582"/>
                  <a:gd name="T26" fmla="*/ 67 w 182"/>
                  <a:gd name="T27" fmla="*/ 572 h 582"/>
                  <a:gd name="T28" fmla="*/ 28 w 182"/>
                  <a:gd name="T29" fmla="*/ 553 h 582"/>
                  <a:gd name="T30" fmla="*/ 0 w 182"/>
                  <a:gd name="T31" fmla="*/ 523 h 582"/>
                  <a:gd name="T32" fmla="*/ 9 w 182"/>
                  <a:gd name="T33" fmla="*/ 523 h 582"/>
                  <a:gd name="T34" fmla="*/ 19 w 182"/>
                  <a:gd name="T35" fmla="*/ 523 h 582"/>
                  <a:gd name="T36" fmla="*/ 28 w 182"/>
                  <a:gd name="T37" fmla="*/ 513 h 582"/>
                  <a:gd name="T38" fmla="*/ 38 w 182"/>
                  <a:gd name="T39" fmla="*/ 503 h 582"/>
                  <a:gd name="T40" fmla="*/ 48 w 182"/>
                  <a:gd name="T41" fmla="*/ 503 h 582"/>
                  <a:gd name="T42" fmla="*/ 57 w 182"/>
                  <a:gd name="T43" fmla="*/ 484 h 582"/>
                  <a:gd name="T44" fmla="*/ 67 w 182"/>
                  <a:gd name="T45" fmla="*/ 474 h 582"/>
                  <a:gd name="T46" fmla="*/ 57 w 182"/>
                  <a:gd name="T47" fmla="*/ 415 h 582"/>
                  <a:gd name="T48" fmla="*/ 48 w 182"/>
                  <a:gd name="T49" fmla="*/ 355 h 582"/>
                  <a:gd name="T50" fmla="*/ 48 w 182"/>
                  <a:gd name="T51" fmla="*/ 286 h 582"/>
                  <a:gd name="T52" fmla="*/ 48 w 182"/>
                  <a:gd name="T53" fmla="*/ 227 h 582"/>
                  <a:gd name="T54" fmla="*/ 48 w 182"/>
                  <a:gd name="T55" fmla="*/ 168 h 582"/>
                  <a:gd name="T56" fmla="*/ 48 w 182"/>
                  <a:gd name="T57" fmla="*/ 109 h 582"/>
                  <a:gd name="T58" fmla="*/ 38 w 182"/>
                  <a:gd name="T59" fmla="*/ 50 h 582"/>
                  <a:gd name="T60" fmla="*/ 28 w 182"/>
                  <a:gd name="T61" fmla="*/ 10 h 582"/>
                  <a:gd name="T62" fmla="*/ 48 w 182"/>
                  <a:gd name="T63" fmla="*/ 10 h 582"/>
                  <a:gd name="T64" fmla="*/ 57 w 182"/>
                  <a:gd name="T65" fmla="*/ 10 h 582"/>
                  <a:gd name="T66" fmla="*/ 76 w 182"/>
                  <a:gd name="T67" fmla="*/ 0 h 582"/>
                  <a:gd name="T68" fmla="*/ 86 w 182"/>
                  <a:gd name="T69" fmla="*/ 0 h 582"/>
                  <a:gd name="T70" fmla="*/ 96 w 182"/>
                  <a:gd name="T71" fmla="*/ 0 h 582"/>
                  <a:gd name="T72" fmla="*/ 105 w 182"/>
                  <a:gd name="T73" fmla="*/ 0 h 582"/>
                  <a:gd name="T74" fmla="*/ 125 w 182"/>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582">
                    <a:moveTo>
                      <a:pt x="125" y="0"/>
                    </a:moveTo>
                    <a:lnTo>
                      <a:pt x="134" y="59"/>
                    </a:lnTo>
                    <a:lnTo>
                      <a:pt x="144" y="128"/>
                    </a:lnTo>
                    <a:lnTo>
                      <a:pt x="144" y="198"/>
                    </a:lnTo>
                    <a:lnTo>
                      <a:pt x="153" y="257"/>
                    </a:lnTo>
                    <a:lnTo>
                      <a:pt x="163" y="316"/>
                    </a:lnTo>
                    <a:lnTo>
                      <a:pt x="173" y="444"/>
                    </a:lnTo>
                    <a:lnTo>
                      <a:pt x="182" y="513"/>
                    </a:lnTo>
                    <a:lnTo>
                      <a:pt x="173" y="543"/>
                    </a:lnTo>
                    <a:lnTo>
                      <a:pt x="153" y="572"/>
                    </a:lnTo>
                    <a:lnTo>
                      <a:pt x="134" y="582"/>
                    </a:lnTo>
                    <a:lnTo>
                      <a:pt x="115" y="582"/>
                    </a:lnTo>
                    <a:lnTo>
                      <a:pt x="96" y="582"/>
                    </a:lnTo>
                    <a:lnTo>
                      <a:pt x="67" y="572"/>
                    </a:lnTo>
                    <a:lnTo>
                      <a:pt x="28" y="553"/>
                    </a:lnTo>
                    <a:lnTo>
                      <a:pt x="0" y="523"/>
                    </a:lnTo>
                    <a:lnTo>
                      <a:pt x="9" y="523"/>
                    </a:lnTo>
                    <a:lnTo>
                      <a:pt x="19" y="523"/>
                    </a:lnTo>
                    <a:lnTo>
                      <a:pt x="28" y="513"/>
                    </a:lnTo>
                    <a:lnTo>
                      <a:pt x="38" y="503"/>
                    </a:lnTo>
                    <a:lnTo>
                      <a:pt x="48" y="503"/>
                    </a:lnTo>
                    <a:lnTo>
                      <a:pt x="57" y="484"/>
                    </a:lnTo>
                    <a:lnTo>
                      <a:pt x="67" y="474"/>
                    </a:lnTo>
                    <a:lnTo>
                      <a:pt x="57" y="415"/>
                    </a:lnTo>
                    <a:lnTo>
                      <a:pt x="48" y="355"/>
                    </a:lnTo>
                    <a:lnTo>
                      <a:pt x="48" y="286"/>
                    </a:lnTo>
                    <a:lnTo>
                      <a:pt x="48" y="227"/>
                    </a:lnTo>
                    <a:lnTo>
                      <a:pt x="48" y="168"/>
                    </a:lnTo>
                    <a:lnTo>
                      <a:pt x="48" y="109"/>
                    </a:lnTo>
                    <a:lnTo>
                      <a:pt x="38" y="50"/>
                    </a:lnTo>
                    <a:lnTo>
                      <a:pt x="28" y="10"/>
                    </a:lnTo>
                    <a:lnTo>
                      <a:pt x="48" y="10"/>
                    </a:lnTo>
                    <a:lnTo>
                      <a:pt x="57" y="10"/>
                    </a:lnTo>
                    <a:lnTo>
                      <a:pt x="76" y="0"/>
                    </a:lnTo>
                    <a:lnTo>
                      <a:pt x="86" y="0"/>
                    </a:lnTo>
                    <a:lnTo>
                      <a:pt x="96" y="0"/>
                    </a:lnTo>
                    <a:lnTo>
                      <a:pt x="105" y="0"/>
                    </a:lnTo>
                    <a:lnTo>
                      <a:pt x="12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8" name="Freeform 190"/>
              <p:cNvSpPr>
                <a:spLocks/>
              </p:cNvSpPr>
              <p:nvPr/>
            </p:nvSpPr>
            <p:spPr bwMode="auto">
              <a:xfrm>
                <a:off x="8055" y="13980"/>
                <a:ext cx="182" cy="582"/>
              </a:xfrm>
              <a:custGeom>
                <a:avLst/>
                <a:gdLst>
                  <a:gd name="T0" fmla="*/ 125 w 182"/>
                  <a:gd name="T1" fmla="*/ 0 h 582"/>
                  <a:gd name="T2" fmla="*/ 134 w 182"/>
                  <a:gd name="T3" fmla="*/ 69 h 582"/>
                  <a:gd name="T4" fmla="*/ 144 w 182"/>
                  <a:gd name="T5" fmla="*/ 128 h 582"/>
                  <a:gd name="T6" fmla="*/ 144 w 182"/>
                  <a:gd name="T7" fmla="*/ 188 h 582"/>
                  <a:gd name="T8" fmla="*/ 153 w 182"/>
                  <a:gd name="T9" fmla="*/ 257 h 582"/>
                  <a:gd name="T10" fmla="*/ 163 w 182"/>
                  <a:gd name="T11" fmla="*/ 316 h 582"/>
                  <a:gd name="T12" fmla="*/ 163 w 182"/>
                  <a:gd name="T13" fmla="*/ 385 h 582"/>
                  <a:gd name="T14" fmla="*/ 173 w 182"/>
                  <a:gd name="T15" fmla="*/ 444 h 582"/>
                  <a:gd name="T16" fmla="*/ 182 w 182"/>
                  <a:gd name="T17" fmla="*/ 513 h 582"/>
                  <a:gd name="T18" fmla="*/ 173 w 182"/>
                  <a:gd name="T19" fmla="*/ 543 h 582"/>
                  <a:gd name="T20" fmla="*/ 153 w 182"/>
                  <a:gd name="T21" fmla="*/ 563 h 582"/>
                  <a:gd name="T22" fmla="*/ 134 w 182"/>
                  <a:gd name="T23" fmla="*/ 572 h 582"/>
                  <a:gd name="T24" fmla="*/ 115 w 182"/>
                  <a:gd name="T25" fmla="*/ 582 h 582"/>
                  <a:gd name="T26" fmla="*/ 96 w 182"/>
                  <a:gd name="T27" fmla="*/ 572 h 582"/>
                  <a:gd name="T28" fmla="*/ 67 w 182"/>
                  <a:gd name="T29" fmla="*/ 563 h 582"/>
                  <a:gd name="T30" fmla="*/ 38 w 182"/>
                  <a:gd name="T31" fmla="*/ 553 h 582"/>
                  <a:gd name="T32" fmla="*/ 0 w 182"/>
                  <a:gd name="T33" fmla="*/ 523 h 582"/>
                  <a:gd name="T34" fmla="*/ 9 w 182"/>
                  <a:gd name="T35" fmla="*/ 523 h 582"/>
                  <a:gd name="T36" fmla="*/ 19 w 182"/>
                  <a:gd name="T37" fmla="*/ 523 h 582"/>
                  <a:gd name="T38" fmla="*/ 38 w 182"/>
                  <a:gd name="T39" fmla="*/ 503 h 582"/>
                  <a:gd name="T40" fmla="*/ 57 w 182"/>
                  <a:gd name="T41" fmla="*/ 493 h 582"/>
                  <a:gd name="T42" fmla="*/ 57 w 182"/>
                  <a:gd name="T43" fmla="*/ 484 h 582"/>
                  <a:gd name="T44" fmla="*/ 67 w 182"/>
                  <a:gd name="T45" fmla="*/ 474 h 582"/>
                  <a:gd name="T46" fmla="*/ 57 w 182"/>
                  <a:gd name="T47" fmla="*/ 415 h 582"/>
                  <a:gd name="T48" fmla="*/ 48 w 182"/>
                  <a:gd name="T49" fmla="*/ 355 h 582"/>
                  <a:gd name="T50" fmla="*/ 48 w 182"/>
                  <a:gd name="T51" fmla="*/ 296 h 582"/>
                  <a:gd name="T52" fmla="*/ 48 w 182"/>
                  <a:gd name="T53" fmla="*/ 227 h 582"/>
                  <a:gd name="T54" fmla="*/ 48 w 182"/>
                  <a:gd name="T55" fmla="*/ 168 h 582"/>
                  <a:gd name="T56" fmla="*/ 48 w 182"/>
                  <a:gd name="T57" fmla="*/ 109 h 582"/>
                  <a:gd name="T58" fmla="*/ 38 w 182"/>
                  <a:gd name="T59" fmla="*/ 59 h 582"/>
                  <a:gd name="T60" fmla="*/ 28 w 182"/>
                  <a:gd name="T61" fmla="*/ 10 h 582"/>
                  <a:gd name="T62" fmla="*/ 48 w 182"/>
                  <a:gd name="T63" fmla="*/ 10 h 582"/>
                  <a:gd name="T64" fmla="*/ 57 w 182"/>
                  <a:gd name="T65" fmla="*/ 10 h 582"/>
                  <a:gd name="T66" fmla="*/ 67 w 182"/>
                  <a:gd name="T67" fmla="*/ 10 h 582"/>
                  <a:gd name="T68" fmla="*/ 76 w 182"/>
                  <a:gd name="T69" fmla="*/ 10 h 582"/>
                  <a:gd name="T70" fmla="*/ 86 w 182"/>
                  <a:gd name="T71" fmla="*/ 0 h 582"/>
                  <a:gd name="T72" fmla="*/ 96 w 182"/>
                  <a:gd name="T73" fmla="*/ 0 h 582"/>
                  <a:gd name="T74" fmla="*/ 105 w 182"/>
                  <a:gd name="T75" fmla="*/ 0 h 582"/>
                  <a:gd name="T76" fmla="*/ 125 w 1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582">
                    <a:moveTo>
                      <a:pt x="125" y="0"/>
                    </a:moveTo>
                    <a:lnTo>
                      <a:pt x="134" y="69"/>
                    </a:lnTo>
                    <a:lnTo>
                      <a:pt x="144" y="128"/>
                    </a:lnTo>
                    <a:lnTo>
                      <a:pt x="144" y="188"/>
                    </a:lnTo>
                    <a:lnTo>
                      <a:pt x="153" y="257"/>
                    </a:lnTo>
                    <a:lnTo>
                      <a:pt x="163" y="316"/>
                    </a:lnTo>
                    <a:lnTo>
                      <a:pt x="163" y="385"/>
                    </a:lnTo>
                    <a:lnTo>
                      <a:pt x="173" y="444"/>
                    </a:lnTo>
                    <a:lnTo>
                      <a:pt x="182" y="513"/>
                    </a:lnTo>
                    <a:lnTo>
                      <a:pt x="173" y="543"/>
                    </a:lnTo>
                    <a:lnTo>
                      <a:pt x="153" y="563"/>
                    </a:lnTo>
                    <a:lnTo>
                      <a:pt x="134" y="572"/>
                    </a:lnTo>
                    <a:lnTo>
                      <a:pt x="115" y="582"/>
                    </a:lnTo>
                    <a:lnTo>
                      <a:pt x="96" y="572"/>
                    </a:lnTo>
                    <a:lnTo>
                      <a:pt x="67" y="563"/>
                    </a:lnTo>
                    <a:lnTo>
                      <a:pt x="38" y="553"/>
                    </a:lnTo>
                    <a:lnTo>
                      <a:pt x="0" y="523"/>
                    </a:lnTo>
                    <a:lnTo>
                      <a:pt x="9" y="523"/>
                    </a:lnTo>
                    <a:lnTo>
                      <a:pt x="19" y="523"/>
                    </a:lnTo>
                    <a:lnTo>
                      <a:pt x="3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67" y="10"/>
                    </a:lnTo>
                    <a:lnTo>
                      <a:pt x="76" y="10"/>
                    </a:lnTo>
                    <a:lnTo>
                      <a:pt x="86" y="0"/>
                    </a:lnTo>
                    <a:lnTo>
                      <a:pt x="96" y="0"/>
                    </a:lnTo>
                    <a:lnTo>
                      <a:pt x="105" y="0"/>
                    </a:lnTo>
                    <a:lnTo>
                      <a:pt x="12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9" name="Freeform 191"/>
              <p:cNvSpPr>
                <a:spLocks/>
              </p:cNvSpPr>
              <p:nvPr/>
            </p:nvSpPr>
            <p:spPr bwMode="auto">
              <a:xfrm>
                <a:off x="8093" y="14020"/>
                <a:ext cx="96" cy="453"/>
              </a:xfrm>
              <a:custGeom>
                <a:avLst/>
                <a:gdLst>
                  <a:gd name="T0" fmla="*/ 0 w 96"/>
                  <a:gd name="T1" fmla="*/ 0 h 453"/>
                  <a:gd name="T2" fmla="*/ 10 w 96"/>
                  <a:gd name="T3" fmla="*/ 10 h 453"/>
                  <a:gd name="T4" fmla="*/ 19 w 96"/>
                  <a:gd name="T5" fmla="*/ 19 h 453"/>
                  <a:gd name="T6" fmla="*/ 29 w 96"/>
                  <a:gd name="T7" fmla="*/ 29 h 453"/>
                  <a:gd name="T8" fmla="*/ 38 w 96"/>
                  <a:gd name="T9" fmla="*/ 29 h 453"/>
                  <a:gd name="T10" fmla="*/ 48 w 96"/>
                  <a:gd name="T11" fmla="*/ 39 h 453"/>
                  <a:gd name="T12" fmla="*/ 48 w 96"/>
                  <a:gd name="T13" fmla="*/ 39 h 453"/>
                  <a:gd name="T14" fmla="*/ 58 w 96"/>
                  <a:gd name="T15" fmla="*/ 49 h 453"/>
                  <a:gd name="T16" fmla="*/ 58 w 96"/>
                  <a:gd name="T17" fmla="*/ 59 h 453"/>
                  <a:gd name="T18" fmla="*/ 48 w 96"/>
                  <a:gd name="T19" fmla="*/ 108 h 453"/>
                  <a:gd name="T20" fmla="*/ 48 w 96"/>
                  <a:gd name="T21" fmla="*/ 158 h 453"/>
                  <a:gd name="T22" fmla="*/ 48 w 96"/>
                  <a:gd name="T23" fmla="*/ 207 h 453"/>
                  <a:gd name="T24" fmla="*/ 58 w 96"/>
                  <a:gd name="T25" fmla="*/ 246 h 453"/>
                  <a:gd name="T26" fmla="*/ 67 w 96"/>
                  <a:gd name="T27" fmla="*/ 286 h 453"/>
                  <a:gd name="T28" fmla="*/ 87 w 96"/>
                  <a:gd name="T29" fmla="*/ 355 h 453"/>
                  <a:gd name="T30" fmla="*/ 96 w 96"/>
                  <a:gd name="T31" fmla="*/ 394 h 453"/>
                  <a:gd name="T32" fmla="*/ 96 w 96"/>
                  <a:gd name="T33" fmla="*/ 414 h 453"/>
                  <a:gd name="T34" fmla="*/ 96 w 96"/>
                  <a:gd name="T35" fmla="*/ 424 h 453"/>
                  <a:gd name="T36" fmla="*/ 96 w 96"/>
                  <a:gd name="T37" fmla="*/ 434 h 453"/>
                  <a:gd name="T38" fmla="*/ 87 w 96"/>
                  <a:gd name="T39" fmla="*/ 453 h 453"/>
                  <a:gd name="T40" fmla="*/ 67 w 96"/>
                  <a:gd name="T41" fmla="*/ 453 h 453"/>
                  <a:gd name="T42" fmla="*/ 58 w 96"/>
                  <a:gd name="T43" fmla="*/ 453 h 453"/>
                  <a:gd name="T44" fmla="*/ 38 w 96"/>
                  <a:gd name="T45" fmla="*/ 444 h 453"/>
                  <a:gd name="T46" fmla="*/ 29 w 96"/>
                  <a:gd name="T47" fmla="*/ 434 h 453"/>
                  <a:gd name="T48" fmla="*/ 19 w 96"/>
                  <a:gd name="T49" fmla="*/ 404 h 453"/>
                  <a:gd name="T50" fmla="*/ 10 w 96"/>
                  <a:gd name="T51" fmla="*/ 365 h 453"/>
                  <a:gd name="T52" fmla="*/ 10 w 96"/>
                  <a:gd name="T53" fmla="*/ 325 h 453"/>
                  <a:gd name="T54" fmla="*/ 10 w 96"/>
                  <a:gd name="T55" fmla="*/ 286 h 453"/>
                  <a:gd name="T56" fmla="*/ 10 w 96"/>
                  <a:gd name="T57" fmla="*/ 236 h 453"/>
                  <a:gd name="T58" fmla="*/ 10 w 96"/>
                  <a:gd name="T59" fmla="*/ 187 h 453"/>
                  <a:gd name="T60" fmla="*/ 10 w 96"/>
                  <a:gd name="T61" fmla="*/ 138 h 453"/>
                  <a:gd name="T62" fmla="*/ 10 w 96"/>
                  <a:gd name="T63" fmla="*/ 88 h 453"/>
                  <a:gd name="T64" fmla="*/ 10 w 96"/>
                  <a:gd name="T65" fmla="*/ 79 h 453"/>
                  <a:gd name="T66" fmla="*/ 10 w 96"/>
                  <a:gd name="T67" fmla="*/ 59 h 453"/>
                  <a:gd name="T68" fmla="*/ 10 w 96"/>
                  <a:gd name="T69" fmla="*/ 49 h 453"/>
                  <a:gd name="T70" fmla="*/ 10 w 96"/>
                  <a:gd name="T71" fmla="*/ 39 h 453"/>
                  <a:gd name="T72" fmla="*/ 10 w 96"/>
                  <a:gd name="T73" fmla="*/ 29 h 453"/>
                  <a:gd name="T74" fmla="*/ 0 w 96"/>
                  <a:gd name="T75" fmla="*/ 19 h 453"/>
                  <a:gd name="T76" fmla="*/ 0 w 96"/>
                  <a:gd name="T77" fmla="*/ 10 h 453"/>
                  <a:gd name="T78" fmla="*/ 0 w 96"/>
                  <a:gd name="T7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53">
                    <a:moveTo>
                      <a:pt x="0" y="0"/>
                    </a:moveTo>
                    <a:lnTo>
                      <a:pt x="10" y="10"/>
                    </a:lnTo>
                    <a:lnTo>
                      <a:pt x="19" y="19"/>
                    </a:lnTo>
                    <a:lnTo>
                      <a:pt x="29" y="29"/>
                    </a:lnTo>
                    <a:lnTo>
                      <a:pt x="38" y="29"/>
                    </a:lnTo>
                    <a:lnTo>
                      <a:pt x="48" y="39"/>
                    </a:lnTo>
                    <a:lnTo>
                      <a:pt x="48" y="39"/>
                    </a:lnTo>
                    <a:lnTo>
                      <a:pt x="58" y="49"/>
                    </a:lnTo>
                    <a:lnTo>
                      <a:pt x="58" y="59"/>
                    </a:lnTo>
                    <a:lnTo>
                      <a:pt x="48" y="108"/>
                    </a:lnTo>
                    <a:lnTo>
                      <a:pt x="48" y="158"/>
                    </a:lnTo>
                    <a:lnTo>
                      <a:pt x="48" y="207"/>
                    </a:lnTo>
                    <a:lnTo>
                      <a:pt x="58" y="246"/>
                    </a:lnTo>
                    <a:lnTo>
                      <a:pt x="67" y="286"/>
                    </a:lnTo>
                    <a:lnTo>
                      <a:pt x="87" y="355"/>
                    </a:lnTo>
                    <a:lnTo>
                      <a:pt x="96" y="394"/>
                    </a:lnTo>
                    <a:lnTo>
                      <a:pt x="96" y="414"/>
                    </a:lnTo>
                    <a:lnTo>
                      <a:pt x="96" y="424"/>
                    </a:lnTo>
                    <a:lnTo>
                      <a:pt x="96" y="434"/>
                    </a:lnTo>
                    <a:lnTo>
                      <a:pt x="87" y="453"/>
                    </a:lnTo>
                    <a:lnTo>
                      <a:pt x="67" y="453"/>
                    </a:lnTo>
                    <a:lnTo>
                      <a:pt x="58" y="453"/>
                    </a:lnTo>
                    <a:lnTo>
                      <a:pt x="38" y="444"/>
                    </a:lnTo>
                    <a:lnTo>
                      <a:pt x="29" y="434"/>
                    </a:lnTo>
                    <a:lnTo>
                      <a:pt x="19" y="404"/>
                    </a:lnTo>
                    <a:lnTo>
                      <a:pt x="10" y="365"/>
                    </a:lnTo>
                    <a:lnTo>
                      <a:pt x="10" y="325"/>
                    </a:lnTo>
                    <a:lnTo>
                      <a:pt x="10" y="286"/>
                    </a:lnTo>
                    <a:lnTo>
                      <a:pt x="10" y="236"/>
                    </a:lnTo>
                    <a:lnTo>
                      <a:pt x="10" y="187"/>
                    </a:lnTo>
                    <a:lnTo>
                      <a:pt x="10" y="138"/>
                    </a:lnTo>
                    <a:lnTo>
                      <a:pt x="10" y="88"/>
                    </a:lnTo>
                    <a:lnTo>
                      <a:pt x="10" y="79"/>
                    </a:lnTo>
                    <a:lnTo>
                      <a:pt x="10" y="59"/>
                    </a:lnTo>
                    <a:lnTo>
                      <a:pt x="10" y="49"/>
                    </a:lnTo>
                    <a:lnTo>
                      <a:pt x="10" y="39"/>
                    </a:lnTo>
                    <a:lnTo>
                      <a:pt x="10" y="29"/>
                    </a:lnTo>
                    <a:lnTo>
                      <a:pt x="0" y="19"/>
                    </a:lnTo>
                    <a:lnTo>
                      <a:pt x="0" y="1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0" name="Freeform 192"/>
              <p:cNvSpPr>
                <a:spLocks/>
              </p:cNvSpPr>
              <p:nvPr/>
            </p:nvSpPr>
            <p:spPr bwMode="auto">
              <a:xfrm>
                <a:off x="8093" y="14020"/>
                <a:ext cx="87" cy="453"/>
              </a:xfrm>
              <a:custGeom>
                <a:avLst/>
                <a:gdLst>
                  <a:gd name="T0" fmla="*/ 0 w 87"/>
                  <a:gd name="T1" fmla="*/ 0 h 453"/>
                  <a:gd name="T2" fmla="*/ 0 w 87"/>
                  <a:gd name="T3" fmla="*/ 10 h 453"/>
                  <a:gd name="T4" fmla="*/ 10 w 87"/>
                  <a:gd name="T5" fmla="*/ 19 h 453"/>
                  <a:gd name="T6" fmla="*/ 19 w 87"/>
                  <a:gd name="T7" fmla="*/ 29 h 453"/>
                  <a:gd name="T8" fmla="*/ 29 w 87"/>
                  <a:gd name="T9" fmla="*/ 29 h 453"/>
                  <a:gd name="T10" fmla="*/ 38 w 87"/>
                  <a:gd name="T11" fmla="*/ 39 h 453"/>
                  <a:gd name="T12" fmla="*/ 48 w 87"/>
                  <a:gd name="T13" fmla="*/ 39 h 453"/>
                  <a:gd name="T14" fmla="*/ 48 w 87"/>
                  <a:gd name="T15" fmla="*/ 49 h 453"/>
                  <a:gd name="T16" fmla="*/ 48 w 87"/>
                  <a:gd name="T17" fmla="*/ 59 h 453"/>
                  <a:gd name="T18" fmla="*/ 38 w 87"/>
                  <a:gd name="T19" fmla="*/ 108 h 453"/>
                  <a:gd name="T20" fmla="*/ 38 w 87"/>
                  <a:gd name="T21" fmla="*/ 158 h 453"/>
                  <a:gd name="T22" fmla="*/ 38 w 87"/>
                  <a:gd name="T23" fmla="*/ 197 h 453"/>
                  <a:gd name="T24" fmla="*/ 48 w 87"/>
                  <a:gd name="T25" fmla="*/ 246 h 453"/>
                  <a:gd name="T26" fmla="*/ 58 w 87"/>
                  <a:gd name="T27" fmla="*/ 315 h 453"/>
                  <a:gd name="T28" fmla="*/ 67 w 87"/>
                  <a:gd name="T29" fmla="*/ 355 h 453"/>
                  <a:gd name="T30" fmla="*/ 87 w 87"/>
                  <a:gd name="T31" fmla="*/ 394 h 453"/>
                  <a:gd name="T32" fmla="*/ 87 w 87"/>
                  <a:gd name="T33" fmla="*/ 404 h 453"/>
                  <a:gd name="T34" fmla="*/ 87 w 87"/>
                  <a:gd name="T35" fmla="*/ 424 h 453"/>
                  <a:gd name="T36" fmla="*/ 87 w 87"/>
                  <a:gd name="T37" fmla="*/ 434 h 453"/>
                  <a:gd name="T38" fmla="*/ 77 w 87"/>
                  <a:gd name="T39" fmla="*/ 444 h 453"/>
                  <a:gd name="T40" fmla="*/ 67 w 87"/>
                  <a:gd name="T41" fmla="*/ 453 h 453"/>
                  <a:gd name="T42" fmla="*/ 58 w 87"/>
                  <a:gd name="T43" fmla="*/ 453 h 453"/>
                  <a:gd name="T44" fmla="*/ 38 w 87"/>
                  <a:gd name="T45" fmla="*/ 444 h 453"/>
                  <a:gd name="T46" fmla="*/ 29 w 87"/>
                  <a:gd name="T47" fmla="*/ 434 h 453"/>
                  <a:gd name="T48" fmla="*/ 19 w 87"/>
                  <a:gd name="T49" fmla="*/ 404 h 453"/>
                  <a:gd name="T50" fmla="*/ 10 w 87"/>
                  <a:gd name="T51" fmla="*/ 365 h 453"/>
                  <a:gd name="T52" fmla="*/ 10 w 87"/>
                  <a:gd name="T53" fmla="*/ 325 h 453"/>
                  <a:gd name="T54" fmla="*/ 10 w 87"/>
                  <a:gd name="T55" fmla="*/ 286 h 453"/>
                  <a:gd name="T56" fmla="*/ 10 w 87"/>
                  <a:gd name="T57" fmla="*/ 138 h 453"/>
                  <a:gd name="T58" fmla="*/ 10 w 87"/>
                  <a:gd name="T59" fmla="*/ 88 h 453"/>
                  <a:gd name="T60" fmla="*/ 10 w 87"/>
                  <a:gd name="T61" fmla="*/ 79 h 453"/>
                  <a:gd name="T62" fmla="*/ 10 w 87"/>
                  <a:gd name="T63" fmla="*/ 69 h 453"/>
                  <a:gd name="T64" fmla="*/ 10 w 87"/>
                  <a:gd name="T65" fmla="*/ 49 h 453"/>
                  <a:gd name="T66" fmla="*/ 0 w 87"/>
                  <a:gd name="T67" fmla="*/ 39 h 453"/>
                  <a:gd name="T68" fmla="*/ 0 w 87"/>
                  <a:gd name="T69" fmla="*/ 29 h 453"/>
                  <a:gd name="T70" fmla="*/ 0 w 87"/>
                  <a:gd name="T71" fmla="*/ 19 h 453"/>
                  <a:gd name="T72" fmla="*/ 0 w 87"/>
                  <a:gd name="T73" fmla="*/ 10 h 453"/>
                  <a:gd name="T74" fmla="*/ 0 w 87"/>
                  <a:gd name="T75"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453">
                    <a:moveTo>
                      <a:pt x="0" y="0"/>
                    </a:moveTo>
                    <a:lnTo>
                      <a:pt x="0" y="10"/>
                    </a:lnTo>
                    <a:lnTo>
                      <a:pt x="10" y="19"/>
                    </a:lnTo>
                    <a:lnTo>
                      <a:pt x="19" y="29"/>
                    </a:lnTo>
                    <a:lnTo>
                      <a:pt x="29" y="29"/>
                    </a:lnTo>
                    <a:lnTo>
                      <a:pt x="38" y="39"/>
                    </a:lnTo>
                    <a:lnTo>
                      <a:pt x="48" y="39"/>
                    </a:lnTo>
                    <a:lnTo>
                      <a:pt x="48" y="49"/>
                    </a:lnTo>
                    <a:lnTo>
                      <a:pt x="48" y="59"/>
                    </a:lnTo>
                    <a:lnTo>
                      <a:pt x="38" y="108"/>
                    </a:lnTo>
                    <a:lnTo>
                      <a:pt x="38" y="158"/>
                    </a:lnTo>
                    <a:lnTo>
                      <a:pt x="38" y="197"/>
                    </a:lnTo>
                    <a:lnTo>
                      <a:pt x="48" y="246"/>
                    </a:lnTo>
                    <a:lnTo>
                      <a:pt x="58" y="315"/>
                    </a:lnTo>
                    <a:lnTo>
                      <a:pt x="67" y="355"/>
                    </a:lnTo>
                    <a:lnTo>
                      <a:pt x="87" y="394"/>
                    </a:lnTo>
                    <a:lnTo>
                      <a:pt x="87" y="404"/>
                    </a:lnTo>
                    <a:lnTo>
                      <a:pt x="87" y="424"/>
                    </a:lnTo>
                    <a:lnTo>
                      <a:pt x="87" y="434"/>
                    </a:lnTo>
                    <a:lnTo>
                      <a:pt x="77" y="444"/>
                    </a:lnTo>
                    <a:lnTo>
                      <a:pt x="67" y="453"/>
                    </a:lnTo>
                    <a:lnTo>
                      <a:pt x="58" y="453"/>
                    </a:lnTo>
                    <a:lnTo>
                      <a:pt x="38" y="444"/>
                    </a:lnTo>
                    <a:lnTo>
                      <a:pt x="29" y="434"/>
                    </a:lnTo>
                    <a:lnTo>
                      <a:pt x="19" y="404"/>
                    </a:lnTo>
                    <a:lnTo>
                      <a:pt x="10" y="365"/>
                    </a:lnTo>
                    <a:lnTo>
                      <a:pt x="10" y="325"/>
                    </a:lnTo>
                    <a:lnTo>
                      <a:pt x="10" y="286"/>
                    </a:lnTo>
                    <a:lnTo>
                      <a:pt x="10" y="138"/>
                    </a:lnTo>
                    <a:lnTo>
                      <a:pt x="10" y="88"/>
                    </a:lnTo>
                    <a:lnTo>
                      <a:pt x="10" y="79"/>
                    </a:lnTo>
                    <a:lnTo>
                      <a:pt x="10" y="69"/>
                    </a:lnTo>
                    <a:lnTo>
                      <a:pt x="10" y="49"/>
                    </a:lnTo>
                    <a:lnTo>
                      <a:pt x="0" y="39"/>
                    </a:lnTo>
                    <a:lnTo>
                      <a:pt x="0" y="29"/>
                    </a:lnTo>
                    <a:lnTo>
                      <a:pt x="0" y="19"/>
                    </a:lnTo>
                    <a:lnTo>
                      <a:pt x="0" y="1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1" name="Freeform 193"/>
              <p:cNvSpPr>
                <a:spLocks/>
              </p:cNvSpPr>
              <p:nvPr/>
            </p:nvSpPr>
            <p:spPr bwMode="auto">
              <a:xfrm>
                <a:off x="8093" y="14010"/>
                <a:ext cx="77" cy="454"/>
              </a:xfrm>
              <a:custGeom>
                <a:avLst/>
                <a:gdLst>
                  <a:gd name="T0" fmla="*/ 0 w 77"/>
                  <a:gd name="T1" fmla="*/ 0 h 454"/>
                  <a:gd name="T2" fmla="*/ 10 w 77"/>
                  <a:gd name="T3" fmla="*/ 20 h 454"/>
                  <a:gd name="T4" fmla="*/ 10 w 77"/>
                  <a:gd name="T5" fmla="*/ 29 h 454"/>
                  <a:gd name="T6" fmla="*/ 19 w 77"/>
                  <a:gd name="T7" fmla="*/ 39 h 454"/>
                  <a:gd name="T8" fmla="*/ 29 w 77"/>
                  <a:gd name="T9" fmla="*/ 39 h 454"/>
                  <a:gd name="T10" fmla="*/ 29 w 77"/>
                  <a:gd name="T11" fmla="*/ 39 h 454"/>
                  <a:gd name="T12" fmla="*/ 38 w 77"/>
                  <a:gd name="T13" fmla="*/ 49 h 454"/>
                  <a:gd name="T14" fmla="*/ 48 w 77"/>
                  <a:gd name="T15" fmla="*/ 59 h 454"/>
                  <a:gd name="T16" fmla="*/ 38 w 77"/>
                  <a:gd name="T17" fmla="*/ 118 h 454"/>
                  <a:gd name="T18" fmla="*/ 29 w 77"/>
                  <a:gd name="T19" fmla="*/ 168 h 454"/>
                  <a:gd name="T20" fmla="*/ 38 w 77"/>
                  <a:gd name="T21" fmla="*/ 207 h 454"/>
                  <a:gd name="T22" fmla="*/ 38 w 77"/>
                  <a:gd name="T23" fmla="*/ 246 h 454"/>
                  <a:gd name="T24" fmla="*/ 48 w 77"/>
                  <a:gd name="T25" fmla="*/ 286 h 454"/>
                  <a:gd name="T26" fmla="*/ 48 w 77"/>
                  <a:gd name="T27" fmla="*/ 316 h 454"/>
                  <a:gd name="T28" fmla="*/ 58 w 77"/>
                  <a:gd name="T29" fmla="*/ 355 h 454"/>
                  <a:gd name="T30" fmla="*/ 67 w 77"/>
                  <a:gd name="T31" fmla="*/ 394 h 454"/>
                  <a:gd name="T32" fmla="*/ 77 w 77"/>
                  <a:gd name="T33" fmla="*/ 404 h 454"/>
                  <a:gd name="T34" fmla="*/ 77 w 77"/>
                  <a:gd name="T35" fmla="*/ 424 h 454"/>
                  <a:gd name="T36" fmla="*/ 77 w 77"/>
                  <a:gd name="T37" fmla="*/ 434 h 454"/>
                  <a:gd name="T38" fmla="*/ 67 w 77"/>
                  <a:gd name="T39" fmla="*/ 444 h 454"/>
                  <a:gd name="T40" fmla="*/ 58 w 77"/>
                  <a:gd name="T41" fmla="*/ 454 h 454"/>
                  <a:gd name="T42" fmla="*/ 58 w 77"/>
                  <a:gd name="T43" fmla="*/ 454 h 454"/>
                  <a:gd name="T44" fmla="*/ 38 w 77"/>
                  <a:gd name="T45" fmla="*/ 454 h 454"/>
                  <a:gd name="T46" fmla="*/ 29 w 77"/>
                  <a:gd name="T47" fmla="*/ 444 h 454"/>
                  <a:gd name="T48" fmla="*/ 19 w 77"/>
                  <a:gd name="T49" fmla="*/ 414 h 454"/>
                  <a:gd name="T50" fmla="*/ 10 w 77"/>
                  <a:gd name="T51" fmla="*/ 375 h 454"/>
                  <a:gd name="T52" fmla="*/ 10 w 77"/>
                  <a:gd name="T53" fmla="*/ 335 h 454"/>
                  <a:gd name="T54" fmla="*/ 10 w 77"/>
                  <a:gd name="T55" fmla="*/ 286 h 454"/>
                  <a:gd name="T56" fmla="*/ 10 w 77"/>
                  <a:gd name="T57" fmla="*/ 246 h 454"/>
                  <a:gd name="T58" fmla="*/ 10 w 77"/>
                  <a:gd name="T59" fmla="*/ 197 h 454"/>
                  <a:gd name="T60" fmla="*/ 10 w 77"/>
                  <a:gd name="T61" fmla="*/ 98 h 454"/>
                  <a:gd name="T62" fmla="*/ 10 w 77"/>
                  <a:gd name="T63" fmla="*/ 89 h 454"/>
                  <a:gd name="T64" fmla="*/ 10 w 77"/>
                  <a:gd name="T65" fmla="*/ 69 h 454"/>
                  <a:gd name="T66" fmla="*/ 10 w 77"/>
                  <a:gd name="T67" fmla="*/ 59 h 454"/>
                  <a:gd name="T68" fmla="*/ 10 w 77"/>
                  <a:gd name="T69" fmla="*/ 49 h 454"/>
                  <a:gd name="T70" fmla="*/ 10 w 77"/>
                  <a:gd name="T71" fmla="*/ 39 h 454"/>
                  <a:gd name="T72" fmla="*/ 0 w 77"/>
                  <a:gd name="T73" fmla="*/ 29 h 454"/>
                  <a:gd name="T74" fmla="*/ 0 w 77"/>
                  <a:gd name="T75" fmla="*/ 10 h 454"/>
                  <a:gd name="T76" fmla="*/ 0 w 77"/>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4">
                    <a:moveTo>
                      <a:pt x="0" y="0"/>
                    </a:moveTo>
                    <a:lnTo>
                      <a:pt x="10" y="20"/>
                    </a:lnTo>
                    <a:lnTo>
                      <a:pt x="10" y="29"/>
                    </a:lnTo>
                    <a:lnTo>
                      <a:pt x="19" y="39"/>
                    </a:lnTo>
                    <a:lnTo>
                      <a:pt x="29" y="39"/>
                    </a:lnTo>
                    <a:lnTo>
                      <a:pt x="29" y="39"/>
                    </a:lnTo>
                    <a:lnTo>
                      <a:pt x="38" y="49"/>
                    </a:lnTo>
                    <a:lnTo>
                      <a:pt x="48" y="59"/>
                    </a:lnTo>
                    <a:lnTo>
                      <a:pt x="38" y="118"/>
                    </a:lnTo>
                    <a:lnTo>
                      <a:pt x="29" y="168"/>
                    </a:lnTo>
                    <a:lnTo>
                      <a:pt x="38" y="207"/>
                    </a:lnTo>
                    <a:lnTo>
                      <a:pt x="38" y="246"/>
                    </a:lnTo>
                    <a:lnTo>
                      <a:pt x="48" y="286"/>
                    </a:lnTo>
                    <a:lnTo>
                      <a:pt x="48" y="316"/>
                    </a:lnTo>
                    <a:lnTo>
                      <a:pt x="58" y="355"/>
                    </a:lnTo>
                    <a:lnTo>
                      <a:pt x="67" y="394"/>
                    </a:lnTo>
                    <a:lnTo>
                      <a:pt x="77" y="404"/>
                    </a:lnTo>
                    <a:lnTo>
                      <a:pt x="77" y="424"/>
                    </a:lnTo>
                    <a:lnTo>
                      <a:pt x="77" y="434"/>
                    </a:lnTo>
                    <a:lnTo>
                      <a:pt x="67" y="444"/>
                    </a:lnTo>
                    <a:lnTo>
                      <a:pt x="58" y="454"/>
                    </a:lnTo>
                    <a:lnTo>
                      <a:pt x="58" y="454"/>
                    </a:lnTo>
                    <a:lnTo>
                      <a:pt x="38" y="454"/>
                    </a:lnTo>
                    <a:lnTo>
                      <a:pt x="29" y="444"/>
                    </a:lnTo>
                    <a:lnTo>
                      <a:pt x="19" y="414"/>
                    </a:lnTo>
                    <a:lnTo>
                      <a:pt x="10" y="375"/>
                    </a:lnTo>
                    <a:lnTo>
                      <a:pt x="10" y="335"/>
                    </a:lnTo>
                    <a:lnTo>
                      <a:pt x="10" y="286"/>
                    </a:lnTo>
                    <a:lnTo>
                      <a:pt x="10" y="246"/>
                    </a:lnTo>
                    <a:lnTo>
                      <a:pt x="10" y="197"/>
                    </a:lnTo>
                    <a:lnTo>
                      <a:pt x="10" y="98"/>
                    </a:lnTo>
                    <a:lnTo>
                      <a:pt x="10" y="89"/>
                    </a:lnTo>
                    <a:lnTo>
                      <a:pt x="10" y="69"/>
                    </a:lnTo>
                    <a:lnTo>
                      <a:pt x="10" y="59"/>
                    </a:lnTo>
                    <a:lnTo>
                      <a:pt x="10" y="49"/>
                    </a:lnTo>
                    <a:lnTo>
                      <a:pt x="10" y="39"/>
                    </a:lnTo>
                    <a:lnTo>
                      <a:pt x="0" y="29"/>
                    </a:lnTo>
                    <a:lnTo>
                      <a:pt x="0" y="1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2" name="Freeform 194"/>
              <p:cNvSpPr>
                <a:spLocks/>
              </p:cNvSpPr>
              <p:nvPr/>
            </p:nvSpPr>
            <p:spPr bwMode="auto">
              <a:xfrm>
                <a:off x="8093" y="14020"/>
                <a:ext cx="67" cy="444"/>
              </a:xfrm>
              <a:custGeom>
                <a:avLst/>
                <a:gdLst>
                  <a:gd name="T0" fmla="*/ 0 w 67"/>
                  <a:gd name="T1" fmla="*/ 0 h 444"/>
                  <a:gd name="T2" fmla="*/ 10 w 67"/>
                  <a:gd name="T3" fmla="*/ 10 h 444"/>
                  <a:gd name="T4" fmla="*/ 10 w 67"/>
                  <a:gd name="T5" fmla="*/ 19 h 444"/>
                  <a:gd name="T6" fmla="*/ 19 w 67"/>
                  <a:gd name="T7" fmla="*/ 29 h 444"/>
                  <a:gd name="T8" fmla="*/ 29 w 67"/>
                  <a:gd name="T9" fmla="*/ 29 h 444"/>
                  <a:gd name="T10" fmla="*/ 29 w 67"/>
                  <a:gd name="T11" fmla="*/ 29 h 444"/>
                  <a:gd name="T12" fmla="*/ 38 w 67"/>
                  <a:gd name="T13" fmla="*/ 39 h 444"/>
                  <a:gd name="T14" fmla="*/ 38 w 67"/>
                  <a:gd name="T15" fmla="*/ 49 h 444"/>
                  <a:gd name="T16" fmla="*/ 38 w 67"/>
                  <a:gd name="T17" fmla="*/ 59 h 444"/>
                  <a:gd name="T18" fmla="*/ 29 w 67"/>
                  <a:gd name="T19" fmla="*/ 108 h 444"/>
                  <a:gd name="T20" fmla="*/ 29 w 67"/>
                  <a:gd name="T21" fmla="*/ 158 h 444"/>
                  <a:gd name="T22" fmla="*/ 29 w 67"/>
                  <a:gd name="T23" fmla="*/ 197 h 444"/>
                  <a:gd name="T24" fmla="*/ 29 w 67"/>
                  <a:gd name="T25" fmla="*/ 236 h 444"/>
                  <a:gd name="T26" fmla="*/ 38 w 67"/>
                  <a:gd name="T27" fmla="*/ 266 h 444"/>
                  <a:gd name="T28" fmla="*/ 38 w 67"/>
                  <a:gd name="T29" fmla="*/ 306 h 444"/>
                  <a:gd name="T30" fmla="*/ 48 w 67"/>
                  <a:gd name="T31" fmla="*/ 335 h 444"/>
                  <a:gd name="T32" fmla="*/ 58 w 67"/>
                  <a:gd name="T33" fmla="*/ 375 h 444"/>
                  <a:gd name="T34" fmla="*/ 67 w 67"/>
                  <a:gd name="T35" fmla="*/ 394 h 444"/>
                  <a:gd name="T36" fmla="*/ 67 w 67"/>
                  <a:gd name="T37" fmla="*/ 404 h 444"/>
                  <a:gd name="T38" fmla="*/ 67 w 67"/>
                  <a:gd name="T39" fmla="*/ 424 h 444"/>
                  <a:gd name="T40" fmla="*/ 67 w 67"/>
                  <a:gd name="T41" fmla="*/ 434 h 444"/>
                  <a:gd name="T42" fmla="*/ 58 w 67"/>
                  <a:gd name="T43" fmla="*/ 444 h 444"/>
                  <a:gd name="T44" fmla="*/ 58 w 67"/>
                  <a:gd name="T45" fmla="*/ 444 h 444"/>
                  <a:gd name="T46" fmla="*/ 38 w 67"/>
                  <a:gd name="T47" fmla="*/ 444 h 444"/>
                  <a:gd name="T48" fmla="*/ 29 w 67"/>
                  <a:gd name="T49" fmla="*/ 434 h 444"/>
                  <a:gd name="T50" fmla="*/ 19 w 67"/>
                  <a:gd name="T51" fmla="*/ 404 h 444"/>
                  <a:gd name="T52" fmla="*/ 19 w 67"/>
                  <a:gd name="T53" fmla="*/ 365 h 444"/>
                  <a:gd name="T54" fmla="*/ 10 w 67"/>
                  <a:gd name="T55" fmla="*/ 325 h 444"/>
                  <a:gd name="T56" fmla="*/ 10 w 67"/>
                  <a:gd name="T57" fmla="*/ 276 h 444"/>
                  <a:gd name="T58" fmla="*/ 10 w 67"/>
                  <a:gd name="T59" fmla="*/ 138 h 444"/>
                  <a:gd name="T60" fmla="*/ 10 w 67"/>
                  <a:gd name="T61" fmla="*/ 88 h 444"/>
                  <a:gd name="T62" fmla="*/ 10 w 67"/>
                  <a:gd name="T63" fmla="*/ 79 h 444"/>
                  <a:gd name="T64" fmla="*/ 10 w 67"/>
                  <a:gd name="T65" fmla="*/ 59 h 444"/>
                  <a:gd name="T66" fmla="*/ 10 w 67"/>
                  <a:gd name="T67" fmla="*/ 49 h 444"/>
                  <a:gd name="T68" fmla="*/ 10 w 67"/>
                  <a:gd name="T69" fmla="*/ 39 h 444"/>
                  <a:gd name="T70" fmla="*/ 10 w 67"/>
                  <a:gd name="T71" fmla="*/ 29 h 444"/>
                  <a:gd name="T72" fmla="*/ 10 w 67"/>
                  <a:gd name="T73" fmla="*/ 19 h 444"/>
                  <a:gd name="T74" fmla="*/ 0 w 67"/>
                  <a:gd name="T75" fmla="*/ 0 h 444"/>
                  <a:gd name="T76" fmla="*/ 0 w 67"/>
                  <a:gd name="T7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444">
                    <a:moveTo>
                      <a:pt x="0" y="0"/>
                    </a:moveTo>
                    <a:lnTo>
                      <a:pt x="10" y="10"/>
                    </a:lnTo>
                    <a:lnTo>
                      <a:pt x="10" y="19"/>
                    </a:lnTo>
                    <a:lnTo>
                      <a:pt x="19" y="29"/>
                    </a:lnTo>
                    <a:lnTo>
                      <a:pt x="29" y="29"/>
                    </a:lnTo>
                    <a:lnTo>
                      <a:pt x="29" y="29"/>
                    </a:lnTo>
                    <a:lnTo>
                      <a:pt x="38" y="39"/>
                    </a:lnTo>
                    <a:lnTo>
                      <a:pt x="38" y="49"/>
                    </a:lnTo>
                    <a:lnTo>
                      <a:pt x="38" y="59"/>
                    </a:lnTo>
                    <a:lnTo>
                      <a:pt x="29" y="108"/>
                    </a:lnTo>
                    <a:lnTo>
                      <a:pt x="29" y="158"/>
                    </a:lnTo>
                    <a:lnTo>
                      <a:pt x="29" y="197"/>
                    </a:lnTo>
                    <a:lnTo>
                      <a:pt x="29" y="236"/>
                    </a:lnTo>
                    <a:lnTo>
                      <a:pt x="38" y="266"/>
                    </a:lnTo>
                    <a:lnTo>
                      <a:pt x="38" y="306"/>
                    </a:lnTo>
                    <a:lnTo>
                      <a:pt x="48" y="335"/>
                    </a:lnTo>
                    <a:lnTo>
                      <a:pt x="58" y="375"/>
                    </a:lnTo>
                    <a:lnTo>
                      <a:pt x="67" y="394"/>
                    </a:lnTo>
                    <a:lnTo>
                      <a:pt x="67" y="404"/>
                    </a:lnTo>
                    <a:lnTo>
                      <a:pt x="67" y="424"/>
                    </a:lnTo>
                    <a:lnTo>
                      <a:pt x="67" y="434"/>
                    </a:lnTo>
                    <a:lnTo>
                      <a:pt x="58" y="444"/>
                    </a:lnTo>
                    <a:lnTo>
                      <a:pt x="5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3" name="Freeform 195"/>
              <p:cNvSpPr>
                <a:spLocks/>
              </p:cNvSpPr>
              <p:nvPr/>
            </p:nvSpPr>
            <p:spPr bwMode="auto">
              <a:xfrm>
                <a:off x="8093" y="14020"/>
                <a:ext cx="58" cy="444"/>
              </a:xfrm>
              <a:custGeom>
                <a:avLst/>
                <a:gdLst>
                  <a:gd name="T0" fmla="*/ 0 w 58"/>
                  <a:gd name="T1" fmla="*/ 0 h 444"/>
                  <a:gd name="T2" fmla="*/ 10 w 58"/>
                  <a:gd name="T3" fmla="*/ 10 h 444"/>
                  <a:gd name="T4" fmla="*/ 10 w 58"/>
                  <a:gd name="T5" fmla="*/ 19 h 444"/>
                  <a:gd name="T6" fmla="*/ 19 w 58"/>
                  <a:gd name="T7" fmla="*/ 19 h 444"/>
                  <a:gd name="T8" fmla="*/ 29 w 58"/>
                  <a:gd name="T9" fmla="*/ 29 h 444"/>
                  <a:gd name="T10" fmla="*/ 29 w 58"/>
                  <a:gd name="T11" fmla="*/ 29 h 444"/>
                  <a:gd name="T12" fmla="*/ 29 w 58"/>
                  <a:gd name="T13" fmla="*/ 39 h 444"/>
                  <a:gd name="T14" fmla="*/ 29 w 58"/>
                  <a:gd name="T15" fmla="*/ 49 h 444"/>
                  <a:gd name="T16" fmla="*/ 29 w 58"/>
                  <a:gd name="T17" fmla="*/ 108 h 444"/>
                  <a:gd name="T18" fmla="*/ 29 w 58"/>
                  <a:gd name="T19" fmla="*/ 148 h 444"/>
                  <a:gd name="T20" fmla="*/ 19 w 58"/>
                  <a:gd name="T21" fmla="*/ 187 h 444"/>
                  <a:gd name="T22" fmla="*/ 29 w 58"/>
                  <a:gd name="T23" fmla="*/ 227 h 444"/>
                  <a:gd name="T24" fmla="*/ 29 w 58"/>
                  <a:gd name="T25" fmla="*/ 266 h 444"/>
                  <a:gd name="T26" fmla="*/ 29 w 58"/>
                  <a:gd name="T27" fmla="*/ 296 h 444"/>
                  <a:gd name="T28" fmla="*/ 38 w 58"/>
                  <a:gd name="T29" fmla="*/ 335 h 444"/>
                  <a:gd name="T30" fmla="*/ 38 w 58"/>
                  <a:gd name="T31" fmla="*/ 365 h 444"/>
                  <a:gd name="T32" fmla="*/ 48 w 58"/>
                  <a:gd name="T33" fmla="*/ 384 h 444"/>
                  <a:gd name="T34" fmla="*/ 58 w 58"/>
                  <a:gd name="T35" fmla="*/ 404 h 444"/>
                  <a:gd name="T36" fmla="*/ 58 w 58"/>
                  <a:gd name="T37" fmla="*/ 414 h 444"/>
                  <a:gd name="T38" fmla="*/ 58 w 58"/>
                  <a:gd name="T39" fmla="*/ 434 h 444"/>
                  <a:gd name="T40" fmla="*/ 58 w 58"/>
                  <a:gd name="T41" fmla="*/ 434 h 444"/>
                  <a:gd name="T42" fmla="*/ 48 w 58"/>
                  <a:gd name="T43" fmla="*/ 444 h 444"/>
                  <a:gd name="T44" fmla="*/ 38 w 58"/>
                  <a:gd name="T45" fmla="*/ 444 h 444"/>
                  <a:gd name="T46" fmla="*/ 29 w 58"/>
                  <a:gd name="T47" fmla="*/ 434 h 444"/>
                  <a:gd name="T48" fmla="*/ 19 w 58"/>
                  <a:gd name="T49" fmla="*/ 404 h 444"/>
                  <a:gd name="T50" fmla="*/ 19 w 58"/>
                  <a:gd name="T51" fmla="*/ 365 h 444"/>
                  <a:gd name="T52" fmla="*/ 10 w 58"/>
                  <a:gd name="T53" fmla="*/ 325 h 444"/>
                  <a:gd name="T54" fmla="*/ 10 w 58"/>
                  <a:gd name="T55" fmla="*/ 276 h 444"/>
                  <a:gd name="T56" fmla="*/ 10 w 58"/>
                  <a:gd name="T57" fmla="*/ 138 h 444"/>
                  <a:gd name="T58" fmla="*/ 10 w 58"/>
                  <a:gd name="T59" fmla="*/ 88 h 444"/>
                  <a:gd name="T60" fmla="*/ 10 w 58"/>
                  <a:gd name="T61" fmla="*/ 79 h 444"/>
                  <a:gd name="T62" fmla="*/ 10 w 58"/>
                  <a:gd name="T63" fmla="*/ 59 h 444"/>
                  <a:gd name="T64" fmla="*/ 10 w 58"/>
                  <a:gd name="T65" fmla="*/ 49 h 444"/>
                  <a:gd name="T66" fmla="*/ 10 w 58"/>
                  <a:gd name="T67" fmla="*/ 39 h 444"/>
                  <a:gd name="T68" fmla="*/ 10 w 58"/>
                  <a:gd name="T69" fmla="*/ 29 h 444"/>
                  <a:gd name="T70" fmla="*/ 10 w 58"/>
                  <a:gd name="T71" fmla="*/ 19 h 444"/>
                  <a:gd name="T72" fmla="*/ 0 w 58"/>
                  <a:gd name="T73" fmla="*/ 0 h 444"/>
                  <a:gd name="T74" fmla="*/ 0 w 58"/>
                  <a:gd name="T7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44">
                    <a:moveTo>
                      <a:pt x="0" y="0"/>
                    </a:moveTo>
                    <a:lnTo>
                      <a:pt x="10" y="10"/>
                    </a:lnTo>
                    <a:lnTo>
                      <a:pt x="10" y="19"/>
                    </a:lnTo>
                    <a:lnTo>
                      <a:pt x="19" y="19"/>
                    </a:lnTo>
                    <a:lnTo>
                      <a:pt x="29" y="29"/>
                    </a:lnTo>
                    <a:lnTo>
                      <a:pt x="29" y="29"/>
                    </a:lnTo>
                    <a:lnTo>
                      <a:pt x="29" y="39"/>
                    </a:lnTo>
                    <a:lnTo>
                      <a:pt x="29" y="49"/>
                    </a:lnTo>
                    <a:lnTo>
                      <a:pt x="29" y="108"/>
                    </a:lnTo>
                    <a:lnTo>
                      <a:pt x="29" y="148"/>
                    </a:lnTo>
                    <a:lnTo>
                      <a:pt x="19" y="187"/>
                    </a:lnTo>
                    <a:lnTo>
                      <a:pt x="29" y="227"/>
                    </a:lnTo>
                    <a:lnTo>
                      <a:pt x="29" y="266"/>
                    </a:lnTo>
                    <a:lnTo>
                      <a:pt x="29" y="296"/>
                    </a:lnTo>
                    <a:lnTo>
                      <a:pt x="38" y="335"/>
                    </a:lnTo>
                    <a:lnTo>
                      <a:pt x="38" y="365"/>
                    </a:lnTo>
                    <a:lnTo>
                      <a:pt x="48" y="384"/>
                    </a:lnTo>
                    <a:lnTo>
                      <a:pt x="58" y="404"/>
                    </a:lnTo>
                    <a:lnTo>
                      <a:pt x="58" y="414"/>
                    </a:lnTo>
                    <a:lnTo>
                      <a:pt x="58" y="434"/>
                    </a:lnTo>
                    <a:lnTo>
                      <a:pt x="58" y="434"/>
                    </a:lnTo>
                    <a:lnTo>
                      <a:pt x="4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4" name="Freeform 196"/>
              <p:cNvSpPr>
                <a:spLocks/>
              </p:cNvSpPr>
              <p:nvPr/>
            </p:nvSpPr>
            <p:spPr bwMode="auto">
              <a:xfrm>
                <a:off x="8093" y="14020"/>
                <a:ext cx="58" cy="444"/>
              </a:xfrm>
              <a:custGeom>
                <a:avLst/>
                <a:gdLst>
                  <a:gd name="T0" fmla="*/ 0 w 58"/>
                  <a:gd name="T1" fmla="*/ 0 h 444"/>
                  <a:gd name="T2" fmla="*/ 10 w 58"/>
                  <a:gd name="T3" fmla="*/ 10 h 444"/>
                  <a:gd name="T4" fmla="*/ 10 w 58"/>
                  <a:gd name="T5" fmla="*/ 19 h 444"/>
                  <a:gd name="T6" fmla="*/ 19 w 58"/>
                  <a:gd name="T7" fmla="*/ 19 h 444"/>
                  <a:gd name="T8" fmla="*/ 19 w 58"/>
                  <a:gd name="T9" fmla="*/ 29 h 444"/>
                  <a:gd name="T10" fmla="*/ 19 w 58"/>
                  <a:gd name="T11" fmla="*/ 29 h 444"/>
                  <a:gd name="T12" fmla="*/ 19 w 58"/>
                  <a:gd name="T13" fmla="*/ 39 h 444"/>
                  <a:gd name="T14" fmla="*/ 19 w 58"/>
                  <a:gd name="T15" fmla="*/ 39 h 444"/>
                  <a:gd name="T16" fmla="*/ 19 w 58"/>
                  <a:gd name="T17" fmla="*/ 49 h 444"/>
                  <a:gd name="T18" fmla="*/ 19 w 58"/>
                  <a:gd name="T19" fmla="*/ 98 h 444"/>
                  <a:gd name="T20" fmla="*/ 19 w 58"/>
                  <a:gd name="T21" fmla="*/ 148 h 444"/>
                  <a:gd name="T22" fmla="*/ 19 w 58"/>
                  <a:gd name="T23" fmla="*/ 256 h 444"/>
                  <a:gd name="T24" fmla="*/ 19 w 58"/>
                  <a:gd name="T25" fmla="*/ 296 h 444"/>
                  <a:gd name="T26" fmla="*/ 29 w 58"/>
                  <a:gd name="T27" fmla="*/ 325 h 444"/>
                  <a:gd name="T28" fmla="*/ 29 w 58"/>
                  <a:gd name="T29" fmla="*/ 365 h 444"/>
                  <a:gd name="T30" fmla="*/ 38 w 58"/>
                  <a:gd name="T31" fmla="*/ 375 h 444"/>
                  <a:gd name="T32" fmla="*/ 38 w 58"/>
                  <a:gd name="T33" fmla="*/ 394 h 444"/>
                  <a:gd name="T34" fmla="*/ 58 w 58"/>
                  <a:gd name="T35" fmla="*/ 424 h 444"/>
                  <a:gd name="T36" fmla="*/ 58 w 58"/>
                  <a:gd name="T37" fmla="*/ 434 h 444"/>
                  <a:gd name="T38" fmla="*/ 48 w 58"/>
                  <a:gd name="T39" fmla="*/ 444 h 444"/>
                  <a:gd name="T40" fmla="*/ 48 w 58"/>
                  <a:gd name="T41" fmla="*/ 444 h 444"/>
                  <a:gd name="T42" fmla="*/ 29 w 58"/>
                  <a:gd name="T43" fmla="*/ 434 h 444"/>
                  <a:gd name="T44" fmla="*/ 19 w 58"/>
                  <a:gd name="T45" fmla="*/ 404 h 444"/>
                  <a:gd name="T46" fmla="*/ 19 w 58"/>
                  <a:gd name="T47" fmla="*/ 365 h 444"/>
                  <a:gd name="T48" fmla="*/ 10 w 58"/>
                  <a:gd name="T49" fmla="*/ 325 h 444"/>
                  <a:gd name="T50" fmla="*/ 10 w 58"/>
                  <a:gd name="T51" fmla="*/ 276 h 444"/>
                  <a:gd name="T52" fmla="*/ 10 w 58"/>
                  <a:gd name="T53" fmla="*/ 138 h 444"/>
                  <a:gd name="T54" fmla="*/ 10 w 58"/>
                  <a:gd name="T55" fmla="*/ 88 h 444"/>
                  <a:gd name="T56" fmla="*/ 10 w 58"/>
                  <a:gd name="T57" fmla="*/ 79 h 444"/>
                  <a:gd name="T58" fmla="*/ 10 w 58"/>
                  <a:gd name="T59" fmla="*/ 59 h 444"/>
                  <a:gd name="T60" fmla="*/ 10 w 58"/>
                  <a:gd name="T61" fmla="*/ 49 h 444"/>
                  <a:gd name="T62" fmla="*/ 10 w 58"/>
                  <a:gd name="T63" fmla="*/ 39 h 444"/>
                  <a:gd name="T64" fmla="*/ 10 w 58"/>
                  <a:gd name="T65" fmla="*/ 29 h 444"/>
                  <a:gd name="T66" fmla="*/ 10 w 58"/>
                  <a:gd name="T67" fmla="*/ 19 h 444"/>
                  <a:gd name="T68" fmla="*/ 0 w 58"/>
                  <a:gd name="T69" fmla="*/ 0 h 444"/>
                  <a:gd name="T70" fmla="*/ 0 w 58"/>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44">
                    <a:moveTo>
                      <a:pt x="0" y="0"/>
                    </a:moveTo>
                    <a:lnTo>
                      <a:pt x="10" y="10"/>
                    </a:lnTo>
                    <a:lnTo>
                      <a:pt x="10" y="19"/>
                    </a:lnTo>
                    <a:lnTo>
                      <a:pt x="19" y="19"/>
                    </a:lnTo>
                    <a:lnTo>
                      <a:pt x="19" y="29"/>
                    </a:lnTo>
                    <a:lnTo>
                      <a:pt x="19" y="29"/>
                    </a:lnTo>
                    <a:lnTo>
                      <a:pt x="19" y="39"/>
                    </a:lnTo>
                    <a:lnTo>
                      <a:pt x="19" y="39"/>
                    </a:lnTo>
                    <a:lnTo>
                      <a:pt x="19" y="49"/>
                    </a:lnTo>
                    <a:lnTo>
                      <a:pt x="19" y="98"/>
                    </a:lnTo>
                    <a:lnTo>
                      <a:pt x="19" y="148"/>
                    </a:lnTo>
                    <a:lnTo>
                      <a:pt x="19" y="256"/>
                    </a:lnTo>
                    <a:lnTo>
                      <a:pt x="19" y="296"/>
                    </a:lnTo>
                    <a:lnTo>
                      <a:pt x="29" y="325"/>
                    </a:lnTo>
                    <a:lnTo>
                      <a:pt x="29" y="365"/>
                    </a:lnTo>
                    <a:lnTo>
                      <a:pt x="38" y="375"/>
                    </a:lnTo>
                    <a:lnTo>
                      <a:pt x="38" y="394"/>
                    </a:lnTo>
                    <a:lnTo>
                      <a:pt x="58" y="424"/>
                    </a:lnTo>
                    <a:lnTo>
                      <a:pt x="58" y="434"/>
                    </a:lnTo>
                    <a:lnTo>
                      <a:pt x="48" y="444"/>
                    </a:lnTo>
                    <a:lnTo>
                      <a:pt x="4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5" name="Freeform 197"/>
              <p:cNvSpPr>
                <a:spLocks/>
              </p:cNvSpPr>
              <p:nvPr/>
            </p:nvSpPr>
            <p:spPr bwMode="auto">
              <a:xfrm>
                <a:off x="8131" y="14020"/>
                <a:ext cx="29" cy="29"/>
              </a:xfrm>
              <a:custGeom>
                <a:avLst/>
                <a:gdLst>
                  <a:gd name="T0" fmla="*/ 29 w 29"/>
                  <a:gd name="T1" fmla="*/ 0 h 29"/>
                  <a:gd name="T2" fmla="*/ 29 w 29"/>
                  <a:gd name="T3" fmla="*/ 10 h 29"/>
                  <a:gd name="T4" fmla="*/ 29 w 29"/>
                  <a:gd name="T5" fmla="*/ 19 h 29"/>
                  <a:gd name="T6" fmla="*/ 29 w 29"/>
                  <a:gd name="T7" fmla="*/ 19 h 29"/>
                  <a:gd name="T8" fmla="*/ 29 w 29"/>
                  <a:gd name="T9" fmla="*/ 19 h 29"/>
                  <a:gd name="T10" fmla="*/ 29 w 29"/>
                  <a:gd name="T11" fmla="*/ 29 h 29"/>
                  <a:gd name="T12" fmla="*/ 20 w 29"/>
                  <a:gd name="T13" fmla="*/ 29 h 29"/>
                  <a:gd name="T14" fmla="*/ 20 w 29"/>
                  <a:gd name="T15" fmla="*/ 29 h 29"/>
                  <a:gd name="T16" fmla="*/ 20 w 29"/>
                  <a:gd name="T17" fmla="*/ 29 h 29"/>
                  <a:gd name="T18" fmla="*/ 10 w 29"/>
                  <a:gd name="T19" fmla="*/ 29 h 29"/>
                  <a:gd name="T20" fmla="*/ 10 w 29"/>
                  <a:gd name="T21" fmla="*/ 29 h 29"/>
                  <a:gd name="T22" fmla="*/ 10 w 29"/>
                  <a:gd name="T23" fmla="*/ 19 h 29"/>
                  <a:gd name="T24" fmla="*/ 10 w 29"/>
                  <a:gd name="T25" fmla="*/ 19 h 29"/>
                  <a:gd name="T26" fmla="*/ 10 w 29"/>
                  <a:gd name="T27" fmla="*/ 19 h 29"/>
                  <a:gd name="T28" fmla="*/ 0 w 29"/>
                  <a:gd name="T29" fmla="*/ 10 h 29"/>
                  <a:gd name="T30" fmla="*/ 10 w 29"/>
                  <a:gd name="T31" fmla="*/ 10 h 29"/>
                  <a:gd name="T32" fmla="*/ 10 w 29"/>
                  <a:gd name="T33" fmla="*/ 10 h 29"/>
                  <a:gd name="T34" fmla="*/ 10 w 29"/>
                  <a:gd name="T35" fmla="*/ 0 h 29"/>
                  <a:gd name="T36" fmla="*/ 10 w 29"/>
                  <a:gd name="T37" fmla="*/ 0 h 29"/>
                  <a:gd name="T38" fmla="*/ 20 w 29"/>
                  <a:gd name="T39" fmla="*/ 0 h 29"/>
                  <a:gd name="T40" fmla="*/ 20 w 29"/>
                  <a:gd name="T41" fmla="*/ 0 h 29"/>
                  <a:gd name="T42" fmla="*/ 20 w 29"/>
                  <a:gd name="T43" fmla="*/ 0 h 29"/>
                  <a:gd name="T44" fmla="*/ 29 w 29"/>
                  <a:gd name="T45" fmla="*/ 0 h 29"/>
                  <a:gd name="T46" fmla="*/ 29 w 29"/>
                  <a:gd name="T47" fmla="*/ 0 h 29"/>
                  <a:gd name="T48" fmla="*/ 29 w 29"/>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29" y="0"/>
                    </a:moveTo>
                    <a:lnTo>
                      <a:pt x="29" y="10"/>
                    </a:lnTo>
                    <a:lnTo>
                      <a:pt x="29" y="19"/>
                    </a:lnTo>
                    <a:lnTo>
                      <a:pt x="29" y="19"/>
                    </a:lnTo>
                    <a:lnTo>
                      <a:pt x="29" y="19"/>
                    </a:lnTo>
                    <a:lnTo>
                      <a:pt x="29" y="29"/>
                    </a:lnTo>
                    <a:lnTo>
                      <a:pt x="20" y="29"/>
                    </a:lnTo>
                    <a:lnTo>
                      <a:pt x="20" y="29"/>
                    </a:lnTo>
                    <a:lnTo>
                      <a:pt x="20" y="29"/>
                    </a:lnTo>
                    <a:lnTo>
                      <a:pt x="10" y="29"/>
                    </a:lnTo>
                    <a:lnTo>
                      <a:pt x="10" y="29"/>
                    </a:lnTo>
                    <a:lnTo>
                      <a:pt x="10" y="19"/>
                    </a:lnTo>
                    <a:lnTo>
                      <a:pt x="10" y="19"/>
                    </a:lnTo>
                    <a:lnTo>
                      <a:pt x="10" y="19"/>
                    </a:lnTo>
                    <a:lnTo>
                      <a:pt x="0" y="10"/>
                    </a:lnTo>
                    <a:lnTo>
                      <a:pt x="10" y="10"/>
                    </a:lnTo>
                    <a:lnTo>
                      <a:pt x="10" y="10"/>
                    </a:lnTo>
                    <a:lnTo>
                      <a:pt x="10" y="0"/>
                    </a:lnTo>
                    <a:lnTo>
                      <a:pt x="10" y="0"/>
                    </a:lnTo>
                    <a:lnTo>
                      <a:pt x="20" y="0"/>
                    </a:lnTo>
                    <a:lnTo>
                      <a:pt x="20" y="0"/>
                    </a:lnTo>
                    <a:lnTo>
                      <a:pt x="20" y="0"/>
                    </a:lnTo>
                    <a:lnTo>
                      <a:pt x="29" y="0"/>
                    </a:lnTo>
                    <a:lnTo>
                      <a:pt x="29" y="0"/>
                    </a:lnTo>
                    <a:lnTo>
                      <a:pt x="29"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6" name="Freeform 198"/>
              <p:cNvSpPr>
                <a:spLocks/>
              </p:cNvSpPr>
              <p:nvPr/>
            </p:nvSpPr>
            <p:spPr bwMode="auto">
              <a:xfrm>
                <a:off x="8170" y="14483"/>
                <a:ext cx="19" cy="30"/>
              </a:xfrm>
              <a:custGeom>
                <a:avLst/>
                <a:gdLst>
                  <a:gd name="T0" fmla="*/ 19 w 19"/>
                  <a:gd name="T1" fmla="*/ 10 h 30"/>
                  <a:gd name="T2" fmla="*/ 19 w 19"/>
                  <a:gd name="T3" fmla="*/ 10 h 30"/>
                  <a:gd name="T4" fmla="*/ 19 w 19"/>
                  <a:gd name="T5" fmla="*/ 30 h 30"/>
                  <a:gd name="T6" fmla="*/ 19 w 19"/>
                  <a:gd name="T7" fmla="*/ 30 h 30"/>
                  <a:gd name="T8" fmla="*/ 19 w 19"/>
                  <a:gd name="T9" fmla="*/ 30 h 30"/>
                  <a:gd name="T10" fmla="*/ 10 w 19"/>
                  <a:gd name="T11" fmla="*/ 30 h 30"/>
                  <a:gd name="T12" fmla="*/ 10 w 19"/>
                  <a:gd name="T13" fmla="*/ 30 h 30"/>
                  <a:gd name="T14" fmla="*/ 10 w 19"/>
                  <a:gd name="T15" fmla="*/ 30 h 30"/>
                  <a:gd name="T16" fmla="*/ 0 w 19"/>
                  <a:gd name="T17" fmla="*/ 30 h 30"/>
                  <a:gd name="T18" fmla="*/ 0 w 19"/>
                  <a:gd name="T19" fmla="*/ 30 h 30"/>
                  <a:gd name="T20" fmla="*/ 0 w 19"/>
                  <a:gd name="T21" fmla="*/ 20 h 30"/>
                  <a:gd name="T22" fmla="*/ 0 w 19"/>
                  <a:gd name="T23" fmla="*/ 20 h 30"/>
                  <a:gd name="T24" fmla="*/ 0 w 19"/>
                  <a:gd name="T25" fmla="*/ 20 h 30"/>
                  <a:gd name="T26" fmla="*/ 0 w 19"/>
                  <a:gd name="T27" fmla="*/ 10 h 30"/>
                  <a:gd name="T28" fmla="*/ 0 w 19"/>
                  <a:gd name="T29" fmla="*/ 10 h 30"/>
                  <a:gd name="T30" fmla="*/ 0 w 19"/>
                  <a:gd name="T31" fmla="*/ 0 h 30"/>
                  <a:gd name="T32" fmla="*/ 10 w 19"/>
                  <a:gd name="T33" fmla="*/ 0 h 30"/>
                  <a:gd name="T34" fmla="*/ 10 w 19"/>
                  <a:gd name="T35" fmla="*/ 0 h 30"/>
                  <a:gd name="T36" fmla="*/ 10 w 19"/>
                  <a:gd name="T37" fmla="*/ 10 h 30"/>
                  <a:gd name="T38" fmla="*/ 10 w 19"/>
                  <a:gd name="T39" fmla="*/ 0 h 30"/>
                  <a:gd name="T40" fmla="*/ 19 w 19"/>
                  <a:gd name="T41" fmla="*/ 10 h 30"/>
                  <a:gd name="T42" fmla="*/ 19 w 19"/>
                  <a:gd name="T4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19" y="10"/>
                    </a:moveTo>
                    <a:lnTo>
                      <a:pt x="19" y="10"/>
                    </a:lnTo>
                    <a:lnTo>
                      <a:pt x="19" y="30"/>
                    </a:lnTo>
                    <a:lnTo>
                      <a:pt x="19" y="30"/>
                    </a:lnTo>
                    <a:lnTo>
                      <a:pt x="19" y="30"/>
                    </a:lnTo>
                    <a:lnTo>
                      <a:pt x="10" y="30"/>
                    </a:lnTo>
                    <a:lnTo>
                      <a:pt x="10" y="30"/>
                    </a:lnTo>
                    <a:lnTo>
                      <a:pt x="10" y="30"/>
                    </a:lnTo>
                    <a:lnTo>
                      <a:pt x="0" y="30"/>
                    </a:lnTo>
                    <a:lnTo>
                      <a:pt x="0" y="30"/>
                    </a:lnTo>
                    <a:lnTo>
                      <a:pt x="0" y="20"/>
                    </a:lnTo>
                    <a:lnTo>
                      <a:pt x="0" y="20"/>
                    </a:lnTo>
                    <a:lnTo>
                      <a:pt x="0" y="20"/>
                    </a:lnTo>
                    <a:lnTo>
                      <a:pt x="0" y="10"/>
                    </a:lnTo>
                    <a:lnTo>
                      <a:pt x="0" y="10"/>
                    </a:lnTo>
                    <a:lnTo>
                      <a:pt x="0" y="0"/>
                    </a:lnTo>
                    <a:lnTo>
                      <a:pt x="10" y="0"/>
                    </a:lnTo>
                    <a:lnTo>
                      <a:pt x="10" y="0"/>
                    </a:lnTo>
                    <a:lnTo>
                      <a:pt x="10" y="10"/>
                    </a:lnTo>
                    <a:lnTo>
                      <a:pt x="10" y="0"/>
                    </a:lnTo>
                    <a:lnTo>
                      <a:pt x="19" y="10"/>
                    </a:lnTo>
                    <a:lnTo>
                      <a:pt x="19" y="1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7" name="Freeform 199"/>
              <p:cNvSpPr>
                <a:spLocks/>
              </p:cNvSpPr>
              <p:nvPr/>
            </p:nvSpPr>
            <p:spPr bwMode="auto">
              <a:xfrm>
                <a:off x="8151" y="14247"/>
                <a:ext cx="29" cy="19"/>
              </a:xfrm>
              <a:custGeom>
                <a:avLst/>
                <a:gdLst>
                  <a:gd name="T0" fmla="*/ 29 w 29"/>
                  <a:gd name="T1" fmla="*/ 0 h 19"/>
                  <a:gd name="T2" fmla="*/ 29 w 29"/>
                  <a:gd name="T3" fmla="*/ 0 h 19"/>
                  <a:gd name="T4" fmla="*/ 29 w 29"/>
                  <a:gd name="T5" fmla="*/ 9 h 19"/>
                  <a:gd name="T6" fmla="*/ 29 w 29"/>
                  <a:gd name="T7" fmla="*/ 9 h 19"/>
                  <a:gd name="T8" fmla="*/ 29 w 29"/>
                  <a:gd name="T9" fmla="*/ 19 h 19"/>
                  <a:gd name="T10" fmla="*/ 29 w 29"/>
                  <a:gd name="T11" fmla="*/ 19 h 19"/>
                  <a:gd name="T12" fmla="*/ 29 w 29"/>
                  <a:gd name="T13" fmla="*/ 19 h 19"/>
                  <a:gd name="T14" fmla="*/ 19 w 29"/>
                  <a:gd name="T15" fmla="*/ 19 h 19"/>
                  <a:gd name="T16" fmla="*/ 19 w 29"/>
                  <a:gd name="T17" fmla="*/ 19 h 19"/>
                  <a:gd name="T18" fmla="*/ 9 w 29"/>
                  <a:gd name="T19" fmla="*/ 19 h 19"/>
                  <a:gd name="T20" fmla="*/ 9 w 29"/>
                  <a:gd name="T21" fmla="*/ 19 h 19"/>
                  <a:gd name="T22" fmla="*/ 0 w 29"/>
                  <a:gd name="T23" fmla="*/ 19 h 19"/>
                  <a:gd name="T24" fmla="*/ 9 w 29"/>
                  <a:gd name="T25" fmla="*/ 9 h 19"/>
                  <a:gd name="T26" fmla="*/ 0 w 29"/>
                  <a:gd name="T27" fmla="*/ 9 h 19"/>
                  <a:gd name="T28" fmla="*/ 0 w 29"/>
                  <a:gd name="T29" fmla="*/ 0 h 19"/>
                  <a:gd name="T30" fmla="*/ 9 w 29"/>
                  <a:gd name="T31" fmla="*/ 0 h 19"/>
                  <a:gd name="T32" fmla="*/ 9 w 29"/>
                  <a:gd name="T33" fmla="*/ 0 h 19"/>
                  <a:gd name="T34" fmla="*/ 9 w 29"/>
                  <a:gd name="T35" fmla="*/ 0 h 19"/>
                  <a:gd name="T36" fmla="*/ 19 w 29"/>
                  <a:gd name="T37" fmla="*/ 0 h 19"/>
                  <a:gd name="T38" fmla="*/ 19 w 29"/>
                  <a:gd name="T39" fmla="*/ 0 h 19"/>
                  <a:gd name="T40" fmla="*/ 29 w 29"/>
                  <a:gd name="T41" fmla="*/ 0 h 19"/>
                  <a:gd name="T42" fmla="*/ 29 w 2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9">
                    <a:moveTo>
                      <a:pt x="29" y="0"/>
                    </a:moveTo>
                    <a:lnTo>
                      <a:pt x="29" y="0"/>
                    </a:lnTo>
                    <a:lnTo>
                      <a:pt x="29" y="9"/>
                    </a:lnTo>
                    <a:lnTo>
                      <a:pt x="29" y="9"/>
                    </a:lnTo>
                    <a:lnTo>
                      <a:pt x="29" y="19"/>
                    </a:lnTo>
                    <a:lnTo>
                      <a:pt x="29" y="19"/>
                    </a:lnTo>
                    <a:lnTo>
                      <a:pt x="29" y="19"/>
                    </a:lnTo>
                    <a:lnTo>
                      <a:pt x="19" y="19"/>
                    </a:lnTo>
                    <a:lnTo>
                      <a:pt x="19" y="19"/>
                    </a:lnTo>
                    <a:lnTo>
                      <a:pt x="9" y="19"/>
                    </a:lnTo>
                    <a:lnTo>
                      <a:pt x="9" y="19"/>
                    </a:lnTo>
                    <a:lnTo>
                      <a:pt x="0" y="19"/>
                    </a:lnTo>
                    <a:lnTo>
                      <a:pt x="9" y="9"/>
                    </a:lnTo>
                    <a:lnTo>
                      <a:pt x="0" y="9"/>
                    </a:lnTo>
                    <a:lnTo>
                      <a:pt x="0" y="0"/>
                    </a:lnTo>
                    <a:lnTo>
                      <a:pt x="9" y="0"/>
                    </a:lnTo>
                    <a:lnTo>
                      <a:pt x="9" y="0"/>
                    </a:lnTo>
                    <a:lnTo>
                      <a:pt x="9" y="0"/>
                    </a:lnTo>
                    <a:lnTo>
                      <a:pt x="19" y="0"/>
                    </a:lnTo>
                    <a:lnTo>
                      <a:pt x="19" y="0"/>
                    </a:lnTo>
                    <a:lnTo>
                      <a:pt x="29" y="0"/>
                    </a:lnTo>
                    <a:lnTo>
                      <a:pt x="29"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208" name="Group 200"/>
              <p:cNvGrpSpPr>
                <a:grpSpLocks/>
              </p:cNvGrpSpPr>
              <p:nvPr/>
            </p:nvGrpSpPr>
            <p:grpSpPr bwMode="auto">
              <a:xfrm>
                <a:off x="8141" y="14020"/>
                <a:ext cx="48" cy="493"/>
                <a:chOff x="8141" y="14020"/>
                <a:chExt cx="48" cy="493"/>
              </a:xfrm>
            </p:grpSpPr>
            <p:sp>
              <p:nvSpPr>
                <p:cNvPr id="43209" name="Freeform 201"/>
                <p:cNvSpPr>
                  <a:spLocks/>
                </p:cNvSpPr>
                <p:nvPr/>
              </p:nvSpPr>
              <p:spPr bwMode="auto">
                <a:xfrm>
                  <a:off x="8141" y="14020"/>
                  <a:ext cx="19" cy="29"/>
                </a:xfrm>
                <a:custGeom>
                  <a:avLst/>
                  <a:gdLst>
                    <a:gd name="T0" fmla="*/ 19 w 19"/>
                    <a:gd name="T1" fmla="*/ 10 h 29"/>
                    <a:gd name="T2" fmla="*/ 19 w 19"/>
                    <a:gd name="T3" fmla="*/ 10 h 29"/>
                    <a:gd name="T4" fmla="*/ 19 w 19"/>
                    <a:gd name="T5" fmla="*/ 19 h 29"/>
                    <a:gd name="T6" fmla="*/ 19 w 19"/>
                    <a:gd name="T7" fmla="*/ 19 h 29"/>
                    <a:gd name="T8" fmla="*/ 19 w 19"/>
                    <a:gd name="T9" fmla="*/ 19 h 29"/>
                    <a:gd name="T10" fmla="*/ 10 w 19"/>
                    <a:gd name="T11" fmla="*/ 29 h 29"/>
                    <a:gd name="T12" fmla="*/ 0 w 19"/>
                    <a:gd name="T13" fmla="*/ 29 h 29"/>
                    <a:gd name="T14" fmla="*/ 0 w 19"/>
                    <a:gd name="T15" fmla="*/ 19 h 29"/>
                    <a:gd name="T16" fmla="*/ 0 w 19"/>
                    <a:gd name="T17" fmla="*/ 19 h 29"/>
                    <a:gd name="T18" fmla="*/ 0 w 19"/>
                    <a:gd name="T19" fmla="*/ 10 h 29"/>
                    <a:gd name="T20" fmla="*/ 0 w 19"/>
                    <a:gd name="T21" fmla="*/ 0 h 29"/>
                    <a:gd name="T22" fmla="*/ 10 w 19"/>
                    <a:gd name="T23" fmla="*/ 0 h 29"/>
                    <a:gd name="T24" fmla="*/ 10 w 19"/>
                    <a:gd name="T25" fmla="*/ 0 h 29"/>
                    <a:gd name="T26" fmla="*/ 10 w 19"/>
                    <a:gd name="T27" fmla="*/ 0 h 29"/>
                    <a:gd name="T28" fmla="*/ 19 w 19"/>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9">
                      <a:moveTo>
                        <a:pt x="19" y="10"/>
                      </a:moveTo>
                      <a:lnTo>
                        <a:pt x="19" y="10"/>
                      </a:lnTo>
                      <a:lnTo>
                        <a:pt x="19" y="19"/>
                      </a:lnTo>
                      <a:lnTo>
                        <a:pt x="19" y="19"/>
                      </a:lnTo>
                      <a:lnTo>
                        <a:pt x="19" y="19"/>
                      </a:lnTo>
                      <a:lnTo>
                        <a:pt x="10" y="29"/>
                      </a:lnTo>
                      <a:lnTo>
                        <a:pt x="0" y="29"/>
                      </a:lnTo>
                      <a:lnTo>
                        <a:pt x="0" y="19"/>
                      </a:lnTo>
                      <a:lnTo>
                        <a:pt x="0" y="19"/>
                      </a:lnTo>
                      <a:lnTo>
                        <a:pt x="0" y="10"/>
                      </a:lnTo>
                      <a:lnTo>
                        <a:pt x="0" y="0"/>
                      </a:lnTo>
                      <a:lnTo>
                        <a:pt x="10" y="0"/>
                      </a:lnTo>
                      <a:lnTo>
                        <a:pt x="10" y="0"/>
                      </a:lnTo>
                      <a:lnTo>
                        <a:pt x="10" y="0"/>
                      </a:lnTo>
                      <a:lnTo>
                        <a:pt x="19" y="1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0" name="Freeform 202"/>
                <p:cNvSpPr>
                  <a:spLocks/>
                </p:cNvSpPr>
                <p:nvPr/>
              </p:nvSpPr>
              <p:spPr bwMode="auto">
                <a:xfrm>
                  <a:off x="8170" y="14493"/>
                  <a:ext cx="19" cy="20"/>
                </a:xfrm>
                <a:custGeom>
                  <a:avLst/>
                  <a:gdLst>
                    <a:gd name="T0" fmla="*/ 19 w 19"/>
                    <a:gd name="T1" fmla="*/ 0 h 20"/>
                    <a:gd name="T2" fmla="*/ 19 w 19"/>
                    <a:gd name="T3" fmla="*/ 10 h 20"/>
                    <a:gd name="T4" fmla="*/ 19 w 19"/>
                    <a:gd name="T5" fmla="*/ 10 h 20"/>
                    <a:gd name="T6" fmla="*/ 19 w 19"/>
                    <a:gd name="T7" fmla="*/ 20 h 20"/>
                    <a:gd name="T8" fmla="*/ 19 w 19"/>
                    <a:gd name="T9" fmla="*/ 20 h 20"/>
                    <a:gd name="T10" fmla="*/ 10 w 19"/>
                    <a:gd name="T11" fmla="*/ 20 h 20"/>
                    <a:gd name="T12" fmla="*/ 10 w 19"/>
                    <a:gd name="T13" fmla="*/ 20 h 20"/>
                    <a:gd name="T14" fmla="*/ 0 w 19"/>
                    <a:gd name="T15" fmla="*/ 20 h 20"/>
                    <a:gd name="T16" fmla="*/ 0 w 19"/>
                    <a:gd name="T17" fmla="*/ 10 h 20"/>
                    <a:gd name="T18" fmla="*/ 0 w 19"/>
                    <a:gd name="T19" fmla="*/ 10 h 20"/>
                    <a:gd name="T20" fmla="*/ 0 w 19"/>
                    <a:gd name="T21" fmla="*/ 0 h 20"/>
                    <a:gd name="T22" fmla="*/ 0 w 19"/>
                    <a:gd name="T23" fmla="*/ 0 h 20"/>
                    <a:gd name="T24" fmla="*/ 10 w 19"/>
                    <a:gd name="T25" fmla="*/ 0 h 20"/>
                    <a:gd name="T26" fmla="*/ 10 w 19"/>
                    <a:gd name="T27" fmla="*/ 0 h 20"/>
                    <a:gd name="T28" fmla="*/ 19 w 19"/>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0">
                      <a:moveTo>
                        <a:pt x="19" y="0"/>
                      </a:moveTo>
                      <a:lnTo>
                        <a:pt x="19" y="10"/>
                      </a:lnTo>
                      <a:lnTo>
                        <a:pt x="19" y="10"/>
                      </a:lnTo>
                      <a:lnTo>
                        <a:pt x="19" y="20"/>
                      </a:lnTo>
                      <a:lnTo>
                        <a:pt x="19" y="20"/>
                      </a:lnTo>
                      <a:lnTo>
                        <a:pt x="10" y="20"/>
                      </a:lnTo>
                      <a:lnTo>
                        <a:pt x="10" y="20"/>
                      </a:lnTo>
                      <a:lnTo>
                        <a:pt x="0" y="20"/>
                      </a:lnTo>
                      <a:lnTo>
                        <a:pt x="0" y="10"/>
                      </a:lnTo>
                      <a:lnTo>
                        <a:pt x="0" y="10"/>
                      </a:lnTo>
                      <a:lnTo>
                        <a:pt x="0" y="0"/>
                      </a:lnTo>
                      <a:lnTo>
                        <a:pt x="0" y="0"/>
                      </a:lnTo>
                      <a:lnTo>
                        <a:pt x="10" y="0"/>
                      </a:lnTo>
                      <a:lnTo>
                        <a:pt x="10" y="0"/>
                      </a:lnTo>
                      <a:lnTo>
                        <a:pt x="19" y="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1" name="Freeform 203"/>
                <p:cNvSpPr>
                  <a:spLocks/>
                </p:cNvSpPr>
                <p:nvPr/>
              </p:nvSpPr>
              <p:spPr bwMode="auto">
                <a:xfrm>
                  <a:off x="8160" y="14247"/>
                  <a:ext cx="20" cy="19"/>
                </a:xfrm>
                <a:custGeom>
                  <a:avLst/>
                  <a:gdLst>
                    <a:gd name="T0" fmla="*/ 20 w 20"/>
                    <a:gd name="T1" fmla="*/ 0 h 19"/>
                    <a:gd name="T2" fmla="*/ 20 w 20"/>
                    <a:gd name="T3" fmla="*/ 9 h 19"/>
                    <a:gd name="T4" fmla="*/ 20 w 20"/>
                    <a:gd name="T5" fmla="*/ 9 h 19"/>
                    <a:gd name="T6" fmla="*/ 20 w 20"/>
                    <a:gd name="T7" fmla="*/ 9 h 19"/>
                    <a:gd name="T8" fmla="*/ 10 w 20"/>
                    <a:gd name="T9" fmla="*/ 19 h 19"/>
                    <a:gd name="T10" fmla="*/ 10 w 20"/>
                    <a:gd name="T11" fmla="*/ 19 h 19"/>
                    <a:gd name="T12" fmla="*/ 0 w 20"/>
                    <a:gd name="T13" fmla="*/ 19 h 19"/>
                    <a:gd name="T14" fmla="*/ 0 w 20"/>
                    <a:gd name="T15" fmla="*/ 19 h 19"/>
                    <a:gd name="T16" fmla="*/ 0 w 20"/>
                    <a:gd name="T17" fmla="*/ 19 h 19"/>
                    <a:gd name="T18" fmla="*/ 0 w 20"/>
                    <a:gd name="T19" fmla="*/ 9 h 19"/>
                    <a:gd name="T20" fmla="*/ 0 w 20"/>
                    <a:gd name="T21" fmla="*/ 9 h 19"/>
                    <a:gd name="T22" fmla="*/ 0 w 20"/>
                    <a:gd name="T23" fmla="*/ 9 h 19"/>
                    <a:gd name="T24" fmla="*/ 0 w 20"/>
                    <a:gd name="T25" fmla="*/ 0 h 19"/>
                    <a:gd name="T26" fmla="*/ 0 w 20"/>
                    <a:gd name="T27" fmla="*/ 0 h 19"/>
                    <a:gd name="T28" fmla="*/ 10 w 20"/>
                    <a:gd name="T29" fmla="*/ 0 h 19"/>
                    <a:gd name="T30" fmla="*/ 10 w 20"/>
                    <a:gd name="T31" fmla="*/ 0 h 19"/>
                    <a:gd name="T32" fmla="*/ 2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20" y="0"/>
                      </a:moveTo>
                      <a:lnTo>
                        <a:pt x="20" y="9"/>
                      </a:lnTo>
                      <a:lnTo>
                        <a:pt x="20" y="9"/>
                      </a:lnTo>
                      <a:lnTo>
                        <a:pt x="20" y="9"/>
                      </a:lnTo>
                      <a:lnTo>
                        <a:pt x="10" y="19"/>
                      </a:lnTo>
                      <a:lnTo>
                        <a:pt x="10" y="19"/>
                      </a:lnTo>
                      <a:lnTo>
                        <a:pt x="0" y="19"/>
                      </a:lnTo>
                      <a:lnTo>
                        <a:pt x="0" y="19"/>
                      </a:lnTo>
                      <a:lnTo>
                        <a:pt x="0" y="19"/>
                      </a:lnTo>
                      <a:lnTo>
                        <a:pt x="0" y="9"/>
                      </a:lnTo>
                      <a:lnTo>
                        <a:pt x="0" y="9"/>
                      </a:lnTo>
                      <a:lnTo>
                        <a:pt x="0" y="9"/>
                      </a:lnTo>
                      <a:lnTo>
                        <a:pt x="0" y="0"/>
                      </a:lnTo>
                      <a:lnTo>
                        <a:pt x="0" y="0"/>
                      </a:lnTo>
                      <a:lnTo>
                        <a:pt x="10" y="0"/>
                      </a:lnTo>
                      <a:lnTo>
                        <a:pt x="10" y="0"/>
                      </a:lnTo>
                      <a:lnTo>
                        <a:pt x="20" y="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3212" name="Freeform 204"/>
              <p:cNvSpPr>
                <a:spLocks/>
              </p:cNvSpPr>
              <p:nvPr/>
            </p:nvSpPr>
            <p:spPr bwMode="auto">
              <a:xfrm>
                <a:off x="8170" y="14473"/>
                <a:ext cx="67" cy="89"/>
              </a:xfrm>
              <a:custGeom>
                <a:avLst/>
                <a:gdLst>
                  <a:gd name="T0" fmla="*/ 67 w 67"/>
                  <a:gd name="T1" fmla="*/ 0 h 89"/>
                  <a:gd name="T2" fmla="*/ 67 w 67"/>
                  <a:gd name="T3" fmla="*/ 20 h 89"/>
                  <a:gd name="T4" fmla="*/ 58 w 67"/>
                  <a:gd name="T5" fmla="*/ 40 h 89"/>
                  <a:gd name="T6" fmla="*/ 48 w 67"/>
                  <a:gd name="T7" fmla="*/ 60 h 89"/>
                  <a:gd name="T8" fmla="*/ 38 w 67"/>
                  <a:gd name="T9" fmla="*/ 70 h 89"/>
                  <a:gd name="T10" fmla="*/ 29 w 67"/>
                  <a:gd name="T11" fmla="*/ 79 h 89"/>
                  <a:gd name="T12" fmla="*/ 19 w 67"/>
                  <a:gd name="T13" fmla="*/ 79 h 89"/>
                  <a:gd name="T14" fmla="*/ 10 w 67"/>
                  <a:gd name="T15" fmla="*/ 89 h 89"/>
                  <a:gd name="T16" fmla="*/ 0 w 67"/>
                  <a:gd name="T17" fmla="*/ 89 h 89"/>
                  <a:gd name="T18" fmla="*/ 19 w 67"/>
                  <a:gd name="T19" fmla="*/ 79 h 89"/>
                  <a:gd name="T20" fmla="*/ 29 w 67"/>
                  <a:gd name="T21" fmla="*/ 79 h 89"/>
                  <a:gd name="T22" fmla="*/ 38 w 67"/>
                  <a:gd name="T23" fmla="*/ 70 h 89"/>
                  <a:gd name="T24" fmla="*/ 48 w 67"/>
                  <a:gd name="T25" fmla="*/ 60 h 89"/>
                  <a:gd name="T26" fmla="*/ 58 w 67"/>
                  <a:gd name="T27" fmla="*/ 40 h 89"/>
                  <a:gd name="T28" fmla="*/ 67 w 67"/>
                  <a:gd name="T29" fmla="*/ 20 h 89"/>
                  <a:gd name="T30" fmla="*/ 67 w 67"/>
                  <a:gd name="T3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9">
                    <a:moveTo>
                      <a:pt x="67" y="0"/>
                    </a:moveTo>
                    <a:lnTo>
                      <a:pt x="67" y="20"/>
                    </a:lnTo>
                    <a:lnTo>
                      <a:pt x="58" y="40"/>
                    </a:lnTo>
                    <a:lnTo>
                      <a:pt x="48" y="60"/>
                    </a:lnTo>
                    <a:lnTo>
                      <a:pt x="38" y="70"/>
                    </a:lnTo>
                    <a:lnTo>
                      <a:pt x="29" y="79"/>
                    </a:lnTo>
                    <a:lnTo>
                      <a:pt x="19" y="79"/>
                    </a:lnTo>
                    <a:lnTo>
                      <a:pt x="10" y="89"/>
                    </a:lnTo>
                    <a:lnTo>
                      <a:pt x="0" y="89"/>
                    </a:lnTo>
                    <a:lnTo>
                      <a:pt x="19" y="79"/>
                    </a:lnTo>
                    <a:lnTo>
                      <a:pt x="29" y="79"/>
                    </a:lnTo>
                    <a:lnTo>
                      <a:pt x="38" y="70"/>
                    </a:lnTo>
                    <a:lnTo>
                      <a:pt x="48" y="60"/>
                    </a:lnTo>
                    <a:lnTo>
                      <a:pt x="58" y="40"/>
                    </a:lnTo>
                    <a:lnTo>
                      <a:pt x="67" y="2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3213" name="Group 205"/>
          <p:cNvGrpSpPr>
            <a:grpSpLocks/>
          </p:cNvGrpSpPr>
          <p:nvPr/>
        </p:nvGrpSpPr>
        <p:grpSpPr bwMode="auto">
          <a:xfrm>
            <a:off x="6659563" y="5157788"/>
            <a:ext cx="212725" cy="1062037"/>
            <a:chOff x="3757" y="1777"/>
            <a:chExt cx="336" cy="1674"/>
          </a:xfrm>
        </p:grpSpPr>
        <p:sp>
          <p:nvSpPr>
            <p:cNvPr id="43214" name="Freeform 206"/>
            <p:cNvSpPr>
              <a:spLocks/>
            </p:cNvSpPr>
            <p:nvPr/>
          </p:nvSpPr>
          <p:spPr bwMode="auto">
            <a:xfrm>
              <a:off x="3757" y="1777"/>
              <a:ext cx="288" cy="1056"/>
            </a:xfrm>
            <a:custGeom>
              <a:avLst/>
              <a:gdLst>
                <a:gd name="T0" fmla="*/ 125 w 288"/>
                <a:gd name="T1" fmla="*/ 0 h 1056"/>
                <a:gd name="T2" fmla="*/ 154 w 288"/>
                <a:gd name="T3" fmla="*/ 118 h 1056"/>
                <a:gd name="T4" fmla="*/ 173 w 288"/>
                <a:gd name="T5" fmla="*/ 247 h 1056"/>
                <a:gd name="T6" fmla="*/ 192 w 288"/>
                <a:gd name="T7" fmla="*/ 385 h 1056"/>
                <a:gd name="T8" fmla="*/ 211 w 288"/>
                <a:gd name="T9" fmla="*/ 513 h 1056"/>
                <a:gd name="T10" fmla="*/ 231 w 288"/>
                <a:gd name="T11" fmla="*/ 651 h 1056"/>
                <a:gd name="T12" fmla="*/ 250 w 288"/>
                <a:gd name="T13" fmla="*/ 789 h 1056"/>
                <a:gd name="T14" fmla="*/ 269 w 288"/>
                <a:gd name="T15" fmla="*/ 917 h 1056"/>
                <a:gd name="T16" fmla="*/ 288 w 288"/>
                <a:gd name="T17" fmla="*/ 1036 h 1056"/>
                <a:gd name="T18" fmla="*/ 260 w 288"/>
                <a:gd name="T19" fmla="*/ 1036 h 1056"/>
                <a:gd name="T20" fmla="*/ 221 w 288"/>
                <a:gd name="T21" fmla="*/ 1036 h 1056"/>
                <a:gd name="T22" fmla="*/ 192 w 288"/>
                <a:gd name="T23" fmla="*/ 1046 h 1056"/>
                <a:gd name="T24" fmla="*/ 154 w 288"/>
                <a:gd name="T25" fmla="*/ 1046 h 1056"/>
                <a:gd name="T26" fmla="*/ 125 w 288"/>
                <a:gd name="T27" fmla="*/ 1046 h 1056"/>
                <a:gd name="T28" fmla="*/ 96 w 288"/>
                <a:gd name="T29" fmla="*/ 1046 h 1056"/>
                <a:gd name="T30" fmla="*/ 58 w 288"/>
                <a:gd name="T31" fmla="*/ 1056 h 1056"/>
                <a:gd name="T32" fmla="*/ 29 w 288"/>
                <a:gd name="T33" fmla="*/ 1056 h 1056"/>
                <a:gd name="T34" fmla="*/ 19 w 288"/>
                <a:gd name="T35" fmla="*/ 898 h 1056"/>
                <a:gd name="T36" fmla="*/ 10 w 288"/>
                <a:gd name="T37" fmla="*/ 740 h 1056"/>
                <a:gd name="T38" fmla="*/ 0 w 288"/>
                <a:gd name="T39" fmla="*/ 582 h 1056"/>
                <a:gd name="T40" fmla="*/ 0 w 288"/>
                <a:gd name="T41" fmla="*/ 424 h 1056"/>
                <a:gd name="T42" fmla="*/ 10 w 288"/>
                <a:gd name="T43" fmla="*/ 286 h 1056"/>
                <a:gd name="T44" fmla="*/ 38 w 288"/>
                <a:gd name="T45" fmla="*/ 158 h 1056"/>
                <a:gd name="T46" fmla="*/ 67 w 288"/>
                <a:gd name="T47" fmla="*/ 69 h 1056"/>
                <a:gd name="T48" fmla="*/ 125 w 288"/>
                <a:gd name="T4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056">
                  <a:moveTo>
                    <a:pt x="125" y="0"/>
                  </a:moveTo>
                  <a:lnTo>
                    <a:pt x="154" y="118"/>
                  </a:lnTo>
                  <a:lnTo>
                    <a:pt x="173" y="247"/>
                  </a:lnTo>
                  <a:lnTo>
                    <a:pt x="192" y="385"/>
                  </a:lnTo>
                  <a:lnTo>
                    <a:pt x="211" y="513"/>
                  </a:lnTo>
                  <a:lnTo>
                    <a:pt x="231" y="651"/>
                  </a:lnTo>
                  <a:lnTo>
                    <a:pt x="250" y="789"/>
                  </a:lnTo>
                  <a:lnTo>
                    <a:pt x="269" y="917"/>
                  </a:lnTo>
                  <a:lnTo>
                    <a:pt x="288" y="1036"/>
                  </a:lnTo>
                  <a:lnTo>
                    <a:pt x="260" y="1036"/>
                  </a:lnTo>
                  <a:lnTo>
                    <a:pt x="221" y="1036"/>
                  </a:lnTo>
                  <a:lnTo>
                    <a:pt x="192" y="1046"/>
                  </a:lnTo>
                  <a:lnTo>
                    <a:pt x="154" y="1046"/>
                  </a:lnTo>
                  <a:lnTo>
                    <a:pt x="125" y="1046"/>
                  </a:lnTo>
                  <a:lnTo>
                    <a:pt x="96" y="1046"/>
                  </a:lnTo>
                  <a:lnTo>
                    <a:pt x="58" y="1056"/>
                  </a:lnTo>
                  <a:lnTo>
                    <a:pt x="29" y="1056"/>
                  </a:lnTo>
                  <a:lnTo>
                    <a:pt x="19" y="898"/>
                  </a:lnTo>
                  <a:lnTo>
                    <a:pt x="10" y="740"/>
                  </a:lnTo>
                  <a:lnTo>
                    <a:pt x="0" y="582"/>
                  </a:lnTo>
                  <a:lnTo>
                    <a:pt x="0" y="424"/>
                  </a:lnTo>
                  <a:lnTo>
                    <a:pt x="10" y="286"/>
                  </a:lnTo>
                  <a:lnTo>
                    <a:pt x="38" y="158"/>
                  </a:lnTo>
                  <a:lnTo>
                    <a:pt x="67" y="69"/>
                  </a:lnTo>
                  <a:lnTo>
                    <a:pt x="125"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5" name="Freeform 207"/>
            <p:cNvSpPr>
              <a:spLocks/>
            </p:cNvSpPr>
            <p:nvPr/>
          </p:nvSpPr>
          <p:spPr bwMode="auto">
            <a:xfrm>
              <a:off x="3901" y="1925"/>
              <a:ext cx="125" cy="868"/>
            </a:xfrm>
            <a:custGeom>
              <a:avLst/>
              <a:gdLst>
                <a:gd name="T0" fmla="*/ 0 w 125"/>
                <a:gd name="T1" fmla="*/ 0 h 868"/>
                <a:gd name="T2" fmla="*/ 125 w 125"/>
                <a:gd name="T3" fmla="*/ 868 h 868"/>
                <a:gd name="T4" fmla="*/ 116 w 125"/>
                <a:gd name="T5" fmla="*/ 868 h 868"/>
                <a:gd name="T6" fmla="*/ 0 w 125"/>
                <a:gd name="T7" fmla="*/ 0 h 868"/>
              </a:gdLst>
              <a:ahLst/>
              <a:cxnLst>
                <a:cxn ang="0">
                  <a:pos x="T0" y="T1"/>
                </a:cxn>
                <a:cxn ang="0">
                  <a:pos x="T2" y="T3"/>
                </a:cxn>
                <a:cxn ang="0">
                  <a:pos x="T4" y="T5"/>
                </a:cxn>
                <a:cxn ang="0">
                  <a:pos x="T6" y="T7"/>
                </a:cxn>
              </a:cxnLst>
              <a:rect l="0" t="0" r="r" b="b"/>
              <a:pathLst>
                <a:path w="125" h="868">
                  <a:moveTo>
                    <a:pt x="0" y="0"/>
                  </a:moveTo>
                  <a:lnTo>
                    <a:pt x="125" y="868"/>
                  </a:lnTo>
                  <a:lnTo>
                    <a:pt x="116" y="868"/>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6" name="Freeform 208"/>
            <p:cNvSpPr>
              <a:spLocks/>
            </p:cNvSpPr>
            <p:nvPr/>
          </p:nvSpPr>
          <p:spPr bwMode="auto">
            <a:xfrm>
              <a:off x="3786" y="1816"/>
              <a:ext cx="86" cy="859"/>
            </a:xfrm>
            <a:custGeom>
              <a:avLst/>
              <a:gdLst>
                <a:gd name="T0" fmla="*/ 86 w 86"/>
                <a:gd name="T1" fmla="*/ 0 h 859"/>
                <a:gd name="T2" fmla="*/ 77 w 86"/>
                <a:gd name="T3" fmla="*/ 40 h 859"/>
                <a:gd name="T4" fmla="*/ 58 w 86"/>
                <a:gd name="T5" fmla="*/ 60 h 859"/>
                <a:gd name="T6" fmla="*/ 48 w 86"/>
                <a:gd name="T7" fmla="*/ 89 h 859"/>
                <a:gd name="T8" fmla="*/ 48 w 86"/>
                <a:gd name="T9" fmla="*/ 119 h 859"/>
                <a:gd name="T10" fmla="*/ 48 w 86"/>
                <a:gd name="T11" fmla="*/ 148 h 859"/>
                <a:gd name="T12" fmla="*/ 58 w 86"/>
                <a:gd name="T13" fmla="*/ 178 h 859"/>
                <a:gd name="T14" fmla="*/ 67 w 86"/>
                <a:gd name="T15" fmla="*/ 217 h 859"/>
                <a:gd name="T16" fmla="*/ 77 w 86"/>
                <a:gd name="T17" fmla="*/ 267 h 859"/>
                <a:gd name="T18" fmla="*/ 77 w 86"/>
                <a:gd name="T19" fmla="*/ 346 h 859"/>
                <a:gd name="T20" fmla="*/ 67 w 86"/>
                <a:gd name="T21" fmla="*/ 425 h 859"/>
                <a:gd name="T22" fmla="*/ 48 w 86"/>
                <a:gd name="T23" fmla="*/ 563 h 859"/>
                <a:gd name="T24" fmla="*/ 38 w 86"/>
                <a:gd name="T25" fmla="*/ 632 h 859"/>
                <a:gd name="T26" fmla="*/ 29 w 86"/>
                <a:gd name="T27" fmla="*/ 701 h 859"/>
                <a:gd name="T28" fmla="*/ 19 w 86"/>
                <a:gd name="T29" fmla="*/ 770 h 859"/>
                <a:gd name="T30" fmla="*/ 19 w 86"/>
                <a:gd name="T31" fmla="*/ 859 h 859"/>
                <a:gd name="T32" fmla="*/ 9 w 86"/>
                <a:gd name="T33" fmla="*/ 730 h 859"/>
                <a:gd name="T34" fmla="*/ 9 w 86"/>
                <a:gd name="T35" fmla="*/ 612 h 859"/>
                <a:gd name="T36" fmla="*/ 0 w 86"/>
                <a:gd name="T37" fmla="*/ 484 h 859"/>
                <a:gd name="T38" fmla="*/ 0 w 86"/>
                <a:gd name="T39" fmla="*/ 365 h 859"/>
                <a:gd name="T40" fmla="*/ 9 w 86"/>
                <a:gd name="T41" fmla="*/ 247 h 859"/>
                <a:gd name="T42" fmla="*/ 19 w 86"/>
                <a:gd name="T43" fmla="*/ 148 h 859"/>
                <a:gd name="T44" fmla="*/ 48 w 86"/>
                <a:gd name="T45" fmla="*/ 70 h 859"/>
                <a:gd name="T46" fmla="*/ 86 w 86"/>
                <a:gd name="T4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59">
                  <a:moveTo>
                    <a:pt x="86" y="0"/>
                  </a:moveTo>
                  <a:lnTo>
                    <a:pt x="77" y="40"/>
                  </a:lnTo>
                  <a:lnTo>
                    <a:pt x="58" y="60"/>
                  </a:lnTo>
                  <a:lnTo>
                    <a:pt x="48" y="89"/>
                  </a:lnTo>
                  <a:lnTo>
                    <a:pt x="48" y="119"/>
                  </a:lnTo>
                  <a:lnTo>
                    <a:pt x="48" y="148"/>
                  </a:lnTo>
                  <a:lnTo>
                    <a:pt x="58" y="178"/>
                  </a:lnTo>
                  <a:lnTo>
                    <a:pt x="67" y="217"/>
                  </a:lnTo>
                  <a:lnTo>
                    <a:pt x="77" y="267"/>
                  </a:lnTo>
                  <a:lnTo>
                    <a:pt x="77" y="346"/>
                  </a:lnTo>
                  <a:lnTo>
                    <a:pt x="67" y="425"/>
                  </a:lnTo>
                  <a:lnTo>
                    <a:pt x="48" y="563"/>
                  </a:lnTo>
                  <a:lnTo>
                    <a:pt x="38" y="632"/>
                  </a:lnTo>
                  <a:lnTo>
                    <a:pt x="29" y="701"/>
                  </a:lnTo>
                  <a:lnTo>
                    <a:pt x="19" y="770"/>
                  </a:lnTo>
                  <a:lnTo>
                    <a:pt x="19" y="859"/>
                  </a:lnTo>
                  <a:lnTo>
                    <a:pt x="9" y="730"/>
                  </a:lnTo>
                  <a:lnTo>
                    <a:pt x="9" y="612"/>
                  </a:lnTo>
                  <a:lnTo>
                    <a:pt x="0" y="484"/>
                  </a:lnTo>
                  <a:lnTo>
                    <a:pt x="0" y="365"/>
                  </a:lnTo>
                  <a:lnTo>
                    <a:pt x="9" y="247"/>
                  </a:lnTo>
                  <a:lnTo>
                    <a:pt x="19" y="148"/>
                  </a:lnTo>
                  <a:lnTo>
                    <a:pt x="48" y="70"/>
                  </a:lnTo>
                  <a:lnTo>
                    <a:pt x="86"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7" name="Freeform 209"/>
            <p:cNvSpPr>
              <a:spLocks/>
            </p:cNvSpPr>
            <p:nvPr/>
          </p:nvSpPr>
          <p:spPr bwMode="auto">
            <a:xfrm>
              <a:off x="3757" y="1826"/>
              <a:ext cx="115" cy="1007"/>
            </a:xfrm>
            <a:custGeom>
              <a:avLst/>
              <a:gdLst>
                <a:gd name="T0" fmla="*/ 115 w 115"/>
                <a:gd name="T1" fmla="*/ 0 h 1007"/>
                <a:gd name="T2" fmla="*/ 87 w 115"/>
                <a:gd name="T3" fmla="*/ 79 h 1007"/>
                <a:gd name="T4" fmla="*/ 58 w 115"/>
                <a:gd name="T5" fmla="*/ 188 h 1007"/>
                <a:gd name="T6" fmla="*/ 48 w 115"/>
                <a:gd name="T7" fmla="*/ 316 h 1007"/>
                <a:gd name="T8" fmla="*/ 29 w 115"/>
                <a:gd name="T9" fmla="*/ 454 h 1007"/>
                <a:gd name="T10" fmla="*/ 29 w 115"/>
                <a:gd name="T11" fmla="*/ 602 h 1007"/>
                <a:gd name="T12" fmla="*/ 29 w 115"/>
                <a:gd name="T13" fmla="*/ 750 h 1007"/>
                <a:gd name="T14" fmla="*/ 29 w 115"/>
                <a:gd name="T15" fmla="*/ 878 h 1007"/>
                <a:gd name="T16" fmla="*/ 38 w 115"/>
                <a:gd name="T17" fmla="*/ 1007 h 1007"/>
                <a:gd name="T18" fmla="*/ 29 w 115"/>
                <a:gd name="T19" fmla="*/ 997 h 1007"/>
                <a:gd name="T20" fmla="*/ 29 w 115"/>
                <a:gd name="T21" fmla="*/ 997 h 1007"/>
                <a:gd name="T22" fmla="*/ 29 w 115"/>
                <a:gd name="T23" fmla="*/ 997 h 1007"/>
                <a:gd name="T24" fmla="*/ 10 w 115"/>
                <a:gd name="T25" fmla="*/ 829 h 1007"/>
                <a:gd name="T26" fmla="*/ 0 w 115"/>
                <a:gd name="T27" fmla="*/ 661 h 1007"/>
                <a:gd name="T28" fmla="*/ 10 w 115"/>
                <a:gd name="T29" fmla="*/ 503 h 1007"/>
                <a:gd name="T30" fmla="*/ 19 w 115"/>
                <a:gd name="T31" fmla="*/ 365 h 1007"/>
                <a:gd name="T32" fmla="*/ 29 w 115"/>
                <a:gd name="T33" fmla="*/ 237 h 1007"/>
                <a:gd name="T34" fmla="*/ 58 w 115"/>
                <a:gd name="T35" fmla="*/ 129 h 1007"/>
                <a:gd name="T36" fmla="*/ 87 w 115"/>
                <a:gd name="T37" fmla="*/ 50 h 1007"/>
                <a:gd name="T38" fmla="*/ 115 w 115"/>
                <a:gd name="T3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007">
                  <a:moveTo>
                    <a:pt x="115" y="0"/>
                  </a:moveTo>
                  <a:lnTo>
                    <a:pt x="87" y="79"/>
                  </a:lnTo>
                  <a:lnTo>
                    <a:pt x="58" y="188"/>
                  </a:lnTo>
                  <a:lnTo>
                    <a:pt x="48" y="316"/>
                  </a:lnTo>
                  <a:lnTo>
                    <a:pt x="29" y="454"/>
                  </a:lnTo>
                  <a:lnTo>
                    <a:pt x="29" y="602"/>
                  </a:lnTo>
                  <a:lnTo>
                    <a:pt x="29" y="750"/>
                  </a:lnTo>
                  <a:lnTo>
                    <a:pt x="29" y="878"/>
                  </a:lnTo>
                  <a:lnTo>
                    <a:pt x="38" y="1007"/>
                  </a:lnTo>
                  <a:lnTo>
                    <a:pt x="29" y="997"/>
                  </a:lnTo>
                  <a:lnTo>
                    <a:pt x="29" y="997"/>
                  </a:lnTo>
                  <a:lnTo>
                    <a:pt x="29" y="997"/>
                  </a:lnTo>
                  <a:lnTo>
                    <a:pt x="10" y="829"/>
                  </a:lnTo>
                  <a:lnTo>
                    <a:pt x="0" y="661"/>
                  </a:lnTo>
                  <a:lnTo>
                    <a:pt x="10" y="503"/>
                  </a:lnTo>
                  <a:lnTo>
                    <a:pt x="19" y="365"/>
                  </a:lnTo>
                  <a:lnTo>
                    <a:pt x="29" y="237"/>
                  </a:lnTo>
                  <a:lnTo>
                    <a:pt x="58" y="129"/>
                  </a:lnTo>
                  <a:lnTo>
                    <a:pt x="87" y="50"/>
                  </a:lnTo>
                  <a:lnTo>
                    <a:pt x="115"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8" name="Freeform 210"/>
            <p:cNvSpPr>
              <a:spLocks/>
            </p:cNvSpPr>
            <p:nvPr/>
          </p:nvSpPr>
          <p:spPr bwMode="auto">
            <a:xfrm>
              <a:off x="3767" y="2408"/>
              <a:ext cx="9" cy="296"/>
            </a:xfrm>
            <a:custGeom>
              <a:avLst/>
              <a:gdLst>
                <a:gd name="T0" fmla="*/ 0 w 9"/>
                <a:gd name="T1" fmla="*/ 0 h 296"/>
                <a:gd name="T2" fmla="*/ 0 w 9"/>
                <a:gd name="T3" fmla="*/ 40 h 296"/>
                <a:gd name="T4" fmla="*/ 0 w 9"/>
                <a:gd name="T5" fmla="*/ 79 h 296"/>
                <a:gd name="T6" fmla="*/ 0 w 9"/>
                <a:gd name="T7" fmla="*/ 109 h 296"/>
                <a:gd name="T8" fmla="*/ 0 w 9"/>
                <a:gd name="T9" fmla="*/ 148 h 296"/>
                <a:gd name="T10" fmla="*/ 9 w 9"/>
                <a:gd name="T11" fmla="*/ 188 h 296"/>
                <a:gd name="T12" fmla="*/ 9 w 9"/>
                <a:gd name="T13" fmla="*/ 227 h 296"/>
                <a:gd name="T14" fmla="*/ 9 w 9"/>
                <a:gd name="T15" fmla="*/ 257 h 296"/>
                <a:gd name="T16" fmla="*/ 9 w 9"/>
                <a:gd name="T17" fmla="*/ 296 h 296"/>
                <a:gd name="T18" fmla="*/ 9 w 9"/>
                <a:gd name="T19" fmla="*/ 277 h 296"/>
                <a:gd name="T20" fmla="*/ 9 w 9"/>
                <a:gd name="T21" fmla="*/ 257 h 296"/>
                <a:gd name="T22" fmla="*/ 9 w 9"/>
                <a:gd name="T23" fmla="*/ 237 h 296"/>
                <a:gd name="T24" fmla="*/ 0 w 9"/>
                <a:gd name="T25" fmla="*/ 217 h 296"/>
                <a:gd name="T26" fmla="*/ 0 w 9"/>
                <a:gd name="T27" fmla="*/ 178 h 296"/>
                <a:gd name="T28" fmla="*/ 0 w 9"/>
                <a:gd name="T29" fmla="*/ 158 h 296"/>
                <a:gd name="T30" fmla="*/ 0 w 9"/>
                <a:gd name="T31" fmla="*/ 138 h 296"/>
                <a:gd name="T32" fmla="*/ 0 w 9"/>
                <a:gd name="T33" fmla="*/ 119 h 296"/>
                <a:gd name="T34" fmla="*/ 0 w 9"/>
                <a:gd name="T35" fmla="*/ 109 h 296"/>
                <a:gd name="T36" fmla="*/ 0 w 9"/>
                <a:gd name="T37" fmla="*/ 89 h 296"/>
                <a:gd name="T38" fmla="*/ 0 w 9"/>
                <a:gd name="T39" fmla="*/ 69 h 296"/>
                <a:gd name="T40" fmla="*/ 0 w 9"/>
                <a:gd name="T41" fmla="*/ 50 h 296"/>
                <a:gd name="T42" fmla="*/ 0 w 9"/>
                <a:gd name="T43" fmla="*/ 30 h 296"/>
                <a:gd name="T44" fmla="*/ 0 w 9"/>
                <a:gd name="T45" fmla="*/ 20 h 296"/>
                <a:gd name="T46" fmla="*/ 0 w 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96">
                  <a:moveTo>
                    <a:pt x="0" y="0"/>
                  </a:moveTo>
                  <a:lnTo>
                    <a:pt x="0" y="40"/>
                  </a:lnTo>
                  <a:lnTo>
                    <a:pt x="0" y="79"/>
                  </a:lnTo>
                  <a:lnTo>
                    <a:pt x="0" y="109"/>
                  </a:lnTo>
                  <a:lnTo>
                    <a:pt x="0" y="148"/>
                  </a:lnTo>
                  <a:lnTo>
                    <a:pt x="9" y="188"/>
                  </a:lnTo>
                  <a:lnTo>
                    <a:pt x="9" y="227"/>
                  </a:lnTo>
                  <a:lnTo>
                    <a:pt x="9" y="257"/>
                  </a:lnTo>
                  <a:lnTo>
                    <a:pt x="9" y="296"/>
                  </a:lnTo>
                  <a:lnTo>
                    <a:pt x="9" y="277"/>
                  </a:lnTo>
                  <a:lnTo>
                    <a:pt x="9" y="257"/>
                  </a:lnTo>
                  <a:lnTo>
                    <a:pt x="9" y="237"/>
                  </a:lnTo>
                  <a:lnTo>
                    <a:pt x="0" y="217"/>
                  </a:lnTo>
                  <a:lnTo>
                    <a:pt x="0" y="178"/>
                  </a:lnTo>
                  <a:lnTo>
                    <a:pt x="0" y="158"/>
                  </a:lnTo>
                  <a:lnTo>
                    <a:pt x="0" y="138"/>
                  </a:lnTo>
                  <a:lnTo>
                    <a:pt x="0" y="119"/>
                  </a:lnTo>
                  <a:lnTo>
                    <a:pt x="0" y="109"/>
                  </a:lnTo>
                  <a:lnTo>
                    <a:pt x="0" y="89"/>
                  </a:lnTo>
                  <a:lnTo>
                    <a:pt x="0" y="69"/>
                  </a:lnTo>
                  <a:lnTo>
                    <a:pt x="0" y="50"/>
                  </a:lnTo>
                  <a:lnTo>
                    <a:pt x="0" y="30"/>
                  </a:lnTo>
                  <a:lnTo>
                    <a:pt x="0" y="20"/>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9" name="Freeform 211"/>
            <p:cNvSpPr>
              <a:spLocks/>
            </p:cNvSpPr>
            <p:nvPr/>
          </p:nvSpPr>
          <p:spPr bwMode="auto">
            <a:xfrm>
              <a:off x="3786" y="2813"/>
              <a:ext cx="259" cy="59"/>
            </a:xfrm>
            <a:custGeom>
              <a:avLst/>
              <a:gdLst>
                <a:gd name="T0" fmla="*/ 250 w 259"/>
                <a:gd name="T1" fmla="*/ 39 h 59"/>
                <a:gd name="T2" fmla="*/ 250 w 259"/>
                <a:gd name="T3" fmla="*/ 29 h 59"/>
                <a:gd name="T4" fmla="*/ 250 w 259"/>
                <a:gd name="T5" fmla="*/ 20 h 59"/>
                <a:gd name="T6" fmla="*/ 250 w 259"/>
                <a:gd name="T7" fmla="*/ 10 h 59"/>
                <a:gd name="T8" fmla="*/ 250 w 259"/>
                <a:gd name="T9" fmla="*/ 10 h 59"/>
                <a:gd name="T10" fmla="*/ 250 w 259"/>
                <a:gd name="T11" fmla="*/ 0 h 59"/>
                <a:gd name="T12" fmla="*/ 259 w 259"/>
                <a:gd name="T13" fmla="*/ 0 h 59"/>
                <a:gd name="T14" fmla="*/ 231 w 259"/>
                <a:gd name="T15" fmla="*/ 0 h 59"/>
                <a:gd name="T16" fmla="*/ 192 w 259"/>
                <a:gd name="T17" fmla="*/ 0 h 59"/>
                <a:gd name="T18" fmla="*/ 163 w 259"/>
                <a:gd name="T19" fmla="*/ 0 h 59"/>
                <a:gd name="T20" fmla="*/ 125 w 259"/>
                <a:gd name="T21" fmla="*/ 10 h 59"/>
                <a:gd name="T22" fmla="*/ 96 w 259"/>
                <a:gd name="T23" fmla="*/ 10 h 59"/>
                <a:gd name="T24" fmla="*/ 67 w 259"/>
                <a:gd name="T25" fmla="*/ 10 h 59"/>
                <a:gd name="T26" fmla="*/ 29 w 259"/>
                <a:gd name="T27" fmla="*/ 10 h 59"/>
                <a:gd name="T28" fmla="*/ 0 w 259"/>
                <a:gd name="T29" fmla="*/ 20 h 59"/>
                <a:gd name="T30" fmla="*/ 0 w 259"/>
                <a:gd name="T31" fmla="*/ 29 h 59"/>
                <a:gd name="T32" fmla="*/ 0 w 259"/>
                <a:gd name="T33" fmla="*/ 29 h 59"/>
                <a:gd name="T34" fmla="*/ 9 w 259"/>
                <a:gd name="T35" fmla="*/ 29 h 59"/>
                <a:gd name="T36" fmla="*/ 29 w 259"/>
                <a:gd name="T37" fmla="*/ 29 h 59"/>
                <a:gd name="T38" fmla="*/ 48 w 259"/>
                <a:gd name="T39" fmla="*/ 29 h 59"/>
                <a:gd name="T40" fmla="*/ 58 w 259"/>
                <a:gd name="T41" fmla="*/ 39 h 59"/>
                <a:gd name="T42" fmla="*/ 96 w 259"/>
                <a:gd name="T43" fmla="*/ 39 h 59"/>
                <a:gd name="T44" fmla="*/ 115 w 259"/>
                <a:gd name="T45" fmla="*/ 39 h 59"/>
                <a:gd name="T46" fmla="*/ 125 w 259"/>
                <a:gd name="T47" fmla="*/ 49 h 59"/>
                <a:gd name="T48" fmla="*/ 144 w 259"/>
                <a:gd name="T49" fmla="*/ 59 h 59"/>
                <a:gd name="T50" fmla="*/ 154 w 259"/>
                <a:gd name="T51" fmla="*/ 49 h 59"/>
                <a:gd name="T52" fmla="*/ 163 w 259"/>
                <a:gd name="T53" fmla="*/ 49 h 59"/>
                <a:gd name="T54" fmla="*/ 182 w 259"/>
                <a:gd name="T55" fmla="*/ 49 h 59"/>
                <a:gd name="T56" fmla="*/ 192 w 259"/>
                <a:gd name="T57" fmla="*/ 49 h 59"/>
                <a:gd name="T58" fmla="*/ 211 w 259"/>
                <a:gd name="T59" fmla="*/ 39 h 59"/>
                <a:gd name="T60" fmla="*/ 221 w 259"/>
                <a:gd name="T61" fmla="*/ 39 h 59"/>
                <a:gd name="T62" fmla="*/ 231 w 259"/>
                <a:gd name="T63" fmla="*/ 39 h 59"/>
                <a:gd name="T64" fmla="*/ 250 w 259"/>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59">
                  <a:moveTo>
                    <a:pt x="250" y="39"/>
                  </a:moveTo>
                  <a:lnTo>
                    <a:pt x="250" y="29"/>
                  </a:lnTo>
                  <a:lnTo>
                    <a:pt x="250" y="20"/>
                  </a:lnTo>
                  <a:lnTo>
                    <a:pt x="250" y="10"/>
                  </a:lnTo>
                  <a:lnTo>
                    <a:pt x="250" y="10"/>
                  </a:lnTo>
                  <a:lnTo>
                    <a:pt x="250" y="0"/>
                  </a:lnTo>
                  <a:lnTo>
                    <a:pt x="259" y="0"/>
                  </a:lnTo>
                  <a:lnTo>
                    <a:pt x="231" y="0"/>
                  </a:lnTo>
                  <a:lnTo>
                    <a:pt x="192" y="0"/>
                  </a:lnTo>
                  <a:lnTo>
                    <a:pt x="163" y="0"/>
                  </a:lnTo>
                  <a:lnTo>
                    <a:pt x="125" y="10"/>
                  </a:lnTo>
                  <a:lnTo>
                    <a:pt x="96" y="10"/>
                  </a:lnTo>
                  <a:lnTo>
                    <a:pt x="67" y="10"/>
                  </a:lnTo>
                  <a:lnTo>
                    <a:pt x="29" y="10"/>
                  </a:lnTo>
                  <a:lnTo>
                    <a:pt x="0" y="20"/>
                  </a:lnTo>
                  <a:lnTo>
                    <a:pt x="0" y="29"/>
                  </a:lnTo>
                  <a:lnTo>
                    <a:pt x="0" y="29"/>
                  </a:lnTo>
                  <a:lnTo>
                    <a:pt x="9" y="29"/>
                  </a:lnTo>
                  <a:lnTo>
                    <a:pt x="29" y="29"/>
                  </a:lnTo>
                  <a:lnTo>
                    <a:pt x="48" y="29"/>
                  </a:lnTo>
                  <a:lnTo>
                    <a:pt x="58" y="39"/>
                  </a:lnTo>
                  <a:lnTo>
                    <a:pt x="96" y="39"/>
                  </a:lnTo>
                  <a:lnTo>
                    <a:pt x="115" y="39"/>
                  </a:lnTo>
                  <a:lnTo>
                    <a:pt x="125" y="49"/>
                  </a:lnTo>
                  <a:lnTo>
                    <a:pt x="144" y="59"/>
                  </a:lnTo>
                  <a:lnTo>
                    <a:pt x="154" y="49"/>
                  </a:lnTo>
                  <a:lnTo>
                    <a:pt x="163" y="49"/>
                  </a:lnTo>
                  <a:lnTo>
                    <a:pt x="182" y="49"/>
                  </a:lnTo>
                  <a:lnTo>
                    <a:pt x="192" y="49"/>
                  </a:lnTo>
                  <a:lnTo>
                    <a:pt x="211" y="39"/>
                  </a:lnTo>
                  <a:lnTo>
                    <a:pt x="221" y="39"/>
                  </a:lnTo>
                  <a:lnTo>
                    <a:pt x="231" y="39"/>
                  </a:lnTo>
                  <a:lnTo>
                    <a:pt x="250" y="39"/>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0" name="Freeform 212"/>
            <p:cNvSpPr>
              <a:spLocks/>
            </p:cNvSpPr>
            <p:nvPr/>
          </p:nvSpPr>
          <p:spPr bwMode="auto">
            <a:xfrm>
              <a:off x="3786" y="2813"/>
              <a:ext cx="240" cy="59"/>
            </a:xfrm>
            <a:custGeom>
              <a:avLst/>
              <a:gdLst>
                <a:gd name="T0" fmla="*/ 231 w 240"/>
                <a:gd name="T1" fmla="*/ 39 h 59"/>
                <a:gd name="T2" fmla="*/ 231 w 240"/>
                <a:gd name="T3" fmla="*/ 29 h 59"/>
                <a:gd name="T4" fmla="*/ 231 w 240"/>
                <a:gd name="T5" fmla="*/ 29 h 59"/>
                <a:gd name="T6" fmla="*/ 231 w 240"/>
                <a:gd name="T7" fmla="*/ 20 h 59"/>
                <a:gd name="T8" fmla="*/ 240 w 240"/>
                <a:gd name="T9" fmla="*/ 20 h 59"/>
                <a:gd name="T10" fmla="*/ 240 w 240"/>
                <a:gd name="T11" fmla="*/ 10 h 59"/>
                <a:gd name="T12" fmla="*/ 240 w 240"/>
                <a:gd name="T13" fmla="*/ 10 h 59"/>
                <a:gd name="T14" fmla="*/ 240 w 240"/>
                <a:gd name="T15" fmla="*/ 0 h 59"/>
                <a:gd name="T16" fmla="*/ 211 w 240"/>
                <a:gd name="T17" fmla="*/ 0 h 59"/>
                <a:gd name="T18" fmla="*/ 182 w 240"/>
                <a:gd name="T19" fmla="*/ 10 h 59"/>
                <a:gd name="T20" fmla="*/ 115 w 240"/>
                <a:gd name="T21" fmla="*/ 10 h 59"/>
                <a:gd name="T22" fmla="*/ 86 w 240"/>
                <a:gd name="T23" fmla="*/ 10 h 59"/>
                <a:gd name="T24" fmla="*/ 58 w 240"/>
                <a:gd name="T25" fmla="*/ 20 h 59"/>
                <a:gd name="T26" fmla="*/ 0 w 240"/>
                <a:gd name="T27" fmla="*/ 20 h 59"/>
                <a:gd name="T28" fmla="*/ 0 w 240"/>
                <a:gd name="T29" fmla="*/ 29 h 59"/>
                <a:gd name="T30" fmla="*/ 0 w 240"/>
                <a:gd name="T31" fmla="*/ 29 h 59"/>
                <a:gd name="T32" fmla="*/ 9 w 240"/>
                <a:gd name="T33" fmla="*/ 39 h 59"/>
                <a:gd name="T34" fmla="*/ 19 w 240"/>
                <a:gd name="T35" fmla="*/ 29 h 59"/>
                <a:gd name="T36" fmla="*/ 48 w 240"/>
                <a:gd name="T37" fmla="*/ 39 h 59"/>
                <a:gd name="T38" fmla="*/ 58 w 240"/>
                <a:gd name="T39" fmla="*/ 39 h 59"/>
                <a:gd name="T40" fmla="*/ 77 w 240"/>
                <a:gd name="T41" fmla="*/ 39 h 59"/>
                <a:gd name="T42" fmla="*/ 96 w 240"/>
                <a:gd name="T43" fmla="*/ 39 h 59"/>
                <a:gd name="T44" fmla="*/ 106 w 240"/>
                <a:gd name="T45" fmla="*/ 39 h 59"/>
                <a:gd name="T46" fmla="*/ 125 w 240"/>
                <a:gd name="T47" fmla="*/ 49 h 59"/>
                <a:gd name="T48" fmla="*/ 134 w 240"/>
                <a:gd name="T49" fmla="*/ 59 h 59"/>
                <a:gd name="T50" fmla="*/ 154 w 240"/>
                <a:gd name="T51" fmla="*/ 59 h 59"/>
                <a:gd name="T52" fmla="*/ 163 w 240"/>
                <a:gd name="T53" fmla="*/ 49 h 59"/>
                <a:gd name="T54" fmla="*/ 173 w 240"/>
                <a:gd name="T55" fmla="*/ 49 h 59"/>
                <a:gd name="T56" fmla="*/ 192 w 240"/>
                <a:gd name="T57" fmla="*/ 49 h 59"/>
                <a:gd name="T58" fmla="*/ 202 w 240"/>
                <a:gd name="T59" fmla="*/ 49 h 59"/>
                <a:gd name="T60" fmla="*/ 211 w 240"/>
                <a:gd name="T61" fmla="*/ 39 h 59"/>
                <a:gd name="T62" fmla="*/ 221 w 240"/>
                <a:gd name="T63" fmla="*/ 39 h 59"/>
                <a:gd name="T64" fmla="*/ 231 w 240"/>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9">
                  <a:moveTo>
                    <a:pt x="231" y="39"/>
                  </a:moveTo>
                  <a:lnTo>
                    <a:pt x="231" y="29"/>
                  </a:lnTo>
                  <a:lnTo>
                    <a:pt x="231" y="29"/>
                  </a:lnTo>
                  <a:lnTo>
                    <a:pt x="231" y="20"/>
                  </a:lnTo>
                  <a:lnTo>
                    <a:pt x="240" y="20"/>
                  </a:lnTo>
                  <a:lnTo>
                    <a:pt x="240" y="10"/>
                  </a:lnTo>
                  <a:lnTo>
                    <a:pt x="240" y="10"/>
                  </a:lnTo>
                  <a:lnTo>
                    <a:pt x="240" y="0"/>
                  </a:lnTo>
                  <a:lnTo>
                    <a:pt x="211" y="0"/>
                  </a:lnTo>
                  <a:lnTo>
                    <a:pt x="182" y="10"/>
                  </a:lnTo>
                  <a:lnTo>
                    <a:pt x="115" y="10"/>
                  </a:lnTo>
                  <a:lnTo>
                    <a:pt x="86" y="10"/>
                  </a:lnTo>
                  <a:lnTo>
                    <a:pt x="58" y="20"/>
                  </a:lnTo>
                  <a:lnTo>
                    <a:pt x="0" y="20"/>
                  </a:lnTo>
                  <a:lnTo>
                    <a:pt x="0" y="29"/>
                  </a:lnTo>
                  <a:lnTo>
                    <a:pt x="0" y="29"/>
                  </a:lnTo>
                  <a:lnTo>
                    <a:pt x="9" y="39"/>
                  </a:lnTo>
                  <a:lnTo>
                    <a:pt x="19" y="29"/>
                  </a:lnTo>
                  <a:lnTo>
                    <a:pt x="48" y="39"/>
                  </a:lnTo>
                  <a:lnTo>
                    <a:pt x="58" y="39"/>
                  </a:lnTo>
                  <a:lnTo>
                    <a:pt x="77" y="39"/>
                  </a:lnTo>
                  <a:lnTo>
                    <a:pt x="96" y="39"/>
                  </a:lnTo>
                  <a:lnTo>
                    <a:pt x="106" y="39"/>
                  </a:lnTo>
                  <a:lnTo>
                    <a:pt x="125" y="49"/>
                  </a:lnTo>
                  <a:lnTo>
                    <a:pt x="134" y="59"/>
                  </a:lnTo>
                  <a:lnTo>
                    <a:pt x="154" y="59"/>
                  </a:lnTo>
                  <a:lnTo>
                    <a:pt x="163" y="49"/>
                  </a:lnTo>
                  <a:lnTo>
                    <a:pt x="173" y="49"/>
                  </a:lnTo>
                  <a:lnTo>
                    <a:pt x="192" y="49"/>
                  </a:lnTo>
                  <a:lnTo>
                    <a:pt x="202" y="49"/>
                  </a:lnTo>
                  <a:lnTo>
                    <a:pt x="211" y="39"/>
                  </a:lnTo>
                  <a:lnTo>
                    <a:pt x="221" y="39"/>
                  </a:lnTo>
                  <a:lnTo>
                    <a:pt x="231" y="39"/>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1" name="Freeform 213"/>
            <p:cNvSpPr>
              <a:spLocks/>
            </p:cNvSpPr>
            <p:nvPr/>
          </p:nvSpPr>
          <p:spPr bwMode="auto">
            <a:xfrm>
              <a:off x="3786" y="2823"/>
              <a:ext cx="221" cy="49"/>
            </a:xfrm>
            <a:custGeom>
              <a:avLst/>
              <a:gdLst>
                <a:gd name="T0" fmla="*/ 221 w 221"/>
                <a:gd name="T1" fmla="*/ 29 h 49"/>
                <a:gd name="T2" fmla="*/ 221 w 221"/>
                <a:gd name="T3" fmla="*/ 29 h 49"/>
                <a:gd name="T4" fmla="*/ 221 w 221"/>
                <a:gd name="T5" fmla="*/ 10 h 49"/>
                <a:gd name="T6" fmla="*/ 221 w 221"/>
                <a:gd name="T7" fmla="*/ 10 h 49"/>
                <a:gd name="T8" fmla="*/ 221 w 221"/>
                <a:gd name="T9" fmla="*/ 0 h 49"/>
                <a:gd name="T10" fmla="*/ 221 w 221"/>
                <a:gd name="T11" fmla="*/ 0 h 49"/>
                <a:gd name="T12" fmla="*/ 192 w 221"/>
                <a:gd name="T13" fmla="*/ 0 h 49"/>
                <a:gd name="T14" fmla="*/ 163 w 221"/>
                <a:gd name="T15" fmla="*/ 0 h 49"/>
                <a:gd name="T16" fmla="*/ 134 w 221"/>
                <a:gd name="T17" fmla="*/ 0 h 49"/>
                <a:gd name="T18" fmla="*/ 106 w 221"/>
                <a:gd name="T19" fmla="*/ 10 h 49"/>
                <a:gd name="T20" fmla="*/ 86 w 221"/>
                <a:gd name="T21" fmla="*/ 10 h 49"/>
                <a:gd name="T22" fmla="*/ 58 w 221"/>
                <a:gd name="T23" fmla="*/ 10 h 49"/>
                <a:gd name="T24" fmla="*/ 29 w 221"/>
                <a:gd name="T25" fmla="*/ 10 h 49"/>
                <a:gd name="T26" fmla="*/ 0 w 221"/>
                <a:gd name="T27" fmla="*/ 10 h 49"/>
                <a:gd name="T28" fmla="*/ 0 w 221"/>
                <a:gd name="T29" fmla="*/ 19 h 49"/>
                <a:gd name="T30" fmla="*/ 0 w 221"/>
                <a:gd name="T31" fmla="*/ 19 h 49"/>
                <a:gd name="T32" fmla="*/ 0 w 221"/>
                <a:gd name="T33" fmla="*/ 19 h 49"/>
                <a:gd name="T34" fmla="*/ 0 w 221"/>
                <a:gd name="T35" fmla="*/ 29 h 49"/>
                <a:gd name="T36" fmla="*/ 19 w 221"/>
                <a:gd name="T37" fmla="*/ 19 h 49"/>
                <a:gd name="T38" fmla="*/ 38 w 221"/>
                <a:gd name="T39" fmla="*/ 29 h 49"/>
                <a:gd name="T40" fmla="*/ 58 w 221"/>
                <a:gd name="T41" fmla="*/ 29 h 49"/>
                <a:gd name="T42" fmla="*/ 77 w 221"/>
                <a:gd name="T43" fmla="*/ 29 h 49"/>
                <a:gd name="T44" fmla="*/ 96 w 221"/>
                <a:gd name="T45" fmla="*/ 29 h 49"/>
                <a:gd name="T46" fmla="*/ 106 w 221"/>
                <a:gd name="T47" fmla="*/ 39 h 49"/>
                <a:gd name="T48" fmla="*/ 125 w 221"/>
                <a:gd name="T49" fmla="*/ 39 h 49"/>
                <a:gd name="T50" fmla="*/ 144 w 221"/>
                <a:gd name="T51" fmla="*/ 49 h 49"/>
                <a:gd name="T52" fmla="*/ 154 w 221"/>
                <a:gd name="T53" fmla="*/ 49 h 49"/>
                <a:gd name="T54" fmla="*/ 163 w 221"/>
                <a:gd name="T55" fmla="*/ 39 h 49"/>
                <a:gd name="T56" fmla="*/ 173 w 221"/>
                <a:gd name="T57" fmla="*/ 39 h 49"/>
                <a:gd name="T58" fmla="*/ 182 w 221"/>
                <a:gd name="T59" fmla="*/ 39 h 49"/>
                <a:gd name="T60" fmla="*/ 192 w 221"/>
                <a:gd name="T61" fmla="*/ 39 h 49"/>
                <a:gd name="T62" fmla="*/ 202 w 221"/>
                <a:gd name="T63" fmla="*/ 39 h 49"/>
                <a:gd name="T64" fmla="*/ 211 w 221"/>
                <a:gd name="T65" fmla="*/ 29 h 49"/>
                <a:gd name="T66" fmla="*/ 221 w 221"/>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9">
                  <a:moveTo>
                    <a:pt x="221" y="29"/>
                  </a:moveTo>
                  <a:lnTo>
                    <a:pt x="221" y="29"/>
                  </a:lnTo>
                  <a:lnTo>
                    <a:pt x="221" y="10"/>
                  </a:lnTo>
                  <a:lnTo>
                    <a:pt x="221" y="10"/>
                  </a:lnTo>
                  <a:lnTo>
                    <a:pt x="221" y="0"/>
                  </a:lnTo>
                  <a:lnTo>
                    <a:pt x="221" y="0"/>
                  </a:lnTo>
                  <a:lnTo>
                    <a:pt x="192" y="0"/>
                  </a:lnTo>
                  <a:lnTo>
                    <a:pt x="163" y="0"/>
                  </a:lnTo>
                  <a:lnTo>
                    <a:pt x="134" y="0"/>
                  </a:lnTo>
                  <a:lnTo>
                    <a:pt x="106" y="10"/>
                  </a:lnTo>
                  <a:lnTo>
                    <a:pt x="86" y="10"/>
                  </a:lnTo>
                  <a:lnTo>
                    <a:pt x="58" y="10"/>
                  </a:lnTo>
                  <a:lnTo>
                    <a:pt x="29" y="10"/>
                  </a:lnTo>
                  <a:lnTo>
                    <a:pt x="0" y="10"/>
                  </a:lnTo>
                  <a:lnTo>
                    <a:pt x="0" y="19"/>
                  </a:lnTo>
                  <a:lnTo>
                    <a:pt x="0" y="19"/>
                  </a:lnTo>
                  <a:lnTo>
                    <a:pt x="0" y="19"/>
                  </a:lnTo>
                  <a:lnTo>
                    <a:pt x="0" y="29"/>
                  </a:lnTo>
                  <a:lnTo>
                    <a:pt x="19" y="19"/>
                  </a:lnTo>
                  <a:lnTo>
                    <a:pt x="38" y="29"/>
                  </a:lnTo>
                  <a:lnTo>
                    <a:pt x="58" y="29"/>
                  </a:lnTo>
                  <a:lnTo>
                    <a:pt x="77" y="29"/>
                  </a:lnTo>
                  <a:lnTo>
                    <a:pt x="96" y="29"/>
                  </a:lnTo>
                  <a:lnTo>
                    <a:pt x="106" y="39"/>
                  </a:lnTo>
                  <a:lnTo>
                    <a:pt x="125" y="39"/>
                  </a:lnTo>
                  <a:lnTo>
                    <a:pt x="144" y="49"/>
                  </a:lnTo>
                  <a:lnTo>
                    <a:pt x="154" y="49"/>
                  </a:lnTo>
                  <a:lnTo>
                    <a:pt x="163" y="39"/>
                  </a:lnTo>
                  <a:lnTo>
                    <a:pt x="173" y="39"/>
                  </a:lnTo>
                  <a:lnTo>
                    <a:pt x="182" y="39"/>
                  </a:lnTo>
                  <a:lnTo>
                    <a:pt x="192" y="39"/>
                  </a:lnTo>
                  <a:lnTo>
                    <a:pt x="202" y="39"/>
                  </a:lnTo>
                  <a:lnTo>
                    <a:pt x="211" y="29"/>
                  </a:lnTo>
                  <a:lnTo>
                    <a:pt x="221" y="2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2" name="Freeform 214"/>
            <p:cNvSpPr>
              <a:spLocks/>
            </p:cNvSpPr>
            <p:nvPr/>
          </p:nvSpPr>
          <p:spPr bwMode="auto">
            <a:xfrm>
              <a:off x="3786" y="2823"/>
              <a:ext cx="211" cy="49"/>
            </a:xfrm>
            <a:custGeom>
              <a:avLst/>
              <a:gdLst>
                <a:gd name="T0" fmla="*/ 211 w 211"/>
                <a:gd name="T1" fmla="*/ 29 h 49"/>
                <a:gd name="T2" fmla="*/ 211 w 211"/>
                <a:gd name="T3" fmla="*/ 29 h 49"/>
                <a:gd name="T4" fmla="*/ 202 w 211"/>
                <a:gd name="T5" fmla="*/ 19 h 49"/>
                <a:gd name="T6" fmla="*/ 202 w 211"/>
                <a:gd name="T7" fmla="*/ 10 h 49"/>
                <a:gd name="T8" fmla="*/ 211 w 211"/>
                <a:gd name="T9" fmla="*/ 10 h 49"/>
                <a:gd name="T10" fmla="*/ 211 w 211"/>
                <a:gd name="T11" fmla="*/ 0 h 49"/>
                <a:gd name="T12" fmla="*/ 211 w 211"/>
                <a:gd name="T13" fmla="*/ 0 h 49"/>
                <a:gd name="T14" fmla="*/ 154 w 211"/>
                <a:gd name="T15" fmla="*/ 0 h 49"/>
                <a:gd name="T16" fmla="*/ 125 w 211"/>
                <a:gd name="T17" fmla="*/ 0 h 49"/>
                <a:gd name="T18" fmla="*/ 77 w 211"/>
                <a:gd name="T19" fmla="*/ 10 h 49"/>
                <a:gd name="T20" fmla="*/ 58 w 211"/>
                <a:gd name="T21" fmla="*/ 10 h 49"/>
                <a:gd name="T22" fmla="*/ 29 w 211"/>
                <a:gd name="T23" fmla="*/ 10 h 49"/>
                <a:gd name="T24" fmla="*/ 0 w 211"/>
                <a:gd name="T25" fmla="*/ 10 h 49"/>
                <a:gd name="T26" fmla="*/ 0 w 211"/>
                <a:gd name="T27" fmla="*/ 10 h 49"/>
                <a:gd name="T28" fmla="*/ 0 w 211"/>
                <a:gd name="T29" fmla="*/ 19 h 49"/>
                <a:gd name="T30" fmla="*/ 0 w 211"/>
                <a:gd name="T31" fmla="*/ 19 h 49"/>
                <a:gd name="T32" fmla="*/ 9 w 211"/>
                <a:gd name="T33" fmla="*/ 19 h 49"/>
                <a:gd name="T34" fmla="*/ 29 w 211"/>
                <a:gd name="T35" fmla="*/ 19 h 49"/>
                <a:gd name="T36" fmla="*/ 48 w 211"/>
                <a:gd name="T37" fmla="*/ 19 h 49"/>
                <a:gd name="T38" fmla="*/ 58 w 211"/>
                <a:gd name="T39" fmla="*/ 19 h 49"/>
                <a:gd name="T40" fmla="*/ 77 w 211"/>
                <a:gd name="T41" fmla="*/ 19 h 49"/>
                <a:gd name="T42" fmla="*/ 96 w 211"/>
                <a:gd name="T43" fmla="*/ 29 h 49"/>
                <a:gd name="T44" fmla="*/ 115 w 211"/>
                <a:gd name="T45" fmla="*/ 29 h 49"/>
                <a:gd name="T46" fmla="*/ 125 w 211"/>
                <a:gd name="T47" fmla="*/ 39 h 49"/>
                <a:gd name="T48" fmla="*/ 144 w 211"/>
                <a:gd name="T49" fmla="*/ 49 h 49"/>
                <a:gd name="T50" fmla="*/ 163 w 211"/>
                <a:gd name="T51" fmla="*/ 39 h 49"/>
                <a:gd name="T52" fmla="*/ 173 w 211"/>
                <a:gd name="T53" fmla="*/ 39 h 49"/>
                <a:gd name="T54" fmla="*/ 182 w 211"/>
                <a:gd name="T55" fmla="*/ 39 h 49"/>
                <a:gd name="T56" fmla="*/ 182 w 211"/>
                <a:gd name="T57" fmla="*/ 39 h 49"/>
                <a:gd name="T58" fmla="*/ 192 w 211"/>
                <a:gd name="T59" fmla="*/ 29 h 49"/>
                <a:gd name="T60" fmla="*/ 211 w 211"/>
                <a:gd name="T6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49">
                  <a:moveTo>
                    <a:pt x="211" y="29"/>
                  </a:moveTo>
                  <a:lnTo>
                    <a:pt x="211" y="29"/>
                  </a:lnTo>
                  <a:lnTo>
                    <a:pt x="202" y="19"/>
                  </a:lnTo>
                  <a:lnTo>
                    <a:pt x="202" y="10"/>
                  </a:lnTo>
                  <a:lnTo>
                    <a:pt x="211" y="10"/>
                  </a:lnTo>
                  <a:lnTo>
                    <a:pt x="211" y="0"/>
                  </a:lnTo>
                  <a:lnTo>
                    <a:pt x="211" y="0"/>
                  </a:lnTo>
                  <a:lnTo>
                    <a:pt x="154" y="0"/>
                  </a:lnTo>
                  <a:lnTo>
                    <a:pt x="125" y="0"/>
                  </a:lnTo>
                  <a:lnTo>
                    <a:pt x="77" y="10"/>
                  </a:lnTo>
                  <a:lnTo>
                    <a:pt x="58" y="10"/>
                  </a:lnTo>
                  <a:lnTo>
                    <a:pt x="29" y="10"/>
                  </a:lnTo>
                  <a:lnTo>
                    <a:pt x="0" y="10"/>
                  </a:lnTo>
                  <a:lnTo>
                    <a:pt x="0" y="10"/>
                  </a:lnTo>
                  <a:lnTo>
                    <a:pt x="0" y="19"/>
                  </a:lnTo>
                  <a:lnTo>
                    <a:pt x="0" y="19"/>
                  </a:lnTo>
                  <a:lnTo>
                    <a:pt x="9" y="19"/>
                  </a:lnTo>
                  <a:lnTo>
                    <a:pt x="29" y="19"/>
                  </a:lnTo>
                  <a:lnTo>
                    <a:pt x="48" y="19"/>
                  </a:lnTo>
                  <a:lnTo>
                    <a:pt x="58" y="19"/>
                  </a:lnTo>
                  <a:lnTo>
                    <a:pt x="77" y="19"/>
                  </a:lnTo>
                  <a:lnTo>
                    <a:pt x="96" y="29"/>
                  </a:lnTo>
                  <a:lnTo>
                    <a:pt x="115" y="29"/>
                  </a:lnTo>
                  <a:lnTo>
                    <a:pt x="125" y="39"/>
                  </a:lnTo>
                  <a:lnTo>
                    <a:pt x="144" y="49"/>
                  </a:lnTo>
                  <a:lnTo>
                    <a:pt x="163" y="39"/>
                  </a:lnTo>
                  <a:lnTo>
                    <a:pt x="173" y="39"/>
                  </a:lnTo>
                  <a:lnTo>
                    <a:pt x="182" y="39"/>
                  </a:lnTo>
                  <a:lnTo>
                    <a:pt x="182" y="39"/>
                  </a:lnTo>
                  <a:lnTo>
                    <a:pt x="192" y="29"/>
                  </a:lnTo>
                  <a:lnTo>
                    <a:pt x="211" y="29"/>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223" name="Group 215"/>
            <p:cNvGrpSpPr>
              <a:grpSpLocks/>
            </p:cNvGrpSpPr>
            <p:nvPr/>
          </p:nvGrpSpPr>
          <p:grpSpPr bwMode="auto">
            <a:xfrm>
              <a:off x="3786" y="2830"/>
              <a:ext cx="307" cy="621"/>
              <a:chOff x="2706" y="2293"/>
              <a:chExt cx="307" cy="621"/>
            </a:xfrm>
          </p:grpSpPr>
          <p:sp>
            <p:nvSpPr>
              <p:cNvPr id="43224" name="Freeform 216"/>
              <p:cNvSpPr>
                <a:spLocks/>
              </p:cNvSpPr>
              <p:nvPr/>
            </p:nvSpPr>
            <p:spPr bwMode="auto">
              <a:xfrm>
                <a:off x="2812" y="2302"/>
                <a:ext cx="201" cy="612"/>
              </a:xfrm>
              <a:custGeom>
                <a:avLst/>
                <a:gdLst>
                  <a:gd name="T0" fmla="*/ 144 w 201"/>
                  <a:gd name="T1" fmla="*/ 0 h 612"/>
                  <a:gd name="T2" fmla="*/ 144 w 201"/>
                  <a:gd name="T3" fmla="*/ 69 h 612"/>
                  <a:gd name="T4" fmla="*/ 153 w 201"/>
                  <a:gd name="T5" fmla="*/ 138 h 612"/>
                  <a:gd name="T6" fmla="*/ 163 w 201"/>
                  <a:gd name="T7" fmla="*/ 208 h 612"/>
                  <a:gd name="T8" fmla="*/ 173 w 201"/>
                  <a:gd name="T9" fmla="*/ 277 h 612"/>
                  <a:gd name="T10" fmla="*/ 182 w 201"/>
                  <a:gd name="T11" fmla="*/ 336 h 612"/>
                  <a:gd name="T12" fmla="*/ 182 w 201"/>
                  <a:gd name="T13" fmla="*/ 405 h 612"/>
                  <a:gd name="T14" fmla="*/ 192 w 201"/>
                  <a:gd name="T15" fmla="*/ 474 h 612"/>
                  <a:gd name="T16" fmla="*/ 201 w 201"/>
                  <a:gd name="T17" fmla="*/ 543 h 612"/>
                  <a:gd name="T18" fmla="*/ 192 w 201"/>
                  <a:gd name="T19" fmla="*/ 573 h 612"/>
                  <a:gd name="T20" fmla="*/ 173 w 201"/>
                  <a:gd name="T21" fmla="*/ 602 h 612"/>
                  <a:gd name="T22" fmla="*/ 153 w 201"/>
                  <a:gd name="T23" fmla="*/ 612 h 612"/>
                  <a:gd name="T24" fmla="*/ 125 w 201"/>
                  <a:gd name="T25" fmla="*/ 612 h 612"/>
                  <a:gd name="T26" fmla="*/ 96 w 201"/>
                  <a:gd name="T27" fmla="*/ 602 h 612"/>
                  <a:gd name="T28" fmla="*/ 67 w 201"/>
                  <a:gd name="T29" fmla="*/ 592 h 612"/>
                  <a:gd name="T30" fmla="*/ 38 w 201"/>
                  <a:gd name="T31" fmla="*/ 573 h 612"/>
                  <a:gd name="T32" fmla="*/ 0 w 201"/>
                  <a:gd name="T33" fmla="*/ 533 h 612"/>
                  <a:gd name="T34" fmla="*/ 9 w 201"/>
                  <a:gd name="T35" fmla="*/ 533 h 612"/>
                  <a:gd name="T36" fmla="*/ 19 w 201"/>
                  <a:gd name="T37" fmla="*/ 533 h 612"/>
                  <a:gd name="T38" fmla="*/ 28 w 201"/>
                  <a:gd name="T39" fmla="*/ 523 h 612"/>
                  <a:gd name="T40" fmla="*/ 38 w 201"/>
                  <a:gd name="T41" fmla="*/ 513 h 612"/>
                  <a:gd name="T42" fmla="*/ 48 w 201"/>
                  <a:gd name="T43" fmla="*/ 513 h 612"/>
                  <a:gd name="T44" fmla="*/ 57 w 201"/>
                  <a:gd name="T45" fmla="*/ 503 h 612"/>
                  <a:gd name="T46" fmla="*/ 57 w 201"/>
                  <a:gd name="T47" fmla="*/ 494 h 612"/>
                  <a:gd name="T48" fmla="*/ 67 w 201"/>
                  <a:gd name="T49" fmla="*/ 484 h 612"/>
                  <a:gd name="T50" fmla="*/ 57 w 201"/>
                  <a:gd name="T51" fmla="*/ 425 h 612"/>
                  <a:gd name="T52" fmla="*/ 48 w 201"/>
                  <a:gd name="T53" fmla="*/ 365 h 612"/>
                  <a:gd name="T54" fmla="*/ 48 w 201"/>
                  <a:gd name="T55" fmla="*/ 306 h 612"/>
                  <a:gd name="T56" fmla="*/ 48 w 201"/>
                  <a:gd name="T57" fmla="*/ 237 h 612"/>
                  <a:gd name="T58" fmla="*/ 48 w 201"/>
                  <a:gd name="T59" fmla="*/ 178 h 612"/>
                  <a:gd name="T60" fmla="*/ 48 w 201"/>
                  <a:gd name="T61" fmla="*/ 119 h 612"/>
                  <a:gd name="T62" fmla="*/ 38 w 201"/>
                  <a:gd name="T63" fmla="*/ 69 h 612"/>
                  <a:gd name="T64" fmla="*/ 28 w 201"/>
                  <a:gd name="T65" fmla="*/ 20 h 612"/>
                  <a:gd name="T66" fmla="*/ 48 w 201"/>
                  <a:gd name="T67" fmla="*/ 20 h 612"/>
                  <a:gd name="T68" fmla="*/ 67 w 201"/>
                  <a:gd name="T69" fmla="*/ 20 h 612"/>
                  <a:gd name="T70" fmla="*/ 76 w 201"/>
                  <a:gd name="T71" fmla="*/ 20 h 612"/>
                  <a:gd name="T72" fmla="*/ 86 w 201"/>
                  <a:gd name="T73" fmla="*/ 10 h 612"/>
                  <a:gd name="T74" fmla="*/ 96 w 201"/>
                  <a:gd name="T75" fmla="*/ 10 h 612"/>
                  <a:gd name="T76" fmla="*/ 105 w 201"/>
                  <a:gd name="T77" fmla="*/ 10 h 612"/>
                  <a:gd name="T78" fmla="*/ 125 w 201"/>
                  <a:gd name="T79" fmla="*/ 10 h 612"/>
                  <a:gd name="T80" fmla="*/ 144 w 201"/>
                  <a:gd name="T8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612">
                    <a:moveTo>
                      <a:pt x="144" y="0"/>
                    </a:moveTo>
                    <a:lnTo>
                      <a:pt x="144" y="69"/>
                    </a:lnTo>
                    <a:lnTo>
                      <a:pt x="153" y="138"/>
                    </a:lnTo>
                    <a:lnTo>
                      <a:pt x="163" y="208"/>
                    </a:lnTo>
                    <a:lnTo>
                      <a:pt x="173" y="277"/>
                    </a:lnTo>
                    <a:lnTo>
                      <a:pt x="182" y="336"/>
                    </a:lnTo>
                    <a:lnTo>
                      <a:pt x="182" y="405"/>
                    </a:lnTo>
                    <a:lnTo>
                      <a:pt x="192" y="474"/>
                    </a:lnTo>
                    <a:lnTo>
                      <a:pt x="201" y="543"/>
                    </a:lnTo>
                    <a:lnTo>
                      <a:pt x="192" y="573"/>
                    </a:lnTo>
                    <a:lnTo>
                      <a:pt x="173" y="602"/>
                    </a:lnTo>
                    <a:lnTo>
                      <a:pt x="153" y="612"/>
                    </a:lnTo>
                    <a:lnTo>
                      <a:pt x="125" y="612"/>
                    </a:lnTo>
                    <a:lnTo>
                      <a:pt x="96" y="602"/>
                    </a:lnTo>
                    <a:lnTo>
                      <a:pt x="67" y="592"/>
                    </a:lnTo>
                    <a:lnTo>
                      <a:pt x="38" y="57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306"/>
                    </a:lnTo>
                    <a:lnTo>
                      <a:pt x="48" y="237"/>
                    </a:lnTo>
                    <a:lnTo>
                      <a:pt x="48" y="178"/>
                    </a:lnTo>
                    <a:lnTo>
                      <a:pt x="48" y="119"/>
                    </a:lnTo>
                    <a:lnTo>
                      <a:pt x="38" y="69"/>
                    </a:lnTo>
                    <a:lnTo>
                      <a:pt x="28" y="20"/>
                    </a:lnTo>
                    <a:lnTo>
                      <a:pt x="48" y="20"/>
                    </a:lnTo>
                    <a:lnTo>
                      <a:pt x="67" y="20"/>
                    </a:lnTo>
                    <a:lnTo>
                      <a:pt x="76" y="20"/>
                    </a:lnTo>
                    <a:lnTo>
                      <a:pt x="86" y="10"/>
                    </a:lnTo>
                    <a:lnTo>
                      <a:pt x="96" y="10"/>
                    </a:lnTo>
                    <a:lnTo>
                      <a:pt x="105" y="10"/>
                    </a:lnTo>
                    <a:lnTo>
                      <a:pt x="125" y="10"/>
                    </a:lnTo>
                    <a:lnTo>
                      <a:pt x="14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5" name="Freeform 217"/>
              <p:cNvSpPr>
                <a:spLocks/>
              </p:cNvSpPr>
              <p:nvPr/>
            </p:nvSpPr>
            <p:spPr bwMode="auto">
              <a:xfrm>
                <a:off x="2812" y="2302"/>
                <a:ext cx="192" cy="602"/>
              </a:xfrm>
              <a:custGeom>
                <a:avLst/>
                <a:gdLst>
                  <a:gd name="T0" fmla="*/ 134 w 192"/>
                  <a:gd name="T1" fmla="*/ 0 h 602"/>
                  <a:gd name="T2" fmla="*/ 144 w 192"/>
                  <a:gd name="T3" fmla="*/ 69 h 602"/>
                  <a:gd name="T4" fmla="*/ 153 w 192"/>
                  <a:gd name="T5" fmla="*/ 138 h 602"/>
                  <a:gd name="T6" fmla="*/ 153 w 192"/>
                  <a:gd name="T7" fmla="*/ 208 h 602"/>
                  <a:gd name="T8" fmla="*/ 163 w 192"/>
                  <a:gd name="T9" fmla="*/ 277 h 602"/>
                  <a:gd name="T10" fmla="*/ 173 w 192"/>
                  <a:gd name="T11" fmla="*/ 336 h 602"/>
                  <a:gd name="T12" fmla="*/ 182 w 192"/>
                  <a:gd name="T13" fmla="*/ 405 h 602"/>
                  <a:gd name="T14" fmla="*/ 182 w 192"/>
                  <a:gd name="T15" fmla="*/ 464 h 602"/>
                  <a:gd name="T16" fmla="*/ 192 w 192"/>
                  <a:gd name="T17" fmla="*/ 533 h 602"/>
                  <a:gd name="T18" fmla="*/ 182 w 192"/>
                  <a:gd name="T19" fmla="*/ 573 h 602"/>
                  <a:gd name="T20" fmla="*/ 163 w 192"/>
                  <a:gd name="T21" fmla="*/ 592 h 602"/>
                  <a:gd name="T22" fmla="*/ 144 w 192"/>
                  <a:gd name="T23" fmla="*/ 602 h 602"/>
                  <a:gd name="T24" fmla="*/ 125 w 192"/>
                  <a:gd name="T25" fmla="*/ 602 h 602"/>
                  <a:gd name="T26" fmla="*/ 96 w 192"/>
                  <a:gd name="T27" fmla="*/ 602 h 602"/>
                  <a:gd name="T28" fmla="*/ 67 w 192"/>
                  <a:gd name="T29" fmla="*/ 582 h 602"/>
                  <a:gd name="T30" fmla="*/ 38 w 192"/>
                  <a:gd name="T31" fmla="*/ 563 h 602"/>
                  <a:gd name="T32" fmla="*/ 0 w 192"/>
                  <a:gd name="T33" fmla="*/ 533 h 602"/>
                  <a:gd name="T34" fmla="*/ 9 w 192"/>
                  <a:gd name="T35" fmla="*/ 533 h 602"/>
                  <a:gd name="T36" fmla="*/ 19 w 192"/>
                  <a:gd name="T37" fmla="*/ 533 h 602"/>
                  <a:gd name="T38" fmla="*/ 28 w 192"/>
                  <a:gd name="T39" fmla="*/ 523 h 602"/>
                  <a:gd name="T40" fmla="*/ 38 w 192"/>
                  <a:gd name="T41" fmla="*/ 513 h 602"/>
                  <a:gd name="T42" fmla="*/ 48 w 192"/>
                  <a:gd name="T43" fmla="*/ 513 h 602"/>
                  <a:gd name="T44" fmla="*/ 57 w 192"/>
                  <a:gd name="T45" fmla="*/ 503 h 602"/>
                  <a:gd name="T46" fmla="*/ 57 w 192"/>
                  <a:gd name="T47" fmla="*/ 494 h 602"/>
                  <a:gd name="T48" fmla="*/ 67 w 192"/>
                  <a:gd name="T49" fmla="*/ 484 h 602"/>
                  <a:gd name="T50" fmla="*/ 57 w 192"/>
                  <a:gd name="T51" fmla="*/ 425 h 602"/>
                  <a:gd name="T52" fmla="*/ 48 w 192"/>
                  <a:gd name="T53" fmla="*/ 365 h 602"/>
                  <a:gd name="T54" fmla="*/ 48 w 192"/>
                  <a:gd name="T55" fmla="*/ 296 h 602"/>
                  <a:gd name="T56" fmla="*/ 48 w 192"/>
                  <a:gd name="T57" fmla="*/ 119 h 602"/>
                  <a:gd name="T58" fmla="*/ 38 w 192"/>
                  <a:gd name="T59" fmla="*/ 60 h 602"/>
                  <a:gd name="T60" fmla="*/ 28 w 192"/>
                  <a:gd name="T61" fmla="*/ 20 h 602"/>
                  <a:gd name="T62" fmla="*/ 48 w 192"/>
                  <a:gd name="T63" fmla="*/ 20 h 602"/>
                  <a:gd name="T64" fmla="*/ 67 w 192"/>
                  <a:gd name="T65" fmla="*/ 20 h 602"/>
                  <a:gd name="T66" fmla="*/ 76 w 192"/>
                  <a:gd name="T67" fmla="*/ 20 h 602"/>
                  <a:gd name="T68" fmla="*/ 86 w 192"/>
                  <a:gd name="T69" fmla="*/ 10 h 602"/>
                  <a:gd name="T70" fmla="*/ 96 w 192"/>
                  <a:gd name="T71" fmla="*/ 10 h 602"/>
                  <a:gd name="T72" fmla="*/ 105 w 192"/>
                  <a:gd name="T73" fmla="*/ 10 h 602"/>
                  <a:gd name="T74" fmla="*/ 115 w 192"/>
                  <a:gd name="T75" fmla="*/ 10 h 602"/>
                  <a:gd name="T76" fmla="*/ 134 w 192"/>
                  <a:gd name="T7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602">
                    <a:moveTo>
                      <a:pt x="134" y="0"/>
                    </a:moveTo>
                    <a:lnTo>
                      <a:pt x="144" y="69"/>
                    </a:lnTo>
                    <a:lnTo>
                      <a:pt x="153" y="138"/>
                    </a:lnTo>
                    <a:lnTo>
                      <a:pt x="153" y="208"/>
                    </a:lnTo>
                    <a:lnTo>
                      <a:pt x="163" y="277"/>
                    </a:lnTo>
                    <a:lnTo>
                      <a:pt x="173" y="336"/>
                    </a:lnTo>
                    <a:lnTo>
                      <a:pt x="182" y="405"/>
                    </a:lnTo>
                    <a:lnTo>
                      <a:pt x="182" y="464"/>
                    </a:lnTo>
                    <a:lnTo>
                      <a:pt x="192" y="533"/>
                    </a:lnTo>
                    <a:lnTo>
                      <a:pt x="182" y="573"/>
                    </a:lnTo>
                    <a:lnTo>
                      <a:pt x="163" y="592"/>
                    </a:lnTo>
                    <a:lnTo>
                      <a:pt x="144" y="602"/>
                    </a:lnTo>
                    <a:lnTo>
                      <a:pt x="125" y="602"/>
                    </a:lnTo>
                    <a:lnTo>
                      <a:pt x="96" y="602"/>
                    </a:lnTo>
                    <a:lnTo>
                      <a:pt x="67" y="582"/>
                    </a:lnTo>
                    <a:lnTo>
                      <a:pt x="38" y="56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296"/>
                    </a:lnTo>
                    <a:lnTo>
                      <a:pt x="48" y="119"/>
                    </a:lnTo>
                    <a:lnTo>
                      <a:pt x="38" y="60"/>
                    </a:lnTo>
                    <a:lnTo>
                      <a:pt x="28" y="20"/>
                    </a:lnTo>
                    <a:lnTo>
                      <a:pt x="48" y="20"/>
                    </a:lnTo>
                    <a:lnTo>
                      <a:pt x="67" y="20"/>
                    </a:lnTo>
                    <a:lnTo>
                      <a:pt x="76" y="20"/>
                    </a:lnTo>
                    <a:lnTo>
                      <a:pt x="86" y="10"/>
                    </a:lnTo>
                    <a:lnTo>
                      <a:pt x="96" y="10"/>
                    </a:lnTo>
                    <a:lnTo>
                      <a:pt x="105" y="10"/>
                    </a:lnTo>
                    <a:lnTo>
                      <a:pt x="115" y="10"/>
                    </a:lnTo>
                    <a:lnTo>
                      <a:pt x="1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6" name="Freeform 218"/>
              <p:cNvSpPr>
                <a:spLocks/>
              </p:cNvSpPr>
              <p:nvPr/>
            </p:nvSpPr>
            <p:spPr bwMode="auto">
              <a:xfrm>
                <a:off x="2706" y="2293"/>
                <a:ext cx="192" cy="39"/>
              </a:xfrm>
              <a:custGeom>
                <a:avLst/>
                <a:gdLst>
                  <a:gd name="T0" fmla="*/ 192 w 192"/>
                  <a:gd name="T1" fmla="*/ 29 h 39"/>
                  <a:gd name="T2" fmla="*/ 192 w 192"/>
                  <a:gd name="T3" fmla="*/ 19 h 39"/>
                  <a:gd name="T4" fmla="*/ 192 w 192"/>
                  <a:gd name="T5" fmla="*/ 19 h 39"/>
                  <a:gd name="T6" fmla="*/ 182 w 192"/>
                  <a:gd name="T7" fmla="*/ 9 h 39"/>
                  <a:gd name="T8" fmla="*/ 192 w 192"/>
                  <a:gd name="T9" fmla="*/ 9 h 39"/>
                  <a:gd name="T10" fmla="*/ 192 w 192"/>
                  <a:gd name="T11" fmla="*/ 0 h 39"/>
                  <a:gd name="T12" fmla="*/ 163 w 192"/>
                  <a:gd name="T13" fmla="*/ 0 h 39"/>
                  <a:gd name="T14" fmla="*/ 134 w 192"/>
                  <a:gd name="T15" fmla="*/ 0 h 39"/>
                  <a:gd name="T16" fmla="*/ 115 w 192"/>
                  <a:gd name="T17" fmla="*/ 0 h 39"/>
                  <a:gd name="T18" fmla="*/ 96 w 192"/>
                  <a:gd name="T19" fmla="*/ 0 h 39"/>
                  <a:gd name="T20" fmla="*/ 67 w 192"/>
                  <a:gd name="T21" fmla="*/ 0 h 39"/>
                  <a:gd name="T22" fmla="*/ 48 w 192"/>
                  <a:gd name="T23" fmla="*/ 0 h 39"/>
                  <a:gd name="T24" fmla="*/ 29 w 192"/>
                  <a:gd name="T25" fmla="*/ 9 h 39"/>
                  <a:gd name="T26" fmla="*/ 0 w 192"/>
                  <a:gd name="T27" fmla="*/ 0 h 39"/>
                  <a:gd name="T28" fmla="*/ 0 w 192"/>
                  <a:gd name="T29" fmla="*/ 9 h 39"/>
                  <a:gd name="T30" fmla="*/ 0 w 192"/>
                  <a:gd name="T31" fmla="*/ 9 h 39"/>
                  <a:gd name="T32" fmla="*/ 0 w 192"/>
                  <a:gd name="T33" fmla="*/ 9 h 39"/>
                  <a:gd name="T34" fmla="*/ 19 w 192"/>
                  <a:gd name="T35" fmla="*/ 9 h 39"/>
                  <a:gd name="T36" fmla="*/ 38 w 192"/>
                  <a:gd name="T37" fmla="*/ 19 h 39"/>
                  <a:gd name="T38" fmla="*/ 58 w 192"/>
                  <a:gd name="T39" fmla="*/ 19 h 39"/>
                  <a:gd name="T40" fmla="*/ 77 w 192"/>
                  <a:gd name="T41" fmla="*/ 19 h 39"/>
                  <a:gd name="T42" fmla="*/ 96 w 192"/>
                  <a:gd name="T43" fmla="*/ 19 h 39"/>
                  <a:gd name="T44" fmla="*/ 106 w 192"/>
                  <a:gd name="T45" fmla="*/ 19 h 39"/>
                  <a:gd name="T46" fmla="*/ 144 w 192"/>
                  <a:gd name="T47" fmla="*/ 39 h 39"/>
                  <a:gd name="T48" fmla="*/ 154 w 192"/>
                  <a:gd name="T49" fmla="*/ 39 h 39"/>
                  <a:gd name="T50" fmla="*/ 163 w 192"/>
                  <a:gd name="T51" fmla="*/ 39 h 39"/>
                  <a:gd name="T52" fmla="*/ 173 w 192"/>
                  <a:gd name="T53" fmla="*/ 39 h 39"/>
                  <a:gd name="T54" fmla="*/ 173 w 192"/>
                  <a:gd name="T55" fmla="*/ 29 h 39"/>
                  <a:gd name="T56" fmla="*/ 182 w 192"/>
                  <a:gd name="T57" fmla="*/ 29 h 39"/>
                  <a:gd name="T58" fmla="*/ 182 w 192"/>
                  <a:gd name="T59" fmla="*/ 29 h 39"/>
                  <a:gd name="T60" fmla="*/ 182 w 192"/>
                  <a:gd name="T61" fmla="*/ 29 h 39"/>
                  <a:gd name="T62" fmla="*/ 192 w 192"/>
                  <a:gd name="T6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39">
                    <a:moveTo>
                      <a:pt x="192" y="29"/>
                    </a:moveTo>
                    <a:lnTo>
                      <a:pt x="192" y="19"/>
                    </a:lnTo>
                    <a:lnTo>
                      <a:pt x="192" y="19"/>
                    </a:lnTo>
                    <a:lnTo>
                      <a:pt x="182" y="9"/>
                    </a:lnTo>
                    <a:lnTo>
                      <a:pt x="192" y="9"/>
                    </a:lnTo>
                    <a:lnTo>
                      <a:pt x="192" y="0"/>
                    </a:lnTo>
                    <a:lnTo>
                      <a:pt x="163" y="0"/>
                    </a:lnTo>
                    <a:lnTo>
                      <a:pt x="134" y="0"/>
                    </a:lnTo>
                    <a:lnTo>
                      <a:pt x="115" y="0"/>
                    </a:lnTo>
                    <a:lnTo>
                      <a:pt x="96" y="0"/>
                    </a:lnTo>
                    <a:lnTo>
                      <a:pt x="67" y="0"/>
                    </a:lnTo>
                    <a:lnTo>
                      <a:pt x="48" y="0"/>
                    </a:lnTo>
                    <a:lnTo>
                      <a:pt x="29" y="9"/>
                    </a:lnTo>
                    <a:lnTo>
                      <a:pt x="0" y="0"/>
                    </a:lnTo>
                    <a:lnTo>
                      <a:pt x="0" y="9"/>
                    </a:lnTo>
                    <a:lnTo>
                      <a:pt x="0" y="9"/>
                    </a:lnTo>
                    <a:lnTo>
                      <a:pt x="0" y="9"/>
                    </a:lnTo>
                    <a:lnTo>
                      <a:pt x="19" y="9"/>
                    </a:lnTo>
                    <a:lnTo>
                      <a:pt x="38" y="19"/>
                    </a:lnTo>
                    <a:lnTo>
                      <a:pt x="58" y="19"/>
                    </a:lnTo>
                    <a:lnTo>
                      <a:pt x="77" y="19"/>
                    </a:lnTo>
                    <a:lnTo>
                      <a:pt x="96" y="19"/>
                    </a:lnTo>
                    <a:lnTo>
                      <a:pt x="106" y="19"/>
                    </a:lnTo>
                    <a:lnTo>
                      <a:pt x="144" y="39"/>
                    </a:lnTo>
                    <a:lnTo>
                      <a:pt x="154" y="39"/>
                    </a:lnTo>
                    <a:lnTo>
                      <a:pt x="163" y="39"/>
                    </a:lnTo>
                    <a:lnTo>
                      <a:pt x="173" y="39"/>
                    </a:lnTo>
                    <a:lnTo>
                      <a:pt x="173" y="29"/>
                    </a:lnTo>
                    <a:lnTo>
                      <a:pt x="182" y="29"/>
                    </a:lnTo>
                    <a:lnTo>
                      <a:pt x="182" y="29"/>
                    </a:lnTo>
                    <a:lnTo>
                      <a:pt x="182" y="29"/>
                    </a:lnTo>
                    <a:lnTo>
                      <a:pt x="192"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7" name="Freeform 219"/>
              <p:cNvSpPr>
                <a:spLocks/>
              </p:cNvSpPr>
              <p:nvPr/>
            </p:nvSpPr>
            <p:spPr bwMode="auto">
              <a:xfrm>
                <a:off x="2706" y="2293"/>
                <a:ext cx="182" cy="39"/>
              </a:xfrm>
              <a:custGeom>
                <a:avLst/>
                <a:gdLst>
                  <a:gd name="T0" fmla="*/ 182 w 182"/>
                  <a:gd name="T1" fmla="*/ 29 h 39"/>
                  <a:gd name="T2" fmla="*/ 173 w 182"/>
                  <a:gd name="T3" fmla="*/ 29 h 39"/>
                  <a:gd name="T4" fmla="*/ 173 w 182"/>
                  <a:gd name="T5" fmla="*/ 19 h 39"/>
                  <a:gd name="T6" fmla="*/ 173 w 182"/>
                  <a:gd name="T7" fmla="*/ 19 h 39"/>
                  <a:gd name="T8" fmla="*/ 173 w 182"/>
                  <a:gd name="T9" fmla="*/ 9 h 39"/>
                  <a:gd name="T10" fmla="*/ 173 w 182"/>
                  <a:gd name="T11" fmla="*/ 0 h 39"/>
                  <a:gd name="T12" fmla="*/ 86 w 182"/>
                  <a:gd name="T13" fmla="*/ 0 h 39"/>
                  <a:gd name="T14" fmla="*/ 67 w 182"/>
                  <a:gd name="T15" fmla="*/ 9 h 39"/>
                  <a:gd name="T16" fmla="*/ 0 w 182"/>
                  <a:gd name="T17" fmla="*/ 9 h 39"/>
                  <a:gd name="T18" fmla="*/ 0 w 182"/>
                  <a:gd name="T19" fmla="*/ 9 h 39"/>
                  <a:gd name="T20" fmla="*/ 9 w 182"/>
                  <a:gd name="T21" fmla="*/ 9 h 39"/>
                  <a:gd name="T22" fmla="*/ 9 w 182"/>
                  <a:gd name="T23" fmla="*/ 9 h 39"/>
                  <a:gd name="T24" fmla="*/ 29 w 182"/>
                  <a:gd name="T25" fmla="*/ 9 h 39"/>
                  <a:gd name="T26" fmla="*/ 48 w 182"/>
                  <a:gd name="T27" fmla="*/ 19 h 39"/>
                  <a:gd name="T28" fmla="*/ 77 w 182"/>
                  <a:gd name="T29" fmla="*/ 19 h 39"/>
                  <a:gd name="T30" fmla="*/ 96 w 182"/>
                  <a:gd name="T31" fmla="*/ 19 h 39"/>
                  <a:gd name="T32" fmla="*/ 115 w 182"/>
                  <a:gd name="T33" fmla="*/ 19 h 39"/>
                  <a:gd name="T34" fmla="*/ 125 w 182"/>
                  <a:gd name="T35" fmla="*/ 29 h 39"/>
                  <a:gd name="T36" fmla="*/ 144 w 182"/>
                  <a:gd name="T37" fmla="*/ 39 h 39"/>
                  <a:gd name="T38" fmla="*/ 154 w 182"/>
                  <a:gd name="T39" fmla="*/ 39 h 39"/>
                  <a:gd name="T40" fmla="*/ 163 w 182"/>
                  <a:gd name="T41" fmla="*/ 29 h 39"/>
                  <a:gd name="T42" fmla="*/ 163 w 182"/>
                  <a:gd name="T43" fmla="*/ 29 h 39"/>
                  <a:gd name="T44" fmla="*/ 173 w 182"/>
                  <a:gd name="T45" fmla="*/ 29 h 39"/>
                  <a:gd name="T46" fmla="*/ 173 w 182"/>
                  <a:gd name="T47" fmla="*/ 29 h 39"/>
                  <a:gd name="T48" fmla="*/ 173 w 182"/>
                  <a:gd name="T49" fmla="*/ 29 h 39"/>
                  <a:gd name="T50" fmla="*/ 182 w 182"/>
                  <a:gd name="T5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
                    <a:moveTo>
                      <a:pt x="182" y="29"/>
                    </a:moveTo>
                    <a:lnTo>
                      <a:pt x="173" y="29"/>
                    </a:lnTo>
                    <a:lnTo>
                      <a:pt x="173" y="19"/>
                    </a:lnTo>
                    <a:lnTo>
                      <a:pt x="173" y="19"/>
                    </a:lnTo>
                    <a:lnTo>
                      <a:pt x="173" y="9"/>
                    </a:lnTo>
                    <a:lnTo>
                      <a:pt x="173" y="0"/>
                    </a:lnTo>
                    <a:lnTo>
                      <a:pt x="86" y="0"/>
                    </a:lnTo>
                    <a:lnTo>
                      <a:pt x="67" y="9"/>
                    </a:lnTo>
                    <a:lnTo>
                      <a:pt x="0" y="9"/>
                    </a:lnTo>
                    <a:lnTo>
                      <a:pt x="0" y="9"/>
                    </a:lnTo>
                    <a:lnTo>
                      <a:pt x="9" y="9"/>
                    </a:lnTo>
                    <a:lnTo>
                      <a:pt x="9" y="9"/>
                    </a:lnTo>
                    <a:lnTo>
                      <a:pt x="29" y="9"/>
                    </a:lnTo>
                    <a:lnTo>
                      <a:pt x="48" y="19"/>
                    </a:lnTo>
                    <a:lnTo>
                      <a:pt x="77" y="19"/>
                    </a:lnTo>
                    <a:lnTo>
                      <a:pt x="96" y="19"/>
                    </a:lnTo>
                    <a:lnTo>
                      <a:pt x="115" y="19"/>
                    </a:lnTo>
                    <a:lnTo>
                      <a:pt x="125" y="29"/>
                    </a:lnTo>
                    <a:lnTo>
                      <a:pt x="144" y="39"/>
                    </a:lnTo>
                    <a:lnTo>
                      <a:pt x="154" y="39"/>
                    </a:lnTo>
                    <a:lnTo>
                      <a:pt x="163" y="29"/>
                    </a:lnTo>
                    <a:lnTo>
                      <a:pt x="163" y="29"/>
                    </a:lnTo>
                    <a:lnTo>
                      <a:pt x="173" y="29"/>
                    </a:lnTo>
                    <a:lnTo>
                      <a:pt x="173" y="29"/>
                    </a:lnTo>
                    <a:lnTo>
                      <a:pt x="173" y="29"/>
                    </a:lnTo>
                    <a:lnTo>
                      <a:pt x="182" y="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8" name="Freeform 220"/>
              <p:cNvSpPr>
                <a:spLocks/>
              </p:cNvSpPr>
              <p:nvPr/>
            </p:nvSpPr>
            <p:spPr bwMode="auto">
              <a:xfrm>
                <a:off x="2706" y="2302"/>
                <a:ext cx="163" cy="30"/>
              </a:xfrm>
              <a:custGeom>
                <a:avLst/>
                <a:gdLst>
                  <a:gd name="T0" fmla="*/ 163 w 163"/>
                  <a:gd name="T1" fmla="*/ 20 h 30"/>
                  <a:gd name="T2" fmla="*/ 163 w 163"/>
                  <a:gd name="T3" fmla="*/ 20 h 30"/>
                  <a:gd name="T4" fmla="*/ 154 w 163"/>
                  <a:gd name="T5" fmla="*/ 10 h 30"/>
                  <a:gd name="T6" fmla="*/ 163 w 163"/>
                  <a:gd name="T7" fmla="*/ 10 h 30"/>
                  <a:gd name="T8" fmla="*/ 154 w 163"/>
                  <a:gd name="T9" fmla="*/ 10 h 30"/>
                  <a:gd name="T10" fmla="*/ 154 w 163"/>
                  <a:gd name="T11" fmla="*/ 0 h 30"/>
                  <a:gd name="T12" fmla="*/ 163 w 163"/>
                  <a:gd name="T13" fmla="*/ 0 h 30"/>
                  <a:gd name="T14" fmla="*/ 163 w 163"/>
                  <a:gd name="T15" fmla="*/ 0 h 30"/>
                  <a:gd name="T16" fmla="*/ 134 w 163"/>
                  <a:gd name="T17" fmla="*/ 0 h 30"/>
                  <a:gd name="T18" fmla="*/ 96 w 163"/>
                  <a:gd name="T19" fmla="*/ 0 h 30"/>
                  <a:gd name="T20" fmla="*/ 77 w 163"/>
                  <a:gd name="T21" fmla="*/ 0 h 30"/>
                  <a:gd name="T22" fmla="*/ 58 w 163"/>
                  <a:gd name="T23" fmla="*/ 0 h 30"/>
                  <a:gd name="T24" fmla="*/ 38 w 163"/>
                  <a:gd name="T25" fmla="*/ 0 h 30"/>
                  <a:gd name="T26" fmla="*/ 0 w 163"/>
                  <a:gd name="T27" fmla="*/ 0 h 30"/>
                  <a:gd name="T28" fmla="*/ 0 w 163"/>
                  <a:gd name="T29" fmla="*/ 0 h 30"/>
                  <a:gd name="T30" fmla="*/ 9 w 163"/>
                  <a:gd name="T31" fmla="*/ 0 h 30"/>
                  <a:gd name="T32" fmla="*/ 29 w 163"/>
                  <a:gd name="T33" fmla="*/ 0 h 30"/>
                  <a:gd name="T34" fmla="*/ 38 w 163"/>
                  <a:gd name="T35" fmla="*/ 10 h 30"/>
                  <a:gd name="T36" fmla="*/ 77 w 163"/>
                  <a:gd name="T37" fmla="*/ 10 h 30"/>
                  <a:gd name="T38" fmla="*/ 96 w 163"/>
                  <a:gd name="T39" fmla="*/ 10 h 30"/>
                  <a:gd name="T40" fmla="*/ 115 w 163"/>
                  <a:gd name="T41" fmla="*/ 10 h 30"/>
                  <a:gd name="T42" fmla="*/ 125 w 163"/>
                  <a:gd name="T43" fmla="*/ 20 h 30"/>
                  <a:gd name="T44" fmla="*/ 144 w 163"/>
                  <a:gd name="T45" fmla="*/ 30 h 30"/>
                  <a:gd name="T46" fmla="*/ 154 w 163"/>
                  <a:gd name="T47" fmla="*/ 30 h 30"/>
                  <a:gd name="T48" fmla="*/ 154 w 163"/>
                  <a:gd name="T49" fmla="*/ 20 h 30"/>
                  <a:gd name="T50" fmla="*/ 163 w 163"/>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30">
                    <a:moveTo>
                      <a:pt x="163" y="20"/>
                    </a:moveTo>
                    <a:lnTo>
                      <a:pt x="163" y="20"/>
                    </a:lnTo>
                    <a:lnTo>
                      <a:pt x="154" y="10"/>
                    </a:lnTo>
                    <a:lnTo>
                      <a:pt x="163" y="10"/>
                    </a:lnTo>
                    <a:lnTo>
                      <a:pt x="154" y="10"/>
                    </a:lnTo>
                    <a:lnTo>
                      <a:pt x="154" y="0"/>
                    </a:lnTo>
                    <a:lnTo>
                      <a:pt x="163" y="0"/>
                    </a:lnTo>
                    <a:lnTo>
                      <a:pt x="163" y="0"/>
                    </a:lnTo>
                    <a:lnTo>
                      <a:pt x="134" y="0"/>
                    </a:lnTo>
                    <a:lnTo>
                      <a:pt x="96" y="0"/>
                    </a:lnTo>
                    <a:lnTo>
                      <a:pt x="77" y="0"/>
                    </a:lnTo>
                    <a:lnTo>
                      <a:pt x="58" y="0"/>
                    </a:lnTo>
                    <a:lnTo>
                      <a:pt x="38" y="0"/>
                    </a:lnTo>
                    <a:lnTo>
                      <a:pt x="0" y="0"/>
                    </a:lnTo>
                    <a:lnTo>
                      <a:pt x="0" y="0"/>
                    </a:lnTo>
                    <a:lnTo>
                      <a:pt x="9" y="0"/>
                    </a:lnTo>
                    <a:lnTo>
                      <a:pt x="29" y="0"/>
                    </a:lnTo>
                    <a:lnTo>
                      <a:pt x="38" y="10"/>
                    </a:lnTo>
                    <a:lnTo>
                      <a:pt x="77" y="10"/>
                    </a:lnTo>
                    <a:lnTo>
                      <a:pt x="96" y="10"/>
                    </a:lnTo>
                    <a:lnTo>
                      <a:pt x="115" y="10"/>
                    </a:lnTo>
                    <a:lnTo>
                      <a:pt x="125" y="20"/>
                    </a:lnTo>
                    <a:lnTo>
                      <a:pt x="144" y="30"/>
                    </a:lnTo>
                    <a:lnTo>
                      <a:pt x="154" y="30"/>
                    </a:lnTo>
                    <a:lnTo>
                      <a:pt x="154" y="20"/>
                    </a:lnTo>
                    <a:lnTo>
                      <a:pt x="163" y="2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9" name="Freeform 221"/>
              <p:cNvSpPr>
                <a:spLocks/>
              </p:cNvSpPr>
              <p:nvPr/>
            </p:nvSpPr>
            <p:spPr bwMode="auto">
              <a:xfrm>
                <a:off x="2812" y="2312"/>
                <a:ext cx="192" cy="592"/>
              </a:xfrm>
              <a:custGeom>
                <a:avLst/>
                <a:gdLst>
                  <a:gd name="T0" fmla="*/ 134 w 192"/>
                  <a:gd name="T1" fmla="*/ 0 h 592"/>
                  <a:gd name="T2" fmla="*/ 144 w 192"/>
                  <a:gd name="T3" fmla="*/ 69 h 592"/>
                  <a:gd name="T4" fmla="*/ 144 w 192"/>
                  <a:gd name="T5" fmla="*/ 128 h 592"/>
                  <a:gd name="T6" fmla="*/ 153 w 192"/>
                  <a:gd name="T7" fmla="*/ 198 h 592"/>
                  <a:gd name="T8" fmla="*/ 153 w 192"/>
                  <a:gd name="T9" fmla="*/ 257 h 592"/>
                  <a:gd name="T10" fmla="*/ 163 w 192"/>
                  <a:gd name="T11" fmla="*/ 326 h 592"/>
                  <a:gd name="T12" fmla="*/ 182 w 192"/>
                  <a:gd name="T13" fmla="*/ 454 h 592"/>
                  <a:gd name="T14" fmla="*/ 192 w 192"/>
                  <a:gd name="T15" fmla="*/ 523 h 592"/>
                  <a:gd name="T16" fmla="*/ 173 w 192"/>
                  <a:gd name="T17" fmla="*/ 553 h 592"/>
                  <a:gd name="T18" fmla="*/ 163 w 192"/>
                  <a:gd name="T19" fmla="*/ 582 h 592"/>
                  <a:gd name="T20" fmla="*/ 144 w 192"/>
                  <a:gd name="T21" fmla="*/ 592 h 592"/>
                  <a:gd name="T22" fmla="*/ 125 w 192"/>
                  <a:gd name="T23" fmla="*/ 592 h 592"/>
                  <a:gd name="T24" fmla="*/ 96 w 192"/>
                  <a:gd name="T25" fmla="*/ 582 h 592"/>
                  <a:gd name="T26" fmla="*/ 67 w 192"/>
                  <a:gd name="T27" fmla="*/ 572 h 592"/>
                  <a:gd name="T28" fmla="*/ 38 w 192"/>
                  <a:gd name="T29" fmla="*/ 553 h 592"/>
                  <a:gd name="T30" fmla="*/ 0 w 192"/>
                  <a:gd name="T31" fmla="*/ 523 h 592"/>
                  <a:gd name="T32" fmla="*/ 9 w 192"/>
                  <a:gd name="T33" fmla="*/ 523 h 592"/>
                  <a:gd name="T34" fmla="*/ 19 w 192"/>
                  <a:gd name="T35" fmla="*/ 523 h 592"/>
                  <a:gd name="T36" fmla="*/ 28 w 192"/>
                  <a:gd name="T37" fmla="*/ 513 h 592"/>
                  <a:gd name="T38" fmla="*/ 38 w 192"/>
                  <a:gd name="T39" fmla="*/ 503 h 592"/>
                  <a:gd name="T40" fmla="*/ 48 w 192"/>
                  <a:gd name="T41" fmla="*/ 503 h 592"/>
                  <a:gd name="T42" fmla="*/ 57 w 192"/>
                  <a:gd name="T43" fmla="*/ 493 h 592"/>
                  <a:gd name="T44" fmla="*/ 57 w 192"/>
                  <a:gd name="T45" fmla="*/ 484 h 592"/>
                  <a:gd name="T46" fmla="*/ 67 w 192"/>
                  <a:gd name="T47" fmla="*/ 474 h 592"/>
                  <a:gd name="T48" fmla="*/ 57 w 192"/>
                  <a:gd name="T49" fmla="*/ 415 h 592"/>
                  <a:gd name="T50" fmla="*/ 48 w 192"/>
                  <a:gd name="T51" fmla="*/ 355 h 592"/>
                  <a:gd name="T52" fmla="*/ 48 w 192"/>
                  <a:gd name="T53" fmla="*/ 296 h 592"/>
                  <a:gd name="T54" fmla="*/ 48 w 192"/>
                  <a:gd name="T55" fmla="*/ 227 h 592"/>
                  <a:gd name="T56" fmla="*/ 48 w 192"/>
                  <a:gd name="T57" fmla="*/ 168 h 592"/>
                  <a:gd name="T58" fmla="*/ 48 w 192"/>
                  <a:gd name="T59" fmla="*/ 109 h 592"/>
                  <a:gd name="T60" fmla="*/ 38 w 192"/>
                  <a:gd name="T61" fmla="*/ 59 h 592"/>
                  <a:gd name="T62" fmla="*/ 28 w 192"/>
                  <a:gd name="T63" fmla="*/ 10 h 592"/>
                  <a:gd name="T64" fmla="*/ 48 w 192"/>
                  <a:gd name="T65" fmla="*/ 10 h 592"/>
                  <a:gd name="T66" fmla="*/ 57 w 192"/>
                  <a:gd name="T67" fmla="*/ 10 h 592"/>
                  <a:gd name="T68" fmla="*/ 76 w 192"/>
                  <a:gd name="T69" fmla="*/ 10 h 592"/>
                  <a:gd name="T70" fmla="*/ 76 w 192"/>
                  <a:gd name="T71" fmla="*/ 10 h 592"/>
                  <a:gd name="T72" fmla="*/ 86 w 192"/>
                  <a:gd name="T73" fmla="*/ 0 h 592"/>
                  <a:gd name="T74" fmla="*/ 96 w 192"/>
                  <a:gd name="T75" fmla="*/ 0 h 592"/>
                  <a:gd name="T76" fmla="*/ 115 w 192"/>
                  <a:gd name="T77" fmla="*/ 0 h 592"/>
                  <a:gd name="T78" fmla="*/ 134 w 192"/>
                  <a:gd name="T7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592">
                    <a:moveTo>
                      <a:pt x="134" y="0"/>
                    </a:moveTo>
                    <a:lnTo>
                      <a:pt x="144" y="69"/>
                    </a:lnTo>
                    <a:lnTo>
                      <a:pt x="144" y="128"/>
                    </a:lnTo>
                    <a:lnTo>
                      <a:pt x="153" y="198"/>
                    </a:lnTo>
                    <a:lnTo>
                      <a:pt x="153" y="257"/>
                    </a:lnTo>
                    <a:lnTo>
                      <a:pt x="163" y="326"/>
                    </a:lnTo>
                    <a:lnTo>
                      <a:pt x="182" y="454"/>
                    </a:lnTo>
                    <a:lnTo>
                      <a:pt x="192" y="523"/>
                    </a:lnTo>
                    <a:lnTo>
                      <a:pt x="173" y="553"/>
                    </a:lnTo>
                    <a:lnTo>
                      <a:pt x="163" y="582"/>
                    </a:lnTo>
                    <a:lnTo>
                      <a:pt x="144" y="592"/>
                    </a:lnTo>
                    <a:lnTo>
                      <a:pt x="125" y="592"/>
                    </a:lnTo>
                    <a:lnTo>
                      <a:pt x="96" y="582"/>
                    </a:lnTo>
                    <a:lnTo>
                      <a:pt x="67" y="572"/>
                    </a:lnTo>
                    <a:lnTo>
                      <a:pt x="38" y="553"/>
                    </a:lnTo>
                    <a:lnTo>
                      <a:pt x="0" y="523"/>
                    </a:lnTo>
                    <a:lnTo>
                      <a:pt x="9" y="523"/>
                    </a:lnTo>
                    <a:lnTo>
                      <a:pt x="19" y="523"/>
                    </a:lnTo>
                    <a:lnTo>
                      <a:pt x="28" y="513"/>
                    </a:lnTo>
                    <a:lnTo>
                      <a:pt x="38" y="503"/>
                    </a:lnTo>
                    <a:lnTo>
                      <a:pt x="4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76" y="10"/>
                    </a:lnTo>
                    <a:lnTo>
                      <a:pt x="76" y="10"/>
                    </a:lnTo>
                    <a:lnTo>
                      <a:pt x="86" y="0"/>
                    </a:lnTo>
                    <a:lnTo>
                      <a:pt x="96" y="0"/>
                    </a:lnTo>
                    <a:lnTo>
                      <a:pt x="115" y="0"/>
                    </a:lnTo>
                    <a:lnTo>
                      <a:pt x="1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0" name="Freeform 222"/>
              <p:cNvSpPr>
                <a:spLocks/>
              </p:cNvSpPr>
              <p:nvPr/>
            </p:nvSpPr>
            <p:spPr bwMode="auto">
              <a:xfrm>
                <a:off x="2812" y="2312"/>
                <a:ext cx="182" cy="582"/>
              </a:xfrm>
              <a:custGeom>
                <a:avLst/>
                <a:gdLst>
                  <a:gd name="T0" fmla="*/ 125 w 182"/>
                  <a:gd name="T1" fmla="*/ 0 h 582"/>
                  <a:gd name="T2" fmla="*/ 134 w 182"/>
                  <a:gd name="T3" fmla="*/ 59 h 582"/>
                  <a:gd name="T4" fmla="*/ 144 w 182"/>
                  <a:gd name="T5" fmla="*/ 128 h 582"/>
                  <a:gd name="T6" fmla="*/ 144 w 182"/>
                  <a:gd name="T7" fmla="*/ 198 h 582"/>
                  <a:gd name="T8" fmla="*/ 153 w 182"/>
                  <a:gd name="T9" fmla="*/ 257 h 582"/>
                  <a:gd name="T10" fmla="*/ 163 w 182"/>
                  <a:gd name="T11" fmla="*/ 316 h 582"/>
                  <a:gd name="T12" fmla="*/ 173 w 182"/>
                  <a:gd name="T13" fmla="*/ 444 h 582"/>
                  <a:gd name="T14" fmla="*/ 182 w 182"/>
                  <a:gd name="T15" fmla="*/ 513 h 582"/>
                  <a:gd name="T16" fmla="*/ 173 w 182"/>
                  <a:gd name="T17" fmla="*/ 543 h 582"/>
                  <a:gd name="T18" fmla="*/ 153 w 182"/>
                  <a:gd name="T19" fmla="*/ 572 h 582"/>
                  <a:gd name="T20" fmla="*/ 134 w 182"/>
                  <a:gd name="T21" fmla="*/ 582 h 582"/>
                  <a:gd name="T22" fmla="*/ 115 w 182"/>
                  <a:gd name="T23" fmla="*/ 582 h 582"/>
                  <a:gd name="T24" fmla="*/ 96 w 182"/>
                  <a:gd name="T25" fmla="*/ 582 h 582"/>
                  <a:gd name="T26" fmla="*/ 67 w 182"/>
                  <a:gd name="T27" fmla="*/ 572 h 582"/>
                  <a:gd name="T28" fmla="*/ 28 w 182"/>
                  <a:gd name="T29" fmla="*/ 553 h 582"/>
                  <a:gd name="T30" fmla="*/ 0 w 182"/>
                  <a:gd name="T31" fmla="*/ 523 h 582"/>
                  <a:gd name="T32" fmla="*/ 9 w 182"/>
                  <a:gd name="T33" fmla="*/ 523 h 582"/>
                  <a:gd name="T34" fmla="*/ 19 w 182"/>
                  <a:gd name="T35" fmla="*/ 523 h 582"/>
                  <a:gd name="T36" fmla="*/ 28 w 182"/>
                  <a:gd name="T37" fmla="*/ 513 h 582"/>
                  <a:gd name="T38" fmla="*/ 38 w 182"/>
                  <a:gd name="T39" fmla="*/ 503 h 582"/>
                  <a:gd name="T40" fmla="*/ 48 w 182"/>
                  <a:gd name="T41" fmla="*/ 503 h 582"/>
                  <a:gd name="T42" fmla="*/ 57 w 182"/>
                  <a:gd name="T43" fmla="*/ 484 h 582"/>
                  <a:gd name="T44" fmla="*/ 67 w 182"/>
                  <a:gd name="T45" fmla="*/ 474 h 582"/>
                  <a:gd name="T46" fmla="*/ 57 w 182"/>
                  <a:gd name="T47" fmla="*/ 415 h 582"/>
                  <a:gd name="T48" fmla="*/ 48 w 182"/>
                  <a:gd name="T49" fmla="*/ 355 h 582"/>
                  <a:gd name="T50" fmla="*/ 48 w 182"/>
                  <a:gd name="T51" fmla="*/ 286 h 582"/>
                  <a:gd name="T52" fmla="*/ 48 w 182"/>
                  <a:gd name="T53" fmla="*/ 227 h 582"/>
                  <a:gd name="T54" fmla="*/ 48 w 182"/>
                  <a:gd name="T55" fmla="*/ 168 h 582"/>
                  <a:gd name="T56" fmla="*/ 48 w 182"/>
                  <a:gd name="T57" fmla="*/ 109 h 582"/>
                  <a:gd name="T58" fmla="*/ 38 w 182"/>
                  <a:gd name="T59" fmla="*/ 50 h 582"/>
                  <a:gd name="T60" fmla="*/ 28 w 182"/>
                  <a:gd name="T61" fmla="*/ 10 h 582"/>
                  <a:gd name="T62" fmla="*/ 48 w 182"/>
                  <a:gd name="T63" fmla="*/ 10 h 582"/>
                  <a:gd name="T64" fmla="*/ 57 w 182"/>
                  <a:gd name="T65" fmla="*/ 10 h 582"/>
                  <a:gd name="T66" fmla="*/ 76 w 182"/>
                  <a:gd name="T67" fmla="*/ 0 h 582"/>
                  <a:gd name="T68" fmla="*/ 86 w 182"/>
                  <a:gd name="T69" fmla="*/ 0 h 582"/>
                  <a:gd name="T70" fmla="*/ 96 w 182"/>
                  <a:gd name="T71" fmla="*/ 0 h 582"/>
                  <a:gd name="T72" fmla="*/ 105 w 182"/>
                  <a:gd name="T73" fmla="*/ 0 h 582"/>
                  <a:gd name="T74" fmla="*/ 125 w 182"/>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582">
                    <a:moveTo>
                      <a:pt x="125" y="0"/>
                    </a:moveTo>
                    <a:lnTo>
                      <a:pt x="134" y="59"/>
                    </a:lnTo>
                    <a:lnTo>
                      <a:pt x="144" y="128"/>
                    </a:lnTo>
                    <a:lnTo>
                      <a:pt x="144" y="198"/>
                    </a:lnTo>
                    <a:lnTo>
                      <a:pt x="153" y="257"/>
                    </a:lnTo>
                    <a:lnTo>
                      <a:pt x="163" y="316"/>
                    </a:lnTo>
                    <a:lnTo>
                      <a:pt x="173" y="444"/>
                    </a:lnTo>
                    <a:lnTo>
                      <a:pt x="182" y="513"/>
                    </a:lnTo>
                    <a:lnTo>
                      <a:pt x="173" y="543"/>
                    </a:lnTo>
                    <a:lnTo>
                      <a:pt x="153" y="572"/>
                    </a:lnTo>
                    <a:lnTo>
                      <a:pt x="134" y="582"/>
                    </a:lnTo>
                    <a:lnTo>
                      <a:pt x="115" y="582"/>
                    </a:lnTo>
                    <a:lnTo>
                      <a:pt x="96" y="582"/>
                    </a:lnTo>
                    <a:lnTo>
                      <a:pt x="67" y="572"/>
                    </a:lnTo>
                    <a:lnTo>
                      <a:pt x="28" y="553"/>
                    </a:lnTo>
                    <a:lnTo>
                      <a:pt x="0" y="523"/>
                    </a:lnTo>
                    <a:lnTo>
                      <a:pt x="9" y="523"/>
                    </a:lnTo>
                    <a:lnTo>
                      <a:pt x="19" y="523"/>
                    </a:lnTo>
                    <a:lnTo>
                      <a:pt x="28" y="513"/>
                    </a:lnTo>
                    <a:lnTo>
                      <a:pt x="38" y="503"/>
                    </a:lnTo>
                    <a:lnTo>
                      <a:pt x="48" y="503"/>
                    </a:lnTo>
                    <a:lnTo>
                      <a:pt x="57" y="484"/>
                    </a:lnTo>
                    <a:lnTo>
                      <a:pt x="67" y="474"/>
                    </a:lnTo>
                    <a:lnTo>
                      <a:pt x="57" y="415"/>
                    </a:lnTo>
                    <a:lnTo>
                      <a:pt x="48" y="355"/>
                    </a:lnTo>
                    <a:lnTo>
                      <a:pt x="48" y="286"/>
                    </a:lnTo>
                    <a:lnTo>
                      <a:pt x="48" y="227"/>
                    </a:lnTo>
                    <a:lnTo>
                      <a:pt x="48" y="168"/>
                    </a:lnTo>
                    <a:lnTo>
                      <a:pt x="48" y="109"/>
                    </a:lnTo>
                    <a:lnTo>
                      <a:pt x="38" y="50"/>
                    </a:lnTo>
                    <a:lnTo>
                      <a:pt x="28" y="10"/>
                    </a:lnTo>
                    <a:lnTo>
                      <a:pt x="48" y="10"/>
                    </a:lnTo>
                    <a:lnTo>
                      <a:pt x="57" y="10"/>
                    </a:lnTo>
                    <a:lnTo>
                      <a:pt x="76" y="0"/>
                    </a:lnTo>
                    <a:lnTo>
                      <a:pt x="86" y="0"/>
                    </a:lnTo>
                    <a:lnTo>
                      <a:pt x="96" y="0"/>
                    </a:lnTo>
                    <a:lnTo>
                      <a:pt x="105" y="0"/>
                    </a:lnTo>
                    <a:lnTo>
                      <a:pt x="12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1" name="Freeform 223"/>
              <p:cNvSpPr>
                <a:spLocks/>
              </p:cNvSpPr>
              <p:nvPr/>
            </p:nvSpPr>
            <p:spPr bwMode="auto">
              <a:xfrm>
                <a:off x="2812" y="2312"/>
                <a:ext cx="182" cy="582"/>
              </a:xfrm>
              <a:custGeom>
                <a:avLst/>
                <a:gdLst>
                  <a:gd name="T0" fmla="*/ 125 w 182"/>
                  <a:gd name="T1" fmla="*/ 0 h 582"/>
                  <a:gd name="T2" fmla="*/ 134 w 182"/>
                  <a:gd name="T3" fmla="*/ 69 h 582"/>
                  <a:gd name="T4" fmla="*/ 144 w 182"/>
                  <a:gd name="T5" fmla="*/ 128 h 582"/>
                  <a:gd name="T6" fmla="*/ 144 w 182"/>
                  <a:gd name="T7" fmla="*/ 188 h 582"/>
                  <a:gd name="T8" fmla="*/ 153 w 182"/>
                  <a:gd name="T9" fmla="*/ 257 h 582"/>
                  <a:gd name="T10" fmla="*/ 163 w 182"/>
                  <a:gd name="T11" fmla="*/ 316 h 582"/>
                  <a:gd name="T12" fmla="*/ 163 w 182"/>
                  <a:gd name="T13" fmla="*/ 385 h 582"/>
                  <a:gd name="T14" fmla="*/ 173 w 182"/>
                  <a:gd name="T15" fmla="*/ 444 h 582"/>
                  <a:gd name="T16" fmla="*/ 182 w 182"/>
                  <a:gd name="T17" fmla="*/ 513 h 582"/>
                  <a:gd name="T18" fmla="*/ 173 w 182"/>
                  <a:gd name="T19" fmla="*/ 543 h 582"/>
                  <a:gd name="T20" fmla="*/ 153 w 182"/>
                  <a:gd name="T21" fmla="*/ 563 h 582"/>
                  <a:gd name="T22" fmla="*/ 134 w 182"/>
                  <a:gd name="T23" fmla="*/ 572 h 582"/>
                  <a:gd name="T24" fmla="*/ 115 w 182"/>
                  <a:gd name="T25" fmla="*/ 582 h 582"/>
                  <a:gd name="T26" fmla="*/ 96 w 182"/>
                  <a:gd name="T27" fmla="*/ 572 h 582"/>
                  <a:gd name="T28" fmla="*/ 67 w 182"/>
                  <a:gd name="T29" fmla="*/ 563 h 582"/>
                  <a:gd name="T30" fmla="*/ 38 w 182"/>
                  <a:gd name="T31" fmla="*/ 553 h 582"/>
                  <a:gd name="T32" fmla="*/ 0 w 182"/>
                  <a:gd name="T33" fmla="*/ 523 h 582"/>
                  <a:gd name="T34" fmla="*/ 9 w 182"/>
                  <a:gd name="T35" fmla="*/ 523 h 582"/>
                  <a:gd name="T36" fmla="*/ 19 w 182"/>
                  <a:gd name="T37" fmla="*/ 523 h 582"/>
                  <a:gd name="T38" fmla="*/ 38 w 182"/>
                  <a:gd name="T39" fmla="*/ 503 h 582"/>
                  <a:gd name="T40" fmla="*/ 57 w 182"/>
                  <a:gd name="T41" fmla="*/ 493 h 582"/>
                  <a:gd name="T42" fmla="*/ 57 w 182"/>
                  <a:gd name="T43" fmla="*/ 484 h 582"/>
                  <a:gd name="T44" fmla="*/ 67 w 182"/>
                  <a:gd name="T45" fmla="*/ 474 h 582"/>
                  <a:gd name="T46" fmla="*/ 57 w 182"/>
                  <a:gd name="T47" fmla="*/ 415 h 582"/>
                  <a:gd name="T48" fmla="*/ 48 w 182"/>
                  <a:gd name="T49" fmla="*/ 355 h 582"/>
                  <a:gd name="T50" fmla="*/ 48 w 182"/>
                  <a:gd name="T51" fmla="*/ 296 h 582"/>
                  <a:gd name="T52" fmla="*/ 48 w 182"/>
                  <a:gd name="T53" fmla="*/ 227 h 582"/>
                  <a:gd name="T54" fmla="*/ 48 w 182"/>
                  <a:gd name="T55" fmla="*/ 168 h 582"/>
                  <a:gd name="T56" fmla="*/ 48 w 182"/>
                  <a:gd name="T57" fmla="*/ 109 h 582"/>
                  <a:gd name="T58" fmla="*/ 38 w 182"/>
                  <a:gd name="T59" fmla="*/ 59 h 582"/>
                  <a:gd name="T60" fmla="*/ 28 w 182"/>
                  <a:gd name="T61" fmla="*/ 10 h 582"/>
                  <a:gd name="T62" fmla="*/ 48 w 182"/>
                  <a:gd name="T63" fmla="*/ 10 h 582"/>
                  <a:gd name="T64" fmla="*/ 57 w 182"/>
                  <a:gd name="T65" fmla="*/ 10 h 582"/>
                  <a:gd name="T66" fmla="*/ 67 w 182"/>
                  <a:gd name="T67" fmla="*/ 10 h 582"/>
                  <a:gd name="T68" fmla="*/ 76 w 182"/>
                  <a:gd name="T69" fmla="*/ 10 h 582"/>
                  <a:gd name="T70" fmla="*/ 86 w 182"/>
                  <a:gd name="T71" fmla="*/ 0 h 582"/>
                  <a:gd name="T72" fmla="*/ 96 w 182"/>
                  <a:gd name="T73" fmla="*/ 0 h 582"/>
                  <a:gd name="T74" fmla="*/ 105 w 182"/>
                  <a:gd name="T75" fmla="*/ 0 h 582"/>
                  <a:gd name="T76" fmla="*/ 125 w 1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582">
                    <a:moveTo>
                      <a:pt x="125" y="0"/>
                    </a:moveTo>
                    <a:lnTo>
                      <a:pt x="134" y="69"/>
                    </a:lnTo>
                    <a:lnTo>
                      <a:pt x="144" y="128"/>
                    </a:lnTo>
                    <a:lnTo>
                      <a:pt x="144" y="188"/>
                    </a:lnTo>
                    <a:lnTo>
                      <a:pt x="153" y="257"/>
                    </a:lnTo>
                    <a:lnTo>
                      <a:pt x="163" y="316"/>
                    </a:lnTo>
                    <a:lnTo>
                      <a:pt x="163" y="385"/>
                    </a:lnTo>
                    <a:lnTo>
                      <a:pt x="173" y="444"/>
                    </a:lnTo>
                    <a:lnTo>
                      <a:pt x="182" y="513"/>
                    </a:lnTo>
                    <a:lnTo>
                      <a:pt x="173" y="543"/>
                    </a:lnTo>
                    <a:lnTo>
                      <a:pt x="153" y="563"/>
                    </a:lnTo>
                    <a:lnTo>
                      <a:pt x="134" y="572"/>
                    </a:lnTo>
                    <a:lnTo>
                      <a:pt x="115" y="582"/>
                    </a:lnTo>
                    <a:lnTo>
                      <a:pt x="96" y="572"/>
                    </a:lnTo>
                    <a:lnTo>
                      <a:pt x="67" y="563"/>
                    </a:lnTo>
                    <a:lnTo>
                      <a:pt x="38" y="553"/>
                    </a:lnTo>
                    <a:lnTo>
                      <a:pt x="0" y="523"/>
                    </a:lnTo>
                    <a:lnTo>
                      <a:pt x="9" y="523"/>
                    </a:lnTo>
                    <a:lnTo>
                      <a:pt x="19" y="523"/>
                    </a:lnTo>
                    <a:lnTo>
                      <a:pt x="3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67" y="10"/>
                    </a:lnTo>
                    <a:lnTo>
                      <a:pt x="76" y="10"/>
                    </a:lnTo>
                    <a:lnTo>
                      <a:pt x="86" y="0"/>
                    </a:lnTo>
                    <a:lnTo>
                      <a:pt x="96" y="0"/>
                    </a:lnTo>
                    <a:lnTo>
                      <a:pt x="105" y="0"/>
                    </a:lnTo>
                    <a:lnTo>
                      <a:pt x="12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2" name="Freeform 224"/>
              <p:cNvSpPr>
                <a:spLocks/>
              </p:cNvSpPr>
              <p:nvPr/>
            </p:nvSpPr>
            <p:spPr bwMode="auto">
              <a:xfrm>
                <a:off x="2850" y="2352"/>
                <a:ext cx="96" cy="453"/>
              </a:xfrm>
              <a:custGeom>
                <a:avLst/>
                <a:gdLst>
                  <a:gd name="T0" fmla="*/ 0 w 96"/>
                  <a:gd name="T1" fmla="*/ 0 h 453"/>
                  <a:gd name="T2" fmla="*/ 10 w 96"/>
                  <a:gd name="T3" fmla="*/ 10 h 453"/>
                  <a:gd name="T4" fmla="*/ 19 w 96"/>
                  <a:gd name="T5" fmla="*/ 19 h 453"/>
                  <a:gd name="T6" fmla="*/ 29 w 96"/>
                  <a:gd name="T7" fmla="*/ 29 h 453"/>
                  <a:gd name="T8" fmla="*/ 38 w 96"/>
                  <a:gd name="T9" fmla="*/ 29 h 453"/>
                  <a:gd name="T10" fmla="*/ 48 w 96"/>
                  <a:gd name="T11" fmla="*/ 39 h 453"/>
                  <a:gd name="T12" fmla="*/ 48 w 96"/>
                  <a:gd name="T13" fmla="*/ 39 h 453"/>
                  <a:gd name="T14" fmla="*/ 58 w 96"/>
                  <a:gd name="T15" fmla="*/ 49 h 453"/>
                  <a:gd name="T16" fmla="*/ 58 w 96"/>
                  <a:gd name="T17" fmla="*/ 59 h 453"/>
                  <a:gd name="T18" fmla="*/ 48 w 96"/>
                  <a:gd name="T19" fmla="*/ 108 h 453"/>
                  <a:gd name="T20" fmla="*/ 48 w 96"/>
                  <a:gd name="T21" fmla="*/ 158 h 453"/>
                  <a:gd name="T22" fmla="*/ 48 w 96"/>
                  <a:gd name="T23" fmla="*/ 207 h 453"/>
                  <a:gd name="T24" fmla="*/ 58 w 96"/>
                  <a:gd name="T25" fmla="*/ 246 h 453"/>
                  <a:gd name="T26" fmla="*/ 67 w 96"/>
                  <a:gd name="T27" fmla="*/ 286 h 453"/>
                  <a:gd name="T28" fmla="*/ 87 w 96"/>
                  <a:gd name="T29" fmla="*/ 355 h 453"/>
                  <a:gd name="T30" fmla="*/ 96 w 96"/>
                  <a:gd name="T31" fmla="*/ 394 h 453"/>
                  <a:gd name="T32" fmla="*/ 96 w 96"/>
                  <a:gd name="T33" fmla="*/ 414 h 453"/>
                  <a:gd name="T34" fmla="*/ 96 w 96"/>
                  <a:gd name="T35" fmla="*/ 424 h 453"/>
                  <a:gd name="T36" fmla="*/ 96 w 96"/>
                  <a:gd name="T37" fmla="*/ 434 h 453"/>
                  <a:gd name="T38" fmla="*/ 87 w 96"/>
                  <a:gd name="T39" fmla="*/ 453 h 453"/>
                  <a:gd name="T40" fmla="*/ 67 w 96"/>
                  <a:gd name="T41" fmla="*/ 453 h 453"/>
                  <a:gd name="T42" fmla="*/ 58 w 96"/>
                  <a:gd name="T43" fmla="*/ 453 h 453"/>
                  <a:gd name="T44" fmla="*/ 38 w 96"/>
                  <a:gd name="T45" fmla="*/ 444 h 453"/>
                  <a:gd name="T46" fmla="*/ 29 w 96"/>
                  <a:gd name="T47" fmla="*/ 434 h 453"/>
                  <a:gd name="T48" fmla="*/ 19 w 96"/>
                  <a:gd name="T49" fmla="*/ 404 h 453"/>
                  <a:gd name="T50" fmla="*/ 10 w 96"/>
                  <a:gd name="T51" fmla="*/ 365 h 453"/>
                  <a:gd name="T52" fmla="*/ 10 w 96"/>
                  <a:gd name="T53" fmla="*/ 325 h 453"/>
                  <a:gd name="T54" fmla="*/ 10 w 96"/>
                  <a:gd name="T55" fmla="*/ 286 h 453"/>
                  <a:gd name="T56" fmla="*/ 10 w 96"/>
                  <a:gd name="T57" fmla="*/ 236 h 453"/>
                  <a:gd name="T58" fmla="*/ 10 w 96"/>
                  <a:gd name="T59" fmla="*/ 187 h 453"/>
                  <a:gd name="T60" fmla="*/ 10 w 96"/>
                  <a:gd name="T61" fmla="*/ 138 h 453"/>
                  <a:gd name="T62" fmla="*/ 10 w 96"/>
                  <a:gd name="T63" fmla="*/ 88 h 453"/>
                  <a:gd name="T64" fmla="*/ 10 w 96"/>
                  <a:gd name="T65" fmla="*/ 79 h 453"/>
                  <a:gd name="T66" fmla="*/ 10 w 96"/>
                  <a:gd name="T67" fmla="*/ 59 h 453"/>
                  <a:gd name="T68" fmla="*/ 10 w 96"/>
                  <a:gd name="T69" fmla="*/ 49 h 453"/>
                  <a:gd name="T70" fmla="*/ 10 w 96"/>
                  <a:gd name="T71" fmla="*/ 39 h 453"/>
                  <a:gd name="T72" fmla="*/ 10 w 96"/>
                  <a:gd name="T73" fmla="*/ 29 h 453"/>
                  <a:gd name="T74" fmla="*/ 0 w 96"/>
                  <a:gd name="T75" fmla="*/ 19 h 453"/>
                  <a:gd name="T76" fmla="*/ 0 w 96"/>
                  <a:gd name="T77" fmla="*/ 10 h 453"/>
                  <a:gd name="T78" fmla="*/ 0 w 96"/>
                  <a:gd name="T7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53">
                    <a:moveTo>
                      <a:pt x="0" y="0"/>
                    </a:moveTo>
                    <a:lnTo>
                      <a:pt x="10" y="10"/>
                    </a:lnTo>
                    <a:lnTo>
                      <a:pt x="19" y="19"/>
                    </a:lnTo>
                    <a:lnTo>
                      <a:pt x="29" y="29"/>
                    </a:lnTo>
                    <a:lnTo>
                      <a:pt x="38" y="29"/>
                    </a:lnTo>
                    <a:lnTo>
                      <a:pt x="48" y="39"/>
                    </a:lnTo>
                    <a:lnTo>
                      <a:pt x="48" y="39"/>
                    </a:lnTo>
                    <a:lnTo>
                      <a:pt x="58" y="49"/>
                    </a:lnTo>
                    <a:lnTo>
                      <a:pt x="58" y="59"/>
                    </a:lnTo>
                    <a:lnTo>
                      <a:pt x="48" y="108"/>
                    </a:lnTo>
                    <a:lnTo>
                      <a:pt x="48" y="158"/>
                    </a:lnTo>
                    <a:lnTo>
                      <a:pt x="48" y="207"/>
                    </a:lnTo>
                    <a:lnTo>
                      <a:pt x="58" y="246"/>
                    </a:lnTo>
                    <a:lnTo>
                      <a:pt x="67" y="286"/>
                    </a:lnTo>
                    <a:lnTo>
                      <a:pt x="87" y="355"/>
                    </a:lnTo>
                    <a:lnTo>
                      <a:pt x="96" y="394"/>
                    </a:lnTo>
                    <a:lnTo>
                      <a:pt x="96" y="414"/>
                    </a:lnTo>
                    <a:lnTo>
                      <a:pt x="96" y="424"/>
                    </a:lnTo>
                    <a:lnTo>
                      <a:pt x="96" y="434"/>
                    </a:lnTo>
                    <a:lnTo>
                      <a:pt x="87" y="453"/>
                    </a:lnTo>
                    <a:lnTo>
                      <a:pt x="67" y="453"/>
                    </a:lnTo>
                    <a:lnTo>
                      <a:pt x="58" y="453"/>
                    </a:lnTo>
                    <a:lnTo>
                      <a:pt x="38" y="444"/>
                    </a:lnTo>
                    <a:lnTo>
                      <a:pt x="29" y="434"/>
                    </a:lnTo>
                    <a:lnTo>
                      <a:pt x="19" y="404"/>
                    </a:lnTo>
                    <a:lnTo>
                      <a:pt x="10" y="365"/>
                    </a:lnTo>
                    <a:lnTo>
                      <a:pt x="10" y="325"/>
                    </a:lnTo>
                    <a:lnTo>
                      <a:pt x="10" y="286"/>
                    </a:lnTo>
                    <a:lnTo>
                      <a:pt x="10" y="236"/>
                    </a:lnTo>
                    <a:lnTo>
                      <a:pt x="10" y="187"/>
                    </a:lnTo>
                    <a:lnTo>
                      <a:pt x="10" y="138"/>
                    </a:lnTo>
                    <a:lnTo>
                      <a:pt x="10" y="88"/>
                    </a:lnTo>
                    <a:lnTo>
                      <a:pt x="10" y="79"/>
                    </a:lnTo>
                    <a:lnTo>
                      <a:pt x="10" y="59"/>
                    </a:lnTo>
                    <a:lnTo>
                      <a:pt x="10" y="49"/>
                    </a:lnTo>
                    <a:lnTo>
                      <a:pt x="10" y="39"/>
                    </a:lnTo>
                    <a:lnTo>
                      <a:pt x="10" y="29"/>
                    </a:lnTo>
                    <a:lnTo>
                      <a:pt x="0" y="19"/>
                    </a:lnTo>
                    <a:lnTo>
                      <a:pt x="0" y="1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3" name="Freeform 225"/>
              <p:cNvSpPr>
                <a:spLocks/>
              </p:cNvSpPr>
              <p:nvPr/>
            </p:nvSpPr>
            <p:spPr bwMode="auto">
              <a:xfrm>
                <a:off x="2850" y="2352"/>
                <a:ext cx="87" cy="453"/>
              </a:xfrm>
              <a:custGeom>
                <a:avLst/>
                <a:gdLst>
                  <a:gd name="T0" fmla="*/ 0 w 87"/>
                  <a:gd name="T1" fmla="*/ 0 h 453"/>
                  <a:gd name="T2" fmla="*/ 0 w 87"/>
                  <a:gd name="T3" fmla="*/ 10 h 453"/>
                  <a:gd name="T4" fmla="*/ 10 w 87"/>
                  <a:gd name="T5" fmla="*/ 19 h 453"/>
                  <a:gd name="T6" fmla="*/ 19 w 87"/>
                  <a:gd name="T7" fmla="*/ 29 h 453"/>
                  <a:gd name="T8" fmla="*/ 29 w 87"/>
                  <a:gd name="T9" fmla="*/ 29 h 453"/>
                  <a:gd name="T10" fmla="*/ 38 w 87"/>
                  <a:gd name="T11" fmla="*/ 39 h 453"/>
                  <a:gd name="T12" fmla="*/ 48 w 87"/>
                  <a:gd name="T13" fmla="*/ 39 h 453"/>
                  <a:gd name="T14" fmla="*/ 48 w 87"/>
                  <a:gd name="T15" fmla="*/ 49 h 453"/>
                  <a:gd name="T16" fmla="*/ 48 w 87"/>
                  <a:gd name="T17" fmla="*/ 59 h 453"/>
                  <a:gd name="T18" fmla="*/ 38 w 87"/>
                  <a:gd name="T19" fmla="*/ 108 h 453"/>
                  <a:gd name="T20" fmla="*/ 38 w 87"/>
                  <a:gd name="T21" fmla="*/ 158 h 453"/>
                  <a:gd name="T22" fmla="*/ 38 w 87"/>
                  <a:gd name="T23" fmla="*/ 197 h 453"/>
                  <a:gd name="T24" fmla="*/ 48 w 87"/>
                  <a:gd name="T25" fmla="*/ 246 h 453"/>
                  <a:gd name="T26" fmla="*/ 58 w 87"/>
                  <a:gd name="T27" fmla="*/ 315 h 453"/>
                  <a:gd name="T28" fmla="*/ 67 w 87"/>
                  <a:gd name="T29" fmla="*/ 355 h 453"/>
                  <a:gd name="T30" fmla="*/ 87 w 87"/>
                  <a:gd name="T31" fmla="*/ 394 h 453"/>
                  <a:gd name="T32" fmla="*/ 87 w 87"/>
                  <a:gd name="T33" fmla="*/ 404 h 453"/>
                  <a:gd name="T34" fmla="*/ 87 w 87"/>
                  <a:gd name="T35" fmla="*/ 424 h 453"/>
                  <a:gd name="T36" fmla="*/ 87 w 87"/>
                  <a:gd name="T37" fmla="*/ 434 h 453"/>
                  <a:gd name="T38" fmla="*/ 77 w 87"/>
                  <a:gd name="T39" fmla="*/ 444 h 453"/>
                  <a:gd name="T40" fmla="*/ 67 w 87"/>
                  <a:gd name="T41" fmla="*/ 453 h 453"/>
                  <a:gd name="T42" fmla="*/ 58 w 87"/>
                  <a:gd name="T43" fmla="*/ 453 h 453"/>
                  <a:gd name="T44" fmla="*/ 38 w 87"/>
                  <a:gd name="T45" fmla="*/ 444 h 453"/>
                  <a:gd name="T46" fmla="*/ 29 w 87"/>
                  <a:gd name="T47" fmla="*/ 434 h 453"/>
                  <a:gd name="T48" fmla="*/ 19 w 87"/>
                  <a:gd name="T49" fmla="*/ 404 h 453"/>
                  <a:gd name="T50" fmla="*/ 10 w 87"/>
                  <a:gd name="T51" fmla="*/ 365 h 453"/>
                  <a:gd name="T52" fmla="*/ 10 w 87"/>
                  <a:gd name="T53" fmla="*/ 325 h 453"/>
                  <a:gd name="T54" fmla="*/ 10 w 87"/>
                  <a:gd name="T55" fmla="*/ 286 h 453"/>
                  <a:gd name="T56" fmla="*/ 10 w 87"/>
                  <a:gd name="T57" fmla="*/ 138 h 453"/>
                  <a:gd name="T58" fmla="*/ 10 w 87"/>
                  <a:gd name="T59" fmla="*/ 88 h 453"/>
                  <a:gd name="T60" fmla="*/ 10 w 87"/>
                  <a:gd name="T61" fmla="*/ 79 h 453"/>
                  <a:gd name="T62" fmla="*/ 10 w 87"/>
                  <a:gd name="T63" fmla="*/ 69 h 453"/>
                  <a:gd name="T64" fmla="*/ 10 w 87"/>
                  <a:gd name="T65" fmla="*/ 49 h 453"/>
                  <a:gd name="T66" fmla="*/ 0 w 87"/>
                  <a:gd name="T67" fmla="*/ 39 h 453"/>
                  <a:gd name="T68" fmla="*/ 0 w 87"/>
                  <a:gd name="T69" fmla="*/ 29 h 453"/>
                  <a:gd name="T70" fmla="*/ 0 w 87"/>
                  <a:gd name="T71" fmla="*/ 19 h 453"/>
                  <a:gd name="T72" fmla="*/ 0 w 87"/>
                  <a:gd name="T73" fmla="*/ 10 h 453"/>
                  <a:gd name="T74" fmla="*/ 0 w 87"/>
                  <a:gd name="T75"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453">
                    <a:moveTo>
                      <a:pt x="0" y="0"/>
                    </a:moveTo>
                    <a:lnTo>
                      <a:pt x="0" y="10"/>
                    </a:lnTo>
                    <a:lnTo>
                      <a:pt x="10" y="19"/>
                    </a:lnTo>
                    <a:lnTo>
                      <a:pt x="19" y="29"/>
                    </a:lnTo>
                    <a:lnTo>
                      <a:pt x="29" y="29"/>
                    </a:lnTo>
                    <a:lnTo>
                      <a:pt x="38" y="39"/>
                    </a:lnTo>
                    <a:lnTo>
                      <a:pt x="48" y="39"/>
                    </a:lnTo>
                    <a:lnTo>
                      <a:pt x="48" y="49"/>
                    </a:lnTo>
                    <a:lnTo>
                      <a:pt x="48" y="59"/>
                    </a:lnTo>
                    <a:lnTo>
                      <a:pt x="38" y="108"/>
                    </a:lnTo>
                    <a:lnTo>
                      <a:pt x="38" y="158"/>
                    </a:lnTo>
                    <a:lnTo>
                      <a:pt x="38" y="197"/>
                    </a:lnTo>
                    <a:lnTo>
                      <a:pt x="48" y="246"/>
                    </a:lnTo>
                    <a:lnTo>
                      <a:pt x="58" y="315"/>
                    </a:lnTo>
                    <a:lnTo>
                      <a:pt x="67" y="355"/>
                    </a:lnTo>
                    <a:lnTo>
                      <a:pt x="87" y="394"/>
                    </a:lnTo>
                    <a:lnTo>
                      <a:pt x="87" y="404"/>
                    </a:lnTo>
                    <a:lnTo>
                      <a:pt x="87" y="424"/>
                    </a:lnTo>
                    <a:lnTo>
                      <a:pt x="87" y="434"/>
                    </a:lnTo>
                    <a:lnTo>
                      <a:pt x="77" y="444"/>
                    </a:lnTo>
                    <a:lnTo>
                      <a:pt x="67" y="453"/>
                    </a:lnTo>
                    <a:lnTo>
                      <a:pt x="58" y="453"/>
                    </a:lnTo>
                    <a:lnTo>
                      <a:pt x="38" y="444"/>
                    </a:lnTo>
                    <a:lnTo>
                      <a:pt x="29" y="434"/>
                    </a:lnTo>
                    <a:lnTo>
                      <a:pt x="19" y="404"/>
                    </a:lnTo>
                    <a:lnTo>
                      <a:pt x="10" y="365"/>
                    </a:lnTo>
                    <a:lnTo>
                      <a:pt x="10" y="325"/>
                    </a:lnTo>
                    <a:lnTo>
                      <a:pt x="10" y="286"/>
                    </a:lnTo>
                    <a:lnTo>
                      <a:pt x="10" y="138"/>
                    </a:lnTo>
                    <a:lnTo>
                      <a:pt x="10" y="88"/>
                    </a:lnTo>
                    <a:lnTo>
                      <a:pt x="10" y="79"/>
                    </a:lnTo>
                    <a:lnTo>
                      <a:pt x="10" y="69"/>
                    </a:lnTo>
                    <a:lnTo>
                      <a:pt x="10" y="49"/>
                    </a:lnTo>
                    <a:lnTo>
                      <a:pt x="0" y="39"/>
                    </a:lnTo>
                    <a:lnTo>
                      <a:pt x="0" y="29"/>
                    </a:lnTo>
                    <a:lnTo>
                      <a:pt x="0" y="19"/>
                    </a:lnTo>
                    <a:lnTo>
                      <a:pt x="0" y="1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4" name="Freeform 226"/>
              <p:cNvSpPr>
                <a:spLocks/>
              </p:cNvSpPr>
              <p:nvPr/>
            </p:nvSpPr>
            <p:spPr bwMode="auto">
              <a:xfrm>
                <a:off x="2850" y="2342"/>
                <a:ext cx="77" cy="454"/>
              </a:xfrm>
              <a:custGeom>
                <a:avLst/>
                <a:gdLst>
                  <a:gd name="T0" fmla="*/ 0 w 77"/>
                  <a:gd name="T1" fmla="*/ 0 h 454"/>
                  <a:gd name="T2" fmla="*/ 10 w 77"/>
                  <a:gd name="T3" fmla="*/ 20 h 454"/>
                  <a:gd name="T4" fmla="*/ 10 w 77"/>
                  <a:gd name="T5" fmla="*/ 29 h 454"/>
                  <a:gd name="T6" fmla="*/ 19 w 77"/>
                  <a:gd name="T7" fmla="*/ 39 h 454"/>
                  <a:gd name="T8" fmla="*/ 29 w 77"/>
                  <a:gd name="T9" fmla="*/ 39 h 454"/>
                  <a:gd name="T10" fmla="*/ 29 w 77"/>
                  <a:gd name="T11" fmla="*/ 39 h 454"/>
                  <a:gd name="T12" fmla="*/ 38 w 77"/>
                  <a:gd name="T13" fmla="*/ 49 h 454"/>
                  <a:gd name="T14" fmla="*/ 48 w 77"/>
                  <a:gd name="T15" fmla="*/ 59 h 454"/>
                  <a:gd name="T16" fmla="*/ 38 w 77"/>
                  <a:gd name="T17" fmla="*/ 118 h 454"/>
                  <a:gd name="T18" fmla="*/ 29 w 77"/>
                  <a:gd name="T19" fmla="*/ 168 h 454"/>
                  <a:gd name="T20" fmla="*/ 38 w 77"/>
                  <a:gd name="T21" fmla="*/ 207 h 454"/>
                  <a:gd name="T22" fmla="*/ 38 w 77"/>
                  <a:gd name="T23" fmla="*/ 246 h 454"/>
                  <a:gd name="T24" fmla="*/ 48 w 77"/>
                  <a:gd name="T25" fmla="*/ 286 h 454"/>
                  <a:gd name="T26" fmla="*/ 48 w 77"/>
                  <a:gd name="T27" fmla="*/ 316 h 454"/>
                  <a:gd name="T28" fmla="*/ 58 w 77"/>
                  <a:gd name="T29" fmla="*/ 355 h 454"/>
                  <a:gd name="T30" fmla="*/ 67 w 77"/>
                  <a:gd name="T31" fmla="*/ 394 h 454"/>
                  <a:gd name="T32" fmla="*/ 77 w 77"/>
                  <a:gd name="T33" fmla="*/ 404 h 454"/>
                  <a:gd name="T34" fmla="*/ 77 w 77"/>
                  <a:gd name="T35" fmla="*/ 424 h 454"/>
                  <a:gd name="T36" fmla="*/ 77 w 77"/>
                  <a:gd name="T37" fmla="*/ 434 h 454"/>
                  <a:gd name="T38" fmla="*/ 67 w 77"/>
                  <a:gd name="T39" fmla="*/ 444 h 454"/>
                  <a:gd name="T40" fmla="*/ 58 w 77"/>
                  <a:gd name="T41" fmla="*/ 454 h 454"/>
                  <a:gd name="T42" fmla="*/ 58 w 77"/>
                  <a:gd name="T43" fmla="*/ 454 h 454"/>
                  <a:gd name="T44" fmla="*/ 38 w 77"/>
                  <a:gd name="T45" fmla="*/ 454 h 454"/>
                  <a:gd name="T46" fmla="*/ 29 w 77"/>
                  <a:gd name="T47" fmla="*/ 444 h 454"/>
                  <a:gd name="T48" fmla="*/ 19 w 77"/>
                  <a:gd name="T49" fmla="*/ 414 h 454"/>
                  <a:gd name="T50" fmla="*/ 10 w 77"/>
                  <a:gd name="T51" fmla="*/ 375 h 454"/>
                  <a:gd name="T52" fmla="*/ 10 w 77"/>
                  <a:gd name="T53" fmla="*/ 335 h 454"/>
                  <a:gd name="T54" fmla="*/ 10 w 77"/>
                  <a:gd name="T55" fmla="*/ 286 h 454"/>
                  <a:gd name="T56" fmla="*/ 10 w 77"/>
                  <a:gd name="T57" fmla="*/ 246 h 454"/>
                  <a:gd name="T58" fmla="*/ 10 w 77"/>
                  <a:gd name="T59" fmla="*/ 197 h 454"/>
                  <a:gd name="T60" fmla="*/ 10 w 77"/>
                  <a:gd name="T61" fmla="*/ 98 h 454"/>
                  <a:gd name="T62" fmla="*/ 10 w 77"/>
                  <a:gd name="T63" fmla="*/ 89 h 454"/>
                  <a:gd name="T64" fmla="*/ 10 w 77"/>
                  <a:gd name="T65" fmla="*/ 69 h 454"/>
                  <a:gd name="T66" fmla="*/ 10 w 77"/>
                  <a:gd name="T67" fmla="*/ 59 h 454"/>
                  <a:gd name="T68" fmla="*/ 10 w 77"/>
                  <a:gd name="T69" fmla="*/ 49 h 454"/>
                  <a:gd name="T70" fmla="*/ 10 w 77"/>
                  <a:gd name="T71" fmla="*/ 39 h 454"/>
                  <a:gd name="T72" fmla="*/ 0 w 77"/>
                  <a:gd name="T73" fmla="*/ 29 h 454"/>
                  <a:gd name="T74" fmla="*/ 0 w 77"/>
                  <a:gd name="T75" fmla="*/ 10 h 454"/>
                  <a:gd name="T76" fmla="*/ 0 w 77"/>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4">
                    <a:moveTo>
                      <a:pt x="0" y="0"/>
                    </a:moveTo>
                    <a:lnTo>
                      <a:pt x="10" y="20"/>
                    </a:lnTo>
                    <a:lnTo>
                      <a:pt x="10" y="29"/>
                    </a:lnTo>
                    <a:lnTo>
                      <a:pt x="19" y="39"/>
                    </a:lnTo>
                    <a:lnTo>
                      <a:pt x="29" y="39"/>
                    </a:lnTo>
                    <a:lnTo>
                      <a:pt x="29" y="39"/>
                    </a:lnTo>
                    <a:lnTo>
                      <a:pt x="38" y="49"/>
                    </a:lnTo>
                    <a:lnTo>
                      <a:pt x="48" y="59"/>
                    </a:lnTo>
                    <a:lnTo>
                      <a:pt x="38" y="118"/>
                    </a:lnTo>
                    <a:lnTo>
                      <a:pt x="29" y="168"/>
                    </a:lnTo>
                    <a:lnTo>
                      <a:pt x="38" y="207"/>
                    </a:lnTo>
                    <a:lnTo>
                      <a:pt x="38" y="246"/>
                    </a:lnTo>
                    <a:lnTo>
                      <a:pt x="48" y="286"/>
                    </a:lnTo>
                    <a:lnTo>
                      <a:pt x="48" y="316"/>
                    </a:lnTo>
                    <a:lnTo>
                      <a:pt x="58" y="355"/>
                    </a:lnTo>
                    <a:lnTo>
                      <a:pt x="67" y="394"/>
                    </a:lnTo>
                    <a:lnTo>
                      <a:pt x="77" y="404"/>
                    </a:lnTo>
                    <a:lnTo>
                      <a:pt x="77" y="424"/>
                    </a:lnTo>
                    <a:lnTo>
                      <a:pt x="77" y="434"/>
                    </a:lnTo>
                    <a:lnTo>
                      <a:pt x="67" y="444"/>
                    </a:lnTo>
                    <a:lnTo>
                      <a:pt x="58" y="454"/>
                    </a:lnTo>
                    <a:lnTo>
                      <a:pt x="58" y="454"/>
                    </a:lnTo>
                    <a:lnTo>
                      <a:pt x="38" y="454"/>
                    </a:lnTo>
                    <a:lnTo>
                      <a:pt x="29" y="444"/>
                    </a:lnTo>
                    <a:lnTo>
                      <a:pt x="19" y="414"/>
                    </a:lnTo>
                    <a:lnTo>
                      <a:pt x="10" y="375"/>
                    </a:lnTo>
                    <a:lnTo>
                      <a:pt x="10" y="335"/>
                    </a:lnTo>
                    <a:lnTo>
                      <a:pt x="10" y="286"/>
                    </a:lnTo>
                    <a:lnTo>
                      <a:pt x="10" y="246"/>
                    </a:lnTo>
                    <a:lnTo>
                      <a:pt x="10" y="197"/>
                    </a:lnTo>
                    <a:lnTo>
                      <a:pt x="10" y="98"/>
                    </a:lnTo>
                    <a:lnTo>
                      <a:pt x="10" y="89"/>
                    </a:lnTo>
                    <a:lnTo>
                      <a:pt x="10" y="69"/>
                    </a:lnTo>
                    <a:lnTo>
                      <a:pt x="10" y="59"/>
                    </a:lnTo>
                    <a:lnTo>
                      <a:pt x="10" y="49"/>
                    </a:lnTo>
                    <a:lnTo>
                      <a:pt x="10" y="39"/>
                    </a:lnTo>
                    <a:lnTo>
                      <a:pt x="0" y="29"/>
                    </a:lnTo>
                    <a:lnTo>
                      <a:pt x="0" y="1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5" name="Freeform 227"/>
              <p:cNvSpPr>
                <a:spLocks/>
              </p:cNvSpPr>
              <p:nvPr/>
            </p:nvSpPr>
            <p:spPr bwMode="auto">
              <a:xfrm>
                <a:off x="2850" y="2352"/>
                <a:ext cx="67" cy="444"/>
              </a:xfrm>
              <a:custGeom>
                <a:avLst/>
                <a:gdLst>
                  <a:gd name="T0" fmla="*/ 0 w 67"/>
                  <a:gd name="T1" fmla="*/ 0 h 444"/>
                  <a:gd name="T2" fmla="*/ 10 w 67"/>
                  <a:gd name="T3" fmla="*/ 10 h 444"/>
                  <a:gd name="T4" fmla="*/ 10 w 67"/>
                  <a:gd name="T5" fmla="*/ 19 h 444"/>
                  <a:gd name="T6" fmla="*/ 19 w 67"/>
                  <a:gd name="T7" fmla="*/ 29 h 444"/>
                  <a:gd name="T8" fmla="*/ 29 w 67"/>
                  <a:gd name="T9" fmla="*/ 29 h 444"/>
                  <a:gd name="T10" fmla="*/ 29 w 67"/>
                  <a:gd name="T11" fmla="*/ 29 h 444"/>
                  <a:gd name="T12" fmla="*/ 38 w 67"/>
                  <a:gd name="T13" fmla="*/ 39 h 444"/>
                  <a:gd name="T14" fmla="*/ 38 w 67"/>
                  <a:gd name="T15" fmla="*/ 49 h 444"/>
                  <a:gd name="T16" fmla="*/ 38 w 67"/>
                  <a:gd name="T17" fmla="*/ 59 h 444"/>
                  <a:gd name="T18" fmla="*/ 29 w 67"/>
                  <a:gd name="T19" fmla="*/ 108 h 444"/>
                  <a:gd name="T20" fmla="*/ 29 w 67"/>
                  <a:gd name="T21" fmla="*/ 158 h 444"/>
                  <a:gd name="T22" fmla="*/ 29 w 67"/>
                  <a:gd name="T23" fmla="*/ 197 h 444"/>
                  <a:gd name="T24" fmla="*/ 29 w 67"/>
                  <a:gd name="T25" fmla="*/ 236 h 444"/>
                  <a:gd name="T26" fmla="*/ 38 w 67"/>
                  <a:gd name="T27" fmla="*/ 266 h 444"/>
                  <a:gd name="T28" fmla="*/ 38 w 67"/>
                  <a:gd name="T29" fmla="*/ 306 h 444"/>
                  <a:gd name="T30" fmla="*/ 48 w 67"/>
                  <a:gd name="T31" fmla="*/ 335 h 444"/>
                  <a:gd name="T32" fmla="*/ 58 w 67"/>
                  <a:gd name="T33" fmla="*/ 375 h 444"/>
                  <a:gd name="T34" fmla="*/ 67 w 67"/>
                  <a:gd name="T35" fmla="*/ 394 h 444"/>
                  <a:gd name="T36" fmla="*/ 67 w 67"/>
                  <a:gd name="T37" fmla="*/ 404 h 444"/>
                  <a:gd name="T38" fmla="*/ 67 w 67"/>
                  <a:gd name="T39" fmla="*/ 424 h 444"/>
                  <a:gd name="T40" fmla="*/ 67 w 67"/>
                  <a:gd name="T41" fmla="*/ 434 h 444"/>
                  <a:gd name="T42" fmla="*/ 58 w 67"/>
                  <a:gd name="T43" fmla="*/ 444 h 444"/>
                  <a:gd name="T44" fmla="*/ 58 w 67"/>
                  <a:gd name="T45" fmla="*/ 444 h 444"/>
                  <a:gd name="T46" fmla="*/ 38 w 67"/>
                  <a:gd name="T47" fmla="*/ 444 h 444"/>
                  <a:gd name="T48" fmla="*/ 29 w 67"/>
                  <a:gd name="T49" fmla="*/ 434 h 444"/>
                  <a:gd name="T50" fmla="*/ 19 w 67"/>
                  <a:gd name="T51" fmla="*/ 404 h 444"/>
                  <a:gd name="T52" fmla="*/ 19 w 67"/>
                  <a:gd name="T53" fmla="*/ 365 h 444"/>
                  <a:gd name="T54" fmla="*/ 10 w 67"/>
                  <a:gd name="T55" fmla="*/ 325 h 444"/>
                  <a:gd name="T56" fmla="*/ 10 w 67"/>
                  <a:gd name="T57" fmla="*/ 276 h 444"/>
                  <a:gd name="T58" fmla="*/ 10 w 67"/>
                  <a:gd name="T59" fmla="*/ 138 h 444"/>
                  <a:gd name="T60" fmla="*/ 10 w 67"/>
                  <a:gd name="T61" fmla="*/ 88 h 444"/>
                  <a:gd name="T62" fmla="*/ 10 w 67"/>
                  <a:gd name="T63" fmla="*/ 79 h 444"/>
                  <a:gd name="T64" fmla="*/ 10 w 67"/>
                  <a:gd name="T65" fmla="*/ 59 h 444"/>
                  <a:gd name="T66" fmla="*/ 10 w 67"/>
                  <a:gd name="T67" fmla="*/ 49 h 444"/>
                  <a:gd name="T68" fmla="*/ 10 w 67"/>
                  <a:gd name="T69" fmla="*/ 39 h 444"/>
                  <a:gd name="T70" fmla="*/ 10 w 67"/>
                  <a:gd name="T71" fmla="*/ 29 h 444"/>
                  <a:gd name="T72" fmla="*/ 10 w 67"/>
                  <a:gd name="T73" fmla="*/ 19 h 444"/>
                  <a:gd name="T74" fmla="*/ 0 w 67"/>
                  <a:gd name="T75" fmla="*/ 0 h 444"/>
                  <a:gd name="T76" fmla="*/ 0 w 67"/>
                  <a:gd name="T7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444">
                    <a:moveTo>
                      <a:pt x="0" y="0"/>
                    </a:moveTo>
                    <a:lnTo>
                      <a:pt x="10" y="10"/>
                    </a:lnTo>
                    <a:lnTo>
                      <a:pt x="10" y="19"/>
                    </a:lnTo>
                    <a:lnTo>
                      <a:pt x="19" y="29"/>
                    </a:lnTo>
                    <a:lnTo>
                      <a:pt x="29" y="29"/>
                    </a:lnTo>
                    <a:lnTo>
                      <a:pt x="29" y="29"/>
                    </a:lnTo>
                    <a:lnTo>
                      <a:pt x="38" y="39"/>
                    </a:lnTo>
                    <a:lnTo>
                      <a:pt x="38" y="49"/>
                    </a:lnTo>
                    <a:lnTo>
                      <a:pt x="38" y="59"/>
                    </a:lnTo>
                    <a:lnTo>
                      <a:pt x="29" y="108"/>
                    </a:lnTo>
                    <a:lnTo>
                      <a:pt x="29" y="158"/>
                    </a:lnTo>
                    <a:lnTo>
                      <a:pt x="29" y="197"/>
                    </a:lnTo>
                    <a:lnTo>
                      <a:pt x="29" y="236"/>
                    </a:lnTo>
                    <a:lnTo>
                      <a:pt x="38" y="266"/>
                    </a:lnTo>
                    <a:lnTo>
                      <a:pt x="38" y="306"/>
                    </a:lnTo>
                    <a:lnTo>
                      <a:pt x="48" y="335"/>
                    </a:lnTo>
                    <a:lnTo>
                      <a:pt x="58" y="375"/>
                    </a:lnTo>
                    <a:lnTo>
                      <a:pt x="67" y="394"/>
                    </a:lnTo>
                    <a:lnTo>
                      <a:pt x="67" y="404"/>
                    </a:lnTo>
                    <a:lnTo>
                      <a:pt x="67" y="424"/>
                    </a:lnTo>
                    <a:lnTo>
                      <a:pt x="67" y="434"/>
                    </a:lnTo>
                    <a:lnTo>
                      <a:pt x="58" y="444"/>
                    </a:lnTo>
                    <a:lnTo>
                      <a:pt x="5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6" name="Freeform 228"/>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29 w 58"/>
                  <a:gd name="T9" fmla="*/ 29 h 444"/>
                  <a:gd name="T10" fmla="*/ 29 w 58"/>
                  <a:gd name="T11" fmla="*/ 29 h 444"/>
                  <a:gd name="T12" fmla="*/ 29 w 58"/>
                  <a:gd name="T13" fmla="*/ 39 h 444"/>
                  <a:gd name="T14" fmla="*/ 29 w 58"/>
                  <a:gd name="T15" fmla="*/ 49 h 444"/>
                  <a:gd name="T16" fmla="*/ 29 w 58"/>
                  <a:gd name="T17" fmla="*/ 108 h 444"/>
                  <a:gd name="T18" fmla="*/ 29 w 58"/>
                  <a:gd name="T19" fmla="*/ 148 h 444"/>
                  <a:gd name="T20" fmla="*/ 19 w 58"/>
                  <a:gd name="T21" fmla="*/ 187 h 444"/>
                  <a:gd name="T22" fmla="*/ 29 w 58"/>
                  <a:gd name="T23" fmla="*/ 227 h 444"/>
                  <a:gd name="T24" fmla="*/ 29 w 58"/>
                  <a:gd name="T25" fmla="*/ 266 h 444"/>
                  <a:gd name="T26" fmla="*/ 29 w 58"/>
                  <a:gd name="T27" fmla="*/ 296 h 444"/>
                  <a:gd name="T28" fmla="*/ 38 w 58"/>
                  <a:gd name="T29" fmla="*/ 335 h 444"/>
                  <a:gd name="T30" fmla="*/ 38 w 58"/>
                  <a:gd name="T31" fmla="*/ 365 h 444"/>
                  <a:gd name="T32" fmla="*/ 48 w 58"/>
                  <a:gd name="T33" fmla="*/ 384 h 444"/>
                  <a:gd name="T34" fmla="*/ 58 w 58"/>
                  <a:gd name="T35" fmla="*/ 404 h 444"/>
                  <a:gd name="T36" fmla="*/ 58 w 58"/>
                  <a:gd name="T37" fmla="*/ 414 h 444"/>
                  <a:gd name="T38" fmla="*/ 58 w 58"/>
                  <a:gd name="T39" fmla="*/ 434 h 444"/>
                  <a:gd name="T40" fmla="*/ 58 w 58"/>
                  <a:gd name="T41" fmla="*/ 434 h 444"/>
                  <a:gd name="T42" fmla="*/ 48 w 58"/>
                  <a:gd name="T43" fmla="*/ 444 h 444"/>
                  <a:gd name="T44" fmla="*/ 38 w 58"/>
                  <a:gd name="T45" fmla="*/ 444 h 444"/>
                  <a:gd name="T46" fmla="*/ 29 w 58"/>
                  <a:gd name="T47" fmla="*/ 434 h 444"/>
                  <a:gd name="T48" fmla="*/ 19 w 58"/>
                  <a:gd name="T49" fmla="*/ 404 h 444"/>
                  <a:gd name="T50" fmla="*/ 19 w 58"/>
                  <a:gd name="T51" fmla="*/ 365 h 444"/>
                  <a:gd name="T52" fmla="*/ 10 w 58"/>
                  <a:gd name="T53" fmla="*/ 325 h 444"/>
                  <a:gd name="T54" fmla="*/ 10 w 58"/>
                  <a:gd name="T55" fmla="*/ 276 h 444"/>
                  <a:gd name="T56" fmla="*/ 10 w 58"/>
                  <a:gd name="T57" fmla="*/ 138 h 444"/>
                  <a:gd name="T58" fmla="*/ 10 w 58"/>
                  <a:gd name="T59" fmla="*/ 88 h 444"/>
                  <a:gd name="T60" fmla="*/ 10 w 58"/>
                  <a:gd name="T61" fmla="*/ 79 h 444"/>
                  <a:gd name="T62" fmla="*/ 10 w 58"/>
                  <a:gd name="T63" fmla="*/ 59 h 444"/>
                  <a:gd name="T64" fmla="*/ 10 w 58"/>
                  <a:gd name="T65" fmla="*/ 49 h 444"/>
                  <a:gd name="T66" fmla="*/ 10 w 58"/>
                  <a:gd name="T67" fmla="*/ 39 h 444"/>
                  <a:gd name="T68" fmla="*/ 10 w 58"/>
                  <a:gd name="T69" fmla="*/ 29 h 444"/>
                  <a:gd name="T70" fmla="*/ 10 w 58"/>
                  <a:gd name="T71" fmla="*/ 19 h 444"/>
                  <a:gd name="T72" fmla="*/ 0 w 58"/>
                  <a:gd name="T73" fmla="*/ 0 h 444"/>
                  <a:gd name="T74" fmla="*/ 0 w 58"/>
                  <a:gd name="T7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44">
                    <a:moveTo>
                      <a:pt x="0" y="0"/>
                    </a:moveTo>
                    <a:lnTo>
                      <a:pt x="10" y="10"/>
                    </a:lnTo>
                    <a:lnTo>
                      <a:pt x="10" y="19"/>
                    </a:lnTo>
                    <a:lnTo>
                      <a:pt x="19" y="19"/>
                    </a:lnTo>
                    <a:lnTo>
                      <a:pt x="29" y="29"/>
                    </a:lnTo>
                    <a:lnTo>
                      <a:pt x="29" y="29"/>
                    </a:lnTo>
                    <a:lnTo>
                      <a:pt x="29" y="39"/>
                    </a:lnTo>
                    <a:lnTo>
                      <a:pt x="29" y="49"/>
                    </a:lnTo>
                    <a:lnTo>
                      <a:pt x="29" y="108"/>
                    </a:lnTo>
                    <a:lnTo>
                      <a:pt x="29" y="148"/>
                    </a:lnTo>
                    <a:lnTo>
                      <a:pt x="19" y="187"/>
                    </a:lnTo>
                    <a:lnTo>
                      <a:pt x="29" y="227"/>
                    </a:lnTo>
                    <a:lnTo>
                      <a:pt x="29" y="266"/>
                    </a:lnTo>
                    <a:lnTo>
                      <a:pt x="29" y="296"/>
                    </a:lnTo>
                    <a:lnTo>
                      <a:pt x="38" y="335"/>
                    </a:lnTo>
                    <a:lnTo>
                      <a:pt x="38" y="365"/>
                    </a:lnTo>
                    <a:lnTo>
                      <a:pt x="48" y="384"/>
                    </a:lnTo>
                    <a:lnTo>
                      <a:pt x="58" y="404"/>
                    </a:lnTo>
                    <a:lnTo>
                      <a:pt x="58" y="414"/>
                    </a:lnTo>
                    <a:lnTo>
                      <a:pt x="58" y="434"/>
                    </a:lnTo>
                    <a:lnTo>
                      <a:pt x="58" y="434"/>
                    </a:lnTo>
                    <a:lnTo>
                      <a:pt x="4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7" name="Freeform 229"/>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19 w 58"/>
                  <a:gd name="T9" fmla="*/ 29 h 444"/>
                  <a:gd name="T10" fmla="*/ 19 w 58"/>
                  <a:gd name="T11" fmla="*/ 29 h 444"/>
                  <a:gd name="T12" fmla="*/ 19 w 58"/>
                  <a:gd name="T13" fmla="*/ 39 h 444"/>
                  <a:gd name="T14" fmla="*/ 19 w 58"/>
                  <a:gd name="T15" fmla="*/ 39 h 444"/>
                  <a:gd name="T16" fmla="*/ 19 w 58"/>
                  <a:gd name="T17" fmla="*/ 49 h 444"/>
                  <a:gd name="T18" fmla="*/ 19 w 58"/>
                  <a:gd name="T19" fmla="*/ 98 h 444"/>
                  <a:gd name="T20" fmla="*/ 19 w 58"/>
                  <a:gd name="T21" fmla="*/ 148 h 444"/>
                  <a:gd name="T22" fmla="*/ 19 w 58"/>
                  <a:gd name="T23" fmla="*/ 256 h 444"/>
                  <a:gd name="T24" fmla="*/ 19 w 58"/>
                  <a:gd name="T25" fmla="*/ 296 h 444"/>
                  <a:gd name="T26" fmla="*/ 29 w 58"/>
                  <a:gd name="T27" fmla="*/ 325 h 444"/>
                  <a:gd name="T28" fmla="*/ 29 w 58"/>
                  <a:gd name="T29" fmla="*/ 365 h 444"/>
                  <a:gd name="T30" fmla="*/ 38 w 58"/>
                  <a:gd name="T31" fmla="*/ 375 h 444"/>
                  <a:gd name="T32" fmla="*/ 38 w 58"/>
                  <a:gd name="T33" fmla="*/ 394 h 444"/>
                  <a:gd name="T34" fmla="*/ 58 w 58"/>
                  <a:gd name="T35" fmla="*/ 424 h 444"/>
                  <a:gd name="T36" fmla="*/ 58 w 58"/>
                  <a:gd name="T37" fmla="*/ 434 h 444"/>
                  <a:gd name="T38" fmla="*/ 48 w 58"/>
                  <a:gd name="T39" fmla="*/ 444 h 444"/>
                  <a:gd name="T40" fmla="*/ 48 w 58"/>
                  <a:gd name="T41" fmla="*/ 444 h 444"/>
                  <a:gd name="T42" fmla="*/ 29 w 58"/>
                  <a:gd name="T43" fmla="*/ 434 h 444"/>
                  <a:gd name="T44" fmla="*/ 19 w 58"/>
                  <a:gd name="T45" fmla="*/ 404 h 444"/>
                  <a:gd name="T46" fmla="*/ 19 w 58"/>
                  <a:gd name="T47" fmla="*/ 365 h 444"/>
                  <a:gd name="T48" fmla="*/ 10 w 58"/>
                  <a:gd name="T49" fmla="*/ 325 h 444"/>
                  <a:gd name="T50" fmla="*/ 10 w 58"/>
                  <a:gd name="T51" fmla="*/ 276 h 444"/>
                  <a:gd name="T52" fmla="*/ 10 w 58"/>
                  <a:gd name="T53" fmla="*/ 138 h 444"/>
                  <a:gd name="T54" fmla="*/ 10 w 58"/>
                  <a:gd name="T55" fmla="*/ 88 h 444"/>
                  <a:gd name="T56" fmla="*/ 10 w 58"/>
                  <a:gd name="T57" fmla="*/ 79 h 444"/>
                  <a:gd name="T58" fmla="*/ 10 w 58"/>
                  <a:gd name="T59" fmla="*/ 59 h 444"/>
                  <a:gd name="T60" fmla="*/ 10 w 58"/>
                  <a:gd name="T61" fmla="*/ 49 h 444"/>
                  <a:gd name="T62" fmla="*/ 10 w 58"/>
                  <a:gd name="T63" fmla="*/ 39 h 444"/>
                  <a:gd name="T64" fmla="*/ 10 w 58"/>
                  <a:gd name="T65" fmla="*/ 29 h 444"/>
                  <a:gd name="T66" fmla="*/ 10 w 58"/>
                  <a:gd name="T67" fmla="*/ 19 h 444"/>
                  <a:gd name="T68" fmla="*/ 0 w 58"/>
                  <a:gd name="T69" fmla="*/ 0 h 444"/>
                  <a:gd name="T70" fmla="*/ 0 w 58"/>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44">
                    <a:moveTo>
                      <a:pt x="0" y="0"/>
                    </a:moveTo>
                    <a:lnTo>
                      <a:pt x="10" y="10"/>
                    </a:lnTo>
                    <a:lnTo>
                      <a:pt x="10" y="19"/>
                    </a:lnTo>
                    <a:lnTo>
                      <a:pt x="19" y="19"/>
                    </a:lnTo>
                    <a:lnTo>
                      <a:pt x="19" y="29"/>
                    </a:lnTo>
                    <a:lnTo>
                      <a:pt x="19" y="29"/>
                    </a:lnTo>
                    <a:lnTo>
                      <a:pt x="19" y="39"/>
                    </a:lnTo>
                    <a:lnTo>
                      <a:pt x="19" y="39"/>
                    </a:lnTo>
                    <a:lnTo>
                      <a:pt x="19" y="49"/>
                    </a:lnTo>
                    <a:lnTo>
                      <a:pt x="19" y="98"/>
                    </a:lnTo>
                    <a:lnTo>
                      <a:pt x="19" y="148"/>
                    </a:lnTo>
                    <a:lnTo>
                      <a:pt x="19" y="256"/>
                    </a:lnTo>
                    <a:lnTo>
                      <a:pt x="19" y="296"/>
                    </a:lnTo>
                    <a:lnTo>
                      <a:pt x="29" y="325"/>
                    </a:lnTo>
                    <a:lnTo>
                      <a:pt x="29" y="365"/>
                    </a:lnTo>
                    <a:lnTo>
                      <a:pt x="38" y="375"/>
                    </a:lnTo>
                    <a:lnTo>
                      <a:pt x="38" y="394"/>
                    </a:lnTo>
                    <a:lnTo>
                      <a:pt x="58" y="424"/>
                    </a:lnTo>
                    <a:lnTo>
                      <a:pt x="58" y="434"/>
                    </a:lnTo>
                    <a:lnTo>
                      <a:pt x="48" y="444"/>
                    </a:lnTo>
                    <a:lnTo>
                      <a:pt x="4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8" name="Freeform 230"/>
              <p:cNvSpPr>
                <a:spLocks/>
              </p:cNvSpPr>
              <p:nvPr/>
            </p:nvSpPr>
            <p:spPr bwMode="auto">
              <a:xfrm>
                <a:off x="2888" y="2352"/>
                <a:ext cx="29" cy="29"/>
              </a:xfrm>
              <a:custGeom>
                <a:avLst/>
                <a:gdLst>
                  <a:gd name="T0" fmla="*/ 29 w 29"/>
                  <a:gd name="T1" fmla="*/ 0 h 29"/>
                  <a:gd name="T2" fmla="*/ 29 w 29"/>
                  <a:gd name="T3" fmla="*/ 10 h 29"/>
                  <a:gd name="T4" fmla="*/ 29 w 29"/>
                  <a:gd name="T5" fmla="*/ 19 h 29"/>
                  <a:gd name="T6" fmla="*/ 29 w 29"/>
                  <a:gd name="T7" fmla="*/ 19 h 29"/>
                  <a:gd name="T8" fmla="*/ 29 w 29"/>
                  <a:gd name="T9" fmla="*/ 19 h 29"/>
                  <a:gd name="T10" fmla="*/ 29 w 29"/>
                  <a:gd name="T11" fmla="*/ 29 h 29"/>
                  <a:gd name="T12" fmla="*/ 20 w 29"/>
                  <a:gd name="T13" fmla="*/ 29 h 29"/>
                  <a:gd name="T14" fmla="*/ 20 w 29"/>
                  <a:gd name="T15" fmla="*/ 29 h 29"/>
                  <a:gd name="T16" fmla="*/ 20 w 29"/>
                  <a:gd name="T17" fmla="*/ 29 h 29"/>
                  <a:gd name="T18" fmla="*/ 10 w 29"/>
                  <a:gd name="T19" fmla="*/ 29 h 29"/>
                  <a:gd name="T20" fmla="*/ 10 w 29"/>
                  <a:gd name="T21" fmla="*/ 29 h 29"/>
                  <a:gd name="T22" fmla="*/ 10 w 29"/>
                  <a:gd name="T23" fmla="*/ 19 h 29"/>
                  <a:gd name="T24" fmla="*/ 10 w 29"/>
                  <a:gd name="T25" fmla="*/ 19 h 29"/>
                  <a:gd name="T26" fmla="*/ 10 w 29"/>
                  <a:gd name="T27" fmla="*/ 19 h 29"/>
                  <a:gd name="T28" fmla="*/ 0 w 29"/>
                  <a:gd name="T29" fmla="*/ 10 h 29"/>
                  <a:gd name="T30" fmla="*/ 10 w 29"/>
                  <a:gd name="T31" fmla="*/ 10 h 29"/>
                  <a:gd name="T32" fmla="*/ 10 w 29"/>
                  <a:gd name="T33" fmla="*/ 10 h 29"/>
                  <a:gd name="T34" fmla="*/ 10 w 29"/>
                  <a:gd name="T35" fmla="*/ 0 h 29"/>
                  <a:gd name="T36" fmla="*/ 10 w 29"/>
                  <a:gd name="T37" fmla="*/ 0 h 29"/>
                  <a:gd name="T38" fmla="*/ 20 w 29"/>
                  <a:gd name="T39" fmla="*/ 0 h 29"/>
                  <a:gd name="T40" fmla="*/ 20 w 29"/>
                  <a:gd name="T41" fmla="*/ 0 h 29"/>
                  <a:gd name="T42" fmla="*/ 20 w 29"/>
                  <a:gd name="T43" fmla="*/ 0 h 29"/>
                  <a:gd name="T44" fmla="*/ 29 w 29"/>
                  <a:gd name="T45" fmla="*/ 0 h 29"/>
                  <a:gd name="T46" fmla="*/ 29 w 29"/>
                  <a:gd name="T47" fmla="*/ 0 h 29"/>
                  <a:gd name="T48" fmla="*/ 29 w 29"/>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29" y="0"/>
                    </a:moveTo>
                    <a:lnTo>
                      <a:pt x="29" y="10"/>
                    </a:lnTo>
                    <a:lnTo>
                      <a:pt x="29" y="19"/>
                    </a:lnTo>
                    <a:lnTo>
                      <a:pt x="29" y="19"/>
                    </a:lnTo>
                    <a:lnTo>
                      <a:pt x="29" y="19"/>
                    </a:lnTo>
                    <a:lnTo>
                      <a:pt x="29" y="29"/>
                    </a:lnTo>
                    <a:lnTo>
                      <a:pt x="20" y="29"/>
                    </a:lnTo>
                    <a:lnTo>
                      <a:pt x="20" y="29"/>
                    </a:lnTo>
                    <a:lnTo>
                      <a:pt x="20" y="29"/>
                    </a:lnTo>
                    <a:lnTo>
                      <a:pt x="10" y="29"/>
                    </a:lnTo>
                    <a:lnTo>
                      <a:pt x="10" y="29"/>
                    </a:lnTo>
                    <a:lnTo>
                      <a:pt x="10" y="19"/>
                    </a:lnTo>
                    <a:lnTo>
                      <a:pt x="10" y="19"/>
                    </a:lnTo>
                    <a:lnTo>
                      <a:pt x="10" y="19"/>
                    </a:lnTo>
                    <a:lnTo>
                      <a:pt x="0" y="10"/>
                    </a:lnTo>
                    <a:lnTo>
                      <a:pt x="10" y="10"/>
                    </a:lnTo>
                    <a:lnTo>
                      <a:pt x="10" y="10"/>
                    </a:lnTo>
                    <a:lnTo>
                      <a:pt x="10" y="0"/>
                    </a:lnTo>
                    <a:lnTo>
                      <a:pt x="10" y="0"/>
                    </a:lnTo>
                    <a:lnTo>
                      <a:pt x="20" y="0"/>
                    </a:lnTo>
                    <a:lnTo>
                      <a:pt x="20" y="0"/>
                    </a:lnTo>
                    <a:lnTo>
                      <a:pt x="20" y="0"/>
                    </a:lnTo>
                    <a:lnTo>
                      <a:pt x="29" y="0"/>
                    </a:lnTo>
                    <a:lnTo>
                      <a:pt x="29" y="0"/>
                    </a:lnTo>
                    <a:lnTo>
                      <a:pt x="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9" name="Freeform 231"/>
              <p:cNvSpPr>
                <a:spLocks/>
              </p:cNvSpPr>
              <p:nvPr/>
            </p:nvSpPr>
            <p:spPr bwMode="auto">
              <a:xfrm>
                <a:off x="2927" y="2815"/>
                <a:ext cx="19" cy="30"/>
              </a:xfrm>
              <a:custGeom>
                <a:avLst/>
                <a:gdLst>
                  <a:gd name="T0" fmla="*/ 19 w 19"/>
                  <a:gd name="T1" fmla="*/ 10 h 30"/>
                  <a:gd name="T2" fmla="*/ 19 w 19"/>
                  <a:gd name="T3" fmla="*/ 10 h 30"/>
                  <a:gd name="T4" fmla="*/ 19 w 19"/>
                  <a:gd name="T5" fmla="*/ 30 h 30"/>
                  <a:gd name="T6" fmla="*/ 19 w 19"/>
                  <a:gd name="T7" fmla="*/ 30 h 30"/>
                  <a:gd name="T8" fmla="*/ 19 w 19"/>
                  <a:gd name="T9" fmla="*/ 30 h 30"/>
                  <a:gd name="T10" fmla="*/ 10 w 19"/>
                  <a:gd name="T11" fmla="*/ 30 h 30"/>
                  <a:gd name="T12" fmla="*/ 10 w 19"/>
                  <a:gd name="T13" fmla="*/ 30 h 30"/>
                  <a:gd name="T14" fmla="*/ 10 w 19"/>
                  <a:gd name="T15" fmla="*/ 30 h 30"/>
                  <a:gd name="T16" fmla="*/ 0 w 19"/>
                  <a:gd name="T17" fmla="*/ 30 h 30"/>
                  <a:gd name="T18" fmla="*/ 0 w 19"/>
                  <a:gd name="T19" fmla="*/ 30 h 30"/>
                  <a:gd name="T20" fmla="*/ 0 w 19"/>
                  <a:gd name="T21" fmla="*/ 20 h 30"/>
                  <a:gd name="T22" fmla="*/ 0 w 19"/>
                  <a:gd name="T23" fmla="*/ 20 h 30"/>
                  <a:gd name="T24" fmla="*/ 0 w 19"/>
                  <a:gd name="T25" fmla="*/ 20 h 30"/>
                  <a:gd name="T26" fmla="*/ 0 w 19"/>
                  <a:gd name="T27" fmla="*/ 10 h 30"/>
                  <a:gd name="T28" fmla="*/ 0 w 19"/>
                  <a:gd name="T29" fmla="*/ 10 h 30"/>
                  <a:gd name="T30" fmla="*/ 0 w 19"/>
                  <a:gd name="T31" fmla="*/ 0 h 30"/>
                  <a:gd name="T32" fmla="*/ 10 w 19"/>
                  <a:gd name="T33" fmla="*/ 0 h 30"/>
                  <a:gd name="T34" fmla="*/ 10 w 19"/>
                  <a:gd name="T35" fmla="*/ 0 h 30"/>
                  <a:gd name="T36" fmla="*/ 10 w 19"/>
                  <a:gd name="T37" fmla="*/ 10 h 30"/>
                  <a:gd name="T38" fmla="*/ 10 w 19"/>
                  <a:gd name="T39" fmla="*/ 0 h 30"/>
                  <a:gd name="T40" fmla="*/ 19 w 19"/>
                  <a:gd name="T41" fmla="*/ 10 h 30"/>
                  <a:gd name="T42" fmla="*/ 19 w 19"/>
                  <a:gd name="T4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19" y="10"/>
                    </a:moveTo>
                    <a:lnTo>
                      <a:pt x="19" y="10"/>
                    </a:lnTo>
                    <a:lnTo>
                      <a:pt x="19" y="30"/>
                    </a:lnTo>
                    <a:lnTo>
                      <a:pt x="19" y="30"/>
                    </a:lnTo>
                    <a:lnTo>
                      <a:pt x="19" y="30"/>
                    </a:lnTo>
                    <a:lnTo>
                      <a:pt x="10" y="30"/>
                    </a:lnTo>
                    <a:lnTo>
                      <a:pt x="10" y="30"/>
                    </a:lnTo>
                    <a:lnTo>
                      <a:pt x="10" y="30"/>
                    </a:lnTo>
                    <a:lnTo>
                      <a:pt x="0" y="30"/>
                    </a:lnTo>
                    <a:lnTo>
                      <a:pt x="0" y="30"/>
                    </a:lnTo>
                    <a:lnTo>
                      <a:pt x="0" y="20"/>
                    </a:lnTo>
                    <a:lnTo>
                      <a:pt x="0" y="20"/>
                    </a:lnTo>
                    <a:lnTo>
                      <a:pt x="0" y="20"/>
                    </a:lnTo>
                    <a:lnTo>
                      <a:pt x="0" y="10"/>
                    </a:lnTo>
                    <a:lnTo>
                      <a:pt x="0" y="10"/>
                    </a:lnTo>
                    <a:lnTo>
                      <a:pt x="0" y="0"/>
                    </a:lnTo>
                    <a:lnTo>
                      <a:pt x="10" y="0"/>
                    </a:lnTo>
                    <a:lnTo>
                      <a:pt x="10" y="0"/>
                    </a:lnTo>
                    <a:lnTo>
                      <a:pt x="10" y="10"/>
                    </a:lnTo>
                    <a:lnTo>
                      <a:pt x="10" y="0"/>
                    </a:lnTo>
                    <a:lnTo>
                      <a:pt x="19" y="10"/>
                    </a:lnTo>
                    <a:lnTo>
                      <a:pt x="19"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0" name="Freeform 232"/>
              <p:cNvSpPr>
                <a:spLocks/>
              </p:cNvSpPr>
              <p:nvPr/>
            </p:nvSpPr>
            <p:spPr bwMode="auto">
              <a:xfrm>
                <a:off x="2908" y="2579"/>
                <a:ext cx="29" cy="19"/>
              </a:xfrm>
              <a:custGeom>
                <a:avLst/>
                <a:gdLst>
                  <a:gd name="T0" fmla="*/ 29 w 29"/>
                  <a:gd name="T1" fmla="*/ 0 h 19"/>
                  <a:gd name="T2" fmla="*/ 29 w 29"/>
                  <a:gd name="T3" fmla="*/ 0 h 19"/>
                  <a:gd name="T4" fmla="*/ 29 w 29"/>
                  <a:gd name="T5" fmla="*/ 9 h 19"/>
                  <a:gd name="T6" fmla="*/ 29 w 29"/>
                  <a:gd name="T7" fmla="*/ 9 h 19"/>
                  <a:gd name="T8" fmla="*/ 29 w 29"/>
                  <a:gd name="T9" fmla="*/ 19 h 19"/>
                  <a:gd name="T10" fmla="*/ 29 w 29"/>
                  <a:gd name="T11" fmla="*/ 19 h 19"/>
                  <a:gd name="T12" fmla="*/ 29 w 29"/>
                  <a:gd name="T13" fmla="*/ 19 h 19"/>
                  <a:gd name="T14" fmla="*/ 19 w 29"/>
                  <a:gd name="T15" fmla="*/ 19 h 19"/>
                  <a:gd name="T16" fmla="*/ 19 w 29"/>
                  <a:gd name="T17" fmla="*/ 19 h 19"/>
                  <a:gd name="T18" fmla="*/ 9 w 29"/>
                  <a:gd name="T19" fmla="*/ 19 h 19"/>
                  <a:gd name="T20" fmla="*/ 9 w 29"/>
                  <a:gd name="T21" fmla="*/ 19 h 19"/>
                  <a:gd name="T22" fmla="*/ 0 w 29"/>
                  <a:gd name="T23" fmla="*/ 19 h 19"/>
                  <a:gd name="T24" fmla="*/ 9 w 29"/>
                  <a:gd name="T25" fmla="*/ 9 h 19"/>
                  <a:gd name="T26" fmla="*/ 0 w 29"/>
                  <a:gd name="T27" fmla="*/ 9 h 19"/>
                  <a:gd name="T28" fmla="*/ 0 w 29"/>
                  <a:gd name="T29" fmla="*/ 0 h 19"/>
                  <a:gd name="T30" fmla="*/ 9 w 29"/>
                  <a:gd name="T31" fmla="*/ 0 h 19"/>
                  <a:gd name="T32" fmla="*/ 9 w 29"/>
                  <a:gd name="T33" fmla="*/ 0 h 19"/>
                  <a:gd name="T34" fmla="*/ 9 w 29"/>
                  <a:gd name="T35" fmla="*/ 0 h 19"/>
                  <a:gd name="T36" fmla="*/ 19 w 29"/>
                  <a:gd name="T37" fmla="*/ 0 h 19"/>
                  <a:gd name="T38" fmla="*/ 19 w 29"/>
                  <a:gd name="T39" fmla="*/ 0 h 19"/>
                  <a:gd name="T40" fmla="*/ 29 w 29"/>
                  <a:gd name="T41" fmla="*/ 0 h 19"/>
                  <a:gd name="T42" fmla="*/ 29 w 2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9">
                    <a:moveTo>
                      <a:pt x="29" y="0"/>
                    </a:moveTo>
                    <a:lnTo>
                      <a:pt x="29" y="0"/>
                    </a:lnTo>
                    <a:lnTo>
                      <a:pt x="29" y="9"/>
                    </a:lnTo>
                    <a:lnTo>
                      <a:pt x="29" y="9"/>
                    </a:lnTo>
                    <a:lnTo>
                      <a:pt x="29" y="19"/>
                    </a:lnTo>
                    <a:lnTo>
                      <a:pt x="29" y="19"/>
                    </a:lnTo>
                    <a:lnTo>
                      <a:pt x="29" y="19"/>
                    </a:lnTo>
                    <a:lnTo>
                      <a:pt x="19" y="19"/>
                    </a:lnTo>
                    <a:lnTo>
                      <a:pt x="19" y="19"/>
                    </a:lnTo>
                    <a:lnTo>
                      <a:pt x="9" y="19"/>
                    </a:lnTo>
                    <a:lnTo>
                      <a:pt x="9" y="19"/>
                    </a:lnTo>
                    <a:lnTo>
                      <a:pt x="0" y="19"/>
                    </a:lnTo>
                    <a:lnTo>
                      <a:pt x="9" y="9"/>
                    </a:lnTo>
                    <a:lnTo>
                      <a:pt x="0" y="9"/>
                    </a:lnTo>
                    <a:lnTo>
                      <a:pt x="0" y="0"/>
                    </a:lnTo>
                    <a:lnTo>
                      <a:pt x="9" y="0"/>
                    </a:lnTo>
                    <a:lnTo>
                      <a:pt x="9" y="0"/>
                    </a:lnTo>
                    <a:lnTo>
                      <a:pt x="9" y="0"/>
                    </a:lnTo>
                    <a:lnTo>
                      <a:pt x="19" y="0"/>
                    </a:lnTo>
                    <a:lnTo>
                      <a:pt x="19" y="0"/>
                    </a:lnTo>
                    <a:lnTo>
                      <a:pt x="29" y="0"/>
                    </a:lnTo>
                    <a:lnTo>
                      <a:pt x="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241" name="Group 233"/>
              <p:cNvGrpSpPr>
                <a:grpSpLocks/>
              </p:cNvGrpSpPr>
              <p:nvPr/>
            </p:nvGrpSpPr>
            <p:grpSpPr bwMode="auto">
              <a:xfrm>
                <a:off x="2898" y="2352"/>
                <a:ext cx="48" cy="493"/>
                <a:chOff x="8141" y="14020"/>
                <a:chExt cx="48" cy="493"/>
              </a:xfrm>
            </p:grpSpPr>
            <p:sp>
              <p:nvSpPr>
                <p:cNvPr id="43242" name="Freeform 234"/>
                <p:cNvSpPr>
                  <a:spLocks/>
                </p:cNvSpPr>
                <p:nvPr/>
              </p:nvSpPr>
              <p:spPr bwMode="auto">
                <a:xfrm>
                  <a:off x="8141" y="14020"/>
                  <a:ext cx="19" cy="29"/>
                </a:xfrm>
                <a:custGeom>
                  <a:avLst/>
                  <a:gdLst>
                    <a:gd name="T0" fmla="*/ 19 w 19"/>
                    <a:gd name="T1" fmla="*/ 10 h 29"/>
                    <a:gd name="T2" fmla="*/ 19 w 19"/>
                    <a:gd name="T3" fmla="*/ 10 h 29"/>
                    <a:gd name="T4" fmla="*/ 19 w 19"/>
                    <a:gd name="T5" fmla="*/ 19 h 29"/>
                    <a:gd name="T6" fmla="*/ 19 w 19"/>
                    <a:gd name="T7" fmla="*/ 19 h 29"/>
                    <a:gd name="T8" fmla="*/ 19 w 19"/>
                    <a:gd name="T9" fmla="*/ 19 h 29"/>
                    <a:gd name="T10" fmla="*/ 10 w 19"/>
                    <a:gd name="T11" fmla="*/ 29 h 29"/>
                    <a:gd name="T12" fmla="*/ 0 w 19"/>
                    <a:gd name="T13" fmla="*/ 29 h 29"/>
                    <a:gd name="T14" fmla="*/ 0 w 19"/>
                    <a:gd name="T15" fmla="*/ 19 h 29"/>
                    <a:gd name="T16" fmla="*/ 0 w 19"/>
                    <a:gd name="T17" fmla="*/ 19 h 29"/>
                    <a:gd name="T18" fmla="*/ 0 w 19"/>
                    <a:gd name="T19" fmla="*/ 10 h 29"/>
                    <a:gd name="T20" fmla="*/ 0 w 19"/>
                    <a:gd name="T21" fmla="*/ 0 h 29"/>
                    <a:gd name="T22" fmla="*/ 10 w 19"/>
                    <a:gd name="T23" fmla="*/ 0 h 29"/>
                    <a:gd name="T24" fmla="*/ 10 w 19"/>
                    <a:gd name="T25" fmla="*/ 0 h 29"/>
                    <a:gd name="T26" fmla="*/ 10 w 19"/>
                    <a:gd name="T27" fmla="*/ 0 h 29"/>
                    <a:gd name="T28" fmla="*/ 19 w 19"/>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9">
                      <a:moveTo>
                        <a:pt x="19" y="10"/>
                      </a:moveTo>
                      <a:lnTo>
                        <a:pt x="19" y="10"/>
                      </a:lnTo>
                      <a:lnTo>
                        <a:pt x="19" y="19"/>
                      </a:lnTo>
                      <a:lnTo>
                        <a:pt x="19" y="19"/>
                      </a:lnTo>
                      <a:lnTo>
                        <a:pt x="19" y="19"/>
                      </a:lnTo>
                      <a:lnTo>
                        <a:pt x="10" y="29"/>
                      </a:lnTo>
                      <a:lnTo>
                        <a:pt x="0" y="29"/>
                      </a:lnTo>
                      <a:lnTo>
                        <a:pt x="0" y="19"/>
                      </a:lnTo>
                      <a:lnTo>
                        <a:pt x="0" y="19"/>
                      </a:lnTo>
                      <a:lnTo>
                        <a:pt x="0" y="10"/>
                      </a:lnTo>
                      <a:lnTo>
                        <a:pt x="0" y="0"/>
                      </a:lnTo>
                      <a:lnTo>
                        <a:pt x="10" y="0"/>
                      </a:lnTo>
                      <a:lnTo>
                        <a:pt x="10" y="0"/>
                      </a:lnTo>
                      <a:lnTo>
                        <a:pt x="10" y="0"/>
                      </a:lnTo>
                      <a:lnTo>
                        <a:pt x="19"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3" name="Freeform 235"/>
                <p:cNvSpPr>
                  <a:spLocks/>
                </p:cNvSpPr>
                <p:nvPr/>
              </p:nvSpPr>
              <p:spPr bwMode="auto">
                <a:xfrm>
                  <a:off x="8170" y="14493"/>
                  <a:ext cx="19" cy="20"/>
                </a:xfrm>
                <a:custGeom>
                  <a:avLst/>
                  <a:gdLst>
                    <a:gd name="T0" fmla="*/ 19 w 19"/>
                    <a:gd name="T1" fmla="*/ 0 h 20"/>
                    <a:gd name="T2" fmla="*/ 19 w 19"/>
                    <a:gd name="T3" fmla="*/ 10 h 20"/>
                    <a:gd name="T4" fmla="*/ 19 w 19"/>
                    <a:gd name="T5" fmla="*/ 10 h 20"/>
                    <a:gd name="T6" fmla="*/ 19 w 19"/>
                    <a:gd name="T7" fmla="*/ 20 h 20"/>
                    <a:gd name="T8" fmla="*/ 19 w 19"/>
                    <a:gd name="T9" fmla="*/ 20 h 20"/>
                    <a:gd name="T10" fmla="*/ 10 w 19"/>
                    <a:gd name="T11" fmla="*/ 20 h 20"/>
                    <a:gd name="T12" fmla="*/ 10 w 19"/>
                    <a:gd name="T13" fmla="*/ 20 h 20"/>
                    <a:gd name="T14" fmla="*/ 0 w 19"/>
                    <a:gd name="T15" fmla="*/ 20 h 20"/>
                    <a:gd name="T16" fmla="*/ 0 w 19"/>
                    <a:gd name="T17" fmla="*/ 10 h 20"/>
                    <a:gd name="T18" fmla="*/ 0 w 19"/>
                    <a:gd name="T19" fmla="*/ 10 h 20"/>
                    <a:gd name="T20" fmla="*/ 0 w 19"/>
                    <a:gd name="T21" fmla="*/ 0 h 20"/>
                    <a:gd name="T22" fmla="*/ 0 w 19"/>
                    <a:gd name="T23" fmla="*/ 0 h 20"/>
                    <a:gd name="T24" fmla="*/ 10 w 19"/>
                    <a:gd name="T25" fmla="*/ 0 h 20"/>
                    <a:gd name="T26" fmla="*/ 10 w 19"/>
                    <a:gd name="T27" fmla="*/ 0 h 20"/>
                    <a:gd name="T28" fmla="*/ 19 w 19"/>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0">
                      <a:moveTo>
                        <a:pt x="19" y="0"/>
                      </a:moveTo>
                      <a:lnTo>
                        <a:pt x="19" y="10"/>
                      </a:lnTo>
                      <a:lnTo>
                        <a:pt x="19" y="10"/>
                      </a:lnTo>
                      <a:lnTo>
                        <a:pt x="19" y="20"/>
                      </a:lnTo>
                      <a:lnTo>
                        <a:pt x="19" y="20"/>
                      </a:lnTo>
                      <a:lnTo>
                        <a:pt x="10" y="20"/>
                      </a:lnTo>
                      <a:lnTo>
                        <a:pt x="10" y="20"/>
                      </a:lnTo>
                      <a:lnTo>
                        <a:pt x="0" y="20"/>
                      </a:lnTo>
                      <a:lnTo>
                        <a:pt x="0" y="10"/>
                      </a:lnTo>
                      <a:lnTo>
                        <a:pt x="0" y="10"/>
                      </a:lnTo>
                      <a:lnTo>
                        <a:pt x="0" y="0"/>
                      </a:lnTo>
                      <a:lnTo>
                        <a:pt x="0" y="0"/>
                      </a:lnTo>
                      <a:lnTo>
                        <a:pt x="10" y="0"/>
                      </a:lnTo>
                      <a:lnTo>
                        <a:pt x="10" y="0"/>
                      </a:lnTo>
                      <a:lnTo>
                        <a:pt x="1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4" name="Freeform 236"/>
                <p:cNvSpPr>
                  <a:spLocks/>
                </p:cNvSpPr>
                <p:nvPr/>
              </p:nvSpPr>
              <p:spPr bwMode="auto">
                <a:xfrm>
                  <a:off x="8160" y="14247"/>
                  <a:ext cx="20" cy="19"/>
                </a:xfrm>
                <a:custGeom>
                  <a:avLst/>
                  <a:gdLst>
                    <a:gd name="T0" fmla="*/ 20 w 20"/>
                    <a:gd name="T1" fmla="*/ 0 h 19"/>
                    <a:gd name="T2" fmla="*/ 20 w 20"/>
                    <a:gd name="T3" fmla="*/ 9 h 19"/>
                    <a:gd name="T4" fmla="*/ 20 w 20"/>
                    <a:gd name="T5" fmla="*/ 9 h 19"/>
                    <a:gd name="T6" fmla="*/ 20 w 20"/>
                    <a:gd name="T7" fmla="*/ 9 h 19"/>
                    <a:gd name="T8" fmla="*/ 10 w 20"/>
                    <a:gd name="T9" fmla="*/ 19 h 19"/>
                    <a:gd name="T10" fmla="*/ 10 w 20"/>
                    <a:gd name="T11" fmla="*/ 19 h 19"/>
                    <a:gd name="T12" fmla="*/ 0 w 20"/>
                    <a:gd name="T13" fmla="*/ 19 h 19"/>
                    <a:gd name="T14" fmla="*/ 0 w 20"/>
                    <a:gd name="T15" fmla="*/ 19 h 19"/>
                    <a:gd name="T16" fmla="*/ 0 w 20"/>
                    <a:gd name="T17" fmla="*/ 19 h 19"/>
                    <a:gd name="T18" fmla="*/ 0 w 20"/>
                    <a:gd name="T19" fmla="*/ 9 h 19"/>
                    <a:gd name="T20" fmla="*/ 0 w 20"/>
                    <a:gd name="T21" fmla="*/ 9 h 19"/>
                    <a:gd name="T22" fmla="*/ 0 w 20"/>
                    <a:gd name="T23" fmla="*/ 9 h 19"/>
                    <a:gd name="T24" fmla="*/ 0 w 20"/>
                    <a:gd name="T25" fmla="*/ 0 h 19"/>
                    <a:gd name="T26" fmla="*/ 0 w 20"/>
                    <a:gd name="T27" fmla="*/ 0 h 19"/>
                    <a:gd name="T28" fmla="*/ 10 w 20"/>
                    <a:gd name="T29" fmla="*/ 0 h 19"/>
                    <a:gd name="T30" fmla="*/ 10 w 20"/>
                    <a:gd name="T31" fmla="*/ 0 h 19"/>
                    <a:gd name="T32" fmla="*/ 2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20" y="0"/>
                      </a:moveTo>
                      <a:lnTo>
                        <a:pt x="20" y="9"/>
                      </a:lnTo>
                      <a:lnTo>
                        <a:pt x="20" y="9"/>
                      </a:lnTo>
                      <a:lnTo>
                        <a:pt x="20" y="9"/>
                      </a:lnTo>
                      <a:lnTo>
                        <a:pt x="10" y="19"/>
                      </a:lnTo>
                      <a:lnTo>
                        <a:pt x="10" y="19"/>
                      </a:lnTo>
                      <a:lnTo>
                        <a:pt x="0" y="19"/>
                      </a:lnTo>
                      <a:lnTo>
                        <a:pt x="0" y="19"/>
                      </a:lnTo>
                      <a:lnTo>
                        <a:pt x="0" y="19"/>
                      </a:lnTo>
                      <a:lnTo>
                        <a:pt x="0" y="9"/>
                      </a:lnTo>
                      <a:lnTo>
                        <a:pt x="0" y="9"/>
                      </a:lnTo>
                      <a:lnTo>
                        <a:pt x="0" y="9"/>
                      </a:lnTo>
                      <a:lnTo>
                        <a:pt x="0" y="0"/>
                      </a:lnTo>
                      <a:lnTo>
                        <a:pt x="0" y="0"/>
                      </a:lnTo>
                      <a:lnTo>
                        <a:pt x="10" y="0"/>
                      </a:lnTo>
                      <a:lnTo>
                        <a:pt x="10" y="0"/>
                      </a:lnTo>
                      <a:lnTo>
                        <a:pt x="2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3245" name="Freeform 237"/>
              <p:cNvSpPr>
                <a:spLocks/>
              </p:cNvSpPr>
              <p:nvPr/>
            </p:nvSpPr>
            <p:spPr bwMode="auto">
              <a:xfrm>
                <a:off x="2927" y="2805"/>
                <a:ext cx="67" cy="89"/>
              </a:xfrm>
              <a:custGeom>
                <a:avLst/>
                <a:gdLst>
                  <a:gd name="T0" fmla="*/ 67 w 67"/>
                  <a:gd name="T1" fmla="*/ 0 h 89"/>
                  <a:gd name="T2" fmla="*/ 67 w 67"/>
                  <a:gd name="T3" fmla="*/ 20 h 89"/>
                  <a:gd name="T4" fmla="*/ 58 w 67"/>
                  <a:gd name="T5" fmla="*/ 40 h 89"/>
                  <a:gd name="T6" fmla="*/ 48 w 67"/>
                  <a:gd name="T7" fmla="*/ 60 h 89"/>
                  <a:gd name="T8" fmla="*/ 38 w 67"/>
                  <a:gd name="T9" fmla="*/ 70 h 89"/>
                  <a:gd name="T10" fmla="*/ 29 w 67"/>
                  <a:gd name="T11" fmla="*/ 79 h 89"/>
                  <a:gd name="T12" fmla="*/ 19 w 67"/>
                  <a:gd name="T13" fmla="*/ 79 h 89"/>
                  <a:gd name="T14" fmla="*/ 10 w 67"/>
                  <a:gd name="T15" fmla="*/ 89 h 89"/>
                  <a:gd name="T16" fmla="*/ 0 w 67"/>
                  <a:gd name="T17" fmla="*/ 89 h 89"/>
                  <a:gd name="T18" fmla="*/ 19 w 67"/>
                  <a:gd name="T19" fmla="*/ 79 h 89"/>
                  <a:gd name="T20" fmla="*/ 29 w 67"/>
                  <a:gd name="T21" fmla="*/ 79 h 89"/>
                  <a:gd name="T22" fmla="*/ 38 w 67"/>
                  <a:gd name="T23" fmla="*/ 70 h 89"/>
                  <a:gd name="T24" fmla="*/ 48 w 67"/>
                  <a:gd name="T25" fmla="*/ 60 h 89"/>
                  <a:gd name="T26" fmla="*/ 58 w 67"/>
                  <a:gd name="T27" fmla="*/ 40 h 89"/>
                  <a:gd name="T28" fmla="*/ 67 w 67"/>
                  <a:gd name="T29" fmla="*/ 20 h 89"/>
                  <a:gd name="T30" fmla="*/ 67 w 67"/>
                  <a:gd name="T3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9">
                    <a:moveTo>
                      <a:pt x="67" y="0"/>
                    </a:moveTo>
                    <a:lnTo>
                      <a:pt x="67" y="20"/>
                    </a:lnTo>
                    <a:lnTo>
                      <a:pt x="58" y="40"/>
                    </a:lnTo>
                    <a:lnTo>
                      <a:pt x="48" y="60"/>
                    </a:lnTo>
                    <a:lnTo>
                      <a:pt x="38" y="70"/>
                    </a:lnTo>
                    <a:lnTo>
                      <a:pt x="29" y="79"/>
                    </a:lnTo>
                    <a:lnTo>
                      <a:pt x="19" y="79"/>
                    </a:lnTo>
                    <a:lnTo>
                      <a:pt x="10" y="89"/>
                    </a:lnTo>
                    <a:lnTo>
                      <a:pt x="0" y="89"/>
                    </a:lnTo>
                    <a:lnTo>
                      <a:pt x="19" y="79"/>
                    </a:lnTo>
                    <a:lnTo>
                      <a:pt x="29" y="79"/>
                    </a:lnTo>
                    <a:lnTo>
                      <a:pt x="38" y="70"/>
                    </a:lnTo>
                    <a:lnTo>
                      <a:pt x="48" y="60"/>
                    </a:lnTo>
                    <a:lnTo>
                      <a:pt x="58" y="40"/>
                    </a:lnTo>
                    <a:lnTo>
                      <a:pt x="67" y="20"/>
                    </a:lnTo>
                    <a:lnTo>
                      <a:pt x="6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3246" name="Group 238"/>
          <p:cNvGrpSpPr>
            <a:grpSpLocks/>
          </p:cNvGrpSpPr>
          <p:nvPr/>
        </p:nvGrpSpPr>
        <p:grpSpPr bwMode="auto">
          <a:xfrm>
            <a:off x="7596188" y="1700213"/>
            <a:ext cx="212725" cy="1062037"/>
            <a:chOff x="3037" y="1417"/>
            <a:chExt cx="336" cy="1674"/>
          </a:xfrm>
        </p:grpSpPr>
        <p:sp>
          <p:nvSpPr>
            <p:cNvPr id="43247" name="Freeform 239"/>
            <p:cNvSpPr>
              <a:spLocks/>
            </p:cNvSpPr>
            <p:nvPr/>
          </p:nvSpPr>
          <p:spPr bwMode="auto">
            <a:xfrm>
              <a:off x="3037" y="1417"/>
              <a:ext cx="288" cy="1056"/>
            </a:xfrm>
            <a:custGeom>
              <a:avLst/>
              <a:gdLst>
                <a:gd name="T0" fmla="*/ 125 w 288"/>
                <a:gd name="T1" fmla="*/ 0 h 1056"/>
                <a:gd name="T2" fmla="*/ 154 w 288"/>
                <a:gd name="T3" fmla="*/ 118 h 1056"/>
                <a:gd name="T4" fmla="*/ 173 w 288"/>
                <a:gd name="T5" fmla="*/ 247 h 1056"/>
                <a:gd name="T6" fmla="*/ 192 w 288"/>
                <a:gd name="T7" fmla="*/ 385 h 1056"/>
                <a:gd name="T8" fmla="*/ 211 w 288"/>
                <a:gd name="T9" fmla="*/ 513 h 1056"/>
                <a:gd name="T10" fmla="*/ 231 w 288"/>
                <a:gd name="T11" fmla="*/ 651 h 1056"/>
                <a:gd name="T12" fmla="*/ 250 w 288"/>
                <a:gd name="T13" fmla="*/ 789 h 1056"/>
                <a:gd name="T14" fmla="*/ 269 w 288"/>
                <a:gd name="T15" fmla="*/ 917 h 1056"/>
                <a:gd name="T16" fmla="*/ 288 w 288"/>
                <a:gd name="T17" fmla="*/ 1036 h 1056"/>
                <a:gd name="T18" fmla="*/ 260 w 288"/>
                <a:gd name="T19" fmla="*/ 1036 h 1056"/>
                <a:gd name="T20" fmla="*/ 221 w 288"/>
                <a:gd name="T21" fmla="*/ 1036 h 1056"/>
                <a:gd name="T22" fmla="*/ 192 w 288"/>
                <a:gd name="T23" fmla="*/ 1046 h 1056"/>
                <a:gd name="T24" fmla="*/ 154 w 288"/>
                <a:gd name="T25" fmla="*/ 1046 h 1056"/>
                <a:gd name="T26" fmla="*/ 125 w 288"/>
                <a:gd name="T27" fmla="*/ 1046 h 1056"/>
                <a:gd name="T28" fmla="*/ 96 w 288"/>
                <a:gd name="T29" fmla="*/ 1046 h 1056"/>
                <a:gd name="T30" fmla="*/ 58 w 288"/>
                <a:gd name="T31" fmla="*/ 1056 h 1056"/>
                <a:gd name="T32" fmla="*/ 29 w 288"/>
                <a:gd name="T33" fmla="*/ 1056 h 1056"/>
                <a:gd name="T34" fmla="*/ 19 w 288"/>
                <a:gd name="T35" fmla="*/ 898 h 1056"/>
                <a:gd name="T36" fmla="*/ 10 w 288"/>
                <a:gd name="T37" fmla="*/ 740 h 1056"/>
                <a:gd name="T38" fmla="*/ 0 w 288"/>
                <a:gd name="T39" fmla="*/ 582 h 1056"/>
                <a:gd name="T40" fmla="*/ 0 w 288"/>
                <a:gd name="T41" fmla="*/ 424 h 1056"/>
                <a:gd name="T42" fmla="*/ 10 w 288"/>
                <a:gd name="T43" fmla="*/ 286 h 1056"/>
                <a:gd name="T44" fmla="*/ 38 w 288"/>
                <a:gd name="T45" fmla="*/ 158 h 1056"/>
                <a:gd name="T46" fmla="*/ 67 w 288"/>
                <a:gd name="T47" fmla="*/ 69 h 1056"/>
                <a:gd name="T48" fmla="*/ 125 w 288"/>
                <a:gd name="T4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056">
                  <a:moveTo>
                    <a:pt x="125" y="0"/>
                  </a:moveTo>
                  <a:lnTo>
                    <a:pt x="154" y="118"/>
                  </a:lnTo>
                  <a:lnTo>
                    <a:pt x="173" y="247"/>
                  </a:lnTo>
                  <a:lnTo>
                    <a:pt x="192" y="385"/>
                  </a:lnTo>
                  <a:lnTo>
                    <a:pt x="211" y="513"/>
                  </a:lnTo>
                  <a:lnTo>
                    <a:pt x="231" y="651"/>
                  </a:lnTo>
                  <a:lnTo>
                    <a:pt x="250" y="789"/>
                  </a:lnTo>
                  <a:lnTo>
                    <a:pt x="269" y="917"/>
                  </a:lnTo>
                  <a:lnTo>
                    <a:pt x="288" y="1036"/>
                  </a:lnTo>
                  <a:lnTo>
                    <a:pt x="260" y="1036"/>
                  </a:lnTo>
                  <a:lnTo>
                    <a:pt x="221" y="1036"/>
                  </a:lnTo>
                  <a:lnTo>
                    <a:pt x="192" y="1046"/>
                  </a:lnTo>
                  <a:lnTo>
                    <a:pt x="154" y="1046"/>
                  </a:lnTo>
                  <a:lnTo>
                    <a:pt x="125" y="1046"/>
                  </a:lnTo>
                  <a:lnTo>
                    <a:pt x="96" y="1046"/>
                  </a:lnTo>
                  <a:lnTo>
                    <a:pt x="58" y="1056"/>
                  </a:lnTo>
                  <a:lnTo>
                    <a:pt x="29" y="1056"/>
                  </a:lnTo>
                  <a:lnTo>
                    <a:pt x="19" y="898"/>
                  </a:lnTo>
                  <a:lnTo>
                    <a:pt x="10" y="740"/>
                  </a:lnTo>
                  <a:lnTo>
                    <a:pt x="0" y="582"/>
                  </a:lnTo>
                  <a:lnTo>
                    <a:pt x="0" y="424"/>
                  </a:lnTo>
                  <a:lnTo>
                    <a:pt x="10" y="286"/>
                  </a:lnTo>
                  <a:lnTo>
                    <a:pt x="38" y="158"/>
                  </a:lnTo>
                  <a:lnTo>
                    <a:pt x="67" y="69"/>
                  </a:lnTo>
                  <a:lnTo>
                    <a:pt x="125"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8" name="Freeform 240"/>
            <p:cNvSpPr>
              <a:spLocks/>
            </p:cNvSpPr>
            <p:nvPr/>
          </p:nvSpPr>
          <p:spPr bwMode="auto">
            <a:xfrm>
              <a:off x="3181" y="1565"/>
              <a:ext cx="125" cy="868"/>
            </a:xfrm>
            <a:custGeom>
              <a:avLst/>
              <a:gdLst>
                <a:gd name="T0" fmla="*/ 0 w 125"/>
                <a:gd name="T1" fmla="*/ 0 h 868"/>
                <a:gd name="T2" fmla="*/ 125 w 125"/>
                <a:gd name="T3" fmla="*/ 868 h 868"/>
                <a:gd name="T4" fmla="*/ 116 w 125"/>
                <a:gd name="T5" fmla="*/ 868 h 868"/>
                <a:gd name="T6" fmla="*/ 0 w 125"/>
                <a:gd name="T7" fmla="*/ 0 h 868"/>
              </a:gdLst>
              <a:ahLst/>
              <a:cxnLst>
                <a:cxn ang="0">
                  <a:pos x="T0" y="T1"/>
                </a:cxn>
                <a:cxn ang="0">
                  <a:pos x="T2" y="T3"/>
                </a:cxn>
                <a:cxn ang="0">
                  <a:pos x="T4" y="T5"/>
                </a:cxn>
                <a:cxn ang="0">
                  <a:pos x="T6" y="T7"/>
                </a:cxn>
              </a:cxnLst>
              <a:rect l="0" t="0" r="r" b="b"/>
              <a:pathLst>
                <a:path w="125" h="868">
                  <a:moveTo>
                    <a:pt x="0" y="0"/>
                  </a:moveTo>
                  <a:lnTo>
                    <a:pt x="125" y="868"/>
                  </a:lnTo>
                  <a:lnTo>
                    <a:pt x="116" y="868"/>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9" name="Freeform 241"/>
            <p:cNvSpPr>
              <a:spLocks/>
            </p:cNvSpPr>
            <p:nvPr/>
          </p:nvSpPr>
          <p:spPr bwMode="auto">
            <a:xfrm>
              <a:off x="3066" y="1456"/>
              <a:ext cx="86" cy="859"/>
            </a:xfrm>
            <a:custGeom>
              <a:avLst/>
              <a:gdLst>
                <a:gd name="T0" fmla="*/ 86 w 86"/>
                <a:gd name="T1" fmla="*/ 0 h 859"/>
                <a:gd name="T2" fmla="*/ 77 w 86"/>
                <a:gd name="T3" fmla="*/ 40 h 859"/>
                <a:gd name="T4" fmla="*/ 58 w 86"/>
                <a:gd name="T5" fmla="*/ 60 h 859"/>
                <a:gd name="T6" fmla="*/ 48 w 86"/>
                <a:gd name="T7" fmla="*/ 89 h 859"/>
                <a:gd name="T8" fmla="*/ 48 w 86"/>
                <a:gd name="T9" fmla="*/ 119 h 859"/>
                <a:gd name="T10" fmla="*/ 48 w 86"/>
                <a:gd name="T11" fmla="*/ 148 h 859"/>
                <a:gd name="T12" fmla="*/ 58 w 86"/>
                <a:gd name="T13" fmla="*/ 178 h 859"/>
                <a:gd name="T14" fmla="*/ 67 w 86"/>
                <a:gd name="T15" fmla="*/ 217 h 859"/>
                <a:gd name="T16" fmla="*/ 77 w 86"/>
                <a:gd name="T17" fmla="*/ 267 h 859"/>
                <a:gd name="T18" fmla="*/ 77 w 86"/>
                <a:gd name="T19" fmla="*/ 346 h 859"/>
                <a:gd name="T20" fmla="*/ 67 w 86"/>
                <a:gd name="T21" fmla="*/ 425 h 859"/>
                <a:gd name="T22" fmla="*/ 48 w 86"/>
                <a:gd name="T23" fmla="*/ 563 h 859"/>
                <a:gd name="T24" fmla="*/ 38 w 86"/>
                <a:gd name="T25" fmla="*/ 632 h 859"/>
                <a:gd name="T26" fmla="*/ 29 w 86"/>
                <a:gd name="T27" fmla="*/ 701 h 859"/>
                <a:gd name="T28" fmla="*/ 19 w 86"/>
                <a:gd name="T29" fmla="*/ 770 h 859"/>
                <a:gd name="T30" fmla="*/ 19 w 86"/>
                <a:gd name="T31" fmla="*/ 859 h 859"/>
                <a:gd name="T32" fmla="*/ 9 w 86"/>
                <a:gd name="T33" fmla="*/ 730 h 859"/>
                <a:gd name="T34" fmla="*/ 9 w 86"/>
                <a:gd name="T35" fmla="*/ 612 h 859"/>
                <a:gd name="T36" fmla="*/ 0 w 86"/>
                <a:gd name="T37" fmla="*/ 484 h 859"/>
                <a:gd name="T38" fmla="*/ 0 w 86"/>
                <a:gd name="T39" fmla="*/ 365 h 859"/>
                <a:gd name="T40" fmla="*/ 9 w 86"/>
                <a:gd name="T41" fmla="*/ 247 h 859"/>
                <a:gd name="T42" fmla="*/ 19 w 86"/>
                <a:gd name="T43" fmla="*/ 148 h 859"/>
                <a:gd name="T44" fmla="*/ 48 w 86"/>
                <a:gd name="T45" fmla="*/ 70 h 859"/>
                <a:gd name="T46" fmla="*/ 86 w 86"/>
                <a:gd name="T4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59">
                  <a:moveTo>
                    <a:pt x="86" y="0"/>
                  </a:moveTo>
                  <a:lnTo>
                    <a:pt x="77" y="40"/>
                  </a:lnTo>
                  <a:lnTo>
                    <a:pt x="58" y="60"/>
                  </a:lnTo>
                  <a:lnTo>
                    <a:pt x="48" y="89"/>
                  </a:lnTo>
                  <a:lnTo>
                    <a:pt x="48" y="119"/>
                  </a:lnTo>
                  <a:lnTo>
                    <a:pt x="48" y="148"/>
                  </a:lnTo>
                  <a:lnTo>
                    <a:pt x="58" y="178"/>
                  </a:lnTo>
                  <a:lnTo>
                    <a:pt x="67" y="217"/>
                  </a:lnTo>
                  <a:lnTo>
                    <a:pt x="77" y="267"/>
                  </a:lnTo>
                  <a:lnTo>
                    <a:pt x="77" y="346"/>
                  </a:lnTo>
                  <a:lnTo>
                    <a:pt x="67" y="425"/>
                  </a:lnTo>
                  <a:lnTo>
                    <a:pt x="48" y="563"/>
                  </a:lnTo>
                  <a:lnTo>
                    <a:pt x="38" y="632"/>
                  </a:lnTo>
                  <a:lnTo>
                    <a:pt x="29" y="701"/>
                  </a:lnTo>
                  <a:lnTo>
                    <a:pt x="19" y="770"/>
                  </a:lnTo>
                  <a:lnTo>
                    <a:pt x="19" y="859"/>
                  </a:lnTo>
                  <a:lnTo>
                    <a:pt x="9" y="730"/>
                  </a:lnTo>
                  <a:lnTo>
                    <a:pt x="9" y="612"/>
                  </a:lnTo>
                  <a:lnTo>
                    <a:pt x="0" y="484"/>
                  </a:lnTo>
                  <a:lnTo>
                    <a:pt x="0" y="365"/>
                  </a:lnTo>
                  <a:lnTo>
                    <a:pt x="9" y="247"/>
                  </a:lnTo>
                  <a:lnTo>
                    <a:pt x="19" y="148"/>
                  </a:lnTo>
                  <a:lnTo>
                    <a:pt x="48" y="70"/>
                  </a:lnTo>
                  <a:lnTo>
                    <a:pt x="86"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0" name="Freeform 242"/>
            <p:cNvSpPr>
              <a:spLocks/>
            </p:cNvSpPr>
            <p:nvPr/>
          </p:nvSpPr>
          <p:spPr bwMode="auto">
            <a:xfrm>
              <a:off x="3037" y="1466"/>
              <a:ext cx="115" cy="1007"/>
            </a:xfrm>
            <a:custGeom>
              <a:avLst/>
              <a:gdLst>
                <a:gd name="T0" fmla="*/ 115 w 115"/>
                <a:gd name="T1" fmla="*/ 0 h 1007"/>
                <a:gd name="T2" fmla="*/ 87 w 115"/>
                <a:gd name="T3" fmla="*/ 79 h 1007"/>
                <a:gd name="T4" fmla="*/ 58 w 115"/>
                <a:gd name="T5" fmla="*/ 188 h 1007"/>
                <a:gd name="T6" fmla="*/ 48 w 115"/>
                <a:gd name="T7" fmla="*/ 316 h 1007"/>
                <a:gd name="T8" fmla="*/ 29 w 115"/>
                <a:gd name="T9" fmla="*/ 454 h 1007"/>
                <a:gd name="T10" fmla="*/ 29 w 115"/>
                <a:gd name="T11" fmla="*/ 602 h 1007"/>
                <a:gd name="T12" fmla="*/ 29 w 115"/>
                <a:gd name="T13" fmla="*/ 750 h 1007"/>
                <a:gd name="T14" fmla="*/ 29 w 115"/>
                <a:gd name="T15" fmla="*/ 878 h 1007"/>
                <a:gd name="T16" fmla="*/ 38 w 115"/>
                <a:gd name="T17" fmla="*/ 1007 h 1007"/>
                <a:gd name="T18" fmla="*/ 29 w 115"/>
                <a:gd name="T19" fmla="*/ 997 h 1007"/>
                <a:gd name="T20" fmla="*/ 29 w 115"/>
                <a:gd name="T21" fmla="*/ 997 h 1007"/>
                <a:gd name="T22" fmla="*/ 29 w 115"/>
                <a:gd name="T23" fmla="*/ 997 h 1007"/>
                <a:gd name="T24" fmla="*/ 10 w 115"/>
                <a:gd name="T25" fmla="*/ 829 h 1007"/>
                <a:gd name="T26" fmla="*/ 0 w 115"/>
                <a:gd name="T27" fmla="*/ 661 h 1007"/>
                <a:gd name="T28" fmla="*/ 10 w 115"/>
                <a:gd name="T29" fmla="*/ 503 h 1007"/>
                <a:gd name="T30" fmla="*/ 19 w 115"/>
                <a:gd name="T31" fmla="*/ 365 h 1007"/>
                <a:gd name="T32" fmla="*/ 29 w 115"/>
                <a:gd name="T33" fmla="*/ 237 h 1007"/>
                <a:gd name="T34" fmla="*/ 58 w 115"/>
                <a:gd name="T35" fmla="*/ 129 h 1007"/>
                <a:gd name="T36" fmla="*/ 87 w 115"/>
                <a:gd name="T37" fmla="*/ 50 h 1007"/>
                <a:gd name="T38" fmla="*/ 115 w 115"/>
                <a:gd name="T3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007">
                  <a:moveTo>
                    <a:pt x="115" y="0"/>
                  </a:moveTo>
                  <a:lnTo>
                    <a:pt x="87" y="79"/>
                  </a:lnTo>
                  <a:lnTo>
                    <a:pt x="58" y="188"/>
                  </a:lnTo>
                  <a:lnTo>
                    <a:pt x="48" y="316"/>
                  </a:lnTo>
                  <a:lnTo>
                    <a:pt x="29" y="454"/>
                  </a:lnTo>
                  <a:lnTo>
                    <a:pt x="29" y="602"/>
                  </a:lnTo>
                  <a:lnTo>
                    <a:pt x="29" y="750"/>
                  </a:lnTo>
                  <a:lnTo>
                    <a:pt x="29" y="878"/>
                  </a:lnTo>
                  <a:lnTo>
                    <a:pt x="38" y="1007"/>
                  </a:lnTo>
                  <a:lnTo>
                    <a:pt x="29" y="997"/>
                  </a:lnTo>
                  <a:lnTo>
                    <a:pt x="29" y="997"/>
                  </a:lnTo>
                  <a:lnTo>
                    <a:pt x="29" y="997"/>
                  </a:lnTo>
                  <a:lnTo>
                    <a:pt x="10" y="829"/>
                  </a:lnTo>
                  <a:lnTo>
                    <a:pt x="0" y="661"/>
                  </a:lnTo>
                  <a:lnTo>
                    <a:pt x="10" y="503"/>
                  </a:lnTo>
                  <a:lnTo>
                    <a:pt x="19" y="365"/>
                  </a:lnTo>
                  <a:lnTo>
                    <a:pt x="29" y="237"/>
                  </a:lnTo>
                  <a:lnTo>
                    <a:pt x="58" y="129"/>
                  </a:lnTo>
                  <a:lnTo>
                    <a:pt x="87" y="50"/>
                  </a:lnTo>
                  <a:lnTo>
                    <a:pt x="115"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1" name="Freeform 243"/>
            <p:cNvSpPr>
              <a:spLocks/>
            </p:cNvSpPr>
            <p:nvPr/>
          </p:nvSpPr>
          <p:spPr bwMode="auto">
            <a:xfrm>
              <a:off x="3047" y="2048"/>
              <a:ext cx="9" cy="296"/>
            </a:xfrm>
            <a:custGeom>
              <a:avLst/>
              <a:gdLst>
                <a:gd name="T0" fmla="*/ 0 w 9"/>
                <a:gd name="T1" fmla="*/ 0 h 296"/>
                <a:gd name="T2" fmla="*/ 0 w 9"/>
                <a:gd name="T3" fmla="*/ 40 h 296"/>
                <a:gd name="T4" fmla="*/ 0 w 9"/>
                <a:gd name="T5" fmla="*/ 79 h 296"/>
                <a:gd name="T6" fmla="*/ 0 w 9"/>
                <a:gd name="T7" fmla="*/ 109 h 296"/>
                <a:gd name="T8" fmla="*/ 0 w 9"/>
                <a:gd name="T9" fmla="*/ 148 h 296"/>
                <a:gd name="T10" fmla="*/ 9 w 9"/>
                <a:gd name="T11" fmla="*/ 188 h 296"/>
                <a:gd name="T12" fmla="*/ 9 w 9"/>
                <a:gd name="T13" fmla="*/ 227 h 296"/>
                <a:gd name="T14" fmla="*/ 9 w 9"/>
                <a:gd name="T15" fmla="*/ 257 h 296"/>
                <a:gd name="T16" fmla="*/ 9 w 9"/>
                <a:gd name="T17" fmla="*/ 296 h 296"/>
                <a:gd name="T18" fmla="*/ 9 w 9"/>
                <a:gd name="T19" fmla="*/ 277 h 296"/>
                <a:gd name="T20" fmla="*/ 9 w 9"/>
                <a:gd name="T21" fmla="*/ 257 h 296"/>
                <a:gd name="T22" fmla="*/ 9 w 9"/>
                <a:gd name="T23" fmla="*/ 237 h 296"/>
                <a:gd name="T24" fmla="*/ 0 w 9"/>
                <a:gd name="T25" fmla="*/ 217 h 296"/>
                <a:gd name="T26" fmla="*/ 0 w 9"/>
                <a:gd name="T27" fmla="*/ 178 h 296"/>
                <a:gd name="T28" fmla="*/ 0 w 9"/>
                <a:gd name="T29" fmla="*/ 158 h 296"/>
                <a:gd name="T30" fmla="*/ 0 w 9"/>
                <a:gd name="T31" fmla="*/ 138 h 296"/>
                <a:gd name="T32" fmla="*/ 0 w 9"/>
                <a:gd name="T33" fmla="*/ 119 h 296"/>
                <a:gd name="T34" fmla="*/ 0 w 9"/>
                <a:gd name="T35" fmla="*/ 109 h 296"/>
                <a:gd name="T36" fmla="*/ 0 w 9"/>
                <a:gd name="T37" fmla="*/ 89 h 296"/>
                <a:gd name="T38" fmla="*/ 0 w 9"/>
                <a:gd name="T39" fmla="*/ 69 h 296"/>
                <a:gd name="T40" fmla="*/ 0 w 9"/>
                <a:gd name="T41" fmla="*/ 50 h 296"/>
                <a:gd name="T42" fmla="*/ 0 w 9"/>
                <a:gd name="T43" fmla="*/ 30 h 296"/>
                <a:gd name="T44" fmla="*/ 0 w 9"/>
                <a:gd name="T45" fmla="*/ 20 h 296"/>
                <a:gd name="T46" fmla="*/ 0 w 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96">
                  <a:moveTo>
                    <a:pt x="0" y="0"/>
                  </a:moveTo>
                  <a:lnTo>
                    <a:pt x="0" y="40"/>
                  </a:lnTo>
                  <a:lnTo>
                    <a:pt x="0" y="79"/>
                  </a:lnTo>
                  <a:lnTo>
                    <a:pt x="0" y="109"/>
                  </a:lnTo>
                  <a:lnTo>
                    <a:pt x="0" y="148"/>
                  </a:lnTo>
                  <a:lnTo>
                    <a:pt x="9" y="188"/>
                  </a:lnTo>
                  <a:lnTo>
                    <a:pt x="9" y="227"/>
                  </a:lnTo>
                  <a:lnTo>
                    <a:pt x="9" y="257"/>
                  </a:lnTo>
                  <a:lnTo>
                    <a:pt x="9" y="296"/>
                  </a:lnTo>
                  <a:lnTo>
                    <a:pt x="9" y="277"/>
                  </a:lnTo>
                  <a:lnTo>
                    <a:pt x="9" y="257"/>
                  </a:lnTo>
                  <a:lnTo>
                    <a:pt x="9" y="237"/>
                  </a:lnTo>
                  <a:lnTo>
                    <a:pt x="0" y="217"/>
                  </a:lnTo>
                  <a:lnTo>
                    <a:pt x="0" y="178"/>
                  </a:lnTo>
                  <a:lnTo>
                    <a:pt x="0" y="158"/>
                  </a:lnTo>
                  <a:lnTo>
                    <a:pt x="0" y="138"/>
                  </a:lnTo>
                  <a:lnTo>
                    <a:pt x="0" y="119"/>
                  </a:lnTo>
                  <a:lnTo>
                    <a:pt x="0" y="109"/>
                  </a:lnTo>
                  <a:lnTo>
                    <a:pt x="0" y="89"/>
                  </a:lnTo>
                  <a:lnTo>
                    <a:pt x="0" y="69"/>
                  </a:lnTo>
                  <a:lnTo>
                    <a:pt x="0" y="50"/>
                  </a:lnTo>
                  <a:lnTo>
                    <a:pt x="0" y="30"/>
                  </a:lnTo>
                  <a:lnTo>
                    <a:pt x="0" y="20"/>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2" name="Freeform 244"/>
            <p:cNvSpPr>
              <a:spLocks/>
            </p:cNvSpPr>
            <p:nvPr/>
          </p:nvSpPr>
          <p:spPr bwMode="auto">
            <a:xfrm>
              <a:off x="3066" y="2453"/>
              <a:ext cx="259" cy="59"/>
            </a:xfrm>
            <a:custGeom>
              <a:avLst/>
              <a:gdLst>
                <a:gd name="T0" fmla="*/ 250 w 259"/>
                <a:gd name="T1" fmla="*/ 39 h 59"/>
                <a:gd name="T2" fmla="*/ 250 w 259"/>
                <a:gd name="T3" fmla="*/ 29 h 59"/>
                <a:gd name="T4" fmla="*/ 250 w 259"/>
                <a:gd name="T5" fmla="*/ 20 h 59"/>
                <a:gd name="T6" fmla="*/ 250 w 259"/>
                <a:gd name="T7" fmla="*/ 10 h 59"/>
                <a:gd name="T8" fmla="*/ 250 w 259"/>
                <a:gd name="T9" fmla="*/ 10 h 59"/>
                <a:gd name="T10" fmla="*/ 250 w 259"/>
                <a:gd name="T11" fmla="*/ 0 h 59"/>
                <a:gd name="T12" fmla="*/ 259 w 259"/>
                <a:gd name="T13" fmla="*/ 0 h 59"/>
                <a:gd name="T14" fmla="*/ 231 w 259"/>
                <a:gd name="T15" fmla="*/ 0 h 59"/>
                <a:gd name="T16" fmla="*/ 192 w 259"/>
                <a:gd name="T17" fmla="*/ 0 h 59"/>
                <a:gd name="T18" fmla="*/ 163 w 259"/>
                <a:gd name="T19" fmla="*/ 0 h 59"/>
                <a:gd name="T20" fmla="*/ 125 w 259"/>
                <a:gd name="T21" fmla="*/ 10 h 59"/>
                <a:gd name="T22" fmla="*/ 96 w 259"/>
                <a:gd name="T23" fmla="*/ 10 h 59"/>
                <a:gd name="T24" fmla="*/ 67 w 259"/>
                <a:gd name="T25" fmla="*/ 10 h 59"/>
                <a:gd name="T26" fmla="*/ 29 w 259"/>
                <a:gd name="T27" fmla="*/ 10 h 59"/>
                <a:gd name="T28" fmla="*/ 0 w 259"/>
                <a:gd name="T29" fmla="*/ 20 h 59"/>
                <a:gd name="T30" fmla="*/ 0 w 259"/>
                <a:gd name="T31" fmla="*/ 29 h 59"/>
                <a:gd name="T32" fmla="*/ 0 w 259"/>
                <a:gd name="T33" fmla="*/ 29 h 59"/>
                <a:gd name="T34" fmla="*/ 9 w 259"/>
                <a:gd name="T35" fmla="*/ 29 h 59"/>
                <a:gd name="T36" fmla="*/ 29 w 259"/>
                <a:gd name="T37" fmla="*/ 29 h 59"/>
                <a:gd name="T38" fmla="*/ 48 w 259"/>
                <a:gd name="T39" fmla="*/ 29 h 59"/>
                <a:gd name="T40" fmla="*/ 58 w 259"/>
                <a:gd name="T41" fmla="*/ 39 h 59"/>
                <a:gd name="T42" fmla="*/ 96 w 259"/>
                <a:gd name="T43" fmla="*/ 39 h 59"/>
                <a:gd name="T44" fmla="*/ 115 w 259"/>
                <a:gd name="T45" fmla="*/ 39 h 59"/>
                <a:gd name="T46" fmla="*/ 125 w 259"/>
                <a:gd name="T47" fmla="*/ 49 h 59"/>
                <a:gd name="T48" fmla="*/ 144 w 259"/>
                <a:gd name="T49" fmla="*/ 59 h 59"/>
                <a:gd name="T50" fmla="*/ 154 w 259"/>
                <a:gd name="T51" fmla="*/ 49 h 59"/>
                <a:gd name="T52" fmla="*/ 163 w 259"/>
                <a:gd name="T53" fmla="*/ 49 h 59"/>
                <a:gd name="T54" fmla="*/ 182 w 259"/>
                <a:gd name="T55" fmla="*/ 49 h 59"/>
                <a:gd name="T56" fmla="*/ 192 w 259"/>
                <a:gd name="T57" fmla="*/ 49 h 59"/>
                <a:gd name="T58" fmla="*/ 211 w 259"/>
                <a:gd name="T59" fmla="*/ 39 h 59"/>
                <a:gd name="T60" fmla="*/ 221 w 259"/>
                <a:gd name="T61" fmla="*/ 39 h 59"/>
                <a:gd name="T62" fmla="*/ 231 w 259"/>
                <a:gd name="T63" fmla="*/ 39 h 59"/>
                <a:gd name="T64" fmla="*/ 250 w 259"/>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59">
                  <a:moveTo>
                    <a:pt x="250" y="39"/>
                  </a:moveTo>
                  <a:lnTo>
                    <a:pt x="250" y="29"/>
                  </a:lnTo>
                  <a:lnTo>
                    <a:pt x="250" y="20"/>
                  </a:lnTo>
                  <a:lnTo>
                    <a:pt x="250" y="10"/>
                  </a:lnTo>
                  <a:lnTo>
                    <a:pt x="250" y="10"/>
                  </a:lnTo>
                  <a:lnTo>
                    <a:pt x="250" y="0"/>
                  </a:lnTo>
                  <a:lnTo>
                    <a:pt x="259" y="0"/>
                  </a:lnTo>
                  <a:lnTo>
                    <a:pt x="231" y="0"/>
                  </a:lnTo>
                  <a:lnTo>
                    <a:pt x="192" y="0"/>
                  </a:lnTo>
                  <a:lnTo>
                    <a:pt x="163" y="0"/>
                  </a:lnTo>
                  <a:lnTo>
                    <a:pt x="125" y="10"/>
                  </a:lnTo>
                  <a:lnTo>
                    <a:pt x="96" y="10"/>
                  </a:lnTo>
                  <a:lnTo>
                    <a:pt x="67" y="10"/>
                  </a:lnTo>
                  <a:lnTo>
                    <a:pt x="29" y="10"/>
                  </a:lnTo>
                  <a:lnTo>
                    <a:pt x="0" y="20"/>
                  </a:lnTo>
                  <a:lnTo>
                    <a:pt x="0" y="29"/>
                  </a:lnTo>
                  <a:lnTo>
                    <a:pt x="0" y="29"/>
                  </a:lnTo>
                  <a:lnTo>
                    <a:pt x="9" y="29"/>
                  </a:lnTo>
                  <a:lnTo>
                    <a:pt x="29" y="29"/>
                  </a:lnTo>
                  <a:lnTo>
                    <a:pt x="48" y="29"/>
                  </a:lnTo>
                  <a:lnTo>
                    <a:pt x="58" y="39"/>
                  </a:lnTo>
                  <a:lnTo>
                    <a:pt x="96" y="39"/>
                  </a:lnTo>
                  <a:lnTo>
                    <a:pt x="115" y="39"/>
                  </a:lnTo>
                  <a:lnTo>
                    <a:pt x="125" y="49"/>
                  </a:lnTo>
                  <a:lnTo>
                    <a:pt x="144" y="59"/>
                  </a:lnTo>
                  <a:lnTo>
                    <a:pt x="154" y="49"/>
                  </a:lnTo>
                  <a:lnTo>
                    <a:pt x="163" y="49"/>
                  </a:lnTo>
                  <a:lnTo>
                    <a:pt x="182" y="49"/>
                  </a:lnTo>
                  <a:lnTo>
                    <a:pt x="192" y="49"/>
                  </a:lnTo>
                  <a:lnTo>
                    <a:pt x="211" y="39"/>
                  </a:lnTo>
                  <a:lnTo>
                    <a:pt x="221" y="39"/>
                  </a:lnTo>
                  <a:lnTo>
                    <a:pt x="231" y="39"/>
                  </a:lnTo>
                  <a:lnTo>
                    <a:pt x="250" y="39"/>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3" name="Freeform 245"/>
            <p:cNvSpPr>
              <a:spLocks/>
            </p:cNvSpPr>
            <p:nvPr/>
          </p:nvSpPr>
          <p:spPr bwMode="auto">
            <a:xfrm>
              <a:off x="3066" y="2453"/>
              <a:ext cx="240" cy="59"/>
            </a:xfrm>
            <a:custGeom>
              <a:avLst/>
              <a:gdLst>
                <a:gd name="T0" fmla="*/ 231 w 240"/>
                <a:gd name="T1" fmla="*/ 39 h 59"/>
                <a:gd name="T2" fmla="*/ 231 w 240"/>
                <a:gd name="T3" fmla="*/ 29 h 59"/>
                <a:gd name="T4" fmla="*/ 231 w 240"/>
                <a:gd name="T5" fmla="*/ 29 h 59"/>
                <a:gd name="T6" fmla="*/ 231 w 240"/>
                <a:gd name="T7" fmla="*/ 20 h 59"/>
                <a:gd name="T8" fmla="*/ 240 w 240"/>
                <a:gd name="T9" fmla="*/ 20 h 59"/>
                <a:gd name="T10" fmla="*/ 240 w 240"/>
                <a:gd name="T11" fmla="*/ 10 h 59"/>
                <a:gd name="T12" fmla="*/ 240 w 240"/>
                <a:gd name="T13" fmla="*/ 10 h 59"/>
                <a:gd name="T14" fmla="*/ 240 w 240"/>
                <a:gd name="T15" fmla="*/ 0 h 59"/>
                <a:gd name="T16" fmla="*/ 211 w 240"/>
                <a:gd name="T17" fmla="*/ 0 h 59"/>
                <a:gd name="T18" fmla="*/ 182 w 240"/>
                <a:gd name="T19" fmla="*/ 10 h 59"/>
                <a:gd name="T20" fmla="*/ 115 w 240"/>
                <a:gd name="T21" fmla="*/ 10 h 59"/>
                <a:gd name="T22" fmla="*/ 86 w 240"/>
                <a:gd name="T23" fmla="*/ 10 h 59"/>
                <a:gd name="T24" fmla="*/ 58 w 240"/>
                <a:gd name="T25" fmla="*/ 20 h 59"/>
                <a:gd name="T26" fmla="*/ 0 w 240"/>
                <a:gd name="T27" fmla="*/ 20 h 59"/>
                <a:gd name="T28" fmla="*/ 0 w 240"/>
                <a:gd name="T29" fmla="*/ 29 h 59"/>
                <a:gd name="T30" fmla="*/ 0 w 240"/>
                <a:gd name="T31" fmla="*/ 29 h 59"/>
                <a:gd name="T32" fmla="*/ 9 w 240"/>
                <a:gd name="T33" fmla="*/ 39 h 59"/>
                <a:gd name="T34" fmla="*/ 19 w 240"/>
                <a:gd name="T35" fmla="*/ 29 h 59"/>
                <a:gd name="T36" fmla="*/ 48 w 240"/>
                <a:gd name="T37" fmla="*/ 39 h 59"/>
                <a:gd name="T38" fmla="*/ 58 w 240"/>
                <a:gd name="T39" fmla="*/ 39 h 59"/>
                <a:gd name="T40" fmla="*/ 77 w 240"/>
                <a:gd name="T41" fmla="*/ 39 h 59"/>
                <a:gd name="T42" fmla="*/ 96 w 240"/>
                <a:gd name="T43" fmla="*/ 39 h 59"/>
                <a:gd name="T44" fmla="*/ 106 w 240"/>
                <a:gd name="T45" fmla="*/ 39 h 59"/>
                <a:gd name="T46" fmla="*/ 125 w 240"/>
                <a:gd name="T47" fmla="*/ 49 h 59"/>
                <a:gd name="T48" fmla="*/ 134 w 240"/>
                <a:gd name="T49" fmla="*/ 59 h 59"/>
                <a:gd name="T50" fmla="*/ 154 w 240"/>
                <a:gd name="T51" fmla="*/ 59 h 59"/>
                <a:gd name="T52" fmla="*/ 163 w 240"/>
                <a:gd name="T53" fmla="*/ 49 h 59"/>
                <a:gd name="T54" fmla="*/ 173 w 240"/>
                <a:gd name="T55" fmla="*/ 49 h 59"/>
                <a:gd name="T56" fmla="*/ 192 w 240"/>
                <a:gd name="T57" fmla="*/ 49 h 59"/>
                <a:gd name="T58" fmla="*/ 202 w 240"/>
                <a:gd name="T59" fmla="*/ 49 h 59"/>
                <a:gd name="T60" fmla="*/ 211 w 240"/>
                <a:gd name="T61" fmla="*/ 39 h 59"/>
                <a:gd name="T62" fmla="*/ 221 w 240"/>
                <a:gd name="T63" fmla="*/ 39 h 59"/>
                <a:gd name="T64" fmla="*/ 231 w 240"/>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9">
                  <a:moveTo>
                    <a:pt x="231" y="39"/>
                  </a:moveTo>
                  <a:lnTo>
                    <a:pt x="231" y="29"/>
                  </a:lnTo>
                  <a:lnTo>
                    <a:pt x="231" y="29"/>
                  </a:lnTo>
                  <a:lnTo>
                    <a:pt x="231" y="20"/>
                  </a:lnTo>
                  <a:lnTo>
                    <a:pt x="240" y="20"/>
                  </a:lnTo>
                  <a:lnTo>
                    <a:pt x="240" y="10"/>
                  </a:lnTo>
                  <a:lnTo>
                    <a:pt x="240" y="10"/>
                  </a:lnTo>
                  <a:lnTo>
                    <a:pt x="240" y="0"/>
                  </a:lnTo>
                  <a:lnTo>
                    <a:pt x="211" y="0"/>
                  </a:lnTo>
                  <a:lnTo>
                    <a:pt x="182" y="10"/>
                  </a:lnTo>
                  <a:lnTo>
                    <a:pt x="115" y="10"/>
                  </a:lnTo>
                  <a:lnTo>
                    <a:pt x="86" y="10"/>
                  </a:lnTo>
                  <a:lnTo>
                    <a:pt x="58" y="20"/>
                  </a:lnTo>
                  <a:lnTo>
                    <a:pt x="0" y="20"/>
                  </a:lnTo>
                  <a:lnTo>
                    <a:pt x="0" y="29"/>
                  </a:lnTo>
                  <a:lnTo>
                    <a:pt x="0" y="29"/>
                  </a:lnTo>
                  <a:lnTo>
                    <a:pt x="9" y="39"/>
                  </a:lnTo>
                  <a:lnTo>
                    <a:pt x="19" y="29"/>
                  </a:lnTo>
                  <a:lnTo>
                    <a:pt x="48" y="39"/>
                  </a:lnTo>
                  <a:lnTo>
                    <a:pt x="58" y="39"/>
                  </a:lnTo>
                  <a:lnTo>
                    <a:pt x="77" y="39"/>
                  </a:lnTo>
                  <a:lnTo>
                    <a:pt x="96" y="39"/>
                  </a:lnTo>
                  <a:lnTo>
                    <a:pt x="106" y="39"/>
                  </a:lnTo>
                  <a:lnTo>
                    <a:pt x="125" y="49"/>
                  </a:lnTo>
                  <a:lnTo>
                    <a:pt x="134" y="59"/>
                  </a:lnTo>
                  <a:lnTo>
                    <a:pt x="154" y="59"/>
                  </a:lnTo>
                  <a:lnTo>
                    <a:pt x="163" y="49"/>
                  </a:lnTo>
                  <a:lnTo>
                    <a:pt x="173" y="49"/>
                  </a:lnTo>
                  <a:lnTo>
                    <a:pt x="192" y="49"/>
                  </a:lnTo>
                  <a:lnTo>
                    <a:pt x="202" y="49"/>
                  </a:lnTo>
                  <a:lnTo>
                    <a:pt x="211" y="39"/>
                  </a:lnTo>
                  <a:lnTo>
                    <a:pt x="221" y="39"/>
                  </a:lnTo>
                  <a:lnTo>
                    <a:pt x="231" y="39"/>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4" name="Freeform 246"/>
            <p:cNvSpPr>
              <a:spLocks/>
            </p:cNvSpPr>
            <p:nvPr/>
          </p:nvSpPr>
          <p:spPr bwMode="auto">
            <a:xfrm>
              <a:off x="3066" y="2463"/>
              <a:ext cx="221" cy="49"/>
            </a:xfrm>
            <a:custGeom>
              <a:avLst/>
              <a:gdLst>
                <a:gd name="T0" fmla="*/ 221 w 221"/>
                <a:gd name="T1" fmla="*/ 29 h 49"/>
                <a:gd name="T2" fmla="*/ 221 w 221"/>
                <a:gd name="T3" fmla="*/ 29 h 49"/>
                <a:gd name="T4" fmla="*/ 221 w 221"/>
                <a:gd name="T5" fmla="*/ 10 h 49"/>
                <a:gd name="T6" fmla="*/ 221 w 221"/>
                <a:gd name="T7" fmla="*/ 10 h 49"/>
                <a:gd name="T8" fmla="*/ 221 w 221"/>
                <a:gd name="T9" fmla="*/ 0 h 49"/>
                <a:gd name="T10" fmla="*/ 221 w 221"/>
                <a:gd name="T11" fmla="*/ 0 h 49"/>
                <a:gd name="T12" fmla="*/ 192 w 221"/>
                <a:gd name="T13" fmla="*/ 0 h 49"/>
                <a:gd name="T14" fmla="*/ 163 w 221"/>
                <a:gd name="T15" fmla="*/ 0 h 49"/>
                <a:gd name="T16" fmla="*/ 134 w 221"/>
                <a:gd name="T17" fmla="*/ 0 h 49"/>
                <a:gd name="T18" fmla="*/ 106 w 221"/>
                <a:gd name="T19" fmla="*/ 10 h 49"/>
                <a:gd name="T20" fmla="*/ 86 w 221"/>
                <a:gd name="T21" fmla="*/ 10 h 49"/>
                <a:gd name="T22" fmla="*/ 58 w 221"/>
                <a:gd name="T23" fmla="*/ 10 h 49"/>
                <a:gd name="T24" fmla="*/ 29 w 221"/>
                <a:gd name="T25" fmla="*/ 10 h 49"/>
                <a:gd name="T26" fmla="*/ 0 w 221"/>
                <a:gd name="T27" fmla="*/ 10 h 49"/>
                <a:gd name="T28" fmla="*/ 0 w 221"/>
                <a:gd name="T29" fmla="*/ 19 h 49"/>
                <a:gd name="T30" fmla="*/ 0 w 221"/>
                <a:gd name="T31" fmla="*/ 19 h 49"/>
                <a:gd name="T32" fmla="*/ 0 w 221"/>
                <a:gd name="T33" fmla="*/ 19 h 49"/>
                <a:gd name="T34" fmla="*/ 0 w 221"/>
                <a:gd name="T35" fmla="*/ 29 h 49"/>
                <a:gd name="T36" fmla="*/ 19 w 221"/>
                <a:gd name="T37" fmla="*/ 19 h 49"/>
                <a:gd name="T38" fmla="*/ 38 w 221"/>
                <a:gd name="T39" fmla="*/ 29 h 49"/>
                <a:gd name="T40" fmla="*/ 58 w 221"/>
                <a:gd name="T41" fmla="*/ 29 h 49"/>
                <a:gd name="T42" fmla="*/ 77 w 221"/>
                <a:gd name="T43" fmla="*/ 29 h 49"/>
                <a:gd name="T44" fmla="*/ 96 w 221"/>
                <a:gd name="T45" fmla="*/ 29 h 49"/>
                <a:gd name="T46" fmla="*/ 106 w 221"/>
                <a:gd name="T47" fmla="*/ 39 h 49"/>
                <a:gd name="T48" fmla="*/ 125 w 221"/>
                <a:gd name="T49" fmla="*/ 39 h 49"/>
                <a:gd name="T50" fmla="*/ 144 w 221"/>
                <a:gd name="T51" fmla="*/ 49 h 49"/>
                <a:gd name="T52" fmla="*/ 154 w 221"/>
                <a:gd name="T53" fmla="*/ 49 h 49"/>
                <a:gd name="T54" fmla="*/ 163 w 221"/>
                <a:gd name="T55" fmla="*/ 39 h 49"/>
                <a:gd name="T56" fmla="*/ 173 w 221"/>
                <a:gd name="T57" fmla="*/ 39 h 49"/>
                <a:gd name="T58" fmla="*/ 182 w 221"/>
                <a:gd name="T59" fmla="*/ 39 h 49"/>
                <a:gd name="T60" fmla="*/ 192 w 221"/>
                <a:gd name="T61" fmla="*/ 39 h 49"/>
                <a:gd name="T62" fmla="*/ 202 w 221"/>
                <a:gd name="T63" fmla="*/ 39 h 49"/>
                <a:gd name="T64" fmla="*/ 211 w 221"/>
                <a:gd name="T65" fmla="*/ 29 h 49"/>
                <a:gd name="T66" fmla="*/ 221 w 221"/>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9">
                  <a:moveTo>
                    <a:pt x="221" y="29"/>
                  </a:moveTo>
                  <a:lnTo>
                    <a:pt x="221" y="29"/>
                  </a:lnTo>
                  <a:lnTo>
                    <a:pt x="221" y="10"/>
                  </a:lnTo>
                  <a:lnTo>
                    <a:pt x="221" y="10"/>
                  </a:lnTo>
                  <a:lnTo>
                    <a:pt x="221" y="0"/>
                  </a:lnTo>
                  <a:lnTo>
                    <a:pt x="221" y="0"/>
                  </a:lnTo>
                  <a:lnTo>
                    <a:pt x="192" y="0"/>
                  </a:lnTo>
                  <a:lnTo>
                    <a:pt x="163" y="0"/>
                  </a:lnTo>
                  <a:lnTo>
                    <a:pt x="134" y="0"/>
                  </a:lnTo>
                  <a:lnTo>
                    <a:pt x="106" y="10"/>
                  </a:lnTo>
                  <a:lnTo>
                    <a:pt x="86" y="10"/>
                  </a:lnTo>
                  <a:lnTo>
                    <a:pt x="58" y="10"/>
                  </a:lnTo>
                  <a:lnTo>
                    <a:pt x="29" y="10"/>
                  </a:lnTo>
                  <a:lnTo>
                    <a:pt x="0" y="10"/>
                  </a:lnTo>
                  <a:lnTo>
                    <a:pt x="0" y="19"/>
                  </a:lnTo>
                  <a:lnTo>
                    <a:pt x="0" y="19"/>
                  </a:lnTo>
                  <a:lnTo>
                    <a:pt x="0" y="19"/>
                  </a:lnTo>
                  <a:lnTo>
                    <a:pt x="0" y="29"/>
                  </a:lnTo>
                  <a:lnTo>
                    <a:pt x="19" y="19"/>
                  </a:lnTo>
                  <a:lnTo>
                    <a:pt x="38" y="29"/>
                  </a:lnTo>
                  <a:lnTo>
                    <a:pt x="58" y="29"/>
                  </a:lnTo>
                  <a:lnTo>
                    <a:pt x="77" y="29"/>
                  </a:lnTo>
                  <a:lnTo>
                    <a:pt x="96" y="29"/>
                  </a:lnTo>
                  <a:lnTo>
                    <a:pt x="106" y="39"/>
                  </a:lnTo>
                  <a:lnTo>
                    <a:pt x="125" y="39"/>
                  </a:lnTo>
                  <a:lnTo>
                    <a:pt x="144" y="49"/>
                  </a:lnTo>
                  <a:lnTo>
                    <a:pt x="154" y="49"/>
                  </a:lnTo>
                  <a:lnTo>
                    <a:pt x="163" y="39"/>
                  </a:lnTo>
                  <a:lnTo>
                    <a:pt x="173" y="39"/>
                  </a:lnTo>
                  <a:lnTo>
                    <a:pt x="182" y="39"/>
                  </a:lnTo>
                  <a:lnTo>
                    <a:pt x="192" y="39"/>
                  </a:lnTo>
                  <a:lnTo>
                    <a:pt x="202" y="39"/>
                  </a:lnTo>
                  <a:lnTo>
                    <a:pt x="211" y="29"/>
                  </a:lnTo>
                  <a:lnTo>
                    <a:pt x="221" y="2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5" name="Freeform 247"/>
            <p:cNvSpPr>
              <a:spLocks/>
            </p:cNvSpPr>
            <p:nvPr/>
          </p:nvSpPr>
          <p:spPr bwMode="auto">
            <a:xfrm>
              <a:off x="3066" y="2463"/>
              <a:ext cx="211" cy="49"/>
            </a:xfrm>
            <a:custGeom>
              <a:avLst/>
              <a:gdLst>
                <a:gd name="T0" fmla="*/ 211 w 211"/>
                <a:gd name="T1" fmla="*/ 29 h 49"/>
                <a:gd name="T2" fmla="*/ 211 w 211"/>
                <a:gd name="T3" fmla="*/ 29 h 49"/>
                <a:gd name="T4" fmla="*/ 202 w 211"/>
                <a:gd name="T5" fmla="*/ 19 h 49"/>
                <a:gd name="T6" fmla="*/ 202 w 211"/>
                <a:gd name="T7" fmla="*/ 10 h 49"/>
                <a:gd name="T8" fmla="*/ 211 w 211"/>
                <a:gd name="T9" fmla="*/ 10 h 49"/>
                <a:gd name="T10" fmla="*/ 211 w 211"/>
                <a:gd name="T11" fmla="*/ 0 h 49"/>
                <a:gd name="T12" fmla="*/ 211 w 211"/>
                <a:gd name="T13" fmla="*/ 0 h 49"/>
                <a:gd name="T14" fmla="*/ 154 w 211"/>
                <a:gd name="T15" fmla="*/ 0 h 49"/>
                <a:gd name="T16" fmla="*/ 125 w 211"/>
                <a:gd name="T17" fmla="*/ 0 h 49"/>
                <a:gd name="T18" fmla="*/ 77 w 211"/>
                <a:gd name="T19" fmla="*/ 10 h 49"/>
                <a:gd name="T20" fmla="*/ 58 w 211"/>
                <a:gd name="T21" fmla="*/ 10 h 49"/>
                <a:gd name="T22" fmla="*/ 29 w 211"/>
                <a:gd name="T23" fmla="*/ 10 h 49"/>
                <a:gd name="T24" fmla="*/ 0 w 211"/>
                <a:gd name="T25" fmla="*/ 10 h 49"/>
                <a:gd name="T26" fmla="*/ 0 w 211"/>
                <a:gd name="T27" fmla="*/ 10 h 49"/>
                <a:gd name="T28" fmla="*/ 0 w 211"/>
                <a:gd name="T29" fmla="*/ 19 h 49"/>
                <a:gd name="T30" fmla="*/ 0 w 211"/>
                <a:gd name="T31" fmla="*/ 19 h 49"/>
                <a:gd name="T32" fmla="*/ 9 w 211"/>
                <a:gd name="T33" fmla="*/ 19 h 49"/>
                <a:gd name="T34" fmla="*/ 29 w 211"/>
                <a:gd name="T35" fmla="*/ 19 h 49"/>
                <a:gd name="T36" fmla="*/ 48 w 211"/>
                <a:gd name="T37" fmla="*/ 19 h 49"/>
                <a:gd name="T38" fmla="*/ 58 w 211"/>
                <a:gd name="T39" fmla="*/ 19 h 49"/>
                <a:gd name="T40" fmla="*/ 77 w 211"/>
                <a:gd name="T41" fmla="*/ 19 h 49"/>
                <a:gd name="T42" fmla="*/ 96 w 211"/>
                <a:gd name="T43" fmla="*/ 29 h 49"/>
                <a:gd name="T44" fmla="*/ 115 w 211"/>
                <a:gd name="T45" fmla="*/ 29 h 49"/>
                <a:gd name="T46" fmla="*/ 125 w 211"/>
                <a:gd name="T47" fmla="*/ 39 h 49"/>
                <a:gd name="T48" fmla="*/ 144 w 211"/>
                <a:gd name="T49" fmla="*/ 49 h 49"/>
                <a:gd name="T50" fmla="*/ 163 w 211"/>
                <a:gd name="T51" fmla="*/ 39 h 49"/>
                <a:gd name="T52" fmla="*/ 173 w 211"/>
                <a:gd name="T53" fmla="*/ 39 h 49"/>
                <a:gd name="T54" fmla="*/ 182 w 211"/>
                <a:gd name="T55" fmla="*/ 39 h 49"/>
                <a:gd name="T56" fmla="*/ 182 w 211"/>
                <a:gd name="T57" fmla="*/ 39 h 49"/>
                <a:gd name="T58" fmla="*/ 192 w 211"/>
                <a:gd name="T59" fmla="*/ 29 h 49"/>
                <a:gd name="T60" fmla="*/ 211 w 211"/>
                <a:gd name="T6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49">
                  <a:moveTo>
                    <a:pt x="211" y="29"/>
                  </a:moveTo>
                  <a:lnTo>
                    <a:pt x="211" y="29"/>
                  </a:lnTo>
                  <a:lnTo>
                    <a:pt x="202" y="19"/>
                  </a:lnTo>
                  <a:lnTo>
                    <a:pt x="202" y="10"/>
                  </a:lnTo>
                  <a:lnTo>
                    <a:pt x="211" y="10"/>
                  </a:lnTo>
                  <a:lnTo>
                    <a:pt x="211" y="0"/>
                  </a:lnTo>
                  <a:lnTo>
                    <a:pt x="211" y="0"/>
                  </a:lnTo>
                  <a:lnTo>
                    <a:pt x="154" y="0"/>
                  </a:lnTo>
                  <a:lnTo>
                    <a:pt x="125" y="0"/>
                  </a:lnTo>
                  <a:lnTo>
                    <a:pt x="77" y="10"/>
                  </a:lnTo>
                  <a:lnTo>
                    <a:pt x="58" y="10"/>
                  </a:lnTo>
                  <a:lnTo>
                    <a:pt x="29" y="10"/>
                  </a:lnTo>
                  <a:lnTo>
                    <a:pt x="0" y="10"/>
                  </a:lnTo>
                  <a:lnTo>
                    <a:pt x="0" y="10"/>
                  </a:lnTo>
                  <a:lnTo>
                    <a:pt x="0" y="19"/>
                  </a:lnTo>
                  <a:lnTo>
                    <a:pt x="0" y="19"/>
                  </a:lnTo>
                  <a:lnTo>
                    <a:pt x="9" y="19"/>
                  </a:lnTo>
                  <a:lnTo>
                    <a:pt x="29" y="19"/>
                  </a:lnTo>
                  <a:lnTo>
                    <a:pt x="48" y="19"/>
                  </a:lnTo>
                  <a:lnTo>
                    <a:pt x="58" y="19"/>
                  </a:lnTo>
                  <a:lnTo>
                    <a:pt x="77" y="19"/>
                  </a:lnTo>
                  <a:lnTo>
                    <a:pt x="96" y="29"/>
                  </a:lnTo>
                  <a:lnTo>
                    <a:pt x="115" y="29"/>
                  </a:lnTo>
                  <a:lnTo>
                    <a:pt x="125" y="39"/>
                  </a:lnTo>
                  <a:lnTo>
                    <a:pt x="144" y="49"/>
                  </a:lnTo>
                  <a:lnTo>
                    <a:pt x="163" y="39"/>
                  </a:lnTo>
                  <a:lnTo>
                    <a:pt x="173" y="39"/>
                  </a:lnTo>
                  <a:lnTo>
                    <a:pt x="182" y="39"/>
                  </a:lnTo>
                  <a:lnTo>
                    <a:pt x="182" y="39"/>
                  </a:lnTo>
                  <a:lnTo>
                    <a:pt x="192" y="29"/>
                  </a:lnTo>
                  <a:lnTo>
                    <a:pt x="211" y="29"/>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256" name="Group 248"/>
            <p:cNvGrpSpPr>
              <a:grpSpLocks/>
            </p:cNvGrpSpPr>
            <p:nvPr/>
          </p:nvGrpSpPr>
          <p:grpSpPr bwMode="auto">
            <a:xfrm>
              <a:off x="3066" y="2470"/>
              <a:ext cx="307" cy="621"/>
              <a:chOff x="2706" y="2293"/>
              <a:chExt cx="307" cy="621"/>
            </a:xfrm>
          </p:grpSpPr>
          <p:sp>
            <p:nvSpPr>
              <p:cNvPr id="43257" name="Freeform 249"/>
              <p:cNvSpPr>
                <a:spLocks/>
              </p:cNvSpPr>
              <p:nvPr/>
            </p:nvSpPr>
            <p:spPr bwMode="auto">
              <a:xfrm>
                <a:off x="2812" y="2302"/>
                <a:ext cx="201" cy="612"/>
              </a:xfrm>
              <a:custGeom>
                <a:avLst/>
                <a:gdLst>
                  <a:gd name="T0" fmla="*/ 144 w 201"/>
                  <a:gd name="T1" fmla="*/ 0 h 612"/>
                  <a:gd name="T2" fmla="*/ 144 w 201"/>
                  <a:gd name="T3" fmla="*/ 69 h 612"/>
                  <a:gd name="T4" fmla="*/ 153 w 201"/>
                  <a:gd name="T5" fmla="*/ 138 h 612"/>
                  <a:gd name="T6" fmla="*/ 163 w 201"/>
                  <a:gd name="T7" fmla="*/ 208 h 612"/>
                  <a:gd name="T8" fmla="*/ 173 w 201"/>
                  <a:gd name="T9" fmla="*/ 277 h 612"/>
                  <a:gd name="T10" fmla="*/ 182 w 201"/>
                  <a:gd name="T11" fmla="*/ 336 h 612"/>
                  <a:gd name="T12" fmla="*/ 182 w 201"/>
                  <a:gd name="T13" fmla="*/ 405 h 612"/>
                  <a:gd name="T14" fmla="*/ 192 w 201"/>
                  <a:gd name="T15" fmla="*/ 474 h 612"/>
                  <a:gd name="T16" fmla="*/ 201 w 201"/>
                  <a:gd name="T17" fmla="*/ 543 h 612"/>
                  <a:gd name="T18" fmla="*/ 192 w 201"/>
                  <a:gd name="T19" fmla="*/ 573 h 612"/>
                  <a:gd name="T20" fmla="*/ 173 w 201"/>
                  <a:gd name="T21" fmla="*/ 602 h 612"/>
                  <a:gd name="T22" fmla="*/ 153 w 201"/>
                  <a:gd name="T23" fmla="*/ 612 h 612"/>
                  <a:gd name="T24" fmla="*/ 125 w 201"/>
                  <a:gd name="T25" fmla="*/ 612 h 612"/>
                  <a:gd name="T26" fmla="*/ 96 w 201"/>
                  <a:gd name="T27" fmla="*/ 602 h 612"/>
                  <a:gd name="T28" fmla="*/ 67 w 201"/>
                  <a:gd name="T29" fmla="*/ 592 h 612"/>
                  <a:gd name="T30" fmla="*/ 38 w 201"/>
                  <a:gd name="T31" fmla="*/ 573 h 612"/>
                  <a:gd name="T32" fmla="*/ 0 w 201"/>
                  <a:gd name="T33" fmla="*/ 533 h 612"/>
                  <a:gd name="T34" fmla="*/ 9 w 201"/>
                  <a:gd name="T35" fmla="*/ 533 h 612"/>
                  <a:gd name="T36" fmla="*/ 19 w 201"/>
                  <a:gd name="T37" fmla="*/ 533 h 612"/>
                  <a:gd name="T38" fmla="*/ 28 w 201"/>
                  <a:gd name="T39" fmla="*/ 523 h 612"/>
                  <a:gd name="T40" fmla="*/ 38 w 201"/>
                  <a:gd name="T41" fmla="*/ 513 h 612"/>
                  <a:gd name="T42" fmla="*/ 48 w 201"/>
                  <a:gd name="T43" fmla="*/ 513 h 612"/>
                  <a:gd name="T44" fmla="*/ 57 w 201"/>
                  <a:gd name="T45" fmla="*/ 503 h 612"/>
                  <a:gd name="T46" fmla="*/ 57 w 201"/>
                  <a:gd name="T47" fmla="*/ 494 h 612"/>
                  <a:gd name="T48" fmla="*/ 67 w 201"/>
                  <a:gd name="T49" fmla="*/ 484 h 612"/>
                  <a:gd name="T50" fmla="*/ 57 w 201"/>
                  <a:gd name="T51" fmla="*/ 425 h 612"/>
                  <a:gd name="T52" fmla="*/ 48 w 201"/>
                  <a:gd name="T53" fmla="*/ 365 h 612"/>
                  <a:gd name="T54" fmla="*/ 48 w 201"/>
                  <a:gd name="T55" fmla="*/ 306 h 612"/>
                  <a:gd name="T56" fmla="*/ 48 w 201"/>
                  <a:gd name="T57" fmla="*/ 237 h 612"/>
                  <a:gd name="T58" fmla="*/ 48 w 201"/>
                  <a:gd name="T59" fmla="*/ 178 h 612"/>
                  <a:gd name="T60" fmla="*/ 48 w 201"/>
                  <a:gd name="T61" fmla="*/ 119 h 612"/>
                  <a:gd name="T62" fmla="*/ 38 w 201"/>
                  <a:gd name="T63" fmla="*/ 69 h 612"/>
                  <a:gd name="T64" fmla="*/ 28 w 201"/>
                  <a:gd name="T65" fmla="*/ 20 h 612"/>
                  <a:gd name="T66" fmla="*/ 48 w 201"/>
                  <a:gd name="T67" fmla="*/ 20 h 612"/>
                  <a:gd name="T68" fmla="*/ 67 w 201"/>
                  <a:gd name="T69" fmla="*/ 20 h 612"/>
                  <a:gd name="T70" fmla="*/ 76 w 201"/>
                  <a:gd name="T71" fmla="*/ 20 h 612"/>
                  <a:gd name="T72" fmla="*/ 86 w 201"/>
                  <a:gd name="T73" fmla="*/ 10 h 612"/>
                  <a:gd name="T74" fmla="*/ 96 w 201"/>
                  <a:gd name="T75" fmla="*/ 10 h 612"/>
                  <a:gd name="T76" fmla="*/ 105 w 201"/>
                  <a:gd name="T77" fmla="*/ 10 h 612"/>
                  <a:gd name="T78" fmla="*/ 125 w 201"/>
                  <a:gd name="T79" fmla="*/ 10 h 612"/>
                  <a:gd name="T80" fmla="*/ 144 w 201"/>
                  <a:gd name="T8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612">
                    <a:moveTo>
                      <a:pt x="144" y="0"/>
                    </a:moveTo>
                    <a:lnTo>
                      <a:pt x="144" y="69"/>
                    </a:lnTo>
                    <a:lnTo>
                      <a:pt x="153" y="138"/>
                    </a:lnTo>
                    <a:lnTo>
                      <a:pt x="163" y="208"/>
                    </a:lnTo>
                    <a:lnTo>
                      <a:pt x="173" y="277"/>
                    </a:lnTo>
                    <a:lnTo>
                      <a:pt x="182" y="336"/>
                    </a:lnTo>
                    <a:lnTo>
                      <a:pt x="182" y="405"/>
                    </a:lnTo>
                    <a:lnTo>
                      <a:pt x="192" y="474"/>
                    </a:lnTo>
                    <a:lnTo>
                      <a:pt x="201" y="543"/>
                    </a:lnTo>
                    <a:lnTo>
                      <a:pt x="192" y="573"/>
                    </a:lnTo>
                    <a:lnTo>
                      <a:pt x="173" y="602"/>
                    </a:lnTo>
                    <a:lnTo>
                      <a:pt x="153" y="612"/>
                    </a:lnTo>
                    <a:lnTo>
                      <a:pt x="125" y="612"/>
                    </a:lnTo>
                    <a:lnTo>
                      <a:pt x="96" y="602"/>
                    </a:lnTo>
                    <a:lnTo>
                      <a:pt x="67" y="592"/>
                    </a:lnTo>
                    <a:lnTo>
                      <a:pt x="38" y="57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306"/>
                    </a:lnTo>
                    <a:lnTo>
                      <a:pt x="48" y="237"/>
                    </a:lnTo>
                    <a:lnTo>
                      <a:pt x="48" y="178"/>
                    </a:lnTo>
                    <a:lnTo>
                      <a:pt x="48" y="119"/>
                    </a:lnTo>
                    <a:lnTo>
                      <a:pt x="38" y="69"/>
                    </a:lnTo>
                    <a:lnTo>
                      <a:pt x="28" y="20"/>
                    </a:lnTo>
                    <a:lnTo>
                      <a:pt x="48" y="20"/>
                    </a:lnTo>
                    <a:lnTo>
                      <a:pt x="67" y="20"/>
                    </a:lnTo>
                    <a:lnTo>
                      <a:pt x="76" y="20"/>
                    </a:lnTo>
                    <a:lnTo>
                      <a:pt x="86" y="10"/>
                    </a:lnTo>
                    <a:lnTo>
                      <a:pt x="96" y="10"/>
                    </a:lnTo>
                    <a:lnTo>
                      <a:pt x="105" y="10"/>
                    </a:lnTo>
                    <a:lnTo>
                      <a:pt x="125" y="10"/>
                    </a:lnTo>
                    <a:lnTo>
                      <a:pt x="144"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8" name="Freeform 250"/>
              <p:cNvSpPr>
                <a:spLocks/>
              </p:cNvSpPr>
              <p:nvPr/>
            </p:nvSpPr>
            <p:spPr bwMode="auto">
              <a:xfrm>
                <a:off x="2812" y="2302"/>
                <a:ext cx="192" cy="602"/>
              </a:xfrm>
              <a:custGeom>
                <a:avLst/>
                <a:gdLst>
                  <a:gd name="T0" fmla="*/ 134 w 192"/>
                  <a:gd name="T1" fmla="*/ 0 h 602"/>
                  <a:gd name="T2" fmla="*/ 144 w 192"/>
                  <a:gd name="T3" fmla="*/ 69 h 602"/>
                  <a:gd name="T4" fmla="*/ 153 w 192"/>
                  <a:gd name="T5" fmla="*/ 138 h 602"/>
                  <a:gd name="T6" fmla="*/ 153 w 192"/>
                  <a:gd name="T7" fmla="*/ 208 h 602"/>
                  <a:gd name="T8" fmla="*/ 163 w 192"/>
                  <a:gd name="T9" fmla="*/ 277 h 602"/>
                  <a:gd name="T10" fmla="*/ 173 w 192"/>
                  <a:gd name="T11" fmla="*/ 336 h 602"/>
                  <a:gd name="T12" fmla="*/ 182 w 192"/>
                  <a:gd name="T13" fmla="*/ 405 h 602"/>
                  <a:gd name="T14" fmla="*/ 182 w 192"/>
                  <a:gd name="T15" fmla="*/ 464 h 602"/>
                  <a:gd name="T16" fmla="*/ 192 w 192"/>
                  <a:gd name="T17" fmla="*/ 533 h 602"/>
                  <a:gd name="T18" fmla="*/ 182 w 192"/>
                  <a:gd name="T19" fmla="*/ 573 h 602"/>
                  <a:gd name="T20" fmla="*/ 163 w 192"/>
                  <a:gd name="T21" fmla="*/ 592 h 602"/>
                  <a:gd name="T22" fmla="*/ 144 w 192"/>
                  <a:gd name="T23" fmla="*/ 602 h 602"/>
                  <a:gd name="T24" fmla="*/ 125 w 192"/>
                  <a:gd name="T25" fmla="*/ 602 h 602"/>
                  <a:gd name="T26" fmla="*/ 96 w 192"/>
                  <a:gd name="T27" fmla="*/ 602 h 602"/>
                  <a:gd name="T28" fmla="*/ 67 w 192"/>
                  <a:gd name="T29" fmla="*/ 582 h 602"/>
                  <a:gd name="T30" fmla="*/ 38 w 192"/>
                  <a:gd name="T31" fmla="*/ 563 h 602"/>
                  <a:gd name="T32" fmla="*/ 0 w 192"/>
                  <a:gd name="T33" fmla="*/ 533 h 602"/>
                  <a:gd name="T34" fmla="*/ 9 w 192"/>
                  <a:gd name="T35" fmla="*/ 533 h 602"/>
                  <a:gd name="T36" fmla="*/ 19 w 192"/>
                  <a:gd name="T37" fmla="*/ 533 h 602"/>
                  <a:gd name="T38" fmla="*/ 28 w 192"/>
                  <a:gd name="T39" fmla="*/ 523 h 602"/>
                  <a:gd name="T40" fmla="*/ 38 w 192"/>
                  <a:gd name="T41" fmla="*/ 513 h 602"/>
                  <a:gd name="T42" fmla="*/ 48 w 192"/>
                  <a:gd name="T43" fmla="*/ 513 h 602"/>
                  <a:gd name="T44" fmla="*/ 57 w 192"/>
                  <a:gd name="T45" fmla="*/ 503 h 602"/>
                  <a:gd name="T46" fmla="*/ 57 w 192"/>
                  <a:gd name="T47" fmla="*/ 494 h 602"/>
                  <a:gd name="T48" fmla="*/ 67 w 192"/>
                  <a:gd name="T49" fmla="*/ 484 h 602"/>
                  <a:gd name="T50" fmla="*/ 57 w 192"/>
                  <a:gd name="T51" fmla="*/ 425 h 602"/>
                  <a:gd name="T52" fmla="*/ 48 w 192"/>
                  <a:gd name="T53" fmla="*/ 365 h 602"/>
                  <a:gd name="T54" fmla="*/ 48 w 192"/>
                  <a:gd name="T55" fmla="*/ 296 h 602"/>
                  <a:gd name="T56" fmla="*/ 48 w 192"/>
                  <a:gd name="T57" fmla="*/ 119 h 602"/>
                  <a:gd name="T58" fmla="*/ 38 w 192"/>
                  <a:gd name="T59" fmla="*/ 60 h 602"/>
                  <a:gd name="T60" fmla="*/ 28 w 192"/>
                  <a:gd name="T61" fmla="*/ 20 h 602"/>
                  <a:gd name="T62" fmla="*/ 48 w 192"/>
                  <a:gd name="T63" fmla="*/ 20 h 602"/>
                  <a:gd name="T64" fmla="*/ 67 w 192"/>
                  <a:gd name="T65" fmla="*/ 20 h 602"/>
                  <a:gd name="T66" fmla="*/ 76 w 192"/>
                  <a:gd name="T67" fmla="*/ 20 h 602"/>
                  <a:gd name="T68" fmla="*/ 86 w 192"/>
                  <a:gd name="T69" fmla="*/ 10 h 602"/>
                  <a:gd name="T70" fmla="*/ 96 w 192"/>
                  <a:gd name="T71" fmla="*/ 10 h 602"/>
                  <a:gd name="T72" fmla="*/ 105 w 192"/>
                  <a:gd name="T73" fmla="*/ 10 h 602"/>
                  <a:gd name="T74" fmla="*/ 115 w 192"/>
                  <a:gd name="T75" fmla="*/ 10 h 602"/>
                  <a:gd name="T76" fmla="*/ 134 w 192"/>
                  <a:gd name="T7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602">
                    <a:moveTo>
                      <a:pt x="134" y="0"/>
                    </a:moveTo>
                    <a:lnTo>
                      <a:pt x="144" y="69"/>
                    </a:lnTo>
                    <a:lnTo>
                      <a:pt x="153" y="138"/>
                    </a:lnTo>
                    <a:lnTo>
                      <a:pt x="153" y="208"/>
                    </a:lnTo>
                    <a:lnTo>
                      <a:pt x="163" y="277"/>
                    </a:lnTo>
                    <a:lnTo>
                      <a:pt x="173" y="336"/>
                    </a:lnTo>
                    <a:lnTo>
                      <a:pt x="182" y="405"/>
                    </a:lnTo>
                    <a:lnTo>
                      <a:pt x="182" y="464"/>
                    </a:lnTo>
                    <a:lnTo>
                      <a:pt x="192" y="533"/>
                    </a:lnTo>
                    <a:lnTo>
                      <a:pt x="182" y="573"/>
                    </a:lnTo>
                    <a:lnTo>
                      <a:pt x="163" y="592"/>
                    </a:lnTo>
                    <a:lnTo>
                      <a:pt x="144" y="602"/>
                    </a:lnTo>
                    <a:lnTo>
                      <a:pt x="125" y="602"/>
                    </a:lnTo>
                    <a:lnTo>
                      <a:pt x="96" y="602"/>
                    </a:lnTo>
                    <a:lnTo>
                      <a:pt x="67" y="582"/>
                    </a:lnTo>
                    <a:lnTo>
                      <a:pt x="38" y="56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296"/>
                    </a:lnTo>
                    <a:lnTo>
                      <a:pt x="48" y="119"/>
                    </a:lnTo>
                    <a:lnTo>
                      <a:pt x="38" y="60"/>
                    </a:lnTo>
                    <a:lnTo>
                      <a:pt x="28" y="20"/>
                    </a:lnTo>
                    <a:lnTo>
                      <a:pt x="48" y="20"/>
                    </a:lnTo>
                    <a:lnTo>
                      <a:pt x="67" y="20"/>
                    </a:lnTo>
                    <a:lnTo>
                      <a:pt x="76" y="20"/>
                    </a:lnTo>
                    <a:lnTo>
                      <a:pt x="86" y="10"/>
                    </a:lnTo>
                    <a:lnTo>
                      <a:pt x="96" y="10"/>
                    </a:lnTo>
                    <a:lnTo>
                      <a:pt x="105" y="10"/>
                    </a:lnTo>
                    <a:lnTo>
                      <a:pt x="115" y="10"/>
                    </a:lnTo>
                    <a:lnTo>
                      <a:pt x="134"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9" name="Freeform 251"/>
              <p:cNvSpPr>
                <a:spLocks/>
              </p:cNvSpPr>
              <p:nvPr/>
            </p:nvSpPr>
            <p:spPr bwMode="auto">
              <a:xfrm>
                <a:off x="2706" y="2293"/>
                <a:ext cx="192" cy="39"/>
              </a:xfrm>
              <a:custGeom>
                <a:avLst/>
                <a:gdLst>
                  <a:gd name="T0" fmla="*/ 192 w 192"/>
                  <a:gd name="T1" fmla="*/ 29 h 39"/>
                  <a:gd name="T2" fmla="*/ 192 w 192"/>
                  <a:gd name="T3" fmla="*/ 19 h 39"/>
                  <a:gd name="T4" fmla="*/ 192 w 192"/>
                  <a:gd name="T5" fmla="*/ 19 h 39"/>
                  <a:gd name="T6" fmla="*/ 182 w 192"/>
                  <a:gd name="T7" fmla="*/ 9 h 39"/>
                  <a:gd name="T8" fmla="*/ 192 w 192"/>
                  <a:gd name="T9" fmla="*/ 9 h 39"/>
                  <a:gd name="T10" fmla="*/ 192 w 192"/>
                  <a:gd name="T11" fmla="*/ 0 h 39"/>
                  <a:gd name="T12" fmla="*/ 163 w 192"/>
                  <a:gd name="T13" fmla="*/ 0 h 39"/>
                  <a:gd name="T14" fmla="*/ 134 w 192"/>
                  <a:gd name="T15" fmla="*/ 0 h 39"/>
                  <a:gd name="T16" fmla="*/ 115 w 192"/>
                  <a:gd name="T17" fmla="*/ 0 h 39"/>
                  <a:gd name="T18" fmla="*/ 96 w 192"/>
                  <a:gd name="T19" fmla="*/ 0 h 39"/>
                  <a:gd name="T20" fmla="*/ 67 w 192"/>
                  <a:gd name="T21" fmla="*/ 0 h 39"/>
                  <a:gd name="T22" fmla="*/ 48 w 192"/>
                  <a:gd name="T23" fmla="*/ 0 h 39"/>
                  <a:gd name="T24" fmla="*/ 29 w 192"/>
                  <a:gd name="T25" fmla="*/ 9 h 39"/>
                  <a:gd name="T26" fmla="*/ 0 w 192"/>
                  <a:gd name="T27" fmla="*/ 0 h 39"/>
                  <a:gd name="T28" fmla="*/ 0 w 192"/>
                  <a:gd name="T29" fmla="*/ 9 h 39"/>
                  <a:gd name="T30" fmla="*/ 0 w 192"/>
                  <a:gd name="T31" fmla="*/ 9 h 39"/>
                  <a:gd name="T32" fmla="*/ 0 w 192"/>
                  <a:gd name="T33" fmla="*/ 9 h 39"/>
                  <a:gd name="T34" fmla="*/ 19 w 192"/>
                  <a:gd name="T35" fmla="*/ 9 h 39"/>
                  <a:gd name="T36" fmla="*/ 38 w 192"/>
                  <a:gd name="T37" fmla="*/ 19 h 39"/>
                  <a:gd name="T38" fmla="*/ 58 w 192"/>
                  <a:gd name="T39" fmla="*/ 19 h 39"/>
                  <a:gd name="T40" fmla="*/ 77 w 192"/>
                  <a:gd name="T41" fmla="*/ 19 h 39"/>
                  <a:gd name="T42" fmla="*/ 96 w 192"/>
                  <a:gd name="T43" fmla="*/ 19 h 39"/>
                  <a:gd name="T44" fmla="*/ 106 w 192"/>
                  <a:gd name="T45" fmla="*/ 19 h 39"/>
                  <a:gd name="T46" fmla="*/ 144 w 192"/>
                  <a:gd name="T47" fmla="*/ 39 h 39"/>
                  <a:gd name="T48" fmla="*/ 154 w 192"/>
                  <a:gd name="T49" fmla="*/ 39 h 39"/>
                  <a:gd name="T50" fmla="*/ 163 w 192"/>
                  <a:gd name="T51" fmla="*/ 39 h 39"/>
                  <a:gd name="T52" fmla="*/ 173 w 192"/>
                  <a:gd name="T53" fmla="*/ 39 h 39"/>
                  <a:gd name="T54" fmla="*/ 173 w 192"/>
                  <a:gd name="T55" fmla="*/ 29 h 39"/>
                  <a:gd name="T56" fmla="*/ 182 w 192"/>
                  <a:gd name="T57" fmla="*/ 29 h 39"/>
                  <a:gd name="T58" fmla="*/ 182 w 192"/>
                  <a:gd name="T59" fmla="*/ 29 h 39"/>
                  <a:gd name="T60" fmla="*/ 182 w 192"/>
                  <a:gd name="T61" fmla="*/ 29 h 39"/>
                  <a:gd name="T62" fmla="*/ 192 w 192"/>
                  <a:gd name="T6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39">
                    <a:moveTo>
                      <a:pt x="192" y="29"/>
                    </a:moveTo>
                    <a:lnTo>
                      <a:pt x="192" y="19"/>
                    </a:lnTo>
                    <a:lnTo>
                      <a:pt x="192" y="19"/>
                    </a:lnTo>
                    <a:lnTo>
                      <a:pt x="182" y="9"/>
                    </a:lnTo>
                    <a:lnTo>
                      <a:pt x="192" y="9"/>
                    </a:lnTo>
                    <a:lnTo>
                      <a:pt x="192" y="0"/>
                    </a:lnTo>
                    <a:lnTo>
                      <a:pt x="163" y="0"/>
                    </a:lnTo>
                    <a:lnTo>
                      <a:pt x="134" y="0"/>
                    </a:lnTo>
                    <a:lnTo>
                      <a:pt x="115" y="0"/>
                    </a:lnTo>
                    <a:lnTo>
                      <a:pt x="96" y="0"/>
                    </a:lnTo>
                    <a:lnTo>
                      <a:pt x="67" y="0"/>
                    </a:lnTo>
                    <a:lnTo>
                      <a:pt x="48" y="0"/>
                    </a:lnTo>
                    <a:lnTo>
                      <a:pt x="29" y="9"/>
                    </a:lnTo>
                    <a:lnTo>
                      <a:pt x="0" y="0"/>
                    </a:lnTo>
                    <a:lnTo>
                      <a:pt x="0" y="9"/>
                    </a:lnTo>
                    <a:lnTo>
                      <a:pt x="0" y="9"/>
                    </a:lnTo>
                    <a:lnTo>
                      <a:pt x="0" y="9"/>
                    </a:lnTo>
                    <a:lnTo>
                      <a:pt x="19" y="9"/>
                    </a:lnTo>
                    <a:lnTo>
                      <a:pt x="38" y="19"/>
                    </a:lnTo>
                    <a:lnTo>
                      <a:pt x="58" y="19"/>
                    </a:lnTo>
                    <a:lnTo>
                      <a:pt x="77" y="19"/>
                    </a:lnTo>
                    <a:lnTo>
                      <a:pt x="96" y="19"/>
                    </a:lnTo>
                    <a:lnTo>
                      <a:pt x="106" y="19"/>
                    </a:lnTo>
                    <a:lnTo>
                      <a:pt x="144" y="39"/>
                    </a:lnTo>
                    <a:lnTo>
                      <a:pt x="154" y="39"/>
                    </a:lnTo>
                    <a:lnTo>
                      <a:pt x="163" y="39"/>
                    </a:lnTo>
                    <a:lnTo>
                      <a:pt x="173" y="39"/>
                    </a:lnTo>
                    <a:lnTo>
                      <a:pt x="173" y="29"/>
                    </a:lnTo>
                    <a:lnTo>
                      <a:pt x="182" y="29"/>
                    </a:lnTo>
                    <a:lnTo>
                      <a:pt x="182" y="29"/>
                    </a:lnTo>
                    <a:lnTo>
                      <a:pt x="182" y="29"/>
                    </a:lnTo>
                    <a:lnTo>
                      <a:pt x="192" y="29"/>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0" name="Freeform 252"/>
              <p:cNvSpPr>
                <a:spLocks/>
              </p:cNvSpPr>
              <p:nvPr/>
            </p:nvSpPr>
            <p:spPr bwMode="auto">
              <a:xfrm>
                <a:off x="2706" y="2293"/>
                <a:ext cx="182" cy="39"/>
              </a:xfrm>
              <a:custGeom>
                <a:avLst/>
                <a:gdLst>
                  <a:gd name="T0" fmla="*/ 182 w 182"/>
                  <a:gd name="T1" fmla="*/ 29 h 39"/>
                  <a:gd name="T2" fmla="*/ 173 w 182"/>
                  <a:gd name="T3" fmla="*/ 29 h 39"/>
                  <a:gd name="T4" fmla="*/ 173 w 182"/>
                  <a:gd name="T5" fmla="*/ 19 h 39"/>
                  <a:gd name="T6" fmla="*/ 173 w 182"/>
                  <a:gd name="T7" fmla="*/ 19 h 39"/>
                  <a:gd name="T8" fmla="*/ 173 w 182"/>
                  <a:gd name="T9" fmla="*/ 9 h 39"/>
                  <a:gd name="T10" fmla="*/ 173 w 182"/>
                  <a:gd name="T11" fmla="*/ 0 h 39"/>
                  <a:gd name="T12" fmla="*/ 86 w 182"/>
                  <a:gd name="T13" fmla="*/ 0 h 39"/>
                  <a:gd name="T14" fmla="*/ 67 w 182"/>
                  <a:gd name="T15" fmla="*/ 9 h 39"/>
                  <a:gd name="T16" fmla="*/ 0 w 182"/>
                  <a:gd name="T17" fmla="*/ 9 h 39"/>
                  <a:gd name="T18" fmla="*/ 0 w 182"/>
                  <a:gd name="T19" fmla="*/ 9 h 39"/>
                  <a:gd name="T20" fmla="*/ 9 w 182"/>
                  <a:gd name="T21" fmla="*/ 9 h 39"/>
                  <a:gd name="T22" fmla="*/ 9 w 182"/>
                  <a:gd name="T23" fmla="*/ 9 h 39"/>
                  <a:gd name="T24" fmla="*/ 29 w 182"/>
                  <a:gd name="T25" fmla="*/ 9 h 39"/>
                  <a:gd name="T26" fmla="*/ 48 w 182"/>
                  <a:gd name="T27" fmla="*/ 19 h 39"/>
                  <a:gd name="T28" fmla="*/ 77 w 182"/>
                  <a:gd name="T29" fmla="*/ 19 h 39"/>
                  <a:gd name="T30" fmla="*/ 96 w 182"/>
                  <a:gd name="T31" fmla="*/ 19 h 39"/>
                  <a:gd name="T32" fmla="*/ 115 w 182"/>
                  <a:gd name="T33" fmla="*/ 19 h 39"/>
                  <a:gd name="T34" fmla="*/ 125 w 182"/>
                  <a:gd name="T35" fmla="*/ 29 h 39"/>
                  <a:gd name="T36" fmla="*/ 144 w 182"/>
                  <a:gd name="T37" fmla="*/ 39 h 39"/>
                  <a:gd name="T38" fmla="*/ 154 w 182"/>
                  <a:gd name="T39" fmla="*/ 39 h 39"/>
                  <a:gd name="T40" fmla="*/ 163 w 182"/>
                  <a:gd name="T41" fmla="*/ 29 h 39"/>
                  <a:gd name="T42" fmla="*/ 163 w 182"/>
                  <a:gd name="T43" fmla="*/ 29 h 39"/>
                  <a:gd name="T44" fmla="*/ 173 w 182"/>
                  <a:gd name="T45" fmla="*/ 29 h 39"/>
                  <a:gd name="T46" fmla="*/ 173 w 182"/>
                  <a:gd name="T47" fmla="*/ 29 h 39"/>
                  <a:gd name="T48" fmla="*/ 173 w 182"/>
                  <a:gd name="T49" fmla="*/ 29 h 39"/>
                  <a:gd name="T50" fmla="*/ 182 w 182"/>
                  <a:gd name="T5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
                    <a:moveTo>
                      <a:pt x="182" y="29"/>
                    </a:moveTo>
                    <a:lnTo>
                      <a:pt x="173" y="29"/>
                    </a:lnTo>
                    <a:lnTo>
                      <a:pt x="173" y="19"/>
                    </a:lnTo>
                    <a:lnTo>
                      <a:pt x="173" y="19"/>
                    </a:lnTo>
                    <a:lnTo>
                      <a:pt x="173" y="9"/>
                    </a:lnTo>
                    <a:lnTo>
                      <a:pt x="173" y="0"/>
                    </a:lnTo>
                    <a:lnTo>
                      <a:pt x="86" y="0"/>
                    </a:lnTo>
                    <a:lnTo>
                      <a:pt x="67" y="9"/>
                    </a:lnTo>
                    <a:lnTo>
                      <a:pt x="0" y="9"/>
                    </a:lnTo>
                    <a:lnTo>
                      <a:pt x="0" y="9"/>
                    </a:lnTo>
                    <a:lnTo>
                      <a:pt x="9" y="9"/>
                    </a:lnTo>
                    <a:lnTo>
                      <a:pt x="9" y="9"/>
                    </a:lnTo>
                    <a:lnTo>
                      <a:pt x="29" y="9"/>
                    </a:lnTo>
                    <a:lnTo>
                      <a:pt x="48" y="19"/>
                    </a:lnTo>
                    <a:lnTo>
                      <a:pt x="77" y="19"/>
                    </a:lnTo>
                    <a:lnTo>
                      <a:pt x="96" y="19"/>
                    </a:lnTo>
                    <a:lnTo>
                      <a:pt x="115" y="19"/>
                    </a:lnTo>
                    <a:lnTo>
                      <a:pt x="125" y="29"/>
                    </a:lnTo>
                    <a:lnTo>
                      <a:pt x="144" y="39"/>
                    </a:lnTo>
                    <a:lnTo>
                      <a:pt x="154" y="39"/>
                    </a:lnTo>
                    <a:lnTo>
                      <a:pt x="163" y="29"/>
                    </a:lnTo>
                    <a:lnTo>
                      <a:pt x="163" y="29"/>
                    </a:lnTo>
                    <a:lnTo>
                      <a:pt x="173" y="29"/>
                    </a:lnTo>
                    <a:lnTo>
                      <a:pt x="173" y="29"/>
                    </a:lnTo>
                    <a:lnTo>
                      <a:pt x="173" y="29"/>
                    </a:lnTo>
                    <a:lnTo>
                      <a:pt x="182" y="29"/>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1" name="Freeform 253"/>
              <p:cNvSpPr>
                <a:spLocks/>
              </p:cNvSpPr>
              <p:nvPr/>
            </p:nvSpPr>
            <p:spPr bwMode="auto">
              <a:xfrm>
                <a:off x="2706" y="2302"/>
                <a:ext cx="163" cy="30"/>
              </a:xfrm>
              <a:custGeom>
                <a:avLst/>
                <a:gdLst>
                  <a:gd name="T0" fmla="*/ 163 w 163"/>
                  <a:gd name="T1" fmla="*/ 20 h 30"/>
                  <a:gd name="T2" fmla="*/ 163 w 163"/>
                  <a:gd name="T3" fmla="*/ 20 h 30"/>
                  <a:gd name="T4" fmla="*/ 154 w 163"/>
                  <a:gd name="T5" fmla="*/ 10 h 30"/>
                  <a:gd name="T6" fmla="*/ 163 w 163"/>
                  <a:gd name="T7" fmla="*/ 10 h 30"/>
                  <a:gd name="T8" fmla="*/ 154 w 163"/>
                  <a:gd name="T9" fmla="*/ 10 h 30"/>
                  <a:gd name="T10" fmla="*/ 154 w 163"/>
                  <a:gd name="T11" fmla="*/ 0 h 30"/>
                  <a:gd name="T12" fmla="*/ 163 w 163"/>
                  <a:gd name="T13" fmla="*/ 0 h 30"/>
                  <a:gd name="T14" fmla="*/ 163 w 163"/>
                  <a:gd name="T15" fmla="*/ 0 h 30"/>
                  <a:gd name="T16" fmla="*/ 134 w 163"/>
                  <a:gd name="T17" fmla="*/ 0 h 30"/>
                  <a:gd name="T18" fmla="*/ 96 w 163"/>
                  <a:gd name="T19" fmla="*/ 0 h 30"/>
                  <a:gd name="T20" fmla="*/ 77 w 163"/>
                  <a:gd name="T21" fmla="*/ 0 h 30"/>
                  <a:gd name="T22" fmla="*/ 58 w 163"/>
                  <a:gd name="T23" fmla="*/ 0 h 30"/>
                  <a:gd name="T24" fmla="*/ 38 w 163"/>
                  <a:gd name="T25" fmla="*/ 0 h 30"/>
                  <a:gd name="T26" fmla="*/ 0 w 163"/>
                  <a:gd name="T27" fmla="*/ 0 h 30"/>
                  <a:gd name="T28" fmla="*/ 0 w 163"/>
                  <a:gd name="T29" fmla="*/ 0 h 30"/>
                  <a:gd name="T30" fmla="*/ 9 w 163"/>
                  <a:gd name="T31" fmla="*/ 0 h 30"/>
                  <a:gd name="T32" fmla="*/ 29 w 163"/>
                  <a:gd name="T33" fmla="*/ 0 h 30"/>
                  <a:gd name="T34" fmla="*/ 38 w 163"/>
                  <a:gd name="T35" fmla="*/ 10 h 30"/>
                  <a:gd name="T36" fmla="*/ 77 w 163"/>
                  <a:gd name="T37" fmla="*/ 10 h 30"/>
                  <a:gd name="T38" fmla="*/ 96 w 163"/>
                  <a:gd name="T39" fmla="*/ 10 h 30"/>
                  <a:gd name="T40" fmla="*/ 115 w 163"/>
                  <a:gd name="T41" fmla="*/ 10 h 30"/>
                  <a:gd name="T42" fmla="*/ 125 w 163"/>
                  <a:gd name="T43" fmla="*/ 20 h 30"/>
                  <a:gd name="T44" fmla="*/ 144 w 163"/>
                  <a:gd name="T45" fmla="*/ 30 h 30"/>
                  <a:gd name="T46" fmla="*/ 154 w 163"/>
                  <a:gd name="T47" fmla="*/ 30 h 30"/>
                  <a:gd name="T48" fmla="*/ 154 w 163"/>
                  <a:gd name="T49" fmla="*/ 20 h 30"/>
                  <a:gd name="T50" fmla="*/ 163 w 163"/>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30">
                    <a:moveTo>
                      <a:pt x="163" y="20"/>
                    </a:moveTo>
                    <a:lnTo>
                      <a:pt x="163" y="20"/>
                    </a:lnTo>
                    <a:lnTo>
                      <a:pt x="154" y="10"/>
                    </a:lnTo>
                    <a:lnTo>
                      <a:pt x="163" y="10"/>
                    </a:lnTo>
                    <a:lnTo>
                      <a:pt x="154" y="10"/>
                    </a:lnTo>
                    <a:lnTo>
                      <a:pt x="154" y="0"/>
                    </a:lnTo>
                    <a:lnTo>
                      <a:pt x="163" y="0"/>
                    </a:lnTo>
                    <a:lnTo>
                      <a:pt x="163" y="0"/>
                    </a:lnTo>
                    <a:lnTo>
                      <a:pt x="134" y="0"/>
                    </a:lnTo>
                    <a:lnTo>
                      <a:pt x="96" y="0"/>
                    </a:lnTo>
                    <a:lnTo>
                      <a:pt x="77" y="0"/>
                    </a:lnTo>
                    <a:lnTo>
                      <a:pt x="58" y="0"/>
                    </a:lnTo>
                    <a:lnTo>
                      <a:pt x="38" y="0"/>
                    </a:lnTo>
                    <a:lnTo>
                      <a:pt x="0" y="0"/>
                    </a:lnTo>
                    <a:lnTo>
                      <a:pt x="0" y="0"/>
                    </a:lnTo>
                    <a:lnTo>
                      <a:pt x="9" y="0"/>
                    </a:lnTo>
                    <a:lnTo>
                      <a:pt x="29" y="0"/>
                    </a:lnTo>
                    <a:lnTo>
                      <a:pt x="38" y="10"/>
                    </a:lnTo>
                    <a:lnTo>
                      <a:pt x="77" y="10"/>
                    </a:lnTo>
                    <a:lnTo>
                      <a:pt x="96" y="10"/>
                    </a:lnTo>
                    <a:lnTo>
                      <a:pt x="115" y="10"/>
                    </a:lnTo>
                    <a:lnTo>
                      <a:pt x="125" y="20"/>
                    </a:lnTo>
                    <a:lnTo>
                      <a:pt x="144" y="30"/>
                    </a:lnTo>
                    <a:lnTo>
                      <a:pt x="154" y="30"/>
                    </a:lnTo>
                    <a:lnTo>
                      <a:pt x="154" y="20"/>
                    </a:lnTo>
                    <a:lnTo>
                      <a:pt x="163" y="2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2" name="Freeform 254"/>
              <p:cNvSpPr>
                <a:spLocks/>
              </p:cNvSpPr>
              <p:nvPr/>
            </p:nvSpPr>
            <p:spPr bwMode="auto">
              <a:xfrm>
                <a:off x="2812" y="2312"/>
                <a:ext cx="192" cy="592"/>
              </a:xfrm>
              <a:custGeom>
                <a:avLst/>
                <a:gdLst>
                  <a:gd name="T0" fmla="*/ 134 w 192"/>
                  <a:gd name="T1" fmla="*/ 0 h 592"/>
                  <a:gd name="T2" fmla="*/ 144 w 192"/>
                  <a:gd name="T3" fmla="*/ 69 h 592"/>
                  <a:gd name="T4" fmla="*/ 144 w 192"/>
                  <a:gd name="T5" fmla="*/ 128 h 592"/>
                  <a:gd name="T6" fmla="*/ 153 w 192"/>
                  <a:gd name="T7" fmla="*/ 198 h 592"/>
                  <a:gd name="T8" fmla="*/ 153 w 192"/>
                  <a:gd name="T9" fmla="*/ 257 h 592"/>
                  <a:gd name="T10" fmla="*/ 163 w 192"/>
                  <a:gd name="T11" fmla="*/ 326 h 592"/>
                  <a:gd name="T12" fmla="*/ 182 w 192"/>
                  <a:gd name="T13" fmla="*/ 454 h 592"/>
                  <a:gd name="T14" fmla="*/ 192 w 192"/>
                  <a:gd name="T15" fmla="*/ 523 h 592"/>
                  <a:gd name="T16" fmla="*/ 173 w 192"/>
                  <a:gd name="T17" fmla="*/ 553 h 592"/>
                  <a:gd name="T18" fmla="*/ 163 w 192"/>
                  <a:gd name="T19" fmla="*/ 582 h 592"/>
                  <a:gd name="T20" fmla="*/ 144 w 192"/>
                  <a:gd name="T21" fmla="*/ 592 h 592"/>
                  <a:gd name="T22" fmla="*/ 125 w 192"/>
                  <a:gd name="T23" fmla="*/ 592 h 592"/>
                  <a:gd name="T24" fmla="*/ 96 w 192"/>
                  <a:gd name="T25" fmla="*/ 582 h 592"/>
                  <a:gd name="T26" fmla="*/ 67 w 192"/>
                  <a:gd name="T27" fmla="*/ 572 h 592"/>
                  <a:gd name="T28" fmla="*/ 38 w 192"/>
                  <a:gd name="T29" fmla="*/ 553 h 592"/>
                  <a:gd name="T30" fmla="*/ 0 w 192"/>
                  <a:gd name="T31" fmla="*/ 523 h 592"/>
                  <a:gd name="T32" fmla="*/ 9 w 192"/>
                  <a:gd name="T33" fmla="*/ 523 h 592"/>
                  <a:gd name="T34" fmla="*/ 19 w 192"/>
                  <a:gd name="T35" fmla="*/ 523 h 592"/>
                  <a:gd name="T36" fmla="*/ 28 w 192"/>
                  <a:gd name="T37" fmla="*/ 513 h 592"/>
                  <a:gd name="T38" fmla="*/ 38 w 192"/>
                  <a:gd name="T39" fmla="*/ 503 h 592"/>
                  <a:gd name="T40" fmla="*/ 48 w 192"/>
                  <a:gd name="T41" fmla="*/ 503 h 592"/>
                  <a:gd name="T42" fmla="*/ 57 w 192"/>
                  <a:gd name="T43" fmla="*/ 493 h 592"/>
                  <a:gd name="T44" fmla="*/ 57 w 192"/>
                  <a:gd name="T45" fmla="*/ 484 h 592"/>
                  <a:gd name="T46" fmla="*/ 67 w 192"/>
                  <a:gd name="T47" fmla="*/ 474 h 592"/>
                  <a:gd name="T48" fmla="*/ 57 w 192"/>
                  <a:gd name="T49" fmla="*/ 415 h 592"/>
                  <a:gd name="T50" fmla="*/ 48 w 192"/>
                  <a:gd name="T51" fmla="*/ 355 h 592"/>
                  <a:gd name="T52" fmla="*/ 48 w 192"/>
                  <a:gd name="T53" fmla="*/ 296 h 592"/>
                  <a:gd name="T54" fmla="*/ 48 w 192"/>
                  <a:gd name="T55" fmla="*/ 227 h 592"/>
                  <a:gd name="T56" fmla="*/ 48 w 192"/>
                  <a:gd name="T57" fmla="*/ 168 h 592"/>
                  <a:gd name="T58" fmla="*/ 48 w 192"/>
                  <a:gd name="T59" fmla="*/ 109 h 592"/>
                  <a:gd name="T60" fmla="*/ 38 w 192"/>
                  <a:gd name="T61" fmla="*/ 59 h 592"/>
                  <a:gd name="T62" fmla="*/ 28 w 192"/>
                  <a:gd name="T63" fmla="*/ 10 h 592"/>
                  <a:gd name="T64" fmla="*/ 48 w 192"/>
                  <a:gd name="T65" fmla="*/ 10 h 592"/>
                  <a:gd name="T66" fmla="*/ 57 w 192"/>
                  <a:gd name="T67" fmla="*/ 10 h 592"/>
                  <a:gd name="T68" fmla="*/ 76 w 192"/>
                  <a:gd name="T69" fmla="*/ 10 h 592"/>
                  <a:gd name="T70" fmla="*/ 76 w 192"/>
                  <a:gd name="T71" fmla="*/ 10 h 592"/>
                  <a:gd name="T72" fmla="*/ 86 w 192"/>
                  <a:gd name="T73" fmla="*/ 0 h 592"/>
                  <a:gd name="T74" fmla="*/ 96 w 192"/>
                  <a:gd name="T75" fmla="*/ 0 h 592"/>
                  <a:gd name="T76" fmla="*/ 115 w 192"/>
                  <a:gd name="T77" fmla="*/ 0 h 592"/>
                  <a:gd name="T78" fmla="*/ 134 w 192"/>
                  <a:gd name="T7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592">
                    <a:moveTo>
                      <a:pt x="134" y="0"/>
                    </a:moveTo>
                    <a:lnTo>
                      <a:pt x="144" y="69"/>
                    </a:lnTo>
                    <a:lnTo>
                      <a:pt x="144" y="128"/>
                    </a:lnTo>
                    <a:lnTo>
                      <a:pt x="153" y="198"/>
                    </a:lnTo>
                    <a:lnTo>
                      <a:pt x="153" y="257"/>
                    </a:lnTo>
                    <a:lnTo>
                      <a:pt x="163" y="326"/>
                    </a:lnTo>
                    <a:lnTo>
                      <a:pt x="182" y="454"/>
                    </a:lnTo>
                    <a:lnTo>
                      <a:pt x="192" y="523"/>
                    </a:lnTo>
                    <a:lnTo>
                      <a:pt x="173" y="553"/>
                    </a:lnTo>
                    <a:lnTo>
                      <a:pt x="163" y="582"/>
                    </a:lnTo>
                    <a:lnTo>
                      <a:pt x="144" y="592"/>
                    </a:lnTo>
                    <a:lnTo>
                      <a:pt x="125" y="592"/>
                    </a:lnTo>
                    <a:lnTo>
                      <a:pt x="96" y="582"/>
                    </a:lnTo>
                    <a:lnTo>
                      <a:pt x="67" y="572"/>
                    </a:lnTo>
                    <a:lnTo>
                      <a:pt x="38" y="553"/>
                    </a:lnTo>
                    <a:lnTo>
                      <a:pt x="0" y="523"/>
                    </a:lnTo>
                    <a:lnTo>
                      <a:pt x="9" y="523"/>
                    </a:lnTo>
                    <a:lnTo>
                      <a:pt x="19" y="523"/>
                    </a:lnTo>
                    <a:lnTo>
                      <a:pt x="28" y="513"/>
                    </a:lnTo>
                    <a:lnTo>
                      <a:pt x="38" y="503"/>
                    </a:lnTo>
                    <a:lnTo>
                      <a:pt x="4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76" y="10"/>
                    </a:lnTo>
                    <a:lnTo>
                      <a:pt x="76" y="10"/>
                    </a:lnTo>
                    <a:lnTo>
                      <a:pt x="86" y="0"/>
                    </a:lnTo>
                    <a:lnTo>
                      <a:pt x="96" y="0"/>
                    </a:lnTo>
                    <a:lnTo>
                      <a:pt x="115" y="0"/>
                    </a:lnTo>
                    <a:lnTo>
                      <a:pt x="134"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3" name="Freeform 255"/>
              <p:cNvSpPr>
                <a:spLocks/>
              </p:cNvSpPr>
              <p:nvPr/>
            </p:nvSpPr>
            <p:spPr bwMode="auto">
              <a:xfrm>
                <a:off x="2812" y="2312"/>
                <a:ext cx="182" cy="582"/>
              </a:xfrm>
              <a:custGeom>
                <a:avLst/>
                <a:gdLst>
                  <a:gd name="T0" fmla="*/ 125 w 182"/>
                  <a:gd name="T1" fmla="*/ 0 h 582"/>
                  <a:gd name="T2" fmla="*/ 134 w 182"/>
                  <a:gd name="T3" fmla="*/ 59 h 582"/>
                  <a:gd name="T4" fmla="*/ 144 w 182"/>
                  <a:gd name="T5" fmla="*/ 128 h 582"/>
                  <a:gd name="T6" fmla="*/ 144 w 182"/>
                  <a:gd name="T7" fmla="*/ 198 h 582"/>
                  <a:gd name="T8" fmla="*/ 153 w 182"/>
                  <a:gd name="T9" fmla="*/ 257 h 582"/>
                  <a:gd name="T10" fmla="*/ 163 w 182"/>
                  <a:gd name="T11" fmla="*/ 316 h 582"/>
                  <a:gd name="T12" fmla="*/ 173 w 182"/>
                  <a:gd name="T13" fmla="*/ 444 h 582"/>
                  <a:gd name="T14" fmla="*/ 182 w 182"/>
                  <a:gd name="T15" fmla="*/ 513 h 582"/>
                  <a:gd name="T16" fmla="*/ 173 w 182"/>
                  <a:gd name="T17" fmla="*/ 543 h 582"/>
                  <a:gd name="T18" fmla="*/ 153 w 182"/>
                  <a:gd name="T19" fmla="*/ 572 h 582"/>
                  <a:gd name="T20" fmla="*/ 134 w 182"/>
                  <a:gd name="T21" fmla="*/ 582 h 582"/>
                  <a:gd name="T22" fmla="*/ 115 w 182"/>
                  <a:gd name="T23" fmla="*/ 582 h 582"/>
                  <a:gd name="T24" fmla="*/ 96 w 182"/>
                  <a:gd name="T25" fmla="*/ 582 h 582"/>
                  <a:gd name="T26" fmla="*/ 67 w 182"/>
                  <a:gd name="T27" fmla="*/ 572 h 582"/>
                  <a:gd name="T28" fmla="*/ 28 w 182"/>
                  <a:gd name="T29" fmla="*/ 553 h 582"/>
                  <a:gd name="T30" fmla="*/ 0 w 182"/>
                  <a:gd name="T31" fmla="*/ 523 h 582"/>
                  <a:gd name="T32" fmla="*/ 9 w 182"/>
                  <a:gd name="T33" fmla="*/ 523 h 582"/>
                  <a:gd name="T34" fmla="*/ 19 w 182"/>
                  <a:gd name="T35" fmla="*/ 523 h 582"/>
                  <a:gd name="T36" fmla="*/ 28 w 182"/>
                  <a:gd name="T37" fmla="*/ 513 h 582"/>
                  <a:gd name="T38" fmla="*/ 38 w 182"/>
                  <a:gd name="T39" fmla="*/ 503 h 582"/>
                  <a:gd name="T40" fmla="*/ 48 w 182"/>
                  <a:gd name="T41" fmla="*/ 503 h 582"/>
                  <a:gd name="T42" fmla="*/ 57 w 182"/>
                  <a:gd name="T43" fmla="*/ 484 h 582"/>
                  <a:gd name="T44" fmla="*/ 67 w 182"/>
                  <a:gd name="T45" fmla="*/ 474 h 582"/>
                  <a:gd name="T46" fmla="*/ 57 w 182"/>
                  <a:gd name="T47" fmla="*/ 415 h 582"/>
                  <a:gd name="T48" fmla="*/ 48 w 182"/>
                  <a:gd name="T49" fmla="*/ 355 h 582"/>
                  <a:gd name="T50" fmla="*/ 48 w 182"/>
                  <a:gd name="T51" fmla="*/ 286 h 582"/>
                  <a:gd name="T52" fmla="*/ 48 w 182"/>
                  <a:gd name="T53" fmla="*/ 227 h 582"/>
                  <a:gd name="T54" fmla="*/ 48 w 182"/>
                  <a:gd name="T55" fmla="*/ 168 h 582"/>
                  <a:gd name="T56" fmla="*/ 48 w 182"/>
                  <a:gd name="T57" fmla="*/ 109 h 582"/>
                  <a:gd name="T58" fmla="*/ 38 w 182"/>
                  <a:gd name="T59" fmla="*/ 50 h 582"/>
                  <a:gd name="T60" fmla="*/ 28 w 182"/>
                  <a:gd name="T61" fmla="*/ 10 h 582"/>
                  <a:gd name="T62" fmla="*/ 48 w 182"/>
                  <a:gd name="T63" fmla="*/ 10 h 582"/>
                  <a:gd name="T64" fmla="*/ 57 w 182"/>
                  <a:gd name="T65" fmla="*/ 10 h 582"/>
                  <a:gd name="T66" fmla="*/ 76 w 182"/>
                  <a:gd name="T67" fmla="*/ 0 h 582"/>
                  <a:gd name="T68" fmla="*/ 86 w 182"/>
                  <a:gd name="T69" fmla="*/ 0 h 582"/>
                  <a:gd name="T70" fmla="*/ 96 w 182"/>
                  <a:gd name="T71" fmla="*/ 0 h 582"/>
                  <a:gd name="T72" fmla="*/ 105 w 182"/>
                  <a:gd name="T73" fmla="*/ 0 h 582"/>
                  <a:gd name="T74" fmla="*/ 125 w 182"/>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582">
                    <a:moveTo>
                      <a:pt x="125" y="0"/>
                    </a:moveTo>
                    <a:lnTo>
                      <a:pt x="134" y="59"/>
                    </a:lnTo>
                    <a:lnTo>
                      <a:pt x="144" y="128"/>
                    </a:lnTo>
                    <a:lnTo>
                      <a:pt x="144" y="198"/>
                    </a:lnTo>
                    <a:lnTo>
                      <a:pt x="153" y="257"/>
                    </a:lnTo>
                    <a:lnTo>
                      <a:pt x="163" y="316"/>
                    </a:lnTo>
                    <a:lnTo>
                      <a:pt x="173" y="444"/>
                    </a:lnTo>
                    <a:lnTo>
                      <a:pt x="182" y="513"/>
                    </a:lnTo>
                    <a:lnTo>
                      <a:pt x="173" y="543"/>
                    </a:lnTo>
                    <a:lnTo>
                      <a:pt x="153" y="572"/>
                    </a:lnTo>
                    <a:lnTo>
                      <a:pt x="134" y="582"/>
                    </a:lnTo>
                    <a:lnTo>
                      <a:pt x="115" y="582"/>
                    </a:lnTo>
                    <a:lnTo>
                      <a:pt x="96" y="582"/>
                    </a:lnTo>
                    <a:lnTo>
                      <a:pt x="67" y="572"/>
                    </a:lnTo>
                    <a:lnTo>
                      <a:pt x="28" y="553"/>
                    </a:lnTo>
                    <a:lnTo>
                      <a:pt x="0" y="523"/>
                    </a:lnTo>
                    <a:lnTo>
                      <a:pt x="9" y="523"/>
                    </a:lnTo>
                    <a:lnTo>
                      <a:pt x="19" y="523"/>
                    </a:lnTo>
                    <a:lnTo>
                      <a:pt x="28" y="513"/>
                    </a:lnTo>
                    <a:lnTo>
                      <a:pt x="38" y="503"/>
                    </a:lnTo>
                    <a:lnTo>
                      <a:pt x="48" y="503"/>
                    </a:lnTo>
                    <a:lnTo>
                      <a:pt x="57" y="484"/>
                    </a:lnTo>
                    <a:lnTo>
                      <a:pt x="67" y="474"/>
                    </a:lnTo>
                    <a:lnTo>
                      <a:pt x="57" y="415"/>
                    </a:lnTo>
                    <a:lnTo>
                      <a:pt x="48" y="355"/>
                    </a:lnTo>
                    <a:lnTo>
                      <a:pt x="48" y="286"/>
                    </a:lnTo>
                    <a:lnTo>
                      <a:pt x="48" y="227"/>
                    </a:lnTo>
                    <a:lnTo>
                      <a:pt x="48" y="168"/>
                    </a:lnTo>
                    <a:lnTo>
                      <a:pt x="48" y="109"/>
                    </a:lnTo>
                    <a:lnTo>
                      <a:pt x="38" y="50"/>
                    </a:lnTo>
                    <a:lnTo>
                      <a:pt x="28" y="10"/>
                    </a:lnTo>
                    <a:lnTo>
                      <a:pt x="48" y="10"/>
                    </a:lnTo>
                    <a:lnTo>
                      <a:pt x="57" y="10"/>
                    </a:lnTo>
                    <a:lnTo>
                      <a:pt x="76" y="0"/>
                    </a:lnTo>
                    <a:lnTo>
                      <a:pt x="86" y="0"/>
                    </a:lnTo>
                    <a:lnTo>
                      <a:pt x="96" y="0"/>
                    </a:lnTo>
                    <a:lnTo>
                      <a:pt x="105" y="0"/>
                    </a:lnTo>
                    <a:lnTo>
                      <a:pt x="125"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4" name="Freeform 256"/>
              <p:cNvSpPr>
                <a:spLocks/>
              </p:cNvSpPr>
              <p:nvPr/>
            </p:nvSpPr>
            <p:spPr bwMode="auto">
              <a:xfrm>
                <a:off x="2812" y="2312"/>
                <a:ext cx="182" cy="582"/>
              </a:xfrm>
              <a:custGeom>
                <a:avLst/>
                <a:gdLst>
                  <a:gd name="T0" fmla="*/ 125 w 182"/>
                  <a:gd name="T1" fmla="*/ 0 h 582"/>
                  <a:gd name="T2" fmla="*/ 134 w 182"/>
                  <a:gd name="T3" fmla="*/ 69 h 582"/>
                  <a:gd name="T4" fmla="*/ 144 w 182"/>
                  <a:gd name="T5" fmla="*/ 128 h 582"/>
                  <a:gd name="T6" fmla="*/ 144 w 182"/>
                  <a:gd name="T7" fmla="*/ 188 h 582"/>
                  <a:gd name="T8" fmla="*/ 153 w 182"/>
                  <a:gd name="T9" fmla="*/ 257 h 582"/>
                  <a:gd name="T10" fmla="*/ 163 w 182"/>
                  <a:gd name="T11" fmla="*/ 316 h 582"/>
                  <a:gd name="T12" fmla="*/ 163 w 182"/>
                  <a:gd name="T13" fmla="*/ 385 h 582"/>
                  <a:gd name="T14" fmla="*/ 173 w 182"/>
                  <a:gd name="T15" fmla="*/ 444 h 582"/>
                  <a:gd name="T16" fmla="*/ 182 w 182"/>
                  <a:gd name="T17" fmla="*/ 513 h 582"/>
                  <a:gd name="T18" fmla="*/ 173 w 182"/>
                  <a:gd name="T19" fmla="*/ 543 h 582"/>
                  <a:gd name="T20" fmla="*/ 153 w 182"/>
                  <a:gd name="T21" fmla="*/ 563 h 582"/>
                  <a:gd name="T22" fmla="*/ 134 w 182"/>
                  <a:gd name="T23" fmla="*/ 572 h 582"/>
                  <a:gd name="T24" fmla="*/ 115 w 182"/>
                  <a:gd name="T25" fmla="*/ 582 h 582"/>
                  <a:gd name="T26" fmla="*/ 96 w 182"/>
                  <a:gd name="T27" fmla="*/ 572 h 582"/>
                  <a:gd name="T28" fmla="*/ 67 w 182"/>
                  <a:gd name="T29" fmla="*/ 563 h 582"/>
                  <a:gd name="T30" fmla="*/ 38 w 182"/>
                  <a:gd name="T31" fmla="*/ 553 h 582"/>
                  <a:gd name="T32" fmla="*/ 0 w 182"/>
                  <a:gd name="T33" fmla="*/ 523 h 582"/>
                  <a:gd name="T34" fmla="*/ 9 w 182"/>
                  <a:gd name="T35" fmla="*/ 523 h 582"/>
                  <a:gd name="T36" fmla="*/ 19 w 182"/>
                  <a:gd name="T37" fmla="*/ 523 h 582"/>
                  <a:gd name="T38" fmla="*/ 38 w 182"/>
                  <a:gd name="T39" fmla="*/ 503 h 582"/>
                  <a:gd name="T40" fmla="*/ 57 w 182"/>
                  <a:gd name="T41" fmla="*/ 493 h 582"/>
                  <a:gd name="T42" fmla="*/ 57 w 182"/>
                  <a:gd name="T43" fmla="*/ 484 h 582"/>
                  <a:gd name="T44" fmla="*/ 67 w 182"/>
                  <a:gd name="T45" fmla="*/ 474 h 582"/>
                  <a:gd name="T46" fmla="*/ 57 w 182"/>
                  <a:gd name="T47" fmla="*/ 415 h 582"/>
                  <a:gd name="T48" fmla="*/ 48 w 182"/>
                  <a:gd name="T49" fmla="*/ 355 h 582"/>
                  <a:gd name="T50" fmla="*/ 48 w 182"/>
                  <a:gd name="T51" fmla="*/ 296 h 582"/>
                  <a:gd name="T52" fmla="*/ 48 w 182"/>
                  <a:gd name="T53" fmla="*/ 227 h 582"/>
                  <a:gd name="T54" fmla="*/ 48 w 182"/>
                  <a:gd name="T55" fmla="*/ 168 h 582"/>
                  <a:gd name="T56" fmla="*/ 48 w 182"/>
                  <a:gd name="T57" fmla="*/ 109 h 582"/>
                  <a:gd name="T58" fmla="*/ 38 w 182"/>
                  <a:gd name="T59" fmla="*/ 59 h 582"/>
                  <a:gd name="T60" fmla="*/ 28 w 182"/>
                  <a:gd name="T61" fmla="*/ 10 h 582"/>
                  <a:gd name="T62" fmla="*/ 48 w 182"/>
                  <a:gd name="T63" fmla="*/ 10 h 582"/>
                  <a:gd name="T64" fmla="*/ 57 w 182"/>
                  <a:gd name="T65" fmla="*/ 10 h 582"/>
                  <a:gd name="T66" fmla="*/ 67 w 182"/>
                  <a:gd name="T67" fmla="*/ 10 h 582"/>
                  <a:gd name="T68" fmla="*/ 76 w 182"/>
                  <a:gd name="T69" fmla="*/ 10 h 582"/>
                  <a:gd name="T70" fmla="*/ 86 w 182"/>
                  <a:gd name="T71" fmla="*/ 0 h 582"/>
                  <a:gd name="T72" fmla="*/ 96 w 182"/>
                  <a:gd name="T73" fmla="*/ 0 h 582"/>
                  <a:gd name="T74" fmla="*/ 105 w 182"/>
                  <a:gd name="T75" fmla="*/ 0 h 582"/>
                  <a:gd name="T76" fmla="*/ 125 w 1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582">
                    <a:moveTo>
                      <a:pt x="125" y="0"/>
                    </a:moveTo>
                    <a:lnTo>
                      <a:pt x="134" y="69"/>
                    </a:lnTo>
                    <a:lnTo>
                      <a:pt x="144" y="128"/>
                    </a:lnTo>
                    <a:lnTo>
                      <a:pt x="144" y="188"/>
                    </a:lnTo>
                    <a:lnTo>
                      <a:pt x="153" y="257"/>
                    </a:lnTo>
                    <a:lnTo>
                      <a:pt x="163" y="316"/>
                    </a:lnTo>
                    <a:lnTo>
                      <a:pt x="163" y="385"/>
                    </a:lnTo>
                    <a:lnTo>
                      <a:pt x="173" y="444"/>
                    </a:lnTo>
                    <a:lnTo>
                      <a:pt x="182" y="513"/>
                    </a:lnTo>
                    <a:lnTo>
                      <a:pt x="173" y="543"/>
                    </a:lnTo>
                    <a:lnTo>
                      <a:pt x="153" y="563"/>
                    </a:lnTo>
                    <a:lnTo>
                      <a:pt x="134" y="572"/>
                    </a:lnTo>
                    <a:lnTo>
                      <a:pt x="115" y="582"/>
                    </a:lnTo>
                    <a:lnTo>
                      <a:pt x="96" y="572"/>
                    </a:lnTo>
                    <a:lnTo>
                      <a:pt x="67" y="563"/>
                    </a:lnTo>
                    <a:lnTo>
                      <a:pt x="38" y="553"/>
                    </a:lnTo>
                    <a:lnTo>
                      <a:pt x="0" y="523"/>
                    </a:lnTo>
                    <a:lnTo>
                      <a:pt x="9" y="523"/>
                    </a:lnTo>
                    <a:lnTo>
                      <a:pt x="19" y="523"/>
                    </a:lnTo>
                    <a:lnTo>
                      <a:pt x="3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67" y="10"/>
                    </a:lnTo>
                    <a:lnTo>
                      <a:pt x="76" y="10"/>
                    </a:lnTo>
                    <a:lnTo>
                      <a:pt x="86" y="0"/>
                    </a:lnTo>
                    <a:lnTo>
                      <a:pt x="96" y="0"/>
                    </a:lnTo>
                    <a:lnTo>
                      <a:pt x="105" y="0"/>
                    </a:lnTo>
                    <a:lnTo>
                      <a:pt x="125"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5" name="Freeform 257"/>
              <p:cNvSpPr>
                <a:spLocks/>
              </p:cNvSpPr>
              <p:nvPr/>
            </p:nvSpPr>
            <p:spPr bwMode="auto">
              <a:xfrm>
                <a:off x="2850" y="2352"/>
                <a:ext cx="96" cy="453"/>
              </a:xfrm>
              <a:custGeom>
                <a:avLst/>
                <a:gdLst>
                  <a:gd name="T0" fmla="*/ 0 w 96"/>
                  <a:gd name="T1" fmla="*/ 0 h 453"/>
                  <a:gd name="T2" fmla="*/ 10 w 96"/>
                  <a:gd name="T3" fmla="*/ 10 h 453"/>
                  <a:gd name="T4" fmla="*/ 19 w 96"/>
                  <a:gd name="T5" fmla="*/ 19 h 453"/>
                  <a:gd name="T6" fmla="*/ 29 w 96"/>
                  <a:gd name="T7" fmla="*/ 29 h 453"/>
                  <a:gd name="T8" fmla="*/ 38 w 96"/>
                  <a:gd name="T9" fmla="*/ 29 h 453"/>
                  <a:gd name="T10" fmla="*/ 48 w 96"/>
                  <a:gd name="T11" fmla="*/ 39 h 453"/>
                  <a:gd name="T12" fmla="*/ 48 w 96"/>
                  <a:gd name="T13" fmla="*/ 39 h 453"/>
                  <a:gd name="T14" fmla="*/ 58 w 96"/>
                  <a:gd name="T15" fmla="*/ 49 h 453"/>
                  <a:gd name="T16" fmla="*/ 58 w 96"/>
                  <a:gd name="T17" fmla="*/ 59 h 453"/>
                  <a:gd name="T18" fmla="*/ 48 w 96"/>
                  <a:gd name="T19" fmla="*/ 108 h 453"/>
                  <a:gd name="T20" fmla="*/ 48 w 96"/>
                  <a:gd name="T21" fmla="*/ 158 h 453"/>
                  <a:gd name="T22" fmla="*/ 48 w 96"/>
                  <a:gd name="T23" fmla="*/ 207 h 453"/>
                  <a:gd name="T24" fmla="*/ 58 w 96"/>
                  <a:gd name="T25" fmla="*/ 246 h 453"/>
                  <a:gd name="T26" fmla="*/ 67 w 96"/>
                  <a:gd name="T27" fmla="*/ 286 h 453"/>
                  <a:gd name="T28" fmla="*/ 87 w 96"/>
                  <a:gd name="T29" fmla="*/ 355 h 453"/>
                  <a:gd name="T30" fmla="*/ 96 w 96"/>
                  <a:gd name="T31" fmla="*/ 394 h 453"/>
                  <a:gd name="T32" fmla="*/ 96 w 96"/>
                  <a:gd name="T33" fmla="*/ 414 h 453"/>
                  <a:gd name="T34" fmla="*/ 96 w 96"/>
                  <a:gd name="T35" fmla="*/ 424 h 453"/>
                  <a:gd name="T36" fmla="*/ 96 w 96"/>
                  <a:gd name="T37" fmla="*/ 434 h 453"/>
                  <a:gd name="T38" fmla="*/ 87 w 96"/>
                  <a:gd name="T39" fmla="*/ 453 h 453"/>
                  <a:gd name="T40" fmla="*/ 67 w 96"/>
                  <a:gd name="T41" fmla="*/ 453 h 453"/>
                  <a:gd name="T42" fmla="*/ 58 w 96"/>
                  <a:gd name="T43" fmla="*/ 453 h 453"/>
                  <a:gd name="T44" fmla="*/ 38 w 96"/>
                  <a:gd name="T45" fmla="*/ 444 h 453"/>
                  <a:gd name="T46" fmla="*/ 29 w 96"/>
                  <a:gd name="T47" fmla="*/ 434 h 453"/>
                  <a:gd name="T48" fmla="*/ 19 w 96"/>
                  <a:gd name="T49" fmla="*/ 404 h 453"/>
                  <a:gd name="T50" fmla="*/ 10 w 96"/>
                  <a:gd name="T51" fmla="*/ 365 h 453"/>
                  <a:gd name="T52" fmla="*/ 10 w 96"/>
                  <a:gd name="T53" fmla="*/ 325 h 453"/>
                  <a:gd name="T54" fmla="*/ 10 w 96"/>
                  <a:gd name="T55" fmla="*/ 286 h 453"/>
                  <a:gd name="T56" fmla="*/ 10 w 96"/>
                  <a:gd name="T57" fmla="*/ 236 h 453"/>
                  <a:gd name="T58" fmla="*/ 10 w 96"/>
                  <a:gd name="T59" fmla="*/ 187 h 453"/>
                  <a:gd name="T60" fmla="*/ 10 w 96"/>
                  <a:gd name="T61" fmla="*/ 138 h 453"/>
                  <a:gd name="T62" fmla="*/ 10 w 96"/>
                  <a:gd name="T63" fmla="*/ 88 h 453"/>
                  <a:gd name="T64" fmla="*/ 10 w 96"/>
                  <a:gd name="T65" fmla="*/ 79 h 453"/>
                  <a:gd name="T66" fmla="*/ 10 w 96"/>
                  <a:gd name="T67" fmla="*/ 59 h 453"/>
                  <a:gd name="T68" fmla="*/ 10 w 96"/>
                  <a:gd name="T69" fmla="*/ 49 h 453"/>
                  <a:gd name="T70" fmla="*/ 10 w 96"/>
                  <a:gd name="T71" fmla="*/ 39 h 453"/>
                  <a:gd name="T72" fmla="*/ 10 w 96"/>
                  <a:gd name="T73" fmla="*/ 29 h 453"/>
                  <a:gd name="T74" fmla="*/ 0 w 96"/>
                  <a:gd name="T75" fmla="*/ 19 h 453"/>
                  <a:gd name="T76" fmla="*/ 0 w 96"/>
                  <a:gd name="T77" fmla="*/ 10 h 453"/>
                  <a:gd name="T78" fmla="*/ 0 w 96"/>
                  <a:gd name="T7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53">
                    <a:moveTo>
                      <a:pt x="0" y="0"/>
                    </a:moveTo>
                    <a:lnTo>
                      <a:pt x="10" y="10"/>
                    </a:lnTo>
                    <a:lnTo>
                      <a:pt x="19" y="19"/>
                    </a:lnTo>
                    <a:lnTo>
                      <a:pt x="29" y="29"/>
                    </a:lnTo>
                    <a:lnTo>
                      <a:pt x="38" y="29"/>
                    </a:lnTo>
                    <a:lnTo>
                      <a:pt x="48" y="39"/>
                    </a:lnTo>
                    <a:lnTo>
                      <a:pt x="48" y="39"/>
                    </a:lnTo>
                    <a:lnTo>
                      <a:pt x="58" y="49"/>
                    </a:lnTo>
                    <a:lnTo>
                      <a:pt x="58" y="59"/>
                    </a:lnTo>
                    <a:lnTo>
                      <a:pt x="48" y="108"/>
                    </a:lnTo>
                    <a:lnTo>
                      <a:pt x="48" y="158"/>
                    </a:lnTo>
                    <a:lnTo>
                      <a:pt x="48" y="207"/>
                    </a:lnTo>
                    <a:lnTo>
                      <a:pt x="58" y="246"/>
                    </a:lnTo>
                    <a:lnTo>
                      <a:pt x="67" y="286"/>
                    </a:lnTo>
                    <a:lnTo>
                      <a:pt x="87" y="355"/>
                    </a:lnTo>
                    <a:lnTo>
                      <a:pt x="96" y="394"/>
                    </a:lnTo>
                    <a:lnTo>
                      <a:pt x="96" y="414"/>
                    </a:lnTo>
                    <a:lnTo>
                      <a:pt x="96" y="424"/>
                    </a:lnTo>
                    <a:lnTo>
                      <a:pt x="96" y="434"/>
                    </a:lnTo>
                    <a:lnTo>
                      <a:pt x="87" y="453"/>
                    </a:lnTo>
                    <a:lnTo>
                      <a:pt x="67" y="453"/>
                    </a:lnTo>
                    <a:lnTo>
                      <a:pt x="58" y="453"/>
                    </a:lnTo>
                    <a:lnTo>
                      <a:pt x="38" y="444"/>
                    </a:lnTo>
                    <a:lnTo>
                      <a:pt x="29" y="434"/>
                    </a:lnTo>
                    <a:lnTo>
                      <a:pt x="19" y="404"/>
                    </a:lnTo>
                    <a:lnTo>
                      <a:pt x="10" y="365"/>
                    </a:lnTo>
                    <a:lnTo>
                      <a:pt x="10" y="325"/>
                    </a:lnTo>
                    <a:lnTo>
                      <a:pt x="10" y="286"/>
                    </a:lnTo>
                    <a:lnTo>
                      <a:pt x="10" y="236"/>
                    </a:lnTo>
                    <a:lnTo>
                      <a:pt x="10" y="187"/>
                    </a:lnTo>
                    <a:lnTo>
                      <a:pt x="10" y="138"/>
                    </a:lnTo>
                    <a:lnTo>
                      <a:pt x="10" y="88"/>
                    </a:lnTo>
                    <a:lnTo>
                      <a:pt x="10" y="79"/>
                    </a:lnTo>
                    <a:lnTo>
                      <a:pt x="10" y="59"/>
                    </a:lnTo>
                    <a:lnTo>
                      <a:pt x="10" y="49"/>
                    </a:lnTo>
                    <a:lnTo>
                      <a:pt x="10" y="39"/>
                    </a:lnTo>
                    <a:lnTo>
                      <a:pt x="10" y="29"/>
                    </a:lnTo>
                    <a:lnTo>
                      <a:pt x="0" y="19"/>
                    </a:lnTo>
                    <a:lnTo>
                      <a:pt x="0" y="10"/>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6" name="Freeform 258"/>
              <p:cNvSpPr>
                <a:spLocks/>
              </p:cNvSpPr>
              <p:nvPr/>
            </p:nvSpPr>
            <p:spPr bwMode="auto">
              <a:xfrm>
                <a:off x="2850" y="2352"/>
                <a:ext cx="87" cy="453"/>
              </a:xfrm>
              <a:custGeom>
                <a:avLst/>
                <a:gdLst>
                  <a:gd name="T0" fmla="*/ 0 w 87"/>
                  <a:gd name="T1" fmla="*/ 0 h 453"/>
                  <a:gd name="T2" fmla="*/ 0 w 87"/>
                  <a:gd name="T3" fmla="*/ 10 h 453"/>
                  <a:gd name="T4" fmla="*/ 10 w 87"/>
                  <a:gd name="T5" fmla="*/ 19 h 453"/>
                  <a:gd name="T6" fmla="*/ 19 w 87"/>
                  <a:gd name="T7" fmla="*/ 29 h 453"/>
                  <a:gd name="T8" fmla="*/ 29 w 87"/>
                  <a:gd name="T9" fmla="*/ 29 h 453"/>
                  <a:gd name="T10" fmla="*/ 38 w 87"/>
                  <a:gd name="T11" fmla="*/ 39 h 453"/>
                  <a:gd name="T12" fmla="*/ 48 w 87"/>
                  <a:gd name="T13" fmla="*/ 39 h 453"/>
                  <a:gd name="T14" fmla="*/ 48 w 87"/>
                  <a:gd name="T15" fmla="*/ 49 h 453"/>
                  <a:gd name="T16" fmla="*/ 48 w 87"/>
                  <a:gd name="T17" fmla="*/ 59 h 453"/>
                  <a:gd name="T18" fmla="*/ 38 w 87"/>
                  <a:gd name="T19" fmla="*/ 108 h 453"/>
                  <a:gd name="T20" fmla="*/ 38 w 87"/>
                  <a:gd name="T21" fmla="*/ 158 h 453"/>
                  <a:gd name="T22" fmla="*/ 38 w 87"/>
                  <a:gd name="T23" fmla="*/ 197 h 453"/>
                  <a:gd name="T24" fmla="*/ 48 w 87"/>
                  <a:gd name="T25" fmla="*/ 246 h 453"/>
                  <a:gd name="T26" fmla="*/ 58 w 87"/>
                  <a:gd name="T27" fmla="*/ 315 h 453"/>
                  <a:gd name="T28" fmla="*/ 67 w 87"/>
                  <a:gd name="T29" fmla="*/ 355 h 453"/>
                  <a:gd name="T30" fmla="*/ 87 w 87"/>
                  <a:gd name="T31" fmla="*/ 394 h 453"/>
                  <a:gd name="T32" fmla="*/ 87 w 87"/>
                  <a:gd name="T33" fmla="*/ 404 h 453"/>
                  <a:gd name="T34" fmla="*/ 87 w 87"/>
                  <a:gd name="T35" fmla="*/ 424 h 453"/>
                  <a:gd name="T36" fmla="*/ 87 w 87"/>
                  <a:gd name="T37" fmla="*/ 434 h 453"/>
                  <a:gd name="T38" fmla="*/ 77 w 87"/>
                  <a:gd name="T39" fmla="*/ 444 h 453"/>
                  <a:gd name="T40" fmla="*/ 67 w 87"/>
                  <a:gd name="T41" fmla="*/ 453 h 453"/>
                  <a:gd name="T42" fmla="*/ 58 w 87"/>
                  <a:gd name="T43" fmla="*/ 453 h 453"/>
                  <a:gd name="T44" fmla="*/ 38 w 87"/>
                  <a:gd name="T45" fmla="*/ 444 h 453"/>
                  <a:gd name="T46" fmla="*/ 29 w 87"/>
                  <a:gd name="T47" fmla="*/ 434 h 453"/>
                  <a:gd name="T48" fmla="*/ 19 w 87"/>
                  <a:gd name="T49" fmla="*/ 404 h 453"/>
                  <a:gd name="T50" fmla="*/ 10 w 87"/>
                  <a:gd name="T51" fmla="*/ 365 h 453"/>
                  <a:gd name="T52" fmla="*/ 10 w 87"/>
                  <a:gd name="T53" fmla="*/ 325 h 453"/>
                  <a:gd name="T54" fmla="*/ 10 w 87"/>
                  <a:gd name="T55" fmla="*/ 286 h 453"/>
                  <a:gd name="T56" fmla="*/ 10 w 87"/>
                  <a:gd name="T57" fmla="*/ 138 h 453"/>
                  <a:gd name="T58" fmla="*/ 10 w 87"/>
                  <a:gd name="T59" fmla="*/ 88 h 453"/>
                  <a:gd name="T60" fmla="*/ 10 w 87"/>
                  <a:gd name="T61" fmla="*/ 79 h 453"/>
                  <a:gd name="T62" fmla="*/ 10 w 87"/>
                  <a:gd name="T63" fmla="*/ 69 h 453"/>
                  <a:gd name="T64" fmla="*/ 10 w 87"/>
                  <a:gd name="T65" fmla="*/ 49 h 453"/>
                  <a:gd name="T66" fmla="*/ 0 w 87"/>
                  <a:gd name="T67" fmla="*/ 39 h 453"/>
                  <a:gd name="T68" fmla="*/ 0 w 87"/>
                  <a:gd name="T69" fmla="*/ 29 h 453"/>
                  <a:gd name="T70" fmla="*/ 0 w 87"/>
                  <a:gd name="T71" fmla="*/ 19 h 453"/>
                  <a:gd name="T72" fmla="*/ 0 w 87"/>
                  <a:gd name="T73" fmla="*/ 10 h 453"/>
                  <a:gd name="T74" fmla="*/ 0 w 87"/>
                  <a:gd name="T75"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453">
                    <a:moveTo>
                      <a:pt x="0" y="0"/>
                    </a:moveTo>
                    <a:lnTo>
                      <a:pt x="0" y="10"/>
                    </a:lnTo>
                    <a:lnTo>
                      <a:pt x="10" y="19"/>
                    </a:lnTo>
                    <a:lnTo>
                      <a:pt x="19" y="29"/>
                    </a:lnTo>
                    <a:lnTo>
                      <a:pt x="29" y="29"/>
                    </a:lnTo>
                    <a:lnTo>
                      <a:pt x="38" y="39"/>
                    </a:lnTo>
                    <a:lnTo>
                      <a:pt x="48" y="39"/>
                    </a:lnTo>
                    <a:lnTo>
                      <a:pt x="48" y="49"/>
                    </a:lnTo>
                    <a:lnTo>
                      <a:pt x="48" y="59"/>
                    </a:lnTo>
                    <a:lnTo>
                      <a:pt x="38" y="108"/>
                    </a:lnTo>
                    <a:lnTo>
                      <a:pt x="38" y="158"/>
                    </a:lnTo>
                    <a:lnTo>
                      <a:pt x="38" y="197"/>
                    </a:lnTo>
                    <a:lnTo>
                      <a:pt x="48" y="246"/>
                    </a:lnTo>
                    <a:lnTo>
                      <a:pt x="58" y="315"/>
                    </a:lnTo>
                    <a:lnTo>
                      <a:pt x="67" y="355"/>
                    </a:lnTo>
                    <a:lnTo>
                      <a:pt x="87" y="394"/>
                    </a:lnTo>
                    <a:lnTo>
                      <a:pt x="87" y="404"/>
                    </a:lnTo>
                    <a:lnTo>
                      <a:pt x="87" y="424"/>
                    </a:lnTo>
                    <a:lnTo>
                      <a:pt x="87" y="434"/>
                    </a:lnTo>
                    <a:lnTo>
                      <a:pt x="77" y="444"/>
                    </a:lnTo>
                    <a:lnTo>
                      <a:pt x="67" y="453"/>
                    </a:lnTo>
                    <a:lnTo>
                      <a:pt x="58" y="453"/>
                    </a:lnTo>
                    <a:lnTo>
                      <a:pt x="38" y="444"/>
                    </a:lnTo>
                    <a:lnTo>
                      <a:pt x="29" y="434"/>
                    </a:lnTo>
                    <a:lnTo>
                      <a:pt x="19" y="404"/>
                    </a:lnTo>
                    <a:lnTo>
                      <a:pt x="10" y="365"/>
                    </a:lnTo>
                    <a:lnTo>
                      <a:pt x="10" y="325"/>
                    </a:lnTo>
                    <a:lnTo>
                      <a:pt x="10" y="286"/>
                    </a:lnTo>
                    <a:lnTo>
                      <a:pt x="10" y="138"/>
                    </a:lnTo>
                    <a:lnTo>
                      <a:pt x="10" y="88"/>
                    </a:lnTo>
                    <a:lnTo>
                      <a:pt x="10" y="79"/>
                    </a:lnTo>
                    <a:lnTo>
                      <a:pt x="10" y="69"/>
                    </a:lnTo>
                    <a:lnTo>
                      <a:pt x="10" y="49"/>
                    </a:lnTo>
                    <a:lnTo>
                      <a:pt x="0" y="39"/>
                    </a:lnTo>
                    <a:lnTo>
                      <a:pt x="0" y="29"/>
                    </a:lnTo>
                    <a:lnTo>
                      <a:pt x="0" y="19"/>
                    </a:lnTo>
                    <a:lnTo>
                      <a:pt x="0" y="10"/>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7" name="Freeform 259"/>
              <p:cNvSpPr>
                <a:spLocks/>
              </p:cNvSpPr>
              <p:nvPr/>
            </p:nvSpPr>
            <p:spPr bwMode="auto">
              <a:xfrm>
                <a:off x="2850" y="2342"/>
                <a:ext cx="77" cy="454"/>
              </a:xfrm>
              <a:custGeom>
                <a:avLst/>
                <a:gdLst>
                  <a:gd name="T0" fmla="*/ 0 w 77"/>
                  <a:gd name="T1" fmla="*/ 0 h 454"/>
                  <a:gd name="T2" fmla="*/ 10 w 77"/>
                  <a:gd name="T3" fmla="*/ 20 h 454"/>
                  <a:gd name="T4" fmla="*/ 10 w 77"/>
                  <a:gd name="T5" fmla="*/ 29 h 454"/>
                  <a:gd name="T6" fmla="*/ 19 w 77"/>
                  <a:gd name="T7" fmla="*/ 39 h 454"/>
                  <a:gd name="T8" fmla="*/ 29 w 77"/>
                  <a:gd name="T9" fmla="*/ 39 h 454"/>
                  <a:gd name="T10" fmla="*/ 29 w 77"/>
                  <a:gd name="T11" fmla="*/ 39 h 454"/>
                  <a:gd name="T12" fmla="*/ 38 w 77"/>
                  <a:gd name="T13" fmla="*/ 49 h 454"/>
                  <a:gd name="T14" fmla="*/ 48 w 77"/>
                  <a:gd name="T15" fmla="*/ 59 h 454"/>
                  <a:gd name="T16" fmla="*/ 38 w 77"/>
                  <a:gd name="T17" fmla="*/ 118 h 454"/>
                  <a:gd name="T18" fmla="*/ 29 w 77"/>
                  <a:gd name="T19" fmla="*/ 168 h 454"/>
                  <a:gd name="T20" fmla="*/ 38 w 77"/>
                  <a:gd name="T21" fmla="*/ 207 h 454"/>
                  <a:gd name="T22" fmla="*/ 38 w 77"/>
                  <a:gd name="T23" fmla="*/ 246 h 454"/>
                  <a:gd name="T24" fmla="*/ 48 w 77"/>
                  <a:gd name="T25" fmla="*/ 286 h 454"/>
                  <a:gd name="T26" fmla="*/ 48 w 77"/>
                  <a:gd name="T27" fmla="*/ 316 h 454"/>
                  <a:gd name="T28" fmla="*/ 58 w 77"/>
                  <a:gd name="T29" fmla="*/ 355 h 454"/>
                  <a:gd name="T30" fmla="*/ 67 w 77"/>
                  <a:gd name="T31" fmla="*/ 394 h 454"/>
                  <a:gd name="T32" fmla="*/ 77 w 77"/>
                  <a:gd name="T33" fmla="*/ 404 h 454"/>
                  <a:gd name="T34" fmla="*/ 77 w 77"/>
                  <a:gd name="T35" fmla="*/ 424 h 454"/>
                  <a:gd name="T36" fmla="*/ 77 w 77"/>
                  <a:gd name="T37" fmla="*/ 434 h 454"/>
                  <a:gd name="T38" fmla="*/ 67 w 77"/>
                  <a:gd name="T39" fmla="*/ 444 h 454"/>
                  <a:gd name="T40" fmla="*/ 58 w 77"/>
                  <a:gd name="T41" fmla="*/ 454 h 454"/>
                  <a:gd name="T42" fmla="*/ 58 w 77"/>
                  <a:gd name="T43" fmla="*/ 454 h 454"/>
                  <a:gd name="T44" fmla="*/ 38 w 77"/>
                  <a:gd name="T45" fmla="*/ 454 h 454"/>
                  <a:gd name="T46" fmla="*/ 29 w 77"/>
                  <a:gd name="T47" fmla="*/ 444 h 454"/>
                  <a:gd name="T48" fmla="*/ 19 w 77"/>
                  <a:gd name="T49" fmla="*/ 414 h 454"/>
                  <a:gd name="T50" fmla="*/ 10 w 77"/>
                  <a:gd name="T51" fmla="*/ 375 h 454"/>
                  <a:gd name="T52" fmla="*/ 10 w 77"/>
                  <a:gd name="T53" fmla="*/ 335 h 454"/>
                  <a:gd name="T54" fmla="*/ 10 w 77"/>
                  <a:gd name="T55" fmla="*/ 286 h 454"/>
                  <a:gd name="T56" fmla="*/ 10 w 77"/>
                  <a:gd name="T57" fmla="*/ 246 h 454"/>
                  <a:gd name="T58" fmla="*/ 10 w 77"/>
                  <a:gd name="T59" fmla="*/ 197 h 454"/>
                  <a:gd name="T60" fmla="*/ 10 w 77"/>
                  <a:gd name="T61" fmla="*/ 98 h 454"/>
                  <a:gd name="T62" fmla="*/ 10 w 77"/>
                  <a:gd name="T63" fmla="*/ 89 h 454"/>
                  <a:gd name="T64" fmla="*/ 10 w 77"/>
                  <a:gd name="T65" fmla="*/ 69 h 454"/>
                  <a:gd name="T66" fmla="*/ 10 w 77"/>
                  <a:gd name="T67" fmla="*/ 59 h 454"/>
                  <a:gd name="T68" fmla="*/ 10 w 77"/>
                  <a:gd name="T69" fmla="*/ 49 h 454"/>
                  <a:gd name="T70" fmla="*/ 10 w 77"/>
                  <a:gd name="T71" fmla="*/ 39 h 454"/>
                  <a:gd name="T72" fmla="*/ 0 w 77"/>
                  <a:gd name="T73" fmla="*/ 29 h 454"/>
                  <a:gd name="T74" fmla="*/ 0 w 77"/>
                  <a:gd name="T75" fmla="*/ 10 h 454"/>
                  <a:gd name="T76" fmla="*/ 0 w 77"/>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4">
                    <a:moveTo>
                      <a:pt x="0" y="0"/>
                    </a:moveTo>
                    <a:lnTo>
                      <a:pt x="10" y="20"/>
                    </a:lnTo>
                    <a:lnTo>
                      <a:pt x="10" y="29"/>
                    </a:lnTo>
                    <a:lnTo>
                      <a:pt x="19" y="39"/>
                    </a:lnTo>
                    <a:lnTo>
                      <a:pt x="29" y="39"/>
                    </a:lnTo>
                    <a:lnTo>
                      <a:pt x="29" y="39"/>
                    </a:lnTo>
                    <a:lnTo>
                      <a:pt x="38" y="49"/>
                    </a:lnTo>
                    <a:lnTo>
                      <a:pt x="48" y="59"/>
                    </a:lnTo>
                    <a:lnTo>
                      <a:pt x="38" y="118"/>
                    </a:lnTo>
                    <a:lnTo>
                      <a:pt x="29" y="168"/>
                    </a:lnTo>
                    <a:lnTo>
                      <a:pt x="38" y="207"/>
                    </a:lnTo>
                    <a:lnTo>
                      <a:pt x="38" y="246"/>
                    </a:lnTo>
                    <a:lnTo>
                      <a:pt x="48" y="286"/>
                    </a:lnTo>
                    <a:lnTo>
                      <a:pt x="48" y="316"/>
                    </a:lnTo>
                    <a:lnTo>
                      <a:pt x="58" y="355"/>
                    </a:lnTo>
                    <a:lnTo>
                      <a:pt x="67" y="394"/>
                    </a:lnTo>
                    <a:lnTo>
                      <a:pt x="77" y="404"/>
                    </a:lnTo>
                    <a:lnTo>
                      <a:pt x="77" y="424"/>
                    </a:lnTo>
                    <a:lnTo>
                      <a:pt x="77" y="434"/>
                    </a:lnTo>
                    <a:lnTo>
                      <a:pt x="67" y="444"/>
                    </a:lnTo>
                    <a:lnTo>
                      <a:pt x="58" y="454"/>
                    </a:lnTo>
                    <a:lnTo>
                      <a:pt x="58" y="454"/>
                    </a:lnTo>
                    <a:lnTo>
                      <a:pt x="38" y="454"/>
                    </a:lnTo>
                    <a:lnTo>
                      <a:pt x="29" y="444"/>
                    </a:lnTo>
                    <a:lnTo>
                      <a:pt x="19" y="414"/>
                    </a:lnTo>
                    <a:lnTo>
                      <a:pt x="10" y="375"/>
                    </a:lnTo>
                    <a:lnTo>
                      <a:pt x="10" y="335"/>
                    </a:lnTo>
                    <a:lnTo>
                      <a:pt x="10" y="286"/>
                    </a:lnTo>
                    <a:lnTo>
                      <a:pt x="10" y="246"/>
                    </a:lnTo>
                    <a:lnTo>
                      <a:pt x="10" y="197"/>
                    </a:lnTo>
                    <a:lnTo>
                      <a:pt x="10" y="98"/>
                    </a:lnTo>
                    <a:lnTo>
                      <a:pt x="10" y="89"/>
                    </a:lnTo>
                    <a:lnTo>
                      <a:pt x="10" y="69"/>
                    </a:lnTo>
                    <a:lnTo>
                      <a:pt x="10" y="59"/>
                    </a:lnTo>
                    <a:lnTo>
                      <a:pt x="10" y="49"/>
                    </a:lnTo>
                    <a:lnTo>
                      <a:pt x="10" y="39"/>
                    </a:lnTo>
                    <a:lnTo>
                      <a:pt x="0" y="29"/>
                    </a:lnTo>
                    <a:lnTo>
                      <a:pt x="0" y="10"/>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8" name="Freeform 260"/>
              <p:cNvSpPr>
                <a:spLocks/>
              </p:cNvSpPr>
              <p:nvPr/>
            </p:nvSpPr>
            <p:spPr bwMode="auto">
              <a:xfrm>
                <a:off x="2850" y="2352"/>
                <a:ext cx="67" cy="444"/>
              </a:xfrm>
              <a:custGeom>
                <a:avLst/>
                <a:gdLst>
                  <a:gd name="T0" fmla="*/ 0 w 67"/>
                  <a:gd name="T1" fmla="*/ 0 h 444"/>
                  <a:gd name="T2" fmla="*/ 10 w 67"/>
                  <a:gd name="T3" fmla="*/ 10 h 444"/>
                  <a:gd name="T4" fmla="*/ 10 w 67"/>
                  <a:gd name="T5" fmla="*/ 19 h 444"/>
                  <a:gd name="T6" fmla="*/ 19 w 67"/>
                  <a:gd name="T7" fmla="*/ 29 h 444"/>
                  <a:gd name="T8" fmla="*/ 29 w 67"/>
                  <a:gd name="T9" fmla="*/ 29 h 444"/>
                  <a:gd name="T10" fmla="*/ 29 w 67"/>
                  <a:gd name="T11" fmla="*/ 29 h 444"/>
                  <a:gd name="T12" fmla="*/ 38 w 67"/>
                  <a:gd name="T13" fmla="*/ 39 h 444"/>
                  <a:gd name="T14" fmla="*/ 38 w 67"/>
                  <a:gd name="T15" fmla="*/ 49 h 444"/>
                  <a:gd name="T16" fmla="*/ 38 w 67"/>
                  <a:gd name="T17" fmla="*/ 59 h 444"/>
                  <a:gd name="T18" fmla="*/ 29 w 67"/>
                  <a:gd name="T19" fmla="*/ 108 h 444"/>
                  <a:gd name="T20" fmla="*/ 29 w 67"/>
                  <a:gd name="T21" fmla="*/ 158 h 444"/>
                  <a:gd name="T22" fmla="*/ 29 w 67"/>
                  <a:gd name="T23" fmla="*/ 197 h 444"/>
                  <a:gd name="T24" fmla="*/ 29 w 67"/>
                  <a:gd name="T25" fmla="*/ 236 h 444"/>
                  <a:gd name="T26" fmla="*/ 38 w 67"/>
                  <a:gd name="T27" fmla="*/ 266 h 444"/>
                  <a:gd name="T28" fmla="*/ 38 w 67"/>
                  <a:gd name="T29" fmla="*/ 306 h 444"/>
                  <a:gd name="T30" fmla="*/ 48 w 67"/>
                  <a:gd name="T31" fmla="*/ 335 h 444"/>
                  <a:gd name="T32" fmla="*/ 58 w 67"/>
                  <a:gd name="T33" fmla="*/ 375 h 444"/>
                  <a:gd name="T34" fmla="*/ 67 w 67"/>
                  <a:gd name="T35" fmla="*/ 394 h 444"/>
                  <a:gd name="T36" fmla="*/ 67 w 67"/>
                  <a:gd name="T37" fmla="*/ 404 h 444"/>
                  <a:gd name="T38" fmla="*/ 67 w 67"/>
                  <a:gd name="T39" fmla="*/ 424 h 444"/>
                  <a:gd name="T40" fmla="*/ 67 w 67"/>
                  <a:gd name="T41" fmla="*/ 434 h 444"/>
                  <a:gd name="T42" fmla="*/ 58 w 67"/>
                  <a:gd name="T43" fmla="*/ 444 h 444"/>
                  <a:gd name="T44" fmla="*/ 58 w 67"/>
                  <a:gd name="T45" fmla="*/ 444 h 444"/>
                  <a:gd name="T46" fmla="*/ 38 w 67"/>
                  <a:gd name="T47" fmla="*/ 444 h 444"/>
                  <a:gd name="T48" fmla="*/ 29 w 67"/>
                  <a:gd name="T49" fmla="*/ 434 h 444"/>
                  <a:gd name="T50" fmla="*/ 19 w 67"/>
                  <a:gd name="T51" fmla="*/ 404 h 444"/>
                  <a:gd name="T52" fmla="*/ 19 w 67"/>
                  <a:gd name="T53" fmla="*/ 365 h 444"/>
                  <a:gd name="T54" fmla="*/ 10 w 67"/>
                  <a:gd name="T55" fmla="*/ 325 h 444"/>
                  <a:gd name="T56" fmla="*/ 10 w 67"/>
                  <a:gd name="T57" fmla="*/ 276 h 444"/>
                  <a:gd name="T58" fmla="*/ 10 w 67"/>
                  <a:gd name="T59" fmla="*/ 138 h 444"/>
                  <a:gd name="T60" fmla="*/ 10 w 67"/>
                  <a:gd name="T61" fmla="*/ 88 h 444"/>
                  <a:gd name="T62" fmla="*/ 10 w 67"/>
                  <a:gd name="T63" fmla="*/ 79 h 444"/>
                  <a:gd name="T64" fmla="*/ 10 w 67"/>
                  <a:gd name="T65" fmla="*/ 59 h 444"/>
                  <a:gd name="T66" fmla="*/ 10 w 67"/>
                  <a:gd name="T67" fmla="*/ 49 h 444"/>
                  <a:gd name="T68" fmla="*/ 10 w 67"/>
                  <a:gd name="T69" fmla="*/ 39 h 444"/>
                  <a:gd name="T70" fmla="*/ 10 w 67"/>
                  <a:gd name="T71" fmla="*/ 29 h 444"/>
                  <a:gd name="T72" fmla="*/ 10 w 67"/>
                  <a:gd name="T73" fmla="*/ 19 h 444"/>
                  <a:gd name="T74" fmla="*/ 0 w 67"/>
                  <a:gd name="T75" fmla="*/ 0 h 444"/>
                  <a:gd name="T76" fmla="*/ 0 w 67"/>
                  <a:gd name="T7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444">
                    <a:moveTo>
                      <a:pt x="0" y="0"/>
                    </a:moveTo>
                    <a:lnTo>
                      <a:pt x="10" y="10"/>
                    </a:lnTo>
                    <a:lnTo>
                      <a:pt x="10" y="19"/>
                    </a:lnTo>
                    <a:lnTo>
                      <a:pt x="19" y="29"/>
                    </a:lnTo>
                    <a:lnTo>
                      <a:pt x="29" y="29"/>
                    </a:lnTo>
                    <a:lnTo>
                      <a:pt x="29" y="29"/>
                    </a:lnTo>
                    <a:lnTo>
                      <a:pt x="38" y="39"/>
                    </a:lnTo>
                    <a:lnTo>
                      <a:pt x="38" y="49"/>
                    </a:lnTo>
                    <a:lnTo>
                      <a:pt x="38" y="59"/>
                    </a:lnTo>
                    <a:lnTo>
                      <a:pt x="29" y="108"/>
                    </a:lnTo>
                    <a:lnTo>
                      <a:pt x="29" y="158"/>
                    </a:lnTo>
                    <a:lnTo>
                      <a:pt x="29" y="197"/>
                    </a:lnTo>
                    <a:lnTo>
                      <a:pt x="29" y="236"/>
                    </a:lnTo>
                    <a:lnTo>
                      <a:pt x="38" y="266"/>
                    </a:lnTo>
                    <a:lnTo>
                      <a:pt x="38" y="306"/>
                    </a:lnTo>
                    <a:lnTo>
                      <a:pt x="48" y="335"/>
                    </a:lnTo>
                    <a:lnTo>
                      <a:pt x="58" y="375"/>
                    </a:lnTo>
                    <a:lnTo>
                      <a:pt x="67" y="394"/>
                    </a:lnTo>
                    <a:lnTo>
                      <a:pt x="67" y="404"/>
                    </a:lnTo>
                    <a:lnTo>
                      <a:pt x="67" y="424"/>
                    </a:lnTo>
                    <a:lnTo>
                      <a:pt x="67" y="434"/>
                    </a:lnTo>
                    <a:lnTo>
                      <a:pt x="58" y="444"/>
                    </a:lnTo>
                    <a:lnTo>
                      <a:pt x="5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9" name="Freeform 261"/>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29 w 58"/>
                  <a:gd name="T9" fmla="*/ 29 h 444"/>
                  <a:gd name="T10" fmla="*/ 29 w 58"/>
                  <a:gd name="T11" fmla="*/ 29 h 444"/>
                  <a:gd name="T12" fmla="*/ 29 w 58"/>
                  <a:gd name="T13" fmla="*/ 39 h 444"/>
                  <a:gd name="T14" fmla="*/ 29 w 58"/>
                  <a:gd name="T15" fmla="*/ 49 h 444"/>
                  <a:gd name="T16" fmla="*/ 29 w 58"/>
                  <a:gd name="T17" fmla="*/ 108 h 444"/>
                  <a:gd name="T18" fmla="*/ 29 w 58"/>
                  <a:gd name="T19" fmla="*/ 148 h 444"/>
                  <a:gd name="T20" fmla="*/ 19 w 58"/>
                  <a:gd name="T21" fmla="*/ 187 h 444"/>
                  <a:gd name="T22" fmla="*/ 29 w 58"/>
                  <a:gd name="T23" fmla="*/ 227 h 444"/>
                  <a:gd name="T24" fmla="*/ 29 w 58"/>
                  <a:gd name="T25" fmla="*/ 266 h 444"/>
                  <a:gd name="T26" fmla="*/ 29 w 58"/>
                  <a:gd name="T27" fmla="*/ 296 h 444"/>
                  <a:gd name="T28" fmla="*/ 38 w 58"/>
                  <a:gd name="T29" fmla="*/ 335 h 444"/>
                  <a:gd name="T30" fmla="*/ 38 w 58"/>
                  <a:gd name="T31" fmla="*/ 365 h 444"/>
                  <a:gd name="T32" fmla="*/ 48 w 58"/>
                  <a:gd name="T33" fmla="*/ 384 h 444"/>
                  <a:gd name="T34" fmla="*/ 58 w 58"/>
                  <a:gd name="T35" fmla="*/ 404 h 444"/>
                  <a:gd name="T36" fmla="*/ 58 w 58"/>
                  <a:gd name="T37" fmla="*/ 414 h 444"/>
                  <a:gd name="T38" fmla="*/ 58 w 58"/>
                  <a:gd name="T39" fmla="*/ 434 h 444"/>
                  <a:gd name="T40" fmla="*/ 58 w 58"/>
                  <a:gd name="T41" fmla="*/ 434 h 444"/>
                  <a:gd name="T42" fmla="*/ 48 w 58"/>
                  <a:gd name="T43" fmla="*/ 444 h 444"/>
                  <a:gd name="T44" fmla="*/ 38 w 58"/>
                  <a:gd name="T45" fmla="*/ 444 h 444"/>
                  <a:gd name="T46" fmla="*/ 29 w 58"/>
                  <a:gd name="T47" fmla="*/ 434 h 444"/>
                  <a:gd name="T48" fmla="*/ 19 w 58"/>
                  <a:gd name="T49" fmla="*/ 404 h 444"/>
                  <a:gd name="T50" fmla="*/ 19 w 58"/>
                  <a:gd name="T51" fmla="*/ 365 h 444"/>
                  <a:gd name="T52" fmla="*/ 10 w 58"/>
                  <a:gd name="T53" fmla="*/ 325 h 444"/>
                  <a:gd name="T54" fmla="*/ 10 w 58"/>
                  <a:gd name="T55" fmla="*/ 276 h 444"/>
                  <a:gd name="T56" fmla="*/ 10 w 58"/>
                  <a:gd name="T57" fmla="*/ 138 h 444"/>
                  <a:gd name="T58" fmla="*/ 10 w 58"/>
                  <a:gd name="T59" fmla="*/ 88 h 444"/>
                  <a:gd name="T60" fmla="*/ 10 w 58"/>
                  <a:gd name="T61" fmla="*/ 79 h 444"/>
                  <a:gd name="T62" fmla="*/ 10 w 58"/>
                  <a:gd name="T63" fmla="*/ 59 h 444"/>
                  <a:gd name="T64" fmla="*/ 10 w 58"/>
                  <a:gd name="T65" fmla="*/ 49 h 444"/>
                  <a:gd name="T66" fmla="*/ 10 w 58"/>
                  <a:gd name="T67" fmla="*/ 39 h 444"/>
                  <a:gd name="T68" fmla="*/ 10 w 58"/>
                  <a:gd name="T69" fmla="*/ 29 h 444"/>
                  <a:gd name="T70" fmla="*/ 10 w 58"/>
                  <a:gd name="T71" fmla="*/ 19 h 444"/>
                  <a:gd name="T72" fmla="*/ 0 w 58"/>
                  <a:gd name="T73" fmla="*/ 0 h 444"/>
                  <a:gd name="T74" fmla="*/ 0 w 58"/>
                  <a:gd name="T7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44">
                    <a:moveTo>
                      <a:pt x="0" y="0"/>
                    </a:moveTo>
                    <a:lnTo>
                      <a:pt x="10" y="10"/>
                    </a:lnTo>
                    <a:lnTo>
                      <a:pt x="10" y="19"/>
                    </a:lnTo>
                    <a:lnTo>
                      <a:pt x="19" y="19"/>
                    </a:lnTo>
                    <a:lnTo>
                      <a:pt x="29" y="29"/>
                    </a:lnTo>
                    <a:lnTo>
                      <a:pt x="29" y="29"/>
                    </a:lnTo>
                    <a:lnTo>
                      <a:pt x="29" y="39"/>
                    </a:lnTo>
                    <a:lnTo>
                      <a:pt x="29" y="49"/>
                    </a:lnTo>
                    <a:lnTo>
                      <a:pt x="29" y="108"/>
                    </a:lnTo>
                    <a:lnTo>
                      <a:pt x="29" y="148"/>
                    </a:lnTo>
                    <a:lnTo>
                      <a:pt x="19" y="187"/>
                    </a:lnTo>
                    <a:lnTo>
                      <a:pt x="29" y="227"/>
                    </a:lnTo>
                    <a:lnTo>
                      <a:pt x="29" y="266"/>
                    </a:lnTo>
                    <a:lnTo>
                      <a:pt x="29" y="296"/>
                    </a:lnTo>
                    <a:lnTo>
                      <a:pt x="38" y="335"/>
                    </a:lnTo>
                    <a:lnTo>
                      <a:pt x="38" y="365"/>
                    </a:lnTo>
                    <a:lnTo>
                      <a:pt x="48" y="384"/>
                    </a:lnTo>
                    <a:lnTo>
                      <a:pt x="58" y="404"/>
                    </a:lnTo>
                    <a:lnTo>
                      <a:pt x="58" y="414"/>
                    </a:lnTo>
                    <a:lnTo>
                      <a:pt x="58" y="434"/>
                    </a:lnTo>
                    <a:lnTo>
                      <a:pt x="58" y="434"/>
                    </a:lnTo>
                    <a:lnTo>
                      <a:pt x="4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0" name="Freeform 262"/>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19 w 58"/>
                  <a:gd name="T9" fmla="*/ 29 h 444"/>
                  <a:gd name="T10" fmla="*/ 19 w 58"/>
                  <a:gd name="T11" fmla="*/ 29 h 444"/>
                  <a:gd name="T12" fmla="*/ 19 w 58"/>
                  <a:gd name="T13" fmla="*/ 39 h 444"/>
                  <a:gd name="T14" fmla="*/ 19 w 58"/>
                  <a:gd name="T15" fmla="*/ 39 h 444"/>
                  <a:gd name="T16" fmla="*/ 19 w 58"/>
                  <a:gd name="T17" fmla="*/ 49 h 444"/>
                  <a:gd name="T18" fmla="*/ 19 w 58"/>
                  <a:gd name="T19" fmla="*/ 98 h 444"/>
                  <a:gd name="T20" fmla="*/ 19 w 58"/>
                  <a:gd name="T21" fmla="*/ 148 h 444"/>
                  <a:gd name="T22" fmla="*/ 19 w 58"/>
                  <a:gd name="T23" fmla="*/ 256 h 444"/>
                  <a:gd name="T24" fmla="*/ 19 w 58"/>
                  <a:gd name="T25" fmla="*/ 296 h 444"/>
                  <a:gd name="T26" fmla="*/ 29 w 58"/>
                  <a:gd name="T27" fmla="*/ 325 h 444"/>
                  <a:gd name="T28" fmla="*/ 29 w 58"/>
                  <a:gd name="T29" fmla="*/ 365 h 444"/>
                  <a:gd name="T30" fmla="*/ 38 w 58"/>
                  <a:gd name="T31" fmla="*/ 375 h 444"/>
                  <a:gd name="T32" fmla="*/ 38 w 58"/>
                  <a:gd name="T33" fmla="*/ 394 h 444"/>
                  <a:gd name="T34" fmla="*/ 58 w 58"/>
                  <a:gd name="T35" fmla="*/ 424 h 444"/>
                  <a:gd name="T36" fmla="*/ 58 w 58"/>
                  <a:gd name="T37" fmla="*/ 434 h 444"/>
                  <a:gd name="T38" fmla="*/ 48 w 58"/>
                  <a:gd name="T39" fmla="*/ 444 h 444"/>
                  <a:gd name="T40" fmla="*/ 48 w 58"/>
                  <a:gd name="T41" fmla="*/ 444 h 444"/>
                  <a:gd name="T42" fmla="*/ 29 w 58"/>
                  <a:gd name="T43" fmla="*/ 434 h 444"/>
                  <a:gd name="T44" fmla="*/ 19 w 58"/>
                  <a:gd name="T45" fmla="*/ 404 h 444"/>
                  <a:gd name="T46" fmla="*/ 19 w 58"/>
                  <a:gd name="T47" fmla="*/ 365 h 444"/>
                  <a:gd name="T48" fmla="*/ 10 w 58"/>
                  <a:gd name="T49" fmla="*/ 325 h 444"/>
                  <a:gd name="T50" fmla="*/ 10 w 58"/>
                  <a:gd name="T51" fmla="*/ 276 h 444"/>
                  <a:gd name="T52" fmla="*/ 10 w 58"/>
                  <a:gd name="T53" fmla="*/ 138 h 444"/>
                  <a:gd name="T54" fmla="*/ 10 w 58"/>
                  <a:gd name="T55" fmla="*/ 88 h 444"/>
                  <a:gd name="T56" fmla="*/ 10 w 58"/>
                  <a:gd name="T57" fmla="*/ 79 h 444"/>
                  <a:gd name="T58" fmla="*/ 10 w 58"/>
                  <a:gd name="T59" fmla="*/ 59 h 444"/>
                  <a:gd name="T60" fmla="*/ 10 w 58"/>
                  <a:gd name="T61" fmla="*/ 49 h 444"/>
                  <a:gd name="T62" fmla="*/ 10 w 58"/>
                  <a:gd name="T63" fmla="*/ 39 h 444"/>
                  <a:gd name="T64" fmla="*/ 10 w 58"/>
                  <a:gd name="T65" fmla="*/ 29 h 444"/>
                  <a:gd name="T66" fmla="*/ 10 w 58"/>
                  <a:gd name="T67" fmla="*/ 19 h 444"/>
                  <a:gd name="T68" fmla="*/ 0 w 58"/>
                  <a:gd name="T69" fmla="*/ 0 h 444"/>
                  <a:gd name="T70" fmla="*/ 0 w 58"/>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44">
                    <a:moveTo>
                      <a:pt x="0" y="0"/>
                    </a:moveTo>
                    <a:lnTo>
                      <a:pt x="10" y="10"/>
                    </a:lnTo>
                    <a:lnTo>
                      <a:pt x="10" y="19"/>
                    </a:lnTo>
                    <a:lnTo>
                      <a:pt x="19" y="19"/>
                    </a:lnTo>
                    <a:lnTo>
                      <a:pt x="19" y="29"/>
                    </a:lnTo>
                    <a:lnTo>
                      <a:pt x="19" y="29"/>
                    </a:lnTo>
                    <a:lnTo>
                      <a:pt x="19" y="39"/>
                    </a:lnTo>
                    <a:lnTo>
                      <a:pt x="19" y="39"/>
                    </a:lnTo>
                    <a:lnTo>
                      <a:pt x="19" y="49"/>
                    </a:lnTo>
                    <a:lnTo>
                      <a:pt x="19" y="98"/>
                    </a:lnTo>
                    <a:lnTo>
                      <a:pt x="19" y="148"/>
                    </a:lnTo>
                    <a:lnTo>
                      <a:pt x="19" y="256"/>
                    </a:lnTo>
                    <a:lnTo>
                      <a:pt x="19" y="296"/>
                    </a:lnTo>
                    <a:lnTo>
                      <a:pt x="29" y="325"/>
                    </a:lnTo>
                    <a:lnTo>
                      <a:pt x="29" y="365"/>
                    </a:lnTo>
                    <a:lnTo>
                      <a:pt x="38" y="375"/>
                    </a:lnTo>
                    <a:lnTo>
                      <a:pt x="38" y="394"/>
                    </a:lnTo>
                    <a:lnTo>
                      <a:pt x="58" y="424"/>
                    </a:lnTo>
                    <a:lnTo>
                      <a:pt x="58" y="434"/>
                    </a:lnTo>
                    <a:lnTo>
                      <a:pt x="48" y="444"/>
                    </a:lnTo>
                    <a:lnTo>
                      <a:pt x="4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1" name="Freeform 263"/>
              <p:cNvSpPr>
                <a:spLocks/>
              </p:cNvSpPr>
              <p:nvPr/>
            </p:nvSpPr>
            <p:spPr bwMode="auto">
              <a:xfrm>
                <a:off x="2888" y="2352"/>
                <a:ext cx="29" cy="29"/>
              </a:xfrm>
              <a:custGeom>
                <a:avLst/>
                <a:gdLst>
                  <a:gd name="T0" fmla="*/ 29 w 29"/>
                  <a:gd name="T1" fmla="*/ 0 h 29"/>
                  <a:gd name="T2" fmla="*/ 29 w 29"/>
                  <a:gd name="T3" fmla="*/ 10 h 29"/>
                  <a:gd name="T4" fmla="*/ 29 w 29"/>
                  <a:gd name="T5" fmla="*/ 19 h 29"/>
                  <a:gd name="T6" fmla="*/ 29 w 29"/>
                  <a:gd name="T7" fmla="*/ 19 h 29"/>
                  <a:gd name="T8" fmla="*/ 29 w 29"/>
                  <a:gd name="T9" fmla="*/ 19 h 29"/>
                  <a:gd name="T10" fmla="*/ 29 w 29"/>
                  <a:gd name="T11" fmla="*/ 29 h 29"/>
                  <a:gd name="T12" fmla="*/ 20 w 29"/>
                  <a:gd name="T13" fmla="*/ 29 h 29"/>
                  <a:gd name="T14" fmla="*/ 20 w 29"/>
                  <a:gd name="T15" fmla="*/ 29 h 29"/>
                  <a:gd name="T16" fmla="*/ 20 w 29"/>
                  <a:gd name="T17" fmla="*/ 29 h 29"/>
                  <a:gd name="T18" fmla="*/ 10 w 29"/>
                  <a:gd name="T19" fmla="*/ 29 h 29"/>
                  <a:gd name="T20" fmla="*/ 10 w 29"/>
                  <a:gd name="T21" fmla="*/ 29 h 29"/>
                  <a:gd name="T22" fmla="*/ 10 w 29"/>
                  <a:gd name="T23" fmla="*/ 19 h 29"/>
                  <a:gd name="T24" fmla="*/ 10 w 29"/>
                  <a:gd name="T25" fmla="*/ 19 h 29"/>
                  <a:gd name="T26" fmla="*/ 10 w 29"/>
                  <a:gd name="T27" fmla="*/ 19 h 29"/>
                  <a:gd name="T28" fmla="*/ 0 w 29"/>
                  <a:gd name="T29" fmla="*/ 10 h 29"/>
                  <a:gd name="T30" fmla="*/ 10 w 29"/>
                  <a:gd name="T31" fmla="*/ 10 h 29"/>
                  <a:gd name="T32" fmla="*/ 10 w 29"/>
                  <a:gd name="T33" fmla="*/ 10 h 29"/>
                  <a:gd name="T34" fmla="*/ 10 w 29"/>
                  <a:gd name="T35" fmla="*/ 0 h 29"/>
                  <a:gd name="T36" fmla="*/ 10 w 29"/>
                  <a:gd name="T37" fmla="*/ 0 h 29"/>
                  <a:gd name="T38" fmla="*/ 20 w 29"/>
                  <a:gd name="T39" fmla="*/ 0 h 29"/>
                  <a:gd name="T40" fmla="*/ 20 w 29"/>
                  <a:gd name="T41" fmla="*/ 0 h 29"/>
                  <a:gd name="T42" fmla="*/ 20 w 29"/>
                  <a:gd name="T43" fmla="*/ 0 h 29"/>
                  <a:gd name="T44" fmla="*/ 29 w 29"/>
                  <a:gd name="T45" fmla="*/ 0 h 29"/>
                  <a:gd name="T46" fmla="*/ 29 w 29"/>
                  <a:gd name="T47" fmla="*/ 0 h 29"/>
                  <a:gd name="T48" fmla="*/ 29 w 29"/>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29" y="0"/>
                    </a:moveTo>
                    <a:lnTo>
                      <a:pt x="29" y="10"/>
                    </a:lnTo>
                    <a:lnTo>
                      <a:pt x="29" y="19"/>
                    </a:lnTo>
                    <a:lnTo>
                      <a:pt x="29" y="19"/>
                    </a:lnTo>
                    <a:lnTo>
                      <a:pt x="29" y="19"/>
                    </a:lnTo>
                    <a:lnTo>
                      <a:pt x="29" y="29"/>
                    </a:lnTo>
                    <a:lnTo>
                      <a:pt x="20" y="29"/>
                    </a:lnTo>
                    <a:lnTo>
                      <a:pt x="20" y="29"/>
                    </a:lnTo>
                    <a:lnTo>
                      <a:pt x="20" y="29"/>
                    </a:lnTo>
                    <a:lnTo>
                      <a:pt x="10" y="29"/>
                    </a:lnTo>
                    <a:lnTo>
                      <a:pt x="10" y="29"/>
                    </a:lnTo>
                    <a:lnTo>
                      <a:pt x="10" y="19"/>
                    </a:lnTo>
                    <a:lnTo>
                      <a:pt x="10" y="19"/>
                    </a:lnTo>
                    <a:lnTo>
                      <a:pt x="10" y="19"/>
                    </a:lnTo>
                    <a:lnTo>
                      <a:pt x="0" y="10"/>
                    </a:lnTo>
                    <a:lnTo>
                      <a:pt x="10" y="10"/>
                    </a:lnTo>
                    <a:lnTo>
                      <a:pt x="10" y="10"/>
                    </a:lnTo>
                    <a:lnTo>
                      <a:pt x="10" y="0"/>
                    </a:lnTo>
                    <a:lnTo>
                      <a:pt x="10" y="0"/>
                    </a:lnTo>
                    <a:lnTo>
                      <a:pt x="20" y="0"/>
                    </a:lnTo>
                    <a:lnTo>
                      <a:pt x="20" y="0"/>
                    </a:lnTo>
                    <a:lnTo>
                      <a:pt x="20" y="0"/>
                    </a:lnTo>
                    <a:lnTo>
                      <a:pt x="29" y="0"/>
                    </a:lnTo>
                    <a:lnTo>
                      <a:pt x="29" y="0"/>
                    </a:lnTo>
                    <a:lnTo>
                      <a:pt x="29"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2" name="Freeform 264"/>
              <p:cNvSpPr>
                <a:spLocks/>
              </p:cNvSpPr>
              <p:nvPr/>
            </p:nvSpPr>
            <p:spPr bwMode="auto">
              <a:xfrm>
                <a:off x="2927" y="2815"/>
                <a:ext cx="19" cy="30"/>
              </a:xfrm>
              <a:custGeom>
                <a:avLst/>
                <a:gdLst>
                  <a:gd name="T0" fmla="*/ 19 w 19"/>
                  <a:gd name="T1" fmla="*/ 10 h 30"/>
                  <a:gd name="T2" fmla="*/ 19 w 19"/>
                  <a:gd name="T3" fmla="*/ 10 h 30"/>
                  <a:gd name="T4" fmla="*/ 19 w 19"/>
                  <a:gd name="T5" fmla="*/ 30 h 30"/>
                  <a:gd name="T6" fmla="*/ 19 w 19"/>
                  <a:gd name="T7" fmla="*/ 30 h 30"/>
                  <a:gd name="T8" fmla="*/ 19 w 19"/>
                  <a:gd name="T9" fmla="*/ 30 h 30"/>
                  <a:gd name="T10" fmla="*/ 10 w 19"/>
                  <a:gd name="T11" fmla="*/ 30 h 30"/>
                  <a:gd name="T12" fmla="*/ 10 w 19"/>
                  <a:gd name="T13" fmla="*/ 30 h 30"/>
                  <a:gd name="T14" fmla="*/ 10 w 19"/>
                  <a:gd name="T15" fmla="*/ 30 h 30"/>
                  <a:gd name="T16" fmla="*/ 0 w 19"/>
                  <a:gd name="T17" fmla="*/ 30 h 30"/>
                  <a:gd name="T18" fmla="*/ 0 w 19"/>
                  <a:gd name="T19" fmla="*/ 30 h 30"/>
                  <a:gd name="T20" fmla="*/ 0 w 19"/>
                  <a:gd name="T21" fmla="*/ 20 h 30"/>
                  <a:gd name="T22" fmla="*/ 0 w 19"/>
                  <a:gd name="T23" fmla="*/ 20 h 30"/>
                  <a:gd name="T24" fmla="*/ 0 w 19"/>
                  <a:gd name="T25" fmla="*/ 20 h 30"/>
                  <a:gd name="T26" fmla="*/ 0 w 19"/>
                  <a:gd name="T27" fmla="*/ 10 h 30"/>
                  <a:gd name="T28" fmla="*/ 0 w 19"/>
                  <a:gd name="T29" fmla="*/ 10 h 30"/>
                  <a:gd name="T30" fmla="*/ 0 w 19"/>
                  <a:gd name="T31" fmla="*/ 0 h 30"/>
                  <a:gd name="T32" fmla="*/ 10 w 19"/>
                  <a:gd name="T33" fmla="*/ 0 h 30"/>
                  <a:gd name="T34" fmla="*/ 10 w 19"/>
                  <a:gd name="T35" fmla="*/ 0 h 30"/>
                  <a:gd name="T36" fmla="*/ 10 w 19"/>
                  <a:gd name="T37" fmla="*/ 10 h 30"/>
                  <a:gd name="T38" fmla="*/ 10 w 19"/>
                  <a:gd name="T39" fmla="*/ 0 h 30"/>
                  <a:gd name="T40" fmla="*/ 19 w 19"/>
                  <a:gd name="T41" fmla="*/ 10 h 30"/>
                  <a:gd name="T42" fmla="*/ 19 w 19"/>
                  <a:gd name="T4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19" y="10"/>
                    </a:moveTo>
                    <a:lnTo>
                      <a:pt x="19" y="10"/>
                    </a:lnTo>
                    <a:lnTo>
                      <a:pt x="19" y="30"/>
                    </a:lnTo>
                    <a:lnTo>
                      <a:pt x="19" y="30"/>
                    </a:lnTo>
                    <a:lnTo>
                      <a:pt x="19" y="30"/>
                    </a:lnTo>
                    <a:lnTo>
                      <a:pt x="10" y="30"/>
                    </a:lnTo>
                    <a:lnTo>
                      <a:pt x="10" y="30"/>
                    </a:lnTo>
                    <a:lnTo>
                      <a:pt x="10" y="30"/>
                    </a:lnTo>
                    <a:lnTo>
                      <a:pt x="0" y="30"/>
                    </a:lnTo>
                    <a:lnTo>
                      <a:pt x="0" y="30"/>
                    </a:lnTo>
                    <a:lnTo>
                      <a:pt x="0" y="20"/>
                    </a:lnTo>
                    <a:lnTo>
                      <a:pt x="0" y="20"/>
                    </a:lnTo>
                    <a:lnTo>
                      <a:pt x="0" y="20"/>
                    </a:lnTo>
                    <a:lnTo>
                      <a:pt x="0" y="10"/>
                    </a:lnTo>
                    <a:lnTo>
                      <a:pt x="0" y="10"/>
                    </a:lnTo>
                    <a:lnTo>
                      <a:pt x="0" y="0"/>
                    </a:lnTo>
                    <a:lnTo>
                      <a:pt x="10" y="0"/>
                    </a:lnTo>
                    <a:lnTo>
                      <a:pt x="10" y="0"/>
                    </a:lnTo>
                    <a:lnTo>
                      <a:pt x="10" y="10"/>
                    </a:lnTo>
                    <a:lnTo>
                      <a:pt x="10" y="0"/>
                    </a:lnTo>
                    <a:lnTo>
                      <a:pt x="19" y="10"/>
                    </a:lnTo>
                    <a:lnTo>
                      <a:pt x="19" y="1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3" name="Freeform 265"/>
              <p:cNvSpPr>
                <a:spLocks/>
              </p:cNvSpPr>
              <p:nvPr/>
            </p:nvSpPr>
            <p:spPr bwMode="auto">
              <a:xfrm>
                <a:off x="2908" y="2579"/>
                <a:ext cx="29" cy="19"/>
              </a:xfrm>
              <a:custGeom>
                <a:avLst/>
                <a:gdLst>
                  <a:gd name="T0" fmla="*/ 29 w 29"/>
                  <a:gd name="T1" fmla="*/ 0 h 19"/>
                  <a:gd name="T2" fmla="*/ 29 w 29"/>
                  <a:gd name="T3" fmla="*/ 0 h 19"/>
                  <a:gd name="T4" fmla="*/ 29 w 29"/>
                  <a:gd name="T5" fmla="*/ 9 h 19"/>
                  <a:gd name="T6" fmla="*/ 29 w 29"/>
                  <a:gd name="T7" fmla="*/ 9 h 19"/>
                  <a:gd name="T8" fmla="*/ 29 w 29"/>
                  <a:gd name="T9" fmla="*/ 19 h 19"/>
                  <a:gd name="T10" fmla="*/ 29 w 29"/>
                  <a:gd name="T11" fmla="*/ 19 h 19"/>
                  <a:gd name="T12" fmla="*/ 29 w 29"/>
                  <a:gd name="T13" fmla="*/ 19 h 19"/>
                  <a:gd name="T14" fmla="*/ 19 w 29"/>
                  <a:gd name="T15" fmla="*/ 19 h 19"/>
                  <a:gd name="T16" fmla="*/ 19 w 29"/>
                  <a:gd name="T17" fmla="*/ 19 h 19"/>
                  <a:gd name="T18" fmla="*/ 9 w 29"/>
                  <a:gd name="T19" fmla="*/ 19 h 19"/>
                  <a:gd name="T20" fmla="*/ 9 w 29"/>
                  <a:gd name="T21" fmla="*/ 19 h 19"/>
                  <a:gd name="T22" fmla="*/ 0 w 29"/>
                  <a:gd name="T23" fmla="*/ 19 h 19"/>
                  <a:gd name="T24" fmla="*/ 9 w 29"/>
                  <a:gd name="T25" fmla="*/ 9 h 19"/>
                  <a:gd name="T26" fmla="*/ 0 w 29"/>
                  <a:gd name="T27" fmla="*/ 9 h 19"/>
                  <a:gd name="T28" fmla="*/ 0 w 29"/>
                  <a:gd name="T29" fmla="*/ 0 h 19"/>
                  <a:gd name="T30" fmla="*/ 9 w 29"/>
                  <a:gd name="T31" fmla="*/ 0 h 19"/>
                  <a:gd name="T32" fmla="*/ 9 w 29"/>
                  <a:gd name="T33" fmla="*/ 0 h 19"/>
                  <a:gd name="T34" fmla="*/ 9 w 29"/>
                  <a:gd name="T35" fmla="*/ 0 h 19"/>
                  <a:gd name="T36" fmla="*/ 19 w 29"/>
                  <a:gd name="T37" fmla="*/ 0 h 19"/>
                  <a:gd name="T38" fmla="*/ 19 w 29"/>
                  <a:gd name="T39" fmla="*/ 0 h 19"/>
                  <a:gd name="T40" fmla="*/ 29 w 29"/>
                  <a:gd name="T41" fmla="*/ 0 h 19"/>
                  <a:gd name="T42" fmla="*/ 29 w 2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9">
                    <a:moveTo>
                      <a:pt x="29" y="0"/>
                    </a:moveTo>
                    <a:lnTo>
                      <a:pt x="29" y="0"/>
                    </a:lnTo>
                    <a:lnTo>
                      <a:pt x="29" y="9"/>
                    </a:lnTo>
                    <a:lnTo>
                      <a:pt x="29" y="9"/>
                    </a:lnTo>
                    <a:lnTo>
                      <a:pt x="29" y="19"/>
                    </a:lnTo>
                    <a:lnTo>
                      <a:pt x="29" y="19"/>
                    </a:lnTo>
                    <a:lnTo>
                      <a:pt x="29" y="19"/>
                    </a:lnTo>
                    <a:lnTo>
                      <a:pt x="19" y="19"/>
                    </a:lnTo>
                    <a:lnTo>
                      <a:pt x="19" y="19"/>
                    </a:lnTo>
                    <a:lnTo>
                      <a:pt x="9" y="19"/>
                    </a:lnTo>
                    <a:lnTo>
                      <a:pt x="9" y="19"/>
                    </a:lnTo>
                    <a:lnTo>
                      <a:pt x="0" y="19"/>
                    </a:lnTo>
                    <a:lnTo>
                      <a:pt x="9" y="9"/>
                    </a:lnTo>
                    <a:lnTo>
                      <a:pt x="0" y="9"/>
                    </a:lnTo>
                    <a:lnTo>
                      <a:pt x="0" y="0"/>
                    </a:lnTo>
                    <a:lnTo>
                      <a:pt x="9" y="0"/>
                    </a:lnTo>
                    <a:lnTo>
                      <a:pt x="9" y="0"/>
                    </a:lnTo>
                    <a:lnTo>
                      <a:pt x="9" y="0"/>
                    </a:lnTo>
                    <a:lnTo>
                      <a:pt x="19" y="0"/>
                    </a:lnTo>
                    <a:lnTo>
                      <a:pt x="19" y="0"/>
                    </a:lnTo>
                    <a:lnTo>
                      <a:pt x="29" y="0"/>
                    </a:lnTo>
                    <a:lnTo>
                      <a:pt x="29"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274" name="Group 266"/>
              <p:cNvGrpSpPr>
                <a:grpSpLocks/>
              </p:cNvGrpSpPr>
              <p:nvPr/>
            </p:nvGrpSpPr>
            <p:grpSpPr bwMode="auto">
              <a:xfrm>
                <a:off x="2898" y="2352"/>
                <a:ext cx="48" cy="493"/>
                <a:chOff x="8141" y="14020"/>
                <a:chExt cx="48" cy="493"/>
              </a:xfrm>
            </p:grpSpPr>
            <p:sp>
              <p:nvSpPr>
                <p:cNvPr id="43275" name="Freeform 267"/>
                <p:cNvSpPr>
                  <a:spLocks/>
                </p:cNvSpPr>
                <p:nvPr/>
              </p:nvSpPr>
              <p:spPr bwMode="auto">
                <a:xfrm>
                  <a:off x="8141" y="14020"/>
                  <a:ext cx="19" cy="29"/>
                </a:xfrm>
                <a:custGeom>
                  <a:avLst/>
                  <a:gdLst>
                    <a:gd name="T0" fmla="*/ 19 w 19"/>
                    <a:gd name="T1" fmla="*/ 10 h 29"/>
                    <a:gd name="T2" fmla="*/ 19 w 19"/>
                    <a:gd name="T3" fmla="*/ 10 h 29"/>
                    <a:gd name="T4" fmla="*/ 19 w 19"/>
                    <a:gd name="T5" fmla="*/ 19 h 29"/>
                    <a:gd name="T6" fmla="*/ 19 w 19"/>
                    <a:gd name="T7" fmla="*/ 19 h 29"/>
                    <a:gd name="T8" fmla="*/ 19 w 19"/>
                    <a:gd name="T9" fmla="*/ 19 h 29"/>
                    <a:gd name="T10" fmla="*/ 10 w 19"/>
                    <a:gd name="T11" fmla="*/ 29 h 29"/>
                    <a:gd name="T12" fmla="*/ 0 w 19"/>
                    <a:gd name="T13" fmla="*/ 29 h 29"/>
                    <a:gd name="T14" fmla="*/ 0 w 19"/>
                    <a:gd name="T15" fmla="*/ 19 h 29"/>
                    <a:gd name="T16" fmla="*/ 0 w 19"/>
                    <a:gd name="T17" fmla="*/ 19 h 29"/>
                    <a:gd name="T18" fmla="*/ 0 w 19"/>
                    <a:gd name="T19" fmla="*/ 10 h 29"/>
                    <a:gd name="T20" fmla="*/ 0 w 19"/>
                    <a:gd name="T21" fmla="*/ 0 h 29"/>
                    <a:gd name="T22" fmla="*/ 10 w 19"/>
                    <a:gd name="T23" fmla="*/ 0 h 29"/>
                    <a:gd name="T24" fmla="*/ 10 w 19"/>
                    <a:gd name="T25" fmla="*/ 0 h 29"/>
                    <a:gd name="T26" fmla="*/ 10 w 19"/>
                    <a:gd name="T27" fmla="*/ 0 h 29"/>
                    <a:gd name="T28" fmla="*/ 19 w 19"/>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9">
                      <a:moveTo>
                        <a:pt x="19" y="10"/>
                      </a:moveTo>
                      <a:lnTo>
                        <a:pt x="19" y="10"/>
                      </a:lnTo>
                      <a:lnTo>
                        <a:pt x="19" y="19"/>
                      </a:lnTo>
                      <a:lnTo>
                        <a:pt x="19" y="19"/>
                      </a:lnTo>
                      <a:lnTo>
                        <a:pt x="19" y="19"/>
                      </a:lnTo>
                      <a:lnTo>
                        <a:pt x="10" y="29"/>
                      </a:lnTo>
                      <a:lnTo>
                        <a:pt x="0" y="29"/>
                      </a:lnTo>
                      <a:lnTo>
                        <a:pt x="0" y="19"/>
                      </a:lnTo>
                      <a:lnTo>
                        <a:pt x="0" y="19"/>
                      </a:lnTo>
                      <a:lnTo>
                        <a:pt x="0" y="10"/>
                      </a:lnTo>
                      <a:lnTo>
                        <a:pt x="0" y="0"/>
                      </a:lnTo>
                      <a:lnTo>
                        <a:pt x="10" y="0"/>
                      </a:lnTo>
                      <a:lnTo>
                        <a:pt x="10" y="0"/>
                      </a:lnTo>
                      <a:lnTo>
                        <a:pt x="10" y="0"/>
                      </a:lnTo>
                      <a:lnTo>
                        <a:pt x="19" y="1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6" name="Freeform 268"/>
                <p:cNvSpPr>
                  <a:spLocks/>
                </p:cNvSpPr>
                <p:nvPr/>
              </p:nvSpPr>
              <p:spPr bwMode="auto">
                <a:xfrm>
                  <a:off x="8170" y="14493"/>
                  <a:ext cx="19" cy="20"/>
                </a:xfrm>
                <a:custGeom>
                  <a:avLst/>
                  <a:gdLst>
                    <a:gd name="T0" fmla="*/ 19 w 19"/>
                    <a:gd name="T1" fmla="*/ 0 h 20"/>
                    <a:gd name="T2" fmla="*/ 19 w 19"/>
                    <a:gd name="T3" fmla="*/ 10 h 20"/>
                    <a:gd name="T4" fmla="*/ 19 w 19"/>
                    <a:gd name="T5" fmla="*/ 10 h 20"/>
                    <a:gd name="T6" fmla="*/ 19 w 19"/>
                    <a:gd name="T7" fmla="*/ 20 h 20"/>
                    <a:gd name="T8" fmla="*/ 19 w 19"/>
                    <a:gd name="T9" fmla="*/ 20 h 20"/>
                    <a:gd name="T10" fmla="*/ 10 w 19"/>
                    <a:gd name="T11" fmla="*/ 20 h 20"/>
                    <a:gd name="T12" fmla="*/ 10 w 19"/>
                    <a:gd name="T13" fmla="*/ 20 h 20"/>
                    <a:gd name="T14" fmla="*/ 0 w 19"/>
                    <a:gd name="T15" fmla="*/ 20 h 20"/>
                    <a:gd name="T16" fmla="*/ 0 w 19"/>
                    <a:gd name="T17" fmla="*/ 10 h 20"/>
                    <a:gd name="T18" fmla="*/ 0 w 19"/>
                    <a:gd name="T19" fmla="*/ 10 h 20"/>
                    <a:gd name="T20" fmla="*/ 0 w 19"/>
                    <a:gd name="T21" fmla="*/ 0 h 20"/>
                    <a:gd name="T22" fmla="*/ 0 w 19"/>
                    <a:gd name="T23" fmla="*/ 0 h 20"/>
                    <a:gd name="T24" fmla="*/ 10 w 19"/>
                    <a:gd name="T25" fmla="*/ 0 h 20"/>
                    <a:gd name="T26" fmla="*/ 10 w 19"/>
                    <a:gd name="T27" fmla="*/ 0 h 20"/>
                    <a:gd name="T28" fmla="*/ 19 w 19"/>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0">
                      <a:moveTo>
                        <a:pt x="19" y="0"/>
                      </a:moveTo>
                      <a:lnTo>
                        <a:pt x="19" y="10"/>
                      </a:lnTo>
                      <a:lnTo>
                        <a:pt x="19" y="10"/>
                      </a:lnTo>
                      <a:lnTo>
                        <a:pt x="19" y="20"/>
                      </a:lnTo>
                      <a:lnTo>
                        <a:pt x="19" y="20"/>
                      </a:lnTo>
                      <a:lnTo>
                        <a:pt x="10" y="20"/>
                      </a:lnTo>
                      <a:lnTo>
                        <a:pt x="10" y="20"/>
                      </a:lnTo>
                      <a:lnTo>
                        <a:pt x="0" y="20"/>
                      </a:lnTo>
                      <a:lnTo>
                        <a:pt x="0" y="10"/>
                      </a:lnTo>
                      <a:lnTo>
                        <a:pt x="0" y="10"/>
                      </a:lnTo>
                      <a:lnTo>
                        <a:pt x="0" y="0"/>
                      </a:lnTo>
                      <a:lnTo>
                        <a:pt x="0" y="0"/>
                      </a:lnTo>
                      <a:lnTo>
                        <a:pt x="10" y="0"/>
                      </a:lnTo>
                      <a:lnTo>
                        <a:pt x="10" y="0"/>
                      </a:lnTo>
                      <a:lnTo>
                        <a:pt x="19"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7" name="Freeform 269"/>
                <p:cNvSpPr>
                  <a:spLocks/>
                </p:cNvSpPr>
                <p:nvPr/>
              </p:nvSpPr>
              <p:spPr bwMode="auto">
                <a:xfrm>
                  <a:off x="8160" y="14247"/>
                  <a:ext cx="20" cy="19"/>
                </a:xfrm>
                <a:custGeom>
                  <a:avLst/>
                  <a:gdLst>
                    <a:gd name="T0" fmla="*/ 20 w 20"/>
                    <a:gd name="T1" fmla="*/ 0 h 19"/>
                    <a:gd name="T2" fmla="*/ 20 w 20"/>
                    <a:gd name="T3" fmla="*/ 9 h 19"/>
                    <a:gd name="T4" fmla="*/ 20 w 20"/>
                    <a:gd name="T5" fmla="*/ 9 h 19"/>
                    <a:gd name="T6" fmla="*/ 20 w 20"/>
                    <a:gd name="T7" fmla="*/ 9 h 19"/>
                    <a:gd name="T8" fmla="*/ 10 w 20"/>
                    <a:gd name="T9" fmla="*/ 19 h 19"/>
                    <a:gd name="T10" fmla="*/ 10 w 20"/>
                    <a:gd name="T11" fmla="*/ 19 h 19"/>
                    <a:gd name="T12" fmla="*/ 0 w 20"/>
                    <a:gd name="T13" fmla="*/ 19 h 19"/>
                    <a:gd name="T14" fmla="*/ 0 w 20"/>
                    <a:gd name="T15" fmla="*/ 19 h 19"/>
                    <a:gd name="T16" fmla="*/ 0 w 20"/>
                    <a:gd name="T17" fmla="*/ 19 h 19"/>
                    <a:gd name="T18" fmla="*/ 0 w 20"/>
                    <a:gd name="T19" fmla="*/ 9 h 19"/>
                    <a:gd name="T20" fmla="*/ 0 w 20"/>
                    <a:gd name="T21" fmla="*/ 9 h 19"/>
                    <a:gd name="T22" fmla="*/ 0 w 20"/>
                    <a:gd name="T23" fmla="*/ 9 h 19"/>
                    <a:gd name="T24" fmla="*/ 0 w 20"/>
                    <a:gd name="T25" fmla="*/ 0 h 19"/>
                    <a:gd name="T26" fmla="*/ 0 w 20"/>
                    <a:gd name="T27" fmla="*/ 0 h 19"/>
                    <a:gd name="T28" fmla="*/ 10 w 20"/>
                    <a:gd name="T29" fmla="*/ 0 h 19"/>
                    <a:gd name="T30" fmla="*/ 10 w 20"/>
                    <a:gd name="T31" fmla="*/ 0 h 19"/>
                    <a:gd name="T32" fmla="*/ 2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20" y="0"/>
                      </a:moveTo>
                      <a:lnTo>
                        <a:pt x="20" y="9"/>
                      </a:lnTo>
                      <a:lnTo>
                        <a:pt x="20" y="9"/>
                      </a:lnTo>
                      <a:lnTo>
                        <a:pt x="20" y="9"/>
                      </a:lnTo>
                      <a:lnTo>
                        <a:pt x="10" y="19"/>
                      </a:lnTo>
                      <a:lnTo>
                        <a:pt x="10" y="19"/>
                      </a:lnTo>
                      <a:lnTo>
                        <a:pt x="0" y="19"/>
                      </a:lnTo>
                      <a:lnTo>
                        <a:pt x="0" y="19"/>
                      </a:lnTo>
                      <a:lnTo>
                        <a:pt x="0" y="19"/>
                      </a:lnTo>
                      <a:lnTo>
                        <a:pt x="0" y="9"/>
                      </a:lnTo>
                      <a:lnTo>
                        <a:pt x="0" y="9"/>
                      </a:lnTo>
                      <a:lnTo>
                        <a:pt x="0" y="9"/>
                      </a:lnTo>
                      <a:lnTo>
                        <a:pt x="0" y="0"/>
                      </a:lnTo>
                      <a:lnTo>
                        <a:pt x="0" y="0"/>
                      </a:lnTo>
                      <a:lnTo>
                        <a:pt x="10" y="0"/>
                      </a:lnTo>
                      <a:lnTo>
                        <a:pt x="10" y="0"/>
                      </a:lnTo>
                      <a:lnTo>
                        <a:pt x="2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3278" name="Freeform 270"/>
              <p:cNvSpPr>
                <a:spLocks/>
              </p:cNvSpPr>
              <p:nvPr/>
            </p:nvSpPr>
            <p:spPr bwMode="auto">
              <a:xfrm>
                <a:off x="2927" y="2805"/>
                <a:ext cx="67" cy="89"/>
              </a:xfrm>
              <a:custGeom>
                <a:avLst/>
                <a:gdLst>
                  <a:gd name="T0" fmla="*/ 67 w 67"/>
                  <a:gd name="T1" fmla="*/ 0 h 89"/>
                  <a:gd name="T2" fmla="*/ 67 w 67"/>
                  <a:gd name="T3" fmla="*/ 20 h 89"/>
                  <a:gd name="T4" fmla="*/ 58 w 67"/>
                  <a:gd name="T5" fmla="*/ 40 h 89"/>
                  <a:gd name="T6" fmla="*/ 48 w 67"/>
                  <a:gd name="T7" fmla="*/ 60 h 89"/>
                  <a:gd name="T8" fmla="*/ 38 w 67"/>
                  <a:gd name="T9" fmla="*/ 70 h 89"/>
                  <a:gd name="T10" fmla="*/ 29 w 67"/>
                  <a:gd name="T11" fmla="*/ 79 h 89"/>
                  <a:gd name="T12" fmla="*/ 19 w 67"/>
                  <a:gd name="T13" fmla="*/ 79 h 89"/>
                  <a:gd name="T14" fmla="*/ 10 w 67"/>
                  <a:gd name="T15" fmla="*/ 89 h 89"/>
                  <a:gd name="T16" fmla="*/ 0 w 67"/>
                  <a:gd name="T17" fmla="*/ 89 h 89"/>
                  <a:gd name="T18" fmla="*/ 19 w 67"/>
                  <a:gd name="T19" fmla="*/ 79 h 89"/>
                  <a:gd name="T20" fmla="*/ 29 w 67"/>
                  <a:gd name="T21" fmla="*/ 79 h 89"/>
                  <a:gd name="T22" fmla="*/ 38 w 67"/>
                  <a:gd name="T23" fmla="*/ 70 h 89"/>
                  <a:gd name="T24" fmla="*/ 48 w 67"/>
                  <a:gd name="T25" fmla="*/ 60 h 89"/>
                  <a:gd name="T26" fmla="*/ 58 w 67"/>
                  <a:gd name="T27" fmla="*/ 40 h 89"/>
                  <a:gd name="T28" fmla="*/ 67 w 67"/>
                  <a:gd name="T29" fmla="*/ 20 h 89"/>
                  <a:gd name="T30" fmla="*/ 67 w 67"/>
                  <a:gd name="T3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9">
                    <a:moveTo>
                      <a:pt x="67" y="0"/>
                    </a:moveTo>
                    <a:lnTo>
                      <a:pt x="67" y="20"/>
                    </a:lnTo>
                    <a:lnTo>
                      <a:pt x="58" y="40"/>
                    </a:lnTo>
                    <a:lnTo>
                      <a:pt x="48" y="60"/>
                    </a:lnTo>
                    <a:lnTo>
                      <a:pt x="38" y="70"/>
                    </a:lnTo>
                    <a:lnTo>
                      <a:pt x="29" y="79"/>
                    </a:lnTo>
                    <a:lnTo>
                      <a:pt x="19" y="79"/>
                    </a:lnTo>
                    <a:lnTo>
                      <a:pt x="10" y="89"/>
                    </a:lnTo>
                    <a:lnTo>
                      <a:pt x="0" y="89"/>
                    </a:lnTo>
                    <a:lnTo>
                      <a:pt x="19" y="79"/>
                    </a:lnTo>
                    <a:lnTo>
                      <a:pt x="29" y="79"/>
                    </a:lnTo>
                    <a:lnTo>
                      <a:pt x="38" y="70"/>
                    </a:lnTo>
                    <a:lnTo>
                      <a:pt x="48" y="60"/>
                    </a:lnTo>
                    <a:lnTo>
                      <a:pt x="58" y="40"/>
                    </a:lnTo>
                    <a:lnTo>
                      <a:pt x="67" y="20"/>
                    </a:lnTo>
                    <a:lnTo>
                      <a:pt x="67"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43279" name="Rectangle 271"/>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4000"/>
                                  </p:stCondLst>
                                  <p:childTnLst>
                                    <p:set>
                                      <p:cBhvr>
                                        <p:cTn id="11" dur="1" fill="hold">
                                          <p:stCondLst>
                                            <p:cond delay="0"/>
                                          </p:stCondLst>
                                        </p:cTn>
                                        <p:tgtEl>
                                          <p:spTgt spid="43161"/>
                                        </p:tgtEl>
                                        <p:attrNameLst>
                                          <p:attrName>style.visibility</p:attrName>
                                        </p:attrNameLst>
                                      </p:cBhvr>
                                      <p:to>
                                        <p:strVal val="visible"/>
                                      </p:to>
                                    </p:set>
                                    <p:animEffect transition="in" filter="fade">
                                      <p:cBhvr>
                                        <p:cTn id="12" dur="2000"/>
                                        <p:tgtEl>
                                          <p:spTgt spid="43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43013"/>
                                        </p:tgtEl>
                                        <p:attrNameLst>
                                          <p:attrName>style.visibility</p:attrName>
                                        </p:attrNameLst>
                                      </p:cBhvr>
                                      <p:to>
                                        <p:strVal val="visible"/>
                                      </p:to>
                                    </p:set>
                                    <p:animEffect transition="in" filter="fade">
                                      <p:cBhvr>
                                        <p:cTn id="17" dur="2000"/>
                                        <p:tgtEl>
                                          <p:spTgt spid="430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fade">
                                      <p:cBhvr>
                                        <p:cTn id="22" dur="2000"/>
                                        <p:tgtEl>
                                          <p:spTgt spid="430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3022"/>
                                        </p:tgtEl>
                                        <p:attrNameLst>
                                          <p:attrName>style.visibility</p:attrName>
                                        </p:attrNameLst>
                                      </p:cBhvr>
                                      <p:to>
                                        <p:strVal val="visible"/>
                                      </p:to>
                                    </p:set>
                                    <p:animEffect transition="in" filter="fade">
                                      <p:cBhvr>
                                        <p:cTn id="27" dur="2000"/>
                                        <p:tgtEl>
                                          <p:spTgt spid="430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3246"/>
                                        </p:tgtEl>
                                        <p:attrNameLst>
                                          <p:attrName>style.visibility</p:attrName>
                                        </p:attrNameLst>
                                      </p:cBhvr>
                                      <p:to>
                                        <p:strVal val="visible"/>
                                      </p:to>
                                    </p:set>
                                    <p:animEffect transition="in" filter="fade">
                                      <p:cBhvr>
                                        <p:cTn id="32" dur="2000"/>
                                        <p:tgtEl>
                                          <p:spTgt spid="432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43162"/>
                                        </p:tgtEl>
                                        <p:attrNameLst>
                                          <p:attrName>style.visibility</p:attrName>
                                        </p:attrNameLst>
                                      </p:cBhvr>
                                      <p:to>
                                        <p:strVal val="visible"/>
                                      </p:to>
                                    </p:set>
                                    <p:animEffect transition="in" filter="fade">
                                      <p:cBhvr>
                                        <p:cTn id="37" dur="2000"/>
                                        <p:tgtEl>
                                          <p:spTgt spid="431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43014"/>
                                        </p:tgtEl>
                                        <p:attrNameLst>
                                          <p:attrName>style.visibility</p:attrName>
                                        </p:attrNameLst>
                                      </p:cBhvr>
                                      <p:to>
                                        <p:strVal val="visible"/>
                                      </p:to>
                                    </p:set>
                                    <p:animEffect transition="in" filter="fade">
                                      <p:cBhvr>
                                        <p:cTn id="42" dur="2000"/>
                                        <p:tgtEl>
                                          <p:spTgt spid="430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3165"/>
                                        </p:tgtEl>
                                        <p:attrNameLst>
                                          <p:attrName>style.visibility</p:attrName>
                                        </p:attrNameLst>
                                      </p:cBhvr>
                                      <p:to>
                                        <p:strVal val="visible"/>
                                      </p:to>
                                    </p:set>
                                    <p:animEffect transition="in" filter="fade">
                                      <p:cBhvr>
                                        <p:cTn id="47" dur="2000"/>
                                        <p:tgtEl>
                                          <p:spTgt spid="431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3114"/>
                                        </p:tgtEl>
                                        <p:attrNameLst>
                                          <p:attrName>style.visibility</p:attrName>
                                        </p:attrNameLst>
                                      </p:cBhvr>
                                      <p:to>
                                        <p:strVal val="visible"/>
                                      </p:to>
                                    </p:set>
                                    <p:animEffect transition="in" filter="fade">
                                      <p:cBhvr>
                                        <p:cTn id="52" dur="2000"/>
                                        <p:tgtEl>
                                          <p:spTgt spid="431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3180"/>
                                        </p:tgtEl>
                                        <p:attrNameLst>
                                          <p:attrName>style.visibility</p:attrName>
                                        </p:attrNameLst>
                                      </p:cBhvr>
                                      <p:to>
                                        <p:strVal val="visible"/>
                                      </p:to>
                                    </p:set>
                                    <p:animEffect transition="in" filter="fade">
                                      <p:cBhvr>
                                        <p:cTn id="57" dur="2000"/>
                                        <p:tgtEl>
                                          <p:spTgt spid="4318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500"/>
                                  </p:stCondLst>
                                  <p:childTnLst>
                                    <p:set>
                                      <p:cBhvr>
                                        <p:cTn id="61" dur="1" fill="hold">
                                          <p:stCondLst>
                                            <p:cond delay="0"/>
                                          </p:stCondLst>
                                        </p:cTn>
                                        <p:tgtEl>
                                          <p:spTgt spid="43163"/>
                                        </p:tgtEl>
                                        <p:attrNameLst>
                                          <p:attrName>style.visibility</p:attrName>
                                        </p:attrNameLst>
                                      </p:cBhvr>
                                      <p:to>
                                        <p:strVal val="visible"/>
                                      </p:to>
                                    </p:set>
                                    <p:animEffect transition="in" filter="fade">
                                      <p:cBhvr>
                                        <p:cTn id="62" dur="2000"/>
                                        <p:tgtEl>
                                          <p:spTgt spid="431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500"/>
                                  </p:stCondLst>
                                  <p:childTnLst>
                                    <p:set>
                                      <p:cBhvr>
                                        <p:cTn id="66" dur="1" fill="hold">
                                          <p:stCondLst>
                                            <p:cond delay="0"/>
                                          </p:stCondLst>
                                        </p:cTn>
                                        <p:tgtEl>
                                          <p:spTgt spid="43015"/>
                                        </p:tgtEl>
                                        <p:attrNameLst>
                                          <p:attrName>style.visibility</p:attrName>
                                        </p:attrNameLst>
                                      </p:cBhvr>
                                      <p:to>
                                        <p:strVal val="visible"/>
                                      </p:to>
                                    </p:set>
                                    <p:animEffect transition="in" filter="fade">
                                      <p:cBhvr>
                                        <p:cTn id="67" dur="2000"/>
                                        <p:tgtEl>
                                          <p:spTgt spid="430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43021"/>
                                        </p:tgtEl>
                                        <p:attrNameLst>
                                          <p:attrName>style.visibility</p:attrName>
                                        </p:attrNameLst>
                                      </p:cBhvr>
                                      <p:to>
                                        <p:strVal val="visible"/>
                                      </p:to>
                                    </p:set>
                                    <p:animEffect transition="in" filter="fade">
                                      <p:cBhvr>
                                        <p:cTn id="72" dur="2000"/>
                                        <p:tgtEl>
                                          <p:spTgt spid="430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43068"/>
                                        </p:tgtEl>
                                        <p:attrNameLst>
                                          <p:attrName>style.visibility</p:attrName>
                                        </p:attrNameLst>
                                      </p:cBhvr>
                                      <p:to>
                                        <p:strVal val="visible"/>
                                      </p:to>
                                    </p:set>
                                    <p:animEffect transition="in" filter="fade">
                                      <p:cBhvr>
                                        <p:cTn id="77" dur="2000"/>
                                        <p:tgtEl>
                                          <p:spTgt spid="4306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43213"/>
                                        </p:tgtEl>
                                        <p:attrNameLst>
                                          <p:attrName>style.visibility</p:attrName>
                                        </p:attrNameLst>
                                      </p:cBhvr>
                                      <p:to>
                                        <p:strVal val="visible"/>
                                      </p:to>
                                    </p:set>
                                    <p:animEffect transition="in" filter="fade">
                                      <p:cBhvr>
                                        <p:cTn id="82" dur="2000"/>
                                        <p:tgtEl>
                                          <p:spTgt spid="432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grpId="0" nodeType="clickEffect" nodePh="1">
                                  <p:stCondLst>
                                    <p:cond delay="3000"/>
                                  </p:stCondLst>
                                  <p:endCondLst>
                                    <p:cond evt="begin" delay="0">
                                      <p:tn val="85"/>
                                    </p:cond>
                                  </p:endCondLst>
                                  <p:childTnLst>
                                    <p:set>
                                      <p:cBhvr>
                                        <p:cTn id="86" dur="1" fill="hold">
                                          <p:stCondLst>
                                            <p:cond delay="0"/>
                                          </p:stCondLst>
                                        </p:cTn>
                                        <p:tgtEl>
                                          <p:spTgt spid="43160"/>
                                        </p:tgtEl>
                                        <p:attrNameLst>
                                          <p:attrName>style.visibility</p:attrName>
                                        </p:attrNameLst>
                                      </p:cBhvr>
                                      <p:to>
                                        <p:strVal val="visible"/>
                                      </p:to>
                                    </p:set>
                                    <p:animEffect transition="in" filter="wipe(down)">
                                      <p:cBhvr>
                                        <p:cTn id="87" dur="580">
                                          <p:stCondLst>
                                            <p:cond delay="0"/>
                                          </p:stCondLst>
                                        </p:cTn>
                                        <p:tgtEl>
                                          <p:spTgt spid="43160"/>
                                        </p:tgtEl>
                                      </p:cBhvr>
                                    </p:animEffect>
                                    <p:anim calcmode="lin" valueType="num">
                                      <p:cBhvr>
                                        <p:cTn id="88" dur="1822" tmFilter="0,0; 0.14,0.36; 0.43,0.73; 0.71,0.91; 1.0,1.0">
                                          <p:stCondLst>
                                            <p:cond delay="0"/>
                                          </p:stCondLst>
                                        </p:cTn>
                                        <p:tgtEl>
                                          <p:spTgt spid="4316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316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316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316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3160"/>
                                        </p:tgtEl>
                                        <p:attrNameLst>
                                          <p:attrName>ppt_y</p:attrName>
                                        </p:attrNameLst>
                                      </p:cBhvr>
                                      <p:tavLst>
                                        <p:tav tm="0" fmla="#ppt_y-sin(pi*$)/81">
                                          <p:val>
                                            <p:fltVal val="0"/>
                                          </p:val>
                                        </p:tav>
                                        <p:tav tm="100000">
                                          <p:val>
                                            <p:fltVal val="1"/>
                                          </p:val>
                                        </p:tav>
                                      </p:tavLst>
                                    </p:anim>
                                    <p:animScale>
                                      <p:cBhvr>
                                        <p:cTn id="93" dur="26">
                                          <p:stCondLst>
                                            <p:cond delay="650"/>
                                          </p:stCondLst>
                                        </p:cTn>
                                        <p:tgtEl>
                                          <p:spTgt spid="43160"/>
                                        </p:tgtEl>
                                      </p:cBhvr>
                                      <p:to x="100000" y="60000"/>
                                    </p:animScale>
                                    <p:animScale>
                                      <p:cBhvr>
                                        <p:cTn id="94" dur="166" decel="50000">
                                          <p:stCondLst>
                                            <p:cond delay="676"/>
                                          </p:stCondLst>
                                        </p:cTn>
                                        <p:tgtEl>
                                          <p:spTgt spid="43160"/>
                                        </p:tgtEl>
                                      </p:cBhvr>
                                      <p:to x="100000" y="100000"/>
                                    </p:animScale>
                                    <p:animScale>
                                      <p:cBhvr>
                                        <p:cTn id="95" dur="26">
                                          <p:stCondLst>
                                            <p:cond delay="1312"/>
                                          </p:stCondLst>
                                        </p:cTn>
                                        <p:tgtEl>
                                          <p:spTgt spid="43160"/>
                                        </p:tgtEl>
                                      </p:cBhvr>
                                      <p:to x="100000" y="80000"/>
                                    </p:animScale>
                                    <p:animScale>
                                      <p:cBhvr>
                                        <p:cTn id="96" dur="166" decel="50000">
                                          <p:stCondLst>
                                            <p:cond delay="1338"/>
                                          </p:stCondLst>
                                        </p:cTn>
                                        <p:tgtEl>
                                          <p:spTgt spid="43160"/>
                                        </p:tgtEl>
                                      </p:cBhvr>
                                      <p:to x="100000" y="100000"/>
                                    </p:animScale>
                                    <p:animScale>
                                      <p:cBhvr>
                                        <p:cTn id="97" dur="26">
                                          <p:stCondLst>
                                            <p:cond delay="1642"/>
                                          </p:stCondLst>
                                        </p:cTn>
                                        <p:tgtEl>
                                          <p:spTgt spid="43160"/>
                                        </p:tgtEl>
                                      </p:cBhvr>
                                      <p:to x="100000" y="90000"/>
                                    </p:animScale>
                                    <p:animScale>
                                      <p:cBhvr>
                                        <p:cTn id="98" dur="166" decel="50000">
                                          <p:stCondLst>
                                            <p:cond delay="1668"/>
                                          </p:stCondLst>
                                        </p:cTn>
                                        <p:tgtEl>
                                          <p:spTgt spid="43160"/>
                                        </p:tgtEl>
                                      </p:cBhvr>
                                      <p:to x="100000" y="100000"/>
                                    </p:animScale>
                                    <p:animScale>
                                      <p:cBhvr>
                                        <p:cTn id="99" dur="26">
                                          <p:stCondLst>
                                            <p:cond delay="1808"/>
                                          </p:stCondLst>
                                        </p:cTn>
                                        <p:tgtEl>
                                          <p:spTgt spid="43160"/>
                                        </p:tgtEl>
                                      </p:cBhvr>
                                      <p:to x="100000" y="95000"/>
                                    </p:animScale>
                                    <p:animScale>
                                      <p:cBhvr>
                                        <p:cTn id="100" dur="166" decel="50000">
                                          <p:stCondLst>
                                            <p:cond delay="1834"/>
                                          </p:stCondLst>
                                        </p:cTn>
                                        <p:tgtEl>
                                          <p:spTgt spid="431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3" grpId="0" animBg="1"/>
      <p:bldP spid="43014" grpId="0" animBg="1"/>
      <p:bldP spid="43015" grpId="0" animBg="1"/>
      <p:bldP spid="43160" grpId="0" animBg="1"/>
      <p:bldP spid="43161" grpId="0"/>
      <p:bldP spid="43162" grpId="0"/>
      <p:bldP spid="4316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8938" y="260350"/>
            <a:ext cx="8364537" cy="1143000"/>
          </a:xfrm>
        </p:spPr>
        <p:txBody>
          <a:bodyPr/>
          <a:lstStyle/>
          <a:p>
            <a:r>
              <a:rPr lang="de-DE" altLang="de-DE" sz="2200"/>
              <a:t>…Vermeidung von Kreuzkontamination durch die Verwendung von farbigen Brettern, Bürsten und Messergriffen</a:t>
            </a:r>
          </a:p>
        </p:txBody>
      </p:sp>
      <p:sp>
        <p:nvSpPr>
          <p:cNvPr id="44035" name="AutoShape 3"/>
          <p:cNvSpPr>
            <a:spLocks noChangeArrowheads="1"/>
          </p:cNvSpPr>
          <p:nvPr/>
        </p:nvSpPr>
        <p:spPr bwMode="auto">
          <a:xfrm>
            <a:off x="5435600" y="1628775"/>
            <a:ext cx="2087563" cy="1152525"/>
          </a:xfrm>
          <a:prstGeom prst="bevel">
            <a:avLst>
              <a:gd name="adj" fmla="val 2375"/>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36" name="AutoShape 4"/>
          <p:cNvSpPr>
            <a:spLocks noChangeArrowheads="1"/>
          </p:cNvSpPr>
          <p:nvPr/>
        </p:nvSpPr>
        <p:spPr bwMode="auto">
          <a:xfrm>
            <a:off x="1690688" y="3357563"/>
            <a:ext cx="2087562" cy="1150937"/>
          </a:xfrm>
          <a:prstGeom prst="bevel">
            <a:avLst>
              <a:gd name="adj" fmla="val 2375"/>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37" name="AutoShape 5"/>
          <p:cNvSpPr>
            <a:spLocks noChangeArrowheads="1"/>
          </p:cNvSpPr>
          <p:nvPr/>
        </p:nvSpPr>
        <p:spPr bwMode="auto">
          <a:xfrm>
            <a:off x="4500563" y="5084763"/>
            <a:ext cx="2087562" cy="1150937"/>
          </a:xfrm>
          <a:prstGeom prst="bevel">
            <a:avLst>
              <a:gd name="adj" fmla="val 2375"/>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38" name="Rectangle 6"/>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Produkthygiene</a:t>
            </a:r>
          </a:p>
        </p:txBody>
      </p:sp>
      <p:grpSp>
        <p:nvGrpSpPr>
          <p:cNvPr id="44040" name="Group 8"/>
          <p:cNvGrpSpPr>
            <a:grpSpLocks/>
          </p:cNvGrpSpPr>
          <p:nvPr/>
        </p:nvGrpSpPr>
        <p:grpSpPr bwMode="auto">
          <a:xfrm>
            <a:off x="5508625" y="1773238"/>
            <a:ext cx="1882775" cy="922337"/>
            <a:chOff x="3470" y="1117"/>
            <a:chExt cx="1186" cy="581"/>
          </a:xfrm>
        </p:grpSpPr>
        <p:pic>
          <p:nvPicPr>
            <p:cNvPr id="440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 y="1117"/>
              <a:ext cx="59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354"/>
              <a:ext cx="46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FD0048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0" y="1253"/>
              <a:ext cx="438" cy="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5" y="1117"/>
              <a:ext cx="461"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5" name="Group 13"/>
          <p:cNvGrpSpPr>
            <a:grpSpLocks/>
          </p:cNvGrpSpPr>
          <p:nvPr/>
        </p:nvGrpSpPr>
        <p:grpSpPr bwMode="auto">
          <a:xfrm>
            <a:off x="7461250" y="1266825"/>
            <a:ext cx="528638" cy="533400"/>
            <a:chOff x="4700" y="798"/>
            <a:chExt cx="333" cy="336"/>
          </a:xfrm>
        </p:grpSpPr>
        <p:grpSp>
          <p:nvGrpSpPr>
            <p:cNvPr id="44046" name="Group 14"/>
            <p:cNvGrpSpPr>
              <a:grpSpLocks/>
            </p:cNvGrpSpPr>
            <p:nvPr/>
          </p:nvGrpSpPr>
          <p:grpSpPr bwMode="auto">
            <a:xfrm>
              <a:off x="4700" y="970"/>
              <a:ext cx="288" cy="85"/>
              <a:chOff x="4700" y="970"/>
              <a:chExt cx="288" cy="85"/>
            </a:xfrm>
          </p:grpSpPr>
          <p:grpSp>
            <p:nvGrpSpPr>
              <p:cNvPr id="44047" name="Group 15"/>
              <p:cNvGrpSpPr>
                <a:grpSpLocks/>
              </p:cNvGrpSpPr>
              <p:nvPr/>
            </p:nvGrpSpPr>
            <p:grpSpPr bwMode="auto">
              <a:xfrm rot="7821194">
                <a:off x="4781" y="889"/>
                <a:ext cx="18" cy="180"/>
                <a:chOff x="7177" y="2857"/>
                <a:chExt cx="180" cy="1800"/>
              </a:xfrm>
            </p:grpSpPr>
            <p:grpSp>
              <p:nvGrpSpPr>
                <p:cNvPr id="44048" name="Group 16"/>
                <p:cNvGrpSpPr>
                  <a:grpSpLocks/>
                </p:cNvGrpSpPr>
                <p:nvPr/>
              </p:nvGrpSpPr>
              <p:grpSpPr bwMode="auto">
                <a:xfrm>
                  <a:off x="7177" y="2857"/>
                  <a:ext cx="180" cy="1440"/>
                  <a:chOff x="7177" y="2857"/>
                  <a:chExt cx="180" cy="1440"/>
                </a:xfrm>
              </p:grpSpPr>
              <p:sp>
                <p:nvSpPr>
                  <p:cNvPr id="44049" name="Line 17"/>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0" name="Line 18"/>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1" name="Line 19"/>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2" name="Line 20"/>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3" name="Line 21"/>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4" name="Line 22"/>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5" name="Line 23"/>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6" name="Line 24"/>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4057" name="Group 25"/>
                <p:cNvGrpSpPr>
                  <a:grpSpLocks/>
                </p:cNvGrpSpPr>
                <p:nvPr/>
              </p:nvGrpSpPr>
              <p:grpSpPr bwMode="auto">
                <a:xfrm>
                  <a:off x="7177" y="3217"/>
                  <a:ext cx="180" cy="1440"/>
                  <a:chOff x="7177" y="2857"/>
                  <a:chExt cx="180" cy="1440"/>
                </a:xfrm>
              </p:grpSpPr>
              <p:sp>
                <p:nvSpPr>
                  <p:cNvPr id="44058" name="Line 26"/>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59" name="Line 27"/>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0" name="Line 28"/>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1" name="Line 29"/>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2" name="Line 30"/>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3" name="Line 31"/>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4" name="Line 32"/>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5" name="Line 33"/>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nvGrpSpPr>
              <p:cNvPr id="44066" name="Group 34"/>
              <p:cNvGrpSpPr>
                <a:grpSpLocks/>
              </p:cNvGrpSpPr>
              <p:nvPr/>
            </p:nvGrpSpPr>
            <p:grpSpPr bwMode="auto">
              <a:xfrm rot="7821194">
                <a:off x="4889" y="956"/>
                <a:ext cx="18" cy="180"/>
                <a:chOff x="7177" y="2857"/>
                <a:chExt cx="180" cy="1800"/>
              </a:xfrm>
            </p:grpSpPr>
            <p:grpSp>
              <p:nvGrpSpPr>
                <p:cNvPr id="44067" name="Group 35"/>
                <p:cNvGrpSpPr>
                  <a:grpSpLocks/>
                </p:cNvGrpSpPr>
                <p:nvPr/>
              </p:nvGrpSpPr>
              <p:grpSpPr bwMode="auto">
                <a:xfrm>
                  <a:off x="7177" y="2857"/>
                  <a:ext cx="180" cy="1440"/>
                  <a:chOff x="7177" y="2857"/>
                  <a:chExt cx="180" cy="1440"/>
                </a:xfrm>
              </p:grpSpPr>
              <p:sp>
                <p:nvSpPr>
                  <p:cNvPr id="44068" name="Line 36"/>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69" name="Line 37"/>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0" name="Line 38"/>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1" name="Line 39"/>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2" name="Line 40"/>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3" name="Line 41"/>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4" name="Line 42"/>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5" name="Line 43"/>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4076" name="Group 44"/>
                <p:cNvGrpSpPr>
                  <a:grpSpLocks/>
                </p:cNvGrpSpPr>
                <p:nvPr/>
              </p:nvGrpSpPr>
              <p:grpSpPr bwMode="auto">
                <a:xfrm>
                  <a:off x="7177" y="3217"/>
                  <a:ext cx="180" cy="1440"/>
                  <a:chOff x="7177" y="2857"/>
                  <a:chExt cx="180" cy="1440"/>
                </a:xfrm>
              </p:grpSpPr>
              <p:sp>
                <p:nvSpPr>
                  <p:cNvPr id="44077" name="Line 45"/>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8" name="Line 46"/>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79" name="Line 47"/>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80" name="Line 48"/>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81" name="Line 49"/>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82" name="Line 50"/>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83" name="Line 51"/>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84" name="Line 52"/>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grpSp>
          <p:nvGrpSpPr>
            <p:cNvPr id="44085" name="Group 53"/>
            <p:cNvGrpSpPr>
              <a:grpSpLocks/>
            </p:cNvGrpSpPr>
            <p:nvPr/>
          </p:nvGrpSpPr>
          <p:grpSpPr bwMode="auto">
            <a:xfrm rot="4100220">
              <a:off x="4742" y="842"/>
              <a:ext cx="336" cy="247"/>
              <a:chOff x="9528" y="2173"/>
              <a:chExt cx="840" cy="617"/>
            </a:xfrm>
          </p:grpSpPr>
          <p:grpSp>
            <p:nvGrpSpPr>
              <p:cNvPr id="44086" name="Group 54"/>
              <p:cNvGrpSpPr>
                <a:grpSpLocks/>
              </p:cNvGrpSpPr>
              <p:nvPr/>
            </p:nvGrpSpPr>
            <p:grpSpPr bwMode="auto">
              <a:xfrm rot="3696894">
                <a:off x="9900" y="2254"/>
                <a:ext cx="361" cy="361"/>
                <a:chOff x="5741" y="1595"/>
                <a:chExt cx="1440" cy="1442"/>
              </a:xfrm>
            </p:grpSpPr>
            <p:sp>
              <p:nvSpPr>
                <p:cNvPr id="44087" name="AutoShape 55"/>
                <p:cNvSpPr>
                  <a:spLocks noChangeArrowheads="1"/>
                </p:cNvSpPr>
                <p:nvPr/>
              </p:nvSpPr>
              <p:spPr bwMode="auto">
                <a:xfrm rot="-10775921">
                  <a:off x="5741" y="1595"/>
                  <a:ext cx="1080" cy="1440"/>
                </a:xfrm>
                <a:prstGeom prst="flowChartOnlineStorage">
                  <a:avLst/>
                </a:prstGeom>
                <a:solidFill>
                  <a:srgbClr val="008000"/>
                </a:solidFill>
                <a:ln w="9525">
                  <a:solidFill>
                    <a:srgbClr val="5F5F5F"/>
                  </a:solidFill>
                  <a:miter lim="800000"/>
                  <a:headEnd/>
                  <a:tailEnd/>
                </a:ln>
              </p:spPr>
              <p:txBody>
                <a:bodyPr/>
                <a:lstStyle/>
                <a:p>
                  <a:endParaRPr lang="de-DE"/>
                </a:p>
              </p:txBody>
            </p:sp>
            <p:sp>
              <p:nvSpPr>
                <p:cNvPr id="44088" name="AutoShape 56"/>
                <p:cNvSpPr>
                  <a:spLocks noChangeArrowheads="1"/>
                </p:cNvSpPr>
                <p:nvPr/>
              </p:nvSpPr>
              <p:spPr bwMode="auto">
                <a:xfrm rot="24079">
                  <a:off x="6101" y="1597"/>
                  <a:ext cx="1080" cy="1440"/>
                </a:xfrm>
                <a:prstGeom prst="flowChartOnlineStorage">
                  <a:avLst/>
                </a:prstGeom>
                <a:solidFill>
                  <a:srgbClr val="008000"/>
                </a:solidFill>
                <a:ln w="9525">
                  <a:solidFill>
                    <a:srgbClr val="5F5F5F"/>
                  </a:solidFill>
                  <a:miter lim="800000"/>
                  <a:headEnd/>
                  <a:tailEnd/>
                </a:ln>
              </p:spPr>
              <p:txBody>
                <a:bodyPr/>
                <a:lstStyle/>
                <a:p>
                  <a:endParaRPr lang="de-DE"/>
                </a:p>
              </p:txBody>
            </p:sp>
          </p:grpSp>
          <p:sp>
            <p:nvSpPr>
              <p:cNvPr id="44089" name="AutoShape 57"/>
              <p:cNvSpPr>
                <a:spLocks noChangeArrowheads="1"/>
              </p:cNvSpPr>
              <p:nvPr/>
            </p:nvSpPr>
            <p:spPr bwMode="auto">
              <a:xfrm rot="3720973">
                <a:off x="10051" y="2220"/>
                <a:ext cx="363" cy="270"/>
              </a:xfrm>
              <a:custGeom>
                <a:avLst/>
                <a:gdLst>
                  <a:gd name="G0" fmla="+- 6454 0 0"/>
                  <a:gd name="G1" fmla="+- -11578213 0 0"/>
                  <a:gd name="G2" fmla="+- 0 0 -11578213"/>
                  <a:gd name="T0" fmla="*/ 0 256 1"/>
                  <a:gd name="T1" fmla="*/ 180 256 1"/>
                  <a:gd name="G3" fmla="+- -11578213 T0 T1"/>
                  <a:gd name="T2" fmla="*/ 0 256 1"/>
                  <a:gd name="T3" fmla="*/ 90 256 1"/>
                  <a:gd name="G4" fmla="+- -11578213 T2 T3"/>
                  <a:gd name="G5" fmla="*/ G4 2 1"/>
                  <a:gd name="T4" fmla="*/ 90 256 1"/>
                  <a:gd name="T5" fmla="*/ 0 256 1"/>
                  <a:gd name="G6" fmla="+- -11578213 T4 T5"/>
                  <a:gd name="G7" fmla="*/ G6 2 1"/>
                  <a:gd name="G8" fmla="abs -1157821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4"/>
                  <a:gd name="G18" fmla="*/ 6454 1 2"/>
                  <a:gd name="G19" fmla="+- G18 5400 0"/>
                  <a:gd name="G20" fmla="cos G19 -11578213"/>
                  <a:gd name="G21" fmla="sin G19 -11578213"/>
                  <a:gd name="G22" fmla="+- G20 10800 0"/>
                  <a:gd name="G23" fmla="+- G21 10800 0"/>
                  <a:gd name="G24" fmla="+- 10800 0 G20"/>
                  <a:gd name="G25" fmla="+- 6454 10800 0"/>
                  <a:gd name="G26" fmla="?: G9 G17 G25"/>
                  <a:gd name="G27" fmla="?: G9 0 21600"/>
                  <a:gd name="G28" fmla="cos 10800 -11578213"/>
                  <a:gd name="G29" fmla="sin 10800 -11578213"/>
                  <a:gd name="G30" fmla="sin 6454 -11578213"/>
                  <a:gd name="G31" fmla="+- G28 10800 0"/>
                  <a:gd name="G32" fmla="+- G29 10800 0"/>
                  <a:gd name="G33" fmla="+- G30 10800 0"/>
                  <a:gd name="G34" fmla="?: G4 0 G31"/>
                  <a:gd name="G35" fmla="?: -11578213 G34 0"/>
                  <a:gd name="G36" fmla="?: G6 G35 G31"/>
                  <a:gd name="G37" fmla="+- 21600 0 G36"/>
                  <a:gd name="G38" fmla="?: G4 0 G33"/>
                  <a:gd name="G39" fmla="?: -11578213 G38 G32"/>
                  <a:gd name="G40" fmla="?: G6 G39 0"/>
                  <a:gd name="G41" fmla="?: G4 G32 21600"/>
                  <a:gd name="G42" fmla="?: G6 G41 G33"/>
                  <a:gd name="T12" fmla="*/ 10800 w 21600"/>
                  <a:gd name="T13" fmla="*/ 0 h 21600"/>
                  <a:gd name="T14" fmla="*/ 2187 w 21600"/>
                  <a:gd name="T15" fmla="*/ 10298 h 21600"/>
                  <a:gd name="T16" fmla="*/ 10800 w 21600"/>
                  <a:gd name="T17" fmla="*/ 4346 h 21600"/>
                  <a:gd name="T18" fmla="*/ 19413 w 21600"/>
                  <a:gd name="T19" fmla="*/ 102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56" y="10425"/>
                    </a:moveTo>
                    <a:cubicBezTo>
                      <a:pt x="4555" y="7012"/>
                      <a:pt x="7381" y="4345"/>
                      <a:pt x="10800" y="4346"/>
                    </a:cubicBezTo>
                    <a:cubicBezTo>
                      <a:pt x="14218" y="4346"/>
                      <a:pt x="17044" y="7012"/>
                      <a:pt x="17243" y="10425"/>
                    </a:cubicBezTo>
                    <a:lnTo>
                      <a:pt x="21581" y="10172"/>
                    </a:lnTo>
                    <a:cubicBezTo>
                      <a:pt x="21249" y="4461"/>
                      <a:pt x="16520" y="-1"/>
                      <a:pt x="10799" y="0"/>
                    </a:cubicBezTo>
                    <a:cubicBezTo>
                      <a:pt x="5079" y="0"/>
                      <a:pt x="350" y="4461"/>
                      <a:pt x="18" y="10172"/>
                    </a:cubicBezTo>
                    <a:close/>
                  </a:path>
                </a:pathLst>
              </a:custGeom>
              <a:solidFill>
                <a:srgbClr val="008000"/>
              </a:solidFill>
              <a:ln w="9525">
                <a:solidFill>
                  <a:srgbClr val="5F5F5F"/>
                </a:solidFill>
                <a:miter lim="800000"/>
                <a:headEnd/>
                <a:tailEnd/>
              </a:ln>
            </p:spPr>
            <p:txBody>
              <a:bodyPr/>
              <a:lstStyle/>
              <a:p>
                <a:endParaRPr lang="de-DE"/>
              </a:p>
            </p:txBody>
          </p:sp>
          <p:sp>
            <p:nvSpPr>
              <p:cNvPr id="44090" name="AutoShape 58"/>
              <p:cNvSpPr>
                <a:spLocks noChangeArrowheads="1"/>
              </p:cNvSpPr>
              <p:nvPr/>
            </p:nvSpPr>
            <p:spPr bwMode="auto">
              <a:xfrm rot="3720973">
                <a:off x="9572" y="2384"/>
                <a:ext cx="362" cy="450"/>
              </a:xfrm>
              <a:prstGeom prst="flowChartAlternateProcess">
                <a:avLst/>
              </a:prstGeom>
              <a:solidFill>
                <a:srgbClr val="008000"/>
              </a:solidFill>
              <a:ln w="9525">
                <a:solidFill>
                  <a:srgbClr val="5F5F5F"/>
                </a:solidFill>
                <a:miter lim="800000"/>
                <a:headEnd/>
                <a:tailEnd/>
              </a:ln>
            </p:spPr>
            <p:txBody>
              <a:bodyPr/>
              <a:lstStyle/>
              <a:p>
                <a:endParaRPr lang="de-DE"/>
              </a:p>
            </p:txBody>
          </p:sp>
        </p:grpSp>
      </p:grpSp>
      <p:grpSp>
        <p:nvGrpSpPr>
          <p:cNvPr id="44091" name="Group 59"/>
          <p:cNvGrpSpPr>
            <a:grpSpLocks/>
          </p:cNvGrpSpPr>
          <p:nvPr/>
        </p:nvGrpSpPr>
        <p:grpSpPr bwMode="auto">
          <a:xfrm>
            <a:off x="6516688" y="4724400"/>
            <a:ext cx="528637" cy="533400"/>
            <a:chOff x="4105" y="2976"/>
            <a:chExt cx="333" cy="336"/>
          </a:xfrm>
        </p:grpSpPr>
        <p:grpSp>
          <p:nvGrpSpPr>
            <p:cNvPr id="44092" name="Group 60"/>
            <p:cNvGrpSpPr>
              <a:grpSpLocks/>
            </p:cNvGrpSpPr>
            <p:nvPr/>
          </p:nvGrpSpPr>
          <p:grpSpPr bwMode="auto">
            <a:xfrm>
              <a:off x="4105" y="3148"/>
              <a:ext cx="288" cy="85"/>
              <a:chOff x="4700" y="970"/>
              <a:chExt cx="288" cy="85"/>
            </a:xfrm>
          </p:grpSpPr>
          <p:grpSp>
            <p:nvGrpSpPr>
              <p:cNvPr id="44093" name="Group 61"/>
              <p:cNvGrpSpPr>
                <a:grpSpLocks/>
              </p:cNvGrpSpPr>
              <p:nvPr/>
            </p:nvGrpSpPr>
            <p:grpSpPr bwMode="auto">
              <a:xfrm rot="7821194">
                <a:off x="4781" y="889"/>
                <a:ext cx="18" cy="180"/>
                <a:chOff x="7177" y="2857"/>
                <a:chExt cx="180" cy="1800"/>
              </a:xfrm>
            </p:grpSpPr>
            <p:grpSp>
              <p:nvGrpSpPr>
                <p:cNvPr id="44094" name="Group 62"/>
                <p:cNvGrpSpPr>
                  <a:grpSpLocks/>
                </p:cNvGrpSpPr>
                <p:nvPr/>
              </p:nvGrpSpPr>
              <p:grpSpPr bwMode="auto">
                <a:xfrm>
                  <a:off x="7177" y="2857"/>
                  <a:ext cx="180" cy="1440"/>
                  <a:chOff x="7177" y="2857"/>
                  <a:chExt cx="180" cy="1440"/>
                </a:xfrm>
              </p:grpSpPr>
              <p:sp>
                <p:nvSpPr>
                  <p:cNvPr id="44095" name="Line 63"/>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96" name="Line 64"/>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97" name="Line 65"/>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98" name="Line 66"/>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099" name="Line 67"/>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0" name="Line 68"/>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1" name="Line 69"/>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2" name="Line 70"/>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4103" name="Group 71"/>
                <p:cNvGrpSpPr>
                  <a:grpSpLocks/>
                </p:cNvGrpSpPr>
                <p:nvPr/>
              </p:nvGrpSpPr>
              <p:grpSpPr bwMode="auto">
                <a:xfrm>
                  <a:off x="7177" y="3217"/>
                  <a:ext cx="180" cy="1440"/>
                  <a:chOff x="7177" y="2857"/>
                  <a:chExt cx="180" cy="1440"/>
                </a:xfrm>
              </p:grpSpPr>
              <p:sp>
                <p:nvSpPr>
                  <p:cNvPr id="44104" name="Line 72"/>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5" name="Line 73"/>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6" name="Line 74"/>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7" name="Line 75"/>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8" name="Line 76"/>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09" name="Line 77"/>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0" name="Line 78"/>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1" name="Line 79"/>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nvGrpSpPr>
              <p:cNvPr id="44112" name="Group 80"/>
              <p:cNvGrpSpPr>
                <a:grpSpLocks/>
              </p:cNvGrpSpPr>
              <p:nvPr/>
            </p:nvGrpSpPr>
            <p:grpSpPr bwMode="auto">
              <a:xfrm rot="7821194">
                <a:off x="4889" y="956"/>
                <a:ext cx="18" cy="180"/>
                <a:chOff x="7177" y="2857"/>
                <a:chExt cx="180" cy="1800"/>
              </a:xfrm>
            </p:grpSpPr>
            <p:grpSp>
              <p:nvGrpSpPr>
                <p:cNvPr id="44113" name="Group 81"/>
                <p:cNvGrpSpPr>
                  <a:grpSpLocks/>
                </p:cNvGrpSpPr>
                <p:nvPr/>
              </p:nvGrpSpPr>
              <p:grpSpPr bwMode="auto">
                <a:xfrm>
                  <a:off x="7177" y="2857"/>
                  <a:ext cx="180" cy="1440"/>
                  <a:chOff x="7177" y="2857"/>
                  <a:chExt cx="180" cy="1440"/>
                </a:xfrm>
              </p:grpSpPr>
              <p:sp>
                <p:nvSpPr>
                  <p:cNvPr id="44114" name="Line 82"/>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5" name="Line 83"/>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6" name="Line 84"/>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7" name="Line 85"/>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8" name="Line 86"/>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19" name="Line 87"/>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0" name="Line 88"/>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1" name="Line 89"/>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4122" name="Group 90"/>
                <p:cNvGrpSpPr>
                  <a:grpSpLocks/>
                </p:cNvGrpSpPr>
                <p:nvPr/>
              </p:nvGrpSpPr>
              <p:grpSpPr bwMode="auto">
                <a:xfrm>
                  <a:off x="7177" y="3217"/>
                  <a:ext cx="180" cy="1440"/>
                  <a:chOff x="7177" y="2857"/>
                  <a:chExt cx="180" cy="1440"/>
                </a:xfrm>
              </p:grpSpPr>
              <p:sp>
                <p:nvSpPr>
                  <p:cNvPr id="44123" name="Line 91"/>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4" name="Line 92"/>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5" name="Line 93"/>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6" name="Line 94"/>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7" name="Line 95"/>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8" name="Line 96"/>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29" name="Line 97"/>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30" name="Line 98"/>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grpSp>
          <p:nvGrpSpPr>
            <p:cNvPr id="44131" name="Group 99"/>
            <p:cNvGrpSpPr>
              <a:grpSpLocks/>
            </p:cNvGrpSpPr>
            <p:nvPr/>
          </p:nvGrpSpPr>
          <p:grpSpPr bwMode="auto">
            <a:xfrm rot="4100220">
              <a:off x="4147" y="3020"/>
              <a:ext cx="336" cy="247"/>
              <a:chOff x="9528" y="2173"/>
              <a:chExt cx="840" cy="617"/>
            </a:xfrm>
          </p:grpSpPr>
          <p:grpSp>
            <p:nvGrpSpPr>
              <p:cNvPr id="44132" name="Group 100"/>
              <p:cNvGrpSpPr>
                <a:grpSpLocks/>
              </p:cNvGrpSpPr>
              <p:nvPr/>
            </p:nvGrpSpPr>
            <p:grpSpPr bwMode="auto">
              <a:xfrm rot="3696894">
                <a:off x="9900" y="2254"/>
                <a:ext cx="361" cy="361"/>
                <a:chOff x="5741" y="1595"/>
                <a:chExt cx="1440" cy="1442"/>
              </a:xfrm>
            </p:grpSpPr>
            <p:sp>
              <p:nvSpPr>
                <p:cNvPr id="44133" name="AutoShape 101"/>
                <p:cNvSpPr>
                  <a:spLocks noChangeArrowheads="1"/>
                </p:cNvSpPr>
                <p:nvPr/>
              </p:nvSpPr>
              <p:spPr bwMode="auto">
                <a:xfrm rot="-10775921">
                  <a:off x="5741" y="1595"/>
                  <a:ext cx="1080" cy="1440"/>
                </a:xfrm>
                <a:prstGeom prst="flowChartOnlineStorage">
                  <a:avLst/>
                </a:prstGeom>
                <a:solidFill>
                  <a:srgbClr val="F8F8F8"/>
                </a:solidFill>
                <a:ln w="9525">
                  <a:solidFill>
                    <a:srgbClr val="C0C0C0"/>
                  </a:solidFill>
                  <a:miter lim="800000"/>
                  <a:headEnd/>
                  <a:tailEnd/>
                </a:ln>
              </p:spPr>
              <p:txBody>
                <a:bodyPr/>
                <a:lstStyle/>
                <a:p>
                  <a:endParaRPr lang="de-DE"/>
                </a:p>
              </p:txBody>
            </p:sp>
            <p:sp>
              <p:nvSpPr>
                <p:cNvPr id="44134" name="AutoShape 102"/>
                <p:cNvSpPr>
                  <a:spLocks noChangeArrowheads="1"/>
                </p:cNvSpPr>
                <p:nvPr/>
              </p:nvSpPr>
              <p:spPr bwMode="auto">
                <a:xfrm rot="24079">
                  <a:off x="6101" y="1597"/>
                  <a:ext cx="1080" cy="1440"/>
                </a:xfrm>
                <a:prstGeom prst="flowChartOnlineStorage">
                  <a:avLst/>
                </a:prstGeom>
                <a:solidFill>
                  <a:srgbClr val="F8F8F8"/>
                </a:solidFill>
                <a:ln w="9525">
                  <a:solidFill>
                    <a:srgbClr val="C0C0C0"/>
                  </a:solidFill>
                  <a:miter lim="800000"/>
                  <a:headEnd/>
                  <a:tailEnd/>
                </a:ln>
              </p:spPr>
              <p:txBody>
                <a:bodyPr/>
                <a:lstStyle/>
                <a:p>
                  <a:endParaRPr lang="de-DE"/>
                </a:p>
              </p:txBody>
            </p:sp>
          </p:grpSp>
          <p:sp>
            <p:nvSpPr>
              <p:cNvPr id="44135" name="AutoShape 103"/>
              <p:cNvSpPr>
                <a:spLocks noChangeArrowheads="1"/>
              </p:cNvSpPr>
              <p:nvPr/>
            </p:nvSpPr>
            <p:spPr bwMode="auto">
              <a:xfrm rot="3720973">
                <a:off x="10051" y="2220"/>
                <a:ext cx="363" cy="270"/>
              </a:xfrm>
              <a:custGeom>
                <a:avLst/>
                <a:gdLst>
                  <a:gd name="G0" fmla="+- 6454 0 0"/>
                  <a:gd name="G1" fmla="+- -11578213 0 0"/>
                  <a:gd name="G2" fmla="+- 0 0 -11578213"/>
                  <a:gd name="T0" fmla="*/ 0 256 1"/>
                  <a:gd name="T1" fmla="*/ 180 256 1"/>
                  <a:gd name="G3" fmla="+- -11578213 T0 T1"/>
                  <a:gd name="T2" fmla="*/ 0 256 1"/>
                  <a:gd name="T3" fmla="*/ 90 256 1"/>
                  <a:gd name="G4" fmla="+- -11578213 T2 T3"/>
                  <a:gd name="G5" fmla="*/ G4 2 1"/>
                  <a:gd name="T4" fmla="*/ 90 256 1"/>
                  <a:gd name="T5" fmla="*/ 0 256 1"/>
                  <a:gd name="G6" fmla="+- -11578213 T4 T5"/>
                  <a:gd name="G7" fmla="*/ G6 2 1"/>
                  <a:gd name="G8" fmla="abs -1157821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4"/>
                  <a:gd name="G18" fmla="*/ 6454 1 2"/>
                  <a:gd name="G19" fmla="+- G18 5400 0"/>
                  <a:gd name="G20" fmla="cos G19 -11578213"/>
                  <a:gd name="G21" fmla="sin G19 -11578213"/>
                  <a:gd name="G22" fmla="+- G20 10800 0"/>
                  <a:gd name="G23" fmla="+- G21 10800 0"/>
                  <a:gd name="G24" fmla="+- 10800 0 G20"/>
                  <a:gd name="G25" fmla="+- 6454 10800 0"/>
                  <a:gd name="G26" fmla="?: G9 G17 G25"/>
                  <a:gd name="G27" fmla="?: G9 0 21600"/>
                  <a:gd name="G28" fmla="cos 10800 -11578213"/>
                  <a:gd name="G29" fmla="sin 10800 -11578213"/>
                  <a:gd name="G30" fmla="sin 6454 -11578213"/>
                  <a:gd name="G31" fmla="+- G28 10800 0"/>
                  <a:gd name="G32" fmla="+- G29 10800 0"/>
                  <a:gd name="G33" fmla="+- G30 10800 0"/>
                  <a:gd name="G34" fmla="?: G4 0 G31"/>
                  <a:gd name="G35" fmla="?: -11578213 G34 0"/>
                  <a:gd name="G36" fmla="?: G6 G35 G31"/>
                  <a:gd name="G37" fmla="+- 21600 0 G36"/>
                  <a:gd name="G38" fmla="?: G4 0 G33"/>
                  <a:gd name="G39" fmla="?: -11578213 G38 G32"/>
                  <a:gd name="G40" fmla="?: G6 G39 0"/>
                  <a:gd name="G41" fmla="?: G4 G32 21600"/>
                  <a:gd name="G42" fmla="?: G6 G41 G33"/>
                  <a:gd name="T12" fmla="*/ 10800 w 21600"/>
                  <a:gd name="T13" fmla="*/ 0 h 21600"/>
                  <a:gd name="T14" fmla="*/ 2187 w 21600"/>
                  <a:gd name="T15" fmla="*/ 10298 h 21600"/>
                  <a:gd name="T16" fmla="*/ 10800 w 21600"/>
                  <a:gd name="T17" fmla="*/ 4346 h 21600"/>
                  <a:gd name="T18" fmla="*/ 19413 w 21600"/>
                  <a:gd name="T19" fmla="*/ 102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56" y="10425"/>
                    </a:moveTo>
                    <a:cubicBezTo>
                      <a:pt x="4555" y="7012"/>
                      <a:pt x="7381" y="4345"/>
                      <a:pt x="10800" y="4346"/>
                    </a:cubicBezTo>
                    <a:cubicBezTo>
                      <a:pt x="14218" y="4346"/>
                      <a:pt x="17044" y="7012"/>
                      <a:pt x="17243" y="10425"/>
                    </a:cubicBezTo>
                    <a:lnTo>
                      <a:pt x="21581" y="10172"/>
                    </a:lnTo>
                    <a:cubicBezTo>
                      <a:pt x="21249" y="4461"/>
                      <a:pt x="16520" y="-1"/>
                      <a:pt x="10799" y="0"/>
                    </a:cubicBezTo>
                    <a:cubicBezTo>
                      <a:pt x="5079" y="0"/>
                      <a:pt x="350" y="4461"/>
                      <a:pt x="18" y="10172"/>
                    </a:cubicBezTo>
                    <a:close/>
                  </a:path>
                </a:pathLst>
              </a:custGeom>
              <a:solidFill>
                <a:srgbClr val="F8F8F8"/>
              </a:solidFill>
              <a:ln w="9525">
                <a:solidFill>
                  <a:srgbClr val="C0C0C0"/>
                </a:solidFill>
                <a:miter lim="800000"/>
                <a:headEnd/>
                <a:tailEnd/>
              </a:ln>
            </p:spPr>
            <p:txBody>
              <a:bodyPr/>
              <a:lstStyle/>
              <a:p>
                <a:endParaRPr lang="de-DE"/>
              </a:p>
            </p:txBody>
          </p:sp>
          <p:sp>
            <p:nvSpPr>
              <p:cNvPr id="44136" name="AutoShape 104"/>
              <p:cNvSpPr>
                <a:spLocks noChangeArrowheads="1"/>
              </p:cNvSpPr>
              <p:nvPr/>
            </p:nvSpPr>
            <p:spPr bwMode="auto">
              <a:xfrm rot="3720973">
                <a:off x="9572" y="2384"/>
                <a:ext cx="362" cy="450"/>
              </a:xfrm>
              <a:prstGeom prst="flowChartAlternateProcess">
                <a:avLst/>
              </a:prstGeom>
              <a:solidFill>
                <a:srgbClr val="F8F8F8"/>
              </a:solidFill>
              <a:ln w="9525">
                <a:solidFill>
                  <a:srgbClr val="C0C0C0"/>
                </a:solidFill>
                <a:miter lim="800000"/>
                <a:headEnd/>
                <a:tailEnd/>
              </a:ln>
            </p:spPr>
            <p:txBody>
              <a:bodyPr/>
              <a:lstStyle/>
              <a:p>
                <a:endParaRPr lang="de-DE"/>
              </a:p>
            </p:txBody>
          </p:sp>
        </p:grpSp>
      </p:grpSp>
      <p:grpSp>
        <p:nvGrpSpPr>
          <p:cNvPr id="44137" name="Group 105"/>
          <p:cNvGrpSpPr>
            <a:grpSpLocks/>
          </p:cNvGrpSpPr>
          <p:nvPr/>
        </p:nvGrpSpPr>
        <p:grpSpPr bwMode="auto">
          <a:xfrm>
            <a:off x="3708400" y="2997200"/>
            <a:ext cx="528638" cy="533400"/>
            <a:chOff x="2336" y="1888"/>
            <a:chExt cx="333" cy="336"/>
          </a:xfrm>
        </p:grpSpPr>
        <p:grpSp>
          <p:nvGrpSpPr>
            <p:cNvPr id="44138" name="Group 106"/>
            <p:cNvGrpSpPr>
              <a:grpSpLocks/>
            </p:cNvGrpSpPr>
            <p:nvPr/>
          </p:nvGrpSpPr>
          <p:grpSpPr bwMode="auto">
            <a:xfrm>
              <a:off x="2336" y="2060"/>
              <a:ext cx="288" cy="85"/>
              <a:chOff x="4700" y="970"/>
              <a:chExt cx="288" cy="85"/>
            </a:xfrm>
          </p:grpSpPr>
          <p:grpSp>
            <p:nvGrpSpPr>
              <p:cNvPr id="44139" name="Group 107"/>
              <p:cNvGrpSpPr>
                <a:grpSpLocks/>
              </p:cNvGrpSpPr>
              <p:nvPr/>
            </p:nvGrpSpPr>
            <p:grpSpPr bwMode="auto">
              <a:xfrm rot="7821194">
                <a:off x="4781" y="889"/>
                <a:ext cx="18" cy="180"/>
                <a:chOff x="7177" y="2857"/>
                <a:chExt cx="180" cy="1800"/>
              </a:xfrm>
            </p:grpSpPr>
            <p:grpSp>
              <p:nvGrpSpPr>
                <p:cNvPr id="44140" name="Group 108"/>
                <p:cNvGrpSpPr>
                  <a:grpSpLocks/>
                </p:cNvGrpSpPr>
                <p:nvPr/>
              </p:nvGrpSpPr>
              <p:grpSpPr bwMode="auto">
                <a:xfrm>
                  <a:off x="7177" y="2857"/>
                  <a:ext cx="180" cy="1440"/>
                  <a:chOff x="7177" y="2857"/>
                  <a:chExt cx="180" cy="1440"/>
                </a:xfrm>
              </p:grpSpPr>
              <p:sp>
                <p:nvSpPr>
                  <p:cNvPr id="44141" name="Line 109"/>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2" name="Line 110"/>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3" name="Line 111"/>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4" name="Line 112"/>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5" name="Line 113"/>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6" name="Line 114"/>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7" name="Line 115"/>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48" name="Line 116"/>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4149" name="Group 117"/>
                <p:cNvGrpSpPr>
                  <a:grpSpLocks/>
                </p:cNvGrpSpPr>
                <p:nvPr/>
              </p:nvGrpSpPr>
              <p:grpSpPr bwMode="auto">
                <a:xfrm>
                  <a:off x="7177" y="3217"/>
                  <a:ext cx="180" cy="1440"/>
                  <a:chOff x="7177" y="2857"/>
                  <a:chExt cx="180" cy="1440"/>
                </a:xfrm>
              </p:grpSpPr>
              <p:sp>
                <p:nvSpPr>
                  <p:cNvPr id="44150" name="Line 118"/>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1" name="Line 119"/>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2" name="Line 120"/>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3" name="Line 121"/>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4" name="Line 122"/>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5" name="Line 123"/>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6" name="Line 124"/>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57" name="Line 125"/>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nvGrpSpPr>
              <p:cNvPr id="44158" name="Group 126"/>
              <p:cNvGrpSpPr>
                <a:grpSpLocks/>
              </p:cNvGrpSpPr>
              <p:nvPr/>
            </p:nvGrpSpPr>
            <p:grpSpPr bwMode="auto">
              <a:xfrm rot="7821194">
                <a:off x="4889" y="956"/>
                <a:ext cx="18" cy="180"/>
                <a:chOff x="7177" y="2857"/>
                <a:chExt cx="180" cy="1800"/>
              </a:xfrm>
            </p:grpSpPr>
            <p:grpSp>
              <p:nvGrpSpPr>
                <p:cNvPr id="44159" name="Group 127"/>
                <p:cNvGrpSpPr>
                  <a:grpSpLocks/>
                </p:cNvGrpSpPr>
                <p:nvPr/>
              </p:nvGrpSpPr>
              <p:grpSpPr bwMode="auto">
                <a:xfrm>
                  <a:off x="7177" y="2857"/>
                  <a:ext cx="180" cy="1440"/>
                  <a:chOff x="7177" y="2857"/>
                  <a:chExt cx="180" cy="1440"/>
                </a:xfrm>
              </p:grpSpPr>
              <p:sp>
                <p:nvSpPr>
                  <p:cNvPr id="44160" name="Line 128"/>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1" name="Line 129"/>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2" name="Line 130"/>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3" name="Line 131"/>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4" name="Line 132"/>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5" name="Line 133"/>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6" name="Line 134"/>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67" name="Line 135"/>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nvGrpSpPr>
                <p:cNvPr id="44168" name="Group 136"/>
                <p:cNvGrpSpPr>
                  <a:grpSpLocks/>
                </p:cNvGrpSpPr>
                <p:nvPr/>
              </p:nvGrpSpPr>
              <p:grpSpPr bwMode="auto">
                <a:xfrm>
                  <a:off x="7177" y="3217"/>
                  <a:ext cx="180" cy="1440"/>
                  <a:chOff x="7177" y="2857"/>
                  <a:chExt cx="180" cy="1440"/>
                </a:xfrm>
              </p:grpSpPr>
              <p:sp>
                <p:nvSpPr>
                  <p:cNvPr id="44169" name="Line 137"/>
                  <p:cNvSpPr>
                    <a:spLocks noChangeShapeType="1"/>
                  </p:cNvSpPr>
                  <p:nvPr/>
                </p:nvSpPr>
                <p:spPr bwMode="auto">
                  <a:xfrm flipV="1">
                    <a:off x="7177" y="28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0" name="Line 138"/>
                  <p:cNvSpPr>
                    <a:spLocks noChangeShapeType="1"/>
                  </p:cNvSpPr>
                  <p:nvPr/>
                </p:nvSpPr>
                <p:spPr bwMode="auto">
                  <a:xfrm flipV="1">
                    <a:off x="7177" y="32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1" name="Line 139"/>
                  <p:cNvSpPr>
                    <a:spLocks noChangeShapeType="1"/>
                  </p:cNvSpPr>
                  <p:nvPr/>
                </p:nvSpPr>
                <p:spPr bwMode="auto">
                  <a:xfrm flipV="1">
                    <a:off x="7177" y="30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2" name="Line 140"/>
                  <p:cNvSpPr>
                    <a:spLocks noChangeShapeType="1"/>
                  </p:cNvSpPr>
                  <p:nvPr/>
                </p:nvSpPr>
                <p:spPr bwMode="auto">
                  <a:xfrm flipV="1">
                    <a:off x="7177" y="339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3" name="Line 141"/>
                  <p:cNvSpPr>
                    <a:spLocks noChangeShapeType="1"/>
                  </p:cNvSpPr>
                  <p:nvPr/>
                </p:nvSpPr>
                <p:spPr bwMode="auto">
                  <a:xfrm flipV="1">
                    <a:off x="7177" y="357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4" name="Line 142"/>
                  <p:cNvSpPr>
                    <a:spLocks noChangeShapeType="1"/>
                  </p:cNvSpPr>
                  <p:nvPr/>
                </p:nvSpPr>
                <p:spPr bwMode="auto">
                  <a:xfrm flipV="1">
                    <a:off x="7177" y="375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5" name="Line 143"/>
                  <p:cNvSpPr>
                    <a:spLocks noChangeShapeType="1"/>
                  </p:cNvSpPr>
                  <p:nvPr/>
                </p:nvSpPr>
                <p:spPr bwMode="auto">
                  <a:xfrm flipV="1">
                    <a:off x="7177" y="393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44176" name="Line 144"/>
                  <p:cNvSpPr>
                    <a:spLocks noChangeShapeType="1"/>
                  </p:cNvSpPr>
                  <p:nvPr/>
                </p:nvSpPr>
                <p:spPr bwMode="auto">
                  <a:xfrm flipV="1">
                    <a:off x="7177" y="4117"/>
                    <a:ext cx="180" cy="180"/>
                  </a:xfrm>
                  <a:prstGeom prst="line">
                    <a:avLst/>
                  </a:prstGeom>
                  <a:noFill/>
                  <a:ln w="9525">
                    <a:solidFill>
                      <a:srgbClr val="FFFFFF"/>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grpSp>
          </p:grpSp>
        </p:grpSp>
        <p:grpSp>
          <p:nvGrpSpPr>
            <p:cNvPr id="44177" name="Group 145"/>
            <p:cNvGrpSpPr>
              <a:grpSpLocks/>
            </p:cNvGrpSpPr>
            <p:nvPr/>
          </p:nvGrpSpPr>
          <p:grpSpPr bwMode="auto">
            <a:xfrm rot="4100220">
              <a:off x="2378" y="1932"/>
              <a:ext cx="336" cy="247"/>
              <a:chOff x="9528" y="2173"/>
              <a:chExt cx="840" cy="617"/>
            </a:xfrm>
          </p:grpSpPr>
          <p:grpSp>
            <p:nvGrpSpPr>
              <p:cNvPr id="44178" name="Group 146"/>
              <p:cNvGrpSpPr>
                <a:grpSpLocks/>
              </p:cNvGrpSpPr>
              <p:nvPr/>
            </p:nvGrpSpPr>
            <p:grpSpPr bwMode="auto">
              <a:xfrm rot="3696894">
                <a:off x="9900" y="2254"/>
                <a:ext cx="361" cy="361"/>
                <a:chOff x="5741" y="1595"/>
                <a:chExt cx="1440" cy="1442"/>
              </a:xfrm>
            </p:grpSpPr>
            <p:sp>
              <p:nvSpPr>
                <p:cNvPr id="44179" name="AutoShape 147"/>
                <p:cNvSpPr>
                  <a:spLocks noChangeArrowheads="1"/>
                </p:cNvSpPr>
                <p:nvPr/>
              </p:nvSpPr>
              <p:spPr bwMode="auto">
                <a:xfrm rot="-10775921">
                  <a:off x="5741" y="1595"/>
                  <a:ext cx="1080" cy="1440"/>
                </a:xfrm>
                <a:prstGeom prst="flowChartOnlineStorage">
                  <a:avLst/>
                </a:prstGeom>
                <a:solidFill>
                  <a:srgbClr val="800000"/>
                </a:solidFill>
                <a:ln w="9525">
                  <a:solidFill>
                    <a:srgbClr val="333333"/>
                  </a:solidFill>
                  <a:miter lim="800000"/>
                  <a:headEnd/>
                  <a:tailEnd/>
                </a:ln>
              </p:spPr>
              <p:txBody>
                <a:bodyPr/>
                <a:lstStyle/>
                <a:p>
                  <a:endParaRPr lang="de-DE"/>
                </a:p>
              </p:txBody>
            </p:sp>
            <p:sp>
              <p:nvSpPr>
                <p:cNvPr id="44180" name="AutoShape 148"/>
                <p:cNvSpPr>
                  <a:spLocks noChangeArrowheads="1"/>
                </p:cNvSpPr>
                <p:nvPr/>
              </p:nvSpPr>
              <p:spPr bwMode="auto">
                <a:xfrm rot="24079">
                  <a:off x="6101" y="1597"/>
                  <a:ext cx="1080" cy="1440"/>
                </a:xfrm>
                <a:prstGeom prst="flowChartOnlineStorage">
                  <a:avLst/>
                </a:prstGeom>
                <a:solidFill>
                  <a:srgbClr val="800000"/>
                </a:solidFill>
                <a:ln w="9525">
                  <a:solidFill>
                    <a:srgbClr val="333333"/>
                  </a:solidFill>
                  <a:miter lim="800000"/>
                  <a:headEnd/>
                  <a:tailEnd/>
                </a:ln>
              </p:spPr>
              <p:txBody>
                <a:bodyPr/>
                <a:lstStyle/>
                <a:p>
                  <a:endParaRPr lang="de-DE"/>
                </a:p>
              </p:txBody>
            </p:sp>
          </p:grpSp>
          <p:sp>
            <p:nvSpPr>
              <p:cNvPr id="44181" name="AutoShape 149"/>
              <p:cNvSpPr>
                <a:spLocks noChangeArrowheads="1"/>
              </p:cNvSpPr>
              <p:nvPr/>
            </p:nvSpPr>
            <p:spPr bwMode="auto">
              <a:xfrm rot="3720973">
                <a:off x="10051" y="2220"/>
                <a:ext cx="363" cy="270"/>
              </a:xfrm>
              <a:custGeom>
                <a:avLst/>
                <a:gdLst>
                  <a:gd name="G0" fmla="+- 6454 0 0"/>
                  <a:gd name="G1" fmla="+- -11578213 0 0"/>
                  <a:gd name="G2" fmla="+- 0 0 -11578213"/>
                  <a:gd name="T0" fmla="*/ 0 256 1"/>
                  <a:gd name="T1" fmla="*/ 180 256 1"/>
                  <a:gd name="G3" fmla="+- -11578213 T0 T1"/>
                  <a:gd name="T2" fmla="*/ 0 256 1"/>
                  <a:gd name="T3" fmla="*/ 90 256 1"/>
                  <a:gd name="G4" fmla="+- -11578213 T2 T3"/>
                  <a:gd name="G5" fmla="*/ G4 2 1"/>
                  <a:gd name="T4" fmla="*/ 90 256 1"/>
                  <a:gd name="T5" fmla="*/ 0 256 1"/>
                  <a:gd name="G6" fmla="+- -11578213 T4 T5"/>
                  <a:gd name="G7" fmla="*/ G6 2 1"/>
                  <a:gd name="G8" fmla="abs -1157821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4"/>
                  <a:gd name="G18" fmla="*/ 6454 1 2"/>
                  <a:gd name="G19" fmla="+- G18 5400 0"/>
                  <a:gd name="G20" fmla="cos G19 -11578213"/>
                  <a:gd name="G21" fmla="sin G19 -11578213"/>
                  <a:gd name="G22" fmla="+- G20 10800 0"/>
                  <a:gd name="G23" fmla="+- G21 10800 0"/>
                  <a:gd name="G24" fmla="+- 10800 0 G20"/>
                  <a:gd name="G25" fmla="+- 6454 10800 0"/>
                  <a:gd name="G26" fmla="?: G9 G17 G25"/>
                  <a:gd name="G27" fmla="?: G9 0 21600"/>
                  <a:gd name="G28" fmla="cos 10800 -11578213"/>
                  <a:gd name="G29" fmla="sin 10800 -11578213"/>
                  <a:gd name="G30" fmla="sin 6454 -11578213"/>
                  <a:gd name="G31" fmla="+- G28 10800 0"/>
                  <a:gd name="G32" fmla="+- G29 10800 0"/>
                  <a:gd name="G33" fmla="+- G30 10800 0"/>
                  <a:gd name="G34" fmla="?: G4 0 G31"/>
                  <a:gd name="G35" fmla="?: -11578213 G34 0"/>
                  <a:gd name="G36" fmla="?: G6 G35 G31"/>
                  <a:gd name="G37" fmla="+- 21600 0 G36"/>
                  <a:gd name="G38" fmla="?: G4 0 G33"/>
                  <a:gd name="G39" fmla="?: -11578213 G38 G32"/>
                  <a:gd name="G40" fmla="?: G6 G39 0"/>
                  <a:gd name="G41" fmla="?: G4 G32 21600"/>
                  <a:gd name="G42" fmla="?: G6 G41 G33"/>
                  <a:gd name="T12" fmla="*/ 10800 w 21600"/>
                  <a:gd name="T13" fmla="*/ 0 h 21600"/>
                  <a:gd name="T14" fmla="*/ 2187 w 21600"/>
                  <a:gd name="T15" fmla="*/ 10298 h 21600"/>
                  <a:gd name="T16" fmla="*/ 10800 w 21600"/>
                  <a:gd name="T17" fmla="*/ 4346 h 21600"/>
                  <a:gd name="T18" fmla="*/ 19413 w 21600"/>
                  <a:gd name="T19" fmla="*/ 102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56" y="10425"/>
                    </a:moveTo>
                    <a:cubicBezTo>
                      <a:pt x="4555" y="7012"/>
                      <a:pt x="7381" y="4345"/>
                      <a:pt x="10800" y="4346"/>
                    </a:cubicBezTo>
                    <a:cubicBezTo>
                      <a:pt x="14218" y="4346"/>
                      <a:pt x="17044" y="7012"/>
                      <a:pt x="17243" y="10425"/>
                    </a:cubicBezTo>
                    <a:lnTo>
                      <a:pt x="21581" y="10172"/>
                    </a:lnTo>
                    <a:cubicBezTo>
                      <a:pt x="21249" y="4461"/>
                      <a:pt x="16520" y="-1"/>
                      <a:pt x="10799" y="0"/>
                    </a:cubicBezTo>
                    <a:cubicBezTo>
                      <a:pt x="5079" y="0"/>
                      <a:pt x="350" y="4461"/>
                      <a:pt x="18" y="10172"/>
                    </a:cubicBezTo>
                    <a:close/>
                  </a:path>
                </a:pathLst>
              </a:custGeom>
              <a:solidFill>
                <a:srgbClr val="800000"/>
              </a:solidFill>
              <a:ln w="9525">
                <a:solidFill>
                  <a:srgbClr val="333333"/>
                </a:solidFill>
                <a:miter lim="800000"/>
                <a:headEnd/>
                <a:tailEnd/>
              </a:ln>
            </p:spPr>
            <p:txBody>
              <a:bodyPr/>
              <a:lstStyle/>
              <a:p>
                <a:endParaRPr lang="de-DE"/>
              </a:p>
            </p:txBody>
          </p:sp>
          <p:sp>
            <p:nvSpPr>
              <p:cNvPr id="44182" name="AutoShape 150"/>
              <p:cNvSpPr>
                <a:spLocks noChangeArrowheads="1"/>
              </p:cNvSpPr>
              <p:nvPr/>
            </p:nvSpPr>
            <p:spPr bwMode="auto">
              <a:xfrm rot="3720973">
                <a:off x="9572" y="2384"/>
                <a:ext cx="362" cy="450"/>
              </a:xfrm>
              <a:prstGeom prst="flowChartAlternateProcess">
                <a:avLst/>
              </a:prstGeom>
              <a:solidFill>
                <a:srgbClr val="800000"/>
              </a:solidFill>
              <a:ln w="9525">
                <a:solidFill>
                  <a:srgbClr val="333333"/>
                </a:solidFill>
                <a:miter lim="800000"/>
                <a:headEnd/>
                <a:tailEnd/>
              </a:ln>
            </p:spPr>
            <p:txBody>
              <a:bodyPr/>
              <a:lstStyle/>
              <a:p>
                <a:endParaRPr lang="de-DE"/>
              </a:p>
            </p:txBody>
          </p:sp>
        </p:grpSp>
      </p:grpSp>
      <p:sp>
        <p:nvSpPr>
          <p:cNvPr id="44183" name="Rectangle 151"/>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184" name="Rectangle 152"/>
          <p:cNvSpPr>
            <a:spLocks noChangeArrowheads="1"/>
          </p:cNvSpPr>
          <p:nvPr/>
        </p:nvSpPr>
        <p:spPr bwMode="auto">
          <a:xfrm>
            <a:off x="2051050" y="1700213"/>
            <a:ext cx="3109913"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1800">
                <a:solidFill>
                  <a:srgbClr val="FFCC00"/>
                </a:solidFill>
              </a:rPr>
              <a:t>Grüne Bretter</a:t>
            </a:r>
            <a:r>
              <a:rPr lang="de-DE" altLang="de-DE" sz="1800"/>
              <a:t> </a:t>
            </a:r>
          </a:p>
          <a:p>
            <a:pPr>
              <a:buFont typeface="Wingdings" pitchFamily="2" charset="2"/>
              <a:buNone/>
            </a:pPr>
            <a:r>
              <a:rPr lang="de-DE" altLang="de-DE" sz="1800"/>
              <a:t>	für die Verarbeitung </a:t>
            </a:r>
          </a:p>
          <a:p>
            <a:pPr>
              <a:buFont typeface="Wingdings" pitchFamily="2" charset="2"/>
              <a:buNone/>
            </a:pPr>
            <a:r>
              <a:rPr lang="de-DE" altLang="de-DE" sz="1800"/>
              <a:t>	von Obst und Gemüse</a:t>
            </a:r>
          </a:p>
        </p:txBody>
      </p:sp>
      <p:sp>
        <p:nvSpPr>
          <p:cNvPr id="44185" name="Rectangle 153"/>
          <p:cNvSpPr>
            <a:spLocks noChangeArrowheads="1"/>
          </p:cNvSpPr>
          <p:nvPr/>
        </p:nvSpPr>
        <p:spPr bwMode="auto">
          <a:xfrm>
            <a:off x="4427538" y="3429000"/>
            <a:ext cx="352901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1800">
                <a:solidFill>
                  <a:srgbClr val="FFCC00"/>
                </a:solidFill>
              </a:rPr>
              <a:t>Braune Bretter</a:t>
            </a:r>
            <a:r>
              <a:rPr lang="de-DE" altLang="de-DE" sz="1800"/>
              <a:t> </a:t>
            </a:r>
          </a:p>
          <a:p>
            <a:pPr>
              <a:buFont typeface="Wingdings" pitchFamily="2" charset="2"/>
              <a:buNone/>
            </a:pPr>
            <a:r>
              <a:rPr lang="de-DE" altLang="de-DE" sz="1800"/>
              <a:t>	für die Verarbeitung </a:t>
            </a:r>
          </a:p>
          <a:p>
            <a:pPr>
              <a:buFont typeface="Wingdings" pitchFamily="2" charset="2"/>
              <a:buNone/>
            </a:pPr>
            <a:r>
              <a:rPr lang="de-DE" altLang="de-DE" sz="1800"/>
              <a:t>	von gekochten Lebensmitteln</a:t>
            </a:r>
          </a:p>
        </p:txBody>
      </p:sp>
      <p:sp>
        <p:nvSpPr>
          <p:cNvPr id="44186" name="Rectangle 154"/>
          <p:cNvSpPr>
            <a:spLocks noChangeArrowheads="1"/>
          </p:cNvSpPr>
          <p:nvPr/>
        </p:nvSpPr>
        <p:spPr bwMode="auto">
          <a:xfrm>
            <a:off x="1187450" y="5084763"/>
            <a:ext cx="29654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r>
              <a:rPr lang="de-DE" altLang="de-DE" sz="1800">
                <a:solidFill>
                  <a:srgbClr val="FFCC00"/>
                </a:solidFill>
              </a:rPr>
              <a:t>Weiße Bretter</a:t>
            </a:r>
            <a:r>
              <a:rPr lang="de-DE" altLang="de-DE" sz="1800"/>
              <a:t> </a:t>
            </a:r>
          </a:p>
          <a:p>
            <a:pPr>
              <a:buFont typeface="Wingdings" pitchFamily="2" charset="2"/>
              <a:buNone/>
            </a:pPr>
            <a:r>
              <a:rPr lang="de-DE" altLang="de-DE" sz="1800"/>
              <a:t>	für die Verarbeitung </a:t>
            </a:r>
          </a:p>
          <a:p>
            <a:pPr>
              <a:buFont typeface="Wingdings" pitchFamily="2" charset="2"/>
              <a:buNone/>
            </a:pPr>
            <a:r>
              <a:rPr lang="de-DE" altLang="de-DE" sz="1800"/>
              <a:t>	von Backwaren</a:t>
            </a:r>
          </a:p>
        </p:txBody>
      </p:sp>
      <p:sp>
        <p:nvSpPr>
          <p:cNvPr id="44187" name="Rectangle 15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pic>
        <p:nvPicPr>
          <p:cNvPr id="44188" name="Picture 1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3429000"/>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189" name="Group 157"/>
          <p:cNvGrpSpPr>
            <a:grpSpLocks/>
          </p:cNvGrpSpPr>
          <p:nvPr/>
        </p:nvGrpSpPr>
        <p:grpSpPr bwMode="auto">
          <a:xfrm>
            <a:off x="4932363" y="5157788"/>
            <a:ext cx="1277937" cy="949325"/>
            <a:chOff x="1417" y="2584"/>
            <a:chExt cx="5036" cy="3744"/>
          </a:xfrm>
        </p:grpSpPr>
        <p:sp>
          <p:nvSpPr>
            <p:cNvPr id="44190" name="Freeform 158"/>
            <p:cNvSpPr>
              <a:spLocks/>
            </p:cNvSpPr>
            <p:nvPr/>
          </p:nvSpPr>
          <p:spPr bwMode="auto">
            <a:xfrm>
              <a:off x="3899" y="3112"/>
              <a:ext cx="1460" cy="1911"/>
            </a:xfrm>
            <a:custGeom>
              <a:avLst/>
              <a:gdLst>
                <a:gd name="T0" fmla="*/ 1445 w 1460"/>
                <a:gd name="T1" fmla="*/ 494 h 1911"/>
                <a:gd name="T2" fmla="*/ 1397 w 1460"/>
                <a:gd name="T3" fmla="*/ 437 h 1911"/>
                <a:gd name="T4" fmla="*/ 908 w 1460"/>
                <a:gd name="T5" fmla="*/ 173 h 1911"/>
                <a:gd name="T6" fmla="*/ 115 w 1460"/>
                <a:gd name="T7" fmla="*/ 0 h 1911"/>
                <a:gd name="T8" fmla="*/ 0 w 1460"/>
                <a:gd name="T9" fmla="*/ 1853 h 1911"/>
                <a:gd name="T10" fmla="*/ 125 w 1460"/>
                <a:gd name="T11" fmla="*/ 1776 h 1911"/>
                <a:gd name="T12" fmla="*/ 663 w 1460"/>
                <a:gd name="T13" fmla="*/ 1911 h 1911"/>
                <a:gd name="T14" fmla="*/ 1460 w 1460"/>
                <a:gd name="T15" fmla="*/ 561 h 1911"/>
                <a:gd name="T16" fmla="*/ 1445 w 1460"/>
                <a:gd name="T17" fmla="*/ 494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911">
                  <a:moveTo>
                    <a:pt x="1445" y="494"/>
                  </a:moveTo>
                  <a:lnTo>
                    <a:pt x="1397" y="437"/>
                  </a:lnTo>
                  <a:lnTo>
                    <a:pt x="908" y="173"/>
                  </a:lnTo>
                  <a:lnTo>
                    <a:pt x="115" y="0"/>
                  </a:lnTo>
                  <a:lnTo>
                    <a:pt x="0" y="1853"/>
                  </a:lnTo>
                  <a:lnTo>
                    <a:pt x="125" y="1776"/>
                  </a:lnTo>
                  <a:lnTo>
                    <a:pt x="663" y="1911"/>
                  </a:lnTo>
                  <a:lnTo>
                    <a:pt x="1460" y="561"/>
                  </a:lnTo>
                  <a:lnTo>
                    <a:pt x="1445" y="494"/>
                  </a:lnTo>
                  <a:close/>
                </a:path>
              </a:pathLst>
            </a:custGeom>
            <a:solidFill>
              <a:srgbClr val="FFF2A6"/>
            </a:solidFill>
            <a:ln w="0">
              <a:solidFill>
                <a:srgbClr val="000000"/>
              </a:solidFill>
              <a:prstDash val="solid"/>
              <a:round/>
              <a:headEnd/>
              <a:tailEnd/>
            </a:ln>
          </p:spPr>
          <p:txBody>
            <a:bodyPr/>
            <a:lstStyle/>
            <a:p>
              <a:endParaRPr lang="de-DE"/>
            </a:p>
          </p:txBody>
        </p:sp>
        <p:sp>
          <p:nvSpPr>
            <p:cNvPr id="44191" name="Freeform 159"/>
            <p:cNvSpPr>
              <a:spLocks/>
            </p:cNvSpPr>
            <p:nvPr/>
          </p:nvSpPr>
          <p:spPr bwMode="auto">
            <a:xfrm>
              <a:off x="4423" y="3491"/>
              <a:ext cx="1617" cy="2377"/>
            </a:xfrm>
            <a:custGeom>
              <a:avLst/>
              <a:gdLst>
                <a:gd name="T0" fmla="*/ 1037 w 1617"/>
                <a:gd name="T1" fmla="*/ 2377 h 2377"/>
                <a:gd name="T2" fmla="*/ 163 w 1617"/>
                <a:gd name="T3" fmla="*/ 1968 h 2377"/>
                <a:gd name="T4" fmla="*/ 96 w 1617"/>
                <a:gd name="T5" fmla="*/ 1824 h 2377"/>
                <a:gd name="T6" fmla="*/ 24 w 1617"/>
                <a:gd name="T7" fmla="*/ 1436 h 2377"/>
                <a:gd name="T8" fmla="*/ 14 w 1617"/>
                <a:gd name="T9" fmla="*/ 1263 h 2377"/>
                <a:gd name="T10" fmla="*/ 0 w 1617"/>
                <a:gd name="T11" fmla="*/ 1071 h 2377"/>
                <a:gd name="T12" fmla="*/ 0 w 1617"/>
                <a:gd name="T13" fmla="*/ 855 h 2377"/>
                <a:gd name="T14" fmla="*/ 14 w 1617"/>
                <a:gd name="T15" fmla="*/ 619 h 2377"/>
                <a:gd name="T16" fmla="*/ 43 w 1617"/>
                <a:gd name="T17" fmla="*/ 360 h 2377"/>
                <a:gd name="T18" fmla="*/ 105 w 1617"/>
                <a:gd name="T19" fmla="*/ 120 h 2377"/>
                <a:gd name="T20" fmla="*/ 134 w 1617"/>
                <a:gd name="T21" fmla="*/ 0 h 2377"/>
                <a:gd name="T22" fmla="*/ 1233 w 1617"/>
                <a:gd name="T23" fmla="*/ 350 h 2377"/>
                <a:gd name="T24" fmla="*/ 1617 w 1617"/>
                <a:gd name="T25" fmla="*/ 1325 h 2377"/>
                <a:gd name="T26" fmla="*/ 1277 w 1617"/>
                <a:gd name="T27" fmla="*/ 2276 h 2377"/>
                <a:gd name="T28" fmla="*/ 1037 w 1617"/>
                <a:gd name="T29" fmla="*/ 2377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7" h="2377">
                  <a:moveTo>
                    <a:pt x="1037" y="2377"/>
                  </a:moveTo>
                  <a:lnTo>
                    <a:pt x="163" y="1968"/>
                  </a:lnTo>
                  <a:lnTo>
                    <a:pt x="96" y="1824"/>
                  </a:lnTo>
                  <a:lnTo>
                    <a:pt x="24" y="1436"/>
                  </a:lnTo>
                  <a:lnTo>
                    <a:pt x="14" y="1263"/>
                  </a:lnTo>
                  <a:lnTo>
                    <a:pt x="0" y="1071"/>
                  </a:lnTo>
                  <a:lnTo>
                    <a:pt x="0" y="855"/>
                  </a:lnTo>
                  <a:lnTo>
                    <a:pt x="14" y="619"/>
                  </a:lnTo>
                  <a:lnTo>
                    <a:pt x="43" y="360"/>
                  </a:lnTo>
                  <a:lnTo>
                    <a:pt x="105" y="120"/>
                  </a:lnTo>
                  <a:lnTo>
                    <a:pt x="134" y="0"/>
                  </a:lnTo>
                  <a:lnTo>
                    <a:pt x="1233" y="350"/>
                  </a:lnTo>
                  <a:lnTo>
                    <a:pt x="1617" y="1325"/>
                  </a:lnTo>
                  <a:lnTo>
                    <a:pt x="1277" y="2276"/>
                  </a:lnTo>
                  <a:lnTo>
                    <a:pt x="1037" y="2377"/>
                  </a:lnTo>
                  <a:close/>
                </a:path>
              </a:pathLst>
            </a:custGeom>
            <a:solidFill>
              <a:srgbClr val="FFF2A6"/>
            </a:solidFill>
            <a:ln w="0">
              <a:solidFill>
                <a:srgbClr val="000000"/>
              </a:solidFill>
              <a:prstDash val="solid"/>
              <a:round/>
              <a:headEnd/>
              <a:tailEnd/>
            </a:ln>
          </p:spPr>
          <p:txBody>
            <a:bodyPr/>
            <a:lstStyle/>
            <a:p>
              <a:endParaRPr lang="de-DE"/>
            </a:p>
          </p:txBody>
        </p:sp>
        <p:sp>
          <p:nvSpPr>
            <p:cNvPr id="44192" name="Freeform 160"/>
            <p:cNvSpPr>
              <a:spLocks/>
            </p:cNvSpPr>
            <p:nvPr/>
          </p:nvSpPr>
          <p:spPr bwMode="auto">
            <a:xfrm>
              <a:off x="1417" y="2584"/>
              <a:ext cx="5036" cy="3744"/>
            </a:xfrm>
            <a:custGeom>
              <a:avLst/>
              <a:gdLst>
                <a:gd name="T0" fmla="*/ 2684 w 5036"/>
                <a:gd name="T1" fmla="*/ 1997 h 3744"/>
                <a:gd name="T2" fmla="*/ 2708 w 5036"/>
                <a:gd name="T3" fmla="*/ 2261 h 3744"/>
                <a:gd name="T4" fmla="*/ 2684 w 5036"/>
                <a:gd name="T5" fmla="*/ 2592 h 3744"/>
                <a:gd name="T6" fmla="*/ 2679 w 5036"/>
                <a:gd name="T7" fmla="*/ 3043 h 3744"/>
                <a:gd name="T8" fmla="*/ 2737 w 5036"/>
                <a:gd name="T9" fmla="*/ 3456 h 3744"/>
                <a:gd name="T10" fmla="*/ 2641 w 5036"/>
                <a:gd name="T11" fmla="*/ 3744 h 3744"/>
                <a:gd name="T12" fmla="*/ 2079 w 5036"/>
                <a:gd name="T13" fmla="*/ 3720 h 3744"/>
                <a:gd name="T14" fmla="*/ 1272 w 5036"/>
                <a:gd name="T15" fmla="*/ 3610 h 3744"/>
                <a:gd name="T16" fmla="*/ 667 w 5036"/>
                <a:gd name="T17" fmla="*/ 3452 h 3744"/>
                <a:gd name="T18" fmla="*/ 211 w 5036"/>
                <a:gd name="T19" fmla="*/ 3240 h 3744"/>
                <a:gd name="T20" fmla="*/ 178 w 5036"/>
                <a:gd name="T21" fmla="*/ 2986 h 3744"/>
                <a:gd name="T22" fmla="*/ 101 w 5036"/>
                <a:gd name="T23" fmla="*/ 2712 h 3744"/>
                <a:gd name="T24" fmla="*/ 10 w 5036"/>
                <a:gd name="T25" fmla="*/ 2386 h 3744"/>
                <a:gd name="T26" fmla="*/ 53 w 5036"/>
                <a:gd name="T27" fmla="*/ 2203 h 3744"/>
                <a:gd name="T28" fmla="*/ 0 w 5036"/>
                <a:gd name="T29" fmla="*/ 1978 h 3744"/>
                <a:gd name="T30" fmla="*/ 14 w 5036"/>
                <a:gd name="T31" fmla="*/ 1618 h 3744"/>
                <a:gd name="T32" fmla="*/ 82 w 5036"/>
                <a:gd name="T33" fmla="*/ 1358 h 3744"/>
                <a:gd name="T34" fmla="*/ 120 w 5036"/>
                <a:gd name="T35" fmla="*/ 1008 h 3744"/>
                <a:gd name="T36" fmla="*/ 139 w 5036"/>
                <a:gd name="T37" fmla="*/ 854 h 3744"/>
                <a:gd name="T38" fmla="*/ 322 w 5036"/>
                <a:gd name="T39" fmla="*/ 677 h 3744"/>
                <a:gd name="T40" fmla="*/ 480 w 5036"/>
                <a:gd name="T41" fmla="*/ 499 h 3744"/>
                <a:gd name="T42" fmla="*/ 773 w 5036"/>
                <a:gd name="T43" fmla="*/ 312 h 3744"/>
                <a:gd name="T44" fmla="*/ 1018 w 5036"/>
                <a:gd name="T45" fmla="*/ 216 h 3744"/>
                <a:gd name="T46" fmla="*/ 1282 w 5036"/>
                <a:gd name="T47" fmla="*/ 158 h 3744"/>
                <a:gd name="T48" fmla="*/ 1460 w 5036"/>
                <a:gd name="T49" fmla="*/ 120 h 3744"/>
                <a:gd name="T50" fmla="*/ 1767 w 5036"/>
                <a:gd name="T51" fmla="*/ 38 h 3744"/>
                <a:gd name="T52" fmla="*/ 2040 w 5036"/>
                <a:gd name="T53" fmla="*/ 28 h 3744"/>
                <a:gd name="T54" fmla="*/ 2276 w 5036"/>
                <a:gd name="T55" fmla="*/ 0 h 3744"/>
                <a:gd name="T56" fmla="*/ 2511 w 5036"/>
                <a:gd name="T57" fmla="*/ 19 h 3744"/>
                <a:gd name="T58" fmla="*/ 2770 w 5036"/>
                <a:gd name="T59" fmla="*/ 19 h 3744"/>
                <a:gd name="T60" fmla="*/ 3193 w 5036"/>
                <a:gd name="T61" fmla="*/ 48 h 3744"/>
                <a:gd name="T62" fmla="*/ 3452 w 5036"/>
                <a:gd name="T63" fmla="*/ 129 h 3744"/>
                <a:gd name="T64" fmla="*/ 3793 w 5036"/>
                <a:gd name="T65" fmla="*/ 168 h 3744"/>
                <a:gd name="T66" fmla="*/ 4273 w 5036"/>
                <a:gd name="T67" fmla="*/ 321 h 3744"/>
                <a:gd name="T68" fmla="*/ 4455 w 5036"/>
                <a:gd name="T69" fmla="*/ 451 h 3744"/>
                <a:gd name="T70" fmla="*/ 4748 w 5036"/>
                <a:gd name="T71" fmla="*/ 614 h 3744"/>
                <a:gd name="T72" fmla="*/ 4888 w 5036"/>
                <a:gd name="T73" fmla="*/ 725 h 3744"/>
                <a:gd name="T74" fmla="*/ 4950 w 5036"/>
                <a:gd name="T75" fmla="*/ 869 h 3744"/>
                <a:gd name="T76" fmla="*/ 4955 w 5036"/>
                <a:gd name="T77" fmla="*/ 1056 h 3744"/>
                <a:gd name="T78" fmla="*/ 4969 w 5036"/>
                <a:gd name="T79" fmla="*/ 1253 h 3744"/>
                <a:gd name="T80" fmla="*/ 5036 w 5036"/>
                <a:gd name="T81" fmla="*/ 1622 h 3744"/>
                <a:gd name="T82" fmla="*/ 4993 w 5036"/>
                <a:gd name="T83" fmla="*/ 1877 h 3744"/>
                <a:gd name="T84" fmla="*/ 4993 w 5036"/>
                <a:gd name="T85" fmla="*/ 2112 h 3744"/>
                <a:gd name="T86" fmla="*/ 4964 w 5036"/>
                <a:gd name="T87" fmla="*/ 2496 h 3744"/>
                <a:gd name="T88" fmla="*/ 4979 w 5036"/>
                <a:gd name="T89" fmla="*/ 2679 h 3744"/>
                <a:gd name="T90" fmla="*/ 4796 w 5036"/>
                <a:gd name="T91" fmla="*/ 2818 h 3744"/>
                <a:gd name="T92" fmla="*/ 3841 w 5036"/>
                <a:gd name="T93" fmla="*/ 998 h 3744"/>
                <a:gd name="T94" fmla="*/ 3102 w 5036"/>
                <a:gd name="T95" fmla="*/ 696 h 3744"/>
                <a:gd name="T96" fmla="*/ 2636 w 5036"/>
                <a:gd name="T97" fmla="*/ 821 h 3744"/>
                <a:gd name="T98" fmla="*/ 2641 w 5036"/>
                <a:gd name="T99" fmla="*/ 969 h 3744"/>
                <a:gd name="T100" fmla="*/ 2617 w 5036"/>
                <a:gd name="T101" fmla="*/ 1214 h 3744"/>
                <a:gd name="T102" fmla="*/ 2665 w 5036"/>
                <a:gd name="T103" fmla="*/ 1469 h 3744"/>
                <a:gd name="T104" fmla="*/ 2641 w 5036"/>
                <a:gd name="T105" fmla="*/ 1584 h 3744"/>
                <a:gd name="T106" fmla="*/ 2636 w 5036"/>
                <a:gd name="T107" fmla="*/ 1762 h 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36" h="3744">
                  <a:moveTo>
                    <a:pt x="2626" y="1742"/>
                  </a:moveTo>
                  <a:lnTo>
                    <a:pt x="2684" y="1997"/>
                  </a:lnTo>
                  <a:lnTo>
                    <a:pt x="2684" y="2150"/>
                  </a:lnTo>
                  <a:lnTo>
                    <a:pt x="2708" y="2261"/>
                  </a:lnTo>
                  <a:lnTo>
                    <a:pt x="2708" y="2415"/>
                  </a:lnTo>
                  <a:lnTo>
                    <a:pt x="2684" y="2592"/>
                  </a:lnTo>
                  <a:lnTo>
                    <a:pt x="2713" y="2827"/>
                  </a:lnTo>
                  <a:lnTo>
                    <a:pt x="2679" y="3043"/>
                  </a:lnTo>
                  <a:lnTo>
                    <a:pt x="2732" y="3250"/>
                  </a:lnTo>
                  <a:lnTo>
                    <a:pt x="2737" y="3456"/>
                  </a:lnTo>
                  <a:lnTo>
                    <a:pt x="2679" y="3706"/>
                  </a:lnTo>
                  <a:lnTo>
                    <a:pt x="2641" y="3744"/>
                  </a:lnTo>
                  <a:lnTo>
                    <a:pt x="2444" y="3744"/>
                  </a:lnTo>
                  <a:lnTo>
                    <a:pt x="2079" y="3720"/>
                  </a:lnTo>
                  <a:lnTo>
                    <a:pt x="1608" y="3677"/>
                  </a:lnTo>
                  <a:lnTo>
                    <a:pt x="1272" y="3610"/>
                  </a:lnTo>
                  <a:lnTo>
                    <a:pt x="989" y="3543"/>
                  </a:lnTo>
                  <a:lnTo>
                    <a:pt x="667" y="3452"/>
                  </a:lnTo>
                  <a:lnTo>
                    <a:pt x="403" y="3336"/>
                  </a:lnTo>
                  <a:lnTo>
                    <a:pt x="211" y="3240"/>
                  </a:lnTo>
                  <a:lnTo>
                    <a:pt x="192" y="3139"/>
                  </a:lnTo>
                  <a:lnTo>
                    <a:pt x="178" y="2986"/>
                  </a:lnTo>
                  <a:lnTo>
                    <a:pt x="115" y="2808"/>
                  </a:lnTo>
                  <a:lnTo>
                    <a:pt x="101" y="2712"/>
                  </a:lnTo>
                  <a:lnTo>
                    <a:pt x="77" y="2515"/>
                  </a:lnTo>
                  <a:lnTo>
                    <a:pt x="10" y="2386"/>
                  </a:lnTo>
                  <a:lnTo>
                    <a:pt x="10" y="2270"/>
                  </a:lnTo>
                  <a:lnTo>
                    <a:pt x="53" y="2203"/>
                  </a:lnTo>
                  <a:lnTo>
                    <a:pt x="48" y="2122"/>
                  </a:lnTo>
                  <a:lnTo>
                    <a:pt x="0" y="1978"/>
                  </a:lnTo>
                  <a:lnTo>
                    <a:pt x="29" y="1790"/>
                  </a:lnTo>
                  <a:lnTo>
                    <a:pt x="14" y="1618"/>
                  </a:lnTo>
                  <a:lnTo>
                    <a:pt x="38" y="1498"/>
                  </a:lnTo>
                  <a:lnTo>
                    <a:pt x="82" y="1358"/>
                  </a:lnTo>
                  <a:lnTo>
                    <a:pt x="115" y="1224"/>
                  </a:lnTo>
                  <a:lnTo>
                    <a:pt x="120" y="1008"/>
                  </a:lnTo>
                  <a:lnTo>
                    <a:pt x="106" y="902"/>
                  </a:lnTo>
                  <a:lnTo>
                    <a:pt x="139" y="854"/>
                  </a:lnTo>
                  <a:lnTo>
                    <a:pt x="221" y="753"/>
                  </a:lnTo>
                  <a:lnTo>
                    <a:pt x="322" y="677"/>
                  </a:lnTo>
                  <a:lnTo>
                    <a:pt x="427" y="585"/>
                  </a:lnTo>
                  <a:lnTo>
                    <a:pt x="480" y="499"/>
                  </a:lnTo>
                  <a:lnTo>
                    <a:pt x="691" y="350"/>
                  </a:lnTo>
                  <a:lnTo>
                    <a:pt x="773" y="312"/>
                  </a:lnTo>
                  <a:lnTo>
                    <a:pt x="917" y="254"/>
                  </a:lnTo>
                  <a:lnTo>
                    <a:pt x="1018" y="216"/>
                  </a:lnTo>
                  <a:lnTo>
                    <a:pt x="1147" y="196"/>
                  </a:lnTo>
                  <a:lnTo>
                    <a:pt x="1282" y="158"/>
                  </a:lnTo>
                  <a:lnTo>
                    <a:pt x="1388" y="110"/>
                  </a:lnTo>
                  <a:lnTo>
                    <a:pt x="1460" y="120"/>
                  </a:lnTo>
                  <a:lnTo>
                    <a:pt x="1608" y="96"/>
                  </a:lnTo>
                  <a:lnTo>
                    <a:pt x="1767" y="38"/>
                  </a:lnTo>
                  <a:lnTo>
                    <a:pt x="1925" y="28"/>
                  </a:lnTo>
                  <a:lnTo>
                    <a:pt x="2040" y="28"/>
                  </a:lnTo>
                  <a:lnTo>
                    <a:pt x="2103" y="9"/>
                  </a:lnTo>
                  <a:lnTo>
                    <a:pt x="2276" y="0"/>
                  </a:lnTo>
                  <a:lnTo>
                    <a:pt x="2367" y="9"/>
                  </a:lnTo>
                  <a:lnTo>
                    <a:pt x="2511" y="19"/>
                  </a:lnTo>
                  <a:lnTo>
                    <a:pt x="2602" y="0"/>
                  </a:lnTo>
                  <a:lnTo>
                    <a:pt x="2770" y="19"/>
                  </a:lnTo>
                  <a:lnTo>
                    <a:pt x="2924" y="28"/>
                  </a:lnTo>
                  <a:lnTo>
                    <a:pt x="3193" y="48"/>
                  </a:lnTo>
                  <a:lnTo>
                    <a:pt x="3356" y="76"/>
                  </a:lnTo>
                  <a:lnTo>
                    <a:pt x="3452" y="129"/>
                  </a:lnTo>
                  <a:lnTo>
                    <a:pt x="3606" y="110"/>
                  </a:lnTo>
                  <a:lnTo>
                    <a:pt x="3793" y="168"/>
                  </a:lnTo>
                  <a:lnTo>
                    <a:pt x="3975" y="254"/>
                  </a:lnTo>
                  <a:lnTo>
                    <a:pt x="4273" y="321"/>
                  </a:lnTo>
                  <a:lnTo>
                    <a:pt x="4345" y="393"/>
                  </a:lnTo>
                  <a:lnTo>
                    <a:pt x="4455" y="451"/>
                  </a:lnTo>
                  <a:lnTo>
                    <a:pt x="4614" y="509"/>
                  </a:lnTo>
                  <a:lnTo>
                    <a:pt x="4748" y="614"/>
                  </a:lnTo>
                  <a:lnTo>
                    <a:pt x="4782" y="667"/>
                  </a:lnTo>
                  <a:lnTo>
                    <a:pt x="4888" y="725"/>
                  </a:lnTo>
                  <a:lnTo>
                    <a:pt x="4950" y="801"/>
                  </a:lnTo>
                  <a:lnTo>
                    <a:pt x="4950" y="869"/>
                  </a:lnTo>
                  <a:lnTo>
                    <a:pt x="4931" y="931"/>
                  </a:lnTo>
                  <a:lnTo>
                    <a:pt x="4955" y="1056"/>
                  </a:lnTo>
                  <a:lnTo>
                    <a:pt x="4969" y="1171"/>
                  </a:lnTo>
                  <a:lnTo>
                    <a:pt x="4969" y="1253"/>
                  </a:lnTo>
                  <a:lnTo>
                    <a:pt x="5022" y="1526"/>
                  </a:lnTo>
                  <a:lnTo>
                    <a:pt x="5036" y="1622"/>
                  </a:lnTo>
                  <a:lnTo>
                    <a:pt x="5022" y="1790"/>
                  </a:lnTo>
                  <a:lnTo>
                    <a:pt x="4993" y="1877"/>
                  </a:lnTo>
                  <a:lnTo>
                    <a:pt x="4979" y="1944"/>
                  </a:lnTo>
                  <a:lnTo>
                    <a:pt x="4993" y="2112"/>
                  </a:lnTo>
                  <a:lnTo>
                    <a:pt x="4969" y="2357"/>
                  </a:lnTo>
                  <a:lnTo>
                    <a:pt x="4964" y="2496"/>
                  </a:lnTo>
                  <a:lnTo>
                    <a:pt x="4979" y="2611"/>
                  </a:lnTo>
                  <a:lnTo>
                    <a:pt x="4979" y="2679"/>
                  </a:lnTo>
                  <a:lnTo>
                    <a:pt x="4897" y="2770"/>
                  </a:lnTo>
                  <a:lnTo>
                    <a:pt x="4796" y="2818"/>
                  </a:lnTo>
                  <a:lnTo>
                    <a:pt x="4431" y="1632"/>
                  </a:lnTo>
                  <a:lnTo>
                    <a:pt x="3841" y="998"/>
                  </a:lnTo>
                  <a:lnTo>
                    <a:pt x="3500" y="840"/>
                  </a:lnTo>
                  <a:lnTo>
                    <a:pt x="3102" y="696"/>
                  </a:lnTo>
                  <a:lnTo>
                    <a:pt x="2650" y="595"/>
                  </a:lnTo>
                  <a:lnTo>
                    <a:pt x="2636" y="821"/>
                  </a:lnTo>
                  <a:lnTo>
                    <a:pt x="2650" y="883"/>
                  </a:lnTo>
                  <a:lnTo>
                    <a:pt x="2641" y="969"/>
                  </a:lnTo>
                  <a:lnTo>
                    <a:pt x="2641" y="1094"/>
                  </a:lnTo>
                  <a:lnTo>
                    <a:pt x="2617" y="1214"/>
                  </a:lnTo>
                  <a:lnTo>
                    <a:pt x="2636" y="1421"/>
                  </a:lnTo>
                  <a:lnTo>
                    <a:pt x="2665" y="1469"/>
                  </a:lnTo>
                  <a:lnTo>
                    <a:pt x="2641" y="1498"/>
                  </a:lnTo>
                  <a:lnTo>
                    <a:pt x="2641" y="1584"/>
                  </a:lnTo>
                  <a:lnTo>
                    <a:pt x="2636" y="1714"/>
                  </a:lnTo>
                  <a:lnTo>
                    <a:pt x="2636" y="1762"/>
                  </a:lnTo>
                  <a:lnTo>
                    <a:pt x="2626" y="1742"/>
                  </a:lnTo>
                  <a:close/>
                </a:path>
              </a:pathLst>
            </a:custGeom>
            <a:solidFill>
              <a:srgbClr val="A58221"/>
            </a:solidFill>
            <a:ln w="0">
              <a:solidFill>
                <a:srgbClr val="000000"/>
              </a:solidFill>
              <a:prstDash val="solid"/>
              <a:round/>
              <a:headEnd/>
              <a:tailEnd/>
            </a:ln>
          </p:spPr>
          <p:txBody>
            <a:bodyPr/>
            <a:lstStyle/>
            <a:p>
              <a:endParaRPr lang="de-DE"/>
            </a:p>
          </p:txBody>
        </p:sp>
        <p:sp>
          <p:nvSpPr>
            <p:cNvPr id="44193" name="Freeform 161"/>
            <p:cNvSpPr>
              <a:spLocks/>
            </p:cNvSpPr>
            <p:nvPr/>
          </p:nvSpPr>
          <p:spPr bwMode="auto">
            <a:xfrm>
              <a:off x="4533" y="3438"/>
              <a:ext cx="1752" cy="2458"/>
            </a:xfrm>
            <a:custGeom>
              <a:avLst/>
              <a:gdLst>
                <a:gd name="T0" fmla="*/ 955 w 1752"/>
                <a:gd name="T1" fmla="*/ 2439 h 2458"/>
                <a:gd name="T2" fmla="*/ 1109 w 1752"/>
                <a:gd name="T3" fmla="*/ 2439 h 2458"/>
                <a:gd name="T4" fmla="*/ 1243 w 1752"/>
                <a:gd name="T5" fmla="*/ 2458 h 2458"/>
                <a:gd name="T6" fmla="*/ 1368 w 1752"/>
                <a:gd name="T7" fmla="*/ 2405 h 2458"/>
                <a:gd name="T8" fmla="*/ 1474 w 1752"/>
                <a:gd name="T9" fmla="*/ 2295 h 2458"/>
                <a:gd name="T10" fmla="*/ 1570 w 1752"/>
                <a:gd name="T11" fmla="*/ 2285 h 2458"/>
                <a:gd name="T12" fmla="*/ 1656 w 1752"/>
                <a:gd name="T13" fmla="*/ 2237 h 2458"/>
                <a:gd name="T14" fmla="*/ 1709 w 1752"/>
                <a:gd name="T15" fmla="*/ 2117 h 2458"/>
                <a:gd name="T16" fmla="*/ 1700 w 1752"/>
                <a:gd name="T17" fmla="*/ 1546 h 2458"/>
                <a:gd name="T18" fmla="*/ 1752 w 1752"/>
                <a:gd name="T19" fmla="*/ 1426 h 2458"/>
                <a:gd name="T20" fmla="*/ 1752 w 1752"/>
                <a:gd name="T21" fmla="*/ 1277 h 2458"/>
                <a:gd name="T22" fmla="*/ 1728 w 1752"/>
                <a:gd name="T23" fmla="*/ 1104 h 2458"/>
                <a:gd name="T24" fmla="*/ 1752 w 1752"/>
                <a:gd name="T25" fmla="*/ 936 h 2458"/>
                <a:gd name="T26" fmla="*/ 1714 w 1752"/>
                <a:gd name="T27" fmla="*/ 797 h 2458"/>
                <a:gd name="T28" fmla="*/ 1709 w 1752"/>
                <a:gd name="T29" fmla="*/ 653 h 2458"/>
                <a:gd name="T30" fmla="*/ 1642 w 1752"/>
                <a:gd name="T31" fmla="*/ 533 h 2458"/>
                <a:gd name="T32" fmla="*/ 1580 w 1752"/>
                <a:gd name="T33" fmla="*/ 485 h 2458"/>
                <a:gd name="T34" fmla="*/ 1522 w 1752"/>
                <a:gd name="T35" fmla="*/ 394 h 2458"/>
                <a:gd name="T36" fmla="*/ 1474 w 1752"/>
                <a:gd name="T37" fmla="*/ 355 h 2458"/>
                <a:gd name="T38" fmla="*/ 1378 w 1752"/>
                <a:gd name="T39" fmla="*/ 331 h 2458"/>
                <a:gd name="T40" fmla="*/ 1219 w 1752"/>
                <a:gd name="T41" fmla="*/ 255 h 2458"/>
                <a:gd name="T42" fmla="*/ 1095 w 1752"/>
                <a:gd name="T43" fmla="*/ 240 h 2458"/>
                <a:gd name="T44" fmla="*/ 1023 w 1752"/>
                <a:gd name="T45" fmla="*/ 211 h 2458"/>
                <a:gd name="T46" fmla="*/ 797 w 1752"/>
                <a:gd name="T47" fmla="*/ 154 h 2458"/>
                <a:gd name="T48" fmla="*/ 576 w 1752"/>
                <a:gd name="T49" fmla="*/ 125 h 2458"/>
                <a:gd name="T50" fmla="*/ 509 w 1752"/>
                <a:gd name="T51" fmla="*/ 101 h 2458"/>
                <a:gd name="T52" fmla="*/ 355 w 1752"/>
                <a:gd name="T53" fmla="*/ 72 h 2458"/>
                <a:gd name="T54" fmla="*/ 230 w 1752"/>
                <a:gd name="T55" fmla="*/ 24 h 2458"/>
                <a:gd name="T56" fmla="*/ 134 w 1752"/>
                <a:gd name="T57" fmla="*/ 15 h 2458"/>
                <a:gd name="T58" fmla="*/ 43 w 1752"/>
                <a:gd name="T59" fmla="*/ 0 h 2458"/>
                <a:gd name="T60" fmla="*/ 0 w 1752"/>
                <a:gd name="T61" fmla="*/ 15 h 2458"/>
                <a:gd name="T62" fmla="*/ 10 w 1752"/>
                <a:gd name="T63" fmla="*/ 43 h 2458"/>
                <a:gd name="T64" fmla="*/ 106 w 1752"/>
                <a:gd name="T65" fmla="*/ 111 h 2458"/>
                <a:gd name="T66" fmla="*/ 250 w 1752"/>
                <a:gd name="T67" fmla="*/ 192 h 2458"/>
                <a:gd name="T68" fmla="*/ 413 w 1752"/>
                <a:gd name="T69" fmla="*/ 283 h 2458"/>
                <a:gd name="T70" fmla="*/ 715 w 1752"/>
                <a:gd name="T71" fmla="*/ 423 h 2458"/>
                <a:gd name="T72" fmla="*/ 888 w 1752"/>
                <a:gd name="T73" fmla="*/ 572 h 2458"/>
                <a:gd name="T74" fmla="*/ 946 w 1752"/>
                <a:gd name="T75" fmla="*/ 586 h 2458"/>
                <a:gd name="T76" fmla="*/ 999 w 1752"/>
                <a:gd name="T77" fmla="*/ 653 h 2458"/>
                <a:gd name="T78" fmla="*/ 999 w 1752"/>
                <a:gd name="T79" fmla="*/ 725 h 2458"/>
                <a:gd name="T80" fmla="*/ 946 w 1752"/>
                <a:gd name="T81" fmla="*/ 1023 h 2458"/>
                <a:gd name="T82" fmla="*/ 975 w 1752"/>
                <a:gd name="T83" fmla="*/ 1133 h 2458"/>
                <a:gd name="T84" fmla="*/ 946 w 1752"/>
                <a:gd name="T85" fmla="*/ 1493 h 2458"/>
                <a:gd name="T86" fmla="*/ 941 w 1752"/>
                <a:gd name="T87" fmla="*/ 1757 h 2458"/>
                <a:gd name="T88" fmla="*/ 960 w 1752"/>
                <a:gd name="T89" fmla="*/ 1954 h 2458"/>
                <a:gd name="T90" fmla="*/ 946 w 1752"/>
                <a:gd name="T91" fmla="*/ 2137 h 2458"/>
                <a:gd name="T92" fmla="*/ 946 w 1752"/>
                <a:gd name="T93" fmla="*/ 2305 h 2458"/>
                <a:gd name="T94" fmla="*/ 927 w 1752"/>
                <a:gd name="T95" fmla="*/ 2386 h 2458"/>
                <a:gd name="T96" fmla="*/ 941 w 1752"/>
                <a:gd name="T97" fmla="*/ 2439 h 2458"/>
                <a:gd name="T98" fmla="*/ 955 w 1752"/>
                <a:gd name="T99" fmla="*/ 2439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52" h="2458">
                  <a:moveTo>
                    <a:pt x="955" y="2439"/>
                  </a:moveTo>
                  <a:lnTo>
                    <a:pt x="1109" y="2439"/>
                  </a:lnTo>
                  <a:lnTo>
                    <a:pt x="1243" y="2458"/>
                  </a:lnTo>
                  <a:lnTo>
                    <a:pt x="1368" y="2405"/>
                  </a:lnTo>
                  <a:lnTo>
                    <a:pt x="1474" y="2295"/>
                  </a:lnTo>
                  <a:lnTo>
                    <a:pt x="1570" y="2285"/>
                  </a:lnTo>
                  <a:lnTo>
                    <a:pt x="1656" y="2237"/>
                  </a:lnTo>
                  <a:lnTo>
                    <a:pt x="1709" y="2117"/>
                  </a:lnTo>
                  <a:lnTo>
                    <a:pt x="1700" y="1546"/>
                  </a:lnTo>
                  <a:lnTo>
                    <a:pt x="1752" y="1426"/>
                  </a:lnTo>
                  <a:lnTo>
                    <a:pt x="1752" y="1277"/>
                  </a:lnTo>
                  <a:lnTo>
                    <a:pt x="1728" y="1104"/>
                  </a:lnTo>
                  <a:lnTo>
                    <a:pt x="1752" y="936"/>
                  </a:lnTo>
                  <a:lnTo>
                    <a:pt x="1714" y="797"/>
                  </a:lnTo>
                  <a:lnTo>
                    <a:pt x="1709" y="653"/>
                  </a:lnTo>
                  <a:lnTo>
                    <a:pt x="1642" y="533"/>
                  </a:lnTo>
                  <a:lnTo>
                    <a:pt x="1580" y="485"/>
                  </a:lnTo>
                  <a:lnTo>
                    <a:pt x="1522" y="394"/>
                  </a:lnTo>
                  <a:lnTo>
                    <a:pt x="1474" y="355"/>
                  </a:lnTo>
                  <a:lnTo>
                    <a:pt x="1378" y="331"/>
                  </a:lnTo>
                  <a:lnTo>
                    <a:pt x="1219" y="255"/>
                  </a:lnTo>
                  <a:lnTo>
                    <a:pt x="1095" y="240"/>
                  </a:lnTo>
                  <a:lnTo>
                    <a:pt x="1023" y="211"/>
                  </a:lnTo>
                  <a:lnTo>
                    <a:pt x="797" y="154"/>
                  </a:lnTo>
                  <a:lnTo>
                    <a:pt x="576" y="125"/>
                  </a:lnTo>
                  <a:lnTo>
                    <a:pt x="509" y="101"/>
                  </a:lnTo>
                  <a:lnTo>
                    <a:pt x="355" y="72"/>
                  </a:lnTo>
                  <a:lnTo>
                    <a:pt x="230" y="24"/>
                  </a:lnTo>
                  <a:lnTo>
                    <a:pt x="134" y="15"/>
                  </a:lnTo>
                  <a:lnTo>
                    <a:pt x="43" y="0"/>
                  </a:lnTo>
                  <a:lnTo>
                    <a:pt x="0" y="15"/>
                  </a:lnTo>
                  <a:lnTo>
                    <a:pt x="10" y="43"/>
                  </a:lnTo>
                  <a:lnTo>
                    <a:pt x="106" y="111"/>
                  </a:lnTo>
                  <a:lnTo>
                    <a:pt x="250" y="192"/>
                  </a:lnTo>
                  <a:lnTo>
                    <a:pt x="413" y="283"/>
                  </a:lnTo>
                  <a:lnTo>
                    <a:pt x="715" y="423"/>
                  </a:lnTo>
                  <a:lnTo>
                    <a:pt x="888" y="572"/>
                  </a:lnTo>
                  <a:lnTo>
                    <a:pt x="946" y="586"/>
                  </a:lnTo>
                  <a:lnTo>
                    <a:pt x="999" y="653"/>
                  </a:lnTo>
                  <a:lnTo>
                    <a:pt x="999" y="725"/>
                  </a:lnTo>
                  <a:lnTo>
                    <a:pt x="946" y="1023"/>
                  </a:lnTo>
                  <a:lnTo>
                    <a:pt x="975" y="1133"/>
                  </a:lnTo>
                  <a:lnTo>
                    <a:pt x="946" y="1493"/>
                  </a:lnTo>
                  <a:lnTo>
                    <a:pt x="941" y="1757"/>
                  </a:lnTo>
                  <a:lnTo>
                    <a:pt x="960" y="1954"/>
                  </a:lnTo>
                  <a:lnTo>
                    <a:pt x="946" y="2137"/>
                  </a:lnTo>
                  <a:lnTo>
                    <a:pt x="946" y="2305"/>
                  </a:lnTo>
                  <a:lnTo>
                    <a:pt x="927" y="2386"/>
                  </a:lnTo>
                  <a:lnTo>
                    <a:pt x="941" y="2439"/>
                  </a:lnTo>
                  <a:lnTo>
                    <a:pt x="955" y="2439"/>
                  </a:lnTo>
                  <a:close/>
                </a:path>
              </a:pathLst>
            </a:custGeom>
            <a:solidFill>
              <a:srgbClr val="590D00"/>
            </a:solidFill>
            <a:ln w="0">
              <a:solidFill>
                <a:srgbClr val="000000"/>
              </a:solidFill>
              <a:prstDash val="solid"/>
              <a:round/>
              <a:headEnd/>
              <a:tailEnd/>
            </a:ln>
          </p:spPr>
          <p:txBody>
            <a:bodyPr/>
            <a:lstStyle/>
            <a:p>
              <a:endParaRPr lang="de-DE"/>
            </a:p>
          </p:txBody>
        </p:sp>
        <p:sp>
          <p:nvSpPr>
            <p:cNvPr id="44194" name="Freeform 162"/>
            <p:cNvSpPr>
              <a:spLocks/>
            </p:cNvSpPr>
            <p:nvPr/>
          </p:nvSpPr>
          <p:spPr bwMode="auto">
            <a:xfrm>
              <a:off x="4403" y="4475"/>
              <a:ext cx="1076" cy="528"/>
            </a:xfrm>
            <a:custGeom>
              <a:avLst/>
              <a:gdLst>
                <a:gd name="T0" fmla="*/ 1071 w 1076"/>
                <a:gd name="T1" fmla="*/ 461 h 528"/>
                <a:gd name="T2" fmla="*/ 908 w 1076"/>
                <a:gd name="T3" fmla="*/ 408 h 528"/>
                <a:gd name="T4" fmla="*/ 658 w 1076"/>
                <a:gd name="T5" fmla="*/ 298 h 528"/>
                <a:gd name="T6" fmla="*/ 500 w 1076"/>
                <a:gd name="T7" fmla="*/ 216 h 528"/>
                <a:gd name="T8" fmla="*/ 308 w 1076"/>
                <a:gd name="T9" fmla="*/ 149 h 528"/>
                <a:gd name="T10" fmla="*/ 168 w 1076"/>
                <a:gd name="T11" fmla="*/ 87 h 528"/>
                <a:gd name="T12" fmla="*/ 68 w 1076"/>
                <a:gd name="T13" fmla="*/ 24 h 528"/>
                <a:gd name="T14" fmla="*/ 29 w 1076"/>
                <a:gd name="T15" fmla="*/ 0 h 528"/>
                <a:gd name="T16" fmla="*/ 0 w 1076"/>
                <a:gd name="T17" fmla="*/ 24 h 528"/>
                <a:gd name="T18" fmla="*/ 15 w 1076"/>
                <a:gd name="T19" fmla="*/ 67 h 528"/>
                <a:gd name="T20" fmla="*/ 39 w 1076"/>
                <a:gd name="T21" fmla="*/ 96 h 528"/>
                <a:gd name="T22" fmla="*/ 212 w 1076"/>
                <a:gd name="T23" fmla="*/ 159 h 528"/>
                <a:gd name="T24" fmla="*/ 404 w 1076"/>
                <a:gd name="T25" fmla="*/ 240 h 528"/>
                <a:gd name="T26" fmla="*/ 591 w 1076"/>
                <a:gd name="T27" fmla="*/ 327 h 528"/>
                <a:gd name="T28" fmla="*/ 797 w 1076"/>
                <a:gd name="T29" fmla="*/ 428 h 528"/>
                <a:gd name="T30" fmla="*/ 1076 w 1076"/>
                <a:gd name="T31" fmla="*/ 528 h 528"/>
                <a:gd name="T32" fmla="*/ 1071 w 1076"/>
                <a:gd name="T33" fmla="*/ 4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6" h="528">
                  <a:moveTo>
                    <a:pt x="1071" y="461"/>
                  </a:moveTo>
                  <a:lnTo>
                    <a:pt x="908" y="408"/>
                  </a:lnTo>
                  <a:lnTo>
                    <a:pt x="658" y="298"/>
                  </a:lnTo>
                  <a:lnTo>
                    <a:pt x="500" y="216"/>
                  </a:lnTo>
                  <a:lnTo>
                    <a:pt x="308" y="149"/>
                  </a:lnTo>
                  <a:lnTo>
                    <a:pt x="168" y="87"/>
                  </a:lnTo>
                  <a:lnTo>
                    <a:pt x="68" y="24"/>
                  </a:lnTo>
                  <a:lnTo>
                    <a:pt x="29" y="0"/>
                  </a:lnTo>
                  <a:lnTo>
                    <a:pt x="0" y="24"/>
                  </a:lnTo>
                  <a:lnTo>
                    <a:pt x="15" y="67"/>
                  </a:lnTo>
                  <a:lnTo>
                    <a:pt x="39" y="96"/>
                  </a:lnTo>
                  <a:lnTo>
                    <a:pt x="212" y="159"/>
                  </a:lnTo>
                  <a:lnTo>
                    <a:pt x="404" y="240"/>
                  </a:lnTo>
                  <a:lnTo>
                    <a:pt x="591" y="327"/>
                  </a:lnTo>
                  <a:lnTo>
                    <a:pt x="797" y="428"/>
                  </a:lnTo>
                  <a:lnTo>
                    <a:pt x="1076" y="528"/>
                  </a:lnTo>
                  <a:lnTo>
                    <a:pt x="1071" y="461"/>
                  </a:lnTo>
                  <a:close/>
                </a:path>
              </a:pathLst>
            </a:custGeom>
            <a:solidFill>
              <a:srgbClr val="590D00"/>
            </a:solidFill>
            <a:ln w="0">
              <a:solidFill>
                <a:srgbClr val="000000"/>
              </a:solidFill>
              <a:prstDash val="solid"/>
              <a:round/>
              <a:headEnd/>
              <a:tailEnd/>
            </a:ln>
          </p:spPr>
          <p:txBody>
            <a:bodyPr/>
            <a:lstStyle/>
            <a:p>
              <a:endParaRPr lang="de-DE"/>
            </a:p>
          </p:txBody>
        </p:sp>
        <p:sp>
          <p:nvSpPr>
            <p:cNvPr id="44195" name="Freeform 163"/>
            <p:cNvSpPr>
              <a:spLocks/>
            </p:cNvSpPr>
            <p:nvPr/>
          </p:nvSpPr>
          <p:spPr bwMode="auto">
            <a:xfrm>
              <a:off x="4058" y="4029"/>
              <a:ext cx="379" cy="120"/>
            </a:xfrm>
            <a:custGeom>
              <a:avLst/>
              <a:gdLst>
                <a:gd name="T0" fmla="*/ 369 w 379"/>
                <a:gd name="T1" fmla="*/ 77 h 120"/>
                <a:gd name="T2" fmla="*/ 168 w 379"/>
                <a:gd name="T3" fmla="*/ 19 h 120"/>
                <a:gd name="T4" fmla="*/ 0 w 379"/>
                <a:gd name="T5" fmla="*/ 0 h 120"/>
                <a:gd name="T6" fmla="*/ 19 w 379"/>
                <a:gd name="T7" fmla="*/ 38 h 120"/>
                <a:gd name="T8" fmla="*/ 302 w 379"/>
                <a:gd name="T9" fmla="*/ 120 h 120"/>
                <a:gd name="T10" fmla="*/ 379 w 379"/>
                <a:gd name="T11" fmla="*/ 120 h 120"/>
                <a:gd name="T12" fmla="*/ 379 w 379"/>
                <a:gd name="T13" fmla="*/ 77 h 120"/>
                <a:gd name="T14" fmla="*/ 369 w 379"/>
                <a:gd name="T15" fmla="*/ 77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120">
                  <a:moveTo>
                    <a:pt x="369" y="77"/>
                  </a:moveTo>
                  <a:lnTo>
                    <a:pt x="168" y="19"/>
                  </a:lnTo>
                  <a:lnTo>
                    <a:pt x="0" y="0"/>
                  </a:lnTo>
                  <a:lnTo>
                    <a:pt x="19" y="38"/>
                  </a:lnTo>
                  <a:lnTo>
                    <a:pt x="302" y="120"/>
                  </a:lnTo>
                  <a:lnTo>
                    <a:pt x="379" y="120"/>
                  </a:lnTo>
                  <a:lnTo>
                    <a:pt x="379" y="77"/>
                  </a:lnTo>
                  <a:lnTo>
                    <a:pt x="369" y="77"/>
                  </a:lnTo>
                  <a:close/>
                </a:path>
              </a:pathLst>
            </a:custGeom>
            <a:solidFill>
              <a:srgbClr val="590D00"/>
            </a:solidFill>
            <a:ln w="0">
              <a:solidFill>
                <a:srgbClr val="000000"/>
              </a:solidFill>
              <a:prstDash val="solid"/>
              <a:round/>
              <a:headEnd/>
              <a:tailEnd/>
            </a:ln>
          </p:spPr>
          <p:txBody>
            <a:bodyPr/>
            <a:lstStyle/>
            <a:p>
              <a:endParaRPr lang="de-DE"/>
            </a:p>
          </p:txBody>
        </p:sp>
        <p:sp>
          <p:nvSpPr>
            <p:cNvPr id="44196" name="Arc 164"/>
            <p:cNvSpPr>
              <a:spLocks/>
            </p:cNvSpPr>
            <p:nvPr/>
          </p:nvSpPr>
          <p:spPr bwMode="auto">
            <a:xfrm>
              <a:off x="3169" y="4711"/>
              <a:ext cx="833" cy="638"/>
            </a:xfrm>
            <a:custGeom>
              <a:avLst/>
              <a:gdLst>
                <a:gd name="G0" fmla="+- 21600 0 0"/>
                <a:gd name="G1" fmla="+- 11217 0 0"/>
                <a:gd name="G2" fmla="+- 21600 0 0"/>
                <a:gd name="T0" fmla="*/ 37843 w 37843"/>
                <a:gd name="T1" fmla="*/ 25455 h 32817"/>
                <a:gd name="T2" fmla="*/ 3141 w 37843"/>
                <a:gd name="T3" fmla="*/ 0 h 32817"/>
                <a:gd name="T4" fmla="*/ 21600 w 37843"/>
                <a:gd name="T5" fmla="*/ 11217 h 32817"/>
              </a:gdLst>
              <a:ahLst/>
              <a:cxnLst>
                <a:cxn ang="0">
                  <a:pos x="T0" y="T1"/>
                </a:cxn>
                <a:cxn ang="0">
                  <a:pos x="T2" y="T3"/>
                </a:cxn>
                <a:cxn ang="0">
                  <a:pos x="T4" y="T5"/>
                </a:cxn>
              </a:cxnLst>
              <a:rect l="0" t="0" r="r" b="b"/>
              <a:pathLst>
                <a:path w="37843" h="32817" fill="none" extrusionOk="0">
                  <a:moveTo>
                    <a:pt x="37843" y="25455"/>
                  </a:moveTo>
                  <a:cubicBezTo>
                    <a:pt x="33741" y="30133"/>
                    <a:pt x="27821" y="32816"/>
                    <a:pt x="21600" y="32817"/>
                  </a:cubicBezTo>
                  <a:cubicBezTo>
                    <a:pt x="9670" y="32817"/>
                    <a:pt x="0" y="23146"/>
                    <a:pt x="0" y="11217"/>
                  </a:cubicBezTo>
                  <a:cubicBezTo>
                    <a:pt x="-1" y="7260"/>
                    <a:pt x="1086" y="3380"/>
                    <a:pt x="3140" y="-1"/>
                  </a:cubicBezTo>
                </a:path>
                <a:path w="37843" h="32817" stroke="0" extrusionOk="0">
                  <a:moveTo>
                    <a:pt x="37843" y="25455"/>
                  </a:moveTo>
                  <a:cubicBezTo>
                    <a:pt x="33741" y="30133"/>
                    <a:pt x="27821" y="32816"/>
                    <a:pt x="21600" y="32817"/>
                  </a:cubicBezTo>
                  <a:cubicBezTo>
                    <a:pt x="9670" y="32817"/>
                    <a:pt x="0" y="23146"/>
                    <a:pt x="0" y="11217"/>
                  </a:cubicBezTo>
                  <a:cubicBezTo>
                    <a:pt x="-1" y="7260"/>
                    <a:pt x="1086" y="3380"/>
                    <a:pt x="3140" y="-1"/>
                  </a:cubicBezTo>
                  <a:lnTo>
                    <a:pt x="21600" y="11217"/>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197" name="Arc 165"/>
            <p:cNvSpPr>
              <a:spLocks/>
            </p:cNvSpPr>
            <p:nvPr/>
          </p:nvSpPr>
          <p:spPr bwMode="auto">
            <a:xfrm>
              <a:off x="3299" y="4552"/>
              <a:ext cx="514" cy="685"/>
            </a:xfrm>
            <a:custGeom>
              <a:avLst/>
              <a:gdLst>
                <a:gd name="G0" fmla="+- 21600 0 0"/>
                <a:gd name="G1" fmla="+- 21600 0 0"/>
                <a:gd name="G2" fmla="+- 21600 0 0"/>
                <a:gd name="T0" fmla="*/ 13432 w 33293"/>
                <a:gd name="T1" fmla="*/ 41596 h 41596"/>
                <a:gd name="T2" fmla="*/ 33293 w 33293"/>
                <a:gd name="T3" fmla="*/ 3439 h 41596"/>
                <a:gd name="T4" fmla="*/ 21600 w 33293"/>
                <a:gd name="T5" fmla="*/ 21600 h 41596"/>
              </a:gdLst>
              <a:ahLst/>
              <a:cxnLst>
                <a:cxn ang="0">
                  <a:pos x="T0" y="T1"/>
                </a:cxn>
                <a:cxn ang="0">
                  <a:pos x="T2" y="T3"/>
                </a:cxn>
                <a:cxn ang="0">
                  <a:pos x="T4" y="T5"/>
                </a:cxn>
              </a:cxnLst>
              <a:rect l="0" t="0" r="r" b="b"/>
              <a:pathLst>
                <a:path w="33293" h="41596" fill="none" extrusionOk="0">
                  <a:moveTo>
                    <a:pt x="13431" y="41596"/>
                  </a:moveTo>
                  <a:cubicBezTo>
                    <a:pt x="5308" y="38277"/>
                    <a:pt x="0" y="30374"/>
                    <a:pt x="0" y="21600"/>
                  </a:cubicBezTo>
                  <a:cubicBezTo>
                    <a:pt x="0" y="9670"/>
                    <a:pt x="9670" y="0"/>
                    <a:pt x="21600" y="0"/>
                  </a:cubicBezTo>
                  <a:cubicBezTo>
                    <a:pt x="25747" y="-1"/>
                    <a:pt x="29806" y="1193"/>
                    <a:pt x="33293" y="3438"/>
                  </a:cubicBezTo>
                </a:path>
                <a:path w="33293" h="41596" stroke="0" extrusionOk="0">
                  <a:moveTo>
                    <a:pt x="13431" y="41596"/>
                  </a:moveTo>
                  <a:cubicBezTo>
                    <a:pt x="5308" y="38277"/>
                    <a:pt x="0" y="30374"/>
                    <a:pt x="0" y="21600"/>
                  </a:cubicBezTo>
                  <a:cubicBezTo>
                    <a:pt x="0" y="9670"/>
                    <a:pt x="9670" y="0"/>
                    <a:pt x="21600" y="0"/>
                  </a:cubicBezTo>
                  <a:cubicBezTo>
                    <a:pt x="25747" y="-1"/>
                    <a:pt x="29806" y="1193"/>
                    <a:pt x="33293" y="3438"/>
                  </a:cubicBezTo>
                  <a:lnTo>
                    <a:pt x="21600" y="2160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198" name="Arc 166"/>
            <p:cNvSpPr>
              <a:spLocks/>
            </p:cNvSpPr>
            <p:nvPr/>
          </p:nvSpPr>
          <p:spPr bwMode="auto">
            <a:xfrm>
              <a:off x="2464" y="5210"/>
              <a:ext cx="854" cy="834"/>
            </a:xfrm>
            <a:custGeom>
              <a:avLst/>
              <a:gdLst>
                <a:gd name="G0" fmla="+- 3353 0 0"/>
                <a:gd name="G1" fmla="+- 21600 0 0"/>
                <a:gd name="G2" fmla="+- 21600 0 0"/>
                <a:gd name="T0" fmla="*/ 0 w 24953"/>
                <a:gd name="T1" fmla="*/ 262 h 39303"/>
                <a:gd name="T2" fmla="*/ 15728 w 24953"/>
                <a:gd name="T3" fmla="*/ 39303 h 39303"/>
                <a:gd name="T4" fmla="*/ 3353 w 24953"/>
                <a:gd name="T5" fmla="*/ 21600 h 39303"/>
              </a:gdLst>
              <a:ahLst/>
              <a:cxnLst>
                <a:cxn ang="0">
                  <a:pos x="T0" y="T1"/>
                </a:cxn>
                <a:cxn ang="0">
                  <a:pos x="T2" y="T3"/>
                </a:cxn>
                <a:cxn ang="0">
                  <a:pos x="T4" y="T5"/>
                </a:cxn>
              </a:cxnLst>
              <a:rect l="0" t="0" r="r" b="b"/>
              <a:pathLst>
                <a:path w="24953" h="39303" fill="none" extrusionOk="0">
                  <a:moveTo>
                    <a:pt x="-1" y="261"/>
                  </a:moveTo>
                  <a:cubicBezTo>
                    <a:pt x="1109" y="87"/>
                    <a:pt x="2230" y="-1"/>
                    <a:pt x="3353" y="0"/>
                  </a:cubicBezTo>
                  <a:cubicBezTo>
                    <a:pt x="15282" y="0"/>
                    <a:pt x="24953" y="9670"/>
                    <a:pt x="24953" y="21600"/>
                  </a:cubicBezTo>
                  <a:cubicBezTo>
                    <a:pt x="24953" y="28653"/>
                    <a:pt x="21509" y="35262"/>
                    <a:pt x="15728" y="39303"/>
                  </a:cubicBezTo>
                </a:path>
                <a:path w="24953" h="39303" stroke="0" extrusionOk="0">
                  <a:moveTo>
                    <a:pt x="-1" y="261"/>
                  </a:moveTo>
                  <a:cubicBezTo>
                    <a:pt x="1109" y="87"/>
                    <a:pt x="2230" y="-1"/>
                    <a:pt x="3353" y="0"/>
                  </a:cubicBezTo>
                  <a:cubicBezTo>
                    <a:pt x="15282" y="0"/>
                    <a:pt x="24953" y="9670"/>
                    <a:pt x="24953" y="21600"/>
                  </a:cubicBezTo>
                  <a:cubicBezTo>
                    <a:pt x="24953" y="28653"/>
                    <a:pt x="21509" y="35262"/>
                    <a:pt x="15728" y="39303"/>
                  </a:cubicBezTo>
                  <a:lnTo>
                    <a:pt x="3353" y="2160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199" name="Arc 167"/>
            <p:cNvSpPr>
              <a:spLocks/>
            </p:cNvSpPr>
            <p:nvPr/>
          </p:nvSpPr>
          <p:spPr bwMode="auto">
            <a:xfrm>
              <a:off x="2056" y="5119"/>
              <a:ext cx="837" cy="453"/>
            </a:xfrm>
            <a:custGeom>
              <a:avLst/>
              <a:gdLst>
                <a:gd name="G0" fmla="+- 21600 0 0"/>
                <a:gd name="G1" fmla="+- 21600 0 0"/>
                <a:gd name="G2" fmla="+- 21600 0 0"/>
                <a:gd name="T0" fmla="*/ 18285 w 35194"/>
                <a:gd name="T1" fmla="*/ 42944 h 42944"/>
                <a:gd name="T2" fmla="*/ 35194 w 35194"/>
                <a:gd name="T3" fmla="*/ 4814 h 42944"/>
                <a:gd name="T4" fmla="*/ 21600 w 35194"/>
                <a:gd name="T5" fmla="*/ 21600 h 42944"/>
              </a:gdLst>
              <a:ahLst/>
              <a:cxnLst>
                <a:cxn ang="0">
                  <a:pos x="T0" y="T1"/>
                </a:cxn>
                <a:cxn ang="0">
                  <a:pos x="T2" y="T3"/>
                </a:cxn>
                <a:cxn ang="0">
                  <a:pos x="T4" y="T5"/>
                </a:cxn>
              </a:cxnLst>
              <a:rect l="0" t="0" r="r" b="b"/>
              <a:pathLst>
                <a:path w="35194" h="42944" fill="none" extrusionOk="0">
                  <a:moveTo>
                    <a:pt x="18284" y="42944"/>
                  </a:moveTo>
                  <a:cubicBezTo>
                    <a:pt x="7761" y="41309"/>
                    <a:pt x="0" y="32249"/>
                    <a:pt x="0" y="21600"/>
                  </a:cubicBezTo>
                  <a:cubicBezTo>
                    <a:pt x="0" y="9670"/>
                    <a:pt x="9670" y="0"/>
                    <a:pt x="21600" y="0"/>
                  </a:cubicBezTo>
                  <a:cubicBezTo>
                    <a:pt x="26549" y="-1"/>
                    <a:pt x="31347" y="1699"/>
                    <a:pt x="35193" y="4814"/>
                  </a:cubicBezTo>
                </a:path>
                <a:path w="35194" h="42944" stroke="0" extrusionOk="0">
                  <a:moveTo>
                    <a:pt x="18284" y="42944"/>
                  </a:moveTo>
                  <a:cubicBezTo>
                    <a:pt x="7761" y="41309"/>
                    <a:pt x="0" y="32249"/>
                    <a:pt x="0" y="21600"/>
                  </a:cubicBezTo>
                  <a:cubicBezTo>
                    <a:pt x="0" y="9670"/>
                    <a:pt x="9670" y="0"/>
                    <a:pt x="21600" y="0"/>
                  </a:cubicBezTo>
                  <a:cubicBezTo>
                    <a:pt x="26549" y="-1"/>
                    <a:pt x="31347" y="1699"/>
                    <a:pt x="35193" y="4814"/>
                  </a:cubicBezTo>
                  <a:lnTo>
                    <a:pt x="21600" y="2160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0" name="Arc 168"/>
            <p:cNvSpPr>
              <a:spLocks/>
            </p:cNvSpPr>
            <p:nvPr/>
          </p:nvSpPr>
          <p:spPr bwMode="auto">
            <a:xfrm>
              <a:off x="1748" y="5354"/>
              <a:ext cx="1013" cy="518"/>
            </a:xfrm>
            <a:custGeom>
              <a:avLst/>
              <a:gdLst>
                <a:gd name="G0" fmla="+- 21600 0 0"/>
                <a:gd name="G1" fmla="+- 7206 0 0"/>
                <a:gd name="G2" fmla="+- 21600 0 0"/>
                <a:gd name="T0" fmla="*/ 41817 w 41817"/>
                <a:gd name="T1" fmla="*/ 14811 h 28806"/>
                <a:gd name="T2" fmla="*/ 1237 w 41817"/>
                <a:gd name="T3" fmla="*/ 0 h 28806"/>
                <a:gd name="T4" fmla="*/ 21600 w 41817"/>
                <a:gd name="T5" fmla="*/ 7206 h 28806"/>
              </a:gdLst>
              <a:ahLst/>
              <a:cxnLst>
                <a:cxn ang="0">
                  <a:pos x="T0" y="T1"/>
                </a:cxn>
                <a:cxn ang="0">
                  <a:pos x="T2" y="T3"/>
                </a:cxn>
                <a:cxn ang="0">
                  <a:pos x="T4" y="T5"/>
                </a:cxn>
              </a:cxnLst>
              <a:rect l="0" t="0" r="r" b="b"/>
              <a:pathLst>
                <a:path w="41817" h="28806" fill="none" extrusionOk="0">
                  <a:moveTo>
                    <a:pt x="41816" y="14810"/>
                  </a:moveTo>
                  <a:cubicBezTo>
                    <a:pt x="38649" y="23230"/>
                    <a:pt x="30595" y="28805"/>
                    <a:pt x="21600" y="28806"/>
                  </a:cubicBezTo>
                  <a:cubicBezTo>
                    <a:pt x="9670" y="28806"/>
                    <a:pt x="0" y="19135"/>
                    <a:pt x="0" y="7206"/>
                  </a:cubicBezTo>
                  <a:cubicBezTo>
                    <a:pt x="-1" y="4751"/>
                    <a:pt x="418" y="2314"/>
                    <a:pt x="1237" y="0"/>
                  </a:cubicBezTo>
                </a:path>
                <a:path w="41817" h="28806" stroke="0" extrusionOk="0">
                  <a:moveTo>
                    <a:pt x="41816" y="14810"/>
                  </a:moveTo>
                  <a:cubicBezTo>
                    <a:pt x="38649" y="23230"/>
                    <a:pt x="30595" y="28805"/>
                    <a:pt x="21600" y="28806"/>
                  </a:cubicBezTo>
                  <a:cubicBezTo>
                    <a:pt x="9670" y="28806"/>
                    <a:pt x="0" y="19135"/>
                    <a:pt x="0" y="7206"/>
                  </a:cubicBezTo>
                  <a:cubicBezTo>
                    <a:pt x="-1" y="4751"/>
                    <a:pt x="418" y="2314"/>
                    <a:pt x="1237" y="0"/>
                  </a:cubicBezTo>
                  <a:lnTo>
                    <a:pt x="21600" y="7206"/>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1" name="Arc 169"/>
            <p:cNvSpPr>
              <a:spLocks/>
            </p:cNvSpPr>
            <p:nvPr/>
          </p:nvSpPr>
          <p:spPr bwMode="auto">
            <a:xfrm>
              <a:off x="1540" y="4323"/>
              <a:ext cx="435" cy="772"/>
            </a:xfrm>
            <a:custGeom>
              <a:avLst/>
              <a:gdLst>
                <a:gd name="G0" fmla="+- 16357 0 0"/>
                <a:gd name="G1" fmla="+- 20729 0 0"/>
                <a:gd name="G2" fmla="+- 21600 0 0"/>
                <a:gd name="T0" fmla="*/ 22429 w 37957"/>
                <a:gd name="T1" fmla="*/ 0 h 42329"/>
                <a:gd name="T2" fmla="*/ 0 w 37957"/>
                <a:gd name="T3" fmla="*/ 34836 h 42329"/>
                <a:gd name="T4" fmla="*/ 16357 w 37957"/>
                <a:gd name="T5" fmla="*/ 20729 h 42329"/>
              </a:gdLst>
              <a:ahLst/>
              <a:cxnLst>
                <a:cxn ang="0">
                  <a:pos x="T0" y="T1"/>
                </a:cxn>
                <a:cxn ang="0">
                  <a:pos x="T2" y="T3"/>
                </a:cxn>
                <a:cxn ang="0">
                  <a:pos x="T4" y="T5"/>
                </a:cxn>
              </a:cxnLst>
              <a:rect l="0" t="0" r="r" b="b"/>
              <a:pathLst>
                <a:path w="37957" h="42329" fill="none" extrusionOk="0">
                  <a:moveTo>
                    <a:pt x="22428" y="0"/>
                  </a:moveTo>
                  <a:cubicBezTo>
                    <a:pt x="31632" y="2696"/>
                    <a:pt x="37957" y="11138"/>
                    <a:pt x="37957" y="20729"/>
                  </a:cubicBezTo>
                  <a:cubicBezTo>
                    <a:pt x="37957" y="32658"/>
                    <a:pt x="28286" y="42329"/>
                    <a:pt x="16357" y="42329"/>
                  </a:cubicBezTo>
                  <a:cubicBezTo>
                    <a:pt x="10074" y="42329"/>
                    <a:pt x="4103" y="39593"/>
                    <a:pt x="-1" y="34836"/>
                  </a:cubicBezTo>
                </a:path>
                <a:path w="37957" h="42329" stroke="0" extrusionOk="0">
                  <a:moveTo>
                    <a:pt x="22428" y="0"/>
                  </a:moveTo>
                  <a:cubicBezTo>
                    <a:pt x="31632" y="2696"/>
                    <a:pt x="37957" y="11138"/>
                    <a:pt x="37957" y="20729"/>
                  </a:cubicBezTo>
                  <a:cubicBezTo>
                    <a:pt x="37957" y="32658"/>
                    <a:pt x="28286" y="42329"/>
                    <a:pt x="16357" y="42329"/>
                  </a:cubicBezTo>
                  <a:cubicBezTo>
                    <a:pt x="10074" y="42329"/>
                    <a:pt x="4103" y="39593"/>
                    <a:pt x="-1" y="34836"/>
                  </a:cubicBezTo>
                  <a:lnTo>
                    <a:pt x="16357" y="20729"/>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2" name="Arc 170"/>
            <p:cNvSpPr>
              <a:spLocks/>
            </p:cNvSpPr>
            <p:nvPr/>
          </p:nvSpPr>
          <p:spPr bwMode="auto">
            <a:xfrm>
              <a:off x="1581" y="4608"/>
              <a:ext cx="231" cy="315"/>
            </a:xfrm>
            <a:custGeom>
              <a:avLst/>
              <a:gdLst>
                <a:gd name="G0" fmla="+- 19949 0 0"/>
                <a:gd name="G1" fmla="+- 0 0 0"/>
                <a:gd name="G2" fmla="+- 21600 0 0"/>
                <a:gd name="T0" fmla="*/ 38567 w 38567"/>
                <a:gd name="T1" fmla="*/ 10952 h 21600"/>
                <a:gd name="T2" fmla="*/ 0 w 38567"/>
                <a:gd name="T3" fmla="*/ 8282 h 21600"/>
                <a:gd name="T4" fmla="*/ 19949 w 38567"/>
                <a:gd name="T5" fmla="*/ 0 h 21600"/>
              </a:gdLst>
              <a:ahLst/>
              <a:cxnLst>
                <a:cxn ang="0">
                  <a:pos x="T0" y="T1"/>
                </a:cxn>
                <a:cxn ang="0">
                  <a:pos x="T2" y="T3"/>
                </a:cxn>
                <a:cxn ang="0">
                  <a:pos x="T4" y="T5"/>
                </a:cxn>
              </a:cxnLst>
              <a:rect l="0" t="0" r="r" b="b"/>
              <a:pathLst>
                <a:path w="38567" h="21600" fill="none" extrusionOk="0">
                  <a:moveTo>
                    <a:pt x="38566" y="10951"/>
                  </a:moveTo>
                  <a:cubicBezTo>
                    <a:pt x="34685" y="17549"/>
                    <a:pt x="27603" y="21599"/>
                    <a:pt x="19949" y="21600"/>
                  </a:cubicBezTo>
                  <a:cubicBezTo>
                    <a:pt x="11218" y="21600"/>
                    <a:pt x="3347" y="16344"/>
                    <a:pt x="-1" y="8282"/>
                  </a:cubicBezTo>
                </a:path>
                <a:path w="38567" h="21600" stroke="0" extrusionOk="0">
                  <a:moveTo>
                    <a:pt x="38566" y="10951"/>
                  </a:moveTo>
                  <a:cubicBezTo>
                    <a:pt x="34685" y="17549"/>
                    <a:pt x="27603" y="21599"/>
                    <a:pt x="19949" y="21600"/>
                  </a:cubicBezTo>
                  <a:cubicBezTo>
                    <a:pt x="11218" y="21600"/>
                    <a:pt x="3347" y="16344"/>
                    <a:pt x="-1" y="8282"/>
                  </a:cubicBezTo>
                  <a:lnTo>
                    <a:pt x="19949" y="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3" name="Arc 171"/>
            <p:cNvSpPr>
              <a:spLocks/>
            </p:cNvSpPr>
            <p:nvPr/>
          </p:nvSpPr>
          <p:spPr bwMode="auto">
            <a:xfrm>
              <a:off x="1682" y="4144"/>
              <a:ext cx="509" cy="843"/>
            </a:xfrm>
            <a:custGeom>
              <a:avLst/>
              <a:gdLst>
                <a:gd name="G0" fmla="+- 9150 0 0"/>
                <a:gd name="G1" fmla="+- 21600 0 0"/>
                <a:gd name="G2" fmla="+- 21600 0 0"/>
                <a:gd name="T0" fmla="*/ 0 w 30750"/>
                <a:gd name="T1" fmla="*/ 2034 h 31469"/>
                <a:gd name="T2" fmla="*/ 28363 w 30750"/>
                <a:gd name="T3" fmla="*/ 31469 h 31469"/>
                <a:gd name="T4" fmla="*/ 9150 w 30750"/>
                <a:gd name="T5" fmla="*/ 21600 h 31469"/>
              </a:gdLst>
              <a:ahLst/>
              <a:cxnLst>
                <a:cxn ang="0">
                  <a:pos x="T0" y="T1"/>
                </a:cxn>
                <a:cxn ang="0">
                  <a:pos x="T2" y="T3"/>
                </a:cxn>
                <a:cxn ang="0">
                  <a:pos x="T4" y="T5"/>
                </a:cxn>
              </a:cxnLst>
              <a:rect l="0" t="0" r="r" b="b"/>
              <a:pathLst>
                <a:path w="30750" h="31469" fill="none" extrusionOk="0">
                  <a:moveTo>
                    <a:pt x="-1" y="2033"/>
                  </a:moveTo>
                  <a:cubicBezTo>
                    <a:pt x="2864" y="694"/>
                    <a:pt x="5987" y="-1"/>
                    <a:pt x="9150" y="0"/>
                  </a:cubicBezTo>
                  <a:cubicBezTo>
                    <a:pt x="21079" y="0"/>
                    <a:pt x="30750" y="9670"/>
                    <a:pt x="30750" y="21600"/>
                  </a:cubicBezTo>
                  <a:cubicBezTo>
                    <a:pt x="30750" y="25032"/>
                    <a:pt x="29931" y="28415"/>
                    <a:pt x="28363" y="31469"/>
                  </a:cubicBezTo>
                </a:path>
                <a:path w="30750" h="31469" stroke="0" extrusionOk="0">
                  <a:moveTo>
                    <a:pt x="-1" y="2033"/>
                  </a:moveTo>
                  <a:cubicBezTo>
                    <a:pt x="2864" y="694"/>
                    <a:pt x="5987" y="-1"/>
                    <a:pt x="9150" y="0"/>
                  </a:cubicBezTo>
                  <a:cubicBezTo>
                    <a:pt x="21079" y="0"/>
                    <a:pt x="30750" y="9670"/>
                    <a:pt x="30750" y="21600"/>
                  </a:cubicBezTo>
                  <a:cubicBezTo>
                    <a:pt x="30750" y="25032"/>
                    <a:pt x="29931" y="28415"/>
                    <a:pt x="28363" y="31469"/>
                  </a:cubicBezTo>
                  <a:lnTo>
                    <a:pt x="9150" y="2160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4" name="Arc 172"/>
            <p:cNvSpPr>
              <a:spLocks/>
            </p:cNvSpPr>
            <p:nvPr/>
          </p:nvSpPr>
          <p:spPr bwMode="auto">
            <a:xfrm>
              <a:off x="2353" y="4566"/>
              <a:ext cx="666" cy="424"/>
            </a:xfrm>
            <a:custGeom>
              <a:avLst/>
              <a:gdLst>
                <a:gd name="G0" fmla="+- 21600 0 0"/>
                <a:gd name="G1" fmla="+- 6005 0 0"/>
                <a:gd name="G2" fmla="+- 21600 0 0"/>
                <a:gd name="T0" fmla="*/ 39429 w 39429"/>
                <a:gd name="T1" fmla="*/ 18199 h 27605"/>
                <a:gd name="T2" fmla="*/ 852 w 39429"/>
                <a:gd name="T3" fmla="*/ 0 h 27605"/>
                <a:gd name="T4" fmla="*/ 21600 w 39429"/>
                <a:gd name="T5" fmla="*/ 6005 h 27605"/>
              </a:gdLst>
              <a:ahLst/>
              <a:cxnLst>
                <a:cxn ang="0">
                  <a:pos x="T0" y="T1"/>
                </a:cxn>
                <a:cxn ang="0">
                  <a:pos x="T2" y="T3"/>
                </a:cxn>
                <a:cxn ang="0">
                  <a:pos x="T4" y="T5"/>
                </a:cxn>
              </a:cxnLst>
              <a:rect l="0" t="0" r="r" b="b"/>
              <a:pathLst>
                <a:path w="39429" h="27605" fill="none" extrusionOk="0">
                  <a:moveTo>
                    <a:pt x="39428" y="18198"/>
                  </a:moveTo>
                  <a:cubicBezTo>
                    <a:pt x="35403" y="24085"/>
                    <a:pt x="28731" y="27604"/>
                    <a:pt x="21600" y="27605"/>
                  </a:cubicBezTo>
                  <a:cubicBezTo>
                    <a:pt x="9670" y="27605"/>
                    <a:pt x="0" y="17934"/>
                    <a:pt x="0" y="6005"/>
                  </a:cubicBezTo>
                  <a:cubicBezTo>
                    <a:pt x="-1" y="3973"/>
                    <a:pt x="286" y="1951"/>
                    <a:pt x="851" y="-1"/>
                  </a:cubicBezTo>
                </a:path>
                <a:path w="39429" h="27605" stroke="0" extrusionOk="0">
                  <a:moveTo>
                    <a:pt x="39428" y="18198"/>
                  </a:moveTo>
                  <a:cubicBezTo>
                    <a:pt x="35403" y="24085"/>
                    <a:pt x="28731" y="27604"/>
                    <a:pt x="21600" y="27605"/>
                  </a:cubicBezTo>
                  <a:cubicBezTo>
                    <a:pt x="9670" y="27605"/>
                    <a:pt x="0" y="17934"/>
                    <a:pt x="0" y="6005"/>
                  </a:cubicBezTo>
                  <a:cubicBezTo>
                    <a:pt x="-1" y="3973"/>
                    <a:pt x="286" y="1951"/>
                    <a:pt x="851" y="-1"/>
                  </a:cubicBezTo>
                  <a:lnTo>
                    <a:pt x="21600" y="6005"/>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5" name="Arc 173"/>
            <p:cNvSpPr>
              <a:spLocks/>
            </p:cNvSpPr>
            <p:nvPr/>
          </p:nvSpPr>
          <p:spPr bwMode="auto">
            <a:xfrm>
              <a:off x="2326" y="4331"/>
              <a:ext cx="267" cy="398"/>
            </a:xfrm>
            <a:custGeom>
              <a:avLst/>
              <a:gdLst>
                <a:gd name="G0" fmla="+- 14808 0 0"/>
                <a:gd name="G1" fmla="+- 21600 0 0"/>
                <a:gd name="G2" fmla="+- 21600 0 0"/>
                <a:gd name="T0" fmla="*/ 0 w 36408"/>
                <a:gd name="T1" fmla="*/ 5874 h 33118"/>
                <a:gd name="T2" fmla="*/ 33081 w 36408"/>
                <a:gd name="T3" fmla="*/ 33118 h 33118"/>
                <a:gd name="T4" fmla="*/ 14808 w 36408"/>
                <a:gd name="T5" fmla="*/ 21600 h 33118"/>
              </a:gdLst>
              <a:ahLst/>
              <a:cxnLst>
                <a:cxn ang="0">
                  <a:pos x="T0" y="T1"/>
                </a:cxn>
                <a:cxn ang="0">
                  <a:pos x="T2" y="T3"/>
                </a:cxn>
                <a:cxn ang="0">
                  <a:pos x="T4" y="T5"/>
                </a:cxn>
              </a:cxnLst>
              <a:rect l="0" t="0" r="r" b="b"/>
              <a:pathLst>
                <a:path w="36408" h="33118" fill="none" extrusionOk="0">
                  <a:moveTo>
                    <a:pt x="0" y="5874"/>
                  </a:moveTo>
                  <a:cubicBezTo>
                    <a:pt x="4007" y="2101"/>
                    <a:pt x="9303" y="-1"/>
                    <a:pt x="14808" y="0"/>
                  </a:cubicBezTo>
                  <a:cubicBezTo>
                    <a:pt x="26737" y="0"/>
                    <a:pt x="36408" y="9670"/>
                    <a:pt x="36408" y="21600"/>
                  </a:cubicBezTo>
                  <a:cubicBezTo>
                    <a:pt x="36408" y="25676"/>
                    <a:pt x="35254" y="29669"/>
                    <a:pt x="33080" y="33117"/>
                  </a:cubicBezTo>
                </a:path>
                <a:path w="36408" h="33118" stroke="0" extrusionOk="0">
                  <a:moveTo>
                    <a:pt x="0" y="5874"/>
                  </a:moveTo>
                  <a:cubicBezTo>
                    <a:pt x="4007" y="2101"/>
                    <a:pt x="9303" y="-1"/>
                    <a:pt x="14808" y="0"/>
                  </a:cubicBezTo>
                  <a:cubicBezTo>
                    <a:pt x="26737" y="0"/>
                    <a:pt x="36408" y="9670"/>
                    <a:pt x="36408" y="21600"/>
                  </a:cubicBezTo>
                  <a:cubicBezTo>
                    <a:pt x="36408" y="25676"/>
                    <a:pt x="35254" y="29669"/>
                    <a:pt x="33080" y="33117"/>
                  </a:cubicBezTo>
                  <a:lnTo>
                    <a:pt x="14808" y="2160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6" name="Freeform 174"/>
            <p:cNvSpPr>
              <a:spLocks/>
            </p:cNvSpPr>
            <p:nvPr/>
          </p:nvSpPr>
          <p:spPr bwMode="auto">
            <a:xfrm>
              <a:off x="3496" y="5618"/>
              <a:ext cx="581" cy="518"/>
            </a:xfrm>
            <a:custGeom>
              <a:avLst/>
              <a:gdLst>
                <a:gd name="T0" fmla="*/ 581 w 581"/>
                <a:gd name="T1" fmla="*/ 518 h 518"/>
                <a:gd name="T2" fmla="*/ 542 w 581"/>
                <a:gd name="T3" fmla="*/ 427 h 518"/>
                <a:gd name="T4" fmla="*/ 346 w 581"/>
                <a:gd name="T5" fmla="*/ 225 h 518"/>
                <a:gd name="T6" fmla="*/ 125 w 581"/>
                <a:gd name="T7" fmla="*/ 110 h 518"/>
                <a:gd name="T8" fmla="*/ 0 w 581"/>
                <a:gd name="T9" fmla="*/ 0 h 518"/>
              </a:gdLst>
              <a:ahLst/>
              <a:cxnLst>
                <a:cxn ang="0">
                  <a:pos x="T0" y="T1"/>
                </a:cxn>
                <a:cxn ang="0">
                  <a:pos x="T2" y="T3"/>
                </a:cxn>
                <a:cxn ang="0">
                  <a:pos x="T4" y="T5"/>
                </a:cxn>
                <a:cxn ang="0">
                  <a:pos x="T6" y="T7"/>
                </a:cxn>
                <a:cxn ang="0">
                  <a:pos x="T8" y="T9"/>
                </a:cxn>
              </a:cxnLst>
              <a:rect l="0" t="0" r="r" b="b"/>
              <a:pathLst>
                <a:path w="581" h="518">
                  <a:moveTo>
                    <a:pt x="581" y="518"/>
                  </a:moveTo>
                  <a:lnTo>
                    <a:pt x="542" y="427"/>
                  </a:lnTo>
                  <a:lnTo>
                    <a:pt x="346" y="225"/>
                  </a:lnTo>
                  <a:lnTo>
                    <a:pt x="125" y="11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7" name="Freeform 175"/>
            <p:cNvSpPr>
              <a:spLocks/>
            </p:cNvSpPr>
            <p:nvPr/>
          </p:nvSpPr>
          <p:spPr bwMode="auto">
            <a:xfrm>
              <a:off x="3477" y="5776"/>
              <a:ext cx="360" cy="408"/>
            </a:xfrm>
            <a:custGeom>
              <a:avLst/>
              <a:gdLst>
                <a:gd name="T0" fmla="*/ 0 w 360"/>
                <a:gd name="T1" fmla="*/ 0 h 408"/>
                <a:gd name="T2" fmla="*/ 105 w 360"/>
                <a:gd name="T3" fmla="*/ 202 h 408"/>
                <a:gd name="T4" fmla="*/ 249 w 360"/>
                <a:gd name="T5" fmla="*/ 341 h 408"/>
                <a:gd name="T6" fmla="*/ 360 w 360"/>
                <a:gd name="T7" fmla="*/ 408 h 408"/>
              </a:gdLst>
              <a:ahLst/>
              <a:cxnLst>
                <a:cxn ang="0">
                  <a:pos x="T0" y="T1"/>
                </a:cxn>
                <a:cxn ang="0">
                  <a:pos x="T2" y="T3"/>
                </a:cxn>
                <a:cxn ang="0">
                  <a:pos x="T4" y="T5"/>
                </a:cxn>
                <a:cxn ang="0">
                  <a:pos x="T6" y="T7"/>
                </a:cxn>
              </a:cxnLst>
              <a:rect l="0" t="0" r="r" b="b"/>
              <a:pathLst>
                <a:path w="360" h="408">
                  <a:moveTo>
                    <a:pt x="0" y="0"/>
                  </a:moveTo>
                  <a:lnTo>
                    <a:pt x="105" y="202"/>
                  </a:lnTo>
                  <a:lnTo>
                    <a:pt x="249" y="341"/>
                  </a:lnTo>
                  <a:lnTo>
                    <a:pt x="360" y="40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8" name="Freeform 176"/>
            <p:cNvSpPr>
              <a:spLocks/>
            </p:cNvSpPr>
            <p:nvPr/>
          </p:nvSpPr>
          <p:spPr bwMode="auto">
            <a:xfrm>
              <a:off x="5637" y="4029"/>
              <a:ext cx="471" cy="134"/>
            </a:xfrm>
            <a:custGeom>
              <a:avLst/>
              <a:gdLst>
                <a:gd name="T0" fmla="*/ 0 w 471"/>
                <a:gd name="T1" fmla="*/ 91 h 134"/>
                <a:gd name="T2" fmla="*/ 72 w 471"/>
                <a:gd name="T3" fmla="*/ 115 h 134"/>
                <a:gd name="T4" fmla="*/ 183 w 471"/>
                <a:gd name="T5" fmla="*/ 134 h 134"/>
                <a:gd name="T6" fmla="*/ 327 w 471"/>
                <a:gd name="T7" fmla="*/ 67 h 134"/>
                <a:gd name="T8" fmla="*/ 452 w 471"/>
                <a:gd name="T9" fmla="*/ 43 h 134"/>
                <a:gd name="T10" fmla="*/ 471 w 471"/>
                <a:gd name="T11" fmla="*/ 0 h 134"/>
              </a:gdLst>
              <a:ahLst/>
              <a:cxnLst>
                <a:cxn ang="0">
                  <a:pos x="T0" y="T1"/>
                </a:cxn>
                <a:cxn ang="0">
                  <a:pos x="T2" y="T3"/>
                </a:cxn>
                <a:cxn ang="0">
                  <a:pos x="T4" y="T5"/>
                </a:cxn>
                <a:cxn ang="0">
                  <a:pos x="T6" y="T7"/>
                </a:cxn>
                <a:cxn ang="0">
                  <a:pos x="T8" y="T9"/>
                </a:cxn>
                <a:cxn ang="0">
                  <a:pos x="T10" y="T11"/>
                </a:cxn>
              </a:cxnLst>
              <a:rect l="0" t="0" r="r" b="b"/>
              <a:pathLst>
                <a:path w="471" h="134">
                  <a:moveTo>
                    <a:pt x="0" y="91"/>
                  </a:moveTo>
                  <a:lnTo>
                    <a:pt x="72" y="115"/>
                  </a:lnTo>
                  <a:lnTo>
                    <a:pt x="183" y="134"/>
                  </a:lnTo>
                  <a:lnTo>
                    <a:pt x="327" y="67"/>
                  </a:lnTo>
                  <a:lnTo>
                    <a:pt x="452" y="43"/>
                  </a:lnTo>
                  <a:lnTo>
                    <a:pt x="471"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09" name="Freeform 177"/>
            <p:cNvSpPr>
              <a:spLocks/>
            </p:cNvSpPr>
            <p:nvPr/>
          </p:nvSpPr>
          <p:spPr bwMode="auto">
            <a:xfrm>
              <a:off x="5767" y="4466"/>
              <a:ext cx="394" cy="499"/>
            </a:xfrm>
            <a:custGeom>
              <a:avLst/>
              <a:gdLst>
                <a:gd name="T0" fmla="*/ 394 w 394"/>
                <a:gd name="T1" fmla="*/ 0 h 499"/>
                <a:gd name="T2" fmla="*/ 341 w 394"/>
                <a:gd name="T3" fmla="*/ 158 h 499"/>
                <a:gd name="T4" fmla="*/ 125 w 394"/>
                <a:gd name="T5" fmla="*/ 316 h 499"/>
                <a:gd name="T6" fmla="*/ 0 w 394"/>
                <a:gd name="T7" fmla="*/ 499 h 499"/>
              </a:gdLst>
              <a:ahLst/>
              <a:cxnLst>
                <a:cxn ang="0">
                  <a:pos x="T0" y="T1"/>
                </a:cxn>
                <a:cxn ang="0">
                  <a:pos x="T2" y="T3"/>
                </a:cxn>
                <a:cxn ang="0">
                  <a:pos x="T4" y="T5"/>
                </a:cxn>
                <a:cxn ang="0">
                  <a:pos x="T6" y="T7"/>
                </a:cxn>
              </a:cxnLst>
              <a:rect l="0" t="0" r="r" b="b"/>
              <a:pathLst>
                <a:path w="394" h="499">
                  <a:moveTo>
                    <a:pt x="394" y="0"/>
                  </a:moveTo>
                  <a:lnTo>
                    <a:pt x="341" y="158"/>
                  </a:lnTo>
                  <a:lnTo>
                    <a:pt x="125" y="316"/>
                  </a:lnTo>
                  <a:lnTo>
                    <a:pt x="0" y="499"/>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0" name="Freeform 178"/>
            <p:cNvSpPr>
              <a:spLocks/>
            </p:cNvSpPr>
            <p:nvPr/>
          </p:nvSpPr>
          <p:spPr bwMode="auto">
            <a:xfrm>
              <a:off x="5560" y="4845"/>
              <a:ext cx="437" cy="614"/>
            </a:xfrm>
            <a:custGeom>
              <a:avLst/>
              <a:gdLst>
                <a:gd name="T0" fmla="*/ 437 w 437"/>
                <a:gd name="T1" fmla="*/ 0 h 614"/>
                <a:gd name="T2" fmla="*/ 327 w 437"/>
                <a:gd name="T3" fmla="*/ 115 h 614"/>
                <a:gd name="T4" fmla="*/ 240 w 437"/>
                <a:gd name="T5" fmla="*/ 322 h 614"/>
                <a:gd name="T6" fmla="*/ 164 w 437"/>
                <a:gd name="T7" fmla="*/ 504 h 614"/>
                <a:gd name="T8" fmla="*/ 0 w 437"/>
                <a:gd name="T9" fmla="*/ 614 h 614"/>
              </a:gdLst>
              <a:ahLst/>
              <a:cxnLst>
                <a:cxn ang="0">
                  <a:pos x="T0" y="T1"/>
                </a:cxn>
                <a:cxn ang="0">
                  <a:pos x="T2" y="T3"/>
                </a:cxn>
                <a:cxn ang="0">
                  <a:pos x="T4" y="T5"/>
                </a:cxn>
                <a:cxn ang="0">
                  <a:pos x="T6" y="T7"/>
                </a:cxn>
                <a:cxn ang="0">
                  <a:pos x="T8" y="T9"/>
                </a:cxn>
              </a:cxnLst>
              <a:rect l="0" t="0" r="r" b="b"/>
              <a:pathLst>
                <a:path w="437" h="614">
                  <a:moveTo>
                    <a:pt x="437" y="0"/>
                  </a:moveTo>
                  <a:lnTo>
                    <a:pt x="327" y="115"/>
                  </a:lnTo>
                  <a:lnTo>
                    <a:pt x="240" y="322"/>
                  </a:lnTo>
                  <a:lnTo>
                    <a:pt x="164" y="504"/>
                  </a:lnTo>
                  <a:lnTo>
                    <a:pt x="0" y="61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1" name="Arc 179"/>
            <p:cNvSpPr>
              <a:spLocks/>
            </p:cNvSpPr>
            <p:nvPr/>
          </p:nvSpPr>
          <p:spPr bwMode="auto">
            <a:xfrm>
              <a:off x="5884" y="5139"/>
              <a:ext cx="282" cy="461"/>
            </a:xfrm>
            <a:custGeom>
              <a:avLst/>
              <a:gdLst>
                <a:gd name="G0" fmla="+- 18022 0 0"/>
                <a:gd name="G1" fmla="+- 21593 0 0"/>
                <a:gd name="G2" fmla="+- 21600 0 0"/>
                <a:gd name="T0" fmla="*/ 18583 w 39622"/>
                <a:gd name="T1" fmla="*/ 0 h 43193"/>
                <a:gd name="T2" fmla="*/ 0 w 39622"/>
                <a:gd name="T3" fmla="*/ 33499 h 43193"/>
                <a:gd name="T4" fmla="*/ 18022 w 39622"/>
                <a:gd name="T5" fmla="*/ 21593 h 43193"/>
              </a:gdLst>
              <a:ahLst/>
              <a:cxnLst>
                <a:cxn ang="0">
                  <a:pos x="T0" y="T1"/>
                </a:cxn>
                <a:cxn ang="0">
                  <a:pos x="T2" y="T3"/>
                </a:cxn>
                <a:cxn ang="0">
                  <a:pos x="T4" y="T5"/>
                </a:cxn>
              </a:cxnLst>
              <a:rect l="0" t="0" r="r" b="b"/>
              <a:pathLst>
                <a:path w="39622" h="43193" fill="none" extrusionOk="0">
                  <a:moveTo>
                    <a:pt x="18582" y="0"/>
                  </a:moveTo>
                  <a:cubicBezTo>
                    <a:pt x="30289" y="304"/>
                    <a:pt x="39622" y="9882"/>
                    <a:pt x="39622" y="21593"/>
                  </a:cubicBezTo>
                  <a:cubicBezTo>
                    <a:pt x="39622" y="33522"/>
                    <a:pt x="29951" y="43193"/>
                    <a:pt x="18022" y="43193"/>
                  </a:cubicBezTo>
                  <a:cubicBezTo>
                    <a:pt x="10767" y="43193"/>
                    <a:pt x="3998" y="39551"/>
                    <a:pt x="-1" y="33499"/>
                  </a:cubicBezTo>
                </a:path>
                <a:path w="39622" h="43193" stroke="0" extrusionOk="0">
                  <a:moveTo>
                    <a:pt x="18582" y="0"/>
                  </a:moveTo>
                  <a:cubicBezTo>
                    <a:pt x="30289" y="304"/>
                    <a:pt x="39622" y="9882"/>
                    <a:pt x="39622" y="21593"/>
                  </a:cubicBezTo>
                  <a:cubicBezTo>
                    <a:pt x="39622" y="33522"/>
                    <a:pt x="29951" y="43193"/>
                    <a:pt x="18022" y="43193"/>
                  </a:cubicBezTo>
                  <a:cubicBezTo>
                    <a:pt x="10767" y="43193"/>
                    <a:pt x="3998" y="39551"/>
                    <a:pt x="-1" y="33499"/>
                  </a:cubicBezTo>
                  <a:lnTo>
                    <a:pt x="18022" y="21593"/>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2" name="Arc 180"/>
            <p:cNvSpPr>
              <a:spLocks/>
            </p:cNvSpPr>
            <p:nvPr/>
          </p:nvSpPr>
          <p:spPr bwMode="auto">
            <a:xfrm>
              <a:off x="5836" y="5344"/>
              <a:ext cx="191" cy="173"/>
            </a:xfrm>
            <a:custGeom>
              <a:avLst/>
              <a:gdLst>
                <a:gd name="G0" fmla="+- 21306 0 0"/>
                <a:gd name="G1" fmla="+- 21600 0 0"/>
                <a:gd name="G2" fmla="+- 21600 0 0"/>
                <a:gd name="T0" fmla="*/ 0 w 39125"/>
                <a:gd name="T1" fmla="*/ 18045 h 21600"/>
                <a:gd name="T2" fmla="*/ 39125 w 39125"/>
                <a:gd name="T3" fmla="*/ 9392 h 21600"/>
                <a:gd name="T4" fmla="*/ 21306 w 39125"/>
                <a:gd name="T5" fmla="*/ 21600 h 21600"/>
              </a:gdLst>
              <a:ahLst/>
              <a:cxnLst>
                <a:cxn ang="0">
                  <a:pos x="T0" y="T1"/>
                </a:cxn>
                <a:cxn ang="0">
                  <a:pos x="T2" y="T3"/>
                </a:cxn>
                <a:cxn ang="0">
                  <a:pos x="T4" y="T5"/>
                </a:cxn>
              </a:cxnLst>
              <a:rect l="0" t="0" r="r" b="b"/>
              <a:pathLst>
                <a:path w="39125" h="21600" fill="none" extrusionOk="0">
                  <a:moveTo>
                    <a:pt x="0" y="18045"/>
                  </a:moveTo>
                  <a:cubicBezTo>
                    <a:pt x="1738" y="7631"/>
                    <a:pt x="10748" y="-1"/>
                    <a:pt x="21306" y="0"/>
                  </a:cubicBezTo>
                  <a:cubicBezTo>
                    <a:pt x="28431" y="0"/>
                    <a:pt x="35098" y="3513"/>
                    <a:pt x="39125" y="9391"/>
                  </a:cubicBezTo>
                </a:path>
                <a:path w="39125" h="21600" stroke="0" extrusionOk="0">
                  <a:moveTo>
                    <a:pt x="0" y="18045"/>
                  </a:moveTo>
                  <a:cubicBezTo>
                    <a:pt x="1738" y="7631"/>
                    <a:pt x="10748" y="-1"/>
                    <a:pt x="21306" y="0"/>
                  </a:cubicBezTo>
                  <a:cubicBezTo>
                    <a:pt x="28431" y="0"/>
                    <a:pt x="35098" y="3513"/>
                    <a:pt x="39125" y="9391"/>
                  </a:cubicBezTo>
                  <a:lnTo>
                    <a:pt x="21306" y="2160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3" name="Arc 181"/>
            <p:cNvSpPr>
              <a:spLocks/>
            </p:cNvSpPr>
            <p:nvPr/>
          </p:nvSpPr>
          <p:spPr bwMode="auto">
            <a:xfrm>
              <a:off x="5714" y="4265"/>
              <a:ext cx="202" cy="585"/>
            </a:xfrm>
            <a:custGeom>
              <a:avLst/>
              <a:gdLst>
                <a:gd name="G0" fmla="+- 12694 0 0"/>
                <a:gd name="G1" fmla="+- 19819 0 0"/>
                <a:gd name="G2" fmla="+- 21600 0 0"/>
                <a:gd name="T0" fmla="*/ 21283 w 34294"/>
                <a:gd name="T1" fmla="*/ 0 h 41419"/>
                <a:gd name="T2" fmla="*/ 0 w 34294"/>
                <a:gd name="T3" fmla="*/ 37295 h 41419"/>
                <a:gd name="T4" fmla="*/ 12694 w 34294"/>
                <a:gd name="T5" fmla="*/ 19819 h 41419"/>
              </a:gdLst>
              <a:ahLst/>
              <a:cxnLst>
                <a:cxn ang="0">
                  <a:pos x="T0" y="T1"/>
                </a:cxn>
                <a:cxn ang="0">
                  <a:pos x="T2" y="T3"/>
                </a:cxn>
                <a:cxn ang="0">
                  <a:pos x="T4" y="T5"/>
                </a:cxn>
              </a:cxnLst>
              <a:rect l="0" t="0" r="r" b="b"/>
              <a:pathLst>
                <a:path w="34294" h="41419" fill="none" extrusionOk="0">
                  <a:moveTo>
                    <a:pt x="21282" y="0"/>
                  </a:moveTo>
                  <a:cubicBezTo>
                    <a:pt x="29181" y="3423"/>
                    <a:pt x="34294" y="11210"/>
                    <a:pt x="34294" y="19819"/>
                  </a:cubicBezTo>
                  <a:cubicBezTo>
                    <a:pt x="34294" y="31748"/>
                    <a:pt x="24623" y="41419"/>
                    <a:pt x="12694" y="41419"/>
                  </a:cubicBezTo>
                  <a:cubicBezTo>
                    <a:pt x="8133" y="41419"/>
                    <a:pt x="3689" y="39975"/>
                    <a:pt x="-1" y="37295"/>
                  </a:cubicBezTo>
                </a:path>
                <a:path w="34294" h="41419" stroke="0" extrusionOk="0">
                  <a:moveTo>
                    <a:pt x="21282" y="0"/>
                  </a:moveTo>
                  <a:cubicBezTo>
                    <a:pt x="29181" y="3423"/>
                    <a:pt x="34294" y="11210"/>
                    <a:pt x="34294" y="19819"/>
                  </a:cubicBezTo>
                  <a:cubicBezTo>
                    <a:pt x="34294" y="31748"/>
                    <a:pt x="24623" y="41419"/>
                    <a:pt x="12694" y="41419"/>
                  </a:cubicBezTo>
                  <a:cubicBezTo>
                    <a:pt x="8133" y="41419"/>
                    <a:pt x="3689" y="39975"/>
                    <a:pt x="-1" y="37295"/>
                  </a:cubicBezTo>
                  <a:lnTo>
                    <a:pt x="12694" y="19819"/>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4" name="Arc 182"/>
            <p:cNvSpPr>
              <a:spLocks/>
            </p:cNvSpPr>
            <p:nvPr/>
          </p:nvSpPr>
          <p:spPr bwMode="auto">
            <a:xfrm>
              <a:off x="5634" y="4461"/>
              <a:ext cx="220" cy="168"/>
            </a:xfrm>
            <a:custGeom>
              <a:avLst/>
              <a:gdLst>
                <a:gd name="G0" fmla="+- 18743 0 0"/>
                <a:gd name="G1" fmla="+- 0 0 0"/>
                <a:gd name="G2" fmla="+- 21600 0 0"/>
                <a:gd name="T0" fmla="*/ 39668 w 39668"/>
                <a:gd name="T1" fmla="*/ 5358 h 21600"/>
                <a:gd name="T2" fmla="*/ 0 w 39668"/>
                <a:gd name="T3" fmla="*/ 10737 h 21600"/>
                <a:gd name="T4" fmla="*/ 18743 w 39668"/>
                <a:gd name="T5" fmla="*/ 0 h 21600"/>
              </a:gdLst>
              <a:ahLst/>
              <a:cxnLst>
                <a:cxn ang="0">
                  <a:pos x="T0" y="T1"/>
                </a:cxn>
                <a:cxn ang="0">
                  <a:pos x="T2" y="T3"/>
                </a:cxn>
                <a:cxn ang="0">
                  <a:pos x="T4" y="T5"/>
                </a:cxn>
              </a:cxnLst>
              <a:rect l="0" t="0" r="r" b="b"/>
              <a:pathLst>
                <a:path w="39668" h="21600" fill="none" extrusionOk="0">
                  <a:moveTo>
                    <a:pt x="39667" y="5357"/>
                  </a:moveTo>
                  <a:cubicBezTo>
                    <a:pt x="37220" y="14915"/>
                    <a:pt x="28608" y="21599"/>
                    <a:pt x="18743" y="21600"/>
                  </a:cubicBezTo>
                  <a:cubicBezTo>
                    <a:pt x="10999" y="21600"/>
                    <a:pt x="3849" y="17455"/>
                    <a:pt x="0" y="10736"/>
                  </a:cubicBezTo>
                </a:path>
                <a:path w="39668" h="21600" stroke="0" extrusionOk="0">
                  <a:moveTo>
                    <a:pt x="39667" y="5357"/>
                  </a:moveTo>
                  <a:cubicBezTo>
                    <a:pt x="37220" y="14915"/>
                    <a:pt x="28608" y="21599"/>
                    <a:pt x="18743" y="21600"/>
                  </a:cubicBezTo>
                  <a:cubicBezTo>
                    <a:pt x="10999" y="21600"/>
                    <a:pt x="3849" y="17455"/>
                    <a:pt x="0" y="10736"/>
                  </a:cubicBezTo>
                  <a:lnTo>
                    <a:pt x="18743" y="0"/>
                  </a:lnTo>
                  <a:close/>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5" name="Freeform 183"/>
            <p:cNvSpPr>
              <a:spLocks/>
            </p:cNvSpPr>
            <p:nvPr/>
          </p:nvSpPr>
          <p:spPr bwMode="auto">
            <a:xfrm>
              <a:off x="1532" y="3558"/>
              <a:ext cx="2511" cy="792"/>
            </a:xfrm>
            <a:custGeom>
              <a:avLst/>
              <a:gdLst>
                <a:gd name="T0" fmla="*/ 2511 w 2511"/>
                <a:gd name="T1" fmla="*/ 792 h 792"/>
                <a:gd name="T2" fmla="*/ 2310 w 2511"/>
                <a:gd name="T3" fmla="*/ 744 h 792"/>
                <a:gd name="T4" fmla="*/ 1983 w 2511"/>
                <a:gd name="T5" fmla="*/ 792 h 792"/>
                <a:gd name="T6" fmla="*/ 1767 w 2511"/>
                <a:gd name="T7" fmla="*/ 768 h 792"/>
                <a:gd name="T8" fmla="*/ 1474 w 2511"/>
                <a:gd name="T9" fmla="*/ 677 h 792"/>
                <a:gd name="T10" fmla="*/ 1292 w 2511"/>
                <a:gd name="T11" fmla="*/ 725 h 792"/>
                <a:gd name="T12" fmla="*/ 999 w 2511"/>
                <a:gd name="T13" fmla="*/ 610 h 792"/>
                <a:gd name="T14" fmla="*/ 764 w 2511"/>
                <a:gd name="T15" fmla="*/ 543 h 792"/>
                <a:gd name="T16" fmla="*/ 620 w 2511"/>
                <a:gd name="T17" fmla="*/ 567 h 792"/>
                <a:gd name="T18" fmla="*/ 240 w 2511"/>
                <a:gd name="T19" fmla="*/ 365 h 792"/>
                <a:gd name="T20" fmla="*/ 72 w 2511"/>
                <a:gd name="T21" fmla="*/ 250 h 792"/>
                <a:gd name="T22" fmla="*/ 0 w 2511"/>
                <a:gd name="T23"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1" h="792">
                  <a:moveTo>
                    <a:pt x="2511" y="792"/>
                  </a:moveTo>
                  <a:lnTo>
                    <a:pt x="2310" y="744"/>
                  </a:lnTo>
                  <a:lnTo>
                    <a:pt x="1983" y="792"/>
                  </a:lnTo>
                  <a:lnTo>
                    <a:pt x="1767" y="768"/>
                  </a:lnTo>
                  <a:lnTo>
                    <a:pt x="1474" y="677"/>
                  </a:lnTo>
                  <a:lnTo>
                    <a:pt x="1292" y="725"/>
                  </a:lnTo>
                  <a:lnTo>
                    <a:pt x="999" y="610"/>
                  </a:lnTo>
                  <a:lnTo>
                    <a:pt x="764" y="543"/>
                  </a:lnTo>
                  <a:lnTo>
                    <a:pt x="620" y="567"/>
                  </a:lnTo>
                  <a:lnTo>
                    <a:pt x="240" y="365"/>
                  </a:lnTo>
                  <a:lnTo>
                    <a:pt x="72" y="250"/>
                  </a:lnTo>
                  <a:lnTo>
                    <a:pt x="0" y="0"/>
                  </a:lnTo>
                </a:path>
              </a:pathLst>
            </a:custGeom>
            <a:solidFill>
              <a:srgbClr val="333333"/>
            </a:solidFill>
            <a:ln w="0">
              <a:solidFill>
                <a:srgbClr val="000000"/>
              </a:solidFill>
              <a:prstDash val="sysDot"/>
              <a:round/>
              <a:headEnd/>
              <a:tailEnd/>
            </a:ln>
          </p:spPr>
          <p:txBody>
            <a:bodyPr/>
            <a:lstStyle/>
            <a:p>
              <a:endParaRPr lang="de-DE"/>
            </a:p>
          </p:txBody>
        </p:sp>
        <p:sp>
          <p:nvSpPr>
            <p:cNvPr id="44216" name="Freeform 184"/>
            <p:cNvSpPr>
              <a:spLocks/>
            </p:cNvSpPr>
            <p:nvPr/>
          </p:nvSpPr>
          <p:spPr bwMode="auto">
            <a:xfrm>
              <a:off x="6074" y="3376"/>
              <a:ext cx="250" cy="514"/>
            </a:xfrm>
            <a:custGeom>
              <a:avLst/>
              <a:gdLst>
                <a:gd name="T0" fmla="*/ 250 w 250"/>
                <a:gd name="T1" fmla="*/ 0 h 514"/>
                <a:gd name="T2" fmla="*/ 144 w 250"/>
                <a:gd name="T3" fmla="*/ 86 h 514"/>
                <a:gd name="T4" fmla="*/ 125 w 250"/>
                <a:gd name="T5" fmla="*/ 245 h 514"/>
                <a:gd name="T6" fmla="*/ 53 w 250"/>
                <a:gd name="T7" fmla="*/ 403 h 514"/>
                <a:gd name="T8" fmla="*/ 0 w 250"/>
                <a:gd name="T9" fmla="*/ 514 h 514"/>
              </a:gdLst>
              <a:ahLst/>
              <a:cxnLst>
                <a:cxn ang="0">
                  <a:pos x="T0" y="T1"/>
                </a:cxn>
                <a:cxn ang="0">
                  <a:pos x="T2" y="T3"/>
                </a:cxn>
                <a:cxn ang="0">
                  <a:pos x="T4" y="T5"/>
                </a:cxn>
                <a:cxn ang="0">
                  <a:pos x="T6" y="T7"/>
                </a:cxn>
                <a:cxn ang="0">
                  <a:pos x="T8" y="T9"/>
                </a:cxn>
              </a:cxnLst>
              <a:rect l="0" t="0" r="r" b="b"/>
              <a:pathLst>
                <a:path w="250" h="514">
                  <a:moveTo>
                    <a:pt x="250" y="0"/>
                  </a:moveTo>
                  <a:lnTo>
                    <a:pt x="144" y="86"/>
                  </a:lnTo>
                  <a:lnTo>
                    <a:pt x="125" y="245"/>
                  </a:lnTo>
                  <a:lnTo>
                    <a:pt x="53" y="403"/>
                  </a:lnTo>
                  <a:lnTo>
                    <a:pt x="0" y="51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7" name="Freeform 185"/>
            <p:cNvSpPr>
              <a:spLocks/>
            </p:cNvSpPr>
            <p:nvPr/>
          </p:nvSpPr>
          <p:spPr bwMode="auto">
            <a:xfrm>
              <a:off x="5536" y="3798"/>
              <a:ext cx="111" cy="43"/>
            </a:xfrm>
            <a:custGeom>
              <a:avLst/>
              <a:gdLst>
                <a:gd name="T0" fmla="*/ 111 w 111"/>
                <a:gd name="T1" fmla="*/ 0 h 43"/>
                <a:gd name="T2" fmla="*/ 39 w 111"/>
                <a:gd name="T3" fmla="*/ 10 h 43"/>
                <a:gd name="T4" fmla="*/ 0 w 111"/>
                <a:gd name="T5" fmla="*/ 43 h 43"/>
              </a:gdLst>
              <a:ahLst/>
              <a:cxnLst>
                <a:cxn ang="0">
                  <a:pos x="T0" y="T1"/>
                </a:cxn>
                <a:cxn ang="0">
                  <a:pos x="T2" y="T3"/>
                </a:cxn>
                <a:cxn ang="0">
                  <a:pos x="T4" y="T5"/>
                </a:cxn>
              </a:cxnLst>
              <a:rect l="0" t="0" r="r" b="b"/>
              <a:pathLst>
                <a:path w="111" h="43">
                  <a:moveTo>
                    <a:pt x="111" y="0"/>
                  </a:moveTo>
                  <a:lnTo>
                    <a:pt x="39" y="10"/>
                  </a:lnTo>
                  <a:lnTo>
                    <a:pt x="0" y="4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8" name="Freeform 186"/>
            <p:cNvSpPr>
              <a:spLocks/>
            </p:cNvSpPr>
            <p:nvPr/>
          </p:nvSpPr>
          <p:spPr bwMode="auto">
            <a:xfrm>
              <a:off x="5340" y="3721"/>
              <a:ext cx="100" cy="77"/>
            </a:xfrm>
            <a:custGeom>
              <a:avLst/>
              <a:gdLst>
                <a:gd name="T0" fmla="*/ 100 w 100"/>
                <a:gd name="T1" fmla="*/ 77 h 77"/>
                <a:gd name="T2" fmla="*/ 72 w 100"/>
                <a:gd name="T3" fmla="*/ 34 h 77"/>
                <a:gd name="T4" fmla="*/ 0 w 100"/>
                <a:gd name="T5" fmla="*/ 0 h 77"/>
              </a:gdLst>
              <a:ahLst/>
              <a:cxnLst>
                <a:cxn ang="0">
                  <a:pos x="T0" y="T1"/>
                </a:cxn>
                <a:cxn ang="0">
                  <a:pos x="T2" y="T3"/>
                </a:cxn>
                <a:cxn ang="0">
                  <a:pos x="T4" y="T5"/>
                </a:cxn>
              </a:cxnLst>
              <a:rect l="0" t="0" r="r" b="b"/>
              <a:pathLst>
                <a:path w="100" h="77">
                  <a:moveTo>
                    <a:pt x="100" y="77"/>
                  </a:moveTo>
                  <a:lnTo>
                    <a:pt x="72" y="34"/>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19" name="Line 187"/>
            <p:cNvSpPr>
              <a:spLocks noChangeShapeType="1"/>
            </p:cNvSpPr>
            <p:nvPr/>
          </p:nvSpPr>
          <p:spPr bwMode="auto">
            <a:xfrm flipH="1" flipV="1">
              <a:off x="5354" y="3822"/>
              <a:ext cx="77" cy="1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20" name="Freeform 188"/>
            <p:cNvSpPr>
              <a:spLocks/>
            </p:cNvSpPr>
            <p:nvPr/>
          </p:nvSpPr>
          <p:spPr bwMode="auto">
            <a:xfrm>
              <a:off x="3385" y="3981"/>
              <a:ext cx="173" cy="48"/>
            </a:xfrm>
            <a:custGeom>
              <a:avLst/>
              <a:gdLst>
                <a:gd name="T0" fmla="*/ 0 w 173"/>
                <a:gd name="T1" fmla="*/ 48 h 48"/>
                <a:gd name="T2" fmla="*/ 82 w 173"/>
                <a:gd name="T3" fmla="*/ 0 h 48"/>
                <a:gd name="T4" fmla="*/ 173 w 173"/>
                <a:gd name="T5" fmla="*/ 9 h 48"/>
              </a:gdLst>
              <a:ahLst/>
              <a:cxnLst>
                <a:cxn ang="0">
                  <a:pos x="T0" y="T1"/>
                </a:cxn>
                <a:cxn ang="0">
                  <a:pos x="T2" y="T3"/>
                </a:cxn>
                <a:cxn ang="0">
                  <a:pos x="T4" y="T5"/>
                </a:cxn>
              </a:cxnLst>
              <a:rect l="0" t="0" r="r" b="b"/>
              <a:pathLst>
                <a:path w="173" h="48">
                  <a:moveTo>
                    <a:pt x="0" y="48"/>
                  </a:moveTo>
                  <a:lnTo>
                    <a:pt x="82" y="0"/>
                  </a:lnTo>
                  <a:lnTo>
                    <a:pt x="173" y="9"/>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1" name="Line 189"/>
            <p:cNvSpPr>
              <a:spLocks noChangeShapeType="1"/>
            </p:cNvSpPr>
            <p:nvPr/>
          </p:nvSpPr>
          <p:spPr bwMode="auto">
            <a:xfrm flipH="1" flipV="1">
              <a:off x="3117" y="3938"/>
              <a:ext cx="163" cy="76"/>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22" name="Freeform 190"/>
            <p:cNvSpPr>
              <a:spLocks/>
            </p:cNvSpPr>
            <p:nvPr/>
          </p:nvSpPr>
          <p:spPr bwMode="auto">
            <a:xfrm>
              <a:off x="3093" y="4029"/>
              <a:ext cx="192" cy="48"/>
            </a:xfrm>
            <a:custGeom>
              <a:avLst/>
              <a:gdLst>
                <a:gd name="T0" fmla="*/ 192 w 192"/>
                <a:gd name="T1" fmla="*/ 0 h 48"/>
                <a:gd name="T2" fmla="*/ 72 w 192"/>
                <a:gd name="T3" fmla="*/ 14 h 48"/>
                <a:gd name="T4" fmla="*/ 0 w 192"/>
                <a:gd name="T5" fmla="*/ 48 h 48"/>
              </a:gdLst>
              <a:ahLst/>
              <a:cxnLst>
                <a:cxn ang="0">
                  <a:pos x="T0" y="T1"/>
                </a:cxn>
                <a:cxn ang="0">
                  <a:pos x="T2" y="T3"/>
                </a:cxn>
                <a:cxn ang="0">
                  <a:pos x="T4" y="T5"/>
                </a:cxn>
              </a:cxnLst>
              <a:rect l="0" t="0" r="r" b="b"/>
              <a:pathLst>
                <a:path w="192" h="48">
                  <a:moveTo>
                    <a:pt x="192" y="0"/>
                  </a:moveTo>
                  <a:lnTo>
                    <a:pt x="72" y="14"/>
                  </a:lnTo>
                  <a:lnTo>
                    <a:pt x="0" y="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3" name="Freeform 191"/>
            <p:cNvSpPr>
              <a:spLocks/>
            </p:cNvSpPr>
            <p:nvPr/>
          </p:nvSpPr>
          <p:spPr bwMode="auto">
            <a:xfrm>
              <a:off x="2781" y="3904"/>
              <a:ext cx="158" cy="29"/>
            </a:xfrm>
            <a:custGeom>
              <a:avLst/>
              <a:gdLst>
                <a:gd name="T0" fmla="*/ 0 w 158"/>
                <a:gd name="T1" fmla="*/ 29 h 29"/>
                <a:gd name="T2" fmla="*/ 57 w 158"/>
                <a:gd name="T3" fmla="*/ 0 h 29"/>
                <a:gd name="T4" fmla="*/ 158 w 158"/>
                <a:gd name="T5" fmla="*/ 10 h 29"/>
              </a:gdLst>
              <a:ahLst/>
              <a:cxnLst>
                <a:cxn ang="0">
                  <a:pos x="T0" y="T1"/>
                </a:cxn>
                <a:cxn ang="0">
                  <a:pos x="T2" y="T3"/>
                </a:cxn>
                <a:cxn ang="0">
                  <a:pos x="T4" y="T5"/>
                </a:cxn>
              </a:cxnLst>
              <a:rect l="0" t="0" r="r" b="b"/>
              <a:pathLst>
                <a:path w="158" h="29">
                  <a:moveTo>
                    <a:pt x="0" y="29"/>
                  </a:moveTo>
                  <a:lnTo>
                    <a:pt x="57" y="0"/>
                  </a:lnTo>
                  <a:lnTo>
                    <a:pt x="158" y="1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4" name="Freeform 192"/>
            <p:cNvSpPr>
              <a:spLocks/>
            </p:cNvSpPr>
            <p:nvPr/>
          </p:nvSpPr>
          <p:spPr bwMode="auto">
            <a:xfrm>
              <a:off x="2651" y="3938"/>
              <a:ext cx="101" cy="100"/>
            </a:xfrm>
            <a:custGeom>
              <a:avLst/>
              <a:gdLst>
                <a:gd name="T0" fmla="*/ 101 w 101"/>
                <a:gd name="T1" fmla="*/ 0 h 100"/>
                <a:gd name="T2" fmla="*/ 53 w 101"/>
                <a:gd name="T3" fmla="*/ 19 h 100"/>
                <a:gd name="T4" fmla="*/ 0 w 101"/>
                <a:gd name="T5" fmla="*/ 100 h 100"/>
              </a:gdLst>
              <a:ahLst/>
              <a:cxnLst>
                <a:cxn ang="0">
                  <a:pos x="T0" y="T1"/>
                </a:cxn>
                <a:cxn ang="0">
                  <a:pos x="T2" y="T3"/>
                </a:cxn>
                <a:cxn ang="0">
                  <a:pos x="T4" y="T5"/>
                </a:cxn>
              </a:cxnLst>
              <a:rect l="0" t="0" r="r" b="b"/>
              <a:pathLst>
                <a:path w="101" h="100">
                  <a:moveTo>
                    <a:pt x="101" y="0"/>
                  </a:moveTo>
                  <a:lnTo>
                    <a:pt x="53" y="19"/>
                  </a:lnTo>
                  <a:lnTo>
                    <a:pt x="0" y="10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5" name="Freeform 193"/>
            <p:cNvSpPr>
              <a:spLocks/>
            </p:cNvSpPr>
            <p:nvPr/>
          </p:nvSpPr>
          <p:spPr bwMode="auto">
            <a:xfrm>
              <a:off x="2536" y="3914"/>
              <a:ext cx="134" cy="4"/>
            </a:xfrm>
            <a:custGeom>
              <a:avLst/>
              <a:gdLst>
                <a:gd name="T0" fmla="*/ 134 w 134"/>
                <a:gd name="T1" fmla="*/ 4 h 4"/>
                <a:gd name="T2" fmla="*/ 100 w 134"/>
                <a:gd name="T3" fmla="*/ 0 h 4"/>
                <a:gd name="T4" fmla="*/ 0 w 134"/>
                <a:gd name="T5" fmla="*/ 0 h 4"/>
              </a:gdLst>
              <a:ahLst/>
              <a:cxnLst>
                <a:cxn ang="0">
                  <a:pos x="T0" y="T1"/>
                </a:cxn>
                <a:cxn ang="0">
                  <a:pos x="T2" y="T3"/>
                </a:cxn>
                <a:cxn ang="0">
                  <a:pos x="T4" y="T5"/>
                </a:cxn>
              </a:cxnLst>
              <a:rect l="0" t="0" r="r" b="b"/>
              <a:pathLst>
                <a:path w="134" h="4">
                  <a:moveTo>
                    <a:pt x="134" y="4"/>
                  </a:moveTo>
                  <a:lnTo>
                    <a:pt x="10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6" name="Freeform 194"/>
            <p:cNvSpPr>
              <a:spLocks/>
            </p:cNvSpPr>
            <p:nvPr/>
          </p:nvSpPr>
          <p:spPr bwMode="auto">
            <a:xfrm>
              <a:off x="2382" y="3702"/>
              <a:ext cx="139" cy="34"/>
            </a:xfrm>
            <a:custGeom>
              <a:avLst/>
              <a:gdLst>
                <a:gd name="T0" fmla="*/ 0 w 139"/>
                <a:gd name="T1" fmla="*/ 34 h 34"/>
                <a:gd name="T2" fmla="*/ 86 w 139"/>
                <a:gd name="T3" fmla="*/ 0 h 34"/>
                <a:gd name="T4" fmla="*/ 139 w 139"/>
                <a:gd name="T5" fmla="*/ 5 h 34"/>
              </a:gdLst>
              <a:ahLst/>
              <a:cxnLst>
                <a:cxn ang="0">
                  <a:pos x="T0" y="T1"/>
                </a:cxn>
                <a:cxn ang="0">
                  <a:pos x="T2" y="T3"/>
                </a:cxn>
                <a:cxn ang="0">
                  <a:pos x="T4" y="T5"/>
                </a:cxn>
              </a:cxnLst>
              <a:rect l="0" t="0" r="r" b="b"/>
              <a:pathLst>
                <a:path w="139" h="34">
                  <a:moveTo>
                    <a:pt x="0" y="34"/>
                  </a:moveTo>
                  <a:lnTo>
                    <a:pt x="86" y="0"/>
                  </a:lnTo>
                  <a:lnTo>
                    <a:pt x="139" y="5"/>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7" name="Freeform 195"/>
            <p:cNvSpPr>
              <a:spLocks/>
            </p:cNvSpPr>
            <p:nvPr/>
          </p:nvSpPr>
          <p:spPr bwMode="auto">
            <a:xfrm>
              <a:off x="2099" y="3673"/>
              <a:ext cx="173" cy="48"/>
            </a:xfrm>
            <a:custGeom>
              <a:avLst/>
              <a:gdLst>
                <a:gd name="T0" fmla="*/ 173 w 173"/>
                <a:gd name="T1" fmla="*/ 48 h 48"/>
                <a:gd name="T2" fmla="*/ 48 w 173"/>
                <a:gd name="T3" fmla="*/ 0 h 48"/>
                <a:gd name="T4" fmla="*/ 0 w 173"/>
                <a:gd name="T5" fmla="*/ 10 h 48"/>
              </a:gdLst>
              <a:ahLst/>
              <a:cxnLst>
                <a:cxn ang="0">
                  <a:pos x="T0" y="T1"/>
                </a:cxn>
                <a:cxn ang="0">
                  <a:pos x="T2" y="T3"/>
                </a:cxn>
                <a:cxn ang="0">
                  <a:pos x="T4" y="T5"/>
                </a:cxn>
              </a:cxnLst>
              <a:rect l="0" t="0" r="r" b="b"/>
              <a:pathLst>
                <a:path w="173" h="48">
                  <a:moveTo>
                    <a:pt x="173" y="48"/>
                  </a:moveTo>
                  <a:lnTo>
                    <a:pt x="48" y="0"/>
                  </a:lnTo>
                  <a:lnTo>
                    <a:pt x="0" y="1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28" name="Line 196"/>
            <p:cNvSpPr>
              <a:spLocks noChangeShapeType="1"/>
            </p:cNvSpPr>
            <p:nvPr/>
          </p:nvSpPr>
          <p:spPr bwMode="auto">
            <a:xfrm flipH="1" flipV="1">
              <a:off x="2214" y="3635"/>
              <a:ext cx="58" cy="2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29" name="Line 197"/>
            <p:cNvSpPr>
              <a:spLocks noChangeShapeType="1"/>
            </p:cNvSpPr>
            <p:nvPr/>
          </p:nvSpPr>
          <p:spPr bwMode="auto">
            <a:xfrm flipH="1">
              <a:off x="2252" y="3736"/>
              <a:ext cx="68" cy="72"/>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30" name="Freeform 198"/>
            <p:cNvSpPr>
              <a:spLocks/>
            </p:cNvSpPr>
            <p:nvPr/>
          </p:nvSpPr>
          <p:spPr bwMode="auto">
            <a:xfrm>
              <a:off x="2036" y="3313"/>
              <a:ext cx="149" cy="20"/>
            </a:xfrm>
            <a:custGeom>
              <a:avLst/>
              <a:gdLst>
                <a:gd name="T0" fmla="*/ 149 w 149"/>
                <a:gd name="T1" fmla="*/ 20 h 20"/>
                <a:gd name="T2" fmla="*/ 68 w 149"/>
                <a:gd name="T3" fmla="*/ 0 h 20"/>
                <a:gd name="T4" fmla="*/ 0 w 149"/>
                <a:gd name="T5" fmla="*/ 10 h 20"/>
              </a:gdLst>
              <a:ahLst/>
              <a:cxnLst>
                <a:cxn ang="0">
                  <a:pos x="T0" y="T1"/>
                </a:cxn>
                <a:cxn ang="0">
                  <a:pos x="T2" y="T3"/>
                </a:cxn>
                <a:cxn ang="0">
                  <a:pos x="T4" y="T5"/>
                </a:cxn>
              </a:cxnLst>
              <a:rect l="0" t="0" r="r" b="b"/>
              <a:pathLst>
                <a:path w="149" h="20">
                  <a:moveTo>
                    <a:pt x="149" y="20"/>
                  </a:moveTo>
                  <a:lnTo>
                    <a:pt x="68" y="0"/>
                  </a:lnTo>
                  <a:lnTo>
                    <a:pt x="0" y="1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1" name="Freeform 199"/>
            <p:cNvSpPr>
              <a:spLocks/>
            </p:cNvSpPr>
            <p:nvPr/>
          </p:nvSpPr>
          <p:spPr bwMode="auto">
            <a:xfrm>
              <a:off x="2099" y="3337"/>
              <a:ext cx="96" cy="101"/>
            </a:xfrm>
            <a:custGeom>
              <a:avLst/>
              <a:gdLst>
                <a:gd name="T0" fmla="*/ 96 w 96"/>
                <a:gd name="T1" fmla="*/ 0 h 101"/>
                <a:gd name="T2" fmla="*/ 43 w 96"/>
                <a:gd name="T3" fmla="*/ 29 h 101"/>
                <a:gd name="T4" fmla="*/ 0 w 96"/>
                <a:gd name="T5" fmla="*/ 101 h 101"/>
              </a:gdLst>
              <a:ahLst/>
              <a:cxnLst>
                <a:cxn ang="0">
                  <a:pos x="T0" y="T1"/>
                </a:cxn>
                <a:cxn ang="0">
                  <a:pos x="T2" y="T3"/>
                </a:cxn>
                <a:cxn ang="0">
                  <a:pos x="T4" y="T5"/>
                </a:cxn>
              </a:cxnLst>
              <a:rect l="0" t="0" r="r" b="b"/>
              <a:pathLst>
                <a:path w="96" h="101">
                  <a:moveTo>
                    <a:pt x="96" y="0"/>
                  </a:moveTo>
                  <a:lnTo>
                    <a:pt x="43" y="29"/>
                  </a:lnTo>
                  <a:lnTo>
                    <a:pt x="0" y="10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2" name="Freeform 200"/>
            <p:cNvSpPr>
              <a:spLocks/>
            </p:cNvSpPr>
            <p:nvPr/>
          </p:nvSpPr>
          <p:spPr bwMode="auto">
            <a:xfrm>
              <a:off x="3693" y="3549"/>
              <a:ext cx="139" cy="24"/>
            </a:xfrm>
            <a:custGeom>
              <a:avLst/>
              <a:gdLst>
                <a:gd name="T0" fmla="*/ 0 w 139"/>
                <a:gd name="T1" fmla="*/ 24 h 24"/>
                <a:gd name="T2" fmla="*/ 43 w 139"/>
                <a:gd name="T3" fmla="*/ 0 h 24"/>
                <a:gd name="T4" fmla="*/ 139 w 139"/>
                <a:gd name="T5" fmla="*/ 24 h 24"/>
              </a:gdLst>
              <a:ahLst/>
              <a:cxnLst>
                <a:cxn ang="0">
                  <a:pos x="T0" y="T1"/>
                </a:cxn>
                <a:cxn ang="0">
                  <a:pos x="T2" y="T3"/>
                </a:cxn>
                <a:cxn ang="0">
                  <a:pos x="T4" y="T5"/>
                </a:cxn>
              </a:cxnLst>
              <a:rect l="0" t="0" r="r" b="b"/>
              <a:pathLst>
                <a:path w="139" h="24">
                  <a:moveTo>
                    <a:pt x="0" y="24"/>
                  </a:moveTo>
                  <a:lnTo>
                    <a:pt x="43" y="0"/>
                  </a:lnTo>
                  <a:lnTo>
                    <a:pt x="139" y="2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3" name="Freeform 201"/>
            <p:cNvSpPr>
              <a:spLocks/>
            </p:cNvSpPr>
            <p:nvPr/>
          </p:nvSpPr>
          <p:spPr bwMode="auto">
            <a:xfrm>
              <a:off x="3630" y="3577"/>
              <a:ext cx="34" cy="92"/>
            </a:xfrm>
            <a:custGeom>
              <a:avLst/>
              <a:gdLst>
                <a:gd name="T0" fmla="*/ 0 w 34"/>
                <a:gd name="T1" fmla="*/ 0 h 92"/>
                <a:gd name="T2" fmla="*/ 34 w 34"/>
                <a:gd name="T3" fmla="*/ 53 h 92"/>
                <a:gd name="T4" fmla="*/ 29 w 34"/>
                <a:gd name="T5" fmla="*/ 92 h 92"/>
              </a:gdLst>
              <a:ahLst/>
              <a:cxnLst>
                <a:cxn ang="0">
                  <a:pos x="T0" y="T1"/>
                </a:cxn>
                <a:cxn ang="0">
                  <a:pos x="T2" y="T3"/>
                </a:cxn>
                <a:cxn ang="0">
                  <a:pos x="T4" y="T5"/>
                </a:cxn>
              </a:cxnLst>
              <a:rect l="0" t="0" r="r" b="b"/>
              <a:pathLst>
                <a:path w="34" h="92">
                  <a:moveTo>
                    <a:pt x="0" y="0"/>
                  </a:moveTo>
                  <a:lnTo>
                    <a:pt x="34" y="53"/>
                  </a:lnTo>
                  <a:lnTo>
                    <a:pt x="29" y="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4" name="Freeform 202"/>
            <p:cNvSpPr>
              <a:spLocks/>
            </p:cNvSpPr>
            <p:nvPr/>
          </p:nvSpPr>
          <p:spPr bwMode="auto">
            <a:xfrm>
              <a:off x="3477" y="3549"/>
              <a:ext cx="129" cy="28"/>
            </a:xfrm>
            <a:custGeom>
              <a:avLst/>
              <a:gdLst>
                <a:gd name="T0" fmla="*/ 129 w 129"/>
                <a:gd name="T1" fmla="*/ 9 h 28"/>
                <a:gd name="T2" fmla="*/ 67 w 129"/>
                <a:gd name="T3" fmla="*/ 0 h 28"/>
                <a:gd name="T4" fmla="*/ 0 w 129"/>
                <a:gd name="T5" fmla="*/ 28 h 28"/>
              </a:gdLst>
              <a:ahLst/>
              <a:cxnLst>
                <a:cxn ang="0">
                  <a:pos x="T0" y="T1"/>
                </a:cxn>
                <a:cxn ang="0">
                  <a:pos x="T2" y="T3"/>
                </a:cxn>
                <a:cxn ang="0">
                  <a:pos x="T4" y="T5"/>
                </a:cxn>
              </a:cxnLst>
              <a:rect l="0" t="0" r="r" b="b"/>
              <a:pathLst>
                <a:path w="129" h="28">
                  <a:moveTo>
                    <a:pt x="129" y="9"/>
                  </a:moveTo>
                  <a:lnTo>
                    <a:pt x="67" y="0"/>
                  </a:lnTo>
                  <a:lnTo>
                    <a:pt x="0" y="2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5" name="Freeform 203"/>
            <p:cNvSpPr>
              <a:spLocks/>
            </p:cNvSpPr>
            <p:nvPr/>
          </p:nvSpPr>
          <p:spPr bwMode="auto">
            <a:xfrm>
              <a:off x="3107" y="3208"/>
              <a:ext cx="125" cy="1"/>
            </a:xfrm>
            <a:custGeom>
              <a:avLst/>
              <a:gdLst>
                <a:gd name="T0" fmla="*/ 125 w 125"/>
                <a:gd name="T1" fmla="*/ 29 w 125"/>
                <a:gd name="T2" fmla="*/ 0 w 125"/>
              </a:gdLst>
              <a:ahLst/>
              <a:cxnLst>
                <a:cxn ang="0">
                  <a:pos x="T0" y="0"/>
                </a:cxn>
                <a:cxn ang="0">
                  <a:pos x="T1" y="0"/>
                </a:cxn>
                <a:cxn ang="0">
                  <a:pos x="T2" y="0"/>
                </a:cxn>
              </a:cxnLst>
              <a:rect l="0" t="0" r="r" b="b"/>
              <a:pathLst>
                <a:path w="125">
                  <a:moveTo>
                    <a:pt x="125" y="0"/>
                  </a:moveTo>
                  <a:lnTo>
                    <a:pt x="29"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6" name="Freeform 204"/>
            <p:cNvSpPr>
              <a:spLocks/>
            </p:cNvSpPr>
            <p:nvPr/>
          </p:nvSpPr>
          <p:spPr bwMode="auto">
            <a:xfrm>
              <a:off x="2454" y="3054"/>
              <a:ext cx="110" cy="29"/>
            </a:xfrm>
            <a:custGeom>
              <a:avLst/>
              <a:gdLst>
                <a:gd name="T0" fmla="*/ 110 w 110"/>
                <a:gd name="T1" fmla="*/ 0 h 29"/>
                <a:gd name="T2" fmla="*/ 48 w 110"/>
                <a:gd name="T3" fmla="*/ 0 h 29"/>
                <a:gd name="T4" fmla="*/ 0 w 110"/>
                <a:gd name="T5" fmla="*/ 29 h 29"/>
              </a:gdLst>
              <a:ahLst/>
              <a:cxnLst>
                <a:cxn ang="0">
                  <a:pos x="T0" y="T1"/>
                </a:cxn>
                <a:cxn ang="0">
                  <a:pos x="T2" y="T3"/>
                </a:cxn>
                <a:cxn ang="0">
                  <a:pos x="T4" y="T5"/>
                </a:cxn>
              </a:cxnLst>
              <a:rect l="0" t="0" r="r" b="b"/>
              <a:pathLst>
                <a:path w="110" h="29">
                  <a:moveTo>
                    <a:pt x="110" y="0"/>
                  </a:moveTo>
                  <a:lnTo>
                    <a:pt x="48" y="0"/>
                  </a:lnTo>
                  <a:lnTo>
                    <a:pt x="0" y="29"/>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7" name="Freeform 205"/>
            <p:cNvSpPr>
              <a:spLocks/>
            </p:cNvSpPr>
            <p:nvPr/>
          </p:nvSpPr>
          <p:spPr bwMode="auto">
            <a:xfrm>
              <a:off x="2584" y="3059"/>
              <a:ext cx="14" cy="96"/>
            </a:xfrm>
            <a:custGeom>
              <a:avLst/>
              <a:gdLst>
                <a:gd name="T0" fmla="*/ 14 w 14"/>
                <a:gd name="T1" fmla="*/ 0 h 96"/>
                <a:gd name="T2" fmla="*/ 0 w 14"/>
                <a:gd name="T3" fmla="*/ 62 h 96"/>
                <a:gd name="T4" fmla="*/ 0 w 14"/>
                <a:gd name="T5" fmla="*/ 96 h 96"/>
              </a:gdLst>
              <a:ahLst/>
              <a:cxnLst>
                <a:cxn ang="0">
                  <a:pos x="T0" y="T1"/>
                </a:cxn>
                <a:cxn ang="0">
                  <a:pos x="T2" y="T3"/>
                </a:cxn>
                <a:cxn ang="0">
                  <a:pos x="T4" y="T5"/>
                </a:cxn>
              </a:cxnLst>
              <a:rect l="0" t="0" r="r" b="b"/>
              <a:pathLst>
                <a:path w="14" h="96">
                  <a:moveTo>
                    <a:pt x="14" y="0"/>
                  </a:moveTo>
                  <a:lnTo>
                    <a:pt x="0" y="62"/>
                  </a:lnTo>
                  <a:lnTo>
                    <a:pt x="0" y="9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38" name="Line 206"/>
            <p:cNvSpPr>
              <a:spLocks noChangeShapeType="1"/>
            </p:cNvSpPr>
            <p:nvPr/>
          </p:nvSpPr>
          <p:spPr bwMode="auto">
            <a:xfrm flipV="1">
              <a:off x="3165" y="2910"/>
              <a:ext cx="57" cy="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39" name="Freeform 207"/>
            <p:cNvSpPr>
              <a:spLocks/>
            </p:cNvSpPr>
            <p:nvPr/>
          </p:nvSpPr>
          <p:spPr bwMode="auto">
            <a:xfrm>
              <a:off x="2939" y="2910"/>
              <a:ext cx="125" cy="19"/>
            </a:xfrm>
            <a:custGeom>
              <a:avLst/>
              <a:gdLst>
                <a:gd name="T0" fmla="*/ 125 w 125"/>
                <a:gd name="T1" fmla="*/ 0 h 19"/>
                <a:gd name="T2" fmla="*/ 82 w 125"/>
                <a:gd name="T3" fmla="*/ 0 h 19"/>
                <a:gd name="T4" fmla="*/ 0 w 125"/>
                <a:gd name="T5" fmla="*/ 19 h 19"/>
              </a:gdLst>
              <a:ahLst/>
              <a:cxnLst>
                <a:cxn ang="0">
                  <a:pos x="T0" y="T1"/>
                </a:cxn>
                <a:cxn ang="0">
                  <a:pos x="T2" y="T3"/>
                </a:cxn>
                <a:cxn ang="0">
                  <a:pos x="T4" y="T5"/>
                </a:cxn>
              </a:cxnLst>
              <a:rect l="0" t="0" r="r" b="b"/>
              <a:pathLst>
                <a:path w="125" h="19">
                  <a:moveTo>
                    <a:pt x="125" y="0"/>
                  </a:moveTo>
                  <a:lnTo>
                    <a:pt x="82" y="0"/>
                  </a:lnTo>
                  <a:lnTo>
                    <a:pt x="0" y="19"/>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0" name="Freeform 208"/>
            <p:cNvSpPr>
              <a:spLocks/>
            </p:cNvSpPr>
            <p:nvPr/>
          </p:nvSpPr>
          <p:spPr bwMode="auto">
            <a:xfrm>
              <a:off x="3409" y="2814"/>
              <a:ext cx="121" cy="10"/>
            </a:xfrm>
            <a:custGeom>
              <a:avLst/>
              <a:gdLst>
                <a:gd name="T0" fmla="*/ 121 w 121"/>
                <a:gd name="T1" fmla="*/ 10 h 10"/>
                <a:gd name="T2" fmla="*/ 44 w 121"/>
                <a:gd name="T3" fmla="*/ 0 h 10"/>
                <a:gd name="T4" fmla="*/ 0 w 121"/>
                <a:gd name="T5" fmla="*/ 10 h 10"/>
              </a:gdLst>
              <a:ahLst/>
              <a:cxnLst>
                <a:cxn ang="0">
                  <a:pos x="T0" y="T1"/>
                </a:cxn>
                <a:cxn ang="0">
                  <a:pos x="T2" y="T3"/>
                </a:cxn>
                <a:cxn ang="0">
                  <a:pos x="T4" y="T5"/>
                </a:cxn>
              </a:cxnLst>
              <a:rect l="0" t="0" r="r" b="b"/>
              <a:pathLst>
                <a:path w="121" h="10">
                  <a:moveTo>
                    <a:pt x="121" y="10"/>
                  </a:moveTo>
                  <a:lnTo>
                    <a:pt x="44" y="0"/>
                  </a:lnTo>
                  <a:lnTo>
                    <a:pt x="0" y="1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1" name="Freeform 209"/>
            <p:cNvSpPr>
              <a:spLocks/>
            </p:cNvSpPr>
            <p:nvPr/>
          </p:nvSpPr>
          <p:spPr bwMode="auto">
            <a:xfrm>
              <a:off x="3904" y="2973"/>
              <a:ext cx="139" cy="24"/>
            </a:xfrm>
            <a:custGeom>
              <a:avLst/>
              <a:gdLst>
                <a:gd name="T0" fmla="*/ 0 w 139"/>
                <a:gd name="T1" fmla="*/ 24 h 24"/>
                <a:gd name="T2" fmla="*/ 34 w 139"/>
                <a:gd name="T3" fmla="*/ 0 h 24"/>
                <a:gd name="T4" fmla="*/ 139 w 139"/>
                <a:gd name="T5" fmla="*/ 0 h 24"/>
              </a:gdLst>
              <a:ahLst/>
              <a:cxnLst>
                <a:cxn ang="0">
                  <a:pos x="T0" y="T1"/>
                </a:cxn>
                <a:cxn ang="0">
                  <a:pos x="T2" y="T3"/>
                </a:cxn>
                <a:cxn ang="0">
                  <a:pos x="T4" y="T5"/>
                </a:cxn>
              </a:cxnLst>
              <a:rect l="0" t="0" r="r" b="b"/>
              <a:pathLst>
                <a:path w="139" h="24">
                  <a:moveTo>
                    <a:pt x="0" y="24"/>
                  </a:moveTo>
                  <a:lnTo>
                    <a:pt x="34" y="0"/>
                  </a:lnTo>
                  <a:lnTo>
                    <a:pt x="13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2" name="Line 210"/>
            <p:cNvSpPr>
              <a:spLocks noChangeShapeType="1"/>
            </p:cNvSpPr>
            <p:nvPr/>
          </p:nvSpPr>
          <p:spPr bwMode="auto">
            <a:xfrm flipH="1" flipV="1">
              <a:off x="3736" y="2963"/>
              <a:ext cx="62" cy="1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43" name="Freeform 211"/>
            <p:cNvSpPr>
              <a:spLocks/>
            </p:cNvSpPr>
            <p:nvPr/>
          </p:nvSpPr>
          <p:spPr bwMode="auto">
            <a:xfrm>
              <a:off x="3755" y="3021"/>
              <a:ext cx="77" cy="48"/>
            </a:xfrm>
            <a:custGeom>
              <a:avLst/>
              <a:gdLst>
                <a:gd name="T0" fmla="*/ 77 w 77"/>
                <a:gd name="T1" fmla="*/ 0 h 48"/>
                <a:gd name="T2" fmla="*/ 29 w 77"/>
                <a:gd name="T3" fmla="*/ 14 h 48"/>
                <a:gd name="T4" fmla="*/ 0 w 77"/>
                <a:gd name="T5" fmla="*/ 48 h 48"/>
              </a:gdLst>
              <a:ahLst/>
              <a:cxnLst>
                <a:cxn ang="0">
                  <a:pos x="T0" y="T1"/>
                </a:cxn>
                <a:cxn ang="0">
                  <a:pos x="T2" y="T3"/>
                </a:cxn>
                <a:cxn ang="0">
                  <a:pos x="T4" y="T5"/>
                </a:cxn>
              </a:cxnLst>
              <a:rect l="0" t="0" r="r" b="b"/>
              <a:pathLst>
                <a:path w="77" h="48">
                  <a:moveTo>
                    <a:pt x="77" y="0"/>
                  </a:moveTo>
                  <a:lnTo>
                    <a:pt x="29" y="14"/>
                  </a:lnTo>
                  <a:lnTo>
                    <a:pt x="0" y="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4" name="Freeform 212"/>
            <p:cNvSpPr>
              <a:spLocks/>
            </p:cNvSpPr>
            <p:nvPr/>
          </p:nvSpPr>
          <p:spPr bwMode="auto">
            <a:xfrm>
              <a:off x="4485" y="3035"/>
              <a:ext cx="130" cy="48"/>
            </a:xfrm>
            <a:custGeom>
              <a:avLst/>
              <a:gdLst>
                <a:gd name="T0" fmla="*/ 0 w 130"/>
                <a:gd name="T1" fmla="*/ 48 h 48"/>
                <a:gd name="T2" fmla="*/ 58 w 130"/>
                <a:gd name="T3" fmla="*/ 19 h 48"/>
                <a:gd name="T4" fmla="*/ 130 w 130"/>
                <a:gd name="T5" fmla="*/ 0 h 48"/>
              </a:gdLst>
              <a:ahLst/>
              <a:cxnLst>
                <a:cxn ang="0">
                  <a:pos x="T0" y="T1"/>
                </a:cxn>
                <a:cxn ang="0">
                  <a:pos x="T2" y="T3"/>
                </a:cxn>
                <a:cxn ang="0">
                  <a:pos x="T4" y="T5"/>
                </a:cxn>
              </a:cxnLst>
              <a:rect l="0" t="0" r="r" b="b"/>
              <a:pathLst>
                <a:path w="130" h="48">
                  <a:moveTo>
                    <a:pt x="0" y="48"/>
                  </a:moveTo>
                  <a:lnTo>
                    <a:pt x="58" y="19"/>
                  </a:lnTo>
                  <a:lnTo>
                    <a:pt x="13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5" name="Freeform 213"/>
            <p:cNvSpPr>
              <a:spLocks/>
            </p:cNvSpPr>
            <p:nvPr/>
          </p:nvSpPr>
          <p:spPr bwMode="auto">
            <a:xfrm>
              <a:off x="4259" y="3045"/>
              <a:ext cx="130" cy="38"/>
            </a:xfrm>
            <a:custGeom>
              <a:avLst/>
              <a:gdLst>
                <a:gd name="T0" fmla="*/ 130 w 130"/>
                <a:gd name="T1" fmla="*/ 38 h 38"/>
                <a:gd name="T2" fmla="*/ 72 w 130"/>
                <a:gd name="T3" fmla="*/ 0 h 38"/>
                <a:gd name="T4" fmla="*/ 0 w 130"/>
                <a:gd name="T5" fmla="*/ 9 h 38"/>
              </a:gdLst>
              <a:ahLst/>
              <a:cxnLst>
                <a:cxn ang="0">
                  <a:pos x="T0" y="T1"/>
                </a:cxn>
                <a:cxn ang="0">
                  <a:pos x="T2" y="T3"/>
                </a:cxn>
                <a:cxn ang="0">
                  <a:pos x="T4" y="T5"/>
                </a:cxn>
              </a:cxnLst>
              <a:rect l="0" t="0" r="r" b="b"/>
              <a:pathLst>
                <a:path w="130" h="38">
                  <a:moveTo>
                    <a:pt x="130" y="38"/>
                  </a:moveTo>
                  <a:lnTo>
                    <a:pt x="72" y="0"/>
                  </a:lnTo>
                  <a:lnTo>
                    <a:pt x="0" y="9"/>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6" name="Line 214"/>
            <p:cNvSpPr>
              <a:spLocks noChangeShapeType="1"/>
            </p:cNvSpPr>
            <p:nvPr/>
          </p:nvSpPr>
          <p:spPr bwMode="auto">
            <a:xfrm flipH="1">
              <a:off x="4375" y="3088"/>
              <a:ext cx="43" cy="1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47" name="Freeform 215"/>
            <p:cNvSpPr>
              <a:spLocks/>
            </p:cNvSpPr>
            <p:nvPr/>
          </p:nvSpPr>
          <p:spPr bwMode="auto">
            <a:xfrm>
              <a:off x="5152" y="3429"/>
              <a:ext cx="96" cy="33"/>
            </a:xfrm>
            <a:custGeom>
              <a:avLst/>
              <a:gdLst>
                <a:gd name="T0" fmla="*/ 96 w 96"/>
                <a:gd name="T1" fmla="*/ 33 h 33"/>
                <a:gd name="T2" fmla="*/ 43 w 96"/>
                <a:gd name="T3" fmla="*/ 0 h 33"/>
                <a:gd name="T4" fmla="*/ 0 w 96"/>
                <a:gd name="T5" fmla="*/ 0 h 33"/>
              </a:gdLst>
              <a:ahLst/>
              <a:cxnLst>
                <a:cxn ang="0">
                  <a:pos x="T0" y="T1"/>
                </a:cxn>
                <a:cxn ang="0">
                  <a:pos x="T2" y="T3"/>
                </a:cxn>
                <a:cxn ang="0">
                  <a:pos x="T4" y="T5"/>
                </a:cxn>
              </a:cxnLst>
              <a:rect l="0" t="0" r="r" b="b"/>
              <a:pathLst>
                <a:path w="96" h="33">
                  <a:moveTo>
                    <a:pt x="96" y="33"/>
                  </a:moveTo>
                  <a:lnTo>
                    <a:pt x="43"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8" name="Freeform 216"/>
            <p:cNvSpPr>
              <a:spLocks/>
            </p:cNvSpPr>
            <p:nvPr/>
          </p:nvSpPr>
          <p:spPr bwMode="auto">
            <a:xfrm>
              <a:off x="5344" y="3414"/>
              <a:ext cx="68" cy="63"/>
            </a:xfrm>
            <a:custGeom>
              <a:avLst/>
              <a:gdLst>
                <a:gd name="T0" fmla="*/ 0 w 68"/>
                <a:gd name="T1" fmla="*/ 63 h 63"/>
                <a:gd name="T2" fmla="*/ 39 w 68"/>
                <a:gd name="T3" fmla="*/ 15 h 63"/>
                <a:gd name="T4" fmla="*/ 68 w 68"/>
                <a:gd name="T5" fmla="*/ 0 h 63"/>
              </a:gdLst>
              <a:ahLst/>
              <a:cxnLst>
                <a:cxn ang="0">
                  <a:pos x="T0" y="T1"/>
                </a:cxn>
                <a:cxn ang="0">
                  <a:pos x="T2" y="T3"/>
                </a:cxn>
                <a:cxn ang="0">
                  <a:pos x="T4" y="T5"/>
                </a:cxn>
              </a:cxnLst>
              <a:rect l="0" t="0" r="r" b="b"/>
              <a:pathLst>
                <a:path w="68" h="63">
                  <a:moveTo>
                    <a:pt x="0" y="63"/>
                  </a:moveTo>
                  <a:lnTo>
                    <a:pt x="39" y="15"/>
                  </a:lnTo>
                  <a:lnTo>
                    <a:pt x="6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49" name="Line 217"/>
            <p:cNvSpPr>
              <a:spLocks noChangeShapeType="1"/>
            </p:cNvSpPr>
            <p:nvPr/>
          </p:nvSpPr>
          <p:spPr bwMode="auto">
            <a:xfrm>
              <a:off x="5325" y="3477"/>
              <a:ext cx="67" cy="62"/>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50" name="Freeform 218"/>
            <p:cNvSpPr>
              <a:spLocks/>
            </p:cNvSpPr>
            <p:nvPr/>
          </p:nvSpPr>
          <p:spPr bwMode="auto">
            <a:xfrm>
              <a:off x="4826" y="2915"/>
              <a:ext cx="158" cy="24"/>
            </a:xfrm>
            <a:custGeom>
              <a:avLst/>
              <a:gdLst>
                <a:gd name="T0" fmla="*/ 158 w 158"/>
                <a:gd name="T1" fmla="*/ 24 h 24"/>
                <a:gd name="T2" fmla="*/ 91 w 158"/>
                <a:gd name="T3" fmla="*/ 0 h 24"/>
                <a:gd name="T4" fmla="*/ 0 w 158"/>
                <a:gd name="T5" fmla="*/ 10 h 24"/>
              </a:gdLst>
              <a:ahLst/>
              <a:cxnLst>
                <a:cxn ang="0">
                  <a:pos x="T0" y="T1"/>
                </a:cxn>
                <a:cxn ang="0">
                  <a:pos x="T2" y="T3"/>
                </a:cxn>
                <a:cxn ang="0">
                  <a:pos x="T4" y="T5"/>
                </a:cxn>
              </a:cxnLst>
              <a:rect l="0" t="0" r="r" b="b"/>
              <a:pathLst>
                <a:path w="158" h="24">
                  <a:moveTo>
                    <a:pt x="158" y="24"/>
                  </a:moveTo>
                  <a:lnTo>
                    <a:pt x="91" y="0"/>
                  </a:lnTo>
                  <a:lnTo>
                    <a:pt x="0" y="1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51" name="Freeform 219"/>
            <p:cNvSpPr>
              <a:spLocks/>
            </p:cNvSpPr>
            <p:nvPr/>
          </p:nvSpPr>
          <p:spPr bwMode="auto">
            <a:xfrm>
              <a:off x="5071" y="2905"/>
              <a:ext cx="129" cy="34"/>
            </a:xfrm>
            <a:custGeom>
              <a:avLst/>
              <a:gdLst>
                <a:gd name="T0" fmla="*/ 0 w 129"/>
                <a:gd name="T1" fmla="*/ 34 h 34"/>
                <a:gd name="T2" fmla="*/ 81 w 129"/>
                <a:gd name="T3" fmla="*/ 0 h 34"/>
                <a:gd name="T4" fmla="*/ 129 w 129"/>
                <a:gd name="T5" fmla="*/ 10 h 34"/>
              </a:gdLst>
              <a:ahLst/>
              <a:cxnLst>
                <a:cxn ang="0">
                  <a:pos x="T0" y="T1"/>
                </a:cxn>
                <a:cxn ang="0">
                  <a:pos x="T2" y="T3"/>
                </a:cxn>
                <a:cxn ang="0">
                  <a:pos x="T4" y="T5"/>
                </a:cxn>
              </a:cxnLst>
              <a:rect l="0" t="0" r="r" b="b"/>
              <a:pathLst>
                <a:path w="129" h="34">
                  <a:moveTo>
                    <a:pt x="0" y="34"/>
                  </a:moveTo>
                  <a:lnTo>
                    <a:pt x="81" y="0"/>
                  </a:lnTo>
                  <a:lnTo>
                    <a:pt x="129" y="1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52" name="Line 220"/>
            <p:cNvSpPr>
              <a:spLocks noChangeShapeType="1"/>
            </p:cNvSpPr>
            <p:nvPr/>
          </p:nvSpPr>
          <p:spPr bwMode="auto">
            <a:xfrm>
              <a:off x="5051" y="2939"/>
              <a:ext cx="87" cy="5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53" name="Freeform 221"/>
            <p:cNvSpPr>
              <a:spLocks/>
            </p:cNvSpPr>
            <p:nvPr/>
          </p:nvSpPr>
          <p:spPr bwMode="auto">
            <a:xfrm>
              <a:off x="4667" y="2809"/>
              <a:ext cx="159" cy="19"/>
            </a:xfrm>
            <a:custGeom>
              <a:avLst/>
              <a:gdLst>
                <a:gd name="T0" fmla="*/ 0 w 159"/>
                <a:gd name="T1" fmla="*/ 19 h 19"/>
                <a:gd name="T2" fmla="*/ 72 w 159"/>
                <a:gd name="T3" fmla="*/ 0 h 19"/>
                <a:gd name="T4" fmla="*/ 159 w 159"/>
                <a:gd name="T5" fmla="*/ 0 h 19"/>
              </a:gdLst>
              <a:ahLst/>
              <a:cxnLst>
                <a:cxn ang="0">
                  <a:pos x="T0" y="T1"/>
                </a:cxn>
                <a:cxn ang="0">
                  <a:pos x="T2" y="T3"/>
                </a:cxn>
                <a:cxn ang="0">
                  <a:pos x="T4" y="T5"/>
                </a:cxn>
              </a:cxnLst>
              <a:rect l="0" t="0" r="r" b="b"/>
              <a:pathLst>
                <a:path w="159" h="19">
                  <a:moveTo>
                    <a:pt x="0" y="19"/>
                  </a:moveTo>
                  <a:lnTo>
                    <a:pt x="72" y="0"/>
                  </a:lnTo>
                  <a:lnTo>
                    <a:pt x="15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54" name="Line 222"/>
            <p:cNvSpPr>
              <a:spLocks noChangeShapeType="1"/>
            </p:cNvSpPr>
            <p:nvPr/>
          </p:nvSpPr>
          <p:spPr bwMode="auto">
            <a:xfrm flipH="1" flipV="1">
              <a:off x="4523" y="2809"/>
              <a:ext cx="68" cy="1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4255" name="Freeform 223"/>
            <p:cNvSpPr>
              <a:spLocks/>
            </p:cNvSpPr>
            <p:nvPr/>
          </p:nvSpPr>
          <p:spPr bwMode="auto">
            <a:xfrm>
              <a:off x="4552" y="2824"/>
              <a:ext cx="63" cy="57"/>
            </a:xfrm>
            <a:custGeom>
              <a:avLst/>
              <a:gdLst>
                <a:gd name="T0" fmla="*/ 63 w 63"/>
                <a:gd name="T1" fmla="*/ 0 h 57"/>
                <a:gd name="T2" fmla="*/ 29 w 63"/>
                <a:gd name="T3" fmla="*/ 14 h 57"/>
                <a:gd name="T4" fmla="*/ 0 w 63"/>
                <a:gd name="T5" fmla="*/ 57 h 57"/>
              </a:gdLst>
              <a:ahLst/>
              <a:cxnLst>
                <a:cxn ang="0">
                  <a:pos x="T0" y="T1"/>
                </a:cxn>
                <a:cxn ang="0">
                  <a:pos x="T2" y="T3"/>
                </a:cxn>
                <a:cxn ang="0">
                  <a:pos x="T4" y="T5"/>
                </a:cxn>
              </a:cxnLst>
              <a:rect l="0" t="0" r="r" b="b"/>
              <a:pathLst>
                <a:path w="63" h="57">
                  <a:moveTo>
                    <a:pt x="63" y="0"/>
                  </a:moveTo>
                  <a:lnTo>
                    <a:pt x="29" y="14"/>
                  </a:lnTo>
                  <a:lnTo>
                    <a:pt x="0" y="57"/>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56" name="Freeform 224"/>
            <p:cNvSpPr>
              <a:spLocks/>
            </p:cNvSpPr>
            <p:nvPr/>
          </p:nvSpPr>
          <p:spPr bwMode="auto">
            <a:xfrm>
              <a:off x="4029" y="2761"/>
              <a:ext cx="91" cy="53"/>
            </a:xfrm>
            <a:custGeom>
              <a:avLst/>
              <a:gdLst>
                <a:gd name="T0" fmla="*/ 91 w 91"/>
                <a:gd name="T1" fmla="*/ 0 h 53"/>
                <a:gd name="T2" fmla="*/ 29 w 91"/>
                <a:gd name="T3" fmla="*/ 5 h 53"/>
                <a:gd name="T4" fmla="*/ 0 w 91"/>
                <a:gd name="T5" fmla="*/ 53 h 53"/>
              </a:gdLst>
              <a:ahLst/>
              <a:cxnLst>
                <a:cxn ang="0">
                  <a:pos x="T0" y="T1"/>
                </a:cxn>
                <a:cxn ang="0">
                  <a:pos x="T2" y="T3"/>
                </a:cxn>
                <a:cxn ang="0">
                  <a:pos x="T4" y="T5"/>
                </a:cxn>
              </a:cxnLst>
              <a:rect l="0" t="0" r="r" b="b"/>
              <a:pathLst>
                <a:path w="91" h="53">
                  <a:moveTo>
                    <a:pt x="91" y="0"/>
                  </a:moveTo>
                  <a:lnTo>
                    <a:pt x="29" y="5"/>
                  </a:lnTo>
                  <a:lnTo>
                    <a:pt x="0" y="5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57" name="Freeform 225"/>
            <p:cNvSpPr>
              <a:spLocks/>
            </p:cNvSpPr>
            <p:nvPr/>
          </p:nvSpPr>
          <p:spPr bwMode="auto">
            <a:xfrm>
              <a:off x="3289" y="2790"/>
              <a:ext cx="87" cy="48"/>
            </a:xfrm>
            <a:custGeom>
              <a:avLst/>
              <a:gdLst>
                <a:gd name="T0" fmla="*/ 82 w 87"/>
                <a:gd name="T1" fmla="*/ 0 h 48"/>
                <a:gd name="T2" fmla="*/ 72 w 87"/>
                <a:gd name="T3" fmla="*/ 0 h 48"/>
                <a:gd name="T4" fmla="*/ 68 w 87"/>
                <a:gd name="T5" fmla="*/ 0 h 48"/>
                <a:gd name="T6" fmla="*/ 48 w 87"/>
                <a:gd name="T7" fmla="*/ 5 h 48"/>
                <a:gd name="T8" fmla="*/ 44 w 87"/>
                <a:gd name="T9" fmla="*/ 5 h 48"/>
                <a:gd name="T10" fmla="*/ 29 w 87"/>
                <a:gd name="T11" fmla="*/ 5 h 48"/>
                <a:gd name="T12" fmla="*/ 24 w 87"/>
                <a:gd name="T13" fmla="*/ 0 h 48"/>
                <a:gd name="T14" fmla="*/ 15 w 87"/>
                <a:gd name="T15" fmla="*/ 0 h 48"/>
                <a:gd name="T16" fmla="*/ 0 w 87"/>
                <a:gd name="T17" fmla="*/ 0 h 48"/>
                <a:gd name="T18" fmla="*/ 39 w 87"/>
                <a:gd name="T19" fmla="*/ 48 h 48"/>
                <a:gd name="T20" fmla="*/ 87 w 87"/>
                <a:gd name="T21" fmla="*/ 10 h 48"/>
                <a:gd name="T22" fmla="*/ 82 w 8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48">
                  <a:moveTo>
                    <a:pt x="82" y="0"/>
                  </a:moveTo>
                  <a:lnTo>
                    <a:pt x="72" y="0"/>
                  </a:lnTo>
                  <a:lnTo>
                    <a:pt x="68" y="0"/>
                  </a:lnTo>
                  <a:lnTo>
                    <a:pt x="48" y="5"/>
                  </a:lnTo>
                  <a:lnTo>
                    <a:pt x="44" y="5"/>
                  </a:lnTo>
                  <a:lnTo>
                    <a:pt x="29" y="5"/>
                  </a:lnTo>
                  <a:lnTo>
                    <a:pt x="24" y="0"/>
                  </a:lnTo>
                  <a:lnTo>
                    <a:pt x="15" y="0"/>
                  </a:lnTo>
                  <a:lnTo>
                    <a:pt x="0" y="0"/>
                  </a:lnTo>
                  <a:lnTo>
                    <a:pt x="39" y="48"/>
                  </a:lnTo>
                  <a:lnTo>
                    <a:pt x="87" y="10"/>
                  </a:lnTo>
                  <a:lnTo>
                    <a:pt x="82" y="0"/>
                  </a:lnTo>
                  <a:close/>
                </a:path>
              </a:pathLst>
            </a:custGeom>
            <a:solidFill>
              <a:srgbClr val="FF8CA6"/>
            </a:solidFill>
            <a:ln w="0">
              <a:solidFill>
                <a:srgbClr val="000000"/>
              </a:solidFill>
              <a:prstDash val="solid"/>
              <a:round/>
              <a:headEnd/>
              <a:tailEnd/>
            </a:ln>
          </p:spPr>
          <p:txBody>
            <a:bodyPr/>
            <a:lstStyle/>
            <a:p>
              <a:endParaRPr lang="de-DE"/>
            </a:p>
          </p:txBody>
        </p:sp>
        <p:sp>
          <p:nvSpPr>
            <p:cNvPr id="44258" name="Freeform 226"/>
            <p:cNvSpPr>
              <a:spLocks/>
            </p:cNvSpPr>
            <p:nvPr/>
          </p:nvSpPr>
          <p:spPr bwMode="auto">
            <a:xfrm>
              <a:off x="3323" y="2771"/>
              <a:ext cx="19" cy="38"/>
            </a:xfrm>
            <a:custGeom>
              <a:avLst/>
              <a:gdLst>
                <a:gd name="T0" fmla="*/ 14 w 19"/>
                <a:gd name="T1" fmla="*/ 9 h 38"/>
                <a:gd name="T2" fmla="*/ 19 w 19"/>
                <a:gd name="T3" fmla="*/ 19 h 38"/>
                <a:gd name="T4" fmla="*/ 19 w 19"/>
                <a:gd name="T5" fmla="*/ 24 h 38"/>
                <a:gd name="T6" fmla="*/ 19 w 19"/>
                <a:gd name="T7" fmla="*/ 33 h 38"/>
                <a:gd name="T8" fmla="*/ 14 w 19"/>
                <a:gd name="T9" fmla="*/ 38 h 38"/>
                <a:gd name="T10" fmla="*/ 10 w 19"/>
                <a:gd name="T11" fmla="*/ 38 h 38"/>
                <a:gd name="T12" fmla="*/ 5 w 19"/>
                <a:gd name="T13" fmla="*/ 38 h 38"/>
                <a:gd name="T14" fmla="*/ 5 w 19"/>
                <a:gd name="T15" fmla="*/ 24 h 38"/>
                <a:gd name="T16" fmla="*/ 5 w 19"/>
                <a:gd name="T17" fmla="*/ 19 h 38"/>
                <a:gd name="T18" fmla="*/ 0 w 19"/>
                <a:gd name="T19" fmla="*/ 9 h 38"/>
                <a:gd name="T20" fmla="*/ 5 w 19"/>
                <a:gd name="T21" fmla="*/ 0 h 38"/>
                <a:gd name="T22" fmla="*/ 10 w 19"/>
                <a:gd name="T23" fmla="*/ 5 h 38"/>
                <a:gd name="T24" fmla="*/ 14 w 19"/>
                <a:gd name="T25"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8">
                  <a:moveTo>
                    <a:pt x="14" y="9"/>
                  </a:moveTo>
                  <a:lnTo>
                    <a:pt x="19" y="19"/>
                  </a:lnTo>
                  <a:lnTo>
                    <a:pt x="19" y="24"/>
                  </a:lnTo>
                  <a:lnTo>
                    <a:pt x="19" y="33"/>
                  </a:lnTo>
                  <a:lnTo>
                    <a:pt x="14" y="38"/>
                  </a:lnTo>
                  <a:lnTo>
                    <a:pt x="10" y="38"/>
                  </a:lnTo>
                  <a:lnTo>
                    <a:pt x="5" y="38"/>
                  </a:lnTo>
                  <a:lnTo>
                    <a:pt x="5" y="24"/>
                  </a:lnTo>
                  <a:lnTo>
                    <a:pt x="5" y="19"/>
                  </a:lnTo>
                  <a:lnTo>
                    <a:pt x="0" y="9"/>
                  </a:lnTo>
                  <a:lnTo>
                    <a:pt x="5" y="0"/>
                  </a:lnTo>
                  <a:lnTo>
                    <a:pt x="10" y="5"/>
                  </a:lnTo>
                  <a:lnTo>
                    <a:pt x="14" y="9"/>
                  </a:lnTo>
                  <a:close/>
                </a:path>
              </a:pathLst>
            </a:custGeom>
            <a:solidFill>
              <a:srgbClr val="FFFFFF"/>
            </a:solidFill>
            <a:ln w="0">
              <a:solidFill>
                <a:srgbClr val="000000"/>
              </a:solidFill>
              <a:prstDash val="solid"/>
              <a:round/>
              <a:headEnd/>
              <a:tailEnd/>
            </a:ln>
          </p:spPr>
          <p:txBody>
            <a:bodyPr/>
            <a:lstStyle/>
            <a:p>
              <a:endParaRPr lang="de-DE"/>
            </a:p>
          </p:txBody>
        </p:sp>
      </p:grpSp>
      <p:grpSp>
        <p:nvGrpSpPr>
          <p:cNvPr id="44259" name="Group 227"/>
          <p:cNvGrpSpPr>
            <a:grpSpLocks/>
          </p:cNvGrpSpPr>
          <p:nvPr/>
        </p:nvGrpSpPr>
        <p:grpSpPr bwMode="auto">
          <a:xfrm>
            <a:off x="7596188" y="1700213"/>
            <a:ext cx="212725" cy="1062037"/>
            <a:chOff x="2677" y="1237"/>
            <a:chExt cx="336" cy="1674"/>
          </a:xfrm>
        </p:grpSpPr>
        <p:sp>
          <p:nvSpPr>
            <p:cNvPr id="44260" name="Freeform 228"/>
            <p:cNvSpPr>
              <a:spLocks/>
            </p:cNvSpPr>
            <p:nvPr/>
          </p:nvSpPr>
          <p:spPr bwMode="auto">
            <a:xfrm>
              <a:off x="2677" y="1237"/>
              <a:ext cx="288" cy="1056"/>
            </a:xfrm>
            <a:custGeom>
              <a:avLst/>
              <a:gdLst>
                <a:gd name="T0" fmla="*/ 125 w 288"/>
                <a:gd name="T1" fmla="*/ 0 h 1056"/>
                <a:gd name="T2" fmla="*/ 154 w 288"/>
                <a:gd name="T3" fmla="*/ 118 h 1056"/>
                <a:gd name="T4" fmla="*/ 173 w 288"/>
                <a:gd name="T5" fmla="*/ 247 h 1056"/>
                <a:gd name="T6" fmla="*/ 192 w 288"/>
                <a:gd name="T7" fmla="*/ 385 h 1056"/>
                <a:gd name="T8" fmla="*/ 211 w 288"/>
                <a:gd name="T9" fmla="*/ 513 h 1056"/>
                <a:gd name="T10" fmla="*/ 231 w 288"/>
                <a:gd name="T11" fmla="*/ 651 h 1056"/>
                <a:gd name="T12" fmla="*/ 250 w 288"/>
                <a:gd name="T13" fmla="*/ 789 h 1056"/>
                <a:gd name="T14" fmla="*/ 269 w 288"/>
                <a:gd name="T15" fmla="*/ 917 h 1056"/>
                <a:gd name="T16" fmla="*/ 288 w 288"/>
                <a:gd name="T17" fmla="*/ 1036 h 1056"/>
                <a:gd name="T18" fmla="*/ 260 w 288"/>
                <a:gd name="T19" fmla="*/ 1036 h 1056"/>
                <a:gd name="T20" fmla="*/ 221 w 288"/>
                <a:gd name="T21" fmla="*/ 1036 h 1056"/>
                <a:gd name="T22" fmla="*/ 192 w 288"/>
                <a:gd name="T23" fmla="*/ 1046 h 1056"/>
                <a:gd name="T24" fmla="*/ 154 w 288"/>
                <a:gd name="T25" fmla="*/ 1046 h 1056"/>
                <a:gd name="T26" fmla="*/ 125 w 288"/>
                <a:gd name="T27" fmla="*/ 1046 h 1056"/>
                <a:gd name="T28" fmla="*/ 96 w 288"/>
                <a:gd name="T29" fmla="*/ 1046 h 1056"/>
                <a:gd name="T30" fmla="*/ 58 w 288"/>
                <a:gd name="T31" fmla="*/ 1056 h 1056"/>
                <a:gd name="T32" fmla="*/ 29 w 288"/>
                <a:gd name="T33" fmla="*/ 1056 h 1056"/>
                <a:gd name="T34" fmla="*/ 19 w 288"/>
                <a:gd name="T35" fmla="*/ 898 h 1056"/>
                <a:gd name="T36" fmla="*/ 10 w 288"/>
                <a:gd name="T37" fmla="*/ 740 h 1056"/>
                <a:gd name="T38" fmla="*/ 0 w 288"/>
                <a:gd name="T39" fmla="*/ 582 h 1056"/>
                <a:gd name="T40" fmla="*/ 0 w 288"/>
                <a:gd name="T41" fmla="*/ 424 h 1056"/>
                <a:gd name="T42" fmla="*/ 10 w 288"/>
                <a:gd name="T43" fmla="*/ 286 h 1056"/>
                <a:gd name="T44" fmla="*/ 38 w 288"/>
                <a:gd name="T45" fmla="*/ 158 h 1056"/>
                <a:gd name="T46" fmla="*/ 67 w 288"/>
                <a:gd name="T47" fmla="*/ 69 h 1056"/>
                <a:gd name="T48" fmla="*/ 125 w 288"/>
                <a:gd name="T4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056">
                  <a:moveTo>
                    <a:pt x="125" y="0"/>
                  </a:moveTo>
                  <a:lnTo>
                    <a:pt x="154" y="118"/>
                  </a:lnTo>
                  <a:lnTo>
                    <a:pt x="173" y="247"/>
                  </a:lnTo>
                  <a:lnTo>
                    <a:pt x="192" y="385"/>
                  </a:lnTo>
                  <a:lnTo>
                    <a:pt x="211" y="513"/>
                  </a:lnTo>
                  <a:lnTo>
                    <a:pt x="231" y="651"/>
                  </a:lnTo>
                  <a:lnTo>
                    <a:pt x="250" y="789"/>
                  </a:lnTo>
                  <a:lnTo>
                    <a:pt x="269" y="917"/>
                  </a:lnTo>
                  <a:lnTo>
                    <a:pt x="288" y="1036"/>
                  </a:lnTo>
                  <a:lnTo>
                    <a:pt x="260" y="1036"/>
                  </a:lnTo>
                  <a:lnTo>
                    <a:pt x="221" y="1036"/>
                  </a:lnTo>
                  <a:lnTo>
                    <a:pt x="192" y="1046"/>
                  </a:lnTo>
                  <a:lnTo>
                    <a:pt x="154" y="1046"/>
                  </a:lnTo>
                  <a:lnTo>
                    <a:pt x="125" y="1046"/>
                  </a:lnTo>
                  <a:lnTo>
                    <a:pt x="96" y="1046"/>
                  </a:lnTo>
                  <a:lnTo>
                    <a:pt x="58" y="1056"/>
                  </a:lnTo>
                  <a:lnTo>
                    <a:pt x="29" y="1056"/>
                  </a:lnTo>
                  <a:lnTo>
                    <a:pt x="19" y="898"/>
                  </a:lnTo>
                  <a:lnTo>
                    <a:pt x="10" y="740"/>
                  </a:lnTo>
                  <a:lnTo>
                    <a:pt x="0" y="582"/>
                  </a:lnTo>
                  <a:lnTo>
                    <a:pt x="0" y="424"/>
                  </a:lnTo>
                  <a:lnTo>
                    <a:pt x="10" y="286"/>
                  </a:lnTo>
                  <a:lnTo>
                    <a:pt x="38" y="158"/>
                  </a:lnTo>
                  <a:lnTo>
                    <a:pt x="67" y="69"/>
                  </a:lnTo>
                  <a:lnTo>
                    <a:pt x="125"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1" name="Freeform 229"/>
            <p:cNvSpPr>
              <a:spLocks/>
            </p:cNvSpPr>
            <p:nvPr/>
          </p:nvSpPr>
          <p:spPr bwMode="auto">
            <a:xfrm>
              <a:off x="2821" y="1385"/>
              <a:ext cx="125" cy="868"/>
            </a:xfrm>
            <a:custGeom>
              <a:avLst/>
              <a:gdLst>
                <a:gd name="T0" fmla="*/ 0 w 125"/>
                <a:gd name="T1" fmla="*/ 0 h 868"/>
                <a:gd name="T2" fmla="*/ 125 w 125"/>
                <a:gd name="T3" fmla="*/ 868 h 868"/>
                <a:gd name="T4" fmla="*/ 116 w 125"/>
                <a:gd name="T5" fmla="*/ 868 h 868"/>
                <a:gd name="T6" fmla="*/ 0 w 125"/>
                <a:gd name="T7" fmla="*/ 0 h 868"/>
              </a:gdLst>
              <a:ahLst/>
              <a:cxnLst>
                <a:cxn ang="0">
                  <a:pos x="T0" y="T1"/>
                </a:cxn>
                <a:cxn ang="0">
                  <a:pos x="T2" y="T3"/>
                </a:cxn>
                <a:cxn ang="0">
                  <a:pos x="T4" y="T5"/>
                </a:cxn>
                <a:cxn ang="0">
                  <a:pos x="T6" y="T7"/>
                </a:cxn>
              </a:cxnLst>
              <a:rect l="0" t="0" r="r" b="b"/>
              <a:pathLst>
                <a:path w="125" h="868">
                  <a:moveTo>
                    <a:pt x="0" y="0"/>
                  </a:moveTo>
                  <a:lnTo>
                    <a:pt x="125" y="868"/>
                  </a:lnTo>
                  <a:lnTo>
                    <a:pt x="116" y="868"/>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2" name="Freeform 230"/>
            <p:cNvSpPr>
              <a:spLocks/>
            </p:cNvSpPr>
            <p:nvPr/>
          </p:nvSpPr>
          <p:spPr bwMode="auto">
            <a:xfrm>
              <a:off x="2706" y="1276"/>
              <a:ext cx="86" cy="859"/>
            </a:xfrm>
            <a:custGeom>
              <a:avLst/>
              <a:gdLst>
                <a:gd name="T0" fmla="*/ 86 w 86"/>
                <a:gd name="T1" fmla="*/ 0 h 859"/>
                <a:gd name="T2" fmla="*/ 77 w 86"/>
                <a:gd name="T3" fmla="*/ 40 h 859"/>
                <a:gd name="T4" fmla="*/ 58 w 86"/>
                <a:gd name="T5" fmla="*/ 60 h 859"/>
                <a:gd name="T6" fmla="*/ 48 w 86"/>
                <a:gd name="T7" fmla="*/ 89 h 859"/>
                <a:gd name="T8" fmla="*/ 48 w 86"/>
                <a:gd name="T9" fmla="*/ 119 h 859"/>
                <a:gd name="T10" fmla="*/ 48 w 86"/>
                <a:gd name="T11" fmla="*/ 148 h 859"/>
                <a:gd name="T12" fmla="*/ 58 w 86"/>
                <a:gd name="T13" fmla="*/ 178 h 859"/>
                <a:gd name="T14" fmla="*/ 67 w 86"/>
                <a:gd name="T15" fmla="*/ 217 h 859"/>
                <a:gd name="T16" fmla="*/ 77 w 86"/>
                <a:gd name="T17" fmla="*/ 267 h 859"/>
                <a:gd name="T18" fmla="*/ 77 w 86"/>
                <a:gd name="T19" fmla="*/ 346 h 859"/>
                <a:gd name="T20" fmla="*/ 67 w 86"/>
                <a:gd name="T21" fmla="*/ 425 h 859"/>
                <a:gd name="T22" fmla="*/ 48 w 86"/>
                <a:gd name="T23" fmla="*/ 563 h 859"/>
                <a:gd name="T24" fmla="*/ 38 w 86"/>
                <a:gd name="T25" fmla="*/ 632 h 859"/>
                <a:gd name="T26" fmla="*/ 29 w 86"/>
                <a:gd name="T27" fmla="*/ 701 h 859"/>
                <a:gd name="T28" fmla="*/ 19 w 86"/>
                <a:gd name="T29" fmla="*/ 770 h 859"/>
                <a:gd name="T30" fmla="*/ 19 w 86"/>
                <a:gd name="T31" fmla="*/ 859 h 859"/>
                <a:gd name="T32" fmla="*/ 9 w 86"/>
                <a:gd name="T33" fmla="*/ 730 h 859"/>
                <a:gd name="T34" fmla="*/ 9 w 86"/>
                <a:gd name="T35" fmla="*/ 612 h 859"/>
                <a:gd name="T36" fmla="*/ 0 w 86"/>
                <a:gd name="T37" fmla="*/ 484 h 859"/>
                <a:gd name="T38" fmla="*/ 0 w 86"/>
                <a:gd name="T39" fmla="*/ 365 h 859"/>
                <a:gd name="T40" fmla="*/ 9 w 86"/>
                <a:gd name="T41" fmla="*/ 247 h 859"/>
                <a:gd name="T42" fmla="*/ 19 w 86"/>
                <a:gd name="T43" fmla="*/ 148 h 859"/>
                <a:gd name="T44" fmla="*/ 48 w 86"/>
                <a:gd name="T45" fmla="*/ 70 h 859"/>
                <a:gd name="T46" fmla="*/ 86 w 86"/>
                <a:gd name="T4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59">
                  <a:moveTo>
                    <a:pt x="86" y="0"/>
                  </a:moveTo>
                  <a:lnTo>
                    <a:pt x="77" y="40"/>
                  </a:lnTo>
                  <a:lnTo>
                    <a:pt x="58" y="60"/>
                  </a:lnTo>
                  <a:lnTo>
                    <a:pt x="48" y="89"/>
                  </a:lnTo>
                  <a:lnTo>
                    <a:pt x="48" y="119"/>
                  </a:lnTo>
                  <a:lnTo>
                    <a:pt x="48" y="148"/>
                  </a:lnTo>
                  <a:lnTo>
                    <a:pt x="58" y="178"/>
                  </a:lnTo>
                  <a:lnTo>
                    <a:pt x="67" y="217"/>
                  </a:lnTo>
                  <a:lnTo>
                    <a:pt x="77" y="267"/>
                  </a:lnTo>
                  <a:lnTo>
                    <a:pt x="77" y="346"/>
                  </a:lnTo>
                  <a:lnTo>
                    <a:pt x="67" y="425"/>
                  </a:lnTo>
                  <a:lnTo>
                    <a:pt x="48" y="563"/>
                  </a:lnTo>
                  <a:lnTo>
                    <a:pt x="38" y="632"/>
                  </a:lnTo>
                  <a:lnTo>
                    <a:pt x="29" y="701"/>
                  </a:lnTo>
                  <a:lnTo>
                    <a:pt x="19" y="770"/>
                  </a:lnTo>
                  <a:lnTo>
                    <a:pt x="19" y="859"/>
                  </a:lnTo>
                  <a:lnTo>
                    <a:pt x="9" y="730"/>
                  </a:lnTo>
                  <a:lnTo>
                    <a:pt x="9" y="612"/>
                  </a:lnTo>
                  <a:lnTo>
                    <a:pt x="0" y="484"/>
                  </a:lnTo>
                  <a:lnTo>
                    <a:pt x="0" y="365"/>
                  </a:lnTo>
                  <a:lnTo>
                    <a:pt x="9" y="247"/>
                  </a:lnTo>
                  <a:lnTo>
                    <a:pt x="19" y="148"/>
                  </a:lnTo>
                  <a:lnTo>
                    <a:pt x="48" y="70"/>
                  </a:lnTo>
                  <a:lnTo>
                    <a:pt x="86"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3" name="Freeform 231"/>
            <p:cNvSpPr>
              <a:spLocks/>
            </p:cNvSpPr>
            <p:nvPr/>
          </p:nvSpPr>
          <p:spPr bwMode="auto">
            <a:xfrm>
              <a:off x="2677" y="1286"/>
              <a:ext cx="115" cy="1007"/>
            </a:xfrm>
            <a:custGeom>
              <a:avLst/>
              <a:gdLst>
                <a:gd name="T0" fmla="*/ 115 w 115"/>
                <a:gd name="T1" fmla="*/ 0 h 1007"/>
                <a:gd name="T2" fmla="*/ 87 w 115"/>
                <a:gd name="T3" fmla="*/ 79 h 1007"/>
                <a:gd name="T4" fmla="*/ 58 w 115"/>
                <a:gd name="T5" fmla="*/ 188 h 1007"/>
                <a:gd name="T6" fmla="*/ 48 w 115"/>
                <a:gd name="T7" fmla="*/ 316 h 1007"/>
                <a:gd name="T8" fmla="*/ 29 w 115"/>
                <a:gd name="T9" fmla="*/ 454 h 1007"/>
                <a:gd name="T10" fmla="*/ 29 w 115"/>
                <a:gd name="T11" fmla="*/ 602 h 1007"/>
                <a:gd name="T12" fmla="*/ 29 w 115"/>
                <a:gd name="T13" fmla="*/ 750 h 1007"/>
                <a:gd name="T14" fmla="*/ 29 w 115"/>
                <a:gd name="T15" fmla="*/ 878 h 1007"/>
                <a:gd name="T16" fmla="*/ 38 w 115"/>
                <a:gd name="T17" fmla="*/ 1007 h 1007"/>
                <a:gd name="T18" fmla="*/ 29 w 115"/>
                <a:gd name="T19" fmla="*/ 997 h 1007"/>
                <a:gd name="T20" fmla="*/ 29 w 115"/>
                <a:gd name="T21" fmla="*/ 997 h 1007"/>
                <a:gd name="T22" fmla="*/ 29 w 115"/>
                <a:gd name="T23" fmla="*/ 997 h 1007"/>
                <a:gd name="T24" fmla="*/ 10 w 115"/>
                <a:gd name="T25" fmla="*/ 829 h 1007"/>
                <a:gd name="T26" fmla="*/ 0 w 115"/>
                <a:gd name="T27" fmla="*/ 661 h 1007"/>
                <a:gd name="T28" fmla="*/ 10 w 115"/>
                <a:gd name="T29" fmla="*/ 503 h 1007"/>
                <a:gd name="T30" fmla="*/ 19 w 115"/>
                <a:gd name="T31" fmla="*/ 365 h 1007"/>
                <a:gd name="T32" fmla="*/ 29 w 115"/>
                <a:gd name="T33" fmla="*/ 237 h 1007"/>
                <a:gd name="T34" fmla="*/ 58 w 115"/>
                <a:gd name="T35" fmla="*/ 129 h 1007"/>
                <a:gd name="T36" fmla="*/ 87 w 115"/>
                <a:gd name="T37" fmla="*/ 50 h 1007"/>
                <a:gd name="T38" fmla="*/ 115 w 115"/>
                <a:gd name="T3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007">
                  <a:moveTo>
                    <a:pt x="115" y="0"/>
                  </a:moveTo>
                  <a:lnTo>
                    <a:pt x="87" y="79"/>
                  </a:lnTo>
                  <a:lnTo>
                    <a:pt x="58" y="188"/>
                  </a:lnTo>
                  <a:lnTo>
                    <a:pt x="48" y="316"/>
                  </a:lnTo>
                  <a:lnTo>
                    <a:pt x="29" y="454"/>
                  </a:lnTo>
                  <a:lnTo>
                    <a:pt x="29" y="602"/>
                  </a:lnTo>
                  <a:lnTo>
                    <a:pt x="29" y="750"/>
                  </a:lnTo>
                  <a:lnTo>
                    <a:pt x="29" y="878"/>
                  </a:lnTo>
                  <a:lnTo>
                    <a:pt x="38" y="1007"/>
                  </a:lnTo>
                  <a:lnTo>
                    <a:pt x="29" y="997"/>
                  </a:lnTo>
                  <a:lnTo>
                    <a:pt x="29" y="997"/>
                  </a:lnTo>
                  <a:lnTo>
                    <a:pt x="29" y="997"/>
                  </a:lnTo>
                  <a:lnTo>
                    <a:pt x="10" y="829"/>
                  </a:lnTo>
                  <a:lnTo>
                    <a:pt x="0" y="661"/>
                  </a:lnTo>
                  <a:lnTo>
                    <a:pt x="10" y="503"/>
                  </a:lnTo>
                  <a:lnTo>
                    <a:pt x="19" y="365"/>
                  </a:lnTo>
                  <a:lnTo>
                    <a:pt x="29" y="237"/>
                  </a:lnTo>
                  <a:lnTo>
                    <a:pt x="58" y="129"/>
                  </a:lnTo>
                  <a:lnTo>
                    <a:pt x="87" y="50"/>
                  </a:lnTo>
                  <a:lnTo>
                    <a:pt x="115"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4" name="Freeform 232"/>
            <p:cNvSpPr>
              <a:spLocks/>
            </p:cNvSpPr>
            <p:nvPr/>
          </p:nvSpPr>
          <p:spPr bwMode="auto">
            <a:xfrm>
              <a:off x="2687" y="1868"/>
              <a:ext cx="9" cy="296"/>
            </a:xfrm>
            <a:custGeom>
              <a:avLst/>
              <a:gdLst>
                <a:gd name="T0" fmla="*/ 0 w 9"/>
                <a:gd name="T1" fmla="*/ 0 h 296"/>
                <a:gd name="T2" fmla="*/ 0 w 9"/>
                <a:gd name="T3" fmla="*/ 40 h 296"/>
                <a:gd name="T4" fmla="*/ 0 w 9"/>
                <a:gd name="T5" fmla="*/ 79 h 296"/>
                <a:gd name="T6" fmla="*/ 0 w 9"/>
                <a:gd name="T7" fmla="*/ 109 h 296"/>
                <a:gd name="T8" fmla="*/ 0 w 9"/>
                <a:gd name="T9" fmla="*/ 148 h 296"/>
                <a:gd name="T10" fmla="*/ 9 w 9"/>
                <a:gd name="T11" fmla="*/ 188 h 296"/>
                <a:gd name="T12" fmla="*/ 9 w 9"/>
                <a:gd name="T13" fmla="*/ 227 h 296"/>
                <a:gd name="T14" fmla="*/ 9 w 9"/>
                <a:gd name="T15" fmla="*/ 257 h 296"/>
                <a:gd name="T16" fmla="*/ 9 w 9"/>
                <a:gd name="T17" fmla="*/ 296 h 296"/>
                <a:gd name="T18" fmla="*/ 9 w 9"/>
                <a:gd name="T19" fmla="*/ 277 h 296"/>
                <a:gd name="T20" fmla="*/ 9 w 9"/>
                <a:gd name="T21" fmla="*/ 257 h 296"/>
                <a:gd name="T22" fmla="*/ 9 w 9"/>
                <a:gd name="T23" fmla="*/ 237 h 296"/>
                <a:gd name="T24" fmla="*/ 0 w 9"/>
                <a:gd name="T25" fmla="*/ 217 h 296"/>
                <a:gd name="T26" fmla="*/ 0 w 9"/>
                <a:gd name="T27" fmla="*/ 178 h 296"/>
                <a:gd name="T28" fmla="*/ 0 w 9"/>
                <a:gd name="T29" fmla="*/ 158 h 296"/>
                <a:gd name="T30" fmla="*/ 0 w 9"/>
                <a:gd name="T31" fmla="*/ 138 h 296"/>
                <a:gd name="T32" fmla="*/ 0 w 9"/>
                <a:gd name="T33" fmla="*/ 119 h 296"/>
                <a:gd name="T34" fmla="*/ 0 w 9"/>
                <a:gd name="T35" fmla="*/ 109 h 296"/>
                <a:gd name="T36" fmla="*/ 0 w 9"/>
                <a:gd name="T37" fmla="*/ 89 h 296"/>
                <a:gd name="T38" fmla="*/ 0 w 9"/>
                <a:gd name="T39" fmla="*/ 69 h 296"/>
                <a:gd name="T40" fmla="*/ 0 w 9"/>
                <a:gd name="T41" fmla="*/ 50 h 296"/>
                <a:gd name="T42" fmla="*/ 0 w 9"/>
                <a:gd name="T43" fmla="*/ 30 h 296"/>
                <a:gd name="T44" fmla="*/ 0 w 9"/>
                <a:gd name="T45" fmla="*/ 20 h 296"/>
                <a:gd name="T46" fmla="*/ 0 w 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96">
                  <a:moveTo>
                    <a:pt x="0" y="0"/>
                  </a:moveTo>
                  <a:lnTo>
                    <a:pt x="0" y="40"/>
                  </a:lnTo>
                  <a:lnTo>
                    <a:pt x="0" y="79"/>
                  </a:lnTo>
                  <a:lnTo>
                    <a:pt x="0" y="109"/>
                  </a:lnTo>
                  <a:lnTo>
                    <a:pt x="0" y="148"/>
                  </a:lnTo>
                  <a:lnTo>
                    <a:pt x="9" y="188"/>
                  </a:lnTo>
                  <a:lnTo>
                    <a:pt x="9" y="227"/>
                  </a:lnTo>
                  <a:lnTo>
                    <a:pt x="9" y="257"/>
                  </a:lnTo>
                  <a:lnTo>
                    <a:pt x="9" y="296"/>
                  </a:lnTo>
                  <a:lnTo>
                    <a:pt x="9" y="277"/>
                  </a:lnTo>
                  <a:lnTo>
                    <a:pt x="9" y="257"/>
                  </a:lnTo>
                  <a:lnTo>
                    <a:pt x="9" y="237"/>
                  </a:lnTo>
                  <a:lnTo>
                    <a:pt x="0" y="217"/>
                  </a:lnTo>
                  <a:lnTo>
                    <a:pt x="0" y="178"/>
                  </a:lnTo>
                  <a:lnTo>
                    <a:pt x="0" y="158"/>
                  </a:lnTo>
                  <a:lnTo>
                    <a:pt x="0" y="138"/>
                  </a:lnTo>
                  <a:lnTo>
                    <a:pt x="0" y="119"/>
                  </a:lnTo>
                  <a:lnTo>
                    <a:pt x="0" y="109"/>
                  </a:lnTo>
                  <a:lnTo>
                    <a:pt x="0" y="89"/>
                  </a:lnTo>
                  <a:lnTo>
                    <a:pt x="0" y="69"/>
                  </a:lnTo>
                  <a:lnTo>
                    <a:pt x="0" y="50"/>
                  </a:lnTo>
                  <a:lnTo>
                    <a:pt x="0" y="30"/>
                  </a:lnTo>
                  <a:lnTo>
                    <a:pt x="0" y="20"/>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5" name="Freeform 233"/>
            <p:cNvSpPr>
              <a:spLocks/>
            </p:cNvSpPr>
            <p:nvPr/>
          </p:nvSpPr>
          <p:spPr bwMode="auto">
            <a:xfrm>
              <a:off x="2706" y="2273"/>
              <a:ext cx="259" cy="59"/>
            </a:xfrm>
            <a:custGeom>
              <a:avLst/>
              <a:gdLst>
                <a:gd name="T0" fmla="*/ 250 w 259"/>
                <a:gd name="T1" fmla="*/ 39 h 59"/>
                <a:gd name="T2" fmla="*/ 250 w 259"/>
                <a:gd name="T3" fmla="*/ 29 h 59"/>
                <a:gd name="T4" fmla="*/ 250 w 259"/>
                <a:gd name="T5" fmla="*/ 20 h 59"/>
                <a:gd name="T6" fmla="*/ 250 w 259"/>
                <a:gd name="T7" fmla="*/ 10 h 59"/>
                <a:gd name="T8" fmla="*/ 250 w 259"/>
                <a:gd name="T9" fmla="*/ 10 h 59"/>
                <a:gd name="T10" fmla="*/ 250 w 259"/>
                <a:gd name="T11" fmla="*/ 0 h 59"/>
                <a:gd name="T12" fmla="*/ 259 w 259"/>
                <a:gd name="T13" fmla="*/ 0 h 59"/>
                <a:gd name="T14" fmla="*/ 231 w 259"/>
                <a:gd name="T15" fmla="*/ 0 h 59"/>
                <a:gd name="T16" fmla="*/ 192 w 259"/>
                <a:gd name="T17" fmla="*/ 0 h 59"/>
                <a:gd name="T18" fmla="*/ 163 w 259"/>
                <a:gd name="T19" fmla="*/ 0 h 59"/>
                <a:gd name="T20" fmla="*/ 125 w 259"/>
                <a:gd name="T21" fmla="*/ 10 h 59"/>
                <a:gd name="T22" fmla="*/ 96 w 259"/>
                <a:gd name="T23" fmla="*/ 10 h 59"/>
                <a:gd name="T24" fmla="*/ 67 w 259"/>
                <a:gd name="T25" fmla="*/ 10 h 59"/>
                <a:gd name="T26" fmla="*/ 29 w 259"/>
                <a:gd name="T27" fmla="*/ 10 h 59"/>
                <a:gd name="T28" fmla="*/ 0 w 259"/>
                <a:gd name="T29" fmla="*/ 20 h 59"/>
                <a:gd name="T30" fmla="*/ 0 w 259"/>
                <a:gd name="T31" fmla="*/ 29 h 59"/>
                <a:gd name="T32" fmla="*/ 0 w 259"/>
                <a:gd name="T33" fmla="*/ 29 h 59"/>
                <a:gd name="T34" fmla="*/ 9 w 259"/>
                <a:gd name="T35" fmla="*/ 29 h 59"/>
                <a:gd name="T36" fmla="*/ 29 w 259"/>
                <a:gd name="T37" fmla="*/ 29 h 59"/>
                <a:gd name="T38" fmla="*/ 48 w 259"/>
                <a:gd name="T39" fmla="*/ 29 h 59"/>
                <a:gd name="T40" fmla="*/ 58 w 259"/>
                <a:gd name="T41" fmla="*/ 39 h 59"/>
                <a:gd name="T42" fmla="*/ 96 w 259"/>
                <a:gd name="T43" fmla="*/ 39 h 59"/>
                <a:gd name="T44" fmla="*/ 115 w 259"/>
                <a:gd name="T45" fmla="*/ 39 h 59"/>
                <a:gd name="T46" fmla="*/ 125 w 259"/>
                <a:gd name="T47" fmla="*/ 49 h 59"/>
                <a:gd name="T48" fmla="*/ 144 w 259"/>
                <a:gd name="T49" fmla="*/ 59 h 59"/>
                <a:gd name="T50" fmla="*/ 154 w 259"/>
                <a:gd name="T51" fmla="*/ 49 h 59"/>
                <a:gd name="T52" fmla="*/ 163 w 259"/>
                <a:gd name="T53" fmla="*/ 49 h 59"/>
                <a:gd name="T54" fmla="*/ 182 w 259"/>
                <a:gd name="T55" fmla="*/ 49 h 59"/>
                <a:gd name="T56" fmla="*/ 192 w 259"/>
                <a:gd name="T57" fmla="*/ 49 h 59"/>
                <a:gd name="T58" fmla="*/ 211 w 259"/>
                <a:gd name="T59" fmla="*/ 39 h 59"/>
                <a:gd name="T60" fmla="*/ 221 w 259"/>
                <a:gd name="T61" fmla="*/ 39 h 59"/>
                <a:gd name="T62" fmla="*/ 231 w 259"/>
                <a:gd name="T63" fmla="*/ 39 h 59"/>
                <a:gd name="T64" fmla="*/ 250 w 259"/>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59">
                  <a:moveTo>
                    <a:pt x="250" y="39"/>
                  </a:moveTo>
                  <a:lnTo>
                    <a:pt x="250" y="29"/>
                  </a:lnTo>
                  <a:lnTo>
                    <a:pt x="250" y="20"/>
                  </a:lnTo>
                  <a:lnTo>
                    <a:pt x="250" y="10"/>
                  </a:lnTo>
                  <a:lnTo>
                    <a:pt x="250" y="10"/>
                  </a:lnTo>
                  <a:lnTo>
                    <a:pt x="250" y="0"/>
                  </a:lnTo>
                  <a:lnTo>
                    <a:pt x="259" y="0"/>
                  </a:lnTo>
                  <a:lnTo>
                    <a:pt x="231" y="0"/>
                  </a:lnTo>
                  <a:lnTo>
                    <a:pt x="192" y="0"/>
                  </a:lnTo>
                  <a:lnTo>
                    <a:pt x="163" y="0"/>
                  </a:lnTo>
                  <a:lnTo>
                    <a:pt x="125" y="10"/>
                  </a:lnTo>
                  <a:lnTo>
                    <a:pt x="96" y="10"/>
                  </a:lnTo>
                  <a:lnTo>
                    <a:pt x="67" y="10"/>
                  </a:lnTo>
                  <a:lnTo>
                    <a:pt x="29" y="10"/>
                  </a:lnTo>
                  <a:lnTo>
                    <a:pt x="0" y="20"/>
                  </a:lnTo>
                  <a:lnTo>
                    <a:pt x="0" y="29"/>
                  </a:lnTo>
                  <a:lnTo>
                    <a:pt x="0" y="29"/>
                  </a:lnTo>
                  <a:lnTo>
                    <a:pt x="9" y="29"/>
                  </a:lnTo>
                  <a:lnTo>
                    <a:pt x="29" y="29"/>
                  </a:lnTo>
                  <a:lnTo>
                    <a:pt x="48" y="29"/>
                  </a:lnTo>
                  <a:lnTo>
                    <a:pt x="58" y="39"/>
                  </a:lnTo>
                  <a:lnTo>
                    <a:pt x="96" y="39"/>
                  </a:lnTo>
                  <a:lnTo>
                    <a:pt x="115" y="39"/>
                  </a:lnTo>
                  <a:lnTo>
                    <a:pt x="125" y="49"/>
                  </a:lnTo>
                  <a:lnTo>
                    <a:pt x="144" y="59"/>
                  </a:lnTo>
                  <a:lnTo>
                    <a:pt x="154" y="49"/>
                  </a:lnTo>
                  <a:lnTo>
                    <a:pt x="163" y="49"/>
                  </a:lnTo>
                  <a:lnTo>
                    <a:pt x="182" y="49"/>
                  </a:lnTo>
                  <a:lnTo>
                    <a:pt x="192" y="49"/>
                  </a:lnTo>
                  <a:lnTo>
                    <a:pt x="211" y="39"/>
                  </a:lnTo>
                  <a:lnTo>
                    <a:pt x="221" y="39"/>
                  </a:lnTo>
                  <a:lnTo>
                    <a:pt x="231" y="39"/>
                  </a:lnTo>
                  <a:lnTo>
                    <a:pt x="250" y="39"/>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6" name="Freeform 234"/>
            <p:cNvSpPr>
              <a:spLocks/>
            </p:cNvSpPr>
            <p:nvPr/>
          </p:nvSpPr>
          <p:spPr bwMode="auto">
            <a:xfrm>
              <a:off x="2706" y="2273"/>
              <a:ext cx="240" cy="59"/>
            </a:xfrm>
            <a:custGeom>
              <a:avLst/>
              <a:gdLst>
                <a:gd name="T0" fmla="*/ 231 w 240"/>
                <a:gd name="T1" fmla="*/ 39 h 59"/>
                <a:gd name="T2" fmla="*/ 231 w 240"/>
                <a:gd name="T3" fmla="*/ 29 h 59"/>
                <a:gd name="T4" fmla="*/ 231 w 240"/>
                <a:gd name="T5" fmla="*/ 29 h 59"/>
                <a:gd name="T6" fmla="*/ 231 w 240"/>
                <a:gd name="T7" fmla="*/ 20 h 59"/>
                <a:gd name="T8" fmla="*/ 240 w 240"/>
                <a:gd name="T9" fmla="*/ 20 h 59"/>
                <a:gd name="T10" fmla="*/ 240 w 240"/>
                <a:gd name="T11" fmla="*/ 10 h 59"/>
                <a:gd name="T12" fmla="*/ 240 w 240"/>
                <a:gd name="T13" fmla="*/ 10 h 59"/>
                <a:gd name="T14" fmla="*/ 240 w 240"/>
                <a:gd name="T15" fmla="*/ 0 h 59"/>
                <a:gd name="T16" fmla="*/ 211 w 240"/>
                <a:gd name="T17" fmla="*/ 0 h 59"/>
                <a:gd name="T18" fmla="*/ 182 w 240"/>
                <a:gd name="T19" fmla="*/ 10 h 59"/>
                <a:gd name="T20" fmla="*/ 115 w 240"/>
                <a:gd name="T21" fmla="*/ 10 h 59"/>
                <a:gd name="T22" fmla="*/ 86 w 240"/>
                <a:gd name="T23" fmla="*/ 10 h 59"/>
                <a:gd name="T24" fmla="*/ 58 w 240"/>
                <a:gd name="T25" fmla="*/ 20 h 59"/>
                <a:gd name="T26" fmla="*/ 0 w 240"/>
                <a:gd name="T27" fmla="*/ 20 h 59"/>
                <a:gd name="T28" fmla="*/ 0 w 240"/>
                <a:gd name="T29" fmla="*/ 29 h 59"/>
                <a:gd name="T30" fmla="*/ 0 w 240"/>
                <a:gd name="T31" fmla="*/ 29 h 59"/>
                <a:gd name="T32" fmla="*/ 9 w 240"/>
                <a:gd name="T33" fmla="*/ 39 h 59"/>
                <a:gd name="T34" fmla="*/ 19 w 240"/>
                <a:gd name="T35" fmla="*/ 29 h 59"/>
                <a:gd name="T36" fmla="*/ 48 w 240"/>
                <a:gd name="T37" fmla="*/ 39 h 59"/>
                <a:gd name="T38" fmla="*/ 58 w 240"/>
                <a:gd name="T39" fmla="*/ 39 h 59"/>
                <a:gd name="T40" fmla="*/ 77 w 240"/>
                <a:gd name="T41" fmla="*/ 39 h 59"/>
                <a:gd name="T42" fmla="*/ 96 w 240"/>
                <a:gd name="T43" fmla="*/ 39 h 59"/>
                <a:gd name="T44" fmla="*/ 106 w 240"/>
                <a:gd name="T45" fmla="*/ 39 h 59"/>
                <a:gd name="T46" fmla="*/ 125 w 240"/>
                <a:gd name="T47" fmla="*/ 49 h 59"/>
                <a:gd name="T48" fmla="*/ 134 w 240"/>
                <a:gd name="T49" fmla="*/ 59 h 59"/>
                <a:gd name="T50" fmla="*/ 154 w 240"/>
                <a:gd name="T51" fmla="*/ 59 h 59"/>
                <a:gd name="T52" fmla="*/ 163 w 240"/>
                <a:gd name="T53" fmla="*/ 49 h 59"/>
                <a:gd name="T54" fmla="*/ 173 w 240"/>
                <a:gd name="T55" fmla="*/ 49 h 59"/>
                <a:gd name="T56" fmla="*/ 192 w 240"/>
                <a:gd name="T57" fmla="*/ 49 h 59"/>
                <a:gd name="T58" fmla="*/ 202 w 240"/>
                <a:gd name="T59" fmla="*/ 49 h 59"/>
                <a:gd name="T60" fmla="*/ 211 w 240"/>
                <a:gd name="T61" fmla="*/ 39 h 59"/>
                <a:gd name="T62" fmla="*/ 221 w 240"/>
                <a:gd name="T63" fmla="*/ 39 h 59"/>
                <a:gd name="T64" fmla="*/ 231 w 240"/>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9">
                  <a:moveTo>
                    <a:pt x="231" y="39"/>
                  </a:moveTo>
                  <a:lnTo>
                    <a:pt x="231" y="29"/>
                  </a:lnTo>
                  <a:lnTo>
                    <a:pt x="231" y="29"/>
                  </a:lnTo>
                  <a:lnTo>
                    <a:pt x="231" y="20"/>
                  </a:lnTo>
                  <a:lnTo>
                    <a:pt x="240" y="20"/>
                  </a:lnTo>
                  <a:lnTo>
                    <a:pt x="240" y="10"/>
                  </a:lnTo>
                  <a:lnTo>
                    <a:pt x="240" y="10"/>
                  </a:lnTo>
                  <a:lnTo>
                    <a:pt x="240" y="0"/>
                  </a:lnTo>
                  <a:lnTo>
                    <a:pt x="211" y="0"/>
                  </a:lnTo>
                  <a:lnTo>
                    <a:pt x="182" y="10"/>
                  </a:lnTo>
                  <a:lnTo>
                    <a:pt x="115" y="10"/>
                  </a:lnTo>
                  <a:lnTo>
                    <a:pt x="86" y="10"/>
                  </a:lnTo>
                  <a:lnTo>
                    <a:pt x="58" y="20"/>
                  </a:lnTo>
                  <a:lnTo>
                    <a:pt x="0" y="20"/>
                  </a:lnTo>
                  <a:lnTo>
                    <a:pt x="0" y="29"/>
                  </a:lnTo>
                  <a:lnTo>
                    <a:pt x="0" y="29"/>
                  </a:lnTo>
                  <a:lnTo>
                    <a:pt x="9" y="39"/>
                  </a:lnTo>
                  <a:lnTo>
                    <a:pt x="19" y="29"/>
                  </a:lnTo>
                  <a:lnTo>
                    <a:pt x="48" y="39"/>
                  </a:lnTo>
                  <a:lnTo>
                    <a:pt x="58" y="39"/>
                  </a:lnTo>
                  <a:lnTo>
                    <a:pt x="77" y="39"/>
                  </a:lnTo>
                  <a:lnTo>
                    <a:pt x="96" y="39"/>
                  </a:lnTo>
                  <a:lnTo>
                    <a:pt x="106" y="39"/>
                  </a:lnTo>
                  <a:lnTo>
                    <a:pt x="125" y="49"/>
                  </a:lnTo>
                  <a:lnTo>
                    <a:pt x="134" y="59"/>
                  </a:lnTo>
                  <a:lnTo>
                    <a:pt x="154" y="59"/>
                  </a:lnTo>
                  <a:lnTo>
                    <a:pt x="163" y="49"/>
                  </a:lnTo>
                  <a:lnTo>
                    <a:pt x="173" y="49"/>
                  </a:lnTo>
                  <a:lnTo>
                    <a:pt x="192" y="49"/>
                  </a:lnTo>
                  <a:lnTo>
                    <a:pt x="202" y="49"/>
                  </a:lnTo>
                  <a:lnTo>
                    <a:pt x="211" y="39"/>
                  </a:lnTo>
                  <a:lnTo>
                    <a:pt x="221" y="39"/>
                  </a:lnTo>
                  <a:lnTo>
                    <a:pt x="231" y="39"/>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7" name="Freeform 235"/>
            <p:cNvSpPr>
              <a:spLocks/>
            </p:cNvSpPr>
            <p:nvPr/>
          </p:nvSpPr>
          <p:spPr bwMode="auto">
            <a:xfrm>
              <a:off x="2706" y="2283"/>
              <a:ext cx="221" cy="49"/>
            </a:xfrm>
            <a:custGeom>
              <a:avLst/>
              <a:gdLst>
                <a:gd name="T0" fmla="*/ 221 w 221"/>
                <a:gd name="T1" fmla="*/ 29 h 49"/>
                <a:gd name="T2" fmla="*/ 221 w 221"/>
                <a:gd name="T3" fmla="*/ 29 h 49"/>
                <a:gd name="T4" fmla="*/ 221 w 221"/>
                <a:gd name="T5" fmla="*/ 10 h 49"/>
                <a:gd name="T6" fmla="*/ 221 w 221"/>
                <a:gd name="T7" fmla="*/ 10 h 49"/>
                <a:gd name="T8" fmla="*/ 221 w 221"/>
                <a:gd name="T9" fmla="*/ 0 h 49"/>
                <a:gd name="T10" fmla="*/ 221 w 221"/>
                <a:gd name="T11" fmla="*/ 0 h 49"/>
                <a:gd name="T12" fmla="*/ 192 w 221"/>
                <a:gd name="T13" fmla="*/ 0 h 49"/>
                <a:gd name="T14" fmla="*/ 163 w 221"/>
                <a:gd name="T15" fmla="*/ 0 h 49"/>
                <a:gd name="T16" fmla="*/ 134 w 221"/>
                <a:gd name="T17" fmla="*/ 0 h 49"/>
                <a:gd name="T18" fmla="*/ 106 w 221"/>
                <a:gd name="T19" fmla="*/ 10 h 49"/>
                <a:gd name="T20" fmla="*/ 86 w 221"/>
                <a:gd name="T21" fmla="*/ 10 h 49"/>
                <a:gd name="T22" fmla="*/ 58 w 221"/>
                <a:gd name="T23" fmla="*/ 10 h 49"/>
                <a:gd name="T24" fmla="*/ 29 w 221"/>
                <a:gd name="T25" fmla="*/ 10 h 49"/>
                <a:gd name="T26" fmla="*/ 0 w 221"/>
                <a:gd name="T27" fmla="*/ 10 h 49"/>
                <a:gd name="T28" fmla="*/ 0 w 221"/>
                <a:gd name="T29" fmla="*/ 19 h 49"/>
                <a:gd name="T30" fmla="*/ 0 w 221"/>
                <a:gd name="T31" fmla="*/ 19 h 49"/>
                <a:gd name="T32" fmla="*/ 0 w 221"/>
                <a:gd name="T33" fmla="*/ 19 h 49"/>
                <a:gd name="T34" fmla="*/ 0 w 221"/>
                <a:gd name="T35" fmla="*/ 29 h 49"/>
                <a:gd name="T36" fmla="*/ 19 w 221"/>
                <a:gd name="T37" fmla="*/ 19 h 49"/>
                <a:gd name="T38" fmla="*/ 38 w 221"/>
                <a:gd name="T39" fmla="*/ 29 h 49"/>
                <a:gd name="T40" fmla="*/ 58 w 221"/>
                <a:gd name="T41" fmla="*/ 29 h 49"/>
                <a:gd name="T42" fmla="*/ 77 w 221"/>
                <a:gd name="T43" fmla="*/ 29 h 49"/>
                <a:gd name="T44" fmla="*/ 96 w 221"/>
                <a:gd name="T45" fmla="*/ 29 h 49"/>
                <a:gd name="T46" fmla="*/ 106 w 221"/>
                <a:gd name="T47" fmla="*/ 39 h 49"/>
                <a:gd name="T48" fmla="*/ 125 w 221"/>
                <a:gd name="T49" fmla="*/ 39 h 49"/>
                <a:gd name="T50" fmla="*/ 144 w 221"/>
                <a:gd name="T51" fmla="*/ 49 h 49"/>
                <a:gd name="T52" fmla="*/ 154 w 221"/>
                <a:gd name="T53" fmla="*/ 49 h 49"/>
                <a:gd name="T54" fmla="*/ 163 w 221"/>
                <a:gd name="T55" fmla="*/ 39 h 49"/>
                <a:gd name="T56" fmla="*/ 173 w 221"/>
                <a:gd name="T57" fmla="*/ 39 h 49"/>
                <a:gd name="T58" fmla="*/ 182 w 221"/>
                <a:gd name="T59" fmla="*/ 39 h 49"/>
                <a:gd name="T60" fmla="*/ 192 w 221"/>
                <a:gd name="T61" fmla="*/ 39 h 49"/>
                <a:gd name="T62" fmla="*/ 202 w 221"/>
                <a:gd name="T63" fmla="*/ 39 h 49"/>
                <a:gd name="T64" fmla="*/ 211 w 221"/>
                <a:gd name="T65" fmla="*/ 29 h 49"/>
                <a:gd name="T66" fmla="*/ 221 w 221"/>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9">
                  <a:moveTo>
                    <a:pt x="221" y="29"/>
                  </a:moveTo>
                  <a:lnTo>
                    <a:pt x="221" y="29"/>
                  </a:lnTo>
                  <a:lnTo>
                    <a:pt x="221" y="10"/>
                  </a:lnTo>
                  <a:lnTo>
                    <a:pt x="221" y="10"/>
                  </a:lnTo>
                  <a:lnTo>
                    <a:pt x="221" y="0"/>
                  </a:lnTo>
                  <a:lnTo>
                    <a:pt x="221" y="0"/>
                  </a:lnTo>
                  <a:lnTo>
                    <a:pt x="192" y="0"/>
                  </a:lnTo>
                  <a:lnTo>
                    <a:pt x="163" y="0"/>
                  </a:lnTo>
                  <a:lnTo>
                    <a:pt x="134" y="0"/>
                  </a:lnTo>
                  <a:lnTo>
                    <a:pt x="106" y="10"/>
                  </a:lnTo>
                  <a:lnTo>
                    <a:pt x="86" y="10"/>
                  </a:lnTo>
                  <a:lnTo>
                    <a:pt x="58" y="10"/>
                  </a:lnTo>
                  <a:lnTo>
                    <a:pt x="29" y="10"/>
                  </a:lnTo>
                  <a:lnTo>
                    <a:pt x="0" y="10"/>
                  </a:lnTo>
                  <a:lnTo>
                    <a:pt x="0" y="19"/>
                  </a:lnTo>
                  <a:lnTo>
                    <a:pt x="0" y="19"/>
                  </a:lnTo>
                  <a:lnTo>
                    <a:pt x="0" y="19"/>
                  </a:lnTo>
                  <a:lnTo>
                    <a:pt x="0" y="29"/>
                  </a:lnTo>
                  <a:lnTo>
                    <a:pt x="19" y="19"/>
                  </a:lnTo>
                  <a:lnTo>
                    <a:pt x="38" y="29"/>
                  </a:lnTo>
                  <a:lnTo>
                    <a:pt x="58" y="29"/>
                  </a:lnTo>
                  <a:lnTo>
                    <a:pt x="77" y="29"/>
                  </a:lnTo>
                  <a:lnTo>
                    <a:pt x="96" y="29"/>
                  </a:lnTo>
                  <a:lnTo>
                    <a:pt x="106" y="39"/>
                  </a:lnTo>
                  <a:lnTo>
                    <a:pt x="125" y="39"/>
                  </a:lnTo>
                  <a:lnTo>
                    <a:pt x="144" y="49"/>
                  </a:lnTo>
                  <a:lnTo>
                    <a:pt x="154" y="49"/>
                  </a:lnTo>
                  <a:lnTo>
                    <a:pt x="163" y="39"/>
                  </a:lnTo>
                  <a:lnTo>
                    <a:pt x="173" y="39"/>
                  </a:lnTo>
                  <a:lnTo>
                    <a:pt x="182" y="39"/>
                  </a:lnTo>
                  <a:lnTo>
                    <a:pt x="192" y="39"/>
                  </a:lnTo>
                  <a:lnTo>
                    <a:pt x="202" y="39"/>
                  </a:lnTo>
                  <a:lnTo>
                    <a:pt x="211" y="29"/>
                  </a:lnTo>
                  <a:lnTo>
                    <a:pt x="221" y="2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8" name="Freeform 236"/>
            <p:cNvSpPr>
              <a:spLocks/>
            </p:cNvSpPr>
            <p:nvPr/>
          </p:nvSpPr>
          <p:spPr bwMode="auto">
            <a:xfrm>
              <a:off x="2706" y="2283"/>
              <a:ext cx="211" cy="49"/>
            </a:xfrm>
            <a:custGeom>
              <a:avLst/>
              <a:gdLst>
                <a:gd name="T0" fmla="*/ 211 w 211"/>
                <a:gd name="T1" fmla="*/ 29 h 49"/>
                <a:gd name="T2" fmla="*/ 211 w 211"/>
                <a:gd name="T3" fmla="*/ 29 h 49"/>
                <a:gd name="T4" fmla="*/ 202 w 211"/>
                <a:gd name="T5" fmla="*/ 19 h 49"/>
                <a:gd name="T6" fmla="*/ 202 w 211"/>
                <a:gd name="T7" fmla="*/ 10 h 49"/>
                <a:gd name="T8" fmla="*/ 211 w 211"/>
                <a:gd name="T9" fmla="*/ 10 h 49"/>
                <a:gd name="T10" fmla="*/ 211 w 211"/>
                <a:gd name="T11" fmla="*/ 0 h 49"/>
                <a:gd name="T12" fmla="*/ 211 w 211"/>
                <a:gd name="T13" fmla="*/ 0 h 49"/>
                <a:gd name="T14" fmla="*/ 154 w 211"/>
                <a:gd name="T15" fmla="*/ 0 h 49"/>
                <a:gd name="T16" fmla="*/ 125 w 211"/>
                <a:gd name="T17" fmla="*/ 0 h 49"/>
                <a:gd name="T18" fmla="*/ 77 w 211"/>
                <a:gd name="T19" fmla="*/ 10 h 49"/>
                <a:gd name="T20" fmla="*/ 58 w 211"/>
                <a:gd name="T21" fmla="*/ 10 h 49"/>
                <a:gd name="T22" fmla="*/ 29 w 211"/>
                <a:gd name="T23" fmla="*/ 10 h 49"/>
                <a:gd name="T24" fmla="*/ 0 w 211"/>
                <a:gd name="T25" fmla="*/ 10 h 49"/>
                <a:gd name="T26" fmla="*/ 0 w 211"/>
                <a:gd name="T27" fmla="*/ 10 h 49"/>
                <a:gd name="T28" fmla="*/ 0 w 211"/>
                <a:gd name="T29" fmla="*/ 19 h 49"/>
                <a:gd name="T30" fmla="*/ 0 w 211"/>
                <a:gd name="T31" fmla="*/ 19 h 49"/>
                <a:gd name="T32" fmla="*/ 9 w 211"/>
                <a:gd name="T33" fmla="*/ 19 h 49"/>
                <a:gd name="T34" fmla="*/ 29 w 211"/>
                <a:gd name="T35" fmla="*/ 19 h 49"/>
                <a:gd name="T36" fmla="*/ 48 w 211"/>
                <a:gd name="T37" fmla="*/ 19 h 49"/>
                <a:gd name="T38" fmla="*/ 58 w 211"/>
                <a:gd name="T39" fmla="*/ 19 h 49"/>
                <a:gd name="T40" fmla="*/ 77 w 211"/>
                <a:gd name="T41" fmla="*/ 19 h 49"/>
                <a:gd name="T42" fmla="*/ 96 w 211"/>
                <a:gd name="T43" fmla="*/ 29 h 49"/>
                <a:gd name="T44" fmla="*/ 115 w 211"/>
                <a:gd name="T45" fmla="*/ 29 h 49"/>
                <a:gd name="T46" fmla="*/ 125 w 211"/>
                <a:gd name="T47" fmla="*/ 39 h 49"/>
                <a:gd name="T48" fmla="*/ 144 w 211"/>
                <a:gd name="T49" fmla="*/ 49 h 49"/>
                <a:gd name="T50" fmla="*/ 163 w 211"/>
                <a:gd name="T51" fmla="*/ 39 h 49"/>
                <a:gd name="T52" fmla="*/ 173 w 211"/>
                <a:gd name="T53" fmla="*/ 39 h 49"/>
                <a:gd name="T54" fmla="*/ 182 w 211"/>
                <a:gd name="T55" fmla="*/ 39 h 49"/>
                <a:gd name="T56" fmla="*/ 182 w 211"/>
                <a:gd name="T57" fmla="*/ 39 h 49"/>
                <a:gd name="T58" fmla="*/ 192 w 211"/>
                <a:gd name="T59" fmla="*/ 29 h 49"/>
                <a:gd name="T60" fmla="*/ 211 w 211"/>
                <a:gd name="T6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49">
                  <a:moveTo>
                    <a:pt x="211" y="29"/>
                  </a:moveTo>
                  <a:lnTo>
                    <a:pt x="211" y="29"/>
                  </a:lnTo>
                  <a:lnTo>
                    <a:pt x="202" y="19"/>
                  </a:lnTo>
                  <a:lnTo>
                    <a:pt x="202" y="10"/>
                  </a:lnTo>
                  <a:lnTo>
                    <a:pt x="211" y="10"/>
                  </a:lnTo>
                  <a:lnTo>
                    <a:pt x="211" y="0"/>
                  </a:lnTo>
                  <a:lnTo>
                    <a:pt x="211" y="0"/>
                  </a:lnTo>
                  <a:lnTo>
                    <a:pt x="154" y="0"/>
                  </a:lnTo>
                  <a:lnTo>
                    <a:pt x="125" y="0"/>
                  </a:lnTo>
                  <a:lnTo>
                    <a:pt x="77" y="10"/>
                  </a:lnTo>
                  <a:lnTo>
                    <a:pt x="58" y="10"/>
                  </a:lnTo>
                  <a:lnTo>
                    <a:pt x="29" y="10"/>
                  </a:lnTo>
                  <a:lnTo>
                    <a:pt x="0" y="10"/>
                  </a:lnTo>
                  <a:lnTo>
                    <a:pt x="0" y="10"/>
                  </a:lnTo>
                  <a:lnTo>
                    <a:pt x="0" y="19"/>
                  </a:lnTo>
                  <a:lnTo>
                    <a:pt x="0" y="19"/>
                  </a:lnTo>
                  <a:lnTo>
                    <a:pt x="9" y="19"/>
                  </a:lnTo>
                  <a:lnTo>
                    <a:pt x="29" y="19"/>
                  </a:lnTo>
                  <a:lnTo>
                    <a:pt x="48" y="19"/>
                  </a:lnTo>
                  <a:lnTo>
                    <a:pt x="58" y="19"/>
                  </a:lnTo>
                  <a:lnTo>
                    <a:pt x="77" y="19"/>
                  </a:lnTo>
                  <a:lnTo>
                    <a:pt x="96" y="29"/>
                  </a:lnTo>
                  <a:lnTo>
                    <a:pt x="115" y="29"/>
                  </a:lnTo>
                  <a:lnTo>
                    <a:pt x="125" y="39"/>
                  </a:lnTo>
                  <a:lnTo>
                    <a:pt x="144" y="49"/>
                  </a:lnTo>
                  <a:lnTo>
                    <a:pt x="163" y="39"/>
                  </a:lnTo>
                  <a:lnTo>
                    <a:pt x="173" y="39"/>
                  </a:lnTo>
                  <a:lnTo>
                    <a:pt x="182" y="39"/>
                  </a:lnTo>
                  <a:lnTo>
                    <a:pt x="182" y="39"/>
                  </a:lnTo>
                  <a:lnTo>
                    <a:pt x="192" y="29"/>
                  </a:lnTo>
                  <a:lnTo>
                    <a:pt x="211" y="29"/>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4269" name="Group 237"/>
            <p:cNvGrpSpPr>
              <a:grpSpLocks/>
            </p:cNvGrpSpPr>
            <p:nvPr/>
          </p:nvGrpSpPr>
          <p:grpSpPr bwMode="auto">
            <a:xfrm>
              <a:off x="2706" y="2290"/>
              <a:ext cx="307" cy="621"/>
              <a:chOff x="2706" y="2293"/>
              <a:chExt cx="307" cy="621"/>
            </a:xfrm>
          </p:grpSpPr>
          <p:sp>
            <p:nvSpPr>
              <p:cNvPr id="44270" name="Freeform 238"/>
              <p:cNvSpPr>
                <a:spLocks/>
              </p:cNvSpPr>
              <p:nvPr/>
            </p:nvSpPr>
            <p:spPr bwMode="auto">
              <a:xfrm>
                <a:off x="2812" y="2302"/>
                <a:ext cx="201" cy="612"/>
              </a:xfrm>
              <a:custGeom>
                <a:avLst/>
                <a:gdLst>
                  <a:gd name="T0" fmla="*/ 144 w 201"/>
                  <a:gd name="T1" fmla="*/ 0 h 612"/>
                  <a:gd name="T2" fmla="*/ 144 w 201"/>
                  <a:gd name="T3" fmla="*/ 69 h 612"/>
                  <a:gd name="T4" fmla="*/ 153 w 201"/>
                  <a:gd name="T5" fmla="*/ 138 h 612"/>
                  <a:gd name="T6" fmla="*/ 163 w 201"/>
                  <a:gd name="T7" fmla="*/ 208 h 612"/>
                  <a:gd name="T8" fmla="*/ 173 w 201"/>
                  <a:gd name="T9" fmla="*/ 277 h 612"/>
                  <a:gd name="T10" fmla="*/ 182 w 201"/>
                  <a:gd name="T11" fmla="*/ 336 h 612"/>
                  <a:gd name="T12" fmla="*/ 182 w 201"/>
                  <a:gd name="T13" fmla="*/ 405 h 612"/>
                  <a:gd name="T14" fmla="*/ 192 w 201"/>
                  <a:gd name="T15" fmla="*/ 474 h 612"/>
                  <a:gd name="T16" fmla="*/ 201 w 201"/>
                  <a:gd name="T17" fmla="*/ 543 h 612"/>
                  <a:gd name="T18" fmla="*/ 192 w 201"/>
                  <a:gd name="T19" fmla="*/ 573 h 612"/>
                  <a:gd name="T20" fmla="*/ 173 w 201"/>
                  <a:gd name="T21" fmla="*/ 602 h 612"/>
                  <a:gd name="T22" fmla="*/ 153 w 201"/>
                  <a:gd name="T23" fmla="*/ 612 h 612"/>
                  <a:gd name="T24" fmla="*/ 125 w 201"/>
                  <a:gd name="T25" fmla="*/ 612 h 612"/>
                  <a:gd name="T26" fmla="*/ 96 w 201"/>
                  <a:gd name="T27" fmla="*/ 602 h 612"/>
                  <a:gd name="T28" fmla="*/ 67 w 201"/>
                  <a:gd name="T29" fmla="*/ 592 h 612"/>
                  <a:gd name="T30" fmla="*/ 38 w 201"/>
                  <a:gd name="T31" fmla="*/ 573 h 612"/>
                  <a:gd name="T32" fmla="*/ 0 w 201"/>
                  <a:gd name="T33" fmla="*/ 533 h 612"/>
                  <a:gd name="T34" fmla="*/ 9 w 201"/>
                  <a:gd name="T35" fmla="*/ 533 h 612"/>
                  <a:gd name="T36" fmla="*/ 19 w 201"/>
                  <a:gd name="T37" fmla="*/ 533 h 612"/>
                  <a:gd name="T38" fmla="*/ 28 w 201"/>
                  <a:gd name="T39" fmla="*/ 523 h 612"/>
                  <a:gd name="T40" fmla="*/ 38 w 201"/>
                  <a:gd name="T41" fmla="*/ 513 h 612"/>
                  <a:gd name="T42" fmla="*/ 48 w 201"/>
                  <a:gd name="T43" fmla="*/ 513 h 612"/>
                  <a:gd name="T44" fmla="*/ 57 w 201"/>
                  <a:gd name="T45" fmla="*/ 503 h 612"/>
                  <a:gd name="T46" fmla="*/ 57 w 201"/>
                  <a:gd name="T47" fmla="*/ 494 h 612"/>
                  <a:gd name="T48" fmla="*/ 67 w 201"/>
                  <a:gd name="T49" fmla="*/ 484 h 612"/>
                  <a:gd name="T50" fmla="*/ 57 w 201"/>
                  <a:gd name="T51" fmla="*/ 425 h 612"/>
                  <a:gd name="T52" fmla="*/ 48 w 201"/>
                  <a:gd name="T53" fmla="*/ 365 h 612"/>
                  <a:gd name="T54" fmla="*/ 48 w 201"/>
                  <a:gd name="T55" fmla="*/ 306 h 612"/>
                  <a:gd name="T56" fmla="*/ 48 w 201"/>
                  <a:gd name="T57" fmla="*/ 237 h 612"/>
                  <a:gd name="T58" fmla="*/ 48 w 201"/>
                  <a:gd name="T59" fmla="*/ 178 h 612"/>
                  <a:gd name="T60" fmla="*/ 48 w 201"/>
                  <a:gd name="T61" fmla="*/ 119 h 612"/>
                  <a:gd name="T62" fmla="*/ 38 w 201"/>
                  <a:gd name="T63" fmla="*/ 69 h 612"/>
                  <a:gd name="T64" fmla="*/ 28 w 201"/>
                  <a:gd name="T65" fmla="*/ 20 h 612"/>
                  <a:gd name="T66" fmla="*/ 48 w 201"/>
                  <a:gd name="T67" fmla="*/ 20 h 612"/>
                  <a:gd name="T68" fmla="*/ 67 w 201"/>
                  <a:gd name="T69" fmla="*/ 20 h 612"/>
                  <a:gd name="T70" fmla="*/ 76 w 201"/>
                  <a:gd name="T71" fmla="*/ 20 h 612"/>
                  <a:gd name="T72" fmla="*/ 86 w 201"/>
                  <a:gd name="T73" fmla="*/ 10 h 612"/>
                  <a:gd name="T74" fmla="*/ 96 w 201"/>
                  <a:gd name="T75" fmla="*/ 10 h 612"/>
                  <a:gd name="T76" fmla="*/ 105 w 201"/>
                  <a:gd name="T77" fmla="*/ 10 h 612"/>
                  <a:gd name="T78" fmla="*/ 125 w 201"/>
                  <a:gd name="T79" fmla="*/ 10 h 612"/>
                  <a:gd name="T80" fmla="*/ 144 w 201"/>
                  <a:gd name="T8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612">
                    <a:moveTo>
                      <a:pt x="144" y="0"/>
                    </a:moveTo>
                    <a:lnTo>
                      <a:pt x="144" y="69"/>
                    </a:lnTo>
                    <a:lnTo>
                      <a:pt x="153" y="138"/>
                    </a:lnTo>
                    <a:lnTo>
                      <a:pt x="163" y="208"/>
                    </a:lnTo>
                    <a:lnTo>
                      <a:pt x="173" y="277"/>
                    </a:lnTo>
                    <a:lnTo>
                      <a:pt x="182" y="336"/>
                    </a:lnTo>
                    <a:lnTo>
                      <a:pt x="182" y="405"/>
                    </a:lnTo>
                    <a:lnTo>
                      <a:pt x="192" y="474"/>
                    </a:lnTo>
                    <a:lnTo>
                      <a:pt x="201" y="543"/>
                    </a:lnTo>
                    <a:lnTo>
                      <a:pt x="192" y="573"/>
                    </a:lnTo>
                    <a:lnTo>
                      <a:pt x="173" y="602"/>
                    </a:lnTo>
                    <a:lnTo>
                      <a:pt x="153" y="612"/>
                    </a:lnTo>
                    <a:lnTo>
                      <a:pt x="125" y="612"/>
                    </a:lnTo>
                    <a:lnTo>
                      <a:pt x="96" y="602"/>
                    </a:lnTo>
                    <a:lnTo>
                      <a:pt x="67" y="592"/>
                    </a:lnTo>
                    <a:lnTo>
                      <a:pt x="38" y="57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306"/>
                    </a:lnTo>
                    <a:lnTo>
                      <a:pt x="48" y="237"/>
                    </a:lnTo>
                    <a:lnTo>
                      <a:pt x="48" y="178"/>
                    </a:lnTo>
                    <a:lnTo>
                      <a:pt x="48" y="119"/>
                    </a:lnTo>
                    <a:lnTo>
                      <a:pt x="38" y="69"/>
                    </a:lnTo>
                    <a:lnTo>
                      <a:pt x="28" y="20"/>
                    </a:lnTo>
                    <a:lnTo>
                      <a:pt x="48" y="20"/>
                    </a:lnTo>
                    <a:lnTo>
                      <a:pt x="67" y="20"/>
                    </a:lnTo>
                    <a:lnTo>
                      <a:pt x="76" y="20"/>
                    </a:lnTo>
                    <a:lnTo>
                      <a:pt x="86" y="10"/>
                    </a:lnTo>
                    <a:lnTo>
                      <a:pt x="96" y="10"/>
                    </a:lnTo>
                    <a:lnTo>
                      <a:pt x="105" y="10"/>
                    </a:lnTo>
                    <a:lnTo>
                      <a:pt x="125" y="10"/>
                    </a:lnTo>
                    <a:lnTo>
                      <a:pt x="144"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1" name="Freeform 239"/>
              <p:cNvSpPr>
                <a:spLocks/>
              </p:cNvSpPr>
              <p:nvPr/>
            </p:nvSpPr>
            <p:spPr bwMode="auto">
              <a:xfrm>
                <a:off x="2812" y="2302"/>
                <a:ext cx="192" cy="602"/>
              </a:xfrm>
              <a:custGeom>
                <a:avLst/>
                <a:gdLst>
                  <a:gd name="T0" fmla="*/ 134 w 192"/>
                  <a:gd name="T1" fmla="*/ 0 h 602"/>
                  <a:gd name="T2" fmla="*/ 144 w 192"/>
                  <a:gd name="T3" fmla="*/ 69 h 602"/>
                  <a:gd name="T4" fmla="*/ 153 w 192"/>
                  <a:gd name="T5" fmla="*/ 138 h 602"/>
                  <a:gd name="T6" fmla="*/ 153 w 192"/>
                  <a:gd name="T7" fmla="*/ 208 h 602"/>
                  <a:gd name="T8" fmla="*/ 163 w 192"/>
                  <a:gd name="T9" fmla="*/ 277 h 602"/>
                  <a:gd name="T10" fmla="*/ 173 w 192"/>
                  <a:gd name="T11" fmla="*/ 336 h 602"/>
                  <a:gd name="T12" fmla="*/ 182 w 192"/>
                  <a:gd name="T13" fmla="*/ 405 h 602"/>
                  <a:gd name="T14" fmla="*/ 182 w 192"/>
                  <a:gd name="T15" fmla="*/ 464 h 602"/>
                  <a:gd name="T16" fmla="*/ 192 w 192"/>
                  <a:gd name="T17" fmla="*/ 533 h 602"/>
                  <a:gd name="T18" fmla="*/ 182 w 192"/>
                  <a:gd name="T19" fmla="*/ 573 h 602"/>
                  <a:gd name="T20" fmla="*/ 163 w 192"/>
                  <a:gd name="T21" fmla="*/ 592 h 602"/>
                  <a:gd name="T22" fmla="*/ 144 w 192"/>
                  <a:gd name="T23" fmla="*/ 602 h 602"/>
                  <a:gd name="T24" fmla="*/ 125 w 192"/>
                  <a:gd name="T25" fmla="*/ 602 h 602"/>
                  <a:gd name="T26" fmla="*/ 96 w 192"/>
                  <a:gd name="T27" fmla="*/ 602 h 602"/>
                  <a:gd name="T28" fmla="*/ 67 w 192"/>
                  <a:gd name="T29" fmla="*/ 582 h 602"/>
                  <a:gd name="T30" fmla="*/ 38 w 192"/>
                  <a:gd name="T31" fmla="*/ 563 h 602"/>
                  <a:gd name="T32" fmla="*/ 0 w 192"/>
                  <a:gd name="T33" fmla="*/ 533 h 602"/>
                  <a:gd name="T34" fmla="*/ 9 w 192"/>
                  <a:gd name="T35" fmla="*/ 533 h 602"/>
                  <a:gd name="T36" fmla="*/ 19 w 192"/>
                  <a:gd name="T37" fmla="*/ 533 h 602"/>
                  <a:gd name="T38" fmla="*/ 28 w 192"/>
                  <a:gd name="T39" fmla="*/ 523 h 602"/>
                  <a:gd name="T40" fmla="*/ 38 w 192"/>
                  <a:gd name="T41" fmla="*/ 513 h 602"/>
                  <a:gd name="T42" fmla="*/ 48 w 192"/>
                  <a:gd name="T43" fmla="*/ 513 h 602"/>
                  <a:gd name="T44" fmla="*/ 57 w 192"/>
                  <a:gd name="T45" fmla="*/ 503 h 602"/>
                  <a:gd name="T46" fmla="*/ 57 w 192"/>
                  <a:gd name="T47" fmla="*/ 494 h 602"/>
                  <a:gd name="T48" fmla="*/ 67 w 192"/>
                  <a:gd name="T49" fmla="*/ 484 h 602"/>
                  <a:gd name="T50" fmla="*/ 57 w 192"/>
                  <a:gd name="T51" fmla="*/ 425 h 602"/>
                  <a:gd name="T52" fmla="*/ 48 w 192"/>
                  <a:gd name="T53" fmla="*/ 365 h 602"/>
                  <a:gd name="T54" fmla="*/ 48 w 192"/>
                  <a:gd name="T55" fmla="*/ 296 h 602"/>
                  <a:gd name="T56" fmla="*/ 48 w 192"/>
                  <a:gd name="T57" fmla="*/ 119 h 602"/>
                  <a:gd name="T58" fmla="*/ 38 w 192"/>
                  <a:gd name="T59" fmla="*/ 60 h 602"/>
                  <a:gd name="T60" fmla="*/ 28 w 192"/>
                  <a:gd name="T61" fmla="*/ 20 h 602"/>
                  <a:gd name="T62" fmla="*/ 48 w 192"/>
                  <a:gd name="T63" fmla="*/ 20 h 602"/>
                  <a:gd name="T64" fmla="*/ 67 w 192"/>
                  <a:gd name="T65" fmla="*/ 20 h 602"/>
                  <a:gd name="T66" fmla="*/ 76 w 192"/>
                  <a:gd name="T67" fmla="*/ 20 h 602"/>
                  <a:gd name="T68" fmla="*/ 86 w 192"/>
                  <a:gd name="T69" fmla="*/ 10 h 602"/>
                  <a:gd name="T70" fmla="*/ 96 w 192"/>
                  <a:gd name="T71" fmla="*/ 10 h 602"/>
                  <a:gd name="T72" fmla="*/ 105 w 192"/>
                  <a:gd name="T73" fmla="*/ 10 h 602"/>
                  <a:gd name="T74" fmla="*/ 115 w 192"/>
                  <a:gd name="T75" fmla="*/ 10 h 602"/>
                  <a:gd name="T76" fmla="*/ 134 w 192"/>
                  <a:gd name="T7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602">
                    <a:moveTo>
                      <a:pt x="134" y="0"/>
                    </a:moveTo>
                    <a:lnTo>
                      <a:pt x="144" y="69"/>
                    </a:lnTo>
                    <a:lnTo>
                      <a:pt x="153" y="138"/>
                    </a:lnTo>
                    <a:lnTo>
                      <a:pt x="153" y="208"/>
                    </a:lnTo>
                    <a:lnTo>
                      <a:pt x="163" y="277"/>
                    </a:lnTo>
                    <a:lnTo>
                      <a:pt x="173" y="336"/>
                    </a:lnTo>
                    <a:lnTo>
                      <a:pt x="182" y="405"/>
                    </a:lnTo>
                    <a:lnTo>
                      <a:pt x="182" y="464"/>
                    </a:lnTo>
                    <a:lnTo>
                      <a:pt x="192" y="533"/>
                    </a:lnTo>
                    <a:lnTo>
                      <a:pt x="182" y="573"/>
                    </a:lnTo>
                    <a:lnTo>
                      <a:pt x="163" y="592"/>
                    </a:lnTo>
                    <a:lnTo>
                      <a:pt x="144" y="602"/>
                    </a:lnTo>
                    <a:lnTo>
                      <a:pt x="125" y="602"/>
                    </a:lnTo>
                    <a:lnTo>
                      <a:pt x="96" y="602"/>
                    </a:lnTo>
                    <a:lnTo>
                      <a:pt x="67" y="582"/>
                    </a:lnTo>
                    <a:lnTo>
                      <a:pt x="38" y="56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296"/>
                    </a:lnTo>
                    <a:lnTo>
                      <a:pt x="48" y="119"/>
                    </a:lnTo>
                    <a:lnTo>
                      <a:pt x="38" y="60"/>
                    </a:lnTo>
                    <a:lnTo>
                      <a:pt x="28" y="20"/>
                    </a:lnTo>
                    <a:lnTo>
                      <a:pt x="48" y="20"/>
                    </a:lnTo>
                    <a:lnTo>
                      <a:pt x="67" y="20"/>
                    </a:lnTo>
                    <a:lnTo>
                      <a:pt x="76" y="20"/>
                    </a:lnTo>
                    <a:lnTo>
                      <a:pt x="86" y="10"/>
                    </a:lnTo>
                    <a:lnTo>
                      <a:pt x="96" y="10"/>
                    </a:lnTo>
                    <a:lnTo>
                      <a:pt x="105" y="10"/>
                    </a:lnTo>
                    <a:lnTo>
                      <a:pt x="115" y="10"/>
                    </a:lnTo>
                    <a:lnTo>
                      <a:pt x="134"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2" name="Freeform 240"/>
              <p:cNvSpPr>
                <a:spLocks/>
              </p:cNvSpPr>
              <p:nvPr/>
            </p:nvSpPr>
            <p:spPr bwMode="auto">
              <a:xfrm>
                <a:off x="2706" y="2293"/>
                <a:ext cx="192" cy="39"/>
              </a:xfrm>
              <a:custGeom>
                <a:avLst/>
                <a:gdLst>
                  <a:gd name="T0" fmla="*/ 192 w 192"/>
                  <a:gd name="T1" fmla="*/ 29 h 39"/>
                  <a:gd name="T2" fmla="*/ 192 w 192"/>
                  <a:gd name="T3" fmla="*/ 19 h 39"/>
                  <a:gd name="T4" fmla="*/ 192 w 192"/>
                  <a:gd name="T5" fmla="*/ 19 h 39"/>
                  <a:gd name="T6" fmla="*/ 182 w 192"/>
                  <a:gd name="T7" fmla="*/ 9 h 39"/>
                  <a:gd name="T8" fmla="*/ 192 w 192"/>
                  <a:gd name="T9" fmla="*/ 9 h 39"/>
                  <a:gd name="T10" fmla="*/ 192 w 192"/>
                  <a:gd name="T11" fmla="*/ 0 h 39"/>
                  <a:gd name="T12" fmla="*/ 163 w 192"/>
                  <a:gd name="T13" fmla="*/ 0 h 39"/>
                  <a:gd name="T14" fmla="*/ 134 w 192"/>
                  <a:gd name="T15" fmla="*/ 0 h 39"/>
                  <a:gd name="T16" fmla="*/ 115 w 192"/>
                  <a:gd name="T17" fmla="*/ 0 h 39"/>
                  <a:gd name="T18" fmla="*/ 96 w 192"/>
                  <a:gd name="T19" fmla="*/ 0 h 39"/>
                  <a:gd name="T20" fmla="*/ 67 w 192"/>
                  <a:gd name="T21" fmla="*/ 0 h 39"/>
                  <a:gd name="T22" fmla="*/ 48 w 192"/>
                  <a:gd name="T23" fmla="*/ 0 h 39"/>
                  <a:gd name="T24" fmla="*/ 29 w 192"/>
                  <a:gd name="T25" fmla="*/ 9 h 39"/>
                  <a:gd name="T26" fmla="*/ 0 w 192"/>
                  <a:gd name="T27" fmla="*/ 0 h 39"/>
                  <a:gd name="T28" fmla="*/ 0 w 192"/>
                  <a:gd name="T29" fmla="*/ 9 h 39"/>
                  <a:gd name="T30" fmla="*/ 0 w 192"/>
                  <a:gd name="T31" fmla="*/ 9 h 39"/>
                  <a:gd name="T32" fmla="*/ 0 w 192"/>
                  <a:gd name="T33" fmla="*/ 9 h 39"/>
                  <a:gd name="T34" fmla="*/ 19 w 192"/>
                  <a:gd name="T35" fmla="*/ 9 h 39"/>
                  <a:gd name="T36" fmla="*/ 38 w 192"/>
                  <a:gd name="T37" fmla="*/ 19 h 39"/>
                  <a:gd name="T38" fmla="*/ 58 w 192"/>
                  <a:gd name="T39" fmla="*/ 19 h 39"/>
                  <a:gd name="T40" fmla="*/ 77 w 192"/>
                  <a:gd name="T41" fmla="*/ 19 h 39"/>
                  <a:gd name="T42" fmla="*/ 96 w 192"/>
                  <a:gd name="T43" fmla="*/ 19 h 39"/>
                  <a:gd name="T44" fmla="*/ 106 w 192"/>
                  <a:gd name="T45" fmla="*/ 19 h 39"/>
                  <a:gd name="T46" fmla="*/ 144 w 192"/>
                  <a:gd name="T47" fmla="*/ 39 h 39"/>
                  <a:gd name="T48" fmla="*/ 154 w 192"/>
                  <a:gd name="T49" fmla="*/ 39 h 39"/>
                  <a:gd name="T50" fmla="*/ 163 w 192"/>
                  <a:gd name="T51" fmla="*/ 39 h 39"/>
                  <a:gd name="T52" fmla="*/ 173 w 192"/>
                  <a:gd name="T53" fmla="*/ 39 h 39"/>
                  <a:gd name="T54" fmla="*/ 173 w 192"/>
                  <a:gd name="T55" fmla="*/ 29 h 39"/>
                  <a:gd name="T56" fmla="*/ 182 w 192"/>
                  <a:gd name="T57" fmla="*/ 29 h 39"/>
                  <a:gd name="T58" fmla="*/ 182 w 192"/>
                  <a:gd name="T59" fmla="*/ 29 h 39"/>
                  <a:gd name="T60" fmla="*/ 182 w 192"/>
                  <a:gd name="T61" fmla="*/ 29 h 39"/>
                  <a:gd name="T62" fmla="*/ 192 w 192"/>
                  <a:gd name="T6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39">
                    <a:moveTo>
                      <a:pt x="192" y="29"/>
                    </a:moveTo>
                    <a:lnTo>
                      <a:pt x="192" y="19"/>
                    </a:lnTo>
                    <a:lnTo>
                      <a:pt x="192" y="19"/>
                    </a:lnTo>
                    <a:lnTo>
                      <a:pt x="182" y="9"/>
                    </a:lnTo>
                    <a:lnTo>
                      <a:pt x="192" y="9"/>
                    </a:lnTo>
                    <a:lnTo>
                      <a:pt x="192" y="0"/>
                    </a:lnTo>
                    <a:lnTo>
                      <a:pt x="163" y="0"/>
                    </a:lnTo>
                    <a:lnTo>
                      <a:pt x="134" y="0"/>
                    </a:lnTo>
                    <a:lnTo>
                      <a:pt x="115" y="0"/>
                    </a:lnTo>
                    <a:lnTo>
                      <a:pt x="96" y="0"/>
                    </a:lnTo>
                    <a:lnTo>
                      <a:pt x="67" y="0"/>
                    </a:lnTo>
                    <a:lnTo>
                      <a:pt x="48" y="0"/>
                    </a:lnTo>
                    <a:lnTo>
                      <a:pt x="29" y="9"/>
                    </a:lnTo>
                    <a:lnTo>
                      <a:pt x="0" y="0"/>
                    </a:lnTo>
                    <a:lnTo>
                      <a:pt x="0" y="9"/>
                    </a:lnTo>
                    <a:lnTo>
                      <a:pt x="0" y="9"/>
                    </a:lnTo>
                    <a:lnTo>
                      <a:pt x="0" y="9"/>
                    </a:lnTo>
                    <a:lnTo>
                      <a:pt x="19" y="9"/>
                    </a:lnTo>
                    <a:lnTo>
                      <a:pt x="38" y="19"/>
                    </a:lnTo>
                    <a:lnTo>
                      <a:pt x="58" y="19"/>
                    </a:lnTo>
                    <a:lnTo>
                      <a:pt x="77" y="19"/>
                    </a:lnTo>
                    <a:lnTo>
                      <a:pt x="96" y="19"/>
                    </a:lnTo>
                    <a:lnTo>
                      <a:pt x="106" y="19"/>
                    </a:lnTo>
                    <a:lnTo>
                      <a:pt x="144" y="39"/>
                    </a:lnTo>
                    <a:lnTo>
                      <a:pt x="154" y="39"/>
                    </a:lnTo>
                    <a:lnTo>
                      <a:pt x="163" y="39"/>
                    </a:lnTo>
                    <a:lnTo>
                      <a:pt x="173" y="39"/>
                    </a:lnTo>
                    <a:lnTo>
                      <a:pt x="173" y="29"/>
                    </a:lnTo>
                    <a:lnTo>
                      <a:pt x="182" y="29"/>
                    </a:lnTo>
                    <a:lnTo>
                      <a:pt x="182" y="29"/>
                    </a:lnTo>
                    <a:lnTo>
                      <a:pt x="182" y="29"/>
                    </a:lnTo>
                    <a:lnTo>
                      <a:pt x="192" y="29"/>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3" name="Freeform 241"/>
              <p:cNvSpPr>
                <a:spLocks/>
              </p:cNvSpPr>
              <p:nvPr/>
            </p:nvSpPr>
            <p:spPr bwMode="auto">
              <a:xfrm>
                <a:off x="2706" y="2293"/>
                <a:ext cx="182" cy="39"/>
              </a:xfrm>
              <a:custGeom>
                <a:avLst/>
                <a:gdLst>
                  <a:gd name="T0" fmla="*/ 182 w 182"/>
                  <a:gd name="T1" fmla="*/ 29 h 39"/>
                  <a:gd name="T2" fmla="*/ 173 w 182"/>
                  <a:gd name="T3" fmla="*/ 29 h 39"/>
                  <a:gd name="T4" fmla="*/ 173 w 182"/>
                  <a:gd name="T5" fmla="*/ 19 h 39"/>
                  <a:gd name="T6" fmla="*/ 173 w 182"/>
                  <a:gd name="T7" fmla="*/ 19 h 39"/>
                  <a:gd name="T8" fmla="*/ 173 w 182"/>
                  <a:gd name="T9" fmla="*/ 9 h 39"/>
                  <a:gd name="T10" fmla="*/ 173 w 182"/>
                  <a:gd name="T11" fmla="*/ 0 h 39"/>
                  <a:gd name="T12" fmla="*/ 86 w 182"/>
                  <a:gd name="T13" fmla="*/ 0 h 39"/>
                  <a:gd name="T14" fmla="*/ 67 w 182"/>
                  <a:gd name="T15" fmla="*/ 9 h 39"/>
                  <a:gd name="T16" fmla="*/ 0 w 182"/>
                  <a:gd name="T17" fmla="*/ 9 h 39"/>
                  <a:gd name="T18" fmla="*/ 0 w 182"/>
                  <a:gd name="T19" fmla="*/ 9 h 39"/>
                  <a:gd name="T20" fmla="*/ 9 w 182"/>
                  <a:gd name="T21" fmla="*/ 9 h 39"/>
                  <a:gd name="T22" fmla="*/ 9 w 182"/>
                  <a:gd name="T23" fmla="*/ 9 h 39"/>
                  <a:gd name="T24" fmla="*/ 29 w 182"/>
                  <a:gd name="T25" fmla="*/ 9 h 39"/>
                  <a:gd name="T26" fmla="*/ 48 w 182"/>
                  <a:gd name="T27" fmla="*/ 19 h 39"/>
                  <a:gd name="T28" fmla="*/ 77 w 182"/>
                  <a:gd name="T29" fmla="*/ 19 h 39"/>
                  <a:gd name="T30" fmla="*/ 96 w 182"/>
                  <a:gd name="T31" fmla="*/ 19 h 39"/>
                  <a:gd name="T32" fmla="*/ 115 w 182"/>
                  <a:gd name="T33" fmla="*/ 19 h 39"/>
                  <a:gd name="T34" fmla="*/ 125 w 182"/>
                  <a:gd name="T35" fmla="*/ 29 h 39"/>
                  <a:gd name="T36" fmla="*/ 144 w 182"/>
                  <a:gd name="T37" fmla="*/ 39 h 39"/>
                  <a:gd name="T38" fmla="*/ 154 w 182"/>
                  <a:gd name="T39" fmla="*/ 39 h 39"/>
                  <a:gd name="T40" fmla="*/ 163 w 182"/>
                  <a:gd name="T41" fmla="*/ 29 h 39"/>
                  <a:gd name="T42" fmla="*/ 163 w 182"/>
                  <a:gd name="T43" fmla="*/ 29 h 39"/>
                  <a:gd name="T44" fmla="*/ 173 w 182"/>
                  <a:gd name="T45" fmla="*/ 29 h 39"/>
                  <a:gd name="T46" fmla="*/ 173 w 182"/>
                  <a:gd name="T47" fmla="*/ 29 h 39"/>
                  <a:gd name="T48" fmla="*/ 173 w 182"/>
                  <a:gd name="T49" fmla="*/ 29 h 39"/>
                  <a:gd name="T50" fmla="*/ 182 w 182"/>
                  <a:gd name="T5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
                    <a:moveTo>
                      <a:pt x="182" y="29"/>
                    </a:moveTo>
                    <a:lnTo>
                      <a:pt x="173" y="29"/>
                    </a:lnTo>
                    <a:lnTo>
                      <a:pt x="173" y="19"/>
                    </a:lnTo>
                    <a:lnTo>
                      <a:pt x="173" y="19"/>
                    </a:lnTo>
                    <a:lnTo>
                      <a:pt x="173" y="9"/>
                    </a:lnTo>
                    <a:lnTo>
                      <a:pt x="173" y="0"/>
                    </a:lnTo>
                    <a:lnTo>
                      <a:pt x="86" y="0"/>
                    </a:lnTo>
                    <a:lnTo>
                      <a:pt x="67" y="9"/>
                    </a:lnTo>
                    <a:lnTo>
                      <a:pt x="0" y="9"/>
                    </a:lnTo>
                    <a:lnTo>
                      <a:pt x="0" y="9"/>
                    </a:lnTo>
                    <a:lnTo>
                      <a:pt x="9" y="9"/>
                    </a:lnTo>
                    <a:lnTo>
                      <a:pt x="9" y="9"/>
                    </a:lnTo>
                    <a:lnTo>
                      <a:pt x="29" y="9"/>
                    </a:lnTo>
                    <a:lnTo>
                      <a:pt x="48" y="19"/>
                    </a:lnTo>
                    <a:lnTo>
                      <a:pt x="77" y="19"/>
                    </a:lnTo>
                    <a:lnTo>
                      <a:pt x="96" y="19"/>
                    </a:lnTo>
                    <a:lnTo>
                      <a:pt x="115" y="19"/>
                    </a:lnTo>
                    <a:lnTo>
                      <a:pt x="125" y="29"/>
                    </a:lnTo>
                    <a:lnTo>
                      <a:pt x="144" y="39"/>
                    </a:lnTo>
                    <a:lnTo>
                      <a:pt x="154" y="39"/>
                    </a:lnTo>
                    <a:lnTo>
                      <a:pt x="163" y="29"/>
                    </a:lnTo>
                    <a:lnTo>
                      <a:pt x="163" y="29"/>
                    </a:lnTo>
                    <a:lnTo>
                      <a:pt x="173" y="29"/>
                    </a:lnTo>
                    <a:lnTo>
                      <a:pt x="173" y="29"/>
                    </a:lnTo>
                    <a:lnTo>
                      <a:pt x="173" y="29"/>
                    </a:lnTo>
                    <a:lnTo>
                      <a:pt x="182" y="29"/>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4" name="Freeform 242"/>
              <p:cNvSpPr>
                <a:spLocks/>
              </p:cNvSpPr>
              <p:nvPr/>
            </p:nvSpPr>
            <p:spPr bwMode="auto">
              <a:xfrm>
                <a:off x="2706" y="2302"/>
                <a:ext cx="163" cy="30"/>
              </a:xfrm>
              <a:custGeom>
                <a:avLst/>
                <a:gdLst>
                  <a:gd name="T0" fmla="*/ 163 w 163"/>
                  <a:gd name="T1" fmla="*/ 20 h 30"/>
                  <a:gd name="T2" fmla="*/ 163 w 163"/>
                  <a:gd name="T3" fmla="*/ 20 h 30"/>
                  <a:gd name="T4" fmla="*/ 154 w 163"/>
                  <a:gd name="T5" fmla="*/ 10 h 30"/>
                  <a:gd name="T6" fmla="*/ 163 w 163"/>
                  <a:gd name="T7" fmla="*/ 10 h 30"/>
                  <a:gd name="T8" fmla="*/ 154 w 163"/>
                  <a:gd name="T9" fmla="*/ 10 h 30"/>
                  <a:gd name="T10" fmla="*/ 154 w 163"/>
                  <a:gd name="T11" fmla="*/ 0 h 30"/>
                  <a:gd name="T12" fmla="*/ 163 w 163"/>
                  <a:gd name="T13" fmla="*/ 0 h 30"/>
                  <a:gd name="T14" fmla="*/ 163 w 163"/>
                  <a:gd name="T15" fmla="*/ 0 h 30"/>
                  <a:gd name="T16" fmla="*/ 134 w 163"/>
                  <a:gd name="T17" fmla="*/ 0 h 30"/>
                  <a:gd name="T18" fmla="*/ 96 w 163"/>
                  <a:gd name="T19" fmla="*/ 0 h 30"/>
                  <a:gd name="T20" fmla="*/ 77 w 163"/>
                  <a:gd name="T21" fmla="*/ 0 h 30"/>
                  <a:gd name="T22" fmla="*/ 58 w 163"/>
                  <a:gd name="T23" fmla="*/ 0 h 30"/>
                  <a:gd name="T24" fmla="*/ 38 w 163"/>
                  <a:gd name="T25" fmla="*/ 0 h 30"/>
                  <a:gd name="T26" fmla="*/ 0 w 163"/>
                  <a:gd name="T27" fmla="*/ 0 h 30"/>
                  <a:gd name="T28" fmla="*/ 0 w 163"/>
                  <a:gd name="T29" fmla="*/ 0 h 30"/>
                  <a:gd name="T30" fmla="*/ 9 w 163"/>
                  <a:gd name="T31" fmla="*/ 0 h 30"/>
                  <a:gd name="T32" fmla="*/ 29 w 163"/>
                  <a:gd name="T33" fmla="*/ 0 h 30"/>
                  <a:gd name="T34" fmla="*/ 38 w 163"/>
                  <a:gd name="T35" fmla="*/ 10 h 30"/>
                  <a:gd name="T36" fmla="*/ 77 w 163"/>
                  <a:gd name="T37" fmla="*/ 10 h 30"/>
                  <a:gd name="T38" fmla="*/ 96 w 163"/>
                  <a:gd name="T39" fmla="*/ 10 h 30"/>
                  <a:gd name="T40" fmla="*/ 115 w 163"/>
                  <a:gd name="T41" fmla="*/ 10 h 30"/>
                  <a:gd name="T42" fmla="*/ 125 w 163"/>
                  <a:gd name="T43" fmla="*/ 20 h 30"/>
                  <a:gd name="T44" fmla="*/ 144 w 163"/>
                  <a:gd name="T45" fmla="*/ 30 h 30"/>
                  <a:gd name="T46" fmla="*/ 154 w 163"/>
                  <a:gd name="T47" fmla="*/ 30 h 30"/>
                  <a:gd name="T48" fmla="*/ 154 w 163"/>
                  <a:gd name="T49" fmla="*/ 20 h 30"/>
                  <a:gd name="T50" fmla="*/ 163 w 163"/>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30">
                    <a:moveTo>
                      <a:pt x="163" y="20"/>
                    </a:moveTo>
                    <a:lnTo>
                      <a:pt x="163" y="20"/>
                    </a:lnTo>
                    <a:lnTo>
                      <a:pt x="154" y="10"/>
                    </a:lnTo>
                    <a:lnTo>
                      <a:pt x="163" y="10"/>
                    </a:lnTo>
                    <a:lnTo>
                      <a:pt x="154" y="10"/>
                    </a:lnTo>
                    <a:lnTo>
                      <a:pt x="154" y="0"/>
                    </a:lnTo>
                    <a:lnTo>
                      <a:pt x="163" y="0"/>
                    </a:lnTo>
                    <a:lnTo>
                      <a:pt x="163" y="0"/>
                    </a:lnTo>
                    <a:lnTo>
                      <a:pt x="134" y="0"/>
                    </a:lnTo>
                    <a:lnTo>
                      <a:pt x="96" y="0"/>
                    </a:lnTo>
                    <a:lnTo>
                      <a:pt x="77" y="0"/>
                    </a:lnTo>
                    <a:lnTo>
                      <a:pt x="58" y="0"/>
                    </a:lnTo>
                    <a:lnTo>
                      <a:pt x="38" y="0"/>
                    </a:lnTo>
                    <a:lnTo>
                      <a:pt x="0" y="0"/>
                    </a:lnTo>
                    <a:lnTo>
                      <a:pt x="0" y="0"/>
                    </a:lnTo>
                    <a:lnTo>
                      <a:pt x="9" y="0"/>
                    </a:lnTo>
                    <a:lnTo>
                      <a:pt x="29" y="0"/>
                    </a:lnTo>
                    <a:lnTo>
                      <a:pt x="38" y="10"/>
                    </a:lnTo>
                    <a:lnTo>
                      <a:pt x="77" y="10"/>
                    </a:lnTo>
                    <a:lnTo>
                      <a:pt x="96" y="10"/>
                    </a:lnTo>
                    <a:lnTo>
                      <a:pt x="115" y="10"/>
                    </a:lnTo>
                    <a:lnTo>
                      <a:pt x="125" y="20"/>
                    </a:lnTo>
                    <a:lnTo>
                      <a:pt x="144" y="30"/>
                    </a:lnTo>
                    <a:lnTo>
                      <a:pt x="154" y="30"/>
                    </a:lnTo>
                    <a:lnTo>
                      <a:pt x="154" y="20"/>
                    </a:lnTo>
                    <a:lnTo>
                      <a:pt x="163" y="2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5" name="Freeform 243"/>
              <p:cNvSpPr>
                <a:spLocks/>
              </p:cNvSpPr>
              <p:nvPr/>
            </p:nvSpPr>
            <p:spPr bwMode="auto">
              <a:xfrm>
                <a:off x="2812" y="2312"/>
                <a:ext cx="192" cy="592"/>
              </a:xfrm>
              <a:custGeom>
                <a:avLst/>
                <a:gdLst>
                  <a:gd name="T0" fmla="*/ 134 w 192"/>
                  <a:gd name="T1" fmla="*/ 0 h 592"/>
                  <a:gd name="T2" fmla="*/ 144 w 192"/>
                  <a:gd name="T3" fmla="*/ 69 h 592"/>
                  <a:gd name="T4" fmla="*/ 144 w 192"/>
                  <a:gd name="T5" fmla="*/ 128 h 592"/>
                  <a:gd name="T6" fmla="*/ 153 w 192"/>
                  <a:gd name="T7" fmla="*/ 198 h 592"/>
                  <a:gd name="T8" fmla="*/ 153 w 192"/>
                  <a:gd name="T9" fmla="*/ 257 h 592"/>
                  <a:gd name="T10" fmla="*/ 163 w 192"/>
                  <a:gd name="T11" fmla="*/ 326 h 592"/>
                  <a:gd name="T12" fmla="*/ 182 w 192"/>
                  <a:gd name="T13" fmla="*/ 454 h 592"/>
                  <a:gd name="T14" fmla="*/ 192 w 192"/>
                  <a:gd name="T15" fmla="*/ 523 h 592"/>
                  <a:gd name="T16" fmla="*/ 173 w 192"/>
                  <a:gd name="T17" fmla="*/ 553 h 592"/>
                  <a:gd name="T18" fmla="*/ 163 w 192"/>
                  <a:gd name="T19" fmla="*/ 582 h 592"/>
                  <a:gd name="T20" fmla="*/ 144 w 192"/>
                  <a:gd name="T21" fmla="*/ 592 h 592"/>
                  <a:gd name="T22" fmla="*/ 125 w 192"/>
                  <a:gd name="T23" fmla="*/ 592 h 592"/>
                  <a:gd name="T24" fmla="*/ 96 w 192"/>
                  <a:gd name="T25" fmla="*/ 582 h 592"/>
                  <a:gd name="T26" fmla="*/ 67 w 192"/>
                  <a:gd name="T27" fmla="*/ 572 h 592"/>
                  <a:gd name="T28" fmla="*/ 38 w 192"/>
                  <a:gd name="T29" fmla="*/ 553 h 592"/>
                  <a:gd name="T30" fmla="*/ 0 w 192"/>
                  <a:gd name="T31" fmla="*/ 523 h 592"/>
                  <a:gd name="T32" fmla="*/ 9 w 192"/>
                  <a:gd name="T33" fmla="*/ 523 h 592"/>
                  <a:gd name="T34" fmla="*/ 19 w 192"/>
                  <a:gd name="T35" fmla="*/ 523 h 592"/>
                  <a:gd name="T36" fmla="*/ 28 w 192"/>
                  <a:gd name="T37" fmla="*/ 513 h 592"/>
                  <a:gd name="T38" fmla="*/ 38 w 192"/>
                  <a:gd name="T39" fmla="*/ 503 h 592"/>
                  <a:gd name="T40" fmla="*/ 48 w 192"/>
                  <a:gd name="T41" fmla="*/ 503 h 592"/>
                  <a:gd name="T42" fmla="*/ 57 w 192"/>
                  <a:gd name="T43" fmla="*/ 493 h 592"/>
                  <a:gd name="T44" fmla="*/ 57 w 192"/>
                  <a:gd name="T45" fmla="*/ 484 h 592"/>
                  <a:gd name="T46" fmla="*/ 67 w 192"/>
                  <a:gd name="T47" fmla="*/ 474 h 592"/>
                  <a:gd name="T48" fmla="*/ 57 w 192"/>
                  <a:gd name="T49" fmla="*/ 415 h 592"/>
                  <a:gd name="T50" fmla="*/ 48 w 192"/>
                  <a:gd name="T51" fmla="*/ 355 h 592"/>
                  <a:gd name="T52" fmla="*/ 48 w 192"/>
                  <a:gd name="T53" fmla="*/ 296 h 592"/>
                  <a:gd name="T54" fmla="*/ 48 w 192"/>
                  <a:gd name="T55" fmla="*/ 227 h 592"/>
                  <a:gd name="T56" fmla="*/ 48 w 192"/>
                  <a:gd name="T57" fmla="*/ 168 h 592"/>
                  <a:gd name="T58" fmla="*/ 48 w 192"/>
                  <a:gd name="T59" fmla="*/ 109 h 592"/>
                  <a:gd name="T60" fmla="*/ 38 w 192"/>
                  <a:gd name="T61" fmla="*/ 59 h 592"/>
                  <a:gd name="T62" fmla="*/ 28 w 192"/>
                  <a:gd name="T63" fmla="*/ 10 h 592"/>
                  <a:gd name="T64" fmla="*/ 48 w 192"/>
                  <a:gd name="T65" fmla="*/ 10 h 592"/>
                  <a:gd name="T66" fmla="*/ 57 w 192"/>
                  <a:gd name="T67" fmla="*/ 10 h 592"/>
                  <a:gd name="T68" fmla="*/ 76 w 192"/>
                  <a:gd name="T69" fmla="*/ 10 h 592"/>
                  <a:gd name="T70" fmla="*/ 76 w 192"/>
                  <a:gd name="T71" fmla="*/ 10 h 592"/>
                  <a:gd name="T72" fmla="*/ 86 w 192"/>
                  <a:gd name="T73" fmla="*/ 0 h 592"/>
                  <a:gd name="T74" fmla="*/ 96 w 192"/>
                  <a:gd name="T75" fmla="*/ 0 h 592"/>
                  <a:gd name="T76" fmla="*/ 115 w 192"/>
                  <a:gd name="T77" fmla="*/ 0 h 592"/>
                  <a:gd name="T78" fmla="*/ 134 w 192"/>
                  <a:gd name="T7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592">
                    <a:moveTo>
                      <a:pt x="134" y="0"/>
                    </a:moveTo>
                    <a:lnTo>
                      <a:pt x="144" y="69"/>
                    </a:lnTo>
                    <a:lnTo>
                      <a:pt x="144" y="128"/>
                    </a:lnTo>
                    <a:lnTo>
                      <a:pt x="153" y="198"/>
                    </a:lnTo>
                    <a:lnTo>
                      <a:pt x="153" y="257"/>
                    </a:lnTo>
                    <a:lnTo>
                      <a:pt x="163" y="326"/>
                    </a:lnTo>
                    <a:lnTo>
                      <a:pt x="182" y="454"/>
                    </a:lnTo>
                    <a:lnTo>
                      <a:pt x="192" y="523"/>
                    </a:lnTo>
                    <a:lnTo>
                      <a:pt x="173" y="553"/>
                    </a:lnTo>
                    <a:lnTo>
                      <a:pt x="163" y="582"/>
                    </a:lnTo>
                    <a:lnTo>
                      <a:pt x="144" y="592"/>
                    </a:lnTo>
                    <a:lnTo>
                      <a:pt x="125" y="592"/>
                    </a:lnTo>
                    <a:lnTo>
                      <a:pt x="96" y="582"/>
                    </a:lnTo>
                    <a:lnTo>
                      <a:pt x="67" y="572"/>
                    </a:lnTo>
                    <a:lnTo>
                      <a:pt x="38" y="553"/>
                    </a:lnTo>
                    <a:lnTo>
                      <a:pt x="0" y="523"/>
                    </a:lnTo>
                    <a:lnTo>
                      <a:pt x="9" y="523"/>
                    </a:lnTo>
                    <a:lnTo>
                      <a:pt x="19" y="523"/>
                    </a:lnTo>
                    <a:lnTo>
                      <a:pt x="28" y="513"/>
                    </a:lnTo>
                    <a:lnTo>
                      <a:pt x="38" y="503"/>
                    </a:lnTo>
                    <a:lnTo>
                      <a:pt x="4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76" y="10"/>
                    </a:lnTo>
                    <a:lnTo>
                      <a:pt x="76" y="10"/>
                    </a:lnTo>
                    <a:lnTo>
                      <a:pt x="86" y="0"/>
                    </a:lnTo>
                    <a:lnTo>
                      <a:pt x="96" y="0"/>
                    </a:lnTo>
                    <a:lnTo>
                      <a:pt x="115" y="0"/>
                    </a:lnTo>
                    <a:lnTo>
                      <a:pt x="134"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6" name="Freeform 244"/>
              <p:cNvSpPr>
                <a:spLocks/>
              </p:cNvSpPr>
              <p:nvPr/>
            </p:nvSpPr>
            <p:spPr bwMode="auto">
              <a:xfrm>
                <a:off x="2812" y="2312"/>
                <a:ext cx="182" cy="582"/>
              </a:xfrm>
              <a:custGeom>
                <a:avLst/>
                <a:gdLst>
                  <a:gd name="T0" fmla="*/ 125 w 182"/>
                  <a:gd name="T1" fmla="*/ 0 h 582"/>
                  <a:gd name="T2" fmla="*/ 134 w 182"/>
                  <a:gd name="T3" fmla="*/ 59 h 582"/>
                  <a:gd name="T4" fmla="*/ 144 w 182"/>
                  <a:gd name="T5" fmla="*/ 128 h 582"/>
                  <a:gd name="T6" fmla="*/ 144 w 182"/>
                  <a:gd name="T7" fmla="*/ 198 h 582"/>
                  <a:gd name="T8" fmla="*/ 153 w 182"/>
                  <a:gd name="T9" fmla="*/ 257 h 582"/>
                  <a:gd name="T10" fmla="*/ 163 w 182"/>
                  <a:gd name="T11" fmla="*/ 316 h 582"/>
                  <a:gd name="T12" fmla="*/ 173 w 182"/>
                  <a:gd name="T13" fmla="*/ 444 h 582"/>
                  <a:gd name="T14" fmla="*/ 182 w 182"/>
                  <a:gd name="T15" fmla="*/ 513 h 582"/>
                  <a:gd name="T16" fmla="*/ 173 w 182"/>
                  <a:gd name="T17" fmla="*/ 543 h 582"/>
                  <a:gd name="T18" fmla="*/ 153 w 182"/>
                  <a:gd name="T19" fmla="*/ 572 h 582"/>
                  <a:gd name="T20" fmla="*/ 134 w 182"/>
                  <a:gd name="T21" fmla="*/ 582 h 582"/>
                  <a:gd name="T22" fmla="*/ 115 w 182"/>
                  <a:gd name="T23" fmla="*/ 582 h 582"/>
                  <a:gd name="T24" fmla="*/ 96 w 182"/>
                  <a:gd name="T25" fmla="*/ 582 h 582"/>
                  <a:gd name="T26" fmla="*/ 67 w 182"/>
                  <a:gd name="T27" fmla="*/ 572 h 582"/>
                  <a:gd name="T28" fmla="*/ 28 w 182"/>
                  <a:gd name="T29" fmla="*/ 553 h 582"/>
                  <a:gd name="T30" fmla="*/ 0 w 182"/>
                  <a:gd name="T31" fmla="*/ 523 h 582"/>
                  <a:gd name="T32" fmla="*/ 9 w 182"/>
                  <a:gd name="T33" fmla="*/ 523 h 582"/>
                  <a:gd name="T34" fmla="*/ 19 w 182"/>
                  <a:gd name="T35" fmla="*/ 523 h 582"/>
                  <a:gd name="T36" fmla="*/ 28 w 182"/>
                  <a:gd name="T37" fmla="*/ 513 h 582"/>
                  <a:gd name="T38" fmla="*/ 38 w 182"/>
                  <a:gd name="T39" fmla="*/ 503 h 582"/>
                  <a:gd name="T40" fmla="*/ 48 w 182"/>
                  <a:gd name="T41" fmla="*/ 503 h 582"/>
                  <a:gd name="T42" fmla="*/ 57 w 182"/>
                  <a:gd name="T43" fmla="*/ 484 h 582"/>
                  <a:gd name="T44" fmla="*/ 67 w 182"/>
                  <a:gd name="T45" fmla="*/ 474 h 582"/>
                  <a:gd name="T46" fmla="*/ 57 w 182"/>
                  <a:gd name="T47" fmla="*/ 415 h 582"/>
                  <a:gd name="T48" fmla="*/ 48 w 182"/>
                  <a:gd name="T49" fmla="*/ 355 h 582"/>
                  <a:gd name="T50" fmla="*/ 48 w 182"/>
                  <a:gd name="T51" fmla="*/ 286 h 582"/>
                  <a:gd name="T52" fmla="*/ 48 w 182"/>
                  <a:gd name="T53" fmla="*/ 227 h 582"/>
                  <a:gd name="T54" fmla="*/ 48 w 182"/>
                  <a:gd name="T55" fmla="*/ 168 h 582"/>
                  <a:gd name="T56" fmla="*/ 48 w 182"/>
                  <a:gd name="T57" fmla="*/ 109 h 582"/>
                  <a:gd name="T58" fmla="*/ 38 w 182"/>
                  <a:gd name="T59" fmla="*/ 50 h 582"/>
                  <a:gd name="T60" fmla="*/ 28 w 182"/>
                  <a:gd name="T61" fmla="*/ 10 h 582"/>
                  <a:gd name="T62" fmla="*/ 48 w 182"/>
                  <a:gd name="T63" fmla="*/ 10 h 582"/>
                  <a:gd name="T64" fmla="*/ 57 w 182"/>
                  <a:gd name="T65" fmla="*/ 10 h 582"/>
                  <a:gd name="T66" fmla="*/ 76 w 182"/>
                  <a:gd name="T67" fmla="*/ 0 h 582"/>
                  <a:gd name="T68" fmla="*/ 86 w 182"/>
                  <a:gd name="T69" fmla="*/ 0 h 582"/>
                  <a:gd name="T70" fmla="*/ 96 w 182"/>
                  <a:gd name="T71" fmla="*/ 0 h 582"/>
                  <a:gd name="T72" fmla="*/ 105 w 182"/>
                  <a:gd name="T73" fmla="*/ 0 h 582"/>
                  <a:gd name="T74" fmla="*/ 125 w 182"/>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582">
                    <a:moveTo>
                      <a:pt x="125" y="0"/>
                    </a:moveTo>
                    <a:lnTo>
                      <a:pt x="134" y="59"/>
                    </a:lnTo>
                    <a:lnTo>
                      <a:pt x="144" y="128"/>
                    </a:lnTo>
                    <a:lnTo>
                      <a:pt x="144" y="198"/>
                    </a:lnTo>
                    <a:lnTo>
                      <a:pt x="153" y="257"/>
                    </a:lnTo>
                    <a:lnTo>
                      <a:pt x="163" y="316"/>
                    </a:lnTo>
                    <a:lnTo>
                      <a:pt x="173" y="444"/>
                    </a:lnTo>
                    <a:lnTo>
                      <a:pt x="182" y="513"/>
                    </a:lnTo>
                    <a:lnTo>
                      <a:pt x="173" y="543"/>
                    </a:lnTo>
                    <a:lnTo>
                      <a:pt x="153" y="572"/>
                    </a:lnTo>
                    <a:lnTo>
                      <a:pt x="134" y="582"/>
                    </a:lnTo>
                    <a:lnTo>
                      <a:pt x="115" y="582"/>
                    </a:lnTo>
                    <a:lnTo>
                      <a:pt x="96" y="582"/>
                    </a:lnTo>
                    <a:lnTo>
                      <a:pt x="67" y="572"/>
                    </a:lnTo>
                    <a:lnTo>
                      <a:pt x="28" y="553"/>
                    </a:lnTo>
                    <a:lnTo>
                      <a:pt x="0" y="523"/>
                    </a:lnTo>
                    <a:lnTo>
                      <a:pt x="9" y="523"/>
                    </a:lnTo>
                    <a:lnTo>
                      <a:pt x="19" y="523"/>
                    </a:lnTo>
                    <a:lnTo>
                      <a:pt x="28" y="513"/>
                    </a:lnTo>
                    <a:lnTo>
                      <a:pt x="38" y="503"/>
                    </a:lnTo>
                    <a:lnTo>
                      <a:pt x="48" y="503"/>
                    </a:lnTo>
                    <a:lnTo>
                      <a:pt x="57" y="484"/>
                    </a:lnTo>
                    <a:lnTo>
                      <a:pt x="67" y="474"/>
                    </a:lnTo>
                    <a:lnTo>
                      <a:pt x="57" y="415"/>
                    </a:lnTo>
                    <a:lnTo>
                      <a:pt x="48" y="355"/>
                    </a:lnTo>
                    <a:lnTo>
                      <a:pt x="48" y="286"/>
                    </a:lnTo>
                    <a:lnTo>
                      <a:pt x="48" y="227"/>
                    </a:lnTo>
                    <a:lnTo>
                      <a:pt x="48" y="168"/>
                    </a:lnTo>
                    <a:lnTo>
                      <a:pt x="48" y="109"/>
                    </a:lnTo>
                    <a:lnTo>
                      <a:pt x="38" y="50"/>
                    </a:lnTo>
                    <a:lnTo>
                      <a:pt x="28" y="10"/>
                    </a:lnTo>
                    <a:lnTo>
                      <a:pt x="48" y="10"/>
                    </a:lnTo>
                    <a:lnTo>
                      <a:pt x="57" y="10"/>
                    </a:lnTo>
                    <a:lnTo>
                      <a:pt x="76" y="0"/>
                    </a:lnTo>
                    <a:lnTo>
                      <a:pt x="86" y="0"/>
                    </a:lnTo>
                    <a:lnTo>
                      <a:pt x="96" y="0"/>
                    </a:lnTo>
                    <a:lnTo>
                      <a:pt x="105" y="0"/>
                    </a:lnTo>
                    <a:lnTo>
                      <a:pt x="125"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7" name="Freeform 245"/>
              <p:cNvSpPr>
                <a:spLocks/>
              </p:cNvSpPr>
              <p:nvPr/>
            </p:nvSpPr>
            <p:spPr bwMode="auto">
              <a:xfrm>
                <a:off x="2812" y="2312"/>
                <a:ext cx="182" cy="582"/>
              </a:xfrm>
              <a:custGeom>
                <a:avLst/>
                <a:gdLst>
                  <a:gd name="T0" fmla="*/ 125 w 182"/>
                  <a:gd name="T1" fmla="*/ 0 h 582"/>
                  <a:gd name="T2" fmla="*/ 134 w 182"/>
                  <a:gd name="T3" fmla="*/ 69 h 582"/>
                  <a:gd name="T4" fmla="*/ 144 w 182"/>
                  <a:gd name="T5" fmla="*/ 128 h 582"/>
                  <a:gd name="T6" fmla="*/ 144 w 182"/>
                  <a:gd name="T7" fmla="*/ 188 h 582"/>
                  <a:gd name="T8" fmla="*/ 153 w 182"/>
                  <a:gd name="T9" fmla="*/ 257 h 582"/>
                  <a:gd name="T10" fmla="*/ 163 w 182"/>
                  <a:gd name="T11" fmla="*/ 316 h 582"/>
                  <a:gd name="T12" fmla="*/ 163 w 182"/>
                  <a:gd name="T13" fmla="*/ 385 h 582"/>
                  <a:gd name="T14" fmla="*/ 173 w 182"/>
                  <a:gd name="T15" fmla="*/ 444 h 582"/>
                  <a:gd name="T16" fmla="*/ 182 w 182"/>
                  <a:gd name="T17" fmla="*/ 513 h 582"/>
                  <a:gd name="T18" fmla="*/ 173 w 182"/>
                  <a:gd name="T19" fmla="*/ 543 h 582"/>
                  <a:gd name="T20" fmla="*/ 153 w 182"/>
                  <a:gd name="T21" fmla="*/ 563 h 582"/>
                  <a:gd name="T22" fmla="*/ 134 w 182"/>
                  <a:gd name="T23" fmla="*/ 572 h 582"/>
                  <a:gd name="T24" fmla="*/ 115 w 182"/>
                  <a:gd name="T25" fmla="*/ 582 h 582"/>
                  <a:gd name="T26" fmla="*/ 96 w 182"/>
                  <a:gd name="T27" fmla="*/ 572 h 582"/>
                  <a:gd name="T28" fmla="*/ 67 w 182"/>
                  <a:gd name="T29" fmla="*/ 563 h 582"/>
                  <a:gd name="T30" fmla="*/ 38 w 182"/>
                  <a:gd name="T31" fmla="*/ 553 h 582"/>
                  <a:gd name="T32" fmla="*/ 0 w 182"/>
                  <a:gd name="T33" fmla="*/ 523 h 582"/>
                  <a:gd name="T34" fmla="*/ 9 w 182"/>
                  <a:gd name="T35" fmla="*/ 523 h 582"/>
                  <a:gd name="T36" fmla="*/ 19 w 182"/>
                  <a:gd name="T37" fmla="*/ 523 h 582"/>
                  <a:gd name="T38" fmla="*/ 38 w 182"/>
                  <a:gd name="T39" fmla="*/ 503 h 582"/>
                  <a:gd name="T40" fmla="*/ 57 w 182"/>
                  <a:gd name="T41" fmla="*/ 493 h 582"/>
                  <a:gd name="T42" fmla="*/ 57 w 182"/>
                  <a:gd name="T43" fmla="*/ 484 h 582"/>
                  <a:gd name="T44" fmla="*/ 67 w 182"/>
                  <a:gd name="T45" fmla="*/ 474 h 582"/>
                  <a:gd name="T46" fmla="*/ 57 w 182"/>
                  <a:gd name="T47" fmla="*/ 415 h 582"/>
                  <a:gd name="T48" fmla="*/ 48 w 182"/>
                  <a:gd name="T49" fmla="*/ 355 h 582"/>
                  <a:gd name="T50" fmla="*/ 48 w 182"/>
                  <a:gd name="T51" fmla="*/ 296 h 582"/>
                  <a:gd name="T52" fmla="*/ 48 w 182"/>
                  <a:gd name="T53" fmla="*/ 227 h 582"/>
                  <a:gd name="T54" fmla="*/ 48 w 182"/>
                  <a:gd name="T55" fmla="*/ 168 h 582"/>
                  <a:gd name="T56" fmla="*/ 48 w 182"/>
                  <a:gd name="T57" fmla="*/ 109 h 582"/>
                  <a:gd name="T58" fmla="*/ 38 w 182"/>
                  <a:gd name="T59" fmla="*/ 59 h 582"/>
                  <a:gd name="T60" fmla="*/ 28 w 182"/>
                  <a:gd name="T61" fmla="*/ 10 h 582"/>
                  <a:gd name="T62" fmla="*/ 48 w 182"/>
                  <a:gd name="T63" fmla="*/ 10 h 582"/>
                  <a:gd name="T64" fmla="*/ 57 w 182"/>
                  <a:gd name="T65" fmla="*/ 10 h 582"/>
                  <a:gd name="T66" fmla="*/ 67 w 182"/>
                  <a:gd name="T67" fmla="*/ 10 h 582"/>
                  <a:gd name="T68" fmla="*/ 76 w 182"/>
                  <a:gd name="T69" fmla="*/ 10 h 582"/>
                  <a:gd name="T70" fmla="*/ 86 w 182"/>
                  <a:gd name="T71" fmla="*/ 0 h 582"/>
                  <a:gd name="T72" fmla="*/ 96 w 182"/>
                  <a:gd name="T73" fmla="*/ 0 h 582"/>
                  <a:gd name="T74" fmla="*/ 105 w 182"/>
                  <a:gd name="T75" fmla="*/ 0 h 582"/>
                  <a:gd name="T76" fmla="*/ 125 w 1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582">
                    <a:moveTo>
                      <a:pt x="125" y="0"/>
                    </a:moveTo>
                    <a:lnTo>
                      <a:pt x="134" y="69"/>
                    </a:lnTo>
                    <a:lnTo>
                      <a:pt x="144" y="128"/>
                    </a:lnTo>
                    <a:lnTo>
                      <a:pt x="144" y="188"/>
                    </a:lnTo>
                    <a:lnTo>
                      <a:pt x="153" y="257"/>
                    </a:lnTo>
                    <a:lnTo>
                      <a:pt x="163" y="316"/>
                    </a:lnTo>
                    <a:lnTo>
                      <a:pt x="163" y="385"/>
                    </a:lnTo>
                    <a:lnTo>
                      <a:pt x="173" y="444"/>
                    </a:lnTo>
                    <a:lnTo>
                      <a:pt x="182" y="513"/>
                    </a:lnTo>
                    <a:lnTo>
                      <a:pt x="173" y="543"/>
                    </a:lnTo>
                    <a:lnTo>
                      <a:pt x="153" y="563"/>
                    </a:lnTo>
                    <a:lnTo>
                      <a:pt x="134" y="572"/>
                    </a:lnTo>
                    <a:lnTo>
                      <a:pt x="115" y="582"/>
                    </a:lnTo>
                    <a:lnTo>
                      <a:pt x="96" y="572"/>
                    </a:lnTo>
                    <a:lnTo>
                      <a:pt x="67" y="563"/>
                    </a:lnTo>
                    <a:lnTo>
                      <a:pt x="38" y="553"/>
                    </a:lnTo>
                    <a:lnTo>
                      <a:pt x="0" y="523"/>
                    </a:lnTo>
                    <a:lnTo>
                      <a:pt x="9" y="523"/>
                    </a:lnTo>
                    <a:lnTo>
                      <a:pt x="19" y="523"/>
                    </a:lnTo>
                    <a:lnTo>
                      <a:pt x="3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67" y="10"/>
                    </a:lnTo>
                    <a:lnTo>
                      <a:pt x="76" y="10"/>
                    </a:lnTo>
                    <a:lnTo>
                      <a:pt x="86" y="0"/>
                    </a:lnTo>
                    <a:lnTo>
                      <a:pt x="96" y="0"/>
                    </a:lnTo>
                    <a:lnTo>
                      <a:pt x="105" y="0"/>
                    </a:lnTo>
                    <a:lnTo>
                      <a:pt x="125"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8" name="Freeform 246"/>
              <p:cNvSpPr>
                <a:spLocks/>
              </p:cNvSpPr>
              <p:nvPr/>
            </p:nvSpPr>
            <p:spPr bwMode="auto">
              <a:xfrm>
                <a:off x="2850" y="2352"/>
                <a:ext cx="96" cy="453"/>
              </a:xfrm>
              <a:custGeom>
                <a:avLst/>
                <a:gdLst>
                  <a:gd name="T0" fmla="*/ 0 w 96"/>
                  <a:gd name="T1" fmla="*/ 0 h 453"/>
                  <a:gd name="T2" fmla="*/ 10 w 96"/>
                  <a:gd name="T3" fmla="*/ 10 h 453"/>
                  <a:gd name="T4" fmla="*/ 19 w 96"/>
                  <a:gd name="T5" fmla="*/ 19 h 453"/>
                  <a:gd name="T6" fmla="*/ 29 w 96"/>
                  <a:gd name="T7" fmla="*/ 29 h 453"/>
                  <a:gd name="T8" fmla="*/ 38 w 96"/>
                  <a:gd name="T9" fmla="*/ 29 h 453"/>
                  <a:gd name="T10" fmla="*/ 48 w 96"/>
                  <a:gd name="T11" fmla="*/ 39 h 453"/>
                  <a:gd name="T12" fmla="*/ 48 w 96"/>
                  <a:gd name="T13" fmla="*/ 39 h 453"/>
                  <a:gd name="T14" fmla="*/ 58 w 96"/>
                  <a:gd name="T15" fmla="*/ 49 h 453"/>
                  <a:gd name="T16" fmla="*/ 58 w 96"/>
                  <a:gd name="T17" fmla="*/ 59 h 453"/>
                  <a:gd name="T18" fmla="*/ 48 w 96"/>
                  <a:gd name="T19" fmla="*/ 108 h 453"/>
                  <a:gd name="T20" fmla="*/ 48 w 96"/>
                  <a:gd name="T21" fmla="*/ 158 h 453"/>
                  <a:gd name="T22" fmla="*/ 48 w 96"/>
                  <a:gd name="T23" fmla="*/ 207 h 453"/>
                  <a:gd name="T24" fmla="*/ 58 w 96"/>
                  <a:gd name="T25" fmla="*/ 246 h 453"/>
                  <a:gd name="T26" fmla="*/ 67 w 96"/>
                  <a:gd name="T27" fmla="*/ 286 h 453"/>
                  <a:gd name="T28" fmla="*/ 87 w 96"/>
                  <a:gd name="T29" fmla="*/ 355 h 453"/>
                  <a:gd name="T30" fmla="*/ 96 w 96"/>
                  <a:gd name="T31" fmla="*/ 394 h 453"/>
                  <a:gd name="T32" fmla="*/ 96 w 96"/>
                  <a:gd name="T33" fmla="*/ 414 h 453"/>
                  <a:gd name="T34" fmla="*/ 96 w 96"/>
                  <a:gd name="T35" fmla="*/ 424 h 453"/>
                  <a:gd name="T36" fmla="*/ 96 w 96"/>
                  <a:gd name="T37" fmla="*/ 434 h 453"/>
                  <a:gd name="T38" fmla="*/ 87 w 96"/>
                  <a:gd name="T39" fmla="*/ 453 h 453"/>
                  <a:gd name="T40" fmla="*/ 67 w 96"/>
                  <a:gd name="T41" fmla="*/ 453 h 453"/>
                  <a:gd name="T42" fmla="*/ 58 w 96"/>
                  <a:gd name="T43" fmla="*/ 453 h 453"/>
                  <a:gd name="T44" fmla="*/ 38 w 96"/>
                  <a:gd name="T45" fmla="*/ 444 h 453"/>
                  <a:gd name="T46" fmla="*/ 29 w 96"/>
                  <a:gd name="T47" fmla="*/ 434 h 453"/>
                  <a:gd name="T48" fmla="*/ 19 w 96"/>
                  <a:gd name="T49" fmla="*/ 404 h 453"/>
                  <a:gd name="T50" fmla="*/ 10 w 96"/>
                  <a:gd name="T51" fmla="*/ 365 h 453"/>
                  <a:gd name="T52" fmla="*/ 10 w 96"/>
                  <a:gd name="T53" fmla="*/ 325 h 453"/>
                  <a:gd name="T54" fmla="*/ 10 w 96"/>
                  <a:gd name="T55" fmla="*/ 286 h 453"/>
                  <a:gd name="T56" fmla="*/ 10 w 96"/>
                  <a:gd name="T57" fmla="*/ 236 h 453"/>
                  <a:gd name="T58" fmla="*/ 10 w 96"/>
                  <a:gd name="T59" fmla="*/ 187 h 453"/>
                  <a:gd name="T60" fmla="*/ 10 w 96"/>
                  <a:gd name="T61" fmla="*/ 138 h 453"/>
                  <a:gd name="T62" fmla="*/ 10 w 96"/>
                  <a:gd name="T63" fmla="*/ 88 h 453"/>
                  <a:gd name="T64" fmla="*/ 10 w 96"/>
                  <a:gd name="T65" fmla="*/ 79 h 453"/>
                  <a:gd name="T66" fmla="*/ 10 w 96"/>
                  <a:gd name="T67" fmla="*/ 59 h 453"/>
                  <a:gd name="T68" fmla="*/ 10 w 96"/>
                  <a:gd name="T69" fmla="*/ 49 h 453"/>
                  <a:gd name="T70" fmla="*/ 10 w 96"/>
                  <a:gd name="T71" fmla="*/ 39 h 453"/>
                  <a:gd name="T72" fmla="*/ 10 w 96"/>
                  <a:gd name="T73" fmla="*/ 29 h 453"/>
                  <a:gd name="T74" fmla="*/ 0 w 96"/>
                  <a:gd name="T75" fmla="*/ 19 h 453"/>
                  <a:gd name="T76" fmla="*/ 0 w 96"/>
                  <a:gd name="T77" fmla="*/ 10 h 453"/>
                  <a:gd name="T78" fmla="*/ 0 w 96"/>
                  <a:gd name="T7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53">
                    <a:moveTo>
                      <a:pt x="0" y="0"/>
                    </a:moveTo>
                    <a:lnTo>
                      <a:pt x="10" y="10"/>
                    </a:lnTo>
                    <a:lnTo>
                      <a:pt x="19" y="19"/>
                    </a:lnTo>
                    <a:lnTo>
                      <a:pt x="29" y="29"/>
                    </a:lnTo>
                    <a:lnTo>
                      <a:pt x="38" y="29"/>
                    </a:lnTo>
                    <a:lnTo>
                      <a:pt x="48" y="39"/>
                    </a:lnTo>
                    <a:lnTo>
                      <a:pt x="48" y="39"/>
                    </a:lnTo>
                    <a:lnTo>
                      <a:pt x="58" y="49"/>
                    </a:lnTo>
                    <a:lnTo>
                      <a:pt x="58" y="59"/>
                    </a:lnTo>
                    <a:lnTo>
                      <a:pt x="48" y="108"/>
                    </a:lnTo>
                    <a:lnTo>
                      <a:pt x="48" y="158"/>
                    </a:lnTo>
                    <a:lnTo>
                      <a:pt x="48" y="207"/>
                    </a:lnTo>
                    <a:lnTo>
                      <a:pt x="58" y="246"/>
                    </a:lnTo>
                    <a:lnTo>
                      <a:pt x="67" y="286"/>
                    </a:lnTo>
                    <a:lnTo>
                      <a:pt x="87" y="355"/>
                    </a:lnTo>
                    <a:lnTo>
                      <a:pt x="96" y="394"/>
                    </a:lnTo>
                    <a:lnTo>
                      <a:pt x="96" y="414"/>
                    </a:lnTo>
                    <a:lnTo>
                      <a:pt x="96" y="424"/>
                    </a:lnTo>
                    <a:lnTo>
                      <a:pt x="96" y="434"/>
                    </a:lnTo>
                    <a:lnTo>
                      <a:pt x="87" y="453"/>
                    </a:lnTo>
                    <a:lnTo>
                      <a:pt x="67" y="453"/>
                    </a:lnTo>
                    <a:lnTo>
                      <a:pt x="58" y="453"/>
                    </a:lnTo>
                    <a:lnTo>
                      <a:pt x="38" y="444"/>
                    </a:lnTo>
                    <a:lnTo>
                      <a:pt x="29" y="434"/>
                    </a:lnTo>
                    <a:lnTo>
                      <a:pt x="19" y="404"/>
                    </a:lnTo>
                    <a:lnTo>
                      <a:pt x="10" y="365"/>
                    </a:lnTo>
                    <a:lnTo>
                      <a:pt x="10" y="325"/>
                    </a:lnTo>
                    <a:lnTo>
                      <a:pt x="10" y="286"/>
                    </a:lnTo>
                    <a:lnTo>
                      <a:pt x="10" y="236"/>
                    </a:lnTo>
                    <a:lnTo>
                      <a:pt x="10" y="187"/>
                    </a:lnTo>
                    <a:lnTo>
                      <a:pt x="10" y="138"/>
                    </a:lnTo>
                    <a:lnTo>
                      <a:pt x="10" y="88"/>
                    </a:lnTo>
                    <a:lnTo>
                      <a:pt x="10" y="79"/>
                    </a:lnTo>
                    <a:lnTo>
                      <a:pt x="10" y="59"/>
                    </a:lnTo>
                    <a:lnTo>
                      <a:pt x="10" y="49"/>
                    </a:lnTo>
                    <a:lnTo>
                      <a:pt x="10" y="39"/>
                    </a:lnTo>
                    <a:lnTo>
                      <a:pt x="10" y="29"/>
                    </a:lnTo>
                    <a:lnTo>
                      <a:pt x="0" y="19"/>
                    </a:lnTo>
                    <a:lnTo>
                      <a:pt x="0" y="1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9" name="Freeform 247"/>
              <p:cNvSpPr>
                <a:spLocks/>
              </p:cNvSpPr>
              <p:nvPr/>
            </p:nvSpPr>
            <p:spPr bwMode="auto">
              <a:xfrm>
                <a:off x="2850" y="2352"/>
                <a:ext cx="87" cy="453"/>
              </a:xfrm>
              <a:custGeom>
                <a:avLst/>
                <a:gdLst>
                  <a:gd name="T0" fmla="*/ 0 w 87"/>
                  <a:gd name="T1" fmla="*/ 0 h 453"/>
                  <a:gd name="T2" fmla="*/ 0 w 87"/>
                  <a:gd name="T3" fmla="*/ 10 h 453"/>
                  <a:gd name="T4" fmla="*/ 10 w 87"/>
                  <a:gd name="T5" fmla="*/ 19 h 453"/>
                  <a:gd name="T6" fmla="*/ 19 w 87"/>
                  <a:gd name="T7" fmla="*/ 29 h 453"/>
                  <a:gd name="T8" fmla="*/ 29 w 87"/>
                  <a:gd name="T9" fmla="*/ 29 h 453"/>
                  <a:gd name="T10" fmla="*/ 38 w 87"/>
                  <a:gd name="T11" fmla="*/ 39 h 453"/>
                  <a:gd name="T12" fmla="*/ 48 w 87"/>
                  <a:gd name="T13" fmla="*/ 39 h 453"/>
                  <a:gd name="T14" fmla="*/ 48 w 87"/>
                  <a:gd name="T15" fmla="*/ 49 h 453"/>
                  <a:gd name="T16" fmla="*/ 48 w 87"/>
                  <a:gd name="T17" fmla="*/ 59 h 453"/>
                  <a:gd name="T18" fmla="*/ 38 w 87"/>
                  <a:gd name="T19" fmla="*/ 108 h 453"/>
                  <a:gd name="T20" fmla="*/ 38 w 87"/>
                  <a:gd name="T21" fmla="*/ 158 h 453"/>
                  <a:gd name="T22" fmla="*/ 38 w 87"/>
                  <a:gd name="T23" fmla="*/ 197 h 453"/>
                  <a:gd name="T24" fmla="*/ 48 w 87"/>
                  <a:gd name="T25" fmla="*/ 246 h 453"/>
                  <a:gd name="T26" fmla="*/ 58 w 87"/>
                  <a:gd name="T27" fmla="*/ 315 h 453"/>
                  <a:gd name="T28" fmla="*/ 67 w 87"/>
                  <a:gd name="T29" fmla="*/ 355 h 453"/>
                  <a:gd name="T30" fmla="*/ 87 w 87"/>
                  <a:gd name="T31" fmla="*/ 394 h 453"/>
                  <a:gd name="T32" fmla="*/ 87 w 87"/>
                  <a:gd name="T33" fmla="*/ 404 h 453"/>
                  <a:gd name="T34" fmla="*/ 87 w 87"/>
                  <a:gd name="T35" fmla="*/ 424 h 453"/>
                  <a:gd name="T36" fmla="*/ 87 w 87"/>
                  <a:gd name="T37" fmla="*/ 434 h 453"/>
                  <a:gd name="T38" fmla="*/ 77 w 87"/>
                  <a:gd name="T39" fmla="*/ 444 h 453"/>
                  <a:gd name="T40" fmla="*/ 67 w 87"/>
                  <a:gd name="T41" fmla="*/ 453 h 453"/>
                  <a:gd name="T42" fmla="*/ 58 w 87"/>
                  <a:gd name="T43" fmla="*/ 453 h 453"/>
                  <a:gd name="T44" fmla="*/ 38 w 87"/>
                  <a:gd name="T45" fmla="*/ 444 h 453"/>
                  <a:gd name="T46" fmla="*/ 29 w 87"/>
                  <a:gd name="T47" fmla="*/ 434 h 453"/>
                  <a:gd name="T48" fmla="*/ 19 w 87"/>
                  <a:gd name="T49" fmla="*/ 404 h 453"/>
                  <a:gd name="T50" fmla="*/ 10 w 87"/>
                  <a:gd name="T51" fmla="*/ 365 h 453"/>
                  <a:gd name="T52" fmla="*/ 10 w 87"/>
                  <a:gd name="T53" fmla="*/ 325 h 453"/>
                  <a:gd name="T54" fmla="*/ 10 w 87"/>
                  <a:gd name="T55" fmla="*/ 286 h 453"/>
                  <a:gd name="T56" fmla="*/ 10 w 87"/>
                  <a:gd name="T57" fmla="*/ 138 h 453"/>
                  <a:gd name="T58" fmla="*/ 10 w 87"/>
                  <a:gd name="T59" fmla="*/ 88 h 453"/>
                  <a:gd name="T60" fmla="*/ 10 w 87"/>
                  <a:gd name="T61" fmla="*/ 79 h 453"/>
                  <a:gd name="T62" fmla="*/ 10 w 87"/>
                  <a:gd name="T63" fmla="*/ 69 h 453"/>
                  <a:gd name="T64" fmla="*/ 10 w 87"/>
                  <a:gd name="T65" fmla="*/ 49 h 453"/>
                  <a:gd name="T66" fmla="*/ 0 w 87"/>
                  <a:gd name="T67" fmla="*/ 39 h 453"/>
                  <a:gd name="T68" fmla="*/ 0 w 87"/>
                  <a:gd name="T69" fmla="*/ 29 h 453"/>
                  <a:gd name="T70" fmla="*/ 0 w 87"/>
                  <a:gd name="T71" fmla="*/ 19 h 453"/>
                  <a:gd name="T72" fmla="*/ 0 w 87"/>
                  <a:gd name="T73" fmla="*/ 10 h 453"/>
                  <a:gd name="T74" fmla="*/ 0 w 87"/>
                  <a:gd name="T75"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453">
                    <a:moveTo>
                      <a:pt x="0" y="0"/>
                    </a:moveTo>
                    <a:lnTo>
                      <a:pt x="0" y="10"/>
                    </a:lnTo>
                    <a:lnTo>
                      <a:pt x="10" y="19"/>
                    </a:lnTo>
                    <a:lnTo>
                      <a:pt x="19" y="29"/>
                    </a:lnTo>
                    <a:lnTo>
                      <a:pt x="29" y="29"/>
                    </a:lnTo>
                    <a:lnTo>
                      <a:pt x="38" y="39"/>
                    </a:lnTo>
                    <a:lnTo>
                      <a:pt x="48" y="39"/>
                    </a:lnTo>
                    <a:lnTo>
                      <a:pt x="48" y="49"/>
                    </a:lnTo>
                    <a:lnTo>
                      <a:pt x="48" y="59"/>
                    </a:lnTo>
                    <a:lnTo>
                      <a:pt x="38" y="108"/>
                    </a:lnTo>
                    <a:lnTo>
                      <a:pt x="38" y="158"/>
                    </a:lnTo>
                    <a:lnTo>
                      <a:pt x="38" y="197"/>
                    </a:lnTo>
                    <a:lnTo>
                      <a:pt x="48" y="246"/>
                    </a:lnTo>
                    <a:lnTo>
                      <a:pt x="58" y="315"/>
                    </a:lnTo>
                    <a:lnTo>
                      <a:pt x="67" y="355"/>
                    </a:lnTo>
                    <a:lnTo>
                      <a:pt x="87" y="394"/>
                    </a:lnTo>
                    <a:lnTo>
                      <a:pt x="87" y="404"/>
                    </a:lnTo>
                    <a:lnTo>
                      <a:pt x="87" y="424"/>
                    </a:lnTo>
                    <a:lnTo>
                      <a:pt x="87" y="434"/>
                    </a:lnTo>
                    <a:lnTo>
                      <a:pt x="77" y="444"/>
                    </a:lnTo>
                    <a:lnTo>
                      <a:pt x="67" y="453"/>
                    </a:lnTo>
                    <a:lnTo>
                      <a:pt x="58" y="453"/>
                    </a:lnTo>
                    <a:lnTo>
                      <a:pt x="38" y="444"/>
                    </a:lnTo>
                    <a:lnTo>
                      <a:pt x="29" y="434"/>
                    </a:lnTo>
                    <a:lnTo>
                      <a:pt x="19" y="404"/>
                    </a:lnTo>
                    <a:lnTo>
                      <a:pt x="10" y="365"/>
                    </a:lnTo>
                    <a:lnTo>
                      <a:pt x="10" y="325"/>
                    </a:lnTo>
                    <a:lnTo>
                      <a:pt x="10" y="286"/>
                    </a:lnTo>
                    <a:lnTo>
                      <a:pt x="10" y="138"/>
                    </a:lnTo>
                    <a:lnTo>
                      <a:pt x="10" y="88"/>
                    </a:lnTo>
                    <a:lnTo>
                      <a:pt x="10" y="79"/>
                    </a:lnTo>
                    <a:lnTo>
                      <a:pt x="10" y="69"/>
                    </a:lnTo>
                    <a:lnTo>
                      <a:pt x="10" y="49"/>
                    </a:lnTo>
                    <a:lnTo>
                      <a:pt x="0" y="39"/>
                    </a:lnTo>
                    <a:lnTo>
                      <a:pt x="0" y="29"/>
                    </a:lnTo>
                    <a:lnTo>
                      <a:pt x="0" y="19"/>
                    </a:lnTo>
                    <a:lnTo>
                      <a:pt x="0" y="1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0" name="Freeform 248"/>
              <p:cNvSpPr>
                <a:spLocks/>
              </p:cNvSpPr>
              <p:nvPr/>
            </p:nvSpPr>
            <p:spPr bwMode="auto">
              <a:xfrm>
                <a:off x="2850" y="2342"/>
                <a:ext cx="77" cy="454"/>
              </a:xfrm>
              <a:custGeom>
                <a:avLst/>
                <a:gdLst>
                  <a:gd name="T0" fmla="*/ 0 w 77"/>
                  <a:gd name="T1" fmla="*/ 0 h 454"/>
                  <a:gd name="T2" fmla="*/ 10 w 77"/>
                  <a:gd name="T3" fmla="*/ 20 h 454"/>
                  <a:gd name="T4" fmla="*/ 10 w 77"/>
                  <a:gd name="T5" fmla="*/ 29 h 454"/>
                  <a:gd name="T6" fmla="*/ 19 w 77"/>
                  <a:gd name="T7" fmla="*/ 39 h 454"/>
                  <a:gd name="T8" fmla="*/ 29 w 77"/>
                  <a:gd name="T9" fmla="*/ 39 h 454"/>
                  <a:gd name="T10" fmla="*/ 29 w 77"/>
                  <a:gd name="T11" fmla="*/ 39 h 454"/>
                  <a:gd name="T12" fmla="*/ 38 w 77"/>
                  <a:gd name="T13" fmla="*/ 49 h 454"/>
                  <a:gd name="T14" fmla="*/ 48 w 77"/>
                  <a:gd name="T15" fmla="*/ 59 h 454"/>
                  <a:gd name="T16" fmla="*/ 38 w 77"/>
                  <a:gd name="T17" fmla="*/ 118 h 454"/>
                  <a:gd name="T18" fmla="*/ 29 w 77"/>
                  <a:gd name="T19" fmla="*/ 168 h 454"/>
                  <a:gd name="T20" fmla="*/ 38 w 77"/>
                  <a:gd name="T21" fmla="*/ 207 h 454"/>
                  <a:gd name="T22" fmla="*/ 38 w 77"/>
                  <a:gd name="T23" fmla="*/ 246 h 454"/>
                  <a:gd name="T24" fmla="*/ 48 w 77"/>
                  <a:gd name="T25" fmla="*/ 286 h 454"/>
                  <a:gd name="T26" fmla="*/ 48 w 77"/>
                  <a:gd name="T27" fmla="*/ 316 h 454"/>
                  <a:gd name="T28" fmla="*/ 58 w 77"/>
                  <a:gd name="T29" fmla="*/ 355 h 454"/>
                  <a:gd name="T30" fmla="*/ 67 w 77"/>
                  <a:gd name="T31" fmla="*/ 394 h 454"/>
                  <a:gd name="T32" fmla="*/ 77 w 77"/>
                  <a:gd name="T33" fmla="*/ 404 h 454"/>
                  <a:gd name="T34" fmla="*/ 77 w 77"/>
                  <a:gd name="T35" fmla="*/ 424 h 454"/>
                  <a:gd name="T36" fmla="*/ 77 w 77"/>
                  <a:gd name="T37" fmla="*/ 434 h 454"/>
                  <a:gd name="T38" fmla="*/ 67 w 77"/>
                  <a:gd name="T39" fmla="*/ 444 h 454"/>
                  <a:gd name="T40" fmla="*/ 58 w 77"/>
                  <a:gd name="T41" fmla="*/ 454 h 454"/>
                  <a:gd name="T42" fmla="*/ 58 w 77"/>
                  <a:gd name="T43" fmla="*/ 454 h 454"/>
                  <a:gd name="T44" fmla="*/ 38 w 77"/>
                  <a:gd name="T45" fmla="*/ 454 h 454"/>
                  <a:gd name="T46" fmla="*/ 29 w 77"/>
                  <a:gd name="T47" fmla="*/ 444 h 454"/>
                  <a:gd name="T48" fmla="*/ 19 w 77"/>
                  <a:gd name="T49" fmla="*/ 414 h 454"/>
                  <a:gd name="T50" fmla="*/ 10 w 77"/>
                  <a:gd name="T51" fmla="*/ 375 h 454"/>
                  <a:gd name="T52" fmla="*/ 10 w 77"/>
                  <a:gd name="T53" fmla="*/ 335 h 454"/>
                  <a:gd name="T54" fmla="*/ 10 w 77"/>
                  <a:gd name="T55" fmla="*/ 286 h 454"/>
                  <a:gd name="T56" fmla="*/ 10 w 77"/>
                  <a:gd name="T57" fmla="*/ 246 h 454"/>
                  <a:gd name="T58" fmla="*/ 10 w 77"/>
                  <a:gd name="T59" fmla="*/ 197 h 454"/>
                  <a:gd name="T60" fmla="*/ 10 w 77"/>
                  <a:gd name="T61" fmla="*/ 98 h 454"/>
                  <a:gd name="T62" fmla="*/ 10 w 77"/>
                  <a:gd name="T63" fmla="*/ 89 h 454"/>
                  <a:gd name="T64" fmla="*/ 10 w 77"/>
                  <a:gd name="T65" fmla="*/ 69 h 454"/>
                  <a:gd name="T66" fmla="*/ 10 w 77"/>
                  <a:gd name="T67" fmla="*/ 59 h 454"/>
                  <a:gd name="T68" fmla="*/ 10 w 77"/>
                  <a:gd name="T69" fmla="*/ 49 h 454"/>
                  <a:gd name="T70" fmla="*/ 10 w 77"/>
                  <a:gd name="T71" fmla="*/ 39 h 454"/>
                  <a:gd name="T72" fmla="*/ 0 w 77"/>
                  <a:gd name="T73" fmla="*/ 29 h 454"/>
                  <a:gd name="T74" fmla="*/ 0 w 77"/>
                  <a:gd name="T75" fmla="*/ 10 h 454"/>
                  <a:gd name="T76" fmla="*/ 0 w 77"/>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4">
                    <a:moveTo>
                      <a:pt x="0" y="0"/>
                    </a:moveTo>
                    <a:lnTo>
                      <a:pt x="10" y="20"/>
                    </a:lnTo>
                    <a:lnTo>
                      <a:pt x="10" y="29"/>
                    </a:lnTo>
                    <a:lnTo>
                      <a:pt x="19" y="39"/>
                    </a:lnTo>
                    <a:lnTo>
                      <a:pt x="29" y="39"/>
                    </a:lnTo>
                    <a:lnTo>
                      <a:pt x="29" y="39"/>
                    </a:lnTo>
                    <a:lnTo>
                      <a:pt x="38" y="49"/>
                    </a:lnTo>
                    <a:lnTo>
                      <a:pt x="48" y="59"/>
                    </a:lnTo>
                    <a:lnTo>
                      <a:pt x="38" y="118"/>
                    </a:lnTo>
                    <a:lnTo>
                      <a:pt x="29" y="168"/>
                    </a:lnTo>
                    <a:lnTo>
                      <a:pt x="38" y="207"/>
                    </a:lnTo>
                    <a:lnTo>
                      <a:pt x="38" y="246"/>
                    </a:lnTo>
                    <a:lnTo>
                      <a:pt x="48" y="286"/>
                    </a:lnTo>
                    <a:lnTo>
                      <a:pt x="48" y="316"/>
                    </a:lnTo>
                    <a:lnTo>
                      <a:pt x="58" y="355"/>
                    </a:lnTo>
                    <a:lnTo>
                      <a:pt x="67" y="394"/>
                    </a:lnTo>
                    <a:lnTo>
                      <a:pt x="77" y="404"/>
                    </a:lnTo>
                    <a:lnTo>
                      <a:pt x="77" y="424"/>
                    </a:lnTo>
                    <a:lnTo>
                      <a:pt x="77" y="434"/>
                    </a:lnTo>
                    <a:lnTo>
                      <a:pt x="67" y="444"/>
                    </a:lnTo>
                    <a:lnTo>
                      <a:pt x="58" y="454"/>
                    </a:lnTo>
                    <a:lnTo>
                      <a:pt x="58" y="454"/>
                    </a:lnTo>
                    <a:lnTo>
                      <a:pt x="38" y="454"/>
                    </a:lnTo>
                    <a:lnTo>
                      <a:pt x="29" y="444"/>
                    </a:lnTo>
                    <a:lnTo>
                      <a:pt x="19" y="414"/>
                    </a:lnTo>
                    <a:lnTo>
                      <a:pt x="10" y="375"/>
                    </a:lnTo>
                    <a:lnTo>
                      <a:pt x="10" y="335"/>
                    </a:lnTo>
                    <a:lnTo>
                      <a:pt x="10" y="286"/>
                    </a:lnTo>
                    <a:lnTo>
                      <a:pt x="10" y="246"/>
                    </a:lnTo>
                    <a:lnTo>
                      <a:pt x="10" y="197"/>
                    </a:lnTo>
                    <a:lnTo>
                      <a:pt x="10" y="98"/>
                    </a:lnTo>
                    <a:lnTo>
                      <a:pt x="10" y="89"/>
                    </a:lnTo>
                    <a:lnTo>
                      <a:pt x="10" y="69"/>
                    </a:lnTo>
                    <a:lnTo>
                      <a:pt x="10" y="59"/>
                    </a:lnTo>
                    <a:lnTo>
                      <a:pt x="10" y="49"/>
                    </a:lnTo>
                    <a:lnTo>
                      <a:pt x="10" y="39"/>
                    </a:lnTo>
                    <a:lnTo>
                      <a:pt x="0" y="29"/>
                    </a:lnTo>
                    <a:lnTo>
                      <a:pt x="0" y="1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1" name="Freeform 249"/>
              <p:cNvSpPr>
                <a:spLocks/>
              </p:cNvSpPr>
              <p:nvPr/>
            </p:nvSpPr>
            <p:spPr bwMode="auto">
              <a:xfrm>
                <a:off x="2850" y="2352"/>
                <a:ext cx="67" cy="444"/>
              </a:xfrm>
              <a:custGeom>
                <a:avLst/>
                <a:gdLst>
                  <a:gd name="T0" fmla="*/ 0 w 67"/>
                  <a:gd name="T1" fmla="*/ 0 h 444"/>
                  <a:gd name="T2" fmla="*/ 10 w 67"/>
                  <a:gd name="T3" fmla="*/ 10 h 444"/>
                  <a:gd name="T4" fmla="*/ 10 w 67"/>
                  <a:gd name="T5" fmla="*/ 19 h 444"/>
                  <a:gd name="T6" fmla="*/ 19 w 67"/>
                  <a:gd name="T7" fmla="*/ 29 h 444"/>
                  <a:gd name="T8" fmla="*/ 29 w 67"/>
                  <a:gd name="T9" fmla="*/ 29 h 444"/>
                  <a:gd name="T10" fmla="*/ 29 w 67"/>
                  <a:gd name="T11" fmla="*/ 29 h 444"/>
                  <a:gd name="T12" fmla="*/ 38 w 67"/>
                  <a:gd name="T13" fmla="*/ 39 h 444"/>
                  <a:gd name="T14" fmla="*/ 38 w 67"/>
                  <a:gd name="T15" fmla="*/ 49 h 444"/>
                  <a:gd name="T16" fmla="*/ 38 w 67"/>
                  <a:gd name="T17" fmla="*/ 59 h 444"/>
                  <a:gd name="T18" fmla="*/ 29 w 67"/>
                  <a:gd name="T19" fmla="*/ 108 h 444"/>
                  <a:gd name="T20" fmla="*/ 29 w 67"/>
                  <a:gd name="T21" fmla="*/ 158 h 444"/>
                  <a:gd name="T22" fmla="*/ 29 w 67"/>
                  <a:gd name="T23" fmla="*/ 197 h 444"/>
                  <a:gd name="T24" fmla="*/ 29 w 67"/>
                  <a:gd name="T25" fmla="*/ 236 h 444"/>
                  <a:gd name="T26" fmla="*/ 38 w 67"/>
                  <a:gd name="T27" fmla="*/ 266 h 444"/>
                  <a:gd name="T28" fmla="*/ 38 w 67"/>
                  <a:gd name="T29" fmla="*/ 306 h 444"/>
                  <a:gd name="T30" fmla="*/ 48 w 67"/>
                  <a:gd name="T31" fmla="*/ 335 h 444"/>
                  <a:gd name="T32" fmla="*/ 58 w 67"/>
                  <a:gd name="T33" fmla="*/ 375 h 444"/>
                  <a:gd name="T34" fmla="*/ 67 w 67"/>
                  <a:gd name="T35" fmla="*/ 394 h 444"/>
                  <a:gd name="T36" fmla="*/ 67 w 67"/>
                  <a:gd name="T37" fmla="*/ 404 h 444"/>
                  <a:gd name="T38" fmla="*/ 67 w 67"/>
                  <a:gd name="T39" fmla="*/ 424 h 444"/>
                  <a:gd name="T40" fmla="*/ 67 w 67"/>
                  <a:gd name="T41" fmla="*/ 434 h 444"/>
                  <a:gd name="T42" fmla="*/ 58 w 67"/>
                  <a:gd name="T43" fmla="*/ 444 h 444"/>
                  <a:gd name="T44" fmla="*/ 58 w 67"/>
                  <a:gd name="T45" fmla="*/ 444 h 444"/>
                  <a:gd name="T46" fmla="*/ 38 w 67"/>
                  <a:gd name="T47" fmla="*/ 444 h 444"/>
                  <a:gd name="T48" fmla="*/ 29 w 67"/>
                  <a:gd name="T49" fmla="*/ 434 h 444"/>
                  <a:gd name="T50" fmla="*/ 19 w 67"/>
                  <a:gd name="T51" fmla="*/ 404 h 444"/>
                  <a:gd name="T52" fmla="*/ 19 w 67"/>
                  <a:gd name="T53" fmla="*/ 365 h 444"/>
                  <a:gd name="T54" fmla="*/ 10 w 67"/>
                  <a:gd name="T55" fmla="*/ 325 h 444"/>
                  <a:gd name="T56" fmla="*/ 10 w 67"/>
                  <a:gd name="T57" fmla="*/ 276 h 444"/>
                  <a:gd name="T58" fmla="*/ 10 w 67"/>
                  <a:gd name="T59" fmla="*/ 138 h 444"/>
                  <a:gd name="T60" fmla="*/ 10 w 67"/>
                  <a:gd name="T61" fmla="*/ 88 h 444"/>
                  <a:gd name="T62" fmla="*/ 10 w 67"/>
                  <a:gd name="T63" fmla="*/ 79 h 444"/>
                  <a:gd name="T64" fmla="*/ 10 w 67"/>
                  <a:gd name="T65" fmla="*/ 59 h 444"/>
                  <a:gd name="T66" fmla="*/ 10 w 67"/>
                  <a:gd name="T67" fmla="*/ 49 h 444"/>
                  <a:gd name="T68" fmla="*/ 10 w 67"/>
                  <a:gd name="T69" fmla="*/ 39 h 444"/>
                  <a:gd name="T70" fmla="*/ 10 w 67"/>
                  <a:gd name="T71" fmla="*/ 29 h 444"/>
                  <a:gd name="T72" fmla="*/ 10 w 67"/>
                  <a:gd name="T73" fmla="*/ 19 h 444"/>
                  <a:gd name="T74" fmla="*/ 0 w 67"/>
                  <a:gd name="T75" fmla="*/ 0 h 444"/>
                  <a:gd name="T76" fmla="*/ 0 w 67"/>
                  <a:gd name="T7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444">
                    <a:moveTo>
                      <a:pt x="0" y="0"/>
                    </a:moveTo>
                    <a:lnTo>
                      <a:pt x="10" y="10"/>
                    </a:lnTo>
                    <a:lnTo>
                      <a:pt x="10" y="19"/>
                    </a:lnTo>
                    <a:lnTo>
                      <a:pt x="19" y="29"/>
                    </a:lnTo>
                    <a:lnTo>
                      <a:pt x="29" y="29"/>
                    </a:lnTo>
                    <a:lnTo>
                      <a:pt x="29" y="29"/>
                    </a:lnTo>
                    <a:lnTo>
                      <a:pt x="38" y="39"/>
                    </a:lnTo>
                    <a:lnTo>
                      <a:pt x="38" y="49"/>
                    </a:lnTo>
                    <a:lnTo>
                      <a:pt x="38" y="59"/>
                    </a:lnTo>
                    <a:lnTo>
                      <a:pt x="29" y="108"/>
                    </a:lnTo>
                    <a:lnTo>
                      <a:pt x="29" y="158"/>
                    </a:lnTo>
                    <a:lnTo>
                      <a:pt x="29" y="197"/>
                    </a:lnTo>
                    <a:lnTo>
                      <a:pt x="29" y="236"/>
                    </a:lnTo>
                    <a:lnTo>
                      <a:pt x="38" y="266"/>
                    </a:lnTo>
                    <a:lnTo>
                      <a:pt x="38" y="306"/>
                    </a:lnTo>
                    <a:lnTo>
                      <a:pt x="48" y="335"/>
                    </a:lnTo>
                    <a:lnTo>
                      <a:pt x="58" y="375"/>
                    </a:lnTo>
                    <a:lnTo>
                      <a:pt x="67" y="394"/>
                    </a:lnTo>
                    <a:lnTo>
                      <a:pt x="67" y="404"/>
                    </a:lnTo>
                    <a:lnTo>
                      <a:pt x="67" y="424"/>
                    </a:lnTo>
                    <a:lnTo>
                      <a:pt x="67" y="434"/>
                    </a:lnTo>
                    <a:lnTo>
                      <a:pt x="58" y="444"/>
                    </a:lnTo>
                    <a:lnTo>
                      <a:pt x="5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2" name="Freeform 250"/>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29 w 58"/>
                  <a:gd name="T9" fmla="*/ 29 h 444"/>
                  <a:gd name="T10" fmla="*/ 29 w 58"/>
                  <a:gd name="T11" fmla="*/ 29 h 444"/>
                  <a:gd name="T12" fmla="*/ 29 w 58"/>
                  <a:gd name="T13" fmla="*/ 39 h 444"/>
                  <a:gd name="T14" fmla="*/ 29 w 58"/>
                  <a:gd name="T15" fmla="*/ 49 h 444"/>
                  <a:gd name="T16" fmla="*/ 29 w 58"/>
                  <a:gd name="T17" fmla="*/ 108 h 444"/>
                  <a:gd name="T18" fmla="*/ 29 w 58"/>
                  <a:gd name="T19" fmla="*/ 148 h 444"/>
                  <a:gd name="T20" fmla="*/ 19 w 58"/>
                  <a:gd name="T21" fmla="*/ 187 h 444"/>
                  <a:gd name="T22" fmla="*/ 29 w 58"/>
                  <a:gd name="T23" fmla="*/ 227 h 444"/>
                  <a:gd name="T24" fmla="*/ 29 w 58"/>
                  <a:gd name="T25" fmla="*/ 266 h 444"/>
                  <a:gd name="T26" fmla="*/ 29 w 58"/>
                  <a:gd name="T27" fmla="*/ 296 h 444"/>
                  <a:gd name="T28" fmla="*/ 38 w 58"/>
                  <a:gd name="T29" fmla="*/ 335 h 444"/>
                  <a:gd name="T30" fmla="*/ 38 w 58"/>
                  <a:gd name="T31" fmla="*/ 365 h 444"/>
                  <a:gd name="T32" fmla="*/ 48 w 58"/>
                  <a:gd name="T33" fmla="*/ 384 h 444"/>
                  <a:gd name="T34" fmla="*/ 58 w 58"/>
                  <a:gd name="T35" fmla="*/ 404 h 444"/>
                  <a:gd name="T36" fmla="*/ 58 w 58"/>
                  <a:gd name="T37" fmla="*/ 414 h 444"/>
                  <a:gd name="T38" fmla="*/ 58 w 58"/>
                  <a:gd name="T39" fmla="*/ 434 h 444"/>
                  <a:gd name="T40" fmla="*/ 58 w 58"/>
                  <a:gd name="T41" fmla="*/ 434 h 444"/>
                  <a:gd name="T42" fmla="*/ 48 w 58"/>
                  <a:gd name="T43" fmla="*/ 444 h 444"/>
                  <a:gd name="T44" fmla="*/ 38 w 58"/>
                  <a:gd name="T45" fmla="*/ 444 h 444"/>
                  <a:gd name="T46" fmla="*/ 29 w 58"/>
                  <a:gd name="T47" fmla="*/ 434 h 444"/>
                  <a:gd name="T48" fmla="*/ 19 w 58"/>
                  <a:gd name="T49" fmla="*/ 404 h 444"/>
                  <a:gd name="T50" fmla="*/ 19 w 58"/>
                  <a:gd name="T51" fmla="*/ 365 h 444"/>
                  <a:gd name="T52" fmla="*/ 10 w 58"/>
                  <a:gd name="T53" fmla="*/ 325 h 444"/>
                  <a:gd name="T54" fmla="*/ 10 w 58"/>
                  <a:gd name="T55" fmla="*/ 276 h 444"/>
                  <a:gd name="T56" fmla="*/ 10 w 58"/>
                  <a:gd name="T57" fmla="*/ 138 h 444"/>
                  <a:gd name="T58" fmla="*/ 10 w 58"/>
                  <a:gd name="T59" fmla="*/ 88 h 444"/>
                  <a:gd name="T60" fmla="*/ 10 w 58"/>
                  <a:gd name="T61" fmla="*/ 79 h 444"/>
                  <a:gd name="T62" fmla="*/ 10 w 58"/>
                  <a:gd name="T63" fmla="*/ 59 h 444"/>
                  <a:gd name="T64" fmla="*/ 10 w 58"/>
                  <a:gd name="T65" fmla="*/ 49 h 444"/>
                  <a:gd name="T66" fmla="*/ 10 w 58"/>
                  <a:gd name="T67" fmla="*/ 39 h 444"/>
                  <a:gd name="T68" fmla="*/ 10 w 58"/>
                  <a:gd name="T69" fmla="*/ 29 h 444"/>
                  <a:gd name="T70" fmla="*/ 10 w 58"/>
                  <a:gd name="T71" fmla="*/ 19 h 444"/>
                  <a:gd name="T72" fmla="*/ 0 w 58"/>
                  <a:gd name="T73" fmla="*/ 0 h 444"/>
                  <a:gd name="T74" fmla="*/ 0 w 58"/>
                  <a:gd name="T7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44">
                    <a:moveTo>
                      <a:pt x="0" y="0"/>
                    </a:moveTo>
                    <a:lnTo>
                      <a:pt x="10" y="10"/>
                    </a:lnTo>
                    <a:lnTo>
                      <a:pt x="10" y="19"/>
                    </a:lnTo>
                    <a:lnTo>
                      <a:pt x="19" y="19"/>
                    </a:lnTo>
                    <a:lnTo>
                      <a:pt x="29" y="29"/>
                    </a:lnTo>
                    <a:lnTo>
                      <a:pt x="29" y="29"/>
                    </a:lnTo>
                    <a:lnTo>
                      <a:pt x="29" y="39"/>
                    </a:lnTo>
                    <a:lnTo>
                      <a:pt x="29" y="49"/>
                    </a:lnTo>
                    <a:lnTo>
                      <a:pt x="29" y="108"/>
                    </a:lnTo>
                    <a:lnTo>
                      <a:pt x="29" y="148"/>
                    </a:lnTo>
                    <a:lnTo>
                      <a:pt x="19" y="187"/>
                    </a:lnTo>
                    <a:lnTo>
                      <a:pt x="29" y="227"/>
                    </a:lnTo>
                    <a:lnTo>
                      <a:pt x="29" y="266"/>
                    </a:lnTo>
                    <a:lnTo>
                      <a:pt x="29" y="296"/>
                    </a:lnTo>
                    <a:lnTo>
                      <a:pt x="38" y="335"/>
                    </a:lnTo>
                    <a:lnTo>
                      <a:pt x="38" y="365"/>
                    </a:lnTo>
                    <a:lnTo>
                      <a:pt x="48" y="384"/>
                    </a:lnTo>
                    <a:lnTo>
                      <a:pt x="58" y="404"/>
                    </a:lnTo>
                    <a:lnTo>
                      <a:pt x="58" y="414"/>
                    </a:lnTo>
                    <a:lnTo>
                      <a:pt x="58" y="434"/>
                    </a:lnTo>
                    <a:lnTo>
                      <a:pt x="58" y="434"/>
                    </a:lnTo>
                    <a:lnTo>
                      <a:pt x="4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3" name="Freeform 251"/>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19 w 58"/>
                  <a:gd name="T9" fmla="*/ 29 h 444"/>
                  <a:gd name="T10" fmla="*/ 19 w 58"/>
                  <a:gd name="T11" fmla="*/ 29 h 444"/>
                  <a:gd name="T12" fmla="*/ 19 w 58"/>
                  <a:gd name="T13" fmla="*/ 39 h 444"/>
                  <a:gd name="T14" fmla="*/ 19 w 58"/>
                  <a:gd name="T15" fmla="*/ 39 h 444"/>
                  <a:gd name="T16" fmla="*/ 19 w 58"/>
                  <a:gd name="T17" fmla="*/ 49 h 444"/>
                  <a:gd name="T18" fmla="*/ 19 w 58"/>
                  <a:gd name="T19" fmla="*/ 98 h 444"/>
                  <a:gd name="T20" fmla="*/ 19 w 58"/>
                  <a:gd name="T21" fmla="*/ 148 h 444"/>
                  <a:gd name="T22" fmla="*/ 19 w 58"/>
                  <a:gd name="T23" fmla="*/ 256 h 444"/>
                  <a:gd name="T24" fmla="*/ 19 w 58"/>
                  <a:gd name="T25" fmla="*/ 296 h 444"/>
                  <a:gd name="T26" fmla="*/ 29 w 58"/>
                  <a:gd name="T27" fmla="*/ 325 h 444"/>
                  <a:gd name="T28" fmla="*/ 29 w 58"/>
                  <a:gd name="T29" fmla="*/ 365 h 444"/>
                  <a:gd name="T30" fmla="*/ 38 w 58"/>
                  <a:gd name="T31" fmla="*/ 375 h 444"/>
                  <a:gd name="T32" fmla="*/ 38 w 58"/>
                  <a:gd name="T33" fmla="*/ 394 h 444"/>
                  <a:gd name="T34" fmla="*/ 58 w 58"/>
                  <a:gd name="T35" fmla="*/ 424 h 444"/>
                  <a:gd name="T36" fmla="*/ 58 w 58"/>
                  <a:gd name="T37" fmla="*/ 434 h 444"/>
                  <a:gd name="T38" fmla="*/ 48 w 58"/>
                  <a:gd name="T39" fmla="*/ 444 h 444"/>
                  <a:gd name="T40" fmla="*/ 48 w 58"/>
                  <a:gd name="T41" fmla="*/ 444 h 444"/>
                  <a:gd name="T42" fmla="*/ 29 w 58"/>
                  <a:gd name="T43" fmla="*/ 434 h 444"/>
                  <a:gd name="T44" fmla="*/ 19 w 58"/>
                  <a:gd name="T45" fmla="*/ 404 h 444"/>
                  <a:gd name="T46" fmla="*/ 19 w 58"/>
                  <a:gd name="T47" fmla="*/ 365 h 444"/>
                  <a:gd name="T48" fmla="*/ 10 w 58"/>
                  <a:gd name="T49" fmla="*/ 325 h 444"/>
                  <a:gd name="T50" fmla="*/ 10 w 58"/>
                  <a:gd name="T51" fmla="*/ 276 h 444"/>
                  <a:gd name="T52" fmla="*/ 10 w 58"/>
                  <a:gd name="T53" fmla="*/ 138 h 444"/>
                  <a:gd name="T54" fmla="*/ 10 w 58"/>
                  <a:gd name="T55" fmla="*/ 88 h 444"/>
                  <a:gd name="T56" fmla="*/ 10 w 58"/>
                  <a:gd name="T57" fmla="*/ 79 h 444"/>
                  <a:gd name="T58" fmla="*/ 10 w 58"/>
                  <a:gd name="T59" fmla="*/ 59 h 444"/>
                  <a:gd name="T60" fmla="*/ 10 w 58"/>
                  <a:gd name="T61" fmla="*/ 49 h 444"/>
                  <a:gd name="T62" fmla="*/ 10 w 58"/>
                  <a:gd name="T63" fmla="*/ 39 h 444"/>
                  <a:gd name="T64" fmla="*/ 10 w 58"/>
                  <a:gd name="T65" fmla="*/ 29 h 444"/>
                  <a:gd name="T66" fmla="*/ 10 w 58"/>
                  <a:gd name="T67" fmla="*/ 19 h 444"/>
                  <a:gd name="T68" fmla="*/ 0 w 58"/>
                  <a:gd name="T69" fmla="*/ 0 h 444"/>
                  <a:gd name="T70" fmla="*/ 0 w 58"/>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44">
                    <a:moveTo>
                      <a:pt x="0" y="0"/>
                    </a:moveTo>
                    <a:lnTo>
                      <a:pt x="10" y="10"/>
                    </a:lnTo>
                    <a:lnTo>
                      <a:pt x="10" y="19"/>
                    </a:lnTo>
                    <a:lnTo>
                      <a:pt x="19" y="19"/>
                    </a:lnTo>
                    <a:lnTo>
                      <a:pt x="19" y="29"/>
                    </a:lnTo>
                    <a:lnTo>
                      <a:pt x="19" y="29"/>
                    </a:lnTo>
                    <a:lnTo>
                      <a:pt x="19" y="39"/>
                    </a:lnTo>
                    <a:lnTo>
                      <a:pt x="19" y="39"/>
                    </a:lnTo>
                    <a:lnTo>
                      <a:pt x="19" y="49"/>
                    </a:lnTo>
                    <a:lnTo>
                      <a:pt x="19" y="98"/>
                    </a:lnTo>
                    <a:lnTo>
                      <a:pt x="19" y="148"/>
                    </a:lnTo>
                    <a:lnTo>
                      <a:pt x="19" y="256"/>
                    </a:lnTo>
                    <a:lnTo>
                      <a:pt x="19" y="296"/>
                    </a:lnTo>
                    <a:lnTo>
                      <a:pt x="29" y="325"/>
                    </a:lnTo>
                    <a:lnTo>
                      <a:pt x="29" y="365"/>
                    </a:lnTo>
                    <a:lnTo>
                      <a:pt x="38" y="375"/>
                    </a:lnTo>
                    <a:lnTo>
                      <a:pt x="38" y="394"/>
                    </a:lnTo>
                    <a:lnTo>
                      <a:pt x="58" y="424"/>
                    </a:lnTo>
                    <a:lnTo>
                      <a:pt x="58" y="434"/>
                    </a:lnTo>
                    <a:lnTo>
                      <a:pt x="48" y="444"/>
                    </a:lnTo>
                    <a:lnTo>
                      <a:pt x="4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4" name="Freeform 252"/>
              <p:cNvSpPr>
                <a:spLocks/>
              </p:cNvSpPr>
              <p:nvPr/>
            </p:nvSpPr>
            <p:spPr bwMode="auto">
              <a:xfrm>
                <a:off x="2888" y="2352"/>
                <a:ext cx="29" cy="29"/>
              </a:xfrm>
              <a:custGeom>
                <a:avLst/>
                <a:gdLst>
                  <a:gd name="T0" fmla="*/ 29 w 29"/>
                  <a:gd name="T1" fmla="*/ 0 h 29"/>
                  <a:gd name="T2" fmla="*/ 29 w 29"/>
                  <a:gd name="T3" fmla="*/ 10 h 29"/>
                  <a:gd name="T4" fmla="*/ 29 w 29"/>
                  <a:gd name="T5" fmla="*/ 19 h 29"/>
                  <a:gd name="T6" fmla="*/ 29 w 29"/>
                  <a:gd name="T7" fmla="*/ 19 h 29"/>
                  <a:gd name="T8" fmla="*/ 29 w 29"/>
                  <a:gd name="T9" fmla="*/ 19 h 29"/>
                  <a:gd name="T10" fmla="*/ 29 w 29"/>
                  <a:gd name="T11" fmla="*/ 29 h 29"/>
                  <a:gd name="T12" fmla="*/ 20 w 29"/>
                  <a:gd name="T13" fmla="*/ 29 h 29"/>
                  <a:gd name="T14" fmla="*/ 20 w 29"/>
                  <a:gd name="T15" fmla="*/ 29 h 29"/>
                  <a:gd name="T16" fmla="*/ 20 w 29"/>
                  <a:gd name="T17" fmla="*/ 29 h 29"/>
                  <a:gd name="T18" fmla="*/ 10 w 29"/>
                  <a:gd name="T19" fmla="*/ 29 h 29"/>
                  <a:gd name="T20" fmla="*/ 10 w 29"/>
                  <a:gd name="T21" fmla="*/ 29 h 29"/>
                  <a:gd name="T22" fmla="*/ 10 w 29"/>
                  <a:gd name="T23" fmla="*/ 19 h 29"/>
                  <a:gd name="T24" fmla="*/ 10 w 29"/>
                  <a:gd name="T25" fmla="*/ 19 h 29"/>
                  <a:gd name="T26" fmla="*/ 10 w 29"/>
                  <a:gd name="T27" fmla="*/ 19 h 29"/>
                  <a:gd name="T28" fmla="*/ 0 w 29"/>
                  <a:gd name="T29" fmla="*/ 10 h 29"/>
                  <a:gd name="T30" fmla="*/ 10 w 29"/>
                  <a:gd name="T31" fmla="*/ 10 h 29"/>
                  <a:gd name="T32" fmla="*/ 10 w 29"/>
                  <a:gd name="T33" fmla="*/ 10 h 29"/>
                  <a:gd name="T34" fmla="*/ 10 w 29"/>
                  <a:gd name="T35" fmla="*/ 0 h 29"/>
                  <a:gd name="T36" fmla="*/ 10 w 29"/>
                  <a:gd name="T37" fmla="*/ 0 h 29"/>
                  <a:gd name="T38" fmla="*/ 20 w 29"/>
                  <a:gd name="T39" fmla="*/ 0 h 29"/>
                  <a:gd name="T40" fmla="*/ 20 w 29"/>
                  <a:gd name="T41" fmla="*/ 0 h 29"/>
                  <a:gd name="T42" fmla="*/ 20 w 29"/>
                  <a:gd name="T43" fmla="*/ 0 h 29"/>
                  <a:gd name="T44" fmla="*/ 29 w 29"/>
                  <a:gd name="T45" fmla="*/ 0 h 29"/>
                  <a:gd name="T46" fmla="*/ 29 w 29"/>
                  <a:gd name="T47" fmla="*/ 0 h 29"/>
                  <a:gd name="T48" fmla="*/ 29 w 29"/>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29" y="0"/>
                    </a:moveTo>
                    <a:lnTo>
                      <a:pt x="29" y="10"/>
                    </a:lnTo>
                    <a:lnTo>
                      <a:pt x="29" y="19"/>
                    </a:lnTo>
                    <a:lnTo>
                      <a:pt x="29" y="19"/>
                    </a:lnTo>
                    <a:lnTo>
                      <a:pt x="29" y="19"/>
                    </a:lnTo>
                    <a:lnTo>
                      <a:pt x="29" y="29"/>
                    </a:lnTo>
                    <a:lnTo>
                      <a:pt x="20" y="29"/>
                    </a:lnTo>
                    <a:lnTo>
                      <a:pt x="20" y="29"/>
                    </a:lnTo>
                    <a:lnTo>
                      <a:pt x="20" y="29"/>
                    </a:lnTo>
                    <a:lnTo>
                      <a:pt x="10" y="29"/>
                    </a:lnTo>
                    <a:lnTo>
                      <a:pt x="10" y="29"/>
                    </a:lnTo>
                    <a:lnTo>
                      <a:pt x="10" y="19"/>
                    </a:lnTo>
                    <a:lnTo>
                      <a:pt x="10" y="19"/>
                    </a:lnTo>
                    <a:lnTo>
                      <a:pt x="10" y="19"/>
                    </a:lnTo>
                    <a:lnTo>
                      <a:pt x="0" y="10"/>
                    </a:lnTo>
                    <a:lnTo>
                      <a:pt x="10" y="10"/>
                    </a:lnTo>
                    <a:lnTo>
                      <a:pt x="10" y="10"/>
                    </a:lnTo>
                    <a:lnTo>
                      <a:pt x="10" y="0"/>
                    </a:lnTo>
                    <a:lnTo>
                      <a:pt x="10" y="0"/>
                    </a:lnTo>
                    <a:lnTo>
                      <a:pt x="20" y="0"/>
                    </a:lnTo>
                    <a:lnTo>
                      <a:pt x="20" y="0"/>
                    </a:lnTo>
                    <a:lnTo>
                      <a:pt x="20" y="0"/>
                    </a:lnTo>
                    <a:lnTo>
                      <a:pt x="29" y="0"/>
                    </a:lnTo>
                    <a:lnTo>
                      <a:pt x="29" y="0"/>
                    </a:lnTo>
                    <a:lnTo>
                      <a:pt x="29"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5" name="Freeform 253"/>
              <p:cNvSpPr>
                <a:spLocks/>
              </p:cNvSpPr>
              <p:nvPr/>
            </p:nvSpPr>
            <p:spPr bwMode="auto">
              <a:xfrm>
                <a:off x="2927" y="2815"/>
                <a:ext cx="19" cy="30"/>
              </a:xfrm>
              <a:custGeom>
                <a:avLst/>
                <a:gdLst>
                  <a:gd name="T0" fmla="*/ 19 w 19"/>
                  <a:gd name="T1" fmla="*/ 10 h 30"/>
                  <a:gd name="T2" fmla="*/ 19 w 19"/>
                  <a:gd name="T3" fmla="*/ 10 h 30"/>
                  <a:gd name="T4" fmla="*/ 19 w 19"/>
                  <a:gd name="T5" fmla="*/ 30 h 30"/>
                  <a:gd name="T6" fmla="*/ 19 w 19"/>
                  <a:gd name="T7" fmla="*/ 30 h 30"/>
                  <a:gd name="T8" fmla="*/ 19 w 19"/>
                  <a:gd name="T9" fmla="*/ 30 h 30"/>
                  <a:gd name="T10" fmla="*/ 10 w 19"/>
                  <a:gd name="T11" fmla="*/ 30 h 30"/>
                  <a:gd name="T12" fmla="*/ 10 w 19"/>
                  <a:gd name="T13" fmla="*/ 30 h 30"/>
                  <a:gd name="T14" fmla="*/ 10 w 19"/>
                  <a:gd name="T15" fmla="*/ 30 h 30"/>
                  <a:gd name="T16" fmla="*/ 0 w 19"/>
                  <a:gd name="T17" fmla="*/ 30 h 30"/>
                  <a:gd name="T18" fmla="*/ 0 w 19"/>
                  <a:gd name="T19" fmla="*/ 30 h 30"/>
                  <a:gd name="T20" fmla="*/ 0 w 19"/>
                  <a:gd name="T21" fmla="*/ 20 h 30"/>
                  <a:gd name="T22" fmla="*/ 0 w 19"/>
                  <a:gd name="T23" fmla="*/ 20 h 30"/>
                  <a:gd name="T24" fmla="*/ 0 w 19"/>
                  <a:gd name="T25" fmla="*/ 20 h 30"/>
                  <a:gd name="T26" fmla="*/ 0 w 19"/>
                  <a:gd name="T27" fmla="*/ 10 h 30"/>
                  <a:gd name="T28" fmla="*/ 0 w 19"/>
                  <a:gd name="T29" fmla="*/ 10 h 30"/>
                  <a:gd name="T30" fmla="*/ 0 w 19"/>
                  <a:gd name="T31" fmla="*/ 0 h 30"/>
                  <a:gd name="T32" fmla="*/ 10 w 19"/>
                  <a:gd name="T33" fmla="*/ 0 h 30"/>
                  <a:gd name="T34" fmla="*/ 10 w 19"/>
                  <a:gd name="T35" fmla="*/ 0 h 30"/>
                  <a:gd name="T36" fmla="*/ 10 w 19"/>
                  <a:gd name="T37" fmla="*/ 10 h 30"/>
                  <a:gd name="T38" fmla="*/ 10 w 19"/>
                  <a:gd name="T39" fmla="*/ 0 h 30"/>
                  <a:gd name="T40" fmla="*/ 19 w 19"/>
                  <a:gd name="T41" fmla="*/ 10 h 30"/>
                  <a:gd name="T42" fmla="*/ 19 w 19"/>
                  <a:gd name="T4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19" y="10"/>
                    </a:moveTo>
                    <a:lnTo>
                      <a:pt x="19" y="10"/>
                    </a:lnTo>
                    <a:lnTo>
                      <a:pt x="19" y="30"/>
                    </a:lnTo>
                    <a:lnTo>
                      <a:pt x="19" y="30"/>
                    </a:lnTo>
                    <a:lnTo>
                      <a:pt x="19" y="30"/>
                    </a:lnTo>
                    <a:lnTo>
                      <a:pt x="10" y="30"/>
                    </a:lnTo>
                    <a:lnTo>
                      <a:pt x="10" y="30"/>
                    </a:lnTo>
                    <a:lnTo>
                      <a:pt x="10" y="30"/>
                    </a:lnTo>
                    <a:lnTo>
                      <a:pt x="0" y="30"/>
                    </a:lnTo>
                    <a:lnTo>
                      <a:pt x="0" y="30"/>
                    </a:lnTo>
                    <a:lnTo>
                      <a:pt x="0" y="20"/>
                    </a:lnTo>
                    <a:lnTo>
                      <a:pt x="0" y="20"/>
                    </a:lnTo>
                    <a:lnTo>
                      <a:pt x="0" y="20"/>
                    </a:lnTo>
                    <a:lnTo>
                      <a:pt x="0" y="10"/>
                    </a:lnTo>
                    <a:lnTo>
                      <a:pt x="0" y="10"/>
                    </a:lnTo>
                    <a:lnTo>
                      <a:pt x="0" y="0"/>
                    </a:lnTo>
                    <a:lnTo>
                      <a:pt x="10" y="0"/>
                    </a:lnTo>
                    <a:lnTo>
                      <a:pt x="10" y="0"/>
                    </a:lnTo>
                    <a:lnTo>
                      <a:pt x="10" y="10"/>
                    </a:lnTo>
                    <a:lnTo>
                      <a:pt x="10" y="0"/>
                    </a:lnTo>
                    <a:lnTo>
                      <a:pt x="19" y="10"/>
                    </a:lnTo>
                    <a:lnTo>
                      <a:pt x="19" y="1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6" name="Freeform 254"/>
              <p:cNvSpPr>
                <a:spLocks/>
              </p:cNvSpPr>
              <p:nvPr/>
            </p:nvSpPr>
            <p:spPr bwMode="auto">
              <a:xfrm>
                <a:off x="2908" y="2579"/>
                <a:ext cx="29" cy="19"/>
              </a:xfrm>
              <a:custGeom>
                <a:avLst/>
                <a:gdLst>
                  <a:gd name="T0" fmla="*/ 29 w 29"/>
                  <a:gd name="T1" fmla="*/ 0 h 19"/>
                  <a:gd name="T2" fmla="*/ 29 w 29"/>
                  <a:gd name="T3" fmla="*/ 0 h 19"/>
                  <a:gd name="T4" fmla="*/ 29 w 29"/>
                  <a:gd name="T5" fmla="*/ 9 h 19"/>
                  <a:gd name="T6" fmla="*/ 29 w 29"/>
                  <a:gd name="T7" fmla="*/ 9 h 19"/>
                  <a:gd name="T8" fmla="*/ 29 w 29"/>
                  <a:gd name="T9" fmla="*/ 19 h 19"/>
                  <a:gd name="T10" fmla="*/ 29 w 29"/>
                  <a:gd name="T11" fmla="*/ 19 h 19"/>
                  <a:gd name="T12" fmla="*/ 29 w 29"/>
                  <a:gd name="T13" fmla="*/ 19 h 19"/>
                  <a:gd name="T14" fmla="*/ 19 w 29"/>
                  <a:gd name="T15" fmla="*/ 19 h 19"/>
                  <a:gd name="T16" fmla="*/ 19 w 29"/>
                  <a:gd name="T17" fmla="*/ 19 h 19"/>
                  <a:gd name="T18" fmla="*/ 9 w 29"/>
                  <a:gd name="T19" fmla="*/ 19 h 19"/>
                  <a:gd name="T20" fmla="*/ 9 w 29"/>
                  <a:gd name="T21" fmla="*/ 19 h 19"/>
                  <a:gd name="T22" fmla="*/ 0 w 29"/>
                  <a:gd name="T23" fmla="*/ 19 h 19"/>
                  <a:gd name="T24" fmla="*/ 9 w 29"/>
                  <a:gd name="T25" fmla="*/ 9 h 19"/>
                  <a:gd name="T26" fmla="*/ 0 w 29"/>
                  <a:gd name="T27" fmla="*/ 9 h 19"/>
                  <a:gd name="T28" fmla="*/ 0 w 29"/>
                  <a:gd name="T29" fmla="*/ 0 h 19"/>
                  <a:gd name="T30" fmla="*/ 9 w 29"/>
                  <a:gd name="T31" fmla="*/ 0 h 19"/>
                  <a:gd name="T32" fmla="*/ 9 w 29"/>
                  <a:gd name="T33" fmla="*/ 0 h 19"/>
                  <a:gd name="T34" fmla="*/ 9 w 29"/>
                  <a:gd name="T35" fmla="*/ 0 h 19"/>
                  <a:gd name="T36" fmla="*/ 19 w 29"/>
                  <a:gd name="T37" fmla="*/ 0 h 19"/>
                  <a:gd name="T38" fmla="*/ 19 w 29"/>
                  <a:gd name="T39" fmla="*/ 0 h 19"/>
                  <a:gd name="T40" fmla="*/ 29 w 29"/>
                  <a:gd name="T41" fmla="*/ 0 h 19"/>
                  <a:gd name="T42" fmla="*/ 29 w 2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9">
                    <a:moveTo>
                      <a:pt x="29" y="0"/>
                    </a:moveTo>
                    <a:lnTo>
                      <a:pt x="29" y="0"/>
                    </a:lnTo>
                    <a:lnTo>
                      <a:pt x="29" y="9"/>
                    </a:lnTo>
                    <a:lnTo>
                      <a:pt x="29" y="9"/>
                    </a:lnTo>
                    <a:lnTo>
                      <a:pt x="29" y="19"/>
                    </a:lnTo>
                    <a:lnTo>
                      <a:pt x="29" y="19"/>
                    </a:lnTo>
                    <a:lnTo>
                      <a:pt x="29" y="19"/>
                    </a:lnTo>
                    <a:lnTo>
                      <a:pt x="19" y="19"/>
                    </a:lnTo>
                    <a:lnTo>
                      <a:pt x="19" y="19"/>
                    </a:lnTo>
                    <a:lnTo>
                      <a:pt x="9" y="19"/>
                    </a:lnTo>
                    <a:lnTo>
                      <a:pt x="9" y="19"/>
                    </a:lnTo>
                    <a:lnTo>
                      <a:pt x="0" y="19"/>
                    </a:lnTo>
                    <a:lnTo>
                      <a:pt x="9" y="9"/>
                    </a:lnTo>
                    <a:lnTo>
                      <a:pt x="0" y="9"/>
                    </a:lnTo>
                    <a:lnTo>
                      <a:pt x="0" y="0"/>
                    </a:lnTo>
                    <a:lnTo>
                      <a:pt x="9" y="0"/>
                    </a:lnTo>
                    <a:lnTo>
                      <a:pt x="9" y="0"/>
                    </a:lnTo>
                    <a:lnTo>
                      <a:pt x="9" y="0"/>
                    </a:lnTo>
                    <a:lnTo>
                      <a:pt x="19" y="0"/>
                    </a:lnTo>
                    <a:lnTo>
                      <a:pt x="19" y="0"/>
                    </a:lnTo>
                    <a:lnTo>
                      <a:pt x="29" y="0"/>
                    </a:lnTo>
                    <a:lnTo>
                      <a:pt x="29"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4287" name="Group 255"/>
              <p:cNvGrpSpPr>
                <a:grpSpLocks/>
              </p:cNvGrpSpPr>
              <p:nvPr/>
            </p:nvGrpSpPr>
            <p:grpSpPr bwMode="auto">
              <a:xfrm>
                <a:off x="2898" y="2352"/>
                <a:ext cx="48" cy="493"/>
                <a:chOff x="8141" y="14020"/>
                <a:chExt cx="48" cy="493"/>
              </a:xfrm>
            </p:grpSpPr>
            <p:sp>
              <p:nvSpPr>
                <p:cNvPr id="44288" name="Freeform 256"/>
                <p:cNvSpPr>
                  <a:spLocks/>
                </p:cNvSpPr>
                <p:nvPr/>
              </p:nvSpPr>
              <p:spPr bwMode="auto">
                <a:xfrm>
                  <a:off x="8141" y="14020"/>
                  <a:ext cx="19" cy="29"/>
                </a:xfrm>
                <a:custGeom>
                  <a:avLst/>
                  <a:gdLst>
                    <a:gd name="T0" fmla="*/ 19 w 19"/>
                    <a:gd name="T1" fmla="*/ 10 h 29"/>
                    <a:gd name="T2" fmla="*/ 19 w 19"/>
                    <a:gd name="T3" fmla="*/ 10 h 29"/>
                    <a:gd name="T4" fmla="*/ 19 w 19"/>
                    <a:gd name="T5" fmla="*/ 19 h 29"/>
                    <a:gd name="T6" fmla="*/ 19 w 19"/>
                    <a:gd name="T7" fmla="*/ 19 h 29"/>
                    <a:gd name="T8" fmla="*/ 19 w 19"/>
                    <a:gd name="T9" fmla="*/ 19 h 29"/>
                    <a:gd name="T10" fmla="*/ 10 w 19"/>
                    <a:gd name="T11" fmla="*/ 29 h 29"/>
                    <a:gd name="T12" fmla="*/ 0 w 19"/>
                    <a:gd name="T13" fmla="*/ 29 h 29"/>
                    <a:gd name="T14" fmla="*/ 0 w 19"/>
                    <a:gd name="T15" fmla="*/ 19 h 29"/>
                    <a:gd name="T16" fmla="*/ 0 w 19"/>
                    <a:gd name="T17" fmla="*/ 19 h 29"/>
                    <a:gd name="T18" fmla="*/ 0 w 19"/>
                    <a:gd name="T19" fmla="*/ 10 h 29"/>
                    <a:gd name="T20" fmla="*/ 0 w 19"/>
                    <a:gd name="T21" fmla="*/ 0 h 29"/>
                    <a:gd name="T22" fmla="*/ 10 w 19"/>
                    <a:gd name="T23" fmla="*/ 0 h 29"/>
                    <a:gd name="T24" fmla="*/ 10 w 19"/>
                    <a:gd name="T25" fmla="*/ 0 h 29"/>
                    <a:gd name="T26" fmla="*/ 10 w 19"/>
                    <a:gd name="T27" fmla="*/ 0 h 29"/>
                    <a:gd name="T28" fmla="*/ 19 w 19"/>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9">
                      <a:moveTo>
                        <a:pt x="19" y="10"/>
                      </a:moveTo>
                      <a:lnTo>
                        <a:pt x="19" y="10"/>
                      </a:lnTo>
                      <a:lnTo>
                        <a:pt x="19" y="19"/>
                      </a:lnTo>
                      <a:lnTo>
                        <a:pt x="19" y="19"/>
                      </a:lnTo>
                      <a:lnTo>
                        <a:pt x="19" y="19"/>
                      </a:lnTo>
                      <a:lnTo>
                        <a:pt x="10" y="29"/>
                      </a:lnTo>
                      <a:lnTo>
                        <a:pt x="0" y="29"/>
                      </a:lnTo>
                      <a:lnTo>
                        <a:pt x="0" y="19"/>
                      </a:lnTo>
                      <a:lnTo>
                        <a:pt x="0" y="19"/>
                      </a:lnTo>
                      <a:lnTo>
                        <a:pt x="0" y="10"/>
                      </a:lnTo>
                      <a:lnTo>
                        <a:pt x="0" y="0"/>
                      </a:lnTo>
                      <a:lnTo>
                        <a:pt x="10" y="0"/>
                      </a:lnTo>
                      <a:lnTo>
                        <a:pt x="10" y="0"/>
                      </a:lnTo>
                      <a:lnTo>
                        <a:pt x="10" y="0"/>
                      </a:lnTo>
                      <a:lnTo>
                        <a:pt x="19" y="1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9" name="Freeform 257"/>
                <p:cNvSpPr>
                  <a:spLocks/>
                </p:cNvSpPr>
                <p:nvPr/>
              </p:nvSpPr>
              <p:spPr bwMode="auto">
                <a:xfrm>
                  <a:off x="8170" y="14493"/>
                  <a:ext cx="19" cy="20"/>
                </a:xfrm>
                <a:custGeom>
                  <a:avLst/>
                  <a:gdLst>
                    <a:gd name="T0" fmla="*/ 19 w 19"/>
                    <a:gd name="T1" fmla="*/ 0 h 20"/>
                    <a:gd name="T2" fmla="*/ 19 w 19"/>
                    <a:gd name="T3" fmla="*/ 10 h 20"/>
                    <a:gd name="T4" fmla="*/ 19 w 19"/>
                    <a:gd name="T5" fmla="*/ 10 h 20"/>
                    <a:gd name="T6" fmla="*/ 19 w 19"/>
                    <a:gd name="T7" fmla="*/ 20 h 20"/>
                    <a:gd name="T8" fmla="*/ 19 w 19"/>
                    <a:gd name="T9" fmla="*/ 20 h 20"/>
                    <a:gd name="T10" fmla="*/ 10 w 19"/>
                    <a:gd name="T11" fmla="*/ 20 h 20"/>
                    <a:gd name="T12" fmla="*/ 10 w 19"/>
                    <a:gd name="T13" fmla="*/ 20 h 20"/>
                    <a:gd name="T14" fmla="*/ 0 w 19"/>
                    <a:gd name="T15" fmla="*/ 20 h 20"/>
                    <a:gd name="T16" fmla="*/ 0 w 19"/>
                    <a:gd name="T17" fmla="*/ 10 h 20"/>
                    <a:gd name="T18" fmla="*/ 0 w 19"/>
                    <a:gd name="T19" fmla="*/ 10 h 20"/>
                    <a:gd name="T20" fmla="*/ 0 w 19"/>
                    <a:gd name="T21" fmla="*/ 0 h 20"/>
                    <a:gd name="T22" fmla="*/ 0 w 19"/>
                    <a:gd name="T23" fmla="*/ 0 h 20"/>
                    <a:gd name="T24" fmla="*/ 10 w 19"/>
                    <a:gd name="T25" fmla="*/ 0 h 20"/>
                    <a:gd name="T26" fmla="*/ 10 w 19"/>
                    <a:gd name="T27" fmla="*/ 0 h 20"/>
                    <a:gd name="T28" fmla="*/ 19 w 19"/>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0">
                      <a:moveTo>
                        <a:pt x="19" y="0"/>
                      </a:moveTo>
                      <a:lnTo>
                        <a:pt x="19" y="10"/>
                      </a:lnTo>
                      <a:lnTo>
                        <a:pt x="19" y="10"/>
                      </a:lnTo>
                      <a:lnTo>
                        <a:pt x="19" y="20"/>
                      </a:lnTo>
                      <a:lnTo>
                        <a:pt x="19" y="20"/>
                      </a:lnTo>
                      <a:lnTo>
                        <a:pt x="10" y="20"/>
                      </a:lnTo>
                      <a:lnTo>
                        <a:pt x="10" y="20"/>
                      </a:lnTo>
                      <a:lnTo>
                        <a:pt x="0" y="20"/>
                      </a:lnTo>
                      <a:lnTo>
                        <a:pt x="0" y="10"/>
                      </a:lnTo>
                      <a:lnTo>
                        <a:pt x="0" y="10"/>
                      </a:lnTo>
                      <a:lnTo>
                        <a:pt x="0" y="0"/>
                      </a:lnTo>
                      <a:lnTo>
                        <a:pt x="0" y="0"/>
                      </a:lnTo>
                      <a:lnTo>
                        <a:pt x="10" y="0"/>
                      </a:lnTo>
                      <a:lnTo>
                        <a:pt x="10" y="0"/>
                      </a:lnTo>
                      <a:lnTo>
                        <a:pt x="19"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0" name="Freeform 258"/>
                <p:cNvSpPr>
                  <a:spLocks/>
                </p:cNvSpPr>
                <p:nvPr/>
              </p:nvSpPr>
              <p:spPr bwMode="auto">
                <a:xfrm>
                  <a:off x="8160" y="14247"/>
                  <a:ext cx="20" cy="19"/>
                </a:xfrm>
                <a:custGeom>
                  <a:avLst/>
                  <a:gdLst>
                    <a:gd name="T0" fmla="*/ 20 w 20"/>
                    <a:gd name="T1" fmla="*/ 0 h 19"/>
                    <a:gd name="T2" fmla="*/ 20 w 20"/>
                    <a:gd name="T3" fmla="*/ 9 h 19"/>
                    <a:gd name="T4" fmla="*/ 20 w 20"/>
                    <a:gd name="T5" fmla="*/ 9 h 19"/>
                    <a:gd name="T6" fmla="*/ 20 w 20"/>
                    <a:gd name="T7" fmla="*/ 9 h 19"/>
                    <a:gd name="T8" fmla="*/ 10 w 20"/>
                    <a:gd name="T9" fmla="*/ 19 h 19"/>
                    <a:gd name="T10" fmla="*/ 10 w 20"/>
                    <a:gd name="T11" fmla="*/ 19 h 19"/>
                    <a:gd name="T12" fmla="*/ 0 w 20"/>
                    <a:gd name="T13" fmla="*/ 19 h 19"/>
                    <a:gd name="T14" fmla="*/ 0 w 20"/>
                    <a:gd name="T15" fmla="*/ 19 h 19"/>
                    <a:gd name="T16" fmla="*/ 0 w 20"/>
                    <a:gd name="T17" fmla="*/ 19 h 19"/>
                    <a:gd name="T18" fmla="*/ 0 w 20"/>
                    <a:gd name="T19" fmla="*/ 9 h 19"/>
                    <a:gd name="T20" fmla="*/ 0 w 20"/>
                    <a:gd name="T21" fmla="*/ 9 h 19"/>
                    <a:gd name="T22" fmla="*/ 0 w 20"/>
                    <a:gd name="T23" fmla="*/ 9 h 19"/>
                    <a:gd name="T24" fmla="*/ 0 w 20"/>
                    <a:gd name="T25" fmla="*/ 0 h 19"/>
                    <a:gd name="T26" fmla="*/ 0 w 20"/>
                    <a:gd name="T27" fmla="*/ 0 h 19"/>
                    <a:gd name="T28" fmla="*/ 10 w 20"/>
                    <a:gd name="T29" fmla="*/ 0 h 19"/>
                    <a:gd name="T30" fmla="*/ 10 w 20"/>
                    <a:gd name="T31" fmla="*/ 0 h 19"/>
                    <a:gd name="T32" fmla="*/ 2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20" y="0"/>
                      </a:moveTo>
                      <a:lnTo>
                        <a:pt x="20" y="9"/>
                      </a:lnTo>
                      <a:lnTo>
                        <a:pt x="20" y="9"/>
                      </a:lnTo>
                      <a:lnTo>
                        <a:pt x="20" y="9"/>
                      </a:lnTo>
                      <a:lnTo>
                        <a:pt x="10" y="19"/>
                      </a:lnTo>
                      <a:lnTo>
                        <a:pt x="10" y="19"/>
                      </a:lnTo>
                      <a:lnTo>
                        <a:pt x="0" y="19"/>
                      </a:lnTo>
                      <a:lnTo>
                        <a:pt x="0" y="19"/>
                      </a:lnTo>
                      <a:lnTo>
                        <a:pt x="0" y="19"/>
                      </a:lnTo>
                      <a:lnTo>
                        <a:pt x="0" y="9"/>
                      </a:lnTo>
                      <a:lnTo>
                        <a:pt x="0" y="9"/>
                      </a:lnTo>
                      <a:lnTo>
                        <a:pt x="0" y="9"/>
                      </a:lnTo>
                      <a:lnTo>
                        <a:pt x="0" y="0"/>
                      </a:lnTo>
                      <a:lnTo>
                        <a:pt x="0" y="0"/>
                      </a:lnTo>
                      <a:lnTo>
                        <a:pt x="10" y="0"/>
                      </a:lnTo>
                      <a:lnTo>
                        <a:pt x="10" y="0"/>
                      </a:lnTo>
                      <a:lnTo>
                        <a:pt x="2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4291" name="Freeform 259"/>
              <p:cNvSpPr>
                <a:spLocks/>
              </p:cNvSpPr>
              <p:nvPr/>
            </p:nvSpPr>
            <p:spPr bwMode="auto">
              <a:xfrm>
                <a:off x="2927" y="2805"/>
                <a:ext cx="67" cy="89"/>
              </a:xfrm>
              <a:custGeom>
                <a:avLst/>
                <a:gdLst>
                  <a:gd name="T0" fmla="*/ 67 w 67"/>
                  <a:gd name="T1" fmla="*/ 0 h 89"/>
                  <a:gd name="T2" fmla="*/ 67 w 67"/>
                  <a:gd name="T3" fmla="*/ 20 h 89"/>
                  <a:gd name="T4" fmla="*/ 58 w 67"/>
                  <a:gd name="T5" fmla="*/ 40 h 89"/>
                  <a:gd name="T6" fmla="*/ 48 w 67"/>
                  <a:gd name="T7" fmla="*/ 60 h 89"/>
                  <a:gd name="T8" fmla="*/ 38 w 67"/>
                  <a:gd name="T9" fmla="*/ 70 h 89"/>
                  <a:gd name="T10" fmla="*/ 29 w 67"/>
                  <a:gd name="T11" fmla="*/ 79 h 89"/>
                  <a:gd name="T12" fmla="*/ 19 w 67"/>
                  <a:gd name="T13" fmla="*/ 79 h 89"/>
                  <a:gd name="T14" fmla="*/ 10 w 67"/>
                  <a:gd name="T15" fmla="*/ 89 h 89"/>
                  <a:gd name="T16" fmla="*/ 0 w 67"/>
                  <a:gd name="T17" fmla="*/ 89 h 89"/>
                  <a:gd name="T18" fmla="*/ 19 w 67"/>
                  <a:gd name="T19" fmla="*/ 79 h 89"/>
                  <a:gd name="T20" fmla="*/ 29 w 67"/>
                  <a:gd name="T21" fmla="*/ 79 h 89"/>
                  <a:gd name="T22" fmla="*/ 38 w 67"/>
                  <a:gd name="T23" fmla="*/ 70 h 89"/>
                  <a:gd name="T24" fmla="*/ 48 w 67"/>
                  <a:gd name="T25" fmla="*/ 60 h 89"/>
                  <a:gd name="T26" fmla="*/ 58 w 67"/>
                  <a:gd name="T27" fmla="*/ 40 h 89"/>
                  <a:gd name="T28" fmla="*/ 67 w 67"/>
                  <a:gd name="T29" fmla="*/ 20 h 89"/>
                  <a:gd name="T30" fmla="*/ 67 w 67"/>
                  <a:gd name="T3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9">
                    <a:moveTo>
                      <a:pt x="67" y="0"/>
                    </a:moveTo>
                    <a:lnTo>
                      <a:pt x="67" y="20"/>
                    </a:lnTo>
                    <a:lnTo>
                      <a:pt x="58" y="40"/>
                    </a:lnTo>
                    <a:lnTo>
                      <a:pt x="48" y="60"/>
                    </a:lnTo>
                    <a:lnTo>
                      <a:pt x="38" y="70"/>
                    </a:lnTo>
                    <a:lnTo>
                      <a:pt x="29" y="79"/>
                    </a:lnTo>
                    <a:lnTo>
                      <a:pt x="19" y="79"/>
                    </a:lnTo>
                    <a:lnTo>
                      <a:pt x="10" y="89"/>
                    </a:lnTo>
                    <a:lnTo>
                      <a:pt x="0" y="89"/>
                    </a:lnTo>
                    <a:lnTo>
                      <a:pt x="19" y="79"/>
                    </a:lnTo>
                    <a:lnTo>
                      <a:pt x="29" y="79"/>
                    </a:lnTo>
                    <a:lnTo>
                      <a:pt x="38" y="70"/>
                    </a:lnTo>
                    <a:lnTo>
                      <a:pt x="48" y="60"/>
                    </a:lnTo>
                    <a:lnTo>
                      <a:pt x="58" y="40"/>
                    </a:lnTo>
                    <a:lnTo>
                      <a:pt x="67" y="20"/>
                    </a:lnTo>
                    <a:lnTo>
                      <a:pt x="67"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292" name="Group 260"/>
          <p:cNvGrpSpPr>
            <a:grpSpLocks/>
          </p:cNvGrpSpPr>
          <p:nvPr/>
        </p:nvGrpSpPr>
        <p:grpSpPr bwMode="auto">
          <a:xfrm>
            <a:off x="3851275" y="3429000"/>
            <a:ext cx="212725" cy="1060450"/>
            <a:chOff x="4837" y="1597"/>
            <a:chExt cx="336" cy="1671"/>
          </a:xfrm>
        </p:grpSpPr>
        <p:sp>
          <p:nvSpPr>
            <p:cNvPr id="44293" name="Freeform 261"/>
            <p:cNvSpPr>
              <a:spLocks/>
            </p:cNvSpPr>
            <p:nvPr/>
          </p:nvSpPr>
          <p:spPr bwMode="auto">
            <a:xfrm>
              <a:off x="4837" y="1597"/>
              <a:ext cx="288" cy="1056"/>
            </a:xfrm>
            <a:custGeom>
              <a:avLst/>
              <a:gdLst>
                <a:gd name="T0" fmla="*/ 125 w 288"/>
                <a:gd name="T1" fmla="*/ 0 h 1056"/>
                <a:gd name="T2" fmla="*/ 154 w 288"/>
                <a:gd name="T3" fmla="*/ 118 h 1056"/>
                <a:gd name="T4" fmla="*/ 173 w 288"/>
                <a:gd name="T5" fmla="*/ 247 h 1056"/>
                <a:gd name="T6" fmla="*/ 192 w 288"/>
                <a:gd name="T7" fmla="*/ 385 h 1056"/>
                <a:gd name="T8" fmla="*/ 211 w 288"/>
                <a:gd name="T9" fmla="*/ 513 h 1056"/>
                <a:gd name="T10" fmla="*/ 231 w 288"/>
                <a:gd name="T11" fmla="*/ 651 h 1056"/>
                <a:gd name="T12" fmla="*/ 250 w 288"/>
                <a:gd name="T13" fmla="*/ 789 h 1056"/>
                <a:gd name="T14" fmla="*/ 269 w 288"/>
                <a:gd name="T15" fmla="*/ 917 h 1056"/>
                <a:gd name="T16" fmla="*/ 288 w 288"/>
                <a:gd name="T17" fmla="*/ 1036 h 1056"/>
                <a:gd name="T18" fmla="*/ 260 w 288"/>
                <a:gd name="T19" fmla="*/ 1036 h 1056"/>
                <a:gd name="T20" fmla="*/ 221 w 288"/>
                <a:gd name="T21" fmla="*/ 1036 h 1056"/>
                <a:gd name="T22" fmla="*/ 192 w 288"/>
                <a:gd name="T23" fmla="*/ 1046 h 1056"/>
                <a:gd name="T24" fmla="*/ 154 w 288"/>
                <a:gd name="T25" fmla="*/ 1046 h 1056"/>
                <a:gd name="T26" fmla="*/ 125 w 288"/>
                <a:gd name="T27" fmla="*/ 1046 h 1056"/>
                <a:gd name="T28" fmla="*/ 96 w 288"/>
                <a:gd name="T29" fmla="*/ 1046 h 1056"/>
                <a:gd name="T30" fmla="*/ 58 w 288"/>
                <a:gd name="T31" fmla="*/ 1056 h 1056"/>
                <a:gd name="T32" fmla="*/ 29 w 288"/>
                <a:gd name="T33" fmla="*/ 1056 h 1056"/>
                <a:gd name="T34" fmla="*/ 19 w 288"/>
                <a:gd name="T35" fmla="*/ 898 h 1056"/>
                <a:gd name="T36" fmla="*/ 10 w 288"/>
                <a:gd name="T37" fmla="*/ 740 h 1056"/>
                <a:gd name="T38" fmla="*/ 0 w 288"/>
                <a:gd name="T39" fmla="*/ 582 h 1056"/>
                <a:gd name="T40" fmla="*/ 0 w 288"/>
                <a:gd name="T41" fmla="*/ 424 h 1056"/>
                <a:gd name="T42" fmla="*/ 10 w 288"/>
                <a:gd name="T43" fmla="*/ 286 h 1056"/>
                <a:gd name="T44" fmla="*/ 38 w 288"/>
                <a:gd name="T45" fmla="*/ 158 h 1056"/>
                <a:gd name="T46" fmla="*/ 67 w 288"/>
                <a:gd name="T47" fmla="*/ 69 h 1056"/>
                <a:gd name="T48" fmla="*/ 125 w 288"/>
                <a:gd name="T4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056">
                  <a:moveTo>
                    <a:pt x="125" y="0"/>
                  </a:moveTo>
                  <a:lnTo>
                    <a:pt x="154" y="118"/>
                  </a:lnTo>
                  <a:lnTo>
                    <a:pt x="173" y="247"/>
                  </a:lnTo>
                  <a:lnTo>
                    <a:pt x="192" y="385"/>
                  </a:lnTo>
                  <a:lnTo>
                    <a:pt x="211" y="513"/>
                  </a:lnTo>
                  <a:lnTo>
                    <a:pt x="231" y="651"/>
                  </a:lnTo>
                  <a:lnTo>
                    <a:pt x="250" y="789"/>
                  </a:lnTo>
                  <a:lnTo>
                    <a:pt x="269" y="917"/>
                  </a:lnTo>
                  <a:lnTo>
                    <a:pt x="288" y="1036"/>
                  </a:lnTo>
                  <a:lnTo>
                    <a:pt x="260" y="1036"/>
                  </a:lnTo>
                  <a:lnTo>
                    <a:pt x="221" y="1036"/>
                  </a:lnTo>
                  <a:lnTo>
                    <a:pt x="192" y="1046"/>
                  </a:lnTo>
                  <a:lnTo>
                    <a:pt x="154" y="1046"/>
                  </a:lnTo>
                  <a:lnTo>
                    <a:pt x="125" y="1046"/>
                  </a:lnTo>
                  <a:lnTo>
                    <a:pt x="96" y="1046"/>
                  </a:lnTo>
                  <a:lnTo>
                    <a:pt x="58" y="1056"/>
                  </a:lnTo>
                  <a:lnTo>
                    <a:pt x="29" y="1056"/>
                  </a:lnTo>
                  <a:lnTo>
                    <a:pt x="19" y="898"/>
                  </a:lnTo>
                  <a:lnTo>
                    <a:pt x="10" y="740"/>
                  </a:lnTo>
                  <a:lnTo>
                    <a:pt x="0" y="582"/>
                  </a:lnTo>
                  <a:lnTo>
                    <a:pt x="0" y="424"/>
                  </a:lnTo>
                  <a:lnTo>
                    <a:pt x="10" y="286"/>
                  </a:lnTo>
                  <a:lnTo>
                    <a:pt x="38" y="158"/>
                  </a:lnTo>
                  <a:lnTo>
                    <a:pt x="67" y="69"/>
                  </a:lnTo>
                  <a:lnTo>
                    <a:pt x="125"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4" name="Freeform 262"/>
            <p:cNvSpPr>
              <a:spLocks/>
            </p:cNvSpPr>
            <p:nvPr/>
          </p:nvSpPr>
          <p:spPr bwMode="auto">
            <a:xfrm>
              <a:off x="4981" y="1745"/>
              <a:ext cx="125" cy="868"/>
            </a:xfrm>
            <a:custGeom>
              <a:avLst/>
              <a:gdLst>
                <a:gd name="T0" fmla="*/ 0 w 125"/>
                <a:gd name="T1" fmla="*/ 0 h 868"/>
                <a:gd name="T2" fmla="*/ 125 w 125"/>
                <a:gd name="T3" fmla="*/ 868 h 868"/>
                <a:gd name="T4" fmla="*/ 116 w 125"/>
                <a:gd name="T5" fmla="*/ 868 h 868"/>
                <a:gd name="T6" fmla="*/ 0 w 125"/>
                <a:gd name="T7" fmla="*/ 0 h 868"/>
              </a:gdLst>
              <a:ahLst/>
              <a:cxnLst>
                <a:cxn ang="0">
                  <a:pos x="T0" y="T1"/>
                </a:cxn>
                <a:cxn ang="0">
                  <a:pos x="T2" y="T3"/>
                </a:cxn>
                <a:cxn ang="0">
                  <a:pos x="T4" y="T5"/>
                </a:cxn>
                <a:cxn ang="0">
                  <a:pos x="T6" y="T7"/>
                </a:cxn>
              </a:cxnLst>
              <a:rect l="0" t="0" r="r" b="b"/>
              <a:pathLst>
                <a:path w="125" h="868">
                  <a:moveTo>
                    <a:pt x="0" y="0"/>
                  </a:moveTo>
                  <a:lnTo>
                    <a:pt x="125" y="868"/>
                  </a:lnTo>
                  <a:lnTo>
                    <a:pt x="116" y="868"/>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5" name="Freeform 263"/>
            <p:cNvSpPr>
              <a:spLocks/>
            </p:cNvSpPr>
            <p:nvPr/>
          </p:nvSpPr>
          <p:spPr bwMode="auto">
            <a:xfrm>
              <a:off x="4866" y="1636"/>
              <a:ext cx="86" cy="859"/>
            </a:xfrm>
            <a:custGeom>
              <a:avLst/>
              <a:gdLst>
                <a:gd name="T0" fmla="*/ 86 w 86"/>
                <a:gd name="T1" fmla="*/ 0 h 859"/>
                <a:gd name="T2" fmla="*/ 77 w 86"/>
                <a:gd name="T3" fmla="*/ 40 h 859"/>
                <a:gd name="T4" fmla="*/ 58 w 86"/>
                <a:gd name="T5" fmla="*/ 60 h 859"/>
                <a:gd name="T6" fmla="*/ 48 w 86"/>
                <a:gd name="T7" fmla="*/ 89 h 859"/>
                <a:gd name="T8" fmla="*/ 48 w 86"/>
                <a:gd name="T9" fmla="*/ 119 h 859"/>
                <a:gd name="T10" fmla="*/ 48 w 86"/>
                <a:gd name="T11" fmla="*/ 148 h 859"/>
                <a:gd name="T12" fmla="*/ 58 w 86"/>
                <a:gd name="T13" fmla="*/ 178 h 859"/>
                <a:gd name="T14" fmla="*/ 67 w 86"/>
                <a:gd name="T15" fmla="*/ 217 h 859"/>
                <a:gd name="T16" fmla="*/ 77 w 86"/>
                <a:gd name="T17" fmla="*/ 267 h 859"/>
                <a:gd name="T18" fmla="*/ 77 w 86"/>
                <a:gd name="T19" fmla="*/ 346 h 859"/>
                <a:gd name="T20" fmla="*/ 67 w 86"/>
                <a:gd name="T21" fmla="*/ 425 h 859"/>
                <a:gd name="T22" fmla="*/ 48 w 86"/>
                <a:gd name="T23" fmla="*/ 563 h 859"/>
                <a:gd name="T24" fmla="*/ 38 w 86"/>
                <a:gd name="T25" fmla="*/ 632 h 859"/>
                <a:gd name="T26" fmla="*/ 29 w 86"/>
                <a:gd name="T27" fmla="*/ 701 h 859"/>
                <a:gd name="T28" fmla="*/ 19 w 86"/>
                <a:gd name="T29" fmla="*/ 770 h 859"/>
                <a:gd name="T30" fmla="*/ 19 w 86"/>
                <a:gd name="T31" fmla="*/ 859 h 859"/>
                <a:gd name="T32" fmla="*/ 9 w 86"/>
                <a:gd name="T33" fmla="*/ 730 h 859"/>
                <a:gd name="T34" fmla="*/ 9 w 86"/>
                <a:gd name="T35" fmla="*/ 612 h 859"/>
                <a:gd name="T36" fmla="*/ 0 w 86"/>
                <a:gd name="T37" fmla="*/ 484 h 859"/>
                <a:gd name="T38" fmla="*/ 0 w 86"/>
                <a:gd name="T39" fmla="*/ 365 h 859"/>
                <a:gd name="T40" fmla="*/ 9 w 86"/>
                <a:gd name="T41" fmla="*/ 247 h 859"/>
                <a:gd name="T42" fmla="*/ 19 w 86"/>
                <a:gd name="T43" fmla="*/ 148 h 859"/>
                <a:gd name="T44" fmla="*/ 48 w 86"/>
                <a:gd name="T45" fmla="*/ 70 h 859"/>
                <a:gd name="T46" fmla="*/ 86 w 86"/>
                <a:gd name="T4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59">
                  <a:moveTo>
                    <a:pt x="86" y="0"/>
                  </a:moveTo>
                  <a:lnTo>
                    <a:pt x="77" y="40"/>
                  </a:lnTo>
                  <a:lnTo>
                    <a:pt x="58" y="60"/>
                  </a:lnTo>
                  <a:lnTo>
                    <a:pt x="48" y="89"/>
                  </a:lnTo>
                  <a:lnTo>
                    <a:pt x="48" y="119"/>
                  </a:lnTo>
                  <a:lnTo>
                    <a:pt x="48" y="148"/>
                  </a:lnTo>
                  <a:lnTo>
                    <a:pt x="58" y="178"/>
                  </a:lnTo>
                  <a:lnTo>
                    <a:pt x="67" y="217"/>
                  </a:lnTo>
                  <a:lnTo>
                    <a:pt x="77" y="267"/>
                  </a:lnTo>
                  <a:lnTo>
                    <a:pt x="77" y="346"/>
                  </a:lnTo>
                  <a:lnTo>
                    <a:pt x="67" y="425"/>
                  </a:lnTo>
                  <a:lnTo>
                    <a:pt x="48" y="563"/>
                  </a:lnTo>
                  <a:lnTo>
                    <a:pt x="38" y="632"/>
                  </a:lnTo>
                  <a:lnTo>
                    <a:pt x="29" y="701"/>
                  </a:lnTo>
                  <a:lnTo>
                    <a:pt x="19" y="770"/>
                  </a:lnTo>
                  <a:lnTo>
                    <a:pt x="19" y="859"/>
                  </a:lnTo>
                  <a:lnTo>
                    <a:pt x="9" y="730"/>
                  </a:lnTo>
                  <a:lnTo>
                    <a:pt x="9" y="612"/>
                  </a:lnTo>
                  <a:lnTo>
                    <a:pt x="0" y="484"/>
                  </a:lnTo>
                  <a:lnTo>
                    <a:pt x="0" y="365"/>
                  </a:lnTo>
                  <a:lnTo>
                    <a:pt x="9" y="247"/>
                  </a:lnTo>
                  <a:lnTo>
                    <a:pt x="19" y="148"/>
                  </a:lnTo>
                  <a:lnTo>
                    <a:pt x="48" y="70"/>
                  </a:lnTo>
                  <a:lnTo>
                    <a:pt x="86"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6" name="Freeform 264"/>
            <p:cNvSpPr>
              <a:spLocks/>
            </p:cNvSpPr>
            <p:nvPr/>
          </p:nvSpPr>
          <p:spPr bwMode="auto">
            <a:xfrm>
              <a:off x="4837" y="1646"/>
              <a:ext cx="115" cy="1007"/>
            </a:xfrm>
            <a:custGeom>
              <a:avLst/>
              <a:gdLst>
                <a:gd name="T0" fmla="*/ 115 w 115"/>
                <a:gd name="T1" fmla="*/ 0 h 1007"/>
                <a:gd name="T2" fmla="*/ 87 w 115"/>
                <a:gd name="T3" fmla="*/ 79 h 1007"/>
                <a:gd name="T4" fmla="*/ 58 w 115"/>
                <a:gd name="T5" fmla="*/ 188 h 1007"/>
                <a:gd name="T6" fmla="*/ 48 w 115"/>
                <a:gd name="T7" fmla="*/ 316 h 1007"/>
                <a:gd name="T8" fmla="*/ 29 w 115"/>
                <a:gd name="T9" fmla="*/ 454 h 1007"/>
                <a:gd name="T10" fmla="*/ 29 w 115"/>
                <a:gd name="T11" fmla="*/ 602 h 1007"/>
                <a:gd name="T12" fmla="*/ 29 w 115"/>
                <a:gd name="T13" fmla="*/ 750 h 1007"/>
                <a:gd name="T14" fmla="*/ 29 w 115"/>
                <a:gd name="T15" fmla="*/ 878 h 1007"/>
                <a:gd name="T16" fmla="*/ 38 w 115"/>
                <a:gd name="T17" fmla="*/ 1007 h 1007"/>
                <a:gd name="T18" fmla="*/ 29 w 115"/>
                <a:gd name="T19" fmla="*/ 997 h 1007"/>
                <a:gd name="T20" fmla="*/ 29 w 115"/>
                <a:gd name="T21" fmla="*/ 997 h 1007"/>
                <a:gd name="T22" fmla="*/ 29 w 115"/>
                <a:gd name="T23" fmla="*/ 997 h 1007"/>
                <a:gd name="T24" fmla="*/ 10 w 115"/>
                <a:gd name="T25" fmla="*/ 829 h 1007"/>
                <a:gd name="T26" fmla="*/ 0 w 115"/>
                <a:gd name="T27" fmla="*/ 661 h 1007"/>
                <a:gd name="T28" fmla="*/ 10 w 115"/>
                <a:gd name="T29" fmla="*/ 503 h 1007"/>
                <a:gd name="T30" fmla="*/ 19 w 115"/>
                <a:gd name="T31" fmla="*/ 365 h 1007"/>
                <a:gd name="T32" fmla="*/ 29 w 115"/>
                <a:gd name="T33" fmla="*/ 237 h 1007"/>
                <a:gd name="T34" fmla="*/ 58 w 115"/>
                <a:gd name="T35" fmla="*/ 129 h 1007"/>
                <a:gd name="T36" fmla="*/ 87 w 115"/>
                <a:gd name="T37" fmla="*/ 50 h 1007"/>
                <a:gd name="T38" fmla="*/ 115 w 115"/>
                <a:gd name="T3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007">
                  <a:moveTo>
                    <a:pt x="115" y="0"/>
                  </a:moveTo>
                  <a:lnTo>
                    <a:pt x="87" y="79"/>
                  </a:lnTo>
                  <a:lnTo>
                    <a:pt x="58" y="188"/>
                  </a:lnTo>
                  <a:lnTo>
                    <a:pt x="48" y="316"/>
                  </a:lnTo>
                  <a:lnTo>
                    <a:pt x="29" y="454"/>
                  </a:lnTo>
                  <a:lnTo>
                    <a:pt x="29" y="602"/>
                  </a:lnTo>
                  <a:lnTo>
                    <a:pt x="29" y="750"/>
                  </a:lnTo>
                  <a:lnTo>
                    <a:pt x="29" y="878"/>
                  </a:lnTo>
                  <a:lnTo>
                    <a:pt x="38" y="1007"/>
                  </a:lnTo>
                  <a:lnTo>
                    <a:pt x="29" y="997"/>
                  </a:lnTo>
                  <a:lnTo>
                    <a:pt x="29" y="997"/>
                  </a:lnTo>
                  <a:lnTo>
                    <a:pt x="29" y="997"/>
                  </a:lnTo>
                  <a:lnTo>
                    <a:pt x="10" y="829"/>
                  </a:lnTo>
                  <a:lnTo>
                    <a:pt x="0" y="661"/>
                  </a:lnTo>
                  <a:lnTo>
                    <a:pt x="10" y="503"/>
                  </a:lnTo>
                  <a:lnTo>
                    <a:pt x="19" y="365"/>
                  </a:lnTo>
                  <a:lnTo>
                    <a:pt x="29" y="237"/>
                  </a:lnTo>
                  <a:lnTo>
                    <a:pt x="58" y="129"/>
                  </a:lnTo>
                  <a:lnTo>
                    <a:pt x="87" y="50"/>
                  </a:lnTo>
                  <a:lnTo>
                    <a:pt x="115"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7" name="Freeform 265"/>
            <p:cNvSpPr>
              <a:spLocks/>
            </p:cNvSpPr>
            <p:nvPr/>
          </p:nvSpPr>
          <p:spPr bwMode="auto">
            <a:xfrm>
              <a:off x="4847" y="2228"/>
              <a:ext cx="9" cy="296"/>
            </a:xfrm>
            <a:custGeom>
              <a:avLst/>
              <a:gdLst>
                <a:gd name="T0" fmla="*/ 0 w 9"/>
                <a:gd name="T1" fmla="*/ 0 h 296"/>
                <a:gd name="T2" fmla="*/ 0 w 9"/>
                <a:gd name="T3" fmla="*/ 40 h 296"/>
                <a:gd name="T4" fmla="*/ 0 w 9"/>
                <a:gd name="T5" fmla="*/ 79 h 296"/>
                <a:gd name="T6" fmla="*/ 0 w 9"/>
                <a:gd name="T7" fmla="*/ 109 h 296"/>
                <a:gd name="T8" fmla="*/ 0 w 9"/>
                <a:gd name="T9" fmla="*/ 148 h 296"/>
                <a:gd name="T10" fmla="*/ 9 w 9"/>
                <a:gd name="T11" fmla="*/ 188 h 296"/>
                <a:gd name="T12" fmla="*/ 9 w 9"/>
                <a:gd name="T13" fmla="*/ 227 h 296"/>
                <a:gd name="T14" fmla="*/ 9 w 9"/>
                <a:gd name="T15" fmla="*/ 257 h 296"/>
                <a:gd name="T16" fmla="*/ 9 w 9"/>
                <a:gd name="T17" fmla="*/ 296 h 296"/>
                <a:gd name="T18" fmla="*/ 9 w 9"/>
                <a:gd name="T19" fmla="*/ 277 h 296"/>
                <a:gd name="T20" fmla="*/ 9 w 9"/>
                <a:gd name="T21" fmla="*/ 257 h 296"/>
                <a:gd name="T22" fmla="*/ 9 w 9"/>
                <a:gd name="T23" fmla="*/ 237 h 296"/>
                <a:gd name="T24" fmla="*/ 0 w 9"/>
                <a:gd name="T25" fmla="*/ 217 h 296"/>
                <a:gd name="T26" fmla="*/ 0 w 9"/>
                <a:gd name="T27" fmla="*/ 178 h 296"/>
                <a:gd name="T28" fmla="*/ 0 w 9"/>
                <a:gd name="T29" fmla="*/ 158 h 296"/>
                <a:gd name="T30" fmla="*/ 0 w 9"/>
                <a:gd name="T31" fmla="*/ 138 h 296"/>
                <a:gd name="T32" fmla="*/ 0 w 9"/>
                <a:gd name="T33" fmla="*/ 119 h 296"/>
                <a:gd name="T34" fmla="*/ 0 w 9"/>
                <a:gd name="T35" fmla="*/ 109 h 296"/>
                <a:gd name="T36" fmla="*/ 0 w 9"/>
                <a:gd name="T37" fmla="*/ 89 h 296"/>
                <a:gd name="T38" fmla="*/ 0 w 9"/>
                <a:gd name="T39" fmla="*/ 69 h 296"/>
                <a:gd name="T40" fmla="*/ 0 w 9"/>
                <a:gd name="T41" fmla="*/ 50 h 296"/>
                <a:gd name="T42" fmla="*/ 0 w 9"/>
                <a:gd name="T43" fmla="*/ 30 h 296"/>
                <a:gd name="T44" fmla="*/ 0 w 9"/>
                <a:gd name="T45" fmla="*/ 20 h 296"/>
                <a:gd name="T46" fmla="*/ 0 w 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96">
                  <a:moveTo>
                    <a:pt x="0" y="0"/>
                  </a:moveTo>
                  <a:lnTo>
                    <a:pt x="0" y="40"/>
                  </a:lnTo>
                  <a:lnTo>
                    <a:pt x="0" y="79"/>
                  </a:lnTo>
                  <a:lnTo>
                    <a:pt x="0" y="109"/>
                  </a:lnTo>
                  <a:lnTo>
                    <a:pt x="0" y="148"/>
                  </a:lnTo>
                  <a:lnTo>
                    <a:pt x="9" y="188"/>
                  </a:lnTo>
                  <a:lnTo>
                    <a:pt x="9" y="227"/>
                  </a:lnTo>
                  <a:lnTo>
                    <a:pt x="9" y="257"/>
                  </a:lnTo>
                  <a:lnTo>
                    <a:pt x="9" y="296"/>
                  </a:lnTo>
                  <a:lnTo>
                    <a:pt x="9" y="277"/>
                  </a:lnTo>
                  <a:lnTo>
                    <a:pt x="9" y="257"/>
                  </a:lnTo>
                  <a:lnTo>
                    <a:pt x="9" y="237"/>
                  </a:lnTo>
                  <a:lnTo>
                    <a:pt x="0" y="217"/>
                  </a:lnTo>
                  <a:lnTo>
                    <a:pt x="0" y="178"/>
                  </a:lnTo>
                  <a:lnTo>
                    <a:pt x="0" y="158"/>
                  </a:lnTo>
                  <a:lnTo>
                    <a:pt x="0" y="138"/>
                  </a:lnTo>
                  <a:lnTo>
                    <a:pt x="0" y="119"/>
                  </a:lnTo>
                  <a:lnTo>
                    <a:pt x="0" y="109"/>
                  </a:lnTo>
                  <a:lnTo>
                    <a:pt x="0" y="89"/>
                  </a:lnTo>
                  <a:lnTo>
                    <a:pt x="0" y="69"/>
                  </a:lnTo>
                  <a:lnTo>
                    <a:pt x="0" y="50"/>
                  </a:lnTo>
                  <a:lnTo>
                    <a:pt x="0" y="30"/>
                  </a:lnTo>
                  <a:lnTo>
                    <a:pt x="0" y="20"/>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8" name="Freeform 266"/>
            <p:cNvSpPr>
              <a:spLocks/>
            </p:cNvSpPr>
            <p:nvPr/>
          </p:nvSpPr>
          <p:spPr bwMode="auto">
            <a:xfrm>
              <a:off x="4866" y="2633"/>
              <a:ext cx="259" cy="59"/>
            </a:xfrm>
            <a:custGeom>
              <a:avLst/>
              <a:gdLst>
                <a:gd name="T0" fmla="*/ 250 w 259"/>
                <a:gd name="T1" fmla="*/ 39 h 59"/>
                <a:gd name="T2" fmla="*/ 250 w 259"/>
                <a:gd name="T3" fmla="*/ 29 h 59"/>
                <a:gd name="T4" fmla="*/ 250 w 259"/>
                <a:gd name="T5" fmla="*/ 20 h 59"/>
                <a:gd name="T6" fmla="*/ 250 w 259"/>
                <a:gd name="T7" fmla="*/ 10 h 59"/>
                <a:gd name="T8" fmla="*/ 250 w 259"/>
                <a:gd name="T9" fmla="*/ 10 h 59"/>
                <a:gd name="T10" fmla="*/ 250 w 259"/>
                <a:gd name="T11" fmla="*/ 0 h 59"/>
                <a:gd name="T12" fmla="*/ 259 w 259"/>
                <a:gd name="T13" fmla="*/ 0 h 59"/>
                <a:gd name="T14" fmla="*/ 231 w 259"/>
                <a:gd name="T15" fmla="*/ 0 h 59"/>
                <a:gd name="T16" fmla="*/ 192 w 259"/>
                <a:gd name="T17" fmla="*/ 0 h 59"/>
                <a:gd name="T18" fmla="*/ 163 w 259"/>
                <a:gd name="T19" fmla="*/ 0 h 59"/>
                <a:gd name="T20" fmla="*/ 125 w 259"/>
                <a:gd name="T21" fmla="*/ 10 h 59"/>
                <a:gd name="T22" fmla="*/ 96 w 259"/>
                <a:gd name="T23" fmla="*/ 10 h 59"/>
                <a:gd name="T24" fmla="*/ 67 w 259"/>
                <a:gd name="T25" fmla="*/ 10 h 59"/>
                <a:gd name="T26" fmla="*/ 29 w 259"/>
                <a:gd name="T27" fmla="*/ 10 h 59"/>
                <a:gd name="T28" fmla="*/ 0 w 259"/>
                <a:gd name="T29" fmla="*/ 20 h 59"/>
                <a:gd name="T30" fmla="*/ 0 w 259"/>
                <a:gd name="T31" fmla="*/ 29 h 59"/>
                <a:gd name="T32" fmla="*/ 0 w 259"/>
                <a:gd name="T33" fmla="*/ 29 h 59"/>
                <a:gd name="T34" fmla="*/ 9 w 259"/>
                <a:gd name="T35" fmla="*/ 29 h 59"/>
                <a:gd name="T36" fmla="*/ 29 w 259"/>
                <a:gd name="T37" fmla="*/ 29 h 59"/>
                <a:gd name="T38" fmla="*/ 48 w 259"/>
                <a:gd name="T39" fmla="*/ 29 h 59"/>
                <a:gd name="T40" fmla="*/ 58 w 259"/>
                <a:gd name="T41" fmla="*/ 39 h 59"/>
                <a:gd name="T42" fmla="*/ 96 w 259"/>
                <a:gd name="T43" fmla="*/ 39 h 59"/>
                <a:gd name="T44" fmla="*/ 115 w 259"/>
                <a:gd name="T45" fmla="*/ 39 h 59"/>
                <a:gd name="T46" fmla="*/ 125 w 259"/>
                <a:gd name="T47" fmla="*/ 49 h 59"/>
                <a:gd name="T48" fmla="*/ 144 w 259"/>
                <a:gd name="T49" fmla="*/ 59 h 59"/>
                <a:gd name="T50" fmla="*/ 154 w 259"/>
                <a:gd name="T51" fmla="*/ 49 h 59"/>
                <a:gd name="T52" fmla="*/ 163 w 259"/>
                <a:gd name="T53" fmla="*/ 49 h 59"/>
                <a:gd name="T54" fmla="*/ 182 w 259"/>
                <a:gd name="T55" fmla="*/ 49 h 59"/>
                <a:gd name="T56" fmla="*/ 192 w 259"/>
                <a:gd name="T57" fmla="*/ 49 h 59"/>
                <a:gd name="T58" fmla="*/ 211 w 259"/>
                <a:gd name="T59" fmla="*/ 39 h 59"/>
                <a:gd name="T60" fmla="*/ 221 w 259"/>
                <a:gd name="T61" fmla="*/ 39 h 59"/>
                <a:gd name="T62" fmla="*/ 231 w 259"/>
                <a:gd name="T63" fmla="*/ 39 h 59"/>
                <a:gd name="T64" fmla="*/ 250 w 259"/>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59">
                  <a:moveTo>
                    <a:pt x="250" y="39"/>
                  </a:moveTo>
                  <a:lnTo>
                    <a:pt x="250" y="29"/>
                  </a:lnTo>
                  <a:lnTo>
                    <a:pt x="250" y="20"/>
                  </a:lnTo>
                  <a:lnTo>
                    <a:pt x="250" y="10"/>
                  </a:lnTo>
                  <a:lnTo>
                    <a:pt x="250" y="10"/>
                  </a:lnTo>
                  <a:lnTo>
                    <a:pt x="250" y="0"/>
                  </a:lnTo>
                  <a:lnTo>
                    <a:pt x="259" y="0"/>
                  </a:lnTo>
                  <a:lnTo>
                    <a:pt x="231" y="0"/>
                  </a:lnTo>
                  <a:lnTo>
                    <a:pt x="192" y="0"/>
                  </a:lnTo>
                  <a:lnTo>
                    <a:pt x="163" y="0"/>
                  </a:lnTo>
                  <a:lnTo>
                    <a:pt x="125" y="10"/>
                  </a:lnTo>
                  <a:lnTo>
                    <a:pt x="96" y="10"/>
                  </a:lnTo>
                  <a:lnTo>
                    <a:pt x="67" y="10"/>
                  </a:lnTo>
                  <a:lnTo>
                    <a:pt x="29" y="10"/>
                  </a:lnTo>
                  <a:lnTo>
                    <a:pt x="0" y="20"/>
                  </a:lnTo>
                  <a:lnTo>
                    <a:pt x="0" y="29"/>
                  </a:lnTo>
                  <a:lnTo>
                    <a:pt x="0" y="29"/>
                  </a:lnTo>
                  <a:lnTo>
                    <a:pt x="9" y="29"/>
                  </a:lnTo>
                  <a:lnTo>
                    <a:pt x="29" y="29"/>
                  </a:lnTo>
                  <a:lnTo>
                    <a:pt x="48" y="29"/>
                  </a:lnTo>
                  <a:lnTo>
                    <a:pt x="58" y="39"/>
                  </a:lnTo>
                  <a:lnTo>
                    <a:pt x="96" y="39"/>
                  </a:lnTo>
                  <a:lnTo>
                    <a:pt x="115" y="39"/>
                  </a:lnTo>
                  <a:lnTo>
                    <a:pt x="125" y="49"/>
                  </a:lnTo>
                  <a:lnTo>
                    <a:pt x="144" y="59"/>
                  </a:lnTo>
                  <a:lnTo>
                    <a:pt x="154" y="49"/>
                  </a:lnTo>
                  <a:lnTo>
                    <a:pt x="163" y="49"/>
                  </a:lnTo>
                  <a:lnTo>
                    <a:pt x="182" y="49"/>
                  </a:lnTo>
                  <a:lnTo>
                    <a:pt x="192" y="49"/>
                  </a:lnTo>
                  <a:lnTo>
                    <a:pt x="211" y="39"/>
                  </a:lnTo>
                  <a:lnTo>
                    <a:pt x="221" y="39"/>
                  </a:lnTo>
                  <a:lnTo>
                    <a:pt x="231" y="39"/>
                  </a:lnTo>
                  <a:lnTo>
                    <a:pt x="250" y="39"/>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9" name="Freeform 267"/>
            <p:cNvSpPr>
              <a:spLocks/>
            </p:cNvSpPr>
            <p:nvPr/>
          </p:nvSpPr>
          <p:spPr bwMode="auto">
            <a:xfrm>
              <a:off x="4866" y="2633"/>
              <a:ext cx="240" cy="59"/>
            </a:xfrm>
            <a:custGeom>
              <a:avLst/>
              <a:gdLst>
                <a:gd name="T0" fmla="*/ 231 w 240"/>
                <a:gd name="T1" fmla="*/ 39 h 59"/>
                <a:gd name="T2" fmla="*/ 231 w 240"/>
                <a:gd name="T3" fmla="*/ 29 h 59"/>
                <a:gd name="T4" fmla="*/ 231 w 240"/>
                <a:gd name="T5" fmla="*/ 29 h 59"/>
                <a:gd name="T6" fmla="*/ 231 w 240"/>
                <a:gd name="T7" fmla="*/ 20 h 59"/>
                <a:gd name="T8" fmla="*/ 240 w 240"/>
                <a:gd name="T9" fmla="*/ 20 h 59"/>
                <a:gd name="T10" fmla="*/ 240 w 240"/>
                <a:gd name="T11" fmla="*/ 10 h 59"/>
                <a:gd name="T12" fmla="*/ 240 w 240"/>
                <a:gd name="T13" fmla="*/ 10 h 59"/>
                <a:gd name="T14" fmla="*/ 240 w 240"/>
                <a:gd name="T15" fmla="*/ 0 h 59"/>
                <a:gd name="T16" fmla="*/ 211 w 240"/>
                <a:gd name="T17" fmla="*/ 0 h 59"/>
                <a:gd name="T18" fmla="*/ 182 w 240"/>
                <a:gd name="T19" fmla="*/ 10 h 59"/>
                <a:gd name="T20" fmla="*/ 115 w 240"/>
                <a:gd name="T21" fmla="*/ 10 h 59"/>
                <a:gd name="T22" fmla="*/ 86 w 240"/>
                <a:gd name="T23" fmla="*/ 10 h 59"/>
                <a:gd name="T24" fmla="*/ 58 w 240"/>
                <a:gd name="T25" fmla="*/ 20 h 59"/>
                <a:gd name="T26" fmla="*/ 0 w 240"/>
                <a:gd name="T27" fmla="*/ 20 h 59"/>
                <a:gd name="T28" fmla="*/ 0 w 240"/>
                <a:gd name="T29" fmla="*/ 29 h 59"/>
                <a:gd name="T30" fmla="*/ 0 w 240"/>
                <a:gd name="T31" fmla="*/ 29 h 59"/>
                <a:gd name="T32" fmla="*/ 9 w 240"/>
                <a:gd name="T33" fmla="*/ 39 h 59"/>
                <a:gd name="T34" fmla="*/ 19 w 240"/>
                <a:gd name="T35" fmla="*/ 29 h 59"/>
                <a:gd name="T36" fmla="*/ 48 w 240"/>
                <a:gd name="T37" fmla="*/ 39 h 59"/>
                <a:gd name="T38" fmla="*/ 58 w 240"/>
                <a:gd name="T39" fmla="*/ 39 h 59"/>
                <a:gd name="T40" fmla="*/ 77 w 240"/>
                <a:gd name="T41" fmla="*/ 39 h 59"/>
                <a:gd name="T42" fmla="*/ 96 w 240"/>
                <a:gd name="T43" fmla="*/ 39 h 59"/>
                <a:gd name="T44" fmla="*/ 106 w 240"/>
                <a:gd name="T45" fmla="*/ 39 h 59"/>
                <a:gd name="T46" fmla="*/ 125 w 240"/>
                <a:gd name="T47" fmla="*/ 49 h 59"/>
                <a:gd name="T48" fmla="*/ 134 w 240"/>
                <a:gd name="T49" fmla="*/ 59 h 59"/>
                <a:gd name="T50" fmla="*/ 154 w 240"/>
                <a:gd name="T51" fmla="*/ 59 h 59"/>
                <a:gd name="T52" fmla="*/ 163 w 240"/>
                <a:gd name="T53" fmla="*/ 49 h 59"/>
                <a:gd name="T54" fmla="*/ 173 w 240"/>
                <a:gd name="T55" fmla="*/ 49 h 59"/>
                <a:gd name="T56" fmla="*/ 192 w 240"/>
                <a:gd name="T57" fmla="*/ 49 h 59"/>
                <a:gd name="T58" fmla="*/ 202 w 240"/>
                <a:gd name="T59" fmla="*/ 49 h 59"/>
                <a:gd name="T60" fmla="*/ 211 w 240"/>
                <a:gd name="T61" fmla="*/ 39 h 59"/>
                <a:gd name="T62" fmla="*/ 221 w 240"/>
                <a:gd name="T63" fmla="*/ 39 h 59"/>
                <a:gd name="T64" fmla="*/ 231 w 240"/>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9">
                  <a:moveTo>
                    <a:pt x="231" y="39"/>
                  </a:moveTo>
                  <a:lnTo>
                    <a:pt x="231" y="29"/>
                  </a:lnTo>
                  <a:lnTo>
                    <a:pt x="231" y="29"/>
                  </a:lnTo>
                  <a:lnTo>
                    <a:pt x="231" y="20"/>
                  </a:lnTo>
                  <a:lnTo>
                    <a:pt x="240" y="20"/>
                  </a:lnTo>
                  <a:lnTo>
                    <a:pt x="240" y="10"/>
                  </a:lnTo>
                  <a:lnTo>
                    <a:pt x="240" y="10"/>
                  </a:lnTo>
                  <a:lnTo>
                    <a:pt x="240" y="0"/>
                  </a:lnTo>
                  <a:lnTo>
                    <a:pt x="211" y="0"/>
                  </a:lnTo>
                  <a:lnTo>
                    <a:pt x="182" y="10"/>
                  </a:lnTo>
                  <a:lnTo>
                    <a:pt x="115" y="10"/>
                  </a:lnTo>
                  <a:lnTo>
                    <a:pt x="86" y="10"/>
                  </a:lnTo>
                  <a:lnTo>
                    <a:pt x="58" y="20"/>
                  </a:lnTo>
                  <a:lnTo>
                    <a:pt x="0" y="20"/>
                  </a:lnTo>
                  <a:lnTo>
                    <a:pt x="0" y="29"/>
                  </a:lnTo>
                  <a:lnTo>
                    <a:pt x="0" y="29"/>
                  </a:lnTo>
                  <a:lnTo>
                    <a:pt x="9" y="39"/>
                  </a:lnTo>
                  <a:lnTo>
                    <a:pt x="19" y="29"/>
                  </a:lnTo>
                  <a:lnTo>
                    <a:pt x="48" y="39"/>
                  </a:lnTo>
                  <a:lnTo>
                    <a:pt x="58" y="39"/>
                  </a:lnTo>
                  <a:lnTo>
                    <a:pt x="77" y="39"/>
                  </a:lnTo>
                  <a:lnTo>
                    <a:pt x="96" y="39"/>
                  </a:lnTo>
                  <a:lnTo>
                    <a:pt x="106" y="39"/>
                  </a:lnTo>
                  <a:lnTo>
                    <a:pt x="125" y="49"/>
                  </a:lnTo>
                  <a:lnTo>
                    <a:pt x="134" y="59"/>
                  </a:lnTo>
                  <a:lnTo>
                    <a:pt x="154" y="59"/>
                  </a:lnTo>
                  <a:lnTo>
                    <a:pt x="163" y="49"/>
                  </a:lnTo>
                  <a:lnTo>
                    <a:pt x="173" y="49"/>
                  </a:lnTo>
                  <a:lnTo>
                    <a:pt x="192" y="49"/>
                  </a:lnTo>
                  <a:lnTo>
                    <a:pt x="202" y="49"/>
                  </a:lnTo>
                  <a:lnTo>
                    <a:pt x="211" y="39"/>
                  </a:lnTo>
                  <a:lnTo>
                    <a:pt x="221" y="39"/>
                  </a:lnTo>
                  <a:lnTo>
                    <a:pt x="231" y="39"/>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0" name="Freeform 268"/>
            <p:cNvSpPr>
              <a:spLocks/>
            </p:cNvSpPr>
            <p:nvPr/>
          </p:nvSpPr>
          <p:spPr bwMode="auto">
            <a:xfrm>
              <a:off x="4866" y="2643"/>
              <a:ext cx="221" cy="49"/>
            </a:xfrm>
            <a:custGeom>
              <a:avLst/>
              <a:gdLst>
                <a:gd name="T0" fmla="*/ 221 w 221"/>
                <a:gd name="T1" fmla="*/ 29 h 49"/>
                <a:gd name="T2" fmla="*/ 221 w 221"/>
                <a:gd name="T3" fmla="*/ 29 h 49"/>
                <a:gd name="T4" fmla="*/ 221 w 221"/>
                <a:gd name="T5" fmla="*/ 10 h 49"/>
                <a:gd name="T6" fmla="*/ 221 w 221"/>
                <a:gd name="T7" fmla="*/ 10 h 49"/>
                <a:gd name="T8" fmla="*/ 221 w 221"/>
                <a:gd name="T9" fmla="*/ 0 h 49"/>
                <a:gd name="T10" fmla="*/ 221 w 221"/>
                <a:gd name="T11" fmla="*/ 0 h 49"/>
                <a:gd name="T12" fmla="*/ 192 w 221"/>
                <a:gd name="T13" fmla="*/ 0 h 49"/>
                <a:gd name="T14" fmla="*/ 163 w 221"/>
                <a:gd name="T15" fmla="*/ 0 h 49"/>
                <a:gd name="T16" fmla="*/ 134 w 221"/>
                <a:gd name="T17" fmla="*/ 0 h 49"/>
                <a:gd name="T18" fmla="*/ 106 w 221"/>
                <a:gd name="T19" fmla="*/ 10 h 49"/>
                <a:gd name="T20" fmla="*/ 86 w 221"/>
                <a:gd name="T21" fmla="*/ 10 h 49"/>
                <a:gd name="T22" fmla="*/ 58 w 221"/>
                <a:gd name="T23" fmla="*/ 10 h 49"/>
                <a:gd name="T24" fmla="*/ 29 w 221"/>
                <a:gd name="T25" fmla="*/ 10 h 49"/>
                <a:gd name="T26" fmla="*/ 0 w 221"/>
                <a:gd name="T27" fmla="*/ 10 h 49"/>
                <a:gd name="T28" fmla="*/ 0 w 221"/>
                <a:gd name="T29" fmla="*/ 19 h 49"/>
                <a:gd name="T30" fmla="*/ 0 w 221"/>
                <a:gd name="T31" fmla="*/ 19 h 49"/>
                <a:gd name="T32" fmla="*/ 0 w 221"/>
                <a:gd name="T33" fmla="*/ 19 h 49"/>
                <a:gd name="T34" fmla="*/ 0 w 221"/>
                <a:gd name="T35" fmla="*/ 29 h 49"/>
                <a:gd name="T36" fmla="*/ 19 w 221"/>
                <a:gd name="T37" fmla="*/ 19 h 49"/>
                <a:gd name="T38" fmla="*/ 38 w 221"/>
                <a:gd name="T39" fmla="*/ 29 h 49"/>
                <a:gd name="T40" fmla="*/ 58 w 221"/>
                <a:gd name="T41" fmla="*/ 29 h 49"/>
                <a:gd name="T42" fmla="*/ 77 w 221"/>
                <a:gd name="T43" fmla="*/ 29 h 49"/>
                <a:gd name="T44" fmla="*/ 96 w 221"/>
                <a:gd name="T45" fmla="*/ 29 h 49"/>
                <a:gd name="T46" fmla="*/ 106 w 221"/>
                <a:gd name="T47" fmla="*/ 39 h 49"/>
                <a:gd name="T48" fmla="*/ 125 w 221"/>
                <a:gd name="T49" fmla="*/ 39 h 49"/>
                <a:gd name="T50" fmla="*/ 144 w 221"/>
                <a:gd name="T51" fmla="*/ 49 h 49"/>
                <a:gd name="T52" fmla="*/ 154 w 221"/>
                <a:gd name="T53" fmla="*/ 49 h 49"/>
                <a:gd name="T54" fmla="*/ 163 w 221"/>
                <a:gd name="T55" fmla="*/ 39 h 49"/>
                <a:gd name="T56" fmla="*/ 173 w 221"/>
                <a:gd name="T57" fmla="*/ 39 h 49"/>
                <a:gd name="T58" fmla="*/ 182 w 221"/>
                <a:gd name="T59" fmla="*/ 39 h 49"/>
                <a:gd name="T60" fmla="*/ 192 w 221"/>
                <a:gd name="T61" fmla="*/ 39 h 49"/>
                <a:gd name="T62" fmla="*/ 202 w 221"/>
                <a:gd name="T63" fmla="*/ 39 h 49"/>
                <a:gd name="T64" fmla="*/ 211 w 221"/>
                <a:gd name="T65" fmla="*/ 29 h 49"/>
                <a:gd name="T66" fmla="*/ 221 w 221"/>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9">
                  <a:moveTo>
                    <a:pt x="221" y="29"/>
                  </a:moveTo>
                  <a:lnTo>
                    <a:pt x="221" y="29"/>
                  </a:lnTo>
                  <a:lnTo>
                    <a:pt x="221" y="10"/>
                  </a:lnTo>
                  <a:lnTo>
                    <a:pt x="221" y="10"/>
                  </a:lnTo>
                  <a:lnTo>
                    <a:pt x="221" y="0"/>
                  </a:lnTo>
                  <a:lnTo>
                    <a:pt x="221" y="0"/>
                  </a:lnTo>
                  <a:lnTo>
                    <a:pt x="192" y="0"/>
                  </a:lnTo>
                  <a:lnTo>
                    <a:pt x="163" y="0"/>
                  </a:lnTo>
                  <a:lnTo>
                    <a:pt x="134" y="0"/>
                  </a:lnTo>
                  <a:lnTo>
                    <a:pt x="106" y="10"/>
                  </a:lnTo>
                  <a:lnTo>
                    <a:pt x="86" y="10"/>
                  </a:lnTo>
                  <a:lnTo>
                    <a:pt x="58" y="10"/>
                  </a:lnTo>
                  <a:lnTo>
                    <a:pt x="29" y="10"/>
                  </a:lnTo>
                  <a:lnTo>
                    <a:pt x="0" y="10"/>
                  </a:lnTo>
                  <a:lnTo>
                    <a:pt x="0" y="19"/>
                  </a:lnTo>
                  <a:lnTo>
                    <a:pt x="0" y="19"/>
                  </a:lnTo>
                  <a:lnTo>
                    <a:pt x="0" y="19"/>
                  </a:lnTo>
                  <a:lnTo>
                    <a:pt x="0" y="29"/>
                  </a:lnTo>
                  <a:lnTo>
                    <a:pt x="19" y="19"/>
                  </a:lnTo>
                  <a:lnTo>
                    <a:pt x="38" y="29"/>
                  </a:lnTo>
                  <a:lnTo>
                    <a:pt x="58" y="29"/>
                  </a:lnTo>
                  <a:lnTo>
                    <a:pt x="77" y="29"/>
                  </a:lnTo>
                  <a:lnTo>
                    <a:pt x="96" y="29"/>
                  </a:lnTo>
                  <a:lnTo>
                    <a:pt x="106" y="39"/>
                  </a:lnTo>
                  <a:lnTo>
                    <a:pt x="125" y="39"/>
                  </a:lnTo>
                  <a:lnTo>
                    <a:pt x="144" y="49"/>
                  </a:lnTo>
                  <a:lnTo>
                    <a:pt x="154" y="49"/>
                  </a:lnTo>
                  <a:lnTo>
                    <a:pt x="163" y="39"/>
                  </a:lnTo>
                  <a:lnTo>
                    <a:pt x="173" y="39"/>
                  </a:lnTo>
                  <a:lnTo>
                    <a:pt x="182" y="39"/>
                  </a:lnTo>
                  <a:lnTo>
                    <a:pt x="192" y="39"/>
                  </a:lnTo>
                  <a:lnTo>
                    <a:pt x="202" y="39"/>
                  </a:lnTo>
                  <a:lnTo>
                    <a:pt x="211" y="29"/>
                  </a:lnTo>
                  <a:lnTo>
                    <a:pt x="221" y="2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1" name="Freeform 269"/>
            <p:cNvSpPr>
              <a:spLocks/>
            </p:cNvSpPr>
            <p:nvPr/>
          </p:nvSpPr>
          <p:spPr bwMode="auto">
            <a:xfrm>
              <a:off x="4866" y="2643"/>
              <a:ext cx="211" cy="49"/>
            </a:xfrm>
            <a:custGeom>
              <a:avLst/>
              <a:gdLst>
                <a:gd name="T0" fmla="*/ 211 w 211"/>
                <a:gd name="T1" fmla="*/ 29 h 49"/>
                <a:gd name="T2" fmla="*/ 211 w 211"/>
                <a:gd name="T3" fmla="*/ 29 h 49"/>
                <a:gd name="T4" fmla="*/ 202 w 211"/>
                <a:gd name="T5" fmla="*/ 19 h 49"/>
                <a:gd name="T6" fmla="*/ 202 w 211"/>
                <a:gd name="T7" fmla="*/ 10 h 49"/>
                <a:gd name="T8" fmla="*/ 211 w 211"/>
                <a:gd name="T9" fmla="*/ 10 h 49"/>
                <a:gd name="T10" fmla="*/ 211 w 211"/>
                <a:gd name="T11" fmla="*/ 0 h 49"/>
                <a:gd name="T12" fmla="*/ 211 w 211"/>
                <a:gd name="T13" fmla="*/ 0 h 49"/>
                <a:gd name="T14" fmla="*/ 154 w 211"/>
                <a:gd name="T15" fmla="*/ 0 h 49"/>
                <a:gd name="T16" fmla="*/ 125 w 211"/>
                <a:gd name="T17" fmla="*/ 0 h 49"/>
                <a:gd name="T18" fmla="*/ 77 w 211"/>
                <a:gd name="T19" fmla="*/ 10 h 49"/>
                <a:gd name="T20" fmla="*/ 58 w 211"/>
                <a:gd name="T21" fmla="*/ 10 h 49"/>
                <a:gd name="T22" fmla="*/ 29 w 211"/>
                <a:gd name="T23" fmla="*/ 10 h 49"/>
                <a:gd name="T24" fmla="*/ 0 w 211"/>
                <a:gd name="T25" fmla="*/ 10 h 49"/>
                <a:gd name="T26" fmla="*/ 0 w 211"/>
                <a:gd name="T27" fmla="*/ 10 h 49"/>
                <a:gd name="T28" fmla="*/ 0 w 211"/>
                <a:gd name="T29" fmla="*/ 19 h 49"/>
                <a:gd name="T30" fmla="*/ 0 w 211"/>
                <a:gd name="T31" fmla="*/ 19 h 49"/>
                <a:gd name="T32" fmla="*/ 9 w 211"/>
                <a:gd name="T33" fmla="*/ 19 h 49"/>
                <a:gd name="T34" fmla="*/ 29 w 211"/>
                <a:gd name="T35" fmla="*/ 19 h 49"/>
                <a:gd name="T36" fmla="*/ 48 w 211"/>
                <a:gd name="T37" fmla="*/ 19 h 49"/>
                <a:gd name="T38" fmla="*/ 58 w 211"/>
                <a:gd name="T39" fmla="*/ 19 h 49"/>
                <a:gd name="T40" fmla="*/ 77 w 211"/>
                <a:gd name="T41" fmla="*/ 19 h 49"/>
                <a:gd name="T42" fmla="*/ 96 w 211"/>
                <a:gd name="T43" fmla="*/ 29 h 49"/>
                <a:gd name="T44" fmla="*/ 115 w 211"/>
                <a:gd name="T45" fmla="*/ 29 h 49"/>
                <a:gd name="T46" fmla="*/ 125 w 211"/>
                <a:gd name="T47" fmla="*/ 39 h 49"/>
                <a:gd name="T48" fmla="*/ 144 w 211"/>
                <a:gd name="T49" fmla="*/ 49 h 49"/>
                <a:gd name="T50" fmla="*/ 163 w 211"/>
                <a:gd name="T51" fmla="*/ 39 h 49"/>
                <a:gd name="T52" fmla="*/ 173 w 211"/>
                <a:gd name="T53" fmla="*/ 39 h 49"/>
                <a:gd name="T54" fmla="*/ 182 w 211"/>
                <a:gd name="T55" fmla="*/ 39 h 49"/>
                <a:gd name="T56" fmla="*/ 182 w 211"/>
                <a:gd name="T57" fmla="*/ 39 h 49"/>
                <a:gd name="T58" fmla="*/ 192 w 211"/>
                <a:gd name="T59" fmla="*/ 29 h 49"/>
                <a:gd name="T60" fmla="*/ 211 w 211"/>
                <a:gd name="T6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49">
                  <a:moveTo>
                    <a:pt x="211" y="29"/>
                  </a:moveTo>
                  <a:lnTo>
                    <a:pt x="211" y="29"/>
                  </a:lnTo>
                  <a:lnTo>
                    <a:pt x="202" y="19"/>
                  </a:lnTo>
                  <a:lnTo>
                    <a:pt x="202" y="10"/>
                  </a:lnTo>
                  <a:lnTo>
                    <a:pt x="211" y="10"/>
                  </a:lnTo>
                  <a:lnTo>
                    <a:pt x="211" y="0"/>
                  </a:lnTo>
                  <a:lnTo>
                    <a:pt x="211" y="0"/>
                  </a:lnTo>
                  <a:lnTo>
                    <a:pt x="154" y="0"/>
                  </a:lnTo>
                  <a:lnTo>
                    <a:pt x="125" y="0"/>
                  </a:lnTo>
                  <a:lnTo>
                    <a:pt x="77" y="10"/>
                  </a:lnTo>
                  <a:lnTo>
                    <a:pt x="58" y="10"/>
                  </a:lnTo>
                  <a:lnTo>
                    <a:pt x="29" y="10"/>
                  </a:lnTo>
                  <a:lnTo>
                    <a:pt x="0" y="10"/>
                  </a:lnTo>
                  <a:lnTo>
                    <a:pt x="0" y="10"/>
                  </a:lnTo>
                  <a:lnTo>
                    <a:pt x="0" y="19"/>
                  </a:lnTo>
                  <a:lnTo>
                    <a:pt x="0" y="19"/>
                  </a:lnTo>
                  <a:lnTo>
                    <a:pt x="9" y="19"/>
                  </a:lnTo>
                  <a:lnTo>
                    <a:pt x="29" y="19"/>
                  </a:lnTo>
                  <a:lnTo>
                    <a:pt x="48" y="19"/>
                  </a:lnTo>
                  <a:lnTo>
                    <a:pt x="58" y="19"/>
                  </a:lnTo>
                  <a:lnTo>
                    <a:pt x="77" y="19"/>
                  </a:lnTo>
                  <a:lnTo>
                    <a:pt x="96" y="29"/>
                  </a:lnTo>
                  <a:lnTo>
                    <a:pt x="115" y="29"/>
                  </a:lnTo>
                  <a:lnTo>
                    <a:pt x="125" y="39"/>
                  </a:lnTo>
                  <a:lnTo>
                    <a:pt x="144" y="49"/>
                  </a:lnTo>
                  <a:lnTo>
                    <a:pt x="163" y="39"/>
                  </a:lnTo>
                  <a:lnTo>
                    <a:pt x="173" y="39"/>
                  </a:lnTo>
                  <a:lnTo>
                    <a:pt x="182" y="39"/>
                  </a:lnTo>
                  <a:lnTo>
                    <a:pt x="182" y="39"/>
                  </a:lnTo>
                  <a:lnTo>
                    <a:pt x="192" y="29"/>
                  </a:lnTo>
                  <a:lnTo>
                    <a:pt x="211" y="29"/>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4302" name="Group 270"/>
            <p:cNvGrpSpPr>
              <a:grpSpLocks/>
            </p:cNvGrpSpPr>
            <p:nvPr/>
          </p:nvGrpSpPr>
          <p:grpSpPr bwMode="auto">
            <a:xfrm>
              <a:off x="4866" y="2647"/>
              <a:ext cx="307" cy="621"/>
              <a:chOff x="2706" y="2293"/>
              <a:chExt cx="307" cy="621"/>
            </a:xfrm>
          </p:grpSpPr>
          <p:sp>
            <p:nvSpPr>
              <p:cNvPr id="44303" name="Freeform 271"/>
              <p:cNvSpPr>
                <a:spLocks/>
              </p:cNvSpPr>
              <p:nvPr/>
            </p:nvSpPr>
            <p:spPr bwMode="auto">
              <a:xfrm>
                <a:off x="2812" y="2302"/>
                <a:ext cx="201" cy="612"/>
              </a:xfrm>
              <a:custGeom>
                <a:avLst/>
                <a:gdLst>
                  <a:gd name="T0" fmla="*/ 144 w 201"/>
                  <a:gd name="T1" fmla="*/ 0 h 612"/>
                  <a:gd name="T2" fmla="*/ 144 w 201"/>
                  <a:gd name="T3" fmla="*/ 69 h 612"/>
                  <a:gd name="T4" fmla="*/ 153 w 201"/>
                  <a:gd name="T5" fmla="*/ 138 h 612"/>
                  <a:gd name="T6" fmla="*/ 163 w 201"/>
                  <a:gd name="T7" fmla="*/ 208 h 612"/>
                  <a:gd name="T8" fmla="*/ 173 w 201"/>
                  <a:gd name="T9" fmla="*/ 277 h 612"/>
                  <a:gd name="T10" fmla="*/ 182 w 201"/>
                  <a:gd name="T11" fmla="*/ 336 h 612"/>
                  <a:gd name="T12" fmla="*/ 182 w 201"/>
                  <a:gd name="T13" fmla="*/ 405 h 612"/>
                  <a:gd name="T14" fmla="*/ 192 w 201"/>
                  <a:gd name="T15" fmla="*/ 474 h 612"/>
                  <a:gd name="T16" fmla="*/ 201 w 201"/>
                  <a:gd name="T17" fmla="*/ 543 h 612"/>
                  <a:gd name="T18" fmla="*/ 192 w 201"/>
                  <a:gd name="T19" fmla="*/ 573 h 612"/>
                  <a:gd name="T20" fmla="*/ 173 w 201"/>
                  <a:gd name="T21" fmla="*/ 602 h 612"/>
                  <a:gd name="T22" fmla="*/ 153 w 201"/>
                  <a:gd name="T23" fmla="*/ 612 h 612"/>
                  <a:gd name="T24" fmla="*/ 125 w 201"/>
                  <a:gd name="T25" fmla="*/ 612 h 612"/>
                  <a:gd name="T26" fmla="*/ 96 w 201"/>
                  <a:gd name="T27" fmla="*/ 602 h 612"/>
                  <a:gd name="T28" fmla="*/ 67 w 201"/>
                  <a:gd name="T29" fmla="*/ 592 h 612"/>
                  <a:gd name="T30" fmla="*/ 38 w 201"/>
                  <a:gd name="T31" fmla="*/ 573 h 612"/>
                  <a:gd name="T32" fmla="*/ 0 w 201"/>
                  <a:gd name="T33" fmla="*/ 533 h 612"/>
                  <a:gd name="T34" fmla="*/ 9 w 201"/>
                  <a:gd name="T35" fmla="*/ 533 h 612"/>
                  <a:gd name="T36" fmla="*/ 19 w 201"/>
                  <a:gd name="T37" fmla="*/ 533 h 612"/>
                  <a:gd name="T38" fmla="*/ 28 w 201"/>
                  <a:gd name="T39" fmla="*/ 523 h 612"/>
                  <a:gd name="T40" fmla="*/ 38 w 201"/>
                  <a:gd name="T41" fmla="*/ 513 h 612"/>
                  <a:gd name="T42" fmla="*/ 48 w 201"/>
                  <a:gd name="T43" fmla="*/ 513 h 612"/>
                  <a:gd name="T44" fmla="*/ 57 w 201"/>
                  <a:gd name="T45" fmla="*/ 503 h 612"/>
                  <a:gd name="T46" fmla="*/ 57 w 201"/>
                  <a:gd name="T47" fmla="*/ 494 h 612"/>
                  <a:gd name="T48" fmla="*/ 67 w 201"/>
                  <a:gd name="T49" fmla="*/ 484 h 612"/>
                  <a:gd name="T50" fmla="*/ 57 w 201"/>
                  <a:gd name="T51" fmla="*/ 425 h 612"/>
                  <a:gd name="T52" fmla="*/ 48 w 201"/>
                  <a:gd name="T53" fmla="*/ 365 h 612"/>
                  <a:gd name="T54" fmla="*/ 48 w 201"/>
                  <a:gd name="T55" fmla="*/ 306 h 612"/>
                  <a:gd name="T56" fmla="*/ 48 w 201"/>
                  <a:gd name="T57" fmla="*/ 237 h 612"/>
                  <a:gd name="T58" fmla="*/ 48 w 201"/>
                  <a:gd name="T59" fmla="*/ 178 h 612"/>
                  <a:gd name="T60" fmla="*/ 48 w 201"/>
                  <a:gd name="T61" fmla="*/ 119 h 612"/>
                  <a:gd name="T62" fmla="*/ 38 w 201"/>
                  <a:gd name="T63" fmla="*/ 69 h 612"/>
                  <a:gd name="T64" fmla="*/ 28 w 201"/>
                  <a:gd name="T65" fmla="*/ 20 h 612"/>
                  <a:gd name="T66" fmla="*/ 48 w 201"/>
                  <a:gd name="T67" fmla="*/ 20 h 612"/>
                  <a:gd name="T68" fmla="*/ 67 w 201"/>
                  <a:gd name="T69" fmla="*/ 20 h 612"/>
                  <a:gd name="T70" fmla="*/ 76 w 201"/>
                  <a:gd name="T71" fmla="*/ 20 h 612"/>
                  <a:gd name="T72" fmla="*/ 86 w 201"/>
                  <a:gd name="T73" fmla="*/ 10 h 612"/>
                  <a:gd name="T74" fmla="*/ 96 w 201"/>
                  <a:gd name="T75" fmla="*/ 10 h 612"/>
                  <a:gd name="T76" fmla="*/ 105 w 201"/>
                  <a:gd name="T77" fmla="*/ 10 h 612"/>
                  <a:gd name="T78" fmla="*/ 125 w 201"/>
                  <a:gd name="T79" fmla="*/ 10 h 612"/>
                  <a:gd name="T80" fmla="*/ 144 w 201"/>
                  <a:gd name="T8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612">
                    <a:moveTo>
                      <a:pt x="144" y="0"/>
                    </a:moveTo>
                    <a:lnTo>
                      <a:pt x="144" y="69"/>
                    </a:lnTo>
                    <a:lnTo>
                      <a:pt x="153" y="138"/>
                    </a:lnTo>
                    <a:lnTo>
                      <a:pt x="163" y="208"/>
                    </a:lnTo>
                    <a:lnTo>
                      <a:pt x="173" y="277"/>
                    </a:lnTo>
                    <a:lnTo>
                      <a:pt x="182" y="336"/>
                    </a:lnTo>
                    <a:lnTo>
                      <a:pt x="182" y="405"/>
                    </a:lnTo>
                    <a:lnTo>
                      <a:pt x="192" y="474"/>
                    </a:lnTo>
                    <a:lnTo>
                      <a:pt x="201" y="543"/>
                    </a:lnTo>
                    <a:lnTo>
                      <a:pt x="192" y="573"/>
                    </a:lnTo>
                    <a:lnTo>
                      <a:pt x="173" y="602"/>
                    </a:lnTo>
                    <a:lnTo>
                      <a:pt x="153" y="612"/>
                    </a:lnTo>
                    <a:lnTo>
                      <a:pt x="125" y="612"/>
                    </a:lnTo>
                    <a:lnTo>
                      <a:pt x="96" y="602"/>
                    </a:lnTo>
                    <a:lnTo>
                      <a:pt x="67" y="592"/>
                    </a:lnTo>
                    <a:lnTo>
                      <a:pt x="38" y="57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306"/>
                    </a:lnTo>
                    <a:lnTo>
                      <a:pt x="48" y="237"/>
                    </a:lnTo>
                    <a:lnTo>
                      <a:pt x="48" y="178"/>
                    </a:lnTo>
                    <a:lnTo>
                      <a:pt x="48" y="119"/>
                    </a:lnTo>
                    <a:lnTo>
                      <a:pt x="38" y="69"/>
                    </a:lnTo>
                    <a:lnTo>
                      <a:pt x="28" y="20"/>
                    </a:lnTo>
                    <a:lnTo>
                      <a:pt x="48" y="20"/>
                    </a:lnTo>
                    <a:lnTo>
                      <a:pt x="67" y="20"/>
                    </a:lnTo>
                    <a:lnTo>
                      <a:pt x="76" y="20"/>
                    </a:lnTo>
                    <a:lnTo>
                      <a:pt x="86" y="10"/>
                    </a:lnTo>
                    <a:lnTo>
                      <a:pt x="96" y="10"/>
                    </a:lnTo>
                    <a:lnTo>
                      <a:pt x="105" y="10"/>
                    </a:lnTo>
                    <a:lnTo>
                      <a:pt x="125" y="10"/>
                    </a:lnTo>
                    <a:lnTo>
                      <a:pt x="144"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4" name="Freeform 272"/>
              <p:cNvSpPr>
                <a:spLocks/>
              </p:cNvSpPr>
              <p:nvPr/>
            </p:nvSpPr>
            <p:spPr bwMode="auto">
              <a:xfrm>
                <a:off x="2812" y="2302"/>
                <a:ext cx="192" cy="602"/>
              </a:xfrm>
              <a:custGeom>
                <a:avLst/>
                <a:gdLst>
                  <a:gd name="T0" fmla="*/ 134 w 192"/>
                  <a:gd name="T1" fmla="*/ 0 h 602"/>
                  <a:gd name="T2" fmla="*/ 144 w 192"/>
                  <a:gd name="T3" fmla="*/ 69 h 602"/>
                  <a:gd name="T4" fmla="*/ 153 w 192"/>
                  <a:gd name="T5" fmla="*/ 138 h 602"/>
                  <a:gd name="T6" fmla="*/ 153 w 192"/>
                  <a:gd name="T7" fmla="*/ 208 h 602"/>
                  <a:gd name="T8" fmla="*/ 163 w 192"/>
                  <a:gd name="T9" fmla="*/ 277 h 602"/>
                  <a:gd name="T10" fmla="*/ 173 w 192"/>
                  <a:gd name="T11" fmla="*/ 336 h 602"/>
                  <a:gd name="T12" fmla="*/ 182 w 192"/>
                  <a:gd name="T13" fmla="*/ 405 h 602"/>
                  <a:gd name="T14" fmla="*/ 182 w 192"/>
                  <a:gd name="T15" fmla="*/ 464 h 602"/>
                  <a:gd name="T16" fmla="*/ 192 w 192"/>
                  <a:gd name="T17" fmla="*/ 533 h 602"/>
                  <a:gd name="T18" fmla="*/ 182 w 192"/>
                  <a:gd name="T19" fmla="*/ 573 h 602"/>
                  <a:gd name="T20" fmla="*/ 163 w 192"/>
                  <a:gd name="T21" fmla="*/ 592 h 602"/>
                  <a:gd name="T22" fmla="*/ 144 w 192"/>
                  <a:gd name="T23" fmla="*/ 602 h 602"/>
                  <a:gd name="T24" fmla="*/ 125 w 192"/>
                  <a:gd name="T25" fmla="*/ 602 h 602"/>
                  <a:gd name="T26" fmla="*/ 96 w 192"/>
                  <a:gd name="T27" fmla="*/ 602 h 602"/>
                  <a:gd name="T28" fmla="*/ 67 w 192"/>
                  <a:gd name="T29" fmla="*/ 582 h 602"/>
                  <a:gd name="T30" fmla="*/ 38 w 192"/>
                  <a:gd name="T31" fmla="*/ 563 h 602"/>
                  <a:gd name="T32" fmla="*/ 0 w 192"/>
                  <a:gd name="T33" fmla="*/ 533 h 602"/>
                  <a:gd name="T34" fmla="*/ 9 w 192"/>
                  <a:gd name="T35" fmla="*/ 533 h 602"/>
                  <a:gd name="T36" fmla="*/ 19 w 192"/>
                  <a:gd name="T37" fmla="*/ 533 h 602"/>
                  <a:gd name="T38" fmla="*/ 28 w 192"/>
                  <a:gd name="T39" fmla="*/ 523 h 602"/>
                  <a:gd name="T40" fmla="*/ 38 w 192"/>
                  <a:gd name="T41" fmla="*/ 513 h 602"/>
                  <a:gd name="T42" fmla="*/ 48 w 192"/>
                  <a:gd name="T43" fmla="*/ 513 h 602"/>
                  <a:gd name="T44" fmla="*/ 57 w 192"/>
                  <a:gd name="T45" fmla="*/ 503 h 602"/>
                  <a:gd name="T46" fmla="*/ 57 w 192"/>
                  <a:gd name="T47" fmla="*/ 494 h 602"/>
                  <a:gd name="T48" fmla="*/ 67 w 192"/>
                  <a:gd name="T49" fmla="*/ 484 h 602"/>
                  <a:gd name="T50" fmla="*/ 57 w 192"/>
                  <a:gd name="T51" fmla="*/ 425 h 602"/>
                  <a:gd name="T52" fmla="*/ 48 w 192"/>
                  <a:gd name="T53" fmla="*/ 365 h 602"/>
                  <a:gd name="T54" fmla="*/ 48 w 192"/>
                  <a:gd name="T55" fmla="*/ 296 h 602"/>
                  <a:gd name="T56" fmla="*/ 48 w 192"/>
                  <a:gd name="T57" fmla="*/ 119 h 602"/>
                  <a:gd name="T58" fmla="*/ 38 w 192"/>
                  <a:gd name="T59" fmla="*/ 60 h 602"/>
                  <a:gd name="T60" fmla="*/ 28 w 192"/>
                  <a:gd name="T61" fmla="*/ 20 h 602"/>
                  <a:gd name="T62" fmla="*/ 48 w 192"/>
                  <a:gd name="T63" fmla="*/ 20 h 602"/>
                  <a:gd name="T64" fmla="*/ 67 w 192"/>
                  <a:gd name="T65" fmla="*/ 20 h 602"/>
                  <a:gd name="T66" fmla="*/ 76 w 192"/>
                  <a:gd name="T67" fmla="*/ 20 h 602"/>
                  <a:gd name="T68" fmla="*/ 86 w 192"/>
                  <a:gd name="T69" fmla="*/ 10 h 602"/>
                  <a:gd name="T70" fmla="*/ 96 w 192"/>
                  <a:gd name="T71" fmla="*/ 10 h 602"/>
                  <a:gd name="T72" fmla="*/ 105 w 192"/>
                  <a:gd name="T73" fmla="*/ 10 h 602"/>
                  <a:gd name="T74" fmla="*/ 115 w 192"/>
                  <a:gd name="T75" fmla="*/ 10 h 602"/>
                  <a:gd name="T76" fmla="*/ 134 w 192"/>
                  <a:gd name="T7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602">
                    <a:moveTo>
                      <a:pt x="134" y="0"/>
                    </a:moveTo>
                    <a:lnTo>
                      <a:pt x="144" y="69"/>
                    </a:lnTo>
                    <a:lnTo>
                      <a:pt x="153" y="138"/>
                    </a:lnTo>
                    <a:lnTo>
                      <a:pt x="153" y="208"/>
                    </a:lnTo>
                    <a:lnTo>
                      <a:pt x="163" y="277"/>
                    </a:lnTo>
                    <a:lnTo>
                      <a:pt x="173" y="336"/>
                    </a:lnTo>
                    <a:lnTo>
                      <a:pt x="182" y="405"/>
                    </a:lnTo>
                    <a:lnTo>
                      <a:pt x="182" y="464"/>
                    </a:lnTo>
                    <a:lnTo>
                      <a:pt x="192" y="533"/>
                    </a:lnTo>
                    <a:lnTo>
                      <a:pt x="182" y="573"/>
                    </a:lnTo>
                    <a:lnTo>
                      <a:pt x="163" y="592"/>
                    </a:lnTo>
                    <a:lnTo>
                      <a:pt x="144" y="602"/>
                    </a:lnTo>
                    <a:lnTo>
                      <a:pt x="125" y="602"/>
                    </a:lnTo>
                    <a:lnTo>
                      <a:pt x="96" y="602"/>
                    </a:lnTo>
                    <a:lnTo>
                      <a:pt x="67" y="582"/>
                    </a:lnTo>
                    <a:lnTo>
                      <a:pt x="38" y="56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296"/>
                    </a:lnTo>
                    <a:lnTo>
                      <a:pt x="48" y="119"/>
                    </a:lnTo>
                    <a:lnTo>
                      <a:pt x="38" y="60"/>
                    </a:lnTo>
                    <a:lnTo>
                      <a:pt x="28" y="20"/>
                    </a:lnTo>
                    <a:lnTo>
                      <a:pt x="48" y="20"/>
                    </a:lnTo>
                    <a:lnTo>
                      <a:pt x="67" y="20"/>
                    </a:lnTo>
                    <a:lnTo>
                      <a:pt x="76" y="20"/>
                    </a:lnTo>
                    <a:lnTo>
                      <a:pt x="86" y="10"/>
                    </a:lnTo>
                    <a:lnTo>
                      <a:pt x="96" y="10"/>
                    </a:lnTo>
                    <a:lnTo>
                      <a:pt x="105" y="10"/>
                    </a:lnTo>
                    <a:lnTo>
                      <a:pt x="115" y="10"/>
                    </a:lnTo>
                    <a:lnTo>
                      <a:pt x="134"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5" name="Freeform 273"/>
              <p:cNvSpPr>
                <a:spLocks/>
              </p:cNvSpPr>
              <p:nvPr/>
            </p:nvSpPr>
            <p:spPr bwMode="auto">
              <a:xfrm>
                <a:off x="2706" y="2293"/>
                <a:ext cx="192" cy="39"/>
              </a:xfrm>
              <a:custGeom>
                <a:avLst/>
                <a:gdLst>
                  <a:gd name="T0" fmla="*/ 192 w 192"/>
                  <a:gd name="T1" fmla="*/ 29 h 39"/>
                  <a:gd name="T2" fmla="*/ 192 w 192"/>
                  <a:gd name="T3" fmla="*/ 19 h 39"/>
                  <a:gd name="T4" fmla="*/ 192 w 192"/>
                  <a:gd name="T5" fmla="*/ 19 h 39"/>
                  <a:gd name="T6" fmla="*/ 182 w 192"/>
                  <a:gd name="T7" fmla="*/ 9 h 39"/>
                  <a:gd name="T8" fmla="*/ 192 w 192"/>
                  <a:gd name="T9" fmla="*/ 9 h 39"/>
                  <a:gd name="T10" fmla="*/ 192 w 192"/>
                  <a:gd name="T11" fmla="*/ 0 h 39"/>
                  <a:gd name="T12" fmla="*/ 163 w 192"/>
                  <a:gd name="T13" fmla="*/ 0 h 39"/>
                  <a:gd name="T14" fmla="*/ 134 w 192"/>
                  <a:gd name="T15" fmla="*/ 0 h 39"/>
                  <a:gd name="T16" fmla="*/ 115 w 192"/>
                  <a:gd name="T17" fmla="*/ 0 h 39"/>
                  <a:gd name="T18" fmla="*/ 96 w 192"/>
                  <a:gd name="T19" fmla="*/ 0 h 39"/>
                  <a:gd name="T20" fmla="*/ 67 w 192"/>
                  <a:gd name="T21" fmla="*/ 0 h 39"/>
                  <a:gd name="T22" fmla="*/ 48 w 192"/>
                  <a:gd name="T23" fmla="*/ 0 h 39"/>
                  <a:gd name="T24" fmla="*/ 29 w 192"/>
                  <a:gd name="T25" fmla="*/ 9 h 39"/>
                  <a:gd name="T26" fmla="*/ 0 w 192"/>
                  <a:gd name="T27" fmla="*/ 0 h 39"/>
                  <a:gd name="T28" fmla="*/ 0 w 192"/>
                  <a:gd name="T29" fmla="*/ 9 h 39"/>
                  <a:gd name="T30" fmla="*/ 0 w 192"/>
                  <a:gd name="T31" fmla="*/ 9 h 39"/>
                  <a:gd name="T32" fmla="*/ 0 w 192"/>
                  <a:gd name="T33" fmla="*/ 9 h 39"/>
                  <a:gd name="T34" fmla="*/ 19 w 192"/>
                  <a:gd name="T35" fmla="*/ 9 h 39"/>
                  <a:gd name="T36" fmla="*/ 38 w 192"/>
                  <a:gd name="T37" fmla="*/ 19 h 39"/>
                  <a:gd name="T38" fmla="*/ 58 w 192"/>
                  <a:gd name="T39" fmla="*/ 19 h 39"/>
                  <a:gd name="T40" fmla="*/ 77 w 192"/>
                  <a:gd name="T41" fmla="*/ 19 h 39"/>
                  <a:gd name="T42" fmla="*/ 96 w 192"/>
                  <a:gd name="T43" fmla="*/ 19 h 39"/>
                  <a:gd name="T44" fmla="*/ 106 w 192"/>
                  <a:gd name="T45" fmla="*/ 19 h 39"/>
                  <a:gd name="T46" fmla="*/ 144 w 192"/>
                  <a:gd name="T47" fmla="*/ 39 h 39"/>
                  <a:gd name="T48" fmla="*/ 154 w 192"/>
                  <a:gd name="T49" fmla="*/ 39 h 39"/>
                  <a:gd name="T50" fmla="*/ 163 w 192"/>
                  <a:gd name="T51" fmla="*/ 39 h 39"/>
                  <a:gd name="T52" fmla="*/ 173 w 192"/>
                  <a:gd name="T53" fmla="*/ 39 h 39"/>
                  <a:gd name="T54" fmla="*/ 173 w 192"/>
                  <a:gd name="T55" fmla="*/ 29 h 39"/>
                  <a:gd name="T56" fmla="*/ 182 w 192"/>
                  <a:gd name="T57" fmla="*/ 29 h 39"/>
                  <a:gd name="T58" fmla="*/ 182 w 192"/>
                  <a:gd name="T59" fmla="*/ 29 h 39"/>
                  <a:gd name="T60" fmla="*/ 182 w 192"/>
                  <a:gd name="T61" fmla="*/ 29 h 39"/>
                  <a:gd name="T62" fmla="*/ 192 w 192"/>
                  <a:gd name="T6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39">
                    <a:moveTo>
                      <a:pt x="192" y="29"/>
                    </a:moveTo>
                    <a:lnTo>
                      <a:pt x="192" y="19"/>
                    </a:lnTo>
                    <a:lnTo>
                      <a:pt x="192" y="19"/>
                    </a:lnTo>
                    <a:lnTo>
                      <a:pt x="182" y="9"/>
                    </a:lnTo>
                    <a:lnTo>
                      <a:pt x="192" y="9"/>
                    </a:lnTo>
                    <a:lnTo>
                      <a:pt x="192" y="0"/>
                    </a:lnTo>
                    <a:lnTo>
                      <a:pt x="163" y="0"/>
                    </a:lnTo>
                    <a:lnTo>
                      <a:pt x="134" y="0"/>
                    </a:lnTo>
                    <a:lnTo>
                      <a:pt x="115" y="0"/>
                    </a:lnTo>
                    <a:lnTo>
                      <a:pt x="96" y="0"/>
                    </a:lnTo>
                    <a:lnTo>
                      <a:pt x="67" y="0"/>
                    </a:lnTo>
                    <a:lnTo>
                      <a:pt x="48" y="0"/>
                    </a:lnTo>
                    <a:lnTo>
                      <a:pt x="29" y="9"/>
                    </a:lnTo>
                    <a:lnTo>
                      <a:pt x="0" y="0"/>
                    </a:lnTo>
                    <a:lnTo>
                      <a:pt x="0" y="9"/>
                    </a:lnTo>
                    <a:lnTo>
                      <a:pt x="0" y="9"/>
                    </a:lnTo>
                    <a:lnTo>
                      <a:pt x="0" y="9"/>
                    </a:lnTo>
                    <a:lnTo>
                      <a:pt x="19" y="9"/>
                    </a:lnTo>
                    <a:lnTo>
                      <a:pt x="38" y="19"/>
                    </a:lnTo>
                    <a:lnTo>
                      <a:pt x="58" y="19"/>
                    </a:lnTo>
                    <a:lnTo>
                      <a:pt x="77" y="19"/>
                    </a:lnTo>
                    <a:lnTo>
                      <a:pt x="96" y="19"/>
                    </a:lnTo>
                    <a:lnTo>
                      <a:pt x="106" y="19"/>
                    </a:lnTo>
                    <a:lnTo>
                      <a:pt x="144" y="39"/>
                    </a:lnTo>
                    <a:lnTo>
                      <a:pt x="154" y="39"/>
                    </a:lnTo>
                    <a:lnTo>
                      <a:pt x="163" y="39"/>
                    </a:lnTo>
                    <a:lnTo>
                      <a:pt x="173" y="39"/>
                    </a:lnTo>
                    <a:lnTo>
                      <a:pt x="173" y="29"/>
                    </a:lnTo>
                    <a:lnTo>
                      <a:pt x="182" y="29"/>
                    </a:lnTo>
                    <a:lnTo>
                      <a:pt x="182" y="29"/>
                    </a:lnTo>
                    <a:lnTo>
                      <a:pt x="182" y="29"/>
                    </a:lnTo>
                    <a:lnTo>
                      <a:pt x="192" y="29"/>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6" name="Freeform 274"/>
              <p:cNvSpPr>
                <a:spLocks/>
              </p:cNvSpPr>
              <p:nvPr/>
            </p:nvSpPr>
            <p:spPr bwMode="auto">
              <a:xfrm>
                <a:off x="2706" y="2293"/>
                <a:ext cx="182" cy="39"/>
              </a:xfrm>
              <a:custGeom>
                <a:avLst/>
                <a:gdLst>
                  <a:gd name="T0" fmla="*/ 182 w 182"/>
                  <a:gd name="T1" fmla="*/ 29 h 39"/>
                  <a:gd name="T2" fmla="*/ 173 w 182"/>
                  <a:gd name="T3" fmla="*/ 29 h 39"/>
                  <a:gd name="T4" fmla="*/ 173 w 182"/>
                  <a:gd name="T5" fmla="*/ 19 h 39"/>
                  <a:gd name="T6" fmla="*/ 173 w 182"/>
                  <a:gd name="T7" fmla="*/ 19 h 39"/>
                  <a:gd name="T8" fmla="*/ 173 w 182"/>
                  <a:gd name="T9" fmla="*/ 9 h 39"/>
                  <a:gd name="T10" fmla="*/ 173 w 182"/>
                  <a:gd name="T11" fmla="*/ 0 h 39"/>
                  <a:gd name="T12" fmla="*/ 86 w 182"/>
                  <a:gd name="T13" fmla="*/ 0 h 39"/>
                  <a:gd name="T14" fmla="*/ 67 w 182"/>
                  <a:gd name="T15" fmla="*/ 9 h 39"/>
                  <a:gd name="T16" fmla="*/ 0 w 182"/>
                  <a:gd name="T17" fmla="*/ 9 h 39"/>
                  <a:gd name="T18" fmla="*/ 0 w 182"/>
                  <a:gd name="T19" fmla="*/ 9 h 39"/>
                  <a:gd name="T20" fmla="*/ 9 w 182"/>
                  <a:gd name="T21" fmla="*/ 9 h 39"/>
                  <a:gd name="T22" fmla="*/ 9 w 182"/>
                  <a:gd name="T23" fmla="*/ 9 h 39"/>
                  <a:gd name="T24" fmla="*/ 29 w 182"/>
                  <a:gd name="T25" fmla="*/ 9 h 39"/>
                  <a:gd name="T26" fmla="*/ 48 w 182"/>
                  <a:gd name="T27" fmla="*/ 19 h 39"/>
                  <a:gd name="T28" fmla="*/ 77 w 182"/>
                  <a:gd name="T29" fmla="*/ 19 h 39"/>
                  <a:gd name="T30" fmla="*/ 96 w 182"/>
                  <a:gd name="T31" fmla="*/ 19 h 39"/>
                  <a:gd name="T32" fmla="*/ 115 w 182"/>
                  <a:gd name="T33" fmla="*/ 19 h 39"/>
                  <a:gd name="T34" fmla="*/ 125 w 182"/>
                  <a:gd name="T35" fmla="*/ 29 h 39"/>
                  <a:gd name="T36" fmla="*/ 144 w 182"/>
                  <a:gd name="T37" fmla="*/ 39 h 39"/>
                  <a:gd name="T38" fmla="*/ 154 w 182"/>
                  <a:gd name="T39" fmla="*/ 39 h 39"/>
                  <a:gd name="T40" fmla="*/ 163 w 182"/>
                  <a:gd name="T41" fmla="*/ 29 h 39"/>
                  <a:gd name="T42" fmla="*/ 163 w 182"/>
                  <a:gd name="T43" fmla="*/ 29 h 39"/>
                  <a:gd name="T44" fmla="*/ 173 w 182"/>
                  <a:gd name="T45" fmla="*/ 29 h 39"/>
                  <a:gd name="T46" fmla="*/ 173 w 182"/>
                  <a:gd name="T47" fmla="*/ 29 h 39"/>
                  <a:gd name="T48" fmla="*/ 173 w 182"/>
                  <a:gd name="T49" fmla="*/ 29 h 39"/>
                  <a:gd name="T50" fmla="*/ 182 w 182"/>
                  <a:gd name="T5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
                    <a:moveTo>
                      <a:pt x="182" y="29"/>
                    </a:moveTo>
                    <a:lnTo>
                      <a:pt x="173" y="29"/>
                    </a:lnTo>
                    <a:lnTo>
                      <a:pt x="173" y="19"/>
                    </a:lnTo>
                    <a:lnTo>
                      <a:pt x="173" y="19"/>
                    </a:lnTo>
                    <a:lnTo>
                      <a:pt x="173" y="9"/>
                    </a:lnTo>
                    <a:lnTo>
                      <a:pt x="173" y="0"/>
                    </a:lnTo>
                    <a:lnTo>
                      <a:pt x="86" y="0"/>
                    </a:lnTo>
                    <a:lnTo>
                      <a:pt x="67" y="9"/>
                    </a:lnTo>
                    <a:lnTo>
                      <a:pt x="0" y="9"/>
                    </a:lnTo>
                    <a:lnTo>
                      <a:pt x="0" y="9"/>
                    </a:lnTo>
                    <a:lnTo>
                      <a:pt x="9" y="9"/>
                    </a:lnTo>
                    <a:lnTo>
                      <a:pt x="9" y="9"/>
                    </a:lnTo>
                    <a:lnTo>
                      <a:pt x="29" y="9"/>
                    </a:lnTo>
                    <a:lnTo>
                      <a:pt x="48" y="19"/>
                    </a:lnTo>
                    <a:lnTo>
                      <a:pt x="77" y="19"/>
                    </a:lnTo>
                    <a:lnTo>
                      <a:pt x="96" y="19"/>
                    </a:lnTo>
                    <a:lnTo>
                      <a:pt x="115" y="19"/>
                    </a:lnTo>
                    <a:lnTo>
                      <a:pt x="125" y="29"/>
                    </a:lnTo>
                    <a:lnTo>
                      <a:pt x="144" y="39"/>
                    </a:lnTo>
                    <a:lnTo>
                      <a:pt x="154" y="39"/>
                    </a:lnTo>
                    <a:lnTo>
                      <a:pt x="163" y="29"/>
                    </a:lnTo>
                    <a:lnTo>
                      <a:pt x="163" y="29"/>
                    </a:lnTo>
                    <a:lnTo>
                      <a:pt x="173" y="29"/>
                    </a:lnTo>
                    <a:lnTo>
                      <a:pt x="173" y="29"/>
                    </a:lnTo>
                    <a:lnTo>
                      <a:pt x="173" y="29"/>
                    </a:lnTo>
                    <a:lnTo>
                      <a:pt x="182" y="29"/>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7" name="Freeform 275"/>
              <p:cNvSpPr>
                <a:spLocks/>
              </p:cNvSpPr>
              <p:nvPr/>
            </p:nvSpPr>
            <p:spPr bwMode="auto">
              <a:xfrm>
                <a:off x="2706" y="2302"/>
                <a:ext cx="163" cy="30"/>
              </a:xfrm>
              <a:custGeom>
                <a:avLst/>
                <a:gdLst>
                  <a:gd name="T0" fmla="*/ 163 w 163"/>
                  <a:gd name="T1" fmla="*/ 20 h 30"/>
                  <a:gd name="T2" fmla="*/ 163 w 163"/>
                  <a:gd name="T3" fmla="*/ 20 h 30"/>
                  <a:gd name="T4" fmla="*/ 154 w 163"/>
                  <a:gd name="T5" fmla="*/ 10 h 30"/>
                  <a:gd name="T6" fmla="*/ 163 w 163"/>
                  <a:gd name="T7" fmla="*/ 10 h 30"/>
                  <a:gd name="T8" fmla="*/ 154 w 163"/>
                  <a:gd name="T9" fmla="*/ 10 h 30"/>
                  <a:gd name="T10" fmla="*/ 154 w 163"/>
                  <a:gd name="T11" fmla="*/ 0 h 30"/>
                  <a:gd name="T12" fmla="*/ 163 w 163"/>
                  <a:gd name="T13" fmla="*/ 0 h 30"/>
                  <a:gd name="T14" fmla="*/ 163 w 163"/>
                  <a:gd name="T15" fmla="*/ 0 h 30"/>
                  <a:gd name="T16" fmla="*/ 134 w 163"/>
                  <a:gd name="T17" fmla="*/ 0 h 30"/>
                  <a:gd name="T18" fmla="*/ 96 w 163"/>
                  <a:gd name="T19" fmla="*/ 0 h 30"/>
                  <a:gd name="T20" fmla="*/ 77 w 163"/>
                  <a:gd name="T21" fmla="*/ 0 h 30"/>
                  <a:gd name="T22" fmla="*/ 58 w 163"/>
                  <a:gd name="T23" fmla="*/ 0 h 30"/>
                  <a:gd name="T24" fmla="*/ 38 w 163"/>
                  <a:gd name="T25" fmla="*/ 0 h 30"/>
                  <a:gd name="T26" fmla="*/ 0 w 163"/>
                  <a:gd name="T27" fmla="*/ 0 h 30"/>
                  <a:gd name="T28" fmla="*/ 0 w 163"/>
                  <a:gd name="T29" fmla="*/ 0 h 30"/>
                  <a:gd name="T30" fmla="*/ 9 w 163"/>
                  <a:gd name="T31" fmla="*/ 0 h 30"/>
                  <a:gd name="T32" fmla="*/ 29 w 163"/>
                  <a:gd name="T33" fmla="*/ 0 h 30"/>
                  <a:gd name="T34" fmla="*/ 38 w 163"/>
                  <a:gd name="T35" fmla="*/ 10 h 30"/>
                  <a:gd name="T36" fmla="*/ 77 w 163"/>
                  <a:gd name="T37" fmla="*/ 10 h 30"/>
                  <a:gd name="T38" fmla="*/ 96 w 163"/>
                  <a:gd name="T39" fmla="*/ 10 h 30"/>
                  <a:gd name="T40" fmla="*/ 115 w 163"/>
                  <a:gd name="T41" fmla="*/ 10 h 30"/>
                  <a:gd name="T42" fmla="*/ 125 w 163"/>
                  <a:gd name="T43" fmla="*/ 20 h 30"/>
                  <a:gd name="T44" fmla="*/ 144 w 163"/>
                  <a:gd name="T45" fmla="*/ 30 h 30"/>
                  <a:gd name="T46" fmla="*/ 154 w 163"/>
                  <a:gd name="T47" fmla="*/ 30 h 30"/>
                  <a:gd name="T48" fmla="*/ 154 w 163"/>
                  <a:gd name="T49" fmla="*/ 20 h 30"/>
                  <a:gd name="T50" fmla="*/ 163 w 163"/>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30">
                    <a:moveTo>
                      <a:pt x="163" y="20"/>
                    </a:moveTo>
                    <a:lnTo>
                      <a:pt x="163" y="20"/>
                    </a:lnTo>
                    <a:lnTo>
                      <a:pt x="154" y="10"/>
                    </a:lnTo>
                    <a:lnTo>
                      <a:pt x="163" y="10"/>
                    </a:lnTo>
                    <a:lnTo>
                      <a:pt x="154" y="10"/>
                    </a:lnTo>
                    <a:lnTo>
                      <a:pt x="154" y="0"/>
                    </a:lnTo>
                    <a:lnTo>
                      <a:pt x="163" y="0"/>
                    </a:lnTo>
                    <a:lnTo>
                      <a:pt x="163" y="0"/>
                    </a:lnTo>
                    <a:lnTo>
                      <a:pt x="134" y="0"/>
                    </a:lnTo>
                    <a:lnTo>
                      <a:pt x="96" y="0"/>
                    </a:lnTo>
                    <a:lnTo>
                      <a:pt x="77" y="0"/>
                    </a:lnTo>
                    <a:lnTo>
                      <a:pt x="58" y="0"/>
                    </a:lnTo>
                    <a:lnTo>
                      <a:pt x="38" y="0"/>
                    </a:lnTo>
                    <a:lnTo>
                      <a:pt x="0" y="0"/>
                    </a:lnTo>
                    <a:lnTo>
                      <a:pt x="0" y="0"/>
                    </a:lnTo>
                    <a:lnTo>
                      <a:pt x="9" y="0"/>
                    </a:lnTo>
                    <a:lnTo>
                      <a:pt x="29" y="0"/>
                    </a:lnTo>
                    <a:lnTo>
                      <a:pt x="38" y="10"/>
                    </a:lnTo>
                    <a:lnTo>
                      <a:pt x="77" y="10"/>
                    </a:lnTo>
                    <a:lnTo>
                      <a:pt x="96" y="10"/>
                    </a:lnTo>
                    <a:lnTo>
                      <a:pt x="115" y="10"/>
                    </a:lnTo>
                    <a:lnTo>
                      <a:pt x="125" y="20"/>
                    </a:lnTo>
                    <a:lnTo>
                      <a:pt x="144" y="30"/>
                    </a:lnTo>
                    <a:lnTo>
                      <a:pt x="154" y="30"/>
                    </a:lnTo>
                    <a:lnTo>
                      <a:pt x="154" y="20"/>
                    </a:lnTo>
                    <a:lnTo>
                      <a:pt x="163" y="2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8" name="Freeform 276"/>
              <p:cNvSpPr>
                <a:spLocks/>
              </p:cNvSpPr>
              <p:nvPr/>
            </p:nvSpPr>
            <p:spPr bwMode="auto">
              <a:xfrm>
                <a:off x="2812" y="2312"/>
                <a:ext cx="192" cy="592"/>
              </a:xfrm>
              <a:custGeom>
                <a:avLst/>
                <a:gdLst>
                  <a:gd name="T0" fmla="*/ 134 w 192"/>
                  <a:gd name="T1" fmla="*/ 0 h 592"/>
                  <a:gd name="T2" fmla="*/ 144 w 192"/>
                  <a:gd name="T3" fmla="*/ 69 h 592"/>
                  <a:gd name="T4" fmla="*/ 144 w 192"/>
                  <a:gd name="T5" fmla="*/ 128 h 592"/>
                  <a:gd name="T6" fmla="*/ 153 w 192"/>
                  <a:gd name="T7" fmla="*/ 198 h 592"/>
                  <a:gd name="T8" fmla="*/ 153 w 192"/>
                  <a:gd name="T9" fmla="*/ 257 h 592"/>
                  <a:gd name="T10" fmla="*/ 163 w 192"/>
                  <a:gd name="T11" fmla="*/ 326 h 592"/>
                  <a:gd name="T12" fmla="*/ 182 w 192"/>
                  <a:gd name="T13" fmla="*/ 454 h 592"/>
                  <a:gd name="T14" fmla="*/ 192 w 192"/>
                  <a:gd name="T15" fmla="*/ 523 h 592"/>
                  <a:gd name="T16" fmla="*/ 173 w 192"/>
                  <a:gd name="T17" fmla="*/ 553 h 592"/>
                  <a:gd name="T18" fmla="*/ 163 w 192"/>
                  <a:gd name="T19" fmla="*/ 582 h 592"/>
                  <a:gd name="T20" fmla="*/ 144 w 192"/>
                  <a:gd name="T21" fmla="*/ 592 h 592"/>
                  <a:gd name="T22" fmla="*/ 125 w 192"/>
                  <a:gd name="T23" fmla="*/ 592 h 592"/>
                  <a:gd name="T24" fmla="*/ 96 w 192"/>
                  <a:gd name="T25" fmla="*/ 582 h 592"/>
                  <a:gd name="T26" fmla="*/ 67 w 192"/>
                  <a:gd name="T27" fmla="*/ 572 h 592"/>
                  <a:gd name="T28" fmla="*/ 38 w 192"/>
                  <a:gd name="T29" fmla="*/ 553 h 592"/>
                  <a:gd name="T30" fmla="*/ 0 w 192"/>
                  <a:gd name="T31" fmla="*/ 523 h 592"/>
                  <a:gd name="T32" fmla="*/ 9 w 192"/>
                  <a:gd name="T33" fmla="*/ 523 h 592"/>
                  <a:gd name="T34" fmla="*/ 19 w 192"/>
                  <a:gd name="T35" fmla="*/ 523 h 592"/>
                  <a:gd name="T36" fmla="*/ 28 w 192"/>
                  <a:gd name="T37" fmla="*/ 513 h 592"/>
                  <a:gd name="T38" fmla="*/ 38 w 192"/>
                  <a:gd name="T39" fmla="*/ 503 h 592"/>
                  <a:gd name="T40" fmla="*/ 48 w 192"/>
                  <a:gd name="T41" fmla="*/ 503 h 592"/>
                  <a:gd name="T42" fmla="*/ 57 w 192"/>
                  <a:gd name="T43" fmla="*/ 493 h 592"/>
                  <a:gd name="T44" fmla="*/ 57 w 192"/>
                  <a:gd name="T45" fmla="*/ 484 h 592"/>
                  <a:gd name="T46" fmla="*/ 67 w 192"/>
                  <a:gd name="T47" fmla="*/ 474 h 592"/>
                  <a:gd name="T48" fmla="*/ 57 w 192"/>
                  <a:gd name="T49" fmla="*/ 415 h 592"/>
                  <a:gd name="T50" fmla="*/ 48 w 192"/>
                  <a:gd name="T51" fmla="*/ 355 h 592"/>
                  <a:gd name="T52" fmla="*/ 48 w 192"/>
                  <a:gd name="T53" fmla="*/ 296 h 592"/>
                  <a:gd name="T54" fmla="*/ 48 w 192"/>
                  <a:gd name="T55" fmla="*/ 227 h 592"/>
                  <a:gd name="T56" fmla="*/ 48 w 192"/>
                  <a:gd name="T57" fmla="*/ 168 h 592"/>
                  <a:gd name="T58" fmla="*/ 48 w 192"/>
                  <a:gd name="T59" fmla="*/ 109 h 592"/>
                  <a:gd name="T60" fmla="*/ 38 w 192"/>
                  <a:gd name="T61" fmla="*/ 59 h 592"/>
                  <a:gd name="T62" fmla="*/ 28 w 192"/>
                  <a:gd name="T63" fmla="*/ 10 h 592"/>
                  <a:gd name="T64" fmla="*/ 48 w 192"/>
                  <a:gd name="T65" fmla="*/ 10 h 592"/>
                  <a:gd name="T66" fmla="*/ 57 w 192"/>
                  <a:gd name="T67" fmla="*/ 10 h 592"/>
                  <a:gd name="T68" fmla="*/ 76 w 192"/>
                  <a:gd name="T69" fmla="*/ 10 h 592"/>
                  <a:gd name="T70" fmla="*/ 76 w 192"/>
                  <a:gd name="T71" fmla="*/ 10 h 592"/>
                  <a:gd name="T72" fmla="*/ 86 w 192"/>
                  <a:gd name="T73" fmla="*/ 0 h 592"/>
                  <a:gd name="T74" fmla="*/ 96 w 192"/>
                  <a:gd name="T75" fmla="*/ 0 h 592"/>
                  <a:gd name="T76" fmla="*/ 115 w 192"/>
                  <a:gd name="T77" fmla="*/ 0 h 592"/>
                  <a:gd name="T78" fmla="*/ 134 w 192"/>
                  <a:gd name="T7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592">
                    <a:moveTo>
                      <a:pt x="134" y="0"/>
                    </a:moveTo>
                    <a:lnTo>
                      <a:pt x="144" y="69"/>
                    </a:lnTo>
                    <a:lnTo>
                      <a:pt x="144" y="128"/>
                    </a:lnTo>
                    <a:lnTo>
                      <a:pt x="153" y="198"/>
                    </a:lnTo>
                    <a:lnTo>
                      <a:pt x="153" y="257"/>
                    </a:lnTo>
                    <a:lnTo>
                      <a:pt x="163" y="326"/>
                    </a:lnTo>
                    <a:lnTo>
                      <a:pt x="182" y="454"/>
                    </a:lnTo>
                    <a:lnTo>
                      <a:pt x="192" y="523"/>
                    </a:lnTo>
                    <a:lnTo>
                      <a:pt x="173" y="553"/>
                    </a:lnTo>
                    <a:lnTo>
                      <a:pt x="163" y="582"/>
                    </a:lnTo>
                    <a:lnTo>
                      <a:pt x="144" y="592"/>
                    </a:lnTo>
                    <a:lnTo>
                      <a:pt x="125" y="592"/>
                    </a:lnTo>
                    <a:lnTo>
                      <a:pt x="96" y="582"/>
                    </a:lnTo>
                    <a:lnTo>
                      <a:pt x="67" y="572"/>
                    </a:lnTo>
                    <a:lnTo>
                      <a:pt x="38" y="553"/>
                    </a:lnTo>
                    <a:lnTo>
                      <a:pt x="0" y="523"/>
                    </a:lnTo>
                    <a:lnTo>
                      <a:pt x="9" y="523"/>
                    </a:lnTo>
                    <a:lnTo>
                      <a:pt x="19" y="523"/>
                    </a:lnTo>
                    <a:lnTo>
                      <a:pt x="28" y="513"/>
                    </a:lnTo>
                    <a:lnTo>
                      <a:pt x="38" y="503"/>
                    </a:lnTo>
                    <a:lnTo>
                      <a:pt x="4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76" y="10"/>
                    </a:lnTo>
                    <a:lnTo>
                      <a:pt x="76" y="10"/>
                    </a:lnTo>
                    <a:lnTo>
                      <a:pt x="86" y="0"/>
                    </a:lnTo>
                    <a:lnTo>
                      <a:pt x="96" y="0"/>
                    </a:lnTo>
                    <a:lnTo>
                      <a:pt x="115" y="0"/>
                    </a:lnTo>
                    <a:lnTo>
                      <a:pt x="134"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9" name="Freeform 277"/>
              <p:cNvSpPr>
                <a:spLocks/>
              </p:cNvSpPr>
              <p:nvPr/>
            </p:nvSpPr>
            <p:spPr bwMode="auto">
              <a:xfrm>
                <a:off x="2812" y="2312"/>
                <a:ext cx="182" cy="582"/>
              </a:xfrm>
              <a:custGeom>
                <a:avLst/>
                <a:gdLst>
                  <a:gd name="T0" fmla="*/ 125 w 182"/>
                  <a:gd name="T1" fmla="*/ 0 h 582"/>
                  <a:gd name="T2" fmla="*/ 134 w 182"/>
                  <a:gd name="T3" fmla="*/ 59 h 582"/>
                  <a:gd name="T4" fmla="*/ 144 w 182"/>
                  <a:gd name="T5" fmla="*/ 128 h 582"/>
                  <a:gd name="T6" fmla="*/ 144 w 182"/>
                  <a:gd name="T7" fmla="*/ 198 h 582"/>
                  <a:gd name="T8" fmla="*/ 153 w 182"/>
                  <a:gd name="T9" fmla="*/ 257 h 582"/>
                  <a:gd name="T10" fmla="*/ 163 w 182"/>
                  <a:gd name="T11" fmla="*/ 316 h 582"/>
                  <a:gd name="T12" fmla="*/ 173 w 182"/>
                  <a:gd name="T13" fmla="*/ 444 h 582"/>
                  <a:gd name="T14" fmla="*/ 182 w 182"/>
                  <a:gd name="T15" fmla="*/ 513 h 582"/>
                  <a:gd name="T16" fmla="*/ 173 w 182"/>
                  <a:gd name="T17" fmla="*/ 543 h 582"/>
                  <a:gd name="T18" fmla="*/ 153 w 182"/>
                  <a:gd name="T19" fmla="*/ 572 h 582"/>
                  <a:gd name="T20" fmla="*/ 134 w 182"/>
                  <a:gd name="T21" fmla="*/ 582 h 582"/>
                  <a:gd name="T22" fmla="*/ 115 w 182"/>
                  <a:gd name="T23" fmla="*/ 582 h 582"/>
                  <a:gd name="T24" fmla="*/ 96 w 182"/>
                  <a:gd name="T25" fmla="*/ 582 h 582"/>
                  <a:gd name="T26" fmla="*/ 67 w 182"/>
                  <a:gd name="T27" fmla="*/ 572 h 582"/>
                  <a:gd name="T28" fmla="*/ 28 w 182"/>
                  <a:gd name="T29" fmla="*/ 553 h 582"/>
                  <a:gd name="T30" fmla="*/ 0 w 182"/>
                  <a:gd name="T31" fmla="*/ 523 h 582"/>
                  <a:gd name="T32" fmla="*/ 9 w 182"/>
                  <a:gd name="T33" fmla="*/ 523 h 582"/>
                  <a:gd name="T34" fmla="*/ 19 w 182"/>
                  <a:gd name="T35" fmla="*/ 523 h 582"/>
                  <a:gd name="T36" fmla="*/ 28 w 182"/>
                  <a:gd name="T37" fmla="*/ 513 h 582"/>
                  <a:gd name="T38" fmla="*/ 38 w 182"/>
                  <a:gd name="T39" fmla="*/ 503 h 582"/>
                  <a:gd name="T40" fmla="*/ 48 w 182"/>
                  <a:gd name="T41" fmla="*/ 503 h 582"/>
                  <a:gd name="T42" fmla="*/ 57 w 182"/>
                  <a:gd name="T43" fmla="*/ 484 h 582"/>
                  <a:gd name="T44" fmla="*/ 67 w 182"/>
                  <a:gd name="T45" fmla="*/ 474 h 582"/>
                  <a:gd name="T46" fmla="*/ 57 w 182"/>
                  <a:gd name="T47" fmla="*/ 415 h 582"/>
                  <a:gd name="T48" fmla="*/ 48 w 182"/>
                  <a:gd name="T49" fmla="*/ 355 h 582"/>
                  <a:gd name="T50" fmla="*/ 48 w 182"/>
                  <a:gd name="T51" fmla="*/ 286 h 582"/>
                  <a:gd name="T52" fmla="*/ 48 w 182"/>
                  <a:gd name="T53" fmla="*/ 227 h 582"/>
                  <a:gd name="T54" fmla="*/ 48 w 182"/>
                  <a:gd name="T55" fmla="*/ 168 h 582"/>
                  <a:gd name="T56" fmla="*/ 48 w 182"/>
                  <a:gd name="T57" fmla="*/ 109 h 582"/>
                  <a:gd name="T58" fmla="*/ 38 w 182"/>
                  <a:gd name="T59" fmla="*/ 50 h 582"/>
                  <a:gd name="T60" fmla="*/ 28 w 182"/>
                  <a:gd name="T61" fmla="*/ 10 h 582"/>
                  <a:gd name="T62" fmla="*/ 48 w 182"/>
                  <a:gd name="T63" fmla="*/ 10 h 582"/>
                  <a:gd name="T64" fmla="*/ 57 w 182"/>
                  <a:gd name="T65" fmla="*/ 10 h 582"/>
                  <a:gd name="T66" fmla="*/ 76 w 182"/>
                  <a:gd name="T67" fmla="*/ 0 h 582"/>
                  <a:gd name="T68" fmla="*/ 86 w 182"/>
                  <a:gd name="T69" fmla="*/ 0 h 582"/>
                  <a:gd name="T70" fmla="*/ 96 w 182"/>
                  <a:gd name="T71" fmla="*/ 0 h 582"/>
                  <a:gd name="T72" fmla="*/ 105 w 182"/>
                  <a:gd name="T73" fmla="*/ 0 h 582"/>
                  <a:gd name="T74" fmla="*/ 125 w 182"/>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582">
                    <a:moveTo>
                      <a:pt x="125" y="0"/>
                    </a:moveTo>
                    <a:lnTo>
                      <a:pt x="134" y="59"/>
                    </a:lnTo>
                    <a:lnTo>
                      <a:pt x="144" y="128"/>
                    </a:lnTo>
                    <a:lnTo>
                      <a:pt x="144" y="198"/>
                    </a:lnTo>
                    <a:lnTo>
                      <a:pt x="153" y="257"/>
                    </a:lnTo>
                    <a:lnTo>
                      <a:pt x="163" y="316"/>
                    </a:lnTo>
                    <a:lnTo>
                      <a:pt x="173" y="444"/>
                    </a:lnTo>
                    <a:lnTo>
                      <a:pt x="182" y="513"/>
                    </a:lnTo>
                    <a:lnTo>
                      <a:pt x="173" y="543"/>
                    </a:lnTo>
                    <a:lnTo>
                      <a:pt x="153" y="572"/>
                    </a:lnTo>
                    <a:lnTo>
                      <a:pt x="134" y="582"/>
                    </a:lnTo>
                    <a:lnTo>
                      <a:pt x="115" y="582"/>
                    </a:lnTo>
                    <a:lnTo>
                      <a:pt x="96" y="582"/>
                    </a:lnTo>
                    <a:lnTo>
                      <a:pt x="67" y="572"/>
                    </a:lnTo>
                    <a:lnTo>
                      <a:pt x="28" y="553"/>
                    </a:lnTo>
                    <a:lnTo>
                      <a:pt x="0" y="523"/>
                    </a:lnTo>
                    <a:lnTo>
                      <a:pt x="9" y="523"/>
                    </a:lnTo>
                    <a:lnTo>
                      <a:pt x="19" y="523"/>
                    </a:lnTo>
                    <a:lnTo>
                      <a:pt x="28" y="513"/>
                    </a:lnTo>
                    <a:lnTo>
                      <a:pt x="38" y="503"/>
                    </a:lnTo>
                    <a:lnTo>
                      <a:pt x="48" y="503"/>
                    </a:lnTo>
                    <a:lnTo>
                      <a:pt x="57" y="484"/>
                    </a:lnTo>
                    <a:lnTo>
                      <a:pt x="67" y="474"/>
                    </a:lnTo>
                    <a:lnTo>
                      <a:pt x="57" y="415"/>
                    </a:lnTo>
                    <a:lnTo>
                      <a:pt x="48" y="355"/>
                    </a:lnTo>
                    <a:lnTo>
                      <a:pt x="48" y="286"/>
                    </a:lnTo>
                    <a:lnTo>
                      <a:pt x="48" y="227"/>
                    </a:lnTo>
                    <a:lnTo>
                      <a:pt x="48" y="168"/>
                    </a:lnTo>
                    <a:lnTo>
                      <a:pt x="48" y="109"/>
                    </a:lnTo>
                    <a:lnTo>
                      <a:pt x="38" y="50"/>
                    </a:lnTo>
                    <a:lnTo>
                      <a:pt x="28" y="10"/>
                    </a:lnTo>
                    <a:lnTo>
                      <a:pt x="48" y="10"/>
                    </a:lnTo>
                    <a:lnTo>
                      <a:pt x="57" y="10"/>
                    </a:lnTo>
                    <a:lnTo>
                      <a:pt x="76" y="0"/>
                    </a:lnTo>
                    <a:lnTo>
                      <a:pt x="86" y="0"/>
                    </a:lnTo>
                    <a:lnTo>
                      <a:pt x="96" y="0"/>
                    </a:lnTo>
                    <a:lnTo>
                      <a:pt x="105" y="0"/>
                    </a:lnTo>
                    <a:lnTo>
                      <a:pt x="125"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0" name="Freeform 278"/>
              <p:cNvSpPr>
                <a:spLocks/>
              </p:cNvSpPr>
              <p:nvPr/>
            </p:nvSpPr>
            <p:spPr bwMode="auto">
              <a:xfrm>
                <a:off x="2812" y="2312"/>
                <a:ext cx="182" cy="582"/>
              </a:xfrm>
              <a:custGeom>
                <a:avLst/>
                <a:gdLst>
                  <a:gd name="T0" fmla="*/ 125 w 182"/>
                  <a:gd name="T1" fmla="*/ 0 h 582"/>
                  <a:gd name="T2" fmla="*/ 134 w 182"/>
                  <a:gd name="T3" fmla="*/ 69 h 582"/>
                  <a:gd name="T4" fmla="*/ 144 w 182"/>
                  <a:gd name="T5" fmla="*/ 128 h 582"/>
                  <a:gd name="T6" fmla="*/ 144 w 182"/>
                  <a:gd name="T7" fmla="*/ 188 h 582"/>
                  <a:gd name="T8" fmla="*/ 153 w 182"/>
                  <a:gd name="T9" fmla="*/ 257 h 582"/>
                  <a:gd name="T10" fmla="*/ 163 w 182"/>
                  <a:gd name="T11" fmla="*/ 316 h 582"/>
                  <a:gd name="T12" fmla="*/ 163 w 182"/>
                  <a:gd name="T13" fmla="*/ 385 h 582"/>
                  <a:gd name="T14" fmla="*/ 173 w 182"/>
                  <a:gd name="T15" fmla="*/ 444 h 582"/>
                  <a:gd name="T16" fmla="*/ 182 w 182"/>
                  <a:gd name="T17" fmla="*/ 513 h 582"/>
                  <a:gd name="T18" fmla="*/ 173 w 182"/>
                  <a:gd name="T19" fmla="*/ 543 h 582"/>
                  <a:gd name="T20" fmla="*/ 153 w 182"/>
                  <a:gd name="T21" fmla="*/ 563 h 582"/>
                  <a:gd name="T22" fmla="*/ 134 w 182"/>
                  <a:gd name="T23" fmla="*/ 572 h 582"/>
                  <a:gd name="T24" fmla="*/ 115 w 182"/>
                  <a:gd name="T25" fmla="*/ 582 h 582"/>
                  <a:gd name="T26" fmla="*/ 96 w 182"/>
                  <a:gd name="T27" fmla="*/ 572 h 582"/>
                  <a:gd name="T28" fmla="*/ 67 w 182"/>
                  <a:gd name="T29" fmla="*/ 563 h 582"/>
                  <a:gd name="T30" fmla="*/ 38 w 182"/>
                  <a:gd name="T31" fmla="*/ 553 h 582"/>
                  <a:gd name="T32" fmla="*/ 0 w 182"/>
                  <a:gd name="T33" fmla="*/ 523 h 582"/>
                  <a:gd name="T34" fmla="*/ 9 w 182"/>
                  <a:gd name="T35" fmla="*/ 523 h 582"/>
                  <a:gd name="T36" fmla="*/ 19 w 182"/>
                  <a:gd name="T37" fmla="*/ 523 h 582"/>
                  <a:gd name="T38" fmla="*/ 38 w 182"/>
                  <a:gd name="T39" fmla="*/ 503 h 582"/>
                  <a:gd name="T40" fmla="*/ 57 w 182"/>
                  <a:gd name="T41" fmla="*/ 493 h 582"/>
                  <a:gd name="T42" fmla="*/ 57 w 182"/>
                  <a:gd name="T43" fmla="*/ 484 h 582"/>
                  <a:gd name="T44" fmla="*/ 67 w 182"/>
                  <a:gd name="T45" fmla="*/ 474 h 582"/>
                  <a:gd name="T46" fmla="*/ 57 w 182"/>
                  <a:gd name="T47" fmla="*/ 415 h 582"/>
                  <a:gd name="T48" fmla="*/ 48 w 182"/>
                  <a:gd name="T49" fmla="*/ 355 h 582"/>
                  <a:gd name="T50" fmla="*/ 48 w 182"/>
                  <a:gd name="T51" fmla="*/ 296 h 582"/>
                  <a:gd name="T52" fmla="*/ 48 w 182"/>
                  <a:gd name="T53" fmla="*/ 227 h 582"/>
                  <a:gd name="T54" fmla="*/ 48 w 182"/>
                  <a:gd name="T55" fmla="*/ 168 h 582"/>
                  <a:gd name="T56" fmla="*/ 48 w 182"/>
                  <a:gd name="T57" fmla="*/ 109 h 582"/>
                  <a:gd name="T58" fmla="*/ 38 w 182"/>
                  <a:gd name="T59" fmla="*/ 59 h 582"/>
                  <a:gd name="T60" fmla="*/ 28 w 182"/>
                  <a:gd name="T61" fmla="*/ 10 h 582"/>
                  <a:gd name="T62" fmla="*/ 48 w 182"/>
                  <a:gd name="T63" fmla="*/ 10 h 582"/>
                  <a:gd name="T64" fmla="*/ 57 w 182"/>
                  <a:gd name="T65" fmla="*/ 10 h 582"/>
                  <a:gd name="T66" fmla="*/ 67 w 182"/>
                  <a:gd name="T67" fmla="*/ 10 h 582"/>
                  <a:gd name="T68" fmla="*/ 76 w 182"/>
                  <a:gd name="T69" fmla="*/ 10 h 582"/>
                  <a:gd name="T70" fmla="*/ 86 w 182"/>
                  <a:gd name="T71" fmla="*/ 0 h 582"/>
                  <a:gd name="T72" fmla="*/ 96 w 182"/>
                  <a:gd name="T73" fmla="*/ 0 h 582"/>
                  <a:gd name="T74" fmla="*/ 105 w 182"/>
                  <a:gd name="T75" fmla="*/ 0 h 582"/>
                  <a:gd name="T76" fmla="*/ 125 w 1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582">
                    <a:moveTo>
                      <a:pt x="125" y="0"/>
                    </a:moveTo>
                    <a:lnTo>
                      <a:pt x="134" y="69"/>
                    </a:lnTo>
                    <a:lnTo>
                      <a:pt x="144" y="128"/>
                    </a:lnTo>
                    <a:lnTo>
                      <a:pt x="144" y="188"/>
                    </a:lnTo>
                    <a:lnTo>
                      <a:pt x="153" y="257"/>
                    </a:lnTo>
                    <a:lnTo>
                      <a:pt x="163" y="316"/>
                    </a:lnTo>
                    <a:lnTo>
                      <a:pt x="163" y="385"/>
                    </a:lnTo>
                    <a:lnTo>
                      <a:pt x="173" y="444"/>
                    </a:lnTo>
                    <a:lnTo>
                      <a:pt x="182" y="513"/>
                    </a:lnTo>
                    <a:lnTo>
                      <a:pt x="173" y="543"/>
                    </a:lnTo>
                    <a:lnTo>
                      <a:pt x="153" y="563"/>
                    </a:lnTo>
                    <a:lnTo>
                      <a:pt x="134" y="572"/>
                    </a:lnTo>
                    <a:lnTo>
                      <a:pt x="115" y="582"/>
                    </a:lnTo>
                    <a:lnTo>
                      <a:pt x="96" y="572"/>
                    </a:lnTo>
                    <a:lnTo>
                      <a:pt x="67" y="563"/>
                    </a:lnTo>
                    <a:lnTo>
                      <a:pt x="38" y="553"/>
                    </a:lnTo>
                    <a:lnTo>
                      <a:pt x="0" y="523"/>
                    </a:lnTo>
                    <a:lnTo>
                      <a:pt x="9" y="523"/>
                    </a:lnTo>
                    <a:lnTo>
                      <a:pt x="19" y="523"/>
                    </a:lnTo>
                    <a:lnTo>
                      <a:pt x="3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67" y="10"/>
                    </a:lnTo>
                    <a:lnTo>
                      <a:pt x="76" y="10"/>
                    </a:lnTo>
                    <a:lnTo>
                      <a:pt x="86" y="0"/>
                    </a:lnTo>
                    <a:lnTo>
                      <a:pt x="96" y="0"/>
                    </a:lnTo>
                    <a:lnTo>
                      <a:pt x="105" y="0"/>
                    </a:lnTo>
                    <a:lnTo>
                      <a:pt x="125"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1" name="Freeform 279"/>
              <p:cNvSpPr>
                <a:spLocks/>
              </p:cNvSpPr>
              <p:nvPr/>
            </p:nvSpPr>
            <p:spPr bwMode="auto">
              <a:xfrm>
                <a:off x="2850" y="2352"/>
                <a:ext cx="96" cy="453"/>
              </a:xfrm>
              <a:custGeom>
                <a:avLst/>
                <a:gdLst>
                  <a:gd name="T0" fmla="*/ 0 w 96"/>
                  <a:gd name="T1" fmla="*/ 0 h 453"/>
                  <a:gd name="T2" fmla="*/ 10 w 96"/>
                  <a:gd name="T3" fmla="*/ 10 h 453"/>
                  <a:gd name="T4" fmla="*/ 19 w 96"/>
                  <a:gd name="T5" fmla="*/ 19 h 453"/>
                  <a:gd name="T6" fmla="*/ 29 w 96"/>
                  <a:gd name="T7" fmla="*/ 29 h 453"/>
                  <a:gd name="T8" fmla="*/ 38 w 96"/>
                  <a:gd name="T9" fmla="*/ 29 h 453"/>
                  <a:gd name="T10" fmla="*/ 48 w 96"/>
                  <a:gd name="T11" fmla="*/ 39 h 453"/>
                  <a:gd name="T12" fmla="*/ 48 w 96"/>
                  <a:gd name="T13" fmla="*/ 39 h 453"/>
                  <a:gd name="T14" fmla="*/ 58 w 96"/>
                  <a:gd name="T15" fmla="*/ 49 h 453"/>
                  <a:gd name="T16" fmla="*/ 58 w 96"/>
                  <a:gd name="T17" fmla="*/ 59 h 453"/>
                  <a:gd name="T18" fmla="*/ 48 w 96"/>
                  <a:gd name="T19" fmla="*/ 108 h 453"/>
                  <a:gd name="T20" fmla="*/ 48 w 96"/>
                  <a:gd name="T21" fmla="*/ 158 h 453"/>
                  <a:gd name="T22" fmla="*/ 48 w 96"/>
                  <a:gd name="T23" fmla="*/ 207 h 453"/>
                  <a:gd name="T24" fmla="*/ 58 w 96"/>
                  <a:gd name="T25" fmla="*/ 246 h 453"/>
                  <a:gd name="T26" fmla="*/ 67 w 96"/>
                  <a:gd name="T27" fmla="*/ 286 h 453"/>
                  <a:gd name="T28" fmla="*/ 87 w 96"/>
                  <a:gd name="T29" fmla="*/ 355 h 453"/>
                  <a:gd name="T30" fmla="*/ 96 w 96"/>
                  <a:gd name="T31" fmla="*/ 394 h 453"/>
                  <a:gd name="T32" fmla="*/ 96 w 96"/>
                  <a:gd name="T33" fmla="*/ 414 h 453"/>
                  <a:gd name="T34" fmla="*/ 96 w 96"/>
                  <a:gd name="T35" fmla="*/ 424 h 453"/>
                  <a:gd name="T36" fmla="*/ 96 w 96"/>
                  <a:gd name="T37" fmla="*/ 434 h 453"/>
                  <a:gd name="T38" fmla="*/ 87 w 96"/>
                  <a:gd name="T39" fmla="*/ 453 h 453"/>
                  <a:gd name="T40" fmla="*/ 67 w 96"/>
                  <a:gd name="T41" fmla="*/ 453 h 453"/>
                  <a:gd name="T42" fmla="*/ 58 w 96"/>
                  <a:gd name="T43" fmla="*/ 453 h 453"/>
                  <a:gd name="T44" fmla="*/ 38 w 96"/>
                  <a:gd name="T45" fmla="*/ 444 h 453"/>
                  <a:gd name="T46" fmla="*/ 29 w 96"/>
                  <a:gd name="T47" fmla="*/ 434 h 453"/>
                  <a:gd name="T48" fmla="*/ 19 w 96"/>
                  <a:gd name="T49" fmla="*/ 404 h 453"/>
                  <a:gd name="T50" fmla="*/ 10 w 96"/>
                  <a:gd name="T51" fmla="*/ 365 h 453"/>
                  <a:gd name="T52" fmla="*/ 10 w 96"/>
                  <a:gd name="T53" fmla="*/ 325 h 453"/>
                  <a:gd name="T54" fmla="*/ 10 w 96"/>
                  <a:gd name="T55" fmla="*/ 286 h 453"/>
                  <a:gd name="T56" fmla="*/ 10 w 96"/>
                  <a:gd name="T57" fmla="*/ 236 h 453"/>
                  <a:gd name="T58" fmla="*/ 10 w 96"/>
                  <a:gd name="T59" fmla="*/ 187 h 453"/>
                  <a:gd name="T60" fmla="*/ 10 w 96"/>
                  <a:gd name="T61" fmla="*/ 138 h 453"/>
                  <a:gd name="T62" fmla="*/ 10 w 96"/>
                  <a:gd name="T63" fmla="*/ 88 h 453"/>
                  <a:gd name="T64" fmla="*/ 10 w 96"/>
                  <a:gd name="T65" fmla="*/ 79 h 453"/>
                  <a:gd name="T66" fmla="*/ 10 w 96"/>
                  <a:gd name="T67" fmla="*/ 59 h 453"/>
                  <a:gd name="T68" fmla="*/ 10 w 96"/>
                  <a:gd name="T69" fmla="*/ 49 h 453"/>
                  <a:gd name="T70" fmla="*/ 10 w 96"/>
                  <a:gd name="T71" fmla="*/ 39 h 453"/>
                  <a:gd name="T72" fmla="*/ 10 w 96"/>
                  <a:gd name="T73" fmla="*/ 29 h 453"/>
                  <a:gd name="T74" fmla="*/ 0 w 96"/>
                  <a:gd name="T75" fmla="*/ 19 h 453"/>
                  <a:gd name="T76" fmla="*/ 0 w 96"/>
                  <a:gd name="T77" fmla="*/ 10 h 453"/>
                  <a:gd name="T78" fmla="*/ 0 w 96"/>
                  <a:gd name="T7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53">
                    <a:moveTo>
                      <a:pt x="0" y="0"/>
                    </a:moveTo>
                    <a:lnTo>
                      <a:pt x="10" y="10"/>
                    </a:lnTo>
                    <a:lnTo>
                      <a:pt x="19" y="19"/>
                    </a:lnTo>
                    <a:lnTo>
                      <a:pt x="29" y="29"/>
                    </a:lnTo>
                    <a:lnTo>
                      <a:pt x="38" y="29"/>
                    </a:lnTo>
                    <a:lnTo>
                      <a:pt x="48" y="39"/>
                    </a:lnTo>
                    <a:lnTo>
                      <a:pt x="48" y="39"/>
                    </a:lnTo>
                    <a:lnTo>
                      <a:pt x="58" y="49"/>
                    </a:lnTo>
                    <a:lnTo>
                      <a:pt x="58" y="59"/>
                    </a:lnTo>
                    <a:lnTo>
                      <a:pt x="48" y="108"/>
                    </a:lnTo>
                    <a:lnTo>
                      <a:pt x="48" y="158"/>
                    </a:lnTo>
                    <a:lnTo>
                      <a:pt x="48" y="207"/>
                    </a:lnTo>
                    <a:lnTo>
                      <a:pt x="58" y="246"/>
                    </a:lnTo>
                    <a:lnTo>
                      <a:pt x="67" y="286"/>
                    </a:lnTo>
                    <a:lnTo>
                      <a:pt x="87" y="355"/>
                    </a:lnTo>
                    <a:lnTo>
                      <a:pt x="96" y="394"/>
                    </a:lnTo>
                    <a:lnTo>
                      <a:pt x="96" y="414"/>
                    </a:lnTo>
                    <a:lnTo>
                      <a:pt x="96" y="424"/>
                    </a:lnTo>
                    <a:lnTo>
                      <a:pt x="96" y="434"/>
                    </a:lnTo>
                    <a:lnTo>
                      <a:pt x="87" y="453"/>
                    </a:lnTo>
                    <a:lnTo>
                      <a:pt x="67" y="453"/>
                    </a:lnTo>
                    <a:lnTo>
                      <a:pt x="58" y="453"/>
                    </a:lnTo>
                    <a:lnTo>
                      <a:pt x="38" y="444"/>
                    </a:lnTo>
                    <a:lnTo>
                      <a:pt x="29" y="434"/>
                    </a:lnTo>
                    <a:lnTo>
                      <a:pt x="19" y="404"/>
                    </a:lnTo>
                    <a:lnTo>
                      <a:pt x="10" y="365"/>
                    </a:lnTo>
                    <a:lnTo>
                      <a:pt x="10" y="325"/>
                    </a:lnTo>
                    <a:lnTo>
                      <a:pt x="10" y="286"/>
                    </a:lnTo>
                    <a:lnTo>
                      <a:pt x="10" y="236"/>
                    </a:lnTo>
                    <a:lnTo>
                      <a:pt x="10" y="187"/>
                    </a:lnTo>
                    <a:lnTo>
                      <a:pt x="10" y="138"/>
                    </a:lnTo>
                    <a:lnTo>
                      <a:pt x="10" y="88"/>
                    </a:lnTo>
                    <a:lnTo>
                      <a:pt x="10" y="79"/>
                    </a:lnTo>
                    <a:lnTo>
                      <a:pt x="10" y="59"/>
                    </a:lnTo>
                    <a:lnTo>
                      <a:pt x="10" y="49"/>
                    </a:lnTo>
                    <a:lnTo>
                      <a:pt x="10" y="39"/>
                    </a:lnTo>
                    <a:lnTo>
                      <a:pt x="10" y="29"/>
                    </a:lnTo>
                    <a:lnTo>
                      <a:pt x="0" y="19"/>
                    </a:lnTo>
                    <a:lnTo>
                      <a:pt x="0" y="1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2" name="Freeform 280"/>
              <p:cNvSpPr>
                <a:spLocks/>
              </p:cNvSpPr>
              <p:nvPr/>
            </p:nvSpPr>
            <p:spPr bwMode="auto">
              <a:xfrm>
                <a:off x="2850" y="2352"/>
                <a:ext cx="87" cy="453"/>
              </a:xfrm>
              <a:custGeom>
                <a:avLst/>
                <a:gdLst>
                  <a:gd name="T0" fmla="*/ 0 w 87"/>
                  <a:gd name="T1" fmla="*/ 0 h 453"/>
                  <a:gd name="T2" fmla="*/ 0 w 87"/>
                  <a:gd name="T3" fmla="*/ 10 h 453"/>
                  <a:gd name="T4" fmla="*/ 10 w 87"/>
                  <a:gd name="T5" fmla="*/ 19 h 453"/>
                  <a:gd name="T6" fmla="*/ 19 w 87"/>
                  <a:gd name="T7" fmla="*/ 29 h 453"/>
                  <a:gd name="T8" fmla="*/ 29 w 87"/>
                  <a:gd name="T9" fmla="*/ 29 h 453"/>
                  <a:gd name="T10" fmla="*/ 38 w 87"/>
                  <a:gd name="T11" fmla="*/ 39 h 453"/>
                  <a:gd name="T12" fmla="*/ 48 w 87"/>
                  <a:gd name="T13" fmla="*/ 39 h 453"/>
                  <a:gd name="T14" fmla="*/ 48 w 87"/>
                  <a:gd name="T15" fmla="*/ 49 h 453"/>
                  <a:gd name="T16" fmla="*/ 48 w 87"/>
                  <a:gd name="T17" fmla="*/ 59 h 453"/>
                  <a:gd name="T18" fmla="*/ 38 w 87"/>
                  <a:gd name="T19" fmla="*/ 108 h 453"/>
                  <a:gd name="T20" fmla="*/ 38 w 87"/>
                  <a:gd name="T21" fmla="*/ 158 h 453"/>
                  <a:gd name="T22" fmla="*/ 38 w 87"/>
                  <a:gd name="T23" fmla="*/ 197 h 453"/>
                  <a:gd name="T24" fmla="*/ 48 w 87"/>
                  <a:gd name="T25" fmla="*/ 246 h 453"/>
                  <a:gd name="T26" fmla="*/ 58 w 87"/>
                  <a:gd name="T27" fmla="*/ 315 h 453"/>
                  <a:gd name="T28" fmla="*/ 67 w 87"/>
                  <a:gd name="T29" fmla="*/ 355 h 453"/>
                  <a:gd name="T30" fmla="*/ 87 w 87"/>
                  <a:gd name="T31" fmla="*/ 394 h 453"/>
                  <a:gd name="T32" fmla="*/ 87 w 87"/>
                  <a:gd name="T33" fmla="*/ 404 h 453"/>
                  <a:gd name="T34" fmla="*/ 87 w 87"/>
                  <a:gd name="T35" fmla="*/ 424 h 453"/>
                  <a:gd name="T36" fmla="*/ 87 w 87"/>
                  <a:gd name="T37" fmla="*/ 434 h 453"/>
                  <a:gd name="T38" fmla="*/ 77 w 87"/>
                  <a:gd name="T39" fmla="*/ 444 h 453"/>
                  <a:gd name="T40" fmla="*/ 67 w 87"/>
                  <a:gd name="T41" fmla="*/ 453 h 453"/>
                  <a:gd name="T42" fmla="*/ 58 w 87"/>
                  <a:gd name="T43" fmla="*/ 453 h 453"/>
                  <a:gd name="T44" fmla="*/ 38 w 87"/>
                  <a:gd name="T45" fmla="*/ 444 h 453"/>
                  <a:gd name="T46" fmla="*/ 29 w 87"/>
                  <a:gd name="T47" fmla="*/ 434 h 453"/>
                  <a:gd name="T48" fmla="*/ 19 w 87"/>
                  <a:gd name="T49" fmla="*/ 404 h 453"/>
                  <a:gd name="T50" fmla="*/ 10 w 87"/>
                  <a:gd name="T51" fmla="*/ 365 h 453"/>
                  <a:gd name="T52" fmla="*/ 10 w 87"/>
                  <a:gd name="T53" fmla="*/ 325 h 453"/>
                  <a:gd name="T54" fmla="*/ 10 w 87"/>
                  <a:gd name="T55" fmla="*/ 286 h 453"/>
                  <a:gd name="T56" fmla="*/ 10 w 87"/>
                  <a:gd name="T57" fmla="*/ 138 h 453"/>
                  <a:gd name="T58" fmla="*/ 10 w 87"/>
                  <a:gd name="T59" fmla="*/ 88 h 453"/>
                  <a:gd name="T60" fmla="*/ 10 w 87"/>
                  <a:gd name="T61" fmla="*/ 79 h 453"/>
                  <a:gd name="T62" fmla="*/ 10 w 87"/>
                  <a:gd name="T63" fmla="*/ 69 h 453"/>
                  <a:gd name="T64" fmla="*/ 10 w 87"/>
                  <a:gd name="T65" fmla="*/ 49 h 453"/>
                  <a:gd name="T66" fmla="*/ 0 w 87"/>
                  <a:gd name="T67" fmla="*/ 39 h 453"/>
                  <a:gd name="T68" fmla="*/ 0 w 87"/>
                  <a:gd name="T69" fmla="*/ 29 h 453"/>
                  <a:gd name="T70" fmla="*/ 0 w 87"/>
                  <a:gd name="T71" fmla="*/ 19 h 453"/>
                  <a:gd name="T72" fmla="*/ 0 w 87"/>
                  <a:gd name="T73" fmla="*/ 10 h 453"/>
                  <a:gd name="T74" fmla="*/ 0 w 87"/>
                  <a:gd name="T75"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453">
                    <a:moveTo>
                      <a:pt x="0" y="0"/>
                    </a:moveTo>
                    <a:lnTo>
                      <a:pt x="0" y="10"/>
                    </a:lnTo>
                    <a:lnTo>
                      <a:pt x="10" y="19"/>
                    </a:lnTo>
                    <a:lnTo>
                      <a:pt x="19" y="29"/>
                    </a:lnTo>
                    <a:lnTo>
                      <a:pt x="29" y="29"/>
                    </a:lnTo>
                    <a:lnTo>
                      <a:pt x="38" y="39"/>
                    </a:lnTo>
                    <a:lnTo>
                      <a:pt x="48" y="39"/>
                    </a:lnTo>
                    <a:lnTo>
                      <a:pt x="48" y="49"/>
                    </a:lnTo>
                    <a:lnTo>
                      <a:pt x="48" y="59"/>
                    </a:lnTo>
                    <a:lnTo>
                      <a:pt x="38" y="108"/>
                    </a:lnTo>
                    <a:lnTo>
                      <a:pt x="38" y="158"/>
                    </a:lnTo>
                    <a:lnTo>
                      <a:pt x="38" y="197"/>
                    </a:lnTo>
                    <a:lnTo>
                      <a:pt x="48" y="246"/>
                    </a:lnTo>
                    <a:lnTo>
                      <a:pt x="58" y="315"/>
                    </a:lnTo>
                    <a:lnTo>
                      <a:pt x="67" y="355"/>
                    </a:lnTo>
                    <a:lnTo>
                      <a:pt x="87" y="394"/>
                    </a:lnTo>
                    <a:lnTo>
                      <a:pt x="87" y="404"/>
                    </a:lnTo>
                    <a:lnTo>
                      <a:pt x="87" y="424"/>
                    </a:lnTo>
                    <a:lnTo>
                      <a:pt x="87" y="434"/>
                    </a:lnTo>
                    <a:lnTo>
                      <a:pt x="77" y="444"/>
                    </a:lnTo>
                    <a:lnTo>
                      <a:pt x="67" y="453"/>
                    </a:lnTo>
                    <a:lnTo>
                      <a:pt x="58" y="453"/>
                    </a:lnTo>
                    <a:lnTo>
                      <a:pt x="38" y="444"/>
                    </a:lnTo>
                    <a:lnTo>
                      <a:pt x="29" y="434"/>
                    </a:lnTo>
                    <a:lnTo>
                      <a:pt x="19" y="404"/>
                    </a:lnTo>
                    <a:lnTo>
                      <a:pt x="10" y="365"/>
                    </a:lnTo>
                    <a:lnTo>
                      <a:pt x="10" y="325"/>
                    </a:lnTo>
                    <a:lnTo>
                      <a:pt x="10" y="286"/>
                    </a:lnTo>
                    <a:lnTo>
                      <a:pt x="10" y="138"/>
                    </a:lnTo>
                    <a:lnTo>
                      <a:pt x="10" y="88"/>
                    </a:lnTo>
                    <a:lnTo>
                      <a:pt x="10" y="79"/>
                    </a:lnTo>
                    <a:lnTo>
                      <a:pt x="10" y="69"/>
                    </a:lnTo>
                    <a:lnTo>
                      <a:pt x="10" y="49"/>
                    </a:lnTo>
                    <a:lnTo>
                      <a:pt x="0" y="39"/>
                    </a:lnTo>
                    <a:lnTo>
                      <a:pt x="0" y="29"/>
                    </a:lnTo>
                    <a:lnTo>
                      <a:pt x="0" y="19"/>
                    </a:lnTo>
                    <a:lnTo>
                      <a:pt x="0" y="1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3" name="Freeform 281"/>
              <p:cNvSpPr>
                <a:spLocks/>
              </p:cNvSpPr>
              <p:nvPr/>
            </p:nvSpPr>
            <p:spPr bwMode="auto">
              <a:xfrm>
                <a:off x="2850" y="2342"/>
                <a:ext cx="77" cy="454"/>
              </a:xfrm>
              <a:custGeom>
                <a:avLst/>
                <a:gdLst>
                  <a:gd name="T0" fmla="*/ 0 w 77"/>
                  <a:gd name="T1" fmla="*/ 0 h 454"/>
                  <a:gd name="T2" fmla="*/ 10 w 77"/>
                  <a:gd name="T3" fmla="*/ 20 h 454"/>
                  <a:gd name="T4" fmla="*/ 10 w 77"/>
                  <a:gd name="T5" fmla="*/ 29 h 454"/>
                  <a:gd name="T6" fmla="*/ 19 w 77"/>
                  <a:gd name="T7" fmla="*/ 39 h 454"/>
                  <a:gd name="T8" fmla="*/ 29 w 77"/>
                  <a:gd name="T9" fmla="*/ 39 h 454"/>
                  <a:gd name="T10" fmla="*/ 29 w 77"/>
                  <a:gd name="T11" fmla="*/ 39 h 454"/>
                  <a:gd name="T12" fmla="*/ 38 w 77"/>
                  <a:gd name="T13" fmla="*/ 49 h 454"/>
                  <a:gd name="T14" fmla="*/ 48 w 77"/>
                  <a:gd name="T15" fmla="*/ 59 h 454"/>
                  <a:gd name="T16" fmla="*/ 38 w 77"/>
                  <a:gd name="T17" fmla="*/ 118 h 454"/>
                  <a:gd name="T18" fmla="*/ 29 w 77"/>
                  <a:gd name="T19" fmla="*/ 168 h 454"/>
                  <a:gd name="T20" fmla="*/ 38 w 77"/>
                  <a:gd name="T21" fmla="*/ 207 h 454"/>
                  <a:gd name="T22" fmla="*/ 38 w 77"/>
                  <a:gd name="T23" fmla="*/ 246 h 454"/>
                  <a:gd name="T24" fmla="*/ 48 w 77"/>
                  <a:gd name="T25" fmla="*/ 286 h 454"/>
                  <a:gd name="T26" fmla="*/ 48 w 77"/>
                  <a:gd name="T27" fmla="*/ 316 h 454"/>
                  <a:gd name="T28" fmla="*/ 58 w 77"/>
                  <a:gd name="T29" fmla="*/ 355 h 454"/>
                  <a:gd name="T30" fmla="*/ 67 w 77"/>
                  <a:gd name="T31" fmla="*/ 394 h 454"/>
                  <a:gd name="T32" fmla="*/ 77 w 77"/>
                  <a:gd name="T33" fmla="*/ 404 h 454"/>
                  <a:gd name="T34" fmla="*/ 77 w 77"/>
                  <a:gd name="T35" fmla="*/ 424 h 454"/>
                  <a:gd name="T36" fmla="*/ 77 w 77"/>
                  <a:gd name="T37" fmla="*/ 434 h 454"/>
                  <a:gd name="T38" fmla="*/ 67 w 77"/>
                  <a:gd name="T39" fmla="*/ 444 h 454"/>
                  <a:gd name="T40" fmla="*/ 58 w 77"/>
                  <a:gd name="T41" fmla="*/ 454 h 454"/>
                  <a:gd name="T42" fmla="*/ 58 w 77"/>
                  <a:gd name="T43" fmla="*/ 454 h 454"/>
                  <a:gd name="T44" fmla="*/ 38 w 77"/>
                  <a:gd name="T45" fmla="*/ 454 h 454"/>
                  <a:gd name="T46" fmla="*/ 29 w 77"/>
                  <a:gd name="T47" fmla="*/ 444 h 454"/>
                  <a:gd name="T48" fmla="*/ 19 w 77"/>
                  <a:gd name="T49" fmla="*/ 414 h 454"/>
                  <a:gd name="T50" fmla="*/ 10 w 77"/>
                  <a:gd name="T51" fmla="*/ 375 h 454"/>
                  <a:gd name="T52" fmla="*/ 10 w 77"/>
                  <a:gd name="T53" fmla="*/ 335 h 454"/>
                  <a:gd name="T54" fmla="*/ 10 w 77"/>
                  <a:gd name="T55" fmla="*/ 286 h 454"/>
                  <a:gd name="T56" fmla="*/ 10 w 77"/>
                  <a:gd name="T57" fmla="*/ 246 h 454"/>
                  <a:gd name="T58" fmla="*/ 10 w 77"/>
                  <a:gd name="T59" fmla="*/ 197 h 454"/>
                  <a:gd name="T60" fmla="*/ 10 w 77"/>
                  <a:gd name="T61" fmla="*/ 98 h 454"/>
                  <a:gd name="T62" fmla="*/ 10 w 77"/>
                  <a:gd name="T63" fmla="*/ 89 h 454"/>
                  <a:gd name="T64" fmla="*/ 10 w 77"/>
                  <a:gd name="T65" fmla="*/ 69 h 454"/>
                  <a:gd name="T66" fmla="*/ 10 w 77"/>
                  <a:gd name="T67" fmla="*/ 59 h 454"/>
                  <a:gd name="T68" fmla="*/ 10 w 77"/>
                  <a:gd name="T69" fmla="*/ 49 h 454"/>
                  <a:gd name="T70" fmla="*/ 10 w 77"/>
                  <a:gd name="T71" fmla="*/ 39 h 454"/>
                  <a:gd name="T72" fmla="*/ 0 w 77"/>
                  <a:gd name="T73" fmla="*/ 29 h 454"/>
                  <a:gd name="T74" fmla="*/ 0 w 77"/>
                  <a:gd name="T75" fmla="*/ 10 h 454"/>
                  <a:gd name="T76" fmla="*/ 0 w 77"/>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4">
                    <a:moveTo>
                      <a:pt x="0" y="0"/>
                    </a:moveTo>
                    <a:lnTo>
                      <a:pt x="10" y="20"/>
                    </a:lnTo>
                    <a:lnTo>
                      <a:pt x="10" y="29"/>
                    </a:lnTo>
                    <a:lnTo>
                      <a:pt x="19" y="39"/>
                    </a:lnTo>
                    <a:lnTo>
                      <a:pt x="29" y="39"/>
                    </a:lnTo>
                    <a:lnTo>
                      <a:pt x="29" y="39"/>
                    </a:lnTo>
                    <a:lnTo>
                      <a:pt x="38" y="49"/>
                    </a:lnTo>
                    <a:lnTo>
                      <a:pt x="48" y="59"/>
                    </a:lnTo>
                    <a:lnTo>
                      <a:pt x="38" y="118"/>
                    </a:lnTo>
                    <a:lnTo>
                      <a:pt x="29" y="168"/>
                    </a:lnTo>
                    <a:lnTo>
                      <a:pt x="38" y="207"/>
                    </a:lnTo>
                    <a:lnTo>
                      <a:pt x="38" y="246"/>
                    </a:lnTo>
                    <a:lnTo>
                      <a:pt x="48" y="286"/>
                    </a:lnTo>
                    <a:lnTo>
                      <a:pt x="48" y="316"/>
                    </a:lnTo>
                    <a:lnTo>
                      <a:pt x="58" y="355"/>
                    </a:lnTo>
                    <a:lnTo>
                      <a:pt x="67" y="394"/>
                    </a:lnTo>
                    <a:lnTo>
                      <a:pt x="77" y="404"/>
                    </a:lnTo>
                    <a:lnTo>
                      <a:pt x="77" y="424"/>
                    </a:lnTo>
                    <a:lnTo>
                      <a:pt x="77" y="434"/>
                    </a:lnTo>
                    <a:lnTo>
                      <a:pt x="67" y="444"/>
                    </a:lnTo>
                    <a:lnTo>
                      <a:pt x="58" y="454"/>
                    </a:lnTo>
                    <a:lnTo>
                      <a:pt x="58" y="454"/>
                    </a:lnTo>
                    <a:lnTo>
                      <a:pt x="38" y="454"/>
                    </a:lnTo>
                    <a:lnTo>
                      <a:pt x="29" y="444"/>
                    </a:lnTo>
                    <a:lnTo>
                      <a:pt x="19" y="414"/>
                    </a:lnTo>
                    <a:lnTo>
                      <a:pt x="10" y="375"/>
                    </a:lnTo>
                    <a:lnTo>
                      <a:pt x="10" y="335"/>
                    </a:lnTo>
                    <a:lnTo>
                      <a:pt x="10" y="286"/>
                    </a:lnTo>
                    <a:lnTo>
                      <a:pt x="10" y="246"/>
                    </a:lnTo>
                    <a:lnTo>
                      <a:pt x="10" y="197"/>
                    </a:lnTo>
                    <a:lnTo>
                      <a:pt x="10" y="98"/>
                    </a:lnTo>
                    <a:lnTo>
                      <a:pt x="10" y="89"/>
                    </a:lnTo>
                    <a:lnTo>
                      <a:pt x="10" y="69"/>
                    </a:lnTo>
                    <a:lnTo>
                      <a:pt x="10" y="59"/>
                    </a:lnTo>
                    <a:lnTo>
                      <a:pt x="10" y="49"/>
                    </a:lnTo>
                    <a:lnTo>
                      <a:pt x="10" y="39"/>
                    </a:lnTo>
                    <a:lnTo>
                      <a:pt x="0" y="29"/>
                    </a:lnTo>
                    <a:lnTo>
                      <a:pt x="0" y="1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4" name="Freeform 282"/>
              <p:cNvSpPr>
                <a:spLocks/>
              </p:cNvSpPr>
              <p:nvPr/>
            </p:nvSpPr>
            <p:spPr bwMode="auto">
              <a:xfrm>
                <a:off x="2850" y="2352"/>
                <a:ext cx="67" cy="444"/>
              </a:xfrm>
              <a:custGeom>
                <a:avLst/>
                <a:gdLst>
                  <a:gd name="T0" fmla="*/ 0 w 67"/>
                  <a:gd name="T1" fmla="*/ 0 h 444"/>
                  <a:gd name="T2" fmla="*/ 10 w 67"/>
                  <a:gd name="T3" fmla="*/ 10 h 444"/>
                  <a:gd name="T4" fmla="*/ 10 w 67"/>
                  <a:gd name="T5" fmla="*/ 19 h 444"/>
                  <a:gd name="T6" fmla="*/ 19 w 67"/>
                  <a:gd name="T7" fmla="*/ 29 h 444"/>
                  <a:gd name="T8" fmla="*/ 29 w 67"/>
                  <a:gd name="T9" fmla="*/ 29 h 444"/>
                  <a:gd name="T10" fmla="*/ 29 w 67"/>
                  <a:gd name="T11" fmla="*/ 29 h 444"/>
                  <a:gd name="T12" fmla="*/ 38 w 67"/>
                  <a:gd name="T13" fmla="*/ 39 h 444"/>
                  <a:gd name="T14" fmla="*/ 38 w 67"/>
                  <a:gd name="T15" fmla="*/ 49 h 444"/>
                  <a:gd name="T16" fmla="*/ 38 w 67"/>
                  <a:gd name="T17" fmla="*/ 59 h 444"/>
                  <a:gd name="T18" fmla="*/ 29 w 67"/>
                  <a:gd name="T19" fmla="*/ 108 h 444"/>
                  <a:gd name="T20" fmla="*/ 29 w 67"/>
                  <a:gd name="T21" fmla="*/ 158 h 444"/>
                  <a:gd name="T22" fmla="*/ 29 w 67"/>
                  <a:gd name="T23" fmla="*/ 197 h 444"/>
                  <a:gd name="T24" fmla="*/ 29 w 67"/>
                  <a:gd name="T25" fmla="*/ 236 h 444"/>
                  <a:gd name="T26" fmla="*/ 38 w 67"/>
                  <a:gd name="T27" fmla="*/ 266 h 444"/>
                  <a:gd name="T28" fmla="*/ 38 w 67"/>
                  <a:gd name="T29" fmla="*/ 306 h 444"/>
                  <a:gd name="T30" fmla="*/ 48 w 67"/>
                  <a:gd name="T31" fmla="*/ 335 h 444"/>
                  <a:gd name="T32" fmla="*/ 58 w 67"/>
                  <a:gd name="T33" fmla="*/ 375 h 444"/>
                  <a:gd name="T34" fmla="*/ 67 w 67"/>
                  <a:gd name="T35" fmla="*/ 394 h 444"/>
                  <a:gd name="T36" fmla="*/ 67 w 67"/>
                  <a:gd name="T37" fmla="*/ 404 h 444"/>
                  <a:gd name="T38" fmla="*/ 67 w 67"/>
                  <a:gd name="T39" fmla="*/ 424 h 444"/>
                  <a:gd name="T40" fmla="*/ 67 w 67"/>
                  <a:gd name="T41" fmla="*/ 434 h 444"/>
                  <a:gd name="T42" fmla="*/ 58 w 67"/>
                  <a:gd name="T43" fmla="*/ 444 h 444"/>
                  <a:gd name="T44" fmla="*/ 58 w 67"/>
                  <a:gd name="T45" fmla="*/ 444 h 444"/>
                  <a:gd name="T46" fmla="*/ 38 w 67"/>
                  <a:gd name="T47" fmla="*/ 444 h 444"/>
                  <a:gd name="T48" fmla="*/ 29 w 67"/>
                  <a:gd name="T49" fmla="*/ 434 h 444"/>
                  <a:gd name="T50" fmla="*/ 19 w 67"/>
                  <a:gd name="T51" fmla="*/ 404 h 444"/>
                  <a:gd name="T52" fmla="*/ 19 w 67"/>
                  <a:gd name="T53" fmla="*/ 365 h 444"/>
                  <a:gd name="T54" fmla="*/ 10 w 67"/>
                  <a:gd name="T55" fmla="*/ 325 h 444"/>
                  <a:gd name="T56" fmla="*/ 10 w 67"/>
                  <a:gd name="T57" fmla="*/ 276 h 444"/>
                  <a:gd name="T58" fmla="*/ 10 w 67"/>
                  <a:gd name="T59" fmla="*/ 138 h 444"/>
                  <a:gd name="T60" fmla="*/ 10 w 67"/>
                  <a:gd name="T61" fmla="*/ 88 h 444"/>
                  <a:gd name="T62" fmla="*/ 10 w 67"/>
                  <a:gd name="T63" fmla="*/ 79 h 444"/>
                  <a:gd name="T64" fmla="*/ 10 w 67"/>
                  <a:gd name="T65" fmla="*/ 59 h 444"/>
                  <a:gd name="T66" fmla="*/ 10 w 67"/>
                  <a:gd name="T67" fmla="*/ 49 h 444"/>
                  <a:gd name="T68" fmla="*/ 10 w 67"/>
                  <a:gd name="T69" fmla="*/ 39 h 444"/>
                  <a:gd name="T70" fmla="*/ 10 w 67"/>
                  <a:gd name="T71" fmla="*/ 29 h 444"/>
                  <a:gd name="T72" fmla="*/ 10 w 67"/>
                  <a:gd name="T73" fmla="*/ 19 h 444"/>
                  <a:gd name="T74" fmla="*/ 0 w 67"/>
                  <a:gd name="T75" fmla="*/ 0 h 444"/>
                  <a:gd name="T76" fmla="*/ 0 w 67"/>
                  <a:gd name="T7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444">
                    <a:moveTo>
                      <a:pt x="0" y="0"/>
                    </a:moveTo>
                    <a:lnTo>
                      <a:pt x="10" y="10"/>
                    </a:lnTo>
                    <a:lnTo>
                      <a:pt x="10" y="19"/>
                    </a:lnTo>
                    <a:lnTo>
                      <a:pt x="19" y="29"/>
                    </a:lnTo>
                    <a:lnTo>
                      <a:pt x="29" y="29"/>
                    </a:lnTo>
                    <a:lnTo>
                      <a:pt x="29" y="29"/>
                    </a:lnTo>
                    <a:lnTo>
                      <a:pt x="38" y="39"/>
                    </a:lnTo>
                    <a:lnTo>
                      <a:pt x="38" y="49"/>
                    </a:lnTo>
                    <a:lnTo>
                      <a:pt x="38" y="59"/>
                    </a:lnTo>
                    <a:lnTo>
                      <a:pt x="29" y="108"/>
                    </a:lnTo>
                    <a:lnTo>
                      <a:pt x="29" y="158"/>
                    </a:lnTo>
                    <a:lnTo>
                      <a:pt x="29" y="197"/>
                    </a:lnTo>
                    <a:lnTo>
                      <a:pt x="29" y="236"/>
                    </a:lnTo>
                    <a:lnTo>
                      <a:pt x="38" y="266"/>
                    </a:lnTo>
                    <a:lnTo>
                      <a:pt x="38" y="306"/>
                    </a:lnTo>
                    <a:lnTo>
                      <a:pt x="48" y="335"/>
                    </a:lnTo>
                    <a:lnTo>
                      <a:pt x="58" y="375"/>
                    </a:lnTo>
                    <a:lnTo>
                      <a:pt x="67" y="394"/>
                    </a:lnTo>
                    <a:lnTo>
                      <a:pt x="67" y="404"/>
                    </a:lnTo>
                    <a:lnTo>
                      <a:pt x="67" y="424"/>
                    </a:lnTo>
                    <a:lnTo>
                      <a:pt x="67" y="434"/>
                    </a:lnTo>
                    <a:lnTo>
                      <a:pt x="58" y="444"/>
                    </a:lnTo>
                    <a:lnTo>
                      <a:pt x="5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5" name="Freeform 283"/>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29 w 58"/>
                  <a:gd name="T9" fmla="*/ 29 h 444"/>
                  <a:gd name="T10" fmla="*/ 29 w 58"/>
                  <a:gd name="T11" fmla="*/ 29 h 444"/>
                  <a:gd name="T12" fmla="*/ 29 w 58"/>
                  <a:gd name="T13" fmla="*/ 39 h 444"/>
                  <a:gd name="T14" fmla="*/ 29 w 58"/>
                  <a:gd name="T15" fmla="*/ 49 h 444"/>
                  <a:gd name="T16" fmla="*/ 29 w 58"/>
                  <a:gd name="T17" fmla="*/ 108 h 444"/>
                  <a:gd name="T18" fmla="*/ 29 w 58"/>
                  <a:gd name="T19" fmla="*/ 148 h 444"/>
                  <a:gd name="T20" fmla="*/ 19 w 58"/>
                  <a:gd name="T21" fmla="*/ 187 h 444"/>
                  <a:gd name="T22" fmla="*/ 29 w 58"/>
                  <a:gd name="T23" fmla="*/ 227 h 444"/>
                  <a:gd name="T24" fmla="*/ 29 w 58"/>
                  <a:gd name="T25" fmla="*/ 266 h 444"/>
                  <a:gd name="T26" fmla="*/ 29 w 58"/>
                  <a:gd name="T27" fmla="*/ 296 h 444"/>
                  <a:gd name="T28" fmla="*/ 38 w 58"/>
                  <a:gd name="T29" fmla="*/ 335 h 444"/>
                  <a:gd name="T30" fmla="*/ 38 w 58"/>
                  <a:gd name="T31" fmla="*/ 365 h 444"/>
                  <a:gd name="T32" fmla="*/ 48 w 58"/>
                  <a:gd name="T33" fmla="*/ 384 h 444"/>
                  <a:gd name="T34" fmla="*/ 58 w 58"/>
                  <a:gd name="T35" fmla="*/ 404 h 444"/>
                  <a:gd name="T36" fmla="*/ 58 w 58"/>
                  <a:gd name="T37" fmla="*/ 414 h 444"/>
                  <a:gd name="T38" fmla="*/ 58 w 58"/>
                  <a:gd name="T39" fmla="*/ 434 h 444"/>
                  <a:gd name="T40" fmla="*/ 58 w 58"/>
                  <a:gd name="T41" fmla="*/ 434 h 444"/>
                  <a:gd name="T42" fmla="*/ 48 w 58"/>
                  <a:gd name="T43" fmla="*/ 444 h 444"/>
                  <a:gd name="T44" fmla="*/ 38 w 58"/>
                  <a:gd name="T45" fmla="*/ 444 h 444"/>
                  <a:gd name="T46" fmla="*/ 29 w 58"/>
                  <a:gd name="T47" fmla="*/ 434 h 444"/>
                  <a:gd name="T48" fmla="*/ 19 w 58"/>
                  <a:gd name="T49" fmla="*/ 404 h 444"/>
                  <a:gd name="T50" fmla="*/ 19 w 58"/>
                  <a:gd name="T51" fmla="*/ 365 h 444"/>
                  <a:gd name="T52" fmla="*/ 10 w 58"/>
                  <a:gd name="T53" fmla="*/ 325 h 444"/>
                  <a:gd name="T54" fmla="*/ 10 w 58"/>
                  <a:gd name="T55" fmla="*/ 276 h 444"/>
                  <a:gd name="T56" fmla="*/ 10 w 58"/>
                  <a:gd name="T57" fmla="*/ 138 h 444"/>
                  <a:gd name="T58" fmla="*/ 10 w 58"/>
                  <a:gd name="T59" fmla="*/ 88 h 444"/>
                  <a:gd name="T60" fmla="*/ 10 w 58"/>
                  <a:gd name="T61" fmla="*/ 79 h 444"/>
                  <a:gd name="T62" fmla="*/ 10 w 58"/>
                  <a:gd name="T63" fmla="*/ 59 h 444"/>
                  <a:gd name="T64" fmla="*/ 10 w 58"/>
                  <a:gd name="T65" fmla="*/ 49 h 444"/>
                  <a:gd name="T66" fmla="*/ 10 w 58"/>
                  <a:gd name="T67" fmla="*/ 39 h 444"/>
                  <a:gd name="T68" fmla="*/ 10 w 58"/>
                  <a:gd name="T69" fmla="*/ 29 h 444"/>
                  <a:gd name="T70" fmla="*/ 10 w 58"/>
                  <a:gd name="T71" fmla="*/ 19 h 444"/>
                  <a:gd name="T72" fmla="*/ 0 w 58"/>
                  <a:gd name="T73" fmla="*/ 0 h 444"/>
                  <a:gd name="T74" fmla="*/ 0 w 58"/>
                  <a:gd name="T7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44">
                    <a:moveTo>
                      <a:pt x="0" y="0"/>
                    </a:moveTo>
                    <a:lnTo>
                      <a:pt x="10" y="10"/>
                    </a:lnTo>
                    <a:lnTo>
                      <a:pt x="10" y="19"/>
                    </a:lnTo>
                    <a:lnTo>
                      <a:pt x="19" y="19"/>
                    </a:lnTo>
                    <a:lnTo>
                      <a:pt x="29" y="29"/>
                    </a:lnTo>
                    <a:lnTo>
                      <a:pt x="29" y="29"/>
                    </a:lnTo>
                    <a:lnTo>
                      <a:pt x="29" y="39"/>
                    </a:lnTo>
                    <a:lnTo>
                      <a:pt x="29" y="49"/>
                    </a:lnTo>
                    <a:lnTo>
                      <a:pt x="29" y="108"/>
                    </a:lnTo>
                    <a:lnTo>
                      <a:pt x="29" y="148"/>
                    </a:lnTo>
                    <a:lnTo>
                      <a:pt x="19" y="187"/>
                    </a:lnTo>
                    <a:lnTo>
                      <a:pt x="29" y="227"/>
                    </a:lnTo>
                    <a:lnTo>
                      <a:pt x="29" y="266"/>
                    </a:lnTo>
                    <a:lnTo>
                      <a:pt x="29" y="296"/>
                    </a:lnTo>
                    <a:lnTo>
                      <a:pt x="38" y="335"/>
                    </a:lnTo>
                    <a:lnTo>
                      <a:pt x="38" y="365"/>
                    </a:lnTo>
                    <a:lnTo>
                      <a:pt x="48" y="384"/>
                    </a:lnTo>
                    <a:lnTo>
                      <a:pt x="58" y="404"/>
                    </a:lnTo>
                    <a:lnTo>
                      <a:pt x="58" y="414"/>
                    </a:lnTo>
                    <a:lnTo>
                      <a:pt x="58" y="434"/>
                    </a:lnTo>
                    <a:lnTo>
                      <a:pt x="58" y="434"/>
                    </a:lnTo>
                    <a:lnTo>
                      <a:pt x="4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6" name="Freeform 284"/>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19 w 58"/>
                  <a:gd name="T9" fmla="*/ 29 h 444"/>
                  <a:gd name="T10" fmla="*/ 19 w 58"/>
                  <a:gd name="T11" fmla="*/ 29 h 444"/>
                  <a:gd name="T12" fmla="*/ 19 w 58"/>
                  <a:gd name="T13" fmla="*/ 39 h 444"/>
                  <a:gd name="T14" fmla="*/ 19 w 58"/>
                  <a:gd name="T15" fmla="*/ 39 h 444"/>
                  <a:gd name="T16" fmla="*/ 19 w 58"/>
                  <a:gd name="T17" fmla="*/ 49 h 444"/>
                  <a:gd name="T18" fmla="*/ 19 w 58"/>
                  <a:gd name="T19" fmla="*/ 98 h 444"/>
                  <a:gd name="T20" fmla="*/ 19 w 58"/>
                  <a:gd name="T21" fmla="*/ 148 h 444"/>
                  <a:gd name="T22" fmla="*/ 19 w 58"/>
                  <a:gd name="T23" fmla="*/ 256 h 444"/>
                  <a:gd name="T24" fmla="*/ 19 w 58"/>
                  <a:gd name="T25" fmla="*/ 296 h 444"/>
                  <a:gd name="T26" fmla="*/ 29 w 58"/>
                  <a:gd name="T27" fmla="*/ 325 h 444"/>
                  <a:gd name="T28" fmla="*/ 29 w 58"/>
                  <a:gd name="T29" fmla="*/ 365 h 444"/>
                  <a:gd name="T30" fmla="*/ 38 w 58"/>
                  <a:gd name="T31" fmla="*/ 375 h 444"/>
                  <a:gd name="T32" fmla="*/ 38 w 58"/>
                  <a:gd name="T33" fmla="*/ 394 h 444"/>
                  <a:gd name="T34" fmla="*/ 58 w 58"/>
                  <a:gd name="T35" fmla="*/ 424 h 444"/>
                  <a:gd name="T36" fmla="*/ 58 w 58"/>
                  <a:gd name="T37" fmla="*/ 434 h 444"/>
                  <a:gd name="T38" fmla="*/ 48 w 58"/>
                  <a:gd name="T39" fmla="*/ 444 h 444"/>
                  <a:gd name="T40" fmla="*/ 48 w 58"/>
                  <a:gd name="T41" fmla="*/ 444 h 444"/>
                  <a:gd name="T42" fmla="*/ 29 w 58"/>
                  <a:gd name="T43" fmla="*/ 434 h 444"/>
                  <a:gd name="T44" fmla="*/ 19 w 58"/>
                  <a:gd name="T45" fmla="*/ 404 h 444"/>
                  <a:gd name="T46" fmla="*/ 19 w 58"/>
                  <a:gd name="T47" fmla="*/ 365 h 444"/>
                  <a:gd name="T48" fmla="*/ 10 w 58"/>
                  <a:gd name="T49" fmla="*/ 325 h 444"/>
                  <a:gd name="T50" fmla="*/ 10 w 58"/>
                  <a:gd name="T51" fmla="*/ 276 h 444"/>
                  <a:gd name="T52" fmla="*/ 10 w 58"/>
                  <a:gd name="T53" fmla="*/ 138 h 444"/>
                  <a:gd name="T54" fmla="*/ 10 w 58"/>
                  <a:gd name="T55" fmla="*/ 88 h 444"/>
                  <a:gd name="T56" fmla="*/ 10 w 58"/>
                  <a:gd name="T57" fmla="*/ 79 h 444"/>
                  <a:gd name="T58" fmla="*/ 10 w 58"/>
                  <a:gd name="T59" fmla="*/ 59 h 444"/>
                  <a:gd name="T60" fmla="*/ 10 w 58"/>
                  <a:gd name="T61" fmla="*/ 49 h 444"/>
                  <a:gd name="T62" fmla="*/ 10 w 58"/>
                  <a:gd name="T63" fmla="*/ 39 h 444"/>
                  <a:gd name="T64" fmla="*/ 10 w 58"/>
                  <a:gd name="T65" fmla="*/ 29 h 444"/>
                  <a:gd name="T66" fmla="*/ 10 w 58"/>
                  <a:gd name="T67" fmla="*/ 19 h 444"/>
                  <a:gd name="T68" fmla="*/ 0 w 58"/>
                  <a:gd name="T69" fmla="*/ 0 h 444"/>
                  <a:gd name="T70" fmla="*/ 0 w 58"/>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44">
                    <a:moveTo>
                      <a:pt x="0" y="0"/>
                    </a:moveTo>
                    <a:lnTo>
                      <a:pt x="10" y="10"/>
                    </a:lnTo>
                    <a:lnTo>
                      <a:pt x="10" y="19"/>
                    </a:lnTo>
                    <a:lnTo>
                      <a:pt x="19" y="19"/>
                    </a:lnTo>
                    <a:lnTo>
                      <a:pt x="19" y="29"/>
                    </a:lnTo>
                    <a:lnTo>
                      <a:pt x="19" y="29"/>
                    </a:lnTo>
                    <a:lnTo>
                      <a:pt x="19" y="39"/>
                    </a:lnTo>
                    <a:lnTo>
                      <a:pt x="19" y="39"/>
                    </a:lnTo>
                    <a:lnTo>
                      <a:pt x="19" y="49"/>
                    </a:lnTo>
                    <a:lnTo>
                      <a:pt x="19" y="98"/>
                    </a:lnTo>
                    <a:lnTo>
                      <a:pt x="19" y="148"/>
                    </a:lnTo>
                    <a:lnTo>
                      <a:pt x="19" y="256"/>
                    </a:lnTo>
                    <a:lnTo>
                      <a:pt x="19" y="296"/>
                    </a:lnTo>
                    <a:lnTo>
                      <a:pt x="29" y="325"/>
                    </a:lnTo>
                    <a:lnTo>
                      <a:pt x="29" y="365"/>
                    </a:lnTo>
                    <a:lnTo>
                      <a:pt x="38" y="375"/>
                    </a:lnTo>
                    <a:lnTo>
                      <a:pt x="38" y="394"/>
                    </a:lnTo>
                    <a:lnTo>
                      <a:pt x="58" y="424"/>
                    </a:lnTo>
                    <a:lnTo>
                      <a:pt x="58" y="434"/>
                    </a:lnTo>
                    <a:lnTo>
                      <a:pt x="48" y="444"/>
                    </a:lnTo>
                    <a:lnTo>
                      <a:pt x="4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7" name="Freeform 285"/>
              <p:cNvSpPr>
                <a:spLocks/>
              </p:cNvSpPr>
              <p:nvPr/>
            </p:nvSpPr>
            <p:spPr bwMode="auto">
              <a:xfrm>
                <a:off x="2888" y="2352"/>
                <a:ext cx="29" cy="29"/>
              </a:xfrm>
              <a:custGeom>
                <a:avLst/>
                <a:gdLst>
                  <a:gd name="T0" fmla="*/ 29 w 29"/>
                  <a:gd name="T1" fmla="*/ 0 h 29"/>
                  <a:gd name="T2" fmla="*/ 29 w 29"/>
                  <a:gd name="T3" fmla="*/ 10 h 29"/>
                  <a:gd name="T4" fmla="*/ 29 w 29"/>
                  <a:gd name="T5" fmla="*/ 19 h 29"/>
                  <a:gd name="T6" fmla="*/ 29 w 29"/>
                  <a:gd name="T7" fmla="*/ 19 h 29"/>
                  <a:gd name="T8" fmla="*/ 29 w 29"/>
                  <a:gd name="T9" fmla="*/ 19 h 29"/>
                  <a:gd name="T10" fmla="*/ 29 w 29"/>
                  <a:gd name="T11" fmla="*/ 29 h 29"/>
                  <a:gd name="T12" fmla="*/ 20 w 29"/>
                  <a:gd name="T13" fmla="*/ 29 h 29"/>
                  <a:gd name="T14" fmla="*/ 20 w 29"/>
                  <a:gd name="T15" fmla="*/ 29 h 29"/>
                  <a:gd name="T16" fmla="*/ 20 w 29"/>
                  <a:gd name="T17" fmla="*/ 29 h 29"/>
                  <a:gd name="T18" fmla="*/ 10 w 29"/>
                  <a:gd name="T19" fmla="*/ 29 h 29"/>
                  <a:gd name="T20" fmla="*/ 10 w 29"/>
                  <a:gd name="T21" fmla="*/ 29 h 29"/>
                  <a:gd name="T22" fmla="*/ 10 w 29"/>
                  <a:gd name="T23" fmla="*/ 19 h 29"/>
                  <a:gd name="T24" fmla="*/ 10 w 29"/>
                  <a:gd name="T25" fmla="*/ 19 h 29"/>
                  <a:gd name="T26" fmla="*/ 10 w 29"/>
                  <a:gd name="T27" fmla="*/ 19 h 29"/>
                  <a:gd name="T28" fmla="*/ 0 w 29"/>
                  <a:gd name="T29" fmla="*/ 10 h 29"/>
                  <a:gd name="T30" fmla="*/ 10 w 29"/>
                  <a:gd name="T31" fmla="*/ 10 h 29"/>
                  <a:gd name="T32" fmla="*/ 10 w 29"/>
                  <a:gd name="T33" fmla="*/ 10 h 29"/>
                  <a:gd name="T34" fmla="*/ 10 w 29"/>
                  <a:gd name="T35" fmla="*/ 0 h 29"/>
                  <a:gd name="T36" fmla="*/ 10 w 29"/>
                  <a:gd name="T37" fmla="*/ 0 h 29"/>
                  <a:gd name="T38" fmla="*/ 20 w 29"/>
                  <a:gd name="T39" fmla="*/ 0 h 29"/>
                  <a:gd name="T40" fmla="*/ 20 w 29"/>
                  <a:gd name="T41" fmla="*/ 0 h 29"/>
                  <a:gd name="T42" fmla="*/ 20 w 29"/>
                  <a:gd name="T43" fmla="*/ 0 h 29"/>
                  <a:gd name="T44" fmla="*/ 29 w 29"/>
                  <a:gd name="T45" fmla="*/ 0 h 29"/>
                  <a:gd name="T46" fmla="*/ 29 w 29"/>
                  <a:gd name="T47" fmla="*/ 0 h 29"/>
                  <a:gd name="T48" fmla="*/ 29 w 29"/>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29" y="0"/>
                    </a:moveTo>
                    <a:lnTo>
                      <a:pt x="29" y="10"/>
                    </a:lnTo>
                    <a:lnTo>
                      <a:pt x="29" y="19"/>
                    </a:lnTo>
                    <a:lnTo>
                      <a:pt x="29" y="19"/>
                    </a:lnTo>
                    <a:lnTo>
                      <a:pt x="29" y="19"/>
                    </a:lnTo>
                    <a:lnTo>
                      <a:pt x="29" y="29"/>
                    </a:lnTo>
                    <a:lnTo>
                      <a:pt x="20" y="29"/>
                    </a:lnTo>
                    <a:lnTo>
                      <a:pt x="20" y="29"/>
                    </a:lnTo>
                    <a:lnTo>
                      <a:pt x="20" y="29"/>
                    </a:lnTo>
                    <a:lnTo>
                      <a:pt x="10" y="29"/>
                    </a:lnTo>
                    <a:lnTo>
                      <a:pt x="10" y="29"/>
                    </a:lnTo>
                    <a:lnTo>
                      <a:pt x="10" y="19"/>
                    </a:lnTo>
                    <a:lnTo>
                      <a:pt x="10" y="19"/>
                    </a:lnTo>
                    <a:lnTo>
                      <a:pt x="10" y="19"/>
                    </a:lnTo>
                    <a:lnTo>
                      <a:pt x="0" y="10"/>
                    </a:lnTo>
                    <a:lnTo>
                      <a:pt x="10" y="10"/>
                    </a:lnTo>
                    <a:lnTo>
                      <a:pt x="10" y="10"/>
                    </a:lnTo>
                    <a:lnTo>
                      <a:pt x="10" y="0"/>
                    </a:lnTo>
                    <a:lnTo>
                      <a:pt x="10" y="0"/>
                    </a:lnTo>
                    <a:lnTo>
                      <a:pt x="20" y="0"/>
                    </a:lnTo>
                    <a:lnTo>
                      <a:pt x="20" y="0"/>
                    </a:lnTo>
                    <a:lnTo>
                      <a:pt x="20" y="0"/>
                    </a:lnTo>
                    <a:lnTo>
                      <a:pt x="29" y="0"/>
                    </a:lnTo>
                    <a:lnTo>
                      <a:pt x="29" y="0"/>
                    </a:lnTo>
                    <a:lnTo>
                      <a:pt x="2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8" name="Freeform 286"/>
              <p:cNvSpPr>
                <a:spLocks/>
              </p:cNvSpPr>
              <p:nvPr/>
            </p:nvSpPr>
            <p:spPr bwMode="auto">
              <a:xfrm>
                <a:off x="2927" y="2815"/>
                <a:ext cx="19" cy="30"/>
              </a:xfrm>
              <a:custGeom>
                <a:avLst/>
                <a:gdLst>
                  <a:gd name="T0" fmla="*/ 19 w 19"/>
                  <a:gd name="T1" fmla="*/ 10 h 30"/>
                  <a:gd name="T2" fmla="*/ 19 w 19"/>
                  <a:gd name="T3" fmla="*/ 10 h 30"/>
                  <a:gd name="T4" fmla="*/ 19 w 19"/>
                  <a:gd name="T5" fmla="*/ 30 h 30"/>
                  <a:gd name="T6" fmla="*/ 19 w 19"/>
                  <a:gd name="T7" fmla="*/ 30 h 30"/>
                  <a:gd name="T8" fmla="*/ 19 w 19"/>
                  <a:gd name="T9" fmla="*/ 30 h 30"/>
                  <a:gd name="T10" fmla="*/ 10 w 19"/>
                  <a:gd name="T11" fmla="*/ 30 h 30"/>
                  <a:gd name="T12" fmla="*/ 10 w 19"/>
                  <a:gd name="T13" fmla="*/ 30 h 30"/>
                  <a:gd name="T14" fmla="*/ 10 w 19"/>
                  <a:gd name="T15" fmla="*/ 30 h 30"/>
                  <a:gd name="T16" fmla="*/ 0 w 19"/>
                  <a:gd name="T17" fmla="*/ 30 h 30"/>
                  <a:gd name="T18" fmla="*/ 0 w 19"/>
                  <a:gd name="T19" fmla="*/ 30 h 30"/>
                  <a:gd name="T20" fmla="*/ 0 w 19"/>
                  <a:gd name="T21" fmla="*/ 20 h 30"/>
                  <a:gd name="T22" fmla="*/ 0 w 19"/>
                  <a:gd name="T23" fmla="*/ 20 h 30"/>
                  <a:gd name="T24" fmla="*/ 0 w 19"/>
                  <a:gd name="T25" fmla="*/ 20 h 30"/>
                  <a:gd name="T26" fmla="*/ 0 w 19"/>
                  <a:gd name="T27" fmla="*/ 10 h 30"/>
                  <a:gd name="T28" fmla="*/ 0 w 19"/>
                  <a:gd name="T29" fmla="*/ 10 h 30"/>
                  <a:gd name="T30" fmla="*/ 0 w 19"/>
                  <a:gd name="T31" fmla="*/ 0 h 30"/>
                  <a:gd name="T32" fmla="*/ 10 w 19"/>
                  <a:gd name="T33" fmla="*/ 0 h 30"/>
                  <a:gd name="T34" fmla="*/ 10 w 19"/>
                  <a:gd name="T35" fmla="*/ 0 h 30"/>
                  <a:gd name="T36" fmla="*/ 10 w 19"/>
                  <a:gd name="T37" fmla="*/ 10 h 30"/>
                  <a:gd name="T38" fmla="*/ 10 w 19"/>
                  <a:gd name="T39" fmla="*/ 0 h 30"/>
                  <a:gd name="T40" fmla="*/ 19 w 19"/>
                  <a:gd name="T41" fmla="*/ 10 h 30"/>
                  <a:gd name="T42" fmla="*/ 19 w 19"/>
                  <a:gd name="T4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19" y="10"/>
                    </a:moveTo>
                    <a:lnTo>
                      <a:pt x="19" y="10"/>
                    </a:lnTo>
                    <a:lnTo>
                      <a:pt x="19" y="30"/>
                    </a:lnTo>
                    <a:lnTo>
                      <a:pt x="19" y="30"/>
                    </a:lnTo>
                    <a:lnTo>
                      <a:pt x="19" y="30"/>
                    </a:lnTo>
                    <a:lnTo>
                      <a:pt x="10" y="30"/>
                    </a:lnTo>
                    <a:lnTo>
                      <a:pt x="10" y="30"/>
                    </a:lnTo>
                    <a:lnTo>
                      <a:pt x="10" y="30"/>
                    </a:lnTo>
                    <a:lnTo>
                      <a:pt x="0" y="30"/>
                    </a:lnTo>
                    <a:lnTo>
                      <a:pt x="0" y="30"/>
                    </a:lnTo>
                    <a:lnTo>
                      <a:pt x="0" y="20"/>
                    </a:lnTo>
                    <a:lnTo>
                      <a:pt x="0" y="20"/>
                    </a:lnTo>
                    <a:lnTo>
                      <a:pt x="0" y="20"/>
                    </a:lnTo>
                    <a:lnTo>
                      <a:pt x="0" y="10"/>
                    </a:lnTo>
                    <a:lnTo>
                      <a:pt x="0" y="10"/>
                    </a:lnTo>
                    <a:lnTo>
                      <a:pt x="0" y="0"/>
                    </a:lnTo>
                    <a:lnTo>
                      <a:pt x="10" y="0"/>
                    </a:lnTo>
                    <a:lnTo>
                      <a:pt x="10" y="0"/>
                    </a:lnTo>
                    <a:lnTo>
                      <a:pt x="10" y="10"/>
                    </a:lnTo>
                    <a:lnTo>
                      <a:pt x="10" y="0"/>
                    </a:lnTo>
                    <a:lnTo>
                      <a:pt x="19" y="10"/>
                    </a:lnTo>
                    <a:lnTo>
                      <a:pt x="19" y="1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9" name="Freeform 287"/>
              <p:cNvSpPr>
                <a:spLocks/>
              </p:cNvSpPr>
              <p:nvPr/>
            </p:nvSpPr>
            <p:spPr bwMode="auto">
              <a:xfrm>
                <a:off x="2908" y="2579"/>
                <a:ext cx="29" cy="19"/>
              </a:xfrm>
              <a:custGeom>
                <a:avLst/>
                <a:gdLst>
                  <a:gd name="T0" fmla="*/ 29 w 29"/>
                  <a:gd name="T1" fmla="*/ 0 h 19"/>
                  <a:gd name="T2" fmla="*/ 29 w 29"/>
                  <a:gd name="T3" fmla="*/ 0 h 19"/>
                  <a:gd name="T4" fmla="*/ 29 w 29"/>
                  <a:gd name="T5" fmla="*/ 9 h 19"/>
                  <a:gd name="T6" fmla="*/ 29 w 29"/>
                  <a:gd name="T7" fmla="*/ 9 h 19"/>
                  <a:gd name="T8" fmla="*/ 29 w 29"/>
                  <a:gd name="T9" fmla="*/ 19 h 19"/>
                  <a:gd name="T10" fmla="*/ 29 w 29"/>
                  <a:gd name="T11" fmla="*/ 19 h 19"/>
                  <a:gd name="T12" fmla="*/ 29 w 29"/>
                  <a:gd name="T13" fmla="*/ 19 h 19"/>
                  <a:gd name="T14" fmla="*/ 19 w 29"/>
                  <a:gd name="T15" fmla="*/ 19 h 19"/>
                  <a:gd name="T16" fmla="*/ 19 w 29"/>
                  <a:gd name="T17" fmla="*/ 19 h 19"/>
                  <a:gd name="T18" fmla="*/ 9 w 29"/>
                  <a:gd name="T19" fmla="*/ 19 h 19"/>
                  <a:gd name="T20" fmla="*/ 9 w 29"/>
                  <a:gd name="T21" fmla="*/ 19 h 19"/>
                  <a:gd name="T22" fmla="*/ 0 w 29"/>
                  <a:gd name="T23" fmla="*/ 19 h 19"/>
                  <a:gd name="T24" fmla="*/ 9 w 29"/>
                  <a:gd name="T25" fmla="*/ 9 h 19"/>
                  <a:gd name="T26" fmla="*/ 0 w 29"/>
                  <a:gd name="T27" fmla="*/ 9 h 19"/>
                  <a:gd name="T28" fmla="*/ 0 w 29"/>
                  <a:gd name="T29" fmla="*/ 0 h 19"/>
                  <a:gd name="T30" fmla="*/ 9 w 29"/>
                  <a:gd name="T31" fmla="*/ 0 h 19"/>
                  <a:gd name="T32" fmla="*/ 9 w 29"/>
                  <a:gd name="T33" fmla="*/ 0 h 19"/>
                  <a:gd name="T34" fmla="*/ 9 w 29"/>
                  <a:gd name="T35" fmla="*/ 0 h 19"/>
                  <a:gd name="T36" fmla="*/ 19 w 29"/>
                  <a:gd name="T37" fmla="*/ 0 h 19"/>
                  <a:gd name="T38" fmla="*/ 19 w 29"/>
                  <a:gd name="T39" fmla="*/ 0 h 19"/>
                  <a:gd name="T40" fmla="*/ 29 w 29"/>
                  <a:gd name="T41" fmla="*/ 0 h 19"/>
                  <a:gd name="T42" fmla="*/ 29 w 2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9">
                    <a:moveTo>
                      <a:pt x="29" y="0"/>
                    </a:moveTo>
                    <a:lnTo>
                      <a:pt x="29" y="0"/>
                    </a:lnTo>
                    <a:lnTo>
                      <a:pt x="29" y="9"/>
                    </a:lnTo>
                    <a:lnTo>
                      <a:pt x="29" y="9"/>
                    </a:lnTo>
                    <a:lnTo>
                      <a:pt x="29" y="19"/>
                    </a:lnTo>
                    <a:lnTo>
                      <a:pt x="29" y="19"/>
                    </a:lnTo>
                    <a:lnTo>
                      <a:pt x="29" y="19"/>
                    </a:lnTo>
                    <a:lnTo>
                      <a:pt x="19" y="19"/>
                    </a:lnTo>
                    <a:lnTo>
                      <a:pt x="19" y="19"/>
                    </a:lnTo>
                    <a:lnTo>
                      <a:pt x="9" y="19"/>
                    </a:lnTo>
                    <a:lnTo>
                      <a:pt x="9" y="19"/>
                    </a:lnTo>
                    <a:lnTo>
                      <a:pt x="0" y="19"/>
                    </a:lnTo>
                    <a:lnTo>
                      <a:pt x="9" y="9"/>
                    </a:lnTo>
                    <a:lnTo>
                      <a:pt x="0" y="9"/>
                    </a:lnTo>
                    <a:lnTo>
                      <a:pt x="0" y="0"/>
                    </a:lnTo>
                    <a:lnTo>
                      <a:pt x="9" y="0"/>
                    </a:lnTo>
                    <a:lnTo>
                      <a:pt x="9" y="0"/>
                    </a:lnTo>
                    <a:lnTo>
                      <a:pt x="9" y="0"/>
                    </a:lnTo>
                    <a:lnTo>
                      <a:pt x="19" y="0"/>
                    </a:lnTo>
                    <a:lnTo>
                      <a:pt x="19" y="0"/>
                    </a:lnTo>
                    <a:lnTo>
                      <a:pt x="29" y="0"/>
                    </a:lnTo>
                    <a:lnTo>
                      <a:pt x="2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4320" name="Group 288"/>
              <p:cNvGrpSpPr>
                <a:grpSpLocks/>
              </p:cNvGrpSpPr>
              <p:nvPr/>
            </p:nvGrpSpPr>
            <p:grpSpPr bwMode="auto">
              <a:xfrm>
                <a:off x="2898" y="2352"/>
                <a:ext cx="48" cy="493"/>
                <a:chOff x="8141" y="14020"/>
                <a:chExt cx="48" cy="493"/>
              </a:xfrm>
            </p:grpSpPr>
            <p:sp>
              <p:nvSpPr>
                <p:cNvPr id="44321" name="Freeform 289"/>
                <p:cNvSpPr>
                  <a:spLocks/>
                </p:cNvSpPr>
                <p:nvPr/>
              </p:nvSpPr>
              <p:spPr bwMode="auto">
                <a:xfrm>
                  <a:off x="8141" y="14020"/>
                  <a:ext cx="19" cy="29"/>
                </a:xfrm>
                <a:custGeom>
                  <a:avLst/>
                  <a:gdLst>
                    <a:gd name="T0" fmla="*/ 19 w 19"/>
                    <a:gd name="T1" fmla="*/ 10 h 29"/>
                    <a:gd name="T2" fmla="*/ 19 w 19"/>
                    <a:gd name="T3" fmla="*/ 10 h 29"/>
                    <a:gd name="T4" fmla="*/ 19 w 19"/>
                    <a:gd name="T5" fmla="*/ 19 h 29"/>
                    <a:gd name="T6" fmla="*/ 19 w 19"/>
                    <a:gd name="T7" fmla="*/ 19 h 29"/>
                    <a:gd name="T8" fmla="*/ 19 w 19"/>
                    <a:gd name="T9" fmla="*/ 19 h 29"/>
                    <a:gd name="T10" fmla="*/ 10 w 19"/>
                    <a:gd name="T11" fmla="*/ 29 h 29"/>
                    <a:gd name="T12" fmla="*/ 0 w 19"/>
                    <a:gd name="T13" fmla="*/ 29 h 29"/>
                    <a:gd name="T14" fmla="*/ 0 w 19"/>
                    <a:gd name="T15" fmla="*/ 19 h 29"/>
                    <a:gd name="T16" fmla="*/ 0 w 19"/>
                    <a:gd name="T17" fmla="*/ 19 h 29"/>
                    <a:gd name="T18" fmla="*/ 0 w 19"/>
                    <a:gd name="T19" fmla="*/ 10 h 29"/>
                    <a:gd name="T20" fmla="*/ 0 w 19"/>
                    <a:gd name="T21" fmla="*/ 0 h 29"/>
                    <a:gd name="T22" fmla="*/ 10 w 19"/>
                    <a:gd name="T23" fmla="*/ 0 h 29"/>
                    <a:gd name="T24" fmla="*/ 10 w 19"/>
                    <a:gd name="T25" fmla="*/ 0 h 29"/>
                    <a:gd name="T26" fmla="*/ 10 w 19"/>
                    <a:gd name="T27" fmla="*/ 0 h 29"/>
                    <a:gd name="T28" fmla="*/ 19 w 19"/>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9">
                      <a:moveTo>
                        <a:pt x="19" y="10"/>
                      </a:moveTo>
                      <a:lnTo>
                        <a:pt x="19" y="10"/>
                      </a:lnTo>
                      <a:lnTo>
                        <a:pt x="19" y="19"/>
                      </a:lnTo>
                      <a:lnTo>
                        <a:pt x="19" y="19"/>
                      </a:lnTo>
                      <a:lnTo>
                        <a:pt x="19" y="19"/>
                      </a:lnTo>
                      <a:lnTo>
                        <a:pt x="10" y="29"/>
                      </a:lnTo>
                      <a:lnTo>
                        <a:pt x="0" y="29"/>
                      </a:lnTo>
                      <a:lnTo>
                        <a:pt x="0" y="19"/>
                      </a:lnTo>
                      <a:lnTo>
                        <a:pt x="0" y="19"/>
                      </a:lnTo>
                      <a:lnTo>
                        <a:pt x="0" y="10"/>
                      </a:lnTo>
                      <a:lnTo>
                        <a:pt x="0" y="0"/>
                      </a:lnTo>
                      <a:lnTo>
                        <a:pt x="10" y="0"/>
                      </a:lnTo>
                      <a:lnTo>
                        <a:pt x="10" y="0"/>
                      </a:lnTo>
                      <a:lnTo>
                        <a:pt x="10" y="0"/>
                      </a:lnTo>
                      <a:lnTo>
                        <a:pt x="19" y="1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2" name="Freeform 290"/>
                <p:cNvSpPr>
                  <a:spLocks/>
                </p:cNvSpPr>
                <p:nvPr/>
              </p:nvSpPr>
              <p:spPr bwMode="auto">
                <a:xfrm>
                  <a:off x="8170" y="14493"/>
                  <a:ext cx="19" cy="20"/>
                </a:xfrm>
                <a:custGeom>
                  <a:avLst/>
                  <a:gdLst>
                    <a:gd name="T0" fmla="*/ 19 w 19"/>
                    <a:gd name="T1" fmla="*/ 0 h 20"/>
                    <a:gd name="T2" fmla="*/ 19 w 19"/>
                    <a:gd name="T3" fmla="*/ 10 h 20"/>
                    <a:gd name="T4" fmla="*/ 19 w 19"/>
                    <a:gd name="T5" fmla="*/ 10 h 20"/>
                    <a:gd name="T6" fmla="*/ 19 w 19"/>
                    <a:gd name="T7" fmla="*/ 20 h 20"/>
                    <a:gd name="T8" fmla="*/ 19 w 19"/>
                    <a:gd name="T9" fmla="*/ 20 h 20"/>
                    <a:gd name="T10" fmla="*/ 10 w 19"/>
                    <a:gd name="T11" fmla="*/ 20 h 20"/>
                    <a:gd name="T12" fmla="*/ 10 w 19"/>
                    <a:gd name="T13" fmla="*/ 20 h 20"/>
                    <a:gd name="T14" fmla="*/ 0 w 19"/>
                    <a:gd name="T15" fmla="*/ 20 h 20"/>
                    <a:gd name="T16" fmla="*/ 0 w 19"/>
                    <a:gd name="T17" fmla="*/ 10 h 20"/>
                    <a:gd name="T18" fmla="*/ 0 w 19"/>
                    <a:gd name="T19" fmla="*/ 10 h 20"/>
                    <a:gd name="T20" fmla="*/ 0 w 19"/>
                    <a:gd name="T21" fmla="*/ 0 h 20"/>
                    <a:gd name="T22" fmla="*/ 0 w 19"/>
                    <a:gd name="T23" fmla="*/ 0 h 20"/>
                    <a:gd name="T24" fmla="*/ 10 w 19"/>
                    <a:gd name="T25" fmla="*/ 0 h 20"/>
                    <a:gd name="T26" fmla="*/ 10 w 19"/>
                    <a:gd name="T27" fmla="*/ 0 h 20"/>
                    <a:gd name="T28" fmla="*/ 19 w 19"/>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0">
                      <a:moveTo>
                        <a:pt x="19" y="0"/>
                      </a:moveTo>
                      <a:lnTo>
                        <a:pt x="19" y="10"/>
                      </a:lnTo>
                      <a:lnTo>
                        <a:pt x="19" y="10"/>
                      </a:lnTo>
                      <a:lnTo>
                        <a:pt x="19" y="20"/>
                      </a:lnTo>
                      <a:lnTo>
                        <a:pt x="19" y="20"/>
                      </a:lnTo>
                      <a:lnTo>
                        <a:pt x="10" y="20"/>
                      </a:lnTo>
                      <a:lnTo>
                        <a:pt x="10" y="20"/>
                      </a:lnTo>
                      <a:lnTo>
                        <a:pt x="0" y="20"/>
                      </a:lnTo>
                      <a:lnTo>
                        <a:pt x="0" y="10"/>
                      </a:lnTo>
                      <a:lnTo>
                        <a:pt x="0" y="10"/>
                      </a:lnTo>
                      <a:lnTo>
                        <a:pt x="0" y="0"/>
                      </a:lnTo>
                      <a:lnTo>
                        <a:pt x="0" y="0"/>
                      </a:lnTo>
                      <a:lnTo>
                        <a:pt x="10" y="0"/>
                      </a:lnTo>
                      <a:lnTo>
                        <a:pt x="10" y="0"/>
                      </a:lnTo>
                      <a:lnTo>
                        <a:pt x="1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3" name="Freeform 291"/>
                <p:cNvSpPr>
                  <a:spLocks/>
                </p:cNvSpPr>
                <p:nvPr/>
              </p:nvSpPr>
              <p:spPr bwMode="auto">
                <a:xfrm>
                  <a:off x="8160" y="14247"/>
                  <a:ext cx="20" cy="19"/>
                </a:xfrm>
                <a:custGeom>
                  <a:avLst/>
                  <a:gdLst>
                    <a:gd name="T0" fmla="*/ 20 w 20"/>
                    <a:gd name="T1" fmla="*/ 0 h 19"/>
                    <a:gd name="T2" fmla="*/ 20 w 20"/>
                    <a:gd name="T3" fmla="*/ 9 h 19"/>
                    <a:gd name="T4" fmla="*/ 20 w 20"/>
                    <a:gd name="T5" fmla="*/ 9 h 19"/>
                    <a:gd name="T6" fmla="*/ 20 w 20"/>
                    <a:gd name="T7" fmla="*/ 9 h 19"/>
                    <a:gd name="T8" fmla="*/ 10 w 20"/>
                    <a:gd name="T9" fmla="*/ 19 h 19"/>
                    <a:gd name="T10" fmla="*/ 10 w 20"/>
                    <a:gd name="T11" fmla="*/ 19 h 19"/>
                    <a:gd name="T12" fmla="*/ 0 w 20"/>
                    <a:gd name="T13" fmla="*/ 19 h 19"/>
                    <a:gd name="T14" fmla="*/ 0 w 20"/>
                    <a:gd name="T15" fmla="*/ 19 h 19"/>
                    <a:gd name="T16" fmla="*/ 0 w 20"/>
                    <a:gd name="T17" fmla="*/ 19 h 19"/>
                    <a:gd name="T18" fmla="*/ 0 w 20"/>
                    <a:gd name="T19" fmla="*/ 9 h 19"/>
                    <a:gd name="T20" fmla="*/ 0 w 20"/>
                    <a:gd name="T21" fmla="*/ 9 h 19"/>
                    <a:gd name="T22" fmla="*/ 0 w 20"/>
                    <a:gd name="T23" fmla="*/ 9 h 19"/>
                    <a:gd name="T24" fmla="*/ 0 w 20"/>
                    <a:gd name="T25" fmla="*/ 0 h 19"/>
                    <a:gd name="T26" fmla="*/ 0 w 20"/>
                    <a:gd name="T27" fmla="*/ 0 h 19"/>
                    <a:gd name="T28" fmla="*/ 10 w 20"/>
                    <a:gd name="T29" fmla="*/ 0 h 19"/>
                    <a:gd name="T30" fmla="*/ 10 w 20"/>
                    <a:gd name="T31" fmla="*/ 0 h 19"/>
                    <a:gd name="T32" fmla="*/ 2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20" y="0"/>
                      </a:moveTo>
                      <a:lnTo>
                        <a:pt x="20" y="9"/>
                      </a:lnTo>
                      <a:lnTo>
                        <a:pt x="20" y="9"/>
                      </a:lnTo>
                      <a:lnTo>
                        <a:pt x="20" y="9"/>
                      </a:lnTo>
                      <a:lnTo>
                        <a:pt x="10" y="19"/>
                      </a:lnTo>
                      <a:lnTo>
                        <a:pt x="10" y="19"/>
                      </a:lnTo>
                      <a:lnTo>
                        <a:pt x="0" y="19"/>
                      </a:lnTo>
                      <a:lnTo>
                        <a:pt x="0" y="19"/>
                      </a:lnTo>
                      <a:lnTo>
                        <a:pt x="0" y="19"/>
                      </a:lnTo>
                      <a:lnTo>
                        <a:pt x="0" y="9"/>
                      </a:lnTo>
                      <a:lnTo>
                        <a:pt x="0" y="9"/>
                      </a:lnTo>
                      <a:lnTo>
                        <a:pt x="0" y="9"/>
                      </a:lnTo>
                      <a:lnTo>
                        <a:pt x="0" y="0"/>
                      </a:lnTo>
                      <a:lnTo>
                        <a:pt x="0" y="0"/>
                      </a:lnTo>
                      <a:lnTo>
                        <a:pt x="10" y="0"/>
                      </a:lnTo>
                      <a:lnTo>
                        <a:pt x="10" y="0"/>
                      </a:lnTo>
                      <a:lnTo>
                        <a:pt x="2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4324" name="Freeform 292"/>
              <p:cNvSpPr>
                <a:spLocks/>
              </p:cNvSpPr>
              <p:nvPr/>
            </p:nvSpPr>
            <p:spPr bwMode="auto">
              <a:xfrm>
                <a:off x="2927" y="2805"/>
                <a:ext cx="67" cy="89"/>
              </a:xfrm>
              <a:custGeom>
                <a:avLst/>
                <a:gdLst>
                  <a:gd name="T0" fmla="*/ 67 w 67"/>
                  <a:gd name="T1" fmla="*/ 0 h 89"/>
                  <a:gd name="T2" fmla="*/ 67 w 67"/>
                  <a:gd name="T3" fmla="*/ 20 h 89"/>
                  <a:gd name="T4" fmla="*/ 58 w 67"/>
                  <a:gd name="T5" fmla="*/ 40 h 89"/>
                  <a:gd name="T6" fmla="*/ 48 w 67"/>
                  <a:gd name="T7" fmla="*/ 60 h 89"/>
                  <a:gd name="T8" fmla="*/ 38 w 67"/>
                  <a:gd name="T9" fmla="*/ 70 h 89"/>
                  <a:gd name="T10" fmla="*/ 29 w 67"/>
                  <a:gd name="T11" fmla="*/ 79 h 89"/>
                  <a:gd name="T12" fmla="*/ 19 w 67"/>
                  <a:gd name="T13" fmla="*/ 79 h 89"/>
                  <a:gd name="T14" fmla="*/ 10 w 67"/>
                  <a:gd name="T15" fmla="*/ 89 h 89"/>
                  <a:gd name="T16" fmla="*/ 0 w 67"/>
                  <a:gd name="T17" fmla="*/ 89 h 89"/>
                  <a:gd name="T18" fmla="*/ 19 w 67"/>
                  <a:gd name="T19" fmla="*/ 79 h 89"/>
                  <a:gd name="T20" fmla="*/ 29 w 67"/>
                  <a:gd name="T21" fmla="*/ 79 h 89"/>
                  <a:gd name="T22" fmla="*/ 38 w 67"/>
                  <a:gd name="T23" fmla="*/ 70 h 89"/>
                  <a:gd name="T24" fmla="*/ 48 w 67"/>
                  <a:gd name="T25" fmla="*/ 60 h 89"/>
                  <a:gd name="T26" fmla="*/ 58 w 67"/>
                  <a:gd name="T27" fmla="*/ 40 h 89"/>
                  <a:gd name="T28" fmla="*/ 67 w 67"/>
                  <a:gd name="T29" fmla="*/ 20 h 89"/>
                  <a:gd name="T30" fmla="*/ 67 w 67"/>
                  <a:gd name="T3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9">
                    <a:moveTo>
                      <a:pt x="67" y="0"/>
                    </a:moveTo>
                    <a:lnTo>
                      <a:pt x="67" y="20"/>
                    </a:lnTo>
                    <a:lnTo>
                      <a:pt x="58" y="40"/>
                    </a:lnTo>
                    <a:lnTo>
                      <a:pt x="48" y="60"/>
                    </a:lnTo>
                    <a:lnTo>
                      <a:pt x="38" y="70"/>
                    </a:lnTo>
                    <a:lnTo>
                      <a:pt x="29" y="79"/>
                    </a:lnTo>
                    <a:lnTo>
                      <a:pt x="19" y="79"/>
                    </a:lnTo>
                    <a:lnTo>
                      <a:pt x="10" y="89"/>
                    </a:lnTo>
                    <a:lnTo>
                      <a:pt x="0" y="89"/>
                    </a:lnTo>
                    <a:lnTo>
                      <a:pt x="19" y="79"/>
                    </a:lnTo>
                    <a:lnTo>
                      <a:pt x="29" y="79"/>
                    </a:lnTo>
                    <a:lnTo>
                      <a:pt x="38" y="70"/>
                    </a:lnTo>
                    <a:lnTo>
                      <a:pt x="48" y="60"/>
                    </a:lnTo>
                    <a:lnTo>
                      <a:pt x="58" y="40"/>
                    </a:lnTo>
                    <a:lnTo>
                      <a:pt x="67" y="20"/>
                    </a:lnTo>
                    <a:lnTo>
                      <a:pt x="6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4325" name="Group 293"/>
          <p:cNvGrpSpPr>
            <a:grpSpLocks/>
          </p:cNvGrpSpPr>
          <p:nvPr/>
        </p:nvGrpSpPr>
        <p:grpSpPr bwMode="auto">
          <a:xfrm>
            <a:off x="6659563" y="5157788"/>
            <a:ext cx="214312" cy="1062037"/>
            <a:chOff x="5377" y="1417"/>
            <a:chExt cx="339" cy="1674"/>
          </a:xfrm>
        </p:grpSpPr>
        <p:sp>
          <p:nvSpPr>
            <p:cNvPr id="44326" name="Freeform 294"/>
            <p:cNvSpPr>
              <a:spLocks/>
            </p:cNvSpPr>
            <p:nvPr/>
          </p:nvSpPr>
          <p:spPr bwMode="auto">
            <a:xfrm>
              <a:off x="5377" y="1417"/>
              <a:ext cx="288" cy="1056"/>
            </a:xfrm>
            <a:custGeom>
              <a:avLst/>
              <a:gdLst>
                <a:gd name="T0" fmla="*/ 125 w 288"/>
                <a:gd name="T1" fmla="*/ 0 h 1056"/>
                <a:gd name="T2" fmla="*/ 154 w 288"/>
                <a:gd name="T3" fmla="*/ 118 h 1056"/>
                <a:gd name="T4" fmla="*/ 173 w 288"/>
                <a:gd name="T5" fmla="*/ 247 h 1056"/>
                <a:gd name="T6" fmla="*/ 192 w 288"/>
                <a:gd name="T7" fmla="*/ 385 h 1056"/>
                <a:gd name="T8" fmla="*/ 211 w 288"/>
                <a:gd name="T9" fmla="*/ 513 h 1056"/>
                <a:gd name="T10" fmla="*/ 231 w 288"/>
                <a:gd name="T11" fmla="*/ 651 h 1056"/>
                <a:gd name="T12" fmla="*/ 250 w 288"/>
                <a:gd name="T13" fmla="*/ 789 h 1056"/>
                <a:gd name="T14" fmla="*/ 269 w 288"/>
                <a:gd name="T15" fmla="*/ 917 h 1056"/>
                <a:gd name="T16" fmla="*/ 288 w 288"/>
                <a:gd name="T17" fmla="*/ 1036 h 1056"/>
                <a:gd name="T18" fmla="*/ 260 w 288"/>
                <a:gd name="T19" fmla="*/ 1036 h 1056"/>
                <a:gd name="T20" fmla="*/ 221 w 288"/>
                <a:gd name="T21" fmla="*/ 1036 h 1056"/>
                <a:gd name="T22" fmla="*/ 192 w 288"/>
                <a:gd name="T23" fmla="*/ 1046 h 1056"/>
                <a:gd name="T24" fmla="*/ 154 w 288"/>
                <a:gd name="T25" fmla="*/ 1046 h 1056"/>
                <a:gd name="T26" fmla="*/ 125 w 288"/>
                <a:gd name="T27" fmla="*/ 1046 h 1056"/>
                <a:gd name="T28" fmla="*/ 96 w 288"/>
                <a:gd name="T29" fmla="*/ 1046 h 1056"/>
                <a:gd name="T30" fmla="*/ 58 w 288"/>
                <a:gd name="T31" fmla="*/ 1056 h 1056"/>
                <a:gd name="T32" fmla="*/ 29 w 288"/>
                <a:gd name="T33" fmla="*/ 1056 h 1056"/>
                <a:gd name="T34" fmla="*/ 19 w 288"/>
                <a:gd name="T35" fmla="*/ 898 h 1056"/>
                <a:gd name="T36" fmla="*/ 10 w 288"/>
                <a:gd name="T37" fmla="*/ 740 h 1056"/>
                <a:gd name="T38" fmla="*/ 0 w 288"/>
                <a:gd name="T39" fmla="*/ 582 h 1056"/>
                <a:gd name="T40" fmla="*/ 0 w 288"/>
                <a:gd name="T41" fmla="*/ 424 h 1056"/>
                <a:gd name="T42" fmla="*/ 10 w 288"/>
                <a:gd name="T43" fmla="*/ 286 h 1056"/>
                <a:gd name="T44" fmla="*/ 38 w 288"/>
                <a:gd name="T45" fmla="*/ 158 h 1056"/>
                <a:gd name="T46" fmla="*/ 67 w 288"/>
                <a:gd name="T47" fmla="*/ 69 h 1056"/>
                <a:gd name="T48" fmla="*/ 125 w 288"/>
                <a:gd name="T49"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056">
                  <a:moveTo>
                    <a:pt x="125" y="0"/>
                  </a:moveTo>
                  <a:lnTo>
                    <a:pt x="154" y="118"/>
                  </a:lnTo>
                  <a:lnTo>
                    <a:pt x="173" y="247"/>
                  </a:lnTo>
                  <a:lnTo>
                    <a:pt x="192" y="385"/>
                  </a:lnTo>
                  <a:lnTo>
                    <a:pt x="211" y="513"/>
                  </a:lnTo>
                  <a:lnTo>
                    <a:pt x="231" y="651"/>
                  </a:lnTo>
                  <a:lnTo>
                    <a:pt x="250" y="789"/>
                  </a:lnTo>
                  <a:lnTo>
                    <a:pt x="269" y="917"/>
                  </a:lnTo>
                  <a:lnTo>
                    <a:pt x="288" y="1036"/>
                  </a:lnTo>
                  <a:lnTo>
                    <a:pt x="260" y="1036"/>
                  </a:lnTo>
                  <a:lnTo>
                    <a:pt x="221" y="1036"/>
                  </a:lnTo>
                  <a:lnTo>
                    <a:pt x="192" y="1046"/>
                  </a:lnTo>
                  <a:lnTo>
                    <a:pt x="154" y="1046"/>
                  </a:lnTo>
                  <a:lnTo>
                    <a:pt x="125" y="1046"/>
                  </a:lnTo>
                  <a:lnTo>
                    <a:pt x="96" y="1046"/>
                  </a:lnTo>
                  <a:lnTo>
                    <a:pt x="58" y="1056"/>
                  </a:lnTo>
                  <a:lnTo>
                    <a:pt x="29" y="1056"/>
                  </a:lnTo>
                  <a:lnTo>
                    <a:pt x="19" y="898"/>
                  </a:lnTo>
                  <a:lnTo>
                    <a:pt x="10" y="740"/>
                  </a:lnTo>
                  <a:lnTo>
                    <a:pt x="0" y="582"/>
                  </a:lnTo>
                  <a:lnTo>
                    <a:pt x="0" y="424"/>
                  </a:lnTo>
                  <a:lnTo>
                    <a:pt x="10" y="286"/>
                  </a:lnTo>
                  <a:lnTo>
                    <a:pt x="38" y="158"/>
                  </a:lnTo>
                  <a:lnTo>
                    <a:pt x="67" y="69"/>
                  </a:lnTo>
                  <a:lnTo>
                    <a:pt x="125"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7" name="Freeform 295"/>
            <p:cNvSpPr>
              <a:spLocks/>
            </p:cNvSpPr>
            <p:nvPr/>
          </p:nvSpPr>
          <p:spPr bwMode="auto">
            <a:xfrm>
              <a:off x="5521" y="1565"/>
              <a:ext cx="125" cy="868"/>
            </a:xfrm>
            <a:custGeom>
              <a:avLst/>
              <a:gdLst>
                <a:gd name="T0" fmla="*/ 0 w 125"/>
                <a:gd name="T1" fmla="*/ 0 h 868"/>
                <a:gd name="T2" fmla="*/ 125 w 125"/>
                <a:gd name="T3" fmla="*/ 868 h 868"/>
                <a:gd name="T4" fmla="*/ 116 w 125"/>
                <a:gd name="T5" fmla="*/ 868 h 868"/>
                <a:gd name="T6" fmla="*/ 0 w 125"/>
                <a:gd name="T7" fmla="*/ 0 h 868"/>
              </a:gdLst>
              <a:ahLst/>
              <a:cxnLst>
                <a:cxn ang="0">
                  <a:pos x="T0" y="T1"/>
                </a:cxn>
                <a:cxn ang="0">
                  <a:pos x="T2" y="T3"/>
                </a:cxn>
                <a:cxn ang="0">
                  <a:pos x="T4" y="T5"/>
                </a:cxn>
                <a:cxn ang="0">
                  <a:pos x="T6" y="T7"/>
                </a:cxn>
              </a:cxnLst>
              <a:rect l="0" t="0" r="r" b="b"/>
              <a:pathLst>
                <a:path w="125" h="868">
                  <a:moveTo>
                    <a:pt x="0" y="0"/>
                  </a:moveTo>
                  <a:lnTo>
                    <a:pt x="125" y="868"/>
                  </a:lnTo>
                  <a:lnTo>
                    <a:pt x="116" y="868"/>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8" name="Freeform 296"/>
            <p:cNvSpPr>
              <a:spLocks/>
            </p:cNvSpPr>
            <p:nvPr/>
          </p:nvSpPr>
          <p:spPr bwMode="auto">
            <a:xfrm>
              <a:off x="5406" y="1456"/>
              <a:ext cx="86" cy="859"/>
            </a:xfrm>
            <a:custGeom>
              <a:avLst/>
              <a:gdLst>
                <a:gd name="T0" fmla="*/ 86 w 86"/>
                <a:gd name="T1" fmla="*/ 0 h 859"/>
                <a:gd name="T2" fmla="*/ 77 w 86"/>
                <a:gd name="T3" fmla="*/ 40 h 859"/>
                <a:gd name="T4" fmla="*/ 58 w 86"/>
                <a:gd name="T5" fmla="*/ 60 h 859"/>
                <a:gd name="T6" fmla="*/ 48 w 86"/>
                <a:gd name="T7" fmla="*/ 89 h 859"/>
                <a:gd name="T8" fmla="*/ 48 w 86"/>
                <a:gd name="T9" fmla="*/ 119 h 859"/>
                <a:gd name="T10" fmla="*/ 48 w 86"/>
                <a:gd name="T11" fmla="*/ 148 h 859"/>
                <a:gd name="T12" fmla="*/ 58 w 86"/>
                <a:gd name="T13" fmla="*/ 178 h 859"/>
                <a:gd name="T14" fmla="*/ 67 w 86"/>
                <a:gd name="T15" fmla="*/ 217 h 859"/>
                <a:gd name="T16" fmla="*/ 77 w 86"/>
                <a:gd name="T17" fmla="*/ 267 h 859"/>
                <a:gd name="T18" fmla="*/ 77 w 86"/>
                <a:gd name="T19" fmla="*/ 346 h 859"/>
                <a:gd name="T20" fmla="*/ 67 w 86"/>
                <a:gd name="T21" fmla="*/ 425 h 859"/>
                <a:gd name="T22" fmla="*/ 48 w 86"/>
                <a:gd name="T23" fmla="*/ 563 h 859"/>
                <a:gd name="T24" fmla="*/ 38 w 86"/>
                <a:gd name="T25" fmla="*/ 632 h 859"/>
                <a:gd name="T26" fmla="*/ 29 w 86"/>
                <a:gd name="T27" fmla="*/ 701 h 859"/>
                <a:gd name="T28" fmla="*/ 19 w 86"/>
                <a:gd name="T29" fmla="*/ 770 h 859"/>
                <a:gd name="T30" fmla="*/ 19 w 86"/>
                <a:gd name="T31" fmla="*/ 859 h 859"/>
                <a:gd name="T32" fmla="*/ 9 w 86"/>
                <a:gd name="T33" fmla="*/ 730 h 859"/>
                <a:gd name="T34" fmla="*/ 9 w 86"/>
                <a:gd name="T35" fmla="*/ 612 h 859"/>
                <a:gd name="T36" fmla="*/ 0 w 86"/>
                <a:gd name="T37" fmla="*/ 484 h 859"/>
                <a:gd name="T38" fmla="*/ 0 w 86"/>
                <a:gd name="T39" fmla="*/ 365 h 859"/>
                <a:gd name="T40" fmla="*/ 9 w 86"/>
                <a:gd name="T41" fmla="*/ 247 h 859"/>
                <a:gd name="T42" fmla="*/ 19 w 86"/>
                <a:gd name="T43" fmla="*/ 148 h 859"/>
                <a:gd name="T44" fmla="*/ 48 w 86"/>
                <a:gd name="T45" fmla="*/ 70 h 859"/>
                <a:gd name="T46" fmla="*/ 86 w 86"/>
                <a:gd name="T4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59">
                  <a:moveTo>
                    <a:pt x="86" y="0"/>
                  </a:moveTo>
                  <a:lnTo>
                    <a:pt x="77" y="40"/>
                  </a:lnTo>
                  <a:lnTo>
                    <a:pt x="58" y="60"/>
                  </a:lnTo>
                  <a:lnTo>
                    <a:pt x="48" y="89"/>
                  </a:lnTo>
                  <a:lnTo>
                    <a:pt x="48" y="119"/>
                  </a:lnTo>
                  <a:lnTo>
                    <a:pt x="48" y="148"/>
                  </a:lnTo>
                  <a:lnTo>
                    <a:pt x="58" y="178"/>
                  </a:lnTo>
                  <a:lnTo>
                    <a:pt x="67" y="217"/>
                  </a:lnTo>
                  <a:lnTo>
                    <a:pt x="77" y="267"/>
                  </a:lnTo>
                  <a:lnTo>
                    <a:pt x="77" y="346"/>
                  </a:lnTo>
                  <a:lnTo>
                    <a:pt x="67" y="425"/>
                  </a:lnTo>
                  <a:lnTo>
                    <a:pt x="48" y="563"/>
                  </a:lnTo>
                  <a:lnTo>
                    <a:pt x="38" y="632"/>
                  </a:lnTo>
                  <a:lnTo>
                    <a:pt x="29" y="701"/>
                  </a:lnTo>
                  <a:lnTo>
                    <a:pt x="19" y="770"/>
                  </a:lnTo>
                  <a:lnTo>
                    <a:pt x="19" y="859"/>
                  </a:lnTo>
                  <a:lnTo>
                    <a:pt x="9" y="730"/>
                  </a:lnTo>
                  <a:lnTo>
                    <a:pt x="9" y="612"/>
                  </a:lnTo>
                  <a:lnTo>
                    <a:pt x="0" y="484"/>
                  </a:lnTo>
                  <a:lnTo>
                    <a:pt x="0" y="365"/>
                  </a:lnTo>
                  <a:lnTo>
                    <a:pt x="9" y="247"/>
                  </a:lnTo>
                  <a:lnTo>
                    <a:pt x="19" y="148"/>
                  </a:lnTo>
                  <a:lnTo>
                    <a:pt x="48" y="70"/>
                  </a:lnTo>
                  <a:lnTo>
                    <a:pt x="86"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9" name="Freeform 297"/>
            <p:cNvSpPr>
              <a:spLocks/>
            </p:cNvSpPr>
            <p:nvPr/>
          </p:nvSpPr>
          <p:spPr bwMode="auto">
            <a:xfrm>
              <a:off x="5377" y="1466"/>
              <a:ext cx="115" cy="1007"/>
            </a:xfrm>
            <a:custGeom>
              <a:avLst/>
              <a:gdLst>
                <a:gd name="T0" fmla="*/ 115 w 115"/>
                <a:gd name="T1" fmla="*/ 0 h 1007"/>
                <a:gd name="T2" fmla="*/ 87 w 115"/>
                <a:gd name="T3" fmla="*/ 79 h 1007"/>
                <a:gd name="T4" fmla="*/ 58 w 115"/>
                <a:gd name="T5" fmla="*/ 188 h 1007"/>
                <a:gd name="T6" fmla="*/ 48 w 115"/>
                <a:gd name="T7" fmla="*/ 316 h 1007"/>
                <a:gd name="T8" fmla="*/ 29 w 115"/>
                <a:gd name="T9" fmla="*/ 454 h 1007"/>
                <a:gd name="T10" fmla="*/ 29 w 115"/>
                <a:gd name="T11" fmla="*/ 602 h 1007"/>
                <a:gd name="T12" fmla="*/ 29 w 115"/>
                <a:gd name="T13" fmla="*/ 750 h 1007"/>
                <a:gd name="T14" fmla="*/ 29 w 115"/>
                <a:gd name="T15" fmla="*/ 878 h 1007"/>
                <a:gd name="T16" fmla="*/ 38 w 115"/>
                <a:gd name="T17" fmla="*/ 1007 h 1007"/>
                <a:gd name="T18" fmla="*/ 29 w 115"/>
                <a:gd name="T19" fmla="*/ 997 h 1007"/>
                <a:gd name="T20" fmla="*/ 29 w 115"/>
                <a:gd name="T21" fmla="*/ 997 h 1007"/>
                <a:gd name="T22" fmla="*/ 29 w 115"/>
                <a:gd name="T23" fmla="*/ 997 h 1007"/>
                <a:gd name="T24" fmla="*/ 10 w 115"/>
                <a:gd name="T25" fmla="*/ 829 h 1007"/>
                <a:gd name="T26" fmla="*/ 0 w 115"/>
                <a:gd name="T27" fmla="*/ 661 h 1007"/>
                <a:gd name="T28" fmla="*/ 10 w 115"/>
                <a:gd name="T29" fmla="*/ 503 h 1007"/>
                <a:gd name="T30" fmla="*/ 19 w 115"/>
                <a:gd name="T31" fmla="*/ 365 h 1007"/>
                <a:gd name="T32" fmla="*/ 29 w 115"/>
                <a:gd name="T33" fmla="*/ 237 h 1007"/>
                <a:gd name="T34" fmla="*/ 58 w 115"/>
                <a:gd name="T35" fmla="*/ 129 h 1007"/>
                <a:gd name="T36" fmla="*/ 87 w 115"/>
                <a:gd name="T37" fmla="*/ 50 h 1007"/>
                <a:gd name="T38" fmla="*/ 115 w 115"/>
                <a:gd name="T3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007">
                  <a:moveTo>
                    <a:pt x="115" y="0"/>
                  </a:moveTo>
                  <a:lnTo>
                    <a:pt x="87" y="79"/>
                  </a:lnTo>
                  <a:lnTo>
                    <a:pt x="58" y="188"/>
                  </a:lnTo>
                  <a:lnTo>
                    <a:pt x="48" y="316"/>
                  </a:lnTo>
                  <a:lnTo>
                    <a:pt x="29" y="454"/>
                  </a:lnTo>
                  <a:lnTo>
                    <a:pt x="29" y="602"/>
                  </a:lnTo>
                  <a:lnTo>
                    <a:pt x="29" y="750"/>
                  </a:lnTo>
                  <a:lnTo>
                    <a:pt x="29" y="878"/>
                  </a:lnTo>
                  <a:lnTo>
                    <a:pt x="38" y="1007"/>
                  </a:lnTo>
                  <a:lnTo>
                    <a:pt x="29" y="997"/>
                  </a:lnTo>
                  <a:lnTo>
                    <a:pt x="29" y="997"/>
                  </a:lnTo>
                  <a:lnTo>
                    <a:pt x="29" y="997"/>
                  </a:lnTo>
                  <a:lnTo>
                    <a:pt x="10" y="829"/>
                  </a:lnTo>
                  <a:lnTo>
                    <a:pt x="0" y="661"/>
                  </a:lnTo>
                  <a:lnTo>
                    <a:pt x="10" y="503"/>
                  </a:lnTo>
                  <a:lnTo>
                    <a:pt x="19" y="365"/>
                  </a:lnTo>
                  <a:lnTo>
                    <a:pt x="29" y="237"/>
                  </a:lnTo>
                  <a:lnTo>
                    <a:pt x="58" y="129"/>
                  </a:lnTo>
                  <a:lnTo>
                    <a:pt x="87" y="50"/>
                  </a:lnTo>
                  <a:lnTo>
                    <a:pt x="115"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0" name="Freeform 298"/>
            <p:cNvSpPr>
              <a:spLocks/>
            </p:cNvSpPr>
            <p:nvPr/>
          </p:nvSpPr>
          <p:spPr bwMode="auto">
            <a:xfrm>
              <a:off x="5387" y="2048"/>
              <a:ext cx="9" cy="296"/>
            </a:xfrm>
            <a:custGeom>
              <a:avLst/>
              <a:gdLst>
                <a:gd name="T0" fmla="*/ 0 w 9"/>
                <a:gd name="T1" fmla="*/ 0 h 296"/>
                <a:gd name="T2" fmla="*/ 0 w 9"/>
                <a:gd name="T3" fmla="*/ 40 h 296"/>
                <a:gd name="T4" fmla="*/ 0 w 9"/>
                <a:gd name="T5" fmla="*/ 79 h 296"/>
                <a:gd name="T6" fmla="*/ 0 w 9"/>
                <a:gd name="T7" fmla="*/ 109 h 296"/>
                <a:gd name="T8" fmla="*/ 0 w 9"/>
                <a:gd name="T9" fmla="*/ 148 h 296"/>
                <a:gd name="T10" fmla="*/ 9 w 9"/>
                <a:gd name="T11" fmla="*/ 188 h 296"/>
                <a:gd name="T12" fmla="*/ 9 w 9"/>
                <a:gd name="T13" fmla="*/ 227 h 296"/>
                <a:gd name="T14" fmla="*/ 9 w 9"/>
                <a:gd name="T15" fmla="*/ 257 h 296"/>
                <a:gd name="T16" fmla="*/ 9 w 9"/>
                <a:gd name="T17" fmla="*/ 296 h 296"/>
                <a:gd name="T18" fmla="*/ 9 w 9"/>
                <a:gd name="T19" fmla="*/ 277 h 296"/>
                <a:gd name="T20" fmla="*/ 9 w 9"/>
                <a:gd name="T21" fmla="*/ 257 h 296"/>
                <a:gd name="T22" fmla="*/ 9 w 9"/>
                <a:gd name="T23" fmla="*/ 237 h 296"/>
                <a:gd name="T24" fmla="*/ 0 w 9"/>
                <a:gd name="T25" fmla="*/ 217 h 296"/>
                <a:gd name="T26" fmla="*/ 0 w 9"/>
                <a:gd name="T27" fmla="*/ 178 h 296"/>
                <a:gd name="T28" fmla="*/ 0 w 9"/>
                <a:gd name="T29" fmla="*/ 158 h 296"/>
                <a:gd name="T30" fmla="*/ 0 w 9"/>
                <a:gd name="T31" fmla="*/ 138 h 296"/>
                <a:gd name="T32" fmla="*/ 0 w 9"/>
                <a:gd name="T33" fmla="*/ 119 h 296"/>
                <a:gd name="T34" fmla="*/ 0 w 9"/>
                <a:gd name="T35" fmla="*/ 109 h 296"/>
                <a:gd name="T36" fmla="*/ 0 w 9"/>
                <a:gd name="T37" fmla="*/ 89 h 296"/>
                <a:gd name="T38" fmla="*/ 0 w 9"/>
                <a:gd name="T39" fmla="*/ 69 h 296"/>
                <a:gd name="T40" fmla="*/ 0 w 9"/>
                <a:gd name="T41" fmla="*/ 50 h 296"/>
                <a:gd name="T42" fmla="*/ 0 w 9"/>
                <a:gd name="T43" fmla="*/ 30 h 296"/>
                <a:gd name="T44" fmla="*/ 0 w 9"/>
                <a:gd name="T45" fmla="*/ 20 h 296"/>
                <a:gd name="T46" fmla="*/ 0 w 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96">
                  <a:moveTo>
                    <a:pt x="0" y="0"/>
                  </a:moveTo>
                  <a:lnTo>
                    <a:pt x="0" y="40"/>
                  </a:lnTo>
                  <a:lnTo>
                    <a:pt x="0" y="79"/>
                  </a:lnTo>
                  <a:lnTo>
                    <a:pt x="0" y="109"/>
                  </a:lnTo>
                  <a:lnTo>
                    <a:pt x="0" y="148"/>
                  </a:lnTo>
                  <a:lnTo>
                    <a:pt x="9" y="188"/>
                  </a:lnTo>
                  <a:lnTo>
                    <a:pt x="9" y="227"/>
                  </a:lnTo>
                  <a:lnTo>
                    <a:pt x="9" y="257"/>
                  </a:lnTo>
                  <a:lnTo>
                    <a:pt x="9" y="296"/>
                  </a:lnTo>
                  <a:lnTo>
                    <a:pt x="9" y="277"/>
                  </a:lnTo>
                  <a:lnTo>
                    <a:pt x="9" y="257"/>
                  </a:lnTo>
                  <a:lnTo>
                    <a:pt x="9" y="237"/>
                  </a:lnTo>
                  <a:lnTo>
                    <a:pt x="0" y="217"/>
                  </a:lnTo>
                  <a:lnTo>
                    <a:pt x="0" y="178"/>
                  </a:lnTo>
                  <a:lnTo>
                    <a:pt x="0" y="158"/>
                  </a:lnTo>
                  <a:lnTo>
                    <a:pt x="0" y="138"/>
                  </a:lnTo>
                  <a:lnTo>
                    <a:pt x="0" y="119"/>
                  </a:lnTo>
                  <a:lnTo>
                    <a:pt x="0" y="109"/>
                  </a:lnTo>
                  <a:lnTo>
                    <a:pt x="0" y="89"/>
                  </a:lnTo>
                  <a:lnTo>
                    <a:pt x="0" y="69"/>
                  </a:lnTo>
                  <a:lnTo>
                    <a:pt x="0" y="50"/>
                  </a:lnTo>
                  <a:lnTo>
                    <a:pt x="0" y="30"/>
                  </a:lnTo>
                  <a:lnTo>
                    <a:pt x="0" y="20"/>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1" name="Freeform 299"/>
            <p:cNvSpPr>
              <a:spLocks/>
            </p:cNvSpPr>
            <p:nvPr/>
          </p:nvSpPr>
          <p:spPr bwMode="auto">
            <a:xfrm>
              <a:off x="5406" y="2453"/>
              <a:ext cx="259" cy="59"/>
            </a:xfrm>
            <a:custGeom>
              <a:avLst/>
              <a:gdLst>
                <a:gd name="T0" fmla="*/ 250 w 259"/>
                <a:gd name="T1" fmla="*/ 39 h 59"/>
                <a:gd name="T2" fmla="*/ 250 w 259"/>
                <a:gd name="T3" fmla="*/ 29 h 59"/>
                <a:gd name="T4" fmla="*/ 250 w 259"/>
                <a:gd name="T5" fmla="*/ 20 h 59"/>
                <a:gd name="T6" fmla="*/ 250 w 259"/>
                <a:gd name="T7" fmla="*/ 10 h 59"/>
                <a:gd name="T8" fmla="*/ 250 w 259"/>
                <a:gd name="T9" fmla="*/ 10 h 59"/>
                <a:gd name="T10" fmla="*/ 250 w 259"/>
                <a:gd name="T11" fmla="*/ 0 h 59"/>
                <a:gd name="T12" fmla="*/ 259 w 259"/>
                <a:gd name="T13" fmla="*/ 0 h 59"/>
                <a:gd name="T14" fmla="*/ 231 w 259"/>
                <a:gd name="T15" fmla="*/ 0 h 59"/>
                <a:gd name="T16" fmla="*/ 192 w 259"/>
                <a:gd name="T17" fmla="*/ 0 h 59"/>
                <a:gd name="T18" fmla="*/ 163 w 259"/>
                <a:gd name="T19" fmla="*/ 0 h 59"/>
                <a:gd name="T20" fmla="*/ 125 w 259"/>
                <a:gd name="T21" fmla="*/ 10 h 59"/>
                <a:gd name="T22" fmla="*/ 96 w 259"/>
                <a:gd name="T23" fmla="*/ 10 h 59"/>
                <a:gd name="T24" fmla="*/ 67 w 259"/>
                <a:gd name="T25" fmla="*/ 10 h 59"/>
                <a:gd name="T26" fmla="*/ 29 w 259"/>
                <a:gd name="T27" fmla="*/ 10 h 59"/>
                <a:gd name="T28" fmla="*/ 0 w 259"/>
                <a:gd name="T29" fmla="*/ 20 h 59"/>
                <a:gd name="T30" fmla="*/ 0 w 259"/>
                <a:gd name="T31" fmla="*/ 29 h 59"/>
                <a:gd name="T32" fmla="*/ 0 w 259"/>
                <a:gd name="T33" fmla="*/ 29 h 59"/>
                <a:gd name="T34" fmla="*/ 9 w 259"/>
                <a:gd name="T35" fmla="*/ 29 h 59"/>
                <a:gd name="T36" fmla="*/ 29 w 259"/>
                <a:gd name="T37" fmla="*/ 29 h 59"/>
                <a:gd name="T38" fmla="*/ 48 w 259"/>
                <a:gd name="T39" fmla="*/ 29 h 59"/>
                <a:gd name="T40" fmla="*/ 58 w 259"/>
                <a:gd name="T41" fmla="*/ 39 h 59"/>
                <a:gd name="T42" fmla="*/ 96 w 259"/>
                <a:gd name="T43" fmla="*/ 39 h 59"/>
                <a:gd name="T44" fmla="*/ 115 w 259"/>
                <a:gd name="T45" fmla="*/ 39 h 59"/>
                <a:gd name="T46" fmla="*/ 125 w 259"/>
                <a:gd name="T47" fmla="*/ 49 h 59"/>
                <a:gd name="T48" fmla="*/ 144 w 259"/>
                <a:gd name="T49" fmla="*/ 59 h 59"/>
                <a:gd name="T50" fmla="*/ 154 w 259"/>
                <a:gd name="T51" fmla="*/ 49 h 59"/>
                <a:gd name="T52" fmla="*/ 163 w 259"/>
                <a:gd name="T53" fmla="*/ 49 h 59"/>
                <a:gd name="T54" fmla="*/ 182 w 259"/>
                <a:gd name="T55" fmla="*/ 49 h 59"/>
                <a:gd name="T56" fmla="*/ 192 w 259"/>
                <a:gd name="T57" fmla="*/ 49 h 59"/>
                <a:gd name="T58" fmla="*/ 211 w 259"/>
                <a:gd name="T59" fmla="*/ 39 h 59"/>
                <a:gd name="T60" fmla="*/ 221 w 259"/>
                <a:gd name="T61" fmla="*/ 39 h 59"/>
                <a:gd name="T62" fmla="*/ 231 w 259"/>
                <a:gd name="T63" fmla="*/ 39 h 59"/>
                <a:gd name="T64" fmla="*/ 250 w 259"/>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59">
                  <a:moveTo>
                    <a:pt x="250" y="39"/>
                  </a:moveTo>
                  <a:lnTo>
                    <a:pt x="250" y="29"/>
                  </a:lnTo>
                  <a:lnTo>
                    <a:pt x="250" y="20"/>
                  </a:lnTo>
                  <a:lnTo>
                    <a:pt x="250" y="10"/>
                  </a:lnTo>
                  <a:lnTo>
                    <a:pt x="250" y="10"/>
                  </a:lnTo>
                  <a:lnTo>
                    <a:pt x="250" y="0"/>
                  </a:lnTo>
                  <a:lnTo>
                    <a:pt x="259" y="0"/>
                  </a:lnTo>
                  <a:lnTo>
                    <a:pt x="231" y="0"/>
                  </a:lnTo>
                  <a:lnTo>
                    <a:pt x="192" y="0"/>
                  </a:lnTo>
                  <a:lnTo>
                    <a:pt x="163" y="0"/>
                  </a:lnTo>
                  <a:lnTo>
                    <a:pt x="125" y="10"/>
                  </a:lnTo>
                  <a:lnTo>
                    <a:pt x="96" y="10"/>
                  </a:lnTo>
                  <a:lnTo>
                    <a:pt x="67" y="10"/>
                  </a:lnTo>
                  <a:lnTo>
                    <a:pt x="29" y="10"/>
                  </a:lnTo>
                  <a:lnTo>
                    <a:pt x="0" y="20"/>
                  </a:lnTo>
                  <a:lnTo>
                    <a:pt x="0" y="29"/>
                  </a:lnTo>
                  <a:lnTo>
                    <a:pt x="0" y="29"/>
                  </a:lnTo>
                  <a:lnTo>
                    <a:pt x="9" y="29"/>
                  </a:lnTo>
                  <a:lnTo>
                    <a:pt x="29" y="29"/>
                  </a:lnTo>
                  <a:lnTo>
                    <a:pt x="48" y="29"/>
                  </a:lnTo>
                  <a:lnTo>
                    <a:pt x="58" y="39"/>
                  </a:lnTo>
                  <a:lnTo>
                    <a:pt x="96" y="39"/>
                  </a:lnTo>
                  <a:lnTo>
                    <a:pt x="115" y="39"/>
                  </a:lnTo>
                  <a:lnTo>
                    <a:pt x="125" y="49"/>
                  </a:lnTo>
                  <a:lnTo>
                    <a:pt x="144" y="59"/>
                  </a:lnTo>
                  <a:lnTo>
                    <a:pt x="154" y="49"/>
                  </a:lnTo>
                  <a:lnTo>
                    <a:pt x="163" y="49"/>
                  </a:lnTo>
                  <a:lnTo>
                    <a:pt x="182" y="49"/>
                  </a:lnTo>
                  <a:lnTo>
                    <a:pt x="192" y="49"/>
                  </a:lnTo>
                  <a:lnTo>
                    <a:pt x="211" y="39"/>
                  </a:lnTo>
                  <a:lnTo>
                    <a:pt x="221" y="39"/>
                  </a:lnTo>
                  <a:lnTo>
                    <a:pt x="231" y="39"/>
                  </a:lnTo>
                  <a:lnTo>
                    <a:pt x="250" y="39"/>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2" name="Freeform 300"/>
            <p:cNvSpPr>
              <a:spLocks/>
            </p:cNvSpPr>
            <p:nvPr/>
          </p:nvSpPr>
          <p:spPr bwMode="auto">
            <a:xfrm>
              <a:off x="5406" y="2453"/>
              <a:ext cx="240" cy="59"/>
            </a:xfrm>
            <a:custGeom>
              <a:avLst/>
              <a:gdLst>
                <a:gd name="T0" fmla="*/ 231 w 240"/>
                <a:gd name="T1" fmla="*/ 39 h 59"/>
                <a:gd name="T2" fmla="*/ 231 w 240"/>
                <a:gd name="T3" fmla="*/ 29 h 59"/>
                <a:gd name="T4" fmla="*/ 231 w 240"/>
                <a:gd name="T5" fmla="*/ 29 h 59"/>
                <a:gd name="T6" fmla="*/ 231 w 240"/>
                <a:gd name="T7" fmla="*/ 20 h 59"/>
                <a:gd name="T8" fmla="*/ 240 w 240"/>
                <a:gd name="T9" fmla="*/ 20 h 59"/>
                <a:gd name="T10" fmla="*/ 240 w 240"/>
                <a:gd name="T11" fmla="*/ 10 h 59"/>
                <a:gd name="T12" fmla="*/ 240 w 240"/>
                <a:gd name="T13" fmla="*/ 10 h 59"/>
                <a:gd name="T14" fmla="*/ 240 w 240"/>
                <a:gd name="T15" fmla="*/ 0 h 59"/>
                <a:gd name="T16" fmla="*/ 211 w 240"/>
                <a:gd name="T17" fmla="*/ 0 h 59"/>
                <a:gd name="T18" fmla="*/ 182 w 240"/>
                <a:gd name="T19" fmla="*/ 10 h 59"/>
                <a:gd name="T20" fmla="*/ 115 w 240"/>
                <a:gd name="T21" fmla="*/ 10 h 59"/>
                <a:gd name="T22" fmla="*/ 86 w 240"/>
                <a:gd name="T23" fmla="*/ 10 h 59"/>
                <a:gd name="T24" fmla="*/ 58 w 240"/>
                <a:gd name="T25" fmla="*/ 20 h 59"/>
                <a:gd name="T26" fmla="*/ 0 w 240"/>
                <a:gd name="T27" fmla="*/ 20 h 59"/>
                <a:gd name="T28" fmla="*/ 0 w 240"/>
                <a:gd name="T29" fmla="*/ 29 h 59"/>
                <a:gd name="T30" fmla="*/ 0 w 240"/>
                <a:gd name="T31" fmla="*/ 29 h 59"/>
                <a:gd name="T32" fmla="*/ 9 w 240"/>
                <a:gd name="T33" fmla="*/ 39 h 59"/>
                <a:gd name="T34" fmla="*/ 19 w 240"/>
                <a:gd name="T35" fmla="*/ 29 h 59"/>
                <a:gd name="T36" fmla="*/ 48 w 240"/>
                <a:gd name="T37" fmla="*/ 39 h 59"/>
                <a:gd name="T38" fmla="*/ 58 w 240"/>
                <a:gd name="T39" fmla="*/ 39 h 59"/>
                <a:gd name="T40" fmla="*/ 77 w 240"/>
                <a:gd name="T41" fmla="*/ 39 h 59"/>
                <a:gd name="T42" fmla="*/ 96 w 240"/>
                <a:gd name="T43" fmla="*/ 39 h 59"/>
                <a:gd name="T44" fmla="*/ 106 w 240"/>
                <a:gd name="T45" fmla="*/ 39 h 59"/>
                <a:gd name="T46" fmla="*/ 125 w 240"/>
                <a:gd name="T47" fmla="*/ 49 h 59"/>
                <a:gd name="T48" fmla="*/ 134 w 240"/>
                <a:gd name="T49" fmla="*/ 59 h 59"/>
                <a:gd name="T50" fmla="*/ 154 w 240"/>
                <a:gd name="T51" fmla="*/ 59 h 59"/>
                <a:gd name="T52" fmla="*/ 163 w 240"/>
                <a:gd name="T53" fmla="*/ 49 h 59"/>
                <a:gd name="T54" fmla="*/ 173 w 240"/>
                <a:gd name="T55" fmla="*/ 49 h 59"/>
                <a:gd name="T56" fmla="*/ 192 w 240"/>
                <a:gd name="T57" fmla="*/ 49 h 59"/>
                <a:gd name="T58" fmla="*/ 202 w 240"/>
                <a:gd name="T59" fmla="*/ 49 h 59"/>
                <a:gd name="T60" fmla="*/ 211 w 240"/>
                <a:gd name="T61" fmla="*/ 39 h 59"/>
                <a:gd name="T62" fmla="*/ 221 w 240"/>
                <a:gd name="T63" fmla="*/ 39 h 59"/>
                <a:gd name="T64" fmla="*/ 231 w 240"/>
                <a:gd name="T6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9">
                  <a:moveTo>
                    <a:pt x="231" y="39"/>
                  </a:moveTo>
                  <a:lnTo>
                    <a:pt x="231" y="29"/>
                  </a:lnTo>
                  <a:lnTo>
                    <a:pt x="231" y="29"/>
                  </a:lnTo>
                  <a:lnTo>
                    <a:pt x="231" y="20"/>
                  </a:lnTo>
                  <a:lnTo>
                    <a:pt x="240" y="20"/>
                  </a:lnTo>
                  <a:lnTo>
                    <a:pt x="240" y="10"/>
                  </a:lnTo>
                  <a:lnTo>
                    <a:pt x="240" y="10"/>
                  </a:lnTo>
                  <a:lnTo>
                    <a:pt x="240" y="0"/>
                  </a:lnTo>
                  <a:lnTo>
                    <a:pt x="211" y="0"/>
                  </a:lnTo>
                  <a:lnTo>
                    <a:pt x="182" y="10"/>
                  </a:lnTo>
                  <a:lnTo>
                    <a:pt x="115" y="10"/>
                  </a:lnTo>
                  <a:lnTo>
                    <a:pt x="86" y="10"/>
                  </a:lnTo>
                  <a:lnTo>
                    <a:pt x="58" y="20"/>
                  </a:lnTo>
                  <a:lnTo>
                    <a:pt x="0" y="20"/>
                  </a:lnTo>
                  <a:lnTo>
                    <a:pt x="0" y="29"/>
                  </a:lnTo>
                  <a:lnTo>
                    <a:pt x="0" y="29"/>
                  </a:lnTo>
                  <a:lnTo>
                    <a:pt x="9" y="39"/>
                  </a:lnTo>
                  <a:lnTo>
                    <a:pt x="19" y="29"/>
                  </a:lnTo>
                  <a:lnTo>
                    <a:pt x="48" y="39"/>
                  </a:lnTo>
                  <a:lnTo>
                    <a:pt x="58" y="39"/>
                  </a:lnTo>
                  <a:lnTo>
                    <a:pt x="77" y="39"/>
                  </a:lnTo>
                  <a:lnTo>
                    <a:pt x="96" y="39"/>
                  </a:lnTo>
                  <a:lnTo>
                    <a:pt x="106" y="39"/>
                  </a:lnTo>
                  <a:lnTo>
                    <a:pt x="125" y="49"/>
                  </a:lnTo>
                  <a:lnTo>
                    <a:pt x="134" y="59"/>
                  </a:lnTo>
                  <a:lnTo>
                    <a:pt x="154" y="59"/>
                  </a:lnTo>
                  <a:lnTo>
                    <a:pt x="163" y="49"/>
                  </a:lnTo>
                  <a:lnTo>
                    <a:pt x="173" y="49"/>
                  </a:lnTo>
                  <a:lnTo>
                    <a:pt x="192" y="49"/>
                  </a:lnTo>
                  <a:lnTo>
                    <a:pt x="202" y="49"/>
                  </a:lnTo>
                  <a:lnTo>
                    <a:pt x="211" y="39"/>
                  </a:lnTo>
                  <a:lnTo>
                    <a:pt x="221" y="39"/>
                  </a:lnTo>
                  <a:lnTo>
                    <a:pt x="231" y="39"/>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3" name="Freeform 301"/>
            <p:cNvSpPr>
              <a:spLocks/>
            </p:cNvSpPr>
            <p:nvPr/>
          </p:nvSpPr>
          <p:spPr bwMode="auto">
            <a:xfrm>
              <a:off x="5406" y="2463"/>
              <a:ext cx="221" cy="49"/>
            </a:xfrm>
            <a:custGeom>
              <a:avLst/>
              <a:gdLst>
                <a:gd name="T0" fmla="*/ 221 w 221"/>
                <a:gd name="T1" fmla="*/ 29 h 49"/>
                <a:gd name="T2" fmla="*/ 221 w 221"/>
                <a:gd name="T3" fmla="*/ 29 h 49"/>
                <a:gd name="T4" fmla="*/ 221 w 221"/>
                <a:gd name="T5" fmla="*/ 10 h 49"/>
                <a:gd name="T6" fmla="*/ 221 w 221"/>
                <a:gd name="T7" fmla="*/ 10 h 49"/>
                <a:gd name="T8" fmla="*/ 221 w 221"/>
                <a:gd name="T9" fmla="*/ 0 h 49"/>
                <a:gd name="T10" fmla="*/ 221 w 221"/>
                <a:gd name="T11" fmla="*/ 0 h 49"/>
                <a:gd name="T12" fmla="*/ 192 w 221"/>
                <a:gd name="T13" fmla="*/ 0 h 49"/>
                <a:gd name="T14" fmla="*/ 163 w 221"/>
                <a:gd name="T15" fmla="*/ 0 h 49"/>
                <a:gd name="T16" fmla="*/ 134 w 221"/>
                <a:gd name="T17" fmla="*/ 0 h 49"/>
                <a:gd name="T18" fmla="*/ 106 w 221"/>
                <a:gd name="T19" fmla="*/ 10 h 49"/>
                <a:gd name="T20" fmla="*/ 86 w 221"/>
                <a:gd name="T21" fmla="*/ 10 h 49"/>
                <a:gd name="T22" fmla="*/ 58 w 221"/>
                <a:gd name="T23" fmla="*/ 10 h 49"/>
                <a:gd name="T24" fmla="*/ 29 w 221"/>
                <a:gd name="T25" fmla="*/ 10 h 49"/>
                <a:gd name="T26" fmla="*/ 0 w 221"/>
                <a:gd name="T27" fmla="*/ 10 h 49"/>
                <a:gd name="T28" fmla="*/ 0 w 221"/>
                <a:gd name="T29" fmla="*/ 19 h 49"/>
                <a:gd name="T30" fmla="*/ 0 w 221"/>
                <a:gd name="T31" fmla="*/ 19 h 49"/>
                <a:gd name="T32" fmla="*/ 0 w 221"/>
                <a:gd name="T33" fmla="*/ 19 h 49"/>
                <a:gd name="T34" fmla="*/ 0 w 221"/>
                <a:gd name="T35" fmla="*/ 29 h 49"/>
                <a:gd name="T36" fmla="*/ 19 w 221"/>
                <a:gd name="T37" fmla="*/ 19 h 49"/>
                <a:gd name="T38" fmla="*/ 38 w 221"/>
                <a:gd name="T39" fmla="*/ 29 h 49"/>
                <a:gd name="T40" fmla="*/ 58 w 221"/>
                <a:gd name="T41" fmla="*/ 29 h 49"/>
                <a:gd name="T42" fmla="*/ 77 w 221"/>
                <a:gd name="T43" fmla="*/ 29 h 49"/>
                <a:gd name="T44" fmla="*/ 96 w 221"/>
                <a:gd name="T45" fmla="*/ 29 h 49"/>
                <a:gd name="T46" fmla="*/ 106 w 221"/>
                <a:gd name="T47" fmla="*/ 39 h 49"/>
                <a:gd name="T48" fmla="*/ 125 w 221"/>
                <a:gd name="T49" fmla="*/ 39 h 49"/>
                <a:gd name="T50" fmla="*/ 144 w 221"/>
                <a:gd name="T51" fmla="*/ 49 h 49"/>
                <a:gd name="T52" fmla="*/ 154 w 221"/>
                <a:gd name="T53" fmla="*/ 49 h 49"/>
                <a:gd name="T54" fmla="*/ 163 w 221"/>
                <a:gd name="T55" fmla="*/ 39 h 49"/>
                <a:gd name="T56" fmla="*/ 173 w 221"/>
                <a:gd name="T57" fmla="*/ 39 h 49"/>
                <a:gd name="T58" fmla="*/ 182 w 221"/>
                <a:gd name="T59" fmla="*/ 39 h 49"/>
                <a:gd name="T60" fmla="*/ 192 w 221"/>
                <a:gd name="T61" fmla="*/ 39 h 49"/>
                <a:gd name="T62" fmla="*/ 202 w 221"/>
                <a:gd name="T63" fmla="*/ 39 h 49"/>
                <a:gd name="T64" fmla="*/ 211 w 221"/>
                <a:gd name="T65" fmla="*/ 29 h 49"/>
                <a:gd name="T66" fmla="*/ 221 w 221"/>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9">
                  <a:moveTo>
                    <a:pt x="221" y="29"/>
                  </a:moveTo>
                  <a:lnTo>
                    <a:pt x="221" y="29"/>
                  </a:lnTo>
                  <a:lnTo>
                    <a:pt x="221" y="10"/>
                  </a:lnTo>
                  <a:lnTo>
                    <a:pt x="221" y="10"/>
                  </a:lnTo>
                  <a:lnTo>
                    <a:pt x="221" y="0"/>
                  </a:lnTo>
                  <a:lnTo>
                    <a:pt x="221" y="0"/>
                  </a:lnTo>
                  <a:lnTo>
                    <a:pt x="192" y="0"/>
                  </a:lnTo>
                  <a:lnTo>
                    <a:pt x="163" y="0"/>
                  </a:lnTo>
                  <a:lnTo>
                    <a:pt x="134" y="0"/>
                  </a:lnTo>
                  <a:lnTo>
                    <a:pt x="106" y="10"/>
                  </a:lnTo>
                  <a:lnTo>
                    <a:pt x="86" y="10"/>
                  </a:lnTo>
                  <a:lnTo>
                    <a:pt x="58" y="10"/>
                  </a:lnTo>
                  <a:lnTo>
                    <a:pt x="29" y="10"/>
                  </a:lnTo>
                  <a:lnTo>
                    <a:pt x="0" y="10"/>
                  </a:lnTo>
                  <a:lnTo>
                    <a:pt x="0" y="19"/>
                  </a:lnTo>
                  <a:lnTo>
                    <a:pt x="0" y="19"/>
                  </a:lnTo>
                  <a:lnTo>
                    <a:pt x="0" y="19"/>
                  </a:lnTo>
                  <a:lnTo>
                    <a:pt x="0" y="29"/>
                  </a:lnTo>
                  <a:lnTo>
                    <a:pt x="19" y="19"/>
                  </a:lnTo>
                  <a:lnTo>
                    <a:pt x="38" y="29"/>
                  </a:lnTo>
                  <a:lnTo>
                    <a:pt x="58" y="29"/>
                  </a:lnTo>
                  <a:lnTo>
                    <a:pt x="77" y="29"/>
                  </a:lnTo>
                  <a:lnTo>
                    <a:pt x="96" y="29"/>
                  </a:lnTo>
                  <a:lnTo>
                    <a:pt x="106" y="39"/>
                  </a:lnTo>
                  <a:lnTo>
                    <a:pt x="125" y="39"/>
                  </a:lnTo>
                  <a:lnTo>
                    <a:pt x="144" y="49"/>
                  </a:lnTo>
                  <a:lnTo>
                    <a:pt x="154" y="49"/>
                  </a:lnTo>
                  <a:lnTo>
                    <a:pt x="163" y="39"/>
                  </a:lnTo>
                  <a:lnTo>
                    <a:pt x="173" y="39"/>
                  </a:lnTo>
                  <a:lnTo>
                    <a:pt x="182" y="39"/>
                  </a:lnTo>
                  <a:lnTo>
                    <a:pt x="192" y="39"/>
                  </a:lnTo>
                  <a:lnTo>
                    <a:pt x="202" y="39"/>
                  </a:lnTo>
                  <a:lnTo>
                    <a:pt x="211" y="29"/>
                  </a:lnTo>
                  <a:lnTo>
                    <a:pt x="221" y="2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4" name="Freeform 302"/>
            <p:cNvSpPr>
              <a:spLocks/>
            </p:cNvSpPr>
            <p:nvPr/>
          </p:nvSpPr>
          <p:spPr bwMode="auto">
            <a:xfrm>
              <a:off x="5406" y="2463"/>
              <a:ext cx="211" cy="49"/>
            </a:xfrm>
            <a:custGeom>
              <a:avLst/>
              <a:gdLst>
                <a:gd name="T0" fmla="*/ 211 w 211"/>
                <a:gd name="T1" fmla="*/ 29 h 49"/>
                <a:gd name="T2" fmla="*/ 211 w 211"/>
                <a:gd name="T3" fmla="*/ 29 h 49"/>
                <a:gd name="T4" fmla="*/ 202 w 211"/>
                <a:gd name="T5" fmla="*/ 19 h 49"/>
                <a:gd name="T6" fmla="*/ 202 w 211"/>
                <a:gd name="T7" fmla="*/ 10 h 49"/>
                <a:gd name="T8" fmla="*/ 211 w 211"/>
                <a:gd name="T9" fmla="*/ 10 h 49"/>
                <a:gd name="T10" fmla="*/ 211 w 211"/>
                <a:gd name="T11" fmla="*/ 0 h 49"/>
                <a:gd name="T12" fmla="*/ 211 w 211"/>
                <a:gd name="T13" fmla="*/ 0 h 49"/>
                <a:gd name="T14" fmla="*/ 154 w 211"/>
                <a:gd name="T15" fmla="*/ 0 h 49"/>
                <a:gd name="T16" fmla="*/ 125 w 211"/>
                <a:gd name="T17" fmla="*/ 0 h 49"/>
                <a:gd name="T18" fmla="*/ 77 w 211"/>
                <a:gd name="T19" fmla="*/ 10 h 49"/>
                <a:gd name="T20" fmla="*/ 58 w 211"/>
                <a:gd name="T21" fmla="*/ 10 h 49"/>
                <a:gd name="T22" fmla="*/ 29 w 211"/>
                <a:gd name="T23" fmla="*/ 10 h 49"/>
                <a:gd name="T24" fmla="*/ 0 w 211"/>
                <a:gd name="T25" fmla="*/ 10 h 49"/>
                <a:gd name="T26" fmla="*/ 0 w 211"/>
                <a:gd name="T27" fmla="*/ 10 h 49"/>
                <a:gd name="T28" fmla="*/ 0 w 211"/>
                <a:gd name="T29" fmla="*/ 19 h 49"/>
                <a:gd name="T30" fmla="*/ 0 w 211"/>
                <a:gd name="T31" fmla="*/ 19 h 49"/>
                <a:gd name="T32" fmla="*/ 9 w 211"/>
                <a:gd name="T33" fmla="*/ 19 h 49"/>
                <a:gd name="T34" fmla="*/ 29 w 211"/>
                <a:gd name="T35" fmla="*/ 19 h 49"/>
                <a:gd name="T36" fmla="*/ 48 w 211"/>
                <a:gd name="T37" fmla="*/ 19 h 49"/>
                <a:gd name="T38" fmla="*/ 58 w 211"/>
                <a:gd name="T39" fmla="*/ 19 h 49"/>
                <a:gd name="T40" fmla="*/ 77 w 211"/>
                <a:gd name="T41" fmla="*/ 19 h 49"/>
                <a:gd name="T42" fmla="*/ 96 w 211"/>
                <a:gd name="T43" fmla="*/ 29 h 49"/>
                <a:gd name="T44" fmla="*/ 115 w 211"/>
                <a:gd name="T45" fmla="*/ 29 h 49"/>
                <a:gd name="T46" fmla="*/ 125 w 211"/>
                <a:gd name="T47" fmla="*/ 39 h 49"/>
                <a:gd name="T48" fmla="*/ 144 w 211"/>
                <a:gd name="T49" fmla="*/ 49 h 49"/>
                <a:gd name="T50" fmla="*/ 163 w 211"/>
                <a:gd name="T51" fmla="*/ 39 h 49"/>
                <a:gd name="T52" fmla="*/ 173 w 211"/>
                <a:gd name="T53" fmla="*/ 39 h 49"/>
                <a:gd name="T54" fmla="*/ 182 w 211"/>
                <a:gd name="T55" fmla="*/ 39 h 49"/>
                <a:gd name="T56" fmla="*/ 182 w 211"/>
                <a:gd name="T57" fmla="*/ 39 h 49"/>
                <a:gd name="T58" fmla="*/ 192 w 211"/>
                <a:gd name="T59" fmla="*/ 29 h 49"/>
                <a:gd name="T60" fmla="*/ 211 w 211"/>
                <a:gd name="T6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49">
                  <a:moveTo>
                    <a:pt x="211" y="29"/>
                  </a:moveTo>
                  <a:lnTo>
                    <a:pt x="211" y="29"/>
                  </a:lnTo>
                  <a:lnTo>
                    <a:pt x="202" y="19"/>
                  </a:lnTo>
                  <a:lnTo>
                    <a:pt x="202" y="10"/>
                  </a:lnTo>
                  <a:lnTo>
                    <a:pt x="211" y="10"/>
                  </a:lnTo>
                  <a:lnTo>
                    <a:pt x="211" y="0"/>
                  </a:lnTo>
                  <a:lnTo>
                    <a:pt x="211" y="0"/>
                  </a:lnTo>
                  <a:lnTo>
                    <a:pt x="154" y="0"/>
                  </a:lnTo>
                  <a:lnTo>
                    <a:pt x="125" y="0"/>
                  </a:lnTo>
                  <a:lnTo>
                    <a:pt x="77" y="10"/>
                  </a:lnTo>
                  <a:lnTo>
                    <a:pt x="58" y="10"/>
                  </a:lnTo>
                  <a:lnTo>
                    <a:pt x="29" y="10"/>
                  </a:lnTo>
                  <a:lnTo>
                    <a:pt x="0" y="10"/>
                  </a:lnTo>
                  <a:lnTo>
                    <a:pt x="0" y="10"/>
                  </a:lnTo>
                  <a:lnTo>
                    <a:pt x="0" y="19"/>
                  </a:lnTo>
                  <a:lnTo>
                    <a:pt x="0" y="19"/>
                  </a:lnTo>
                  <a:lnTo>
                    <a:pt x="9" y="19"/>
                  </a:lnTo>
                  <a:lnTo>
                    <a:pt x="29" y="19"/>
                  </a:lnTo>
                  <a:lnTo>
                    <a:pt x="48" y="19"/>
                  </a:lnTo>
                  <a:lnTo>
                    <a:pt x="58" y="19"/>
                  </a:lnTo>
                  <a:lnTo>
                    <a:pt x="77" y="19"/>
                  </a:lnTo>
                  <a:lnTo>
                    <a:pt x="96" y="29"/>
                  </a:lnTo>
                  <a:lnTo>
                    <a:pt x="115" y="29"/>
                  </a:lnTo>
                  <a:lnTo>
                    <a:pt x="125" y="39"/>
                  </a:lnTo>
                  <a:lnTo>
                    <a:pt x="144" y="49"/>
                  </a:lnTo>
                  <a:lnTo>
                    <a:pt x="163" y="39"/>
                  </a:lnTo>
                  <a:lnTo>
                    <a:pt x="173" y="39"/>
                  </a:lnTo>
                  <a:lnTo>
                    <a:pt x="182" y="39"/>
                  </a:lnTo>
                  <a:lnTo>
                    <a:pt x="182" y="39"/>
                  </a:lnTo>
                  <a:lnTo>
                    <a:pt x="192" y="29"/>
                  </a:lnTo>
                  <a:lnTo>
                    <a:pt x="211" y="29"/>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4335" name="Group 303"/>
            <p:cNvGrpSpPr>
              <a:grpSpLocks/>
            </p:cNvGrpSpPr>
            <p:nvPr/>
          </p:nvGrpSpPr>
          <p:grpSpPr bwMode="auto">
            <a:xfrm>
              <a:off x="5409" y="2470"/>
              <a:ext cx="307" cy="621"/>
              <a:chOff x="2706" y="2293"/>
              <a:chExt cx="307" cy="621"/>
            </a:xfrm>
          </p:grpSpPr>
          <p:sp>
            <p:nvSpPr>
              <p:cNvPr id="44336" name="Freeform 304"/>
              <p:cNvSpPr>
                <a:spLocks/>
              </p:cNvSpPr>
              <p:nvPr/>
            </p:nvSpPr>
            <p:spPr bwMode="auto">
              <a:xfrm>
                <a:off x="2812" y="2302"/>
                <a:ext cx="201" cy="612"/>
              </a:xfrm>
              <a:custGeom>
                <a:avLst/>
                <a:gdLst>
                  <a:gd name="T0" fmla="*/ 144 w 201"/>
                  <a:gd name="T1" fmla="*/ 0 h 612"/>
                  <a:gd name="T2" fmla="*/ 144 w 201"/>
                  <a:gd name="T3" fmla="*/ 69 h 612"/>
                  <a:gd name="T4" fmla="*/ 153 w 201"/>
                  <a:gd name="T5" fmla="*/ 138 h 612"/>
                  <a:gd name="T6" fmla="*/ 163 w 201"/>
                  <a:gd name="T7" fmla="*/ 208 h 612"/>
                  <a:gd name="T8" fmla="*/ 173 w 201"/>
                  <a:gd name="T9" fmla="*/ 277 h 612"/>
                  <a:gd name="T10" fmla="*/ 182 w 201"/>
                  <a:gd name="T11" fmla="*/ 336 h 612"/>
                  <a:gd name="T12" fmla="*/ 182 w 201"/>
                  <a:gd name="T13" fmla="*/ 405 h 612"/>
                  <a:gd name="T14" fmla="*/ 192 w 201"/>
                  <a:gd name="T15" fmla="*/ 474 h 612"/>
                  <a:gd name="T16" fmla="*/ 201 w 201"/>
                  <a:gd name="T17" fmla="*/ 543 h 612"/>
                  <a:gd name="T18" fmla="*/ 192 w 201"/>
                  <a:gd name="T19" fmla="*/ 573 h 612"/>
                  <a:gd name="T20" fmla="*/ 173 w 201"/>
                  <a:gd name="T21" fmla="*/ 602 h 612"/>
                  <a:gd name="T22" fmla="*/ 153 w 201"/>
                  <a:gd name="T23" fmla="*/ 612 h 612"/>
                  <a:gd name="T24" fmla="*/ 125 w 201"/>
                  <a:gd name="T25" fmla="*/ 612 h 612"/>
                  <a:gd name="T26" fmla="*/ 96 w 201"/>
                  <a:gd name="T27" fmla="*/ 602 h 612"/>
                  <a:gd name="T28" fmla="*/ 67 w 201"/>
                  <a:gd name="T29" fmla="*/ 592 h 612"/>
                  <a:gd name="T30" fmla="*/ 38 w 201"/>
                  <a:gd name="T31" fmla="*/ 573 h 612"/>
                  <a:gd name="T32" fmla="*/ 0 w 201"/>
                  <a:gd name="T33" fmla="*/ 533 h 612"/>
                  <a:gd name="T34" fmla="*/ 9 w 201"/>
                  <a:gd name="T35" fmla="*/ 533 h 612"/>
                  <a:gd name="T36" fmla="*/ 19 w 201"/>
                  <a:gd name="T37" fmla="*/ 533 h 612"/>
                  <a:gd name="T38" fmla="*/ 28 w 201"/>
                  <a:gd name="T39" fmla="*/ 523 h 612"/>
                  <a:gd name="T40" fmla="*/ 38 w 201"/>
                  <a:gd name="T41" fmla="*/ 513 h 612"/>
                  <a:gd name="T42" fmla="*/ 48 w 201"/>
                  <a:gd name="T43" fmla="*/ 513 h 612"/>
                  <a:gd name="T44" fmla="*/ 57 w 201"/>
                  <a:gd name="T45" fmla="*/ 503 h 612"/>
                  <a:gd name="T46" fmla="*/ 57 w 201"/>
                  <a:gd name="T47" fmla="*/ 494 h 612"/>
                  <a:gd name="T48" fmla="*/ 67 w 201"/>
                  <a:gd name="T49" fmla="*/ 484 h 612"/>
                  <a:gd name="T50" fmla="*/ 57 w 201"/>
                  <a:gd name="T51" fmla="*/ 425 h 612"/>
                  <a:gd name="T52" fmla="*/ 48 w 201"/>
                  <a:gd name="T53" fmla="*/ 365 h 612"/>
                  <a:gd name="T54" fmla="*/ 48 w 201"/>
                  <a:gd name="T55" fmla="*/ 306 h 612"/>
                  <a:gd name="T56" fmla="*/ 48 w 201"/>
                  <a:gd name="T57" fmla="*/ 237 h 612"/>
                  <a:gd name="T58" fmla="*/ 48 w 201"/>
                  <a:gd name="T59" fmla="*/ 178 h 612"/>
                  <a:gd name="T60" fmla="*/ 48 w 201"/>
                  <a:gd name="T61" fmla="*/ 119 h 612"/>
                  <a:gd name="T62" fmla="*/ 38 w 201"/>
                  <a:gd name="T63" fmla="*/ 69 h 612"/>
                  <a:gd name="T64" fmla="*/ 28 w 201"/>
                  <a:gd name="T65" fmla="*/ 20 h 612"/>
                  <a:gd name="T66" fmla="*/ 48 w 201"/>
                  <a:gd name="T67" fmla="*/ 20 h 612"/>
                  <a:gd name="T68" fmla="*/ 67 w 201"/>
                  <a:gd name="T69" fmla="*/ 20 h 612"/>
                  <a:gd name="T70" fmla="*/ 76 w 201"/>
                  <a:gd name="T71" fmla="*/ 20 h 612"/>
                  <a:gd name="T72" fmla="*/ 86 w 201"/>
                  <a:gd name="T73" fmla="*/ 10 h 612"/>
                  <a:gd name="T74" fmla="*/ 96 w 201"/>
                  <a:gd name="T75" fmla="*/ 10 h 612"/>
                  <a:gd name="T76" fmla="*/ 105 w 201"/>
                  <a:gd name="T77" fmla="*/ 10 h 612"/>
                  <a:gd name="T78" fmla="*/ 125 w 201"/>
                  <a:gd name="T79" fmla="*/ 10 h 612"/>
                  <a:gd name="T80" fmla="*/ 144 w 201"/>
                  <a:gd name="T8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612">
                    <a:moveTo>
                      <a:pt x="144" y="0"/>
                    </a:moveTo>
                    <a:lnTo>
                      <a:pt x="144" y="69"/>
                    </a:lnTo>
                    <a:lnTo>
                      <a:pt x="153" y="138"/>
                    </a:lnTo>
                    <a:lnTo>
                      <a:pt x="163" y="208"/>
                    </a:lnTo>
                    <a:lnTo>
                      <a:pt x="173" y="277"/>
                    </a:lnTo>
                    <a:lnTo>
                      <a:pt x="182" y="336"/>
                    </a:lnTo>
                    <a:lnTo>
                      <a:pt x="182" y="405"/>
                    </a:lnTo>
                    <a:lnTo>
                      <a:pt x="192" y="474"/>
                    </a:lnTo>
                    <a:lnTo>
                      <a:pt x="201" y="543"/>
                    </a:lnTo>
                    <a:lnTo>
                      <a:pt x="192" y="573"/>
                    </a:lnTo>
                    <a:lnTo>
                      <a:pt x="173" y="602"/>
                    </a:lnTo>
                    <a:lnTo>
                      <a:pt x="153" y="612"/>
                    </a:lnTo>
                    <a:lnTo>
                      <a:pt x="125" y="612"/>
                    </a:lnTo>
                    <a:lnTo>
                      <a:pt x="96" y="602"/>
                    </a:lnTo>
                    <a:lnTo>
                      <a:pt x="67" y="592"/>
                    </a:lnTo>
                    <a:lnTo>
                      <a:pt x="38" y="57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306"/>
                    </a:lnTo>
                    <a:lnTo>
                      <a:pt x="48" y="237"/>
                    </a:lnTo>
                    <a:lnTo>
                      <a:pt x="48" y="178"/>
                    </a:lnTo>
                    <a:lnTo>
                      <a:pt x="48" y="119"/>
                    </a:lnTo>
                    <a:lnTo>
                      <a:pt x="38" y="69"/>
                    </a:lnTo>
                    <a:lnTo>
                      <a:pt x="28" y="20"/>
                    </a:lnTo>
                    <a:lnTo>
                      <a:pt x="48" y="20"/>
                    </a:lnTo>
                    <a:lnTo>
                      <a:pt x="67" y="20"/>
                    </a:lnTo>
                    <a:lnTo>
                      <a:pt x="76" y="20"/>
                    </a:lnTo>
                    <a:lnTo>
                      <a:pt x="86" y="10"/>
                    </a:lnTo>
                    <a:lnTo>
                      <a:pt x="96" y="10"/>
                    </a:lnTo>
                    <a:lnTo>
                      <a:pt x="105" y="10"/>
                    </a:lnTo>
                    <a:lnTo>
                      <a:pt x="125" y="1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7" name="Freeform 305"/>
              <p:cNvSpPr>
                <a:spLocks/>
              </p:cNvSpPr>
              <p:nvPr/>
            </p:nvSpPr>
            <p:spPr bwMode="auto">
              <a:xfrm>
                <a:off x="2812" y="2302"/>
                <a:ext cx="192" cy="602"/>
              </a:xfrm>
              <a:custGeom>
                <a:avLst/>
                <a:gdLst>
                  <a:gd name="T0" fmla="*/ 134 w 192"/>
                  <a:gd name="T1" fmla="*/ 0 h 602"/>
                  <a:gd name="T2" fmla="*/ 144 w 192"/>
                  <a:gd name="T3" fmla="*/ 69 h 602"/>
                  <a:gd name="T4" fmla="*/ 153 w 192"/>
                  <a:gd name="T5" fmla="*/ 138 h 602"/>
                  <a:gd name="T6" fmla="*/ 153 w 192"/>
                  <a:gd name="T7" fmla="*/ 208 h 602"/>
                  <a:gd name="T8" fmla="*/ 163 w 192"/>
                  <a:gd name="T9" fmla="*/ 277 h 602"/>
                  <a:gd name="T10" fmla="*/ 173 w 192"/>
                  <a:gd name="T11" fmla="*/ 336 h 602"/>
                  <a:gd name="T12" fmla="*/ 182 w 192"/>
                  <a:gd name="T13" fmla="*/ 405 h 602"/>
                  <a:gd name="T14" fmla="*/ 182 w 192"/>
                  <a:gd name="T15" fmla="*/ 464 h 602"/>
                  <a:gd name="T16" fmla="*/ 192 w 192"/>
                  <a:gd name="T17" fmla="*/ 533 h 602"/>
                  <a:gd name="T18" fmla="*/ 182 w 192"/>
                  <a:gd name="T19" fmla="*/ 573 h 602"/>
                  <a:gd name="T20" fmla="*/ 163 w 192"/>
                  <a:gd name="T21" fmla="*/ 592 h 602"/>
                  <a:gd name="T22" fmla="*/ 144 w 192"/>
                  <a:gd name="T23" fmla="*/ 602 h 602"/>
                  <a:gd name="T24" fmla="*/ 125 w 192"/>
                  <a:gd name="T25" fmla="*/ 602 h 602"/>
                  <a:gd name="T26" fmla="*/ 96 w 192"/>
                  <a:gd name="T27" fmla="*/ 602 h 602"/>
                  <a:gd name="T28" fmla="*/ 67 w 192"/>
                  <a:gd name="T29" fmla="*/ 582 h 602"/>
                  <a:gd name="T30" fmla="*/ 38 w 192"/>
                  <a:gd name="T31" fmla="*/ 563 h 602"/>
                  <a:gd name="T32" fmla="*/ 0 w 192"/>
                  <a:gd name="T33" fmla="*/ 533 h 602"/>
                  <a:gd name="T34" fmla="*/ 9 w 192"/>
                  <a:gd name="T35" fmla="*/ 533 h 602"/>
                  <a:gd name="T36" fmla="*/ 19 w 192"/>
                  <a:gd name="T37" fmla="*/ 533 h 602"/>
                  <a:gd name="T38" fmla="*/ 28 w 192"/>
                  <a:gd name="T39" fmla="*/ 523 h 602"/>
                  <a:gd name="T40" fmla="*/ 38 w 192"/>
                  <a:gd name="T41" fmla="*/ 513 h 602"/>
                  <a:gd name="T42" fmla="*/ 48 w 192"/>
                  <a:gd name="T43" fmla="*/ 513 h 602"/>
                  <a:gd name="T44" fmla="*/ 57 w 192"/>
                  <a:gd name="T45" fmla="*/ 503 h 602"/>
                  <a:gd name="T46" fmla="*/ 57 w 192"/>
                  <a:gd name="T47" fmla="*/ 494 h 602"/>
                  <a:gd name="T48" fmla="*/ 67 w 192"/>
                  <a:gd name="T49" fmla="*/ 484 h 602"/>
                  <a:gd name="T50" fmla="*/ 57 w 192"/>
                  <a:gd name="T51" fmla="*/ 425 h 602"/>
                  <a:gd name="T52" fmla="*/ 48 w 192"/>
                  <a:gd name="T53" fmla="*/ 365 h 602"/>
                  <a:gd name="T54" fmla="*/ 48 w 192"/>
                  <a:gd name="T55" fmla="*/ 296 h 602"/>
                  <a:gd name="T56" fmla="*/ 48 w 192"/>
                  <a:gd name="T57" fmla="*/ 119 h 602"/>
                  <a:gd name="T58" fmla="*/ 38 w 192"/>
                  <a:gd name="T59" fmla="*/ 60 h 602"/>
                  <a:gd name="T60" fmla="*/ 28 w 192"/>
                  <a:gd name="T61" fmla="*/ 20 h 602"/>
                  <a:gd name="T62" fmla="*/ 48 w 192"/>
                  <a:gd name="T63" fmla="*/ 20 h 602"/>
                  <a:gd name="T64" fmla="*/ 67 w 192"/>
                  <a:gd name="T65" fmla="*/ 20 h 602"/>
                  <a:gd name="T66" fmla="*/ 76 w 192"/>
                  <a:gd name="T67" fmla="*/ 20 h 602"/>
                  <a:gd name="T68" fmla="*/ 86 w 192"/>
                  <a:gd name="T69" fmla="*/ 10 h 602"/>
                  <a:gd name="T70" fmla="*/ 96 w 192"/>
                  <a:gd name="T71" fmla="*/ 10 h 602"/>
                  <a:gd name="T72" fmla="*/ 105 w 192"/>
                  <a:gd name="T73" fmla="*/ 10 h 602"/>
                  <a:gd name="T74" fmla="*/ 115 w 192"/>
                  <a:gd name="T75" fmla="*/ 10 h 602"/>
                  <a:gd name="T76" fmla="*/ 134 w 192"/>
                  <a:gd name="T7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602">
                    <a:moveTo>
                      <a:pt x="134" y="0"/>
                    </a:moveTo>
                    <a:lnTo>
                      <a:pt x="144" y="69"/>
                    </a:lnTo>
                    <a:lnTo>
                      <a:pt x="153" y="138"/>
                    </a:lnTo>
                    <a:lnTo>
                      <a:pt x="153" y="208"/>
                    </a:lnTo>
                    <a:lnTo>
                      <a:pt x="163" y="277"/>
                    </a:lnTo>
                    <a:lnTo>
                      <a:pt x="173" y="336"/>
                    </a:lnTo>
                    <a:lnTo>
                      <a:pt x="182" y="405"/>
                    </a:lnTo>
                    <a:lnTo>
                      <a:pt x="182" y="464"/>
                    </a:lnTo>
                    <a:lnTo>
                      <a:pt x="192" y="533"/>
                    </a:lnTo>
                    <a:lnTo>
                      <a:pt x="182" y="573"/>
                    </a:lnTo>
                    <a:lnTo>
                      <a:pt x="163" y="592"/>
                    </a:lnTo>
                    <a:lnTo>
                      <a:pt x="144" y="602"/>
                    </a:lnTo>
                    <a:lnTo>
                      <a:pt x="125" y="602"/>
                    </a:lnTo>
                    <a:lnTo>
                      <a:pt x="96" y="602"/>
                    </a:lnTo>
                    <a:lnTo>
                      <a:pt x="67" y="582"/>
                    </a:lnTo>
                    <a:lnTo>
                      <a:pt x="38" y="563"/>
                    </a:lnTo>
                    <a:lnTo>
                      <a:pt x="0" y="533"/>
                    </a:lnTo>
                    <a:lnTo>
                      <a:pt x="9" y="533"/>
                    </a:lnTo>
                    <a:lnTo>
                      <a:pt x="19" y="533"/>
                    </a:lnTo>
                    <a:lnTo>
                      <a:pt x="28" y="523"/>
                    </a:lnTo>
                    <a:lnTo>
                      <a:pt x="38" y="513"/>
                    </a:lnTo>
                    <a:lnTo>
                      <a:pt x="48" y="513"/>
                    </a:lnTo>
                    <a:lnTo>
                      <a:pt x="57" y="503"/>
                    </a:lnTo>
                    <a:lnTo>
                      <a:pt x="57" y="494"/>
                    </a:lnTo>
                    <a:lnTo>
                      <a:pt x="67" y="484"/>
                    </a:lnTo>
                    <a:lnTo>
                      <a:pt x="57" y="425"/>
                    </a:lnTo>
                    <a:lnTo>
                      <a:pt x="48" y="365"/>
                    </a:lnTo>
                    <a:lnTo>
                      <a:pt x="48" y="296"/>
                    </a:lnTo>
                    <a:lnTo>
                      <a:pt x="48" y="119"/>
                    </a:lnTo>
                    <a:lnTo>
                      <a:pt x="38" y="60"/>
                    </a:lnTo>
                    <a:lnTo>
                      <a:pt x="28" y="20"/>
                    </a:lnTo>
                    <a:lnTo>
                      <a:pt x="48" y="20"/>
                    </a:lnTo>
                    <a:lnTo>
                      <a:pt x="67" y="20"/>
                    </a:lnTo>
                    <a:lnTo>
                      <a:pt x="76" y="20"/>
                    </a:lnTo>
                    <a:lnTo>
                      <a:pt x="86" y="10"/>
                    </a:lnTo>
                    <a:lnTo>
                      <a:pt x="96" y="10"/>
                    </a:lnTo>
                    <a:lnTo>
                      <a:pt x="105" y="10"/>
                    </a:lnTo>
                    <a:lnTo>
                      <a:pt x="115" y="10"/>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8" name="Freeform 306"/>
              <p:cNvSpPr>
                <a:spLocks/>
              </p:cNvSpPr>
              <p:nvPr/>
            </p:nvSpPr>
            <p:spPr bwMode="auto">
              <a:xfrm>
                <a:off x="2706" y="2293"/>
                <a:ext cx="192" cy="39"/>
              </a:xfrm>
              <a:custGeom>
                <a:avLst/>
                <a:gdLst>
                  <a:gd name="T0" fmla="*/ 192 w 192"/>
                  <a:gd name="T1" fmla="*/ 29 h 39"/>
                  <a:gd name="T2" fmla="*/ 192 w 192"/>
                  <a:gd name="T3" fmla="*/ 19 h 39"/>
                  <a:gd name="T4" fmla="*/ 192 w 192"/>
                  <a:gd name="T5" fmla="*/ 19 h 39"/>
                  <a:gd name="T6" fmla="*/ 182 w 192"/>
                  <a:gd name="T7" fmla="*/ 9 h 39"/>
                  <a:gd name="T8" fmla="*/ 192 w 192"/>
                  <a:gd name="T9" fmla="*/ 9 h 39"/>
                  <a:gd name="T10" fmla="*/ 192 w 192"/>
                  <a:gd name="T11" fmla="*/ 0 h 39"/>
                  <a:gd name="T12" fmla="*/ 163 w 192"/>
                  <a:gd name="T13" fmla="*/ 0 h 39"/>
                  <a:gd name="T14" fmla="*/ 134 w 192"/>
                  <a:gd name="T15" fmla="*/ 0 h 39"/>
                  <a:gd name="T16" fmla="*/ 115 w 192"/>
                  <a:gd name="T17" fmla="*/ 0 h 39"/>
                  <a:gd name="T18" fmla="*/ 96 w 192"/>
                  <a:gd name="T19" fmla="*/ 0 h 39"/>
                  <a:gd name="T20" fmla="*/ 67 w 192"/>
                  <a:gd name="T21" fmla="*/ 0 h 39"/>
                  <a:gd name="T22" fmla="*/ 48 w 192"/>
                  <a:gd name="T23" fmla="*/ 0 h 39"/>
                  <a:gd name="T24" fmla="*/ 29 w 192"/>
                  <a:gd name="T25" fmla="*/ 9 h 39"/>
                  <a:gd name="T26" fmla="*/ 0 w 192"/>
                  <a:gd name="T27" fmla="*/ 0 h 39"/>
                  <a:gd name="T28" fmla="*/ 0 w 192"/>
                  <a:gd name="T29" fmla="*/ 9 h 39"/>
                  <a:gd name="T30" fmla="*/ 0 w 192"/>
                  <a:gd name="T31" fmla="*/ 9 h 39"/>
                  <a:gd name="T32" fmla="*/ 0 w 192"/>
                  <a:gd name="T33" fmla="*/ 9 h 39"/>
                  <a:gd name="T34" fmla="*/ 19 w 192"/>
                  <a:gd name="T35" fmla="*/ 9 h 39"/>
                  <a:gd name="T36" fmla="*/ 38 w 192"/>
                  <a:gd name="T37" fmla="*/ 19 h 39"/>
                  <a:gd name="T38" fmla="*/ 58 w 192"/>
                  <a:gd name="T39" fmla="*/ 19 h 39"/>
                  <a:gd name="T40" fmla="*/ 77 w 192"/>
                  <a:gd name="T41" fmla="*/ 19 h 39"/>
                  <a:gd name="T42" fmla="*/ 96 w 192"/>
                  <a:gd name="T43" fmla="*/ 19 h 39"/>
                  <a:gd name="T44" fmla="*/ 106 w 192"/>
                  <a:gd name="T45" fmla="*/ 19 h 39"/>
                  <a:gd name="T46" fmla="*/ 144 w 192"/>
                  <a:gd name="T47" fmla="*/ 39 h 39"/>
                  <a:gd name="T48" fmla="*/ 154 w 192"/>
                  <a:gd name="T49" fmla="*/ 39 h 39"/>
                  <a:gd name="T50" fmla="*/ 163 w 192"/>
                  <a:gd name="T51" fmla="*/ 39 h 39"/>
                  <a:gd name="T52" fmla="*/ 173 w 192"/>
                  <a:gd name="T53" fmla="*/ 39 h 39"/>
                  <a:gd name="T54" fmla="*/ 173 w 192"/>
                  <a:gd name="T55" fmla="*/ 29 h 39"/>
                  <a:gd name="T56" fmla="*/ 182 w 192"/>
                  <a:gd name="T57" fmla="*/ 29 h 39"/>
                  <a:gd name="T58" fmla="*/ 182 w 192"/>
                  <a:gd name="T59" fmla="*/ 29 h 39"/>
                  <a:gd name="T60" fmla="*/ 182 w 192"/>
                  <a:gd name="T61" fmla="*/ 29 h 39"/>
                  <a:gd name="T62" fmla="*/ 192 w 192"/>
                  <a:gd name="T6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39">
                    <a:moveTo>
                      <a:pt x="192" y="29"/>
                    </a:moveTo>
                    <a:lnTo>
                      <a:pt x="192" y="19"/>
                    </a:lnTo>
                    <a:lnTo>
                      <a:pt x="192" y="19"/>
                    </a:lnTo>
                    <a:lnTo>
                      <a:pt x="182" y="9"/>
                    </a:lnTo>
                    <a:lnTo>
                      <a:pt x="192" y="9"/>
                    </a:lnTo>
                    <a:lnTo>
                      <a:pt x="192" y="0"/>
                    </a:lnTo>
                    <a:lnTo>
                      <a:pt x="163" y="0"/>
                    </a:lnTo>
                    <a:lnTo>
                      <a:pt x="134" y="0"/>
                    </a:lnTo>
                    <a:lnTo>
                      <a:pt x="115" y="0"/>
                    </a:lnTo>
                    <a:lnTo>
                      <a:pt x="96" y="0"/>
                    </a:lnTo>
                    <a:lnTo>
                      <a:pt x="67" y="0"/>
                    </a:lnTo>
                    <a:lnTo>
                      <a:pt x="48" y="0"/>
                    </a:lnTo>
                    <a:lnTo>
                      <a:pt x="29" y="9"/>
                    </a:lnTo>
                    <a:lnTo>
                      <a:pt x="0" y="0"/>
                    </a:lnTo>
                    <a:lnTo>
                      <a:pt x="0" y="9"/>
                    </a:lnTo>
                    <a:lnTo>
                      <a:pt x="0" y="9"/>
                    </a:lnTo>
                    <a:lnTo>
                      <a:pt x="0" y="9"/>
                    </a:lnTo>
                    <a:lnTo>
                      <a:pt x="19" y="9"/>
                    </a:lnTo>
                    <a:lnTo>
                      <a:pt x="38" y="19"/>
                    </a:lnTo>
                    <a:lnTo>
                      <a:pt x="58" y="19"/>
                    </a:lnTo>
                    <a:lnTo>
                      <a:pt x="77" y="19"/>
                    </a:lnTo>
                    <a:lnTo>
                      <a:pt x="96" y="19"/>
                    </a:lnTo>
                    <a:lnTo>
                      <a:pt x="106" y="19"/>
                    </a:lnTo>
                    <a:lnTo>
                      <a:pt x="144" y="39"/>
                    </a:lnTo>
                    <a:lnTo>
                      <a:pt x="154" y="39"/>
                    </a:lnTo>
                    <a:lnTo>
                      <a:pt x="163" y="39"/>
                    </a:lnTo>
                    <a:lnTo>
                      <a:pt x="173" y="39"/>
                    </a:lnTo>
                    <a:lnTo>
                      <a:pt x="173" y="29"/>
                    </a:lnTo>
                    <a:lnTo>
                      <a:pt x="182" y="29"/>
                    </a:lnTo>
                    <a:lnTo>
                      <a:pt x="182" y="29"/>
                    </a:lnTo>
                    <a:lnTo>
                      <a:pt x="182" y="29"/>
                    </a:lnTo>
                    <a:lnTo>
                      <a:pt x="19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9" name="Freeform 307"/>
              <p:cNvSpPr>
                <a:spLocks/>
              </p:cNvSpPr>
              <p:nvPr/>
            </p:nvSpPr>
            <p:spPr bwMode="auto">
              <a:xfrm>
                <a:off x="2706" y="2293"/>
                <a:ext cx="182" cy="39"/>
              </a:xfrm>
              <a:custGeom>
                <a:avLst/>
                <a:gdLst>
                  <a:gd name="T0" fmla="*/ 182 w 182"/>
                  <a:gd name="T1" fmla="*/ 29 h 39"/>
                  <a:gd name="T2" fmla="*/ 173 w 182"/>
                  <a:gd name="T3" fmla="*/ 29 h 39"/>
                  <a:gd name="T4" fmla="*/ 173 w 182"/>
                  <a:gd name="T5" fmla="*/ 19 h 39"/>
                  <a:gd name="T6" fmla="*/ 173 w 182"/>
                  <a:gd name="T7" fmla="*/ 19 h 39"/>
                  <a:gd name="T8" fmla="*/ 173 w 182"/>
                  <a:gd name="T9" fmla="*/ 9 h 39"/>
                  <a:gd name="T10" fmla="*/ 173 w 182"/>
                  <a:gd name="T11" fmla="*/ 0 h 39"/>
                  <a:gd name="T12" fmla="*/ 86 w 182"/>
                  <a:gd name="T13" fmla="*/ 0 h 39"/>
                  <a:gd name="T14" fmla="*/ 67 w 182"/>
                  <a:gd name="T15" fmla="*/ 9 h 39"/>
                  <a:gd name="T16" fmla="*/ 0 w 182"/>
                  <a:gd name="T17" fmla="*/ 9 h 39"/>
                  <a:gd name="T18" fmla="*/ 0 w 182"/>
                  <a:gd name="T19" fmla="*/ 9 h 39"/>
                  <a:gd name="T20" fmla="*/ 9 w 182"/>
                  <a:gd name="T21" fmla="*/ 9 h 39"/>
                  <a:gd name="T22" fmla="*/ 9 w 182"/>
                  <a:gd name="T23" fmla="*/ 9 h 39"/>
                  <a:gd name="T24" fmla="*/ 29 w 182"/>
                  <a:gd name="T25" fmla="*/ 9 h 39"/>
                  <a:gd name="T26" fmla="*/ 48 w 182"/>
                  <a:gd name="T27" fmla="*/ 19 h 39"/>
                  <a:gd name="T28" fmla="*/ 77 w 182"/>
                  <a:gd name="T29" fmla="*/ 19 h 39"/>
                  <a:gd name="T30" fmla="*/ 96 w 182"/>
                  <a:gd name="T31" fmla="*/ 19 h 39"/>
                  <a:gd name="T32" fmla="*/ 115 w 182"/>
                  <a:gd name="T33" fmla="*/ 19 h 39"/>
                  <a:gd name="T34" fmla="*/ 125 w 182"/>
                  <a:gd name="T35" fmla="*/ 29 h 39"/>
                  <a:gd name="T36" fmla="*/ 144 w 182"/>
                  <a:gd name="T37" fmla="*/ 39 h 39"/>
                  <a:gd name="T38" fmla="*/ 154 w 182"/>
                  <a:gd name="T39" fmla="*/ 39 h 39"/>
                  <a:gd name="T40" fmla="*/ 163 w 182"/>
                  <a:gd name="T41" fmla="*/ 29 h 39"/>
                  <a:gd name="T42" fmla="*/ 163 w 182"/>
                  <a:gd name="T43" fmla="*/ 29 h 39"/>
                  <a:gd name="T44" fmla="*/ 173 w 182"/>
                  <a:gd name="T45" fmla="*/ 29 h 39"/>
                  <a:gd name="T46" fmla="*/ 173 w 182"/>
                  <a:gd name="T47" fmla="*/ 29 h 39"/>
                  <a:gd name="T48" fmla="*/ 173 w 182"/>
                  <a:gd name="T49" fmla="*/ 29 h 39"/>
                  <a:gd name="T50" fmla="*/ 182 w 182"/>
                  <a:gd name="T51"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
                    <a:moveTo>
                      <a:pt x="182" y="29"/>
                    </a:moveTo>
                    <a:lnTo>
                      <a:pt x="173" y="29"/>
                    </a:lnTo>
                    <a:lnTo>
                      <a:pt x="173" y="19"/>
                    </a:lnTo>
                    <a:lnTo>
                      <a:pt x="173" y="19"/>
                    </a:lnTo>
                    <a:lnTo>
                      <a:pt x="173" y="9"/>
                    </a:lnTo>
                    <a:lnTo>
                      <a:pt x="173" y="0"/>
                    </a:lnTo>
                    <a:lnTo>
                      <a:pt x="86" y="0"/>
                    </a:lnTo>
                    <a:lnTo>
                      <a:pt x="67" y="9"/>
                    </a:lnTo>
                    <a:lnTo>
                      <a:pt x="0" y="9"/>
                    </a:lnTo>
                    <a:lnTo>
                      <a:pt x="0" y="9"/>
                    </a:lnTo>
                    <a:lnTo>
                      <a:pt x="9" y="9"/>
                    </a:lnTo>
                    <a:lnTo>
                      <a:pt x="9" y="9"/>
                    </a:lnTo>
                    <a:lnTo>
                      <a:pt x="29" y="9"/>
                    </a:lnTo>
                    <a:lnTo>
                      <a:pt x="48" y="19"/>
                    </a:lnTo>
                    <a:lnTo>
                      <a:pt x="77" y="19"/>
                    </a:lnTo>
                    <a:lnTo>
                      <a:pt x="96" y="19"/>
                    </a:lnTo>
                    <a:lnTo>
                      <a:pt x="115" y="19"/>
                    </a:lnTo>
                    <a:lnTo>
                      <a:pt x="125" y="29"/>
                    </a:lnTo>
                    <a:lnTo>
                      <a:pt x="144" y="39"/>
                    </a:lnTo>
                    <a:lnTo>
                      <a:pt x="154" y="39"/>
                    </a:lnTo>
                    <a:lnTo>
                      <a:pt x="163" y="29"/>
                    </a:lnTo>
                    <a:lnTo>
                      <a:pt x="163" y="29"/>
                    </a:lnTo>
                    <a:lnTo>
                      <a:pt x="173" y="29"/>
                    </a:lnTo>
                    <a:lnTo>
                      <a:pt x="173" y="29"/>
                    </a:lnTo>
                    <a:lnTo>
                      <a:pt x="173" y="29"/>
                    </a:lnTo>
                    <a:lnTo>
                      <a:pt x="1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0" name="Freeform 308"/>
              <p:cNvSpPr>
                <a:spLocks/>
              </p:cNvSpPr>
              <p:nvPr/>
            </p:nvSpPr>
            <p:spPr bwMode="auto">
              <a:xfrm>
                <a:off x="2706" y="2302"/>
                <a:ext cx="163" cy="30"/>
              </a:xfrm>
              <a:custGeom>
                <a:avLst/>
                <a:gdLst>
                  <a:gd name="T0" fmla="*/ 163 w 163"/>
                  <a:gd name="T1" fmla="*/ 20 h 30"/>
                  <a:gd name="T2" fmla="*/ 163 w 163"/>
                  <a:gd name="T3" fmla="*/ 20 h 30"/>
                  <a:gd name="T4" fmla="*/ 154 w 163"/>
                  <a:gd name="T5" fmla="*/ 10 h 30"/>
                  <a:gd name="T6" fmla="*/ 163 w 163"/>
                  <a:gd name="T7" fmla="*/ 10 h 30"/>
                  <a:gd name="T8" fmla="*/ 154 w 163"/>
                  <a:gd name="T9" fmla="*/ 10 h 30"/>
                  <a:gd name="T10" fmla="*/ 154 w 163"/>
                  <a:gd name="T11" fmla="*/ 0 h 30"/>
                  <a:gd name="T12" fmla="*/ 163 w 163"/>
                  <a:gd name="T13" fmla="*/ 0 h 30"/>
                  <a:gd name="T14" fmla="*/ 163 w 163"/>
                  <a:gd name="T15" fmla="*/ 0 h 30"/>
                  <a:gd name="T16" fmla="*/ 134 w 163"/>
                  <a:gd name="T17" fmla="*/ 0 h 30"/>
                  <a:gd name="T18" fmla="*/ 96 w 163"/>
                  <a:gd name="T19" fmla="*/ 0 h 30"/>
                  <a:gd name="T20" fmla="*/ 77 w 163"/>
                  <a:gd name="T21" fmla="*/ 0 h 30"/>
                  <a:gd name="T22" fmla="*/ 58 w 163"/>
                  <a:gd name="T23" fmla="*/ 0 h 30"/>
                  <a:gd name="T24" fmla="*/ 38 w 163"/>
                  <a:gd name="T25" fmla="*/ 0 h 30"/>
                  <a:gd name="T26" fmla="*/ 0 w 163"/>
                  <a:gd name="T27" fmla="*/ 0 h 30"/>
                  <a:gd name="T28" fmla="*/ 0 w 163"/>
                  <a:gd name="T29" fmla="*/ 0 h 30"/>
                  <a:gd name="T30" fmla="*/ 9 w 163"/>
                  <a:gd name="T31" fmla="*/ 0 h 30"/>
                  <a:gd name="T32" fmla="*/ 29 w 163"/>
                  <a:gd name="T33" fmla="*/ 0 h 30"/>
                  <a:gd name="T34" fmla="*/ 38 w 163"/>
                  <a:gd name="T35" fmla="*/ 10 h 30"/>
                  <a:gd name="T36" fmla="*/ 77 w 163"/>
                  <a:gd name="T37" fmla="*/ 10 h 30"/>
                  <a:gd name="T38" fmla="*/ 96 w 163"/>
                  <a:gd name="T39" fmla="*/ 10 h 30"/>
                  <a:gd name="T40" fmla="*/ 115 w 163"/>
                  <a:gd name="T41" fmla="*/ 10 h 30"/>
                  <a:gd name="T42" fmla="*/ 125 w 163"/>
                  <a:gd name="T43" fmla="*/ 20 h 30"/>
                  <a:gd name="T44" fmla="*/ 144 w 163"/>
                  <a:gd name="T45" fmla="*/ 30 h 30"/>
                  <a:gd name="T46" fmla="*/ 154 w 163"/>
                  <a:gd name="T47" fmla="*/ 30 h 30"/>
                  <a:gd name="T48" fmla="*/ 154 w 163"/>
                  <a:gd name="T49" fmla="*/ 20 h 30"/>
                  <a:gd name="T50" fmla="*/ 163 w 163"/>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30">
                    <a:moveTo>
                      <a:pt x="163" y="20"/>
                    </a:moveTo>
                    <a:lnTo>
                      <a:pt x="163" y="20"/>
                    </a:lnTo>
                    <a:lnTo>
                      <a:pt x="154" y="10"/>
                    </a:lnTo>
                    <a:lnTo>
                      <a:pt x="163" y="10"/>
                    </a:lnTo>
                    <a:lnTo>
                      <a:pt x="154" y="10"/>
                    </a:lnTo>
                    <a:lnTo>
                      <a:pt x="154" y="0"/>
                    </a:lnTo>
                    <a:lnTo>
                      <a:pt x="163" y="0"/>
                    </a:lnTo>
                    <a:lnTo>
                      <a:pt x="163" y="0"/>
                    </a:lnTo>
                    <a:lnTo>
                      <a:pt x="134" y="0"/>
                    </a:lnTo>
                    <a:lnTo>
                      <a:pt x="96" y="0"/>
                    </a:lnTo>
                    <a:lnTo>
                      <a:pt x="77" y="0"/>
                    </a:lnTo>
                    <a:lnTo>
                      <a:pt x="58" y="0"/>
                    </a:lnTo>
                    <a:lnTo>
                      <a:pt x="38" y="0"/>
                    </a:lnTo>
                    <a:lnTo>
                      <a:pt x="0" y="0"/>
                    </a:lnTo>
                    <a:lnTo>
                      <a:pt x="0" y="0"/>
                    </a:lnTo>
                    <a:lnTo>
                      <a:pt x="9" y="0"/>
                    </a:lnTo>
                    <a:lnTo>
                      <a:pt x="29" y="0"/>
                    </a:lnTo>
                    <a:lnTo>
                      <a:pt x="38" y="10"/>
                    </a:lnTo>
                    <a:lnTo>
                      <a:pt x="77" y="10"/>
                    </a:lnTo>
                    <a:lnTo>
                      <a:pt x="96" y="10"/>
                    </a:lnTo>
                    <a:lnTo>
                      <a:pt x="115" y="10"/>
                    </a:lnTo>
                    <a:lnTo>
                      <a:pt x="125" y="20"/>
                    </a:lnTo>
                    <a:lnTo>
                      <a:pt x="144" y="30"/>
                    </a:lnTo>
                    <a:lnTo>
                      <a:pt x="154" y="30"/>
                    </a:lnTo>
                    <a:lnTo>
                      <a:pt x="154" y="20"/>
                    </a:lnTo>
                    <a:lnTo>
                      <a:pt x="16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1" name="Freeform 309"/>
              <p:cNvSpPr>
                <a:spLocks/>
              </p:cNvSpPr>
              <p:nvPr/>
            </p:nvSpPr>
            <p:spPr bwMode="auto">
              <a:xfrm>
                <a:off x="2812" y="2312"/>
                <a:ext cx="192" cy="592"/>
              </a:xfrm>
              <a:custGeom>
                <a:avLst/>
                <a:gdLst>
                  <a:gd name="T0" fmla="*/ 134 w 192"/>
                  <a:gd name="T1" fmla="*/ 0 h 592"/>
                  <a:gd name="T2" fmla="*/ 144 w 192"/>
                  <a:gd name="T3" fmla="*/ 69 h 592"/>
                  <a:gd name="T4" fmla="*/ 144 w 192"/>
                  <a:gd name="T5" fmla="*/ 128 h 592"/>
                  <a:gd name="T6" fmla="*/ 153 w 192"/>
                  <a:gd name="T7" fmla="*/ 198 h 592"/>
                  <a:gd name="T8" fmla="*/ 153 w 192"/>
                  <a:gd name="T9" fmla="*/ 257 h 592"/>
                  <a:gd name="T10" fmla="*/ 163 w 192"/>
                  <a:gd name="T11" fmla="*/ 326 h 592"/>
                  <a:gd name="T12" fmla="*/ 182 w 192"/>
                  <a:gd name="T13" fmla="*/ 454 h 592"/>
                  <a:gd name="T14" fmla="*/ 192 w 192"/>
                  <a:gd name="T15" fmla="*/ 523 h 592"/>
                  <a:gd name="T16" fmla="*/ 173 w 192"/>
                  <a:gd name="T17" fmla="*/ 553 h 592"/>
                  <a:gd name="T18" fmla="*/ 163 w 192"/>
                  <a:gd name="T19" fmla="*/ 582 h 592"/>
                  <a:gd name="T20" fmla="*/ 144 w 192"/>
                  <a:gd name="T21" fmla="*/ 592 h 592"/>
                  <a:gd name="T22" fmla="*/ 125 w 192"/>
                  <a:gd name="T23" fmla="*/ 592 h 592"/>
                  <a:gd name="T24" fmla="*/ 96 w 192"/>
                  <a:gd name="T25" fmla="*/ 582 h 592"/>
                  <a:gd name="T26" fmla="*/ 67 w 192"/>
                  <a:gd name="T27" fmla="*/ 572 h 592"/>
                  <a:gd name="T28" fmla="*/ 38 w 192"/>
                  <a:gd name="T29" fmla="*/ 553 h 592"/>
                  <a:gd name="T30" fmla="*/ 0 w 192"/>
                  <a:gd name="T31" fmla="*/ 523 h 592"/>
                  <a:gd name="T32" fmla="*/ 9 w 192"/>
                  <a:gd name="T33" fmla="*/ 523 h 592"/>
                  <a:gd name="T34" fmla="*/ 19 w 192"/>
                  <a:gd name="T35" fmla="*/ 523 h 592"/>
                  <a:gd name="T36" fmla="*/ 28 w 192"/>
                  <a:gd name="T37" fmla="*/ 513 h 592"/>
                  <a:gd name="T38" fmla="*/ 38 w 192"/>
                  <a:gd name="T39" fmla="*/ 503 h 592"/>
                  <a:gd name="T40" fmla="*/ 48 w 192"/>
                  <a:gd name="T41" fmla="*/ 503 h 592"/>
                  <a:gd name="T42" fmla="*/ 57 w 192"/>
                  <a:gd name="T43" fmla="*/ 493 h 592"/>
                  <a:gd name="T44" fmla="*/ 57 w 192"/>
                  <a:gd name="T45" fmla="*/ 484 h 592"/>
                  <a:gd name="T46" fmla="*/ 67 w 192"/>
                  <a:gd name="T47" fmla="*/ 474 h 592"/>
                  <a:gd name="T48" fmla="*/ 57 w 192"/>
                  <a:gd name="T49" fmla="*/ 415 h 592"/>
                  <a:gd name="T50" fmla="*/ 48 w 192"/>
                  <a:gd name="T51" fmla="*/ 355 h 592"/>
                  <a:gd name="T52" fmla="*/ 48 w 192"/>
                  <a:gd name="T53" fmla="*/ 296 h 592"/>
                  <a:gd name="T54" fmla="*/ 48 w 192"/>
                  <a:gd name="T55" fmla="*/ 227 h 592"/>
                  <a:gd name="T56" fmla="*/ 48 w 192"/>
                  <a:gd name="T57" fmla="*/ 168 h 592"/>
                  <a:gd name="T58" fmla="*/ 48 w 192"/>
                  <a:gd name="T59" fmla="*/ 109 h 592"/>
                  <a:gd name="T60" fmla="*/ 38 w 192"/>
                  <a:gd name="T61" fmla="*/ 59 h 592"/>
                  <a:gd name="T62" fmla="*/ 28 w 192"/>
                  <a:gd name="T63" fmla="*/ 10 h 592"/>
                  <a:gd name="T64" fmla="*/ 48 w 192"/>
                  <a:gd name="T65" fmla="*/ 10 h 592"/>
                  <a:gd name="T66" fmla="*/ 57 w 192"/>
                  <a:gd name="T67" fmla="*/ 10 h 592"/>
                  <a:gd name="T68" fmla="*/ 76 w 192"/>
                  <a:gd name="T69" fmla="*/ 10 h 592"/>
                  <a:gd name="T70" fmla="*/ 76 w 192"/>
                  <a:gd name="T71" fmla="*/ 10 h 592"/>
                  <a:gd name="T72" fmla="*/ 86 w 192"/>
                  <a:gd name="T73" fmla="*/ 0 h 592"/>
                  <a:gd name="T74" fmla="*/ 96 w 192"/>
                  <a:gd name="T75" fmla="*/ 0 h 592"/>
                  <a:gd name="T76" fmla="*/ 115 w 192"/>
                  <a:gd name="T77" fmla="*/ 0 h 592"/>
                  <a:gd name="T78" fmla="*/ 134 w 192"/>
                  <a:gd name="T7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592">
                    <a:moveTo>
                      <a:pt x="134" y="0"/>
                    </a:moveTo>
                    <a:lnTo>
                      <a:pt x="144" y="69"/>
                    </a:lnTo>
                    <a:lnTo>
                      <a:pt x="144" y="128"/>
                    </a:lnTo>
                    <a:lnTo>
                      <a:pt x="153" y="198"/>
                    </a:lnTo>
                    <a:lnTo>
                      <a:pt x="153" y="257"/>
                    </a:lnTo>
                    <a:lnTo>
                      <a:pt x="163" y="326"/>
                    </a:lnTo>
                    <a:lnTo>
                      <a:pt x="182" y="454"/>
                    </a:lnTo>
                    <a:lnTo>
                      <a:pt x="192" y="523"/>
                    </a:lnTo>
                    <a:lnTo>
                      <a:pt x="173" y="553"/>
                    </a:lnTo>
                    <a:lnTo>
                      <a:pt x="163" y="582"/>
                    </a:lnTo>
                    <a:lnTo>
                      <a:pt x="144" y="592"/>
                    </a:lnTo>
                    <a:lnTo>
                      <a:pt x="125" y="592"/>
                    </a:lnTo>
                    <a:lnTo>
                      <a:pt x="96" y="582"/>
                    </a:lnTo>
                    <a:lnTo>
                      <a:pt x="67" y="572"/>
                    </a:lnTo>
                    <a:lnTo>
                      <a:pt x="38" y="553"/>
                    </a:lnTo>
                    <a:lnTo>
                      <a:pt x="0" y="523"/>
                    </a:lnTo>
                    <a:lnTo>
                      <a:pt x="9" y="523"/>
                    </a:lnTo>
                    <a:lnTo>
                      <a:pt x="19" y="523"/>
                    </a:lnTo>
                    <a:lnTo>
                      <a:pt x="28" y="513"/>
                    </a:lnTo>
                    <a:lnTo>
                      <a:pt x="38" y="503"/>
                    </a:lnTo>
                    <a:lnTo>
                      <a:pt x="4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76" y="10"/>
                    </a:lnTo>
                    <a:lnTo>
                      <a:pt x="76" y="10"/>
                    </a:lnTo>
                    <a:lnTo>
                      <a:pt x="86" y="0"/>
                    </a:lnTo>
                    <a:lnTo>
                      <a:pt x="96" y="0"/>
                    </a:lnTo>
                    <a:lnTo>
                      <a:pt x="115" y="0"/>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2" name="Freeform 310"/>
              <p:cNvSpPr>
                <a:spLocks/>
              </p:cNvSpPr>
              <p:nvPr/>
            </p:nvSpPr>
            <p:spPr bwMode="auto">
              <a:xfrm>
                <a:off x="2812" y="2312"/>
                <a:ext cx="182" cy="582"/>
              </a:xfrm>
              <a:custGeom>
                <a:avLst/>
                <a:gdLst>
                  <a:gd name="T0" fmla="*/ 125 w 182"/>
                  <a:gd name="T1" fmla="*/ 0 h 582"/>
                  <a:gd name="T2" fmla="*/ 134 w 182"/>
                  <a:gd name="T3" fmla="*/ 59 h 582"/>
                  <a:gd name="T4" fmla="*/ 144 w 182"/>
                  <a:gd name="T5" fmla="*/ 128 h 582"/>
                  <a:gd name="T6" fmla="*/ 144 w 182"/>
                  <a:gd name="T7" fmla="*/ 198 h 582"/>
                  <a:gd name="T8" fmla="*/ 153 w 182"/>
                  <a:gd name="T9" fmla="*/ 257 h 582"/>
                  <a:gd name="T10" fmla="*/ 163 w 182"/>
                  <a:gd name="T11" fmla="*/ 316 h 582"/>
                  <a:gd name="T12" fmla="*/ 173 w 182"/>
                  <a:gd name="T13" fmla="*/ 444 h 582"/>
                  <a:gd name="T14" fmla="*/ 182 w 182"/>
                  <a:gd name="T15" fmla="*/ 513 h 582"/>
                  <a:gd name="T16" fmla="*/ 173 w 182"/>
                  <a:gd name="T17" fmla="*/ 543 h 582"/>
                  <a:gd name="T18" fmla="*/ 153 w 182"/>
                  <a:gd name="T19" fmla="*/ 572 h 582"/>
                  <a:gd name="T20" fmla="*/ 134 w 182"/>
                  <a:gd name="T21" fmla="*/ 582 h 582"/>
                  <a:gd name="T22" fmla="*/ 115 w 182"/>
                  <a:gd name="T23" fmla="*/ 582 h 582"/>
                  <a:gd name="T24" fmla="*/ 96 w 182"/>
                  <a:gd name="T25" fmla="*/ 582 h 582"/>
                  <a:gd name="T26" fmla="*/ 67 w 182"/>
                  <a:gd name="T27" fmla="*/ 572 h 582"/>
                  <a:gd name="T28" fmla="*/ 28 w 182"/>
                  <a:gd name="T29" fmla="*/ 553 h 582"/>
                  <a:gd name="T30" fmla="*/ 0 w 182"/>
                  <a:gd name="T31" fmla="*/ 523 h 582"/>
                  <a:gd name="T32" fmla="*/ 9 w 182"/>
                  <a:gd name="T33" fmla="*/ 523 h 582"/>
                  <a:gd name="T34" fmla="*/ 19 w 182"/>
                  <a:gd name="T35" fmla="*/ 523 h 582"/>
                  <a:gd name="T36" fmla="*/ 28 w 182"/>
                  <a:gd name="T37" fmla="*/ 513 h 582"/>
                  <a:gd name="T38" fmla="*/ 38 w 182"/>
                  <a:gd name="T39" fmla="*/ 503 h 582"/>
                  <a:gd name="T40" fmla="*/ 48 w 182"/>
                  <a:gd name="T41" fmla="*/ 503 h 582"/>
                  <a:gd name="T42" fmla="*/ 57 w 182"/>
                  <a:gd name="T43" fmla="*/ 484 h 582"/>
                  <a:gd name="T44" fmla="*/ 67 w 182"/>
                  <a:gd name="T45" fmla="*/ 474 h 582"/>
                  <a:gd name="T46" fmla="*/ 57 w 182"/>
                  <a:gd name="T47" fmla="*/ 415 h 582"/>
                  <a:gd name="T48" fmla="*/ 48 w 182"/>
                  <a:gd name="T49" fmla="*/ 355 h 582"/>
                  <a:gd name="T50" fmla="*/ 48 w 182"/>
                  <a:gd name="T51" fmla="*/ 286 h 582"/>
                  <a:gd name="T52" fmla="*/ 48 w 182"/>
                  <a:gd name="T53" fmla="*/ 227 h 582"/>
                  <a:gd name="T54" fmla="*/ 48 w 182"/>
                  <a:gd name="T55" fmla="*/ 168 h 582"/>
                  <a:gd name="T56" fmla="*/ 48 w 182"/>
                  <a:gd name="T57" fmla="*/ 109 h 582"/>
                  <a:gd name="T58" fmla="*/ 38 w 182"/>
                  <a:gd name="T59" fmla="*/ 50 h 582"/>
                  <a:gd name="T60" fmla="*/ 28 w 182"/>
                  <a:gd name="T61" fmla="*/ 10 h 582"/>
                  <a:gd name="T62" fmla="*/ 48 w 182"/>
                  <a:gd name="T63" fmla="*/ 10 h 582"/>
                  <a:gd name="T64" fmla="*/ 57 w 182"/>
                  <a:gd name="T65" fmla="*/ 10 h 582"/>
                  <a:gd name="T66" fmla="*/ 76 w 182"/>
                  <a:gd name="T67" fmla="*/ 0 h 582"/>
                  <a:gd name="T68" fmla="*/ 86 w 182"/>
                  <a:gd name="T69" fmla="*/ 0 h 582"/>
                  <a:gd name="T70" fmla="*/ 96 w 182"/>
                  <a:gd name="T71" fmla="*/ 0 h 582"/>
                  <a:gd name="T72" fmla="*/ 105 w 182"/>
                  <a:gd name="T73" fmla="*/ 0 h 582"/>
                  <a:gd name="T74" fmla="*/ 125 w 182"/>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582">
                    <a:moveTo>
                      <a:pt x="125" y="0"/>
                    </a:moveTo>
                    <a:lnTo>
                      <a:pt x="134" y="59"/>
                    </a:lnTo>
                    <a:lnTo>
                      <a:pt x="144" y="128"/>
                    </a:lnTo>
                    <a:lnTo>
                      <a:pt x="144" y="198"/>
                    </a:lnTo>
                    <a:lnTo>
                      <a:pt x="153" y="257"/>
                    </a:lnTo>
                    <a:lnTo>
                      <a:pt x="163" y="316"/>
                    </a:lnTo>
                    <a:lnTo>
                      <a:pt x="173" y="444"/>
                    </a:lnTo>
                    <a:lnTo>
                      <a:pt x="182" y="513"/>
                    </a:lnTo>
                    <a:lnTo>
                      <a:pt x="173" y="543"/>
                    </a:lnTo>
                    <a:lnTo>
                      <a:pt x="153" y="572"/>
                    </a:lnTo>
                    <a:lnTo>
                      <a:pt x="134" y="582"/>
                    </a:lnTo>
                    <a:lnTo>
                      <a:pt x="115" y="582"/>
                    </a:lnTo>
                    <a:lnTo>
                      <a:pt x="96" y="582"/>
                    </a:lnTo>
                    <a:lnTo>
                      <a:pt x="67" y="572"/>
                    </a:lnTo>
                    <a:lnTo>
                      <a:pt x="28" y="553"/>
                    </a:lnTo>
                    <a:lnTo>
                      <a:pt x="0" y="523"/>
                    </a:lnTo>
                    <a:lnTo>
                      <a:pt x="9" y="523"/>
                    </a:lnTo>
                    <a:lnTo>
                      <a:pt x="19" y="523"/>
                    </a:lnTo>
                    <a:lnTo>
                      <a:pt x="28" y="513"/>
                    </a:lnTo>
                    <a:lnTo>
                      <a:pt x="38" y="503"/>
                    </a:lnTo>
                    <a:lnTo>
                      <a:pt x="48" y="503"/>
                    </a:lnTo>
                    <a:lnTo>
                      <a:pt x="57" y="484"/>
                    </a:lnTo>
                    <a:lnTo>
                      <a:pt x="67" y="474"/>
                    </a:lnTo>
                    <a:lnTo>
                      <a:pt x="57" y="415"/>
                    </a:lnTo>
                    <a:lnTo>
                      <a:pt x="48" y="355"/>
                    </a:lnTo>
                    <a:lnTo>
                      <a:pt x="48" y="286"/>
                    </a:lnTo>
                    <a:lnTo>
                      <a:pt x="48" y="227"/>
                    </a:lnTo>
                    <a:lnTo>
                      <a:pt x="48" y="168"/>
                    </a:lnTo>
                    <a:lnTo>
                      <a:pt x="48" y="109"/>
                    </a:lnTo>
                    <a:lnTo>
                      <a:pt x="38" y="50"/>
                    </a:lnTo>
                    <a:lnTo>
                      <a:pt x="28" y="10"/>
                    </a:lnTo>
                    <a:lnTo>
                      <a:pt x="48" y="10"/>
                    </a:lnTo>
                    <a:lnTo>
                      <a:pt x="57" y="10"/>
                    </a:lnTo>
                    <a:lnTo>
                      <a:pt x="76" y="0"/>
                    </a:lnTo>
                    <a:lnTo>
                      <a:pt x="86" y="0"/>
                    </a:lnTo>
                    <a:lnTo>
                      <a:pt x="96" y="0"/>
                    </a:lnTo>
                    <a:lnTo>
                      <a:pt x="105" y="0"/>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3" name="Freeform 311"/>
              <p:cNvSpPr>
                <a:spLocks/>
              </p:cNvSpPr>
              <p:nvPr/>
            </p:nvSpPr>
            <p:spPr bwMode="auto">
              <a:xfrm>
                <a:off x="2812" y="2312"/>
                <a:ext cx="182" cy="582"/>
              </a:xfrm>
              <a:custGeom>
                <a:avLst/>
                <a:gdLst>
                  <a:gd name="T0" fmla="*/ 125 w 182"/>
                  <a:gd name="T1" fmla="*/ 0 h 582"/>
                  <a:gd name="T2" fmla="*/ 134 w 182"/>
                  <a:gd name="T3" fmla="*/ 69 h 582"/>
                  <a:gd name="T4" fmla="*/ 144 w 182"/>
                  <a:gd name="T5" fmla="*/ 128 h 582"/>
                  <a:gd name="T6" fmla="*/ 144 w 182"/>
                  <a:gd name="T7" fmla="*/ 188 h 582"/>
                  <a:gd name="T8" fmla="*/ 153 w 182"/>
                  <a:gd name="T9" fmla="*/ 257 h 582"/>
                  <a:gd name="T10" fmla="*/ 163 w 182"/>
                  <a:gd name="T11" fmla="*/ 316 h 582"/>
                  <a:gd name="T12" fmla="*/ 163 w 182"/>
                  <a:gd name="T13" fmla="*/ 385 h 582"/>
                  <a:gd name="T14" fmla="*/ 173 w 182"/>
                  <a:gd name="T15" fmla="*/ 444 h 582"/>
                  <a:gd name="T16" fmla="*/ 182 w 182"/>
                  <a:gd name="T17" fmla="*/ 513 h 582"/>
                  <a:gd name="T18" fmla="*/ 173 w 182"/>
                  <a:gd name="T19" fmla="*/ 543 h 582"/>
                  <a:gd name="T20" fmla="*/ 153 w 182"/>
                  <a:gd name="T21" fmla="*/ 563 h 582"/>
                  <a:gd name="T22" fmla="*/ 134 w 182"/>
                  <a:gd name="T23" fmla="*/ 572 h 582"/>
                  <a:gd name="T24" fmla="*/ 115 w 182"/>
                  <a:gd name="T25" fmla="*/ 582 h 582"/>
                  <a:gd name="T26" fmla="*/ 96 w 182"/>
                  <a:gd name="T27" fmla="*/ 572 h 582"/>
                  <a:gd name="T28" fmla="*/ 67 w 182"/>
                  <a:gd name="T29" fmla="*/ 563 h 582"/>
                  <a:gd name="T30" fmla="*/ 38 w 182"/>
                  <a:gd name="T31" fmla="*/ 553 h 582"/>
                  <a:gd name="T32" fmla="*/ 0 w 182"/>
                  <a:gd name="T33" fmla="*/ 523 h 582"/>
                  <a:gd name="T34" fmla="*/ 9 w 182"/>
                  <a:gd name="T35" fmla="*/ 523 h 582"/>
                  <a:gd name="T36" fmla="*/ 19 w 182"/>
                  <a:gd name="T37" fmla="*/ 523 h 582"/>
                  <a:gd name="T38" fmla="*/ 38 w 182"/>
                  <a:gd name="T39" fmla="*/ 503 h 582"/>
                  <a:gd name="T40" fmla="*/ 57 w 182"/>
                  <a:gd name="T41" fmla="*/ 493 h 582"/>
                  <a:gd name="T42" fmla="*/ 57 w 182"/>
                  <a:gd name="T43" fmla="*/ 484 h 582"/>
                  <a:gd name="T44" fmla="*/ 67 w 182"/>
                  <a:gd name="T45" fmla="*/ 474 h 582"/>
                  <a:gd name="T46" fmla="*/ 57 w 182"/>
                  <a:gd name="T47" fmla="*/ 415 h 582"/>
                  <a:gd name="T48" fmla="*/ 48 w 182"/>
                  <a:gd name="T49" fmla="*/ 355 h 582"/>
                  <a:gd name="T50" fmla="*/ 48 w 182"/>
                  <a:gd name="T51" fmla="*/ 296 h 582"/>
                  <a:gd name="T52" fmla="*/ 48 w 182"/>
                  <a:gd name="T53" fmla="*/ 227 h 582"/>
                  <a:gd name="T54" fmla="*/ 48 w 182"/>
                  <a:gd name="T55" fmla="*/ 168 h 582"/>
                  <a:gd name="T56" fmla="*/ 48 w 182"/>
                  <a:gd name="T57" fmla="*/ 109 h 582"/>
                  <a:gd name="T58" fmla="*/ 38 w 182"/>
                  <a:gd name="T59" fmla="*/ 59 h 582"/>
                  <a:gd name="T60" fmla="*/ 28 w 182"/>
                  <a:gd name="T61" fmla="*/ 10 h 582"/>
                  <a:gd name="T62" fmla="*/ 48 w 182"/>
                  <a:gd name="T63" fmla="*/ 10 h 582"/>
                  <a:gd name="T64" fmla="*/ 57 w 182"/>
                  <a:gd name="T65" fmla="*/ 10 h 582"/>
                  <a:gd name="T66" fmla="*/ 67 w 182"/>
                  <a:gd name="T67" fmla="*/ 10 h 582"/>
                  <a:gd name="T68" fmla="*/ 76 w 182"/>
                  <a:gd name="T69" fmla="*/ 10 h 582"/>
                  <a:gd name="T70" fmla="*/ 86 w 182"/>
                  <a:gd name="T71" fmla="*/ 0 h 582"/>
                  <a:gd name="T72" fmla="*/ 96 w 182"/>
                  <a:gd name="T73" fmla="*/ 0 h 582"/>
                  <a:gd name="T74" fmla="*/ 105 w 182"/>
                  <a:gd name="T75" fmla="*/ 0 h 582"/>
                  <a:gd name="T76" fmla="*/ 125 w 1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582">
                    <a:moveTo>
                      <a:pt x="125" y="0"/>
                    </a:moveTo>
                    <a:lnTo>
                      <a:pt x="134" y="69"/>
                    </a:lnTo>
                    <a:lnTo>
                      <a:pt x="144" y="128"/>
                    </a:lnTo>
                    <a:lnTo>
                      <a:pt x="144" y="188"/>
                    </a:lnTo>
                    <a:lnTo>
                      <a:pt x="153" y="257"/>
                    </a:lnTo>
                    <a:lnTo>
                      <a:pt x="163" y="316"/>
                    </a:lnTo>
                    <a:lnTo>
                      <a:pt x="163" y="385"/>
                    </a:lnTo>
                    <a:lnTo>
                      <a:pt x="173" y="444"/>
                    </a:lnTo>
                    <a:lnTo>
                      <a:pt x="182" y="513"/>
                    </a:lnTo>
                    <a:lnTo>
                      <a:pt x="173" y="543"/>
                    </a:lnTo>
                    <a:lnTo>
                      <a:pt x="153" y="563"/>
                    </a:lnTo>
                    <a:lnTo>
                      <a:pt x="134" y="572"/>
                    </a:lnTo>
                    <a:lnTo>
                      <a:pt x="115" y="582"/>
                    </a:lnTo>
                    <a:lnTo>
                      <a:pt x="96" y="572"/>
                    </a:lnTo>
                    <a:lnTo>
                      <a:pt x="67" y="563"/>
                    </a:lnTo>
                    <a:lnTo>
                      <a:pt x="38" y="553"/>
                    </a:lnTo>
                    <a:lnTo>
                      <a:pt x="0" y="523"/>
                    </a:lnTo>
                    <a:lnTo>
                      <a:pt x="9" y="523"/>
                    </a:lnTo>
                    <a:lnTo>
                      <a:pt x="19" y="523"/>
                    </a:lnTo>
                    <a:lnTo>
                      <a:pt x="38" y="503"/>
                    </a:lnTo>
                    <a:lnTo>
                      <a:pt x="57" y="493"/>
                    </a:lnTo>
                    <a:lnTo>
                      <a:pt x="57" y="484"/>
                    </a:lnTo>
                    <a:lnTo>
                      <a:pt x="67" y="474"/>
                    </a:lnTo>
                    <a:lnTo>
                      <a:pt x="57" y="415"/>
                    </a:lnTo>
                    <a:lnTo>
                      <a:pt x="48" y="355"/>
                    </a:lnTo>
                    <a:lnTo>
                      <a:pt x="48" y="296"/>
                    </a:lnTo>
                    <a:lnTo>
                      <a:pt x="48" y="227"/>
                    </a:lnTo>
                    <a:lnTo>
                      <a:pt x="48" y="168"/>
                    </a:lnTo>
                    <a:lnTo>
                      <a:pt x="48" y="109"/>
                    </a:lnTo>
                    <a:lnTo>
                      <a:pt x="38" y="59"/>
                    </a:lnTo>
                    <a:lnTo>
                      <a:pt x="28" y="10"/>
                    </a:lnTo>
                    <a:lnTo>
                      <a:pt x="48" y="10"/>
                    </a:lnTo>
                    <a:lnTo>
                      <a:pt x="57" y="10"/>
                    </a:lnTo>
                    <a:lnTo>
                      <a:pt x="67" y="10"/>
                    </a:lnTo>
                    <a:lnTo>
                      <a:pt x="76" y="10"/>
                    </a:lnTo>
                    <a:lnTo>
                      <a:pt x="86" y="0"/>
                    </a:lnTo>
                    <a:lnTo>
                      <a:pt x="96" y="0"/>
                    </a:lnTo>
                    <a:lnTo>
                      <a:pt x="105" y="0"/>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4" name="Freeform 312"/>
              <p:cNvSpPr>
                <a:spLocks/>
              </p:cNvSpPr>
              <p:nvPr/>
            </p:nvSpPr>
            <p:spPr bwMode="auto">
              <a:xfrm>
                <a:off x="2850" y="2352"/>
                <a:ext cx="96" cy="453"/>
              </a:xfrm>
              <a:custGeom>
                <a:avLst/>
                <a:gdLst>
                  <a:gd name="T0" fmla="*/ 0 w 96"/>
                  <a:gd name="T1" fmla="*/ 0 h 453"/>
                  <a:gd name="T2" fmla="*/ 10 w 96"/>
                  <a:gd name="T3" fmla="*/ 10 h 453"/>
                  <a:gd name="T4" fmla="*/ 19 w 96"/>
                  <a:gd name="T5" fmla="*/ 19 h 453"/>
                  <a:gd name="T6" fmla="*/ 29 w 96"/>
                  <a:gd name="T7" fmla="*/ 29 h 453"/>
                  <a:gd name="T8" fmla="*/ 38 w 96"/>
                  <a:gd name="T9" fmla="*/ 29 h 453"/>
                  <a:gd name="T10" fmla="*/ 48 w 96"/>
                  <a:gd name="T11" fmla="*/ 39 h 453"/>
                  <a:gd name="T12" fmla="*/ 48 w 96"/>
                  <a:gd name="T13" fmla="*/ 39 h 453"/>
                  <a:gd name="T14" fmla="*/ 58 w 96"/>
                  <a:gd name="T15" fmla="*/ 49 h 453"/>
                  <a:gd name="T16" fmla="*/ 58 w 96"/>
                  <a:gd name="T17" fmla="*/ 59 h 453"/>
                  <a:gd name="T18" fmla="*/ 48 w 96"/>
                  <a:gd name="T19" fmla="*/ 108 h 453"/>
                  <a:gd name="T20" fmla="*/ 48 w 96"/>
                  <a:gd name="T21" fmla="*/ 158 h 453"/>
                  <a:gd name="T22" fmla="*/ 48 w 96"/>
                  <a:gd name="T23" fmla="*/ 207 h 453"/>
                  <a:gd name="T24" fmla="*/ 58 w 96"/>
                  <a:gd name="T25" fmla="*/ 246 h 453"/>
                  <a:gd name="T26" fmla="*/ 67 w 96"/>
                  <a:gd name="T27" fmla="*/ 286 h 453"/>
                  <a:gd name="T28" fmla="*/ 87 w 96"/>
                  <a:gd name="T29" fmla="*/ 355 h 453"/>
                  <a:gd name="T30" fmla="*/ 96 w 96"/>
                  <a:gd name="T31" fmla="*/ 394 h 453"/>
                  <a:gd name="T32" fmla="*/ 96 w 96"/>
                  <a:gd name="T33" fmla="*/ 414 h 453"/>
                  <a:gd name="T34" fmla="*/ 96 w 96"/>
                  <a:gd name="T35" fmla="*/ 424 h 453"/>
                  <a:gd name="T36" fmla="*/ 96 w 96"/>
                  <a:gd name="T37" fmla="*/ 434 h 453"/>
                  <a:gd name="T38" fmla="*/ 87 w 96"/>
                  <a:gd name="T39" fmla="*/ 453 h 453"/>
                  <a:gd name="T40" fmla="*/ 67 w 96"/>
                  <a:gd name="T41" fmla="*/ 453 h 453"/>
                  <a:gd name="T42" fmla="*/ 58 w 96"/>
                  <a:gd name="T43" fmla="*/ 453 h 453"/>
                  <a:gd name="T44" fmla="*/ 38 w 96"/>
                  <a:gd name="T45" fmla="*/ 444 h 453"/>
                  <a:gd name="T46" fmla="*/ 29 w 96"/>
                  <a:gd name="T47" fmla="*/ 434 h 453"/>
                  <a:gd name="T48" fmla="*/ 19 w 96"/>
                  <a:gd name="T49" fmla="*/ 404 h 453"/>
                  <a:gd name="T50" fmla="*/ 10 w 96"/>
                  <a:gd name="T51" fmla="*/ 365 h 453"/>
                  <a:gd name="T52" fmla="*/ 10 w 96"/>
                  <a:gd name="T53" fmla="*/ 325 h 453"/>
                  <a:gd name="T54" fmla="*/ 10 w 96"/>
                  <a:gd name="T55" fmla="*/ 286 h 453"/>
                  <a:gd name="T56" fmla="*/ 10 w 96"/>
                  <a:gd name="T57" fmla="*/ 236 h 453"/>
                  <a:gd name="T58" fmla="*/ 10 w 96"/>
                  <a:gd name="T59" fmla="*/ 187 h 453"/>
                  <a:gd name="T60" fmla="*/ 10 w 96"/>
                  <a:gd name="T61" fmla="*/ 138 h 453"/>
                  <a:gd name="T62" fmla="*/ 10 w 96"/>
                  <a:gd name="T63" fmla="*/ 88 h 453"/>
                  <a:gd name="T64" fmla="*/ 10 w 96"/>
                  <a:gd name="T65" fmla="*/ 79 h 453"/>
                  <a:gd name="T66" fmla="*/ 10 w 96"/>
                  <a:gd name="T67" fmla="*/ 59 h 453"/>
                  <a:gd name="T68" fmla="*/ 10 w 96"/>
                  <a:gd name="T69" fmla="*/ 49 h 453"/>
                  <a:gd name="T70" fmla="*/ 10 w 96"/>
                  <a:gd name="T71" fmla="*/ 39 h 453"/>
                  <a:gd name="T72" fmla="*/ 10 w 96"/>
                  <a:gd name="T73" fmla="*/ 29 h 453"/>
                  <a:gd name="T74" fmla="*/ 0 w 96"/>
                  <a:gd name="T75" fmla="*/ 19 h 453"/>
                  <a:gd name="T76" fmla="*/ 0 w 96"/>
                  <a:gd name="T77" fmla="*/ 10 h 453"/>
                  <a:gd name="T78" fmla="*/ 0 w 96"/>
                  <a:gd name="T7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53">
                    <a:moveTo>
                      <a:pt x="0" y="0"/>
                    </a:moveTo>
                    <a:lnTo>
                      <a:pt x="10" y="10"/>
                    </a:lnTo>
                    <a:lnTo>
                      <a:pt x="19" y="19"/>
                    </a:lnTo>
                    <a:lnTo>
                      <a:pt x="29" y="29"/>
                    </a:lnTo>
                    <a:lnTo>
                      <a:pt x="38" y="29"/>
                    </a:lnTo>
                    <a:lnTo>
                      <a:pt x="48" y="39"/>
                    </a:lnTo>
                    <a:lnTo>
                      <a:pt x="48" y="39"/>
                    </a:lnTo>
                    <a:lnTo>
                      <a:pt x="58" y="49"/>
                    </a:lnTo>
                    <a:lnTo>
                      <a:pt x="58" y="59"/>
                    </a:lnTo>
                    <a:lnTo>
                      <a:pt x="48" y="108"/>
                    </a:lnTo>
                    <a:lnTo>
                      <a:pt x="48" y="158"/>
                    </a:lnTo>
                    <a:lnTo>
                      <a:pt x="48" y="207"/>
                    </a:lnTo>
                    <a:lnTo>
                      <a:pt x="58" y="246"/>
                    </a:lnTo>
                    <a:lnTo>
                      <a:pt x="67" y="286"/>
                    </a:lnTo>
                    <a:lnTo>
                      <a:pt x="87" y="355"/>
                    </a:lnTo>
                    <a:lnTo>
                      <a:pt x="96" y="394"/>
                    </a:lnTo>
                    <a:lnTo>
                      <a:pt x="96" y="414"/>
                    </a:lnTo>
                    <a:lnTo>
                      <a:pt x="96" y="424"/>
                    </a:lnTo>
                    <a:lnTo>
                      <a:pt x="96" y="434"/>
                    </a:lnTo>
                    <a:lnTo>
                      <a:pt x="87" y="453"/>
                    </a:lnTo>
                    <a:lnTo>
                      <a:pt x="67" y="453"/>
                    </a:lnTo>
                    <a:lnTo>
                      <a:pt x="58" y="453"/>
                    </a:lnTo>
                    <a:lnTo>
                      <a:pt x="38" y="444"/>
                    </a:lnTo>
                    <a:lnTo>
                      <a:pt x="29" y="434"/>
                    </a:lnTo>
                    <a:lnTo>
                      <a:pt x="19" y="404"/>
                    </a:lnTo>
                    <a:lnTo>
                      <a:pt x="10" y="365"/>
                    </a:lnTo>
                    <a:lnTo>
                      <a:pt x="10" y="325"/>
                    </a:lnTo>
                    <a:lnTo>
                      <a:pt x="10" y="286"/>
                    </a:lnTo>
                    <a:lnTo>
                      <a:pt x="10" y="236"/>
                    </a:lnTo>
                    <a:lnTo>
                      <a:pt x="10" y="187"/>
                    </a:lnTo>
                    <a:lnTo>
                      <a:pt x="10" y="138"/>
                    </a:lnTo>
                    <a:lnTo>
                      <a:pt x="10" y="88"/>
                    </a:lnTo>
                    <a:lnTo>
                      <a:pt x="10" y="79"/>
                    </a:lnTo>
                    <a:lnTo>
                      <a:pt x="10" y="59"/>
                    </a:lnTo>
                    <a:lnTo>
                      <a:pt x="10" y="49"/>
                    </a:lnTo>
                    <a:lnTo>
                      <a:pt x="10" y="39"/>
                    </a:lnTo>
                    <a:lnTo>
                      <a:pt x="10" y="29"/>
                    </a:lnTo>
                    <a:lnTo>
                      <a:pt x="0" y="19"/>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5" name="Freeform 313"/>
              <p:cNvSpPr>
                <a:spLocks/>
              </p:cNvSpPr>
              <p:nvPr/>
            </p:nvSpPr>
            <p:spPr bwMode="auto">
              <a:xfrm>
                <a:off x="2850" y="2352"/>
                <a:ext cx="87" cy="453"/>
              </a:xfrm>
              <a:custGeom>
                <a:avLst/>
                <a:gdLst>
                  <a:gd name="T0" fmla="*/ 0 w 87"/>
                  <a:gd name="T1" fmla="*/ 0 h 453"/>
                  <a:gd name="T2" fmla="*/ 0 w 87"/>
                  <a:gd name="T3" fmla="*/ 10 h 453"/>
                  <a:gd name="T4" fmla="*/ 10 w 87"/>
                  <a:gd name="T5" fmla="*/ 19 h 453"/>
                  <a:gd name="T6" fmla="*/ 19 w 87"/>
                  <a:gd name="T7" fmla="*/ 29 h 453"/>
                  <a:gd name="T8" fmla="*/ 29 w 87"/>
                  <a:gd name="T9" fmla="*/ 29 h 453"/>
                  <a:gd name="T10" fmla="*/ 38 w 87"/>
                  <a:gd name="T11" fmla="*/ 39 h 453"/>
                  <a:gd name="T12" fmla="*/ 48 w 87"/>
                  <a:gd name="T13" fmla="*/ 39 h 453"/>
                  <a:gd name="T14" fmla="*/ 48 w 87"/>
                  <a:gd name="T15" fmla="*/ 49 h 453"/>
                  <a:gd name="T16" fmla="*/ 48 w 87"/>
                  <a:gd name="T17" fmla="*/ 59 h 453"/>
                  <a:gd name="T18" fmla="*/ 38 w 87"/>
                  <a:gd name="T19" fmla="*/ 108 h 453"/>
                  <a:gd name="T20" fmla="*/ 38 w 87"/>
                  <a:gd name="T21" fmla="*/ 158 h 453"/>
                  <a:gd name="T22" fmla="*/ 38 w 87"/>
                  <a:gd name="T23" fmla="*/ 197 h 453"/>
                  <a:gd name="T24" fmla="*/ 48 w 87"/>
                  <a:gd name="T25" fmla="*/ 246 h 453"/>
                  <a:gd name="T26" fmla="*/ 58 w 87"/>
                  <a:gd name="T27" fmla="*/ 315 h 453"/>
                  <a:gd name="T28" fmla="*/ 67 w 87"/>
                  <a:gd name="T29" fmla="*/ 355 h 453"/>
                  <a:gd name="T30" fmla="*/ 87 w 87"/>
                  <a:gd name="T31" fmla="*/ 394 h 453"/>
                  <a:gd name="T32" fmla="*/ 87 w 87"/>
                  <a:gd name="T33" fmla="*/ 404 h 453"/>
                  <a:gd name="T34" fmla="*/ 87 w 87"/>
                  <a:gd name="T35" fmla="*/ 424 h 453"/>
                  <a:gd name="T36" fmla="*/ 87 w 87"/>
                  <a:gd name="T37" fmla="*/ 434 h 453"/>
                  <a:gd name="T38" fmla="*/ 77 w 87"/>
                  <a:gd name="T39" fmla="*/ 444 h 453"/>
                  <a:gd name="T40" fmla="*/ 67 w 87"/>
                  <a:gd name="T41" fmla="*/ 453 h 453"/>
                  <a:gd name="T42" fmla="*/ 58 w 87"/>
                  <a:gd name="T43" fmla="*/ 453 h 453"/>
                  <a:gd name="T44" fmla="*/ 38 w 87"/>
                  <a:gd name="T45" fmla="*/ 444 h 453"/>
                  <a:gd name="T46" fmla="*/ 29 w 87"/>
                  <a:gd name="T47" fmla="*/ 434 h 453"/>
                  <a:gd name="T48" fmla="*/ 19 w 87"/>
                  <a:gd name="T49" fmla="*/ 404 h 453"/>
                  <a:gd name="T50" fmla="*/ 10 w 87"/>
                  <a:gd name="T51" fmla="*/ 365 h 453"/>
                  <a:gd name="T52" fmla="*/ 10 w 87"/>
                  <a:gd name="T53" fmla="*/ 325 h 453"/>
                  <a:gd name="T54" fmla="*/ 10 w 87"/>
                  <a:gd name="T55" fmla="*/ 286 h 453"/>
                  <a:gd name="T56" fmla="*/ 10 w 87"/>
                  <a:gd name="T57" fmla="*/ 138 h 453"/>
                  <a:gd name="T58" fmla="*/ 10 w 87"/>
                  <a:gd name="T59" fmla="*/ 88 h 453"/>
                  <a:gd name="T60" fmla="*/ 10 w 87"/>
                  <a:gd name="T61" fmla="*/ 79 h 453"/>
                  <a:gd name="T62" fmla="*/ 10 w 87"/>
                  <a:gd name="T63" fmla="*/ 69 h 453"/>
                  <a:gd name="T64" fmla="*/ 10 w 87"/>
                  <a:gd name="T65" fmla="*/ 49 h 453"/>
                  <a:gd name="T66" fmla="*/ 0 w 87"/>
                  <a:gd name="T67" fmla="*/ 39 h 453"/>
                  <a:gd name="T68" fmla="*/ 0 w 87"/>
                  <a:gd name="T69" fmla="*/ 29 h 453"/>
                  <a:gd name="T70" fmla="*/ 0 w 87"/>
                  <a:gd name="T71" fmla="*/ 19 h 453"/>
                  <a:gd name="T72" fmla="*/ 0 w 87"/>
                  <a:gd name="T73" fmla="*/ 10 h 453"/>
                  <a:gd name="T74" fmla="*/ 0 w 87"/>
                  <a:gd name="T75"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453">
                    <a:moveTo>
                      <a:pt x="0" y="0"/>
                    </a:moveTo>
                    <a:lnTo>
                      <a:pt x="0" y="10"/>
                    </a:lnTo>
                    <a:lnTo>
                      <a:pt x="10" y="19"/>
                    </a:lnTo>
                    <a:lnTo>
                      <a:pt x="19" y="29"/>
                    </a:lnTo>
                    <a:lnTo>
                      <a:pt x="29" y="29"/>
                    </a:lnTo>
                    <a:lnTo>
                      <a:pt x="38" y="39"/>
                    </a:lnTo>
                    <a:lnTo>
                      <a:pt x="48" y="39"/>
                    </a:lnTo>
                    <a:lnTo>
                      <a:pt x="48" y="49"/>
                    </a:lnTo>
                    <a:lnTo>
                      <a:pt x="48" y="59"/>
                    </a:lnTo>
                    <a:lnTo>
                      <a:pt x="38" y="108"/>
                    </a:lnTo>
                    <a:lnTo>
                      <a:pt x="38" y="158"/>
                    </a:lnTo>
                    <a:lnTo>
                      <a:pt x="38" y="197"/>
                    </a:lnTo>
                    <a:lnTo>
                      <a:pt x="48" y="246"/>
                    </a:lnTo>
                    <a:lnTo>
                      <a:pt x="58" y="315"/>
                    </a:lnTo>
                    <a:lnTo>
                      <a:pt x="67" y="355"/>
                    </a:lnTo>
                    <a:lnTo>
                      <a:pt x="87" y="394"/>
                    </a:lnTo>
                    <a:lnTo>
                      <a:pt x="87" y="404"/>
                    </a:lnTo>
                    <a:lnTo>
                      <a:pt x="87" y="424"/>
                    </a:lnTo>
                    <a:lnTo>
                      <a:pt x="87" y="434"/>
                    </a:lnTo>
                    <a:lnTo>
                      <a:pt x="77" y="444"/>
                    </a:lnTo>
                    <a:lnTo>
                      <a:pt x="67" y="453"/>
                    </a:lnTo>
                    <a:lnTo>
                      <a:pt x="58" y="453"/>
                    </a:lnTo>
                    <a:lnTo>
                      <a:pt x="38" y="444"/>
                    </a:lnTo>
                    <a:lnTo>
                      <a:pt x="29" y="434"/>
                    </a:lnTo>
                    <a:lnTo>
                      <a:pt x="19" y="404"/>
                    </a:lnTo>
                    <a:lnTo>
                      <a:pt x="10" y="365"/>
                    </a:lnTo>
                    <a:lnTo>
                      <a:pt x="10" y="325"/>
                    </a:lnTo>
                    <a:lnTo>
                      <a:pt x="10" y="286"/>
                    </a:lnTo>
                    <a:lnTo>
                      <a:pt x="10" y="138"/>
                    </a:lnTo>
                    <a:lnTo>
                      <a:pt x="10" y="88"/>
                    </a:lnTo>
                    <a:lnTo>
                      <a:pt x="10" y="79"/>
                    </a:lnTo>
                    <a:lnTo>
                      <a:pt x="10" y="69"/>
                    </a:lnTo>
                    <a:lnTo>
                      <a:pt x="10" y="49"/>
                    </a:lnTo>
                    <a:lnTo>
                      <a:pt x="0" y="39"/>
                    </a:lnTo>
                    <a:lnTo>
                      <a:pt x="0" y="29"/>
                    </a:lnTo>
                    <a:lnTo>
                      <a:pt x="0" y="19"/>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6" name="Freeform 314"/>
              <p:cNvSpPr>
                <a:spLocks/>
              </p:cNvSpPr>
              <p:nvPr/>
            </p:nvSpPr>
            <p:spPr bwMode="auto">
              <a:xfrm>
                <a:off x="2850" y="2342"/>
                <a:ext cx="77" cy="454"/>
              </a:xfrm>
              <a:custGeom>
                <a:avLst/>
                <a:gdLst>
                  <a:gd name="T0" fmla="*/ 0 w 77"/>
                  <a:gd name="T1" fmla="*/ 0 h 454"/>
                  <a:gd name="T2" fmla="*/ 10 w 77"/>
                  <a:gd name="T3" fmla="*/ 20 h 454"/>
                  <a:gd name="T4" fmla="*/ 10 w 77"/>
                  <a:gd name="T5" fmla="*/ 29 h 454"/>
                  <a:gd name="T6" fmla="*/ 19 w 77"/>
                  <a:gd name="T7" fmla="*/ 39 h 454"/>
                  <a:gd name="T8" fmla="*/ 29 w 77"/>
                  <a:gd name="T9" fmla="*/ 39 h 454"/>
                  <a:gd name="T10" fmla="*/ 29 w 77"/>
                  <a:gd name="T11" fmla="*/ 39 h 454"/>
                  <a:gd name="T12" fmla="*/ 38 w 77"/>
                  <a:gd name="T13" fmla="*/ 49 h 454"/>
                  <a:gd name="T14" fmla="*/ 48 w 77"/>
                  <a:gd name="T15" fmla="*/ 59 h 454"/>
                  <a:gd name="T16" fmla="*/ 38 w 77"/>
                  <a:gd name="T17" fmla="*/ 118 h 454"/>
                  <a:gd name="T18" fmla="*/ 29 w 77"/>
                  <a:gd name="T19" fmla="*/ 168 h 454"/>
                  <a:gd name="T20" fmla="*/ 38 w 77"/>
                  <a:gd name="T21" fmla="*/ 207 h 454"/>
                  <a:gd name="T22" fmla="*/ 38 w 77"/>
                  <a:gd name="T23" fmla="*/ 246 h 454"/>
                  <a:gd name="T24" fmla="*/ 48 w 77"/>
                  <a:gd name="T25" fmla="*/ 286 h 454"/>
                  <a:gd name="T26" fmla="*/ 48 w 77"/>
                  <a:gd name="T27" fmla="*/ 316 h 454"/>
                  <a:gd name="T28" fmla="*/ 58 w 77"/>
                  <a:gd name="T29" fmla="*/ 355 h 454"/>
                  <a:gd name="T30" fmla="*/ 67 w 77"/>
                  <a:gd name="T31" fmla="*/ 394 h 454"/>
                  <a:gd name="T32" fmla="*/ 77 w 77"/>
                  <a:gd name="T33" fmla="*/ 404 h 454"/>
                  <a:gd name="T34" fmla="*/ 77 w 77"/>
                  <a:gd name="T35" fmla="*/ 424 h 454"/>
                  <a:gd name="T36" fmla="*/ 77 w 77"/>
                  <a:gd name="T37" fmla="*/ 434 h 454"/>
                  <a:gd name="T38" fmla="*/ 67 w 77"/>
                  <a:gd name="T39" fmla="*/ 444 h 454"/>
                  <a:gd name="T40" fmla="*/ 58 w 77"/>
                  <a:gd name="T41" fmla="*/ 454 h 454"/>
                  <a:gd name="T42" fmla="*/ 58 w 77"/>
                  <a:gd name="T43" fmla="*/ 454 h 454"/>
                  <a:gd name="T44" fmla="*/ 38 w 77"/>
                  <a:gd name="T45" fmla="*/ 454 h 454"/>
                  <a:gd name="T46" fmla="*/ 29 w 77"/>
                  <a:gd name="T47" fmla="*/ 444 h 454"/>
                  <a:gd name="T48" fmla="*/ 19 w 77"/>
                  <a:gd name="T49" fmla="*/ 414 h 454"/>
                  <a:gd name="T50" fmla="*/ 10 w 77"/>
                  <a:gd name="T51" fmla="*/ 375 h 454"/>
                  <a:gd name="T52" fmla="*/ 10 w 77"/>
                  <a:gd name="T53" fmla="*/ 335 h 454"/>
                  <a:gd name="T54" fmla="*/ 10 w 77"/>
                  <a:gd name="T55" fmla="*/ 286 h 454"/>
                  <a:gd name="T56" fmla="*/ 10 w 77"/>
                  <a:gd name="T57" fmla="*/ 246 h 454"/>
                  <a:gd name="T58" fmla="*/ 10 w 77"/>
                  <a:gd name="T59" fmla="*/ 197 h 454"/>
                  <a:gd name="T60" fmla="*/ 10 w 77"/>
                  <a:gd name="T61" fmla="*/ 98 h 454"/>
                  <a:gd name="T62" fmla="*/ 10 w 77"/>
                  <a:gd name="T63" fmla="*/ 89 h 454"/>
                  <a:gd name="T64" fmla="*/ 10 w 77"/>
                  <a:gd name="T65" fmla="*/ 69 h 454"/>
                  <a:gd name="T66" fmla="*/ 10 w 77"/>
                  <a:gd name="T67" fmla="*/ 59 h 454"/>
                  <a:gd name="T68" fmla="*/ 10 w 77"/>
                  <a:gd name="T69" fmla="*/ 49 h 454"/>
                  <a:gd name="T70" fmla="*/ 10 w 77"/>
                  <a:gd name="T71" fmla="*/ 39 h 454"/>
                  <a:gd name="T72" fmla="*/ 0 w 77"/>
                  <a:gd name="T73" fmla="*/ 29 h 454"/>
                  <a:gd name="T74" fmla="*/ 0 w 77"/>
                  <a:gd name="T75" fmla="*/ 10 h 454"/>
                  <a:gd name="T76" fmla="*/ 0 w 77"/>
                  <a:gd name="T7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4">
                    <a:moveTo>
                      <a:pt x="0" y="0"/>
                    </a:moveTo>
                    <a:lnTo>
                      <a:pt x="10" y="20"/>
                    </a:lnTo>
                    <a:lnTo>
                      <a:pt x="10" y="29"/>
                    </a:lnTo>
                    <a:lnTo>
                      <a:pt x="19" y="39"/>
                    </a:lnTo>
                    <a:lnTo>
                      <a:pt x="29" y="39"/>
                    </a:lnTo>
                    <a:lnTo>
                      <a:pt x="29" y="39"/>
                    </a:lnTo>
                    <a:lnTo>
                      <a:pt x="38" y="49"/>
                    </a:lnTo>
                    <a:lnTo>
                      <a:pt x="48" y="59"/>
                    </a:lnTo>
                    <a:lnTo>
                      <a:pt x="38" y="118"/>
                    </a:lnTo>
                    <a:lnTo>
                      <a:pt x="29" y="168"/>
                    </a:lnTo>
                    <a:lnTo>
                      <a:pt x="38" y="207"/>
                    </a:lnTo>
                    <a:lnTo>
                      <a:pt x="38" y="246"/>
                    </a:lnTo>
                    <a:lnTo>
                      <a:pt x="48" y="286"/>
                    </a:lnTo>
                    <a:lnTo>
                      <a:pt x="48" y="316"/>
                    </a:lnTo>
                    <a:lnTo>
                      <a:pt x="58" y="355"/>
                    </a:lnTo>
                    <a:lnTo>
                      <a:pt x="67" y="394"/>
                    </a:lnTo>
                    <a:lnTo>
                      <a:pt x="77" y="404"/>
                    </a:lnTo>
                    <a:lnTo>
                      <a:pt x="77" y="424"/>
                    </a:lnTo>
                    <a:lnTo>
                      <a:pt x="77" y="434"/>
                    </a:lnTo>
                    <a:lnTo>
                      <a:pt x="67" y="444"/>
                    </a:lnTo>
                    <a:lnTo>
                      <a:pt x="58" y="454"/>
                    </a:lnTo>
                    <a:lnTo>
                      <a:pt x="58" y="454"/>
                    </a:lnTo>
                    <a:lnTo>
                      <a:pt x="38" y="454"/>
                    </a:lnTo>
                    <a:lnTo>
                      <a:pt x="29" y="444"/>
                    </a:lnTo>
                    <a:lnTo>
                      <a:pt x="19" y="414"/>
                    </a:lnTo>
                    <a:lnTo>
                      <a:pt x="10" y="375"/>
                    </a:lnTo>
                    <a:lnTo>
                      <a:pt x="10" y="335"/>
                    </a:lnTo>
                    <a:lnTo>
                      <a:pt x="10" y="286"/>
                    </a:lnTo>
                    <a:lnTo>
                      <a:pt x="10" y="246"/>
                    </a:lnTo>
                    <a:lnTo>
                      <a:pt x="10" y="197"/>
                    </a:lnTo>
                    <a:lnTo>
                      <a:pt x="10" y="98"/>
                    </a:lnTo>
                    <a:lnTo>
                      <a:pt x="10" y="89"/>
                    </a:lnTo>
                    <a:lnTo>
                      <a:pt x="10" y="69"/>
                    </a:lnTo>
                    <a:lnTo>
                      <a:pt x="10" y="59"/>
                    </a:lnTo>
                    <a:lnTo>
                      <a:pt x="10" y="49"/>
                    </a:lnTo>
                    <a:lnTo>
                      <a:pt x="10" y="39"/>
                    </a:lnTo>
                    <a:lnTo>
                      <a:pt x="0" y="29"/>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7" name="Freeform 315"/>
              <p:cNvSpPr>
                <a:spLocks/>
              </p:cNvSpPr>
              <p:nvPr/>
            </p:nvSpPr>
            <p:spPr bwMode="auto">
              <a:xfrm>
                <a:off x="2850" y="2352"/>
                <a:ext cx="67" cy="444"/>
              </a:xfrm>
              <a:custGeom>
                <a:avLst/>
                <a:gdLst>
                  <a:gd name="T0" fmla="*/ 0 w 67"/>
                  <a:gd name="T1" fmla="*/ 0 h 444"/>
                  <a:gd name="T2" fmla="*/ 10 w 67"/>
                  <a:gd name="T3" fmla="*/ 10 h 444"/>
                  <a:gd name="T4" fmla="*/ 10 w 67"/>
                  <a:gd name="T5" fmla="*/ 19 h 444"/>
                  <a:gd name="T6" fmla="*/ 19 w 67"/>
                  <a:gd name="T7" fmla="*/ 29 h 444"/>
                  <a:gd name="T8" fmla="*/ 29 w 67"/>
                  <a:gd name="T9" fmla="*/ 29 h 444"/>
                  <a:gd name="T10" fmla="*/ 29 w 67"/>
                  <a:gd name="T11" fmla="*/ 29 h 444"/>
                  <a:gd name="T12" fmla="*/ 38 w 67"/>
                  <a:gd name="T13" fmla="*/ 39 h 444"/>
                  <a:gd name="T14" fmla="*/ 38 w 67"/>
                  <a:gd name="T15" fmla="*/ 49 h 444"/>
                  <a:gd name="T16" fmla="*/ 38 w 67"/>
                  <a:gd name="T17" fmla="*/ 59 h 444"/>
                  <a:gd name="T18" fmla="*/ 29 w 67"/>
                  <a:gd name="T19" fmla="*/ 108 h 444"/>
                  <a:gd name="T20" fmla="*/ 29 w 67"/>
                  <a:gd name="T21" fmla="*/ 158 h 444"/>
                  <a:gd name="T22" fmla="*/ 29 w 67"/>
                  <a:gd name="T23" fmla="*/ 197 h 444"/>
                  <a:gd name="T24" fmla="*/ 29 w 67"/>
                  <a:gd name="T25" fmla="*/ 236 h 444"/>
                  <a:gd name="T26" fmla="*/ 38 w 67"/>
                  <a:gd name="T27" fmla="*/ 266 h 444"/>
                  <a:gd name="T28" fmla="*/ 38 w 67"/>
                  <a:gd name="T29" fmla="*/ 306 h 444"/>
                  <a:gd name="T30" fmla="*/ 48 w 67"/>
                  <a:gd name="T31" fmla="*/ 335 h 444"/>
                  <a:gd name="T32" fmla="*/ 58 w 67"/>
                  <a:gd name="T33" fmla="*/ 375 h 444"/>
                  <a:gd name="T34" fmla="*/ 67 w 67"/>
                  <a:gd name="T35" fmla="*/ 394 h 444"/>
                  <a:gd name="T36" fmla="*/ 67 w 67"/>
                  <a:gd name="T37" fmla="*/ 404 h 444"/>
                  <a:gd name="T38" fmla="*/ 67 w 67"/>
                  <a:gd name="T39" fmla="*/ 424 h 444"/>
                  <a:gd name="T40" fmla="*/ 67 w 67"/>
                  <a:gd name="T41" fmla="*/ 434 h 444"/>
                  <a:gd name="T42" fmla="*/ 58 w 67"/>
                  <a:gd name="T43" fmla="*/ 444 h 444"/>
                  <a:gd name="T44" fmla="*/ 58 w 67"/>
                  <a:gd name="T45" fmla="*/ 444 h 444"/>
                  <a:gd name="T46" fmla="*/ 38 w 67"/>
                  <a:gd name="T47" fmla="*/ 444 h 444"/>
                  <a:gd name="T48" fmla="*/ 29 w 67"/>
                  <a:gd name="T49" fmla="*/ 434 h 444"/>
                  <a:gd name="T50" fmla="*/ 19 w 67"/>
                  <a:gd name="T51" fmla="*/ 404 h 444"/>
                  <a:gd name="T52" fmla="*/ 19 w 67"/>
                  <a:gd name="T53" fmla="*/ 365 h 444"/>
                  <a:gd name="T54" fmla="*/ 10 w 67"/>
                  <a:gd name="T55" fmla="*/ 325 h 444"/>
                  <a:gd name="T56" fmla="*/ 10 w 67"/>
                  <a:gd name="T57" fmla="*/ 276 h 444"/>
                  <a:gd name="T58" fmla="*/ 10 w 67"/>
                  <a:gd name="T59" fmla="*/ 138 h 444"/>
                  <a:gd name="T60" fmla="*/ 10 w 67"/>
                  <a:gd name="T61" fmla="*/ 88 h 444"/>
                  <a:gd name="T62" fmla="*/ 10 w 67"/>
                  <a:gd name="T63" fmla="*/ 79 h 444"/>
                  <a:gd name="T64" fmla="*/ 10 w 67"/>
                  <a:gd name="T65" fmla="*/ 59 h 444"/>
                  <a:gd name="T66" fmla="*/ 10 w 67"/>
                  <a:gd name="T67" fmla="*/ 49 h 444"/>
                  <a:gd name="T68" fmla="*/ 10 w 67"/>
                  <a:gd name="T69" fmla="*/ 39 h 444"/>
                  <a:gd name="T70" fmla="*/ 10 w 67"/>
                  <a:gd name="T71" fmla="*/ 29 h 444"/>
                  <a:gd name="T72" fmla="*/ 10 w 67"/>
                  <a:gd name="T73" fmla="*/ 19 h 444"/>
                  <a:gd name="T74" fmla="*/ 0 w 67"/>
                  <a:gd name="T75" fmla="*/ 0 h 444"/>
                  <a:gd name="T76" fmla="*/ 0 w 67"/>
                  <a:gd name="T7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444">
                    <a:moveTo>
                      <a:pt x="0" y="0"/>
                    </a:moveTo>
                    <a:lnTo>
                      <a:pt x="10" y="10"/>
                    </a:lnTo>
                    <a:lnTo>
                      <a:pt x="10" y="19"/>
                    </a:lnTo>
                    <a:lnTo>
                      <a:pt x="19" y="29"/>
                    </a:lnTo>
                    <a:lnTo>
                      <a:pt x="29" y="29"/>
                    </a:lnTo>
                    <a:lnTo>
                      <a:pt x="29" y="29"/>
                    </a:lnTo>
                    <a:lnTo>
                      <a:pt x="38" y="39"/>
                    </a:lnTo>
                    <a:lnTo>
                      <a:pt x="38" y="49"/>
                    </a:lnTo>
                    <a:lnTo>
                      <a:pt x="38" y="59"/>
                    </a:lnTo>
                    <a:lnTo>
                      <a:pt x="29" y="108"/>
                    </a:lnTo>
                    <a:lnTo>
                      <a:pt x="29" y="158"/>
                    </a:lnTo>
                    <a:lnTo>
                      <a:pt x="29" y="197"/>
                    </a:lnTo>
                    <a:lnTo>
                      <a:pt x="29" y="236"/>
                    </a:lnTo>
                    <a:lnTo>
                      <a:pt x="38" y="266"/>
                    </a:lnTo>
                    <a:lnTo>
                      <a:pt x="38" y="306"/>
                    </a:lnTo>
                    <a:lnTo>
                      <a:pt x="48" y="335"/>
                    </a:lnTo>
                    <a:lnTo>
                      <a:pt x="58" y="375"/>
                    </a:lnTo>
                    <a:lnTo>
                      <a:pt x="67" y="394"/>
                    </a:lnTo>
                    <a:lnTo>
                      <a:pt x="67" y="404"/>
                    </a:lnTo>
                    <a:lnTo>
                      <a:pt x="67" y="424"/>
                    </a:lnTo>
                    <a:lnTo>
                      <a:pt x="67" y="434"/>
                    </a:lnTo>
                    <a:lnTo>
                      <a:pt x="58" y="444"/>
                    </a:lnTo>
                    <a:lnTo>
                      <a:pt x="5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8" name="Freeform 316"/>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29 w 58"/>
                  <a:gd name="T9" fmla="*/ 29 h 444"/>
                  <a:gd name="T10" fmla="*/ 29 w 58"/>
                  <a:gd name="T11" fmla="*/ 29 h 444"/>
                  <a:gd name="T12" fmla="*/ 29 w 58"/>
                  <a:gd name="T13" fmla="*/ 39 h 444"/>
                  <a:gd name="T14" fmla="*/ 29 w 58"/>
                  <a:gd name="T15" fmla="*/ 49 h 444"/>
                  <a:gd name="T16" fmla="*/ 29 w 58"/>
                  <a:gd name="T17" fmla="*/ 108 h 444"/>
                  <a:gd name="T18" fmla="*/ 29 w 58"/>
                  <a:gd name="T19" fmla="*/ 148 h 444"/>
                  <a:gd name="T20" fmla="*/ 19 w 58"/>
                  <a:gd name="T21" fmla="*/ 187 h 444"/>
                  <a:gd name="T22" fmla="*/ 29 w 58"/>
                  <a:gd name="T23" fmla="*/ 227 h 444"/>
                  <a:gd name="T24" fmla="*/ 29 w 58"/>
                  <a:gd name="T25" fmla="*/ 266 h 444"/>
                  <a:gd name="T26" fmla="*/ 29 w 58"/>
                  <a:gd name="T27" fmla="*/ 296 h 444"/>
                  <a:gd name="T28" fmla="*/ 38 w 58"/>
                  <a:gd name="T29" fmla="*/ 335 h 444"/>
                  <a:gd name="T30" fmla="*/ 38 w 58"/>
                  <a:gd name="T31" fmla="*/ 365 h 444"/>
                  <a:gd name="T32" fmla="*/ 48 w 58"/>
                  <a:gd name="T33" fmla="*/ 384 h 444"/>
                  <a:gd name="T34" fmla="*/ 58 w 58"/>
                  <a:gd name="T35" fmla="*/ 404 h 444"/>
                  <a:gd name="T36" fmla="*/ 58 w 58"/>
                  <a:gd name="T37" fmla="*/ 414 h 444"/>
                  <a:gd name="T38" fmla="*/ 58 w 58"/>
                  <a:gd name="T39" fmla="*/ 434 h 444"/>
                  <a:gd name="T40" fmla="*/ 58 w 58"/>
                  <a:gd name="T41" fmla="*/ 434 h 444"/>
                  <a:gd name="T42" fmla="*/ 48 w 58"/>
                  <a:gd name="T43" fmla="*/ 444 h 444"/>
                  <a:gd name="T44" fmla="*/ 38 w 58"/>
                  <a:gd name="T45" fmla="*/ 444 h 444"/>
                  <a:gd name="T46" fmla="*/ 29 w 58"/>
                  <a:gd name="T47" fmla="*/ 434 h 444"/>
                  <a:gd name="T48" fmla="*/ 19 w 58"/>
                  <a:gd name="T49" fmla="*/ 404 h 444"/>
                  <a:gd name="T50" fmla="*/ 19 w 58"/>
                  <a:gd name="T51" fmla="*/ 365 h 444"/>
                  <a:gd name="T52" fmla="*/ 10 w 58"/>
                  <a:gd name="T53" fmla="*/ 325 h 444"/>
                  <a:gd name="T54" fmla="*/ 10 w 58"/>
                  <a:gd name="T55" fmla="*/ 276 h 444"/>
                  <a:gd name="T56" fmla="*/ 10 w 58"/>
                  <a:gd name="T57" fmla="*/ 138 h 444"/>
                  <a:gd name="T58" fmla="*/ 10 w 58"/>
                  <a:gd name="T59" fmla="*/ 88 h 444"/>
                  <a:gd name="T60" fmla="*/ 10 w 58"/>
                  <a:gd name="T61" fmla="*/ 79 h 444"/>
                  <a:gd name="T62" fmla="*/ 10 w 58"/>
                  <a:gd name="T63" fmla="*/ 59 h 444"/>
                  <a:gd name="T64" fmla="*/ 10 w 58"/>
                  <a:gd name="T65" fmla="*/ 49 h 444"/>
                  <a:gd name="T66" fmla="*/ 10 w 58"/>
                  <a:gd name="T67" fmla="*/ 39 h 444"/>
                  <a:gd name="T68" fmla="*/ 10 w 58"/>
                  <a:gd name="T69" fmla="*/ 29 h 444"/>
                  <a:gd name="T70" fmla="*/ 10 w 58"/>
                  <a:gd name="T71" fmla="*/ 19 h 444"/>
                  <a:gd name="T72" fmla="*/ 0 w 58"/>
                  <a:gd name="T73" fmla="*/ 0 h 444"/>
                  <a:gd name="T74" fmla="*/ 0 w 58"/>
                  <a:gd name="T7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44">
                    <a:moveTo>
                      <a:pt x="0" y="0"/>
                    </a:moveTo>
                    <a:lnTo>
                      <a:pt x="10" y="10"/>
                    </a:lnTo>
                    <a:lnTo>
                      <a:pt x="10" y="19"/>
                    </a:lnTo>
                    <a:lnTo>
                      <a:pt x="19" y="19"/>
                    </a:lnTo>
                    <a:lnTo>
                      <a:pt x="29" y="29"/>
                    </a:lnTo>
                    <a:lnTo>
                      <a:pt x="29" y="29"/>
                    </a:lnTo>
                    <a:lnTo>
                      <a:pt x="29" y="39"/>
                    </a:lnTo>
                    <a:lnTo>
                      <a:pt x="29" y="49"/>
                    </a:lnTo>
                    <a:lnTo>
                      <a:pt x="29" y="108"/>
                    </a:lnTo>
                    <a:lnTo>
                      <a:pt x="29" y="148"/>
                    </a:lnTo>
                    <a:lnTo>
                      <a:pt x="19" y="187"/>
                    </a:lnTo>
                    <a:lnTo>
                      <a:pt x="29" y="227"/>
                    </a:lnTo>
                    <a:lnTo>
                      <a:pt x="29" y="266"/>
                    </a:lnTo>
                    <a:lnTo>
                      <a:pt x="29" y="296"/>
                    </a:lnTo>
                    <a:lnTo>
                      <a:pt x="38" y="335"/>
                    </a:lnTo>
                    <a:lnTo>
                      <a:pt x="38" y="365"/>
                    </a:lnTo>
                    <a:lnTo>
                      <a:pt x="48" y="384"/>
                    </a:lnTo>
                    <a:lnTo>
                      <a:pt x="58" y="404"/>
                    </a:lnTo>
                    <a:lnTo>
                      <a:pt x="58" y="414"/>
                    </a:lnTo>
                    <a:lnTo>
                      <a:pt x="58" y="434"/>
                    </a:lnTo>
                    <a:lnTo>
                      <a:pt x="58" y="434"/>
                    </a:lnTo>
                    <a:lnTo>
                      <a:pt x="48" y="444"/>
                    </a:lnTo>
                    <a:lnTo>
                      <a:pt x="3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9" name="Freeform 317"/>
              <p:cNvSpPr>
                <a:spLocks/>
              </p:cNvSpPr>
              <p:nvPr/>
            </p:nvSpPr>
            <p:spPr bwMode="auto">
              <a:xfrm>
                <a:off x="2850" y="2352"/>
                <a:ext cx="58" cy="444"/>
              </a:xfrm>
              <a:custGeom>
                <a:avLst/>
                <a:gdLst>
                  <a:gd name="T0" fmla="*/ 0 w 58"/>
                  <a:gd name="T1" fmla="*/ 0 h 444"/>
                  <a:gd name="T2" fmla="*/ 10 w 58"/>
                  <a:gd name="T3" fmla="*/ 10 h 444"/>
                  <a:gd name="T4" fmla="*/ 10 w 58"/>
                  <a:gd name="T5" fmla="*/ 19 h 444"/>
                  <a:gd name="T6" fmla="*/ 19 w 58"/>
                  <a:gd name="T7" fmla="*/ 19 h 444"/>
                  <a:gd name="T8" fmla="*/ 19 w 58"/>
                  <a:gd name="T9" fmla="*/ 29 h 444"/>
                  <a:gd name="T10" fmla="*/ 19 w 58"/>
                  <a:gd name="T11" fmla="*/ 29 h 444"/>
                  <a:gd name="T12" fmla="*/ 19 w 58"/>
                  <a:gd name="T13" fmla="*/ 39 h 444"/>
                  <a:gd name="T14" fmla="*/ 19 w 58"/>
                  <a:gd name="T15" fmla="*/ 39 h 444"/>
                  <a:gd name="T16" fmla="*/ 19 w 58"/>
                  <a:gd name="T17" fmla="*/ 49 h 444"/>
                  <a:gd name="T18" fmla="*/ 19 w 58"/>
                  <a:gd name="T19" fmla="*/ 98 h 444"/>
                  <a:gd name="T20" fmla="*/ 19 w 58"/>
                  <a:gd name="T21" fmla="*/ 148 h 444"/>
                  <a:gd name="T22" fmla="*/ 19 w 58"/>
                  <a:gd name="T23" fmla="*/ 256 h 444"/>
                  <a:gd name="T24" fmla="*/ 19 w 58"/>
                  <a:gd name="T25" fmla="*/ 296 h 444"/>
                  <a:gd name="T26" fmla="*/ 29 w 58"/>
                  <a:gd name="T27" fmla="*/ 325 h 444"/>
                  <a:gd name="T28" fmla="*/ 29 w 58"/>
                  <a:gd name="T29" fmla="*/ 365 h 444"/>
                  <a:gd name="T30" fmla="*/ 38 w 58"/>
                  <a:gd name="T31" fmla="*/ 375 h 444"/>
                  <a:gd name="T32" fmla="*/ 38 w 58"/>
                  <a:gd name="T33" fmla="*/ 394 h 444"/>
                  <a:gd name="T34" fmla="*/ 58 w 58"/>
                  <a:gd name="T35" fmla="*/ 424 h 444"/>
                  <a:gd name="T36" fmla="*/ 58 w 58"/>
                  <a:gd name="T37" fmla="*/ 434 h 444"/>
                  <a:gd name="T38" fmla="*/ 48 w 58"/>
                  <a:gd name="T39" fmla="*/ 444 h 444"/>
                  <a:gd name="T40" fmla="*/ 48 w 58"/>
                  <a:gd name="T41" fmla="*/ 444 h 444"/>
                  <a:gd name="T42" fmla="*/ 29 w 58"/>
                  <a:gd name="T43" fmla="*/ 434 h 444"/>
                  <a:gd name="T44" fmla="*/ 19 w 58"/>
                  <a:gd name="T45" fmla="*/ 404 h 444"/>
                  <a:gd name="T46" fmla="*/ 19 w 58"/>
                  <a:gd name="T47" fmla="*/ 365 h 444"/>
                  <a:gd name="T48" fmla="*/ 10 w 58"/>
                  <a:gd name="T49" fmla="*/ 325 h 444"/>
                  <a:gd name="T50" fmla="*/ 10 w 58"/>
                  <a:gd name="T51" fmla="*/ 276 h 444"/>
                  <a:gd name="T52" fmla="*/ 10 w 58"/>
                  <a:gd name="T53" fmla="*/ 138 h 444"/>
                  <a:gd name="T54" fmla="*/ 10 w 58"/>
                  <a:gd name="T55" fmla="*/ 88 h 444"/>
                  <a:gd name="T56" fmla="*/ 10 w 58"/>
                  <a:gd name="T57" fmla="*/ 79 h 444"/>
                  <a:gd name="T58" fmla="*/ 10 w 58"/>
                  <a:gd name="T59" fmla="*/ 59 h 444"/>
                  <a:gd name="T60" fmla="*/ 10 w 58"/>
                  <a:gd name="T61" fmla="*/ 49 h 444"/>
                  <a:gd name="T62" fmla="*/ 10 w 58"/>
                  <a:gd name="T63" fmla="*/ 39 h 444"/>
                  <a:gd name="T64" fmla="*/ 10 w 58"/>
                  <a:gd name="T65" fmla="*/ 29 h 444"/>
                  <a:gd name="T66" fmla="*/ 10 w 58"/>
                  <a:gd name="T67" fmla="*/ 19 h 444"/>
                  <a:gd name="T68" fmla="*/ 0 w 58"/>
                  <a:gd name="T69" fmla="*/ 0 h 444"/>
                  <a:gd name="T70" fmla="*/ 0 w 58"/>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44">
                    <a:moveTo>
                      <a:pt x="0" y="0"/>
                    </a:moveTo>
                    <a:lnTo>
                      <a:pt x="10" y="10"/>
                    </a:lnTo>
                    <a:lnTo>
                      <a:pt x="10" y="19"/>
                    </a:lnTo>
                    <a:lnTo>
                      <a:pt x="19" y="19"/>
                    </a:lnTo>
                    <a:lnTo>
                      <a:pt x="19" y="29"/>
                    </a:lnTo>
                    <a:lnTo>
                      <a:pt x="19" y="29"/>
                    </a:lnTo>
                    <a:lnTo>
                      <a:pt x="19" y="39"/>
                    </a:lnTo>
                    <a:lnTo>
                      <a:pt x="19" y="39"/>
                    </a:lnTo>
                    <a:lnTo>
                      <a:pt x="19" y="49"/>
                    </a:lnTo>
                    <a:lnTo>
                      <a:pt x="19" y="98"/>
                    </a:lnTo>
                    <a:lnTo>
                      <a:pt x="19" y="148"/>
                    </a:lnTo>
                    <a:lnTo>
                      <a:pt x="19" y="256"/>
                    </a:lnTo>
                    <a:lnTo>
                      <a:pt x="19" y="296"/>
                    </a:lnTo>
                    <a:lnTo>
                      <a:pt x="29" y="325"/>
                    </a:lnTo>
                    <a:lnTo>
                      <a:pt x="29" y="365"/>
                    </a:lnTo>
                    <a:lnTo>
                      <a:pt x="38" y="375"/>
                    </a:lnTo>
                    <a:lnTo>
                      <a:pt x="38" y="394"/>
                    </a:lnTo>
                    <a:lnTo>
                      <a:pt x="58" y="424"/>
                    </a:lnTo>
                    <a:lnTo>
                      <a:pt x="58" y="434"/>
                    </a:lnTo>
                    <a:lnTo>
                      <a:pt x="48" y="444"/>
                    </a:lnTo>
                    <a:lnTo>
                      <a:pt x="48" y="444"/>
                    </a:lnTo>
                    <a:lnTo>
                      <a:pt x="29" y="434"/>
                    </a:lnTo>
                    <a:lnTo>
                      <a:pt x="19" y="404"/>
                    </a:lnTo>
                    <a:lnTo>
                      <a:pt x="19" y="365"/>
                    </a:lnTo>
                    <a:lnTo>
                      <a:pt x="10" y="325"/>
                    </a:lnTo>
                    <a:lnTo>
                      <a:pt x="10" y="276"/>
                    </a:lnTo>
                    <a:lnTo>
                      <a:pt x="10" y="138"/>
                    </a:lnTo>
                    <a:lnTo>
                      <a:pt x="10" y="88"/>
                    </a:lnTo>
                    <a:lnTo>
                      <a:pt x="10" y="79"/>
                    </a:lnTo>
                    <a:lnTo>
                      <a:pt x="10" y="59"/>
                    </a:lnTo>
                    <a:lnTo>
                      <a:pt x="10" y="49"/>
                    </a:lnTo>
                    <a:lnTo>
                      <a:pt x="10" y="39"/>
                    </a:lnTo>
                    <a:lnTo>
                      <a:pt x="10" y="29"/>
                    </a:lnTo>
                    <a:lnTo>
                      <a:pt x="10" y="1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0" name="Freeform 318"/>
              <p:cNvSpPr>
                <a:spLocks/>
              </p:cNvSpPr>
              <p:nvPr/>
            </p:nvSpPr>
            <p:spPr bwMode="auto">
              <a:xfrm>
                <a:off x="2888" y="2352"/>
                <a:ext cx="29" cy="29"/>
              </a:xfrm>
              <a:custGeom>
                <a:avLst/>
                <a:gdLst>
                  <a:gd name="T0" fmla="*/ 29 w 29"/>
                  <a:gd name="T1" fmla="*/ 0 h 29"/>
                  <a:gd name="T2" fmla="*/ 29 w 29"/>
                  <a:gd name="T3" fmla="*/ 10 h 29"/>
                  <a:gd name="T4" fmla="*/ 29 w 29"/>
                  <a:gd name="T5" fmla="*/ 19 h 29"/>
                  <a:gd name="T6" fmla="*/ 29 w 29"/>
                  <a:gd name="T7" fmla="*/ 19 h 29"/>
                  <a:gd name="T8" fmla="*/ 29 w 29"/>
                  <a:gd name="T9" fmla="*/ 19 h 29"/>
                  <a:gd name="T10" fmla="*/ 29 w 29"/>
                  <a:gd name="T11" fmla="*/ 29 h 29"/>
                  <a:gd name="T12" fmla="*/ 20 w 29"/>
                  <a:gd name="T13" fmla="*/ 29 h 29"/>
                  <a:gd name="T14" fmla="*/ 20 w 29"/>
                  <a:gd name="T15" fmla="*/ 29 h 29"/>
                  <a:gd name="T16" fmla="*/ 20 w 29"/>
                  <a:gd name="T17" fmla="*/ 29 h 29"/>
                  <a:gd name="T18" fmla="*/ 10 w 29"/>
                  <a:gd name="T19" fmla="*/ 29 h 29"/>
                  <a:gd name="T20" fmla="*/ 10 w 29"/>
                  <a:gd name="T21" fmla="*/ 29 h 29"/>
                  <a:gd name="T22" fmla="*/ 10 w 29"/>
                  <a:gd name="T23" fmla="*/ 19 h 29"/>
                  <a:gd name="T24" fmla="*/ 10 w 29"/>
                  <a:gd name="T25" fmla="*/ 19 h 29"/>
                  <a:gd name="T26" fmla="*/ 10 w 29"/>
                  <a:gd name="T27" fmla="*/ 19 h 29"/>
                  <a:gd name="T28" fmla="*/ 0 w 29"/>
                  <a:gd name="T29" fmla="*/ 10 h 29"/>
                  <a:gd name="T30" fmla="*/ 10 w 29"/>
                  <a:gd name="T31" fmla="*/ 10 h 29"/>
                  <a:gd name="T32" fmla="*/ 10 w 29"/>
                  <a:gd name="T33" fmla="*/ 10 h 29"/>
                  <a:gd name="T34" fmla="*/ 10 w 29"/>
                  <a:gd name="T35" fmla="*/ 0 h 29"/>
                  <a:gd name="T36" fmla="*/ 10 w 29"/>
                  <a:gd name="T37" fmla="*/ 0 h 29"/>
                  <a:gd name="T38" fmla="*/ 20 w 29"/>
                  <a:gd name="T39" fmla="*/ 0 h 29"/>
                  <a:gd name="T40" fmla="*/ 20 w 29"/>
                  <a:gd name="T41" fmla="*/ 0 h 29"/>
                  <a:gd name="T42" fmla="*/ 20 w 29"/>
                  <a:gd name="T43" fmla="*/ 0 h 29"/>
                  <a:gd name="T44" fmla="*/ 29 w 29"/>
                  <a:gd name="T45" fmla="*/ 0 h 29"/>
                  <a:gd name="T46" fmla="*/ 29 w 29"/>
                  <a:gd name="T47" fmla="*/ 0 h 29"/>
                  <a:gd name="T48" fmla="*/ 29 w 29"/>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29" y="0"/>
                    </a:moveTo>
                    <a:lnTo>
                      <a:pt x="29" y="10"/>
                    </a:lnTo>
                    <a:lnTo>
                      <a:pt x="29" y="19"/>
                    </a:lnTo>
                    <a:lnTo>
                      <a:pt x="29" y="19"/>
                    </a:lnTo>
                    <a:lnTo>
                      <a:pt x="29" y="19"/>
                    </a:lnTo>
                    <a:lnTo>
                      <a:pt x="29" y="29"/>
                    </a:lnTo>
                    <a:lnTo>
                      <a:pt x="20" y="29"/>
                    </a:lnTo>
                    <a:lnTo>
                      <a:pt x="20" y="29"/>
                    </a:lnTo>
                    <a:lnTo>
                      <a:pt x="20" y="29"/>
                    </a:lnTo>
                    <a:lnTo>
                      <a:pt x="10" y="29"/>
                    </a:lnTo>
                    <a:lnTo>
                      <a:pt x="10" y="29"/>
                    </a:lnTo>
                    <a:lnTo>
                      <a:pt x="10" y="19"/>
                    </a:lnTo>
                    <a:lnTo>
                      <a:pt x="10" y="19"/>
                    </a:lnTo>
                    <a:lnTo>
                      <a:pt x="10" y="19"/>
                    </a:lnTo>
                    <a:lnTo>
                      <a:pt x="0" y="10"/>
                    </a:lnTo>
                    <a:lnTo>
                      <a:pt x="10" y="10"/>
                    </a:lnTo>
                    <a:lnTo>
                      <a:pt x="10" y="10"/>
                    </a:lnTo>
                    <a:lnTo>
                      <a:pt x="10" y="0"/>
                    </a:lnTo>
                    <a:lnTo>
                      <a:pt x="10" y="0"/>
                    </a:lnTo>
                    <a:lnTo>
                      <a:pt x="20" y="0"/>
                    </a:lnTo>
                    <a:lnTo>
                      <a:pt x="20" y="0"/>
                    </a:lnTo>
                    <a:lnTo>
                      <a:pt x="20" y="0"/>
                    </a:lnTo>
                    <a:lnTo>
                      <a:pt x="29" y="0"/>
                    </a:lnTo>
                    <a:lnTo>
                      <a:pt x="29"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1" name="Freeform 319"/>
              <p:cNvSpPr>
                <a:spLocks/>
              </p:cNvSpPr>
              <p:nvPr/>
            </p:nvSpPr>
            <p:spPr bwMode="auto">
              <a:xfrm>
                <a:off x="2927" y="2815"/>
                <a:ext cx="19" cy="30"/>
              </a:xfrm>
              <a:custGeom>
                <a:avLst/>
                <a:gdLst>
                  <a:gd name="T0" fmla="*/ 19 w 19"/>
                  <a:gd name="T1" fmla="*/ 10 h 30"/>
                  <a:gd name="T2" fmla="*/ 19 w 19"/>
                  <a:gd name="T3" fmla="*/ 10 h 30"/>
                  <a:gd name="T4" fmla="*/ 19 w 19"/>
                  <a:gd name="T5" fmla="*/ 30 h 30"/>
                  <a:gd name="T6" fmla="*/ 19 w 19"/>
                  <a:gd name="T7" fmla="*/ 30 h 30"/>
                  <a:gd name="T8" fmla="*/ 19 w 19"/>
                  <a:gd name="T9" fmla="*/ 30 h 30"/>
                  <a:gd name="T10" fmla="*/ 10 w 19"/>
                  <a:gd name="T11" fmla="*/ 30 h 30"/>
                  <a:gd name="T12" fmla="*/ 10 w 19"/>
                  <a:gd name="T13" fmla="*/ 30 h 30"/>
                  <a:gd name="T14" fmla="*/ 10 w 19"/>
                  <a:gd name="T15" fmla="*/ 30 h 30"/>
                  <a:gd name="T16" fmla="*/ 0 w 19"/>
                  <a:gd name="T17" fmla="*/ 30 h 30"/>
                  <a:gd name="T18" fmla="*/ 0 w 19"/>
                  <a:gd name="T19" fmla="*/ 30 h 30"/>
                  <a:gd name="T20" fmla="*/ 0 w 19"/>
                  <a:gd name="T21" fmla="*/ 20 h 30"/>
                  <a:gd name="T22" fmla="*/ 0 w 19"/>
                  <a:gd name="T23" fmla="*/ 20 h 30"/>
                  <a:gd name="T24" fmla="*/ 0 w 19"/>
                  <a:gd name="T25" fmla="*/ 20 h 30"/>
                  <a:gd name="T26" fmla="*/ 0 w 19"/>
                  <a:gd name="T27" fmla="*/ 10 h 30"/>
                  <a:gd name="T28" fmla="*/ 0 w 19"/>
                  <a:gd name="T29" fmla="*/ 10 h 30"/>
                  <a:gd name="T30" fmla="*/ 0 w 19"/>
                  <a:gd name="T31" fmla="*/ 0 h 30"/>
                  <a:gd name="T32" fmla="*/ 10 w 19"/>
                  <a:gd name="T33" fmla="*/ 0 h 30"/>
                  <a:gd name="T34" fmla="*/ 10 w 19"/>
                  <a:gd name="T35" fmla="*/ 0 h 30"/>
                  <a:gd name="T36" fmla="*/ 10 w 19"/>
                  <a:gd name="T37" fmla="*/ 10 h 30"/>
                  <a:gd name="T38" fmla="*/ 10 w 19"/>
                  <a:gd name="T39" fmla="*/ 0 h 30"/>
                  <a:gd name="T40" fmla="*/ 19 w 19"/>
                  <a:gd name="T41" fmla="*/ 10 h 30"/>
                  <a:gd name="T42" fmla="*/ 19 w 19"/>
                  <a:gd name="T4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19" y="10"/>
                    </a:moveTo>
                    <a:lnTo>
                      <a:pt x="19" y="10"/>
                    </a:lnTo>
                    <a:lnTo>
                      <a:pt x="19" y="30"/>
                    </a:lnTo>
                    <a:lnTo>
                      <a:pt x="19" y="30"/>
                    </a:lnTo>
                    <a:lnTo>
                      <a:pt x="19" y="30"/>
                    </a:lnTo>
                    <a:lnTo>
                      <a:pt x="10" y="30"/>
                    </a:lnTo>
                    <a:lnTo>
                      <a:pt x="10" y="30"/>
                    </a:lnTo>
                    <a:lnTo>
                      <a:pt x="10" y="30"/>
                    </a:lnTo>
                    <a:lnTo>
                      <a:pt x="0" y="30"/>
                    </a:lnTo>
                    <a:lnTo>
                      <a:pt x="0" y="30"/>
                    </a:lnTo>
                    <a:lnTo>
                      <a:pt x="0" y="20"/>
                    </a:lnTo>
                    <a:lnTo>
                      <a:pt x="0" y="20"/>
                    </a:lnTo>
                    <a:lnTo>
                      <a:pt x="0" y="20"/>
                    </a:lnTo>
                    <a:lnTo>
                      <a:pt x="0" y="10"/>
                    </a:lnTo>
                    <a:lnTo>
                      <a:pt x="0" y="10"/>
                    </a:lnTo>
                    <a:lnTo>
                      <a:pt x="0" y="0"/>
                    </a:lnTo>
                    <a:lnTo>
                      <a:pt x="10" y="0"/>
                    </a:lnTo>
                    <a:lnTo>
                      <a:pt x="10" y="0"/>
                    </a:lnTo>
                    <a:lnTo>
                      <a:pt x="10" y="10"/>
                    </a:lnTo>
                    <a:lnTo>
                      <a:pt x="10" y="0"/>
                    </a:lnTo>
                    <a:lnTo>
                      <a:pt x="19" y="10"/>
                    </a:ln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2" name="Freeform 320"/>
              <p:cNvSpPr>
                <a:spLocks/>
              </p:cNvSpPr>
              <p:nvPr/>
            </p:nvSpPr>
            <p:spPr bwMode="auto">
              <a:xfrm>
                <a:off x="2908" y="2579"/>
                <a:ext cx="29" cy="19"/>
              </a:xfrm>
              <a:custGeom>
                <a:avLst/>
                <a:gdLst>
                  <a:gd name="T0" fmla="*/ 29 w 29"/>
                  <a:gd name="T1" fmla="*/ 0 h 19"/>
                  <a:gd name="T2" fmla="*/ 29 w 29"/>
                  <a:gd name="T3" fmla="*/ 0 h 19"/>
                  <a:gd name="T4" fmla="*/ 29 w 29"/>
                  <a:gd name="T5" fmla="*/ 9 h 19"/>
                  <a:gd name="T6" fmla="*/ 29 w 29"/>
                  <a:gd name="T7" fmla="*/ 9 h 19"/>
                  <a:gd name="T8" fmla="*/ 29 w 29"/>
                  <a:gd name="T9" fmla="*/ 19 h 19"/>
                  <a:gd name="T10" fmla="*/ 29 w 29"/>
                  <a:gd name="T11" fmla="*/ 19 h 19"/>
                  <a:gd name="T12" fmla="*/ 29 w 29"/>
                  <a:gd name="T13" fmla="*/ 19 h 19"/>
                  <a:gd name="T14" fmla="*/ 19 w 29"/>
                  <a:gd name="T15" fmla="*/ 19 h 19"/>
                  <a:gd name="T16" fmla="*/ 19 w 29"/>
                  <a:gd name="T17" fmla="*/ 19 h 19"/>
                  <a:gd name="T18" fmla="*/ 9 w 29"/>
                  <a:gd name="T19" fmla="*/ 19 h 19"/>
                  <a:gd name="T20" fmla="*/ 9 w 29"/>
                  <a:gd name="T21" fmla="*/ 19 h 19"/>
                  <a:gd name="T22" fmla="*/ 0 w 29"/>
                  <a:gd name="T23" fmla="*/ 19 h 19"/>
                  <a:gd name="T24" fmla="*/ 9 w 29"/>
                  <a:gd name="T25" fmla="*/ 9 h 19"/>
                  <a:gd name="T26" fmla="*/ 0 w 29"/>
                  <a:gd name="T27" fmla="*/ 9 h 19"/>
                  <a:gd name="T28" fmla="*/ 0 w 29"/>
                  <a:gd name="T29" fmla="*/ 0 h 19"/>
                  <a:gd name="T30" fmla="*/ 9 w 29"/>
                  <a:gd name="T31" fmla="*/ 0 h 19"/>
                  <a:gd name="T32" fmla="*/ 9 w 29"/>
                  <a:gd name="T33" fmla="*/ 0 h 19"/>
                  <a:gd name="T34" fmla="*/ 9 w 29"/>
                  <a:gd name="T35" fmla="*/ 0 h 19"/>
                  <a:gd name="T36" fmla="*/ 19 w 29"/>
                  <a:gd name="T37" fmla="*/ 0 h 19"/>
                  <a:gd name="T38" fmla="*/ 19 w 29"/>
                  <a:gd name="T39" fmla="*/ 0 h 19"/>
                  <a:gd name="T40" fmla="*/ 29 w 29"/>
                  <a:gd name="T41" fmla="*/ 0 h 19"/>
                  <a:gd name="T42" fmla="*/ 29 w 2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9">
                    <a:moveTo>
                      <a:pt x="29" y="0"/>
                    </a:moveTo>
                    <a:lnTo>
                      <a:pt x="29" y="0"/>
                    </a:lnTo>
                    <a:lnTo>
                      <a:pt x="29" y="9"/>
                    </a:lnTo>
                    <a:lnTo>
                      <a:pt x="29" y="9"/>
                    </a:lnTo>
                    <a:lnTo>
                      <a:pt x="29" y="19"/>
                    </a:lnTo>
                    <a:lnTo>
                      <a:pt x="29" y="19"/>
                    </a:lnTo>
                    <a:lnTo>
                      <a:pt x="29" y="19"/>
                    </a:lnTo>
                    <a:lnTo>
                      <a:pt x="19" y="19"/>
                    </a:lnTo>
                    <a:lnTo>
                      <a:pt x="19" y="19"/>
                    </a:lnTo>
                    <a:lnTo>
                      <a:pt x="9" y="19"/>
                    </a:lnTo>
                    <a:lnTo>
                      <a:pt x="9" y="19"/>
                    </a:lnTo>
                    <a:lnTo>
                      <a:pt x="0" y="19"/>
                    </a:lnTo>
                    <a:lnTo>
                      <a:pt x="9" y="9"/>
                    </a:lnTo>
                    <a:lnTo>
                      <a:pt x="0" y="9"/>
                    </a:lnTo>
                    <a:lnTo>
                      <a:pt x="0" y="0"/>
                    </a:lnTo>
                    <a:lnTo>
                      <a:pt x="9" y="0"/>
                    </a:lnTo>
                    <a:lnTo>
                      <a:pt x="9" y="0"/>
                    </a:lnTo>
                    <a:lnTo>
                      <a:pt x="9" y="0"/>
                    </a:lnTo>
                    <a:lnTo>
                      <a:pt x="19" y="0"/>
                    </a:lnTo>
                    <a:lnTo>
                      <a:pt x="19" y="0"/>
                    </a:lnTo>
                    <a:lnTo>
                      <a:pt x="29"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4353" name="Group 321"/>
              <p:cNvGrpSpPr>
                <a:grpSpLocks/>
              </p:cNvGrpSpPr>
              <p:nvPr/>
            </p:nvGrpSpPr>
            <p:grpSpPr bwMode="auto">
              <a:xfrm>
                <a:off x="2898" y="2352"/>
                <a:ext cx="48" cy="493"/>
                <a:chOff x="8141" y="14020"/>
                <a:chExt cx="48" cy="493"/>
              </a:xfrm>
            </p:grpSpPr>
            <p:sp>
              <p:nvSpPr>
                <p:cNvPr id="44354" name="Freeform 322"/>
                <p:cNvSpPr>
                  <a:spLocks/>
                </p:cNvSpPr>
                <p:nvPr/>
              </p:nvSpPr>
              <p:spPr bwMode="auto">
                <a:xfrm>
                  <a:off x="8141" y="14020"/>
                  <a:ext cx="19" cy="29"/>
                </a:xfrm>
                <a:custGeom>
                  <a:avLst/>
                  <a:gdLst>
                    <a:gd name="T0" fmla="*/ 19 w 19"/>
                    <a:gd name="T1" fmla="*/ 10 h 29"/>
                    <a:gd name="T2" fmla="*/ 19 w 19"/>
                    <a:gd name="T3" fmla="*/ 10 h 29"/>
                    <a:gd name="T4" fmla="*/ 19 w 19"/>
                    <a:gd name="T5" fmla="*/ 19 h 29"/>
                    <a:gd name="T6" fmla="*/ 19 w 19"/>
                    <a:gd name="T7" fmla="*/ 19 h 29"/>
                    <a:gd name="T8" fmla="*/ 19 w 19"/>
                    <a:gd name="T9" fmla="*/ 19 h 29"/>
                    <a:gd name="T10" fmla="*/ 10 w 19"/>
                    <a:gd name="T11" fmla="*/ 29 h 29"/>
                    <a:gd name="T12" fmla="*/ 0 w 19"/>
                    <a:gd name="T13" fmla="*/ 29 h 29"/>
                    <a:gd name="T14" fmla="*/ 0 w 19"/>
                    <a:gd name="T15" fmla="*/ 19 h 29"/>
                    <a:gd name="T16" fmla="*/ 0 w 19"/>
                    <a:gd name="T17" fmla="*/ 19 h 29"/>
                    <a:gd name="T18" fmla="*/ 0 w 19"/>
                    <a:gd name="T19" fmla="*/ 10 h 29"/>
                    <a:gd name="T20" fmla="*/ 0 w 19"/>
                    <a:gd name="T21" fmla="*/ 0 h 29"/>
                    <a:gd name="T22" fmla="*/ 10 w 19"/>
                    <a:gd name="T23" fmla="*/ 0 h 29"/>
                    <a:gd name="T24" fmla="*/ 10 w 19"/>
                    <a:gd name="T25" fmla="*/ 0 h 29"/>
                    <a:gd name="T26" fmla="*/ 10 w 19"/>
                    <a:gd name="T27" fmla="*/ 0 h 29"/>
                    <a:gd name="T28" fmla="*/ 19 w 19"/>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9">
                      <a:moveTo>
                        <a:pt x="19" y="10"/>
                      </a:moveTo>
                      <a:lnTo>
                        <a:pt x="19" y="10"/>
                      </a:lnTo>
                      <a:lnTo>
                        <a:pt x="19" y="19"/>
                      </a:lnTo>
                      <a:lnTo>
                        <a:pt x="19" y="19"/>
                      </a:lnTo>
                      <a:lnTo>
                        <a:pt x="19" y="19"/>
                      </a:lnTo>
                      <a:lnTo>
                        <a:pt x="10" y="29"/>
                      </a:lnTo>
                      <a:lnTo>
                        <a:pt x="0" y="29"/>
                      </a:lnTo>
                      <a:lnTo>
                        <a:pt x="0" y="19"/>
                      </a:lnTo>
                      <a:lnTo>
                        <a:pt x="0" y="19"/>
                      </a:lnTo>
                      <a:lnTo>
                        <a:pt x="0" y="10"/>
                      </a:lnTo>
                      <a:lnTo>
                        <a:pt x="0" y="0"/>
                      </a:lnTo>
                      <a:lnTo>
                        <a:pt x="10" y="0"/>
                      </a:lnTo>
                      <a:lnTo>
                        <a:pt x="10" y="0"/>
                      </a:lnTo>
                      <a:lnTo>
                        <a:pt x="10" y="0"/>
                      </a:ln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5" name="Freeform 323"/>
                <p:cNvSpPr>
                  <a:spLocks/>
                </p:cNvSpPr>
                <p:nvPr/>
              </p:nvSpPr>
              <p:spPr bwMode="auto">
                <a:xfrm>
                  <a:off x="8170" y="14493"/>
                  <a:ext cx="19" cy="20"/>
                </a:xfrm>
                <a:custGeom>
                  <a:avLst/>
                  <a:gdLst>
                    <a:gd name="T0" fmla="*/ 19 w 19"/>
                    <a:gd name="T1" fmla="*/ 0 h 20"/>
                    <a:gd name="T2" fmla="*/ 19 w 19"/>
                    <a:gd name="T3" fmla="*/ 10 h 20"/>
                    <a:gd name="T4" fmla="*/ 19 w 19"/>
                    <a:gd name="T5" fmla="*/ 10 h 20"/>
                    <a:gd name="T6" fmla="*/ 19 w 19"/>
                    <a:gd name="T7" fmla="*/ 20 h 20"/>
                    <a:gd name="T8" fmla="*/ 19 w 19"/>
                    <a:gd name="T9" fmla="*/ 20 h 20"/>
                    <a:gd name="T10" fmla="*/ 10 w 19"/>
                    <a:gd name="T11" fmla="*/ 20 h 20"/>
                    <a:gd name="T12" fmla="*/ 10 w 19"/>
                    <a:gd name="T13" fmla="*/ 20 h 20"/>
                    <a:gd name="T14" fmla="*/ 0 w 19"/>
                    <a:gd name="T15" fmla="*/ 20 h 20"/>
                    <a:gd name="T16" fmla="*/ 0 w 19"/>
                    <a:gd name="T17" fmla="*/ 10 h 20"/>
                    <a:gd name="T18" fmla="*/ 0 w 19"/>
                    <a:gd name="T19" fmla="*/ 10 h 20"/>
                    <a:gd name="T20" fmla="*/ 0 w 19"/>
                    <a:gd name="T21" fmla="*/ 0 h 20"/>
                    <a:gd name="T22" fmla="*/ 0 w 19"/>
                    <a:gd name="T23" fmla="*/ 0 h 20"/>
                    <a:gd name="T24" fmla="*/ 10 w 19"/>
                    <a:gd name="T25" fmla="*/ 0 h 20"/>
                    <a:gd name="T26" fmla="*/ 10 w 19"/>
                    <a:gd name="T27" fmla="*/ 0 h 20"/>
                    <a:gd name="T28" fmla="*/ 19 w 19"/>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0">
                      <a:moveTo>
                        <a:pt x="19" y="0"/>
                      </a:moveTo>
                      <a:lnTo>
                        <a:pt x="19" y="10"/>
                      </a:lnTo>
                      <a:lnTo>
                        <a:pt x="19" y="10"/>
                      </a:lnTo>
                      <a:lnTo>
                        <a:pt x="19" y="20"/>
                      </a:lnTo>
                      <a:lnTo>
                        <a:pt x="19" y="20"/>
                      </a:lnTo>
                      <a:lnTo>
                        <a:pt x="10" y="20"/>
                      </a:lnTo>
                      <a:lnTo>
                        <a:pt x="10" y="20"/>
                      </a:lnTo>
                      <a:lnTo>
                        <a:pt x="0" y="20"/>
                      </a:lnTo>
                      <a:lnTo>
                        <a:pt x="0" y="10"/>
                      </a:lnTo>
                      <a:lnTo>
                        <a:pt x="0" y="10"/>
                      </a:lnTo>
                      <a:lnTo>
                        <a:pt x="0" y="0"/>
                      </a:lnTo>
                      <a:lnTo>
                        <a:pt x="0" y="0"/>
                      </a:lnTo>
                      <a:lnTo>
                        <a:pt x="10" y="0"/>
                      </a:lnTo>
                      <a:lnTo>
                        <a:pt x="10"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6" name="Freeform 324"/>
                <p:cNvSpPr>
                  <a:spLocks/>
                </p:cNvSpPr>
                <p:nvPr/>
              </p:nvSpPr>
              <p:spPr bwMode="auto">
                <a:xfrm>
                  <a:off x="8160" y="14247"/>
                  <a:ext cx="20" cy="19"/>
                </a:xfrm>
                <a:custGeom>
                  <a:avLst/>
                  <a:gdLst>
                    <a:gd name="T0" fmla="*/ 20 w 20"/>
                    <a:gd name="T1" fmla="*/ 0 h 19"/>
                    <a:gd name="T2" fmla="*/ 20 w 20"/>
                    <a:gd name="T3" fmla="*/ 9 h 19"/>
                    <a:gd name="T4" fmla="*/ 20 w 20"/>
                    <a:gd name="T5" fmla="*/ 9 h 19"/>
                    <a:gd name="T6" fmla="*/ 20 w 20"/>
                    <a:gd name="T7" fmla="*/ 9 h 19"/>
                    <a:gd name="T8" fmla="*/ 10 w 20"/>
                    <a:gd name="T9" fmla="*/ 19 h 19"/>
                    <a:gd name="T10" fmla="*/ 10 w 20"/>
                    <a:gd name="T11" fmla="*/ 19 h 19"/>
                    <a:gd name="T12" fmla="*/ 0 w 20"/>
                    <a:gd name="T13" fmla="*/ 19 h 19"/>
                    <a:gd name="T14" fmla="*/ 0 w 20"/>
                    <a:gd name="T15" fmla="*/ 19 h 19"/>
                    <a:gd name="T16" fmla="*/ 0 w 20"/>
                    <a:gd name="T17" fmla="*/ 19 h 19"/>
                    <a:gd name="T18" fmla="*/ 0 w 20"/>
                    <a:gd name="T19" fmla="*/ 9 h 19"/>
                    <a:gd name="T20" fmla="*/ 0 w 20"/>
                    <a:gd name="T21" fmla="*/ 9 h 19"/>
                    <a:gd name="T22" fmla="*/ 0 w 20"/>
                    <a:gd name="T23" fmla="*/ 9 h 19"/>
                    <a:gd name="T24" fmla="*/ 0 w 20"/>
                    <a:gd name="T25" fmla="*/ 0 h 19"/>
                    <a:gd name="T26" fmla="*/ 0 w 20"/>
                    <a:gd name="T27" fmla="*/ 0 h 19"/>
                    <a:gd name="T28" fmla="*/ 10 w 20"/>
                    <a:gd name="T29" fmla="*/ 0 h 19"/>
                    <a:gd name="T30" fmla="*/ 10 w 20"/>
                    <a:gd name="T31" fmla="*/ 0 h 19"/>
                    <a:gd name="T32" fmla="*/ 20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20" y="0"/>
                      </a:moveTo>
                      <a:lnTo>
                        <a:pt x="20" y="9"/>
                      </a:lnTo>
                      <a:lnTo>
                        <a:pt x="20" y="9"/>
                      </a:lnTo>
                      <a:lnTo>
                        <a:pt x="20" y="9"/>
                      </a:lnTo>
                      <a:lnTo>
                        <a:pt x="10" y="19"/>
                      </a:lnTo>
                      <a:lnTo>
                        <a:pt x="10" y="19"/>
                      </a:lnTo>
                      <a:lnTo>
                        <a:pt x="0" y="19"/>
                      </a:lnTo>
                      <a:lnTo>
                        <a:pt x="0" y="19"/>
                      </a:lnTo>
                      <a:lnTo>
                        <a:pt x="0" y="19"/>
                      </a:lnTo>
                      <a:lnTo>
                        <a:pt x="0" y="9"/>
                      </a:lnTo>
                      <a:lnTo>
                        <a:pt x="0" y="9"/>
                      </a:lnTo>
                      <a:lnTo>
                        <a:pt x="0" y="9"/>
                      </a:lnTo>
                      <a:lnTo>
                        <a:pt x="0" y="0"/>
                      </a:lnTo>
                      <a:lnTo>
                        <a:pt x="0" y="0"/>
                      </a:lnTo>
                      <a:lnTo>
                        <a:pt x="10" y="0"/>
                      </a:lnTo>
                      <a:lnTo>
                        <a:pt x="1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4357" name="Freeform 325"/>
              <p:cNvSpPr>
                <a:spLocks/>
              </p:cNvSpPr>
              <p:nvPr/>
            </p:nvSpPr>
            <p:spPr bwMode="auto">
              <a:xfrm>
                <a:off x="2927" y="2805"/>
                <a:ext cx="67" cy="89"/>
              </a:xfrm>
              <a:custGeom>
                <a:avLst/>
                <a:gdLst>
                  <a:gd name="T0" fmla="*/ 67 w 67"/>
                  <a:gd name="T1" fmla="*/ 0 h 89"/>
                  <a:gd name="T2" fmla="*/ 67 w 67"/>
                  <a:gd name="T3" fmla="*/ 20 h 89"/>
                  <a:gd name="T4" fmla="*/ 58 w 67"/>
                  <a:gd name="T5" fmla="*/ 40 h 89"/>
                  <a:gd name="T6" fmla="*/ 48 w 67"/>
                  <a:gd name="T7" fmla="*/ 60 h 89"/>
                  <a:gd name="T8" fmla="*/ 38 w 67"/>
                  <a:gd name="T9" fmla="*/ 70 h 89"/>
                  <a:gd name="T10" fmla="*/ 29 w 67"/>
                  <a:gd name="T11" fmla="*/ 79 h 89"/>
                  <a:gd name="T12" fmla="*/ 19 w 67"/>
                  <a:gd name="T13" fmla="*/ 79 h 89"/>
                  <a:gd name="T14" fmla="*/ 10 w 67"/>
                  <a:gd name="T15" fmla="*/ 89 h 89"/>
                  <a:gd name="T16" fmla="*/ 0 w 67"/>
                  <a:gd name="T17" fmla="*/ 89 h 89"/>
                  <a:gd name="T18" fmla="*/ 19 w 67"/>
                  <a:gd name="T19" fmla="*/ 79 h 89"/>
                  <a:gd name="T20" fmla="*/ 29 w 67"/>
                  <a:gd name="T21" fmla="*/ 79 h 89"/>
                  <a:gd name="T22" fmla="*/ 38 w 67"/>
                  <a:gd name="T23" fmla="*/ 70 h 89"/>
                  <a:gd name="T24" fmla="*/ 48 w 67"/>
                  <a:gd name="T25" fmla="*/ 60 h 89"/>
                  <a:gd name="T26" fmla="*/ 58 w 67"/>
                  <a:gd name="T27" fmla="*/ 40 h 89"/>
                  <a:gd name="T28" fmla="*/ 67 w 67"/>
                  <a:gd name="T29" fmla="*/ 20 h 89"/>
                  <a:gd name="T30" fmla="*/ 67 w 67"/>
                  <a:gd name="T3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9">
                    <a:moveTo>
                      <a:pt x="67" y="0"/>
                    </a:moveTo>
                    <a:lnTo>
                      <a:pt x="67" y="20"/>
                    </a:lnTo>
                    <a:lnTo>
                      <a:pt x="58" y="40"/>
                    </a:lnTo>
                    <a:lnTo>
                      <a:pt x="48" y="60"/>
                    </a:lnTo>
                    <a:lnTo>
                      <a:pt x="38" y="70"/>
                    </a:lnTo>
                    <a:lnTo>
                      <a:pt x="29" y="79"/>
                    </a:lnTo>
                    <a:lnTo>
                      <a:pt x="19" y="79"/>
                    </a:lnTo>
                    <a:lnTo>
                      <a:pt x="10" y="89"/>
                    </a:lnTo>
                    <a:lnTo>
                      <a:pt x="0" y="89"/>
                    </a:lnTo>
                    <a:lnTo>
                      <a:pt x="19" y="79"/>
                    </a:lnTo>
                    <a:lnTo>
                      <a:pt x="29" y="79"/>
                    </a:lnTo>
                    <a:lnTo>
                      <a:pt x="38" y="70"/>
                    </a:lnTo>
                    <a:lnTo>
                      <a:pt x="48" y="60"/>
                    </a:lnTo>
                    <a:lnTo>
                      <a:pt x="58" y="40"/>
                    </a:lnTo>
                    <a:lnTo>
                      <a:pt x="67" y="2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44358" name="Rectangle 326"/>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4000"/>
                                  </p:stCondLst>
                                  <p:childTnLst>
                                    <p:set>
                                      <p:cBhvr>
                                        <p:cTn id="11" dur="1" fill="hold">
                                          <p:stCondLst>
                                            <p:cond delay="0"/>
                                          </p:stCondLst>
                                        </p:cTn>
                                        <p:tgtEl>
                                          <p:spTgt spid="44184"/>
                                        </p:tgtEl>
                                        <p:attrNameLst>
                                          <p:attrName>style.visibility</p:attrName>
                                        </p:attrNameLst>
                                      </p:cBhvr>
                                      <p:to>
                                        <p:strVal val="visible"/>
                                      </p:to>
                                    </p:set>
                                    <p:animEffect transition="in" filter="fade">
                                      <p:cBhvr>
                                        <p:cTn id="12" dur="2000"/>
                                        <p:tgtEl>
                                          <p:spTgt spid="44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44035"/>
                                        </p:tgtEl>
                                        <p:attrNameLst>
                                          <p:attrName>style.visibility</p:attrName>
                                        </p:attrNameLst>
                                      </p:cBhvr>
                                      <p:to>
                                        <p:strVal val="visible"/>
                                      </p:to>
                                    </p:set>
                                    <p:animEffect transition="in" filter="fade">
                                      <p:cBhvr>
                                        <p:cTn id="17" dur="2000"/>
                                        <p:tgtEl>
                                          <p:spTgt spid="440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fade">
                                      <p:cBhvr>
                                        <p:cTn id="22" dur="2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4045"/>
                                        </p:tgtEl>
                                        <p:attrNameLst>
                                          <p:attrName>style.visibility</p:attrName>
                                        </p:attrNameLst>
                                      </p:cBhvr>
                                      <p:to>
                                        <p:strVal val="visible"/>
                                      </p:to>
                                    </p:set>
                                    <p:animEffect transition="in" filter="fade">
                                      <p:cBhvr>
                                        <p:cTn id="27" dur="2000"/>
                                        <p:tgtEl>
                                          <p:spTgt spid="440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4259"/>
                                        </p:tgtEl>
                                        <p:attrNameLst>
                                          <p:attrName>style.visibility</p:attrName>
                                        </p:attrNameLst>
                                      </p:cBhvr>
                                      <p:to>
                                        <p:strVal val="visible"/>
                                      </p:to>
                                    </p:set>
                                    <p:animEffect transition="in" filter="fade">
                                      <p:cBhvr>
                                        <p:cTn id="32" dur="2000"/>
                                        <p:tgtEl>
                                          <p:spTgt spid="442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44185"/>
                                        </p:tgtEl>
                                        <p:attrNameLst>
                                          <p:attrName>style.visibility</p:attrName>
                                        </p:attrNameLst>
                                      </p:cBhvr>
                                      <p:to>
                                        <p:strVal val="visible"/>
                                      </p:to>
                                    </p:set>
                                    <p:animEffect transition="in" filter="fade">
                                      <p:cBhvr>
                                        <p:cTn id="37" dur="2000"/>
                                        <p:tgtEl>
                                          <p:spTgt spid="441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44036"/>
                                        </p:tgtEl>
                                        <p:attrNameLst>
                                          <p:attrName>style.visibility</p:attrName>
                                        </p:attrNameLst>
                                      </p:cBhvr>
                                      <p:to>
                                        <p:strVal val="visible"/>
                                      </p:to>
                                    </p:set>
                                    <p:animEffect transition="in" filter="fade">
                                      <p:cBhvr>
                                        <p:cTn id="42" dur="2000"/>
                                        <p:tgtEl>
                                          <p:spTgt spid="440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4188"/>
                                        </p:tgtEl>
                                        <p:attrNameLst>
                                          <p:attrName>style.visibility</p:attrName>
                                        </p:attrNameLst>
                                      </p:cBhvr>
                                      <p:to>
                                        <p:strVal val="visible"/>
                                      </p:to>
                                    </p:set>
                                    <p:animEffect transition="in" filter="fade">
                                      <p:cBhvr>
                                        <p:cTn id="47" dur="2000"/>
                                        <p:tgtEl>
                                          <p:spTgt spid="441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4137"/>
                                        </p:tgtEl>
                                        <p:attrNameLst>
                                          <p:attrName>style.visibility</p:attrName>
                                        </p:attrNameLst>
                                      </p:cBhvr>
                                      <p:to>
                                        <p:strVal val="visible"/>
                                      </p:to>
                                    </p:set>
                                    <p:animEffect transition="in" filter="fade">
                                      <p:cBhvr>
                                        <p:cTn id="52" dur="2000"/>
                                        <p:tgtEl>
                                          <p:spTgt spid="441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4292"/>
                                        </p:tgtEl>
                                        <p:attrNameLst>
                                          <p:attrName>style.visibility</p:attrName>
                                        </p:attrNameLst>
                                      </p:cBhvr>
                                      <p:to>
                                        <p:strVal val="visible"/>
                                      </p:to>
                                    </p:set>
                                    <p:animEffect transition="in" filter="fade">
                                      <p:cBhvr>
                                        <p:cTn id="57" dur="2000"/>
                                        <p:tgtEl>
                                          <p:spTgt spid="442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500"/>
                                  </p:stCondLst>
                                  <p:childTnLst>
                                    <p:set>
                                      <p:cBhvr>
                                        <p:cTn id="61" dur="1" fill="hold">
                                          <p:stCondLst>
                                            <p:cond delay="0"/>
                                          </p:stCondLst>
                                        </p:cTn>
                                        <p:tgtEl>
                                          <p:spTgt spid="44186"/>
                                        </p:tgtEl>
                                        <p:attrNameLst>
                                          <p:attrName>style.visibility</p:attrName>
                                        </p:attrNameLst>
                                      </p:cBhvr>
                                      <p:to>
                                        <p:strVal val="visible"/>
                                      </p:to>
                                    </p:set>
                                    <p:animEffect transition="in" filter="fade">
                                      <p:cBhvr>
                                        <p:cTn id="62" dur="2000"/>
                                        <p:tgtEl>
                                          <p:spTgt spid="441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500"/>
                                  </p:stCondLst>
                                  <p:childTnLst>
                                    <p:set>
                                      <p:cBhvr>
                                        <p:cTn id="66" dur="1" fill="hold">
                                          <p:stCondLst>
                                            <p:cond delay="0"/>
                                          </p:stCondLst>
                                        </p:cTn>
                                        <p:tgtEl>
                                          <p:spTgt spid="44037"/>
                                        </p:tgtEl>
                                        <p:attrNameLst>
                                          <p:attrName>style.visibility</p:attrName>
                                        </p:attrNameLst>
                                      </p:cBhvr>
                                      <p:to>
                                        <p:strVal val="visible"/>
                                      </p:to>
                                    </p:set>
                                    <p:animEffect transition="in" filter="fade">
                                      <p:cBhvr>
                                        <p:cTn id="67" dur="2000"/>
                                        <p:tgtEl>
                                          <p:spTgt spid="4403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44189"/>
                                        </p:tgtEl>
                                        <p:attrNameLst>
                                          <p:attrName>style.visibility</p:attrName>
                                        </p:attrNameLst>
                                      </p:cBhvr>
                                      <p:to>
                                        <p:strVal val="visible"/>
                                      </p:to>
                                    </p:set>
                                    <p:animEffect transition="in" filter="fade">
                                      <p:cBhvr>
                                        <p:cTn id="72" dur="2000"/>
                                        <p:tgtEl>
                                          <p:spTgt spid="4418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44091"/>
                                        </p:tgtEl>
                                        <p:attrNameLst>
                                          <p:attrName>style.visibility</p:attrName>
                                        </p:attrNameLst>
                                      </p:cBhvr>
                                      <p:to>
                                        <p:strVal val="visible"/>
                                      </p:to>
                                    </p:set>
                                    <p:animEffect transition="in" filter="fade">
                                      <p:cBhvr>
                                        <p:cTn id="77" dur="2000"/>
                                        <p:tgtEl>
                                          <p:spTgt spid="4409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44325"/>
                                        </p:tgtEl>
                                        <p:attrNameLst>
                                          <p:attrName>style.visibility</p:attrName>
                                        </p:attrNameLst>
                                      </p:cBhvr>
                                      <p:to>
                                        <p:strVal val="visible"/>
                                      </p:to>
                                    </p:set>
                                    <p:animEffect transition="in" filter="fade">
                                      <p:cBhvr>
                                        <p:cTn id="82" dur="2000"/>
                                        <p:tgtEl>
                                          <p:spTgt spid="4432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grpId="0" nodeType="clickEffect" nodePh="1">
                                  <p:stCondLst>
                                    <p:cond delay="3000"/>
                                  </p:stCondLst>
                                  <p:endCondLst>
                                    <p:cond evt="begin" delay="0">
                                      <p:tn val="85"/>
                                    </p:cond>
                                  </p:endCondLst>
                                  <p:childTnLst>
                                    <p:set>
                                      <p:cBhvr>
                                        <p:cTn id="86" dur="1" fill="hold">
                                          <p:stCondLst>
                                            <p:cond delay="0"/>
                                          </p:stCondLst>
                                        </p:cTn>
                                        <p:tgtEl>
                                          <p:spTgt spid="44183"/>
                                        </p:tgtEl>
                                        <p:attrNameLst>
                                          <p:attrName>style.visibility</p:attrName>
                                        </p:attrNameLst>
                                      </p:cBhvr>
                                      <p:to>
                                        <p:strVal val="visible"/>
                                      </p:to>
                                    </p:set>
                                    <p:animEffect transition="in" filter="wipe(down)">
                                      <p:cBhvr>
                                        <p:cTn id="87" dur="580">
                                          <p:stCondLst>
                                            <p:cond delay="0"/>
                                          </p:stCondLst>
                                        </p:cTn>
                                        <p:tgtEl>
                                          <p:spTgt spid="44183"/>
                                        </p:tgtEl>
                                      </p:cBhvr>
                                    </p:animEffect>
                                    <p:anim calcmode="lin" valueType="num">
                                      <p:cBhvr>
                                        <p:cTn id="88" dur="1822" tmFilter="0,0; 0.14,0.36; 0.43,0.73; 0.71,0.91; 1.0,1.0">
                                          <p:stCondLst>
                                            <p:cond delay="0"/>
                                          </p:stCondLst>
                                        </p:cTn>
                                        <p:tgtEl>
                                          <p:spTgt spid="4418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418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418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418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4183"/>
                                        </p:tgtEl>
                                        <p:attrNameLst>
                                          <p:attrName>ppt_y</p:attrName>
                                        </p:attrNameLst>
                                      </p:cBhvr>
                                      <p:tavLst>
                                        <p:tav tm="0" fmla="#ppt_y-sin(pi*$)/81">
                                          <p:val>
                                            <p:fltVal val="0"/>
                                          </p:val>
                                        </p:tav>
                                        <p:tav tm="100000">
                                          <p:val>
                                            <p:fltVal val="1"/>
                                          </p:val>
                                        </p:tav>
                                      </p:tavLst>
                                    </p:anim>
                                    <p:animScale>
                                      <p:cBhvr>
                                        <p:cTn id="93" dur="26">
                                          <p:stCondLst>
                                            <p:cond delay="650"/>
                                          </p:stCondLst>
                                        </p:cTn>
                                        <p:tgtEl>
                                          <p:spTgt spid="44183"/>
                                        </p:tgtEl>
                                      </p:cBhvr>
                                      <p:to x="100000" y="60000"/>
                                    </p:animScale>
                                    <p:animScale>
                                      <p:cBhvr>
                                        <p:cTn id="94" dur="166" decel="50000">
                                          <p:stCondLst>
                                            <p:cond delay="676"/>
                                          </p:stCondLst>
                                        </p:cTn>
                                        <p:tgtEl>
                                          <p:spTgt spid="44183"/>
                                        </p:tgtEl>
                                      </p:cBhvr>
                                      <p:to x="100000" y="100000"/>
                                    </p:animScale>
                                    <p:animScale>
                                      <p:cBhvr>
                                        <p:cTn id="95" dur="26">
                                          <p:stCondLst>
                                            <p:cond delay="1312"/>
                                          </p:stCondLst>
                                        </p:cTn>
                                        <p:tgtEl>
                                          <p:spTgt spid="44183"/>
                                        </p:tgtEl>
                                      </p:cBhvr>
                                      <p:to x="100000" y="80000"/>
                                    </p:animScale>
                                    <p:animScale>
                                      <p:cBhvr>
                                        <p:cTn id="96" dur="166" decel="50000">
                                          <p:stCondLst>
                                            <p:cond delay="1338"/>
                                          </p:stCondLst>
                                        </p:cTn>
                                        <p:tgtEl>
                                          <p:spTgt spid="44183"/>
                                        </p:tgtEl>
                                      </p:cBhvr>
                                      <p:to x="100000" y="100000"/>
                                    </p:animScale>
                                    <p:animScale>
                                      <p:cBhvr>
                                        <p:cTn id="97" dur="26">
                                          <p:stCondLst>
                                            <p:cond delay="1642"/>
                                          </p:stCondLst>
                                        </p:cTn>
                                        <p:tgtEl>
                                          <p:spTgt spid="44183"/>
                                        </p:tgtEl>
                                      </p:cBhvr>
                                      <p:to x="100000" y="90000"/>
                                    </p:animScale>
                                    <p:animScale>
                                      <p:cBhvr>
                                        <p:cTn id="98" dur="166" decel="50000">
                                          <p:stCondLst>
                                            <p:cond delay="1668"/>
                                          </p:stCondLst>
                                        </p:cTn>
                                        <p:tgtEl>
                                          <p:spTgt spid="44183"/>
                                        </p:tgtEl>
                                      </p:cBhvr>
                                      <p:to x="100000" y="100000"/>
                                    </p:animScale>
                                    <p:animScale>
                                      <p:cBhvr>
                                        <p:cTn id="99" dur="26">
                                          <p:stCondLst>
                                            <p:cond delay="1808"/>
                                          </p:stCondLst>
                                        </p:cTn>
                                        <p:tgtEl>
                                          <p:spTgt spid="44183"/>
                                        </p:tgtEl>
                                      </p:cBhvr>
                                      <p:to x="100000" y="95000"/>
                                    </p:animScale>
                                    <p:animScale>
                                      <p:cBhvr>
                                        <p:cTn id="100" dur="166" decel="50000">
                                          <p:stCondLst>
                                            <p:cond delay="1834"/>
                                          </p:stCondLst>
                                        </p:cTn>
                                        <p:tgtEl>
                                          <p:spTgt spid="441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animBg="1"/>
      <p:bldP spid="44036" grpId="0" animBg="1"/>
      <p:bldP spid="44037" grpId="0" animBg="1"/>
      <p:bldP spid="44183" grpId="0" animBg="1"/>
      <p:bldP spid="44184" grpId="0"/>
      <p:bldP spid="44185" grpId="0"/>
      <p:bldP spid="441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a:solidFill>
                  <a:srgbClr val="FFCC00"/>
                </a:solidFill>
              </a:rPr>
              <a:t>4. Raumhygiene</a:t>
            </a:r>
          </a:p>
        </p:txBody>
      </p:sp>
      <p:sp>
        <p:nvSpPr>
          <p:cNvPr id="45059" name="Rectangle 3"/>
          <p:cNvSpPr>
            <a:spLocks noGrp="1" noChangeArrowheads="1"/>
          </p:cNvSpPr>
          <p:nvPr>
            <p:ph type="body" idx="1"/>
          </p:nvPr>
        </p:nvSpPr>
        <p:spPr/>
        <p:txBody>
          <a:bodyPr/>
          <a:lstStyle/>
          <a:p>
            <a:pPr>
              <a:lnSpc>
                <a:spcPct val="80000"/>
              </a:lnSpc>
            </a:pPr>
            <a:r>
              <a:rPr lang="de-DE" altLang="de-DE" sz="2400"/>
              <a:t>Die Sauberkeit von Räumlichkeiten und Einrichtungen ist eine wesentliche Voraussetzung für den hygienisch einwandfreien Umgang mit Lebensmitteln.</a:t>
            </a:r>
          </a:p>
          <a:p>
            <a:pPr>
              <a:lnSpc>
                <a:spcPct val="80000"/>
              </a:lnSpc>
              <a:buFont typeface="Wingdings" pitchFamily="2" charset="2"/>
              <a:buNone/>
            </a:pPr>
            <a:r>
              <a:rPr lang="de-DE" altLang="de-DE" sz="2400"/>
              <a:t> </a:t>
            </a:r>
          </a:p>
          <a:p>
            <a:pPr>
              <a:lnSpc>
                <a:spcPct val="80000"/>
              </a:lnSpc>
            </a:pPr>
            <a:r>
              <a:rPr lang="de-DE" altLang="de-DE" sz="2400"/>
              <a:t>Achten Sie stets auf die Herstellerangaben der Reinigungsmittel, denn auch ein falsch dosiertes Reinigen kann zur Bildung von Verschmutzungen führen, die eine ideale Brutstätte für Keime sind.</a:t>
            </a:r>
          </a:p>
          <a:p>
            <a:pPr>
              <a:lnSpc>
                <a:spcPct val="80000"/>
              </a:lnSpc>
            </a:pPr>
            <a:endParaRPr lang="de-DE" altLang="de-DE" sz="2400"/>
          </a:p>
          <a:p>
            <a:pPr>
              <a:lnSpc>
                <a:spcPct val="80000"/>
              </a:lnSpc>
            </a:pPr>
            <a:r>
              <a:rPr lang="de-DE" altLang="de-DE" sz="2400"/>
              <a:t>Reinigungsmittel nie mischen! (Gefahr der Verpuffung)</a:t>
            </a:r>
          </a:p>
          <a:p>
            <a:pPr>
              <a:lnSpc>
                <a:spcPct val="80000"/>
              </a:lnSpc>
              <a:buFont typeface="Wingdings" pitchFamily="2" charset="2"/>
              <a:buNone/>
            </a:pPr>
            <a:r>
              <a:rPr lang="de-DE" altLang="de-DE" sz="2400"/>
              <a:t> </a:t>
            </a:r>
          </a:p>
          <a:p>
            <a:pPr>
              <a:lnSpc>
                <a:spcPct val="80000"/>
              </a:lnSpc>
            </a:pPr>
            <a:r>
              <a:rPr lang="de-DE" altLang="de-DE" sz="2400"/>
              <a:t>Reinigen Sie nach den im Reinigungs -und Desinfektionsplan vorgegebenen Intervallen.</a:t>
            </a:r>
            <a:endParaRPr lang="de-DE" altLang="de-DE" sz="2400">
              <a:solidFill>
                <a:srgbClr val="FFCC00"/>
              </a:solidFill>
            </a:endParaRPr>
          </a:p>
        </p:txBody>
      </p:sp>
      <p:sp>
        <p:nvSpPr>
          <p:cNvPr id="45061"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Raumhygiene</a:t>
            </a:r>
          </a:p>
        </p:txBody>
      </p:sp>
      <p:sp>
        <p:nvSpPr>
          <p:cNvPr id="45062"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5063" name="Rectangle 7"/>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064"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fade">
                                      <p:cBhvr>
                                        <p:cTn id="11" dur="2000"/>
                                        <p:tgtEl>
                                          <p:spTgt spid="450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8500"/>
                                  </p:stCondLst>
                                  <p:childTnLst>
                                    <p:set>
                                      <p:cBhvr>
                                        <p:cTn id="15" dur="1" fill="hold">
                                          <p:stCondLst>
                                            <p:cond delay="0"/>
                                          </p:stCondLst>
                                        </p:cTn>
                                        <p:tgtEl>
                                          <p:spTgt spid="45059">
                                            <p:txEl>
                                              <p:pRg st="2" end="2"/>
                                            </p:txEl>
                                          </p:spTgt>
                                        </p:tgtEl>
                                        <p:attrNameLst>
                                          <p:attrName>style.visibility</p:attrName>
                                        </p:attrNameLst>
                                      </p:cBhvr>
                                      <p:to>
                                        <p:strVal val="visible"/>
                                      </p:to>
                                    </p:set>
                                    <p:animEffect transition="in" filter="fade">
                                      <p:cBhvr>
                                        <p:cTn id="16" dur="2000"/>
                                        <p:tgtEl>
                                          <p:spTgt spid="450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12000"/>
                                  </p:stCondLst>
                                  <p:childTnLst>
                                    <p:set>
                                      <p:cBhvr>
                                        <p:cTn id="20" dur="1" fill="hold">
                                          <p:stCondLst>
                                            <p:cond delay="0"/>
                                          </p:stCondLst>
                                        </p:cTn>
                                        <p:tgtEl>
                                          <p:spTgt spid="45059">
                                            <p:txEl>
                                              <p:pRg st="4" end="4"/>
                                            </p:txEl>
                                          </p:spTgt>
                                        </p:tgtEl>
                                        <p:attrNameLst>
                                          <p:attrName>style.visibility</p:attrName>
                                        </p:attrNameLst>
                                      </p:cBhvr>
                                      <p:to>
                                        <p:strVal val="visible"/>
                                      </p:to>
                                    </p:set>
                                    <p:animEffect transition="in" filter="fade">
                                      <p:cBhvr>
                                        <p:cTn id="21" dur="2000"/>
                                        <p:tgtEl>
                                          <p:spTgt spid="4505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3000"/>
                                  </p:stCondLst>
                                  <p:childTnLst>
                                    <p:set>
                                      <p:cBhvr>
                                        <p:cTn id="25" dur="1" fill="hold">
                                          <p:stCondLst>
                                            <p:cond delay="0"/>
                                          </p:stCondLst>
                                        </p:cTn>
                                        <p:tgtEl>
                                          <p:spTgt spid="45059">
                                            <p:txEl>
                                              <p:pRg st="6" end="6"/>
                                            </p:txEl>
                                          </p:spTgt>
                                        </p:tgtEl>
                                        <p:attrNameLst>
                                          <p:attrName>style.visibility</p:attrName>
                                        </p:attrNameLst>
                                      </p:cBhvr>
                                      <p:to>
                                        <p:strVal val="visible"/>
                                      </p:to>
                                    </p:set>
                                    <p:animEffect transition="in" filter="fade">
                                      <p:cBhvr>
                                        <p:cTn id="26" dur="2000"/>
                                        <p:tgtEl>
                                          <p:spTgt spid="4505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nodePh="1">
                                  <p:stCondLst>
                                    <p:cond delay="4000"/>
                                  </p:stCondLst>
                                  <p:endCondLst>
                                    <p:cond evt="begin" delay="0">
                                      <p:tn val="29"/>
                                    </p:cond>
                                  </p:endCondLst>
                                  <p:childTnLst>
                                    <p:set>
                                      <p:cBhvr>
                                        <p:cTn id="30" dur="1" fill="hold">
                                          <p:stCondLst>
                                            <p:cond delay="0"/>
                                          </p:stCondLst>
                                        </p:cTn>
                                        <p:tgtEl>
                                          <p:spTgt spid="45063"/>
                                        </p:tgtEl>
                                        <p:attrNameLst>
                                          <p:attrName>style.visibility</p:attrName>
                                        </p:attrNameLst>
                                      </p:cBhvr>
                                      <p:to>
                                        <p:strVal val="visible"/>
                                      </p:to>
                                    </p:set>
                                    <p:animEffect transition="in" filter="wipe(down)">
                                      <p:cBhvr>
                                        <p:cTn id="31" dur="580">
                                          <p:stCondLst>
                                            <p:cond delay="0"/>
                                          </p:stCondLst>
                                        </p:cTn>
                                        <p:tgtEl>
                                          <p:spTgt spid="45063"/>
                                        </p:tgtEl>
                                      </p:cBhvr>
                                    </p:animEffect>
                                    <p:anim calcmode="lin" valueType="num">
                                      <p:cBhvr>
                                        <p:cTn id="32" dur="1822" tmFilter="0,0; 0.14,0.36; 0.43,0.73; 0.71,0.91; 1.0,1.0">
                                          <p:stCondLst>
                                            <p:cond delay="0"/>
                                          </p:stCondLst>
                                        </p:cTn>
                                        <p:tgtEl>
                                          <p:spTgt spid="4506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506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506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506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5063"/>
                                        </p:tgtEl>
                                        <p:attrNameLst>
                                          <p:attrName>ppt_y</p:attrName>
                                        </p:attrNameLst>
                                      </p:cBhvr>
                                      <p:tavLst>
                                        <p:tav tm="0" fmla="#ppt_y-sin(pi*$)/81">
                                          <p:val>
                                            <p:fltVal val="0"/>
                                          </p:val>
                                        </p:tav>
                                        <p:tav tm="100000">
                                          <p:val>
                                            <p:fltVal val="1"/>
                                          </p:val>
                                        </p:tav>
                                      </p:tavLst>
                                    </p:anim>
                                    <p:animScale>
                                      <p:cBhvr>
                                        <p:cTn id="37" dur="26">
                                          <p:stCondLst>
                                            <p:cond delay="650"/>
                                          </p:stCondLst>
                                        </p:cTn>
                                        <p:tgtEl>
                                          <p:spTgt spid="45063"/>
                                        </p:tgtEl>
                                      </p:cBhvr>
                                      <p:to x="100000" y="60000"/>
                                    </p:animScale>
                                    <p:animScale>
                                      <p:cBhvr>
                                        <p:cTn id="38" dur="166" decel="50000">
                                          <p:stCondLst>
                                            <p:cond delay="676"/>
                                          </p:stCondLst>
                                        </p:cTn>
                                        <p:tgtEl>
                                          <p:spTgt spid="45063"/>
                                        </p:tgtEl>
                                      </p:cBhvr>
                                      <p:to x="100000" y="100000"/>
                                    </p:animScale>
                                    <p:animScale>
                                      <p:cBhvr>
                                        <p:cTn id="39" dur="26">
                                          <p:stCondLst>
                                            <p:cond delay="1312"/>
                                          </p:stCondLst>
                                        </p:cTn>
                                        <p:tgtEl>
                                          <p:spTgt spid="45063"/>
                                        </p:tgtEl>
                                      </p:cBhvr>
                                      <p:to x="100000" y="80000"/>
                                    </p:animScale>
                                    <p:animScale>
                                      <p:cBhvr>
                                        <p:cTn id="40" dur="166" decel="50000">
                                          <p:stCondLst>
                                            <p:cond delay="1338"/>
                                          </p:stCondLst>
                                        </p:cTn>
                                        <p:tgtEl>
                                          <p:spTgt spid="45063"/>
                                        </p:tgtEl>
                                      </p:cBhvr>
                                      <p:to x="100000" y="100000"/>
                                    </p:animScale>
                                    <p:animScale>
                                      <p:cBhvr>
                                        <p:cTn id="41" dur="26">
                                          <p:stCondLst>
                                            <p:cond delay="1642"/>
                                          </p:stCondLst>
                                        </p:cTn>
                                        <p:tgtEl>
                                          <p:spTgt spid="45063"/>
                                        </p:tgtEl>
                                      </p:cBhvr>
                                      <p:to x="100000" y="90000"/>
                                    </p:animScale>
                                    <p:animScale>
                                      <p:cBhvr>
                                        <p:cTn id="42" dur="166" decel="50000">
                                          <p:stCondLst>
                                            <p:cond delay="1668"/>
                                          </p:stCondLst>
                                        </p:cTn>
                                        <p:tgtEl>
                                          <p:spTgt spid="45063"/>
                                        </p:tgtEl>
                                      </p:cBhvr>
                                      <p:to x="100000" y="100000"/>
                                    </p:animScale>
                                    <p:animScale>
                                      <p:cBhvr>
                                        <p:cTn id="43" dur="26">
                                          <p:stCondLst>
                                            <p:cond delay="1808"/>
                                          </p:stCondLst>
                                        </p:cTn>
                                        <p:tgtEl>
                                          <p:spTgt spid="45063"/>
                                        </p:tgtEl>
                                      </p:cBhvr>
                                      <p:to x="100000" y="95000"/>
                                    </p:animScale>
                                    <p:animScale>
                                      <p:cBhvr>
                                        <p:cTn id="44" dur="166" decel="50000">
                                          <p:stCondLst>
                                            <p:cond delay="1834"/>
                                          </p:stCondLst>
                                        </p:cTn>
                                        <p:tgtEl>
                                          <p:spTgt spid="450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uiExpand="1" build="p"/>
      <p:bldP spid="4506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2"/>
          <p:cNvSpPr>
            <a:spLocks/>
          </p:cNvSpPr>
          <p:nvPr/>
        </p:nvSpPr>
        <p:spPr bwMode="auto">
          <a:xfrm>
            <a:off x="5570538" y="6113463"/>
            <a:ext cx="0" cy="1587"/>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lnTo>
                  <a:pt x="3" y="0"/>
                </a:lnTo>
                <a:lnTo>
                  <a:pt x="0" y="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83" name="Freeform 3"/>
          <p:cNvSpPr>
            <a:spLocks/>
          </p:cNvSpPr>
          <p:nvPr/>
        </p:nvSpPr>
        <p:spPr bwMode="auto">
          <a:xfrm>
            <a:off x="5576888" y="6045200"/>
            <a:ext cx="1587" cy="0"/>
          </a:xfrm>
          <a:custGeom>
            <a:avLst/>
            <a:gdLst>
              <a:gd name="T0" fmla="*/ 0 w 5"/>
              <a:gd name="T1" fmla="*/ 4 h 4"/>
              <a:gd name="T2" fmla="*/ 5 w 5"/>
              <a:gd name="T3" fmla="*/ 0 h 4"/>
              <a:gd name="T4" fmla="*/ 0 w 5"/>
              <a:gd name="T5" fmla="*/ 4 h 4"/>
            </a:gdLst>
            <a:ahLst/>
            <a:cxnLst>
              <a:cxn ang="0">
                <a:pos x="T0" y="T1"/>
              </a:cxn>
              <a:cxn ang="0">
                <a:pos x="T2" y="T3"/>
              </a:cxn>
              <a:cxn ang="0">
                <a:pos x="T4" y="T5"/>
              </a:cxn>
            </a:cxnLst>
            <a:rect l="0" t="0" r="r" b="b"/>
            <a:pathLst>
              <a:path w="5" h="4">
                <a:moveTo>
                  <a:pt x="0" y="4"/>
                </a:move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84" name="Freeform 4"/>
          <p:cNvSpPr>
            <a:spLocks/>
          </p:cNvSpPr>
          <p:nvPr/>
        </p:nvSpPr>
        <p:spPr bwMode="auto">
          <a:xfrm>
            <a:off x="5640388" y="5997575"/>
            <a:ext cx="0" cy="0"/>
          </a:xfrm>
          <a:custGeom>
            <a:avLst/>
            <a:gdLst>
              <a:gd name="T0" fmla="*/ 0 w 4"/>
              <a:gd name="T1" fmla="*/ 3 h 3"/>
              <a:gd name="T2" fmla="*/ 4 w 4"/>
              <a:gd name="T3" fmla="*/ 0 h 3"/>
              <a:gd name="T4" fmla="*/ 0 w 4"/>
              <a:gd name="T5" fmla="*/ 3 h 3"/>
            </a:gdLst>
            <a:ahLst/>
            <a:cxnLst>
              <a:cxn ang="0">
                <a:pos x="T0" y="T1"/>
              </a:cxn>
              <a:cxn ang="0">
                <a:pos x="T2" y="T3"/>
              </a:cxn>
              <a:cxn ang="0">
                <a:pos x="T4" y="T5"/>
              </a:cxn>
            </a:cxnLst>
            <a:rect l="0" t="0" r="r" b="b"/>
            <a:pathLst>
              <a:path w="4" h="3">
                <a:moveTo>
                  <a:pt x="0" y="3"/>
                </a:moveTo>
                <a:lnTo>
                  <a:pt x="4"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85" name="Rectangle 5"/>
          <p:cNvSpPr>
            <a:spLocks noGrp="1" noChangeArrowheads="1"/>
          </p:cNvSpPr>
          <p:nvPr>
            <p:ph type="title"/>
          </p:nvPr>
        </p:nvSpPr>
        <p:spPr/>
        <p:txBody>
          <a:bodyPr/>
          <a:lstStyle/>
          <a:p>
            <a:r>
              <a:rPr lang="de-DE" altLang="de-DE" sz="3600"/>
              <a:t>4.1 Fußböden, Senken und Kacheln</a:t>
            </a:r>
          </a:p>
        </p:txBody>
      </p:sp>
      <p:sp>
        <p:nvSpPr>
          <p:cNvPr id="46086" name="Rectangle 6"/>
          <p:cNvSpPr>
            <a:spLocks noGrp="1" noChangeArrowheads="1"/>
          </p:cNvSpPr>
          <p:nvPr>
            <p:ph type="body" idx="1"/>
          </p:nvPr>
        </p:nvSpPr>
        <p:spPr>
          <a:xfrm>
            <a:off x="468313" y="2060575"/>
            <a:ext cx="8226425" cy="3198813"/>
          </a:xfrm>
        </p:spPr>
        <p:txBody>
          <a:bodyPr/>
          <a:lstStyle/>
          <a:p>
            <a:pPr>
              <a:lnSpc>
                <a:spcPct val="90000"/>
              </a:lnSpc>
            </a:pPr>
            <a:r>
              <a:rPr lang="de-DE" altLang="de-DE" sz="2400"/>
              <a:t>Fußböden (auch unter Arbeitsgeräten und Einrichtungsgegenständen), inklusive der Senken, müssen täglich gereinigt werden. Vor dem Putzen den gesamten Küchenbereich durchkehren.</a:t>
            </a:r>
          </a:p>
          <a:p>
            <a:pPr>
              <a:lnSpc>
                <a:spcPct val="90000"/>
              </a:lnSpc>
              <a:buFont typeface="Wingdings" pitchFamily="2" charset="2"/>
              <a:buNone/>
            </a:pPr>
            <a:endParaRPr lang="de-DE" altLang="de-DE" sz="2400"/>
          </a:p>
          <a:p>
            <a:pPr>
              <a:lnSpc>
                <a:spcPct val="90000"/>
              </a:lnSpc>
            </a:pPr>
            <a:r>
              <a:rPr lang="de-DE" altLang="de-DE" sz="2400"/>
              <a:t>Auch die Kachelwände in regelmäßigen Abständen reinigen. Dabei besonders auf „anfällige Stellen“ achten, die sich oft in der Nähe von Kippbratpfannen, Grillgeräten oder Kesseln befinden.</a:t>
            </a:r>
          </a:p>
        </p:txBody>
      </p:sp>
      <p:sp>
        <p:nvSpPr>
          <p:cNvPr id="46087" name="Rectangle 7"/>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Raumhygiene</a:t>
            </a:r>
          </a:p>
        </p:txBody>
      </p:sp>
      <p:sp>
        <p:nvSpPr>
          <p:cNvPr id="46089" name="Rectangle 9"/>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6090" name="Rectangle 10"/>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6091" name="Rectangle 11"/>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childTnLst>
                                </p:cTn>
                              </p:par>
                            </p:childTnLst>
                          </p:cTn>
                        </p:par>
                        <p:par>
                          <p:cTn id="8" fill="hold" nodeType="afterGroup">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46086">
                                            <p:txEl>
                                              <p:pRg st="0" end="0"/>
                                            </p:txEl>
                                          </p:spTgt>
                                        </p:tgtEl>
                                        <p:attrNameLst>
                                          <p:attrName>style.visibility</p:attrName>
                                        </p:attrNameLst>
                                      </p:cBhvr>
                                      <p:to>
                                        <p:strVal val="visible"/>
                                      </p:to>
                                    </p:set>
                                    <p:animEffect transition="in" filter="fade">
                                      <p:cBhvr>
                                        <p:cTn id="11" dur="2000"/>
                                        <p:tgtEl>
                                          <p:spTgt spid="4608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0000"/>
                                  </p:stCondLst>
                                  <p:childTnLst>
                                    <p:set>
                                      <p:cBhvr>
                                        <p:cTn id="15" dur="1" fill="hold">
                                          <p:stCondLst>
                                            <p:cond delay="0"/>
                                          </p:stCondLst>
                                        </p:cTn>
                                        <p:tgtEl>
                                          <p:spTgt spid="46086">
                                            <p:txEl>
                                              <p:pRg st="2" end="2"/>
                                            </p:txEl>
                                          </p:spTgt>
                                        </p:tgtEl>
                                        <p:attrNameLst>
                                          <p:attrName>style.visibility</p:attrName>
                                        </p:attrNameLst>
                                      </p:cBhvr>
                                      <p:to>
                                        <p:strVal val="visible"/>
                                      </p:to>
                                    </p:set>
                                    <p:animEffect transition="in" filter="fade">
                                      <p:cBhvr>
                                        <p:cTn id="16" dur="2000"/>
                                        <p:tgtEl>
                                          <p:spTgt spid="4608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nodePh="1">
                                  <p:stCondLst>
                                    <p:cond delay="10000"/>
                                  </p:stCondLst>
                                  <p:endCondLst>
                                    <p:cond evt="begin" delay="0">
                                      <p:tn val="19"/>
                                    </p:cond>
                                  </p:endCondLst>
                                  <p:childTnLst>
                                    <p:set>
                                      <p:cBhvr>
                                        <p:cTn id="20" dur="1" fill="hold">
                                          <p:stCondLst>
                                            <p:cond delay="0"/>
                                          </p:stCondLst>
                                        </p:cTn>
                                        <p:tgtEl>
                                          <p:spTgt spid="46090"/>
                                        </p:tgtEl>
                                        <p:attrNameLst>
                                          <p:attrName>style.visibility</p:attrName>
                                        </p:attrNameLst>
                                      </p:cBhvr>
                                      <p:to>
                                        <p:strVal val="visible"/>
                                      </p:to>
                                    </p:set>
                                    <p:animEffect transition="in" filter="wipe(down)">
                                      <p:cBhvr>
                                        <p:cTn id="21" dur="580">
                                          <p:stCondLst>
                                            <p:cond delay="0"/>
                                          </p:stCondLst>
                                        </p:cTn>
                                        <p:tgtEl>
                                          <p:spTgt spid="46090"/>
                                        </p:tgtEl>
                                      </p:cBhvr>
                                    </p:animEffect>
                                    <p:anim calcmode="lin" valueType="num">
                                      <p:cBhvr>
                                        <p:cTn id="22" dur="1822" tmFilter="0,0; 0.14,0.36; 0.43,0.73; 0.71,0.91; 1.0,1.0">
                                          <p:stCondLst>
                                            <p:cond delay="0"/>
                                          </p:stCondLst>
                                        </p:cTn>
                                        <p:tgtEl>
                                          <p:spTgt spid="4609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609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609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609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6090"/>
                                        </p:tgtEl>
                                        <p:attrNameLst>
                                          <p:attrName>ppt_y</p:attrName>
                                        </p:attrNameLst>
                                      </p:cBhvr>
                                      <p:tavLst>
                                        <p:tav tm="0" fmla="#ppt_y-sin(pi*$)/81">
                                          <p:val>
                                            <p:fltVal val="0"/>
                                          </p:val>
                                        </p:tav>
                                        <p:tav tm="100000">
                                          <p:val>
                                            <p:fltVal val="1"/>
                                          </p:val>
                                        </p:tav>
                                      </p:tavLst>
                                    </p:anim>
                                    <p:animScale>
                                      <p:cBhvr>
                                        <p:cTn id="27" dur="26">
                                          <p:stCondLst>
                                            <p:cond delay="650"/>
                                          </p:stCondLst>
                                        </p:cTn>
                                        <p:tgtEl>
                                          <p:spTgt spid="46090"/>
                                        </p:tgtEl>
                                      </p:cBhvr>
                                      <p:to x="100000" y="60000"/>
                                    </p:animScale>
                                    <p:animScale>
                                      <p:cBhvr>
                                        <p:cTn id="28" dur="166" decel="50000">
                                          <p:stCondLst>
                                            <p:cond delay="676"/>
                                          </p:stCondLst>
                                        </p:cTn>
                                        <p:tgtEl>
                                          <p:spTgt spid="46090"/>
                                        </p:tgtEl>
                                      </p:cBhvr>
                                      <p:to x="100000" y="100000"/>
                                    </p:animScale>
                                    <p:animScale>
                                      <p:cBhvr>
                                        <p:cTn id="29" dur="26">
                                          <p:stCondLst>
                                            <p:cond delay="1312"/>
                                          </p:stCondLst>
                                        </p:cTn>
                                        <p:tgtEl>
                                          <p:spTgt spid="46090"/>
                                        </p:tgtEl>
                                      </p:cBhvr>
                                      <p:to x="100000" y="80000"/>
                                    </p:animScale>
                                    <p:animScale>
                                      <p:cBhvr>
                                        <p:cTn id="30" dur="166" decel="50000">
                                          <p:stCondLst>
                                            <p:cond delay="1338"/>
                                          </p:stCondLst>
                                        </p:cTn>
                                        <p:tgtEl>
                                          <p:spTgt spid="46090"/>
                                        </p:tgtEl>
                                      </p:cBhvr>
                                      <p:to x="100000" y="100000"/>
                                    </p:animScale>
                                    <p:animScale>
                                      <p:cBhvr>
                                        <p:cTn id="31" dur="26">
                                          <p:stCondLst>
                                            <p:cond delay="1642"/>
                                          </p:stCondLst>
                                        </p:cTn>
                                        <p:tgtEl>
                                          <p:spTgt spid="46090"/>
                                        </p:tgtEl>
                                      </p:cBhvr>
                                      <p:to x="100000" y="90000"/>
                                    </p:animScale>
                                    <p:animScale>
                                      <p:cBhvr>
                                        <p:cTn id="32" dur="166" decel="50000">
                                          <p:stCondLst>
                                            <p:cond delay="1668"/>
                                          </p:stCondLst>
                                        </p:cTn>
                                        <p:tgtEl>
                                          <p:spTgt spid="46090"/>
                                        </p:tgtEl>
                                      </p:cBhvr>
                                      <p:to x="100000" y="100000"/>
                                    </p:animScale>
                                    <p:animScale>
                                      <p:cBhvr>
                                        <p:cTn id="33" dur="26">
                                          <p:stCondLst>
                                            <p:cond delay="1808"/>
                                          </p:stCondLst>
                                        </p:cTn>
                                        <p:tgtEl>
                                          <p:spTgt spid="46090"/>
                                        </p:tgtEl>
                                      </p:cBhvr>
                                      <p:to x="100000" y="95000"/>
                                    </p:animScale>
                                    <p:animScale>
                                      <p:cBhvr>
                                        <p:cTn id="34" dur="166" decel="50000">
                                          <p:stCondLst>
                                            <p:cond delay="1834"/>
                                          </p:stCondLst>
                                        </p:cTn>
                                        <p:tgtEl>
                                          <p:spTgt spid="460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uiExpand="1" build="p"/>
      <p:bldP spid="460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4859338" y="1844675"/>
            <a:ext cx="4032250" cy="3679825"/>
            <a:chOff x="3061" y="1162"/>
            <a:chExt cx="2540" cy="2318"/>
          </a:xfrm>
        </p:grpSpPr>
        <p:pic>
          <p:nvPicPr>
            <p:cNvPr id="47107" name="Picture 3"/>
            <p:cNvPicPr>
              <a:picLocks noChangeAspect="1" noChangeArrowheads="1"/>
            </p:cNvPicPr>
            <p:nvPr/>
          </p:nvPicPr>
          <p:blipFill>
            <a:blip r:embed="rId3">
              <a:lum bright="80000" contrast="-70000"/>
              <a:extLst>
                <a:ext uri="{28A0092B-C50C-407E-A947-70E740481C1C}">
                  <a14:useLocalDpi xmlns:a14="http://schemas.microsoft.com/office/drawing/2010/main" val="0"/>
                </a:ext>
              </a:extLst>
            </a:blip>
            <a:srcRect/>
            <a:stretch>
              <a:fillRect/>
            </a:stretch>
          </p:blipFill>
          <p:spPr bwMode="auto">
            <a:xfrm>
              <a:off x="3061" y="1162"/>
              <a:ext cx="2540"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 y="1797"/>
              <a:ext cx="258"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09" name="Rectangle 5"/>
          <p:cNvSpPr>
            <a:spLocks noGrp="1" noChangeArrowheads="1"/>
          </p:cNvSpPr>
          <p:nvPr>
            <p:ph type="title"/>
          </p:nvPr>
        </p:nvSpPr>
        <p:spPr/>
        <p:txBody>
          <a:bodyPr/>
          <a:lstStyle/>
          <a:p>
            <a:r>
              <a:rPr lang="de-DE" altLang="de-DE"/>
              <a:t>4.2 Schädlinge</a:t>
            </a:r>
          </a:p>
        </p:txBody>
      </p:sp>
      <p:sp>
        <p:nvSpPr>
          <p:cNvPr id="47110" name="Rectangle 6"/>
          <p:cNvSpPr>
            <a:spLocks noGrp="1" noChangeArrowheads="1"/>
          </p:cNvSpPr>
          <p:nvPr>
            <p:ph type="body" idx="1"/>
          </p:nvPr>
        </p:nvSpPr>
        <p:spPr>
          <a:xfrm>
            <a:off x="455613" y="1598613"/>
            <a:ext cx="4403725" cy="4638675"/>
          </a:xfrm>
        </p:spPr>
        <p:txBody>
          <a:bodyPr/>
          <a:lstStyle/>
          <a:p>
            <a:pPr>
              <a:lnSpc>
                <a:spcPct val="80000"/>
              </a:lnSpc>
            </a:pPr>
            <a:r>
              <a:rPr lang="de-DE" altLang="de-DE" sz="1900"/>
              <a:t>Schädlinge wie Fliegen, Käfer, oder Ameisen sind Träger von Keimen und Verderbniserregern und haben in der Küche nichts zu suchen.</a:t>
            </a:r>
          </a:p>
          <a:p>
            <a:pPr>
              <a:lnSpc>
                <a:spcPct val="80000"/>
              </a:lnSpc>
              <a:buFont typeface="Wingdings" pitchFamily="2" charset="2"/>
              <a:buNone/>
            </a:pPr>
            <a:endParaRPr lang="de-DE" altLang="de-DE" sz="1900"/>
          </a:p>
          <a:p>
            <a:pPr>
              <a:lnSpc>
                <a:spcPct val="80000"/>
              </a:lnSpc>
            </a:pPr>
            <a:r>
              <a:rPr lang="de-DE" altLang="de-DE" sz="1900"/>
              <a:t>Informieren Sie Ihre Ansprechpartner, wenn Sie z.B. Ameisen oder Nagetiere gesehen haben sollten.</a:t>
            </a:r>
          </a:p>
          <a:p>
            <a:pPr>
              <a:lnSpc>
                <a:spcPct val="80000"/>
              </a:lnSpc>
              <a:buFont typeface="Wingdings" pitchFamily="2" charset="2"/>
              <a:buNone/>
            </a:pPr>
            <a:r>
              <a:rPr lang="de-DE" altLang="de-DE" sz="1900"/>
              <a:t> </a:t>
            </a:r>
          </a:p>
          <a:p>
            <a:pPr>
              <a:lnSpc>
                <a:spcPct val="80000"/>
              </a:lnSpc>
            </a:pPr>
            <a:r>
              <a:rPr lang="de-DE" altLang="de-DE" sz="1900"/>
              <a:t>Die Schädlinge werden dann gegebenenfalls durch Fachfirmen beseitigt …</a:t>
            </a:r>
          </a:p>
          <a:p>
            <a:pPr>
              <a:lnSpc>
                <a:spcPct val="80000"/>
              </a:lnSpc>
              <a:buFont typeface="Wingdings" pitchFamily="2" charset="2"/>
              <a:buNone/>
            </a:pPr>
            <a:endParaRPr lang="de-DE" altLang="de-DE" sz="1900"/>
          </a:p>
          <a:p>
            <a:pPr>
              <a:lnSpc>
                <a:spcPct val="80000"/>
              </a:lnSpc>
            </a:pPr>
            <a:r>
              <a:rPr lang="de-DE" altLang="de-DE" sz="1900"/>
              <a:t>Ein Formular „Lagerkontrolle Schädlingsprävention“ sollte Ihnen bei der regelmäßigen Kontrolle der Räumlichkeiten helfen.</a:t>
            </a:r>
          </a:p>
        </p:txBody>
      </p:sp>
      <p:sp>
        <p:nvSpPr>
          <p:cNvPr id="47111" name="Rectangle 7"/>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Raumhygiene</a:t>
            </a:r>
          </a:p>
        </p:txBody>
      </p:sp>
      <p:grpSp>
        <p:nvGrpSpPr>
          <p:cNvPr id="47113" name="Group 9"/>
          <p:cNvGrpSpPr>
            <a:grpSpLocks/>
          </p:cNvGrpSpPr>
          <p:nvPr/>
        </p:nvGrpSpPr>
        <p:grpSpPr bwMode="auto">
          <a:xfrm>
            <a:off x="0" y="404813"/>
            <a:ext cx="8569325" cy="6127750"/>
            <a:chOff x="158" y="255"/>
            <a:chExt cx="5398" cy="3860"/>
          </a:xfrm>
        </p:grpSpPr>
        <p:pic>
          <p:nvPicPr>
            <p:cNvPr id="471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4" y="527"/>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 y="436"/>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 y="572"/>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4" y="255"/>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0" y="799"/>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1" y="799"/>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 y="1117"/>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 y="1661"/>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2"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3" y="2341"/>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3"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 y="300"/>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4"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0" y="3022"/>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5"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 y="3884"/>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7126" name="Picture 22"/>
          <p:cNvPicPr>
            <a:picLocks noChangeAspect="1" noChangeArrowheads="1"/>
          </p:cNvPicPr>
          <p:nvPr/>
        </p:nvPicPr>
        <p:blipFill>
          <a:blip r:embed="rId6" cstate="print">
            <a:lum bright="2000"/>
            <a:extLst>
              <a:ext uri="{28A0092B-C50C-407E-A947-70E740481C1C}">
                <a14:useLocalDpi xmlns:a14="http://schemas.microsoft.com/office/drawing/2010/main" val="0"/>
              </a:ext>
            </a:extLst>
          </a:blip>
          <a:srcRect/>
          <a:stretch>
            <a:fillRect/>
          </a:stretch>
        </p:blipFill>
        <p:spPr bwMode="auto">
          <a:xfrm>
            <a:off x="1403350" y="549275"/>
            <a:ext cx="10080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4312529">
            <a:off x="6731000" y="4510088"/>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8" name="Rectangle 24"/>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4712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1680">
            <a:off x="3492500" y="2276475"/>
            <a:ext cx="4283075"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30" name="Rectangle 2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7131" name="Rectangle 27"/>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2000"/>
                                        <p:tgtEl>
                                          <p:spTgt spid="47109"/>
                                        </p:tgtEl>
                                      </p:cBhvr>
                                    </p:animEffect>
                                  </p:childTnLst>
                                </p:cTn>
                              </p:par>
                              <p:par>
                                <p:cTn id="8" presetID="10" presetClass="entr" presetSubtype="0" fill="hold" nodeType="withEffect">
                                  <p:stCondLst>
                                    <p:cond delay="0"/>
                                  </p:stCondLst>
                                  <p:childTnLst>
                                    <p:set>
                                      <p:cBhvr>
                                        <p:cTn id="9" dur="1" fill="hold">
                                          <p:stCondLst>
                                            <p:cond delay="0"/>
                                          </p:stCondLst>
                                        </p:cTn>
                                        <p:tgtEl>
                                          <p:spTgt spid="47113"/>
                                        </p:tgtEl>
                                        <p:attrNameLst>
                                          <p:attrName>style.visibility</p:attrName>
                                        </p:attrNameLst>
                                      </p:cBhvr>
                                      <p:to>
                                        <p:strVal val="visible"/>
                                      </p:to>
                                    </p:set>
                                    <p:animEffect transition="in" filter="fade">
                                      <p:cBhvr>
                                        <p:cTn id="10" dur="2000"/>
                                        <p:tgtEl>
                                          <p:spTgt spid="47113"/>
                                        </p:tgtEl>
                                      </p:cBhvr>
                                    </p:animEffect>
                                  </p:childTnLst>
                                </p:cTn>
                              </p:par>
                              <p:par>
                                <p:cTn id="11" presetID="10" presetClass="entr" presetSubtype="0" fill="hold" nodeType="withEffect">
                                  <p:stCondLst>
                                    <p:cond delay="0"/>
                                  </p:stCondLst>
                                  <p:childTnLst>
                                    <p:set>
                                      <p:cBhvr>
                                        <p:cTn id="12" dur="1" fill="hold">
                                          <p:stCondLst>
                                            <p:cond delay="0"/>
                                          </p:stCondLst>
                                        </p:cTn>
                                        <p:tgtEl>
                                          <p:spTgt spid="47106"/>
                                        </p:tgtEl>
                                        <p:attrNameLst>
                                          <p:attrName>style.visibility</p:attrName>
                                        </p:attrNameLst>
                                      </p:cBhvr>
                                      <p:to>
                                        <p:strVal val="visible"/>
                                      </p:to>
                                    </p:set>
                                    <p:animEffect transition="in" filter="fade">
                                      <p:cBhvr>
                                        <p:cTn id="13" dur="2000"/>
                                        <p:tgtEl>
                                          <p:spTgt spid="47106"/>
                                        </p:tgtEl>
                                      </p:cBhvr>
                                    </p:animEffect>
                                  </p:childTnLst>
                                </p:cTn>
                              </p:par>
                              <p:par>
                                <p:cTn id="14" presetID="10" presetClass="entr" presetSubtype="0" fill="hold" nodeType="withEffect">
                                  <p:stCondLst>
                                    <p:cond delay="0"/>
                                  </p:stCondLst>
                                  <p:childTnLst>
                                    <p:set>
                                      <p:cBhvr>
                                        <p:cTn id="15" dur="1" fill="hold">
                                          <p:stCondLst>
                                            <p:cond delay="0"/>
                                          </p:stCondLst>
                                        </p:cTn>
                                        <p:tgtEl>
                                          <p:spTgt spid="47127"/>
                                        </p:tgtEl>
                                        <p:attrNameLst>
                                          <p:attrName>style.visibility</p:attrName>
                                        </p:attrNameLst>
                                      </p:cBhvr>
                                      <p:to>
                                        <p:strVal val="visible"/>
                                      </p:to>
                                    </p:set>
                                    <p:animEffect transition="in" filter="fade">
                                      <p:cBhvr>
                                        <p:cTn id="16" dur="2000"/>
                                        <p:tgtEl>
                                          <p:spTgt spid="471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47110">
                                            <p:txEl>
                                              <p:pRg st="0" end="0"/>
                                            </p:txEl>
                                          </p:spTgt>
                                        </p:tgtEl>
                                        <p:attrNameLst>
                                          <p:attrName>style.visibility</p:attrName>
                                        </p:attrNameLst>
                                      </p:cBhvr>
                                      <p:to>
                                        <p:strVal val="visible"/>
                                      </p:to>
                                    </p:set>
                                    <p:animEffect transition="in" filter="fade">
                                      <p:cBhvr>
                                        <p:cTn id="21" dur="2000"/>
                                        <p:tgtEl>
                                          <p:spTgt spid="47110">
                                            <p:txEl>
                                              <p:pRg st="0" end="0"/>
                                            </p:txEl>
                                          </p:spTgt>
                                        </p:tgtEl>
                                      </p:cBhvr>
                                    </p:animEffect>
                                  </p:childTnLst>
                                </p:cTn>
                              </p:par>
                            </p:childTnLst>
                          </p:cTn>
                        </p:par>
                        <p:par>
                          <p:cTn id="22" fill="hold" nodeType="afterGroup">
                            <p:stCondLst>
                              <p:cond delay="4000"/>
                            </p:stCondLst>
                            <p:childTnLst>
                              <p:par>
                                <p:cTn id="23" presetID="17" presetClass="path" presetSubtype="0" accel="50000" decel="50000" fill="hold" nodeType="afterEffect">
                                  <p:stCondLst>
                                    <p:cond delay="4000"/>
                                  </p:stCondLst>
                                  <p:childTnLst>
                                    <p:animMotion origin="layout" path="M 0.0 0.0  L 0.052 0.0  L 0.089 -0.04933  L 0.125 0.0  L 0.177 0.0  L 0.177 0.06933  L 0.213 0.11867  L 0.177 0.16667  L 0.177 0.236  L 0.125 0.236  L 0.089 0.284  L 0.052 0.236  L 0.0 0.236  L 0.0 0.16667  L -0.037 0.11867  L 0.0 0.06933  L 0.0 0.0  Z" pathEditMode="relative" ptsTypes="">
                                      <p:cBhvr>
                                        <p:cTn id="24" dur="2000" fill="hold"/>
                                        <p:tgtEl>
                                          <p:spTgt spid="47126"/>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1000"/>
                                  </p:stCondLst>
                                  <p:childTnLst>
                                    <p:set>
                                      <p:cBhvr>
                                        <p:cTn id="28" dur="1" fill="hold">
                                          <p:stCondLst>
                                            <p:cond delay="0"/>
                                          </p:stCondLst>
                                        </p:cTn>
                                        <p:tgtEl>
                                          <p:spTgt spid="47110">
                                            <p:txEl>
                                              <p:pRg st="2" end="2"/>
                                            </p:txEl>
                                          </p:spTgt>
                                        </p:tgtEl>
                                        <p:attrNameLst>
                                          <p:attrName>style.visibility</p:attrName>
                                        </p:attrNameLst>
                                      </p:cBhvr>
                                      <p:to>
                                        <p:strVal val="visible"/>
                                      </p:to>
                                    </p:set>
                                    <p:animEffect transition="in" filter="fade">
                                      <p:cBhvr>
                                        <p:cTn id="29" dur="2000"/>
                                        <p:tgtEl>
                                          <p:spTgt spid="47110">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5000"/>
                                  </p:stCondLst>
                                  <p:childTnLst>
                                    <p:set>
                                      <p:cBhvr>
                                        <p:cTn id="33" dur="1" fill="hold">
                                          <p:stCondLst>
                                            <p:cond delay="0"/>
                                          </p:stCondLst>
                                        </p:cTn>
                                        <p:tgtEl>
                                          <p:spTgt spid="47110">
                                            <p:txEl>
                                              <p:pRg st="4" end="4"/>
                                            </p:txEl>
                                          </p:spTgt>
                                        </p:tgtEl>
                                        <p:attrNameLst>
                                          <p:attrName>style.visibility</p:attrName>
                                        </p:attrNameLst>
                                      </p:cBhvr>
                                      <p:to>
                                        <p:strVal val="visible"/>
                                      </p:to>
                                    </p:set>
                                    <p:animEffect transition="in" filter="fade">
                                      <p:cBhvr>
                                        <p:cTn id="34" dur="2000"/>
                                        <p:tgtEl>
                                          <p:spTgt spid="47110">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3500"/>
                                  </p:stCondLst>
                                  <p:childTnLst>
                                    <p:animMotion origin="layout" path="M 2.77778E-7 5.55556E-6 C -0.00365 -0.0574 -0.00261 -0.11457 0.00468 -0.17152 C 0.00382 -0.18101 0.00416 -0.19073 0.00225 -0.19999 C 0.00173 -0.203 -0.00243 -0.20647 -0.00243 -0.20647 " pathEditMode="relative" ptsTypes="fffA">
                                      <p:cBhvr>
                                        <p:cTn id="38" dur="1000" fill="hold"/>
                                        <p:tgtEl>
                                          <p:spTgt spid="47127"/>
                                        </p:tgtEl>
                                        <p:attrNameLst>
                                          <p:attrName>ppt_x</p:attrName>
                                          <p:attrName>ppt_y</p:attrName>
                                        </p:attrNameLst>
                                      </p:cBhvr>
                                    </p:animMotion>
                                  </p:childTnLst>
                                </p:cTn>
                              </p:par>
                            </p:childTnLst>
                          </p:cTn>
                        </p:par>
                        <p:par>
                          <p:cTn id="39" fill="hold" nodeType="afterGroup">
                            <p:stCondLst>
                              <p:cond delay="4500"/>
                            </p:stCondLst>
                            <p:childTnLst>
                              <p:par>
                                <p:cTn id="40" presetID="51" presetClass="entr" presetSubtype="0" fill="hold" nodeType="afterEffect">
                                  <p:stCondLst>
                                    <p:cond delay="500"/>
                                  </p:stCondLst>
                                  <p:childTnLst>
                                    <p:set>
                                      <p:cBhvr>
                                        <p:cTn id="41" dur="1" fill="hold">
                                          <p:stCondLst>
                                            <p:cond delay="0"/>
                                          </p:stCondLst>
                                        </p:cTn>
                                        <p:tgtEl>
                                          <p:spTgt spid="47129"/>
                                        </p:tgtEl>
                                        <p:attrNameLst>
                                          <p:attrName>style.visibility</p:attrName>
                                        </p:attrNameLst>
                                      </p:cBhvr>
                                      <p:to>
                                        <p:strVal val="visible"/>
                                      </p:to>
                                    </p:set>
                                    <p:animEffect transition="in" filter="fade">
                                      <p:cBhvr>
                                        <p:cTn id="42" dur="385" decel="100000"/>
                                        <p:tgtEl>
                                          <p:spTgt spid="47129"/>
                                        </p:tgtEl>
                                      </p:cBhvr>
                                    </p:animEffect>
                                    <p:animScale>
                                      <p:cBhvr>
                                        <p:cTn id="43" dur="385" decel="100000"/>
                                        <p:tgtEl>
                                          <p:spTgt spid="47129"/>
                                        </p:tgtEl>
                                      </p:cBhvr>
                                      <p:from x="10000" y="10000"/>
                                      <p:to x="200000" y="450000"/>
                                    </p:animScale>
                                    <p:animScale>
                                      <p:cBhvr>
                                        <p:cTn id="44" dur="615" accel="100000" fill="hold">
                                          <p:stCondLst>
                                            <p:cond delay="385"/>
                                          </p:stCondLst>
                                        </p:cTn>
                                        <p:tgtEl>
                                          <p:spTgt spid="47129"/>
                                        </p:tgtEl>
                                      </p:cBhvr>
                                      <p:from x="200000" y="450000"/>
                                      <p:to x="100000" y="100000"/>
                                    </p:animScale>
                                    <p:set>
                                      <p:cBhvr>
                                        <p:cTn id="45" dur="385" fill="hold"/>
                                        <p:tgtEl>
                                          <p:spTgt spid="47129"/>
                                        </p:tgtEl>
                                        <p:attrNameLst>
                                          <p:attrName>ppt_x</p:attrName>
                                        </p:attrNameLst>
                                      </p:cBhvr>
                                      <p:to>
                                        <p:strVal val="(0.5)"/>
                                      </p:to>
                                    </p:set>
                                    <p:anim from="(0.5)" to="(#ppt_x)" calcmode="lin" valueType="num">
                                      <p:cBhvr>
                                        <p:cTn id="46" dur="615" accel="100000" fill="hold">
                                          <p:stCondLst>
                                            <p:cond delay="385"/>
                                          </p:stCondLst>
                                        </p:cTn>
                                        <p:tgtEl>
                                          <p:spTgt spid="47129"/>
                                        </p:tgtEl>
                                        <p:attrNameLst>
                                          <p:attrName>ppt_x</p:attrName>
                                        </p:attrNameLst>
                                      </p:cBhvr>
                                    </p:anim>
                                    <p:set>
                                      <p:cBhvr>
                                        <p:cTn id="47" dur="385" fill="hold"/>
                                        <p:tgtEl>
                                          <p:spTgt spid="47129"/>
                                        </p:tgtEl>
                                        <p:attrNameLst>
                                          <p:attrName>ppt_y</p:attrName>
                                        </p:attrNameLst>
                                      </p:cBhvr>
                                      <p:to>
                                        <p:strVal val="(#ppt_y+0.4)"/>
                                      </p:to>
                                    </p:set>
                                    <p:anim from="(#ppt_y+0.4)" to="(#ppt_y)" calcmode="lin" valueType="num">
                                      <p:cBhvr>
                                        <p:cTn id="48" dur="615" accel="100000" fill="hold">
                                          <p:stCondLst>
                                            <p:cond delay="385"/>
                                          </p:stCondLst>
                                        </p:cTn>
                                        <p:tgtEl>
                                          <p:spTgt spid="47129"/>
                                        </p:tgtEl>
                                        <p:attrNameLst>
                                          <p:attrName>ppt_y</p:attrName>
                                        </p:attrNameLst>
                                      </p:cBhvr>
                                    </p:anim>
                                  </p:childTnLst>
                                </p:cTn>
                              </p:par>
                            </p:childTnLst>
                          </p:cTn>
                        </p:par>
                        <p:par>
                          <p:cTn id="49" fill="hold" nodeType="afterGroup">
                            <p:stCondLst>
                              <p:cond delay="6000"/>
                            </p:stCondLst>
                            <p:childTnLst>
                              <p:par>
                                <p:cTn id="50" presetID="37" presetClass="exit" presetSubtype="0" fill="hold" nodeType="afterEffect">
                                  <p:stCondLst>
                                    <p:cond delay="0"/>
                                  </p:stCondLst>
                                  <p:childTnLst>
                                    <p:animEffect transition="out" filter="fade">
                                      <p:cBhvr>
                                        <p:cTn id="51" dur="1000"/>
                                        <p:tgtEl>
                                          <p:spTgt spid="47126"/>
                                        </p:tgtEl>
                                      </p:cBhvr>
                                    </p:animEffect>
                                    <p:anim calcmode="lin" valueType="num">
                                      <p:cBhvr>
                                        <p:cTn id="52" dur="1000"/>
                                        <p:tgtEl>
                                          <p:spTgt spid="47126"/>
                                        </p:tgtEl>
                                        <p:attrNameLst>
                                          <p:attrName>ppt_x</p:attrName>
                                        </p:attrNameLst>
                                      </p:cBhvr>
                                      <p:tavLst>
                                        <p:tav tm="0">
                                          <p:val>
                                            <p:strVal val="ppt_x"/>
                                          </p:val>
                                        </p:tav>
                                        <p:tav tm="100000">
                                          <p:val>
                                            <p:strVal val="ppt_x"/>
                                          </p:val>
                                        </p:tav>
                                      </p:tavLst>
                                    </p:anim>
                                    <p:anim calcmode="lin" valueType="num">
                                      <p:cBhvr>
                                        <p:cTn id="53" dur="100" decel="100000"/>
                                        <p:tgtEl>
                                          <p:spTgt spid="47126"/>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47126"/>
                                        </p:tgtEl>
                                        <p:attrNameLst>
                                          <p:attrName>ppt_y</p:attrName>
                                        </p:attrNameLst>
                                      </p:cBhvr>
                                      <p:tavLst>
                                        <p:tav tm="0">
                                          <p:val>
                                            <p:strVal val="ppt_y"/>
                                          </p:val>
                                        </p:tav>
                                        <p:tav tm="100000">
                                          <p:val>
                                            <p:strVal val="ppt_y+1"/>
                                          </p:val>
                                        </p:tav>
                                      </p:tavLst>
                                    </p:anim>
                                    <p:set>
                                      <p:cBhvr>
                                        <p:cTn id="55" dur="1" fill="hold">
                                          <p:stCondLst>
                                            <p:cond delay="999"/>
                                          </p:stCondLst>
                                        </p:cTn>
                                        <p:tgtEl>
                                          <p:spTgt spid="47126"/>
                                        </p:tgtEl>
                                        <p:attrNameLst>
                                          <p:attrName>style.visibility</p:attrName>
                                        </p:attrNameLst>
                                      </p:cBhvr>
                                      <p:to>
                                        <p:strVal val="hidden"/>
                                      </p:to>
                                    </p:set>
                                  </p:childTnLst>
                                </p:cTn>
                              </p:par>
                              <p:par>
                                <p:cTn id="56" presetID="37" presetClass="exit" presetSubtype="0" fill="hold" nodeType="withEffect">
                                  <p:stCondLst>
                                    <p:cond delay="0"/>
                                  </p:stCondLst>
                                  <p:childTnLst>
                                    <p:animEffect transition="out" filter="fade">
                                      <p:cBhvr>
                                        <p:cTn id="57" dur="1000"/>
                                        <p:tgtEl>
                                          <p:spTgt spid="47113"/>
                                        </p:tgtEl>
                                      </p:cBhvr>
                                    </p:animEffect>
                                    <p:anim calcmode="lin" valueType="num">
                                      <p:cBhvr>
                                        <p:cTn id="58" dur="1000"/>
                                        <p:tgtEl>
                                          <p:spTgt spid="47113"/>
                                        </p:tgtEl>
                                        <p:attrNameLst>
                                          <p:attrName>ppt_x</p:attrName>
                                        </p:attrNameLst>
                                      </p:cBhvr>
                                      <p:tavLst>
                                        <p:tav tm="0">
                                          <p:val>
                                            <p:strVal val="ppt_x"/>
                                          </p:val>
                                        </p:tav>
                                        <p:tav tm="100000">
                                          <p:val>
                                            <p:strVal val="ppt_x"/>
                                          </p:val>
                                        </p:tav>
                                      </p:tavLst>
                                    </p:anim>
                                    <p:anim calcmode="lin" valueType="num">
                                      <p:cBhvr>
                                        <p:cTn id="59" dur="100" decel="100000"/>
                                        <p:tgtEl>
                                          <p:spTgt spid="47113"/>
                                        </p:tgtEl>
                                        <p:attrNameLst>
                                          <p:attrName>ppt_y</p:attrName>
                                        </p:attrNameLst>
                                      </p:cBhvr>
                                      <p:tavLst>
                                        <p:tav tm="0">
                                          <p:val>
                                            <p:strVal val="ppt_y"/>
                                          </p:val>
                                        </p:tav>
                                        <p:tav tm="100000">
                                          <p:val>
                                            <p:strVal val="ppt_y-.03"/>
                                          </p:val>
                                        </p:tav>
                                      </p:tavLst>
                                    </p:anim>
                                    <p:anim calcmode="lin" valueType="num">
                                      <p:cBhvr>
                                        <p:cTn id="60" dur="900" accel="100000">
                                          <p:stCondLst>
                                            <p:cond delay="100"/>
                                          </p:stCondLst>
                                        </p:cTn>
                                        <p:tgtEl>
                                          <p:spTgt spid="47113"/>
                                        </p:tgtEl>
                                        <p:attrNameLst>
                                          <p:attrName>ppt_y</p:attrName>
                                        </p:attrNameLst>
                                      </p:cBhvr>
                                      <p:tavLst>
                                        <p:tav tm="0">
                                          <p:val>
                                            <p:strVal val="ppt_y"/>
                                          </p:val>
                                        </p:tav>
                                        <p:tav tm="100000">
                                          <p:val>
                                            <p:strVal val="ppt_y+1"/>
                                          </p:val>
                                        </p:tav>
                                      </p:tavLst>
                                    </p:anim>
                                    <p:set>
                                      <p:cBhvr>
                                        <p:cTn id="61" dur="1" fill="hold">
                                          <p:stCondLst>
                                            <p:cond delay="999"/>
                                          </p:stCondLst>
                                        </p:cTn>
                                        <p:tgtEl>
                                          <p:spTgt spid="47113"/>
                                        </p:tgtEl>
                                        <p:attrNameLst>
                                          <p:attrName>style.visibility</p:attrName>
                                        </p:attrNameLst>
                                      </p:cBhvr>
                                      <p:to>
                                        <p:strVal val="hidden"/>
                                      </p:to>
                                    </p:set>
                                  </p:childTnLst>
                                </p:cTn>
                              </p:par>
                              <p:par>
                                <p:cTn id="62" presetID="37" presetClass="exit" presetSubtype="0" fill="hold" nodeType="withEffect">
                                  <p:stCondLst>
                                    <p:cond delay="0"/>
                                  </p:stCondLst>
                                  <p:childTnLst>
                                    <p:animEffect transition="out" filter="fade">
                                      <p:cBhvr>
                                        <p:cTn id="63" dur="1000"/>
                                        <p:tgtEl>
                                          <p:spTgt spid="47106"/>
                                        </p:tgtEl>
                                      </p:cBhvr>
                                    </p:animEffect>
                                    <p:anim calcmode="lin" valueType="num">
                                      <p:cBhvr>
                                        <p:cTn id="64" dur="1000"/>
                                        <p:tgtEl>
                                          <p:spTgt spid="47106"/>
                                        </p:tgtEl>
                                        <p:attrNameLst>
                                          <p:attrName>ppt_x</p:attrName>
                                        </p:attrNameLst>
                                      </p:cBhvr>
                                      <p:tavLst>
                                        <p:tav tm="0">
                                          <p:val>
                                            <p:strVal val="ppt_x"/>
                                          </p:val>
                                        </p:tav>
                                        <p:tav tm="100000">
                                          <p:val>
                                            <p:strVal val="ppt_x"/>
                                          </p:val>
                                        </p:tav>
                                      </p:tavLst>
                                    </p:anim>
                                    <p:anim calcmode="lin" valueType="num">
                                      <p:cBhvr>
                                        <p:cTn id="65" dur="100" decel="100000"/>
                                        <p:tgtEl>
                                          <p:spTgt spid="47106"/>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47106"/>
                                        </p:tgtEl>
                                        <p:attrNameLst>
                                          <p:attrName>ppt_y</p:attrName>
                                        </p:attrNameLst>
                                      </p:cBhvr>
                                      <p:tavLst>
                                        <p:tav tm="0">
                                          <p:val>
                                            <p:strVal val="ppt_y"/>
                                          </p:val>
                                        </p:tav>
                                        <p:tav tm="100000">
                                          <p:val>
                                            <p:strVal val="ppt_y+1"/>
                                          </p:val>
                                        </p:tav>
                                      </p:tavLst>
                                    </p:anim>
                                    <p:set>
                                      <p:cBhvr>
                                        <p:cTn id="67" dur="1" fill="hold">
                                          <p:stCondLst>
                                            <p:cond delay="999"/>
                                          </p:stCondLst>
                                        </p:cTn>
                                        <p:tgtEl>
                                          <p:spTgt spid="47106"/>
                                        </p:tgtEl>
                                        <p:attrNameLst>
                                          <p:attrName>style.visibility</p:attrName>
                                        </p:attrNameLst>
                                      </p:cBhvr>
                                      <p:to>
                                        <p:strVal val="hidden"/>
                                      </p:to>
                                    </p:set>
                                  </p:childTnLst>
                                </p:cTn>
                              </p:par>
                              <p:par>
                                <p:cTn id="68" presetID="37" presetClass="exit" presetSubtype="0" fill="hold" nodeType="withEffect">
                                  <p:stCondLst>
                                    <p:cond delay="0"/>
                                  </p:stCondLst>
                                  <p:childTnLst>
                                    <p:animEffect transition="out" filter="fade">
                                      <p:cBhvr>
                                        <p:cTn id="69" dur="1000"/>
                                        <p:tgtEl>
                                          <p:spTgt spid="47127"/>
                                        </p:tgtEl>
                                      </p:cBhvr>
                                    </p:animEffect>
                                    <p:anim calcmode="lin" valueType="num">
                                      <p:cBhvr>
                                        <p:cTn id="70" dur="1000"/>
                                        <p:tgtEl>
                                          <p:spTgt spid="47127"/>
                                        </p:tgtEl>
                                        <p:attrNameLst>
                                          <p:attrName>ppt_x</p:attrName>
                                        </p:attrNameLst>
                                      </p:cBhvr>
                                      <p:tavLst>
                                        <p:tav tm="0">
                                          <p:val>
                                            <p:strVal val="ppt_x"/>
                                          </p:val>
                                        </p:tav>
                                        <p:tav tm="100000">
                                          <p:val>
                                            <p:strVal val="ppt_x"/>
                                          </p:val>
                                        </p:tav>
                                      </p:tavLst>
                                    </p:anim>
                                    <p:anim calcmode="lin" valueType="num">
                                      <p:cBhvr>
                                        <p:cTn id="71" dur="100" decel="100000"/>
                                        <p:tgtEl>
                                          <p:spTgt spid="47127"/>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47127"/>
                                        </p:tgtEl>
                                        <p:attrNameLst>
                                          <p:attrName>ppt_y</p:attrName>
                                        </p:attrNameLst>
                                      </p:cBhvr>
                                      <p:tavLst>
                                        <p:tav tm="0">
                                          <p:val>
                                            <p:strVal val="ppt_y"/>
                                          </p:val>
                                        </p:tav>
                                        <p:tav tm="100000">
                                          <p:val>
                                            <p:strVal val="ppt_y+1"/>
                                          </p:val>
                                        </p:tav>
                                      </p:tavLst>
                                    </p:anim>
                                    <p:set>
                                      <p:cBhvr>
                                        <p:cTn id="73" dur="1" fill="hold">
                                          <p:stCondLst>
                                            <p:cond delay="999"/>
                                          </p:stCondLst>
                                        </p:cTn>
                                        <p:tgtEl>
                                          <p:spTgt spid="47127"/>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1000"/>
                                        <p:tgtEl>
                                          <p:spTgt spid="47129"/>
                                        </p:tgtEl>
                                        <p:attrNameLst>
                                          <p:attrName>ppt_x</p:attrName>
                                        </p:attrNameLst>
                                      </p:cBhvr>
                                      <p:tavLst>
                                        <p:tav tm="0">
                                          <p:val>
                                            <p:strVal val="ppt_x"/>
                                          </p:val>
                                        </p:tav>
                                        <p:tav tm="100000">
                                          <p:val>
                                            <p:strVal val="ppt_x"/>
                                          </p:val>
                                        </p:tav>
                                      </p:tavLst>
                                    </p:anim>
                                    <p:anim calcmode="lin" valueType="num">
                                      <p:cBhvr additive="base">
                                        <p:cTn id="76" dur="1000"/>
                                        <p:tgtEl>
                                          <p:spTgt spid="47129"/>
                                        </p:tgtEl>
                                        <p:attrNameLst>
                                          <p:attrName>ppt_y</p:attrName>
                                        </p:attrNameLst>
                                      </p:cBhvr>
                                      <p:tavLst>
                                        <p:tav tm="0">
                                          <p:val>
                                            <p:strVal val="ppt_y"/>
                                          </p:val>
                                        </p:tav>
                                        <p:tav tm="100000">
                                          <p:val>
                                            <p:strVal val="1+ppt_h/2"/>
                                          </p:val>
                                        </p:tav>
                                      </p:tavLst>
                                    </p:anim>
                                    <p:set>
                                      <p:cBhvr>
                                        <p:cTn id="77" dur="1" fill="hold">
                                          <p:stCondLst>
                                            <p:cond delay="999"/>
                                          </p:stCondLst>
                                        </p:cTn>
                                        <p:tgtEl>
                                          <p:spTgt spid="4712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110">
                                            <p:txEl>
                                              <p:pRg st="6" end="6"/>
                                            </p:txEl>
                                          </p:spTgt>
                                        </p:tgtEl>
                                        <p:attrNameLst>
                                          <p:attrName>style.visibility</p:attrName>
                                        </p:attrNameLst>
                                      </p:cBhvr>
                                      <p:to>
                                        <p:strVal val="visible"/>
                                      </p:to>
                                    </p:set>
                                    <p:animEffect transition="in" filter="fade">
                                      <p:cBhvr>
                                        <p:cTn id="82" dur="2000"/>
                                        <p:tgtEl>
                                          <p:spTgt spid="47110">
                                            <p:txEl>
                                              <p:pRg st="6" end="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grpId="0" nodeType="clickEffect" nodePh="1">
                                  <p:stCondLst>
                                    <p:cond delay="0"/>
                                  </p:stCondLst>
                                  <p:endCondLst>
                                    <p:cond evt="begin" delay="0">
                                      <p:tn val="85"/>
                                    </p:cond>
                                  </p:endCondLst>
                                  <p:childTnLst>
                                    <p:set>
                                      <p:cBhvr>
                                        <p:cTn id="86" dur="1" fill="hold">
                                          <p:stCondLst>
                                            <p:cond delay="0"/>
                                          </p:stCondLst>
                                        </p:cTn>
                                        <p:tgtEl>
                                          <p:spTgt spid="47128"/>
                                        </p:tgtEl>
                                        <p:attrNameLst>
                                          <p:attrName>style.visibility</p:attrName>
                                        </p:attrNameLst>
                                      </p:cBhvr>
                                      <p:to>
                                        <p:strVal val="visible"/>
                                      </p:to>
                                    </p:set>
                                    <p:animEffect transition="in" filter="wipe(down)">
                                      <p:cBhvr>
                                        <p:cTn id="87" dur="1450">
                                          <p:stCondLst>
                                            <p:cond delay="0"/>
                                          </p:stCondLst>
                                        </p:cTn>
                                        <p:tgtEl>
                                          <p:spTgt spid="47128"/>
                                        </p:tgtEl>
                                      </p:cBhvr>
                                    </p:animEffect>
                                    <p:anim calcmode="lin" valueType="num">
                                      <p:cBhvr>
                                        <p:cTn id="88" dur="4555" tmFilter="0,0; 0.14,0.36; 0.43,0.73; 0.71,0.91; 1.0,1.0">
                                          <p:stCondLst>
                                            <p:cond delay="0"/>
                                          </p:stCondLst>
                                        </p:cTn>
                                        <p:tgtEl>
                                          <p:spTgt spid="47128"/>
                                        </p:tgtEl>
                                        <p:attrNameLst>
                                          <p:attrName>ppt_x</p:attrName>
                                        </p:attrNameLst>
                                      </p:cBhvr>
                                      <p:tavLst>
                                        <p:tav tm="0">
                                          <p:val>
                                            <p:strVal val="#ppt_x-0.25"/>
                                          </p:val>
                                        </p:tav>
                                        <p:tav tm="100000">
                                          <p:val>
                                            <p:strVal val="#ppt_x"/>
                                          </p:val>
                                        </p:tav>
                                      </p:tavLst>
                                    </p:anim>
                                    <p:anim calcmode="lin" valueType="num">
                                      <p:cBhvr>
                                        <p:cTn id="89" dur="1660" tmFilter="0.0,0.0; 0.25,0.07; 0.50,0.2; 0.75,0.467; 1.0,1.0">
                                          <p:stCondLst>
                                            <p:cond delay="0"/>
                                          </p:stCondLst>
                                        </p:cTn>
                                        <p:tgtEl>
                                          <p:spTgt spid="47128"/>
                                        </p:tgtEl>
                                        <p:attrNameLst>
                                          <p:attrName>ppt_y</p:attrName>
                                        </p:attrNameLst>
                                      </p:cBhvr>
                                      <p:tavLst>
                                        <p:tav tm="0" fmla="#ppt_y-sin(pi*$)/3">
                                          <p:val>
                                            <p:fltVal val="0.5"/>
                                          </p:val>
                                        </p:tav>
                                        <p:tav tm="100000">
                                          <p:val>
                                            <p:fltVal val="1"/>
                                          </p:val>
                                        </p:tav>
                                      </p:tavLst>
                                    </p:anim>
                                    <p:anim calcmode="lin" valueType="num">
                                      <p:cBhvr>
                                        <p:cTn id="90" dur="1660" tmFilter="0, 0; 0.125,0.2665; 0.25,0.4; 0.375,0.465; 0.5,0.5;  0.625,0.535; 0.75,0.6; 0.875,0.7335; 1,1">
                                          <p:stCondLst>
                                            <p:cond delay="1660"/>
                                          </p:stCondLst>
                                        </p:cTn>
                                        <p:tgtEl>
                                          <p:spTgt spid="47128"/>
                                        </p:tgtEl>
                                        <p:attrNameLst>
                                          <p:attrName>ppt_y</p:attrName>
                                        </p:attrNameLst>
                                      </p:cBhvr>
                                      <p:tavLst>
                                        <p:tav tm="0" fmla="#ppt_y-sin(pi*$)/9">
                                          <p:val>
                                            <p:fltVal val="0"/>
                                          </p:val>
                                        </p:tav>
                                        <p:tav tm="100000">
                                          <p:val>
                                            <p:fltVal val="1"/>
                                          </p:val>
                                        </p:tav>
                                      </p:tavLst>
                                    </p:anim>
                                    <p:anim calcmode="lin" valueType="num">
                                      <p:cBhvr>
                                        <p:cTn id="91" dur="830" tmFilter="0, 0; 0.125,0.2665; 0.25,0.4; 0.375,0.465; 0.5,0.5;  0.625,0.535; 0.75,0.6; 0.875,0.7335; 1,1">
                                          <p:stCondLst>
                                            <p:cond delay="3310"/>
                                          </p:stCondLst>
                                        </p:cTn>
                                        <p:tgtEl>
                                          <p:spTgt spid="47128"/>
                                        </p:tgtEl>
                                        <p:attrNameLst>
                                          <p:attrName>ppt_y</p:attrName>
                                        </p:attrNameLst>
                                      </p:cBhvr>
                                      <p:tavLst>
                                        <p:tav tm="0" fmla="#ppt_y-sin(pi*$)/27">
                                          <p:val>
                                            <p:fltVal val="0"/>
                                          </p:val>
                                        </p:tav>
                                        <p:tav tm="100000">
                                          <p:val>
                                            <p:fltVal val="1"/>
                                          </p:val>
                                        </p:tav>
                                      </p:tavLst>
                                    </p:anim>
                                    <p:anim calcmode="lin" valueType="num">
                                      <p:cBhvr>
                                        <p:cTn id="92" dur="410" tmFilter="0, 0; 0.125,0.2665; 0.25,0.4; 0.375,0.465; 0.5,0.5;  0.625,0.535; 0.75,0.6; 0.875,0.7335; 1,1">
                                          <p:stCondLst>
                                            <p:cond delay="4140"/>
                                          </p:stCondLst>
                                        </p:cTn>
                                        <p:tgtEl>
                                          <p:spTgt spid="47128"/>
                                        </p:tgtEl>
                                        <p:attrNameLst>
                                          <p:attrName>ppt_y</p:attrName>
                                        </p:attrNameLst>
                                      </p:cBhvr>
                                      <p:tavLst>
                                        <p:tav tm="0" fmla="#ppt_y-sin(pi*$)/81">
                                          <p:val>
                                            <p:fltVal val="0"/>
                                          </p:val>
                                        </p:tav>
                                        <p:tav tm="100000">
                                          <p:val>
                                            <p:fltVal val="1"/>
                                          </p:val>
                                        </p:tav>
                                      </p:tavLst>
                                    </p:anim>
                                    <p:animScale>
                                      <p:cBhvr>
                                        <p:cTn id="93" dur="65">
                                          <p:stCondLst>
                                            <p:cond delay="1625"/>
                                          </p:stCondLst>
                                        </p:cTn>
                                        <p:tgtEl>
                                          <p:spTgt spid="47128"/>
                                        </p:tgtEl>
                                      </p:cBhvr>
                                      <p:to x="100000" y="60000"/>
                                    </p:animScale>
                                    <p:animScale>
                                      <p:cBhvr>
                                        <p:cTn id="94" dur="415" decel="50000">
                                          <p:stCondLst>
                                            <p:cond delay="1690"/>
                                          </p:stCondLst>
                                        </p:cTn>
                                        <p:tgtEl>
                                          <p:spTgt spid="47128"/>
                                        </p:tgtEl>
                                      </p:cBhvr>
                                      <p:to x="100000" y="100000"/>
                                    </p:animScale>
                                    <p:animScale>
                                      <p:cBhvr>
                                        <p:cTn id="95" dur="65">
                                          <p:stCondLst>
                                            <p:cond delay="3280"/>
                                          </p:stCondLst>
                                        </p:cTn>
                                        <p:tgtEl>
                                          <p:spTgt spid="47128"/>
                                        </p:tgtEl>
                                      </p:cBhvr>
                                      <p:to x="100000" y="80000"/>
                                    </p:animScale>
                                    <p:animScale>
                                      <p:cBhvr>
                                        <p:cTn id="96" dur="415" decel="50000">
                                          <p:stCondLst>
                                            <p:cond delay="3345"/>
                                          </p:stCondLst>
                                        </p:cTn>
                                        <p:tgtEl>
                                          <p:spTgt spid="47128"/>
                                        </p:tgtEl>
                                      </p:cBhvr>
                                      <p:to x="100000" y="100000"/>
                                    </p:animScale>
                                    <p:animScale>
                                      <p:cBhvr>
                                        <p:cTn id="97" dur="65">
                                          <p:stCondLst>
                                            <p:cond delay="4105"/>
                                          </p:stCondLst>
                                        </p:cTn>
                                        <p:tgtEl>
                                          <p:spTgt spid="47128"/>
                                        </p:tgtEl>
                                      </p:cBhvr>
                                      <p:to x="100000" y="90000"/>
                                    </p:animScale>
                                    <p:animScale>
                                      <p:cBhvr>
                                        <p:cTn id="98" dur="415" decel="50000">
                                          <p:stCondLst>
                                            <p:cond delay="4170"/>
                                          </p:stCondLst>
                                        </p:cTn>
                                        <p:tgtEl>
                                          <p:spTgt spid="47128"/>
                                        </p:tgtEl>
                                      </p:cBhvr>
                                      <p:to x="100000" y="100000"/>
                                    </p:animScale>
                                    <p:animScale>
                                      <p:cBhvr>
                                        <p:cTn id="99" dur="65">
                                          <p:stCondLst>
                                            <p:cond delay="4520"/>
                                          </p:stCondLst>
                                        </p:cTn>
                                        <p:tgtEl>
                                          <p:spTgt spid="47128"/>
                                        </p:tgtEl>
                                      </p:cBhvr>
                                      <p:to x="100000" y="95000"/>
                                    </p:animScale>
                                    <p:animScale>
                                      <p:cBhvr>
                                        <p:cTn id="100" dur="415" decel="50000">
                                          <p:stCondLst>
                                            <p:cond delay="4585"/>
                                          </p:stCondLst>
                                        </p:cTn>
                                        <p:tgtEl>
                                          <p:spTgt spid="471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uiExpand="1" build="p"/>
      <p:bldP spid="4712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260350"/>
            <a:ext cx="8226425" cy="936625"/>
          </a:xfrm>
        </p:spPr>
        <p:txBody>
          <a:bodyPr/>
          <a:lstStyle/>
          <a:p>
            <a:r>
              <a:rPr lang="de-DE" altLang="de-DE" sz="2800"/>
              <a:t> </a:t>
            </a:r>
            <a:r>
              <a:rPr lang="de-DE" altLang="de-DE" sz="2500"/>
              <a:t>Beispiel für das (wöchentliche) Ausfüllen eines Formulars Lagerkontrolle/Schädlingsprävention</a:t>
            </a:r>
          </a:p>
        </p:txBody>
      </p:sp>
      <p:graphicFrame>
        <p:nvGraphicFramePr>
          <p:cNvPr id="48131" name="Group 3"/>
          <p:cNvGraphicFramePr>
            <a:graphicFrameLocks noGrp="1"/>
          </p:cNvGraphicFramePr>
          <p:nvPr/>
        </p:nvGraphicFramePr>
        <p:xfrm>
          <a:off x="395288" y="1341438"/>
          <a:ext cx="8280400" cy="4914900"/>
        </p:xfrm>
        <a:graphic>
          <a:graphicData uri="http://schemas.openxmlformats.org/drawingml/2006/table">
            <a:tbl>
              <a:tblPr/>
              <a:tblGrid>
                <a:gridCol w="5113337">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366838">
                  <a:extLst>
                    <a:ext uri="{9D8B030D-6E8A-4147-A177-3AD203B41FA5}">
                      <a16:colId xmlns:a16="http://schemas.microsoft.com/office/drawing/2014/main" val="20003"/>
                    </a:ext>
                  </a:extLst>
                </a:gridCol>
              </a:tblGrid>
              <a:tr h="57467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Datum: .. ..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Ja</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Nein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600" b="0" i="0" u="none" strike="noStrike" cap="none" normalizeH="0" baseline="0">
                          <a:ln>
                            <a:noFill/>
                          </a:ln>
                          <a:solidFill>
                            <a:srgbClr val="000000"/>
                          </a:solidFill>
                          <a:effectLst/>
                          <a:latin typeface="Arial" charset="0"/>
                        </a:rPr>
                        <a:t>Maßnahme</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17488">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Der Raum ist frei von Schädlingen, wie Ameisen, Fliegen oder Nagetieren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r>
                        <a:rPr kumimoji="0" lang="de-DE" altLang="de-DE" sz="1500" b="0" i="0" u="none" strike="noStrike" cap="none" normalizeH="0" baseline="0">
                          <a:ln>
                            <a:noFill/>
                          </a:ln>
                          <a:solidFill>
                            <a:srgbClr val="000000"/>
                          </a:solidFill>
                          <a:effectLst>
                            <a:outerShdw blurRad="38100" dist="38100" dir="2700000" algn="tl">
                              <a:srgbClr val="C0C0C0"/>
                            </a:outerShdw>
                          </a:effectLst>
                          <a:latin typeface="Arial" charset="0"/>
                        </a:rPr>
                        <a:t> </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63525">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Verpackungen sind frei von Fraßstellen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Die Regale sind sauber und staubfrei</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Die Wände sind sauber</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Der Boden ist sauber</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Wände, Decken und Regale sind frei von Spinnweben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Lebensmittel oder Non Food Artikel stehen nicht auf dem Boden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Umgefüllte Anbrüche sind in verschlossenen Behältern gelagert und mit MHD versehen</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17780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Alle Fenster (wenn vorhanden) haben Fliegengitter</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de-DE" altLang="de-DE" sz="1500" b="0" i="0" u="none" strike="noStrike" cap="none" normalizeH="0" baseline="0">
                        <a:ln>
                          <a:noFill/>
                        </a:ln>
                        <a:solidFill>
                          <a:srgbClr val="000000"/>
                        </a:solidFill>
                        <a:effectLst/>
                        <a:latin typeface="Arial" charset="0"/>
                      </a:endParaRP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a:t>
                      </a:r>
                    </a:p>
                  </a:txBody>
                  <a:tcPr marL="90000" marR="90000" marT="46800" marB="46800"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768350">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Name/Unterschrift, aufgenommen:</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rPr>
                        <a:t>Petra Müller</a:t>
                      </a:r>
                    </a:p>
                  </a:txBody>
                  <a:tcPr marL="90000" marR="90000" marT="46800" marB="46800"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gridSpan="3">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00000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00000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Name/Unterschrift, kontrolliert:</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de-DE" altLang="de-DE" sz="1500" b="0" i="0" u="none" strike="noStrike" cap="none" normalizeH="0" baseline="0">
                          <a:ln>
                            <a:noFill/>
                          </a:ln>
                          <a:solidFill>
                            <a:srgbClr val="000000"/>
                          </a:solidFill>
                          <a:effectLst/>
                          <a:latin typeface="Arial" charset="0"/>
                          <a:sym typeface="Wingdings" pitchFamily="2" charset="2"/>
                        </a:rPr>
                        <a:t>Norbert Meyer</a:t>
                      </a:r>
                    </a:p>
                  </a:txBody>
                  <a:tcPr marL="90000" marR="90000" marT="46800" marB="46800"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tx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0"/>
                  </a:ext>
                </a:extLst>
              </a:tr>
            </a:tbl>
          </a:graphicData>
        </a:graphic>
      </p:graphicFrame>
      <p:sp>
        <p:nvSpPr>
          <p:cNvPr id="48191" name="Freeform 63"/>
          <p:cNvSpPr>
            <a:spLocks/>
          </p:cNvSpPr>
          <p:nvPr/>
        </p:nvSpPr>
        <p:spPr bwMode="auto">
          <a:xfrm>
            <a:off x="2627313" y="5734050"/>
            <a:ext cx="1244600" cy="450850"/>
          </a:xfrm>
          <a:custGeom>
            <a:avLst/>
            <a:gdLst>
              <a:gd name="T0" fmla="*/ 0 w 784"/>
              <a:gd name="T1" fmla="*/ 215 h 284"/>
              <a:gd name="T2" fmla="*/ 115 w 784"/>
              <a:gd name="T3" fmla="*/ 100 h 284"/>
              <a:gd name="T4" fmla="*/ 173 w 784"/>
              <a:gd name="T5" fmla="*/ 65 h 284"/>
              <a:gd name="T6" fmla="*/ 162 w 784"/>
              <a:gd name="T7" fmla="*/ 146 h 284"/>
              <a:gd name="T8" fmla="*/ 208 w 784"/>
              <a:gd name="T9" fmla="*/ 100 h 284"/>
              <a:gd name="T10" fmla="*/ 277 w 784"/>
              <a:gd name="T11" fmla="*/ 65 h 284"/>
              <a:gd name="T12" fmla="*/ 311 w 784"/>
              <a:gd name="T13" fmla="*/ 238 h 284"/>
              <a:gd name="T14" fmla="*/ 323 w 784"/>
              <a:gd name="T15" fmla="*/ 273 h 284"/>
              <a:gd name="T16" fmla="*/ 346 w 784"/>
              <a:gd name="T17" fmla="*/ 226 h 284"/>
              <a:gd name="T18" fmla="*/ 427 w 784"/>
              <a:gd name="T19" fmla="*/ 203 h 284"/>
              <a:gd name="T20" fmla="*/ 507 w 784"/>
              <a:gd name="T21" fmla="*/ 123 h 284"/>
              <a:gd name="T22" fmla="*/ 530 w 784"/>
              <a:gd name="T23" fmla="*/ 54 h 284"/>
              <a:gd name="T24" fmla="*/ 542 w 784"/>
              <a:gd name="T25" fmla="*/ 19 h 284"/>
              <a:gd name="T26" fmla="*/ 496 w 784"/>
              <a:gd name="T27" fmla="*/ 8 h 284"/>
              <a:gd name="T28" fmla="*/ 484 w 784"/>
              <a:gd name="T29" fmla="*/ 54 h 284"/>
              <a:gd name="T30" fmla="*/ 461 w 784"/>
              <a:gd name="T31" fmla="*/ 88 h 284"/>
              <a:gd name="T32" fmla="*/ 496 w 784"/>
              <a:gd name="T33" fmla="*/ 284 h 284"/>
              <a:gd name="T34" fmla="*/ 622 w 784"/>
              <a:gd name="T35" fmla="*/ 111 h 284"/>
              <a:gd name="T36" fmla="*/ 599 w 784"/>
              <a:gd name="T37" fmla="*/ 42 h 284"/>
              <a:gd name="T38" fmla="*/ 553 w 784"/>
              <a:gd name="T39" fmla="*/ 65 h 284"/>
              <a:gd name="T40" fmla="*/ 542 w 784"/>
              <a:gd name="T41" fmla="*/ 111 h 284"/>
              <a:gd name="T42" fmla="*/ 519 w 784"/>
              <a:gd name="T43" fmla="*/ 157 h 284"/>
              <a:gd name="T44" fmla="*/ 576 w 784"/>
              <a:gd name="T45" fmla="*/ 273 h 284"/>
              <a:gd name="T46" fmla="*/ 645 w 784"/>
              <a:gd name="T47" fmla="*/ 261 h 284"/>
              <a:gd name="T48" fmla="*/ 680 w 784"/>
              <a:gd name="T49" fmla="*/ 238 h 284"/>
              <a:gd name="T50" fmla="*/ 657 w 784"/>
              <a:gd name="T51" fmla="*/ 180 h 284"/>
              <a:gd name="T52" fmla="*/ 668 w 784"/>
              <a:gd name="T53" fmla="*/ 238 h 284"/>
              <a:gd name="T54" fmla="*/ 715 w 784"/>
              <a:gd name="T55" fmla="*/ 261 h 284"/>
              <a:gd name="T56" fmla="*/ 784 w 784"/>
              <a:gd name="T57" fmla="*/ 1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284">
                <a:moveTo>
                  <a:pt x="0" y="215"/>
                </a:moveTo>
                <a:cubicBezTo>
                  <a:pt x="38" y="177"/>
                  <a:pt x="74" y="136"/>
                  <a:pt x="115" y="100"/>
                </a:cubicBezTo>
                <a:cubicBezTo>
                  <a:pt x="132" y="85"/>
                  <a:pt x="157" y="49"/>
                  <a:pt x="173" y="65"/>
                </a:cubicBezTo>
                <a:cubicBezTo>
                  <a:pt x="192" y="84"/>
                  <a:pt x="143" y="127"/>
                  <a:pt x="162" y="146"/>
                </a:cubicBezTo>
                <a:cubicBezTo>
                  <a:pt x="177" y="161"/>
                  <a:pt x="192" y="114"/>
                  <a:pt x="208" y="100"/>
                </a:cubicBezTo>
                <a:cubicBezTo>
                  <a:pt x="236" y="76"/>
                  <a:pt x="243" y="77"/>
                  <a:pt x="277" y="65"/>
                </a:cubicBezTo>
                <a:cubicBezTo>
                  <a:pt x="264" y="151"/>
                  <a:pt x="249" y="175"/>
                  <a:pt x="311" y="238"/>
                </a:cubicBezTo>
                <a:cubicBezTo>
                  <a:pt x="315" y="250"/>
                  <a:pt x="311" y="277"/>
                  <a:pt x="323" y="273"/>
                </a:cubicBezTo>
                <a:cubicBezTo>
                  <a:pt x="339" y="267"/>
                  <a:pt x="334" y="238"/>
                  <a:pt x="346" y="226"/>
                </a:cubicBezTo>
                <a:cubicBezTo>
                  <a:pt x="366" y="206"/>
                  <a:pt x="400" y="210"/>
                  <a:pt x="427" y="203"/>
                </a:cubicBezTo>
                <a:cubicBezTo>
                  <a:pt x="466" y="177"/>
                  <a:pt x="480" y="172"/>
                  <a:pt x="507" y="123"/>
                </a:cubicBezTo>
                <a:cubicBezTo>
                  <a:pt x="519" y="102"/>
                  <a:pt x="522" y="77"/>
                  <a:pt x="530" y="54"/>
                </a:cubicBezTo>
                <a:cubicBezTo>
                  <a:pt x="534" y="42"/>
                  <a:pt x="542" y="19"/>
                  <a:pt x="542" y="19"/>
                </a:cubicBezTo>
                <a:cubicBezTo>
                  <a:pt x="527" y="15"/>
                  <a:pt x="509" y="0"/>
                  <a:pt x="496" y="8"/>
                </a:cubicBezTo>
                <a:cubicBezTo>
                  <a:pt x="482" y="16"/>
                  <a:pt x="490" y="39"/>
                  <a:pt x="484" y="54"/>
                </a:cubicBezTo>
                <a:cubicBezTo>
                  <a:pt x="479" y="67"/>
                  <a:pt x="469" y="77"/>
                  <a:pt x="461" y="88"/>
                </a:cubicBezTo>
                <a:cubicBezTo>
                  <a:pt x="438" y="162"/>
                  <a:pt x="440" y="229"/>
                  <a:pt x="496" y="284"/>
                </a:cubicBezTo>
                <a:cubicBezTo>
                  <a:pt x="556" y="239"/>
                  <a:pt x="599" y="184"/>
                  <a:pt x="622" y="111"/>
                </a:cubicBezTo>
                <a:cubicBezTo>
                  <a:pt x="614" y="88"/>
                  <a:pt x="619" y="55"/>
                  <a:pt x="599" y="42"/>
                </a:cubicBezTo>
                <a:cubicBezTo>
                  <a:pt x="585" y="32"/>
                  <a:pt x="564" y="52"/>
                  <a:pt x="553" y="65"/>
                </a:cubicBezTo>
                <a:cubicBezTo>
                  <a:pt x="543" y="77"/>
                  <a:pt x="547" y="96"/>
                  <a:pt x="542" y="111"/>
                </a:cubicBezTo>
                <a:cubicBezTo>
                  <a:pt x="536" y="127"/>
                  <a:pt x="527" y="142"/>
                  <a:pt x="519" y="157"/>
                </a:cubicBezTo>
                <a:cubicBezTo>
                  <a:pt x="524" y="174"/>
                  <a:pt x="536" y="264"/>
                  <a:pt x="576" y="273"/>
                </a:cubicBezTo>
                <a:cubicBezTo>
                  <a:pt x="599" y="278"/>
                  <a:pt x="622" y="265"/>
                  <a:pt x="645" y="261"/>
                </a:cubicBezTo>
                <a:cubicBezTo>
                  <a:pt x="657" y="253"/>
                  <a:pt x="678" y="252"/>
                  <a:pt x="680" y="238"/>
                </a:cubicBezTo>
                <a:cubicBezTo>
                  <a:pt x="683" y="217"/>
                  <a:pt x="678" y="180"/>
                  <a:pt x="657" y="180"/>
                </a:cubicBezTo>
                <a:cubicBezTo>
                  <a:pt x="637" y="180"/>
                  <a:pt x="657" y="222"/>
                  <a:pt x="668" y="238"/>
                </a:cubicBezTo>
                <a:cubicBezTo>
                  <a:pt x="678" y="252"/>
                  <a:pt x="699" y="253"/>
                  <a:pt x="715" y="261"/>
                </a:cubicBezTo>
                <a:cubicBezTo>
                  <a:pt x="742" y="154"/>
                  <a:pt x="706" y="169"/>
                  <a:pt x="784" y="169"/>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92" name="Freeform 64"/>
          <p:cNvSpPr>
            <a:spLocks/>
          </p:cNvSpPr>
          <p:nvPr/>
        </p:nvSpPr>
        <p:spPr bwMode="auto">
          <a:xfrm>
            <a:off x="7092950" y="5734050"/>
            <a:ext cx="858838" cy="384175"/>
          </a:xfrm>
          <a:custGeom>
            <a:avLst/>
            <a:gdLst>
              <a:gd name="T0" fmla="*/ 0 w 541"/>
              <a:gd name="T1" fmla="*/ 242 h 242"/>
              <a:gd name="T2" fmla="*/ 57 w 541"/>
              <a:gd name="T3" fmla="*/ 161 h 242"/>
              <a:gd name="T4" fmla="*/ 115 w 541"/>
              <a:gd name="T5" fmla="*/ 0 h 242"/>
              <a:gd name="T6" fmla="*/ 161 w 541"/>
              <a:gd name="T7" fmla="*/ 23 h 242"/>
              <a:gd name="T8" fmla="*/ 149 w 541"/>
              <a:gd name="T9" fmla="*/ 173 h 242"/>
              <a:gd name="T10" fmla="*/ 161 w 541"/>
              <a:gd name="T11" fmla="*/ 231 h 242"/>
              <a:gd name="T12" fmla="*/ 184 w 541"/>
              <a:gd name="T13" fmla="*/ 207 h 242"/>
              <a:gd name="T14" fmla="*/ 195 w 541"/>
              <a:gd name="T15" fmla="*/ 184 h 242"/>
              <a:gd name="T16" fmla="*/ 219 w 541"/>
              <a:gd name="T17" fmla="*/ 207 h 242"/>
              <a:gd name="T18" fmla="*/ 276 w 541"/>
              <a:gd name="T19" fmla="*/ 115 h 242"/>
              <a:gd name="T20" fmla="*/ 311 w 541"/>
              <a:gd name="T21" fmla="*/ 161 h 242"/>
              <a:gd name="T22" fmla="*/ 345 w 541"/>
              <a:gd name="T23" fmla="*/ 150 h 242"/>
              <a:gd name="T24" fmla="*/ 334 w 541"/>
              <a:gd name="T25" fmla="*/ 207 h 242"/>
              <a:gd name="T26" fmla="*/ 322 w 541"/>
              <a:gd name="T27" fmla="*/ 242 h 242"/>
              <a:gd name="T28" fmla="*/ 368 w 541"/>
              <a:gd name="T29" fmla="*/ 207 h 242"/>
              <a:gd name="T30" fmla="*/ 403 w 541"/>
              <a:gd name="T31" fmla="*/ 184 h 242"/>
              <a:gd name="T32" fmla="*/ 426 w 541"/>
              <a:gd name="T33" fmla="*/ 150 h 242"/>
              <a:gd name="T34" fmla="*/ 391 w 541"/>
              <a:gd name="T35" fmla="*/ 138 h 242"/>
              <a:gd name="T36" fmla="*/ 403 w 541"/>
              <a:gd name="T37" fmla="*/ 184 h 242"/>
              <a:gd name="T38" fmla="*/ 472 w 541"/>
              <a:gd name="T39" fmla="*/ 161 h 242"/>
              <a:gd name="T40" fmla="*/ 507 w 541"/>
              <a:gd name="T41" fmla="*/ 115 h 242"/>
              <a:gd name="T42" fmla="*/ 541 w 541"/>
              <a:gd name="T43" fmla="*/ 9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1" h="242">
                <a:moveTo>
                  <a:pt x="0" y="242"/>
                </a:moveTo>
                <a:cubicBezTo>
                  <a:pt x="19" y="215"/>
                  <a:pt x="40" y="189"/>
                  <a:pt x="57" y="161"/>
                </a:cubicBezTo>
                <a:cubicBezTo>
                  <a:pt x="87" y="110"/>
                  <a:pt x="82" y="50"/>
                  <a:pt x="115" y="0"/>
                </a:cubicBezTo>
                <a:cubicBezTo>
                  <a:pt x="132" y="178"/>
                  <a:pt x="129" y="118"/>
                  <a:pt x="161" y="23"/>
                </a:cubicBezTo>
                <a:cubicBezTo>
                  <a:pt x="174" y="79"/>
                  <a:pt x="163" y="118"/>
                  <a:pt x="149" y="173"/>
                </a:cubicBezTo>
                <a:cubicBezTo>
                  <a:pt x="153" y="192"/>
                  <a:pt x="147" y="217"/>
                  <a:pt x="161" y="231"/>
                </a:cubicBezTo>
                <a:cubicBezTo>
                  <a:pt x="169" y="239"/>
                  <a:pt x="179" y="217"/>
                  <a:pt x="184" y="207"/>
                </a:cubicBezTo>
                <a:cubicBezTo>
                  <a:pt x="197" y="181"/>
                  <a:pt x="223" y="77"/>
                  <a:pt x="195" y="184"/>
                </a:cubicBezTo>
                <a:cubicBezTo>
                  <a:pt x="203" y="192"/>
                  <a:pt x="208" y="205"/>
                  <a:pt x="219" y="207"/>
                </a:cubicBezTo>
                <a:cubicBezTo>
                  <a:pt x="268" y="217"/>
                  <a:pt x="267" y="144"/>
                  <a:pt x="276" y="115"/>
                </a:cubicBezTo>
                <a:cubicBezTo>
                  <a:pt x="288" y="130"/>
                  <a:pt x="292" y="158"/>
                  <a:pt x="311" y="161"/>
                </a:cubicBezTo>
                <a:cubicBezTo>
                  <a:pt x="356" y="168"/>
                  <a:pt x="401" y="8"/>
                  <a:pt x="345" y="150"/>
                </a:cubicBezTo>
                <a:cubicBezTo>
                  <a:pt x="341" y="169"/>
                  <a:pt x="339" y="188"/>
                  <a:pt x="334" y="207"/>
                </a:cubicBezTo>
                <a:cubicBezTo>
                  <a:pt x="331" y="219"/>
                  <a:pt x="310" y="242"/>
                  <a:pt x="322" y="242"/>
                </a:cubicBezTo>
                <a:cubicBezTo>
                  <a:pt x="341" y="242"/>
                  <a:pt x="352" y="218"/>
                  <a:pt x="368" y="207"/>
                </a:cubicBezTo>
                <a:cubicBezTo>
                  <a:pt x="379" y="199"/>
                  <a:pt x="391" y="192"/>
                  <a:pt x="403" y="184"/>
                </a:cubicBezTo>
                <a:cubicBezTo>
                  <a:pt x="411" y="173"/>
                  <a:pt x="429" y="163"/>
                  <a:pt x="426" y="150"/>
                </a:cubicBezTo>
                <a:cubicBezTo>
                  <a:pt x="423" y="138"/>
                  <a:pt x="398" y="128"/>
                  <a:pt x="391" y="138"/>
                </a:cubicBezTo>
                <a:cubicBezTo>
                  <a:pt x="382" y="151"/>
                  <a:pt x="399" y="169"/>
                  <a:pt x="403" y="184"/>
                </a:cubicBezTo>
                <a:cubicBezTo>
                  <a:pt x="426" y="176"/>
                  <a:pt x="472" y="161"/>
                  <a:pt x="472" y="161"/>
                </a:cubicBezTo>
                <a:cubicBezTo>
                  <a:pt x="484" y="146"/>
                  <a:pt x="493" y="129"/>
                  <a:pt x="507" y="115"/>
                </a:cubicBezTo>
                <a:cubicBezTo>
                  <a:pt x="517" y="105"/>
                  <a:pt x="541" y="92"/>
                  <a:pt x="541" y="92"/>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94" name="Rectangle 66"/>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Raumhygiene</a:t>
            </a:r>
          </a:p>
        </p:txBody>
      </p:sp>
      <p:sp>
        <p:nvSpPr>
          <p:cNvPr id="48195" name="Rectangle 6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8196" name="Rectangle 68"/>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8197" name="Rectangle 69"/>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par>
                          <p:cTn id="8" fill="hold" nodeType="afterGroup">
                            <p:stCondLst>
                              <p:cond delay="2000"/>
                            </p:stCondLst>
                            <p:childTnLst>
                              <p:par>
                                <p:cTn id="9" presetID="47" presetClass="entr" presetSubtype="0" fill="hold" nodeType="afterEffect">
                                  <p:stCondLst>
                                    <p:cond delay="0"/>
                                  </p:stCondLst>
                                  <p:childTnLst>
                                    <p:set>
                                      <p:cBhvr>
                                        <p:cTn id="10" dur="1" fill="hold">
                                          <p:stCondLst>
                                            <p:cond delay="0"/>
                                          </p:stCondLst>
                                        </p:cTn>
                                        <p:tgtEl>
                                          <p:spTgt spid="48131"/>
                                        </p:tgtEl>
                                        <p:attrNameLst>
                                          <p:attrName>style.visibility</p:attrName>
                                        </p:attrNameLst>
                                      </p:cBhvr>
                                      <p:to>
                                        <p:strVal val="visible"/>
                                      </p:to>
                                    </p:set>
                                    <p:animEffect transition="in" filter="fade">
                                      <p:cBhvr>
                                        <p:cTn id="11" dur="5000"/>
                                        <p:tgtEl>
                                          <p:spTgt spid="48131"/>
                                        </p:tgtEl>
                                      </p:cBhvr>
                                    </p:animEffect>
                                    <p:anim calcmode="lin" valueType="num">
                                      <p:cBhvr>
                                        <p:cTn id="12" dur="5000" fill="hold"/>
                                        <p:tgtEl>
                                          <p:spTgt spid="48131"/>
                                        </p:tgtEl>
                                        <p:attrNameLst>
                                          <p:attrName>ppt_x</p:attrName>
                                        </p:attrNameLst>
                                      </p:cBhvr>
                                      <p:tavLst>
                                        <p:tav tm="0">
                                          <p:val>
                                            <p:strVal val="#ppt_x"/>
                                          </p:val>
                                        </p:tav>
                                        <p:tav tm="100000">
                                          <p:val>
                                            <p:strVal val="#ppt_x"/>
                                          </p:val>
                                        </p:tav>
                                      </p:tavLst>
                                    </p:anim>
                                    <p:anim calcmode="lin" valueType="num">
                                      <p:cBhvr>
                                        <p:cTn id="13" dur="5000" fill="hold"/>
                                        <p:tgtEl>
                                          <p:spTgt spid="48131"/>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19000"/>
                                  </p:stCondLst>
                                  <p:childTnLst>
                                    <p:set>
                                      <p:cBhvr>
                                        <p:cTn id="17" dur="1" fill="hold">
                                          <p:stCondLst>
                                            <p:cond delay="0"/>
                                          </p:stCondLst>
                                        </p:cTn>
                                        <p:tgtEl>
                                          <p:spTgt spid="48191"/>
                                        </p:tgtEl>
                                        <p:attrNameLst>
                                          <p:attrName>style.visibility</p:attrName>
                                        </p:attrNameLst>
                                      </p:cBhvr>
                                      <p:to>
                                        <p:strVal val="visible"/>
                                      </p:to>
                                    </p:set>
                                    <p:animEffect transition="in" filter="fade">
                                      <p:cBhvr>
                                        <p:cTn id="18" dur="1925" decel="100000"/>
                                        <p:tgtEl>
                                          <p:spTgt spid="48191"/>
                                        </p:tgtEl>
                                      </p:cBhvr>
                                    </p:animEffect>
                                    <p:animScale>
                                      <p:cBhvr>
                                        <p:cTn id="19" dur="1925" decel="100000"/>
                                        <p:tgtEl>
                                          <p:spTgt spid="48191"/>
                                        </p:tgtEl>
                                      </p:cBhvr>
                                      <p:from x="10000" y="10000"/>
                                      <p:to x="200000" y="450000"/>
                                    </p:animScale>
                                    <p:animScale>
                                      <p:cBhvr>
                                        <p:cTn id="20" dur="3075" accel="100000" fill="hold">
                                          <p:stCondLst>
                                            <p:cond delay="1925"/>
                                          </p:stCondLst>
                                        </p:cTn>
                                        <p:tgtEl>
                                          <p:spTgt spid="48191"/>
                                        </p:tgtEl>
                                      </p:cBhvr>
                                      <p:from x="200000" y="450000"/>
                                      <p:to x="100000" y="100000"/>
                                    </p:animScale>
                                    <p:set>
                                      <p:cBhvr>
                                        <p:cTn id="21" dur="1925" fill="hold"/>
                                        <p:tgtEl>
                                          <p:spTgt spid="48191"/>
                                        </p:tgtEl>
                                        <p:attrNameLst>
                                          <p:attrName>ppt_x</p:attrName>
                                        </p:attrNameLst>
                                      </p:cBhvr>
                                      <p:to>
                                        <p:strVal val="(0.5)"/>
                                      </p:to>
                                    </p:set>
                                    <p:anim from="(0.5)" to="(#ppt_x)" calcmode="lin" valueType="num">
                                      <p:cBhvr>
                                        <p:cTn id="22" dur="3075" accel="100000" fill="hold">
                                          <p:stCondLst>
                                            <p:cond delay="1925"/>
                                          </p:stCondLst>
                                        </p:cTn>
                                        <p:tgtEl>
                                          <p:spTgt spid="48191"/>
                                        </p:tgtEl>
                                        <p:attrNameLst>
                                          <p:attrName>ppt_x</p:attrName>
                                        </p:attrNameLst>
                                      </p:cBhvr>
                                    </p:anim>
                                    <p:set>
                                      <p:cBhvr>
                                        <p:cTn id="23" dur="1925" fill="hold"/>
                                        <p:tgtEl>
                                          <p:spTgt spid="48191"/>
                                        </p:tgtEl>
                                        <p:attrNameLst>
                                          <p:attrName>ppt_y</p:attrName>
                                        </p:attrNameLst>
                                      </p:cBhvr>
                                      <p:to>
                                        <p:strVal val="(#ppt_y+0.4)"/>
                                      </p:to>
                                    </p:set>
                                    <p:anim from="(#ppt_y+0.4)" to="(#ppt_y)" calcmode="lin" valueType="num">
                                      <p:cBhvr>
                                        <p:cTn id="24" dur="3075" accel="100000" fill="hold">
                                          <p:stCondLst>
                                            <p:cond delay="1925"/>
                                          </p:stCondLst>
                                        </p:cTn>
                                        <p:tgtEl>
                                          <p:spTgt spid="4819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48192"/>
                                        </p:tgtEl>
                                        <p:attrNameLst>
                                          <p:attrName>style.visibility</p:attrName>
                                        </p:attrNameLst>
                                      </p:cBhvr>
                                      <p:to>
                                        <p:strVal val="visible"/>
                                      </p:to>
                                    </p:set>
                                    <p:animEffect transition="in" filter="fade">
                                      <p:cBhvr>
                                        <p:cTn id="29" dur="1155" decel="100000"/>
                                        <p:tgtEl>
                                          <p:spTgt spid="48192"/>
                                        </p:tgtEl>
                                      </p:cBhvr>
                                    </p:animEffect>
                                    <p:animScale>
                                      <p:cBhvr>
                                        <p:cTn id="30" dur="1155" decel="100000"/>
                                        <p:tgtEl>
                                          <p:spTgt spid="48192"/>
                                        </p:tgtEl>
                                      </p:cBhvr>
                                      <p:from x="10000" y="10000"/>
                                      <p:to x="200000" y="450000"/>
                                    </p:animScale>
                                    <p:animScale>
                                      <p:cBhvr>
                                        <p:cTn id="31" dur="1845" accel="100000" fill="hold">
                                          <p:stCondLst>
                                            <p:cond delay="1155"/>
                                          </p:stCondLst>
                                        </p:cTn>
                                        <p:tgtEl>
                                          <p:spTgt spid="48192"/>
                                        </p:tgtEl>
                                      </p:cBhvr>
                                      <p:from x="200000" y="450000"/>
                                      <p:to x="100000" y="100000"/>
                                    </p:animScale>
                                    <p:set>
                                      <p:cBhvr>
                                        <p:cTn id="32" dur="1155" fill="hold"/>
                                        <p:tgtEl>
                                          <p:spTgt spid="48192"/>
                                        </p:tgtEl>
                                        <p:attrNameLst>
                                          <p:attrName>ppt_x</p:attrName>
                                        </p:attrNameLst>
                                      </p:cBhvr>
                                      <p:to>
                                        <p:strVal val="(0.5)"/>
                                      </p:to>
                                    </p:set>
                                    <p:anim from="(0.5)" to="(#ppt_x)" calcmode="lin" valueType="num">
                                      <p:cBhvr>
                                        <p:cTn id="33" dur="1845" accel="100000" fill="hold">
                                          <p:stCondLst>
                                            <p:cond delay="1155"/>
                                          </p:stCondLst>
                                        </p:cTn>
                                        <p:tgtEl>
                                          <p:spTgt spid="48192"/>
                                        </p:tgtEl>
                                        <p:attrNameLst>
                                          <p:attrName>ppt_x</p:attrName>
                                        </p:attrNameLst>
                                      </p:cBhvr>
                                    </p:anim>
                                    <p:set>
                                      <p:cBhvr>
                                        <p:cTn id="34" dur="1155" fill="hold"/>
                                        <p:tgtEl>
                                          <p:spTgt spid="48192"/>
                                        </p:tgtEl>
                                        <p:attrNameLst>
                                          <p:attrName>ppt_y</p:attrName>
                                        </p:attrNameLst>
                                      </p:cBhvr>
                                      <p:to>
                                        <p:strVal val="(#ppt_y+0.4)"/>
                                      </p:to>
                                    </p:set>
                                    <p:anim from="(#ppt_y+0.4)" to="(#ppt_y)" calcmode="lin" valueType="num">
                                      <p:cBhvr>
                                        <p:cTn id="35" dur="1845" accel="100000" fill="hold">
                                          <p:stCondLst>
                                            <p:cond delay="1155"/>
                                          </p:stCondLst>
                                        </p:cTn>
                                        <p:tgtEl>
                                          <p:spTgt spid="4819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nodePh="1">
                                  <p:stCondLst>
                                    <p:cond delay="4000"/>
                                  </p:stCondLst>
                                  <p:endCondLst>
                                    <p:cond evt="begin" delay="0">
                                      <p:tn val="38"/>
                                    </p:cond>
                                  </p:endCondLst>
                                  <p:childTnLst>
                                    <p:set>
                                      <p:cBhvr>
                                        <p:cTn id="39" dur="1" fill="hold">
                                          <p:stCondLst>
                                            <p:cond delay="0"/>
                                          </p:stCondLst>
                                        </p:cTn>
                                        <p:tgtEl>
                                          <p:spTgt spid="48196"/>
                                        </p:tgtEl>
                                        <p:attrNameLst>
                                          <p:attrName>style.visibility</p:attrName>
                                        </p:attrNameLst>
                                      </p:cBhvr>
                                      <p:to>
                                        <p:strVal val="visible"/>
                                      </p:to>
                                    </p:set>
                                    <p:animEffect transition="in" filter="wipe(down)">
                                      <p:cBhvr>
                                        <p:cTn id="40" dur="580">
                                          <p:stCondLst>
                                            <p:cond delay="0"/>
                                          </p:stCondLst>
                                        </p:cTn>
                                        <p:tgtEl>
                                          <p:spTgt spid="48196"/>
                                        </p:tgtEl>
                                      </p:cBhvr>
                                    </p:animEffect>
                                    <p:anim calcmode="lin" valueType="num">
                                      <p:cBhvr>
                                        <p:cTn id="41" dur="1822" tmFilter="0,0; 0.14,0.36; 0.43,0.73; 0.71,0.91; 1.0,1.0">
                                          <p:stCondLst>
                                            <p:cond delay="0"/>
                                          </p:stCondLst>
                                        </p:cTn>
                                        <p:tgtEl>
                                          <p:spTgt spid="4819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819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819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819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8196"/>
                                        </p:tgtEl>
                                        <p:attrNameLst>
                                          <p:attrName>ppt_y</p:attrName>
                                        </p:attrNameLst>
                                      </p:cBhvr>
                                      <p:tavLst>
                                        <p:tav tm="0" fmla="#ppt_y-sin(pi*$)/81">
                                          <p:val>
                                            <p:fltVal val="0"/>
                                          </p:val>
                                        </p:tav>
                                        <p:tav tm="100000">
                                          <p:val>
                                            <p:fltVal val="1"/>
                                          </p:val>
                                        </p:tav>
                                      </p:tavLst>
                                    </p:anim>
                                    <p:animScale>
                                      <p:cBhvr>
                                        <p:cTn id="46" dur="26">
                                          <p:stCondLst>
                                            <p:cond delay="650"/>
                                          </p:stCondLst>
                                        </p:cTn>
                                        <p:tgtEl>
                                          <p:spTgt spid="48196"/>
                                        </p:tgtEl>
                                      </p:cBhvr>
                                      <p:to x="100000" y="60000"/>
                                    </p:animScale>
                                    <p:animScale>
                                      <p:cBhvr>
                                        <p:cTn id="47" dur="166" decel="50000">
                                          <p:stCondLst>
                                            <p:cond delay="676"/>
                                          </p:stCondLst>
                                        </p:cTn>
                                        <p:tgtEl>
                                          <p:spTgt spid="48196"/>
                                        </p:tgtEl>
                                      </p:cBhvr>
                                      <p:to x="100000" y="100000"/>
                                    </p:animScale>
                                    <p:animScale>
                                      <p:cBhvr>
                                        <p:cTn id="48" dur="26">
                                          <p:stCondLst>
                                            <p:cond delay="1312"/>
                                          </p:stCondLst>
                                        </p:cTn>
                                        <p:tgtEl>
                                          <p:spTgt spid="48196"/>
                                        </p:tgtEl>
                                      </p:cBhvr>
                                      <p:to x="100000" y="80000"/>
                                    </p:animScale>
                                    <p:animScale>
                                      <p:cBhvr>
                                        <p:cTn id="49" dur="166" decel="50000">
                                          <p:stCondLst>
                                            <p:cond delay="1338"/>
                                          </p:stCondLst>
                                        </p:cTn>
                                        <p:tgtEl>
                                          <p:spTgt spid="48196"/>
                                        </p:tgtEl>
                                      </p:cBhvr>
                                      <p:to x="100000" y="100000"/>
                                    </p:animScale>
                                    <p:animScale>
                                      <p:cBhvr>
                                        <p:cTn id="50" dur="26">
                                          <p:stCondLst>
                                            <p:cond delay="1642"/>
                                          </p:stCondLst>
                                        </p:cTn>
                                        <p:tgtEl>
                                          <p:spTgt spid="48196"/>
                                        </p:tgtEl>
                                      </p:cBhvr>
                                      <p:to x="100000" y="90000"/>
                                    </p:animScale>
                                    <p:animScale>
                                      <p:cBhvr>
                                        <p:cTn id="51" dur="166" decel="50000">
                                          <p:stCondLst>
                                            <p:cond delay="1668"/>
                                          </p:stCondLst>
                                        </p:cTn>
                                        <p:tgtEl>
                                          <p:spTgt spid="48196"/>
                                        </p:tgtEl>
                                      </p:cBhvr>
                                      <p:to x="100000" y="100000"/>
                                    </p:animScale>
                                    <p:animScale>
                                      <p:cBhvr>
                                        <p:cTn id="52" dur="26">
                                          <p:stCondLst>
                                            <p:cond delay="1808"/>
                                          </p:stCondLst>
                                        </p:cTn>
                                        <p:tgtEl>
                                          <p:spTgt spid="48196"/>
                                        </p:tgtEl>
                                      </p:cBhvr>
                                      <p:to x="100000" y="95000"/>
                                    </p:animScale>
                                    <p:animScale>
                                      <p:cBhvr>
                                        <p:cTn id="53" dur="166" decel="50000">
                                          <p:stCondLst>
                                            <p:cond delay="1834"/>
                                          </p:stCondLst>
                                        </p:cTn>
                                        <p:tgtEl>
                                          <p:spTgt spid="4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91" grpId="0" animBg="1"/>
      <p:bldP spid="48192" grpId="0" animBg="1"/>
      <p:bldP spid="4819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altLang="de-DE"/>
              <a:t>4.3 Fettfangfilter</a:t>
            </a:r>
          </a:p>
        </p:txBody>
      </p:sp>
      <p:sp>
        <p:nvSpPr>
          <p:cNvPr id="49155" name="Rectangle 3"/>
          <p:cNvSpPr>
            <a:spLocks noGrp="1" noChangeArrowheads="1"/>
          </p:cNvSpPr>
          <p:nvPr>
            <p:ph type="body" idx="1"/>
          </p:nvPr>
        </p:nvSpPr>
        <p:spPr>
          <a:xfrm>
            <a:off x="323850" y="1700213"/>
            <a:ext cx="4392613" cy="4105275"/>
          </a:xfrm>
        </p:spPr>
        <p:txBody>
          <a:bodyPr/>
          <a:lstStyle/>
          <a:p>
            <a:pPr>
              <a:lnSpc>
                <a:spcPct val="80000"/>
              </a:lnSpc>
            </a:pPr>
            <a:r>
              <a:rPr lang="de-DE" altLang="de-DE" sz="1800"/>
              <a:t>Die Fettfangfilter einer Abluftanlage verschmutzen sehr schnell und müssen mindestens alle zwei Wochen in der Spülmaschine gereinigt werden, um einer Brandentstehung vorzubeugen.</a:t>
            </a:r>
          </a:p>
          <a:p>
            <a:pPr>
              <a:lnSpc>
                <a:spcPct val="80000"/>
              </a:lnSpc>
              <a:buFont typeface="Wingdings" pitchFamily="2" charset="2"/>
              <a:buNone/>
            </a:pPr>
            <a:r>
              <a:rPr lang="de-DE" altLang="de-DE" sz="1800"/>
              <a:t> </a:t>
            </a:r>
          </a:p>
          <a:p>
            <a:pPr>
              <a:lnSpc>
                <a:spcPct val="80000"/>
              </a:lnSpc>
            </a:pPr>
            <a:r>
              <a:rPr lang="de-DE" altLang="de-DE" sz="1800"/>
              <a:t>Achten Sie auf eine regelmäßige Reinigung, die im Reinigungsplan, je nach Frequentierung, vorgegeben sein muss. </a:t>
            </a:r>
          </a:p>
          <a:p>
            <a:pPr>
              <a:lnSpc>
                <a:spcPct val="80000"/>
              </a:lnSpc>
            </a:pPr>
            <a:endParaRPr lang="de-DE" altLang="de-DE" sz="1800"/>
          </a:p>
          <a:p>
            <a:pPr>
              <a:lnSpc>
                <a:spcPct val="80000"/>
              </a:lnSpc>
            </a:pPr>
            <a:r>
              <a:rPr lang="de-DE" altLang="de-DE" sz="1800"/>
              <a:t>Die Filter sollten ganz zuletzt, kurz vor Feierabend gereinigt werden, da das Tankwasser der Maschine danach nicht mehr zum Spülen von Geschirr geeignet ist. </a:t>
            </a:r>
          </a:p>
        </p:txBody>
      </p:sp>
      <p:sp>
        <p:nvSpPr>
          <p:cNvPr id="49156"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Raumhygiene</a:t>
            </a:r>
          </a:p>
        </p:txBody>
      </p:sp>
      <p:sp>
        <p:nvSpPr>
          <p:cNvPr id="49158" name="Rectangle 6"/>
          <p:cNvSpPr>
            <a:spLocks noChangeArrowheads="1"/>
          </p:cNvSpPr>
          <p:nvPr/>
        </p:nvSpPr>
        <p:spPr bwMode="auto">
          <a:xfrm>
            <a:off x="5600700" y="2276475"/>
            <a:ext cx="3543300" cy="2514600"/>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47625">
                <a:solidFill>
                  <a:srgbClr val="000000"/>
                </a:solidFill>
                <a:miter lim="800000"/>
                <a:headEnd/>
                <a:tailEnd/>
              </a14:hiddenLine>
            </a:ext>
          </a:extLst>
        </p:spPr>
        <p:txBody>
          <a:bodyPr/>
          <a:lstStyle/>
          <a:p>
            <a:r>
              <a:rPr lang="de-DE" altLang="de-DE" sz="1200"/>
              <a:t>      </a:t>
            </a:r>
          </a:p>
          <a:p>
            <a:endParaRPr lang="de-DE" altLang="de-DE" sz="1200"/>
          </a:p>
          <a:p>
            <a:r>
              <a:rPr lang="de-DE" altLang="de-DE" sz="1200"/>
              <a:t>        </a:t>
            </a:r>
            <a:endParaRPr lang="de-DE" altLang="de-DE" sz="1400" b="1"/>
          </a:p>
          <a:p>
            <a:endParaRPr lang="de-DE" altLang="de-DE"/>
          </a:p>
        </p:txBody>
      </p:sp>
      <p:sp>
        <p:nvSpPr>
          <p:cNvPr id="49159" name="Rectangle 7"/>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49160" name="Group 8"/>
          <p:cNvGrpSpPr>
            <a:grpSpLocks/>
          </p:cNvGrpSpPr>
          <p:nvPr/>
        </p:nvGrpSpPr>
        <p:grpSpPr bwMode="auto">
          <a:xfrm>
            <a:off x="4859338" y="1557338"/>
            <a:ext cx="3848100" cy="4295775"/>
            <a:chOff x="3061" y="981"/>
            <a:chExt cx="2424" cy="2706"/>
          </a:xfrm>
        </p:grpSpPr>
        <p:grpSp>
          <p:nvGrpSpPr>
            <p:cNvPr id="49161" name="Group 9"/>
            <p:cNvGrpSpPr>
              <a:grpSpLocks/>
            </p:cNvGrpSpPr>
            <p:nvPr/>
          </p:nvGrpSpPr>
          <p:grpSpPr bwMode="auto">
            <a:xfrm>
              <a:off x="3061" y="1253"/>
              <a:ext cx="2424" cy="2127"/>
              <a:chOff x="3061" y="1117"/>
              <a:chExt cx="2424" cy="2127"/>
            </a:xfrm>
          </p:grpSpPr>
          <p:grpSp>
            <p:nvGrpSpPr>
              <p:cNvPr id="49162" name="Group 10"/>
              <p:cNvGrpSpPr>
                <a:grpSpLocks/>
              </p:cNvGrpSpPr>
              <p:nvPr/>
            </p:nvGrpSpPr>
            <p:grpSpPr bwMode="auto">
              <a:xfrm>
                <a:off x="3334" y="1117"/>
                <a:ext cx="967" cy="680"/>
                <a:chOff x="1597" y="3037"/>
                <a:chExt cx="2418" cy="1698"/>
              </a:xfrm>
            </p:grpSpPr>
            <p:sp>
              <p:nvSpPr>
                <p:cNvPr id="49163" name="AutoShape 11"/>
                <p:cNvSpPr>
                  <a:spLocks noChangeArrowheads="1"/>
                </p:cNvSpPr>
                <p:nvPr/>
              </p:nvSpPr>
              <p:spPr bwMode="auto">
                <a:xfrm>
                  <a:off x="1597" y="3037"/>
                  <a:ext cx="1338" cy="1338"/>
                </a:xfrm>
                <a:prstGeom prst="bevel">
                  <a:avLst>
                    <a:gd name="adj" fmla="val 3722"/>
                  </a:avLst>
                </a:prstGeom>
                <a:solidFill>
                  <a:srgbClr val="FFFFFF"/>
                </a:solidFill>
                <a:ln w="3175">
                  <a:solidFill>
                    <a:srgbClr val="000000"/>
                  </a:solidFill>
                  <a:miter lim="800000"/>
                  <a:headEnd/>
                  <a:tailEnd/>
                </a:ln>
              </p:spPr>
              <p:txBody>
                <a:bodyPr/>
                <a:lstStyle/>
                <a:p>
                  <a:endParaRPr lang="de-DE"/>
                </a:p>
              </p:txBody>
            </p:sp>
            <p:sp>
              <p:nvSpPr>
                <p:cNvPr id="49164" name="Rectangle 12" descr="60%"/>
                <p:cNvSpPr>
                  <a:spLocks noChangeArrowheads="1"/>
                </p:cNvSpPr>
                <p:nvPr/>
              </p:nvSpPr>
              <p:spPr bwMode="auto">
                <a:xfrm>
                  <a:off x="1648" y="3079"/>
                  <a:ext cx="1247" cy="1259"/>
                </a:xfrm>
                <a:prstGeom prst="rect">
                  <a:avLst/>
                </a:prstGeom>
                <a:pattFill prst="pct60">
                  <a:fgClr>
                    <a:srgbClr val="333333"/>
                  </a:fgClr>
                  <a:bgClr>
                    <a:srgbClr val="FFFF99"/>
                  </a:bgClr>
                </a:pattFill>
                <a:ln w="9525">
                  <a:solidFill>
                    <a:srgbClr val="000000"/>
                  </a:solidFill>
                  <a:miter lim="800000"/>
                  <a:headEnd/>
                  <a:tailEnd/>
                </a:ln>
              </p:spPr>
              <p:txBody>
                <a:bodyPr/>
                <a:lstStyle/>
                <a:p>
                  <a:endParaRPr lang="de-DE"/>
                </a:p>
              </p:txBody>
            </p:sp>
            <p:sp>
              <p:nvSpPr>
                <p:cNvPr id="49165" name="AutoShape 13"/>
                <p:cNvSpPr>
                  <a:spLocks noChangeArrowheads="1"/>
                </p:cNvSpPr>
                <p:nvPr/>
              </p:nvSpPr>
              <p:spPr bwMode="auto">
                <a:xfrm>
                  <a:off x="1957" y="3397"/>
                  <a:ext cx="1338" cy="1338"/>
                </a:xfrm>
                <a:prstGeom prst="bevel">
                  <a:avLst>
                    <a:gd name="adj" fmla="val 3722"/>
                  </a:avLst>
                </a:prstGeom>
                <a:solidFill>
                  <a:srgbClr val="FFFFFF"/>
                </a:solidFill>
                <a:ln w="3175">
                  <a:solidFill>
                    <a:srgbClr val="000000"/>
                  </a:solidFill>
                  <a:miter lim="800000"/>
                  <a:headEnd/>
                  <a:tailEnd/>
                </a:ln>
              </p:spPr>
              <p:txBody>
                <a:bodyPr/>
                <a:lstStyle/>
                <a:p>
                  <a:endParaRPr lang="de-DE"/>
                </a:p>
              </p:txBody>
            </p:sp>
            <p:sp>
              <p:nvSpPr>
                <p:cNvPr id="49166" name="Rectangle 14" descr="60%"/>
                <p:cNvSpPr>
                  <a:spLocks noChangeArrowheads="1"/>
                </p:cNvSpPr>
                <p:nvPr/>
              </p:nvSpPr>
              <p:spPr bwMode="auto">
                <a:xfrm>
                  <a:off x="2008" y="3436"/>
                  <a:ext cx="1247" cy="1259"/>
                </a:xfrm>
                <a:prstGeom prst="rect">
                  <a:avLst/>
                </a:prstGeom>
                <a:pattFill prst="pct60">
                  <a:fgClr>
                    <a:srgbClr val="333333"/>
                  </a:fgClr>
                  <a:bgClr>
                    <a:srgbClr val="FFFF99"/>
                  </a:bgClr>
                </a:pattFill>
                <a:ln w="9525">
                  <a:solidFill>
                    <a:srgbClr val="000000"/>
                  </a:solidFill>
                  <a:miter lim="800000"/>
                  <a:headEnd/>
                  <a:tailEnd/>
                </a:ln>
              </p:spPr>
              <p:txBody>
                <a:bodyPr/>
                <a:lstStyle/>
                <a:p>
                  <a:endParaRPr lang="de-DE"/>
                </a:p>
              </p:txBody>
            </p:sp>
            <p:sp>
              <p:nvSpPr>
                <p:cNvPr id="49167" name="AutoShape 15"/>
                <p:cNvSpPr>
                  <a:spLocks noChangeArrowheads="1"/>
                </p:cNvSpPr>
                <p:nvPr/>
              </p:nvSpPr>
              <p:spPr bwMode="auto">
                <a:xfrm>
                  <a:off x="2677" y="3217"/>
                  <a:ext cx="1338" cy="1338"/>
                </a:xfrm>
                <a:prstGeom prst="bevel">
                  <a:avLst>
                    <a:gd name="adj" fmla="val 3722"/>
                  </a:avLst>
                </a:prstGeom>
                <a:solidFill>
                  <a:srgbClr val="FFFFFF"/>
                </a:solidFill>
                <a:ln w="3175">
                  <a:solidFill>
                    <a:srgbClr val="000000"/>
                  </a:solidFill>
                  <a:miter lim="800000"/>
                  <a:headEnd/>
                  <a:tailEnd/>
                </a:ln>
              </p:spPr>
              <p:txBody>
                <a:bodyPr/>
                <a:lstStyle/>
                <a:p>
                  <a:endParaRPr lang="de-DE"/>
                </a:p>
              </p:txBody>
            </p:sp>
            <p:sp>
              <p:nvSpPr>
                <p:cNvPr id="49168" name="Rectangle 16" descr="60%"/>
                <p:cNvSpPr>
                  <a:spLocks noChangeArrowheads="1"/>
                </p:cNvSpPr>
                <p:nvPr/>
              </p:nvSpPr>
              <p:spPr bwMode="auto">
                <a:xfrm>
                  <a:off x="2728" y="3259"/>
                  <a:ext cx="1247" cy="1259"/>
                </a:xfrm>
                <a:prstGeom prst="rect">
                  <a:avLst/>
                </a:prstGeom>
                <a:pattFill prst="pct60">
                  <a:fgClr>
                    <a:srgbClr val="333333"/>
                  </a:fgClr>
                  <a:bgClr>
                    <a:srgbClr val="FFFF99"/>
                  </a:bgClr>
                </a:pattFill>
                <a:ln w="9525">
                  <a:solidFill>
                    <a:srgbClr val="000000"/>
                  </a:solidFill>
                  <a:miter lim="800000"/>
                  <a:headEnd/>
                  <a:tailEnd/>
                </a:ln>
              </p:spPr>
              <p:txBody>
                <a:bodyPr/>
                <a:lstStyle/>
                <a:p>
                  <a:endParaRPr lang="de-DE"/>
                </a:p>
              </p:txBody>
            </p:sp>
          </p:grpSp>
          <p:grpSp>
            <p:nvGrpSpPr>
              <p:cNvPr id="49169" name="Group 17"/>
              <p:cNvGrpSpPr>
                <a:grpSpLocks/>
              </p:cNvGrpSpPr>
              <p:nvPr/>
            </p:nvGrpSpPr>
            <p:grpSpPr bwMode="auto">
              <a:xfrm>
                <a:off x="4422" y="1570"/>
                <a:ext cx="1063" cy="1477"/>
                <a:chOff x="4535" y="1491"/>
                <a:chExt cx="1063" cy="1477"/>
              </a:xfrm>
            </p:grpSpPr>
            <p:sp>
              <p:nvSpPr>
                <p:cNvPr id="49170" name="Rectangle 18"/>
                <p:cNvSpPr>
                  <a:spLocks noChangeArrowheads="1"/>
                </p:cNvSpPr>
                <p:nvPr/>
              </p:nvSpPr>
              <p:spPr bwMode="auto">
                <a:xfrm>
                  <a:off x="4760" y="1552"/>
                  <a:ext cx="732" cy="1415"/>
                </a:xfrm>
                <a:prstGeom prst="rect">
                  <a:avLst/>
                </a:prstGeom>
                <a:gradFill rotWithShape="0">
                  <a:gsLst>
                    <a:gs pos="0">
                      <a:srgbClr val="FFFFFF"/>
                    </a:gs>
                    <a:gs pos="100000">
                      <a:srgbClr val="FFFFFF">
                        <a:gamma/>
                        <a:shade val="60784"/>
                        <a:invGamma/>
                      </a:srgbClr>
                    </a:gs>
                  </a:gsLst>
                  <a:path path="shape">
                    <a:fillToRect l="50000" t="50000" r="50000" b="50000"/>
                  </a:path>
                </a:gradFill>
                <a:ln w="9525">
                  <a:solidFill>
                    <a:srgbClr val="333333"/>
                  </a:solidFill>
                  <a:miter lim="800000"/>
                  <a:headEnd/>
                  <a:tailEnd/>
                </a:ln>
              </p:spPr>
              <p:txBody>
                <a:bodyPr/>
                <a:lstStyle/>
                <a:p>
                  <a:endParaRPr lang="de-DE"/>
                </a:p>
              </p:txBody>
            </p:sp>
            <p:sp>
              <p:nvSpPr>
                <p:cNvPr id="49171" name="Rectangle 19"/>
                <p:cNvSpPr>
                  <a:spLocks noChangeArrowheads="1"/>
                </p:cNvSpPr>
                <p:nvPr/>
              </p:nvSpPr>
              <p:spPr bwMode="auto">
                <a:xfrm>
                  <a:off x="4779" y="2300"/>
                  <a:ext cx="694" cy="283"/>
                </a:xfrm>
                <a:prstGeom prst="rect">
                  <a:avLst/>
                </a:prstGeom>
                <a:gradFill rotWithShape="0">
                  <a:gsLst>
                    <a:gs pos="0">
                      <a:srgbClr val="FFFFFF"/>
                    </a:gs>
                    <a:gs pos="100000">
                      <a:srgbClr val="FFFFFF">
                        <a:gamma/>
                        <a:shade val="51373"/>
                        <a:invGamma/>
                      </a:srgbClr>
                    </a:gs>
                  </a:gsLst>
                  <a:lin ang="5400000" scaled="1"/>
                </a:gradFill>
                <a:ln w="9525">
                  <a:solidFill>
                    <a:srgbClr val="808080"/>
                  </a:solidFill>
                  <a:miter lim="800000"/>
                  <a:headEnd/>
                  <a:tailEnd/>
                </a:ln>
              </p:spPr>
              <p:txBody>
                <a:bodyPr/>
                <a:lstStyle/>
                <a:p>
                  <a:endParaRPr lang="de-DE"/>
                </a:p>
              </p:txBody>
            </p:sp>
            <p:sp>
              <p:nvSpPr>
                <p:cNvPr id="49172" name="Rectangle 20"/>
                <p:cNvSpPr>
                  <a:spLocks noChangeArrowheads="1"/>
                </p:cNvSpPr>
                <p:nvPr/>
              </p:nvSpPr>
              <p:spPr bwMode="auto">
                <a:xfrm>
                  <a:off x="4779" y="1573"/>
                  <a:ext cx="694" cy="67"/>
                </a:xfrm>
                <a:prstGeom prst="rect">
                  <a:avLst/>
                </a:prstGeom>
                <a:gradFill rotWithShape="0">
                  <a:gsLst>
                    <a:gs pos="0">
                      <a:srgbClr val="FFFFFF"/>
                    </a:gs>
                    <a:gs pos="100000">
                      <a:srgbClr val="FFFFFF">
                        <a:gamma/>
                        <a:shade val="54510"/>
                        <a:invGamma/>
                      </a:srgbClr>
                    </a:gs>
                  </a:gsLst>
                  <a:path path="rect">
                    <a:fillToRect l="100000" b="100000"/>
                  </a:path>
                </a:gradFill>
                <a:ln w="9525">
                  <a:solidFill>
                    <a:srgbClr val="808080"/>
                  </a:solidFill>
                  <a:miter lim="800000"/>
                  <a:headEnd/>
                  <a:tailEnd/>
                </a:ln>
              </p:spPr>
              <p:txBody>
                <a:bodyPr/>
                <a:lstStyle/>
                <a:p>
                  <a:endParaRPr lang="de-DE"/>
                </a:p>
              </p:txBody>
            </p:sp>
            <p:sp>
              <p:nvSpPr>
                <p:cNvPr id="49173" name="Rectangle 21"/>
                <p:cNvSpPr>
                  <a:spLocks noChangeArrowheads="1"/>
                </p:cNvSpPr>
                <p:nvPr/>
              </p:nvSpPr>
              <p:spPr bwMode="auto">
                <a:xfrm>
                  <a:off x="4781" y="2320"/>
                  <a:ext cx="690" cy="21"/>
                </a:xfrm>
                <a:prstGeom prst="rect">
                  <a:avLst/>
                </a:prstGeom>
                <a:gradFill rotWithShape="0">
                  <a:gsLst>
                    <a:gs pos="0">
                      <a:srgbClr val="FFFFFF"/>
                    </a:gs>
                    <a:gs pos="50000">
                      <a:srgbClr val="FFFFFF">
                        <a:gamma/>
                        <a:shade val="33333"/>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49174" name="Rectangle 22"/>
                <p:cNvSpPr>
                  <a:spLocks noChangeArrowheads="1"/>
                </p:cNvSpPr>
                <p:nvPr/>
              </p:nvSpPr>
              <p:spPr bwMode="auto">
                <a:xfrm>
                  <a:off x="5398" y="1580"/>
                  <a:ext cx="69" cy="53"/>
                </a:xfrm>
                <a:prstGeom prst="rect">
                  <a:avLst/>
                </a:prstGeom>
                <a:solidFill>
                  <a:srgbClr val="EAEAEA"/>
                </a:solidFill>
                <a:ln w="9525">
                  <a:solidFill>
                    <a:srgbClr val="808080"/>
                  </a:solidFill>
                  <a:miter lim="800000"/>
                  <a:headEnd/>
                  <a:tailEnd/>
                </a:ln>
              </p:spPr>
              <p:txBody>
                <a:bodyPr/>
                <a:lstStyle/>
                <a:p>
                  <a:endParaRPr lang="de-DE"/>
                </a:p>
              </p:txBody>
            </p:sp>
            <p:sp>
              <p:nvSpPr>
                <p:cNvPr id="49175" name="Rectangle 23"/>
                <p:cNvSpPr>
                  <a:spLocks noChangeArrowheads="1"/>
                </p:cNvSpPr>
                <p:nvPr/>
              </p:nvSpPr>
              <p:spPr bwMode="auto">
                <a:xfrm>
                  <a:off x="5136" y="1592"/>
                  <a:ext cx="26" cy="28"/>
                </a:xfrm>
                <a:prstGeom prst="rect">
                  <a:avLst/>
                </a:prstGeom>
                <a:solidFill>
                  <a:srgbClr val="EAEAEA"/>
                </a:solidFill>
                <a:ln w="9525">
                  <a:solidFill>
                    <a:srgbClr val="808080"/>
                  </a:solidFill>
                  <a:miter lim="800000"/>
                  <a:headEnd/>
                  <a:tailEnd/>
                </a:ln>
              </p:spPr>
              <p:txBody>
                <a:bodyPr/>
                <a:lstStyle/>
                <a:p>
                  <a:endParaRPr lang="de-DE"/>
                </a:p>
              </p:txBody>
            </p:sp>
            <p:sp>
              <p:nvSpPr>
                <p:cNvPr id="49176" name="Rectangle 24"/>
                <p:cNvSpPr>
                  <a:spLocks noChangeArrowheads="1"/>
                </p:cNvSpPr>
                <p:nvPr/>
              </p:nvSpPr>
              <p:spPr bwMode="auto">
                <a:xfrm>
                  <a:off x="5192" y="1592"/>
                  <a:ext cx="188" cy="28"/>
                </a:xfrm>
                <a:prstGeom prst="rect">
                  <a:avLst/>
                </a:prstGeom>
                <a:solidFill>
                  <a:srgbClr val="EAEAEA"/>
                </a:solidFill>
                <a:ln w="9525">
                  <a:solidFill>
                    <a:srgbClr val="808080"/>
                  </a:solidFill>
                  <a:miter lim="800000"/>
                  <a:headEnd/>
                  <a:tailEnd/>
                </a:ln>
              </p:spPr>
              <p:txBody>
                <a:bodyPr/>
                <a:lstStyle/>
                <a:p>
                  <a:endParaRPr lang="de-DE"/>
                </a:p>
              </p:txBody>
            </p:sp>
            <p:sp>
              <p:nvSpPr>
                <p:cNvPr id="49177" name="AutoShape 25"/>
                <p:cNvSpPr>
                  <a:spLocks noChangeArrowheads="1"/>
                </p:cNvSpPr>
                <p:nvPr/>
              </p:nvSpPr>
              <p:spPr bwMode="auto">
                <a:xfrm>
                  <a:off x="5414" y="1586"/>
                  <a:ext cx="38" cy="41"/>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808080"/>
                </a:solidFill>
                <a:ln w="9525">
                  <a:solidFill>
                    <a:srgbClr val="808080"/>
                  </a:solidFill>
                  <a:miter lim="800000"/>
                  <a:headEnd/>
                  <a:tailEnd/>
                </a:ln>
              </p:spPr>
              <p:txBody>
                <a:bodyPr/>
                <a:lstStyle/>
                <a:p>
                  <a:endParaRPr lang="de-DE"/>
                </a:p>
              </p:txBody>
            </p:sp>
            <p:sp>
              <p:nvSpPr>
                <p:cNvPr id="49178" name="AutoShape 26"/>
                <p:cNvSpPr>
                  <a:spLocks noChangeArrowheads="1"/>
                </p:cNvSpPr>
                <p:nvPr/>
              </p:nvSpPr>
              <p:spPr bwMode="auto">
                <a:xfrm>
                  <a:off x="4759" y="1491"/>
                  <a:ext cx="839" cy="61"/>
                </a:xfrm>
                <a:prstGeom prst="parallelogram">
                  <a:avLst>
                    <a:gd name="adj" fmla="val 182369"/>
                  </a:avLst>
                </a:prstGeom>
                <a:gradFill rotWithShape="0">
                  <a:gsLst>
                    <a:gs pos="0">
                      <a:srgbClr val="FFFFFF"/>
                    </a:gs>
                    <a:gs pos="100000">
                      <a:srgbClr val="FFFFFF">
                        <a:gamma/>
                        <a:shade val="51373"/>
                        <a:invGamma/>
                      </a:srgbClr>
                    </a:gs>
                  </a:gsLst>
                  <a:path path="rect">
                    <a:fillToRect l="100000" b="100000"/>
                  </a:path>
                </a:gradFill>
                <a:ln w="9525">
                  <a:solidFill>
                    <a:srgbClr val="000000"/>
                  </a:solidFill>
                  <a:miter lim="800000"/>
                  <a:headEnd/>
                  <a:tailEnd/>
                </a:ln>
              </p:spPr>
              <p:txBody>
                <a:bodyPr/>
                <a:lstStyle/>
                <a:p>
                  <a:endParaRPr lang="de-DE"/>
                </a:p>
              </p:txBody>
            </p:sp>
            <p:sp>
              <p:nvSpPr>
                <p:cNvPr id="49179" name="AutoShape 27"/>
                <p:cNvSpPr>
                  <a:spLocks noChangeArrowheads="1"/>
                </p:cNvSpPr>
                <p:nvPr/>
              </p:nvSpPr>
              <p:spPr bwMode="auto">
                <a:xfrm rot="16199570" flipV="1">
                  <a:off x="4804" y="2175"/>
                  <a:ext cx="1477" cy="110"/>
                </a:xfrm>
                <a:prstGeom prst="parallelogram">
                  <a:avLst>
                    <a:gd name="adj" fmla="val 55512"/>
                  </a:avLst>
                </a:prstGeom>
                <a:gradFill rotWithShape="0">
                  <a:gsLst>
                    <a:gs pos="0">
                      <a:srgbClr val="FFFFFF"/>
                    </a:gs>
                    <a:gs pos="100000">
                      <a:srgbClr val="FFFFFF">
                        <a:gamma/>
                        <a:shade val="54510"/>
                        <a:invGamma/>
                      </a:srgbClr>
                    </a:gs>
                  </a:gsLst>
                  <a:path path="rect">
                    <a:fillToRect l="100000" b="100000"/>
                  </a:path>
                </a:gradFill>
                <a:ln w="9525">
                  <a:solidFill>
                    <a:srgbClr val="000000"/>
                  </a:solidFill>
                  <a:miter lim="800000"/>
                  <a:headEnd/>
                  <a:tailEnd/>
                </a:ln>
              </p:spPr>
              <p:txBody>
                <a:bodyPr/>
                <a:lstStyle/>
                <a:p>
                  <a:endParaRPr lang="de-DE"/>
                </a:p>
              </p:txBody>
            </p:sp>
            <p:sp>
              <p:nvSpPr>
                <p:cNvPr id="49180" name="Rectangle 28"/>
                <p:cNvSpPr>
                  <a:spLocks noChangeArrowheads="1"/>
                </p:cNvSpPr>
                <p:nvPr/>
              </p:nvSpPr>
              <p:spPr bwMode="auto">
                <a:xfrm>
                  <a:off x="4535" y="2442"/>
                  <a:ext cx="686" cy="40"/>
                </a:xfrm>
                <a:prstGeom prst="rect">
                  <a:avLst/>
                </a:prstGeom>
                <a:gradFill rotWithShape="0">
                  <a:gsLst>
                    <a:gs pos="0">
                      <a:srgbClr val="FFFFFF"/>
                    </a:gs>
                    <a:gs pos="100000">
                      <a:srgbClr val="FFFFFF">
                        <a:gamma/>
                        <a:shade val="66667"/>
                        <a:invGamma/>
                      </a:srgbClr>
                    </a:gs>
                  </a:gsLst>
                  <a:path path="rect">
                    <a:fillToRect t="100000" r="100000"/>
                  </a:path>
                </a:gradFill>
                <a:ln w="9525">
                  <a:solidFill>
                    <a:srgbClr val="333333"/>
                  </a:solidFill>
                  <a:miter lim="800000"/>
                  <a:headEnd/>
                  <a:tailEnd/>
                </a:ln>
              </p:spPr>
              <p:txBody>
                <a:bodyPr/>
                <a:lstStyle/>
                <a:p>
                  <a:endParaRPr lang="de-DE"/>
                </a:p>
              </p:txBody>
            </p:sp>
            <p:sp>
              <p:nvSpPr>
                <p:cNvPr id="49181" name="Line 29"/>
                <p:cNvSpPr>
                  <a:spLocks noChangeShapeType="1"/>
                </p:cNvSpPr>
                <p:nvPr/>
              </p:nvSpPr>
              <p:spPr bwMode="auto">
                <a:xfrm flipV="1">
                  <a:off x="4779" y="2240"/>
                  <a:ext cx="113"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9182" name="Rectangle 30"/>
                <p:cNvSpPr>
                  <a:spLocks noChangeArrowheads="1"/>
                </p:cNvSpPr>
                <p:nvPr/>
              </p:nvSpPr>
              <p:spPr bwMode="auto">
                <a:xfrm>
                  <a:off x="4779" y="1673"/>
                  <a:ext cx="694" cy="627"/>
                </a:xfrm>
                <a:prstGeom prst="rect">
                  <a:avLst/>
                </a:prstGeom>
                <a:gradFill rotWithShape="0">
                  <a:gsLst>
                    <a:gs pos="0">
                      <a:srgbClr val="FFFFFF"/>
                    </a:gs>
                    <a:gs pos="100000">
                      <a:srgbClr val="FFFFFF">
                        <a:gamma/>
                        <a:shade val="66667"/>
                        <a:invGamma/>
                      </a:srgbClr>
                    </a:gs>
                  </a:gsLst>
                  <a:path path="shape">
                    <a:fillToRect l="50000" t="50000" r="50000" b="50000"/>
                  </a:path>
                </a:gradFill>
                <a:ln w="9525">
                  <a:solidFill>
                    <a:srgbClr val="808080"/>
                  </a:solidFill>
                  <a:miter lim="800000"/>
                  <a:headEnd/>
                  <a:tailEnd/>
                </a:ln>
              </p:spPr>
              <p:txBody>
                <a:bodyPr/>
                <a:lstStyle/>
                <a:p>
                  <a:endParaRPr lang="de-DE"/>
                </a:p>
              </p:txBody>
            </p:sp>
            <p:sp>
              <p:nvSpPr>
                <p:cNvPr id="49183" name="Rectangle 31"/>
                <p:cNvSpPr>
                  <a:spLocks noChangeArrowheads="1"/>
                </p:cNvSpPr>
                <p:nvPr/>
              </p:nvSpPr>
              <p:spPr bwMode="auto">
                <a:xfrm>
                  <a:off x="4892" y="2098"/>
                  <a:ext cx="581" cy="142"/>
                </a:xfrm>
                <a:prstGeom prst="rect">
                  <a:avLst/>
                </a:prstGeom>
                <a:solidFill>
                  <a:srgbClr val="CCFFFF"/>
                </a:solidFill>
                <a:ln w="9525">
                  <a:solidFill>
                    <a:srgbClr val="808080"/>
                  </a:solidFill>
                  <a:miter lim="800000"/>
                  <a:headEnd/>
                  <a:tailEnd/>
                </a:ln>
              </p:spPr>
              <p:txBody>
                <a:bodyPr/>
                <a:lstStyle/>
                <a:p>
                  <a:endParaRPr lang="de-DE"/>
                </a:p>
              </p:txBody>
            </p:sp>
            <p:sp>
              <p:nvSpPr>
                <p:cNvPr id="49184" name="Line 32"/>
                <p:cNvSpPr>
                  <a:spLocks noChangeShapeType="1"/>
                </p:cNvSpPr>
                <p:nvPr/>
              </p:nvSpPr>
              <p:spPr bwMode="auto">
                <a:xfrm flipV="1">
                  <a:off x="4892" y="1673"/>
                  <a:ext cx="0" cy="566"/>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9185" name="Line 33"/>
                <p:cNvSpPr>
                  <a:spLocks noChangeShapeType="1"/>
                </p:cNvSpPr>
                <p:nvPr/>
              </p:nvSpPr>
              <p:spPr bwMode="auto">
                <a:xfrm>
                  <a:off x="4892" y="2240"/>
                  <a:ext cx="581"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9186" name="AutoShape 34"/>
                <p:cNvSpPr>
                  <a:spLocks noChangeArrowheads="1"/>
                </p:cNvSpPr>
                <p:nvPr/>
              </p:nvSpPr>
              <p:spPr bwMode="auto">
                <a:xfrm rot="-168391">
                  <a:off x="4911" y="1694"/>
                  <a:ext cx="487" cy="20"/>
                </a:xfrm>
                <a:prstGeom prst="flowChartTerminator">
                  <a:avLst/>
                </a:prstGeom>
                <a:gradFill rotWithShape="0">
                  <a:gsLst>
                    <a:gs pos="0">
                      <a:srgbClr val="FFFFFF"/>
                    </a:gs>
                    <a:gs pos="50000">
                      <a:srgbClr val="FFFFFF">
                        <a:gamma/>
                        <a:shade val="57647"/>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49187" name="Rectangle 35"/>
                <p:cNvSpPr>
                  <a:spLocks noChangeArrowheads="1"/>
                </p:cNvSpPr>
                <p:nvPr/>
              </p:nvSpPr>
              <p:spPr bwMode="auto">
                <a:xfrm>
                  <a:off x="5136" y="1673"/>
                  <a:ext cx="13" cy="21"/>
                </a:xfrm>
                <a:prstGeom prst="rect">
                  <a:avLst/>
                </a:prstGeom>
                <a:gradFill rotWithShape="0">
                  <a:gsLst>
                    <a:gs pos="0">
                      <a:srgbClr val="FFFFFF"/>
                    </a:gs>
                    <a:gs pos="50000">
                      <a:srgbClr val="FFFFFF">
                        <a:gamma/>
                        <a:shade val="46275"/>
                        <a:invGamma/>
                      </a:srgbClr>
                    </a:gs>
                    <a:gs pos="100000">
                      <a:srgbClr val="FFFFFF"/>
                    </a:gs>
                  </a:gsLst>
                  <a:lin ang="0" scaled="1"/>
                </a:gradFill>
                <a:ln w="9525">
                  <a:solidFill>
                    <a:srgbClr val="808080"/>
                  </a:solidFill>
                  <a:miter lim="800000"/>
                  <a:headEnd/>
                  <a:tailEnd/>
                </a:ln>
              </p:spPr>
              <p:txBody>
                <a:bodyPr/>
                <a:lstStyle/>
                <a:p>
                  <a:endParaRPr lang="de-DE"/>
                </a:p>
              </p:txBody>
            </p:sp>
            <p:sp>
              <p:nvSpPr>
                <p:cNvPr id="49188" name="AutoShape 36"/>
                <p:cNvSpPr>
                  <a:spLocks noChangeArrowheads="1"/>
                </p:cNvSpPr>
                <p:nvPr/>
              </p:nvSpPr>
              <p:spPr bwMode="auto">
                <a:xfrm rot="19926368">
                  <a:off x="4624" y="2178"/>
                  <a:ext cx="307" cy="120"/>
                </a:xfrm>
                <a:prstGeom prst="parallelogram">
                  <a:avLst>
                    <a:gd name="adj" fmla="val 53251"/>
                  </a:avLst>
                </a:prstGeom>
                <a:solidFill>
                  <a:srgbClr val="CCFFFF"/>
                </a:solidFill>
                <a:ln w="9525">
                  <a:solidFill>
                    <a:srgbClr val="808080"/>
                  </a:solidFill>
                  <a:miter lim="800000"/>
                  <a:headEnd/>
                  <a:tailEnd/>
                </a:ln>
              </p:spPr>
              <p:txBody>
                <a:bodyPr/>
                <a:lstStyle/>
                <a:p>
                  <a:endParaRPr lang="de-DE"/>
                </a:p>
              </p:txBody>
            </p:sp>
            <p:sp>
              <p:nvSpPr>
                <p:cNvPr id="49189" name="Rectangle 37"/>
                <p:cNvSpPr>
                  <a:spLocks noChangeArrowheads="1"/>
                </p:cNvSpPr>
                <p:nvPr/>
              </p:nvSpPr>
              <p:spPr bwMode="auto">
                <a:xfrm>
                  <a:off x="4929" y="2138"/>
                  <a:ext cx="544" cy="21"/>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49190" name="Rectangle 38"/>
                <p:cNvSpPr>
                  <a:spLocks noChangeArrowheads="1"/>
                </p:cNvSpPr>
                <p:nvPr/>
              </p:nvSpPr>
              <p:spPr bwMode="auto">
                <a:xfrm>
                  <a:off x="4929" y="2179"/>
                  <a:ext cx="544" cy="20"/>
                </a:xfrm>
                <a:prstGeom prst="rect">
                  <a:avLst/>
                </a:prstGeom>
                <a:gradFill rotWithShape="0">
                  <a:gsLst>
                    <a:gs pos="0">
                      <a:srgbClr val="FFFFFF"/>
                    </a:gs>
                    <a:gs pos="50000">
                      <a:srgbClr val="FFFFFF">
                        <a:gamma/>
                        <a:shade val="84706"/>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49191" name="Rectangle 39"/>
                <p:cNvSpPr>
                  <a:spLocks noChangeArrowheads="1"/>
                </p:cNvSpPr>
                <p:nvPr/>
              </p:nvSpPr>
              <p:spPr bwMode="auto">
                <a:xfrm>
                  <a:off x="4779" y="2624"/>
                  <a:ext cx="694" cy="283"/>
                </a:xfrm>
                <a:prstGeom prst="rect">
                  <a:avLst/>
                </a:prstGeom>
                <a:gradFill rotWithShape="0">
                  <a:gsLst>
                    <a:gs pos="0">
                      <a:srgbClr val="FFFFFF"/>
                    </a:gs>
                    <a:gs pos="100000">
                      <a:srgbClr val="FFFFFF">
                        <a:gamma/>
                        <a:shade val="51373"/>
                        <a:invGamma/>
                      </a:srgbClr>
                    </a:gs>
                  </a:gsLst>
                  <a:path path="rect">
                    <a:fillToRect t="100000" r="100000"/>
                  </a:path>
                </a:gradFill>
                <a:ln w="9525">
                  <a:solidFill>
                    <a:srgbClr val="808080"/>
                  </a:solidFill>
                  <a:miter lim="800000"/>
                  <a:headEnd/>
                  <a:tailEnd/>
                </a:ln>
              </p:spPr>
              <p:txBody>
                <a:bodyPr/>
                <a:lstStyle/>
                <a:p>
                  <a:endParaRPr lang="de-DE"/>
                </a:p>
              </p:txBody>
            </p:sp>
            <p:sp>
              <p:nvSpPr>
                <p:cNvPr id="49192" name="Rectangle 40"/>
                <p:cNvSpPr>
                  <a:spLocks noChangeArrowheads="1"/>
                </p:cNvSpPr>
                <p:nvPr/>
              </p:nvSpPr>
              <p:spPr bwMode="auto">
                <a:xfrm>
                  <a:off x="4780" y="2636"/>
                  <a:ext cx="690" cy="21"/>
                </a:xfrm>
                <a:prstGeom prst="rect">
                  <a:avLst/>
                </a:prstGeom>
                <a:gradFill rotWithShape="0">
                  <a:gsLst>
                    <a:gs pos="0">
                      <a:srgbClr val="FFFFFF"/>
                    </a:gs>
                    <a:gs pos="50000">
                      <a:srgbClr val="FFFFFF">
                        <a:gamma/>
                        <a:shade val="33333"/>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49193" name="AutoShape 41"/>
                <p:cNvSpPr>
                  <a:spLocks noChangeArrowheads="1"/>
                </p:cNvSpPr>
                <p:nvPr/>
              </p:nvSpPr>
              <p:spPr bwMode="auto">
                <a:xfrm>
                  <a:off x="4535" y="2300"/>
                  <a:ext cx="937" cy="142"/>
                </a:xfrm>
                <a:prstGeom prst="parallelogram">
                  <a:avLst>
                    <a:gd name="adj" fmla="val 178101"/>
                  </a:avLst>
                </a:prstGeom>
                <a:gradFill rotWithShape="0">
                  <a:gsLst>
                    <a:gs pos="0">
                      <a:srgbClr val="FFFFFF"/>
                    </a:gs>
                    <a:gs pos="100000">
                      <a:srgbClr val="FFFFFF">
                        <a:gamma/>
                        <a:shade val="66667"/>
                        <a:invGamma/>
                      </a:srgbClr>
                    </a:gs>
                  </a:gsLst>
                  <a:path path="rect">
                    <a:fillToRect t="100000" r="100000"/>
                  </a:path>
                </a:gradFill>
                <a:ln w="9525">
                  <a:solidFill>
                    <a:srgbClr val="333333"/>
                  </a:solidFill>
                  <a:miter lim="800000"/>
                  <a:headEnd/>
                  <a:tailEnd/>
                </a:ln>
              </p:spPr>
              <p:txBody>
                <a:bodyPr/>
                <a:lstStyle/>
                <a:p>
                  <a:endParaRPr lang="de-DE"/>
                </a:p>
              </p:txBody>
            </p:sp>
            <p:sp>
              <p:nvSpPr>
                <p:cNvPr id="49194" name="AutoShape 42"/>
                <p:cNvSpPr>
                  <a:spLocks noChangeArrowheads="1"/>
                </p:cNvSpPr>
                <p:nvPr/>
              </p:nvSpPr>
              <p:spPr bwMode="auto">
                <a:xfrm rot="19926368">
                  <a:off x="5320" y="2204"/>
                  <a:ext cx="192" cy="119"/>
                </a:xfrm>
                <a:prstGeom prst="parallelogram">
                  <a:avLst>
                    <a:gd name="adj" fmla="val 53049"/>
                  </a:avLst>
                </a:prstGeom>
                <a:solidFill>
                  <a:srgbClr val="CCFFFF"/>
                </a:solidFill>
                <a:ln w="9525">
                  <a:solidFill>
                    <a:srgbClr val="808080"/>
                  </a:solidFill>
                  <a:miter lim="800000"/>
                  <a:headEnd/>
                  <a:tailEnd/>
                </a:ln>
              </p:spPr>
              <p:txBody>
                <a:bodyPr/>
                <a:lstStyle/>
                <a:p>
                  <a:endParaRPr lang="de-DE"/>
                </a:p>
              </p:txBody>
            </p:sp>
            <p:sp>
              <p:nvSpPr>
                <p:cNvPr id="49195" name="AutoShape 43"/>
                <p:cNvSpPr>
                  <a:spLocks noChangeArrowheads="1"/>
                </p:cNvSpPr>
                <p:nvPr/>
              </p:nvSpPr>
              <p:spPr bwMode="auto">
                <a:xfrm>
                  <a:off x="5349" y="2210"/>
                  <a:ext cx="21" cy="150"/>
                </a:xfrm>
                <a:prstGeom prst="flowChartTerminator">
                  <a:avLst/>
                </a:prstGeom>
                <a:solidFill>
                  <a:srgbClr val="CCFFFF"/>
                </a:solidFill>
                <a:ln w="9525">
                  <a:solidFill>
                    <a:srgbClr val="808080"/>
                  </a:solidFill>
                  <a:miter lim="800000"/>
                  <a:headEnd/>
                  <a:tailEnd/>
                </a:ln>
              </p:spPr>
              <p:txBody>
                <a:bodyPr/>
                <a:lstStyle/>
                <a:p>
                  <a:endParaRPr lang="de-DE"/>
                </a:p>
              </p:txBody>
            </p:sp>
            <p:sp>
              <p:nvSpPr>
                <p:cNvPr id="49196" name="AutoShape 44"/>
                <p:cNvSpPr>
                  <a:spLocks noChangeArrowheads="1"/>
                </p:cNvSpPr>
                <p:nvPr/>
              </p:nvSpPr>
              <p:spPr bwMode="auto">
                <a:xfrm rot="10800000">
                  <a:off x="4667" y="2211"/>
                  <a:ext cx="21" cy="150"/>
                </a:xfrm>
                <a:prstGeom prst="flowChartTerminator">
                  <a:avLst/>
                </a:prstGeom>
                <a:solidFill>
                  <a:srgbClr val="CCFFFF"/>
                </a:solidFill>
                <a:ln w="9525">
                  <a:solidFill>
                    <a:srgbClr val="808080"/>
                  </a:solidFill>
                  <a:miter lim="800000"/>
                  <a:headEnd/>
                  <a:tailEnd/>
                </a:ln>
              </p:spPr>
              <p:txBody>
                <a:bodyPr/>
                <a:lstStyle/>
                <a:p>
                  <a:endParaRPr lang="de-DE"/>
                </a:p>
              </p:txBody>
            </p:sp>
            <p:sp>
              <p:nvSpPr>
                <p:cNvPr id="49197" name="AutoShape 45" descr="60%"/>
                <p:cNvSpPr>
                  <a:spLocks noChangeArrowheads="1"/>
                </p:cNvSpPr>
                <p:nvPr/>
              </p:nvSpPr>
              <p:spPr bwMode="auto">
                <a:xfrm>
                  <a:off x="4744" y="2054"/>
                  <a:ext cx="720" cy="216"/>
                </a:xfrm>
                <a:prstGeom prst="parallelogram">
                  <a:avLst>
                    <a:gd name="adj" fmla="val 83333"/>
                  </a:avLst>
                </a:prstGeom>
                <a:pattFill prst="pct60">
                  <a:fgClr>
                    <a:srgbClr val="333333"/>
                  </a:fgClr>
                  <a:bgClr>
                    <a:srgbClr val="FFFF99"/>
                  </a:bgClr>
                </a:pattFill>
                <a:ln w="9525">
                  <a:solidFill>
                    <a:srgbClr val="333333"/>
                  </a:solidFill>
                  <a:miter lim="800000"/>
                  <a:headEnd/>
                  <a:tailEnd/>
                </a:ln>
              </p:spPr>
              <p:txBody>
                <a:bodyPr/>
                <a:lstStyle/>
                <a:p>
                  <a:endParaRPr lang="de-DE"/>
                </a:p>
              </p:txBody>
            </p:sp>
            <p:sp>
              <p:nvSpPr>
                <p:cNvPr id="49198" name="Rectangle 46"/>
                <p:cNvSpPr>
                  <a:spLocks noChangeArrowheads="1"/>
                </p:cNvSpPr>
                <p:nvPr/>
              </p:nvSpPr>
              <p:spPr bwMode="auto">
                <a:xfrm>
                  <a:off x="4671" y="2228"/>
                  <a:ext cx="687" cy="135"/>
                </a:xfrm>
                <a:prstGeom prst="rect">
                  <a:avLst/>
                </a:prstGeom>
                <a:solidFill>
                  <a:srgbClr val="CCFFFF"/>
                </a:solidFill>
                <a:ln w="9525">
                  <a:solidFill>
                    <a:srgbClr val="808080"/>
                  </a:solidFill>
                  <a:miter lim="800000"/>
                  <a:headEnd/>
                  <a:tailEnd/>
                </a:ln>
              </p:spPr>
              <p:txBody>
                <a:bodyPr/>
                <a:lstStyle/>
                <a:p>
                  <a:endParaRPr lang="de-DE"/>
                </a:p>
              </p:txBody>
            </p:sp>
            <p:sp>
              <p:nvSpPr>
                <p:cNvPr id="49199" name="Rectangle 47"/>
                <p:cNvSpPr>
                  <a:spLocks noChangeArrowheads="1"/>
                </p:cNvSpPr>
                <p:nvPr/>
              </p:nvSpPr>
              <p:spPr bwMode="auto">
                <a:xfrm>
                  <a:off x="4707" y="2298"/>
                  <a:ext cx="619" cy="20"/>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49200" name="Rectangle 48"/>
                <p:cNvSpPr>
                  <a:spLocks noChangeArrowheads="1"/>
                </p:cNvSpPr>
                <p:nvPr/>
              </p:nvSpPr>
              <p:spPr bwMode="auto">
                <a:xfrm>
                  <a:off x="4707" y="2258"/>
                  <a:ext cx="619" cy="20"/>
                </a:xfrm>
                <a:prstGeom prst="rect">
                  <a:avLst/>
                </a:prstGeom>
                <a:solidFill>
                  <a:srgbClr val="C0C0C0">
                    <a:alpha val="50000"/>
                  </a:srgbClr>
                </a:solidFill>
                <a:ln w="9525">
                  <a:solidFill>
                    <a:srgbClr val="808080"/>
                  </a:solidFill>
                  <a:miter lim="800000"/>
                  <a:headEnd/>
                  <a:tailEnd/>
                </a:ln>
              </p:spPr>
              <p:txBody>
                <a:bodyPr/>
                <a:lstStyle/>
                <a:p>
                  <a:endParaRPr lang="de-DE"/>
                </a:p>
              </p:txBody>
            </p:sp>
          </p:grpSp>
          <p:grpSp>
            <p:nvGrpSpPr>
              <p:cNvPr id="49201" name="Group 49"/>
              <p:cNvGrpSpPr>
                <a:grpSpLocks/>
              </p:cNvGrpSpPr>
              <p:nvPr/>
            </p:nvGrpSpPr>
            <p:grpSpPr bwMode="auto">
              <a:xfrm>
                <a:off x="3061" y="2523"/>
                <a:ext cx="1043" cy="721"/>
                <a:chOff x="3606" y="2298"/>
                <a:chExt cx="961" cy="766"/>
              </a:xfrm>
            </p:grpSpPr>
            <p:sp>
              <p:nvSpPr>
                <p:cNvPr id="49202" name="AutoShape 50"/>
                <p:cNvSpPr>
                  <a:spLocks noChangeArrowheads="1"/>
                </p:cNvSpPr>
                <p:nvPr/>
              </p:nvSpPr>
              <p:spPr bwMode="auto">
                <a:xfrm>
                  <a:off x="3606" y="2387"/>
                  <a:ext cx="535" cy="535"/>
                </a:xfrm>
                <a:prstGeom prst="bevel">
                  <a:avLst>
                    <a:gd name="adj" fmla="val 3722"/>
                  </a:avLst>
                </a:prstGeom>
                <a:solidFill>
                  <a:srgbClr val="FFFFFF"/>
                </a:solidFill>
                <a:ln w="3175">
                  <a:solidFill>
                    <a:srgbClr val="000000"/>
                  </a:solidFill>
                  <a:miter lim="800000"/>
                  <a:headEnd/>
                  <a:tailEnd/>
                </a:ln>
              </p:spPr>
              <p:txBody>
                <a:bodyPr/>
                <a:lstStyle/>
                <a:p>
                  <a:endParaRPr lang="de-DE"/>
                </a:p>
              </p:txBody>
            </p:sp>
            <p:grpSp>
              <p:nvGrpSpPr>
                <p:cNvPr id="49203" name="Group 51"/>
                <p:cNvGrpSpPr>
                  <a:grpSpLocks/>
                </p:cNvGrpSpPr>
                <p:nvPr/>
              </p:nvGrpSpPr>
              <p:grpSpPr bwMode="auto">
                <a:xfrm>
                  <a:off x="3620" y="2298"/>
                  <a:ext cx="947" cy="766"/>
                  <a:chOff x="3620" y="2298"/>
                  <a:chExt cx="947" cy="766"/>
                </a:xfrm>
              </p:grpSpPr>
              <p:sp>
                <p:nvSpPr>
                  <p:cNvPr id="49204" name="Rectangle 52" descr="60%"/>
                  <p:cNvSpPr>
                    <a:spLocks noChangeArrowheads="1"/>
                  </p:cNvSpPr>
                  <p:nvPr/>
                </p:nvSpPr>
                <p:spPr bwMode="auto">
                  <a:xfrm>
                    <a:off x="3620" y="2387"/>
                    <a:ext cx="499" cy="503"/>
                  </a:xfrm>
                  <a:prstGeom prst="rect">
                    <a:avLst/>
                  </a:prstGeom>
                  <a:pattFill prst="pct60">
                    <a:fgClr>
                      <a:srgbClr val="333333"/>
                    </a:fgClr>
                    <a:bgClr>
                      <a:srgbClr val="F8F8F8"/>
                    </a:bgClr>
                  </a:pattFill>
                  <a:ln w="9525">
                    <a:solidFill>
                      <a:srgbClr val="000000"/>
                    </a:solidFill>
                    <a:miter lim="800000"/>
                    <a:headEnd/>
                    <a:tailEnd/>
                  </a:ln>
                </p:spPr>
                <p:txBody>
                  <a:bodyPr/>
                  <a:lstStyle/>
                  <a:p>
                    <a:endParaRPr lang="de-DE"/>
                  </a:p>
                </p:txBody>
              </p:sp>
              <p:grpSp>
                <p:nvGrpSpPr>
                  <p:cNvPr id="49205" name="Group 53"/>
                  <p:cNvGrpSpPr>
                    <a:grpSpLocks/>
                  </p:cNvGrpSpPr>
                  <p:nvPr/>
                </p:nvGrpSpPr>
                <p:grpSpPr bwMode="auto">
                  <a:xfrm>
                    <a:off x="3888" y="2298"/>
                    <a:ext cx="535" cy="535"/>
                    <a:chOff x="2318" y="4903"/>
                    <a:chExt cx="1338" cy="1338"/>
                  </a:xfrm>
                </p:grpSpPr>
                <p:sp>
                  <p:nvSpPr>
                    <p:cNvPr id="49206" name="AutoShape 54"/>
                    <p:cNvSpPr>
                      <a:spLocks noChangeArrowheads="1"/>
                    </p:cNvSpPr>
                    <p:nvPr/>
                  </p:nvSpPr>
                  <p:spPr bwMode="auto">
                    <a:xfrm>
                      <a:off x="2318" y="4903"/>
                      <a:ext cx="1338" cy="1338"/>
                    </a:xfrm>
                    <a:prstGeom prst="bevel">
                      <a:avLst>
                        <a:gd name="adj" fmla="val 3722"/>
                      </a:avLst>
                    </a:prstGeom>
                    <a:solidFill>
                      <a:srgbClr val="FFFFFF"/>
                    </a:solidFill>
                    <a:ln w="3175">
                      <a:solidFill>
                        <a:srgbClr val="000000"/>
                      </a:solidFill>
                      <a:miter lim="800000"/>
                      <a:headEnd/>
                      <a:tailEnd/>
                    </a:ln>
                  </p:spPr>
                  <p:txBody>
                    <a:bodyPr/>
                    <a:lstStyle/>
                    <a:p>
                      <a:endParaRPr lang="de-DE"/>
                    </a:p>
                  </p:txBody>
                </p:sp>
                <p:sp>
                  <p:nvSpPr>
                    <p:cNvPr id="49207" name="Rectangle 55" descr="60%"/>
                    <p:cNvSpPr>
                      <a:spLocks noChangeArrowheads="1"/>
                    </p:cNvSpPr>
                    <p:nvPr/>
                  </p:nvSpPr>
                  <p:spPr bwMode="auto">
                    <a:xfrm>
                      <a:off x="2369" y="4948"/>
                      <a:ext cx="1247" cy="1259"/>
                    </a:xfrm>
                    <a:prstGeom prst="rect">
                      <a:avLst/>
                    </a:prstGeom>
                    <a:pattFill prst="pct60">
                      <a:fgClr>
                        <a:srgbClr val="333333"/>
                      </a:fgClr>
                      <a:bgClr>
                        <a:srgbClr val="F8F8F8"/>
                      </a:bgClr>
                    </a:pattFill>
                    <a:ln w="9525">
                      <a:solidFill>
                        <a:srgbClr val="000000"/>
                      </a:solidFill>
                      <a:miter lim="800000"/>
                      <a:headEnd/>
                      <a:tailEnd/>
                    </a:ln>
                  </p:spPr>
                  <p:txBody>
                    <a:bodyPr/>
                    <a:lstStyle/>
                    <a:p>
                      <a:endParaRPr lang="de-DE"/>
                    </a:p>
                  </p:txBody>
                </p:sp>
              </p:grpSp>
              <p:grpSp>
                <p:nvGrpSpPr>
                  <p:cNvPr id="49208" name="Group 56"/>
                  <p:cNvGrpSpPr>
                    <a:grpSpLocks/>
                  </p:cNvGrpSpPr>
                  <p:nvPr/>
                </p:nvGrpSpPr>
                <p:grpSpPr bwMode="auto">
                  <a:xfrm>
                    <a:off x="4032" y="2529"/>
                    <a:ext cx="535" cy="535"/>
                    <a:chOff x="2318" y="4903"/>
                    <a:chExt cx="1338" cy="1338"/>
                  </a:xfrm>
                </p:grpSpPr>
                <p:sp>
                  <p:nvSpPr>
                    <p:cNvPr id="49209" name="AutoShape 57"/>
                    <p:cNvSpPr>
                      <a:spLocks noChangeArrowheads="1"/>
                    </p:cNvSpPr>
                    <p:nvPr/>
                  </p:nvSpPr>
                  <p:spPr bwMode="auto">
                    <a:xfrm>
                      <a:off x="2318" y="4903"/>
                      <a:ext cx="1338" cy="1338"/>
                    </a:xfrm>
                    <a:prstGeom prst="bevel">
                      <a:avLst>
                        <a:gd name="adj" fmla="val 3722"/>
                      </a:avLst>
                    </a:prstGeom>
                    <a:solidFill>
                      <a:srgbClr val="FFFFFF"/>
                    </a:solidFill>
                    <a:ln w="3175">
                      <a:solidFill>
                        <a:srgbClr val="000000"/>
                      </a:solidFill>
                      <a:miter lim="800000"/>
                      <a:headEnd/>
                      <a:tailEnd/>
                    </a:ln>
                  </p:spPr>
                  <p:txBody>
                    <a:bodyPr/>
                    <a:lstStyle/>
                    <a:p>
                      <a:endParaRPr lang="de-DE"/>
                    </a:p>
                  </p:txBody>
                </p:sp>
                <p:sp>
                  <p:nvSpPr>
                    <p:cNvPr id="49210" name="Rectangle 58" descr="60%"/>
                    <p:cNvSpPr>
                      <a:spLocks noChangeArrowheads="1"/>
                    </p:cNvSpPr>
                    <p:nvPr/>
                  </p:nvSpPr>
                  <p:spPr bwMode="auto">
                    <a:xfrm>
                      <a:off x="2369" y="4948"/>
                      <a:ext cx="1247" cy="1259"/>
                    </a:xfrm>
                    <a:prstGeom prst="rect">
                      <a:avLst/>
                    </a:prstGeom>
                    <a:pattFill prst="pct60">
                      <a:fgClr>
                        <a:srgbClr val="333333"/>
                      </a:fgClr>
                      <a:bgClr>
                        <a:srgbClr val="F8F8F8"/>
                      </a:bgClr>
                    </a:pattFill>
                    <a:ln w="9525">
                      <a:solidFill>
                        <a:srgbClr val="000000"/>
                      </a:solidFill>
                      <a:miter lim="800000"/>
                      <a:headEnd/>
                      <a:tailEnd/>
                    </a:ln>
                  </p:spPr>
                  <p:txBody>
                    <a:bodyPr/>
                    <a:lstStyle/>
                    <a:p>
                      <a:endParaRPr lang="de-DE"/>
                    </a:p>
                  </p:txBody>
                </p:sp>
              </p:grpSp>
            </p:grpSp>
          </p:grpSp>
          <p:sp>
            <p:nvSpPr>
              <p:cNvPr id="49211" name="Line 59"/>
              <p:cNvSpPr>
                <a:spLocks noChangeShapeType="1"/>
              </p:cNvSpPr>
              <p:nvPr/>
            </p:nvSpPr>
            <p:spPr bwMode="auto">
              <a:xfrm>
                <a:off x="4150" y="1888"/>
                <a:ext cx="363" cy="272"/>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212" name="Line 60"/>
              <p:cNvSpPr>
                <a:spLocks noChangeShapeType="1"/>
              </p:cNvSpPr>
              <p:nvPr/>
            </p:nvSpPr>
            <p:spPr bwMode="auto">
              <a:xfrm flipH="1">
                <a:off x="4150" y="2296"/>
                <a:ext cx="363" cy="272"/>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9213" name="AutoShape 61"/>
            <p:cNvSpPr>
              <a:spLocks noChangeArrowheads="1"/>
            </p:cNvSpPr>
            <p:nvPr/>
          </p:nvSpPr>
          <p:spPr bwMode="auto">
            <a:xfrm>
              <a:off x="4150" y="981"/>
              <a:ext cx="438" cy="439"/>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FF0000"/>
                  </a:solidFill>
                </a:rPr>
                <a:t>?</a:t>
              </a:r>
              <a:endParaRPr lang="de-DE" altLang="de-DE"/>
            </a:p>
          </p:txBody>
        </p:sp>
        <p:sp>
          <p:nvSpPr>
            <p:cNvPr id="49214" name="AutoShape 62"/>
            <p:cNvSpPr>
              <a:spLocks noChangeArrowheads="1"/>
            </p:cNvSpPr>
            <p:nvPr/>
          </p:nvSpPr>
          <p:spPr bwMode="auto">
            <a:xfrm>
              <a:off x="3243" y="3249"/>
              <a:ext cx="437" cy="438"/>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00FF00"/>
                  </a:solidFill>
                </a:rPr>
                <a:t>!</a:t>
              </a:r>
              <a:endParaRPr lang="de-DE" altLang="de-DE"/>
            </a:p>
          </p:txBody>
        </p:sp>
      </p:grpSp>
      <p:sp>
        <p:nvSpPr>
          <p:cNvPr id="49215" name="Rectangle 6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49216" name="Rectangle 64"/>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fade">
                                      <p:cBhvr>
                                        <p:cTn id="11" dur="2000"/>
                                        <p:tgtEl>
                                          <p:spTgt spid="491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8000"/>
                                  </p:stCondLst>
                                  <p:childTnLst>
                                    <p:set>
                                      <p:cBhvr>
                                        <p:cTn id="15" dur="1" fill="hold">
                                          <p:stCondLst>
                                            <p:cond delay="0"/>
                                          </p:stCondLst>
                                        </p:cTn>
                                        <p:tgtEl>
                                          <p:spTgt spid="49160"/>
                                        </p:tgtEl>
                                        <p:attrNameLst>
                                          <p:attrName>style.visibility</p:attrName>
                                        </p:attrNameLst>
                                      </p:cBhvr>
                                      <p:to>
                                        <p:strVal val="visible"/>
                                      </p:to>
                                    </p:set>
                                    <p:animEffect transition="in" filter="fade">
                                      <p:cBhvr>
                                        <p:cTn id="16" dur="2000"/>
                                        <p:tgtEl>
                                          <p:spTgt spid="491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4000"/>
                                  </p:stCondLst>
                                  <p:childTnLst>
                                    <p:set>
                                      <p:cBhvr>
                                        <p:cTn id="20" dur="1" fill="hold">
                                          <p:stCondLst>
                                            <p:cond delay="0"/>
                                          </p:stCondLst>
                                        </p:cTn>
                                        <p:tgtEl>
                                          <p:spTgt spid="49155">
                                            <p:txEl>
                                              <p:pRg st="2" end="2"/>
                                            </p:txEl>
                                          </p:spTgt>
                                        </p:tgtEl>
                                        <p:attrNameLst>
                                          <p:attrName>style.visibility</p:attrName>
                                        </p:attrNameLst>
                                      </p:cBhvr>
                                      <p:to>
                                        <p:strVal val="visible"/>
                                      </p:to>
                                    </p:set>
                                    <p:animEffect transition="in" filter="fade">
                                      <p:cBhvr>
                                        <p:cTn id="21" dur="2000"/>
                                        <p:tgtEl>
                                          <p:spTgt spid="4915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6000"/>
                                  </p:stCondLst>
                                  <p:childTnLst>
                                    <p:set>
                                      <p:cBhvr>
                                        <p:cTn id="25" dur="1" fill="hold">
                                          <p:stCondLst>
                                            <p:cond delay="0"/>
                                          </p:stCondLst>
                                        </p:cTn>
                                        <p:tgtEl>
                                          <p:spTgt spid="49155">
                                            <p:txEl>
                                              <p:pRg st="4" end="4"/>
                                            </p:txEl>
                                          </p:spTgt>
                                        </p:tgtEl>
                                        <p:attrNameLst>
                                          <p:attrName>style.visibility</p:attrName>
                                        </p:attrNameLst>
                                      </p:cBhvr>
                                      <p:to>
                                        <p:strVal val="visible"/>
                                      </p:to>
                                    </p:set>
                                    <p:animEffect transition="in" filter="fade">
                                      <p:cBhvr>
                                        <p:cTn id="26" dur="2000"/>
                                        <p:tgtEl>
                                          <p:spTgt spid="4915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nodePh="1">
                                  <p:stCondLst>
                                    <p:cond delay="6000"/>
                                  </p:stCondLst>
                                  <p:endCondLst>
                                    <p:cond evt="begin" delay="0">
                                      <p:tn val="29"/>
                                    </p:cond>
                                  </p:endCondLst>
                                  <p:childTnLst>
                                    <p:set>
                                      <p:cBhvr>
                                        <p:cTn id="30" dur="1" fill="hold">
                                          <p:stCondLst>
                                            <p:cond delay="0"/>
                                          </p:stCondLst>
                                        </p:cTn>
                                        <p:tgtEl>
                                          <p:spTgt spid="49159"/>
                                        </p:tgtEl>
                                        <p:attrNameLst>
                                          <p:attrName>style.visibility</p:attrName>
                                        </p:attrNameLst>
                                      </p:cBhvr>
                                      <p:to>
                                        <p:strVal val="visible"/>
                                      </p:to>
                                    </p:set>
                                    <p:animEffect transition="in" filter="wipe(down)">
                                      <p:cBhvr>
                                        <p:cTn id="31" dur="580">
                                          <p:stCondLst>
                                            <p:cond delay="0"/>
                                          </p:stCondLst>
                                        </p:cTn>
                                        <p:tgtEl>
                                          <p:spTgt spid="49159"/>
                                        </p:tgtEl>
                                      </p:cBhvr>
                                    </p:animEffect>
                                    <p:anim calcmode="lin" valueType="num">
                                      <p:cBhvr>
                                        <p:cTn id="32" dur="1822" tmFilter="0,0; 0.14,0.36; 0.43,0.73; 0.71,0.91; 1.0,1.0">
                                          <p:stCondLst>
                                            <p:cond delay="0"/>
                                          </p:stCondLst>
                                        </p:cTn>
                                        <p:tgtEl>
                                          <p:spTgt spid="4915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915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915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915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9159"/>
                                        </p:tgtEl>
                                        <p:attrNameLst>
                                          <p:attrName>ppt_y</p:attrName>
                                        </p:attrNameLst>
                                      </p:cBhvr>
                                      <p:tavLst>
                                        <p:tav tm="0" fmla="#ppt_y-sin(pi*$)/81">
                                          <p:val>
                                            <p:fltVal val="0"/>
                                          </p:val>
                                        </p:tav>
                                        <p:tav tm="100000">
                                          <p:val>
                                            <p:fltVal val="1"/>
                                          </p:val>
                                        </p:tav>
                                      </p:tavLst>
                                    </p:anim>
                                    <p:animScale>
                                      <p:cBhvr>
                                        <p:cTn id="37" dur="26">
                                          <p:stCondLst>
                                            <p:cond delay="650"/>
                                          </p:stCondLst>
                                        </p:cTn>
                                        <p:tgtEl>
                                          <p:spTgt spid="49159"/>
                                        </p:tgtEl>
                                      </p:cBhvr>
                                      <p:to x="100000" y="60000"/>
                                    </p:animScale>
                                    <p:animScale>
                                      <p:cBhvr>
                                        <p:cTn id="38" dur="166" decel="50000">
                                          <p:stCondLst>
                                            <p:cond delay="676"/>
                                          </p:stCondLst>
                                        </p:cTn>
                                        <p:tgtEl>
                                          <p:spTgt spid="49159"/>
                                        </p:tgtEl>
                                      </p:cBhvr>
                                      <p:to x="100000" y="100000"/>
                                    </p:animScale>
                                    <p:animScale>
                                      <p:cBhvr>
                                        <p:cTn id="39" dur="26">
                                          <p:stCondLst>
                                            <p:cond delay="1312"/>
                                          </p:stCondLst>
                                        </p:cTn>
                                        <p:tgtEl>
                                          <p:spTgt spid="49159"/>
                                        </p:tgtEl>
                                      </p:cBhvr>
                                      <p:to x="100000" y="80000"/>
                                    </p:animScale>
                                    <p:animScale>
                                      <p:cBhvr>
                                        <p:cTn id="40" dur="166" decel="50000">
                                          <p:stCondLst>
                                            <p:cond delay="1338"/>
                                          </p:stCondLst>
                                        </p:cTn>
                                        <p:tgtEl>
                                          <p:spTgt spid="49159"/>
                                        </p:tgtEl>
                                      </p:cBhvr>
                                      <p:to x="100000" y="100000"/>
                                    </p:animScale>
                                    <p:animScale>
                                      <p:cBhvr>
                                        <p:cTn id="41" dur="26">
                                          <p:stCondLst>
                                            <p:cond delay="1642"/>
                                          </p:stCondLst>
                                        </p:cTn>
                                        <p:tgtEl>
                                          <p:spTgt spid="49159"/>
                                        </p:tgtEl>
                                      </p:cBhvr>
                                      <p:to x="100000" y="90000"/>
                                    </p:animScale>
                                    <p:animScale>
                                      <p:cBhvr>
                                        <p:cTn id="42" dur="166" decel="50000">
                                          <p:stCondLst>
                                            <p:cond delay="1668"/>
                                          </p:stCondLst>
                                        </p:cTn>
                                        <p:tgtEl>
                                          <p:spTgt spid="49159"/>
                                        </p:tgtEl>
                                      </p:cBhvr>
                                      <p:to x="100000" y="100000"/>
                                    </p:animScale>
                                    <p:animScale>
                                      <p:cBhvr>
                                        <p:cTn id="43" dur="26">
                                          <p:stCondLst>
                                            <p:cond delay="1808"/>
                                          </p:stCondLst>
                                        </p:cTn>
                                        <p:tgtEl>
                                          <p:spTgt spid="49159"/>
                                        </p:tgtEl>
                                      </p:cBhvr>
                                      <p:to x="100000" y="95000"/>
                                    </p:animScale>
                                    <p:animScale>
                                      <p:cBhvr>
                                        <p:cTn id="44" dur="166" decel="50000">
                                          <p:stCondLst>
                                            <p:cond delay="1834"/>
                                          </p:stCondLst>
                                        </p:cTn>
                                        <p:tgtEl>
                                          <p:spTgt spid="49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uiExpand="1" build="p"/>
      <p:bldP spid="491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de-DE" altLang="de-DE">
                <a:solidFill>
                  <a:srgbClr val="FFCC00"/>
                </a:solidFill>
              </a:rPr>
              <a:t>5. Gerätehygiene </a:t>
            </a:r>
          </a:p>
        </p:txBody>
      </p:sp>
      <p:sp>
        <p:nvSpPr>
          <p:cNvPr id="50179" name="Rectangle 3"/>
          <p:cNvSpPr>
            <a:spLocks noGrp="1" noChangeArrowheads="1"/>
          </p:cNvSpPr>
          <p:nvPr>
            <p:ph type="body" idx="1"/>
          </p:nvPr>
        </p:nvSpPr>
        <p:spPr>
          <a:xfrm>
            <a:off x="455613" y="1341438"/>
            <a:ext cx="8226425" cy="5183187"/>
          </a:xfrm>
        </p:spPr>
        <p:txBody>
          <a:bodyPr/>
          <a:lstStyle/>
          <a:p>
            <a:pPr>
              <a:lnSpc>
                <a:spcPct val="80000"/>
              </a:lnSpc>
            </a:pPr>
            <a:r>
              <a:rPr lang="de-DE" altLang="de-DE" sz="2400">
                <a:solidFill>
                  <a:schemeClr val="tx2"/>
                </a:solidFill>
              </a:rPr>
              <a:t>5.1 Spülmaschine</a:t>
            </a:r>
          </a:p>
          <a:p>
            <a:pPr>
              <a:lnSpc>
                <a:spcPct val="80000"/>
              </a:lnSpc>
              <a:buFont typeface="Wingdings" pitchFamily="2" charset="2"/>
              <a:buNone/>
            </a:pPr>
            <a:endParaRPr lang="de-DE" altLang="de-DE" sz="1200">
              <a:solidFill>
                <a:schemeClr val="tx2"/>
              </a:solidFill>
            </a:endParaRPr>
          </a:p>
          <a:p>
            <a:pPr>
              <a:lnSpc>
                <a:spcPct val="80000"/>
              </a:lnSpc>
            </a:pPr>
            <a:r>
              <a:rPr lang="de-DE" altLang="de-DE" sz="1400"/>
              <a:t>Ziehen Sie Ihre Schutzkleidung an, wenn Sie die Spülmaschine mit gefährlichen Arbeitstoffen reinigen und entkalken.</a:t>
            </a:r>
          </a:p>
          <a:p>
            <a:pPr>
              <a:lnSpc>
                <a:spcPct val="80000"/>
              </a:lnSpc>
            </a:pPr>
            <a:endParaRPr lang="de-DE" altLang="de-DE" sz="1400"/>
          </a:p>
          <a:p>
            <a:pPr>
              <a:lnSpc>
                <a:spcPct val="80000"/>
              </a:lnSpc>
            </a:pPr>
            <a:r>
              <a:rPr lang="de-DE" altLang="de-DE" sz="1400"/>
              <a:t>Spritzen Sie den Maschineninnenraum aus, bis sich der grobe Schmutz und die  Essenrückstände in dem/den Tanksieb/en angesammelt haben.</a:t>
            </a:r>
          </a:p>
          <a:p>
            <a:pPr>
              <a:lnSpc>
                <a:spcPct val="80000"/>
              </a:lnSpc>
            </a:pPr>
            <a:endParaRPr lang="de-DE" altLang="de-DE" sz="1400"/>
          </a:p>
          <a:p>
            <a:pPr>
              <a:lnSpc>
                <a:spcPct val="80000"/>
              </a:lnSpc>
            </a:pPr>
            <a:r>
              <a:rPr lang="de-DE" altLang="de-DE" sz="1400"/>
              <a:t>Entnehmen Sie die Siebe, Trennvorhänge (nur bei großen Spülstrassen) und Wascharme und reinigen Sie diese separat. Dabei die feinen Haarsiebe nicht verbiegen, auf Sauberkeit der Trennlappenzwischenräume achten und die Düsen der Wascharme entkalken.</a:t>
            </a:r>
          </a:p>
          <a:p>
            <a:pPr>
              <a:lnSpc>
                <a:spcPct val="80000"/>
              </a:lnSpc>
            </a:pPr>
            <a:endParaRPr lang="de-DE" altLang="de-DE" sz="1400"/>
          </a:p>
          <a:p>
            <a:pPr>
              <a:lnSpc>
                <a:spcPct val="80000"/>
              </a:lnSpc>
            </a:pPr>
            <a:r>
              <a:rPr lang="de-DE" altLang="de-DE" sz="1400"/>
              <a:t>Bei Bedarf den gesamten Innenraum der Spülmaschine mit einem fein zerstäubenden Spraygerät und Entkalker einsprühen, einwirken lassen und mit klarem Wasser nachspülen.</a:t>
            </a:r>
          </a:p>
          <a:p>
            <a:pPr>
              <a:lnSpc>
                <a:spcPct val="80000"/>
              </a:lnSpc>
            </a:pPr>
            <a:endParaRPr lang="de-DE" altLang="de-DE" sz="1400"/>
          </a:p>
          <a:p>
            <a:pPr>
              <a:lnSpc>
                <a:spcPct val="80000"/>
              </a:lnSpc>
            </a:pPr>
            <a:r>
              <a:rPr lang="de-DE" altLang="de-DE" sz="1400"/>
              <a:t>Zuletzt die Wascharme, Tanksiebe und Trennvorhänge wieder einbauen.</a:t>
            </a:r>
          </a:p>
          <a:p>
            <a:pPr>
              <a:lnSpc>
                <a:spcPct val="80000"/>
              </a:lnSpc>
            </a:pPr>
            <a:endParaRPr lang="de-DE" altLang="de-DE" sz="1400"/>
          </a:p>
          <a:p>
            <a:pPr>
              <a:lnSpc>
                <a:spcPct val="80000"/>
              </a:lnSpc>
            </a:pPr>
            <a:r>
              <a:rPr lang="de-DE" altLang="de-DE" sz="1400"/>
              <a:t>Vergewissern Sie sich vor Befüllung bzw. Inbetriebnahme der Spülmaschine von der Einhaltung der Hygienestandards:</a:t>
            </a:r>
          </a:p>
          <a:p>
            <a:pPr>
              <a:lnSpc>
                <a:spcPct val="80000"/>
              </a:lnSpc>
              <a:buFont typeface="Wingdings" pitchFamily="2" charset="2"/>
              <a:buNone/>
            </a:pPr>
            <a:endParaRPr lang="de-DE" altLang="de-DE" sz="1400"/>
          </a:p>
          <a:p>
            <a:pPr>
              <a:lnSpc>
                <a:spcPct val="80000"/>
              </a:lnSpc>
            </a:pPr>
            <a:r>
              <a:rPr lang="de-DE" altLang="de-DE" sz="1400"/>
              <a:t>Ist die Maschine sauber? </a:t>
            </a:r>
          </a:p>
          <a:p>
            <a:pPr>
              <a:lnSpc>
                <a:spcPct val="80000"/>
              </a:lnSpc>
            </a:pPr>
            <a:r>
              <a:rPr lang="de-DE" altLang="de-DE" sz="1400"/>
              <a:t>Ist der Tank gefüllt? </a:t>
            </a:r>
          </a:p>
          <a:p>
            <a:pPr>
              <a:lnSpc>
                <a:spcPct val="80000"/>
              </a:lnSpc>
            </a:pPr>
            <a:r>
              <a:rPr lang="de-DE" altLang="de-DE" sz="1400"/>
              <a:t>Hat das Wasser die vorgeschriebene Temperatur erreicht? </a:t>
            </a:r>
          </a:p>
          <a:p>
            <a:pPr>
              <a:lnSpc>
                <a:spcPct val="80000"/>
              </a:lnSpc>
            </a:pPr>
            <a:r>
              <a:rPr lang="de-DE" altLang="de-DE" sz="1400"/>
              <a:t>Sind Spül - , Klarspülmittel und Maschinensalz aufgefüllt?</a:t>
            </a:r>
          </a:p>
        </p:txBody>
      </p:sp>
      <p:sp>
        <p:nvSpPr>
          <p:cNvPr id="50181"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Gerätehygiene</a:t>
            </a:r>
          </a:p>
        </p:txBody>
      </p:sp>
      <p:sp>
        <p:nvSpPr>
          <p:cNvPr id="50182" name="Rectangle 6"/>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183" name="Rectangle 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0184"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par>
                          <p:cTn id="8" fill="hold" nodeType="afterGroup">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fade">
                                      <p:cBhvr>
                                        <p:cTn id="11" dur="2000"/>
                                        <p:tgtEl>
                                          <p:spTgt spid="50179">
                                            <p:txEl>
                                              <p:pRg st="0" end="0"/>
                                            </p:txEl>
                                          </p:spTgt>
                                        </p:tgtEl>
                                      </p:cBhvr>
                                    </p:animEffect>
                                  </p:childTnLst>
                                </p:cTn>
                              </p:par>
                            </p:childTnLst>
                          </p:cTn>
                        </p:par>
                        <p:par>
                          <p:cTn id="12" fill="hold" nodeType="afterGroup">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fade">
                                      <p:cBhvr>
                                        <p:cTn id="15" dur="2000"/>
                                        <p:tgtEl>
                                          <p:spTgt spid="5017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4000"/>
                                  </p:stCondLst>
                                  <p:childTnLst>
                                    <p:set>
                                      <p:cBhvr>
                                        <p:cTn id="19" dur="1" fill="hold">
                                          <p:stCondLst>
                                            <p:cond delay="0"/>
                                          </p:stCondLst>
                                        </p:cTn>
                                        <p:tgtEl>
                                          <p:spTgt spid="50179">
                                            <p:txEl>
                                              <p:pRg st="4" end="4"/>
                                            </p:txEl>
                                          </p:spTgt>
                                        </p:tgtEl>
                                        <p:attrNameLst>
                                          <p:attrName>style.visibility</p:attrName>
                                        </p:attrNameLst>
                                      </p:cBhvr>
                                      <p:to>
                                        <p:strVal val="visible"/>
                                      </p:to>
                                    </p:set>
                                    <p:animEffect transition="in" filter="fade">
                                      <p:cBhvr>
                                        <p:cTn id="20" dur="2000"/>
                                        <p:tgtEl>
                                          <p:spTgt spid="5017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7000"/>
                                  </p:stCondLst>
                                  <p:childTnLst>
                                    <p:set>
                                      <p:cBhvr>
                                        <p:cTn id="24" dur="1" fill="hold">
                                          <p:stCondLst>
                                            <p:cond delay="0"/>
                                          </p:stCondLst>
                                        </p:cTn>
                                        <p:tgtEl>
                                          <p:spTgt spid="50179">
                                            <p:txEl>
                                              <p:pRg st="6" end="6"/>
                                            </p:txEl>
                                          </p:spTgt>
                                        </p:tgtEl>
                                        <p:attrNameLst>
                                          <p:attrName>style.visibility</p:attrName>
                                        </p:attrNameLst>
                                      </p:cBhvr>
                                      <p:to>
                                        <p:strVal val="visible"/>
                                      </p:to>
                                    </p:set>
                                    <p:animEffect transition="in" filter="fade">
                                      <p:cBhvr>
                                        <p:cTn id="25" dur="2000"/>
                                        <p:tgtEl>
                                          <p:spTgt spid="50179">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11000"/>
                                  </p:stCondLst>
                                  <p:childTnLst>
                                    <p:set>
                                      <p:cBhvr>
                                        <p:cTn id="29" dur="1" fill="hold">
                                          <p:stCondLst>
                                            <p:cond delay="0"/>
                                          </p:stCondLst>
                                        </p:cTn>
                                        <p:tgtEl>
                                          <p:spTgt spid="50179">
                                            <p:txEl>
                                              <p:pRg st="8" end="8"/>
                                            </p:txEl>
                                          </p:spTgt>
                                        </p:tgtEl>
                                        <p:attrNameLst>
                                          <p:attrName>style.visibility</p:attrName>
                                        </p:attrNameLst>
                                      </p:cBhvr>
                                      <p:to>
                                        <p:strVal val="visible"/>
                                      </p:to>
                                    </p:set>
                                    <p:animEffect transition="in" filter="fade">
                                      <p:cBhvr>
                                        <p:cTn id="30" dur="2000"/>
                                        <p:tgtEl>
                                          <p:spTgt spid="50179">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7000"/>
                                  </p:stCondLst>
                                  <p:childTnLst>
                                    <p:set>
                                      <p:cBhvr>
                                        <p:cTn id="34" dur="1" fill="hold">
                                          <p:stCondLst>
                                            <p:cond delay="0"/>
                                          </p:stCondLst>
                                        </p:cTn>
                                        <p:tgtEl>
                                          <p:spTgt spid="50179">
                                            <p:txEl>
                                              <p:pRg st="10" end="10"/>
                                            </p:txEl>
                                          </p:spTgt>
                                        </p:tgtEl>
                                        <p:attrNameLst>
                                          <p:attrName>style.visibility</p:attrName>
                                        </p:attrNameLst>
                                      </p:cBhvr>
                                      <p:to>
                                        <p:strVal val="visible"/>
                                      </p:to>
                                    </p:set>
                                    <p:animEffect transition="in" filter="fade">
                                      <p:cBhvr>
                                        <p:cTn id="35" dur="2000"/>
                                        <p:tgtEl>
                                          <p:spTgt spid="50179">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4000"/>
                                  </p:stCondLst>
                                  <p:childTnLst>
                                    <p:set>
                                      <p:cBhvr>
                                        <p:cTn id="39" dur="1" fill="hold">
                                          <p:stCondLst>
                                            <p:cond delay="0"/>
                                          </p:stCondLst>
                                        </p:cTn>
                                        <p:tgtEl>
                                          <p:spTgt spid="50179">
                                            <p:txEl>
                                              <p:pRg st="12" end="12"/>
                                            </p:txEl>
                                          </p:spTgt>
                                        </p:tgtEl>
                                        <p:attrNameLst>
                                          <p:attrName>style.visibility</p:attrName>
                                        </p:attrNameLst>
                                      </p:cBhvr>
                                      <p:to>
                                        <p:strVal val="visible"/>
                                      </p:to>
                                    </p:set>
                                    <p:animEffect transition="in" filter="fade">
                                      <p:cBhvr>
                                        <p:cTn id="40" dur="2000"/>
                                        <p:tgtEl>
                                          <p:spTgt spid="50179">
                                            <p:txEl>
                                              <p:pRg st="12" end="1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5000"/>
                                  </p:stCondLst>
                                  <p:childTnLst>
                                    <p:set>
                                      <p:cBhvr>
                                        <p:cTn id="44" dur="1" fill="hold">
                                          <p:stCondLst>
                                            <p:cond delay="0"/>
                                          </p:stCondLst>
                                        </p:cTn>
                                        <p:tgtEl>
                                          <p:spTgt spid="50179">
                                            <p:txEl>
                                              <p:pRg st="14" end="14"/>
                                            </p:txEl>
                                          </p:spTgt>
                                        </p:tgtEl>
                                        <p:attrNameLst>
                                          <p:attrName>style.visibility</p:attrName>
                                        </p:attrNameLst>
                                      </p:cBhvr>
                                      <p:to>
                                        <p:strVal val="visible"/>
                                      </p:to>
                                    </p:set>
                                    <p:animEffect transition="in" filter="fade">
                                      <p:cBhvr>
                                        <p:cTn id="45" dur="2000"/>
                                        <p:tgtEl>
                                          <p:spTgt spid="50179">
                                            <p:txEl>
                                              <p:pRg st="14" end="1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2000"/>
                                  </p:stCondLst>
                                  <p:childTnLst>
                                    <p:set>
                                      <p:cBhvr>
                                        <p:cTn id="49" dur="1" fill="hold">
                                          <p:stCondLst>
                                            <p:cond delay="0"/>
                                          </p:stCondLst>
                                        </p:cTn>
                                        <p:tgtEl>
                                          <p:spTgt spid="50179">
                                            <p:txEl>
                                              <p:pRg st="15" end="15"/>
                                            </p:txEl>
                                          </p:spTgt>
                                        </p:tgtEl>
                                        <p:attrNameLst>
                                          <p:attrName>style.visibility</p:attrName>
                                        </p:attrNameLst>
                                      </p:cBhvr>
                                      <p:to>
                                        <p:strVal val="visible"/>
                                      </p:to>
                                    </p:set>
                                    <p:animEffect transition="in" filter="fade">
                                      <p:cBhvr>
                                        <p:cTn id="50" dur="2000"/>
                                        <p:tgtEl>
                                          <p:spTgt spid="50179">
                                            <p:txEl>
                                              <p:pRg st="15" end="1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2000"/>
                                  </p:stCondLst>
                                  <p:childTnLst>
                                    <p:set>
                                      <p:cBhvr>
                                        <p:cTn id="54" dur="1" fill="hold">
                                          <p:stCondLst>
                                            <p:cond delay="0"/>
                                          </p:stCondLst>
                                        </p:cTn>
                                        <p:tgtEl>
                                          <p:spTgt spid="50179">
                                            <p:txEl>
                                              <p:pRg st="16" end="16"/>
                                            </p:txEl>
                                          </p:spTgt>
                                        </p:tgtEl>
                                        <p:attrNameLst>
                                          <p:attrName>style.visibility</p:attrName>
                                        </p:attrNameLst>
                                      </p:cBhvr>
                                      <p:to>
                                        <p:strVal val="visible"/>
                                      </p:to>
                                    </p:set>
                                    <p:animEffect transition="in" filter="fade">
                                      <p:cBhvr>
                                        <p:cTn id="55" dur="2000"/>
                                        <p:tgtEl>
                                          <p:spTgt spid="50179">
                                            <p:txEl>
                                              <p:pRg st="16" end="1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2000"/>
                                  </p:stCondLst>
                                  <p:childTnLst>
                                    <p:set>
                                      <p:cBhvr>
                                        <p:cTn id="59" dur="1" fill="hold">
                                          <p:stCondLst>
                                            <p:cond delay="0"/>
                                          </p:stCondLst>
                                        </p:cTn>
                                        <p:tgtEl>
                                          <p:spTgt spid="50179">
                                            <p:txEl>
                                              <p:pRg st="17" end="17"/>
                                            </p:txEl>
                                          </p:spTgt>
                                        </p:tgtEl>
                                        <p:attrNameLst>
                                          <p:attrName>style.visibility</p:attrName>
                                        </p:attrNameLst>
                                      </p:cBhvr>
                                      <p:to>
                                        <p:strVal val="visible"/>
                                      </p:to>
                                    </p:set>
                                    <p:animEffect transition="in" filter="fade">
                                      <p:cBhvr>
                                        <p:cTn id="60" dur="2000"/>
                                        <p:tgtEl>
                                          <p:spTgt spid="50179">
                                            <p:txEl>
                                              <p:pRg st="17" end="17"/>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nodePh="1">
                                  <p:stCondLst>
                                    <p:cond delay="0"/>
                                  </p:stCondLst>
                                  <p:endCondLst>
                                    <p:cond evt="begin" delay="0">
                                      <p:tn val="63"/>
                                    </p:cond>
                                  </p:endCondLst>
                                  <p:childTnLst>
                                    <p:set>
                                      <p:cBhvr>
                                        <p:cTn id="64" dur="1" fill="hold">
                                          <p:stCondLst>
                                            <p:cond delay="0"/>
                                          </p:stCondLst>
                                        </p:cTn>
                                        <p:tgtEl>
                                          <p:spTgt spid="50182"/>
                                        </p:tgtEl>
                                        <p:attrNameLst>
                                          <p:attrName>style.visibility</p:attrName>
                                        </p:attrNameLst>
                                      </p:cBhvr>
                                      <p:to>
                                        <p:strVal val="visible"/>
                                      </p:to>
                                    </p:set>
                                    <p:animEffect transition="in" filter="wipe(down)">
                                      <p:cBhvr>
                                        <p:cTn id="65" dur="1450">
                                          <p:stCondLst>
                                            <p:cond delay="0"/>
                                          </p:stCondLst>
                                        </p:cTn>
                                        <p:tgtEl>
                                          <p:spTgt spid="50182"/>
                                        </p:tgtEl>
                                      </p:cBhvr>
                                    </p:animEffect>
                                    <p:anim calcmode="lin" valueType="num">
                                      <p:cBhvr>
                                        <p:cTn id="66" dur="4555" tmFilter="0,0; 0.14,0.36; 0.43,0.73; 0.71,0.91; 1.0,1.0">
                                          <p:stCondLst>
                                            <p:cond delay="0"/>
                                          </p:stCondLst>
                                        </p:cTn>
                                        <p:tgtEl>
                                          <p:spTgt spid="50182"/>
                                        </p:tgtEl>
                                        <p:attrNameLst>
                                          <p:attrName>ppt_x</p:attrName>
                                        </p:attrNameLst>
                                      </p:cBhvr>
                                      <p:tavLst>
                                        <p:tav tm="0">
                                          <p:val>
                                            <p:strVal val="#ppt_x-0.25"/>
                                          </p:val>
                                        </p:tav>
                                        <p:tav tm="100000">
                                          <p:val>
                                            <p:strVal val="#ppt_x"/>
                                          </p:val>
                                        </p:tav>
                                      </p:tavLst>
                                    </p:anim>
                                    <p:anim calcmode="lin" valueType="num">
                                      <p:cBhvr>
                                        <p:cTn id="67" dur="1660" tmFilter="0.0,0.0; 0.25,0.07; 0.50,0.2; 0.75,0.467; 1.0,1.0">
                                          <p:stCondLst>
                                            <p:cond delay="0"/>
                                          </p:stCondLst>
                                        </p:cTn>
                                        <p:tgtEl>
                                          <p:spTgt spid="50182"/>
                                        </p:tgtEl>
                                        <p:attrNameLst>
                                          <p:attrName>ppt_y</p:attrName>
                                        </p:attrNameLst>
                                      </p:cBhvr>
                                      <p:tavLst>
                                        <p:tav tm="0" fmla="#ppt_y-sin(pi*$)/3">
                                          <p:val>
                                            <p:fltVal val="0.5"/>
                                          </p:val>
                                        </p:tav>
                                        <p:tav tm="100000">
                                          <p:val>
                                            <p:fltVal val="1"/>
                                          </p:val>
                                        </p:tav>
                                      </p:tavLst>
                                    </p:anim>
                                    <p:anim calcmode="lin" valueType="num">
                                      <p:cBhvr>
                                        <p:cTn id="68" dur="1660" tmFilter="0, 0; 0.125,0.2665; 0.25,0.4; 0.375,0.465; 0.5,0.5;  0.625,0.535; 0.75,0.6; 0.875,0.7335; 1,1">
                                          <p:stCondLst>
                                            <p:cond delay="1660"/>
                                          </p:stCondLst>
                                        </p:cTn>
                                        <p:tgtEl>
                                          <p:spTgt spid="50182"/>
                                        </p:tgtEl>
                                        <p:attrNameLst>
                                          <p:attrName>ppt_y</p:attrName>
                                        </p:attrNameLst>
                                      </p:cBhvr>
                                      <p:tavLst>
                                        <p:tav tm="0" fmla="#ppt_y-sin(pi*$)/9">
                                          <p:val>
                                            <p:fltVal val="0"/>
                                          </p:val>
                                        </p:tav>
                                        <p:tav tm="100000">
                                          <p:val>
                                            <p:fltVal val="1"/>
                                          </p:val>
                                        </p:tav>
                                      </p:tavLst>
                                    </p:anim>
                                    <p:anim calcmode="lin" valueType="num">
                                      <p:cBhvr>
                                        <p:cTn id="69" dur="830" tmFilter="0, 0; 0.125,0.2665; 0.25,0.4; 0.375,0.465; 0.5,0.5;  0.625,0.535; 0.75,0.6; 0.875,0.7335; 1,1">
                                          <p:stCondLst>
                                            <p:cond delay="3310"/>
                                          </p:stCondLst>
                                        </p:cTn>
                                        <p:tgtEl>
                                          <p:spTgt spid="50182"/>
                                        </p:tgtEl>
                                        <p:attrNameLst>
                                          <p:attrName>ppt_y</p:attrName>
                                        </p:attrNameLst>
                                      </p:cBhvr>
                                      <p:tavLst>
                                        <p:tav tm="0" fmla="#ppt_y-sin(pi*$)/27">
                                          <p:val>
                                            <p:fltVal val="0"/>
                                          </p:val>
                                        </p:tav>
                                        <p:tav tm="100000">
                                          <p:val>
                                            <p:fltVal val="1"/>
                                          </p:val>
                                        </p:tav>
                                      </p:tavLst>
                                    </p:anim>
                                    <p:anim calcmode="lin" valueType="num">
                                      <p:cBhvr>
                                        <p:cTn id="70" dur="410" tmFilter="0, 0; 0.125,0.2665; 0.25,0.4; 0.375,0.465; 0.5,0.5;  0.625,0.535; 0.75,0.6; 0.875,0.7335; 1,1">
                                          <p:stCondLst>
                                            <p:cond delay="4140"/>
                                          </p:stCondLst>
                                        </p:cTn>
                                        <p:tgtEl>
                                          <p:spTgt spid="50182"/>
                                        </p:tgtEl>
                                        <p:attrNameLst>
                                          <p:attrName>ppt_y</p:attrName>
                                        </p:attrNameLst>
                                      </p:cBhvr>
                                      <p:tavLst>
                                        <p:tav tm="0" fmla="#ppt_y-sin(pi*$)/81">
                                          <p:val>
                                            <p:fltVal val="0"/>
                                          </p:val>
                                        </p:tav>
                                        <p:tav tm="100000">
                                          <p:val>
                                            <p:fltVal val="1"/>
                                          </p:val>
                                        </p:tav>
                                      </p:tavLst>
                                    </p:anim>
                                    <p:animScale>
                                      <p:cBhvr>
                                        <p:cTn id="71" dur="65">
                                          <p:stCondLst>
                                            <p:cond delay="1625"/>
                                          </p:stCondLst>
                                        </p:cTn>
                                        <p:tgtEl>
                                          <p:spTgt spid="50182"/>
                                        </p:tgtEl>
                                      </p:cBhvr>
                                      <p:to x="100000" y="60000"/>
                                    </p:animScale>
                                    <p:animScale>
                                      <p:cBhvr>
                                        <p:cTn id="72" dur="415" decel="50000">
                                          <p:stCondLst>
                                            <p:cond delay="1690"/>
                                          </p:stCondLst>
                                        </p:cTn>
                                        <p:tgtEl>
                                          <p:spTgt spid="50182"/>
                                        </p:tgtEl>
                                      </p:cBhvr>
                                      <p:to x="100000" y="100000"/>
                                    </p:animScale>
                                    <p:animScale>
                                      <p:cBhvr>
                                        <p:cTn id="73" dur="65">
                                          <p:stCondLst>
                                            <p:cond delay="3280"/>
                                          </p:stCondLst>
                                        </p:cTn>
                                        <p:tgtEl>
                                          <p:spTgt spid="50182"/>
                                        </p:tgtEl>
                                      </p:cBhvr>
                                      <p:to x="100000" y="80000"/>
                                    </p:animScale>
                                    <p:animScale>
                                      <p:cBhvr>
                                        <p:cTn id="74" dur="415" decel="50000">
                                          <p:stCondLst>
                                            <p:cond delay="3345"/>
                                          </p:stCondLst>
                                        </p:cTn>
                                        <p:tgtEl>
                                          <p:spTgt spid="50182"/>
                                        </p:tgtEl>
                                      </p:cBhvr>
                                      <p:to x="100000" y="100000"/>
                                    </p:animScale>
                                    <p:animScale>
                                      <p:cBhvr>
                                        <p:cTn id="75" dur="65">
                                          <p:stCondLst>
                                            <p:cond delay="4105"/>
                                          </p:stCondLst>
                                        </p:cTn>
                                        <p:tgtEl>
                                          <p:spTgt spid="50182"/>
                                        </p:tgtEl>
                                      </p:cBhvr>
                                      <p:to x="100000" y="90000"/>
                                    </p:animScale>
                                    <p:animScale>
                                      <p:cBhvr>
                                        <p:cTn id="76" dur="415" decel="50000">
                                          <p:stCondLst>
                                            <p:cond delay="4170"/>
                                          </p:stCondLst>
                                        </p:cTn>
                                        <p:tgtEl>
                                          <p:spTgt spid="50182"/>
                                        </p:tgtEl>
                                      </p:cBhvr>
                                      <p:to x="100000" y="100000"/>
                                    </p:animScale>
                                    <p:animScale>
                                      <p:cBhvr>
                                        <p:cTn id="77" dur="65">
                                          <p:stCondLst>
                                            <p:cond delay="4520"/>
                                          </p:stCondLst>
                                        </p:cTn>
                                        <p:tgtEl>
                                          <p:spTgt spid="50182"/>
                                        </p:tgtEl>
                                      </p:cBhvr>
                                      <p:to x="100000" y="95000"/>
                                    </p:animScale>
                                    <p:animScale>
                                      <p:cBhvr>
                                        <p:cTn id="78" dur="415" decel="50000">
                                          <p:stCondLst>
                                            <p:cond delay="4585"/>
                                          </p:stCondLst>
                                        </p:cTn>
                                        <p:tgtEl>
                                          <p:spTgt spid="50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uiExpand="1" build="p"/>
      <p:bldP spid="5018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68313" y="765175"/>
            <a:ext cx="8226425" cy="5113338"/>
          </a:xfrm>
        </p:spPr>
        <p:txBody>
          <a:bodyPr/>
          <a:lstStyle/>
          <a:p>
            <a:pPr>
              <a:lnSpc>
                <a:spcPct val="80000"/>
              </a:lnSpc>
            </a:pPr>
            <a:r>
              <a:rPr lang="de-DE" altLang="de-DE">
                <a:solidFill>
                  <a:schemeClr val="tx2"/>
                </a:solidFill>
              </a:rPr>
              <a:t>5.2 Fritteusenreinigung</a:t>
            </a:r>
          </a:p>
          <a:p>
            <a:pPr>
              <a:lnSpc>
                <a:spcPct val="80000"/>
              </a:lnSpc>
            </a:pPr>
            <a:endParaRPr lang="de-DE" altLang="de-DE" sz="2000">
              <a:solidFill>
                <a:schemeClr val="tx2"/>
              </a:solidFill>
            </a:endParaRPr>
          </a:p>
          <a:p>
            <a:pPr>
              <a:lnSpc>
                <a:spcPct val="80000"/>
              </a:lnSpc>
            </a:pPr>
            <a:endParaRPr lang="de-DE" altLang="de-DE" sz="2000">
              <a:solidFill>
                <a:schemeClr val="tx2"/>
              </a:solidFill>
            </a:endParaRPr>
          </a:p>
          <a:p>
            <a:pPr>
              <a:lnSpc>
                <a:spcPct val="80000"/>
              </a:lnSpc>
            </a:pPr>
            <a:r>
              <a:rPr lang="de-DE" altLang="de-DE" sz="2000"/>
              <a:t>Arbeiten an der Fritteuse grundsätzlich nur nach Absprache mit den Ansprechpartnern durchführen.</a:t>
            </a:r>
          </a:p>
          <a:p>
            <a:pPr>
              <a:lnSpc>
                <a:spcPct val="80000"/>
              </a:lnSpc>
            </a:pPr>
            <a:endParaRPr lang="de-DE" altLang="de-DE" sz="2000"/>
          </a:p>
          <a:p>
            <a:pPr>
              <a:lnSpc>
                <a:spcPct val="80000"/>
              </a:lnSpc>
            </a:pPr>
            <a:r>
              <a:rPr lang="de-DE" altLang="de-DE" sz="2000"/>
              <a:t>Zur Reinigung das Gerät ausschalten, bei Tischgeräten zusätzlich den Netzstecker ziehen.</a:t>
            </a:r>
          </a:p>
          <a:p>
            <a:pPr>
              <a:lnSpc>
                <a:spcPct val="80000"/>
              </a:lnSpc>
            </a:pPr>
            <a:endParaRPr lang="de-DE" altLang="de-DE" sz="2000"/>
          </a:p>
          <a:p>
            <a:pPr>
              <a:lnSpc>
                <a:spcPct val="80000"/>
              </a:lnSpc>
            </a:pPr>
            <a:r>
              <a:rPr lang="de-DE" altLang="de-DE" sz="2000"/>
              <a:t>Chromarganbehälter (keine Plastikeimer) unter die Ablasshähne stellen, die groß genug sind, um das gesamte Fett aufzunehmen.</a:t>
            </a:r>
          </a:p>
          <a:p>
            <a:pPr>
              <a:lnSpc>
                <a:spcPct val="80000"/>
              </a:lnSpc>
            </a:pPr>
            <a:endParaRPr lang="de-DE" altLang="de-DE" sz="2000"/>
          </a:p>
          <a:p>
            <a:pPr>
              <a:lnSpc>
                <a:spcPct val="80000"/>
              </a:lnSpc>
            </a:pPr>
            <a:r>
              <a:rPr lang="de-DE" altLang="de-DE" sz="2000"/>
              <a:t>Das Fett erst ablassen, wenn es fast erkaltet, aber noch flüssig genug ist, um ablaufen zu können.</a:t>
            </a:r>
          </a:p>
          <a:p>
            <a:pPr>
              <a:lnSpc>
                <a:spcPct val="80000"/>
              </a:lnSpc>
            </a:pPr>
            <a:endParaRPr lang="de-DE" altLang="de-DE" sz="2000"/>
          </a:p>
          <a:p>
            <a:pPr>
              <a:lnSpc>
                <a:spcPct val="80000"/>
              </a:lnSpc>
            </a:pPr>
            <a:r>
              <a:rPr lang="de-DE" altLang="de-DE" sz="2000"/>
              <a:t>Altes Gargut und sämtliche Fettreste gründlich entfernen und entsorgen.</a:t>
            </a:r>
          </a:p>
        </p:txBody>
      </p:sp>
      <p:sp>
        <p:nvSpPr>
          <p:cNvPr id="51204"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Gerätehygiene</a:t>
            </a:r>
          </a:p>
        </p:txBody>
      </p:sp>
      <p:sp>
        <p:nvSpPr>
          <p:cNvPr id="51205" name="Rectangle 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1206" name="Rectangle 6"/>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207" name="Rectangle 7"/>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2000"/>
                                        <p:tgtEl>
                                          <p:spTgt spid="51202">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1202">
                                            <p:txEl>
                                              <p:pRg st="3" end="3"/>
                                            </p:txEl>
                                          </p:spTgt>
                                        </p:tgtEl>
                                        <p:attrNameLst>
                                          <p:attrName>style.visibility</p:attrName>
                                        </p:attrNameLst>
                                      </p:cBhvr>
                                      <p:to>
                                        <p:strVal val="visible"/>
                                      </p:to>
                                    </p:set>
                                    <p:animEffect transition="in" filter="fade">
                                      <p:cBhvr>
                                        <p:cTn id="11" dur="2000"/>
                                        <p:tgtEl>
                                          <p:spTgt spid="51202">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4000"/>
                                  </p:stCondLst>
                                  <p:childTnLst>
                                    <p:set>
                                      <p:cBhvr>
                                        <p:cTn id="15" dur="1" fill="hold">
                                          <p:stCondLst>
                                            <p:cond delay="0"/>
                                          </p:stCondLst>
                                        </p:cTn>
                                        <p:tgtEl>
                                          <p:spTgt spid="51202">
                                            <p:txEl>
                                              <p:pRg st="5" end="5"/>
                                            </p:txEl>
                                          </p:spTgt>
                                        </p:tgtEl>
                                        <p:attrNameLst>
                                          <p:attrName>style.visibility</p:attrName>
                                        </p:attrNameLst>
                                      </p:cBhvr>
                                      <p:to>
                                        <p:strVal val="visible"/>
                                      </p:to>
                                    </p:set>
                                    <p:animEffect transition="in" filter="fade">
                                      <p:cBhvr>
                                        <p:cTn id="16" dur="2000"/>
                                        <p:tgtEl>
                                          <p:spTgt spid="51202">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4000"/>
                                  </p:stCondLst>
                                  <p:childTnLst>
                                    <p:set>
                                      <p:cBhvr>
                                        <p:cTn id="20" dur="1" fill="hold">
                                          <p:stCondLst>
                                            <p:cond delay="0"/>
                                          </p:stCondLst>
                                        </p:cTn>
                                        <p:tgtEl>
                                          <p:spTgt spid="51202">
                                            <p:txEl>
                                              <p:pRg st="7" end="7"/>
                                            </p:txEl>
                                          </p:spTgt>
                                        </p:tgtEl>
                                        <p:attrNameLst>
                                          <p:attrName>style.visibility</p:attrName>
                                        </p:attrNameLst>
                                      </p:cBhvr>
                                      <p:to>
                                        <p:strVal val="visible"/>
                                      </p:to>
                                    </p:set>
                                    <p:animEffect transition="in" filter="fade">
                                      <p:cBhvr>
                                        <p:cTn id="21" dur="2000"/>
                                        <p:tgtEl>
                                          <p:spTgt spid="51202">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6000"/>
                                  </p:stCondLst>
                                  <p:childTnLst>
                                    <p:set>
                                      <p:cBhvr>
                                        <p:cTn id="25" dur="1" fill="hold">
                                          <p:stCondLst>
                                            <p:cond delay="0"/>
                                          </p:stCondLst>
                                        </p:cTn>
                                        <p:tgtEl>
                                          <p:spTgt spid="51202">
                                            <p:txEl>
                                              <p:pRg st="9" end="9"/>
                                            </p:txEl>
                                          </p:spTgt>
                                        </p:tgtEl>
                                        <p:attrNameLst>
                                          <p:attrName>style.visibility</p:attrName>
                                        </p:attrNameLst>
                                      </p:cBhvr>
                                      <p:to>
                                        <p:strVal val="visible"/>
                                      </p:to>
                                    </p:set>
                                    <p:animEffect transition="in" filter="fade">
                                      <p:cBhvr>
                                        <p:cTn id="26" dur="2000"/>
                                        <p:tgtEl>
                                          <p:spTgt spid="51202">
                                            <p:txEl>
                                              <p:pRg st="9" end="9"/>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4000"/>
                                  </p:stCondLst>
                                  <p:childTnLst>
                                    <p:set>
                                      <p:cBhvr>
                                        <p:cTn id="30" dur="1" fill="hold">
                                          <p:stCondLst>
                                            <p:cond delay="0"/>
                                          </p:stCondLst>
                                        </p:cTn>
                                        <p:tgtEl>
                                          <p:spTgt spid="51202">
                                            <p:txEl>
                                              <p:pRg st="11" end="11"/>
                                            </p:txEl>
                                          </p:spTgt>
                                        </p:tgtEl>
                                        <p:attrNameLst>
                                          <p:attrName>style.visibility</p:attrName>
                                        </p:attrNameLst>
                                      </p:cBhvr>
                                      <p:to>
                                        <p:strVal val="visible"/>
                                      </p:to>
                                    </p:set>
                                    <p:animEffect transition="in" filter="fade">
                                      <p:cBhvr>
                                        <p:cTn id="31" dur="2000"/>
                                        <p:tgtEl>
                                          <p:spTgt spid="51202">
                                            <p:txEl>
                                              <p:pRg st="11" end="1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nodePh="1">
                                  <p:stCondLst>
                                    <p:cond delay="4000"/>
                                  </p:stCondLst>
                                  <p:endCondLst>
                                    <p:cond evt="begin" delay="0">
                                      <p:tn val="34"/>
                                    </p:cond>
                                  </p:endCondLst>
                                  <p:childTnLst>
                                    <p:set>
                                      <p:cBhvr>
                                        <p:cTn id="35" dur="1" fill="hold">
                                          <p:stCondLst>
                                            <p:cond delay="0"/>
                                          </p:stCondLst>
                                        </p:cTn>
                                        <p:tgtEl>
                                          <p:spTgt spid="51206"/>
                                        </p:tgtEl>
                                        <p:attrNameLst>
                                          <p:attrName>style.visibility</p:attrName>
                                        </p:attrNameLst>
                                      </p:cBhvr>
                                      <p:to>
                                        <p:strVal val="visible"/>
                                      </p:to>
                                    </p:set>
                                    <p:animEffect transition="in" filter="wipe(down)">
                                      <p:cBhvr>
                                        <p:cTn id="36" dur="580">
                                          <p:stCondLst>
                                            <p:cond delay="0"/>
                                          </p:stCondLst>
                                        </p:cTn>
                                        <p:tgtEl>
                                          <p:spTgt spid="51206"/>
                                        </p:tgtEl>
                                      </p:cBhvr>
                                    </p:animEffect>
                                    <p:anim calcmode="lin" valueType="num">
                                      <p:cBhvr>
                                        <p:cTn id="37" dur="1822" tmFilter="0,0; 0.14,0.36; 0.43,0.73; 0.71,0.91; 1.0,1.0">
                                          <p:stCondLst>
                                            <p:cond delay="0"/>
                                          </p:stCondLst>
                                        </p:cTn>
                                        <p:tgtEl>
                                          <p:spTgt spid="5120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20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20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20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206"/>
                                        </p:tgtEl>
                                        <p:attrNameLst>
                                          <p:attrName>ppt_y</p:attrName>
                                        </p:attrNameLst>
                                      </p:cBhvr>
                                      <p:tavLst>
                                        <p:tav tm="0" fmla="#ppt_y-sin(pi*$)/81">
                                          <p:val>
                                            <p:fltVal val="0"/>
                                          </p:val>
                                        </p:tav>
                                        <p:tav tm="100000">
                                          <p:val>
                                            <p:fltVal val="1"/>
                                          </p:val>
                                        </p:tav>
                                      </p:tavLst>
                                    </p:anim>
                                    <p:animScale>
                                      <p:cBhvr>
                                        <p:cTn id="42" dur="26">
                                          <p:stCondLst>
                                            <p:cond delay="650"/>
                                          </p:stCondLst>
                                        </p:cTn>
                                        <p:tgtEl>
                                          <p:spTgt spid="51206"/>
                                        </p:tgtEl>
                                      </p:cBhvr>
                                      <p:to x="100000" y="60000"/>
                                    </p:animScale>
                                    <p:animScale>
                                      <p:cBhvr>
                                        <p:cTn id="43" dur="166" decel="50000">
                                          <p:stCondLst>
                                            <p:cond delay="676"/>
                                          </p:stCondLst>
                                        </p:cTn>
                                        <p:tgtEl>
                                          <p:spTgt spid="51206"/>
                                        </p:tgtEl>
                                      </p:cBhvr>
                                      <p:to x="100000" y="100000"/>
                                    </p:animScale>
                                    <p:animScale>
                                      <p:cBhvr>
                                        <p:cTn id="44" dur="26">
                                          <p:stCondLst>
                                            <p:cond delay="1312"/>
                                          </p:stCondLst>
                                        </p:cTn>
                                        <p:tgtEl>
                                          <p:spTgt spid="51206"/>
                                        </p:tgtEl>
                                      </p:cBhvr>
                                      <p:to x="100000" y="80000"/>
                                    </p:animScale>
                                    <p:animScale>
                                      <p:cBhvr>
                                        <p:cTn id="45" dur="166" decel="50000">
                                          <p:stCondLst>
                                            <p:cond delay="1338"/>
                                          </p:stCondLst>
                                        </p:cTn>
                                        <p:tgtEl>
                                          <p:spTgt spid="51206"/>
                                        </p:tgtEl>
                                      </p:cBhvr>
                                      <p:to x="100000" y="100000"/>
                                    </p:animScale>
                                    <p:animScale>
                                      <p:cBhvr>
                                        <p:cTn id="46" dur="26">
                                          <p:stCondLst>
                                            <p:cond delay="1642"/>
                                          </p:stCondLst>
                                        </p:cTn>
                                        <p:tgtEl>
                                          <p:spTgt spid="51206"/>
                                        </p:tgtEl>
                                      </p:cBhvr>
                                      <p:to x="100000" y="90000"/>
                                    </p:animScale>
                                    <p:animScale>
                                      <p:cBhvr>
                                        <p:cTn id="47" dur="166" decel="50000">
                                          <p:stCondLst>
                                            <p:cond delay="1668"/>
                                          </p:stCondLst>
                                        </p:cTn>
                                        <p:tgtEl>
                                          <p:spTgt spid="51206"/>
                                        </p:tgtEl>
                                      </p:cBhvr>
                                      <p:to x="100000" y="100000"/>
                                    </p:animScale>
                                    <p:animScale>
                                      <p:cBhvr>
                                        <p:cTn id="48" dur="26">
                                          <p:stCondLst>
                                            <p:cond delay="1808"/>
                                          </p:stCondLst>
                                        </p:cTn>
                                        <p:tgtEl>
                                          <p:spTgt spid="51206"/>
                                        </p:tgtEl>
                                      </p:cBhvr>
                                      <p:to x="100000" y="95000"/>
                                    </p:animScale>
                                    <p:animScale>
                                      <p:cBhvr>
                                        <p:cTn id="49" dur="166" decel="50000">
                                          <p:stCondLst>
                                            <p:cond delay="1834"/>
                                          </p:stCondLst>
                                        </p:cTn>
                                        <p:tgtEl>
                                          <p:spTgt spid="512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p:bldP spid="512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altLang="de-DE" sz="3700"/>
              <a:t>1.2 Reinigungsgeräte und -material</a:t>
            </a:r>
          </a:p>
        </p:txBody>
      </p:sp>
      <p:sp>
        <p:nvSpPr>
          <p:cNvPr id="8195" name="Rectangle 3"/>
          <p:cNvSpPr>
            <a:spLocks noGrp="1" noChangeArrowheads="1"/>
          </p:cNvSpPr>
          <p:nvPr>
            <p:ph type="body" idx="1"/>
          </p:nvPr>
        </p:nvSpPr>
        <p:spPr>
          <a:xfrm>
            <a:off x="323850" y="1844675"/>
            <a:ext cx="4248150" cy="3529013"/>
          </a:xfrm>
        </p:spPr>
        <p:txBody>
          <a:bodyPr/>
          <a:lstStyle/>
          <a:p>
            <a:pPr>
              <a:lnSpc>
                <a:spcPct val="80000"/>
              </a:lnSpc>
            </a:pPr>
            <a:r>
              <a:rPr lang="de-DE" altLang="de-DE" sz="2100"/>
              <a:t>Reinigungsgeräte (Besen, Abzieher, Schrubber) direkt nach Gebrauch an ihren festgelegten Aufbewahrungsort zurückbringen, um jederzeit frei begehbare Verkehrs -und Fluchtwege zu gewährleisten.</a:t>
            </a:r>
          </a:p>
          <a:p>
            <a:pPr>
              <a:lnSpc>
                <a:spcPct val="80000"/>
              </a:lnSpc>
              <a:buFont typeface="Wingdings" pitchFamily="2" charset="2"/>
              <a:buNone/>
            </a:pPr>
            <a:endParaRPr lang="de-DE" altLang="de-DE" sz="2100"/>
          </a:p>
          <a:p>
            <a:pPr>
              <a:lnSpc>
                <a:spcPct val="80000"/>
              </a:lnSpc>
            </a:pPr>
            <a:r>
              <a:rPr lang="de-DE" altLang="de-DE" sz="2100"/>
              <a:t>Reinigungsgeräte und - material bei Bedarf auswechseln!</a:t>
            </a:r>
          </a:p>
        </p:txBody>
      </p:sp>
      <p:sp>
        <p:nvSpPr>
          <p:cNvPr id="8197"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grpSp>
        <p:nvGrpSpPr>
          <p:cNvPr id="8312" name="Group 120"/>
          <p:cNvGrpSpPr>
            <a:grpSpLocks/>
          </p:cNvGrpSpPr>
          <p:nvPr/>
        </p:nvGrpSpPr>
        <p:grpSpPr bwMode="auto">
          <a:xfrm>
            <a:off x="4429125" y="4005263"/>
            <a:ext cx="3743325" cy="2293937"/>
            <a:chOff x="2790" y="2523"/>
            <a:chExt cx="2358" cy="1445"/>
          </a:xfrm>
        </p:grpSpPr>
        <p:grpSp>
          <p:nvGrpSpPr>
            <p:cNvPr id="8264" name="Group 72"/>
            <p:cNvGrpSpPr>
              <a:grpSpLocks/>
            </p:cNvGrpSpPr>
            <p:nvPr/>
          </p:nvGrpSpPr>
          <p:grpSpPr bwMode="auto">
            <a:xfrm>
              <a:off x="2790" y="3656"/>
              <a:ext cx="2065" cy="312"/>
              <a:chOff x="1202" y="3697"/>
              <a:chExt cx="2788" cy="418"/>
            </a:xfrm>
          </p:grpSpPr>
          <p:sp>
            <p:nvSpPr>
              <p:cNvPr id="8265" name="Line 73"/>
              <p:cNvSpPr>
                <a:spLocks noChangeShapeType="1"/>
              </p:cNvSpPr>
              <p:nvPr/>
            </p:nvSpPr>
            <p:spPr bwMode="auto">
              <a:xfrm>
                <a:off x="1437" y="3836"/>
                <a:ext cx="2305"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66" name="Line 74"/>
              <p:cNvSpPr>
                <a:spLocks noChangeShapeType="1"/>
              </p:cNvSpPr>
              <p:nvPr/>
            </p:nvSpPr>
            <p:spPr bwMode="auto">
              <a:xfrm>
                <a:off x="3424" y="3702"/>
                <a:ext cx="454" cy="40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67" name="Line 75"/>
              <p:cNvSpPr>
                <a:spLocks noChangeShapeType="1"/>
              </p:cNvSpPr>
              <p:nvPr/>
            </p:nvSpPr>
            <p:spPr bwMode="auto">
              <a:xfrm flipV="1">
                <a:off x="1517" y="3767"/>
                <a:ext cx="2145" cy="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68" name="Line 76"/>
              <p:cNvSpPr>
                <a:spLocks noChangeShapeType="1"/>
              </p:cNvSpPr>
              <p:nvPr/>
            </p:nvSpPr>
            <p:spPr bwMode="auto">
              <a:xfrm>
                <a:off x="1610" y="3702"/>
                <a:ext cx="1963"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69" name="Line 77"/>
              <p:cNvSpPr>
                <a:spLocks noChangeShapeType="1"/>
              </p:cNvSpPr>
              <p:nvPr/>
            </p:nvSpPr>
            <p:spPr bwMode="auto">
              <a:xfrm>
                <a:off x="1360" y="3906"/>
                <a:ext cx="2473"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0" name="Line 78"/>
              <p:cNvSpPr>
                <a:spLocks noChangeShapeType="1"/>
              </p:cNvSpPr>
              <p:nvPr/>
            </p:nvSpPr>
            <p:spPr bwMode="auto">
              <a:xfrm>
                <a:off x="1292" y="3974"/>
                <a:ext cx="2609"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1" name="Line 79"/>
              <p:cNvSpPr>
                <a:spLocks noChangeShapeType="1"/>
              </p:cNvSpPr>
              <p:nvPr/>
            </p:nvSpPr>
            <p:spPr bwMode="auto">
              <a:xfrm>
                <a:off x="1202" y="4065"/>
                <a:ext cx="2788"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2" name="Line 80"/>
              <p:cNvSpPr>
                <a:spLocks noChangeShapeType="1"/>
              </p:cNvSpPr>
              <p:nvPr/>
            </p:nvSpPr>
            <p:spPr bwMode="auto">
              <a:xfrm>
                <a:off x="3106" y="3697"/>
                <a:ext cx="23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3" name="Line 81"/>
              <p:cNvSpPr>
                <a:spLocks noChangeShapeType="1"/>
              </p:cNvSpPr>
              <p:nvPr/>
            </p:nvSpPr>
            <p:spPr bwMode="auto">
              <a:xfrm>
                <a:off x="2947" y="3697"/>
                <a:ext cx="15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4" name="Line 82"/>
              <p:cNvSpPr>
                <a:spLocks noChangeShapeType="1"/>
              </p:cNvSpPr>
              <p:nvPr/>
            </p:nvSpPr>
            <p:spPr bwMode="auto">
              <a:xfrm>
                <a:off x="2788" y="3697"/>
                <a:ext cx="80"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5" name="Line 83"/>
              <p:cNvSpPr>
                <a:spLocks noChangeShapeType="1"/>
              </p:cNvSpPr>
              <p:nvPr/>
            </p:nvSpPr>
            <p:spPr bwMode="auto">
              <a:xfrm flipH="1">
                <a:off x="2153" y="3697"/>
                <a:ext cx="15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6" name="Line 84"/>
              <p:cNvSpPr>
                <a:spLocks noChangeShapeType="1"/>
              </p:cNvSpPr>
              <p:nvPr/>
            </p:nvSpPr>
            <p:spPr bwMode="auto">
              <a:xfrm>
                <a:off x="3265" y="3697"/>
                <a:ext cx="318"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7" name="Line 85"/>
              <p:cNvSpPr>
                <a:spLocks noChangeShapeType="1"/>
              </p:cNvSpPr>
              <p:nvPr/>
            </p:nvSpPr>
            <p:spPr bwMode="auto">
              <a:xfrm flipH="1">
                <a:off x="2391" y="3697"/>
                <a:ext cx="7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8" name="Line 86"/>
              <p:cNvSpPr>
                <a:spLocks noChangeShapeType="1"/>
              </p:cNvSpPr>
              <p:nvPr/>
            </p:nvSpPr>
            <p:spPr bwMode="auto">
              <a:xfrm flipH="1">
                <a:off x="2629" y="3697"/>
                <a:ext cx="0"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79" name="Line 87"/>
              <p:cNvSpPr>
                <a:spLocks noChangeShapeType="1"/>
              </p:cNvSpPr>
              <p:nvPr/>
            </p:nvSpPr>
            <p:spPr bwMode="auto">
              <a:xfrm flipH="1">
                <a:off x="1701" y="3697"/>
                <a:ext cx="292" cy="413"/>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80" name="Line 88"/>
              <p:cNvSpPr>
                <a:spLocks noChangeShapeType="1"/>
              </p:cNvSpPr>
              <p:nvPr/>
            </p:nvSpPr>
            <p:spPr bwMode="auto">
              <a:xfrm flipH="1">
                <a:off x="1914" y="3697"/>
                <a:ext cx="23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81" name="Line 89"/>
              <p:cNvSpPr>
                <a:spLocks noChangeShapeType="1"/>
              </p:cNvSpPr>
              <p:nvPr/>
            </p:nvSpPr>
            <p:spPr bwMode="auto">
              <a:xfrm flipH="1">
                <a:off x="1429" y="3702"/>
                <a:ext cx="396" cy="40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8282" name="Group 90"/>
            <p:cNvGrpSpPr>
              <a:grpSpLocks/>
            </p:cNvGrpSpPr>
            <p:nvPr/>
          </p:nvGrpSpPr>
          <p:grpSpPr bwMode="auto">
            <a:xfrm>
              <a:off x="3470" y="2749"/>
              <a:ext cx="635" cy="862"/>
              <a:chOff x="4059" y="2432"/>
              <a:chExt cx="635" cy="862"/>
            </a:xfrm>
          </p:grpSpPr>
          <p:sp>
            <p:nvSpPr>
              <p:cNvPr id="8283" name="AutoShape 91"/>
              <p:cNvSpPr>
                <a:spLocks noChangeArrowheads="1"/>
              </p:cNvSpPr>
              <p:nvPr/>
            </p:nvSpPr>
            <p:spPr bwMode="auto">
              <a:xfrm>
                <a:off x="4059" y="2432"/>
                <a:ext cx="635" cy="862"/>
              </a:xfrm>
              <a:prstGeom prst="flowChartPredefinedProcess">
                <a:avLst/>
              </a:prstGeom>
              <a:solidFill>
                <a:schemeClr val="tx1"/>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84" name="AutoShape 92"/>
              <p:cNvSpPr>
                <a:spLocks noChangeArrowheads="1"/>
              </p:cNvSpPr>
              <p:nvPr/>
            </p:nvSpPr>
            <p:spPr bwMode="auto">
              <a:xfrm>
                <a:off x="4195" y="2886"/>
                <a:ext cx="91" cy="45"/>
              </a:xfrm>
              <a:prstGeom prst="flowChartTerminator">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8296" name="Rectangle 104"/>
            <p:cNvSpPr>
              <a:spLocks noChangeArrowheads="1"/>
            </p:cNvSpPr>
            <p:nvPr/>
          </p:nvSpPr>
          <p:spPr bwMode="auto">
            <a:xfrm>
              <a:off x="4196" y="2931"/>
              <a:ext cx="95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a:t>Fluchtwege </a:t>
              </a:r>
            </a:p>
            <a:p>
              <a:r>
                <a:rPr lang="de-DE" altLang="de-DE"/>
                <a:t>freihalten!</a:t>
              </a:r>
            </a:p>
          </p:txBody>
        </p:sp>
        <p:sp>
          <p:nvSpPr>
            <p:cNvPr id="8297" name="AutoShape 105"/>
            <p:cNvSpPr>
              <a:spLocks noChangeArrowheads="1"/>
            </p:cNvSpPr>
            <p:nvPr/>
          </p:nvSpPr>
          <p:spPr bwMode="auto">
            <a:xfrm>
              <a:off x="3153" y="2523"/>
              <a:ext cx="437" cy="438"/>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00FF00"/>
                  </a:solidFill>
                </a:rPr>
                <a:t>!</a:t>
              </a:r>
              <a:endParaRPr lang="de-DE" altLang="de-DE"/>
            </a:p>
          </p:txBody>
        </p:sp>
      </p:grpSp>
      <p:sp>
        <p:nvSpPr>
          <p:cNvPr id="8298" name="Rectangle 10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grpSp>
        <p:nvGrpSpPr>
          <p:cNvPr id="8351" name="Group 159"/>
          <p:cNvGrpSpPr>
            <a:grpSpLocks/>
          </p:cNvGrpSpPr>
          <p:nvPr/>
        </p:nvGrpSpPr>
        <p:grpSpPr bwMode="auto">
          <a:xfrm>
            <a:off x="4716463" y="1412875"/>
            <a:ext cx="3890962" cy="2249488"/>
            <a:chOff x="2971" y="890"/>
            <a:chExt cx="2451" cy="1417"/>
          </a:xfrm>
        </p:grpSpPr>
        <p:grpSp>
          <p:nvGrpSpPr>
            <p:cNvPr id="8200" name="Group 8"/>
            <p:cNvGrpSpPr>
              <a:grpSpLocks/>
            </p:cNvGrpSpPr>
            <p:nvPr/>
          </p:nvGrpSpPr>
          <p:grpSpPr bwMode="auto">
            <a:xfrm>
              <a:off x="3743" y="1116"/>
              <a:ext cx="635" cy="862"/>
              <a:chOff x="4059" y="2432"/>
              <a:chExt cx="635" cy="862"/>
            </a:xfrm>
          </p:grpSpPr>
          <p:sp>
            <p:nvSpPr>
              <p:cNvPr id="8201" name="AutoShape 9"/>
              <p:cNvSpPr>
                <a:spLocks noChangeArrowheads="1"/>
              </p:cNvSpPr>
              <p:nvPr/>
            </p:nvSpPr>
            <p:spPr bwMode="auto">
              <a:xfrm>
                <a:off x="4059" y="2432"/>
                <a:ext cx="635" cy="862"/>
              </a:xfrm>
              <a:prstGeom prst="flowChartPredefinedProcess">
                <a:avLst/>
              </a:prstGeom>
              <a:solidFill>
                <a:schemeClr val="tx1"/>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02" name="AutoShape 10"/>
              <p:cNvSpPr>
                <a:spLocks noChangeArrowheads="1"/>
              </p:cNvSpPr>
              <p:nvPr/>
            </p:nvSpPr>
            <p:spPr bwMode="auto">
              <a:xfrm>
                <a:off x="4195" y="2886"/>
                <a:ext cx="91" cy="45"/>
              </a:xfrm>
              <a:prstGeom prst="flowChartTerminator">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8203" name="AutoShape 11"/>
            <p:cNvSpPr>
              <a:spLocks noChangeAspect="1" noChangeArrowheads="1" noTextEdit="1"/>
            </p:cNvSpPr>
            <p:nvPr/>
          </p:nvSpPr>
          <p:spPr bwMode="auto">
            <a:xfrm>
              <a:off x="3842" y="1596"/>
              <a:ext cx="50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8204" name="Group 12"/>
            <p:cNvGrpSpPr>
              <a:grpSpLocks/>
            </p:cNvGrpSpPr>
            <p:nvPr/>
          </p:nvGrpSpPr>
          <p:grpSpPr bwMode="auto">
            <a:xfrm>
              <a:off x="2971" y="1995"/>
              <a:ext cx="2065" cy="312"/>
              <a:chOff x="1202" y="3697"/>
              <a:chExt cx="2788" cy="418"/>
            </a:xfrm>
          </p:grpSpPr>
          <p:sp>
            <p:nvSpPr>
              <p:cNvPr id="8205" name="Line 13"/>
              <p:cNvSpPr>
                <a:spLocks noChangeShapeType="1"/>
              </p:cNvSpPr>
              <p:nvPr/>
            </p:nvSpPr>
            <p:spPr bwMode="auto">
              <a:xfrm>
                <a:off x="1437" y="3836"/>
                <a:ext cx="2305"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06" name="Line 14"/>
              <p:cNvSpPr>
                <a:spLocks noChangeShapeType="1"/>
              </p:cNvSpPr>
              <p:nvPr/>
            </p:nvSpPr>
            <p:spPr bwMode="auto">
              <a:xfrm>
                <a:off x="3424" y="3702"/>
                <a:ext cx="454" cy="40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07" name="Line 15"/>
              <p:cNvSpPr>
                <a:spLocks noChangeShapeType="1"/>
              </p:cNvSpPr>
              <p:nvPr/>
            </p:nvSpPr>
            <p:spPr bwMode="auto">
              <a:xfrm flipV="1">
                <a:off x="1517" y="3767"/>
                <a:ext cx="2145" cy="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08" name="Line 16"/>
              <p:cNvSpPr>
                <a:spLocks noChangeShapeType="1"/>
              </p:cNvSpPr>
              <p:nvPr/>
            </p:nvSpPr>
            <p:spPr bwMode="auto">
              <a:xfrm>
                <a:off x="1610" y="3702"/>
                <a:ext cx="1963"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09" name="Line 17"/>
              <p:cNvSpPr>
                <a:spLocks noChangeShapeType="1"/>
              </p:cNvSpPr>
              <p:nvPr/>
            </p:nvSpPr>
            <p:spPr bwMode="auto">
              <a:xfrm>
                <a:off x="1360" y="3906"/>
                <a:ext cx="2473"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0" name="Line 18"/>
              <p:cNvSpPr>
                <a:spLocks noChangeShapeType="1"/>
              </p:cNvSpPr>
              <p:nvPr/>
            </p:nvSpPr>
            <p:spPr bwMode="auto">
              <a:xfrm>
                <a:off x="1292" y="3974"/>
                <a:ext cx="2609"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1" name="Line 19"/>
              <p:cNvSpPr>
                <a:spLocks noChangeShapeType="1"/>
              </p:cNvSpPr>
              <p:nvPr/>
            </p:nvSpPr>
            <p:spPr bwMode="auto">
              <a:xfrm>
                <a:off x="1202" y="4065"/>
                <a:ext cx="2788"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2" name="Line 20"/>
              <p:cNvSpPr>
                <a:spLocks noChangeShapeType="1"/>
              </p:cNvSpPr>
              <p:nvPr/>
            </p:nvSpPr>
            <p:spPr bwMode="auto">
              <a:xfrm>
                <a:off x="3106" y="3697"/>
                <a:ext cx="23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3" name="Line 21"/>
              <p:cNvSpPr>
                <a:spLocks noChangeShapeType="1"/>
              </p:cNvSpPr>
              <p:nvPr/>
            </p:nvSpPr>
            <p:spPr bwMode="auto">
              <a:xfrm>
                <a:off x="2947" y="3697"/>
                <a:ext cx="15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4" name="Line 22"/>
              <p:cNvSpPr>
                <a:spLocks noChangeShapeType="1"/>
              </p:cNvSpPr>
              <p:nvPr/>
            </p:nvSpPr>
            <p:spPr bwMode="auto">
              <a:xfrm>
                <a:off x="2788" y="3697"/>
                <a:ext cx="80"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5" name="Line 23"/>
              <p:cNvSpPr>
                <a:spLocks noChangeShapeType="1"/>
              </p:cNvSpPr>
              <p:nvPr/>
            </p:nvSpPr>
            <p:spPr bwMode="auto">
              <a:xfrm flipH="1">
                <a:off x="2153" y="3697"/>
                <a:ext cx="15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6" name="Line 24"/>
              <p:cNvSpPr>
                <a:spLocks noChangeShapeType="1"/>
              </p:cNvSpPr>
              <p:nvPr/>
            </p:nvSpPr>
            <p:spPr bwMode="auto">
              <a:xfrm>
                <a:off x="3265" y="3697"/>
                <a:ext cx="318"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7" name="Line 25"/>
              <p:cNvSpPr>
                <a:spLocks noChangeShapeType="1"/>
              </p:cNvSpPr>
              <p:nvPr/>
            </p:nvSpPr>
            <p:spPr bwMode="auto">
              <a:xfrm flipH="1">
                <a:off x="2391" y="3697"/>
                <a:ext cx="7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8" name="Line 26"/>
              <p:cNvSpPr>
                <a:spLocks noChangeShapeType="1"/>
              </p:cNvSpPr>
              <p:nvPr/>
            </p:nvSpPr>
            <p:spPr bwMode="auto">
              <a:xfrm flipH="1">
                <a:off x="2629" y="3697"/>
                <a:ext cx="0"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19" name="Line 27"/>
              <p:cNvSpPr>
                <a:spLocks noChangeShapeType="1"/>
              </p:cNvSpPr>
              <p:nvPr/>
            </p:nvSpPr>
            <p:spPr bwMode="auto">
              <a:xfrm flipH="1">
                <a:off x="1701" y="3697"/>
                <a:ext cx="292" cy="413"/>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20" name="Line 28"/>
              <p:cNvSpPr>
                <a:spLocks noChangeShapeType="1"/>
              </p:cNvSpPr>
              <p:nvPr/>
            </p:nvSpPr>
            <p:spPr bwMode="auto">
              <a:xfrm flipH="1">
                <a:off x="1914" y="3697"/>
                <a:ext cx="239" cy="41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221" name="Line 29"/>
              <p:cNvSpPr>
                <a:spLocks noChangeShapeType="1"/>
              </p:cNvSpPr>
              <p:nvPr/>
            </p:nvSpPr>
            <p:spPr bwMode="auto">
              <a:xfrm flipH="1">
                <a:off x="1429" y="3702"/>
                <a:ext cx="396" cy="408"/>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8260" name="Rectangle 68"/>
            <p:cNvSpPr>
              <a:spLocks noChangeArrowheads="1"/>
            </p:cNvSpPr>
            <p:nvPr/>
          </p:nvSpPr>
          <p:spPr bwMode="auto">
            <a:xfrm>
              <a:off x="4468" y="1298"/>
              <a:ext cx="95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a:t>Fluchtweg </a:t>
              </a:r>
            </a:p>
            <a:p>
              <a:r>
                <a:rPr lang="de-DE" altLang="de-DE"/>
                <a:t>versperrt</a:t>
              </a:r>
            </a:p>
          </p:txBody>
        </p:sp>
        <p:sp>
          <p:nvSpPr>
            <p:cNvPr id="8261" name="AutoShape 69"/>
            <p:cNvSpPr>
              <a:spLocks noChangeArrowheads="1"/>
            </p:cNvSpPr>
            <p:nvPr/>
          </p:nvSpPr>
          <p:spPr bwMode="auto">
            <a:xfrm>
              <a:off x="3425" y="890"/>
              <a:ext cx="438" cy="439"/>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FF0000"/>
                  </a:solidFill>
                </a:rPr>
                <a:t>?</a:t>
              </a:r>
              <a:endParaRPr lang="de-DE" altLang="de-DE"/>
            </a:p>
          </p:txBody>
        </p:sp>
        <p:grpSp>
          <p:nvGrpSpPr>
            <p:cNvPr id="8308" name="Group 116"/>
            <p:cNvGrpSpPr>
              <a:grpSpLocks/>
            </p:cNvGrpSpPr>
            <p:nvPr/>
          </p:nvGrpSpPr>
          <p:grpSpPr bwMode="auto">
            <a:xfrm>
              <a:off x="3606" y="1842"/>
              <a:ext cx="360" cy="335"/>
              <a:chOff x="7897" y="7059"/>
              <a:chExt cx="900" cy="838"/>
            </a:xfrm>
          </p:grpSpPr>
          <p:sp>
            <p:nvSpPr>
              <p:cNvPr id="8309" name="Oval 117" descr="Wassertropfen"/>
              <p:cNvSpPr>
                <a:spLocks noChangeArrowheads="1"/>
              </p:cNvSpPr>
              <p:nvPr/>
            </p:nvSpPr>
            <p:spPr bwMode="auto">
              <a:xfrm>
                <a:off x="7897" y="7059"/>
                <a:ext cx="900" cy="180"/>
              </a:xfrm>
              <a:prstGeom prst="ellipse">
                <a:avLst/>
              </a:prstGeom>
              <a:blipFill dpi="0" rotWithShape="0">
                <a:blip r:embed="rId3"/>
                <a:srcRect/>
                <a:tile tx="0" ty="0" sx="100000" sy="100000" flip="none" algn="tl"/>
              </a:blipFill>
              <a:ln w="9525">
                <a:solidFill>
                  <a:srgbClr val="000000"/>
                </a:solidFill>
                <a:round/>
                <a:headEnd/>
                <a:tailEnd/>
              </a:ln>
            </p:spPr>
            <p:txBody>
              <a:bodyPr/>
              <a:lstStyle/>
              <a:p>
                <a:endParaRPr lang="de-DE"/>
              </a:p>
            </p:txBody>
          </p:sp>
          <p:sp>
            <p:nvSpPr>
              <p:cNvPr id="8310" name="AutoShape 118"/>
              <p:cNvSpPr>
                <a:spLocks noChangeArrowheads="1"/>
              </p:cNvSpPr>
              <p:nvPr/>
            </p:nvSpPr>
            <p:spPr bwMode="auto">
              <a:xfrm>
                <a:off x="7897" y="7177"/>
                <a:ext cx="900" cy="7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183A9"/>
              </a:solidFill>
              <a:ln w="9525">
                <a:solidFill>
                  <a:srgbClr val="333333"/>
                </a:solidFill>
                <a:miter lim="800000"/>
                <a:headEnd/>
                <a:tailEnd/>
              </a:ln>
            </p:spPr>
            <p:txBody>
              <a:bodyPr/>
              <a:lstStyle/>
              <a:p>
                <a:endParaRPr lang="de-DE"/>
              </a:p>
            </p:txBody>
          </p:sp>
          <p:sp>
            <p:nvSpPr>
              <p:cNvPr id="8311" name="AutoShape 119"/>
              <p:cNvSpPr>
                <a:spLocks noChangeArrowheads="1"/>
              </p:cNvSpPr>
              <p:nvPr/>
            </p:nvSpPr>
            <p:spPr bwMode="auto">
              <a:xfrm rot="11453036">
                <a:off x="7938" y="7183"/>
                <a:ext cx="788" cy="1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9525">
                <a:solidFill>
                  <a:srgbClr val="000000"/>
                </a:solidFill>
                <a:miter lim="800000"/>
                <a:headEnd/>
                <a:tailEnd/>
              </a:ln>
            </p:spPr>
            <p:txBody>
              <a:bodyPr/>
              <a:lstStyle/>
              <a:p>
                <a:endParaRPr lang="de-DE"/>
              </a:p>
            </p:txBody>
          </p:sp>
        </p:grpSp>
        <p:grpSp>
          <p:nvGrpSpPr>
            <p:cNvPr id="8343" name="Group 151"/>
            <p:cNvGrpSpPr>
              <a:grpSpLocks/>
            </p:cNvGrpSpPr>
            <p:nvPr/>
          </p:nvGrpSpPr>
          <p:grpSpPr bwMode="auto">
            <a:xfrm>
              <a:off x="4014" y="935"/>
              <a:ext cx="634" cy="1225"/>
              <a:chOff x="2317" y="2197"/>
              <a:chExt cx="1585" cy="3062"/>
            </a:xfrm>
          </p:grpSpPr>
          <p:sp>
            <p:nvSpPr>
              <p:cNvPr id="8344" name="Rectangle 152" descr="Papyrus"/>
              <p:cNvSpPr>
                <a:spLocks noChangeArrowheads="1"/>
              </p:cNvSpPr>
              <p:nvPr/>
            </p:nvSpPr>
            <p:spPr bwMode="auto">
              <a:xfrm rot="-555263">
                <a:off x="3133" y="2197"/>
                <a:ext cx="77" cy="275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p>
            </p:txBody>
          </p:sp>
          <p:sp>
            <p:nvSpPr>
              <p:cNvPr id="8345" name="AutoShape 153" descr="70%"/>
              <p:cNvSpPr>
                <a:spLocks noChangeArrowheads="1"/>
              </p:cNvSpPr>
              <p:nvPr/>
            </p:nvSpPr>
            <p:spPr bwMode="auto">
              <a:xfrm rot="-543463">
                <a:off x="2826" y="4657"/>
                <a:ext cx="1053" cy="332"/>
              </a:xfrm>
              <a:prstGeom prst="flowChartProcess">
                <a:avLst/>
              </a:prstGeom>
              <a:pattFill prst="pct70">
                <a:fgClr>
                  <a:srgbClr val="CC9900"/>
                </a:fgClr>
                <a:bgClr>
                  <a:srgbClr val="FFFFFF"/>
                </a:bgClr>
              </a:pattFill>
              <a:ln w="9525">
                <a:solidFill>
                  <a:srgbClr val="000000"/>
                </a:solidFill>
                <a:miter lim="800000"/>
                <a:headEnd/>
                <a:tailEnd/>
              </a:ln>
            </p:spPr>
            <p:txBody>
              <a:bodyPr/>
              <a:lstStyle/>
              <a:p>
                <a:endParaRPr lang="de-DE"/>
              </a:p>
            </p:txBody>
          </p:sp>
          <p:sp>
            <p:nvSpPr>
              <p:cNvPr id="8346" name="Rectangle 154" descr="Papyrus"/>
              <p:cNvSpPr>
                <a:spLocks noChangeArrowheads="1"/>
              </p:cNvSpPr>
              <p:nvPr/>
            </p:nvSpPr>
            <p:spPr bwMode="auto">
              <a:xfrm rot="-22121122">
                <a:off x="2777" y="4652"/>
                <a:ext cx="1125" cy="86"/>
              </a:xfrm>
              <a:prstGeom prst="rect">
                <a:avLst/>
              </a:prstGeom>
              <a:blipFill dpi="0" rotWithShape="1">
                <a:blip r:embed="rId4"/>
                <a:srcRect/>
                <a:tile tx="0" ty="0" sx="100000" sy="100000" flip="none" algn="tl"/>
              </a:blipFill>
              <a:ln w="0">
                <a:solidFill>
                  <a:srgbClr val="000000"/>
                </a:solidFill>
                <a:miter lim="800000"/>
                <a:headEnd/>
                <a:tailEnd/>
              </a:ln>
            </p:spPr>
            <p:txBody>
              <a:bodyPr/>
              <a:lstStyle/>
              <a:p>
                <a:endParaRPr lang="de-DE"/>
              </a:p>
            </p:txBody>
          </p:sp>
          <p:grpSp>
            <p:nvGrpSpPr>
              <p:cNvPr id="8347" name="Group 155"/>
              <p:cNvGrpSpPr>
                <a:grpSpLocks/>
              </p:cNvGrpSpPr>
              <p:nvPr/>
            </p:nvGrpSpPr>
            <p:grpSpPr bwMode="auto">
              <a:xfrm>
                <a:off x="2317" y="2497"/>
                <a:ext cx="1127" cy="2762"/>
                <a:chOff x="1237" y="3847"/>
                <a:chExt cx="1127" cy="2762"/>
              </a:xfrm>
            </p:grpSpPr>
            <p:sp>
              <p:nvSpPr>
                <p:cNvPr id="8348" name="Rectangle 156" descr="Papyrus"/>
                <p:cNvSpPr>
                  <a:spLocks noChangeArrowheads="1"/>
                </p:cNvSpPr>
                <p:nvPr/>
              </p:nvSpPr>
              <p:spPr bwMode="auto">
                <a:xfrm rot="840321">
                  <a:off x="2051" y="3847"/>
                  <a:ext cx="77" cy="275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p>
              </p:txBody>
            </p:sp>
            <p:sp>
              <p:nvSpPr>
                <p:cNvPr id="8349" name="AutoShape 157" descr="70%"/>
                <p:cNvSpPr>
                  <a:spLocks noChangeArrowheads="1"/>
                </p:cNvSpPr>
                <p:nvPr/>
              </p:nvSpPr>
              <p:spPr bwMode="auto">
                <a:xfrm rot="852121">
                  <a:off x="1237" y="6277"/>
                  <a:ext cx="1053" cy="332"/>
                </a:xfrm>
                <a:prstGeom prst="flowChartProcess">
                  <a:avLst/>
                </a:prstGeom>
                <a:pattFill prst="pct70">
                  <a:fgClr>
                    <a:srgbClr val="CC9900"/>
                  </a:fgClr>
                  <a:bgClr>
                    <a:srgbClr val="FFFFFF"/>
                  </a:bgClr>
                </a:pattFill>
                <a:ln w="9525">
                  <a:solidFill>
                    <a:srgbClr val="000000"/>
                  </a:solidFill>
                  <a:miter lim="800000"/>
                  <a:headEnd/>
                  <a:tailEnd/>
                </a:ln>
              </p:spPr>
              <p:txBody>
                <a:bodyPr/>
                <a:lstStyle/>
                <a:p>
                  <a:endParaRPr lang="de-DE"/>
                </a:p>
              </p:txBody>
            </p:sp>
            <p:sp>
              <p:nvSpPr>
                <p:cNvPr id="8350" name="Rectangle 158" descr="Papyrus"/>
                <p:cNvSpPr>
                  <a:spLocks noChangeArrowheads="1"/>
                </p:cNvSpPr>
                <p:nvPr/>
              </p:nvSpPr>
              <p:spPr bwMode="auto">
                <a:xfrm rot="-20725540">
                  <a:off x="1239" y="6277"/>
                  <a:ext cx="1125" cy="86"/>
                </a:xfrm>
                <a:prstGeom prst="rect">
                  <a:avLst/>
                </a:prstGeom>
                <a:blipFill dpi="0" rotWithShape="1">
                  <a:blip r:embed="rId4"/>
                  <a:srcRect/>
                  <a:tile tx="0" ty="0" sx="100000" sy="100000" flip="none" algn="tl"/>
                </a:blipFill>
                <a:ln w="0">
                  <a:solidFill>
                    <a:srgbClr val="000000"/>
                  </a:solidFill>
                  <a:miter lim="800000"/>
                  <a:headEnd/>
                  <a:tailEnd/>
                </a:ln>
              </p:spPr>
              <p:txBody>
                <a:bodyPr/>
                <a:lstStyle/>
                <a:p>
                  <a:endParaRPr lang="de-DE"/>
                </a:p>
              </p:txBody>
            </p:sp>
          </p:grpSp>
        </p:grpSp>
      </p:grpSp>
      <p:sp>
        <p:nvSpPr>
          <p:cNvPr id="8352" name="Rectangle 160"/>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53" name="Rectangle 161"/>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2000"/>
                                        <p:tgtEl>
                                          <p:spTgt spid="8195">
                                            <p:txEl>
                                              <p:pRg st="0" end="0"/>
                                            </p:txEl>
                                          </p:spTgt>
                                        </p:tgtEl>
                                      </p:cBhvr>
                                    </p:animEffect>
                                  </p:childTnLst>
                                </p:cTn>
                              </p:par>
                            </p:childTnLst>
                          </p:cTn>
                        </p:par>
                        <p:par>
                          <p:cTn id="12" fill="hold" nodeType="afterGroup">
                            <p:stCondLst>
                              <p:cond delay="4000"/>
                            </p:stCondLst>
                            <p:childTnLst>
                              <p:par>
                                <p:cTn id="13" presetID="23" presetClass="entr" presetSubtype="16" fill="hold" nodeType="afterEffect">
                                  <p:stCondLst>
                                    <p:cond delay="9000"/>
                                  </p:stCondLst>
                                  <p:childTnLst>
                                    <p:set>
                                      <p:cBhvr>
                                        <p:cTn id="14" dur="1" fill="hold">
                                          <p:stCondLst>
                                            <p:cond delay="0"/>
                                          </p:stCondLst>
                                        </p:cTn>
                                        <p:tgtEl>
                                          <p:spTgt spid="8351"/>
                                        </p:tgtEl>
                                        <p:attrNameLst>
                                          <p:attrName>style.visibility</p:attrName>
                                        </p:attrNameLst>
                                      </p:cBhvr>
                                      <p:to>
                                        <p:strVal val="visible"/>
                                      </p:to>
                                    </p:set>
                                    <p:anim calcmode="lin" valueType="num">
                                      <p:cBhvr>
                                        <p:cTn id="15" dur="3000" fill="hold"/>
                                        <p:tgtEl>
                                          <p:spTgt spid="8351"/>
                                        </p:tgtEl>
                                        <p:attrNameLst>
                                          <p:attrName>ppt_w</p:attrName>
                                        </p:attrNameLst>
                                      </p:cBhvr>
                                      <p:tavLst>
                                        <p:tav tm="0">
                                          <p:val>
                                            <p:fltVal val="0"/>
                                          </p:val>
                                        </p:tav>
                                        <p:tav tm="100000">
                                          <p:val>
                                            <p:strVal val="#ppt_w"/>
                                          </p:val>
                                        </p:tav>
                                      </p:tavLst>
                                    </p:anim>
                                    <p:anim calcmode="lin" valueType="num">
                                      <p:cBhvr>
                                        <p:cTn id="16" dur="3000" fill="hold"/>
                                        <p:tgtEl>
                                          <p:spTgt spid="8351"/>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6000"/>
                            </p:stCondLst>
                            <p:childTnLst>
                              <p:par>
                                <p:cTn id="18" presetID="10" presetClass="entr" presetSubtype="0" fill="hold" nodeType="afterEffect">
                                  <p:stCondLst>
                                    <p:cond delay="3000"/>
                                  </p:stCondLst>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fade">
                                      <p:cBhvr>
                                        <p:cTn id="20" dur="2000"/>
                                        <p:tgtEl>
                                          <p:spTgt spid="8195">
                                            <p:txEl>
                                              <p:pRg st="2" end="2"/>
                                            </p:txEl>
                                          </p:spTgt>
                                        </p:tgtEl>
                                      </p:cBhvr>
                                    </p:animEffect>
                                  </p:childTnLst>
                                </p:cTn>
                              </p:par>
                            </p:childTnLst>
                          </p:cTn>
                        </p:par>
                        <p:par>
                          <p:cTn id="21" fill="hold" nodeType="afterGroup">
                            <p:stCondLst>
                              <p:cond delay="21000"/>
                            </p:stCondLst>
                            <p:childTnLst>
                              <p:par>
                                <p:cTn id="22" presetID="37" presetClass="entr" presetSubtype="0" fill="hold" nodeType="afterEffect">
                                  <p:stCondLst>
                                    <p:cond delay="2000"/>
                                  </p:stCondLst>
                                  <p:childTnLst>
                                    <p:set>
                                      <p:cBhvr>
                                        <p:cTn id="23" dur="1" fill="hold">
                                          <p:stCondLst>
                                            <p:cond delay="0"/>
                                          </p:stCondLst>
                                        </p:cTn>
                                        <p:tgtEl>
                                          <p:spTgt spid="8312"/>
                                        </p:tgtEl>
                                        <p:attrNameLst>
                                          <p:attrName>style.visibility</p:attrName>
                                        </p:attrNameLst>
                                      </p:cBhvr>
                                      <p:to>
                                        <p:strVal val="visible"/>
                                      </p:to>
                                    </p:set>
                                    <p:animEffect transition="in" filter="fade">
                                      <p:cBhvr>
                                        <p:cTn id="24" dur="3000"/>
                                        <p:tgtEl>
                                          <p:spTgt spid="8312"/>
                                        </p:tgtEl>
                                      </p:cBhvr>
                                    </p:animEffect>
                                    <p:anim calcmode="lin" valueType="num">
                                      <p:cBhvr>
                                        <p:cTn id="25" dur="3000" fill="hold"/>
                                        <p:tgtEl>
                                          <p:spTgt spid="8312"/>
                                        </p:tgtEl>
                                        <p:attrNameLst>
                                          <p:attrName>ppt_x</p:attrName>
                                        </p:attrNameLst>
                                      </p:cBhvr>
                                      <p:tavLst>
                                        <p:tav tm="0">
                                          <p:val>
                                            <p:strVal val="#ppt_x"/>
                                          </p:val>
                                        </p:tav>
                                        <p:tav tm="100000">
                                          <p:val>
                                            <p:strVal val="#ppt_x"/>
                                          </p:val>
                                        </p:tav>
                                      </p:tavLst>
                                    </p:anim>
                                    <p:anim calcmode="lin" valueType="num">
                                      <p:cBhvr>
                                        <p:cTn id="26" dur="2700" decel="100000" fill="hold"/>
                                        <p:tgtEl>
                                          <p:spTgt spid="8312"/>
                                        </p:tgtEl>
                                        <p:attrNameLst>
                                          <p:attrName>ppt_y</p:attrName>
                                        </p:attrNameLst>
                                      </p:cBhvr>
                                      <p:tavLst>
                                        <p:tav tm="0">
                                          <p:val>
                                            <p:strVal val="#ppt_y+1"/>
                                          </p:val>
                                        </p:tav>
                                        <p:tav tm="100000">
                                          <p:val>
                                            <p:strVal val="#ppt_y-.03"/>
                                          </p:val>
                                        </p:tav>
                                      </p:tavLst>
                                    </p:anim>
                                    <p:anim calcmode="lin" valueType="num">
                                      <p:cBhvr>
                                        <p:cTn id="27" dur="300" accel="100000" fill="hold">
                                          <p:stCondLst>
                                            <p:cond delay="2700"/>
                                          </p:stCondLst>
                                        </p:cTn>
                                        <p:tgtEl>
                                          <p:spTgt spid="8312"/>
                                        </p:tgtEl>
                                        <p:attrNameLst>
                                          <p:attrName>ppt_y</p:attrName>
                                        </p:attrNameLst>
                                      </p:cBhvr>
                                      <p:tavLst>
                                        <p:tav tm="0">
                                          <p:val>
                                            <p:strVal val="#ppt_y-.03"/>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nodePh="1">
                                  <p:stCondLst>
                                    <p:cond delay="3000"/>
                                  </p:stCondLst>
                                  <p:endCondLst>
                                    <p:cond evt="begin" delay="0">
                                      <p:tn val="30"/>
                                    </p:cond>
                                  </p:endCondLst>
                                  <p:childTnLst>
                                    <p:set>
                                      <p:cBhvr>
                                        <p:cTn id="31" dur="1" fill="hold">
                                          <p:stCondLst>
                                            <p:cond delay="0"/>
                                          </p:stCondLst>
                                        </p:cTn>
                                        <p:tgtEl>
                                          <p:spTgt spid="8352"/>
                                        </p:tgtEl>
                                        <p:attrNameLst>
                                          <p:attrName>style.visibility</p:attrName>
                                        </p:attrNameLst>
                                      </p:cBhvr>
                                      <p:to>
                                        <p:strVal val="visible"/>
                                      </p:to>
                                    </p:set>
                                    <p:animEffect transition="in" filter="wipe(down)">
                                      <p:cBhvr>
                                        <p:cTn id="32" dur="580">
                                          <p:stCondLst>
                                            <p:cond delay="0"/>
                                          </p:stCondLst>
                                        </p:cTn>
                                        <p:tgtEl>
                                          <p:spTgt spid="8352"/>
                                        </p:tgtEl>
                                      </p:cBhvr>
                                    </p:animEffect>
                                    <p:anim calcmode="lin" valueType="num">
                                      <p:cBhvr>
                                        <p:cTn id="33" dur="1822" tmFilter="0,0; 0.14,0.36; 0.43,0.73; 0.71,0.91; 1.0,1.0">
                                          <p:stCondLst>
                                            <p:cond delay="0"/>
                                          </p:stCondLst>
                                        </p:cTn>
                                        <p:tgtEl>
                                          <p:spTgt spid="835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35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35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35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352"/>
                                        </p:tgtEl>
                                        <p:attrNameLst>
                                          <p:attrName>ppt_y</p:attrName>
                                        </p:attrNameLst>
                                      </p:cBhvr>
                                      <p:tavLst>
                                        <p:tav tm="0" fmla="#ppt_y-sin(pi*$)/81">
                                          <p:val>
                                            <p:fltVal val="0"/>
                                          </p:val>
                                        </p:tav>
                                        <p:tav tm="100000">
                                          <p:val>
                                            <p:fltVal val="1"/>
                                          </p:val>
                                        </p:tav>
                                      </p:tavLst>
                                    </p:anim>
                                    <p:animScale>
                                      <p:cBhvr>
                                        <p:cTn id="38" dur="26">
                                          <p:stCondLst>
                                            <p:cond delay="650"/>
                                          </p:stCondLst>
                                        </p:cTn>
                                        <p:tgtEl>
                                          <p:spTgt spid="8352"/>
                                        </p:tgtEl>
                                      </p:cBhvr>
                                      <p:to x="100000" y="60000"/>
                                    </p:animScale>
                                    <p:animScale>
                                      <p:cBhvr>
                                        <p:cTn id="39" dur="166" decel="50000">
                                          <p:stCondLst>
                                            <p:cond delay="676"/>
                                          </p:stCondLst>
                                        </p:cTn>
                                        <p:tgtEl>
                                          <p:spTgt spid="8352"/>
                                        </p:tgtEl>
                                      </p:cBhvr>
                                      <p:to x="100000" y="100000"/>
                                    </p:animScale>
                                    <p:animScale>
                                      <p:cBhvr>
                                        <p:cTn id="40" dur="26">
                                          <p:stCondLst>
                                            <p:cond delay="1312"/>
                                          </p:stCondLst>
                                        </p:cTn>
                                        <p:tgtEl>
                                          <p:spTgt spid="8352"/>
                                        </p:tgtEl>
                                      </p:cBhvr>
                                      <p:to x="100000" y="80000"/>
                                    </p:animScale>
                                    <p:animScale>
                                      <p:cBhvr>
                                        <p:cTn id="41" dur="166" decel="50000">
                                          <p:stCondLst>
                                            <p:cond delay="1338"/>
                                          </p:stCondLst>
                                        </p:cTn>
                                        <p:tgtEl>
                                          <p:spTgt spid="8352"/>
                                        </p:tgtEl>
                                      </p:cBhvr>
                                      <p:to x="100000" y="100000"/>
                                    </p:animScale>
                                    <p:animScale>
                                      <p:cBhvr>
                                        <p:cTn id="42" dur="26">
                                          <p:stCondLst>
                                            <p:cond delay="1642"/>
                                          </p:stCondLst>
                                        </p:cTn>
                                        <p:tgtEl>
                                          <p:spTgt spid="8352"/>
                                        </p:tgtEl>
                                      </p:cBhvr>
                                      <p:to x="100000" y="90000"/>
                                    </p:animScale>
                                    <p:animScale>
                                      <p:cBhvr>
                                        <p:cTn id="43" dur="166" decel="50000">
                                          <p:stCondLst>
                                            <p:cond delay="1668"/>
                                          </p:stCondLst>
                                        </p:cTn>
                                        <p:tgtEl>
                                          <p:spTgt spid="8352"/>
                                        </p:tgtEl>
                                      </p:cBhvr>
                                      <p:to x="100000" y="100000"/>
                                    </p:animScale>
                                    <p:animScale>
                                      <p:cBhvr>
                                        <p:cTn id="44" dur="26">
                                          <p:stCondLst>
                                            <p:cond delay="1808"/>
                                          </p:stCondLst>
                                        </p:cTn>
                                        <p:tgtEl>
                                          <p:spTgt spid="8352"/>
                                        </p:tgtEl>
                                      </p:cBhvr>
                                      <p:to x="100000" y="95000"/>
                                    </p:animScale>
                                    <p:animScale>
                                      <p:cBhvr>
                                        <p:cTn id="45" dur="166" decel="50000">
                                          <p:stCondLst>
                                            <p:cond delay="1834"/>
                                          </p:stCondLst>
                                        </p:cTn>
                                        <p:tgtEl>
                                          <p:spTgt spid="83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3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468313" y="765175"/>
            <a:ext cx="8226425" cy="5761038"/>
          </a:xfrm>
        </p:spPr>
        <p:txBody>
          <a:bodyPr/>
          <a:lstStyle/>
          <a:p>
            <a:pPr>
              <a:lnSpc>
                <a:spcPct val="80000"/>
              </a:lnSpc>
            </a:pPr>
            <a:r>
              <a:rPr lang="de-DE" altLang="de-DE" sz="2000"/>
              <a:t>Die Fritteusenwanne mit einem geeigneten Mittel reinigen (siehe Reinigungs -, Desinfektions -und Anwendungsplan).</a:t>
            </a:r>
          </a:p>
          <a:p>
            <a:pPr>
              <a:lnSpc>
                <a:spcPct val="80000"/>
              </a:lnSpc>
            </a:pPr>
            <a:endParaRPr lang="de-DE" altLang="de-DE" sz="2000"/>
          </a:p>
          <a:p>
            <a:pPr>
              <a:lnSpc>
                <a:spcPct val="80000"/>
              </a:lnSpc>
            </a:pPr>
            <a:r>
              <a:rPr lang="de-DE" altLang="de-DE" sz="2000"/>
              <a:t>Mit klarem Wasser nachspülen.</a:t>
            </a:r>
          </a:p>
          <a:p>
            <a:pPr>
              <a:lnSpc>
                <a:spcPct val="80000"/>
              </a:lnSpc>
            </a:pPr>
            <a:endParaRPr lang="de-DE" altLang="de-DE" sz="2000"/>
          </a:p>
          <a:p>
            <a:pPr>
              <a:lnSpc>
                <a:spcPct val="80000"/>
              </a:lnSpc>
            </a:pPr>
            <a:r>
              <a:rPr lang="de-DE" altLang="de-DE" sz="2000"/>
              <a:t>Mit einem sauberen Handtuch oder frischen Einwegputzlappen abtrocknen.</a:t>
            </a:r>
          </a:p>
          <a:p>
            <a:pPr>
              <a:lnSpc>
                <a:spcPct val="80000"/>
              </a:lnSpc>
            </a:pPr>
            <a:endParaRPr lang="de-DE" altLang="de-DE" sz="2000"/>
          </a:p>
          <a:p>
            <a:pPr>
              <a:lnSpc>
                <a:spcPct val="80000"/>
              </a:lnSpc>
            </a:pPr>
            <a:r>
              <a:rPr lang="de-DE" altLang="de-DE" sz="2000"/>
              <a:t>Mit einem dafür geeigneten Desinfektionsmittel einsprühen und ca. 10 Minuten einwirken lassen.</a:t>
            </a:r>
          </a:p>
          <a:p>
            <a:pPr>
              <a:lnSpc>
                <a:spcPct val="80000"/>
              </a:lnSpc>
            </a:pPr>
            <a:endParaRPr lang="de-DE" altLang="de-DE" sz="2000"/>
          </a:p>
          <a:p>
            <a:pPr>
              <a:lnSpc>
                <a:spcPct val="80000"/>
              </a:lnSpc>
            </a:pPr>
            <a:r>
              <a:rPr lang="de-DE" altLang="de-DE" sz="2000"/>
              <a:t>Erneut mit klarem Wasser nachspülen.</a:t>
            </a:r>
          </a:p>
          <a:p>
            <a:pPr>
              <a:lnSpc>
                <a:spcPct val="80000"/>
              </a:lnSpc>
            </a:pPr>
            <a:endParaRPr lang="de-DE" altLang="de-DE" sz="2000"/>
          </a:p>
          <a:p>
            <a:pPr>
              <a:lnSpc>
                <a:spcPct val="80000"/>
              </a:lnSpc>
            </a:pPr>
            <a:r>
              <a:rPr lang="de-DE" altLang="de-DE" sz="2000"/>
              <a:t>Erneut sehr gründlich mit einem sauberen Handtuch oder frischen Einwegputzlappen abtrocknen.</a:t>
            </a:r>
          </a:p>
          <a:p>
            <a:pPr>
              <a:lnSpc>
                <a:spcPct val="80000"/>
              </a:lnSpc>
            </a:pPr>
            <a:endParaRPr lang="de-DE" altLang="de-DE" sz="2000"/>
          </a:p>
          <a:p>
            <a:pPr>
              <a:lnSpc>
                <a:spcPct val="80000"/>
              </a:lnSpc>
            </a:pPr>
            <a:r>
              <a:rPr lang="de-DE" altLang="de-DE" sz="2000"/>
              <a:t>Die Ablasshähne zudrehen und die Fritteuse erst dann mit speziellem, pflanzlichen Fritteusenfett wiederbefüllen. </a:t>
            </a:r>
          </a:p>
        </p:txBody>
      </p:sp>
      <p:sp>
        <p:nvSpPr>
          <p:cNvPr id="52228"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Gerätehygiene</a:t>
            </a:r>
          </a:p>
        </p:txBody>
      </p:sp>
      <p:sp>
        <p:nvSpPr>
          <p:cNvPr id="52229" name="Rectangle 5"/>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0"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2231" name="Rectangle 7"/>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20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4500"/>
                                  </p:stCondLst>
                                  <p:childTnLst>
                                    <p:set>
                                      <p:cBhvr>
                                        <p:cTn id="11" dur="1" fill="hold">
                                          <p:stCondLst>
                                            <p:cond delay="0"/>
                                          </p:stCondLst>
                                        </p:cTn>
                                        <p:tgtEl>
                                          <p:spTgt spid="52226">
                                            <p:txEl>
                                              <p:pRg st="2" end="2"/>
                                            </p:txEl>
                                          </p:spTgt>
                                        </p:tgtEl>
                                        <p:attrNameLst>
                                          <p:attrName>style.visibility</p:attrName>
                                        </p:attrNameLst>
                                      </p:cBhvr>
                                      <p:to>
                                        <p:strVal val="visible"/>
                                      </p:to>
                                    </p:set>
                                    <p:animEffect transition="in" filter="fade">
                                      <p:cBhvr>
                                        <p:cTn id="12" dur="2000"/>
                                        <p:tgtEl>
                                          <p:spTgt spid="522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52226">
                                            <p:txEl>
                                              <p:pRg st="4" end="4"/>
                                            </p:txEl>
                                          </p:spTgt>
                                        </p:tgtEl>
                                        <p:attrNameLst>
                                          <p:attrName>style.visibility</p:attrName>
                                        </p:attrNameLst>
                                      </p:cBhvr>
                                      <p:to>
                                        <p:strVal val="visible"/>
                                      </p:to>
                                    </p:set>
                                    <p:animEffect transition="in" filter="fade">
                                      <p:cBhvr>
                                        <p:cTn id="17" dur="2000"/>
                                        <p:tgtEl>
                                          <p:spTgt spid="5222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5000"/>
                                  </p:stCondLst>
                                  <p:childTnLst>
                                    <p:set>
                                      <p:cBhvr>
                                        <p:cTn id="21" dur="1" fill="hold">
                                          <p:stCondLst>
                                            <p:cond delay="0"/>
                                          </p:stCondLst>
                                        </p:cTn>
                                        <p:tgtEl>
                                          <p:spTgt spid="52226">
                                            <p:txEl>
                                              <p:pRg st="6" end="6"/>
                                            </p:txEl>
                                          </p:spTgt>
                                        </p:tgtEl>
                                        <p:attrNameLst>
                                          <p:attrName>style.visibility</p:attrName>
                                        </p:attrNameLst>
                                      </p:cBhvr>
                                      <p:to>
                                        <p:strVal val="visible"/>
                                      </p:to>
                                    </p:set>
                                    <p:animEffect transition="in" filter="fade">
                                      <p:cBhvr>
                                        <p:cTn id="22" dur="2000"/>
                                        <p:tgtEl>
                                          <p:spTgt spid="5222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6000"/>
                                  </p:stCondLst>
                                  <p:childTnLst>
                                    <p:set>
                                      <p:cBhvr>
                                        <p:cTn id="26" dur="1" fill="hold">
                                          <p:stCondLst>
                                            <p:cond delay="0"/>
                                          </p:stCondLst>
                                        </p:cTn>
                                        <p:tgtEl>
                                          <p:spTgt spid="52226">
                                            <p:txEl>
                                              <p:pRg st="8" end="8"/>
                                            </p:txEl>
                                          </p:spTgt>
                                        </p:tgtEl>
                                        <p:attrNameLst>
                                          <p:attrName>style.visibility</p:attrName>
                                        </p:attrNameLst>
                                      </p:cBhvr>
                                      <p:to>
                                        <p:strVal val="visible"/>
                                      </p:to>
                                    </p:set>
                                    <p:animEffect transition="in" filter="fade">
                                      <p:cBhvr>
                                        <p:cTn id="27" dur="2000"/>
                                        <p:tgtEl>
                                          <p:spTgt spid="5222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3000"/>
                                  </p:stCondLst>
                                  <p:childTnLst>
                                    <p:set>
                                      <p:cBhvr>
                                        <p:cTn id="31" dur="1" fill="hold">
                                          <p:stCondLst>
                                            <p:cond delay="0"/>
                                          </p:stCondLst>
                                        </p:cTn>
                                        <p:tgtEl>
                                          <p:spTgt spid="52226">
                                            <p:txEl>
                                              <p:pRg st="10" end="10"/>
                                            </p:txEl>
                                          </p:spTgt>
                                        </p:tgtEl>
                                        <p:attrNameLst>
                                          <p:attrName>style.visibility</p:attrName>
                                        </p:attrNameLst>
                                      </p:cBhvr>
                                      <p:to>
                                        <p:strVal val="visible"/>
                                      </p:to>
                                    </p:set>
                                    <p:animEffect transition="in" filter="fade">
                                      <p:cBhvr>
                                        <p:cTn id="32" dur="2000"/>
                                        <p:tgtEl>
                                          <p:spTgt spid="52226">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5000"/>
                                  </p:stCondLst>
                                  <p:childTnLst>
                                    <p:set>
                                      <p:cBhvr>
                                        <p:cTn id="36" dur="1" fill="hold">
                                          <p:stCondLst>
                                            <p:cond delay="0"/>
                                          </p:stCondLst>
                                        </p:cTn>
                                        <p:tgtEl>
                                          <p:spTgt spid="52226">
                                            <p:txEl>
                                              <p:pRg st="12" end="12"/>
                                            </p:txEl>
                                          </p:spTgt>
                                        </p:tgtEl>
                                        <p:attrNameLst>
                                          <p:attrName>style.visibility</p:attrName>
                                        </p:attrNameLst>
                                      </p:cBhvr>
                                      <p:to>
                                        <p:strVal val="visible"/>
                                      </p:to>
                                    </p:set>
                                    <p:animEffect transition="in" filter="fade">
                                      <p:cBhvr>
                                        <p:cTn id="37" dur="2000"/>
                                        <p:tgtEl>
                                          <p:spTgt spid="52226">
                                            <p:txEl>
                                              <p:pRg st="12" end="1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ntr" presetSubtype="0" fill="hold" grpId="0" nodeType="clickEffect" nodePh="1">
                                  <p:stCondLst>
                                    <p:cond delay="6000"/>
                                  </p:stCondLst>
                                  <p:endCondLst>
                                    <p:cond evt="begin" delay="0">
                                      <p:tn val="40"/>
                                    </p:cond>
                                  </p:endCondLst>
                                  <p:childTnLst>
                                    <p:set>
                                      <p:cBhvr>
                                        <p:cTn id="41" dur="1" fill="hold">
                                          <p:stCondLst>
                                            <p:cond delay="0"/>
                                          </p:stCondLst>
                                        </p:cTn>
                                        <p:tgtEl>
                                          <p:spTgt spid="52229"/>
                                        </p:tgtEl>
                                        <p:attrNameLst>
                                          <p:attrName>style.visibility</p:attrName>
                                        </p:attrNameLst>
                                      </p:cBhvr>
                                      <p:to>
                                        <p:strVal val="visible"/>
                                      </p:to>
                                    </p:set>
                                    <p:animEffect transition="in" filter="wipe(down)">
                                      <p:cBhvr>
                                        <p:cTn id="42" dur="580">
                                          <p:stCondLst>
                                            <p:cond delay="0"/>
                                          </p:stCondLst>
                                        </p:cTn>
                                        <p:tgtEl>
                                          <p:spTgt spid="52229"/>
                                        </p:tgtEl>
                                      </p:cBhvr>
                                    </p:animEffect>
                                    <p:anim calcmode="lin" valueType="num">
                                      <p:cBhvr>
                                        <p:cTn id="43" dur="1822" tmFilter="0,0; 0.14,0.36; 0.43,0.73; 0.71,0.91; 1.0,1.0">
                                          <p:stCondLst>
                                            <p:cond delay="0"/>
                                          </p:stCondLst>
                                        </p:cTn>
                                        <p:tgtEl>
                                          <p:spTgt spid="5222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222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222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222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2229"/>
                                        </p:tgtEl>
                                        <p:attrNameLst>
                                          <p:attrName>ppt_y</p:attrName>
                                        </p:attrNameLst>
                                      </p:cBhvr>
                                      <p:tavLst>
                                        <p:tav tm="0" fmla="#ppt_y-sin(pi*$)/81">
                                          <p:val>
                                            <p:fltVal val="0"/>
                                          </p:val>
                                        </p:tav>
                                        <p:tav tm="100000">
                                          <p:val>
                                            <p:fltVal val="1"/>
                                          </p:val>
                                        </p:tav>
                                      </p:tavLst>
                                    </p:anim>
                                    <p:animScale>
                                      <p:cBhvr>
                                        <p:cTn id="48" dur="26">
                                          <p:stCondLst>
                                            <p:cond delay="650"/>
                                          </p:stCondLst>
                                        </p:cTn>
                                        <p:tgtEl>
                                          <p:spTgt spid="52229"/>
                                        </p:tgtEl>
                                      </p:cBhvr>
                                      <p:to x="100000" y="60000"/>
                                    </p:animScale>
                                    <p:animScale>
                                      <p:cBhvr>
                                        <p:cTn id="49" dur="166" decel="50000">
                                          <p:stCondLst>
                                            <p:cond delay="676"/>
                                          </p:stCondLst>
                                        </p:cTn>
                                        <p:tgtEl>
                                          <p:spTgt spid="52229"/>
                                        </p:tgtEl>
                                      </p:cBhvr>
                                      <p:to x="100000" y="100000"/>
                                    </p:animScale>
                                    <p:animScale>
                                      <p:cBhvr>
                                        <p:cTn id="50" dur="26">
                                          <p:stCondLst>
                                            <p:cond delay="1312"/>
                                          </p:stCondLst>
                                        </p:cTn>
                                        <p:tgtEl>
                                          <p:spTgt spid="52229"/>
                                        </p:tgtEl>
                                      </p:cBhvr>
                                      <p:to x="100000" y="80000"/>
                                    </p:animScale>
                                    <p:animScale>
                                      <p:cBhvr>
                                        <p:cTn id="51" dur="166" decel="50000">
                                          <p:stCondLst>
                                            <p:cond delay="1338"/>
                                          </p:stCondLst>
                                        </p:cTn>
                                        <p:tgtEl>
                                          <p:spTgt spid="52229"/>
                                        </p:tgtEl>
                                      </p:cBhvr>
                                      <p:to x="100000" y="100000"/>
                                    </p:animScale>
                                    <p:animScale>
                                      <p:cBhvr>
                                        <p:cTn id="52" dur="26">
                                          <p:stCondLst>
                                            <p:cond delay="1642"/>
                                          </p:stCondLst>
                                        </p:cTn>
                                        <p:tgtEl>
                                          <p:spTgt spid="52229"/>
                                        </p:tgtEl>
                                      </p:cBhvr>
                                      <p:to x="100000" y="90000"/>
                                    </p:animScale>
                                    <p:animScale>
                                      <p:cBhvr>
                                        <p:cTn id="53" dur="166" decel="50000">
                                          <p:stCondLst>
                                            <p:cond delay="1668"/>
                                          </p:stCondLst>
                                        </p:cTn>
                                        <p:tgtEl>
                                          <p:spTgt spid="52229"/>
                                        </p:tgtEl>
                                      </p:cBhvr>
                                      <p:to x="100000" y="100000"/>
                                    </p:animScale>
                                    <p:animScale>
                                      <p:cBhvr>
                                        <p:cTn id="54" dur="26">
                                          <p:stCondLst>
                                            <p:cond delay="1808"/>
                                          </p:stCondLst>
                                        </p:cTn>
                                        <p:tgtEl>
                                          <p:spTgt spid="52229"/>
                                        </p:tgtEl>
                                      </p:cBhvr>
                                      <p:to x="100000" y="95000"/>
                                    </p:animScale>
                                    <p:animScale>
                                      <p:cBhvr>
                                        <p:cTn id="55" dur="166" decel="50000">
                                          <p:stCondLst>
                                            <p:cond delay="1834"/>
                                          </p:stCondLst>
                                        </p:cTn>
                                        <p:tgtEl>
                                          <p:spTgt spid="522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p:bldP spid="522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Gerätehygiene</a:t>
            </a:r>
          </a:p>
        </p:txBody>
      </p:sp>
      <p:sp>
        <p:nvSpPr>
          <p:cNvPr id="53252" name="Rectangle 4"/>
          <p:cNvSpPr>
            <a:spLocks noChangeArrowheads="1"/>
          </p:cNvSpPr>
          <p:nvPr/>
        </p:nvSpPr>
        <p:spPr bwMode="auto">
          <a:xfrm>
            <a:off x="4645025" y="3241675"/>
            <a:ext cx="3457575" cy="2151063"/>
          </a:xfrm>
          <a:prstGeom prst="rect">
            <a:avLst/>
          </a:prstGeom>
          <a:gradFill rotWithShape="1">
            <a:gsLst>
              <a:gs pos="0">
                <a:srgbClr val="FFFFFF"/>
              </a:gs>
              <a:gs pos="100000">
                <a:srgbClr val="FFFFF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3" name="AutoShape 5"/>
          <p:cNvSpPr>
            <a:spLocks noChangeArrowheads="1"/>
          </p:cNvSpPr>
          <p:nvPr/>
        </p:nvSpPr>
        <p:spPr bwMode="auto">
          <a:xfrm>
            <a:off x="4643438" y="1844675"/>
            <a:ext cx="3960812" cy="1384300"/>
          </a:xfrm>
          <a:prstGeom prst="parallelogram">
            <a:avLst>
              <a:gd name="adj" fmla="val 36004"/>
            </a:avLst>
          </a:prstGeom>
          <a:gradFill rotWithShape="1">
            <a:gsLst>
              <a:gs pos="0">
                <a:srgbClr val="FFFFFF"/>
              </a:gs>
              <a:gs pos="100000">
                <a:srgbClr val="FFFFFF">
                  <a:gamma/>
                  <a:shade val="4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4" name="AutoShape 6"/>
          <p:cNvSpPr>
            <a:spLocks noChangeArrowheads="1"/>
          </p:cNvSpPr>
          <p:nvPr/>
        </p:nvSpPr>
        <p:spPr bwMode="auto">
          <a:xfrm>
            <a:off x="5018088" y="2032000"/>
            <a:ext cx="1404937" cy="936625"/>
          </a:xfrm>
          <a:prstGeom prst="parallelogram">
            <a:avLst>
              <a:gd name="adj" fmla="val 29778"/>
            </a:avLst>
          </a:prstGeom>
          <a:gradFill rotWithShape="1">
            <a:gsLst>
              <a:gs pos="0">
                <a:srgbClr val="FFFFFF"/>
              </a:gs>
              <a:gs pos="100000">
                <a:srgbClr val="FFFFFF">
                  <a:gamma/>
                  <a:shade val="35294"/>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5" name="AutoShape 7"/>
          <p:cNvSpPr>
            <a:spLocks noChangeArrowheads="1"/>
          </p:cNvSpPr>
          <p:nvPr/>
        </p:nvSpPr>
        <p:spPr bwMode="auto">
          <a:xfrm>
            <a:off x="6424613" y="2032000"/>
            <a:ext cx="1403350" cy="936625"/>
          </a:xfrm>
          <a:prstGeom prst="parallelogram">
            <a:avLst>
              <a:gd name="adj" fmla="val 29744"/>
            </a:avLst>
          </a:prstGeom>
          <a:gradFill rotWithShape="1">
            <a:gsLst>
              <a:gs pos="0">
                <a:srgbClr val="FFFFFF"/>
              </a:gs>
              <a:gs pos="100000">
                <a:srgbClr val="FFFFFF">
                  <a:gamma/>
                  <a:shade val="19608"/>
                  <a:invGamma/>
                </a:srgbClr>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3256" name="Group 8"/>
          <p:cNvGrpSpPr>
            <a:grpSpLocks/>
          </p:cNvGrpSpPr>
          <p:nvPr/>
        </p:nvGrpSpPr>
        <p:grpSpPr bwMode="auto">
          <a:xfrm>
            <a:off x="5149850" y="2062163"/>
            <a:ext cx="2592388" cy="863600"/>
            <a:chOff x="3108" y="1480"/>
            <a:chExt cx="1633" cy="544"/>
          </a:xfrm>
        </p:grpSpPr>
        <p:sp>
          <p:nvSpPr>
            <p:cNvPr id="53257" name="AutoShape 9"/>
            <p:cNvSpPr>
              <a:spLocks noChangeArrowheads="1"/>
            </p:cNvSpPr>
            <p:nvPr/>
          </p:nvSpPr>
          <p:spPr bwMode="auto">
            <a:xfrm>
              <a:off x="3970" y="1480"/>
              <a:ext cx="771" cy="544"/>
            </a:xfrm>
            <a:prstGeom prst="parallelogram">
              <a:avLst>
                <a:gd name="adj" fmla="val 31252"/>
              </a:avLst>
            </a:prstGeom>
            <a:solidFill>
              <a:srgbClr val="996633">
                <a:alpha val="30000"/>
              </a:srgbClr>
            </a:solidFill>
            <a:ln>
              <a:noFill/>
            </a:ln>
            <a:extLst>
              <a:ext uri="{91240B29-F687-4F45-9708-019B960494DF}">
                <a14:hiddenLine xmlns:a14="http://schemas.microsoft.com/office/drawing/2010/main" w="9525">
                  <a:solidFill>
                    <a:srgbClr val="CC9900"/>
                  </a:solidFill>
                  <a:miter lim="800000"/>
                  <a:headEnd/>
                  <a:tailEnd/>
                </a14:hiddenLine>
              </a:ext>
            </a:extLst>
          </p:spPr>
          <p:txBody>
            <a:bodyPr/>
            <a:lstStyle/>
            <a:p>
              <a:endParaRPr lang="de-DE"/>
            </a:p>
          </p:txBody>
        </p:sp>
        <p:sp>
          <p:nvSpPr>
            <p:cNvPr id="53258" name="AutoShape 10"/>
            <p:cNvSpPr>
              <a:spLocks noChangeArrowheads="1"/>
            </p:cNvSpPr>
            <p:nvPr/>
          </p:nvSpPr>
          <p:spPr bwMode="auto">
            <a:xfrm>
              <a:off x="3108" y="1480"/>
              <a:ext cx="726" cy="544"/>
            </a:xfrm>
            <a:prstGeom prst="parallelogram">
              <a:avLst>
                <a:gd name="adj" fmla="val 33617"/>
              </a:avLst>
            </a:prstGeom>
            <a:solidFill>
              <a:srgbClr val="996633">
                <a:alpha val="30000"/>
              </a:srgbClr>
            </a:solidFill>
            <a:ln>
              <a:noFill/>
            </a:ln>
            <a:extLst>
              <a:ext uri="{91240B29-F687-4F45-9708-019B960494DF}">
                <a14:hiddenLine xmlns:a14="http://schemas.microsoft.com/office/drawing/2010/main" w="9525">
                  <a:solidFill>
                    <a:srgbClr val="CC9900"/>
                  </a:solidFill>
                  <a:miter lim="800000"/>
                  <a:headEnd/>
                  <a:tailEnd/>
                </a14:hiddenLine>
              </a:ext>
            </a:extLst>
          </p:spPr>
          <p:txBody>
            <a:bodyPr/>
            <a:lstStyle/>
            <a:p>
              <a:endParaRPr lang="de-DE"/>
            </a:p>
          </p:txBody>
        </p:sp>
      </p:grpSp>
      <p:grpSp>
        <p:nvGrpSpPr>
          <p:cNvPr id="53259" name="Group 11"/>
          <p:cNvGrpSpPr>
            <a:grpSpLocks/>
          </p:cNvGrpSpPr>
          <p:nvPr/>
        </p:nvGrpSpPr>
        <p:grpSpPr bwMode="auto">
          <a:xfrm>
            <a:off x="6734175" y="1628775"/>
            <a:ext cx="890588" cy="1128713"/>
            <a:chOff x="3107" y="1071"/>
            <a:chExt cx="561" cy="711"/>
          </a:xfrm>
        </p:grpSpPr>
        <p:sp>
          <p:nvSpPr>
            <p:cNvPr id="53260" name="AutoShape 12" descr="30%"/>
            <p:cNvSpPr>
              <a:spLocks noChangeArrowheads="1"/>
            </p:cNvSpPr>
            <p:nvPr/>
          </p:nvSpPr>
          <p:spPr bwMode="auto">
            <a:xfrm rot="5400000" flipV="1">
              <a:off x="2827" y="1356"/>
              <a:ext cx="709" cy="139"/>
            </a:xfrm>
            <a:prstGeom prst="parallelogram">
              <a:avLst>
                <a:gd name="adj" fmla="val 229509"/>
              </a:avLst>
            </a:prstGeom>
            <a:pattFill prst="pct30">
              <a:fgClr>
                <a:srgbClr val="333333"/>
              </a:fgClr>
              <a:bgClr>
                <a:srgbClr val="FFFFFF"/>
              </a:bgClr>
            </a:pattFill>
            <a:ln w="9525">
              <a:solidFill>
                <a:srgbClr val="333333"/>
              </a:solidFill>
              <a:miter lim="800000"/>
              <a:headEnd/>
              <a:tailEnd/>
            </a:ln>
          </p:spPr>
          <p:txBody>
            <a:bodyPr/>
            <a:lstStyle/>
            <a:p>
              <a:endParaRPr lang="de-DE"/>
            </a:p>
          </p:txBody>
        </p:sp>
        <p:sp>
          <p:nvSpPr>
            <p:cNvPr id="53261" name="Rectangle 13" descr="30%"/>
            <p:cNvSpPr>
              <a:spLocks noChangeArrowheads="1"/>
            </p:cNvSpPr>
            <p:nvPr/>
          </p:nvSpPr>
          <p:spPr bwMode="auto">
            <a:xfrm>
              <a:off x="3251" y="1071"/>
              <a:ext cx="417" cy="354"/>
            </a:xfrm>
            <a:prstGeom prst="rect">
              <a:avLst/>
            </a:prstGeom>
            <a:pattFill prst="pct30">
              <a:fgClr>
                <a:srgbClr val="333333"/>
              </a:fgClr>
              <a:bgClr>
                <a:srgbClr val="FFFFFF"/>
              </a:bgClr>
            </a:pattFill>
            <a:ln w="9525">
              <a:solidFill>
                <a:srgbClr val="333333"/>
              </a:solidFill>
              <a:miter lim="800000"/>
              <a:headEnd/>
              <a:tailEnd/>
            </a:ln>
          </p:spPr>
          <p:txBody>
            <a:bodyPr/>
            <a:lstStyle/>
            <a:p>
              <a:endParaRPr lang="de-DE"/>
            </a:p>
          </p:txBody>
        </p:sp>
        <p:sp>
          <p:nvSpPr>
            <p:cNvPr id="53262" name="AutoShape 14" descr="30%"/>
            <p:cNvSpPr>
              <a:spLocks noChangeArrowheads="1"/>
            </p:cNvSpPr>
            <p:nvPr/>
          </p:nvSpPr>
          <p:spPr bwMode="auto">
            <a:xfrm rot="5400000" flipV="1">
              <a:off x="3243" y="1356"/>
              <a:ext cx="709" cy="140"/>
            </a:xfrm>
            <a:prstGeom prst="parallelogram">
              <a:avLst>
                <a:gd name="adj" fmla="val 227869"/>
              </a:avLst>
            </a:prstGeom>
            <a:pattFill prst="pct30">
              <a:fgClr>
                <a:srgbClr val="333333"/>
              </a:fgClr>
              <a:bgClr>
                <a:srgbClr val="FFFFFF"/>
              </a:bgClr>
            </a:pattFill>
            <a:ln w="9525">
              <a:solidFill>
                <a:srgbClr val="333333"/>
              </a:solidFill>
              <a:miter lim="800000"/>
              <a:headEnd/>
              <a:tailEnd/>
            </a:ln>
          </p:spPr>
          <p:txBody>
            <a:bodyPr/>
            <a:lstStyle/>
            <a:p>
              <a:endParaRPr lang="de-DE"/>
            </a:p>
          </p:txBody>
        </p:sp>
        <p:grpSp>
          <p:nvGrpSpPr>
            <p:cNvPr id="53263" name="Group 15"/>
            <p:cNvGrpSpPr>
              <a:grpSpLocks/>
            </p:cNvGrpSpPr>
            <p:nvPr/>
          </p:nvGrpSpPr>
          <p:grpSpPr bwMode="auto">
            <a:xfrm>
              <a:off x="3107" y="1344"/>
              <a:ext cx="418" cy="438"/>
              <a:chOff x="3107" y="1358"/>
              <a:chExt cx="418" cy="438"/>
            </a:xfrm>
          </p:grpSpPr>
          <p:sp>
            <p:nvSpPr>
              <p:cNvPr id="53264" name="Rectangle 16" descr="30%"/>
              <p:cNvSpPr>
                <a:spLocks noChangeArrowheads="1"/>
              </p:cNvSpPr>
              <p:nvPr/>
            </p:nvSpPr>
            <p:spPr bwMode="auto">
              <a:xfrm>
                <a:off x="3107" y="1411"/>
                <a:ext cx="418" cy="385"/>
              </a:xfrm>
              <a:prstGeom prst="rect">
                <a:avLst/>
              </a:prstGeom>
              <a:pattFill prst="pct30">
                <a:fgClr>
                  <a:srgbClr val="333333"/>
                </a:fgClr>
                <a:bgClr>
                  <a:srgbClr val="FFFFFF"/>
                </a:bgClr>
              </a:pattFill>
              <a:ln w="9525">
                <a:solidFill>
                  <a:srgbClr val="333333"/>
                </a:solidFill>
                <a:miter lim="800000"/>
                <a:headEnd/>
                <a:tailEnd/>
              </a:ln>
            </p:spPr>
            <p:txBody>
              <a:bodyPr/>
              <a:lstStyle/>
              <a:p>
                <a:endParaRPr lang="de-DE"/>
              </a:p>
            </p:txBody>
          </p:sp>
          <p:sp>
            <p:nvSpPr>
              <p:cNvPr id="53265" name="AutoShape 17"/>
              <p:cNvSpPr>
                <a:spLocks noChangeArrowheads="1"/>
              </p:cNvSpPr>
              <p:nvPr/>
            </p:nvSpPr>
            <p:spPr bwMode="auto">
              <a:xfrm rot="860448">
                <a:off x="3273" y="1358"/>
                <a:ext cx="90" cy="197"/>
              </a:xfrm>
              <a:prstGeom prst="roundRect">
                <a:avLst>
                  <a:gd name="adj" fmla="val 49866"/>
                </a:avLst>
              </a:prstGeom>
              <a:solidFill>
                <a:srgbClr val="333333"/>
              </a:solidFill>
              <a:ln w="9525">
                <a:solidFill>
                  <a:srgbClr val="333333"/>
                </a:solidFill>
                <a:round/>
                <a:headEnd/>
                <a:tailEnd/>
              </a:ln>
            </p:spPr>
            <p:txBody>
              <a:bodyPr/>
              <a:lstStyle/>
              <a:p>
                <a:endParaRPr lang="de-DE"/>
              </a:p>
            </p:txBody>
          </p:sp>
        </p:grpSp>
      </p:grpSp>
      <p:grpSp>
        <p:nvGrpSpPr>
          <p:cNvPr id="53266" name="Group 18"/>
          <p:cNvGrpSpPr>
            <a:grpSpLocks/>
          </p:cNvGrpSpPr>
          <p:nvPr/>
        </p:nvGrpSpPr>
        <p:grpSpPr bwMode="auto">
          <a:xfrm>
            <a:off x="5294313" y="1628775"/>
            <a:ext cx="890587" cy="1128713"/>
            <a:chOff x="2200" y="1071"/>
            <a:chExt cx="561" cy="711"/>
          </a:xfrm>
        </p:grpSpPr>
        <p:sp>
          <p:nvSpPr>
            <p:cNvPr id="53267" name="AutoShape 19" descr="30%"/>
            <p:cNvSpPr>
              <a:spLocks noChangeArrowheads="1"/>
            </p:cNvSpPr>
            <p:nvPr/>
          </p:nvSpPr>
          <p:spPr bwMode="auto">
            <a:xfrm rot="5400000" flipV="1">
              <a:off x="1920" y="1356"/>
              <a:ext cx="709" cy="139"/>
            </a:xfrm>
            <a:prstGeom prst="parallelogram">
              <a:avLst>
                <a:gd name="adj" fmla="val 229509"/>
              </a:avLst>
            </a:prstGeom>
            <a:pattFill prst="pct30">
              <a:fgClr>
                <a:srgbClr val="333333"/>
              </a:fgClr>
              <a:bgClr>
                <a:srgbClr val="FFFFFF"/>
              </a:bgClr>
            </a:pattFill>
            <a:ln w="9525">
              <a:solidFill>
                <a:srgbClr val="333333"/>
              </a:solidFill>
              <a:miter lim="800000"/>
              <a:headEnd/>
              <a:tailEnd/>
            </a:ln>
          </p:spPr>
          <p:txBody>
            <a:bodyPr/>
            <a:lstStyle/>
            <a:p>
              <a:endParaRPr lang="de-DE"/>
            </a:p>
          </p:txBody>
        </p:sp>
        <p:sp>
          <p:nvSpPr>
            <p:cNvPr id="53268" name="Rectangle 20" descr="30%"/>
            <p:cNvSpPr>
              <a:spLocks noChangeArrowheads="1"/>
            </p:cNvSpPr>
            <p:nvPr/>
          </p:nvSpPr>
          <p:spPr bwMode="auto">
            <a:xfrm>
              <a:off x="2344" y="1071"/>
              <a:ext cx="417" cy="354"/>
            </a:xfrm>
            <a:prstGeom prst="rect">
              <a:avLst/>
            </a:prstGeom>
            <a:pattFill prst="pct30">
              <a:fgClr>
                <a:srgbClr val="333333"/>
              </a:fgClr>
              <a:bgClr>
                <a:srgbClr val="FFFFFF"/>
              </a:bgClr>
            </a:pattFill>
            <a:ln w="9525">
              <a:solidFill>
                <a:srgbClr val="333333"/>
              </a:solidFill>
              <a:miter lim="800000"/>
              <a:headEnd/>
              <a:tailEnd/>
            </a:ln>
          </p:spPr>
          <p:txBody>
            <a:bodyPr/>
            <a:lstStyle/>
            <a:p>
              <a:endParaRPr lang="de-DE"/>
            </a:p>
          </p:txBody>
        </p:sp>
        <p:sp>
          <p:nvSpPr>
            <p:cNvPr id="53269" name="AutoShape 21" descr="30%"/>
            <p:cNvSpPr>
              <a:spLocks noChangeArrowheads="1"/>
            </p:cNvSpPr>
            <p:nvPr/>
          </p:nvSpPr>
          <p:spPr bwMode="auto">
            <a:xfrm rot="5400000" flipV="1">
              <a:off x="2336" y="1356"/>
              <a:ext cx="709" cy="140"/>
            </a:xfrm>
            <a:prstGeom prst="parallelogram">
              <a:avLst>
                <a:gd name="adj" fmla="val 227869"/>
              </a:avLst>
            </a:prstGeom>
            <a:pattFill prst="pct30">
              <a:fgClr>
                <a:srgbClr val="333333"/>
              </a:fgClr>
              <a:bgClr>
                <a:srgbClr val="FFFFFF"/>
              </a:bgClr>
            </a:pattFill>
            <a:ln w="9525">
              <a:solidFill>
                <a:srgbClr val="333333"/>
              </a:solidFill>
              <a:miter lim="800000"/>
              <a:headEnd/>
              <a:tailEnd/>
            </a:ln>
          </p:spPr>
          <p:txBody>
            <a:bodyPr/>
            <a:lstStyle/>
            <a:p>
              <a:endParaRPr lang="de-DE"/>
            </a:p>
          </p:txBody>
        </p:sp>
        <p:grpSp>
          <p:nvGrpSpPr>
            <p:cNvPr id="53270" name="Group 22"/>
            <p:cNvGrpSpPr>
              <a:grpSpLocks/>
            </p:cNvGrpSpPr>
            <p:nvPr/>
          </p:nvGrpSpPr>
          <p:grpSpPr bwMode="auto">
            <a:xfrm>
              <a:off x="2200" y="1344"/>
              <a:ext cx="418" cy="438"/>
              <a:chOff x="2200" y="1358"/>
              <a:chExt cx="418" cy="438"/>
            </a:xfrm>
          </p:grpSpPr>
          <p:sp>
            <p:nvSpPr>
              <p:cNvPr id="53271" name="Rectangle 23" descr="30%"/>
              <p:cNvSpPr>
                <a:spLocks noChangeArrowheads="1"/>
              </p:cNvSpPr>
              <p:nvPr/>
            </p:nvSpPr>
            <p:spPr bwMode="auto">
              <a:xfrm>
                <a:off x="2200" y="1411"/>
                <a:ext cx="418" cy="385"/>
              </a:xfrm>
              <a:prstGeom prst="rect">
                <a:avLst/>
              </a:prstGeom>
              <a:pattFill prst="pct30">
                <a:fgClr>
                  <a:srgbClr val="333333"/>
                </a:fgClr>
                <a:bgClr>
                  <a:srgbClr val="FFFFFF"/>
                </a:bgClr>
              </a:pattFill>
              <a:ln w="9525">
                <a:solidFill>
                  <a:srgbClr val="333333"/>
                </a:solidFill>
                <a:miter lim="800000"/>
                <a:headEnd/>
                <a:tailEnd/>
              </a:ln>
            </p:spPr>
            <p:txBody>
              <a:bodyPr/>
              <a:lstStyle/>
              <a:p>
                <a:endParaRPr lang="de-DE"/>
              </a:p>
            </p:txBody>
          </p:sp>
          <p:sp>
            <p:nvSpPr>
              <p:cNvPr id="53272" name="AutoShape 24"/>
              <p:cNvSpPr>
                <a:spLocks noChangeArrowheads="1"/>
              </p:cNvSpPr>
              <p:nvPr/>
            </p:nvSpPr>
            <p:spPr bwMode="auto">
              <a:xfrm rot="860448">
                <a:off x="2366" y="1358"/>
                <a:ext cx="90" cy="197"/>
              </a:xfrm>
              <a:prstGeom prst="roundRect">
                <a:avLst>
                  <a:gd name="adj" fmla="val 49866"/>
                </a:avLst>
              </a:prstGeom>
              <a:solidFill>
                <a:srgbClr val="333333"/>
              </a:solidFill>
              <a:ln w="9525">
                <a:solidFill>
                  <a:srgbClr val="333333"/>
                </a:solidFill>
                <a:round/>
                <a:headEnd/>
                <a:tailEnd/>
              </a:ln>
            </p:spPr>
            <p:txBody>
              <a:bodyPr/>
              <a:lstStyle/>
              <a:p>
                <a:endParaRPr lang="de-DE"/>
              </a:p>
            </p:txBody>
          </p:sp>
        </p:grpSp>
      </p:grpSp>
      <p:sp>
        <p:nvSpPr>
          <p:cNvPr id="53273" name="AutoShape 25"/>
          <p:cNvSpPr>
            <a:spLocks noChangeArrowheads="1"/>
          </p:cNvSpPr>
          <p:nvPr/>
        </p:nvSpPr>
        <p:spPr bwMode="auto">
          <a:xfrm>
            <a:off x="5526088" y="3543300"/>
            <a:ext cx="215900" cy="649288"/>
          </a:xfrm>
          <a:prstGeom prst="can">
            <a:avLst>
              <a:gd name="adj" fmla="val 75184"/>
            </a:avLst>
          </a:prstGeom>
          <a:gradFill rotWithShape="1">
            <a:gsLst>
              <a:gs pos="0">
                <a:srgbClr val="C0C0C0">
                  <a:gamma/>
                  <a:shade val="70588"/>
                  <a:invGamma/>
                </a:srgbClr>
              </a:gs>
              <a:gs pos="50000">
                <a:srgbClr val="C0C0C0"/>
              </a:gs>
              <a:gs pos="100000">
                <a:srgbClr val="C0C0C0">
                  <a:gamma/>
                  <a:shade val="7058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4" name="AutoShape 26"/>
          <p:cNvSpPr>
            <a:spLocks noChangeArrowheads="1"/>
          </p:cNvSpPr>
          <p:nvPr/>
        </p:nvSpPr>
        <p:spPr bwMode="auto">
          <a:xfrm>
            <a:off x="5221288" y="3255963"/>
            <a:ext cx="831850" cy="593725"/>
          </a:xfrm>
          <a:prstGeom prst="flowChartOffpageConnector">
            <a:avLst/>
          </a:prstGeom>
          <a:gradFill rotWithShape="1">
            <a:gsLst>
              <a:gs pos="0">
                <a:srgbClr val="FFFFFF">
                  <a:gamma/>
                  <a:shade val="25490"/>
                  <a:invGamma/>
                </a:srgbClr>
              </a:gs>
              <a:gs pos="50000">
                <a:srgbClr val="FFFFFF"/>
              </a:gs>
              <a:gs pos="100000">
                <a:srgbClr val="FFFFFF">
                  <a:gamma/>
                  <a:shade val="25490"/>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5" name="AutoShape 27"/>
          <p:cNvSpPr>
            <a:spLocks noChangeArrowheads="1"/>
          </p:cNvSpPr>
          <p:nvPr/>
        </p:nvSpPr>
        <p:spPr bwMode="auto">
          <a:xfrm>
            <a:off x="6892925" y="3543300"/>
            <a:ext cx="215900" cy="649288"/>
          </a:xfrm>
          <a:prstGeom prst="can">
            <a:avLst>
              <a:gd name="adj" fmla="val 75184"/>
            </a:avLst>
          </a:prstGeom>
          <a:gradFill rotWithShape="1">
            <a:gsLst>
              <a:gs pos="0">
                <a:srgbClr val="C0C0C0">
                  <a:gamma/>
                  <a:shade val="54902"/>
                  <a:invGamma/>
                </a:srgbClr>
              </a:gs>
              <a:gs pos="50000">
                <a:srgbClr val="C0C0C0"/>
              </a:gs>
              <a:gs pos="100000">
                <a:srgbClr val="C0C0C0">
                  <a:gamma/>
                  <a:shade val="54902"/>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6" name="AutoShape 28"/>
          <p:cNvSpPr>
            <a:spLocks noChangeArrowheads="1"/>
          </p:cNvSpPr>
          <p:nvPr/>
        </p:nvSpPr>
        <p:spPr bwMode="auto">
          <a:xfrm>
            <a:off x="6589713" y="3255963"/>
            <a:ext cx="831850" cy="593725"/>
          </a:xfrm>
          <a:prstGeom prst="flowChartOffpageConnector">
            <a:avLst/>
          </a:prstGeom>
          <a:gradFill rotWithShape="1">
            <a:gsLst>
              <a:gs pos="0">
                <a:srgbClr val="FFFFFF">
                  <a:gamma/>
                  <a:shade val="25490"/>
                  <a:invGamma/>
                </a:srgbClr>
              </a:gs>
              <a:gs pos="50000">
                <a:srgbClr val="FFFFFF"/>
              </a:gs>
              <a:gs pos="100000">
                <a:srgbClr val="FFFFFF">
                  <a:gamma/>
                  <a:shade val="25490"/>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7" name="AutoShape 29"/>
          <p:cNvSpPr>
            <a:spLocks noChangeArrowheads="1"/>
          </p:cNvSpPr>
          <p:nvPr/>
        </p:nvSpPr>
        <p:spPr bwMode="auto">
          <a:xfrm rot="5400000" flipH="1">
            <a:off x="6585744" y="3361531"/>
            <a:ext cx="3536950" cy="503238"/>
          </a:xfrm>
          <a:prstGeom prst="parallelogram">
            <a:avLst>
              <a:gd name="adj" fmla="val 277589"/>
            </a:avLst>
          </a:prstGeom>
          <a:gradFill rotWithShape="0">
            <a:gsLst>
              <a:gs pos="0">
                <a:srgbClr val="FFFFFF"/>
              </a:gs>
              <a:gs pos="100000">
                <a:srgbClr val="FFFFFF">
                  <a:gamma/>
                  <a:shade val="49020"/>
                  <a:invGamma/>
                </a:srgbClr>
              </a:gs>
            </a:gsLst>
            <a:path path="rect">
              <a:fillToRect l="100000" b="100000"/>
            </a:path>
          </a:gradFill>
          <a:ln>
            <a:noFill/>
          </a:ln>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p>
        </p:txBody>
      </p:sp>
      <p:sp>
        <p:nvSpPr>
          <p:cNvPr id="53278" name="Rectangle 30"/>
          <p:cNvSpPr>
            <a:spLocks noChangeArrowheads="1"/>
          </p:cNvSpPr>
          <p:nvPr/>
        </p:nvSpPr>
        <p:spPr bwMode="auto">
          <a:xfrm>
            <a:off x="4645025" y="5394325"/>
            <a:ext cx="3457575" cy="28892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79" name="AutoShape 31"/>
          <p:cNvSpPr>
            <a:spLocks noChangeArrowheads="1"/>
          </p:cNvSpPr>
          <p:nvPr/>
        </p:nvSpPr>
        <p:spPr bwMode="auto">
          <a:xfrm rot="5400000" flipH="1">
            <a:off x="7486650" y="4549775"/>
            <a:ext cx="1735138" cy="503238"/>
          </a:xfrm>
          <a:prstGeom prst="parallelogram">
            <a:avLst>
              <a:gd name="adj" fmla="val 290521"/>
            </a:avLst>
          </a:prstGeom>
          <a:solidFill>
            <a:srgbClr val="969696"/>
          </a:solidFill>
          <a:ln w="9525">
            <a:solidFill>
              <a:srgbClr val="8F8F8F"/>
            </a:solidFill>
            <a:miter lim="800000"/>
            <a:headEnd/>
            <a:tailEnd/>
          </a:ln>
        </p:spPr>
        <p:txBody>
          <a:bodyPr/>
          <a:lstStyle/>
          <a:p>
            <a:endParaRPr lang="de-DE"/>
          </a:p>
        </p:txBody>
      </p:sp>
      <p:grpSp>
        <p:nvGrpSpPr>
          <p:cNvPr id="53280" name="Group 32"/>
          <p:cNvGrpSpPr>
            <a:grpSpLocks/>
          </p:cNvGrpSpPr>
          <p:nvPr/>
        </p:nvGrpSpPr>
        <p:grpSpPr bwMode="auto">
          <a:xfrm>
            <a:off x="5365750" y="3644900"/>
            <a:ext cx="1706563" cy="338138"/>
            <a:chOff x="3244" y="2477"/>
            <a:chExt cx="1075" cy="213"/>
          </a:xfrm>
        </p:grpSpPr>
        <p:pic>
          <p:nvPicPr>
            <p:cNvPr id="53281"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 y="2477"/>
              <a:ext cx="2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2"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4" y="2477"/>
              <a:ext cx="2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283" name="Rectangle 35"/>
          <p:cNvSpPr>
            <a:spLocks noGrp="1" noChangeArrowheads="1"/>
          </p:cNvSpPr>
          <p:nvPr>
            <p:ph type="body" idx="1"/>
          </p:nvPr>
        </p:nvSpPr>
        <p:spPr>
          <a:xfrm>
            <a:off x="250825" y="1341438"/>
            <a:ext cx="4103688" cy="5040312"/>
          </a:xfrm>
          <a:noFill/>
          <a:ln/>
        </p:spPr>
        <p:txBody>
          <a:bodyPr/>
          <a:lstStyle/>
          <a:p>
            <a:pPr>
              <a:lnSpc>
                <a:spcPct val="80000"/>
              </a:lnSpc>
            </a:pPr>
            <a:r>
              <a:rPr lang="de-DE" altLang="de-DE" sz="1600"/>
              <a:t>Das Gerät ausschalten, bei Tischgeräten zusätzlich den Netzstecker ziehen.</a:t>
            </a:r>
          </a:p>
          <a:p>
            <a:pPr>
              <a:lnSpc>
                <a:spcPct val="80000"/>
              </a:lnSpc>
            </a:pPr>
            <a:endParaRPr lang="de-DE" altLang="de-DE" sz="1600"/>
          </a:p>
          <a:p>
            <a:pPr>
              <a:lnSpc>
                <a:spcPct val="80000"/>
              </a:lnSpc>
            </a:pPr>
            <a:r>
              <a:rPr lang="de-DE" altLang="de-DE" sz="1600"/>
              <a:t>Chromarganbehälter (keine Plastikeimer) unter die Ablasshähne stellen.</a:t>
            </a:r>
          </a:p>
          <a:p>
            <a:pPr>
              <a:lnSpc>
                <a:spcPct val="80000"/>
              </a:lnSpc>
              <a:buFont typeface="Wingdings" pitchFamily="2" charset="2"/>
              <a:buNone/>
            </a:pPr>
            <a:endParaRPr lang="de-DE" altLang="de-DE" sz="1600"/>
          </a:p>
          <a:p>
            <a:pPr>
              <a:lnSpc>
                <a:spcPct val="80000"/>
              </a:lnSpc>
            </a:pPr>
            <a:r>
              <a:rPr lang="de-DE" altLang="de-DE" sz="1600"/>
              <a:t>Das Fett erst ablassen, wenn es fast erkaltet ist aber noch abfließen kann.</a:t>
            </a:r>
          </a:p>
          <a:p>
            <a:pPr>
              <a:lnSpc>
                <a:spcPct val="80000"/>
              </a:lnSpc>
            </a:pPr>
            <a:endParaRPr lang="de-DE" altLang="de-DE" sz="1600"/>
          </a:p>
          <a:p>
            <a:pPr>
              <a:lnSpc>
                <a:spcPct val="80000"/>
              </a:lnSpc>
            </a:pPr>
            <a:r>
              <a:rPr lang="de-DE" altLang="de-DE" sz="1600"/>
              <a:t>Die Fritteusenwannen mit Fettlöser reinigen, klarem Wasser nachspülen und abtrocknen, …</a:t>
            </a:r>
          </a:p>
          <a:p>
            <a:pPr>
              <a:lnSpc>
                <a:spcPct val="80000"/>
              </a:lnSpc>
            </a:pPr>
            <a:endParaRPr lang="de-DE" altLang="de-DE" sz="1600"/>
          </a:p>
          <a:p>
            <a:pPr>
              <a:lnSpc>
                <a:spcPct val="80000"/>
              </a:lnSpc>
            </a:pPr>
            <a:r>
              <a:rPr lang="de-DE" altLang="de-DE" sz="1600"/>
              <a:t>mit geeignetem Desinfektionsmittel einsprühen und ca. 10 Minuten einwirken lassen.</a:t>
            </a:r>
          </a:p>
          <a:p>
            <a:pPr>
              <a:lnSpc>
                <a:spcPct val="80000"/>
              </a:lnSpc>
            </a:pPr>
            <a:endParaRPr lang="de-DE" altLang="de-DE" sz="1600"/>
          </a:p>
          <a:p>
            <a:pPr>
              <a:lnSpc>
                <a:spcPct val="80000"/>
              </a:lnSpc>
            </a:pPr>
            <a:r>
              <a:rPr lang="de-DE" altLang="de-DE" sz="1600"/>
              <a:t>Erneut mit klarem Wasser nachspülen und mit sauberen Handtüchern oder Einwegputzlappen gründlich abtrocknen.</a:t>
            </a:r>
          </a:p>
        </p:txBody>
      </p:sp>
      <p:sp>
        <p:nvSpPr>
          <p:cNvPr id="53284" name="Rectangle 36"/>
          <p:cNvSpPr>
            <a:spLocks noGrp="1" noChangeArrowheads="1"/>
          </p:cNvSpPr>
          <p:nvPr>
            <p:ph type="title"/>
          </p:nvPr>
        </p:nvSpPr>
        <p:spPr>
          <a:xfrm>
            <a:off x="468313" y="115888"/>
            <a:ext cx="8226425" cy="1143000"/>
          </a:xfrm>
          <a:noFill/>
          <a:ln/>
        </p:spPr>
        <p:txBody>
          <a:bodyPr/>
          <a:lstStyle/>
          <a:p>
            <a:r>
              <a:rPr lang="de-DE" altLang="de-DE" sz="3800"/>
              <a:t>Fritteusenreinigung…</a:t>
            </a:r>
          </a:p>
        </p:txBody>
      </p:sp>
      <p:grpSp>
        <p:nvGrpSpPr>
          <p:cNvPr id="53285" name="Group 37"/>
          <p:cNvGrpSpPr>
            <a:grpSpLocks/>
          </p:cNvGrpSpPr>
          <p:nvPr/>
        </p:nvGrpSpPr>
        <p:grpSpPr bwMode="auto">
          <a:xfrm>
            <a:off x="5075238" y="4149725"/>
            <a:ext cx="2460625" cy="1185863"/>
            <a:chOff x="3063" y="2819"/>
            <a:chExt cx="1550" cy="747"/>
          </a:xfrm>
        </p:grpSpPr>
        <p:sp>
          <p:nvSpPr>
            <p:cNvPr id="53286" name="Freeform 38"/>
            <p:cNvSpPr>
              <a:spLocks/>
            </p:cNvSpPr>
            <p:nvPr/>
          </p:nvSpPr>
          <p:spPr bwMode="auto">
            <a:xfrm>
              <a:off x="3063" y="2819"/>
              <a:ext cx="689" cy="744"/>
            </a:xfrm>
            <a:custGeom>
              <a:avLst/>
              <a:gdLst>
                <a:gd name="T0" fmla="*/ 355 w 739"/>
                <a:gd name="T1" fmla="*/ 39 h 797"/>
                <a:gd name="T2" fmla="*/ 331 w 739"/>
                <a:gd name="T3" fmla="*/ 135 h 797"/>
                <a:gd name="T4" fmla="*/ 307 w 739"/>
                <a:gd name="T5" fmla="*/ 471 h 797"/>
                <a:gd name="T6" fmla="*/ 271 w 739"/>
                <a:gd name="T7" fmla="*/ 507 h 797"/>
                <a:gd name="T8" fmla="*/ 91 w 739"/>
                <a:gd name="T9" fmla="*/ 567 h 797"/>
                <a:gd name="T10" fmla="*/ 7 w 739"/>
                <a:gd name="T11" fmla="*/ 651 h 797"/>
                <a:gd name="T12" fmla="*/ 19 w 739"/>
                <a:gd name="T13" fmla="*/ 759 h 797"/>
                <a:gd name="T14" fmla="*/ 91 w 739"/>
                <a:gd name="T15" fmla="*/ 783 h 797"/>
                <a:gd name="T16" fmla="*/ 559 w 739"/>
                <a:gd name="T17" fmla="*/ 771 h 797"/>
                <a:gd name="T18" fmla="*/ 727 w 739"/>
                <a:gd name="T19" fmla="*/ 723 h 797"/>
                <a:gd name="T20" fmla="*/ 739 w 739"/>
                <a:gd name="T21" fmla="*/ 675 h 797"/>
                <a:gd name="T22" fmla="*/ 475 w 739"/>
                <a:gd name="T23" fmla="*/ 495 h 797"/>
                <a:gd name="T24" fmla="*/ 403 w 739"/>
                <a:gd name="T25" fmla="*/ 387 h 797"/>
                <a:gd name="T26" fmla="*/ 415 w 739"/>
                <a:gd name="T27" fmla="*/ 171 h 797"/>
                <a:gd name="T28" fmla="*/ 403 w 739"/>
                <a:gd name="T29" fmla="*/ 51 h 797"/>
                <a:gd name="T30" fmla="*/ 355 w 739"/>
                <a:gd name="T31" fmla="*/ 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9" h="797">
                  <a:moveTo>
                    <a:pt x="355" y="39"/>
                  </a:moveTo>
                  <a:cubicBezTo>
                    <a:pt x="349" y="71"/>
                    <a:pt x="334" y="102"/>
                    <a:pt x="331" y="135"/>
                  </a:cubicBezTo>
                  <a:cubicBezTo>
                    <a:pt x="320" y="247"/>
                    <a:pt x="340" y="364"/>
                    <a:pt x="307" y="471"/>
                  </a:cubicBezTo>
                  <a:cubicBezTo>
                    <a:pt x="302" y="487"/>
                    <a:pt x="284" y="497"/>
                    <a:pt x="271" y="507"/>
                  </a:cubicBezTo>
                  <a:cubicBezTo>
                    <a:pt x="186" y="573"/>
                    <a:pt x="206" y="554"/>
                    <a:pt x="91" y="567"/>
                  </a:cubicBezTo>
                  <a:cubicBezTo>
                    <a:pt x="25" y="583"/>
                    <a:pt x="28" y="589"/>
                    <a:pt x="7" y="651"/>
                  </a:cubicBezTo>
                  <a:cubicBezTo>
                    <a:pt x="11" y="687"/>
                    <a:pt x="0" y="728"/>
                    <a:pt x="19" y="759"/>
                  </a:cubicBezTo>
                  <a:cubicBezTo>
                    <a:pt x="33" y="780"/>
                    <a:pt x="91" y="783"/>
                    <a:pt x="91" y="783"/>
                  </a:cubicBezTo>
                  <a:cubicBezTo>
                    <a:pt x="247" y="779"/>
                    <a:pt x="403" y="777"/>
                    <a:pt x="559" y="771"/>
                  </a:cubicBezTo>
                  <a:cubicBezTo>
                    <a:pt x="713" y="765"/>
                    <a:pt x="678" y="797"/>
                    <a:pt x="727" y="723"/>
                  </a:cubicBezTo>
                  <a:cubicBezTo>
                    <a:pt x="731" y="707"/>
                    <a:pt x="739" y="691"/>
                    <a:pt x="739" y="675"/>
                  </a:cubicBezTo>
                  <a:cubicBezTo>
                    <a:pt x="739" y="532"/>
                    <a:pt x="573" y="534"/>
                    <a:pt x="475" y="495"/>
                  </a:cubicBezTo>
                  <a:cubicBezTo>
                    <a:pt x="439" y="459"/>
                    <a:pt x="431" y="429"/>
                    <a:pt x="403" y="387"/>
                  </a:cubicBezTo>
                  <a:cubicBezTo>
                    <a:pt x="407" y="315"/>
                    <a:pt x="415" y="243"/>
                    <a:pt x="415" y="171"/>
                  </a:cubicBezTo>
                  <a:cubicBezTo>
                    <a:pt x="415" y="131"/>
                    <a:pt x="416" y="89"/>
                    <a:pt x="403" y="51"/>
                  </a:cubicBezTo>
                  <a:cubicBezTo>
                    <a:pt x="386" y="0"/>
                    <a:pt x="368" y="26"/>
                    <a:pt x="355" y="39"/>
                  </a:cubicBezTo>
                  <a:close/>
                </a:path>
              </a:pathLst>
            </a:custGeom>
            <a:solidFill>
              <a:srgbClr val="996633">
                <a:alpha val="30000"/>
              </a:srgbClr>
            </a:solidFill>
            <a:ln>
              <a:noFill/>
            </a:ln>
            <a:effectLst/>
            <a:extLst>
              <a:ext uri="{91240B29-F687-4F45-9708-019B960494DF}">
                <a14:hiddenLine xmlns:a14="http://schemas.microsoft.com/office/drawing/2010/main" w="9525">
                  <a:solidFill>
                    <a:srgbClr val="9966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287" name="Freeform 39"/>
            <p:cNvSpPr>
              <a:spLocks/>
            </p:cNvSpPr>
            <p:nvPr/>
          </p:nvSpPr>
          <p:spPr bwMode="auto">
            <a:xfrm>
              <a:off x="3924" y="2822"/>
              <a:ext cx="689" cy="744"/>
            </a:xfrm>
            <a:custGeom>
              <a:avLst/>
              <a:gdLst>
                <a:gd name="T0" fmla="*/ 355 w 739"/>
                <a:gd name="T1" fmla="*/ 39 h 797"/>
                <a:gd name="T2" fmla="*/ 331 w 739"/>
                <a:gd name="T3" fmla="*/ 135 h 797"/>
                <a:gd name="T4" fmla="*/ 307 w 739"/>
                <a:gd name="T5" fmla="*/ 471 h 797"/>
                <a:gd name="T6" fmla="*/ 271 w 739"/>
                <a:gd name="T7" fmla="*/ 507 h 797"/>
                <a:gd name="T8" fmla="*/ 91 w 739"/>
                <a:gd name="T9" fmla="*/ 567 h 797"/>
                <a:gd name="T10" fmla="*/ 7 w 739"/>
                <a:gd name="T11" fmla="*/ 651 h 797"/>
                <a:gd name="T12" fmla="*/ 19 w 739"/>
                <a:gd name="T13" fmla="*/ 759 h 797"/>
                <a:gd name="T14" fmla="*/ 91 w 739"/>
                <a:gd name="T15" fmla="*/ 783 h 797"/>
                <a:gd name="T16" fmla="*/ 559 w 739"/>
                <a:gd name="T17" fmla="*/ 771 h 797"/>
                <a:gd name="T18" fmla="*/ 727 w 739"/>
                <a:gd name="T19" fmla="*/ 723 h 797"/>
                <a:gd name="T20" fmla="*/ 739 w 739"/>
                <a:gd name="T21" fmla="*/ 675 h 797"/>
                <a:gd name="T22" fmla="*/ 475 w 739"/>
                <a:gd name="T23" fmla="*/ 495 h 797"/>
                <a:gd name="T24" fmla="*/ 403 w 739"/>
                <a:gd name="T25" fmla="*/ 387 h 797"/>
                <a:gd name="T26" fmla="*/ 415 w 739"/>
                <a:gd name="T27" fmla="*/ 171 h 797"/>
                <a:gd name="T28" fmla="*/ 403 w 739"/>
                <a:gd name="T29" fmla="*/ 51 h 797"/>
                <a:gd name="T30" fmla="*/ 355 w 739"/>
                <a:gd name="T31" fmla="*/ 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9" h="797">
                  <a:moveTo>
                    <a:pt x="355" y="39"/>
                  </a:moveTo>
                  <a:cubicBezTo>
                    <a:pt x="349" y="71"/>
                    <a:pt x="334" y="102"/>
                    <a:pt x="331" y="135"/>
                  </a:cubicBezTo>
                  <a:cubicBezTo>
                    <a:pt x="320" y="247"/>
                    <a:pt x="340" y="364"/>
                    <a:pt x="307" y="471"/>
                  </a:cubicBezTo>
                  <a:cubicBezTo>
                    <a:pt x="302" y="487"/>
                    <a:pt x="284" y="497"/>
                    <a:pt x="271" y="507"/>
                  </a:cubicBezTo>
                  <a:cubicBezTo>
                    <a:pt x="186" y="573"/>
                    <a:pt x="206" y="554"/>
                    <a:pt x="91" y="567"/>
                  </a:cubicBezTo>
                  <a:cubicBezTo>
                    <a:pt x="25" y="583"/>
                    <a:pt x="28" y="589"/>
                    <a:pt x="7" y="651"/>
                  </a:cubicBezTo>
                  <a:cubicBezTo>
                    <a:pt x="11" y="687"/>
                    <a:pt x="0" y="728"/>
                    <a:pt x="19" y="759"/>
                  </a:cubicBezTo>
                  <a:cubicBezTo>
                    <a:pt x="33" y="780"/>
                    <a:pt x="91" y="783"/>
                    <a:pt x="91" y="783"/>
                  </a:cubicBezTo>
                  <a:cubicBezTo>
                    <a:pt x="247" y="779"/>
                    <a:pt x="403" y="777"/>
                    <a:pt x="559" y="771"/>
                  </a:cubicBezTo>
                  <a:cubicBezTo>
                    <a:pt x="713" y="765"/>
                    <a:pt x="678" y="797"/>
                    <a:pt x="727" y="723"/>
                  </a:cubicBezTo>
                  <a:cubicBezTo>
                    <a:pt x="731" y="707"/>
                    <a:pt x="739" y="691"/>
                    <a:pt x="739" y="675"/>
                  </a:cubicBezTo>
                  <a:cubicBezTo>
                    <a:pt x="739" y="532"/>
                    <a:pt x="573" y="534"/>
                    <a:pt x="475" y="495"/>
                  </a:cubicBezTo>
                  <a:cubicBezTo>
                    <a:pt x="439" y="459"/>
                    <a:pt x="431" y="429"/>
                    <a:pt x="403" y="387"/>
                  </a:cubicBezTo>
                  <a:cubicBezTo>
                    <a:pt x="407" y="315"/>
                    <a:pt x="415" y="243"/>
                    <a:pt x="415" y="171"/>
                  </a:cubicBezTo>
                  <a:cubicBezTo>
                    <a:pt x="415" y="131"/>
                    <a:pt x="416" y="89"/>
                    <a:pt x="403" y="51"/>
                  </a:cubicBezTo>
                  <a:cubicBezTo>
                    <a:pt x="386" y="0"/>
                    <a:pt x="368" y="26"/>
                    <a:pt x="355" y="39"/>
                  </a:cubicBezTo>
                  <a:close/>
                </a:path>
              </a:pathLst>
            </a:custGeom>
            <a:solidFill>
              <a:srgbClr val="996633">
                <a:alpha val="30000"/>
              </a:srgbClr>
            </a:solidFill>
            <a:ln>
              <a:noFill/>
            </a:ln>
            <a:effectLst/>
            <a:extLst>
              <a:ext uri="{91240B29-F687-4F45-9708-019B960494DF}">
                <a14:hiddenLine xmlns:a14="http://schemas.microsoft.com/office/drawing/2010/main" w="9525">
                  <a:solidFill>
                    <a:srgbClr val="9966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3288" name="Group 40"/>
          <p:cNvGrpSpPr>
            <a:grpSpLocks/>
          </p:cNvGrpSpPr>
          <p:nvPr/>
        </p:nvGrpSpPr>
        <p:grpSpPr bwMode="auto">
          <a:xfrm>
            <a:off x="5003800" y="4437063"/>
            <a:ext cx="2616200" cy="908050"/>
            <a:chOff x="3017" y="3003"/>
            <a:chExt cx="1648" cy="572"/>
          </a:xfrm>
        </p:grpSpPr>
        <p:sp>
          <p:nvSpPr>
            <p:cNvPr id="53289" name="AutoShape 41"/>
            <p:cNvSpPr>
              <a:spLocks noChangeArrowheads="1"/>
            </p:cNvSpPr>
            <p:nvPr/>
          </p:nvSpPr>
          <p:spPr bwMode="auto">
            <a:xfrm>
              <a:off x="3017" y="3003"/>
              <a:ext cx="741" cy="572"/>
            </a:xfrm>
            <a:prstGeom prst="flowChartAlternateProcess">
              <a:avLst/>
            </a:prstGeom>
            <a:solidFill>
              <a:srgbClr val="969696">
                <a:alpha val="50000"/>
              </a:srgbClr>
            </a:solidFill>
            <a:ln w="19050">
              <a:solidFill>
                <a:srgbClr val="000000"/>
              </a:solidFill>
              <a:miter lim="800000"/>
              <a:headEnd/>
              <a:tailEnd/>
            </a:ln>
          </p:spPr>
          <p:txBody>
            <a:bodyPr/>
            <a:lstStyle/>
            <a:p>
              <a:endParaRPr lang="de-DE"/>
            </a:p>
          </p:txBody>
        </p:sp>
        <p:sp>
          <p:nvSpPr>
            <p:cNvPr id="53290" name="AutoShape 42"/>
            <p:cNvSpPr>
              <a:spLocks noChangeArrowheads="1"/>
            </p:cNvSpPr>
            <p:nvPr/>
          </p:nvSpPr>
          <p:spPr bwMode="auto">
            <a:xfrm>
              <a:off x="3924" y="3003"/>
              <a:ext cx="741" cy="572"/>
            </a:xfrm>
            <a:prstGeom prst="flowChartAlternateProcess">
              <a:avLst/>
            </a:prstGeom>
            <a:solidFill>
              <a:srgbClr val="969696">
                <a:alpha val="50000"/>
              </a:srgbClr>
            </a:solidFill>
            <a:ln w="19050">
              <a:solidFill>
                <a:srgbClr val="000000"/>
              </a:solidFill>
              <a:miter lim="800000"/>
              <a:headEnd/>
              <a:tailEnd/>
            </a:ln>
          </p:spPr>
          <p:txBody>
            <a:bodyPr/>
            <a:lstStyle/>
            <a:p>
              <a:endParaRPr lang="de-DE"/>
            </a:p>
          </p:txBody>
        </p:sp>
      </p:grpSp>
      <p:grpSp>
        <p:nvGrpSpPr>
          <p:cNvPr id="53291" name="Group 43"/>
          <p:cNvGrpSpPr>
            <a:grpSpLocks/>
          </p:cNvGrpSpPr>
          <p:nvPr/>
        </p:nvGrpSpPr>
        <p:grpSpPr bwMode="auto">
          <a:xfrm>
            <a:off x="7812088" y="3286125"/>
            <a:ext cx="273050" cy="1116013"/>
            <a:chOff x="4785" y="2251"/>
            <a:chExt cx="172" cy="703"/>
          </a:xfrm>
        </p:grpSpPr>
        <p:sp>
          <p:nvSpPr>
            <p:cNvPr id="53292" name="Rectangle 44"/>
            <p:cNvSpPr>
              <a:spLocks noChangeArrowheads="1"/>
            </p:cNvSpPr>
            <p:nvPr/>
          </p:nvSpPr>
          <p:spPr bwMode="auto">
            <a:xfrm>
              <a:off x="4785" y="2251"/>
              <a:ext cx="172" cy="703"/>
            </a:xfrm>
            <a:prstGeom prst="rect">
              <a:avLst/>
            </a:prstGeom>
            <a:solidFill>
              <a:srgbClr val="333333"/>
            </a:solidFill>
            <a:ln w="9525">
              <a:solidFill>
                <a:srgbClr val="333333"/>
              </a:solidFill>
              <a:miter lim="800000"/>
              <a:headEnd/>
              <a:tailEnd/>
            </a:ln>
          </p:spPr>
          <p:txBody>
            <a:bodyPr/>
            <a:lstStyle/>
            <a:p>
              <a:endParaRPr lang="de-DE"/>
            </a:p>
          </p:txBody>
        </p:sp>
        <p:sp>
          <p:nvSpPr>
            <p:cNvPr id="53293" name="AutoShape 45"/>
            <p:cNvSpPr>
              <a:spLocks noChangeArrowheads="1"/>
            </p:cNvSpPr>
            <p:nvPr/>
          </p:nvSpPr>
          <p:spPr bwMode="auto">
            <a:xfrm flipV="1">
              <a:off x="4826" y="2382"/>
              <a:ext cx="86" cy="8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9525">
              <a:solidFill>
                <a:srgbClr val="808080"/>
              </a:solidFill>
              <a:miter lim="800000"/>
              <a:headEnd/>
              <a:tailEnd/>
            </a:ln>
          </p:spPr>
          <p:txBody>
            <a:bodyPr/>
            <a:lstStyle/>
            <a:p>
              <a:endParaRPr lang="de-DE"/>
            </a:p>
          </p:txBody>
        </p:sp>
        <p:sp>
          <p:nvSpPr>
            <p:cNvPr id="53294" name="AutoShape 46"/>
            <p:cNvSpPr>
              <a:spLocks noChangeArrowheads="1"/>
            </p:cNvSpPr>
            <p:nvPr/>
          </p:nvSpPr>
          <p:spPr bwMode="auto">
            <a:xfrm flipV="1">
              <a:off x="4826" y="2557"/>
              <a:ext cx="86" cy="8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9525">
              <a:solidFill>
                <a:srgbClr val="808080"/>
              </a:solidFill>
              <a:miter lim="800000"/>
              <a:headEnd/>
              <a:tailEnd/>
            </a:ln>
          </p:spPr>
          <p:txBody>
            <a:bodyPr/>
            <a:lstStyle/>
            <a:p>
              <a:endParaRPr lang="de-DE"/>
            </a:p>
          </p:txBody>
        </p:sp>
        <p:sp>
          <p:nvSpPr>
            <p:cNvPr id="53295" name="AutoShape 47"/>
            <p:cNvSpPr>
              <a:spLocks noChangeArrowheads="1"/>
            </p:cNvSpPr>
            <p:nvPr/>
          </p:nvSpPr>
          <p:spPr bwMode="auto">
            <a:xfrm flipV="1">
              <a:off x="4826" y="2732"/>
              <a:ext cx="86" cy="8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9525">
              <a:solidFill>
                <a:srgbClr val="808080"/>
              </a:solidFill>
              <a:miter lim="800000"/>
              <a:headEnd/>
              <a:tailEnd/>
            </a:ln>
          </p:spPr>
          <p:txBody>
            <a:bodyPr/>
            <a:lstStyle/>
            <a:p>
              <a:endParaRPr lang="de-DE"/>
            </a:p>
          </p:txBody>
        </p:sp>
      </p:grpSp>
      <p:grpSp>
        <p:nvGrpSpPr>
          <p:cNvPr id="53296" name="Group 48"/>
          <p:cNvGrpSpPr>
            <a:grpSpLocks/>
          </p:cNvGrpSpPr>
          <p:nvPr/>
        </p:nvGrpSpPr>
        <p:grpSpPr bwMode="auto">
          <a:xfrm>
            <a:off x="7913688" y="3371850"/>
            <a:ext cx="65087" cy="655638"/>
            <a:chOff x="4855" y="2305"/>
            <a:chExt cx="41" cy="413"/>
          </a:xfrm>
        </p:grpSpPr>
        <p:sp>
          <p:nvSpPr>
            <p:cNvPr id="53297" name="AutoShape 49"/>
            <p:cNvSpPr>
              <a:spLocks noChangeArrowheads="1"/>
            </p:cNvSpPr>
            <p:nvPr/>
          </p:nvSpPr>
          <p:spPr bwMode="auto">
            <a:xfrm>
              <a:off x="4855" y="2677"/>
              <a:ext cx="41" cy="41"/>
            </a:xfrm>
            <a:prstGeom prst="flowChartConnector">
              <a:avLst/>
            </a:prstGeom>
            <a:solidFill>
              <a:srgbClr val="FF0000"/>
            </a:solidFill>
            <a:ln w="9525">
              <a:solidFill>
                <a:srgbClr val="FF0000"/>
              </a:solidFill>
              <a:round/>
              <a:headEnd/>
              <a:tailEnd/>
            </a:ln>
          </p:spPr>
          <p:txBody>
            <a:bodyPr/>
            <a:lstStyle/>
            <a:p>
              <a:endParaRPr lang="de-DE"/>
            </a:p>
          </p:txBody>
        </p:sp>
        <p:sp>
          <p:nvSpPr>
            <p:cNvPr id="53298" name="AutoShape 50"/>
            <p:cNvSpPr>
              <a:spLocks noChangeArrowheads="1"/>
            </p:cNvSpPr>
            <p:nvPr/>
          </p:nvSpPr>
          <p:spPr bwMode="auto">
            <a:xfrm>
              <a:off x="4855" y="2493"/>
              <a:ext cx="41" cy="41"/>
            </a:xfrm>
            <a:prstGeom prst="flowChartConnector">
              <a:avLst/>
            </a:prstGeom>
            <a:solidFill>
              <a:srgbClr val="FF0000"/>
            </a:solidFill>
            <a:ln w="9525">
              <a:solidFill>
                <a:srgbClr val="FF0000"/>
              </a:solidFill>
              <a:round/>
              <a:headEnd/>
              <a:tailEnd/>
            </a:ln>
          </p:spPr>
          <p:txBody>
            <a:bodyPr/>
            <a:lstStyle/>
            <a:p>
              <a:endParaRPr lang="de-DE"/>
            </a:p>
          </p:txBody>
        </p:sp>
        <p:sp>
          <p:nvSpPr>
            <p:cNvPr id="53299" name="AutoShape 51"/>
            <p:cNvSpPr>
              <a:spLocks noChangeArrowheads="1"/>
            </p:cNvSpPr>
            <p:nvPr/>
          </p:nvSpPr>
          <p:spPr bwMode="auto">
            <a:xfrm>
              <a:off x="4855" y="2305"/>
              <a:ext cx="41" cy="41"/>
            </a:xfrm>
            <a:prstGeom prst="flowChartConnector">
              <a:avLst/>
            </a:prstGeom>
            <a:solidFill>
              <a:srgbClr val="FF0000"/>
            </a:solidFill>
            <a:ln w="9525">
              <a:solidFill>
                <a:srgbClr val="FF0000"/>
              </a:solidFill>
              <a:round/>
              <a:headEnd/>
              <a:tailEnd/>
            </a:ln>
          </p:spPr>
          <p:txBody>
            <a:bodyPr/>
            <a:lstStyle/>
            <a:p>
              <a:endParaRPr lang="de-DE"/>
            </a:p>
          </p:txBody>
        </p:sp>
      </p:grpSp>
      <p:sp>
        <p:nvSpPr>
          <p:cNvPr id="53300" name="Line 52"/>
          <p:cNvSpPr>
            <a:spLocks noChangeShapeType="1"/>
          </p:cNvSpPr>
          <p:nvPr/>
        </p:nvSpPr>
        <p:spPr bwMode="auto">
          <a:xfrm flipH="1">
            <a:off x="8243888" y="3716338"/>
            <a:ext cx="431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01" name="Rectangle 53"/>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302" name="Rectangle 54"/>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3303" name="Rectangle 55"/>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84"/>
                                        </p:tgtEl>
                                        <p:attrNameLst>
                                          <p:attrName>style.visibility</p:attrName>
                                        </p:attrNameLst>
                                      </p:cBhvr>
                                      <p:to>
                                        <p:strVal val="visible"/>
                                      </p:to>
                                    </p:set>
                                    <p:animEffect transition="in" filter="fade">
                                      <p:cBhvr>
                                        <p:cTn id="7" dur="2000"/>
                                        <p:tgtEl>
                                          <p:spTgt spid="53284"/>
                                        </p:tgtEl>
                                      </p:cBhvr>
                                    </p:animEffect>
                                  </p:childTnLst>
                                </p:cTn>
                              </p:par>
                              <p:par>
                                <p:cTn id="8" presetID="10" presetClass="entr" presetSubtype="0" fill="hold" nodeType="withEffect">
                                  <p:stCondLst>
                                    <p:cond delay="0"/>
                                  </p:stCondLst>
                                  <p:childTnLst>
                                    <p:set>
                                      <p:cBhvr>
                                        <p:cTn id="9" dur="1" fill="hold">
                                          <p:stCondLst>
                                            <p:cond delay="0"/>
                                          </p:stCondLst>
                                        </p:cTn>
                                        <p:tgtEl>
                                          <p:spTgt spid="53291"/>
                                        </p:tgtEl>
                                        <p:attrNameLst>
                                          <p:attrName>style.visibility</p:attrName>
                                        </p:attrNameLst>
                                      </p:cBhvr>
                                      <p:to>
                                        <p:strVal val="visible"/>
                                      </p:to>
                                    </p:set>
                                    <p:animEffect transition="in" filter="fade">
                                      <p:cBhvr>
                                        <p:cTn id="10" dur="2000"/>
                                        <p:tgtEl>
                                          <p:spTgt spid="53291"/>
                                        </p:tgtEl>
                                      </p:cBhvr>
                                    </p:animEffect>
                                  </p:childTnLst>
                                </p:cTn>
                              </p:par>
                              <p:par>
                                <p:cTn id="11" presetID="10" presetClass="entr" presetSubtype="0" fill="hold" nodeType="withEffect">
                                  <p:stCondLst>
                                    <p:cond delay="0"/>
                                  </p:stCondLst>
                                  <p:childTnLst>
                                    <p:set>
                                      <p:cBhvr>
                                        <p:cTn id="12" dur="1" fill="hold">
                                          <p:stCondLst>
                                            <p:cond delay="0"/>
                                          </p:stCondLst>
                                        </p:cTn>
                                        <p:tgtEl>
                                          <p:spTgt spid="53296"/>
                                        </p:tgtEl>
                                        <p:attrNameLst>
                                          <p:attrName>style.visibility</p:attrName>
                                        </p:attrNameLst>
                                      </p:cBhvr>
                                      <p:to>
                                        <p:strVal val="visible"/>
                                      </p:to>
                                    </p:set>
                                    <p:animEffect transition="in" filter="fade">
                                      <p:cBhvr>
                                        <p:cTn id="13" dur="2000"/>
                                        <p:tgtEl>
                                          <p:spTgt spid="532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2000"/>
                                  </p:stCondLst>
                                  <p:childTnLst>
                                    <p:set>
                                      <p:cBhvr>
                                        <p:cTn id="17" dur="1" fill="hold">
                                          <p:stCondLst>
                                            <p:cond delay="0"/>
                                          </p:stCondLst>
                                        </p:cTn>
                                        <p:tgtEl>
                                          <p:spTgt spid="53283">
                                            <p:txEl>
                                              <p:pRg st="0" end="0"/>
                                            </p:txEl>
                                          </p:spTgt>
                                        </p:tgtEl>
                                        <p:attrNameLst>
                                          <p:attrName>style.visibility</p:attrName>
                                        </p:attrNameLst>
                                      </p:cBhvr>
                                      <p:to>
                                        <p:strVal val="visible"/>
                                      </p:to>
                                    </p:set>
                                    <p:animEffect transition="in" filter="fade">
                                      <p:cBhvr>
                                        <p:cTn id="18" dur="2000"/>
                                        <p:tgtEl>
                                          <p:spTgt spid="5328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mph" presetSubtype="0" repeatCount="2000" fill="hold" nodeType="clickEffect">
                                  <p:stCondLst>
                                    <p:cond delay="0"/>
                                  </p:stCondLst>
                                  <p:childTnLst>
                                    <p:anim calcmode="discrete" valueType="str">
                                      <p:cBhvr>
                                        <p:cTn id="22" dur="3000" fill="hold"/>
                                        <p:tgtEl>
                                          <p:spTgt spid="53296"/>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3000" fill="hold"/>
                                        <p:tgtEl>
                                          <p:spTgt spid="53300"/>
                                        </p:tgtEl>
                                        <p:attrNameLst>
                                          <p:attrName>style.visibility</p:attrName>
                                        </p:attrNameLst>
                                      </p:cBhvr>
                                      <p:tavLst>
                                        <p:tav tm="0">
                                          <p:val>
                                            <p:strVal val="hidden"/>
                                          </p:val>
                                        </p:tav>
                                        <p:tav tm="50000">
                                          <p:val>
                                            <p:strVal val="visible"/>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5329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330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1000"/>
                                  </p:stCondLst>
                                  <p:childTnLst>
                                    <p:set>
                                      <p:cBhvr>
                                        <p:cTn id="34" dur="1" fill="hold">
                                          <p:stCondLst>
                                            <p:cond delay="0"/>
                                          </p:stCondLst>
                                        </p:cTn>
                                        <p:tgtEl>
                                          <p:spTgt spid="53283">
                                            <p:txEl>
                                              <p:pRg st="2" end="2"/>
                                            </p:txEl>
                                          </p:spTgt>
                                        </p:tgtEl>
                                        <p:attrNameLst>
                                          <p:attrName>style.visibility</p:attrName>
                                        </p:attrNameLst>
                                      </p:cBhvr>
                                      <p:to>
                                        <p:strVal val="visible"/>
                                      </p:to>
                                    </p:set>
                                    <p:animEffect transition="in" filter="fade">
                                      <p:cBhvr>
                                        <p:cTn id="35" dur="2000"/>
                                        <p:tgtEl>
                                          <p:spTgt spid="53283">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3288"/>
                                        </p:tgtEl>
                                        <p:attrNameLst>
                                          <p:attrName>style.visibility</p:attrName>
                                        </p:attrNameLst>
                                      </p:cBhvr>
                                      <p:to>
                                        <p:strVal val="visible"/>
                                      </p:to>
                                    </p:set>
                                    <p:animEffect transition="in" filter="fade">
                                      <p:cBhvr>
                                        <p:cTn id="40" dur="5000"/>
                                        <p:tgtEl>
                                          <p:spTgt spid="53288"/>
                                        </p:tgtEl>
                                      </p:cBhvr>
                                    </p:animEffect>
                                    <p:anim calcmode="lin" valueType="num">
                                      <p:cBhvr>
                                        <p:cTn id="41" dur="5000" fill="hold"/>
                                        <p:tgtEl>
                                          <p:spTgt spid="53288"/>
                                        </p:tgtEl>
                                        <p:attrNameLst>
                                          <p:attrName>ppt_x</p:attrName>
                                        </p:attrNameLst>
                                      </p:cBhvr>
                                      <p:tavLst>
                                        <p:tav tm="0">
                                          <p:val>
                                            <p:strVal val="#ppt_x"/>
                                          </p:val>
                                        </p:tav>
                                        <p:tav tm="100000">
                                          <p:val>
                                            <p:strVal val="#ppt_x"/>
                                          </p:val>
                                        </p:tav>
                                      </p:tavLst>
                                    </p:anim>
                                    <p:anim calcmode="lin" valueType="num">
                                      <p:cBhvr>
                                        <p:cTn id="42" dur="5000" fill="hold"/>
                                        <p:tgtEl>
                                          <p:spTgt spid="53288"/>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1000"/>
                                  </p:stCondLst>
                                  <p:childTnLst>
                                    <p:set>
                                      <p:cBhvr>
                                        <p:cTn id="46" dur="1" fill="hold">
                                          <p:stCondLst>
                                            <p:cond delay="0"/>
                                          </p:stCondLst>
                                        </p:cTn>
                                        <p:tgtEl>
                                          <p:spTgt spid="53283">
                                            <p:txEl>
                                              <p:pRg st="4" end="4"/>
                                            </p:txEl>
                                          </p:spTgt>
                                        </p:tgtEl>
                                        <p:attrNameLst>
                                          <p:attrName>style.visibility</p:attrName>
                                        </p:attrNameLst>
                                      </p:cBhvr>
                                      <p:to>
                                        <p:strVal val="visible"/>
                                      </p:to>
                                    </p:set>
                                    <p:animEffect transition="in" filter="fade">
                                      <p:cBhvr>
                                        <p:cTn id="47" dur="2000"/>
                                        <p:tgtEl>
                                          <p:spTgt spid="5328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53280"/>
                                        </p:tgtEl>
                                        <p:attrNameLst>
                                          <p:attrName>style.visibility</p:attrName>
                                        </p:attrNameLst>
                                      </p:cBhvr>
                                      <p:to>
                                        <p:strVal val="visible"/>
                                      </p:to>
                                    </p:set>
                                    <p:animEffect transition="in" filter="wipe(down)">
                                      <p:cBhvr>
                                        <p:cTn id="52" dur="2000"/>
                                        <p:tgtEl>
                                          <p:spTgt spid="532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xit" presetSubtype="0" fill="hold" nodeType="clickEffect">
                                  <p:stCondLst>
                                    <p:cond delay="0"/>
                                  </p:stCondLst>
                                  <p:childTnLst>
                                    <p:animEffect transition="out" filter="wedge">
                                      <p:cBhvr>
                                        <p:cTn id="56" dur="2000"/>
                                        <p:tgtEl>
                                          <p:spTgt spid="53256"/>
                                        </p:tgtEl>
                                      </p:cBhvr>
                                    </p:animEffect>
                                    <p:set>
                                      <p:cBhvr>
                                        <p:cTn id="57" dur="1" fill="hold">
                                          <p:stCondLst>
                                            <p:cond delay="1999"/>
                                          </p:stCondLst>
                                        </p:cTn>
                                        <p:tgtEl>
                                          <p:spTgt spid="5325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nodeType="clickEffect">
                                  <p:stCondLst>
                                    <p:cond delay="0"/>
                                  </p:stCondLst>
                                  <p:childTnLst>
                                    <p:set>
                                      <p:cBhvr>
                                        <p:cTn id="61" dur="1" fill="hold">
                                          <p:stCondLst>
                                            <p:cond delay="0"/>
                                          </p:stCondLst>
                                        </p:cTn>
                                        <p:tgtEl>
                                          <p:spTgt spid="53285"/>
                                        </p:tgtEl>
                                        <p:attrNameLst>
                                          <p:attrName>style.visibility</p:attrName>
                                        </p:attrNameLst>
                                      </p:cBhvr>
                                      <p:to>
                                        <p:strVal val="visible"/>
                                      </p:to>
                                    </p:set>
                                    <p:animEffect transition="in" filter="wedge">
                                      <p:cBhvr>
                                        <p:cTn id="62" dur="3000"/>
                                        <p:tgtEl>
                                          <p:spTgt spid="5328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1000"/>
                                  </p:stCondLst>
                                  <p:childTnLst>
                                    <p:set>
                                      <p:cBhvr>
                                        <p:cTn id="66" dur="1" fill="hold">
                                          <p:stCondLst>
                                            <p:cond delay="0"/>
                                          </p:stCondLst>
                                        </p:cTn>
                                        <p:tgtEl>
                                          <p:spTgt spid="53283">
                                            <p:txEl>
                                              <p:pRg st="6" end="6"/>
                                            </p:txEl>
                                          </p:spTgt>
                                        </p:tgtEl>
                                        <p:attrNameLst>
                                          <p:attrName>style.visibility</p:attrName>
                                        </p:attrNameLst>
                                      </p:cBhvr>
                                      <p:to>
                                        <p:strVal val="visible"/>
                                      </p:to>
                                    </p:set>
                                    <p:animEffect transition="in" filter="fade">
                                      <p:cBhvr>
                                        <p:cTn id="67" dur="2000"/>
                                        <p:tgtEl>
                                          <p:spTgt spid="53283">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4000"/>
                                  </p:stCondLst>
                                  <p:childTnLst>
                                    <p:set>
                                      <p:cBhvr>
                                        <p:cTn id="71" dur="1" fill="hold">
                                          <p:stCondLst>
                                            <p:cond delay="0"/>
                                          </p:stCondLst>
                                        </p:cTn>
                                        <p:tgtEl>
                                          <p:spTgt spid="53283">
                                            <p:txEl>
                                              <p:pRg st="8" end="8"/>
                                            </p:txEl>
                                          </p:spTgt>
                                        </p:tgtEl>
                                        <p:attrNameLst>
                                          <p:attrName>style.visibility</p:attrName>
                                        </p:attrNameLst>
                                      </p:cBhvr>
                                      <p:to>
                                        <p:strVal val="visible"/>
                                      </p:to>
                                    </p:set>
                                    <p:animEffect transition="in" filter="fade">
                                      <p:cBhvr>
                                        <p:cTn id="72" dur="2000"/>
                                        <p:tgtEl>
                                          <p:spTgt spid="53283">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4500"/>
                                  </p:stCondLst>
                                  <p:childTnLst>
                                    <p:set>
                                      <p:cBhvr>
                                        <p:cTn id="76" dur="1" fill="hold">
                                          <p:stCondLst>
                                            <p:cond delay="0"/>
                                          </p:stCondLst>
                                        </p:cTn>
                                        <p:tgtEl>
                                          <p:spTgt spid="53283">
                                            <p:txEl>
                                              <p:pRg st="10" end="10"/>
                                            </p:txEl>
                                          </p:spTgt>
                                        </p:tgtEl>
                                        <p:attrNameLst>
                                          <p:attrName>style.visibility</p:attrName>
                                        </p:attrNameLst>
                                      </p:cBhvr>
                                      <p:to>
                                        <p:strVal val="visible"/>
                                      </p:to>
                                    </p:set>
                                    <p:animEffect transition="in" filter="fade">
                                      <p:cBhvr>
                                        <p:cTn id="77" dur="2000"/>
                                        <p:tgtEl>
                                          <p:spTgt spid="53283">
                                            <p:txEl>
                                              <p:pRg st="10" end="1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6" presetClass="entr" presetSubtype="0" fill="hold" grpId="0" nodeType="clickEffect" nodePh="1">
                                  <p:stCondLst>
                                    <p:cond delay="4000"/>
                                  </p:stCondLst>
                                  <p:endCondLst>
                                    <p:cond evt="begin" delay="0">
                                      <p:tn val="80"/>
                                    </p:cond>
                                  </p:endCondLst>
                                  <p:childTnLst>
                                    <p:set>
                                      <p:cBhvr>
                                        <p:cTn id="81" dur="1" fill="hold">
                                          <p:stCondLst>
                                            <p:cond delay="0"/>
                                          </p:stCondLst>
                                        </p:cTn>
                                        <p:tgtEl>
                                          <p:spTgt spid="53301"/>
                                        </p:tgtEl>
                                        <p:attrNameLst>
                                          <p:attrName>style.visibility</p:attrName>
                                        </p:attrNameLst>
                                      </p:cBhvr>
                                      <p:to>
                                        <p:strVal val="visible"/>
                                      </p:to>
                                    </p:set>
                                    <p:animEffect transition="in" filter="wipe(down)">
                                      <p:cBhvr>
                                        <p:cTn id="82" dur="580">
                                          <p:stCondLst>
                                            <p:cond delay="0"/>
                                          </p:stCondLst>
                                        </p:cTn>
                                        <p:tgtEl>
                                          <p:spTgt spid="53301"/>
                                        </p:tgtEl>
                                      </p:cBhvr>
                                    </p:animEffect>
                                    <p:anim calcmode="lin" valueType="num">
                                      <p:cBhvr>
                                        <p:cTn id="83" dur="1822" tmFilter="0,0; 0.14,0.36; 0.43,0.73; 0.71,0.91; 1.0,1.0">
                                          <p:stCondLst>
                                            <p:cond delay="0"/>
                                          </p:stCondLst>
                                        </p:cTn>
                                        <p:tgtEl>
                                          <p:spTgt spid="5330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5330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5330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5330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53301"/>
                                        </p:tgtEl>
                                        <p:attrNameLst>
                                          <p:attrName>ppt_y</p:attrName>
                                        </p:attrNameLst>
                                      </p:cBhvr>
                                      <p:tavLst>
                                        <p:tav tm="0" fmla="#ppt_y-sin(pi*$)/81">
                                          <p:val>
                                            <p:fltVal val="0"/>
                                          </p:val>
                                        </p:tav>
                                        <p:tav tm="100000">
                                          <p:val>
                                            <p:fltVal val="1"/>
                                          </p:val>
                                        </p:tav>
                                      </p:tavLst>
                                    </p:anim>
                                    <p:animScale>
                                      <p:cBhvr>
                                        <p:cTn id="88" dur="26">
                                          <p:stCondLst>
                                            <p:cond delay="650"/>
                                          </p:stCondLst>
                                        </p:cTn>
                                        <p:tgtEl>
                                          <p:spTgt spid="53301"/>
                                        </p:tgtEl>
                                      </p:cBhvr>
                                      <p:to x="100000" y="60000"/>
                                    </p:animScale>
                                    <p:animScale>
                                      <p:cBhvr>
                                        <p:cTn id="89" dur="166" decel="50000">
                                          <p:stCondLst>
                                            <p:cond delay="676"/>
                                          </p:stCondLst>
                                        </p:cTn>
                                        <p:tgtEl>
                                          <p:spTgt spid="53301"/>
                                        </p:tgtEl>
                                      </p:cBhvr>
                                      <p:to x="100000" y="100000"/>
                                    </p:animScale>
                                    <p:animScale>
                                      <p:cBhvr>
                                        <p:cTn id="90" dur="26">
                                          <p:stCondLst>
                                            <p:cond delay="1312"/>
                                          </p:stCondLst>
                                        </p:cTn>
                                        <p:tgtEl>
                                          <p:spTgt spid="53301"/>
                                        </p:tgtEl>
                                      </p:cBhvr>
                                      <p:to x="100000" y="80000"/>
                                    </p:animScale>
                                    <p:animScale>
                                      <p:cBhvr>
                                        <p:cTn id="91" dur="166" decel="50000">
                                          <p:stCondLst>
                                            <p:cond delay="1338"/>
                                          </p:stCondLst>
                                        </p:cTn>
                                        <p:tgtEl>
                                          <p:spTgt spid="53301"/>
                                        </p:tgtEl>
                                      </p:cBhvr>
                                      <p:to x="100000" y="100000"/>
                                    </p:animScale>
                                    <p:animScale>
                                      <p:cBhvr>
                                        <p:cTn id="92" dur="26">
                                          <p:stCondLst>
                                            <p:cond delay="1642"/>
                                          </p:stCondLst>
                                        </p:cTn>
                                        <p:tgtEl>
                                          <p:spTgt spid="53301"/>
                                        </p:tgtEl>
                                      </p:cBhvr>
                                      <p:to x="100000" y="90000"/>
                                    </p:animScale>
                                    <p:animScale>
                                      <p:cBhvr>
                                        <p:cTn id="93" dur="166" decel="50000">
                                          <p:stCondLst>
                                            <p:cond delay="1668"/>
                                          </p:stCondLst>
                                        </p:cTn>
                                        <p:tgtEl>
                                          <p:spTgt spid="53301"/>
                                        </p:tgtEl>
                                      </p:cBhvr>
                                      <p:to x="100000" y="100000"/>
                                    </p:animScale>
                                    <p:animScale>
                                      <p:cBhvr>
                                        <p:cTn id="94" dur="26">
                                          <p:stCondLst>
                                            <p:cond delay="1808"/>
                                          </p:stCondLst>
                                        </p:cTn>
                                        <p:tgtEl>
                                          <p:spTgt spid="53301"/>
                                        </p:tgtEl>
                                      </p:cBhvr>
                                      <p:to x="100000" y="95000"/>
                                    </p:animScale>
                                    <p:animScale>
                                      <p:cBhvr>
                                        <p:cTn id="95" dur="166" decel="50000">
                                          <p:stCondLst>
                                            <p:cond delay="1834"/>
                                          </p:stCondLst>
                                        </p:cTn>
                                        <p:tgtEl>
                                          <p:spTgt spid="533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4" grpId="0"/>
      <p:bldP spid="53300" grpId="0" animBg="1"/>
      <p:bldP spid="53300" grpId="1" animBg="1"/>
      <p:bldP spid="5330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tLang="de-DE">
                <a:solidFill>
                  <a:srgbClr val="FFCC00"/>
                </a:solidFill>
              </a:rPr>
              <a:t>6. Materialhygiene</a:t>
            </a:r>
            <a:r>
              <a:rPr lang="de-DE" altLang="de-DE" sz="3200">
                <a:solidFill>
                  <a:srgbClr val="FFCC00"/>
                </a:solidFill>
              </a:rPr>
              <a:t> </a:t>
            </a:r>
          </a:p>
        </p:txBody>
      </p:sp>
      <p:sp>
        <p:nvSpPr>
          <p:cNvPr id="54275" name="Rectangle 3"/>
          <p:cNvSpPr>
            <a:spLocks noGrp="1" noChangeArrowheads="1"/>
          </p:cNvSpPr>
          <p:nvPr>
            <p:ph type="body" idx="1"/>
          </p:nvPr>
        </p:nvSpPr>
        <p:spPr>
          <a:xfrm>
            <a:off x="468313" y="1484313"/>
            <a:ext cx="8226425" cy="4752975"/>
          </a:xfrm>
        </p:spPr>
        <p:txBody>
          <a:bodyPr/>
          <a:lstStyle/>
          <a:p>
            <a:pPr>
              <a:lnSpc>
                <a:spcPct val="80000"/>
              </a:lnSpc>
            </a:pPr>
            <a:r>
              <a:rPr lang="de-DE" altLang="de-DE" sz="2500">
                <a:solidFill>
                  <a:schemeClr val="tx2"/>
                </a:solidFill>
              </a:rPr>
              <a:t>6.1 Kunststoffschneidebretter</a:t>
            </a:r>
          </a:p>
          <a:p>
            <a:pPr>
              <a:lnSpc>
                <a:spcPct val="80000"/>
              </a:lnSpc>
            </a:pPr>
            <a:endParaRPr lang="de-DE" altLang="de-DE" sz="2500">
              <a:solidFill>
                <a:schemeClr val="tx2"/>
              </a:solidFill>
            </a:endParaRPr>
          </a:p>
          <a:p>
            <a:pPr>
              <a:lnSpc>
                <a:spcPct val="80000"/>
              </a:lnSpc>
            </a:pPr>
            <a:r>
              <a:rPr lang="de-DE" altLang="de-DE" sz="1900"/>
              <a:t>Schneidebretter sollten nicht aus Holz sein. Das beste Material ist lebensmittelechter Kunststoff, da es sehr glatt, gut zu reinigen und so beschaffen ist, dass Schnittfugen erst nach einem (im Vergleich zu Holz) längeren Zeitraum „verwachsen“ und somit auch erst später krankheitserregende Bakterien eingeschlossen werden.</a:t>
            </a:r>
          </a:p>
          <a:p>
            <a:pPr>
              <a:lnSpc>
                <a:spcPct val="80000"/>
              </a:lnSpc>
              <a:buFont typeface="Wingdings" pitchFamily="2" charset="2"/>
              <a:buNone/>
            </a:pPr>
            <a:r>
              <a:rPr lang="de-DE" altLang="de-DE" sz="1900"/>
              <a:t> </a:t>
            </a:r>
          </a:p>
          <a:p>
            <a:pPr>
              <a:lnSpc>
                <a:spcPct val="80000"/>
              </a:lnSpc>
            </a:pPr>
            <a:r>
              <a:rPr lang="de-DE" altLang="de-DE" sz="1900"/>
              <a:t>Trotzdem empfiehlt sich ein Abschleifen der Bretter durch einen Fachmann nach einem halben Jahr. Die Bretter sind danach wieder neuwertig. </a:t>
            </a:r>
          </a:p>
          <a:p>
            <a:pPr>
              <a:lnSpc>
                <a:spcPct val="80000"/>
              </a:lnSpc>
            </a:pPr>
            <a:endParaRPr lang="de-DE" altLang="de-DE" sz="1900"/>
          </a:p>
          <a:p>
            <a:pPr>
              <a:lnSpc>
                <a:spcPct val="80000"/>
              </a:lnSpc>
            </a:pPr>
            <a:r>
              <a:rPr lang="de-DE" altLang="de-DE" sz="1900"/>
              <a:t>Das beste Reinigungsergebnis wird in der Spülmaschine bei über 70° C erzielt, da Keime bei diesen Temperaturen abgetötet werden.</a:t>
            </a:r>
          </a:p>
          <a:p>
            <a:pPr>
              <a:lnSpc>
                <a:spcPct val="80000"/>
              </a:lnSpc>
            </a:pPr>
            <a:endParaRPr lang="de-DE" altLang="de-DE" sz="1900"/>
          </a:p>
          <a:p>
            <a:pPr>
              <a:lnSpc>
                <a:spcPct val="80000"/>
              </a:lnSpc>
            </a:pPr>
            <a:r>
              <a:rPr lang="de-DE" altLang="de-DE" sz="1900"/>
              <a:t>Die Bretter einzeln  stehend in den Fächern eines geeigneten Gestells lagern. Nie aufeinander legen…</a:t>
            </a:r>
          </a:p>
        </p:txBody>
      </p:sp>
      <p:sp>
        <p:nvSpPr>
          <p:cNvPr id="54277"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54278"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4280" name="Rectangle 8"/>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4281" name="Rectangle 9"/>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4275">
                                            <p:txEl>
                                              <p:pRg st="0" end="0"/>
                                            </p:txEl>
                                          </p:spTgt>
                                        </p:tgtEl>
                                        <p:attrNameLst>
                                          <p:attrName>style.visibility</p:attrName>
                                        </p:attrNameLst>
                                      </p:cBhvr>
                                      <p:to>
                                        <p:strVal val="visible"/>
                                      </p:to>
                                    </p:set>
                                    <p:animEffect transition="in" filter="fade">
                                      <p:cBhvr>
                                        <p:cTn id="11" dur="2000"/>
                                        <p:tgtEl>
                                          <p:spTgt spid="54275">
                                            <p:txEl>
                                              <p:pRg st="0" end="0"/>
                                            </p:txEl>
                                          </p:spTgt>
                                        </p:tgtEl>
                                      </p:cBhvr>
                                    </p:animEffect>
                                  </p:childTnLst>
                                </p:cTn>
                              </p:par>
                            </p:childTnLst>
                          </p:cTn>
                        </p:par>
                        <p:par>
                          <p:cTn id="12" fill="hold" nodeType="afterGroup">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54275">
                                            <p:txEl>
                                              <p:pRg st="2" end="2"/>
                                            </p:txEl>
                                          </p:spTgt>
                                        </p:tgtEl>
                                        <p:attrNameLst>
                                          <p:attrName>style.visibility</p:attrName>
                                        </p:attrNameLst>
                                      </p:cBhvr>
                                      <p:to>
                                        <p:strVal val="visible"/>
                                      </p:to>
                                    </p:set>
                                    <p:animEffect transition="in" filter="fade">
                                      <p:cBhvr>
                                        <p:cTn id="15" dur="2000"/>
                                        <p:tgtEl>
                                          <p:spTgt spid="5427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275">
                                            <p:txEl>
                                              <p:pRg st="3" end="3"/>
                                            </p:txEl>
                                          </p:spTgt>
                                        </p:tgtEl>
                                        <p:attrNameLst>
                                          <p:attrName>style.visibility</p:attrName>
                                        </p:attrNameLst>
                                      </p:cBhvr>
                                      <p:to>
                                        <p:strVal val="visible"/>
                                      </p:to>
                                    </p:set>
                                    <p:animEffect transition="in" filter="fade">
                                      <p:cBhvr>
                                        <p:cTn id="20" dur="2000"/>
                                        <p:tgtEl>
                                          <p:spTgt spid="5427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17000"/>
                                  </p:stCondLst>
                                  <p:childTnLst>
                                    <p:set>
                                      <p:cBhvr>
                                        <p:cTn id="24" dur="1" fill="hold">
                                          <p:stCondLst>
                                            <p:cond delay="0"/>
                                          </p:stCondLst>
                                        </p:cTn>
                                        <p:tgtEl>
                                          <p:spTgt spid="54275">
                                            <p:txEl>
                                              <p:pRg st="4" end="4"/>
                                            </p:txEl>
                                          </p:spTgt>
                                        </p:tgtEl>
                                        <p:attrNameLst>
                                          <p:attrName>style.visibility</p:attrName>
                                        </p:attrNameLst>
                                      </p:cBhvr>
                                      <p:to>
                                        <p:strVal val="visible"/>
                                      </p:to>
                                    </p:set>
                                    <p:animEffect transition="in" filter="fade">
                                      <p:cBhvr>
                                        <p:cTn id="25" dur="2000"/>
                                        <p:tgtEl>
                                          <p:spTgt spid="5427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8000"/>
                                  </p:stCondLst>
                                  <p:childTnLst>
                                    <p:set>
                                      <p:cBhvr>
                                        <p:cTn id="29" dur="1" fill="hold">
                                          <p:stCondLst>
                                            <p:cond delay="0"/>
                                          </p:stCondLst>
                                        </p:cTn>
                                        <p:tgtEl>
                                          <p:spTgt spid="54275">
                                            <p:txEl>
                                              <p:pRg st="6" end="6"/>
                                            </p:txEl>
                                          </p:spTgt>
                                        </p:tgtEl>
                                        <p:attrNameLst>
                                          <p:attrName>style.visibility</p:attrName>
                                        </p:attrNameLst>
                                      </p:cBhvr>
                                      <p:to>
                                        <p:strVal val="visible"/>
                                      </p:to>
                                    </p:set>
                                    <p:animEffect transition="in" filter="fade">
                                      <p:cBhvr>
                                        <p:cTn id="30" dur="2000"/>
                                        <p:tgtEl>
                                          <p:spTgt spid="5427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8000"/>
                                  </p:stCondLst>
                                  <p:childTnLst>
                                    <p:set>
                                      <p:cBhvr>
                                        <p:cTn id="34" dur="1" fill="hold">
                                          <p:stCondLst>
                                            <p:cond delay="0"/>
                                          </p:stCondLst>
                                        </p:cTn>
                                        <p:tgtEl>
                                          <p:spTgt spid="54275">
                                            <p:txEl>
                                              <p:pRg st="8" end="8"/>
                                            </p:txEl>
                                          </p:spTgt>
                                        </p:tgtEl>
                                        <p:attrNameLst>
                                          <p:attrName>style.visibility</p:attrName>
                                        </p:attrNameLst>
                                      </p:cBhvr>
                                      <p:to>
                                        <p:strVal val="visible"/>
                                      </p:to>
                                    </p:set>
                                    <p:animEffect transition="in" filter="fade">
                                      <p:cBhvr>
                                        <p:cTn id="35" dur="2000"/>
                                        <p:tgtEl>
                                          <p:spTgt spid="5427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nodePh="1">
                                  <p:stCondLst>
                                    <p:cond delay="7500"/>
                                  </p:stCondLst>
                                  <p:endCondLst>
                                    <p:cond evt="begin" delay="0">
                                      <p:tn val="38"/>
                                    </p:cond>
                                  </p:endCondLst>
                                  <p:childTnLst>
                                    <p:set>
                                      <p:cBhvr>
                                        <p:cTn id="39" dur="1" fill="hold">
                                          <p:stCondLst>
                                            <p:cond delay="0"/>
                                          </p:stCondLst>
                                        </p:cTn>
                                        <p:tgtEl>
                                          <p:spTgt spid="54280"/>
                                        </p:tgtEl>
                                        <p:attrNameLst>
                                          <p:attrName>style.visibility</p:attrName>
                                        </p:attrNameLst>
                                      </p:cBhvr>
                                      <p:to>
                                        <p:strVal val="visible"/>
                                      </p:to>
                                    </p:set>
                                    <p:animEffect transition="in" filter="wipe(down)">
                                      <p:cBhvr>
                                        <p:cTn id="40" dur="580">
                                          <p:stCondLst>
                                            <p:cond delay="0"/>
                                          </p:stCondLst>
                                        </p:cTn>
                                        <p:tgtEl>
                                          <p:spTgt spid="54280"/>
                                        </p:tgtEl>
                                      </p:cBhvr>
                                    </p:animEffect>
                                    <p:anim calcmode="lin" valueType="num">
                                      <p:cBhvr>
                                        <p:cTn id="41" dur="1822" tmFilter="0,0; 0.14,0.36; 0.43,0.73; 0.71,0.91; 1.0,1.0">
                                          <p:stCondLst>
                                            <p:cond delay="0"/>
                                          </p:stCondLst>
                                        </p:cTn>
                                        <p:tgtEl>
                                          <p:spTgt spid="5428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428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428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428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4280"/>
                                        </p:tgtEl>
                                        <p:attrNameLst>
                                          <p:attrName>ppt_y</p:attrName>
                                        </p:attrNameLst>
                                      </p:cBhvr>
                                      <p:tavLst>
                                        <p:tav tm="0" fmla="#ppt_y-sin(pi*$)/81">
                                          <p:val>
                                            <p:fltVal val="0"/>
                                          </p:val>
                                        </p:tav>
                                        <p:tav tm="100000">
                                          <p:val>
                                            <p:fltVal val="1"/>
                                          </p:val>
                                        </p:tav>
                                      </p:tavLst>
                                    </p:anim>
                                    <p:animScale>
                                      <p:cBhvr>
                                        <p:cTn id="46" dur="26">
                                          <p:stCondLst>
                                            <p:cond delay="650"/>
                                          </p:stCondLst>
                                        </p:cTn>
                                        <p:tgtEl>
                                          <p:spTgt spid="54280"/>
                                        </p:tgtEl>
                                      </p:cBhvr>
                                      <p:to x="100000" y="60000"/>
                                    </p:animScale>
                                    <p:animScale>
                                      <p:cBhvr>
                                        <p:cTn id="47" dur="166" decel="50000">
                                          <p:stCondLst>
                                            <p:cond delay="676"/>
                                          </p:stCondLst>
                                        </p:cTn>
                                        <p:tgtEl>
                                          <p:spTgt spid="54280"/>
                                        </p:tgtEl>
                                      </p:cBhvr>
                                      <p:to x="100000" y="100000"/>
                                    </p:animScale>
                                    <p:animScale>
                                      <p:cBhvr>
                                        <p:cTn id="48" dur="26">
                                          <p:stCondLst>
                                            <p:cond delay="1312"/>
                                          </p:stCondLst>
                                        </p:cTn>
                                        <p:tgtEl>
                                          <p:spTgt spid="54280"/>
                                        </p:tgtEl>
                                      </p:cBhvr>
                                      <p:to x="100000" y="80000"/>
                                    </p:animScale>
                                    <p:animScale>
                                      <p:cBhvr>
                                        <p:cTn id="49" dur="166" decel="50000">
                                          <p:stCondLst>
                                            <p:cond delay="1338"/>
                                          </p:stCondLst>
                                        </p:cTn>
                                        <p:tgtEl>
                                          <p:spTgt spid="54280"/>
                                        </p:tgtEl>
                                      </p:cBhvr>
                                      <p:to x="100000" y="100000"/>
                                    </p:animScale>
                                    <p:animScale>
                                      <p:cBhvr>
                                        <p:cTn id="50" dur="26">
                                          <p:stCondLst>
                                            <p:cond delay="1642"/>
                                          </p:stCondLst>
                                        </p:cTn>
                                        <p:tgtEl>
                                          <p:spTgt spid="54280"/>
                                        </p:tgtEl>
                                      </p:cBhvr>
                                      <p:to x="100000" y="90000"/>
                                    </p:animScale>
                                    <p:animScale>
                                      <p:cBhvr>
                                        <p:cTn id="51" dur="166" decel="50000">
                                          <p:stCondLst>
                                            <p:cond delay="1668"/>
                                          </p:stCondLst>
                                        </p:cTn>
                                        <p:tgtEl>
                                          <p:spTgt spid="54280"/>
                                        </p:tgtEl>
                                      </p:cBhvr>
                                      <p:to x="100000" y="100000"/>
                                    </p:animScale>
                                    <p:animScale>
                                      <p:cBhvr>
                                        <p:cTn id="52" dur="26">
                                          <p:stCondLst>
                                            <p:cond delay="1808"/>
                                          </p:stCondLst>
                                        </p:cTn>
                                        <p:tgtEl>
                                          <p:spTgt spid="54280"/>
                                        </p:tgtEl>
                                      </p:cBhvr>
                                      <p:to x="100000" y="95000"/>
                                    </p:animScale>
                                    <p:animScale>
                                      <p:cBhvr>
                                        <p:cTn id="53" dur="166" decel="50000">
                                          <p:stCondLst>
                                            <p:cond delay="1834"/>
                                          </p:stCondLst>
                                        </p:cTn>
                                        <p:tgtEl>
                                          <p:spTgt spid="542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P spid="542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250825" y="4076700"/>
            <a:ext cx="3924300" cy="1803400"/>
            <a:chOff x="158" y="2612"/>
            <a:chExt cx="2472" cy="1136"/>
          </a:xfrm>
        </p:grpSpPr>
        <p:grpSp>
          <p:nvGrpSpPr>
            <p:cNvPr id="55299" name="Group 3"/>
            <p:cNvGrpSpPr>
              <a:grpSpLocks/>
            </p:cNvGrpSpPr>
            <p:nvPr/>
          </p:nvGrpSpPr>
          <p:grpSpPr bwMode="auto">
            <a:xfrm>
              <a:off x="521" y="2910"/>
              <a:ext cx="1934" cy="782"/>
              <a:chOff x="7177" y="2677"/>
              <a:chExt cx="3060" cy="1260"/>
            </a:xfrm>
          </p:grpSpPr>
          <p:sp>
            <p:nvSpPr>
              <p:cNvPr id="55300" name="AutoShape 4"/>
              <p:cNvSpPr>
                <a:spLocks noChangeArrowheads="1"/>
              </p:cNvSpPr>
              <p:nvPr/>
            </p:nvSpPr>
            <p:spPr bwMode="auto">
              <a:xfrm>
                <a:off x="7314" y="3037"/>
                <a:ext cx="2700" cy="900"/>
              </a:xfrm>
              <a:prstGeom prst="cube">
                <a:avLst>
                  <a:gd name="adj" fmla="val 89444"/>
                </a:avLst>
              </a:prstGeom>
              <a:solidFill>
                <a:srgbClr val="FFFFFF"/>
              </a:solidFill>
              <a:ln w="9525">
                <a:solidFill>
                  <a:srgbClr val="000000"/>
                </a:solidFill>
                <a:miter lim="800000"/>
                <a:headEnd/>
                <a:tailEnd/>
              </a:ln>
            </p:spPr>
            <p:txBody>
              <a:bodyPr/>
              <a:lstStyle/>
              <a:p>
                <a:endParaRPr lang="de-DE"/>
              </a:p>
            </p:txBody>
          </p:sp>
          <p:sp>
            <p:nvSpPr>
              <p:cNvPr id="55301" name="AutoShape 5"/>
              <p:cNvSpPr>
                <a:spLocks noChangeArrowheads="1"/>
              </p:cNvSpPr>
              <p:nvPr/>
            </p:nvSpPr>
            <p:spPr bwMode="auto">
              <a:xfrm>
                <a:off x="7537" y="2857"/>
                <a:ext cx="2700" cy="900"/>
              </a:xfrm>
              <a:prstGeom prst="cube">
                <a:avLst>
                  <a:gd name="adj" fmla="val 89444"/>
                </a:avLst>
              </a:prstGeom>
              <a:solidFill>
                <a:srgbClr val="FFFFFF"/>
              </a:solidFill>
              <a:ln w="9525">
                <a:solidFill>
                  <a:srgbClr val="000000"/>
                </a:solidFill>
                <a:miter lim="800000"/>
                <a:headEnd/>
                <a:tailEnd/>
              </a:ln>
            </p:spPr>
            <p:txBody>
              <a:bodyPr/>
              <a:lstStyle/>
              <a:p>
                <a:endParaRPr lang="de-DE"/>
              </a:p>
            </p:txBody>
          </p:sp>
          <p:sp>
            <p:nvSpPr>
              <p:cNvPr id="55302" name="AutoShape 6"/>
              <p:cNvSpPr>
                <a:spLocks noChangeArrowheads="1"/>
              </p:cNvSpPr>
              <p:nvPr/>
            </p:nvSpPr>
            <p:spPr bwMode="auto">
              <a:xfrm>
                <a:off x="7314" y="2857"/>
                <a:ext cx="2700" cy="900"/>
              </a:xfrm>
              <a:prstGeom prst="cube">
                <a:avLst>
                  <a:gd name="adj" fmla="val 89444"/>
                </a:avLst>
              </a:prstGeom>
              <a:solidFill>
                <a:srgbClr val="FFFFFF"/>
              </a:solidFill>
              <a:ln w="9525">
                <a:solidFill>
                  <a:srgbClr val="000000"/>
                </a:solidFill>
                <a:miter lim="800000"/>
                <a:headEnd/>
                <a:tailEnd/>
              </a:ln>
            </p:spPr>
            <p:txBody>
              <a:bodyPr/>
              <a:lstStyle/>
              <a:p>
                <a:endParaRPr lang="de-DE"/>
              </a:p>
            </p:txBody>
          </p:sp>
          <p:sp>
            <p:nvSpPr>
              <p:cNvPr id="55303" name="AutoShape 7"/>
              <p:cNvSpPr>
                <a:spLocks noChangeArrowheads="1"/>
              </p:cNvSpPr>
              <p:nvPr/>
            </p:nvSpPr>
            <p:spPr bwMode="auto">
              <a:xfrm>
                <a:off x="7177" y="2677"/>
                <a:ext cx="2700" cy="900"/>
              </a:xfrm>
              <a:prstGeom prst="cube">
                <a:avLst>
                  <a:gd name="adj" fmla="val 89444"/>
                </a:avLst>
              </a:prstGeom>
              <a:solidFill>
                <a:srgbClr val="FFFFFF"/>
              </a:solidFill>
              <a:ln w="9525">
                <a:solidFill>
                  <a:srgbClr val="000000"/>
                </a:solidFill>
                <a:miter lim="800000"/>
                <a:headEnd/>
                <a:tailEnd/>
              </a:ln>
            </p:spPr>
            <p:txBody>
              <a:bodyPr/>
              <a:lstStyle/>
              <a:p>
                <a:endParaRPr lang="de-DE"/>
              </a:p>
            </p:txBody>
          </p:sp>
        </p:grpSp>
        <p:sp>
          <p:nvSpPr>
            <p:cNvPr id="55304" name="AutoShape 8"/>
            <p:cNvSpPr>
              <a:spLocks noChangeArrowheads="1"/>
            </p:cNvSpPr>
            <p:nvPr/>
          </p:nvSpPr>
          <p:spPr bwMode="auto">
            <a:xfrm>
              <a:off x="974" y="3304"/>
              <a:ext cx="492" cy="52"/>
            </a:xfrm>
            <a:prstGeom prst="parallelogram">
              <a:avLst>
                <a:gd name="adj" fmla="val 99872"/>
              </a:avLst>
            </a:prstGeom>
            <a:solidFill>
              <a:srgbClr val="FFFFFF"/>
            </a:solidFill>
            <a:ln w="9525">
              <a:solidFill>
                <a:srgbClr val="969696"/>
              </a:solidFill>
              <a:miter lim="800000"/>
              <a:headEnd/>
              <a:tailEnd/>
            </a:ln>
          </p:spPr>
          <p:txBody>
            <a:bodyPr/>
            <a:lstStyle/>
            <a:p>
              <a:endParaRPr lang="de-DE"/>
            </a:p>
          </p:txBody>
        </p:sp>
        <p:sp>
          <p:nvSpPr>
            <p:cNvPr id="55305" name="Freeform 9"/>
            <p:cNvSpPr>
              <a:spLocks/>
            </p:cNvSpPr>
            <p:nvPr/>
          </p:nvSpPr>
          <p:spPr bwMode="auto">
            <a:xfrm>
              <a:off x="158" y="3017"/>
              <a:ext cx="1587" cy="731"/>
            </a:xfrm>
            <a:custGeom>
              <a:avLst/>
              <a:gdLst>
                <a:gd name="T0" fmla="*/ 1668 w 2510"/>
                <a:gd name="T1" fmla="*/ 0 h 1178"/>
                <a:gd name="T2" fmla="*/ 2098 w 2510"/>
                <a:gd name="T3" fmla="*/ 18 h 1178"/>
                <a:gd name="T4" fmla="*/ 2341 w 2510"/>
                <a:gd name="T5" fmla="*/ 131 h 1178"/>
                <a:gd name="T6" fmla="*/ 2509 w 2510"/>
                <a:gd name="T7" fmla="*/ 280 h 1178"/>
                <a:gd name="T8" fmla="*/ 2491 w 2510"/>
                <a:gd name="T9" fmla="*/ 392 h 1178"/>
                <a:gd name="T10" fmla="*/ 2434 w 2510"/>
                <a:gd name="T11" fmla="*/ 411 h 1178"/>
                <a:gd name="T12" fmla="*/ 2378 w 2510"/>
                <a:gd name="T13" fmla="*/ 448 h 1178"/>
                <a:gd name="T14" fmla="*/ 2173 w 2510"/>
                <a:gd name="T15" fmla="*/ 392 h 1178"/>
                <a:gd name="T16" fmla="*/ 1836 w 2510"/>
                <a:gd name="T17" fmla="*/ 224 h 1178"/>
                <a:gd name="T18" fmla="*/ 1761 w 2510"/>
                <a:gd name="T19" fmla="*/ 131 h 1178"/>
                <a:gd name="T20" fmla="*/ 1668 w 2510"/>
                <a:gd name="T21" fmla="*/ 56 h 1178"/>
                <a:gd name="T22" fmla="*/ 1481 w 2510"/>
                <a:gd name="T23" fmla="*/ 131 h 1178"/>
                <a:gd name="T24" fmla="*/ 1443 w 2510"/>
                <a:gd name="T25" fmla="*/ 168 h 1178"/>
                <a:gd name="T26" fmla="*/ 1387 w 2510"/>
                <a:gd name="T27" fmla="*/ 280 h 1178"/>
                <a:gd name="T28" fmla="*/ 1331 w 2510"/>
                <a:gd name="T29" fmla="*/ 299 h 1178"/>
                <a:gd name="T30" fmla="*/ 1219 w 2510"/>
                <a:gd name="T31" fmla="*/ 355 h 1178"/>
                <a:gd name="T32" fmla="*/ 1032 w 2510"/>
                <a:gd name="T33" fmla="*/ 635 h 1178"/>
                <a:gd name="T34" fmla="*/ 994 w 2510"/>
                <a:gd name="T35" fmla="*/ 673 h 1178"/>
                <a:gd name="T36" fmla="*/ 1088 w 2510"/>
                <a:gd name="T37" fmla="*/ 953 h 1178"/>
                <a:gd name="T38" fmla="*/ 770 w 2510"/>
                <a:gd name="T39" fmla="*/ 1140 h 1178"/>
                <a:gd name="T40" fmla="*/ 714 w 2510"/>
                <a:gd name="T41" fmla="*/ 1178 h 1178"/>
                <a:gd name="T42" fmla="*/ 639 w 2510"/>
                <a:gd name="T43" fmla="*/ 1140 h 1178"/>
                <a:gd name="T44" fmla="*/ 489 w 2510"/>
                <a:gd name="T45" fmla="*/ 1122 h 1178"/>
                <a:gd name="T46" fmla="*/ 377 w 2510"/>
                <a:gd name="T47" fmla="*/ 1084 h 1178"/>
                <a:gd name="T48" fmla="*/ 265 w 2510"/>
                <a:gd name="T49" fmla="*/ 1066 h 1178"/>
                <a:gd name="T50" fmla="*/ 190 w 2510"/>
                <a:gd name="T51" fmla="*/ 1028 h 1178"/>
                <a:gd name="T52" fmla="*/ 41 w 2510"/>
                <a:gd name="T53" fmla="*/ 1009 h 1178"/>
                <a:gd name="T54" fmla="*/ 41 w 2510"/>
                <a:gd name="T55" fmla="*/ 860 h 1178"/>
                <a:gd name="T56" fmla="*/ 97 w 2510"/>
                <a:gd name="T57" fmla="*/ 841 h 1178"/>
                <a:gd name="T58" fmla="*/ 209 w 2510"/>
                <a:gd name="T59" fmla="*/ 897 h 1178"/>
                <a:gd name="T60" fmla="*/ 433 w 2510"/>
                <a:gd name="T61" fmla="*/ 972 h 1178"/>
                <a:gd name="T62" fmla="*/ 489 w 2510"/>
                <a:gd name="T63" fmla="*/ 953 h 1178"/>
                <a:gd name="T64" fmla="*/ 527 w 2510"/>
                <a:gd name="T65" fmla="*/ 916 h 1178"/>
                <a:gd name="T66" fmla="*/ 583 w 2510"/>
                <a:gd name="T67" fmla="*/ 953 h 1178"/>
                <a:gd name="T68" fmla="*/ 639 w 2510"/>
                <a:gd name="T69" fmla="*/ 972 h 1178"/>
                <a:gd name="T70" fmla="*/ 695 w 2510"/>
                <a:gd name="T71" fmla="*/ 1009 h 1178"/>
                <a:gd name="T72" fmla="*/ 882 w 2510"/>
                <a:gd name="T73" fmla="*/ 1066 h 1178"/>
                <a:gd name="T74" fmla="*/ 920 w 2510"/>
                <a:gd name="T75" fmla="*/ 1028 h 1178"/>
                <a:gd name="T76" fmla="*/ 938 w 2510"/>
                <a:gd name="T77" fmla="*/ 916 h 1178"/>
                <a:gd name="T78" fmla="*/ 920 w 2510"/>
                <a:gd name="T79" fmla="*/ 692 h 1178"/>
                <a:gd name="T80" fmla="*/ 938 w 2510"/>
                <a:gd name="T81" fmla="*/ 561 h 1178"/>
                <a:gd name="T82" fmla="*/ 1088 w 2510"/>
                <a:gd name="T83" fmla="*/ 523 h 1178"/>
                <a:gd name="T84" fmla="*/ 1144 w 2510"/>
                <a:gd name="T85" fmla="*/ 411 h 1178"/>
                <a:gd name="T86" fmla="*/ 1219 w 2510"/>
                <a:gd name="T87" fmla="*/ 299 h 1178"/>
                <a:gd name="T88" fmla="*/ 1331 w 2510"/>
                <a:gd name="T89" fmla="*/ 280 h 1178"/>
                <a:gd name="T90" fmla="*/ 1425 w 2510"/>
                <a:gd name="T91" fmla="*/ 187 h 1178"/>
                <a:gd name="T92" fmla="*/ 1537 w 2510"/>
                <a:gd name="T93" fmla="*/ 56 h 1178"/>
                <a:gd name="T94" fmla="*/ 1668 w 2510"/>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10" h="1178">
                  <a:moveTo>
                    <a:pt x="1668" y="0"/>
                  </a:moveTo>
                  <a:cubicBezTo>
                    <a:pt x="1811" y="6"/>
                    <a:pt x="1955" y="3"/>
                    <a:pt x="2098" y="18"/>
                  </a:cubicBezTo>
                  <a:cubicBezTo>
                    <a:pt x="2219" y="30"/>
                    <a:pt x="2230" y="103"/>
                    <a:pt x="2341" y="131"/>
                  </a:cubicBezTo>
                  <a:cubicBezTo>
                    <a:pt x="2508" y="234"/>
                    <a:pt x="2473" y="168"/>
                    <a:pt x="2509" y="280"/>
                  </a:cubicBezTo>
                  <a:cubicBezTo>
                    <a:pt x="2503" y="317"/>
                    <a:pt x="2510" y="359"/>
                    <a:pt x="2491" y="392"/>
                  </a:cubicBezTo>
                  <a:cubicBezTo>
                    <a:pt x="2481" y="409"/>
                    <a:pt x="2452" y="402"/>
                    <a:pt x="2434" y="411"/>
                  </a:cubicBezTo>
                  <a:cubicBezTo>
                    <a:pt x="2414" y="421"/>
                    <a:pt x="2397" y="436"/>
                    <a:pt x="2378" y="448"/>
                  </a:cubicBezTo>
                  <a:cubicBezTo>
                    <a:pt x="2311" y="426"/>
                    <a:pt x="2240" y="414"/>
                    <a:pt x="2173" y="392"/>
                  </a:cubicBezTo>
                  <a:cubicBezTo>
                    <a:pt x="2069" y="357"/>
                    <a:pt x="1930" y="280"/>
                    <a:pt x="1836" y="224"/>
                  </a:cubicBezTo>
                  <a:cubicBezTo>
                    <a:pt x="1798" y="113"/>
                    <a:pt x="1847" y="217"/>
                    <a:pt x="1761" y="131"/>
                  </a:cubicBezTo>
                  <a:cubicBezTo>
                    <a:pt x="1677" y="46"/>
                    <a:pt x="1777" y="91"/>
                    <a:pt x="1668" y="56"/>
                  </a:cubicBezTo>
                  <a:cubicBezTo>
                    <a:pt x="1586" y="76"/>
                    <a:pt x="1557" y="105"/>
                    <a:pt x="1481" y="131"/>
                  </a:cubicBezTo>
                  <a:cubicBezTo>
                    <a:pt x="1468" y="143"/>
                    <a:pt x="1452" y="153"/>
                    <a:pt x="1443" y="168"/>
                  </a:cubicBezTo>
                  <a:cubicBezTo>
                    <a:pt x="1410" y="223"/>
                    <a:pt x="1446" y="233"/>
                    <a:pt x="1387" y="280"/>
                  </a:cubicBezTo>
                  <a:cubicBezTo>
                    <a:pt x="1372" y="292"/>
                    <a:pt x="1349" y="290"/>
                    <a:pt x="1331" y="299"/>
                  </a:cubicBezTo>
                  <a:cubicBezTo>
                    <a:pt x="1186" y="371"/>
                    <a:pt x="1360" y="307"/>
                    <a:pt x="1219" y="355"/>
                  </a:cubicBezTo>
                  <a:cubicBezTo>
                    <a:pt x="1151" y="557"/>
                    <a:pt x="1199" y="581"/>
                    <a:pt x="1032" y="635"/>
                  </a:cubicBezTo>
                  <a:cubicBezTo>
                    <a:pt x="1019" y="648"/>
                    <a:pt x="994" y="655"/>
                    <a:pt x="994" y="673"/>
                  </a:cubicBezTo>
                  <a:cubicBezTo>
                    <a:pt x="994" y="746"/>
                    <a:pt x="1060" y="882"/>
                    <a:pt x="1088" y="953"/>
                  </a:cubicBezTo>
                  <a:cubicBezTo>
                    <a:pt x="1006" y="1078"/>
                    <a:pt x="915" y="1112"/>
                    <a:pt x="770" y="1140"/>
                  </a:cubicBezTo>
                  <a:cubicBezTo>
                    <a:pt x="751" y="1153"/>
                    <a:pt x="737" y="1178"/>
                    <a:pt x="714" y="1178"/>
                  </a:cubicBezTo>
                  <a:cubicBezTo>
                    <a:pt x="686" y="1178"/>
                    <a:pt x="666" y="1147"/>
                    <a:pt x="639" y="1140"/>
                  </a:cubicBezTo>
                  <a:cubicBezTo>
                    <a:pt x="590" y="1128"/>
                    <a:pt x="539" y="1128"/>
                    <a:pt x="489" y="1122"/>
                  </a:cubicBezTo>
                  <a:cubicBezTo>
                    <a:pt x="452" y="1109"/>
                    <a:pt x="415" y="1094"/>
                    <a:pt x="377" y="1084"/>
                  </a:cubicBezTo>
                  <a:cubicBezTo>
                    <a:pt x="340" y="1075"/>
                    <a:pt x="301" y="1077"/>
                    <a:pt x="265" y="1066"/>
                  </a:cubicBezTo>
                  <a:cubicBezTo>
                    <a:pt x="238" y="1058"/>
                    <a:pt x="217" y="1035"/>
                    <a:pt x="190" y="1028"/>
                  </a:cubicBezTo>
                  <a:cubicBezTo>
                    <a:pt x="141" y="1016"/>
                    <a:pt x="91" y="1015"/>
                    <a:pt x="41" y="1009"/>
                  </a:cubicBezTo>
                  <a:cubicBezTo>
                    <a:pt x="23" y="955"/>
                    <a:pt x="0" y="921"/>
                    <a:pt x="41" y="860"/>
                  </a:cubicBezTo>
                  <a:cubicBezTo>
                    <a:pt x="52" y="844"/>
                    <a:pt x="78" y="847"/>
                    <a:pt x="97" y="841"/>
                  </a:cubicBezTo>
                  <a:cubicBezTo>
                    <a:pt x="238" y="889"/>
                    <a:pt x="64" y="825"/>
                    <a:pt x="209" y="897"/>
                  </a:cubicBezTo>
                  <a:cubicBezTo>
                    <a:pt x="278" y="931"/>
                    <a:pt x="359" y="953"/>
                    <a:pt x="433" y="972"/>
                  </a:cubicBezTo>
                  <a:cubicBezTo>
                    <a:pt x="452" y="966"/>
                    <a:pt x="472" y="963"/>
                    <a:pt x="489" y="953"/>
                  </a:cubicBezTo>
                  <a:cubicBezTo>
                    <a:pt x="504" y="944"/>
                    <a:pt x="509" y="916"/>
                    <a:pt x="527" y="916"/>
                  </a:cubicBezTo>
                  <a:cubicBezTo>
                    <a:pt x="549" y="916"/>
                    <a:pt x="563" y="943"/>
                    <a:pt x="583" y="953"/>
                  </a:cubicBezTo>
                  <a:cubicBezTo>
                    <a:pt x="601" y="962"/>
                    <a:pt x="621" y="963"/>
                    <a:pt x="639" y="972"/>
                  </a:cubicBezTo>
                  <a:cubicBezTo>
                    <a:pt x="659" y="982"/>
                    <a:pt x="675" y="999"/>
                    <a:pt x="695" y="1009"/>
                  </a:cubicBezTo>
                  <a:cubicBezTo>
                    <a:pt x="753" y="1038"/>
                    <a:pt x="819" y="1048"/>
                    <a:pt x="882" y="1066"/>
                  </a:cubicBezTo>
                  <a:cubicBezTo>
                    <a:pt x="895" y="1053"/>
                    <a:pt x="905" y="1037"/>
                    <a:pt x="920" y="1028"/>
                  </a:cubicBezTo>
                  <a:cubicBezTo>
                    <a:pt x="1000" y="979"/>
                    <a:pt x="996" y="1059"/>
                    <a:pt x="938" y="916"/>
                  </a:cubicBezTo>
                  <a:cubicBezTo>
                    <a:pt x="932" y="841"/>
                    <a:pt x="920" y="767"/>
                    <a:pt x="920" y="692"/>
                  </a:cubicBezTo>
                  <a:cubicBezTo>
                    <a:pt x="920" y="648"/>
                    <a:pt x="907" y="592"/>
                    <a:pt x="938" y="561"/>
                  </a:cubicBezTo>
                  <a:cubicBezTo>
                    <a:pt x="974" y="524"/>
                    <a:pt x="1038" y="536"/>
                    <a:pt x="1088" y="523"/>
                  </a:cubicBezTo>
                  <a:cubicBezTo>
                    <a:pt x="1136" y="382"/>
                    <a:pt x="1072" y="556"/>
                    <a:pt x="1144" y="411"/>
                  </a:cubicBezTo>
                  <a:cubicBezTo>
                    <a:pt x="1170" y="360"/>
                    <a:pt x="1152" y="329"/>
                    <a:pt x="1219" y="299"/>
                  </a:cubicBezTo>
                  <a:cubicBezTo>
                    <a:pt x="1254" y="284"/>
                    <a:pt x="1294" y="286"/>
                    <a:pt x="1331" y="280"/>
                  </a:cubicBezTo>
                  <a:cubicBezTo>
                    <a:pt x="1386" y="244"/>
                    <a:pt x="1394" y="248"/>
                    <a:pt x="1425" y="187"/>
                  </a:cubicBezTo>
                  <a:cubicBezTo>
                    <a:pt x="1464" y="108"/>
                    <a:pt x="1441" y="87"/>
                    <a:pt x="1537" y="56"/>
                  </a:cubicBezTo>
                  <a:cubicBezTo>
                    <a:pt x="1614" y="4"/>
                    <a:pt x="1571" y="23"/>
                    <a:pt x="1668" y="0"/>
                  </a:cubicBezTo>
                  <a:close/>
                </a:path>
              </a:pathLst>
            </a:custGeom>
            <a:solidFill>
              <a:srgbClr val="DDDDDD">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06" name="Freeform 10"/>
            <p:cNvSpPr>
              <a:spLocks/>
            </p:cNvSpPr>
            <p:nvPr/>
          </p:nvSpPr>
          <p:spPr bwMode="auto">
            <a:xfrm>
              <a:off x="1870" y="3178"/>
              <a:ext cx="363" cy="526"/>
            </a:xfrm>
            <a:custGeom>
              <a:avLst/>
              <a:gdLst>
                <a:gd name="T0" fmla="*/ 176 w 573"/>
                <a:gd name="T1" fmla="*/ 76 h 847"/>
                <a:gd name="T2" fmla="*/ 232 w 573"/>
                <a:gd name="T3" fmla="*/ 20 h 847"/>
                <a:gd name="T4" fmla="*/ 345 w 573"/>
                <a:gd name="T5" fmla="*/ 76 h 847"/>
                <a:gd name="T6" fmla="*/ 401 w 573"/>
                <a:gd name="T7" fmla="*/ 95 h 847"/>
                <a:gd name="T8" fmla="*/ 457 w 573"/>
                <a:gd name="T9" fmla="*/ 637 h 847"/>
                <a:gd name="T10" fmla="*/ 475 w 573"/>
                <a:gd name="T11" fmla="*/ 693 h 847"/>
                <a:gd name="T12" fmla="*/ 513 w 573"/>
                <a:gd name="T13" fmla="*/ 806 h 847"/>
                <a:gd name="T14" fmla="*/ 457 w 573"/>
                <a:gd name="T15" fmla="*/ 824 h 847"/>
                <a:gd name="T16" fmla="*/ 232 w 573"/>
                <a:gd name="T17" fmla="*/ 806 h 847"/>
                <a:gd name="T18" fmla="*/ 27 w 573"/>
                <a:gd name="T19" fmla="*/ 806 h 847"/>
                <a:gd name="T20" fmla="*/ 64 w 573"/>
                <a:gd name="T21" fmla="*/ 712 h 847"/>
                <a:gd name="T22" fmla="*/ 195 w 573"/>
                <a:gd name="T23" fmla="*/ 712 h 847"/>
                <a:gd name="T24" fmla="*/ 345 w 573"/>
                <a:gd name="T25" fmla="*/ 207 h 847"/>
                <a:gd name="T26" fmla="*/ 176 w 573"/>
                <a:gd name="T27" fmla="*/ 76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847">
                  <a:moveTo>
                    <a:pt x="176" y="76"/>
                  </a:moveTo>
                  <a:cubicBezTo>
                    <a:pt x="195" y="57"/>
                    <a:pt x="207" y="27"/>
                    <a:pt x="232" y="20"/>
                  </a:cubicBezTo>
                  <a:cubicBezTo>
                    <a:pt x="303" y="0"/>
                    <a:pt x="303" y="51"/>
                    <a:pt x="345" y="76"/>
                  </a:cubicBezTo>
                  <a:cubicBezTo>
                    <a:pt x="362" y="86"/>
                    <a:pt x="382" y="89"/>
                    <a:pt x="401" y="95"/>
                  </a:cubicBezTo>
                  <a:cubicBezTo>
                    <a:pt x="454" y="260"/>
                    <a:pt x="318" y="501"/>
                    <a:pt x="457" y="637"/>
                  </a:cubicBezTo>
                  <a:cubicBezTo>
                    <a:pt x="463" y="656"/>
                    <a:pt x="464" y="677"/>
                    <a:pt x="475" y="693"/>
                  </a:cubicBezTo>
                  <a:cubicBezTo>
                    <a:pt x="502" y="734"/>
                    <a:pt x="573" y="746"/>
                    <a:pt x="513" y="806"/>
                  </a:cubicBezTo>
                  <a:cubicBezTo>
                    <a:pt x="499" y="820"/>
                    <a:pt x="476" y="818"/>
                    <a:pt x="457" y="824"/>
                  </a:cubicBezTo>
                  <a:cubicBezTo>
                    <a:pt x="382" y="818"/>
                    <a:pt x="307" y="806"/>
                    <a:pt x="232" y="806"/>
                  </a:cubicBezTo>
                  <a:cubicBezTo>
                    <a:pt x="0" y="806"/>
                    <a:pt x="155" y="847"/>
                    <a:pt x="27" y="806"/>
                  </a:cubicBezTo>
                  <a:cubicBezTo>
                    <a:pt x="39" y="775"/>
                    <a:pt x="43" y="738"/>
                    <a:pt x="64" y="712"/>
                  </a:cubicBezTo>
                  <a:cubicBezTo>
                    <a:pt x="96" y="673"/>
                    <a:pt x="164" y="704"/>
                    <a:pt x="195" y="712"/>
                  </a:cubicBezTo>
                  <a:cubicBezTo>
                    <a:pt x="491" y="613"/>
                    <a:pt x="400" y="703"/>
                    <a:pt x="345" y="207"/>
                  </a:cubicBezTo>
                  <a:cubicBezTo>
                    <a:pt x="334" y="109"/>
                    <a:pt x="176" y="158"/>
                    <a:pt x="176" y="76"/>
                  </a:cubicBezTo>
                  <a:close/>
                </a:path>
              </a:pathLst>
            </a:custGeom>
            <a:solidFill>
              <a:srgbClr val="DDDDDD">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07" name="AutoShape 11"/>
            <p:cNvSpPr>
              <a:spLocks noChangeArrowheads="1"/>
            </p:cNvSpPr>
            <p:nvPr/>
          </p:nvSpPr>
          <p:spPr bwMode="auto">
            <a:xfrm>
              <a:off x="2177" y="2612"/>
              <a:ext cx="453" cy="453"/>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FF0000"/>
                  </a:solidFill>
                </a:rPr>
                <a:t>?</a:t>
              </a:r>
              <a:endParaRPr lang="de-DE" altLang="de-DE" sz="3000"/>
            </a:p>
          </p:txBody>
        </p:sp>
      </p:grpSp>
      <p:grpSp>
        <p:nvGrpSpPr>
          <p:cNvPr id="55308" name="Group 12"/>
          <p:cNvGrpSpPr>
            <a:grpSpLocks/>
          </p:cNvGrpSpPr>
          <p:nvPr/>
        </p:nvGrpSpPr>
        <p:grpSpPr bwMode="auto">
          <a:xfrm>
            <a:off x="611188" y="1125538"/>
            <a:ext cx="3205162" cy="2576512"/>
            <a:chOff x="567" y="981"/>
            <a:chExt cx="2019" cy="1623"/>
          </a:xfrm>
        </p:grpSpPr>
        <p:grpSp>
          <p:nvGrpSpPr>
            <p:cNvPr id="55309" name="Group 13"/>
            <p:cNvGrpSpPr>
              <a:grpSpLocks/>
            </p:cNvGrpSpPr>
            <p:nvPr/>
          </p:nvGrpSpPr>
          <p:grpSpPr bwMode="auto">
            <a:xfrm>
              <a:off x="789" y="1140"/>
              <a:ext cx="1797" cy="1464"/>
              <a:chOff x="789" y="1140"/>
              <a:chExt cx="1797" cy="1464"/>
            </a:xfrm>
          </p:grpSpPr>
          <p:sp>
            <p:nvSpPr>
              <p:cNvPr id="55310" name="Freeform 14"/>
              <p:cNvSpPr>
                <a:spLocks/>
              </p:cNvSpPr>
              <p:nvPr/>
            </p:nvSpPr>
            <p:spPr bwMode="auto">
              <a:xfrm>
                <a:off x="946" y="2257"/>
                <a:ext cx="177" cy="112"/>
              </a:xfrm>
              <a:custGeom>
                <a:avLst/>
                <a:gdLst>
                  <a:gd name="T0" fmla="*/ 0 w 408"/>
                  <a:gd name="T1" fmla="*/ 261 h 261"/>
                  <a:gd name="T2" fmla="*/ 408 w 408"/>
                  <a:gd name="T3" fmla="*/ 0 h 261"/>
                </a:gdLst>
                <a:ahLst/>
                <a:cxnLst>
                  <a:cxn ang="0">
                    <a:pos x="T0" y="T1"/>
                  </a:cxn>
                  <a:cxn ang="0">
                    <a:pos x="T2" y="T3"/>
                  </a:cxn>
                </a:cxnLst>
                <a:rect l="0" t="0" r="r" b="b"/>
                <a:pathLst>
                  <a:path w="408" h="261">
                    <a:moveTo>
                      <a:pt x="0" y="261"/>
                    </a:moveTo>
                    <a:lnTo>
                      <a:pt x="408" y="0"/>
                    </a:lnTo>
                  </a:path>
                </a:pathLst>
              </a:custGeom>
              <a:noFill/>
              <a:ln w="317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11" name="Freeform 15"/>
              <p:cNvSpPr>
                <a:spLocks/>
              </p:cNvSpPr>
              <p:nvPr/>
            </p:nvSpPr>
            <p:spPr bwMode="auto">
              <a:xfrm>
                <a:off x="2116" y="2202"/>
                <a:ext cx="211" cy="165"/>
              </a:xfrm>
              <a:custGeom>
                <a:avLst/>
                <a:gdLst>
                  <a:gd name="T0" fmla="*/ 0 w 486"/>
                  <a:gd name="T1" fmla="*/ 388 h 388"/>
                  <a:gd name="T2" fmla="*/ 486 w 486"/>
                  <a:gd name="T3" fmla="*/ 0 h 388"/>
                </a:gdLst>
                <a:ahLst/>
                <a:cxnLst>
                  <a:cxn ang="0">
                    <a:pos x="T0" y="T1"/>
                  </a:cxn>
                  <a:cxn ang="0">
                    <a:pos x="T2" y="T3"/>
                  </a:cxn>
                </a:cxnLst>
                <a:rect l="0" t="0" r="r" b="b"/>
                <a:pathLst>
                  <a:path w="486" h="388">
                    <a:moveTo>
                      <a:pt x="0" y="388"/>
                    </a:moveTo>
                    <a:lnTo>
                      <a:pt x="486"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12" name="AutoShape 16"/>
              <p:cNvSpPr>
                <a:spLocks noChangeArrowheads="1"/>
              </p:cNvSpPr>
              <p:nvPr/>
            </p:nvSpPr>
            <p:spPr bwMode="auto">
              <a:xfrm>
                <a:off x="941" y="1140"/>
                <a:ext cx="1645" cy="981"/>
              </a:xfrm>
              <a:prstGeom prst="cube">
                <a:avLst>
                  <a:gd name="adj" fmla="val 1301"/>
                </a:avLst>
              </a:prstGeom>
              <a:solidFill>
                <a:srgbClr val="FFFFFF"/>
              </a:solidFill>
              <a:ln w="9525">
                <a:solidFill>
                  <a:srgbClr val="000000"/>
                </a:solidFill>
                <a:miter lim="800000"/>
                <a:headEnd/>
                <a:tailEnd/>
              </a:ln>
            </p:spPr>
            <p:txBody>
              <a:bodyPr/>
              <a:lstStyle/>
              <a:p>
                <a:endParaRPr lang="de-DE"/>
              </a:p>
            </p:txBody>
          </p:sp>
          <p:sp>
            <p:nvSpPr>
              <p:cNvPr id="55313" name="AutoShape 17"/>
              <p:cNvSpPr>
                <a:spLocks noChangeArrowheads="1"/>
              </p:cNvSpPr>
              <p:nvPr/>
            </p:nvSpPr>
            <p:spPr bwMode="auto">
              <a:xfrm>
                <a:off x="863" y="1216"/>
                <a:ext cx="1645" cy="982"/>
              </a:xfrm>
              <a:prstGeom prst="cube">
                <a:avLst>
                  <a:gd name="adj" fmla="val 1301"/>
                </a:avLst>
              </a:prstGeom>
              <a:solidFill>
                <a:srgbClr val="FFFFFF"/>
              </a:solidFill>
              <a:ln w="9525">
                <a:solidFill>
                  <a:srgbClr val="000000"/>
                </a:solidFill>
                <a:miter lim="800000"/>
                <a:headEnd/>
                <a:tailEnd/>
              </a:ln>
            </p:spPr>
            <p:txBody>
              <a:bodyPr/>
              <a:lstStyle/>
              <a:p>
                <a:endParaRPr lang="de-DE"/>
              </a:p>
            </p:txBody>
          </p:sp>
          <p:sp>
            <p:nvSpPr>
              <p:cNvPr id="55314" name="AutoShape 18"/>
              <p:cNvSpPr>
                <a:spLocks noChangeArrowheads="1"/>
              </p:cNvSpPr>
              <p:nvPr/>
            </p:nvSpPr>
            <p:spPr bwMode="auto">
              <a:xfrm>
                <a:off x="789" y="1295"/>
                <a:ext cx="1645" cy="982"/>
              </a:xfrm>
              <a:prstGeom prst="cube">
                <a:avLst>
                  <a:gd name="adj" fmla="val 1259"/>
                </a:avLst>
              </a:prstGeom>
              <a:solidFill>
                <a:srgbClr val="FFFFFF"/>
              </a:solidFill>
              <a:ln w="9525">
                <a:solidFill>
                  <a:srgbClr val="000000"/>
                </a:solidFill>
                <a:miter lim="800000"/>
                <a:headEnd/>
                <a:tailEnd/>
              </a:ln>
            </p:spPr>
            <p:txBody>
              <a:bodyPr/>
              <a:lstStyle/>
              <a:p>
                <a:endParaRPr lang="de-DE" altLang="de-DE"/>
              </a:p>
            </p:txBody>
          </p:sp>
          <p:sp>
            <p:nvSpPr>
              <p:cNvPr id="55315" name="AutoShape 19"/>
              <p:cNvSpPr>
                <a:spLocks noChangeArrowheads="1"/>
              </p:cNvSpPr>
              <p:nvPr/>
            </p:nvSpPr>
            <p:spPr bwMode="auto">
              <a:xfrm rot="10765704">
                <a:off x="1107" y="1907"/>
                <a:ext cx="907" cy="61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31750">
                <a:solidFill>
                  <a:srgbClr val="000000"/>
                </a:solidFill>
                <a:miter lim="800000"/>
                <a:headEnd/>
                <a:tailEnd/>
              </a:ln>
            </p:spPr>
            <p:txBody>
              <a:bodyPr/>
              <a:lstStyle/>
              <a:p>
                <a:endParaRPr lang="de-DE"/>
              </a:p>
            </p:txBody>
          </p:sp>
          <p:sp useBgFill="1">
            <p:nvSpPr>
              <p:cNvPr id="55316" name="Rectangle 20"/>
              <p:cNvSpPr>
                <a:spLocks noChangeArrowheads="1"/>
              </p:cNvSpPr>
              <p:nvPr/>
            </p:nvSpPr>
            <p:spPr bwMode="auto">
              <a:xfrm>
                <a:off x="1099" y="2349"/>
                <a:ext cx="939" cy="255"/>
              </a:xfrm>
              <a:prstGeom prst="rect">
                <a:avLst/>
              </a:prstGeom>
              <a:ln>
                <a:noFill/>
              </a:ln>
              <a:extLs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55317" name="AutoShape 21"/>
              <p:cNvSpPr>
                <a:spLocks/>
              </p:cNvSpPr>
              <p:nvPr/>
            </p:nvSpPr>
            <p:spPr bwMode="auto">
              <a:xfrm rot="-5400000" flipH="1" flipV="1">
                <a:off x="1472" y="1778"/>
                <a:ext cx="153" cy="1331"/>
              </a:xfrm>
              <a:prstGeom prst="leftBracket">
                <a:avLst>
                  <a:gd name="adj" fmla="val 47162"/>
                </a:avLst>
              </a:prstGeom>
              <a:noFill/>
              <a:ln w="44450">
                <a:solidFill>
                  <a:srgbClr val="000000"/>
                </a:solidFill>
                <a:round/>
                <a:headEnd/>
                <a:tailEnd/>
              </a:ln>
              <a:extLst>
                <a:ext uri="{909E8E84-426E-40DD-AFC4-6F175D3DCCD1}">
                  <a14:hiddenFill xmlns:a14="http://schemas.microsoft.com/office/drawing/2010/main">
                    <a:gradFill rotWithShape="0">
                      <a:gsLst>
                        <a:gs pos="0">
                          <a:srgbClr val="FFFFFF">
                            <a:gamma/>
                            <a:shade val="46275"/>
                            <a:invGamma/>
                          </a:srgbClr>
                        </a:gs>
                        <a:gs pos="50000">
                          <a:srgbClr val="FFFFFF"/>
                        </a:gs>
                        <a:gs pos="100000">
                          <a:srgbClr val="FFFFFF">
                            <a:gamma/>
                            <a:shade val="46275"/>
                            <a:invGamma/>
                          </a:srgbClr>
                        </a:gs>
                      </a:gsLst>
                      <a:lin ang="5400000" scaled="1"/>
                    </a:gradFill>
                  </a14:hiddenFill>
                </a:ext>
              </a:extLst>
            </p:spPr>
            <p:txBody>
              <a:bodyPr/>
              <a:lstStyle/>
              <a:p>
                <a:endParaRPr lang="de-DE"/>
              </a:p>
            </p:txBody>
          </p:sp>
          <p:sp>
            <p:nvSpPr>
              <p:cNvPr id="55318" name="Rectangle 22"/>
              <p:cNvSpPr>
                <a:spLocks noChangeArrowheads="1"/>
              </p:cNvSpPr>
              <p:nvPr/>
            </p:nvSpPr>
            <p:spPr bwMode="auto">
              <a:xfrm>
                <a:off x="2194" y="1654"/>
                <a:ext cx="78" cy="307"/>
              </a:xfrm>
              <a:prstGeom prst="rect">
                <a:avLst/>
              </a:prstGeom>
              <a:solidFill>
                <a:srgbClr val="FFFFFF"/>
              </a:solidFill>
              <a:ln w="9525">
                <a:solidFill>
                  <a:srgbClr val="969696"/>
                </a:solidFill>
                <a:miter lim="800000"/>
                <a:headEnd/>
                <a:tailEnd/>
              </a:ln>
            </p:spPr>
            <p:txBody>
              <a:bodyPr/>
              <a:lstStyle/>
              <a:p>
                <a:endParaRPr lang="de-DE"/>
              </a:p>
            </p:txBody>
          </p:sp>
          <p:sp>
            <p:nvSpPr>
              <p:cNvPr id="55319" name="Line 23"/>
              <p:cNvSpPr>
                <a:spLocks noChangeShapeType="1"/>
              </p:cNvSpPr>
              <p:nvPr/>
            </p:nvSpPr>
            <p:spPr bwMode="auto">
              <a:xfrm>
                <a:off x="1118" y="2290"/>
                <a:ext cx="8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20" name="AutoShape 24"/>
              <p:cNvSpPr>
                <a:spLocks noChangeArrowheads="1"/>
              </p:cNvSpPr>
              <p:nvPr/>
            </p:nvSpPr>
            <p:spPr bwMode="auto">
              <a:xfrm rot="16200000" flipH="1">
                <a:off x="2166" y="2454"/>
                <a:ext cx="77" cy="56"/>
              </a:xfrm>
              <a:prstGeom prst="flowChartDelay">
                <a:avLst/>
              </a:prstGeom>
              <a:solidFill>
                <a:srgbClr val="000000"/>
              </a:solidFill>
              <a:ln w="9525">
                <a:solidFill>
                  <a:srgbClr val="808080"/>
                </a:solidFill>
                <a:miter lim="800000"/>
                <a:headEnd/>
                <a:tailEnd/>
              </a:ln>
            </p:spPr>
            <p:txBody>
              <a:bodyPr/>
              <a:lstStyle/>
              <a:p>
                <a:endParaRPr lang="de-DE"/>
              </a:p>
            </p:txBody>
          </p:sp>
          <p:sp>
            <p:nvSpPr>
              <p:cNvPr id="55321" name="AutoShape 25"/>
              <p:cNvSpPr>
                <a:spLocks noChangeArrowheads="1"/>
              </p:cNvSpPr>
              <p:nvPr/>
            </p:nvSpPr>
            <p:spPr bwMode="auto">
              <a:xfrm rot="16200000" flipH="1">
                <a:off x="847" y="2455"/>
                <a:ext cx="77" cy="54"/>
              </a:xfrm>
              <a:prstGeom prst="flowChartDelay">
                <a:avLst/>
              </a:prstGeom>
              <a:solidFill>
                <a:srgbClr val="000000"/>
              </a:solidFill>
              <a:ln w="9525">
                <a:solidFill>
                  <a:srgbClr val="808080"/>
                </a:solidFill>
                <a:miter lim="800000"/>
                <a:headEnd/>
                <a:tailEnd/>
              </a:ln>
            </p:spPr>
            <p:txBody>
              <a:bodyPr/>
              <a:lstStyle/>
              <a:p>
                <a:endParaRPr lang="de-DE"/>
              </a:p>
            </p:txBody>
          </p:sp>
          <p:sp>
            <p:nvSpPr>
              <p:cNvPr id="55322" name="Rectangle 26" descr="Kleine Schachfelder"/>
              <p:cNvSpPr>
                <a:spLocks noChangeArrowheads="1"/>
              </p:cNvSpPr>
              <p:nvPr/>
            </p:nvSpPr>
            <p:spPr bwMode="auto">
              <a:xfrm>
                <a:off x="1411" y="1830"/>
                <a:ext cx="313" cy="154"/>
              </a:xfrm>
              <a:prstGeom prst="rect">
                <a:avLst/>
              </a:prstGeom>
              <a:pattFill prst="smCheck">
                <a:fgClr>
                  <a:srgbClr val="FF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5323" name="Line 27"/>
              <p:cNvSpPr>
                <a:spLocks noChangeShapeType="1"/>
              </p:cNvSpPr>
              <p:nvPr/>
            </p:nvSpPr>
            <p:spPr bwMode="auto">
              <a:xfrm>
                <a:off x="1471" y="1984"/>
                <a:ext cx="173"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24" name="Freeform 28"/>
              <p:cNvSpPr>
                <a:spLocks/>
              </p:cNvSpPr>
              <p:nvPr/>
            </p:nvSpPr>
            <p:spPr bwMode="auto">
              <a:xfrm>
                <a:off x="1254" y="2289"/>
                <a:ext cx="105" cy="78"/>
              </a:xfrm>
              <a:custGeom>
                <a:avLst/>
                <a:gdLst>
                  <a:gd name="T0" fmla="*/ 240 w 240"/>
                  <a:gd name="T1" fmla="*/ 0 h 183"/>
                  <a:gd name="T2" fmla="*/ 0 w 240"/>
                  <a:gd name="T3" fmla="*/ 183 h 183"/>
                </a:gdLst>
                <a:ahLst/>
                <a:cxnLst>
                  <a:cxn ang="0">
                    <a:pos x="T0" y="T1"/>
                  </a:cxn>
                  <a:cxn ang="0">
                    <a:pos x="T2" y="T3"/>
                  </a:cxn>
                </a:cxnLst>
                <a:rect l="0" t="0" r="r" b="b"/>
                <a:pathLst>
                  <a:path w="240" h="183">
                    <a:moveTo>
                      <a:pt x="240" y="0"/>
                    </a:moveTo>
                    <a:lnTo>
                      <a:pt x="0" y="183"/>
                    </a:lnTo>
                  </a:path>
                </a:pathLst>
              </a:custGeom>
              <a:noFill/>
              <a:ln w="317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25" name="Freeform 29"/>
              <p:cNvSpPr>
                <a:spLocks/>
              </p:cNvSpPr>
              <p:nvPr/>
            </p:nvSpPr>
            <p:spPr bwMode="auto">
              <a:xfrm>
                <a:off x="1540" y="2289"/>
                <a:ext cx="106" cy="78"/>
              </a:xfrm>
              <a:custGeom>
                <a:avLst/>
                <a:gdLst>
                  <a:gd name="T0" fmla="*/ 246 w 246"/>
                  <a:gd name="T1" fmla="*/ 0 h 183"/>
                  <a:gd name="T2" fmla="*/ 0 w 246"/>
                  <a:gd name="T3" fmla="*/ 183 h 183"/>
                </a:gdLst>
                <a:ahLst/>
                <a:cxnLst>
                  <a:cxn ang="0">
                    <a:pos x="T0" y="T1"/>
                  </a:cxn>
                  <a:cxn ang="0">
                    <a:pos x="T2" y="T3"/>
                  </a:cxn>
                </a:cxnLst>
                <a:rect l="0" t="0" r="r" b="b"/>
                <a:pathLst>
                  <a:path w="246" h="183">
                    <a:moveTo>
                      <a:pt x="246" y="0"/>
                    </a:moveTo>
                    <a:lnTo>
                      <a:pt x="0" y="183"/>
                    </a:lnTo>
                  </a:path>
                </a:pathLst>
              </a:custGeom>
              <a:noFill/>
              <a:ln w="317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26" name="Freeform 30"/>
              <p:cNvSpPr>
                <a:spLocks/>
              </p:cNvSpPr>
              <p:nvPr/>
            </p:nvSpPr>
            <p:spPr bwMode="auto">
              <a:xfrm>
                <a:off x="1817" y="2290"/>
                <a:ext cx="94" cy="79"/>
              </a:xfrm>
              <a:custGeom>
                <a:avLst/>
                <a:gdLst>
                  <a:gd name="T0" fmla="*/ 218 w 218"/>
                  <a:gd name="T1" fmla="*/ 0 h 183"/>
                  <a:gd name="T2" fmla="*/ 0 w 218"/>
                  <a:gd name="T3" fmla="*/ 183 h 183"/>
                </a:gdLst>
                <a:ahLst/>
                <a:cxnLst>
                  <a:cxn ang="0">
                    <a:pos x="T0" y="T1"/>
                  </a:cxn>
                  <a:cxn ang="0">
                    <a:pos x="T2" y="T3"/>
                  </a:cxn>
                </a:cxnLst>
                <a:rect l="0" t="0" r="r" b="b"/>
                <a:pathLst>
                  <a:path w="218" h="183">
                    <a:moveTo>
                      <a:pt x="218" y="0"/>
                    </a:moveTo>
                    <a:lnTo>
                      <a:pt x="0" y="183"/>
                    </a:lnTo>
                  </a:path>
                </a:pathLst>
              </a:custGeom>
              <a:noFill/>
              <a:ln w="317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55327" name="AutoShape 31"/>
            <p:cNvSpPr>
              <a:spLocks noChangeArrowheads="1"/>
            </p:cNvSpPr>
            <p:nvPr/>
          </p:nvSpPr>
          <p:spPr bwMode="auto">
            <a:xfrm>
              <a:off x="567" y="981"/>
              <a:ext cx="453" cy="453"/>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00FF00"/>
                  </a:solidFill>
                </a:rPr>
                <a:t>!</a:t>
              </a:r>
              <a:endParaRPr lang="de-DE" altLang="de-DE" sz="3000"/>
            </a:p>
          </p:txBody>
        </p:sp>
      </p:grpSp>
      <p:sp>
        <p:nvSpPr>
          <p:cNvPr id="55329" name="Rectangle 33"/>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55330" name="Rectangle 34"/>
          <p:cNvSpPr>
            <a:spLocks noGrp="1" noChangeArrowheads="1"/>
          </p:cNvSpPr>
          <p:nvPr>
            <p:ph type="body" idx="1"/>
          </p:nvPr>
        </p:nvSpPr>
        <p:spPr>
          <a:xfrm>
            <a:off x="4284663" y="1557338"/>
            <a:ext cx="4608512" cy="4284662"/>
          </a:xfrm>
          <a:noFill/>
          <a:ln/>
        </p:spPr>
        <p:txBody>
          <a:bodyPr/>
          <a:lstStyle/>
          <a:p>
            <a:pPr>
              <a:lnSpc>
                <a:spcPct val="80000"/>
              </a:lnSpc>
            </a:pPr>
            <a:r>
              <a:rPr lang="de-DE" altLang="de-DE" sz="2000"/>
              <a:t>Ausschließlich Bretter aus lebensmittelechtem Kunststoff verwenden, …</a:t>
            </a:r>
          </a:p>
          <a:p>
            <a:pPr>
              <a:lnSpc>
                <a:spcPct val="80000"/>
              </a:lnSpc>
            </a:pPr>
            <a:endParaRPr lang="de-DE" altLang="de-DE" sz="2000"/>
          </a:p>
          <a:p>
            <a:pPr>
              <a:lnSpc>
                <a:spcPct val="80000"/>
              </a:lnSpc>
            </a:pPr>
            <a:r>
              <a:rPr lang="de-DE" altLang="de-DE" sz="2000"/>
              <a:t>wenn möglich, in der Spülmaschine reinigen, ... </a:t>
            </a:r>
          </a:p>
          <a:p>
            <a:pPr>
              <a:lnSpc>
                <a:spcPct val="80000"/>
              </a:lnSpc>
            </a:pPr>
            <a:endParaRPr lang="de-DE" altLang="de-DE" sz="2000"/>
          </a:p>
          <a:p>
            <a:pPr>
              <a:lnSpc>
                <a:spcPct val="80000"/>
              </a:lnSpc>
            </a:pPr>
            <a:r>
              <a:rPr lang="de-DE" altLang="de-DE" sz="2000"/>
              <a:t>einzeln in geeigneten Ständern lagern.</a:t>
            </a:r>
          </a:p>
          <a:p>
            <a:pPr>
              <a:lnSpc>
                <a:spcPct val="80000"/>
              </a:lnSpc>
            </a:pPr>
            <a:endParaRPr lang="de-DE" altLang="de-DE" sz="2000"/>
          </a:p>
          <a:p>
            <a:pPr>
              <a:lnSpc>
                <a:spcPct val="80000"/>
              </a:lnSpc>
            </a:pPr>
            <a:r>
              <a:rPr lang="de-DE" altLang="de-DE" sz="2000"/>
              <a:t>Bretter nicht übereinander stapeln (Mikroorganismen in einem feuchten Nährmedium ohne Luftzirkulation vermehren sich sehr schnell).</a:t>
            </a:r>
          </a:p>
        </p:txBody>
      </p:sp>
      <p:sp>
        <p:nvSpPr>
          <p:cNvPr id="55331" name="Rectangle 35"/>
          <p:cNvSpPr>
            <a:spLocks noChangeArrowheads="1"/>
          </p:cNvSpPr>
          <p:nvPr/>
        </p:nvSpPr>
        <p:spPr bwMode="auto">
          <a:xfrm>
            <a:off x="4284663" y="833438"/>
            <a:ext cx="37576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200">
                <a:solidFill>
                  <a:srgbClr val="FFCC00"/>
                </a:solidFill>
              </a:rPr>
              <a:t>Kunststoffschneidebretter</a:t>
            </a:r>
          </a:p>
        </p:txBody>
      </p:sp>
      <p:sp>
        <p:nvSpPr>
          <p:cNvPr id="55332" name="Rectangle 36"/>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33" name="Rectangle 3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5334" name="Rectangle 3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331"/>
                                        </p:tgtEl>
                                        <p:attrNameLst>
                                          <p:attrName>style.visibility</p:attrName>
                                        </p:attrNameLst>
                                      </p:cBhvr>
                                      <p:to>
                                        <p:strVal val="visible"/>
                                      </p:to>
                                    </p:set>
                                    <p:animEffect transition="in" filter="fade">
                                      <p:cBhvr>
                                        <p:cTn id="7" dur="2000"/>
                                        <p:tgtEl>
                                          <p:spTgt spid="55331"/>
                                        </p:tgtEl>
                                      </p:cBhvr>
                                    </p:animEffect>
                                  </p:childTnLst>
                                </p:cTn>
                              </p:par>
                              <p:par>
                                <p:cTn id="8" presetID="10" presetClass="entr" presetSubtype="0" fill="hold" nodeType="withEffect">
                                  <p:stCondLst>
                                    <p:cond delay="0"/>
                                  </p:stCondLst>
                                  <p:childTnLst>
                                    <p:set>
                                      <p:cBhvr>
                                        <p:cTn id="9" dur="1" fill="hold">
                                          <p:stCondLst>
                                            <p:cond delay="0"/>
                                          </p:stCondLst>
                                        </p:cTn>
                                        <p:tgtEl>
                                          <p:spTgt spid="55330">
                                            <p:txEl>
                                              <p:pRg st="0" end="0"/>
                                            </p:txEl>
                                          </p:spTgt>
                                        </p:tgtEl>
                                        <p:attrNameLst>
                                          <p:attrName>style.visibility</p:attrName>
                                        </p:attrNameLst>
                                      </p:cBhvr>
                                      <p:to>
                                        <p:strVal val="visible"/>
                                      </p:to>
                                    </p:set>
                                    <p:animEffect transition="in" filter="fade">
                                      <p:cBhvr>
                                        <p:cTn id="10" dur="2000"/>
                                        <p:tgtEl>
                                          <p:spTgt spid="5533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4000"/>
                                  </p:stCondLst>
                                  <p:childTnLst>
                                    <p:set>
                                      <p:cBhvr>
                                        <p:cTn id="14" dur="1" fill="hold">
                                          <p:stCondLst>
                                            <p:cond delay="0"/>
                                          </p:stCondLst>
                                        </p:cTn>
                                        <p:tgtEl>
                                          <p:spTgt spid="55330">
                                            <p:txEl>
                                              <p:pRg st="2" end="2"/>
                                            </p:txEl>
                                          </p:spTgt>
                                        </p:tgtEl>
                                        <p:attrNameLst>
                                          <p:attrName>style.visibility</p:attrName>
                                        </p:attrNameLst>
                                      </p:cBhvr>
                                      <p:to>
                                        <p:strVal val="visible"/>
                                      </p:to>
                                    </p:set>
                                    <p:animEffect transition="in" filter="fade">
                                      <p:cBhvr>
                                        <p:cTn id="15" dur="2000"/>
                                        <p:tgtEl>
                                          <p:spTgt spid="5533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3000"/>
                                  </p:stCondLst>
                                  <p:childTnLst>
                                    <p:set>
                                      <p:cBhvr>
                                        <p:cTn id="19" dur="1" fill="hold">
                                          <p:stCondLst>
                                            <p:cond delay="0"/>
                                          </p:stCondLst>
                                        </p:cTn>
                                        <p:tgtEl>
                                          <p:spTgt spid="55330">
                                            <p:txEl>
                                              <p:pRg st="4" end="4"/>
                                            </p:txEl>
                                          </p:spTgt>
                                        </p:tgtEl>
                                        <p:attrNameLst>
                                          <p:attrName>style.visibility</p:attrName>
                                        </p:attrNameLst>
                                      </p:cBhvr>
                                      <p:to>
                                        <p:strVal val="visible"/>
                                      </p:to>
                                    </p:set>
                                    <p:animEffect transition="in" filter="fade">
                                      <p:cBhvr>
                                        <p:cTn id="20" dur="2000"/>
                                        <p:tgtEl>
                                          <p:spTgt spid="55330">
                                            <p:txEl>
                                              <p:pRg st="4" end="4"/>
                                            </p:txEl>
                                          </p:spTgt>
                                        </p:tgtEl>
                                      </p:cBhvr>
                                    </p:animEffect>
                                  </p:childTnLst>
                                </p:cTn>
                              </p:par>
                            </p:childTnLst>
                          </p:cTn>
                        </p:par>
                        <p:par>
                          <p:cTn id="21" fill="hold" nodeType="afterGroup">
                            <p:stCondLst>
                              <p:cond delay="5000"/>
                            </p:stCondLst>
                            <p:childTnLst>
                              <p:par>
                                <p:cTn id="22" presetID="10" presetClass="entr" presetSubtype="0" fill="hold" nodeType="afterEffect">
                                  <p:stCondLst>
                                    <p:cond delay="2000"/>
                                  </p:stCondLst>
                                  <p:childTnLst>
                                    <p:set>
                                      <p:cBhvr>
                                        <p:cTn id="23" dur="1" fill="hold">
                                          <p:stCondLst>
                                            <p:cond delay="0"/>
                                          </p:stCondLst>
                                        </p:cTn>
                                        <p:tgtEl>
                                          <p:spTgt spid="55308"/>
                                        </p:tgtEl>
                                        <p:attrNameLst>
                                          <p:attrName>style.visibility</p:attrName>
                                        </p:attrNameLst>
                                      </p:cBhvr>
                                      <p:to>
                                        <p:strVal val="visible"/>
                                      </p:to>
                                    </p:set>
                                    <p:animEffect transition="in" filter="fade">
                                      <p:cBhvr>
                                        <p:cTn id="24" dur="2000"/>
                                        <p:tgtEl>
                                          <p:spTgt spid="553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2500"/>
                                  </p:stCondLst>
                                  <p:childTnLst>
                                    <p:set>
                                      <p:cBhvr>
                                        <p:cTn id="28" dur="1" fill="hold">
                                          <p:stCondLst>
                                            <p:cond delay="0"/>
                                          </p:stCondLst>
                                        </p:cTn>
                                        <p:tgtEl>
                                          <p:spTgt spid="55330">
                                            <p:txEl>
                                              <p:pRg st="6" end="6"/>
                                            </p:txEl>
                                          </p:spTgt>
                                        </p:tgtEl>
                                        <p:attrNameLst>
                                          <p:attrName>style.visibility</p:attrName>
                                        </p:attrNameLst>
                                      </p:cBhvr>
                                      <p:to>
                                        <p:strVal val="visible"/>
                                      </p:to>
                                    </p:set>
                                    <p:animEffect transition="in" filter="fade">
                                      <p:cBhvr>
                                        <p:cTn id="29" dur="2000"/>
                                        <p:tgtEl>
                                          <p:spTgt spid="55330">
                                            <p:txEl>
                                              <p:pRg st="6" end="6"/>
                                            </p:txEl>
                                          </p:spTgt>
                                        </p:tgtEl>
                                      </p:cBhvr>
                                    </p:animEffect>
                                  </p:childTnLst>
                                </p:cTn>
                              </p:par>
                            </p:childTnLst>
                          </p:cTn>
                        </p:par>
                        <p:par>
                          <p:cTn id="30" fill="hold" nodeType="afterGroup">
                            <p:stCondLst>
                              <p:cond delay="4500"/>
                            </p:stCondLst>
                            <p:childTnLst>
                              <p:par>
                                <p:cTn id="31" presetID="26" presetClass="entr" presetSubtype="0" fill="hold" nodeType="afterEffect">
                                  <p:stCondLst>
                                    <p:cond delay="7000"/>
                                  </p:stCondLst>
                                  <p:childTnLst>
                                    <p:set>
                                      <p:cBhvr>
                                        <p:cTn id="32" dur="1" fill="hold">
                                          <p:stCondLst>
                                            <p:cond delay="0"/>
                                          </p:stCondLst>
                                        </p:cTn>
                                        <p:tgtEl>
                                          <p:spTgt spid="55298"/>
                                        </p:tgtEl>
                                        <p:attrNameLst>
                                          <p:attrName>style.visibility</p:attrName>
                                        </p:attrNameLst>
                                      </p:cBhvr>
                                      <p:to>
                                        <p:strVal val="visible"/>
                                      </p:to>
                                    </p:set>
                                    <p:animEffect transition="in" filter="wipe(down)">
                                      <p:cBhvr>
                                        <p:cTn id="33" dur="580">
                                          <p:stCondLst>
                                            <p:cond delay="0"/>
                                          </p:stCondLst>
                                        </p:cTn>
                                        <p:tgtEl>
                                          <p:spTgt spid="55298"/>
                                        </p:tgtEl>
                                      </p:cBhvr>
                                    </p:animEffect>
                                    <p:anim calcmode="lin" valueType="num">
                                      <p:cBhvr>
                                        <p:cTn id="34" dur="1822" tmFilter="0,0; 0.14,0.36; 0.43,0.73; 0.71,0.91; 1.0,1.0">
                                          <p:stCondLst>
                                            <p:cond delay="0"/>
                                          </p:stCondLst>
                                        </p:cTn>
                                        <p:tgtEl>
                                          <p:spTgt spid="5529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529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529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529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5298"/>
                                        </p:tgtEl>
                                        <p:attrNameLst>
                                          <p:attrName>ppt_y</p:attrName>
                                        </p:attrNameLst>
                                      </p:cBhvr>
                                      <p:tavLst>
                                        <p:tav tm="0" fmla="#ppt_y-sin(pi*$)/81">
                                          <p:val>
                                            <p:fltVal val="0"/>
                                          </p:val>
                                        </p:tav>
                                        <p:tav tm="100000">
                                          <p:val>
                                            <p:fltVal val="1"/>
                                          </p:val>
                                        </p:tav>
                                      </p:tavLst>
                                    </p:anim>
                                    <p:animScale>
                                      <p:cBhvr>
                                        <p:cTn id="39" dur="26">
                                          <p:stCondLst>
                                            <p:cond delay="650"/>
                                          </p:stCondLst>
                                        </p:cTn>
                                        <p:tgtEl>
                                          <p:spTgt spid="55298"/>
                                        </p:tgtEl>
                                      </p:cBhvr>
                                      <p:to x="100000" y="60000"/>
                                    </p:animScale>
                                    <p:animScale>
                                      <p:cBhvr>
                                        <p:cTn id="40" dur="166" decel="50000">
                                          <p:stCondLst>
                                            <p:cond delay="676"/>
                                          </p:stCondLst>
                                        </p:cTn>
                                        <p:tgtEl>
                                          <p:spTgt spid="55298"/>
                                        </p:tgtEl>
                                      </p:cBhvr>
                                      <p:to x="100000" y="100000"/>
                                    </p:animScale>
                                    <p:animScale>
                                      <p:cBhvr>
                                        <p:cTn id="41" dur="26">
                                          <p:stCondLst>
                                            <p:cond delay="1312"/>
                                          </p:stCondLst>
                                        </p:cTn>
                                        <p:tgtEl>
                                          <p:spTgt spid="55298"/>
                                        </p:tgtEl>
                                      </p:cBhvr>
                                      <p:to x="100000" y="80000"/>
                                    </p:animScale>
                                    <p:animScale>
                                      <p:cBhvr>
                                        <p:cTn id="42" dur="166" decel="50000">
                                          <p:stCondLst>
                                            <p:cond delay="1338"/>
                                          </p:stCondLst>
                                        </p:cTn>
                                        <p:tgtEl>
                                          <p:spTgt spid="55298"/>
                                        </p:tgtEl>
                                      </p:cBhvr>
                                      <p:to x="100000" y="100000"/>
                                    </p:animScale>
                                    <p:animScale>
                                      <p:cBhvr>
                                        <p:cTn id="43" dur="26">
                                          <p:stCondLst>
                                            <p:cond delay="1642"/>
                                          </p:stCondLst>
                                        </p:cTn>
                                        <p:tgtEl>
                                          <p:spTgt spid="55298"/>
                                        </p:tgtEl>
                                      </p:cBhvr>
                                      <p:to x="100000" y="90000"/>
                                    </p:animScale>
                                    <p:animScale>
                                      <p:cBhvr>
                                        <p:cTn id="44" dur="166" decel="50000">
                                          <p:stCondLst>
                                            <p:cond delay="1668"/>
                                          </p:stCondLst>
                                        </p:cTn>
                                        <p:tgtEl>
                                          <p:spTgt spid="55298"/>
                                        </p:tgtEl>
                                      </p:cBhvr>
                                      <p:to x="100000" y="100000"/>
                                    </p:animScale>
                                    <p:animScale>
                                      <p:cBhvr>
                                        <p:cTn id="45" dur="26">
                                          <p:stCondLst>
                                            <p:cond delay="1808"/>
                                          </p:stCondLst>
                                        </p:cTn>
                                        <p:tgtEl>
                                          <p:spTgt spid="55298"/>
                                        </p:tgtEl>
                                      </p:cBhvr>
                                      <p:to x="100000" y="95000"/>
                                    </p:animScale>
                                    <p:animScale>
                                      <p:cBhvr>
                                        <p:cTn id="46" dur="166" decel="50000">
                                          <p:stCondLst>
                                            <p:cond delay="1834"/>
                                          </p:stCondLst>
                                        </p:cTn>
                                        <p:tgtEl>
                                          <p:spTgt spid="55298"/>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nodePh="1">
                                  <p:stCondLst>
                                    <p:cond delay="3000"/>
                                  </p:stCondLst>
                                  <p:endCondLst>
                                    <p:cond evt="begin" delay="0">
                                      <p:tn val="49"/>
                                    </p:cond>
                                  </p:endCondLst>
                                  <p:childTnLst>
                                    <p:set>
                                      <p:cBhvr>
                                        <p:cTn id="50" dur="1" fill="hold">
                                          <p:stCondLst>
                                            <p:cond delay="0"/>
                                          </p:stCondLst>
                                        </p:cTn>
                                        <p:tgtEl>
                                          <p:spTgt spid="55332"/>
                                        </p:tgtEl>
                                        <p:attrNameLst>
                                          <p:attrName>style.visibility</p:attrName>
                                        </p:attrNameLst>
                                      </p:cBhvr>
                                      <p:to>
                                        <p:strVal val="visible"/>
                                      </p:to>
                                    </p:set>
                                    <p:animEffect transition="in" filter="wipe(down)">
                                      <p:cBhvr>
                                        <p:cTn id="51" dur="580">
                                          <p:stCondLst>
                                            <p:cond delay="0"/>
                                          </p:stCondLst>
                                        </p:cTn>
                                        <p:tgtEl>
                                          <p:spTgt spid="55332"/>
                                        </p:tgtEl>
                                      </p:cBhvr>
                                    </p:animEffect>
                                    <p:anim calcmode="lin" valueType="num">
                                      <p:cBhvr>
                                        <p:cTn id="52" dur="1822" tmFilter="0,0; 0.14,0.36; 0.43,0.73; 0.71,0.91; 1.0,1.0">
                                          <p:stCondLst>
                                            <p:cond delay="0"/>
                                          </p:stCondLst>
                                        </p:cTn>
                                        <p:tgtEl>
                                          <p:spTgt spid="553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53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53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53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5332"/>
                                        </p:tgtEl>
                                        <p:attrNameLst>
                                          <p:attrName>ppt_y</p:attrName>
                                        </p:attrNameLst>
                                      </p:cBhvr>
                                      <p:tavLst>
                                        <p:tav tm="0" fmla="#ppt_y-sin(pi*$)/81">
                                          <p:val>
                                            <p:fltVal val="0"/>
                                          </p:val>
                                        </p:tav>
                                        <p:tav tm="100000">
                                          <p:val>
                                            <p:fltVal val="1"/>
                                          </p:val>
                                        </p:tav>
                                      </p:tavLst>
                                    </p:anim>
                                    <p:animScale>
                                      <p:cBhvr>
                                        <p:cTn id="57" dur="26">
                                          <p:stCondLst>
                                            <p:cond delay="650"/>
                                          </p:stCondLst>
                                        </p:cTn>
                                        <p:tgtEl>
                                          <p:spTgt spid="55332"/>
                                        </p:tgtEl>
                                      </p:cBhvr>
                                      <p:to x="100000" y="60000"/>
                                    </p:animScale>
                                    <p:animScale>
                                      <p:cBhvr>
                                        <p:cTn id="58" dur="166" decel="50000">
                                          <p:stCondLst>
                                            <p:cond delay="676"/>
                                          </p:stCondLst>
                                        </p:cTn>
                                        <p:tgtEl>
                                          <p:spTgt spid="55332"/>
                                        </p:tgtEl>
                                      </p:cBhvr>
                                      <p:to x="100000" y="100000"/>
                                    </p:animScale>
                                    <p:animScale>
                                      <p:cBhvr>
                                        <p:cTn id="59" dur="26">
                                          <p:stCondLst>
                                            <p:cond delay="1312"/>
                                          </p:stCondLst>
                                        </p:cTn>
                                        <p:tgtEl>
                                          <p:spTgt spid="55332"/>
                                        </p:tgtEl>
                                      </p:cBhvr>
                                      <p:to x="100000" y="80000"/>
                                    </p:animScale>
                                    <p:animScale>
                                      <p:cBhvr>
                                        <p:cTn id="60" dur="166" decel="50000">
                                          <p:stCondLst>
                                            <p:cond delay="1338"/>
                                          </p:stCondLst>
                                        </p:cTn>
                                        <p:tgtEl>
                                          <p:spTgt spid="55332"/>
                                        </p:tgtEl>
                                      </p:cBhvr>
                                      <p:to x="100000" y="100000"/>
                                    </p:animScale>
                                    <p:animScale>
                                      <p:cBhvr>
                                        <p:cTn id="61" dur="26">
                                          <p:stCondLst>
                                            <p:cond delay="1642"/>
                                          </p:stCondLst>
                                        </p:cTn>
                                        <p:tgtEl>
                                          <p:spTgt spid="55332"/>
                                        </p:tgtEl>
                                      </p:cBhvr>
                                      <p:to x="100000" y="90000"/>
                                    </p:animScale>
                                    <p:animScale>
                                      <p:cBhvr>
                                        <p:cTn id="62" dur="166" decel="50000">
                                          <p:stCondLst>
                                            <p:cond delay="1668"/>
                                          </p:stCondLst>
                                        </p:cTn>
                                        <p:tgtEl>
                                          <p:spTgt spid="55332"/>
                                        </p:tgtEl>
                                      </p:cBhvr>
                                      <p:to x="100000" y="100000"/>
                                    </p:animScale>
                                    <p:animScale>
                                      <p:cBhvr>
                                        <p:cTn id="63" dur="26">
                                          <p:stCondLst>
                                            <p:cond delay="1808"/>
                                          </p:stCondLst>
                                        </p:cTn>
                                        <p:tgtEl>
                                          <p:spTgt spid="55332"/>
                                        </p:tgtEl>
                                      </p:cBhvr>
                                      <p:to x="100000" y="95000"/>
                                    </p:animScale>
                                    <p:animScale>
                                      <p:cBhvr>
                                        <p:cTn id="64" dur="166" decel="50000">
                                          <p:stCondLst>
                                            <p:cond delay="1834"/>
                                          </p:stCondLst>
                                        </p:cTn>
                                        <p:tgtEl>
                                          <p:spTgt spid="553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1" grpId="0"/>
      <p:bldP spid="5533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altLang="de-DE" sz="3800"/>
              <a:t>6.2 Bretterreinigung</a:t>
            </a:r>
          </a:p>
        </p:txBody>
      </p:sp>
      <p:sp>
        <p:nvSpPr>
          <p:cNvPr id="56323" name="Rectangle 3"/>
          <p:cNvSpPr>
            <a:spLocks noGrp="1" noChangeArrowheads="1"/>
          </p:cNvSpPr>
          <p:nvPr>
            <p:ph type="body" idx="1"/>
          </p:nvPr>
        </p:nvSpPr>
        <p:spPr>
          <a:xfrm>
            <a:off x="458788" y="1598613"/>
            <a:ext cx="8226425" cy="4497387"/>
          </a:xfrm>
        </p:spPr>
        <p:txBody>
          <a:bodyPr/>
          <a:lstStyle/>
          <a:p>
            <a:pPr>
              <a:lnSpc>
                <a:spcPct val="80000"/>
              </a:lnSpc>
            </a:pPr>
            <a:r>
              <a:rPr lang="de-DE" altLang="de-DE" sz="2100"/>
              <a:t>Für die Spülmaschine zu große Bretter müssen mit der Hand gereinigt werden, - gehen Sie dabei folgendermaßen vor:</a:t>
            </a:r>
          </a:p>
          <a:p>
            <a:pPr>
              <a:lnSpc>
                <a:spcPct val="80000"/>
              </a:lnSpc>
              <a:buFont typeface="Wingdings" pitchFamily="2" charset="2"/>
              <a:buNone/>
            </a:pPr>
            <a:r>
              <a:rPr lang="de-DE" altLang="de-DE" sz="2100"/>
              <a:t> </a:t>
            </a:r>
          </a:p>
          <a:p>
            <a:pPr>
              <a:lnSpc>
                <a:spcPct val="80000"/>
              </a:lnSpc>
            </a:pPr>
            <a:r>
              <a:rPr lang="de-DE" altLang="de-DE" sz="2100"/>
              <a:t>Grobe Essenreste entsorgen, Vorder - und Rückseite unter fließendem Wasser vorspülen, …  </a:t>
            </a:r>
          </a:p>
          <a:p>
            <a:pPr>
              <a:lnSpc>
                <a:spcPct val="80000"/>
              </a:lnSpc>
            </a:pPr>
            <a:endParaRPr lang="de-DE" altLang="de-DE" sz="2100"/>
          </a:p>
          <a:p>
            <a:pPr>
              <a:lnSpc>
                <a:spcPct val="80000"/>
              </a:lnSpc>
            </a:pPr>
            <a:r>
              <a:rPr lang="de-DE" altLang="de-DE" sz="2100"/>
              <a:t>die Flächen mit einer Bürste und geeignetem Reinigungsmittel gründlich einseifen, nachspülen und abtrocknen, …</a:t>
            </a:r>
          </a:p>
          <a:p>
            <a:pPr>
              <a:lnSpc>
                <a:spcPct val="80000"/>
              </a:lnSpc>
              <a:buFont typeface="Wingdings" pitchFamily="2" charset="2"/>
              <a:buNone/>
            </a:pPr>
            <a:endParaRPr lang="de-DE" altLang="de-DE" sz="2100"/>
          </a:p>
          <a:p>
            <a:pPr>
              <a:lnSpc>
                <a:spcPct val="80000"/>
              </a:lnSpc>
            </a:pPr>
            <a:r>
              <a:rPr lang="de-DE" altLang="de-DE" sz="2100"/>
              <a:t>die Bretter in ein Tauchbad aus Trinkwasser und einem geeigneten Desinfektionsmittel geben (Dosierungsanweisung beachten) und mindestens 10 Minuten einwirken lassen.</a:t>
            </a:r>
          </a:p>
          <a:p>
            <a:pPr>
              <a:lnSpc>
                <a:spcPct val="80000"/>
              </a:lnSpc>
              <a:buFont typeface="Wingdings" pitchFamily="2" charset="2"/>
              <a:buNone/>
            </a:pPr>
            <a:endParaRPr lang="de-DE" altLang="de-DE" sz="2100"/>
          </a:p>
          <a:p>
            <a:pPr>
              <a:lnSpc>
                <a:spcPct val="80000"/>
              </a:lnSpc>
            </a:pPr>
            <a:r>
              <a:rPr lang="de-DE" altLang="de-DE" sz="2100"/>
              <a:t>Danach mit klarem Trinkwasser nachspülen und frischen Einwegputzlappen oder frischen Handtüchern abtrocknen.</a:t>
            </a:r>
          </a:p>
        </p:txBody>
      </p:sp>
      <p:sp>
        <p:nvSpPr>
          <p:cNvPr id="56324" name="Rectangle 4"/>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25"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56327" name="Rectangle 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6328"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6323">
                                            <p:txEl>
                                              <p:pRg st="0" end="0"/>
                                            </p:txEl>
                                          </p:spTgt>
                                        </p:tgtEl>
                                        <p:attrNameLst>
                                          <p:attrName>style.visibility</p:attrName>
                                        </p:attrNameLst>
                                      </p:cBhvr>
                                      <p:to>
                                        <p:strVal val="visible"/>
                                      </p:to>
                                    </p:set>
                                    <p:animEffect transition="in" filter="fade">
                                      <p:cBhvr>
                                        <p:cTn id="11" dur="2000"/>
                                        <p:tgtEl>
                                          <p:spTgt spid="563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6000"/>
                                  </p:stCondLst>
                                  <p:childTnLst>
                                    <p:set>
                                      <p:cBhvr>
                                        <p:cTn id="15" dur="1" fill="hold">
                                          <p:stCondLst>
                                            <p:cond delay="0"/>
                                          </p:stCondLst>
                                        </p:cTn>
                                        <p:tgtEl>
                                          <p:spTgt spid="56323">
                                            <p:txEl>
                                              <p:pRg st="2" end="2"/>
                                            </p:txEl>
                                          </p:spTgt>
                                        </p:tgtEl>
                                        <p:attrNameLst>
                                          <p:attrName>style.visibility</p:attrName>
                                        </p:attrNameLst>
                                      </p:cBhvr>
                                      <p:to>
                                        <p:strVal val="visible"/>
                                      </p:to>
                                    </p:set>
                                    <p:animEffect transition="in" filter="fade">
                                      <p:cBhvr>
                                        <p:cTn id="16" dur="2000"/>
                                        <p:tgtEl>
                                          <p:spTgt spid="563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550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2000"/>
                                        <p:tgtEl>
                                          <p:spTgt spid="5632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6500"/>
                                  </p:stCondLst>
                                  <p:childTnLst>
                                    <p:set>
                                      <p:cBhvr>
                                        <p:cTn id="25" dur="1" fill="hold">
                                          <p:stCondLst>
                                            <p:cond delay="0"/>
                                          </p:stCondLst>
                                        </p:cTn>
                                        <p:tgtEl>
                                          <p:spTgt spid="56323">
                                            <p:txEl>
                                              <p:pRg st="6" end="6"/>
                                            </p:txEl>
                                          </p:spTgt>
                                        </p:tgtEl>
                                        <p:attrNameLst>
                                          <p:attrName>style.visibility</p:attrName>
                                        </p:attrNameLst>
                                      </p:cBhvr>
                                      <p:to>
                                        <p:strVal val="visible"/>
                                      </p:to>
                                    </p:set>
                                    <p:animEffect transition="in" filter="fade">
                                      <p:cBhvr>
                                        <p:cTn id="26" dur="2000"/>
                                        <p:tgtEl>
                                          <p:spTgt spid="56323">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9500"/>
                                  </p:stCondLst>
                                  <p:childTnLst>
                                    <p:set>
                                      <p:cBhvr>
                                        <p:cTn id="30" dur="1" fill="hold">
                                          <p:stCondLst>
                                            <p:cond delay="0"/>
                                          </p:stCondLst>
                                        </p:cTn>
                                        <p:tgtEl>
                                          <p:spTgt spid="56323">
                                            <p:txEl>
                                              <p:pRg st="8" end="8"/>
                                            </p:txEl>
                                          </p:spTgt>
                                        </p:tgtEl>
                                        <p:attrNameLst>
                                          <p:attrName>style.visibility</p:attrName>
                                        </p:attrNameLst>
                                      </p:cBhvr>
                                      <p:to>
                                        <p:strVal val="visible"/>
                                      </p:to>
                                    </p:set>
                                    <p:animEffect transition="in" filter="fade">
                                      <p:cBhvr>
                                        <p:cTn id="31" dur="2000"/>
                                        <p:tgtEl>
                                          <p:spTgt spid="56323">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nodePh="1">
                                  <p:stCondLst>
                                    <p:cond delay="6000"/>
                                  </p:stCondLst>
                                  <p:endCondLst>
                                    <p:cond evt="begin" delay="0">
                                      <p:tn val="34"/>
                                    </p:cond>
                                  </p:endCondLst>
                                  <p:childTnLst>
                                    <p:set>
                                      <p:cBhvr>
                                        <p:cTn id="35" dur="1" fill="hold">
                                          <p:stCondLst>
                                            <p:cond delay="0"/>
                                          </p:stCondLst>
                                        </p:cTn>
                                        <p:tgtEl>
                                          <p:spTgt spid="56324"/>
                                        </p:tgtEl>
                                        <p:attrNameLst>
                                          <p:attrName>style.visibility</p:attrName>
                                        </p:attrNameLst>
                                      </p:cBhvr>
                                      <p:to>
                                        <p:strVal val="visible"/>
                                      </p:to>
                                    </p:set>
                                    <p:animEffect transition="in" filter="wipe(down)">
                                      <p:cBhvr>
                                        <p:cTn id="36" dur="580">
                                          <p:stCondLst>
                                            <p:cond delay="0"/>
                                          </p:stCondLst>
                                        </p:cTn>
                                        <p:tgtEl>
                                          <p:spTgt spid="56324"/>
                                        </p:tgtEl>
                                      </p:cBhvr>
                                    </p:animEffect>
                                    <p:anim calcmode="lin" valueType="num">
                                      <p:cBhvr>
                                        <p:cTn id="37" dur="1822" tmFilter="0,0; 0.14,0.36; 0.43,0.73; 0.71,0.91; 1.0,1.0">
                                          <p:stCondLst>
                                            <p:cond delay="0"/>
                                          </p:stCondLst>
                                        </p:cTn>
                                        <p:tgtEl>
                                          <p:spTgt spid="5632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632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632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632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6324"/>
                                        </p:tgtEl>
                                        <p:attrNameLst>
                                          <p:attrName>ppt_y</p:attrName>
                                        </p:attrNameLst>
                                      </p:cBhvr>
                                      <p:tavLst>
                                        <p:tav tm="0" fmla="#ppt_y-sin(pi*$)/81">
                                          <p:val>
                                            <p:fltVal val="0"/>
                                          </p:val>
                                        </p:tav>
                                        <p:tav tm="100000">
                                          <p:val>
                                            <p:fltVal val="1"/>
                                          </p:val>
                                        </p:tav>
                                      </p:tavLst>
                                    </p:anim>
                                    <p:animScale>
                                      <p:cBhvr>
                                        <p:cTn id="42" dur="26">
                                          <p:stCondLst>
                                            <p:cond delay="650"/>
                                          </p:stCondLst>
                                        </p:cTn>
                                        <p:tgtEl>
                                          <p:spTgt spid="56324"/>
                                        </p:tgtEl>
                                      </p:cBhvr>
                                      <p:to x="100000" y="60000"/>
                                    </p:animScale>
                                    <p:animScale>
                                      <p:cBhvr>
                                        <p:cTn id="43" dur="166" decel="50000">
                                          <p:stCondLst>
                                            <p:cond delay="676"/>
                                          </p:stCondLst>
                                        </p:cTn>
                                        <p:tgtEl>
                                          <p:spTgt spid="56324"/>
                                        </p:tgtEl>
                                      </p:cBhvr>
                                      <p:to x="100000" y="100000"/>
                                    </p:animScale>
                                    <p:animScale>
                                      <p:cBhvr>
                                        <p:cTn id="44" dur="26">
                                          <p:stCondLst>
                                            <p:cond delay="1312"/>
                                          </p:stCondLst>
                                        </p:cTn>
                                        <p:tgtEl>
                                          <p:spTgt spid="56324"/>
                                        </p:tgtEl>
                                      </p:cBhvr>
                                      <p:to x="100000" y="80000"/>
                                    </p:animScale>
                                    <p:animScale>
                                      <p:cBhvr>
                                        <p:cTn id="45" dur="166" decel="50000">
                                          <p:stCondLst>
                                            <p:cond delay="1338"/>
                                          </p:stCondLst>
                                        </p:cTn>
                                        <p:tgtEl>
                                          <p:spTgt spid="56324"/>
                                        </p:tgtEl>
                                      </p:cBhvr>
                                      <p:to x="100000" y="100000"/>
                                    </p:animScale>
                                    <p:animScale>
                                      <p:cBhvr>
                                        <p:cTn id="46" dur="26">
                                          <p:stCondLst>
                                            <p:cond delay="1642"/>
                                          </p:stCondLst>
                                        </p:cTn>
                                        <p:tgtEl>
                                          <p:spTgt spid="56324"/>
                                        </p:tgtEl>
                                      </p:cBhvr>
                                      <p:to x="100000" y="90000"/>
                                    </p:animScale>
                                    <p:animScale>
                                      <p:cBhvr>
                                        <p:cTn id="47" dur="166" decel="50000">
                                          <p:stCondLst>
                                            <p:cond delay="1668"/>
                                          </p:stCondLst>
                                        </p:cTn>
                                        <p:tgtEl>
                                          <p:spTgt spid="56324"/>
                                        </p:tgtEl>
                                      </p:cBhvr>
                                      <p:to x="100000" y="100000"/>
                                    </p:animScale>
                                    <p:animScale>
                                      <p:cBhvr>
                                        <p:cTn id="48" dur="26">
                                          <p:stCondLst>
                                            <p:cond delay="1808"/>
                                          </p:stCondLst>
                                        </p:cTn>
                                        <p:tgtEl>
                                          <p:spTgt spid="56324"/>
                                        </p:tgtEl>
                                      </p:cBhvr>
                                      <p:to x="100000" y="95000"/>
                                    </p:animScale>
                                    <p:animScale>
                                      <p:cBhvr>
                                        <p:cTn id="49" dur="166" decel="50000">
                                          <p:stCondLst>
                                            <p:cond delay="1834"/>
                                          </p:stCondLst>
                                        </p:cTn>
                                        <p:tgtEl>
                                          <p:spTgt spid="563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P spid="563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altLang="de-DE" sz="3800"/>
              <a:t>6.3 Arbeitsmesser</a:t>
            </a:r>
          </a:p>
        </p:txBody>
      </p:sp>
      <p:sp>
        <p:nvSpPr>
          <p:cNvPr id="57347" name="Rectangle 3"/>
          <p:cNvSpPr>
            <a:spLocks noGrp="1" noChangeArrowheads="1"/>
          </p:cNvSpPr>
          <p:nvPr>
            <p:ph type="body" idx="1"/>
          </p:nvPr>
        </p:nvSpPr>
        <p:spPr>
          <a:xfrm>
            <a:off x="395288" y="1412875"/>
            <a:ext cx="8434387" cy="4497388"/>
          </a:xfrm>
        </p:spPr>
        <p:txBody>
          <a:bodyPr/>
          <a:lstStyle/>
          <a:p>
            <a:pPr>
              <a:lnSpc>
                <a:spcPct val="80000"/>
              </a:lnSpc>
              <a:buFont typeface="Wingdings" pitchFamily="2" charset="2"/>
              <a:buNone/>
            </a:pPr>
            <a:endParaRPr lang="de-DE" altLang="de-DE" sz="1800" b="1"/>
          </a:p>
          <a:p>
            <a:pPr>
              <a:lnSpc>
                <a:spcPct val="80000"/>
              </a:lnSpc>
            </a:pPr>
            <a:r>
              <a:rPr lang="de-DE" altLang="de-DE" sz="2100"/>
              <a:t>Messergriffe sollten nicht aus Holz sein. Messer vor der Reinigung nicht lose in ein mit Spülwasser gefülltes Becken werfen. Hier ist die Verletzungsgefahr durch unachtsames Hineingreifen am größten.</a:t>
            </a:r>
          </a:p>
          <a:p>
            <a:pPr>
              <a:lnSpc>
                <a:spcPct val="80000"/>
              </a:lnSpc>
              <a:buFont typeface="Wingdings" pitchFamily="2" charset="2"/>
              <a:buNone/>
            </a:pPr>
            <a:endParaRPr lang="de-DE" altLang="de-DE" sz="2100"/>
          </a:p>
          <a:p>
            <a:pPr>
              <a:lnSpc>
                <a:spcPct val="80000"/>
              </a:lnSpc>
            </a:pPr>
            <a:r>
              <a:rPr lang="de-DE" altLang="de-DE" sz="2100"/>
              <a:t>Arbeitsmesser sollten Sie mit der Hand und in einem Tauchbad mit Desinfektionsmittellösung reinigen (s.o), da die hohen Temperaturen in einer Spülmaschine nach kurzer Zeit zum Abstumpfen der empfindlichen Messerklingen führen.</a:t>
            </a:r>
          </a:p>
          <a:p>
            <a:pPr>
              <a:lnSpc>
                <a:spcPct val="80000"/>
              </a:lnSpc>
              <a:buFont typeface="Wingdings" pitchFamily="2" charset="2"/>
              <a:buNone/>
            </a:pPr>
            <a:endParaRPr lang="de-DE" altLang="de-DE" sz="2100"/>
          </a:p>
          <a:p>
            <a:pPr>
              <a:lnSpc>
                <a:spcPct val="80000"/>
              </a:lnSpc>
            </a:pPr>
            <a:r>
              <a:rPr lang="de-DE" altLang="de-DE" sz="2100"/>
              <a:t>Messer nicht lose in Schubladen aufbewahren. Die Aufbewahrung von Arbeitsmessern ist sicher und hygienisch, wenn die Messerschneiden nach unten gerichtet in die Fugen eines lebensmittelechten Kunststoffblockes eingelegt werden, </a:t>
            </a:r>
            <a:r>
              <a:rPr lang="de-DE" altLang="de-DE" sz="2100">
                <a:solidFill>
                  <a:srgbClr val="FFCC00"/>
                </a:solidFill>
              </a:rPr>
              <a:t>der sich in einer Schublade befindet …</a:t>
            </a:r>
            <a:r>
              <a:rPr lang="de-DE" altLang="de-DE" sz="2100"/>
              <a:t> </a:t>
            </a:r>
          </a:p>
        </p:txBody>
      </p:sp>
      <p:sp>
        <p:nvSpPr>
          <p:cNvPr id="57349" name="Rectangle 5"/>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57350" name="Rectangle 6"/>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351" name="Rectangle 7"/>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7352"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7347">
                                            <p:txEl>
                                              <p:pRg st="1" end="1"/>
                                            </p:txEl>
                                          </p:spTgt>
                                        </p:tgtEl>
                                        <p:attrNameLst>
                                          <p:attrName>style.visibility</p:attrName>
                                        </p:attrNameLst>
                                      </p:cBhvr>
                                      <p:to>
                                        <p:strVal val="visible"/>
                                      </p:to>
                                    </p:set>
                                    <p:animEffect transition="in" filter="fade">
                                      <p:cBhvr>
                                        <p:cTn id="11" dur="2000"/>
                                        <p:tgtEl>
                                          <p:spTgt spid="5734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100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fade">
                                      <p:cBhvr>
                                        <p:cTn id="16" dur="2000"/>
                                        <p:tgtEl>
                                          <p:spTgt spid="5734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13000"/>
                                  </p:stCondLst>
                                  <p:childTnLst>
                                    <p:set>
                                      <p:cBhvr>
                                        <p:cTn id="20" dur="1" fill="hold">
                                          <p:stCondLst>
                                            <p:cond delay="0"/>
                                          </p:stCondLst>
                                        </p:cTn>
                                        <p:tgtEl>
                                          <p:spTgt spid="57347">
                                            <p:txEl>
                                              <p:pRg st="5" end="5"/>
                                            </p:txEl>
                                          </p:spTgt>
                                        </p:tgtEl>
                                        <p:attrNameLst>
                                          <p:attrName>style.visibility</p:attrName>
                                        </p:attrNameLst>
                                      </p:cBhvr>
                                      <p:to>
                                        <p:strVal val="visible"/>
                                      </p:to>
                                    </p:set>
                                    <p:animEffect transition="in" filter="fade">
                                      <p:cBhvr>
                                        <p:cTn id="21" dur="2000"/>
                                        <p:tgtEl>
                                          <p:spTgt spid="5734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grpId="0" nodeType="clickEffect" nodePh="1">
                                  <p:stCondLst>
                                    <p:cond delay="15000"/>
                                  </p:stCondLst>
                                  <p:endCondLst>
                                    <p:cond evt="begin" delay="0">
                                      <p:tn val="24"/>
                                    </p:cond>
                                  </p:endCondLst>
                                  <p:childTnLst>
                                    <p:set>
                                      <p:cBhvr>
                                        <p:cTn id="25" dur="1" fill="hold">
                                          <p:stCondLst>
                                            <p:cond delay="0"/>
                                          </p:stCondLst>
                                        </p:cTn>
                                        <p:tgtEl>
                                          <p:spTgt spid="57350"/>
                                        </p:tgtEl>
                                        <p:attrNameLst>
                                          <p:attrName>style.visibility</p:attrName>
                                        </p:attrNameLst>
                                      </p:cBhvr>
                                      <p:to>
                                        <p:strVal val="visible"/>
                                      </p:to>
                                    </p:set>
                                    <p:animEffect transition="in" filter="wipe(down)">
                                      <p:cBhvr>
                                        <p:cTn id="26" dur="580">
                                          <p:stCondLst>
                                            <p:cond delay="0"/>
                                          </p:stCondLst>
                                        </p:cTn>
                                        <p:tgtEl>
                                          <p:spTgt spid="57350"/>
                                        </p:tgtEl>
                                      </p:cBhvr>
                                    </p:animEffect>
                                    <p:anim calcmode="lin" valueType="num">
                                      <p:cBhvr>
                                        <p:cTn id="27" dur="1822" tmFilter="0,0; 0.14,0.36; 0.43,0.73; 0.71,0.91; 1.0,1.0">
                                          <p:stCondLst>
                                            <p:cond delay="0"/>
                                          </p:stCondLst>
                                        </p:cTn>
                                        <p:tgtEl>
                                          <p:spTgt spid="5735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735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735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735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7350"/>
                                        </p:tgtEl>
                                        <p:attrNameLst>
                                          <p:attrName>ppt_y</p:attrName>
                                        </p:attrNameLst>
                                      </p:cBhvr>
                                      <p:tavLst>
                                        <p:tav tm="0" fmla="#ppt_y-sin(pi*$)/81">
                                          <p:val>
                                            <p:fltVal val="0"/>
                                          </p:val>
                                        </p:tav>
                                        <p:tav tm="100000">
                                          <p:val>
                                            <p:fltVal val="1"/>
                                          </p:val>
                                        </p:tav>
                                      </p:tavLst>
                                    </p:anim>
                                    <p:animScale>
                                      <p:cBhvr>
                                        <p:cTn id="32" dur="26">
                                          <p:stCondLst>
                                            <p:cond delay="650"/>
                                          </p:stCondLst>
                                        </p:cTn>
                                        <p:tgtEl>
                                          <p:spTgt spid="57350"/>
                                        </p:tgtEl>
                                      </p:cBhvr>
                                      <p:to x="100000" y="60000"/>
                                    </p:animScale>
                                    <p:animScale>
                                      <p:cBhvr>
                                        <p:cTn id="33" dur="166" decel="50000">
                                          <p:stCondLst>
                                            <p:cond delay="676"/>
                                          </p:stCondLst>
                                        </p:cTn>
                                        <p:tgtEl>
                                          <p:spTgt spid="57350"/>
                                        </p:tgtEl>
                                      </p:cBhvr>
                                      <p:to x="100000" y="100000"/>
                                    </p:animScale>
                                    <p:animScale>
                                      <p:cBhvr>
                                        <p:cTn id="34" dur="26">
                                          <p:stCondLst>
                                            <p:cond delay="1312"/>
                                          </p:stCondLst>
                                        </p:cTn>
                                        <p:tgtEl>
                                          <p:spTgt spid="57350"/>
                                        </p:tgtEl>
                                      </p:cBhvr>
                                      <p:to x="100000" y="80000"/>
                                    </p:animScale>
                                    <p:animScale>
                                      <p:cBhvr>
                                        <p:cTn id="35" dur="166" decel="50000">
                                          <p:stCondLst>
                                            <p:cond delay="1338"/>
                                          </p:stCondLst>
                                        </p:cTn>
                                        <p:tgtEl>
                                          <p:spTgt spid="57350"/>
                                        </p:tgtEl>
                                      </p:cBhvr>
                                      <p:to x="100000" y="100000"/>
                                    </p:animScale>
                                    <p:animScale>
                                      <p:cBhvr>
                                        <p:cTn id="36" dur="26">
                                          <p:stCondLst>
                                            <p:cond delay="1642"/>
                                          </p:stCondLst>
                                        </p:cTn>
                                        <p:tgtEl>
                                          <p:spTgt spid="57350"/>
                                        </p:tgtEl>
                                      </p:cBhvr>
                                      <p:to x="100000" y="90000"/>
                                    </p:animScale>
                                    <p:animScale>
                                      <p:cBhvr>
                                        <p:cTn id="37" dur="166" decel="50000">
                                          <p:stCondLst>
                                            <p:cond delay="1668"/>
                                          </p:stCondLst>
                                        </p:cTn>
                                        <p:tgtEl>
                                          <p:spTgt spid="57350"/>
                                        </p:tgtEl>
                                      </p:cBhvr>
                                      <p:to x="100000" y="100000"/>
                                    </p:animScale>
                                    <p:animScale>
                                      <p:cBhvr>
                                        <p:cTn id="38" dur="26">
                                          <p:stCondLst>
                                            <p:cond delay="1808"/>
                                          </p:stCondLst>
                                        </p:cTn>
                                        <p:tgtEl>
                                          <p:spTgt spid="57350"/>
                                        </p:tgtEl>
                                      </p:cBhvr>
                                      <p:to x="100000" y="95000"/>
                                    </p:animScale>
                                    <p:animScale>
                                      <p:cBhvr>
                                        <p:cTn id="39" dur="166" decel="50000">
                                          <p:stCondLst>
                                            <p:cond delay="1834"/>
                                          </p:stCondLst>
                                        </p:cTn>
                                        <p:tgtEl>
                                          <p:spTgt spid="573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uiExpand="1" build="p"/>
      <p:bldP spid="5735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684213" y="4149725"/>
            <a:ext cx="2941637" cy="2208213"/>
            <a:chOff x="3016" y="2705"/>
            <a:chExt cx="1853" cy="1391"/>
          </a:xfrm>
        </p:grpSpPr>
        <p:sp>
          <p:nvSpPr>
            <p:cNvPr id="58371" name="AutoShape 3"/>
            <p:cNvSpPr>
              <a:spLocks noChangeArrowheads="1"/>
            </p:cNvSpPr>
            <p:nvPr/>
          </p:nvSpPr>
          <p:spPr bwMode="auto">
            <a:xfrm>
              <a:off x="3563" y="3811"/>
              <a:ext cx="1028" cy="158"/>
            </a:xfrm>
            <a:prstGeom prst="flowChartAlternateProcess">
              <a:avLst/>
            </a:prstGeom>
            <a:noFill/>
            <a:ln w="4445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372" name="AutoShape 4"/>
            <p:cNvSpPr>
              <a:spLocks noChangeArrowheads="1"/>
            </p:cNvSpPr>
            <p:nvPr/>
          </p:nvSpPr>
          <p:spPr bwMode="auto">
            <a:xfrm>
              <a:off x="3288" y="2705"/>
              <a:ext cx="1581" cy="1184"/>
            </a:xfrm>
            <a:prstGeom prst="bevel">
              <a:avLst>
                <a:gd name="adj" fmla="val 4889"/>
              </a:avLst>
            </a:prstGeom>
            <a:gradFill rotWithShape="0">
              <a:gsLst>
                <a:gs pos="0">
                  <a:srgbClr val="DDDDDD">
                    <a:gamma/>
                    <a:shade val="46275"/>
                    <a:invGamma/>
                  </a:srgbClr>
                </a:gs>
                <a:gs pos="100000">
                  <a:srgbClr val="DDDDDD"/>
                </a:gs>
              </a:gsLst>
              <a:lin ang="5400000" scaled="1"/>
            </a:gradFill>
            <a:ln w="9525">
              <a:solidFill>
                <a:srgbClr val="C0C0C0"/>
              </a:solidFill>
              <a:miter lim="800000"/>
              <a:headEnd/>
              <a:tailEnd/>
            </a:ln>
          </p:spPr>
          <p:txBody>
            <a:bodyPr/>
            <a:lstStyle/>
            <a:p>
              <a:endParaRPr lang="de-DE"/>
            </a:p>
          </p:txBody>
        </p:sp>
        <p:grpSp>
          <p:nvGrpSpPr>
            <p:cNvPr id="58373" name="Group 5"/>
            <p:cNvGrpSpPr>
              <a:grpSpLocks/>
            </p:cNvGrpSpPr>
            <p:nvPr/>
          </p:nvGrpSpPr>
          <p:grpSpPr bwMode="auto">
            <a:xfrm>
              <a:off x="3684" y="2784"/>
              <a:ext cx="931" cy="687"/>
              <a:chOff x="2173" y="11713"/>
              <a:chExt cx="2122" cy="1566"/>
            </a:xfrm>
          </p:grpSpPr>
          <p:sp>
            <p:nvSpPr>
              <p:cNvPr id="58374" name="Freeform 6"/>
              <p:cNvSpPr>
                <a:spLocks/>
              </p:cNvSpPr>
              <p:nvPr/>
            </p:nvSpPr>
            <p:spPr bwMode="auto">
              <a:xfrm>
                <a:off x="2173" y="11713"/>
                <a:ext cx="1371" cy="1161"/>
              </a:xfrm>
              <a:custGeom>
                <a:avLst/>
                <a:gdLst>
                  <a:gd name="T0" fmla="*/ 0 w 2743"/>
                  <a:gd name="T1" fmla="*/ 0 h 2321"/>
                  <a:gd name="T2" fmla="*/ 319 w 2743"/>
                  <a:gd name="T3" fmla="*/ 181 h 2321"/>
                  <a:gd name="T4" fmla="*/ 660 w 2743"/>
                  <a:gd name="T5" fmla="*/ 382 h 2321"/>
                  <a:gd name="T6" fmla="*/ 1015 w 2743"/>
                  <a:gd name="T7" fmla="*/ 595 h 2321"/>
                  <a:gd name="T8" fmla="*/ 1378 w 2743"/>
                  <a:gd name="T9" fmla="*/ 816 h 2321"/>
                  <a:gd name="T10" fmla="*/ 1739 w 2743"/>
                  <a:gd name="T11" fmla="*/ 1036 h 2321"/>
                  <a:gd name="T12" fmla="*/ 2092 w 2743"/>
                  <a:gd name="T13" fmla="*/ 1253 h 2321"/>
                  <a:gd name="T14" fmla="*/ 2428 w 2743"/>
                  <a:gd name="T15" fmla="*/ 1459 h 2321"/>
                  <a:gd name="T16" fmla="*/ 2743 w 2743"/>
                  <a:gd name="T17" fmla="*/ 1647 h 2321"/>
                  <a:gd name="T18" fmla="*/ 2681 w 2743"/>
                  <a:gd name="T19" fmla="*/ 1731 h 2321"/>
                  <a:gd name="T20" fmla="*/ 2621 w 2743"/>
                  <a:gd name="T21" fmla="*/ 1815 h 2321"/>
                  <a:gd name="T22" fmla="*/ 2560 w 2743"/>
                  <a:gd name="T23" fmla="*/ 1899 h 2321"/>
                  <a:gd name="T24" fmla="*/ 2501 w 2743"/>
                  <a:gd name="T25" fmla="*/ 1983 h 2321"/>
                  <a:gd name="T26" fmla="*/ 2440 w 2743"/>
                  <a:gd name="T27" fmla="*/ 2067 h 2321"/>
                  <a:gd name="T28" fmla="*/ 2381 w 2743"/>
                  <a:gd name="T29" fmla="*/ 2151 h 2321"/>
                  <a:gd name="T30" fmla="*/ 2320 w 2743"/>
                  <a:gd name="T31" fmla="*/ 2236 h 2321"/>
                  <a:gd name="T32" fmla="*/ 2261 w 2743"/>
                  <a:gd name="T33" fmla="*/ 2321 h 2321"/>
                  <a:gd name="T34" fmla="*/ 1886 w 2743"/>
                  <a:gd name="T35" fmla="*/ 2043 h 2321"/>
                  <a:gd name="T36" fmla="*/ 1492 w 2743"/>
                  <a:gd name="T37" fmla="*/ 1751 h 2321"/>
                  <a:gd name="T38" fmla="*/ 1104 w 2743"/>
                  <a:gd name="T39" fmla="*/ 1453 h 2321"/>
                  <a:gd name="T40" fmla="*/ 743 w 2743"/>
                  <a:gd name="T41" fmla="*/ 1152 h 2321"/>
                  <a:gd name="T42" fmla="*/ 429 w 2743"/>
                  <a:gd name="T43" fmla="*/ 850 h 2321"/>
                  <a:gd name="T44" fmla="*/ 187 w 2743"/>
                  <a:gd name="T45" fmla="*/ 556 h 2321"/>
                  <a:gd name="T46" fmla="*/ 36 w 2743"/>
                  <a:gd name="T47" fmla="*/ 269 h 2321"/>
                  <a:gd name="T48" fmla="*/ 0 w 2743"/>
                  <a:gd name="T49"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3" h="2321">
                    <a:moveTo>
                      <a:pt x="0" y="0"/>
                    </a:moveTo>
                    <a:lnTo>
                      <a:pt x="319" y="181"/>
                    </a:lnTo>
                    <a:lnTo>
                      <a:pt x="660" y="382"/>
                    </a:lnTo>
                    <a:lnTo>
                      <a:pt x="1015" y="595"/>
                    </a:lnTo>
                    <a:lnTo>
                      <a:pt x="1378" y="816"/>
                    </a:lnTo>
                    <a:lnTo>
                      <a:pt x="1739" y="1036"/>
                    </a:lnTo>
                    <a:lnTo>
                      <a:pt x="2092" y="1253"/>
                    </a:lnTo>
                    <a:lnTo>
                      <a:pt x="2428" y="1459"/>
                    </a:lnTo>
                    <a:lnTo>
                      <a:pt x="2743" y="1647"/>
                    </a:lnTo>
                    <a:lnTo>
                      <a:pt x="2681" y="1731"/>
                    </a:lnTo>
                    <a:lnTo>
                      <a:pt x="2621" y="1815"/>
                    </a:lnTo>
                    <a:lnTo>
                      <a:pt x="2560" y="1899"/>
                    </a:lnTo>
                    <a:lnTo>
                      <a:pt x="2501" y="1983"/>
                    </a:lnTo>
                    <a:lnTo>
                      <a:pt x="2440" y="2067"/>
                    </a:lnTo>
                    <a:lnTo>
                      <a:pt x="2381" y="2151"/>
                    </a:lnTo>
                    <a:lnTo>
                      <a:pt x="2320" y="2236"/>
                    </a:lnTo>
                    <a:lnTo>
                      <a:pt x="2261" y="2321"/>
                    </a:lnTo>
                    <a:lnTo>
                      <a:pt x="1886" y="2043"/>
                    </a:lnTo>
                    <a:lnTo>
                      <a:pt x="1492" y="1751"/>
                    </a:lnTo>
                    <a:lnTo>
                      <a:pt x="1104" y="1453"/>
                    </a:lnTo>
                    <a:lnTo>
                      <a:pt x="743" y="1152"/>
                    </a:lnTo>
                    <a:lnTo>
                      <a:pt x="429" y="850"/>
                    </a:lnTo>
                    <a:lnTo>
                      <a:pt x="187" y="556"/>
                    </a:lnTo>
                    <a:lnTo>
                      <a:pt x="36" y="269"/>
                    </a:lnTo>
                    <a:lnTo>
                      <a:pt x="0" y="0"/>
                    </a:lnTo>
                    <a:close/>
                  </a:path>
                </a:pathLst>
              </a:custGeom>
              <a:solidFill>
                <a:srgbClr val="B8C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75" name="Freeform 7"/>
              <p:cNvSpPr>
                <a:spLocks/>
              </p:cNvSpPr>
              <p:nvPr/>
            </p:nvSpPr>
            <p:spPr bwMode="auto">
              <a:xfrm>
                <a:off x="3483" y="12588"/>
                <a:ext cx="812" cy="691"/>
              </a:xfrm>
              <a:custGeom>
                <a:avLst/>
                <a:gdLst>
                  <a:gd name="T0" fmla="*/ 181 w 1625"/>
                  <a:gd name="T1" fmla="*/ 0 h 1383"/>
                  <a:gd name="T2" fmla="*/ 352 w 1625"/>
                  <a:gd name="T3" fmla="*/ 112 h 1383"/>
                  <a:gd name="T4" fmla="*/ 524 w 1625"/>
                  <a:gd name="T5" fmla="*/ 225 h 1383"/>
                  <a:gd name="T6" fmla="*/ 696 w 1625"/>
                  <a:gd name="T7" fmla="*/ 338 h 1383"/>
                  <a:gd name="T8" fmla="*/ 868 w 1625"/>
                  <a:gd name="T9" fmla="*/ 451 h 1383"/>
                  <a:gd name="T10" fmla="*/ 1039 w 1625"/>
                  <a:gd name="T11" fmla="*/ 563 h 1383"/>
                  <a:gd name="T12" fmla="*/ 1211 w 1625"/>
                  <a:gd name="T13" fmla="*/ 676 h 1383"/>
                  <a:gd name="T14" fmla="*/ 1383 w 1625"/>
                  <a:gd name="T15" fmla="*/ 789 h 1383"/>
                  <a:gd name="T16" fmla="*/ 1555 w 1625"/>
                  <a:gd name="T17" fmla="*/ 902 h 1383"/>
                  <a:gd name="T18" fmla="*/ 1605 w 1625"/>
                  <a:gd name="T19" fmla="*/ 1000 h 1383"/>
                  <a:gd name="T20" fmla="*/ 1625 w 1625"/>
                  <a:gd name="T21" fmla="*/ 1086 h 1383"/>
                  <a:gd name="T22" fmla="*/ 1611 w 1625"/>
                  <a:gd name="T23" fmla="*/ 1160 h 1383"/>
                  <a:gd name="T24" fmla="*/ 1570 w 1625"/>
                  <a:gd name="T25" fmla="*/ 1226 h 1383"/>
                  <a:gd name="T26" fmla="*/ 1500 w 1625"/>
                  <a:gd name="T27" fmla="*/ 1278 h 1383"/>
                  <a:gd name="T28" fmla="*/ 1404 w 1625"/>
                  <a:gd name="T29" fmla="*/ 1322 h 1383"/>
                  <a:gd name="T30" fmla="*/ 1282 w 1625"/>
                  <a:gd name="T31" fmla="*/ 1357 h 1383"/>
                  <a:gd name="T32" fmla="*/ 1138 w 1625"/>
                  <a:gd name="T33" fmla="*/ 1383 h 1383"/>
                  <a:gd name="T34" fmla="*/ 1150 w 1625"/>
                  <a:gd name="T35" fmla="*/ 1349 h 1383"/>
                  <a:gd name="T36" fmla="*/ 1159 w 1625"/>
                  <a:gd name="T37" fmla="*/ 1316 h 1383"/>
                  <a:gd name="T38" fmla="*/ 1165 w 1625"/>
                  <a:gd name="T39" fmla="*/ 1282 h 1383"/>
                  <a:gd name="T40" fmla="*/ 1168 w 1625"/>
                  <a:gd name="T41" fmla="*/ 1249 h 1383"/>
                  <a:gd name="T42" fmla="*/ 1166 w 1625"/>
                  <a:gd name="T43" fmla="*/ 1215 h 1383"/>
                  <a:gd name="T44" fmla="*/ 1163 w 1625"/>
                  <a:gd name="T45" fmla="*/ 1183 h 1383"/>
                  <a:gd name="T46" fmla="*/ 1154 w 1625"/>
                  <a:gd name="T47" fmla="*/ 1150 h 1383"/>
                  <a:gd name="T48" fmla="*/ 1145 w 1625"/>
                  <a:gd name="T49" fmla="*/ 1117 h 1383"/>
                  <a:gd name="T50" fmla="*/ 990 w 1625"/>
                  <a:gd name="T51" fmla="*/ 1034 h 1383"/>
                  <a:gd name="T52" fmla="*/ 835 w 1625"/>
                  <a:gd name="T53" fmla="*/ 928 h 1383"/>
                  <a:gd name="T54" fmla="*/ 681 w 1625"/>
                  <a:gd name="T55" fmla="*/ 805 h 1383"/>
                  <a:gd name="T56" fmla="*/ 531 w 1625"/>
                  <a:gd name="T57" fmla="*/ 677 h 1383"/>
                  <a:gd name="T58" fmla="*/ 384 w 1625"/>
                  <a:gd name="T59" fmla="*/ 551 h 1383"/>
                  <a:gd name="T60" fmla="*/ 247 w 1625"/>
                  <a:gd name="T61" fmla="*/ 439 h 1383"/>
                  <a:gd name="T62" fmla="*/ 117 w 1625"/>
                  <a:gd name="T63" fmla="*/ 350 h 1383"/>
                  <a:gd name="T64" fmla="*/ 0 w 1625"/>
                  <a:gd name="T65" fmla="*/ 295 h 1383"/>
                  <a:gd name="T66" fmla="*/ 31 w 1625"/>
                  <a:gd name="T67" fmla="*/ 244 h 1383"/>
                  <a:gd name="T68" fmla="*/ 57 w 1625"/>
                  <a:gd name="T69" fmla="*/ 207 h 1383"/>
                  <a:gd name="T70" fmla="*/ 74 w 1625"/>
                  <a:gd name="T71" fmla="*/ 174 h 1383"/>
                  <a:gd name="T72" fmla="*/ 91 w 1625"/>
                  <a:gd name="T73" fmla="*/ 146 h 1383"/>
                  <a:gd name="T74" fmla="*/ 106 w 1625"/>
                  <a:gd name="T75" fmla="*/ 116 h 1383"/>
                  <a:gd name="T76" fmla="*/ 125 w 1625"/>
                  <a:gd name="T77" fmla="*/ 85 h 1383"/>
                  <a:gd name="T78" fmla="*/ 149 w 1625"/>
                  <a:gd name="T79" fmla="*/ 47 h 1383"/>
                  <a:gd name="T80" fmla="*/ 181 w 1625"/>
                  <a:gd name="T81"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5" h="1383">
                    <a:moveTo>
                      <a:pt x="181" y="0"/>
                    </a:moveTo>
                    <a:lnTo>
                      <a:pt x="352" y="112"/>
                    </a:lnTo>
                    <a:lnTo>
                      <a:pt x="524" y="225"/>
                    </a:lnTo>
                    <a:lnTo>
                      <a:pt x="696" y="338"/>
                    </a:lnTo>
                    <a:lnTo>
                      <a:pt x="868" y="451"/>
                    </a:lnTo>
                    <a:lnTo>
                      <a:pt x="1039" y="563"/>
                    </a:lnTo>
                    <a:lnTo>
                      <a:pt x="1211" y="676"/>
                    </a:lnTo>
                    <a:lnTo>
                      <a:pt x="1383" y="789"/>
                    </a:lnTo>
                    <a:lnTo>
                      <a:pt x="1555" y="902"/>
                    </a:lnTo>
                    <a:lnTo>
                      <a:pt x="1605" y="1000"/>
                    </a:lnTo>
                    <a:lnTo>
                      <a:pt x="1625" y="1086"/>
                    </a:lnTo>
                    <a:lnTo>
                      <a:pt x="1611" y="1160"/>
                    </a:lnTo>
                    <a:lnTo>
                      <a:pt x="1570" y="1226"/>
                    </a:lnTo>
                    <a:lnTo>
                      <a:pt x="1500" y="1278"/>
                    </a:lnTo>
                    <a:lnTo>
                      <a:pt x="1404" y="1322"/>
                    </a:lnTo>
                    <a:lnTo>
                      <a:pt x="1282" y="1357"/>
                    </a:lnTo>
                    <a:lnTo>
                      <a:pt x="1138" y="1383"/>
                    </a:lnTo>
                    <a:lnTo>
                      <a:pt x="1150" y="1349"/>
                    </a:lnTo>
                    <a:lnTo>
                      <a:pt x="1159" y="1316"/>
                    </a:lnTo>
                    <a:lnTo>
                      <a:pt x="1165" y="1282"/>
                    </a:lnTo>
                    <a:lnTo>
                      <a:pt x="1168" y="1249"/>
                    </a:lnTo>
                    <a:lnTo>
                      <a:pt x="1166" y="1215"/>
                    </a:lnTo>
                    <a:lnTo>
                      <a:pt x="1163" y="1183"/>
                    </a:lnTo>
                    <a:lnTo>
                      <a:pt x="1154" y="1150"/>
                    </a:lnTo>
                    <a:lnTo>
                      <a:pt x="1145" y="1117"/>
                    </a:lnTo>
                    <a:lnTo>
                      <a:pt x="990" y="1034"/>
                    </a:lnTo>
                    <a:lnTo>
                      <a:pt x="835" y="928"/>
                    </a:lnTo>
                    <a:lnTo>
                      <a:pt x="681" y="805"/>
                    </a:lnTo>
                    <a:lnTo>
                      <a:pt x="531" y="677"/>
                    </a:lnTo>
                    <a:lnTo>
                      <a:pt x="384" y="551"/>
                    </a:lnTo>
                    <a:lnTo>
                      <a:pt x="247" y="439"/>
                    </a:lnTo>
                    <a:lnTo>
                      <a:pt x="117" y="350"/>
                    </a:lnTo>
                    <a:lnTo>
                      <a:pt x="0" y="295"/>
                    </a:lnTo>
                    <a:lnTo>
                      <a:pt x="31" y="244"/>
                    </a:lnTo>
                    <a:lnTo>
                      <a:pt x="57" y="207"/>
                    </a:lnTo>
                    <a:lnTo>
                      <a:pt x="74" y="174"/>
                    </a:lnTo>
                    <a:lnTo>
                      <a:pt x="91" y="146"/>
                    </a:lnTo>
                    <a:lnTo>
                      <a:pt x="106" y="116"/>
                    </a:lnTo>
                    <a:lnTo>
                      <a:pt x="125" y="85"/>
                    </a:lnTo>
                    <a:lnTo>
                      <a:pt x="149" y="47"/>
                    </a:lnTo>
                    <a:lnTo>
                      <a:pt x="181" y="0"/>
                    </a:lnTo>
                    <a:close/>
                  </a:path>
                </a:pathLst>
              </a:custGeom>
              <a:solidFill>
                <a:srgbClr val="4D1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76" name="Freeform 8"/>
              <p:cNvSpPr>
                <a:spLocks/>
              </p:cNvSpPr>
              <p:nvPr/>
            </p:nvSpPr>
            <p:spPr bwMode="auto">
              <a:xfrm>
                <a:off x="3483" y="12593"/>
                <a:ext cx="801" cy="686"/>
              </a:xfrm>
              <a:custGeom>
                <a:avLst/>
                <a:gdLst>
                  <a:gd name="T0" fmla="*/ 177 w 1602"/>
                  <a:gd name="T1" fmla="*/ 0 h 1372"/>
                  <a:gd name="T2" fmla="*/ 346 w 1602"/>
                  <a:gd name="T3" fmla="*/ 111 h 1372"/>
                  <a:gd name="T4" fmla="*/ 517 w 1602"/>
                  <a:gd name="T5" fmla="*/ 223 h 1372"/>
                  <a:gd name="T6" fmla="*/ 686 w 1602"/>
                  <a:gd name="T7" fmla="*/ 333 h 1372"/>
                  <a:gd name="T8" fmla="*/ 855 w 1602"/>
                  <a:gd name="T9" fmla="*/ 444 h 1372"/>
                  <a:gd name="T10" fmla="*/ 1024 w 1602"/>
                  <a:gd name="T11" fmla="*/ 555 h 1372"/>
                  <a:gd name="T12" fmla="*/ 1193 w 1602"/>
                  <a:gd name="T13" fmla="*/ 666 h 1372"/>
                  <a:gd name="T14" fmla="*/ 1362 w 1602"/>
                  <a:gd name="T15" fmla="*/ 778 h 1372"/>
                  <a:gd name="T16" fmla="*/ 1534 w 1602"/>
                  <a:gd name="T17" fmla="*/ 891 h 1372"/>
                  <a:gd name="T18" fmla="*/ 1583 w 1602"/>
                  <a:gd name="T19" fmla="*/ 987 h 1372"/>
                  <a:gd name="T20" fmla="*/ 1602 w 1602"/>
                  <a:gd name="T21" fmla="*/ 1073 h 1372"/>
                  <a:gd name="T22" fmla="*/ 1590 w 1602"/>
                  <a:gd name="T23" fmla="*/ 1146 h 1372"/>
                  <a:gd name="T24" fmla="*/ 1552 w 1602"/>
                  <a:gd name="T25" fmla="*/ 1210 h 1372"/>
                  <a:gd name="T26" fmla="*/ 1484 w 1602"/>
                  <a:gd name="T27" fmla="*/ 1261 h 1372"/>
                  <a:gd name="T28" fmla="*/ 1392 w 1602"/>
                  <a:gd name="T29" fmla="*/ 1305 h 1372"/>
                  <a:gd name="T30" fmla="*/ 1276 w 1602"/>
                  <a:gd name="T31" fmla="*/ 1341 h 1372"/>
                  <a:gd name="T32" fmla="*/ 1138 w 1602"/>
                  <a:gd name="T33" fmla="*/ 1372 h 1372"/>
                  <a:gd name="T34" fmla="*/ 1150 w 1602"/>
                  <a:gd name="T35" fmla="*/ 1338 h 1372"/>
                  <a:gd name="T36" fmla="*/ 1159 w 1602"/>
                  <a:gd name="T37" fmla="*/ 1305 h 1372"/>
                  <a:gd name="T38" fmla="*/ 1165 w 1602"/>
                  <a:gd name="T39" fmla="*/ 1271 h 1372"/>
                  <a:gd name="T40" fmla="*/ 1168 w 1602"/>
                  <a:gd name="T41" fmla="*/ 1238 h 1372"/>
                  <a:gd name="T42" fmla="*/ 1166 w 1602"/>
                  <a:gd name="T43" fmla="*/ 1204 h 1372"/>
                  <a:gd name="T44" fmla="*/ 1163 w 1602"/>
                  <a:gd name="T45" fmla="*/ 1172 h 1372"/>
                  <a:gd name="T46" fmla="*/ 1154 w 1602"/>
                  <a:gd name="T47" fmla="*/ 1139 h 1372"/>
                  <a:gd name="T48" fmla="*/ 1145 w 1602"/>
                  <a:gd name="T49" fmla="*/ 1106 h 1372"/>
                  <a:gd name="T50" fmla="*/ 990 w 1602"/>
                  <a:gd name="T51" fmla="*/ 1023 h 1372"/>
                  <a:gd name="T52" fmla="*/ 835 w 1602"/>
                  <a:gd name="T53" fmla="*/ 917 h 1372"/>
                  <a:gd name="T54" fmla="*/ 681 w 1602"/>
                  <a:gd name="T55" fmla="*/ 794 h 1372"/>
                  <a:gd name="T56" fmla="*/ 531 w 1602"/>
                  <a:gd name="T57" fmla="*/ 666 h 1372"/>
                  <a:gd name="T58" fmla="*/ 384 w 1602"/>
                  <a:gd name="T59" fmla="*/ 540 h 1372"/>
                  <a:gd name="T60" fmla="*/ 247 w 1602"/>
                  <a:gd name="T61" fmla="*/ 428 h 1372"/>
                  <a:gd name="T62" fmla="*/ 117 w 1602"/>
                  <a:gd name="T63" fmla="*/ 339 h 1372"/>
                  <a:gd name="T64" fmla="*/ 0 w 1602"/>
                  <a:gd name="T65" fmla="*/ 284 h 1372"/>
                  <a:gd name="T66" fmla="*/ 31 w 1602"/>
                  <a:gd name="T67" fmla="*/ 235 h 1372"/>
                  <a:gd name="T68" fmla="*/ 55 w 1602"/>
                  <a:gd name="T69" fmla="*/ 198 h 1372"/>
                  <a:gd name="T70" fmla="*/ 73 w 1602"/>
                  <a:gd name="T71" fmla="*/ 166 h 1372"/>
                  <a:gd name="T72" fmla="*/ 88 w 1602"/>
                  <a:gd name="T73" fmla="*/ 140 h 1372"/>
                  <a:gd name="T74" fmla="*/ 101 w 1602"/>
                  <a:gd name="T75" fmla="*/ 113 h 1372"/>
                  <a:gd name="T76" fmla="*/ 120 w 1602"/>
                  <a:gd name="T77" fmla="*/ 83 h 1372"/>
                  <a:gd name="T78" fmla="*/ 144 w 1602"/>
                  <a:gd name="T79" fmla="*/ 46 h 1372"/>
                  <a:gd name="T80" fmla="*/ 177 w 1602"/>
                  <a:gd name="T81" fmla="*/ 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2" h="1372">
                    <a:moveTo>
                      <a:pt x="177" y="0"/>
                    </a:moveTo>
                    <a:lnTo>
                      <a:pt x="346" y="111"/>
                    </a:lnTo>
                    <a:lnTo>
                      <a:pt x="517" y="223"/>
                    </a:lnTo>
                    <a:lnTo>
                      <a:pt x="686" y="333"/>
                    </a:lnTo>
                    <a:lnTo>
                      <a:pt x="855" y="444"/>
                    </a:lnTo>
                    <a:lnTo>
                      <a:pt x="1024" y="555"/>
                    </a:lnTo>
                    <a:lnTo>
                      <a:pt x="1193" y="666"/>
                    </a:lnTo>
                    <a:lnTo>
                      <a:pt x="1362" y="778"/>
                    </a:lnTo>
                    <a:lnTo>
                      <a:pt x="1534" y="891"/>
                    </a:lnTo>
                    <a:lnTo>
                      <a:pt x="1583" y="987"/>
                    </a:lnTo>
                    <a:lnTo>
                      <a:pt x="1602" y="1073"/>
                    </a:lnTo>
                    <a:lnTo>
                      <a:pt x="1590" y="1146"/>
                    </a:lnTo>
                    <a:lnTo>
                      <a:pt x="1552" y="1210"/>
                    </a:lnTo>
                    <a:lnTo>
                      <a:pt x="1484" y="1261"/>
                    </a:lnTo>
                    <a:lnTo>
                      <a:pt x="1392" y="1305"/>
                    </a:lnTo>
                    <a:lnTo>
                      <a:pt x="1276" y="1341"/>
                    </a:lnTo>
                    <a:lnTo>
                      <a:pt x="1138" y="1372"/>
                    </a:lnTo>
                    <a:lnTo>
                      <a:pt x="1150" y="1338"/>
                    </a:lnTo>
                    <a:lnTo>
                      <a:pt x="1159" y="1305"/>
                    </a:lnTo>
                    <a:lnTo>
                      <a:pt x="1165" y="1271"/>
                    </a:lnTo>
                    <a:lnTo>
                      <a:pt x="1168" y="1238"/>
                    </a:lnTo>
                    <a:lnTo>
                      <a:pt x="1166" y="1204"/>
                    </a:lnTo>
                    <a:lnTo>
                      <a:pt x="1163" y="1172"/>
                    </a:lnTo>
                    <a:lnTo>
                      <a:pt x="1154" y="1139"/>
                    </a:lnTo>
                    <a:lnTo>
                      <a:pt x="1145" y="1106"/>
                    </a:lnTo>
                    <a:lnTo>
                      <a:pt x="990" y="1023"/>
                    </a:lnTo>
                    <a:lnTo>
                      <a:pt x="835" y="917"/>
                    </a:lnTo>
                    <a:lnTo>
                      <a:pt x="681" y="794"/>
                    </a:lnTo>
                    <a:lnTo>
                      <a:pt x="531" y="666"/>
                    </a:lnTo>
                    <a:lnTo>
                      <a:pt x="384" y="540"/>
                    </a:lnTo>
                    <a:lnTo>
                      <a:pt x="247" y="428"/>
                    </a:lnTo>
                    <a:lnTo>
                      <a:pt x="117" y="339"/>
                    </a:lnTo>
                    <a:lnTo>
                      <a:pt x="0" y="284"/>
                    </a:lnTo>
                    <a:lnTo>
                      <a:pt x="31" y="235"/>
                    </a:lnTo>
                    <a:lnTo>
                      <a:pt x="55" y="198"/>
                    </a:lnTo>
                    <a:lnTo>
                      <a:pt x="73" y="166"/>
                    </a:lnTo>
                    <a:lnTo>
                      <a:pt x="88" y="140"/>
                    </a:lnTo>
                    <a:lnTo>
                      <a:pt x="101" y="113"/>
                    </a:lnTo>
                    <a:lnTo>
                      <a:pt x="120" y="83"/>
                    </a:lnTo>
                    <a:lnTo>
                      <a:pt x="144" y="46"/>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77" name="Freeform 9"/>
              <p:cNvSpPr>
                <a:spLocks/>
              </p:cNvSpPr>
              <p:nvPr/>
            </p:nvSpPr>
            <p:spPr bwMode="auto">
              <a:xfrm>
                <a:off x="3483" y="12598"/>
                <a:ext cx="791" cy="681"/>
              </a:xfrm>
              <a:custGeom>
                <a:avLst/>
                <a:gdLst>
                  <a:gd name="T0" fmla="*/ 171 w 1582"/>
                  <a:gd name="T1" fmla="*/ 0 h 1362"/>
                  <a:gd name="T2" fmla="*/ 340 w 1582"/>
                  <a:gd name="T3" fmla="*/ 110 h 1362"/>
                  <a:gd name="T4" fmla="*/ 508 w 1582"/>
                  <a:gd name="T5" fmla="*/ 222 h 1362"/>
                  <a:gd name="T6" fmla="*/ 674 w 1582"/>
                  <a:gd name="T7" fmla="*/ 330 h 1362"/>
                  <a:gd name="T8" fmla="*/ 840 w 1582"/>
                  <a:gd name="T9" fmla="*/ 440 h 1362"/>
                  <a:gd name="T10" fmla="*/ 1005 w 1582"/>
                  <a:gd name="T11" fmla="*/ 547 h 1362"/>
                  <a:gd name="T12" fmla="*/ 1172 w 1582"/>
                  <a:gd name="T13" fmla="*/ 658 h 1362"/>
                  <a:gd name="T14" fmla="*/ 1341 w 1582"/>
                  <a:gd name="T15" fmla="*/ 768 h 1362"/>
                  <a:gd name="T16" fmla="*/ 1513 w 1582"/>
                  <a:gd name="T17" fmla="*/ 881 h 1362"/>
                  <a:gd name="T18" fmla="*/ 1562 w 1582"/>
                  <a:gd name="T19" fmla="*/ 977 h 1362"/>
                  <a:gd name="T20" fmla="*/ 1582 w 1582"/>
                  <a:gd name="T21" fmla="*/ 1062 h 1362"/>
                  <a:gd name="T22" fmla="*/ 1571 w 1582"/>
                  <a:gd name="T23" fmla="*/ 1132 h 1362"/>
                  <a:gd name="T24" fmla="*/ 1534 w 1582"/>
                  <a:gd name="T25" fmla="*/ 1194 h 1362"/>
                  <a:gd name="T26" fmla="*/ 1469 w 1582"/>
                  <a:gd name="T27" fmla="*/ 1245 h 1362"/>
                  <a:gd name="T28" fmla="*/ 1381 w 1582"/>
                  <a:gd name="T29" fmla="*/ 1289 h 1362"/>
                  <a:gd name="T30" fmla="*/ 1270 w 1582"/>
                  <a:gd name="T31" fmla="*/ 1327 h 1362"/>
                  <a:gd name="T32" fmla="*/ 1138 w 1582"/>
                  <a:gd name="T33" fmla="*/ 1362 h 1362"/>
                  <a:gd name="T34" fmla="*/ 1150 w 1582"/>
                  <a:gd name="T35" fmla="*/ 1328 h 1362"/>
                  <a:gd name="T36" fmla="*/ 1159 w 1582"/>
                  <a:gd name="T37" fmla="*/ 1295 h 1362"/>
                  <a:gd name="T38" fmla="*/ 1165 w 1582"/>
                  <a:gd name="T39" fmla="*/ 1261 h 1362"/>
                  <a:gd name="T40" fmla="*/ 1168 w 1582"/>
                  <a:gd name="T41" fmla="*/ 1228 h 1362"/>
                  <a:gd name="T42" fmla="*/ 1166 w 1582"/>
                  <a:gd name="T43" fmla="*/ 1194 h 1362"/>
                  <a:gd name="T44" fmla="*/ 1163 w 1582"/>
                  <a:gd name="T45" fmla="*/ 1162 h 1362"/>
                  <a:gd name="T46" fmla="*/ 1154 w 1582"/>
                  <a:gd name="T47" fmla="*/ 1129 h 1362"/>
                  <a:gd name="T48" fmla="*/ 1145 w 1582"/>
                  <a:gd name="T49" fmla="*/ 1096 h 1362"/>
                  <a:gd name="T50" fmla="*/ 990 w 1582"/>
                  <a:gd name="T51" fmla="*/ 1013 h 1362"/>
                  <a:gd name="T52" fmla="*/ 835 w 1582"/>
                  <a:gd name="T53" fmla="*/ 907 h 1362"/>
                  <a:gd name="T54" fmla="*/ 681 w 1582"/>
                  <a:gd name="T55" fmla="*/ 784 h 1362"/>
                  <a:gd name="T56" fmla="*/ 531 w 1582"/>
                  <a:gd name="T57" fmla="*/ 656 h 1362"/>
                  <a:gd name="T58" fmla="*/ 384 w 1582"/>
                  <a:gd name="T59" fmla="*/ 530 h 1362"/>
                  <a:gd name="T60" fmla="*/ 247 w 1582"/>
                  <a:gd name="T61" fmla="*/ 418 h 1362"/>
                  <a:gd name="T62" fmla="*/ 117 w 1582"/>
                  <a:gd name="T63" fmla="*/ 329 h 1362"/>
                  <a:gd name="T64" fmla="*/ 0 w 1582"/>
                  <a:gd name="T65" fmla="*/ 274 h 1362"/>
                  <a:gd name="T66" fmla="*/ 31 w 1582"/>
                  <a:gd name="T67" fmla="*/ 225 h 1362"/>
                  <a:gd name="T68" fmla="*/ 55 w 1582"/>
                  <a:gd name="T69" fmla="*/ 189 h 1362"/>
                  <a:gd name="T70" fmla="*/ 70 w 1582"/>
                  <a:gd name="T71" fmla="*/ 159 h 1362"/>
                  <a:gd name="T72" fmla="*/ 85 w 1582"/>
                  <a:gd name="T73" fmla="*/ 136 h 1362"/>
                  <a:gd name="T74" fmla="*/ 98 w 1582"/>
                  <a:gd name="T75" fmla="*/ 110 h 1362"/>
                  <a:gd name="T76" fmla="*/ 115 w 1582"/>
                  <a:gd name="T77" fmla="*/ 82 h 1362"/>
                  <a:gd name="T78" fmla="*/ 138 w 1582"/>
                  <a:gd name="T79" fmla="*/ 46 h 1362"/>
                  <a:gd name="T80" fmla="*/ 171 w 1582"/>
                  <a:gd name="T81"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2" h="1362">
                    <a:moveTo>
                      <a:pt x="171" y="0"/>
                    </a:moveTo>
                    <a:lnTo>
                      <a:pt x="340" y="110"/>
                    </a:lnTo>
                    <a:lnTo>
                      <a:pt x="508" y="222"/>
                    </a:lnTo>
                    <a:lnTo>
                      <a:pt x="674" y="330"/>
                    </a:lnTo>
                    <a:lnTo>
                      <a:pt x="840" y="440"/>
                    </a:lnTo>
                    <a:lnTo>
                      <a:pt x="1005" y="547"/>
                    </a:lnTo>
                    <a:lnTo>
                      <a:pt x="1172" y="658"/>
                    </a:lnTo>
                    <a:lnTo>
                      <a:pt x="1341" y="768"/>
                    </a:lnTo>
                    <a:lnTo>
                      <a:pt x="1513" y="881"/>
                    </a:lnTo>
                    <a:lnTo>
                      <a:pt x="1562" y="977"/>
                    </a:lnTo>
                    <a:lnTo>
                      <a:pt x="1582" y="1062"/>
                    </a:lnTo>
                    <a:lnTo>
                      <a:pt x="1571" y="1132"/>
                    </a:lnTo>
                    <a:lnTo>
                      <a:pt x="1534" y="1194"/>
                    </a:lnTo>
                    <a:lnTo>
                      <a:pt x="1469" y="1245"/>
                    </a:lnTo>
                    <a:lnTo>
                      <a:pt x="1381" y="1289"/>
                    </a:lnTo>
                    <a:lnTo>
                      <a:pt x="1270" y="1327"/>
                    </a:lnTo>
                    <a:lnTo>
                      <a:pt x="1138" y="1362"/>
                    </a:lnTo>
                    <a:lnTo>
                      <a:pt x="1150" y="1328"/>
                    </a:lnTo>
                    <a:lnTo>
                      <a:pt x="1159" y="1295"/>
                    </a:lnTo>
                    <a:lnTo>
                      <a:pt x="1165" y="1261"/>
                    </a:lnTo>
                    <a:lnTo>
                      <a:pt x="1168" y="1228"/>
                    </a:lnTo>
                    <a:lnTo>
                      <a:pt x="1166" y="1194"/>
                    </a:lnTo>
                    <a:lnTo>
                      <a:pt x="1163" y="1162"/>
                    </a:lnTo>
                    <a:lnTo>
                      <a:pt x="1154" y="1129"/>
                    </a:lnTo>
                    <a:lnTo>
                      <a:pt x="1145" y="1096"/>
                    </a:lnTo>
                    <a:lnTo>
                      <a:pt x="990" y="1013"/>
                    </a:lnTo>
                    <a:lnTo>
                      <a:pt x="835" y="907"/>
                    </a:lnTo>
                    <a:lnTo>
                      <a:pt x="681" y="784"/>
                    </a:lnTo>
                    <a:lnTo>
                      <a:pt x="531" y="656"/>
                    </a:lnTo>
                    <a:lnTo>
                      <a:pt x="384" y="530"/>
                    </a:lnTo>
                    <a:lnTo>
                      <a:pt x="247" y="418"/>
                    </a:lnTo>
                    <a:lnTo>
                      <a:pt x="117" y="329"/>
                    </a:lnTo>
                    <a:lnTo>
                      <a:pt x="0" y="274"/>
                    </a:lnTo>
                    <a:lnTo>
                      <a:pt x="31" y="225"/>
                    </a:lnTo>
                    <a:lnTo>
                      <a:pt x="55" y="189"/>
                    </a:lnTo>
                    <a:lnTo>
                      <a:pt x="70" y="159"/>
                    </a:lnTo>
                    <a:lnTo>
                      <a:pt x="85" y="136"/>
                    </a:lnTo>
                    <a:lnTo>
                      <a:pt x="98" y="110"/>
                    </a:lnTo>
                    <a:lnTo>
                      <a:pt x="115" y="82"/>
                    </a:lnTo>
                    <a:lnTo>
                      <a:pt x="138" y="46"/>
                    </a:lnTo>
                    <a:lnTo>
                      <a:pt x="171" y="0"/>
                    </a:lnTo>
                    <a:close/>
                  </a:path>
                </a:pathLst>
              </a:custGeom>
              <a:solidFill>
                <a:srgbClr val="7026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78" name="Freeform 10"/>
              <p:cNvSpPr>
                <a:spLocks/>
              </p:cNvSpPr>
              <p:nvPr/>
            </p:nvSpPr>
            <p:spPr bwMode="auto">
              <a:xfrm>
                <a:off x="3483" y="12603"/>
                <a:ext cx="780" cy="676"/>
              </a:xfrm>
              <a:custGeom>
                <a:avLst/>
                <a:gdLst>
                  <a:gd name="T0" fmla="*/ 165 w 1561"/>
                  <a:gd name="T1" fmla="*/ 0 h 1351"/>
                  <a:gd name="T2" fmla="*/ 334 w 1561"/>
                  <a:gd name="T3" fmla="*/ 110 h 1351"/>
                  <a:gd name="T4" fmla="*/ 500 w 1561"/>
                  <a:gd name="T5" fmla="*/ 220 h 1351"/>
                  <a:gd name="T6" fmla="*/ 663 w 1561"/>
                  <a:gd name="T7" fmla="*/ 327 h 1351"/>
                  <a:gd name="T8" fmla="*/ 827 w 1561"/>
                  <a:gd name="T9" fmla="*/ 435 h 1351"/>
                  <a:gd name="T10" fmla="*/ 988 w 1561"/>
                  <a:gd name="T11" fmla="*/ 542 h 1351"/>
                  <a:gd name="T12" fmla="*/ 1153 w 1561"/>
                  <a:gd name="T13" fmla="*/ 649 h 1351"/>
                  <a:gd name="T14" fmla="*/ 1319 w 1561"/>
                  <a:gd name="T15" fmla="*/ 760 h 1351"/>
                  <a:gd name="T16" fmla="*/ 1490 w 1561"/>
                  <a:gd name="T17" fmla="*/ 873 h 1351"/>
                  <a:gd name="T18" fmla="*/ 1540 w 1561"/>
                  <a:gd name="T19" fmla="*/ 968 h 1351"/>
                  <a:gd name="T20" fmla="*/ 1561 w 1561"/>
                  <a:gd name="T21" fmla="*/ 1051 h 1351"/>
                  <a:gd name="T22" fmla="*/ 1552 w 1561"/>
                  <a:gd name="T23" fmla="*/ 1119 h 1351"/>
                  <a:gd name="T24" fmla="*/ 1516 w 1561"/>
                  <a:gd name="T25" fmla="*/ 1179 h 1351"/>
                  <a:gd name="T26" fmla="*/ 1454 w 1561"/>
                  <a:gd name="T27" fmla="*/ 1228 h 1351"/>
                  <a:gd name="T28" fmla="*/ 1369 w 1561"/>
                  <a:gd name="T29" fmla="*/ 1272 h 1351"/>
                  <a:gd name="T30" fmla="*/ 1263 w 1561"/>
                  <a:gd name="T31" fmla="*/ 1313 h 1351"/>
                  <a:gd name="T32" fmla="*/ 1138 w 1561"/>
                  <a:gd name="T33" fmla="*/ 1351 h 1351"/>
                  <a:gd name="T34" fmla="*/ 1150 w 1561"/>
                  <a:gd name="T35" fmla="*/ 1317 h 1351"/>
                  <a:gd name="T36" fmla="*/ 1159 w 1561"/>
                  <a:gd name="T37" fmla="*/ 1284 h 1351"/>
                  <a:gd name="T38" fmla="*/ 1165 w 1561"/>
                  <a:gd name="T39" fmla="*/ 1250 h 1351"/>
                  <a:gd name="T40" fmla="*/ 1168 w 1561"/>
                  <a:gd name="T41" fmla="*/ 1217 h 1351"/>
                  <a:gd name="T42" fmla="*/ 1166 w 1561"/>
                  <a:gd name="T43" fmla="*/ 1183 h 1351"/>
                  <a:gd name="T44" fmla="*/ 1163 w 1561"/>
                  <a:gd name="T45" fmla="*/ 1151 h 1351"/>
                  <a:gd name="T46" fmla="*/ 1154 w 1561"/>
                  <a:gd name="T47" fmla="*/ 1118 h 1351"/>
                  <a:gd name="T48" fmla="*/ 1145 w 1561"/>
                  <a:gd name="T49" fmla="*/ 1085 h 1351"/>
                  <a:gd name="T50" fmla="*/ 990 w 1561"/>
                  <a:gd name="T51" fmla="*/ 1002 h 1351"/>
                  <a:gd name="T52" fmla="*/ 835 w 1561"/>
                  <a:gd name="T53" fmla="*/ 896 h 1351"/>
                  <a:gd name="T54" fmla="*/ 681 w 1561"/>
                  <a:gd name="T55" fmla="*/ 773 h 1351"/>
                  <a:gd name="T56" fmla="*/ 531 w 1561"/>
                  <a:gd name="T57" fmla="*/ 645 h 1351"/>
                  <a:gd name="T58" fmla="*/ 384 w 1561"/>
                  <a:gd name="T59" fmla="*/ 519 h 1351"/>
                  <a:gd name="T60" fmla="*/ 247 w 1561"/>
                  <a:gd name="T61" fmla="*/ 407 h 1351"/>
                  <a:gd name="T62" fmla="*/ 117 w 1561"/>
                  <a:gd name="T63" fmla="*/ 318 h 1351"/>
                  <a:gd name="T64" fmla="*/ 0 w 1561"/>
                  <a:gd name="T65" fmla="*/ 263 h 1351"/>
                  <a:gd name="T66" fmla="*/ 31 w 1561"/>
                  <a:gd name="T67" fmla="*/ 214 h 1351"/>
                  <a:gd name="T68" fmla="*/ 54 w 1561"/>
                  <a:gd name="T69" fmla="*/ 180 h 1351"/>
                  <a:gd name="T70" fmla="*/ 69 w 1561"/>
                  <a:gd name="T71" fmla="*/ 151 h 1351"/>
                  <a:gd name="T72" fmla="*/ 82 w 1561"/>
                  <a:gd name="T73" fmla="*/ 129 h 1351"/>
                  <a:gd name="T74" fmla="*/ 94 w 1561"/>
                  <a:gd name="T75" fmla="*/ 105 h 1351"/>
                  <a:gd name="T76" fmla="*/ 110 w 1561"/>
                  <a:gd name="T77" fmla="*/ 80 h 1351"/>
                  <a:gd name="T78" fmla="*/ 132 w 1561"/>
                  <a:gd name="T79" fmla="*/ 44 h 1351"/>
                  <a:gd name="T80" fmla="*/ 165 w 1561"/>
                  <a:gd name="T81"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1" h="1351">
                    <a:moveTo>
                      <a:pt x="165" y="0"/>
                    </a:moveTo>
                    <a:lnTo>
                      <a:pt x="334" y="110"/>
                    </a:lnTo>
                    <a:lnTo>
                      <a:pt x="500" y="220"/>
                    </a:lnTo>
                    <a:lnTo>
                      <a:pt x="663" y="327"/>
                    </a:lnTo>
                    <a:lnTo>
                      <a:pt x="827" y="435"/>
                    </a:lnTo>
                    <a:lnTo>
                      <a:pt x="988" y="542"/>
                    </a:lnTo>
                    <a:lnTo>
                      <a:pt x="1153" y="649"/>
                    </a:lnTo>
                    <a:lnTo>
                      <a:pt x="1319" y="760"/>
                    </a:lnTo>
                    <a:lnTo>
                      <a:pt x="1490" y="873"/>
                    </a:lnTo>
                    <a:lnTo>
                      <a:pt x="1540" y="968"/>
                    </a:lnTo>
                    <a:lnTo>
                      <a:pt x="1561" y="1051"/>
                    </a:lnTo>
                    <a:lnTo>
                      <a:pt x="1552" y="1119"/>
                    </a:lnTo>
                    <a:lnTo>
                      <a:pt x="1516" y="1179"/>
                    </a:lnTo>
                    <a:lnTo>
                      <a:pt x="1454" y="1228"/>
                    </a:lnTo>
                    <a:lnTo>
                      <a:pt x="1369" y="1272"/>
                    </a:lnTo>
                    <a:lnTo>
                      <a:pt x="1263" y="1313"/>
                    </a:lnTo>
                    <a:lnTo>
                      <a:pt x="1138" y="1351"/>
                    </a:lnTo>
                    <a:lnTo>
                      <a:pt x="1150" y="1317"/>
                    </a:lnTo>
                    <a:lnTo>
                      <a:pt x="1159" y="1284"/>
                    </a:lnTo>
                    <a:lnTo>
                      <a:pt x="1165" y="1250"/>
                    </a:lnTo>
                    <a:lnTo>
                      <a:pt x="1168" y="1217"/>
                    </a:lnTo>
                    <a:lnTo>
                      <a:pt x="1166" y="1183"/>
                    </a:lnTo>
                    <a:lnTo>
                      <a:pt x="1163" y="1151"/>
                    </a:lnTo>
                    <a:lnTo>
                      <a:pt x="1154" y="1118"/>
                    </a:lnTo>
                    <a:lnTo>
                      <a:pt x="1145" y="1085"/>
                    </a:lnTo>
                    <a:lnTo>
                      <a:pt x="990" y="1002"/>
                    </a:lnTo>
                    <a:lnTo>
                      <a:pt x="835" y="896"/>
                    </a:lnTo>
                    <a:lnTo>
                      <a:pt x="681" y="773"/>
                    </a:lnTo>
                    <a:lnTo>
                      <a:pt x="531" y="645"/>
                    </a:lnTo>
                    <a:lnTo>
                      <a:pt x="384" y="519"/>
                    </a:lnTo>
                    <a:lnTo>
                      <a:pt x="247" y="407"/>
                    </a:lnTo>
                    <a:lnTo>
                      <a:pt x="117" y="318"/>
                    </a:lnTo>
                    <a:lnTo>
                      <a:pt x="0" y="263"/>
                    </a:lnTo>
                    <a:lnTo>
                      <a:pt x="31" y="214"/>
                    </a:lnTo>
                    <a:lnTo>
                      <a:pt x="54" y="180"/>
                    </a:lnTo>
                    <a:lnTo>
                      <a:pt x="69" y="151"/>
                    </a:lnTo>
                    <a:lnTo>
                      <a:pt x="82" y="129"/>
                    </a:lnTo>
                    <a:lnTo>
                      <a:pt x="94" y="105"/>
                    </a:lnTo>
                    <a:lnTo>
                      <a:pt x="110" y="80"/>
                    </a:lnTo>
                    <a:lnTo>
                      <a:pt x="132" y="44"/>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79" name="Freeform 11"/>
              <p:cNvSpPr>
                <a:spLocks/>
              </p:cNvSpPr>
              <p:nvPr/>
            </p:nvSpPr>
            <p:spPr bwMode="auto">
              <a:xfrm>
                <a:off x="3483" y="12609"/>
                <a:ext cx="769" cy="670"/>
              </a:xfrm>
              <a:custGeom>
                <a:avLst/>
                <a:gdLst>
                  <a:gd name="T0" fmla="*/ 161 w 1539"/>
                  <a:gd name="T1" fmla="*/ 0 h 1341"/>
                  <a:gd name="T2" fmla="*/ 328 w 1539"/>
                  <a:gd name="T3" fmla="*/ 110 h 1341"/>
                  <a:gd name="T4" fmla="*/ 493 w 1539"/>
                  <a:gd name="T5" fmla="*/ 219 h 1341"/>
                  <a:gd name="T6" fmla="*/ 653 w 1539"/>
                  <a:gd name="T7" fmla="*/ 324 h 1341"/>
                  <a:gd name="T8" fmla="*/ 813 w 1539"/>
                  <a:gd name="T9" fmla="*/ 431 h 1341"/>
                  <a:gd name="T10" fmla="*/ 972 w 1539"/>
                  <a:gd name="T11" fmla="*/ 535 h 1341"/>
                  <a:gd name="T12" fmla="*/ 1134 w 1539"/>
                  <a:gd name="T13" fmla="*/ 642 h 1341"/>
                  <a:gd name="T14" fmla="*/ 1298 w 1539"/>
                  <a:gd name="T15" fmla="*/ 750 h 1341"/>
                  <a:gd name="T16" fmla="*/ 1469 w 1539"/>
                  <a:gd name="T17" fmla="*/ 863 h 1341"/>
                  <a:gd name="T18" fmla="*/ 1519 w 1539"/>
                  <a:gd name="T19" fmla="*/ 958 h 1341"/>
                  <a:gd name="T20" fmla="*/ 1539 w 1539"/>
                  <a:gd name="T21" fmla="*/ 1038 h 1341"/>
                  <a:gd name="T22" fmla="*/ 1531 w 1539"/>
                  <a:gd name="T23" fmla="*/ 1105 h 1341"/>
                  <a:gd name="T24" fmla="*/ 1497 w 1539"/>
                  <a:gd name="T25" fmla="*/ 1164 h 1341"/>
                  <a:gd name="T26" fmla="*/ 1436 w 1539"/>
                  <a:gd name="T27" fmla="*/ 1212 h 1341"/>
                  <a:gd name="T28" fmla="*/ 1356 w 1539"/>
                  <a:gd name="T29" fmla="*/ 1257 h 1341"/>
                  <a:gd name="T30" fmla="*/ 1255 w 1539"/>
                  <a:gd name="T31" fmla="*/ 1298 h 1341"/>
                  <a:gd name="T32" fmla="*/ 1138 w 1539"/>
                  <a:gd name="T33" fmla="*/ 1341 h 1341"/>
                  <a:gd name="T34" fmla="*/ 1150 w 1539"/>
                  <a:gd name="T35" fmla="*/ 1307 h 1341"/>
                  <a:gd name="T36" fmla="*/ 1159 w 1539"/>
                  <a:gd name="T37" fmla="*/ 1274 h 1341"/>
                  <a:gd name="T38" fmla="*/ 1165 w 1539"/>
                  <a:gd name="T39" fmla="*/ 1240 h 1341"/>
                  <a:gd name="T40" fmla="*/ 1168 w 1539"/>
                  <a:gd name="T41" fmla="*/ 1207 h 1341"/>
                  <a:gd name="T42" fmla="*/ 1166 w 1539"/>
                  <a:gd name="T43" fmla="*/ 1173 h 1341"/>
                  <a:gd name="T44" fmla="*/ 1163 w 1539"/>
                  <a:gd name="T45" fmla="*/ 1141 h 1341"/>
                  <a:gd name="T46" fmla="*/ 1154 w 1539"/>
                  <a:gd name="T47" fmla="*/ 1108 h 1341"/>
                  <a:gd name="T48" fmla="*/ 1145 w 1539"/>
                  <a:gd name="T49" fmla="*/ 1075 h 1341"/>
                  <a:gd name="T50" fmla="*/ 990 w 1539"/>
                  <a:gd name="T51" fmla="*/ 992 h 1341"/>
                  <a:gd name="T52" fmla="*/ 835 w 1539"/>
                  <a:gd name="T53" fmla="*/ 886 h 1341"/>
                  <a:gd name="T54" fmla="*/ 681 w 1539"/>
                  <a:gd name="T55" fmla="*/ 763 h 1341"/>
                  <a:gd name="T56" fmla="*/ 531 w 1539"/>
                  <a:gd name="T57" fmla="*/ 635 h 1341"/>
                  <a:gd name="T58" fmla="*/ 384 w 1539"/>
                  <a:gd name="T59" fmla="*/ 509 h 1341"/>
                  <a:gd name="T60" fmla="*/ 247 w 1539"/>
                  <a:gd name="T61" fmla="*/ 397 h 1341"/>
                  <a:gd name="T62" fmla="*/ 117 w 1539"/>
                  <a:gd name="T63" fmla="*/ 308 h 1341"/>
                  <a:gd name="T64" fmla="*/ 0 w 1539"/>
                  <a:gd name="T65" fmla="*/ 253 h 1341"/>
                  <a:gd name="T66" fmla="*/ 30 w 1539"/>
                  <a:gd name="T67" fmla="*/ 205 h 1341"/>
                  <a:gd name="T68" fmla="*/ 52 w 1539"/>
                  <a:gd name="T69" fmla="*/ 171 h 1341"/>
                  <a:gd name="T70" fmla="*/ 67 w 1539"/>
                  <a:gd name="T71" fmla="*/ 146 h 1341"/>
                  <a:gd name="T72" fmla="*/ 79 w 1539"/>
                  <a:gd name="T73" fmla="*/ 125 h 1341"/>
                  <a:gd name="T74" fmla="*/ 89 w 1539"/>
                  <a:gd name="T75" fmla="*/ 104 h 1341"/>
                  <a:gd name="T76" fmla="*/ 106 w 1539"/>
                  <a:gd name="T77" fmla="*/ 79 h 1341"/>
                  <a:gd name="T78" fmla="*/ 126 w 1539"/>
                  <a:gd name="T79" fmla="*/ 45 h 1341"/>
                  <a:gd name="T80" fmla="*/ 161 w 1539"/>
                  <a:gd name="T81"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9" h="1341">
                    <a:moveTo>
                      <a:pt x="161" y="0"/>
                    </a:moveTo>
                    <a:lnTo>
                      <a:pt x="328" y="110"/>
                    </a:lnTo>
                    <a:lnTo>
                      <a:pt x="493" y="219"/>
                    </a:lnTo>
                    <a:lnTo>
                      <a:pt x="653" y="324"/>
                    </a:lnTo>
                    <a:lnTo>
                      <a:pt x="813" y="431"/>
                    </a:lnTo>
                    <a:lnTo>
                      <a:pt x="972" y="535"/>
                    </a:lnTo>
                    <a:lnTo>
                      <a:pt x="1134" y="642"/>
                    </a:lnTo>
                    <a:lnTo>
                      <a:pt x="1298" y="750"/>
                    </a:lnTo>
                    <a:lnTo>
                      <a:pt x="1469" y="863"/>
                    </a:lnTo>
                    <a:lnTo>
                      <a:pt x="1519" y="958"/>
                    </a:lnTo>
                    <a:lnTo>
                      <a:pt x="1539" y="1038"/>
                    </a:lnTo>
                    <a:lnTo>
                      <a:pt x="1531" y="1105"/>
                    </a:lnTo>
                    <a:lnTo>
                      <a:pt x="1497" y="1164"/>
                    </a:lnTo>
                    <a:lnTo>
                      <a:pt x="1436" y="1212"/>
                    </a:lnTo>
                    <a:lnTo>
                      <a:pt x="1356" y="1257"/>
                    </a:lnTo>
                    <a:lnTo>
                      <a:pt x="1255" y="1298"/>
                    </a:lnTo>
                    <a:lnTo>
                      <a:pt x="1138" y="1341"/>
                    </a:lnTo>
                    <a:lnTo>
                      <a:pt x="1150" y="1307"/>
                    </a:lnTo>
                    <a:lnTo>
                      <a:pt x="1159" y="1274"/>
                    </a:lnTo>
                    <a:lnTo>
                      <a:pt x="1165" y="1240"/>
                    </a:lnTo>
                    <a:lnTo>
                      <a:pt x="1168" y="1207"/>
                    </a:lnTo>
                    <a:lnTo>
                      <a:pt x="1166" y="1173"/>
                    </a:lnTo>
                    <a:lnTo>
                      <a:pt x="1163" y="1141"/>
                    </a:lnTo>
                    <a:lnTo>
                      <a:pt x="1154" y="1108"/>
                    </a:lnTo>
                    <a:lnTo>
                      <a:pt x="1145" y="1075"/>
                    </a:lnTo>
                    <a:lnTo>
                      <a:pt x="990" y="992"/>
                    </a:lnTo>
                    <a:lnTo>
                      <a:pt x="835" y="886"/>
                    </a:lnTo>
                    <a:lnTo>
                      <a:pt x="681" y="763"/>
                    </a:lnTo>
                    <a:lnTo>
                      <a:pt x="531" y="635"/>
                    </a:lnTo>
                    <a:lnTo>
                      <a:pt x="384" y="509"/>
                    </a:lnTo>
                    <a:lnTo>
                      <a:pt x="247" y="397"/>
                    </a:lnTo>
                    <a:lnTo>
                      <a:pt x="117" y="308"/>
                    </a:lnTo>
                    <a:lnTo>
                      <a:pt x="0" y="253"/>
                    </a:lnTo>
                    <a:lnTo>
                      <a:pt x="30" y="205"/>
                    </a:lnTo>
                    <a:lnTo>
                      <a:pt x="52" y="171"/>
                    </a:lnTo>
                    <a:lnTo>
                      <a:pt x="67" y="146"/>
                    </a:lnTo>
                    <a:lnTo>
                      <a:pt x="79" y="125"/>
                    </a:lnTo>
                    <a:lnTo>
                      <a:pt x="89" y="104"/>
                    </a:lnTo>
                    <a:lnTo>
                      <a:pt x="106" y="79"/>
                    </a:lnTo>
                    <a:lnTo>
                      <a:pt x="126" y="45"/>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0" name="Freeform 12"/>
              <p:cNvSpPr>
                <a:spLocks/>
              </p:cNvSpPr>
              <p:nvPr/>
            </p:nvSpPr>
            <p:spPr bwMode="auto">
              <a:xfrm>
                <a:off x="2361" y="11839"/>
                <a:ext cx="1143" cy="712"/>
              </a:xfrm>
              <a:custGeom>
                <a:avLst/>
                <a:gdLst>
                  <a:gd name="T0" fmla="*/ 0 w 2286"/>
                  <a:gd name="T1" fmla="*/ 0 h 1425"/>
                  <a:gd name="T2" fmla="*/ 2286 w 2286"/>
                  <a:gd name="T3" fmla="*/ 1395 h 1425"/>
                  <a:gd name="T4" fmla="*/ 2262 w 2286"/>
                  <a:gd name="T5" fmla="*/ 1425 h 1425"/>
                  <a:gd name="T6" fmla="*/ 0 w 2286"/>
                  <a:gd name="T7" fmla="*/ 0 h 1425"/>
                </a:gdLst>
                <a:ahLst/>
                <a:cxnLst>
                  <a:cxn ang="0">
                    <a:pos x="T0" y="T1"/>
                  </a:cxn>
                  <a:cxn ang="0">
                    <a:pos x="T2" y="T3"/>
                  </a:cxn>
                  <a:cxn ang="0">
                    <a:pos x="T4" y="T5"/>
                  </a:cxn>
                  <a:cxn ang="0">
                    <a:pos x="T6" y="T7"/>
                  </a:cxn>
                </a:cxnLst>
                <a:rect l="0" t="0" r="r" b="b"/>
                <a:pathLst>
                  <a:path w="2286" h="1425">
                    <a:moveTo>
                      <a:pt x="0" y="0"/>
                    </a:moveTo>
                    <a:lnTo>
                      <a:pt x="2286" y="1395"/>
                    </a:lnTo>
                    <a:lnTo>
                      <a:pt x="2262" y="1425"/>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1" name="Freeform 13"/>
              <p:cNvSpPr>
                <a:spLocks/>
              </p:cNvSpPr>
              <p:nvPr/>
            </p:nvSpPr>
            <p:spPr bwMode="auto">
              <a:xfrm>
                <a:off x="2212" y="11770"/>
                <a:ext cx="920" cy="924"/>
              </a:xfrm>
              <a:custGeom>
                <a:avLst/>
                <a:gdLst>
                  <a:gd name="T0" fmla="*/ 0 w 1839"/>
                  <a:gd name="T1" fmla="*/ 0 h 1848"/>
                  <a:gd name="T2" fmla="*/ 32 w 1839"/>
                  <a:gd name="T3" fmla="*/ 104 h 1848"/>
                  <a:gd name="T4" fmla="*/ 71 w 1839"/>
                  <a:gd name="T5" fmla="*/ 190 h 1848"/>
                  <a:gd name="T6" fmla="*/ 117 w 1839"/>
                  <a:gd name="T7" fmla="*/ 262 h 1848"/>
                  <a:gd name="T8" fmla="*/ 178 w 1839"/>
                  <a:gd name="T9" fmla="*/ 324 h 1848"/>
                  <a:gd name="T10" fmla="*/ 251 w 1839"/>
                  <a:gd name="T11" fmla="*/ 376 h 1848"/>
                  <a:gd name="T12" fmla="*/ 344 w 1839"/>
                  <a:gd name="T13" fmla="*/ 428 h 1848"/>
                  <a:gd name="T14" fmla="*/ 460 w 1839"/>
                  <a:gd name="T15" fmla="*/ 480 h 1848"/>
                  <a:gd name="T16" fmla="*/ 602 w 1839"/>
                  <a:gd name="T17" fmla="*/ 537 h 1848"/>
                  <a:gd name="T18" fmla="*/ 767 w 1839"/>
                  <a:gd name="T19" fmla="*/ 714 h 1848"/>
                  <a:gd name="T20" fmla="*/ 922 w 1839"/>
                  <a:gd name="T21" fmla="*/ 880 h 1848"/>
                  <a:gd name="T22" fmla="*/ 1072 w 1839"/>
                  <a:gd name="T23" fmla="*/ 1038 h 1848"/>
                  <a:gd name="T24" fmla="*/ 1219 w 1839"/>
                  <a:gd name="T25" fmla="*/ 1192 h 1848"/>
                  <a:gd name="T26" fmla="*/ 1365 w 1839"/>
                  <a:gd name="T27" fmla="*/ 1346 h 1848"/>
                  <a:gd name="T28" fmla="*/ 1516 w 1839"/>
                  <a:gd name="T29" fmla="*/ 1505 h 1848"/>
                  <a:gd name="T30" fmla="*/ 1672 w 1839"/>
                  <a:gd name="T31" fmla="*/ 1670 h 1848"/>
                  <a:gd name="T32" fmla="*/ 1839 w 1839"/>
                  <a:gd name="T33" fmla="*/ 1848 h 1848"/>
                  <a:gd name="T34" fmla="*/ 1547 w 1839"/>
                  <a:gd name="T35" fmla="*/ 1622 h 1848"/>
                  <a:gd name="T36" fmla="*/ 1241 w 1839"/>
                  <a:gd name="T37" fmla="*/ 1392 h 1848"/>
                  <a:gd name="T38" fmla="*/ 939 w 1839"/>
                  <a:gd name="T39" fmla="*/ 1155 h 1848"/>
                  <a:gd name="T40" fmla="*/ 654 w 1839"/>
                  <a:gd name="T41" fmla="*/ 920 h 1848"/>
                  <a:gd name="T42" fmla="*/ 400 w 1839"/>
                  <a:gd name="T43" fmla="*/ 682 h 1848"/>
                  <a:gd name="T44" fmla="*/ 197 w 1839"/>
                  <a:gd name="T45" fmla="*/ 449 h 1848"/>
                  <a:gd name="T46" fmla="*/ 58 w 1839"/>
                  <a:gd name="T47" fmla="*/ 220 h 1848"/>
                  <a:gd name="T48" fmla="*/ 0 w 1839"/>
                  <a:gd name="T49" fmla="*/ 0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9" h="1848">
                    <a:moveTo>
                      <a:pt x="0" y="0"/>
                    </a:moveTo>
                    <a:lnTo>
                      <a:pt x="32" y="104"/>
                    </a:lnTo>
                    <a:lnTo>
                      <a:pt x="71" y="190"/>
                    </a:lnTo>
                    <a:lnTo>
                      <a:pt x="117" y="262"/>
                    </a:lnTo>
                    <a:lnTo>
                      <a:pt x="178" y="324"/>
                    </a:lnTo>
                    <a:lnTo>
                      <a:pt x="251" y="376"/>
                    </a:lnTo>
                    <a:lnTo>
                      <a:pt x="344" y="428"/>
                    </a:lnTo>
                    <a:lnTo>
                      <a:pt x="460" y="480"/>
                    </a:lnTo>
                    <a:lnTo>
                      <a:pt x="602" y="537"/>
                    </a:lnTo>
                    <a:lnTo>
                      <a:pt x="767" y="714"/>
                    </a:lnTo>
                    <a:lnTo>
                      <a:pt x="922" y="880"/>
                    </a:lnTo>
                    <a:lnTo>
                      <a:pt x="1072" y="1038"/>
                    </a:lnTo>
                    <a:lnTo>
                      <a:pt x="1219" y="1192"/>
                    </a:lnTo>
                    <a:lnTo>
                      <a:pt x="1365" y="1346"/>
                    </a:lnTo>
                    <a:lnTo>
                      <a:pt x="1516" y="1505"/>
                    </a:lnTo>
                    <a:lnTo>
                      <a:pt x="1672" y="1670"/>
                    </a:lnTo>
                    <a:lnTo>
                      <a:pt x="1839" y="1848"/>
                    </a:lnTo>
                    <a:lnTo>
                      <a:pt x="1547" y="1622"/>
                    </a:lnTo>
                    <a:lnTo>
                      <a:pt x="1241" y="1392"/>
                    </a:lnTo>
                    <a:lnTo>
                      <a:pt x="939" y="1155"/>
                    </a:lnTo>
                    <a:lnTo>
                      <a:pt x="654" y="920"/>
                    </a:lnTo>
                    <a:lnTo>
                      <a:pt x="400" y="682"/>
                    </a:lnTo>
                    <a:lnTo>
                      <a:pt x="197" y="449"/>
                    </a:lnTo>
                    <a:lnTo>
                      <a:pt x="58" y="220"/>
                    </a:lnTo>
                    <a:lnTo>
                      <a:pt x="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2" name="Freeform 14"/>
              <p:cNvSpPr>
                <a:spLocks/>
              </p:cNvSpPr>
              <p:nvPr/>
            </p:nvSpPr>
            <p:spPr bwMode="auto">
              <a:xfrm>
                <a:off x="2217" y="11764"/>
                <a:ext cx="1087" cy="1092"/>
              </a:xfrm>
              <a:custGeom>
                <a:avLst/>
                <a:gdLst>
                  <a:gd name="T0" fmla="*/ 0 w 2173"/>
                  <a:gd name="T1" fmla="*/ 0 h 2184"/>
                  <a:gd name="T2" fmla="*/ 120 w 2173"/>
                  <a:gd name="T3" fmla="*/ 247 h 2184"/>
                  <a:gd name="T4" fmla="*/ 324 w 2173"/>
                  <a:gd name="T5" fmla="*/ 522 h 2184"/>
                  <a:gd name="T6" fmla="*/ 588 w 2173"/>
                  <a:gd name="T7" fmla="*/ 813 h 2184"/>
                  <a:gd name="T8" fmla="*/ 896 w 2173"/>
                  <a:gd name="T9" fmla="*/ 1114 h 2184"/>
                  <a:gd name="T10" fmla="*/ 1227 w 2173"/>
                  <a:gd name="T11" fmla="*/ 1410 h 2184"/>
                  <a:gd name="T12" fmla="*/ 1564 w 2173"/>
                  <a:gd name="T13" fmla="*/ 1694 h 2184"/>
                  <a:gd name="T14" fmla="*/ 1886 w 2173"/>
                  <a:gd name="T15" fmla="*/ 1954 h 2184"/>
                  <a:gd name="T16" fmla="*/ 2173 w 2173"/>
                  <a:gd name="T17" fmla="*/ 2184 h 2184"/>
                  <a:gd name="T18" fmla="*/ 2167 w 2173"/>
                  <a:gd name="T19" fmla="*/ 2184 h 2184"/>
                  <a:gd name="T20" fmla="*/ 2163 w 2173"/>
                  <a:gd name="T21" fmla="*/ 2181 h 2184"/>
                  <a:gd name="T22" fmla="*/ 2158 w 2173"/>
                  <a:gd name="T23" fmla="*/ 2180 h 2184"/>
                  <a:gd name="T24" fmla="*/ 2154 w 2173"/>
                  <a:gd name="T25" fmla="*/ 2183 h 2184"/>
                  <a:gd name="T26" fmla="*/ 1722 w 2173"/>
                  <a:gd name="T27" fmla="*/ 1893 h 2184"/>
                  <a:gd name="T28" fmla="*/ 1322 w 2173"/>
                  <a:gd name="T29" fmla="*/ 1588 h 2184"/>
                  <a:gd name="T30" fmla="*/ 958 w 2173"/>
                  <a:gd name="T31" fmla="*/ 1279 h 2184"/>
                  <a:gd name="T32" fmla="*/ 641 w 2173"/>
                  <a:gd name="T33" fmla="*/ 975 h 2184"/>
                  <a:gd name="T34" fmla="*/ 375 w 2173"/>
                  <a:gd name="T35" fmla="*/ 684 h 2184"/>
                  <a:gd name="T36" fmla="*/ 177 w 2173"/>
                  <a:gd name="T37" fmla="*/ 419 h 2184"/>
                  <a:gd name="T38" fmla="*/ 48 w 2173"/>
                  <a:gd name="T39" fmla="*/ 187 h 2184"/>
                  <a:gd name="T40" fmla="*/ 0 w 2173"/>
                  <a:gd name="T41" fmla="*/ 0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2184">
                    <a:moveTo>
                      <a:pt x="0" y="0"/>
                    </a:moveTo>
                    <a:lnTo>
                      <a:pt x="120" y="247"/>
                    </a:lnTo>
                    <a:lnTo>
                      <a:pt x="324" y="522"/>
                    </a:lnTo>
                    <a:lnTo>
                      <a:pt x="588" y="813"/>
                    </a:lnTo>
                    <a:lnTo>
                      <a:pt x="896" y="1114"/>
                    </a:lnTo>
                    <a:lnTo>
                      <a:pt x="1227" y="1410"/>
                    </a:lnTo>
                    <a:lnTo>
                      <a:pt x="1564" y="1694"/>
                    </a:lnTo>
                    <a:lnTo>
                      <a:pt x="1886" y="1954"/>
                    </a:lnTo>
                    <a:lnTo>
                      <a:pt x="2173" y="2184"/>
                    </a:lnTo>
                    <a:lnTo>
                      <a:pt x="2167" y="2184"/>
                    </a:lnTo>
                    <a:lnTo>
                      <a:pt x="2163" y="2181"/>
                    </a:lnTo>
                    <a:lnTo>
                      <a:pt x="2158" y="2180"/>
                    </a:lnTo>
                    <a:lnTo>
                      <a:pt x="2154" y="2183"/>
                    </a:lnTo>
                    <a:lnTo>
                      <a:pt x="1722" y="1893"/>
                    </a:lnTo>
                    <a:lnTo>
                      <a:pt x="1322" y="1588"/>
                    </a:lnTo>
                    <a:lnTo>
                      <a:pt x="958" y="1279"/>
                    </a:lnTo>
                    <a:lnTo>
                      <a:pt x="641" y="975"/>
                    </a:lnTo>
                    <a:lnTo>
                      <a:pt x="375" y="684"/>
                    </a:lnTo>
                    <a:lnTo>
                      <a:pt x="177" y="419"/>
                    </a:lnTo>
                    <a:lnTo>
                      <a:pt x="48" y="187"/>
                    </a:lnTo>
                    <a:lnTo>
                      <a:pt x="0" y="0"/>
                    </a:lnTo>
                    <a:close/>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3" name="Freeform 15"/>
              <p:cNvSpPr>
                <a:spLocks/>
              </p:cNvSpPr>
              <p:nvPr/>
            </p:nvSpPr>
            <p:spPr bwMode="auto">
              <a:xfrm>
                <a:off x="2789" y="12481"/>
                <a:ext cx="360" cy="277"/>
              </a:xfrm>
              <a:custGeom>
                <a:avLst/>
                <a:gdLst>
                  <a:gd name="T0" fmla="*/ 0 w 719"/>
                  <a:gd name="T1" fmla="*/ 0 h 555"/>
                  <a:gd name="T2" fmla="*/ 89 w 719"/>
                  <a:gd name="T3" fmla="*/ 69 h 555"/>
                  <a:gd name="T4" fmla="*/ 179 w 719"/>
                  <a:gd name="T5" fmla="*/ 139 h 555"/>
                  <a:gd name="T6" fmla="*/ 268 w 719"/>
                  <a:gd name="T7" fmla="*/ 207 h 555"/>
                  <a:gd name="T8" fmla="*/ 359 w 719"/>
                  <a:gd name="T9" fmla="*/ 277 h 555"/>
                  <a:gd name="T10" fmla="*/ 448 w 719"/>
                  <a:gd name="T11" fmla="*/ 345 h 555"/>
                  <a:gd name="T12" fmla="*/ 538 w 719"/>
                  <a:gd name="T13" fmla="*/ 415 h 555"/>
                  <a:gd name="T14" fmla="*/ 629 w 719"/>
                  <a:gd name="T15" fmla="*/ 484 h 555"/>
                  <a:gd name="T16" fmla="*/ 719 w 719"/>
                  <a:gd name="T17" fmla="*/ 555 h 555"/>
                  <a:gd name="T18" fmla="*/ 670 w 719"/>
                  <a:gd name="T19" fmla="*/ 521 h 555"/>
                  <a:gd name="T20" fmla="*/ 623 w 719"/>
                  <a:gd name="T21" fmla="*/ 487 h 555"/>
                  <a:gd name="T22" fmla="*/ 574 w 719"/>
                  <a:gd name="T23" fmla="*/ 451 h 555"/>
                  <a:gd name="T24" fmla="*/ 526 w 719"/>
                  <a:gd name="T25" fmla="*/ 415 h 555"/>
                  <a:gd name="T26" fmla="*/ 476 w 719"/>
                  <a:gd name="T27" fmla="*/ 378 h 555"/>
                  <a:gd name="T28" fmla="*/ 426 w 719"/>
                  <a:gd name="T29" fmla="*/ 341 h 555"/>
                  <a:gd name="T30" fmla="*/ 377 w 719"/>
                  <a:gd name="T31" fmla="*/ 305 h 555"/>
                  <a:gd name="T32" fmla="*/ 328 w 719"/>
                  <a:gd name="T33" fmla="*/ 269 h 555"/>
                  <a:gd name="T34" fmla="*/ 282 w 719"/>
                  <a:gd name="T35" fmla="*/ 232 h 555"/>
                  <a:gd name="T36" fmla="*/ 239 w 719"/>
                  <a:gd name="T37" fmla="*/ 197 h 555"/>
                  <a:gd name="T38" fmla="*/ 197 w 719"/>
                  <a:gd name="T39" fmla="*/ 162 h 555"/>
                  <a:gd name="T40" fmla="*/ 157 w 719"/>
                  <a:gd name="T41" fmla="*/ 130 h 555"/>
                  <a:gd name="T42" fmla="*/ 117 w 719"/>
                  <a:gd name="T43" fmla="*/ 97 h 555"/>
                  <a:gd name="T44" fmla="*/ 77 w 719"/>
                  <a:gd name="T45" fmla="*/ 64 h 555"/>
                  <a:gd name="T46" fmla="*/ 38 w 719"/>
                  <a:gd name="T47" fmla="*/ 32 h 555"/>
                  <a:gd name="T48" fmla="*/ 0 w 719"/>
                  <a:gd name="T4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9" h="555">
                    <a:moveTo>
                      <a:pt x="0" y="0"/>
                    </a:moveTo>
                    <a:lnTo>
                      <a:pt x="89" y="69"/>
                    </a:lnTo>
                    <a:lnTo>
                      <a:pt x="179" y="139"/>
                    </a:lnTo>
                    <a:lnTo>
                      <a:pt x="268" y="207"/>
                    </a:lnTo>
                    <a:lnTo>
                      <a:pt x="359" y="277"/>
                    </a:lnTo>
                    <a:lnTo>
                      <a:pt x="448" y="345"/>
                    </a:lnTo>
                    <a:lnTo>
                      <a:pt x="538" y="415"/>
                    </a:lnTo>
                    <a:lnTo>
                      <a:pt x="629" y="484"/>
                    </a:lnTo>
                    <a:lnTo>
                      <a:pt x="719" y="555"/>
                    </a:lnTo>
                    <a:lnTo>
                      <a:pt x="670" y="521"/>
                    </a:lnTo>
                    <a:lnTo>
                      <a:pt x="623" y="487"/>
                    </a:lnTo>
                    <a:lnTo>
                      <a:pt x="574" y="451"/>
                    </a:lnTo>
                    <a:lnTo>
                      <a:pt x="526" y="415"/>
                    </a:lnTo>
                    <a:lnTo>
                      <a:pt x="476" y="378"/>
                    </a:lnTo>
                    <a:lnTo>
                      <a:pt x="426" y="341"/>
                    </a:lnTo>
                    <a:lnTo>
                      <a:pt x="377" y="305"/>
                    </a:lnTo>
                    <a:lnTo>
                      <a:pt x="328" y="269"/>
                    </a:lnTo>
                    <a:lnTo>
                      <a:pt x="282" y="232"/>
                    </a:lnTo>
                    <a:lnTo>
                      <a:pt x="239" y="197"/>
                    </a:lnTo>
                    <a:lnTo>
                      <a:pt x="197" y="162"/>
                    </a:lnTo>
                    <a:lnTo>
                      <a:pt x="157" y="130"/>
                    </a:lnTo>
                    <a:lnTo>
                      <a:pt x="117" y="97"/>
                    </a:lnTo>
                    <a:lnTo>
                      <a:pt x="77" y="64"/>
                    </a:lnTo>
                    <a:lnTo>
                      <a:pt x="38" y="32"/>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4" name="Freeform 16"/>
              <p:cNvSpPr>
                <a:spLocks/>
              </p:cNvSpPr>
              <p:nvPr/>
            </p:nvSpPr>
            <p:spPr bwMode="auto">
              <a:xfrm>
                <a:off x="3299" y="12536"/>
                <a:ext cx="277" cy="344"/>
              </a:xfrm>
              <a:custGeom>
                <a:avLst/>
                <a:gdLst>
                  <a:gd name="T0" fmla="*/ 554 w 554"/>
                  <a:gd name="T1" fmla="*/ 104 h 687"/>
                  <a:gd name="T2" fmla="*/ 542 w 554"/>
                  <a:gd name="T3" fmla="*/ 91 h 687"/>
                  <a:gd name="T4" fmla="*/ 530 w 554"/>
                  <a:gd name="T5" fmla="*/ 80 h 687"/>
                  <a:gd name="T6" fmla="*/ 518 w 554"/>
                  <a:gd name="T7" fmla="*/ 67 h 687"/>
                  <a:gd name="T8" fmla="*/ 509 w 554"/>
                  <a:gd name="T9" fmla="*/ 56 h 687"/>
                  <a:gd name="T10" fmla="*/ 499 w 554"/>
                  <a:gd name="T11" fmla="*/ 43 h 687"/>
                  <a:gd name="T12" fmla="*/ 491 w 554"/>
                  <a:gd name="T13" fmla="*/ 30 h 687"/>
                  <a:gd name="T14" fmla="*/ 487 w 554"/>
                  <a:gd name="T15" fmla="*/ 15 h 687"/>
                  <a:gd name="T16" fmla="*/ 484 w 554"/>
                  <a:gd name="T17" fmla="*/ 0 h 687"/>
                  <a:gd name="T18" fmla="*/ 422 w 554"/>
                  <a:gd name="T19" fmla="*/ 83 h 687"/>
                  <a:gd name="T20" fmla="*/ 362 w 554"/>
                  <a:gd name="T21" fmla="*/ 168 h 687"/>
                  <a:gd name="T22" fmla="*/ 302 w 554"/>
                  <a:gd name="T23" fmla="*/ 253 h 687"/>
                  <a:gd name="T24" fmla="*/ 242 w 554"/>
                  <a:gd name="T25" fmla="*/ 337 h 687"/>
                  <a:gd name="T26" fmla="*/ 180 w 554"/>
                  <a:gd name="T27" fmla="*/ 422 h 687"/>
                  <a:gd name="T28" fmla="*/ 121 w 554"/>
                  <a:gd name="T29" fmla="*/ 507 h 687"/>
                  <a:gd name="T30" fmla="*/ 60 w 554"/>
                  <a:gd name="T31" fmla="*/ 592 h 687"/>
                  <a:gd name="T32" fmla="*/ 0 w 554"/>
                  <a:gd name="T33" fmla="*/ 679 h 687"/>
                  <a:gd name="T34" fmla="*/ 12 w 554"/>
                  <a:gd name="T35" fmla="*/ 681 h 687"/>
                  <a:gd name="T36" fmla="*/ 26 w 554"/>
                  <a:gd name="T37" fmla="*/ 682 h 687"/>
                  <a:gd name="T38" fmla="*/ 39 w 554"/>
                  <a:gd name="T39" fmla="*/ 684 h 687"/>
                  <a:gd name="T40" fmla="*/ 52 w 554"/>
                  <a:gd name="T41" fmla="*/ 687 h 687"/>
                  <a:gd name="T42" fmla="*/ 89 w 554"/>
                  <a:gd name="T43" fmla="*/ 642 h 687"/>
                  <a:gd name="T44" fmla="*/ 129 w 554"/>
                  <a:gd name="T45" fmla="*/ 599 h 687"/>
                  <a:gd name="T46" fmla="*/ 168 w 554"/>
                  <a:gd name="T47" fmla="*/ 556 h 687"/>
                  <a:gd name="T48" fmla="*/ 208 w 554"/>
                  <a:gd name="T49" fmla="*/ 517 h 687"/>
                  <a:gd name="T50" fmla="*/ 248 w 554"/>
                  <a:gd name="T51" fmla="*/ 479 h 687"/>
                  <a:gd name="T52" fmla="*/ 293 w 554"/>
                  <a:gd name="T53" fmla="*/ 447 h 687"/>
                  <a:gd name="T54" fmla="*/ 337 w 554"/>
                  <a:gd name="T55" fmla="*/ 421 h 687"/>
                  <a:gd name="T56" fmla="*/ 388 w 554"/>
                  <a:gd name="T57" fmla="*/ 403 h 687"/>
                  <a:gd name="T58" fmla="*/ 407 w 554"/>
                  <a:gd name="T59" fmla="*/ 364 h 687"/>
                  <a:gd name="T60" fmla="*/ 428 w 554"/>
                  <a:gd name="T61" fmla="*/ 327 h 687"/>
                  <a:gd name="T62" fmla="*/ 448 w 554"/>
                  <a:gd name="T63" fmla="*/ 290 h 687"/>
                  <a:gd name="T64" fmla="*/ 471 w 554"/>
                  <a:gd name="T65" fmla="*/ 253 h 687"/>
                  <a:gd name="T66" fmla="*/ 491 w 554"/>
                  <a:gd name="T67" fmla="*/ 214 h 687"/>
                  <a:gd name="T68" fmla="*/ 512 w 554"/>
                  <a:gd name="T69" fmla="*/ 177 h 687"/>
                  <a:gd name="T70" fmla="*/ 533 w 554"/>
                  <a:gd name="T71" fmla="*/ 140 h 687"/>
                  <a:gd name="T72" fmla="*/ 554 w 554"/>
                  <a:gd name="T73" fmla="*/ 10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4" h="687">
                    <a:moveTo>
                      <a:pt x="554" y="104"/>
                    </a:moveTo>
                    <a:lnTo>
                      <a:pt x="542" y="91"/>
                    </a:lnTo>
                    <a:lnTo>
                      <a:pt x="530" y="80"/>
                    </a:lnTo>
                    <a:lnTo>
                      <a:pt x="518" y="67"/>
                    </a:lnTo>
                    <a:lnTo>
                      <a:pt x="509" y="56"/>
                    </a:lnTo>
                    <a:lnTo>
                      <a:pt x="499" y="43"/>
                    </a:lnTo>
                    <a:lnTo>
                      <a:pt x="491" y="30"/>
                    </a:lnTo>
                    <a:lnTo>
                      <a:pt x="487" y="15"/>
                    </a:lnTo>
                    <a:lnTo>
                      <a:pt x="484" y="0"/>
                    </a:lnTo>
                    <a:lnTo>
                      <a:pt x="422" y="83"/>
                    </a:lnTo>
                    <a:lnTo>
                      <a:pt x="362" y="168"/>
                    </a:lnTo>
                    <a:lnTo>
                      <a:pt x="302" y="253"/>
                    </a:lnTo>
                    <a:lnTo>
                      <a:pt x="242" y="337"/>
                    </a:lnTo>
                    <a:lnTo>
                      <a:pt x="180" y="422"/>
                    </a:lnTo>
                    <a:lnTo>
                      <a:pt x="121" y="507"/>
                    </a:lnTo>
                    <a:lnTo>
                      <a:pt x="60" y="592"/>
                    </a:lnTo>
                    <a:lnTo>
                      <a:pt x="0" y="679"/>
                    </a:lnTo>
                    <a:lnTo>
                      <a:pt x="12" y="681"/>
                    </a:lnTo>
                    <a:lnTo>
                      <a:pt x="26" y="682"/>
                    </a:lnTo>
                    <a:lnTo>
                      <a:pt x="39" y="684"/>
                    </a:lnTo>
                    <a:lnTo>
                      <a:pt x="52" y="687"/>
                    </a:lnTo>
                    <a:lnTo>
                      <a:pt x="89" y="642"/>
                    </a:lnTo>
                    <a:lnTo>
                      <a:pt x="129" y="599"/>
                    </a:lnTo>
                    <a:lnTo>
                      <a:pt x="168" y="556"/>
                    </a:lnTo>
                    <a:lnTo>
                      <a:pt x="208" y="517"/>
                    </a:lnTo>
                    <a:lnTo>
                      <a:pt x="248" y="479"/>
                    </a:lnTo>
                    <a:lnTo>
                      <a:pt x="293" y="447"/>
                    </a:lnTo>
                    <a:lnTo>
                      <a:pt x="337" y="421"/>
                    </a:lnTo>
                    <a:lnTo>
                      <a:pt x="388" y="403"/>
                    </a:lnTo>
                    <a:lnTo>
                      <a:pt x="407" y="364"/>
                    </a:lnTo>
                    <a:lnTo>
                      <a:pt x="428" y="327"/>
                    </a:lnTo>
                    <a:lnTo>
                      <a:pt x="448" y="290"/>
                    </a:lnTo>
                    <a:lnTo>
                      <a:pt x="471" y="253"/>
                    </a:lnTo>
                    <a:lnTo>
                      <a:pt x="491" y="214"/>
                    </a:lnTo>
                    <a:lnTo>
                      <a:pt x="512" y="177"/>
                    </a:lnTo>
                    <a:lnTo>
                      <a:pt x="533" y="140"/>
                    </a:lnTo>
                    <a:lnTo>
                      <a:pt x="554" y="104"/>
                    </a:lnTo>
                    <a:close/>
                  </a:path>
                </a:pathLst>
              </a:custGeom>
              <a:solidFill>
                <a:srgbClr val="264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5" name="Freeform 17"/>
              <p:cNvSpPr>
                <a:spLocks/>
              </p:cNvSpPr>
              <p:nvPr/>
            </p:nvSpPr>
            <p:spPr bwMode="auto">
              <a:xfrm>
                <a:off x="3303" y="12561"/>
                <a:ext cx="262" cy="319"/>
              </a:xfrm>
              <a:custGeom>
                <a:avLst/>
                <a:gdLst>
                  <a:gd name="T0" fmla="*/ 525 w 525"/>
                  <a:gd name="T1" fmla="*/ 94 h 638"/>
                  <a:gd name="T2" fmla="*/ 512 w 525"/>
                  <a:gd name="T3" fmla="*/ 83 h 638"/>
                  <a:gd name="T4" fmla="*/ 500 w 525"/>
                  <a:gd name="T5" fmla="*/ 73 h 638"/>
                  <a:gd name="T6" fmla="*/ 488 w 525"/>
                  <a:gd name="T7" fmla="*/ 62 h 638"/>
                  <a:gd name="T8" fmla="*/ 479 w 525"/>
                  <a:gd name="T9" fmla="*/ 53 h 638"/>
                  <a:gd name="T10" fmla="*/ 470 w 525"/>
                  <a:gd name="T11" fmla="*/ 40 h 638"/>
                  <a:gd name="T12" fmla="*/ 463 w 525"/>
                  <a:gd name="T13" fmla="*/ 28 h 638"/>
                  <a:gd name="T14" fmla="*/ 458 w 525"/>
                  <a:gd name="T15" fmla="*/ 13 h 638"/>
                  <a:gd name="T16" fmla="*/ 455 w 525"/>
                  <a:gd name="T17" fmla="*/ 0 h 638"/>
                  <a:gd name="T18" fmla="*/ 394 w 525"/>
                  <a:gd name="T19" fmla="*/ 80 h 638"/>
                  <a:gd name="T20" fmla="*/ 338 w 525"/>
                  <a:gd name="T21" fmla="*/ 161 h 638"/>
                  <a:gd name="T22" fmla="*/ 280 w 525"/>
                  <a:gd name="T23" fmla="*/ 238 h 638"/>
                  <a:gd name="T24" fmla="*/ 225 w 525"/>
                  <a:gd name="T25" fmla="*/ 317 h 638"/>
                  <a:gd name="T26" fmla="*/ 167 w 525"/>
                  <a:gd name="T27" fmla="*/ 392 h 638"/>
                  <a:gd name="T28" fmla="*/ 113 w 525"/>
                  <a:gd name="T29" fmla="*/ 471 h 638"/>
                  <a:gd name="T30" fmla="*/ 55 w 525"/>
                  <a:gd name="T31" fmla="*/ 549 h 638"/>
                  <a:gd name="T32" fmla="*/ 0 w 525"/>
                  <a:gd name="T33" fmla="*/ 630 h 638"/>
                  <a:gd name="T34" fmla="*/ 10 w 525"/>
                  <a:gd name="T35" fmla="*/ 632 h 638"/>
                  <a:gd name="T36" fmla="*/ 21 w 525"/>
                  <a:gd name="T37" fmla="*/ 633 h 638"/>
                  <a:gd name="T38" fmla="*/ 31 w 525"/>
                  <a:gd name="T39" fmla="*/ 635 h 638"/>
                  <a:gd name="T40" fmla="*/ 44 w 525"/>
                  <a:gd name="T41" fmla="*/ 638 h 638"/>
                  <a:gd name="T42" fmla="*/ 81 w 525"/>
                  <a:gd name="T43" fmla="*/ 593 h 638"/>
                  <a:gd name="T44" fmla="*/ 121 w 525"/>
                  <a:gd name="T45" fmla="*/ 550 h 638"/>
                  <a:gd name="T46" fmla="*/ 160 w 525"/>
                  <a:gd name="T47" fmla="*/ 507 h 638"/>
                  <a:gd name="T48" fmla="*/ 200 w 525"/>
                  <a:gd name="T49" fmla="*/ 468 h 638"/>
                  <a:gd name="T50" fmla="*/ 240 w 525"/>
                  <a:gd name="T51" fmla="*/ 430 h 638"/>
                  <a:gd name="T52" fmla="*/ 285 w 525"/>
                  <a:gd name="T53" fmla="*/ 398 h 638"/>
                  <a:gd name="T54" fmla="*/ 329 w 525"/>
                  <a:gd name="T55" fmla="*/ 372 h 638"/>
                  <a:gd name="T56" fmla="*/ 380 w 525"/>
                  <a:gd name="T57" fmla="*/ 354 h 638"/>
                  <a:gd name="T58" fmla="*/ 399 w 525"/>
                  <a:gd name="T59" fmla="*/ 317 h 638"/>
                  <a:gd name="T60" fmla="*/ 418 w 525"/>
                  <a:gd name="T61" fmla="*/ 282 h 638"/>
                  <a:gd name="T62" fmla="*/ 436 w 525"/>
                  <a:gd name="T63" fmla="*/ 250 h 638"/>
                  <a:gd name="T64" fmla="*/ 455 w 525"/>
                  <a:gd name="T65" fmla="*/ 219 h 638"/>
                  <a:gd name="T66" fmla="*/ 472 w 525"/>
                  <a:gd name="T67" fmla="*/ 186 h 638"/>
                  <a:gd name="T68" fmla="*/ 489 w 525"/>
                  <a:gd name="T69" fmla="*/ 155 h 638"/>
                  <a:gd name="T70" fmla="*/ 507 w 525"/>
                  <a:gd name="T71" fmla="*/ 123 h 638"/>
                  <a:gd name="T72" fmla="*/ 525 w 525"/>
                  <a:gd name="T73" fmla="*/ 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5" h="638">
                    <a:moveTo>
                      <a:pt x="525" y="94"/>
                    </a:moveTo>
                    <a:lnTo>
                      <a:pt x="512" y="83"/>
                    </a:lnTo>
                    <a:lnTo>
                      <a:pt x="500" y="73"/>
                    </a:lnTo>
                    <a:lnTo>
                      <a:pt x="488" y="62"/>
                    </a:lnTo>
                    <a:lnTo>
                      <a:pt x="479" y="53"/>
                    </a:lnTo>
                    <a:lnTo>
                      <a:pt x="470" y="40"/>
                    </a:lnTo>
                    <a:lnTo>
                      <a:pt x="463" y="28"/>
                    </a:lnTo>
                    <a:lnTo>
                      <a:pt x="458" y="13"/>
                    </a:lnTo>
                    <a:lnTo>
                      <a:pt x="455" y="0"/>
                    </a:lnTo>
                    <a:lnTo>
                      <a:pt x="394" y="80"/>
                    </a:lnTo>
                    <a:lnTo>
                      <a:pt x="338" y="161"/>
                    </a:lnTo>
                    <a:lnTo>
                      <a:pt x="280" y="238"/>
                    </a:lnTo>
                    <a:lnTo>
                      <a:pt x="225" y="317"/>
                    </a:lnTo>
                    <a:lnTo>
                      <a:pt x="167" y="392"/>
                    </a:lnTo>
                    <a:lnTo>
                      <a:pt x="113" y="471"/>
                    </a:lnTo>
                    <a:lnTo>
                      <a:pt x="55" y="549"/>
                    </a:lnTo>
                    <a:lnTo>
                      <a:pt x="0" y="630"/>
                    </a:lnTo>
                    <a:lnTo>
                      <a:pt x="10" y="632"/>
                    </a:lnTo>
                    <a:lnTo>
                      <a:pt x="21" y="633"/>
                    </a:lnTo>
                    <a:lnTo>
                      <a:pt x="31" y="635"/>
                    </a:lnTo>
                    <a:lnTo>
                      <a:pt x="44" y="638"/>
                    </a:lnTo>
                    <a:lnTo>
                      <a:pt x="81" y="593"/>
                    </a:lnTo>
                    <a:lnTo>
                      <a:pt x="121" y="550"/>
                    </a:lnTo>
                    <a:lnTo>
                      <a:pt x="160" y="507"/>
                    </a:lnTo>
                    <a:lnTo>
                      <a:pt x="200" y="468"/>
                    </a:lnTo>
                    <a:lnTo>
                      <a:pt x="240" y="430"/>
                    </a:lnTo>
                    <a:lnTo>
                      <a:pt x="285" y="398"/>
                    </a:lnTo>
                    <a:lnTo>
                      <a:pt x="329" y="372"/>
                    </a:lnTo>
                    <a:lnTo>
                      <a:pt x="380" y="354"/>
                    </a:lnTo>
                    <a:lnTo>
                      <a:pt x="399" y="317"/>
                    </a:lnTo>
                    <a:lnTo>
                      <a:pt x="418" y="282"/>
                    </a:lnTo>
                    <a:lnTo>
                      <a:pt x="436" y="250"/>
                    </a:lnTo>
                    <a:lnTo>
                      <a:pt x="455" y="219"/>
                    </a:lnTo>
                    <a:lnTo>
                      <a:pt x="472" y="186"/>
                    </a:lnTo>
                    <a:lnTo>
                      <a:pt x="489" y="155"/>
                    </a:lnTo>
                    <a:lnTo>
                      <a:pt x="507" y="123"/>
                    </a:lnTo>
                    <a:lnTo>
                      <a:pt x="525" y="94"/>
                    </a:lnTo>
                    <a:close/>
                  </a:path>
                </a:pathLst>
              </a:custGeom>
              <a:solidFill>
                <a:srgbClr val="365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6" name="Freeform 18"/>
              <p:cNvSpPr>
                <a:spLocks/>
              </p:cNvSpPr>
              <p:nvPr/>
            </p:nvSpPr>
            <p:spPr bwMode="auto">
              <a:xfrm>
                <a:off x="3305" y="12586"/>
                <a:ext cx="250" cy="294"/>
              </a:xfrm>
              <a:custGeom>
                <a:avLst/>
                <a:gdLst>
                  <a:gd name="T0" fmla="*/ 500 w 500"/>
                  <a:gd name="T1" fmla="*/ 79 h 588"/>
                  <a:gd name="T2" fmla="*/ 485 w 500"/>
                  <a:gd name="T3" fmla="*/ 72 h 588"/>
                  <a:gd name="T4" fmla="*/ 473 w 500"/>
                  <a:gd name="T5" fmla="*/ 64 h 588"/>
                  <a:gd name="T6" fmla="*/ 463 w 500"/>
                  <a:gd name="T7" fmla="*/ 56 h 588"/>
                  <a:gd name="T8" fmla="*/ 456 w 500"/>
                  <a:gd name="T9" fmla="*/ 48 h 588"/>
                  <a:gd name="T10" fmla="*/ 447 w 500"/>
                  <a:gd name="T11" fmla="*/ 36 h 588"/>
                  <a:gd name="T12" fmla="*/ 439 w 500"/>
                  <a:gd name="T13" fmla="*/ 26 h 588"/>
                  <a:gd name="T14" fmla="*/ 433 w 500"/>
                  <a:gd name="T15" fmla="*/ 12 h 588"/>
                  <a:gd name="T16" fmla="*/ 429 w 500"/>
                  <a:gd name="T17" fmla="*/ 0 h 588"/>
                  <a:gd name="T18" fmla="*/ 371 w 500"/>
                  <a:gd name="T19" fmla="*/ 78 h 588"/>
                  <a:gd name="T20" fmla="*/ 316 w 500"/>
                  <a:gd name="T21" fmla="*/ 152 h 588"/>
                  <a:gd name="T22" fmla="*/ 263 w 500"/>
                  <a:gd name="T23" fmla="*/ 224 h 588"/>
                  <a:gd name="T24" fmla="*/ 212 w 500"/>
                  <a:gd name="T25" fmla="*/ 295 h 588"/>
                  <a:gd name="T26" fmla="*/ 159 w 500"/>
                  <a:gd name="T27" fmla="*/ 363 h 588"/>
                  <a:gd name="T28" fmla="*/ 107 w 500"/>
                  <a:gd name="T29" fmla="*/ 435 h 588"/>
                  <a:gd name="T30" fmla="*/ 54 w 500"/>
                  <a:gd name="T31" fmla="*/ 505 h 588"/>
                  <a:gd name="T32" fmla="*/ 0 w 500"/>
                  <a:gd name="T33" fmla="*/ 580 h 588"/>
                  <a:gd name="T34" fmla="*/ 9 w 500"/>
                  <a:gd name="T35" fmla="*/ 582 h 588"/>
                  <a:gd name="T36" fmla="*/ 20 w 500"/>
                  <a:gd name="T37" fmla="*/ 583 h 588"/>
                  <a:gd name="T38" fmla="*/ 28 w 500"/>
                  <a:gd name="T39" fmla="*/ 585 h 588"/>
                  <a:gd name="T40" fmla="*/ 40 w 500"/>
                  <a:gd name="T41" fmla="*/ 588 h 588"/>
                  <a:gd name="T42" fmla="*/ 77 w 500"/>
                  <a:gd name="T43" fmla="*/ 543 h 588"/>
                  <a:gd name="T44" fmla="*/ 117 w 500"/>
                  <a:gd name="T45" fmla="*/ 500 h 588"/>
                  <a:gd name="T46" fmla="*/ 156 w 500"/>
                  <a:gd name="T47" fmla="*/ 457 h 588"/>
                  <a:gd name="T48" fmla="*/ 196 w 500"/>
                  <a:gd name="T49" fmla="*/ 418 h 588"/>
                  <a:gd name="T50" fmla="*/ 236 w 500"/>
                  <a:gd name="T51" fmla="*/ 380 h 588"/>
                  <a:gd name="T52" fmla="*/ 281 w 500"/>
                  <a:gd name="T53" fmla="*/ 348 h 588"/>
                  <a:gd name="T54" fmla="*/ 325 w 500"/>
                  <a:gd name="T55" fmla="*/ 322 h 588"/>
                  <a:gd name="T56" fmla="*/ 376 w 500"/>
                  <a:gd name="T57" fmla="*/ 304 h 588"/>
                  <a:gd name="T58" fmla="*/ 393 w 500"/>
                  <a:gd name="T59" fmla="*/ 268 h 588"/>
                  <a:gd name="T60" fmla="*/ 411 w 500"/>
                  <a:gd name="T61" fmla="*/ 237 h 588"/>
                  <a:gd name="T62" fmla="*/ 428 w 500"/>
                  <a:gd name="T63" fmla="*/ 207 h 588"/>
                  <a:gd name="T64" fmla="*/ 444 w 500"/>
                  <a:gd name="T65" fmla="*/ 182 h 588"/>
                  <a:gd name="T66" fmla="*/ 457 w 500"/>
                  <a:gd name="T67" fmla="*/ 155 h 588"/>
                  <a:gd name="T68" fmla="*/ 472 w 500"/>
                  <a:gd name="T69" fmla="*/ 131 h 588"/>
                  <a:gd name="T70" fmla="*/ 485 w 500"/>
                  <a:gd name="T71" fmla="*/ 105 h 588"/>
                  <a:gd name="T72" fmla="*/ 500 w 500"/>
                  <a:gd name="T73" fmla="*/ 79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0" h="588">
                    <a:moveTo>
                      <a:pt x="500" y="79"/>
                    </a:moveTo>
                    <a:lnTo>
                      <a:pt x="485" y="72"/>
                    </a:lnTo>
                    <a:lnTo>
                      <a:pt x="473" y="64"/>
                    </a:lnTo>
                    <a:lnTo>
                      <a:pt x="463" y="56"/>
                    </a:lnTo>
                    <a:lnTo>
                      <a:pt x="456" y="48"/>
                    </a:lnTo>
                    <a:lnTo>
                      <a:pt x="447" y="36"/>
                    </a:lnTo>
                    <a:lnTo>
                      <a:pt x="439" y="26"/>
                    </a:lnTo>
                    <a:lnTo>
                      <a:pt x="433" y="12"/>
                    </a:lnTo>
                    <a:lnTo>
                      <a:pt x="429" y="0"/>
                    </a:lnTo>
                    <a:lnTo>
                      <a:pt x="371" y="78"/>
                    </a:lnTo>
                    <a:lnTo>
                      <a:pt x="316" y="152"/>
                    </a:lnTo>
                    <a:lnTo>
                      <a:pt x="263" y="224"/>
                    </a:lnTo>
                    <a:lnTo>
                      <a:pt x="212" y="295"/>
                    </a:lnTo>
                    <a:lnTo>
                      <a:pt x="159" y="363"/>
                    </a:lnTo>
                    <a:lnTo>
                      <a:pt x="107" y="435"/>
                    </a:lnTo>
                    <a:lnTo>
                      <a:pt x="54" y="505"/>
                    </a:lnTo>
                    <a:lnTo>
                      <a:pt x="0" y="580"/>
                    </a:lnTo>
                    <a:lnTo>
                      <a:pt x="9" y="582"/>
                    </a:lnTo>
                    <a:lnTo>
                      <a:pt x="20" y="583"/>
                    </a:lnTo>
                    <a:lnTo>
                      <a:pt x="28" y="585"/>
                    </a:lnTo>
                    <a:lnTo>
                      <a:pt x="40" y="588"/>
                    </a:lnTo>
                    <a:lnTo>
                      <a:pt x="77" y="543"/>
                    </a:lnTo>
                    <a:lnTo>
                      <a:pt x="117" y="500"/>
                    </a:lnTo>
                    <a:lnTo>
                      <a:pt x="156" y="457"/>
                    </a:lnTo>
                    <a:lnTo>
                      <a:pt x="196" y="418"/>
                    </a:lnTo>
                    <a:lnTo>
                      <a:pt x="236" y="380"/>
                    </a:lnTo>
                    <a:lnTo>
                      <a:pt x="281" y="348"/>
                    </a:lnTo>
                    <a:lnTo>
                      <a:pt x="325" y="322"/>
                    </a:lnTo>
                    <a:lnTo>
                      <a:pt x="376" y="304"/>
                    </a:lnTo>
                    <a:lnTo>
                      <a:pt x="393" y="268"/>
                    </a:lnTo>
                    <a:lnTo>
                      <a:pt x="411" y="237"/>
                    </a:lnTo>
                    <a:lnTo>
                      <a:pt x="428" y="207"/>
                    </a:lnTo>
                    <a:lnTo>
                      <a:pt x="444" y="182"/>
                    </a:lnTo>
                    <a:lnTo>
                      <a:pt x="457" y="155"/>
                    </a:lnTo>
                    <a:lnTo>
                      <a:pt x="472" y="131"/>
                    </a:lnTo>
                    <a:lnTo>
                      <a:pt x="485" y="105"/>
                    </a:lnTo>
                    <a:lnTo>
                      <a:pt x="500" y="79"/>
                    </a:lnTo>
                    <a:close/>
                  </a:path>
                </a:pathLst>
              </a:custGeom>
              <a:solidFill>
                <a:srgbClr val="476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7" name="Freeform 19"/>
              <p:cNvSpPr>
                <a:spLocks/>
              </p:cNvSpPr>
              <p:nvPr/>
            </p:nvSpPr>
            <p:spPr bwMode="auto">
              <a:xfrm>
                <a:off x="3307" y="12612"/>
                <a:ext cx="237" cy="268"/>
              </a:xfrm>
              <a:custGeom>
                <a:avLst/>
                <a:gdLst>
                  <a:gd name="T0" fmla="*/ 475 w 475"/>
                  <a:gd name="T1" fmla="*/ 65 h 535"/>
                  <a:gd name="T2" fmla="*/ 460 w 475"/>
                  <a:gd name="T3" fmla="*/ 59 h 535"/>
                  <a:gd name="T4" fmla="*/ 448 w 475"/>
                  <a:gd name="T5" fmla="*/ 53 h 535"/>
                  <a:gd name="T6" fmla="*/ 438 w 475"/>
                  <a:gd name="T7" fmla="*/ 46 h 535"/>
                  <a:gd name="T8" fmla="*/ 430 w 475"/>
                  <a:gd name="T9" fmla="*/ 38 h 535"/>
                  <a:gd name="T10" fmla="*/ 422 w 475"/>
                  <a:gd name="T11" fmla="*/ 29 h 535"/>
                  <a:gd name="T12" fmla="*/ 416 w 475"/>
                  <a:gd name="T13" fmla="*/ 20 h 535"/>
                  <a:gd name="T14" fmla="*/ 410 w 475"/>
                  <a:gd name="T15" fmla="*/ 10 h 535"/>
                  <a:gd name="T16" fmla="*/ 405 w 475"/>
                  <a:gd name="T17" fmla="*/ 0 h 535"/>
                  <a:gd name="T18" fmla="*/ 349 w 475"/>
                  <a:gd name="T19" fmla="*/ 72 h 535"/>
                  <a:gd name="T20" fmla="*/ 297 w 475"/>
                  <a:gd name="T21" fmla="*/ 141 h 535"/>
                  <a:gd name="T22" fmla="*/ 246 w 475"/>
                  <a:gd name="T23" fmla="*/ 206 h 535"/>
                  <a:gd name="T24" fmla="*/ 199 w 475"/>
                  <a:gd name="T25" fmla="*/ 270 h 535"/>
                  <a:gd name="T26" fmla="*/ 150 w 475"/>
                  <a:gd name="T27" fmla="*/ 331 h 535"/>
                  <a:gd name="T28" fmla="*/ 103 w 475"/>
                  <a:gd name="T29" fmla="*/ 394 h 535"/>
                  <a:gd name="T30" fmla="*/ 52 w 475"/>
                  <a:gd name="T31" fmla="*/ 458 h 535"/>
                  <a:gd name="T32" fmla="*/ 0 w 475"/>
                  <a:gd name="T33" fmla="*/ 527 h 535"/>
                  <a:gd name="T34" fmla="*/ 11 w 475"/>
                  <a:gd name="T35" fmla="*/ 529 h 535"/>
                  <a:gd name="T36" fmla="*/ 18 w 475"/>
                  <a:gd name="T37" fmla="*/ 530 h 535"/>
                  <a:gd name="T38" fmla="*/ 25 w 475"/>
                  <a:gd name="T39" fmla="*/ 532 h 535"/>
                  <a:gd name="T40" fmla="*/ 37 w 475"/>
                  <a:gd name="T41" fmla="*/ 535 h 535"/>
                  <a:gd name="T42" fmla="*/ 74 w 475"/>
                  <a:gd name="T43" fmla="*/ 490 h 535"/>
                  <a:gd name="T44" fmla="*/ 114 w 475"/>
                  <a:gd name="T45" fmla="*/ 447 h 535"/>
                  <a:gd name="T46" fmla="*/ 153 w 475"/>
                  <a:gd name="T47" fmla="*/ 404 h 535"/>
                  <a:gd name="T48" fmla="*/ 193 w 475"/>
                  <a:gd name="T49" fmla="*/ 365 h 535"/>
                  <a:gd name="T50" fmla="*/ 233 w 475"/>
                  <a:gd name="T51" fmla="*/ 327 h 535"/>
                  <a:gd name="T52" fmla="*/ 278 w 475"/>
                  <a:gd name="T53" fmla="*/ 295 h 535"/>
                  <a:gd name="T54" fmla="*/ 322 w 475"/>
                  <a:gd name="T55" fmla="*/ 269 h 535"/>
                  <a:gd name="T56" fmla="*/ 373 w 475"/>
                  <a:gd name="T57" fmla="*/ 251 h 535"/>
                  <a:gd name="T58" fmla="*/ 390 w 475"/>
                  <a:gd name="T59" fmla="*/ 215 h 535"/>
                  <a:gd name="T60" fmla="*/ 407 w 475"/>
                  <a:gd name="T61" fmla="*/ 187 h 535"/>
                  <a:gd name="T62" fmla="*/ 420 w 475"/>
                  <a:gd name="T63" fmla="*/ 163 h 535"/>
                  <a:gd name="T64" fmla="*/ 433 w 475"/>
                  <a:gd name="T65" fmla="*/ 142 h 535"/>
                  <a:gd name="T66" fmla="*/ 444 w 475"/>
                  <a:gd name="T67" fmla="*/ 123 h 535"/>
                  <a:gd name="T68" fmla="*/ 454 w 475"/>
                  <a:gd name="T69" fmla="*/ 104 h 535"/>
                  <a:gd name="T70" fmla="*/ 465 w 475"/>
                  <a:gd name="T71" fmla="*/ 84 h 535"/>
                  <a:gd name="T72" fmla="*/ 475 w 475"/>
                  <a:gd name="T73" fmla="*/ 6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5" h="535">
                    <a:moveTo>
                      <a:pt x="475" y="65"/>
                    </a:moveTo>
                    <a:lnTo>
                      <a:pt x="460" y="59"/>
                    </a:lnTo>
                    <a:lnTo>
                      <a:pt x="448" y="53"/>
                    </a:lnTo>
                    <a:lnTo>
                      <a:pt x="438" y="46"/>
                    </a:lnTo>
                    <a:lnTo>
                      <a:pt x="430" y="38"/>
                    </a:lnTo>
                    <a:lnTo>
                      <a:pt x="422" y="29"/>
                    </a:lnTo>
                    <a:lnTo>
                      <a:pt x="416" y="20"/>
                    </a:lnTo>
                    <a:lnTo>
                      <a:pt x="410" y="10"/>
                    </a:lnTo>
                    <a:lnTo>
                      <a:pt x="405" y="0"/>
                    </a:lnTo>
                    <a:lnTo>
                      <a:pt x="349" y="72"/>
                    </a:lnTo>
                    <a:lnTo>
                      <a:pt x="297" y="141"/>
                    </a:lnTo>
                    <a:lnTo>
                      <a:pt x="246" y="206"/>
                    </a:lnTo>
                    <a:lnTo>
                      <a:pt x="199" y="270"/>
                    </a:lnTo>
                    <a:lnTo>
                      <a:pt x="150" y="331"/>
                    </a:lnTo>
                    <a:lnTo>
                      <a:pt x="103" y="394"/>
                    </a:lnTo>
                    <a:lnTo>
                      <a:pt x="52" y="458"/>
                    </a:lnTo>
                    <a:lnTo>
                      <a:pt x="0" y="527"/>
                    </a:lnTo>
                    <a:lnTo>
                      <a:pt x="11" y="529"/>
                    </a:lnTo>
                    <a:lnTo>
                      <a:pt x="18" y="530"/>
                    </a:lnTo>
                    <a:lnTo>
                      <a:pt x="25" y="532"/>
                    </a:lnTo>
                    <a:lnTo>
                      <a:pt x="37" y="535"/>
                    </a:lnTo>
                    <a:lnTo>
                      <a:pt x="74" y="490"/>
                    </a:lnTo>
                    <a:lnTo>
                      <a:pt x="114" y="447"/>
                    </a:lnTo>
                    <a:lnTo>
                      <a:pt x="153" y="404"/>
                    </a:lnTo>
                    <a:lnTo>
                      <a:pt x="193" y="365"/>
                    </a:lnTo>
                    <a:lnTo>
                      <a:pt x="233" y="327"/>
                    </a:lnTo>
                    <a:lnTo>
                      <a:pt x="278" y="295"/>
                    </a:lnTo>
                    <a:lnTo>
                      <a:pt x="322" y="269"/>
                    </a:lnTo>
                    <a:lnTo>
                      <a:pt x="373" y="251"/>
                    </a:lnTo>
                    <a:lnTo>
                      <a:pt x="390" y="215"/>
                    </a:lnTo>
                    <a:lnTo>
                      <a:pt x="407" y="187"/>
                    </a:lnTo>
                    <a:lnTo>
                      <a:pt x="420" y="163"/>
                    </a:lnTo>
                    <a:lnTo>
                      <a:pt x="433" y="142"/>
                    </a:lnTo>
                    <a:lnTo>
                      <a:pt x="444" y="123"/>
                    </a:lnTo>
                    <a:lnTo>
                      <a:pt x="454" y="104"/>
                    </a:lnTo>
                    <a:lnTo>
                      <a:pt x="465" y="84"/>
                    </a:lnTo>
                    <a:lnTo>
                      <a:pt x="475" y="65"/>
                    </a:lnTo>
                    <a:close/>
                  </a:path>
                </a:pathLst>
              </a:custGeom>
              <a:solidFill>
                <a:srgbClr val="5C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8" name="Freeform 20"/>
              <p:cNvSpPr>
                <a:spLocks/>
              </p:cNvSpPr>
              <p:nvPr/>
            </p:nvSpPr>
            <p:spPr bwMode="auto">
              <a:xfrm>
                <a:off x="3310" y="12637"/>
                <a:ext cx="224" cy="243"/>
              </a:xfrm>
              <a:custGeom>
                <a:avLst/>
                <a:gdLst>
                  <a:gd name="T0" fmla="*/ 446 w 446"/>
                  <a:gd name="T1" fmla="*/ 55 h 486"/>
                  <a:gd name="T2" fmla="*/ 430 w 446"/>
                  <a:gd name="T3" fmla="*/ 50 h 486"/>
                  <a:gd name="T4" fmla="*/ 418 w 446"/>
                  <a:gd name="T5" fmla="*/ 46 h 486"/>
                  <a:gd name="T6" fmla="*/ 408 w 446"/>
                  <a:gd name="T7" fmla="*/ 40 h 486"/>
                  <a:gd name="T8" fmla="*/ 402 w 446"/>
                  <a:gd name="T9" fmla="*/ 34 h 486"/>
                  <a:gd name="T10" fmla="*/ 394 w 446"/>
                  <a:gd name="T11" fmla="*/ 25 h 486"/>
                  <a:gd name="T12" fmla="*/ 388 w 446"/>
                  <a:gd name="T13" fmla="*/ 17 h 486"/>
                  <a:gd name="T14" fmla="*/ 382 w 446"/>
                  <a:gd name="T15" fmla="*/ 9 h 486"/>
                  <a:gd name="T16" fmla="*/ 376 w 446"/>
                  <a:gd name="T17" fmla="*/ 0 h 486"/>
                  <a:gd name="T18" fmla="*/ 322 w 446"/>
                  <a:gd name="T19" fmla="*/ 69 h 486"/>
                  <a:gd name="T20" fmla="*/ 273 w 446"/>
                  <a:gd name="T21" fmla="*/ 135 h 486"/>
                  <a:gd name="T22" fmla="*/ 225 w 446"/>
                  <a:gd name="T23" fmla="*/ 193 h 486"/>
                  <a:gd name="T24" fmla="*/ 182 w 446"/>
                  <a:gd name="T25" fmla="*/ 249 h 486"/>
                  <a:gd name="T26" fmla="*/ 138 w 446"/>
                  <a:gd name="T27" fmla="*/ 303 h 486"/>
                  <a:gd name="T28" fmla="*/ 95 w 446"/>
                  <a:gd name="T29" fmla="*/ 358 h 486"/>
                  <a:gd name="T30" fmla="*/ 49 w 446"/>
                  <a:gd name="T31" fmla="*/ 416 h 486"/>
                  <a:gd name="T32" fmla="*/ 0 w 446"/>
                  <a:gd name="T33" fmla="*/ 478 h 486"/>
                  <a:gd name="T34" fmla="*/ 7 w 446"/>
                  <a:gd name="T35" fmla="*/ 480 h 486"/>
                  <a:gd name="T36" fmla="*/ 13 w 446"/>
                  <a:gd name="T37" fmla="*/ 481 h 486"/>
                  <a:gd name="T38" fmla="*/ 19 w 446"/>
                  <a:gd name="T39" fmla="*/ 483 h 486"/>
                  <a:gd name="T40" fmla="*/ 29 w 446"/>
                  <a:gd name="T41" fmla="*/ 486 h 486"/>
                  <a:gd name="T42" fmla="*/ 66 w 446"/>
                  <a:gd name="T43" fmla="*/ 441 h 486"/>
                  <a:gd name="T44" fmla="*/ 106 w 446"/>
                  <a:gd name="T45" fmla="*/ 398 h 486"/>
                  <a:gd name="T46" fmla="*/ 145 w 446"/>
                  <a:gd name="T47" fmla="*/ 355 h 486"/>
                  <a:gd name="T48" fmla="*/ 185 w 446"/>
                  <a:gd name="T49" fmla="*/ 316 h 486"/>
                  <a:gd name="T50" fmla="*/ 225 w 446"/>
                  <a:gd name="T51" fmla="*/ 278 h 486"/>
                  <a:gd name="T52" fmla="*/ 270 w 446"/>
                  <a:gd name="T53" fmla="*/ 246 h 486"/>
                  <a:gd name="T54" fmla="*/ 314 w 446"/>
                  <a:gd name="T55" fmla="*/ 220 h 486"/>
                  <a:gd name="T56" fmla="*/ 365 w 446"/>
                  <a:gd name="T57" fmla="*/ 202 h 486"/>
                  <a:gd name="T58" fmla="*/ 382 w 446"/>
                  <a:gd name="T59" fmla="*/ 168 h 486"/>
                  <a:gd name="T60" fmla="*/ 396 w 446"/>
                  <a:gd name="T61" fmla="*/ 144 h 486"/>
                  <a:gd name="T62" fmla="*/ 408 w 446"/>
                  <a:gd name="T63" fmla="*/ 123 h 486"/>
                  <a:gd name="T64" fmla="*/ 418 w 446"/>
                  <a:gd name="T65" fmla="*/ 108 h 486"/>
                  <a:gd name="T66" fmla="*/ 424 w 446"/>
                  <a:gd name="T67" fmla="*/ 93 h 486"/>
                  <a:gd name="T68" fmla="*/ 431 w 446"/>
                  <a:gd name="T69" fmla="*/ 81 h 486"/>
                  <a:gd name="T70" fmla="*/ 437 w 446"/>
                  <a:gd name="T71" fmla="*/ 68 h 486"/>
                  <a:gd name="T72" fmla="*/ 446 w 446"/>
                  <a:gd name="T73" fmla="*/ 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6" h="486">
                    <a:moveTo>
                      <a:pt x="446" y="55"/>
                    </a:moveTo>
                    <a:lnTo>
                      <a:pt x="430" y="50"/>
                    </a:lnTo>
                    <a:lnTo>
                      <a:pt x="418" y="46"/>
                    </a:lnTo>
                    <a:lnTo>
                      <a:pt x="408" y="40"/>
                    </a:lnTo>
                    <a:lnTo>
                      <a:pt x="402" y="34"/>
                    </a:lnTo>
                    <a:lnTo>
                      <a:pt x="394" y="25"/>
                    </a:lnTo>
                    <a:lnTo>
                      <a:pt x="388" y="17"/>
                    </a:lnTo>
                    <a:lnTo>
                      <a:pt x="382" y="9"/>
                    </a:lnTo>
                    <a:lnTo>
                      <a:pt x="376" y="0"/>
                    </a:lnTo>
                    <a:lnTo>
                      <a:pt x="322" y="69"/>
                    </a:lnTo>
                    <a:lnTo>
                      <a:pt x="273" y="135"/>
                    </a:lnTo>
                    <a:lnTo>
                      <a:pt x="225" y="193"/>
                    </a:lnTo>
                    <a:lnTo>
                      <a:pt x="182" y="249"/>
                    </a:lnTo>
                    <a:lnTo>
                      <a:pt x="138" y="303"/>
                    </a:lnTo>
                    <a:lnTo>
                      <a:pt x="95" y="358"/>
                    </a:lnTo>
                    <a:lnTo>
                      <a:pt x="49" y="416"/>
                    </a:lnTo>
                    <a:lnTo>
                      <a:pt x="0" y="478"/>
                    </a:lnTo>
                    <a:lnTo>
                      <a:pt x="7" y="480"/>
                    </a:lnTo>
                    <a:lnTo>
                      <a:pt x="13" y="481"/>
                    </a:lnTo>
                    <a:lnTo>
                      <a:pt x="19" y="483"/>
                    </a:lnTo>
                    <a:lnTo>
                      <a:pt x="29" y="486"/>
                    </a:lnTo>
                    <a:lnTo>
                      <a:pt x="66" y="441"/>
                    </a:lnTo>
                    <a:lnTo>
                      <a:pt x="106" y="398"/>
                    </a:lnTo>
                    <a:lnTo>
                      <a:pt x="145" y="355"/>
                    </a:lnTo>
                    <a:lnTo>
                      <a:pt x="185" y="316"/>
                    </a:lnTo>
                    <a:lnTo>
                      <a:pt x="225" y="278"/>
                    </a:lnTo>
                    <a:lnTo>
                      <a:pt x="270" y="246"/>
                    </a:lnTo>
                    <a:lnTo>
                      <a:pt x="314" y="220"/>
                    </a:lnTo>
                    <a:lnTo>
                      <a:pt x="365" y="202"/>
                    </a:lnTo>
                    <a:lnTo>
                      <a:pt x="382" y="168"/>
                    </a:lnTo>
                    <a:lnTo>
                      <a:pt x="396" y="144"/>
                    </a:lnTo>
                    <a:lnTo>
                      <a:pt x="408" y="123"/>
                    </a:lnTo>
                    <a:lnTo>
                      <a:pt x="418" y="108"/>
                    </a:lnTo>
                    <a:lnTo>
                      <a:pt x="424" y="93"/>
                    </a:lnTo>
                    <a:lnTo>
                      <a:pt x="431" y="81"/>
                    </a:lnTo>
                    <a:lnTo>
                      <a:pt x="437" y="68"/>
                    </a:lnTo>
                    <a:lnTo>
                      <a:pt x="446" y="55"/>
                    </a:lnTo>
                    <a:close/>
                  </a:path>
                </a:pathLst>
              </a:custGeom>
              <a:solidFill>
                <a:srgbClr val="6B82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89" name="Freeform 21"/>
              <p:cNvSpPr>
                <a:spLocks/>
              </p:cNvSpPr>
              <p:nvPr/>
            </p:nvSpPr>
            <p:spPr bwMode="auto">
              <a:xfrm>
                <a:off x="3313" y="12662"/>
                <a:ext cx="209" cy="218"/>
              </a:xfrm>
              <a:custGeom>
                <a:avLst/>
                <a:gdLst>
                  <a:gd name="T0" fmla="*/ 420 w 420"/>
                  <a:gd name="T1" fmla="*/ 43 h 436"/>
                  <a:gd name="T2" fmla="*/ 404 w 420"/>
                  <a:gd name="T3" fmla="*/ 42 h 436"/>
                  <a:gd name="T4" fmla="*/ 392 w 420"/>
                  <a:gd name="T5" fmla="*/ 39 h 436"/>
                  <a:gd name="T6" fmla="*/ 383 w 420"/>
                  <a:gd name="T7" fmla="*/ 33 h 436"/>
                  <a:gd name="T8" fmla="*/ 377 w 420"/>
                  <a:gd name="T9" fmla="*/ 28 h 436"/>
                  <a:gd name="T10" fmla="*/ 369 w 420"/>
                  <a:gd name="T11" fmla="*/ 21 h 436"/>
                  <a:gd name="T12" fmla="*/ 364 w 420"/>
                  <a:gd name="T13" fmla="*/ 15 h 436"/>
                  <a:gd name="T14" fmla="*/ 358 w 420"/>
                  <a:gd name="T15" fmla="*/ 8 h 436"/>
                  <a:gd name="T16" fmla="*/ 350 w 420"/>
                  <a:gd name="T17" fmla="*/ 0 h 436"/>
                  <a:gd name="T18" fmla="*/ 297 w 420"/>
                  <a:gd name="T19" fmla="*/ 67 h 436"/>
                  <a:gd name="T20" fmla="*/ 249 w 420"/>
                  <a:gd name="T21" fmla="*/ 127 h 436"/>
                  <a:gd name="T22" fmla="*/ 206 w 420"/>
                  <a:gd name="T23" fmla="*/ 179 h 436"/>
                  <a:gd name="T24" fmla="*/ 168 w 420"/>
                  <a:gd name="T25" fmla="*/ 228 h 436"/>
                  <a:gd name="T26" fmla="*/ 128 w 420"/>
                  <a:gd name="T27" fmla="*/ 274 h 436"/>
                  <a:gd name="T28" fmla="*/ 88 w 420"/>
                  <a:gd name="T29" fmla="*/ 321 h 436"/>
                  <a:gd name="T30" fmla="*/ 45 w 420"/>
                  <a:gd name="T31" fmla="*/ 370 h 436"/>
                  <a:gd name="T32" fmla="*/ 0 w 420"/>
                  <a:gd name="T33" fmla="*/ 428 h 436"/>
                  <a:gd name="T34" fmla="*/ 8 w 420"/>
                  <a:gd name="T35" fmla="*/ 430 h 436"/>
                  <a:gd name="T36" fmla="*/ 12 w 420"/>
                  <a:gd name="T37" fmla="*/ 431 h 436"/>
                  <a:gd name="T38" fmla="*/ 15 w 420"/>
                  <a:gd name="T39" fmla="*/ 433 h 436"/>
                  <a:gd name="T40" fmla="*/ 25 w 420"/>
                  <a:gd name="T41" fmla="*/ 436 h 436"/>
                  <a:gd name="T42" fmla="*/ 62 w 420"/>
                  <a:gd name="T43" fmla="*/ 391 h 436"/>
                  <a:gd name="T44" fmla="*/ 102 w 420"/>
                  <a:gd name="T45" fmla="*/ 348 h 436"/>
                  <a:gd name="T46" fmla="*/ 141 w 420"/>
                  <a:gd name="T47" fmla="*/ 305 h 436"/>
                  <a:gd name="T48" fmla="*/ 181 w 420"/>
                  <a:gd name="T49" fmla="*/ 266 h 436"/>
                  <a:gd name="T50" fmla="*/ 221 w 420"/>
                  <a:gd name="T51" fmla="*/ 228 h 436"/>
                  <a:gd name="T52" fmla="*/ 266 w 420"/>
                  <a:gd name="T53" fmla="*/ 196 h 436"/>
                  <a:gd name="T54" fmla="*/ 310 w 420"/>
                  <a:gd name="T55" fmla="*/ 170 h 436"/>
                  <a:gd name="T56" fmla="*/ 361 w 420"/>
                  <a:gd name="T57" fmla="*/ 152 h 436"/>
                  <a:gd name="T58" fmla="*/ 377 w 420"/>
                  <a:gd name="T59" fmla="*/ 119 h 436"/>
                  <a:gd name="T60" fmla="*/ 390 w 420"/>
                  <a:gd name="T61" fmla="*/ 97 h 436"/>
                  <a:gd name="T62" fmla="*/ 399 w 420"/>
                  <a:gd name="T63" fmla="*/ 82 h 436"/>
                  <a:gd name="T64" fmla="*/ 405 w 420"/>
                  <a:gd name="T65" fmla="*/ 73 h 436"/>
                  <a:gd name="T66" fmla="*/ 408 w 420"/>
                  <a:gd name="T67" fmla="*/ 66 h 436"/>
                  <a:gd name="T68" fmla="*/ 413 w 420"/>
                  <a:gd name="T69" fmla="*/ 60 h 436"/>
                  <a:gd name="T70" fmla="*/ 415 w 420"/>
                  <a:gd name="T71" fmla="*/ 52 h 436"/>
                  <a:gd name="T72" fmla="*/ 420 w 420"/>
                  <a:gd name="T73" fmla="*/ 4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36">
                    <a:moveTo>
                      <a:pt x="420" y="43"/>
                    </a:moveTo>
                    <a:lnTo>
                      <a:pt x="404" y="42"/>
                    </a:lnTo>
                    <a:lnTo>
                      <a:pt x="392" y="39"/>
                    </a:lnTo>
                    <a:lnTo>
                      <a:pt x="383" y="33"/>
                    </a:lnTo>
                    <a:lnTo>
                      <a:pt x="377" y="28"/>
                    </a:lnTo>
                    <a:lnTo>
                      <a:pt x="369" y="21"/>
                    </a:lnTo>
                    <a:lnTo>
                      <a:pt x="364" y="15"/>
                    </a:lnTo>
                    <a:lnTo>
                      <a:pt x="358" y="8"/>
                    </a:lnTo>
                    <a:lnTo>
                      <a:pt x="350" y="0"/>
                    </a:lnTo>
                    <a:lnTo>
                      <a:pt x="297" y="67"/>
                    </a:lnTo>
                    <a:lnTo>
                      <a:pt x="249" y="127"/>
                    </a:lnTo>
                    <a:lnTo>
                      <a:pt x="206" y="179"/>
                    </a:lnTo>
                    <a:lnTo>
                      <a:pt x="168" y="228"/>
                    </a:lnTo>
                    <a:lnTo>
                      <a:pt x="128" y="274"/>
                    </a:lnTo>
                    <a:lnTo>
                      <a:pt x="88" y="321"/>
                    </a:lnTo>
                    <a:lnTo>
                      <a:pt x="45" y="370"/>
                    </a:lnTo>
                    <a:lnTo>
                      <a:pt x="0" y="428"/>
                    </a:lnTo>
                    <a:lnTo>
                      <a:pt x="8" y="430"/>
                    </a:lnTo>
                    <a:lnTo>
                      <a:pt x="12" y="431"/>
                    </a:lnTo>
                    <a:lnTo>
                      <a:pt x="15" y="433"/>
                    </a:lnTo>
                    <a:lnTo>
                      <a:pt x="25" y="436"/>
                    </a:lnTo>
                    <a:lnTo>
                      <a:pt x="62" y="391"/>
                    </a:lnTo>
                    <a:lnTo>
                      <a:pt x="102" y="348"/>
                    </a:lnTo>
                    <a:lnTo>
                      <a:pt x="141" y="305"/>
                    </a:lnTo>
                    <a:lnTo>
                      <a:pt x="181" y="266"/>
                    </a:lnTo>
                    <a:lnTo>
                      <a:pt x="221" y="228"/>
                    </a:lnTo>
                    <a:lnTo>
                      <a:pt x="266" y="196"/>
                    </a:lnTo>
                    <a:lnTo>
                      <a:pt x="310" y="170"/>
                    </a:lnTo>
                    <a:lnTo>
                      <a:pt x="361" y="152"/>
                    </a:lnTo>
                    <a:lnTo>
                      <a:pt x="377" y="119"/>
                    </a:lnTo>
                    <a:lnTo>
                      <a:pt x="390" y="97"/>
                    </a:lnTo>
                    <a:lnTo>
                      <a:pt x="399" y="82"/>
                    </a:lnTo>
                    <a:lnTo>
                      <a:pt x="405" y="73"/>
                    </a:lnTo>
                    <a:lnTo>
                      <a:pt x="408" y="66"/>
                    </a:lnTo>
                    <a:lnTo>
                      <a:pt x="413" y="60"/>
                    </a:lnTo>
                    <a:lnTo>
                      <a:pt x="415" y="52"/>
                    </a:lnTo>
                    <a:lnTo>
                      <a:pt x="420" y="43"/>
                    </a:lnTo>
                    <a:close/>
                  </a:path>
                </a:pathLst>
              </a:custGeom>
              <a:solidFill>
                <a:srgbClr val="7D9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0" name="Freeform 22"/>
              <p:cNvSpPr>
                <a:spLocks/>
              </p:cNvSpPr>
              <p:nvPr/>
            </p:nvSpPr>
            <p:spPr bwMode="auto">
              <a:xfrm>
                <a:off x="3315" y="12687"/>
                <a:ext cx="197" cy="193"/>
              </a:xfrm>
              <a:custGeom>
                <a:avLst/>
                <a:gdLst>
                  <a:gd name="T0" fmla="*/ 394 w 394"/>
                  <a:gd name="T1" fmla="*/ 31 h 385"/>
                  <a:gd name="T2" fmla="*/ 376 w 394"/>
                  <a:gd name="T3" fmla="*/ 31 h 385"/>
                  <a:gd name="T4" fmla="*/ 366 w 394"/>
                  <a:gd name="T5" fmla="*/ 29 h 385"/>
                  <a:gd name="T6" fmla="*/ 356 w 394"/>
                  <a:gd name="T7" fmla="*/ 25 h 385"/>
                  <a:gd name="T8" fmla="*/ 351 w 394"/>
                  <a:gd name="T9" fmla="*/ 22 h 385"/>
                  <a:gd name="T10" fmla="*/ 345 w 394"/>
                  <a:gd name="T11" fmla="*/ 16 h 385"/>
                  <a:gd name="T12" fmla="*/ 339 w 394"/>
                  <a:gd name="T13" fmla="*/ 10 h 385"/>
                  <a:gd name="T14" fmla="*/ 333 w 394"/>
                  <a:gd name="T15" fmla="*/ 4 h 385"/>
                  <a:gd name="T16" fmla="*/ 324 w 394"/>
                  <a:gd name="T17" fmla="*/ 0 h 385"/>
                  <a:gd name="T18" fmla="*/ 273 w 394"/>
                  <a:gd name="T19" fmla="*/ 64 h 385"/>
                  <a:gd name="T20" fmla="*/ 228 w 394"/>
                  <a:gd name="T21" fmla="*/ 117 h 385"/>
                  <a:gd name="T22" fmla="*/ 188 w 394"/>
                  <a:gd name="T23" fmla="*/ 163 h 385"/>
                  <a:gd name="T24" fmla="*/ 152 w 394"/>
                  <a:gd name="T25" fmla="*/ 205 h 385"/>
                  <a:gd name="T26" fmla="*/ 117 w 394"/>
                  <a:gd name="T27" fmla="*/ 244 h 385"/>
                  <a:gd name="T28" fmla="*/ 81 w 394"/>
                  <a:gd name="T29" fmla="*/ 284 h 385"/>
                  <a:gd name="T30" fmla="*/ 43 w 394"/>
                  <a:gd name="T31" fmla="*/ 325 h 385"/>
                  <a:gd name="T32" fmla="*/ 0 w 394"/>
                  <a:gd name="T33" fmla="*/ 377 h 385"/>
                  <a:gd name="T34" fmla="*/ 6 w 394"/>
                  <a:gd name="T35" fmla="*/ 379 h 385"/>
                  <a:gd name="T36" fmla="*/ 8 w 394"/>
                  <a:gd name="T37" fmla="*/ 380 h 385"/>
                  <a:gd name="T38" fmla="*/ 11 w 394"/>
                  <a:gd name="T39" fmla="*/ 382 h 385"/>
                  <a:gd name="T40" fmla="*/ 20 w 394"/>
                  <a:gd name="T41" fmla="*/ 385 h 385"/>
                  <a:gd name="T42" fmla="*/ 57 w 394"/>
                  <a:gd name="T43" fmla="*/ 340 h 385"/>
                  <a:gd name="T44" fmla="*/ 97 w 394"/>
                  <a:gd name="T45" fmla="*/ 297 h 385"/>
                  <a:gd name="T46" fmla="*/ 136 w 394"/>
                  <a:gd name="T47" fmla="*/ 254 h 385"/>
                  <a:gd name="T48" fmla="*/ 176 w 394"/>
                  <a:gd name="T49" fmla="*/ 215 h 385"/>
                  <a:gd name="T50" fmla="*/ 216 w 394"/>
                  <a:gd name="T51" fmla="*/ 177 h 385"/>
                  <a:gd name="T52" fmla="*/ 261 w 394"/>
                  <a:gd name="T53" fmla="*/ 145 h 385"/>
                  <a:gd name="T54" fmla="*/ 305 w 394"/>
                  <a:gd name="T55" fmla="*/ 119 h 385"/>
                  <a:gd name="T56" fmla="*/ 356 w 394"/>
                  <a:gd name="T57" fmla="*/ 101 h 385"/>
                  <a:gd name="T58" fmla="*/ 372 w 394"/>
                  <a:gd name="T59" fmla="*/ 70 h 385"/>
                  <a:gd name="T60" fmla="*/ 384 w 394"/>
                  <a:gd name="T61" fmla="*/ 50 h 385"/>
                  <a:gd name="T62" fmla="*/ 390 w 394"/>
                  <a:gd name="T63" fmla="*/ 40 h 385"/>
                  <a:gd name="T64" fmla="*/ 394 w 394"/>
                  <a:gd name="T65" fmla="*/ 37 h 385"/>
                  <a:gd name="T66" fmla="*/ 394 w 394"/>
                  <a:gd name="T67" fmla="*/ 35 h 385"/>
                  <a:gd name="T68" fmla="*/ 394 w 394"/>
                  <a:gd name="T69" fmla="*/ 3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85">
                    <a:moveTo>
                      <a:pt x="394" y="31"/>
                    </a:moveTo>
                    <a:lnTo>
                      <a:pt x="376" y="31"/>
                    </a:lnTo>
                    <a:lnTo>
                      <a:pt x="366" y="29"/>
                    </a:lnTo>
                    <a:lnTo>
                      <a:pt x="356" y="25"/>
                    </a:lnTo>
                    <a:lnTo>
                      <a:pt x="351" y="22"/>
                    </a:lnTo>
                    <a:lnTo>
                      <a:pt x="345" y="16"/>
                    </a:lnTo>
                    <a:lnTo>
                      <a:pt x="339" y="10"/>
                    </a:lnTo>
                    <a:lnTo>
                      <a:pt x="333" y="4"/>
                    </a:lnTo>
                    <a:lnTo>
                      <a:pt x="324" y="0"/>
                    </a:lnTo>
                    <a:lnTo>
                      <a:pt x="273" y="64"/>
                    </a:lnTo>
                    <a:lnTo>
                      <a:pt x="228" y="117"/>
                    </a:lnTo>
                    <a:lnTo>
                      <a:pt x="188" y="163"/>
                    </a:lnTo>
                    <a:lnTo>
                      <a:pt x="152" y="205"/>
                    </a:lnTo>
                    <a:lnTo>
                      <a:pt x="117" y="244"/>
                    </a:lnTo>
                    <a:lnTo>
                      <a:pt x="81" y="284"/>
                    </a:lnTo>
                    <a:lnTo>
                      <a:pt x="43" y="325"/>
                    </a:lnTo>
                    <a:lnTo>
                      <a:pt x="0" y="377"/>
                    </a:lnTo>
                    <a:lnTo>
                      <a:pt x="6" y="379"/>
                    </a:lnTo>
                    <a:lnTo>
                      <a:pt x="8" y="380"/>
                    </a:lnTo>
                    <a:lnTo>
                      <a:pt x="11" y="382"/>
                    </a:lnTo>
                    <a:lnTo>
                      <a:pt x="20" y="385"/>
                    </a:lnTo>
                    <a:lnTo>
                      <a:pt x="57" y="340"/>
                    </a:lnTo>
                    <a:lnTo>
                      <a:pt x="97" y="297"/>
                    </a:lnTo>
                    <a:lnTo>
                      <a:pt x="136" y="254"/>
                    </a:lnTo>
                    <a:lnTo>
                      <a:pt x="176" y="215"/>
                    </a:lnTo>
                    <a:lnTo>
                      <a:pt x="216" y="177"/>
                    </a:lnTo>
                    <a:lnTo>
                      <a:pt x="261" y="145"/>
                    </a:lnTo>
                    <a:lnTo>
                      <a:pt x="305" y="119"/>
                    </a:lnTo>
                    <a:lnTo>
                      <a:pt x="356" y="101"/>
                    </a:lnTo>
                    <a:lnTo>
                      <a:pt x="372" y="70"/>
                    </a:lnTo>
                    <a:lnTo>
                      <a:pt x="384" y="50"/>
                    </a:lnTo>
                    <a:lnTo>
                      <a:pt x="390" y="40"/>
                    </a:lnTo>
                    <a:lnTo>
                      <a:pt x="394" y="37"/>
                    </a:lnTo>
                    <a:lnTo>
                      <a:pt x="394" y="35"/>
                    </a:lnTo>
                    <a:lnTo>
                      <a:pt x="394" y="31"/>
                    </a:lnTo>
                    <a:close/>
                  </a:path>
                </a:pathLst>
              </a:custGeom>
              <a:solidFill>
                <a:srgbClr val="91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1" name="Freeform 23"/>
              <p:cNvSpPr>
                <a:spLocks/>
              </p:cNvSpPr>
              <p:nvPr/>
            </p:nvSpPr>
            <p:spPr bwMode="auto">
              <a:xfrm>
                <a:off x="3517" y="12729"/>
                <a:ext cx="612" cy="416"/>
              </a:xfrm>
              <a:custGeom>
                <a:avLst/>
                <a:gdLst>
                  <a:gd name="T0" fmla="*/ 0 w 1225"/>
                  <a:gd name="T1" fmla="*/ 37 h 831"/>
                  <a:gd name="T2" fmla="*/ 45 w 1225"/>
                  <a:gd name="T3" fmla="*/ 46 h 831"/>
                  <a:gd name="T4" fmla="*/ 86 w 1225"/>
                  <a:gd name="T5" fmla="*/ 45 h 831"/>
                  <a:gd name="T6" fmla="*/ 122 w 1225"/>
                  <a:gd name="T7" fmla="*/ 34 h 831"/>
                  <a:gd name="T8" fmla="*/ 154 w 1225"/>
                  <a:gd name="T9" fmla="*/ 21 h 831"/>
                  <a:gd name="T10" fmla="*/ 184 w 1225"/>
                  <a:gd name="T11" fmla="*/ 7 h 831"/>
                  <a:gd name="T12" fmla="*/ 214 w 1225"/>
                  <a:gd name="T13" fmla="*/ 0 h 831"/>
                  <a:gd name="T14" fmla="*/ 243 w 1225"/>
                  <a:gd name="T15" fmla="*/ 0 h 831"/>
                  <a:gd name="T16" fmla="*/ 276 w 1225"/>
                  <a:gd name="T17" fmla="*/ 15 h 831"/>
                  <a:gd name="T18" fmla="*/ 372 w 1225"/>
                  <a:gd name="T19" fmla="*/ 146 h 831"/>
                  <a:gd name="T20" fmla="*/ 475 w 1225"/>
                  <a:gd name="T21" fmla="*/ 251 h 831"/>
                  <a:gd name="T22" fmla="*/ 579 w 1225"/>
                  <a:gd name="T23" fmla="*/ 332 h 831"/>
                  <a:gd name="T24" fmla="*/ 688 w 1225"/>
                  <a:gd name="T25" fmla="*/ 397 h 831"/>
                  <a:gd name="T26" fmla="*/ 798 w 1225"/>
                  <a:gd name="T27" fmla="*/ 448 h 831"/>
                  <a:gd name="T28" fmla="*/ 909 w 1225"/>
                  <a:gd name="T29" fmla="*/ 494 h 831"/>
                  <a:gd name="T30" fmla="*/ 1021 w 1225"/>
                  <a:gd name="T31" fmla="*/ 538 h 831"/>
                  <a:gd name="T32" fmla="*/ 1132 w 1225"/>
                  <a:gd name="T33" fmla="*/ 587 h 831"/>
                  <a:gd name="T34" fmla="*/ 1176 w 1225"/>
                  <a:gd name="T35" fmla="*/ 605 h 831"/>
                  <a:gd name="T36" fmla="*/ 1209 w 1225"/>
                  <a:gd name="T37" fmla="*/ 638 h 831"/>
                  <a:gd name="T38" fmla="*/ 1224 w 1225"/>
                  <a:gd name="T39" fmla="*/ 678 h 831"/>
                  <a:gd name="T40" fmla="*/ 1225 w 1225"/>
                  <a:gd name="T41" fmla="*/ 721 h 831"/>
                  <a:gd name="T42" fmla="*/ 1209 w 1225"/>
                  <a:gd name="T43" fmla="*/ 761 h 831"/>
                  <a:gd name="T44" fmla="*/ 1181 w 1225"/>
                  <a:gd name="T45" fmla="*/ 797 h 831"/>
                  <a:gd name="T46" fmla="*/ 1138 w 1225"/>
                  <a:gd name="T47" fmla="*/ 821 h 831"/>
                  <a:gd name="T48" fmla="*/ 1083 w 1225"/>
                  <a:gd name="T49" fmla="*/ 831 h 831"/>
                  <a:gd name="T50" fmla="*/ 986 w 1225"/>
                  <a:gd name="T51" fmla="*/ 787 h 831"/>
                  <a:gd name="T52" fmla="*/ 887 w 1225"/>
                  <a:gd name="T53" fmla="*/ 729 h 831"/>
                  <a:gd name="T54" fmla="*/ 783 w 1225"/>
                  <a:gd name="T55" fmla="*/ 657 h 831"/>
                  <a:gd name="T56" fmla="*/ 678 w 1225"/>
                  <a:gd name="T57" fmla="*/ 575 h 831"/>
                  <a:gd name="T58" fmla="*/ 568 w 1225"/>
                  <a:gd name="T59" fmla="*/ 485 h 831"/>
                  <a:gd name="T60" fmla="*/ 458 w 1225"/>
                  <a:gd name="T61" fmla="*/ 390 h 831"/>
                  <a:gd name="T62" fmla="*/ 344 w 1225"/>
                  <a:gd name="T63" fmla="*/ 290 h 831"/>
                  <a:gd name="T64" fmla="*/ 230 w 1225"/>
                  <a:gd name="T65" fmla="*/ 192 h 831"/>
                  <a:gd name="T66" fmla="*/ 200 w 1225"/>
                  <a:gd name="T67" fmla="*/ 167 h 831"/>
                  <a:gd name="T68" fmla="*/ 172 w 1225"/>
                  <a:gd name="T69" fmla="*/ 146 h 831"/>
                  <a:gd name="T70" fmla="*/ 144 w 1225"/>
                  <a:gd name="T71" fmla="*/ 125 h 831"/>
                  <a:gd name="T72" fmla="*/ 116 w 1225"/>
                  <a:gd name="T73" fmla="*/ 107 h 831"/>
                  <a:gd name="T74" fmla="*/ 86 w 1225"/>
                  <a:gd name="T75" fmla="*/ 89 h 831"/>
                  <a:gd name="T76" fmla="*/ 58 w 1225"/>
                  <a:gd name="T77" fmla="*/ 71 h 831"/>
                  <a:gd name="T78" fmla="*/ 28 w 1225"/>
                  <a:gd name="T79" fmla="*/ 54 h 831"/>
                  <a:gd name="T80" fmla="*/ 0 w 1225"/>
                  <a:gd name="T81" fmla="*/ 3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5" h="831">
                    <a:moveTo>
                      <a:pt x="0" y="37"/>
                    </a:moveTo>
                    <a:lnTo>
                      <a:pt x="45" y="46"/>
                    </a:lnTo>
                    <a:lnTo>
                      <a:pt x="86" y="45"/>
                    </a:lnTo>
                    <a:lnTo>
                      <a:pt x="122" y="34"/>
                    </a:lnTo>
                    <a:lnTo>
                      <a:pt x="154" y="21"/>
                    </a:lnTo>
                    <a:lnTo>
                      <a:pt x="184" y="7"/>
                    </a:lnTo>
                    <a:lnTo>
                      <a:pt x="214" y="0"/>
                    </a:lnTo>
                    <a:lnTo>
                      <a:pt x="243" y="0"/>
                    </a:lnTo>
                    <a:lnTo>
                      <a:pt x="276" y="15"/>
                    </a:lnTo>
                    <a:lnTo>
                      <a:pt x="372" y="146"/>
                    </a:lnTo>
                    <a:lnTo>
                      <a:pt x="475" y="251"/>
                    </a:lnTo>
                    <a:lnTo>
                      <a:pt x="579" y="332"/>
                    </a:lnTo>
                    <a:lnTo>
                      <a:pt x="688" y="397"/>
                    </a:lnTo>
                    <a:lnTo>
                      <a:pt x="798" y="448"/>
                    </a:lnTo>
                    <a:lnTo>
                      <a:pt x="909" y="494"/>
                    </a:lnTo>
                    <a:lnTo>
                      <a:pt x="1021" y="538"/>
                    </a:lnTo>
                    <a:lnTo>
                      <a:pt x="1132" y="587"/>
                    </a:lnTo>
                    <a:lnTo>
                      <a:pt x="1176" y="605"/>
                    </a:lnTo>
                    <a:lnTo>
                      <a:pt x="1209" y="638"/>
                    </a:lnTo>
                    <a:lnTo>
                      <a:pt x="1224" y="678"/>
                    </a:lnTo>
                    <a:lnTo>
                      <a:pt x="1225" y="721"/>
                    </a:lnTo>
                    <a:lnTo>
                      <a:pt x="1209" y="761"/>
                    </a:lnTo>
                    <a:lnTo>
                      <a:pt x="1181" y="797"/>
                    </a:lnTo>
                    <a:lnTo>
                      <a:pt x="1138" y="821"/>
                    </a:lnTo>
                    <a:lnTo>
                      <a:pt x="1083" y="831"/>
                    </a:lnTo>
                    <a:lnTo>
                      <a:pt x="986" y="787"/>
                    </a:lnTo>
                    <a:lnTo>
                      <a:pt x="887" y="729"/>
                    </a:lnTo>
                    <a:lnTo>
                      <a:pt x="783" y="657"/>
                    </a:lnTo>
                    <a:lnTo>
                      <a:pt x="678" y="575"/>
                    </a:lnTo>
                    <a:lnTo>
                      <a:pt x="568" y="485"/>
                    </a:lnTo>
                    <a:lnTo>
                      <a:pt x="458" y="390"/>
                    </a:lnTo>
                    <a:lnTo>
                      <a:pt x="344" y="290"/>
                    </a:lnTo>
                    <a:lnTo>
                      <a:pt x="230" y="192"/>
                    </a:lnTo>
                    <a:lnTo>
                      <a:pt x="200" y="167"/>
                    </a:lnTo>
                    <a:lnTo>
                      <a:pt x="172" y="146"/>
                    </a:lnTo>
                    <a:lnTo>
                      <a:pt x="144" y="125"/>
                    </a:lnTo>
                    <a:lnTo>
                      <a:pt x="116" y="107"/>
                    </a:lnTo>
                    <a:lnTo>
                      <a:pt x="86" y="89"/>
                    </a:lnTo>
                    <a:lnTo>
                      <a:pt x="58" y="71"/>
                    </a:lnTo>
                    <a:lnTo>
                      <a:pt x="28" y="54"/>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2" name="Freeform 24"/>
              <p:cNvSpPr>
                <a:spLocks/>
              </p:cNvSpPr>
              <p:nvPr/>
            </p:nvSpPr>
            <p:spPr bwMode="auto">
              <a:xfrm>
                <a:off x="3517" y="12739"/>
                <a:ext cx="600" cy="409"/>
              </a:xfrm>
              <a:custGeom>
                <a:avLst/>
                <a:gdLst>
                  <a:gd name="T0" fmla="*/ 0 w 1200"/>
                  <a:gd name="T1" fmla="*/ 24 h 818"/>
                  <a:gd name="T2" fmla="*/ 45 w 1200"/>
                  <a:gd name="T3" fmla="*/ 33 h 818"/>
                  <a:gd name="T4" fmla="*/ 82 w 1200"/>
                  <a:gd name="T5" fmla="*/ 33 h 818"/>
                  <a:gd name="T6" fmla="*/ 114 w 1200"/>
                  <a:gd name="T7" fmla="*/ 26 h 818"/>
                  <a:gd name="T8" fmla="*/ 144 w 1200"/>
                  <a:gd name="T9" fmla="*/ 15 h 818"/>
                  <a:gd name="T10" fmla="*/ 169 w 1200"/>
                  <a:gd name="T11" fmla="*/ 5 h 818"/>
                  <a:gd name="T12" fmla="*/ 194 w 1200"/>
                  <a:gd name="T13" fmla="*/ 0 h 818"/>
                  <a:gd name="T14" fmla="*/ 221 w 1200"/>
                  <a:gd name="T15" fmla="*/ 2 h 818"/>
                  <a:gd name="T16" fmla="*/ 252 w 1200"/>
                  <a:gd name="T17" fmla="*/ 17 h 818"/>
                  <a:gd name="T18" fmla="*/ 353 w 1200"/>
                  <a:gd name="T19" fmla="*/ 145 h 818"/>
                  <a:gd name="T20" fmla="*/ 455 w 1200"/>
                  <a:gd name="T21" fmla="*/ 247 h 818"/>
                  <a:gd name="T22" fmla="*/ 559 w 1200"/>
                  <a:gd name="T23" fmla="*/ 327 h 818"/>
                  <a:gd name="T24" fmla="*/ 663 w 1200"/>
                  <a:gd name="T25" fmla="*/ 394 h 818"/>
                  <a:gd name="T26" fmla="*/ 767 w 1200"/>
                  <a:gd name="T27" fmla="*/ 448 h 818"/>
                  <a:gd name="T28" fmla="*/ 872 w 1200"/>
                  <a:gd name="T29" fmla="*/ 497 h 818"/>
                  <a:gd name="T30" fmla="*/ 979 w 1200"/>
                  <a:gd name="T31" fmla="*/ 543 h 818"/>
                  <a:gd name="T32" fmla="*/ 1086 w 1200"/>
                  <a:gd name="T33" fmla="*/ 595 h 818"/>
                  <a:gd name="T34" fmla="*/ 1133 w 1200"/>
                  <a:gd name="T35" fmla="*/ 613 h 818"/>
                  <a:gd name="T36" fmla="*/ 1169 w 1200"/>
                  <a:gd name="T37" fmla="*/ 643 h 818"/>
                  <a:gd name="T38" fmla="*/ 1191 w 1200"/>
                  <a:gd name="T39" fmla="*/ 677 h 818"/>
                  <a:gd name="T40" fmla="*/ 1200 w 1200"/>
                  <a:gd name="T41" fmla="*/ 716 h 818"/>
                  <a:gd name="T42" fmla="*/ 1193 w 1200"/>
                  <a:gd name="T43" fmla="*/ 751 h 818"/>
                  <a:gd name="T44" fmla="*/ 1172 w 1200"/>
                  <a:gd name="T45" fmla="*/ 782 h 818"/>
                  <a:gd name="T46" fmla="*/ 1135 w 1200"/>
                  <a:gd name="T47" fmla="*/ 806 h 818"/>
                  <a:gd name="T48" fmla="*/ 1083 w 1200"/>
                  <a:gd name="T49" fmla="*/ 818 h 818"/>
                  <a:gd name="T50" fmla="*/ 986 w 1200"/>
                  <a:gd name="T51" fmla="*/ 774 h 818"/>
                  <a:gd name="T52" fmla="*/ 887 w 1200"/>
                  <a:gd name="T53" fmla="*/ 716 h 818"/>
                  <a:gd name="T54" fmla="*/ 783 w 1200"/>
                  <a:gd name="T55" fmla="*/ 644 h 818"/>
                  <a:gd name="T56" fmla="*/ 678 w 1200"/>
                  <a:gd name="T57" fmla="*/ 562 h 818"/>
                  <a:gd name="T58" fmla="*/ 568 w 1200"/>
                  <a:gd name="T59" fmla="*/ 472 h 818"/>
                  <a:gd name="T60" fmla="*/ 458 w 1200"/>
                  <a:gd name="T61" fmla="*/ 377 h 818"/>
                  <a:gd name="T62" fmla="*/ 344 w 1200"/>
                  <a:gd name="T63" fmla="*/ 277 h 818"/>
                  <a:gd name="T64" fmla="*/ 230 w 1200"/>
                  <a:gd name="T65" fmla="*/ 179 h 818"/>
                  <a:gd name="T66" fmla="*/ 200 w 1200"/>
                  <a:gd name="T67" fmla="*/ 154 h 818"/>
                  <a:gd name="T68" fmla="*/ 172 w 1200"/>
                  <a:gd name="T69" fmla="*/ 133 h 818"/>
                  <a:gd name="T70" fmla="*/ 144 w 1200"/>
                  <a:gd name="T71" fmla="*/ 112 h 818"/>
                  <a:gd name="T72" fmla="*/ 116 w 1200"/>
                  <a:gd name="T73" fmla="*/ 94 h 818"/>
                  <a:gd name="T74" fmla="*/ 86 w 1200"/>
                  <a:gd name="T75" fmla="*/ 76 h 818"/>
                  <a:gd name="T76" fmla="*/ 58 w 1200"/>
                  <a:gd name="T77" fmla="*/ 58 h 818"/>
                  <a:gd name="T78" fmla="*/ 28 w 1200"/>
                  <a:gd name="T79" fmla="*/ 41 h 818"/>
                  <a:gd name="T80" fmla="*/ 0 w 1200"/>
                  <a:gd name="T81" fmla="*/ 2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0" h="818">
                    <a:moveTo>
                      <a:pt x="0" y="24"/>
                    </a:moveTo>
                    <a:lnTo>
                      <a:pt x="45" y="33"/>
                    </a:lnTo>
                    <a:lnTo>
                      <a:pt x="82" y="33"/>
                    </a:lnTo>
                    <a:lnTo>
                      <a:pt x="114" y="26"/>
                    </a:lnTo>
                    <a:lnTo>
                      <a:pt x="144" y="15"/>
                    </a:lnTo>
                    <a:lnTo>
                      <a:pt x="169" y="5"/>
                    </a:lnTo>
                    <a:lnTo>
                      <a:pt x="194" y="0"/>
                    </a:lnTo>
                    <a:lnTo>
                      <a:pt x="221" y="2"/>
                    </a:lnTo>
                    <a:lnTo>
                      <a:pt x="252" y="17"/>
                    </a:lnTo>
                    <a:lnTo>
                      <a:pt x="353" y="145"/>
                    </a:lnTo>
                    <a:lnTo>
                      <a:pt x="455" y="247"/>
                    </a:lnTo>
                    <a:lnTo>
                      <a:pt x="559" y="327"/>
                    </a:lnTo>
                    <a:lnTo>
                      <a:pt x="663" y="394"/>
                    </a:lnTo>
                    <a:lnTo>
                      <a:pt x="767" y="448"/>
                    </a:lnTo>
                    <a:lnTo>
                      <a:pt x="872" y="497"/>
                    </a:lnTo>
                    <a:lnTo>
                      <a:pt x="979" y="543"/>
                    </a:lnTo>
                    <a:lnTo>
                      <a:pt x="1086" y="595"/>
                    </a:lnTo>
                    <a:lnTo>
                      <a:pt x="1133" y="613"/>
                    </a:lnTo>
                    <a:lnTo>
                      <a:pt x="1169" y="643"/>
                    </a:lnTo>
                    <a:lnTo>
                      <a:pt x="1191" y="677"/>
                    </a:lnTo>
                    <a:lnTo>
                      <a:pt x="1200" y="716"/>
                    </a:lnTo>
                    <a:lnTo>
                      <a:pt x="1193" y="751"/>
                    </a:lnTo>
                    <a:lnTo>
                      <a:pt x="1172" y="782"/>
                    </a:lnTo>
                    <a:lnTo>
                      <a:pt x="1135" y="806"/>
                    </a:lnTo>
                    <a:lnTo>
                      <a:pt x="1083" y="818"/>
                    </a:lnTo>
                    <a:lnTo>
                      <a:pt x="986" y="774"/>
                    </a:lnTo>
                    <a:lnTo>
                      <a:pt x="887" y="716"/>
                    </a:lnTo>
                    <a:lnTo>
                      <a:pt x="783" y="644"/>
                    </a:lnTo>
                    <a:lnTo>
                      <a:pt x="678" y="562"/>
                    </a:lnTo>
                    <a:lnTo>
                      <a:pt x="568" y="472"/>
                    </a:lnTo>
                    <a:lnTo>
                      <a:pt x="458" y="377"/>
                    </a:lnTo>
                    <a:lnTo>
                      <a:pt x="344" y="277"/>
                    </a:lnTo>
                    <a:lnTo>
                      <a:pt x="230" y="179"/>
                    </a:lnTo>
                    <a:lnTo>
                      <a:pt x="200" y="154"/>
                    </a:lnTo>
                    <a:lnTo>
                      <a:pt x="172" y="133"/>
                    </a:lnTo>
                    <a:lnTo>
                      <a:pt x="144" y="112"/>
                    </a:lnTo>
                    <a:lnTo>
                      <a:pt x="116" y="94"/>
                    </a:lnTo>
                    <a:lnTo>
                      <a:pt x="86" y="76"/>
                    </a:lnTo>
                    <a:lnTo>
                      <a:pt x="58" y="58"/>
                    </a:lnTo>
                    <a:lnTo>
                      <a:pt x="28" y="41"/>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3" name="Freeform 25"/>
              <p:cNvSpPr>
                <a:spLocks/>
              </p:cNvSpPr>
              <p:nvPr/>
            </p:nvSpPr>
            <p:spPr bwMode="auto">
              <a:xfrm>
                <a:off x="3517" y="12742"/>
                <a:ext cx="588" cy="403"/>
              </a:xfrm>
              <a:custGeom>
                <a:avLst/>
                <a:gdLst>
                  <a:gd name="T0" fmla="*/ 0 w 1178"/>
                  <a:gd name="T1" fmla="*/ 12 h 806"/>
                  <a:gd name="T2" fmla="*/ 43 w 1178"/>
                  <a:gd name="T3" fmla="*/ 23 h 806"/>
                  <a:gd name="T4" fmla="*/ 79 w 1178"/>
                  <a:gd name="T5" fmla="*/ 24 h 806"/>
                  <a:gd name="T6" fmla="*/ 107 w 1178"/>
                  <a:gd name="T7" fmla="*/ 18 h 806"/>
                  <a:gd name="T8" fmla="*/ 132 w 1178"/>
                  <a:gd name="T9" fmla="*/ 11 h 806"/>
                  <a:gd name="T10" fmla="*/ 154 w 1178"/>
                  <a:gd name="T11" fmla="*/ 3 h 806"/>
                  <a:gd name="T12" fmla="*/ 177 w 1178"/>
                  <a:gd name="T13" fmla="*/ 0 h 806"/>
                  <a:gd name="T14" fmla="*/ 200 w 1178"/>
                  <a:gd name="T15" fmla="*/ 3 h 806"/>
                  <a:gd name="T16" fmla="*/ 230 w 1178"/>
                  <a:gd name="T17" fmla="*/ 20 h 806"/>
                  <a:gd name="T18" fmla="*/ 334 w 1178"/>
                  <a:gd name="T19" fmla="*/ 143 h 806"/>
                  <a:gd name="T20" fmla="*/ 438 w 1178"/>
                  <a:gd name="T21" fmla="*/ 244 h 806"/>
                  <a:gd name="T22" fmla="*/ 539 w 1178"/>
                  <a:gd name="T23" fmla="*/ 324 h 806"/>
                  <a:gd name="T24" fmla="*/ 639 w 1178"/>
                  <a:gd name="T25" fmla="*/ 393 h 806"/>
                  <a:gd name="T26" fmla="*/ 737 w 1178"/>
                  <a:gd name="T27" fmla="*/ 449 h 806"/>
                  <a:gd name="T28" fmla="*/ 838 w 1178"/>
                  <a:gd name="T29" fmla="*/ 501 h 806"/>
                  <a:gd name="T30" fmla="*/ 938 w 1178"/>
                  <a:gd name="T31" fmla="*/ 552 h 806"/>
                  <a:gd name="T32" fmla="*/ 1041 w 1178"/>
                  <a:gd name="T33" fmla="*/ 607 h 806"/>
                  <a:gd name="T34" fmla="*/ 1090 w 1178"/>
                  <a:gd name="T35" fmla="*/ 623 h 806"/>
                  <a:gd name="T36" fmla="*/ 1132 w 1178"/>
                  <a:gd name="T37" fmla="*/ 649 h 806"/>
                  <a:gd name="T38" fmla="*/ 1162 w 1178"/>
                  <a:gd name="T39" fmla="*/ 677 h 806"/>
                  <a:gd name="T40" fmla="*/ 1178 w 1178"/>
                  <a:gd name="T41" fmla="*/ 711 h 806"/>
                  <a:gd name="T42" fmla="*/ 1178 w 1178"/>
                  <a:gd name="T43" fmla="*/ 741 h 806"/>
                  <a:gd name="T44" fmla="*/ 1164 w 1178"/>
                  <a:gd name="T45" fmla="*/ 770 h 806"/>
                  <a:gd name="T46" fmla="*/ 1132 w 1178"/>
                  <a:gd name="T47" fmla="*/ 791 h 806"/>
                  <a:gd name="T48" fmla="*/ 1083 w 1178"/>
                  <a:gd name="T49" fmla="*/ 806 h 806"/>
                  <a:gd name="T50" fmla="*/ 986 w 1178"/>
                  <a:gd name="T51" fmla="*/ 762 h 806"/>
                  <a:gd name="T52" fmla="*/ 887 w 1178"/>
                  <a:gd name="T53" fmla="*/ 704 h 806"/>
                  <a:gd name="T54" fmla="*/ 783 w 1178"/>
                  <a:gd name="T55" fmla="*/ 632 h 806"/>
                  <a:gd name="T56" fmla="*/ 678 w 1178"/>
                  <a:gd name="T57" fmla="*/ 550 h 806"/>
                  <a:gd name="T58" fmla="*/ 568 w 1178"/>
                  <a:gd name="T59" fmla="*/ 460 h 806"/>
                  <a:gd name="T60" fmla="*/ 458 w 1178"/>
                  <a:gd name="T61" fmla="*/ 365 h 806"/>
                  <a:gd name="T62" fmla="*/ 344 w 1178"/>
                  <a:gd name="T63" fmla="*/ 265 h 806"/>
                  <a:gd name="T64" fmla="*/ 230 w 1178"/>
                  <a:gd name="T65" fmla="*/ 167 h 806"/>
                  <a:gd name="T66" fmla="*/ 200 w 1178"/>
                  <a:gd name="T67" fmla="*/ 142 h 806"/>
                  <a:gd name="T68" fmla="*/ 172 w 1178"/>
                  <a:gd name="T69" fmla="*/ 121 h 806"/>
                  <a:gd name="T70" fmla="*/ 144 w 1178"/>
                  <a:gd name="T71" fmla="*/ 100 h 806"/>
                  <a:gd name="T72" fmla="*/ 116 w 1178"/>
                  <a:gd name="T73" fmla="*/ 82 h 806"/>
                  <a:gd name="T74" fmla="*/ 86 w 1178"/>
                  <a:gd name="T75" fmla="*/ 64 h 806"/>
                  <a:gd name="T76" fmla="*/ 58 w 1178"/>
                  <a:gd name="T77" fmla="*/ 46 h 806"/>
                  <a:gd name="T78" fmla="*/ 28 w 1178"/>
                  <a:gd name="T79" fmla="*/ 29 h 806"/>
                  <a:gd name="T80" fmla="*/ 0 w 1178"/>
                  <a:gd name="T81" fmla="*/ 1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8" h="806">
                    <a:moveTo>
                      <a:pt x="0" y="12"/>
                    </a:moveTo>
                    <a:lnTo>
                      <a:pt x="43" y="23"/>
                    </a:lnTo>
                    <a:lnTo>
                      <a:pt x="79" y="24"/>
                    </a:lnTo>
                    <a:lnTo>
                      <a:pt x="107" y="18"/>
                    </a:lnTo>
                    <a:lnTo>
                      <a:pt x="132" y="11"/>
                    </a:lnTo>
                    <a:lnTo>
                      <a:pt x="154" y="3"/>
                    </a:lnTo>
                    <a:lnTo>
                      <a:pt x="177" y="0"/>
                    </a:lnTo>
                    <a:lnTo>
                      <a:pt x="200" y="3"/>
                    </a:lnTo>
                    <a:lnTo>
                      <a:pt x="230" y="20"/>
                    </a:lnTo>
                    <a:lnTo>
                      <a:pt x="334" y="143"/>
                    </a:lnTo>
                    <a:lnTo>
                      <a:pt x="438" y="244"/>
                    </a:lnTo>
                    <a:lnTo>
                      <a:pt x="539" y="324"/>
                    </a:lnTo>
                    <a:lnTo>
                      <a:pt x="639" y="393"/>
                    </a:lnTo>
                    <a:lnTo>
                      <a:pt x="737" y="449"/>
                    </a:lnTo>
                    <a:lnTo>
                      <a:pt x="838" y="501"/>
                    </a:lnTo>
                    <a:lnTo>
                      <a:pt x="938" y="552"/>
                    </a:lnTo>
                    <a:lnTo>
                      <a:pt x="1041" y="607"/>
                    </a:lnTo>
                    <a:lnTo>
                      <a:pt x="1090" y="623"/>
                    </a:lnTo>
                    <a:lnTo>
                      <a:pt x="1132" y="649"/>
                    </a:lnTo>
                    <a:lnTo>
                      <a:pt x="1162" y="677"/>
                    </a:lnTo>
                    <a:lnTo>
                      <a:pt x="1178" y="711"/>
                    </a:lnTo>
                    <a:lnTo>
                      <a:pt x="1178" y="741"/>
                    </a:lnTo>
                    <a:lnTo>
                      <a:pt x="1164" y="770"/>
                    </a:lnTo>
                    <a:lnTo>
                      <a:pt x="1132" y="791"/>
                    </a:lnTo>
                    <a:lnTo>
                      <a:pt x="1083" y="806"/>
                    </a:lnTo>
                    <a:lnTo>
                      <a:pt x="986" y="762"/>
                    </a:lnTo>
                    <a:lnTo>
                      <a:pt x="887" y="704"/>
                    </a:lnTo>
                    <a:lnTo>
                      <a:pt x="783" y="632"/>
                    </a:lnTo>
                    <a:lnTo>
                      <a:pt x="678" y="550"/>
                    </a:lnTo>
                    <a:lnTo>
                      <a:pt x="568" y="460"/>
                    </a:lnTo>
                    <a:lnTo>
                      <a:pt x="458" y="365"/>
                    </a:lnTo>
                    <a:lnTo>
                      <a:pt x="344" y="265"/>
                    </a:lnTo>
                    <a:lnTo>
                      <a:pt x="230" y="167"/>
                    </a:lnTo>
                    <a:lnTo>
                      <a:pt x="200" y="142"/>
                    </a:lnTo>
                    <a:lnTo>
                      <a:pt x="172" y="121"/>
                    </a:lnTo>
                    <a:lnTo>
                      <a:pt x="144" y="100"/>
                    </a:lnTo>
                    <a:lnTo>
                      <a:pt x="116" y="82"/>
                    </a:lnTo>
                    <a:lnTo>
                      <a:pt x="86" y="64"/>
                    </a:lnTo>
                    <a:lnTo>
                      <a:pt x="58" y="46"/>
                    </a:lnTo>
                    <a:lnTo>
                      <a:pt x="28" y="29"/>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4" name="Freeform 26"/>
              <p:cNvSpPr>
                <a:spLocks/>
              </p:cNvSpPr>
              <p:nvPr/>
            </p:nvSpPr>
            <p:spPr bwMode="auto">
              <a:xfrm>
                <a:off x="3517" y="12748"/>
                <a:ext cx="581" cy="397"/>
              </a:xfrm>
              <a:custGeom>
                <a:avLst/>
                <a:gdLst>
                  <a:gd name="T0" fmla="*/ 0 w 1163"/>
                  <a:gd name="T1" fmla="*/ 0 h 794"/>
                  <a:gd name="T2" fmla="*/ 42 w 1163"/>
                  <a:gd name="T3" fmla="*/ 11 h 794"/>
                  <a:gd name="T4" fmla="*/ 76 w 1163"/>
                  <a:gd name="T5" fmla="*/ 14 h 794"/>
                  <a:gd name="T6" fmla="*/ 101 w 1163"/>
                  <a:gd name="T7" fmla="*/ 11 h 794"/>
                  <a:gd name="T8" fmla="*/ 122 w 1163"/>
                  <a:gd name="T9" fmla="*/ 8 h 794"/>
                  <a:gd name="T10" fmla="*/ 138 w 1163"/>
                  <a:gd name="T11" fmla="*/ 2 h 794"/>
                  <a:gd name="T12" fmla="*/ 157 w 1163"/>
                  <a:gd name="T13" fmla="*/ 2 h 794"/>
                  <a:gd name="T14" fmla="*/ 178 w 1163"/>
                  <a:gd name="T15" fmla="*/ 8 h 794"/>
                  <a:gd name="T16" fmla="*/ 208 w 1163"/>
                  <a:gd name="T17" fmla="*/ 24 h 794"/>
                  <a:gd name="T18" fmla="*/ 316 w 1163"/>
                  <a:gd name="T19" fmla="*/ 143 h 794"/>
                  <a:gd name="T20" fmla="*/ 420 w 1163"/>
                  <a:gd name="T21" fmla="*/ 241 h 794"/>
                  <a:gd name="T22" fmla="*/ 518 w 1163"/>
                  <a:gd name="T23" fmla="*/ 321 h 794"/>
                  <a:gd name="T24" fmla="*/ 614 w 1163"/>
                  <a:gd name="T25" fmla="*/ 391 h 794"/>
                  <a:gd name="T26" fmla="*/ 706 w 1163"/>
                  <a:gd name="T27" fmla="*/ 449 h 794"/>
                  <a:gd name="T28" fmla="*/ 800 w 1163"/>
                  <a:gd name="T29" fmla="*/ 504 h 794"/>
                  <a:gd name="T30" fmla="*/ 895 w 1163"/>
                  <a:gd name="T31" fmla="*/ 558 h 794"/>
                  <a:gd name="T32" fmla="*/ 995 w 1163"/>
                  <a:gd name="T33" fmla="*/ 616 h 794"/>
                  <a:gd name="T34" fmla="*/ 1047 w 1163"/>
                  <a:gd name="T35" fmla="*/ 632 h 794"/>
                  <a:gd name="T36" fmla="*/ 1093 w 1163"/>
                  <a:gd name="T37" fmla="*/ 653 h 794"/>
                  <a:gd name="T38" fmla="*/ 1129 w 1163"/>
                  <a:gd name="T39" fmla="*/ 678 h 794"/>
                  <a:gd name="T40" fmla="*/ 1154 w 1163"/>
                  <a:gd name="T41" fmla="*/ 706 h 794"/>
                  <a:gd name="T42" fmla="*/ 1163 w 1163"/>
                  <a:gd name="T43" fmla="*/ 732 h 794"/>
                  <a:gd name="T44" fmla="*/ 1157 w 1163"/>
                  <a:gd name="T45" fmla="*/ 757 h 794"/>
                  <a:gd name="T46" fmla="*/ 1130 w 1163"/>
                  <a:gd name="T47" fmla="*/ 778 h 794"/>
                  <a:gd name="T48" fmla="*/ 1083 w 1163"/>
                  <a:gd name="T49" fmla="*/ 794 h 794"/>
                  <a:gd name="T50" fmla="*/ 986 w 1163"/>
                  <a:gd name="T51" fmla="*/ 750 h 794"/>
                  <a:gd name="T52" fmla="*/ 887 w 1163"/>
                  <a:gd name="T53" fmla="*/ 692 h 794"/>
                  <a:gd name="T54" fmla="*/ 783 w 1163"/>
                  <a:gd name="T55" fmla="*/ 620 h 794"/>
                  <a:gd name="T56" fmla="*/ 678 w 1163"/>
                  <a:gd name="T57" fmla="*/ 538 h 794"/>
                  <a:gd name="T58" fmla="*/ 568 w 1163"/>
                  <a:gd name="T59" fmla="*/ 448 h 794"/>
                  <a:gd name="T60" fmla="*/ 458 w 1163"/>
                  <a:gd name="T61" fmla="*/ 353 h 794"/>
                  <a:gd name="T62" fmla="*/ 344 w 1163"/>
                  <a:gd name="T63" fmla="*/ 253 h 794"/>
                  <a:gd name="T64" fmla="*/ 230 w 1163"/>
                  <a:gd name="T65" fmla="*/ 155 h 794"/>
                  <a:gd name="T66" fmla="*/ 200 w 1163"/>
                  <a:gd name="T67" fmla="*/ 130 h 794"/>
                  <a:gd name="T68" fmla="*/ 172 w 1163"/>
                  <a:gd name="T69" fmla="*/ 109 h 794"/>
                  <a:gd name="T70" fmla="*/ 144 w 1163"/>
                  <a:gd name="T71" fmla="*/ 88 h 794"/>
                  <a:gd name="T72" fmla="*/ 116 w 1163"/>
                  <a:gd name="T73" fmla="*/ 70 h 794"/>
                  <a:gd name="T74" fmla="*/ 86 w 1163"/>
                  <a:gd name="T75" fmla="*/ 52 h 794"/>
                  <a:gd name="T76" fmla="*/ 58 w 1163"/>
                  <a:gd name="T77" fmla="*/ 34 h 794"/>
                  <a:gd name="T78" fmla="*/ 28 w 1163"/>
                  <a:gd name="T79" fmla="*/ 17 h 794"/>
                  <a:gd name="T80" fmla="*/ 0 w 1163"/>
                  <a:gd name="T8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3" h="794">
                    <a:moveTo>
                      <a:pt x="0" y="0"/>
                    </a:moveTo>
                    <a:lnTo>
                      <a:pt x="42" y="11"/>
                    </a:lnTo>
                    <a:lnTo>
                      <a:pt x="76" y="14"/>
                    </a:lnTo>
                    <a:lnTo>
                      <a:pt x="101" y="11"/>
                    </a:lnTo>
                    <a:lnTo>
                      <a:pt x="122" y="8"/>
                    </a:lnTo>
                    <a:lnTo>
                      <a:pt x="138" y="2"/>
                    </a:lnTo>
                    <a:lnTo>
                      <a:pt x="157" y="2"/>
                    </a:lnTo>
                    <a:lnTo>
                      <a:pt x="178" y="8"/>
                    </a:lnTo>
                    <a:lnTo>
                      <a:pt x="208" y="24"/>
                    </a:lnTo>
                    <a:lnTo>
                      <a:pt x="316" y="143"/>
                    </a:lnTo>
                    <a:lnTo>
                      <a:pt x="420" y="241"/>
                    </a:lnTo>
                    <a:lnTo>
                      <a:pt x="518" y="321"/>
                    </a:lnTo>
                    <a:lnTo>
                      <a:pt x="614" y="391"/>
                    </a:lnTo>
                    <a:lnTo>
                      <a:pt x="706" y="449"/>
                    </a:lnTo>
                    <a:lnTo>
                      <a:pt x="800" y="504"/>
                    </a:lnTo>
                    <a:lnTo>
                      <a:pt x="895" y="558"/>
                    </a:lnTo>
                    <a:lnTo>
                      <a:pt x="995" y="616"/>
                    </a:lnTo>
                    <a:lnTo>
                      <a:pt x="1047" y="632"/>
                    </a:lnTo>
                    <a:lnTo>
                      <a:pt x="1093" y="653"/>
                    </a:lnTo>
                    <a:lnTo>
                      <a:pt x="1129" y="678"/>
                    </a:lnTo>
                    <a:lnTo>
                      <a:pt x="1154" y="706"/>
                    </a:lnTo>
                    <a:lnTo>
                      <a:pt x="1163" y="732"/>
                    </a:lnTo>
                    <a:lnTo>
                      <a:pt x="1157" y="757"/>
                    </a:lnTo>
                    <a:lnTo>
                      <a:pt x="1130" y="778"/>
                    </a:lnTo>
                    <a:lnTo>
                      <a:pt x="1083" y="794"/>
                    </a:lnTo>
                    <a:lnTo>
                      <a:pt x="986" y="750"/>
                    </a:lnTo>
                    <a:lnTo>
                      <a:pt x="887" y="692"/>
                    </a:lnTo>
                    <a:lnTo>
                      <a:pt x="783" y="620"/>
                    </a:lnTo>
                    <a:lnTo>
                      <a:pt x="678" y="538"/>
                    </a:lnTo>
                    <a:lnTo>
                      <a:pt x="568" y="448"/>
                    </a:lnTo>
                    <a:lnTo>
                      <a:pt x="458" y="353"/>
                    </a:lnTo>
                    <a:lnTo>
                      <a:pt x="344" y="253"/>
                    </a:lnTo>
                    <a:lnTo>
                      <a:pt x="230" y="155"/>
                    </a:lnTo>
                    <a:lnTo>
                      <a:pt x="200" y="130"/>
                    </a:lnTo>
                    <a:lnTo>
                      <a:pt x="172" y="109"/>
                    </a:lnTo>
                    <a:lnTo>
                      <a:pt x="144" y="88"/>
                    </a:lnTo>
                    <a:lnTo>
                      <a:pt x="116" y="70"/>
                    </a:lnTo>
                    <a:lnTo>
                      <a:pt x="86" y="52"/>
                    </a:lnTo>
                    <a:lnTo>
                      <a:pt x="58" y="34"/>
                    </a:lnTo>
                    <a:lnTo>
                      <a:pt x="28"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5" name="Freeform 27"/>
              <p:cNvSpPr>
                <a:spLocks/>
              </p:cNvSpPr>
              <p:nvPr/>
            </p:nvSpPr>
            <p:spPr bwMode="auto">
              <a:xfrm>
                <a:off x="3517" y="12748"/>
                <a:ext cx="574" cy="397"/>
              </a:xfrm>
              <a:custGeom>
                <a:avLst/>
                <a:gdLst>
                  <a:gd name="T0" fmla="*/ 0 w 1150"/>
                  <a:gd name="T1" fmla="*/ 0 h 794"/>
                  <a:gd name="T2" fmla="*/ 42 w 1150"/>
                  <a:gd name="T3" fmla="*/ 11 h 794"/>
                  <a:gd name="T4" fmla="*/ 71 w 1150"/>
                  <a:gd name="T5" fmla="*/ 17 h 794"/>
                  <a:gd name="T6" fmla="*/ 94 w 1150"/>
                  <a:gd name="T7" fmla="*/ 17 h 794"/>
                  <a:gd name="T8" fmla="*/ 111 w 1150"/>
                  <a:gd name="T9" fmla="*/ 15 h 794"/>
                  <a:gd name="T10" fmla="*/ 125 w 1150"/>
                  <a:gd name="T11" fmla="*/ 12 h 794"/>
                  <a:gd name="T12" fmla="*/ 139 w 1150"/>
                  <a:gd name="T13" fmla="*/ 15 h 794"/>
                  <a:gd name="T14" fmla="*/ 159 w 1150"/>
                  <a:gd name="T15" fmla="*/ 22 h 794"/>
                  <a:gd name="T16" fmla="*/ 187 w 1150"/>
                  <a:gd name="T17" fmla="*/ 40 h 794"/>
                  <a:gd name="T18" fmla="*/ 300 w 1150"/>
                  <a:gd name="T19" fmla="*/ 153 h 794"/>
                  <a:gd name="T20" fmla="*/ 404 w 1150"/>
                  <a:gd name="T21" fmla="*/ 250 h 794"/>
                  <a:gd name="T22" fmla="*/ 498 w 1150"/>
                  <a:gd name="T23" fmla="*/ 330 h 794"/>
                  <a:gd name="T24" fmla="*/ 590 w 1150"/>
                  <a:gd name="T25" fmla="*/ 400 h 794"/>
                  <a:gd name="T26" fmla="*/ 678 w 1150"/>
                  <a:gd name="T27" fmla="*/ 461 h 794"/>
                  <a:gd name="T28" fmla="*/ 765 w 1150"/>
                  <a:gd name="T29" fmla="*/ 518 h 794"/>
                  <a:gd name="T30" fmla="*/ 856 w 1150"/>
                  <a:gd name="T31" fmla="*/ 574 h 794"/>
                  <a:gd name="T32" fmla="*/ 951 w 1150"/>
                  <a:gd name="T33" fmla="*/ 637 h 794"/>
                  <a:gd name="T34" fmla="*/ 1004 w 1150"/>
                  <a:gd name="T35" fmla="*/ 651 h 794"/>
                  <a:gd name="T36" fmla="*/ 1056 w 1150"/>
                  <a:gd name="T37" fmla="*/ 669 h 794"/>
                  <a:gd name="T38" fmla="*/ 1098 w 1150"/>
                  <a:gd name="T39" fmla="*/ 690 h 794"/>
                  <a:gd name="T40" fmla="*/ 1132 w 1150"/>
                  <a:gd name="T41" fmla="*/ 712 h 794"/>
                  <a:gd name="T42" fmla="*/ 1148 w 1150"/>
                  <a:gd name="T43" fmla="*/ 733 h 794"/>
                  <a:gd name="T44" fmla="*/ 1150 w 1150"/>
                  <a:gd name="T45" fmla="*/ 756 h 794"/>
                  <a:gd name="T46" fmla="*/ 1127 w 1150"/>
                  <a:gd name="T47" fmla="*/ 776 h 794"/>
                  <a:gd name="T48" fmla="*/ 1083 w 1150"/>
                  <a:gd name="T49" fmla="*/ 794 h 794"/>
                  <a:gd name="T50" fmla="*/ 986 w 1150"/>
                  <a:gd name="T51" fmla="*/ 750 h 794"/>
                  <a:gd name="T52" fmla="*/ 887 w 1150"/>
                  <a:gd name="T53" fmla="*/ 692 h 794"/>
                  <a:gd name="T54" fmla="*/ 783 w 1150"/>
                  <a:gd name="T55" fmla="*/ 620 h 794"/>
                  <a:gd name="T56" fmla="*/ 678 w 1150"/>
                  <a:gd name="T57" fmla="*/ 538 h 794"/>
                  <a:gd name="T58" fmla="*/ 568 w 1150"/>
                  <a:gd name="T59" fmla="*/ 448 h 794"/>
                  <a:gd name="T60" fmla="*/ 458 w 1150"/>
                  <a:gd name="T61" fmla="*/ 353 h 794"/>
                  <a:gd name="T62" fmla="*/ 344 w 1150"/>
                  <a:gd name="T63" fmla="*/ 253 h 794"/>
                  <a:gd name="T64" fmla="*/ 230 w 1150"/>
                  <a:gd name="T65" fmla="*/ 155 h 794"/>
                  <a:gd name="T66" fmla="*/ 200 w 1150"/>
                  <a:gd name="T67" fmla="*/ 130 h 794"/>
                  <a:gd name="T68" fmla="*/ 172 w 1150"/>
                  <a:gd name="T69" fmla="*/ 109 h 794"/>
                  <a:gd name="T70" fmla="*/ 144 w 1150"/>
                  <a:gd name="T71" fmla="*/ 88 h 794"/>
                  <a:gd name="T72" fmla="*/ 116 w 1150"/>
                  <a:gd name="T73" fmla="*/ 70 h 794"/>
                  <a:gd name="T74" fmla="*/ 86 w 1150"/>
                  <a:gd name="T75" fmla="*/ 52 h 794"/>
                  <a:gd name="T76" fmla="*/ 58 w 1150"/>
                  <a:gd name="T77" fmla="*/ 34 h 794"/>
                  <a:gd name="T78" fmla="*/ 28 w 1150"/>
                  <a:gd name="T79" fmla="*/ 17 h 794"/>
                  <a:gd name="T80" fmla="*/ 0 w 1150"/>
                  <a:gd name="T8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0" h="794">
                    <a:moveTo>
                      <a:pt x="0" y="0"/>
                    </a:moveTo>
                    <a:lnTo>
                      <a:pt x="42" y="11"/>
                    </a:lnTo>
                    <a:lnTo>
                      <a:pt x="71" y="17"/>
                    </a:lnTo>
                    <a:lnTo>
                      <a:pt x="94" y="17"/>
                    </a:lnTo>
                    <a:lnTo>
                      <a:pt x="111" y="15"/>
                    </a:lnTo>
                    <a:lnTo>
                      <a:pt x="125" y="12"/>
                    </a:lnTo>
                    <a:lnTo>
                      <a:pt x="139" y="15"/>
                    </a:lnTo>
                    <a:lnTo>
                      <a:pt x="159" y="22"/>
                    </a:lnTo>
                    <a:lnTo>
                      <a:pt x="187" y="40"/>
                    </a:lnTo>
                    <a:lnTo>
                      <a:pt x="300" y="153"/>
                    </a:lnTo>
                    <a:lnTo>
                      <a:pt x="404" y="250"/>
                    </a:lnTo>
                    <a:lnTo>
                      <a:pt x="498" y="330"/>
                    </a:lnTo>
                    <a:lnTo>
                      <a:pt x="590" y="400"/>
                    </a:lnTo>
                    <a:lnTo>
                      <a:pt x="678" y="461"/>
                    </a:lnTo>
                    <a:lnTo>
                      <a:pt x="765" y="518"/>
                    </a:lnTo>
                    <a:lnTo>
                      <a:pt x="856" y="574"/>
                    </a:lnTo>
                    <a:lnTo>
                      <a:pt x="951" y="637"/>
                    </a:lnTo>
                    <a:lnTo>
                      <a:pt x="1004" y="651"/>
                    </a:lnTo>
                    <a:lnTo>
                      <a:pt x="1056" y="669"/>
                    </a:lnTo>
                    <a:lnTo>
                      <a:pt x="1098" y="690"/>
                    </a:lnTo>
                    <a:lnTo>
                      <a:pt x="1132" y="712"/>
                    </a:lnTo>
                    <a:lnTo>
                      <a:pt x="1148" y="733"/>
                    </a:lnTo>
                    <a:lnTo>
                      <a:pt x="1150" y="756"/>
                    </a:lnTo>
                    <a:lnTo>
                      <a:pt x="1127" y="776"/>
                    </a:lnTo>
                    <a:lnTo>
                      <a:pt x="1083" y="794"/>
                    </a:lnTo>
                    <a:lnTo>
                      <a:pt x="986" y="750"/>
                    </a:lnTo>
                    <a:lnTo>
                      <a:pt x="887" y="692"/>
                    </a:lnTo>
                    <a:lnTo>
                      <a:pt x="783" y="620"/>
                    </a:lnTo>
                    <a:lnTo>
                      <a:pt x="678" y="538"/>
                    </a:lnTo>
                    <a:lnTo>
                      <a:pt x="568" y="448"/>
                    </a:lnTo>
                    <a:lnTo>
                      <a:pt x="458" y="353"/>
                    </a:lnTo>
                    <a:lnTo>
                      <a:pt x="344" y="253"/>
                    </a:lnTo>
                    <a:lnTo>
                      <a:pt x="230" y="155"/>
                    </a:lnTo>
                    <a:lnTo>
                      <a:pt x="200" y="130"/>
                    </a:lnTo>
                    <a:lnTo>
                      <a:pt x="172" y="109"/>
                    </a:lnTo>
                    <a:lnTo>
                      <a:pt x="144" y="88"/>
                    </a:lnTo>
                    <a:lnTo>
                      <a:pt x="116" y="70"/>
                    </a:lnTo>
                    <a:lnTo>
                      <a:pt x="86" y="52"/>
                    </a:lnTo>
                    <a:lnTo>
                      <a:pt x="58" y="34"/>
                    </a:lnTo>
                    <a:lnTo>
                      <a:pt x="28"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6" name="Freeform 28"/>
              <p:cNvSpPr>
                <a:spLocks/>
              </p:cNvSpPr>
              <p:nvPr/>
            </p:nvSpPr>
            <p:spPr bwMode="auto">
              <a:xfrm>
                <a:off x="3517" y="12748"/>
                <a:ext cx="570" cy="397"/>
              </a:xfrm>
              <a:custGeom>
                <a:avLst/>
                <a:gdLst>
                  <a:gd name="T0" fmla="*/ 0 w 1141"/>
                  <a:gd name="T1" fmla="*/ 0 h 794"/>
                  <a:gd name="T2" fmla="*/ 40 w 1141"/>
                  <a:gd name="T3" fmla="*/ 12 h 794"/>
                  <a:gd name="T4" fmla="*/ 68 w 1141"/>
                  <a:gd name="T5" fmla="*/ 19 h 794"/>
                  <a:gd name="T6" fmla="*/ 86 w 1141"/>
                  <a:gd name="T7" fmla="*/ 21 h 794"/>
                  <a:gd name="T8" fmla="*/ 99 w 1141"/>
                  <a:gd name="T9" fmla="*/ 22 h 794"/>
                  <a:gd name="T10" fmla="*/ 108 w 1141"/>
                  <a:gd name="T11" fmla="*/ 22 h 794"/>
                  <a:gd name="T12" fmla="*/ 120 w 1141"/>
                  <a:gd name="T13" fmla="*/ 28 h 794"/>
                  <a:gd name="T14" fmla="*/ 137 w 1141"/>
                  <a:gd name="T15" fmla="*/ 37 h 794"/>
                  <a:gd name="T16" fmla="*/ 163 w 1141"/>
                  <a:gd name="T17" fmla="*/ 54 h 794"/>
                  <a:gd name="T18" fmla="*/ 280 w 1141"/>
                  <a:gd name="T19" fmla="*/ 164 h 794"/>
                  <a:gd name="T20" fmla="*/ 384 w 1141"/>
                  <a:gd name="T21" fmla="*/ 259 h 794"/>
                  <a:gd name="T22" fmla="*/ 478 w 1141"/>
                  <a:gd name="T23" fmla="*/ 339 h 794"/>
                  <a:gd name="T24" fmla="*/ 565 w 1141"/>
                  <a:gd name="T25" fmla="*/ 411 h 794"/>
                  <a:gd name="T26" fmla="*/ 647 w 1141"/>
                  <a:gd name="T27" fmla="*/ 474 h 794"/>
                  <a:gd name="T28" fmla="*/ 730 w 1141"/>
                  <a:gd name="T29" fmla="*/ 535 h 794"/>
                  <a:gd name="T30" fmla="*/ 814 w 1141"/>
                  <a:gd name="T31" fmla="*/ 595 h 794"/>
                  <a:gd name="T32" fmla="*/ 906 w 1141"/>
                  <a:gd name="T33" fmla="*/ 660 h 794"/>
                  <a:gd name="T34" fmla="*/ 961 w 1141"/>
                  <a:gd name="T35" fmla="*/ 672 h 794"/>
                  <a:gd name="T36" fmla="*/ 1016 w 1141"/>
                  <a:gd name="T37" fmla="*/ 687 h 794"/>
                  <a:gd name="T38" fmla="*/ 1065 w 1141"/>
                  <a:gd name="T39" fmla="*/ 700 h 794"/>
                  <a:gd name="T40" fmla="*/ 1107 w 1141"/>
                  <a:gd name="T41" fmla="*/ 718 h 794"/>
                  <a:gd name="T42" fmla="*/ 1132 w 1141"/>
                  <a:gd name="T43" fmla="*/ 735 h 794"/>
                  <a:gd name="T44" fmla="*/ 1141 w 1141"/>
                  <a:gd name="T45" fmla="*/ 754 h 794"/>
                  <a:gd name="T46" fmla="*/ 1124 w 1141"/>
                  <a:gd name="T47" fmla="*/ 772 h 794"/>
                  <a:gd name="T48" fmla="*/ 1083 w 1141"/>
                  <a:gd name="T49" fmla="*/ 794 h 794"/>
                  <a:gd name="T50" fmla="*/ 986 w 1141"/>
                  <a:gd name="T51" fmla="*/ 750 h 794"/>
                  <a:gd name="T52" fmla="*/ 887 w 1141"/>
                  <a:gd name="T53" fmla="*/ 692 h 794"/>
                  <a:gd name="T54" fmla="*/ 783 w 1141"/>
                  <a:gd name="T55" fmla="*/ 620 h 794"/>
                  <a:gd name="T56" fmla="*/ 678 w 1141"/>
                  <a:gd name="T57" fmla="*/ 538 h 794"/>
                  <a:gd name="T58" fmla="*/ 568 w 1141"/>
                  <a:gd name="T59" fmla="*/ 448 h 794"/>
                  <a:gd name="T60" fmla="*/ 458 w 1141"/>
                  <a:gd name="T61" fmla="*/ 353 h 794"/>
                  <a:gd name="T62" fmla="*/ 344 w 1141"/>
                  <a:gd name="T63" fmla="*/ 253 h 794"/>
                  <a:gd name="T64" fmla="*/ 230 w 1141"/>
                  <a:gd name="T65" fmla="*/ 155 h 794"/>
                  <a:gd name="T66" fmla="*/ 200 w 1141"/>
                  <a:gd name="T67" fmla="*/ 130 h 794"/>
                  <a:gd name="T68" fmla="*/ 172 w 1141"/>
                  <a:gd name="T69" fmla="*/ 109 h 794"/>
                  <a:gd name="T70" fmla="*/ 144 w 1141"/>
                  <a:gd name="T71" fmla="*/ 88 h 794"/>
                  <a:gd name="T72" fmla="*/ 116 w 1141"/>
                  <a:gd name="T73" fmla="*/ 70 h 794"/>
                  <a:gd name="T74" fmla="*/ 86 w 1141"/>
                  <a:gd name="T75" fmla="*/ 52 h 794"/>
                  <a:gd name="T76" fmla="*/ 58 w 1141"/>
                  <a:gd name="T77" fmla="*/ 34 h 794"/>
                  <a:gd name="T78" fmla="*/ 28 w 1141"/>
                  <a:gd name="T79" fmla="*/ 17 h 794"/>
                  <a:gd name="T80" fmla="*/ 0 w 1141"/>
                  <a:gd name="T8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1" h="794">
                    <a:moveTo>
                      <a:pt x="0" y="0"/>
                    </a:moveTo>
                    <a:lnTo>
                      <a:pt x="40" y="12"/>
                    </a:lnTo>
                    <a:lnTo>
                      <a:pt x="68" y="19"/>
                    </a:lnTo>
                    <a:lnTo>
                      <a:pt x="86" y="21"/>
                    </a:lnTo>
                    <a:lnTo>
                      <a:pt x="99" y="22"/>
                    </a:lnTo>
                    <a:lnTo>
                      <a:pt x="108" y="22"/>
                    </a:lnTo>
                    <a:lnTo>
                      <a:pt x="120" y="28"/>
                    </a:lnTo>
                    <a:lnTo>
                      <a:pt x="137" y="37"/>
                    </a:lnTo>
                    <a:lnTo>
                      <a:pt x="163" y="54"/>
                    </a:lnTo>
                    <a:lnTo>
                      <a:pt x="280" y="164"/>
                    </a:lnTo>
                    <a:lnTo>
                      <a:pt x="384" y="259"/>
                    </a:lnTo>
                    <a:lnTo>
                      <a:pt x="478" y="339"/>
                    </a:lnTo>
                    <a:lnTo>
                      <a:pt x="565" y="411"/>
                    </a:lnTo>
                    <a:lnTo>
                      <a:pt x="647" y="474"/>
                    </a:lnTo>
                    <a:lnTo>
                      <a:pt x="730" y="535"/>
                    </a:lnTo>
                    <a:lnTo>
                      <a:pt x="814" y="595"/>
                    </a:lnTo>
                    <a:lnTo>
                      <a:pt x="906" y="660"/>
                    </a:lnTo>
                    <a:lnTo>
                      <a:pt x="961" y="672"/>
                    </a:lnTo>
                    <a:lnTo>
                      <a:pt x="1016" y="687"/>
                    </a:lnTo>
                    <a:lnTo>
                      <a:pt x="1065" y="700"/>
                    </a:lnTo>
                    <a:lnTo>
                      <a:pt x="1107" y="718"/>
                    </a:lnTo>
                    <a:lnTo>
                      <a:pt x="1132" y="735"/>
                    </a:lnTo>
                    <a:lnTo>
                      <a:pt x="1141" y="754"/>
                    </a:lnTo>
                    <a:lnTo>
                      <a:pt x="1124" y="772"/>
                    </a:lnTo>
                    <a:lnTo>
                      <a:pt x="1083" y="794"/>
                    </a:lnTo>
                    <a:lnTo>
                      <a:pt x="986" y="750"/>
                    </a:lnTo>
                    <a:lnTo>
                      <a:pt x="887" y="692"/>
                    </a:lnTo>
                    <a:lnTo>
                      <a:pt x="783" y="620"/>
                    </a:lnTo>
                    <a:lnTo>
                      <a:pt x="678" y="538"/>
                    </a:lnTo>
                    <a:lnTo>
                      <a:pt x="568" y="448"/>
                    </a:lnTo>
                    <a:lnTo>
                      <a:pt x="458" y="353"/>
                    </a:lnTo>
                    <a:lnTo>
                      <a:pt x="344" y="253"/>
                    </a:lnTo>
                    <a:lnTo>
                      <a:pt x="230" y="155"/>
                    </a:lnTo>
                    <a:lnTo>
                      <a:pt x="200" y="130"/>
                    </a:lnTo>
                    <a:lnTo>
                      <a:pt x="172" y="109"/>
                    </a:lnTo>
                    <a:lnTo>
                      <a:pt x="144" y="88"/>
                    </a:lnTo>
                    <a:lnTo>
                      <a:pt x="116" y="70"/>
                    </a:lnTo>
                    <a:lnTo>
                      <a:pt x="86" y="52"/>
                    </a:lnTo>
                    <a:lnTo>
                      <a:pt x="58" y="34"/>
                    </a:lnTo>
                    <a:lnTo>
                      <a:pt x="28"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7" name="Freeform 29"/>
              <p:cNvSpPr>
                <a:spLocks/>
              </p:cNvSpPr>
              <p:nvPr/>
            </p:nvSpPr>
            <p:spPr bwMode="auto">
              <a:xfrm>
                <a:off x="3573" y="12678"/>
                <a:ext cx="44" cy="43"/>
              </a:xfrm>
              <a:custGeom>
                <a:avLst/>
                <a:gdLst>
                  <a:gd name="T0" fmla="*/ 44 w 87"/>
                  <a:gd name="T1" fmla="*/ 0 h 85"/>
                  <a:gd name="T2" fmla="*/ 52 w 87"/>
                  <a:gd name="T3" fmla="*/ 0 h 85"/>
                  <a:gd name="T4" fmla="*/ 61 w 87"/>
                  <a:gd name="T5" fmla="*/ 3 h 85"/>
                  <a:gd name="T6" fmla="*/ 67 w 87"/>
                  <a:gd name="T7" fmla="*/ 6 h 85"/>
                  <a:gd name="T8" fmla="*/ 74 w 87"/>
                  <a:gd name="T9" fmla="*/ 12 h 85"/>
                  <a:gd name="T10" fmla="*/ 78 w 87"/>
                  <a:gd name="T11" fmla="*/ 16 h 85"/>
                  <a:gd name="T12" fmla="*/ 83 w 87"/>
                  <a:gd name="T13" fmla="*/ 24 h 85"/>
                  <a:gd name="T14" fmla="*/ 86 w 87"/>
                  <a:gd name="T15" fmla="*/ 33 h 85"/>
                  <a:gd name="T16" fmla="*/ 87 w 87"/>
                  <a:gd name="T17" fmla="*/ 42 h 85"/>
                  <a:gd name="T18" fmla="*/ 86 w 87"/>
                  <a:gd name="T19" fmla="*/ 49 h 85"/>
                  <a:gd name="T20" fmla="*/ 83 w 87"/>
                  <a:gd name="T21" fmla="*/ 58 h 85"/>
                  <a:gd name="T22" fmla="*/ 78 w 87"/>
                  <a:gd name="T23" fmla="*/ 64 h 85"/>
                  <a:gd name="T24" fmla="*/ 74 w 87"/>
                  <a:gd name="T25" fmla="*/ 71 h 85"/>
                  <a:gd name="T26" fmla="*/ 67 w 87"/>
                  <a:gd name="T27" fmla="*/ 76 h 85"/>
                  <a:gd name="T28" fmla="*/ 61 w 87"/>
                  <a:gd name="T29" fmla="*/ 80 h 85"/>
                  <a:gd name="T30" fmla="*/ 52 w 87"/>
                  <a:gd name="T31" fmla="*/ 83 h 85"/>
                  <a:gd name="T32" fmla="*/ 44 w 87"/>
                  <a:gd name="T33" fmla="*/ 85 h 85"/>
                  <a:gd name="T34" fmla="*/ 34 w 87"/>
                  <a:gd name="T35" fmla="*/ 83 h 85"/>
                  <a:gd name="T36" fmla="*/ 25 w 87"/>
                  <a:gd name="T37" fmla="*/ 80 h 85"/>
                  <a:gd name="T38" fmla="*/ 18 w 87"/>
                  <a:gd name="T39" fmla="*/ 76 h 85"/>
                  <a:gd name="T40" fmla="*/ 12 w 87"/>
                  <a:gd name="T41" fmla="*/ 71 h 85"/>
                  <a:gd name="T42" fmla="*/ 6 w 87"/>
                  <a:gd name="T43" fmla="*/ 64 h 85"/>
                  <a:gd name="T44" fmla="*/ 3 w 87"/>
                  <a:gd name="T45" fmla="*/ 58 h 85"/>
                  <a:gd name="T46" fmla="*/ 0 w 87"/>
                  <a:gd name="T47" fmla="*/ 49 h 85"/>
                  <a:gd name="T48" fmla="*/ 0 w 87"/>
                  <a:gd name="T49" fmla="*/ 42 h 85"/>
                  <a:gd name="T50" fmla="*/ 0 w 87"/>
                  <a:gd name="T51" fmla="*/ 33 h 85"/>
                  <a:gd name="T52" fmla="*/ 3 w 87"/>
                  <a:gd name="T53" fmla="*/ 24 h 85"/>
                  <a:gd name="T54" fmla="*/ 6 w 87"/>
                  <a:gd name="T55" fmla="*/ 16 h 85"/>
                  <a:gd name="T56" fmla="*/ 12 w 87"/>
                  <a:gd name="T57" fmla="*/ 12 h 85"/>
                  <a:gd name="T58" fmla="*/ 18 w 87"/>
                  <a:gd name="T59" fmla="*/ 6 h 85"/>
                  <a:gd name="T60" fmla="*/ 25 w 87"/>
                  <a:gd name="T61" fmla="*/ 3 h 85"/>
                  <a:gd name="T62" fmla="*/ 34 w 87"/>
                  <a:gd name="T63" fmla="*/ 0 h 85"/>
                  <a:gd name="T64" fmla="*/ 44 w 87"/>
                  <a:gd name="T6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5">
                    <a:moveTo>
                      <a:pt x="44" y="0"/>
                    </a:moveTo>
                    <a:lnTo>
                      <a:pt x="52" y="0"/>
                    </a:lnTo>
                    <a:lnTo>
                      <a:pt x="61" y="3"/>
                    </a:lnTo>
                    <a:lnTo>
                      <a:pt x="67" y="6"/>
                    </a:lnTo>
                    <a:lnTo>
                      <a:pt x="74" y="12"/>
                    </a:lnTo>
                    <a:lnTo>
                      <a:pt x="78" y="16"/>
                    </a:lnTo>
                    <a:lnTo>
                      <a:pt x="83" y="24"/>
                    </a:lnTo>
                    <a:lnTo>
                      <a:pt x="86" y="33"/>
                    </a:lnTo>
                    <a:lnTo>
                      <a:pt x="87" y="42"/>
                    </a:lnTo>
                    <a:lnTo>
                      <a:pt x="86" y="49"/>
                    </a:lnTo>
                    <a:lnTo>
                      <a:pt x="83" y="58"/>
                    </a:lnTo>
                    <a:lnTo>
                      <a:pt x="78" y="64"/>
                    </a:lnTo>
                    <a:lnTo>
                      <a:pt x="74" y="71"/>
                    </a:lnTo>
                    <a:lnTo>
                      <a:pt x="67" y="76"/>
                    </a:lnTo>
                    <a:lnTo>
                      <a:pt x="61" y="80"/>
                    </a:lnTo>
                    <a:lnTo>
                      <a:pt x="52" y="83"/>
                    </a:lnTo>
                    <a:lnTo>
                      <a:pt x="44" y="85"/>
                    </a:lnTo>
                    <a:lnTo>
                      <a:pt x="34" y="83"/>
                    </a:lnTo>
                    <a:lnTo>
                      <a:pt x="25" y="80"/>
                    </a:lnTo>
                    <a:lnTo>
                      <a:pt x="18" y="76"/>
                    </a:lnTo>
                    <a:lnTo>
                      <a:pt x="12" y="71"/>
                    </a:lnTo>
                    <a:lnTo>
                      <a:pt x="6" y="64"/>
                    </a:lnTo>
                    <a:lnTo>
                      <a:pt x="3" y="58"/>
                    </a:lnTo>
                    <a:lnTo>
                      <a:pt x="0" y="49"/>
                    </a:lnTo>
                    <a:lnTo>
                      <a:pt x="0" y="42"/>
                    </a:lnTo>
                    <a:lnTo>
                      <a:pt x="0" y="33"/>
                    </a:lnTo>
                    <a:lnTo>
                      <a:pt x="3" y="24"/>
                    </a:lnTo>
                    <a:lnTo>
                      <a:pt x="6" y="16"/>
                    </a:lnTo>
                    <a:lnTo>
                      <a:pt x="12" y="12"/>
                    </a:lnTo>
                    <a:lnTo>
                      <a:pt x="18" y="6"/>
                    </a:lnTo>
                    <a:lnTo>
                      <a:pt x="25" y="3"/>
                    </a:lnTo>
                    <a:lnTo>
                      <a:pt x="34" y="0"/>
                    </a:lnTo>
                    <a:lnTo>
                      <a:pt x="44"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8" name="Freeform 30"/>
              <p:cNvSpPr>
                <a:spLocks/>
              </p:cNvSpPr>
              <p:nvPr/>
            </p:nvSpPr>
            <p:spPr bwMode="auto">
              <a:xfrm>
                <a:off x="3577" y="12681"/>
                <a:ext cx="38" cy="37"/>
              </a:xfrm>
              <a:custGeom>
                <a:avLst/>
                <a:gdLst>
                  <a:gd name="T0" fmla="*/ 37 w 75"/>
                  <a:gd name="T1" fmla="*/ 0 h 73"/>
                  <a:gd name="T2" fmla="*/ 52 w 75"/>
                  <a:gd name="T3" fmla="*/ 1 h 73"/>
                  <a:gd name="T4" fmla="*/ 63 w 75"/>
                  <a:gd name="T5" fmla="*/ 10 h 73"/>
                  <a:gd name="T6" fmla="*/ 71 w 75"/>
                  <a:gd name="T7" fmla="*/ 21 h 73"/>
                  <a:gd name="T8" fmla="*/ 75 w 75"/>
                  <a:gd name="T9" fmla="*/ 36 h 73"/>
                  <a:gd name="T10" fmla="*/ 71 w 75"/>
                  <a:gd name="T11" fmla="*/ 47 h 73"/>
                  <a:gd name="T12" fmla="*/ 63 w 75"/>
                  <a:gd name="T13" fmla="*/ 61 h 73"/>
                  <a:gd name="T14" fmla="*/ 52 w 75"/>
                  <a:gd name="T15" fmla="*/ 68 h 73"/>
                  <a:gd name="T16" fmla="*/ 37 w 75"/>
                  <a:gd name="T17" fmla="*/ 73 h 73"/>
                  <a:gd name="T18" fmla="*/ 20 w 75"/>
                  <a:gd name="T19" fmla="*/ 68 h 73"/>
                  <a:gd name="T20" fmla="*/ 10 w 75"/>
                  <a:gd name="T21" fmla="*/ 61 h 73"/>
                  <a:gd name="T22" fmla="*/ 1 w 75"/>
                  <a:gd name="T23" fmla="*/ 47 h 73"/>
                  <a:gd name="T24" fmla="*/ 0 w 75"/>
                  <a:gd name="T25" fmla="*/ 36 h 73"/>
                  <a:gd name="T26" fmla="*/ 1 w 75"/>
                  <a:gd name="T27" fmla="*/ 21 h 73"/>
                  <a:gd name="T28" fmla="*/ 10 w 75"/>
                  <a:gd name="T29" fmla="*/ 10 h 73"/>
                  <a:gd name="T30" fmla="*/ 20 w 75"/>
                  <a:gd name="T31" fmla="*/ 1 h 73"/>
                  <a:gd name="T32" fmla="*/ 37 w 75"/>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3">
                    <a:moveTo>
                      <a:pt x="37" y="0"/>
                    </a:moveTo>
                    <a:lnTo>
                      <a:pt x="52" y="1"/>
                    </a:lnTo>
                    <a:lnTo>
                      <a:pt x="63" y="10"/>
                    </a:lnTo>
                    <a:lnTo>
                      <a:pt x="71" y="21"/>
                    </a:lnTo>
                    <a:lnTo>
                      <a:pt x="75" y="36"/>
                    </a:lnTo>
                    <a:lnTo>
                      <a:pt x="71" y="47"/>
                    </a:lnTo>
                    <a:lnTo>
                      <a:pt x="63" y="61"/>
                    </a:lnTo>
                    <a:lnTo>
                      <a:pt x="52" y="68"/>
                    </a:lnTo>
                    <a:lnTo>
                      <a:pt x="37" y="73"/>
                    </a:lnTo>
                    <a:lnTo>
                      <a:pt x="20" y="68"/>
                    </a:lnTo>
                    <a:lnTo>
                      <a:pt x="10" y="61"/>
                    </a:lnTo>
                    <a:lnTo>
                      <a:pt x="1" y="47"/>
                    </a:lnTo>
                    <a:lnTo>
                      <a:pt x="0" y="36"/>
                    </a:lnTo>
                    <a:lnTo>
                      <a:pt x="1" y="21"/>
                    </a:lnTo>
                    <a:lnTo>
                      <a:pt x="10" y="10"/>
                    </a:lnTo>
                    <a:lnTo>
                      <a:pt x="20" y="1"/>
                    </a:lnTo>
                    <a:lnTo>
                      <a:pt x="37" y="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99" name="Freeform 31"/>
              <p:cNvSpPr>
                <a:spLocks/>
              </p:cNvSpPr>
              <p:nvPr/>
            </p:nvSpPr>
            <p:spPr bwMode="auto">
              <a:xfrm>
                <a:off x="4149" y="13098"/>
                <a:ext cx="45" cy="41"/>
              </a:xfrm>
              <a:custGeom>
                <a:avLst/>
                <a:gdLst>
                  <a:gd name="T0" fmla="*/ 45 w 89"/>
                  <a:gd name="T1" fmla="*/ 0 h 84"/>
                  <a:gd name="T2" fmla="*/ 52 w 89"/>
                  <a:gd name="T3" fmla="*/ 0 h 84"/>
                  <a:gd name="T4" fmla="*/ 61 w 89"/>
                  <a:gd name="T5" fmla="*/ 3 h 84"/>
                  <a:gd name="T6" fmla="*/ 69 w 89"/>
                  <a:gd name="T7" fmla="*/ 6 h 84"/>
                  <a:gd name="T8" fmla="*/ 76 w 89"/>
                  <a:gd name="T9" fmla="*/ 12 h 84"/>
                  <a:gd name="T10" fmla="*/ 80 w 89"/>
                  <a:gd name="T11" fmla="*/ 17 h 84"/>
                  <a:gd name="T12" fmla="*/ 85 w 89"/>
                  <a:gd name="T13" fmla="*/ 26 h 84"/>
                  <a:gd name="T14" fmla="*/ 88 w 89"/>
                  <a:gd name="T15" fmla="*/ 35 h 84"/>
                  <a:gd name="T16" fmla="*/ 89 w 89"/>
                  <a:gd name="T17" fmla="*/ 44 h 84"/>
                  <a:gd name="T18" fmla="*/ 85 w 89"/>
                  <a:gd name="T19" fmla="*/ 57 h 84"/>
                  <a:gd name="T20" fmla="*/ 76 w 89"/>
                  <a:gd name="T21" fmla="*/ 70 h 84"/>
                  <a:gd name="T22" fmla="*/ 69 w 89"/>
                  <a:gd name="T23" fmla="*/ 75 h 84"/>
                  <a:gd name="T24" fmla="*/ 61 w 89"/>
                  <a:gd name="T25" fmla="*/ 79 h 84"/>
                  <a:gd name="T26" fmla="*/ 52 w 89"/>
                  <a:gd name="T27" fmla="*/ 82 h 84"/>
                  <a:gd name="T28" fmla="*/ 45 w 89"/>
                  <a:gd name="T29" fmla="*/ 84 h 84"/>
                  <a:gd name="T30" fmla="*/ 36 w 89"/>
                  <a:gd name="T31" fmla="*/ 82 h 84"/>
                  <a:gd name="T32" fmla="*/ 27 w 89"/>
                  <a:gd name="T33" fmla="*/ 79 h 84"/>
                  <a:gd name="T34" fmla="*/ 18 w 89"/>
                  <a:gd name="T35" fmla="*/ 75 h 84"/>
                  <a:gd name="T36" fmla="*/ 14 w 89"/>
                  <a:gd name="T37" fmla="*/ 70 h 84"/>
                  <a:gd name="T38" fmla="*/ 3 w 89"/>
                  <a:gd name="T39" fmla="*/ 57 h 84"/>
                  <a:gd name="T40" fmla="*/ 0 w 89"/>
                  <a:gd name="T41" fmla="*/ 44 h 84"/>
                  <a:gd name="T42" fmla="*/ 0 w 89"/>
                  <a:gd name="T43" fmla="*/ 35 h 84"/>
                  <a:gd name="T44" fmla="*/ 3 w 89"/>
                  <a:gd name="T45" fmla="*/ 26 h 84"/>
                  <a:gd name="T46" fmla="*/ 6 w 89"/>
                  <a:gd name="T47" fmla="*/ 17 h 84"/>
                  <a:gd name="T48" fmla="*/ 14 w 89"/>
                  <a:gd name="T49" fmla="*/ 12 h 84"/>
                  <a:gd name="T50" fmla="*/ 18 w 89"/>
                  <a:gd name="T51" fmla="*/ 6 h 84"/>
                  <a:gd name="T52" fmla="*/ 27 w 89"/>
                  <a:gd name="T53" fmla="*/ 3 h 84"/>
                  <a:gd name="T54" fmla="*/ 36 w 89"/>
                  <a:gd name="T55" fmla="*/ 0 h 84"/>
                  <a:gd name="T56" fmla="*/ 45 w 89"/>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84">
                    <a:moveTo>
                      <a:pt x="45" y="0"/>
                    </a:moveTo>
                    <a:lnTo>
                      <a:pt x="52" y="0"/>
                    </a:lnTo>
                    <a:lnTo>
                      <a:pt x="61" y="3"/>
                    </a:lnTo>
                    <a:lnTo>
                      <a:pt x="69" y="6"/>
                    </a:lnTo>
                    <a:lnTo>
                      <a:pt x="76" y="12"/>
                    </a:lnTo>
                    <a:lnTo>
                      <a:pt x="80" y="17"/>
                    </a:lnTo>
                    <a:lnTo>
                      <a:pt x="85" y="26"/>
                    </a:lnTo>
                    <a:lnTo>
                      <a:pt x="88" y="35"/>
                    </a:lnTo>
                    <a:lnTo>
                      <a:pt x="89" y="44"/>
                    </a:lnTo>
                    <a:lnTo>
                      <a:pt x="85" y="57"/>
                    </a:lnTo>
                    <a:lnTo>
                      <a:pt x="76" y="70"/>
                    </a:lnTo>
                    <a:lnTo>
                      <a:pt x="69" y="75"/>
                    </a:lnTo>
                    <a:lnTo>
                      <a:pt x="61" y="79"/>
                    </a:lnTo>
                    <a:lnTo>
                      <a:pt x="52" y="82"/>
                    </a:lnTo>
                    <a:lnTo>
                      <a:pt x="45" y="84"/>
                    </a:lnTo>
                    <a:lnTo>
                      <a:pt x="36" y="82"/>
                    </a:lnTo>
                    <a:lnTo>
                      <a:pt x="27" y="79"/>
                    </a:lnTo>
                    <a:lnTo>
                      <a:pt x="18" y="75"/>
                    </a:lnTo>
                    <a:lnTo>
                      <a:pt x="14" y="70"/>
                    </a:lnTo>
                    <a:lnTo>
                      <a:pt x="3" y="57"/>
                    </a:lnTo>
                    <a:lnTo>
                      <a:pt x="0" y="44"/>
                    </a:lnTo>
                    <a:lnTo>
                      <a:pt x="0" y="35"/>
                    </a:lnTo>
                    <a:lnTo>
                      <a:pt x="3" y="26"/>
                    </a:lnTo>
                    <a:lnTo>
                      <a:pt x="6" y="17"/>
                    </a:lnTo>
                    <a:lnTo>
                      <a:pt x="14" y="12"/>
                    </a:lnTo>
                    <a:lnTo>
                      <a:pt x="18" y="6"/>
                    </a:lnTo>
                    <a:lnTo>
                      <a:pt x="27" y="3"/>
                    </a:lnTo>
                    <a:lnTo>
                      <a:pt x="36" y="0"/>
                    </a:lnTo>
                    <a:lnTo>
                      <a:pt x="45"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00" name="Freeform 32"/>
              <p:cNvSpPr>
                <a:spLocks/>
              </p:cNvSpPr>
              <p:nvPr/>
            </p:nvSpPr>
            <p:spPr bwMode="auto">
              <a:xfrm>
                <a:off x="4152" y="13102"/>
                <a:ext cx="39" cy="37"/>
              </a:xfrm>
              <a:custGeom>
                <a:avLst/>
                <a:gdLst>
                  <a:gd name="T0" fmla="*/ 39 w 77"/>
                  <a:gd name="T1" fmla="*/ 0 h 73"/>
                  <a:gd name="T2" fmla="*/ 52 w 77"/>
                  <a:gd name="T3" fmla="*/ 3 h 73"/>
                  <a:gd name="T4" fmla="*/ 64 w 77"/>
                  <a:gd name="T5" fmla="*/ 11 h 73"/>
                  <a:gd name="T6" fmla="*/ 73 w 77"/>
                  <a:gd name="T7" fmla="*/ 23 h 73"/>
                  <a:gd name="T8" fmla="*/ 77 w 77"/>
                  <a:gd name="T9" fmla="*/ 36 h 73"/>
                  <a:gd name="T10" fmla="*/ 73 w 77"/>
                  <a:gd name="T11" fmla="*/ 48 h 73"/>
                  <a:gd name="T12" fmla="*/ 64 w 77"/>
                  <a:gd name="T13" fmla="*/ 61 h 73"/>
                  <a:gd name="T14" fmla="*/ 52 w 77"/>
                  <a:gd name="T15" fmla="*/ 69 h 73"/>
                  <a:gd name="T16" fmla="*/ 39 w 77"/>
                  <a:gd name="T17" fmla="*/ 73 h 73"/>
                  <a:gd name="T18" fmla="*/ 23 w 77"/>
                  <a:gd name="T19" fmla="*/ 69 h 73"/>
                  <a:gd name="T20" fmla="*/ 11 w 77"/>
                  <a:gd name="T21" fmla="*/ 61 h 73"/>
                  <a:gd name="T22" fmla="*/ 3 w 77"/>
                  <a:gd name="T23" fmla="*/ 48 h 73"/>
                  <a:gd name="T24" fmla="*/ 0 w 77"/>
                  <a:gd name="T25" fmla="*/ 36 h 73"/>
                  <a:gd name="T26" fmla="*/ 3 w 77"/>
                  <a:gd name="T27" fmla="*/ 23 h 73"/>
                  <a:gd name="T28" fmla="*/ 11 w 77"/>
                  <a:gd name="T29" fmla="*/ 11 h 73"/>
                  <a:gd name="T30" fmla="*/ 23 w 77"/>
                  <a:gd name="T31" fmla="*/ 3 h 73"/>
                  <a:gd name="T32" fmla="*/ 39 w 77"/>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73">
                    <a:moveTo>
                      <a:pt x="39" y="0"/>
                    </a:moveTo>
                    <a:lnTo>
                      <a:pt x="52" y="3"/>
                    </a:lnTo>
                    <a:lnTo>
                      <a:pt x="64" y="11"/>
                    </a:lnTo>
                    <a:lnTo>
                      <a:pt x="73" y="23"/>
                    </a:lnTo>
                    <a:lnTo>
                      <a:pt x="77" y="36"/>
                    </a:lnTo>
                    <a:lnTo>
                      <a:pt x="73" y="48"/>
                    </a:lnTo>
                    <a:lnTo>
                      <a:pt x="64" y="61"/>
                    </a:lnTo>
                    <a:lnTo>
                      <a:pt x="52" y="69"/>
                    </a:lnTo>
                    <a:lnTo>
                      <a:pt x="39" y="73"/>
                    </a:lnTo>
                    <a:lnTo>
                      <a:pt x="23" y="69"/>
                    </a:lnTo>
                    <a:lnTo>
                      <a:pt x="11" y="61"/>
                    </a:lnTo>
                    <a:lnTo>
                      <a:pt x="3" y="48"/>
                    </a:lnTo>
                    <a:lnTo>
                      <a:pt x="0" y="36"/>
                    </a:lnTo>
                    <a:lnTo>
                      <a:pt x="3" y="23"/>
                    </a:lnTo>
                    <a:lnTo>
                      <a:pt x="11" y="11"/>
                    </a:lnTo>
                    <a:lnTo>
                      <a:pt x="23" y="3"/>
                    </a:lnTo>
                    <a:lnTo>
                      <a:pt x="39" y="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01" name="Freeform 33"/>
              <p:cNvSpPr>
                <a:spLocks/>
              </p:cNvSpPr>
              <p:nvPr/>
            </p:nvSpPr>
            <p:spPr bwMode="auto">
              <a:xfrm>
                <a:off x="3853" y="12874"/>
                <a:ext cx="43" cy="42"/>
              </a:xfrm>
              <a:custGeom>
                <a:avLst/>
                <a:gdLst>
                  <a:gd name="T0" fmla="*/ 43 w 88"/>
                  <a:gd name="T1" fmla="*/ 0 h 83"/>
                  <a:gd name="T2" fmla="*/ 50 w 88"/>
                  <a:gd name="T3" fmla="*/ 0 h 83"/>
                  <a:gd name="T4" fmla="*/ 59 w 88"/>
                  <a:gd name="T5" fmla="*/ 3 h 83"/>
                  <a:gd name="T6" fmla="*/ 67 w 88"/>
                  <a:gd name="T7" fmla="*/ 6 h 83"/>
                  <a:gd name="T8" fmla="*/ 74 w 88"/>
                  <a:gd name="T9" fmla="*/ 12 h 83"/>
                  <a:gd name="T10" fmla="*/ 79 w 88"/>
                  <a:gd name="T11" fmla="*/ 16 h 83"/>
                  <a:gd name="T12" fmla="*/ 83 w 88"/>
                  <a:gd name="T13" fmla="*/ 25 h 83"/>
                  <a:gd name="T14" fmla="*/ 86 w 88"/>
                  <a:gd name="T15" fmla="*/ 34 h 83"/>
                  <a:gd name="T16" fmla="*/ 88 w 88"/>
                  <a:gd name="T17" fmla="*/ 43 h 83"/>
                  <a:gd name="T18" fmla="*/ 86 w 88"/>
                  <a:gd name="T19" fmla="*/ 50 h 83"/>
                  <a:gd name="T20" fmla="*/ 83 w 88"/>
                  <a:gd name="T21" fmla="*/ 58 h 83"/>
                  <a:gd name="T22" fmla="*/ 79 w 88"/>
                  <a:gd name="T23" fmla="*/ 64 h 83"/>
                  <a:gd name="T24" fmla="*/ 74 w 88"/>
                  <a:gd name="T25" fmla="*/ 71 h 83"/>
                  <a:gd name="T26" fmla="*/ 67 w 88"/>
                  <a:gd name="T27" fmla="*/ 74 h 83"/>
                  <a:gd name="T28" fmla="*/ 59 w 88"/>
                  <a:gd name="T29" fmla="*/ 79 h 83"/>
                  <a:gd name="T30" fmla="*/ 50 w 88"/>
                  <a:gd name="T31" fmla="*/ 82 h 83"/>
                  <a:gd name="T32" fmla="*/ 43 w 88"/>
                  <a:gd name="T33" fmla="*/ 83 h 83"/>
                  <a:gd name="T34" fmla="*/ 34 w 88"/>
                  <a:gd name="T35" fmla="*/ 82 h 83"/>
                  <a:gd name="T36" fmla="*/ 25 w 88"/>
                  <a:gd name="T37" fmla="*/ 79 h 83"/>
                  <a:gd name="T38" fmla="*/ 16 w 88"/>
                  <a:gd name="T39" fmla="*/ 74 h 83"/>
                  <a:gd name="T40" fmla="*/ 12 w 88"/>
                  <a:gd name="T41" fmla="*/ 71 h 83"/>
                  <a:gd name="T42" fmla="*/ 6 w 88"/>
                  <a:gd name="T43" fmla="*/ 64 h 83"/>
                  <a:gd name="T44" fmla="*/ 3 w 88"/>
                  <a:gd name="T45" fmla="*/ 58 h 83"/>
                  <a:gd name="T46" fmla="*/ 0 w 88"/>
                  <a:gd name="T47" fmla="*/ 50 h 83"/>
                  <a:gd name="T48" fmla="*/ 0 w 88"/>
                  <a:gd name="T49" fmla="*/ 43 h 83"/>
                  <a:gd name="T50" fmla="*/ 0 w 88"/>
                  <a:gd name="T51" fmla="*/ 34 h 83"/>
                  <a:gd name="T52" fmla="*/ 3 w 88"/>
                  <a:gd name="T53" fmla="*/ 25 h 83"/>
                  <a:gd name="T54" fmla="*/ 6 w 88"/>
                  <a:gd name="T55" fmla="*/ 16 h 83"/>
                  <a:gd name="T56" fmla="*/ 12 w 88"/>
                  <a:gd name="T57" fmla="*/ 12 h 83"/>
                  <a:gd name="T58" fmla="*/ 16 w 88"/>
                  <a:gd name="T59" fmla="*/ 6 h 83"/>
                  <a:gd name="T60" fmla="*/ 25 w 88"/>
                  <a:gd name="T61" fmla="*/ 3 h 83"/>
                  <a:gd name="T62" fmla="*/ 34 w 88"/>
                  <a:gd name="T63" fmla="*/ 0 h 83"/>
                  <a:gd name="T64" fmla="*/ 43 w 88"/>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3">
                    <a:moveTo>
                      <a:pt x="43" y="0"/>
                    </a:moveTo>
                    <a:lnTo>
                      <a:pt x="50" y="0"/>
                    </a:lnTo>
                    <a:lnTo>
                      <a:pt x="59" y="3"/>
                    </a:lnTo>
                    <a:lnTo>
                      <a:pt x="67" y="6"/>
                    </a:lnTo>
                    <a:lnTo>
                      <a:pt x="74" y="12"/>
                    </a:lnTo>
                    <a:lnTo>
                      <a:pt x="79" y="16"/>
                    </a:lnTo>
                    <a:lnTo>
                      <a:pt x="83" y="25"/>
                    </a:lnTo>
                    <a:lnTo>
                      <a:pt x="86" y="34"/>
                    </a:lnTo>
                    <a:lnTo>
                      <a:pt x="88" y="43"/>
                    </a:lnTo>
                    <a:lnTo>
                      <a:pt x="86" y="50"/>
                    </a:lnTo>
                    <a:lnTo>
                      <a:pt x="83" y="58"/>
                    </a:lnTo>
                    <a:lnTo>
                      <a:pt x="79" y="64"/>
                    </a:lnTo>
                    <a:lnTo>
                      <a:pt x="74" y="71"/>
                    </a:lnTo>
                    <a:lnTo>
                      <a:pt x="67" y="74"/>
                    </a:lnTo>
                    <a:lnTo>
                      <a:pt x="59" y="79"/>
                    </a:lnTo>
                    <a:lnTo>
                      <a:pt x="50" y="82"/>
                    </a:lnTo>
                    <a:lnTo>
                      <a:pt x="43" y="83"/>
                    </a:lnTo>
                    <a:lnTo>
                      <a:pt x="34" y="82"/>
                    </a:lnTo>
                    <a:lnTo>
                      <a:pt x="25" y="79"/>
                    </a:lnTo>
                    <a:lnTo>
                      <a:pt x="16" y="74"/>
                    </a:lnTo>
                    <a:lnTo>
                      <a:pt x="12" y="71"/>
                    </a:lnTo>
                    <a:lnTo>
                      <a:pt x="6" y="64"/>
                    </a:lnTo>
                    <a:lnTo>
                      <a:pt x="3" y="58"/>
                    </a:lnTo>
                    <a:lnTo>
                      <a:pt x="0" y="50"/>
                    </a:lnTo>
                    <a:lnTo>
                      <a:pt x="0" y="43"/>
                    </a:lnTo>
                    <a:lnTo>
                      <a:pt x="0" y="34"/>
                    </a:lnTo>
                    <a:lnTo>
                      <a:pt x="3" y="25"/>
                    </a:lnTo>
                    <a:lnTo>
                      <a:pt x="6" y="16"/>
                    </a:lnTo>
                    <a:lnTo>
                      <a:pt x="12" y="12"/>
                    </a:lnTo>
                    <a:lnTo>
                      <a:pt x="16" y="6"/>
                    </a:lnTo>
                    <a:lnTo>
                      <a:pt x="25" y="3"/>
                    </a:lnTo>
                    <a:lnTo>
                      <a:pt x="34" y="0"/>
                    </a:lnTo>
                    <a:lnTo>
                      <a:pt x="43"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02" name="Freeform 34"/>
              <p:cNvSpPr>
                <a:spLocks/>
              </p:cNvSpPr>
              <p:nvPr/>
            </p:nvSpPr>
            <p:spPr bwMode="auto">
              <a:xfrm>
                <a:off x="3855" y="12878"/>
                <a:ext cx="38" cy="35"/>
              </a:xfrm>
              <a:custGeom>
                <a:avLst/>
                <a:gdLst>
                  <a:gd name="T0" fmla="*/ 39 w 76"/>
                  <a:gd name="T1" fmla="*/ 0 h 70"/>
                  <a:gd name="T2" fmla="*/ 52 w 76"/>
                  <a:gd name="T3" fmla="*/ 1 h 70"/>
                  <a:gd name="T4" fmla="*/ 64 w 76"/>
                  <a:gd name="T5" fmla="*/ 9 h 70"/>
                  <a:gd name="T6" fmla="*/ 72 w 76"/>
                  <a:gd name="T7" fmla="*/ 19 h 70"/>
                  <a:gd name="T8" fmla="*/ 76 w 76"/>
                  <a:gd name="T9" fmla="*/ 34 h 70"/>
                  <a:gd name="T10" fmla="*/ 72 w 76"/>
                  <a:gd name="T11" fmla="*/ 47 h 70"/>
                  <a:gd name="T12" fmla="*/ 64 w 76"/>
                  <a:gd name="T13" fmla="*/ 59 h 70"/>
                  <a:gd name="T14" fmla="*/ 52 w 76"/>
                  <a:gd name="T15" fmla="*/ 67 h 70"/>
                  <a:gd name="T16" fmla="*/ 39 w 76"/>
                  <a:gd name="T17" fmla="*/ 70 h 70"/>
                  <a:gd name="T18" fmla="*/ 30 w 76"/>
                  <a:gd name="T19" fmla="*/ 68 h 70"/>
                  <a:gd name="T20" fmla="*/ 23 w 76"/>
                  <a:gd name="T21" fmla="*/ 67 h 70"/>
                  <a:gd name="T22" fmla="*/ 15 w 76"/>
                  <a:gd name="T23" fmla="*/ 62 h 70"/>
                  <a:gd name="T24" fmla="*/ 11 w 76"/>
                  <a:gd name="T25" fmla="*/ 59 h 70"/>
                  <a:gd name="T26" fmla="*/ 2 w 76"/>
                  <a:gd name="T27" fmla="*/ 47 h 70"/>
                  <a:gd name="T28" fmla="*/ 0 w 76"/>
                  <a:gd name="T29" fmla="*/ 34 h 70"/>
                  <a:gd name="T30" fmla="*/ 2 w 76"/>
                  <a:gd name="T31" fmla="*/ 19 h 70"/>
                  <a:gd name="T32" fmla="*/ 11 w 76"/>
                  <a:gd name="T33" fmla="*/ 9 h 70"/>
                  <a:gd name="T34" fmla="*/ 15 w 76"/>
                  <a:gd name="T35" fmla="*/ 4 h 70"/>
                  <a:gd name="T36" fmla="*/ 23 w 76"/>
                  <a:gd name="T37" fmla="*/ 1 h 70"/>
                  <a:gd name="T38" fmla="*/ 30 w 76"/>
                  <a:gd name="T39" fmla="*/ 0 h 70"/>
                  <a:gd name="T40" fmla="*/ 39 w 76"/>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0">
                    <a:moveTo>
                      <a:pt x="39" y="0"/>
                    </a:moveTo>
                    <a:lnTo>
                      <a:pt x="52" y="1"/>
                    </a:lnTo>
                    <a:lnTo>
                      <a:pt x="64" y="9"/>
                    </a:lnTo>
                    <a:lnTo>
                      <a:pt x="72" y="19"/>
                    </a:lnTo>
                    <a:lnTo>
                      <a:pt x="76" y="34"/>
                    </a:lnTo>
                    <a:lnTo>
                      <a:pt x="72" y="47"/>
                    </a:lnTo>
                    <a:lnTo>
                      <a:pt x="64" y="59"/>
                    </a:lnTo>
                    <a:lnTo>
                      <a:pt x="52" y="67"/>
                    </a:lnTo>
                    <a:lnTo>
                      <a:pt x="39" y="70"/>
                    </a:lnTo>
                    <a:lnTo>
                      <a:pt x="30" y="68"/>
                    </a:lnTo>
                    <a:lnTo>
                      <a:pt x="23" y="67"/>
                    </a:lnTo>
                    <a:lnTo>
                      <a:pt x="15" y="62"/>
                    </a:lnTo>
                    <a:lnTo>
                      <a:pt x="11" y="59"/>
                    </a:lnTo>
                    <a:lnTo>
                      <a:pt x="2" y="47"/>
                    </a:lnTo>
                    <a:lnTo>
                      <a:pt x="0" y="34"/>
                    </a:lnTo>
                    <a:lnTo>
                      <a:pt x="2" y="19"/>
                    </a:lnTo>
                    <a:lnTo>
                      <a:pt x="11" y="9"/>
                    </a:lnTo>
                    <a:lnTo>
                      <a:pt x="15" y="4"/>
                    </a:lnTo>
                    <a:lnTo>
                      <a:pt x="23" y="1"/>
                    </a:lnTo>
                    <a:lnTo>
                      <a:pt x="30" y="0"/>
                    </a:lnTo>
                    <a:lnTo>
                      <a:pt x="39" y="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03" name="Freeform 35"/>
              <p:cNvSpPr>
                <a:spLocks/>
              </p:cNvSpPr>
              <p:nvPr/>
            </p:nvSpPr>
            <p:spPr bwMode="auto">
              <a:xfrm>
                <a:off x="4194" y="13024"/>
                <a:ext cx="60" cy="164"/>
              </a:xfrm>
              <a:custGeom>
                <a:avLst/>
                <a:gdLst>
                  <a:gd name="T0" fmla="*/ 0 w 121"/>
                  <a:gd name="T1" fmla="*/ 0 h 329"/>
                  <a:gd name="T2" fmla="*/ 14 w 121"/>
                  <a:gd name="T3" fmla="*/ 9 h 329"/>
                  <a:gd name="T4" fmla="*/ 27 w 121"/>
                  <a:gd name="T5" fmla="*/ 21 h 329"/>
                  <a:gd name="T6" fmla="*/ 40 w 121"/>
                  <a:gd name="T7" fmla="*/ 30 h 329"/>
                  <a:gd name="T8" fmla="*/ 54 w 121"/>
                  <a:gd name="T9" fmla="*/ 42 h 329"/>
                  <a:gd name="T10" fmla="*/ 83 w 121"/>
                  <a:gd name="T11" fmla="*/ 91 h 329"/>
                  <a:gd name="T12" fmla="*/ 104 w 121"/>
                  <a:gd name="T13" fmla="*/ 136 h 329"/>
                  <a:gd name="T14" fmla="*/ 116 w 121"/>
                  <a:gd name="T15" fmla="*/ 174 h 329"/>
                  <a:gd name="T16" fmla="*/ 121 w 121"/>
                  <a:gd name="T17" fmla="*/ 211 h 329"/>
                  <a:gd name="T18" fmla="*/ 118 w 121"/>
                  <a:gd name="T19" fmla="*/ 243 h 329"/>
                  <a:gd name="T20" fmla="*/ 110 w 121"/>
                  <a:gd name="T21" fmla="*/ 274 h 329"/>
                  <a:gd name="T22" fmla="*/ 97 w 121"/>
                  <a:gd name="T23" fmla="*/ 301 h 329"/>
                  <a:gd name="T24" fmla="*/ 83 w 121"/>
                  <a:gd name="T25" fmla="*/ 329 h 329"/>
                  <a:gd name="T26" fmla="*/ 98 w 121"/>
                  <a:gd name="T27" fmla="*/ 281 h 329"/>
                  <a:gd name="T28" fmla="*/ 107 w 121"/>
                  <a:gd name="T29" fmla="*/ 237 h 329"/>
                  <a:gd name="T30" fmla="*/ 106 w 121"/>
                  <a:gd name="T31" fmla="*/ 192 h 329"/>
                  <a:gd name="T32" fmla="*/ 100 w 121"/>
                  <a:gd name="T33" fmla="*/ 152 h 329"/>
                  <a:gd name="T34" fmla="*/ 85 w 121"/>
                  <a:gd name="T35" fmla="*/ 110 h 329"/>
                  <a:gd name="T36" fmla="*/ 64 w 121"/>
                  <a:gd name="T37" fmla="*/ 72 h 329"/>
                  <a:gd name="T38" fmla="*/ 34 w 121"/>
                  <a:gd name="T39" fmla="*/ 34 h 329"/>
                  <a:gd name="T40" fmla="*/ 0 w 121"/>
                  <a:gd name="T4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329">
                    <a:moveTo>
                      <a:pt x="0" y="0"/>
                    </a:moveTo>
                    <a:lnTo>
                      <a:pt x="14" y="9"/>
                    </a:lnTo>
                    <a:lnTo>
                      <a:pt x="27" y="21"/>
                    </a:lnTo>
                    <a:lnTo>
                      <a:pt x="40" y="30"/>
                    </a:lnTo>
                    <a:lnTo>
                      <a:pt x="54" y="42"/>
                    </a:lnTo>
                    <a:lnTo>
                      <a:pt x="83" y="91"/>
                    </a:lnTo>
                    <a:lnTo>
                      <a:pt x="104" y="136"/>
                    </a:lnTo>
                    <a:lnTo>
                      <a:pt x="116" y="174"/>
                    </a:lnTo>
                    <a:lnTo>
                      <a:pt x="121" y="211"/>
                    </a:lnTo>
                    <a:lnTo>
                      <a:pt x="118" y="243"/>
                    </a:lnTo>
                    <a:lnTo>
                      <a:pt x="110" y="274"/>
                    </a:lnTo>
                    <a:lnTo>
                      <a:pt x="97" y="301"/>
                    </a:lnTo>
                    <a:lnTo>
                      <a:pt x="83" y="329"/>
                    </a:lnTo>
                    <a:lnTo>
                      <a:pt x="98" y="281"/>
                    </a:lnTo>
                    <a:lnTo>
                      <a:pt x="107" y="237"/>
                    </a:lnTo>
                    <a:lnTo>
                      <a:pt x="106" y="192"/>
                    </a:lnTo>
                    <a:lnTo>
                      <a:pt x="100" y="152"/>
                    </a:lnTo>
                    <a:lnTo>
                      <a:pt x="85" y="110"/>
                    </a:lnTo>
                    <a:lnTo>
                      <a:pt x="64" y="72"/>
                    </a:lnTo>
                    <a:lnTo>
                      <a:pt x="34"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aphicFrame>
          <p:nvGraphicFramePr>
            <p:cNvPr id="58404" name="Object 36"/>
            <p:cNvGraphicFramePr>
              <a:graphicFrameLocks noChangeAspect="1"/>
            </p:cNvGraphicFramePr>
            <p:nvPr/>
          </p:nvGraphicFramePr>
          <p:xfrm>
            <a:off x="3446" y="2942"/>
            <a:ext cx="162" cy="786"/>
          </p:xfrm>
          <a:graphic>
            <a:graphicData uri="http://schemas.openxmlformats.org/presentationml/2006/ole">
              <mc:AlternateContent xmlns:mc="http://schemas.openxmlformats.org/markup-compatibility/2006">
                <mc:Choice xmlns:v="urn:schemas-microsoft-com:vml" Requires="v">
                  <p:oleObj spid="_x0000_s2049" name="Micrografx Windows Draw 6.0 Zeichnung" r:id="rId4" imgW="337320" imgH="1615320" progId="Draw.Document.6">
                    <p:embed/>
                  </p:oleObj>
                </mc:Choice>
                <mc:Fallback>
                  <p:oleObj name="Micrografx Windows Draw 6.0 Zeichnung" r:id="rId4" imgW="337320" imgH="1615320" progId="Draw.Document.6">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 y="2942"/>
                          <a:ext cx="162"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405" name="Object 37"/>
            <p:cNvGraphicFramePr>
              <a:graphicFrameLocks noChangeAspect="1"/>
            </p:cNvGraphicFramePr>
            <p:nvPr/>
          </p:nvGraphicFramePr>
          <p:xfrm>
            <a:off x="3604" y="2863"/>
            <a:ext cx="156" cy="969"/>
          </p:xfrm>
          <a:graphic>
            <a:graphicData uri="http://schemas.openxmlformats.org/presentationml/2006/ole">
              <mc:AlternateContent xmlns:mc="http://schemas.openxmlformats.org/markup-compatibility/2006">
                <mc:Choice xmlns:v="urn:schemas-microsoft-com:vml" Requires="v">
                  <p:oleObj spid="_x0000_s2050" name="Micrografx Windows Draw 6.0 Zeichnung" r:id="rId6" imgW="262800" imgH="1617120" progId="Draw.Document.6">
                    <p:embed/>
                  </p:oleObj>
                </mc:Choice>
                <mc:Fallback>
                  <p:oleObj name="Micrografx Windows Draw 6.0 Zeichnung" r:id="rId6" imgW="262800" imgH="1617120" progId="Draw.Document.6">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 y="2863"/>
                          <a:ext cx="156"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8406" name="Picture 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2" y="3337"/>
              <a:ext cx="99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7" name="Picture 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7" y="2863"/>
              <a:ext cx="583"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408" name="Object 40"/>
            <p:cNvGraphicFramePr>
              <a:graphicFrameLocks noChangeAspect="1"/>
            </p:cNvGraphicFramePr>
            <p:nvPr/>
          </p:nvGraphicFramePr>
          <p:xfrm>
            <a:off x="3762" y="3179"/>
            <a:ext cx="99" cy="616"/>
          </p:xfrm>
          <a:graphic>
            <a:graphicData uri="http://schemas.openxmlformats.org/presentationml/2006/ole">
              <mc:AlternateContent xmlns:mc="http://schemas.openxmlformats.org/markup-compatibility/2006">
                <mc:Choice xmlns:v="urn:schemas-microsoft-com:vml" Requires="v">
                  <p:oleObj spid="_x0000_s2051" name="Micrografx Windows Draw 6.0 Zeichnung" r:id="rId10" imgW="262800" imgH="1621080" progId="Draw.Document.6">
                    <p:embed/>
                  </p:oleObj>
                </mc:Choice>
                <mc:Fallback>
                  <p:oleObj name="Micrografx Windows Draw 6.0 Zeichnung" r:id="rId10" imgW="262800" imgH="1621080" progId="Draw.Document.6">
                    <p:embed/>
                    <p:pic>
                      <p:nvPicPr>
                        <p:cNvPr id="0"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2" y="3179"/>
                          <a:ext cx="99"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409" name="AutoShape 41"/>
            <p:cNvSpPr>
              <a:spLocks noChangeArrowheads="1"/>
            </p:cNvSpPr>
            <p:nvPr/>
          </p:nvSpPr>
          <p:spPr bwMode="auto">
            <a:xfrm>
              <a:off x="3016" y="3657"/>
              <a:ext cx="438" cy="439"/>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FF0000"/>
                  </a:solidFill>
                </a:rPr>
                <a:t>?</a:t>
              </a:r>
              <a:endParaRPr lang="de-DE" altLang="de-DE"/>
            </a:p>
          </p:txBody>
        </p:sp>
      </p:grpSp>
      <p:grpSp>
        <p:nvGrpSpPr>
          <p:cNvPr id="58410" name="Group 42"/>
          <p:cNvGrpSpPr>
            <a:grpSpLocks/>
          </p:cNvGrpSpPr>
          <p:nvPr/>
        </p:nvGrpSpPr>
        <p:grpSpPr bwMode="auto">
          <a:xfrm>
            <a:off x="5364163" y="1196975"/>
            <a:ext cx="2925762" cy="2366963"/>
            <a:chOff x="3379" y="935"/>
            <a:chExt cx="1843" cy="1491"/>
          </a:xfrm>
        </p:grpSpPr>
        <p:sp>
          <p:nvSpPr>
            <p:cNvPr id="58411" name="AutoShape 43"/>
            <p:cNvSpPr>
              <a:spLocks noChangeArrowheads="1"/>
            </p:cNvSpPr>
            <p:nvPr/>
          </p:nvSpPr>
          <p:spPr bwMode="auto">
            <a:xfrm>
              <a:off x="3661" y="2268"/>
              <a:ext cx="1027" cy="158"/>
            </a:xfrm>
            <a:prstGeom prst="flowChartAlternateProcess">
              <a:avLst/>
            </a:prstGeom>
            <a:noFill/>
            <a:ln w="4445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412" name="Rectangle 44" descr="Pergament"/>
            <p:cNvSpPr>
              <a:spLocks noChangeArrowheads="1"/>
            </p:cNvSpPr>
            <p:nvPr/>
          </p:nvSpPr>
          <p:spPr bwMode="auto">
            <a:xfrm>
              <a:off x="3462" y="1235"/>
              <a:ext cx="1383" cy="1013"/>
            </a:xfrm>
            <a:prstGeom prst="rect">
              <a:avLst/>
            </a:prstGeom>
            <a:blipFill dpi="0" rotWithShape="0">
              <a:blip r:embed="rId12"/>
              <a:srcRect/>
              <a:tile tx="0" ty="0" sx="100000" sy="100000" flip="none" algn="tl"/>
            </a:blipFill>
            <a:ln w="9525">
              <a:solidFill>
                <a:srgbClr val="000000"/>
              </a:solidFill>
              <a:miter lim="800000"/>
              <a:headEnd/>
              <a:tailEnd/>
            </a:ln>
          </p:spPr>
          <p:txBody>
            <a:bodyPr/>
            <a:lstStyle/>
            <a:p>
              <a:endParaRPr lang="de-DE"/>
            </a:p>
          </p:txBody>
        </p:sp>
        <p:sp>
          <p:nvSpPr>
            <p:cNvPr id="58413" name="AutoShape 45"/>
            <p:cNvSpPr>
              <a:spLocks noChangeArrowheads="1"/>
            </p:cNvSpPr>
            <p:nvPr/>
          </p:nvSpPr>
          <p:spPr bwMode="auto">
            <a:xfrm>
              <a:off x="3379" y="1162"/>
              <a:ext cx="1581" cy="1185"/>
            </a:xfrm>
            <a:prstGeom prst="bevel">
              <a:avLst>
                <a:gd name="adj" fmla="val 4889"/>
              </a:avLst>
            </a:prstGeom>
            <a:gradFill rotWithShape="0">
              <a:gsLst>
                <a:gs pos="0">
                  <a:srgbClr val="DDDDDD">
                    <a:gamma/>
                    <a:shade val="48627"/>
                    <a:invGamma/>
                  </a:srgbClr>
                </a:gs>
                <a:gs pos="100000">
                  <a:srgbClr val="DDDDDD"/>
                </a:gs>
              </a:gsLst>
              <a:lin ang="5400000" scaled="1"/>
            </a:gradFill>
            <a:ln w="9525">
              <a:solidFill>
                <a:srgbClr val="C0C0C0"/>
              </a:solidFill>
              <a:miter lim="800000"/>
              <a:headEnd/>
              <a:tailEnd/>
            </a:ln>
          </p:spPr>
          <p:txBody>
            <a:bodyPr/>
            <a:lstStyle/>
            <a:p>
              <a:endParaRPr lang="de-DE"/>
            </a:p>
          </p:txBody>
        </p:sp>
        <p:sp>
          <p:nvSpPr>
            <p:cNvPr id="58414" name="AutoShape 46"/>
            <p:cNvSpPr>
              <a:spLocks noChangeArrowheads="1"/>
            </p:cNvSpPr>
            <p:nvPr/>
          </p:nvSpPr>
          <p:spPr bwMode="auto">
            <a:xfrm>
              <a:off x="3658"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15" name="AutoShape 47"/>
            <p:cNvSpPr>
              <a:spLocks noChangeArrowheads="1"/>
            </p:cNvSpPr>
            <p:nvPr/>
          </p:nvSpPr>
          <p:spPr bwMode="auto">
            <a:xfrm>
              <a:off x="3726" y="1403"/>
              <a:ext cx="46"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16" name="AutoShape 48"/>
            <p:cNvSpPr>
              <a:spLocks noChangeArrowheads="1"/>
            </p:cNvSpPr>
            <p:nvPr/>
          </p:nvSpPr>
          <p:spPr bwMode="auto">
            <a:xfrm>
              <a:off x="3680" y="1826"/>
              <a:ext cx="91" cy="295"/>
            </a:xfrm>
            <a:prstGeom prst="flowChartTerminator">
              <a:avLst/>
            </a:prstGeom>
            <a:gradFill rotWithShape="0">
              <a:gsLst>
                <a:gs pos="0">
                  <a:srgbClr val="4D4D4D">
                    <a:gamma/>
                    <a:shade val="46275"/>
                    <a:invGamma/>
                  </a:srgbClr>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17" name="AutoShape 49"/>
            <p:cNvSpPr>
              <a:spLocks noChangeArrowheads="1"/>
            </p:cNvSpPr>
            <p:nvPr/>
          </p:nvSpPr>
          <p:spPr bwMode="auto">
            <a:xfrm>
              <a:off x="3716" y="1273"/>
              <a:ext cx="19" cy="786"/>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18" name="AutoShape 50"/>
            <p:cNvSpPr>
              <a:spLocks noChangeArrowheads="1"/>
            </p:cNvSpPr>
            <p:nvPr/>
          </p:nvSpPr>
          <p:spPr bwMode="auto">
            <a:xfrm>
              <a:off x="3728"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19" name="AutoShape 51"/>
            <p:cNvSpPr>
              <a:spLocks noChangeArrowheads="1"/>
            </p:cNvSpPr>
            <p:nvPr/>
          </p:nvSpPr>
          <p:spPr bwMode="auto">
            <a:xfrm>
              <a:off x="3796"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20" name="AutoShape 52"/>
            <p:cNvSpPr>
              <a:spLocks noChangeArrowheads="1"/>
            </p:cNvSpPr>
            <p:nvPr/>
          </p:nvSpPr>
          <p:spPr bwMode="auto">
            <a:xfrm>
              <a:off x="3864" y="1403"/>
              <a:ext cx="47"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21" name="AutoShape 53"/>
            <p:cNvSpPr>
              <a:spLocks noChangeArrowheads="1"/>
            </p:cNvSpPr>
            <p:nvPr/>
          </p:nvSpPr>
          <p:spPr bwMode="auto">
            <a:xfrm>
              <a:off x="3818" y="1882"/>
              <a:ext cx="91" cy="295"/>
            </a:xfrm>
            <a:prstGeom prst="flowChartTerminator">
              <a:avLst/>
            </a:prstGeom>
            <a:gradFill rotWithShape="0">
              <a:gsLst>
                <a:gs pos="0">
                  <a:srgbClr val="4D4D4D">
                    <a:gamma/>
                    <a:shade val="46275"/>
                    <a:invGamma/>
                  </a:srgbClr>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22" name="AutoShape 54"/>
            <p:cNvSpPr>
              <a:spLocks noChangeArrowheads="1"/>
            </p:cNvSpPr>
            <p:nvPr/>
          </p:nvSpPr>
          <p:spPr bwMode="auto">
            <a:xfrm>
              <a:off x="3852" y="1329"/>
              <a:ext cx="20" cy="787"/>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23" name="AutoShape 55"/>
            <p:cNvSpPr>
              <a:spLocks noChangeArrowheads="1"/>
            </p:cNvSpPr>
            <p:nvPr/>
          </p:nvSpPr>
          <p:spPr bwMode="auto">
            <a:xfrm>
              <a:off x="3866"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24" name="AutoShape 56"/>
            <p:cNvSpPr>
              <a:spLocks noChangeArrowheads="1"/>
            </p:cNvSpPr>
            <p:nvPr/>
          </p:nvSpPr>
          <p:spPr bwMode="auto">
            <a:xfrm>
              <a:off x="3934"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25" name="AutoShape 57"/>
            <p:cNvSpPr>
              <a:spLocks noChangeArrowheads="1"/>
            </p:cNvSpPr>
            <p:nvPr/>
          </p:nvSpPr>
          <p:spPr bwMode="auto">
            <a:xfrm>
              <a:off x="4003" y="1403"/>
              <a:ext cx="46"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26" name="AutoShape 58"/>
            <p:cNvSpPr>
              <a:spLocks noChangeArrowheads="1"/>
            </p:cNvSpPr>
            <p:nvPr/>
          </p:nvSpPr>
          <p:spPr bwMode="auto">
            <a:xfrm>
              <a:off x="3956" y="1882"/>
              <a:ext cx="93" cy="295"/>
            </a:xfrm>
            <a:prstGeom prst="flowChartTerminator">
              <a:avLst/>
            </a:prstGeom>
            <a:gradFill rotWithShape="0">
              <a:gsLst>
                <a:gs pos="0">
                  <a:srgbClr val="4D4D4D">
                    <a:gamma/>
                    <a:shade val="46275"/>
                    <a:invGamma/>
                  </a:srgbClr>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27" name="AutoShape 59"/>
            <p:cNvSpPr>
              <a:spLocks noChangeArrowheads="1"/>
            </p:cNvSpPr>
            <p:nvPr/>
          </p:nvSpPr>
          <p:spPr bwMode="auto">
            <a:xfrm>
              <a:off x="3993" y="1329"/>
              <a:ext cx="18" cy="787"/>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28" name="AutoShape 60"/>
            <p:cNvSpPr>
              <a:spLocks noChangeArrowheads="1"/>
            </p:cNvSpPr>
            <p:nvPr/>
          </p:nvSpPr>
          <p:spPr bwMode="auto">
            <a:xfrm>
              <a:off x="4004"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29" name="AutoShape 61"/>
            <p:cNvSpPr>
              <a:spLocks noChangeArrowheads="1"/>
            </p:cNvSpPr>
            <p:nvPr/>
          </p:nvSpPr>
          <p:spPr bwMode="auto">
            <a:xfrm>
              <a:off x="4072"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30" name="AutoShape 62"/>
            <p:cNvSpPr>
              <a:spLocks noChangeArrowheads="1"/>
            </p:cNvSpPr>
            <p:nvPr/>
          </p:nvSpPr>
          <p:spPr bwMode="auto">
            <a:xfrm>
              <a:off x="4140" y="1403"/>
              <a:ext cx="47"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58431" name="Group 63"/>
            <p:cNvGrpSpPr>
              <a:grpSpLocks/>
            </p:cNvGrpSpPr>
            <p:nvPr/>
          </p:nvGrpSpPr>
          <p:grpSpPr bwMode="auto">
            <a:xfrm>
              <a:off x="4094" y="1293"/>
              <a:ext cx="93" cy="847"/>
              <a:chOff x="8522" y="10777"/>
              <a:chExt cx="360" cy="4140"/>
            </a:xfrm>
          </p:grpSpPr>
          <p:sp>
            <p:nvSpPr>
              <p:cNvPr id="58432" name="AutoShape 64"/>
              <p:cNvSpPr>
                <a:spLocks noChangeArrowheads="1"/>
              </p:cNvSpPr>
              <p:nvPr/>
            </p:nvSpPr>
            <p:spPr bwMode="auto">
              <a:xfrm>
                <a:off x="8522" y="13477"/>
                <a:ext cx="360" cy="1440"/>
              </a:xfrm>
              <a:prstGeom prst="flowChartTerminator">
                <a:avLst/>
              </a:prstGeom>
              <a:gradFill rotWithShape="0">
                <a:gsLst>
                  <a:gs pos="0">
                    <a:srgbClr val="4D4D4D"/>
                  </a:gs>
                  <a:gs pos="50000">
                    <a:srgbClr val="4D4D4D">
                      <a:gamma/>
                      <a:shade val="46275"/>
                      <a:invGamma/>
                    </a:srgbClr>
                  </a:gs>
                  <a:gs pos="100000">
                    <a:srgbClr val="4D4D4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33" name="AutoShape 65"/>
              <p:cNvSpPr>
                <a:spLocks noChangeArrowheads="1"/>
              </p:cNvSpPr>
              <p:nvPr/>
            </p:nvSpPr>
            <p:spPr bwMode="auto">
              <a:xfrm>
                <a:off x="8664" y="10777"/>
                <a:ext cx="74" cy="3840"/>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58434" name="AutoShape 66"/>
            <p:cNvSpPr>
              <a:spLocks noChangeArrowheads="1"/>
            </p:cNvSpPr>
            <p:nvPr/>
          </p:nvSpPr>
          <p:spPr bwMode="auto">
            <a:xfrm>
              <a:off x="4142"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35" name="AutoShape 67"/>
            <p:cNvSpPr>
              <a:spLocks noChangeArrowheads="1"/>
            </p:cNvSpPr>
            <p:nvPr/>
          </p:nvSpPr>
          <p:spPr bwMode="auto">
            <a:xfrm>
              <a:off x="3520" y="1403"/>
              <a:ext cx="67"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36" name="AutoShape 68"/>
            <p:cNvSpPr>
              <a:spLocks noChangeArrowheads="1"/>
            </p:cNvSpPr>
            <p:nvPr/>
          </p:nvSpPr>
          <p:spPr bwMode="auto">
            <a:xfrm>
              <a:off x="3587" y="1403"/>
              <a:ext cx="47"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37" name="AutoShape 69"/>
            <p:cNvSpPr>
              <a:spLocks noChangeArrowheads="1"/>
            </p:cNvSpPr>
            <p:nvPr/>
          </p:nvSpPr>
          <p:spPr bwMode="auto">
            <a:xfrm>
              <a:off x="3542" y="1919"/>
              <a:ext cx="91" cy="295"/>
            </a:xfrm>
            <a:prstGeom prst="flowChartTerminator">
              <a:avLst/>
            </a:prstGeom>
            <a:gradFill rotWithShape="0">
              <a:gsLst>
                <a:gs pos="0">
                  <a:srgbClr val="4D4D4D"/>
                </a:gs>
                <a:gs pos="50000">
                  <a:srgbClr val="4D4D4D">
                    <a:gamma/>
                    <a:shade val="46275"/>
                    <a:invGamma/>
                  </a:srgbClr>
                </a:gs>
                <a:gs pos="100000">
                  <a:srgbClr val="4D4D4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38" name="AutoShape 70"/>
            <p:cNvSpPr>
              <a:spLocks noChangeArrowheads="1"/>
            </p:cNvSpPr>
            <p:nvPr/>
          </p:nvSpPr>
          <p:spPr bwMode="auto">
            <a:xfrm>
              <a:off x="3578" y="1273"/>
              <a:ext cx="19" cy="862"/>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39" name="AutoShape 71"/>
            <p:cNvSpPr>
              <a:spLocks noChangeArrowheads="1"/>
            </p:cNvSpPr>
            <p:nvPr/>
          </p:nvSpPr>
          <p:spPr bwMode="auto">
            <a:xfrm>
              <a:off x="3590"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40" name="AutoShape 72"/>
            <p:cNvSpPr>
              <a:spLocks noChangeArrowheads="1"/>
            </p:cNvSpPr>
            <p:nvPr/>
          </p:nvSpPr>
          <p:spPr bwMode="auto">
            <a:xfrm>
              <a:off x="4349" y="1403"/>
              <a:ext cx="67"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41" name="AutoShape 73"/>
            <p:cNvSpPr>
              <a:spLocks noChangeArrowheads="1"/>
            </p:cNvSpPr>
            <p:nvPr/>
          </p:nvSpPr>
          <p:spPr bwMode="auto">
            <a:xfrm>
              <a:off x="4418" y="1403"/>
              <a:ext cx="45"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42" name="AutoShape 74"/>
            <p:cNvSpPr>
              <a:spLocks noChangeArrowheads="1"/>
            </p:cNvSpPr>
            <p:nvPr/>
          </p:nvSpPr>
          <p:spPr bwMode="auto">
            <a:xfrm>
              <a:off x="4371" y="1883"/>
              <a:ext cx="92" cy="294"/>
            </a:xfrm>
            <a:prstGeom prst="flowChartTerminator">
              <a:avLst/>
            </a:prstGeom>
            <a:gradFill rotWithShape="0">
              <a:gsLst>
                <a:gs pos="0">
                  <a:srgbClr val="4D4D4D">
                    <a:gamma/>
                    <a:shade val="46275"/>
                    <a:invGamma/>
                  </a:srgbClr>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43" name="AutoShape 75"/>
            <p:cNvSpPr>
              <a:spLocks noChangeArrowheads="1"/>
            </p:cNvSpPr>
            <p:nvPr/>
          </p:nvSpPr>
          <p:spPr bwMode="auto">
            <a:xfrm>
              <a:off x="4407" y="1329"/>
              <a:ext cx="19" cy="787"/>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44" name="AutoShape 76"/>
            <p:cNvSpPr>
              <a:spLocks noChangeArrowheads="1"/>
            </p:cNvSpPr>
            <p:nvPr/>
          </p:nvSpPr>
          <p:spPr bwMode="auto">
            <a:xfrm>
              <a:off x="4419"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45" name="AutoShape 77"/>
            <p:cNvSpPr>
              <a:spLocks noChangeArrowheads="1"/>
            </p:cNvSpPr>
            <p:nvPr/>
          </p:nvSpPr>
          <p:spPr bwMode="auto">
            <a:xfrm>
              <a:off x="4487" y="1403"/>
              <a:ext cx="69"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46" name="AutoShape 78"/>
            <p:cNvSpPr>
              <a:spLocks noChangeArrowheads="1"/>
            </p:cNvSpPr>
            <p:nvPr/>
          </p:nvSpPr>
          <p:spPr bwMode="auto">
            <a:xfrm>
              <a:off x="4556" y="1403"/>
              <a:ext cx="45"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47" name="AutoShape 79"/>
            <p:cNvSpPr>
              <a:spLocks noChangeArrowheads="1"/>
            </p:cNvSpPr>
            <p:nvPr/>
          </p:nvSpPr>
          <p:spPr bwMode="auto">
            <a:xfrm>
              <a:off x="4509" y="1926"/>
              <a:ext cx="92" cy="296"/>
            </a:xfrm>
            <a:prstGeom prst="flowChartTerminator">
              <a:avLst/>
            </a:prstGeom>
            <a:gradFill rotWithShape="0">
              <a:gsLst>
                <a:gs pos="0">
                  <a:srgbClr val="4D4D4D">
                    <a:gamma/>
                    <a:shade val="46275"/>
                    <a:invGamma/>
                  </a:srgbClr>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48" name="AutoShape 80"/>
            <p:cNvSpPr>
              <a:spLocks noChangeArrowheads="1"/>
            </p:cNvSpPr>
            <p:nvPr/>
          </p:nvSpPr>
          <p:spPr bwMode="auto">
            <a:xfrm>
              <a:off x="4545" y="1273"/>
              <a:ext cx="19" cy="862"/>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49" name="AutoShape 81"/>
            <p:cNvSpPr>
              <a:spLocks noChangeArrowheads="1"/>
            </p:cNvSpPr>
            <p:nvPr/>
          </p:nvSpPr>
          <p:spPr bwMode="auto">
            <a:xfrm>
              <a:off x="4557"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50" name="AutoShape 82"/>
            <p:cNvSpPr>
              <a:spLocks noChangeArrowheads="1"/>
            </p:cNvSpPr>
            <p:nvPr/>
          </p:nvSpPr>
          <p:spPr bwMode="auto">
            <a:xfrm>
              <a:off x="4625" y="1403"/>
              <a:ext cx="69"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51" name="AutoShape 83"/>
            <p:cNvSpPr>
              <a:spLocks noChangeArrowheads="1"/>
            </p:cNvSpPr>
            <p:nvPr/>
          </p:nvSpPr>
          <p:spPr bwMode="auto">
            <a:xfrm>
              <a:off x="4694" y="1403"/>
              <a:ext cx="46"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52" name="AutoShape 84"/>
            <p:cNvSpPr>
              <a:spLocks noChangeArrowheads="1"/>
            </p:cNvSpPr>
            <p:nvPr/>
          </p:nvSpPr>
          <p:spPr bwMode="auto">
            <a:xfrm>
              <a:off x="4647" y="1984"/>
              <a:ext cx="93" cy="295"/>
            </a:xfrm>
            <a:prstGeom prst="flowChartTerminator">
              <a:avLst/>
            </a:prstGeom>
            <a:gradFill rotWithShape="0">
              <a:gsLst>
                <a:gs pos="0">
                  <a:srgbClr val="4D4D4D">
                    <a:gamma/>
                    <a:shade val="46275"/>
                    <a:invGamma/>
                  </a:srgbClr>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53" name="AutoShape 85"/>
            <p:cNvSpPr>
              <a:spLocks noChangeArrowheads="1"/>
            </p:cNvSpPr>
            <p:nvPr/>
          </p:nvSpPr>
          <p:spPr bwMode="auto">
            <a:xfrm>
              <a:off x="4683" y="1329"/>
              <a:ext cx="20" cy="862"/>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54" name="AutoShape 86"/>
            <p:cNvSpPr>
              <a:spLocks noChangeArrowheads="1"/>
            </p:cNvSpPr>
            <p:nvPr/>
          </p:nvSpPr>
          <p:spPr bwMode="auto">
            <a:xfrm>
              <a:off x="4695" y="1403"/>
              <a:ext cx="69"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55" name="AutoShape 87"/>
            <p:cNvSpPr>
              <a:spLocks noChangeArrowheads="1"/>
            </p:cNvSpPr>
            <p:nvPr/>
          </p:nvSpPr>
          <p:spPr bwMode="auto">
            <a:xfrm>
              <a:off x="4210"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56" name="AutoShape 88"/>
            <p:cNvSpPr>
              <a:spLocks noChangeArrowheads="1"/>
            </p:cNvSpPr>
            <p:nvPr/>
          </p:nvSpPr>
          <p:spPr bwMode="auto">
            <a:xfrm>
              <a:off x="4279" y="1403"/>
              <a:ext cx="46" cy="124"/>
            </a:xfrm>
            <a:prstGeom prst="cube">
              <a:avLst>
                <a:gd name="adj" fmla="val 4166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57" name="AutoShape 89"/>
            <p:cNvSpPr>
              <a:spLocks noChangeArrowheads="1"/>
            </p:cNvSpPr>
            <p:nvPr/>
          </p:nvSpPr>
          <p:spPr bwMode="auto">
            <a:xfrm>
              <a:off x="4234" y="1919"/>
              <a:ext cx="92" cy="295"/>
            </a:xfrm>
            <a:prstGeom prst="flowChartTerminator">
              <a:avLst/>
            </a:prstGeom>
            <a:gradFill rotWithShape="0">
              <a:gsLst>
                <a:gs pos="0">
                  <a:srgbClr val="4D4D4D"/>
                </a:gs>
                <a:gs pos="50000">
                  <a:srgbClr val="4D4D4D">
                    <a:gamma/>
                    <a:shade val="46275"/>
                    <a:invGamma/>
                  </a:srgbClr>
                </a:gs>
                <a:gs pos="100000">
                  <a:srgbClr val="4D4D4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58" name="AutoShape 90"/>
            <p:cNvSpPr>
              <a:spLocks noChangeArrowheads="1"/>
            </p:cNvSpPr>
            <p:nvPr/>
          </p:nvSpPr>
          <p:spPr bwMode="auto">
            <a:xfrm>
              <a:off x="4270" y="1273"/>
              <a:ext cx="20" cy="862"/>
            </a:xfrm>
            <a:prstGeom prst="flowChartTerminator">
              <a:avLst/>
            </a:prstGeom>
            <a:gradFill rotWithShape="0">
              <a:gsLst>
                <a:gs pos="0">
                  <a:srgbClr val="FFFFFF"/>
                </a:gs>
                <a:gs pos="50000">
                  <a:srgbClr val="FFFFFF">
                    <a:gamma/>
                    <a:shade val="46275"/>
                    <a:invGamma/>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59" name="AutoShape 91"/>
            <p:cNvSpPr>
              <a:spLocks noChangeArrowheads="1"/>
            </p:cNvSpPr>
            <p:nvPr/>
          </p:nvSpPr>
          <p:spPr bwMode="auto">
            <a:xfrm>
              <a:off x="4281" y="1403"/>
              <a:ext cx="68" cy="148"/>
            </a:xfrm>
            <a:prstGeom prst="cube">
              <a:avLst>
                <a:gd name="adj" fmla="val 25000"/>
              </a:avLst>
            </a:prstGeom>
            <a:solidFill>
              <a:srgbClr val="FFFFFF"/>
            </a:solidFill>
            <a:ln w="9525">
              <a:solidFill>
                <a:srgbClr val="EAEAEA"/>
              </a:solidFill>
              <a:miter lim="800000"/>
              <a:headEnd/>
              <a:tailEnd/>
            </a:ln>
          </p:spPr>
          <p:txBody>
            <a:bodyPr/>
            <a:lstStyle/>
            <a:p>
              <a:endParaRPr lang="de-DE"/>
            </a:p>
          </p:txBody>
        </p:sp>
        <p:sp>
          <p:nvSpPr>
            <p:cNvPr id="58460" name="AutoShape 92"/>
            <p:cNvSpPr>
              <a:spLocks noChangeArrowheads="1"/>
            </p:cNvSpPr>
            <p:nvPr/>
          </p:nvSpPr>
          <p:spPr bwMode="auto">
            <a:xfrm>
              <a:off x="4785" y="935"/>
              <a:ext cx="437" cy="438"/>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00FF00"/>
                  </a:solidFill>
                </a:rPr>
                <a:t>!</a:t>
              </a:r>
              <a:endParaRPr lang="de-DE" altLang="de-DE"/>
            </a:p>
          </p:txBody>
        </p:sp>
      </p:grpSp>
      <p:sp>
        <p:nvSpPr>
          <p:cNvPr id="58462" name="Rectangle 9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58463" name="Rectangle 95"/>
          <p:cNvSpPr>
            <a:spLocks noGrp="1" noChangeArrowheads="1"/>
          </p:cNvSpPr>
          <p:nvPr>
            <p:ph type="body" idx="1"/>
          </p:nvPr>
        </p:nvSpPr>
        <p:spPr>
          <a:xfrm>
            <a:off x="827088" y="1373188"/>
            <a:ext cx="4464050" cy="2376487"/>
          </a:xfrm>
          <a:noFill/>
        </p:spPr>
        <p:txBody>
          <a:bodyPr/>
          <a:lstStyle/>
          <a:p>
            <a:pPr>
              <a:lnSpc>
                <a:spcPct val="80000"/>
              </a:lnSpc>
            </a:pPr>
            <a:r>
              <a:rPr lang="de-DE" altLang="de-DE" sz="2000"/>
              <a:t>Die Aufbewahrung von Arbeitsmessern ist sicher und hygienisch, wenn die Messerschneiden nach unten gerichtet in die Fugen eines lebensmittelechten Kunststoffblockes eingelegt werden, der sich in einer Schublade befindet.</a:t>
            </a:r>
          </a:p>
        </p:txBody>
      </p:sp>
      <p:sp>
        <p:nvSpPr>
          <p:cNvPr id="58464" name="Rectangle 96"/>
          <p:cNvSpPr>
            <a:spLocks noChangeArrowheads="1"/>
          </p:cNvSpPr>
          <p:nvPr/>
        </p:nvSpPr>
        <p:spPr bwMode="auto">
          <a:xfrm>
            <a:off x="4140200" y="4221163"/>
            <a:ext cx="44640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000"/>
              <a:t>Messer nicht lose in Schubladen aufbewahren oder vor der Reinigung lose in ein mit Wasser gefülltes Becken werfen. Hier ist die Verletzungsgefahr durch unachtsames Hineingreifen am größten.</a:t>
            </a:r>
          </a:p>
        </p:txBody>
      </p:sp>
      <p:sp>
        <p:nvSpPr>
          <p:cNvPr id="58465" name="Rectangle 97"/>
          <p:cNvSpPr>
            <a:spLocks noChangeArrowheads="1"/>
          </p:cNvSpPr>
          <p:nvPr/>
        </p:nvSpPr>
        <p:spPr bwMode="auto">
          <a:xfrm>
            <a:off x="827088" y="725488"/>
            <a:ext cx="4260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600">
                <a:solidFill>
                  <a:srgbClr val="FFCC00"/>
                </a:solidFill>
              </a:rPr>
              <a:t>Arbeitsmesser</a:t>
            </a:r>
          </a:p>
        </p:txBody>
      </p:sp>
      <p:sp>
        <p:nvSpPr>
          <p:cNvPr id="58466" name="Rectangle 98"/>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8467" name="Rectangle 99"/>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468" name="Rectangle 100"/>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465"/>
                                        </p:tgtEl>
                                        <p:attrNameLst>
                                          <p:attrName>style.visibility</p:attrName>
                                        </p:attrNameLst>
                                      </p:cBhvr>
                                      <p:to>
                                        <p:strVal val="visible"/>
                                      </p:to>
                                    </p:set>
                                    <p:animEffect transition="in" filter="fade">
                                      <p:cBhvr>
                                        <p:cTn id="7" dur="2000"/>
                                        <p:tgtEl>
                                          <p:spTgt spid="584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463">
                                            <p:txEl>
                                              <p:pRg st="0" end="0"/>
                                            </p:txEl>
                                          </p:spTgt>
                                        </p:tgtEl>
                                        <p:attrNameLst>
                                          <p:attrName>style.visibility</p:attrName>
                                        </p:attrNameLst>
                                      </p:cBhvr>
                                      <p:to>
                                        <p:strVal val="visible"/>
                                      </p:to>
                                    </p:set>
                                    <p:animEffect transition="in" filter="fade">
                                      <p:cBhvr>
                                        <p:cTn id="10" dur="2000"/>
                                        <p:tgtEl>
                                          <p:spTgt spid="5846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10000"/>
                                  </p:stCondLst>
                                  <p:childTnLst>
                                    <p:set>
                                      <p:cBhvr>
                                        <p:cTn id="14" dur="1" fill="hold">
                                          <p:stCondLst>
                                            <p:cond delay="0"/>
                                          </p:stCondLst>
                                        </p:cTn>
                                        <p:tgtEl>
                                          <p:spTgt spid="58410"/>
                                        </p:tgtEl>
                                        <p:attrNameLst>
                                          <p:attrName>style.visibility</p:attrName>
                                        </p:attrNameLst>
                                      </p:cBhvr>
                                      <p:to>
                                        <p:strVal val="visible"/>
                                      </p:to>
                                    </p:set>
                                    <p:animEffect transition="in" filter="fade">
                                      <p:cBhvr>
                                        <p:cTn id="15" dur="2000"/>
                                        <p:tgtEl>
                                          <p:spTgt spid="584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2000"/>
                                  </p:stCondLst>
                                  <p:childTnLst>
                                    <p:set>
                                      <p:cBhvr>
                                        <p:cTn id="19" dur="1" fill="hold">
                                          <p:stCondLst>
                                            <p:cond delay="0"/>
                                          </p:stCondLst>
                                        </p:cTn>
                                        <p:tgtEl>
                                          <p:spTgt spid="58464"/>
                                        </p:tgtEl>
                                        <p:attrNameLst>
                                          <p:attrName>style.visibility</p:attrName>
                                        </p:attrNameLst>
                                      </p:cBhvr>
                                      <p:to>
                                        <p:strVal val="visible"/>
                                      </p:to>
                                    </p:set>
                                    <p:animEffect transition="in" filter="fade">
                                      <p:cBhvr>
                                        <p:cTn id="20" dur="2000"/>
                                        <p:tgtEl>
                                          <p:spTgt spid="584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8000"/>
                                  </p:stCondLst>
                                  <p:childTnLst>
                                    <p:set>
                                      <p:cBhvr>
                                        <p:cTn id="24" dur="1" fill="hold">
                                          <p:stCondLst>
                                            <p:cond delay="0"/>
                                          </p:stCondLst>
                                        </p:cTn>
                                        <p:tgtEl>
                                          <p:spTgt spid="58370"/>
                                        </p:tgtEl>
                                        <p:attrNameLst>
                                          <p:attrName>style.visibility</p:attrName>
                                        </p:attrNameLst>
                                      </p:cBhvr>
                                      <p:to>
                                        <p:strVal val="visible"/>
                                      </p:to>
                                    </p:set>
                                    <p:animEffect transition="in" filter="wipe(down)">
                                      <p:cBhvr>
                                        <p:cTn id="25" dur="580">
                                          <p:stCondLst>
                                            <p:cond delay="0"/>
                                          </p:stCondLst>
                                        </p:cTn>
                                        <p:tgtEl>
                                          <p:spTgt spid="58370"/>
                                        </p:tgtEl>
                                      </p:cBhvr>
                                    </p:animEffect>
                                    <p:anim calcmode="lin" valueType="num">
                                      <p:cBhvr>
                                        <p:cTn id="26" dur="1822" tmFilter="0,0; 0.14,0.36; 0.43,0.73; 0.71,0.91; 1.0,1.0">
                                          <p:stCondLst>
                                            <p:cond delay="0"/>
                                          </p:stCondLst>
                                        </p:cTn>
                                        <p:tgtEl>
                                          <p:spTgt spid="5837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837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837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837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8370"/>
                                        </p:tgtEl>
                                        <p:attrNameLst>
                                          <p:attrName>ppt_y</p:attrName>
                                        </p:attrNameLst>
                                      </p:cBhvr>
                                      <p:tavLst>
                                        <p:tav tm="0" fmla="#ppt_y-sin(pi*$)/81">
                                          <p:val>
                                            <p:fltVal val="0"/>
                                          </p:val>
                                        </p:tav>
                                        <p:tav tm="100000">
                                          <p:val>
                                            <p:fltVal val="1"/>
                                          </p:val>
                                        </p:tav>
                                      </p:tavLst>
                                    </p:anim>
                                    <p:animScale>
                                      <p:cBhvr>
                                        <p:cTn id="31" dur="26">
                                          <p:stCondLst>
                                            <p:cond delay="650"/>
                                          </p:stCondLst>
                                        </p:cTn>
                                        <p:tgtEl>
                                          <p:spTgt spid="58370"/>
                                        </p:tgtEl>
                                      </p:cBhvr>
                                      <p:to x="100000" y="60000"/>
                                    </p:animScale>
                                    <p:animScale>
                                      <p:cBhvr>
                                        <p:cTn id="32" dur="166" decel="50000">
                                          <p:stCondLst>
                                            <p:cond delay="676"/>
                                          </p:stCondLst>
                                        </p:cTn>
                                        <p:tgtEl>
                                          <p:spTgt spid="58370"/>
                                        </p:tgtEl>
                                      </p:cBhvr>
                                      <p:to x="100000" y="100000"/>
                                    </p:animScale>
                                    <p:animScale>
                                      <p:cBhvr>
                                        <p:cTn id="33" dur="26">
                                          <p:stCondLst>
                                            <p:cond delay="1312"/>
                                          </p:stCondLst>
                                        </p:cTn>
                                        <p:tgtEl>
                                          <p:spTgt spid="58370"/>
                                        </p:tgtEl>
                                      </p:cBhvr>
                                      <p:to x="100000" y="80000"/>
                                    </p:animScale>
                                    <p:animScale>
                                      <p:cBhvr>
                                        <p:cTn id="34" dur="166" decel="50000">
                                          <p:stCondLst>
                                            <p:cond delay="1338"/>
                                          </p:stCondLst>
                                        </p:cTn>
                                        <p:tgtEl>
                                          <p:spTgt spid="58370"/>
                                        </p:tgtEl>
                                      </p:cBhvr>
                                      <p:to x="100000" y="100000"/>
                                    </p:animScale>
                                    <p:animScale>
                                      <p:cBhvr>
                                        <p:cTn id="35" dur="26">
                                          <p:stCondLst>
                                            <p:cond delay="1642"/>
                                          </p:stCondLst>
                                        </p:cTn>
                                        <p:tgtEl>
                                          <p:spTgt spid="58370"/>
                                        </p:tgtEl>
                                      </p:cBhvr>
                                      <p:to x="100000" y="90000"/>
                                    </p:animScale>
                                    <p:animScale>
                                      <p:cBhvr>
                                        <p:cTn id="36" dur="166" decel="50000">
                                          <p:stCondLst>
                                            <p:cond delay="1668"/>
                                          </p:stCondLst>
                                        </p:cTn>
                                        <p:tgtEl>
                                          <p:spTgt spid="58370"/>
                                        </p:tgtEl>
                                      </p:cBhvr>
                                      <p:to x="100000" y="100000"/>
                                    </p:animScale>
                                    <p:animScale>
                                      <p:cBhvr>
                                        <p:cTn id="37" dur="26">
                                          <p:stCondLst>
                                            <p:cond delay="1808"/>
                                          </p:stCondLst>
                                        </p:cTn>
                                        <p:tgtEl>
                                          <p:spTgt spid="58370"/>
                                        </p:tgtEl>
                                      </p:cBhvr>
                                      <p:to x="100000" y="95000"/>
                                    </p:animScale>
                                    <p:animScale>
                                      <p:cBhvr>
                                        <p:cTn id="38" dur="166" decel="50000">
                                          <p:stCondLst>
                                            <p:cond delay="1834"/>
                                          </p:stCondLst>
                                        </p:cTn>
                                        <p:tgtEl>
                                          <p:spTgt spid="58370"/>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nodePh="1">
                                  <p:stCondLst>
                                    <p:cond delay="3000"/>
                                  </p:stCondLst>
                                  <p:endCondLst>
                                    <p:cond evt="begin" delay="0">
                                      <p:tn val="41"/>
                                    </p:cond>
                                  </p:endCondLst>
                                  <p:childTnLst>
                                    <p:set>
                                      <p:cBhvr>
                                        <p:cTn id="42" dur="1" fill="hold">
                                          <p:stCondLst>
                                            <p:cond delay="0"/>
                                          </p:stCondLst>
                                        </p:cTn>
                                        <p:tgtEl>
                                          <p:spTgt spid="58467"/>
                                        </p:tgtEl>
                                        <p:attrNameLst>
                                          <p:attrName>style.visibility</p:attrName>
                                        </p:attrNameLst>
                                      </p:cBhvr>
                                      <p:to>
                                        <p:strVal val="visible"/>
                                      </p:to>
                                    </p:set>
                                    <p:animEffect transition="in" filter="wipe(down)">
                                      <p:cBhvr>
                                        <p:cTn id="43" dur="580">
                                          <p:stCondLst>
                                            <p:cond delay="0"/>
                                          </p:stCondLst>
                                        </p:cTn>
                                        <p:tgtEl>
                                          <p:spTgt spid="58467"/>
                                        </p:tgtEl>
                                      </p:cBhvr>
                                    </p:animEffect>
                                    <p:anim calcmode="lin" valueType="num">
                                      <p:cBhvr>
                                        <p:cTn id="44" dur="1822" tmFilter="0,0; 0.14,0.36; 0.43,0.73; 0.71,0.91; 1.0,1.0">
                                          <p:stCondLst>
                                            <p:cond delay="0"/>
                                          </p:stCondLst>
                                        </p:cTn>
                                        <p:tgtEl>
                                          <p:spTgt spid="5846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846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846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846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8467"/>
                                        </p:tgtEl>
                                        <p:attrNameLst>
                                          <p:attrName>ppt_y</p:attrName>
                                        </p:attrNameLst>
                                      </p:cBhvr>
                                      <p:tavLst>
                                        <p:tav tm="0" fmla="#ppt_y-sin(pi*$)/81">
                                          <p:val>
                                            <p:fltVal val="0"/>
                                          </p:val>
                                        </p:tav>
                                        <p:tav tm="100000">
                                          <p:val>
                                            <p:fltVal val="1"/>
                                          </p:val>
                                        </p:tav>
                                      </p:tavLst>
                                    </p:anim>
                                    <p:animScale>
                                      <p:cBhvr>
                                        <p:cTn id="49" dur="26">
                                          <p:stCondLst>
                                            <p:cond delay="650"/>
                                          </p:stCondLst>
                                        </p:cTn>
                                        <p:tgtEl>
                                          <p:spTgt spid="58467"/>
                                        </p:tgtEl>
                                      </p:cBhvr>
                                      <p:to x="100000" y="60000"/>
                                    </p:animScale>
                                    <p:animScale>
                                      <p:cBhvr>
                                        <p:cTn id="50" dur="166" decel="50000">
                                          <p:stCondLst>
                                            <p:cond delay="676"/>
                                          </p:stCondLst>
                                        </p:cTn>
                                        <p:tgtEl>
                                          <p:spTgt spid="58467"/>
                                        </p:tgtEl>
                                      </p:cBhvr>
                                      <p:to x="100000" y="100000"/>
                                    </p:animScale>
                                    <p:animScale>
                                      <p:cBhvr>
                                        <p:cTn id="51" dur="26">
                                          <p:stCondLst>
                                            <p:cond delay="1312"/>
                                          </p:stCondLst>
                                        </p:cTn>
                                        <p:tgtEl>
                                          <p:spTgt spid="58467"/>
                                        </p:tgtEl>
                                      </p:cBhvr>
                                      <p:to x="100000" y="80000"/>
                                    </p:animScale>
                                    <p:animScale>
                                      <p:cBhvr>
                                        <p:cTn id="52" dur="166" decel="50000">
                                          <p:stCondLst>
                                            <p:cond delay="1338"/>
                                          </p:stCondLst>
                                        </p:cTn>
                                        <p:tgtEl>
                                          <p:spTgt spid="58467"/>
                                        </p:tgtEl>
                                      </p:cBhvr>
                                      <p:to x="100000" y="100000"/>
                                    </p:animScale>
                                    <p:animScale>
                                      <p:cBhvr>
                                        <p:cTn id="53" dur="26">
                                          <p:stCondLst>
                                            <p:cond delay="1642"/>
                                          </p:stCondLst>
                                        </p:cTn>
                                        <p:tgtEl>
                                          <p:spTgt spid="58467"/>
                                        </p:tgtEl>
                                      </p:cBhvr>
                                      <p:to x="100000" y="90000"/>
                                    </p:animScale>
                                    <p:animScale>
                                      <p:cBhvr>
                                        <p:cTn id="54" dur="166" decel="50000">
                                          <p:stCondLst>
                                            <p:cond delay="1668"/>
                                          </p:stCondLst>
                                        </p:cTn>
                                        <p:tgtEl>
                                          <p:spTgt spid="58467"/>
                                        </p:tgtEl>
                                      </p:cBhvr>
                                      <p:to x="100000" y="100000"/>
                                    </p:animScale>
                                    <p:animScale>
                                      <p:cBhvr>
                                        <p:cTn id="55" dur="26">
                                          <p:stCondLst>
                                            <p:cond delay="1808"/>
                                          </p:stCondLst>
                                        </p:cTn>
                                        <p:tgtEl>
                                          <p:spTgt spid="58467"/>
                                        </p:tgtEl>
                                      </p:cBhvr>
                                      <p:to x="100000" y="95000"/>
                                    </p:animScale>
                                    <p:animScale>
                                      <p:cBhvr>
                                        <p:cTn id="56" dur="166" decel="50000">
                                          <p:stCondLst>
                                            <p:cond delay="1834"/>
                                          </p:stCondLst>
                                        </p:cTn>
                                        <p:tgtEl>
                                          <p:spTgt spid="584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63" grpId="0" build="p"/>
      <p:bldP spid="58464" grpId="0"/>
      <p:bldP spid="58465" grpId="0"/>
      <p:bldP spid="5846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sz="2700"/>
              <a:t>6.4 Die Handhabung von Spülmaschinengeschirr…</a:t>
            </a:r>
          </a:p>
        </p:txBody>
      </p:sp>
      <p:sp>
        <p:nvSpPr>
          <p:cNvPr id="63491" name="Rectangle 3"/>
          <p:cNvSpPr>
            <a:spLocks noGrp="1" noChangeArrowheads="1"/>
          </p:cNvSpPr>
          <p:nvPr>
            <p:ph type="body" idx="1"/>
          </p:nvPr>
        </p:nvSpPr>
        <p:spPr>
          <a:xfrm>
            <a:off x="455613" y="1598613"/>
            <a:ext cx="8226425" cy="3990975"/>
          </a:xfrm>
        </p:spPr>
        <p:txBody>
          <a:bodyPr/>
          <a:lstStyle/>
          <a:p>
            <a:pPr>
              <a:lnSpc>
                <a:spcPct val="80000"/>
              </a:lnSpc>
            </a:pPr>
            <a:r>
              <a:rPr lang="de-DE" altLang="de-DE" sz="2100"/>
              <a:t>Schmutzgeschirr (wenn möglich) sofort spülen, ...</a:t>
            </a:r>
          </a:p>
          <a:p>
            <a:pPr>
              <a:lnSpc>
                <a:spcPct val="80000"/>
              </a:lnSpc>
              <a:buFont typeface="Wingdings" pitchFamily="2" charset="2"/>
              <a:buNone/>
            </a:pPr>
            <a:endParaRPr lang="de-DE" altLang="de-DE" sz="2100"/>
          </a:p>
          <a:p>
            <a:pPr>
              <a:lnSpc>
                <a:spcPct val="80000"/>
              </a:lnSpc>
            </a:pPr>
            <a:r>
              <a:rPr lang="de-DE" altLang="de-DE" sz="2100"/>
              <a:t>alle Speisenreste entsorgen, ...</a:t>
            </a:r>
          </a:p>
          <a:p>
            <a:pPr>
              <a:lnSpc>
                <a:spcPct val="80000"/>
              </a:lnSpc>
              <a:buFont typeface="Wingdings" pitchFamily="2" charset="2"/>
              <a:buNone/>
            </a:pPr>
            <a:endParaRPr lang="de-DE" altLang="de-DE" sz="2100"/>
          </a:p>
          <a:p>
            <a:pPr>
              <a:lnSpc>
                <a:spcPct val="80000"/>
              </a:lnSpc>
            </a:pPr>
            <a:r>
              <a:rPr lang="de-DE" altLang="de-DE" sz="2100"/>
              <a:t>das Geschirr nach Art, Größe und Form sortieren, ...</a:t>
            </a:r>
          </a:p>
          <a:p>
            <a:pPr>
              <a:lnSpc>
                <a:spcPct val="80000"/>
              </a:lnSpc>
            </a:pPr>
            <a:endParaRPr lang="de-DE" altLang="de-DE" sz="2100"/>
          </a:p>
          <a:p>
            <a:pPr>
              <a:lnSpc>
                <a:spcPct val="80000"/>
              </a:lnSpc>
            </a:pPr>
            <a:r>
              <a:rPr lang="de-DE" altLang="de-DE" sz="2100"/>
              <a:t>immer noch anhaftende Speisenreste (Soßen, pürierte Beilagen, etc.) unter fließendem Wasser abspülen, ...</a:t>
            </a:r>
          </a:p>
          <a:p>
            <a:pPr>
              <a:lnSpc>
                <a:spcPct val="80000"/>
              </a:lnSpc>
            </a:pPr>
            <a:endParaRPr lang="de-DE" altLang="de-DE" sz="2100"/>
          </a:p>
          <a:p>
            <a:pPr>
              <a:lnSpc>
                <a:spcPct val="80000"/>
              </a:lnSpc>
            </a:pPr>
            <a:r>
              <a:rPr lang="de-DE" altLang="de-DE" sz="2100"/>
              <a:t>das Geschirr erst jetzt (so vorgespült und sortiert) in die Spülmaschine geben.</a:t>
            </a:r>
          </a:p>
          <a:p>
            <a:pPr>
              <a:lnSpc>
                <a:spcPct val="80000"/>
              </a:lnSpc>
            </a:pPr>
            <a:endParaRPr lang="de-DE" altLang="de-DE" sz="2100"/>
          </a:p>
          <a:p>
            <a:pPr>
              <a:lnSpc>
                <a:spcPct val="80000"/>
              </a:lnSpc>
            </a:pPr>
            <a:r>
              <a:rPr lang="de-DE" altLang="de-DE" sz="2100"/>
              <a:t>So erhalten Sie hygienische Arbeitsbedingungen, vermeiden unnötige Arbeitsgänge, sparen Energiekosten und Zeit.</a:t>
            </a:r>
          </a:p>
          <a:p>
            <a:pPr>
              <a:lnSpc>
                <a:spcPct val="80000"/>
              </a:lnSpc>
              <a:buFont typeface="Wingdings" pitchFamily="2" charset="2"/>
              <a:buNone/>
            </a:pPr>
            <a:r>
              <a:rPr lang="de-DE" altLang="de-DE" sz="800"/>
              <a:t> </a:t>
            </a:r>
          </a:p>
          <a:p>
            <a:pPr>
              <a:lnSpc>
                <a:spcPct val="80000"/>
              </a:lnSpc>
            </a:pPr>
            <a:endParaRPr lang="de-DE" altLang="de-DE" sz="800"/>
          </a:p>
          <a:p>
            <a:pPr>
              <a:lnSpc>
                <a:spcPct val="80000"/>
              </a:lnSpc>
            </a:pPr>
            <a:endParaRPr lang="de-DE" altLang="de-DE" sz="800"/>
          </a:p>
          <a:p>
            <a:pPr>
              <a:lnSpc>
                <a:spcPct val="80000"/>
              </a:lnSpc>
            </a:pPr>
            <a:endParaRPr lang="de-DE" altLang="de-DE" sz="800"/>
          </a:p>
        </p:txBody>
      </p:sp>
      <p:sp>
        <p:nvSpPr>
          <p:cNvPr id="63492" name="Rectangle 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63494" name="Rectangle 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63495" name="Rectangle 7"/>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496" name="Rectangle 8"/>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childTnLst>
                          </p:cTn>
                        </p:par>
                        <p:par>
                          <p:cTn id="8" fill="hold" nodeType="afterGroup">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63491">
                                            <p:txEl>
                                              <p:pRg st="0" end="0"/>
                                            </p:txEl>
                                          </p:spTgt>
                                        </p:tgtEl>
                                        <p:attrNameLst>
                                          <p:attrName>style.visibility</p:attrName>
                                        </p:attrNameLst>
                                      </p:cBhvr>
                                      <p:to>
                                        <p:strVal val="visible"/>
                                      </p:to>
                                    </p:set>
                                    <p:animEffect transition="in" filter="fade">
                                      <p:cBhvr>
                                        <p:cTn id="11" dur="2000"/>
                                        <p:tgtEl>
                                          <p:spTgt spid="634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2500"/>
                                  </p:stCondLst>
                                  <p:childTnLst>
                                    <p:set>
                                      <p:cBhvr>
                                        <p:cTn id="15" dur="1" fill="hold">
                                          <p:stCondLst>
                                            <p:cond delay="0"/>
                                          </p:stCondLst>
                                        </p:cTn>
                                        <p:tgtEl>
                                          <p:spTgt spid="63491">
                                            <p:txEl>
                                              <p:pRg st="2" end="2"/>
                                            </p:txEl>
                                          </p:spTgt>
                                        </p:tgtEl>
                                        <p:attrNameLst>
                                          <p:attrName>style.visibility</p:attrName>
                                        </p:attrNameLst>
                                      </p:cBhvr>
                                      <p:to>
                                        <p:strVal val="visible"/>
                                      </p:to>
                                    </p:set>
                                    <p:animEffect transition="in" filter="fade">
                                      <p:cBhvr>
                                        <p:cTn id="16" dur="2000"/>
                                        <p:tgtEl>
                                          <p:spTgt spid="634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2500"/>
                                  </p:stCondLst>
                                  <p:childTnLst>
                                    <p:set>
                                      <p:cBhvr>
                                        <p:cTn id="20" dur="1" fill="hold">
                                          <p:stCondLst>
                                            <p:cond delay="0"/>
                                          </p:stCondLst>
                                        </p:cTn>
                                        <p:tgtEl>
                                          <p:spTgt spid="63491">
                                            <p:txEl>
                                              <p:pRg st="4" end="4"/>
                                            </p:txEl>
                                          </p:spTgt>
                                        </p:tgtEl>
                                        <p:attrNameLst>
                                          <p:attrName>style.visibility</p:attrName>
                                        </p:attrNameLst>
                                      </p:cBhvr>
                                      <p:to>
                                        <p:strVal val="visible"/>
                                      </p:to>
                                    </p:set>
                                    <p:animEffect transition="in" filter="fade">
                                      <p:cBhvr>
                                        <p:cTn id="21" dur="2000"/>
                                        <p:tgtEl>
                                          <p:spTgt spid="6349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3500"/>
                                  </p:stCondLst>
                                  <p:childTnLst>
                                    <p:set>
                                      <p:cBhvr>
                                        <p:cTn id="25" dur="1" fill="hold">
                                          <p:stCondLst>
                                            <p:cond delay="0"/>
                                          </p:stCondLst>
                                        </p:cTn>
                                        <p:tgtEl>
                                          <p:spTgt spid="63491">
                                            <p:txEl>
                                              <p:pRg st="6" end="6"/>
                                            </p:txEl>
                                          </p:spTgt>
                                        </p:tgtEl>
                                        <p:attrNameLst>
                                          <p:attrName>style.visibility</p:attrName>
                                        </p:attrNameLst>
                                      </p:cBhvr>
                                      <p:to>
                                        <p:strVal val="visible"/>
                                      </p:to>
                                    </p:set>
                                    <p:animEffect transition="in" filter="fade">
                                      <p:cBhvr>
                                        <p:cTn id="26" dur="2000"/>
                                        <p:tgtEl>
                                          <p:spTgt spid="63491">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5000"/>
                                  </p:stCondLst>
                                  <p:childTnLst>
                                    <p:set>
                                      <p:cBhvr>
                                        <p:cTn id="30" dur="1" fill="hold">
                                          <p:stCondLst>
                                            <p:cond delay="0"/>
                                          </p:stCondLst>
                                        </p:cTn>
                                        <p:tgtEl>
                                          <p:spTgt spid="63491">
                                            <p:txEl>
                                              <p:pRg st="8" end="8"/>
                                            </p:txEl>
                                          </p:spTgt>
                                        </p:tgtEl>
                                        <p:attrNameLst>
                                          <p:attrName>style.visibility</p:attrName>
                                        </p:attrNameLst>
                                      </p:cBhvr>
                                      <p:to>
                                        <p:strVal val="visible"/>
                                      </p:to>
                                    </p:set>
                                    <p:animEffect transition="in" filter="fade">
                                      <p:cBhvr>
                                        <p:cTn id="31" dur="2000"/>
                                        <p:tgtEl>
                                          <p:spTgt spid="6349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4500"/>
                                  </p:stCondLst>
                                  <p:childTnLst>
                                    <p:set>
                                      <p:cBhvr>
                                        <p:cTn id="35" dur="1" fill="hold">
                                          <p:stCondLst>
                                            <p:cond delay="0"/>
                                          </p:stCondLst>
                                        </p:cTn>
                                        <p:tgtEl>
                                          <p:spTgt spid="63491">
                                            <p:txEl>
                                              <p:pRg st="10" end="10"/>
                                            </p:txEl>
                                          </p:spTgt>
                                        </p:tgtEl>
                                        <p:attrNameLst>
                                          <p:attrName>style.visibility</p:attrName>
                                        </p:attrNameLst>
                                      </p:cBhvr>
                                      <p:to>
                                        <p:strVal val="visible"/>
                                      </p:to>
                                    </p:set>
                                    <p:animEffect transition="in" filter="fade">
                                      <p:cBhvr>
                                        <p:cTn id="36" dur="2000"/>
                                        <p:tgtEl>
                                          <p:spTgt spid="63491">
                                            <p:txEl>
                                              <p:pRg st="10" end="1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nodePh="1">
                                  <p:stCondLst>
                                    <p:cond delay="7000"/>
                                  </p:stCondLst>
                                  <p:endCondLst>
                                    <p:cond evt="begin" delay="0">
                                      <p:tn val="39"/>
                                    </p:cond>
                                  </p:endCondLst>
                                  <p:childTnLst>
                                    <p:set>
                                      <p:cBhvr>
                                        <p:cTn id="40" dur="1" fill="hold">
                                          <p:stCondLst>
                                            <p:cond delay="0"/>
                                          </p:stCondLst>
                                        </p:cTn>
                                        <p:tgtEl>
                                          <p:spTgt spid="63495"/>
                                        </p:tgtEl>
                                        <p:attrNameLst>
                                          <p:attrName>style.visibility</p:attrName>
                                        </p:attrNameLst>
                                      </p:cBhvr>
                                      <p:to>
                                        <p:strVal val="visible"/>
                                      </p:to>
                                    </p:set>
                                    <p:animEffect transition="in" filter="wipe(down)">
                                      <p:cBhvr>
                                        <p:cTn id="41" dur="580">
                                          <p:stCondLst>
                                            <p:cond delay="0"/>
                                          </p:stCondLst>
                                        </p:cTn>
                                        <p:tgtEl>
                                          <p:spTgt spid="63495"/>
                                        </p:tgtEl>
                                      </p:cBhvr>
                                    </p:animEffect>
                                    <p:anim calcmode="lin" valueType="num">
                                      <p:cBhvr>
                                        <p:cTn id="42" dur="1822" tmFilter="0,0; 0.14,0.36; 0.43,0.73; 0.71,0.91; 1.0,1.0">
                                          <p:stCondLst>
                                            <p:cond delay="0"/>
                                          </p:stCondLst>
                                        </p:cTn>
                                        <p:tgtEl>
                                          <p:spTgt spid="6349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349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349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349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3495"/>
                                        </p:tgtEl>
                                        <p:attrNameLst>
                                          <p:attrName>ppt_y</p:attrName>
                                        </p:attrNameLst>
                                      </p:cBhvr>
                                      <p:tavLst>
                                        <p:tav tm="0" fmla="#ppt_y-sin(pi*$)/81">
                                          <p:val>
                                            <p:fltVal val="0"/>
                                          </p:val>
                                        </p:tav>
                                        <p:tav tm="100000">
                                          <p:val>
                                            <p:fltVal val="1"/>
                                          </p:val>
                                        </p:tav>
                                      </p:tavLst>
                                    </p:anim>
                                    <p:animScale>
                                      <p:cBhvr>
                                        <p:cTn id="47" dur="26">
                                          <p:stCondLst>
                                            <p:cond delay="650"/>
                                          </p:stCondLst>
                                        </p:cTn>
                                        <p:tgtEl>
                                          <p:spTgt spid="63495"/>
                                        </p:tgtEl>
                                      </p:cBhvr>
                                      <p:to x="100000" y="60000"/>
                                    </p:animScale>
                                    <p:animScale>
                                      <p:cBhvr>
                                        <p:cTn id="48" dur="166" decel="50000">
                                          <p:stCondLst>
                                            <p:cond delay="676"/>
                                          </p:stCondLst>
                                        </p:cTn>
                                        <p:tgtEl>
                                          <p:spTgt spid="63495"/>
                                        </p:tgtEl>
                                      </p:cBhvr>
                                      <p:to x="100000" y="100000"/>
                                    </p:animScale>
                                    <p:animScale>
                                      <p:cBhvr>
                                        <p:cTn id="49" dur="26">
                                          <p:stCondLst>
                                            <p:cond delay="1312"/>
                                          </p:stCondLst>
                                        </p:cTn>
                                        <p:tgtEl>
                                          <p:spTgt spid="63495"/>
                                        </p:tgtEl>
                                      </p:cBhvr>
                                      <p:to x="100000" y="80000"/>
                                    </p:animScale>
                                    <p:animScale>
                                      <p:cBhvr>
                                        <p:cTn id="50" dur="166" decel="50000">
                                          <p:stCondLst>
                                            <p:cond delay="1338"/>
                                          </p:stCondLst>
                                        </p:cTn>
                                        <p:tgtEl>
                                          <p:spTgt spid="63495"/>
                                        </p:tgtEl>
                                      </p:cBhvr>
                                      <p:to x="100000" y="100000"/>
                                    </p:animScale>
                                    <p:animScale>
                                      <p:cBhvr>
                                        <p:cTn id="51" dur="26">
                                          <p:stCondLst>
                                            <p:cond delay="1642"/>
                                          </p:stCondLst>
                                        </p:cTn>
                                        <p:tgtEl>
                                          <p:spTgt spid="63495"/>
                                        </p:tgtEl>
                                      </p:cBhvr>
                                      <p:to x="100000" y="90000"/>
                                    </p:animScale>
                                    <p:animScale>
                                      <p:cBhvr>
                                        <p:cTn id="52" dur="166" decel="50000">
                                          <p:stCondLst>
                                            <p:cond delay="1668"/>
                                          </p:stCondLst>
                                        </p:cTn>
                                        <p:tgtEl>
                                          <p:spTgt spid="63495"/>
                                        </p:tgtEl>
                                      </p:cBhvr>
                                      <p:to x="100000" y="100000"/>
                                    </p:animScale>
                                    <p:animScale>
                                      <p:cBhvr>
                                        <p:cTn id="53" dur="26">
                                          <p:stCondLst>
                                            <p:cond delay="1808"/>
                                          </p:stCondLst>
                                        </p:cTn>
                                        <p:tgtEl>
                                          <p:spTgt spid="63495"/>
                                        </p:tgtEl>
                                      </p:cBhvr>
                                      <p:to x="100000" y="95000"/>
                                    </p:animScale>
                                    <p:animScale>
                                      <p:cBhvr>
                                        <p:cTn id="54" dur="166" decel="50000">
                                          <p:stCondLst>
                                            <p:cond delay="1834"/>
                                          </p:stCondLst>
                                        </p:cTn>
                                        <p:tgtEl>
                                          <p:spTgt spid="634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de-DE" altLang="de-DE" sz="2700"/>
              <a:t>6.4 Die Handhabung von Spülmaschinengeschirr…</a:t>
            </a:r>
          </a:p>
        </p:txBody>
      </p:sp>
      <p:sp>
        <p:nvSpPr>
          <p:cNvPr id="59395" name="Rectangle 3"/>
          <p:cNvSpPr>
            <a:spLocks noGrp="1" noChangeArrowheads="1"/>
          </p:cNvSpPr>
          <p:nvPr>
            <p:ph type="body" idx="1"/>
          </p:nvPr>
        </p:nvSpPr>
        <p:spPr>
          <a:xfrm>
            <a:off x="468313" y="1773238"/>
            <a:ext cx="4394200" cy="4538662"/>
          </a:xfrm>
          <a:noFill/>
        </p:spPr>
        <p:txBody>
          <a:bodyPr/>
          <a:lstStyle/>
          <a:p>
            <a:pPr>
              <a:lnSpc>
                <a:spcPct val="80000"/>
              </a:lnSpc>
            </a:pPr>
            <a:r>
              <a:rPr lang="de-DE" altLang="de-DE" sz="2000">
                <a:solidFill>
                  <a:srgbClr val="FFCC00"/>
                </a:solidFill>
              </a:rPr>
              <a:t>Nicht vorgespült</a:t>
            </a:r>
          </a:p>
          <a:p>
            <a:pPr>
              <a:lnSpc>
                <a:spcPct val="80000"/>
              </a:lnSpc>
              <a:buFont typeface="Wingdings" pitchFamily="2" charset="2"/>
              <a:buNone/>
            </a:pPr>
            <a:r>
              <a:rPr lang="de-DE" altLang="de-DE" sz="1800" b="1"/>
              <a:t> </a:t>
            </a:r>
          </a:p>
          <a:p>
            <a:pPr>
              <a:lnSpc>
                <a:spcPct val="80000"/>
              </a:lnSpc>
            </a:pPr>
            <a:r>
              <a:rPr lang="de-DE" altLang="de-DE" sz="1900"/>
              <a:t>Das Geschirr ist nicht vorgespült worden.</a:t>
            </a:r>
          </a:p>
          <a:p>
            <a:pPr>
              <a:lnSpc>
                <a:spcPct val="80000"/>
              </a:lnSpc>
            </a:pPr>
            <a:endParaRPr lang="de-DE" altLang="de-DE" sz="1300"/>
          </a:p>
          <a:p>
            <a:pPr>
              <a:lnSpc>
                <a:spcPct val="80000"/>
              </a:lnSpc>
            </a:pPr>
            <a:r>
              <a:rPr lang="de-DE" altLang="de-DE" sz="1900"/>
              <a:t>Essenreste gelangen in das Tankwasser der Spülmaschine.  </a:t>
            </a:r>
          </a:p>
          <a:p>
            <a:pPr>
              <a:lnSpc>
                <a:spcPct val="80000"/>
              </a:lnSpc>
            </a:pPr>
            <a:endParaRPr lang="de-DE" altLang="de-DE" sz="1300"/>
          </a:p>
          <a:p>
            <a:pPr>
              <a:lnSpc>
                <a:spcPct val="80000"/>
              </a:lnSpc>
            </a:pPr>
            <a:r>
              <a:rPr lang="de-DE" altLang="de-DE" sz="1900"/>
              <a:t>Das Spülergebnis wird immer schlechter, …</a:t>
            </a:r>
          </a:p>
          <a:p>
            <a:pPr>
              <a:lnSpc>
                <a:spcPct val="80000"/>
              </a:lnSpc>
            </a:pPr>
            <a:endParaRPr lang="de-DE" altLang="de-DE" sz="1300"/>
          </a:p>
          <a:p>
            <a:pPr>
              <a:lnSpc>
                <a:spcPct val="80000"/>
              </a:lnSpc>
            </a:pPr>
            <a:r>
              <a:rPr lang="de-DE" altLang="de-DE" sz="1900"/>
              <a:t>der Arbeitsaufwand erhöht sich, …</a:t>
            </a:r>
          </a:p>
          <a:p>
            <a:pPr>
              <a:lnSpc>
                <a:spcPct val="80000"/>
              </a:lnSpc>
            </a:pPr>
            <a:endParaRPr lang="de-DE" altLang="de-DE" sz="1300"/>
          </a:p>
          <a:p>
            <a:pPr>
              <a:lnSpc>
                <a:spcPct val="80000"/>
              </a:lnSpc>
            </a:pPr>
            <a:r>
              <a:rPr lang="de-DE" altLang="de-DE" sz="1900"/>
              <a:t>die Arbeitsbedingungen sind … </a:t>
            </a:r>
          </a:p>
          <a:p>
            <a:pPr>
              <a:lnSpc>
                <a:spcPct val="80000"/>
              </a:lnSpc>
              <a:buFont typeface="Wingdings" pitchFamily="2" charset="2"/>
              <a:buNone/>
            </a:pPr>
            <a:endParaRPr lang="de-DE" altLang="de-DE" sz="1800" u="sng"/>
          </a:p>
          <a:p>
            <a:pPr>
              <a:lnSpc>
                <a:spcPct val="80000"/>
              </a:lnSpc>
            </a:pPr>
            <a:r>
              <a:rPr lang="de-DE" altLang="de-DE" sz="2000">
                <a:solidFill>
                  <a:srgbClr val="FFCC00"/>
                </a:solidFill>
              </a:rPr>
              <a:t>unhygienisch!</a:t>
            </a:r>
            <a:r>
              <a:rPr lang="de-DE" altLang="de-DE" sz="2000"/>
              <a:t> </a:t>
            </a:r>
          </a:p>
        </p:txBody>
      </p:sp>
      <p:grpSp>
        <p:nvGrpSpPr>
          <p:cNvPr id="59396" name="Group 4"/>
          <p:cNvGrpSpPr>
            <a:grpSpLocks/>
          </p:cNvGrpSpPr>
          <p:nvPr/>
        </p:nvGrpSpPr>
        <p:grpSpPr bwMode="auto">
          <a:xfrm>
            <a:off x="4786313" y="1914525"/>
            <a:ext cx="3038475" cy="4219575"/>
            <a:chOff x="3015" y="1206"/>
            <a:chExt cx="1914" cy="2658"/>
          </a:xfrm>
        </p:grpSpPr>
        <p:sp>
          <p:nvSpPr>
            <p:cNvPr id="59397" name="Rectangle 5"/>
            <p:cNvSpPr>
              <a:spLocks noChangeArrowheads="1"/>
            </p:cNvSpPr>
            <p:nvPr/>
          </p:nvSpPr>
          <p:spPr bwMode="auto">
            <a:xfrm>
              <a:off x="3421" y="1316"/>
              <a:ext cx="1316" cy="2548"/>
            </a:xfrm>
            <a:prstGeom prst="rect">
              <a:avLst/>
            </a:prstGeom>
            <a:gradFill rotWithShape="0">
              <a:gsLst>
                <a:gs pos="0">
                  <a:srgbClr val="FFFFFF"/>
                </a:gs>
                <a:gs pos="100000">
                  <a:srgbClr val="FFFFFF">
                    <a:gamma/>
                    <a:shade val="60784"/>
                    <a:invGamma/>
                  </a:srgbClr>
                </a:gs>
              </a:gsLst>
              <a:path path="shape">
                <a:fillToRect l="50000" t="50000" r="50000" b="50000"/>
              </a:path>
            </a:gradFill>
            <a:ln w="9525">
              <a:solidFill>
                <a:srgbClr val="333333"/>
              </a:solidFill>
              <a:miter lim="800000"/>
              <a:headEnd/>
              <a:tailEnd/>
            </a:ln>
          </p:spPr>
          <p:txBody>
            <a:bodyPr/>
            <a:lstStyle/>
            <a:p>
              <a:endParaRPr lang="de-DE"/>
            </a:p>
          </p:txBody>
        </p:sp>
        <p:sp>
          <p:nvSpPr>
            <p:cNvPr id="59398" name="Rectangle 6"/>
            <p:cNvSpPr>
              <a:spLocks noChangeArrowheads="1"/>
            </p:cNvSpPr>
            <p:nvPr/>
          </p:nvSpPr>
          <p:spPr bwMode="auto">
            <a:xfrm>
              <a:off x="3455" y="2663"/>
              <a:ext cx="1248" cy="509"/>
            </a:xfrm>
            <a:prstGeom prst="rect">
              <a:avLst/>
            </a:prstGeom>
            <a:gradFill rotWithShape="0">
              <a:gsLst>
                <a:gs pos="0">
                  <a:srgbClr val="FFFFFF"/>
                </a:gs>
                <a:gs pos="100000">
                  <a:srgbClr val="FFFFFF">
                    <a:gamma/>
                    <a:shade val="51373"/>
                    <a:invGamma/>
                  </a:srgbClr>
                </a:gs>
              </a:gsLst>
              <a:lin ang="5400000" scaled="1"/>
            </a:gradFill>
            <a:ln w="9525">
              <a:solidFill>
                <a:srgbClr val="808080"/>
              </a:solidFill>
              <a:miter lim="800000"/>
              <a:headEnd/>
              <a:tailEnd/>
            </a:ln>
          </p:spPr>
          <p:txBody>
            <a:bodyPr/>
            <a:lstStyle/>
            <a:p>
              <a:endParaRPr lang="de-DE"/>
            </a:p>
          </p:txBody>
        </p:sp>
        <p:sp>
          <p:nvSpPr>
            <p:cNvPr id="59399" name="Rectangle 7"/>
            <p:cNvSpPr>
              <a:spLocks noChangeArrowheads="1"/>
            </p:cNvSpPr>
            <p:nvPr/>
          </p:nvSpPr>
          <p:spPr bwMode="auto">
            <a:xfrm>
              <a:off x="3455" y="1352"/>
              <a:ext cx="1248" cy="122"/>
            </a:xfrm>
            <a:prstGeom prst="rect">
              <a:avLst/>
            </a:prstGeom>
            <a:gradFill rotWithShape="0">
              <a:gsLst>
                <a:gs pos="0">
                  <a:srgbClr val="FFFFFF"/>
                </a:gs>
                <a:gs pos="100000">
                  <a:srgbClr val="FFFFFF">
                    <a:gamma/>
                    <a:shade val="54510"/>
                    <a:invGamma/>
                  </a:srgbClr>
                </a:gs>
              </a:gsLst>
              <a:path path="rect">
                <a:fillToRect l="100000" b="100000"/>
              </a:path>
            </a:gradFill>
            <a:ln w="9525">
              <a:solidFill>
                <a:srgbClr val="808080"/>
              </a:solidFill>
              <a:miter lim="800000"/>
              <a:headEnd/>
              <a:tailEnd/>
            </a:ln>
          </p:spPr>
          <p:txBody>
            <a:bodyPr/>
            <a:lstStyle/>
            <a:p>
              <a:endParaRPr lang="de-DE"/>
            </a:p>
          </p:txBody>
        </p:sp>
        <p:sp>
          <p:nvSpPr>
            <p:cNvPr id="59400" name="Rectangle 8"/>
            <p:cNvSpPr>
              <a:spLocks noChangeArrowheads="1"/>
            </p:cNvSpPr>
            <p:nvPr/>
          </p:nvSpPr>
          <p:spPr bwMode="auto">
            <a:xfrm>
              <a:off x="4569" y="1366"/>
              <a:ext cx="123" cy="96"/>
            </a:xfrm>
            <a:prstGeom prst="rect">
              <a:avLst/>
            </a:prstGeom>
            <a:solidFill>
              <a:srgbClr val="EAEAEA"/>
            </a:solidFill>
            <a:ln w="9525">
              <a:solidFill>
                <a:srgbClr val="808080"/>
              </a:solidFill>
              <a:miter lim="800000"/>
              <a:headEnd/>
              <a:tailEnd/>
            </a:ln>
          </p:spPr>
          <p:txBody>
            <a:bodyPr/>
            <a:lstStyle/>
            <a:p>
              <a:endParaRPr lang="de-DE"/>
            </a:p>
          </p:txBody>
        </p:sp>
        <p:sp>
          <p:nvSpPr>
            <p:cNvPr id="59401" name="Rectangle 9"/>
            <p:cNvSpPr>
              <a:spLocks noChangeArrowheads="1"/>
            </p:cNvSpPr>
            <p:nvPr/>
          </p:nvSpPr>
          <p:spPr bwMode="auto">
            <a:xfrm>
              <a:off x="4097" y="1388"/>
              <a:ext cx="46" cy="50"/>
            </a:xfrm>
            <a:prstGeom prst="rect">
              <a:avLst/>
            </a:prstGeom>
            <a:solidFill>
              <a:srgbClr val="EAEAEA"/>
            </a:solidFill>
            <a:ln w="9525">
              <a:solidFill>
                <a:srgbClr val="808080"/>
              </a:solidFill>
              <a:miter lim="800000"/>
              <a:headEnd/>
              <a:tailEnd/>
            </a:ln>
          </p:spPr>
          <p:txBody>
            <a:bodyPr/>
            <a:lstStyle/>
            <a:p>
              <a:endParaRPr lang="de-DE"/>
            </a:p>
          </p:txBody>
        </p:sp>
        <p:sp>
          <p:nvSpPr>
            <p:cNvPr id="59402" name="Rectangle 10"/>
            <p:cNvSpPr>
              <a:spLocks noChangeArrowheads="1"/>
            </p:cNvSpPr>
            <p:nvPr/>
          </p:nvSpPr>
          <p:spPr bwMode="auto">
            <a:xfrm>
              <a:off x="4198" y="1388"/>
              <a:ext cx="337" cy="50"/>
            </a:xfrm>
            <a:prstGeom prst="rect">
              <a:avLst/>
            </a:prstGeom>
            <a:solidFill>
              <a:srgbClr val="EAEAEA"/>
            </a:solidFill>
            <a:ln w="9525">
              <a:solidFill>
                <a:srgbClr val="808080"/>
              </a:solidFill>
              <a:miter lim="800000"/>
              <a:headEnd/>
              <a:tailEnd/>
            </a:ln>
          </p:spPr>
          <p:txBody>
            <a:bodyPr/>
            <a:lstStyle/>
            <a:p>
              <a:endParaRPr lang="de-DE"/>
            </a:p>
          </p:txBody>
        </p:sp>
        <p:sp>
          <p:nvSpPr>
            <p:cNvPr id="59403" name="AutoShape 11"/>
            <p:cNvSpPr>
              <a:spLocks noChangeArrowheads="1"/>
            </p:cNvSpPr>
            <p:nvPr/>
          </p:nvSpPr>
          <p:spPr bwMode="auto">
            <a:xfrm>
              <a:off x="4598" y="1377"/>
              <a:ext cx="67" cy="7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808080"/>
            </a:solidFill>
            <a:ln w="9525">
              <a:solidFill>
                <a:srgbClr val="808080"/>
              </a:solidFill>
              <a:miter lim="800000"/>
              <a:headEnd/>
              <a:tailEnd/>
            </a:ln>
          </p:spPr>
          <p:txBody>
            <a:bodyPr/>
            <a:lstStyle/>
            <a:p>
              <a:endParaRPr lang="de-DE"/>
            </a:p>
          </p:txBody>
        </p:sp>
        <p:sp>
          <p:nvSpPr>
            <p:cNvPr id="59404" name="AutoShape 12"/>
            <p:cNvSpPr>
              <a:spLocks noChangeArrowheads="1"/>
            </p:cNvSpPr>
            <p:nvPr/>
          </p:nvSpPr>
          <p:spPr bwMode="auto">
            <a:xfrm>
              <a:off x="3419" y="1206"/>
              <a:ext cx="1509" cy="109"/>
            </a:xfrm>
            <a:prstGeom prst="parallelogram">
              <a:avLst>
                <a:gd name="adj" fmla="val 183562"/>
              </a:avLst>
            </a:prstGeom>
            <a:gradFill rotWithShape="0">
              <a:gsLst>
                <a:gs pos="0">
                  <a:srgbClr val="FFFFFF"/>
                </a:gs>
                <a:gs pos="100000">
                  <a:srgbClr val="FFFFFF">
                    <a:gamma/>
                    <a:shade val="51373"/>
                    <a:invGamma/>
                  </a:srgbClr>
                </a:gs>
              </a:gsLst>
              <a:path path="rect">
                <a:fillToRect l="100000" b="100000"/>
              </a:path>
            </a:gradFill>
            <a:ln w="9525">
              <a:solidFill>
                <a:srgbClr val="000000"/>
              </a:solidFill>
              <a:miter lim="800000"/>
              <a:headEnd/>
              <a:tailEnd/>
            </a:ln>
          </p:spPr>
          <p:txBody>
            <a:bodyPr/>
            <a:lstStyle/>
            <a:p>
              <a:endParaRPr lang="de-DE"/>
            </a:p>
          </p:txBody>
        </p:sp>
        <p:sp>
          <p:nvSpPr>
            <p:cNvPr id="59405" name="AutoShape 13"/>
            <p:cNvSpPr>
              <a:spLocks noChangeArrowheads="1"/>
            </p:cNvSpPr>
            <p:nvPr/>
          </p:nvSpPr>
          <p:spPr bwMode="auto">
            <a:xfrm rot="16199570" flipV="1">
              <a:off x="3501" y="2436"/>
              <a:ext cx="2658" cy="198"/>
            </a:xfrm>
            <a:prstGeom prst="parallelogram">
              <a:avLst>
                <a:gd name="adj" fmla="val 55499"/>
              </a:avLst>
            </a:prstGeom>
            <a:gradFill rotWithShape="0">
              <a:gsLst>
                <a:gs pos="0">
                  <a:srgbClr val="FFFFFF"/>
                </a:gs>
                <a:gs pos="100000">
                  <a:srgbClr val="FFFFFF">
                    <a:gamma/>
                    <a:shade val="54510"/>
                    <a:invGamma/>
                  </a:srgbClr>
                </a:gs>
              </a:gsLst>
              <a:path path="rect">
                <a:fillToRect l="100000" b="100000"/>
              </a:path>
            </a:gradFill>
            <a:ln w="9525">
              <a:solidFill>
                <a:srgbClr val="000000"/>
              </a:solidFill>
              <a:miter lim="800000"/>
              <a:headEnd/>
              <a:tailEnd/>
            </a:ln>
          </p:spPr>
          <p:txBody>
            <a:bodyPr/>
            <a:lstStyle/>
            <a:p>
              <a:endParaRPr lang="de-DE"/>
            </a:p>
          </p:txBody>
        </p:sp>
        <p:sp>
          <p:nvSpPr>
            <p:cNvPr id="59406" name="Rectangle 14"/>
            <p:cNvSpPr>
              <a:spLocks noChangeArrowheads="1"/>
            </p:cNvSpPr>
            <p:nvPr/>
          </p:nvSpPr>
          <p:spPr bwMode="auto">
            <a:xfrm>
              <a:off x="3015" y="2917"/>
              <a:ext cx="1235" cy="73"/>
            </a:xfrm>
            <a:prstGeom prst="rect">
              <a:avLst/>
            </a:prstGeom>
            <a:gradFill rotWithShape="0">
              <a:gsLst>
                <a:gs pos="0">
                  <a:srgbClr val="FFFFFF"/>
                </a:gs>
                <a:gs pos="100000">
                  <a:srgbClr val="FFFFFF">
                    <a:gamma/>
                    <a:shade val="66667"/>
                    <a:invGamma/>
                  </a:srgbClr>
                </a:gs>
              </a:gsLst>
              <a:path path="rect">
                <a:fillToRect t="100000" r="100000"/>
              </a:path>
            </a:gradFill>
            <a:ln w="9525">
              <a:solidFill>
                <a:srgbClr val="333333"/>
              </a:solidFill>
              <a:miter lim="800000"/>
              <a:headEnd/>
              <a:tailEnd/>
            </a:ln>
          </p:spPr>
          <p:txBody>
            <a:bodyPr/>
            <a:lstStyle/>
            <a:p>
              <a:endParaRPr lang="de-DE"/>
            </a:p>
          </p:txBody>
        </p:sp>
        <p:sp>
          <p:nvSpPr>
            <p:cNvPr id="59407" name="Rectangle 15"/>
            <p:cNvSpPr>
              <a:spLocks noChangeArrowheads="1"/>
            </p:cNvSpPr>
            <p:nvPr/>
          </p:nvSpPr>
          <p:spPr bwMode="auto">
            <a:xfrm>
              <a:off x="3455" y="1534"/>
              <a:ext cx="1248" cy="1128"/>
            </a:xfrm>
            <a:prstGeom prst="rect">
              <a:avLst/>
            </a:prstGeom>
            <a:gradFill rotWithShape="0">
              <a:gsLst>
                <a:gs pos="0">
                  <a:srgbClr val="FFFFFF"/>
                </a:gs>
                <a:gs pos="100000">
                  <a:srgbClr val="FFFFFF">
                    <a:gamma/>
                    <a:shade val="66667"/>
                    <a:invGamma/>
                  </a:srgbClr>
                </a:gs>
              </a:gsLst>
              <a:path path="shape">
                <a:fillToRect l="50000" t="50000" r="50000" b="50000"/>
              </a:path>
            </a:gradFill>
            <a:ln w="9525">
              <a:solidFill>
                <a:srgbClr val="808080"/>
              </a:solidFill>
              <a:miter lim="800000"/>
              <a:headEnd/>
              <a:tailEnd/>
            </a:ln>
          </p:spPr>
          <p:txBody>
            <a:bodyPr/>
            <a:lstStyle/>
            <a:p>
              <a:endParaRPr lang="de-DE"/>
            </a:p>
          </p:txBody>
        </p:sp>
        <p:sp>
          <p:nvSpPr>
            <p:cNvPr id="59408" name="Line 16"/>
            <p:cNvSpPr>
              <a:spLocks noChangeShapeType="1"/>
            </p:cNvSpPr>
            <p:nvPr/>
          </p:nvSpPr>
          <p:spPr bwMode="auto">
            <a:xfrm flipV="1">
              <a:off x="3658" y="1534"/>
              <a:ext cx="0" cy="1019"/>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409" name="AutoShape 17"/>
            <p:cNvSpPr>
              <a:spLocks noChangeArrowheads="1"/>
            </p:cNvSpPr>
            <p:nvPr/>
          </p:nvSpPr>
          <p:spPr bwMode="auto">
            <a:xfrm rot="-168391">
              <a:off x="3692" y="1571"/>
              <a:ext cx="877" cy="37"/>
            </a:xfrm>
            <a:prstGeom prst="flowChartTerminator">
              <a:avLst/>
            </a:prstGeom>
            <a:gradFill rotWithShape="0">
              <a:gsLst>
                <a:gs pos="0">
                  <a:srgbClr val="FFFFFF"/>
                </a:gs>
                <a:gs pos="50000">
                  <a:srgbClr val="FFFFFF">
                    <a:gamma/>
                    <a:shade val="57647"/>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59410" name="Rectangle 18"/>
            <p:cNvSpPr>
              <a:spLocks noChangeArrowheads="1"/>
            </p:cNvSpPr>
            <p:nvPr/>
          </p:nvSpPr>
          <p:spPr bwMode="auto">
            <a:xfrm>
              <a:off x="4097" y="1534"/>
              <a:ext cx="23" cy="36"/>
            </a:xfrm>
            <a:prstGeom prst="rect">
              <a:avLst/>
            </a:prstGeom>
            <a:gradFill rotWithShape="0">
              <a:gsLst>
                <a:gs pos="0">
                  <a:srgbClr val="FFFFFF"/>
                </a:gs>
                <a:gs pos="50000">
                  <a:srgbClr val="FFFFFF">
                    <a:gamma/>
                    <a:shade val="46275"/>
                    <a:invGamma/>
                  </a:srgbClr>
                </a:gs>
                <a:gs pos="100000">
                  <a:srgbClr val="FFFFFF"/>
                </a:gs>
              </a:gsLst>
              <a:lin ang="0" scaled="1"/>
            </a:gradFill>
            <a:ln w="9525">
              <a:solidFill>
                <a:srgbClr val="808080"/>
              </a:solidFill>
              <a:miter lim="800000"/>
              <a:headEnd/>
              <a:tailEnd/>
            </a:ln>
          </p:spPr>
          <p:txBody>
            <a:bodyPr/>
            <a:lstStyle/>
            <a:p>
              <a:endParaRPr lang="de-DE"/>
            </a:p>
          </p:txBody>
        </p:sp>
        <p:sp>
          <p:nvSpPr>
            <p:cNvPr id="59411" name="Rectangle 19"/>
            <p:cNvSpPr>
              <a:spLocks noChangeArrowheads="1"/>
            </p:cNvSpPr>
            <p:nvPr/>
          </p:nvSpPr>
          <p:spPr bwMode="auto">
            <a:xfrm>
              <a:off x="3455" y="3245"/>
              <a:ext cx="1248" cy="509"/>
            </a:xfrm>
            <a:prstGeom prst="rect">
              <a:avLst/>
            </a:prstGeom>
            <a:gradFill rotWithShape="0">
              <a:gsLst>
                <a:gs pos="0">
                  <a:srgbClr val="FFFFFF"/>
                </a:gs>
                <a:gs pos="100000">
                  <a:srgbClr val="FFFFFF">
                    <a:gamma/>
                    <a:shade val="51373"/>
                    <a:invGamma/>
                  </a:srgbClr>
                </a:gs>
              </a:gsLst>
              <a:path path="rect">
                <a:fillToRect t="100000" r="100000"/>
              </a:path>
            </a:gradFill>
            <a:ln w="9525">
              <a:solidFill>
                <a:srgbClr val="808080"/>
              </a:solidFill>
              <a:miter lim="800000"/>
              <a:headEnd/>
              <a:tailEnd/>
            </a:ln>
          </p:spPr>
          <p:txBody>
            <a:bodyPr/>
            <a:lstStyle/>
            <a:p>
              <a:endParaRPr lang="de-DE"/>
            </a:p>
          </p:txBody>
        </p:sp>
        <p:sp>
          <p:nvSpPr>
            <p:cNvPr id="59412" name="Rectangle 20"/>
            <p:cNvSpPr>
              <a:spLocks noChangeArrowheads="1"/>
            </p:cNvSpPr>
            <p:nvPr/>
          </p:nvSpPr>
          <p:spPr bwMode="auto">
            <a:xfrm>
              <a:off x="3456" y="3268"/>
              <a:ext cx="1243" cy="36"/>
            </a:xfrm>
            <a:prstGeom prst="rect">
              <a:avLst/>
            </a:prstGeom>
            <a:gradFill rotWithShape="0">
              <a:gsLst>
                <a:gs pos="0">
                  <a:srgbClr val="FFFFFF"/>
                </a:gs>
                <a:gs pos="50000">
                  <a:srgbClr val="FFFFFF">
                    <a:gamma/>
                    <a:shade val="33333"/>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59413" name="AutoShape 21"/>
            <p:cNvSpPr>
              <a:spLocks noChangeArrowheads="1"/>
            </p:cNvSpPr>
            <p:nvPr/>
          </p:nvSpPr>
          <p:spPr bwMode="auto">
            <a:xfrm>
              <a:off x="3015" y="2663"/>
              <a:ext cx="1687" cy="254"/>
            </a:xfrm>
            <a:prstGeom prst="parallelogram">
              <a:avLst>
                <a:gd name="adj" fmla="val 179265"/>
              </a:avLst>
            </a:prstGeom>
            <a:gradFill rotWithShape="0">
              <a:gsLst>
                <a:gs pos="0">
                  <a:srgbClr val="FFFFFF"/>
                </a:gs>
                <a:gs pos="100000">
                  <a:srgbClr val="FFFFFF">
                    <a:gamma/>
                    <a:shade val="66667"/>
                    <a:invGamma/>
                  </a:srgbClr>
                </a:gs>
              </a:gsLst>
              <a:path path="rect">
                <a:fillToRect t="100000" r="100000"/>
              </a:path>
            </a:gradFill>
            <a:ln w="9525">
              <a:solidFill>
                <a:srgbClr val="333333"/>
              </a:solidFill>
              <a:miter lim="800000"/>
              <a:headEnd/>
              <a:tailEnd/>
            </a:ln>
          </p:spPr>
          <p:txBody>
            <a:bodyPr/>
            <a:lstStyle/>
            <a:p>
              <a:endParaRPr lang="de-DE"/>
            </a:p>
          </p:txBody>
        </p:sp>
      </p:grpSp>
      <p:sp>
        <p:nvSpPr>
          <p:cNvPr id="59414" name="Freeform 22"/>
          <p:cNvSpPr>
            <a:spLocks/>
          </p:cNvSpPr>
          <p:nvPr/>
        </p:nvSpPr>
        <p:spPr bwMode="auto">
          <a:xfrm>
            <a:off x="5219700" y="4437063"/>
            <a:ext cx="1296988" cy="287337"/>
          </a:xfrm>
          <a:custGeom>
            <a:avLst/>
            <a:gdLst>
              <a:gd name="T0" fmla="*/ 1530 w 2117"/>
              <a:gd name="T1" fmla="*/ 0 h 349"/>
              <a:gd name="T2" fmla="*/ 772 w 2117"/>
              <a:gd name="T3" fmla="*/ 171 h 349"/>
              <a:gd name="T4" fmla="*/ 393 w 2117"/>
              <a:gd name="T5" fmla="*/ 114 h 349"/>
              <a:gd name="T6" fmla="*/ 147 w 2117"/>
              <a:gd name="T7" fmla="*/ 133 h 349"/>
              <a:gd name="T8" fmla="*/ 14 w 2117"/>
              <a:gd name="T9" fmla="*/ 209 h 349"/>
              <a:gd name="T10" fmla="*/ 71 w 2117"/>
              <a:gd name="T11" fmla="*/ 247 h 349"/>
              <a:gd name="T12" fmla="*/ 715 w 2117"/>
              <a:gd name="T13" fmla="*/ 266 h 349"/>
              <a:gd name="T14" fmla="*/ 1113 w 2117"/>
              <a:gd name="T15" fmla="*/ 285 h 349"/>
              <a:gd name="T16" fmla="*/ 1890 w 2117"/>
              <a:gd name="T17" fmla="*/ 323 h 349"/>
              <a:gd name="T18" fmla="*/ 2098 w 2117"/>
              <a:gd name="T19" fmla="*/ 304 h 349"/>
              <a:gd name="T20" fmla="*/ 2079 w 2117"/>
              <a:gd name="T21" fmla="*/ 247 h 349"/>
              <a:gd name="T22" fmla="*/ 2041 w 2117"/>
              <a:gd name="T23" fmla="*/ 190 h 349"/>
              <a:gd name="T24" fmla="*/ 1587 w 2117"/>
              <a:gd name="T25" fmla="*/ 171 h 349"/>
              <a:gd name="T26" fmla="*/ 1530 w 2117"/>
              <a:gd name="T2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7" h="349">
                <a:moveTo>
                  <a:pt x="1530" y="0"/>
                </a:moveTo>
                <a:cubicBezTo>
                  <a:pt x="1281" y="83"/>
                  <a:pt x="1031" y="131"/>
                  <a:pt x="772" y="171"/>
                </a:cubicBezTo>
                <a:cubicBezTo>
                  <a:pt x="677" y="155"/>
                  <a:pt x="447" y="116"/>
                  <a:pt x="393" y="114"/>
                </a:cubicBezTo>
                <a:cubicBezTo>
                  <a:pt x="311" y="111"/>
                  <a:pt x="229" y="127"/>
                  <a:pt x="147" y="133"/>
                </a:cubicBezTo>
                <a:cubicBezTo>
                  <a:pt x="128" y="137"/>
                  <a:pt x="0" y="139"/>
                  <a:pt x="14" y="209"/>
                </a:cubicBezTo>
                <a:cubicBezTo>
                  <a:pt x="18" y="231"/>
                  <a:pt x="48" y="245"/>
                  <a:pt x="71" y="247"/>
                </a:cubicBezTo>
                <a:cubicBezTo>
                  <a:pt x="285" y="264"/>
                  <a:pt x="500" y="260"/>
                  <a:pt x="715" y="266"/>
                </a:cubicBezTo>
                <a:cubicBezTo>
                  <a:pt x="922" y="349"/>
                  <a:pt x="723" y="285"/>
                  <a:pt x="1113" y="285"/>
                </a:cubicBezTo>
                <a:cubicBezTo>
                  <a:pt x="1362" y="285"/>
                  <a:pt x="1637" y="306"/>
                  <a:pt x="1890" y="323"/>
                </a:cubicBezTo>
                <a:cubicBezTo>
                  <a:pt x="1959" y="317"/>
                  <a:pt x="2033" y="330"/>
                  <a:pt x="2098" y="304"/>
                </a:cubicBezTo>
                <a:cubicBezTo>
                  <a:pt x="2117" y="297"/>
                  <a:pt x="2088" y="265"/>
                  <a:pt x="2079" y="247"/>
                </a:cubicBezTo>
                <a:cubicBezTo>
                  <a:pt x="2069" y="227"/>
                  <a:pt x="2064" y="193"/>
                  <a:pt x="2041" y="190"/>
                </a:cubicBezTo>
                <a:cubicBezTo>
                  <a:pt x="1891" y="167"/>
                  <a:pt x="1738" y="177"/>
                  <a:pt x="1587" y="171"/>
                </a:cubicBezTo>
                <a:cubicBezTo>
                  <a:pt x="1500" y="40"/>
                  <a:pt x="1497" y="100"/>
                  <a:pt x="1530" y="0"/>
                </a:cubicBezTo>
                <a:close/>
              </a:path>
            </a:pathLst>
          </a:custGeom>
          <a:solidFill>
            <a:srgbClr val="FFCC00">
              <a:alpha val="64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415" name="AutoShape 23"/>
          <p:cNvSpPr>
            <a:spLocks noChangeArrowheads="1"/>
          </p:cNvSpPr>
          <p:nvPr/>
        </p:nvSpPr>
        <p:spPr bwMode="auto">
          <a:xfrm>
            <a:off x="6196013" y="2679700"/>
            <a:ext cx="731837" cy="730250"/>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700" b="1">
                <a:solidFill>
                  <a:srgbClr val="FF0000"/>
                </a:solidFill>
              </a:rPr>
              <a:t>?</a:t>
            </a:r>
            <a:endParaRPr lang="de-DE" altLang="de-DE"/>
          </a:p>
        </p:txBody>
      </p:sp>
      <p:sp>
        <p:nvSpPr>
          <p:cNvPr id="59416" name="Rectangle 24"/>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grpSp>
        <p:nvGrpSpPr>
          <p:cNvPr id="59418" name="Group 26"/>
          <p:cNvGrpSpPr>
            <a:grpSpLocks/>
          </p:cNvGrpSpPr>
          <p:nvPr/>
        </p:nvGrpSpPr>
        <p:grpSpPr bwMode="auto">
          <a:xfrm>
            <a:off x="5003800" y="3429000"/>
            <a:ext cx="2540000" cy="987425"/>
            <a:chOff x="3175" y="2153"/>
            <a:chExt cx="1600" cy="622"/>
          </a:xfrm>
        </p:grpSpPr>
        <p:sp>
          <p:nvSpPr>
            <p:cNvPr id="59419" name="Line 27"/>
            <p:cNvSpPr>
              <a:spLocks noChangeShapeType="1"/>
            </p:cNvSpPr>
            <p:nvPr/>
          </p:nvSpPr>
          <p:spPr bwMode="auto">
            <a:xfrm flipV="1">
              <a:off x="3455" y="2553"/>
              <a:ext cx="202" cy="11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420" name="Rectangle 28"/>
            <p:cNvSpPr>
              <a:spLocks noChangeArrowheads="1"/>
            </p:cNvSpPr>
            <p:nvPr/>
          </p:nvSpPr>
          <p:spPr bwMode="auto">
            <a:xfrm>
              <a:off x="3657" y="2299"/>
              <a:ext cx="1047" cy="254"/>
            </a:xfrm>
            <a:prstGeom prst="rect">
              <a:avLst/>
            </a:prstGeom>
            <a:solidFill>
              <a:srgbClr val="CCFFFF"/>
            </a:solidFill>
            <a:ln w="9525">
              <a:solidFill>
                <a:srgbClr val="808080"/>
              </a:solidFill>
              <a:miter lim="800000"/>
              <a:headEnd/>
              <a:tailEnd/>
            </a:ln>
          </p:spPr>
          <p:txBody>
            <a:bodyPr/>
            <a:lstStyle/>
            <a:p>
              <a:endParaRPr lang="de-DE"/>
            </a:p>
          </p:txBody>
        </p:sp>
        <p:sp>
          <p:nvSpPr>
            <p:cNvPr id="59421" name="Line 29"/>
            <p:cNvSpPr>
              <a:spLocks noChangeShapeType="1"/>
            </p:cNvSpPr>
            <p:nvPr/>
          </p:nvSpPr>
          <p:spPr bwMode="auto">
            <a:xfrm>
              <a:off x="3658" y="2553"/>
              <a:ext cx="1046"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422" name="AutoShape 30"/>
            <p:cNvSpPr>
              <a:spLocks noChangeArrowheads="1"/>
            </p:cNvSpPr>
            <p:nvPr/>
          </p:nvSpPr>
          <p:spPr bwMode="auto">
            <a:xfrm rot="19926368">
              <a:off x="3175" y="2442"/>
              <a:ext cx="553" cy="217"/>
            </a:xfrm>
            <a:prstGeom prst="parallelogram">
              <a:avLst>
                <a:gd name="adj" fmla="val 53044"/>
              </a:avLst>
            </a:prstGeom>
            <a:solidFill>
              <a:srgbClr val="CCFFFF"/>
            </a:solidFill>
            <a:ln w="9525">
              <a:solidFill>
                <a:srgbClr val="808080"/>
              </a:solidFill>
              <a:miter lim="800000"/>
              <a:headEnd/>
              <a:tailEnd/>
            </a:ln>
          </p:spPr>
          <p:txBody>
            <a:bodyPr/>
            <a:lstStyle/>
            <a:p>
              <a:endParaRPr lang="de-DE"/>
            </a:p>
          </p:txBody>
        </p:sp>
        <p:sp>
          <p:nvSpPr>
            <p:cNvPr id="59423" name="Rectangle 31"/>
            <p:cNvSpPr>
              <a:spLocks noChangeArrowheads="1"/>
            </p:cNvSpPr>
            <p:nvPr/>
          </p:nvSpPr>
          <p:spPr bwMode="auto">
            <a:xfrm>
              <a:off x="3725" y="2371"/>
              <a:ext cx="978" cy="37"/>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59424" name="Rectangle 32"/>
            <p:cNvSpPr>
              <a:spLocks noChangeArrowheads="1"/>
            </p:cNvSpPr>
            <p:nvPr/>
          </p:nvSpPr>
          <p:spPr bwMode="auto">
            <a:xfrm>
              <a:off x="3725" y="2445"/>
              <a:ext cx="978" cy="36"/>
            </a:xfrm>
            <a:prstGeom prst="rect">
              <a:avLst/>
            </a:prstGeom>
            <a:gradFill rotWithShape="0">
              <a:gsLst>
                <a:gs pos="0">
                  <a:srgbClr val="FFFFFF"/>
                </a:gs>
                <a:gs pos="50000">
                  <a:srgbClr val="FFFFFF">
                    <a:gamma/>
                    <a:shade val="84706"/>
                    <a:invGamma/>
                  </a:srgbClr>
                </a:gs>
                <a:gs pos="100000">
                  <a:srgbClr val="FFFFFF"/>
                </a:gs>
              </a:gsLst>
              <a:lin ang="5400000" scaled="1"/>
            </a:gradFill>
            <a:ln w="9525">
              <a:solidFill>
                <a:srgbClr val="808080"/>
              </a:solidFill>
              <a:miter lim="800000"/>
              <a:headEnd/>
              <a:tailEnd/>
            </a:ln>
          </p:spPr>
          <p:txBody>
            <a:bodyPr/>
            <a:lstStyle/>
            <a:p>
              <a:endParaRPr lang="de-DE"/>
            </a:p>
          </p:txBody>
        </p:sp>
        <p:grpSp>
          <p:nvGrpSpPr>
            <p:cNvPr id="59425" name="Group 33"/>
            <p:cNvGrpSpPr>
              <a:grpSpLocks/>
            </p:cNvGrpSpPr>
            <p:nvPr/>
          </p:nvGrpSpPr>
          <p:grpSpPr bwMode="auto">
            <a:xfrm>
              <a:off x="3591" y="2153"/>
              <a:ext cx="472" cy="473"/>
              <a:chOff x="3591" y="2153"/>
              <a:chExt cx="472" cy="473"/>
            </a:xfrm>
          </p:grpSpPr>
          <p:sp>
            <p:nvSpPr>
              <p:cNvPr id="59426" name="Oval 34"/>
              <p:cNvSpPr>
                <a:spLocks noChangeArrowheads="1"/>
              </p:cNvSpPr>
              <p:nvPr/>
            </p:nvSpPr>
            <p:spPr bwMode="auto">
              <a:xfrm>
                <a:off x="3591" y="2153"/>
                <a:ext cx="472" cy="473"/>
              </a:xfrm>
              <a:prstGeom prst="ellipse">
                <a:avLst/>
              </a:prstGeom>
              <a:solidFill>
                <a:srgbClr val="FFFFFF"/>
              </a:solidFill>
              <a:ln w="9525">
                <a:solidFill>
                  <a:srgbClr val="000000"/>
                </a:solidFill>
                <a:round/>
                <a:headEnd/>
                <a:tailEnd/>
              </a:ln>
            </p:spPr>
            <p:txBody>
              <a:bodyPr/>
              <a:lstStyle/>
              <a:p>
                <a:endParaRPr lang="de-DE"/>
              </a:p>
            </p:txBody>
          </p:sp>
          <p:sp>
            <p:nvSpPr>
              <p:cNvPr id="59427" name="Oval 35"/>
              <p:cNvSpPr>
                <a:spLocks noChangeArrowheads="1"/>
              </p:cNvSpPr>
              <p:nvPr/>
            </p:nvSpPr>
            <p:spPr bwMode="auto">
              <a:xfrm>
                <a:off x="3624" y="2196"/>
                <a:ext cx="405" cy="401"/>
              </a:xfrm>
              <a:prstGeom prst="ellipse">
                <a:avLst/>
              </a:prstGeom>
              <a:solidFill>
                <a:srgbClr val="FFFFFF"/>
              </a:solidFill>
              <a:ln w="9525">
                <a:solidFill>
                  <a:srgbClr val="000000"/>
                </a:solidFill>
                <a:round/>
                <a:headEnd/>
                <a:tailEnd/>
              </a:ln>
            </p:spPr>
            <p:txBody>
              <a:bodyPr/>
              <a:lstStyle/>
              <a:p>
                <a:endParaRPr lang="de-DE"/>
              </a:p>
            </p:txBody>
          </p:sp>
        </p:grpSp>
        <p:sp>
          <p:nvSpPr>
            <p:cNvPr id="59428" name="Oval 36"/>
            <p:cNvSpPr>
              <a:spLocks noChangeArrowheads="1"/>
            </p:cNvSpPr>
            <p:nvPr/>
          </p:nvSpPr>
          <p:spPr bwMode="auto">
            <a:xfrm>
              <a:off x="3523" y="2189"/>
              <a:ext cx="472" cy="474"/>
            </a:xfrm>
            <a:prstGeom prst="ellipse">
              <a:avLst/>
            </a:prstGeom>
            <a:solidFill>
              <a:srgbClr val="FFFFFF"/>
            </a:solidFill>
            <a:ln w="9525">
              <a:solidFill>
                <a:srgbClr val="000000"/>
              </a:solidFill>
              <a:round/>
              <a:headEnd/>
              <a:tailEnd/>
            </a:ln>
          </p:spPr>
          <p:txBody>
            <a:bodyPr/>
            <a:lstStyle/>
            <a:p>
              <a:endParaRPr lang="de-DE"/>
            </a:p>
          </p:txBody>
        </p:sp>
        <p:sp>
          <p:nvSpPr>
            <p:cNvPr id="59429" name="Oval 37"/>
            <p:cNvSpPr>
              <a:spLocks noChangeArrowheads="1"/>
            </p:cNvSpPr>
            <p:nvPr/>
          </p:nvSpPr>
          <p:spPr bwMode="auto">
            <a:xfrm>
              <a:off x="3557" y="2232"/>
              <a:ext cx="404" cy="402"/>
            </a:xfrm>
            <a:prstGeom prst="ellipse">
              <a:avLst/>
            </a:prstGeom>
            <a:solidFill>
              <a:srgbClr val="FFFFFF"/>
            </a:solidFill>
            <a:ln w="9525">
              <a:solidFill>
                <a:srgbClr val="000000"/>
              </a:solidFill>
              <a:round/>
              <a:headEnd/>
              <a:tailEnd/>
            </a:ln>
          </p:spPr>
          <p:txBody>
            <a:bodyPr/>
            <a:lstStyle/>
            <a:p>
              <a:endParaRPr lang="de-DE"/>
            </a:p>
          </p:txBody>
        </p:sp>
        <p:sp>
          <p:nvSpPr>
            <p:cNvPr id="59430" name="Oval 38"/>
            <p:cNvSpPr>
              <a:spLocks noChangeArrowheads="1"/>
            </p:cNvSpPr>
            <p:nvPr/>
          </p:nvSpPr>
          <p:spPr bwMode="auto">
            <a:xfrm>
              <a:off x="3455" y="2226"/>
              <a:ext cx="473" cy="473"/>
            </a:xfrm>
            <a:prstGeom prst="ellipse">
              <a:avLst/>
            </a:prstGeom>
            <a:solidFill>
              <a:srgbClr val="FFFFFF"/>
            </a:solidFill>
            <a:ln w="9525">
              <a:solidFill>
                <a:srgbClr val="000000"/>
              </a:solidFill>
              <a:round/>
              <a:headEnd/>
              <a:tailEnd/>
            </a:ln>
          </p:spPr>
          <p:txBody>
            <a:bodyPr/>
            <a:lstStyle/>
            <a:p>
              <a:endParaRPr lang="de-DE"/>
            </a:p>
          </p:txBody>
        </p:sp>
        <p:sp>
          <p:nvSpPr>
            <p:cNvPr id="59431" name="Oval 39"/>
            <p:cNvSpPr>
              <a:spLocks noChangeArrowheads="1"/>
            </p:cNvSpPr>
            <p:nvPr/>
          </p:nvSpPr>
          <p:spPr bwMode="auto">
            <a:xfrm>
              <a:off x="3489" y="2269"/>
              <a:ext cx="405" cy="402"/>
            </a:xfrm>
            <a:prstGeom prst="ellipse">
              <a:avLst/>
            </a:prstGeom>
            <a:solidFill>
              <a:srgbClr val="FFFFFF"/>
            </a:solidFill>
            <a:ln w="9525">
              <a:solidFill>
                <a:srgbClr val="000000"/>
              </a:solidFill>
              <a:round/>
              <a:headEnd/>
              <a:tailEnd/>
            </a:ln>
          </p:spPr>
          <p:txBody>
            <a:bodyPr/>
            <a:lstStyle/>
            <a:p>
              <a:endParaRPr lang="de-DE"/>
            </a:p>
          </p:txBody>
        </p:sp>
        <p:sp>
          <p:nvSpPr>
            <p:cNvPr id="59432" name="Oval 40"/>
            <p:cNvSpPr>
              <a:spLocks noChangeArrowheads="1"/>
            </p:cNvSpPr>
            <p:nvPr/>
          </p:nvSpPr>
          <p:spPr bwMode="auto">
            <a:xfrm>
              <a:off x="3388" y="2262"/>
              <a:ext cx="473" cy="473"/>
            </a:xfrm>
            <a:prstGeom prst="ellipse">
              <a:avLst/>
            </a:prstGeom>
            <a:solidFill>
              <a:srgbClr val="FFFFFF"/>
            </a:solidFill>
            <a:ln w="9525">
              <a:solidFill>
                <a:srgbClr val="000000"/>
              </a:solidFill>
              <a:round/>
              <a:headEnd/>
              <a:tailEnd/>
            </a:ln>
          </p:spPr>
          <p:txBody>
            <a:bodyPr/>
            <a:lstStyle/>
            <a:p>
              <a:endParaRPr lang="de-DE"/>
            </a:p>
          </p:txBody>
        </p:sp>
        <p:sp>
          <p:nvSpPr>
            <p:cNvPr id="59433" name="Oval 41"/>
            <p:cNvSpPr>
              <a:spLocks noChangeArrowheads="1"/>
            </p:cNvSpPr>
            <p:nvPr/>
          </p:nvSpPr>
          <p:spPr bwMode="auto">
            <a:xfrm>
              <a:off x="3422" y="2305"/>
              <a:ext cx="405" cy="402"/>
            </a:xfrm>
            <a:prstGeom prst="ellipse">
              <a:avLst/>
            </a:prstGeom>
            <a:solidFill>
              <a:srgbClr val="FFFFFF"/>
            </a:solidFill>
            <a:ln w="9525">
              <a:solidFill>
                <a:srgbClr val="000000"/>
              </a:solidFill>
              <a:round/>
              <a:headEnd/>
              <a:tailEnd/>
            </a:ln>
          </p:spPr>
          <p:txBody>
            <a:bodyPr/>
            <a:lstStyle/>
            <a:p>
              <a:endParaRPr lang="de-DE"/>
            </a:p>
          </p:txBody>
        </p:sp>
        <p:sp>
          <p:nvSpPr>
            <p:cNvPr id="59434" name="Oval 42"/>
            <p:cNvSpPr>
              <a:spLocks noChangeArrowheads="1"/>
            </p:cNvSpPr>
            <p:nvPr/>
          </p:nvSpPr>
          <p:spPr bwMode="auto">
            <a:xfrm>
              <a:off x="3321" y="2299"/>
              <a:ext cx="472" cy="473"/>
            </a:xfrm>
            <a:prstGeom prst="ellipse">
              <a:avLst/>
            </a:prstGeom>
            <a:solidFill>
              <a:srgbClr val="FFFFFF"/>
            </a:solidFill>
            <a:ln w="9525">
              <a:solidFill>
                <a:srgbClr val="000000"/>
              </a:solidFill>
              <a:round/>
              <a:headEnd/>
              <a:tailEnd/>
            </a:ln>
          </p:spPr>
          <p:txBody>
            <a:bodyPr/>
            <a:lstStyle/>
            <a:p>
              <a:endParaRPr lang="de-DE"/>
            </a:p>
          </p:txBody>
        </p:sp>
        <p:sp>
          <p:nvSpPr>
            <p:cNvPr id="59435" name="Oval 43"/>
            <p:cNvSpPr>
              <a:spLocks noChangeArrowheads="1"/>
            </p:cNvSpPr>
            <p:nvPr/>
          </p:nvSpPr>
          <p:spPr bwMode="auto">
            <a:xfrm>
              <a:off x="3354" y="2342"/>
              <a:ext cx="405" cy="401"/>
            </a:xfrm>
            <a:prstGeom prst="ellipse">
              <a:avLst/>
            </a:prstGeom>
            <a:solidFill>
              <a:srgbClr val="FFFFFF"/>
            </a:solidFill>
            <a:ln w="9525">
              <a:solidFill>
                <a:srgbClr val="000000"/>
              </a:solidFill>
              <a:round/>
              <a:headEnd/>
              <a:tailEnd/>
            </a:ln>
          </p:spPr>
          <p:txBody>
            <a:bodyPr/>
            <a:lstStyle/>
            <a:p>
              <a:endParaRPr lang="de-DE"/>
            </a:p>
          </p:txBody>
        </p:sp>
        <p:grpSp>
          <p:nvGrpSpPr>
            <p:cNvPr id="59436" name="Group 44"/>
            <p:cNvGrpSpPr>
              <a:grpSpLocks/>
            </p:cNvGrpSpPr>
            <p:nvPr/>
          </p:nvGrpSpPr>
          <p:grpSpPr bwMode="auto">
            <a:xfrm>
              <a:off x="4159" y="2179"/>
              <a:ext cx="473" cy="473"/>
              <a:chOff x="4159" y="2179"/>
              <a:chExt cx="473" cy="473"/>
            </a:xfrm>
          </p:grpSpPr>
          <p:sp>
            <p:nvSpPr>
              <p:cNvPr id="59437" name="Oval 45"/>
              <p:cNvSpPr>
                <a:spLocks noChangeArrowheads="1"/>
              </p:cNvSpPr>
              <p:nvPr/>
            </p:nvSpPr>
            <p:spPr bwMode="auto">
              <a:xfrm>
                <a:off x="4159" y="2179"/>
                <a:ext cx="473" cy="473"/>
              </a:xfrm>
              <a:prstGeom prst="ellipse">
                <a:avLst/>
              </a:prstGeom>
              <a:solidFill>
                <a:srgbClr val="FFFFFF"/>
              </a:solidFill>
              <a:ln w="9525">
                <a:solidFill>
                  <a:srgbClr val="000000"/>
                </a:solidFill>
                <a:round/>
                <a:headEnd/>
                <a:tailEnd/>
              </a:ln>
            </p:spPr>
            <p:txBody>
              <a:bodyPr/>
              <a:lstStyle/>
              <a:p>
                <a:endParaRPr lang="de-DE"/>
              </a:p>
            </p:txBody>
          </p:sp>
          <p:sp>
            <p:nvSpPr>
              <p:cNvPr id="59438" name="Oval 46"/>
              <p:cNvSpPr>
                <a:spLocks noChangeArrowheads="1"/>
              </p:cNvSpPr>
              <p:nvPr/>
            </p:nvSpPr>
            <p:spPr bwMode="auto">
              <a:xfrm>
                <a:off x="4193" y="2221"/>
                <a:ext cx="405" cy="402"/>
              </a:xfrm>
              <a:prstGeom prst="ellipse">
                <a:avLst/>
              </a:prstGeom>
              <a:solidFill>
                <a:srgbClr val="FFFFFF"/>
              </a:solidFill>
              <a:ln w="9525">
                <a:solidFill>
                  <a:srgbClr val="000000"/>
                </a:solidFill>
                <a:round/>
                <a:headEnd/>
                <a:tailEnd/>
              </a:ln>
            </p:spPr>
            <p:txBody>
              <a:bodyPr/>
              <a:lstStyle/>
              <a:p>
                <a:endParaRPr lang="de-DE"/>
              </a:p>
            </p:txBody>
          </p:sp>
        </p:grpSp>
        <p:grpSp>
          <p:nvGrpSpPr>
            <p:cNvPr id="59439" name="Group 47"/>
            <p:cNvGrpSpPr>
              <a:grpSpLocks/>
            </p:cNvGrpSpPr>
            <p:nvPr/>
          </p:nvGrpSpPr>
          <p:grpSpPr bwMode="auto">
            <a:xfrm>
              <a:off x="4097" y="2226"/>
              <a:ext cx="472" cy="473"/>
              <a:chOff x="4097" y="2226"/>
              <a:chExt cx="472" cy="473"/>
            </a:xfrm>
          </p:grpSpPr>
          <p:sp>
            <p:nvSpPr>
              <p:cNvPr id="59440" name="Oval 48"/>
              <p:cNvSpPr>
                <a:spLocks noChangeArrowheads="1"/>
              </p:cNvSpPr>
              <p:nvPr/>
            </p:nvSpPr>
            <p:spPr bwMode="auto">
              <a:xfrm>
                <a:off x="4097" y="2226"/>
                <a:ext cx="472" cy="473"/>
              </a:xfrm>
              <a:prstGeom prst="ellipse">
                <a:avLst/>
              </a:prstGeom>
              <a:solidFill>
                <a:srgbClr val="FFFFFF"/>
              </a:solidFill>
              <a:ln w="9525">
                <a:solidFill>
                  <a:srgbClr val="000000"/>
                </a:solidFill>
                <a:round/>
                <a:headEnd/>
                <a:tailEnd/>
              </a:ln>
            </p:spPr>
            <p:txBody>
              <a:bodyPr/>
              <a:lstStyle/>
              <a:p>
                <a:endParaRPr lang="de-DE"/>
              </a:p>
            </p:txBody>
          </p:sp>
          <p:sp>
            <p:nvSpPr>
              <p:cNvPr id="59441" name="Oval 49"/>
              <p:cNvSpPr>
                <a:spLocks noChangeArrowheads="1"/>
              </p:cNvSpPr>
              <p:nvPr/>
            </p:nvSpPr>
            <p:spPr bwMode="auto">
              <a:xfrm>
                <a:off x="4130" y="2269"/>
                <a:ext cx="405" cy="402"/>
              </a:xfrm>
              <a:prstGeom prst="ellipse">
                <a:avLst/>
              </a:prstGeom>
              <a:solidFill>
                <a:srgbClr val="FFFFFF"/>
              </a:solidFill>
              <a:ln w="9525">
                <a:solidFill>
                  <a:srgbClr val="000000"/>
                </a:solidFill>
                <a:round/>
                <a:headEnd/>
                <a:tailEnd/>
              </a:ln>
            </p:spPr>
            <p:txBody>
              <a:bodyPr/>
              <a:lstStyle/>
              <a:p>
                <a:endParaRPr lang="de-DE"/>
              </a:p>
            </p:txBody>
          </p:sp>
        </p:grpSp>
        <p:grpSp>
          <p:nvGrpSpPr>
            <p:cNvPr id="59442" name="Group 50"/>
            <p:cNvGrpSpPr>
              <a:grpSpLocks/>
            </p:cNvGrpSpPr>
            <p:nvPr/>
          </p:nvGrpSpPr>
          <p:grpSpPr bwMode="auto">
            <a:xfrm>
              <a:off x="4029" y="2262"/>
              <a:ext cx="472" cy="473"/>
              <a:chOff x="4029" y="2262"/>
              <a:chExt cx="472" cy="473"/>
            </a:xfrm>
          </p:grpSpPr>
          <p:sp>
            <p:nvSpPr>
              <p:cNvPr id="59443" name="Oval 51"/>
              <p:cNvSpPr>
                <a:spLocks noChangeArrowheads="1"/>
              </p:cNvSpPr>
              <p:nvPr/>
            </p:nvSpPr>
            <p:spPr bwMode="auto">
              <a:xfrm>
                <a:off x="4029" y="2262"/>
                <a:ext cx="472" cy="473"/>
              </a:xfrm>
              <a:prstGeom prst="ellipse">
                <a:avLst/>
              </a:prstGeom>
              <a:solidFill>
                <a:srgbClr val="FFFFFF"/>
              </a:solidFill>
              <a:ln w="9525">
                <a:solidFill>
                  <a:srgbClr val="000000"/>
                </a:solidFill>
                <a:round/>
                <a:headEnd/>
                <a:tailEnd/>
              </a:ln>
            </p:spPr>
            <p:txBody>
              <a:bodyPr/>
              <a:lstStyle/>
              <a:p>
                <a:endParaRPr lang="de-DE"/>
              </a:p>
            </p:txBody>
          </p:sp>
          <p:sp>
            <p:nvSpPr>
              <p:cNvPr id="59444" name="Oval 52"/>
              <p:cNvSpPr>
                <a:spLocks noChangeArrowheads="1"/>
              </p:cNvSpPr>
              <p:nvPr/>
            </p:nvSpPr>
            <p:spPr bwMode="auto">
              <a:xfrm>
                <a:off x="4063" y="2305"/>
                <a:ext cx="404" cy="402"/>
              </a:xfrm>
              <a:prstGeom prst="ellipse">
                <a:avLst/>
              </a:prstGeom>
              <a:solidFill>
                <a:srgbClr val="FFFFFF"/>
              </a:solidFill>
              <a:ln w="9525">
                <a:solidFill>
                  <a:srgbClr val="000000"/>
                </a:solidFill>
                <a:round/>
                <a:headEnd/>
                <a:tailEnd/>
              </a:ln>
            </p:spPr>
            <p:txBody>
              <a:bodyPr/>
              <a:lstStyle/>
              <a:p>
                <a:endParaRPr lang="de-DE"/>
              </a:p>
            </p:txBody>
          </p:sp>
        </p:grpSp>
        <p:sp>
          <p:nvSpPr>
            <p:cNvPr id="59445" name="Freeform 53"/>
            <p:cNvSpPr>
              <a:spLocks/>
            </p:cNvSpPr>
            <p:nvPr/>
          </p:nvSpPr>
          <p:spPr bwMode="auto">
            <a:xfrm>
              <a:off x="3543" y="2382"/>
              <a:ext cx="83" cy="185"/>
            </a:xfrm>
            <a:custGeom>
              <a:avLst/>
              <a:gdLst>
                <a:gd name="T0" fmla="*/ 415 w 415"/>
                <a:gd name="T1" fmla="*/ 0 h 858"/>
                <a:gd name="T2" fmla="*/ 320 w 415"/>
                <a:gd name="T3" fmla="*/ 133 h 858"/>
                <a:gd name="T4" fmla="*/ 111 w 415"/>
                <a:gd name="T5" fmla="*/ 322 h 858"/>
                <a:gd name="T6" fmla="*/ 244 w 415"/>
                <a:gd name="T7" fmla="*/ 777 h 858"/>
                <a:gd name="T8" fmla="*/ 168 w 415"/>
                <a:gd name="T9" fmla="*/ 530 h 858"/>
                <a:gd name="T10" fmla="*/ 187 w 415"/>
                <a:gd name="T11" fmla="*/ 436 h 858"/>
                <a:gd name="T12" fmla="*/ 301 w 415"/>
                <a:gd name="T13" fmla="*/ 379 h 858"/>
                <a:gd name="T14" fmla="*/ 358 w 415"/>
                <a:gd name="T15" fmla="*/ 246 h 858"/>
                <a:gd name="T16" fmla="*/ 396 w 415"/>
                <a:gd name="T17" fmla="*/ 189 h 858"/>
                <a:gd name="T18" fmla="*/ 415 w 415"/>
                <a:gd name="T19" fmla="*/ 133 h 858"/>
                <a:gd name="T20" fmla="*/ 415 w 415"/>
                <a:gd name="T21"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858">
                  <a:moveTo>
                    <a:pt x="415" y="0"/>
                  </a:moveTo>
                  <a:cubicBezTo>
                    <a:pt x="397" y="28"/>
                    <a:pt x="339" y="116"/>
                    <a:pt x="320" y="133"/>
                  </a:cubicBezTo>
                  <a:cubicBezTo>
                    <a:pt x="217" y="224"/>
                    <a:pt x="189" y="204"/>
                    <a:pt x="111" y="322"/>
                  </a:cubicBezTo>
                  <a:cubicBezTo>
                    <a:pt x="120" y="526"/>
                    <a:pt x="0" y="858"/>
                    <a:pt x="244" y="777"/>
                  </a:cubicBezTo>
                  <a:cubicBezTo>
                    <a:pt x="217" y="695"/>
                    <a:pt x="195" y="612"/>
                    <a:pt x="168" y="530"/>
                  </a:cubicBezTo>
                  <a:cubicBezTo>
                    <a:pt x="174" y="499"/>
                    <a:pt x="171" y="464"/>
                    <a:pt x="187" y="436"/>
                  </a:cubicBezTo>
                  <a:cubicBezTo>
                    <a:pt x="204" y="406"/>
                    <a:pt x="272" y="389"/>
                    <a:pt x="301" y="379"/>
                  </a:cubicBezTo>
                  <a:cubicBezTo>
                    <a:pt x="396" y="236"/>
                    <a:pt x="284" y="418"/>
                    <a:pt x="358" y="246"/>
                  </a:cubicBezTo>
                  <a:cubicBezTo>
                    <a:pt x="367" y="225"/>
                    <a:pt x="386" y="209"/>
                    <a:pt x="396" y="189"/>
                  </a:cubicBezTo>
                  <a:cubicBezTo>
                    <a:pt x="405" y="171"/>
                    <a:pt x="409" y="152"/>
                    <a:pt x="415" y="133"/>
                  </a:cubicBezTo>
                  <a:cubicBezTo>
                    <a:pt x="391" y="38"/>
                    <a:pt x="388" y="82"/>
                    <a:pt x="415" y="0"/>
                  </a:cubicBezTo>
                  <a:close/>
                </a:path>
              </a:pathLst>
            </a:custGeom>
            <a:solidFill>
              <a:srgbClr val="CC9900">
                <a:alpha val="50000"/>
              </a:srgbClr>
            </a:solidFill>
            <a:ln>
              <a:noFill/>
            </a:ln>
            <a:extLst>
              <a:ext uri="{91240B29-F687-4F45-9708-019B960494DF}">
                <a14:hiddenLine xmlns:a14="http://schemas.microsoft.com/office/drawing/2010/main" w="9525">
                  <a:solidFill>
                    <a:srgbClr val="CC9900"/>
                  </a:solidFill>
                  <a:round/>
                  <a:headEnd/>
                  <a:tailEnd/>
                </a14:hiddenLine>
              </a:ext>
            </a:extLst>
          </p:spPr>
          <p:txBody>
            <a:bodyPr/>
            <a:lstStyle/>
            <a:p>
              <a:endParaRPr lang="de-DE"/>
            </a:p>
          </p:txBody>
        </p:sp>
        <p:sp>
          <p:nvSpPr>
            <p:cNvPr id="59446" name="Freeform 54"/>
            <p:cNvSpPr>
              <a:spLocks/>
            </p:cNvSpPr>
            <p:nvPr/>
          </p:nvSpPr>
          <p:spPr bwMode="auto">
            <a:xfrm>
              <a:off x="3623" y="2393"/>
              <a:ext cx="37" cy="65"/>
            </a:xfrm>
            <a:custGeom>
              <a:avLst/>
              <a:gdLst>
                <a:gd name="T0" fmla="*/ 171 w 190"/>
                <a:gd name="T1" fmla="*/ 0 h 303"/>
                <a:gd name="T2" fmla="*/ 1 w 190"/>
                <a:gd name="T3" fmla="*/ 190 h 303"/>
                <a:gd name="T4" fmla="*/ 20 w 190"/>
                <a:gd name="T5" fmla="*/ 266 h 303"/>
                <a:gd name="T6" fmla="*/ 133 w 190"/>
                <a:gd name="T7" fmla="*/ 303 h 303"/>
                <a:gd name="T8" fmla="*/ 190 w 190"/>
                <a:gd name="T9" fmla="*/ 190 h 303"/>
                <a:gd name="T10" fmla="*/ 171 w 190"/>
                <a:gd name="T11" fmla="*/ 0 h 303"/>
              </a:gdLst>
              <a:ahLst/>
              <a:cxnLst>
                <a:cxn ang="0">
                  <a:pos x="T0" y="T1"/>
                </a:cxn>
                <a:cxn ang="0">
                  <a:pos x="T2" y="T3"/>
                </a:cxn>
                <a:cxn ang="0">
                  <a:pos x="T4" y="T5"/>
                </a:cxn>
                <a:cxn ang="0">
                  <a:pos x="T6" y="T7"/>
                </a:cxn>
                <a:cxn ang="0">
                  <a:pos x="T8" y="T9"/>
                </a:cxn>
                <a:cxn ang="0">
                  <a:pos x="T10" y="T11"/>
                </a:cxn>
              </a:cxnLst>
              <a:rect l="0" t="0" r="r" b="b"/>
              <a:pathLst>
                <a:path w="190" h="303">
                  <a:moveTo>
                    <a:pt x="171" y="0"/>
                  </a:moveTo>
                  <a:cubicBezTo>
                    <a:pt x="76" y="32"/>
                    <a:pt x="32" y="97"/>
                    <a:pt x="1" y="190"/>
                  </a:cubicBezTo>
                  <a:cubicBezTo>
                    <a:pt x="7" y="215"/>
                    <a:pt x="0" y="249"/>
                    <a:pt x="20" y="266"/>
                  </a:cubicBezTo>
                  <a:cubicBezTo>
                    <a:pt x="50" y="292"/>
                    <a:pt x="133" y="303"/>
                    <a:pt x="133" y="303"/>
                  </a:cubicBezTo>
                  <a:cubicBezTo>
                    <a:pt x="153" y="274"/>
                    <a:pt x="190" y="230"/>
                    <a:pt x="190" y="190"/>
                  </a:cubicBezTo>
                  <a:cubicBezTo>
                    <a:pt x="190" y="126"/>
                    <a:pt x="171" y="64"/>
                    <a:pt x="171" y="0"/>
                  </a:cubicBezTo>
                  <a:close/>
                </a:path>
              </a:pathLst>
            </a:custGeom>
            <a:solidFill>
              <a:srgbClr val="99CC00">
                <a:alpha val="50000"/>
              </a:srgbClr>
            </a:solidFill>
            <a:ln>
              <a:noFill/>
            </a:ln>
            <a:extLst>
              <a:ext uri="{91240B29-F687-4F45-9708-019B960494DF}">
                <a14:hiddenLine xmlns:a14="http://schemas.microsoft.com/office/drawing/2010/main" w="9525">
                  <a:solidFill>
                    <a:srgbClr val="008000"/>
                  </a:solidFill>
                  <a:round/>
                  <a:headEnd/>
                  <a:tailEnd/>
                </a14:hiddenLine>
              </a:ext>
            </a:extLst>
          </p:spPr>
          <p:txBody>
            <a:bodyPr/>
            <a:lstStyle/>
            <a:p>
              <a:endParaRPr lang="de-DE"/>
            </a:p>
          </p:txBody>
        </p:sp>
        <p:sp>
          <p:nvSpPr>
            <p:cNvPr id="59447" name="Freeform 55"/>
            <p:cNvSpPr>
              <a:spLocks/>
            </p:cNvSpPr>
            <p:nvPr/>
          </p:nvSpPr>
          <p:spPr bwMode="auto">
            <a:xfrm>
              <a:off x="3822" y="2372"/>
              <a:ext cx="45" cy="45"/>
            </a:xfrm>
            <a:custGeom>
              <a:avLst/>
              <a:gdLst>
                <a:gd name="T0" fmla="*/ 170 w 227"/>
                <a:gd name="T1" fmla="*/ 37 h 208"/>
                <a:gd name="T2" fmla="*/ 113 w 227"/>
                <a:gd name="T3" fmla="*/ 0 h 208"/>
                <a:gd name="T4" fmla="*/ 95 w 227"/>
                <a:gd name="T5" fmla="*/ 189 h 208"/>
                <a:gd name="T6" fmla="*/ 151 w 227"/>
                <a:gd name="T7" fmla="*/ 208 h 208"/>
                <a:gd name="T8" fmla="*/ 227 w 227"/>
                <a:gd name="T9" fmla="*/ 132 h 208"/>
                <a:gd name="T10" fmla="*/ 151 w 227"/>
                <a:gd name="T11" fmla="*/ 37 h 208"/>
                <a:gd name="T12" fmla="*/ 170 w 227"/>
                <a:gd name="T13" fmla="*/ 37 h 208"/>
              </a:gdLst>
              <a:ahLst/>
              <a:cxnLst>
                <a:cxn ang="0">
                  <a:pos x="T0" y="T1"/>
                </a:cxn>
                <a:cxn ang="0">
                  <a:pos x="T2" y="T3"/>
                </a:cxn>
                <a:cxn ang="0">
                  <a:pos x="T4" y="T5"/>
                </a:cxn>
                <a:cxn ang="0">
                  <a:pos x="T6" y="T7"/>
                </a:cxn>
                <a:cxn ang="0">
                  <a:pos x="T8" y="T9"/>
                </a:cxn>
                <a:cxn ang="0">
                  <a:pos x="T10" y="T11"/>
                </a:cxn>
                <a:cxn ang="0">
                  <a:pos x="T12" y="T13"/>
                </a:cxn>
              </a:cxnLst>
              <a:rect l="0" t="0" r="r" b="b"/>
              <a:pathLst>
                <a:path w="227" h="208">
                  <a:moveTo>
                    <a:pt x="170" y="37"/>
                  </a:moveTo>
                  <a:cubicBezTo>
                    <a:pt x="151" y="25"/>
                    <a:pt x="136" y="0"/>
                    <a:pt x="113" y="0"/>
                  </a:cubicBezTo>
                  <a:cubicBezTo>
                    <a:pt x="0" y="0"/>
                    <a:pt x="84" y="169"/>
                    <a:pt x="95" y="189"/>
                  </a:cubicBezTo>
                  <a:cubicBezTo>
                    <a:pt x="104" y="206"/>
                    <a:pt x="132" y="202"/>
                    <a:pt x="151" y="208"/>
                  </a:cubicBezTo>
                  <a:cubicBezTo>
                    <a:pt x="202" y="191"/>
                    <a:pt x="227" y="200"/>
                    <a:pt x="227" y="132"/>
                  </a:cubicBezTo>
                  <a:cubicBezTo>
                    <a:pt x="227" y="31"/>
                    <a:pt x="214" y="69"/>
                    <a:pt x="151" y="37"/>
                  </a:cubicBezTo>
                  <a:cubicBezTo>
                    <a:pt x="145" y="34"/>
                    <a:pt x="164" y="37"/>
                    <a:pt x="170" y="37"/>
                  </a:cubicBezTo>
                  <a:close/>
                </a:path>
              </a:pathLst>
            </a:custGeom>
            <a:solidFill>
              <a:srgbClr val="99CC00">
                <a:alpha val="50000"/>
              </a:srgbClr>
            </a:solidFill>
            <a:ln>
              <a:noFill/>
            </a:ln>
            <a:extLst>
              <a:ext uri="{91240B29-F687-4F45-9708-019B960494DF}">
                <a14:hiddenLine xmlns:a14="http://schemas.microsoft.com/office/drawing/2010/main" w="9525">
                  <a:solidFill>
                    <a:srgbClr val="008000"/>
                  </a:solidFill>
                  <a:round/>
                  <a:headEnd/>
                  <a:tailEnd/>
                </a14:hiddenLine>
              </a:ext>
            </a:extLst>
          </p:spPr>
          <p:txBody>
            <a:bodyPr/>
            <a:lstStyle/>
            <a:p>
              <a:endParaRPr lang="de-DE"/>
            </a:p>
          </p:txBody>
        </p:sp>
        <p:sp>
          <p:nvSpPr>
            <p:cNvPr id="59448" name="Freeform 56"/>
            <p:cNvSpPr>
              <a:spLocks/>
            </p:cNvSpPr>
            <p:nvPr/>
          </p:nvSpPr>
          <p:spPr bwMode="auto">
            <a:xfrm>
              <a:off x="3814" y="2217"/>
              <a:ext cx="47" cy="36"/>
            </a:xfrm>
            <a:custGeom>
              <a:avLst/>
              <a:gdLst>
                <a:gd name="T0" fmla="*/ 170 w 233"/>
                <a:gd name="T1" fmla="*/ 91 h 167"/>
                <a:gd name="T2" fmla="*/ 0 w 233"/>
                <a:gd name="T3" fmla="*/ 34 h 167"/>
                <a:gd name="T4" fmla="*/ 19 w 233"/>
                <a:gd name="T5" fmla="*/ 110 h 167"/>
                <a:gd name="T6" fmla="*/ 189 w 233"/>
                <a:gd name="T7" fmla="*/ 167 h 167"/>
                <a:gd name="T8" fmla="*/ 227 w 233"/>
                <a:gd name="T9" fmla="*/ 110 h 167"/>
                <a:gd name="T10" fmla="*/ 170 w 233"/>
                <a:gd name="T11" fmla="*/ 91 h 167"/>
              </a:gdLst>
              <a:ahLst/>
              <a:cxnLst>
                <a:cxn ang="0">
                  <a:pos x="T0" y="T1"/>
                </a:cxn>
                <a:cxn ang="0">
                  <a:pos x="T2" y="T3"/>
                </a:cxn>
                <a:cxn ang="0">
                  <a:pos x="T4" y="T5"/>
                </a:cxn>
                <a:cxn ang="0">
                  <a:pos x="T6" y="T7"/>
                </a:cxn>
                <a:cxn ang="0">
                  <a:pos x="T8" y="T9"/>
                </a:cxn>
                <a:cxn ang="0">
                  <a:pos x="T10" y="T11"/>
                </a:cxn>
              </a:cxnLst>
              <a:rect l="0" t="0" r="r" b="b"/>
              <a:pathLst>
                <a:path w="233" h="167">
                  <a:moveTo>
                    <a:pt x="170" y="91"/>
                  </a:moveTo>
                  <a:cubicBezTo>
                    <a:pt x="111" y="0"/>
                    <a:pt x="103" y="10"/>
                    <a:pt x="0" y="34"/>
                  </a:cubicBezTo>
                  <a:cubicBezTo>
                    <a:pt x="6" y="59"/>
                    <a:pt x="5" y="88"/>
                    <a:pt x="19" y="110"/>
                  </a:cubicBezTo>
                  <a:cubicBezTo>
                    <a:pt x="52" y="160"/>
                    <a:pt x="146" y="160"/>
                    <a:pt x="189" y="167"/>
                  </a:cubicBezTo>
                  <a:cubicBezTo>
                    <a:pt x="202" y="148"/>
                    <a:pt x="233" y="132"/>
                    <a:pt x="227" y="110"/>
                  </a:cubicBezTo>
                  <a:cubicBezTo>
                    <a:pt x="222" y="91"/>
                    <a:pt x="170" y="91"/>
                    <a:pt x="170" y="91"/>
                  </a:cubicBezTo>
                  <a:close/>
                </a:path>
              </a:pathLst>
            </a:custGeom>
            <a:solidFill>
              <a:srgbClr val="99CC00">
                <a:alpha val="50000"/>
              </a:srgbClr>
            </a:solidFill>
            <a:ln>
              <a:noFill/>
            </a:ln>
            <a:extLst>
              <a:ext uri="{91240B29-F687-4F45-9708-019B960494DF}">
                <a14:hiddenLine xmlns:a14="http://schemas.microsoft.com/office/drawing/2010/main" w="9525">
                  <a:solidFill>
                    <a:srgbClr val="008000"/>
                  </a:solidFill>
                  <a:round/>
                  <a:headEnd/>
                  <a:tailEnd/>
                </a14:hiddenLine>
              </a:ext>
            </a:extLst>
          </p:spPr>
          <p:txBody>
            <a:bodyPr/>
            <a:lstStyle/>
            <a:p>
              <a:endParaRPr lang="de-DE"/>
            </a:p>
          </p:txBody>
        </p:sp>
        <p:sp>
          <p:nvSpPr>
            <p:cNvPr id="59449" name="Freeform 57"/>
            <p:cNvSpPr>
              <a:spLocks/>
            </p:cNvSpPr>
            <p:nvPr/>
          </p:nvSpPr>
          <p:spPr bwMode="auto">
            <a:xfrm>
              <a:off x="4340" y="2237"/>
              <a:ext cx="36" cy="24"/>
            </a:xfrm>
            <a:custGeom>
              <a:avLst/>
              <a:gdLst>
                <a:gd name="T0" fmla="*/ 177 w 183"/>
                <a:gd name="T1" fmla="*/ 74 h 113"/>
                <a:gd name="T2" fmla="*/ 139 w 183"/>
                <a:gd name="T3" fmla="*/ 17 h 113"/>
                <a:gd name="T4" fmla="*/ 63 w 183"/>
                <a:gd name="T5" fmla="*/ 93 h 113"/>
                <a:gd name="T6" fmla="*/ 120 w 183"/>
                <a:gd name="T7" fmla="*/ 112 h 113"/>
                <a:gd name="T8" fmla="*/ 177 w 183"/>
                <a:gd name="T9" fmla="*/ 74 h 113"/>
              </a:gdLst>
              <a:ahLst/>
              <a:cxnLst>
                <a:cxn ang="0">
                  <a:pos x="T0" y="T1"/>
                </a:cxn>
                <a:cxn ang="0">
                  <a:pos x="T2" y="T3"/>
                </a:cxn>
                <a:cxn ang="0">
                  <a:pos x="T4" y="T5"/>
                </a:cxn>
                <a:cxn ang="0">
                  <a:pos x="T6" y="T7"/>
                </a:cxn>
                <a:cxn ang="0">
                  <a:pos x="T8" y="T9"/>
                </a:cxn>
              </a:cxnLst>
              <a:rect l="0" t="0" r="r" b="b"/>
              <a:pathLst>
                <a:path w="183" h="113">
                  <a:moveTo>
                    <a:pt x="177" y="74"/>
                  </a:moveTo>
                  <a:cubicBezTo>
                    <a:pt x="164" y="55"/>
                    <a:pt x="161" y="23"/>
                    <a:pt x="139" y="17"/>
                  </a:cubicBezTo>
                  <a:cubicBezTo>
                    <a:pt x="78" y="0"/>
                    <a:pt x="0" y="30"/>
                    <a:pt x="63" y="93"/>
                  </a:cubicBezTo>
                  <a:cubicBezTo>
                    <a:pt x="77" y="107"/>
                    <a:pt x="101" y="106"/>
                    <a:pt x="120" y="112"/>
                  </a:cubicBezTo>
                  <a:cubicBezTo>
                    <a:pt x="183" y="91"/>
                    <a:pt x="177" y="113"/>
                    <a:pt x="177" y="74"/>
                  </a:cubicBezTo>
                  <a:close/>
                </a:path>
              </a:pathLst>
            </a:custGeom>
            <a:solidFill>
              <a:srgbClr val="99CC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59450" name="Group 58"/>
            <p:cNvGrpSpPr>
              <a:grpSpLocks/>
            </p:cNvGrpSpPr>
            <p:nvPr/>
          </p:nvGrpSpPr>
          <p:grpSpPr bwMode="auto">
            <a:xfrm>
              <a:off x="3961" y="2299"/>
              <a:ext cx="473" cy="473"/>
              <a:chOff x="3961" y="2299"/>
              <a:chExt cx="473" cy="473"/>
            </a:xfrm>
          </p:grpSpPr>
          <p:sp>
            <p:nvSpPr>
              <p:cNvPr id="59451" name="Oval 59"/>
              <p:cNvSpPr>
                <a:spLocks noChangeArrowheads="1"/>
              </p:cNvSpPr>
              <p:nvPr/>
            </p:nvSpPr>
            <p:spPr bwMode="auto">
              <a:xfrm>
                <a:off x="3961" y="2299"/>
                <a:ext cx="473" cy="473"/>
              </a:xfrm>
              <a:prstGeom prst="ellipse">
                <a:avLst/>
              </a:prstGeom>
              <a:solidFill>
                <a:srgbClr val="FFFFFF"/>
              </a:solidFill>
              <a:ln w="9525">
                <a:solidFill>
                  <a:srgbClr val="000000"/>
                </a:solidFill>
                <a:round/>
                <a:headEnd/>
                <a:tailEnd/>
              </a:ln>
            </p:spPr>
            <p:txBody>
              <a:bodyPr/>
              <a:lstStyle/>
              <a:p>
                <a:endParaRPr lang="de-DE"/>
              </a:p>
            </p:txBody>
          </p:sp>
          <p:sp>
            <p:nvSpPr>
              <p:cNvPr id="59452" name="Oval 60"/>
              <p:cNvSpPr>
                <a:spLocks noChangeArrowheads="1"/>
              </p:cNvSpPr>
              <p:nvPr/>
            </p:nvSpPr>
            <p:spPr bwMode="auto">
              <a:xfrm>
                <a:off x="3995" y="2342"/>
                <a:ext cx="405" cy="401"/>
              </a:xfrm>
              <a:prstGeom prst="ellipse">
                <a:avLst/>
              </a:prstGeom>
              <a:solidFill>
                <a:srgbClr val="FFFFFF"/>
              </a:solidFill>
              <a:ln w="9525">
                <a:solidFill>
                  <a:srgbClr val="000000"/>
                </a:solidFill>
                <a:round/>
                <a:headEnd/>
                <a:tailEnd/>
              </a:ln>
            </p:spPr>
            <p:txBody>
              <a:bodyPr/>
              <a:lstStyle/>
              <a:p>
                <a:endParaRPr lang="de-DE"/>
              </a:p>
            </p:txBody>
          </p:sp>
          <p:sp>
            <p:nvSpPr>
              <p:cNvPr id="59453" name="Freeform 61"/>
              <p:cNvSpPr>
                <a:spLocks/>
              </p:cNvSpPr>
              <p:nvPr/>
            </p:nvSpPr>
            <p:spPr bwMode="auto">
              <a:xfrm>
                <a:off x="4285" y="2393"/>
                <a:ext cx="41" cy="50"/>
              </a:xfrm>
              <a:custGeom>
                <a:avLst/>
                <a:gdLst>
                  <a:gd name="T0" fmla="*/ 114 w 209"/>
                  <a:gd name="T1" fmla="*/ 0 h 235"/>
                  <a:gd name="T2" fmla="*/ 38 w 209"/>
                  <a:gd name="T3" fmla="*/ 114 h 235"/>
                  <a:gd name="T4" fmla="*/ 0 w 209"/>
                  <a:gd name="T5" fmla="*/ 171 h 235"/>
                  <a:gd name="T6" fmla="*/ 209 w 209"/>
                  <a:gd name="T7" fmla="*/ 209 h 235"/>
                  <a:gd name="T8" fmla="*/ 114 w 209"/>
                  <a:gd name="T9" fmla="*/ 0 h 235"/>
                </a:gdLst>
                <a:ahLst/>
                <a:cxnLst>
                  <a:cxn ang="0">
                    <a:pos x="T0" y="T1"/>
                  </a:cxn>
                  <a:cxn ang="0">
                    <a:pos x="T2" y="T3"/>
                  </a:cxn>
                  <a:cxn ang="0">
                    <a:pos x="T4" y="T5"/>
                  </a:cxn>
                  <a:cxn ang="0">
                    <a:pos x="T6" y="T7"/>
                  </a:cxn>
                  <a:cxn ang="0">
                    <a:pos x="T8" y="T9"/>
                  </a:cxn>
                </a:cxnLst>
                <a:rect l="0" t="0" r="r" b="b"/>
                <a:pathLst>
                  <a:path w="209" h="235">
                    <a:moveTo>
                      <a:pt x="114" y="0"/>
                    </a:moveTo>
                    <a:cubicBezTo>
                      <a:pt x="89" y="38"/>
                      <a:pt x="63" y="76"/>
                      <a:pt x="38" y="114"/>
                    </a:cubicBezTo>
                    <a:cubicBezTo>
                      <a:pt x="25" y="133"/>
                      <a:pt x="0" y="171"/>
                      <a:pt x="0" y="171"/>
                    </a:cubicBezTo>
                    <a:cubicBezTo>
                      <a:pt x="87" y="229"/>
                      <a:pt x="107" y="235"/>
                      <a:pt x="209" y="209"/>
                    </a:cubicBezTo>
                    <a:cubicBezTo>
                      <a:pt x="195" y="110"/>
                      <a:pt x="205" y="45"/>
                      <a:pt x="114" y="0"/>
                    </a:cubicBezTo>
                    <a:close/>
                  </a:path>
                </a:pathLst>
              </a:custGeom>
              <a:solidFill>
                <a:srgbClr val="99CC00">
                  <a:alpha val="50000"/>
                </a:srgbClr>
              </a:solidFill>
              <a:ln>
                <a:noFill/>
              </a:ln>
              <a:extLst>
                <a:ext uri="{91240B29-F687-4F45-9708-019B960494DF}">
                  <a14:hiddenLine xmlns:a14="http://schemas.microsoft.com/office/drawing/2010/main" w="9525">
                    <a:solidFill>
                      <a:srgbClr val="008000"/>
                    </a:solidFill>
                    <a:round/>
                    <a:headEnd/>
                    <a:tailEnd/>
                  </a14:hiddenLine>
                </a:ext>
              </a:extLst>
            </p:spPr>
            <p:txBody>
              <a:bodyPr/>
              <a:lstStyle/>
              <a:p>
                <a:endParaRPr lang="de-DE"/>
              </a:p>
            </p:txBody>
          </p:sp>
          <p:sp>
            <p:nvSpPr>
              <p:cNvPr id="59454" name="Freeform 62"/>
              <p:cNvSpPr>
                <a:spLocks/>
              </p:cNvSpPr>
              <p:nvPr/>
            </p:nvSpPr>
            <p:spPr bwMode="auto">
              <a:xfrm>
                <a:off x="4044" y="2466"/>
                <a:ext cx="54" cy="54"/>
              </a:xfrm>
              <a:custGeom>
                <a:avLst/>
                <a:gdLst>
                  <a:gd name="T0" fmla="*/ 94 w 271"/>
                  <a:gd name="T1" fmla="*/ 0 h 247"/>
                  <a:gd name="T2" fmla="*/ 0 w 271"/>
                  <a:gd name="T3" fmla="*/ 171 h 247"/>
                  <a:gd name="T4" fmla="*/ 57 w 271"/>
                  <a:gd name="T5" fmla="*/ 209 h 247"/>
                  <a:gd name="T6" fmla="*/ 170 w 271"/>
                  <a:gd name="T7" fmla="*/ 247 h 247"/>
                  <a:gd name="T8" fmla="*/ 208 w 271"/>
                  <a:gd name="T9" fmla="*/ 38 h 247"/>
                  <a:gd name="T10" fmla="*/ 94 w 271"/>
                  <a:gd name="T11" fmla="*/ 0 h 247"/>
                </a:gdLst>
                <a:ahLst/>
                <a:cxnLst>
                  <a:cxn ang="0">
                    <a:pos x="T0" y="T1"/>
                  </a:cxn>
                  <a:cxn ang="0">
                    <a:pos x="T2" y="T3"/>
                  </a:cxn>
                  <a:cxn ang="0">
                    <a:pos x="T4" y="T5"/>
                  </a:cxn>
                  <a:cxn ang="0">
                    <a:pos x="T6" y="T7"/>
                  </a:cxn>
                  <a:cxn ang="0">
                    <a:pos x="T8" y="T9"/>
                  </a:cxn>
                  <a:cxn ang="0">
                    <a:pos x="T10" y="T11"/>
                  </a:cxn>
                </a:cxnLst>
                <a:rect l="0" t="0" r="r" b="b"/>
                <a:pathLst>
                  <a:path w="271" h="247">
                    <a:moveTo>
                      <a:pt x="94" y="0"/>
                    </a:moveTo>
                    <a:cubicBezTo>
                      <a:pt x="8" y="131"/>
                      <a:pt x="33" y="71"/>
                      <a:pt x="0" y="171"/>
                    </a:cubicBezTo>
                    <a:cubicBezTo>
                      <a:pt x="19" y="184"/>
                      <a:pt x="36" y="200"/>
                      <a:pt x="57" y="209"/>
                    </a:cubicBezTo>
                    <a:cubicBezTo>
                      <a:pt x="93" y="225"/>
                      <a:pt x="170" y="247"/>
                      <a:pt x="170" y="247"/>
                    </a:cubicBezTo>
                    <a:cubicBezTo>
                      <a:pt x="200" y="202"/>
                      <a:pt x="271" y="92"/>
                      <a:pt x="208" y="38"/>
                    </a:cubicBezTo>
                    <a:cubicBezTo>
                      <a:pt x="178" y="12"/>
                      <a:pt x="94" y="0"/>
                      <a:pt x="94" y="0"/>
                    </a:cubicBezTo>
                    <a:close/>
                  </a:path>
                </a:pathLst>
              </a:custGeom>
              <a:solidFill>
                <a:srgbClr val="99CC00">
                  <a:alpha val="50000"/>
                </a:srgbClr>
              </a:solidFill>
              <a:ln>
                <a:noFill/>
              </a:ln>
              <a:extLst>
                <a:ext uri="{91240B29-F687-4F45-9708-019B960494DF}">
                  <a14:hiddenLine xmlns:a14="http://schemas.microsoft.com/office/drawing/2010/main" w="9525">
                    <a:solidFill>
                      <a:srgbClr val="008000"/>
                    </a:solidFill>
                    <a:round/>
                    <a:headEnd/>
                    <a:tailEnd/>
                  </a14:hiddenLine>
                </a:ext>
              </a:extLst>
            </p:spPr>
            <p:txBody>
              <a:bodyPr/>
              <a:lstStyle/>
              <a:p>
                <a:endParaRPr lang="de-DE"/>
              </a:p>
            </p:txBody>
          </p:sp>
          <p:sp>
            <p:nvSpPr>
              <p:cNvPr id="59455" name="Freeform 63"/>
              <p:cNvSpPr>
                <a:spLocks/>
              </p:cNvSpPr>
              <p:nvPr/>
            </p:nvSpPr>
            <p:spPr bwMode="auto">
              <a:xfrm>
                <a:off x="4092" y="2385"/>
                <a:ext cx="141" cy="181"/>
              </a:xfrm>
              <a:custGeom>
                <a:avLst/>
                <a:gdLst>
                  <a:gd name="T0" fmla="*/ 460 w 710"/>
                  <a:gd name="T1" fmla="*/ 0 h 838"/>
                  <a:gd name="T2" fmla="*/ 441 w 710"/>
                  <a:gd name="T3" fmla="*/ 95 h 838"/>
                  <a:gd name="T4" fmla="*/ 138 w 710"/>
                  <a:gd name="T5" fmla="*/ 303 h 838"/>
                  <a:gd name="T6" fmla="*/ 5 w 710"/>
                  <a:gd name="T7" fmla="*/ 474 h 838"/>
                  <a:gd name="T8" fmla="*/ 62 w 710"/>
                  <a:gd name="T9" fmla="*/ 682 h 838"/>
                  <a:gd name="T10" fmla="*/ 119 w 710"/>
                  <a:gd name="T11" fmla="*/ 720 h 838"/>
                  <a:gd name="T12" fmla="*/ 176 w 710"/>
                  <a:gd name="T13" fmla="*/ 777 h 838"/>
                  <a:gd name="T14" fmla="*/ 289 w 710"/>
                  <a:gd name="T15" fmla="*/ 796 h 838"/>
                  <a:gd name="T16" fmla="*/ 403 w 710"/>
                  <a:gd name="T17" fmla="*/ 834 h 838"/>
                  <a:gd name="T18" fmla="*/ 687 w 710"/>
                  <a:gd name="T19" fmla="*/ 815 h 838"/>
                  <a:gd name="T20" fmla="*/ 706 w 710"/>
                  <a:gd name="T21" fmla="*/ 758 h 838"/>
                  <a:gd name="T22" fmla="*/ 687 w 710"/>
                  <a:gd name="T23" fmla="*/ 474 h 838"/>
                  <a:gd name="T24" fmla="*/ 630 w 710"/>
                  <a:gd name="T25" fmla="*/ 455 h 838"/>
                  <a:gd name="T26" fmla="*/ 573 w 710"/>
                  <a:gd name="T27" fmla="*/ 417 h 838"/>
                  <a:gd name="T28" fmla="*/ 460 w 710"/>
                  <a:gd name="T2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0" h="838">
                    <a:moveTo>
                      <a:pt x="460" y="0"/>
                    </a:moveTo>
                    <a:cubicBezTo>
                      <a:pt x="454" y="32"/>
                      <a:pt x="458" y="68"/>
                      <a:pt x="441" y="95"/>
                    </a:cubicBezTo>
                    <a:cubicBezTo>
                      <a:pt x="375" y="199"/>
                      <a:pt x="254" y="274"/>
                      <a:pt x="138" y="303"/>
                    </a:cubicBezTo>
                    <a:cubicBezTo>
                      <a:pt x="10" y="431"/>
                      <a:pt x="41" y="366"/>
                      <a:pt x="5" y="474"/>
                    </a:cubicBezTo>
                    <a:cubicBezTo>
                      <a:pt x="16" y="565"/>
                      <a:pt x="0" y="621"/>
                      <a:pt x="62" y="682"/>
                    </a:cubicBezTo>
                    <a:cubicBezTo>
                      <a:pt x="78" y="698"/>
                      <a:pt x="101" y="705"/>
                      <a:pt x="119" y="720"/>
                    </a:cubicBezTo>
                    <a:cubicBezTo>
                      <a:pt x="140" y="737"/>
                      <a:pt x="151" y="766"/>
                      <a:pt x="176" y="777"/>
                    </a:cubicBezTo>
                    <a:cubicBezTo>
                      <a:pt x="211" y="793"/>
                      <a:pt x="252" y="787"/>
                      <a:pt x="289" y="796"/>
                    </a:cubicBezTo>
                    <a:cubicBezTo>
                      <a:pt x="328" y="806"/>
                      <a:pt x="403" y="834"/>
                      <a:pt x="403" y="834"/>
                    </a:cubicBezTo>
                    <a:cubicBezTo>
                      <a:pt x="498" y="828"/>
                      <a:pt x="595" y="838"/>
                      <a:pt x="687" y="815"/>
                    </a:cubicBezTo>
                    <a:cubicBezTo>
                      <a:pt x="706" y="810"/>
                      <a:pt x="706" y="778"/>
                      <a:pt x="706" y="758"/>
                    </a:cubicBezTo>
                    <a:cubicBezTo>
                      <a:pt x="706" y="663"/>
                      <a:pt x="710" y="566"/>
                      <a:pt x="687" y="474"/>
                    </a:cubicBezTo>
                    <a:cubicBezTo>
                      <a:pt x="682" y="455"/>
                      <a:pt x="648" y="464"/>
                      <a:pt x="630" y="455"/>
                    </a:cubicBezTo>
                    <a:cubicBezTo>
                      <a:pt x="610" y="445"/>
                      <a:pt x="592" y="430"/>
                      <a:pt x="573" y="417"/>
                    </a:cubicBezTo>
                    <a:cubicBezTo>
                      <a:pt x="507" y="281"/>
                      <a:pt x="527" y="134"/>
                      <a:pt x="460" y="0"/>
                    </a:cubicBezTo>
                    <a:close/>
                  </a:path>
                </a:pathLst>
              </a:custGeom>
              <a:solidFill>
                <a:srgbClr val="CC9900">
                  <a:alpha val="50000"/>
                </a:srgbClr>
              </a:solidFill>
              <a:ln>
                <a:noFill/>
              </a:ln>
              <a:extLst>
                <a:ext uri="{91240B29-F687-4F45-9708-019B960494DF}">
                  <a14:hiddenLine xmlns:a14="http://schemas.microsoft.com/office/drawing/2010/main" w="9525">
                    <a:solidFill>
                      <a:srgbClr val="996600"/>
                    </a:solidFill>
                    <a:round/>
                    <a:headEnd/>
                    <a:tailEnd/>
                  </a14:hiddenLine>
                </a:ext>
              </a:extLst>
            </p:spPr>
            <p:txBody>
              <a:bodyPr/>
              <a:lstStyle/>
              <a:p>
                <a:endParaRPr lang="de-DE"/>
              </a:p>
            </p:txBody>
          </p:sp>
        </p:grpSp>
        <p:sp>
          <p:nvSpPr>
            <p:cNvPr id="59456" name="Freeform 64"/>
            <p:cNvSpPr>
              <a:spLocks/>
            </p:cNvSpPr>
            <p:nvPr/>
          </p:nvSpPr>
          <p:spPr bwMode="auto">
            <a:xfrm>
              <a:off x="3982" y="2294"/>
              <a:ext cx="29" cy="85"/>
            </a:xfrm>
            <a:custGeom>
              <a:avLst/>
              <a:gdLst>
                <a:gd name="T0" fmla="*/ 85 w 146"/>
                <a:gd name="T1" fmla="*/ 29 h 389"/>
                <a:gd name="T2" fmla="*/ 10 w 146"/>
                <a:gd name="T3" fmla="*/ 48 h 389"/>
                <a:gd name="T4" fmla="*/ 47 w 146"/>
                <a:gd name="T5" fmla="*/ 105 h 389"/>
                <a:gd name="T6" fmla="*/ 66 w 146"/>
                <a:gd name="T7" fmla="*/ 162 h 389"/>
                <a:gd name="T8" fmla="*/ 104 w 146"/>
                <a:gd name="T9" fmla="*/ 389 h 389"/>
                <a:gd name="T10" fmla="*/ 142 w 146"/>
                <a:gd name="T11" fmla="*/ 333 h 389"/>
                <a:gd name="T12" fmla="*/ 123 w 146"/>
                <a:gd name="T13" fmla="*/ 238 h 389"/>
                <a:gd name="T14" fmla="*/ 104 w 146"/>
                <a:gd name="T15" fmla="*/ 105 h 389"/>
                <a:gd name="T16" fmla="*/ 85 w 146"/>
                <a:gd name="T17" fmla="*/ 2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89">
                  <a:moveTo>
                    <a:pt x="85" y="29"/>
                  </a:moveTo>
                  <a:cubicBezTo>
                    <a:pt x="60" y="35"/>
                    <a:pt x="22" y="25"/>
                    <a:pt x="10" y="48"/>
                  </a:cubicBezTo>
                  <a:cubicBezTo>
                    <a:pt x="0" y="68"/>
                    <a:pt x="37" y="85"/>
                    <a:pt x="47" y="105"/>
                  </a:cubicBezTo>
                  <a:cubicBezTo>
                    <a:pt x="56" y="123"/>
                    <a:pt x="61" y="143"/>
                    <a:pt x="66" y="162"/>
                  </a:cubicBezTo>
                  <a:cubicBezTo>
                    <a:pt x="84" y="235"/>
                    <a:pt x="93" y="315"/>
                    <a:pt x="104" y="389"/>
                  </a:cubicBezTo>
                  <a:cubicBezTo>
                    <a:pt x="117" y="370"/>
                    <a:pt x="139" y="355"/>
                    <a:pt x="142" y="333"/>
                  </a:cubicBezTo>
                  <a:cubicBezTo>
                    <a:pt x="146" y="301"/>
                    <a:pt x="128" y="270"/>
                    <a:pt x="123" y="238"/>
                  </a:cubicBezTo>
                  <a:cubicBezTo>
                    <a:pt x="116" y="194"/>
                    <a:pt x="113" y="149"/>
                    <a:pt x="104" y="105"/>
                  </a:cubicBezTo>
                  <a:cubicBezTo>
                    <a:pt x="83" y="0"/>
                    <a:pt x="85" y="81"/>
                    <a:pt x="85" y="29"/>
                  </a:cubicBezTo>
                  <a:close/>
                </a:path>
              </a:pathLst>
            </a:custGeom>
            <a:solidFill>
              <a:srgbClr val="CC9900">
                <a:alpha val="50000"/>
              </a:srgbClr>
            </a:solidFill>
            <a:ln>
              <a:noFill/>
            </a:ln>
            <a:extLst>
              <a:ext uri="{91240B29-F687-4F45-9708-019B960494DF}">
                <a14:hiddenLine xmlns:a14="http://schemas.microsoft.com/office/drawing/2010/main" w="9525">
                  <a:solidFill>
                    <a:srgbClr val="996600"/>
                  </a:solidFill>
                  <a:round/>
                  <a:headEnd/>
                  <a:tailEnd/>
                </a14:hiddenLine>
              </a:ext>
            </a:extLst>
          </p:spPr>
          <p:txBody>
            <a:bodyPr/>
            <a:lstStyle/>
            <a:p>
              <a:endParaRPr lang="de-DE"/>
            </a:p>
          </p:txBody>
        </p:sp>
        <p:sp>
          <p:nvSpPr>
            <p:cNvPr id="59457" name="AutoShape 65"/>
            <p:cNvSpPr>
              <a:spLocks noChangeArrowheads="1"/>
            </p:cNvSpPr>
            <p:nvPr/>
          </p:nvSpPr>
          <p:spPr bwMode="auto">
            <a:xfrm rot="19926368">
              <a:off x="4429" y="2489"/>
              <a:ext cx="346" cy="214"/>
            </a:xfrm>
            <a:prstGeom prst="parallelogram">
              <a:avLst>
                <a:gd name="adj" fmla="val 53161"/>
              </a:avLst>
            </a:prstGeom>
            <a:solidFill>
              <a:srgbClr val="CCFFFF"/>
            </a:solidFill>
            <a:ln w="9525">
              <a:solidFill>
                <a:srgbClr val="808080"/>
              </a:solidFill>
              <a:miter lim="800000"/>
              <a:headEnd/>
              <a:tailEnd/>
            </a:ln>
          </p:spPr>
          <p:txBody>
            <a:bodyPr/>
            <a:lstStyle/>
            <a:p>
              <a:endParaRPr lang="de-DE"/>
            </a:p>
          </p:txBody>
        </p:sp>
        <p:sp>
          <p:nvSpPr>
            <p:cNvPr id="59458" name="AutoShape 66"/>
            <p:cNvSpPr>
              <a:spLocks noChangeArrowheads="1"/>
            </p:cNvSpPr>
            <p:nvPr/>
          </p:nvSpPr>
          <p:spPr bwMode="auto">
            <a:xfrm>
              <a:off x="4479" y="2499"/>
              <a:ext cx="40" cy="271"/>
            </a:xfrm>
            <a:prstGeom prst="flowChartTerminator">
              <a:avLst/>
            </a:prstGeom>
            <a:solidFill>
              <a:srgbClr val="CCFFFF"/>
            </a:solidFill>
            <a:ln w="9525">
              <a:solidFill>
                <a:srgbClr val="808080"/>
              </a:solidFill>
              <a:miter lim="800000"/>
              <a:headEnd/>
              <a:tailEnd/>
            </a:ln>
          </p:spPr>
          <p:txBody>
            <a:bodyPr/>
            <a:lstStyle/>
            <a:p>
              <a:endParaRPr lang="de-DE"/>
            </a:p>
          </p:txBody>
        </p:sp>
        <p:sp>
          <p:nvSpPr>
            <p:cNvPr id="59459" name="AutoShape 67"/>
            <p:cNvSpPr>
              <a:spLocks noChangeArrowheads="1"/>
            </p:cNvSpPr>
            <p:nvPr/>
          </p:nvSpPr>
          <p:spPr bwMode="auto">
            <a:xfrm rot="10800000">
              <a:off x="3253" y="2501"/>
              <a:ext cx="39" cy="271"/>
            </a:xfrm>
            <a:prstGeom prst="flowChartTerminator">
              <a:avLst/>
            </a:prstGeom>
            <a:solidFill>
              <a:srgbClr val="CCFFFF"/>
            </a:solidFill>
            <a:ln w="9525">
              <a:solidFill>
                <a:srgbClr val="808080"/>
              </a:solidFill>
              <a:miter lim="800000"/>
              <a:headEnd/>
              <a:tailEnd/>
            </a:ln>
          </p:spPr>
          <p:txBody>
            <a:bodyPr/>
            <a:lstStyle/>
            <a:p>
              <a:endParaRPr lang="de-DE"/>
            </a:p>
          </p:txBody>
        </p:sp>
        <p:sp>
          <p:nvSpPr>
            <p:cNvPr id="59460" name="Freeform 68"/>
            <p:cNvSpPr>
              <a:spLocks/>
            </p:cNvSpPr>
            <p:nvPr/>
          </p:nvSpPr>
          <p:spPr bwMode="auto">
            <a:xfrm>
              <a:off x="3430" y="2376"/>
              <a:ext cx="79" cy="146"/>
            </a:xfrm>
            <a:custGeom>
              <a:avLst/>
              <a:gdLst>
                <a:gd name="T0" fmla="*/ 307 w 398"/>
                <a:gd name="T1" fmla="*/ 0 h 679"/>
                <a:gd name="T2" fmla="*/ 364 w 398"/>
                <a:gd name="T3" fmla="*/ 227 h 679"/>
                <a:gd name="T4" fmla="*/ 345 w 398"/>
                <a:gd name="T5" fmla="*/ 473 h 679"/>
                <a:gd name="T6" fmla="*/ 137 w 398"/>
                <a:gd name="T7" fmla="*/ 322 h 679"/>
                <a:gd name="T8" fmla="*/ 42 w 398"/>
                <a:gd name="T9" fmla="*/ 284 h 679"/>
                <a:gd name="T10" fmla="*/ 4 w 398"/>
                <a:gd name="T11" fmla="*/ 227 h 679"/>
                <a:gd name="T12" fmla="*/ 61 w 398"/>
                <a:gd name="T13" fmla="*/ 170 h 679"/>
                <a:gd name="T14" fmla="*/ 175 w 398"/>
                <a:gd name="T15" fmla="*/ 132 h 679"/>
                <a:gd name="T16" fmla="*/ 232 w 398"/>
                <a:gd name="T17" fmla="*/ 94 h 679"/>
                <a:gd name="T18" fmla="*/ 307 w 398"/>
                <a:gd name="T19"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679">
                  <a:moveTo>
                    <a:pt x="307" y="0"/>
                  </a:moveTo>
                  <a:cubicBezTo>
                    <a:pt x="332" y="75"/>
                    <a:pt x="339" y="152"/>
                    <a:pt x="364" y="227"/>
                  </a:cubicBezTo>
                  <a:cubicBezTo>
                    <a:pt x="358" y="309"/>
                    <a:pt x="398" y="410"/>
                    <a:pt x="345" y="473"/>
                  </a:cubicBezTo>
                  <a:cubicBezTo>
                    <a:pt x="173" y="679"/>
                    <a:pt x="160" y="345"/>
                    <a:pt x="137" y="322"/>
                  </a:cubicBezTo>
                  <a:cubicBezTo>
                    <a:pt x="113" y="298"/>
                    <a:pt x="74" y="297"/>
                    <a:pt x="42" y="284"/>
                  </a:cubicBezTo>
                  <a:cubicBezTo>
                    <a:pt x="29" y="265"/>
                    <a:pt x="0" y="250"/>
                    <a:pt x="4" y="227"/>
                  </a:cubicBezTo>
                  <a:cubicBezTo>
                    <a:pt x="8" y="200"/>
                    <a:pt x="38" y="183"/>
                    <a:pt x="61" y="170"/>
                  </a:cubicBezTo>
                  <a:cubicBezTo>
                    <a:pt x="96" y="151"/>
                    <a:pt x="142" y="154"/>
                    <a:pt x="175" y="132"/>
                  </a:cubicBezTo>
                  <a:cubicBezTo>
                    <a:pt x="194" y="119"/>
                    <a:pt x="213" y="107"/>
                    <a:pt x="232" y="94"/>
                  </a:cubicBezTo>
                  <a:cubicBezTo>
                    <a:pt x="280" y="22"/>
                    <a:pt x="254" y="53"/>
                    <a:pt x="307" y="0"/>
                  </a:cubicBezTo>
                  <a:close/>
                </a:path>
              </a:pathLst>
            </a:custGeom>
            <a:solidFill>
              <a:srgbClr val="CC9900">
                <a:alpha val="50000"/>
              </a:srgbClr>
            </a:solidFill>
            <a:ln>
              <a:noFill/>
            </a:ln>
            <a:extLst>
              <a:ext uri="{91240B29-F687-4F45-9708-019B960494DF}">
                <a14:hiddenLine xmlns:a14="http://schemas.microsoft.com/office/drawing/2010/main" w="9525">
                  <a:solidFill>
                    <a:srgbClr val="996600"/>
                  </a:solidFill>
                  <a:round/>
                  <a:headEnd/>
                  <a:tailEnd/>
                </a14:hiddenLine>
              </a:ext>
            </a:extLst>
          </p:spPr>
          <p:txBody>
            <a:bodyPr/>
            <a:lstStyle/>
            <a:p>
              <a:endParaRPr lang="de-DE"/>
            </a:p>
          </p:txBody>
        </p:sp>
        <p:sp>
          <p:nvSpPr>
            <p:cNvPr id="59461" name="Freeform 69"/>
            <p:cNvSpPr>
              <a:spLocks/>
            </p:cNvSpPr>
            <p:nvPr/>
          </p:nvSpPr>
          <p:spPr bwMode="auto">
            <a:xfrm>
              <a:off x="4559" y="2333"/>
              <a:ext cx="45" cy="128"/>
            </a:xfrm>
            <a:custGeom>
              <a:avLst/>
              <a:gdLst>
                <a:gd name="T0" fmla="*/ 92 w 224"/>
                <a:gd name="T1" fmla="*/ 0 h 587"/>
                <a:gd name="T2" fmla="*/ 54 w 224"/>
                <a:gd name="T3" fmla="*/ 151 h 587"/>
                <a:gd name="T4" fmla="*/ 130 w 224"/>
                <a:gd name="T5" fmla="*/ 265 h 587"/>
                <a:gd name="T6" fmla="*/ 130 w 224"/>
                <a:gd name="T7" fmla="*/ 549 h 587"/>
                <a:gd name="T8" fmla="*/ 187 w 224"/>
                <a:gd name="T9" fmla="*/ 587 h 587"/>
                <a:gd name="T10" fmla="*/ 187 w 224"/>
                <a:gd name="T11" fmla="*/ 322 h 587"/>
                <a:gd name="T12" fmla="*/ 149 w 224"/>
                <a:gd name="T13" fmla="*/ 208 h 587"/>
                <a:gd name="T14" fmla="*/ 130 w 224"/>
                <a:gd name="T15" fmla="*/ 57 h 587"/>
                <a:gd name="T16" fmla="*/ 92 w 224"/>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587">
                  <a:moveTo>
                    <a:pt x="92" y="0"/>
                  </a:moveTo>
                  <a:cubicBezTo>
                    <a:pt x="8" y="28"/>
                    <a:pt x="0" y="10"/>
                    <a:pt x="54" y="151"/>
                  </a:cubicBezTo>
                  <a:cubicBezTo>
                    <a:pt x="70" y="194"/>
                    <a:pt x="130" y="265"/>
                    <a:pt x="130" y="265"/>
                  </a:cubicBezTo>
                  <a:cubicBezTo>
                    <a:pt x="122" y="335"/>
                    <a:pt x="91" y="472"/>
                    <a:pt x="130" y="549"/>
                  </a:cubicBezTo>
                  <a:cubicBezTo>
                    <a:pt x="140" y="569"/>
                    <a:pt x="168" y="574"/>
                    <a:pt x="187" y="587"/>
                  </a:cubicBezTo>
                  <a:cubicBezTo>
                    <a:pt x="224" y="475"/>
                    <a:pt x="221" y="512"/>
                    <a:pt x="187" y="322"/>
                  </a:cubicBezTo>
                  <a:cubicBezTo>
                    <a:pt x="180" y="283"/>
                    <a:pt x="149" y="208"/>
                    <a:pt x="149" y="208"/>
                  </a:cubicBezTo>
                  <a:cubicBezTo>
                    <a:pt x="143" y="158"/>
                    <a:pt x="143" y="106"/>
                    <a:pt x="130" y="57"/>
                  </a:cubicBezTo>
                  <a:cubicBezTo>
                    <a:pt x="124" y="35"/>
                    <a:pt x="92" y="0"/>
                    <a:pt x="92" y="0"/>
                  </a:cubicBezTo>
                  <a:close/>
                </a:path>
              </a:pathLst>
            </a:custGeom>
            <a:solidFill>
              <a:srgbClr val="CC9900">
                <a:alpha val="50000"/>
              </a:srgbClr>
            </a:solidFill>
            <a:ln>
              <a:noFill/>
            </a:ln>
            <a:extLst>
              <a:ext uri="{91240B29-F687-4F45-9708-019B960494DF}">
                <a14:hiddenLine xmlns:a14="http://schemas.microsoft.com/office/drawing/2010/main" w="9525">
                  <a:solidFill>
                    <a:srgbClr val="996600"/>
                  </a:solidFill>
                  <a:round/>
                  <a:headEnd/>
                  <a:tailEnd/>
                </a14:hiddenLine>
              </a:ext>
            </a:extLst>
          </p:spPr>
          <p:txBody>
            <a:bodyPr/>
            <a:lstStyle/>
            <a:p>
              <a:endParaRPr lang="de-DE"/>
            </a:p>
          </p:txBody>
        </p:sp>
        <p:grpSp>
          <p:nvGrpSpPr>
            <p:cNvPr id="59462" name="Group 70"/>
            <p:cNvGrpSpPr>
              <a:grpSpLocks/>
            </p:cNvGrpSpPr>
            <p:nvPr/>
          </p:nvGrpSpPr>
          <p:grpSpPr bwMode="auto">
            <a:xfrm>
              <a:off x="3260" y="2532"/>
              <a:ext cx="1235" cy="243"/>
              <a:chOff x="3260" y="2532"/>
              <a:chExt cx="1235" cy="243"/>
            </a:xfrm>
          </p:grpSpPr>
          <p:sp>
            <p:nvSpPr>
              <p:cNvPr id="59463" name="Rectangle 71"/>
              <p:cNvSpPr>
                <a:spLocks noChangeArrowheads="1"/>
              </p:cNvSpPr>
              <p:nvPr/>
            </p:nvSpPr>
            <p:spPr bwMode="auto">
              <a:xfrm>
                <a:off x="3260" y="2532"/>
                <a:ext cx="1235" cy="243"/>
              </a:xfrm>
              <a:prstGeom prst="rect">
                <a:avLst/>
              </a:prstGeom>
              <a:solidFill>
                <a:srgbClr val="CCFFFF"/>
              </a:solidFill>
              <a:ln w="9525">
                <a:solidFill>
                  <a:srgbClr val="808080"/>
                </a:solidFill>
                <a:miter lim="800000"/>
                <a:headEnd/>
                <a:tailEnd/>
              </a:ln>
            </p:spPr>
            <p:txBody>
              <a:bodyPr/>
              <a:lstStyle/>
              <a:p>
                <a:endParaRPr lang="de-DE"/>
              </a:p>
            </p:txBody>
          </p:sp>
          <p:sp>
            <p:nvSpPr>
              <p:cNvPr id="59464" name="Rectangle 72"/>
              <p:cNvSpPr>
                <a:spLocks noChangeArrowheads="1"/>
              </p:cNvSpPr>
              <p:nvPr/>
            </p:nvSpPr>
            <p:spPr bwMode="auto">
              <a:xfrm>
                <a:off x="3328" y="2675"/>
                <a:ext cx="1114" cy="37"/>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59465" name="Rectangle 73"/>
              <p:cNvSpPr>
                <a:spLocks noChangeArrowheads="1"/>
              </p:cNvSpPr>
              <p:nvPr/>
            </p:nvSpPr>
            <p:spPr bwMode="auto">
              <a:xfrm>
                <a:off x="3328" y="2597"/>
                <a:ext cx="1114" cy="37"/>
              </a:xfrm>
              <a:prstGeom prst="rect">
                <a:avLst/>
              </a:prstGeom>
              <a:solidFill>
                <a:srgbClr val="C0C0C0">
                  <a:alpha val="50000"/>
                </a:srgbClr>
              </a:solidFill>
              <a:ln w="9525">
                <a:solidFill>
                  <a:srgbClr val="808080"/>
                </a:solidFill>
                <a:miter lim="800000"/>
                <a:headEnd/>
                <a:tailEnd/>
              </a:ln>
            </p:spPr>
            <p:txBody>
              <a:bodyPr/>
              <a:lstStyle/>
              <a:p>
                <a:endParaRPr lang="de-DE"/>
              </a:p>
            </p:txBody>
          </p:sp>
        </p:grpSp>
      </p:grpSp>
      <p:sp>
        <p:nvSpPr>
          <p:cNvPr id="59466" name="Freeform 74"/>
          <p:cNvSpPr>
            <a:spLocks/>
          </p:cNvSpPr>
          <p:nvPr/>
        </p:nvSpPr>
        <p:spPr bwMode="auto">
          <a:xfrm>
            <a:off x="6443663" y="4652963"/>
            <a:ext cx="95250" cy="342900"/>
          </a:xfrm>
          <a:custGeom>
            <a:avLst/>
            <a:gdLst>
              <a:gd name="T0" fmla="*/ 57 w 110"/>
              <a:gd name="T1" fmla="*/ 0 h 216"/>
              <a:gd name="T2" fmla="*/ 27 w 110"/>
              <a:gd name="T3" fmla="*/ 48 h 216"/>
              <a:gd name="T4" fmla="*/ 57 w 110"/>
              <a:gd name="T5" fmla="*/ 216 h 216"/>
              <a:gd name="T6" fmla="*/ 99 w 110"/>
              <a:gd name="T7" fmla="*/ 174 h 216"/>
              <a:gd name="T8" fmla="*/ 57 w 110"/>
              <a:gd name="T9" fmla="*/ 0 h 216"/>
            </a:gdLst>
            <a:ahLst/>
            <a:cxnLst>
              <a:cxn ang="0">
                <a:pos x="T0" y="T1"/>
              </a:cxn>
              <a:cxn ang="0">
                <a:pos x="T2" y="T3"/>
              </a:cxn>
              <a:cxn ang="0">
                <a:pos x="T4" y="T5"/>
              </a:cxn>
              <a:cxn ang="0">
                <a:pos x="T6" y="T7"/>
              </a:cxn>
              <a:cxn ang="0">
                <a:pos x="T8" y="T9"/>
              </a:cxn>
            </a:cxnLst>
            <a:rect l="0" t="0" r="r" b="b"/>
            <a:pathLst>
              <a:path w="110" h="216">
                <a:moveTo>
                  <a:pt x="57" y="0"/>
                </a:moveTo>
                <a:cubicBezTo>
                  <a:pt x="49" y="23"/>
                  <a:pt x="35" y="25"/>
                  <a:pt x="27" y="48"/>
                </a:cubicBezTo>
                <a:cubicBezTo>
                  <a:pt x="28" y="78"/>
                  <a:pt x="0" y="197"/>
                  <a:pt x="57" y="216"/>
                </a:cubicBezTo>
                <a:cubicBezTo>
                  <a:pt x="81" y="208"/>
                  <a:pt x="91" y="198"/>
                  <a:pt x="99" y="174"/>
                </a:cubicBezTo>
                <a:cubicBezTo>
                  <a:pt x="79" y="114"/>
                  <a:pt x="110" y="40"/>
                  <a:pt x="57" y="0"/>
                </a:cubicBezTo>
                <a:close/>
              </a:path>
            </a:pathLst>
          </a:custGeom>
          <a:solidFill>
            <a:srgbClr val="FFCC00">
              <a:alpha val="6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467" name="Freeform 75"/>
          <p:cNvSpPr>
            <a:spLocks/>
          </p:cNvSpPr>
          <p:nvPr/>
        </p:nvSpPr>
        <p:spPr bwMode="auto">
          <a:xfrm>
            <a:off x="5651500" y="4652963"/>
            <a:ext cx="73025" cy="504825"/>
          </a:xfrm>
          <a:custGeom>
            <a:avLst/>
            <a:gdLst>
              <a:gd name="T0" fmla="*/ 57 w 110"/>
              <a:gd name="T1" fmla="*/ 0 h 216"/>
              <a:gd name="T2" fmla="*/ 27 w 110"/>
              <a:gd name="T3" fmla="*/ 48 h 216"/>
              <a:gd name="T4" fmla="*/ 57 w 110"/>
              <a:gd name="T5" fmla="*/ 216 h 216"/>
              <a:gd name="T6" fmla="*/ 99 w 110"/>
              <a:gd name="T7" fmla="*/ 174 h 216"/>
              <a:gd name="T8" fmla="*/ 57 w 110"/>
              <a:gd name="T9" fmla="*/ 0 h 216"/>
            </a:gdLst>
            <a:ahLst/>
            <a:cxnLst>
              <a:cxn ang="0">
                <a:pos x="T0" y="T1"/>
              </a:cxn>
              <a:cxn ang="0">
                <a:pos x="T2" y="T3"/>
              </a:cxn>
              <a:cxn ang="0">
                <a:pos x="T4" y="T5"/>
              </a:cxn>
              <a:cxn ang="0">
                <a:pos x="T6" y="T7"/>
              </a:cxn>
              <a:cxn ang="0">
                <a:pos x="T8" y="T9"/>
              </a:cxn>
            </a:cxnLst>
            <a:rect l="0" t="0" r="r" b="b"/>
            <a:pathLst>
              <a:path w="110" h="216">
                <a:moveTo>
                  <a:pt x="57" y="0"/>
                </a:moveTo>
                <a:cubicBezTo>
                  <a:pt x="49" y="23"/>
                  <a:pt x="35" y="25"/>
                  <a:pt x="27" y="48"/>
                </a:cubicBezTo>
                <a:cubicBezTo>
                  <a:pt x="28" y="78"/>
                  <a:pt x="0" y="197"/>
                  <a:pt x="57" y="216"/>
                </a:cubicBezTo>
                <a:cubicBezTo>
                  <a:pt x="81" y="208"/>
                  <a:pt x="91" y="198"/>
                  <a:pt x="99" y="174"/>
                </a:cubicBezTo>
                <a:cubicBezTo>
                  <a:pt x="79" y="114"/>
                  <a:pt x="110" y="40"/>
                  <a:pt x="57" y="0"/>
                </a:cubicBezTo>
                <a:close/>
              </a:path>
            </a:pathLst>
          </a:custGeom>
          <a:solidFill>
            <a:srgbClr val="FFCC00">
              <a:alpha val="6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468" name="Rectangle 76"/>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69" name="Freeform 77"/>
          <p:cNvSpPr>
            <a:spLocks/>
          </p:cNvSpPr>
          <p:nvPr/>
        </p:nvSpPr>
        <p:spPr bwMode="auto">
          <a:xfrm>
            <a:off x="5435600" y="6597650"/>
            <a:ext cx="415925" cy="236538"/>
          </a:xfrm>
          <a:custGeom>
            <a:avLst/>
            <a:gdLst>
              <a:gd name="T0" fmla="*/ 168 w 216"/>
              <a:gd name="T1" fmla="*/ 56 h 104"/>
              <a:gd name="T2" fmla="*/ 0 w 216"/>
              <a:gd name="T3" fmla="*/ 44 h 104"/>
              <a:gd name="T4" fmla="*/ 108 w 216"/>
              <a:gd name="T5" fmla="*/ 92 h 104"/>
              <a:gd name="T6" fmla="*/ 144 w 216"/>
              <a:gd name="T7" fmla="*/ 104 h 104"/>
              <a:gd name="T8" fmla="*/ 216 w 216"/>
              <a:gd name="T9" fmla="*/ 68 h 104"/>
              <a:gd name="T10" fmla="*/ 168 w 216"/>
              <a:gd name="T11" fmla="*/ 56 h 104"/>
            </a:gdLst>
            <a:ahLst/>
            <a:cxnLst>
              <a:cxn ang="0">
                <a:pos x="T0" y="T1"/>
              </a:cxn>
              <a:cxn ang="0">
                <a:pos x="T2" y="T3"/>
              </a:cxn>
              <a:cxn ang="0">
                <a:pos x="T4" y="T5"/>
              </a:cxn>
              <a:cxn ang="0">
                <a:pos x="T6" y="T7"/>
              </a:cxn>
              <a:cxn ang="0">
                <a:pos x="T8" y="T9"/>
              </a:cxn>
              <a:cxn ang="0">
                <a:pos x="T10" y="T11"/>
              </a:cxn>
            </a:cxnLst>
            <a:rect l="0" t="0" r="r" b="b"/>
            <a:pathLst>
              <a:path w="216" h="104">
                <a:moveTo>
                  <a:pt x="168" y="56"/>
                </a:moveTo>
                <a:cubicBezTo>
                  <a:pt x="65" y="22"/>
                  <a:pt x="121" y="29"/>
                  <a:pt x="0" y="44"/>
                </a:cubicBezTo>
                <a:cubicBezTo>
                  <a:pt x="57" y="82"/>
                  <a:pt x="22" y="63"/>
                  <a:pt x="108" y="92"/>
                </a:cubicBezTo>
                <a:cubicBezTo>
                  <a:pt x="120" y="96"/>
                  <a:pt x="144" y="104"/>
                  <a:pt x="144" y="104"/>
                </a:cubicBezTo>
                <a:cubicBezTo>
                  <a:pt x="153" y="101"/>
                  <a:pt x="216" y="84"/>
                  <a:pt x="216" y="68"/>
                </a:cubicBezTo>
                <a:cubicBezTo>
                  <a:pt x="216" y="0"/>
                  <a:pt x="174" y="50"/>
                  <a:pt x="168" y="56"/>
                </a:cubicBez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470" name="Freeform 78"/>
          <p:cNvSpPr>
            <a:spLocks/>
          </p:cNvSpPr>
          <p:nvPr/>
        </p:nvSpPr>
        <p:spPr bwMode="auto">
          <a:xfrm>
            <a:off x="6372225" y="6597650"/>
            <a:ext cx="360363" cy="144463"/>
          </a:xfrm>
          <a:custGeom>
            <a:avLst/>
            <a:gdLst>
              <a:gd name="T0" fmla="*/ 54 w 138"/>
              <a:gd name="T1" fmla="*/ 3 h 39"/>
              <a:gd name="T2" fmla="*/ 6 w 138"/>
              <a:gd name="T3" fmla="*/ 15 h 39"/>
              <a:gd name="T4" fmla="*/ 42 w 138"/>
              <a:gd name="T5" fmla="*/ 27 h 39"/>
              <a:gd name="T6" fmla="*/ 138 w 138"/>
              <a:gd name="T7" fmla="*/ 39 h 39"/>
              <a:gd name="T8" fmla="*/ 54 w 138"/>
              <a:gd name="T9" fmla="*/ 3 h 39"/>
            </a:gdLst>
            <a:ahLst/>
            <a:cxnLst>
              <a:cxn ang="0">
                <a:pos x="T0" y="T1"/>
              </a:cxn>
              <a:cxn ang="0">
                <a:pos x="T2" y="T3"/>
              </a:cxn>
              <a:cxn ang="0">
                <a:pos x="T4" y="T5"/>
              </a:cxn>
              <a:cxn ang="0">
                <a:pos x="T6" y="T7"/>
              </a:cxn>
              <a:cxn ang="0">
                <a:pos x="T8" y="T9"/>
              </a:cxn>
            </a:cxnLst>
            <a:rect l="0" t="0" r="r" b="b"/>
            <a:pathLst>
              <a:path w="138" h="39">
                <a:moveTo>
                  <a:pt x="54" y="3"/>
                </a:moveTo>
                <a:cubicBezTo>
                  <a:pt x="38" y="7"/>
                  <a:pt x="13" y="0"/>
                  <a:pt x="6" y="15"/>
                </a:cubicBezTo>
                <a:cubicBezTo>
                  <a:pt x="0" y="26"/>
                  <a:pt x="30" y="25"/>
                  <a:pt x="42" y="27"/>
                </a:cubicBezTo>
                <a:cubicBezTo>
                  <a:pt x="74" y="33"/>
                  <a:pt x="106" y="35"/>
                  <a:pt x="138" y="39"/>
                </a:cubicBezTo>
                <a:cubicBezTo>
                  <a:pt x="111" y="30"/>
                  <a:pt x="77" y="3"/>
                  <a:pt x="54" y="3"/>
                </a:cubicBez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471" name="Rectangle 79"/>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59472" name="Rectangle 80"/>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1000"/>
                                  </p:stCondLst>
                                  <p:childTnLst>
                                    <p:set>
                                      <p:cBhvr>
                                        <p:cTn id="11" dur="1" fill="hold">
                                          <p:stCondLst>
                                            <p:cond delay="0"/>
                                          </p:stCondLst>
                                        </p:cTn>
                                        <p:tgtEl>
                                          <p:spTgt spid="59396"/>
                                        </p:tgtEl>
                                        <p:attrNameLst>
                                          <p:attrName>style.visibility</p:attrName>
                                        </p:attrNameLst>
                                      </p:cBhvr>
                                      <p:to>
                                        <p:strVal val="visible"/>
                                      </p:to>
                                    </p:set>
                                    <p:animEffect transition="in" filter="fade">
                                      <p:cBhvr>
                                        <p:cTn id="12" dur="2000"/>
                                        <p:tgtEl>
                                          <p:spTgt spid="59396"/>
                                        </p:tgtEl>
                                      </p:cBhvr>
                                    </p:animEffect>
                                  </p:childTnLst>
                                </p:cTn>
                              </p:par>
                            </p:childTnLst>
                          </p:cTn>
                        </p:par>
                        <p:par>
                          <p:cTn id="13" fill="hold" nodeType="afterGroup">
                            <p:stCondLst>
                              <p:cond delay="3000"/>
                            </p:stCondLst>
                            <p:childTnLst>
                              <p:par>
                                <p:cTn id="14" presetID="10" presetClass="entr" presetSubtype="0" fill="hold" nodeType="afterEffect">
                                  <p:stCondLst>
                                    <p:cond delay="0"/>
                                  </p:stCondLst>
                                  <p:childTnLst>
                                    <p:set>
                                      <p:cBhvr>
                                        <p:cTn id="15" dur="1" fill="hold">
                                          <p:stCondLst>
                                            <p:cond delay="0"/>
                                          </p:stCondLst>
                                        </p:cTn>
                                        <p:tgtEl>
                                          <p:spTgt spid="59395">
                                            <p:txEl>
                                              <p:pRg st="0" end="0"/>
                                            </p:txEl>
                                          </p:spTgt>
                                        </p:tgtEl>
                                        <p:attrNameLst>
                                          <p:attrName>style.visibility</p:attrName>
                                        </p:attrNameLst>
                                      </p:cBhvr>
                                      <p:to>
                                        <p:strVal val="visible"/>
                                      </p:to>
                                    </p:set>
                                    <p:animEffect transition="in" filter="fade">
                                      <p:cBhvr>
                                        <p:cTn id="16" dur="2000"/>
                                        <p:tgtEl>
                                          <p:spTgt spid="5939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Effect transition="in" filter="fade">
                                      <p:cBhvr>
                                        <p:cTn id="19" dur="2000"/>
                                        <p:tgtEl>
                                          <p:spTgt spid="59395">
                                            <p:txEl>
                                              <p:pRg st="1" end="1"/>
                                            </p:txEl>
                                          </p:spTgt>
                                        </p:tgtEl>
                                      </p:cBhvr>
                                    </p:animEffect>
                                  </p:childTnLst>
                                </p:cTn>
                              </p:par>
                            </p:childTnLst>
                          </p:cTn>
                        </p:par>
                        <p:par>
                          <p:cTn id="20" fill="hold" nodeType="afterGroup">
                            <p:stCondLst>
                              <p:cond delay="5000"/>
                            </p:stCondLst>
                            <p:childTnLst>
                              <p:par>
                                <p:cTn id="21" presetID="10" presetClass="entr" presetSubtype="0" fill="hold" nodeType="afterEffect">
                                  <p:stCondLst>
                                    <p:cond delay="2000"/>
                                  </p:stCondLst>
                                  <p:childTnLst>
                                    <p:set>
                                      <p:cBhvr>
                                        <p:cTn id="22" dur="1" fill="hold">
                                          <p:stCondLst>
                                            <p:cond delay="0"/>
                                          </p:stCondLst>
                                        </p:cTn>
                                        <p:tgtEl>
                                          <p:spTgt spid="59395">
                                            <p:txEl>
                                              <p:pRg st="2" end="2"/>
                                            </p:txEl>
                                          </p:spTgt>
                                        </p:tgtEl>
                                        <p:attrNameLst>
                                          <p:attrName>style.visibility</p:attrName>
                                        </p:attrNameLst>
                                      </p:cBhvr>
                                      <p:to>
                                        <p:strVal val="visible"/>
                                      </p:to>
                                    </p:set>
                                    <p:animEffect transition="in" filter="fade">
                                      <p:cBhvr>
                                        <p:cTn id="23" dur="2000"/>
                                        <p:tgtEl>
                                          <p:spTgt spid="59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nodeType="clickEffect">
                                  <p:stCondLst>
                                    <p:cond delay="1500"/>
                                  </p:stCondLst>
                                  <p:childTnLst>
                                    <p:set>
                                      <p:cBhvr>
                                        <p:cTn id="27" dur="1" fill="hold">
                                          <p:stCondLst>
                                            <p:cond delay="0"/>
                                          </p:stCondLst>
                                        </p:cTn>
                                        <p:tgtEl>
                                          <p:spTgt spid="59418"/>
                                        </p:tgtEl>
                                        <p:attrNameLst>
                                          <p:attrName>style.visibility</p:attrName>
                                        </p:attrNameLst>
                                      </p:cBhvr>
                                      <p:to>
                                        <p:strVal val="visible"/>
                                      </p:to>
                                    </p:set>
                                    <p:animEffect transition="in" filter="wipe(down)">
                                      <p:cBhvr>
                                        <p:cTn id="28" dur="580">
                                          <p:stCondLst>
                                            <p:cond delay="0"/>
                                          </p:stCondLst>
                                        </p:cTn>
                                        <p:tgtEl>
                                          <p:spTgt spid="59418"/>
                                        </p:tgtEl>
                                      </p:cBhvr>
                                    </p:animEffect>
                                    <p:anim calcmode="lin" valueType="num">
                                      <p:cBhvr>
                                        <p:cTn id="29" dur="1822" tmFilter="0,0; 0.14,0.36; 0.43,0.73; 0.71,0.91; 1.0,1.0">
                                          <p:stCondLst>
                                            <p:cond delay="0"/>
                                          </p:stCondLst>
                                        </p:cTn>
                                        <p:tgtEl>
                                          <p:spTgt spid="5941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941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941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941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9418"/>
                                        </p:tgtEl>
                                        <p:attrNameLst>
                                          <p:attrName>ppt_y</p:attrName>
                                        </p:attrNameLst>
                                      </p:cBhvr>
                                      <p:tavLst>
                                        <p:tav tm="0" fmla="#ppt_y-sin(pi*$)/81">
                                          <p:val>
                                            <p:fltVal val="0"/>
                                          </p:val>
                                        </p:tav>
                                        <p:tav tm="100000">
                                          <p:val>
                                            <p:fltVal val="1"/>
                                          </p:val>
                                        </p:tav>
                                      </p:tavLst>
                                    </p:anim>
                                    <p:animScale>
                                      <p:cBhvr>
                                        <p:cTn id="34" dur="26">
                                          <p:stCondLst>
                                            <p:cond delay="650"/>
                                          </p:stCondLst>
                                        </p:cTn>
                                        <p:tgtEl>
                                          <p:spTgt spid="59418"/>
                                        </p:tgtEl>
                                      </p:cBhvr>
                                      <p:to x="100000" y="60000"/>
                                    </p:animScale>
                                    <p:animScale>
                                      <p:cBhvr>
                                        <p:cTn id="35" dur="166" decel="50000">
                                          <p:stCondLst>
                                            <p:cond delay="676"/>
                                          </p:stCondLst>
                                        </p:cTn>
                                        <p:tgtEl>
                                          <p:spTgt spid="59418"/>
                                        </p:tgtEl>
                                      </p:cBhvr>
                                      <p:to x="100000" y="100000"/>
                                    </p:animScale>
                                    <p:animScale>
                                      <p:cBhvr>
                                        <p:cTn id="36" dur="26">
                                          <p:stCondLst>
                                            <p:cond delay="1312"/>
                                          </p:stCondLst>
                                        </p:cTn>
                                        <p:tgtEl>
                                          <p:spTgt spid="59418"/>
                                        </p:tgtEl>
                                      </p:cBhvr>
                                      <p:to x="100000" y="80000"/>
                                    </p:animScale>
                                    <p:animScale>
                                      <p:cBhvr>
                                        <p:cTn id="37" dur="166" decel="50000">
                                          <p:stCondLst>
                                            <p:cond delay="1338"/>
                                          </p:stCondLst>
                                        </p:cTn>
                                        <p:tgtEl>
                                          <p:spTgt spid="59418"/>
                                        </p:tgtEl>
                                      </p:cBhvr>
                                      <p:to x="100000" y="100000"/>
                                    </p:animScale>
                                    <p:animScale>
                                      <p:cBhvr>
                                        <p:cTn id="38" dur="26">
                                          <p:stCondLst>
                                            <p:cond delay="1642"/>
                                          </p:stCondLst>
                                        </p:cTn>
                                        <p:tgtEl>
                                          <p:spTgt spid="59418"/>
                                        </p:tgtEl>
                                      </p:cBhvr>
                                      <p:to x="100000" y="90000"/>
                                    </p:animScale>
                                    <p:animScale>
                                      <p:cBhvr>
                                        <p:cTn id="39" dur="166" decel="50000">
                                          <p:stCondLst>
                                            <p:cond delay="1668"/>
                                          </p:stCondLst>
                                        </p:cTn>
                                        <p:tgtEl>
                                          <p:spTgt spid="59418"/>
                                        </p:tgtEl>
                                      </p:cBhvr>
                                      <p:to x="100000" y="100000"/>
                                    </p:animScale>
                                    <p:animScale>
                                      <p:cBhvr>
                                        <p:cTn id="40" dur="26">
                                          <p:stCondLst>
                                            <p:cond delay="1808"/>
                                          </p:stCondLst>
                                        </p:cTn>
                                        <p:tgtEl>
                                          <p:spTgt spid="59418"/>
                                        </p:tgtEl>
                                      </p:cBhvr>
                                      <p:to x="100000" y="95000"/>
                                    </p:animScale>
                                    <p:animScale>
                                      <p:cBhvr>
                                        <p:cTn id="41" dur="166" decel="50000">
                                          <p:stCondLst>
                                            <p:cond delay="1834"/>
                                          </p:stCondLst>
                                        </p:cTn>
                                        <p:tgtEl>
                                          <p:spTgt spid="59418"/>
                                        </p:tgtEl>
                                      </p:cBhvr>
                                      <p:to x="100000" y="100000"/>
                                    </p:animScale>
                                  </p:childTnLst>
                                </p:cTn>
                              </p:par>
                              <p:par>
                                <p:cTn id="42" presetID="10" presetClass="entr" presetSubtype="0" fill="hold" grpId="0" nodeType="withEffect">
                                  <p:stCondLst>
                                    <p:cond delay="0"/>
                                  </p:stCondLst>
                                  <p:childTnLst>
                                    <p:set>
                                      <p:cBhvr>
                                        <p:cTn id="43" dur="1" fill="hold">
                                          <p:stCondLst>
                                            <p:cond delay="0"/>
                                          </p:stCondLst>
                                        </p:cTn>
                                        <p:tgtEl>
                                          <p:spTgt spid="59415"/>
                                        </p:tgtEl>
                                        <p:attrNameLst>
                                          <p:attrName>style.visibility</p:attrName>
                                        </p:attrNameLst>
                                      </p:cBhvr>
                                      <p:to>
                                        <p:strVal val="visible"/>
                                      </p:to>
                                    </p:set>
                                    <p:animEffect transition="in" filter="fade">
                                      <p:cBhvr>
                                        <p:cTn id="44" dur="2000"/>
                                        <p:tgtEl>
                                          <p:spTgt spid="594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59395">
                                            <p:txEl>
                                              <p:pRg st="4" end="4"/>
                                            </p:txEl>
                                          </p:spTgt>
                                        </p:tgtEl>
                                        <p:attrNameLst>
                                          <p:attrName>style.visibility</p:attrName>
                                        </p:attrNameLst>
                                      </p:cBhvr>
                                      <p:to>
                                        <p:strVal val="visible"/>
                                      </p:to>
                                    </p:set>
                                    <p:animEffect transition="in" filter="fade">
                                      <p:cBhvr>
                                        <p:cTn id="49" dur="2000"/>
                                        <p:tgtEl>
                                          <p:spTgt spid="59395">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59414"/>
                                        </p:tgtEl>
                                        <p:attrNameLst>
                                          <p:attrName>style.visibility</p:attrName>
                                        </p:attrNameLst>
                                      </p:cBhvr>
                                      <p:to>
                                        <p:strVal val="visible"/>
                                      </p:to>
                                    </p:set>
                                    <p:animEffect transition="in" filter="wedge">
                                      <p:cBhvr>
                                        <p:cTn id="54" dur="2000"/>
                                        <p:tgtEl>
                                          <p:spTgt spid="594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0" presetClass="entr" presetSubtype="0" repeatCount="indefinite" fill="hold" grpId="0" nodeType="clickEffect">
                                  <p:stCondLst>
                                    <p:cond delay="0"/>
                                  </p:stCondLst>
                                  <p:childTnLst>
                                    <p:set>
                                      <p:cBhvr>
                                        <p:cTn id="58" dur="1" fill="hold">
                                          <p:stCondLst>
                                            <p:cond delay="0"/>
                                          </p:stCondLst>
                                        </p:cTn>
                                        <p:tgtEl>
                                          <p:spTgt spid="59467"/>
                                        </p:tgtEl>
                                        <p:attrNameLst>
                                          <p:attrName>style.visibility</p:attrName>
                                        </p:attrNameLst>
                                      </p:cBhvr>
                                      <p:to>
                                        <p:strVal val="visible"/>
                                      </p:to>
                                    </p:set>
                                    <p:animEffect transition="in" filter="wedge">
                                      <p:cBhvr>
                                        <p:cTn id="59" dur="2000"/>
                                        <p:tgtEl>
                                          <p:spTgt spid="5946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repeatCount="2000" fill="hold" grpId="1" nodeType="clickEffect">
                                  <p:stCondLst>
                                    <p:cond delay="0"/>
                                  </p:stCondLst>
                                  <p:childTnLst>
                                    <p:anim calcmode="lin" valueType="num">
                                      <p:cBhvr additive="base">
                                        <p:cTn id="63" dur="1000"/>
                                        <p:tgtEl>
                                          <p:spTgt spid="59467"/>
                                        </p:tgtEl>
                                        <p:attrNameLst>
                                          <p:attrName>ppt_x</p:attrName>
                                        </p:attrNameLst>
                                      </p:cBhvr>
                                      <p:tavLst>
                                        <p:tav tm="0">
                                          <p:val>
                                            <p:strVal val="ppt_x"/>
                                          </p:val>
                                        </p:tav>
                                        <p:tav tm="100000">
                                          <p:val>
                                            <p:strVal val="ppt_x"/>
                                          </p:val>
                                        </p:tav>
                                      </p:tavLst>
                                    </p:anim>
                                    <p:anim calcmode="lin" valueType="num">
                                      <p:cBhvr additive="base">
                                        <p:cTn id="64" dur="1000"/>
                                        <p:tgtEl>
                                          <p:spTgt spid="59467"/>
                                        </p:tgtEl>
                                        <p:attrNameLst>
                                          <p:attrName>ppt_y</p:attrName>
                                        </p:attrNameLst>
                                      </p:cBhvr>
                                      <p:tavLst>
                                        <p:tav tm="0">
                                          <p:val>
                                            <p:strVal val="ppt_y"/>
                                          </p:val>
                                        </p:tav>
                                        <p:tav tm="100000">
                                          <p:val>
                                            <p:strVal val="1+ppt_h/2"/>
                                          </p:val>
                                        </p:tav>
                                      </p:tavLst>
                                    </p:anim>
                                    <p:set>
                                      <p:cBhvr>
                                        <p:cTn id="65" dur="1" fill="hold">
                                          <p:stCondLst>
                                            <p:cond delay="999"/>
                                          </p:stCondLst>
                                        </p:cTn>
                                        <p:tgtEl>
                                          <p:spTgt spid="59467"/>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59469"/>
                                        </p:tgtEl>
                                        <p:attrNameLst>
                                          <p:attrName>style.visibility</p:attrName>
                                        </p:attrNameLst>
                                      </p:cBhvr>
                                      <p:to>
                                        <p:strVal val="visible"/>
                                      </p:to>
                                    </p:set>
                                  </p:childTnLst>
                                </p:cTn>
                              </p:par>
                              <p:par>
                                <p:cTn id="68" presetID="10" presetClass="entr" presetSubtype="0" fill="hold" nodeType="withEffect">
                                  <p:stCondLst>
                                    <p:cond delay="2000"/>
                                  </p:stCondLst>
                                  <p:childTnLst>
                                    <p:set>
                                      <p:cBhvr>
                                        <p:cTn id="69" dur="1" fill="hold">
                                          <p:stCondLst>
                                            <p:cond delay="0"/>
                                          </p:stCondLst>
                                        </p:cTn>
                                        <p:tgtEl>
                                          <p:spTgt spid="59395">
                                            <p:txEl>
                                              <p:pRg st="6" end="6"/>
                                            </p:txEl>
                                          </p:spTgt>
                                        </p:tgtEl>
                                        <p:attrNameLst>
                                          <p:attrName>style.visibility</p:attrName>
                                        </p:attrNameLst>
                                      </p:cBhvr>
                                      <p:to>
                                        <p:strVal val="visible"/>
                                      </p:to>
                                    </p:set>
                                    <p:animEffect transition="in" filter="fade">
                                      <p:cBhvr>
                                        <p:cTn id="70" dur="2000"/>
                                        <p:tgtEl>
                                          <p:spTgt spid="59395">
                                            <p:txEl>
                                              <p:pRg st="6" end="6"/>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2000"/>
                                  </p:stCondLst>
                                  <p:childTnLst>
                                    <p:set>
                                      <p:cBhvr>
                                        <p:cTn id="74" dur="1" fill="hold">
                                          <p:stCondLst>
                                            <p:cond delay="0"/>
                                          </p:stCondLst>
                                        </p:cTn>
                                        <p:tgtEl>
                                          <p:spTgt spid="59395">
                                            <p:txEl>
                                              <p:pRg st="8" end="8"/>
                                            </p:txEl>
                                          </p:spTgt>
                                        </p:tgtEl>
                                        <p:attrNameLst>
                                          <p:attrName>style.visibility</p:attrName>
                                        </p:attrNameLst>
                                      </p:cBhvr>
                                      <p:to>
                                        <p:strVal val="visible"/>
                                      </p:to>
                                    </p:set>
                                    <p:animEffect transition="in" filter="fade">
                                      <p:cBhvr>
                                        <p:cTn id="75" dur="2000"/>
                                        <p:tgtEl>
                                          <p:spTgt spid="59395">
                                            <p:txEl>
                                              <p:pRg st="8" end="8"/>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2000"/>
                                  </p:stCondLst>
                                  <p:childTnLst>
                                    <p:set>
                                      <p:cBhvr>
                                        <p:cTn id="79" dur="1" fill="hold">
                                          <p:stCondLst>
                                            <p:cond delay="0"/>
                                          </p:stCondLst>
                                        </p:cTn>
                                        <p:tgtEl>
                                          <p:spTgt spid="59395">
                                            <p:txEl>
                                              <p:pRg st="10" end="10"/>
                                            </p:txEl>
                                          </p:spTgt>
                                        </p:tgtEl>
                                        <p:attrNameLst>
                                          <p:attrName>style.visibility</p:attrName>
                                        </p:attrNameLst>
                                      </p:cBhvr>
                                      <p:to>
                                        <p:strVal val="visible"/>
                                      </p:to>
                                    </p:set>
                                    <p:animEffect transition="in" filter="fade">
                                      <p:cBhvr>
                                        <p:cTn id="80" dur="2000"/>
                                        <p:tgtEl>
                                          <p:spTgt spid="59395">
                                            <p:txEl>
                                              <p:pRg st="10" end="1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0" presetClass="entr" presetSubtype="0" repeatCount="indefinite" fill="hold" grpId="0" nodeType="clickEffect">
                                  <p:stCondLst>
                                    <p:cond delay="0"/>
                                  </p:stCondLst>
                                  <p:childTnLst>
                                    <p:set>
                                      <p:cBhvr>
                                        <p:cTn id="84" dur="1" fill="hold">
                                          <p:stCondLst>
                                            <p:cond delay="0"/>
                                          </p:stCondLst>
                                        </p:cTn>
                                        <p:tgtEl>
                                          <p:spTgt spid="59466"/>
                                        </p:tgtEl>
                                        <p:attrNameLst>
                                          <p:attrName>style.visibility</p:attrName>
                                        </p:attrNameLst>
                                      </p:cBhvr>
                                      <p:to>
                                        <p:strVal val="visible"/>
                                      </p:to>
                                    </p:set>
                                    <p:animEffect transition="in" filter="wedge">
                                      <p:cBhvr>
                                        <p:cTn id="85" dur="2000"/>
                                        <p:tgtEl>
                                          <p:spTgt spid="5946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xit" presetSubtype="4" fill="hold" grpId="1" nodeType="clickEffect">
                                  <p:stCondLst>
                                    <p:cond delay="0"/>
                                  </p:stCondLst>
                                  <p:childTnLst>
                                    <p:anim calcmode="lin" valueType="num">
                                      <p:cBhvr additive="base">
                                        <p:cTn id="89" dur="500"/>
                                        <p:tgtEl>
                                          <p:spTgt spid="59466"/>
                                        </p:tgtEl>
                                        <p:attrNameLst>
                                          <p:attrName>ppt_x</p:attrName>
                                        </p:attrNameLst>
                                      </p:cBhvr>
                                      <p:tavLst>
                                        <p:tav tm="0">
                                          <p:val>
                                            <p:strVal val="ppt_x"/>
                                          </p:val>
                                        </p:tav>
                                        <p:tav tm="100000">
                                          <p:val>
                                            <p:strVal val="ppt_x"/>
                                          </p:val>
                                        </p:tav>
                                      </p:tavLst>
                                    </p:anim>
                                    <p:anim calcmode="lin" valueType="num">
                                      <p:cBhvr additive="base">
                                        <p:cTn id="90" dur="500"/>
                                        <p:tgtEl>
                                          <p:spTgt spid="59466"/>
                                        </p:tgtEl>
                                        <p:attrNameLst>
                                          <p:attrName>ppt_y</p:attrName>
                                        </p:attrNameLst>
                                      </p:cBhvr>
                                      <p:tavLst>
                                        <p:tav tm="0">
                                          <p:val>
                                            <p:strVal val="ppt_y"/>
                                          </p:val>
                                        </p:tav>
                                        <p:tav tm="100000">
                                          <p:val>
                                            <p:strVal val="1+ppt_h/2"/>
                                          </p:val>
                                        </p:tav>
                                      </p:tavLst>
                                    </p:anim>
                                    <p:set>
                                      <p:cBhvr>
                                        <p:cTn id="91" dur="1" fill="hold">
                                          <p:stCondLst>
                                            <p:cond delay="499"/>
                                          </p:stCondLst>
                                        </p:cTn>
                                        <p:tgtEl>
                                          <p:spTgt spid="59466"/>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9470"/>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1000"/>
                                  </p:stCondLst>
                                  <p:childTnLst>
                                    <p:set>
                                      <p:cBhvr>
                                        <p:cTn id="99" dur="1" fill="hold">
                                          <p:stCondLst>
                                            <p:cond delay="0"/>
                                          </p:stCondLst>
                                        </p:cTn>
                                        <p:tgtEl>
                                          <p:spTgt spid="59395">
                                            <p:txEl>
                                              <p:pRg st="12" end="12"/>
                                            </p:txEl>
                                          </p:spTgt>
                                        </p:tgtEl>
                                        <p:attrNameLst>
                                          <p:attrName>style.visibility</p:attrName>
                                        </p:attrNameLst>
                                      </p:cBhvr>
                                      <p:to>
                                        <p:strVal val="visible"/>
                                      </p:to>
                                    </p:set>
                                    <p:animEffect transition="in" filter="fade">
                                      <p:cBhvr>
                                        <p:cTn id="100" dur="2000"/>
                                        <p:tgtEl>
                                          <p:spTgt spid="59395">
                                            <p:txEl>
                                              <p:pRg st="12" end="12"/>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6" presetClass="entr" presetSubtype="0" fill="hold" grpId="0" nodeType="clickEffect" nodePh="1">
                                  <p:stCondLst>
                                    <p:cond delay="4000"/>
                                  </p:stCondLst>
                                  <p:endCondLst>
                                    <p:cond evt="begin" delay="0">
                                      <p:tn val="103"/>
                                    </p:cond>
                                  </p:endCondLst>
                                  <p:childTnLst>
                                    <p:set>
                                      <p:cBhvr>
                                        <p:cTn id="104" dur="1" fill="hold">
                                          <p:stCondLst>
                                            <p:cond delay="0"/>
                                          </p:stCondLst>
                                        </p:cTn>
                                        <p:tgtEl>
                                          <p:spTgt spid="59468"/>
                                        </p:tgtEl>
                                        <p:attrNameLst>
                                          <p:attrName>style.visibility</p:attrName>
                                        </p:attrNameLst>
                                      </p:cBhvr>
                                      <p:to>
                                        <p:strVal val="visible"/>
                                      </p:to>
                                    </p:set>
                                    <p:animEffect transition="in" filter="wipe(down)">
                                      <p:cBhvr>
                                        <p:cTn id="105" dur="580">
                                          <p:stCondLst>
                                            <p:cond delay="0"/>
                                          </p:stCondLst>
                                        </p:cTn>
                                        <p:tgtEl>
                                          <p:spTgt spid="59468"/>
                                        </p:tgtEl>
                                      </p:cBhvr>
                                    </p:animEffect>
                                    <p:anim calcmode="lin" valueType="num">
                                      <p:cBhvr>
                                        <p:cTn id="106" dur="1822" tmFilter="0,0; 0.14,0.36; 0.43,0.73; 0.71,0.91; 1.0,1.0">
                                          <p:stCondLst>
                                            <p:cond delay="0"/>
                                          </p:stCondLst>
                                        </p:cTn>
                                        <p:tgtEl>
                                          <p:spTgt spid="5946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946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946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946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9468"/>
                                        </p:tgtEl>
                                        <p:attrNameLst>
                                          <p:attrName>ppt_y</p:attrName>
                                        </p:attrNameLst>
                                      </p:cBhvr>
                                      <p:tavLst>
                                        <p:tav tm="0" fmla="#ppt_y-sin(pi*$)/81">
                                          <p:val>
                                            <p:fltVal val="0"/>
                                          </p:val>
                                        </p:tav>
                                        <p:tav tm="100000">
                                          <p:val>
                                            <p:fltVal val="1"/>
                                          </p:val>
                                        </p:tav>
                                      </p:tavLst>
                                    </p:anim>
                                    <p:animScale>
                                      <p:cBhvr>
                                        <p:cTn id="111" dur="26">
                                          <p:stCondLst>
                                            <p:cond delay="650"/>
                                          </p:stCondLst>
                                        </p:cTn>
                                        <p:tgtEl>
                                          <p:spTgt spid="59468"/>
                                        </p:tgtEl>
                                      </p:cBhvr>
                                      <p:to x="100000" y="60000"/>
                                    </p:animScale>
                                    <p:animScale>
                                      <p:cBhvr>
                                        <p:cTn id="112" dur="166" decel="50000">
                                          <p:stCondLst>
                                            <p:cond delay="676"/>
                                          </p:stCondLst>
                                        </p:cTn>
                                        <p:tgtEl>
                                          <p:spTgt spid="59468"/>
                                        </p:tgtEl>
                                      </p:cBhvr>
                                      <p:to x="100000" y="100000"/>
                                    </p:animScale>
                                    <p:animScale>
                                      <p:cBhvr>
                                        <p:cTn id="113" dur="26">
                                          <p:stCondLst>
                                            <p:cond delay="1312"/>
                                          </p:stCondLst>
                                        </p:cTn>
                                        <p:tgtEl>
                                          <p:spTgt spid="59468"/>
                                        </p:tgtEl>
                                      </p:cBhvr>
                                      <p:to x="100000" y="80000"/>
                                    </p:animScale>
                                    <p:animScale>
                                      <p:cBhvr>
                                        <p:cTn id="114" dur="166" decel="50000">
                                          <p:stCondLst>
                                            <p:cond delay="1338"/>
                                          </p:stCondLst>
                                        </p:cTn>
                                        <p:tgtEl>
                                          <p:spTgt spid="59468"/>
                                        </p:tgtEl>
                                      </p:cBhvr>
                                      <p:to x="100000" y="100000"/>
                                    </p:animScale>
                                    <p:animScale>
                                      <p:cBhvr>
                                        <p:cTn id="115" dur="26">
                                          <p:stCondLst>
                                            <p:cond delay="1642"/>
                                          </p:stCondLst>
                                        </p:cTn>
                                        <p:tgtEl>
                                          <p:spTgt spid="59468"/>
                                        </p:tgtEl>
                                      </p:cBhvr>
                                      <p:to x="100000" y="90000"/>
                                    </p:animScale>
                                    <p:animScale>
                                      <p:cBhvr>
                                        <p:cTn id="116" dur="166" decel="50000">
                                          <p:stCondLst>
                                            <p:cond delay="1668"/>
                                          </p:stCondLst>
                                        </p:cTn>
                                        <p:tgtEl>
                                          <p:spTgt spid="59468"/>
                                        </p:tgtEl>
                                      </p:cBhvr>
                                      <p:to x="100000" y="100000"/>
                                    </p:animScale>
                                    <p:animScale>
                                      <p:cBhvr>
                                        <p:cTn id="117" dur="26">
                                          <p:stCondLst>
                                            <p:cond delay="1808"/>
                                          </p:stCondLst>
                                        </p:cTn>
                                        <p:tgtEl>
                                          <p:spTgt spid="59468"/>
                                        </p:tgtEl>
                                      </p:cBhvr>
                                      <p:to x="100000" y="95000"/>
                                    </p:animScale>
                                    <p:animScale>
                                      <p:cBhvr>
                                        <p:cTn id="118" dur="166" decel="50000">
                                          <p:stCondLst>
                                            <p:cond delay="1834"/>
                                          </p:stCondLst>
                                        </p:cTn>
                                        <p:tgtEl>
                                          <p:spTgt spid="594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414" grpId="0" animBg="1"/>
      <p:bldP spid="59415" grpId="0" animBg="1"/>
      <p:bldP spid="59466" grpId="0" animBg="1"/>
      <p:bldP spid="59466" grpId="1" animBg="1"/>
      <p:bldP spid="59467" grpId="0" animBg="1"/>
      <p:bldP spid="59467" grpId="1" animBg="1"/>
      <p:bldP spid="59468" grpId="0" animBg="1"/>
      <p:bldP spid="59469" grpId="0" animBg="1"/>
      <p:bldP spid="5947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sz="2800"/>
              <a:t>…Die Handhabung von Spülmaschinengeschirr</a:t>
            </a:r>
          </a:p>
        </p:txBody>
      </p:sp>
      <p:sp>
        <p:nvSpPr>
          <p:cNvPr id="60419" name="Rectangle 3"/>
          <p:cNvSpPr>
            <a:spLocks noGrp="1" noChangeArrowheads="1"/>
          </p:cNvSpPr>
          <p:nvPr>
            <p:ph type="body" idx="1"/>
          </p:nvPr>
        </p:nvSpPr>
        <p:spPr>
          <a:xfrm>
            <a:off x="468313" y="1916113"/>
            <a:ext cx="4392612" cy="4537075"/>
          </a:xfrm>
        </p:spPr>
        <p:txBody>
          <a:bodyPr/>
          <a:lstStyle/>
          <a:p>
            <a:pPr>
              <a:lnSpc>
                <a:spcPct val="80000"/>
              </a:lnSpc>
            </a:pPr>
            <a:r>
              <a:rPr lang="de-DE" altLang="de-DE" sz="2000">
                <a:solidFill>
                  <a:srgbClr val="FFCC00"/>
                </a:solidFill>
              </a:rPr>
              <a:t>Vorgespült</a:t>
            </a:r>
          </a:p>
          <a:p>
            <a:pPr>
              <a:lnSpc>
                <a:spcPct val="80000"/>
              </a:lnSpc>
              <a:buFont typeface="Wingdings" pitchFamily="2" charset="2"/>
              <a:buNone/>
            </a:pPr>
            <a:endParaRPr lang="de-DE" altLang="de-DE" sz="2000">
              <a:solidFill>
                <a:srgbClr val="FFCC00"/>
              </a:solidFill>
            </a:endParaRPr>
          </a:p>
          <a:p>
            <a:pPr>
              <a:lnSpc>
                <a:spcPct val="80000"/>
              </a:lnSpc>
            </a:pPr>
            <a:r>
              <a:rPr lang="de-DE" altLang="de-DE" sz="1900"/>
              <a:t>Mit Essenresten verschmutztes Geschirr ist vorgespült worden.</a:t>
            </a:r>
          </a:p>
          <a:p>
            <a:pPr>
              <a:lnSpc>
                <a:spcPct val="80000"/>
              </a:lnSpc>
              <a:buFont typeface="Wingdings" pitchFamily="2" charset="2"/>
              <a:buNone/>
            </a:pPr>
            <a:endParaRPr lang="de-DE" altLang="de-DE" sz="1900"/>
          </a:p>
          <a:p>
            <a:pPr>
              <a:lnSpc>
                <a:spcPct val="80000"/>
              </a:lnSpc>
            </a:pPr>
            <a:r>
              <a:rPr lang="de-DE" altLang="de-DE" sz="1900"/>
              <a:t>Das Tankwasser der Spülmaschine bleibt über lange Zeit benutzbar, …</a:t>
            </a:r>
          </a:p>
          <a:p>
            <a:pPr>
              <a:lnSpc>
                <a:spcPct val="80000"/>
              </a:lnSpc>
              <a:buFont typeface="Wingdings" pitchFamily="2" charset="2"/>
              <a:buNone/>
            </a:pPr>
            <a:endParaRPr lang="de-DE" altLang="de-DE" sz="1900"/>
          </a:p>
          <a:p>
            <a:pPr>
              <a:lnSpc>
                <a:spcPct val="80000"/>
              </a:lnSpc>
            </a:pPr>
            <a:r>
              <a:rPr lang="de-DE" altLang="de-DE" sz="1900"/>
              <a:t>das Spülergebnis ist einwandfrei, …</a:t>
            </a:r>
          </a:p>
          <a:p>
            <a:pPr>
              <a:lnSpc>
                <a:spcPct val="80000"/>
              </a:lnSpc>
              <a:buFont typeface="Wingdings" pitchFamily="2" charset="2"/>
              <a:buNone/>
            </a:pPr>
            <a:endParaRPr lang="de-DE" altLang="de-DE" sz="1900"/>
          </a:p>
          <a:p>
            <a:pPr>
              <a:lnSpc>
                <a:spcPct val="80000"/>
              </a:lnSpc>
            </a:pPr>
            <a:r>
              <a:rPr lang="de-DE" altLang="de-DE" sz="1900"/>
              <a:t>die Arbeitsbedingungen für weitere Spülvorgänge sind, …</a:t>
            </a:r>
            <a:endParaRPr lang="de-DE" altLang="de-DE" sz="1900" u="sng"/>
          </a:p>
          <a:p>
            <a:pPr>
              <a:lnSpc>
                <a:spcPct val="80000"/>
              </a:lnSpc>
              <a:buFont typeface="Wingdings" pitchFamily="2" charset="2"/>
              <a:buNone/>
            </a:pPr>
            <a:endParaRPr lang="de-DE" altLang="de-DE" sz="2000" u="sng"/>
          </a:p>
          <a:p>
            <a:pPr>
              <a:lnSpc>
                <a:spcPct val="80000"/>
              </a:lnSpc>
            </a:pPr>
            <a:r>
              <a:rPr lang="de-DE" altLang="de-DE" sz="2000">
                <a:solidFill>
                  <a:srgbClr val="FFCC00"/>
                </a:solidFill>
              </a:rPr>
              <a:t>hygienisch.</a:t>
            </a:r>
          </a:p>
        </p:txBody>
      </p:sp>
      <p:grpSp>
        <p:nvGrpSpPr>
          <p:cNvPr id="60420" name="Group 4"/>
          <p:cNvGrpSpPr>
            <a:grpSpLocks/>
          </p:cNvGrpSpPr>
          <p:nvPr/>
        </p:nvGrpSpPr>
        <p:grpSpPr bwMode="auto">
          <a:xfrm>
            <a:off x="4787900" y="1916113"/>
            <a:ext cx="3038475" cy="4219575"/>
            <a:chOff x="3016" y="1207"/>
            <a:chExt cx="1914" cy="2658"/>
          </a:xfrm>
        </p:grpSpPr>
        <p:sp>
          <p:nvSpPr>
            <p:cNvPr id="60421" name="Rectangle 5"/>
            <p:cNvSpPr>
              <a:spLocks noChangeArrowheads="1"/>
            </p:cNvSpPr>
            <p:nvPr/>
          </p:nvSpPr>
          <p:spPr bwMode="auto">
            <a:xfrm>
              <a:off x="3422" y="1317"/>
              <a:ext cx="1316" cy="2548"/>
            </a:xfrm>
            <a:prstGeom prst="rect">
              <a:avLst/>
            </a:prstGeom>
            <a:gradFill rotWithShape="0">
              <a:gsLst>
                <a:gs pos="0">
                  <a:srgbClr val="FFFFFF"/>
                </a:gs>
                <a:gs pos="100000">
                  <a:srgbClr val="FFFFFF">
                    <a:gamma/>
                    <a:shade val="60784"/>
                    <a:invGamma/>
                  </a:srgbClr>
                </a:gs>
              </a:gsLst>
              <a:path path="shape">
                <a:fillToRect l="50000" t="50000" r="50000" b="50000"/>
              </a:path>
            </a:gradFill>
            <a:ln w="9525">
              <a:solidFill>
                <a:srgbClr val="333333"/>
              </a:solidFill>
              <a:miter lim="800000"/>
              <a:headEnd/>
              <a:tailEnd/>
            </a:ln>
          </p:spPr>
          <p:txBody>
            <a:bodyPr/>
            <a:lstStyle/>
            <a:p>
              <a:endParaRPr lang="de-DE"/>
            </a:p>
          </p:txBody>
        </p:sp>
        <p:sp>
          <p:nvSpPr>
            <p:cNvPr id="60422" name="Rectangle 6"/>
            <p:cNvSpPr>
              <a:spLocks noChangeArrowheads="1"/>
            </p:cNvSpPr>
            <p:nvPr/>
          </p:nvSpPr>
          <p:spPr bwMode="auto">
            <a:xfrm>
              <a:off x="3456" y="2664"/>
              <a:ext cx="1248" cy="509"/>
            </a:xfrm>
            <a:prstGeom prst="rect">
              <a:avLst/>
            </a:prstGeom>
            <a:gradFill rotWithShape="0">
              <a:gsLst>
                <a:gs pos="0">
                  <a:srgbClr val="FFFFFF"/>
                </a:gs>
                <a:gs pos="100000">
                  <a:srgbClr val="FFFFFF">
                    <a:gamma/>
                    <a:shade val="51373"/>
                    <a:invGamma/>
                  </a:srgbClr>
                </a:gs>
              </a:gsLst>
              <a:lin ang="5400000" scaled="1"/>
            </a:gradFill>
            <a:ln w="9525">
              <a:solidFill>
                <a:srgbClr val="808080"/>
              </a:solidFill>
              <a:miter lim="800000"/>
              <a:headEnd/>
              <a:tailEnd/>
            </a:ln>
          </p:spPr>
          <p:txBody>
            <a:bodyPr/>
            <a:lstStyle/>
            <a:p>
              <a:endParaRPr lang="de-DE"/>
            </a:p>
          </p:txBody>
        </p:sp>
        <p:sp>
          <p:nvSpPr>
            <p:cNvPr id="60423" name="Rectangle 7"/>
            <p:cNvSpPr>
              <a:spLocks noChangeArrowheads="1"/>
            </p:cNvSpPr>
            <p:nvPr/>
          </p:nvSpPr>
          <p:spPr bwMode="auto">
            <a:xfrm>
              <a:off x="3456" y="1354"/>
              <a:ext cx="1248" cy="121"/>
            </a:xfrm>
            <a:prstGeom prst="rect">
              <a:avLst/>
            </a:prstGeom>
            <a:gradFill rotWithShape="0">
              <a:gsLst>
                <a:gs pos="0">
                  <a:srgbClr val="FFFFFF"/>
                </a:gs>
                <a:gs pos="100000">
                  <a:srgbClr val="FFFFFF">
                    <a:gamma/>
                    <a:shade val="54510"/>
                    <a:invGamma/>
                  </a:srgbClr>
                </a:gs>
              </a:gsLst>
              <a:path path="rect">
                <a:fillToRect l="100000" b="100000"/>
              </a:path>
            </a:gradFill>
            <a:ln w="9525">
              <a:solidFill>
                <a:srgbClr val="808080"/>
              </a:solidFill>
              <a:miter lim="800000"/>
              <a:headEnd/>
              <a:tailEnd/>
            </a:ln>
          </p:spPr>
          <p:txBody>
            <a:bodyPr/>
            <a:lstStyle/>
            <a:p>
              <a:endParaRPr lang="de-DE"/>
            </a:p>
          </p:txBody>
        </p:sp>
        <p:sp>
          <p:nvSpPr>
            <p:cNvPr id="60424" name="Rectangle 8"/>
            <p:cNvSpPr>
              <a:spLocks noChangeArrowheads="1"/>
            </p:cNvSpPr>
            <p:nvPr/>
          </p:nvSpPr>
          <p:spPr bwMode="auto">
            <a:xfrm>
              <a:off x="4570" y="1367"/>
              <a:ext cx="123" cy="96"/>
            </a:xfrm>
            <a:prstGeom prst="rect">
              <a:avLst/>
            </a:prstGeom>
            <a:solidFill>
              <a:srgbClr val="EAEAEA"/>
            </a:solidFill>
            <a:ln w="9525">
              <a:solidFill>
                <a:srgbClr val="808080"/>
              </a:solidFill>
              <a:miter lim="800000"/>
              <a:headEnd/>
              <a:tailEnd/>
            </a:ln>
          </p:spPr>
          <p:txBody>
            <a:bodyPr/>
            <a:lstStyle/>
            <a:p>
              <a:endParaRPr lang="de-DE"/>
            </a:p>
          </p:txBody>
        </p:sp>
        <p:sp>
          <p:nvSpPr>
            <p:cNvPr id="60425" name="Rectangle 9"/>
            <p:cNvSpPr>
              <a:spLocks noChangeArrowheads="1"/>
            </p:cNvSpPr>
            <p:nvPr/>
          </p:nvSpPr>
          <p:spPr bwMode="auto">
            <a:xfrm>
              <a:off x="4097" y="1389"/>
              <a:ext cx="47" cy="51"/>
            </a:xfrm>
            <a:prstGeom prst="rect">
              <a:avLst/>
            </a:prstGeom>
            <a:solidFill>
              <a:srgbClr val="EAEAEA"/>
            </a:solidFill>
            <a:ln w="9525">
              <a:solidFill>
                <a:srgbClr val="808080"/>
              </a:solidFill>
              <a:miter lim="800000"/>
              <a:headEnd/>
              <a:tailEnd/>
            </a:ln>
          </p:spPr>
          <p:txBody>
            <a:bodyPr/>
            <a:lstStyle/>
            <a:p>
              <a:endParaRPr lang="de-DE"/>
            </a:p>
          </p:txBody>
        </p:sp>
        <p:sp>
          <p:nvSpPr>
            <p:cNvPr id="60426" name="Rectangle 10"/>
            <p:cNvSpPr>
              <a:spLocks noChangeArrowheads="1"/>
            </p:cNvSpPr>
            <p:nvPr/>
          </p:nvSpPr>
          <p:spPr bwMode="auto">
            <a:xfrm>
              <a:off x="4199" y="1389"/>
              <a:ext cx="337" cy="51"/>
            </a:xfrm>
            <a:prstGeom prst="rect">
              <a:avLst/>
            </a:prstGeom>
            <a:solidFill>
              <a:srgbClr val="EAEAEA"/>
            </a:solidFill>
            <a:ln w="9525">
              <a:solidFill>
                <a:srgbClr val="808080"/>
              </a:solidFill>
              <a:miter lim="800000"/>
              <a:headEnd/>
              <a:tailEnd/>
            </a:ln>
          </p:spPr>
          <p:txBody>
            <a:bodyPr/>
            <a:lstStyle/>
            <a:p>
              <a:endParaRPr lang="de-DE"/>
            </a:p>
          </p:txBody>
        </p:sp>
        <p:sp>
          <p:nvSpPr>
            <p:cNvPr id="60427" name="AutoShape 11"/>
            <p:cNvSpPr>
              <a:spLocks noChangeArrowheads="1"/>
            </p:cNvSpPr>
            <p:nvPr/>
          </p:nvSpPr>
          <p:spPr bwMode="auto">
            <a:xfrm>
              <a:off x="4599" y="1378"/>
              <a:ext cx="67" cy="7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808080"/>
            </a:solidFill>
            <a:ln w="9525">
              <a:solidFill>
                <a:srgbClr val="808080"/>
              </a:solidFill>
              <a:miter lim="800000"/>
              <a:headEnd/>
              <a:tailEnd/>
            </a:ln>
          </p:spPr>
          <p:txBody>
            <a:bodyPr/>
            <a:lstStyle/>
            <a:p>
              <a:endParaRPr lang="de-DE"/>
            </a:p>
          </p:txBody>
        </p:sp>
        <p:sp>
          <p:nvSpPr>
            <p:cNvPr id="60428" name="AutoShape 12"/>
            <p:cNvSpPr>
              <a:spLocks noChangeArrowheads="1"/>
            </p:cNvSpPr>
            <p:nvPr/>
          </p:nvSpPr>
          <p:spPr bwMode="auto">
            <a:xfrm>
              <a:off x="3420" y="1207"/>
              <a:ext cx="1509" cy="109"/>
            </a:xfrm>
            <a:prstGeom prst="parallelogram">
              <a:avLst>
                <a:gd name="adj" fmla="val 183562"/>
              </a:avLst>
            </a:prstGeom>
            <a:gradFill rotWithShape="0">
              <a:gsLst>
                <a:gs pos="0">
                  <a:srgbClr val="FFFFFF"/>
                </a:gs>
                <a:gs pos="100000">
                  <a:srgbClr val="FFFFFF">
                    <a:gamma/>
                    <a:shade val="51373"/>
                    <a:invGamma/>
                  </a:srgbClr>
                </a:gs>
              </a:gsLst>
              <a:path path="rect">
                <a:fillToRect l="100000" b="100000"/>
              </a:path>
            </a:gradFill>
            <a:ln w="9525">
              <a:solidFill>
                <a:srgbClr val="000000"/>
              </a:solidFill>
              <a:miter lim="800000"/>
              <a:headEnd/>
              <a:tailEnd/>
            </a:ln>
          </p:spPr>
          <p:txBody>
            <a:bodyPr/>
            <a:lstStyle/>
            <a:p>
              <a:endParaRPr lang="de-DE"/>
            </a:p>
          </p:txBody>
        </p:sp>
        <p:sp>
          <p:nvSpPr>
            <p:cNvPr id="60429" name="AutoShape 13"/>
            <p:cNvSpPr>
              <a:spLocks noChangeArrowheads="1"/>
            </p:cNvSpPr>
            <p:nvPr/>
          </p:nvSpPr>
          <p:spPr bwMode="auto">
            <a:xfrm rot="16199570" flipV="1">
              <a:off x="3502" y="2437"/>
              <a:ext cx="2658" cy="198"/>
            </a:xfrm>
            <a:prstGeom prst="parallelogram">
              <a:avLst>
                <a:gd name="adj" fmla="val 55499"/>
              </a:avLst>
            </a:prstGeom>
            <a:gradFill rotWithShape="0">
              <a:gsLst>
                <a:gs pos="0">
                  <a:srgbClr val="FFFFFF"/>
                </a:gs>
                <a:gs pos="100000">
                  <a:srgbClr val="FFFFFF">
                    <a:gamma/>
                    <a:shade val="54510"/>
                    <a:invGamma/>
                  </a:srgbClr>
                </a:gs>
              </a:gsLst>
              <a:path path="rect">
                <a:fillToRect l="100000" b="100000"/>
              </a:path>
            </a:gradFill>
            <a:ln w="9525">
              <a:solidFill>
                <a:srgbClr val="000000"/>
              </a:solidFill>
              <a:miter lim="800000"/>
              <a:headEnd/>
              <a:tailEnd/>
            </a:ln>
          </p:spPr>
          <p:txBody>
            <a:bodyPr/>
            <a:lstStyle/>
            <a:p>
              <a:endParaRPr lang="de-DE"/>
            </a:p>
          </p:txBody>
        </p:sp>
        <p:sp>
          <p:nvSpPr>
            <p:cNvPr id="60430" name="Rectangle 14"/>
            <p:cNvSpPr>
              <a:spLocks noChangeArrowheads="1"/>
            </p:cNvSpPr>
            <p:nvPr/>
          </p:nvSpPr>
          <p:spPr bwMode="auto">
            <a:xfrm>
              <a:off x="3016" y="2918"/>
              <a:ext cx="1235" cy="73"/>
            </a:xfrm>
            <a:prstGeom prst="rect">
              <a:avLst/>
            </a:prstGeom>
            <a:gradFill rotWithShape="0">
              <a:gsLst>
                <a:gs pos="0">
                  <a:srgbClr val="FFFFFF"/>
                </a:gs>
                <a:gs pos="100000">
                  <a:srgbClr val="FFFFFF">
                    <a:gamma/>
                    <a:shade val="66667"/>
                    <a:invGamma/>
                  </a:srgbClr>
                </a:gs>
              </a:gsLst>
              <a:path path="rect">
                <a:fillToRect t="100000" r="100000"/>
              </a:path>
            </a:gradFill>
            <a:ln w="9525">
              <a:solidFill>
                <a:srgbClr val="333333"/>
              </a:solidFill>
              <a:miter lim="800000"/>
              <a:headEnd/>
              <a:tailEnd/>
            </a:ln>
          </p:spPr>
          <p:txBody>
            <a:bodyPr/>
            <a:lstStyle/>
            <a:p>
              <a:endParaRPr lang="de-DE"/>
            </a:p>
          </p:txBody>
        </p:sp>
        <p:sp>
          <p:nvSpPr>
            <p:cNvPr id="60431" name="Rectangle 15"/>
            <p:cNvSpPr>
              <a:spLocks noChangeArrowheads="1"/>
            </p:cNvSpPr>
            <p:nvPr/>
          </p:nvSpPr>
          <p:spPr bwMode="auto">
            <a:xfrm>
              <a:off x="3456" y="1535"/>
              <a:ext cx="1248" cy="1128"/>
            </a:xfrm>
            <a:prstGeom prst="rect">
              <a:avLst/>
            </a:prstGeom>
            <a:gradFill rotWithShape="0">
              <a:gsLst>
                <a:gs pos="0">
                  <a:srgbClr val="FFFFFF"/>
                </a:gs>
                <a:gs pos="100000">
                  <a:srgbClr val="FFFFFF">
                    <a:gamma/>
                    <a:shade val="66667"/>
                    <a:invGamma/>
                  </a:srgbClr>
                </a:gs>
              </a:gsLst>
              <a:path path="shape">
                <a:fillToRect l="50000" t="50000" r="50000" b="50000"/>
              </a:path>
            </a:gradFill>
            <a:ln w="9525">
              <a:solidFill>
                <a:srgbClr val="808080"/>
              </a:solidFill>
              <a:miter lim="800000"/>
              <a:headEnd/>
              <a:tailEnd/>
            </a:ln>
          </p:spPr>
          <p:txBody>
            <a:bodyPr/>
            <a:lstStyle/>
            <a:p>
              <a:endParaRPr lang="de-DE"/>
            </a:p>
          </p:txBody>
        </p:sp>
        <p:sp>
          <p:nvSpPr>
            <p:cNvPr id="60432" name="Line 16"/>
            <p:cNvSpPr>
              <a:spLocks noChangeShapeType="1"/>
            </p:cNvSpPr>
            <p:nvPr/>
          </p:nvSpPr>
          <p:spPr bwMode="auto">
            <a:xfrm flipV="1">
              <a:off x="3659" y="1535"/>
              <a:ext cx="0" cy="1019"/>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33" name="AutoShape 17"/>
            <p:cNvSpPr>
              <a:spLocks noChangeArrowheads="1"/>
            </p:cNvSpPr>
            <p:nvPr/>
          </p:nvSpPr>
          <p:spPr bwMode="auto">
            <a:xfrm rot="-168391">
              <a:off x="3693" y="1572"/>
              <a:ext cx="877" cy="36"/>
            </a:xfrm>
            <a:prstGeom prst="flowChartTerminator">
              <a:avLst/>
            </a:prstGeom>
            <a:gradFill rotWithShape="0">
              <a:gsLst>
                <a:gs pos="0">
                  <a:srgbClr val="FFFFFF"/>
                </a:gs>
                <a:gs pos="50000">
                  <a:srgbClr val="FFFFFF">
                    <a:gamma/>
                    <a:shade val="57647"/>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60434" name="Rectangle 18"/>
            <p:cNvSpPr>
              <a:spLocks noChangeArrowheads="1"/>
            </p:cNvSpPr>
            <p:nvPr/>
          </p:nvSpPr>
          <p:spPr bwMode="auto">
            <a:xfrm>
              <a:off x="4097" y="1535"/>
              <a:ext cx="24" cy="36"/>
            </a:xfrm>
            <a:prstGeom prst="rect">
              <a:avLst/>
            </a:prstGeom>
            <a:gradFill rotWithShape="0">
              <a:gsLst>
                <a:gs pos="0">
                  <a:srgbClr val="FFFFFF"/>
                </a:gs>
                <a:gs pos="50000">
                  <a:srgbClr val="FFFFFF">
                    <a:gamma/>
                    <a:shade val="46275"/>
                    <a:invGamma/>
                  </a:srgbClr>
                </a:gs>
                <a:gs pos="100000">
                  <a:srgbClr val="FFFFFF"/>
                </a:gs>
              </a:gsLst>
              <a:lin ang="0" scaled="1"/>
            </a:gradFill>
            <a:ln w="9525">
              <a:solidFill>
                <a:srgbClr val="808080"/>
              </a:solidFill>
              <a:miter lim="800000"/>
              <a:headEnd/>
              <a:tailEnd/>
            </a:ln>
          </p:spPr>
          <p:txBody>
            <a:bodyPr/>
            <a:lstStyle/>
            <a:p>
              <a:endParaRPr lang="de-DE"/>
            </a:p>
          </p:txBody>
        </p:sp>
        <p:sp>
          <p:nvSpPr>
            <p:cNvPr id="60435" name="Rectangle 19"/>
            <p:cNvSpPr>
              <a:spLocks noChangeArrowheads="1"/>
            </p:cNvSpPr>
            <p:nvPr/>
          </p:nvSpPr>
          <p:spPr bwMode="auto">
            <a:xfrm>
              <a:off x="3456" y="3246"/>
              <a:ext cx="1248" cy="509"/>
            </a:xfrm>
            <a:prstGeom prst="rect">
              <a:avLst/>
            </a:prstGeom>
            <a:gradFill rotWithShape="0">
              <a:gsLst>
                <a:gs pos="0">
                  <a:srgbClr val="FFFFFF"/>
                </a:gs>
                <a:gs pos="100000">
                  <a:srgbClr val="FFFFFF">
                    <a:gamma/>
                    <a:shade val="51373"/>
                    <a:invGamma/>
                  </a:srgbClr>
                </a:gs>
              </a:gsLst>
              <a:path path="rect">
                <a:fillToRect t="100000" r="100000"/>
              </a:path>
            </a:gradFill>
            <a:ln w="9525">
              <a:solidFill>
                <a:srgbClr val="808080"/>
              </a:solidFill>
              <a:miter lim="800000"/>
              <a:headEnd/>
              <a:tailEnd/>
            </a:ln>
          </p:spPr>
          <p:txBody>
            <a:bodyPr/>
            <a:lstStyle/>
            <a:p>
              <a:endParaRPr lang="de-DE"/>
            </a:p>
          </p:txBody>
        </p:sp>
        <p:sp>
          <p:nvSpPr>
            <p:cNvPr id="60436" name="Rectangle 20"/>
            <p:cNvSpPr>
              <a:spLocks noChangeArrowheads="1"/>
            </p:cNvSpPr>
            <p:nvPr/>
          </p:nvSpPr>
          <p:spPr bwMode="auto">
            <a:xfrm>
              <a:off x="3457" y="3269"/>
              <a:ext cx="1243" cy="36"/>
            </a:xfrm>
            <a:prstGeom prst="rect">
              <a:avLst/>
            </a:prstGeom>
            <a:gradFill rotWithShape="0">
              <a:gsLst>
                <a:gs pos="0">
                  <a:srgbClr val="FFFFFF"/>
                </a:gs>
                <a:gs pos="50000">
                  <a:srgbClr val="FFFFFF">
                    <a:gamma/>
                    <a:shade val="33333"/>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60437" name="AutoShape 21"/>
            <p:cNvSpPr>
              <a:spLocks noChangeArrowheads="1"/>
            </p:cNvSpPr>
            <p:nvPr/>
          </p:nvSpPr>
          <p:spPr bwMode="auto">
            <a:xfrm>
              <a:off x="3016" y="2664"/>
              <a:ext cx="1687" cy="254"/>
            </a:xfrm>
            <a:prstGeom prst="parallelogram">
              <a:avLst>
                <a:gd name="adj" fmla="val 179265"/>
              </a:avLst>
            </a:prstGeom>
            <a:gradFill rotWithShape="0">
              <a:gsLst>
                <a:gs pos="0">
                  <a:srgbClr val="FFFFFF"/>
                </a:gs>
                <a:gs pos="100000">
                  <a:srgbClr val="FFFFFF">
                    <a:gamma/>
                    <a:shade val="66667"/>
                    <a:invGamma/>
                  </a:srgbClr>
                </a:gs>
              </a:gsLst>
              <a:path path="rect">
                <a:fillToRect t="100000" r="100000"/>
              </a:path>
            </a:gradFill>
            <a:ln w="9525">
              <a:solidFill>
                <a:srgbClr val="333333"/>
              </a:solidFill>
              <a:miter lim="800000"/>
              <a:headEnd/>
              <a:tailEnd/>
            </a:ln>
          </p:spPr>
          <p:txBody>
            <a:bodyPr/>
            <a:lstStyle/>
            <a:p>
              <a:endParaRPr lang="de-DE"/>
            </a:p>
          </p:txBody>
        </p:sp>
      </p:grpSp>
      <p:grpSp>
        <p:nvGrpSpPr>
          <p:cNvPr id="60438" name="Group 22"/>
          <p:cNvGrpSpPr>
            <a:grpSpLocks/>
          </p:cNvGrpSpPr>
          <p:nvPr/>
        </p:nvGrpSpPr>
        <p:grpSpPr bwMode="auto">
          <a:xfrm>
            <a:off x="5076825" y="3429000"/>
            <a:ext cx="2536825" cy="987425"/>
            <a:chOff x="3177" y="2154"/>
            <a:chExt cx="1598" cy="622"/>
          </a:xfrm>
        </p:grpSpPr>
        <p:sp>
          <p:nvSpPr>
            <p:cNvPr id="60439" name="Line 23"/>
            <p:cNvSpPr>
              <a:spLocks noChangeShapeType="1"/>
            </p:cNvSpPr>
            <p:nvPr/>
          </p:nvSpPr>
          <p:spPr bwMode="auto">
            <a:xfrm flipV="1">
              <a:off x="3456" y="2554"/>
              <a:ext cx="202" cy="11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40" name="Rectangle 24"/>
            <p:cNvSpPr>
              <a:spLocks noChangeArrowheads="1"/>
            </p:cNvSpPr>
            <p:nvPr/>
          </p:nvSpPr>
          <p:spPr bwMode="auto">
            <a:xfrm>
              <a:off x="3658" y="2300"/>
              <a:ext cx="1047" cy="254"/>
            </a:xfrm>
            <a:prstGeom prst="rect">
              <a:avLst/>
            </a:prstGeom>
            <a:solidFill>
              <a:srgbClr val="CCFFFF"/>
            </a:solidFill>
            <a:ln w="9525">
              <a:solidFill>
                <a:srgbClr val="808080"/>
              </a:solidFill>
              <a:miter lim="800000"/>
              <a:headEnd/>
              <a:tailEnd/>
            </a:ln>
          </p:spPr>
          <p:txBody>
            <a:bodyPr/>
            <a:lstStyle/>
            <a:p>
              <a:endParaRPr lang="de-DE"/>
            </a:p>
          </p:txBody>
        </p:sp>
        <p:sp>
          <p:nvSpPr>
            <p:cNvPr id="60441" name="Line 25"/>
            <p:cNvSpPr>
              <a:spLocks noChangeShapeType="1"/>
            </p:cNvSpPr>
            <p:nvPr/>
          </p:nvSpPr>
          <p:spPr bwMode="auto">
            <a:xfrm>
              <a:off x="3659" y="2554"/>
              <a:ext cx="1046"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42" name="AutoShape 26"/>
            <p:cNvSpPr>
              <a:spLocks noChangeArrowheads="1"/>
            </p:cNvSpPr>
            <p:nvPr/>
          </p:nvSpPr>
          <p:spPr bwMode="auto">
            <a:xfrm rot="19926368">
              <a:off x="3177" y="2443"/>
              <a:ext cx="552" cy="217"/>
            </a:xfrm>
            <a:prstGeom prst="parallelogram">
              <a:avLst>
                <a:gd name="adj" fmla="val 52948"/>
              </a:avLst>
            </a:prstGeom>
            <a:solidFill>
              <a:srgbClr val="CCFFFF"/>
            </a:solidFill>
            <a:ln w="9525">
              <a:solidFill>
                <a:srgbClr val="808080"/>
              </a:solidFill>
              <a:miter lim="800000"/>
              <a:headEnd/>
              <a:tailEnd/>
            </a:ln>
          </p:spPr>
          <p:txBody>
            <a:bodyPr/>
            <a:lstStyle/>
            <a:p>
              <a:endParaRPr lang="de-DE"/>
            </a:p>
          </p:txBody>
        </p:sp>
        <p:sp>
          <p:nvSpPr>
            <p:cNvPr id="60443" name="Rectangle 27"/>
            <p:cNvSpPr>
              <a:spLocks noChangeArrowheads="1"/>
            </p:cNvSpPr>
            <p:nvPr/>
          </p:nvSpPr>
          <p:spPr bwMode="auto">
            <a:xfrm>
              <a:off x="3726" y="2372"/>
              <a:ext cx="978" cy="37"/>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60444" name="Rectangle 28"/>
            <p:cNvSpPr>
              <a:spLocks noChangeArrowheads="1"/>
            </p:cNvSpPr>
            <p:nvPr/>
          </p:nvSpPr>
          <p:spPr bwMode="auto">
            <a:xfrm>
              <a:off x="3726" y="2445"/>
              <a:ext cx="978" cy="37"/>
            </a:xfrm>
            <a:prstGeom prst="rect">
              <a:avLst/>
            </a:prstGeom>
            <a:gradFill rotWithShape="0">
              <a:gsLst>
                <a:gs pos="0">
                  <a:srgbClr val="FFFFFF"/>
                </a:gs>
                <a:gs pos="50000">
                  <a:srgbClr val="FFFFFF">
                    <a:gamma/>
                    <a:shade val="84706"/>
                    <a:invGamma/>
                  </a:srgbClr>
                </a:gs>
                <a:gs pos="100000">
                  <a:srgbClr val="FFFFFF"/>
                </a:gs>
              </a:gsLst>
              <a:lin ang="5400000" scaled="1"/>
            </a:gradFill>
            <a:ln w="9525">
              <a:solidFill>
                <a:srgbClr val="808080"/>
              </a:solidFill>
              <a:miter lim="800000"/>
              <a:headEnd/>
              <a:tailEnd/>
            </a:ln>
          </p:spPr>
          <p:txBody>
            <a:bodyPr/>
            <a:lstStyle/>
            <a:p>
              <a:endParaRPr lang="de-DE"/>
            </a:p>
          </p:txBody>
        </p:sp>
        <p:sp>
          <p:nvSpPr>
            <p:cNvPr id="60445" name="Oval 29"/>
            <p:cNvSpPr>
              <a:spLocks noChangeArrowheads="1"/>
            </p:cNvSpPr>
            <p:nvPr/>
          </p:nvSpPr>
          <p:spPr bwMode="auto">
            <a:xfrm>
              <a:off x="3591" y="2154"/>
              <a:ext cx="473" cy="473"/>
            </a:xfrm>
            <a:prstGeom prst="ellipse">
              <a:avLst/>
            </a:prstGeom>
            <a:solidFill>
              <a:srgbClr val="FFFFFF"/>
            </a:solidFill>
            <a:ln w="9525">
              <a:solidFill>
                <a:srgbClr val="000000"/>
              </a:solidFill>
              <a:round/>
              <a:headEnd/>
              <a:tailEnd/>
            </a:ln>
          </p:spPr>
          <p:txBody>
            <a:bodyPr/>
            <a:lstStyle/>
            <a:p>
              <a:endParaRPr lang="de-DE"/>
            </a:p>
          </p:txBody>
        </p:sp>
        <p:sp>
          <p:nvSpPr>
            <p:cNvPr id="60446" name="Oval 30"/>
            <p:cNvSpPr>
              <a:spLocks noChangeArrowheads="1"/>
            </p:cNvSpPr>
            <p:nvPr/>
          </p:nvSpPr>
          <p:spPr bwMode="auto">
            <a:xfrm>
              <a:off x="3625" y="2197"/>
              <a:ext cx="405" cy="402"/>
            </a:xfrm>
            <a:prstGeom prst="ellipse">
              <a:avLst/>
            </a:prstGeom>
            <a:solidFill>
              <a:srgbClr val="FFFFFF"/>
            </a:solidFill>
            <a:ln w="9525">
              <a:solidFill>
                <a:srgbClr val="000000"/>
              </a:solidFill>
              <a:round/>
              <a:headEnd/>
              <a:tailEnd/>
            </a:ln>
          </p:spPr>
          <p:txBody>
            <a:bodyPr/>
            <a:lstStyle/>
            <a:p>
              <a:endParaRPr lang="de-DE"/>
            </a:p>
          </p:txBody>
        </p:sp>
        <p:sp>
          <p:nvSpPr>
            <p:cNvPr id="60447" name="Oval 31"/>
            <p:cNvSpPr>
              <a:spLocks noChangeArrowheads="1"/>
            </p:cNvSpPr>
            <p:nvPr/>
          </p:nvSpPr>
          <p:spPr bwMode="auto">
            <a:xfrm>
              <a:off x="3524" y="2190"/>
              <a:ext cx="472" cy="474"/>
            </a:xfrm>
            <a:prstGeom prst="ellipse">
              <a:avLst/>
            </a:prstGeom>
            <a:solidFill>
              <a:srgbClr val="FFFFFF"/>
            </a:solidFill>
            <a:ln w="9525">
              <a:solidFill>
                <a:srgbClr val="000000"/>
              </a:solidFill>
              <a:round/>
              <a:headEnd/>
              <a:tailEnd/>
            </a:ln>
          </p:spPr>
          <p:txBody>
            <a:bodyPr/>
            <a:lstStyle/>
            <a:p>
              <a:endParaRPr lang="de-DE"/>
            </a:p>
          </p:txBody>
        </p:sp>
        <p:sp>
          <p:nvSpPr>
            <p:cNvPr id="60448" name="Oval 32"/>
            <p:cNvSpPr>
              <a:spLocks noChangeArrowheads="1"/>
            </p:cNvSpPr>
            <p:nvPr/>
          </p:nvSpPr>
          <p:spPr bwMode="auto">
            <a:xfrm>
              <a:off x="3558" y="2233"/>
              <a:ext cx="405" cy="402"/>
            </a:xfrm>
            <a:prstGeom prst="ellipse">
              <a:avLst/>
            </a:prstGeom>
            <a:solidFill>
              <a:srgbClr val="FFFFFF"/>
            </a:solidFill>
            <a:ln w="9525">
              <a:solidFill>
                <a:srgbClr val="000000"/>
              </a:solidFill>
              <a:round/>
              <a:headEnd/>
              <a:tailEnd/>
            </a:ln>
          </p:spPr>
          <p:txBody>
            <a:bodyPr/>
            <a:lstStyle/>
            <a:p>
              <a:endParaRPr lang="de-DE"/>
            </a:p>
          </p:txBody>
        </p:sp>
        <p:sp>
          <p:nvSpPr>
            <p:cNvPr id="60449" name="Oval 33"/>
            <p:cNvSpPr>
              <a:spLocks noChangeArrowheads="1"/>
            </p:cNvSpPr>
            <p:nvPr/>
          </p:nvSpPr>
          <p:spPr bwMode="auto">
            <a:xfrm>
              <a:off x="3457" y="2227"/>
              <a:ext cx="472" cy="473"/>
            </a:xfrm>
            <a:prstGeom prst="ellipse">
              <a:avLst/>
            </a:prstGeom>
            <a:solidFill>
              <a:srgbClr val="FFFFFF"/>
            </a:solidFill>
            <a:ln w="9525">
              <a:solidFill>
                <a:srgbClr val="000000"/>
              </a:solidFill>
              <a:round/>
              <a:headEnd/>
              <a:tailEnd/>
            </a:ln>
          </p:spPr>
          <p:txBody>
            <a:bodyPr/>
            <a:lstStyle/>
            <a:p>
              <a:endParaRPr lang="de-DE"/>
            </a:p>
          </p:txBody>
        </p:sp>
        <p:sp>
          <p:nvSpPr>
            <p:cNvPr id="60450" name="Oval 34"/>
            <p:cNvSpPr>
              <a:spLocks noChangeArrowheads="1"/>
            </p:cNvSpPr>
            <p:nvPr/>
          </p:nvSpPr>
          <p:spPr bwMode="auto">
            <a:xfrm>
              <a:off x="3490" y="2270"/>
              <a:ext cx="405" cy="401"/>
            </a:xfrm>
            <a:prstGeom prst="ellipse">
              <a:avLst/>
            </a:prstGeom>
            <a:solidFill>
              <a:srgbClr val="FFFFFF"/>
            </a:solidFill>
            <a:ln w="9525">
              <a:solidFill>
                <a:srgbClr val="000000"/>
              </a:solidFill>
              <a:round/>
              <a:headEnd/>
              <a:tailEnd/>
            </a:ln>
          </p:spPr>
          <p:txBody>
            <a:bodyPr/>
            <a:lstStyle/>
            <a:p>
              <a:endParaRPr lang="de-DE"/>
            </a:p>
          </p:txBody>
        </p:sp>
        <p:sp>
          <p:nvSpPr>
            <p:cNvPr id="60451" name="Oval 35"/>
            <p:cNvSpPr>
              <a:spLocks noChangeArrowheads="1"/>
            </p:cNvSpPr>
            <p:nvPr/>
          </p:nvSpPr>
          <p:spPr bwMode="auto">
            <a:xfrm>
              <a:off x="3389" y="2263"/>
              <a:ext cx="472" cy="473"/>
            </a:xfrm>
            <a:prstGeom prst="ellipse">
              <a:avLst/>
            </a:prstGeom>
            <a:solidFill>
              <a:srgbClr val="FFFFFF"/>
            </a:solidFill>
            <a:ln w="9525">
              <a:solidFill>
                <a:srgbClr val="000000"/>
              </a:solidFill>
              <a:round/>
              <a:headEnd/>
              <a:tailEnd/>
            </a:ln>
          </p:spPr>
          <p:txBody>
            <a:bodyPr/>
            <a:lstStyle/>
            <a:p>
              <a:endParaRPr lang="de-DE"/>
            </a:p>
          </p:txBody>
        </p:sp>
        <p:sp>
          <p:nvSpPr>
            <p:cNvPr id="60452" name="Oval 36"/>
            <p:cNvSpPr>
              <a:spLocks noChangeArrowheads="1"/>
            </p:cNvSpPr>
            <p:nvPr/>
          </p:nvSpPr>
          <p:spPr bwMode="auto">
            <a:xfrm>
              <a:off x="3423" y="2306"/>
              <a:ext cx="405" cy="402"/>
            </a:xfrm>
            <a:prstGeom prst="ellipse">
              <a:avLst/>
            </a:prstGeom>
            <a:solidFill>
              <a:srgbClr val="FFFFFF"/>
            </a:solidFill>
            <a:ln w="9525">
              <a:solidFill>
                <a:srgbClr val="000000"/>
              </a:solidFill>
              <a:round/>
              <a:headEnd/>
              <a:tailEnd/>
            </a:ln>
          </p:spPr>
          <p:txBody>
            <a:bodyPr/>
            <a:lstStyle/>
            <a:p>
              <a:endParaRPr lang="de-DE"/>
            </a:p>
          </p:txBody>
        </p:sp>
        <p:sp>
          <p:nvSpPr>
            <p:cNvPr id="60453" name="Oval 37"/>
            <p:cNvSpPr>
              <a:spLocks noChangeArrowheads="1"/>
            </p:cNvSpPr>
            <p:nvPr/>
          </p:nvSpPr>
          <p:spPr bwMode="auto">
            <a:xfrm>
              <a:off x="3322" y="2300"/>
              <a:ext cx="472" cy="473"/>
            </a:xfrm>
            <a:prstGeom prst="ellipse">
              <a:avLst/>
            </a:prstGeom>
            <a:solidFill>
              <a:srgbClr val="FFFFFF"/>
            </a:solidFill>
            <a:ln w="9525">
              <a:solidFill>
                <a:srgbClr val="000000"/>
              </a:solidFill>
              <a:round/>
              <a:headEnd/>
              <a:tailEnd/>
            </a:ln>
          </p:spPr>
          <p:txBody>
            <a:bodyPr/>
            <a:lstStyle/>
            <a:p>
              <a:endParaRPr lang="de-DE"/>
            </a:p>
          </p:txBody>
        </p:sp>
        <p:sp>
          <p:nvSpPr>
            <p:cNvPr id="60454" name="Oval 38"/>
            <p:cNvSpPr>
              <a:spLocks noChangeArrowheads="1"/>
            </p:cNvSpPr>
            <p:nvPr/>
          </p:nvSpPr>
          <p:spPr bwMode="auto">
            <a:xfrm>
              <a:off x="3355" y="2343"/>
              <a:ext cx="405" cy="401"/>
            </a:xfrm>
            <a:prstGeom prst="ellipse">
              <a:avLst/>
            </a:prstGeom>
            <a:solidFill>
              <a:srgbClr val="FFFFFF"/>
            </a:solidFill>
            <a:ln w="9525">
              <a:solidFill>
                <a:srgbClr val="000000"/>
              </a:solidFill>
              <a:round/>
              <a:headEnd/>
              <a:tailEnd/>
            </a:ln>
          </p:spPr>
          <p:txBody>
            <a:bodyPr/>
            <a:lstStyle/>
            <a:p>
              <a:endParaRPr lang="de-DE"/>
            </a:p>
          </p:txBody>
        </p:sp>
        <p:sp>
          <p:nvSpPr>
            <p:cNvPr id="60455" name="Oval 39"/>
            <p:cNvSpPr>
              <a:spLocks noChangeArrowheads="1"/>
            </p:cNvSpPr>
            <p:nvPr/>
          </p:nvSpPr>
          <p:spPr bwMode="auto">
            <a:xfrm>
              <a:off x="4161" y="2180"/>
              <a:ext cx="472" cy="473"/>
            </a:xfrm>
            <a:prstGeom prst="ellipse">
              <a:avLst/>
            </a:prstGeom>
            <a:solidFill>
              <a:srgbClr val="FFFFFF"/>
            </a:solidFill>
            <a:ln w="9525">
              <a:solidFill>
                <a:srgbClr val="000000"/>
              </a:solidFill>
              <a:round/>
              <a:headEnd/>
              <a:tailEnd/>
            </a:ln>
          </p:spPr>
          <p:txBody>
            <a:bodyPr/>
            <a:lstStyle/>
            <a:p>
              <a:endParaRPr lang="de-DE"/>
            </a:p>
          </p:txBody>
        </p:sp>
        <p:sp>
          <p:nvSpPr>
            <p:cNvPr id="60456" name="Oval 40"/>
            <p:cNvSpPr>
              <a:spLocks noChangeArrowheads="1"/>
            </p:cNvSpPr>
            <p:nvPr/>
          </p:nvSpPr>
          <p:spPr bwMode="auto">
            <a:xfrm>
              <a:off x="4194" y="2223"/>
              <a:ext cx="405" cy="401"/>
            </a:xfrm>
            <a:prstGeom prst="ellipse">
              <a:avLst/>
            </a:prstGeom>
            <a:solidFill>
              <a:srgbClr val="FFFFFF"/>
            </a:solidFill>
            <a:ln w="9525">
              <a:solidFill>
                <a:srgbClr val="000000"/>
              </a:solidFill>
              <a:round/>
              <a:headEnd/>
              <a:tailEnd/>
            </a:ln>
          </p:spPr>
          <p:txBody>
            <a:bodyPr/>
            <a:lstStyle/>
            <a:p>
              <a:endParaRPr lang="de-DE"/>
            </a:p>
          </p:txBody>
        </p:sp>
        <p:sp>
          <p:nvSpPr>
            <p:cNvPr id="60457" name="Oval 41"/>
            <p:cNvSpPr>
              <a:spLocks noChangeArrowheads="1"/>
            </p:cNvSpPr>
            <p:nvPr/>
          </p:nvSpPr>
          <p:spPr bwMode="auto">
            <a:xfrm>
              <a:off x="4097" y="2227"/>
              <a:ext cx="473" cy="473"/>
            </a:xfrm>
            <a:prstGeom prst="ellipse">
              <a:avLst/>
            </a:prstGeom>
            <a:solidFill>
              <a:srgbClr val="FFFFFF"/>
            </a:solidFill>
            <a:ln w="9525">
              <a:solidFill>
                <a:srgbClr val="000000"/>
              </a:solidFill>
              <a:round/>
              <a:headEnd/>
              <a:tailEnd/>
            </a:ln>
          </p:spPr>
          <p:txBody>
            <a:bodyPr/>
            <a:lstStyle/>
            <a:p>
              <a:endParaRPr lang="de-DE"/>
            </a:p>
          </p:txBody>
        </p:sp>
        <p:sp>
          <p:nvSpPr>
            <p:cNvPr id="60458" name="Oval 42"/>
            <p:cNvSpPr>
              <a:spLocks noChangeArrowheads="1"/>
            </p:cNvSpPr>
            <p:nvPr/>
          </p:nvSpPr>
          <p:spPr bwMode="auto">
            <a:xfrm>
              <a:off x="4131" y="2270"/>
              <a:ext cx="405" cy="401"/>
            </a:xfrm>
            <a:prstGeom prst="ellipse">
              <a:avLst/>
            </a:prstGeom>
            <a:solidFill>
              <a:srgbClr val="FFFFFF"/>
            </a:solidFill>
            <a:ln w="9525">
              <a:solidFill>
                <a:srgbClr val="000000"/>
              </a:solidFill>
              <a:round/>
              <a:headEnd/>
              <a:tailEnd/>
            </a:ln>
          </p:spPr>
          <p:txBody>
            <a:bodyPr/>
            <a:lstStyle/>
            <a:p>
              <a:endParaRPr lang="de-DE"/>
            </a:p>
          </p:txBody>
        </p:sp>
        <p:sp>
          <p:nvSpPr>
            <p:cNvPr id="60459" name="Oval 43"/>
            <p:cNvSpPr>
              <a:spLocks noChangeArrowheads="1"/>
            </p:cNvSpPr>
            <p:nvPr/>
          </p:nvSpPr>
          <p:spPr bwMode="auto">
            <a:xfrm>
              <a:off x="4030" y="2263"/>
              <a:ext cx="472" cy="473"/>
            </a:xfrm>
            <a:prstGeom prst="ellipse">
              <a:avLst/>
            </a:prstGeom>
            <a:solidFill>
              <a:srgbClr val="FFFFFF"/>
            </a:solidFill>
            <a:ln w="9525">
              <a:solidFill>
                <a:srgbClr val="000000"/>
              </a:solidFill>
              <a:round/>
              <a:headEnd/>
              <a:tailEnd/>
            </a:ln>
          </p:spPr>
          <p:txBody>
            <a:bodyPr/>
            <a:lstStyle/>
            <a:p>
              <a:endParaRPr lang="de-DE"/>
            </a:p>
          </p:txBody>
        </p:sp>
        <p:sp>
          <p:nvSpPr>
            <p:cNvPr id="60460" name="Oval 44"/>
            <p:cNvSpPr>
              <a:spLocks noChangeArrowheads="1"/>
            </p:cNvSpPr>
            <p:nvPr/>
          </p:nvSpPr>
          <p:spPr bwMode="auto">
            <a:xfrm>
              <a:off x="4064" y="2306"/>
              <a:ext cx="405" cy="402"/>
            </a:xfrm>
            <a:prstGeom prst="ellipse">
              <a:avLst/>
            </a:prstGeom>
            <a:solidFill>
              <a:srgbClr val="FFFFFF"/>
            </a:solidFill>
            <a:ln w="9525">
              <a:solidFill>
                <a:srgbClr val="000000"/>
              </a:solidFill>
              <a:round/>
              <a:headEnd/>
              <a:tailEnd/>
            </a:ln>
          </p:spPr>
          <p:txBody>
            <a:bodyPr/>
            <a:lstStyle/>
            <a:p>
              <a:endParaRPr lang="de-DE"/>
            </a:p>
          </p:txBody>
        </p:sp>
        <p:sp>
          <p:nvSpPr>
            <p:cNvPr id="60461" name="Oval 45"/>
            <p:cNvSpPr>
              <a:spLocks noChangeArrowheads="1"/>
            </p:cNvSpPr>
            <p:nvPr/>
          </p:nvSpPr>
          <p:spPr bwMode="auto">
            <a:xfrm>
              <a:off x="3963" y="2300"/>
              <a:ext cx="472" cy="473"/>
            </a:xfrm>
            <a:prstGeom prst="ellipse">
              <a:avLst/>
            </a:prstGeom>
            <a:solidFill>
              <a:srgbClr val="FFFFFF"/>
            </a:solidFill>
            <a:ln w="9525">
              <a:solidFill>
                <a:srgbClr val="000000"/>
              </a:solidFill>
              <a:round/>
              <a:headEnd/>
              <a:tailEnd/>
            </a:ln>
          </p:spPr>
          <p:txBody>
            <a:bodyPr/>
            <a:lstStyle/>
            <a:p>
              <a:endParaRPr lang="de-DE"/>
            </a:p>
          </p:txBody>
        </p:sp>
        <p:sp>
          <p:nvSpPr>
            <p:cNvPr id="60462" name="Oval 46"/>
            <p:cNvSpPr>
              <a:spLocks noChangeArrowheads="1"/>
            </p:cNvSpPr>
            <p:nvPr/>
          </p:nvSpPr>
          <p:spPr bwMode="auto">
            <a:xfrm>
              <a:off x="3996" y="2343"/>
              <a:ext cx="405" cy="401"/>
            </a:xfrm>
            <a:prstGeom prst="ellipse">
              <a:avLst/>
            </a:prstGeom>
            <a:solidFill>
              <a:srgbClr val="FFFFFF"/>
            </a:solidFill>
            <a:ln w="9525">
              <a:solidFill>
                <a:srgbClr val="000000"/>
              </a:solidFill>
              <a:round/>
              <a:headEnd/>
              <a:tailEnd/>
            </a:ln>
          </p:spPr>
          <p:txBody>
            <a:bodyPr/>
            <a:lstStyle/>
            <a:p>
              <a:endParaRPr lang="de-DE"/>
            </a:p>
          </p:txBody>
        </p:sp>
        <p:sp>
          <p:nvSpPr>
            <p:cNvPr id="60463" name="Rectangle 47"/>
            <p:cNvSpPr>
              <a:spLocks noChangeArrowheads="1"/>
            </p:cNvSpPr>
            <p:nvPr/>
          </p:nvSpPr>
          <p:spPr bwMode="auto">
            <a:xfrm>
              <a:off x="3261" y="2533"/>
              <a:ext cx="1235" cy="243"/>
            </a:xfrm>
            <a:prstGeom prst="rect">
              <a:avLst/>
            </a:prstGeom>
            <a:solidFill>
              <a:srgbClr val="CCFFFF"/>
            </a:solidFill>
            <a:ln w="9525">
              <a:solidFill>
                <a:srgbClr val="808080"/>
              </a:solidFill>
              <a:miter lim="800000"/>
              <a:headEnd/>
              <a:tailEnd/>
            </a:ln>
          </p:spPr>
          <p:txBody>
            <a:bodyPr/>
            <a:lstStyle/>
            <a:p>
              <a:endParaRPr lang="de-DE"/>
            </a:p>
          </p:txBody>
        </p:sp>
        <p:sp>
          <p:nvSpPr>
            <p:cNvPr id="60464" name="AutoShape 48"/>
            <p:cNvSpPr>
              <a:spLocks noChangeArrowheads="1"/>
            </p:cNvSpPr>
            <p:nvPr/>
          </p:nvSpPr>
          <p:spPr bwMode="auto">
            <a:xfrm rot="19926368">
              <a:off x="4430" y="2490"/>
              <a:ext cx="345" cy="214"/>
            </a:xfrm>
            <a:prstGeom prst="parallelogram">
              <a:avLst>
                <a:gd name="adj" fmla="val 53007"/>
              </a:avLst>
            </a:prstGeom>
            <a:solidFill>
              <a:srgbClr val="CCFFFF"/>
            </a:solidFill>
            <a:ln w="9525">
              <a:solidFill>
                <a:srgbClr val="808080"/>
              </a:solidFill>
              <a:miter lim="800000"/>
              <a:headEnd/>
              <a:tailEnd/>
            </a:ln>
          </p:spPr>
          <p:txBody>
            <a:bodyPr/>
            <a:lstStyle/>
            <a:p>
              <a:endParaRPr lang="de-DE"/>
            </a:p>
          </p:txBody>
        </p:sp>
        <p:sp>
          <p:nvSpPr>
            <p:cNvPr id="60465" name="Rectangle 49"/>
            <p:cNvSpPr>
              <a:spLocks noChangeArrowheads="1"/>
            </p:cNvSpPr>
            <p:nvPr/>
          </p:nvSpPr>
          <p:spPr bwMode="auto">
            <a:xfrm>
              <a:off x="3329" y="2676"/>
              <a:ext cx="1114" cy="37"/>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60466" name="Rectangle 50"/>
            <p:cNvSpPr>
              <a:spLocks noChangeArrowheads="1"/>
            </p:cNvSpPr>
            <p:nvPr/>
          </p:nvSpPr>
          <p:spPr bwMode="auto">
            <a:xfrm>
              <a:off x="3329" y="2598"/>
              <a:ext cx="1114" cy="37"/>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60467" name="AutoShape 51"/>
            <p:cNvSpPr>
              <a:spLocks noChangeArrowheads="1"/>
            </p:cNvSpPr>
            <p:nvPr/>
          </p:nvSpPr>
          <p:spPr bwMode="auto">
            <a:xfrm>
              <a:off x="4481" y="2500"/>
              <a:ext cx="39" cy="271"/>
            </a:xfrm>
            <a:prstGeom prst="flowChartTerminator">
              <a:avLst/>
            </a:prstGeom>
            <a:solidFill>
              <a:srgbClr val="CCFFFF"/>
            </a:solidFill>
            <a:ln w="9525">
              <a:solidFill>
                <a:srgbClr val="808080"/>
              </a:solidFill>
              <a:miter lim="800000"/>
              <a:headEnd/>
              <a:tailEnd/>
            </a:ln>
          </p:spPr>
          <p:txBody>
            <a:bodyPr/>
            <a:lstStyle/>
            <a:p>
              <a:endParaRPr lang="de-DE"/>
            </a:p>
          </p:txBody>
        </p:sp>
        <p:sp>
          <p:nvSpPr>
            <p:cNvPr id="60468" name="AutoShape 52"/>
            <p:cNvSpPr>
              <a:spLocks noChangeArrowheads="1"/>
            </p:cNvSpPr>
            <p:nvPr/>
          </p:nvSpPr>
          <p:spPr bwMode="auto">
            <a:xfrm rot="10800000">
              <a:off x="3254" y="2502"/>
              <a:ext cx="39" cy="271"/>
            </a:xfrm>
            <a:prstGeom prst="flowChartTerminator">
              <a:avLst/>
            </a:prstGeom>
            <a:solidFill>
              <a:srgbClr val="CCFFFF"/>
            </a:solidFill>
            <a:ln w="9525">
              <a:solidFill>
                <a:srgbClr val="808080"/>
              </a:solidFill>
              <a:miter lim="800000"/>
              <a:headEnd/>
              <a:tailEnd/>
            </a:ln>
          </p:spPr>
          <p:txBody>
            <a:bodyPr/>
            <a:lstStyle/>
            <a:p>
              <a:endParaRPr lang="de-DE"/>
            </a:p>
          </p:txBody>
        </p:sp>
        <p:grpSp>
          <p:nvGrpSpPr>
            <p:cNvPr id="60469" name="Group 53"/>
            <p:cNvGrpSpPr>
              <a:grpSpLocks/>
            </p:cNvGrpSpPr>
            <p:nvPr/>
          </p:nvGrpSpPr>
          <p:grpSpPr bwMode="auto">
            <a:xfrm>
              <a:off x="3407" y="2404"/>
              <a:ext cx="875" cy="91"/>
              <a:chOff x="3038" y="8116"/>
              <a:chExt cx="4049" cy="420"/>
            </a:xfrm>
          </p:grpSpPr>
          <p:sp>
            <p:nvSpPr>
              <p:cNvPr id="60470" name="Freeform 54"/>
              <p:cNvSpPr>
                <a:spLocks/>
              </p:cNvSpPr>
              <p:nvPr/>
            </p:nvSpPr>
            <p:spPr bwMode="auto">
              <a:xfrm>
                <a:off x="6959" y="8116"/>
                <a:ext cx="128" cy="95"/>
              </a:xfrm>
              <a:custGeom>
                <a:avLst/>
                <a:gdLst>
                  <a:gd name="T0" fmla="*/ 128 w 128"/>
                  <a:gd name="T1" fmla="*/ 0 h 95"/>
                  <a:gd name="T2" fmla="*/ 15 w 128"/>
                  <a:gd name="T3" fmla="*/ 76 h 95"/>
                  <a:gd name="T4" fmla="*/ 71 w 128"/>
                  <a:gd name="T5" fmla="*/ 95 h 95"/>
                  <a:gd name="T6" fmla="*/ 128 w 128"/>
                  <a:gd name="T7" fmla="*/ 0 h 95"/>
                </a:gdLst>
                <a:ahLst/>
                <a:cxnLst>
                  <a:cxn ang="0">
                    <a:pos x="T0" y="T1"/>
                  </a:cxn>
                  <a:cxn ang="0">
                    <a:pos x="T2" y="T3"/>
                  </a:cxn>
                  <a:cxn ang="0">
                    <a:pos x="T4" y="T5"/>
                  </a:cxn>
                  <a:cxn ang="0">
                    <a:pos x="T6" y="T7"/>
                  </a:cxn>
                </a:cxnLst>
                <a:rect l="0" t="0" r="r" b="b"/>
                <a:pathLst>
                  <a:path w="128" h="95">
                    <a:moveTo>
                      <a:pt x="128" y="0"/>
                    </a:moveTo>
                    <a:cubicBezTo>
                      <a:pt x="106" y="5"/>
                      <a:pt x="0" y="14"/>
                      <a:pt x="15" y="76"/>
                    </a:cubicBezTo>
                    <a:cubicBezTo>
                      <a:pt x="20" y="95"/>
                      <a:pt x="52" y="89"/>
                      <a:pt x="71" y="95"/>
                    </a:cubicBezTo>
                    <a:cubicBezTo>
                      <a:pt x="117" y="26"/>
                      <a:pt x="99" y="58"/>
                      <a:pt x="128" y="0"/>
                    </a:cubicBezTo>
                    <a:close/>
                  </a:path>
                </a:pathLst>
              </a:custGeom>
              <a:solidFill>
                <a:srgbClr val="C0C0C0">
                  <a:alpha val="50000"/>
                </a:srgbClr>
              </a:solidFill>
              <a:ln w="9525">
                <a:solidFill>
                  <a:srgbClr val="C0C0C0"/>
                </a:solidFill>
                <a:round/>
                <a:headEnd/>
                <a:tailEnd/>
              </a:ln>
            </p:spPr>
            <p:txBody>
              <a:bodyPr/>
              <a:lstStyle/>
              <a:p>
                <a:endParaRPr lang="de-DE"/>
              </a:p>
            </p:txBody>
          </p:sp>
          <p:sp>
            <p:nvSpPr>
              <p:cNvPr id="60471" name="Freeform 55"/>
              <p:cNvSpPr>
                <a:spLocks/>
              </p:cNvSpPr>
              <p:nvPr/>
            </p:nvSpPr>
            <p:spPr bwMode="auto">
              <a:xfrm>
                <a:off x="3038" y="8441"/>
                <a:ext cx="128" cy="95"/>
              </a:xfrm>
              <a:custGeom>
                <a:avLst/>
                <a:gdLst>
                  <a:gd name="T0" fmla="*/ 128 w 128"/>
                  <a:gd name="T1" fmla="*/ 0 h 95"/>
                  <a:gd name="T2" fmla="*/ 15 w 128"/>
                  <a:gd name="T3" fmla="*/ 76 h 95"/>
                  <a:gd name="T4" fmla="*/ 71 w 128"/>
                  <a:gd name="T5" fmla="*/ 95 h 95"/>
                  <a:gd name="T6" fmla="*/ 128 w 128"/>
                  <a:gd name="T7" fmla="*/ 0 h 95"/>
                </a:gdLst>
                <a:ahLst/>
                <a:cxnLst>
                  <a:cxn ang="0">
                    <a:pos x="T0" y="T1"/>
                  </a:cxn>
                  <a:cxn ang="0">
                    <a:pos x="T2" y="T3"/>
                  </a:cxn>
                  <a:cxn ang="0">
                    <a:pos x="T4" y="T5"/>
                  </a:cxn>
                  <a:cxn ang="0">
                    <a:pos x="T6" y="T7"/>
                  </a:cxn>
                </a:cxnLst>
                <a:rect l="0" t="0" r="r" b="b"/>
                <a:pathLst>
                  <a:path w="128" h="95">
                    <a:moveTo>
                      <a:pt x="128" y="0"/>
                    </a:moveTo>
                    <a:cubicBezTo>
                      <a:pt x="106" y="5"/>
                      <a:pt x="0" y="14"/>
                      <a:pt x="15" y="76"/>
                    </a:cubicBezTo>
                    <a:cubicBezTo>
                      <a:pt x="20" y="95"/>
                      <a:pt x="52" y="89"/>
                      <a:pt x="71" y="95"/>
                    </a:cubicBezTo>
                    <a:cubicBezTo>
                      <a:pt x="117" y="26"/>
                      <a:pt x="99" y="58"/>
                      <a:pt x="128" y="0"/>
                    </a:cubicBezTo>
                    <a:close/>
                  </a:path>
                </a:pathLst>
              </a:custGeom>
              <a:solidFill>
                <a:srgbClr val="C0C0C0">
                  <a:alpha val="50000"/>
                </a:srgbClr>
              </a:solidFill>
              <a:ln w="9525">
                <a:solidFill>
                  <a:srgbClr val="C0C0C0"/>
                </a:solidFill>
                <a:round/>
                <a:headEnd/>
                <a:tailEnd/>
              </a:ln>
            </p:spPr>
            <p:txBody>
              <a:bodyPr/>
              <a:lstStyle/>
              <a:p>
                <a:endParaRPr lang="de-DE"/>
              </a:p>
            </p:txBody>
          </p:sp>
          <p:sp>
            <p:nvSpPr>
              <p:cNvPr id="60472" name="Freeform 56"/>
              <p:cNvSpPr>
                <a:spLocks/>
              </p:cNvSpPr>
              <p:nvPr/>
            </p:nvSpPr>
            <p:spPr bwMode="auto">
              <a:xfrm>
                <a:off x="3281" y="8230"/>
                <a:ext cx="168" cy="194"/>
              </a:xfrm>
              <a:custGeom>
                <a:avLst/>
                <a:gdLst>
                  <a:gd name="T0" fmla="*/ 17 w 168"/>
                  <a:gd name="T1" fmla="*/ 0 h 194"/>
                  <a:gd name="T2" fmla="*/ 93 w 168"/>
                  <a:gd name="T3" fmla="*/ 190 h 194"/>
                  <a:gd name="T4" fmla="*/ 168 w 168"/>
                  <a:gd name="T5" fmla="*/ 171 h 194"/>
                  <a:gd name="T6" fmla="*/ 149 w 168"/>
                  <a:gd name="T7" fmla="*/ 95 h 194"/>
                  <a:gd name="T8" fmla="*/ 17 w 168"/>
                  <a:gd name="T9" fmla="*/ 0 h 194"/>
                </a:gdLst>
                <a:ahLst/>
                <a:cxnLst>
                  <a:cxn ang="0">
                    <a:pos x="T0" y="T1"/>
                  </a:cxn>
                  <a:cxn ang="0">
                    <a:pos x="T2" y="T3"/>
                  </a:cxn>
                  <a:cxn ang="0">
                    <a:pos x="T4" y="T5"/>
                  </a:cxn>
                  <a:cxn ang="0">
                    <a:pos x="T6" y="T7"/>
                  </a:cxn>
                  <a:cxn ang="0">
                    <a:pos x="T8" y="T9"/>
                  </a:cxn>
                </a:cxnLst>
                <a:rect l="0" t="0" r="r" b="b"/>
                <a:pathLst>
                  <a:path w="168" h="194">
                    <a:moveTo>
                      <a:pt x="17" y="0"/>
                    </a:moveTo>
                    <a:cubicBezTo>
                      <a:pt x="24" y="56"/>
                      <a:pt x="0" y="177"/>
                      <a:pt x="93" y="190"/>
                    </a:cubicBezTo>
                    <a:cubicBezTo>
                      <a:pt x="119" y="194"/>
                      <a:pt x="143" y="177"/>
                      <a:pt x="168" y="171"/>
                    </a:cubicBezTo>
                    <a:cubicBezTo>
                      <a:pt x="162" y="146"/>
                      <a:pt x="166" y="115"/>
                      <a:pt x="149" y="95"/>
                    </a:cubicBezTo>
                    <a:cubicBezTo>
                      <a:pt x="113" y="54"/>
                      <a:pt x="55" y="38"/>
                      <a:pt x="17" y="0"/>
                    </a:cubicBezTo>
                    <a:close/>
                  </a:path>
                </a:pathLst>
              </a:custGeom>
              <a:solidFill>
                <a:srgbClr val="C0C0C0">
                  <a:alpha val="50000"/>
                </a:srgbClr>
              </a:solidFill>
              <a:ln w="9525">
                <a:solidFill>
                  <a:srgbClr val="C0C0C0"/>
                </a:solidFill>
                <a:round/>
                <a:headEnd/>
                <a:tailEnd/>
              </a:ln>
            </p:spPr>
            <p:txBody>
              <a:bodyPr/>
              <a:lstStyle/>
              <a:p>
                <a:endParaRPr lang="de-DE"/>
              </a:p>
            </p:txBody>
          </p:sp>
          <p:sp>
            <p:nvSpPr>
              <p:cNvPr id="60473" name="Freeform 57"/>
              <p:cNvSpPr>
                <a:spLocks/>
              </p:cNvSpPr>
              <p:nvPr/>
            </p:nvSpPr>
            <p:spPr bwMode="auto">
              <a:xfrm>
                <a:off x="3398" y="8264"/>
                <a:ext cx="168" cy="194"/>
              </a:xfrm>
              <a:custGeom>
                <a:avLst/>
                <a:gdLst>
                  <a:gd name="T0" fmla="*/ 17 w 168"/>
                  <a:gd name="T1" fmla="*/ 0 h 194"/>
                  <a:gd name="T2" fmla="*/ 93 w 168"/>
                  <a:gd name="T3" fmla="*/ 190 h 194"/>
                  <a:gd name="T4" fmla="*/ 168 w 168"/>
                  <a:gd name="T5" fmla="*/ 171 h 194"/>
                  <a:gd name="T6" fmla="*/ 149 w 168"/>
                  <a:gd name="T7" fmla="*/ 95 h 194"/>
                  <a:gd name="T8" fmla="*/ 17 w 168"/>
                  <a:gd name="T9" fmla="*/ 0 h 194"/>
                </a:gdLst>
                <a:ahLst/>
                <a:cxnLst>
                  <a:cxn ang="0">
                    <a:pos x="T0" y="T1"/>
                  </a:cxn>
                  <a:cxn ang="0">
                    <a:pos x="T2" y="T3"/>
                  </a:cxn>
                  <a:cxn ang="0">
                    <a:pos x="T4" y="T5"/>
                  </a:cxn>
                  <a:cxn ang="0">
                    <a:pos x="T6" y="T7"/>
                  </a:cxn>
                  <a:cxn ang="0">
                    <a:pos x="T8" y="T9"/>
                  </a:cxn>
                </a:cxnLst>
                <a:rect l="0" t="0" r="r" b="b"/>
                <a:pathLst>
                  <a:path w="168" h="194">
                    <a:moveTo>
                      <a:pt x="17" y="0"/>
                    </a:moveTo>
                    <a:cubicBezTo>
                      <a:pt x="24" y="56"/>
                      <a:pt x="0" y="177"/>
                      <a:pt x="93" y="190"/>
                    </a:cubicBezTo>
                    <a:cubicBezTo>
                      <a:pt x="119" y="194"/>
                      <a:pt x="143" y="177"/>
                      <a:pt x="168" y="171"/>
                    </a:cubicBezTo>
                    <a:cubicBezTo>
                      <a:pt x="162" y="146"/>
                      <a:pt x="166" y="115"/>
                      <a:pt x="149" y="95"/>
                    </a:cubicBezTo>
                    <a:cubicBezTo>
                      <a:pt x="113" y="54"/>
                      <a:pt x="55" y="38"/>
                      <a:pt x="17" y="0"/>
                    </a:cubicBezTo>
                    <a:close/>
                  </a:path>
                </a:pathLst>
              </a:custGeom>
              <a:solidFill>
                <a:srgbClr val="C0C0C0">
                  <a:alpha val="50000"/>
                </a:srgbClr>
              </a:solidFill>
              <a:ln w="9525">
                <a:solidFill>
                  <a:srgbClr val="C0C0C0"/>
                </a:solidFill>
                <a:round/>
                <a:headEnd/>
                <a:tailEnd/>
              </a:ln>
            </p:spPr>
            <p:txBody>
              <a:bodyPr/>
              <a:lstStyle/>
              <a:p>
                <a:endParaRPr lang="de-DE"/>
              </a:p>
            </p:txBody>
          </p:sp>
          <p:sp>
            <p:nvSpPr>
              <p:cNvPr id="60474" name="Freeform 58"/>
              <p:cNvSpPr>
                <a:spLocks/>
              </p:cNvSpPr>
              <p:nvPr/>
            </p:nvSpPr>
            <p:spPr bwMode="auto">
              <a:xfrm>
                <a:off x="6638" y="8264"/>
                <a:ext cx="168" cy="194"/>
              </a:xfrm>
              <a:custGeom>
                <a:avLst/>
                <a:gdLst>
                  <a:gd name="T0" fmla="*/ 17 w 168"/>
                  <a:gd name="T1" fmla="*/ 0 h 194"/>
                  <a:gd name="T2" fmla="*/ 93 w 168"/>
                  <a:gd name="T3" fmla="*/ 190 h 194"/>
                  <a:gd name="T4" fmla="*/ 168 w 168"/>
                  <a:gd name="T5" fmla="*/ 171 h 194"/>
                  <a:gd name="T6" fmla="*/ 149 w 168"/>
                  <a:gd name="T7" fmla="*/ 95 h 194"/>
                  <a:gd name="T8" fmla="*/ 17 w 168"/>
                  <a:gd name="T9" fmla="*/ 0 h 194"/>
                </a:gdLst>
                <a:ahLst/>
                <a:cxnLst>
                  <a:cxn ang="0">
                    <a:pos x="T0" y="T1"/>
                  </a:cxn>
                  <a:cxn ang="0">
                    <a:pos x="T2" y="T3"/>
                  </a:cxn>
                  <a:cxn ang="0">
                    <a:pos x="T4" y="T5"/>
                  </a:cxn>
                  <a:cxn ang="0">
                    <a:pos x="T6" y="T7"/>
                  </a:cxn>
                  <a:cxn ang="0">
                    <a:pos x="T8" y="T9"/>
                  </a:cxn>
                </a:cxnLst>
                <a:rect l="0" t="0" r="r" b="b"/>
                <a:pathLst>
                  <a:path w="168" h="194">
                    <a:moveTo>
                      <a:pt x="17" y="0"/>
                    </a:moveTo>
                    <a:cubicBezTo>
                      <a:pt x="24" y="56"/>
                      <a:pt x="0" y="177"/>
                      <a:pt x="93" y="190"/>
                    </a:cubicBezTo>
                    <a:cubicBezTo>
                      <a:pt x="119" y="194"/>
                      <a:pt x="143" y="177"/>
                      <a:pt x="168" y="171"/>
                    </a:cubicBezTo>
                    <a:cubicBezTo>
                      <a:pt x="162" y="146"/>
                      <a:pt x="166" y="115"/>
                      <a:pt x="149" y="95"/>
                    </a:cubicBezTo>
                    <a:cubicBezTo>
                      <a:pt x="113" y="54"/>
                      <a:pt x="55" y="38"/>
                      <a:pt x="17" y="0"/>
                    </a:cubicBezTo>
                    <a:close/>
                  </a:path>
                </a:pathLst>
              </a:custGeom>
              <a:solidFill>
                <a:srgbClr val="C0C0C0">
                  <a:alpha val="50000"/>
                </a:srgbClr>
              </a:solidFill>
              <a:ln w="9525">
                <a:solidFill>
                  <a:srgbClr val="C0C0C0"/>
                </a:solidFill>
                <a:round/>
                <a:headEnd/>
                <a:tailEnd/>
              </a:ln>
            </p:spPr>
            <p:txBody>
              <a:bodyPr/>
              <a:lstStyle/>
              <a:p>
                <a:endParaRPr lang="de-DE"/>
              </a:p>
            </p:txBody>
          </p:sp>
          <p:sp>
            <p:nvSpPr>
              <p:cNvPr id="60475" name="Freeform 59"/>
              <p:cNvSpPr>
                <a:spLocks/>
              </p:cNvSpPr>
              <p:nvPr/>
            </p:nvSpPr>
            <p:spPr bwMode="auto">
              <a:xfrm>
                <a:off x="6458" y="8264"/>
                <a:ext cx="168" cy="194"/>
              </a:xfrm>
              <a:custGeom>
                <a:avLst/>
                <a:gdLst>
                  <a:gd name="T0" fmla="*/ 17 w 168"/>
                  <a:gd name="T1" fmla="*/ 0 h 194"/>
                  <a:gd name="T2" fmla="*/ 93 w 168"/>
                  <a:gd name="T3" fmla="*/ 190 h 194"/>
                  <a:gd name="T4" fmla="*/ 168 w 168"/>
                  <a:gd name="T5" fmla="*/ 171 h 194"/>
                  <a:gd name="T6" fmla="*/ 149 w 168"/>
                  <a:gd name="T7" fmla="*/ 95 h 194"/>
                  <a:gd name="T8" fmla="*/ 17 w 168"/>
                  <a:gd name="T9" fmla="*/ 0 h 194"/>
                </a:gdLst>
                <a:ahLst/>
                <a:cxnLst>
                  <a:cxn ang="0">
                    <a:pos x="T0" y="T1"/>
                  </a:cxn>
                  <a:cxn ang="0">
                    <a:pos x="T2" y="T3"/>
                  </a:cxn>
                  <a:cxn ang="0">
                    <a:pos x="T4" y="T5"/>
                  </a:cxn>
                  <a:cxn ang="0">
                    <a:pos x="T6" y="T7"/>
                  </a:cxn>
                  <a:cxn ang="0">
                    <a:pos x="T8" y="T9"/>
                  </a:cxn>
                </a:cxnLst>
                <a:rect l="0" t="0" r="r" b="b"/>
                <a:pathLst>
                  <a:path w="168" h="194">
                    <a:moveTo>
                      <a:pt x="17" y="0"/>
                    </a:moveTo>
                    <a:cubicBezTo>
                      <a:pt x="24" y="56"/>
                      <a:pt x="0" y="177"/>
                      <a:pt x="93" y="190"/>
                    </a:cubicBezTo>
                    <a:cubicBezTo>
                      <a:pt x="119" y="194"/>
                      <a:pt x="143" y="177"/>
                      <a:pt x="168" y="171"/>
                    </a:cubicBezTo>
                    <a:cubicBezTo>
                      <a:pt x="162" y="146"/>
                      <a:pt x="166" y="115"/>
                      <a:pt x="149" y="95"/>
                    </a:cubicBezTo>
                    <a:cubicBezTo>
                      <a:pt x="113" y="54"/>
                      <a:pt x="55" y="38"/>
                      <a:pt x="17" y="0"/>
                    </a:cubicBezTo>
                    <a:close/>
                  </a:path>
                </a:pathLst>
              </a:custGeom>
              <a:solidFill>
                <a:srgbClr val="C0C0C0">
                  <a:alpha val="50000"/>
                </a:srgbClr>
              </a:solidFill>
              <a:ln w="9525">
                <a:solidFill>
                  <a:srgbClr val="C0C0C0"/>
                </a:solidFill>
                <a:round/>
                <a:headEnd/>
                <a:tailEnd/>
              </a:ln>
            </p:spPr>
            <p:txBody>
              <a:bodyPr/>
              <a:lstStyle/>
              <a:p>
                <a:endParaRPr lang="de-DE"/>
              </a:p>
            </p:txBody>
          </p:sp>
        </p:grpSp>
      </p:grpSp>
      <p:sp>
        <p:nvSpPr>
          <p:cNvPr id="60476" name="AutoShape 60"/>
          <p:cNvSpPr>
            <a:spLocks noChangeArrowheads="1"/>
          </p:cNvSpPr>
          <p:nvPr/>
        </p:nvSpPr>
        <p:spPr bwMode="auto">
          <a:xfrm>
            <a:off x="6196013" y="2679700"/>
            <a:ext cx="731837" cy="731838"/>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700" b="1">
                <a:solidFill>
                  <a:srgbClr val="00FF00"/>
                </a:solidFill>
              </a:rPr>
              <a:t>!</a:t>
            </a:r>
            <a:endParaRPr lang="de-DE" altLang="de-DE"/>
          </a:p>
        </p:txBody>
      </p:sp>
      <p:sp>
        <p:nvSpPr>
          <p:cNvPr id="60477" name="Rectangle 61"/>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60479" name="Rectangle 63"/>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80" name="Rectangle 64"/>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60481" name="Rectangle 65"/>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childTnLst>
                          </p:cTn>
                        </p:par>
                        <p:par>
                          <p:cTn id="13" fill="hold" nodeType="afterGroup">
                            <p:stCondLst>
                              <p:cond delay="2000"/>
                            </p:stCondLst>
                            <p:childTnLst>
                              <p:par>
                                <p:cTn id="14" presetID="10" presetClass="entr" presetSubtype="0" fill="hold" nodeType="afterEffect">
                                  <p:stCondLst>
                                    <p:cond delay="2000"/>
                                  </p:stCondLst>
                                  <p:childTnLst>
                                    <p:set>
                                      <p:cBhvr>
                                        <p:cTn id="15" dur="1" fill="hold">
                                          <p:stCondLst>
                                            <p:cond delay="0"/>
                                          </p:stCondLst>
                                        </p:cTn>
                                        <p:tgtEl>
                                          <p:spTgt spid="60419">
                                            <p:txEl>
                                              <p:pRg st="2" end="2"/>
                                            </p:txEl>
                                          </p:spTgt>
                                        </p:tgtEl>
                                        <p:attrNameLst>
                                          <p:attrName>style.visibility</p:attrName>
                                        </p:attrNameLst>
                                      </p:cBhvr>
                                      <p:to>
                                        <p:strVal val="visible"/>
                                      </p:to>
                                    </p:set>
                                    <p:animEffect transition="in" filter="fade">
                                      <p:cBhvr>
                                        <p:cTn id="16" dur="2000"/>
                                        <p:tgtEl>
                                          <p:spTgt spid="6041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0420"/>
                                        </p:tgtEl>
                                        <p:attrNameLst>
                                          <p:attrName>style.visibility</p:attrName>
                                        </p:attrNameLst>
                                      </p:cBhvr>
                                      <p:to>
                                        <p:strVal val="visible"/>
                                      </p:to>
                                    </p:set>
                                    <p:animEffect transition="in" filter="fade">
                                      <p:cBhvr>
                                        <p:cTn id="19" dur="2000"/>
                                        <p:tgtEl>
                                          <p:spTgt spid="604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2000"/>
                                  </p:stCondLst>
                                  <p:childTnLst>
                                    <p:set>
                                      <p:cBhvr>
                                        <p:cTn id="23" dur="1" fill="hold">
                                          <p:stCondLst>
                                            <p:cond delay="0"/>
                                          </p:stCondLst>
                                        </p:cTn>
                                        <p:tgtEl>
                                          <p:spTgt spid="60438"/>
                                        </p:tgtEl>
                                        <p:attrNameLst>
                                          <p:attrName>style.visibility</p:attrName>
                                        </p:attrNameLst>
                                      </p:cBhvr>
                                      <p:to>
                                        <p:strVal val="visible"/>
                                      </p:to>
                                    </p:set>
                                    <p:animEffect transition="in" filter="fade">
                                      <p:cBhvr>
                                        <p:cTn id="24" dur="3000"/>
                                        <p:tgtEl>
                                          <p:spTgt spid="60438"/>
                                        </p:tgtEl>
                                      </p:cBhvr>
                                    </p:animEffect>
                                    <p:anim calcmode="lin" valueType="num">
                                      <p:cBhvr>
                                        <p:cTn id="25" dur="3000" fill="hold"/>
                                        <p:tgtEl>
                                          <p:spTgt spid="60438"/>
                                        </p:tgtEl>
                                        <p:attrNameLst>
                                          <p:attrName>ppt_x</p:attrName>
                                        </p:attrNameLst>
                                      </p:cBhvr>
                                      <p:tavLst>
                                        <p:tav tm="0">
                                          <p:val>
                                            <p:strVal val="#ppt_x"/>
                                          </p:val>
                                        </p:tav>
                                        <p:tav tm="100000">
                                          <p:val>
                                            <p:strVal val="#ppt_x"/>
                                          </p:val>
                                        </p:tav>
                                      </p:tavLst>
                                    </p:anim>
                                    <p:anim calcmode="lin" valueType="num">
                                      <p:cBhvr>
                                        <p:cTn id="26" dur="3000" fill="hold"/>
                                        <p:tgtEl>
                                          <p:spTgt spid="60438"/>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60476"/>
                                        </p:tgtEl>
                                        <p:attrNameLst>
                                          <p:attrName>style.visibility</p:attrName>
                                        </p:attrNameLst>
                                      </p:cBhvr>
                                      <p:to>
                                        <p:strVal val="visible"/>
                                      </p:to>
                                    </p:set>
                                    <p:animEffect transition="in" filter="fade">
                                      <p:cBhvr>
                                        <p:cTn id="29" dur="2000"/>
                                        <p:tgtEl>
                                          <p:spTgt spid="604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3000"/>
                                  </p:stCondLst>
                                  <p:childTnLst>
                                    <p:set>
                                      <p:cBhvr>
                                        <p:cTn id="33" dur="1" fill="hold">
                                          <p:stCondLst>
                                            <p:cond delay="0"/>
                                          </p:stCondLst>
                                        </p:cTn>
                                        <p:tgtEl>
                                          <p:spTgt spid="60419">
                                            <p:txEl>
                                              <p:pRg st="4" end="4"/>
                                            </p:txEl>
                                          </p:spTgt>
                                        </p:tgtEl>
                                        <p:attrNameLst>
                                          <p:attrName>style.visibility</p:attrName>
                                        </p:attrNameLst>
                                      </p:cBhvr>
                                      <p:to>
                                        <p:strVal val="visible"/>
                                      </p:to>
                                    </p:set>
                                    <p:animEffect transition="in" filter="fade">
                                      <p:cBhvr>
                                        <p:cTn id="34" dur="2000"/>
                                        <p:tgtEl>
                                          <p:spTgt spid="6041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3000"/>
                                  </p:stCondLst>
                                  <p:childTnLst>
                                    <p:set>
                                      <p:cBhvr>
                                        <p:cTn id="38" dur="1" fill="hold">
                                          <p:stCondLst>
                                            <p:cond delay="0"/>
                                          </p:stCondLst>
                                        </p:cTn>
                                        <p:tgtEl>
                                          <p:spTgt spid="60419">
                                            <p:txEl>
                                              <p:pRg st="6" end="6"/>
                                            </p:txEl>
                                          </p:spTgt>
                                        </p:tgtEl>
                                        <p:attrNameLst>
                                          <p:attrName>style.visibility</p:attrName>
                                        </p:attrNameLst>
                                      </p:cBhvr>
                                      <p:to>
                                        <p:strVal val="visible"/>
                                      </p:to>
                                    </p:set>
                                    <p:animEffect transition="in" filter="fade">
                                      <p:cBhvr>
                                        <p:cTn id="39" dur="2000"/>
                                        <p:tgtEl>
                                          <p:spTgt spid="60419">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2500"/>
                                  </p:stCondLst>
                                  <p:childTnLst>
                                    <p:set>
                                      <p:cBhvr>
                                        <p:cTn id="43" dur="1" fill="hold">
                                          <p:stCondLst>
                                            <p:cond delay="0"/>
                                          </p:stCondLst>
                                        </p:cTn>
                                        <p:tgtEl>
                                          <p:spTgt spid="60419">
                                            <p:txEl>
                                              <p:pRg st="8" end="8"/>
                                            </p:txEl>
                                          </p:spTgt>
                                        </p:tgtEl>
                                        <p:attrNameLst>
                                          <p:attrName>style.visibility</p:attrName>
                                        </p:attrNameLst>
                                      </p:cBhvr>
                                      <p:to>
                                        <p:strVal val="visible"/>
                                      </p:to>
                                    </p:set>
                                    <p:animEffect transition="in" filter="fade">
                                      <p:cBhvr>
                                        <p:cTn id="44" dur="2000"/>
                                        <p:tgtEl>
                                          <p:spTgt spid="60419">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1000"/>
                                  </p:stCondLst>
                                  <p:childTnLst>
                                    <p:set>
                                      <p:cBhvr>
                                        <p:cTn id="48" dur="1" fill="hold">
                                          <p:stCondLst>
                                            <p:cond delay="0"/>
                                          </p:stCondLst>
                                        </p:cTn>
                                        <p:tgtEl>
                                          <p:spTgt spid="60419">
                                            <p:txEl>
                                              <p:pRg st="10" end="10"/>
                                            </p:txEl>
                                          </p:spTgt>
                                        </p:tgtEl>
                                        <p:attrNameLst>
                                          <p:attrName>style.visibility</p:attrName>
                                        </p:attrNameLst>
                                      </p:cBhvr>
                                      <p:to>
                                        <p:strVal val="visible"/>
                                      </p:to>
                                    </p:set>
                                    <p:animEffect transition="in" filter="fade">
                                      <p:cBhvr>
                                        <p:cTn id="49" dur="2000"/>
                                        <p:tgtEl>
                                          <p:spTgt spid="60419">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grpId="0" nodeType="clickEffect" nodePh="1">
                                  <p:stCondLst>
                                    <p:cond delay="3000"/>
                                  </p:stCondLst>
                                  <p:endCondLst>
                                    <p:cond evt="begin" delay="0">
                                      <p:tn val="52"/>
                                    </p:cond>
                                  </p:endCondLst>
                                  <p:childTnLst>
                                    <p:set>
                                      <p:cBhvr>
                                        <p:cTn id="53" dur="1" fill="hold">
                                          <p:stCondLst>
                                            <p:cond delay="0"/>
                                          </p:stCondLst>
                                        </p:cTn>
                                        <p:tgtEl>
                                          <p:spTgt spid="60479"/>
                                        </p:tgtEl>
                                        <p:attrNameLst>
                                          <p:attrName>style.visibility</p:attrName>
                                        </p:attrNameLst>
                                      </p:cBhvr>
                                      <p:to>
                                        <p:strVal val="visible"/>
                                      </p:to>
                                    </p:set>
                                    <p:animEffect transition="in" filter="wipe(down)">
                                      <p:cBhvr>
                                        <p:cTn id="54" dur="580">
                                          <p:stCondLst>
                                            <p:cond delay="0"/>
                                          </p:stCondLst>
                                        </p:cTn>
                                        <p:tgtEl>
                                          <p:spTgt spid="60479"/>
                                        </p:tgtEl>
                                      </p:cBhvr>
                                    </p:animEffect>
                                    <p:anim calcmode="lin" valueType="num">
                                      <p:cBhvr>
                                        <p:cTn id="55" dur="1822" tmFilter="0,0; 0.14,0.36; 0.43,0.73; 0.71,0.91; 1.0,1.0">
                                          <p:stCondLst>
                                            <p:cond delay="0"/>
                                          </p:stCondLst>
                                        </p:cTn>
                                        <p:tgtEl>
                                          <p:spTgt spid="6047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6047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6047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6047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60479"/>
                                        </p:tgtEl>
                                        <p:attrNameLst>
                                          <p:attrName>ppt_y</p:attrName>
                                        </p:attrNameLst>
                                      </p:cBhvr>
                                      <p:tavLst>
                                        <p:tav tm="0" fmla="#ppt_y-sin(pi*$)/81">
                                          <p:val>
                                            <p:fltVal val="0"/>
                                          </p:val>
                                        </p:tav>
                                        <p:tav tm="100000">
                                          <p:val>
                                            <p:fltVal val="1"/>
                                          </p:val>
                                        </p:tav>
                                      </p:tavLst>
                                    </p:anim>
                                    <p:animScale>
                                      <p:cBhvr>
                                        <p:cTn id="60" dur="26">
                                          <p:stCondLst>
                                            <p:cond delay="650"/>
                                          </p:stCondLst>
                                        </p:cTn>
                                        <p:tgtEl>
                                          <p:spTgt spid="60479"/>
                                        </p:tgtEl>
                                      </p:cBhvr>
                                      <p:to x="100000" y="60000"/>
                                    </p:animScale>
                                    <p:animScale>
                                      <p:cBhvr>
                                        <p:cTn id="61" dur="166" decel="50000">
                                          <p:stCondLst>
                                            <p:cond delay="676"/>
                                          </p:stCondLst>
                                        </p:cTn>
                                        <p:tgtEl>
                                          <p:spTgt spid="60479"/>
                                        </p:tgtEl>
                                      </p:cBhvr>
                                      <p:to x="100000" y="100000"/>
                                    </p:animScale>
                                    <p:animScale>
                                      <p:cBhvr>
                                        <p:cTn id="62" dur="26">
                                          <p:stCondLst>
                                            <p:cond delay="1312"/>
                                          </p:stCondLst>
                                        </p:cTn>
                                        <p:tgtEl>
                                          <p:spTgt spid="60479"/>
                                        </p:tgtEl>
                                      </p:cBhvr>
                                      <p:to x="100000" y="80000"/>
                                    </p:animScale>
                                    <p:animScale>
                                      <p:cBhvr>
                                        <p:cTn id="63" dur="166" decel="50000">
                                          <p:stCondLst>
                                            <p:cond delay="1338"/>
                                          </p:stCondLst>
                                        </p:cTn>
                                        <p:tgtEl>
                                          <p:spTgt spid="60479"/>
                                        </p:tgtEl>
                                      </p:cBhvr>
                                      <p:to x="100000" y="100000"/>
                                    </p:animScale>
                                    <p:animScale>
                                      <p:cBhvr>
                                        <p:cTn id="64" dur="26">
                                          <p:stCondLst>
                                            <p:cond delay="1642"/>
                                          </p:stCondLst>
                                        </p:cTn>
                                        <p:tgtEl>
                                          <p:spTgt spid="60479"/>
                                        </p:tgtEl>
                                      </p:cBhvr>
                                      <p:to x="100000" y="90000"/>
                                    </p:animScale>
                                    <p:animScale>
                                      <p:cBhvr>
                                        <p:cTn id="65" dur="166" decel="50000">
                                          <p:stCondLst>
                                            <p:cond delay="1668"/>
                                          </p:stCondLst>
                                        </p:cTn>
                                        <p:tgtEl>
                                          <p:spTgt spid="60479"/>
                                        </p:tgtEl>
                                      </p:cBhvr>
                                      <p:to x="100000" y="100000"/>
                                    </p:animScale>
                                    <p:animScale>
                                      <p:cBhvr>
                                        <p:cTn id="66" dur="26">
                                          <p:stCondLst>
                                            <p:cond delay="1808"/>
                                          </p:stCondLst>
                                        </p:cTn>
                                        <p:tgtEl>
                                          <p:spTgt spid="60479"/>
                                        </p:tgtEl>
                                      </p:cBhvr>
                                      <p:to x="100000" y="95000"/>
                                    </p:animScale>
                                    <p:animScale>
                                      <p:cBhvr>
                                        <p:cTn id="67" dur="166" decel="50000">
                                          <p:stCondLst>
                                            <p:cond delay="1834"/>
                                          </p:stCondLst>
                                        </p:cTn>
                                        <p:tgtEl>
                                          <p:spTgt spid="60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76" grpId="0" animBg="1"/>
      <p:bldP spid="604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68313" y="1268413"/>
            <a:ext cx="3611562" cy="4681537"/>
          </a:xfrm>
        </p:spPr>
        <p:txBody>
          <a:bodyPr/>
          <a:lstStyle/>
          <a:p>
            <a:pPr>
              <a:lnSpc>
                <a:spcPct val="80000"/>
              </a:lnSpc>
            </a:pPr>
            <a:r>
              <a:rPr lang="de-DE" altLang="de-DE" sz="2300"/>
              <a:t>Feuchte Handtücher und Putzlappen sofort zum Trocknen auf einen geeigneten Ständer hängen.</a:t>
            </a:r>
          </a:p>
          <a:p>
            <a:pPr>
              <a:lnSpc>
                <a:spcPct val="80000"/>
              </a:lnSpc>
              <a:buFont typeface="Wingdings" pitchFamily="2" charset="2"/>
              <a:buNone/>
            </a:pPr>
            <a:endParaRPr lang="de-DE" altLang="de-DE" sz="2300"/>
          </a:p>
          <a:p>
            <a:pPr>
              <a:lnSpc>
                <a:spcPct val="80000"/>
              </a:lnSpc>
            </a:pPr>
            <a:r>
              <a:rPr lang="de-DE" altLang="de-DE" sz="2300"/>
              <a:t>Auf keinen Fall nasse Wäsche übereinander stapeln…</a:t>
            </a:r>
          </a:p>
          <a:p>
            <a:pPr>
              <a:lnSpc>
                <a:spcPct val="80000"/>
              </a:lnSpc>
            </a:pPr>
            <a:endParaRPr lang="de-DE" altLang="de-DE" sz="2300"/>
          </a:p>
          <a:p>
            <a:pPr>
              <a:lnSpc>
                <a:spcPct val="80000"/>
              </a:lnSpc>
            </a:pPr>
            <a:r>
              <a:rPr lang="de-DE" altLang="de-DE" sz="2300"/>
              <a:t>Es bilden sich Stockflecken, die nicht mehr auswaschbar sind.</a:t>
            </a:r>
          </a:p>
        </p:txBody>
      </p:sp>
      <p:sp>
        <p:nvSpPr>
          <p:cNvPr id="9219" name="Rectangle 3"/>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grpSp>
        <p:nvGrpSpPr>
          <p:cNvPr id="9220" name="Group 4"/>
          <p:cNvGrpSpPr>
            <a:grpSpLocks/>
          </p:cNvGrpSpPr>
          <p:nvPr/>
        </p:nvGrpSpPr>
        <p:grpSpPr bwMode="auto">
          <a:xfrm>
            <a:off x="4500563" y="3933825"/>
            <a:ext cx="3983037" cy="1439863"/>
            <a:chOff x="2925" y="2795"/>
            <a:chExt cx="2509" cy="907"/>
          </a:xfrm>
        </p:grpSpPr>
        <p:sp>
          <p:nvSpPr>
            <p:cNvPr id="9221" name="Freeform 5"/>
            <p:cNvSpPr>
              <a:spLocks/>
            </p:cNvSpPr>
            <p:nvPr/>
          </p:nvSpPr>
          <p:spPr bwMode="auto">
            <a:xfrm>
              <a:off x="2971" y="3289"/>
              <a:ext cx="2177" cy="186"/>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22" name="Freeform 6" descr="Kleine Schachfelder"/>
            <p:cNvSpPr>
              <a:spLocks/>
            </p:cNvSpPr>
            <p:nvPr/>
          </p:nvSpPr>
          <p:spPr bwMode="auto">
            <a:xfrm rot="11163633" flipH="1" flipV="1">
              <a:off x="2971" y="3354"/>
              <a:ext cx="1580" cy="194"/>
            </a:xfrm>
            <a:custGeom>
              <a:avLst/>
              <a:gdLst>
                <a:gd name="T0" fmla="*/ 91 w 1027"/>
                <a:gd name="T1" fmla="*/ 175 h 1004"/>
                <a:gd name="T2" fmla="*/ 135 w 1027"/>
                <a:gd name="T3" fmla="*/ 109 h 1004"/>
                <a:gd name="T4" fmla="*/ 440 w 1027"/>
                <a:gd name="T5" fmla="*/ 0 h 1004"/>
                <a:gd name="T6" fmla="*/ 550 w 1027"/>
                <a:gd name="T7" fmla="*/ 22 h 1004"/>
                <a:gd name="T8" fmla="*/ 702 w 1027"/>
                <a:gd name="T9" fmla="*/ 131 h 1004"/>
                <a:gd name="T10" fmla="*/ 790 w 1027"/>
                <a:gd name="T11" fmla="*/ 153 h 1004"/>
                <a:gd name="T12" fmla="*/ 724 w 1027"/>
                <a:gd name="T13" fmla="*/ 1004 h 1004"/>
                <a:gd name="T14" fmla="*/ 702 w 1027"/>
                <a:gd name="T15" fmla="*/ 480 h 1004"/>
                <a:gd name="T16" fmla="*/ 179 w 1027"/>
                <a:gd name="T17" fmla="*/ 349 h 1004"/>
                <a:gd name="T18" fmla="*/ 48 w 1027"/>
                <a:gd name="T19" fmla="*/ 262 h 1004"/>
                <a:gd name="T20" fmla="*/ 91 w 1027"/>
                <a:gd name="T21" fmla="*/ 17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1004">
                  <a:moveTo>
                    <a:pt x="91" y="175"/>
                  </a:moveTo>
                  <a:cubicBezTo>
                    <a:pt x="106" y="153"/>
                    <a:pt x="115" y="126"/>
                    <a:pt x="135" y="109"/>
                  </a:cubicBezTo>
                  <a:cubicBezTo>
                    <a:pt x="214" y="43"/>
                    <a:pt x="342" y="25"/>
                    <a:pt x="440" y="0"/>
                  </a:cubicBezTo>
                  <a:cubicBezTo>
                    <a:pt x="477" y="7"/>
                    <a:pt x="515" y="9"/>
                    <a:pt x="550" y="22"/>
                  </a:cubicBezTo>
                  <a:cubicBezTo>
                    <a:pt x="570" y="30"/>
                    <a:pt x="697" y="129"/>
                    <a:pt x="702" y="131"/>
                  </a:cubicBezTo>
                  <a:cubicBezTo>
                    <a:pt x="729" y="144"/>
                    <a:pt x="761" y="146"/>
                    <a:pt x="790" y="153"/>
                  </a:cubicBezTo>
                  <a:cubicBezTo>
                    <a:pt x="912" y="401"/>
                    <a:pt x="1027" y="903"/>
                    <a:pt x="724" y="1004"/>
                  </a:cubicBezTo>
                  <a:cubicBezTo>
                    <a:pt x="717" y="829"/>
                    <a:pt x="721" y="654"/>
                    <a:pt x="702" y="480"/>
                  </a:cubicBezTo>
                  <a:cubicBezTo>
                    <a:pt x="685" y="326"/>
                    <a:pt x="189" y="350"/>
                    <a:pt x="179" y="349"/>
                  </a:cubicBezTo>
                  <a:cubicBezTo>
                    <a:pt x="134" y="334"/>
                    <a:pt x="63" y="321"/>
                    <a:pt x="48" y="262"/>
                  </a:cubicBezTo>
                  <a:cubicBezTo>
                    <a:pt x="0" y="68"/>
                    <a:pt x="64" y="147"/>
                    <a:pt x="91" y="175"/>
                  </a:cubicBezTo>
                  <a:close/>
                </a:path>
              </a:pathLst>
            </a:custGeom>
            <a:pattFill prst="smCheck">
              <a:fgClr>
                <a:srgbClr val="FF0000"/>
              </a:fgClr>
              <a:bgClr>
                <a:srgbClr val="FFFFFF"/>
              </a:bgClr>
            </a:pattFill>
            <a:ln>
              <a:noFill/>
            </a:ln>
            <a:extLst>
              <a:ext uri="{91240B29-F687-4F45-9708-019B960494DF}">
                <a14:hiddenLine xmlns:a14="http://schemas.microsoft.com/office/drawing/2010/main" w="0">
                  <a:pattFill prst="trellis">
                    <a:fgClr>
                      <a:srgbClr val="0000FF"/>
                    </a:fgClr>
                    <a:bgClr>
                      <a:srgbClr val="FFFFFF"/>
                    </a:bgClr>
                  </a:pattFill>
                  <a:prstDash val="solid"/>
                  <a:round/>
                  <a:headEnd/>
                  <a:tailEnd/>
                </a14:hiddenLine>
              </a:ext>
            </a:extLst>
          </p:spPr>
          <p:txBody>
            <a:bodyPr/>
            <a:lstStyle/>
            <a:p>
              <a:endParaRPr lang="de-DE"/>
            </a:p>
          </p:txBody>
        </p:sp>
        <p:sp>
          <p:nvSpPr>
            <p:cNvPr id="9223" name="Freeform 7" descr="Kleine Schachfelder"/>
            <p:cNvSpPr>
              <a:spLocks/>
            </p:cNvSpPr>
            <p:nvPr/>
          </p:nvSpPr>
          <p:spPr bwMode="auto">
            <a:xfrm rot="11163633" flipH="1" flipV="1">
              <a:off x="2925" y="3368"/>
              <a:ext cx="1368" cy="148"/>
            </a:xfrm>
            <a:custGeom>
              <a:avLst/>
              <a:gdLst>
                <a:gd name="T0" fmla="*/ 91 w 1027"/>
                <a:gd name="T1" fmla="*/ 175 h 1004"/>
                <a:gd name="T2" fmla="*/ 135 w 1027"/>
                <a:gd name="T3" fmla="*/ 109 h 1004"/>
                <a:gd name="T4" fmla="*/ 440 w 1027"/>
                <a:gd name="T5" fmla="*/ 0 h 1004"/>
                <a:gd name="T6" fmla="*/ 550 w 1027"/>
                <a:gd name="T7" fmla="*/ 22 h 1004"/>
                <a:gd name="T8" fmla="*/ 702 w 1027"/>
                <a:gd name="T9" fmla="*/ 131 h 1004"/>
                <a:gd name="T10" fmla="*/ 790 w 1027"/>
                <a:gd name="T11" fmla="*/ 153 h 1004"/>
                <a:gd name="T12" fmla="*/ 724 w 1027"/>
                <a:gd name="T13" fmla="*/ 1004 h 1004"/>
                <a:gd name="T14" fmla="*/ 702 w 1027"/>
                <a:gd name="T15" fmla="*/ 480 h 1004"/>
                <a:gd name="T16" fmla="*/ 179 w 1027"/>
                <a:gd name="T17" fmla="*/ 349 h 1004"/>
                <a:gd name="T18" fmla="*/ 48 w 1027"/>
                <a:gd name="T19" fmla="*/ 262 h 1004"/>
                <a:gd name="T20" fmla="*/ 91 w 1027"/>
                <a:gd name="T21" fmla="*/ 17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1004">
                  <a:moveTo>
                    <a:pt x="91" y="175"/>
                  </a:moveTo>
                  <a:cubicBezTo>
                    <a:pt x="106" y="153"/>
                    <a:pt x="115" y="126"/>
                    <a:pt x="135" y="109"/>
                  </a:cubicBezTo>
                  <a:cubicBezTo>
                    <a:pt x="214" y="43"/>
                    <a:pt x="342" y="25"/>
                    <a:pt x="440" y="0"/>
                  </a:cubicBezTo>
                  <a:cubicBezTo>
                    <a:pt x="477" y="7"/>
                    <a:pt x="515" y="9"/>
                    <a:pt x="550" y="22"/>
                  </a:cubicBezTo>
                  <a:cubicBezTo>
                    <a:pt x="570" y="30"/>
                    <a:pt x="697" y="129"/>
                    <a:pt x="702" y="131"/>
                  </a:cubicBezTo>
                  <a:cubicBezTo>
                    <a:pt x="729" y="144"/>
                    <a:pt x="761" y="146"/>
                    <a:pt x="790" y="153"/>
                  </a:cubicBezTo>
                  <a:cubicBezTo>
                    <a:pt x="912" y="401"/>
                    <a:pt x="1027" y="903"/>
                    <a:pt x="724" y="1004"/>
                  </a:cubicBezTo>
                  <a:cubicBezTo>
                    <a:pt x="717" y="829"/>
                    <a:pt x="721" y="654"/>
                    <a:pt x="702" y="480"/>
                  </a:cubicBezTo>
                  <a:cubicBezTo>
                    <a:pt x="685" y="326"/>
                    <a:pt x="189" y="350"/>
                    <a:pt x="179" y="349"/>
                  </a:cubicBezTo>
                  <a:cubicBezTo>
                    <a:pt x="134" y="334"/>
                    <a:pt x="63" y="321"/>
                    <a:pt x="48" y="262"/>
                  </a:cubicBezTo>
                  <a:cubicBezTo>
                    <a:pt x="0" y="68"/>
                    <a:pt x="64" y="147"/>
                    <a:pt x="91" y="175"/>
                  </a:cubicBezTo>
                  <a:close/>
                </a:path>
              </a:pathLst>
            </a:custGeom>
            <a:pattFill prst="smCheck">
              <a:fgClr>
                <a:srgbClr val="FF0000"/>
              </a:fgClr>
              <a:bgClr>
                <a:srgbClr val="FFFFFF"/>
              </a:bgClr>
            </a:pattFill>
            <a:ln>
              <a:noFill/>
            </a:ln>
            <a:extLst>
              <a:ext uri="{91240B29-F687-4F45-9708-019B960494DF}">
                <a14:hiddenLine xmlns:a14="http://schemas.microsoft.com/office/drawing/2010/main" w="0">
                  <a:pattFill prst="trellis">
                    <a:fgClr>
                      <a:srgbClr val="0000FF"/>
                    </a:fgClr>
                    <a:bgClr>
                      <a:srgbClr val="FFFFFF"/>
                    </a:bgClr>
                  </a:pattFill>
                  <a:prstDash val="solid"/>
                  <a:round/>
                  <a:headEnd/>
                  <a:tailEnd/>
                </a14:hiddenLine>
              </a:ext>
            </a:extLst>
          </p:spPr>
          <p:txBody>
            <a:bodyPr/>
            <a:lstStyle/>
            <a:p>
              <a:endParaRPr lang="de-DE"/>
            </a:p>
          </p:txBody>
        </p:sp>
        <p:grpSp>
          <p:nvGrpSpPr>
            <p:cNvPr id="9224" name="Group 8"/>
            <p:cNvGrpSpPr>
              <a:grpSpLocks/>
            </p:cNvGrpSpPr>
            <p:nvPr/>
          </p:nvGrpSpPr>
          <p:grpSpPr bwMode="auto">
            <a:xfrm>
              <a:off x="3107" y="2795"/>
              <a:ext cx="2327" cy="907"/>
              <a:chOff x="3107" y="2795"/>
              <a:chExt cx="2327" cy="907"/>
            </a:xfrm>
          </p:grpSpPr>
          <p:sp>
            <p:nvSpPr>
              <p:cNvPr id="9225" name="Freeform 9" descr="Kleine Schachfelder"/>
              <p:cNvSpPr>
                <a:spLocks/>
              </p:cNvSpPr>
              <p:nvPr/>
            </p:nvSpPr>
            <p:spPr bwMode="auto">
              <a:xfrm rot="10064114">
                <a:off x="4558" y="3475"/>
                <a:ext cx="876" cy="227"/>
              </a:xfrm>
              <a:custGeom>
                <a:avLst/>
                <a:gdLst>
                  <a:gd name="T0" fmla="*/ 812 w 907"/>
                  <a:gd name="T1" fmla="*/ 349 h 502"/>
                  <a:gd name="T2" fmla="*/ 659 w 907"/>
                  <a:gd name="T3" fmla="*/ 175 h 502"/>
                  <a:gd name="T4" fmla="*/ 616 w 907"/>
                  <a:gd name="T5" fmla="*/ 109 h 502"/>
                  <a:gd name="T6" fmla="*/ 550 w 907"/>
                  <a:gd name="T7" fmla="*/ 88 h 502"/>
                  <a:gd name="T8" fmla="*/ 419 w 907"/>
                  <a:gd name="T9" fmla="*/ 22 h 502"/>
                  <a:gd name="T10" fmla="*/ 245 w 907"/>
                  <a:gd name="T11" fmla="*/ 44 h 502"/>
                  <a:gd name="T12" fmla="*/ 179 w 907"/>
                  <a:gd name="T13" fmla="*/ 66 h 502"/>
                  <a:gd name="T14" fmla="*/ 158 w 907"/>
                  <a:gd name="T15" fmla="*/ 131 h 502"/>
                  <a:gd name="T16" fmla="*/ 70 w 907"/>
                  <a:gd name="T17" fmla="*/ 175 h 502"/>
                  <a:gd name="T18" fmla="*/ 27 w 907"/>
                  <a:gd name="T19" fmla="*/ 240 h 502"/>
                  <a:gd name="T20" fmla="*/ 485 w 907"/>
                  <a:gd name="T21" fmla="*/ 415 h 502"/>
                  <a:gd name="T22" fmla="*/ 638 w 907"/>
                  <a:gd name="T23" fmla="*/ 459 h 502"/>
                  <a:gd name="T24" fmla="*/ 769 w 907"/>
                  <a:gd name="T25" fmla="*/ 502 h 502"/>
                  <a:gd name="T26" fmla="*/ 856 w 907"/>
                  <a:gd name="T27" fmla="*/ 480 h 502"/>
                  <a:gd name="T28" fmla="*/ 812 w 907"/>
                  <a:gd name="T29" fmla="*/ 34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7" h="502">
                    <a:moveTo>
                      <a:pt x="812" y="349"/>
                    </a:moveTo>
                    <a:cubicBezTo>
                      <a:pt x="710" y="197"/>
                      <a:pt x="768" y="248"/>
                      <a:pt x="659" y="175"/>
                    </a:cubicBezTo>
                    <a:cubicBezTo>
                      <a:pt x="645" y="153"/>
                      <a:pt x="637" y="125"/>
                      <a:pt x="616" y="109"/>
                    </a:cubicBezTo>
                    <a:cubicBezTo>
                      <a:pt x="598" y="95"/>
                      <a:pt x="571" y="98"/>
                      <a:pt x="550" y="88"/>
                    </a:cubicBezTo>
                    <a:cubicBezTo>
                      <a:pt x="372" y="0"/>
                      <a:pt x="593" y="80"/>
                      <a:pt x="419" y="22"/>
                    </a:cubicBezTo>
                    <a:cubicBezTo>
                      <a:pt x="361" y="29"/>
                      <a:pt x="303" y="33"/>
                      <a:pt x="245" y="44"/>
                    </a:cubicBezTo>
                    <a:cubicBezTo>
                      <a:pt x="222" y="48"/>
                      <a:pt x="195" y="50"/>
                      <a:pt x="179" y="66"/>
                    </a:cubicBezTo>
                    <a:cubicBezTo>
                      <a:pt x="163" y="82"/>
                      <a:pt x="174" y="115"/>
                      <a:pt x="158" y="131"/>
                    </a:cubicBezTo>
                    <a:cubicBezTo>
                      <a:pt x="135" y="154"/>
                      <a:pt x="99" y="160"/>
                      <a:pt x="70" y="175"/>
                    </a:cubicBezTo>
                    <a:cubicBezTo>
                      <a:pt x="56" y="197"/>
                      <a:pt x="30" y="214"/>
                      <a:pt x="27" y="240"/>
                    </a:cubicBezTo>
                    <a:cubicBezTo>
                      <a:pt x="0" y="491"/>
                      <a:pt x="327" y="406"/>
                      <a:pt x="485" y="415"/>
                    </a:cubicBezTo>
                    <a:cubicBezTo>
                      <a:pt x="672" y="478"/>
                      <a:pt x="404" y="390"/>
                      <a:pt x="638" y="459"/>
                    </a:cubicBezTo>
                    <a:cubicBezTo>
                      <a:pt x="682" y="472"/>
                      <a:pt x="769" y="502"/>
                      <a:pt x="769" y="502"/>
                    </a:cubicBezTo>
                    <a:cubicBezTo>
                      <a:pt x="798" y="495"/>
                      <a:pt x="833" y="499"/>
                      <a:pt x="856" y="480"/>
                    </a:cubicBezTo>
                    <a:cubicBezTo>
                      <a:pt x="907" y="439"/>
                      <a:pt x="869" y="349"/>
                      <a:pt x="812" y="349"/>
                    </a:cubicBezTo>
                    <a:close/>
                  </a:path>
                </a:pathLst>
              </a:custGeom>
              <a:pattFill prst="smCheck">
                <a:fgClr>
                  <a:srgbClr val="0000FF"/>
                </a:fgClr>
                <a:bgClr>
                  <a:srgbClr val="FFFFFF"/>
                </a:bgClr>
              </a:pattFill>
              <a:ln w="3175">
                <a:solidFill>
                  <a:srgbClr val="0000FF"/>
                </a:solidFill>
                <a:round/>
                <a:headEnd/>
                <a:tailEnd/>
              </a:ln>
            </p:spPr>
            <p:txBody>
              <a:bodyPr/>
              <a:lstStyle/>
              <a:p>
                <a:endParaRPr lang="de-DE"/>
              </a:p>
            </p:txBody>
          </p:sp>
          <p:sp>
            <p:nvSpPr>
              <p:cNvPr id="9226" name="Freeform 10" descr="Kleine Schachfelder"/>
              <p:cNvSpPr>
                <a:spLocks/>
              </p:cNvSpPr>
              <p:nvPr/>
            </p:nvSpPr>
            <p:spPr bwMode="auto">
              <a:xfrm>
                <a:off x="3577" y="3225"/>
                <a:ext cx="1213" cy="387"/>
              </a:xfrm>
              <a:custGeom>
                <a:avLst/>
                <a:gdLst>
                  <a:gd name="T0" fmla="*/ 358 w 750"/>
                  <a:gd name="T1" fmla="*/ 0 h 428"/>
                  <a:gd name="T2" fmla="*/ 227 w 750"/>
                  <a:gd name="T3" fmla="*/ 43 h 428"/>
                  <a:gd name="T4" fmla="*/ 161 w 750"/>
                  <a:gd name="T5" fmla="*/ 87 h 428"/>
                  <a:gd name="T6" fmla="*/ 30 w 750"/>
                  <a:gd name="T7" fmla="*/ 130 h 428"/>
                  <a:gd name="T8" fmla="*/ 9 w 750"/>
                  <a:gd name="T9" fmla="*/ 196 h 428"/>
                  <a:gd name="T10" fmla="*/ 74 w 750"/>
                  <a:gd name="T11" fmla="*/ 240 h 428"/>
                  <a:gd name="T12" fmla="*/ 445 w 750"/>
                  <a:gd name="T13" fmla="*/ 283 h 428"/>
                  <a:gd name="T14" fmla="*/ 489 w 750"/>
                  <a:gd name="T15" fmla="*/ 349 h 428"/>
                  <a:gd name="T16" fmla="*/ 750 w 750"/>
                  <a:gd name="T17" fmla="*/ 349 h 428"/>
                  <a:gd name="T18" fmla="*/ 641 w 750"/>
                  <a:gd name="T19" fmla="*/ 152 h 428"/>
                  <a:gd name="T20" fmla="*/ 576 w 750"/>
                  <a:gd name="T21" fmla="*/ 130 h 428"/>
                  <a:gd name="T22" fmla="*/ 358 w 750"/>
                  <a:gd name="T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428">
                    <a:moveTo>
                      <a:pt x="358" y="0"/>
                    </a:moveTo>
                    <a:cubicBezTo>
                      <a:pt x="314" y="14"/>
                      <a:pt x="265" y="18"/>
                      <a:pt x="227" y="43"/>
                    </a:cubicBezTo>
                    <a:cubicBezTo>
                      <a:pt x="205" y="58"/>
                      <a:pt x="185" y="76"/>
                      <a:pt x="161" y="87"/>
                    </a:cubicBezTo>
                    <a:cubicBezTo>
                      <a:pt x="119" y="106"/>
                      <a:pt x="30" y="130"/>
                      <a:pt x="30" y="130"/>
                    </a:cubicBezTo>
                    <a:cubicBezTo>
                      <a:pt x="23" y="152"/>
                      <a:pt x="0" y="175"/>
                      <a:pt x="9" y="196"/>
                    </a:cubicBezTo>
                    <a:cubicBezTo>
                      <a:pt x="19" y="220"/>
                      <a:pt x="49" y="234"/>
                      <a:pt x="74" y="240"/>
                    </a:cubicBezTo>
                    <a:cubicBezTo>
                      <a:pt x="195" y="270"/>
                      <a:pt x="321" y="267"/>
                      <a:pt x="445" y="283"/>
                    </a:cubicBezTo>
                    <a:cubicBezTo>
                      <a:pt x="460" y="305"/>
                      <a:pt x="470" y="330"/>
                      <a:pt x="489" y="349"/>
                    </a:cubicBezTo>
                    <a:cubicBezTo>
                      <a:pt x="568" y="428"/>
                      <a:pt x="660" y="378"/>
                      <a:pt x="750" y="349"/>
                    </a:cubicBezTo>
                    <a:cubicBezTo>
                      <a:pt x="717" y="250"/>
                      <a:pt x="726" y="209"/>
                      <a:pt x="641" y="152"/>
                    </a:cubicBezTo>
                    <a:cubicBezTo>
                      <a:pt x="622" y="139"/>
                      <a:pt x="596" y="141"/>
                      <a:pt x="576" y="130"/>
                    </a:cubicBezTo>
                    <a:cubicBezTo>
                      <a:pt x="533" y="106"/>
                      <a:pt x="426" y="0"/>
                      <a:pt x="358" y="0"/>
                    </a:cubicBezTo>
                    <a:close/>
                  </a:path>
                </a:pathLst>
              </a:custGeom>
              <a:pattFill prst="smCheck">
                <a:fgClr>
                  <a:srgbClr val="0000FF"/>
                </a:fgClr>
                <a:bgClr>
                  <a:srgbClr val="FFFFFF"/>
                </a:bgClr>
              </a:pattFill>
              <a:ln w="3175" cap="flat">
                <a:solidFill>
                  <a:srgbClr val="0000FF"/>
                </a:solidFill>
                <a:prstDash val="solid"/>
                <a:round/>
                <a:headEnd/>
                <a:tailEnd/>
              </a:ln>
            </p:spPr>
            <p:txBody>
              <a:bodyPr/>
              <a:lstStyle/>
              <a:p>
                <a:endParaRPr lang="de-DE"/>
              </a:p>
            </p:txBody>
          </p:sp>
          <p:sp>
            <p:nvSpPr>
              <p:cNvPr id="9227" name="Freeform 11" descr="Kleine Schachfelder"/>
              <p:cNvSpPr>
                <a:spLocks/>
              </p:cNvSpPr>
              <p:nvPr/>
            </p:nvSpPr>
            <p:spPr bwMode="auto">
              <a:xfrm>
                <a:off x="3651" y="2931"/>
                <a:ext cx="876" cy="472"/>
              </a:xfrm>
              <a:custGeom>
                <a:avLst/>
                <a:gdLst>
                  <a:gd name="T0" fmla="*/ 812 w 907"/>
                  <a:gd name="T1" fmla="*/ 349 h 502"/>
                  <a:gd name="T2" fmla="*/ 659 w 907"/>
                  <a:gd name="T3" fmla="*/ 175 h 502"/>
                  <a:gd name="T4" fmla="*/ 616 w 907"/>
                  <a:gd name="T5" fmla="*/ 109 h 502"/>
                  <a:gd name="T6" fmla="*/ 550 w 907"/>
                  <a:gd name="T7" fmla="*/ 88 h 502"/>
                  <a:gd name="T8" fmla="*/ 419 w 907"/>
                  <a:gd name="T9" fmla="*/ 22 h 502"/>
                  <a:gd name="T10" fmla="*/ 245 w 907"/>
                  <a:gd name="T11" fmla="*/ 44 h 502"/>
                  <a:gd name="T12" fmla="*/ 179 w 907"/>
                  <a:gd name="T13" fmla="*/ 66 h 502"/>
                  <a:gd name="T14" fmla="*/ 158 w 907"/>
                  <a:gd name="T15" fmla="*/ 131 h 502"/>
                  <a:gd name="T16" fmla="*/ 70 w 907"/>
                  <a:gd name="T17" fmla="*/ 175 h 502"/>
                  <a:gd name="T18" fmla="*/ 27 w 907"/>
                  <a:gd name="T19" fmla="*/ 240 h 502"/>
                  <a:gd name="T20" fmla="*/ 485 w 907"/>
                  <a:gd name="T21" fmla="*/ 415 h 502"/>
                  <a:gd name="T22" fmla="*/ 638 w 907"/>
                  <a:gd name="T23" fmla="*/ 459 h 502"/>
                  <a:gd name="T24" fmla="*/ 769 w 907"/>
                  <a:gd name="T25" fmla="*/ 502 h 502"/>
                  <a:gd name="T26" fmla="*/ 856 w 907"/>
                  <a:gd name="T27" fmla="*/ 480 h 502"/>
                  <a:gd name="T28" fmla="*/ 812 w 907"/>
                  <a:gd name="T29" fmla="*/ 34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7" h="502">
                    <a:moveTo>
                      <a:pt x="812" y="349"/>
                    </a:moveTo>
                    <a:cubicBezTo>
                      <a:pt x="710" y="197"/>
                      <a:pt x="768" y="248"/>
                      <a:pt x="659" y="175"/>
                    </a:cubicBezTo>
                    <a:cubicBezTo>
                      <a:pt x="645" y="153"/>
                      <a:pt x="637" y="125"/>
                      <a:pt x="616" y="109"/>
                    </a:cubicBezTo>
                    <a:cubicBezTo>
                      <a:pt x="598" y="95"/>
                      <a:pt x="571" y="98"/>
                      <a:pt x="550" y="88"/>
                    </a:cubicBezTo>
                    <a:cubicBezTo>
                      <a:pt x="372" y="0"/>
                      <a:pt x="593" y="80"/>
                      <a:pt x="419" y="22"/>
                    </a:cubicBezTo>
                    <a:cubicBezTo>
                      <a:pt x="361" y="29"/>
                      <a:pt x="303" y="33"/>
                      <a:pt x="245" y="44"/>
                    </a:cubicBezTo>
                    <a:cubicBezTo>
                      <a:pt x="222" y="48"/>
                      <a:pt x="195" y="50"/>
                      <a:pt x="179" y="66"/>
                    </a:cubicBezTo>
                    <a:cubicBezTo>
                      <a:pt x="163" y="82"/>
                      <a:pt x="174" y="115"/>
                      <a:pt x="158" y="131"/>
                    </a:cubicBezTo>
                    <a:cubicBezTo>
                      <a:pt x="135" y="154"/>
                      <a:pt x="99" y="160"/>
                      <a:pt x="70" y="175"/>
                    </a:cubicBezTo>
                    <a:cubicBezTo>
                      <a:pt x="56" y="197"/>
                      <a:pt x="30" y="214"/>
                      <a:pt x="27" y="240"/>
                    </a:cubicBezTo>
                    <a:cubicBezTo>
                      <a:pt x="0" y="491"/>
                      <a:pt x="327" y="406"/>
                      <a:pt x="485" y="415"/>
                    </a:cubicBezTo>
                    <a:cubicBezTo>
                      <a:pt x="672" y="478"/>
                      <a:pt x="404" y="390"/>
                      <a:pt x="638" y="459"/>
                    </a:cubicBezTo>
                    <a:cubicBezTo>
                      <a:pt x="682" y="472"/>
                      <a:pt x="769" y="502"/>
                      <a:pt x="769" y="502"/>
                    </a:cubicBezTo>
                    <a:cubicBezTo>
                      <a:pt x="798" y="495"/>
                      <a:pt x="833" y="499"/>
                      <a:pt x="856" y="480"/>
                    </a:cubicBezTo>
                    <a:cubicBezTo>
                      <a:pt x="907" y="439"/>
                      <a:pt x="869" y="349"/>
                      <a:pt x="812" y="349"/>
                    </a:cubicBezTo>
                    <a:close/>
                  </a:path>
                </a:pathLst>
              </a:custGeom>
              <a:pattFill prst="smCheck">
                <a:fgClr>
                  <a:srgbClr val="0000FF"/>
                </a:fgClr>
                <a:bgClr>
                  <a:srgbClr val="FFFFFF"/>
                </a:bgClr>
              </a:pattFill>
              <a:ln w="3175">
                <a:solidFill>
                  <a:srgbClr val="0000FF"/>
                </a:solidFill>
                <a:round/>
                <a:headEnd/>
                <a:tailEnd/>
              </a:ln>
            </p:spPr>
            <p:txBody>
              <a:bodyPr/>
              <a:lstStyle/>
              <a:p>
                <a:endParaRPr lang="de-DE"/>
              </a:p>
            </p:txBody>
          </p:sp>
          <p:sp>
            <p:nvSpPr>
              <p:cNvPr id="9228" name="Freeform 12" descr="Kleine Schachfelder"/>
              <p:cNvSpPr>
                <a:spLocks/>
              </p:cNvSpPr>
              <p:nvPr/>
            </p:nvSpPr>
            <p:spPr bwMode="auto">
              <a:xfrm>
                <a:off x="3981" y="3033"/>
                <a:ext cx="1213" cy="515"/>
              </a:xfrm>
              <a:custGeom>
                <a:avLst/>
                <a:gdLst>
                  <a:gd name="T0" fmla="*/ 358 w 750"/>
                  <a:gd name="T1" fmla="*/ 0 h 428"/>
                  <a:gd name="T2" fmla="*/ 227 w 750"/>
                  <a:gd name="T3" fmla="*/ 43 h 428"/>
                  <a:gd name="T4" fmla="*/ 161 w 750"/>
                  <a:gd name="T5" fmla="*/ 87 h 428"/>
                  <a:gd name="T6" fmla="*/ 30 w 750"/>
                  <a:gd name="T7" fmla="*/ 130 h 428"/>
                  <a:gd name="T8" fmla="*/ 9 w 750"/>
                  <a:gd name="T9" fmla="*/ 196 h 428"/>
                  <a:gd name="T10" fmla="*/ 74 w 750"/>
                  <a:gd name="T11" fmla="*/ 240 h 428"/>
                  <a:gd name="T12" fmla="*/ 445 w 750"/>
                  <a:gd name="T13" fmla="*/ 283 h 428"/>
                  <a:gd name="T14" fmla="*/ 489 w 750"/>
                  <a:gd name="T15" fmla="*/ 349 h 428"/>
                  <a:gd name="T16" fmla="*/ 750 w 750"/>
                  <a:gd name="T17" fmla="*/ 349 h 428"/>
                  <a:gd name="T18" fmla="*/ 641 w 750"/>
                  <a:gd name="T19" fmla="*/ 152 h 428"/>
                  <a:gd name="T20" fmla="*/ 576 w 750"/>
                  <a:gd name="T21" fmla="*/ 130 h 428"/>
                  <a:gd name="T22" fmla="*/ 358 w 750"/>
                  <a:gd name="T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428">
                    <a:moveTo>
                      <a:pt x="358" y="0"/>
                    </a:moveTo>
                    <a:cubicBezTo>
                      <a:pt x="314" y="14"/>
                      <a:pt x="265" y="18"/>
                      <a:pt x="227" y="43"/>
                    </a:cubicBezTo>
                    <a:cubicBezTo>
                      <a:pt x="205" y="58"/>
                      <a:pt x="185" y="76"/>
                      <a:pt x="161" y="87"/>
                    </a:cubicBezTo>
                    <a:cubicBezTo>
                      <a:pt x="119" y="106"/>
                      <a:pt x="30" y="130"/>
                      <a:pt x="30" y="130"/>
                    </a:cubicBezTo>
                    <a:cubicBezTo>
                      <a:pt x="23" y="152"/>
                      <a:pt x="0" y="175"/>
                      <a:pt x="9" y="196"/>
                    </a:cubicBezTo>
                    <a:cubicBezTo>
                      <a:pt x="19" y="220"/>
                      <a:pt x="49" y="234"/>
                      <a:pt x="74" y="240"/>
                    </a:cubicBezTo>
                    <a:cubicBezTo>
                      <a:pt x="195" y="270"/>
                      <a:pt x="321" y="267"/>
                      <a:pt x="445" y="283"/>
                    </a:cubicBezTo>
                    <a:cubicBezTo>
                      <a:pt x="460" y="305"/>
                      <a:pt x="470" y="330"/>
                      <a:pt x="489" y="349"/>
                    </a:cubicBezTo>
                    <a:cubicBezTo>
                      <a:pt x="568" y="428"/>
                      <a:pt x="660" y="378"/>
                      <a:pt x="750" y="349"/>
                    </a:cubicBezTo>
                    <a:cubicBezTo>
                      <a:pt x="717" y="250"/>
                      <a:pt x="726" y="209"/>
                      <a:pt x="641" y="152"/>
                    </a:cubicBezTo>
                    <a:cubicBezTo>
                      <a:pt x="622" y="139"/>
                      <a:pt x="596" y="141"/>
                      <a:pt x="576" y="130"/>
                    </a:cubicBezTo>
                    <a:cubicBezTo>
                      <a:pt x="533" y="106"/>
                      <a:pt x="426" y="0"/>
                      <a:pt x="358" y="0"/>
                    </a:cubicBezTo>
                    <a:close/>
                  </a:path>
                </a:pathLst>
              </a:custGeom>
              <a:pattFill prst="smCheck">
                <a:fgClr>
                  <a:srgbClr val="0000FF"/>
                </a:fgClr>
                <a:bgClr>
                  <a:srgbClr val="FFFFFF"/>
                </a:bgClr>
              </a:pattFill>
              <a:ln w="3175" cap="flat">
                <a:solidFill>
                  <a:srgbClr val="0000FF"/>
                </a:solidFill>
                <a:prstDash val="solid"/>
                <a:round/>
                <a:headEnd/>
                <a:tailEnd/>
              </a:ln>
            </p:spPr>
            <p:txBody>
              <a:bodyPr/>
              <a:lstStyle/>
              <a:p>
                <a:endParaRPr lang="de-DE"/>
              </a:p>
            </p:txBody>
          </p:sp>
          <p:sp>
            <p:nvSpPr>
              <p:cNvPr id="9229" name="Freeform 13"/>
              <p:cNvSpPr>
                <a:spLocks/>
              </p:cNvSpPr>
              <p:nvPr/>
            </p:nvSpPr>
            <p:spPr bwMode="auto">
              <a:xfrm>
                <a:off x="4520" y="3096"/>
                <a:ext cx="539" cy="440"/>
              </a:xfrm>
              <a:custGeom>
                <a:avLst/>
                <a:gdLst>
                  <a:gd name="T0" fmla="*/ 0 w 218"/>
                  <a:gd name="T1" fmla="*/ 0 h 790"/>
                  <a:gd name="T2" fmla="*/ 44 w 218"/>
                  <a:gd name="T3" fmla="*/ 65 h 790"/>
                  <a:gd name="T4" fmla="*/ 87 w 218"/>
                  <a:gd name="T5" fmla="*/ 196 h 790"/>
                  <a:gd name="T6" fmla="*/ 109 w 218"/>
                  <a:gd name="T7" fmla="*/ 370 h 790"/>
                  <a:gd name="T8" fmla="*/ 109 w 218"/>
                  <a:gd name="T9" fmla="*/ 763 h 790"/>
                  <a:gd name="T10" fmla="*/ 196 w 218"/>
                  <a:gd name="T11" fmla="*/ 567 h 790"/>
                  <a:gd name="T12" fmla="*/ 218 w 218"/>
                  <a:gd name="T13" fmla="*/ 501 h 790"/>
                  <a:gd name="T14" fmla="*/ 131 w 218"/>
                  <a:gd name="T15" fmla="*/ 152 h 790"/>
                  <a:gd name="T16" fmla="*/ 109 w 218"/>
                  <a:gd name="T17" fmla="*/ 87 h 790"/>
                  <a:gd name="T18" fmla="*/ 0 w 218"/>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790">
                    <a:moveTo>
                      <a:pt x="0" y="0"/>
                    </a:moveTo>
                    <a:cubicBezTo>
                      <a:pt x="15" y="22"/>
                      <a:pt x="33" y="41"/>
                      <a:pt x="44" y="65"/>
                    </a:cubicBezTo>
                    <a:cubicBezTo>
                      <a:pt x="63" y="107"/>
                      <a:pt x="87" y="196"/>
                      <a:pt x="87" y="196"/>
                    </a:cubicBezTo>
                    <a:cubicBezTo>
                      <a:pt x="94" y="254"/>
                      <a:pt x="109" y="312"/>
                      <a:pt x="109" y="370"/>
                    </a:cubicBezTo>
                    <a:cubicBezTo>
                      <a:pt x="109" y="790"/>
                      <a:pt x="47" y="580"/>
                      <a:pt x="109" y="763"/>
                    </a:cubicBezTo>
                    <a:cubicBezTo>
                      <a:pt x="179" y="660"/>
                      <a:pt x="144" y="724"/>
                      <a:pt x="196" y="567"/>
                    </a:cubicBezTo>
                    <a:cubicBezTo>
                      <a:pt x="203" y="545"/>
                      <a:pt x="218" y="501"/>
                      <a:pt x="218" y="501"/>
                    </a:cubicBezTo>
                    <a:cubicBezTo>
                      <a:pt x="192" y="242"/>
                      <a:pt x="217" y="326"/>
                      <a:pt x="131" y="152"/>
                    </a:cubicBezTo>
                    <a:cubicBezTo>
                      <a:pt x="121" y="132"/>
                      <a:pt x="124" y="104"/>
                      <a:pt x="109" y="87"/>
                    </a:cubicBezTo>
                    <a:cubicBezTo>
                      <a:pt x="79" y="52"/>
                      <a:pt x="36" y="29"/>
                      <a:pt x="0" y="0"/>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30" name="Freeform 14"/>
              <p:cNvSpPr>
                <a:spLocks/>
              </p:cNvSpPr>
              <p:nvPr/>
            </p:nvSpPr>
            <p:spPr bwMode="auto">
              <a:xfrm>
                <a:off x="3712" y="3096"/>
                <a:ext cx="350" cy="231"/>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31" name="Freeform 15"/>
              <p:cNvSpPr>
                <a:spLocks/>
              </p:cNvSpPr>
              <p:nvPr/>
            </p:nvSpPr>
            <p:spPr bwMode="auto">
              <a:xfrm>
                <a:off x="4318" y="3096"/>
                <a:ext cx="318" cy="199"/>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32" name="Freeform 16"/>
              <p:cNvSpPr>
                <a:spLocks/>
              </p:cNvSpPr>
              <p:nvPr/>
            </p:nvSpPr>
            <p:spPr bwMode="auto">
              <a:xfrm>
                <a:off x="3847" y="2969"/>
                <a:ext cx="471" cy="218"/>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33" name="Freeform 17"/>
              <p:cNvSpPr>
                <a:spLocks/>
              </p:cNvSpPr>
              <p:nvPr/>
            </p:nvSpPr>
            <p:spPr bwMode="auto">
              <a:xfrm>
                <a:off x="4183" y="2969"/>
                <a:ext cx="350" cy="231"/>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34" name="Freeform 18" descr="Kleine Schachfelder"/>
              <p:cNvSpPr>
                <a:spLocks/>
              </p:cNvSpPr>
              <p:nvPr/>
            </p:nvSpPr>
            <p:spPr bwMode="auto">
              <a:xfrm>
                <a:off x="4116" y="2969"/>
                <a:ext cx="1213" cy="579"/>
              </a:xfrm>
              <a:custGeom>
                <a:avLst/>
                <a:gdLst>
                  <a:gd name="T0" fmla="*/ 358 w 750"/>
                  <a:gd name="T1" fmla="*/ 0 h 428"/>
                  <a:gd name="T2" fmla="*/ 227 w 750"/>
                  <a:gd name="T3" fmla="*/ 43 h 428"/>
                  <a:gd name="T4" fmla="*/ 161 w 750"/>
                  <a:gd name="T5" fmla="*/ 87 h 428"/>
                  <a:gd name="T6" fmla="*/ 30 w 750"/>
                  <a:gd name="T7" fmla="*/ 130 h 428"/>
                  <a:gd name="T8" fmla="*/ 9 w 750"/>
                  <a:gd name="T9" fmla="*/ 196 h 428"/>
                  <a:gd name="T10" fmla="*/ 74 w 750"/>
                  <a:gd name="T11" fmla="*/ 240 h 428"/>
                  <a:gd name="T12" fmla="*/ 445 w 750"/>
                  <a:gd name="T13" fmla="*/ 283 h 428"/>
                  <a:gd name="T14" fmla="*/ 489 w 750"/>
                  <a:gd name="T15" fmla="*/ 349 h 428"/>
                  <a:gd name="T16" fmla="*/ 750 w 750"/>
                  <a:gd name="T17" fmla="*/ 349 h 428"/>
                  <a:gd name="T18" fmla="*/ 641 w 750"/>
                  <a:gd name="T19" fmla="*/ 152 h 428"/>
                  <a:gd name="T20" fmla="*/ 576 w 750"/>
                  <a:gd name="T21" fmla="*/ 130 h 428"/>
                  <a:gd name="T22" fmla="*/ 358 w 750"/>
                  <a:gd name="T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428">
                    <a:moveTo>
                      <a:pt x="358" y="0"/>
                    </a:moveTo>
                    <a:cubicBezTo>
                      <a:pt x="314" y="14"/>
                      <a:pt x="265" y="18"/>
                      <a:pt x="227" y="43"/>
                    </a:cubicBezTo>
                    <a:cubicBezTo>
                      <a:pt x="205" y="58"/>
                      <a:pt x="185" y="76"/>
                      <a:pt x="161" y="87"/>
                    </a:cubicBezTo>
                    <a:cubicBezTo>
                      <a:pt x="119" y="106"/>
                      <a:pt x="30" y="130"/>
                      <a:pt x="30" y="130"/>
                    </a:cubicBezTo>
                    <a:cubicBezTo>
                      <a:pt x="23" y="152"/>
                      <a:pt x="0" y="175"/>
                      <a:pt x="9" y="196"/>
                    </a:cubicBezTo>
                    <a:cubicBezTo>
                      <a:pt x="19" y="220"/>
                      <a:pt x="49" y="234"/>
                      <a:pt x="74" y="240"/>
                    </a:cubicBezTo>
                    <a:cubicBezTo>
                      <a:pt x="195" y="270"/>
                      <a:pt x="321" y="267"/>
                      <a:pt x="445" y="283"/>
                    </a:cubicBezTo>
                    <a:cubicBezTo>
                      <a:pt x="460" y="305"/>
                      <a:pt x="470" y="330"/>
                      <a:pt x="489" y="349"/>
                    </a:cubicBezTo>
                    <a:cubicBezTo>
                      <a:pt x="568" y="428"/>
                      <a:pt x="660" y="378"/>
                      <a:pt x="750" y="349"/>
                    </a:cubicBezTo>
                    <a:cubicBezTo>
                      <a:pt x="717" y="250"/>
                      <a:pt x="726" y="209"/>
                      <a:pt x="641" y="152"/>
                    </a:cubicBezTo>
                    <a:cubicBezTo>
                      <a:pt x="622" y="139"/>
                      <a:pt x="596" y="141"/>
                      <a:pt x="576" y="130"/>
                    </a:cubicBezTo>
                    <a:cubicBezTo>
                      <a:pt x="533" y="106"/>
                      <a:pt x="426" y="0"/>
                      <a:pt x="358" y="0"/>
                    </a:cubicBezTo>
                    <a:close/>
                  </a:path>
                </a:pathLst>
              </a:custGeom>
              <a:pattFill prst="smCheck">
                <a:fgClr>
                  <a:srgbClr val="0000FF"/>
                </a:fgClr>
                <a:bgClr>
                  <a:srgbClr val="FFFFFF"/>
                </a:bgClr>
              </a:pattFill>
              <a:ln w="3175" cap="flat">
                <a:solidFill>
                  <a:srgbClr val="0000FF"/>
                </a:solidFill>
                <a:prstDash val="solid"/>
                <a:round/>
                <a:headEnd/>
                <a:tailEnd/>
              </a:ln>
            </p:spPr>
            <p:txBody>
              <a:bodyPr/>
              <a:lstStyle/>
              <a:p>
                <a:endParaRPr lang="de-DE"/>
              </a:p>
            </p:txBody>
          </p:sp>
          <p:sp>
            <p:nvSpPr>
              <p:cNvPr id="9235" name="Freeform 19"/>
              <p:cNvSpPr>
                <a:spLocks/>
              </p:cNvSpPr>
              <p:nvPr/>
            </p:nvSpPr>
            <p:spPr bwMode="auto">
              <a:xfrm>
                <a:off x="4588" y="3033"/>
                <a:ext cx="471" cy="474"/>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36" name="Freeform 20" descr="Kleine Schachfelder"/>
              <p:cNvSpPr>
                <a:spLocks/>
              </p:cNvSpPr>
              <p:nvPr/>
            </p:nvSpPr>
            <p:spPr bwMode="auto">
              <a:xfrm>
                <a:off x="3449" y="3270"/>
                <a:ext cx="1050" cy="295"/>
              </a:xfrm>
              <a:custGeom>
                <a:avLst/>
                <a:gdLst>
                  <a:gd name="T0" fmla="*/ 358 w 750"/>
                  <a:gd name="T1" fmla="*/ 0 h 428"/>
                  <a:gd name="T2" fmla="*/ 227 w 750"/>
                  <a:gd name="T3" fmla="*/ 43 h 428"/>
                  <a:gd name="T4" fmla="*/ 161 w 750"/>
                  <a:gd name="T5" fmla="*/ 87 h 428"/>
                  <a:gd name="T6" fmla="*/ 30 w 750"/>
                  <a:gd name="T7" fmla="*/ 130 h 428"/>
                  <a:gd name="T8" fmla="*/ 9 w 750"/>
                  <a:gd name="T9" fmla="*/ 196 h 428"/>
                  <a:gd name="T10" fmla="*/ 74 w 750"/>
                  <a:gd name="T11" fmla="*/ 240 h 428"/>
                  <a:gd name="T12" fmla="*/ 445 w 750"/>
                  <a:gd name="T13" fmla="*/ 283 h 428"/>
                  <a:gd name="T14" fmla="*/ 489 w 750"/>
                  <a:gd name="T15" fmla="*/ 349 h 428"/>
                  <a:gd name="T16" fmla="*/ 750 w 750"/>
                  <a:gd name="T17" fmla="*/ 349 h 428"/>
                  <a:gd name="T18" fmla="*/ 641 w 750"/>
                  <a:gd name="T19" fmla="*/ 152 h 428"/>
                  <a:gd name="T20" fmla="*/ 576 w 750"/>
                  <a:gd name="T21" fmla="*/ 130 h 428"/>
                  <a:gd name="T22" fmla="*/ 358 w 750"/>
                  <a:gd name="T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428">
                    <a:moveTo>
                      <a:pt x="358" y="0"/>
                    </a:moveTo>
                    <a:cubicBezTo>
                      <a:pt x="314" y="14"/>
                      <a:pt x="265" y="18"/>
                      <a:pt x="227" y="43"/>
                    </a:cubicBezTo>
                    <a:cubicBezTo>
                      <a:pt x="205" y="58"/>
                      <a:pt x="185" y="76"/>
                      <a:pt x="161" y="87"/>
                    </a:cubicBezTo>
                    <a:cubicBezTo>
                      <a:pt x="119" y="106"/>
                      <a:pt x="30" y="130"/>
                      <a:pt x="30" y="130"/>
                    </a:cubicBezTo>
                    <a:cubicBezTo>
                      <a:pt x="23" y="152"/>
                      <a:pt x="0" y="175"/>
                      <a:pt x="9" y="196"/>
                    </a:cubicBezTo>
                    <a:cubicBezTo>
                      <a:pt x="19" y="220"/>
                      <a:pt x="49" y="234"/>
                      <a:pt x="74" y="240"/>
                    </a:cubicBezTo>
                    <a:cubicBezTo>
                      <a:pt x="195" y="270"/>
                      <a:pt x="321" y="267"/>
                      <a:pt x="445" y="283"/>
                    </a:cubicBezTo>
                    <a:cubicBezTo>
                      <a:pt x="460" y="305"/>
                      <a:pt x="470" y="330"/>
                      <a:pt x="489" y="349"/>
                    </a:cubicBezTo>
                    <a:cubicBezTo>
                      <a:pt x="568" y="428"/>
                      <a:pt x="660" y="378"/>
                      <a:pt x="750" y="349"/>
                    </a:cubicBezTo>
                    <a:cubicBezTo>
                      <a:pt x="717" y="250"/>
                      <a:pt x="726" y="209"/>
                      <a:pt x="641" y="152"/>
                    </a:cubicBezTo>
                    <a:cubicBezTo>
                      <a:pt x="622" y="139"/>
                      <a:pt x="596" y="141"/>
                      <a:pt x="576" y="130"/>
                    </a:cubicBezTo>
                    <a:cubicBezTo>
                      <a:pt x="533" y="106"/>
                      <a:pt x="426" y="0"/>
                      <a:pt x="358" y="0"/>
                    </a:cubicBezTo>
                    <a:close/>
                  </a:path>
                </a:pathLst>
              </a:custGeom>
              <a:pattFill prst="smCheck">
                <a:fgClr>
                  <a:srgbClr val="0000FF"/>
                </a:fgClr>
                <a:bgClr>
                  <a:srgbClr val="FFFFFF"/>
                </a:bgClr>
              </a:pattFill>
              <a:ln w="3175" cap="flat">
                <a:solidFill>
                  <a:srgbClr val="0000FF"/>
                </a:solidFill>
                <a:prstDash val="solid"/>
                <a:round/>
                <a:headEnd/>
                <a:tailEnd/>
              </a:ln>
            </p:spPr>
            <p:txBody>
              <a:bodyPr/>
              <a:lstStyle/>
              <a:p>
                <a:endParaRPr lang="de-DE"/>
              </a:p>
            </p:txBody>
          </p:sp>
          <p:sp>
            <p:nvSpPr>
              <p:cNvPr id="9237" name="Freeform 21" descr="Kleine Schachfelder"/>
              <p:cNvSpPr>
                <a:spLocks/>
              </p:cNvSpPr>
              <p:nvPr/>
            </p:nvSpPr>
            <p:spPr bwMode="auto">
              <a:xfrm>
                <a:off x="3509" y="2976"/>
                <a:ext cx="758" cy="360"/>
              </a:xfrm>
              <a:custGeom>
                <a:avLst/>
                <a:gdLst>
                  <a:gd name="T0" fmla="*/ 812 w 907"/>
                  <a:gd name="T1" fmla="*/ 349 h 502"/>
                  <a:gd name="T2" fmla="*/ 659 w 907"/>
                  <a:gd name="T3" fmla="*/ 175 h 502"/>
                  <a:gd name="T4" fmla="*/ 616 w 907"/>
                  <a:gd name="T5" fmla="*/ 109 h 502"/>
                  <a:gd name="T6" fmla="*/ 550 w 907"/>
                  <a:gd name="T7" fmla="*/ 88 h 502"/>
                  <a:gd name="T8" fmla="*/ 419 w 907"/>
                  <a:gd name="T9" fmla="*/ 22 h 502"/>
                  <a:gd name="T10" fmla="*/ 245 w 907"/>
                  <a:gd name="T11" fmla="*/ 44 h 502"/>
                  <a:gd name="T12" fmla="*/ 179 w 907"/>
                  <a:gd name="T13" fmla="*/ 66 h 502"/>
                  <a:gd name="T14" fmla="*/ 158 w 907"/>
                  <a:gd name="T15" fmla="*/ 131 h 502"/>
                  <a:gd name="T16" fmla="*/ 70 w 907"/>
                  <a:gd name="T17" fmla="*/ 175 h 502"/>
                  <a:gd name="T18" fmla="*/ 27 w 907"/>
                  <a:gd name="T19" fmla="*/ 240 h 502"/>
                  <a:gd name="T20" fmla="*/ 485 w 907"/>
                  <a:gd name="T21" fmla="*/ 415 h 502"/>
                  <a:gd name="T22" fmla="*/ 638 w 907"/>
                  <a:gd name="T23" fmla="*/ 459 h 502"/>
                  <a:gd name="T24" fmla="*/ 769 w 907"/>
                  <a:gd name="T25" fmla="*/ 502 h 502"/>
                  <a:gd name="T26" fmla="*/ 856 w 907"/>
                  <a:gd name="T27" fmla="*/ 480 h 502"/>
                  <a:gd name="T28" fmla="*/ 812 w 907"/>
                  <a:gd name="T29" fmla="*/ 34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7" h="502">
                    <a:moveTo>
                      <a:pt x="812" y="349"/>
                    </a:moveTo>
                    <a:cubicBezTo>
                      <a:pt x="710" y="197"/>
                      <a:pt x="768" y="248"/>
                      <a:pt x="659" y="175"/>
                    </a:cubicBezTo>
                    <a:cubicBezTo>
                      <a:pt x="645" y="153"/>
                      <a:pt x="637" y="125"/>
                      <a:pt x="616" y="109"/>
                    </a:cubicBezTo>
                    <a:cubicBezTo>
                      <a:pt x="598" y="95"/>
                      <a:pt x="571" y="98"/>
                      <a:pt x="550" y="88"/>
                    </a:cubicBezTo>
                    <a:cubicBezTo>
                      <a:pt x="372" y="0"/>
                      <a:pt x="593" y="80"/>
                      <a:pt x="419" y="22"/>
                    </a:cubicBezTo>
                    <a:cubicBezTo>
                      <a:pt x="361" y="29"/>
                      <a:pt x="303" y="33"/>
                      <a:pt x="245" y="44"/>
                    </a:cubicBezTo>
                    <a:cubicBezTo>
                      <a:pt x="222" y="48"/>
                      <a:pt x="195" y="50"/>
                      <a:pt x="179" y="66"/>
                    </a:cubicBezTo>
                    <a:cubicBezTo>
                      <a:pt x="163" y="82"/>
                      <a:pt x="174" y="115"/>
                      <a:pt x="158" y="131"/>
                    </a:cubicBezTo>
                    <a:cubicBezTo>
                      <a:pt x="135" y="154"/>
                      <a:pt x="99" y="160"/>
                      <a:pt x="70" y="175"/>
                    </a:cubicBezTo>
                    <a:cubicBezTo>
                      <a:pt x="56" y="197"/>
                      <a:pt x="30" y="214"/>
                      <a:pt x="27" y="240"/>
                    </a:cubicBezTo>
                    <a:cubicBezTo>
                      <a:pt x="0" y="491"/>
                      <a:pt x="327" y="406"/>
                      <a:pt x="485" y="415"/>
                    </a:cubicBezTo>
                    <a:cubicBezTo>
                      <a:pt x="672" y="478"/>
                      <a:pt x="404" y="390"/>
                      <a:pt x="638" y="459"/>
                    </a:cubicBezTo>
                    <a:cubicBezTo>
                      <a:pt x="682" y="472"/>
                      <a:pt x="769" y="502"/>
                      <a:pt x="769" y="502"/>
                    </a:cubicBezTo>
                    <a:cubicBezTo>
                      <a:pt x="798" y="495"/>
                      <a:pt x="833" y="499"/>
                      <a:pt x="856" y="480"/>
                    </a:cubicBezTo>
                    <a:cubicBezTo>
                      <a:pt x="907" y="439"/>
                      <a:pt x="869" y="349"/>
                      <a:pt x="812" y="349"/>
                    </a:cubicBezTo>
                    <a:close/>
                  </a:path>
                </a:pathLst>
              </a:custGeom>
              <a:pattFill prst="smCheck">
                <a:fgClr>
                  <a:srgbClr val="0000FF"/>
                </a:fgClr>
                <a:bgClr>
                  <a:srgbClr val="FFFFFF"/>
                </a:bgClr>
              </a:pattFill>
              <a:ln w="3175">
                <a:solidFill>
                  <a:srgbClr val="0000FF"/>
                </a:solidFill>
                <a:round/>
                <a:headEnd/>
                <a:tailEnd/>
              </a:ln>
            </p:spPr>
            <p:txBody>
              <a:bodyPr/>
              <a:lstStyle/>
              <a:p>
                <a:endParaRPr lang="de-DE"/>
              </a:p>
            </p:txBody>
          </p:sp>
          <p:sp>
            <p:nvSpPr>
              <p:cNvPr id="9238" name="Freeform 22" descr="Kleine Schachfelder"/>
              <p:cNvSpPr>
                <a:spLocks/>
              </p:cNvSpPr>
              <p:nvPr/>
            </p:nvSpPr>
            <p:spPr bwMode="auto">
              <a:xfrm>
                <a:off x="3799" y="3123"/>
                <a:ext cx="1050" cy="393"/>
              </a:xfrm>
              <a:custGeom>
                <a:avLst/>
                <a:gdLst>
                  <a:gd name="T0" fmla="*/ 358 w 750"/>
                  <a:gd name="T1" fmla="*/ 0 h 428"/>
                  <a:gd name="T2" fmla="*/ 227 w 750"/>
                  <a:gd name="T3" fmla="*/ 43 h 428"/>
                  <a:gd name="T4" fmla="*/ 161 w 750"/>
                  <a:gd name="T5" fmla="*/ 87 h 428"/>
                  <a:gd name="T6" fmla="*/ 30 w 750"/>
                  <a:gd name="T7" fmla="*/ 130 h 428"/>
                  <a:gd name="T8" fmla="*/ 9 w 750"/>
                  <a:gd name="T9" fmla="*/ 196 h 428"/>
                  <a:gd name="T10" fmla="*/ 74 w 750"/>
                  <a:gd name="T11" fmla="*/ 240 h 428"/>
                  <a:gd name="T12" fmla="*/ 445 w 750"/>
                  <a:gd name="T13" fmla="*/ 283 h 428"/>
                  <a:gd name="T14" fmla="*/ 489 w 750"/>
                  <a:gd name="T15" fmla="*/ 349 h 428"/>
                  <a:gd name="T16" fmla="*/ 750 w 750"/>
                  <a:gd name="T17" fmla="*/ 349 h 428"/>
                  <a:gd name="T18" fmla="*/ 641 w 750"/>
                  <a:gd name="T19" fmla="*/ 152 h 428"/>
                  <a:gd name="T20" fmla="*/ 576 w 750"/>
                  <a:gd name="T21" fmla="*/ 130 h 428"/>
                  <a:gd name="T22" fmla="*/ 358 w 750"/>
                  <a:gd name="T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428">
                    <a:moveTo>
                      <a:pt x="358" y="0"/>
                    </a:moveTo>
                    <a:cubicBezTo>
                      <a:pt x="314" y="14"/>
                      <a:pt x="265" y="18"/>
                      <a:pt x="227" y="43"/>
                    </a:cubicBezTo>
                    <a:cubicBezTo>
                      <a:pt x="205" y="58"/>
                      <a:pt x="185" y="76"/>
                      <a:pt x="161" y="87"/>
                    </a:cubicBezTo>
                    <a:cubicBezTo>
                      <a:pt x="119" y="106"/>
                      <a:pt x="30" y="130"/>
                      <a:pt x="30" y="130"/>
                    </a:cubicBezTo>
                    <a:cubicBezTo>
                      <a:pt x="23" y="152"/>
                      <a:pt x="0" y="175"/>
                      <a:pt x="9" y="196"/>
                    </a:cubicBezTo>
                    <a:cubicBezTo>
                      <a:pt x="19" y="220"/>
                      <a:pt x="49" y="234"/>
                      <a:pt x="74" y="240"/>
                    </a:cubicBezTo>
                    <a:cubicBezTo>
                      <a:pt x="195" y="270"/>
                      <a:pt x="321" y="267"/>
                      <a:pt x="445" y="283"/>
                    </a:cubicBezTo>
                    <a:cubicBezTo>
                      <a:pt x="460" y="305"/>
                      <a:pt x="470" y="330"/>
                      <a:pt x="489" y="349"/>
                    </a:cubicBezTo>
                    <a:cubicBezTo>
                      <a:pt x="568" y="428"/>
                      <a:pt x="660" y="378"/>
                      <a:pt x="750" y="349"/>
                    </a:cubicBezTo>
                    <a:cubicBezTo>
                      <a:pt x="717" y="250"/>
                      <a:pt x="726" y="209"/>
                      <a:pt x="641" y="152"/>
                    </a:cubicBezTo>
                    <a:cubicBezTo>
                      <a:pt x="622" y="139"/>
                      <a:pt x="596" y="141"/>
                      <a:pt x="576" y="130"/>
                    </a:cubicBezTo>
                    <a:cubicBezTo>
                      <a:pt x="533" y="106"/>
                      <a:pt x="426" y="0"/>
                      <a:pt x="358" y="0"/>
                    </a:cubicBezTo>
                    <a:close/>
                  </a:path>
                </a:pathLst>
              </a:custGeom>
              <a:pattFill prst="smCheck">
                <a:fgClr>
                  <a:srgbClr val="0000FF"/>
                </a:fgClr>
                <a:bgClr>
                  <a:srgbClr val="FFFFFF"/>
                </a:bgClr>
              </a:pattFill>
              <a:ln w="3175" cap="flat">
                <a:solidFill>
                  <a:srgbClr val="0000FF"/>
                </a:solidFill>
                <a:prstDash val="solid"/>
                <a:round/>
                <a:headEnd/>
                <a:tailEnd/>
              </a:ln>
            </p:spPr>
            <p:txBody>
              <a:bodyPr/>
              <a:lstStyle/>
              <a:p>
                <a:endParaRPr lang="de-DE"/>
              </a:p>
            </p:txBody>
          </p:sp>
          <p:sp>
            <p:nvSpPr>
              <p:cNvPr id="9239" name="Freeform 23"/>
              <p:cNvSpPr>
                <a:spLocks/>
              </p:cNvSpPr>
              <p:nvPr/>
            </p:nvSpPr>
            <p:spPr bwMode="auto">
              <a:xfrm>
                <a:off x="4266" y="3172"/>
                <a:ext cx="466" cy="335"/>
              </a:xfrm>
              <a:custGeom>
                <a:avLst/>
                <a:gdLst>
                  <a:gd name="T0" fmla="*/ 0 w 218"/>
                  <a:gd name="T1" fmla="*/ 0 h 790"/>
                  <a:gd name="T2" fmla="*/ 44 w 218"/>
                  <a:gd name="T3" fmla="*/ 65 h 790"/>
                  <a:gd name="T4" fmla="*/ 87 w 218"/>
                  <a:gd name="T5" fmla="*/ 196 h 790"/>
                  <a:gd name="T6" fmla="*/ 109 w 218"/>
                  <a:gd name="T7" fmla="*/ 370 h 790"/>
                  <a:gd name="T8" fmla="*/ 109 w 218"/>
                  <a:gd name="T9" fmla="*/ 763 h 790"/>
                  <a:gd name="T10" fmla="*/ 196 w 218"/>
                  <a:gd name="T11" fmla="*/ 567 h 790"/>
                  <a:gd name="T12" fmla="*/ 218 w 218"/>
                  <a:gd name="T13" fmla="*/ 501 h 790"/>
                  <a:gd name="T14" fmla="*/ 131 w 218"/>
                  <a:gd name="T15" fmla="*/ 152 h 790"/>
                  <a:gd name="T16" fmla="*/ 109 w 218"/>
                  <a:gd name="T17" fmla="*/ 87 h 790"/>
                  <a:gd name="T18" fmla="*/ 0 w 218"/>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790">
                    <a:moveTo>
                      <a:pt x="0" y="0"/>
                    </a:moveTo>
                    <a:cubicBezTo>
                      <a:pt x="15" y="22"/>
                      <a:pt x="33" y="41"/>
                      <a:pt x="44" y="65"/>
                    </a:cubicBezTo>
                    <a:cubicBezTo>
                      <a:pt x="63" y="107"/>
                      <a:pt x="87" y="196"/>
                      <a:pt x="87" y="196"/>
                    </a:cubicBezTo>
                    <a:cubicBezTo>
                      <a:pt x="94" y="254"/>
                      <a:pt x="109" y="312"/>
                      <a:pt x="109" y="370"/>
                    </a:cubicBezTo>
                    <a:cubicBezTo>
                      <a:pt x="109" y="790"/>
                      <a:pt x="47" y="580"/>
                      <a:pt x="109" y="763"/>
                    </a:cubicBezTo>
                    <a:cubicBezTo>
                      <a:pt x="179" y="660"/>
                      <a:pt x="144" y="724"/>
                      <a:pt x="196" y="567"/>
                    </a:cubicBezTo>
                    <a:cubicBezTo>
                      <a:pt x="203" y="545"/>
                      <a:pt x="218" y="501"/>
                      <a:pt x="218" y="501"/>
                    </a:cubicBezTo>
                    <a:cubicBezTo>
                      <a:pt x="192" y="242"/>
                      <a:pt x="217" y="326"/>
                      <a:pt x="131" y="152"/>
                    </a:cubicBezTo>
                    <a:cubicBezTo>
                      <a:pt x="121" y="132"/>
                      <a:pt x="124" y="104"/>
                      <a:pt x="109" y="87"/>
                    </a:cubicBezTo>
                    <a:cubicBezTo>
                      <a:pt x="79" y="52"/>
                      <a:pt x="36" y="29"/>
                      <a:pt x="0" y="0"/>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0" name="Freeform 24"/>
              <p:cNvSpPr>
                <a:spLocks/>
              </p:cNvSpPr>
              <p:nvPr/>
            </p:nvSpPr>
            <p:spPr bwMode="auto">
              <a:xfrm>
                <a:off x="3566" y="3172"/>
                <a:ext cx="304" cy="176"/>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1" name="Freeform 25"/>
              <p:cNvSpPr>
                <a:spLocks/>
              </p:cNvSpPr>
              <p:nvPr/>
            </p:nvSpPr>
            <p:spPr bwMode="auto">
              <a:xfrm>
                <a:off x="4091" y="3172"/>
                <a:ext cx="275" cy="151"/>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2" name="Freeform 26"/>
              <p:cNvSpPr>
                <a:spLocks/>
              </p:cNvSpPr>
              <p:nvPr/>
            </p:nvSpPr>
            <p:spPr bwMode="auto">
              <a:xfrm>
                <a:off x="3683" y="3074"/>
                <a:ext cx="408" cy="167"/>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3" name="Freeform 27"/>
              <p:cNvSpPr>
                <a:spLocks/>
              </p:cNvSpPr>
              <p:nvPr/>
            </p:nvSpPr>
            <p:spPr bwMode="auto">
              <a:xfrm>
                <a:off x="3974" y="3074"/>
                <a:ext cx="303" cy="177"/>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4" name="Freeform 28" descr="Kleine Schachfelder"/>
              <p:cNvSpPr>
                <a:spLocks/>
              </p:cNvSpPr>
              <p:nvPr/>
            </p:nvSpPr>
            <p:spPr bwMode="auto">
              <a:xfrm>
                <a:off x="4150" y="3067"/>
                <a:ext cx="1050" cy="442"/>
              </a:xfrm>
              <a:custGeom>
                <a:avLst/>
                <a:gdLst>
                  <a:gd name="T0" fmla="*/ 358 w 750"/>
                  <a:gd name="T1" fmla="*/ 0 h 428"/>
                  <a:gd name="T2" fmla="*/ 227 w 750"/>
                  <a:gd name="T3" fmla="*/ 43 h 428"/>
                  <a:gd name="T4" fmla="*/ 161 w 750"/>
                  <a:gd name="T5" fmla="*/ 87 h 428"/>
                  <a:gd name="T6" fmla="*/ 30 w 750"/>
                  <a:gd name="T7" fmla="*/ 130 h 428"/>
                  <a:gd name="T8" fmla="*/ 9 w 750"/>
                  <a:gd name="T9" fmla="*/ 196 h 428"/>
                  <a:gd name="T10" fmla="*/ 74 w 750"/>
                  <a:gd name="T11" fmla="*/ 240 h 428"/>
                  <a:gd name="T12" fmla="*/ 445 w 750"/>
                  <a:gd name="T13" fmla="*/ 283 h 428"/>
                  <a:gd name="T14" fmla="*/ 489 w 750"/>
                  <a:gd name="T15" fmla="*/ 349 h 428"/>
                  <a:gd name="T16" fmla="*/ 750 w 750"/>
                  <a:gd name="T17" fmla="*/ 349 h 428"/>
                  <a:gd name="T18" fmla="*/ 641 w 750"/>
                  <a:gd name="T19" fmla="*/ 152 h 428"/>
                  <a:gd name="T20" fmla="*/ 576 w 750"/>
                  <a:gd name="T21" fmla="*/ 130 h 428"/>
                  <a:gd name="T22" fmla="*/ 358 w 750"/>
                  <a:gd name="T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428">
                    <a:moveTo>
                      <a:pt x="358" y="0"/>
                    </a:moveTo>
                    <a:cubicBezTo>
                      <a:pt x="314" y="14"/>
                      <a:pt x="265" y="18"/>
                      <a:pt x="227" y="43"/>
                    </a:cubicBezTo>
                    <a:cubicBezTo>
                      <a:pt x="205" y="58"/>
                      <a:pt x="185" y="76"/>
                      <a:pt x="161" y="87"/>
                    </a:cubicBezTo>
                    <a:cubicBezTo>
                      <a:pt x="119" y="106"/>
                      <a:pt x="30" y="130"/>
                      <a:pt x="30" y="130"/>
                    </a:cubicBezTo>
                    <a:cubicBezTo>
                      <a:pt x="23" y="152"/>
                      <a:pt x="0" y="175"/>
                      <a:pt x="9" y="196"/>
                    </a:cubicBezTo>
                    <a:cubicBezTo>
                      <a:pt x="19" y="220"/>
                      <a:pt x="49" y="234"/>
                      <a:pt x="74" y="240"/>
                    </a:cubicBezTo>
                    <a:cubicBezTo>
                      <a:pt x="195" y="270"/>
                      <a:pt x="321" y="267"/>
                      <a:pt x="445" y="283"/>
                    </a:cubicBezTo>
                    <a:cubicBezTo>
                      <a:pt x="460" y="305"/>
                      <a:pt x="470" y="330"/>
                      <a:pt x="489" y="349"/>
                    </a:cubicBezTo>
                    <a:cubicBezTo>
                      <a:pt x="568" y="428"/>
                      <a:pt x="660" y="378"/>
                      <a:pt x="750" y="349"/>
                    </a:cubicBezTo>
                    <a:cubicBezTo>
                      <a:pt x="717" y="250"/>
                      <a:pt x="726" y="209"/>
                      <a:pt x="641" y="152"/>
                    </a:cubicBezTo>
                    <a:cubicBezTo>
                      <a:pt x="622" y="139"/>
                      <a:pt x="596" y="141"/>
                      <a:pt x="576" y="130"/>
                    </a:cubicBezTo>
                    <a:cubicBezTo>
                      <a:pt x="533" y="106"/>
                      <a:pt x="426" y="0"/>
                      <a:pt x="358" y="0"/>
                    </a:cubicBezTo>
                    <a:close/>
                  </a:path>
                </a:pathLst>
              </a:custGeom>
              <a:pattFill prst="smCheck">
                <a:fgClr>
                  <a:srgbClr val="0000FF"/>
                </a:fgClr>
                <a:bgClr>
                  <a:srgbClr val="FFFFFF"/>
                </a:bgClr>
              </a:pattFill>
              <a:ln w="3175" cap="flat">
                <a:solidFill>
                  <a:srgbClr val="0000FF"/>
                </a:solidFill>
                <a:prstDash val="solid"/>
                <a:round/>
                <a:headEnd/>
                <a:tailEnd/>
              </a:ln>
            </p:spPr>
            <p:txBody>
              <a:bodyPr/>
              <a:lstStyle/>
              <a:p>
                <a:endParaRPr lang="de-DE"/>
              </a:p>
            </p:txBody>
          </p:sp>
          <p:sp>
            <p:nvSpPr>
              <p:cNvPr id="9245" name="Freeform 29"/>
              <p:cNvSpPr>
                <a:spLocks/>
              </p:cNvSpPr>
              <p:nvPr/>
            </p:nvSpPr>
            <p:spPr bwMode="auto">
              <a:xfrm>
                <a:off x="3243" y="3339"/>
                <a:ext cx="2040" cy="245"/>
              </a:xfrm>
              <a:custGeom>
                <a:avLst/>
                <a:gdLst>
                  <a:gd name="T0" fmla="*/ 371 w 633"/>
                  <a:gd name="T1" fmla="*/ 132 h 437"/>
                  <a:gd name="T2" fmla="*/ 0 w 633"/>
                  <a:gd name="T3" fmla="*/ 197 h 437"/>
                  <a:gd name="T4" fmla="*/ 22 w 633"/>
                  <a:gd name="T5" fmla="*/ 285 h 437"/>
                  <a:gd name="T6" fmla="*/ 88 w 633"/>
                  <a:gd name="T7" fmla="*/ 307 h 437"/>
                  <a:gd name="T8" fmla="*/ 197 w 633"/>
                  <a:gd name="T9" fmla="*/ 328 h 437"/>
                  <a:gd name="T10" fmla="*/ 306 w 633"/>
                  <a:gd name="T11" fmla="*/ 437 h 437"/>
                  <a:gd name="T12" fmla="*/ 633 w 633"/>
                  <a:gd name="T13" fmla="*/ 394 h 437"/>
                  <a:gd name="T14" fmla="*/ 502 w 633"/>
                  <a:gd name="T15" fmla="*/ 132 h 437"/>
                  <a:gd name="T16" fmla="*/ 219 w 633"/>
                  <a:gd name="T17" fmla="*/ 6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437">
                    <a:moveTo>
                      <a:pt x="371" y="132"/>
                    </a:moveTo>
                    <a:cubicBezTo>
                      <a:pt x="213" y="92"/>
                      <a:pt x="123" y="75"/>
                      <a:pt x="0" y="197"/>
                    </a:cubicBezTo>
                    <a:cubicBezTo>
                      <a:pt x="7" y="226"/>
                      <a:pt x="3" y="261"/>
                      <a:pt x="22" y="285"/>
                    </a:cubicBezTo>
                    <a:cubicBezTo>
                      <a:pt x="36" y="303"/>
                      <a:pt x="65" y="301"/>
                      <a:pt x="88" y="307"/>
                    </a:cubicBezTo>
                    <a:cubicBezTo>
                      <a:pt x="124" y="316"/>
                      <a:pt x="161" y="321"/>
                      <a:pt x="197" y="328"/>
                    </a:cubicBezTo>
                    <a:cubicBezTo>
                      <a:pt x="217" y="359"/>
                      <a:pt x="255" y="437"/>
                      <a:pt x="306" y="437"/>
                    </a:cubicBezTo>
                    <a:cubicBezTo>
                      <a:pt x="416" y="437"/>
                      <a:pt x="633" y="394"/>
                      <a:pt x="633" y="394"/>
                    </a:cubicBezTo>
                    <a:cubicBezTo>
                      <a:pt x="610" y="233"/>
                      <a:pt x="629" y="217"/>
                      <a:pt x="502" y="132"/>
                    </a:cubicBezTo>
                    <a:cubicBezTo>
                      <a:pt x="415" y="0"/>
                      <a:pt x="485" y="67"/>
                      <a:pt x="219" y="67"/>
                    </a:cubicBezTo>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6" name="Freeform 30"/>
              <p:cNvSpPr>
                <a:spLocks/>
              </p:cNvSpPr>
              <p:nvPr/>
            </p:nvSpPr>
            <p:spPr bwMode="auto">
              <a:xfrm>
                <a:off x="3916" y="3074"/>
                <a:ext cx="407" cy="167"/>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7" name="Freeform 31"/>
              <p:cNvSpPr>
                <a:spLocks/>
              </p:cNvSpPr>
              <p:nvPr/>
            </p:nvSpPr>
            <p:spPr bwMode="auto">
              <a:xfrm>
                <a:off x="4286" y="3067"/>
                <a:ext cx="627" cy="362"/>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8" name="Freeform 32"/>
              <p:cNvSpPr>
                <a:spLocks/>
              </p:cNvSpPr>
              <p:nvPr/>
            </p:nvSpPr>
            <p:spPr bwMode="auto">
              <a:xfrm>
                <a:off x="3107" y="3294"/>
                <a:ext cx="874" cy="98"/>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49" name="AutoShape 33"/>
              <p:cNvSpPr>
                <a:spLocks noChangeArrowheads="1"/>
              </p:cNvSpPr>
              <p:nvPr/>
            </p:nvSpPr>
            <p:spPr bwMode="auto">
              <a:xfrm>
                <a:off x="4830" y="2795"/>
                <a:ext cx="438" cy="439"/>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FF0000"/>
                    </a:solidFill>
                  </a:rPr>
                  <a:t>?</a:t>
                </a:r>
                <a:endParaRPr lang="de-DE" altLang="de-DE"/>
              </a:p>
            </p:txBody>
          </p:sp>
          <p:sp>
            <p:nvSpPr>
              <p:cNvPr id="9250" name="Freeform 34"/>
              <p:cNvSpPr>
                <a:spLocks/>
              </p:cNvSpPr>
              <p:nvPr/>
            </p:nvSpPr>
            <p:spPr bwMode="auto">
              <a:xfrm>
                <a:off x="4785" y="3249"/>
                <a:ext cx="471" cy="218"/>
              </a:xfrm>
              <a:custGeom>
                <a:avLst/>
                <a:gdLst>
                  <a:gd name="T0" fmla="*/ 393 w 510"/>
                  <a:gd name="T1" fmla="*/ 109 h 371"/>
                  <a:gd name="T2" fmla="*/ 240 w 510"/>
                  <a:gd name="T3" fmla="*/ 44 h 371"/>
                  <a:gd name="T4" fmla="*/ 109 w 510"/>
                  <a:gd name="T5" fmla="*/ 0 h 371"/>
                  <a:gd name="T6" fmla="*/ 44 w 510"/>
                  <a:gd name="T7" fmla="*/ 44 h 371"/>
                  <a:gd name="T8" fmla="*/ 0 w 510"/>
                  <a:gd name="T9" fmla="*/ 175 h 371"/>
                  <a:gd name="T10" fmla="*/ 480 w 510"/>
                  <a:gd name="T11" fmla="*/ 262 h 371"/>
                  <a:gd name="T12" fmla="*/ 458 w 510"/>
                  <a:gd name="T13" fmla="*/ 175 h 371"/>
                  <a:gd name="T14" fmla="*/ 393 w 510"/>
                  <a:gd name="T15" fmla="*/ 109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71">
                    <a:moveTo>
                      <a:pt x="393" y="109"/>
                    </a:moveTo>
                    <a:cubicBezTo>
                      <a:pt x="162" y="51"/>
                      <a:pt x="432" y="129"/>
                      <a:pt x="240" y="44"/>
                    </a:cubicBezTo>
                    <a:cubicBezTo>
                      <a:pt x="198" y="25"/>
                      <a:pt x="109" y="0"/>
                      <a:pt x="109" y="0"/>
                    </a:cubicBezTo>
                    <a:cubicBezTo>
                      <a:pt x="87" y="15"/>
                      <a:pt x="58" y="22"/>
                      <a:pt x="44" y="44"/>
                    </a:cubicBezTo>
                    <a:cubicBezTo>
                      <a:pt x="20" y="83"/>
                      <a:pt x="0" y="175"/>
                      <a:pt x="0" y="175"/>
                    </a:cubicBezTo>
                    <a:cubicBezTo>
                      <a:pt x="66" y="371"/>
                      <a:pt x="30" y="329"/>
                      <a:pt x="480" y="262"/>
                    </a:cubicBezTo>
                    <a:cubicBezTo>
                      <a:pt x="510" y="258"/>
                      <a:pt x="475" y="200"/>
                      <a:pt x="458" y="175"/>
                    </a:cubicBezTo>
                    <a:cubicBezTo>
                      <a:pt x="387" y="68"/>
                      <a:pt x="393" y="174"/>
                      <a:pt x="393" y="109"/>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grpSp>
      </p:grpSp>
      <p:sp>
        <p:nvSpPr>
          <p:cNvPr id="9251" name="Rectangle 35"/>
          <p:cNvSpPr>
            <a:spLocks noChangeArrowheads="1"/>
          </p:cNvSpPr>
          <p:nvPr/>
        </p:nvSpPr>
        <p:spPr bwMode="auto">
          <a:xfrm rot="4949815">
            <a:off x="6784975" y="1943101"/>
            <a:ext cx="1239837" cy="49212"/>
          </a:xfrm>
          <a:prstGeom prst="rect">
            <a:avLst/>
          </a:prstGeom>
          <a:solidFill>
            <a:srgbClr val="FFFFFF"/>
          </a:solidFill>
          <a:ln w="9525">
            <a:solidFill>
              <a:srgbClr val="808080"/>
            </a:solidFill>
            <a:miter lim="800000"/>
            <a:headEnd/>
            <a:tailEnd/>
          </a:ln>
        </p:spPr>
        <p:txBody>
          <a:bodyPr/>
          <a:lstStyle/>
          <a:p>
            <a:endParaRPr lang="de-DE"/>
          </a:p>
        </p:txBody>
      </p:sp>
      <p:sp>
        <p:nvSpPr>
          <p:cNvPr id="9252" name="Rectangle 36"/>
          <p:cNvSpPr>
            <a:spLocks noChangeArrowheads="1"/>
          </p:cNvSpPr>
          <p:nvPr/>
        </p:nvSpPr>
        <p:spPr bwMode="auto">
          <a:xfrm rot="5820777">
            <a:off x="4049713" y="1935163"/>
            <a:ext cx="1238250" cy="50800"/>
          </a:xfrm>
          <a:prstGeom prst="rect">
            <a:avLst/>
          </a:prstGeom>
          <a:solidFill>
            <a:srgbClr val="FFFFFF"/>
          </a:solidFill>
          <a:ln w="9525">
            <a:solidFill>
              <a:srgbClr val="808080"/>
            </a:solidFill>
            <a:miter lim="800000"/>
            <a:headEnd/>
            <a:tailEnd/>
          </a:ln>
        </p:spPr>
        <p:txBody>
          <a:bodyPr/>
          <a:lstStyle/>
          <a:p>
            <a:endParaRPr lang="de-DE"/>
          </a:p>
        </p:txBody>
      </p:sp>
      <p:sp>
        <p:nvSpPr>
          <p:cNvPr id="9253" name="Rectangle 37"/>
          <p:cNvSpPr>
            <a:spLocks noChangeArrowheads="1"/>
          </p:cNvSpPr>
          <p:nvPr/>
        </p:nvSpPr>
        <p:spPr bwMode="auto">
          <a:xfrm rot="4949815">
            <a:off x="7385844" y="2870994"/>
            <a:ext cx="1236662" cy="50800"/>
          </a:xfrm>
          <a:prstGeom prst="rect">
            <a:avLst/>
          </a:prstGeom>
          <a:solidFill>
            <a:srgbClr val="FFFFFF"/>
          </a:solidFill>
          <a:ln w="9525">
            <a:solidFill>
              <a:srgbClr val="808080"/>
            </a:solidFill>
            <a:miter lim="800000"/>
            <a:headEnd/>
            <a:tailEnd/>
          </a:ln>
        </p:spPr>
        <p:txBody>
          <a:bodyPr/>
          <a:lstStyle/>
          <a:p>
            <a:endParaRPr lang="de-DE"/>
          </a:p>
        </p:txBody>
      </p:sp>
      <p:sp>
        <p:nvSpPr>
          <p:cNvPr id="9254" name="Rectangle 38"/>
          <p:cNvSpPr>
            <a:spLocks noChangeArrowheads="1"/>
          </p:cNvSpPr>
          <p:nvPr/>
        </p:nvSpPr>
        <p:spPr bwMode="auto">
          <a:xfrm>
            <a:off x="4741863" y="1290638"/>
            <a:ext cx="2597150" cy="46037"/>
          </a:xfrm>
          <a:prstGeom prst="rect">
            <a:avLst/>
          </a:prstGeom>
          <a:solidFill>
            <a:srgbClr val="0066CC"/>
          </a:solidFill>
          <a:ln w="9525">
            <a:solidFill>
              <a:srgbClr val="0066CC"/>
            </a:solidFill>
            <a:miter lim="800000"/>
            <a:headEnd/>
            <a:tailEnd/>
          </a:ln>
        </p:spPr>
        <p:txBody>
          <a:bodyPr/>
          <a:lstStyle/>
          <a:p>
            <a:endParaRPr lang="de-DE"/>
          </a:p>
        </p:txBody>
      </p:sp>
      <p:sp>
        <p:nvSpPr>
          <p:cNvPr id="9255" name="AutoShape 39"/>
          <p:cNvSpPr>
            <a:spLocks noChangeArrowheads="1"/>
          </p:cNvSpPr>
          <p:nvPr/>
        </p:nvSpPr>
        <p:spPr bwMode="auto">
          <a:xfrm rot="-2023672">
            <a:off x="7605713" y="1196975"/>
            <a:ext cx="47625" cy="1193800"/>
          </a:xfrm>
          <a:prstGeom prst="roundRect">
            <a:avLst>
              <a:gd name="adj" fmla="val 16667"/>
            </a:avLst>
          </a:prstGeom>
          <a:solidFill>
            <a:srgbClr val="0066CC"/>
          </a:solidFill>
          <a:ln w="9525">
            <a:solidFill>
              <a:srgbClr val="0066CC"/>
            </a:solidFill>
            <a:round/>
            <a:headEnd/>
            <a:tailEnd/>
          </a:ln>
        </p:spPr>
        <p:txBody>
          <a:bodyPr/>
          <a:lstStyle/>
          <a:p>
            <a:endParaRPr lang="de-DE"/>
          </a:p>
        </p:txBody>
      </p:sp>
      <p:grpSp>
        <p:nvGrpSpPr>
          <p:cNvPr id="9256" name="Group 40"/>
          <p:cNvGrpSpPr>
            <a:grpSpLocks/>
          </p:cNvGrpSpPr>
          <p:nvPr/>
        </p:nvGrpSpPr>
        <p:grpSpPr bwMode="auto">
          <a:xfrm>
            <a:off x="5003800" y="1268413"/>
            <a:ext cx="2682875" cy="1920875"/>
            <a:chOff x="3198" y="346"/>
            <a:chExt cx="1690" cy="1210"/>
          </a:xfrm>
        </p:grpSpPr>
        <p:grpSp>
          <p:nvGrpSpPr>
            <p:cNvPr id="9257" name="Group 41"/>
            <p:cNvGrpSpPr>
              <a:grpSpLocks/>
            </p:cNvGrpSpPr>
            <p:nvPr/>
          </p:nvGrpSpPr>
          <p:grpSpPr bwMode="auto">
            <a:xfrm rot="10730953">
              <a:off x="4002" y="348"/>
              <a:ext cx="570" cy="612"/>
              <a:chOff x="8274" y="12745"/>
              <a:chExt cx="2255" cy="2913"/>
            </a:xfrm>
          </p:grpSpPr>
          <p:sp>
            <p:nvSpPr>
              <p:cNvPr id="9258" name="Freeform 42"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59" name="Freeform 43"/>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60" name="Freeform 44"/>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61" name="Group 45"/>
            <p:cNvGrpSpPr>
              <a:grpSpLocks/>
            </p:cNvGrpSpPr>
            <p:nvPr/>
          </p:nvGrpSpPr>
          <p:grpSpPr bwMode="auto">
            <a:xfrm>
              <a:off x="3198" y="346"/>
              <a:ext cx="631" cy="660"/>
              <a:chOff x="5597" y="12758"/>
              <a:chExt cx="2357" cy="3013"/>
            </a:xfrm>
          </p:grpSpPr>
          <p:sp>
            <p:nvSpPr>
              <p:cNvPr id="9262" name="Freeform 46" descr="Kleine Schachfelder"/>
              <p:cNvSpPr>
                <a:spLocks/>
              </p:cNvSpPr>
              <p:nvPr/>
            </p:nvSpPr>
            <p:spPr bwMode="auto">
              <a:xfrm>
                <a:off x="5597" y="12758"/>
                <a:ext cx="2357" cy="3013"/>
              </a:xfrm>
              <a:custGeom>
                <a:avLst/>
                <a:gdLst>
                  <a:gd name="T0" fmla="*/ 135 w 1807"/>
                  <a:gd name="T1" fmla="*/ 42 h 1759"/>
                  <a:gd name="T2" fmla="*/ 812 w 1807"/>
                  <a:gd name="T3" fmla="*/ 64 h 1759"/>
                  <a:gd name="T4" fmla="*/ 1706 w 1807"/>
                  <a:gd name="T5" fmla="*/ 86 h 1759"/>
                  <a:gd name="T6" fmla="*/ 1685 w 1807"/>
                  <a:gd name="T7" fmla="*/ 326 h 1759"/>
                  <a:gd name="T8" fmla="*/ 1619 w 1807"/>
                  <a:gd name="T9" fmla="*/ 828 h 1759"/>
                  <a:gd name="T10" fmla="*/ 986 w 1807"/>
                  <a:gd name="T11" fmla="*/ 1613 h 1759"/>
                  <a:gd name="T12" fmla="*/ 310 w 1807"/>
                  <a:gd name="T13" fmla="*/ 1635 h 1759"/>
                  <a:gd name="T14" fmla="*/ 114 w 1807"/>
                  <a:gd name="T15" fmla="*/ 1482 h 1759"/>
                  <a:gd name="T16" fmla="*/ 114 w 1807"/>
                  <a:gd name="T17" fmla="*/ 544 h 1759"/>
                  <a:gd name="T18" fmla="*/ 135 w 1807"/>
                  <a:gd name="T19" fmla="*/ 457 h 1759"/>
                  <a:gd name="T20" fmla="*/ 179 w 1807"/>
                  <a:gd name="T21" fmla="*/ 326 h 1759"/>
                  <a:gd name="T22" fmla="*/ 135 w 1807"/>
                  <a:gd name="T23" fmla="*/ 42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7" h="1759">
                    <a:moveTo>
                      <a:pt x="135" y="42"/>
                    </a:moveTo>
                    <a:cubicBezTo>
                      <a:pt x="361" y="49"/>
                      <a:pt x="586" y="58"/>
                      <a:pt x="812" y="64"/>
                    </a:cubicBezTo>
                    <a:cubicBezTo>
                      <a:pt x="1110" y="72"/>
                      <a:pt x="1420" y="0"/>
                      <a:pt x="1706" y="86"/>
                    </a:cubicBezTo>
                    <a:cubicBezTo>
                      <a:pt x="1783" y="109"/>
                      <a:pt x="1694" y="246"/>
                      <a:pt x="1685" y="326"/>
                    </a:cubicBezTo>
                    <a:cubicBezTo>
                      <a:pt x="1662" y="538"/>
                      <a:pt x="1646" y="642"/>
                      <a:pt x="1619" y="828"/>
                    </a:cubicBezTo>
                    <a:cubicBezTo>
                      <a:pt x="1591" y="1759"/>
                      <a:pt x="1807" y="1580"/>
                      <a:pt x="986" y="1613"/>
                    </a:cubicBezTo>
                    <a:cubicBezTo>
                      <a:pt x="742" y="1654"/>
                      <a:pt x="569" y="1650"/>
                      <a:pt x="310" y="1635"/>
                    </a:cubicBezTo>
                    <a:cubicBezTo>
                      <a:pt x="153" y="1531"/>
                      <a:pt x="216" y="1585"/>
                      <a:pt x="114" y="1482"/>
                    </a:cubicBezTo>
                    <a:cubicBezTo>
                      <a:pt x="0" y="1145"/>
                      <a:pt x="76" y="1394"/>
                      <a:pt x="114" y="544"/>
                    </a:cubicBezTo>
                    <a:cubicBezTo>
                      <a:pt x="115" y="514"/>
                      <a:pt x="126" y="486"/>
                      <a:pt x="135" y="457"/>
                    </a:cubicBezTo>
                    <a:cubicBezTo>
                      <a:pt x="148" y="413"/>
                      <a:pt x="179" y="326"/>
                      <a:pt x="179" y="326"/>
                    </a:cubicBezTo>
                    <a:cubicBezTo>
                      <a:pt x="155" y="85"/>
                      <a:pt x="180" y="177"/>
                      <a:pt x="135" y="42"/>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63" name="Freeform 47"/>
              <p:cNvSpPr>
                <a:spLocks/>
              </p:cNvSpPr>
              <p:nvPr/>
            </p:nvSpPr>
            <p:spPr bwMode="auto">
              <a:xfrm>
                <a:off x="5989" y="12917"/>
                <a:ext cx="429" cy="2319"/>
              </a:xfrm>
              <a:custGeom>
                <a:avLst/>
                <a:gdLst>
                  <a:gd name="T0" fmla="*/ 109 w 371"/>
                  <a:gd name="T1" fmla="*/ 0 h 1440"/>
                  <a:gd name="T2" fmla="*/ 0 w 371"/>
                  <a:gd name="T3" fmla="*/ 960 h 1440"/>
                  <a:gd name="T4" fmla="*/ 22 w 371"/>
                  <a:gd name="T5" fmla="*/ 1243 h 1440"/>
                  <a:gd name="T6" fmla="*/ 262 w 371"/>
                  <a:gd name="T7" fmla="*/ 1440 h 1440"/>
                  <a:gd name="T8" fmla="*/ 349 w 371"/>
                  <a:gd name="T9" fmla="*/ 1418 h 1440"/>
                  <a:gd name="T10" fmla="*/ 371 w 371"/>
                  <a:gd name="T11" fmla="*/ 1352 h 1440"/>
                  <a:gd name="T12" fmla="*/ 349 w 371"/>
                  <a:gd name="T13" fmla="*/ 850 h 1440"/>
                  <a:gd name="T14" fmla="*/ 327 w 371"/>
                  <a:gd name="T15" fmla="*/ 763 h 1440"/>
                  <a:gd name="T16" fmla="*/ 218 w 371"/>
                  <a:gd name="T17" fmla="*/ 218 h 1440"/>
                  <a:gd name="T18" fmla="*/ 109 w 371"/>
                  <a:gd name="T19"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440">
                    <a:moveTo>
                      <a:pt x="109" y="0"/>
                    </a:moveTo>
                    <a:cubicBezTo>
                      <a:pt x="102" y="231"/>
                      <a:pt x="170" y="705"/>
                      <a:pt x="0" y="960"/>
                    </a:cubicBezTo>
                    <a:cubicBezTo>
                      <a:pt x="7" y="1054"/>
                      <a:pt x="4" y="1150"/>
                      <a:pt x="22" y="1243"/>
                    </a:cubicBezTo>
                    <a:cubicBezTo>
                      <a:pt x="42" y="1351"/>
                      <a:pt x="186" y="1389"/>
                      <a:pt x="262" y="1440"/>
                    </a:cubicBezTo>
                    <a:cubicBezTo>
                      <a:pt x="291" y="1433"/>
                      <a:pt x="326" y="1437"/>
                      <a:pt x="349" y="1418"/>
                    </a:cubicBezTo>
                    <a:cubicBezTo>
                      <a:pt x="367" y="1403"/>
                      <a:pt x="371" y="1375"/>
                      <a:pt x="371" y="1352"/>
                    </a:cubicBezTo>
                    <a:cubicBezTo>
                      <a:pt x="371" y="1185"/>
                      <a:pt x="361" y="1017"/>
                      <a:pt x="349" y="850"/>
                    </a:cubicBezTo>
                    <a:cubicBezTo>
                      <a:pt x="347" y="820"/>
                      <a:pt x="332" y="792"/>
                      <a:pt x="327" y="763"/>
                    </a:cubicBezTo>
                    <a:cubicBezTo>
                      <a:pt x="294" y="577"/>
                      <a:pt x="278" y="397"/>
                      <a:pt x="218" y="218"/>
                    </a:cubicBezTo>
                    <a:cubicBezTo>
                      <a:pt x="193" y="142"/>
                      <a:pt x="109" y="72"/>
                      <a:pt x="109" y="0"/>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264" name="Freeform 48"/>
              <p:cNvSpPr>
                <a:spLocks/>
              </p:cNvSpPr>
              <p:nvPr/>
            </p:nvSpPr>
            <p:spPr bwMode="auto">
              <a:xfrm>
                <a:off x="7342" y="13131"/>
                <a:ext cx="246" cy="989"/>
              </a:xfrm>
              <a:custGeom>
                <a:avLst/>
                <a:gdLst>
                  <a:gd name="T0" fmla="*/ 153 w 213"/>
                  <a:gd name="T1" fmla="*/ 0 h 614"/>
                  <a:gd name="T2" fmla="*/ 109 w 213"/>
                  <a:gd name="T3" fmla="*/ 240 h 614"/>
                  <a:gd name="T4" fmla="*/ 66 w 213"/>
                  <a:gd name="T5" fmla="*/ 305 h 614"/>
                  <a:gd name="T6" fmla="*/ 22 w 213"/>
                  <a:gd name="T7" fmla="*/ 436 h 614"/>
                  <a:gd name="T8" fmla="*/ 0 w 213"/>
                  <a:gd name="T9" fmla="*/ 502 h 614"/>
                  <a:gd name="T10" fmla="*/ 175 w 213"/>
                  <a:gd name="T11" fmla="*/ 524 h 614"/>
                  <a:gd name="T12" fmla="*/ 197 w 213"/>
                  <a:gd name="T13" fmla="*/ 218 h 614"/>
                </a:gdLst>
                <a:ahLst/>
                <a:cxnLst>
                  <a:cxn ang="0">
                    <a:pos x="T0" y="T1"/>
                  </a:cxn>
                  <a:cxn ang="0">
                    <a:pos x="T2" y="T3"/>
                  </a:cxn>
                  <a:cxn ang="0">
                    <a:pos x="T4" y="T5"/>
                  </a:cxn>
                  <a:cxn ang="0">
                    <a:pos x="T6" y="T7"/>
                  </a:cxn>
                  <a:cxn ang="0">
                    <a:pos x="T8" y="T9"/>
                  </a:cxn>
                  <a:cxn ang="0">
                    <a:pos x="T10" y="T11"/>
                  </a:cxn>
                  <a:cxn ang="0">
                    <a:pos x="T12" y="T13"/>
                  </a:cxn>
                </a:cxnLst>
                <a:rect l="0" t="0" r="r" b="b"/>
                <a:pathLst>
                  <a:path w="213" h="614">
                    <a:moveTo>
                      <a:pt x="153" y="0"/>
                    </a:moveTo>
                    <a:cubicBezTo>
                      <a:pt x="137" y="80"/>
                      <a:pt x="135" y="163"/>
                      <a:pt x="109" y="240"/>
                    </a:cubicBezTo>
                    <a:cubicBezTo>
                      <a:pt x="101" y="265"/>
                      <a:pt x="77" y="281"/>
                      <a:pt x="66" y="305"/>
                    </a:cubicBezTo>
                    <a:cubicBezTo>
                      <a:pt x="47" y="347"/>
                      <a:pt x="37" y="392"/>
                      <a:pt x="22" y="436"/>
                    </a:cubicBezTo>
                    <a:cubicBezTo>
                      <a:pt x="15" y="458"/>
                      <a:pt x="0" y="502"/>
                      <a:pt x="0" y="502"/>
                    </a:cubicBezTo>
                    <a:cubicBezTo>
                      <a:pt x="27" y="520"/>
                      <a:pt x="139" y="614"/>
                      <a:pt x="175" y="524"/>
                    </a:cubicBezTo>
                    <a:cubicBezTo>
                      <a:pt x="213" y="429"/>
                      <a:pt x="197" y="218"/>
                      <a:pt x="197" y="218"/>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265" name="Freeform 49"/>
              <p:cNvSpPr>
                <a:spLocks/>
              </p:cNvSpPr>
              <p:nvPr/>
            </p:nvSpPr>
            <p:spPr bwMode="auto">
              <a:xfrm>
                <a:off x="6421" y="12917"/>
                <a:ext cx="1166" cy="2214"/>
              </a:xfrm>
              <a:custGeom>
                <a:avLst/>
                <a:gdLst>
                  <a:gd name="T0" fmla="*/ 200 w 1007"/>
                  <a:gd name="T1" fmla="*/ 1 h 1375"/>
                  <a:gd name="T2" fmla="*/ 69 w 1007"/>
                  <a:gd name="T3" fmla="*/ 219 h 1375"/>
                  <a:gd name="T4" fmla="*/ 47 w 1007"/>
                  <a:gd name="T5" fmla="*/ 590 h 1375"/>
                  <a:gd name="T6" fmla="*/ 134 w 1007"/>
                  <a:gd name="T7" fmla="*/ 721 h 1375"/>
                  <a:gd name="T8" fmla="*/ 265 w 1007"/>
                  <a:gd name="T9" fmla="*/ 873 h 1375"/>
                  <a:gd name="T10" fmla="*/ 374 w 1007"/>
                  <a:gd name="T11" fmla="*/ 1026 h 1375"/>
                  <a:gd name="T12" fmla="*/ 680 w 1007"/>
                  <a:gd name="T13" fmla="*/ 1244 h 1375"/>
                  <a:gd name="T14" fmla="*/ 898 w 1007"/>
                  <a:gd name="T15" fmla="*/ 1375 h 1375"/>
                  <a:gd name="T16" fmla="*/ 1007 w 1007"/>
                  <a:gd name="T17" fmla="*/ 1092 h 1375"/>
                  <a:gd name="T18" fmla="*/ 963 w 1007"/>
                  <a:gd name="T19" fmla="*/ 895 h 1375"/>
                  <a:gd name="T20" fmla="*/ 702 w 1007"/>
                  <a:gd name="T21" fmla="*/ 655 h 1375"/>
                  <a:gd name="T22" fmla="*/ 527 w 1007"/>
                  <a:gd name="T23" fmla="*/ 481 h 1375"/>
                  <a:gd name="T24" fmla="*/ 418 w 1007"/>
                  <a:gd name="T25" fmla="*/ 350 h 1375"/>
                  <a:gd name="T26" fmla="*/ 331 w 1007"/>
                  <a:gd name="T27" fmla="*/ 197 h 1375"/>
                  <a:gd name="T28" fmla="*/ 243 w 1007"/>
                  <a:gd name="T29" fmla="*/ 23 h 1375"/>
                  <a:gd name="T30" fmla="*/ 200 w 1007"/>
                  <a:gd name="T31" fmla="*/ 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375">
                    <a:moveTo>
                      <a:pt x="200" y="1"/>
                    </a:moveTo>
                    <a:cubicBezTo>
                      <a:pt x="147" y="105"/>
                      <a:pt x="152" y="135"/>
                      <a:pt x="69" y="219"/>
                    </a:cubicBezTo>
                    <a:cubicBezTo>
                      <a:pt x="25" y="350"/>
                      <a:pt x="0" y="441"/>
                      <a:pt x="47" y="590"/>
                    </a:cubicBezTo>
                    <a:cubicBezTo>
                      <a:pt x="63" y="640"/>
                      <a:pt x="106" y="677"/>
                      <a:pt x="134" y="721"/>
                    </a:cubicBezTo>
                    <a:cubicBezTo>
                      <a:pt x="221" y="857"/>
                      <a:pt x="160" y="804"/>
                      <a:pt x="265" y="873"/>
                    </a:cubicBezTo>
                    <a:cubicBezTo>
                      <a:pt x="289" y="909"/>
                      <a:pt x="348" y="1000"/>
                      <a:pt x="374" y="1026"/>
                    </a:cubicBezTo>
                    <a:cubicBezTo>
                      <a:pt x="460" y="1112"/>
                      <a:pt x="582" y="1171"/>
                      <a:pt x="680" y="1244"/>
                    </a:cubicBezTo>
                    <a:cubicBezTo>
                      <a:pt x="745" y="1343"/>
                      <a:pt x="786" y="1347"/>
                      <a:pt x="898" y="1375"/>
                    </a:cubicBezTo>
                    <a:cubicBezTo>
                      <a:pt x="1001" y="1272"/>
                      <a:pt x="983" y="1237"/>
                      <a:pt x="1007" y="1092"/>
                    </a:cubicBezTo>
                    <a:cubicBezTo>
                      <a:pt x="1005" y="1084"/>
                      <a:pt x="972" y="912"/>
                      <a:pt x="963" y="895"/>
                    </a:cubicBezTo>
                    <a:cubicBezTo>
                      <a:pt x="904" y="788"/>
                      <a:pt x="808" y="708"/>
                      <a:pt x="702" y="655"/>
                    </a:cubicBezTo>
                    <a:cubicBezTo>
                      <a:pt x="651" y="580"/>
                      <a:pt x="603" y="531"/>
                      <a:pt x="527" y="481"/>
                    </a:cubicBezTo>
                    <a:cubicBezTo>
                      <a:pt x="417" y="316"/>
                      <a:pt x="558" y="519"/>
                      <a:pt x="418" y="350"/>
                    </a:cubicBezTo>
                    <a:cubicBezTo>
                      <a:pt x="379" y="303"/>
                      <a:pt x="358" y="252"/>
                      <a:pt x="331" y="197"/>
                    </a:cubicBezTo>
                    <a:cubicBezTo>
                      <a:pt x="303" y="0"/>
                      <a:pt x="359" y="69"/>
                      <a:pt x="243" y="23"/>
                    </a:cubicBezTo>
                    <a:cubicBezTo>
                      <a:pt x="228" y="17"/>
                      <a:pt x="214" y="8"/>
                      <a:pt x="200" y="1"/>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66" name="Group 50"/>
            <p:cNvGrpSpPr>
              <a:grpSpLocks/>
            </p:cNvGrpSpPr>
            <p:nvPr/>
          </p:nvGrpSpPr>
          <p:grpSpPr bwMode="auto">
            <a:xfrm rot="21604706">
              <a:off x="3295" y="463"/>
              <a:ext cx="570" cy="612"/>
              <a:chOff x="8274" y="12745"/>
              <a:chExt cx="2255" cy="2913"/>
            </a:xfrm>
          </p:grpSpPr>
          <p:sp>
            <p:nvSpPr>
              <p:cNvPr id="9267" name="Freeform 51"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68" name="Freeform 52"/>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69" name="Freeform 53"/>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70" name="Group 54"/>
            <p:cNvGrpSpPr>
              <a:grpSpLocks/>
            </p:cNvGrpSpPr>
            <p:nvPr/>
          </p:nvGrpSpPr>
          <p:grpSpPr bwMode="auto">
            <a:xfrm>
              <a:off x="4017" y="463"/>
              <a:ext cx="630" cy="660"/>
              <a:chOff x="5597" y="12758"/>
              <a:chExt cx="2357" cy="3013"/>
            </a:xfrm>
          </p:grpSpPr>
          <p:sp>
            <p:nvSpPr>
              <p:cNvPr id="9271" name="Freeform 55" descr="Kleine Schachfelder"/>
              <p:cNvSpPr>
                <a:spLocks/>
              </p:cNvSpPr>
              <p:nvPr/>
            </p:nvSpPr>
            <p:spPr bwMode="auto">
              <a:xfrm>
                <a:off x="5597" y="12758"/>
                <a:ext cx="2357" cy="3013"/>
              </a:xfrm>
              <a:custGeom>
                <a:avLst/>
                <a:gdLst>
                  <a:gd name="T0" fmla="*/ 135 w 1807"/>
                  <a:gd name="T1" fmla="*/ 42 h 1759"/>
                  <a:gd name="T2" fmla="*/ 812 w 1807"/>
                  <a:gd name="T3" fmla="*/ 64 h 1759"/>
                  <a:gd name="T4" fmla="*/ 1706 w 1807"/>
                  <a:gd name="T5" fmla="*/ 86 h 1759"/>
                  <a:gd name="T6" fmla="*/ 1685 w 1807"/>
                  <a:gd name="T7" fmla="*/ 326 h 1759"/>
                  <a:gd name="T8" fmla="*/ 1619 w 1807"/>
                  <a:gd name="T9" fmla="*/ 828 h 1759"/>
                  <a:gd name="T10" fmla="*/ 986 w 1807"/>
                  <a:gd name="T11" fmla="*/ 1613 h 1759"/>
                  <a:gd name="T12" fmla="*/ 310 w 1807"/>
                  <a:gd name="T13" fmla="*/ 1635 h 1759"/>
                  <a:gd name="T14" fmla="*/ 114 w 1807"/>
                  <a:gd name="T15" fmla="*/ 1482 h 1759"/>
                  <a:gd name="T16" fmla="*/ 114 w 1807"/>
                  <a:gd name="T17" fmla="*/ 544 h 1759"/>
                  <a:gd name="T18" fmla="*/ 135 w 1807"/>
                  <a:gd name="T19" fmla="*/ 457 h 1759"/>
                  <a:gd name="T20" fmla="*/ 179 w 1807"/>
                  <a:gd name="T21" fmla="*/ 326 h 1759"/>
                  <a:gd name="T22" fmla="*/ 135 w 1807"/>
                  <a:gd name="T23" fmla="*/ 42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7" h="1759">
                    <a:moveTo>
                      <a:pt x="135" y="42"/>
                    </a:moveTo>
                    <a:cubicBezTo>
                      <a:pt x="361" y="49"/>
                      <a:pt x="586" y="58"/>
                      <a:pt x="812" y="64"/>
                    </a:cubicBezTo>
                    <a:cubicBezTo>
                      <a:pt x="1110" y="72"/>
                      <a:pt x="1420" y="0"/>
                      <a:pt x="1706" y="86"/>
                    </a:cubicBezTo>
                    <a:cubicBezTo>
                      <a:pt x="1783" y="109"/>
                      <a:pt x="1694" y="246"/>
                      <a:pt x="1685" y="326"/>
                    </a:cubicBezTo>
                    <a:cubicBezTo>
                      <a:pt x="1662" y="538"/>
                      <a:pt x="1646" y="642"/>
                      <a:pt x="1619" y="828"/>
                    </a:cubicBezTo>
                    <a:cubicBezTo>
                      <a:pt x="1591" y="1759"/>
                      <a:pt x="1807" y="1580"/>
                      <a:pt x="986" y="1613"/>
                    </a:cubicBezTo>
                    <a:cubicBezTo>
                      <a:pt x="742" y="1654"/>
                      <a:pt x="569" y="1650"/>
                      <a:pt x="310" y="1635"/>
                    </a:cubicBezTo>
                    <a:cubicBezTo>
                      <a:pt x="153" y="1531"/>
                      <a:pt x="216" y="1585"/>
                      <a:pt x="114" y="1482"/>
                    </a:cubicBezTo>
                    <a:cubicBezTo>
                      <a:pt x="0" y="1145"/>
                      <a:pt x="76" y="1394"/>
                      <a:pt x="114" y="544"/>
                    </a:cubicBezTo>
                    <a:cubicBezTo>
                      <a:pt x="115" y="514"/>
                      <a:pt x="126" y="486"/>
                      <a:pt x="135" y="457"/>
                    </a:cubicBezTo>
                    <a:cubicBezTo>
                      <a:pt x="148" y="413"/>
                      <a:pt x="179" y="326"/>
                      <a:pt x="179" y="326"/>
                    </a:cubicBezTo>
                    <a:cubicBezTo>
                      <a:pt x="155" y="85"/>
                      <a:pt x="180" y="177"/>
                      <a:pt x="135" y="42"/>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72" name="Freeform 56"/>
              <p:cNvSpPr>
                <a:spLocks/>
              </p:cNvSpPr>
              <p:nvPr/>
            </p:nvSpPr>
            <p:spPr bwMode="auto">
              <a:xfrm>
                <a:off x="5989" y="12917"/>
                <a:ext cx="429" cy="2319"/>
              </a:xfrm>
              <a:custGeom>
                <a:avLst/>
                <a:gdLst>
                  <a:gd name="T0" fmla="*/ 109 w 371"/>
                  <a:gd name="T1" fmla="*/ 0 h 1440"/>
                  <a:gd name="T2" fmla="*/ 0 w 371"/>
                  <a:gd name="T3" fmla="*/ 960 h 1440"/>
                  <a:gd name="T4" fmla="*/ 22 w 371"/>
                  <a:gd name="T5" fmla="*/ 1243 h 1440"/>
                  <a:gd name="T6" fmla="*/ 262 w 371"/>
                  <a:gd name="T7" fmla="*/ 1440 h 1440"/>
                  <a:gd name="T8" fmla="*/ 349 w 371"/>
                  <a:gd name="T9" fmla="*/ 1418 h 1440"/>
                  <a:gd name="T10" fmla="*/ 371 w 371"/>
                  <a:gd name="T11" fmla="*/ 1352 h 1440"/>
                  <a:gd name="T12" fmla="*/ 349 w 371"/>
                  <a:gd name="T13" fmla="*/ 850 h 1440"/>
                  <a:gd name="T14" fmla="*/ 327 w 371"/>
                  <a:gd name="T15" fmla="*/ 763 h 1440"/>
                  <a:gd name="T16" fmla="*/ 218 w 371"/>
                  <a:gd name="T17" fmla="*/ 218 h 1440"/>
                  <a:gd name="T18" fmla="*/ 109 w 371"/>
                  <a:gd name="T19"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440">
                    <a:moveTo>
                      <a:pt x="109" y="0"/>
                    </a:moveTo>
                    <a:cubicBezTo>
                      <a:pt x="102" y="231"/>
                      <a:pt x="170" y="705"/>
                      <a:pt x="0" y="960"/>
                    </a:cubicBezTo>
                    <a:cubicBezTo>
                      <a:pt x="7" y="1054"/>
                      <a:pt x="4" y="1150"/>
                      <a:pt x="22" y="1243"/>
                    </a:cubicBezTo>
                    <a:cubicBezTo>
                      <a:pt x="42" y="1351"/>
                      <a:pt x="186" y="1389"/>
                      <a:pt x="262" y="1440"/>
                    </a:cubicBezTo>
                    <a:cubicBezTo>
                      <a:pt x="291" y="1433"/>
                      <a:pt x="326" y="1437"/>
                      <a:pt x="349" y="1418"/>
                    </a:cubicBezTo>
                    <a:cubicBezTo>
                      <a:pt x="367" y="1403"/>
                      <a:pt x="371" y="1375"/>
                      <a:pt x="371" y="1352"/>
                    </a:cubicBezTo>
                    <a:cubicBezTo>
                      <a:pt x="371" y="1185"/>
                      <a:pt x="361" y="1017"/>
                      <a:pt x="349" y="850"/>
                    </a:cubicBezTo>
                    <a:cubicBezTo>
                      <a:pt x="347" y="820"/>
                      <a:pt x="332" y="792"/>
                      <a:pt x="327" y="763"/>
                    </a:cubicBezTo>
                    <a:cubicBezTo>
                      <a:pt x="294" y="577"/>
                      <a:pt x="278" y="397"/>
                      <a:pt x="218" y="218"/>
                    </a:cubicBezTo>
                    <a:cubicBezTo>
                      <a:pt x="193" y="142"/>
                      <a:pt x="109" y="72"/>
                      <a:pt x="109" y="0"/>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273" name="Freeform 57"/>
              <p:cNvSpPr>
                <a:spLocks/>
              </p:cNvSpPr>
              <p:nvPr/>
            </p:nvSpPr>
            <p:spPr bwMode="auto">
              <a:xfrm>
                <a:off x="7342" y="13131"/>
                <a:ext cx="246" cy="989"/>
              </a:xfrm>
              <a:custGeom>
                <a:avLst/>
                <a:gdLst>
                  <a:gd name="T0" fmla="*/ 153 w 213"/>
                  <a:gd name="T1" fmla="*/ 0 h 614"/>
                  <a:gd name="T2" fmla="*/ 109 w 213"/>
                  <a:gd name="T3" fmla="*/ 240 h 614"/>
                  <a:gd name="T4" fmla="*/ 66 w 213"/>
                  <a:gd name="T5" fmla="*/ 305 h 614"/>
                  <a:gd name="T6" fmla="*/ 22 w 213"/>
                  <a:gd name="T7" fmla="*/ 436 h 614"/>
                  <a:gd name="T8" fmla="*/ 0 w 213"/>
                  <a:gd name="T9" fmla="*/ 502 h 614"/>
                  <a:gd name="T10" fmla="*/ 175 w 213"/>
                  <a:gd name="T11" fmla="*/ 524 h 614"/>
                  <a:gd name="T12" fmla="*/ 197 w 213"/>
                  <a:gd name="T13" fmla="*/ 218 h 614"/>
                </a:gdLst>
                <a:ahLst/>
                <a:cxnLst>
                  <a:cxn ang="0">
                    <a:pos x="T0" y="T1"/>
                  </a:cxn>
                  <a:cxn ang="0">
                    <a:pos x="T2" y="T3"/>
                  </a:cxn>
                  <a:cxn ang="0">
                    <a:pos x="T4" y="T5"/>
                  </a:cxn>
                  <a:cxn ang="0">
                    <a:pos x="T6" y="T7"/>
                  </a:cxn>
                  <a:cxn ang="0">
                    <a:pos x="T8" y="T9"/>
                  </a:cxn>
                  <a:cxn ang="0">
                    <a:pos x="T10" y="T11"/>
                  </a:cxn>
                  <a:cxn ang="0">
                    <a:pos x="T12" y="T13"/>
                  </a:cxn>
                </a:cxnLst>
                <a:rect l="0" t="0" r="r" b="b"/>
                <a:pathLst>
                  <a:path w="213" h="614">
                    <a:moveTo>
                      <a:pt x="153" y="0"/>
                    </a:moveTo>
                    <a:cubicBezTo>
                      <a:pt x="137" y="80"/>
                      <a:pt x="135" y="163"/>
                      <a:pt x="109" y="240"/>
                    </a:cubicBezTo>
                    <a:cubicBezTo>
                      <a:pt x="101" y="265"/>
                      <a:pt x="77" y="281"/>
                      <a:pt x="66" y="305"/>
                    </a:cubicBezTo>
                    <a:cubicBezTo>
                      <a:pt x="47" y="347"/>
                      <a:pt x="37" y="392"/>
                      <a:pt x="22" y="436"/>
                    </a:cubicBezTo>
                    <a:cubicBezTo>
                      <a:pt x="15" y="458"/>
                      <a:pt x="0" y="502"/>
                      <a:pt x="0" y="502"/>
                    </a:cubicBezTo>
                    <a:cubicBezTo>
                      <a:pt x="27" y="520"/>
                      <a:pt x="139" y="614"/>
                      <a:pt x="175" y="524"/>
                    </a:cubicBezTo>
                    <a:cubicBezTo>
                      <a:pt x="213" y="429"/>
                      <a:pt x="197" y="218"/>
                      <a:pt x="197" y="218"/>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274" name="Freeform 58"/>
              <p:cNvSpPr>
                <a:spLocks/>
              </p:cNvSpPr>
              <p:nvPr/>
            </p:nvSpPr>
            <p:spPr bwMode="auto">
              <a:xfrm>
                <a:off x="6421" y="12917"/>
                <a:ext cx="1166" cy="2214"/>
              </a:xfrm>
              <a:custGeom>
                <a:avLst/>
                <a:gdLst>
                  <a:gd name="T0" fmla="*/ 200 w 1007"/>
                  <a:gd name="T1" fmla="*/ 1 h 1375"/>
                  <a:gd name="T2" fmla="*/ 69 w 1007"/>
                  <a:gd name="T3" fmla="*/ 219 h 1375"/>
                  <a:gd name="T4" fmla="*/ 47 w 1007"/>
                  <a:gd name="T5" fmla="*/ 590 h 1375"/>
                  <a:gd name="T6" fmla="*/ 134 w 1007"/>
                  <a:gd name="T7" fmla="*/ 721 h 1375"/>
                  <a:gd name="T8" fmla="*/ 265 w 1007"/>
                  <a:gd name="T9" fmla="*/ 873 h 1375"/>
                  <a:gd name="T10" fmla="*/ 374 w 1007"/>
                  <a:gd name="T11" fmla="*/ 1026 h 1375"/>
                  <a:gd name="T12" fmla="*/ 680 w 1007"/>
                  <a:gd name="T13" fmla="*/ 1244 h 1375"/>
                  <a:gd name="T14" fmla="*/ 898 w 1007"/>
                  <a:gd name="T15" fmla="*/ 1375 h 1375"/>
                  <a:gd name="T16" fmla="*/ 1007 w 1007"/>
                  <a:gd name="T17" fmla="*/ 1092 h 1375"/>
                  <a:gd name="T18" fmla="*/ 963 w 1007"/>
                  <a:gd name="T19" fmla="*/ 895 h 1375"/>
                  <a:gd name="T20" fmla="*/ 702 w 1007"/>
                  <a:gd name="T21" fmla="*/ 655 h 1375"/>
                  <a:gd name="T22" fmla="*/ 527 w 1007"/>
                  <a:gd name="T23" fmla="*/ 481 h 1375"/>
                  <a:gd name="T24" fmla="*/ 418 w 1007"/>
                  <a:gd name="T25" fmla="*/ 350 h 1375"/>
                  <a:gd name="T26" fmla="*/ 331 w 1007"/>
                  <a:gd name="T27" fmla="*/ 197 h 1375"/>
                  <a:gd name="T28" fmla="*/ 243 w 1007"/>
                  <a:gd name="T29" fmla="*/ 23 h 1375"/>
                  <a:gd name="T30" fmla="*/ 200 w 1007"/>
                  <a:gd name="T31" fmla="*/ 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375">
                    <a:moveTo>
                      <a:pt x="200" y="1"/>
                    </a:moveTo>
                    <a:cubicBezTo>
                      <a:pt x="147" y="105"/>
                      <a:pt x="152" y="135"/>
                      <a:pt x="69" y="219"/>
                    </a:cubicBezTo>
                    <a:cubicBezTo>
                      <a:pt x="25" y="350"/>
                      <a:pt x="0" y="441"/>
                      <a:pt x="47" y="590"/>
                    </a:cubicBezTo>
                    <a:cubicBezTo>
                      <a:pt x="63" y="640"/>
                      <a:pt x="106" y="677"/>
                      <a:pt x="134" y="721"/>
                    </a:cubicBezTo>
                    <a:cubicBezTo>
                      <a:pt x="221" y="857"/>
                      <a:pt x="160" y="804"/>
                      <a:pt x="265" y="873"/>
                    </a:cubicBezTo>
                    <a:cubicBezTo>
                      <a:pt x="289" y="909"/>
                      <a:pt x="348" y="1000"/>
                      <a:pt x="374" y="1026"/>
                    </a:cubicBezTo>
                    <a:cubicBezTo>
                      <a:pt x="460" y="1112"/>
                      <a:pt x="582" y="1171"/>
                      <a:pt x="680" y="1244"/>
                    </a:cubicBezTo>
                    <a:cubicBezTo>
                      <a:pt x="745" y="1343"/>
                      <a:pt x="786" y="1347"/>
                      <a:pt x="898" y="1375"/>
                    </a:cubicBezTo>
                    <a:cubicBezTo>
                      <a:pt x="1001" y="1272"/>
                      <a:pt x="983" y="1237"/>
                      <a:pt x="1007" y="1092"/>
                    </a:cubicBezTo>
                    <a:cubicBezTo>
                      <a:pt x="1005" y="1084"/>
                      <a:pt x="972" y="912"/>
                      <a:pt x="963" y="895"/>
                    </a:cubicBezTo>
                    <a:cubicBezTo>
                      <a:pt x="904" y="788"/>
                      <a:pt x="808" y="708"/>
                      <a:pt x="702" y="655"/>
                    </a:cubicBezTo>
                    <a:cubicBezTo>
                      <a:pt x="651" y="580"/>
                      <a:pt x="603" y="531"/>
                      <a:pt x="527" y="481"/>
                    </a:cubicBezTo>
                    <a:cubicBezTo>
                      <a:pt x="417" y="316"/>
                      <a:pt x="558" y="519"/>
                      <a:pt x="418" y="350"/>
                    </a:cubicBezTo>
                    <a:cubicBezTo>
                      <a:pt x="379" y="303"/>
                      <a:pt x="358" y="252"/>
                      <a:pt x="331" y="197"/>
                    </a:cubicBezTo>
                    <a:cubicBezTo>
                      <a:pt x="303" y="0"/>
                      <a:pt x="359" y="69"/>
                      <a:pt x="243" y="23"/>
                    </a:cubicBezTo>
                    <a:cubicBezTo>
                      <a:pt x="228" y="17"/>
                      <a:pt x="214" y="8"/>
                      <a:pt x="200" y="1"/>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75" name="Group 59"/>
            <p:cNvGrpSpPr>
              <a:grpSpLocks/>
            </p:cNvGrpSpPr>
            <p:nvPr/>
          </p:nvGrpSpPr>
          <p:grpSpPr bwMode="auto">
            <a:xfrm>
              <a:off x="3343" y="575"/>
              <a:ext cx="630" cy="660"/>
              <a:chOff x="5597" y="12758"/>
              <a:chExt cx="2357" cy="3013"/>
            </a:xfrm>
          </p:grpSpPr>
          <p:sp>
            <p:nvSpPr>
              <p:cNvPr id="9276" name="Freeform 60" descr="Kleine Schachfelder"/>
              <p:cNvSpPr>
                <a:spLocks/>
              </p:cNvSpPr>
              <p:nvPr/>
            </p:nvSpPr>
            <p:spPr bwMode="auto">
              <a:xfrm>
                <a:off x="5597" y="12758"/>
                <a:ext cx="2357" cy="3013"/>
              </a:xfrm>
              <a:custGeom>
                <a:avLst/>
                <a:gdLst>
                  <a:gd name="T0" fmla="*/ 135 w 1807"/>
                  <a:gd name="T1" fmla="*/ 42 h 1759"/>
                  <a:gd name="T2" fmla="*/ 812 w 1807"/>
                  <a:gd name="T3" fmla="*/ 64 h 1759"/>
                  <a:gd name="T4" fmla="*/ 1706 w 1807"/>
                  <a:gd name="T5" fmla="*/ 86 h 1759"/>
                  <a:gd name="T6" fmla="*/ 1685 w 1807"/>
                  <a:gd name="T7" fmla="*/ 326 h 1759"/>
                  <a:gd name="T8" fmla="*/ 1619 w 1807"/>
                  <a:gd name="T9" fmla="*/ 828 h 1759"/>
                  <a:gd name="T10" fmla="*/ 986 w 1807"/>
                  <a:gd name="T11" fmla="*/ 1613 h 1759"/>
                  <a:gd name="T12" fmla="*/ 310 w 1807"/>
                  <a:gd name="T13" fmla="*/ 1635 h 1759"/>
                  <a:gd name="T14" fmla="*/ 114 w 1807"/>
                  <a:gd name="T15" fmla="*/ 1482 h 1759"/>
                  <a:gd name="T16" fmla="*/ 114 w 1807"/>
                  <a:gd name="T17" fmla="*/ 544 h 1759"/>
                  <a:gd name="T18" fmla="*/ 135 w 1807"/>
                  <a:gd name="T19" fmla="*/ 457 h 1759"/>
                  <a:gd name="T20" fmla="*/ 179 w 1807"/>
                  <a:gd name="T21" fmla="*/ 326 h 1759"/>
                  <a:gd name="T22" fmla="*/ 135 w 1807"/>
                  <a:gd name="T23" fmla="*/ 42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7" h="1759">
                    <a:moveTo>
                      <a:pt x="135" y="42"/>
                    </a:moveTo>
                    <a:cubicBezTo>
                      <a:pt x="361" y="49"/>
                      <a:pt x="586" y="58"/>
                      <a:pt x="812" y="64"/>
                    </a:cubicBezTo>
                    <a:cubicBezTo>
                      <a:pt x="1110" y="72"/>
                      <a:pt x="1420" y="0"/>
                      <a:pt x="1706" y="86"/>
                    </a:cubicBezTo>
                    <a:cubicBezTo>
                      <a:pt x="1783" y="109"/>
                      <a:pt x="1694" y="246"/>
                      <a:pt x="1685" y="326"/>
                    </a:cubicBezTo>
                    <a:cubicBezTo>
                      <a:pt x="1662" y="538"/>
                      <a:pt x="1646" y="642"/>
                      <a:pt x="1619" y="828"/>
                    </a:cubicBezTo>
                    <a:cubicBezTo>
                      <a:pt x="1591" y="1759"/>
                      <a:pt x="1807" y="1580"/>
                      <a:pt x="986" y="1613"/>
                    </a:cubicBezTo>
                    <a:cubicBezTo>
                      <a:pt x="742" y="1654"/>
                      <a:pt x="569" y="1650"/>
                      <a:pt x="310" y="1635"/>
                    </a:cubicBezTo>
                    <a:cubicBezTo>
                      <a:pt x="153" y="1531"/>
                      <a:pt x="216" y="1585"/>
                      <a:pt x="114" y="1482"/>
                    </a:cubicBezTo>
                    <a:cubicBezTo>
                      <a:pt x="0" y="1145"/>
                      <a:pt x="76" y="1394"/>
                      <a:pt x="114" y="544"/>
                    </a:cubicBezTo>
                    <a:cubicBezTo>
                      <a:pt x="115" y="514"/>
                      <a:pt x="126" y="486"/>
                      <a:pt x="135" y="457"/>
                    </a:cubicBezTo>
                    <a:cubicBezTo>
                      <a:pt x="148" y="413"/>
                      <a:pt x="179" y="326"/>
                      <a:pt x="179" y="326"/>
                    </a:cubicBezTo>
                    <a:cubicBezTo>
                      <a:pt x="155" y="85"/>
                      <a:pt x="180" y="177"/>
                      <a:pt x="135" y="42"/>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77" name="Freeform 61"/>
              <p:cNvSpPr>
                <a:spLocks/>
              </p:cNvSpPr>
              <p:nvPr/>
            </p:nvSpPr>
            <p:spPr bwMode="auto">
              <a:xfrm>
                <a:off x="5989" y="12917"/>
                <a:ext cx="429" cy="2319"/>
              </a:xfrm>
              <a:custGeom>
                <a:avLst/>
                <a:gdLst>
                  <a:gd name="T0" fmla="*/ 109 w 371"/>
                  <a:gd name="T1" fmla="*/ 0 h 1440"/>
                  <a:gd name="T2" fmla="*/ 0 w 371"/>
                  <a:gd name="T3" fmla="*/ 960 h 1440"/>
                  <a:gd name="T4" fmla="*/ 22 w 371"/>
                  <a:gd name="T5" fmla="*/ 1243 h 1440"/>
                  <a:gd name="T6" fmla="*/ 262 w 371"/>
                  <a:gd name="T7" fmla="*/ 1440 h 1440"/>
                  <a:gd name="T8" fmla="*/ 349 w 371"/>
                  <a:gd name="T9" fmla="*/ 1418 h 1440"/>
                  <a:gd name="T10" fmla="*/ 371 w 371"/>
                  <a:gd name="T11" fmla="*/ 1352 h 1440"/>
                  <a:gd name="T12" fmla="*/ 349 w 371"/>
                  <a:gd name="T13" fmla="*/ 850 h 1440"/>
                  <a:gd name="T14" fmla="*/ 327 w 371"/>
                  <a:gd name="T15" fmla="*/ 763 h 1440"/>
                  <a:gd name="T16" fmla="*/ 218 w 371"/>
                  <a:gd name="T17" fmla="*/ 218 h 1440"/>
                  <a:gd name="T18" fmla="*/ 109 w 371"/>
                  <a:gd name="T19"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440">
                    <a:moveTo>
                      <a:pt x="109" y="0"/>
                    </a:moveTo>
                    <a:cubicBezTo>
                      <a:pt x="102" y="231"/>
                      <a:pt x="170" y="705"/>
                      <a:pt x="0" y="960"/>
                    </a:cubicBezTo>
                    <a:cubicBezTo>
                      <a:pt x="7" y="1054"/>
                      <a:pt x="4" y="1150"/>
                      <a:pt x="22" y="1243"/>
                    </a:cubicBezTo>
                    <a:cubicBezTo>
                      <a:pt x="42" y="1351"/>
                      <a:pt x="186" y="1389"/>
                      <a:pt x="262" y="1440"/>
                    </a:cubicBezTo>
                    <a:cubicBezTo>
                      <a:pt x="291" y="1433"/>
                      <a:pt x="326" y="1437"/>
                      <a:pt x="349" y="1418"/>
                    </a:cubicBezTo>
                    <a:cubicBezTo>
                      <a:pt x="367" y="1403"/>
                      <a:pt x="371" y="1375"/>
                      <a:pt x="371" y="1352"/>
                    </a:cubicBezTo>
                    <a:cubicBezTo>
                      <a:pt x="371" y="1185"/>
                      <a:pt x="361" y="1017"/>
                      <a:pt x="349" y="850"/>
                    </a:cubicBezTo>
                    <a:cubicBezTo>
                      <a:pt x="347" y="820"/>
                      <a:pt x="332" y="792"/>
                      <a:pt x="327" y="763"/>
                    </a:cubicBezTo>
                    <a:cubicBezTo>
                      <a:pt x="294" y="577"/>
                      <a:pt x="278" y="397"/>
                      <a:pt x="218" y="218"/>
                    </a:cubicBezTo>
                    <a:cubicBezTo>
                      <a:pt x="193" y="142"/>
                      <a:pt x="109" y="72"/>
                      <a:pt x="109" y="0"/>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278" name="Freeform 62"/>
              <p:cNvSpPr>
                <a:spLocks/>
              </p:cNvSpPr>
              <p:nvPr/>
            </p:nvSpPr>
            <p:spPr bwMode="auto">
              <a:xfrm>
                <a:off x="7342" y="13131"/>
                <a:ext cx="246" cy="989"/>
              </a:xfrm>
              <a:custGeom>
                <a:avLst/>
                <a:gdLst>
                  <a:gd name="T0" fmla="*/ 153 w 213"/>
                  <a:gd name="T1" fmla="*/ 0 h 614"/>
                  <a:gd name="T2" fmla="*/ 109 w 213"/>
                  <a:gd name="T3" fmla="*/ 240 h 614"/>
                  <a:gd name="T4" fmla="*/ 66 w 213"/>
                  <a:gd name="T5" fmla="*/ 305 h 614"/>
                  <a:gd name="T6" fmla="*/ 22 w 213"/>
                  <a:gd name="T7" fmla="*/ 436 h 614"/>
                  <a:gd name="T8" fmla="*/ 0 w 213"/>
                  <a:gd name="T9" fmla="*/ 502 h 614"/>
                  <a:gd name="T10" fmla="*/ 175 w 213"/>
                  <a:gd name="T11" fmla="*/ 524 h 614"/>
                  <a:gd name="T12" fmla="*/ 197 w 213"/>
                  <a:gd name="T13" fmla="*/ 218 h 614"/>
                </a:gdLst>
                <a:ahLst/>
                <a:cxnLst>
                  <a:cxn ang="0">
                    <a:pos x="T0" y="T1"/>
                  </a:cxn>
                  <a:cxn ang="0">
                    <a:pos x="T2" y="T3"/>
                  </a:cxn>
                  <a:cxn ang="0">
                    <a:pos x="T4" y="T5"/>
                  </a:cxn>
                  <a:cxn ang="0">
                    <a:pos x="T6" y="T7"/>
                  </a:cxn>
                  <a:cxn ang="0">
                    <a:pos x="T8" y="T9"/>
                  </a:cxn>
                  <a:cxn ang="0">
                    <a:pos x="T10" y="T11"/>
                  </a:cxn>
                  <a:cxn ang="0">
                    <a:pos x="T12" y="T13"/>
                  </a:cxn>
                </a:cxnLst>
                <a:rect l="0" t="0" r="r" b="b"/>
                <a:pathLst>
                  <a:path w="213" h="614">
                    <a:moveTo>
                      <a:pt x="153" y="0"/>
                    </a:moveTo>
                    <a:cubicBezTo>
                      <a:pt x="137" y="80"/>
                      <a:pt x="135" y="163"/>
                      <a:pt x="109" y="240"/>
                    </a:cubicBezTo>
                    <a:cubicBezTo>
                      <a:pt x="101" y="265"/>
                      <a:pt x="77" y="281"/>
                      <a:pt x="66" y="305"/>
                    </a:cubicBezTo>
                    <a:cubicBezTo>
                      <a:pt x="47" y="347"/>
                      <a:pt x="37" y="392"/>
                      <a:pt x="22" y="436"/>
                    </a:cubicBezTo>
                    <a:cubicBezTo>
                      <a:pt x="15" y="458"/>
                      <a:pt x="0" y="502"/>
                      <a:pt x="0" y="502"/>
                    </a:cubicBezTo>
                    <a:cubicBezTo>
                      <a:pt x="27" y="520"/>
                      <a:pt x="139" y="614"/>
                      <a:pt x="175" y="524"/>
                    </a:cubicBezTo>
                    <a:cubicBezTo>
                      <a:pt x="213" y="429"/>
                      <a:pt x="197" y="218"/>
                      <a:pt x="197" y="218"/>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279" name="Freeform 63"/>
              <p:cNvSpPr>
                <a:spLocks/>
              </p:cNvSpPr>
              <p:nvPr/>
            </p:nvSpPr>
            <p:spPr bwMode="auto">
              <a:xfrm>
                <a:off x="6421" y="12917"/>
                <a:ext cx="1166" cy="2214"/>
              </a:xfrm>
              <a:custGeom>
                <a:avLst/>
                <a:gdLst>
                  <a:gd name="T0" fmla="*/ 200 w 1007"/>
                  <a:gd name="T1" fmla="*/ 1 h 1375"/>
                  <a:gd name="T2" fmla="*/ 69 w 1007"/>
                  <a:gd name="T3" fmla="*/ 219 h 1375"/>
                  <a:gd name="T4" fmla="*/ 47 w 1007"/>
                  <a:gd name="T5" fmla="*/ 590 h 1375"/>
                  <a:gd name="T6" fmla="*/ 134 w 1007"/>
                  <a:gd name="T7" fmla="*/ 721 h 1375"/>
                  <a:gd name="T8" fmla="*/ 265 w 1007"/>
                  <a:gd name="T9" fmla="*/ 873 h 1375"/>
                  <a:gd name="T10" fmla="*/ 374 w 1007"/>
                  <a:gd name="T11" fmla="*/ 1026 h 1375"/>
                  <a:gd name="T12" fmla="*/ 680 w 1007"/>
                  <a:gd name="T13" fmla="*/ 1244 h 1375"/>
                  <a:gd name="T14" fmla="*/ 898 w 1007"/>
                  <a:gd name="T15" fmla="*/ 1375 h 1375"/>
                  <a:gd name="T16" fmla="*/ 1007 w 1007"/>
                  <a:gd name="T17" fmla="*/ 1092 h 1375"/>
                  <a:gd name="T18" fmla="*/ 963 w 1007"/>
                  <a:gd name="T19" fmla="*/ 895 h 1375"/>
                  <a:gd name="T20" fmla="*/ 702 w 1007"/>
                  <a:gd name="T21" fmla="*/ 655 h 1375"/>
                  <a:gd name="T22" fmla="*/ 527 w 1007"/>
                  <a:gd name="T23" fmla="*/ 481 h 1375"/>
                  <a:gd name="T24" fmla="*/ 418 w 1007"/>
                  <a:gd name="T25" fmla="*/ 350 h 1375"/>
                  <a:gd name="T26" fmla="*/ 331 w 1007"/>
                  <a:gd name="T27" fmla="*/ 197 h 1375"/>
                  <a:gd name="T28" fmla="*/ 243 w 1007"/>
                  <a:gd name="T29" fmla="*/ 23 h 1375"/>
                  <a:gd name="T30" fmla="*/ 200 w 1007"/>
                  <a:gd name="T31" fmla="*/ 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375">
                    <a:moveTo>
                      <a:pt x="200" y="1"/>
                    </a:moveTo>
                    <a:cubicBezTo>
                      <a:pt x="147" y="105"/>
                      <a:pt x="152" y="135"/>
                      <a:pt x="69" y="219"/>
                    </a:cubicBezTo>
                    <a:cubicBezTo>
                      <a:pt x="25" y="350"/>
                      <a:pt x="0" y="441"/>
                      <a:pt x="47" y="590"/>
                    </a:cubicBezTo>
                    <a:cubicBezTo>
                      <a:pt x="63" y="640"/>
                      <a:pt x="106" y="677"/>
                      <a:pt x="134" y="721"/>
                    </a:cubicBezTo>
                    <a:cubicBezTo>
                      <a:pt x="221" y="857"/>
                      <a:pt x="160" y="804"/>
                      <a:pt x="265" y="873"/>
                    </a:cubicBezTo>
                    <a:cubicBezTo>
                      <a:pt x="289" y="909"/>
                      <a:pt x="348" y="1000"/>
                      <a:pt x="374" y="1026"/>
                    </a:cubicBezTo>
                    <a:cubicBezTo>
                      <a:pt x="460" y="1112"/>
                      <a:pt x="582" y="1171"/>
                      <a:pt x="680" y="1244"/>
                    </a:cubicBezTo>
                    <a:cubicBezTo>
                      <a:pt x="745" y="1343"/>
                      <a:pt x="786" y="1347"/>
                      <a:pt x="898" y="1375"/>
                    </a:cubicBezTo>
                    <a:cubicBezTo>
                      <a:pt x="1001" y="1272"/>
                      <a:pt x="983" y="1237"/>
                      <a:pt x="1007" y="1092"/>
                    </a:cubicBezTo>
                    <a:cubicBezTo>
                      <a:pt x="1005" y="1084"/>
                      <a:pt x="972" y="912"/>
                      <a:pt x="963" y="895"/>
                    </a:cubicBezTo>
                    <a:cubicBezTo>
                      <a:pt x="904" y="788"/>
                      <a:pt x="808" y="708"/>
                      <a:pt x="702" y="655"/>
                    </a:cubicBezTo>
                    <a:cubicBezTo>
                      <a:pt x="651" y="580"/>
                      <a:pt x="603" y="531"/>
                      <a:pt x="527" y="481"/>
                    </a:cubicBezTo>
                    <a:cubicBezTo>
                      <a:pt x="417" y="316"/>
                      <a:pt x="558" y="519"/>
                      <a:pt x="418" y="350"/>
                    </a:cubicBezTo>
                    <a:cubicBezTo>
                      <a:pt x="379" y="303"/>
                      <a:pt x="358" y="252"/>
                      <a:pt x="331" y="197"/>
                    </a:cubicBezTo>
                    <a:cubicBezTo>
                      <a:pt x="303" y="0"/>
                      <a:pt x="359" y="69"/>
                      <a:pt x="243" y="23"/>
                    </a:cubicBezTo>
                    <a:cubicBezTo>
                      <a:pt x="228" y="17"/>
                      <a:pt x="214" y="8"/>
                      <a:pt x="200" y="1"/>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80" name="Group 64"/>
            <p:cNvGrpSpPr>
              <a:grpSpLocks/>
            </p:cNvGrpSpPr>
            <p:nvPr/>
          </p:nvGrpSpPr>
          <p:grpSpPr bwMode="auto">
            <a:xfrm rot="21604706">
              <a:off x="4113" y="575"/>
              <a:ext cx="570" cy="611"/>
              <a:chOff x="8274" y="12745"/>
              <a:chExt cx="2255" cy="2913"/>
            </a:xfrm>
          </p:grpSpPr>
          <p:sp>
            <p:nvSpPr>
              <p:cNvPr id="9281" name="Freeform 65"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82" name="Freeform 66"/>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83" name="Freeform 67"/>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84" name="Group 68"/>
            <p:cNvGrpSpPr>
              <a:grpSpLocks/>
            </p:cNvGrpSpPr>
            <p:nvPr/>
          </p:nvGrpSpPr>
          <p:grpSpPr bwMode="auto">
            <a:xfrm rot="21604706">
              <a:off x="3391" y="677"/>
              <a:ext cx="570" cy="612"/>
              <a:chOff x="8274" y="12745"/>
              <a:chExt cx="2255" cy="2913"/>
            </a:xfrm>
          </p:grpSpPr>
          <p:sp>
            <p:nvSpPr>
              <p:cNvPr id="9285" name="Freeform 69"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86" name="Freeform 70"/>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87" name="Freeform 71"/>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88" name="Group 72"/>
            <p:cNvGrpSpPr>
              <a:grpSpLocks/>
            </p:cNvGrpSpPr>
            <p:nvPr/>
          </p:nvGrpSpPr>
          <p:grpSpPr bwMode="auto">
            <a:xfrm rot="10730953">
              <a:off x="4209" y="688"/>
              <a:ext cx="571" cy="612"/>
              <a:chOff x="8274" y="12745"/>
              <a:chExt cx="2255" cy="2913"/>
            </a:xfrm>
          </p:grpSpPr>
          <p:sp>
            <p:nvSpPr>
              <p:cNvPr id="9289" name="Freeform 73"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90" name="Freeform 74"/>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91" name="Freeform 75"/>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92" name="Group 76"/>
            <p:cNvGrpSpPr>
              <a:grpSpLocks/>
            </p:cNvGrpSpPr>
            <p:nvPr/>
          </p:nvGrpSpPr>
          <p:grpSpPr bwMode="auto">
            <a:xfrm rot="10730953">
              <a:off x="3487" y="784"/>
              <a:ext cx="571" cy="612"/>
              <a:chOff x="8274" y="12745"/>
              <a:chExt cx="2255" cy="2913"/>
            </a:xfrm>
          </p:grpSpPr>
          <p:sp>
            <p:nvSpPr>
              <p:cNvPr id="9293" name="Freeform 77"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94" name="Freeform 78"/>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95" name="Freeform 79"/>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296" name="Group 80"/>
            <p:cNvGrpSpPr>
              <a:grpSpLocks/>
            </p:cNvGrpSpPr>
            <p:nvPr/>
          </p:nvGrpSpPr>
          <p:grpSpPr bwMode="auto">
            <a:xfrm rot="10730953">
              <a:off x="4258" y="801"/>
              <a:ext cx="570" cy="611"/>
              <a:chOff x="8274" y="12745"/>
              <a:chExt cx="2255" cy="2913"/>
            </a:xfrm>
          </p:grpSpPr>
          <p:sp>
            <p:nvSpPr>
              <p:cNvPr id="9297" name="Freeform 81"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298" name="Freeform 82"/>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299" name="Freeform 83"/>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300" name="Group 84"/>
            <p:cNvGrpSpPr>
              <a:grpSpLocks/>
            </p:cNvGrpSpPr>
            <p:nvPr/>
          </p:nvGrpSpPr>
          <p:grpSpPr bwMode="auto">
            <a:xfrm rot="21604706">
              <a:off x="3535" y="903"/>
              <a:ext cx="571" cy="611"/>
              <a:chOff x="8274" y="12745"/>
              <a:chExt cx="2255" cy="2913"/>
            </a:xfrm>
          </p:grpSpPr>
          <p:sp>
            <p:nvSpPr>
              <p:cNvPr id="9301" name="Freeform 85" descr="Kleine Schachfelder"/>
              <p:cNvSpPr>
                <a:spLocks/>
              </p:cNvSpPr>
              <p:nvPr/>
            </p:nvSpPr>
            <p:spPr bwMode="auto">
              <a:xfrm>
                <a:off x="8274" y="12745"/>
                <a:ext cx="2255" cy="2913"/>
              </a:xfrm>
              <a:custGeom>
                <a:avLst/>
                <a:gdLst>
                  <a:gd name="T0" fmla="*/ 165 w 1946"/>
                  <a:gd name="T1" fmla="*/ 85 h 1809"/>
                  <a:gd name="T2" fmla="*/ 1867 w 1946"/>
                  <a:gd name="T3" fmla="*/ 85 h 1809"/>
                  <a:gd name="T4" fmla="*/ 1845 w 1946"/>
                  <a:gd name="T5" fmla="*/ 325 h 1809"/>
                  <a:gd name="T6" fmla="*/ 1845 w 1946"/>
                  <a:gd name="T7" fmla="*/ 1700 h 1809"/>
                  <a:gd name="T8" fmla="*/ 1780 w 1946"/>
                  <a:gd name="T9" fmla="*/ 1744 h 1809"/>
                  <a:gd name="T10" fmla="*/ 1714 w 1946"/>
                  <a:gd name="T11" fmla="*/ 1809 h 1809"/>
                  <a:gd name="T12" fmla="*/ 1387 w 1946"/>
                  <a:gd name="T13" fmla="*/ 1787 h 1809"/>
                  <a:gd name="T14" fmla="*/ 318 w 1946"/>
                  <a:gd name="T15" fmla="*/ 1765 h 1809"/>
                  <a:gd name="T16" fmla="*/ 253 w 1946"/>
                  <a:gd name="T17" fmla="*/ 1722 h 1809"/>
                  <a:gd name="T18" fmla="*/ 122 w 1946"/>
                  <a:gd name="T19" fmla="*/ 1678 h 1809"/>
                  <a:gd name="T20" fmla="*/ 143 w 1946"/>
                  <a:gd name="T21" fmla="*/ 544 h 1809"/>
                  <a:gd name="T22" fmla="*/ 165 w 1946"/>
                  <a:gd name="T23" fmla="*/ 85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6" h="1809">
                    <a:moveTo>
                      <a:pt x="165" y="85"/>
                    </a:moveTo>
                    <a:cubicBezTo>
                      <a:pt x="697" y="53"/>
                      <a:pt x="1433" y="0"/>
                      <a:pt x="1867" y="85"/>
                    </a:cubicBezTo>
                    <a:cubicBezTo>
                      <a:pt x="1946" y="100"/>
                      <a:pt x="1852" y="245"/>
                      <a:pt x="1845" y="325"/>
                    </a:cubicBezTo>
                    <a:cubicBezTo>
                      <a:pt x="1853" y="621"/>
                      <a:pt x="1891" y="1364"/>
                      <a:pt x="1845" y="1700"/>
                    </a:cubicBezTo>
                    <a:cubicBezTo>
                      <a:pt x="1841" y="1726"/>
                      <a:pt x="1800" y="1727"/>
                      <a:pt x="1780" y="1744"/>
                    </a:cubicBezTo>
                    <a:cubicBezTo>
                      <a:pt x="1756" y="1764"/>
                      <a:pt x="1736" y="1787"/>
                      <a:pt x="1714" y="1809"/>
                    </a:cubicBezTo>
                    <a:cubicBezTo>
                      <a:pt x="1605" y="1802"/>
                      <a:pt x="1496" y="1790"/>
                      <a:pt x="1387" y="1787"/>
                    </a:cubicBezTo>
                    <a:cubicBezTo>
                      <a:pt x="1031" y="1776"/>
                      <a:pt x="674" y="1785"/>
                      <a:pt x="318" y="1765"/>
                    </a:cubicBezTo>
                    <a:cubicBezTo>
                      <a:pt x="292" y="1764"/>
                      <a:pt x="277" y="1733"/>
                      <a:pt x="253" y="1722"/>
                    </a:cubicBezTo>
                    <a:cubicBezTo>
                      <a:pt x="211" y="1703"/>
                      <a:pt x="122" y="1678"/>
                      <a:pt x="122" y="1678"/>
                    </a:cubicBezTo>
                    <a:cubicBezTo>
                      <a:pt x="0" y="1319"/>
                      <a:pt x="98" y="916"/>
                      <a:pt x="143" y="544"/>
                    </a:cubicBezTo>
                    <a:cubicBezTo>
                      <a:pt x="166" y="129"/>
                      <a:pt x="165" y="282"/>
                      <a:pt x="165" y="85"/>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302" name="Freeform 86"/>
              <p:cNvSpPr>
                <a:spLocks/>
              </p:cNvSpPr>
              <p:nvPr/>
            </p:nvSpPr>
            <p:spPr bwMode="auto">
              <a:xfrm>
                <a:off x="9557" y="13478"/>
                <a:ext cx="558" cy="1903"/>
              </a:xfrm>
              <a:custGeom>
                <a:avLst/>
                <a:gdLst>
                  <a:gd name="T0" fmla="*/ 307 w 482"/>
                  <a:gd name="T1" fmla="*/ 13 h 1182"/>
                  <a:gd name="T2" fmla="*/ 133 w 482"/>
                  <a:gd name="T3" fmla="*/ 777 h 1182"/>
                  <a:gd name="T4" fmla="*/ 67 w 482"/>
                  <a:gd name="T5" fmla="*/ 842 h 1182"/>
                  <a:gd name="T6" fmla="*/ 155 w 482"/>
                  <a:gd name="T7" fmla="*/ 1169 h 1182"/>
                  <a:gd name="T8" fmla="*/ 395 w 482"/>
                  <a:gd name="T9" fmla="*/ 1017 h 1182"/>
                  <a:gd name="T10" fmla="*/ 460 w 482"/>
                  <a:gd name="T11" fmla="*/ 558 h 1182"/>
                  <a:gd name="T12" fmla="*/ 482 w 482"/>
                  <a:gd name="T13" fmla="*/ 493 h 1182"/>
                  <a:gd name="T14" fmla="*/ 460 w 482"/>
                  <a:gd name="T15" fmla="*/ 384 h 1182"/>
                  <a:gd name="T16" fmla="*/ 416 w 482"/>
                  <a:gd name="T17" fmla="*/ 166 h 1182"/>
                  <a:gd name="T18" fmla="*/ 373 w 482"/>
                  <a:gd name="T19" fmla="*/ 13 h 1182"/>
                  <a:gd name="T20" fmla="*/ 307 w 482"/>
                  <a:gd name="T21" fmla="*/ 13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1182">
                    <a:moveTo>
                      <a:pt x="307" y="13"/>
                    </a:moveTo>
                    <a:cubicBezTo>
                      <a:pt x="302" y="156"/>
                      <a:pt x="400" y="687"/>
                      <a:pt x="133" y="777"/>
                    </a:cubicBezTo>
                    <a:cubicBezTo>
                      <a:pt x="111" y="799"/>
                      <a:pt x="84" y="816"/>
                      <a:pt x="67" y="842"/>
                    </a:cubicBezTo>
                    <a:cubicBezTo>
                      <a:pt x="0" y="943"/>
                      <a:pt x="123" y="1074"/>
                      <a:pt x="155" y="1169"/>
                    </a:cubicBezTo>
                    <a:cubicBezTo>
                      <a:pt x="350" y="1145"/>
                      <a:pt x="339" y="1182"/>
                      <a:pt x="395" y="1017"/>
                    </a:cubicBezTo>
                    <a:cubicBezTo>
                      <a:pt x="334" y="835"/>
                      <a:pt x="312" y="708"/>
                      <a:pt x="460" y="558"/>
                    </a:cubicBezTo>
                    <a:cubicBezTo>
                      <a:pt x="467" y="536"/>
                      <a:pt x="482" y="516"/>
                      <a:pt x="482" y="493"/>
                    </a:cubicBezTo>
                    <a:cubicBezTo>
                      <a:pt x="482" y="456"/>
                      <a:pt x="466" y="421"/>
                      <a:pt x="460" y="384"/>
                    </a:cubicBezTo>
                    <a:cubicBezTo>
                      <a:pt x="402" y="41"/>
                      <a:pt x="469" y="354"/>
                      <a:pt x="416" y="166"/>
                    </a:cubicBezTo>
                    <a:cubicBezTo>
                      <a:pt x="410" y="145"/>
                      <a:pt x="385" y="22"/>
                      <a:pt x="373" y="13"/>
                    </a:cubicBezTo>
                    <a:cubicBezTo>
                      <a:pt x="355" y="0"/>
                      <a:pt x="329" y="13"/>
                      <a:pt x="307" y="13"/>
                    </a:cubicBezTo>
                    <a:close/>
                  </a:path>
                </a:pathLst>
              </a:custGeom>
              <a:solidFill>
                <a:srgbClr val="A3A3FF">
                  <a:alpha val="50000"/>
                </a:srgbClr>
              </a:solidFill>
              <a:ln w="0" cap="rnd">
                <a:solidFill>
                  <a:srgbClr val="A3A3FF"/>
                </a:solidFill>
                <a:prstDash val="sysDot"/>
                <a:round/>
                <a:headEnd/>
                <a:tailEnd/>
              </a:ln>
            </p:spPr>
            <p:txBody>
              <a:bodyPr/>
              <a:lstStyle/>
              <a:p>
                <a:endParaRPr lang="de-DE"/>
              </a:p>
            </p:txBody>
          </p:sp>
          <p:sp>
            <p:nvSpPr>
              <p:cNvPr id="9303" name="Freeform 87"/>
              <p:cNvSpPr>
                <a:spLocks/>
              </p:cNvSpPr>
              <p:nvPr/>
            </p:nvSpPr>
            <p:spPr bwMode="auto">
              <a:xfrm>
                <a:off x="8657" y="13838"/>
                <a:ext cx="901" cy="1335"/>
              </a:xfrm>
              <a:custGeom>
                <a:avLst/>
                <a:gdLst>
                  <a:gd name="T0" fmla="*/ 95 w 778"/>
                  <a:gd name="T1" fmla="*/ 283 h 829"/>
                  <a:gd name="T2" fmla="*/ 160 w 778"/>
                  <a:gd name="T3" fmla="*/ 262 h 829"/>
                  <a:gd name="T4" fmla="*/ 204 w 778"/>
                  <a:gd name="T5" fmla="*/ 109 h 829"/>
                  <a:gd name="T6" fmla="*/ 313 w 778"/>
                  <a:gd name="T7" fmla="*/ 0 h 829"/>
                  <a:gd name="T8" fmla="*/ 291 w 778"/>
                  <a:gd name="T9" fmla="*/ 327 h 829"/>
                  <a:gd name="T10" fmla="*/ 313 w 778"/>
                  <a:gd name="T11" fmla="*/ 436 h 829"/>
                  <a:gd name="T12" fmla="*/ 488 w 778"/>
                  <a:gd name="T13" fmla="*/ 349 h 829"/>
                  <a:gd name="T14" fmla="*/ 510 w 778"/>
                  <a:gd name="T15" fmla="*/ 218 h 829"/>
                  <a:gd name="T16" fmla="*/ 575 w 778"/>
                  <a:gd name="T17" fmla="*/ 196 h 829"/>
                  <a:gd name="T18" fmla="*/ 597 w 778"/>
                  <a:gd name="T19" fmla="*/ 262 h 829"/>
                  <a:gd name="T20" fmla="*/ 640 w 778"/>
                  <a:gd name="T21" fmla="*/ 567 h 829"/>
                  <a:gd name="T22" fmla="*/ 706 w 778"/>
                  <a:gd name="T23" fmla="*/ 611 h 829"/>
                  <a:gd name="T24" fmla="*/ 750 w 778"/>
                  <a:gd name="T25" fmla="*/ 829 h 829"/>
                  <a:gd name="T26" fmla="*/ 662 w 778"/>
                  <a:gd name="T27" fmla="*/ 807 h 829"/>
                  <a:gd name="T28" fmla="*/ 597 w 778"/>
                  <a:gd name="T29" fmla="*/ 676 h 829"/>
                  <a:gd name="T30" fmla="*/ 531 w 778"/>
                  <a:gd name="T31" fmla="*/ 632 h 829"/>
                  <a:gd name="T32" fmla="*/ 291 w 778"/>
                  <a:gd name="T33" fmla="*/ 589 h 829"/>
                  <a:gd name="T34" fmla="*/ 226 w 778"/>
                  <a:gd name="T35" fmla="*/ 567 h 829"/>
                  <a:gd name="T36" fmla="*/ 51 w 778"/>
                  <a:gd name="T37" fmla="*/ 392 h 829"/>
                  <a:gd name="T38" fmla="*/ 30 w 778"/>
                  <a:gd name="T39" fmla="*/ 305 h 829"/>
                  <a:gd name="T40" fmla="*/ 8 w 778"/>
                  <a:gd name="T41" fmla="*/ 240 h 829"/>
                  <a:gd name="T42" fmla="*/ 139 w 778"/>
                  <a:gd name="T43" fmla="*/ 174 h 829"/>
                  <a:gd name="T44" fmla="*/ 139 w 778"/>
                  <a:gd name="T45" fmla="*/ 10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8" h="829">
                    <a:moveTo>
                      <a:pt x="95" y="283"/>
                    </a:moveTo>
                    <a:cubicBezTo>
                      <a:pt x="117" y="276"/>
                      <a:pt x="144" y="278"/>
                      <a:pt x="160" y="262"/>
                    </a:cubicBezTo>
                    <a:cubicBezTo>
                      <a:pt x="170" y="252"/>
                      <a:pt x="204" y="110"/>
                      <a:pt x="204" y="109"/>
                    </a:cubicBezTo>
                    <a:cubicBezTo>
                      <a:pt x="234" y="40"/>
                      <a:pt x="254" y="39"/>
                      <a:pt x="313" y="0"/>
                    </a:cubicBezTo>
                    <a:cubicBezTo>
                      <a:pt x="351" y="111"/>
                      <a:pt x="328" y="218"/>
                      <a:pt x="291" y="327"/>
                    </a:cubicBezTo>
                    <a:cubicBezTo>
                      <a:pt x="298" y="363"/>
                      <a:pt x="280" y="419"/>
                      <a:pt x="313" y="436"/>
                    </a:cubicBezTo>
                    <a:cubicBezTo>
                      <a:pt x="456" y="507"/>
                      <a:pt x="464" y="420"/>
                      <a:pt x="488" y="349"/>
                    </a:cubicBezTo>
                    <a:cubicBezTo>
                      <a:pt x="495" y="305"/>
                      <a:pt x="488" y="256"/>
                      <a:pt x="510" y="218"/>
                    </a:cubicBezTo>
                    <a:cubicBezTo>
                      <a:pt x="521" y="198"/>
                      <a:pt x="555" y="186"/>
                      <a:pt x="575" y="196"/>
                    </a:cubicBezTo>
                    <a:cubicBezTo>
                      <a:pt x="596" y="206"/>
                      <a:pt x="590" y="240"/>
                      <a:pt x="597" y="262"/>
                    </a:cubicBezTo>
                    <a:cubicBezTo>
                      <a:pt x="597" y="265"/>
                      <a:pt x="632" y="550"/>
                      <a:pt x="640" y="567"/>
                    </a:cubicBezTo>
                    <a:cubicBezTo>
                      <a:pt x="652" y="591"/>
                      <a:pt x="684" y="596"/>
                      <a:pt x="706" y="611"/>
                    </a:cubicBezTo>
                    <a:cubicBezTo>
                      <a:pt x="772" y="709"/>
                      <a:pt x="778" y="712"/>
                      <a:pt x="750" y="829"/>
                    </a:cubicBezTo>
                    <a:cubicBezTo>
                      <a:pt x="721" y="822"/>
                      <a:pt x="687" y="824"/>
                      <a:pt x="662" y="807"/>
                    </a:cubicBezTo>
                    <a:cubicBezTo>
                      <a:pt x="586" y="756"/>
                      <a:pt x="645" y="737"/>
                      <a:pt x="597" y="676"/>
                    </a:cubicBezTo>
                    <a:cubicBezTo>
                      <a:pt x="580" y="655"/>
                      <a:pt x="553" y="647"/>
                      <a:pt x="531" y="632"/>
                    </a:cubicBezTo>
                    <a:cubicBezTo>
                      <a:pt x="400" y="665"/>
                      <a:pt x="403" y="644"/>
                      <a:pt x="291" y="589"/>
                    </a:cubicBezTo>
                    <a:cubicBezTo>
                      <a:pt x="271" y="579"/>
                      <a:pt x="246" y="577"/>
                      <a:pt x="226" y="567"/>
                    </a:cubicBezTo>
                    <a:cubicBezTo>
                      <a:pt x="148" y="528"/>
                      <a:pt x="98" y="463"/>
                      <a:pt x="51" y="392"/>
                    </a:cubicBezTo>
                    <a:cubicBezTo>
                      <a:pt x="44" y="363"/>
                      <a:pt x="38" y="334"/>
                      <a:pt x="30" y="305"/>
                    </a:cubicBezTo>
                    <a:cubicBezTo>
                      <a:pt x="24" y="283"/>
                      <a:pt x="0" y="261"/>
                      <a:pt x="8" y="240"/>
                    </a:cubicBezTo>
                    <a:cubicBezTo>
                      <a:pt x="47" y="142"/>
                      <a:pt x="89" y="240"/>
                      <a:pt x="139" y="174"/>
                    </a:cubicBezTo>
                    <a:cubicBezTo>
                      <a:pt x="152" y="157"/>
                      <a:pt x="139" y="131"/>
                      <a:pt x="139" y="109"/>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nvGrpSpPr>
            <p:cNvPr id="9304" name="Group 88"/>
            <p:cNvGrpSpPr>
              <a:grpSpLocks/>
            </p:cNvGrpSpPr>
            <p:nvPr/>
          </p:nvGrpSpPr>
          <p:grpSpPr bwMode="auto">
            <a:xfrm>
              <a:off x="4258" y="897"/>
              <a:ext cx="630" cy="659"/>
              <a:chOff x="5597" y="12758"/>
              <a:chExt cx="2357" cy="3013"/>
            </a:xfrm>
          </p:grpSpPr>
          <p:sp>
            <p:nvSpPr>
              <p:cNvPr id="9305" name="Freeform 89" descr="Kleine Schachfelder"/>
              <p:cNvSpPr>
                <a:spLocks/>
              </p:cNvSpPr>
              <p:nvPr/>
            </p:nvSpPr>
            <p:spPr bwMode="auto">
              <a:xfrm>
                <a:off x="5597" y="12758"/>
                <a:ext cx="2357" cy="3013"/>
              </a:xfrm>
              <a:custGeom>
                <a:avLst/>
                <a:gdLst>
                  <a:gd name="T0" fmla="*/ 135 w 1807"/>
                  <a:gd name="T1" fmla="*/ 42 h 1759"/>
                  <a:gd name="T2" fmla="*/ 812 w 1807"/>
                  <a:gd name="T3" fmla="*/ 64 h 1759"/>
                  <a:gd name="T4" fmla="*/ 1706 w 1807"/>
                  <a:gd name="T5" fmla="*/ 86 h 1759"/>
                  <a:gd name="T6" fmla="*/ 1685 w 1807"/>
                  <a:gd name="T7" fmla="*/ 326 h 1759"/>
                  <a:gd name="T8" fmla="*/ 1619 w 1807"/>
                  <a:gd name="T9" fmla="*/ 828 h 1759"/>
                  <a:gd name="T10" fmla="*/ 986 w 1807"/>
                  <a:gd name="T11" fmla="*/ 1613 h 1759"/>
                  <a:gd name="T12" fmla="*/ 310 w 1807"/>
                  <a:gd name="T13" fmla="*/ 1635 h 1759"/>
                  <a:gd name="T14" fmla="*/ 114 w 1807"/>
                  <a:gd name="T15" fmla="*/ 1482 h 1759"/>
                  <a:gd name="T16" fmla="*/ 114 w 1807"/>
                  <a:gd name="T17" fmla="*/ 544 h 1759"/>
                  <a:gd name="T18" fmla="*/ 135 w 1807"/>
                  <a:gd name="T19" fmla="*/ 457 h 1759"/>
                  <a:gd name="T20" fmla="*/ 179 w 1807"/>
                  <a:gd name="T21" fmla="*/ 326 h 1759"/>
                  <a:gd name="T22" fmla="*/ 135 w 1807"/>
                  <a:gd name="T23" fmla="*/ 42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7" h="1759">
                    <a:moveTo>
                      <a:pt x="135" y="42"/>
                    </a:moveTo>
                    <a:cubicBezTo>
                      <a:pt x="361" y="49"/>
                      <a:pt x="586" y="58"/>
                      <a:pt x="812" y="64"/>
                    </a:cubicBezTo>
                    <a:cubicBezTo>
                      <a:pt x="1110" y="72"/>
                      <a:pt x="1420" y="0"/>
                      <a:pt x="1706" y="86"/>
                    </a:cubicBezTo>
                    <a:cubicBezTo>
                      <a:pt x="1783" y="109"/>
                      <a:pt x="1694" y="246"/>
                      <a:pt x="1685" y="326"/>
                    </a:cubicBezTo>
                    <a:cubicBezTo>
                      <a:pt x="1662" y="538"/>
                      <a:pt x="1646" y="642"/>
                      <a:pt x="1619" y="828"/>
                    </a:cubicBezTo>
                    <a:cubicBezTo>
                      <a:pt x="1591" y="1759"/>
                      <a:pt x="1807" y="1580"/>
                      <a:pt x="986" y="1613"/>
                    </a:cubicBezTo>
                    <a:cubicBezTo>
                      <a:pt x="742" y="1654"/>
                      <a:pt x="569" y="1650"/>
                      <a:pt x="310" y="1635"/>
                    </a:cubicBezTo>
                    <a:cubicBezTo>
                      <a:pt x="153" y="1531"/>
                      <a:pt x="216" y="1585"/>
                      <a:pt x="114" y="1482"/>
                    </a:cubicBezTo>
                    <a:cubicBezTo>
                      <a:pt x="0" y="1145"/>
                      <a:pt x="76" y="1394"/>
                      <a:pt x="114" y="544"/>
                    </a:cubicBezTo>
                    <a:cubicBezTo>
                      <a:pt x="115" y="514"/>
                      <a:pt x="126" y="486"/>
                      <a:pt x="135" y="457"/>
                    </a:cubicBezTo>
                    <a:cubicBezTo>
                      <a:pt x="148" y="413"/>
                      <a:pt x="179" y="326"/>
                      <a:pt x="179" y="326"/>
                    </a:cubicBezTo>
                    <a:cubicBezTo>
                      <a:pt x="155" y="85"/>
                      <a:pt x="180" y="177"/>
                      <a:pt x="135" y="42"/>
                    </a:cubicBezTo>
                    <a:close/>
                  </a:path>
                </a:pathLst>
              </a:custGeom>
              <a:pattFill prst="smCheck">
                <a:fgClr>
                  <a:srgbClr val="0000FF"/>
                </a:fgClr>
                <a:bgClr>
                  <a:srgbClr val="FFFFFF"/>
                </a:bgClr>
              </a:pattFill>
              <a:ln w="3175" cap="rnd">
                <a:solidFill>
                  <a:srgbClr val="0000FF"/>
                </a:solidFill>
                <a:prstDash val="sysDot"/>
                <a:round/>
                <a:headEnd/>
                <a:tailEnd/>
              </a:ln>
            </p:spPr>
            <p:txBody>
              <a:bodyPr/>
              <a:lstStyle/>
              <a:p>
                <a:endParaRPr lang="de-DE"/>
              </a:p>
            </p:txBody>
          </p:sp>
          <p:sp>
            <p:nvSpPr>
              <p:cNvPr id="9306" name="Freeform 90"/>
              <p:cNvSpPr>
                <a:spLocks/>
              </p:cNvSpPr>
              <p:nvPr/>
            </p:nvSpPr>
            <p:spPr bwMode="auto">
              <a:xfrm>
                <a:off x="5989" y="12917"/>
                <a:ext cx="429" cy="2319"/>
              </a:xfrm>
              <a:custGeom>
                <a:avLst/>
                <a:gdLst>
                  <a:gd name="T0" fmla="*/ 109 w 371"/>
                  <a:gd name="T1" fmla="*/ 0 h 1440"/>
                  <a:gd name="T2" fmla="*/ 0 w 371"/>
                  <a:gd name="T3" fmla="*/ 960 h 1440"/>
                  <a:gd name="T4" fmla="*/ 22 w 371"/>
                  <a:gd name="T5" fmla="*/ 1243 h 1440"/>
                  <a:gd name="T6" fmla="*/ 262 w 371"/>
                  <a:gd name="T7" fmla="*/ 1440 h 1440"/>
                  <a:gd name="T8" fmla="*/ 349 w 371"/>
                  <a:gd name="T9" fmla="*/ 1418 h 1440"/>
                  <a:gd name="T10" fmla="*/ 371 w 371"/>
                  <a:gd name="T11" fmla="*/ 1352 h 1440"/>
                  <a:gd name="T12" fmla="*/ 349 w 371"/>
                  <a:gd name="T13" fmla="*/ 850 h 1440"/>
                  <a:gd name="T14" fmla="*/ 327 w 371"/>
                  <a:gd name="T15" fmla="*/ 763 h 1440"/>
                  <a:gd name="T16" fmla="*/ 218 w 371"/>
                  <a:gd name="T17" fmla="*/ 218 h 1440"/>
                  <a:gd name="T18" fmla="*/ 109 w 371"/>
                  <a:gd name="T19"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1440">
                    <a:moveTo>
                      <a:pt x="109" y="0"/>
                    </a:moveTo>
                    <a:cubicBezTo>
                      <a:pt x="102" y="231"/>
                      <a:pt x="170" y="705"/>
                      <a:pt x="0" y="960"/>
                    </a:cubicBezTo>
                    <a:cubicBezTo>
                      <a:pt x="7" y="1054"/>
                      <a:pt x="4" y="1150"/>
                      <a:pt x="22" y="1243"/>
                    </a:cubicBezTo>
                    <a:cubicBezTo>
                      <a:pt x="42" y="1351"/>
                      <a:pt x="186" y="1389"/>
                      <a:pt x="262" y="1440"/>
                    </a:cubicBezTo>
                    <a:cubicBezTo>
                      <a:pt x="291" y="1433"/>
                      <a:pt x="326" y="1437"/>
                      <a:pt x="349" y="1418"/>
                    </a:cubicBezTo>
                    <a:cubicBezTo>
                      <a:pt x="367" y="1403"/>
                      <a:pt x="371" y="1375"/>
                      <a:pt x="371" y="1352"/>
                    </a:cubicBezTo>
                    <a:cubicBezTo>
                      <a:pt x="371" y="1185"/>
                      <a:pt x="361" y="1017"/>
                      <a:pt x="349" y="850"/>
                    </a:cubicBezTo>
                    <a:cubicBezTo>
                      <a:pt x="347" y="820"/>
                      <a:pt x="332" y="792"/>
                      <a:pt x="327" y="763"/>
                    </a:cubicBezTo>
                    <a:cubicBezTo>
                      <a:pt x="294" y="577"/>
                      <a:pt x="278" y="397"/>
                      <a:pt x="218" y="218"/>
                    </a:cubicBezTo>
                    <a:cubicBezTo>
                      <a:pt x="193" y="142"/>
                      <a:pt x="109" y="72"/>
                      <a:pt x="109" y="0"/>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307" name="Freeform 91"/>
              <p:cNvSpPr>
                <a:spLocks/>
              </p:cNvSpPr>
              <p:nvPr/>
            </p:nvSpPr>
            <p:spPr bwMode="auto">
              <a:xfrm>
                <a:off x="7342" y="13131"/>
                <a:ext cx="246" cy="989"/>
              </a:xfrm>
              <a:custGeom>
                <a:avLst/>
                <a:gdLst>
                  <a:gd name="T0" fmla="*/ 153 w 213"/>
                  <a:gd name="T1" fmla="*/ 0 h 614"/>
                  <a:gd name="T2" fmla="*/ 109 w 213"/>
                  <a:gd name="T3" fmla="*/ 240 h 614"/>
                  <a:gd name="T4" fmla="*/ 66 w 213"/>
                  <a:gd name="T5" fmla="*/ 305 h 614"/>
                  <a:gd name="T6" fmla="*/ 22 w 213"/>
                  <a:gd name="T7" fmla="*/ 436 h 614"/>
                  <a:gd name="T8" fmla="*/ 0 w 213"/>
                  <a:gd name="T9" fmla="*/ 502 h 614"/>
                  <a:gd name="T10" fmla="*/ 175 w 213"/>
                  <a:gd name="T11" fmla="*/ 524 h 614"/>
                  <a:gd name="T12" fmla="*/ 197 w 213"/>
                  <a:gd name="T13" fmla="*/ 218 h 614"/>
                </a:gdLst>
                <a:ahLst/>
                <a:cxnLst>
                  <a:cxn ang="0">
                    <a:pos x="T0" y="T1"/>
                  </a:cxn>
                  <a:cxn ang="0">
                    <a:pos x="T2" y="T3"/>
                  </a:cxn>
                  <a:cxn ang="0">
                    <a:pos x="T4" y="T5"/>
                  </a:cxn>
                  <a:cxn ang="0">
                    <a:pos x="T6" y="T7"/>
                  </a:cxn>
                  <a:cxn ang="0">
                    <a:pos x="T8" y="T9"/>
                  </a:cxn>
                  <a:cxn ang="0">
                    <a:pos x="T10" y="T11"/>
                  </a:cxn>
                  <a:cxn ang="0">
                    <a:pos x="T12" y="T13"/>
                  </a:cxn>
                </a:cxnLst>
                <a:rect l="0" t="0" r="r" b="b"/>
                <a:pathLst>
                  <a:path w="213" h="614">
                    <a:moveTo>
                      <a:pt x="153" y="0"/>
                    </a:moveTo>
                    <a:cubicBezTo>
                      <a:pt x="137" y="80"/>
                      <a:pt x="135" y="163"/>
                      <a:pt x="109" y="240"/>
                    </a:cubicBezTo>
                    <a:cubicBezTo>
                      <a:pt x="101" y="265"/>
                      <a:pt x="77" y="281"/>
                      <a:pt x="66" y="305"/>
                    </a:cubicBezTo>
                    <a:cubicBezTo>
                      <a:pt x="47" y="347"/>
                      <a:pt x="37" y="392"/>
                      <a:pt x="22" y="436"/>
                    </a:cubicBezTo>
                    <a:cubicBezTo>
                      <a:pt x="15" y="458"/>
                      <a:pt x="0" y="502"/>
                      <a:pt x="0" y="502"/>
                    </a:cubicBezTo>
                    <a:cubicBezTo>
                      <a:pt x="27" y="520"/>
                      <a:pt x="139" y="614"/>
                      <a:pt x="175" y="524"/>
                    </a:cubicBezTo>
                    <a:cubicBezTo>
                      <a:pt x="213" y="429"/>
                      <a:pt x="197" y="218"/>
                      <a:pt x="197" y="218"/>
                    </a:cubicBezTo>
                  </a:path>
                </a:pathLst>
              </a:custGeom>
              <a:solidFill>
                <a:srgbClr val="A3A3FF">
                  <a:alpha val="50000"/>
                </a:srgbClr>
              </a:solidFill>
              <a:ln w="0" cap="flat">
                <a:solidFill>
                  <a:srgbClr val="A3A3FF"/>
                </a:solidFill>
                <a:prstDash val="solid"/>
                <a:round/>
                <a:headEnd/>
                <a:tailEnd/>
              </a:ln>
            </p:spPr>
            <p:txBody>
              <a:bodyPr/>
              <a:lstStyle/>
              <a:p>
                <a:endParaRPr lang="de-DE"/>
              </a:p>
            </p:txBody>
          </p:sp>
          <p:sp>
            <p:nvSpPr>
              <p:cNvPr id="9308" name="Freeform 92"/>
              <p:cNvSpPr>
                <a:spLocks/>
              </p:cNvSpPr>
              <p:nvPr/>
            </p:nvSpPr>
            <p:spPr bwMode="auto">
              <a:xfrm>
                <a:off x="6421" y="12917"/>
                <a:ext cx="1166" cy="2214"/>
              </a:xfrm>
              <a:custGeom>
                <a:avLst/>
                <a:gdLst>
                  <a:gd name="T0" fmla="*/ 200 w 1007"/>
                  <a:gd name="T1" fmla="*/ 1 h 1375"/>
                  <a:gd name="T2" fmla="*/ 69 w 1007"/>
                  <a:gd name="T3" fmla="*/ 219 h 1375"/>
                  <a:gd name="T4" fmla="*/ 47 w 1007"/>
                  <a:gd name="T5" fmla="*/ 590 h 1375"/>
                  <a:gd name="T6" fmla="*/ 134 w 1007"/>
                  <a:gd name="T7" fmla="*/ 721 h 1375"/>
                  <a:gd name="T8" fmla="*/ 265 w 1007"/>
                  <a:gd name="T9" fmla="*/ 873 h 1375"/>
                  <a:gd name="T10" fmla="*/ 374 w 1007"/>
                  <a:gd name="T11" fmla="*/ 1026 h 1375"/>
                  <a:gd name="T12" fmla="*/ 680 w 1007"/>
                  <a:gd name="T13" fmla="*/ 1244 h 1375"/>
                  <a:gd name="T14" fmla="*/ 898 w 1007"/>
                  <a:gd name="T15" fmla="*/ 1375 h 1375"/>
                  <a:gd name="T16" fmla="*/ 1007 w 1007"/>
                  <a:gd name="T17" fmla="*/ 1092 h 1375"/>
                  <a:gd name="T18" fmla="*/ 963 w 1007"/>
                  <a:gd name="T19" fmla="*/ 895 h 1375"/>
                  <a:gd name="T20" fmla="*/ 702 w 1007"/>
                  <a:gd name="T21" fmla="*/ 655 h 1375"/>
                  <a:gd name="T22" fmla="*/ 527 w 1007"/>
                  <a:gd name="T23" fmla="*/ 481 h 1375"/>
                  <a:gd name="T24" fmla="*/ 418 w 1007"/>
                  <a:gd name="T25" fmla="*/ 350 h 1375"/>
                  <a:gd name="T26" fmla="*/ 331 w 1007"/>
                  <a:gd name="T27" fmla="*/ 197 h 1375"/>
                  <a:gd name="T28" fmla="*/ 243 w 1007"/>
                  <a:gd name="T29" fmla="*/ 23 h 1375"/>
                  <a:gd name="T30" fmla="*/ 200 w 1007"/>
                  <a:gd name="T31" fmla="*/ 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375">
                    <a:moveTo>
                      <a:pt x="200" y="1"/>
                    </a:moveTo>
                    <a:cubicBezTo>
                      <a:pt x="147" y="105"/>
                      <a:pt x="152" y="135"/>
                      <a:pt x="69" y="219"/>
                    </a:cubicBezTo>
                    <a:cubicBezTo>
                      <a:pt x="25" y="350"/>
                      <a:pt x="0" y="441"/>
                      <a:pt x="47" y="590"/>
                    </a:cubicBezTo>
                    <a:cubicBezTo>
                      <a:pt x="63" y="640"/>
                      <a:pt x="106" y="677"/>
                      <a:pt x="134" y="721"/>
                    </a:cubicBezTo>
                    <a:cubicBezTo>
                      <a:pt x="221" y="857"/>
                      <a:pt x="160" y="804"/>
                      <a:pt x="265" y="873"/>
                    </a:cubicBezTo>
                    <a:cubicBezTo>
                      <a:pt x="289" y="909"/>
                      <a:pt x="348" y="1000"/>
                      <a:pt x="374" y="1026"/>
                    </a:cubicBezTo>
                    <a:cubicBezTo>
                      <a:pt x="460" y="1112"/>
                      <a:pt x="582" y="1171"/>
                      <a:pt x="680" y="1244"/>
                    </a:cubicBezTo>
                    <a:cubicBezTo>
                      <a:pt x="745" y="1343"/>
                      <a:pt x="786" y="1347"/>
                      <a:pt x="898" y="1375"/>
                    </a:cubicBezTo>
                    <a:cubicBezTo>
                      <a:pt x="1001" y="1272"/>
                      <a:pt x="983" y="1237"/>
                      <a:pt x="1007" y="1092"/>
                    </a:cubicBezTo>
                    <a:cubicBezTo>
                      <a:pt x="1005" y="1084"/>
                      <a:pt x="972" y="912"/>
                      <a:pt x="963" y="895"/>
                    </a:cubicBezTo>
                    <a:cubicBezTo>
                      <a:pt x="904" y="788"/>
                      <a:pt x="808" y="708"/>
                      <a:pt x="702" y="655"/>
                    </a:cubicBezTo>
                    <a:cubicBezTo>
                      <a:pt x="651" y="580"/>
                      <a:pt x="603" y="531"/>
                      <a:pt x="527" y="481"/>
                    </a:cubicBezTo>
                    <a:cubicBezTo>
                      <a:pt x="417" y="316"/>
                      <a:pt x="558" y="519"/>
                      <a:pt x="418" y="350"/>
                    </a:cubicBezTo>
                    <a:cubicBezTo>
                      <a:pt x="379" y="303"/>
                      <a:pt x="358" y="252"/>
                      <a:pt x="331" y="197"/>
                    </a:cubicBezTo>
                    <a:cubicBezTo>
                      <a:pt x="303" y="0"/>
                      <a:pt x="359" y="69"/>
                      <a:pt x="243" y="23"/>
                    </a:cubicBezTo>
                    <a:cubicBezTo>
                      <a:pt x="228" y="17"/>
                      <a:pt x="214" y="8"/>
                      <a:pt x="200" y="1"/>
                    </a:cubicBezTo>
                    <a:close/>
                  </a:path>
                </a:pathLst>
              </a:custGeom>
              <a:solidFill>
                <a:srgbClr val="A3A3FF">
                  <a:alpha val="50000"/>
                </a:srgbClr>
              </a:solidFill>
              <a:ln w="0" cap="flat">
                <a:solidFill>
                  <a:srgbClr val="A3A3FF"/>
                </a:solidFill>
                <a:prstDash val="solid"/>
                <a:round/>
                <a:headEnd/>
                <a:tailEnd/>
              </a:ln>
            </p:spPr>
            <p:txBody>
              <a:bodyPr/>
              <a:lstStyle/>
              <a:p>
                <a:endParaRPr lang="de-DE"/>
              </a:p>
            </p:txBody>
          </p:sp>
        </p:grpSp>
      </p:grpSp>
      <p:sp>
        <p:nvSpPr>
          <p:cNvPr id="9309" name="AutoShape 93"/>
          <p:cNvSpPr>
            <a:spLocks noChangeArrowheads="1"/>
          </p:cNvSpPr>
          <p:nvPr/>
        </p:nvSpPr>
        <p:spPr bwMode="auto">
          <a:xfrm rot="-2004115">
            <a:off x="5003800" y="1196975"/>
            <a:ext cx="47625" cy="1193800"/>
          </a:xfrm>
          <a:prstGeom prst="roundRect">
            <a:avLst>
              <a:gd name="adj" fmla="val 16667"/>
            </a:avLst>
          </a:prstGeom>
          <a:solidFill>
            <a:srgbClr val="0066CC"/>
          </a:solidFill>
          <a:ln w="9525">
            <a:solidFill>
              <a:srgbClr val="0066CC"/>
            </a:solidFill>
            <a:round/>
            <a:headEnd/>
            <a:tailEnd/>
          </a:ln>
        </p:spPr>
        <p:txBody>
          <a:bodyPr/>
          <a:lstStyle/>
          <a:p>
            <a:endParaRPr lang="de-DE"/>
          </a:p>
        </p:txBody>
      </p:sp>
      <p:sp>
        <p:nvSpPr>
          <p:cNvPr id="9310" name="Rectangle 94"/>
          <p:cNvSpPr>
            <a:spLocks noChangeArrowheads="1"/>
          </p:cNvSpPr>
          <p:nvPr/>
        </p:nvSpPr>
        <p:spPr bwMode="auto">
          <a:xfrm rot="5820777">
            <a:off x="4627563" y="2847975"/>
            <a:ext cx="1238250" cy="50800"/>
          </a:xfrm>
          <a:prstGeom prst="rect">
            <a:avLst/>
          </a:prstGeom>
          <a:solidFill>
            <a:srgbClr val="FFFFFF"/>
          </a:solidFill>
          <a:ln w="9525">
            <a:solidFill>
              <a:srgbClr val="808080"/>
            </a:solidFill>
            <a:miter lim="800000"/>
            <a:headEnd/>
            <a:tailEnd/>
          </a:ln>
        </p:spPr>
        <p:txBody>
          <a:bodyPr/>
          <a:lstStyle/>
          <a:p>
            <a:endParaRPr lang="de-DE"/>
          </a:p>
        </p:txBody>
      </p:sp>
      <p:sp>
        <p:nvSpPr>
          <p:cNvPr id="9311" name="Rectangle 95"/>
          <p:cNvSpPr>
            <a:spLocks noChangeArrowheads="1"/>
          </p:cNvSpPr>
          <p:nvPr/>
        </p:nvSpPr>
        <p:spPr bwMode="auto">
          <a:xfrm>
            <a:off x="5337175" y="2243138"/>
            <a:ext cx="2605088" cy="53975"/>
          </a:xfrm>
          <a:prstGeom prst="rect">
            <a:avLst/>
          </a:prstGeom>
          <a:solidFill>
            <a:srgbClr val="0066CC"/>
          </a:solidFill>
          <a:ln w="9525">
            <a:solidFill>
              <a:srgbClr val="0066CC"/>
            </a:solidFill>
            <a:miter lim="800000"/>
            <a:headEnd/>
            <a:tailEnd/>
          </a:ln>
        </p:spPr>
        <p:txBody>
          <a:bodyPr/>
          <a:lstStyle/>
          <a:p>
            <a:endParaRPr lang="de-DE"/>
          </a:p>
        </p:txBody>
      </p:sp>
      <p:sp>
        <p:nvSpPr>
          <p:cNvPr id="9312" name="AutoShape 96"/>
          <p:cNvSpPr>
            <a:spLocks noChangeArrowheads="1"/>
          </p:cNvSpPr>
          <p:nvPr/>
        </p:nvSpPr>
        <p:spPr bwMode="auto">
          <a:xfrm>
            <a:off x="4356100" y="836613"/>
            <a:ext cx="693738" cy="695325"/>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000" b="1">
                <a:solidFill>
                  <a:srgbClr val="00FF00"/>
                </a:solidFill>
              </a:rPr>
              <a:t>!</a:t>
            </a:r>
            <a:endParaRPr lang="de-DE" altLang="de-DE"/>
          </a:p>
        </p:txBody>
      </p:sp>
      <p:sp>
        <p:nvSpPr>
          <p:cNvPr id="9313" name="Rectangle 97"/>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14" name="Rectangle 98"/>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16" name="Rectangle 100"/>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9317" name="Rectangle 101"/>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20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52"/>
                                        </p:tgtEl>
                                        <p:attrNameLst>
                                          <p:attrName>style.visibility</p:attrName>
                                        </p:attrNameLst>
                                      </p:cBhvr>
                                      <p:to>
                                        <p:strVal val="visible"/>
                                      </p:to>
                                    </p:set>
                                    <p:animEffect transition="in" filter="fade">
                                      <p:cBhvr>
                                        <p:cTn id="12" dur="2000"/>
                                        <p:tgtEl>
                                          <p:spTgt spid="92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312"/>
                                        </p:tgtEl>
                                        <p:attrNameLst>
                                          <p:attrName>style.visibility</p:attrName>
                                        </p:attrNameLst>
                                      </p:cBhvr>
                                      <p:to>
                                        <p:strVal val="visible"/>
                                      </p:to>
                                    </p:set>
                                    <p:animEffect transition="in" filter="fade">
                                      <p:cBhvr>
                                        <p:cTn id="15" dur="2000"/>
                                        <p:tgtEl>
                                          <p:spTgt spid="93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51"/>
                                        </p:tgtEl>
                                        <p:attrNameLst>
                                          <p:attrName>style.visibility</p:attrName>
                                        </p:attrNameLst>
                                      </p:cBhvr>
                                      <p:to>
                                        <p:strVal val="visible"/>
                                      </p:to>
                                    </p:set>
                                    <p:animEffect transition="in" filter="fade">
                                      <p:cBhvr>
                                        <p:cTn id="18" dur="2000"/>
                                        <p:tgtEl>
                                          <p:spTgt spid="92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53"/>
                                        </p:tgtEl>
                                        <p:attrNameLst>
                                          <p:attrName>style.visibility</p:attrName>
                                        </p:attrNameLst>
                                      </p:cBhvr>
                                      <p:to>
                                        <p:strVal val="visible"/>
                                      </p:to>
                                    </p:set>
                                    <p:animEffect transition="in" filter="fade">
                                      <p:cBhvr>
                                        <p:cTn id="21" dur="2000"/>
                                        <p:tgtEl>
                                          <p:spTgt spid="9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310"/>
                                        </p:tgtEl>
                                        <p:attrNameLst>
                                          <p:attrName>style.visibility</p:attrName>
                                        </p:attrNameLst>
                                      </p:cBhvr>
                                      <p:to>
                                        <p:strVal val="visible"/>
                                      </p:to>
                                    </p:set>
                                    <p:animEffect transition="in" filter="fade">
                                      <p:cBhvr>
                                        <p:cTn id="24" dur="2000"/>
                                        <p:tgtEl>
                                          <p:spTgt spid="93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254"/>
                                        </p:tgtEl>
                                        <p:attrNameLst>
                                          <p:attrName>style.visibility</p:attrName>
                                        </p:attrNameLst>
                                      </p:cBhvr>
                                      <p:to>
                                        <p:strVal val="visible"/>
                                      </p:to>
                                    </p:set>
                                    <p:animEffect transition="in" filter="fade">
                                      <p:cBhvr>
                                        <p:cTn id="27" dur="2000"/>
                                        <p:tgtEl>
                                          <p:spTgt spid="92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255"/>
                                        </p:tgtEl>
                                        <p:attrNameLst>
                                          <p:attrName>style.visibility</p:attrName>
                                        </p:attrNameLst>
                                      </p:cBhvr>
                                      <p:to>
                                        <p:strVal val="visible"/>
                                      </p:to>
                                    </p:set>
                                    <p:animEffect transition="in" filter="fade">
                                      <p:cBhvr>
                                        <p:cTn id="30" dur="2000"/>
                                        <p:tgtEl>
                                          <p:spTgt spid="92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311"/>
                                        </p:tgtEl>
                                        <p:attrNameLst>
                                          <p:attrName>style.visibility</p:attrName>
                                        </p:attrNameLst>
                                      </p:cBhvr>
                                      <p:to>
                                        <p:strVal val="visible"/>
                                      </p:to>
                                    </p:set>
                                    <p:animEffect transition="in" filter="fade">
                                      <p:cBhvr>
                                        <p:cTn id="33" dur="2000"/>
                                        <p:tgtEl>
                                          <p:spTgt spid="93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309"/>
                                        </p:tgtEl>
                                        <p:attrNameLst>
                                          <p:attrName>style.visibility</p:attrName>
                                        </p:attrNameLst>
                                      </p:cBhvr>
                                      <p:to>
                                        <p:strVal val="visible"/>
                                      </p:to>
                                    </p:set>
                                    <p:animEffect transition="in" filter="fade">
                                      <p:cBhvr>
                                        <p:cTn id="36" dur="2000"/>
                                        <p:tgtEl>
                                          <p:spTgt spid="93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9256"/>
                                        </p:tgtEl>
                                        <p:attrNameLst>
                                          <p:attrName>style.visibility</p:attrName>
                                        </p:attrNameLst>
                                      </p:cBhvr>
                                      <p:to>
                                        <p:strVal val="visible"/>
                                      </p:to>
                                    </p:set>
                                    <p:animEffect transition="in" filter="fade">
                                      <p:cBhvr>
                                        <p:cTn id="41" dur="2000"/>
                                        <p:tgtEl>
                                          <p:spTgt spid="9256"/>
                                        </p:tgtEl>
                                      </p:cBhvr>
                                    </p:animEffect>
                                    <p:anim calcmode="lin" valueType="num">
                                      <p:cBhvr>
                                        <p:cTn id="42" dur="2000" fill="hold"/>
                                        <p:tgtEl>
                                          <p:spTgt spid="9256"/>
                                        </p:tgtEl>
                                        <p:attrNameLst>
                                          <p:attrName>ppt_x</p:attrName>
                                        </p:attrNameLst>
                                      </p:cBhvr>
                                      <p:tavLst>
                                        <p:tav tm="0">
                                          <p:val>
                                            <p:strVal val="#ppt_x"/>
                                          </p:val>
                                        </p:tav>
                                        <p:tav tm="100000">
                                          <p:val>
                                            <p:strVal val="#ppt_x"/>
                                          </p:val>
                                        </p:tav>
                                      </p:tavLst>
                                    </p:anim>
                                    <p:anim calcmode="lin" valueType="num">
                                      <p:cBhvr>
                                        <p:cTn id="43" dur="2000" fill="hold"/>
                                        <p:tgtEl>
                                          <p:spTgt spid="925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2000"/>
                                  </p:stCondLst>
                                  <p:childTnLst>
                                    <p:set>
                                      <p:cBhvr>
                                        <p:cTn id="47" dur="1" fill="hold">
                                          <p:stCondLst>
                                            <p:cond delay="0"/>
                                          </p:stCondLst>
                                        </p:cTn>
                                        <p:tgtEl>
                                          <p:spTgt spid="9218">
                                            <p:txEl>
                                              <p:pRg st="2" end="2"/>
                                            </p:txEl>
                                          </p:spTgt>
                                        </p:tgtEl>
                                        <p:attrNameLst>
                                          <p:attrName>style.visibility</p:attrName>
                                        </p:attrNameLst>
                                      </p:cBhvr>
                                      <p:to>
                                        <p:strVal val="visible"/>
                                      </p:to>
                                    </p:set>
                                    <p:animEffect transition="in" filter="fade">
                                      <p:cBhvr>
                                        <p:cTn id="48" dur="2000"/>
                                        <p:tgtEl>
                                          <p:spTgt spid="9218">
                                            <p:txEl>
                                              <p:pRg st="2" end="2"/>
                                            </p:txEl>
                                          </p:spTgt>
                                        </p:tgtEl>
                                      </p:cBhvr>
                                    </p:animEffect>
                                  </p:childTnLst>
                                </p:cTn>
                              </p:par>
                            </p:childTnLst>
                          </p:cTn>
                        </p:par>
                        <p:par>
                          <p:cTn id="49" fill="hold" nodeType="afterGroup">
                            <p:stCondLst>
                              <p:cond delay="4000"/>
                            </p:stCondLst>
                            <p:childTnLst>
                              <p:par>
                                <p:cTn id="50" presetID="10" presetClass="entr" presetSubtype="0" fill="hold" nodeType="afterEffect">
                                  <p:stCondLst>
                                    <p:cond delay="2000"/>
                                  </p:stCondLst>
                                  <p:childTnLst>
                                    <p:set>
                                      <p:cBhvr>
                                        <p:cTn id="51" dur="1" fill="hold">
                                          <p:stCondLst>
                                            <p:cond delay="0"/>
                                          </p:stCondLst>
                                        </p:cTn>
                                        <p:tgtEl>
                                          <p:spTgt spid="9218">
                                            <p:txEl>
                                              <p:pRg st="4" end="4"/>
                                            </p:txEl>
                                          </p:spTgt>
                                        </p:tgtEl>
                                        <p:attrNameLst>
                                          <p:attrName>style.visibility</p:attrName>
                                        </p:attrNameLst>
                                      </p:cBhvr>
                                      <p:to>
                                        <p:strVal val="visible"/>
                                      </p:to>
                                    </p:set>
                                    <p:animEffect transition="in" filter="fade">
                                      <p:cBhvr>
                                        <p:cTn id="52" dur="2000"/>
                                        <p:tgtEl>
                                          <p:spTgt spid="921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nodeType="clickEffect">
                                  <p:stCondLst>
                                    <p:cond delay="1000"/>
                                  </p:stCondLst>
                                  <p:childTnLst>
                                    <p:set>
                                      <p:cBhvr>
                                        <p:cTn id="56" dur="1" fill="hold">
                                          <p:stCondLst>
                                            <p:cond delay="0"/>
                                          </p:stCondLst>
                                        </p:cTn>
                                        <p:tgtEl>
                                          <p:spTgt spid="9220"/>
                                        </p:tgtEl>
                                        <p:attrNameLst>
                                          <p:attrName>style.visibility</p:attrName>
                                        </p:attrNameLst>
                                      </p:cBhvr>
                                      <p:to>
                                        <p:strVal val="visible"/>
                                      </p:to>
                                    </p:set>
                                    <p:animEffect transition="in" filter="wipe(down)">
                                      <p:cBhvr>
                                        <p:cTn id="57" dur="580">
                                          <p:stCondLst>
                                            <p:cond delay="0"/>
                                          </p:stCondLst>
                                        </p:cTn>
                                        <p:tgtEl>
                                          <p:spTgt spid="9220"/>
                                        </p:tgtEl>
                                      </p:cBhvr>
                                    </p:animEffect>
                                    <p:anim calcmode="lin" valueType="num">
                                      <p:cBhvr>
                                        <p:cTn id="58"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63" dur="26">
                                          <p:stCondLst>
                                            <p:cond delay="650"/>
                                          </p:stCondLst>
                                        </p:cTn>
                                        <p:tgtEl>
                                          <p:spTgt spid="9220"/>
                                        </p:tgtEl>
                                      </p:cBhvr>
                                      <p:to x="100000" y="60000"/>
                                    </p:animScale>
                                    <p:animScale>
                                      <p:cBhvr>
                                        <p:cTn id="64" dur="166" decel="50000">
                                          <p:stCondLst>
                                            <p:cond delay="676"/>
                                          </p:stCondLst>
                                        </p:cTn>
                                        <p:tgtEl>
                                          <p:spTgt spid="9220"/>
                                        </p:tgtEl>
                                      </p:cBhvr>
                                      <p:to x="100000" y="100000"/>
                                    </p:animScale>
                                    <p:animScale>
                                      <p:cBhvr>
                                        <p:cTn id="65" dur="26">
                                          <p:stCondLst>
                                            <p:cond delay="1312"/>
                                          </p:stCondLst>
                                        </p:cTn>
                                        <p:tgtEl>
                                          <p:spTgt spid="9220"/>
                                        </p:tgtEl>
                                      </p:cBhvr>
                                      <p:to x="100000" y="80000"/>
                                    </p:animScale>
                                    <p:animScale>
                                      <p:cBhvr>
                                        <p:cTn id="66" dur="166" decel="50000">
                                          <p:stCondLst>
                                            <p:cond delay="1338"/>
                                          </p:stCondLst>
                                        </p:cTn>
                                        <p:tgtEl>
                                          <p:spTgt spid="9220"/>
                                        </p:tgtEl>
                                      </p:cBhvr>
                                      <p:to x="100000" y="100000"/>
                                    </p:animScale>
                                    <p:animScale>
                                      <p:cBhvr>
                                        <p:cTn id="67" dur="26">
                                          <p:stCondLst>
                                            <p:cond delay="1642"/>
                                          </p:stCondLst>
                                        </p:cTn>
                                        <p:tgtEl>
                                          <p:spTgt spid="9220"/>
                                        </p:tgtEl>
                                      </p:cBhvr>
                                      <p:to x="100000" y="90000"/>
                                    </p:animScale>
                                    <p:animScale>
                                      <p:cBhvr>
                                        <p:cTn id="68" dur="166" decel="50000">
                                          <p:stCondLst>
                                            <p:cond delay="1668"/>
                                          </p:stCondLst>
                                        </p:cTn>
                                        <p:tgtEl>
                                          <p:spTgt spid="9220"/>
                                        </p:tgtEl>
                                      </p:cBhvr>
                                      <p:to x="100000" y="100000"/>
                                    </p:animScale>
                                    <p:animScale>
                                      <p:cBhvr>
                                        <p:cTn id="69" dur="26">
                                          <p:stCondLst>
                                            <p:cond delay="1808"/>
                                          </p:stCondLst>
                                        </p:cTn>
                                        <p:tgtEl>
                                          <p:spTgt spid="9220"/>
                                        </p:tgtEl>
                                      </p:cBhvr>
                                      <p:to x="100000" y="95000"/>
                                    </p:animScale>
                                    <p:animScale>
                                      <p:cBhvr>
                                        <p:cTn id="70" dur="166" decel="50000">
                                          <p:stCondLst>
                                            <p:cond delay="1834"/>
                                          </p:stCondLst>
                                        </p:cTn>
                                        <p:tgtEl>
                                          <p:spTgt spid="9220"/>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26" presetClass="entr" presetSubtype="0" fill="hold" grpId="0" nodeType="clickEffect" nodePh="1">
                                  <p:stCondLst>
                                    <p:cond delay="0"/>
                                  </p:stCondLst>
                                  <p:endCondLst>
                                    <p:cond evt="begin" delay="0">
                                      <p:tn val="73"/>
                                    </p:cond>
                                  </p:endCondLst>
                                  <p:childTnLst>
                                    <p:set>
                                      <p:cBhvr>
                                        <p:cTn id="74" dur="1" fill="hold">
                                          <p:stCondLst>
                                            <p:cond delay="0"/>
                                          </p:stCondLst>
                                        </p:cTn>
                                        <p:tgtEl>
                                          <p:spTgt spid="9313"/>
                                        </p:tgtEl>
                                        <p:attrNameLst>
                                          <p:attrName>style.visibility</p:attrName>
                                        </p:attrNameLst>
                                      </p:cBhvr>
                                      <p:to>
                                        <p:strVal val="visible"/>
                                      </p:to>
                                    </p:set>
                                    <p:animEffect transition="in" filter="wipe(down)">
                                      <p:cBhvr>
                                        <p:cTn id="75" dur="580">
                                          <p:stCondLst>
                                            <p:cond delay="0"/>
                                          </p:stCondLst>
                                        </p:cTn>
                                        <p:tgtEl>
                                          <p:spTgt spid="9313"/>
                                        </p:tgtEl>
                                      </p:cBhvr>
                                    </p:animEffect>
                                    <p:anim calcmode="lin" valueType="num">
                                      <p:cBhvr>
                                        <p:cTn id="76" dur="1822" tmFilter="0,0; 0.14,0.36; 0.43,0.73; 0.71,0.91; 1.0,1.0">
                                          <p:stCondLst>
                                            <p:cond delay="0"/>
                                          </p:stCondLst>
                                        </p:cTn>
                                        <p:tgtEl>
                                          <p:spTgt spid="93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3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3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3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313"/>
                                        </p:tgtEl>
                                        <p:attrNameLst>
                                          <p:attrName>ppt_y</p:attrName>
                                        </p:attrNameLst>
                                      </p:cBhvr>
                                      <p:tavLst>
                                        <p:tav tm="0" fmla="#ppt_y-sin(pi*$)/81">
                                          <p:val>
                                            <p:fltVal val="0"/>
                                          </p:val>
                                        </p:tav>
                                        <p:tav tm="100000">
                                          <p:val>
                                            <p:fltVal val="1"/>
                                          </p:val>
                                        </p:tav>
                                      </p:tavLst>
                                    </p:anim>
                                    <p:animScale>
                                      <p:cBhvr>
                                        <p:cTn id="81" dur="26">
                                          <p:stCondLst>
                                            <p:cond delay="650"/>
                                          </p:stCondLst>
                                        </p:cTn>
                                        <p:tgtEl>
                                          <p:spTgt spid="9313"/>
                                        </p:tgtEl>
                                      </p:cBhvr>
                                      <p:to x="100000" y="60000"/>
                                    </p:animScale>
                                    <p:animScale>
                                      <p:cBhvr>
                                        <p:cTn id="82" dur="166" decel="50000">
                                          <p:stCondLst>
                                            <p:cond delay="676"/>
                                          </p:stCondLst>
                                        </p:cTn>
                                        <p:tgtEl>
                                          <p:spTgt spid="9313"/>
                                        </p:tgtEl>
                                      </p:cBhvr>
                                      <p:to x="100000" y="100000"/>
                                    </p:animScale>
                                    <p:animScale>
                                      <p:cBhvr>
                                        <p:cTn id="83" dur="26">
                                          <p:stCondLst>
                                            <p:cond delay="1312"/>
                                          </p:stCondLst>
                                        </p:cTn>
                                        <p:tgtEl>
                                          <p:spTgt spid="9313"/>
                                        </p:tgtEl>
                                      </p:cBhvr>
                                      <p:to x="100000" y="80000"/>
                                    </p:animScale>
                                    <p:animScale>
                                      <p:cBhvr>
                                        <p:cTn id="84" dur="166" decel="50000">
                                          <p:stCondLst>
                                            <p:cond delay="1338"/>
                                          </p:stCondLst>
                                        </p:cTn>
                                        <p:tgtEl>
                                          <p:spTgt spid="9313"/>
                                        </p:tgtEl>
                                      </p:cBhvr>
                                      <p:to x="100000" y="100000"/>
                                    </p:animScale>
                                    <p:animScale>
                                      <p:cBhvr>
                                        <p:cTn id="85" dur="26">
                                          <p:stCondLst>
                                            <p:cond delay="1642"/>
                                          </p:stCondLst>
                                        </p:cTn>
                                        <p:tgtEl>
                                          <p:spTgt spid="9313"/>
                                        </p:tgtEl>
                                      </p:cBhvr>
                                      <p:to x="100000" y="90000"/>
                                    </p:animScale>
                                    <p:animScale>
                                      <p:cBhvr>
                                        <p:cTn id="86" dur="166" decel="50000">
                                          <p:stCondLst>
                                            <p:cond delay="1668"/>
                                          </p:stCondLst>
                                        </p:cTn>
                                        <p:tgtEl>
                                          <p:spTgt spid="9313"/>
                                        </p:tgtEl>
                                      </p:cBhvr>
                                      <p:to x="100000" y="100000"/>
                                    </p:animScale>
                                    <p:animScale>
                                      <p:cBhvr>
                                        <p:cTn id="87" dur="26">
                                          <p:stCondLst>
                                            <p:cond delay="1808"/>
                                          </p:stCondLst>
                                        </p:cTn>
                                        <p:tgtEl>
                                          <p:spTgt spid="9313"/>
                                        </p:tgtEl>
                                      </p:cBhvr>
                                      <p:to x="100000" y="95000"/>
                                    </p:animScale>
                                    <p:animScale>
                                      <p:cBhvr>
                                        <p:cTn id="88" dur="166" decel="50000">
                                          <p:stCondLst>
                                            <p:cond delay="1834"/>
                                          </p:stCondLst>
                                        </p:cTn>
                                        <p:tgtEl>
                                          <p:spTgt spid="9313"/>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6" presetClass="entr" presetSubtype="0" fill="hold" grpId="0" nodeType="clickEffect" nodePh="1">
                                  <p:stCondLst>
                                    <p:cond delay="0"/>
                                  </p:stCondLst>
                                  <p:endCondLst>
                                    <p:cond evt="begin" delay="0">
                                      <p:tn val="91"/>
                                    </p:cond>
                                  </p:endCondLst>
                                  <p:childTnLst>
                                    <p:set>
                                      <p:cBhvr>
                                        <p:cTn id="92" dur="1" fill="hold">
                                          <p:stCondLst>
                                            <p:cond delay="0"/>
                                          </p:stCondLst>
                                        </p:cTn>
                                        <p:tgtEl>
                                          <p:spTgt spid="9314"/>
                                        </p:tgtEl>
                                        <p:attrNameLst>
                                          <p:attrName>style.visibility</p:attrName>
                                        </p:attrNameLst>
                                      </p:cBhvr>
                                      <p:to>
                                        <p:strVal val="visible"/>
                                      </p:to>
                                    </p:set>
                                    <p:animEffect transition="in" filter="wipe(down)">
                                      <p:cBhvr>
                                        <p:cTn id="93" dur="580">
                                          <p:stCondLst>
                                            <p:cond delay="0"/>
                                          </p:stCondLst>
                                        </p:cTn>
                                        <p:tgtEl>
                                          <p:spTgt spid="9314"/>
                                        </p:tgtEl>
                                      </p:cBhvr>
                                    </p:animEffect>
                                    <p:anim calcmode="lin" valueType="num">
                                      <p:cBhvr>
                                        <p:cTn id="94" dur="1822" tmFilter="0,0; 0.14,0.36; 0.43,0.73; 0.71,0.91; 1.0,1.0">
                                          <p:stCondLst>
                                            <p:cond delay="0"/>
                                          </p:stCondLst>
                                        </p:cTn>
                                        <p:tgtEl>
                                          <p:spTgt spid="9314"/>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314"/>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314"/>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314"/>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314"/>
                                        </p:tgtEl>
                                        <p:attrNameLst>
                                          <p:attrName>ppt_y</p:attrName>
                                        </p:attrNameLst>
                                      </p:cBhvr>
                                      <p:tavLst>
                                        <p:tav tm="0" fmla="#ppt_y-sin(pi*$)/81">
                                          <p:val>
                                            <p:fltVal val="0"/>
                                          </p:val>
                                        </p:tav>
                                        <p:tav tm="100000">
                                          <p:val>
                                            <p:fltVal val="1"/>
                                          </p:val>
                                        </p:tav>
                                      </p:tavLst>
                                    </p:anim>
                                    <p:animScale>
                                      <p:cBhvr>
                                        <p:cTn id="99" dur="26">
                                          <p:stCondLst>
                                            <p:cond delay="650"/>
                                          </p:stCondLst>
                                        </p:cTn>
                                        <p:tgtEl>
                                          <p:spTgt spid="9314"/>
                                        </p:tgtEl>
                                      </p:cBhvr>
                                      <p:to x="100000" y="60000"/>
                                    </p:animScale>
                                    <p:animScale>
                                      <p:cBhvr>
                                        <p:cTn id="100" dur="166" decel="50000">
                                          <p:stCondLst>
                                            <p:cond delay="676"/>
                                          </p:stCondLst>
                                        </p:cTn>
                                        <p:tgtEl>
                                          <p:spTgt spid="9314"/>
                                        </p:tgtEl>
                                      </p:cBhvr>
                                      <p:to x="100000" y="100000"/>
                                    </p:animScale>
                                    <p:animScale>
                                      <p:cBhvr>
                                        <p:cTn id="101" dur="26">
                                          <p:stCondLst>
                                            <p:cond delay="1312"/>
                                          </p:stCondLst>
                                        </p:cTn>
                                        <p:tgtEl>
                                          <p:spTgt spid="9314"/>
                                        </p:tgtEl>
                                      </p:cBhvr>
                                      <p:to x="100000" y="80000"/>
                                    </p:animScale>
                                    <p:animScale>
                                      <p:cBhvr>
                                        <p:cTn id="102" dur="166" decel="50000">
                                          <p:stCondLst>
                                            <p:cond delay="1338"/>
                                          </p:stCondLst>
                                        </p:cTn>
                                        <p:tgtEl>
                                          <p:spTgt spid="9314"/>
                                        </p:tgtEl>
                                      </p:cBhvr>
                                      <p:to x="100000" y="100000"/>
                                    </p:animScale>
                                    <p:animScale>
                                      <p:cBhvr>
                                        <p:cTn id="103" dur="26">
                                          <p:stCondLst>
                                            <p:cond delay="1642"/>
                                          </p:stCondLst>
                                        </p:cTn>
                                        <p:tgtEl>
                                          <p:spTgt spid="9314"/>
                                        </p:tgtEl>
                                      </p:cBhvr>
                                      <p:to x="100000" y="90000"/>
                                    </p:animScale>
                                    <p:animScale>
                                      <p:cBhvr>
                                        <p:cTn id="104" dur="166" decel="50000">
                                          <p:stCondLst>
                                            <p:cond delay="1668"/>
                                          </p:stCondLst>
                                        </p:cTn>
                                        <p:tgtEl>
                                          <p:spTgt spid="9314"/>
                                        </p:tgtEl>
                                      </p:cBhvr>
                                      <p:to x="100000" y="100000"/>
                                    </p:animScale>
                                    <p:animScale>
                                      <p:cBhvr>
                                        <p:cTn id="105" dur="26">
                                          <p:stCondLst>
                                            <p:cond delay="1808"/>
                                          </p:stCondLst>
                                        </p:cTn>
                                        <p:tgtEl>
                                          <p:spTgt spid="9314"/>
                                        </p:tgtEl>
                                      </p:cBhvr>
                                      <p:to x="100000" y="95000"/>
                                    </p:animScale>
                                    <p:animScale>
                                      <p:cBhvr>
                                        <p:cTn id="106" dur="166" decel="50000">
                                          <p:stCondLst>
                                            <p:cond delay="1834"/>
                                          </p:stCondLst>
                                        </p:cTn>
                                        <p:tgtEl>
                                          <p:spTgt spid="9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1" grpId="0" animBg="1"/>
      <p:bldP spid="9252" grpId="0" animBg="1"/>
      <p:bldP spid="9253" grpId="0" animBg="1"/>
      <p:bldP spid="9254" grpId="0" animBg="1"/>
      <p:bldP spid="9255" grpId="0" animBg="1"/>
      <p:bldP spid="9309" grpId="0" animBg="1"/>
      <p:bldP spid="9310" grpId="0" animBg="1"/>
      <p:bldP spid="9311" grpId="0" animBg="1"/>
      <p:bldP spid="9312" grpId="0" animBg="1"/>
      <p:bldP spid="9313" grpId="0" animBg="1"/>
      <p:bldP spid="93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e-DE" altLang="de-DE" sz="3200"/>
              <a:t>6.5 Das Polieren von Besteck</a:t>
            </a:r>
          </a:p>
        </p:txBody>
      </p:sp>
      <p:grpSp>
        <p:nvGrpSpPr>
          <p:cNvPr id="64515" name="Group 3"/>
          <p:cNvGrpSpPr>
            <a:grpSpLocks/>
          </p:cNvGrpSpPr>
          <p:nvPr/>
        </p:nvGrpSpPr>
        <p:grpSpPr bwMode="auto">
          <a:xfrm>
            <a:off x="179388" y="1628775"/>
            <a:ext cx="2089150" cy="4319588"/>
            <a:chOff x="113" y="1026"/>
            <a:chExt cx="1316" cy="2721"/>
          </a:xfrm>
        </p:grpSpPr>
        <p:grpSp>
          <p:nvGrpSpPr>
            <p:cNvPr id="64516" name="Group 4"/>
            <p:cNvGrpSpPr>
              <a:grpSpLocks/>
            </p:cNvGrpSpPr>
            <p:nvPr/>
          </p:nvGrpSpPr>
          <p:grpSpPr bwMode="auto">
            <a:xfrm>
              <a:off x="158" y="1026"/>
              <a:ext cx="1152" cy="1831"/>
              <a:chOff x="815" y="4487"/>
              <a:chExt cx="2756" cy="4380"/>
            </a:xfrm>
          </p:grpSpPr>
          <p:sp>
            <p:nvSpPr>
              <p:cNvPr id="64517" name="Rectangle 5" descr="Konturierte Raute"/>
              <p:cNvSpPr>
                <a:spLocks noChangeArrowheads="1"/>
              </p:cNvSpPr>
              <p:nvPr/>
            </p:nvSpPr>
            <p:spPr bwMode="auto">
              <a:xfrm>
                <a:off x="940" y="4687"/>
                <a:ext cx="2494" cy="3977"/>
              </a:xfrm>
              <a:prstGeom prst="rect">
                <a:avLst/>
              </a:prstGeom>
              <a:pattFill prst="openDmnd">
                <a:fgClr>
                  <a:srgbClr val="0000FF"/>
                </a:fgClr>
                <a:bgClr>
                  <a:srgbClr val="FFFFFF"/>
                </a:bgClr>
              </a:pattFill>
              <a:ln w="9525">
                <a:solidFill>
                  <a:srgbClr val="CCFFFF"/>
                </a:solidFill>
                <a:miter lim="800000"/>
                <a:headEnd/>
                <a:tailEnd/>
              </a:ln>
              <a:effectLst>
                <a:outerShdw dist="35921" dir="2700000" algn="ctr" rotWithShape="0">
                  <a:srgbClr val="808080"/>
                </a:outerShdw>
              </a:effectLst>
            </p:spPr>
            <p:txBody>
              <a:bodyPr/>
              <a:lstStyle/>
              <a:p>
                <a:endParaRPr lang="de-DE"/>
              </a:p>
            </p:txBody>
          </p:sp>
          <p:sp>
            <p:nvSpPr>
              <p:cNvPr id="64518" name="AutoShape 6" descr="Konturierte Raute"/>
              <p:cNvSpPr>
                <a:spLocks noChangeArrowheads="1"/>
              </p:cNvSpPr>
              <p:nvPr/>
            </p:nvSpPr>
            <p:spPr bwMode="auto">
              <a:xfrm>
                <a:off x="815" y="4493"/>
                <a:ext cx="2750" cy="194"/>
              </a:xfrm>
              <a:custGeom>
                <a:avLst/>
                <a:gdLst>
                  <a:gd name="G0" fmla="+- 1114 0 0"/>
                  <a:gd name="G1" fmla="+- 21600 0 1114"/>
                  <a:gd name="G2" fmla="*/ 1114 1 2"/>
                  <a:gd name="G3" fmla="+- 21600 0 G2"/>
                  <a:gd name="G4" fmla="+/ 1114 21600 2"/>
                  <a:gd name="G5" fmla="+/ G1 0 2"/>
                  <a:gd name="G6" fmla="*/ 21600 21600 1114"/>
                  <a:gd name="G7" fmla="*/ G6 1 2"/>
                  <a:gd name="G8" fmla="+- 21600 0 G7"/>
                  <a:gd name="G9" fmla="*/ 21600 1 2"/>
                  <a:gd name="G10" fmla="+- 1114 0 G9"/>
                  <a:gd name="G11" fmla="?: G10 G8 0"/>
                  <a:gd name="G12" fmla="?: G10 G7 21600"/>
                  <a:gd name="T0" fmla="*/ 21043 w 21600"/>
                  <a:gd name="T1" fmla="*/ 10800 h 21600"/>
                  <a:gd name="T2" fmla="*/ 10800 w 21600"/>
                  <a:gd name="T3" fmla="*/ 21600 h 21600"/>
                  <a:gd name="T4" fmla="*/ 557 w 21600"/>
                  <a:gd name="T5" fmla="*/ 10800 h 21600"/>
                  <a:gd name="T6" fmla="*/ 10800 w 21600"/>
                  <a:gd name="T7" fmla="*/ 0 h 21600"/>
                  <a:gd name="T8" fmla="*/ 2357 w 21600"/>
                  <a:gd name="T9" fmla="*/ 2357 h 21600"/>
                  <a:gd name="T10" fmla="*/ 19243 w 21600"/>
                  <a:gd name="T11" fmla="*/ 19243 h 21600"/>
                </a:gdLst>
                <a:ahLst/>
                <a:cxnLst>
                  <a:cxn ang="0">
                    <a:pos x="T0" y="T1"/>
                  </a:cxn>
                  <a:cxn ang="0">
                    <a:pos x="T2" y="T3"/>
                  </a:cxn>
                  <a:cxn ang="0">
                    <a:pos x="T4" y="T5"/>
                  </a:cxn>
                  <a:cxn ang="0">
                    <a:pos x="T6" y="T7"/>
                  </a:cxn>
                </a:cxnLst>
                <a:rect l="T8" t="T9" r="T10" b="T11"/>
                <a:pathLst>
                  <a:path w="21600" h="21600">
                    <a:moveTo>
                      <a:pt x="0" y="0"/>
                    </a:moveTo>
                    <a:lnTo>
                      <a:pt x="1114" y="21600"/>
                    </a:lnTo>
                    <a:lnTo>
                      <a:pt x="20486" y="21600"/>
                    </a:lnTo>
                    <a:lnTo>
                      <a:pt x="21600" y="0"/>
                    </a:lnTo>
                    <a:close/>
                  </a:path>
                </a:pathLst>
              </a:custGeom>
              <a:pattFill prst="openDmnd">
                <a:fgClr>
                  <a:srgbClr val="0000FF"/>
                </a:fgClr>
                <a:bgClr>
                  <a:srgbClr val="FFFFFF"/>
                </a:bgClr>
              </a:pattFill>
              <a:ln w="9525">
                <a:solidFill>
                  <a:srgbClr val="0000FF"/>
                </a:solidFill>
                <a:miter lim="800000"/>
                <a:headEnd/>
                <a:tailEnd/>
              </a:ln>
              <a:effectLst>
                <a:outerShdw dist="35921" dir="2700000" algn="ctr" rotWithShape="0">
                  <a:srgbClr val="808080"/>
                </a:outerShdw>
              </a:effectLst>
            </p:spPr>
            <p:txBody>
              <a:bodyPr/>
              <a:lstStyle/>
              <a:p>
                <a:endParaRPr lang="de-DE"/>
              </a:p>
            </p:txBody>
          </p:sp>
          <p:sp>
            <p:nvSpPr>
              <p:cNvPr id="64519" name="AutoShape 7" descr="Konturierte Raute"/>
              <p:cNvSpPr>
                <a:spLocks noChangeArrowheads="1"/>
              </p:cNvSpPr>
              <p:nvPr/>
            </p:nvSpPr>
            <p:spPr bwMode="auto">
              <a:xfrm rot="10800000">
                <a:off x="815" y="8672"/>
                <a:ext cx="2750" cy="195"/>
              </a:xfrm>
              <a:custGeom>
                <a:avLst/>
                <a:gdLst>
                  <a:gd name="G0" fmla="+- 1114 0 0"/>
                  <a:gd name="G1" fmla="+- 21600 0 1114"/>
                  <a:gd name="G2" fmla="*/ 1114 1 2"/>
                  <a:gd name="G3" fmla="+- 21600 0 G2"/>
                  <a:gd name="G4" fmla="+/ 1114 21600 2"/>
                  <a:gd name="G5" fmla="+/ G1 0 2"/>
                  <a:gd name="G6" fmla="*/ 21600 21600 1114"/>
                  <a:gd name="G7" fmla="*/ G6 1 2"/>
                  <a:gd name="G8" fmla="+- 21600 0 G7"/>
                  <a:gd name="G9" fmla="*/ 21600 1 2"/>
                  <a:gd name="G10" fmla="+- 1114 0 G9"/>
                  <a:gd name="G11" fmla="?: G10 G8 0"/>
                  <a:gd name="G12" fmla="?: G10 G7 21600"/>
                  <a:gd name="T0" fmla="*/ 21043 w 21600"/>
                  <a:gd name="T1" fmla="*/ 10800 h 21600"/>
                  <a:gd name="T2" fmla="*/ 10800 w 21600"/>
                  <a:gd name="T3" fmla="*/ 21600 h 21600"/>
                  <a:gd name="T4" fmla="*/ 557 w 21600"/>
                  <a:gd name="T5" fmla="*/ 10800 h 21600"/>
                  <a:gd name="T6" fmla="*/ 10800 w 21600"/>
                  <a:gd name="T7" fmla="*/ 0 h 21600"/>
                  <a:gd name="T8" fmla="*/ 2357 w 21600"/>
                  <a:gd name="T9" fmla="*/ 2357 h 21600"/>
                  <a:gd name="T10" fmla="*/ 19243 w 21600"/>
                  <a:gd name="T11" fmla="*/ 19243 h 21600"/>
                </a:gdLst>
                <a:ahLst/>
                <a:cxnLst>
                  <a:cxn ang="0">
                    <a:pos x="T0" y="T1"/>
                  </a:cxn>
                  <a:cxn ang="0">
                    <a:pos x="T2" y="T3"/>
                  </a:cxn>
                  <a:cxn ang="0">
                    <a:pos x="T4" y="T5"/>
                  </a:cxn>
                  <a:cxn ang="0">
                    <a:pos x="T6" y="T7"/>
                  </a:cxn>
                </a:cxnLst>
                <a:rect l="T8" t="T9" r="T10" b="T11"/>
                <a:pathLst>
                  <a:path w="21600" h="21600">
                    <a:moveTo>
                      <a:pt x="0" y="0"/>
                    </a:moveTo>
                    <a:lnTo>
                      <a:pt x="1114" y="21600"/>
                    </a:lnTo>
                    <a:lnTo>
                      <a:pt x="20486" y="21600"/>
                    </a:lnTo>
                    <a:lnTo>
                      <a:pt x="21600" y="0"/>
                    </a:lnTo>
                    <a:close/>
                  </a:path>
                </a:pathLst>
              </a:custGeom>
              <a:pattFill prst="openDmnd">
                <a:fgClr>
                  <a:srgbClr val="0000FF"/>
                </a:fgClr>
                <a:bgClr>
                  <a:srgbClr val="FFFFFF"/>
                </a:bgClr>
              </a:pattFill>
              <a:ln w="9525">
                <a:solidFill>
                  <a:srgbClr val="0000FF"/>
                </a:solidFill>
                <a:miter lim="800000"/>
                <a:headEnd/>
                <a:tailEnd/>
              </a:ln>
              <a:effectLst>
                <a:outerShdw dist="35921" dir="2700000" algn="ctr" rotWithShape="0">
                  <a:srgbClr val="808080"/>
                </a:outerShdw>
              </a:effectLst>
            </p:spPr>
            <p:txBody>
              <a:bodyPr/>
              <a:lstStyle/>
              <a:p>
                <a:endParaRPr lang="de-DE"/>
              </a:p>
            </p:txBody>
          </p:sp>
          <p:sp>
            <p:nvSpPr>
              <p:cNvPr id="64520" name="AutoShape 8" descr="Konturierte Raute"/>
              <p:cNvSpPr>
                <a:spLocks noChangeArrowheads="1"/>
              </p:cNvSpPr>
              <p:nvPr/>
            </p:nvSpPr>
            <p:spPr bwMode="auto">
              <a:xfrm rot="5400000">
                <a:off x="1327" y="6601"/>
                <a:ext cx="4357" cy="130"/>
              </a:xfrm>
              <a:custGeom>
                <a:avLst/>
                <a:gdLst>
                  <a:gd name="G0" fmla="+- 980 0 0"/>
                  <a:gd name="G1" fmla="+- 21600 0 980"/>
                  <a:gd name="G2" fmla="*/ 980 1 2"/>
                  <a:gd name="G3" fmla="+- 21600 0 G2"/>
                  <a:gd name="G4" fmla="+/ 980 21600 2"/>
                  <a:gd name="G5" fmla="+/ G1 0 2"/>
                  <a:gd name="G6" fmla="*/ 21600 21600 980"/>
                  <a:gd name="G7" fmla="*/ G6 1 2"/>
                  <a:gd name="G8" fmla="+- 21600 0 G7"/>
                  <a:gd name="G9" fmla="*/ 21600 1 2"/>
                  <a:gd name="G10" fmla="+- 980 0 G9"/>
                  <a:gd name="G11" fmla="?: G10 G8 0"/>
                  <a:gd name="G12" fmla="?: G10 G7 21600"/>
                  <a:gd name="T0" fmla="*/ 21110 w 21600"/>
                  <a:gd name="T1" fmla="*/ 10800 h 21600"/>
                  <a:gd name="T2" fmla="*/ 10800 w 21600"/>
                  <a:gd name="T3" fmla="*/ 21600 h 21600"/>
                  <a:gd name="T4" fmla="*/ 490 w 21600"/>
                  <a:gd name="T5" fmla="*/ 10800 h 21600"/>
                  <a:gd name="T6" fmla="*/ 10800 w 21600"/>
                  <a:gd name="T7" fmla="*/ 0 h 21600"/>
                  <a:gd name="T8" fmla="*/ 2290 w 21600"/>
                  <a:gd name="T9" fmla="*/ 2290 h 21600"/>
                  <a:gd name="T10" fmla="*/ 19310 w 21600"/>
                  <a:gd name="T11" fmla="*/ 19310 h 21600"/>
                </a:gdLst>
                <a:ahLst/>
                <a:cxnLst>
                  <a:cxn ang="0">
                    <a:pos x="T0" y="T1"/>
                  </a:cxn>
                  <a:cxn ang="0">
                    <a:pos x="T2" y="T3"/>
                  </a:cxn>
                  <a:cxn ang="0">
                    <a:pos x="T4" y="T5"/>
                  </a:cxn>
                  <a:cxn ang="0">
                    <a:pos x="T6" y="T7"/>
                  </a:cxn>
                </a:cxnLst>
                <a:rect l="T8" t="T9" r="T10" b="T11"/>
                <a:pathLst>
                  <a:path w="21600" h="21600">
                    <a:moveTo>
                      <a:pt x="0" y="0"/>
                    </a:moveTo>
                    <a:lnTo>
                      <a:pt x="980" y="21600"/>
                    </a:lnTo>
                    <a:lnTo>
                      <a:pt x="20620" y="21600"/>
                    </a:lnTo>
                    <a:lnTo>
                      <a:pt x="21600" y="0"/>
                    </a:lnTo>
                    <a:close/>
                  </a:path>
                </a:pathLst>
              </a:custGeom>
              <a:pattFill prst="openDmnd">
                <a:fgClr>
                  <a:srgbClr val="0000FF"/>
                </a:fgClr>
                <a:bgClr>
                  <a:srgbClr val="FFFFFF"/>
                </a:bgClr>
              </a:pattFill>
              <a:ln w="9525">
                <a:solidFill>
                  <a:srgbClr val="0000FF"/>
                </a:solidFill>
                <a:miter lim="800000"/>
                <a:headEnd/>
                <a:tailEnd/>
              </a:ln>
              <a:effectLst>
                <a:outerShdw dist="35921" dir="2700000" algn="ctr" rotWithShape="0">
                  <a:srgbClr val="808080"/>
                </a:outerShdw>
              </a:effectLst>
            </p:spPr>
            <p:txBody>
              <a:bodyPr/>
              <a:lstStyle/>
              <a:p>
                <a:endParaRPr lang="de-DE"/>
              </a:p>
            </p:txBody>
          </p:sp>
          <p:sp>
            <p:nvSpPr>
              <p:cNvPr id="64521" name="AutoShape 9" descr="Konturierte Raute"/>
              <p:cNvSpPr>
                <a:spLocks noChangeArrowheads="1"/>
              </p:cNvSpPr>
              <p:nvPr/>
            </p:nvSpPr>
            <p:spPr bwMode="auto">
              <a:xfrm rot="16200000">
                <a:off x="-1293" y="6601"/>
                <a:ext cx="4345" cy="130"/>
              </a:xfrm>
              <a:custGeom>
                <a:avLst/>
                <a:gdLst>
                  <a:gd name="G0" fmla="+- 980 0 0"/>
                  <a:gd name="G1" fmla="+- 21600 0 980"/>
                  <a:gd name="G2" fmla="*/ 980 1 2"/>
                  <a:gd name="G3" fmla="+- 21600 0 G2"/>
                  <a:gd name="G4" fmla="+/ 980 21600 2"/>
                  <a:gd name="G5" fmla="+/ G1 0 2"/>
                  <a:gd name="G6" fmla="*/ 21600 21600 980"/>
                  <a:gd name="G7" fmla="*/ G6 1 2"/>
                  <a:gd name="G8" fmla="+- 21600 0 G7"/>
                  <a:gd name="G9" fmla="*/ 21600 1 2"/>
                  <a:gd name="G10" fmla="+- 980 0 G9"/>
                  <a:gd name="G11" fmla="?: G10 G8 0"/>
                  <a:gd name="G12" fmla="?: G10 G7 21600"/>
                  <a:gd name="T0" fmla="*/ 21110 w 21600"/>
                  <a:gd name="T1" fmla="*/ 10800 h 21600"/>
                  <a:gd name="T2" fmla="*/ 10800 w 21600"/>
                  <a:gd name="T3" fmla="*/ 21600 h 21600"/>
                  <a:gd name="T4" fmla="*/ 490 w 21600"/>
                  <a:gd name="T5" fmla="*/ 10800 h 21600"/>
                  <a:gd name="T6" fmla="*/ 10800 w 21600"/>
                  <a:gd name="T7" fmla="*/ 0 h 21600"/>
                  <a:gd name="T8" fmla="*/ 2290 w 21600"/>
                  <a:gd name="T9" fmla="*/ 2290 h 21600"/>
                  <a:gd name="T10" fmla="*/ 19310 w 21600"/>
                  <a:gd name="T11" fmla="*/ 19310 h 21600"/>
                </a:gdLst>
                <a:ahLst/>
                <a:cxnLst>
                  <a:cxn ang="0">
                    <a:pos x="T0" y="T1"/>
                  </a:cxn>
                  <a:cxn ang="0">
                    <a:pos x="T2" y="T3"/>
                  </a:cxn>
                  <a:cxn ang="0">
                    <a:pos x="T4" y="T5"/>
                  </a:cxn>
                  <a:cxn ang="0">
                    <a:pos x="T6" y="T7"/>
                  </a:cxn>
                </a:cxnLst>
                <a:rect l="T8" t="T9" r="T10" b="T11"/>
                <a:pathLst>
                  <a:path w="21600" h="21600">
                    <a:moveTo>
                      <a:pt x="0" y="0"/>
                    </a:moveTo>
                    <a:lnTo>
                      <a:pt x="980" y="21600"/>
                    </a:lnTo>
                    <a:lnTo>
                      <a:pt x="20620" y="21600"/>
                    </a:lnTo>
                    <a:lnTo>
                      <a:pt x="21600" y="0"/>
                    </a:lnTo>
                    <a:close/>
                  </a:path>
                </a:pathLst>
              </a:custGeom>
              <a:pattFill prst="openDmnd">
                <a:fgClr>
                  <a:srgbClr val="0000FF"/>
                </a:fgClr>
                <a:bgClr>
                  <a:srgbClr val="FFFFFF"/>
                </a:bgClr>
              </a:pattFill>
              <a:ln w="9525">
                <a:solidFill>
                  <a:srgbClr val="0000FF"/>
                </a:solidFill>
                <a:miter lim="800000"/>
                <a:headEnd/>
                <a:tailEnd/>
              </a:ln>
              <a:effectLst>
                <a:outerShdw dist="35921" dir="2700000" algn="ctr" rotWithShape="0">
                  <a:srgbClr val="808080"/>
                </a:outerShdw>
              </a:effectLst>
            </p:spPr>
            <p:txBody>
              <a:bodyPr/>
              <a:lstStyle/>
              <a:p>
                <a:endParaRPr lang="de-DE"/>
              </a:p>
            </p:txBody>
          </p:sp>
          <p:pic>
            <p:nvPicPr>
              <p:cNvPr id="645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 y="5660"/>
                <a:ext cx="357" cy="175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523" name="Object 11"/>
              <p:cNvGraphicFramePr>
                <a:graphicFrameLocks noChangeAspect="1"/>
              </p:cNvGraphicFramePr>
              <p:nvPr/>
            </p:nvGraphicFramePr>
            <p:xfrm>
              <a:off x="1598" y="5660"/>
              <a:ext cx="580" cy="1729"/>
            </p:xfrm>
            <a:graphic>
              <a:graphicData uri="http://schemas.openxmlformats.org/presentationml/2006/ole">
                <mc:AlternateContent xmlns:mc="http://schemas.openxmlformats.org/markup-compatibility/2006">
                  <mc:Choice xmlns:v="urn:schemas-microsoft-com:vml" Requires="v">
                    <p:oleObj spid="_x0000_s3073" name="Micrografx Windows Draw 6.0 Zeichnung" r:id="rId5" imgW="373320" imgH="1015200" progId="Draw.Document.6">
                      <p:embed/>
                    </p:oleObj>
                  </mc:Choice>
                  <mc:Fallback>
                    <p:oleObj name="Micrografx Windows Draw 6.0 Zeichnung" r:id="rId5" imgW="373320" imgH="1015200" progId="Draw.Document.6">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 y="5660"/>
                            <a:ext cx="580" cy="172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24" name="Object 12"/>
              <p:cNvGraphicFramePr>
                <a:graphicFrameLocks noChangeAspect="1"/>
              </p:cNvGraphicFramePr>
              <p:nvPr/>
            </p:nvGraphicFramePr>
            <p:xfrm>
              <a:off x="1778" y="5855"/>
              <a:ext cx="580" cy="1730"/>
            </p:xfrm>
            <a:graphic>
              <a:graphicData uri="http://schemas.openxmlformats.org/presentationml/2006/ole">
                <mc:AlternateContent xmlns:mc="http://schemas.openxmlformats.org/markup-compatibility/2006">
                  <mc:Choice xmlns:v="urn:schemas-microsoft-com:vml" Requires="v">
                    <p:oleObj spid="_x0000_s3074" name="Micrografx Windows Draw 6.0 Zeichnung" r:id="rId7" imgW="373320" imgH="1015200" progId="Draw.Document.6">
                      <p:embed/>
                    </p:oleObj>
                  </mc:Choice>
                  <mc:Fallback>
                    <p:oleObj name="Micrografx Windows Draw 6.0 Zeichnung" r:id="rId7" imgW="373320" imgH="1015200" progId="Draw.Document.6">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 y="5855"/>
                            <a:ext cx="580" cy="173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2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 y="5660"/>
                <a:ext cx="255" cy="177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8" y="6049"/>
                <a:ext cx="181" cy="189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527" name="Object 15"/>
              <p:cNvGraphicFramePr>
                <a:graphicFrameLocks noChangeAspect="1"/>
              </p:cNvGraphicFramePr>
              <p:nvPr/>
            </p:nvGraphicFramePr>
            <p:xfrm>
              <a:off x="2858" y="6827"/>
              <a:ext cx="560" cy="1751"/>
            </p:xfrm>
            <a:graphic>
              <a:graphicData uri="http://schemas.openxmlformats.org/presentationml/2006/ole">
                <mc:AlternateContent xmlns:mc="http://schemas.openxmlformats.org/markup-compatibility/2006">
                  <mc:Choice xmlns:v="urn:schemas-microsoft-com:vml" Requires="v">
                    <p:oleObj spid="_x0000_s3075" name="Micrografx Windows Draw 6.0 Zeichnung" r:id="rId11" imgW="354240" imgH="1026720" progId="Draw.Document.6">
                      <p:embed/>
                    </p:oleObj>
                  </mc:Choice>
                  <mc:Fallback>
                    <p:oleObj name="Micrografx Windows Draw 6.0 Zeichnung" r:id="rId11" imgW="354240" imgH="1026720" progId="Draw.Document.6">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8" y="6827"/>
                            <a:ext cx="560" cy="175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28" name="Object 16"/>
              <p:cNvGraphicFramePr>
                <a:graphicFrameLocks noChangeAspect="1"/>
              </p:cNvGraphicFramePr>
              <p:nvPr/>
            </p:nvGraphicFramePr>
            <p:xfrm>
              <a:off x="2498" y="6633"/>
              <a:ext cx="600" cy="1729"/>
            </p:xfrm>
            <a:graphic>
              <a:graphicData uri="http://schemas.openxmlformats.org/presentationml/2006/ole">
                <mc:AlternateContent xmlns:mc="http://schemas.openxmlformats.org/markup-compatibility/2006">
                  <mc:Choice xmlns:v="urn:schemas-microsoft-com:vml" Requires="v">
                    <p:oleObj spid="_x0000_s3076" name="Micrografx Windows Draw 6.0 Zeichnung" r:id="rId13" imgW="380880" imgH="1015200" progId="Draw.Document.6">
                      <p:embed/>
                    </p:oleObj>
                  </mc:Choice>
                  <mc:Fallback>
                    <p:oleObj name="Micrografx Windows Draw 6.0 Zeichnung" r:id="rId13" imgW="380880" imgH="1015200" progId="Draw.Document.6">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98" y="6633"/>
                            <a:ext cx="600" cy="172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29" name="Object 17"/>
              <p:cNvGraphicFramePr>
                <a:graphicFrameLocks noChangeAspect="1"/>
              </p:cNvGraphicFramePr>
              <p:nvPr/>
            </p:nvGraphicFramePr>
            <p:xfrm>
              <a:off x="1058" y="6049"/>
              <a:ext cx="560" cy="1751"/>
            </p:xfrm>
            <a:graphic>
              <a:graphicData uri="http://schemas.openxmlformats.org/presentationml/2006/ole">
                <mc:AlternateContent xmlns:mc="http://schemas.openxmlformats.org/markup-compatibility/2006">
                  <mc:Choice xmlns:v="urn:schemas-microsoft-com:vml" Requires="v">
                    <p:oleObj spid="_x0000_s3077" name="Micrografx Windows Draw 6.0 Zeichnung" r:id="rId15" imgW="350640" imgH="1028520" progId="Draw.Document.6">
                      <p:embed/>
                    </p:oleObj>
                  </mc:Choice>
                  <mc:Fallback>
                    <p:oleObj name="Micrografx Windows Draw 6.0 Zeichnung" r:id="rId15" imgW="350640" imgH="1028520" progId="Draw.Document.6">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8" y="6049"/>
                            <a:ext cx="560" cy="175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0" name="Object 18"/>
              <p:cNvGraphicFramePr>
                <a:graphicFrameLocks noChangeAspect="1"/>
              </p:cNvGraphicFramePr>
              <p:nvPr/>
            </p:nvGraphicFramePr>
            <p:xfrm>
              <a:off x="1058" y="7216"/>
              <a:ext cx="1240" cy="1362"/>
            </p:xfrm>
            <a:graphic>
              <a:graphicData uri="http://schemas.openxmlformats.org/presentationml/2006/ole">
                <mc:AlternateContent xmlns:mc="http://schemas.openxmlformats.org/markup-compatibility/2006">
                  <mc:Choice xmlns:v="urn:schemas-microsoft-com:vml" Requires="v">
                    <p:oleObj spid="_x0000_s3078" name="Micrografx Windows Draw 6.0 Zeichnung" r:id="rId17" imgW="783000" imgH="803880" progId="Draw.Document.6">
                      <p:embed/>
                    </p:oleObj>
                  </mc:Choice>
                  <mc:Fallback>
                    <p:oleObj name="Micrografx Windows Draw 6.0 Zeichnung" r:id="rId17" imgW="783000" imgH="803880" progId="Draw.Document.6">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8" y="7216"/>
                            <a:ext cx="1240" cy="13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1" name="Object 19"/>
              <p:cNvGraphicFramePr>
                <a:graphicFrameLocks noChangeAspect="1"/>
              </p:cNvGraphicFramePr>
              <p:nvPr/>
            </p:nvGraphicFramePr>
            <p:xfrm>
              <a:off x="1418" y="6827"/>
              <a:ext cx="580" cy="1816"/>
            </p:xfrm>
            <a:graphic>
              <a:graphicData uri="http://schemas.openxmlformats.org/presentationml/2006/ole">
                <mc:AlternateContent xmlns:mc="http://schemas.openxmlformats.org/markup-compatibility/2006">
                  <mc:Choice xmlns:v="urn:schemas-microsoft-com:vml" Requires="v">
                    <p:oleObj spid="_x0000_s3079" name="Micrografx Windows Draw 6.0 Zeichnung" r:id="rId19" imgW="371520" imgH="1070640" progId="Draw.Document.6">
                      <p:embed/>
                    </p:oleObj>
                  </mc:Choice>
                  <mc:Fallback>
                    <p:oleObj name="Micrografx Windows Draw 6.0 Zeichnung" r:id="rId19" imgW="371520" imgH="1070640" progId="Draw.Document.6">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8" y="6827"/>
                            <a:ext cx="580" cy="1816"/>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2" name="Object 20"/>
              <p:cNvGraphicFramePr>
                <a:graphicFrameLocks noChangeAspect="1"/>
              </p:cNvGraphicFramePr>
              <p:nvPr/>
            </p:nvGraphicFramePr>
            <p:xfrm>
              <a:off x="1958" y="6244"/>
              <a:ext cx="960" cy="1686"/>
            </p:xfrm>
            <a:graphic>
              <a:graphicData uri="http://schemas.openxmlformats.org/presentationml/2006/ole">
                <mc:AlternateContent xmlns:mc="http://schemas.openxmlformats.org/markup-compatibility/2006">
                  <mc:Choice xmlns:v="urn:schemas-microsoft-com:vml" Requires="v">
                    <p:oleObj spid="_x0000_s3080" name="Micrografx Windows Draw 6.0 Zeichnung" r:id="rId21" imgW="605880" imgH="990360" progId="Draw.Document.6">
                      <p:embed/>
                    </p:oleObj>
                  </mc:Choice>
                  <mc:Fallback>
                    <p:oleObj name="Micrografx Windows Draw 6.0 Zeichnung" r:id="rId21" imgW="605880" imgH="990360" progId="Draw.Document.6">
                      <p:embed/>
                      <p:pic>
                        <p:nvPicPr>
                          <p:cNvPr id="0" name="Object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58" y="6244"/>
                            <a:ext cx="960" cy="1686"/>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3" name="Object 21"/>
              <p:cNvGraphicFramePr>
                <a:graphicFrameLocks noChangeAspect="1"/>
              </p:cNvGraphicFramePr>
              <p:nvPr/>
            </p:nvGraphicFramePr>
            <p:xfrm>
              <a:off x="1238" y="4687"/>
              <a:ext cx="1540" cy="1059"/>
            </p:xfrm>
            <a:graphic>
              <a:graphicData uri="http://schemas.openxmlformats.org/presentationml/2006/ole">
                <mc:AlternateContent xmlns:mc="http://schemas.openxmlformats.org/markup-compatibility/2006">
                  <mc:Choice xmlns:v="urn:schemas-microsoft-com:vml" Requires="v">
                    <p:oleObj spid="_x0000_s3081" name="Micrografx Windows Draw 6.0 Zeichnung" r:id="rId23" imgW="975240" imgH="621000" progId="Draw.Document.6">
                      <p:embed/>
                    </p:oleObj>
                  </mc:Choice>
                  <mc:Fallback>
                    <p:oleObj name="Micrografx Windows Draw 6.0 Zeichnung" r:id="rId23" imgW="975240" imgH="621000" progId="Draw.Document.6">
                      <p:embed/>
                      <p:pic>
                        <p:nvPicPr>
                          <p:cNvPr id="0" name="Object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38" y="4687"/>
                            <a:ext cx="1540" cy="105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4" name="Object 22"/>
              <p:cNvGraphicFramePr>
                <a:graphicFrameLocks noChangeAspect="1"/>
              </p:cNvGraphicFramePr>
              <p:nvPr/>
            </p:nvGraphicFramePr>
            <p:xfrm>
              <a:off x="1058" y="6827"/>
              <a:ext cx="580" cy="1730"/>
            </p:xfrm>
            <a:graphic>
              <a:graphicData uri="http://schemas.openxmlformats.org/presentationml/2006/ole">
                <mc:AlternateContent xmlns:mc="http://schemas.openxmlformats.org/markup-compatibility/2006">
                  <mc:Choice xmlns:v="urn:schemas-microsoft-com:vml" Requires="v">
                    <p:oleObj spid="_x0000_s3082" name="Micrografx Windows Draw 6.0 Zeichnung" r:id="rId25" imgW="373320" imgH="1015200" progId="Draw.Document.6">
                      <p:embed/>
                    </p:oleObj>
                  </mc:Choice>
                  <mc:Fallback>
                    <p:oleObj name="Micrografx Windows Draw 6.0 Zeichnung" r:id="rId25" imgW="373320" imgH="1015200" progId="Draw.Document.6">
                      <p:embed/>
                      <p:pic>
                        <p:nvPicPr>
                          <p:cNvPr id="0" name="Object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8" y="6827"/>
                            <a:ext cx="580" cy="173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5" name="Object 23"/>
              <p:cNvGraphicFramePr>
                <a:graphicFrameLocks noChangeAspect="1"/>
              </p:cNvGraphicFramePr>
              <p:nvPr/>
            </p:nvGraphicFramePr>
            <p:xfrm>
              <a:off x="2498" y="5623"/>
              <a:ext cx="740" cy="750"/>
            </p:xfrm>
            <a:graphic>
              <a:graphicData uri="http://schemas.openxmlformats.org/presentationml/2006/ole">
                <mc:AlternateContent xmlns:mc="http://schemas.openxmlformats.org/markup-compatibility/2006">
                  <mc:Choice xmlns:v="urn:schemas-microsoft-com:vml" Requires="v">
                    <p:oleObj spid="_x0000_s3083" name="Micrografx Windows Draw 6.0 Zeichnung" r:id="rId27" imgW="809640" imgH="761760" progId="Draw.Document.6">
                      <p:embed/>
                    </p:oleObj>
                  </mc:Choice>
                  <mc:Fallback>
                    <p:oleObj name="Micrografx Windows Draw 6.0 Zeichnung" r:id="rId27" imgW="809640" imgH="761760" progId="Draw.Document.6">
                      <p:embed/>
                      <p:pic>
                        <p:nvPicPr>
                          <p:cNvPr id="0" name="Object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98" y="5623"/>
                            <a:ext cx="740" cy="7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6" name="Object 24"/>
              <p:cNvGraphicFramePr>
                <a:graphicFrameLocks noChangeAspect="1"/>
              </p:cNvGraphicFramePr>
              <p:nvPr/>
            </p:nvGraphicFramePr>
            <p:xfrm>
              <a:off x="2858" y="5465"/>
              <a:ext cx="418" cy="1103"/>
            </p:xfrm>
            <a:graphic>
              <a:graphicData uri="http://schemas.openxmlformats.org/presentationml/2006/ole">
                <mc:AlternateContent xmlns:mc="http://schemas.openxmlformats.org/markup-compatibility/2006">
                  <mc:Choice xmlns:v="urn:schemas-microsoft-com:vml" Requires="v">
                    <p:oleObj spid="_x0000_s3084" name="Micrografx Windows Draw 6.0 Zeichnung" r:id="rId29" imgW="405720" imgH="992520" progId="Draw.Document.6">
                      <p:embed/>
                    </p:oleObj>
                  </mc:Choice>
                  <mc:Fallback>
                    <p:oleObj name="Micrografx Windows Draw 6.0 Zeichnung" r:id="rId29" imgW="405720" imgH="992520" progId="Draw.Document.6">
                      <p:embed/>
                      <p:pic>
                        <p:nvPicPr>
                          <p:cNvPr id="0" name="Object 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58" y="5465"/>
                            <a:ext cx="418" cy="110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7" name="Object 25"/>
              <p:cNvGraphicFramePr>
                <a:graphicFrameLocks noChangeAspect="1"/>
              </p:cNvGraphicFramePr>
              <p:nvPr/>
            </p:nvGraphicFramePr>
            <p:xfrm>
              <a:off x="1058" y="4882"/>
              <a:ext cx="580" cy="1816"/>
            </p:xfrm>
            <a:graphic>
              <a:graphicData uri="http://schemas.openxmlformats.org/presentationml/2006/ole">
                <mc:AlternateContent xmlns:mc="http://schemas.openxmlformats.org/markup-compatibility/2006">
                  <mc:Choice xmlns:v="urn:schemas-microsoft-com:vml" Requires="v">
                    <p:oleObj spid="_x0000_s3085" name="Micrografx Windows Draw 6.0 Zeichnung" r:id="rId31" imgW="369360" imgH="1070640" progId="Draw.Document.6">
                      <p:embed/>
                    </p:oleObj>
                  </mc:Choice>
                  <mc:Fallback>
                    <p:oleObj name="Micrografx Windows Draw 6.0 Zeichnung" r:id="rId31" imgW="369360" imgH="1070640" progId="Draw.Document.6">
                      <p:embed/>
                      <p:pic>
                        <p:nvPicPr>
                          <p:cNvPr id="0" name="Object 2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58" y="4882"/>
                            <a:ext cx="580" cy="1816"/>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8" name="Object 26"/>
              <p:cNvGraphicFramePr>
                <a:graphicFrameLocks noChangeAspect="1"/>
              </p:cNvGraphicFramePr>
              <p:nvPr/>
            </p:nvGraphicFramePr>
            <p:xfrm>
              <a:off x="2858" y="4687"/>
              <a:ext cx="580" cy="1730"/>
            </p:xfrm>
            <a:graphic>
              <a:graphicData uri="http://schemas.openxmlformats.org/presentationml/2006/ole">
                <mc:AlternateContent xmlns:mc="http://schemas.openxmlformats.org/markup-compatibility/2006">
                  <mc:Choice xmlns:v="urn:schemas-microsoft-com:vml" Requires="v">
                    <p:oleObj spid="_x0000_s3086" name="Micrografx Windows Draw 6.0 Zeichnung" r:id="rId33" imgW="373320" imgH="1015200" progId="Draw.Document.6">
                      <p:embed/>
                    </p:oleObj>
                  </mc:Choice>
                  <mc:Fallback>
                    <p:oleObj name="Micrografx Windows Draw 6.0 Zeichnung" r:id="rId33" imgW="373320" imgH="1015200" progId="Draw.Document.6">
                      <p:embed/>
                      <p:pic>
                        <p:nvPicPr>
                          <p:cNvPr id="0" name="Object 2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58" y="4687"/>
                            <a:ext cx="580" cy="173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39" name="Object 27"/>
              <p:cNvGraphicFramePr>
                <a:graphicFrameLocks noChangeAspect="1"/>
              </p:cNvGraphicFramePr>
              <p:nvPr/>
            </p:nvGraphicFramePr>
            <p:xfrm>
              <a:off x="2318" y="6244"/>
              <a:ext cx="580" cy="1729"/>
            </p:xfrm>
            <a:graphic>
              <a:graphicData uri="http://schemas.openxmlformats.org/presentationml/2006/ole">
                <mc:AlternateContent xmlns:mc="http://schemas.openxmlformats.org/markup-compatibility/2006">
                  <mc:Choice xmlns:v="urn:schemas-microsoft-com:vml" Requires="v">
                    <p:oleObj spid="_x0000_s3087" name="Micrografx Windows Draw 6.0 Zeichnung" r:id="rId35" imgW="373320" imgH="1015200" progId="Draw.Document.6">
                      <p:embed/>
                    </p:oleObj>
                  </mc:Choice>
                  <mc:Fallback>
                    <p:oleObj name="Micrografx Windows Draw 6.0 Zeichnung" r:id="rId35" imgW="373320" imgH="1015200" progId="Draw.Document.6">
                      <p:embed/>
                      <p:pic>
                        <p:nvPicPr>
                          <p:cNvPr id="0" name="Object 2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18" y="6244"/>
                            <a:ext cx="580" cy="172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0" name="Object 28"/>
              <p:cNvGraphicFramePr>
                <a:graphicFrameLocks noChangeAspect="1"/>
              </p:cNvGraphicFramePr>
              <p:nvPr/>
            </p:nvGraphicFramePr>
            <p:xfrm>
              <a:off x="2138" y="4882"/>
              <a:ext cx="560" cy="1751"/>
            </p:xfrm>
            <a:graphic>
              <a:graphicData uri="http://schemas.openxmlformats.org/presentationml/2006/ole">
                <mc:AlternateContent xmlns:mc="http://schemas.openxmlformats.org/markup-compatibility/2006">
                  <mc:Choice xmlns:v="urn:schemas-microsoft-com:vml" Requires="v">
                    <p:oleObj spid="_x0000_s3088" name="Micrografx Windows Draw 6.0 Zeichnung" r:id="rId37" imgW="352440" imgH="1028520" progId="Draw.Document.6">
                      <p:embed/>
                    </p:oleObj>
                  </mc:Choice>
                  <mc:Fallback>
                    <p:oleObj name="Micrografx Windows Draw 6.0 Zeichnung" r:id="rId37" imgW="352440" imgH="1028520" progId="Draw.Document.6">
                      <p:embed/>
                      <p:pic>
                        <p:nvPicPr>
                          <p:cNvPr id="0" name="Object 2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38" y="4882"/>
                            <a:ext cx="560" cy="175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1" name="Object 29"/>
              <p:cNvGraphicFramePr>
                <a:graphicFrameLocks noChangeAspect="1"/>
              </p:cNvGraphicFramePr>
              <p:nvPr/>
            </p:nvGraphicFramePr>
            <p:xfrm>
              <a:off x="2138" y="4882"/>
              <a:ext cx="1240" cy="1362"/>
            </p:xfrm>
            <a:graphic>
              <a:graphicData uri="http://schemas.openxmlformats.org/presentationml/2006/ole">
                <mc:AlternateContent xmlns:mc="http://schemas.openxmlformats.org/markup-compatibility/2006">
                  <mc:Choice xmlns:v="urn:schemas-microsoft-com:vml" Requires="v">
                    <p:oleObj spid="_x0000_s3089" name="Micrografx Windows Draw 6.0 Zeichnung" r:id="rId39" imgW="783000" imgH="803880" progId="Draw.Document.6">
                      <p:embed/>
                    </p:oleObj>
                  </mc:Choice>
                  <mc:Fallback>
                    <p:oleObj name="Micrografx Windows Draw 6.0 Zeichnung" r:id="rId39" imgW="783000" imgH="803880" progId="Draw.Document.6">
                      <p:embed/>
                      <p:pic>
                        <p:nvPicPr>
                          <p:cNvPr id="0" name="Object 2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138" y="4882"/>
                            <a:ext cx="1240" cy="13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2" name="Object 30"/>
              <p:cNvGraphicFramePr>
                <a:graphicFrameLocks noChangeAspect="1"/>
              </p:cNvGraphicFramePr>
              <p:nvPr/>
            </p:nvGraphicFramePr>
            <p:xfrm>
              <a:off x="1238" y="4687"/>
              <a:ext cx="418" cy="1104"/>
            </p:xfrm>
            <a:graphic>
              <a:graphicData uri="http://schemas.openxmlformats.org/presentationml/2006/ole">
                <mc:AlternateContent xmlns:mc="http://schemas.openxmlformats.org/markup-compatibility/2006">
                  <mc:Choice xmlns:v="urn:schemas-microsoft-com:vml" Requires="v">
                    <p:oleObj spid="_x0000_s3090" name="Micrografx Windows Draw 6.0 Zeichnung" r:id="rId41" imgW="405720" imgH="992520" progId="Draw.Document.6">
                      <p:embed/>
                    </p:oleObj>
                  </mc:Choice>
                  <mc:Fallback>
                    <p:oleObj name="Micrografx Windows Draw 6.0 Zeichnung" r:id="rId41" imgW="405720" imgH="992520" progId="Draw.Document.6">
                      <p:embed/>
                      <p:pic>
                        <p:nvPicPr>
                          <p:cNvPr id="0" name="Object 3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38" y="4687"/>
                            <a:ext cx="418" cy="110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3" name="Object 31"/>
              <p:cNvGraphicFramePr>
                <a:graphicFrameLocks noChangeAspect="1"/>
              </p:cNvGraphicFramePr>
              <p:nvPr/>
            </p:nvGraphicFramePr>
            <p:xfrm>
              <a:off x="2498" y="4882"/>
              <a:ext cx="580" cy="1837"/>
            </p:xfrm>
            <a:graphic>
              <a:graphicData uri="http://schemas.openxmlformats.org/presentationml/2006/ole">
                <mc:AlternateContent xmlns:mc="http://schemas.openxmlformats.org/markup-compatibility/2006">
                  <mc:Choice xmlns:v="urn:schemas-microsoft-com:vml" Requires="v">
                    <p:oleObj spid="_x0000_s3091" name="Micrografx Windows Draw 6.0 Zeichnung" r:id="rId43" imgW="371520" imgH="1074240" progId="Draw.Document.6">
                      <p:embed/>
                    </p:oleObj>
                  </mc:Choice>
                  <mc:Fallback>
                    <p:oleObj name="Micrografx Windows Draw 6.0 Zeichnung" r:id="rId43" imgW="371520" imgH="1074240" progId="Draw.Document.6">
                      <p:embed/>
                      <p:pic>
                        <p:nvPicPr>
                          <p:cNvPr id="0" name="Object 3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498" y="4882"/>
                            <a:ext cx="580" cy="18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4" name="Object 32"/>
              <p:cNvGraphicFramePr>
                <a:graphicFrameLocks noChangeAspect="1"/>
              </p:cNvGraphicFramePr>
              <p:nvPr/>
            </p:nvGraphicFramePr>
            <p:xfrm>
              <a:off x="1418" y="8048"/>
              <a:ext cx="1080" cy="479"/>
            </p:xfrm>
            <a:graphic>
              <a:graphicData uri="http://schemas.openxmlformats.org/presentationml/2006/ole">
                <mc:AlternateContent xmlns:mc="http://schemas.openxmlformats.org/markup-compatibility/2006">
                  <mc:Choice xmlns:v="urn:schemas-microsoft-com:vml" Requires="v">
                    <p:oleObj spid="_x0000_s3092" name="Micrografx Windows Draw 6.0 Zeichnung" r:id="rId45" imgW="992520" imgH="403920" progId="Draw.Document.6">
                      <p:embed/>
                    </p:oleObj>
                  </mc:Choice>
                  <mc:Fallback>
                    <p:oleObj name="Micrografx Windows Draw 6.0 Zeichnung" r:id="rId45" imgW="992520" imgH="403920" progId="Draw.Document.6">
                      <p:embed/>
                      <p:pic>
                        <p:nvPicPr>
                          <p:cNvPr id="0" name="Object 3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18" y="8048"/>
                            <a:ext cx="1080" cy="47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5" name="Object 33"/>
              <p:cNvGraphicFramePr>
                <a:graphicFrameLocks noChangeAspect="1"/>
              </p:cNvGraphicFramePr>
              <p:nvPr/>
            </p:nvGraphicFramePr>
            <p:xfrm>
              <a:off x="1058" y="4687"/>
              <a:ext cx="1620" cy="605"/>
            </p:xfrm>
            <a:graphic>
              <a:graphicData uri="http://schemas.openxmlformats.org/presentationml/2006/ole">
                <mc:AlternateContent xmlns:mc="http://schemas.openxmlformats.org/markup-compatibility/2006">
                  <mc:Choice xmlns:v="urn:schemas-microsoft-com:vml" Requires="v">
                    <p:oleObj spid="_x0000_s3093" name="Micrografx Windows Draw 6.0 Zeichnung" r:id="rId47" imgW="1034280" imgH="360000" progId="Draw.Document.6">
                      <p:embed/>
                    </p:oleObj>
                  </mc:Choice>
                  <mc:Fallback>
                    <p:oleObj name="Micrografx Windows Draw 6.0 Zeichnung" r:id="rId47" imgW="1034280" imgH="360000" progId="Draw.Document.6">
                      <p:embed/>
                      <p:pic>
                        <p:nvPicPr>
                          <p:cNvPr id="0" name="Object 3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58" y="4687"/>
                            <a:ext cx="1620" cy="60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6" name="Object 34"/>
              <p:cNvGraphicFramePr>
                <a:graphicFrameLocks noChangeAspect="1"/>
              </p:cNvGraphicFramePr>
              <p:nvPr/>
            </p:nvGraphicFramePr>
            <p:xfrm>
              <a:off x="1598" y="5076"/>
              <a:ext cx="1240" cy="1362"/>
            </p:xfrm>
            <a:graphic>
              <a:graphicData uri="http://schemas.openxmlformats.org/presentationml/2006/ole">
                <mc:AlternateContent xmlns:mc="http://schemas.openxmlformats.org/markup-compatibility/2006">
                  <mc:Choice xmlns:v="urn:schemas-microsoft-com:vml" Requires="v">
                    <p:oleObj spid="_x0000_s3094" name="Micrografx Windows Draw 6.0 Zeichnung" r:id="rId49" imgW="783000" imgH="803880" progId="Draw.Document.6">
                      <p:embed/>
                    </p:oleObj>
                  </mc:Choice>
                  <mc:Fallback>
                    <p:oleObj name="Micrografx Windows Draw 6.0 Zeichnung" r:id="rId49" imgW="783000" imgH="803880" progId="Draw.Document.6">
                      <p:embed/>
                      <p:pic>
                        <p:nvPicPr>
                          <p:cNvPr id="0" name="Object 3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98" y="5076"/>
                            <a:ext cx="1240" cy="13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7" name="Object 35"/>
              <p:cNvGraphicFramePr>
                <a:graphicFrameLocks noChangeAspect="1"/>
              </p:cNvGraphicFramePr>
              <p:nvPr/>
            </p:nvGraphicFramePr>
            <p:xfrm>
              <a:off x="2138" y="6438"/>
              <a:ext cx="418" cy="1104"/>
            </p:xfrm>
            <a:graphic>
              <a:graphicData uri="http://schemas.openxmlformats.org/presentationml/2006/ole">
                <mc:AlternateContent xmlns:mc="http://schemas.openxmlformats.org/markup-compatibility/2006">
                  <mc:Choice xmlns:v="urn:schemas-microsoft-com:vml" Requires="v">
                    <p:oleObj spid="_x0000_s3095" name="Micrografx Windows Draw 6.0 Zeichnung" r:id="rId51" imgW="405720" imgH="992520" progId="Draw.Document.6">
                      <p:embed/>
                    </p:oleObj>
                  </mc:Choice>
                  <mc:Fallback>
                    <p:oleObj name="Micrografx Windows Draw 6.0 Zeichnung" r:id="rId51" imgW="405720" imgH="992520" progId="Draw.Document.6">
                      <p:embed/>
                      <p:pic>
                        <p:nvPicPr>
                          <p:cNvPr id="0" name="Object 3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138" y="6438"/>
                            <a:ext cx="418" cy="110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8" name="Object 36"/>
              <p:cNvGraphicFramePr>
                <a:graphicFrameLocks noChangeAspect="1"/>
              </p:cNvGraphicFramePr>
              <p:nvPr/>
            </p:nvGraphicFramePr>
            <p:xfrm>
              <a:off x="1058" y="6633"/>
              <a:ext cx="384" cy="1146"/>
            </p:xfrm>
            <a:graphic>
              <a:graphicData uri="http://schemas.openxmlformats.org/presentationml/2006/ole">
                <mc:AlternateContent xmlns:mc="http://schemas.openxmlformats.org/markup-compatibility/2006">
                  <mc:Choice xmlns:v="urn:schemas-microsoft-com:vml" Requires="v">
                    <p:oleObj spid="_x0000_s3096" name="Micrografx Windows Draw 6.0 Zeichnung" r:id="rId53" imgW="373320" imgH="1013400" progId="Draw.Document.6">
                      <p:embed/>
                    </p:oleObj>
                  </mc:Choice>
                  <mc:Fallback>
                    <p:oleObj name="Micrografx Windows Draw 6.0 Zeichnung" r:id="rId53" imgW="373320" imgH="1013400" progId="Draw.Document.6">
                      <p:embed/>
                      <p:pic>
                        <p:nvPicPr>
                          <p:cNvPr id="0" name="Object 3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058" y="6633"/>
                            <a:ext cx="384" cy="1146"/>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49" name="Object 37"/>
              <p:cNvGraphicFramePr>
                <a:graphicFrameLocks noChangeAspect="1"/>
              </p:cNvGraphicFramePr>
              <p:nvPr/>
            </p:nvGraphicFramePr>
            <p:xfrm>
              <a:off x="1838" y="5336"/>
              <a:ext cx="1240" cy="1362"/>
            </p:xfrm>
            <a:graphic>
              <a:graphicData uri="http://schemas.openxmlformats.org/presentationml/2006/ole">
                <mc:AlternateContent xmlns:mc="http://schemas.openxmlformats.org/markup-compatibility/2006">
                  <mc:Choice xmlns:v="urn:schemas-microsoft-com:vml" Requires="v">
                    <p:oleObj spid="_x0000_s3097" name="Micrografx Windows Draw 6.0 Zeichnung" r:id="rId55" imgW="783000" imgH="803880" progId="Draw.Document.6">
                      <p:embed/>
                    </p:oleObj>
                  </mc:Choice>
                  <mc:Fallback>
                    <p:oleObj name="Micrografx Windows Draw 6.0 Zeichnung" r:id="rId55" imgW="783000" imgH="803880" progId="Draw.Document.6">
                      <p:embed/>
                      <p:pic>
                        <p:nvPicPr>
                          <p:cNvPr id="0" name="Object 3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838" y="5336"/>
                            <a:ext cx="1240" cy="13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50" name="Object 38"/>
              <p:cNvGraphicFramePr>
                <a:graphicFrameLocks noChangeAspect="1"/>
              </p:cNvGraphicFramePr>
              <p:nvPr/>
            </p:nvGraphicFramePr>
            <p:xfrm>
              <a:off x="1778" y="8189"/>
              <a:ext cx="1080" cy="479"/>
            </p:xfrm>
            <a:graphic>
              <a:graphicData uri="http://schemas.openxmlformats.org/presentationml/2006/ole">
                <mc:AlternateContent xmlns:mc="http://schemas.openxmlformats.org/markup-compatibility/2006">
                  <mc:Choice xmlns:v="urn:schemas-microsoft-com:vml" Requires="v">
                    <p:oleObj spid="_x0000_s3098" name="Micrografx Windows Draw 6.0 Zeichnung" r:id="rId57" imgW="992520" imgH="403920" progId="Draw.Document.6">
                      <p:embed/>
                    </p:oleObj>
                  </mc:Choice>
                  <mc:Fallback>
                    <p:oleObj name="Micrografx Windows Draw 6.0 Zeichnung" r:id="rId57" imgW="992520" imgH="403920" progId="Draw.Document.6">
                      <p:embed/>
                      <p:pic>
                        <p:nvPicPr>
                          <p:cNvPr id="0" name="Object 3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778" y="8189"/>
                            <a:ext cx="1080" cy="47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51" name="Freeform 39"/>
              <p:cNvSpPr>
                <a:spLocks/>
              </p:cNvSpPr>
              <p:nvPr/>
            </p:nvSpPr>
            <p:spPr bwMode="auto">
              <a:xfrm>
                <a:off x="1953" y="5943"/>
                <a:ext cx="177" cy="182"/>
              </a:xfrm>
              <a:custGeom>
                <a:avLst/>
                <a:gdLst>
                  <a:gd name="T0" fmla="*/ 87 w 177"/>
                  <a:gd name="T1" fmla="*/ 0 h 168"/>
                  <a:gd name="T2" fmla="*/ 27 w 177"/>
                  <a:gd name="T3" fmla="*/ 20 h 168"/>
                  <a:gd name="T4" fmla="*/ 27 w 177"/>
                  <a:gd name="T5" fmla="*/ 140 h 168"/>
                  <a:gd name="T6" fmla="*/ 87 w 177"/>
                  <a:gd name="T7" fmla="*/ 160 h 168"/>
                  <a:gd name="T8" fmla="*/ 67 w 177"/>
                  <a:gd name="T9" fmla="*/ 60 h 168"/>
                  <a:gd name="T10" fmla="*/ 87 w 177"/>
                  <a:gd name="T11" fmla="*/ 0 h 168"/>
                </a:gdLst>
                <a:ahLst/>
                <a:cxnLst>
                  <a:cxn ang="0">
                    <a:pos x="T0" y="T1"/>
                  </a:cxn>
                  <a:cxn ang="0">
                    <a:pos x="T2" y="T3"/>
                  </a:cxn>
                  <a:cxn ang="0">
                    <a:pos x="T4" y="T5"/>
                  </a:cxn>
                  <a:cxn ang="0">
                    <a:pos x="T6" y="T7"/>
                  </a:cxn>
                  <a:cxn ang="0">
                    <a:pos x="T8" y="T9"/>
                  </a:cxn>
                  <a:cxn ang="0">
                    <a:pos x="T10" y="T11"/>
                  </a:cxn>
                </a:cxnLst>
                <a:rect l="0" t="0" r="r" b="b"/>
                <a:pathLst>
                  <a:path w="177" h="168">
                    <a:moveTo>
                      <a:pt x="87" y="0"/>
                    </a:moveTo>
                    <a:cubicBezTo>
                      <a:pt x="67" y="7"/>
                      <a:pt x="42" y="5"/>
                      <a:pt x="27" y="20"/>
                    </a:cubicBezTo>
                    <a:cubicBezTo>
                      <a:pt x="0" y="47"/>
                      <a:pt x="0" y="113"/>
                      <a:pt x="27" y="140"/>
                    </a:cubicBezTo>
                    <a:cubicBezTo>
                      <a:pt x="42" y="155"/>
                      <a:pt x="67" y="153"/>
                      <a:pt x="87" y="160"/>
                    </a:cubicBezTo>
                    <a:cubicBezTo>
                      <a:pt x="177" y="25"/>
                      <a:pt x="110" y="168"/>
                      <a:pt x="67" y="60"/>
                    </a:cubicBezTo>
                    <a:cubicBezTo>
                      <a:pt x="59" y="40"/>
                      <a:pt x="80" y="20"/>
                      <a:pt x="87" y="0"/>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sp>
            <p:nvSpPr>
              <p:cNvPr id="64552" name="Freeform 40"/>
              <p:cNvSpPr>
                <a:spLocks/>
              </p:cNvSpPr>
              <p:nvPr/>
            </p:nvSpPr>
            <p:spPr bwMode="auto">
              <a:xfrm>
                <a:off x="3145" y="4992"/>
                <a:ext cx="142" cy="108"/>
              </a:xfrm>
              <a:custGeom>
                <a:avLst/>
                <a:gdLst>
                  <a:gd name="T0" fmla="*/ 135 w 142"/>
                  <a:gd name="T1" fmla="*/ 0 h 100"/>
                  <a:gd name="T2" fmla="*/ 35 w 142"/>
                  <a:gd name="T3" fmla="*/ 80 h 100"/>
                  <a:gd name="T4" fmla="*/ 95 w 142"/>
                  <a:gd name="T5" fmla="*/ 100 h 100"/>
                  <a:gd name="T6" fmla="*/ 135 w 142"/>
                  <a:gd name="T7" fmla="*/ 0 h 100"/>
                </a:gdLst>
                <a:ahLst/>
                <a:cxnLst>
                  <a:cxn ang="0">
                    <a:pos x="T0" y="T1"/>
                  </a:cxn>
                  <a:cxn ang="0">
                    <a:pos x="T2" y="T3"/>
                  </a:cxn>
                  <a:cxn ang="0">
                    <a:pos x="T4" y="T5"/>
                  </a:cxn>
                  <a:cxn ang="0">
                    <a:pos x="T6" y="T7"/>
                  </a:cxn>
                </a:cxnLst>
                <a:rect l="0" t="0" r="r" b="b"/>
                <a:pathLst>
                  <a:path w="142" h="100">
                    <a:moveTo>
                      <a:pt x="135" y="0"/>
                    </a:moveTo>
                    <a:cubicBezTo>
                      <a:pt x="118" y="4"/>
                      <a:pt x="0" y="10"/>
                      <a:pt x="35" y="80"/>
                    </a:cubicBezTo>
                    <a:cubicBezTo>
                      <a:pt x="44" y="99"/>
                      <a:pt x="75" y="93"/>
                      <a:pt x="95" y="100"/>
                    </a:cubicBezTo>
                    <a:cubicBezTo>
                      <a:pt x="142" y="29"/>
                      <a:pt x="135" y="64"/>
                      <a:pt x="135" y="0"/>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sp>
            <p:nvSpPr>
              <p:cNvPr id="64553" name="Freeform 41"/>
              <p:cNvSpPr>
                <a:spLocks/>
              </p:cNvSpPr>
              <p:nvPr/>
            </p:nvSpPr>
            <p:spPr bwMode="auto">
              <a:xfrm>
                <a:off x="1186" y="8127"/>
                <a:ext cx="141" cy="194"/>
              </a:xfrm>
              <a:custGeom>
                <a:avLst/>
                <a:gdLst>
                  <a:gd name="T0" fmla="*/ 94 w 141"/>
                  <a:gd name="T1" fmla="*/ 0 h 180"/>
                  <a:gd name="T2" fmla="*/ 34 w 141"/>
                  <a:gd name="T3" fmla="*/ 180 h 180"/>
                  <a:gd name="T4" fmla="*/ 94 w 141"/>
                  <a:gd name="T5" fmla="*/ 160 h 180"/>
                  <a:gd name="T6" fmla="*/ 94 w 141"/>
                  <a:gd name="T7" fmla="*/ 0 h 180"/>
                </a:gdLst>
                <a:ahLst/>
                <a:cxnLst>
                  <a:cxn ang="0">
                    <a:pos x="T0" y="T1"/>
                  </a:cxn>
                  <a:cxn ang="0">
                    <a:pos x="T2" y="T3"/>
                  </a:cxn>
                  <a:cxn ang="0">
                    <a:pos x="T4" y="T5"/>
                  </a:cxn>
                  <a:cxn ang="0">
                    <a:pos x="T6" y="T7"/>
                  </a:cxn>
                </a:cxnLst>
                <a:rect l="0" t="0" r="r" b="b"/>
                <a:pathLst>
                  <a:path w="141" h="180">
                    <a:moveTo>
                      <a:pt x="94" y="0"/>
                    </a:moveTo>
                    <a:cubicBezTo>
                      <a:pt x="20" y="74"/>
                      <a:pt x="0" y="79"/>
                      <a:pt x="34" y="180"/>
                    </a:cubicBezTo>
                    <a:cubicBezTo>
                      <a:pt x="54" y="173"/>
                      <a:pt x="79" y="175"/>
                      <a:pt x="94" y="160"/>
                    </a:cubicBezTo>
                    <a:cubicBezTo>
                      <a:pt x="141" y="113"/>
                      <a:pt x="94" y="51"/>
                      <a:pt x="94" y="0"/>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sp>
            <p:nvSpPr>
              <p:cNvPr id="64554" name="Freeform 42"/>
              <p:cNvSpPr>
                <a:spLocks/>
              </p:cNvSpPr>
              <p:nvPr/>
            </p:nvSpPr>
            <p:spPr bwMode="auto">
              <a:xfrm>
                <a:off x="2796" y="5807"/>
                <a:ext cx="144" cy="274"/>
              </a:xfrm>
              <a:custGeom>
                <a:avLst/>
                <a:gdLst>
                  <a:gd name="T0" fmla="*/ 4 w 144"/>
                  <a:gd name="T1" fmla="*/ 6 h 254"/>
                  <a:gd name="T2" fmla="*/ 24 w 144"/>
                  <a:gd name="T3" fmla="*/ 226 h 254"/>
                  <a:gd name="T4" fmla="*/ 84 w 144"/>
                  <a:gd name="T5" fmla="*/ 246 h 254"/>
                  <a:gd name="T6" fmla="*/ 124 w 144"/>
                  <a:gd name="T7" fmla="*/ 186 h 254"/>
                  <a:gd name="T8" fmla="*/ 44 w 144"/>
                  <a:gd name="T9" fmla="*/ 66 h 254"/>
                  <a:gd name="T10" fmla="*/ 4 w 144"/>
                  <a:gd name="T11" fmla="*/ 6 h 254"/>
                </a:gdLst>
                <a:ahLst/>
                <a:cxnLst>
                  <a:cxn ang="0">
                    <a:pos x="T0" y="T1"/>
                  </a:cxn>
                  <a:cxn ang="0">
                    <a:pos x="T2" y="T3"/>
                  </a:cxn>
                  <a:cxn ang="0">
                    <a:pos x="T4" y="T5"/>
                  </a:cxn>
                  <a:cxn ang="0">
                    <a:pos x="T6" y="T7"/>
                  </a:cxn>
                  <a:cxn ang="0">
                    <a:pos x="T8" y="T9"/>
                  </a:cxn>
                  <a:cxn ang="0">
                    <a:pos x="T10" y="T11"/>
                  </a:cxn>
                </a:cxnLst>
                <a:rect l="0" t="0" r="r" b="b"/>
                <a:pathLst>
                  <a:path w="144" h="254">
                    <a:moveTo>
                      <a:pt x="4" y="6"/>
                    </a:moveTo>
                    <a:cubicBezTo>
                      <a:pt x="11" y="79"/>
                      <a:pt x="1" y="156"/>
                      <a:pt x="24" y="226"/>
                    </a:cubicBezTo>
                    <a:cubicBezTo>
                      <a:pt x="31" y="246"/>
                      <a:pt x="64" y="254"/>
                      <a:pt x="84" y="246"/>
                    </a:cubicBezTo>
                    <a:cubicBezTo>
                      <a:pt x="106" y="237"/>
                      <a:pt x="111" y="206"/>
                      <a:pt x="124" y="186"/>
                    </a:cubicBezTo>
                    <a:cubicBezTo>
                      <a:pt x="76" y="43"/>
                      <a:pt x="144" y="216"/>
                      <a:pt x="44" y="66"/>
                    </a:cubicBezTo>
                    <a:cubicBezTo>
                      <a:pt x="0" y="0"/>
                      <a:pt x="52" y="6"/>
                      <a:pt x="4" y="6"/>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sp>
            <p:nvSpPr>
              <p:cNvPr id="64555" name="Freeform 43"/>
              <p:cNvSpPr>
                <a:spLocks/>
              </p:cNvSpPr>
              <p:nvPr/>
            </p:nvSpPr>
            <p:spPr bwMode="auto">
              <a:xfrm>
                <a:off x="2440" y="7413"/>
                <a:ext cx="186" cy="378"/>
              </a:xfrm>
              <a:custGeom>
                <a:avLst/>
                <a:gdLst>
                  <a:gd name="T0" fmla="*/ 100 w 186"/>
                  <a:gd name="T1" fmla="*/ 0 h 350"/>
                  <a:gd name="T2" fmla="*/ 40 w 186"/>
                  <a:gd name="T3" fmla="*/ 40 h 350"/>
                  <a:gd name="T4" fmla="*/ 0 w 186"/>
                  <a:gd name="T5" fmla="*/ 160 h 350"/>
                  <a:gd name="T6" fmla="*/ 180 w 186"/>
                  <a:gd name="T7" fmla="*/ 220 h 350"/>
                  <a:gd name="T8" fmla="*/ 100 w 186"/>
                  <a:gd name="T9" fmla="*/ 0 h 350"/>
                </a:gdLst>
                <a:ahLst/>
                <a:cxnLst>
                  <a:cxn ang="0">
                    <a:pos x="T0" y="T1"/>
                  </a:cxn>
                  <a:cxn ang="0">
                    <a:pos x="T2" y="T3"/>
                  </a:cxn>
                  <a:cxn ang="0">
                    <a:pos x="T4" y="T5"/>
                  </a:cxn>
                  <a:cxn ang="0">
                    <a:pos x="T6" y="T7"/>
                  </a:cxn>
                  <a:cxn ang="0">
                    <a:pos x="T8" y="T9"/>
                  </a:cxn>
                </a:cxnLst>
                <a:rect l="0" t="0" r="r" b="b"/>
                <a:pathLst>
                  <a:path w="186" h="350">
                    <a:moveTo>
                      <a:pt x="100" y="0"/>
                    </a:moveTo>
                    <a:cubicBezTo>
                      <a:pt x="80" y="13"/>
                      <a:pt x="53" y="20"/>
                      <a:pt x="40" y="40"/>
                    </a:cubicBezTo>
                    <a:cubicBezTo>
                      <a:pt x="18" y="76"/>
                      <a:pt x="0" y="160"/>
                      <a:pt x="0" y="160"/>
                    </a:cubicBezTo>
                    <a:cubicBezTo>
                      <a:pt x="20" y="186"/>
                      <a:pt x="106" y="350"/>
                      <a:pt x="180" y="220"/>
                    </a:cubicBezTo>
                    <a:cubicBezTo>
                      <a:pt x="186" y="209"/>
                      <a:pt x="120" y="41"/>
                      <a:pt x="100" y="0"/>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sp>
            <p:nvSpPr>
              <p:cNvPr id="64556" name="Freeform 44"/>
              <p:cNvSpPr>
                <a:spLocks/>
              </p:cNvSpPr>
              <p:nvPr/>
            </p:nvSpPr>
            <p:spPr bwMode="auto">
              <a:xfrm>
                <a:off x="1220" y="5619"/>
                <a:ext cx="160" cy="271"/>
              </a:xfrm>
              <a:custGeom>
                <a:avLst/>
                <a:gdLst>
                  <a:gd name="T0" fmla="*/ 140 w 160"/>
                  <a:gd name="T1" fmla="*/ 0 h 251"/>
                  <a:gd name="T2" fmla="*/ 0 w 160"/>
                  <a:gd name="T3" fmla="*/ 120 h 251"/>
                  <a:gd name="T4" fmla="*/ 80 w 160"/>
                  <a:gd name="T5" fmla="*/ 240 h 251"/>
                  <a:gd name="T6" fmla="*/ 140 w 160"/>
                  <a:gd name="T7" fmla="*/ 180 h 251"/>
                  <a:gd name="T8" fmla="*/ 160 w 160"/>
                  <a:gd name="T9" fmla="*/ 100 h 251"/>
                  <a:gd name="T10" fmla="*/ 140 w 160"/>
                  <a:gd name="T11" fmla="*/ 0 h 251"/>
                </a:gdLst>
                <a:ahLst/>
                <a:cxnLst>
                  <a:cxn ang="0">
                    <a:pos x="T0" y="T1"/>
                  </a:cxn>
                  <a:cxn ang="0">
                    <a:pos x="T2" y="T3"/>
                  </a:cxn>
                  <a:cxn ang="0">
                    <a:pos x="T4" y="T5"/>
                  </a:cxn>
                  <a:cxn ang="0">
                    <a:pos x="T6" y="T7"/>
                  </a:cxn>
                  <a:cxn ang="0">
                    <a:pos x="T8" y="T9"/>
                  </a:cxn>
                  <a:cxn ang="0">
                    <a:pos x="T10" y="T11"/>
                  </a:cxn>
                </a:cxnLst>
                <a:rect l="0" t="0" r="r" b="b"/>
                <a:pathLst>
                  <a:path w="160" h="251">
                    <a:moveTo>
                      <a:pt x="140" y="0"/>
                    </a:moveTo>
                    <a:cubicBezTo>
                      <a:pt x="53" y="29"/>
                      <a:pt x="30" y="30"/>
                      <a:pt x="0" y="120"/>
                    </a:cubicBezTo>
                    <a:cubicBezTo>
                      <a:pt x="7" y="148"/>
                      <a:pt x="14" y="251"/>
                      <a:pt x="80" y="240"/>
                    </a:cubicBezTo>
                    <a:cubicBezTo>
                      <a:pt x="108" y="235"/>
                      <a:pt x="120" y="200"/>
                      <a:pt x="140" y="180"/>
                    </a:cubicBezTo>
                    <a:cubicBezTo>
                      <a:pt x="147" y="153"/>
                      <a:pt x="160" y="127"/>
                      <a:pt x="160" y="100"/>
                    </a:cubicBezTo>
                    <a:cubicBezTo>
                      <a:pt x="160" y="79"/>
                      <a:pt x="140" y="32"/>
                      <a:pt x="140" y="0"/>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sp>
            <p:nvSpPr>
              <p:cNvPr id="64557" name="Freeform 45"/>
              <p:cNvSpPr>
                <a:spLocks/>
              </p:cNvSpPr>
              <p:nvPr/>
            </p:nvSpPr>
            <p:spPr bwMode="auto">
              <a:xfrm>
                <a:off x="3274" y="6765"/>
                <a:ext cx="106" cy="139"/>
              </a:xfrm>
              <a:custGeom>
                <a:avLst/>
                <a:gdLst>
                  <a:gd name="T0" fmla="*/ 46 w 106"/>
                  <a:gd name="T1" fmla="*/ 0 h 129"/>
                  <a:gd name="T2" fmla="*/ 46 w 106"/>
                  <a:gd name="T3" fmla="*/ 120 h 129"/>
                  <a:gd name="T4" fmla="*/ 106 w 106"/>
                  <a:gd name="T5" fmla="*/ 100 h 129"/>
                  <a:gd name="T6" fmla="*/ 46 w 106"/>
                  <a:gd name="T7" fmla="*/ 0 h 129"/>
                </a:gdLst>
                <a:ahLst/>
                <a:cxnLst>
                  <a:cxn ang="0">
                    <a:pos x="T0" y="T1"/>
                  </a:cxn>
                  <a:cxn ang="0">
                    <a:pos x="T2" y="T3"/>
                  </a:cxn>
                  <a:cxn ang="0">
                    <a:pos x="T4" y="T5"/>
                  </a:cxn>
                  <a:cxn ang="0">
                    <a:pos x="T6" y="T7"/>
                  </a:cxn>
                </a:cxnLst>
                <a:rect l="0" t="0" r="r" b="b"/>
                <a:pathLst>
                  <a:path w="106" h="129">
                    <a:moveTo>
                      <a:pt x="46" y="0"/>
                    </a:moveTo>
                    <a:cubicBezTo>
                      <a:pt x="38" y="23"/>
                      <a:pt x="0" y="97"/>
                      <a:pt x="46" y="120"/>
                    </a:cubicBezTo>
                    <a:cubicBezTo>
                      <a:pt x="65" y="129"/>
                      <a:pt x="86" y="107"/>
                      <a:pt x="106" y="100"/>
                    </a:cubicBezTo>
                    <a:cubicBezTo>
                      <a:pt x="80" y="22"/>
                      <a:pt x="101" y="55"/>
                      <a:pt x="46" y="0"/>
                    </a:cubicBezTo>
                    <a:close/>
                  </a:path>
                </a:pathLst>
              </a:custGeom>
              <a:solidFill>
                <a:srgbClr val="C0C0C0">
                  <a:alpha val="50000"/>
                </a:srgbClr>
              </a:solidFill>
              <a:ln w="9525">
                <a:solidFill>
                  <a:srgbClr val="C0C0C0"/>
                </a:solidFill>
                <a:round/>
                <a:headEnd/>
                <a:tailEnd/>
              </a:ln>
              <a:effectLst>
                <a:outerShdw dist="35921" dir="2700000" algn="ctr" rotWithShape="0">
                  <a:srgbClr val="808080"/>
                </a:outerShdw>
              </a:effectLst>
            </p:spPr>
            <p:txBody>
              <a:bodyPr/>
              <a:lstStyle/>
              <a:p>
                <a:endParaRPr lang="de-DE"/>
              </a:p>
            </p:txBody>
          </p:sp>
        </p:grpSp>
        <p:sp>
          <p:nvSpPr>
            <p:cNvPr id="64558" name="Rectangle 46"/>
            <p:cNvSpPr>
              <a:spLocks noChangeArrowheads="1"/>
            </p:cNvSpPr>
            <p:nvPr/>
          </p:nvSpPr>
          <p:spPr bwMode="auto">
            <a:xfrm>
              <a:off x="113" y="2931"/>
              <a:ext cx="131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Das in der</a:t>
              </a:r>
            </a:p>
            <a:p>
              <a:pPr algn="ctr"/>
              <a:r>
                <a:rPr lang="de-DE" altLang="de-DE"/>
                <a:t>Spülmaschine</a:t>
              </a:r>
            </a:p>
            <a:p>
              <a:pPr algn="ctr"/>
              <a:r>
                <a:rPr lang="de-DE" altLang="de-DE"/>
                <a:t>gereinigte Besteck, ...</a:t>
              </a:r>
            </a:p>
          </p:txBody>
        </p:sp>
      </p:grpSp>
      <p:grpSp>
        <p:nvGrpSpPr>
          <p:cNvPr id="64559" name="Group 47"/>
          <p:cNvGrpSpPr>
            <a:grpSpLocks/>
          </p:cNvGrpSpPr>
          <p:nvPr/>
        </p:nvGrpSpPr>
        <p:grpSpPr bwMode="auto">
          <a:xfrm>
            <a:off x="2268538" y="1916113"/>
            <a:ext cx="2289175" cy="4032250"/>
            <a:chOff x="1429" y="1207"/>
            <a:chExt cx="1442" cy="2540"/>
          </a:xfrm>
        </p:grpSpPr>
        <p:sp>
          <p:nvSpPr>
            <p:cNvPr id="64560" name="Rectangle 48"/>
            <p:cNvSpPr>
              <a:spLocks noChangeArrowheads="1"/>
            </p:cNvSpPr>
            <p:nvPr/>
          </p:nvSpPr>
          <p:spPr bwMode="auto">
            <a:xfrm>
              <a:off x="1474" y="2931"/>
              <a:ext cx="131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in ein Bad</a:t>
              </a:r>
            </a:p>
            <a:p>
              <a:pPr algn="ctr"/>
              <a:r>
                <a:rPr lang="de-DE" altLang="de-DE"/>
                <a:t>mit Essigwasser</a:t>
              </a:r>
            </a:p>
            <a:p>
              <a:pPr algn="ctr"/>
              <a:r>
                <a:rPr lang="de-DE" altLang="de-DE"/>
                <a:t>tauchen, ...</a:t>
              </a:r>
            </a:p>
          </p:txBody>
        </p:sp>
        <p:grpSp>
          <p:nvGrpSpPr>
            <p:cNvPr id="64561" name="Group 49"/>
            <p:cNvGrpSpPr>
              <a:grpSpLocks/>
            </p:cNvGrpSpPr>
            <p:nvPr/>
          </p:nvGrpSpPr>
          <p:grpSpPr bwMode="auto">
            <a:xfrm>
              <a:off x="1429" y="1207"/>
              <a:ext cx="1442" cy="1485"/>
              <a:chOff x="1429" y="1207"/>
              <a:chExt cx="1442" cy="1485"/>
            </a:xfrm>
          </p:grpSpPr>
          <p:sp>
            <p:nvSpPr>
              <p:cNvPr id="64562" name="Rectangle 50"/>
              <p:cNvSpPr>
                <a:spLocks noChangeArrowheads="1"/>
              </p:cNvSpPr>
              <p:nvPr/>
            </p:nvSpPr>
            <p:spPr bwMode="auto">
              <a:xfrm>
                <a:off x="1429" y="1207"/>
                <a:ext cx="1442" cy="1485"/>
              </a:xfrm>
              <a:prstGeom prst="rect">
                <a:avLst/>
              </a:prstGeom>
              <a:gradFill rotWithShape="0">
                <a:gsLst>
                  <a:gs pos="0">
                    <a:srgbClr val="FFFFFF">
                      <a:gamma/>
                      <a:shade val="57647"/>
                      <a:invGamma/>
                    </a:srgbClr>
                  </a:gs>
                  <a:gs pos="100000">
                    <a:srgbClr val="FFFFFF"/>
                  </a:gs>
                </a:gsLst>
                <a:lin ang="2700000" scaled="1"/>
              </a:gradFill>
              <a:ln w="9525">
                <a:solidFill>
                  <a:srgbClr val="969696"/>
                </a:solidFill>
                <a:miter lim="800000"/>
                <a:headEnd/>
                <a:tailEnd/>
              </a:ln>
            </p:spPr>
            <p:txBody>
              <a:bodyPr/>
              <a:lstStyle/>
              <a:p>
                <a:endParaRPr lang="de-DE"/>
              </a:p>
            </p:txBody>
          </p:sp>
          <p:sp>
            <p:nvSpPr>
              <p:cNvPr id="64563" name="AutoShape 51"/>
              <p:cNvSpPr>
                <a:spLocks noChangeArrowheads="1"/>
              </p:cNvSpPr>
              <p:nvPr/>
            </p:nvSpPr>
            <p:spPr bwMode="auto">
              <a:xfrm>
                <a:off x="1497" y="1280"/>
                <a:ext cx="1306" cy="1337"/>
              </a:xfrm>
              <a:prstGeom prst="roundRect">
                <a:avLst>
                  <a:gd name="adj" fmla="val 16667"/>
                </a:avLst>
              </a:prstGeom>
              <a:gradFill rotWithShape="0">
                <a:gsLst>
                  <a:gs pos="0">
                    <a:srgbClr val="FFFFFF">
                      <a:gamma/>
                      <a:shade val="60784"/>
                      <a:invGamma/>
                    </a:srgbClr>
                  </a:gs>
                  <a:gs pos="100000">
                    <a:srgbClr val="FFFFFF"/>
                  </a:gs>
                </a:gsLst>
                <a:lin ang="18900000" scaled="1"/>
              </a:gradFill>
              <a:ln w="9525">
                <a:solidFill>
                  <a:srgbClr val="C0C0C0"/>
                </a:solidFill>
                <a:round/>
                <a:headEnd/>
                <a:tailEnd/>
              </a:ln>
            </p:spPr>
            <p:txBody>
              <a:bodyPr/>
              <a:lstStyle/>
              <a:p>
                <a:endParaRPr lang="de-DE"/>
              </a:p>
            </p:txBody>
          </p:sp>
          <p:sp>
            <p:nvSpPr>
              <p:cNvPr id="64564" name="AutoShape 52"/>
              <p:cNvSpPr>
                <a:spLocks noChangeArrowheads="1"/>
              </p:cNvSpPr>
              <p:nvPr/>
            </p:nvSpPr>
            <p:spPr bwMode="auto">
              <a:xfrm>
                <a:off x="1465" y="1224"/>
                <a:ext cx="1380" cy="1441"/>
              </a:xfrm>
              <a:prstGeom prst="bracketPair">
                <a:avLst>
                  <a:gd name="adj" fmla="val 16667"/>
                </a:avLst>
              </a:prstGeom>
              <a:noFill/>
              <a:ln w="222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aphicFrame>
            <p:nvGraphicFramePr>
              <p:cNvPr id="64565" name="Object 53"/>
              <p:cNvGraphicFramePr>
                <a:graphicFrameLocks noChangeAspect="1"/>
              </p:cNvGraphicFramePr>
              <p:nvPr/>
            </p:nvGraphicFramePr>
            <p:xfrm>
              <a:off x="1995" y="1500"/>
              <a:ext cx="225" cy="651"/>
            </p:xfrm>
            <a:graphic>
              <a:graphicData uri="http://schemas.openxmlformats.org/presentationml/2006/ole">
                <mc:AlternateContent xmlns:mc="http://schemas.openxmlformats.org/markup-compatibility/2006">
                  <mc:Choice xmlns:v="urn:schemas-microsoft-com:vml" Requires="v">
                    <p:oleObj spid="_x0000_s3099" name="Micrografx Windows Draw 6.0 Zeichnung" r:id="rId59" imgW="380880" imgH="1015200" progId="Draw.Document.6">
                      <p:embed/>
                    </p:oleObj>
                  </mc:Choice>
                  <mc:Fallback>
                    <p:oleObj name="Micrografx Windows Draw 6.0 Zeichnung" r:id="rId59" imgW="380880" imgH="1015200" progId="Draw.Document.6">
                      <p:embed/>
                      <p:pic>
                        <p:nvPicPr>
                          <p:cNvPr id="0" name="Object 53"/>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995" y="1500"/>
                            <a:ext cx="22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66" name="Object 54"/>
              <p:cNvGraphicFramePr>
                <a:graphicFrameLocks noChangeAspect="1"/>
              </p:cNvGraphicFramePr>
              <p:nvPr/>
            </p:nvGraphicFramePr>
            <p:xfrm>
              <a:off x="2198" y="1939"/>
              <a:ext cx="157" cy="415"/>
            </p:xfrm>
            <a:graphic>
              <a:graphicData uri="http://schemas.openxmlformats.org/presentationml/2006/ole">
                <mc:AlternateContent xmlns:mc="http://schemas.openxmlformats.org/markup-compatibility/2006">
                  <mc:Choice xmlns:v="urn:schemas-microsoft-com:vml" Requires="v">
                    <p:oleObj spid="_x0000_s3100" name="Micrografx Windows Draw 6.0 Zeichnung" r:id="rId61" imgW="405720" imgH="992520" progId="Draw.Document.6">
                      <p:embed/>
                    </p:oleObj>
                  </mc:Choice>
                  <mc:Fallback>
                    <p:oleObj name="Micrografx Windows Draw 6.0 Zeichnung" r:id="rId61" imgW="405720" imgH="992520" progId="Draw.Document.6">
                      <p:embed/>
                      <p:pic>
                        <p:nvPicPr>
                          <p:cNvPr id="0" name="Object 5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198" y="1939"/>
                            <a:ext cx="157"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67" name="Object 55"/>
              <p:cNvGraphicFramePr>
                <a:graphicFrameLocks noChangeAspect="1"/>
              </p:cNvGraphicFramePr>
              <p:nvPr/>
            </p:nvGraphicFramePr>
            <p:xfrm>
              <a:off x="1995" y="2086"/>
              <a:ext cx="466" cy="512"/>
            </p:xfrm>
            <a:graphic>
              <a:graphicData uri="http://schemas.openxmlformats.org/presentationml/2006/ole">
                <mc:AlternateContent xmlns:mc="http://schemas.openxmlformats.org/markup-compatibility/2006">
                  <mc:Choice xmlns:v="urn:schemas-microsoft-com:vml" Requires="v">
                    <p:oleObj spid="_x0000_s3101" name="Micrografx Windows Draw 6.0 Zeichnung" r:id="rId63" imgW="783000" imgH="803880" progId="Draw.Document.6">
                      <p:embed/>
                    </p:oleObj>
                  </mc:Choice>
                  <mc:Fallback>
                    <p:oleObj name="Micrografx Windows Draw 6.0 Zeichnung" r:id="rId63" imgW="783000" imgH="803880" progId="Draw.Document.6">
                      <p:embed/>
                      <p:pic>
                        <p:nvPicPr>
                          <p:cNvPr id="0" name="Object 5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995" y="2086"/>
                            <a:ext cx="46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68" name="Object 56"/>
              <p:cNvGraphicFramePr>
                <a:graphicFrameLocks noChangeAspect="1"/>
              </p:cNvGraphicFramePr>
              <p:nvPr/>
            </p:nvGraphicFramePr>
            <p:xfrm>
              <a:off x="2130" y="1573"/>
              <a:ext cx="610" cy="228"/>
            </p:xfrm>
            <a:graphic>
              <a:graphicData uri="http://schemas.openxmlformats.org/presentationml/2006/ole">
                <mc:AlternateContent xmlns:mc="http://schemas.openxmlformats.org/markup-compatibility/2006">
                  <mc:Choice xmlns:v="urn:schemas-microsoft-com:vml" Requires="v">
                    <p:oleObj spid="_x0000_s3102" name="Micrografx Windows Draw 6.0 Zeichnung" r:id="rId65" imgW="1034280" imgH="360000" progId="Draw.Document.6">
                      <p:embed/>
                    </p:oleObj>
                  </mc:Choice>
                  <mc:Fallback>
                    <p:oleObj name="Micrografx Windows Draw 6.0 Zeichnung" r:id="rId65" imgW="1034280" imgH="360000" progId="Draw.Document.6">
                      <p:embed/>
                      <p:pic>
                        <p:nvPicPr>
                          <p:cNvPr id="0" name="Object 5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130" y="1573"/>
                            <a:ext cx="61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69" name="Object 57"/>
              <p:cNvGraphicFramePr>
                <a:graphicFrameLocks noChangeAspect="1"/>
              </p:cNvGraphicFramePr>
              <p:nvPr/>
            </p:nvGraphicFramePr>
            <p:xfrm>
              <a:off x="1656" y="1939"/>
              <a:ext cx="640" cy="228"/>
            </p:xfrm>
            <a:graphic>
              <a:graphicData uri="http://schemas.openxmlformats.org/presentationml/2006/ole">
                <mc:AlternateContent xmlns:mc="http://schemas.openxmlformats.org/markup-compatibility/2006">
                  <mc:Choice xmlns:v="urn:schemas-microsoft-com:vml" Requires="v">
                    <p:oleObj spid="_x0000_s3103" name="Micrografx Windows Draw 6.0 Zeichnung" r:id="rId67" imgW="1083960" imgH="360000" progId="Draw.Document.6">
                      <p:embed/>
                    </p:oleObj>
                  </mc:Choice>
                  <mc:Fallback>
                    <p:oleObj name="Micrografx Windows Draw 6.0 Zeichnung" r:id="rId67" imgW="1083960" imgH="360000" progId="Draw.Document.6">
                      <p:embed/>
                      <p:pic>
                        <p:nvPicPr>
                          <p:cNvPr id="0" name="Object 5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656" y="1939"/>
                            <a:ext cx="64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0" name="Object 58"/>
              <p:cNvGraphicFramePr>
                <a:graphicFrameLocks noChangeAspect="1"/>
              </p:cNvGraphicFramePr>
              <p:nvPr/>
            </p:nvGraphicFramePr>
            <p:xfrm>
              <a:off x="1859" y="1427"/>
              <a:ext cx="218" cy="650"/>
            </p:xfrm>
            <a:graphic>
              <a:graphicData uri="http://schemas.openxmlformats.org/presentationml/2006/ole">
                <mc:AlternateContent xmlns:mc="http://schemas.openxmlformats.org/markup-compatibility/2006">
                  <mc:Choice xmlns:v="urn:schemas-microsoft-com:vml" Requires="v">
                    <p:oleObj spid="_x0000_s3104" name="Micrografx Windows Draw 6.0 Zeichnung" r:id="rId69" imgW="373320" imgH="1013400" progId="Draw.Document.6">
                      <p:embed/>
                    </p:oleObj>
                  </mc:Choice>
                  <mc:Fallback>
                    <p:oleObj name="Micrografx Windows Draw 6.0 Zeichnung" r:id="rId69" imgW="373320" imgH="1013400" progId="Draw.Document.6">
                      <p:embed/>
                      <p:pic>
                        <p:nvPicPr>
                          <p:cNvPr id="0" name="Object 5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859" y="1427"/>
                            <a:ext cx="218"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71"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646"/>
                <a:ext cx="68"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572" name="Object 60"/>
              <p:cNvGraphicFramePr>
                <a:graphicFrameLocks noChangeAspect="1"/>
              </p:cNvGraphicFramePr>
              <p:nvPr/>
            </p:nvGraphicFramePr>
            <p:xfrm>
              <a:off x="2333" y="1500"/>
              <a:ext cx="219" cy="651"/>
            </p:xfrm>
            <a:graphic>
              <a:graphicData uri="http://schemas.openxmlformats.org/presentationml/2006/ole">
                <mc:AlternateContent xmlns:mc="http://schemas.openxmlformats.org/markup-compatibility/2006">
                  <mc:Choice xmlns:v="urn:schemas-microsoft-com:vml" Requires="v">
                    <p:oleObj spid="_x0000_s3105" name="Micrografx Windows Draw 6.0 Zeichnung" r:id="rId71" imgW="373320" imgH="1015200" progId="Draw.Document.6">
                      <p:embed/>
                    </p:oleObj>
                  </mc:Choice>
                  <mc:Fallback>
                    <p:oleObj name="Micrografx Windows Draw 6.0 Zeichnung" r:id="rId71" imgW="373320" imgH="1015200" progId="Draw.Document.6">
                      <p:embed/>
                      <p:pic>
                        <p:nvPicPr>
                          <p:cNvPr id="0" name="Object 60"/>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333" y="1500"/>
                            <a:ext cx="21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3" name="Object 61"/>
              <p:cNvGraphicFramePr>
                <a:graphicFrameLocks noChangeAspect="1"/>
              </p:cNvGraphicFramePr>
              <p:nvPr/>
            </p:nvGraphicFramePr>
            <p:xfrm>
              <a:off x="2265" y="1866"/>
              <a:ext cx="158" cy="415"/>
            </p:xfrm>
            <a:graphic>
              <a:graphicData uri="http://schemas.openxmlformats.org/presentationml/2006/ole">
                <mc:AlternateContent xmlns:mc="http://schemas.openxmlformats.org/markup-compatibility/2006">
                  <mc:Choice xmlns:v="urn:schemas-microsoft-com:vml" Requires="v">
                    <p:oleObj spid="_x0000_s3106" name="Micrografx Windows Draw 6.0 Zeichnung" r:id="rId73" imgW="405720" imgH="992520" progId="Draw.Document.6">
                      <p:embed/>
                    </p:oleObj>
                  </mc:Choice>
                  <mc:Fallback>
                    <p:oleObj name="Micrografx Windows Draw 6.0 Zeichnung" r:id="rId73" imgW="405720" imgH="992520" progId="Draw.Document.6">
                      <p:embed/>
                      <p:pic>
                        <p:nvPicPr>
                          <p:cNvPr id="0" name="Object 6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265" y="1866"/>
                            <a:ext cx="158"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4" name="Object 62"/>
              <p:cNvGraphicFramePr>
                <a:graphicFrameLocks noChangeAspect="1"/>
              </p:cNvGraphicFramePr>
              <p:nvPr/>
            </p:nvGraphicFramePr>
            <p:xfrm>
              <a:off x="2469" y="1866"/>
              <a:ext cx="218" cy="683"/>
            </p:xfrm>
            <a:graphic>
              <a:graphicData uri="http://schemas.openxmlformats.org/presentationml/2006/ole">
                <mc:AlternateContent xmlns:mc="http://schemas.openxmlformats.org/markup-compatibility/2006">
                  <mc:Choice xmlns:v="urn:schemas-microsoft-com:vml" Requires="v">
                    <p:oleObj spid="_x0000_s3107" name="Micrografx Windows Draw 6.0 Zeichnung" r:id="rId75" imgW="371520" imgH="1070640" progId="Draw.Document.6">
                      <p:embed/>
                    </p:oleObj>
                  </mc:Choice>
                  <mc:Fallback>
                    <p:oleObj name="Micrografx Windows Draw 6.0 Zeichnung" r:id="rId75" imgW="371520" imgH="1070640" progId="Draw.Document.6">
                      <p:embed/>
                      <p:pic>
                        <p:nvPicPr>
                          <p:cNvPr id="0" name="Object 62"/>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469" y="1866"/>
                            <a:ext cx="21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5" name="Object 63"/>
              <p:cNvGraphicFramePr>
                <a:graphicFrameLocks noChangeAspect="1"/>
              </p:cNvGraphicFramePr>
              <p:nvPr/>
            </p:nvGraphicFramePr>
            <p:xfrm>
              <a:off x="2062" y="1353"/>
              <a:ext cx="145" cy="432"/>
            </p:xfrm>
            <a:graphic>
              <a:graphicData uri="http://schemas.openxmlformats.org/presentationml/2006/ole">
                <mc:AlternateContent xmlns:mc="http://schemas.openxmlformats.org/markup-compatibility/2006">
                  <mc:Choice xmlns:v="urn:schemas-microsoft-com:vml" Requires="v">
                    <p:oleObj spid="_x0000_s3108" name="Micrografx Windows Draw 6.0 Zeichnung" r:id="rId77" imgW="373320" imgH="1013400" progId="Draw.Document.6">
                      <p:embed/>
                    </p:oleObj>
                  </mc:Choice>
                  <mc:Fallback>
                    <p:oleObj name="Micrografx Windows Draw 6.0 Zeichnung" r:id="rId77" imgW="373320" imgH="1013400" progId="Draw.Document.6">
                      <p:embed/>
                      <p:pic>
                        <p:nvPicPr>
                          <p:cNvPr id="0" name="Object 63"/>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2062" y="1353"/>
                            <a:ext cx="14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6" name="Object 64"/>
              <p:cNvGraphicFramePr>
                <a:graphicFrameLocks noChangeAspect="1"/>
              </p:cNvGraphicFramePr>
              <p:nvPr/>
            </p:nvGraphicFramePr>
            <p:xfrm>
              <a:off x="1588" y="1427"/>
              <a:ext cx="361" cy="602"/>
            </p:xfrm>
            <a:graphic>
              <a:graphicData uri="http://schemas.openxmlformats.org/presentationml/2006/ole">
                <mc:AlternateContent xmlns:mc="http://schemas.openxmlformats.org/markup-compatibility/2006">
                  <mc:Choice xmlns:v="urn:schemas-microsoft-com:vml" Requires="v">
                    <p:oleObj spid="_x0000_s3109" name="Micrografx Windows Draw 6.0 Zeichnung" r:id="rId79" imgW="613440" imgH="935280" progId="Draw.Document.6">
                      <p:embed/>
                    </p:oleObj>
                  </mc:Choice>
                  <mc:Fallback>
                    <p:oleObj name="Micrografx Windows Draw 6.0 Zeichnung" r:id="rId79" imgW="613440" imgH="935280" progId="Draw.Document.6">
                      <p:embed/>
                      <p:pic>
                        <p:nvPicPr>
                          <p:cNvPr id="0" name="Object 64"/>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1588" y="1427"/>
                            <a:ext cx="361"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7" name="Object 65"/>
              <p:cNvGraphicFramePr>
                <a:graphicFrameLocks noChangeAspect="1"/>
              </p:cNvGraphicFramePr>
              <p:nvPr/>
            </p:nvGraphicFramePr>
            <p:xfrm>
              <a:off x="2265" y="1939"/>
              <a:ext cx="369" cy="578"/>
            </p:xfrm>
            <a:graphic>
              <a:graphicData uri="http://schemas.openxmlformats.org/presentationml/2006/ole">
                <mc:AlternateContent xmlns:mc="http://schemas.openxmlformats.org/markup-compatibility/2006">
                  <mc:Choice xmlns:v="urn:schemas-microsoft-com:vml" Requires="v">
                    <p:oleObj spid="_x0000_s3110" name="Micrografx Windows Draw 6.0 Zeichnung" r:id="rId81" imgW="622800" imgH="904680" progId="Draw.Document.6">
                      <p:embed/>
                    </p:oleObj>
                  </mc:Choice>
                  <mc:Fallback>
                    <p:oleObj name="Micrografx Windows Draw 6.0 Zeichnung" r:id="rId81" imgW="622800" imgH="904680" progId="Draw.Document.6">
                      <p:embed/>
                      <p:pic>
                        <p:nvPicPr>
                          <p:cNvPr id="0" name="Object 65"/>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2265" y="1939"/>
                            <a:ext cx="369"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8" name="Object 66"/>
              <p:cNvGraphicFramePr>
                <a:graphicFrameLocks noChangeAspect="1"/>
              </p:cNvGraphicFramePr>
              <p:nvPr/>
            </p:nvGraphicFramePr>
            <p:xfrm>
              <a:off x="2401" y="1353"/>
              <a:ext cx="354" cy="611"/>
            </p:xfrm>
            <a:graphic>
              <a:graphicData uri="http://schemas.openxmlformats.org/presentationml/2006/ole">
                <mc:AlternateContent xmlns:mc="http://schemas.openxmlformats.org/markup-compatibility/2006">
                  <mc:Choice xmlns:v="urn:schemas-microsoft-com:vml" Requires="v">
                    <p:oleObj spid="_x0000_s3111" name="Micrografx Windows Draw 6.0 Zeichnung" r:id="rId83" imgW="590400" imgH="948600" progId="Draw.Document.6">
                      <p:embed/>
                    </p:oleObj>
                  </mc:Choice>
                  <mc:Fallback>
                    <p:oleObj name="Micrografx Windows Draw 6.0 Zeichnung" r:id="rId83" imgW="590400" imgH="948600" progId="Draw.Document.6">
                      <p:embed/>
                      <p:pic>
                        <p:nvPicPr>
                          <p:cNvPr id="0" name="Object 66"/>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2401" y="1353"/>
                            <a:ext cx="35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79" name="Object 67"/>
              <p:cNvGraphicFramePr>
                <a:graphicFrameLocks noChangeAspect="1"/>
              </p:cNvGraphicFramePr>
              <p:nvPr/>
            </p:nvGraphicFramePr>
            <p:xfrm>
              <a:off x="1656" y="1427"/>
              <a:ext cx="241" cy="634"/>
            </p:xfrm>
            <a:graphic>
              <a:graphicData uri="http://schemas.openxmlformats.org/presentationml/2006/ole">
                <mc:AlternateContent xmlns:mc="http://schemas.openxmlformats.org/markup-compatibility/2006">
                  <mc:Choice xmlns:v="urn:schemas-microsoft-com:vml" Requires="v">
                    <p:oleObj spid="_x0000_s3112" name="Micrografx Windows Draw 6.0 Zeichnung" r:id="rId85" imgW="403920" imgH="992520" progId="Draw.Document.6">
                      <p:embed/>
                    </p:oleObj>
                  </mc:Choice>
                  <mc:Fallback>
                    <p:oleObj name="Micrografx Windows Draw 6.0 Zeichnung" r:id="rId85" imgW="403920" imgH="992520" progId="Draw.Document.6">
                      <p:embed/>
                      <p:pic>
                        <p:nvPicPr>
                          <p:cNvPr id="0" name="Object 67"/>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1656" y="1427"/>
                            <a:ext cx="24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80" name="Object 68"/>
              <p:cNvGraphicFramePr>
                <a:graphicFrameLocks noChangeAspect="1"/>
              </p:cNvGraphicFramePr>
              <p:nvPr/>
            </p:nvGraphicFramePr>
            <p:xfrm>
              <a:off x="1588" y="2305"/>
              <a:ext cx="640" cy="228"/>
            </p:xfrm>
            <a:graphic>
              <a:graphicData uri="http://schemas.openxmlformats.org/presentationml/2006/ole">
                <mc:AlternateContent xmlns:mc="http://schemas.openxmlformats.org/markup-compatibility/2006">
                  <mc:Choice xmlns:v="urn:schemas-microsoft-com:vml" Requires="v">
                    <p:oleObj spid="_x0000_s3113" name="Micrografx Windows Draw 6.0 Zeichnung" r:id="rId87" imgW="1083960" imgH="360000" progId="Draw.Document.6">
                      <p:embed/>
                    </p:oleObj>
                  </mc:Choice>
                  <mc:Fallback>
                    <p:oleObj name="Micrografx Windows Draw 6.0 Zeichnung" r:id="rId87" imgW="1083960" imgH="360000" progId="Draw.Document.6">
                      <p:embed/>
                      <p:pic>
                        <p:nvPicPr>
                          <p:cNvPr id="0" name="Object 68"/>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1588" y="2305"/>
                            <a:ext cx="64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81" name="Object 69"/>
              <p:cNvGraphicFramePr>
                <a:graphicFrameLocks noChangeAspect="1"/>
              </p:cNvGraphicFramePr>
              <p:nvPr/>
            </p:nvGraphicFramePr>
            <p:xfrm>
              <a:off x="1724" y="2086"/>
              <a:ext cx="144" cy="431"/>
            </p:xfrm>
            <a:graphic>
              <a:graphicData uri="http://schemas.openxmlformats.org/presentationml/2006/ole">
                <mc:AlternateContent xmlns:mc="http://schemas.openxmlformats.org/markup-compatibility/2006">
                  <mc:Choice xmlns:v="urn:schemas-microsoft-com:vml" Requires="v">
                    <p:oleObj spid="_x0000_s3114" name="Micrografx Windows Draw 6.0 Zeichnung" r:id="rId89" imgW="373320" imgH="1013400" progId="Draw.Document.6">
                      <p:embed/>
                    </p:oleObj>
                  </mc:Choice>
                  <mc:Fallback>
                    <p:oleObj name="Micrografx Windows Draw 6.0 Zeichnung" r:id="rId89" imgW="373320" imgH="1013400" progId="Draw.Document.6">
                      <p:embed/>
                      <p:pic>
                        <p:nvPicPr>
                          <p:cNvPr id="0" name="Object 69"/>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724" y="2086"/>
                            <a:ext cx="144"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82" name="Object 70"/>
              <p:cNvGraphicFramePr>
                <a:graphicFrameLocks noChangeAspect="1"/>
              </p:cNvGraphicFramePr>
              <p:nvPr/>
            </p:nvGraphicFramePr>
            <p:xfrm>
              <a:off x="1791" y="2159"/>
              <a:ext cx="407" cy="180"/>
            </p:xfrm>
            <a:graphic>
              <a:graphicData uri="http://schemas.openxmlformats.org/presentationml/2006/ole">
                <mc:AlternateContent xmlns:mc="http://schemas.openxmlformats.org/markup-compatibility/2006">
                  <mc:Choice xmlns:v="urn:schemas-microsoft-com:vml" Requires="v">
                    <p:oleObj spid="_x0000_s3115" name="Micrografx Windows Draw 6.0 Zeichnung" r:id="rId91" imgW="992520" imgH="403920" progId="Draw.Document.6">
                      <p:embed/>
                    </p:oleObj>
                  </mc:Choice>
                  <mc:Fallback>
                    <p:oleObj name="Micrografx Windows Draw 6.0 Zeichnung" r:id="rId91" imgW="992520" imgH="403920" progId="Draw.Document.6">
                      <p:embed/>
                      <p:pic>
                        <p:nvPicPr>
                          <p:cNvPr id="0" name="Object 70"/>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1791" y="2159"/>
                            <a:ext cx="40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83" name="Freeform 71"/>
              <p:cNvSpPr>
                <a:spLocks/>
              </p:cNvSpPr>
              <p:nvPr/>
            </p:nvSpPr>
            <p:spPr bwMode="auto">
              <a:xfrm>
                <a:off x="1522" y="1289"/>
                <a:ext cx="1280" cy="1318"/>
              </a:xfrm>
              <a:custGeom>
                <a:avLst/>
                <a:gdLst>
                  <a:gd name="T0" fmla="*/ 380 w 3400"/>
                  <a:gd name="T1" fmla="*/ 180 h 3240"/>
                  <a:gd name="T2" fmla="*/ 320 w 3400"/>
                  <a:gd name="T3" fmla="*/ 200 h 3240"/>
                  <a:gd name="T4" fmla="*/ 200 w 3400"/>
                  <a:gd name="T5" fmla="*/ 280 h 3240"/>
                  <a:gd name="T6" fmla="*/ 120 w 3400"/>
                  <a:gd name="T7" fmla="*/ 400 h 3240"/>
                  <a:gd name="T8" fmla="*/ 80 w 3400"/>
                  <a:gd name="T9" fmla="*/ 460 h 3240"/>
                  <a:gd name="T10" fmla="*/ 60 w 3400"/>
                  <a:gd name="T11" fmla="*/ 960 h 3240"/>
                  <a:gd name="T12" fmla="*/ 40 w 3400"/>
                  <a:gd name="T13" fmla="*/ 1300 h 3240"/>
                  <a:gd name="T14" fmla="*/ 20 w 3400"/>
                  <a:gd name="T15" fmla="*/ 1360 h 3240"/>
                  <a:gd name="T16" fmla="*/ 40 w 3400"/>
                  <a:gd name="T17" fmla="*/ 1660 h 3240"/>
                  <a:gd name="T18" fmla="*/ 80 w 3400"/>
                  <a:gd name="T19" fmla="*/ 1780 h 3240"/>
                  <a:gd name="T20" fmla="*/ 40 w 3400"/>
                  <a:gd name="T21" fmla="*/ 2100 h 3240"/>
                  <a:gd name="T22" fmla="*/ 0 w 3400"/>
                  <a:gd name="T23" fmla="*/ 2220 h 3240"/>
                  <a:gd name="T24" fmla="*/ 20 w 3400"/>
                  <a:gd name="T25" fmla="*/ 2480 h 3240"/>
                  <a:gd name="T26" fmla="*/ 40 w 3400"/>
                  <a:gd name="T27" fmla="*/ 2540 h 3240"/>
                  <a:gd name="T28" fmla="*/ 80 w 3400"/>
                  <a:gd name="T29" fmla="*/ 2860 h 3240"/>
                  <a:gd name="T30" fmla="*/ 120 w 3400"/>
                  <a:gd name="T31" fmla="*/ 2920 h 3240"/>
                  <a:gd name="T32" fmla="*/ 240 w 3400"/>
                  <a:gd name="T33" fmla="*/ 3060 h 3240"/>
                  <a:gd name="T34" fmla="*/ 420 w 3400"/>
                  <a:gd name="T35" fmla="*/ 3160 h 3240"/>
                  <a:gd name="T36" fmla="*/ 480 w 3400"/>
                  <a:gd name="T37" fmla="*/ 3180 h 3240"/>
                  <a:gd name="T38" fmla="*/ 540 w 3400"/>
                  <a:gd name="T39" fmla="*/ 3200 h 3240"/>
                  <a:gd name="T40" fmla="*/ 980 w 3400"/>
                  <a:gd name="T41" fmla="*/ 3200 h 3240"/>
                  <a:gd name="T42" fmla="*/ 1140 w 3400"/>
                  <a:gd name="T43" fmla="*/ 3240 h 3240"/>
                  <a:gd name="T44" fmla="*/ 1520 w 3400"/>
                  <a:gd name="T45" fmla="*/ 3160 h 3240"/>
                  <a:gd name="T46" fmla="*/ 1640 w 3400"/>
                  <a:gd name="T47" fmla="*/ 3180 h 3240"/>
                  <a:gd name="T48" fmla="*/ 1700 w 3400"/>
                  <a:gd name="T49" fmla="*/ 3200 h 3240"/>
                  <a:gd name="T50" fmla="*/ 1900 w 3400"/>
                  <a:gd name="T51" fmla="*/ 3240 h 3240"/>
                  <a:gd name="T52" fmla="*/ 2120 w 3400"/>
                  <a:gd name="T53" fmla="*/ 3180 h 3240"/>
                  <a:gd name="T54" fmla="*/ 2180 w 3400"/>
                  <a:gd name="T55" fmla="*/ 3160 h 3240"/>
                  <a:gd name="T56" fmla="*/ 2760 w 3400"/>
                  <a:gd name="T57" fmla="*/ 3180 h 3240"/>
                  <a:gd name="T58" fmla="*/ 3120 w 3400"/>
                  <a:gd name="T59" fmla="*/ 3100 h 3240"/>
                  <a:gd name="T60" fmla="*/ 3180 w 3400"/>
                  <a:gd name="T61" fmla="*/ 3080 h 3240"/>
                  <a:gd name="T62" fmla="*/ 3240 w 3400"/>
                  <a:gd name="T63" fmla="*/ 2960 h 3240"/>
                  <a:gd name="T64" fmla="*/ 3280 w 3400"/>
                  <a:gd name="T65" fmla="*/ 2900 h 3240"/>
                  <a:gd name="T66" fmla="*/ 3320 w 3400"/>
                  <a:gd name="T67" fmla="*/ 2520 h 3240"/>
                  <a:gd name="T68" fmla="*/ 3360 w 3400"/>
                  <a:gd name="T69" fmla="*/ 2400 h 3240"/>
                  <a:gd name="T70" fmla="*/ 3340 w 3400"/>
                  <a:gd name="T71" fmla="*/ 1940 h 3240"/>
                  <a:gd name="T72" fmla="*/ 3380 w 3400"/>
                  <a:gd name="T73" fmla="*/ 1820 h 3240"/>
                  <a:gd name="T74" fmla="*/ 3400 w 3400"/>
                  <a:gd name="T75" fmla="*/ 1760 h 3240"/>
                  <a:gd name="T76" fmla="*/ 3340 w 3400"/>
                  <a:gd name="T77" fmla="*/ 1060 h 3240"/>
                  <a:gd name="T78" fmla="*/ 3300 w 3400"/>
                  <a:gd name="T79" fmla="*/ 940 h 3240"/>
                  <a:gd name="T80" fmla="*/ 3320 w 3400"/>
                  <a:gd name="T81" fmla="*/ 420 h 3240"/>
                  <a:gd name="T82" fmla="*/ 3280 w 3400"/>
                  <a:gd name="T83" fmla="*/ 260 h 3240"/>
                  <a:gd name="T84" fmla="*/ 3220 w 3400"/>
                  <a:gd name="T85" fmla="*/ 220 h 3240"/>
                  <a:gd name="T86" fmla="*/ 3100 w 3400"/>
                  <a:gd name="T87" fmla="*/ 120 h 3240"/>
                  <a:gd name="T88" fmla="*/ 2980 w 3400"/>
                  <a:gd name="T89" fmla="*/ 80 h 3240"/>
                  <a:gd name="T90" fmla="*/ 2680 w 3400"/>
                  <a:gd name="T91" fmla="*/ 100 h 3240"/>
                  <a:gd name="T92" fmla="*/ 2560 w 3400"/>
                  <a:gd name="T93" fmla="*/ 140 h 3240"/>
                  <a:gd name="T94" fmla="*/ 2180 w 3400"/>
                  <a:gd name="T95" fmla="*/ 40 h 3240"/>
                  <a:gd name="T96" fmla="*/ 1600 w 3400"/>
                  <a:gd name="T97" fmla="*/ 60 h 3240"/>
                  <a:gd name="T98" fmla="*/ 1320 w 3400"/>
                  <a:gd name="T99" fmla="*/ 0 h 3240"/>
                  <a:gd name="T100" fmla="*/ 860 w 3400"/>
                  <a:gd name="T101" fmla="*/ 40 h 3240"/>
                  <a:gd name="T102" fmla="*/ 640 w 3400"/>
                  <a:gd name="T103" fmla="*/ 100 h 3240"/>
                  <a:gd name="T104" fmla="*/ 400 w 3400"/>
                  <a:gd name="T105" fmla="*/ 120 h 3240"/>
                  <a:gd name="T106" fmla="*/ 380 w 3400"/>
                  <a:gd name="T107" fmla="*/ 1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0" h="3240">
                    <a:moveTo>
                      <a:pt x="380" y="180"/>
                    </a:moveTo>
                    <a:cubicBezTo>
                      <a:pt x="360" y="187"/>
                      <a:pt x="338" y="190"/>
                      <a:pt x="320" y="200"/>
                    </a:cubicBezTo>
                    <a:cubicBezTo>
                      <a:pt x="278" y="223"/>
                      <a:pt x="200" y="280"/>
                      <a:pt x="200" y="280"/>
                    </a:cubicBezTo>
                    <a:cubicBezTo>
                      <a:pt x="173" y="320"/>
                      <a:pt x="147" y="360"/>
                      <a:pt x="120" y="400"/>
                    </a:cubicBezTo>
                    <a:cubicBezTo>
                      <a:pt x="107" y="420"/>
                      <a:pt x="80" y="460"/>
                      <a:pt x="80" y="460"/>
                    </a:cubicBezTo>
                    <a:cubicBezTo>
                      <a:pt x="45" y="704"/>
                      <a:pt x="39" y="663"/>
                      <a:pt x="60" y="960"/>
                    </a:cubicBezTo>
                    <a:cubicBezTo>
                      <a:pt x="53" y="1073"/>
                      <a:pt x="51" y="1187"/>
                      <a:pt x="40" y="1300"/>
                    </a:cubicBezTo>
                    <a:cubicBezTo>
                      <a:pt x="38" y="1321"/>
                      <a:pt x="20" y="1339"/>
                      <a:pt x="20" y="1360"/>
                    </a:cubicBezTo>
                    <a:cubicBezTo>
                      <a:pt x="20" y="1460"/>
                      <a:pt x="26" y="1561"/>
                      <a:pt x="40" y="1660"/>
                    </a:cubicBezTo>
                    <a:cubicBezTo>
                      <a:pt x="46" y="1702"/>
                      <a:pt x="80" y="1780"/>
                      <a:pt x="80" y="1780"/>
                    </a:cubicBezTo>
                    <a:cubicBezTo>
                      <a:pt x="70" y="1885"/>
                      <a:pt x="68" y="1997"/>
                      <a:pt x="40" y="2100"/>
                    </a:cubicBezTo>
                    <a:cubicBezTo>
                      <a:pt x="29" y="2141"/>
                      <a:pt x="0" y="2220"/>
                      <a:pt x="0" y="2220"/>
                    </a:cubicBezTo>
                    <a:cubicBezTo>
                      <a:pt x="7" y="2307"/>
                      <a:pt x="9" y="2394"/>
                      <a:pt x="20" y="2480"/>
                    </a:cubicBezTo>
                    <a:cubicBezTo>
                      <a:pt x="23" y="2501"/>
                      <a:pt x="37" y="2519"/>
                      <a:pt x="40" y="2540"/>
                    </a:cubicBezTo>
                    <a:cubicBezTo>
                      <a:pt x="44" y="2569"/>
                      <a:pt x="54" y="2791"/>
                      <a:pt x="80" y="2860"/>
                    </a:cubicBezTo>
                    <a:cubicBezTo>
                      <a:pt x="88" y="2883"/>
                      <a:pt x="109" y="2899"/>
                      <a:pt x="120" y="2920"/>
                    </a:cubicBezTo>
                    <a:cubicBezTo>
                      <a:pt x="162" y="3005"/>
                      <a:pt x="138" y="3026"/>
                      <a:pt x="240" y="3060"/>
                    </a:cubicBezTo>
                    <a:cubicBezTo>
                      <a:pt x="330" y="3150"/>
                      <a:pt x="273" y="3111"/>
                      <a:pt x="420" y="3160"/>
                    </a:cubicBezTo>
                    <a:cubicBezTo>
                      <a:pt x="440" y="3167"/>
                      <a:pt x="460" y="3173"/>
                      <a:pt x="480" y="3180"/>
                    </a:cubicBezTo>
                    <a:cubicBezTo>
                      <a:pt x="500" y="3187"/>
                      <a:pt x="540" y="3200"/>
                      <a:pt x="540" y="3200"/>
                    </a:cubicBezTo>
                    <a:cubicBezTo>
                      <a:pt x="778" y="3184"/>
                      <a:pt x="792" y="3162"/>
                      <a:pt x="980" y="3200"/>
                    </a:cubicBezTo>
                    <a:cubicBezTo>
                      <a:pt x="1034" y="3211"/>
                      <a:pt x="1140" y="3240"/>
                      <a:pt x="1140" y="3240"/>
                    </a:cubicBezTo>
                    <a:cubicBezTo>
                      <a:pt x="1271" y="3221"/>
                      <a:pt x="1391" y="3186"/>
                      <a:pt x="1520" y="3160"/>
                    </a:cubicBezTo>
                    <a:cubicBezTo>
                      <a:pt x="1560" y="3167"/>
                      <a:pt x="1600" y="3171"/>
                      <a:pt x="1640" y="3180"/>
                    </a:cubicBezTo>
                    <a:cubicBezTo>
                      <a:pt x="1661" y="3185"/>
                      <a:pt x="1679" y="3195"/>
                      <a:pt x="1700" y="3200"/>
                    </a:cubicBezTo>
                    <a:cubicBezTo>
                      <a:pt x="1766" y="3215"/>
                      <a:pt x="1900" y="3240"/>
                      <a:pt x="1900" y="3240"/>
                    </a:cubicBezTo>
                    <a:cubicBezTo>
                      <a:pt x="2041" y="3212"/>
                      <a:pt x="1968" y="3231"/>
                      <a:pt x="2120" y="3180"/>
                    </a:cubicBezTo>
                    <a:cubicBezTo>
                      <a:pt x="2140" y="3173"/>
                      <a:pt x="2180" y="3160"/>
                      <a:pt x="2180" y="3160"/>
                    </a:cubicBezTo>
                    <a:cubicBezTo>
                      <a:pt x="2466" y="3182"/>
                      <a:pt x="2473" y="3202"/>
                      <a:pt x="2760" y="3180"/>
                    </a:cubicBezTo>
                    <a:cubicBezTo>
                      <a:pt x="2907" y="3131"/>
                      <a:pt x="2961" y="3118"/>
                      <a:pt x="3120" y="3100"/>
                    </a:cubicBezTo>
                    <a:cubicBezTo>
                      <a:pt x="3140" y="3093"/>
                      <a:pt x="3164" y="3093"/>
                      <a:pt x="3180" y="3080"/>
                    </a:cubicBezTo>
                    <a:cubicBezTo>
                      <a:pt x="3228" y="3042"/>
                      <a:pt x="3216" y="3008"/>
                      <a:pt x="3240" y="2960"/>
                    </a:cubicBezTo>
                    <a:cubicBezTo>
                      <a:pt x="3251" y="2939"/>
                      <a:pt x="3267" y="2920"/>
                      <a:pt x="3280" y="2900"/>
                    </a:cubicBezTo>
                    <a:cubicBezTo>
                      <a:pt x="3293" y="2773"/>
                      <a:pt x="3307" y="2647"/>
                      <a:pt x="3320" y="2520"/>
                    </a:cubicBezTo>
                    <a:cubicBezTo>
                      <a:pt x="3324" y="2478"/>
                      <a:pt x="3360" y="2400"/>
                      <a:pt x="3360" y="2400"/>
                    </a:cubicBezTo>
                    <a:cubicBezTo>
                      <a:pt x="3305" y="2236"/>
                      <a:pt x="3313" y="2131"/>
                      <a:pt x="3340" y="1940"/>
                    </a:cubicBezTo>
                    <a:cubicBezTo>
                      <a:pt x="3346" y="1898"/>
                      <a:pt x="3367" y="1860"/>
                      <a:pt x="3380" y="1820"/>
                    </a:cubicBezTo>
                    <a:cubicBezTo>
                      <a:pt x="3387" y="1800"/>
                      <a:pt x="3400" y="1760"/>
                      <a:pt x="3400" y="1760"/>
                    </a:cubicBezTo>
                    <a:cubicBezTo>
                      <a:pt x="3318" y="1514"/>
                      <a:pt x="3369" y="1391"/>
                      <a:pt x="3340" y="1060"/>
                    </a:cubicBezTo>
                    <a:cubicBezTo>
                      <a:pt x="3336" y="1018"/>
                      <a:pt x="3300" y="940"/>
                      <a:pt x="3300" y="940"/>
                    </a:cubicBezTo>
                    <a:cubicBezTo>
                      <a:pt x="3336" y="690"/>
                      <a:pt x="3351" y="748"/>
                      <a:pt x="3320" y="420"/>
                    </a:cubicBezTo>
                    <a:cubicBezTo>
                      <a:pt x="3320" y="416"/>
                      <a:pt x="3296" y="280"/>
                      <a:pt x="3280" y="260"/>
                    </a:cubicBezTo>
                    <a:cubicBezTo>
                      <a:pt x="3265" y="241"/>
                      <a:pt x="3238" y="235"/>
                      <a:pt x="3220" y="220"/>
                    </a:cubicBezTo>
                    <a:cubicBezTo>
                      <a:pt x="3166" y="175"/>
                      <a:pt x="3164" y="148"/>
                      <a:pt x="3100" y="120"/>
                    </a:cubicBezTo>
                    <a:cubicBezTo>
                      <a:pt x="3061" y="103"/>
                      <a:pt x="2980" y="80"/>
                      <a:pt x="2980" y="80"/>
                    </a:cubicBezTo>
                    <a:cubicBezTo>
                      <a:pt x="2880" y="87"/>
                      <a:pt x="2779" y="86"/>
                      <a:pt x="2680" y="100"/>
                    </a:cubicBezTo>
                    <a:cubicBezTo>
                      <a:pt x="2638" y="106"/>
                      <a:pt x="2560" y="140"/>
                      <a:pt x="2560" y="140"/>
                    </a:cubicBezTo>
                    <a:cubicBezTo>
                      <a:pt x="2412" y="125"/>
                      <a:pt x="2301" y="121"/>
                      <a:pt x="2180" y="40"/>
                    </a:cubicBezTo>
                    <a:cubicBezTo>
                      <a:pt x="1933" y="56"/>
                      <a:pt x="1832" y="83"/>
                      <a:pt x="1600" y="60"/>
                    </a:cubicBezTo>
                    <a:cubicBezTo>
                      <a:pt x="1506" y="29"/>
                      <a:pt x="1420" y="14"/>
                      <a:pt x="1320" y="0"/>
                    </a:cubicBezTo>
                    <a:cubicBezTo>
                      <a:pt x="1135" y="12"/>
                      <a:pt x="1026" y="10"/>
                      <a:pt x="860" y="40"/>
                    </a:cubicBezTo>
                    <a:cubicBezTo>
                      <a:pt x="785" y="54"/>
                      <a:pt x="715" y="91"/>
                      <a:pt x="640" y="100"/>
                    </a:cubicBezTo>
                    <a:cubicBezTo>
                      <a:pt x="560" y="110"/>
                      <a:pt x="480" y="113"/>
                      <a:pt x="400" y="120"/>
                    </a:cubicBezTo>
                    <a:cubicBezTo>
                      <a:pt x="356" y="186"/>
                      <a:pt x="336" y="180"/>
                      <a:pt x="380" y="180"/>
                    </a:cubicBezTo>
                    <a:close/>
                  </a:path>
                </a:pathLst>
              </a:custGeom>
              <a:solidFill>
                <a:srgbClr val="C0C0C0">
                  <a:alpha val="50000"/>
                </a:srgbClr>
              </a:solidFill>
              <a:ln w="9525">
                <a:solidFill>
                  <a:srgbClr val="C0C0C0"/>
                </a:solidFill>
                <a:round/>
                <a:headEnd/>
                <a:tailEnd/>
              </a:ln>
            </p:spPr>
            <p:txBody>
              <a:bodyPr/>
              <a:lstStyle/>
              <a:p>
                <a:endParaRPr lang="de-DE"/>
              </a:p>
            </p:txBody>
          </p:sp>
        </p:grpSp>
      </p:grpSp>
      <p:grpSp>
        <p:nvGrpSpPr>
          <p:cNvPr id="64584" name="Group 72"/>
          <p:cNvGrpSpPr>
            <a:grpSpLocks/>
          </p:cNvGrpSpPr>
          <p:nvPr/>
        </p:nvGrpSpPr>
        <p:grpSpPr bwMode="auto">
          <a:xfrm>
            <a:off x="4356100" y="1484313"/>
            <a:ext cx="2089150" cy="4464050"/>
            <a:chOff x="2744" y="935"/>
            <a:chExt cx="1316" cy="2812"/>
          </a:xfrm>
        </p:grpSpPr>
        <p:sp>
          <p:nvSpPr>
            <p:cNvPr id="64585" name="Rectangle 73"/>
            <p:cNvSpPr>
              <a:spLocks noChangeArrowheads="1"/>
            </p:cNvSpPr>
            <p:nvPr/>
          </p:nvSpPr>
          <p:spPr bwMode="auto">
            <a:xfrm>
              <a:off x="2744" y="2931"/>
              <a:ext cx="131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auf ein sauberes</a:t>
              </a:r>
            </a:p>
            <a:p>
              <a:pPr algn="ctr"/>
              <a:r>
                <a:rPr lang="de-DE" altLang="de-DE"/>
                <a:t>Handtuch legen,</a:t>
              </a:r>
            </a:p>
            <a:p>
              <a:pPr algn="ctr"/>
              <a:r>
                <a:rPr lang="de-DE" altLang="de-DE"/>
                <a:t>gründlich polieren, ...</a:t>
              </a:r>
            </a:p>
          </p:txBody>
        </p:sp>
        <p:grpSp>
          <p:nvGrpSpPr>
            <p:cNvPr id="64586" name="Group 74"/>
            <p:cNvGrpSpPr>
              <a:grpSpLocks/>
            </p:cNvGrpSpPr>
            <p:nvPr/>
          </p:nvGrpSpPr>
          <p:grpSpPr bwMode="auto">
            <a:xfrm>
              <a:off x="2971" y="935"/>
              <a:ext cx="873" cy="1842"/>
              <a:chOff x="8743" y="2401"/>
              <a:chExt cx="2183" cy="4603"/>
            </a:xfrm>
          </p:grpSpPr>
          <p:sp>
            <p:nvSpPr>
              <p:cNvPr id="64587" name="Freeform 75" descr="Geflochten"/>
              <p:cNvSpPr>
                <a:spLocks/>
              </p:cNvSpPr>
              <p:nvPr/>
            </p:nvSpPr>
            <p:spPr bwMode="auto">
              <a:xfrm>
                <a:off x="8743" y="2401"/>
                <a:ext cx="2183" cy="4603"/>
              </a:xfrm>
              <a:custGeom>
                <a:avLst/>
                <a:gdLst>
                  <a:gd name="T0" fmla="*/ 90 w 2089"/>
                  <a:gd name="T1" fmla="*/ 344 h 4073"/>
                  <a:gd name="T2" fmla="*/ 110 w 2089"/>
                  <a:gd name="T3" fmla="*/ 2684 h 4073"/>
                  <a:gd name="T4" fmla="*/ 50 w 2089"/>
                  <a:gd name="T5" fmla="*/ 3884 h 4073"/>
                  <a:gd name="T6" fmla="*/ 70 w 2089"/>
                  <a:gd name="T7" fmla="*/ 4024 h 4073"/>
                  <a:gd name="T8" fmla="*/ 330 w 2089"/>
                  <a:gd name="T9" fmla="*/ 3964 h 4073"/>
                  <a:gd name="T10" fmla="*/ 390 w 2089"/>
                  <a:gd name="T11" fmla="*/ 3944 h 4073"/>
                  <a:gd name="T12" fmla="*/ 1410 w 2089"/>
                  <a:gd name="T13" fmla="*/ 4024 h 4073"/>
                  <a:gd name="T14" fmla="*/ 1710 w 2089"/>
                  <a:gd name="T15" fmla="*/ 4004 h 4073"/>
                  <a:gd name="T16" fmla="*/ 1730 w 2089"/>
                  <a:gd name="T17" fmla="*/ 3724 h 4073"/>
                  <a:gd name="T18" fmla="*/ 1710 w 2089"/>
                  <a:gd name="T19" fmla="*/ 3124 h 4073"/>
                  <a:gd name="T20" fmla="*/ 1710 w 2089"/>
                  <a:gd name="T21" fmla="*/ 1624 h 4073"/>
                  <a:gd name="T22" fmla="*/ 1490 w 2089"/>
                  <a:gd name="T23" fmla="*/ 444 h 4073"/>
                  <a:gd name="T24" fmla="*/ 1030 w 2089"/>
                  <a:gd name="T25" fmla="*/ 424 h 4073"/>
                  <a:gd name="T26" fmla="*/ 350 w 2089"/>
                  <a:gd name="T27" fmla="*/ 364 h 4073"/>
                  <a:gd name="T28" fmla="*/ 130 w 2089"/>
                  <a:gd name="T29" fmla="*/ 304 h 4073"/>
                  <a:gd name="T30" fmla="*/ 90 w 2089"/>
                  <a:gd name="T31" fmla="*/ 344 h 4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9" h="4073">
                    <a:moveTo>
                      <a:pt x="90" y="344"/>
                    </a:moveTo>
                    <a:cubicBezTo>
                      <a:pt x="68" y="1120"/>
                      <a:pt x="0" y="1911"/>
                      <a:pt x="110" y="2684"/>
                    </a:cubicBezTo>
                    <a:cubicBezTo>
                      <a:pt x="98" y="3248"/>
                      <a:pt x="105" y="3448"/>
                      <a:pt x="50" y="3884"/>
                    </a:cubicBezTo>
                    <a:cubicBezTo>
                      <a:pt x="57" y="3931"/>
                      <a:pt x="32" y="3996"/>
                      <a:pt x="70" y="4024"/>
                    </a:cubicBezTo>
                    <a:cubicBezTo>
                      <a:pt x="102" y="4048"/>
                      <a:pt x="299" y="3974"/>
                      <a:pt x="330" y="3964"/>
                    </a:cubicBezTo>
                    <a:cubicBezTo>
                      <a:pt x="350" y="3957"/>
                      <a:pt x="390" y="3944"/>
                      <a:pt x="390" y="3944"/>
                    </a:cubicBezTo>
                    <a:cubicBezTo>
                      <a:pt x="734" y="3960"/>
                      <a:pt x="1067" y="4004"/>
                      <a:pt x="1410" y="4024"/>
                    </a:cubicBezTo>
                    <a:cubicBezTo>
                      <a:pt x="1510" y="4017"/>
                      <a:pt x="1637" y="4073"/>
                      <a:pt x="1710" y="4004"/>
                    </a:cubicBezTo>
                    <a:cubicBezTo>
                      <a:pt x="1778" y="3940"/>
                      <a:pt x="1730" y="3818"/>
                      <a:pt x="1730" y="3724"/>
                    </a:cubicBezTo>
                    <a:cubicBezTo>
                      <a:pt x="1730" y="3524"/>
                      <a:pt x="1717" y="3324"/>
                      <a:pt x="1710" y="3124"/>
                    </a:cubicBezTo>
                    <a:cubicBezTo>
                      <a:pt x="1720" y="2774"/>
                      <a:pt x="1800" y="1985"/>
                      <a:pt x="1710" y="1624"/>
                    </a:cubicBezTo>
                    <a:cubicBezTo>
                      <a:pt x="1683" y="0"/>
                      <a:pt x="2089" y="444"/>
                      <a:pt x="1490" y="444"/>
                    </a:cubicBezTo>
                    <a:cubicBezTo>
                      <a:pt x="1337" y="444"/>
                      <a:pt x="1183" y="431"/>
                      <a:pt x="1030" y="424"/>
                    </a:cubicBezTo>
                    <a:cubicBezTo>
                      <a:pt x="761" y="370"/>
                      <a:pt x="753" y="380"/>
                      <a:pt x="350" y="364"/>
                    </a:cubicBezTo>
                    <a:cubicBezTo>
                      <a:pt x="170" y="319"/>
                      <a:pt x="242" y="341"/>
                      <a:pt x="130" y="304"/>
                    </a:cubicBezTo>
                    <a:cubicBezTo>
                      <a:pt x="107" y="373"/>
                      <a:pt x="125" y="379"/>
                      <a:pt x="90" y="344"/>
                    </a:cubicBezTo>
                    <a:close/>
                  </a:path>
                </a:pathLst>
              </a:custGeom>
              <a:pattFill prst="plaid">
                <a:fgClr>
                  <a:srgbClr val="0000FF"/>
                </a:fgClr>
                <a:bgClr>
                  <a:srgbClr val="FFFFFF"/>
                </a:bgClr>
              </a:pattFill>
              <a:ln w="19050" cap="flat">
                <a:solidFill>
                  <a:srgbClr val="0000FF"/>
                </a:solidFill>
                <a:prstDash val="dash"/>
                <a:round/>
                <a:headEnd/>
                <a:tailEnd/>
              </a:ln>
            </p:spPr>
            <p:txBody>
              <a:bodyPr/>
              <a:lstStyle/>
              <a:p>
                <a:endParaRPr lang="de-DE"/>
              </a:p>
            </p:txBody>
          </p:sp>
          <p:sp>
            <p:nvSpPr>
              <p:cNvPr id="64588" name="Freeform 76" descr="Geflochten"/>
              <p:cNvSpPr>
                <a:spLocks/>
              </p:cNvSpPr>
              <p:nvPr/>
            </p:nvSpPr>
            <p:spPr bwMode="auto">
              <a:xfrm>
                <a:off x="8931" y="2777"/>
                <a:ext cx="1714" cy="226"/>
              </a:xfrm>
              <a:custGeom>
                <a:avLst/>
                <a:gdLst>
                  <a:gd name="T0" fmla="*/ 0 w 1640"/>
                  <a:gd name="T1" fmla="*/ 0 h 200"/>
                  <a:gd name="T2" fmla="*/ 240 w 1640"/>
                  <a:gd name="T3" fmla="*/ 20 h 200"/>
                  <a:gd name="T4" fmla="*/ 360 w 1640"/>
                  <a:gd name="T5" fmla="*/ 40 h 200"/>
                  <a:gd name="T6" fmla="*/ 660 w 1640"/>
                  <a:gd name="T7" fmla="*/ 0 h 200"/>
                  <a:gd name="T8" fmla="*/ 1560 w 1640"/>
                  <a:gd name="T9" fmla="*/ 60 h 200"/>
                  <a:gd name="T10" fmla="*/ 1420 w 1640"/>
                  <a:gd name="T11" fmla="*/ 140 h 200"/>
                  <a:gd name="T12" fmla="*/ 1360 w 1640"/>
                  <a:gd name="T13" fmla="*/ 180 h 200"/>
                  <a:gd name="T14" fmla="*/ 920 w 1640"/>
                  <a:gd name="T15" fmla="*/ 200 h 200"/>
                  <a:gd name="T16" fmla="*/ 800 w 1640"/>
                  <a:gd name="T17" fmla="*/ 180 h 200"/>
                  <a:gd name="T18" fmla="*/ 680 w 1640"/>
                  <a:gd name="T19" fmla="*/ 120 h 200"/>
                  <a:gd name="T20" fmla="*/ 240 w 1640"/>
                  <a:gd name="T21" fmla="*/ 100 h 200"/>
                  <a:gd name="T22" fmla="*/ 0 w 1640"/>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0" h="200">
                    <a:moveTo>
                      <a:pt x="0" y="0"/>
                    </a:moveTo>
                    <a:cubicBezTo>
                      <a:pt x="80" y="7"/>
                      <a:pt x="160" y="11"/>
                      <a:pt x="240" y="20"/>
                    </a:cubicBezTo>
                    <a:cubicBezTo>
                      <a:pt x="280" y="24"/>
                      <a:pt x="319" y="40"/>
                      <a:pt x="360" y="40"/>
                    </a:cubicBezTo>
                    <a:cubicBezTo>
                      <a:pt x="477" y="40"/>
                      <a:pt x="554" y="21"/>
                      <a:pt x="660" y="0"/>
                    </a:cubicBezTo>
                    <a:cubicBezTo>
                      <a:pt x="993" y="22"/>
                      <a:pt x="1202" y="47"/>
                      <a:pt x="1560" y="60"/>
                    </a:cubicBezTo>
                    <a:cubicBezTo>
                      <a:pt x="1640" y="180"/>
                      <a:pt x="1608" y="93"/>
                      <a:pt x="1420" y="140"/>
                    </a:cubicBezTo>
                    <a:cubicBezTo>
                      <a:pt x="1397" y="146"/>
                      <a:pt x="1384" y="177"/>
                      <a:pt x="1360" y="180"/>
                    </a:cubicBezTo>
                    <a:cubicBezTo>
                      <a:pt x="1214" y="197"/>
                      <a:pt x="1067" y="193"/>
                      <a:pt x="920" y="200"/>
                    </a:cubicBezTo>
                    <a:cubicBezTo>
                      <a:pt x="880" y="193"/>
                      <a:pt x="838" y="193"/>
                      <a:pt x="800" y="180"/>
                    </a:cubicBezTo>
                    <a:cubicBezTo>
                      <a:pt x="715" y="152"/>
                      <a:pt x="769" y="127"/>
                      <a:pt x="680" y="120"/>
                    </a:cubicBezTo>
                    <a:cubicBezTo>
                      <a:pt x="534" y="108"/>
                      <a:pt x="387" y="107"/>
                      <a:pt x="240" y="100"/>
                    </a:cubicBezTo>
                    <a:cubicBezTo>
                      <a:pt x="108" y="78"/>
                      <a:pt x="91" y="91"/>
                      <a:pt x="0" y="0"/>
                    </a:cubicBezTo>
                    <a:close/>
                  </a:path>
                </a:pathLst>
              </a:custGeom>
              <a:pattFill prst="plaid">
                <a:fgClr>
                  <a:srgbClr val="0000FF"/>
                </a:fgClr>
                <a:bgClr>
                  <a:srgbClr val="FFFFFF"/>
                </a:bgClr>
              </a:pattFill>
              <a:ln w="9525" cap="rnd">
                <a:solidFill>
                  <a:srgbClr val="0000FF"/>
                </a:solidFill>
                <a:prstDash val="sysDot"/>
                <a:round/>
                <a:headEnd/>
                <a:tailEnd/>
              </a:ln>
            </p:spPr>
            <p:txBody>
              <a:bodyPr/>
              <a:lstStyle/>
              <a:p>
                <a:endParaRPr lang="de-DE"/>
              </a:p>
            </p:txBody>
          </p:sp>
          <p:sp>
            <p:nvSpPr>
              <p:cNvPr id="64589" name="Freeform 77"/>
              <p:cNvSpPr>
                <a:spLocks/>
              </p:cNvSpPr>
              <p:nvPr/>
            </p:nvSpPr>
            <p:spPr bwMode="auto">
              <a:xfrm>
                <a:off x="9119" y="4095"/>
                <a:ext cx="564" cy="1419"/>
              </a:xfrm>
              <a:custGeom>
                <a:avLst/>
                <a:gdLst>
                  <a:gd name="T0" fmla="*/ 260 w 540"/>
                  <a:gd name="T1" fmla="*/ 16 h 1256"/>
                  <a:gd name="T2" fmla="*/ 200 w 540"/>
                  <a:gd name="T3" fmla="*/ 76 h 1256"/>
                  <a:gd name="T4" fmla="*/ 140 w 540"/>
                  <a:gd name="T5" fmla="*/ 356 h 1256"/>
                  <a:gd name="T6" fmla="*/ 80 w 540"/>
                  <a:gd name="T7" fmla="*/ 696 h 1256"/>
                  <a:gd name="T8" fmla="*/ 40 w 540"/>
                  <a:gd name="T9" fmla="*/ 776 h 1256"/>
                  <a:gd name="T10" fmla="*/ 0 w 540"/>
                  <a:gd name="T11" fmla="*/ 896 h 1256"/>
                  <a:gd name="T12" fmla="*/ 40 w 540"/>
                  <a:gd name="T13" fmla="*/ 1096 h 1256"/>
                  <a:gd name="T14" fmla="*/ 180 w 540"/>
                  <a:gd name="T15" fmla="*/ 1176 h 1256"/>
                  <a:gd name="T16" fmla="*/ 240 w 540"/>
                  <a:gd name="T17" fmla="*/ 1216 h 1256"/>
                  <a:gd name="T18" fmla="*/ 360 w 540"/>
                  <a:gd name="T19" fmla="*/ 1256 h 1256"/>
                  <a:gd name="T20" fmla="*/ 540 w 540"/>
                  <a:gd name="T21" fmla="*/ 1136 h 1256"/>
                  <a:gd name="T22" fmla="*/ 520 w 540"/>
                  <a:gd name="T23" fmla="*/ 956 h 1256"/>
                  <a:gd name="T24" fmla="*/ 480 w 540"/>
                  <a:gd name="T25" fmla="*/ 836 h 1256"/>
                  <a:gd name="T26" fmla="*/ 460 w 540"/>
                  <a:gd name="T27" fmla="*/ 776 h 1256"/>
                  <a:gd name="T28" fmla="*/ 480 w 540"/>
                  <a:gd name="T29" fmla="*/ 596 h 1256"/>
                  <a:gd name="T30" fmla="*/ 500 w 540"/>
                  <a:gd name="T31" fmla="*/ 536 h 1256"/>
                  <a:gd name="T32" fmla="*/ 420 w 540"/>
                  <a:gd name="T33" fmla="*/ 156 h 1256"/>
                  <a:gd name="T34" fmla="*/ 400 w 540"/>
                  <a:gd name="T35" fmla="*/ 76 h 1256"/>
                  <a:gd name="T36" fmla="*/ 380 w 540"/>
                  <a:gd name="T37" fmla="*/ 16 h 1256"/>
                  <a:gd name="T38" fmla="*/ 260 w 540"/>
                  <a:gd name="T39" fmla="*/ 1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0" h="1256">
                    <a:moveTo>
                      <a:pt x="260" y="16"/>
                    </a:moveTo>
                    <a:cubicBezTo>
                      <a:pt x="240" y="36"/>
                      <a:pt x="214" y="51"/>
                      <a:pt x="200" y="76"/>
                    </a:cubicBezTo>
                    <a:cubicBezTo>
                      <a:pt x="162" y="143"/>
                      <a:pt x="160" y="276"/>
                      <a:pt x="140" y="356"/>
                    </a:cubicBezTo>
                    <a:cubicBezTo>
                      <a:pt x="131" y="436"/>
                      <a:pt x="119" y="618"/>
                      <a:pt x="80" y="696"/>
                    </a:cubicBezTo>
                    <a:cubicBezTo>
                      <a:pt x="67" y="723"/>
                      <a:pt x="51" y="748"/>
                      <a:pt x="40" y="776"/>
                    </a:cubicBezTo>
                    <a:cubicBezTo>
                      <a:pt x="24" y="815"/>
                      <a:pt x="0" y="896"/>
                      <a:pt x="0" y="896"/>
                    </a:cubicBezTo>
                    <a:cubicBezTo>
                      <a:pt x="13" y="963"/>
                      <a:pt x="14" y="1033"/>
                      <a:pt x="40" y="1096"/>
                    </a:cubicBezTo>
                    <a:cubicBezTo>
                      <a:pt x="48" y="1114"/>
                      <a:pt x="174" y="1173"/>
                      <a:pt x="180" y="1176"/>
                    </a:cubicBezTo>
                    <a:cubicBezTo>
                      <a:pt x="201" y="1188"/>
                      <a:pt x="218" y="1206"/>
                      <a:pt x="240" y="1216"/>
                    </a:cubicBezTo>
                    <a:cubicBezTo>
                      <a:pt x="279" y="1233"/>
                      <a:pt x="360" y="1256"/>
                      <a:pt x="360" y="1256"/>
                    </a:cubicBezTo>
                    <a:cubicBezTo>
                      <a:pt x="469" y="1234"/>
                      <a:pt x="504" y="1245"/>
                      <a:pt x="540" y="1136"/>
                    </a:cubicBezTo>
                    <a:cubicBezTo>
                      <a:pt x="533" y="1076"/>
                      <a:pt x="532" y="1015"/>
                      <a:pt x="520" y="956"/>
                    </a:cubicBezTo>
                    <a:cubicBezTo>
                      <a:pt x="512" y="915"/>
                      <a:pt x="493" y="876"/>
                      <a:pt x="480" y="836"/>
                    </a:cubicBezTo>
                    <a:cubicBezTo>
                      <a:pt x="473" y="816"/>
                      <a:pt x="460" y="776"/>
                      <a:pt x="460" y="776"/>
                    </a:cubicBezTo>
                    <a:cubicBezTo>
                      <a:pt x="467" y="716"/>
                      <a:pt x="470" y="656"/>
                      <a:pt x="480" y="596"/>
                    </a:cubicBezTo>
                    <a:cubicBezTo>
                      <a:pt x="483" y="575"/>
                      <a:pt x="500" y="557"/>
                      <a:pt x="500" y="536"/>
                    </a:cubicBezTo>
                    <a:cubicBezTo>
                      <a:pt x="500" y="399"/>
                      <a:pt x="457" y="284"/>
                      <a:pt x="420" y="156"/>
                    </a:cubicBezTo>
                    <a:cubicBezTo>
                      <a:pt x="412" y="130"/>
                      <a:pt x="408" y="102"/>
                      <a:pt x="400" y="76"/>
                    </a:cubicBezTo>
                    <a:cubicBezTo>
                      <a:pt x="394" y="56"/>
                      <a:pt x="399" y="24"/>
                      <a:pt x="380" y="16"/>
                    </a:cubicBezTo>
                    <a:cubicBezTo>
                      <a:pt x="343" y="0"/>
                      <a:pt x="300" y="16"/>
                      <a:pt x="260" y="16"/>
                    </a:cubicBezTo>
                    <a:close/>
                  </a:path>
                </a:pathLst>
              </a:custGeom>
              <a:solidFill>
                <a:srgbClr val="0000FF">
                  <a:alpha val="50000"/>
                </a:srgbClr>
              </a:solidFill>
              <a:ln w="0" cap="rnd">
                <a:solidFill>
                  <a:srgbClr val="000080"/>
                </a:solidFill>
                <a:prstDash val="sysDot"/>
                <a:round/>
                <a:headEnd/>
                <a:tailEnd/>
              </a:ln>
            </p:spPr>
            <p:txBody>
              <a:bodyPr/>
              <a:lstStyle/>
              <a:p>
                <a:endParaRPr lang="de-DE"/>
              </a:p>
            </p:txBody>
          </p:sp>
          <p:sp>
            <p:nvSpPr>
              <p:cNvPr id="64590" name="Freeform 78"/>
              <p:cNvSpPr>
                <a:spLocks/>
              </p:cNvSpPr>
              <p:nvPr/>
            </p:nvSpPr>
            <p:spPr bwMode="auto">
              <a:xfrm>
                <a:off x="9495" y="3530"/>
                <a:ext cx="990" cy="960"/>
              </a:xfrm>
              <a:custGeom>
                <a:avLst/>
                <a:gdLst>
                  <a:gd name="T0" fmla="*/ 0 w 947"/>
                  <a:gd name="T1" fmla="*/ 368 h 849"/>
                  <a:gd name="T2" fmla="*/ 60 w 947"/>
                  <a:gd name="T3" fmla="*/ 228 h 849"/>
                  <a:gd name="T4" fmla="*/ 140 w 947"/>
                  <a:gd name="T5" fmla="*/ 168 h 849"/>
                  <a:gd name="T6" fmla="*/ 240 w 947"/>
                  <a:gd name="T7" fmla="*/ 88 h 849"/>
                  <a:gd name="T8" fmla="*/ 480 w 947"/>
                  <a:gd name="T9" fmla="*/ 28 h 849"/>
                  <a:gd name="T10" fmla="*/ 560 w 947"/>
                  <a:gd name="T11" fmla="*/ 228 h 849"/>
                  <a:gd name="T12" fmla="*/ 720 w 947"/>
                  <a:gd name="T13" fmla="*/ 388 h 849"/>
                  <a:gd name="T14" fmla="*/ 820 w 947"/>
                  <a:gd name="T15" fmla="*/ 488 h 849"/>
                  <a:gd name="T16" fmla="*/ 940 w 947"/>
                  <a:gd name="T17" fmla="*/ 668 h 849"/>
                  <a:gd name="T18" fmla="*/ 920 w 947"/>
                  <a:gd name="T19" fmla="*/ 748 h 849"/>
                  <a:gd name="T20" fmla="*/ 540 w 947"/>
                  <a:gd name="T21" fmla="*/ 688 h 849"/>
                  <a:gd name="T22" fmla="*/ 340 w 947"/>
                  <a:gd name="T23" fmla="*/ 708 h 849"/>
                  <a:gd name="T24" fmla="*/ 280 w 947"/>
                  <a:gd name="T25" fmla="*/ 768 h 849"/>
                  <a:gd name="T26" fmla="*/ 160 w 947"/>
                  <a:gd name="T27" fmla="*/ 728 h 849"/>
                  <a:gd name="T28" fmla="*/ 100 w 947"/>
                  <a:gd name="T29" fmla="*/ 468 h 849"/>
                  <a:gd name="T30" fmla="*/ 40 w 947"/>
                  <a:gd name="T31" fmla="*/ 428 h 849"/>
                  <a:gd name="T32" fmla="*/ 0 w 947"/>
                  <a:gd name="T33" fmla="*/ 36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7" h="849">
                    <a:moveTo>
                      <a:pt x="0" y="368"/>
                    </a:moveTo>
                    <a:cubicBezTo>
                      <a:pt x="15" y="307"/>
                      <a:pt x="14" y="274"/>
                      <a:pt x="60" y="228"/>
                    </a:cubicBezTo>
                    <a:cubicBezTo>
                      <a:pt x="84" y="204"/>
                      <a:pt x="116" y="192"/>
                      <a:pt x="140" y="168"/>
                    </a:cubicBezTo>
                    <a:cubicBezTo>
                      <a:pt x="230" y="78"/>
                      <a:pt x="123" y="127"/>
                      <a:pt x="240" y="88"/>
                    </a:cubicBezTo>
                    <a:cubicBezTo>
                      <a:pt x="352" y="4"/>
                      <a:pt x="341" y="0"/>
                      <a:pt x="480" y="28"/>
                    </a:cubicBezTo>
                    <a:cubicBezTo>
                      <a:pt x="533" y="107"/>
                      <a:pt x="525" y="146"/>
                      <a:pt x="560" y="228"/>
                    </a:cubicBezTo>
                    <a:cubicBezTo>
                      <a:pt x="591" y="300"/>
                      <a:pt x="658" y="347"/>
                      <a:pt x="720" y="388"/>
                    </a:cubicBezTo>
                    <a:cubicBezTo>
                      <a:pt x="801" y="549"/>
                      <a:pt x="710" y="414"/>
                      <a:pt x="820" y="488"/>
                    </a:cubicBezTo>
                    <a:cubicBezTo>
                      <a:pt x="884" y="531"/>
                      <a:pt x="917" y="599"/>
                      <a:pt x="940" y="668"/>
                    </a:cubicBezTo>
                    <a:cubicBezTo>
                      <a:pt x="933" y="695"/>
                      <a:pt x="947" y="743"/>
                      <a:pt x="920" y="748"/>
                    </a:cubicBezTo>
                    <a:cubicBezTo>
                      <a:pt x="712" y="787"/>
                      <a:pt x="673" y="755"/>
                      <a:pt x="540" y="688"/>
                    </a:cubicBezTo>
                    <a:cubicBezTo>
                      <a:pt x="473" y="695"/>
                      <a:pt x="404" y="688"/>
                      <a:pt x="340" y="708"/>
                    </a:cubicBezTo>
                    <a:cubicBezTo>
                      <a:pt x="313" y="716"/>
                      <a:pt x="308" y="765"/>
                      <a:pt x="280" y="768"/>
                    </a:cubicBezTo>
                    <a:cubicBezTo>
                      <a:pt x="238" y="773"/>
                      <a:pt x="160" y="728"/>
                      <a:pt x="160" y="728"/>
                    </a:cubicBezTo>
                    <a:cubicBezTo>
                      <a:pt x="45" y="556"/>
                      <a:pt x="227" y="849"/>
                      <a:pt x="100" y="468"/>
                    </a:cubicBezTo>
                    <a:cubicBezTo>
                      <a:pt x="92" y="445"/>
                      <a:pt x="60" y="441"/>
                      <a:pt x="40" y="428"/>
                    </a:cubicBezTo>
                    <a:cubicBezTo>
                      <a:pt x="18" y="362"/>
                      <a:pt x="41" y="368"/>
                      <a:pt x="0" y="368"/>
                    </a:cubicBezTo>
                    <a:close/>
                  </a:path>
                </a:pathLst>
              </a:custGeom>
              <a:solidFill>
                <a:srgbClr val="0000FF">
                  <a:alpha val="50000"/>
                </a:srgbClr>
              </a:solidFill>
              <a:ln>
                <a:noFill/>
              </a:ln>
              <a:extLst>
                <a:ext uri="{91240B29-F687-4F45-9708-019B960494DF}">
                  <a14:hiddenLine xmlns:a14="http://schemas.microsoft.com/office/drawing/2010/main" w="0" cap="rnd">
                    <a:solidFill>
                      <a:srgbClr val="000080"/>
                    </a:solidFill>
                    <a:prstDash val="sysDot"/>
                    <a:round/>
                    <a:headEnd/>
                    <a:tailEnd/>
                  </a14:hiddenLine>
                </a:ext>
              </a:extLst>
            </p:spPr>
            <p:txBody>
              <a:bodyPr/>
              <a:lstStyle/>
              <a:p>
                <a:endParaRPr lang="de-DE"/>
              </a:p>
            </p:txBody>
          </p:sp>
          <p:sp>
            <p:nvSpPr>
              <p:cNvPr id="64591" name="Freeform 79"/>
              <p:cNvSpPr>
                <a:spLocks/>
              </p:cNvSpPr>
              <p:nvPr/>
            </p:nvSpPr>
            <p:spPr bwMode="auto">
              <a:xfrm>
                <a:off x="9307" y="4847"/>
                <a:ext cx="1021" cy="1426"/>
              </a:xfrm>
              <a:custGeom>
                <a:avLst/>
                <a:gdLst>
                  <a:gd name="T0" fmla="*/ 372 w 977"/>
                  <a:gd name="T1" fmla="*/ 20 h 1262"/>
                  <a:gd name="T2" fmla="*/ 332 w 977"/>
                  <a:gd name="T3" fmla="*/ 320 h 1262"/>
                  <a:gd name="T4" fmla="*/ 172 w 977"/>
                  <a:gd name="T5" fmla="*/ 520 h 1262"/>
                  <a:gd name="T6" fmla="*/ 72 w 977"/>
                  <a:gd name="T7" fmla="*/ 640 h 1262"/>
                  <a:gd name="T8" fmla="*/ 12 w 977"/>
                  <a:gd name="T9" fmla="*/ 840 h 1262"/>
                  <a:gd name="T10" fmla="*/ 32 w 977"/>
                  <a:gd name="T11" fmla="*/ 1040 h 1262"/>
                  <a:gd name="T12" fmla="*/ 132 w 977"/>
                  <a:gd name="T13" fmla="*/ 1060 h 1262"/>
                  <a:gd name="T14" fmla="*/ 252 w 977"/>
                  <a:gd name="T15" fmla="*/ 1100 h 1262"/>
                  <a:gd name="T16" fmla="*/ 332 w 977"/>
                  <a:gd name="T17" fmla="*/ 1220 h 1262"/>
                  <a:gd name="T18" fmla="*/ 452 w 977"/>
                  <a:gd name="T19" fmla="*/ 1260 h 1262"/>
                  <a:gd name="T20" fmla="*/ 752 w 977"/>
                  <a:gd name="T21" fmla="*/ 1240 h 1262"/>
                  <a:gd name="T22" fmla="*/ 912 w 977"/>
                  <a:gd name="T23" fmla="*/ 1060 h 1262"/>
                  <a:gd name="T24" fmla="*/ 892 w 977"/>
                  <a:gd name="T25" fmla="*/ 460 h 1262"/>
                  <a:gd name="T26" fmla="*/ 852 w 977"/>
                  <a:gd name="T27" fmla="*/ 260 h 1262"/>
                  <a:gd name="T28" fmla="*/ 652 w 977"/>
                  <a:gd name="T29" fmla="*/ 40 h 1262"/>
                  <a:gd name="T30" fmla="*/ 532 w 977"/>
                  <a:gd name="T31" fmla="*/ 0 h 1262"/>
                  <a:gd name="T32" fmla="*/ 372 w 977"/>
                  <a:gd name="T33" fmla="*/ 2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7" h="1262">
                    <a:moveTo>
                      <a:pt x="372" y="20"/>
                    </a:moveTo>
                    <a:cubicBezTo>
                      <a:pt x="359" y="120"/>
                      <a:pt x="352" y="221"/>
                      <a:pt x="332" y="320"/>
                    </a:cubicBezTo>
                    <a:cubicBezTo>
                      <a:pt x="308" y="438"/>
                      <a:pt x="240" y="438"/>
                      <a:pt x="172" y="520"/>
                    </a:cubicBezTo>
                    <a:cubicBezTo>
                      <a:pt x="33" y="687"/>
                      <a:pt x="247" y="465"/>
                      <a:pt x="72" y="640"/>
                    </a:cubicBezTo>
                    <a:cubicBezTo>
                      <a:pt x="23" y="786"/>
                      <a:pt x="42" y="719"/>
                      <a:pt x="12" y="840"/>
                    </a:cubicBezTo>
                    <a:cubicBezTo>
                      <a:pt x="19" y="907"/>
                      <a:pt x="0" y="981"/>
                      <a:pt x="32" y="1040"/>
                    </a:cubicBezTo>
                    <a:cubicBezTo>
                      <a:pt x="48" y="1070"/>
                      <a:pt x="99" y="1051"/>
                      <a:pt x="132" y="1060"/>
                    </a:cubicBezTo>
                    <a:cubicBezTo>
                      <a:pt x="173" y="1071"/>
                      <a:pt x="252" y="1100"/>
                      <a:pt x="252" y="1100"/>
                    </a:cubicBezTo>
                    <a:cubicBezTo>
                      <a:pt x="279" y="1140"/>
                      <a:pt x="305" y="1180"/>
                      <a:pt x="332" y="1220"/>
                    </a:cubicBezTo>
                    <a:cubicBezTo>
                      <a:pt x="355" y="1255"/>
                      <a:pt x="452" y="1260"/>
                      <a:pt x="452" y="1260"/>
                    </a:cubicBezTo>
                    <a:cubicBezTo>
                      <a:pt x="552" y="1253"/>
                      <a:pt x="654" y="1262"/>
                      <a:pt x="752" y="1240"/>
                    </a:cubicBezTo>
                    <a:cubicBezTo>
                      <a:pt x="771" y="1236"/>
                      <a:pt x="890" y="1082"/>
                      <a:pt x="912" y="1060"/>
                    </a:cubicBezTo>
                    <a:cubicBezTo>
                      <a:pt x="977" y="866"/>
                      <a:pt x="928" y="657"/>
                      <a:pt x="892" y="460"/>
                    </a:cubicBezTo>
                    <a:cubicBezTo>
                      <a:pt x="889" y="444"/>
                      <a:pt x="867" y="290"/>
                      <a:pt x="852" y="260"/>
                    </a:cubicBezTo>
                    <a:cubicBezTo>
                      <a:pt x="813" y="182"/>
                      <a:pt x="737" y="78"/>
                      <a:pt x="652" y="40"/>
                    </a:cubicBezTo>
                    <a:cubicBezTo>
                      <a:pt x="613" y="23"/>
                      <a:pt x="532" y="0"/>
                      <a:pt x="532" y="0"/>
                    </a:cubicBezTo>
                    <a:cubicBezTo>
                      <a:pt x="385" y="21"/>
                      <a:pt x="439" y="20"/>
                      <a:pt x="372" y="20"/>
                    </a:cubicBezTo>
                    <a:close/>
                  </a:path>
                </a:pathLst>
              </a:custGeom>
              <a:solidFill>
                <a:srgbClr val="0000FF">
                  <a:alpha val="50000"/>
                </a:srgbClr>
              </a:solidFill>
              <a:ln>
                <a:noFill/>
              </a:ln>
              <a:extLst>
                <a:ext uri="{91240B29-F687-4F45-9708-019B960494DF}">
                  <a14:hiddenLine xmlns:a14="http://schemas.microsoft.com/office/drawing/2010/main" w="0" cap="rnd">
                    <a:solidFill>
                      <a:srgbClr val="000080"/>
                    </a:solidFill>
                    <a:prstDash val="sysDot"/>
                    <a:round/>
                    <a:headEnd/>
                    <a:tailEnd/>
                  </a14:hiddenLine>
                </a:ext>
              </a:extLst>
            </p:spPr>
            <p:txBody>
              <a:bodyPr/>
              <a:lstStyle/>
              <a:p>
                <a:endParaRPr lang="de-DE"/>
              </a:p>
            </p:txBody>
          </p:sp>
          <p:graphicFrame>
            <p:nvGraphicFramePr>
              <p:cNvPr id="64592" name="Object 80"/>
              <p:cNvGraphicFramePr>
                <a:graphicFrameLocks noChangeAspect="1"/>
              </p:cNvGraphicFramePr>
              <p:nvPr/>
            </p:nvGraphicFramePr>
            <p:xfrm>
              <a:off x="9119" y="3718"/>
              <a:ext cx="669" cy="1763"/>
            </p:xfrm>
            <a:graphic>
              <a:graphicData uri="http://schemas.openxmlformats.org/presentationml/2006/ole">
                <mc:AlternateContent xmlns:mc="http://schemas.openxmlformats.org/markup-compatibility/2006">
                  <mc:Choice xmlns:v="urn:schemas-microsoft-com:vml" Requires="v">
                    <p:oleObj spid="_x0000_s3116" name="Micrografx Windows Draw 6.0 Zeichnung" r:id="rId93" imgW="403920" imgH="992520" progId="Draw.Document.6">
                      <p:embed/>
                    </p:oleObj>
                  </mc:Choice>
                  <mc:Fallback>
                    <p:oleObj name="Micrografx Windows Draw 6.0 Zeichnung" r:id="rId93" imgW="403920" imgH="992520" progId="Draw.Document.6">
                      <p:embed/>
                      <p:pic>
                        <p:nvPicPr>
                          <p:cNvPr id="0" name="Object 80"/>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19" y="3718"/>
                            <a:ext cx="669"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93" name="Object 81"/>
              <p:cNvGraphicFramePr>
                <a:graphicFrameLocks noChangeAspect="1"/>
              </p:cNvGraphicFramePr>
              <p:nvPr/>
            </p:nvGraphicFramePr>
            <p:xfrm>
              <a:off x="9119" y="3530"/>
              <a:ext cx="627" cy="1831"/>
            </p:xfrm>
            <a:graphic>
              <a:graphicData uri="http://schemas.openxmlformats.org/presentationml/2006/ole">
                <mc:AlternateContent xmlns:mc="http://schemas.openxmlformats.org/markup-compatibility/2006">
                  <mc:Choice xmlns:v="urn:schemas-microsoft-com:vml" Requires="v">
                    <p:oleObj spid="_x0000_s3117" name="Micrografx Windows Draw 6.0 Zeichnung" r:id="rId95" imgW="384840" imgH="1022760" progId="Draw.Document.6">
                      <p:embed/>
                    </p:oleObj>
                  </mc:Choice>
                  <mc:Fallback>
                    <p:oleObj name="Micrografx Windows Draw 6.0 Zeichnung" r:id="rId95" imgW="384840" imgH="1022760" progId="Draw.Document.6">
                      <p:embed/>
                      <p:pic>
                        <p:nvPicPr>
                          <p:cNvPr id="0" name="Object 81"/>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9119" y="3530"/>
                            <a:ext cx="627" cy="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94" name="Freeform 82"/>
              <p:cNvSpPr>
                <a:spLocks/>
              </p:cNvSpPr>
              <p:nvPr/>
            </p:nvSpPr>
            <p:spPr bwMode="auto">
              <a:xfrm>
                <a:off x="9307" y="3718"/>
                <a:ext cx="185" cy="191"/>
              </a:xfrm>
              <a:custGeom>
                <a:avLst/>
                <a:gdLst>
                  <a:gd name="T0" fmla="*/ 87 w 177"/>
                  <a:gd name="T1" fmla="*/ 0 h 168"/>
                  <a:gd name="T2" fmla="*/ 27 w 177"/>
                  <a:gd name="T3" fmla="*/ 20 h 168"/>
                  <a:gd name="T4" fmla="*/ 27 w 177"/>
                  <a:gd name="T5" fmla="*/ 140 h 168"/>
                  <a:gd name="T6" fmla="*/ 87 w 177"/>
                  <a:gd name="T7" fmla="*/ 160 h 168"/>
                  <a:gd name="T8" fmla="*/ 67 w 177"/>
                  <a:gd name="T9" fmla="*/ 60 h 168"/>
                  <a:gd name="T10" fmla="*/ 87 w 177"/>
                  <a:gd name="T11" fmla="*/ 0 h 168"/>
                </a:gdLst>
                <a:ahLst/>
                <a:cxnLst>
                  <a:cxn ang="0">
                    <a:pos x="T0" y="T1"/>
                  </a:cxn>
                  <a:cxn ang="0">
                    <a:pos x="T2" y="T3"/>
                  </a:cxn>
                  <a:cxn ang="0">
                    <a:pos x="T4" y="T5"/>
                  </a:cxn>
                  <a:cxn ang="0">
                    <a:pos x="T6" y="T7"/>
                  </a:cxn>
                  <a:cxn ang="0">
                    <a:pos x="T8" y="T9"/>
                  </a:cxn>
                  <a:cxn ang="0">
                    <a:pos x="T10" y="T11"/>
                  </a:cxn>
                </a:cxnLst>
                <a:rect l="0" t="0" r="r" b="b"/>
                <a:pathLst>
                  <a:path w="177" h="168">
                    <a:moveTo>
                      <a:pt x="87" y="0"/>
                    </a:moveTo>
                    <a:cubicBezTo>
                      <a:pt x="67" y="7"/>
                      <a:pt x="42" y="5"/>
                      <a:pt x="27" y="20"/>
                    </a:cubicBezTo>
                    <a:cubicBezTo>
                      <a:pt x="0" y="47"/>
                      <a:pt x="0" y="113"/>
                      <a:pt x="27" y="140"/>
                    </a:cubicBezTo>
                    <a:cubicBezTo>
                      <a:pt x="42" y="155"/>
                      <a:pt x="67" y="153"/>
                      <a:pt x="87" y="160"/>
                    </a:cubicBezTo>
                    <a:cubicBezTo>
                      <a:pt x="177" y="25"/>
                      <a:pt x="110" y="168"/>
                      <a:pt x="67" y="60"/>
                    </a:cubicBezTo>
                    <a:cubicBezTo>
                      <a:pt x="59" y="40"/>
                      <a:pt x="80" y="20"/>
                      <a:pt x="87" y="0"/>
                    </a:cubicBezTo>
                    <a:close/>
                  </a:path>
                </a:pathLst>
              </a:custGeom>
              <a:solidFill>
                <a:srgbClr val="C0C0C0">
                  <a:alpha val="50000"/>
                </a:srgbClr>
              </a:solidFill>
              <a:ln w="9525">
                <a:solidFill>
                  <a:srgbClr val="C0C0C0"/>
                </a:solidFill>
                <a:round/>
                <a:headEnd/>
                <a:tailEnd/>
              </a:ln>
            </p:spPr>
            <p:txBody>
              <a:bodyPr/>
              <a:lstStyle/>
              <a:p>
                <a:endParaRPr lang="de-DE"/>
              </a:p>
            </p:txBody>
          </p:sp>
          <p:grpSp>
            <p:nvGrpSpPr>
              <p:cNvPr id="64595" name="Group 83"/>
              <p:cNvGrpSpPr>
                <a:grpSpLocks/>
              </p:cNvGrpSpPr>
              <p:nvPr/>
            </p:nvGrpSpPr>
            <p:grpSpPr bwMode="auto">
              <a:xfrm>
                <a:off x="9307" y="3718"/>
                <a:ext cx="983" cy="2035"/>
                <a:chOff x="8438" y="5465"/>
                <a:chExt cx="940" cy="1946"/>
              </a:xfrm>
            </p:grpSpPr>
            <p:graphicFrame>
              <p:nvGraphicFramePr>
                <p:cNvPr id="64596" name="Object 84"/>
                <p:cNvGraphicFramePr>
                  <a:graphicFrameLocks noChangeAspect="1"/>
                </p:cNvGraphicFramePr>
                <p:nvPr/>
              </p:nvGraphicFramePr>
              <p:xfrm>
                <a:off x="8798" y="5465"/>
                <a:ext cx="580" cy="1816"/>
              </p:xfrm>
              <a:graphic>
                <a:graphicData uri="http://schemas.openxmlformats.org/presentationml/2006/ole">
                  <mc:AlternateContent xmlns:mc="http://schemas.openxmlformats.org/markup-compatibility/2006">
                    <mc:Choice xmlns:v="urn:schemas-microsoft-com:vml" Requires="v">
                      <p:oleObj spid="_x0000_s3118" name="Micrografx Windows Draw 6.0 Zeichnung" r:id="rId97" imgW="369360" imgH="1070640" progId="Draw.Document.6">
                        <p:embed/>
                      </p:oleObj>
                    </mc:Choice>
                    <mc:Fallback>
                      <p:oleObj name="Micrografx Windows Draw 6.0 Zeichnung" r:id="rId97" imgW="369360" imgH="1070640" progId="Draw.Document.6">
                        <p:embed/>
                        <p:pic>
                          <p:nvPicPr>
                            <p:cNvPr id="0" name="Object 84"/>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8798" y="5465"/>
                              <a:ext cx="58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97" name="Object 85"/>
                <p:cNvGraphicFramePr>
                  <a:graphicFrameLocks noChangeAspect="1"/>
                </p:cNvGraphicFramePr>
                <p:nvPr/>
              </p:nvGraphicFramePr>
              <p:xfrm>
                <a:off x="8978" y="5465"/>
                <a:ext cx="180" cy="1903"/>
              </p:xfrm>
              <a:graphic>
                <a:graphicData uri="http://schemas.openxmlformats.org/presentationml/2006/ole">
                  <mc:AlternateContent xmlns:mc="http://schemas.openxmlformats.org/markup-compatibility/2006">
                    <mc:Choice xmlns:v="urn:schemas-microsoft-com:vml" Requires="v">
                      <p:oleObj spid="_x0000_s3119" name="Micrografx Windows Draw 6.0 Zeichnung" r:id="rId99" imgW="110520" imgH="1114200" progId="Draw.Document.6">
                        <p:embed/>
                      </p:oleObj>
                    </mc:Choice>
                    <mc:Fallback>
                      <p:oleObj name="Micrografx Windows Draw 6.0 Zeichnung" r:id="rId99" imgW="110520" imgH="1114200" progId="Draw.Document.6">
                        <p:embed/>
                        <p:pic>
                          <p:nvPicPr>
                            <p:cNvPr id="0" name="Object 85"/>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8978" y="5465"/>
                              <a:ext cx="180"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98" name="Object 86"/>
                <p:cNvGraphicFramePr>
                  <a:graphicFrameLocks noChangeAspect="1"/>
                </p:cNvGraphicFramePr>
                <p:nvPr/>
              </p:nvGraphicFramePr>
              <p:xfrm>
                <a:off x="8438" y="5660"/>
                <a:ext cx="600" cy="1751"/>
              </p:xfrm>
              <a:graphic>
                <a:graphicData uri="http://schemas.openxmlformats.org/presentationml/2006/ole">
                  <mc:AlternateContent xmlns:mc="http://schemas.openxmlformats.org/markup-compatibility/2006">
                    <mc:Choice xmlns:v="urn:schemas-microsoft-com:vml" Requires="v">
                      <p:oleObj spid="_x0000_s3120" name="Micrografx Windows Draw 6.0 Zeichnung" r:id="rId101" imgW="384840" imgH="1022760" progId="Draw.Document.6">
                        <p:embed/>
                      </p:oleObj>
                    </mc:Choice>
                    <mc:Fallback>
                      <p:oleObj name="Micrografx Windows Draw 6.0 Zeichnung" r:id="rId101" imgW="384840" imgH="1022760" progId="Draw.Document.6">
                        <p:embed/>
                        <p:pic>
                          <p:nvPicPr>
                            <p:cNvPr id="0" name="Object 86"/>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8438" y="5660"/>
                              <a:ext cx="600"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99" name="Object 87"/>
                <p:cNvGraphicFramePr>
                  <a:graphicFrameLocks noChangeAspect="1"/>
                </p:cNvGraphicFramePr>
                <p:nvPr/>
              </p:nvGraphicFramePr>
              <p:xfrm>
                <a:off x="8798" y="6244"/>
                <a:ext cx="227" cy="1167"/>
              </p:xfrm>
              <a:graphic>
                <a:graphicData uri="http://schemas.openxmlformats.org/presentationml/2006/ole">
                  <mc:AlternateContent xmlns:mc="http://schemas.openxmlformats.org/markup-compatibility/2006">
                    <mc:Choice xmlns:v="urn:schemas-microsoft-com:vml" Requires="v">
                      <p:oleObj spid="_x0000_s3121" name="Micrografx Windows Draw 6.0 Zeichnung" r:id="rId103" imgW="221040" imgH="1026720" progId="Draw.Document.6">
                        <p:embed/>
                      </p:oleObj>
                    </mc:Choice>
                    <mc:Fallback>
                      <p:oleObj name="Micrografx Windows Draw 6.0 Zeichnung" r:id="rId103" imgW="221040" imgH="1026720" progId="Draw.Document.6">
                        <p:embed/>
                        <p:pic>
                          <p:nvPicPr>
                            <p:cNvPr id="0" name="Object 87"/>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8798" y="6244"/>
                              <a:ext cx="227"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600" name="Freeform 88"/>
                <p:cNvSpPr>
                  <a:spLocks/>
                </p:cNvSpPr>
                <p:nvPr/>
              </p:nvSpPr>
              <p:spPr bwMode="auto">
                <a:xfrm>
                  <a:off x="8978" y="6244"/>
                  <a:ext cx="144" cy="274"/>
                </a:xfrm>
                <a:custGeom>
                  <a:avLst/>
                  <a:gdLst>
                    <a:gd name="T0" fmla="*/ 4 w 144"/>
                    <a:gd name="T1" fmla="*/ 6 h 254"/>
                    <a:gd name="T2" fmla="*/ 24 w 144"/>
                    <a:gd name="T3" fmla="*/ 226 h 254"/>
                    <a:gd name="T4" fmla="*/ 84 w 144"/>
                    <a:gd name="T5" fmla="*/ 246 h 254"/>
                    <a:gd name="T6" fmla="*/ 124 w 144"/>
                    <a:gd name="T7" fmla="*/ 186 h 254"/>
                    <a:gd name="T8" fmla="*/ 44 w 144"/>
                    <a:gd name="T9" fmla="*/ 66 h 254"/>
                    <a:gd name="T10" fmla="*/ 4 w 144"/>
                    <a:gd name="T11" fmla="*/ 6 h 254"/>
                  </a:gdLst>
                  <a:ahLst/>
                  <a:cxnLst>
                    <a:cxn ang="0">
                      <a:pos x="T0" y="T1"/>
                    </a:cxn>
                    <a:cxn ang="0">
                      <a:pos x="T2" y="T3"/>
                    </a:cxn>
                    <a:cxn ang="0">
                      <a:pos x="T4" y="T5"/>
                    </a:cxn>
                    <a:cxn ang="0">
                      <a:pos x="T6" y="T7"/>
                    </a:cxn>
                    <a:cxn ang="0">
                      <a:pos x="T8" y="T9"/>
                    </a:cxn>
                    <a:cxn ang="0">
                      <a:pos x="T10" y="T11"/>
                    </a:cxn>
                  </a:cxnLst>
                  <a:rect l="0" t="0" r="r" b="b"/>
                  <a:pathLst>
                    <a:path w="144" h="254">
                      <a:moveTo>
                        <a:pt x="4" y="6"/>
                      </a:moveTo>
                      <a:cubicBezTo>
                        <a:pt x="11" y="79"/>
                        <a:pt x="1" y="156"/>
                        <a:pt x="24" y="226"/>
                      </a:cubicBezTo>
                      <a:cubicBezTo>
                        <a:pt x="31" y="246"/>
                        <a:pt x="64" y="254"/>
                        <a:pt x="84" y="246"/>
                      </a:cubicBezTo>
                      <a:cubicBezTo>
                        <a:pt x="106" y="237"/>
                        <a:pt x="111" y="206"/>
                        <a:pt x="124" y="186"/>
                      </a:cubicBezTo>
                      <a:cubicBezTo>
                        <a:pt x="76" y="43"/>
                        <a:pt x="144" y="216"/>
                        <a:pt x="44" y="66"/>
                      </a:cubicBezTo>
                      <a:cubicBezTo>
                        <a:pt x="0" y="0"/>
                        <a:pt x="52" y="6"/>
                        <a:pt x="4" y="6"/>
                      </a:cubicBezTo>
                      <a:close/>
                    </a:path>
                  </a:pathLst>
                </a:custGeom>
                <a:solidFill>
                  <a:srgbClr val="C0C0C0">
                    <a:alpha val="50000"/>
                  </a:srgbClr>
                </a:solidFill>
                <a:ln w="9525">
                  <a:solidFill>
                    <a:srgbClr val="C0C0C0"/>
                  </a:solidFill>
                  <a:round/>
                  <a:headEnd/>
                  <a:tailEnd/>
                </a:ln>
              </p:spPr>
              <p:txBody>
                <a:bodyPr/>
                <a:lstStyle/>
                <a:p>
                  <a:endParaRPr lang="de-DE"/>
                </a:p>
              </p:txBody>
            </p:sp>
            <p:sp>
              <p:nvSpPr>
                <p:cNvPr id="64601" name="Freeform 89"/>
                <p:cNvSpPr>
                  <a:spLocks/>
                </p:cNvSpPr>
                <p:nvPr/>
              </p:nvSpPr>
              <p:spPr bwMode="auto">
                <a:xfrm>
                  <a:off x="8978" y="6049"/>
                  <a:ext cx="106" cy="140"/>
                </a:xfrm>
                <a:custGeom>
                  <a:avLst/>
                  <a:gdLst>
                    <a:gd name="T0" fmla="*/ 46 w 106"/>
                    <a:gd name="T1" fmla="*/ 0 h 129"/>
                    <a:gd name="T2" fmla="*/ 46 w 106"/>
                    <a:gd name="T3" fmla="*/ 120 h 129"/>
                    <a:gd name="T4" fmla="*/ 106 w 106"/>
                    <a:gd name="T5" fmla="*/ 100 h 129"/>
                    <a:gd name="T6" fmla="*/ 46 w 106"/>
                    <a:gd name="T7" fmla="*/ 0 h 129"/>
                  </a:gdLst>
                  <a:ahLst/>
                  <a:cxnLst>
                    <a:cxn ang="0">
                      <a:pos x="T0" y="T1"/>
                    </a:cxn>
                    <a:cxn ang="0">
                      <a:pos x="T2" y="T3"/>
                    </a:cxn>
                    <a:cxn ang="0">
                      <a:pos x="T4" y="T5"/>
                    </a:cxn>
                    <a:cxn ang="0">
                      <a:pos x="T6" y="T7"/>
                    </a:cxn>
                  </a:cxnLst>
                  <a:rect l="0" t="0" r="r" b="b"/>
                  <a:pathLst>
                    <a:path w="106" h="129">
                      <a:moveTo>
                        <a:pt x="46" y="0"/>
                      </a:moveTo>
                      <a:cubicBezTo>
                        <a:pt x="38" y="23"/>
                        <a:pt x="0" y="97"/>
                        <a:pt x="46" y="120"/>
                      </a:cubicBezTo>
                      <a:cubicBezTo>
                        <a:pt x="65" y="129"/>
                        <a:pt x="86" y="107"/>
                        <a:pt x="106" y="100"/>
                      </a:cubicBezTo>
                      <a:cubicBezTo>
                        <a:pt x="80" y="22"/>
                        <a:pt x="101" y="55"/>
                        <a:pt x="46" y="0"/>
                      </a:cubicBezTo>
                      <a:close/>
                    </a:path>
                  </a:pathLst>
                </a:custGeom>
                <a:solidFill>
                  <a:srgbClr val="C0C0C0">
                    <a:alpha val="50000"/>
                  </a:srgbClr>
                </a:solidFill>
                <a:ln w="9525">
                  <a:solidFill>
                    <a:srgbClr val="C0C0C0"/>
                  </a:solidFill>
                  <a:round/>
                  <a:headEnd/>
                  <a:tailEnd/>
                </a:ln>
              </p:spPr>
              <p:txBody>
                <a:bodyPr/>
                <a:lstStyle/>
                <a:p>
                  <a:endParaRPr lang="de-DE"/>
                </a:p>
              </p:txBody>
            </p:sp>
          </p:grpSp>
        </p:grpSp>
      </p:grpSp>
      <p:grpSp>
        <p:nvGrpSpPr>
          <p:cNvPr id="64602" name="Group 90"/>
          <p:cNvGrpSpPr>
            <a:grpSpLocks/>
          </p:cNvGrpSpPr>
          <p:nvPr/>
        </p:nvGrpSpPr>
        <p:grpSpPr bwMode="auto">
          <a:xfrm>
            <a:off x="6084888" y="2133600"/>
            <a:ext cx="2903537" cy="3814763"/>
            <a:chOff x="3833" y="1344"/>
            <a:chExt cx="1829" cy="2403"/>
          </a:xfrm>
        </p:grpSpPr>
        <p:sp>
          <p:nvSpPr>
            <p:cNvPr id="64603" name="Rectangle 91"/>
            <p:cNvSpPr>
              <a:spLocks noChangeArrowheads="1"/>
            </p:cNvSpPr>
            <p:nvPr/>
          </p:nvSpPr>
          <p:spPr bwMode="auto">
            <a:xfrm>
              <a:off x="4150" y="2931"/>
              <a:ext cx="131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und in einen</a:t>
              </a:r>
            </a:p>
            <a:p>
              <a:pPr algn="ctr"/>
              <a:r>
                <a:rPr lang="de-DE" altLang="de-DE"/>
                <a:t>Besteckkasten</a:t>
              </a:r>
            </a:p>
            <a:p>
              <a:pPr algn="ctr"/>
              <a:r>
                <a:rPr lang="de-DE" altLang="de-DE"/>
                <a:t>einsortieren.</a:t>
              </a:r>
            </a:p>
          </p:txBody>
        </p:sp>
        <p:grpSp>
          <p:nvGrpSpPr>
            <p:cNvPr id="64604" name="Group 92"/>
            <p:cNvGrpSpPr>
              <a:grpSpLocks/>
            </p:cNvGrpSpPr>
            <p:nvPr/>
          </p:nvGrpSpPr>
          <p:grpSpPr bwMode="auto">
            <a:xfrm>
              <a:off x="3833" y="1344"/>
              <a:ext cx="1829" cy="1187"/>
              <a:chOff x="10915" y="3342"/>
              <a:chExt cx="5083" cy="3047"/>
            </a:xfrm>
          </p:grpSpPr>
          <p:sp>
            <p:nvSpPr>
              <p:cNvPr id="64605" name="Rectangle 93"/>
              <p:cNvSpPr>
                <a:spLocks noChangeArrowheads="1"/>
              </p:cNvSpPr>
              <p:nvPr/>
            </p:nvSpPr>
            <p:spPr bwMode="auto">
              <a:xfrm>
                <a:off x="10915" y="3342"/>
                <a:ext cx="5083" cy="3047"/>
              </a:xfrm>
              <a:prstGeom prst="rect">
                <a:avLst/>
              </a:prstGeom>
              <a:solidFill>
                <a:srgbClr val="969696"/>
              </a:solidFill>
              <a:ln w="9525">
                <a:solidFill>
                  <a:srgbClr val="333333"/>
                </a:solidFill>
                <a:miter lim="800000"/>
                <a:headEnd/>
                <a:tailEnd/>
              </a:ln>
            </p:spPr>
            <p:txBody>
              <a:bodyPr/>
              <a:lstStyle/>
              <a:p>
                <a:endParaRPr lang="de-DE"/>
              </a:p>
            </p:txBody>
          </p:sp>
          <p:grpSp>
            <p:nvGrpSpPr>
              <p:cNvPr id="64606" name="Group 94"/>
              <p:cNvGrpSpPr>
                <a:grpSpLocks/>
              </p:cNvGrpSpPr>
              <p:nvPr/>
            </p:nvGrpSpPr>
            <p:grpSpPr bwMode="auto">
              <a:xfrm>
                <a:off x="11118" y="3545"/>
                <a:ext cx="4677" cy="2641"/>
                <a:chOff x="11118" y="3545"/>
                <a:chExt cx="4677" cy="2641"/>
              </a:xfrm>
            </p:grpSpPr>
            <p:sp>
              <p:nvSpPr>
                <p:cNvPr id="64607" name="Rectangle 95"/>
                <p:cNvSpPr>
                  <a:spLocks noChangeArrowheads="1"/>
                </p:cNvSpPr>
                <p:nvPr/>
              </p:nvSpPr>
              <p:spPr bwMode="auto">
                <a:xfrm>
                  <a:off x="13558" y="3545"/>
                  <a:ext cx="1017" cy="2641"/>
                </a:xfrm>
                <a:prstGeom prst="rect">
                  <a:avLst/>
                </a:prstGeom>
                <a:gradFill rotWithShape="0">
                  <a:gsLst>
                    <a:gs pos="0">
                      <a:srgbClr val="DDDDDD">
                        <a:gamma/>
                        <a:shade val="72549"/>
                        <a:invGamma/>
                      </a:srgbClr>
                    </a:gs>
                    <a:gs pos="100000">
                      <a:srgbClr val="DDDDDD"/>
                    </a:gs>
                  </a:gsLst>
                  <a:lin ang="18900000" scaled="1"/>
                </a:gradFill>
                <a:ln w="9525">
                  <a:solidFill>
                    <a:srgbClr val="969696"/>
                  </a:solidFill>
                  <a:miter lim="800000"/>
                  <a:headEnd/>
                  <a:tailEnd/>
                </a:ln>
              </p:spPr>
              <p:txBody>
                <a:bodyPr/>
                <a:lstStyle/>
                <a:p>
                  <a:endParaRPr lang="de-DE"/>
                </a:p>
              </p:txBody>
            </p:sp>
            <p:sp>
              <p:nvSpPr>
                <p:cNvPr id="64608" name="Rectangle 96"/>
                <p:cNvSpPr>
                  <a:spLocks noChangeArrowheads="1"/>
                </p:cNvSpPr>
                <p:nvPr/>
              </p:nvSpPr>
              <p:spPr bwMode="auto">
                <a:xfrm>
                  <a:off x="14778" y="3545"/>
                  <a:ext cx="1017" cy="2641"/>
                </a:xfrm>
                <a:prstGeom prst="rect">
                  <a:avLst/>
                </a:prstGeom>
                <a:gradFill rotWithShape="0">
                  <a:gsLst>
                    <a:gs pos="0">
                      <a:srgbClr val="DDDDDD">
                        <a:gamma/>
                        <a:shade val="72549"/>
                        <a:invGamma/>
                      </a:srgbClr>
                    </a:gs>
                    <a:gs pos="100000">
                      <a:srgbClr val="DDDDDD"/>
                    </a:gs>
                  </a:gsLst>
                  <a:lin ang="18900000" scaled="1"/>
                </a:gradFill>
                <a:ln w="9525">
                  <a:solidFill>
                    <a:srgbClr val="969696"/>
                  </a:solidFill>
                  <a:miter lim="800000"/>
                  <a:headEnd/>
                  <a:tailEnd/>
                </a:ln>
              </p:spPr>
              <p:txBody>
                <a:bodyPr/>
                <a:lstStyle/>
                <a:p>
                  <a:endParaRPr lang="de-DE"/>
                </a:p>
              </p:txBody>
            </p:sp>
            <p:sp>
              <p:nvSpPr>
                <p:cNvPr id="64609" name="Rectangle 97"/>
                <p:cNvSpPr>
                  <a:spLocks noChangeArrowheads="1"/>
                </p:cNvSpPr>
                <p:nvPr/>
              </p:nvSpPr>
              <p:spPr bwMode="auto">
                <a:xfrm>
                  <a:off x="12338" y="3545"/>
                  <a:ext cx="1017" cy="2641"/>
                </a:xfrm>
                <a:prstGeom prst="rect">
                  <a:avLst/>
                </a:prstGeom>
                <a:gradFill rotWithShape="0">
                  <a:gsLst>
                    <a:gs pos="0">
                      <a:srgbClr val="DDDDDD">
                        <a:gamma/>
                        <a:shade val="72549"/>
                        <a:invGamma/>
                      </a:srgbClr>
                    </a:gs>
                    <a:gs pos="100000">
                      <a:srgbClr val="DDDDDD"/>
                    </a:gs>
                  </a:gsLst>
                  <a:lin ang="18900000" scaled="1"/>
                </a:gradFill>
                <a:ln w="9525">
                  <a:solidFill>
                    <a:srgbClr val="969696"/>
                  </a:solidFill>
                  <a:miter lim="800000"/>
                  <a:headEnd/>
                  <a:tailEnd/>
                </a:ln>
              </p:spPr>
              <p:txBody>
                <a:bodyPr/>
                <a:lstStyle/>
                <a:p>
                  <a:endParaRPr lang="de-DE"/>
                </a:p>
              </p:txBody>
            </p:sp>
            <p:sp>
              <p:nvSpPr>
                <p:cNvPr id="64610" name="Rectangle 98"/>
                <p:cNvSpPr>
                  <a:spLocks noChangeArrowheads="1"/>
                </p:cNvSpPr>
                <p:nvPr/>
              </p:nvSpPr>
              <p:spPr bwMode="auto">
                <a:xfrm>
                  <a:off x="11118" y="3545"/>
                  <a:ext cx="1017" cy="2641"/>
                </a:xfrm>
                <a:prstGeom prst="rect">
                  <a:avLst/>
                </a:prstGeom>
                <a:gradFill rotWithShape="0">
                  <a:gsLst>
                    <a:gs pos="0">
                      <a:srgbClr val="DDDDDD">
                        <a:gamma/>
                        <a:shade val="72549"/>
                        <a:invGamma/>
                      </a:srgbClr>
                    </a:gs>
                    <a:gs pos="100000">
                      <a:srgbClr val="DDDDDD"/>
                    </a:gs>
                  </a:gsLst>
                  <a:lin ang="18900000" scaled="1"/>
                </a:gradFill>
                <a:ln w="9525">
                  <a:solidFill>
                    <a:srgbClr val="969696"/>
                  </a:solidFill>
                  <a:miter lim="800000"/>
                  <a:headEnd/>
                  <a:tailEnd/>
                </a:ln>
              </p:spPr>
              <p:txBody>
                <a:bodyPr/>
                <a:lstStyle/>
                <a:p>
                  <a:endParaRPr lang="de-DE"/>
                </a:p>
              </p:txBody>
            </p:sp>
          </p:grpSp>
          <p:graphicFrame>
            <p:nvGraphicFramePr>
              <p:cNvPr id="64611" name="Object 99"/>
              <p:cNvGraphicFramePr>
                <a:graphicFrameLocks noChangeAspect="1"/>
              </p:cNvGraphicFramePr>
              <p:nvPr/>
            </p:nvGraphicFramePr>
            <p:xfrm>
              <a:off x="11701" y="3748"/>
              <a:ext cx="430" cy="2027"/>
            </p:xfrm>
            <a:graphic>
              <a:graphicData uri="http://schemas.openxmlformats.org/presentationml/2006/ole">
                <mc:AlternateContent xmlns:mc="http://schemas.openxmlformats.org/markup-compatibility/2006">
                  <mc:Choice xmlns:v="urn:schemas-microsoft-com:vml" Requires="v">
                    <p:oleObj spid="_x0000_s3122" name="Micrografx Windows Draw 6.0 Zeichnung" r:id="rId105" imgW="243720" imgH="1049400" progId="Draw.Document.6">
                      <p:embed/>
                    </p:oleObj>
                  </mc:Choice>
                  <mc:Fallback>
                    <p:oleObj name="Micrografx Windows Draw 6.0 Zeichnung" r:id="rId105" imgW="243720" imgH="1049400" progId="Draw.Document.6">
                      <p:embed/>
                      <p:pic>
                        <p:nvPicPr>
                          <p:cNvPr id="0" name="Object 99"/>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11701" y="3748"/>
                            <a:ext cx="430" cy="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4612" name="Group 100"/>
              <p:cNvGrpSpPr>
                <a:grpSpLocks/>
              </p:cNvGrpSpPr>
              <p:nvPr/>
            </p:nvGrpSpPr>
            <p:grpSpPr bwMode="auto">
              <a:xfrm>
                <a:off x="12542" y="3748"/>
                <a:ext cx="611" cy="2342"/>
                <a:chOff x="10058" y="4118"/>
                <a:chExt cx="541" cy="2075"/>
              </a:xfrm>
            </p:grpSpPr>
            <p:pic>
              <p:nvPicPr>
                <p:cNvPr id="64613"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8" y="4298"/>
                  <a:ext cx="181"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4" name="Picture 1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58" y="4298"/>
                  <a:ext cx="181"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5" name="Picture 1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58" y="4118"/>
                  <a:ext cx="181"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6" name="Picture 1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38" y="4118"/>
                  <a:ext cx="181"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7" name="Picture 1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8" y="4118"/>
                  <a:ext cx="181"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618" name="Object 106"/>
                <p:cNvGraphicFramePr>
                  <a:graphicFrameLocks noChangeAspect="1"/>
                </p:cNvGraphicFramePr>
                <p:nvPr/>
              </p:nvGraphicFramePr>
              <p:xfrm>
                <a:off x="10058" y="4118"/>
                <a:ext cx="400" cy="1881"/>
              </p:xfrm>
              <a:graphic>
                <a:graphicData uri="http://schemas.openxmlformats.org/presentationml/2006/ole">
                  <mc:AlternateContent xmlns:mc="http://schemas.openxmlformats.org/markup-compatibility/2006">
                    <mc:Choice xmlns:v="urn:schemas-microsoft-com:vml" Requires="v">
                      <p:oleObj spid="_x0000_s3123" name="Micrografx Windows Draw 6.0 Zeichnung" r:id="rId107" imgW="251280" imgH="1104840" progId="Draw.Document.6">
                        <p:embed/>
                      </p:oleObj>
                    </mc:Choice>
                    <mc:Fallback>
                      <p:oleObj name="Micrografx Windows Draw 6.0 Zeichnung" r:id="rId107" imgW="251280" imgH="1104840" progId="Draw.Document.6">
                        <p:embed/>
                        <p:pic>
                          <p:nvPicPr>
                            <p:cNvPr id="0" name="Object 106"/>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10058" y="4118"/>
                              <a:ext cx="400"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19" name="Object 107"/>
                <p:cNvGraphicFramePr>
                  <a:graphicFrameLocks noChangeAspect="1"/>
                </p:cNvGraphicFramePr>
                <p:nvPr/>
              </p:nvGraphicFramePr>
              <p:xfrm>
                <a:off x="10238" y="4298"/>
                <a:ext cx="340" cy="1881"/>
              </p:xfrm>
              <a:graphic>
                <a:graphicData uri="http://schemas.openxmlformats.org/presentationml/2006/ole">
                  <mc:AlternateContent xmlns:mc="http://schemas.openxmlformats.org/markup-compatibility/2006">
                    <mc:Choice xmlns:v="urn:schemas-microsoft-com:vml" Requires="v">
                      <p:oleObj spid="_x0000_s3124" name="Micrografx Windows Draw 6.0 Zeichnung" r:id="rId109" imgW="162000" imgH="895320" progId="Draw.Document.6">
                        <p:embed/>
                      </p:oleObj>
                    </mc:Choice>
                    <mc:Fallback>
                      <p:oleObj name="Micrografx Windows Draw 6.0 Zeichnung" r:id="rId109" imgW="162000" imgH="895320" progId="Draw.Document.6">
                        <p:embed/>
                        <p:pic>
                          <p:nvPicPr>
                            <p:cNvPr id="0" name="Object 107"/>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0238" y="4298"/>
                              <a:ext cx="340"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0" name="Object 108"/>
                <p:cNvGraphicFramePr>
                  <a:graphicFrameLocks noChangeAspect="1"/>
                </p:cNvGraphicFramePr>
                <p:nvPr/>
              </p:nvGraphicFramePr>
              <p:xfrm>
                <a:off x="10058" y="4298"/>
                <a:ext cx="340" cy="1881"/>
              </p:xfrm>
              <a:graphic>
                <a:graphicData uri="http://schemas.openxmlformats.org/presentationml/2006/ole">
                  <mc:AlternateContent xmlns:mc="http://schemas.openxmlformats.org/markup-compatibility/2006">
                    <mc:Choice xmlns:v="urn:schemas-microsoft-com:vml" Requires="v">
                      <p:oleObj spid="_x0000_s3125" name="Micrografx Windows Draw 6.0 Zeichnung" r:id="rId111" imgW="162000" imgH="895320" progId="Draw.Document.6">
                        <p:embed/>
                      </p:oleObj>
                    </mc:Choice>
                    <mc:Fallback>
                      <p:oleObj name="Micrografx Windows Draw 6.0 Zeichnung" r:id="rId111" imgW="162000" imgH="895320" progId="Draw.Document.6">
                        <p:embed/>
                        <p:pic>
                          <p:nvPicPr>
                            <p:cNvPr id="0" name="Object 108"/>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10058" y="4298"/>
                              <a:ext cx="340"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4621" name="Object 109"/>
              <p:cNvGraphicFramePr>
                <a:graphicFrameLocks noChangeAspect="1"/>
              </p:cNvGraphicFramePr>
              <p:nvPr/>
            </p:nvGraphicFramePr>
            <p:xfrm>
              <a:off x="11728" y="3951"/>
              <a:ext cx="294" cy="2025"/>
            </p:xfrm>
            <a:graphic>
              <a:graphicData uri="http://schemas.openxmlformats.org/presentationml/2006/ole">
                <mc:AlternateContent xmlns:mc="http://schemas.openxmlformats.org/markup-compatibility/2006">
                  <mc:Choice xmlns:v="urn:schemas-microsoft-com:vml" Requires="v">
                    <p:oleObj spid="_x0000_s3126" name="Micrografx Windows Draw 6.0 Zeichnung" r:id="rId113" imgW="167760" imgH="1051560" progId="Draw.Document.6">
                      <p:embed/>
                    </p:oleObj>
                  </mc:Choice>
                  <mc:Fallback>
                    <p:oleObj name="Micrografx Windows Draw 6.0 Zeichnung" r:id="rId113" imgW="167760" imgH="1051560" progId="Draw.Document.6">
                      <p:embed/>
                      <p:pic>
                        <p:nvPicPr>
                          <p:cNvPr id="0" name="Object 109"/>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11728" y="3951"/>
                            <a:ext cx="294"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2" name="Object 110"/>
              <p:cNvGraphicFramePr>
                <a:graphicFrameLocks noChangeAspect="1"/>
              </p:cNvGraphicFramePr>
              <p:nvPr/>
            </p:nvGraphicFramePr>
            <p:xfrm>
              <a:off x="11525" y="3951"/>
              <a:ext cx="294" cy="2025"/>
            </p:xfrm>
            <a:graphic>
              <a:graphicData uri="http://schemas.openxmlformats.org/presentationml/2006/ole">
                <mc:AlternateContent xmlns:mc="http://schemas.openxmlformats.org/markup-compatibility/2006">
                  <mc:Choice xmlns:v="urn:schemas-microsoft-com:vml" Requires="v">
                    <p:oleObj spid="_x0000_s3127" name="Micrografx Windows Draw 6.0 Zeichnung" r:id="rId115" imgW="167760" imgH="1051560" progId="Draw.Document.6">
                      <p:embed/>
                    </p:oleObj>
                  </mc:Choice>
                  <mc:Fallback>
                    <p:oleObj name="Micrografx Windows Draw 6.0 Zeichnung" r:id="rId115" imgW="167760" imgH="1051560" progId="Draw.Document.6">
                      <p:embed/>
                      <p:pic>
                        <p:nvPicPr>
                          <p:cNvPr id="0" name="Object 110"/>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11525" y="3951"/>
                            <a:ext cx="294"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3" name="Object 111"/>
              <p:cNvGraphicFramePr>
                <a:graphicFrameLocks noChangeAspect="1"/>
              </p:cNvGraphicFramePr>
              <p:nvPr/>
            </p:nvGraphicFramePr>
            <p:xfrm>
              <a:off x="11322" y="3748"/>
              <a:ext cx="293" cy="2026"/>
            </p:xfrm>
            <a:graphic>
              <a:graphicData uri="http://schemas.openxmlformats.org/presentationml/2006/ole">
                <mc:AlternateContent xmlns:mc="http://schemas.openxmlformats.org/markup-compatibility/2006">
                  <mc:Choice xmlns:v="urn:schemas-microsoft-com:vml" Requires="v">
                    <p:oleObj spid="_x0000_s3128" name="Micrografx Windows Draw 6.0 Zeichnung" r:id="rId117" imgW="167760" imgH="1051560" progId="Draw.Document.6">
                      <p:embed/>
                    </p:oleObj>
                  </mc:Choice>
                  <mc:Fallback>
                    <p:oleObj name="Micrografx Windows Draw 6.0 Zeichnung" r:id="rId117" imgW="167760" imgH="1051560" progId="Draw.Document.6">
                      <p:embed/>
                      <p:pic>
                        <p:nvPicPr>
                          <p:cNvPr id="0" name="Object 111"/>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11322" y="3748"/>
                            <a:ext cx="293" cy="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4" name="Object 112"/>
              <p:cNvGraphicFramePr>
                <a:graphicFrameLocks noChangeAspect="1"/>
              </p:cNvGraphicFramePr>
              <p:nvPr/>
            </p:nvGraphicFramePr>
            <p:xfrm>
              <a:off x="11728" y="4155"/>
              <a:ext cx="294" cy="2025"/>
            </p:xfrm>
            <a:graphic>
              <a:graphicData uri="http://schemas.openxmlformats.org/presentationml/2006/ole">
                <mc:AlternateContent xmlns:mc="http://schemas.openxmlformats.org/markup-compatibility/2006">
                  <mc:Choice xmlns:v="urn:schemas-microsoft-com:vml" Requires="v">
                    <p:oleObj spid="_x0000_s3129" name="Micrografx Windows Draw 6.0 Zeichnung" r:id="rId119" imgW="167760" imgH="1051560" progId="Draw.Document.6">
                      <p:embed/>
                    </p:oleObj>
                  </mc:Choice>
                  <mc:Fallback>
                    <p:oleObj name="Micrografx Windows Draw 6.0 Zeichnung" r:id="rId119" imgW="167760" imgH="1051560" progId="Draw.Document.6">
                      <p:embed/>
                      <p:pic>
                        <p:nvPicPr>
                          <p:cNvPr id="0" name="Object 112"/>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11728" y="4155"/>
                            <a:ext cx="294"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5" name="Object 113"/>
              <p:cNvGraphicFramePr>
                <a:graphicFrameLocks noChangeAspect="1"/>
              </p:cNvGraphicFramePr>
              <p:nvPr/>
            </p:nvGraphicFramePr>
            <p:xfrm>
              <a:off x="11322" y="3748"/>
              <a:ext cx="429" cy="2025"/>
            </p:xfrm>
            <a:graphic>
              <a:graphicData uri="http://schemas.openxmlformats.org/presentationml/2006/ole">
                <mc:AlternateContent xmlns:mc="http://schemas.openxmlformats.org/markup-compatibility/2006">
                  <mc:Choice xmlns:v="urn:schemas-microsoft-com:vml" Requires="v">
                    <p:oleObj spid="_x0000_s3130" name="Micrografx Windows Draw 6.0 Zeichnung" r:id="rId121" imgW="243720" imgH="1049400" progId="Draw.Document.6">
                      <p:embed/>
                    </p:oleObj>
                  </mc:Choice>
                  <mc:Fallback>
                    <p:oleObj name="Micrografx Windows Draw 6.0 Zeichnung" r:id="rId121" imgW="243720" imgH="1049400" progId="Draw.Document.6">
                      <p:embed/>
                      <p:pic>
                        <p:nvPicPr>
                          <p:cNvPr id="0" name="Object 113"/>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11322" y="3748"/>
                            <a:ext cx="429"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6" name="Object 114"/>
              <p:cNvGraphicFramePr>
                <a:graphicFrameLocks noChangeAspect="1"/>
              </p:cNvGraphicFramePr>
              <p:nvPr/>
            </p:nvGraphicFramePr>
            <p:xfrm>
              <a:off x="14778" y="4358"/>
              <a:ext cx="556" cy="1463"/>
            </p:xfrm>
            <a:graphic>
              <a:graphicData uri="http://schemas.openxmlformats.org/presentationml/2006/ole">
                <mc:AlternateContent xmlns:mc="http://schemas.openxmlformats.org/markup-compatibility/2006">
                  <mc:Choice xmlns:v="urn:schemas-microsoft-com:vml" Requires="v">
                    <p:oleObj spid="_x0000_s3131" name="Micrografx Windows Draw 6.0 Zeichnung" r:id="rId123" imgW="399960" imgH="992520" progId="Draw.Document.6">
                      <p:embed/>
                    </p:oleObj>
                  </mc:Choice>
                  <mc:Fallback>
                    <p:oleObj name="Micrografx Windows Draw 6.0 Zeichnung" r:id="rId123" imgW="399960" imgH="992520" progId="Draw.Document.6">
                      <p:embed/>
                      <p:pic>
                        <p:nvPicPr>
                          <p:cNvPr id="0" name="Object 114"/>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14778" y="4358"/>
                            <a:ext cx="556" cy="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7" name="Object 115"/>
              <p:cNvGraphicFramePr>
                <a:graphicFrameLocks noChangeAspect="1"/>
              </p:cNvGraphicFramePr>
              <p:nvPr/>
            </p:nvGraphicFramePr>
            <p:xfrm>
              <a:off x="15365" y="4478"/>
              <a:ext cx="299" cy="1537"/>
            </p:xfrm>
            <a:graphic>
              <a:graphicData uri="http://schemas.openxmlformats.org/presentationml/2006/ole">
                <mc:AlternateContent xmlns:mc="http://schemas.openxmlformats.org/markup-compatibility/2006">
                  <mc:Choice xmlns:v="urn:schemas-microsoft-com:vml" Requires="v">
                    <p:oleObj spid="_x0000_s3132" name="Micrografx Windows Draw 6.0 Zeichnung" r:id="rId125" imgW="221040" imgH="1026720" progId="Draw.Document.6">
                      <p:embed/>
                    </p:oleObj>
                  </mc:Choice>
                  <mc:Fallback>
                    <p:oleObj name="Micrografx Windows Draw 6.0 Zeichnung" r:id="rId125" imgW="221040" imgH="1026720" progId="Draw.Document.6">
                      <p:embed/>
                      <p:pic>
                        <p:nvPicPr>
                          <p:cNvPr id="0" name="Object 115"/>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15365" y="4478"/>
                            <a:ext cx="299" cy="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8" name="Object 116"/>
              <p:cNvGraphicFramePr>
                <a:graphicFrameLocks noChangeAspect="1"/>
              </p:cNvGraphicFramePr>
              <p:nvPr/>
            </p:nvGraphicFramePr>
            <p:xfrm>
              <a:off x="14981" y="4155"/>
              <a:ext cx="320" cy="1463"/>
            </p:xfrm>
            <a:graphic>
              <a:graphicData uri="http://schemas.openxmlformats.org/presentationml/2006/ole">
                <mc:AlternateContent xmlns:mc="http://schemas.openxmlformats.org/markup-compatibility/2006">
                  <mc:Choice xmlns:v="urn:schemas-microsoft-com:vml" Requires="v">
                    <p:oleObj spid="_x0000_s3133" name="Micrografx Windows Draw 6.0 Zeichnung" r:id="rId127" imgW="371520" imgH="1558080" progId="Draw.Document.6">
                      <p:embed/>
                    </p:oleObj>
                  </mc:Choice>
                  <mc:Fallback>
                    <p:oleObj name="Micrografx Windows Draw 6.0 Zeichnung" r:id="rId127" imgW="371520" imgH="1558080" progId="Draw.Document.6">
                      <p:embed/>
                      <p:pic>
                        <p:nvPicPr>
                          <p:cNvPr id="0" name="Object 116"/>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14981" y="4155"/>
                            <a:ext cx="320" cy="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29" name="Object 117"/>
              <p:cNvGraphicFramePr>
                <a:graphicFrameLocks noChangeAspect="1"/>
              </p:cNvGraphicFramePr>
              <p:nvPr/>
            </p:nvGraphicFramePr>
            <p:xfrm>
              <a:off x="15185" y="4561"/>
              <a:ext cx="319" cy="1465"/>
            </p:xfrm>
            <a:graphic>
              <a:graphicData uri="http://schemas.openxmlformats.org/presentationml/2006/ole">
                <mc:AlternateContent xmlns:mc="http://schemas.openxmlformats.org/markup-compatibility/2006">
                  <mc:Choice xmlns:v="urn:schemas-microsoft-com:vml" Requires="v">
                    <p:oleObj spid="_x0000_s3134" name="Micrografx Windows Draw 6.0 Zeichnung" r:id="rId129" imgW="371520" imgH="1558080" progId="Draw.Document.6">
                      <p:embed/>
                    </p:oleObj>
                  </mc:Choice>
                  <mc:Fallback>
                    <p:oleObj name="Micrografx Windows Draw 6.0 Zeichnung" r:id="rId129" imgW="371520" imgH="1558080" progId="Draw.Document.6">
                      <p:embed/>
                      <p:pic>
                        <p:nvPicPr>
                          <p:cNvPr id="0" name="Object 117"/>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15185" y="4561"/>
                            <a:ext cx="319"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30" name="Object 118"/>
              <p:cNvGraphicFramePr>
                <a:graphicFrameLocks noChangeAspect="1"/>
              </p:cNvGraphicFramePr>
              <p:nvPr/>
            </p:nvGraphicFramePr>
            <p:xfrm>
              <a:off x="15185" y="3951"/>
              <a:ext cx="319" cy="1464"/>
            </p:xfrm>
            <a:graphic>
              <a:graphicData uri="http://schemas.openxmlformats.org/presentationml/2006/ole">
                <mc:AlternateContent xmlns:mc="http://schemas.openxmlformats.org/markup-compatibility/2006">
                  <mc:Choice xmlns:v="urn:schemas-microsoft-com:vml" Requires="v">
                    <p:oleObj spid="_x0000_s3135" name="Micrografx Windows Draw 6.0 Zeichnung" r:id="rId130" imgW="371520" imgH="1558080" progId="Draw.Document.6">
                      <p:embed/>
                    </p:oleObj>
                  </mc:Choice>
                  <mc:Fallback>
                    <p:oleObj name="Micrografx Windows Draw 6.0 Zeichnung" r:id="rId130" imgW="371520" imgH="1558080" progId="Draw.Document.6">
                      <p:embed/>
                      <p:pic>
                        <p:nvPicPr>
                          <p:cNvPr id="0" name="Object 118"/>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15185" y="3951"/>
                            <a:ext cx="319"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31" name="Object 119"/>
              <p:cNvGraphicFramePr>
                <a:graphicFrameLocks noChangeAspect="1"/>
              </p:cNvGraphicFramePr>
              <p:nvPr/>
            </p:nvGraphicFramePr>
            <p:xfrm>
              <a:off x="14981" y="4155"/>
              <a:ext cx="300" cy="1537"/>
            </p:xfrm>
            <a:graphic>
              <a:graphicData uri="http://schemas.openxmlformats.org/presentationml/2006/ole">
                <mc:AlternateContent xmlns:mc="http://schemas.openxmlformats.org/markup-compatibility/2006">
                  <mc:Choice xmlns:v="urn:schemas-microsoft-com:vml" Requires="v">
                    <p:oleObj spid="_x0000_s3136" name="Micrografx Windows Draw 6.0 Zeichnung" r:id="rId131" imgW="221040" imgH="1026720" progId="Draw.Document.6">
                      <p:embed/>
                    </p:oleObj>
                  </mc:Choice>
                  <mc:Fallback>
                    <p:oleObj name="Micrografx Windows Draw 6.0 Zeichnung" r:id="rId131" imgW="221040" imgH="1026720" progId="Draw.Document.6">
                      <p:embed/>
                      <p:pic>
                        <p:nvPicPr>
                          <p:cNvPr id="0" name="Object 119"/>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14981" y="4155"/>
                            <a:ext cx="300" cy="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32" name="Object 120"/>
              <p:cNvGraphicFramePr>
                <a:graphicFrameLocks noChangeAspect="1"/>
              </p:cNvGraphicFramePr>
              <p:nvPr/>
            </p:nvGraphicFramePr>
            <p:xfrm>
              <a:off x="15185" y="3951"/>
              <a:ext cx="299" cy="1537"/>
            </p:xfrm>
            <a:graphic>
              <a:graphicData uri="http://schemas.openxmlformats.org/presentationml/2006/ole">
                <mc:AlternateContent xmlns:mc="http://schemas.openxmlformats.org/markup-compatibility/2006">
                  <mc:Choice xmlns:v="urn:schemas-microsoft-com:vml" Requires="v">
                    <p:oleObj spid="_x0000_s3137" name="Micrografx Windows Draw 6.0 Zeichnung" r:id="rId133" imgW="221040" imgH="1026720" progId="Draw.Document.6">
                      <p:embed/>
                    </p:oleObj>
                  </mc:Choice>
                  <mc:Fallback>
                    <p:oleObj name="Micrografx Windows Draw 6.0 Zeichnung" r:id="rId133" imgW="221040" imgH="1026720" progId="Draw.Document.6">
                      <p:embed/>
                      <p:pic>
                        <p:nvPicPr>
                          <p:cNvPr id="0" name="Object 120"/>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15185" y="3951"/>
                            <a:ext cx="299" cy="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4633" name="Group 121"/>
              <p:cNvGrpSpPr>
                <a:grpSpLocks/>
              </p:cNvGrpSpPr>
              <p:nvPr/>
            </p:nvGrpSpPr>
            <p:grpSpPr bwMode="auto">
              <a:xfrm>
                <a:off x="13676" y="3748"/>
                <a:ext cx="857" cy="2200"/>
                <a:chOff x="3398" y="338"/>
                <a:chExt cx="759" cy="1949"/>
              </a:xfrm>
            </p:grpSpPr>
            <p:grpSp>
              <p:nvGrpSpPr>
                <p:cNvPr id="64634" name="Group 122"/>
                <p:cNvGrpSpPr>
                  <a:grpSpLocks/>
                </p:cNvGrpSpPr>
                <p:nvPr/>
              </p:nvGrpSpPr>
              <p:grpSpPr bwMode="auto">
                <a:xfrm>
                  <a:off x="3578" y="338"/>
                  <a:ext cx="579" cy="1769"/>
                  <a:chOff x="10418" y="5660"/>
                  <a:chExt cx="579" cy="1769"/>
                </a:xfrm>
              </p:grpSpPr>
              <p:graphicFrame>
                <p:nvGraphicFramePr>
                  <p:cNvPr id="64635" name="Object 123"/>
                  <p:cNvGraphicFramePr>
                    <a:graphicFrameLocks noChangeAspect="1"/>
                  </p:cNvGraphicFramePr>
                  <p:nvPr/>
                </p:nvGraphicFramePr>
                <p:xfrm>
                  <a:off x="10418" y="5660"/>
                  <a:ext cx="340" cy="1751"/>
                </p:xfrm>
                <a:graphic>
                  <a:graphicData uri="http://schemas.openxmlformats.org/presentationml/2006/ole">
                    <mc:AlternateContent xmlns:mc="http://schemas.openxmlformats.org/markup-compatibility/2006">
                      <mc:Choice xmlns:v="urn:schemas-microsoft-com:vml" Requires="v">
                        <p:oleObj spid="_x0000_s3138" name="Micrografx Windows Draw 6.0 Zeichnung" r:id="rId135" imgW="221040" imgH="1026720" progId="Draw.Document.6">
                          <p:embed/>
                        </p:oleObj>
                      </mc:Choice>
                      <mc:Fallback>
                        <p:oleObj name="Micrografx Windows Draw 6.0 Zeichnung" r:id="rId135" imgW="221040" imgH="1026720" progId="Draw.Document.6">
                          <p:embed/>
                          <p:pic>
                            <p:nvPicPr>
                              <p:cNvPr id="0" name="Object 123"/>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10418" y="5660"/>
                                <a:ext cx="340"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36" name="Object 124"/>
                  <p:cNvGraphicFramePr>
                    <a:graphicFrameLocks noChangeAspect="1"/>
                  </p:cNvGraphicFramePr>
                  <p:nvPr/>
                </p:nvGraphicFramePr>
                <p:xfrm>
                  <a:off x="10418" y="5660"/>
                  <a:ext cx="351" cy="1728"/>
                </p:xfrm>
                <a:graphic>
                  <a:graphicData uri="http://schemas.openxmlformats.org/presentationml/2006/ole">
                    <mc:AlternateContent xmlns:mc="http://schemas.openxmlformats.org/markup-compatibility/2006">
                      <mc:Choice xmlns:v="urn:schemas-microsoft-com:vml" Requires="v">
                        <p:oleObj spid="_x0000_s3139" name="Micrografx Windows Draw 6.0 Zeichnung" r:id="rId137" imgW="340920" imgH="1563840" progId="Draw.Document.6">
                          <p:embed/>
                        </p:oleObj>
                      </mc:Choice>
                      <mc:Fallback>
                        <p:oleObj name="Micrografx Windows Draw 6.0 Zeichnung" r:id="rId137" imgW="340920" imgH="1563840" progId="Draw.Document.6">
                          <p:embed/>
                          <p:pic>
                            <p:nvPicPr>
                              <p:cNvPr id="0" name="Object 124"/>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10418" y="5660"/>
                                <a:ext cx="351"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37" name="Object 125"/>
                  <p:cNvGraphicFramePr>
                    <a:graphicFrameLocks noChangeAspect="1"/>
                  </p:cNvGraphicFramePr>
                  <p:nvPr/>
                </p:nvGraphicFramePr>
                <p:xfrm>
                  <a:off x="10418" y="5660"/>
                  <a:ext cx="403" cy="1769"/>
                </p:xfrm>
                <a:graphic>
                  <a:graphicData uri="http://schemas.openxmlformats.org/presentationml/2006/ole">
                    <mc:AlternateContent xmlns:mc="http://schemas.openxmlformats.org/markup-compatibility/2006">
                      <mc:Choice xmlns:v="urn:schemas-microsoft-com:vml" Requires="v">
                        <p:oleObj spid="_x0000_s3140" name="Micrografx Windows Draw 6.0 Zeichnung" r:id="rId139" imgW="379080" imgH="1554120" progId="Draw.Document.6">
                          <p:embed/>
                        </p:oleObj>
                      </mc:Choice>
                      <mc:Fallback>
                        <p:oleObj name="Micrografx Windows Draw 6.0 Zeichnung" r:id="rId139" imgW="379080" imgH="1554120" progId="Draw.Document.6">
                          <p:embed/>
                          <p:pic>
                            <p:nvPicPr>
                              <p:cNvPr id="0" name="Object 125"/>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10418" y="5660"/>
                                <a:ext cx="403"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38" name="Object 126"/>
                  <p:cNvGraphicFramePr>
                    <a:graphicFrameLocks noChangeAspect="1"/>
                  </p:cNvGraphicFramePr>
                  <p:nvPr/>
                </p:nvGraphicFramePr>
                <p:xfrm>
                  <a:off x="10418" y="5660"/>
                  <a:ext cx="579" cy="1751"/>
                </p:xfrm>
                <a:graphic>
                  <a:graphicData uri="http://schemas.openxmlformats.org/presentationml/2006/ole">
                    <mc:AlternateContent xmlns:mc="http://schemas.openxmlformats.org/markup-compatibility/2006">
                      <mc:Choice xmlns:v="urn:schemas-microsoft-com:vml" Requires="v">
                        <p:oleObj spid="_x0000_s3141" name="Micrografx Windows Draw 6.0 Zeichnung" r:id="rId141" imgW="485640" imgH="1533240" progId="Draw.Document.6">
                          <p:embed/>
                        </p:oleObj>
                      </mc:Choice>
                      <mc:Fallback>
                        <p:oleObj name="Micrografx Windows Draw 6.0 Zeichnung" r:id="rId141" imgW="485640" imgH="1533240" progId="Draw.Document.6">
                          <p:embed/>
                          <p:pic>
                            <p:nvPicPr>
                              <p:cNvPr id="0" name="Object 126"/>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10418" y="5660"/>
                                <a:ext cx="579"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4639" name="Group 127"/>
                <p:cNvGrpSpPr>
                  <a:grpSpLocks/>
                </p:cNvGrpSpPr>
                <p:nvPr/>
              </p:nvGrpSpPr>
              <p:grpSpPr bwMode="auto">
                <a:xfrm>
                  <a:off x="3398" y="518"/>
                  <a:ext cx="579" cy="1769"/>
                  <a:chOff x="10418" y="5660"/>
                  <a:chExt cx="579" cy="1769"/>
                </a:xfrm>
              </p:grpSpPr>
              <p:graphicFrame>
                <p:nvGraphicFramePr>
                  <p:cNvPr id="64640" name="Object 128"/>
                  <p:cNvGraphicFramePr>
                    <a:graphicFrameLocks noChangeAspect="1"/>
                  </p:cNvGraphicFramePr>
                  <p:nvPr/>
                </p:nvGraphicFramePr>
                <p:xfrm>
                  <a:off x="10418" y="5660"/>
                  <a:ext cx="340" cy="1751"/>
                </p:xfrm>
                <a:graphic>
                  <a:graphicData uri="http://schemas.openxmlformats.org/presentationml/2006/ole">
                    <mc:AlternateContent xmlns:mc="http://schemas.openxmlformats.org/markup-compatibility/2006">
                      <mc:Choice xmlns:v="urn:schemas-microsoft-com:vml" Requires="v">
                        <p:oleObj spid="_x0000_s3142" name="Micrografx Windows Draw 6.0 Zeichnung" r:id="rId143" imgW="221040" imgH="1026720" progId="Draw.Document.6">
                          <p:embed/>
                        </p:oleObj>
                      </mc:Choice>
                      <mc:Fallback>
                        <p:oleObj name="Micrografx Windows Draw 6.0 Zeichnung" r:id="rId143" imgW="221040" imgH="1026720" progId="Draw.Document.6">
                          <p:embed/>
                          <p:pic>
                            <p:nvPicPr>
                              <p:cNvPr id="0" name="Object 128"/>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10418" y="5660"/>
                                <a:ext cx="340"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41" name="Object 129"/>
                  <p:cNvGraphicFramePr>
                    <a:graphicFrameLocks noChangeAspect="1"/>
                  </p:cNvGraphicFramePr>
                  <p:nvPr/>
                </p:nvGraphicFramePr>
                <p:xfrm>
                  <a:off x="10418" y="5660"/>
                  <a:ext cx="351" cy="1728"/>
                </p:xfrm>
                <a:graphic>
                  <a:graphicData uri="http://schemas.openxmlformats.org/presentationml/2006/ole">
                    <mc:AlternateContent xmlns:mc="http://schemas.openxmlformats.org/markup-compatibility/2006">
                      <mc:Choice xmlns:v="urn:schemas-microsoft-com:vml" Requires="v">
                        <p:oleObj spid="_x0000_s3143" name="Micrografx Windows Draw 6.0 Zeichnung" r:id="rId145" imgW="340920" imgH="1563840" progId="Draw.Document.6">
                          <p:embed/>
                        </p:oleObj>
                      </mc:Choice>
                      <mc:Fallback>
                        <p:oleObj name="Micrografx Windows Draw 6.0 Zeichnung" r:id="rId145" imgW="340920" imgH="1563840" progId="Draw.Document.6">
                          <p:embed/>
                          <p:pic>
                            <p:nvPicPr>
                              <p:cNvPr id="0" name="Object 129"/>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10418" y="5660"/>
                                <a:ext cx="351"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42" name="Object 130"/>
                  <p:cNvGraphicFramePr>
                    <a:graphicFrameLocks noChangeAspect="1"/>
                  </p:cNvGraphicFramePr>
                  <p:nvPr/>
                </p:nvGraphicFramePr>
                <p:xfrm>
                  <a:off x="10418" y="5660"/>
                  <a:ext cx="403" cy="1769"/>
                </p:xfrm>
                <a:graphic>
                  <a:graphicData uri="http://schemas.openxmlformats.org/presentationml/2006/ole">
                    <mc:AlternateContent xmlns:mc="http://schemas.openxmlformats.org/markup-compatibility/2006">
                      <mc:Choice xmlns:v="urn:schemas-microsoft-com:vml" Requires="v">
                        <p:oleObj spid="_x0000_s3144" name="Micrografx Windows Draw 6.0 Zeichnung" r:id="rId146" imgW="379080" imgH="1554120" progId="Draw.Document.6">
                          <p:embed/>
                        </p:oleObj>
                      </mc:Choice>
                      <mc:Fallback>
                        <p:oleObj name="Micrografx Windows Draw 6.0 Zeichnung" r:id="rId146" imgW="379080" imgH="1554120" progId="Draw.Document.6">
                          <p:embed/>
                          <p:pic>
                            <p:nvPicPr>
                              <p:cNvPr id="0" name="Object 130"/>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10418" y="5660"/>
                                <a:ext cx="403"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643" name="Object 131"/>
                  <p:cNvGraphicFramePr>
                    <a:graphicFrameLocks noChangeAspect="1"/>
                  </p:cNvGraphicFramePr>
                  <p:nvPr/>
                </p:nvGraphicFramePr>
                <p:xfrm>
                  <a:off x="10418" y="5660"/>
                  <a:ext cx="579" cy="1751"/>
                </p:xfrm>
                <a:graphic>
                  <a:graphicData uri="http://schemas.openxmlformats.org/presentationml/2006/ole">
                    <mc:AlternateContent xmlns:mc="http://schemas.openxmlformats.org/markup-compatibility/2006">
                      <mc:Choice xmlns:v="urn:schemas-microsoft-com:vml" Requires="v">
                        <p:oleObj spid="_x0000_s3145" name="Micrografx Windows Draw 6.0 Zeichnung" r:id="rId147" imgW="485640" imgH="1533240" progId="Draw.Document.6">
                          <p:embed/>
                        </p:oleObj>
                      </mc:Choice>
                      <mc:Fallback>
                        <p:oleObj name="Micrografx Windows Draw 6.0 Zeichnung" r:id="rId147" imgW="485640" imgH="1533240" progId="Draw.Document.6">
                          <p:embed/>
                          <p:pic>
                            <p:nvPicPr>
                              <p:cNvPr id="0" name="Object 131"/>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10418" y="5660"/>
                                <a:ext cx="579"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grpSp>
      <p:sp>
        <p:nvSpPr>
          <p:cNvPr id="64644" name="Rectangle 132"/>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sp>
        <p:nvSpPr>
          <p:cNvPr id="64645" name="Rectangle 13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64647" name="Rectangle 135"/>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648" name="Rectangle 136"/>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2000"/>
                                  </p:stCondLst>
                                  <p:childTnLst>
                                    <p:set>
                                      <p:cBhvr>
                                        <p:cTn id="11" dur="1" fill="hold">
                                          <p:stCondLst>
                                            <p:cond delay="0"/>
                                          </p:stCondLst>
                                        </p:cTn>
                                        <p:tgtEl>
                                          <p:spTgt spid="64515"/>
                                        </p:tgtEl>
                                        <p:attrNameLst>
                                          <p:attrName>style.visibility</p:attrName>
                                        </p:attrNameLst>
                                      </p:cBhvr>
                                      <p:to>
                                        <p:strVal val="visible"/>
                                      </p:to>
                                    </p:set>
                                    <p:animEffect transition="in" filter="fade">
                                      <p:cBhvr>
                                        <p:cTn id="12" dur="2000"/>
                                        <p:tgtEl>
                                          <p:spTgt spid="64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4000"/>
                                  </p:stCondLst>
                                  <p:childTnLst>
                                    <p:set>
                                      <p:cBhvr>
                                        <p:cTn id="16" dur="1" fill="hold">
                                          <p:stCondLst>
                                            <p:cond delay="0"/>
                                          </p:stCondLst>
                                        </p:cTn>
                                        <p:tgtEl>
                                          <p:spTgt spid="64559"/>
                                        </p:tgtEl>
                                        <p:attrNameLst>
                                          <p:attrName>style.visibility</p:attrName>
                                        </p:attrNameLst>
                                      </p:cBhvr>
                                      <p:to>
                                        <p:strVal val="visible"/>
                                      </p:to>
                                    </p:set>
                                    <p:animEffect transition="in" filter="fade">
                                      <p:cBhvr>
                                        <p:cTn id="17" dur="2000"/>
                                        <p:tgtEl>
                                          <p:spTgt spid="645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4000"/>
                                  </p:stCondLst>
                                  <p:childTnLst>
                                    <p:set>
                                      <p:cBhvr>
                                        <p:cTn id="21" dur="1" fill="hold">
                                          <p:stCondLst>
                                            <p:cond delay="0"/>
                                          </p:stCondLst>
                                        </p:cTn>
                                        <p:tgtEl>
                                          <p:spTgt spid="64584"/>
                                        </p:tgtEl>
                                        <p:attrNameLst>
                                          <p:attrName>style.visibility</p:attrName>
                                        </p:attrNameLst>
                                      </p:cBhvr>
                                      <p:to>
                                        <p:strVal val="visible"/>
                                      </p:to>
                                    </p:set>
                                    <p:animEffect transition="in" filter="fade">
                                      <p:cBhvr>
                                        <p:cTn id="22" dur="2000"/>
                                        <p:tgtEl>
                                          <p:spTgt spid="6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4000"/>
                                  </p:stCondLst>
                                  <p:childTnLst>
                                    <p:set>
                                      <p:cBhvr>
                                        <p:cTn id="26" dur="1" fill="hold">
                                          <p:stCondLst>
                                            <p:cond delay="0"/>
                                          </p:stCondLst>
                                        </p:cTn>
                                        <p:tgtEl>
                                          <p:spTgt spid="64602"/>
                                        </p:tgtEl>
                                        <p:attrNameLst>
                                          <p:attrName>style.visibility</p:attrName>
                                        </p:attrNameLst>
                                      </p:cBhvr>
                                      <p:to>
                                        <p:strVal val="visible"/>
                                      </p:to>
                                    </p:set>
                                    <p:animEffect transition="in" filter="fade">
                                      <p:cBhvr>
                                        <p:cTn id="27" dur="2000"/>
                                        <p:tgtEl>
                                          <p:spTgt spid="646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nodePh="1">
                                  <p:stCondLst>
                                    <p:cond delay="4000"/>
                                  </p:stCondLst>
                                  <p:endCondLst>
                                    <p:cond evt="begin" delay="0">
                                      <p:tn val="30"/>
                                    </p:cond>
                                  </p:endCondLst>
                                  <p:childTnLst>
                                    <p:set>
                                      <p:cBhvr>
                                        <p:cTn id="31" dur="1" fill="hold">
                                          <p:stCondLst>
                                            <p:cond delay="0"/>
                                          </p:stCondLst>
                                        </p:cTn>
                                        <p:tgtEl>
                                          <p:spTgt spid="64647"/>
                                        </p:tgtEl>
                                        <p:attrNameLst>
                                          <p:attrName>style.visibility</p:attrName>
                                        </p:attrNameLst>
                                      </p:cBhvr>
                                      <p:to>
                                        <p:strVal val="visible"/>
                                      </p:to>
                                    </p:set>
                                    <p:animEffect transition="in" filter="wipe(down)">
                                      <p:cBhvr>
                                        <p:cTn id="32" dur="580">
                                          <p:stCondLst>
                                            <p:cond delay="0"/>
                                          </p:stCondLst>
                                        </p:cTn>
                                        <p:tgtEl>
                                          <p:spTgt spid="64647"/>
                                        </p:tgtEl>
                                      </p:cBhvr>
                                    </p:animEffect>
                                    <p:anim calcmode="lin" valueType="num">
                                      <p:cBhvr>
                                        <p:cTn id="33" dur="1822" tmFilter="0,0; 0.14,0.36; 0.43,0.73; 0.71,0.91; 1.0,1.0">
                                          <p:stCondLst>
                                            <p:cond delay="0"/>
                                          </p:stCondLst>
                                        </p:cTn>
                                        <p:tgtEl>
                                          <p:spTgt spid="6464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464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464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464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4647"/>
                                        </p:tgtEl>
                                        <p:attrNameLst>
                                          <p:attrName>ppt_y</p:attrName>
                                        </p:attrNameLst>
                                      </p:cBhvr>
                                      <p:tavLst>
                                        <p:tav tm="0" fmla="#ppt_y-sin(pi*$)/81">
                                          <p:val>
                                            <p:fltVal val="0"/>
                                          </p:val>
                                        </p:tav>
                                        <p:tav tm="100000">
                                          <p:val>
                                            <p:fltVal val="1"/>
                                          </p:val>
                                        </p:tav>
                                      </p:tavLst>
                                    </p:anim>
                                    <p:animScale>
                                      <p:cBhvr>
                                        <p:cTn id="38" dur="26">
                                          <p:stCondLst>
                                            <p:cond delay="650"/>
                                          </p:stCondLst>
                                        </p:cTn>
                                        <p:tgtEl>
                                          <p:spTgt spid="64647"/>
                                        </p:tgtEl>
                                      </p:cBhvr>
                                      <p:to x="100000" y="60000"/>
                                    </p:animScale>
                                    <p:animScale>
                                      <p:cBhvr>
                                        <p:cTn id="39" dur="166" decel="50000">
                                          <p:stCondLst>
                                            <p:cond delay="676"/>
                                          </p:stCondLst>
                                        </p:cTn>
                                        <p:tgtEl>
                                          <p:spTgt spid="64647"/>
                                        </p:tgtEl>
                                      </p:cBhvr>
                                      <p:to x="100000" y="100000"/>
                                    </p:animScale>
                                    <p:animScale>
                                      <p:cBhvr>
                                        <p:cTn id="40" dur="26">
                                          <p:stCondLst>
                                            <p:cond delay="1312"/>
                                          </p:stCondLst>
                                        </p:cTn>
                                        <p:tgtEl>
                                          <p:spTgt spid="64647"/>
                                        </p:tgtEl>
                                      </p:cBhvr>
                                      <p:to x="100000" y="80000"/>
                                    </p:animScale>
                                    <p:animScale>
                                      <p:cBhvr>
                                        <p:cTn id="41" dur="166" decel="50000">
                                          <p:stCondLst>
                                            <p:cond delay="1338"/>
                                          </p:stCondLst>
                                        </p:cTn>
                                        <p:tgtEl>
                                          <p:spTgt spid="64647"/>
                                        </p:tgtEl>
                                      </p:cBhvr>
                                      <p:to x="100000" y="100000"/>
                                    </p:animScale>
                                    <p:animScale>
                                      <p:cBhvr>
                                        <p:cTn id="42" dur="26">
                                          <p:stCondLst>
                                            <p:cond delay="1642"/>
                                          </p:stCondLst>
                                        </p:cTn>
                                        <p:tgtEl>
                                          <p:spTgt spid="64647"/>
                                        </p:tgtEl>
                                      </p:cBhvr>
                                      <p:to x="100000" y="90000"/>
                                    </p:animScale>
                                    <p:animScale>
                                      <p:cBhvr>
                                        <p:cTn id="43" dur="166" decel="50000">
                                          <p:stCondLst>
                                            <p:cond delay="1668"/>
                                          </p:stCondLst>
                                        </p:cTn>
                                        <p:tgtEl>
                                          <p:spTgt spid="64647"/>
                                        </p:tgtEl>
                                      </p:cBhvr>
                                      <p:to x="100000" y="100000"/>
                                    </p:animScale>
                                    <p:animScale>
                                      <p:cBhvr>
                                        <p:cTn id="44" dur="26">
                                          <p:stCondLst>
                                            <p:cond delay="1808"/>
                                          </p:stCondLst>
                                        </p:cTn>
                                        <p:tgtEl>
                                          <p:spTgt spid="64647"/>
                                        </p:tgtEl>
                                      </p:cBhvr>
                                      <p:to x="100000" y="95000"/>
                                    </p:animScale>
                                    <p:animScale>
                                      <p:cBhvr>
                                        <p:cTn id="45" dur="166" decel="50000">
                                          <p:stCondLst>
                                            <p:cond delay="1834"/>
                                          </p:stCondLst>
                                        </p:cTn>
                                        <p:tgtEl>
                                          <p:spTgt spid="646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64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altLang="de-DE" sz="3500"/>
              <a:t>6.6 Aschenbecher</a:t>
            </a:r>
          </a:p>
        </p:txBody>
      </p:sp>
      <p:sp>
        <p:nvSpPr>
          <p:cNvPr id="61443" name="Rectangle 3"/>
          <p:cNvSpPr>
            <a:spLocks noGrp="1" noChangeArrowheads="1"/>
          </p:cNvSpPr>
          <p:nvPr>
            <p:ph type="body" idx="1"/>
          </p:nvPr>
        </p:nvSpPr>
        <p:spPr>
          <a:xfrm>
            <a:off x="323850" y="1557338"/>
            <a:ext cx="3600450" cy="4206875"/>
          </a:xfrm>
        </p:spPr>
        <p:txBody>
          <a:bodyPr/>
          <a:lstStyle/>
          <a:p>
            <a:pPr>
              <a:lnSpc>
                <a:spcPct val="80000"/>
              </a:lnSpc>
            </a:pPr>
            <a:r>
              <a:rPr lang="de-DE" altLang="de-DE" sz="1900"/>
              <a:t>Aschenbecher mit der   Hand …</a:t>
            </a:r>
          </a:p>
          <a:p>
            <a:pPr>
              <a:lnSpc>
                <a:spcPct val="80000"/>
              </a:lnSpc>
            </a:pPr>
            <a:endParaRPr lang="de-DE" altLang="de-DE" sz="1900"/>
          </a:p>
          <a:p>
            <a:pPr>
              <a:lnSpc>
                <a:spcPct val="80000"/>
              </a:lnSpc>
            </a:pPr>
            <a:r>
              <a:rPr lang="de-DE" altLang="de-DE" sz="1900"/>
              <a:t>oder ganz zuletzt in der Maschine spülen, …</a:t>
            </a:r>
          </a:p>
          <a:p>
            <a:pPr>
              <a:lnSpc>
                <a:spcPct val="80000"/>
              </a:lnSpc>
            </a:pPr>
            <a:endParaRPr lang="de-DE" altLang="de-DE" sz="1900"/>
          </a:p>
          <a:p>
            <a:pPr>
              <a:lnSpc>
                <a:spcPct val="80000"/>
              </a:lnSpc>
            </a:pPr>
            <a:r>
              <a:rPr lang="de-DE" altLang="de-DE" sz="1900"/>
              <a:t>da die Spüllauge durch die Aschereste zerstört         wird …</a:t>
            </a:r>
          </a:p>
          <a:p>
            <a:pPr>
              <a:lnSpc>
                <a:spcPct val="80000"/>
              </a:lnSpc>
            </a:pPr>
            <a:endParaRPr lang="de-DE" altLang="de-DE" sz="1900"/>
          </a:p>
          <a:p>
            <a:pPr>
              <a:lnSpc>
                <a:spcPct val="80000"/>
              </a:lnSpc>
            </a:pPr>
            <a:r>
              <a:rPr lang="de-DE" altLang="de-DE" sz="1900"/>
              <a:t>und ihre Reinigungskraft verliert.</a:t>
            </a:r>
          </a:p>
          <a:p>
            <a:pPr>
              <a:lnSpc>
                <a:spcPct val="80000"/>
              </a:lnSpc>
            </a:pPr>
            <a:endParaRPr lang="de-DE" altLang="de-DE" sz="1900"/>
          </a:p>
          <a:p>
            <a:pPr>
              <a:lnSpc>
                <a:spcPct val="80000"/>
              </a:lnSpc>
            </a:pPr>
            <a:r>
              <a:rPr lang="de-DE" altLang="de-DE" sz="1900"/>
              <a:t>Aschenbecher immer separat spülen.</a:t>
            </a:r>
          </a:p>
        </p:txBody>
      </p:sp>
      <p:grpSp>
        <p:nvGrpSpPr>
          <p:cNvPr id="61444" name="Group 4"/>
          <p:cNvGrpSpPr>
            <a:grpSpLocks/>
          </p:cNvGrpSpPr>
          <p:nvPr/>
        </p:nvGrpSpPr>
        <p:grpSpPr bwMode="auto">
          <a:xfrm rot="10985019">
            <a:off x="5795963" y="4868863"/>
            <a:ext cx="1728787" cy="973137"/>
            <a:chOff x="4375" y="1605"/>
            <a:chExt cx="964" cy="480"/>
          </a:xfrm>
        </p:grpSpPr>
        <p:sp>
          <p:nvSpPr>
            <p:cNvPr id="61445" name="Freeform 5"/>
            <p:cNvSpPr>
              <a:spLocks/>
            </p:cNvSpPr>
            <p:nvPr/>
          </p:nvSpPr>
          <p:spPr bwMode="auto">
            <a:xfrm rot="10399079">
              <a:off x="4375" y="1605"/>
              <a:ext cx="964" cy="480"/>
            </a:xfrm>
            <a:custGeom>
              <a:avLst/>
              <a:gdLst>
                <a:gd name="T0" fmla="*/ 196 w 964"/>
                <a:gd name="T1" fmla="*/ 12 h 480"/>
                <a:gd name="T2" fmla="*/ 124 w 964"/>
                <a:gd name="T3" fmla="*/ 36 h 480"/>
                <a:gd name="T4" fmla="*/ 4 w 964"/>
                <a:gd name="T5" fmla="*/ 84 h 480"/>
                <a:gd name="T6" fmla="*/ 64 w 964"/>
                <a:gd name="T7" fmla="*/ 300 h 480"/>
                <a:gd name="T8" fmla="*/ 100 w 964"/>
                <a:gd name="T9" fmla="*/ 312 h 480"/>
                <a:gd name="T10" fmla="*/ 508 w 964"/>
                <a:gd name="T11" fmla="*/ 444 h 480"/>
                <a:gd name="T12" fmla="*/ 568 w 964"/>
                <a:gd name="T13" fmla="*/ 456 h 480"/>
                <a:gd name="T14" fmla="*/ 640 w 964"/>
                <a:gd name="T15" fmla="*/ 480 h 480"/>
                <a:gd name="T16" fmla="*/ 892 w 964"/>
                <a:gd name="T17" fmla="*/ 456 h 480"/>
                <a:gd name="T18" fmla="*/ 904 w 964"/>
                <a:gd name="T19" fmla="*/ 408 h 480"/>
                <a:gd name="T20" fmla="*/ 916 w 964"/>
                <a:gd name="T21" fmla="*/ 348 h 480"/>
                <a:gd name="T22" fmla="*/ 964 w 964"/>
                <a:gd name="T23" fmla="*/ 264 h 480"/>
                <a:gd name="T24" fmla="*/ 940 w 964"/>
                <a:gd name="T25" fmla="*/ 168 h 480"/>
                <a:gd name="T26" fmla="*/ 868 w 964"/>
                <a:gd name="T27" fmla="*/ 96 h 480"/>
                <a:gd name="T28" fmla="*/ 844 w 964"/>
                <a:gd name="T29" fmla="*/ 60 h 480"/>
                <a:gd name="T30" fmla="*/ 652 w 964"/>
                <a:gd name="T31" fmla="*/ 36 h 480"/>
                <a:gd name="T32" fmla="*/ 448 w 964"/>
                <a:gd name="T33" fmla="*/ 0 h 480"/>
                <a:gd name="T34" fmla="*/ 196 w 964"/>
                <a:gd name="T35" fmla="*/ 1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4" h="480">
                  <a:moveTo>
                    <a:pt x="196" y="12"/>
                  </a:moveTo>
                  <a:cubicBezTo>
                    <a:pt x="172" y="20"/>
                    <a:pt x="149" y="31"/>
                    <a:pt x="124" y="36"/>
                  </a:cubicBezTo>
                  <a:cubicBezTo>
                    <a:pt x="0" y="61"/>
                    <a:pt x="29" y="10"/>
                    <a:pt x="4" y="84"/>
                  </a:cubicBezTo>
                  <a:cubicBezTo>
                    <a:pt x="19" y="158"/>
                    <a:pt x="40" y="228"/>
                    <a:pt x="64" y="300"/>
                  </a:cubicBezTo>
                  <a:cubicBezTo>
                    <a:pt x="68" y="312"/>
                    <a:pt x="88" y="308"/>
                    <a:pt x="100" y="312"/>
                  </a:cubicBezTo>
                  <a:cubicBezTo>
                    <a:pt x="154" y="473"/>
                    <a:pt x="378" y="438"/>
                    <a:pt x="508" y="444"/>
                  </a:cubicBezTo>
                  <a:cubicBezTo>
                    <a:pt x="528" y="448"/>
                    <a:pt x="548" y="451"/>
                    <a:pt x="568" y="456"/>
                  </a:cubicBezTo>
                  <a:cubicBezTo>
                    <a:pt x="592" y="463"/>
                    <a:pt x="640" y="480"/>
                    <a:pt x="640" y="480"/>
                  </a:cubicBezTo>
                  <a:cubicBezTo>
                    <a:pt x="724" y="472"/>
                    <a:pt x="811" y="478"/>
                    <a:pt x="892" y="456"/>
                  </a:cubicBezTo>
                  <a:cubicBezTo>
                    <a:pt x="908" y="452"/>
                    <a:pt x="900" y="424"/>
                    <a:pt x="904" y="408"/>
                  </a:cubicBezTo>
                  <a:cubicBezTo>
                    <a:pt x="908" y="388"/>
                    <a:pt x="909" y="367"/>
                    <a:pt x="916" y="348"/>
                  </a:cubicBezTo>
                  <a:cubicBezTo>
                    <a:pt x="927" y="318"/>
                    <a:pt x="950" y="293"/>
                    <a:pt x="964" y="264"/>
                  </a:cubicBezTo>
                  <a:cubicBezTo>
                    <a:pt x="963" y="260"/>
                    <a:pt x="950" y="181"/>
                    <a:pt x="940" y="168"/>
                  </a:cubicBezTo>
                  <a:cubicBezTo>
                    <a:pt x="919" y="141"/>
                    <a:pt x="887" y="124"/>
                    <a:pt x="868" y="96"/>
                  </a:cubicBezTo>
                  <a:cubicBezTo>
                    <a:pt x="860" y="84"/>
                    <a:pt x="855" y="69"/>
                    <a:pt x="844" y="60"/>
                  </a:cubicBezTo>
                  <a:cubicBezTo>
                    <a:pt x="794" y="20"/>
                    <a:pt x="716" y="42"/>
                    <a:pt x="652" y="36"/>
                  </a:cubicBezTo>
                  <a:cubicBezTo>
                    <a:pt x="583" y="29"/>
                    <a:pt x="515" y="17"/>
                    <a:pt x="448" y="0"/>
                  </a:cubicBezTo>
                  <a:cubicBezTo>
                    <a:pt x="180" y="12"/>
                    <a:pt x="96" y="12"/>
                    <a:pt x="196" y="12"/>
                  </a:cubicBez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446" name="Freeform 6"/>
            <p:cNvSpPr>
              <a:spLocks/>
            </p:cNvSpPr>
            <p:nvPr/>
          </p:nvSpPr>
          <p:spPr bwMode="auto">
            <a:xfrm rot="10399079">
              <a:off x="4471" y="1656"/>
              <a:ext cx="688" cy="82"/>
            </a:xfrm>
            <a:custGeom>
              <a:avLst/>
              <a:gdLst>
                <a:gd name="T0" fmla="*/ 437 w 688"/>
                <a:gd name="T1" fmla="*/ 82 h 82"/>
                <a:gd name="T2" fmla="*/ 468 w 688"/>
                <a:gd name="T3" fmla="*/ 81 h 82"/>
                <a:gd name="T4" fmla="*/ 500 w 688"/>
                <a:gd name="T5" fmla="*/ 81 h 82"/>
                <a:gd name="T6" fmla="*/ 533 w 688"/>
                <a:gd name="T7" fmla="*/ 82 h 82"/>
                <a:gd name="T8" fmla="*/ 566 w 688"/>
                <a:gd name="T9" fmla="*/ 82 h 82"/>
                <a:gd name="T10" fmla="*/ 599 w 688"/>
                <a:gd name="T11" fmla="*/ 79 h 82"/>
                <a:gd name="T12" fmla="*/ 629 w 688"/>
                <a:gd name="T13" fmla="*/ 73 h 82"/>
                <a:gd name="T14" fmla="*/ 658 w 688"/>
                <a:gd name="T15" fmla="*/ 60 h 82"/>
                <a:gd name="T16" fmla="*/ 670 w 688"/>
                <a:gd name="T17" fmla="*/ 51 h 82"/>
                <a:gd name="T18" fmla="*/ 683 w 688"/>
                <a:gd name="T19" fmla="*/ 40 h 82"/>
                <a:gd name="T20" fmla="*/ 686 w 688"/>
                <a:gd name="T21" fmla="*/ 32 h 82"/>
                <a:gd name="T22" fmla="*/ 688 w 688"/>
                <a:gd name="T23" fmla="*/ 29 h 82"/>
                <a:gd name="T24" fmla="*/ 688 w 688"/>
                <a:gd name="T25" fmla="*/ 26 h 82"/>
                <a:gd name="T26" fmla="*/ 683 w 688"/>
                <a:gd name="T27" fmla="*/ 24 h 82"/>
                <a:gd name="T28" fmla="*/ 675 w 688"/>
                <a:gd name="T29" fmla="*/ 29 h 82"/>
                <a:gd name="T30" fmla="*/ 667 w 688"/>
                <a:gd name="T31" fmla="*/ 32 h 82"/>
                <a:gd name="T32" fmla="*/ 648 w 688"/>
                <a:gd name="T33" fmla="*/ 35 h 82"/>
                <a:gd name="T34" fmla="*/ 629 w 688"/>
                <a:gd name="T35" fmla="*/ 37 h 82"/>
                <a:gd name="T36" fmla="*/ 609 w 688"/>
                <a:gd name="T37" fmla="*/ 43 h 82"/>
                <a:gd name="T38" fmla="*/ 535 w 688"/>
                <a:gd name="T39" fmla="*/ 51 h 82"/>
                <a:gd name="T40" fmla="*/ 462 w 688"/>
                <a:gd name="T41" fmla="*/ 54 h 82"/>
                <a:gd name="T42" fmla="*/ 388 w 688"/>
                <a:gd name="T43" fmla="*/ 51 h 82"/>
                <a:gd name="T44" fmla="*/ 315 w 688"/>
                <a:gd name="T45" fmla="*/ 43 h 82"/>
                <a:gd name="T46" fmla="*/ 168 w 688"/>
                <a:gd name="T47" fmla="*/ 24 h 82"/>
                <a:gd name="T48" fmla="*/ 23 w 688"/>
                <a:gd name="T49" fmla="*/ 5 h 82"/>
                <a:gd name="T50" fmla="*/ 9 w 688"/>
                <a:gd name="T51" fmla="*/ 2 h 82"/>
                <a:gd name="T52" fmla="*/ 0 w 688"/>
                <a:gd name="T53" fmla="*/ 0 h 82"/>
                <a:gd name="T54" fmla="*/ 1 w 688"/>
                <a:gd name="T55" fmla="*/ 7 h 82"/>
                <a:gd name="T56" fmla="*/ 4 w 688"/>
                <a:gd name="T57" fmla="*/ 11 h 82"/>
                <a:gd name="T58" fmla="*/ 22 w 688"/>
                <a:gd name="T59" fmla="*/ 19 h 82"/>
                <a:gd name="T60" fmla="*/ 41 w 688"/>
                <a:gd name="T61" fmla="*/ 26 h 82"/>
                <a:gd name="T62" fmla="*/ 56 w 688"/>
                <a:gd name="T63" fmla="*/ 35 h 82"/>
                <a:gd name="T64" fmla="*/ 154 w 688"/>
                <a:gd name="T65" fmla="*/ 51 h 82"/>
                <a:gd name="T66" fmla="*/ 247 w 688"/>
                <a:gd name="T67" fmla="*/ 65 h 82"/>
                <a:gd name="T68" fmla="*/ 342 w 688"/>
                <a:gd name="T69" fmla="*/ 76 h 82"/>
                <a:gd name="T70" fmla="*/ 437 w 688"/>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82">
                  <a:moveTo>
                    <a:pt x="437" y="82"/>
                  </a:moveTo>
                  <a:lnTo>
                    <a:pt x="468" y="81"/>
                  </a:lnTo>
                  <a:lnTo>
                    <a:pt x="500" y="81"/>
                  </a:lnTo>
                  <a:lnTo>
                    <a:pt x="533" y="82"/>
                  </a:lnTo>
                  <a:lnTo>
                    <a:pt x="566" y="82"/>
                  </a:lnTo>
                  <a:lnTo>
                    <a:pt x="599" y="79"/>
                  </a:lnTo>
                  <a:lnTo>
                    <a:pt x="629" y="73"/>
                  </a:lnTo>
                  <a:lnTo>
                    <a:pt x="658" y="60"/>
                  </a:lnTo>
                  <a:lnTo>
                    <a:pt x="670" y="51"/>
                  </a:lnTo>
                  <a:lnTo>
                    <a:pt x="683" y="40"/>
                  </a:lnTo>
                  <a:lnTo>
                    <a:pt x="686" y="32"/>
                  </a:lnTo>
                  <a:lnTo>
                    <a:pt x="688" y="29"/>
                  </a:lnTo>
                  <a:lnTo>
                    <a:pt x="688" y="26"/>
                  </a:lnTo>
                  <a:lnTo>
                    <a:pt x="683" y="24"/>
                  </a:lnTo>
                  <a:lnTo>
                    <a:pt x="675" y="29"/>
                  </a:lnTo>
                  <a:lnTo>
                    <a:pt x="667" y="32"/>
                  </a:lnTo>
                  <a:lnTo>
                    <a:pt x="648" y="35"/>
                  </a:lnTo>
                  <a:lnTo>
                    <a:pt x="629" y="37"/>
                  </a:lnTo>
                  <a:lnTo>
                    <a:pt x="609" y="43"/>
                  </a:lnTo>
                  <a:lnTo>
                    <a:pt x="535" y="51"/>
                  </a:lnTo>
                  <a:lnTo>
                    <a:pt x="462" y="54"/>
                  </a:lnTo>
                  <a:lnTo>
                    <a:pt x="388" y="51"/>
                  </a:lnTo>
                  <a:lnTo>
                    <a:pt x="315" y="43"/>
                  </a:lnTo>
                  <a:lnTo>
                    <a:pt x="168" y="24"/>
                  </a:lnTo>
                  <a:lnTo>
                    <a:pt x="23" y="5"/>
                  </a:lnTo>
                  <a:lnTo>
                    <a:pt x="9" y="2"/>
                  </a:lnTo>
                  <a:lnTo>
                    <a:pt x="0" y="0"/>
                  </a:lnTo>
                  <a:lnTo>
                    <a:pt x="1" y="7"/>
                  </a:lnTo>
                  <a:lnTo>
                    <a:pt x="4" y="11"/>
                  </a:lnTo>
                  <a:lnTo>
                    <a:pt x="22" y="19"/>
                  </a:lnTo>
                  <a:lnTo>
                    <a:pt x="41" y="26"/>
                  </a:lnTo>
                  <a:lnTo>
                    <a:pt x="56" y="35"/>
                  </a:lnTo>
                  <a:lnTo>
                    <a:pt x="154" y="51"/>
                  </a:lnTo>
                  <a:lnTo>
                    <a:pt x="247" y="65"/>
                  </a:lnTo>
                  <a:lnTo>
                    <a:pt x="342" y="76"/>
                  </a:lnTo>
                  <a:lnTo>
                    <a:pt x="437" y="82"/>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47" name="Freeform 7"/>
            <p:cNvSpPr>
              <a:spLocks/>
            </p:cNvSpPr>
            <p:nvPr/>
          </p:nvSpPr>
          <p:spPr bwMode="auto">
            <a:xfrm rot="10399079">
              <a:off x="4393" y="1737"/>
              <a:ext cx="919" cy="339"/>
            </a:xfrm>
            <a:custGeom>
              <a:avLst/>
              <a:gdLst>
                <a:gd name="T0" fmla="*/ 551 w 919"/>
                <a:gd name="T1" fmla="*/ 339 h 339"/>
                <a:gd name="T2" fmla="*/ 677 w 919"/>
                <a:gd name="T3" fmla="*/ 330 h 339"/>
                <a:gd name="T4" fmla="*/ 783 w 919"/>
                <a:gd name="T5" fmla="*/ 303 h 339"/>
                <a:gd name="T6" fmla="*/ 856 w 919"/>
                <a:gd name="T7" fmla="*/ 257 h 339"/>
                <a:gd name="T8" fmla="*/ 903 w 919"/>
                <a:gd name="T9" fmla="*/ 227 h 339"/>
                <a:gd name="T10" fmla="*/ 916 w 919"/>
                <a:gd name="T11" fmla="*/ 207 h 339"/>
                <a:gd name="T12" fmla="*/ 917 w 919"/>
                <a:gd name="T13" fmla="*/ 167 h 339"/>
                <a:gd name="T14" fmla="*/ 919 w 919"/>
                <a:gd name="T15" fmla="*/ 126 h 339"/>
                <a:gd name="T16" fmla="*/ 912 w 919"/>
                <a:gd name="T17" fmla="*/ 120 h 339"/>
                <a:gd name="T18" fmla="*/ 898 w 919"/>
                <a:gd name="T19" fmla="*/ 148 h 339"/>
                <a:gd name="T20" fmla="*/ 881 w 919"/>
                <a:gd name="T21" fmla="*/ 199 h 339"/>
                <a:gd name="T22" fmla="*/ 862 w 919"/>
                <a:gd name="T23" fmla="*/ 216 h 339"/>
                <a:gd name="T24" fmla="*/ 837 w 919"/>
                <a:gd name="T25" fmla="*/ 210 h 339"/>
                <a:gd name="T26" fmla="*/ 815 w 919"/>
                <a:gd name="T27" fmla="*/ 188 h 339"/>
                <a:gd name="T28" fmla="*/ 810 w 919"/>
                <a:gd name="T29" fmla="*/ 177 h 339"/>
                <a:gd name="T30" fmla="*/ 804 w 919"/>
                <a:gd name="T31" fmla="*/ 166 h 339"/>
                <a:gd name="T32" fmla="*/ 772 w 919"/>
                <a:gd name="T33" fmla="*/ 150 h 339"/>
                <a:gd name="T34" fmla="*/ 745 w 919"/>
                <a:gd name="T35" fmla="*/ 180 h 339"/>
                <a:gd name="T36" fmla="*/ 712 w 919"/>
                <a:gd name="T37" fmla="*/ 200 h 339"/>
                <a:gd name="T38" fmla="*/ 636 w 919"/>
                <a:gd name="T39" fmla="*/ 222 h 339"/>
                <a:gd name="T40" fmla="*/ 553 w 919"/>
                <a:gd name="T41" fmla="*/ 230 h 339"/>
                <a:gd name="T42" fmla="*/ 398 w 919"/>
                <a:gd name="T43" fmla="*/ 230 h 339"/>
                <a:gd name="T44" fmla="*/ 294 w 919"/>
                <a:gd name="T45" fmla="*/ 219 h 339"/>
                <a:gd name="T46" fmla="*/ 227 w 919"/>
                <a:gd name="T47" fmla="*/ 202 h 339"/>
                <a:gd name="T48" fmla="*/ 167 w 919"/>
                <a:gd name="T49" fmla="*/ 180 h 339"/>
                <a:gd name="T50" fmla="*/ 117 w 919"/>
                <a:gd name="T51" fmla="*/ 147 h 339"/>
                <a:gd name="T52" fmla="*/ 96 w 919"/>
                <a:gd name="T53" fmla="*/ 107 h 339"/>
                <a:gd name="T54" fmla="*/ 117 w 919"/>
                <a:gd name="T55" fmla="*/ 87 h 339"/>
                <a:gd name="T56" fmla="*/ 177 w 919"/>
                <a:gd name="T57" fmla="*/ 63 h 339"/>
                <a:gd name="T58" fmla="*/ 273 w 919"/>
                <a:gd name="T59" fmla="*/ 38 h 339"/>
                <a:gd name="T60" fmla="*/ 399 w 919"/>
                <a:gd name="T61" fmla="*/ 28 h 339"/>
                <a:gd name="T62" fmla="*/ 524 w 919"/>
                <a:gd name="T63" fmla="*/ 30 h 339"/>
                <a:gd name="T64" fmla="*/ 647 w 919"/>
                <a:gd name="T65" fmla="*/ 30 h 339"/>
                <a:gd name="T66" fmla="*/ 671 w 919"/>
                <a:gd name="T67" fmla="*/ 16 h 339"/>
                <a:gd name="T68" fmla="*/ 556 w 919"/>
                <a:gd name="T69" fmla="*/ 3 h 339"/>
                <a:gd name="T70" fmla="*/ 305 w 919"/>
                <a:gd name="T71" fmla="*/ 6 h 339"/>
                <a:gd name="T72" fmla="*/ 160 w 919"/>
                <a:gd name="T73" fmla="*/ 24 h 339"/>
                <a:gd name="T74" fmla="*/ 63 w 919"/>
                <a:gd name="T75" fmla="*/ 49 h 339"/>
                <a:gd name="T76" fmla="*/ 0 w 919"/>
                <a:gd name="T77" fmla="*/ 126 h 339"/>
                <a:gd name="T78" fmla="*/ 54 w 919"/>
                <a:gd name="T79" fmla="*/ 98 h 339"/>
                <a:gd name="T80" fmla="*/ 81 w 919"/>
                <a:gd name="T81" fmla="*/ 110 h 339"/>
                <a:gd name="T82" fmla="*/ 89 w 919"/>
                <a:gd name="T83" fmla="*/ 128 h 339"/>
                <a:gd name="T84" fmla="*/ 74 w 919"/>
                <a:gd name="T85" fmla="*/ 136 h 339"/>
                <a:gd name="T86" fmla="*/ 44 w 919"/>
                <a:gd name="T87" fmla="*/ 133 h 339"/>
                <a:gd name="T88" fmla="*/ 36 w 919"/>
                <a:gd name="T89" fmla="*/ 147 h 339"/>
                <a:gd name="T90" fmla="*/ 30 w 919"/>
                <a:gd name="T91" fmla="*/ 172 h 339"/>
                <a:gd name="T92" fmla="*/ 96 w 919"/>
                <a:gd name="T93" fmla="*/ 279 h 339"/>
                <a:gd name="T94" fmla="*/ 205 w 919"/>
                <a:gd name="T95" fmla="*/ 305 h 339"/>
                <a:gd name="T96" fmla="*/ 376 w 919"/>
                <a:gd name="T97" fmla="*/ 3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9" h="339">
                  <a:moveTo>
                    <a:pt x="488" y="339"/>
                  </a:moveTo>
                  <a:lnTo>
                    <a:pt x="551" y="339"/>
                  </a:lnTo>
                  <a:lnTo>
                    <a:pt x="614" y="336"/>
                  </a:lnTo>
                  <a:lnTo>
                    <a:pt x="677" y="330"/>
                  </a:lnTo>
                  <a:lnTo>
                    <a:pt x="739" y="320"/>
                  </a:lnTo>
                  <a:lnTo>
                    <a:pt x="783" y="303"/>
                  </a:lnTo>
                  <a:lnTo>
                    <a:pt x="821" y="282"/>
                  </a:lnTo>
                  <a:lnTo>
                    <a:pt x="856" y="257"/>
                  </a:lnTo>
                  <a:lnTo>
                    <a:pt x="889" y="229"/>
                  </a:lnTo>
                  <a:lnTo>
                    <a:pt x="903" y="227"/>
                  </a:lnTo>
                  <a:lnTo>
                    <a:pt x="911" y="218"/>
                  </a:lnTo>
                  <a:lnTo>
                    <a:pt x="916" y="207"/>
                  </a:lnTo>
                  <a:lnTo>
                    <a:pt x="919" y="181"/>
                  </a:lnTo>
                  <a:lnTo>
                    <a:pt x="917" y="167"/>
                  </a:lnTo>
                  <a:lnTo>
                    <a:pt x="917" y="153"/>
                  </a:lnTo>
                  <a:lnTo>
                    <a:pt x="919" y="126"/>
                  </a:lnTo>
                  <a:lnTo>
                    <a:pt x="916" y="121"/>
                  </a:lnTo>
                  <a:lnTo>
                    <a:pt x="912" y="120"/>
                  </a:lnTo>
                  <a:lnTo>
                    <a:pt x="901" y="121"/>
                  </a:lnTo>
                  <a:lnTo>
                    <a:pt x="898" y="148"/>
                  </a:lnTo>
                  <a:lnTo>
                    <a:pt x="892" y="175"/>
                  </a:lnTo>
                  <a:lnTo>
                    <a:pt x="881" y="199"/>
                  </a:lnTo>
                  <a:lnTo>
                    <a:pt x="871" y="208"/>
                  </a:lnTo>
                  <a:lnTo>
                    <a:pt x="862" y="216"/>
                  </a:lnTo>
                  <a:lnTo>
                    <a:pt x="848" y="216"/>
                  </a:lnTo>
                  <a:lnTo>
                    <a:pt x="837" y="210"/>
                  </a:lnTo>
                  <a:lnTo>
                    <a:pt x="824" y="199"/>
                  </a:lnTo>
                  <a:lnTo>
                    <a:pt x="815" y="188"/>
                  </a:lnTo>
                  <a:lnTo>
                    <a:pt x="813" y="181"/>
                  </a:lnTo>
                  <a:lnTo>
                    <a:pt x="810" y="177"/>
                  </a:lnTo>
                  <a:lnTo>
                    <a:pt x="807" y="169"/>
                  </a:lnTo>
                  <a:lnTo>
                    <a:pt x="804" y="166"/>
                  </a:lnTo>
                  <a:lnTo>
                    <a:pt x="797" y="164"/>
                  </a:lnTo>
                  <a:lnTo>
                    <a:pt x="772" y="150"/>
                  </a:lnTo>
                  <a:lnTo>
                    <a:pt x="759" y="166"/>
                  </a:lnTo>
                  <a:lnTo>
                    <a:pt x="745" y="180"/>
                  </a:lnTo>
                  <a:lnTo>
                    <a:pt x="729" y="191"/>
                  </a:lnTo>
                  <a:lnTo>
                    <a:pt x="712" y="200"/>
                  </a:lnTo>
                  <a:lnTo>
                    <a:pt x="676" y="215"/>
                  </a:lnTo>
                  <a:lnTo>
                    <a:pt x="636" y="222"/>
                  </a:lnTo>
                  <a:lnTo>
                    <a:pt x="595" y="227"/>
                  </a:lnTo>
                  <a:lnTo>
                    <a:pt x="553" y="230"/>
                  </a:lnTo>
                  <a:lnTo>
                    <a:pt x="469" y="235"/>
                  </a:lnTo>
                  <a:lnTo>
                    <a:pt x="398" y="230"/>
                  </a:lnTo>
                  <a:lnTo>
                    <a:pt x="328" y="224"/>
                  </a:lnTo>
                  <a:lnTo>
                    <a:pt x="294" y="219"/>
                  </a:lnTo>
                  <a:lnTo>
                    <a:pt x="259" y="213"/>
                  </a:lnTo>
                  <a:lnTo>
                    <a:pt x="227" y="202"/>
                  </a:lnTo>
                  <a:lnTo>
                    <a:pt x="196" y="189"/>
                  </a:lnTo>
                  <a:lnTo>
                    <a:pt x="167" y="180"/>
                  </a:lnTo>
                  <a:lnTo>
                    <a:pt x="141" y="166"/>
                  </a:lnTo>
                  <a:lnTo>
                    <a:pt x="117" y="147"/>
                  </a:lnTo>
                  <a:lnTo>
                    <a:pt x="96" y="121"/>
                  </a:lnTo>
                  <a:lnTo>
                    <a:pt x="96" y="107"/>
                  </a:lnTo>
                  <a:lnTo>
                    <a:pt x="106" y="95"/>
                  </a:lnTo>
                  <a:lnTo>
                    <a:pt x="117" y="87"/>
                  </a:lnTo>
                  <a:lnTo>
                    <a:pt x="145" y="73"/>
                  </a:lnTo>
                  <a:lnTo>
                    <a:pt x="177" y="63"/>
                  </a:lnTo>
                  <a:lnTo>
                    <a:pt x="210" y="52"/>
                  </a:lnTo>
                  <a:lnTo>
                    <a:pt x="273" y="38"/>
                  </a:lnTo>
                  <a:lnTo>
                    <a:pt x="336" y="32"/>
                  </a:lnTo>
                  <a:lnTo>
                    <a:pt x="399" y="28"/>
                  </a:lnTo>
                  <a:lnTo>
                    <a:pt x="461" y="28"/>
                  </a:lnTo>
                  <a:lnTo>
                    <a:pt x="524" y="30"/>
                  </a:lnTo>
                  <a:lnTo>
                    <a:pt x="586" y="32"/>
                  </a:lnTo>
                  <a:lnTo>
                    <a:pt x="647" y="30"/>
                  </a:lnTo>
                  <a:lnTo>
                    <a:pt x="707" y="24"/>
                  </a:lnTo>
                  <a:lnTo>
                    <a:pt x="671" y="16"/>
                  </a:lnTo>
                  <a:lnTo>
                    <a:pt x="633" y="9"/>
                  </a:lnTo>
                  <a:lnTo>
                    <a:pt x="556" y="3"/>
                  </a:lnTo>
                  <a:lnTo>
                    <a:pt x="403" y="0"/>
                  </a:lnTo>
                  <a:lnTo>
                    <a:pt x="305" y="6"/>
                  </a:lnTo>
                  <a:lnTo>
                    <a:pt x="207" y="16"/>
                  </a:lnTo>
                  <a:lnTo>
                    <a:pt x="160" y="24"/>
                  </a:lnTo>
                  <a:lnTo>
                    <a:pt x="111" y="35"/>
                  </a:lnTo>
                  <a:lnTo>
                    <a:pt x="63" y="49"/>
                  </a:lnTo>
                  <a:lnTo>
                    <a:pt x="16" y="65"/>
                  </a:lnTo>
                  <a:lnTo>
                    <a:pt x="0" y="126"/>
                  </a:lnTo>
                  <a:lnTo>
                    <a:pt x="40" y="96"/>
                  </a:lnTo>
                  <a:lnTo>
                    <a:pt x="54" y="98"/>
                  </a:lnTo>
                  <a:lnTo>
                    <a:pt x="68" y="103"/>
                  </a:lnTo>
                  <a:lnTo>
                    <a:pt x="81" y="110"/>
                  </a:lnTo>
                  <a:lnTo>
                    <a:pt x="90" y="121"/>
                  </a:lnTo>
                  <a:lnTo>
                    <a:pt x="89" y="128"/>
                  </a:lnTo>
                  <a:lnTo>
                    <a:pt x="85" y="131"/>
                  </a:lnTo>
                  <a:lnTo>
                    <a:pt x="74" y="136"/>
                  </a:lnTo>
                  <a:lnTo>
                    <a:pt x="51" y="129"/>
                  </a:lnTo>
                  <a:lnTo>
                    <a:pt x="44" y="133"/>
                  </a:lnTo>
                  <a:lnTo>
                    <a:pt x="40" y="136"/>
                  </a:lnTo>
                  <a:lnTo>
                    <a:pt x="36" y="147"/>
                  </a:lnTo>
                  <a:lnTo>
                    <a:pt x="35" y="159"/>
                  </a:lnTo>
                  <a:lnTo>
                    <a:pt x="30" y="172"/>
                  </a:lnTo>
                  <a:lnTo>
                    <a:pt x="44" y="260"/>
                  </a:lnTo>
                  <a:lnTo>
                    <a:pt x="96" y="279"/>
                  </a:lnTo>
                  <a:lnTo>
                    <a:pt x="150" y="294"/>
                  </a:lnTo>
                  <a:lnTo>
                    <a:pt x="205" y="305"/>
                  </a:lnTo>
                  <a:lnTo>
                    <a:pt x="262" y="314"/>
                  </a:lnTo>
                  <a:lnTo>
                    <a:pt x="376" y="327"/>
                  </a:lnTo>
                  <a:lnTo>
                    <a:pt x="488" y="339"/>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48" name="Freeform 8"/>
            <p:cNvSpPr>
              <a:spLocks/>
            </p:cNvSpPr>
            <p:nvPr/>
          </p:nvSpPr>
          <p:spPr bwMode="auto">
            <a:xfrm rot="10399079">
              <a:off x="4444" y="1954"/>
              <a:ext cx="35" cy="36"/>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1449" name="Group 9"/>
          <p:cNvGrpSpPr>
            <a:grpSpLocks/>
          </p:cNvGrpSpPr>
          <p:nvPr/>
        </p:nvGrpSpPr>
        <p:grpSpPr bwMode="auto">
          <a:xfrm>
            <a:off x="6443663" y="4725988"/>
            <a:ext cx="1223962" cy="604837"/>
            <a:chOff x="3341" y="1478"/>
            <a:chExt cx="464" cy="154"/>
          </a:xfrm>
        </p:grpSpPr>
        <p:sp>
          <p:nvSpPr>
            <p:cNvPr id="61450" name="Freeform 10"/>
            <p:cNvSpPr>
              <a:spLocks/>
            </p:cNvSpPr>
            <p:nvPr/>
          </p:nvSpPr>
          <p:spPr bwMode="auto">
            <a:xfrm>
              <a:off x="3341" y="1577"/>
              <a:ext cx="92" cy="55"/>
            </a:xfrm>
            <a:custGeom>
              <a:avLst/>
              <a:gdLst>
                <a:gd name="T0" fmla="*/ 16 w 130"/>
                <a:gd name="T1" fmla="*/ 86 h 86"/>
                <a:gd name="T2" fmla="*/ 130 w 130"/>
                <a:gd name="T3" fmla="*/ 64 h 86"/>
                <a:gd name="T4" fmla="*/ 95 w 130"/>
                <a:gd name="T5" fmla="*/ 0 h 86"/>
                <a:gd name="T6" fmla="*/ 0 w 130"/>
                <a:gd name="T7" fmla="*/ 26 h 86"/>
                <a:gd name="T8" fmla="*/ 11 w 130"/>
                <a:gd name="T9" fmla="*/ 86 h 86"/>
                <a:gd name="T10" fmla="*/ 16 w 130"/>
                <a:gd name="T11" fmla="*/ 86 h 86"/>
              </a:gdLst>
              <a:ahLst/>
              <a:cxnLst>
                <a:cxn ang="0">
                  <a:pos x="T0" y="T1"/>
                </a:cxn>
                <a:cxn ang="0">
                  <a:pos x="T2" y="T3"/>
                </a:cxn>
                <a:cxn ang="0">
                  <a:pos x="T4" y="T5"/>
                </a:cxn>
                <a:cxn ang="0">
                  <a:pos x="T6" y="T7"/>
                </a:cxn>
                <a:cxn ang="0">
                  <a:pos x="T8" y="T9"/>
                </a:cxn>
                <a:cxn ang="0">
                  <a:pos x="T10" y="T11"/>
                </a:cxn>
              </a:cxnLst>
              <a:rect l="0" t="0" r="r" b="b"/>
              <a:pathLst>
                <a:path w="130" h="86">
                  <a:moveTo>
                    <a:pt x="16" y="86"/>
                  </a:moveTo>
                  <a:lnTo>
                    <a:pt x="130" y="64"/>
                  </a:lnTo>
                  <a:lnTo>
                    <a:pt x="95" y="0"/>
                  </a:lnTo>
                  <a:lnTo>
                    <a:pt x="0" y="26"/>
                  </a:lnTo>
                  <a:lnTo>
                    <a:pt x="11" y="86"/>
                  </a:lnTo>
                  <a:lnTo>
                    <a:pt x="16" y="86"/>
                  </a:lnTo>
                  <a:close/>
                </a:path>
              </a:pathLst>
            </a:custGeom>
            <a:solidFill>
              <a:srgbClr val="7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51" name="Freeform 11"/>
            <p:cNvSpPr>
              <a:spLocks/>
            </p:cNvSpPr>
            <p:nvPr/>
          </p:nvSpPr>
          <p:spPr bwMode="auto">
            <a:xfrm>
              <a:off x="3540" y="1601"/>
              <a:ext cx="24" cy="23"/>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52" name="Freeform 12"/>
            <p:cNvSpPr>
              <a:spLocks/>
            </p:cNvSpPr>
            <p:nvPr/>
          </p:nvSpPr>
          <p:spPr bwMode="auto">
            <a:xfrm>
              <a:off x="3433" y="1526"/>
              <a:ext cx="165" cy="80"/>
            </a:xfrm>
            <a:custGeom>
              <a:avLst/>
              <a:gdLst>
                <a:gd name="T0" fmla="*/ 36 w 233"/>
                <a:gd name="T1" fmla="*/ 121 h 124"/>
                <a:gd name="T2" fmla="*/ 44 w 233"/>
                <a:gd name="T3" fmla="*/ 118 h 124"/>
                <a:gd name="T4" fmla="*/ 47 w 233"/>
                <a:gd name="T5" fmla="*/ 113 h 124"/>
                <a:gd name="T6" fmla="*/ 50 w 233"/>
                <a:gd name="T7" fmla="*/ 110 h 124"/>
                <a:gd name="T8" fmla="*/ 63 w 233"/>
                <a:gd name="T9" fmla="*/ 101 h 124"/>
                <a:gd name="T10" fmla="*/ 79 w 233"/>
                <a:gd name="T11" fmla="*/ 96 h 124"/>
                <a:gd name="T12" fmla="*/ 112 w 233"/>
                <a:gd name="T13" fmla="*/ 94 h 124"/>
                <a:gd name="T14" fmla="*/ 145 w 233"/>
                <a:gd name="T15" fmla="*/ 91 h 124"/>
                <a:gd name="T16" fmla="*/ 162 w 233"/>
                <a:gd name="T17" fmla="*/ 87 h 124"/>
                <a:gd name="T18" fmla="*/ 178 w 233"/>
                <a:gd name="T19" fmla="*/ 79 h 124"/>
                <a:gd name="T20" fmla="*/ 194 w 233"/>
                <a:gd name="T21" fmla="*/ 75 h 124"/>
                <a:gd name="T22" fmla="*/ 222 w 233"/>
                <a:gd name="T23" fmla="*/ 72 h 124"/>
                <a:gd name="T24" fmla="*/ 233 w 233"/>
                <a:gd name="T25" fmla="*/ 66 h 124"/>
                <a:gd name="T26" fmla="*/ 199 w 233"/>
                <a:gd name="T27" fmla="*/ 0 h 124"/>
                <a:gd name="T28" fmla="*/ 0 w 233"/>
                <a:gd name="T29" fmla="*/ 63 h 124"/>
                <a:gd name="T30" fmla="*/ 36 w 233"/>
                <a:gd name="T31" fmla="*/ 124 h 124"/>
                <a:gd name="T32" fmla="*/ 36 w 233"/>
                <a:gd name="T33" fmla="*/ 12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124">
                  <a:moveTo>
                    <a:pt x="36" y="121"/>
                  </a:moveTo>
                  <a:lnTo>
                    <a:pt x="44" y="118"/>
                  </a:lnTo>
                  <a:lnTo>
                    <a:pt x="47" y="113"/>
                  </a:lnTo>
                  <a:lnTo>
                    <a:pt x="50" y="110"/>
                  </a:lnTo>
                  <a:lnTo>
                    <a:pt x="63" y="101"/>
                  </a:lnTo>
                  <a:lnTo>
                    <a:pt x="79" y="96"/>
                  </a:lnTo>
                  <a:lnTo>
                    <a:pt x="112" y="94"/>
                  </a:lnTo>
                  <a:lnTo>
                    <a:pt x="145" y="91"/>
                  </a:lnTo>
                  <a:lnTo>
                    <a:pt x="162" y="87"/>
                  </a:lnTo>
                  <a:lnTo>
                    <a:pt x="178" y="79"/>
                  </a:lnTo>
                  <a:lnTo>
                    <a:pt x="194" y="75"/>
                  </a:lnTo>
                  <a:lnTo>
                    <a:pt x="222" y="72"/>
                  </a:lnTo>
                  <a:lnTo>
                    <a:pt x="233" y="66"/>
                  </a:lnTo>
                  <a:lnTo>
                    <a:pt x="199" y="0"/>
                  </a:lnTo>
                  <a:lnTo>
                    <a:pt x="0" y="63"/>
                  </a:lnTo>
                  <a:lnTo>
                    <a:pt x="36" y="124"/>
                  </a:lnTo>
                  <a:lnTo>
                    <a:pt x="3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53" name="Freeform 13"/>
            <p:cNvSpPr>
              <a:spLocks/>
            </p:cNvSpPr>
            <p:nvPr/>
          </p:nvSpPr>
          <p:spPr bwMode="auto">
            <a:xfrm>
              <a:off x="3596" y="1484"/>
              <a:ext cx="173" cy="70"/>
            </a:xfrm>
            <a:custGeom>
              <a:avLst/>
              <a:gdLst>
                <a:gd name="T0" fmla="*/ 76 w 246"/>
                <a:gd name="T1" fmla="*/ 109 h 109"/>
                <a:gd name="T2" fmla="*/ 126 w 246"/>
                <a:gd name="T3" fmla="*/ 98 h 109"/>
                <a:gd name="T4" fmla="*/ 139 w 246"/>
                <a:gd name="T5" fmla="*/ 65 h 109"/>
                <a:gd name="T6" fmla="*/ 175 w 246"/>
                <a:gd name="T7" fmla="*/ 76 h 109"/>
                <a:gd name="T8" fmla="*/ 179 w 246"/>
                <a:gd name="T9" fmla="*/ 81 h 109"/>
                <a:gd name="T10" fmla="*/ 185 w 246"/>
                <a:gd name="T11" fmla="*/ 85 h 109"/>
                <a:gd name="T12" fmla="*/ 246 w 246"/>
                <a:gd name="T13" fmla="*/ 74 h 109"/>
                <a:gd name="T14" fmla="*/ 228 w 246"/>
                <a:gd name="T15" fmla="*/ 0 h 109"/>
                <a:gd name="T16" fmla="*/ 153 w 246"/>
                <a:gd name="T17" fmla="*/ 8 h 109"/>
                <a:gd name="T18" fmla="*/ 160 w 246"/>
                <a:gd name="T19" fmla="*/ 55 h 109"/>
                <a:gd name="T20" fmla="*/ 155 w 246"/>
                <a:gd name="T21" fmla="*/ 60 h 109"/>
                <a:gd name="T22" fmla="*/ 150 w 246"/>
                <a:gd name="T23" fmla="*/ 58 h 109"/>
                <a:gd name="T24" fmla="*/ 139 w 246"/>
                <a:gd name="T25" fmla="*/ 52 h 109"/>
                <a:gd name="T26" fmla="*/ 133 w 246"/>
                <a:gd name="T27" fmla="*/ 41 h 109"/>
                <a:gd name="T28" fmla="*/ 128 w 246"/>
                <a:gd name="T29" fmla="*/ 32 h 109"/>
                <a:gd name="T30" fmla="*/ 125 w 246"/>
                <a:gd name="T31" fmla="*/ 24 h 109"/>
                <a:gd name="T32" fmla="*/ 111 w 246"/>
                <a:gd name="T33" fmla="*/ 21 h 109"/>
                <a:gd name="T34" fmla="*/ 97 w 246"/>
                <a:gd name="T35" fmla="*/ 22 h 109"/>
                <a:gd name="T36" fmla="*/ 68 w 246"/>
                <a:gd name="T37" fmla="*/ 30 h 109"/>
                <a:gd name="T38" fmla="*/ 37 w 246"/>
                <a:gd name="T39" fmla="*/ 43 h 109"/>
                <a:gd name="T40" fmla="*/ 5 w 246"/>
                <a:gd name="T41" fmla="*/ 51 h 109"/>
                <a:gd name="T42" fmla="*/ 0 w 246"/>
                <a:gd name="T43" fmla="*/ 55 h 109"/>
                <a:gd name="T44" fmla="*/ 19 w 246"/>
                <a:gd name="T45" fmla="*/ 88 h 109"/>
                <a:gd name="T46" fmla="*/ 21 w 246"/>
                <a:gd name="T47" fmla="*/ 93 h 109"/>
                <a:gd name="T48" fmla="*/ 24 w 246"/>
                <a:gd name="T49" fmla="*/ 96 h 109"/>
                <a:gd name="T50" fmla="*/ 33 w 246"/>
                <a:gd name="T51" fmla="*/ 99 h 109"/>
                <a:gd name="T52" fmla="*/ 51 w 246"/>
                <a:gd name="T53" fmla="*/ 49 h 109"/>
                <a:gd name="T54" fmla="*/ 73 w 246"/>
                <a:gd name="T55" fmla="*/ 63 h 109"/>
                <a:gd name="T56" fmla="*/ 73 w 246"/>
                <a:gd name="T57" fmla="*/ 65 h 109"/>
                <a:gd name="T58" fmla="*/ 71 w 246"/>
                <a:gd name="T59" fmla="*/ 66 h 109"/>
                <a:gd name="T60" fmla="*/ 68 w 246"/>
                <a:gd name="T61" fmla="*/ 68 h 109"/>
                <a:gd name="T62" fmla="*/ 68 w 246"/>
                <a:gd name="T63" fmla="*/ 73 h 109"/>
                <a:gd name="T64" fmla="*/ 70 w 246"/>
                <a:gd name="T65" fmla="*/ 107 h 109"/>
                <a:gd name="T66" fmla="*/ 71 w 246"/>
                <a:gd name="T67" fmla="*/ 107 h 109"/>
                <a:gd name="T68" fmla="*/ 76 w 246"/>
                <a:gd name="T6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6" h="109">
                  <a:moveTo>
                    <a:pt x="76" y="109"/>
                  </a:moveTo>
                  <a:lnTo>
                    <a:pt x="126" y="98"/>
                  </a:lnTo>
                  <a:lnTo>
                    <a:pt x="139" y="65"/>
                  </a:lnTo>
                  <a:lnTo>
                    <a:pt x="175" y="76"/>
                  </a:lnTo>
                  <a:lnTo>
                    <a:pt x="179" y="81"/>
                  </a:lnTo>
                  <a:lnTo>
                    <a:pt x="185" y="85"/>
                  </a:lnTo>
                  <a:lnTo>
                    <a:pt x="246" y="74"/>
                  </a:lnTo>
                  <a:lnTo>
                    <a:pt x="228" y="0"/>
                  </a:lnTo>
                  <a:lnTo>
                    <a:pt x="153" y="8"/>
                  </a:lnTo>
                  <a:lnTo>
                    <a:pt x="160" y="55"/>
                  </a:lnTo>
                  <a:lnTo>
                    <a:pt x="155" y="60"/>
                  </a:lnTo>
                  <a:lnTo>
                    <a:pt x="150" y="58"/>
                  </a:lnTo>
                  <a:lnTo>
                    <a:pt x="139" y="52"/>
                  </a:lnTo>
                  <a:lnTo>
                    <a:pt x="133" y="41"/>
                  </a:lnTo>
                  <a:lnTo>
                    <a:pt x="128" y="32"/>
                  </a:lnTo>
                  <a:lnTo>
                    <a:pt x="125" y="24"/>
                  </a:lnTo>
                  <a:lnTo>
                    <a:pt x="111" y="21"/>
                  </a:lnTo>
                  <a:lnTo>
                    <a:pt x="97" y="22"/>
                  </a:lnTo>
                  <a:lnTo>
                    <a:pt x="68" y="30"/>
                  </a:lnTo>
                  <a:lnTo>
                    <a:pt x="37" y="43"/>
                  </a:lnTo>
                  <a:lnTo>
                    <a:pt x="5" y="51"/>
                  </a:lnTo>
                  <a:lnTo>
                    <a:pt x="0" y="55"/>
                  </a:lnTo>
                  <a:lnTo>
                    <a:pt x="19" y="88"/>
                  </a:lnTo>
                  <a:lnTo>
                    <a:pt x="21" y="93"/>
                  </a:lnTo>
                  <a:lnTo>
                    <a:pt x="24" y="96"/>
                  </a:lnTo>
                  <a:lnTo>
                    <a:pt x="33" y="99"/>
                  </a:lnTo>
                  <a:lnTo>
                    <a:pt x="51" y="49"/>
                  </a:lnTo>
                  <a:lnTo>
                    <a:pt x="73" y="63"/>
                  </a:lnTo>
                  <a:lnTo>
                    <a:pt x="73" y="65"/>
                  </a:lnTo>
                  <a:lnTo>
                    <a:pt x="71" y="66"/>
                  </a:lnTo>
                  <a:lnTo>
                    <a:pt x="68" y="68"/>
                  </a:lnTo>
                  <a:lnTo>
                    <a:pt x="68" y="73"/>
                  </a:lnTo>
                  <a:lnTo>
                    <a:pt x="70" y="107"/>
                  </a:lnTo>
                  <a:lnTo>
                    <a:pt x="71" y="107"/>
                  </a:lnTo>
                  <a:lnTo>
                    <a:pt x="76" y="109"/>
                  </a:lnTo>
                  <a:close/>
                </a:path>
              </a:pathLst>
            </a:custGeom>
            <a:solidFill>
              <a:srgbClr val="D88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54" name="Freeform 14"/>
            <p:cNvSpPr>
              <a:spLocks/>
            </p:cNvSpPr>
            <p:nvPr/>
          </p:nvSpPr>
          <p:spPr bwMode="auto">
            <a:xfrm>
              <a:off x="3663" y="1509"/>
              <a:ext cx="6" cy="36"/>
            </a:xfrm>
            <a:custGeom>
              <a:avLst/>
              <a:gdLst>
                <a:gd name="T0" fmla="*/ 6 w 9"/>
                <a:gd name="T1" fmla="*/ 49 h 56"/>
                <a:gd name="T2" fmla="*/ 9 w 9"/>
                <a:gd name="T3" fmla="*/ 40 h 56"/>
                <a:gd name="T4" fmla="*/ 9 w 9"/>
                <a:gd name="T5" fmla="*/ 27 h 56"/>
                <a:gd name="T6" fmla="*/ 8 w 9"/>
                <a:gd name="T7" fmla="*/ 13 h 56"/>
                <a:gd name="T8" fmla="*/ 5 w 9"/>
                <a:gd name="T9" fmla="*/ 0 h 56"/>
                <a:gd name="T10" fmla="*/ 0 w 9"/>
                <a:gd name="T11" fmla="*/ 56 h 56"/>
                <a:gd name="T12" fmla="*/ 6 w 9"/>
                <a:gd name="T13" fmla="*/ 49 h 56"/>
              </a:gdLst>
              <a:ahLst/>
              <a:cxnLst>
                <a:cxn ang="0">
                  <a:pos x="T0" y="T1"/>
                </a:cxn>
                <a:cxn ang="0">
                  <a:pos x="T2" y="T3"/>
                </a:cxn>
                <a:cxn ang="0">
                  <a:pos x="T4" y="T5"/>
                </a:cxn>
                <a:cxn ang="0">
                  <a:pos x="T6" y="T7"/>
                </a:cxn>
                <a:cxn ang="0">
                  <a:pos x="T8" y="T9"/>
                </a:cxn>
                <a:cxn ang="0">
                  <a:pos x="T10" y="T11"/>
                </a:cxn>
                <a:cxn ang="0">
                  <a:pos x="T12" y="T13"/>
                </a:cxn>
              </a:cxnLst>
              <a:rect l="0" t="0" r="r" b="b"/>
              <a:pathLst>
                <a:path w="9" h="56">
                  <a:moveTo>
                    <a:pt x="6" y="49"/>
                  </a:moveTo>
                  <a:lnTo>
                    <a:pt x="9" y="40"/>
                  </a:lnTo>
                  <a:lnTo>
                    <a:pt x="9" y="27"/>
                  </a:lnTo>
                  <a:lnTo>
                    <a:pt x="8" y="13"/>
                  </a:lnTo>
                  <a:lnTo>
                    <a:pt x="5" y="0"/>
                  </a:lnTo>
                  <a:lnTo>
                    <a:pt x="0" y="56"/>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55" name="Freeform 15"/>
            <p:cNvSpPr>
              <a:spLocks/>
            </p:cNvSpPr>
            <p:nvPr/>
          </p:nvSpPr>
          <p:spPr bwMode="auto">
            <a:xfrm>
              <a:off x="3727" y="1506"/>
              <a:ext cx="13" cy="25"/>
            </a:xfrm>
            <a:custGeom>
              <a:avLst/>
              <a:gdLst>
                <a:gd name="T0" fmla="*/ 13 w 18"/>
                <a:gd name="T1" fmla="*/ 39 h 39"/>
                <a:gd name="T2" fmla="*/ 18 w 18"/>
                <a:gd name="T3" fmla="*/ 38 h 39"/>
                <a:gd name="T4" fmla="*/ 5 w 18"/>
                <a:gd name="T5" fmla="*/ 0 h 39"/>
                <a:gd name="T6" fmla="*/ 0 w 18"/>
                <a:gd name="T7" fmla="*/ 9 h 39"/>
                <a:gd name="T8" fmla="*/ 2 w 18"/>
                <a:gd name="T9" fmla="*/ 20 h 39"/>
                <a:gd name="T10" fmla="*/ 7 w 18"/>
                <a:gd name="T11" fmla="*/ 30 h 39"/>
                <a:gd name="T12" fmla="*/ 13 w 18"/>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8" h="39">
                  <a:moveTo>
                    <a:pt x="13" y="39"/>
                  </a:moveTo>
                  <a:lnTo>
                    <a:pt x="18" y="38"/>
                  </a:lnTo>
                  <a:lnTo>
                    <a:pt x="5" y="0"/>
                  </a:lnTo>
                  <a:lnTo>
                    <a:pt x="0" y="9"/>
                  </a:lnTo>
                  <a:lnTo>
                    <a:pt x="2" y="20"/>
                  </a:lnTo>
                  <a:lnTo>
                    <a:pt x="7" y="30"/>
                  </a:lnTo>
                  <a:lnTo>
                    <a:pt x="1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56" name="Freeform 16"/>
            <p:cNvSpPr>
              <a:spLocks/>
            </p:cNvSpPr>
            <p:nvPr/>
          </p:nvSpPr>
          <p:spPr bwMode="auto">
            <a:xfrm>
              <a:off x="3780" y="1478"/>
              <a:ext cx="25" cy="48"/>
            </a:xfrm>
            <a:custGeom>
              <a:avLst/>
              <a:gdLst>
                <a:gd name="T0" fmla="*/ 23 w 36"/>
                <a:gd name="T1" fmla="*/ 73 h 73"/>
                <a:gd name="T2" fmla="*/ 36 w 36"/>
                <a:gd name="T3" fmla="*/ 73 h 73"/>
                <a:gd name="T4" fmla="*/ 14 w 36"/>
                <a:gd name="T5" fmla="*/ 0 h 73"/>
                <a:gd name="T6" fmla="*/ 9 w 36"/>
                <a:gd name="T7" fmla="*/ 0 h 73"/>
                <a:gd name="T8" fmla="*/ 4 w 36"/>
                <a:gd name="T9" fmla="*/ 3 h 73"/>
                <a:gd name="T10" fmla="*/ 0 w 36"/>
                <a:gd name="T11" fmla="*/ 17 h 73"/>
                <a:gd name="T12" fmla="*/ 0 w 36"/>
                <a:gd name="T13" fmla="*/ 33 h 73"/>
                <a:gd name="T14" fmla="*/ 3 w 36"/>
                <a:gd name="T15" fmla="*/ 49 h 73"/>
                <a:gd name="T16" fmla="*/ 9 w 36"/>
                <a:gd name="T17" fmla="*/ 63 h 73"/>
                <a:gd name="T18" fmla="*/ 12 w 36"/>
                <a:gd name="T19" fmla="*/ 71 h 73"/>
                <a:gd name="T20" fmla="*/ 19 w 36"/>
                <a:gd name="T21" fmla="*/ 73 h 73"/>
                <a:gd name="T22" fmla="*/ 23 w 36"/>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3">
                  <a:moveTo>
                    <a:pt x="23" y="73"/>
                  </a:moveTo>
                  <a:lnTo>
                    <a:pt x="36" y="73"/>
                  </a:lnTo>
                  <a:lnTo>
                    <a:pt x="14" y="0"/>
                  </a:lnTo>
                  <a:lnTo>
                    <a:pt x="9" y="0"/>
                  </a:lnTo>
                  <a:lnTo>
                    <a:pt x="4" y="3"/>
                  </a:lnTo>
                  <a:lnTo>
                    <a:pt x="0" y="17"/>
                  </a:lnTo>
                  <a:lnTo>
                    <a:pt x="0" y="33"/>
                  </a:lnTo>
                  <a:lnTo>
                    <a:pt x="3" y="49"/>
                  </a:lnTo>
                  <a:lnTo>
                    <a:pt x="9" y="63"/>
                  </a:lnTo>
                  <a:lnTo>
                    <a:pt x="12" y="71"/>
                  </a:lnTo>
                  <a:lnTo>
                    <a:pt x="19" y="73"/>
                  </a:lnTo>
                  <a:lnTo>
                    <a:pt x="23" y="73"/>
                  </a:lnTo>
                  <a:close/>
                </a:path>
              </a:pathLst>
            </a:custGeom>
            <a:solidFill>
              <a:srgbClr val="D88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1458" name="Rectangle 18"/>
          <p:cNvSpPr>
            <a:spLocks noChangeArrowheads="1"/>
          </p:cNvSpPr>
          <p:nvPr/>
        </p:nvSpPr>
        <p:spPr bwMode="auto">
          <a:xfrm>
            <a:off x="0" y="0"/>
            <a:ext cx="140335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Materialhygiene</a:t>
            </a:r>
          </a:p>
        </p:txBody>
      </p:sp>
      <p:grpSp>
        <p:nvGrpSpPr>
          <p:cNvPr id="61459" name="Group 19"/>
          <p:cNvGrpSpPr>
            <a:grpSpLocks/>
          </p:cNvGrpSpPr>
          <p:nvPr/>
        </p:nvGrpSpPr>
        <p:grpSpPr bwMode="auto">
          <a:xfrm>
            <a:off x="3838575" y="2636838"/>
            <a:ext cx="4294188" cy="744537"/>
            <a:chOff x="2419" y="1661"/>
            <a:chExt cx="2705" cy="469"/>
          </a:xfrm>
        </p:grpSpPr>
        <p:sp>
          <p:nvSpPr>
            <p:cNvPr id="61460" name="AutoShape 20"/>
            <p:cNvSpPr>
              <a:spLocks noChangeArrowheads="1"/>
            </p:cNvSpPr>
            <p:nvPr/>
          </p:nvSpPr>
          <p:spPr bwMode="auto">
            <a:xfrm rot="20309597">
              <a:off x="2419" y="1798"/>
              <a:ext cx="868" cy="319"/>
            </a:xfrm>
            <a:prstGeom prst="parallelogram">
              <a:avLst>
                <a:gd name="adj" fmla="val 40488"/>
              </a:avLst>
            </a:prstGeom>
            <a:solidFill>
              <a:srgbClr val="CCFFFF"/>
            </a:solidFill>
            <a:ln w="9525">
              <a:solidFill>
                <a:srgbClr val="808080"/>
              </a:solidFill>
              <a:miter lim="800000"/>
              <a:headEnd/>
              <a:tailEnd/>
            </a:ln>
          </p:spPr>
          <p:txBody>
            <a:bodyPr/>
            <a:lstStyle/>
            <a:p>
              <a:endParaRPr lang="de-DE"/>
            </a:p>
          </p:txBody>
        </p:sp>
        <p:grpSp>
          <p:nvGrpSpPr>
            <p:cNvPr id="61461" name="Group 21"/>
            <p:cNvGrpSpPr>
              <a:grpSpLocks/>
            </p:cNvGrpSpPr>
            <p:nvPr/>
          </p:nvGrpSpPr>
          <p:grpSpPr bwMode="auto">
            <a:xfrm>
              <a:off x="3198" y="1661"/>
              <a:ext cx="1926" cy="469"/>
              <a:chOff x="4133" y="2805"/>
              <a:chExt cx="1046" cy="255"/>
            </a:xfrm>
          </p:grpSpPr>
          <p:sp>
            <p:nvSpPr>
              <p:cNvPr id="61462" name="Rectangle 22"/>
              <p:cNvSpPr>
                <a:spLocks noChangeArrowheads="1"/>
              </p:cNvSpPr>
              <p:nvPr/>
            </p:nvSpPr>
            <p:spPr bwMode="auto">
              <a:xfrm>
                <a:off x="4133" y="2805"/>
                <a:ext cx="1046" cy="255"/>
              </a:xfrm>
              <a:prstGeom prst="rect">
                <a:avLst/>
              </a:prstGeom>
              <a:solidFill>
                <a:srgbClr val="CCFFFF"/>
              </a:solidFill>
              <a:ln w="9525">
                <a:solidFill>
                  <a:srgbClr val="808080"/>
                </a:solidFill>
                <a:miter lim="800000"/>
                <a:headEnd/>
                <a:tailEnd/>
              </a:ln>
            </p:spPr>
            <p:txBody>
              <a:bodyPr/>
              <a:lstStyle/>
              <a:p>
                <a:endParaRPr lang="de-DE"/>
              </a:p>
            </p:txBody>
          </p:sp>
          <p:sp>
            <p:nvSpPr>
              <p:cNvPr id="61463" name="Rectangle 23"/>
              <p:cNvSpPr>
                <a:spLocks noChangeArrowheads="1"/>
              </p:cNvSpPr>
              <p:nvPr/>
            </p:nvSpPr>
            <p:spPr bwMode="auto">
              <a:xfrm>
                <a:off x="4201" y="2877"/>
                <a:ext cx="978" cy="37"/>
              </a:xfrm>
              <a:prstGeom prst="rect">
                <a:avLst/>
              </a:prstGeom>
              <a:solidFill>
                <a:srgbClr val="C0C0C0">
                  <a:alpha val="50000"/>
                </a:srgbClr>
              </a:solidFill>
              <a:ln w="9525">
                <a:solidFill>
                  <a:srgbClr val="808080"/>
                </a:solidFill>
                <a:miter lim="800000"/>
                <a:headEnd/>
                <a:tailEnd/>
              </a:ln>
            </p:spPr>
            <p:txBody>
              <a:bodyPr/>
              <a:lstStyle/>
              <a:p>
                <a:endParaRPr lang="de-DE"/>
              </a:p>
            </p:txBody>
          </p:sp>
        </p:grpSp>
      </p:grpSp>
      <p:grpSp>
        <p:nvGrpSpPr>
          <p:cNvPr id="61464" name="Group 24"/>
          <p:cNvGrpSpPr>
            <a:grpSpLocks/>
          </p:cNvGrpSpPr>
          <p:nvPr/>
        </p:nvGrpSpPr>
        <p:grpSpPr bwMode="auto">
          <a:xfrm>
            <a:off x="4427538" y="2060575"/>
            <a:ext cx="1725612" cy="1454150"/>
            <a:chOff x="2744" y="1253"/>
            <a:chExt cx="1087" cy="916"/>
          </a:xfrm>
        </p:grpSpPr>
        <p:grpSp>
          <p:nvGrpSpPr>
            <p:cNvPr id="61465" name="Group 25"/>
            <p:cNvGrpSpPr>
              <a:grpSpLocks/>
            </p:cNvGrpSpPr>
            <p:nvPr/>
          </p:nvGrpSpPr>
          <p:grpSpPr bwMode="auto">
            <a:xfrm>
              <a:off x="2962" y="1253"/>
              <a:ext cx="869" cy="871"/>
              <a:chOff x="3771" y="1389"/>
              <a:chExt cx="756" cy="757"/>
            </a:xfrm>
          </p:grpSpPr>
          <p:sp>
            <p:nvSpPr>
              <p:cNvPr id="61466" name="Oval 26"/>
              <p:cNvSpPr>
                <a:spLocks noChangeArrowheads="1"/>
              </p:cNvSpPr>
              <p:nvPr/>
            </p:nvSpPr>
            <p:spPr bwMode="auto">
              <a:xfrm>
                <a:off x="3771" y="1389"/>
                <a:ext cx="756" cy="757"/>
              </a:xfrm>
              <a:prstGeom prst="ellipse">
                <a:avLst/>
              </a:prstGeom>
              <a:solidFill>
                <a:srgbClr val="FFFFFF"/>
              </a:solidFill>
              <a:ln w="9525">
                <a:solidFill>
                  <a:srgbClr val="000000"/>
                </a:solidFill>
                <a:round/>
                <a:headEnd/>
                <a:tailEnd/>
              </a:ln>
            </p:spPr>
            <p:txBody>
              <a:bodyPr/>
              <a:lstStyle/>
              <a:p>
                <a:endParaRPr lang="de-DE"/>
              </a:p>
            </p:txBody>
          </p:sp>
          <p:sp>
            <p:nvSpPr>
              <p:cNvPr id="61467" name="Oval 27"/>
              <p:cNvSpPr>
                <a:spLocks noChangeArrowheads="1"/>
              </p:cNvSpPr>
              <p:nvPr/>
            </p:nvSpPr>
            <p:spPr bwMode="auto">
              <a:xfrm>
                <a:off x="3825" y="1458"/>
                <a:ext cx="647" cy="643"/>
              </a:xfrm>
              <a:prstGeom prst="ellipse">
                <a:avLst/>
              </a:prstGeom>
              <a:solidFill>
                <a:srgbClr val="FFFFFF"/>
              </a:solidFill>
              <a:ln w="9525">
                <a:solidFill>
                  <a:srgbClr val="000000"/>
                </a:solidFill>
                <a:round/>
                <a:headEnd/>
                <a:tailEnd/>
              </a:ln>
            </p:spPr>
            <p:txBody>
              <a:bodyPr/>
              <a:lstStyle/>
              <a:p>
                <a:endParaRPr lang="de-DE"/>
              </a:p>
            </p:txBody>
          </p:sp>
        </p:grpSp>
        <p:grpSp>
          <p:nvGrpSpPr>
            <p:cNvPr id="61468" name="Group 28"/>
            <p:cNvGrpSpPr>
              <a:grpSpLocks/>
            </p:cNvGrpSpPr>
            <p:nvPr/>
          </p:nvGrpSpPr>
          <p:grpSpPr bwMode="auto">
            <a:xfrm>
              <a:off x="2744" y="1298"/>
              <a:ext cx="870" cy="871"/>
              <a:chOff x="3771" y="1389"/>
              <a:chExt cx="756" cy="757"/>
            </a:xfrm>
          </p:grpSpPr>
          <p:sp>
            <p:nvSpPr>
              <p:cNvPr id="61469" name="Oval 29"/>
              <p:cNvSpPr>
                <a:spLocks noChangeArrowheads="1"/>
              </p:cNvSpPr>
              <p:nvPr/>
            </p:nvSpPr>
            <p:spPr bwMode="auto">
              <a:xfrm>
                <a:off x="3771" y="1389"/>
                <a:ext cx="756" cy="757"/>
              </a:xfrm>
              <a:prstGeom prst="ellipse">
                <a:avLst/>
              </a:prstGeom>
              <a:solidFill>
                <a:srgbClr val="FFFFFF"/>
              </a:solidFill>
              <a:ln w="9525">
                <a:solidFill>
                  <a:srgbClr val="000000"/>
                </a:solidFill>
                <a:round/>
                <a:headEnd/>
                <a:tailEnd/>
              </a:ln>
            </p:spPr>
            <p:txBody>
              <a:bodyPr/>
              <a:lstStyle/>
              <a:p>
                <a:endParaRPr lang="de-DE"/>
              </a:p>
            </p:txBody>
          </p:sp>
          <p:sp>
            <p:nvSpPr>
              <p:cNvPr id="61470" name="Oval 30"/>
              <p:cNvSpPr>
                <a:spLocks noChangeArrowheads="1"/>
              </p:cNvSpPr>
              <p:nvPr/>
            </p:nvSpPr>
            <p:spPr bwMode="auto">
              <a:xfrm>
                <a:off x="3825" y="1458"/>
                <a:ext cx="647" cy="643"/>
              </a:xfrm>
              <a:prstGeom prst="ellipse">
                <a:avLst/>
              </a:prstGeom>
              <a:solidFill>
                <a:srgbClr val="FFFFFF"/>
              </a:solidFill>
              <a:ln w="9525">
                <a:solidFill>
                  <a:srgbClr val="000000"/>
                </a:solidFill>
                <a:round/>
                <a:headEnd/>
                <a:tailEnd/>
              </a:ln>
            </p:spPr>
            <p:txBody>
              <a:bodyPr/>
              <a:lstStyle/>
              <a:p>
                <a:endParaRPr lang="de-DE"/>
              </a:p>
            </p:txBody>
          </p:sp>
        </p:grpSp>
      </p:grpSp>
      <p:grpSp>
        <p:nvGrpSpPr>
          <p:cNvPr id="61471" name="Group 31"/>
          <p:cNvGrpSpPr>
            <a:grpSpLocks/>
          </p:cNvGrpSpPr>
          <p:nvPr/>
        </p:nvGrpSpPr>
        <p:grpSpPr bwMode="auto">
          <a:xfrm>
            <a:off x="3954463" y="2852738"/>
            <a:ext cx="4422775" cy="871537"/>
            <a:chOff x="2492" y="1797"/>
            <a:chExt cx="2786" cy="549"/>
          </a:xfrm>
        </p:grpSpPr>
        <p:sp>
          <p:nvSpPr>
            <p:cNvPr id="61472" name="AutoShape 32"/>
            <p:cNvSpPr>
              <a:spLocks noChangeArrowheads="1"/>
            </p:cNvSpPr>
            <p:nvPr/>
          </p:nvSpPr>
          <p:spPr bwMode="auto">
            <a:xfrm rot="19926368">
              <a:off x="4636" y="1797"/>
              <a:ext cx="642" cy="419"/>
            </a:xfrm>
            <a:prstGeom prst="parallelogram">
              <a:avLst>
                <a:gd name="adj" fmla="val 50379"/>
              </a:avLst>
            </a:prstGeom>
            <a:solidFill>
              <a:srgbClr val="CCFFFF"/>
            </a:solidFill>
            <a:ln w="9525">
              <a:solidFill>
                <a:srgbClr val="808080"/>
              </a:solidFill>
              <a:miter lim="800000"/>
              <a:headEnd/>
              <a:tailEnd/>
            </a:ln>
          </p:spPr>
          <p:txBody>
            <a:bodyPr/>
            <a:lstStyle/>
            <a:p>
              <a:endParaRPr lang="de-DE"/>
            </a:p>
          </p:txBody>
        </p:sp>
        <p:grpSp>
          <p:nvGrpSpPr>
            <p:cNvPr id="61473" name="Group 33"/>
            <p:cNvGrpSpPr>
              <a:grpSpLocks/>
            </p:cNvGrpSpPr>
            <p:nvPr/>
          </p:nvGrpSpPr>
          <p:grpSpPr bwMode="auto">
            <a:xfrm>
              <a:off x="2492" y="1888"/>
              <a:ext cx="2293" cy="458"/>
              <a:chOff x="3736" y="3038"/>
              <a:chExt cx="1235" cy="243"/>
            </a:xfrm>
          </p:grpSpPr>
          <p:sp>
            <p:nvSpPr>
              <p:cNvPr id="61474" name="Rectangle 34"/>
              <p:cNvSpPr>
                <a:spLocks noChangeArrowheads="1"/>
              </p:cNvSpPr>
              <p:nvPr/>
            </p:nvSpPr>
            <p:spPr bwMode="auto">
              <a:xfrm>
                <a:off x="3736" y="3038"/>
                <a:ext cx="1235" cy="243"/>
              </a:xfrm>
              <a:prstGeom prst="rect">
                <a:avLst/>
              </a:prstGeom>
              <a:solidFill>
                <a:srgbClr val="CCFFFF"/>
              </a:solidFill>
              <a:ln w="9525">
                <a:solidFill>
                  <a:srgbClr val="808080"/>
                </a:solidFill>
                <a:miter lim="800000"/>
                <a:headEnd/>
                <a:tailEnd/>
              </a:ln>
            </p:spPr>
            <p:txBody>
              <a:bodyPr/>
              <a:lstStyle/>
              <a:p>
                <a:endParaRPr lang="de-DE"/>
              </a:p>
            </p:txBody>
          </p:sp>
          <p:sp>
            <p:nvSpPr>
              <p:cNvPr id="61475" name="Rectangle 35"/>
              <p:cNvSpPr>
                <a:spLocks noChangeArrowheads="1"/>
              </p:cNvSpPr>
              <p:nvPr/>
            </p:nvSpPr>
            <p:spPr bwMode="auto">
              <a:xfrm>
                <a:off x="3804" y="3181"/>
                <a:ext cx="1113" cy="37"/>
              </a:xfrm>
              <a:prstGeom prst="rect">
                <a:avLst/>
              </a:prstGeom>
              <a:solidFill>
                <a:srgbClr val="C0C0C0">
                  <a:alpha val="50000"/>
                </a:srgbClr>
              </a:solidFill>
              <a:ln w="9525">
                <a:solidFill>
                  <a:srgbClr val="808080"/>
                </a:solidFill>
                <a:miter lim="800000"/>
                <a:headEnd/>
                <a:tailEnd/>
              </a:ln>
            </p:spPr>
            <p:txBody>
              <a:bodyPr/>
              <a:lstStyle/>
              <a:p>
                <a:endParaRPr lang="de-DE"/>
              </a:p>
            </p:txBody>
          </p:sp>
          <p:sp>
            <p:nvSpPr>
              <p:cNvPr id="61476" name="Rectangle 36"/>
              <p:cNvSpPr>
                <a:spLocks noChangeArrowheads="1"/>
              </p:cNvSpPr>
              <p:nvPr/>
            </p:nvSpPr>
            <p:spPr bwMode="auto">
              <a:xfrm>
                <a:off x="3804" y="3104"/>
                <a:ext cx="1113" cy="36"/>
              </a:xfrm>
              <a:prstGeom prst="rect">
                <a:avLst/>
              </a:prstGeom>
              <a:solidFill>
                <a:srgbClr val="C0C0C0">
                  <a:alpha val="50000"/>
                </a:srgbClr>
              </a:solidFill>
              <a:ln w="9525">
                <a:solidFill>
                  <a:srgbClr val="808080"/>
                </a:solidFill>
                <a:miter lim="800000"/>
                <a:headEnd/>
                <a:tailEnd/>
              </a:ln>
            </p:spPr>
            <p:txBody>
              <a:bodyPr/>
              <a:lstStyle/>
              <a:p>
                <a:endParaRPr lang="de-DE"/>
              </a:p>
            </p:txBody>
          </p:sp>
        </p:grpSp>
      </p:grpSp>
      <p:grpSp>
        <p:nvGrpSpPr>
          <p:cNvPr id="61477" name="Group 37"/>
          <p:cNvGrpSpPr>
            <a:grpSpLocks/>
          </p:cNvGrpSpPr>
          <p:nvPr/>
        </p:nvGrpSpPr>
        <p:grpSpPr bwMode="auto">
          <a:xfrm>
            <a:off x="6227763" y="2349500"/>
            <a:ext cx="1252537" cy="528638"/>
            <a:chOff x="4105" y="3022"/>
            <a:chExt cx="876" cy="371"/>
          </a:xfrm>
        </p:grpSpPr>
        <p:grpSp>
          <p:nvGrpSpPr>
            <p:cNvPr id="61478" name="Group 38"/>
            <p:cNvGrpSpPr>
              <a:grpSpLocks/>
            </p:cNvGrpSpPr>
            <p:nvPr/>
          </p:nvGrpSpPr>
          <p:grpSpPr bwMode="auto">
            <a:xfrm rot="479999">
              <a:off x="4105" y="3022"/>
              <a:ext cx="468" cy="371"/>
              <a:chOff x="4375" y="1605"/>
              <a:chExt cx="964" cy="480"/>
            </a:xfrm>
          </p:grpSpPr>
          <p:sp>
            <p:nvSpPr>
              <p:cNvPr id="61479" name="Freeform 39"/>
              <p:cNvSpPr>
                <a:spLocks/>
              </p:cNvSpPr>
              <p:nvPr/>
            </p:nvSpPr>
            <p:spPr bwMode="auto">
              <a:xfrm rot="10399079">
                <a:off x="4375" y="1605"/>
                <a:ext cx="964" cy="480"/>
              </a:xfrm>
              <a:custGeom>
                <a:avLst/>
                <a:gdLst>
                  <a:gd name="T0" fmla="*/ 196 w 964"/>
                  <a:gd name="T1" fmla="*/ 12 h 480"/>
                  <a:gd name="T2" fmla="*/ 124 w 964"/>
                  <a:gd name="T3" fmla="*/ 36 h 480"/>
                  <a:gd name="T4" fmla="*/ 4 w 964"/>
                  <a:gd name="T5" fmla="*/ 84 h 480"/>
                  <a:gd name="T6" fmla="*/ 64 w 964"/>
                  <a:gd name="T7" fmla="*/ 300 h 480"/>
                  <a:gd name="T8" fmla="*/ 100 w 964"/>
                  <a:gd name="T9" fmla="*/ 312 h 480"/>
                  <a:gd name="T10" fmla="*/ 508 w 964"/>
                  <a:gd name="T11" fmla="*/ 444 h 480"/>
                  <a:gd name="T12" fmla="*/ 568 w 964"/>
                  <a:gd name="T13" fmla="*/ 456 h 480"/>
                  <a:gd name="T14" fmla="*/ 640 w 964"/>
                  <a:gd name="T15" fmla="*/ 480 h 480"/>
                  <a:gd name="T16" fmla="*/ 892 w 964"/>
                  <a:gd name="T17" fmla="*/ 456 h 480"/>
                  <a:gd name="T18" fmla="*/ 904 w 964"/>
                  <a:gd name="T19" fmla="*/ 408 h 480"/>
                  <a:gd name="T20" fmla="*/ 916 w 964"/>
                  <a:gd name="T21" fmla="*/ 348 h 480"/>
                  <a:gd name="T22" fmla="*/ 964 w 964"/>
                  <a:gd name="T23" fmla="*/ 264 h 480"/>
                  <a:gd name="T24" fmla="*/ 940 w 964"/>
                  <a:gd name="T25" fmla="*/ 168 h 480"/>
                  <a:gd name="T26" fmla="*/ 868 w 964"/>
                  <a:gd name="T27" fmla="*/ 96 h 480"/>
                  <a:gd name="T28" fmla="*/ 844 w 964"/>
                  <a:gd name="T29" fmla="*/ 60 h 480"/>
                  <a:gd name="T30" fmla="*/ 652 w 964"/>
                  <a:gd name="T31" fmla="*/ 36 h 480"/>
                  <a:gd name="T32" fmla="*/ 448 w 964"/>
                  <a:gd name="T33" fmla="*/ 0 h 480"/>
                  <a:gd name="T34" fmla="*/ 196 w 964"/>
                  <a:gd name="T35" fmla="*/ 1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4" h="480">
                    <a:moveTo>
                      <a:pt x="196" y="12"/>
                    </a:moveTo>
                    <a:cubicBezTo>
                      <a:pt x="172" y="20"/>
                      <a:pt x="149" y="31"/>
                      <a:pt x="124" y="36"/>
                    </a:cubicBezTo>
                    <a:cubicBezTo>
                      <a:pt x="0" y="61"/>
                      <a:pt x="29" y="10"/>
                      <a:pt x="4" y="84"/>
                    </a:cubicBezTo>
                    <a:cubicBezTo>
                      <a:pt x="19" y="158"/>
                      <a:pt x="40" y="228"/>
                      <a:pt x="64" y="300"/>
                    </a:cubicBezTo>
                    <a:cubicBezTo>
                      <a:pt x="68" y="312"/>
                      <a:pt x="88" y="308"/>
                      <a:pt x="100" y="312"/>
                    </a:cubicBezTo>
                    <a:cubicBezTo>
                      <a:pt x="154" y="473"/>
                      <a:pt x="378" y="438"/>
                      <a:pt x="508" y="444"/>
                    </a:cubicBezTo>
                    <a:cubicBezTo>
                      <a:pt x="528" y="448"/>
                      <a:pt x="548" y="451"/>
                      <a:pt x="568" y="456"/>
                    </a:cubicBezTo>
                    <a:cubicBezTo>
                      <a:pt x="592" y="463"/>
                      <a:pt x="640" y="480"/>
                      <a:pt x="640" y="480"/>
                    </a:cubicBezTo>
                    <a:cubicBezTo>
                      <a:pt x="724" y="472"/>
                      <a:pt x="811" y="478"/>
                      <a:pt x="892" y="456"/>
                    </a:cubicBezTo>
                    <a:cubicBezTo>
                      <a:pt x="908" y="452"/>
                      <a:pt x="900" y="424"/>
                      <a:pt x="904" y="408"/>
                    </a:cubicBezTo>
                    <a:cubicBezTo>
                      <a:pt x="908" y="388"/>
                      <a:pt x="909" y="367"/>
                      <a:pt x="916" y="348"/>
                    </a:cubicBezTo>
                    <a:cubicBezTo>
                      <a:pt x="927" y="318"/>
                      <a:pt x="950" y="293"/>
                      <a:pt x="964" y="264"/>
                    </a:cubicBezTo>
                    <a:cubicBezTo>
                      <a:pt x="963" y="260"/>
                      <a:pt x="950" y="181"/>
                      <a:pt x="940" y="168"/>
                    </a:cubicBezTo>
                    <a:cubicBezTo>
                      <a:pt x="919" y="141"/>
                      <a:pt x="887" y="124"/>
                      <a:pt x="868" y="96"/>
                    </a:cubicBezTo>
                    <a:cubicBezTo>
                      <a:pt x="860" y="84"/>
                      <a:pt x="855" y="69"/>
                      <a:pt x="844" y="60"/>
                    </a:cubicBezTo>
                    <a:cubicBezTo>
                      <a:pt x="794" y="20"/>
                      <a:pt x="716" y="42"/>
                      <a:pt x="652" y="36"/>
                    </a:cubicBezTo>
                    <a:cubicBezTo>
                      <a:pt x="583" y="29"/>
                      <a:pt x="515" y="17"/>
                      <a:pt x="448" y="0"/>
                    </a:cubicBezTo>
                    <a:cubicBezTo>
                      <a:pt x="180" y="12"/>
                      <a:pt x="96" y="12"/>
                      <a:pt x="196" y="12"/>
                    </a:cubicBez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480" name="Freeform 40"/>
              <p:cNvSpPr>
                <a:spLocks/>
              </p:cNvSpPr>
              <p:nvPr/>
            </p:nvSpPr>
            <p:spPr bwMode="auto">
              <a:xfrm rot="10399079">
                <a:off x="4471" y="1656"/>
                <a:ext cx="688" cy="82"/>
              </a:xfrm>
              <a:custGeom>
                <a:avLst/>
                <a:gdLst>
                  <a:gd name="T0" fmla="*/ 437 w 688"/>
                  <a:gd name="T1" fmla="*/ 82 h 82"/>
                  <a:gd name="T2" fmla="*/ 468 w 688"/>
                  <a:gd name="T3" fmla="*/ 81 h 82"/>
                  <a:gd name="T4" fmla="*/ 500 w 688"/>
                  <a:gd name="T5" fmla="*/ 81 h 82"/>
                  <a:gd name="T6" fmla="*/ 533 w 688"/>
                  <a:gd name="T7" fmla="*/ 82 h 82"/>
                  <a:gd name="T8" fmla="*/ 566 w 688"/>
                  <a:gd name="T9" fmla="*/ 82 h 82"/>
                  <a:gd name="T10" fmla="*/ 599 w 688"/>
                  <a:gd name="T11" fmla="*/ 79 h 82"/>
                  <a:gd name="T12" fmla="*/ 629 w 688"/>
                  <a:gd name="T13" fmla="*/ 73 h 82"/>
                  <a:gd name="T14" fmla="*/ 658 w 688"/>
                  <a:gd name="T15" fmla="*/ 60 h 82"/>
                  <a:gd name="T16" fmla="*/ 670 w 688"/>
                  <a:gd name="T17" fmla="*/ 51 h 82"/>
                  <a:gd name="T18" fmla="*/ 683 w 688"/>
                  <a:gd name="T19" fmla="*/ 40 h 82"/>
                  <a:gd name="T20" fmla="*/ 686 w 688"/>
                  <a:gd name="T21" fmla="*/ 32 h 82"/>
                  <a:gd name="T22" fmla="*/ 688 w 688"/>
                  <a:gd name="T23" fmla="*/ 29 h 82"/>
                  <a:gd name="T24" fmla="*/ 688 w 688"/>
                  <a:gd name="T25" fmla="*/ 26 h 82"/>
                  <a:gd name="T26" fmla="*/ 683 w 688"/>
                  <a:gd name="T27" fmla="*/ 24 h 82"/>
                  <a:gd name="T28" fmla="*/ 675 w 688"/>
                  <a:gd name="T29" fmla="*/ 29 h 82"/>
                  <a:gd name="T30" fmla="*/ 667 w 688"/>
                  <a:gd name="T31" fmla="*/ 32 h 82"/>
                  <a:gd name="T32" fmla="*/ 648 w 688"/>
                  <a:gd name="T33" fmla="*/ 35 h 82"/>
                  <a:gd name="T34" fmla="*/ 629 w 688"/>
                  <a:gd name="T35" fmla="*/ 37 h 82"/>
                  <a:gd name="T36" fmla="*/ 609 w 688"/>
                  <a:gd name="T37" fmla="*/ 43 h 82"/>
                  <a:gd name="T38" fmla="*/ 535 w 688"/>
                  <a:gd name="T39" fmla="*/ 51 h 82"/>
                  <a:gd name="T40" fmla="*/ 462 w 688"/>
                  <a:gd name="T41" fmla="*/ 54 h 82"/>
                  <a:gd name="T42" fmla="*/ 388 w 688"/>
                  <a:gd name="T43" fmla="*/ 51 h 82"/>
                  <a:gd name="T44" fmla="*/ 315 w 688"/>
                  <a:gd name="T45" fmla="*/ 43 h 82"/>
                  <a:gd name="T46" fmla="*/ 168 w 688"/>
                  <a:gd name="T47" fmla="*/ 24 h 82"/>
                  <a:gd name="T48" fmla="*/ 23 w 688"/>
                  <a:gd name="T49" fmla="*/ 5 h 82"/>
                  <a:gd name="T50" fmla="*/ 9 w 688"/>
                  <a:gd name="T51" fmla="*/ 2 h 82"/>
                  <a:gd name="T52" fmla="*/ 0 w 688"/>
                  <a:gd name="T53" fmla="*/ 0 h 82"/>
                  <a:gd name="T54" fmla="*/ 1 w 688"/>
                  <a:gd name="T55" fmla="*/ 7 h 82"/>
                  <a:gd name="T56" fmla="*/ 4 w 688"/>
                  <a:gd name="T57" fmla="*/ 11 h 82"/>
                  <a:gd name="T58" fmla="*/ 22 w 688"/>
                  <a:gd name="T59" fmla="*/ 19 h 82"/>
                  <a:gd name="T60" fmla="*/ 41 w 688"/>
                  <a:gd name="T61" fmla="*/ 26 h 82"/>
                  <a:gd name="T62" fmla="*/ 56 w 688"/>
                  <a:gd name="T63" fmla="*/ 35 h 82"/>
                  <a:gd name="T64" fmla="*/ 154 w 688"/>
                  <a:gd name="T65" fmla="*/ 51 h 82"/>
                  <a:gd name="T66" fmla="*/ 247 w 688"/>
                  <a:gd name="T67" fmla="*/ 65 h 82"/>
                  <a:gd name="T68" fmla="*/ 342 w 688"/>
                  <a:gd name="T69" fmla="*/ 76 h 82"/>
                  <a:gd name="T70" fmla="*/ 437 w 688"/>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82">
                    <a:moveTo>
                      <a:pt x="437" y="82"/>
                    </a:moveTo>
                    <a:lnTo>
                      <a:pt x="468" y="81"/>
                    </a:lnTo>
                    <a:lnTo>
                      <a:pt x="500" y="81"/>
                    </a:lnTo>
                    <a:lnTo>
                      <a:pt x="533" y="82"/>
                    </a:lnTo>
                    <a:lnTo>
                      <a:pt x="566" y="82"/>
                    </a:lnTo>
                    <a:lnTo>
                      <a:pt x="599" y="79"/>
                    </a:lnTo>
                    <a:lnTo>
                      <a:pt x="629" y="73"/>
                    </a:lnTo>
                    <a:lnTo>
                      <a:pt x="658" y="60"/>
                    </a:lnTo>
                    <a:lnTo>
                      <a:pt x="670" y="51"/>
                    </a:lnTo>
                    <a:lnTo>
                      <a:pt x="683" y="40"/>
                    </a:lnTo>
                    <a:lnTo>
                      <a:pt x="686" y="32"/>
                    </a:lnTo>
                    <a:lnTo>
                      <a:pt x="688" y="29"/>
                    </a:lnTo>
                    <a:lnTo>
                      <a:pt x="688" y="26"/>
                    </a:lnTo>
                    <a:lnTo>
                      <a:pt x="683" y="24"/>
                    </a:lnTo>
                    <a:lnTo>
                      <a:pt x="675" y="29"/>
                    </a:lnTo>
                    <a:lnTo>
                      <a:pt x="667" y="32"/>
                    </a:lnTo>
                    <a:lnTo>
                      <a:pt x="648" y="35"/>
                    </a:lnTo>
                    <a:lnTo>
                      <a:pt x="629" y="37"/>
                    </a:lnTo>
                    <a:lnTo>
                      <a:pt x="609" y="43"/>
                    </a:lnTo>
                    <a:lnTo>
                      <a:pt x="535" y="51"/>
                    </a:lnTo>
                    <a:lnTo>
                      <a:pt x="462" y="54"/>
                    </a:lnTo>
                    <a:lnTo>
                      <a:pt x="388" y="51"/>
                    </a:lnTo>
                    <a:lnTo>
                      <a:pt x="315" y="43"/>
                    </a:lnTo>
                    <a:lnTo>
                      <a:pt x="168" y="24"/>
                    </a:lnTo>
                    <a:lnTo>
                      <a:pt x="23" y="5"/>
                    </a:lnTo>
                    <a:lnTo>
                      <a:pt x="9" y="2"/>
                    </a:lnTo>
                    <a:lnTo>
                      <a:pt x="0" y="0"/>
                    </a:lnTo>
                    <a:lnTo>
                      <a:pt x="1" y="7"/>
                    </a:lnTo>
                    <a:lnTo>
                      <a:pt x="4" y="11"/>
                    </a:lnTo>
                    <a:lnTo>
                      <a:pt x="22" y="19"/>
                    </a:lnTo>
                    <a:lnTo>
                      <a:pt x="41" y="26"/>
                    </a:lnTo>
                    <a:lnTo>
                      <a:pt x="56" y="35"/>
                    </a:lnTo>
                    <a:lnTo>
                      <a:pt x="154" y="51"/>
                    </a:lnTo>
                    <a:lnTo>
                      <a:pt x="247" y="65"/>
                    </a:lnTo>
                    <a:lnTo>
                      <a:pt x="342" y="76"/>
                    </a:lnTo>
                    <a:lnTo>
                      <a:pt x="437" y="82"/>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81" name="Freeform 41"/>
              <p:cNvSpPr>
                <a:spLocks/>
              </p:cNvSpPr>
              <p:nvPr/>
            </p:nvSpPr>
            <p:spPr bwMode="auto">
              <a:xfrm rot="10399079">
                <a:off x="4393" y="1737"/>
                <a:ext cx="919" cy="339"/>
              </a:xfrm>
              <a:custGeom>
                <a:avLst/>
                <a:gdLst>
                  <a:gd name="T0" fmla="*/ 551 w 919"/>
                  <a:gd name="T1" fmla="*/ 339 h 339"/>
                  <a:gd name="T2" fmla="*/ 677 w 919"/>
                  <a:gd name="T3" fmla="*/ 330 h 339"/>
                  <a:gd name="T4" fmla="*/ 783 w 919"/>
                  <a:gd name="T5" fmla="*/ 303 h 339"/>
                  <a:gd name="T6" fmla="*/ 856 w 919"/>
                  <a:gd name="T7" fmla="*/ 257 h 339"/>
                  <a:gd name="T8" fmla="*/ 903 w 919"/>
                  <a:gd name="T9" fmla="*/ 227 h 339"/>
                  <a:gd name="T10" fmla="*/ 916 w 919"/>
                  <a:gd name="T11" fmla="*/ 207 h 339"/>
                  <a:gd name="T12" fmla="*/ 917 w 919"/>
                  <a:gd name="T13" fmla="*/ 167 h 339"/>
                  <a:gd name="T14" fmla="*/ 919 w 919"/>
                  <a:gd name="T15" fmla="*/ 126 h 339"/>
                  <a:gd name="T16" fmla="*/ 912 w 919"/>
                  <a:gd name="T17" fmla="*/ 120 h 339"/>
                  <a:gd name="T18" fmla="*/ 898 w 919"/>
                  <a:gd name="T19" fmla="*/ 148 h 339"/>
                  <a:gd name="T20" fmla="*/ 881 w 919"/>
                  <a:gd name="T21" fmla="*/ 199 h 339"/>
                  <a:gd name="T22" fmla="*/ 862 w 919"/>
                  <a:gd name="T23" fmla="*/ 216 h 339"/>
                  <a:gd name="T24" fmla="*/ 837 w 919"/>
                  <a:gd name="T25" fmla="*/ 210 h 339"/>
                  <a:gd name="T26" fmla="*/ 815 w 919"/>
                  <a:gd name="T27" fmla="*/ 188 h 339"/>
                  <a:gd name="T28" fmla="*/ 810 w 919"/>
                  <a:gd name="T29" fmla="*/ 177 h 339"/>
                  <a:gd name="T30" fmla="*/ 804 w 919"/>
                  <a:gd name="T31" fmla="*/ 166 h 339"/>
                  <a:gd name="T32" fmla="*/ 772 w 919"/>
                  <a:gd name="T33" fmla="*/ 150 h 339"/>
                  <a:gd name="T34" fmla="*/ 745 w 919"/>
                  <a:gd name="T35" fmla="*/ 180 h 339"/>
                  <a:gd name="T36" fmla="*/ 712 w 919"/>
                  <a:gd name="T37" fmla="*/ 200 h 339"/>
                  <a:gd name="T38" fmla="*/ 636 w 919"/>
                  <a:gd name="T39" fmla="*/ 222 h 339"/>
                  <a:gd name="T40" fmla="*/ 553 w 919"/>
                  <a:gd name="T41" fmla="*/ 230 h 339"/>
                  <a:gd name="T42" fmla="*/ 398 w 919"/>
                  <a:gd name="T43" fmla="*/ 230 h 339"/>
                  <a:gd name="T44" fmla="*/ 294 w 919"/>
                  <a:gd name="T45" fmla="*/ 219 h 339"/>
                  <a:gd name="T46" fmla="*/ 227 w 919"/>
                  <a:gd name="T47" fmla="*/ 202 h 339"/>
                  <a:gd name="T48" fmla="*/ 167 w 919"/>
                  <a:gd name="T49" fmla="*/ 180 h 339"/>
                  <a:gd name="T50" fmla="*/ 117 w 919"/>
                  <a:gd name="T51" fmla="*/ 147 h 339"/>
                  <a:gd name="T52" fmla="*/ 96 w 919"/>
                  <a:gd name="T53" fmla="*/ 107 h 339"/>
                  <a:gd name="T54" fmla="*/ 117 w 919"/>
                  <a:gd name="T55" fmla="*/ 87 h 339"/>
                  <a:gd name="T56" fmla="*/ 177 w 919"/>
                  <a:gd name="T57" fmla="*/ 63 h 339"/>
                  <a:gd name="T58" fmla="*/ 273 w 919"/>
                  <a:gd name="T59" fmla="*/ 38 h 339"/>
                  <a:gd name="T60" fmla="*/ 399 w 919"/>
                  <a:gd name="T61" fmla="*/ 28 h 339"/>
                  <a:gd name="T62" fmla="*/ 524 w 919"/>
                  <a:gd name="T63" fmla="*/ 30 h 339"/>
                  <a:gd name="T64" fmla="*/ 647 w 919"/>
                  <a:gd name="T65" fmla="*/ 30 h 339"/>
                  <a:gd name="T66" fmla="*/ 671 w 919"/>
                  <a:gd name="T67" fmla="*/ 16 h 339"/>
                  <a:gd name="T68" fmla="*/ 556 w 919"/>
                  <a:gd name="T69" fmla="*/ 3 h 339"/>
                  <a:gd name="T70" fmla="*/ 305 w 919"/>
                  <a:gd name="T71" fmla="*/ 6 h 339"/>
                  <a:gd name="T72" fmla="*/ 160 w 919"/>
                  <a:gd name="T73" fmla="*/ 24 h 339"/>
                  <a:gd name="T74" fmla="*/ 63 w 919"/>
                  <a:gd name="T75" fmla="*/ 49 h 339"/>
                  <a:gd name="T76" fmla="*/ 0 w 919"/>
                  <a:gd name="T77" fmla="*/ 126 h 339"/>
                  <a:gd name="T78" fmla="*/ 54 w 919"/>
                  <a:gd name="T79" fmla="*/ 98 h 339"/>
                  <a:gd name="T80" fmla="*/ 81 w 919"/>
                  <a:gd name="T81" fmla="*/ 110 h 339"/>
                  <a:gd name="T82" fmla="*/ 89 w 919"/>
                  <a:gd name="T83" fmla="*/ 128 h 339"/>
                  <a:gd name="T84" fmla="*/ 74 w 919"/>
                  <a:gd name="T85" fmla="*/ 136 h 339"/>
                  <a:gd name="T86" fmla="*/ 44 w 919"/>
                  <a:gd name="T87" fmla="*/ 133 h 339"/>
                  <a:gd name="T88" fmla="*/ 36 w 919"/>
                  <a:gd name="T89" fmla="*/ 147 h 339"/>
                  <a:gd name="T90" fmla="*/ 30 w 919"/>
                  <a:gd name="T91" fmla="*/ 172 h 339"/>
                  <a:gd name="T92" fmla="*/ 96 w 919"/>
                  <a:gd name="T93" fmla="*/ 279 h 339"/>
                  <a:gd name="T94" fmla="*/ 205 w 919"/>
                  <a:gd name="T95" fmla="*/ 305 h 339"/>
                  <a:gd name="T96" fmla="*/ 376 w 919"/>
                  <a:gd name="T97" fmla="*/ 3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9" h="339">
                    <a:moveTo>
                      <a:pt x="488" y="339"/>
                    </a:moveTo>
                    <a:lnTo>
                      <a:pt x="551" y="339"/>
                    </a:lnTo>
                    <a:lnTo>
                      <a:pt x="614" y="336"/>
                    </a:lnTo>
                    <a:lnTo>
                      <a:pt x="677" y="330"/>
                    </a:lnTo>
                    <a:lnTo>
                      <a:pt x="739" y="320"/>
                    </a:lnTo>
                    <a:lnTo>
                      <a:pt x="783" y="303"/>
                    </a:lnTo>
                    <a:lnTo>
                      <a:pt x="821" y="282"/>
                    </a:lnTo>
                    <a:lnTo>
                      <a:pt x="856" y="257"/>
                    </a:lnTo>
                    <a:lnTo>
                      <a:pt x="889" y="229"/>
                    </a:lnTo>
                    <a:lnTo>
                      <a:pt x="903" y="227"/>
                    </a:lnTo>
                    <a:lnTo>
                      <a:pt x="911" y="218"/>
                    </a:lnTo>
                    <a:lnTo>
                      <a:pt x="916" y="207"/>
                    </a:lnTo>
                    <a:lnTo>
                      <a:pt x="919" y="181"/>
                    </a:lnTo>
                    <a:lnTo>
                      <a:pt x="917" y="167"/>
                    </a:lnTo>
                    <a:lnTo>
                      <a:pt x="917" y="153"/>
                    </a:lnTo>
                    <a:lnTo>
                      <a:pt x="919" y="126"/>
                    </a:lnTo>
                    <a:lnTo>
                      <a:pt x="916" y="121"/>
                    </a:lnTo>
                    <a:lnTo>
                      <a:pt x="912" y="120"/>
                    </a:lnTo>
                    <a:lnTo>
                      <a:pt x="901" y="121"/>
                    </a:lnTo>
                    <a:lnTo>
                      <a:pt x="898" y="148"/>
                    </a:lnTo>
                    <a:lnTo>
                      <a:pt x="892" y="175"/>
                    </a:lnTo>
                    <a:lnTo>
                      <a:pt x="881" y="199"/>
                    </a:lnTo>
                    <a:lnTo>
                      <a:pt x="871" y="208"/>
                    </a:lnTo>
                    <a:lnTo>
                      <a:pt x="862" y="216"/>
                    </a:lnTo>
                    <a:lnTo>
                      <a:pt x="848" y="216"/>
                    </a:lnTo>
                    <a:lnTo>
                      <a:pt x="837" y="210"/>
                    </a:lnTo>
                    <a:lnTo>
                      <a:pt x="824" y="199"/>
                    </a:lnTo>
                    <a:lnTo>
                      <a:pt x="815" y="188"/>
                    </a:lnTo>
                    <a:lnTo>
                      <a:pt x="813" y="181"/>
                    </a:lnTo>
                    <a:lnTo>
                      <a:pt x="810" y="177"/>
                    </a:lnTo>
                    <a:lnTo>
                      <a:pt x="807" y="169"/>
                    </a:lnTo>
                    <a:lnTo>
                      <a:pt x="804" y="166"/>
                    </a:lnTo>
                    <a:lnTo>
                      <a:pt x="797" y="164"/>
                    </a:lnTo>
                    <a:lnTo>
                      <a:pt x="772" y="150"/>
                    </a:lnTo>
                    <a:lnTo>
                      <a:pt x="759" y="166"/>
                    </a:lnTo>
                    <a:lnTo>
                      <a:pt x="745" y="180"/>
                    </a:lnTo>
                    <a:lnTo>
                      <a:pt x="729" y="191"/>
                    </a:lnTo>
                    <a:lnTo>
                      <a:pt x="712" y="200"/>
                    </a:lnTo>
                    <a:lnTo>
                      <a:pt x="676" y="215"/>
                    </a:lnTo>
                    <a:lnTo>
                      <a:pt x="636" y="222"/>
                    </a:lnTo>
                    <a:lnTo>
                      <a:pt x="595" y="227"/>
                    </a:lnTo>
                    <a:lnTo>
                      <a:pt x="553" y="230"/>
                    </a:lnTo>
                    <a:lnTo>
                      <a:pt x="469" y="235"/>
                    </a:lnTo>
                    <a:lnTo>
                      <a:pt x="398" y="230"/>
                    </a:lnTo>
                    <a:lnTo>
                      <a:pt x="328" y="224"/>
                    </a:lnTo>
                    <a:lnTo>
                      <a:pt x="294" y="219"/>
                    </a:lnTo>
                    <a:lnTo>
                      <a:pt x="259" y="213"/>
                    </a:lnTo>
                    <a:lnTo>
                      <a:pt x="227" y="202"/>
                    </a:lnTo>
                    <a:lnTo>
                      <a:pt x="196" y="189"/>
                    </a:lnTo>
                    <a:lnTo>
                      <a:pt x="167" y="180"/>
                    </a:lnTo>
                    <a:lnTo>
                      <a:pt x="141" y="166"/>
                    </a:lnTo>
                    <a:lnTo>
                      <a:pt x="117" y="147"/>
                    </a:lnTo>
                    <a:lnTo>
                      <a:pt x="96" y="121"/>
                    </a:lnTo>
                    <a:lnTo>
                      <a:pt x="96" y="107"/>
                    </a:lnTo>
                    <a:lnTo>
                      <a:pt x="106" y="95"/>
                    </a:lnTo>
                    <a:lnTo>
                      <a:pt x="117" y="87"/>
                    </a:lnTo>
                    <a:lnTo>
                      <a:pt x="145" y="73"/>
                    </a:lnTo>
                    <a:lnTo>
                      <a:pt x="177" y="63"/>
                    </a:lnTo>
                    <a:lnTo>
                      <a:pt x="210" y="52"/>
                    </a:lnTo>
                    <a:lnTo>
                      <a:pt x="273" y="38"/>
                    </a:lnTo>
                    <a:lnTo>
                      <a:pt x="336" y="32"/>
                    </a:lnTo>
                    <a:lnTo>
                      <a:pt x="399" y="28"/>
                    </a:lnTo>
                    <a:lnTo>
                      <a:pt x="461" y="28"/>
                    </a:lnTo>
                    <a:lnTo>
                      <a:pt x="524" y="30"/>
                    </a:lnTo>
                    <a:lnTo>
                      <a:pt x="586" y="32"/>
                    </a:lnTo>
                    <a:lnTo>
                      <a:pt x="647" y="30"/>
                    </a:lnTo>
                    <a:lnTo>
                      <a:pt x="707" y="24"/>
                    </a:lnTo>
                    <a:lnTo>
                      <a:pt x="671" y="16"/>
                    </a:lnTo>
                    <a:lnTo>
                      <a:pt x="633" y="9"/>
                    </a:lnTo>
                    <a:lnTo>
                      <a:pt x="556" y="3"/>
                    </a:lnTo>
                    <a:lnTo>
                      <a:pt x="403" y="0"/>
                    </a:lnTo>
                    <a:lnTo>
                      <a:pt x="305" y="6"/>
                    </a:lnTo>
                    <a:lnTo>
                      <a:pt x="207" y="16"/>
                    </a:lnTo>
                    <a:lnTo>
                      <a:pt x="160" y="24"/>
                    </a:lnTo>
                    <a:lnTo>
                      <a:pt x="111" y="35"/>
                    </a:lnTo>
                    <a:lnTo>
                      <a:pt x="63" y="49"/>
                    </a:lnTo>
                    <a:lnTo>
                      <a:pt x="16" y="65"/>
                    </a:lnTo>
                    <a:lnTo>
                      <a:pt x="0" y="126"/>
                    </a:lnTo>
                    <a:lnTo>
                      <a:pt x="40" y="96"/>
                    </a:lnTo>
                    <a:lnTo>
                      <a:pt x="54" y="98"/>
                    </a:lnTo>
                    <a:lnTo>
                      <a:pt x="68" y="103"/>
                    </a:lnTo>
                    <a:lnTo>
                      <a:pt x="81" y="110"/>
                    </a:lnTo>
                    <a:lnTo>
                      <a:pt x="90" y="121"/>
                    </a:lnTo>
                    <a:lnTo>
                      <a:pt x="89" y="128"/>
                    </a:lnTo>
                    <a:lnTo>
                      <a:pt x="85" y="131"/>
                    </a:lnTo>
                    <a:lnTo>
                      <a:pt x="74" y="136"/>
                    </a:lnTo>
                    <a:lnTo>
                      <a:pt x="51" y="129"/>
                    </a:lnTo>
                    <a:lnTo>
                      <a:pt x="44" y="133"/>
                    </a:lnTo>
                    <a:lnTo>
                      <a:pt x="40" y="136"/>
                    </a:lnTo>
                    <a:lnTo>
                      <a:pt x="36" y="147"/>
                    </a:lnTo>
                    <a:lnTo>
                      <a:pt x="35" y="159"/>
                    </a:lnTo>
                    <a:lnTo>
                      <a:pt x="30" y="172"/>
                    </a:lnTo>
                    <a:lnTo>
                      <a:pt x="44" y="260"/>
                    </a:lnTo>
                    <a:lnTo>
                      <a:pt x="96" y="279"/>
                    </a:lnTo>
                    <a:lnTo>
                      <a:pt x="150" y="294"/>
                    </a:lnTo>
                    <a:lnTo>
                      <a:pt x="205" y="305"/>
                    </a:lnTo>
                    <a:lnTo>
                      <a:pt x="262" y="314"/>
                    </a:lnTo>
                    <a:lnTo>
                      <a:pt x="376" y="327"/>
                    </a:lnTo>
                    <a:lnTo>
                      <a:pt x="488" y="339"/>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82" name="Freeform 42"/>
              <p:cNvSpPr>
                <a:spLocks/>
              </p:cNvSpPr>
              <p:nvPr/>
            </p:nvSpPr>
            <p:spPr bwMode="auto">
              <a:xfrm rot="10399079">
                <a:off x="4444" y="1954"/>
                <a:ext cx="35" cy="36"/>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1483" name="Group 43"/>
            <p:cNvGrpSpPr>
              <a:grpSpLocks/>
            </p:cNvGrpSpPr>
            <p:nvPr/>
          </p:nvGrpSpPr>
          <p:grpSpPr bwMode="auto">
            <a:xfrm rot="2246352">
              <a:off x="4513" y="3022"/>
              <a:ext cx="468" cy="371"/>
              <a:chOff x="4375" y="1605"/>
              <a:chExt cx="964" cy="480"/>
            </a:xfrm>
          </p:grpSpPr>
          <p:sp>
            <p:nvSpPr>
              <p:cNvPr id="61484" name="Freeform 44"/>
              <p:cNvSpPr>
                <a:spLocks/>
              </p:cNvSpPr>
              <p:nvPr/>
            </p:nvSpPr>
            <p:spPr bwMode="auto">
              <a:xfrm rot="10399079">
                <a:off x="4375" y="1605"/>
                <a:ext cx="964" cy="480"/>
              </a:xfrm>
              <a:custGeom>
                <a:avLst/>
                <a:gdLst>
                  <a:gd name="T0" fmla="*/ 196 w 964"/>
                  <a:gd name="T1" fmla="*/ 12 h 480"/>
                  <a:gd name="T2" fmla="*/ 124 w 964"/>
                  <a:gd name="T3" fmla="*/ 36 h 480"/>
                  <a:gd name="T4" fmla="*/ 4 w 964"/>
                  <a:gd name="T5" fmla="*/ 84 h 480"/>
                  <a:gd name="T6" fmla="*/ 64 w 964"/>
                  <a:gd name="T7" fmla="*/ 300 h 480"/>
                  <a:gd name="T8" fmla="*/ 100 w 964"/>
                  <a:gd name="T9" fmla="*/ 312 h 480"/>
                  <a:gd name="T10" fmla="*/ 508 w 964"/>
                  <a:gd name="T11" fmla="*/ 444 h 480"/>
                  <a:gd name="T12" fmla="*/ 568 w 964"/>
                  <a:gd name="T13" fmla="*/ 456 h 480"/>
                  <a:gd name="T14" fmla="*/ 640 w 964"/>
                  <a:gd name="T15" fmla="*/ 480 h 480"/>
                  <a:gd name="T16" fmla="*/ 892 w 964"/>
                  <a:gd name="T17" fmla="*/ 456 h 480"/>
                  <a:gd name="T18" fmla="*/ 904 w 964"/>
                  <a:gd name="T19" fmla="*/ 408 h 480"/>
                  <a:gd name="T20" fmla="*/ 916 w 964"/>
                  <a:gd name="T21" fmla="*/ 348 h 480"/>
                  <a:gd name="T22" fmla="*/ 964 w 964"/>
                  <a:gd name="T23" fmla="*/ 264 h 480"/>
                  <a:gd name="T24" fmla="*/ 940 w 964"/>
                  <a:gd name="T25" fmla="*/ 168 h 480"/>
                  <a:gd name="T26" fmla="*/ 868 w 964"/>
                  <a:gd name="T27" fmla="*/ 96 h 480"/>
                  <a:gd name="T28" fmla="*/ 844 w 964"/>
                  <a:gd name="T29" fmla="*/ 60 h 480"/>
                  <a:gd name="T30" fmla="*/ 652 w 964"/>
                  <a:gd name="T31" fmla="*/ 36 h 480"/>
                  <a:gd name="T32" fmla="*/ 448 w 964"/>
                  <a:gd name="T33" fmla="*/ 0 h 480"/>
                  <a:gd name="T34" fmla="*/ 196 w 964"/>
                  <a:gd name="T35" fmla="*/ 1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4" h="480">
                    <a:moveTo>
                      <a:pt x="196" y="12"/>
                    </a:moveTo>
                    <a:cubicBezTo>
                      <a:pt x="172" y="20"/>
                      <a:pt x="149" y="31"/>
                      <a:pt x="124" y="36"/>
                    </a:cubicBezTo>
                    <a:cubicBezTo>
                      <a:pt x="0" y="61"/>
                      <a:pt x="29" y="10"/>
                      <a:pt x="4" y="84"/>
                    </a:cubicBezTo>
                    <a:cubicBezTo>
                      <a:pt x="19" y="158"/>
                      <a:pt x="40" y="228"/>
                      <a:pt x="64" y="300"/>
                    </a:cubicBezTo>
                    <a:cubicBezTo>
                      <a:pt x="68" y="312"/>
                      <a:pt x="88" y="308"/>
                      <a:pt x="100" y="312"/>
                    </a:cubicBezTo>
                    <a:cubicBezTo>
                      <a:pt x="154" y="473"/>
                      <a:pt x="378" y="438"/>
                      <a:pt x="508" y="444"/>
                    </a:cubicBezTo>
                    <a:cubicBezTo>
                      <a:pt x="528" y="448"/>
                      <a:pt x="548" y="451"/>
                      <a:pt x="568" y="456"/>
                    </a:cubicBezTo>
                    <a:cubicBezTo>
                      <a:pt x="592" y="463"/>
                      <a:pt x="640" y="480"/>
                      <a:pt x="640" y="480"/>
                    </a:cubicBezTo>
                    <a:cubicBezTo>
                      <a:pt x="724" y="472"/>
                      <a:pt x="811" y="478"/>
                      <a:pt x="892" y="456"/>
                    </a:cubicBezTo>
                    <a:cubicBezTo>
                      <a:pt x="908" y="452"/>
                      <a:pt x="900" y="424"/>
                      <a:pt x="904" y="408"/>
                    </a:cubicBezTo>
                    <a:cubicBezTo>
                      <a:pt x="908" y="388"/>
                      <a:pt x="909" y="367"/>
                      <a:pt x="916" y="348"/>
                    </a:cubicBezTo>
                    <a:cubicBezTo>
                      <a:pt x="927" y="318"/>
                      <a:pt x="950" y="293"/>
                      <a:pt x="964" y="264"/>
                    </a:cubicBezTo>
                    <a:cubicBezTo>
                      <a:pt x="963" y="260"/>
                      <a:pt x="950" y="181"/>
                      <a:pt x="940" y="168"/>
                    </a:cubicBezTo>
                    <a:cubicBezTo>
                      <a:pt x="919" y="141"/>
                      <a:pt x="887" y="124"/>
                      <a:pt x="868" y="96"/>
                    </a:cubicBezTo>
                    <a:cubicBezTo>
                      <a:pt x="860" y="84"/>
                      <a:pt x="855" y="69"/>
                      <a:pt x="844" y="60"/>
                    </a:cubicBezTo>
                    <a:cubicBezTo>
                      <a:pt x="794" y="20"/>
                      <a:pt x="716" y="42"/>
                      <a:pt x="652" y="36"/>
                    </a:cubicBezTo>
                    <a:cubicBezTo>
                      <a:pt x="583" y="29"/>
                      <a:pt x="515" y="17"/>
                      <a:pt x="448" y="0"/>
                    </a:cubicBezTo>
                    <a:cubicBezTo>
                      <a:pt x="180" y="12"/>
                      <a:pt x="96" y="12"/>
                      <a:pt x="196" y="12"/>
                    </a:cubicBez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485" name="Freeform 45"/>
              <p:cNvSpPr>
                <a:spLocks/>
              </p:cNvSpPr>
              <p:nvPr/>
            </p:nvSpPr>
            <p:spPr bwMode="auto">
              <a:xfrm rot="10399079">
                <a:off x="4471" y="1656"/>
                <a:ext cx="688" cy="82"/>
              </a:xfrm>
              <a:custGeom>
                <a:avLst/>
                <a:gdLst>
                  <a:gd name="T0" fmla="*/ 437 w 688"/>
                  <a:gd name="T1" fmla="*/ 82 h 82"/>
                  <a:gd name="T2" fmla="*/ 468 w 688"/>
                  <a:gd name="T3" fmla="*/ 81 h 82"/>
                  <a:gd name="T4" fmla="*/ 500 w 688"/>
                  <a:gd name="T5" fmla="*/ 81 h 82"/>
                  <a:gd name="T6" fmla="*/ 533 w 688"/>
                  <a:gd name="T7" fmla="*/ 82 h 82"/>
                  <a:gd name="T8" fmla="*/ 566 w 688"/>
                  <a:gd name="T9" fmla="*/ 82 h 82"/>
                  <a:gd name="T10" fmla="*/ 599 w 688"/>
                  <a:gd name="T11" fmla="*/ 79 h 82"/>
                  <a:gd name="T12" fmla="*/ 629 w 688"/>
                  <a:gd name="T13" fmla="*/ 73 h 82"/>
                  <a:gd name="T14" fmla="*/ 658 w 688"/>
                  <a:gd name="T15" fmla="*/ 60 h 82"/>
                  <a:gd name="T16" fmla="*/ 670 w 688"/>
                  <a:gd name="T17" fmla="*/ 51 h 82"/>
                  <a:gd name="T18" fmla="*/ 683 w 688"/>
                  <a:gd name="T19" fmla="*/ 40 h 82"/>
                  <a:gd name="T20" fmla="*/ 686 w 688"/>
                  <a:gd name="T21" fmla="*/ 32 h 82"/>
                  <a:gd name="T22" fmla="*/ 688 w 688"/>
                  <a:gd name="T23" fmla="*/ 29 h 82"/>
                  <a:gd name="T24" fmla="*/ 688 w 688"/>
                  <a:gd name="T25" fmla="*/ 26 h 82"/>
                  <a:gd name="T26" fmla="*/ 683 w 688"/>
                  <a:gd name="T27" fmla="*/ 24 h 82"/>
                  <a:gd name="T28" fmla="*/ 675 w 688"/>
                  <a:gd name="T29" fmla="*/ 29 h 82"/>
                  <a:gd name="T30" fmla="*/ 667 w 688"/>
                  <a:gd name="T31" fmla="*/ 32 h 82"/>
                  <a:gd name="T32" fmla="*/ 648 w 688"/>
                  <a:gd name="T33" fmla="*/ 35 h 82"/>
                  <a:gd name="T34" fmla="*/ 629 w 688"/>
                  <a:gd name="T35" fmla="*/ 37 h 82"/>
                  <a:gd name="T36" fmla="*/ 609 w 688"/>
                  <a:gd name="T37" fmla="*/ 43 h 82"/>
                  <a:gd name="T38" fmla="*/ 535 w 688"/>
                  <a:gd name="T39" fmla="*/ 51 h 82"/>
                  <a:gd name="T40" fmla="*/ 462 w 688"/>
                  <a:gd name="T41" fmla="*/ 54 h 82"/>
                  <a:gd name="T42" fmla="*/ 388 w 688"/>
                  <a:gd name="T43" fmla="*/ 51 h 82"/>
                  <a:gd name="T44" fmla="*/ 315 w 688"/>
                  <a:gd name="T45" fmla="*/ 43 h 82"/>
                  <a:gd name="T46" fmla="*/ 168 w 688"/>
                  <a:gd name="T47" fmla="*/ 24 h 82"/>
                  <a:gd name="T48" fmla="*/ 23 w 688"/>
                  <a:gd name="T49" fmla="*/ 5 h 82"/>
                  <a:gd name="T50" fmla="*/ 9 w 688"/>
                  <a:gd name="T51" fmla="*/ 2 h 82"/>
                  <a:gd name="T52" fmla="*/ 0 w 688"/>
                  <a:gd name="T53" fmla="*/ 0 h 82"/>
                  <a:gd name="T54" fmla="*/ 1 w 688"/>
                  <a:gd name="T55" fmla="*/ 7 h 82"/>
                  <a:gd name="T56" fmla="*/ 4 w 688"/>
                  <a:gd name="T57" fmla="*/ 11 h 82"/>
                  <a:gd name="T58" fmla="*/ 22 w 688"/>
                  <a:gd name="T59" fmla="*/ 19 h 82"/>
                  <a:gd name="T60" fmla="*/ 41 w 688"/>
                  <a:gd name="T61" fmla="*/ 26 h 82"/>
                  <a:gd name="T62" fmla="*/ 56 w 688"/>
                  <a:gd name="T63" fmla="*/ 35 h 82"/>
                  <a:gd name="T64" fmla="*/ 154 w 688"/>
                  <a:gd name="T65" fmla="*/ 51 h 82"/>
                  <a:gd name="T66" fmla="*/ 247 w 688"/>
                  <a:gd name="T67" fmla="*/ 65 h 82"/>
                  <a:gd name="T68" fmla="*/ 342 w 688"/>
                  <a:gd name="T69" fmla="*/ 76 h 82"/>
                  <a:gd name="T70" fmla="*/ 437 w 688"/>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82">
                    <a:moveTo>
                      <a:pt x="437" y="82"/>
                    </a:moveTo>
                    <a:lnTo>
                      <a:pt x="468" y="81"/>
                    </a:lnTo>
                    <a:lnTo>
                      <a:pt x="500" y="81"/>
                    </a:lnTo>
                    <a:lnTo>
                      <a:pt x="533" y="82"/>
                    </a:lnTo>
                    <a:lnTo>
                      <a:pt x="566" y="82"/>
                    </a:lnTo>
                    <a:lnTo>
                      <a:pt x="599" y="79"/>
                    </a:lnTo>
                    <a:lnTo>
                      <a:pt x="629" y="73"/>
                    </a:lnTo>
                    <a:lnTo>
                      <a:pt x="658" y="60"/>
                    </a:lnTo>
                    <a:lnTo>
                      <a:pt x="670" y="51"/>
                    </a:lnTo>
                    <a:lnTo>
                      <a:pt x="683" y="40"/>
                    </a:lnTo>
                    <a:lnTo>
                      <a:pt x="686" y="32"/>
                    </a:lnTo>
                    <a:lnTo>
                      <a:pt x="688" y="29"/>
                    </a:lnTo>
                    <a:lnTo>
                      <a:pt x="688" y="26"/>
                    </a:lnTo>
                    <a:lnTo>
                      <a:pt x="683" y="24"/>
                    </a:lnTo>
                    <a:lnTo>
                      <a:pt x="675" y="29"/>
                    </a:lnTo>
                    <a:lnTo>
                      <a:pt x="667" y="32"/>
                    </a:lnTo>
                    <a:lnTo>
                      <a:pt x="648" y="35"/>
                    </a:lnTo>
                    <a:lnTo>
                      <a:pt x="629" y="37"/>
                    </a:lnTo>
                    <a:lnTo>
                      <a:pt x="609" y="43"/>
                    </a:lnTo>
                    <a:lnTo>
                      <a:pt x="535" y="51"/>
                    </a:lnTo>
                    <a:lnTo>
                      <a:pt x="462" y="54"/>
                    </a:lnTo>
                    <a:lnTo>
                      <a:pt x="388" y="51"/>
                    </a:lnTo>
                    <a:lnTo>
                      <a:pt x="315" y="43"/>
                    </a:lnTo>
                    <a:lnTo>
                      <a:pt x="168" y="24"/>
                    </a:lnTo>
                    <a:lnTo>
                      <a:pt x="23" y="5"/>
                    </a:lnTo>
                    <a:lnTo>
                      <a:pt x="9" y="2"/>
                    </a:lnTo>
                    <a:lnTo>
                      <a:pt x="0" y="0"/>
                    </a:lnTo>
                    <a:lnTo>
                      <a:pt x="1" y="7"/>
                    </a:lnTo>
                    <a:lnTo>
                      <a:pt x="4" y="11"/>
                    </a:lnTo>
                    <a:lnTo>
                      <a:pt x="22" y="19"/>
                    </a:lnTo>
                    <a:lnTo>
                      <a:pt x="41" y="26"/>
                    </a:lnTo>
                    <a:lnTo>
                      <a:pt x="56" y="35"/>
                    </a:lnTo>
                    <a:lnTo>
                      <a:pt x="154" y="51"/>
                    </a:lnTo>
                    <a:lnTo>
                      <a:pt x="247" y="65"/>
                    </a:lnTo>
                    <a:lnTo>
                      <a:pt x="342" y="76"/>
                    </a:lnTo>
                    <a:lnTo>
                      <a:pt x="437" y="82"/>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86" name="Freeform 46"/>
              <p:cNvSpPr>
                <a:spLocks/>
              </p:cNvSpPr>
              <p:nvPr/>
            </p:nvSpPr>
            <p:spPr bwMode="auto">
              <a:xfrm rot="10399079">
                <a:off x="4393" y="1737"/>
                <a:ext cx="919" cy="339"/>
              </a:xfrm>
              <a:custGeom>
                <a:avLst/>
                <a:gdLst>
                  <a:gd name="T0" fmla="*/ 551 w 919"/>
                  <a:gd name="T1" fmla="*/ 339 h 339"/>
                  <a:gd name="T2" fmla="*/ 677 w 919"/>
                  <a:gd name="T3" fmla="*/ 330 h 339"/>
                  <a:gd name="T4" fmla="*/ 783 w 919"/>
                  <a:gd name="T5" fmla="*/ 303 h 339"/>
                  <a:gd name="T6" fmla="*/ 856 w 919"/>
                  <a:gd name="T7" fmla="*/ 257 h 339"/>
                  <a:gd name="T8" fmla="*/ 903 w 919"/>
                  <a:gd name="T9" fmla="*/ 227 h 339"/>
                  <a:gd name="T10" fmla="*/ 916 w 919"/>
                  <a:gd name="T11" fmla="*/ 207 h 339"/>
                  <a:gd name="T12" fmla="*/ 917 w 919"/>
                  <a:gd name="T13" fmla="*/ 167 h 339"/>
                  <a:gd name="T14" fmla="*/ 919 w 919"/>
                  <a:gd name="T15" fmla="*/ 126 h 339"/>
                  <a:gd name="T16" fmla="*/ 912 w 919"/>
                  <a:gd name="T17" fmla="*/ 120 h 339"/>
                  <a:gd name="T18" fmla="*/ 898 w 919"/>
                  <a:gd name="T19" fmla="*/ 148 h 339"/>
                  <a:gd name="T20" fmla="*/ 881 w 919"/>
                  <a:gd name="T21" fmla="*/ 199 h 339"/>
                  <a:gd name="T22" fmla="*/ 862 w 919"/>
                  <a:gd name="T23" fmla="*/ 216 h 339"/>
                  <a:gd name="T24" fmla="*/ 837 w 919"/>
                  <a:gd name="T25" fmla="*/ 210 h 339"/>
                  <a:gd name="T26" fmla="*/ 815 w 919"/>
                  <a:gd name="T27" fmla="*/ 188 h 339"/>
                  <a:gd name="T28" fmla="*/ 810 w 919"/>
                  <a:gd name="T29" fmla="*/ 177 h 339"/>
                  <a:gd name="T30" fmla="*/ 804 w 919"/>
                  <a:gd name="T31" fmla="*/ 166 h 339"/>
                  <a:gd name="T32" fmla="*/ 772 w 919"/>
                  <a:gd name="T33" fmla="*/ 150 h 339"/>
                  <a:gd name="T34" fmla="*/ 745 w 919"/>
                  <a:gd name="T35" fmla="*/ 180 h 339"/>
                  <a:gd name="T36" fmla="*/ 712 w 919"/>
                  <a:gd name="T37" fmla="*/ 200 h 339"/>
                  <a:gd name="T38" fmla="*/ 636 w 919"/>
                  <a:gd name="T39" fmla="*/ 222 h 339"/>
                  <a:gd name="T40" fmla="*/ 553 w 919"/>
                  <a:gd name="T41" fmla="*/ 230 h 339"/>
                  <a:gd name="T42" fmla="*/ 398 w 919"/>
                  <a:gd name="T43" fmla="*/ 230 h 339"/>
                  <a:gd name="T44" fmla="*/ 294 w 919"/>
                  <a:gd name="T45" fmla="*/ 219 h 339"/>
                  <a:gd name="T46" fmla="*/ 227 w 919"/>
                  <a:gd name="T47" fmla="*/ 202 h 339"/>
                  <a:gd name="T48" fmla="*/ 167 w 919"/>
                  <a:gd name="T49" fmla="*/ 180 h 339"/>
                  <a:gd name="T50" fmla="*/ 117 w 919"/>
                  <a:gd name="T51" fmla="*/ 147 h 339"/>
                  <a:gd name="T52" fmla="*/ 96 w 919"/>
                  <a:gd name="T53" fmla="*/ 107 h 339"/>
                  <a:gd name="T54" fmla="*/ 117 w 919"/>
                  <a:gd name="T55" fmla="*/ 87 h 339"/>
                  <a:gd name="T56" fmla="*/ 177 w 919"/>
                  <a:gd name="T57" fmla="*/ 63 h 339"/>
                  <a:gd name="T58" fmla="*/ 273 w 919"/>
                  <a:gd name="T59" fmla="*/ 38 h 339"/>
                  <a:gd name="T60" fmla="*/ 399 w 919"/>
                  <a:gd name="T61" fmla="*/ 28 h 339"/>
                  <a:gd name="T62" fmla="*/ 524 w 919"/>
                  <a:gd name="T63" fmla="*/ 30 h 339"/>
                  <a:gd name="T64" fmla="*/ 647 w 919"/>
                  <a:gd name="T65" fmla="*/ 30 h 339"/>
                  <a:gd name="T66" fmla="*/ 671 w 919"/>
                  <a:gd name="T67" fmla="*/ 16 h 339"/>
                  <a:gd name="T68" fmla="*/ 556 w 919"/>
                  <a:gd name="T69" fmla="*/ 3 h 339"/>
                  <a:gd name="T70" fmla="*/ 305 w 919"/>
                  <a:gd name="T71" fmla="*/ 6 h 339"/>
                  <a:gd name="T72" fmla="*/ 160 w 919"/>
                  <a:gd name="T73" fmla="*/ 24 h 339"/>
                  <a:gd name="T74" fmla="*/ 63 w 919"/>
                  <a:gd name="T75" fmla="*/ 49 h 339"/>
                  <a:gd name="T76" fmla="*/ 0 w 919"/>
                  <a:gd name="T77" fmla="*/ 126 h 339"/>
                  <a:gd name="T78" fmla="*/ 54 w 919"/>
                  <a:gd name="T79" fmla="*/ 98 h 339"/>
                  <a:gd name="T80" fmla="*/ 81 w 919"/>
                  <a:gd name="T81" fmla="*/ 110 h 339"/>
                  <a:gd name="T82" fmla="*/ 89 w 919"/>
                  <a:gd name="T83" fmla="*/ 128 h 339"/>
                  <a:gd name="T84" fmla="*/ 74 w 919"/>
                  <a:gd name="T85" fmla="*/ 136 h 339"/>
                  <a:gd name="T86" fmla="*/ 44 w 919"/>
                  <a:gd name="T87" fmla="*/ 133 h 339"/>
                  <a:gd name="T88" fmla="*/ 36 w 919"/>
                  <a:gd name="T89" fmla="*/ 147 h 339"/>
                  <a:gd name="T90" fmla="*/ 30 w 919"/>
                  <a:gd name="T91" fmla="*/ 172 h 339"/>
                  <a:gd name="T92" fmla="*/ 96 w 919"/>
                  <a:gd name="T93" fmla="*/ 279 h 339"/>
                  <a:gd name="T94" fmla="*/ 205 w 919"/>
                  <a:gd name="T95" fmla="*/ 305 h 339"/>
                  <a:gd name="T96" fmla="*/ 376 w 919"/>
                  <a:gd name="T97" fmla="*/ 3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9" h="339">
                    <a:moveTo>
                      <a:pt x="488" y="339"/>
                    </a:moveTo>
                    <a:lnTo>
                      <a:pt x="551" y="339"/>
                    </a:lnTo>
                    <a:lnTo>
                      <a:pt x="614" y="336"/>
                    </a:lnTo>
                    <a:lnTo>
                      <a:pt x="677" y="330"/>
                    </a:lnTo>
                    <a:lnTo>
                      <a:pt x="739" y="320"/>
                    </a:lnTo>
                    <a:lnTo>
                      <a:pt x="783" y="303"/>
                    </a:lnTo>
                    <a:lnTo>
                      <a:pt x="821" y="282"/>
                    </a:lnTo>
                    <a:lnTo>
                      <a:pt x="856" y="257"/>
                    </a:lnTo>
                    <a:lnTo>
                      <a:pt x="889" y="229"/>
                    </a:lnTo>
                    <a:lnTo>
                      <a:pt x="903" y="227"/>
                    </a:lnTo>
                    <a:lnTo>
                      <a:pt x="911" y="218"/>
                    </a:lnTo>
                    <a:lnTo>
                      <a:pt x="916" y="207"/>
                    </a:lnTo>
                    <a:lnTo>
                      <a:pt x="919" y="181"/>
                    </a:lnTo>
                    <a:lnTo>
                      <a:pt x="917" y="167"/>
                    </a:lnTo>
                    <a:lnTo>
                      <a:pt x="917" y="153"/>
                    </a:lnTo>
                    <a:lnTo>
                      <a:pt x="919" y="126"/>
                    </a:lnTo>
                    <a:lnTo>
                      <a:pt x="916" y="121"/>
                    </a:lnTo>
                    <a:lnTo>
                      <a:pt x="912" y="120"/>
                    </a:lnTo>
                    <a:lnTo>
                      <a:pt x="901" y="121"/>
                    </a:lnTo>
                    <a:lnTo>
                      <a:pt x="898" y="148"/>
                    </a:lnTo>
                    <a:lnTo>
                      <a:pt x="892" y="175"/>
                    </a:lnTo>
                    <a:lnTo>
                      <a:pt x="881" y="199"/>
                    </a:lnTo>
                    <a:lnTo>
                      <a:pt x="871" y="208"/>
                    </a:lnTo>
                    <a:lnTo>
                      <a:pt x="862" y="216"/>
                    </a:lnTo>
                    <a:lnTo>
                      <a:pt x="848" y="216"/>
                    </a:lnTo>
                    <a:lnTo>
                      <a:pt x="837" y="210"/>
                    </a:lnTo>
                    <a:lnTo>
                      <a:pt x="824" y="199"/>
                    </a:lnTo>
                    <a:lnTo>
                      <a:pt x="815" y="188"/>
                    </a:lnTo>
                    <a:lnTo>
                      <a:pt x="813" y="181"/>
                    </a:lnTo>
                    <a:lnTo>
                      <a:pt x="810" y="177"/>
                    </a:lnTo>
                    <a:lnTo>
                      <a:pt x="807" y="169"/>
                    </a:lnTo>
                    <a:lnTo>
                      <a:pt x="804" y="166"/>
                    </a:lnTo>
                    <a:lnTo>
                      <a:pt x="797" y="164"/>
                    </a:lnTo>
                    <a:lnTo>
                      <a:pt x="772" y="150"/>
                    </a:lnTo>
                    <a:lnTo>
                      <a:pt x="759" y="166"/>
                    </a:lnTo>
                    <a:lnTo>
                      <a:pt x="745" y="180"/>
                    </a:lnTo>
                    <a:lnTo>
                      <a:pt x="729" y="191"/>
                    </a:lnTo>
                    <a:lnTo>
                      <a:pt x="712" y="200"/>
                    </a:lnTo>
                    <a:lnTo>
                      <a:pt x="676" y="215"/>
                    </a:lnTo>
                    <a:lnTo>
                      <a:pt x="636" y="222"/>
                    </a:lnTo>
                    <a:lnTo>
                      <a:pt x="595" y="227"/>
                    </a:lnTo>
                    <a:lnTo>
                      <a:pt x="553" y="230"/>
                    </a:lnTo>
                    <a:lnTo>
                      <a:pt x="469" y="235"/>
                    </a:lnTo>
                    <a:lnTo>
                      <a:pt x="398" y="230"/>
                    </a:lnTo>
                    <a:lnTo>
                      <a:pt x="328" y="224"/>
                    </a:lnTo>
                    <a:lnTo>
                      <a:pt x="294" y="219"/>
                    </a:lnTo>
                    <a:lnTo>
                      <a:pt x="259" y="213"/>
                    </a:lnTo>
                    <a:lnTo>
                      <a:pt x="227" y="202"/>
                    </a:lnTo>
                    <a:lnTo>
                      <a:pt x="196" y="189"/>
                    </a:lnTo>
                    <a:lnTo>
                      <a:pt x="167" y="180"/>
                    </a:lnTo>
                    <a:lnTo>
                      <a:pt x="141" y="166"/>
                    </a:lnTo>
                    <a:lnTo>
                      <a:pt x="117" y="147"/>
                    </a:lnTo>
                    <a:lnTo>
                      <a:pt x="96" y="121"/>
                    </a:lnTo>
                    <a:lnTo>
                      <a:pt x="96" y="107"/>
                    </a:lnTo>
                    <a:lnTo>
                      <a:pt x="106" y="95"/>
                    </a:lnTo>
                    <a:lnTo>
                      <a:pt x="117" y="87"/>
                    </a:lnTo>
                    <a:lnTo>
                      <a:pt x="145" y="73"/>
                    </a:lnTo>
                    <a:lnTo>
                      <a:pt x="177" y="63"/>
                    </a:lnTo>
                    <a:lnTo>
                      <a:pt x="210" y="52"/>
                    </a:lnTo>
                    <a:lnTo>
                      <a:pt x="273" y="38"/>
                    </a:lnTo>
                    <a:lnTo>
                      <a:pt x="336" y="32"/>
                    </a:lnTo>
                    <a:lnTo>
                      <a:pt x="399" y="28"/>
                    </a:lnTo>
                    <a:lnTo>
                      <a:pt x="461" y="28"/>
                    </a:lnTo>
                    <a:lnTo>
                      <a:pt x="524" y="30"/>
                    </a:lnTo>
                    <a:lnTo>
                      <a:pt x="586" y="32"/>
                    </a:lnTo>
                    <a:lnTo>
                      <a:pt x="647" y="30"/>
                    </a:lnTo>
                    <a:lnTo>
                      <a:pt x="707" y="24"/>
                    </a:lnTo>
                    <a:lnTo>
                      <a:pt x="671" y="16"/>
                    </a:lnTo>
                    <a:lnTo>
                      <a:pt x="633" y="9"/>
                    </a:lnTo>
                    <a:lnTo>
                      <a:pt x="556" y="3"/>
                    </a:lnTo>
                    <a:lnTo>
                      <a:pt x="403" y="0"/>
                    </a:lnTo>
                    <a:lnTo>
                      <a:pt x="305" y="6"/>
                    </a:lnTo>
                    <a:lnTo>
                      <a:pt x="207" y="16"/>
                    </a:lnTo>
                    <a:lnTo>
                      <a:pt x="160" y="24"/>
                    </a:lnTo>
                    <a:lnTo>
                      <a:pt x="111" y="35"/>
                    </a:lnTo>
                    <a:lnTo>
                      <a:pt x="63" y="49"/>
                    </a:lnTo>
                    <a:lnTo>
                      <a:pt x="16" y="65"/>
                    </a:lnTo>
                    <a:lnTo>
                      <a:pt x="0" y="126"/>
                    </a:lnTo>
                    <a:lnTo>
                      <a:pt x="40" y="96"/>
                    </a:lnTo>
                    <a:lnTo>
                      <a:pt x="54" y="98"/>
                    </a:lnTo>
                    <a:lnTo>
                      <a:pt x="68" y="103"/>
                    </a:lnTo>
                    <a:lnTo>
                      <a:pt x="81" y="110"/>
                    </a:lnTo>
                    <a:lnTo>
                      <a:pt x="90" y="121"/>
                    </a:lnTo>
                    <a:lnTo>
                      <a:pt x="89" y="128"/>
                    </a:lnTo>
                    <a:lnTo>
                      <a:pt x="85" y="131"/>
                    </a:lnTo>
                    <a:lnTo>
                      <a:pt x="74" y="136"/>
                    </a:lnTo>
                    <a:lnTo>
                      <a:pt x="51" y="129"/>
                    </a:lnTo>
                    <a:lnTo>
                      <a:pt x="44" y="133"/>
                    </a:lnTo>
                    <a:lnTo>
                      <a:pt x="40" y="136"/>
                    </a:lnTo>
                    <a:lnTo>
                      <a:pt x="36" y="147"/>
                    </a:lnTo>
                    <a:lnTo>
                      <a:pt x="35" y="159"/>
                    </a:lnTo>
                    <a:lnTo>
                      <a:pt x="30" y="172"/>
                    </a:lnTo>
                    <a:lnTo>
                      <a:pt x="44" y="260"/>
                    </a:lnTo>
                    <a:lnTo>
                      <a:pt x="96" y="279"/>
                    </a:lnTo>
                    <a:lnTo>
                      <a:pt x="150" y="294"/>
                    </a:lnTo>
                    <a:lnTo>
                      <a:pt x="205" y="305"/>
                    </a:lnTo>
                    <a:lnTo>
                      <a:pt x="262" y="314"/>
                    </a:lnTo>
                    <a:lnTo>
                      <a:pt x="376" y="327"/>
                    </a:lnTo>
                    <a:lnTo>
                      <a:pt x="488" y="339"/>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87" name="Freeform 47"/>
              <p:cNvSpPr>
                <a:spLocks/>
              </p:cNvSpPr>
              <p:nvPr/>
            </p:nvSpPr>
            <p:spPr bwMode="auto">
              <a:xfrm rot="10399079">
                <a:off x="4444" y="1954"/>
                <a:ext cx="35" cy="36"/>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61488" name="AutoShape 48"/>
          <p:cNvSpPr>
            <a:spLocks noChangeArrowheads="1"/>
          </p:cNvSpPr>
          <p:nvPr/>
        </p:nvSpPr>
        <p:spPr bwMode="auto">
          <a:xfrm>
            <a:off x="6731000" y="1341438"/>
            <a:ext cx="731838" cy="730250"/>
          </a:xfrm>
          <a:prstGeom prst="flowChartConnector">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700" b="1">
                <a:solidFill>
                  <a:srgbClr val="FF0000"/>
                </a:solidFill>
              </a:rPr>
              <a:t>?</a:t>
            </a:r>
            <a:endParaRPr lang="de-DE" altLang="de-DE"/>
          </a:p>
        </p:txBody>
      </p:sp>
      <p:grpSp>
        <p:nvGrpSpPr>
          <p:cNvPr id="61489" name="Group 49"/>
          <p:cNvGrpSpPr>
            <a:grpSpLocks/>
          </p:cNvGrpSpPr>
          <p:nvPr/>
        </p:nvGrpSpPr>
        <p:grpSpPr bwMode="auto">
          <a:xfrm>
            <a:off x="6372225" y="3284538"/>
            <a:ext cx="431800" cy="1863725"/>
            <a:chOff x="3715" y="1661"/>
            <a:chExt cx="281" cy="1326"/>
          </a:xfrm>
        </p:grpSpPr>
        <p:sp>
          <p:nvSpPr>
            <p:cNvPr id="61490" name="Freeform 50"/>
            <p:cNvSpPr>
              <a:spLocks/>
            </p:cNvSpPr>
            <p:nvPr/>
          </p:nvSpPr>
          <p:spPr bwMode="auto">
            <a:xfrm>
              <a:off x="3892" y="1923"/>
              <a:ext cx="104" cy="1064"/>
            </a:xfrm>
            <a:custGeom>
              <a:avLst/>
              <a:gdLst>
                <a:gd name="T0" fmla="*/ 16 w 104"/>
                <a:gd name="T1" fmla="*/ 1064 h 1064"/>
                <a:gd name="T2" fmla="*/ 19 w 104"/>
                <a:gd name="T3" fmla="*/ 1057 h 1064"/>
                <a:gd name="T4" fmla="*/ 25 w 104"/>
                <a:gd name="T5" fmla="*/ 1051 h 1064"/>
                <a:gd name="T6" fmla="*/ 30 w 104"/>
                <a:gd name="T7" fmla="*/ 1046 h 1064"/>
                <a:gd name="T8" fmla="*/ 31 w 104"/>
                <a:gd name="T9" fmla="*/ 1038 h 1064"/>
                <a:gd name="T10" fmla="*/ 36 w 104"/>
                <a:gd name="T11" fmla="*/ 1021 h 1064"/>
                <a:gd name="T12" fmla="*/ 36 w 104"/>
                <a:gd name="T13" fmla="*/ 990 h 1064"/>
                <a:gd name="T14" fmla="*/ 38 w 104"/>
                <a:gd name="T15" fmla="*/ 974 h 1064"/>
                <a:gd name="T16" fmla="*/ 42 w 104"/>
                <a:gd name="T17" fmla="*/ 922 h 1064"/>
                <a:gd name="T18" fmla="*/ 53 w 104"/>
                <a:gd name="T19" fmla="*/ 871 h 1064"/>
                <a:gd name="T20" fmla="*/ 68 w 104"/>
                <a:gd name="T21" fmla="*/ 821 h 1064"/>
                <a:gd name="T22" fmla="*/ 83 w 104"/>
                <a:gd name="T23" fmla="*/ 772 h 1064"/>
                <a:gd name="T24" fmla="*/ 96 w 104"/>
                <a:gd name="T25" fmla="*/ 723 h 1064"/>
                <a:gd name="T26" fmla="*/ 104 w 104"/>
                <a:gd name="T27" fmla="*/ 672 h 1064"/>
                <a:gd name="T28" fmla="*/ 104 w 104"/>
                <a:gd name="T29" fmla="*/ 647 h 1064"/>
                <a:gd name="T30" fmla="*/ 102 w 104"/>
                <a:gd name="T31" fmla="*/ 622 h 1064"/>
                <a:gd name="T32" fmla="*/ 99 w 104"/>
                <a:gd name="T33" fmla="*/ 597 h 1064"/>
                <a:gd name="T34" fmla="*/ 91 w 104"/>
                <a:gd name="T35" fmla="*/ 570 h 1064"/>
                <a:gd name="T36" fmla="*/ 82 w 104"/>
                <a:gd name="T37" fmla="*/ 535 h 1064"/>
                <a:gd name="T38" fmla="*/ 76 w 104"/>
                <a:gd name="T39" fmla="*/ 500 h 1064"/>
                <a:gd name="T40" fmla="*/ 74 w 104"/>
                <a:gd name="T41" fmla="*/ 466 h 1064"/>
                <a:gd name="T42" fmla="*/ 74 w 104"/>
                <a:gd name="T43" fmla="*/ 431 h 1064"/>
                <a:gd name="T44" fmla="*/ 82 w 104"/>
                <a:gd name="T45" fmla="*/ 360 h 1064"/>
                <a:gd name="T46" fmla="*/ 91 w 104"/>
                <a:gd name="T47" fmla="*/ 289 h 1064"/>
                <a:gd name="T48" fmla="*/ 99 w 104"/>
                <a:gd name="T49" fmla="*/ 219 h 1064"/>
                <a:gd name="T50" fmla="*/ 99 w 104"/>
                <a:gd name="T51" fmla="*/ 185 h 1064"/>
                <a:gd name="T52" fmla="*/ 96 w 104"/>
                <a:gd name="T53" fmla="*/ 150 h 1064"/>
                <a:gd name="T54" fmla="*/ 90 w 104"/>
                <a:gd name="T55" fmla="*/ 117 h 1064"/>
                <a:gd name="T56" fmla="*/ 80 w 104"/>
                <a:gd name="T57" fmla="*/ 84 h 1064"/>
                <a:gd name="T58" fmla="*/ 64 w 104"/>
                <a:gd name="T59" fmla="*/ 50 h 1064"/>
                <a:gd name="T60" fmla="*/ 42 w 104"/>
                <a:gd name="T61" fmla="*/ 17 h 1064"/>
                <a:gd name="T62" fmla="*/ 36 w 104"/>
                <a:gd name="T63" fmla="*/ 6 h 1064"/>
                <a:gd name="T64" fmla="*/ 28 w 104"/>
                <a:gd name="T65" fmla="*/ 0 h 1064"/>
                <a:gd name="T66" fmla="*/ 33 w 104"/>
                <a:gd name="T67" fmla="*/ 43 h 1064"/>
                <a:gd name="T68" fmla="*/ 41 w 104"/>
                <a:gd name="T69" fmla="*/ 84 h 1064"/>
                <a:gd name="T70" fmla="*/ 60 w 104"/>
                <a:gd name="T71" fmla="*/ 169 h 1064"/>
                <a:gd name="T72" fmla="*/ 66 w 104"/>
                <a:gd name="T73" fmla="*/ 211 h 1064"/>
                <a:gd name="T74" fmla="*/ 66 w 104"/>
                <a:gd name="T75" fmla="*/ 254 h 1064"/>
                <a:gd name="T76" fmla="*/ 63 w 104"/>
                <a:gd name="T77" fmla="*/ 276 h 1064"/>
                <a:gd name="T78" fmla="*/ 57 w 104"/>
                <a:gd name="T79" fmla="*/ 298 h 1064"/>
                <a:gd name="T80" fmla="*/ 49 w 104"/>
                <a:gd name="T81" fmla="*/ 319 h 1064"/>
                <a:gd name="T82" fmla="*/ 38 w 104"/>
                <a:gd name="T83" fmla="*/ 341 h 1064"/>
                <a:gd name="T84" fmla="*/ 28 w 104"/>
                <a:gd name="T85" fmla="*/ 374 h 1064"/>
                <a:gd name="T86" fmla="*/ 23 w 104"/>
                <a:gd name="T87" fmla="*/ 407 h 1064"/>
                <a:gd name="T88" fmla="*/ 23 w 104"/>
                <a:gd name="T89" fmla="*/ 439 h 1064"/>
                <a:gd name="T90" fmla="*/ 25 w 104"/>
                <a:gd name="T91" fmla="*/ 470 h 1064"/>
                <a:gd name="T92" fmla="*/ 34 w 104"/>
                <a:gd name="T93" fmla="*/ 533 h 1064"/>
                <a:gd name="T94" fmla="*/ 47 w 104"/>
                <a:gd name="T95" fmla="*/ 595 h 1064"/>
                <a:gd name="T96" fmla="*/ 57 w 104"/>
                <a:gd name="T97" fmla="*/ 657 h 1064"/>
                <a:gd name="T98" fmla="*/ 58 w 104"/>
                <a:gd name="T99" fmla="*/ 688 h 1064"/>
                <a:gd name="T100" fmla="*/ 57 w 104"/>
                <a:gd name="T101" fmla="*/ 718 h 1064"/>
                <a:gd name="T102" fmla="*/ 52 w 104"/>
                <a:gd name="T103" fmla="*/ 750 h 1064"/>
                <a:gd name="T104" fmla="*/ 42 w 104"/>
                <a:gd name="T105" fmla="*/ 781 h 1064"/>
                <a:gd name="T106" fmla="*/ 28 w 104"/>
                <a:gd name="T107" fmla="*/ 813 h 1064"/>
                <a:gd name="T108" fmla="*/ 8 w 104"/>
                <a:gd name="T109" fmla="*/ 844 h 1064"/>
                <a:gd name="T110" fmla="*/ 3 w 104"/>
                <a:gd name="T111" fmla="*/ 889 h 1064"/>
                <a:gd name="T112" fmla="*/ 0 w 104"/>
                <a:gd name="T113" fmla="*/ 933 h 1064"/>
                <a:gd name="T114" fmla="*/ 1 w 104"/>
                <a:gd name="T115" fmla="*/ 975 h 1064"/>
                <a:gd name="T116" fmla="*/ 6 w 104"/>
                <a:gd name="T117" fmla="*/ 996 h 1064"/>
                <a:gd name="T118" fmla="*/ 12 w 104"/>
                <a:gd name="T119" fmla="*/ 1015 h 1064"/>
                <a:gd name="T120" fmla="*/ 14 w 104"/>
                <a:gd name="T121" fmla="*/ 1042 h 1064"/>
                <a:gd name="T122" fmla="*/ 16 w 104"/>
                <a:gd name="T123"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1064">
                  <a:moveTo>
                    <a:pt x="16" y="1064"/>
                  </a:moveTo>
                  <a:lnTo>
                    <a:pt x="19" y="1057"/>
                  </a:lnTo>
                  <a:lnTo>
                    <a:pt x="25" y="1051"/>
                  </a:lnTo>
                  <a:lnTo>
                    <a:pt x="30" y="1046"/>
                  </a:lnTo>
                  <a:lnTo>
                    <a:pt x="31" y="1038"/>
                  </a:lnTo>
                  <a:lnTo>
                    <a:pt x="36" y="1021"/>
                  </a:lnTo>
                  <a:lnTo>
                    <a:pt x="36" y="990"/>
                  </a:lnTo>
                  <a:lnTo>
                    <a:pt x="38" y="974"/>
                  </a:lnTo>
                  <a:lnTo>
                    <a:pt x="42" y="922"/>
                  </a:lnTo>
                  <a:lnTo>
                    <a:pt x="53" y="871"/>
                  </a:lnTo>
                  <a:lnTo>
                    <a:pt x="68" y="821"/>
                  </a:lnTo>
                  <a:lnTo>
                    <a:pt x="83" y="772"/>
                  </a:lnTo>
                  <a:lnTo>
                    <a:pt x="96" y="723"/>
                  </a:lnTo>
                  <a:lnTo>
                    <a:pt x="104" y="672"/>
                  </a:lnTo>
                  <a:lnTo>
                    <a:pt x="104" y="647"/>
                  </a:lnTo>
                  <a:lnTo>
                    <a:pt x="102" y="622"/>
                  </a:lnTo>
                  <a:lnTo>
                    <a:pt x="99" y="597"/>
                  </a:lnTo>
                  <a:lnTo>
                    <a:pt x="91" y="570"/>
                  </a:lnTo>
                  <a:lnTo>
                    <a:pt x="82" y="535"/>
                  </a:lnTo>
                  <a:lnTo>
                    <a:pt x="76" y="500"/>
                  </a:lnTo>
                  <a:lnTo>
                    <a:pt x="74" y="466"/>
                  </a:lnTo>
                  <a:lnTo>
                    <a:pt x="74" y="431"/>
                  </a:lnTo>
                  <a:lnTo>
                    <a:pt x="82" y="360"/>
                  </a:lnTo>
                  <a:lnTo>
                    <a:pt x="91" y="289"/>
                  </a:lnTo>
                  <a:lnTo>
                    <a:pt x="99" y="219"/>
                  </a:lnTo>
                  <a:lnTo>
                    <a:pt x="99" y="185"/>
                  </a:lnTo>
                  <a:lnTo>
                    <a:pt x="96" y="150"/>
                  </a:lnTo>
                  <a:lnTo>
                    <a:pt x="90" y="117"/>
                  </a:lnTo>
                  <a:lnTo>
                    <a:pt x="80" y="84"/>
                  </a:lnTo>
                  <a:lnTo>
                    <a:pt x="64" y="50"/>
                  </a:lnTo>
                  <a:lnTo>
                    <a:pt x="42" y="17"/>
                  </a:lnTo>
                  <a:lnTo>
                    <a:pt x="36" y="6"/>
                  </a:lnTo>
                  <a:lnTo>
                    <a:pt x="28" y="0"/>
                  </a:lnTo>
                  <a:lnTo>
                    <a:pt x="33" y="43"/>
                  </a:lnTo>
                  <a:lnTo>
                    <a:pt x="41" y="84"/>
                  </a:lnTo>
                  <a:lnTo>
                    <a:pt x="60" y="169"/>
                  </a:lnTo>
                  <a:lnTo>
                    <a:pt x="66" y="211"/>
                  </a:lnTo>
                  <a:lnTo>
                    <a:pt x="66" y="254"/>
                  </a:lnTo>
                  <a:lnTo>
                    <a:pt x="63" y="276"/>
                  </a:lnTo>
                  <a:lnTo>
                    <a:pt x="57" y="298"/>
                  </a:lnTo>
                  <a:lnTo>
                    <a:pt x="49" y="319"/>
                  </a:lnTo>
                  <a:lnTo>
                    <a:pt x="38" y="341"/>
                  </a:lnTo>
                  <a:lnTo>
                    <a:pt x="28" y="374"/>
                  </a:lnTo>
                  <a:lnTo>
                    <a:pt x="23" y="407"/>
                  </a:lnTo>
                  <a:lnTo>
                    <a:pt x="23" y="439"/>
                  </a:lnTo>
                  <a:lnTo>
                    <a:pt x="25" y="470"/>
                  </a:lnTo>
                  <a:lnTo>
                    <a:pt x="34" y="533"/>
                  </a:lnTo>
                  <a:lnTo>
                    <a:pt x="47" y="595"/>
                  </a:lnTo>
                  <a:lnTo>
                    <a:pt x="57" y="657"/>
                  </a:lnTo>
                  <a:lnTo>
                    <a:pt x="58" y="688"/>
                  </a:lnTo>
                  <a:lnTo>
                    <a:pt x="57" y="718"/>
                  </a:lnTo>
                  <a:lnTo>
                    <a:pt x="52" y="750"/>
                  </a:lnTo>
                  <a:lnTo>
                    <a:pt x="42" y="781"/>
                  </a:lnTo>
                  <a:lnTo>
                    <a:pt x="28" y="813"/>
                  </a:lnTo>
                  <a:lnTo>
                    <a:pt x="8" y="844"/>
                  </a:lnTo>
                  <a:lnTo>
                    <a:pt x="3" y="889"/>
                  </a:lnTo>
                  <a:lnTo>
                    <a:pt x="0" y="933"/>
                  </a:lnTo>
                  <a:lnTo>
                    <a:pt x="1" y="975"/>
                  </a:lnTo>
                  <a:lnTo>
                    <a:pt x="6" y="996"/>
                  </a:lnTo>
                  <a:lnTo>
                    <a:pt x="12" y="1015"/>
                  </a:lnTo>
                  <a:lnTo>
                    <a:pt x="14" y="1042"/>
                  </a:lnTo>
                  <a:lnTo>
                    <a:pt x="16" y="106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91" name="Freeform 51"/>
            <p:cNvSpPr>
              <a:spLocks/>
            </p:cNvSpPr>
            <p:nvPr/>
          </p:nvSpPr>
          <p:spPr bwMode="auto">
            <a:xfrm>
              <a:off x="3955" y="2793"/>
              <a:ext cx="38" cy="187"/>
            </a:xfrm>
            <a:custGeom>
              <a:avLst/>
              <a:gdLst>
                <a:gd name="T0" fmla="*/ 22 w 38"/>
                <a:gd name="T1" fmla="*/ 187 h 187"/>
                <a:gd name="T2" fmla="*/ 27 w 38"/>
                <a:gd name="T3" fmla="*/ 183 h 187"/>
                <a:gd name="T4" fmla="*/ 28 w 38"/>
                <a:gd name="T5" fmla="*/ 161 h 187"/>
                <a:gd name="T6" fmla="*/ 30 w 38"/>
                <a:gd name="T7" fmla="*/ 137 h 187"/>
                <a:gd name="T8" fmla="*/ 36 w 38"/>
                <a:gd name="T9" fmla="*/ 93 h 187"/>
                <a:gd name="T10" fmla="*/ 38 w 38"/>
                <a:gd name="T11" fmla="*/ 47 h 187"/>
                <a:gd name="T12" fmla="*/ 35 w 38"/>
                <a:gd name="T13" fmla="*/ 23 h 187"/>
                <a:gd name="T14" fmla="*/ 28 w 38"/>
                <a:gd name="T15" fmla="*/ 0 h 187"/>
                <a:gd name="T16" fmla="*/ 19 w 38"/>
                <a:gd name="T17" fmla="*/ 19 h 187"/>
                <a:gd name="T18" fmla="*/ 11 w 38"/>
                <a:gd name="T19" fmla="*/ 39 h 187"/>
                <a:gd name="T20" fmla="*/ 5 w 38"/>
                <a:gd name="T21" fmla="*/ 61 h 187"/>
                <a:gd name="T22" fmla="*/ 1 w 38"/>
                <a:gd name="T23" fmla="*/ 83 h 187"/>
                <a:gd name="T24" fmla="*/ 0 w 38"/>
                <a:gd name="T25" fmla="*/ 129 h 187"/>
                <a:gd name="T26" fmla="*/ 3 w 38"/>
                <a:gd name="T27" fmla="*/ 151 h 187"/>
                <a:gd name="T28" fmla="*/ 8 w 38"/>
                <a:gd name="T29" fmla="*/ 172 h 187"/>
                <a:gd name="T30" fmla="*/ 13 w 38"/>
                <a:gd name="T31" fmla="*/ 183 h 187"/>
                <a:gd name="T32" fmla="*/ 20 w 38"/>
                <a:gd name="T33" fmla="*/ 187 h 187"/>
                <a:gd name="T34" fmla="*/ 22 w 38"/>
                <a:gd name="T3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87">
                  <a:moveTo>
                    <a:pt x="22" y="187"/>
                  </a:moveTo>
                  <a:lnTo>
                    <a:pt x="27" y="183"/>
                  </a:lnTo>
                  <a:lnTo>
                    <a:pt x="28" y="161"/>
                  </a:lnTo>
                  <a:lnTo>
                    <a:pt x="30" y="137"/>
                  </a:lnTo>
                  <a:lnTo>
                    <a:pt x="36" y="93"/>
                  </a:lnTo>
                  <a:lnTo>
                    <a:pt x="38" y="47"/>
                  </a:lnTo>
                  <a:lnTo>
                    <a:pt x="35" y="23"/>
                  </a:lnTo>
                  <a:lnTo>
                    <a:pt x="28" y="0"/>
                  </a:lnTo>
                  <a:lnTo>
                    <a:pt x="19" y="19"/>
                  </a:lnTo>
                  <a:lnTo>
                    <a:pt x="11" y="39"/>
                  </a:lnTo>
                  <a:lnTo>
                    <a:pt x="5" y="61"/>
                  </a:lnTo>
                  <a:lnTo>
                    <a:pt x="1" y="83"/>
                  </a:lnTo>
                  <a:lnTo>
                    <a:pt x="0" y="129"/>
                  </a:lnTo>
                  <a:lnTo>
                    <a:pt x="3" y="151"/>
                  </a:lnTo>
                  <a:lnTo>
                    <a:pt x="8" y="172"/>
                  </a:lnTo>
                  <a:lnTo>
                    <a:pt x="13" y="183"/>
                  </a:lnTo>
                  <a:lnTo>
                    <a:pt x="20" y="187"/>
                  </a:lnTo>
                  <a:lnTo>
                    <a:pt x="22" y="18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92" name="Freeform 52"/>
            <p:cNvSpPr>
              <a:spLocks/>
            </p:cNvSpPr>
            <p:nvPr/>
          </p:nvSpPr>
          <p:spPr bwMode="auto">
            <a:xfrm>
              <a:off x="3769" y="1661"/>
              <a:ext cx="123" cy="1296"/>
            </a:xfrm>
            <a:custGeom>
              <a:avLst/>
              <a:gdLst>
                <a:gd name="T0" fmla="*/ 53 w 123"/>
                <a:gd name="T1" fmla="*/ 1296 h 1296"/>
                <a:gd name="T2" fmla="*/ 58 w 123"/>
                <a:gd name="T3" fmla="*/ 1291 h 1296"/>
                <a:gd name="T4" fmla="*/ 53 w 123"/>
                <a:gd name="T5" fmla="*/ 1269 h 1296"/>
                <a:gd name="T6" fmla="*/ 50 w 123"/>
                <a:gd name="T7" fmla="*/ 1247 h 1296"/>
                <a:gd name="T8" fmla="*/ 52 w 123"/>
                <a:gd name="T9" fmla="*/ 1201 h 1296"/>
                <a:gd name="T10" fmla="*/ 58 w 123"/>
                <a:gd name="T11" fmla="*/ 1155 h 1296"/>
                <a:gd name="T12" fmla="*/ 77 w 123"/>
                <a:gd name="T13" fmla="*/ 1064 h 1296"/>
                <a:gd name="T14" fmla="*/ 86 w 123"/>
                <a:gd name="T15" fmla="*/ 1018 h 1296"/>
                <a:gd name="T16" fmla="*/ 93 w 123"/>
                <a:gd name="T17" fmla="*/ 971 h 1296"/>
                <a:gd name="T18" fmla="*/ 91 w 123"/>
                <a:gd name="T19" fmla="*/ 925 h 1296"/>
                <a:gd name="T20" fmla="*/ 77 w 123"/>
                <a:gd name="T21" fmla="*/ 865 h 1296"/>
                <a:gd name="T22" fmla="*/ 69 w 123"/>
                <a:gd name="T23" fmla="*/ 806 h 1296"/>
                <a:gd name="T24" fmla="*/ 66 w 123"/>
                <a:gd name="T25" fmla="*/ 748 h 1296"/>
                <a:gd name="T26" fmla="*/ 67 w 123"/>
                <a:gd name="T27" fmla="*/ 691 h 1296"/>
                <a:gd name="T28" fmla="*/ 72 w 123"/>
                <a:gd name="T29" fmla="*/ 633 h 1296"/>
                <a:gd name="T30" fmla="*/ 80 w 123"/>
                <a:gd name="T31" fmla="*/ 576 h 1296"/>
                <a:gd name="T32" fmla="*/ 99 w 123"/>
                <a:gd name="T33" fmla="*/ 461 h 1296"/>
                <a:gd name="T34" fmla="*/ 116 w 123"/>
                <a:gd name="T35" fmla="*/ 347 h 1296"/>
                <a:gd name="T36" fmla="*/ 121 w 123"/>
                <a:gd name="T37" fmla="*/ 290 h 1296"/>
                <a:gd name="T38" fmla="*/ 123 w 123"/>
                <a:gd name="T39" fmla="*/ 232 h 1296"/>
                <a:gd name="T40" fmla="*/ 120 w 123"/>
                <a:gd name="T41" fmla="*/ 175 h 1296"/>
                <a:gd name="T42" fmla="*/ 112 w 123"/>
                <a:gd name="T43" fmla="*/ 117 h 1296"/>
                <a:gd name="T44" fmla="*/ 97 w 123"/>
                <a:gd name="T45" fmla="*/ 58 h 1296"/>
                <a:gd name="T46" fmla="*/ 75 w 123"/>
                <a:gd name="T47" fmla="*/ 0 h 1296"/>
                <a:gd name="T48" fmla="*/ 74 w 123"/>
                <a:gd name="T49" fmla="*/ 79 h 1296"/>
                <a:gd name="T50" fmla="*/ 79 w 123"/>
                <a:gd name="T51" fmla="*/ 159 h 1296"/>
                <a:gd name="T52" fmla="*/ 83 w 123"/>
                <a:gd name="T53" fmla="*/ 238 h 1296"/>
                <a:gd name="T54" fmla="*/ 86 w 123"/>
                <a:gd name="T55" fmla="*/ 317 h 1296"/>
                <a:gd name="T56" fmla="*/ 85 w 123"/>
                <a:gd name="T57" fmla="*/ 396 h 1296"/>
                <a:gd name="T58" fmla="*/ 80 w 123"/>
                <a:gd name="T59" fmla="*/ 436 h 1296"/>
                <a:gd name="T60" fmla="*/ 74 w 123"/>
                <a:gd name="T61" fmla="*/ 473 h 1296"/>
                <a:gd name="T62" fmla="*/ 64 w 123"/>
                <a:gd name="T63" fmla="*/ 513 h 1296"/>
                <a:gd name="T64" fmla="*/ 52 w 123"/>
                <a:gd name="T65" fmla="*/ 551 h 1296"/>
                <a:gd name="T66" fmla="*/ 36 w 123"/>
                <a:gd name="T67" fmla="*/ 589 h 1296"/>
                <a:gd name="T68" fmla="*/ 15 w 123"/>
                <a:gd name="T69" fmla="*/ 627 h 1296"/>
                <a:gd name="T70" fmla="*/ 9 w 123"/>
                <a:gd name="T71" fmla="*/ 664 h 1296"/>
                <a:gd name="T72" fmla="*/ 8 w 123"/>
                <a:gd name="T73" fmla="*/ 701 h 1296"/>
                <a:gd name="T74" fmla="*/ 4 w 123"/>
                <a:gd name="T75" fmla="*/ 735 h 1296"/>
                <a:gd name="T76" fmla="*/ 0 w 123"/>
                <a:gd name="T77" fmla="*/ 770 h 1296"/>
                <a:gd name="T78" fmla="*/ 25 w 123"/>
                <a:gd name="T79" fmla="*/ 841 h 1296"/>
                <a:gd name="T80" fmla="*/ 34 w 123"/>
                <a:gd name="T81" fmla="*/ 878 h 1296"/>
                <a:gd name="T82" fmla="*/ 41 w 123"/>
                <a:gd name="T83" fmla="*/ 914 h 1296"/>
                <a:gd name="T84" fmla="*/ 44 w 123"/>
                <a:gd name="T85" fmla="*/ 952 h 1296"/>
                <a:gd name="T86" fmla="*/ 42 w 123"/>
                <a:gd name="T87" fmla="*/ 988 h 1296"/>
                <a:gd name="T88" fmla="*/ 34 w 123"/>
                <a:gd name="T89" fmla="*/ 1024 h 1296"/>
                <a:gd name="T90" fmla="*/ 19 w 123"/>
                <a:gd name="T91" fmla="*/ 1061 h 1296"/>
                <a:gd name="T92" fmla="*/ 6 w 123"/>
                <a:gd name="T93" fmla="*/ 1119 h 1296"/>
                <a:gd name="T94" fmla="*/ 3 w 123"/>
                <a:gd name="T95" fmla="*/ 1179 h 1296"/>
                <a:gd name="T96" fmla="*/ 6 w 123"/>
                <a:gd name="T97" fmla="*/ 1207 h 1296"/>
                <a:gd name="T98" fmla="*/ 11 w 123"/>
                <a:gd name="T99" fmla="*/ 1236 h 1296"/>
                <a:gd name="T100" fmla="*/ 20 w 123"/>
                <a:gd name="T101" fmla="*/ 1263 h 1296"/>
                <a:gd name="T102" fmla="*/ 33 w 123"/>
                <a:gd name="T103" fmla="*/ 1286 h 1296"/>
                <a:gd name="T104" fmla="*/ 50 w 123"/>
                <a:gd name="T105" fmla="*/ 1296 h 1296"/>
                <a:gd name="T106" fmla="*/ 53 w 123"/>
                <a:gd name="T107" fmla="*/ 1296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296">
                  <a:moveTo>
                    <a:pt x="53" y="1296"/>
                  </a:moveTo>
                  <a:lnTo>
                    <a:pt x="58" y="1291"/>
                  </a:lnTo>
                  <a:lnTo>
                    <a:pt x="53" y="1269"/>
                  </a:lnTo>
                  <a:lnTo>
                    <a:pt x="50" y="1247"/>
                  </a:lnTo>
                  <a:lnTo>
                    <a:pt x="52" y="1201"/>
                  </a:lnTo>
                  <a:lnTo>
                    <a:pt x="58" y="1155"/>
                  </a:lnTo>
                  <a:lnTo>
                    <a:pt x="77" y="1064"/>
                  </a:lnTo>
                  <a:lnTo>
                    <a:pt x="86" y="1018"/>
                  </a:lnTo>
                  <a:lnTo>
                    <a:pt x="93" y="971"/>
                  </a:lnTo>
                  <a:lnTo>
                    <a:pt x="91" y="925"/>
                  </a:lnTo>
                  <a:lnTo>
                    <a:pt x="77" y="865"/>
                  </a:lnTo>
                  <a:lnTo>
                    <a:pt x="69" y="806"/>
                  </a:lnTo>
                  <a:lnTo>
                    <a:pt x="66" y="748"/>
                  </a:lnTo>
                  <a:lnTo>
                    <a:pt x="67" y="691"/>
                  </a:lnTo>
                  <a:lnTo>
                    <a:pt x="72" y="633"/>
                  </a:lnTo>
                  <a:lnTo>
                    <a:pt x="80" y="576"/>
                  </a:lnTo>
                  <a:lnTo>
                    <a:pt x="99" y="461"/>
                  </a:lnTo>
                  <a:lnTo>
                    <a:pt x="116" y="347"/>
                  </a:lnTo>
                  <a:lnTo>
                    <a:pt x="121" y="290"/>
                  </a:lnTo>
                  <a:lnTo>
                    <a:pt x="123" y="232"/>
                  </a:lnTo>
                  <a:lnTo>
                    <a:pt x="120" y="175"/>
                  </a:lnTo>
                  <a:lnTo>
                    <a:pt x="112" y="117"/>
                  </a:lnTo>
                  <a:lnTo>
                    <a:pt x="97" y="58"/>
                  </a:lnTo>
                  <a:lnTo>
                    <a:pt x="75" y="0"/>
                  </a:lnTo>
                  <a:lnTo>
                    <a:pt x="74" y="79"/>
                  </a:lnTo>
                  <a:lnTo>
                    <a:pt x="79" y="159"/>
                  </a:lnTo>
                  <a:lnTo>
                    <a:pt x="83" y="238"/>
                  </a:lnTo>
                  <a:lnTo>
                    <a:pt x="86" y="317"/>
                  </a:lnTo>
                  <a:lnTo>
                    <a:pt x="85" y="396"/>
                  </a:lnTo>
                  <a:lnTo>
                    <a:pt x="80" y="436"/>
                  </a:lnTo>
                  <a:lnTo>
                    <a:pt x="74" y="473"/>
                  </a:lnTo>
                  <a:lnTo>
                    <a:pt x="64" y="513"/>
                  </a:lnTo>
                  <a:lnTo>
                    <a:pt x="52" y="551"/>
                  </a:lnTo>
                  <a:lnTo>
                    <a:pt x="36" y="589"/>
                  </a:lnTo>
                  <a:lnTo>
                    <a:pt x="15" y="627"/>
                  </a:lnTo>
                  <a:lnTo>
                    <a:pt x="9" y="664"/>
                  </a:lnTo>
                  <a:lnTo>
                    <a:pt x="8" y="701"/>
                  </a:lnTo>
                  <a:lnTo>
                    <a:pt x="4" y="735"/>
                  </a:lnTo>
                  <a:lnTo>
                    <a:pt x="0" y="770"/>
                  </a:lnTo>
                  <a:lnTo>
                    <a:pt x="25" y="841"/>
                  </a:lnTo>
                  <a:lnTo>
                    <a:pt x="34" y="878"/>
                  </a:lnTo>
                  <a:lnTo>
                    <a:pt x="41" y="914"/>
                  </a:lnTo>
                  <a:lnTo>
                    <a:pt x="44" y="952"/>
                  </a:lnTo>
                  <a:lnTo>
                    <a:pt x="42" y="988"/>
                  </a:lnTo>
                  <a:lnTo>
                    <a:pt x="34" y="1024"/>
                  </a:lnTo>
                  <a:lnTo>
                    <a:pt x="19" y="1061"/>
                  </a:lnTo>
                  <a:lnTo>
                    <a:pt x="6" y="1119"/>
                  </a:lnTo>
                  <a:lnTo>
                    <a:pt x="3" y="1179"/>
                  </a:lnTo>
                  <a:lnTo>
                    <a:pt x="6" y="1207"/>
                  </a:lnTo>
                  <a:lnTo>
                    <a:pt x="11" y="1236"/>
                  </a:lnTo>
                  <a:lnTo>
                    <a:pt x="20" y="1263"/>
                  </a:lnTo>
                  <a:lnTo>
                    <a:pt x="33" y="1286"/>
                  </a:lnTo>
                  <a:lnTo>
                    <a:pt x="50" y="1296"/>
                  </a:lnTo>
                  <a:lnTo>
                    <a:pt x="53" y="129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93" name="Freeform 53"/>
            <p:cNvSpPr>
              <a:spLocks/>
            </p:cNvSpPr>
            <p:nvPr/>
          </p:nvSpPr>
          <p:spPr bwMode="auto">
            <a:xfrm>
              <a:off x="3715" y="2415"/>
              <a:ext cx="47" cy="116"/>
            </a:xfrm>
            <a:custGeom>
              <a:avLst/>
              <a:gdLst>
                <a:gd name="T0" fmla="*/ 39 w 47"/>
                <a:gd name="T1" fmla="*/ 116 h 116"/>
                <a:gd name="T2" fmla="*/ 44 w 47"/>
                <a:gd name="T3" fmla="*/ 116 h 116"/>
                <a:gd name="T4" fmla="*/ 47 w 47"/>
                <a:gd name="T5" fmla="*/ 114 h 116"/>
                <a:gd name="T6" fmla="*/ 46 w 47"/>
                <a:gd name="T7" fmla="*/ 86 h 116"/>
                <a:gd name="T8" fmla="*/ 41 w 47"/>
                <a:gd name="T9" fmla="*/ 57 h 116"/>
                <a:gd name="T10" fmla="*/ 30 w 47"/>
                <a:gd name="T11" fmla="*/ 30 h 116"/>
                <a:gd name="T12" fmla="*/ 14 w 47"/>
                <a:gd name="T13" fmla="*/ 8 h 116"/>
                <a:gd name="T14" fmla="*/ 6 w 47"/>
                <a:gd name="T15" fmla="*/ 2 h 116"/>
                <a:gd name="T16" fmla="*/ 3 w 47"/>
                <a:gd name="T17" fmla="*/ 0 h 116"/>
                <a:gd name="T18" fmla="*/ 0 w 47"/>
                <a:gd name="T19" fmla="*/ 11 h 116"/>
                <a:gd name="T20" fmla="*/ 2 w 47"/>
                <a:gd name="T21" fmla="*/ 26 h 116"/>
                <a:gd name="T22" fmla="*/ 5 w 47"/>
                <a:gd name="T23" fmla="*/ 40 h 116"/>
                <a:gd name="T24" fmla="*/ 5 w 47"/>
                <a:gd name="T25" fmla="*/ 52 h 116"/>
                <a:gd name="T26" fmla="*/ 11 w 47"/>
                <a:gd name="T27" fmla="*/ 73 h 116"/>
                <a:gd name="T28" fmla="*/ 17 w 47"/>
                <a:gd name="T29" fmla="*/ 90 h 116"/>
                <a:gd name="T30" fmla="*/ 25 w 47"/>
                <a:gd name="T31" fmla="*/ 105 h 116"/>
                <a:gd name="T32" fmla="*/ 38 w 47"/>
                <a:gd name="T33" fmla="*/ 116 h 116"/>
                <a:gd name="T34" fmla="*/ 39 w 47"/>
                <a:gd name="T3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6">
                  <a:moveTo>
                    <a:pt x="39" y="116"/>
                  </a:moveTo>
                  <a:lnTo>
                    <a:pt x="44" y="116"/>
                  </a:lnTo>
                  <a:lnTo>
                    <a:pt x="47" y="114"/>
                  </a:lnTo>
                  <a:lnTo>
                    <a:pt x="46" y="86"/>
                  </a:lnTo>
                  <a:lnTo>
                    <a:pt x="41" y="57"/>
                  </a:lnTo>
                  <a:lnTo>
                    <a:pt x="30" y="30"/>
                  </a:lnTo>
                  <a:lnTo>
                    <a:pt x="14" y="8"/>
                  </a:lnTo>
                  <a:lnTo>
                    <a:pt x="6" y="2"/>
                  </a:lnTo>
                  <a:lnTo>
                    <a:pt x="3" y="0"/>
                  </a:lnTo>
                  <a:lnTo>
                    <a:pt x="0" y="11"/>
                  </a:lnTo>
                  <a:lnTo>
                    <a:pt x="2" y="26"/>
                  </a:lnTo>
                  <a:lnTo>
                    <a:pt x="5" y="40"/>
                  </a:lnTo>
                  <a:lnTo>
                    <a:pt x="5" y="52"/>
                  </a:lnTo>
                  <a:lnTo>
                    <a:pt x="11" y="73"/>
                  </a:lnTo>
                  <a:lnTo>
                    <a:pt x="17" y="90"/>
                  </a:lnTo>
                  <a:lnTo>
                    <a:pt x="25" y="105"/>
                  </a:lnTo>
                  <a:lnTo>
                    <a:pt x="38" y="116"/>
                  </a:lnTo>
                  <a:lnTo>
                    <a:pt x="39" y="11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1494" name="Group 54"/>
          <p:cNvGrpSpPr>
            <a:grpSpLocks/>
          </p:cNvGrpSpPr>
          <p:nvPr/>
        </p:nvGrpSpPr>
        <p:grpSpPr bwMode="auto">
          <a:xfrm>
            <a:off x="4716463" y="2033588"/>
            <a:ext cx="1692275" cy="887412"/>
            <a:chOff x="4694" y="845"/>
            <a:chExt cx="1066" cy="559"/>
          </a:xfrm>
        </p:grpSpPr>
        <p:grpSp>
          <p:nvGrpSpPr>
            <p:cNvPr id="61495" name="Group 55"/>
            <p:cNvGrpSpPr>
              <a:grpSpLocks/>
            </p:cNvGrpSpPr>
            <p:nvPr/>
          </p:nvGrpSpPr>
          <p:grpSpPr bwMode="auto">
            <a:xfrm>
              <a:off x="4971" y="1071"/>
              <a:ext cx="789" cy="333"/>
              <a:chOff x="4105" y="3022"/>
              <a:chExt cx="876" cy="371"/>
            </a:xfrm>
          </p:grpSpPr>
          <p:grpSp>
            <p:nvGrpSpPr>
              <p:cNvPr id="61496" name="Group 56"/>
              <p:cNvGrpSpPr>
                <a:grpSpLocks/>
              </p:cNvGrpSpPr>
              <p:nvPr/>
            </p:nvGrpSpPr>
            <p:grpSpPr bwMode="auto">
              <a:xfrm rot="479999">
                <a:off x="4105" y="3022"/>
                <a:ext cx="468" cy="371"/>
                <a:chOff x="4375" y="1605"/>
                <a:chExt cx="964" cy="480"/>
              </a:xfrm>
            </p:grpSpPr>
            <p:sp>
              <p:nvSpPr>
                <p:cNvPr id="61497" name="Freeform 57"/>
                <p:cNvSpPr>
                  <a:spLocks/>
                </p:cNvSpPr>
                <p:nvPr/>
              </p:nvSpPr>
              <p:spPr bwMode="auto">
                <a:xfrm rot="10399079">
                  <a:off x="4375" y="1605"/>
                  <a:ext cx="964" cy="480"/>
                </a:xfrm>
                <a:custGeom>
                  <a:avLst/>
                  <a:gdLst>
                    <a:gd name="T0" fmla="*/ 196 w 964"/>
                    <a:gd name="T1" fmla="*/ 12 h 480"/>
                    <a:gd name="T2" fmla="*/ 124 w 964"/>
                    <a:gd name="T3" fmla="*/ 36 h 480"/>
                    <a:gd name="T4" fmla="*/ 4 w 964"/>
                    <a:gd name="T5" fmla="*/ 84 h 480"/>
                    <a:gd name="T6" fmla="*/ 64 w 964"/>
                    <a:gd name="T7" fmla="*/ 300 h 480"/>
                    <a:gd name="T8" fmla="*/ 100 w 964"/>
                    <a:gd name="T9" fmla="*/ 312 h 480"/>
                    <a:gd name="T10" fmla="*/ 508 w 964"/>
                    <a:gd name="T11" fmla="*/ 444 h 480"/>
                    <a:gd name="T12" fmla="*/ 568 w 964"/>
                    <a:gd name="T13" fmla="*/ 456 h 480"/>
                    <a:gd name="T14" fmla="*/ 640 w 964"/>
                    <a:gd name="T15" fmla="*/ 480 h 480"/>
                    <a:gd name="T16" fmla="*/ 892 w 964"/>
                    <a:gd name="T17" fmla="*/ 456 h 480"/>
                    <a:gd name="T18" fmla="*/ 904 w 964"/>
                    <a:gd name="T19" fmla="*/ 408 h 480"/>
                    <a:gd name="T20" fmla="*/ 916 w 964"/>
                    <a:gd name="T21" fmla="*/ 348 h 480"/>
                    <a:gd name="T22" fmla="*/ 964 w 964"/>
                    <a:gd name="T23" fmla="*/ 264 h 480"/>
                    <a:gd name="T24" fmla="*/ 940 w 964"/>
                    <a:gd name="T25" fmla="*/ 168 h 480"/>
                    <a:gd name="T26" fmla="*/ 868 w 964"/>
                    <a:gd name="T27" fmla="*/ 96 h 480"/>
                    <a:gd name="T28" fmla="*/ 844 w 964"/>
                    <a:gd name="T29" fmla="*/ 60 h 480"/>
                    <a:gd name="T30" fmla="*/ 652 w 964"/>
                    <a:gd name="T31" fmla="*/ 36 h 480"/>
                    <a:gd name="T32" fmla="*/ 448 w 964"/>
                    <a:gd name="T33" fmla="*/ 0 h 480"/>
                    <a:gd name="T34" fmla="*/ 196 w 964"/>
                    <a:gd name="T35" fmla="*/ 1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4" h="480">
                      <a:moveTo>
                        <a:pt x="196" y="12"/>
                      </a:moveTo>
                      <a:cubicBezTo>
                        <a:pt x="172" y="20"/>
                        <a:pt x="149" y="31"/>
                        <a:pt x="124" y="36"/>
                      </a:cubicBezTo>
                      <a:cubicBezTo>
                        <a:pt x="0" y="61"/>
                        <a:pt x="29" y="10"/>
                        <a:pt x="4" y="84"/>
                      </a:cubicBezTo>
                      <a:cubicBezTo>
                        <a:pt x="19" y="158"/>
                        <a:pt x="40" y="228"/>
                        <a:pt x="64" y="300"/>
                      </a:cubicBezTo>
                      <a:cubicBezTo>
                        <a:pt x="68" y="312"/>
                        <a:pt x="88" y="308"/>
                        <a:pt x="100" y="312"/>
                      </a:cubicBezTo>
                      <a:cubicBezTo>
                        <a:pt x="154" y="473"/>
                        <a:pt x="378" y="438"/>
                        <a:pt x="508" y="444"/>
                      </a:cubicBezTo>
                      <a:cubicBezTo>
                        <a:pt x="528" y="448"/>
                        <a:pt x="548" y="451"/>
                        <a:pt x="568" y="456"/>
                      </a:cubicBezTo>
                      <a:cubicBezTo>
                        <a:pt x="592" y="463"/>
                        <a:pt x="640" y="480"/>
                        <a:pt x="640" y="480"/>
                      </a:cubicBezTo>
                      <a:cubicBezTo>
                        <a:pt x="724" y="472"/>
                        <a:pt x="811" y="478"/>
                        <a:pt x="892" y="456"/>
                      </a:cubicBezTo>
                      <a:cubicBezTo>
                        <a:pt x="908" y="452"/>
                        <a:pt x="900" y="424"/>
                        <a:pt x="904" y="408"/>
                      </a:cubicBezTo>
                      <a:cubicBezTo>
                        <a:pt x="908" y="388"/>
                        <a:pt x="909" y="367"/>
                        <a:pt x="916" y="348"/>
                      </a:cubicBezTo>
                      <a:cubicBezTo>
                        <a:pt x="927" y="318"/>
                        <a:pt x="950" y="293"/>
                        <a:pt x="964" y="264"/>
                      </a:cubicBezTo>
                      <a:cubicBezTo>
                        <a:pt x="963" y="260"/>
                        <a:pt x="950" y="181"/>
                        <a:pt x="940" y="168"/>
                      </a:cubicBezTo>
                      <a:cubicBezTo>
                        <a:pt x="919" y="141"/>
                        <a:pt x="887" y="124"/>
                        <a:pt x="868" y="96"/>
                      </a:cubicBezTo>
                      <a:cubicBezTo>
                        <a:pt x="860" y="84"/>
                        <a:pt x="855" y="69"/>
                        <a:pt x="844" y="60"/>
                      </a:cubicBezTo>
                      <a:cubicBezTo>
                        <a:pt x="794" y="20"/>
                        <a:pt x="716" y="42"/>
                        <a:pt x="652" y="36"/>
                      </a:cubicBezTo>
                      <a:cubicBezTo>
                        <a:pt x="583" y="29"/>
                        <a:pt x="515" y="17"/>
                        <a:pt x="448" y="0"/>
                      </a:cubicBezTo>
                      <a:cubicBezTo>
                        <a:pt x="180" y="12"/>
                        <a:pt x="96" y="12"/>
                        <a:pt x="196" y="12"/>
                      </a:cubicBez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498" name="Freeform 58"/>
                <p:cNvSpPr>
                  <a:spLocks/>
                </p:cNvSpPr>
                <p:nvPr/>
              </p:nvSpPr>
              <p:spPr bwMode="auto">
                <a:xfrm rot="10399079">
                  <a:off x="4471" y="1656"/>
                  <a:ext cx="688" cy="82"/>
                </a:xfrm>
                <a:custGeom>
                  <a:avLst/>
                  <a:gdLst>
                    <a:gd name="T0" fmla="*/ 437 w 688"/>
                    <a:gd name="T1" fmla="*/ 82 h 82"/>
                    <a:gd name="T2" fmla="*/ 468 w 688"/>
                    <a:gd name="T3" fmla="*/ 81 h 82"/>
                    <a:gd name="T4" fmla="*/ 500 w 688"/>
                    <a:gd name="T5" fmla="*/ 81 h 82"/>
                    <a:gd name="T6" fmla="*/ 533 w 688"/>
                    <a:gd name="T7" fmla="*/ 82 h 82"/>
                    <a:gd name="T8" fmla="*/ 566 w 688"/>
                    <a:gd name="T9" fmla="*/ 82 h 82"/>
                    <a:gd name="T10" fmla="*/ 599 w 688"/>
                    <a:gd name="T11" fmla="*/ 79 h 82"/>
                    <a:gd name="T12" fmla="*/ 629 w 688"/>
                    <a:gd name="T13" fmla="*/ 73 h 82"/>
                    <a:gd name="T14" fmla="*/ 658 w 688"/>
                    <a:gd name="T15" fmla="*/ 60 h 82"/>
                    <a:gd name="T16" fmla="*/ 670 w 688"/>
                    <a:gd name="T17" fmla="*/ 51 h 82"/>
                    <a:gd name="T18" fmla="*/ 683 w 688"/>
                    <a:gd name="T19" fmla="*/ 40 h 82"/>
                    <a:gd name="T20" fmla="*/ 686 w 688"/>
                    <a:gd name="T21" fmla="*/ 32 h 82"/>
                    <a:gd name="T22" fmla="*/ 688 w 688"/>
                    <a:gd name="T23" fmla="*/ 29 h 82"/>
                    <a:gd name="T24" fmla="*/ 688 w 688"/>
                    <a:gd name="T25" fmla="*/ 26 h 82"/>
                    <a:gd name="T26" fmla="*/ 683 w 688"/>
                    <a:gd name="T27" fmla="*/ 24 h 82"/>
                    <a:gd name="T28" fmla="*/ 675 w 688"/>
                    <a:gd name="T29" fmla="*/ 29 h 82"/>
                    <a:gd name="T30" fmla="*/ 667 w 688"/>
                    <a:gd name="T31" fmla="*/ 32 h 82"/>
                    <a:gd name="T32" fmla="*/ 648 w 688"/>
                    <a:gd name="T33" fmla="*/ 35 h 82"/>
                    <a:gd name="T34" fmla="*/ 629 w 688"/>
                    <a:gd name="T35" fmla="*/ 37 h 82"/>
                    <a:gd name="T36" fmla="*/ 609 w 688"/>
                    <a:gd name="T37" fmla="*/ 43 h 82"/>
                    <a:gd name="T38" fmla="*/ 535 w 688"/>
                    <a:gd name="T39" fmla="*/ 51 h 82"/>
                    <a:gd name="T40" fmla="*/ 462 w 688"/>
                    <a:gd name="T41" fmla="*/ 54 h 82"/>
                    <a:gd name="T42" fmla="*/ 388 w 688"/>
                    <a:gd name="T43" fmla="*/ 51 h 82"/>
                    <a:gd name="T44" fmla="*/ 315 w 688"/>
                    <a:gd name="T45" fmla="*/ 43 h 82"/>
                    <a:gd name="T46" fmla="*/ 168 w 688"/>
                    <a:gd name="T47" fmla="*/ 24 h 82"/>
                    <a:gd name="T48" fmla="*/ 23 w 688"/>
                    <a:gd name="T49" fmla="*/ 5 h 82"/>
                    <a:gd name="T50" fmla="*/ 9 w 688"/>
                    <a:gd name="T51" fmla="*/ 2 h 82"/>
                    <a:gd name="T52" fmla="*/ 0 w 688"/>
                    <a:gd name="T53" fmla="*/ 0 h 82"/>
                    <a:gd name="T54" fmla="*/ 1 w 688"/>
                    <a:gd name="T55" fmla="*/ 7 h 82"/>
                    <a:gd name="T56" fmla="*/ 4 w 688"/>
                    <a:gd name="T57" fmla="*/ 11 h 82"/>
                    <a:gd name="T58" fmla="*/ 22 w 688"/>
                    <a:gd name="T59" fmla="*/ 19 h 82"/>
                    <a:gd name="T60" fmla="*/ 41 w 688"/>
                    <a:gd name="T61" fmla="*/ 26 h 82"/>
                    <a:gd name="T62" fmla="*/ 56 w 688"/>
                    <a:gd name="T63" fmla="*/ 35 h 82"/>
                    <a:gd name="T64" fmla="*/ 154 w 688"/>
                    <a:gd name="T65" fmla="*/ 51 h 82"/>
                    <a:gd name="T66" fmla="*/ 247 w 688"/>
                    <a:gd name="T67" fmla="*/ 65 h 82"/>
                    <a:gd name="T68" fmla="*/ 342 w 688"/>
                    <a:gd name="T69" fmla="*/ 76 h 82"/>
                    <a:gd name="T70" fmla="*/ 437 w 688"/>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82">
                      <a:moveTo>
                        <a:pt x="437" y="82"/>
                      </a:moveTo>
                      <a:lnTo>
                        <a:pt x="468" y="81"/>
                      </a:lnTo>
                      <a:lnTo>
                        <a:pt x="500" y="81"/>
                      </a:lnTo>
                      <a:lnTo>
                        <a:pt x="533" y="82"/>
                      </a:lnTo>
                      <a:lnTo>
                        <a:pt x="566" y="82"/>
                      </a:lnTo>
                      <a:lnTo>
                        <a:pt x="599" y="79"/>
                      </a:lnTo>
                      <a:lnTo>
                        <a:pt x="629" y="73"/>
                      </a:lnTo>
                      <a:lnTo>
                        <a:pt x="658" y="60"/>
                      </a:lnTo>
                      <a:lnTo>
                        <a:pt x="670" y="51"/>
                      </a:lnTo>
                      <a:lnTo>
                        <a:pt x="683" y="40"/>
                      </a:lnTo>
                      <a:lnTo>
                        <a:pt x="686" y="32"/>
                      </a:lnTo>
                      <a:lnTo>
                        <a:pt x="688" y="29"/>
                      </a:lnTo>
                      <a:lnTo>
                        <a:pt x="688" y="26"/>
                      </a:lnTo>
                      <a:lnTo>
                        <a:pt x="683" y="24"/>
                      </a:lnTo>
                      <a:lnTo>
                        <a:pt x="675" y="29"/>
                      </a:lnTo>
                      <a:lnTo>
                        <a:pt x="667" y="32"/>
                      </a:lnTo>
                      <a:lnTo>
                        <a:pt x="648" y="35"/>
                      </a:lnTo>
                      <a:lnTo>
                        <a:pt x="629" y="37"/>
                      </a:lnTo>
                      <a:lnTo>
                        <a:pt x="609" y="43"/>
                      </a:lnTo>
                      <a:lnTo>
                        <a:pt x="535" y="51"/>
                      </a:lnTo>
                      <a:lnTo>
                        <a:pt x="462" y="54"/>
                      </a:lnTo>
                      <a:lnTo>
                        <a:pt x="388" y="51"/>
                      </a:lnTo>
                      <a:lnTo>
                        <a:pt x="315" y="43"/>
                      </a:lnTo>
                      <a:lnTo>
                        <a:pt x="168" y="24"/>
                      </a:lnTo>
                      <a:lnTo>
                        <a:pt x="23" y="5"/>
                      </a:lnTo>
                      <a:lnTo>
                        <a:pt x="9" y="2"/>
                      </a:lnTo>
                      <a:lnTo>
                        <a:pt x="0" y="0"/>
                      </a:lnTo>
                      <a:lnTo>
                        <a:pt x="1" y="7"/>
                      </a:lnTo>
                      <a:lnTo>
                        <a:pt x="4" y="11"/>
                      </a:lnTo>
                      <a:lnTo>
                        <a:pt x="22" y="19"/>
                      </a:lnTo>
                      <a:lnTo>
                        <a:pt x="41" y="26"/>
                      </a:lnTo>
                      <a:lnTo>
                        <a:pt x="56" y="35"/>
                      </a:lnTo>
                      <a:lnTo>
                        <a:pt x="154" y="51"/>
                      </a:lnTo>
                      <a:lnTo>
                        <a:pt x="247" y="65"/>
                      </a:lnTo>
                      <a:lnTo>
                        <a:pt x="342" y="76"/>
                      </a:lnTo>
                      <a:lnTo>
                        <a:pt x="437" y="82"/>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99" name="Freeform 59"/>
                <p:cNvSpPr>
                  <a:spLocks/>
                </p:cNvSpPr>
                <p:nvPr/>
              </p:nvSpPr>
              <p:spPr bwMode="auto">
                <a:xfrm rot="10399079">
                  <a:off x="4393" y="1737"/>
                  <a:ext cx="919" cy="339"/>
                </a:xfrm>
                <a:custGeom>
                  <a:avLst/>
                  <a:gdLst>
                    <a:gd name="T0" fmla="*/ 551 w 919"/>
                    <a:gd name="T1" fmla="*/ 339 h 339"/>
                    <a:gd name="T2" fmla="*/ 677 w 919"/>
                    <a:gd name="T3" fmla="*/ 330 h 339"/>
                    <a:gd name="T4" fmla="*/ 783 w 919"/>
                    <a:gd name="T5" fmla="*/ 303 h 339"/>
                    <a:gd name="T6" fmla="*/ 856 w 919"/>
                    <a:gd name="T7" fmla="*/ 257 h 339"/>
                    <a:gd name="T8" fmla="*/ 903 w 919"/>
                    <a:gd name="T9" fmla="*/ 227 h 339"/>
                    <a:gd name="T10" fmla="*/ 916 w 919"/>
                    <a:gd name="T11" fmla="*/ 207 h 339"/>
                    <a:gd name="T12" fmla="*/ 917 w 919"/>
                    <a:gd name="T13" fmla="*/ 167 h 339"/>
                    <a:gd name="T14" fmla="*/ 919 w 919"/>
                    <a:gd name="T15" fmla="*/ 126 h 339"/>
                    <a:gd name="T16" fmla="*/ 912 w 919"/>
                    <a:gd name="T17" fmla="*/ 120 h 339"/>
                    <a:gd name="T18" fmla="*/ 898 w 919"/>
                    <a:gd name="T19" fmla="*/ 148 h 339"/>
                    <a:gd name="T20" fmla="*/ 881 w 919"/>
                    <a:gd name="T21" fmla="*/ 199 h 339"/>
                    <a:gd name="T22" fmla="*/ 862 w 919"/>
                    <a:gd name="T23" fmla="*/ 216 h 339"/>
                    <a:gd name="T24" fmla="*/ 837 w 919"/>
                    <a:gd name="T25" fmla="*/ 210 h 339"/>
                    <a:gd name="T26" fmla="*/ 815 w 919"/>
                    <a:gd name="T27" fmla="*/ 188 h 339"/>
                    <a:gd name="T28" fmla="*/ 810 w 919"/>
                    <a:gd name="T29" fmla="*/ 177 h 339"/>
                    <a:gd name="T30" fmla="*/ 804 w 919"/>
                    <a:gd name="T31" fmla="*/ 166 h 339"/>
                    <a:gd name="T32" fmla="*/ 772 w 919"/>
                    <a:gd name="T33" fmla="*/ 150 h 339"/>
                    <a:gd name="T34" fmla="*/ 745 w 919"/>
                    <a:gd name="T35" fmla="*/ 180 h 339"/>
                    <a:gd name="T36" fmla="*/ 712 w 919"/>
                    <a:gd name="T37" fmla="*/ 200 h 339"/>
                    <a:gd name="T38" fmla="*/ 636 w 919"/>
                    <a:gd name="T39" fmla="*/ 222 h 339"/>
                    <a:gd name="T40" fmla="*/ 553 w 919"/>
                    <a:gd name="T41" fmla="*/ 230 h 339"/>
                    <a:gd name="T42" fmla="*/ 398 w 919"/>
                    <a:gd name="T43" fmla="*/ 230 h 339"/>
                    <a:gd name="T44" fmla="*/ 294 w 919"/>
                    <a:gd name="T45" fmla="*/ 219 h 339"/>
                    <a:gd name="T46" fmla="*/ 227 w 919"/>
                    <a:gd name="T47" fmla="*/ 202 h 339"/>
                    <a:gd name="T48" fmla="*/ 167 w 919"/>
                    <a:gd name="T49" fmla="*/ 180 h 339"/>
                    <a:gd name="T50" fmla="*/ 117 w 919"/>
                    <a:gd name="T51" fmla="*/ 147 h 339"/>
                    <a:gd name="T52" fmla="*/ 96 w 919"/>
                    <a:gd name="T53" fmla="*/ 107 h 339"/>
                    <a:gd name="T54" fmla="*/ 117 w 919"/>
                    <a:gd name="T55" fmla="*/ 87 h 339"/>
                    <a:gd name="T56" fmla="*/ 177 w 919"/>
                    <a:gd name="T57" fmla="*/ 63 h 339"/>
                    <a:gd name="T58" fmla="*/ 273 w 919"/>
                    <a:gd name="T59" fmla="*/ 38 h 339"/>
                    <a:gd name="T60" fmla="*/ 399 w 919"/>
                    <a:gd name="T61" fmla="*/ 28 h 339"/>
                    <a:gd name="T62" fmla="*/ 524 w 919"/>
                    <a:gd name="T63" fmla="*/ 30 h 339"/>
                    <a:gd name="T64" fmla="*/ 647 w 919"/>
                    <a:gd name="T65" fmla="*/ 30 h 339"/>
                    <a:gd name="T66" fmla="*/ 671 w 919"/>
                    <a:gd name="T67" fmla="*/ 16 h 339"/>
                    <a:gd name="T68" fmla="*/ 556 w 919"/>
                    <a:gd name="T69" fmla="*/ 3 h 339"/>
                    <a:gd name="T70" fmla="*/ 305 w 919"/>
                    <a:gd name="T71" fmla="*/ 6 h 339"/>
                    <a:gd name="T72" fmla="*/ 160 w 919"/>
                    <a:gd name="T73" fmla="*/ 24 h 339"/>
                    <a:gd name="T74" fmla="*/ 63 w 919"/>
                    <a:gd name="T75" fmla="*/ 49 h 339"/>
                    <a:gd name="T76" fmla="*/ 0 w 919"/>
                    <a:gd name="T77" fmla="*/ 126 h 339"/>
                    <a:gd name="T78" fmla="*/ 54 w 919"/>
                    <a:gd name="T79" fmla="*/ 98 h 339"/>
                    <a:gd name="T80" fmla="*/ 81 w 919"/>
                    <a:gd name="T81" fmla="*/ 110 h 339"/>
                    <a:gd name="T82" fmla="*/ 89 w 919"/>
                    <a:gd name="T83" fmla="*/ 128 h 339"/>
                    <a:gd name="T84" fmla="*/ 74 w 919"/>
                    <a:gd name="T85" fmla="*/ 136 h 339"/>
                    <a:gd name="T86" fmla="*/ 44 w 919"/>
                    <a:gd name="T87" fmla="*/ 133 h 339"/>
                    <a:gd name="T88" fmla="*/ 36 w 919"/>
                    <a:gd name="T89" fmla="*/ 147 h 339"/>
                    <a:gd name="T90" fmla="*/ 30 w 919"/>
                    <a:gd name="T91" fmla="*/ 172 h 339"/>
                    <a:gd name="T92" fmla="*/ 96 w 919"/>
                    <a:gd name="T93" fmla="*/ 279 h 339"/>
                    <a:gd name="T94" fmla="*/ 205 w 919"/>
                    <a:gd name="T95" fmla="*/ 305 h 339"/>
                    <a:gd name="T96" fmla="*/ 376 w 919"/>
                    <a:gd name="T97" fmla="*/ 3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9" h="339">
                      <a:moveTo>
                        <a:pt x="488" y="339"/>
                      </a:moveTo>
                      <a:lnTo>
                        <a:pt x="551" y="339"/>
                      </a:lnTo>
                      <a:lnTo>
                        <a:pt x="614" y="336"/>
                      </a:lnTo>
                      <a:lnTo>
                        <a:pt x="677" y="330"/>
                      </a:lnTo>
                      <a:lnTo>
                        <a:pt x="739" y="320"/>
                      </a:lnTo>
                      <a:lnTo>
                        <a:pt x="783" y="303"/>
                      </a:lnTo>
                      <a:lnTo>
                        <a:pt x="821" y="282"/>
                      </a:lnTo>
                      <a:lnTo>
                        <a:pt x="856" y="257"/>
                      </a:lnTo>
                      <a:lnTo>
                        <a:pt x="889" y="229"/>
                      </a:lnTo>
                      <a:lnTo>
                        <a:pt x="903" y="227"/>
                      </a:lnTo>
                      <a:lnTo>
                        <a:pt x="911" y="218"/>
                      </a:lnTo>
                      <a:lnTo>
                        <a:pt x="916" y="207"/>
                      </a:lnTo>
                      <a:lnTo>
                        <a:pt x="919" y="181"/>
                      </a:lnTo>
                      <a:lnTo>
                        <a:pt x="917" y="167"/>
                      </a:lnTo>
                      <a:lnTo>
                        <a:pt x="917" y="153"/>
                      </a:lnTo>
                      <a:lnTo>
                        <a:pt x="919" y="126"/>
                      </a:lnTo>
                      <a:lnTo>
                        <a:pt x="916" y="121"/>
                      </a:lnTo>
                      <a:lnTo>
                        <a:pt x="912" y="120"/>
                      </a:lnTo>
                      <a:lnTo>
                        <a:pt x="901" y="121"/>
                      </a:lnTo>
                      <a:lnTo>
                        <a:pt x="898" y="148"/>
                      </a:lnTo>
                      <a:lnTo>
                        <a:pt x="892" y="175"/>
                      </a:lnTo>
                      <a:lnTo>
                        <a:pt x="881" y="199"/>
                      </a:lnTo>
                      <a:lnTo>
                        <a:pt x="871" y="208"/>
                      </a:lnTo>
                      <a:lnTo>
                        <a:pt x="862" y="216"/>
                      </a:lnTo>
                      <a:lnTo>
                        <a:pt x="848" y="216"/>
                      </a:lnTo>
                      <a:lnTo>
                        <a:pt x="837" y="210"/>
                      </a:lnTo>
                      <a:lnTo>
                        <a:pt x="824" y="199"/>
                      </a:lnTo>
                      <a:lnTo>
                        <a:pt x="815" y="188"/>
                      </a:lnTo>
                      <a:lnTo>
                        <a:pt x="813" y="181"/>
                      </a:lnTo>
                      <a:lnTo>
                        <a:pt x="810" y="177"/>
                      </a:lnTo>
                      <a:lnTo>
                        <a:pt x="807" y="169"/>
                      </a:lnTo>
                      <a:lnTo>
                        <a:pt x="804" y="166"/>
                      </a:lnTo>
                      <a:lnTo>
                        <a:pt x="797" y="164"/>
                      </a:lnTo>
                      <a:lnTo>
                        <a:pt x="772" y="150"/>
                      </a:lnTo>
                      <a:lnTo>
                        <a:pt x="759" y="166"/>
                      </a:lnTo>
                      <a:lnTo>
                        <a:pt x="745" y="180"/>
                      </a:lnTo>
                      <a:lnTo>
                        <a:pt x="729" y="191"/>
                      </a:lnTo>
                      <a:lnTo>
                        <a:pt x="712" y="200"/>
                      </a:lnTo>
                      <a:lnTo>
                        <a:pt x="676" y="215"/>
                      </a:lnTo>
                      <a:lnTo>
                        <a:pt x="636" y="222"/>
                      </a:lnTo>
                      <a:lnTo>
                        <a:pt x="595" y="227"/>
                      </a:lnTo>
                      <a:lnTo>
                        <a:pt x="553" y="230"/>
                      </a:lnTo>
                      <a:lnTo>
                        <a:pt x="469" y="235"/>
                      </a:lnTo>
                      <a:lnTo>
                        <a:pt x="398" y="230"/>
                      </a:lnTo>
                      <a:lnTo>
                        <a:pt x="328" y="224"/>
                      </a:lnTo>
                      <a:lnTo>
                        <a:pt x="294" y="219"/>
                      </a:lnTo>
                      <a:lnTo>
                        <a:pt x="259" y="213"/>
                      </a:lnTo>
                      <a:lnTo>
                        <a:pt x="227" y="202"/>
                      </a:lnTo>
                      <a:lnTo>
                        <a:pt x="196" y="189"/>
                      </a:lnTo>
                      <a:lnTo>
                        <a:pt x="167" y="180"/>
                      </a:lnTo>
                      <a:lnTo>
                        <a:pt x="141" y="166"/>
                      </a:lnTo>
                      <a:lnTo>
                        <a:pt x="117" y="147"/>
                      </a:lnTo>
                      <a:lnTo>
                        <a:pt x="96" y="121"/>
                      </a:lnTo>
                      <a:lnTo>
                        <a:pt x="96" y="107"/>
                      </a:lnTo>
                      <a:lnTo>
                        <a:pt x="106" y="95"/>
                      </a:lnTo>
                      <a:lnTo>
                        <a:pt x="117" y="87"/>
                      </a:lnTo>
                      <a:lnTo>
                        <a:pt x="145" y="73"/>
                      </a:lnTo>
                      <a:lnTo>
                        <a:pt x="177" y="63"/>
                      </a:lnTo>
                      <a:lnTo>
                        <a:pt x="210" y="52"/>
                      </a:lnTo>
                      <a:lnTo>
                        <a:pt x="273" y="38"/>
                      </a:lnTo>
                      <a:lnTo>
                        <a:pt x="336" y="32"/>
                      </a:lnTo>
                      <a:lnTo>
                        <a:pt x="399" y="28"/>
                      </a:lnTo>
                      <a:lnTo>
                        <a:pt x="461" y="28"/>
                      </a:lnTo>
                      <a:lnTo>
                        <a:pt x="524" y="30"/>
                      </a:lnTo>
                      <a:lnTo>
                        <a:pt x="586" y="32"/>
                      </a:lnTo>
                      <a:lnTo>
                        <a:pt x="647" y="30"/>
                      </a:lnTo>
                      <a:lnTo>
                        <a:pt x="707" y="24"/>
                      </a:lnTo>
                      <a:lnTo>
                        <a:pt x="671" y="16"/>
                      </a:lnTo>
                      <a:lnTo>
                        <a:pt x="633" y="9"/>
                      </a:lnTo>
                      <a:lnTo>
                        <a:pt x="556" y="3"/>
                      </a:lnTo>
                      <a:lnTo>
                        <a:pt x="403" y="0"/>
                      </a:lnTo>
                      <a:lnTo>
                        <a:pt x="305" y="6"/>
                      </a:lnTo>
                      <a:lnTo>
                        <a:pt x="207" y="16"/>
                      </a:lnTo>
                      <a:lnTo>
                        <a:pt x="160" y="24"/>
                      </a:lnTo>
                      <a:lnTo>
                        <a:pt x="111" y="35"/>
                      </a:lnTo>
                      <a:lnTo>
                        <a:pt x="63" y="49"/>
                      </a:lnTo>
                      <a:lnTo>
                        <a:pt x="16" y="65"/>
                      </a:lnTo>
                      <a:lnTo>
                        <a:pt x="0" y="126"/>
                      </a:lnTo>
                      <a:lnTo>
                        <a:pt x="40" y="96"/>
                      </a:lnTo>
                      <a:lnTo>
                        <a:pt x="54" y="98"/>
                      </a:lnTo>
                      <a:lnTo>
                        <a:pt x="68" y="103"/>
                      </a:lnTo>
                      <a:lnTo>
                        <a:pt x="81" y="110"/>
                      </a:lnTo>
                      <a:lnTo>
                        <a:pt x="90" y="121"/>
                      </a:lnTo>
                      <a:lnTo>
                        <a:pt x="89" y="128"/>
                      </a:lnTo>
                      <a:lnTo>
                        <a:pt x="85" y="131"/>
                      </a:lnTo>
                      <a:lnTo>
                        <a:pt x="74" y="136"/>
                      </a:lnTo>
                      <a:lnTo>
                        <a:pt x="51" y="129"/>
                      </a:lnTo>
                      <a:lnTo>
                        <a:pt x="44" y="133"/>
                      </a:lnTo>
                      <a:lnTo>
                        <a:pt x="40" y="136"/>
                      </a:lnTo>
                      <a:lnTo>
                        <a:pt x="36" y="147"/>
                      </a:lnTo>
                      <a:lnTo>
                        <a:pt x="35" y="159"/>
                      </a:lnTo>
                      <a:lnTo>
                        <a:pt x="30" y="172"/>
                      </a:lnTo>
                      <a:lnTo>
                        <a:pt x="44" y="260"/>
                      </a:lnTo>
                      <a:lnTo>
                        <a:pt x="96" y="279"/>
                      </a:lnTo>
                      <a:lnTo>
                        <a:pt x="150" y="294"/>
                      </a:lnTo>
                      <a:lnTo>
                        <a:pt x="205" y="305"/>
                      </a:lnTo>
                      <a:lnTo>
                        <a:pt x="262" y="314"/>
                      </a:lnTo>
                      <a:lnTo>
                        <a:pt x="376" y="327"/>
                      </a:lnTo>
                      <a:lnTo>
                        <a:pt x="488" y="339"/>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500" name="Freeform 60"/>
                <p:cNvSpPr>
                  <a:spLocks/>
                </p:cNvSpPr>
                <p:nvPr/>
              </p:nvSpPr>
              <p:spPr bwMode="auto">
                <a:xfrm rot="10399079">
                  <a:off x="4444" y="1954"/>
                  <a:ext cx="35" cy="36"/>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1501" name="Group 61"/>
              <p:cNvGrpSpPr>
                <a:grpSpLocks/>
              </p:cNvGrpSpPr>
              <p:nvPr/>
            </p:nvGrpSpPr>
            <p:grpSpPr bwMode="auto">
              <a:xfrm rot="2246352">
                <a:off x="4513" y="3022"/>
                <a:ext cx="468" cy="371"/>
                <a:chOff x="4375" y="1605"/>
                <a:chExt cx="964" cy="480"/>
              </a:xfrm>
            </p:grpSpPr>
            <p:sp>
              <p:nvSpPr>
                <p:cNvPr id="61502" name="Freeform 62"/>
                <p:cNvSpPr>
                  <a:spLocks/>
                </p:cNvSpPr>
                <p:nvPr/>
              </p:nvSpPr>
              <p:spPr bwMode="auto">
                <a:xfrm rot="10399079">
                  <a:off x="4375" y="1605"/>
                  <a:ext cx="964" cy="480"/>
                </a:xfrm>
                <a:custGeom>
                  <a:avLst/>
                  <a:gdLst>
                    <a:gd name="T0" fmla="*/ 196 w 964"/>
                    <a:gd name="T1" fmla="*/ 12 h 480"/>
                    <a:gd name="T2" fmla="*/ 124 w 964"/>
                    <a:gd name="T3" fmla="*/ 36 h 480"/>
                    <a:gd name="T4" fmla="*/ 4 w 964"/>
                    <a:gd name="T5" fmla="*/ 84 h 480"/>
                    <a:gd name="T6" fmla="*/ 64 w 964"/>
                    <a:gd name="T7" fmla="*/ 300 h 480"/>
                    <a:gd name="T8" fmla="*/ 100 w 964"/>
                    <a:gd name="T9" fmla="*/ 312 h 480"/>
                    <a:gd name="T10" fmla="*/ 508 w 964"/>
                    <a:gd name="T11" fmla="*/ 444 h 480"/>
                    <a:gd name="T12" fmla="*/ 568 w 964"/>
                    <a:gd name="T13" fmla="*/ 456 h 480"/>
                    <a:gd name="T14" fmla="*/ 640 w 964"/>
                    <a:gd name="T15" fmla="*/ 480 h 480"/>
                    <a:gd name="T16" fmla="*/ 892 w 964"/>
                    <a:gd name="T17" fmla="*/ 456 h 480"/>
                    <a:gd name="T18" fmla="*/ 904 w 964"/>
                    <a:gd name="T19" fmla="*/ 408 h 480"/>
                    <a:gd name="T20" fmla="*/ 916 w 964"/>
                    <a:gd name="T21" fmla="*/ 348 h 480"/>
                    <a:gd name="T22" fmla="*/ 964 w 964"/>
                    <a:gd name="T23" fmla="*/ 264 h 480"/>
                    <a:gd name="T24" fmla="*/ 940 w 964"/>
                    <a:gd name="T25" fmla="*/ 168 h 480"/>
                    <a:gd name="T26" fmla="*/ 868 w 964"/>
                    <a:gd name="T27" fmla="*/ 96 h 480"/>
                    <a:gd name="T28" fmla="*/ 844 w 964"/>
                    <a:gd name="T29" fmla="*/ 60 h 480"/>
                    <a:gd name="T30" fmla="*/ 652 w 964"/>
                    <a:gd name="T31" fmla="*/ 36 h 480"/>
                    <a:gd name="T32" fmla="*/ 448 w 964"/>
                    <a:gd name="T33" fmla="*/ 0 h 480"/>
                    <a:gd name="T34" fmla="*/ 196 w 964"/>
                    <a:gd name="T35" fmla="*/ 1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4" h="480">
                      <a:moveTo>
                        <a:pt x="196" y="12"/>
                      </a:moveTo>
                      <a:cubicBezTo>
                        <a:pt x="172" y="20"/>
                        <a:pt x="149" y="31"/>
                        <a:pt x="124" y="36"/>
                      </a:cubicBezTo>
                      <a:cubicBezTo>
                        <a:pt x="0" y="61"/>
                        <a:pt x="29" y="10"/>
                        <a:pt x="4" y="84"/>
                      </a:cubicBezTo>
                      <a:cubicBezTo>
                        <a:pt x="19" y="158"/>
                        <a:pt x="40" y="228"/>
                        <a:pt x="64" y="300"/>
                      </a:cubicBezTo>
                      <a:cubicBezTo>
                        <a:pt x="68" y="312"/>
                        <a:pt x="88" y="308"/>
                        <a:pt x="100" y="312"/>
                      </a:cubicBezTo>
                      <a:cubicBezTo>
                        <a:pt x="154" y="473"/>
                        <a:pt x="378" y="438"/>
                        <a:pt x="508" y="444"/>
                      </a:cubicBezTo>
                      <a:cubicBezTo>
                        <a:pt x="528" y="448"/>
                        <a:pt x="548" y="451"/>
                        <a:pt x="568" y="456"/>
                      </a:cubicBezTo>
                      <a:cubicBezTo>
                        <a:pt x="592" y="463"/>
                        <a:pt x="640" y="480"/>
                        <a:pt x="640" y="480"/>
                      </a:cubicBezTo>
                      <a:cubicBezTo>
                        <a:pt x="724" y="472"/>
                        <a:pt x="811" y="478"/>
                        <a:pt x="892" y="456"/>
                      </a:cubicBezTo>
                      <a:cubicBezTo>
                        <a:pt x="908" y="452"/>
                        <a:pt x="900" y="424"/>
                        <a:pt x="904" y="408"/>
                      </a:cubicBezTo>
                      <a:cubicBezTo>
                        <a:pt x="908" y="388"/>
                        <a:pt x="909" y="367"/>
                        <a:pt x="916" y="348"/>
                      </a:cubicBezTo>
                      <a:cubicBezTo>
                        <a:pt x="927" y="318"/>
                        <a:pt x="950" y="293"/>
                        <a:pt x="964" y="264"/>
                      </a:cubicBezTo>
                      <a:cubicBezTo>
                        <a:pt x="963" y="260"/>
                        <a:pt x="950" y="181"/>
                        <a:pt x="940" y="168"/>
                      </a:cubicBezTo>
                      <a:cubicBezTo>
                        <a:pt x="919" y="141"/>
                        <a:pt x="887" y="124"/>
                        <a:pt x="868" y="96"/>
                      </a:cubicBezTo>
                      <a:cubicBezTo>
                        <a:pt x="860" y="84"/>
                        <a:pt x="855" y="69"/>
                        <a:pt x="844" y="60"/>
                      </a:cubicBezTo>
                      <a:cubicBezTo>
                        <a:pt x="794" y="20"/>
                        <a:pt x="716" y="42"/>
                        <a:pt x="652" y="36"/>
                      </a:cubicBezTo>
                      <a:cubicBezTo>
                        <a:pt x="583" y="29"/>
                        <a:pt x="515" y="17"/>
                        <a:pt x="448" y="0"/>
                      </a:cubicBezTo>
                      <a:cubicBezTo>
                        <a:pt x="180" y="12"/>
                        <a:pt x="96" y="12"/>
                        <a:pt x="196" y="12"/>
                      </a:cubicBez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503" name="Freeform 63"/>
                <p:cNvSpPr>
                  <a:spLocks/>
                </p:cNvSpPr>
                <p:nvPr/>
              </p:nvSpPr>
              <p:spPr bwMode="auto">
                <a:xfrm rot="10399079">
                  <a:off x="4471" y="1656"/>
                  <a:ext cx="688" cy="82"/>
                </a:xfrm>
                <a:custGeom>
                  <a:avLst/>
                  <a:gdLst>
                    <a:gd name="T0" fmla="*/ 437 w 688"/>
                    <a:gd name="T1" fmla="*/ 82 h 82"/>
                    <a:gd name="T2" fmla="*/ 468 w 688"/>
                    <a:gd name="T3" fmla="*/ 81 h 82"/>
                    <a:gd name="T4" fmla="*/ 500 w 688"/>
                    <a:gd name="T5" fmla="*/ 81 h 82"/>
                    <a:gd name="T6" fmla="*/ 533 w 688"/>
                    <a:gd name="T7" fmla="*/ 82 h 82"/>
                    <a:gd name="T8" fmla="*/ 566 w 688"/>
                    <a:gd name="T9" fmla="*/ 82 h 82"/>
                    <a:gd name="T10" fmla="*/ 599 w 688"/>
                    <a:gd name="T11" fmla="*/ 79 h 82"/>
                    <a:gd name="T12" fmla="*/ 629 w 688"/>
                    <a:gd name="T13" fmla="*/ 73 h 82"/>
                    <a:gd name="T14" fmla="*/ 658 w 688"/>
                    <a:gd name="T15" fmla="*/ 60 h 82"/>
                    <a:gd name="T16" fmla="*/ 670 w 688"/>
                    <a:gd name="T17" fmla="*/ 51 h 82"/>
                    <a:gd name="T18" fmla="*/ 683 w 688"/>
                    <a:gd name="T19" fmla="*/ 40 h 82"/>
                    <a:gd name="T20" fmla="*/ 686 w 688"/>
                    <a:gd name="T21" fmla="*/ 32 h 82"/>
                    <a:gd name="T22" fmla="*/ 688 w 688"/>
                    <a:gd name="T23" fmla="*/ 29 h 82"/>
                    <a:gd name="T24" fmla="*/ 688 w 688"/>
                    <a:gd name="T25" fmla="*/ 26 h 82"/>
                    <a:gd name="T26" fmla="*/ 683 w 688"/>
                    <a:gd name="T27" fmla="*/ 24 h 82"/>
                    <a:gd name="T28" fmla="*/ 675 w 688"/>
                    <a:gd name="T29" fmla="*/ 29 h 82"/>
                    <a:gd name="T30" fmla="*/ 667 w 688"/>
                    <a:gd name="T31" fmla="*/ 32 h 82"/>
                    <a:gd name="T32" fmla="*/ 648 w 688"/>
                    <a:gd name="T33" fmla="*/ 35 h 82"/>
                    <a:gd name="T34" fmla="*/ 629 w 688"/>
                    <a:gd name="T35" fmla="*/ 37 h 82"/>
                    <a:gd name="T36" fmla="*/ 609 w 688"/>
                    <a:gd name="T37" fmla="*/ 43 h 82"/>
                    <a:gd name="T38" fmla="*/ 535 w 688"/>
                    <a:gd name="T39" fmla="*/ 51 h 82"/>
                    <a:gd name="T40" fmla="*/ 462 w 688"/>
                    <a:gd name="T41" fmla="*/ 54 h 82"/>
                    <a:gd name="T42" fmla="*/ 388 w 688"/>
                    <a:gd name="T43" fmla="*/ 51 h 82"/>
                    <a:gd name="T44" fmla="*/ 315 w 688"/>
                    <a:gd name="T45" fmla="*/ 43 h 82"/>
                    <a:gd name="T46" fmla="*/ 168 w 688"/>
                    <a:gd name="T47" fmla="*/ 24 h 82"/>
                    <a:gd name="T48" fmla="*/ 23 w 688"/>
                    <a:gd name="T49" fmla="*/ 5 h 82"/>
                    <a:gd name="T50" fmla="*/ 9 w 688"/>
                    <a:gd name="T51" fmla="*/ 2 h 82"/>
                    <a:gd name="T52" fmla="*/ 0 w 688"/>
                    <a:gd name="T53" fmla="*/ 0 h 82"/>
                    <a:gd name="T54" fmla="*/ 1 w 688"/>
                    <a:gd name="T55" fmla="*/ 7 h 82"/>
                    <a:gd name="T56" fmla="*/ 4 w 688"/>
                    <a:gd name="T57" fmla="*/ 11 h 82"/>
                    <a:gd name="T58" fmla="*/ 22 w 688"/>
                    <a:gd name="T59" fmla="*/ 19 h 82"/>
                    <a:gd name="T60" fmla="*/ 41 w 688"/>
                    <a:gd name="T61" fmla="*/ 26 h 82"/>
                    <a:gd name="T62" fmla="*/ 56 w 688"/>
                    <a:gd name="T63" fmla="*/ 35 h 82"/>
                    <a:gd name="T64" fmla="*/ 154 w 688"/>
                    <a:gd name="T65" fmla="*/ 51 h 82"/>
                    <a:gd name="T66" fmla="*/ 247 w 688"/>
                    <a:gd name="T67" fmla="*/ 65 h 82"/>
                    <a:gd name="T68" fmla="*/ 342 w 688"/>
                    <a:gd name="T69" fmla="*/ 76 h 82"/>
                    <a:gd name="T70" fmla="*/ 437 w 688"/>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82">
                      <a:moveTo>
                        <a:pt x="437" y="82"/>
                      </a:moveTo>
                      <a:lnTo>
                        <a:pt x="468" y="81"/>
                      </a:lnTo>
                      <a:lnTo>
                        <a:pt x="500" y="81"/>
                      </a:lnTo>
                      <a:lnTo>
                        <a:pt x="533" y="82"/>
                      </a:lnTo>
                      <a:lnTo>
                        <a:pt x="566" y="82"/>
                      </a:lnTo>
                      <a:lnTo>
                        <a:pt x="599" y="79"/>
                      </a:lnTo>
                      <a:lnTo>
                        <a:pt x="629" y="73"/>
                      </a:lnTo>
                      <a:lnTo>
                        <a:pt x="658" y="60"/>
                      </a:lnTo>
                      <a:lnTo>
                        <a:pt x="670" y="51"/>
                      </a:lnTo>
                      <a:lnTo>
                        <a:pt x="683" y="40"/>
                      </a:lnTo>
                      <a:lnTo>
                        <a:pt x="686" y="32"/>
                      </a:lnTo>
                      <a:lnTo>
                        <a:pt x="688" y="29"/>
                      </a:lnTo>
                      <a:lnTo>
                        <a:pt x="688" y="26"/>
                      </a:lnTo>
                      <a:lnTo>
                        <a:pt x="683" y="24"/>
                      </a:lnTo>
                      <a:lnTo>
                        <a:pt x="675" y="29"/>
                      </a:lnTo>
                      <a:lnTo>
                        <a:pt x="667" y="32"/>
                      </a:lnTo>
                      <a:lnTo>
                        <a:pt x="648" y="35"/>
                      </a:lnTo>
                      <a:lnTo>
                        <a:pt x="629" y="37"/>
                      </a:lnTo>
                      <a:lnTo>
                        <a:pt x="609" y="43"/>
                      </a:lnTo>
                      <a:lnTo>
                        <a:pt x="535" y="51"/>
                      </a:lnTo>
                      <a:lnTo>
                        <a:pt x="462" y="54"/>
                      </a:lnTo>
                      <a:lnTo>
                        <a:pt x="388" y="51"/>
                      </a:lnTo>
                      <a:lnTo>
                        <a:pt x="315" y="43"/>
                      </a:lnTo>
                      <a:lnTo>
                        <a:pt x="168" y="24"/>
                      </a:lnTo>
                      <a:lnTo>
                        <a:pt x="23" y="5"/>
                      </a:lnTo>
                      <a:lnTo>
                        <a:pt x="9" y="2"/>
                      </a:lnTo>
                      <a:lnTo>
                        <a:pt x="0" y="0"/>
                      </a:lnTo>
                      <a:lnTo>
                        <a:pt x="1" y="7"/>
                      </a:lnTo>
                      <a:lnTo>
                        <a:pt x="4" y="11"/>
                      </a:lnTo>
                      <a:lnTo>
                        <a:pt x="22" y="19"/>
                      </a:lnTo>
                      <a:lnTo>
                        <a:pt x="41" y="26"/>
                      </a:lnTo>
                      <a:lnTo>
                        <a:pt x="56" y="35"/>
                      </a:lnTo>
                      <a:lnTo>
                        <a:pt x="154" y="51"/>
                      </a:lnTo>
                      <a:lnTo>
                        <a:pt x="247" y="65"/>
                      </a:lnTo>
                      <a:lnTo>
                        <a:pt x="342" y="76"/>
                      </a:lnTo>
                      <a:lnTo>
                        <a:pt x="437" y="82"/>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504" name="Freeform 64"/>
                <p:cNvSpPr>
                  <a:spLocks/>
                </p:cNvSpPr>
                <p:nvPr/>
              </p:nvSpPr>
              <p:spPr bwMode="auto">
                <a:xfrm rot="10399079">
                  <a:off x="4393" y="1737"/>
                  <a:ext cx="919" cy="339"/>
                </a:xfrm>
                <a:custGeom>
                  <a:avLst/>
                  <a:gdLst>
                    <a:gd name="T0" fmla="*/ 551 w 919"/>
                    <a:gd name="T1" fmla="*/ 339 h 339"/>
                    <a:gd name="T2" fmla="*/ 677 w 919"/>
                    <a:gd name="T3" fmla="*/ 330 h 339"/>
                    <a:gd name="T4" fmla="*/ 783 w 919"/>
                    <a:gd name="T5" fmla="*/ 303 h 339"/>
                    <a:gd name="T6" fmla="*/ 856 w 919"/>
                    <a:gd name="T7" fmla="*/ 257 h 339"/>
                    <a:gd name="T8" fmla="*/ 903 w 919"/>
                    <a:gd name="T9" fmla="*/ 227 h 339"/>
                    <a:gd name="T10" fmla="*/ 916 w 919"/>
                    <a:gd name="T11" fmla="*/ 207 h 339"/>
                    <a:gd name="T12" fmla="*/ 917 w 919"/>
                    <a:gd name="T13" fmla="*/ 167 h 339"/>
                    <a:gd name="T14" fmla="*/ 919 w 919"/>
                    <a:gd name="T15" fmla="*/ 126 h 339"/>
                    <a:gd name="T16" fmla="*/ 912 w 919"/>
                    <a:gd name="T17" fmla="*/ 120 h 339"/>
                    <a:gd name="T18" fmla="*/ 898 w 919"/>
                    <a:gd name="T19" fmla="*/ 148 h 339"/>
                    <a:gd name="T20" fmla="*/ 881 w 919"/>
                    <a:gd name="T21" fmla="*/ 199 h 339"/>
                    <a:gd name="T22" fmla="*/ 862 w 919"/>
                    <a:gd name="T23" fmla="*/ 216 h 339"/>
                    <a:gd name="T24" fmla="*/ 837 w 919"/>
                    <a:gd name="T25" fmla="*/ 210 h 339"/>
                    <a:gd name="T26" fmla="*/ 815 w 919"/>
                    <a:gd name="T27" fmla="*/ 188 h 339"/>
                    <a:gd name="T28" fmla="*/ 810 w 919"/>
                    <a:gd name="T29" fmla="*/ 177 h 339"/>
                    <a:gd name="T30" fmla="*/ 804 w 919"/>
                    <a:gd name="T31" fmla="*/ 166 h 339"/>
                    <a:gd name="T32" fmla="*/ 772 w 919"/>
                    <a:gd name="T33" fmla="*/ 150 h 339"/>
                    <a:gd name="T34" fmla="*/ 745 w 919"/>
                    <a:gd name="T35" fmla="*/ 180 h 339"/>
                    <a:gd name="T36" fmla="*/ 712 w 919"/>
                    <a:gd name="T37" fmla="*/ 200 h 339"/>
                    <a:gd name="T38" fmla="*/ 636 w 919"/>
                    <a:gd name="T39" fmla="*/ 222 h 339"/>
                    <a:gd name="T40" fmla="*/ 553 w 919"/>
                    <a:gd name="T41" fmla="*/ 230 h 339"/>
                    <a:gd name="T42" fmla="*/ 398 w 919"/>
                    <a:gd name="T43" fmla="*/ 230 h 339"/>
                    <a:gd name="T44" fmla="*/ 294 w 919"/>
                    <a:gd name="T45" fmla="*/ 219 h 339"/>
                    <a:gd name="T46" fmla="*/ 227 w 919"/>
                    <a:gd name="T47" fmla="*/ 202 h 339"/>
                    <a:gd name="T48" fmla="*/ 167 w 919"/>
                    <a:gd name="T49" fmla="*/ 180 h 339"/>
                    <a:gd name="T50" fmla="*/ 117 w 919"/>
                    <a:gd name="T51" fmla="*/ 147 h 339"/>
                    <a:gd name="T52" fmla="*/ 96 w 919"/>
                    <a:gd name="T53" fmla="*/ 107 h 339"/>
                    <a:gd name="T54" fmla="*/ 117 w 919"/>
                    <a:gd name="T55" fmla="*/ 87 h 339"/>
                    <a:gd name="T56" fmla="*/ 177 w 919"/>
                    <a:gd name="T57" fmla="*/ 63 h 339"/>
                    <a:gd name="T58" fmla="*/ 273 w 919"/>
                    <a:gd name="T59" fmla="*/ 38 h 339"/>
                    <a:gd name="T60" fmla="*/ 399 w 919"/>
                    <a:gd name="T61" fmla="*/ 28 h 339"/>
                    <a:gd name="T62" fmla="*/ 524 w 919"/>
                    <a:gd name="T63" fmla="*/ 30 h 339"/>
                    <a:gd name="T64" fmla="*/ 647 w 919"/>
                    <a:gd name="T65" fmla="*/ 30 h 339"/>
                    <a:gd name="T66" fmla="*/ 671 w 919"/>
                    <a:gd name="T67" fmla="*/ 16 h 339"/>
                    <a:gd name="T68" fmla="*/ 556 w 919"/>
                    <a:gd name="T69" fmla="*/ 3 h 339"/>
                    <a:gd name="T70" fmla="*/ 305 w 919"/>
                    <a:gd name="T71" fmla="*/ 6 h 339"/>
                    <a:gd name="T72" fmla="*/ 160 w 919"/>
                    <a:gd name="T73" fmla="*/ 24 h 339"/>
                    <a:gd name="T74" fmla="*/ 63 w 919"/>
                    <a:gd name="T75" fmla="*/ 49 h 339"/>
                    <a:gd name="T76" fmla="*/ 0 w 919"/>
                    <a:gd name="T77" fmla="*/ 126 h 339"/>
                    <a:gd name="T78" fmla="*/ 54 w 919"/>
                    <a:gd name="T79" fmla="*/ 98 h 339"/>
                    <a:gd name="T80" fmla="*/ 81 w 919"/>
                    <a:gd name="T81" fmla="*/ 110 h 339"/>
                    <a:gd name="T82" fmla="*/ 89 w 919"/>
                    <a:gd name="T83" fmla="*/ 128 h 339"/>
                    <a:gd name="T84" fmla="*/ 74 w 919"/>
                    <a:gd name="T85" fmla="*/ 136 h 339"/>
                    <a:gd name="T86" fmla="*/ 44 w 919"/>
                    <a:gd name="T87" fmla="*/ 133 h 339"/>
                    <a:gd name="T88" fmla="*/ 36 w 919"/>
                    <a:gd name="T89" fmla="*/ 147 h 339"/>
                    <a:gd name="T90" fmla="*/ 30 w 919"/>
                    <a:gd name="T91" fmla="*/ 172 h 339"/>
                    <a:gd name="T92" fmla="*/ 96 w 919"/>
                    <a:gd name="T93" fmla="*/ 279 h 339"/>
                    <a:gd name="T94" fmla="*/ 205 w 919"/>
                    <a:gd name="T95" fmla="*/ 305 h 339"/>
                    <a:gd name="T96" fmla="*/ 376 w 919"/>
                    <a:gd name="T97" fmla="*/ 3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9" h="339">
                      <a:moveTo>
                        <a:pt x="488" y="339"/>
                      </a:moveTo>
                      <a:lnTo>
                        <a:pt x="551" y="339"/>
                      </a:lnTo>
                      <a:lnTo>
                        <a:pt x="614" y="336"/>
                      </a:lnTo>
                      <a:lnTo>
                        <a:pt x="677" y="330"/>
                      </a:lnTo>
                      <a:lnTo>
                        <a:pt x="739" y="320"/>
                      </a:lnTo>
                      <a:lnTo>
                        <a:pt x="783" y="303"/>
                      </a:lnTo>
                      <a:lnTo>
                        <a:pt x="821" y="282"/>
                      </a:lnTo>
                      <a:lnTo>
                        <a:pt x="856" y="257"/>
                      </a:lnTo>
                      <a:lnTo>
                        <a:pt x="889" y="229"/>
                      </a:lnTo>
                      <a:lnTo>
                        <a:pt x="903" y="227"/>
                      </a:lnTo>
                      <a:lnTo>
                        <a:pt x="911" y="218"/>
                      </a:lnTo>
                      <a:lnTo>
                        <a:pt x="916" y="207"/>
                      </a:lnTo>
                      <a:lnTo>
                        <a:pt x="919" y="181"/>
                      </a:lnTo>
                      <a:lnTo>
                        <a:pt x="917" y="167"/>
                      </a:lnTo>
                      <a:lnTo>
                        <a:pt x="917" y="153"/>
                      </a:lnTo>
                      <a:lnTo>
                        <a:pt x="919" y="126"/>
                      </a:lnTo>
                      <a:lnTo>
                        <a:pt x="916" y="121"/>
                      </a:lnTo>
                      <a:lnTo>
                        <a:pt x="912" y="120"/>
                      </a:lnTo>
                      <a:lnTo>
                        <a:pt x="901" y="121"/>
                      </a:lnTo>
                      <a:lnTo>
                        <a:pt x="898" y="148"/>
                      </a:lnTo>
                      <a:lnTo>
                        <a:pt x="892" y="175"/>
                      </a:lnTo>
                      <a:lnTo>
                        <a:pt x="881" y="199"/>
                      </a:lnTo>
                      <a:lnTo>
                        <a:pt x="871" y="208"/>
                      </a:lnTo>
                      <a:lnTo>
                        <a:pt x="862" y="216"/>
                      </a:lnTo>
                      <a:lnTo>
                        <a:pt x="848" y="216"/>
                      </a:lnTo>
                      <a:lnTo>
                        <a:pt x="837" y="210"/>
                      </a:lnTo>
                      <a:lnTo>
                        <a:pt x="824" y="199"/>
                      </a:lnTo>
                      <a:lnTo>
                        <a:pt x="815" y="188"/>
                      </a:lnTo>
                      <a:lnTo>
                        <a:pt x="813" y="181"/>
                      </a:lnTo>
                      <a:lnTo>
                        <a:pt x="810" y="177"/>
                      </a:lnTo>
                      <a:lnTo>
                        <a:pt x="807" y="169"/>
                      </a:lnTo>
                      <a:lnTo>
                        <a:pt x="804" y="166"/>
                      </a:lnTo>
                      <a:lnTo>
                        <a:pt x="797" y="164"/>
                      </a:lnTo>
                      <a:lnTo>
                        <a:pt x="772" y="150"/>
                      </a:lnTo>
                      <a:lnTo>
                        <a:pt x="759" y="166"/>
                      </a:lnTo>
                      <a:lnTo>
                        <a:pt x="745" y="180"/>
                      </a:lnTo>
                      <a:lnTo>
                        <a:pt x="729" y="191"/>
                      </a:lnTo>
                      <a:lnTo>
                        <a:pt x="712" y="200"/>
                      </a:lnTo>
                      <a:lnTo>
                        <a:pt x="676" y="215"/>
                      </a:lnTo>
                      <a:lnTo>
                        <a:pt x="636" y="222"/>
                      </a:lnTo>
                      <a:lnTo>
                        <a:pt x="595" y="227"/>
                      </a:lnTo>
                      <a:lnTo>
                        <a:pt x="553" y="230"/>
                      </a:lnTo>
                      <a:lnTo>
                        <a:pt x="469" y="235"/>
                      </a:lnTo>
                      <a:lnTo>
                        <a:pt x="398" y="230"/>
                      </a:lnTo>
                      <a:lnTo>
                        <a:pt x="328" y="224"/>
                      </a:lnTo>
                      <a:lnTo>
                        <a:pt x="294" y="219"/>
                      </a:lnTo>
                      <a:lnTo>
                        <a:pt x="259" y="213"/>
                      </a:lnTo>
                      <a:lnTo>
                        <a:pt x="227" y="202"/>
                      </a:lnTo>
                      <a:lnTo>
                        <a:pt x="196" y="189"/>
                      </a:lnTo>
                      <a:lnTo>
                        <a:pt x="167" y="180"/>
                      </a:lnTo>
                      <a:lnTo>
                        <a:pt x="141" y="166"/>
                      </a:lnTo>
                      <a:lnTo>
                        <a:pt x="117" y="147"/>
                      </a:lnTo>
                      <a:lnTo>
                        <a:pt x="96" y="121"/>
                      </a:lnTo>
                      <a:lnTo>
                        <a:pt x="96" y="107"/>
                      </a:lnTo>
                      <a:lnTo>
                        <a:pt x="106" y="95"/>
                      </a:lnTo>
                      <a:lnTo>
                        <a:pt x="117" y="87"/>
                      </a:lnTo>
                      <a:lnTo>
                        <a:pt x="145" y="73"/>
                      </a:lnTo>
                      <a:lnTo>
                        <a:pt x="177" y="63"/>
                      </a:lnTo>
                      <a:lnTo>
                        <a:pt x="210" y="52"/>
                      </a:lnTo>
                      <a:lnTo>
                        <a:pt x="273" y="38"/>
                      </a:lnTo>
                      <a:lnTo>
                        <a:pt x="336" y="32"/>
                      </a:lnTo>
                      <a:lnTo>
                        <a:pt x="399" y="28"/>
                      </a:lnTo>
                      <a:lnTo>
                        <a:pt x="461" y="28"/>
                      </a:lnTo>
                      <a:lnTo>
                        <a:pt x="524" y="30"/>
                      </a:lnTo>
                      <a:lnTo>
                        <a:pt x="586" y="32"/>
                      </a:lnTo>
                      <a:lnTo>
                        <a:pt x="647" y="30"/>
                      </a:lnTo>
                      <a:lnTo>
                        <a:pt x="707" y="24"/>
                      </a:lnTo>
                      <a:lnTo>
                        <a:pt x="671" y="16"/>
                      </a:lnTo>
                      <a:lnTo>
                        <a:pt x="633" y="9"/>
                      </a:lnTo>
                      <a:lnTo>
                        <a:pt x="556" y="3"/>
                      </a:lnTo>
                      <a:lnTo>
                        <a:pt x="403" y="0"/>
                      </a:lnTo>
                      <a:lnTo>
                        <a:pt x="305" y="6"/>
                      </a:lnTo>
                      <a:lnTo>
                        <a:pt x="207" y="16"/>
                      </a:lnTo>
                      <a:lnTo>
                        <a:pt x="160" y="24"/>
                      </a:lnTo>
                      <a:lnTo>
                        <a:pt x="111" y="35"/>
                      </a:lnTo>
                      <a:lnTo>
                        <a:pt x="63" y="49"/>
                      </a:lnTo>
                      <a:lnTo>
                        <a:pt x="16" y="65"/>
                      </a:lnTo>
                      <a:lnTo>
                        <a:pt x="0" y="126"/>
                      </a:lnTo>
                      <a:lnTo>
                        <a:pt x="40" y="96"/>
                      </a:lnTo>
                      <a:lnTo>
                        <a:pt x="54" y="98"/>
                      </a:lnTo>
                      <a:lnTo>
                        <a:pt x="68" y="103"/>
                      </a:lnTo>
                      <a:lnTo>
                        <a:pt x="81" y="110"/>
                      </a:lnTo>
                      <a:lnTo>
                        <a:pt x="90" y="121"/>
                      </a:lnTo>
                      <a:lnTo>
                        <a:pt x="89" y="128"/>
                      </a:lnTo>
                      <a:lnTo>
                        <a:pt x="85" y="131"/>
                      </a:lnTo>
                      <a:lnTo>
                        <a:pt x="74" y="136"/>
                      </a:lnTo>
                      <a:lnTo>
                        <a:pt x="51" y="129"/>
                      </a:lnTo>
                      <a:lnTo>
                        <a:pt x="44" y="133"/>
                      </a:lnTo>
                      <a:lnTo>
                        <a:pt x="40" y="136"/>
                      </a:lnTo>
                      <a:lnTo>
                        <a:pt x="36" y="147"/>
                      </a:lnTo>
                      <a:lnTo>
                        <a:pt x="35" y="159"/>
                      </a:lnTo>
                      <a:lnTo>
                        <a:pt x="30" y="172"/>
                      </a:lnTo>
                      <a:lnTo>
                        <a:pt x="44" y="260"/>
                      </a:lnTo>
                      <a:lnTo>
                        <a:pt x="96" y="279"/>
                      </a:lnTo>
                      <a:lnTo>
                        <a:pt x="150" y="294"/>
                      </a:lnTo>
                      <a:lnTo>
                        <a:pt x="205" y="305"/>
                      </a:lnTo>
                      <a:lnTo>
                        <a:pt x="262" y="314"/>
                      </a:lnTo>
                      <a:lnTo>
                        <a:pt x="376" y="327"/>
                      </a:lnTo>
                      <a:lnTo>
                        <a:pt x="488" y="339"/>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505" name="Freeform 65"/>
                <p:cNvSpPr>
                  <a:spLocks/>
                </p:cNvSpPr>
                <p:nvPr/>
              </p:nvSpPr>
              <p:spPr bwMode="auto">
                <a:xfrm rot="10399079">
                  <a:off x="4444" y="1954"/>
                  <a:ext cx="35" cy="36"/>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61506" name="Group 66"/>
            <p:cNvGrpSpPr>
              <a:grpSpLocks/>
            </p:cNvGrpSpPr>
            <p:nvPr/>
          </p:nvGrpSpPr>
          <p:grpSpPr bwMode="auto">
            <a:xfrm rot="479999">
              <a:off x="4694" y="845"/>
              <a:ext cx="422" cy="333"/>
              <a:chOff x="4375" y="1605"/>
              <a:chExt cx="964" cy="480"/>
            </a:xfrm>
          </p:grpSpPr>
          <p:sp>
            <p:nvSpPr>
              <p:cNvPr id="61507" name="Freeform 67"/>
              <p:cNvSpPr>
                <a:spLocks/>
              </p:cNvSpPr>
              <p:nvPr/>
            </p:nvSpPr>
            <p:spPr bwMode="auto">
              <a:xfrm rot="10399079">
                <a:off x="4375" y="1605"/>
                <a:ext cx="964" cy="480"/>
              </a:xfrm>
              <a:custGeom>
                <a:avLst/>
                <a:gdLst>
                  <a:gd name="T0" fmla="*/ 196 w 964"/>
                  <a:gd name="T1" fmla="*/ 12 h 480"/>
                  <a:gd name="T2" fmla="*/ 124 w 964"/>
                  <a:gd name="T3" fmla="*/ 36 h 480"/>
                  <a:gd name="T4" fmla="*/ 4 w 964"/>
                  <a:gd name="T5" fmla="*/ 84 h 480"/>
                  <a:gd name="T6" fmla="*/ 64 w 964"/>
                  <a:gd name="T7" fmla="*/ 300 h 480"/>
                  <a:gd name="T8" fmla="*/ 100 w 964"/>
                  <a:gd name="T9" fmla="*/ 312 h 480"/>
                  <a:gd name="T10" fmla="*/ 508 w 964"/>
                  <a:gd name="T11" fmla="*/ 444 h 480"/>
                  <a:gd name="T12" fmla="*/ 568 w 964"/>
                  <a:gd name="T13" fmla="*/ 456 h 480"/>
                  <a:gd name="T14" fmla="*/ 640 w 964"/>
                  <a:gd name="T15" fmla="*/ 480 h 480"/>
                  <a:gd name="T16" fmla="*/ 892 w 964"/>
                  <a:gd name="T17" fmla="*/ 456 h 480"/>
                  <a:gd name="T18" fmla="*/ 904 w 964"/>
                  <a:gd name="T19" fmla="*/ 408 h 480"/>
                  <a:gd name="T20" fmla="*/ 916 w 964"/>
                  <a:gd name="T21" fmla="*/ 348 h 480"/>
                  <a:gd name="T22" fmla="*/ 964 w 964"/>
                  <a:gd name="T23" fmla="*/ 264 h 480"/>
                  <a:gd name="T24" fmla="*/ 940 w 964"/>
                  <a:gd name="T25" fmla="*/ 168 h 480"/>
                  <a:gd name="T26" fmla="*/ 868 w 964"/>
                  <a:gd name="T27" fmla="*/ 96 h 480"/>
                  <a:gd name="T28" fmla="*/ 844 w 964"/>
                  <a:gd name="T29" fmla="*/ 60 h 480"/>
                  <a:gd name="T30" fmla="*/ 652 w 964"/>
                  <a:gd name="T31" fmla="*/ 36 h 480"/>
                  <a:gd name="T32" fmla="*/ 448 w 964"/>
                  <a:gd name="T33" fmla="*/ 0 h 480"/>
                  <a:gd name="T34" fmla="*/ 196 w 964"/>
                  <a:gd name="T35" fmla="*/ 1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4" h="480">
                    <a:moveTo>
                      <a:pt x="196" y="12"/>
                    </a:moveTo>
                    <a:cubicBezTo>
                      <a:pt x="172" y="20"/>
                      <a:pt x="149" y="31"/>
                      <a:pt x="124" y="36"/>
                    </a:cubicBezTo>
                    <a:cubicBezTo>
                      <a:pt x="0" y="61"/>
                      <a:pt x="29" y="10"/>
                      <a:pt x="4" y="84"/>
                    </a:cubicBezTo>
                    <a:cubicBezTo>
                      <a:pt x="19" y="158"/>
                      <a:pt x="40" y="228"/>
                      <a:pt x="64" y="300"/>
                    </a:cubicBezTo>
                    <a:cubicBezTo>
                      <a:pt x="68" y="312"/>
                      <a:pt x="88" y="308"/>
                      <a:pt x="100" y="312"/>
                    </a:cubicBezTo>
                    <a:cubicBezTo>
                      <a:pt x="154" y="473"/>
                      <a:pt x="378" y="438"/>
                      <a:pt x="508" y="444"/>
                    </a:cubicBezTo>
                    <a:cubicBezTo>
                      <a:pt x="528" y="448"/>
                      <a:pt x="548" y="451"/>
                      <a:pt x="568" y="456"/>
                    </a:cubicBezTo>
                    <a:cubicBezTo>
                      <a:pt x="592" y="463"/>
                      <a:pt x="640" y="480"/>
                      <a:pt x="640" y="480"/>
                    </a:cubicBezTo>
                    <a:cubicBezTo>
                      <a:pt x="724" y="472"/>
                      <a:pt x="811" y="478"/>
                      <a:pt x="892" y="456"/>
                    </a:cubicBezTo>
                    <a:cubicBezTo>
                      <a:pt x="908" y="452"/>
                      <a:pt x="900" y="424"/>
                      <a:pt x="904" y="408"/>
                    </a:cubicBezTo>
                    <a:cubicBezTo>
                      <a:pt x="908" y="388"/>
                      <a:pt x="909" y="367"/>
                      <a:pt x="916" y="348"/>
                    </a:cubicBezTo>
                    <a:cubicBezTo>
                      <a:pt x="927" y="318"/>
                      <a:pt x="950" y="293"/>
                      <a:pt x="964" y="264"/>
                    </a:cubicBezTo>
                    <a:cubicBezTo>
                      <a:pt x="963" y="260"/>
                      <a:pt x="950" y="181"/>
                      <a:pt x="940" y="168"/>
                    </a:cubicBezTo>
                    <a:cubicBezTo>
                      <a:pt x="919" y="141"/>
                      <a:pt x="887" y="124"/>
                      <a:pt x="868" y="96"/>
                    </a:cubicBezTo>
                    <a:cubicBezTo>
                      <a:pt x="860" y="84"/>
                      <a:pt x="855" y="69"/>
                      <a:pt x="844" y="60"/>
                    </a:cubicBezTo>
                    <a:cubicBezTo>
                      <a:pt x="794" y="20"/>
                      <a:pt x="716" y="42"/>
                      <a:pt x="652" y="36"/>
                    </a:cubicBezTo>
                    <a:cubicBezTo>
                      <a:pt x="583" y="29"/>
                      <a:pt x="515" y="17"/>
                      <a:pt x="448" y="0"/>
                    </a:cubicBezTo>
                    <a:cubicBezTo>
                      <a:pt x="180" y="12"/>
                      <a:pt x="96" y="12"/>
                      <a:pt x="196" y="12"/>
                    </a:cubicBez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508" name="Freeform 68"/>
              <p:cNvSpPr>
                <a:spLocks/>
              </p:cNvSpPr>
              <p:nvPr/>
            </p:nvSpPr>
            <p:spPr bwMode="auto">
              <a:xfrm rot="10399079">
                <a:off x="4471" y="1656"/>
                <a:ext cx="688" cy="82"/>
              </a:xfrm>
              <a:custGeom>
                <a:avLst/>
                <a:gdLst>
                  <a:gd name="T0" fmla="*/ 437 w 688"/>
                  <a:gd name="T1" fmla="*/ 82 h 82"/>
                  <a:gd name="T2" fmla="*/ 468 w 688"/>
                  <a:gd name="T3" fmla="*/ 81 h 82"/>
                  <a:gd name="T4" fmla="*/ 500 w 688"/>
                  <a:gd name="T5" fmla="*/ 81 h 82"/>
                  <a:gd name="T6" fmla="*/ 533 w 688"/>
                  <a:gd name="T7" fmla="*/ 82 h 82"/>
                  <a:gd name="T8" fmla="*/ 566 w 688"/>
                  <a:gd name="T9" fmla="*/ 82 h 82"/>
                  <a:gd name="T10" fmla="*/ 599 w 688"/>
                  <a:gd name="T11" fmla="*/ 79 h 82"/>
                  <a:gd name="T12" fmla="*/ 629 w 688"/>
                  <a:gd name="T13" fmla="*/ 73 h 82"/>
                  <a:gd name="T14" fmla="*/ 658 w 688"/>
                  <a:gd name="T15" fmla="*/ 60 h 82"/>
                  <a:gd name="T16" fmla="*/ 670 w 688"/>
                  <a:gd name="T17" fmla="*/ 51 h 82"/>
                  <a:gd name="T18" fmla="*/ 683 w 688"/>
                  <a:gd name="T19" fmla="*/ 40 h 82"/>
                  <a:gd name="T20" fmla="*/ 686 w 688"/>
                  <a:gd name="T21" fmla="*/ 32 h 82"/>
                  <a:gd name="T22" fmla="*/ 688 w 688"/>
                  <a:gd name="T23" fmla="*/ 29 h 82"/>
                  <a:gd name="T24" fmla="*/ 688 w 688"/>
                  <a:gd name="T25" fmla="*/ 26 h 82"/>
                  <a:gd name="T26" fmla="*/ 683 w 688"/>
                  <a:gd name="T27" fmla="*/ 24 h 82"/>
                  <a:gd name="T28" fmla="*/ 675 w 688"/>
                  <a:gd name="T29" fmla="*/ 29 h 82"/>
                  <a:gd name="T30" fmla="*/ 667 w 688"/>
                  <a:gd name="T31" fmla="*/ 32 h 82"/>
                  <a:gd name="T32" fmla="*/ 648 w 688"/>
                  <a:gd name="T33" fmla="*/ 35 h 82"/>
                  <a:gd name="T34" fmla="*/ 629 w 688"/>
                  <a:gd name="T35" fmla="*/ 37 h 82"/>
                  <a:gd name="T36" fmla="*/ 609 w 688"/>
                  <a:gd name="T37" fmla="*/ 43 h 82"/>
                  <a:gd name="T38" fmla="*/ 535 w 688"/>
                  <a:gd name="T39" fmla="*/ 51 h 82"/>
                  <a:gd name="T40" fmla="*/ 462 w 688"/>
                  <a:gd name="T41" fmla="*/ 54 h 82"/>
                  <a:gd name="T42" fmla="*/ 388 w 688"/>
                  <a:gd name="T43" fmla="*/ 51 h 82"/>
                  <a:gd name="T44" fmla="*/ 315 w 688"/>
                  <a:gd name="T45" fmla="*/ 43 h 82"/>
                  <a:gd name="T46" fmla="*/ 168 w 688"/>
                  <a:gd name="T47" fmla="*/ 24 h 82"/>
                  <a:gd name="T48" fmla="*/ 23 w 688"/>
                  <a:gd name="T49" fmla="*/ 5 h 82"/>
                  <a:gd name="T50" fmla="*/ 9 w 688"/>
                  <a:gd name="T51" fmla="*/ 2 h 82"/>
                  <a:gd name="T52" fmla="*/ 0 w 688"/>
                  <a:gd name="T53" fmla="*/ 0 h 82"/>
                  <a:gd name="T54" fmla="*/ 1 w 688"/>
                  <a:gd name="T55" fmla="*/ 7 h 82"/>
                  <a:gd name="T56" fmla="*/ 4 w 688"/>
                  <a:gd name="T57" fmla="*/ 11 h 82"/>
                  <a:gd name="T58" fmla="*/ 22 w 688"/>
                  <a:gd name="T59" fmla="*/ 19 h 82"/>
                  <a:gd name="T60" fmla="*/ 41 w 688"/>
                  <a:gd name="T61" fmla="*/ 26 h 82"/>
                  <a:gd name="T62" fmla="*/ 56 w 688"/>
                  <a:gd name="T63" fmla="*/ 35 h 82"/>
                  <a:gd name="T64" fmla="*/ 154 w 688"/>
                  <a:gd name="T65" fmla="*/ 51 h 82"/>
                  <a:gd name="T66" fmla="*/ 247 w 688"/>
                  <a:gd name="T67" fmla="*/ 65 h 82"/>
                  <a:gd name="T68" fmla="*/ 342 w 688"/>
                  <a:gd name="T69" fmla="*/ 76 h 82"/>
                  <a:gd name="T70" fmla="*/ 437 w 688"/>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82">
                    <a:moveTo>
                      <a:pt x="437" y="82"/>
                    </a:moveTo>
                    <a:lnTo>
                      <a:pt x="468" y="81"/>
                    </a:lnTo>
                    <a:lnTo>
                      <a:pt x="500" y="81"/>
                    </a:lnTo>
                    <a:lnTo>
                      <a:pt x="533" y="82"/>
                    </a:lnTo>
                    <a:lnTo>
                      <a:pt x="566" y="82"/>
                    </a:lnTo>
                    <a:lnTo>
                      <a:pt x="599" y="79"/>
                    </a:lnTo>
                    <a:lnTo>
                      <a:pt x="629" y="73"/>
                    </a:lnTo>
                    <a:lnTo>
                      <a:pt x="658" y="60"/>
                    </a:lnTo>
                    <a:lnTo>
                      <a:pt x="670" y="51"/>
                    </a:lnTo>
                    <a:lnTo>
                      <a:pt x="683" y="40"/>
                    </a:lnTo>
                    <a:lnTo>
                      <a:pt x="686" y="32"/>
                    </a:lnTo>
                    <a:lnTo>
                      <a:pt x="688" y="29"/>
                    </a:lnTo>
                    <a:lnTo>
                      <a:pt x="688" y="26"/>
                    </a:lnTo>
                    <a:lnTo>
                      <a:pt x="683" y="24"/>
                    </a:lnTo>
                    <a:lnTo>
                      <a:pt x="675" y="29"/>
                    </a:lnTo>
                    <a:lnTo>
                      <a:pt x="667" y="32"/>
                    </a:lnTo>
                    <a:lnTo>
                      <a:pt x="648" y="35"/>
                    </a:lnTo>
                    <a:lnTo>
                      <a:pt x="629" y="37"/>
                    </a:lnTo>
                    <a:lnTo>
                      <a:pt x="609" y="43"/>
                    </a:lnTo>
                    <a:lnTo>
                      <a:pt x="535" y="51"/>
                    </a:lnTo>
                    <a:lnTo>
                      <a:pt x="462" y="54"/>
                    </a:lnTo>
                    <a:lnTo>
                      <a:pt x="388" y="51"/>
                    </a:lnTo>
                    <a:lnTo>
                      <a:pt x="315" y="43"/>
                    </a:lnTo>
                    <a:lnTo>
                      <a:pt x="168" y="24"/>
                    </a:lnTo>
                    <a:lnTo>
                      <a:pt x="23" y="5"/>
                    </a:lnTo>
                    <a:lnTo>
                      <a:pt x="9" y="2"/>
                    </a:lnTo>
                    <a:lnTo>
                      <a:pt x="0" y="0"/>
                    </a:lnTo>
                    <a:lnTo>
                      <a:pt x="1" y="7"/>
                    </a:lnTo>
                    <a:lnTo>
                      <a:pt x="4" y="11"/>
                    </a:lnTo>
                    <a:lnTo>
                      <a:pt x="22" y="19"/>
                    </a:lnTo>
                    <a:lnTo>
                      <a:pt x="41" y="26"/>
                    </a:lnTo>
                    <a:lnTo>
                      <a:pt x="56" y="35"/>
                    </a:lnTo>
                    <a:lnTo>
                      <a:pt x="154" y="51"/>
                    </a:lnTo>
                    <a:lnTo>
                      <a:pt x="247" y="65"/>
                    </a:lnTo>
                    <a:lnTo>
                      <a:pt x="342" y="76"/>
                    </a:lnTo>
                    <a:lnTo>
                      <a:pt x="437" y="82"/>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509" name="Freeform 69"/>
              <p:cNvSpPr>
                <a:spLocks/>
              </p:cNvSpPr>
              <p:nvPr/>
            </p:nvSpPr>
            <p:spPr bwMode="auto">
              <a:xfrm rot="10399079">
                <a:off x="4393" y="1737"/>
                <a:ext cx="919" cy="339"/>
              </a:xfrm>
              <a:custGeom>
                <a:avLst/>
                <a:gdLst>
                  <a:gd name="T0" fmla="*/ 551 w 919"/>
                  <a:gd name="T1" fmla="*/ 339 h 339"/>
                  <a:gd name="T2" fmla="*/ 677 w 919"/>
                  <a:gd name="T3" fmla="*/ 330 h 339"/>
                  <a:gd name="T4" fmla="*/ 783 w 919"/>
                  <a:gd name="T5" fmla="*/ 303 h 339"/>
                  <a:gd name="T6" fmla="*/ 856 w 919"/>
                  <a:gd name="T7" fmla="*/ 257 h 339"/>
                  <a:gd name="T8" fmla="*/ 903 w 919"/>
                  <a:gd name="T9" fmla="*/ 227 h 339"/>
                  <a:gd name="T10" fmla="*/ 916 w 919"/>
                  <a:gd name="T11" fmla="*/ 207 h 339"/>
                  <a:gd name="T12" fmla="*/ 917 w 919"/>
                  <a:gd name="T13" fmla="*/ 167 h 339"/>
                  <a:gd name="T14" fmla="*/ 919 w 919"/>
                  <a:gd name="T15" fmla="*/ 126 h 339"/>
                  <a:gd name="T16" fmla="*/ 912 w 919"/>
                  <a:gd name="T17" fmla="*/ 120 h 339"/>
                  <a:gd name="T18" fmla="*/ 898 w 919"/>
                  <a:gd name="T19" fmla="*/ 148 h 339"/>
                  <a:gd name="T20" fmla="*/ 881 w 919"/>
                  <a:gd name="T21" fmla="*/ 199 h 339"/>
                  <a:gd name="T22" fmla="*/ 862 w 919"/>
                  <a:gd name="T23" fmla="*/ 216 h 339"/>
                  <a:gd name="T24" fmla="*/ 837 w 919"/>
                  <a:gd name="T25" fmla="*/ 210 h 339"/>
                  <a:gd name="T26" fmla="*/ 815 w 919"/>
                  <a:gd name="T27" fmla="*/ 188 h 339"/>
                  <a:gd name="T28" fmla="*/ 810 w 919"/>
                  <a:gd name="T29" fmla="*/ 177 h 339"/>
                  <a:gd name="T30" fmla="*/ 804 w 919"/>
                  <a:gd name="T31" fmla="*/ 166 h 339"/>
                  <a:gd name="T32" fmla="*/ 772 w 919"/>
                  <a:gd name="T33" fmla="*/ 150 h 339"/>
                  <a:gd name="T34" fmla="*/ 745 w 919"/>
                  <a:gd name="T35" fmla="*/ 180 h 339"/>
                  <a:gd name="T36" fmla="*/ 712 w 919"/>
                  <a:gd name="T37" fmla="*/ 200 h 339"/>
                  <a:gd name="T38" fmla="*/ 636 w 919"/>
                  <a:gd name="T39" fmla="*/ 222 h 339"/>
                  <a:gd name="T40" fmla="*/ 553 w 919"/>
                  <a:gd name="T41" fmla="*/ 230 h 339"/>
                  <a:gd name="T42" fmla="*/ 398 w 919"/>
                  <a:gd name="T43" fmla="*/ 230 h 339"/>
                  <a:gd name="T44" fmla="*/ 294 w 919"/>
                  <a:gd name="T45" fmla="*/ 219 h 339"/>
                  <a:gd name="T46" fmla="*/ 227 w 919"/>
                  <a:gd name="T47" fmla="*/ 202 h 339"/>
                  <a:gd name="T48" fmla="*/ 167 w 919"/>
                  <a:gd name="T49" fmla="*/ 180 h 339"/>
                  <a:gd name="T50" fmla="*/ 117 w 919"/>
                  <a:gd name="T51" fmla="*/ 147 h 339"/>
                  <a:gd name="T52" fmla="*/ 96 w 919"/>
                  <a:gd name="T53" fmla="*/ 107 h 339"/>
                  <a:gd name="T54" fmla="*/ 117 w 919"/>
                  <a:gd name="T55" fmla="*/ 87 h 339"/>
                  <a:gd name="T56" fmla="*/ 177 w 919"/>
                  <a:gd name="T57" fmla="*/ 63 h 339"/>
                  <a:gd name="T58" fmla="*/ 273 w 919"/>
                  <a:gd name="T59" fmla="*/ 38 h 339"/>
                  <a:gd name="T60" fmla="*/ 399 w 919"/>
                  <a:gd name="T61" fmla="*/ 28 h 339"/>
                  <a:gd name="T62" fmla="*/ 524 w 919"/>
                  <a:gd name="T63" fmla="*/ 30 h 339"/>
                  <a:gd name="T64" fmla="*/ 647 w 919"/>
                  <a:gd name="T65" fmla="*/ 30 h 339"/>
                  <a:gd name="T66" fmla="*/ 671 w 919"/>
                  <a:gd name="T67" fmla="*/ 16 h 339"/>
                  <a:gd name="T68" fmla="*/ 556 w 919"/>
                  <a:gd name="T69" fmla="*/ 3 h 339"/>
                  <a:gd name="T70" fmla="*/ 305 w 919"/>
                  <a:gd name="T71" fmla="*/ 6 h 339"/>
                  <a:gd name="T72" fmla="*/ 160 w 919"/>
                  <a:gd name="T73" fmla="*/ 24 h 339"/>
                  <a:gd name="T74" fmla="*/ 63 w 919"/>
                  <a:gd name="T75" fmla="*/ 49 h 339"/>
                  <a:gd name="T76" fmla="*/ 0 w 919"/>
                  <a:gd name="T77" fmla="*/ 126 h 339"/>
                  <a:gd name="T78" fmla="*/ 54 w 919"/>
                  <a:gd name="T79" fmla="*/ 98 h 339"/>
                  <a:gd name="T80" fmla="*/ 81 w 919"/>
                  <a:gd name="T81" fmla="*/ 110 h 339"/>
                  <a:gd name="T82" fmla="*/ 89 w 919"/>
                  <a:gd name="T83" fmla="*/ 128 h 339"/>
                  <a:gd name="T84" fmla="*/ 74 w 919"/>
                  <a:gd name="T85" fmla="*/ 136 h 339"/>
                  <a:gd name="T86" fmla="*/ 44 w 919"/>
                  <a:gd name="T87" fmla="*/ 133 h 339"/>
                  <a:gd name="T88" fmla="*/ 36 w 919"/>
                  <a:gd name="T89" fmla="*/ 147 h 339"/>
                  <a:gd name="T90" fmla="*/ 30 w 919"/>
                  <a:gd name="T91" fmla="*/ 172 h 339"/>
                  <a:gd name="T92" fmla="*/ 96 w 919"/>
                  <a:gd name="T93" fmla="*/ 279 h 339"/>
                  <a:gd name="T94" fmla="*/ 205 w 919"/>
                  <a:gd name="T95" fmla="*/ 305 h 339"/>
                  <a:gd name="T96" fmla="*/ 376 w 919"/>
                  <a:gd name="T97" fmla="*/ 3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9" h="339">
                    <a:moveTo>
                      <a:pt x="488" y="339"/>
                    </a:moveTo>
                    <a:lnTo>
                      <a:pt x="551" y="339"/>
                    </a:lnTo>
                    <a:lnTo>
                      <a:pt x="614" y="336"/>
                    </a:lnTo>
                    <a:lnTo>
                      <a:pt x="677" y="330"/>
                    </a:lnTo>
                    <a:lnTo>
                      <a:pt x="739" y="320"/>
                    </a:lnTo>
                    <a:lnTo>
                      <a:pt x="783" y="303"/>
                    </a:lnTo>
                    <a:lnTo>
                      <a:pt x="821" y="282"/>
                    </a:lnTo>
                    <a:lnTo>
                      <a:pt x="856" y="257"/>
                    </a:lnTo>
                    <a:lnTo>
                      <a:pt x="889" y="229"/>
                    </a:lnTo>
                    <a:lnTo>
                      <a:pt x="903" y="227"/>
                    </a:lnTo>
                    <a:lnTo>
                      <a:pt x="911" y="218"/>
                    </a:lnTo>
                    <a:lnTo>
                      <a:pt x="916" y="207"/>
                    </a:lnTo>
                    <a:lnTo>
                      <a:pt x="919" y="181"/>
                    </a:lnTo>
                    <a:lnTo>
                      <a:pt x="917" y="167"/>
                    </a:lnTo>
                    <a:lnTo>
                      <a:pt x="917" y="153"/>
                    </a:lnTo>
                    <a:lnTo>
                      <a:pt x="919" y="126"/>
                    </a:lnTo>
                    <a:lnTo>
                      <a:pt x="916" y="121"/>
                    </a:lnTo>
                    <a:lnTo>
                      <a:pt x="912" y="120"/>
                    </a:lnTo>
                    <a:lnTo>
                      <a:pt x="901" y="121"/>
                    </a:lnTo>
                    <a:lnTo>
                      <a:pt x="898" y="148"/>
                    </a:lnTo>
                    <a:lnTo>
                      <a:pt x="892" y="175"/>
                    </a:lnTo>
                    <a:lnTo>
                      <a:pt x="881" y="199"/>
                    </a:lnTo>
                    <a:lnTo>
                      <a:pt x="871" y="208"/>
                    </a:lnTo>
                    <a:lnTo>
                      <a:pt x="862" y="216"/>
                    </a:lnTo>
                    <a:lnTo>
                      <a:pt x="848" y="216"/>
                    </a:lnTo>
                    <a:lnTo>
                      <a:pt x="837" y="210"/>
                    </a:lnTo>
                    <a:lnTo>
                      <a:pt x="824" y="199"/>
                    </a:lnTo>
                    <a:lnTo>
                      <a:pt x="815" y="188"/>
                    </a:lnTo>
                    <a:lnTo>
                      <a:pt x="813" y="181"/>
                    </a:lnTo>
                    <a:lnTo>
                      <a:pt x="810" y="177"/>
                    </a:lnTo>
                    <a:lnTo>
                      <a:pt x="807" y="169"/>
                    </a:lnTo>
                    <a:lnTo>
                      <a:pt x="804" y="166"/>
                    </a:lnTo>
                    <a:lnTo>
                      <a:pt x="797" y="164"/>
                    </a:lnTo>
                    <a:lnTo>
                      <a:pt x="772" y="150"/>
                    </a:lnTo>
                    <a:lnTo>
                      <a:pt x="759" y="166"/>
                    </a:lnTo>
                    <a:lnTo>
                      <a:pt x="745" y="180"/>
                    </a:lnTo>
                    <a:lnTo>
                      <a:pt x="729" y="191"/>
                    </a:lnTo>
                    <a:lnTo>
                      <a:pt x="712" y="200"/>
                    </a:lnTo>
                    <a:lnTo>
                      <a:pt x="676" y="215"/>
                    </a:lnTo>
                    <a:lnTo>
                      <a:pt x="636" y="222"/>
                    </a:lnTo>
                    <a:lnTo>
                      <a:pt x="595" y="227"/>
                    </a:lnTo>
                    <a:lnTo>
                      <a:pt x="553" y="230"/>
                    </a:lnTo>
                    <a:lnTo>
                      <a:pt x="469" y="235"/>
                    </a:lnTo>
                    <a:lnTo>
                      <a:pt x="398" y="230"/>
                    </a:lnTo>
                    <a:lnTo>
                      <a:pt x="328" y="224"/>
                    </a:lnTo>
                    <a:lnTo>
                      <a:pt x="294" y="219"/>
                    </a:lnTo>
                    <a:lnTo>
                      <a:pt x="259" y="213"/>
                    </a:lnTo>
                    <a:lnTo>
                      <a:pt x="227" y="202"/>
                    </a:lnTo>
                    <a:lnTo>
                      <a:pt x="196" y="189"/>
                    </a:lnTo>
                    <a:lnTo>
                      <a:pt x="167" y="180"/>
                    </a:lnTo>
                    <a:lnTo>
                      <a:pt x="141" y="166"/>
                    </a:lnTo>
                    <a:lnTo>
                      <a:pt x="117" y="147"/>
                    </a:lnTo>
                    <a:lnTo>
                      <a:pt x="96" y="121"/>
                    </a:lnTo>
                    <a:lnTo>
                      <a:pt x="96" y="107"/>
                    </a:lnTo>
                    <a:lnTo>
                      <a:pt x="106" y="95"/>
                    </a:lnTo>
                    <a:lnTo>
                      <a:pt x="117" y="87"/>
                    </a:lnTo>
                    <a:lnTo>
                      <a:pt x="145" y="73"/>
                    </a:lnTo>
                    <a:lnTo>
                      <a:pt x="177" y="63"/>
                    </a:lnTo>
                    <a:lnTo>
                      <a:pt x="210" y="52"/>
                    </a:lnTo>
                    <a:lnTo>
                      <a:pt x="273" y="38"/>
                    </a:lnTo>
                    <a:lnTo>
                      <a:pt x="336" y="32"/>
                    </a:lnTo>
                    <a:lnTo>
                      <a:pt x="399" y="28"/>
                    </a:lnTo>
                    <a:lnTo>
                      <a:pt x="461" y="28"/>
                    </a:lnTo>
                    <a:lnTo>
                      <a:pt x="524" y="30"/>
                    </a:lnTo>
                    <a:lnTo>
                      <a:pt x="586" y="32"/>
                    </a:lnTo>
                    <a:lnTo>
                      <a:pt x="647" y="30"/>
                    </a:lnTo>
                    <a:lnTo>
                      <a:pt x="707" y="24"/>
                    </a:lnTo>
                    <a:lnTo>
                      <a:pt x="671" y="16"/>
                    </a:lnTo>
                    <a:lnTo>
                      <a:pt x="633" y="9"/>
                    </a:lnTo>
                    <a:lnTo>
                      <a:pt x="556" y="3"/>
                    </a:lnTo>
                    <a:lnTo>
                      <a:pt x="403" y="0"/>
                    </a:lnTo>
                    <a:lnTo>
                      <a:pt x="305" y="6"/>
                    </a:lnTo>
                    <a:lnTo>
                      <a:pt x="207" y="16"/>
                    </a:lnTo>
                    <a:lnTo>
                      <a:pt x="160" y="24"/>
                    </a:lnTo>
                    <a:lnTo>
                      <a:pt x="111" y="35"/>
                    </a:lnTo>
                    <a:lnTo>
                      <a:pt x="63" y="49"/>
                    </a:lnTo>
                    <a:lnTo>
                      <a:pt x="16" y="65"/>
                    </a:lnTo>
                    <a:lnTo>
                      <a:pt x="0" y="126"/>
                    </a:lnTo>
                    <a:lnTo>
                      <a:pt x="40" y="96"/>
                    </a:lnTo>
                    <a:lnTo>
                      <a:pt x="54" y="98"/>
                    </a:lnTo>
                    <a:lnTo>
                      <a:pt x="68" y="103"/>
                    </a:lnTo>
                    <a:lnTo>
                      <a:pt x="81" y="110"/>
                    </a:lnTo>
                    <a:lnTo>
                      <a:pt x="90" y="121"/>
                    </a:lnTo>
                    <a:lnTo>
                      <a:pt x="89" y="128"/>
                    </a:lnTo>
                    <a:lnTo>
                      <a:pt x="85" y="131"/>
                    </a:lnTo>
                    <a:lnTo>
                      <a:pt x="74" y="136"/>
                    </a:lnTo>
                    <a:lnTo>
                      <a:pt x="51" y="129"/>
                    </a:lnTo>
                    <a:lnTo>
                      <a:pt x="44" y="133"/>
                    </a:lnTo>
                    <a:lnTo>
                      <a:pt x="40" y="136"/>
                    </a:lnTo>
                    <a:lnTo>
                      <a:pt x="36" y="147"/>
                    </a:lnTo>
                    <a:lnTo>
                      <a:pt x="35" y="159"/>
                    </a:lnTo>
                    <a:lnTo>
                      <a:pt x="30" y="172"/>
                    </a:lnTo>
                    <a:lnTo>
                      <a:pt x="44" y="260"/>
                    </a:lnTo>
                    <a:lnTo>
                      <a:pt x="96" y="279"/>
                    </a:lnTo>
                    <a:lnTo>
                      <a:pt x="150" y="294"/>
                    </a:lnTo>
                    <a:lnTo>
                      <a:pt x="205" y="305"/>
                    </a:lnTo>
                    <a:lnTo>
                      <a:pt x="262" y="314"/>
                    </a:lnTo>
                    <a:lnTo>
                      <a:pt x="376" y="327"/>
                    </a:lnTo>
                    <a:lnTo>
                      <a:pt x="488" y="339"/>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510" name="Freeform 70"/>
              <p:cNvSpPr>
                <a:spLocks/>
              </p:cNvSpPr>
              <p:nvPr/>
            </p:nvSpPr>
            <p:spPr bwMode="auto">
              <a:xfrm rot="10399079">
                <a:off x="4444" y="1954"/>
                <a:ext cx="35" cy="36"/>
              </a:xfrm>
              <a:custGeom>
                <a:avLst/>
                <a:gdLst>
                  <a:gd name="T0" fmla="*/ 8 w 35"/>
                  <a:gd name="T1" fmla="*/ 34 h 36"/>
                  <a:gd name="T2" fmla="*/ 24 w 35"/>
                  <a:gd name="T3" fmla="*/ 20 h 36"/>
                  <a:gd name="T4" fmla="*/ 30 w 35"/>
                  <a:gd name="T5" fmla="*/ 12 h 36"/>
                  <a:gd name="T6" fmla="*/ 35 w 35"/>
                  <a:gd name="T7" fmla="*/ 3 h 36"/>
                  <a:gd name="T8" fmla="*/ 30 w 35"/>
                  <a:gd name="T9" fmla="*/ 0 h 36"/>
                  <a:gd name="T10" fmla="*/ 22 w 35"/>
                  <a:gd name="T11" fmla="*/ 1 h 36"/>
                  <a:gd name="T12" fmla="*/ 3 w 35"/>
                  <a:gd name="T13" fmla="*/ 4 h 36"/>
                  <a:gd name="T14" fmla="*/ 0 w 35"/>
                  <a:gd name="T15" fmla="*/ 12 h 36"/>
                  <a:gd name="T16" fmla="*/ 0 w 35"/>
                  <a:gd name="T17" fmla="*/ 22 h 36"/>
                  <a:gd name="T18" fmla="*/ 2 w 35"/>
                  <a:gd name="T19" fmla="*/ 30 h 36"/>
                  <a:gd name="T20" fmla="*/ 7 w 35"/>
                  <a:gd name="T21" fmla="*/ 36 h 36"/>
                  <a:gd name="T22" fmla="*/ 8 w 35"/>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6">
                    <a:moveTo>
                      <a:pt x="8" y="34"/>
                    </a:moveTo>
                    <a:lnTo>
                      <a:pt x="24" y="20"/>
                    </a:lnTo>
                    <a:lnTo>
                      <a:pt x="30" y="12"/>
                    </a:lnTo>
                    <a:lnTo>
                      <a:pt x="35" y="3"/>
                    </a:lnTo>
                    <a:lnTo>
                      <a:pt x="30" y="0"/>
                    </a:lnTo>
                    <a:lnTo>
                      <a:pt x="22" y="1"/>
                    </a:lnTo>
                    <a:lnTo>
                      <a:pt x="3" y="4"/>
                    </a:lnTo>
                    <a:lnTo>
                      <a:pt x="0" y="12"/>
                    </a:lnTo>
                    <a:lnTo>
                      <a:pt x="0" y="22"/>
                    </a:lnTo>
                    <a:lnTo>
                      <a:pt x="2" y="30"/>
                    </a:lnTo>
                    <a:lnTo>
                      <a:pt x="7" y="3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61511" name="AutoShape 71"/>
          <p:cNvSpPr>
            <a:spLocks noChangeArrowheads="1"/>
          </p:cNvSpPr>
          <p:nvPr/>
        </p:nvSpPr>
        <p:spPr bwMode="auto">
          <a:xfrm>
            <a:off x="5724525" y="1484313"/>
            <a:ext cx="731838" cy="731837"/>
          </a:xfrm>
          <a:prstGeom prst="flowChartConnector">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de-DE" altLang="de-DE" sz="3700" b="1">
                <a:solidFill>
                  <a:srgbClr val="00FF00"/>
                </a:solidFill>
              </a:rPr>
              <a:t>!</a:t>
            </a:r>
            <a:endParaRPr lang="de-DE" altLang="de-DE"/>
          </a:p>
        </p:txBody>
      </p:sp>
      <p:sp>
        <p:nvSpPr>
          <p:cNvPr id="61512" name="Rectangle 72"/>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513" name="Rectangle 73"/>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61514" name="Rectangle 74"/>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par>
                                <p:cTn id="8" presetID="10" presetClass="entr" presetSubtype="0" fill="hold" nodeType="withEffect">
                                  <p:stCondLst>
                                    <p:cond delay="0"/>
                                  </p:stCondLst>
                                  <p:childTnLst>
                                    <p:set>
                                      <p:cBhvr>
                                        <p:cTn id="9" dur="1" fill="hold">
                                          <p:stCondLst>
                                            <p:cond delay="0"/>
                                          </p:stCondLst>
                                        </p:cTn>
                                        <p:tgtEl>
                                          <p:spTgt spid="61449"/>
                                        </p:tgtEl>
                                        <p:attrNameLst>
                                          <p:attrName>style.visibility</p:attrName>
                                        </p:attrNameLst>
                                      </p:cBhvr>
                                      <p:to>
                                        <p:strVal val="visible"/>
                                      </p:to>
                                    </p:set>
                                    <p:animEffect transition="in" filter="fade">
                                      <p:cBhvr>
                                        <p:cTn id="10" dur="2000"/>
                                        <p:tgtEl>
                                          <p:spTgt spid="61449"/>
                                        </p:tgtEl>
                                      </p:cBhvr>
                                    </p:animEffect>
                                  </p:childTnLst>
                                </p:cTn>
                              </p:par>
                              <p:par>
                                <p:cTn id="11" presetID="10" presetClass="entr" presetSubtype="0" fill="hold" nodeType="withEffect">
                                  <p:stCondLst>
                                    <p:cond delay="0"/>
                                  </p:stCondLst>
                                  <p:childTnLst>
                                    <p:set>
                                      <p:cBhvr>
                                        <p:cTn id="12" dur="1" fill="hold">
                                          <p:stCondLst>
                                            <p:cond delay="0"/>
                                          </p:stCondLst>
                                        </p:cTn>
                                        <p:tgtEl>
                                          <p:spTgt spid="61489"/>
                                        </p:tgtEl>
                                        <p:attrNameLst>
                                          <p:attrName>style.visibility</p:attrName>
                                        </p:attrNameLst>
                                      </p:cBhvr>
                                      <p:to>
                                        <p:strVal val="visible"/>
                                      </p:to>
                                    </p:set>
                                    <p:animEffect transition="in" filter="fade">
                                      <p:cBhvr>
                                        <p:cTn id="13" dur="2000"/>
                                        <p:tgtEl>
                                          <p:spTgt spid="61489"/>
                                        </p:tgtEl>
                                      </p:cBhvr>
                                    </p:animEffect>
                                  </p:childTnLst>
                                </p:cTn>
                              </p:par>
                              <p:par>
                                <p:cTn id="14" presetID="10" presetClass="entr" presetSubtype="0" fill="hold" nodeType="withEffect">
                                  <p:stCondLst>
                                    <p:cond delay="0"/>
                                  </p:stCondLst>
                                  <p:childTnLst>
                                    <p:set>
                                      <p:cBhvr>
                                        <p:cTn id="15" dur="1" fill="hold">
                                          <p:stCondLst>
                                            <p:cond delay="0"/>
                                          </p:stCondLst>
                                        </p:cTn>
                                        <p:tgtEl>
                                          <p:spTgt spid="61444"/>
                                        </p:tgtEl>
                                        <p:attrNameLst>
                                          <p:attrName>style.visibility</p:attrName>
                                        </p:attrNameLst>
                                      </p:cBhvr>
                                      <p:to>
                                        <p:strVal val="visible"/>
                                      </p:to>
                                    </p:set>
                                    <p:animEffect transition="in" filter="fade">
                                      <p:cBhvr>
                                        <p:cTn id="16" dur="2000"/>
                                        <p:tgtEl>
                                          <p:spTgt spid="614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43">
                                            <p:txEl>
                                              <p:pRg st="0" end="0"/>
                                            </p:txEl>
                                          </p:spTgt>
                                        </p:tgtEl>
                                        <p:attrNameLst>
                                          <p:attrName>style.visibility</p:attrName>
                                        </p:attrNameLst>
                                      </p:cBhvr>
                                      <p:to>
                                        <p:strVal val="visible"/>
                                      </p:to>
                                    </p:set>
                                    <p:animEffect transition="in" filter="fade">
                                      <p:cBhvr>
                                        <p:cTn id="21" dur="2000"/>
                                        <p:tgtEl>
                                          <p:spTgt spid="61443">
                                            <p:txEl>
                                              <p:pRg st="0" end="0"/>
                                            </p:txEl>
                                          </p:spTgt>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61464"/>
                                        </p:tgtEl>
                                        <p:attrNameLst>
                                          <p:attrName>style.visibility</p:attrName>
                                        </p:attrNameLst>
                                      </p:cBhvr>
                                      <p:to>
                                        <p:strVal val="visible"/>
                                      </p:to>
                                    </p:set>
                                    <p:animEffect transition="in" filter="fade">
                                      <p:cBhvr>
                                        <p:cTn id="25" dur="2000"/>
                                        <p:tgtEl>
                                          <p:spTgt spid="61464"/>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61488"/>
                                        </p:tgtEl>
                                        <p:attrNameLst>
                                          <p:attrName>style.visibility</p:attrName>
                                        </p:attrNameLst>
                                      </p:cBhvr>
                                      <p:to>
                                        <p:strVal val="visible"/>
                                      </p:to>
                                    </p:set>
                                    <p:animEffect transition="in" filter="fade">
                                      <p:cBhvr>
                                        <p:cTn id="28" dur="5000"/>
                                        <p:tgtEl>
                                          <p:spTgt spid="61488"/>
                                        </p:tgtEl>
                                      </p:cBhvr>
                                    </p:animEffect>
                                    <p:anim calcmode="lin" valueType="num">
                                      <p:cBhvr>
                                        <p:cTn id="29" dur="5000" fill="hold"/>
                                        <p:tgtEl>
                                          <p:spTgt spid="61488"/>
                                        </p:tgtEl>
                                        <p:attrNameLst>
                                          <p:attrName>ppt_x</p:attrName>
                                        </p:attrNameLst>
                                      </p:cBhvr>
                                      <p:tavLst>
                                        <p:tav tm="0">
                                          <p:val>
                                            <p:strVal val="#ppt_x"/>
                                          </p:val>
                                        </p:tav>
                                        <p:tav tm="100000">
                                          <p:val>
                                            <p:strVal val="#ppt_x"/>
                                          </p:val>
                                        </p:tav>
                                      </p:tavLst>
                                    </p:anim>
                                    <p:anim calcmode="lin" valueType="num">
                                      <p:cBhvr>
                                        <p:cTn id="30" dur="5000" fill="hold"/>
                                        <p:tgtEl>
                                          <p:spTgt spid="6148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1477"/>
                                        </p:tgtEl>
                                        <p:attrNameLst>
                                          <p:attrName>style.visibility</p:attrName>
                                        </p:attrNameLst>
                                      </p:cBhvr>
                                      <p:to>
                                        <p:strVal val="visible"/>
                                      </p:to>
                                    </p:set>
                                    <p:animEffect transition="in" filter="fade">
                                      <p:cBhvr>
                                        <p:cTn id="33" dur="5000"/>
                                        <p:tgtEl>
                                          <p:spTgt spid="61477"/>
                                        </p:tgtEl>
                                      </p:cBhvr>
                                    </p:animEffect>
                                    <p:anim calcmode="lin" valueType="num">
                                      <p:cBhvr>
                                        <p:cTn id="34" dur="5000" fill="hold"/>
                                        <p:tgtEl>
                                          <p:spTgt spid="61477"/>
                                        </p:tgtEl>
                                        <p:attrNameLst>
                                          <p:attrName>ppt_x</p:attrName>
                                        </p:attrNameLst>
                                      </p:cBhvr>
                                      <p:tavLst>
                                        <p:tav tm="0">
                                          <p:val>
                                            <p:strVal val="#ppt_x"/>
                                          </p:val>
                                        </p:tav>
                                        <p:tav tm="100000">
                                          <p:val>
                                            <p:strVal val="#ppt_x"/>
                                          </p:val>
                                        </p:tav>
                                      </p:tavLst>
                                    </p:anim>
                                    <p:anim calcmode="lin" valueType="num">
                                      <p:cBhvr>
                                        <p:cTn id="35" dur="5000" fill="hold"/>
                                        <p:tgtEl>
                                          <p:spTgt spid="61477"/>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61471"/>
                                        </p:tgtEl>
                                        <p:attrNameLst>
                                          <p:attrName>style.visibility</p:attrName>
                                        </p:attrNameLst>
                                      </p:cBhvr>
                                      <p:to>
                                        <p:strVal val="visible"/>
                                      </p:to>
                                    </p:set>
                                    <p:animEffect transition="in" filter="fade">
                                      <p:cBhvr>
                                        <p:cTn id="38" dur="2000"/>
                                        <p:tgtEl>
                                          <p:spTgt spid="61471"/>
                                        </p:tgtEl>
                                      </p:cBhvr>
                                    </p:animEffect>
                                  </p:childTnLst>
                                </p:cTn>
                              </p:par>
                              <p:par>
                                <p:cTn id="39" presetID="10" presetClass="entr" presetSubtype="0" fill="hold" nodeType="withEffect">
                                  <p:stCondLst>
                                    <p:cond delay="0"/>
                                  </p:stCondLst>
                                  <p:childTnLst>
                                    <p:set>
                                      <p:cBhvr>
                                        <p:cTn id="40" dur="1" fill="hold">
                                          <p:stCondLst>
                                            <p:cond delay="0"/>
                                          </p:stCondLst>
                                        </p:cTn>
                                        <p:tgtEl>
                                          <p:spTgt spid="61459"/>
                                        </p:tgtEl>
                                        <p:attrNameLst>
                                          <p:attrName>style.visibility</p:attrName>
                                        </p:attrNameLst>
                                      </p:cBhvr>
                                      <p:to>
                                        <p:strVal val="visible"/>
                                      </p:to>
                                    </p:set>
                                    <p:animEffect transition="in" filter="fade">
                                      <p:cBhvr>
                                        <p:cTn id="41" dur="2000"/>
                                        <p:tgtEl>
                                          <p:spTgt spid="61459"/>
                                        </p:tgtEl>
                                      </p:cBhvr>
                                    </p:animEffect>
                                  </p:childTnLst>
                                </p:cTn>
                              </p:par>
                              <p:par>
                                <p:cTn id="42" presetID="10" presetClass="entr" presetSubtype="0" fill="hold" grpId="0" nodeType="withEffect">
                                  <p:stCondLst>
                                    <p:cond delay="4000"/>
                                  </p:stCondLst>
                                  <p:childTnLst>
                                    <p:set>
                                      <p:cBhvr>
                                        <p:cTn id="43" dur="1" fill="hold">
                                          <p:stCondLst>
                                            <p:cond delay="0"/>
                                          </p:stCondLst>
                                        </p:cTn>
                                        <p:tgtEl>
                                          <p:spTgt spid="61443">
                                            <p:txEl>
                                              <p:pRg st="2" end="2"/>
                                            </p:txEl>
                                          </p:spTgt>
                                        </p:tgtEl>
                                        <p:attrNameLst>
                                          <p:attrName>style.visibility</p:attrName>
                                        </p:attrNameLst>
                                      </p:cBhvr>
                                      <p:to>
                                        <p:strVal val="visible"/>
                                      </p:to>
                                    </p:set>
                                    <p:animEffect transition="in" filter="fade">
                                      <p:cBhvr>
                                        <p:cTn id="44" dur="2000"/>
                                        <p:tgtEl>
                                          <p:spTgt spid="61443">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3000"/>
                                  </p:stCondLst>
                                  <p:childTnLst>
                                    <p:set>
                                      <p:cBhvr>
                                        <p:cTn id="48" dur="1" fill="hold">
                                          <p:stCondLst>
                                            <p:cond delay="0"/>
                                          </p:stCondLst>
                                        </p:cTn>
                                        <p:tgtEl>
                                          <p:spTgt spid="61443">
                                            <p:txEl>
                                              <p:pRg st="4" end="4"/>
                                            </p:txEl>
                                          </p:spTgt>
                                        </p:tgtEl>
                                        <p:attrNameLst>
                                          <p:attrName>style.visibility</p:attrName>
                                        </p:attrNameLst>
                                      </p:cBhvr>
                                      <p:to>
                                        <p:strVal val="visible"/>
                                      </p:to>
                                    </p:set>
                                    <p:animEffect transition="in" filter="fade">
                                      <p:cBhvr>
                                        <p:cTn id="49" dur="2000"/>
                                        <p:tgtEl>
                                          <p:spTgt spid="61443">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3000"/>
                                  </p:stCondLst>
                                  <p:childTnLst>
                                    <p:set>
                                      <p:cBhvr>
                                        <p:cTn id="53" dur="1" fill="hold">
                                          <p:stCondLst>
                                            <p:cond delay="0"/>
                                          </p:stCondLst>
                                        </p:cTn>
                                        <p:tgtEl>
                                          <p:spTgt spid="61443">
                                            <p:txEl>
                                              <p:pRg st="6" end="6"/>
                                            </p:txEl>
                                          </p:spTgt>
                                        </p:tgtEl>
                                        <p:attrNameLst>
                                          <p:attrName>style.visibility</p:attrName>
                                        </p:attrNameLst>
                                      </p:cBhvr>
                                      <p:to>
                                        <p:strVal val="visible"/>
                                      </p:to>
                                    </p:set>
                                    <p:animEffect transition="in" filter="fade">
                                      <p:cBhvr>
                                        <p:cTn id="54" dur="2000"/>
                                        <p:tgtEl>
                                          <p:spTgt spid="61443">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2000"/>
                                  </p:stCondLst>
                                  <p:childTnLst>
                                    <p:set>
                                      <p:cBhvr>
                                        <p:cTn id="58" dur="1" fill="hold">
                                          <p:stCondLst>
                                            <p:cond delay="0"/>
                                          </p:stCondLst>
                                        </p:cTn>
                                        <p:tgtEl>
                                          <p:spTgt spid="61443">
                                            <p:txEl>
                                              <p:pRg st="8" end="8"/>
                                            </p:txEl>
                                          </p:spTgt>
                                        </p:tgtEl>
                                        <p:attrNameLst>
                                          <p:attrName>style.visibility</p:attrName>
                                        </p:attrNameLst>
                                      </p:cBhvr>
                                      <p:to>
                                        <p:strVal val="visible"/>
                                      </p:to>
                                    </p:set>
                                    <p:animEffect transition="in" filter="fade">
                                      <p:cBhvr>
                                        <p:cTn id="59" dur="2000"/>
                                        <p:tgtEl>
                                          <p:spTgt spid="61443">
                                            <p:txEl>
                                              <p:pRg st="8" end="8"/>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xit" presetSubtype="0" fill="hold" nodeType="clickEffect">
                                  <p:stCondLst>
                                    <p:cond delay="0"/>
                                  </p:stCondLst>
                                  <p:childTnLst>
                                    <p:animEffect transition="out" filter="fade">
                                      <p:cBhvr>
                                        <p:cTn id="63" dur="5000"/>
                                        <p:tgtEl>
                                          <p:spTgt spid="61464"/>
                                        </p:tgtEl>
                                      </p:cBhvr>
                                    </p:animEffect>
                                    <p:anim calcmode="lin" valueType="num">
                                      <p:cBhvr>
                                        <p:cTn id="64" dur="5000"/>
                                        <p:tgtEl>
                                          <p:spTgt spid="61464"/>
                                        </p:tgtEl>
                                        <p:attrNameLst>
                                          <p:attrName>ppt_x</p:attrName>
                                        </p:attrNameLst>
                                      </p:cBhvr>
                                      <p:tavLst>
                                        <p:tav tm="0">
                                          <p:val>
                                            <p:strVal val="ppt_x"/>
                                          </p:val>
                                        </p:tav>
                                        <p:tav tm="100000">
                                          <p:val>
                                            <p:strVal val="ppt_x"/>
                                          </p:val>
                                        </p:tav>
                                      </p:tavLst>
                                    </p:anim>
                                    <p:anim calcmode="lin" valueType="num">
                                      <p:cBhvr>
                                        <p:cTn id="65" dur="5000"/>
                                        <p:tgtEl>
                                          <p:spTgt spid="61464"/>
                                        </p:tgtEl>
                                        <p:attrNameLst>
                                          <p:attrName>ppt_y</p:attrName>
                                        </p:attrNameLst>
                                      </p:cBhvr>
                                      <p:tavLst>
                                        <p:tav tm="0">
                                          <p:val>
                                            <p:strVal val="ppt_y"/>
                                          </p:val>
                                        </p:tav>
                                        <p:tav tm="100000">
                                          <p:val>
                                            <p:strVal val="ppt_y-.1"/>
                                          </p:val>
                                        </p:tav>
                                      </p:tavLst>
                                    </p:anim>
                                    <p:set>
                                      <p:cBhvr>
                                        <p:cTn id="66" dur="1" fill="hold">
                                          <p:stCondLst>
                                            <p:cond delay="4999"/>
                                          </p:stCondLst>
                                        </p:cTn>
                                        <p:tgtEl>
                                          <p:spTgt spid="61464"/>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xit" presetSubtype="10" fill="hold" grpId="1" nodeType="clickEffect">
                                  <p:stCondLst>
                                    <p:cond delay="0"/>
                                  </p:stCondLst>
                                  <p:childTnLst>
                                    <p:animEffect transition="out" filter="blinds(horizontal)">
                                      <p:cBhvr>
                                        <p:cTn id="70" dur="500"/>
                                        <p:tgtEl>
                                          <p:spTgt spid="61488"/>
                                        </p:tgtEl>
                                      </p:cBhvr>
                                    </p:animEffect>
                                    <p:set>
                                      <p:cBhvr>
                                        <p:cTn id="71" dur="1" fill="hold">
                                          <p:stCondLst>
                                            <p:cond delay="499"/>
                                          </p:stCondLst>
                                        </p:cTn>
                                        <p:tgtEl>
                                          <p:spTgt spid="6148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61511"/>
                                        </p:tgtEl>
                                        <p:attrNameLst>
                                          <p:attrName>style.visibility</p:attrName>
                                        </p:attrNameLst>
                                      </p:cBhvr>
                                      <p:to>
                                        <p:strVal val="visible"/>
                                      </p:to>
                                    </p:set>
                                    <p:animEffect transition="in" filter="fade">
                                      <p:cBhvr>
                                        <p:cTn id="76" dur="2000"/>
                                        <p:tgtEl>
                                          <p:spTgt spid="61511"/>
                                        </p:tgtEl>
                                      </p:cBhvr>
                                    </p:animEffect>
                                    <p:anim calcmode="lin" valueType="num">
                                      <p:cBhvr>
                                        <p:cTn id="77" dur="2000" fill="hold"/>
                                        <p:tgtEl>
                                          <p:spTgt spid="61511"/>
                                        </p:tgtEl>
                                        <p:attrNameLst>
                                          <p:attrName>ppt_x</p:attrName>
                                        </p:attrNameLst>
                                      </p:cBhvr>
                                      <p:tavLst>
                                        <p:tav tm="0">
                                          <p:val>
                                            <p:strVal val="#ppt_x"/>
                                          </p:val>
                                        </p:tav>
                                        <p:tav tm="100000">
                                          <p:val>
                                            <p:strVal val="#ppt_x"/>
                                          </p:val>
                                        </p:tav>
                                      </p:tavLst>
                                    </p:anim>
                                    <p:anim calcmode="lin" valueType="num">
                                      <p:cBhvr>
                                        <p:cTn id="78" dur="2000" fill="hold"/>
                                        <p:tgtEl>
                                          <p:spTgt spid="61511"/>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61494"/>
                                        </p:tgtEl>
                                        <p:attrNameLst>
                                          <p:attrName>style.visibility</p:attrName>
                                        </p:attrNameLst>
                                      </p:cBhvr>
                                      <p:to>
                                        <p:strVal val="visible"/>
                                      </p:to>
                                    </p:set>
                                    <p:animEffect transition="in" filter="fade">
                                      <p:cBhvr>
                                        <p:cTn id="81" dur="2000"/>
                                        <p:tgtEl>
                                          <p:spTgt spid="61494"/>
                                        </p:tgtEl>
                                      </p:cBhvr>
                                    </p:animEffect>
                                    <p:anim calcmode="lin" valueType="num">
                                      <p:cBhvr>
                                        <p:cTn id="82" dur="2000" fill="hold"/>
                                        <p:tgtEl>
                                          <p:spTgt spid="61494"/>
                                        </p:tgtEl>
                                        <p:attrNameLst>
                                          <p:attrName>ppt_x</p:attrName>
                                        </p:attrNameLst>
                                      </p:cBhvr>
                                      <p:tavLst>
                                        <p:tav tm="0">
                                          <p:val>
                                            <p:strVal val="#ppt_x"/>
                                          </p:val>
                                        </p:tav>
                                        <p:tav tm="100000">
                                          <p:val>
                                            <p:strVal val="#ppt_x"/>
                                          </p:val>
                                        </p:tav>
                                      </p:tavLst>
                                    </p:anim>
                                    <p:anim calcmode="lin" valueType="num">
                                      <p:cBhvr>
                                        <p:cTn id="83" dur="2000" fill="hold"/>
                                        <p:tgtEl>
                                          <p:spTgt spid="61494"/>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xit" presetSubtype="0" fill="hold" nodeType="clickEffect">
                                  <p:stCondLst>
                                    <p:cond delay="0"/>
                                  </p:stCondLst>
                                  <p:childTnLst>
                                    <p:animEffect transition="out" filter="fade">
                                      <p:cBhvr>
                                        <p:cTn id="87" dur="5000"/>
                                        <p:tgtEl>
                                          <p:spTgt spid="61489"/>
                                        </p:tgtEl>
                                      </p:cBhvr>
                                    </p:animEffect>
                                    <p:set>
                                      <p:cBhvr>
                                        <p:cTn id="88" dur="1" fill="hold">
                                          <p:stCondLst>
                                            <p:cond delay="4999"/>
                                          </p:stCondLst>
                                        </p:cTn>
                                        <p:tgtEl>
                                          <p:spTgt spid="61489"/>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xit" presetSubtype="0" fill="hold" nodeType="clickEffect">
                                  <p:stCondLst>
                                    <p:cond delay="0"/>
                                  </p:stCondLst>
                                  <p:childTnLst>
                                    <p:anim calcmode="lin" valueType="num">
                                      <p:cBhvr>
                                        <p:cTn id="92" dur="5000"/>
                                        <p:tgtEl>
                                          <p:spTgt spid="61449"/>
                                        </p:tgtEl>
                                        <p:attrNameLst>
                                          <p:attrName>ppt_w</p:attrName>
                                        </p:attrNameLst>
                                      </p:cBhvr>
                                      <p:tavLst>
                                        <p:tav tm="0">
                                          <p:val>
                                            <p:strVal val="ppt_w"/>
                                          </p:val>
                                        </p:tav>
                                        <p:tav tm="100000">
                                          <p:val>
                                            <p:strVal val="ppt_w*0.70"/>
                                          </p:val>
                                        </p:tav>
                                      </p:tavLst>
                                    </p:anim>
                                    <p:anim calcmode="lin" valueType="num">
                                      <p:cBhvr>
                                        <p:cTn id="93" dur="5000"/>
                                        <p:tgtEl>
                                          <p:spTgt spid="61449"/>
                                        </p:tgtEl>
                                        <p:attrNameLst>
                                          <p:attrName>ppt_h</p:attrName>
                                        </p:attrNameLst>
                                      </p:cBhvr>
                                      <p:tavLst>
                                        <p:tav tm="0">
                                          <p:val>
                                            <p:strVal val="ppt_h"/>
                                          </p:val>
                                        </p:tav>
                                        <p:tav tm="100000">
                                          <p:val>
                                            <p:strVal val="ppt_h"/>
                                          </p:val>
                                        </p:tav>
                                      </p:tavLst>
                                    </p:anim>
                                    <p:animEffect transition="out" filter="fade">
                                      <p:cBhvr>
                                        <p:cTn id="94" dur="5000"/>
                                        <p:tgtEl>
                                          <p:spTgt spid="61449"/>
                                        </p:tgtEl>
                                      </p:cBhvr>
                                    </p:animEffect>
                                    <p:set>
                                      <p:cBhvr>
                                        <p:cTn id="95" dur="1" fill="hold">
                                          <p:stCondLst>
                                            <p:cond delay="4999"/>
                                          </p:stCondLst>
                                        </p:cTn>
                                        <p:tgtEl>
                                          <p:spTgt spid="61449"/>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6" presetClass="entr" presetSubtype="0" fill="hold" grpId="0" nodeType="clickEffect" nodePh="1">
                                  <p:stCondLst>
                                    <p:cond delay="0"/>
                                  </p:stCondLst>
                                  <p:endCondLst>
                                    <p:cond evt="begin" delay="0">
                                      <p:tn val="98"/>
                                    </p:cond>
                                  </p:endCondLst>
                                  <p:childTnLst>
                                    <p:set>
                                      <p:cBhvr>
                                        <p:cTn id="99" dur="1" fill="hold">
                                          <p:stCondLst>
                                            <p:cond delay="0"/>
                                          </p:stCondLst>
                                        </p:cTn>
                                        <p:tgtEl>
                                          <p:spTgt spid="61512"/>
                                        </p:tgtEl>
                                        <p:attrNameLst>
                                          <p:attrName>style.visibility</p:attrName>
                                        </p:attrNameLst>
                                      </p:cBhvr>
                                      <p:to>
                                        <p:strVal val="visible"/>
                                      </p:to>
                                    </p:set>
                                    <p:animEffect transition="in" filter="wipe(down)">
                                      <p:cBhvr>
                                        <p:cTn id="100" dur="1450">
                                          <p:stCondLst>
                                            <p:cond delay="0"/>
                                          </p:stCondLst>
                                        </p:cTn>
                                        <p:tgtEl>
                                          <p:spTgt spid="61512"/>
                                        </p:tgtEl>
                                      </p:cBhvr>
                                    </p:animEffect>
                                    <p:anim calcmode="lin" valueType="num">
                                      <p:cBhvr>
                                        <p:cTn id="101" dur="4555" tmFilter="0,0; 0.14,0.36; 0.43,0.73; 0.71,0.91; 1.0,1.0">
                                          <p:stCondLst>
                                            <p:cond delay="0"/>
                                          </p:stCondLst>
                                        </p:cTn>
                                        <p:tgtEl>
                                          <p:spTgt spid="61512"/>
                                        </p:tgtEl>
                                        <p:attrNameLst>
                                          <p:attrName>ppt_x</p:attrName>
                                        </p:attrNameLst>
                                      </p:cBhvr>
                                      <p:tavLst>
                                        <p:tav tm="0">
                                          <p:val>
                                            <p:strVal val="#ppt_x-0.25"/>
                                          </p:val>
                                        </p:tav>
                                        <p:tav tm="100000">
                                          <p:val>
                                            <p:strVal val="#ppt_x"/>
                                          </p:val>
                                        </p:tav>
                                      </p:tavLst>
                                    </p:anim>
                                    <p:anim calcmode="lin" valueType="num">
                                      <p:cBhvr>
                                        <p:cTn id="102" dur="1660" tmFilter="0.0,0.0; 0.25,0.07; 0.50,0.2; 0.75,0.467; 1.0,1.0">
                                          <p:stCondLst>
                                            <p:cond delay="0"/>
                                          </p:stCondLst>
                                        </p:cTn>
                                        <p:tgtEl>
                                          <p:spTgt spid="61512"/>
                                        </p:tgtEl>
                                        <p:attrNameLst>
                                          <p:attrName>ppt_y</p:attrName>
                                        </p:attrNameLst>
                                      </p:cBhvr>
                                      <p:tavLst>
                                        <p:tav tm="0" fmla="#ppt_y-sin(pi*$)/3">
                                          <p:val>
                                            <p:fltVal val="0.5"/>
                                          </p:val>
                                        </p:tav>
                                        <p:tav tm="100000">
                                          <p:val>
                                            <p:fltVal val="1"/>
                                          </p:val>
                                        </p:tav>
                                      </p:tavLst>
                                    </p:anim>
                                    <p:anim calcmode="lin" valueType="num">
                                      <p:cBhvr>
                                        <p:cTn id="103" dur="1660" tmFilter="0, 0; 0.125,0.2665; 0.25,0.4; 0.375,0.465; 0.5,0.5;  0.625,0.535; 0.75,0.6; 0.875,0.7335; 1,1">
                                          <p:stCondLst>
                                            <p:cond delay="1660"/>
                                          </p:stCondLst>
                                        </p:cTn>
                                        <p:tgtEl>
                                          <p:spTgt spid="61512"/>
                                        </p:tgtEl>
                                        <p:attrNameLst>
                                          <p:attrName>ppt_y</p:attrName>
                                        </p:attrNameLst>
                                      </p:cBhvr>
                                      <p:tavLst>
                                        <p:tav tm="0" fmla="#ppt_y-sin(pi*$)/9">
                                          <p:val>
                                            <p:fltVal val="0"/>
                                          </p:val>
                                        </p:tav>
                                        <p:tav tm="100000">
                                          <p:val>
                                            <p:fltVal val="1"/>
                                          </p:val>
                                        </p:tav>
                                      </p:tavLst>
                                    </p:anim>
                                    <p:anim calcmode="lin" valueType="num">
                                      <p:cBhvr>
                                        <p:cTn id="104" dur="830" tmFilter="0, 0; 0.125,0.2665; 0.25,0.4; 0.375,0.465; 0.5,0.5;  0.625,0.535; 0.75,0.6; 0.875,0.7335; 1,1">
                                          <p:stCondLst>
                                            <p:cond delay="3310"/>
                                          </p:stCondLst>
                                        </p:cTn>
                                        <p:tgtEl>
                                          <p:spTgt spid="61512"/>
                                        </p:tgtEl>
                                        <p:attrNameLst>
                                          <p:attrName>ppt_y</p:attrName>
                                        </p:attrNameLst>
                                      </p:cBhvr>
                                      <p:tavLst>
                                        <p:tav tm="0" fmla="#ppt_y-sin(pi*$)/27">
                                          <p:val>
                                            <p:fltVal val="0"/>
                                          </p:val>
                                        </p:tav>
                                        <p:tav tm="100000">
                                          <p:val>
                                            <p:fltVal val="1"/>
                                          </p:val>
                                        </p:tav>
                                      </p:tavLst>
                                    </p:anim>
                                    <p:anim calcmode="lin" valueType="num">
                                      <p:cBhvr>
                                        <p:cTn id="105" dur="410" tmFilter="0, 0; 0.125,0.2665; 0.25,0.4; 0.375,0.465; 0.5,0.5;  0.625,0.535; 0.75,0.6; 0.875,0.7335; 1,1">
                                          <p:stCondLst>
                                            <p:cond delay="4140"/>
                                          </p:stCondLst>
                                        </p:cTn>
                                        <p:tgtEl>
                                          <p:spTgt spid="61512"/>
                                        </p:tgtEl>
                                        <p:attrNameLst>
                                          <p:attrName>ppt_y</p:attrName>
                                        </p:attrNameLst>
                                      </p:cBhvr>
                                      <p:tavLst>
                                        <p:tav tm="0" fmla="#ppt_y-sin(pi*$)/81">
                                          <p:val>
                                            <p:fltVal val="0"/>
                                          </p:val>
                                        </p:tav>
                                        <p:tav tm="100000">
                                          <p:val>
                                            <p:fltVal val="1"/>
                                          </p:val>
                                        </p:tav>
                                      </p:tavLst>
                                    </p:anim>
                                    <p:animScale>
                                      <p:cBhvr>
                                        <p:cTn id="106" dur="65">
                                          <p:stCondLst>
                                            <p:cond delay="1625"/>
                                          </p:stCondLst>
                                        </p:cTn>
                                        <p:tgtEl>
                                          <p:spTgt spid="61512"/>
                                        </p:tgtEl>
                                      </p:cBhvr>
                                      <p:to x="100000" y="60000"/>
                                    </p:animScale>
                                    <p:animScale>
                                      <p:cBhvr>
                                        <p:cTn id="107" dur="415" decel="50000">
                                          <p:stCondLst>
                                            <p:cond delay="1690"/>
                                          </p:stCondLst>
                                        </p:cTn>
                                        <p:tgtEl>
                                          <p:spTgt spid="61512"/>
                                        </p:tgtEl>
                                      </p:cBhvr>
                                      <p:to x="100000" y="100000"/>
                                    </p:animScale>
                                    <p:animScale>
                                      <p:cBhvr>
                                        <p:cTn id="108" dur="65">
                                          <p:stCondLst>
                                            <p:cond delay="3280"/>
                                          </p:stCondLst>
                                        </p:cTn>
                                        <p:tgtEl>
                                          <p:spTgt spid="61512"/>
                                        </p:tgtEl>
                                      </p:cBhvr>
                                      <p:to x="100000" y="80000"/>
                                    </p:animScale>
                                    <p:animScale>
                                      <p:cBhvr>
                                        <p:cTn id="109" dur="415" decel="50000">
                                          <p:stCondLst>
                                            <p:cond delay="3345"/>
                                          </p:stCondLst>
                                        </p:cTn>
                                        <p:tgtEl>
                                          <p:spTgt spid="61512"/>
                                        </p:tgtEl>
                                      </p:cBhvr>
                                      <p:to x="100000" y="100000"/>
                                    </p:animScale>
                                    <p:animScale>
                                      <p:cBhvr>
                                        <p:cTn id="110" dur="65">
                                          <p:stCondLst>
                                            <p:cond delay="4105"/>
                                          </p:stCondLst>
                                        </p:cTn>
                                        <p:tgtEl>
                                          <p:spTgt spid="61512"/>
                                        </p:tgtEl>
                                      </p:cBhvr>
                                      <p:to x="100000" y="90000"/>
                                    </p:animScale>
                                    <p:animScale>
                                      <p:cBhvr>
                                        <p:cTn id="111" dur="415" decel="50000">
                                          <p:stCondLst>
                                            <p:cond delay="4170"/>
                                          </p:stCondLst>
                                        </p:cTn>
                                        <p:tgtEl>
                                          <p:spTgt spid="61512"/>
                                        </p:tgtEl>
                                      </p:cBhvr>
                                      <p:to x="100000" y="100000"/>
                                    </p:animScale>
                                    <p:animScale>
                                      <p:cBhvr>
                                        <p:cTn id="112" dur="65">
                                          <p:stCondLst>
                                            <p:cond delay="4520"/>
                                          </p:stCondLst>
                                        </p:cTn>
                                        <p:tgtEl>
                                          <p:spTgt spid="61512"/>
                                        </p:tgtEl>
                                      </p:cBhvr>
                                      <p:to x="100000" y="95000"/>
                                    </p:animScale>
                                    <p:animScale>
                                      <p:cBhvr>
                                        <p:cTn id="113" dur="415" decel="50000">
                                          <p:stCondLst>
                                            <p:cond delay="4585"/>
                                          </p:stCondLst>
                                        </p:cTn>
                                        <p:tgtEl>
                                          <p:spTgt spid="615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uiExpand="1" build="p"/>
      <p:bldP spid="61488" grpId="0" uiExpand="1" animBg="1"/>
      <p:bldP spid="61488" grpId="1" animBg="1"/>
      <p:bldP spid="61511" grpId="0" animBg="1"/>
      <p:bldP spid="615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8788" y="1133475"/>
            <a:ext cx="8226425" cy="1143000"/>
          </a:xfrm>
        </p:spPr>
        <p:txBody>
          <a:bodyPr/>
          <a:lstStyle/>
          <a:p>
            <a:r>
              <a:rPr lang="de-DE" altLang="de-DE" sz="3400"/>
              <a:t>Teilnahmebestätigung</a:t>
            </a:r>
          </a:p>
        </p:txBody>
      </p:sp>
      <p:sp>
        <p:nvSpPr>
          <p:cNvPr id="133123" name="Rectangle 3"/>
          <p:cNvSpPr>
            <a:spLocks noGrp="1" noChangeArrowheads="1"/>
          </p:cNvSpPr>
          <p:nvPr>
            <p:ph type="body" idx="1"/>
          </p:nvPr>
        </p:nvSpPr>
        <p:spPr>
          <a:xfrm>
            <a:off x="458788" y="2535238"/>
            <a:ext cx="8226425" cy="3125787"/>
          </a:xfrm>
        </p:spPr>
        <p:txBody>
          <a:bodyPr/>
          <a:lstStyle/>
          <a:p>
            <a:pPr algn="ctr">
              <a:buFont typeface="Wingdings" pitchFamily="2" charset="2"/>
              <a:buNone/>
            </a:pPr>
            <a:r>
              <a:rPr lang="de-DE" altLang="de-DE" sz="2800" dirty="0"/>
              <a:t>Bitte bestätigen Sie die Teilnahme an dieser Schulung durch Ihre Unterschrift.</a:t>
            </a:r>
          </a:p>
          <a:p>
            <a:pPr algn="ctr"/>
            <a:endParaRPr lang="de-DE" altLang="de-DE" sz="2800" dirty="0"/>
          </a:p>
          <a:p>
            <a:pPr algn="ctr">
              <a:buFont typeface="Wingdings" pitchFamily="2" charset="2"/>
              <a:buNone/>
            </a:pPr>
            <a:r>
              <a:rPr lang="de-DE" altLang="de-DE" dirty="0"/>
              <a:t>Vielen Dank!</a:t>
            </a:r>
          </a:p>
          <a:p>
            <a:pPr algn="ctr">
              <a:buFont typeface="Wingdings" pitchFamily="2" charset="2"/>
              <a:buNone/>
            </a:pPr>
            <a:endParaRPr lang="de-DE" altLang="de-DE" dirty="0"/>
          </a:p>
          <a:p>
            <a:pPr algn="ctr">
              <a:buFont typeface="Wingdings" pitchFamily="2" charset="2"/>
              <a:buNone/>
            </a:pPr>
            <a:r>
              <a:rPr lang="de-DE" altLang="de-DE"/>
              <a:t>IBK</a:t>
            </a:r>
            <a:endParaRPr lang="de-DE" altLang="de-DE" dirty="0"/>
          </a:p>
        </p:txBody>
      </p:sp>
      <p:sp>
        <p:nvSpPr>
          <p:cNvPr id="133124" name="Rectangle 4"/>
          <p:cNvSpPr>
            <a:spLocks noChangeArrowheads="1"/>
          </p:cNvSpPr>
          <p:nvPr/>
        </p:nvSpPr>
        <p:spPr bwMode="auto">
          <a:xfrm>
            <a:off x="2268538" y="6453188"/>
            <a:ext cx="17272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125" name="Rectangle 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33126" name="Rectangle 6"/>
          <p:cNvSpPr>
            <a:spLocks noChangeArrowheads="1"/>
          </p:cNvSpPr>
          <p:nvPr/>
        </p:nvSpPr>
        <p:spPr bwMode="auto">
          <a:xfrm>
            <a:off x="7956550" y="0"/>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20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fade">
                                      <p:cBhvr>
                                        <p:cTn id="12" dur="2000"/>
                                        <p:tgtEl>
                                          <p:spTgt spid="133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fade">
                                      <p:cBhvr>
                                        <p:cTn id="17" dur="20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Effect transition="in" filter="fade">
                                      <p:cBhvr>
                                        <p:cTn id="22" dur="2000"/>
                                        <p:tgtEl>
                                          <p:spTgt spid="1331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nodePh="1">
                                  <p:stCondLst>
                                    <p:cond delay="10000"/>
                                  </p:stCondLst>
                                  <p:endCondLst>
                                    <p:cond evt="begin" delay="0">
                                      <p:tn val="25"/>
                                    </p:cond>
                                  </p:endCondLst>
                                  <p:childTnLst>
                                    <p:set>
                                      <p:cBhvr>
                                        <p:cTn id="26" dur="1" fill="hold">
                                          <p:stCondLst>
                                            <p:cond delay="499"/>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uiExpand="1" build="p"/>
      <p:bldP spid="1331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descr="Geflochten"/>
          <p:cNvSpPr>
            <a:spLocks/>
          </p:cNvSpPr>
          <p:nvPr/>
        </p:nvSpPr>
        <p:spPr bwMode="auto">
          <a:xfrm>
            <a:off x="5724525" y="2205038"/>
            <a:ext cx="2232025" cy="842962"/>
          </a:xfrm>
          <a:custGeom>
            <a:avLst/>
            <a:gdLst>
              <a:gd name="T0" fmla="*/ 0 w 1458"/>
              <a:gd name="T1" fmla="*/ 495 h 599"/>
              <a:gd name="T2" fmla="*/ 1188 w 1458"/>
              <a:gd name="T3" fmla="*/ 434 h 599"/>
              <a:gd name="T4" fmla="*/ 1250 w 1458"/>
              <a:gd name="T5" fmla="*/ 372 h 599"/>
              <a:gd name="T6" fmla="*/ 1274 w 1458"/>
              <a:gd name="T7" fmla="*/ 336 h 599"/>
              <a:gd name="T8" fmla="*/ 1458 w 1458"/>
              <a:gd name="T9" fmla="*/ 140 h 599"/>
              <a:gd name="T10" fmla="*/ 1446 w 1458"/>
              <a:gd name="T11" fmla="*/ 103 h 599"/>
              <a:gd name="T12" fmla="*/ 1360 w 1458"/>
              <a:gd name="T13" fmla="*/ 78 h 599"/>
              <a:gd name="T14" fmla="*/ 1164 w 1458"/>
              <a:gd name="T15" fmla="*/ 66 h 599"/>
              <a:gd name="T16" fmla="*/ 416 w 1458"/>
              <a:gd name="T17" fmla="*/ 54 h 599"/>
              <a:gd name="T18" fmla="*/ 367 w 1458"/>
              <a:gd name="T19" fmla="*/ 66 h 599"/>
              <a:gd name="T20" fmla="*/ 318 w 1458"/>
              <a:gd name="T21" fmla="*/ 140 h 599"/>
              <a:gd name="T22" fmla="*/ 281 w 1458"/>
              <a:gd name="T23" fmla="*/ 164 h 599"/>
              <a:gd name="T24" fmla="*/ 85 w 1458"/>
              <a:gd name="T25" fmla="*/ 409 h 599"/>
              <a:gd name="T26" fmla="*/ 0 w 1458"/>
              <a:gd name="T27" fmla="*/ 49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8" h="599">
                <a:moveTo>
                  <a:pt x="0" y="495"/>
                </a:moveTo>
                <a:cubicBezTo>
                  <a:pt x="56" y="496"/>
                  <a:pt x="941" y="599"/>
                  <a:pt x="1188" y="434"/>
                </a:cubicBezTo>
                <a:cubicBezTo>
                  <a:pt x="1255" y="335"/>
                  <a:pt x="1167" y="455"/>
                  <a:pt x="1250" y="372"/>
                </a:cubicBezTo>
                <a:cubicBezTo>
                  <a:pt x="1260" y="362"/>
                  <a:pt x="1264" y="347"/>
                  <a:pt x="1274" y="336"/>
                </a:cubicBezTo>
                <a:cubicBezTo>
                  <a:pt x="1332" y="271"/>
                  <a:pt x="1397" y="201"/>
                  <a:pt x="1458" y="140"/>
                </a:cubicBezTo>
                <a:cubicBezTo>
                  <a:pt x="1454" y="128"/>
                  <a:pt x="1455" y="112"/>
                  <a:pt x="1446" y="103"/>
                </a:cubicBezTo>
                <a:cubicBezTo>
                  <a:pt x="1425" y="82"/>
                  <a:pt x="1390" y="81"/>
                  <a:pt x="1360" y="78"/>
                </a:cubicBezTo>
                <a:cubicBezTo>
                  <a:pt x="1295" y="71"/>
                  <a:pt x="1229" y="70"/>
                  <a:pt x="1164" y="66"/>
                </a:cubicBezTo>
                <a:cubicBezTo>
                  <a:pt x="961" y="0"/>
                  <a:pt x="634" y="45"/>
                  <a:pt x="416" y="54"/>
                </a:cubicBezTo>
                <a:cubicBezTo>
                  <a:pt x="400" y="58"/>
                  <a:pt x="380" y="55"/>
                  <a:pt x="367" y="66"/>
                </a:cubicBezTo>
                <a:cubicBezTo>
                  <a:pt x="345" y="86"/>
                  <a:pt x="343" y="124"/>
                  <a:pt x="318" y="140"/>
                </a:cubicBezTo>
                <a:cubicBezTo>
                  <a:pt x="306" y="148"/>
                  <a:pt x="293" y="156"/>
                  <a:pt x="281" y="164"/>
                </a:cubicBezTo>
                <a:cubicBezTo>
                  <a:pt x="220" y="250"/>
                  <a:pt x="155" y="331"/>
                  <a:pt x="85" y="409"/>
                </a:cubicBezTo>
                <a:cubicBezTo>
                  <a:pt x="58" y="439"/>
                  <a:pt x="0" y="495"/>
                  <a:pt x="0" y="495"/>
                </a:cubicBezTo>
                <a:close/>
              </a:path>
            </a:pathLst>
          </a:custGeom>
          <a:pattFill prst="plaid">
            <a:fgClr>
              <a:srgbClr val="FFFFFF"/>
            </a:fgClr>
            <a:bgClr>
              <a:srgbClr val="3333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43" name="Rectangle 3"/>
          <p:cNvSpPr>
            <a:spLocks noGrp="1" noChangeArrowheads="1"/>
          </p:cNvSpPr>
          <p:nvPr>
            <p:ph type="body" idx="1"/>
          </p:nvPr>
        </p:nvSpPr>
        <p:spPr>
          <a:xfrm>
            <a:off x="468313" y="620713"/>
            <a:ext cx="4905375" cy="3024187"/>
          </a:xfrm>
        </p:spPr>
        <p:txBody>
          <a:bodyPr/>
          <a:lstStyle/>
          <a:p>
            <a:pPr>
              <a:lnSpc>
                <a:spcPct val="80000"/>
              </a:lnSpc>
            </a:pPr>
            <a:r>
              <a:rPr lang="de-DE" altLang="de-DE" sz="2000"/>
              <a:t>Schwämme und Drahtschwämme (z.B.) in einem Kunststoffkorb im Reinigungsmittelschrank/ -regal aufbewahren.</a:t>
            </a:r>
          </a:p>
          <a:p>
            <a:pPr>
              <a:lnSpc>
                <a:spcPct val="80000"/>
              </a:lnSpc>
            </a:pPr>
            <a:endParaRPr lang="de-DE" altLang="de-DE" sz="1000"/>
          </a:p>
          <a:p>
            <a:pPr>
              <a:lnSpc>
                <a:spcPct val="80000"/>
              </a:lnSpc>
            </a:pPr>
            <a:r>
              <a:rPr lang="de-DE" altLang="de-DE" sz="2000"/>
              <a:t>Darin sollte immer ein Handtuch liegen, um Restfeuchtigkeit aufzufangen.</a:t>
            </a:r>
          </a:p>
          <a:p>
            <a:pPr>
              <a:lnSpc>
                <a:spcPct val="80000"/>
              </a:lnSpc>
            </a:pPr>
            <a:endParaRPr lang="de-DE" altLang="de-DE" sz="1000"/>
          </a:p>
          <a:p>
            <a:pPr>
              <a:lnSpc>
                <a:spcPct val="80000"/>
              </a:lnSpc>
            </a:pPr>
            <a:r>
              <a:rPr lang="de-DE" altLang="de-DE" sz="2000"/>
              <a:t>Das Tuch, die Schwämme und die Drahtschwämme so oft wie nötig auswechseln.</a:t>
            </a:r>
          </a:p>
        </p:txBody>
      </p:sp>
      <p:sp>
        <p:nvSpPr>
          <p:cNvPr id="10245"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10246" name="AutoShape 6" descr="Geflochten"/>
          <p:cNvSpPr>
            <a:spLocks noChangeArrowheads="1"/>
          </p:cNvSpPr>
          <p:nvPr/>
        </p:nvSpPr>
        <p:spPr bwMode="auto">
          <a:xfrm>
            <a:off x="900113" y="4724400"/>
            <a:ext cx="2016125" cy="187325"/>
          </a:xfrm>
          <a:prstGeom prst="flowChartAlternateProcess">
            <a:avLst/>
          </a:prstGeom>
          <a:pattFill prst="plaid">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10247" name="AutoShape 7" descr="Geflochten"/>
          <p:cNvSpPr>
            <a:spLocks noChangeArrowheads="1"/>
          </p:cNvSpPr>
          <p:nvPr/>
        </p:nvSpPr>
        <p:spPr bwMode="auto">
          <a:xfrm>
            <a:off x="900113" y="4868863"/>
            <a:ext cx="2016125" cy="187325"/>
          </a:xfrm>
          <a:prstGeom prst="flowChartAlternateProcess">
            <a:avLst/>
          </a:prstGeom>
          <a:pattFill prst="plaid">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10248" name="AutoShape 8" descr="Geflochten"/>
          <p:cNvSpPr>
            <a:spLocks noChangeArrowheads="1"/>
          </p:cNvSpPr>
          <p:nvPr/>
        </p:nvSpPr>
        <p:spPr bwMode="auto">
          <a:xfrm>
            <a:off x="827088" y="5013325"/>
            <a:ext cx="2016125" cy="187325"/>
          </a:xfrm>
          <a:prstGeom prst="flowChartAlternateProcess">
            <a:avLst/>
          </a:prstGeom>
          <a:pattFill prst="plaid">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10249" name="AutoShape 9" descr="Geflochten"/>
          <p:cNvSpPr>
            <a:spLocks noChangeArrowheads="1"/>
          </p:cNvSpPr>
          <p:nvPr/>
        </p:nvSpPr>
        <p:spPr bwMode="auto">
          <a:xfrm>
            <a:off x="900113" y="5157788"/>
            <a:ext cx="2016125" cy="187325"/>
          </a:xfrm>
          <a:prstGeom prst="flowChartAlternateProcess">
            <a:avLst/>
          </a:prstGeom>
          <a:pattFill prst="plaid">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10250" name="AutoShape 10" descr="Geflochten"/>
          <p:cNvSpPr>
            <a:spLocks noChangeArrowheads="1"/>
          </p:cNvSpPr>
          <p:nvPr/>
        </p:nvSpPr>
        <p:spPr bwMode="auto">
          <a:xfrm>
            <a:off x="971550" y="5300663"/>
            <a:ext cx="2016125" cy="187325"/>
          </a:xfrm>
          <a:prstGeom prst="flowChartAlternateProcess">
            <a:avLst/>
          </a:prstGeom>
          <a:pattFill prst="plaid">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10251" name="AutoShape 11" descr="Geflochten"/>
          <p:cNvSpPr>
            <a:spLocks noChangeArrowheads="1"/>
          </p:cNvSpPr>
          <p:nvPr/>
        </p:nvSpPr>
        <p:spPr bwMode="auto">
          <a:xfrm>
            <a:off x="900113" y="5445125"/>
            <a:ext cx="2016125" cy="187325"/>
          </a:xfrm>
          <a:prstGeom prst="flowChartAlternateProcess">
            <a:avLst/>
          </a:prstGeom>
          <a:pattFill prst="plaid">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DE"/>
          </a:p>
        </p:txBody>
      </p:sp>
      <p:sp>
        <p:nvSpPr>
          <p:cNvPr id="10252" name="Rectangle 12"/>
          <p:cNvSpPr>
            <a:spLocks noChangeArrowheads="1"/>
          </p:cNvSpPr>
          <p:nvPr/>
        </p:nvSpPr>
        <p:spPr bwMode="auto">
          <a:xfrm>
            <a:off x="3419475" y="3573463"/>
            <a:ext cx="49053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Arial" charset="0"/>
              </a:defRPr>
            </a:lvl9pPr>
          </a:lstStyle>
          <a:p>
            <a:pPr>
              <a:lnSpc>
                <a:spcPct val="80000"/>
              </a:lnSpc>
            </a:pPr>
            <a:r>
              <a:rPr lang="de-DE" altLang="de-DE" sz="2000"/>
              <a:t>Geräte und Oberflächen, die mit Desinfektionsmittel behandelt und mit klarem Trinkwasser nachgespült wurden, …</a:t>
            </a:r>
          </a:p>
          <a:p>
            <a:pPr>
              <a:lnSpc>
                <a:spcPct val="80000"/>
              </a:lnSpc>
            </a:pPr>
            <a:endParaRPr lang="de-DE" altLang="de-DE" sz="1000"/>
          </a:p>
          <a:p>
            <a:pPr>
              <a:lnSpc>
                <a:spcPct val="80000"/>
              </a:lnSpc>
            </a:pPr>
            <a:r>
              <a:rPr lang="de-DE" altLang="de-DE" sz="2000"/>
              <a:t>bitte nur mit Einwegputzlappen oder frischen Handtüchern abtrocknen, …</a:t>
            </a:r>
          </a:p>
          <a:p>
            <a:pPr>
              <a:lnSpc>
                <a:spcPct val="80000"/>
              </a:lnSpc>
              <a:buFont typeface="Wingdings" pitchFamily="2" charset="2"/>
              <a:buNone/>
            </a:pPr>
            <a:endParaRPr lang="de-DE" altLang="de-DE" sz="1000"/>
          </a:p>
          <a:p>
            <a:pPr>
              <a:lnSpc>
                <a:spcPct val="80000"/>
              </a:lnSpc>
            </a:pPr>
            <a:r>
              <a:rPr lang="de-DE" altLang="de-DE" sz="2000"/>
              <a:t>um eine erneute „Kontamination“ mit Keimen bereits gebrauchter Handtücher oder Putzlappen zu vermeiden.</a:t>
            </a:r>
          </a:p>
        </p:txBody>
      </p:sp>
      <p:grpSp>
        <p:nvGrpSpPr>
          <p:cNvPr id="10253" name="Group 13"/>
          <p:cNvGrpSpPr>
            <a:grpSpLocks/>
          </p:cNvGrpSpPr>
          <p:nvPr/>
        </p:nvGrpSpPr>
        <p:grpSpPr bwMode="auto">
          <a:xfrm>
            <a:off x="5580063" y="2060575"/>
            <a:ext cx="2154237" cy="741363"/>
            <a:chOff x="4059" y="300"/>
            <a:chExt cx="1357" cy="467"/>
          </a:xfrm>
        </p:grpSpPr>
        <p:sp>
          <p:nvSpPr>
            <p:cNvPr id="10254" name="Oval 14" descr="60%"/>
            <p:cNvSpPr>
              <a:spLocks noChangeArrowheads="1"/>
            </p:cNvSpPr>
            <p:nvPr/>
          </p:nvSpPr>
          <p:spPr bwMode="auto">
            <a:xfrm rot="2764856">
              <a:off x="4242" y="117"/>
              <a:ext cx="271" cy="637"/>
            </a:xfrm>
            <a:prstGeom prst="ellipse">
              <a:avLst/>
            </a:prstGeom>
            <a:pattFill prst="pct60">
              <a:fgClr>
                <a:srgbClr val="333333"/>
              </a:fgClr>
              <a:bgClr>
                <a:srgbClr val="FFFFFF"/>
              </a:bgClr>
            </a:pattFill>
            <a:ln w="9525">
              <a:solidFill>
                <a:srgbClr val="808080"/>
              </a:solidFill>
              <a:round/>
              <a:headEnd/>
              <a:tailEnd/>
            </a:ln>
          </p:spPr>
          <p:txBody>
            <a:bodyPr/>
            <a:lstStyle/>
            <a:p>
              <a:endParaRPr lang="de-DE"/>
            </a:p>
          </p:txBody>
        </p:sp>
        <p:sp>
          <p:nvSpPr>
            <p:cNvPr id="10255" name="AutoShape 15"/>
            <p:cNvSpPr>
              <a:spLocks noChangeArrowheads="1"/>
            </p:cNvSpPr>
            <p:nvPr/>
          </p:nvSpPr>
          <p:spPr bwMode="auto">
            <a:xfrm>
              <a:off x="4422" y="527"/>
              <a:ext cx="721" cy="240"/>
            </a:xfrm>
            <a:prstGeom prst="bevel">
              <a:avLst>
                <a:gd name="adj" fmla="val 12500"/>
              </a:avLst>
            </a:prstGeom>
            <a:solidFill>
              <a:srgbClr val="FFFF99"/>
            </a:solidFill>
            <a:ln w="9525">
              <a:solidFill>
                <a:srgbClr val="006600"/>
              </a:solidFill>
              <a:miter lim="800000"/>
              <a:headEnd/>
              <a:tailEnd/>
            </a:ln>
          </p:spPr>
          <p:txBody>
            <a:bodyPr/>
            <a:lstStyle/>
            <a:p>
              <a:endParaRPr lang="de-DE"/>
            </a:p>
          </p:txBody>
        </p:sp>
        <p:sp>
          <p:nvSpPr>
            <p:cNvPr id="10256" name="AutoShape 16"/>
            <p:cNvSpPr>
              <a:spLocks noChangeArrowheads="1"/>
            </p:cNvSpPr>
            <p:nvPr/>
          </p:nvSpPr>
          <p:spPr bwMode="auto">
            <a:xfrm rot="-1405955">
              <a:off x="4422" y="346"/>
              <a:ext cx="721" cy="240"/>
            </a:xfrm>
            <a:prstGeom prst="bevel">
              <a:avLst>
                <a:gd name="adj" fmla="val 12500"/>
              </a:avLst>
            </a:prstGeom>
            <a:solidFill>
              <a:srgbClr val="FFFF99"/>
            </a:solidFill>
            <a:ln w="9525">
              <a:solidFill>
                <a:srgbClr val="006600"/>
              </a:solidFill>
              <a:miter lim="800000"/>
              <a:headEnd/>
              <a:tailEnd/>
            </a:ln>
          </p:spPr>
          <p:txBody>
            <a:bodyPr/>
            <a:lstStyle/>
            <a:p>
              <a:endParaRPr lang="de-DE"/>
            </a:p>
          </p:txBody>
        </p:sp>
        <p:sp>
          <p:nvSpPr>
            <p:cNvPr id="10257" name="AutoShape 17"/>
            <p:cNvSpPr>
              <a:spLocks noChangeArrowheads="1"/>
            </p:cNvSpPr>
            <p:nvPr/>
          </p:nvSpPr>
          <p:spPr bwMode="auto">
            <a:xfrm rot="1597130">
              <a:off x="4694" y="391"/>
              <a:ext cx="722" cy="240"/>
            </a:xfrm>
            <a:prstGeom prst="bevel">
              <a:avLst>
                <a:gd name="adj" fmla="val 12500"/>
              </a:avLst>
            </a:prstGeom>
            <a:solidFill>
              <a:srgbClr val="FFFF99"/>
            </a:solidFill>
            <a:ln w="9525">
              <a:solidFill>
                <a:srgbClr val="006600"/>
              </a:solidFill>
              <a:miter lim="800000"/>
              <a:headEnd/>
              <a:tailEnd/>
            </a:ln>
          </p:spPr>
          <p:txBody>
            <a:bodyPr/>
            <a:lstStyle/>
            <a:p>
              <a:endParaRPr lang="de-DE"/>
            </a:p>
          </p:txBody>
        </p:sp>
      </p:grpSp>
      <p:grpSp>
        <p:nvGrpSpPr>
          <p:cNvPr id="10258" name="Group 18"/>
          <p:cNvGrpSpPr>
            <a:grpSpLocks/>
          </p:cNvGrpSpPr>
          <p:nvPr/>
        </p:nvGrpSpPr>
        <p:grpSpPr bwMode="auto">
          <a:xfrm>
            <a:off x="5545138" y="1628775"/>
            <a:ext cx="2616200" cy="1323975"/>
            <a:chOff x="3606" y="981"/>
            <a:chExt cx="1648" cy="834"/>
          </a:xfrm>
        </p:grpSpPr>
        <p:sp>
          <p:nvSpPr>
            <p:cNvPr id="10259" name="Rectangle 19" descr="30%"/>
            <p:cNvSpPr>
              <a:spLocks noChangeArrowheads="1"/>
            </p:cNvSpPr>
            <p:nvPr/>
          </p:nvSpPr>
          <p:spPr bwMode="auto">
            <a:xfrm>
              <a:off x="4027" y="981"/>
              <a:ext cx="1227" cy="409"/>
            </a:xfrm>
            <a:prstGeom prst="rect">
              <a:avLst/>
            </a:prstGeom>
            <a:pattFill prst="pct30">
              <a:fgClr>
                <a:srgbClr val="0000FF">
                  <a:alpha val="50000"/>
                </a:srgbClr>
              </a:fgClr>
              <a:bgClr>
                <a:srgbClr val="FFFFFF">
                  <a:alpha val="50000"/>
                </a:srgbClr>
              </a:bgClr>
            </a:pattFill>
            <a:ln w="9525">
              <a:solidFill>
                <a:srgbClr val="0000FF"/>
              </a:solidFill>
              <a:miter lim="800000"/>
              <a:headEnd/>
              <a:tailEnd/>
            </a:ln>
          </p:spPr>
          <p:txBody>
            <a:bodyPr/>
            <a:lstStyle/>
            <a:p>
              <a:endParaRPr lang="de-DE"/>
            </a:p>
          </p:txBody>
        </p:sp>
        <p:sp>
          <p:nvSpPr>
            <p:cNvPr id="10260" name="AutoShape 20" descr="30%"/>
            <p:cNvSpPr>
              <a:spLocks noChangeArrowheads="1"/>
            </p:cNvSpPr>
            <p:nvPr/>
          </p:nvSpPr>
          <p:spPr bwMode="auto">
            <a:xfrm rot="5400000" flipV="1">
              <a:off x="3417" y="1185"/>
              <a:ext cx="815" cy="408"/>
            </a:xfrm>
            <a:prstGeom prst="parallelogram">
              <a:avLst>
                <a:gd name="adj" fmla="val 89880"/>
              </a:avLst>
            </a:prstGeom>
            <a:pattFill prst="pct30">
              <a:fgClr>
                <a:srgbClr val="0000FF">
                  <a:alpha val="50000"/>
                </a:srgbClr>
              </a:fgClr>
              <a:bgClr>
                <a:srgbClr val="FFFFFF">
                  <a:alpha val="50000"/>
                </a:srgbClr>
              </a:bgClr>
            </a:pattFill>
            <a:ln w="9525">
              <a:solidFill>
                <a:srgbClr val="0000FF"/>
              </a:solidFill>
              <a:miter lim="800000"/>
              <a:headEnd/>
              <a:tailEnd/>
            </a:ln>
          </p:spPr>
          <p:txBody>
            <a:bodyPr/>
            <a:lstStyle/>
            <a:p>
              <a:endParaRPr lang="de-DE"/>
            </a:p>
          </p:txBody>
        </p:sp>
        <p:sp>
          <p:nvSpPr>
            <p:cNvPr id="10261" name="Rectangle 21" descr="30%"/>
            <p:cNvSpPr>
              <a:spLocks noChangeArrowheads="1"/>
            </p:cNvSpPr>
            <p:nvPr/>
          </p:nvSpPr>
          <p:spPr bwMode="auto">
            <a:xfrm>
              <a:off x="3606" y="1373"/>
              <a:ext cx="1227" cy="442"/>
            </a:xfrm>
            <a:prstGeom prst="rect">
              <a:avLst/>
            </a:prstGeom>
            <a:pattFill prst="pct30">
              <a:fgClr>
                <a:srgbClr val="0000FF">
                  <a:alpha val="50000"/>
                </a:srgbClr>
              </a:fgClr>
              <a:bgClr>
                <a:srgbClr val="FFFFFF">
                  <a:alpha val="50000"/>
                </a:srgbClr>
              </a:bgClr>
            </a:pattFill>
            <a:ln w="9525">
              <a:solidFill>
                <a:srgbClr val="0000FF"/>
              </a:solidFill>
              <a:miter lim="800000"/>
              <a:headEnd/>
              <a:tailEnd/>
            </a:ln>
          </p:spPr>
          <p:txBody>
            <a:bodyPr/>
            <a:lstStyle/>
            <a:p>
              <a:endParaRPr lang="de-DE"/>
            </a:p>
          </p:txBody>
        </p:sp>
        <p:sp>
          <p:nvSpPr>
            <p:cNvPr id="10262" name="AutoShape 22" descr="30%"/>
            <p:cNvSpPr>
              <a:spLocks noChangeArrowheads="1"/>
            </p:cNvSpPr>
            <p:nvPr/>
          </p:nvSpPr>
          <p:spPr bwMode="auto">
            <a:xfrm rot="5400000" flipV="1">
              <a:off x="4640" y="1182"/>
              <a:ext cx="815" cy="413"/>
            </a:xfrm>
            <a:prstGeom prst="parallelogram">
              <a:avLst>
                <a:gd name="adj" fmla="val 88792"/>
              </a:avLst>
            </a:prstGeom>
            <a:pattFill prst="pct30">
              <a:fgClr>
                <a:srgbClr val="0000FF">
                  <a:alpha val="50000"/>
                </a:srgbClr>
              </a:fgClr>
              <a:bgClr>
                <a:srgbClr val="FFFFFF">
                  <a:alpha val="50000"/>
                </a:srgbClr>
              </a:bgClr>
            </a:pattFill>
            <a:ln w="9525">
              <a:solidFill>
                <a:srgbClr val="0000FF"/>
              </a:solidFill>
              <a:miter lim="800000"/>
              <a:headEnd/>
              <a:tailEnd/>
            </a:ln>
          </p:spPr>
          <p:txBody>
            <a:bodyPr/>
            <a:lstStyle/>
            <a:p>
              <a:endParaRPr lang="de-DE"/>
            </a:p>
          </p:txBody>
        </p:sp>
      </p:grpSp>
      <p:sp>
        <p:nvSpPr>
          <p:cNvPr id="10263" name="Rectangle 23"/>
          <p:cNvSpPr>
            <a:spLocks noChangeArrowheads="1"/>
          </p:cNvSpPr>
          <p:nvPr/>
        </p:nvSpPr>
        <p:spPr bwMode="auto">
          <a:xfrm>
            <a:off x="1778000"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4" name="Rectangle 24"/>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5" name="Rectangle 2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0266" name="Rectangle 26"/>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31" presetClass="entr" presetSubtype="0" fill="hold" nodeType="withEffect">
                                  <p:stCondLst>
                                    <p:cond delay="5000"/>
                                  </p:stCondLst>
                                  <p:iterate type="lt">
                                    <p:tmPct val="5000"/>
                                  </p:iterate>
                                  <p:childTnLst>
                                    <p:set>
                                      <p:cBhvr>
                                        <p:cTn id="9" dur="1" fill="hold">
                                          <p:stCondLst>
                                            <p:cond delay="0"/>
                                          </p:stCondLst>
                                        </p:cTn>
                                        <p:tgtEl>
                                          <p:spTgt spid="10258"/>
                                        </p:tgtEl>
                                        <p:attrNameLst>
                                          <p:attrName>style.visibility</p:attrName>
                                        </p:attrNameLst>
                                      </p:cBhvr>
                                      <p:to>
                                        <p:strVal val="visible"/>
                                      </p:to>
                                    </p:set>
                                    <p:anim calcmode="lin" valueType="num">
                                      <p:cBhvr>
                                        <p:cTn id="10" dur="2000" fill="hold"/>
                                        <p:tgtEl>
                                          <p:spTgt spid="10258"/>
                                        </p:tgtEl>
                                        <p:attrNameLst>
                                          <p:attrName>ppt_w</p:attrName>
                                        </p:attrNameLst>
                                      </p:cBhvr>
                                      <p:tavLst>
                                        <p:tav tm="0">
                                          <p:val>
                                            <p:fltVal val="0"/>
                                          </p:val>
                                        </p:tav>
                                        <p:tav tm="100000">
                                          <p:val>
                                            <p:strVal val="#ppt_w"/>
                                          </p:val>
                                        </p:tav>
                                      </p:tavLst>
                                    </p:anim>
                                    <p:anim calcmode="lin" valueType="num">
                                      <p:cBhvr>
                                        <p:cTn id="11" dur="2000" fill="hold"/>
                                        <p:tgtEl>
                                          <p:spTgt spid="10258"/>
                                        </p:tgtEl>
                                        <p:attrNameLst>
                                          <p:attrName>ppt_h</p:attrName>
                                        </p:attrNameLst>
                                      </p:cBhvr>
                                      <p:tavLst>
                                        <p:tav tm="0">
                                          <p:val>
                                            <p:fltVal val="0"/>
                                          </p:val>
                                        </p:tav>
                                        <p:tav tm="100000">
                                          <p:val>
                                            <p:strVal val="#ppt_h"/>
                                          </p:val>
                                        </p:tav>
                                      </p:tavLst>
                                    </p:anim>
                                    <p:anim calcmode="lin" valueType="num">
                                      <p:cBhvr>
                                        <p:cTn id="12" dur="2000" fill="hold"/>
                                        <p:tgtEl>
                                          <p:spTgt spid="10258"/>
                                        </p:tgtEl>
                                        <p:attrNameLst>
                                          <p:attrName>style.rotation</p:attrName>
                                        </p:attrNameLst>
                                      </p:cBhvr>
                                      <p:tavLst>
                                        <p:tav tm="0">
                                          <p:val>
                                            <p:fltVal val="90"/>
                                          </p:val>
                                        </p:tav>
                                        <p:tav tm="100000">
                                          <p:val>
                                            <p:fltVal val="0"/>
                                          </p:val>
                                        </p:tav>
                                      </p:tavLst>
                                    </p:anim>
                                    <p:animEffect transition="in" filter="fade">
                                      <p:cBhvr>
                                        <p:cTn id="13" dur="2000"/>
                                        <p:tgtEl>
                                          <p:spTgt spid="102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fade">
                                      <p:cBhvr>
                                        <p:cTn id="18" dur="2000"/>
                                        <p:tgtEl>
                                          <p:spTgt spid="102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fade">
                                      <p:cBhvr>
                                        <p:cTn id="23" dur="3000"/>
                                        <p:tgtEl>
                                          <p:spTgt spid="10242"/>
                                        </p:tgtEl>
                                      </p:cBhvr>
                                    </p:animEffect>
                                    <p:anim calcmode="lin" valueType="num">
                                      <p:cBhvr>
                                        <p:cTn id="24" dur="3000" fill="hold"/>
                                        <p:tgtEl>
                                          <p:spTgt spid="10242"/>
                                        </p:tgtEl>
                                        <p:attrNameLst>
                                          <p:attrName>ppt_x</p:attrName>
                                        </p:attrNameLst>
                                      </p:cBhvr>
                                      <p:tavLst>
                                        <p:tav tm="0">
                                          <p:val>
                                            <p:strVal val="#ppt_x"/>
                                          </p:val>
                                        </p:tav>
                                        <p:tav tm="100000">
                                          <p:val>
                                            <p:strVal val="#ppt_x"/>
                                          </p:val>
                                        </p:tav>
                                      </p:tavLst>
                                    </p:anim>
                                    <p:anim calcmode="lin" valueType="num">
                                      <p:cBhvr>
                                        <p:cTn id="25" dur="3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2000"/>
                                  </p:stCondLst>
                                  <p:childTnLst>
                                    <p:set>
                                      <p:cBhvr>
                                        <p:cTn id="29" dur="1" fill="hold">
                                          <p:stCondLst>
                                            <p:cond delay="0"/>
                                          </p:stCondLst>
                                        </p:cTn>
                                        <p:tgtEl>
                                          <p:spTgt spid="10243">
                                            <p:txEl>
                                              <p:pRg st="4" end="4"/>
                                            </p:txEl>
                                          </p:spTgt>
                                        </p:tgtEl>
                                        <p:attrNameLst>
                                          <p:attrName>style.visibility</p:attrName>
                                        </p:attrNameLst>
                                      </p:cBhvr>
                                      <p:to>
                                        <p:strVal val="visible"/>
                                      </p:to>
                                    </p:set>
                                    <p:animEffect transition="in" filter="fade">
                                      <p:cBhvr>
                                        <p:cTn id="30" dur="2000"/>
                                        <p:tgtEl>
                                          <p:spTgt spid="1024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2000"/>
                                  </p:stCondLst>
                                  <p:childTnLst>
                                    <p:set>
                                      <p:cBhvr>
                                        <p:cTn id="34" dur="1" fill="hold">
                                          <p:stCondLst>
                                            <p:cond delay="0"/>
                                          </p:stCondLst>
                                        </p:cTn>
                                        <p:tgtEl>
                                          <p:spTgt spid="10253"/>
                                        </p:tgtEl>
                                        <p:attrNameLst>
                                          <p:attrName>style.visibility</p:attrName>
                                        </p:attrNameLst>
                                      </p:cBhvr>
                                      <p:to>
                                        <p:strVal val="visible"/>
                                      </p:to>
                                    </p:set>
                                    <p:animEffect transition="in" filter="wipe(down)">
                                      <p:cBhvr>
                                        <p:cTn id="35" dur="580">
                                          <p:stCondLst>
                                            <p:cond delay="0"/>
                                          </p:stCondLst>
                                        </p:cTn>
                                        <p:tgtEl>
                                          <p:spTgt spid="10253"/>
                                        </p:tgtEl>
                                      </p:cBhvr>
                                    </p:animEffect>
                                    <p:anim calcmode="lin" valueType="num">
                                      <p:cBhvr>
                                        <p:cTn id="36" dur="1822" tmFilter="0,0; 0.14,0.36; 0.43,0.73; 0.71,0.91; 1.0,1.0">
                                          <p:stCondLst>
                                            <p:cond delay="0"/>
                                          </p:stCondLst>
                                        </p:cTn>
                                        <p:tgtEl>
                                          <p:spTgt spid="1025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25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25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25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253"/>
                                        </p:tgtEl>
                                        <p:attrNameLst>
                                          <p:attrName>ppt_y</p:attrName>
                                        </p:attrNameLst>
                                      </p:cBhvr>
                                      <p:tavLst>
                                        <p:tav tm="0" fmla="#ppt_y-sin(pi*$)/81">
                                          <p:val>
                                            <p:fltVal val="0"/>
                                          </p:val>
                                        </p:tav>
                                        <p:tav tm="100000">
                                          <p:val>
                                            <p:fltVal val="1"/>
                                          </p:val>
                                        </p:tav>
                                      </p:tavLst>
                                    </p:anim>
                                    <p:animScale>
                                      <p:cBhvr>
                                        <p:cTn id="41" dur="26">
                                          <p:stCondLst>
                                            <p:cond delay="650"/>
                                          </p:stCondLst>
                                        </p:cTn>
                                        <p:tgtEl>
                                          <p:spTgt spid="10253"/>
                                        </p:tgtEl>
                                      </p:cBhvr>
                                      <p:to x="100000" y="60000"/>
                                    </p:animScale>
                                    <p:animScale>
                                      <p:cBhvr>
                                        <p:cTn id="42" dur="166" decel="50000">
                                          <p:stCondLst>
                                            <p:cond delay="676"/>
                                          </p:stCondLst>
                                        </p:cTn>
                                        <p:tgtEl>
                                          <p:spTgt spid="10253"/>
                                        </p:tgtEl>
                                      </p:cBhvr>
                                      <p:to x="100000" y="100000"/>
                                    </p:animScale>
                                    <p:animScale>
                                      <p:cBhvr>
                                        <p:cTn id="43" dur="26">
                                          <p:stCondLst>
                                            <p:cond delay="1312"/>
                                          </p:stCondLst>
                                        </p:cTn>
                                        <p:tgtEl>
                                          <p:spTgt spid="10253"/>
                                        </p:tgtEl>
                                      </p:cBhvr>
                                      <p:to x="100000" y="80000"/>
                                    </p:animScale>
                                    <p:animScale>
                                      <p:cBhvr>
                                        <p:cTn id="44" dur="166" decel="50000">
                                          <p:stCondLst>
                                            <p:cond delay="1338"/>
                                          </p:stCondLst>
                                        </p:cTn>
                                        <p:tgtEl>
                                          <p:spTgt spid="10253"/>
                                        </p:tgtEl>
                                      </p:cBhvr>
                                      <p:to x="100000" y="100000"/>
                                    </p:animScale>
                                    <p:animScale>
                                      <p:cBhvr>
                                        <p:cTn id="45" dur="26">
                                          <p:stCondLst>
                                            <p:cond delay="1642"/>
                                          </p:stCondLst>
                                        </p:cTn>
                                        <p:tgtEl>
                                          <p:spTgt spid="10253"/>
                                        </p:tgtEl>
                                      </p:cBhvr>
                                      <p:to x="100000" y="90000"/>
                                    </p:animScale>
                                    <p:animScale>
                                      <p:cBhvr>
                                        <p:cTn id="46" dur="166" decel="50000">
                                          <p:stCondLst>
                                            <p:cond delay="1668"/>
                                          </p:stCondLst>
                                        </p:cTn>
                                        <p:tgtEl>
                                          <p:spTgt spid="10253"/>
                                        </p:tgtEl>
                                      </p:cBhvr>
                                      <p:to x="100000" y="100000"/>
                                    </p:animScale>
                                    <p:animScale>
                                      <p:cBhvr>
                                        <p:cTn id="47" dur="26">
                                          <p:stCondLst>
                                            <p:cond delay="1808"/>
                                          </p:stCondLst>
                                        </p:cTn>
                                        <p:tgtEl>
                                          <p:spTgt spid="10253"/>
                                        </p:tgtEl>
                                      </p:cBhvr>
                                      <p:to x="100000" y="95000"/>
                                    </p:animScale>
                                    <p:animScale>
                                      <p:cBhvr>
                                        <p:cTn id="48" dur="166" decel="50000">
                                          <p:stCondLst>
                                            <p:cond delay="1834"/>
                                          </p:stCondLst>
                                        </p:cTn>
                                        <p:tgtEl>
                                          <p:spTgt spid="10253"/>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2000"/>
                                  </p:stCondLst>
                                  <p:childTnLst>
                                    <p:set>
                                      <p:cBhvr>
                                        <p:cTn id="52" dur="1" fill="hold">
                                          <p:stCondLst>
                                            <p:cond delay="0"/>
                                          </p:stCondLst>
                                        </p:cTn>
                                        <p:tgtEl>
                                          <p:spTgt spid="10252">
                                            <p:txEl>
                                              <p:pRg st="0" end="0"/>
                                            </p:txEl>
                                          </p:spTgt>
                                        </p:tgtEl>
                                        <p:attrNameLst>
                                          <p:attrName>style.visibility</p:attrName>
                                        </p:attrNameLst>
                                      </p:cBhvr>
                                      <p:to>
                                        <p:strVal val="visible"/>
                                      </p:to>
                                    </p:set>
                                    <p:animEffect transition="in" filter="fade">
                                      <p:cBhvr>
                                        <p:cTn id="53" dur="2000"/>
                                        <p:tgtEl>
                                          <p:spTgt spid="10252">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4000"/>
                                  </p:stCondLst>
                                  <p:childTnLst>
                                    <p:set>
                                      <p:cBhvr>
                                        <p:cTn id="57" dur="1" fill="hold">
                                          <p:stCondLst>
                                            <p:cond delay="0"/>
                                          </p:stCondLst>
                                        </p:cTn>
                                        <p:tgtEl>
                                          <p:spTgt spid="10252">
                                            <p:txEl>
                                              <p:pRg st="2" end="2"/>
                                            </p:txEl>
                                          </p:spTgt>
                                        </p:tgtEl>
                                        <p:attrNameLst>
                                          <p:attrName>style.visibility</p:attrName>
                                        </p:attrNameLst>
                                      </p:cBhvr>
                                      <p:to>
                                        <p:strVal val="visible"/>
                                      </p:to>
                                    </p:set>
                                    <p:animEffect transition="in" filter="fade">
                                      <p:cBhvr>
                                        <p:cTn id="58" dur="2000"/>
                                        <p:tgtEl>
                                          <p:spTgt spid="10252">
                                            <p:txEl>
                                              <p:pRg st="2" end="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0251"/>
                                        </p:tgtEl>
                                        <p:attrNameLst>
                                          <p:attrName>style.visibility</p:attrName>
                                        </p:attrNameLst>
                                      </p:cBhvr>
                                      <p:to>
                                        <p:strVal val="visible"/>
                                      </p:to>
                                    </p:set>
                                    <p:animEffect transition="in" filter="fade">
                                      <p:cBhvr>
                                        <p:cTn id="63" dur="500"/>
                                        <p:tgtEl>
                                          <p:spTgt spid="10251"/>
                                        </p:tgtEl>
                                      </p:cBhvr>
                                    </p:animEffect>
                                    <p:anim calcmode="lin" valueType="num">
                                      <p:cBhvr>
                                        <p:cTn id="64" dur="500" fill="hold"/>
                                        <p:tgtEl>
                                          <p:spTgt spid="10251"/>
                                        </p:tgtEl>
                                        <p:attrNameLst>
                                          <p:attrName>ppt_x</p:attrName>
                                        </p:attrNameLst>
                                      </p:cBhvr>
                                      <p:tavLst>
                                        <p:tav tm="0">
                                          <p:val>
                                            <p:strVal val="#ppt_x"/>
                                          </p:val>
                                        </p:tav>
                                        <p:tav tm="100000">
                                          <p:val>
                                            <p:strVal val="#ppt_x"/>
                                          </p:val>
                                        </p:tav>
                                      </p:tavLst>
                                    </p:anim>
                                    <p:anim calcmode="lin" valueType="num">
                                      <p:cBhvr>
                                        <p:cTn id="65" dur="500" fill="hold"/>
                                        <p:tgtEl>
                                          <p:spTgt spid="10251"/>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0250"/>
                                        </p:tgtEl>
                                        <p:attrNameLst>
                                          <p:attrName>style.visibility</p:attrName>
                                        </p:attrNameLst>
                                      </p:cBhvr>
                                      <p:to>
                                        <p:strVal val="visible"/>
                                      </p:to>
                                    </p:set>
                                    <p:animEffect transition="in" filter="fade">
                                      <p:cBhvr>
                                        <p:cTn id="70" dur="500"/>
                                        <p:tgtEl>
                                          <p:spTgt spid="10250"/>
                                        </p:tgtEl>
                                      </p:cBhvr>
                                    </p:animEffect>
                                    <p:anim calcmode="lin" valueType="num">
                                      <p:cBhvr>
                                        <p:cTn id="71" dur="500" fill="hold"/>
                                        <p:tgtEl>
                                          <p:spTgt spid="10250"/>
                                        </p:tgtEl>
                                        <p:attrNameLst>
                                          <p:attrName>ppt_x</p:attrName>
                                        </p:attrNameLst>
                                      </p:cBhvr>
                                      <p:tavLst>
                                        <p:tav tm="0">
                                          <p:val>
                                            <p:strVal val="#ppt_x"/>
                                          </p:val>
                                        </p:tav>
                                        <p:tav tm="100000">
                                          <p:val>
                                            <p:strVal val="#ppt_x"/>
                                          </p:val>
                                        </p:tav>
                                      </p:tavLst>
                                    </p:anim>
                                    <p:anim calcmode="lin" valueType="num">
                                      <p:cBhvr>
                                        <p:cTn id="72" dur="500" fill="hold"/>
                                        <p:tgtEl>
                                          <p:spTgt spid="10250"/>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0249"/>
                                        </p:tgtEl>
                                        <p:attrNameLst>
                                          <p:attrName>style.visibility</p:attrName>
                                        </p:attrNameLst>
                                      </p:cBhvr>
                                      <p:to>
                                        <p:strVal val="visible"/>
                                      </p:to>
                                    </p:set>
                                    <p:animEffect transition="in" filter="fade">
                                      <p:cBhvr>
                                        <p:cTn id="77" dur="500"/>
                                        <p:tgtEl>
                                          <p:spTgt spid="10249"/>
                                        </p:tgtEl>
                                      </p:cBhvr>
                                    </p:animEffect>
                                    <p:anim calcmode="lin" valueType="num">
                                      <p:cBhvr>
                                        <p:cTn id="78" dur="500" fill="hold"/>
                                        <p:tgtEl>
                                          <p:spTgt spid="10249"/>
                                        </p:tgtEl>
                                        <p:attrNameLst>
                                          <p:attrName>ppt_x</p:attrName>
                                        </p:attrNameLst>
                                      </p:cBhvr>
                                      <p:tavLst>
                                        <p:tav tm="0">
                                          <p:val>
                                            <p:strVal val="#ppt_x"/>
                                          </p:val>
                                        </p:tav>
                                        <p:tav tm="100000">
                                          <p:val>
                                            <p:strVal val="#ppt_x"/>
                                          </p:val>
                                        </p:tav>
                                      </p:tavLst>
                                    </p:anim>
                                    <p:anim calcmode="lin" valueType="num">
                                      <p:cBhvr>
                                        <p:cTn id="79" dur="5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0248"/>
                                        </p:tgtEl>
                                        <p:attrNameLst>
                                          <p:attrName>style.visibility</p:attrName>
                                        </p:attrNameLst>
                                      </p:cBhvr>
                                      <p:to>
                                        <p:strVal val="visible"/>
                                      </p:to>
                                    </p:set>
                                    <p:animEffect transition="in" filter="fade">
                                      <p:cBhvr>
                                        <p:cTn id="84" dur="500"/>
                                        <p:tgtEl>
                                          <p:spTgt spid="10248"/>
                                        </p:tgtEl>
                                      </p:cBhvr>
                                    </p:animEffect>
                                    <p:anim calcmode="lin" valueType="num">
                                      <p:cBhvr>
                                        <p:cTn id="85" dur="500" fill="hold"/>
                                        <p:tgtEl>
                                          <p:spTgt spid="10248"/>
                                        </p:tgtEl>
                                        <p:attrNameLst>
                                          <p:attrName>ppt_x</p:attrName>
                                        </p:attrNameLst>
                                      </p:cBhvr>
                                      <p:tavLst>
                                        <p:tav tm="0">
                                          <p:val>
                                            <p:strVal val="#ppt_x"/>
                                          </p:val>
                                        </p:tav>
                                        <p:tav tm="100000">
                                          <p:val>
                                            <p:strVal val="#ppt_x"/>
                                          </p:val>
                                        </p:tav>
                                      </p:tavLst>
                                    </p:anim>
                                    <p:anim calcmode="lin" valueType="num">
                                      <p:cBhvr>
                                        <p:cTn id="86" dur="5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10247"/>
                                        </p:tgtEl>
                                        <p:attrNameLst>
                                          <p:attrName>style.visibility</p:attrName>
                                        </p:attrNameLst>
                                      </p:cBhvr>
                                      <p:to>
                                        <p:strVal val="visible"/>
                                      </p:to>
                                    </p:set>
                                    <p:animEffect transition="in" filter="fade">
                                      <p:cBhvr>
                                        <p:cTn id="91" dur="500"/>
                                        <p:tgtEl>
                                          <p:spTgt spid="10247"/>
                                        </p:tgtEl>
                                      </p:cBhvr>
                                    </p:animEffect>
                                    <p:anim calcmode="lin" valueType="num">
                                      <p:cBhvr>
                                        <p:cTn id="92" dur="500" fill="hold"/>
                                        <p:tgtEl>
                                          <p:spTgt spid="10247"/>
                                        </p:tgtEl>
                                        <p:attrNameLst>
                                          <p:attrName>ppt_x</p:attrName>
                                        </p:attrNameLst>
                                      </p:cBhvr>
                                      <p:tavLst>
                                        <p:tav tm="0">
                                          <p:val>
                                            <p:strVal val="#ppt_x"/>
                                          </p:val>
                                        </p:tav>
                                        <p:tav tm="100000">
                                          <p:val>
                                            <p:strVal val="#ppt_x"/>
                                          </p:val>
                                        </p:tav>
                                      </p:tavLst>
                                    </p:anim>
                                    <p:anim calcmode="lin" valueType="num">
                                      <p:cBhvr>
                                        <p:cTn id="93" dur="5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10246"/>
                                        </p:tgtEl>
                                        <p:attrNameLst>
                                          <p:attrName>style.visibility</p:attrName>
                                        </p:attrNameLst>
                                      </p:cBhvr>
                                      <p:to>
                                        <p:strVal val="visible"/>
                                      </p:to>
                                    </p:set>
                                    <p:animEffect transition="in" filter="fade">
                                      <p:cBhvr>
                                        <p:cTn id="98" dur="500"/>
                                        <p:tgtEl>
                                          <p:spTgt spid="10246"/>
                                        </p:tgtEl>
                                      </p:cBhvr>
                                    </p:animEffect>
                                    <p:anim calcmode="lin" valueType="num">
                                      <p:cBhvr>
                                        <p:cTn id="99" dur="500" fill="hold"/>
                                        <p:tgtEl>
                                          <p:spTgt spid="10246"/>
                                        </p:tgtEl>
                                        <p:attrNameLst>
                                          <p:attrName>ppt_x</p:attrName>
                                        </p:attrNameLst>
                                      </p:cBhvr>
                                      <p:tavLst>
                                        <p:tav tm="0">
                                          <p:val>
                                            <p:strVal val="#ppt_x"/>
                                          </p:val>
                                        </p:tav>
                                        <p:tav tm="100000">
                                          <p:val>
                                            <p:strVal val="#ppt_x"/>
                                          </p:val>
                                        </p:tav>
                                      </p:tavLst>
                                    </p:anim>
                                    <p:anim calcmode="lin" valueType="num">
                                      <p:cBhvr>
                                        <p:cTn id="100" dur="5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nodeType="clickEffect">
                                  <p:stCondLst>
                                    <p:cond delay="4000"/>
                                  </p:stCondLst>
                                  <p:childTnLst>
                                    <p:set>
                                      <p:cBhvr>
                                        <p:cTn id="104" dur="1" fill="hold">
                                          <p:stCondLst>
                                            <p:cond delay="0"/>
                                          </p:stCondLst>
                                        </p:cTn>
                                        <p:tgtEl>
                                          <p:spTgt spid="10252">
                                            <p:txEl>
                                              <p:pRg st="4" end="4"/>
                                            </p:txEl>
                                          </p:spTgt>
                                        </p:tgtEl>
                                        <p:attrNameLst>
                                          <p:attrName>style.visibility</p:attrName>
                                        </p:attrNameLst>
                                      </p:cBhvr>
                                      <p:to>
                                        <p:strVal val="visible"/>
                                      </p:to>
                                    </p:set>
                                    <p:animEffect transition="in" filter="fade">
                                      <p:cBhvr>
                                        <p:cTn id="105" dur="2000"/>
                                        <p:tgtEl>
                                          <p:spTgt spid="10252">
                                            <p:txEl>
                                              <p:pRg st="4" end="4"/>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6" presetClass="entr" presetSubtype="0" fill="hold" grpId="0" nodeType="clickEffect" nodePh="1">
                                  <p:stCondLst>
                                    <p:cond delay="6000"/>
                                  </p:stCondLst>
                                  <p:endCondLst>
                                    <p:cond evt="begin" delay="0">
                                      <p:tn val="108"/>
                                    </p:cond>
                                  </p:endCondLst>
                                  <p:childTnLst>
                                    <p:set>
                                      <p:cBhvr>
                                        <p:cTn id="109" dur="1" fill="hold">
                                          <p:stCondLst>
                                            <p:cond delay="0"/>
                                          </p:stCondLst>
                                        </p:cTn>
                                        <p:tgtEl>
                                          <p:spTgt spid="10263"/>
                                        </p:tgtEl>
                                        <p:attrNameLst>
                                          <p:attrName>style.visibility</p:attrName>
                                        </p:attrNameLst>
                                      </p:cBhvr>
                                      <p:to>
                                        <p:strVal val="visible"/>
                                      </p:to>
                                    </p:set>
                                    <p:animEffect transition="in" filter="wipe(down)">
                                      <p:cBhvr>
                                        <p:cTn id="110" dur="580">
                                          <p:stCondLst>
                                            <p:cond delay="0"/>
                                          </p:stCondLst>
                                        </p:cTn>
                                        <p:tgtEl>
                                          <p:spTgt spid="10263"/>
                                        </p:tgtEl>
                                      </p:cBhvr>
                                    </p:animEffect>
                                    <p:anim calcmode="lin" valueType="num">
                                      <p:cBhvr>
                                        <p:cTn id="111" dur="1822" tmFilter="0,0; 0.14,0.36; 0.43,0.73; 0.71,0.91; 1.0,1.0">
                                          <p:stCondLst>
                                            <p:cond delay="0"/>
                                          </p:stCondLst>
                                        </p:cTn>
                                        <p:tgtEl>
                                          <p:spTgt spid="1026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26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26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26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263"/>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263"/>
                                        </p:tgtEl>
                                      </p:cBhvr>
                                      <p:to x="100000" y="60000"/>
                                    </p:animScale>
                                    <p:animScale>
                                      <p:cBhvr>
                                        <p:cTn id="117" dur="166" decel="50000">
                                          <p:stCondLst>
                                            <p:cond delay="676"/>
                                          </p:stCondLst>
                                        </p:cTn>
                                        <p:tgtEl>
                                          <p:spTgt spid="10263"/>
                                        </p:tgtEl>
                                      </p:cBhvr>
                                      <p:to x="100000" y="100000"/>
                                    </p:animScale>
                                    <p:animScale>
                                      <p:cBhvr>
                                        <p:cTn id="118" dur="26">
                                          <p:stCondLst>
                                            <p:cond delay="1312"/>
                                          </p:stCondLst>
                                        </p:cTn>
                                        <p:tgtEl>
                                          <p:spTgt spid="10263"/>
                                        </p:tgtEl>
                                      </p:cBhvr>
                                      <p:to x="100000" y="80000"/>
                                    </p:animScale>
                                    <p:animScale>
                                      <p:cBhvr>
                                        <p:cTn id="119" dur="166" decel="50000">
                                          <p:stCondLst>
                                            <p:cond delay="1338"/>
                                          </p:stCondLst>
                                        </p:cTn>
                                        <p:tgtEl>
                                          <p:spTgt spid="10263"/>
                                        </p:tgtEl>
                                      </p:cBhvr>
                                      <p:to x="100000" y="100000"/>
                                    </p:animScale>
                                    <p:animScale>
                                      <p:cBhvr>
                                        <p:cTn id="120" dur="26">
                                          <p:stCondLst>
                                            <p:cond delay="1642"/>
                                          </p:stCondLst>
                                        </p:cTn>
                                        <p:tgtEl>
                                          <p:spTgt spid="10263"/>
                                        </p:tgtEl>
                                      </p:cBhvr>
                                      <p:to x="100000" y="90000"/>
                                    </p:animScale>
                                    <p:animScale>
                                      <p:cBhvr>
                                        <p:cTn id="121" dur="166" decel="50000">
                                          <p:stCondLst>
                                            <p:cond delay="1668"/>
                                          </p:stCondLst>
                                        </p:cTn>
                                        <p:tgtEl>
                                          <p:spTgt spid="10263"/>
                                        </p:tgtEl>
                                      </p:cBhvr>
                                      <p:to x="100000" y="100000"/>
                                    </p:animScale>
                                    <p:animScale>
                                      <p:cBhvr>
                                        <p:cTn id="122" dur="26">
                                          <p:stCondLst>
                                            <p:cond delay="1808"/>
                                          </p:stCondLst>
                                        </p:cTn>
                                        <p:tgtEl>
                                          <p:spTgt spid="10263"/>
                                        </p:tgtEl>
                                      </p:cBhvr>
                                      <p:to x="100000" y="95000"/>
                                    </p:animScale>
                                    <p:animScale>
                                      <p:cBhvr>
                                        <p:cTn id="123" dur="166" decel="50000">
                                          <p:stCondLst>
                                            <p:cond delay="1834"/>
                                          </p:stCondLst>
                                        </p:cTn>
                                        <p:tgtEl>
                                          <p:spTgt spid="102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uiExpand="1" build="p"/>
      <p:bldP spid="10246" grpId="0" animBg="1"/>
      <p:bldP spid="10247" grpId="0" animBg="1"/>
      <p:bldP spid="10248" grpId="0" animBg="1"/>
      <p:bldP spid="10249" grpId="0" animBg="1"/>
      <p:bldP spid="10250" grpId="0" animBg="1"/>
      <p:bldP spid="10251" grpId="0" animBg="1"/>
      <p:bldP spid="102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DE" altLang="de-DE"/>
              <a:t>1.3 Abfallbehälter </a:t>
            </a:r>
          </a:p>
        </p:txBody>
      </p:sp>
      <p:sp>
        <p:nvSpPr>
          <p:cNvPr id="11267" name="Rectangle 3"/>
          <p:cNvSpPr>
            <a:spLocks noGrp="1" noChangeArrowheads="1"/>
          </p:cNvSpPr>
          <p:nvPr>
            <p:ph type="body" idx="1"/>
          </p:nvPr>
        </p:nvSpPr>
        <p:spPr>
          <a:xfrm>
            <a:off x="468313" y="1484313"/>
            <a:ext cx="4476750" cy="5040312"/>
          </a:xfrm>
        </p:spPr>
        <p:txBody>
          <a:bodyPr/>
          <a:lstStyle/>
          <a:p>
            <a:pPr>
              <a:lnSpc>
                <a:spcPct val="80000"/>
              </a:lnSpc>
            </a:pPr>
            <a:r>
              <a:rPr lang="de-DE" altLang="de-DE" sz="2400"/>
              <a:t>Abfallbehälter stets abgedeckt halten, täglich reinigen und desinfizieren.</a:t>
            </a:r>
          </a:p>
          <a:p>
            <a:pPr>
              <a:lnSpc>
                <a:spcPct val="80000"/>
              </a:lnSpc>
              <a:buFont typeface="Wingdings" pitchFamily="2" charset="2"/>
              <a:buNone/>
            </a:pPr>
            <a:endParaRPr lang="de-DE" altLang="de-DE" sz="1200"/>
          </a:p>
          <a:p>
            <a:pPr>
              <a:lnSpc>
                <a:spcPct val="80000"/>
              </a:lnSpc>
            </a:pPr>
            <a:r>
              <a:rPr lang="de-DE" altLang="de-DE" sz="2400"/>
              <a:t>Abfälle trennen in die Bereiche: …</a:t>
            </a:r>
          </a:p>
          <a:p>
            <a:pPr>
              <a:lnSpc>
                <a:spcPct val="80000"/>
              </a:lnSpc>
            </a:pPr>
            <a:endParaRPr lang="de-DE" altLang="de-DE" sz="1200"/>
          </a:p>
          <a:p>
            <a:pPr>
              <a:lnSpc>
                <a:spcPct val="80000"/>
              </a:lnSpc>
            </a:pPr>
            <a:r>
              <a:rPr lang="de-DE" altLang="de-DE" sz="2400"/>
              <a:t>Für jede Art von Müll sollten in der Küche ...</a:t>
            </a:r>
          </a:p>
          <a:p>
            <a:pPr>
              <a:lnSpc>
                <a:spcPct val="80000"/>
              </a:lnSpc>
            </a:pPr>
            <a:endParaRPr lang="de-DE" altLang="de-DE" sz="1200"/>
          </a:p>
          <a:p>
            <a:pPr>
              <a:lnSpc>
                <a:spcPct val="80000"/>
              </a:lnSpc>
            </a:pPr>
            <a:r>
              <a:rPr lang="de-DE" altLang="de-DE" sz="2400"/>
              <a:t>bzw. auf dem Betriebsgelände Behälter oder Container vorhanden sein…</a:t>
            </a:r>
          </a:p>
          <a:p>
            <a:pPr>
              <a:lnSpc>
                <a:spcPct val="80000"/>
              </a:lnSpc>
            </a:pPr>
            <a:endParaRPr lang="de-DE" altLang="de-DE" sz="1200"/>
          </a:p>
          <a:p>
            <a:pPr>
              <a:lnSpc>
                <a:spcPct val="80000"/>
              </a:lnSpc>
            </a:pPr>
            <a:r>
              <a:rPr lang="de-DE" altLang="de-DE" sz="2400"/>
              <a:t>auch für Bratfett und Glas.</a:t>
            </a:r>
          </a:p>
        </p:txBody>
      </p:sp>
      <p:sp>
        <p:nvSpPr>
          <p:cNvPr id="11269"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11270" name="Freeform 6"/>
          <p:cNvSpPr>
            <a:spLocks/>
          </p:cNvSpPr>
          <p:nvPr/>
        </p:nvSpPr>
        <p:spPr bwMode="auto">
          <a:xfrm rot="262361">
            <a:off x="7042150" y="4113213"/>
            <a:ext cx="3175" cy="60325"/>
          </a:xfrm>
          <a:custGeom>
            <a:avLst/>
            <a:gdLst>
              <a:gd name="T0" fmla="*/ 2 w 2"/>
              <a:gd name="T1" fmla="*/ 38 h 38"/>
              <a:gd name="T2" fmla="*/ 0 w 2"/>
              <a:gd name="T3" fmla="*/ 0 h 38"/>
              <a:gd name="T4" fmla="*/ 2 w 2"/>
              <a:gd name="T5" fmla="*/ 38 h 38"/>
            </a:gdLst>
            <a:ahLst/>
            <a:cxnLst>
              <a:cxn ang="0">
                <a:pos x="T0" y="T1"/>
              </a:cxn>
              <a:cxn ang="0">
                <a:pos x="T2" y="T3"/>
              </a:cxn>
              <a:cxn ang="0">
                <a:pos x="T4" y="T5"/>
              </a:cxn>
            </a:cxnLst>
            <a:rect l="0" t="0" r="r" b="b"/>
            <a:pathLst>
              <a:path w="2" h="38">
                <a:moveTo>
                  <a:pt x="2" y="38"/>
                </a:moveTo>
                <a:lnTo>
                  <a:pt x="0" y="0"/>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1271" name="Group 7"/>
          <p:cNvGrpSpPr>
            <a:grpSpLocks/>
          </p:cNvGrpSpPr>
          <p:nvPr/>
        </p:nvGrpSpPr>
        <p:grpSpPr bwMode="auto">
          <a:xfrm>
            <a:off x="5076825" y="2736850"/>
            <a:ext cx="1169988" cy="1465263"/>
            <a:chOff x="3787" y="2353"/>
            <a:chExt cx="614" cy="770"/>
          </a:xfrm>
        </p:grpSpPr>
        <p:sp>
          <p:nvSpPr>
            <p:cNvPr id="11272" name="Freeform 8"/>
            <p:cNvSpPr>
              <a:spLocks/>
            </p:cNvSpPr>
            <p:nvPr/>
          </p:nvSpPr>
          <p:spPr bwMode="auto">
            <a:xfrm rot="262361">
              <a:off x="4194" y="2540"/>
              <a:ext cx="1" cy="7"/>
            </a:xfrm>
            <a:custGeom>
              <a:avLst/>
              <a:gdLst>
                <a:gd name="T0" fmla="*/ 0 w 1"/>
                <a:gd name="T1" fmla="*/ 7 h 7"/>
                <a:gd name="T2" fmla="*/ 0 w 1"/>
                <a:gd name="T3" fmla="*/ 6 h 7"/>
                <a:gd name="T4" fmla="*/ 1 w 1"/>
                <a:gd name="T5" fmla="*/ 3 h 7"/>
                <a:gd name="T6" fmla="*/ 1 w 1"/>
                <a:gd name="T7" fmla="*/ 2 h 7"/>
                <a:gd name="T8" fmla="*/ 0 w 1"/>
                <a:gd name="T9" fmla="*/ 0 h 7"/>
                <a:gd name="T10" fmla="*/ 0 w 1"/>
                <a:gd name="T11" fmla="*/ 7 h 7"/>
              </a:gdLst>
              <a:ahLst/>
              <a:cxnLst>
                <a:cxn ang="0">
                  <a:pos x="T0" y="T1"/>
                </a:cxn>
                <a:cxn ang="0">
                  <a:pos x="T2" y="T3"/>
                </a:cxn>
                <a:cxn ang="0">
                  <a:pos x="T4" y="T5"/>
                </a:cxn>
                <a:cxn ang="0">
                  <a:pos x="T6" y="T7"/>
                </a:cxn>
                <a:cxn ang="0">
                  <a:pos x="T8" y="T9"/>
                </a:cxn>
                <a:cxn ang="0">
                  <a:pos x="T10" y="T11"/>
                </a:cxn>
              </a:cxnLst>
              <a:rect l="0" t="0" r="r" b="b"/>
              <a:pathLst>
                <a:path w="1" h="7">
                  <a:moveTo>
                    <a:pt x="0" y="7"/>
                  </a:moveTo>
                  <a:lnTo>
                    <a:pt x="0" y="6"/>
                  </a:lnTo>
                  <a:lnTo>
                    <a:pt x="1" y="3"/>
                  </a:lnTo>
                  <a:lnTo>
                    <a:pt x="1"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3" name="Freeform 9"/>
            <p:cNvSpPr>
              <a:spLocks/>
            </p:cNvSpPr>
            <p:nvPr/>
          </p:nvSpPr>
          <p:spPr bwMode="auto">
            <a:xfrm rot="262361">
              <a:off x="4206" y="2453"/>
              <a:ext cx="1" cy="8"/>
            </a:xfrm>
            <a:custGeom>
              <a:avLst/>
              <a:gdLst>
                <a:gd name="T0" fmla="*/ 1 w 1"/>
                <a:gd name="T1" fmla="*/ 8 h 8"/>
                <a:gd name="T2" fmla="*/ 0 w 1"/>
                <a:gd name="T3" fmla="*/ 0 h 8"/>
                <a:gd name="T4" fmla="*/ 1 w 1"/>
                <a:gd name="T5" fmla="*/ 8 h 8"/>
              </a:gdLst>
              <a:ahLst/>
              <a:cxnLst>
                <a:cxn ang="0">
                  <a:pos x="T0" y="T1"/>
                </a:cxn>
                <a:cxn ang="0">
                  <a:pos x="T2" y="T3"/>
                </a:cxn>
                <a:cxn ang="0">
                  <a:pos x="T4" y="T5"/>
                </a:cxn>
              </a:cxnLst>
              <a:rect l="0" t="0" r="r" b="b"/>
              <a:pathLst>
                <a:path w="1" h="8">
                  <a:moveTo>
                    <a:pt x="1" y="8"/>
                  </a:moveTo>
                  <a:lnTo>
                    <a:pt x="0" y="0"/>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4" name="Freeform 10"/>
            <p:cNvSpPr>
              <a:spLocks/>
            </p:cNvSpPr>
            <p:nvPr/>
          </p:nvSpPr>
          <p:spPr bwMode="auto">
            <a:xfrm rot="262361">
              <a:off x="3969" y="2488"/>
              <a:ext cx="106" cy="576"/>
            </a:xfrm>
            <a:custGeom>
              <a:avLst/>
              <a:gdLst>
                <a:gd name="T0" fmla="*/ 17 w 72"/>
                <a:gd name="T1" fmla="*/ 535 h 535"/>
                <a:gd name="T2" fmla="*/ 72 w 72"/>
                <a:gd name="T3" fmla="*/ 533 h 535"/>
                <a:gd name="T4" fmla="*/ 69 w 72"/>
                <a:gd name="T5" fmla="*/ 467 h 535"/>
                <a:gd name="T6" fmla="*/ 64 w 72"/>
                <a:gd name="T7" fmla="*/ 400 h 535"/>
                <a:gd name="T8" fmla="*/ 58 w 72"/>
                <a:gd name="T9" fmla="*/ 335 h 535"/>
                <a:gd name="T10" fmla="*/ 52 w 72"/>
                <a:gd name="T11" fmla="*/ 268 h 535"/>
                <a:gd name="T12" fmla="*/ 47 w 72"/>
                <a:gd name="T13" fmla="*/ 201 h 535"/>
                <a:gd name="T14" fmla="*/ 39 w 72"/>
                <a:gd name="T15" fmla="*/ 135 h 535"/>
                <a:gd name="T16" fmla="*/ 32 w 72"/>
                <a:gd name="T17" fmla="*/ 68 h 535"/>
                <a:gd name="T18" fmla="*/ 24 w 72"/>
                <a:gd name="T19" fmla="*/ 0 h 535"/>
                <a:gd name="T20" fmla="*/ 22 w 72"/>
                <a:gd name="T21" fmla="*/ 3 h 535"/>
                <a:gd name="T22" fmla="*/ 20 w 72"/>
                <a:gd name="T23" fmla="*/ 3 h 535"/>
                <a:gd name="T24" fmla="*/ 18 w 72"/>
                <a:gd name="T25" fmla="*/ 5 h 535"/>
                <a:gd name="T26" fmla="*/ 15 w 72"/>
                <a:gd name="T27" fmla="*/ 8 h 535"/>
                <a:gd name="T28" fmla="*/ 14 w 72"/>
                <a:gd name="T29" fmla="*/ 10 h 535"/>
                <a:gd name="T30" fmla="*/ 9 w 72"/>
                <a:gd name="T31" fmla="*/ 16 h 535"/>
                <a:gd name="T32" fmla="*/ 6 w 72"/>
                <a:gd name="T33" fmla="*/ 23 h 535"/>
                <a:gd name="T34" fmla="*/ 4 w 72"/>
                <a:gd name="T35" fmla="*/ 55 h 535"/>
                <a:gd name="T36" fmla="*/ 2 w 72"/>
                <a:gd name="T37" fmla="*/ 87 h 535"/>
                <a:gd name="T38" fmla="*/ 2 w 72"/>
                <a:gd name="T39" fmla="*/ 120 h 535"/>
                <a:gd name="T40" fmla="*/ 1 w 72"/>
                <a:gd name="T41" fmla="*/ 152 h 535"/>
                <a:gd name="T42" fmla="*/ 0 w 72"/>
                <a:gd name="T43" fmla="*/ 184 h 535"/>
                <a:gd name="T44" fmla="*/ 0 w 72"/>
                <a:gd name="T45" fmla="*/ 216 h 535"/>
                <a:gd name="T46" fmla="*/ 1 w 72"/>
                <a:gd name="T47" fmla="*/ 248 h 535"/>
                <a:gd name="T48" fmla="*/ 2 w 72"/>
                <a:gd name="T49" fmla="*/ 280 h 535"/>
                <a:gd name="T50" fmla="*/ 2 w 72"/>
                <a:gd name="T51" fmla="*/ 311 h 535"/>
                <a:gd name="T52" fmla="*/ 3 w 72"/>
                <a:gd name="T53" fmla="*/ 343 h 535"/>
                <a:gd name="T54" fmla="*/ 4 w 72"/>
                <a:gd name="T55" fmla="*/ 375 h 535"/>
                <a:gd name="T56" fmla="*/ 7 w 72"/>
                <a:gd name="T57" fmla="*/ 407 h 535"/>
                <a:gd name="T58" fmla="*/ 10 w 72"/>
                <a:gd name="T59" fmla="*/ 471 h 535"/>
                <a:gd name="T60" fmla="*/ 15 w 72"/>
                <a:gd name="T61" fmla="*/ 535 h 535"/>
                <a:gd name="T62" fmla="*/ 16 w 72"/>
                <a:gd name="T63" fmla="*/ 535 h 535"/>
                <a:gd name="T64" fmla="*/ 17 w 7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535">
                  <a:moveTo>
                    <a:pt x="17" y="535"/>
                  </a:moveTo>
                  <a:lnTo>
                    <a:pt x="72" y="533"/>
                  </a:lnTo>
                  <a:lnTo>
                    <a:pt x="69" y="467"/>
                  </a:lnTo>
                  <a:lnTo>
                    <a:pt x="64" y="400"/>
                  </a:lnTo>
                  <a:lnTo>
                    <a:pt x="58" y="335"/>
                  </a:lnTo>
                  <a:lnTo>
                    <a:pt x="52" y="268"/>
                  </a:lnTo>
                  <a:lnTo>
                    <a:pt x="47" y="201"/>
                  </a:lnTo>
                  <a:lnTo>
                    <a:pt x="39" y="135"/>
                  </a:lnTo>
                  <a:lnTo>
                    <a:pt x="32" y="68"/>
                  </a:lnTo>
                  <a:lnTo>
                    <a:pt x="24" y="0"/>
                  </a:lnTo>
                  <a:lnTo>
                    <a:pt x="22" y="3"/>
                  </a:lnTo>
                  <a:lnTo>
                    <a:pt x="20" y="3"/>
                  </a:lnTo>
                  <a:lnTo>
                    <a:pt x="18" y="5"/>
                  </a:lnTo>
                  <a:lnTo>
                    <a:pt x="15" y="8"/>
                  </a:lnTo>
                  <a:lnTo>
                    <a:pt x="14" y="10"/>
                  </a:lnTo>
                  <a:lnTo>
                    <a:pt x="9" y="16"/>
                  </a:lnTo>
                  <a:lnTo>
                    <a:pt x="6" y="23"/>
                  </a:lnTo>
                  <a:lnTo>
                    <a:pt x="4" y="55"/>
                  </a:lnTo>
                  <a:lnTo>
                    <a:pt x="2" y="87"/>
                  </a:lnTo>
                  <a:lnTo>
                    <a:pt x="2" y="120"/>
                  </a:lnTo>
                  <a:lnTo>
                    <a:pt x="1" y="152"/>
                  </a:lnTo>
                  <a:lnTo>
                    <a:pt x="0" y="184"/>
                  </a:lnTo>
                  <a:lnTo>
                    <a:pt x="0" y="216"/>
                  </a:lnTo>
                  <a:lnTo>
                    <a:pt x="1" y="248"/>
                  </a:lnTo>
                  <a:lnTo>
                    <a:pt x="2" y="280"/>
                  </a:lnTo>
                  <a:lnTo>
                    <a:pt x="2" y="311"/>
                  </a:lnTo>
                  <a:lnTo>
                    <a:pt x="3" y="343"/>
                  </a:lnTo>
                  <a:lnTo>
                    <a:pt x="4" y="375"/>
                  </a:lnTo>
                  <a:lnTo>
                    <a:pt x="7" y="407"/>
                  </a:lnTo>
                  <a:lnTo>
                    <a:pt x="10" y="471"/>
                  </a:lnTo>
                  <a:lnTo>
                    <a:pt x="15" y="535"/>
                  </a:lnTo>
                  <a:lnTo>
                    <a:pt x="16" y="535"/>
                  </a:lnTo>
                  <a:lnTo>
                    <a:pt x="17" y="535"/>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5" name="Freeform 11"/>
            <p:cNvSpPr>
              <a:spLocks/>
            </p:cNvSpPr>
            <p:nvPr/>
          </p:nvSpPr>
          <p:spPr bwMode="auto">
            <a:xfrm rot="598573">
              <a:off x="4103" y="2488"/>
              <a:ext cx="119" cy="574"/>
            </a:xfrm>
            <a:custGeom>
              <a:avLst/>
              <a:gdLst>
                <a:gd name="T0" fmla="*/ 59 w 66"/>
                <a:gd name="T1" fmla="*/ 532 h 532"/>
                <a:gd name="T2" fmla="*/ 66 w 66"/>
                <a:gd name="T3" fmla="*/ 531 h 532"/>
                <a:gd name="T4" fmla="*/ 62 w 66"/>
                <a:gd name="T5" fmla="*/ 465 h 532"/>
                <a:gd name="T6" fmla="*/ 57 w 66"/>
                <a:gd name="T7" fmla="*/ 398 h 532"/>
                <a:gd name="T8" fmla="*/ 51 w 66"/>
                <a:gd name="T9" fmla="*/ 333 h 532"/>
                <a:gd name="T10" fmla="*/ 45 w 66"/>
                <a:gd name="T11" fmla="*/ 267 h 532"/>
                <a:gd name="T12" fmla="*/ 39 w 66"/>
                <a:gd name="T13" fmla="*/ 200 h 532"/>
                <a:gd name="T14" fmla="*/ 31 w 66"/>
                <a:gd name="T15" fmla="*/ 134 h 532"/>
                <a:gd name="T16" fmla="*/ 15 w 66"/>
                <a:gd name="T17" fmla="*/ 1 h 532"/>
                <a:gd name="T18" fmla="*/ 14 w 66"/>
                <a:gd name="T19" fmla="*/ 1 h 532"/>
                <a:gd name="T20" fmla="*/ 14 w 66"/>
                <a:gd name="T21" fmla="*/ 0 h 532"/>
                <a:gd name="T22" fmla="*/ 13 w 66"/>
                <a:gd name="T23" fmla="*/ 1 h 532"/>
                <a:gd name="T24" fmla="*/ 11 w 66"/>
                <a:gd name="T25" fmla="*/ 6 h 532"/>
                <a:gd name="T26" fmla="*/ 9 w 66"/>
                <a:gd name="T27" fmla="*/ 18 h 532"/>
                <a:gd name="T28" fmla="*/ 8 w 66"/>
                <a:gd name="T29" fmla="*/ 24 h 532"/>
                <a:gd name="T30" fmla="*/ 3 w 66"/>
                <a:gd name="T31" fmla="*/ 88 h 532"/>
                <a:gd name="T32" fmla="*/ 0 w 66"/>
                <a:gd name="T33" fmla="*/ 152 h 532"/>
                <a:gd name="T34" fmla="*/ 0 w 66"/>
                <a:gd name="T35" fmla="*/ 184 h 532"/>
                <a:gd name="T36" fmla="*/ 0 w 66"/>
                <a:gd name="T37" fmla="*/ 217 h 532"/>
                <a:gd name="T38" fmla="*/ 2 w 66"/>
                <a:gd name="T39" fmla="*/ 265 h 532"/>
                <a:gd name="T40" fmla="*/ 3 w 66"/>
                <a:gd name="T41" fmla="*/ 298 h 532"/>
                <a:gd name="T42" fmla="*/ 8 w 66"/>
                <a:gd name="T43" fmla="*/ 330 h 532"/>
                <a:gd name="T44" fmla="*/ 11 w 66"/>
                <a:gd name="T45" fmla="*/ 362 h 532"/>
                <a:gd name="T46" fmla="*/ 16 w 66"/>
                <a:gd name="T47" fmla="*/ 393 h 532"/>
                <a:gd name="T48" fmla="*/ 23 w 66"/>
                <a:gd name="T49" fmla="*/ 425 h 532"/>
                <a:gd name="T50" fmla="*/ 30 w 66"/>
                <a:gd name="T51" fmla="*/ 456 h 532"/>
                <a:gd name="T52" fmla="*/ 40 w 66"/>
                <a:gd name="T53" fmla="*/ 488 h 532"/>
                <a:gd name="T54" fmla="*/ 50 w 66"/>
                <a:gd name="T55" fmla="*/ 518 h 532"/>
                <a:gd name="T56" fmla="*/ 57 w 66"/>
                <a:gd name="T57" fmla="*/ 532 h 532"/>
                <a:gd name="T58" fmla="*/ 59 w 66"/>
                <a:gd name="T59"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532">
                  <a:moveTo>
                    <a:pt x="59" y="532"/>
                  </a:moveTo>
                  <a:lnTo>
                    <a:pt x="66" y="531"/>
                  </a:lnTo>
                  <a:lnTo>
                    <a:pt x="62" y="465"/>
                  </a:lnTo>
                  <a:lnTo>
                    <a:pt x="57" y="398"/>
                  </a:lnTo>
                  <a:lnTo>
                    <a:pt x="51" y="333"/>
                  </a:lnTo>
                  <a:lnTo>
                    <a:pt x="45" y="267"/>
                  </a:lnTo>
                  <a:lnTo>
                    <a:pt x="39" y="200"/>
                  </a:lnTo>
                  <a:lnTo>
                    <a:pt x="31" y="134"/>
                  </a:lnTo>
                  <a:lnTo>
                    <a:pt x="15" y="1"/>
                  </a:lnTo>
                  <a:lnTo>
                    <a:pt x="14" y="1"/>
                  </a:lnTo>
                  <a:lnTo>
                    <a:pt x="14" y="0"/>
                  </a:lnTo>
                  <a:lnTo>
                    <a:pt x="13" y="1"/>
                  </a:lnTo>
                  <a:lnTo>
                    <a:pt x="11" y="6"/>
                  </a:lnTo>
                  <a:lnTo>
                    <a:pt x="9" y="18"/>
                  </a:lnTo>
                  <a:lnTo>
                    <a:pt x="8" y="24"/>
                  </a:lnTo>
                  <a:lnTo>
                    <a:pt x="3" y="88"/>
                  </a:lnTo>
                  <a:lnTo>
                    <a:pt x="0" y="152"/>
                  </a:lnTo>
                  <a:lnTo>
                    <a:pt x="0" y="184"/>
                  </a:lnTo>
                  <a:lnTo>
                    <a:pt x="0" y="217"/>
                  </a:lnTo>
                  <a:lnTo>
                    <a:pt x="2" y="265"/>
                  </a:lnTo>
                  <a:lnTo>
                    <a:pt x="3" y="298"/>
                  </a:lnTo>
                  <a:lnTo>
                    <a:pt x="8" y="330"/>
                  </a:lnTo>
                  <a:lnTo>
                    <a:pt x="11" y="362"/>
                  </a:lnTo>
                  <a:lnTo>
                    <a:pt x="16" y="393"/>
                  </a:lnTo>
                  <a:lnTo>
                    <a:pt x="23" y="425"/>
                  </a:lnTo>
                  <a:lnTo>
                    <a:pt x="30" y="456"/>
                  </a:lnTo>
                  <a:lnTo>
                    <a:pt x="40" y="488"/>
                  </a:lnTo>
                  <a:lnTo>
                    <a:pt x="50" y="518"/>
                  </a:lnTo>
                  <a:lnTo>
                    <a:pt x="57" y="532"/>
                  </a:lnTo>
                  <a:lnTo>
                    <a:pt x="59" y="532"/>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6" name="Freeform 12"/>
            <p:cNvSpPr>
              <a:spLocks/>
            </p:cNvSpPr>
            <p:nvPr/>
          </p:nvSpPr>
          <p:spPr bwMode="auto">
            <a:xfrm rot="262361">
              <a:off x="4241" y="2488"/>
              <a:ext cx="99" cy="551"/>
            </a:xfrm>
            <a:custGeom>
              <a:avLst/>
              <a:gdLst>
                <a:gd name="T0" fmla="*/ 69 w 69"/>
                <a:gd name="T1" fmla="*/ 507 h 508"/>
                <a:gd name="T2" fmla="*/ 65 w 69"/>
                <a:gd name="T3" fmla="*/ 444 h 508"/>
                <a:gd name="T4" fmla="*/ 55 w 69"/>
                <a:gd name="T5" fmla="*/ 285 h 508"/>
                <a:gd name="T6" fmla="*/ 50 w 69"/>
                <a:gd name="T7" fmla="*/ 221 h 508"/>
                <a:gd name="T8" fmla="*/ 46 w 69"/>
                <a:gd name="T9" fmla="*/ 189 h 508"/>
                <a:gd name="T10" fmla="*/ 43 w 69"/>
                <a:gd name="T11" fmla="*/ 157 h 508"/>
                <a:gd name="T12" fmla="*/ 39 w 69"/>
                <a:gd name="T13" fmla="*/ 126 h 508"/>
                <a:gd name="T14" fmla="*/ 32 w 69"/>
                <a:gd name="T15" fmla="*/ 78 h 508"/>
                <a:gd name="T16" fmla="*/ 23 w 69"/>
                <a:gd name="T17" fmla="*/ 32 h 508"/>
                <a:gd name="T18" fmla="*/ 16 w 69"/>
                <a:gd name="T19" fmla="*/ 1 h 508"/>
                <a:gd name="T20" fmla="*/ 12 w 69"/>
                <a:gd name="T21" fmla="*/ 0 h 508"/>
                <a:gd name="T22" fmla="*/ 9 w 69"/>
                <a:gd name="T23" fmla="*/ 7 h 508"/>
                <a:gd name="T24" fmla="*/ 6 w 69"/>
                <a:gd name="T25" fmla="*/ 19 h 508"/>
                <a:gd name="T26" fmla="*/ 1 w 69"/>
                <a:gd name="T27" fmla="*/ 47 h 508"/>
                <a:gd name="T28" fmla="*/ 0 w 69"/>
                <a:gd name="T29" fmla="*/ 55 h 508"/>
                <a:gd name="T30" fmla="*/ 2 w 69"/>
                <a:gd name="T31" fmla="*/ 119 h 508"/>
                <a:gd name="T32" fmla="*/ 5 w 69"/>
                <a:gd name="T33" fmla="*/ 182 h 508"/>
                <a:gd name="T34" fmla="*/ 10 w 69"/>
                <a:gd name="T35" fmla="*/ 245 h 508"/>
                <a:gd name="T36" fmla="*/ 12 w 69"/>
                <a:gd name="T37" fmla="*/ 277 h 508"/>
                <a:gd name="T38" fmla="*/ 17 w 69"/>
                <a:gd name="T39" fmla="*/ 309 h 508"/>
                <a:gd name="T40" fmla="*/ 19 w 69"/>
                <a:gd name="T41" fmla="*/ 336 h 508"/>
                <a:gd name="T42" fmla="*/ 25 w 69"/>
                <a:gd name="T43" fmla="*/ 390 h 508"/>
                <a:gd name="T44" fmla="*/ 28 w 69"/>
                <a:gd name="T45" fmla="*/ 416 h 508"/>
                <a:gd name="T46" fmla="*/ 33 w 69"/>
                <a:gd name="T47" fmla="*/ 432 h 508"/>
                <a:gd name="T48" fmla="*/ 37 w 69"/>
                <a:gd name="T49" fmla="*/ 456 h 508"/>
                <a:gd name="T50" fmla="*/ 39 w 69"/>
                <a:gd name="T51" fmla="*/ 464 h 508"/>
                <a:gd name="T52" fmla="*/ 43 w 69"/>
                <a:gd name="T53" fmla="*/ 474 h 508"/>
                <a:gd name="T54" fmla="*/ 44 w 69"/>
                <a:gd name="T55" fmla="*/ 479 h 508"/>
                <a:gd name="T56" fmla="*/ 49 w 69"/>
                <a:gd name="T57" fmla="*/ 492 h 508"/>
                <a:gd name="T58" fmla="*/ 62 w 69"/>
                <a:gd name="T59" fmla="*/ 503 h 508"/>
                <a:gd name="T60" fmla="*/ 65 w 69"/>
                <a:gd name="T61" fmla="*/ 503 h 508"/>
                <a:gd name="T62" fmla="*/ 66 w 69"/>
                <a:gd name="T63" fmla="*/ 503 h 508"/>
                <a:gd name="T64" fmla="*/ 68 w 69"/>
                <a:gd name="T65" fmla="*/ 508 h 508"/>
                <a:gd name="T66" fmla="*/ 69 w 69"/>
                <a:gd name="T67"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08">
                  <a:moveTo>
                    <a:pt x="69" y="507"/>
                  </a:moveTo>
                  <a:lnTo>
                    <a:pt x="65" y="444"/>
                  </a:lnTo>
                  <a:lnTo>
                    <a:pt x="55" y="285"/>
                  </a:lnTo>
                  <a:lnTo>
                    <a:pt x="50" y="221"/>
                  </a:lnTo>
                  <a:lnTo>
                    <a:pt x="46" y="189"/>
                  </a:lnTo>
                  <a:lnTo>
                    <a:pt x="43" y="157"/>
                  </a:lnTo>
                  <a:lnTo>
                    <a:pt x="39" y="126"/>
                  </a:lnTo>
                  <a:lnTo>
                    <a:pt x="32" y="78"/>
                  </a:lnTo>
                  <a:lnTo>
                    <a:pt x="23" y="32"/>
                  </a:lnTo>
                  <a:lnTo>
                    <a:pt x="16" y="1"/>
                  </a:lnTo>
                  <a:lnTo>
                    <a:pt x="12" y="0"/>
                  </a:lnTo>
                  <a:lnTo>
                    <a:pt x="9" y="7"/>
                  </a:lnTo>
                  <a:lnTo>
                    <a:pt x="6" y="19"/>
                  </a:lnTo>
                  <a:lnTo>
                    <a:pt x="1" y="47"/>
                  </a:lnTo>
                  <a:lnTo>
                    <a:pt x="0" y="55"/>
                  </a:lnTo>
                  <a:lnTo>
                    <a:pt x="2" y="119"/>
                  </a:lnTo>
                  <a:lnTo>
                    <a:pt x="5" y="182"/>
                  </a:lnTo>
                  <a:lnTo>
                    <a:pt x="10" y="245"/>
                  </a:lnTo>
                  <a:lnTo>
                    <a:pt x="12" y="277"/>
                  </a:lnTo>
                  <a:lnTo>
                    <a:pt x="17" y="309"/>
                  </a:lnTo>
                  <a:lnTo>
                    <a:pt x="19" y="336"/>
                  </a:lnTo>
                  <a:lnTo>
                    <a:pt x="25" y="390"/>
                  </a:lnTo>
                  <a:lnTo>
                    <a:pt x="28" y="416"/>
                  </a:lnTo>
                  <a:lnTo>
                    <a:pt x="33" y="432"/>
                  </a:lnTo>
                  <a:lnTo>
                    <a:pt x="37" y="456"/>
                  </a:lnTo>
                  <a:lnTo>
                    <a:pt x="39" y="464"/>
                  </a:lnTo>
                  <a:lnTo>
                    <a:pt x="43" y="474"/>
                  </a:lnTo>
                  <a:lnTo>
                    <a:pt x="44" y="479"/>
                  </a:lnTo>
                  <a:lnTo>
                    <a:pt x="49" y="492"/>
                  </a:lnTo>
                  <a:lnTo>
                    <a:pt x="62" y="503"/>
                  </a:lnTo>
                  <a:lnTo>
                    <a:pt x="65" y="503"/>
                  </a:lnTo>
                  <a:lnTo>
                    <a:pt x="66" y="503"/>
                  </a:lnTo>
                  <a:lnTo>
                    <a:pt x="68" y="508"/>
                  </a:lnTo>
                  <a:lnTo>
                    <a:pt x="69" y="507"/>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7" name="Freeform 13"/>
            <p:cNvSpPr>
              <a:spLocks/>
            </p:cNvSpPr>
            <p:nvPr/>
          </p:nvSpPr>
          <p:spPr bwMode="auto">
            <a:xfrm rot="262361">
              <a:off x="3832" y="2444"/>
              <a:ext cx="91" cy="635"/>
            </a:xfrm>
            <a:custGeom>
              <a:avLst/>
              <a:gdLst>
                <a:gd name="T0" fmla="*/ 18 w 61"/>
                <a:gd name="T1" fmla="*/ 410 h 411"/>
                <a:gd name="T2" fmla="*/ 19 w 61"/>
                <a:gd name="T3" fmla="*/ 408 h 411"/>
                <a:gd name="T4" fmla="*/ 22 w 61"/>
                <a:gd name="T5" fmla="*/ 408 h 411"/>
                <a:gd name="T6" fmla="*/ 30 w 61"/>
                <a:gd name="T7" fmla="*/ 408 h 411"/>
                <a:gd name="T8" fmla="*/ 32 w 61"/>
                <a:gd name="T9" fmla="*/ 401 h 411"/>
                <a:gd name="T10" fmla="*/ 35 w 61"/>
                <a:gd name="T11" fmla="*/ 389 h 411"/>
                <a:gd name="T12" fmla="*/ 38 w 61"/>
                <a:gd name="T13" fmla="*/ 384 h 411"/>
                <a:gd name="T14" fmla="*/ 41 w 61"/>
                <a:gd name="T15" fmla="*/ 382 h 411"/>
                <a:gd name="T16" fmla="*/ 43 w 61"/>
                <a:gd name="T17" fmla="*/ 382 h 411"/>
                <a:gd name="T18" fmla="*/ 61 w 61"/>
                <a:gd name="T19" fmla="*/ 383 h 411"/>
                <a:gd name="T20" fmla="*/ 52 w 61"/>
                <a:gd name="T21" fmla="*/ 288 h 411"/>
                <a:gd name="T22" fmla="*/ 41 w 61"/>
                <a:gd name="T23" fmla="*/ 145 h 411"/>
                <a:gd name="T24" fmla="*/ 33 w 61"/>
                <a:gd name="T25" fmla="*/ 49 h 411"/>
                <a:gd name="T26" fmla="*/ 26 w 61"/>
                <a:gd name="T27" fmla="*/ 1 h 411"/>
                <a:gd name="T28" fmla="*/ 25 w 61"/>
                <a:gd name="T29" fmla="*/ 0 h 411"/>
                <a:gd name="T30" fmla="*/ 24 w 61"/>
                <a:gd name="T31" fmla="*/ 0 h 411"/>
                <a:gd name="T32" fmla="*/ 19 w 61"/>
                <a:gd name="T33" fmla="*/ 7 h 411"/>
                <a:gd name="T34" fmla="*/ 14 w 61"/>
                <a:gd name="T35" fmla="*/ 16 h 411"/>
                <a:gd name="T36" fmla="*/ 8 w 61"/>
                <a:gd name="T37" fmla="*/ 31 h 411"/>
                <a:gd name="T38" fmla="*/ 4 w 61"/>
                <a:gd name="T39" fmla="*/ 47 h 411"/>
                <a:gd name="T40" fmla="*/ 3 w 61"/>
                <a:gd name="T41" fmla="*/ 56 h 411"/>
                <a:gd name="T42" fmla="*/ 1 w 61"/>
                <a:gd name="T43" fmla="*/ 72 h 411"/>
                <a:gd name="T44" fmla="*/ 0 w 61"/>
                <a:gd name="T45" fmla="*/ 77 h 411"/>
                <a:gd name="T46" fmla="*/ 5 w 61"/>
                <a:gd name="T47" fmla="*/ 227 h 411"/>
                <a:gd name="T48" fmla="*/ 6 w 61"/>
                <a:gd name="T49" fmla="*/ 255 h 411"/>
                <a:gd name="T50" fmla="*/ 9 w 61"/>
                <a:gd name="T51" fmla="*/ 286 h 411"/>
                <a:gd name="T52" fmla="*/ 11 w 61"/>
                <a:gd name="T53" fmla="*/ 315 h 411"/>
                <a:gd name="T54" fmla="*/ 10 w 61"/>
                <a:gd name="T55" fmla="*/ 340 h 411"/>
                <a:gd name="T56" fmla="*/ 10 w 61"/>
                <a:gd name="T57" fmla="*/ 364 h 411"/>
                <a:gd name="T58" fmla="*/ 13 w 61"/>
                <a:gd name="T59" fmla="*/ 388 h 411"/>
                <a:gd name="T60" fmla="*/ 15 w 61"/>
                <a:gd name="T61" fmla="*/ 411 h 411"/>
                <a:gd name="T62" fmla="*/ 18 w 61"/>
                <a:gd name="T63"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11">
                  <a:moveTo>
                    <a:pt x="18" y="410"/>
                  </a:moveTo>
                  <a:lnTo>
                    <a:pt x="19" y="408"/>
                  </a:lnTo>
                  <a:lnTo>
                    <a:pt x="22" y="408"/>
                  </a:lnTo>
                  <a:lnTo>
                    <a:pt x="30" y="408"/>
                  </a:lnTo>
                  <a:lnTo>
                    <a:pt x="32" y="401"/>
                  </a:lnTo>
                  <a:lnTo>
                    <a:pt x="35" y="389"/>
                  </a:lnTo>
                  <a:lnTo>
                    <a:pt x="38" y="384"/>
                  </a:lnTo>
                  <a:lnTo>
                    <a:pt x="41" y="382"/>
                  </a:lnTo>
                  <a:lnTo>
                    <a:pt x="43" y="382"/>
                  </a:lnTo>
                  <a:lnTo>
                    <a:pt x="61" y="383"/>
                  </a:lnTo>
                  <a:lnTo>
                    <a:pt x="52" y="288"/>
                  </a:lnTo>
                  <a:lnTo>
                    <a:pt x="41" y="145"/>
                  </a:lnTo>
                  <a:lnTo>
                    <a:pt x="33" y="49"/>
                  </a:lnTo>
                  <a:lnTo>
                    <a:pt x="26" y="1"/>
                  </a:lnTo>
                  <a:lnTo>
                    <a:pt x="25" y="0"/>
                  </a:lnTo>
                  <a:lnTo>
                    <a:pt x="24" y="0"/>
                  </a:lnTo>
                  <a:lnTo>
                    <a:pt x="19" y="7"/>
                  </a:lnTo>
                  <a:lnTo>
                    <a:pt x="14" y="16"/>
                  </a:lnTo>
                  <a:lnTo>
                    <a:pt x="8" y="31"/>
                  </a:lnTo>
                  <a:lnTo>
                    <a:pt x="4" y="47"/>
                  </a:lnTo>
                  <a:lnTo>
                    <a:pt x="3" y="56"/>
                  </a:lnTo>
                  <a:lnTo>
                    <a:pt x="1" y="72"/>
                  </a:lnTo>
                  <a:lnTo>
                    <a:pt x="0" y="77"/>
                  </a:lnTo>
                  <a:lnTo>
                    <a:pt x="5" y="227"/>
                  </a:lnTo>
                  <a:lnTo>
                    <a:pt x="6" y="255"/>
                  </a:lnTo>
                  <a:lnTo>
                    <a:pt x="9" y="286"/>
                  </a:lnTo>
                  <a:lnTo>
                    <a:pt x="11" y="315"/>
                  </a:lnTo>
                  <a:lnTo>
                    <a:pt x="10" y="340"/>
                  </a:lnTo>
                  <a:lnTo>
                    <a:pt x="10" y="364"/>
                  </a:lnTo>
                  <a:lnTo>
                    <a:pt x="13" y="388"/>
                  </a:lnTo>
                  <a:lnTo>
                    <a:pt x="15" y="411"/>
                  </a:lnTo>
                  <a:lnTo>
                    <a:pt x="18" y="41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8" name="Freeform 14"/>
            <p:cNvSpPr>
              <a:spLocks/>
            </p:cNvSpPr>
            <p:nvPr/>
          </p:nvSpPr>
          <p:spPr bwMode="auto">
            <a:xfrm rot="262361">
              <a:off x="4376" y="2535"/>
              <a:ext cx="17" cy="177"/>
            </a:xfrm>
            <a:custGeom>
              <a:avLst/>
              <a:gdLst>
                <a:gd name="T0" fmla="*/ 11 w 17"/>
                <a:gd name="T1" fmla="*/ 176 h 177"/>
                <a:gd name="T2" fmla="*/ 16 w 17"/>
                <a:gd name="T3" fmla="*/ 157 h 177"/>
                <a:gd name="T4" fmla="*/ 17 w 17"/>
                <a:gd name="T5" fmla="*/ 145 h 177"/>
                <a:gd name="T6" fmla="*/ 17 w 17"/>
                <a:gd name="T7" fmla="*/ 131 h 177"/>
                <a:gd name="T8" fmla="*/ 17 w 17"/>
                <a:gd name="T9" fmla="*/ 112 h 177"/>
                <a:gd name="T10" fmla="*/ 11 w 17"/>
                <a:gd name="T11" fmla="*/ 61 h 177"/>
                <a:gd name="T12" fmla="*/ 10 w 17"/>
                <a:gd name="T13" fmla="*/ 60 h 177"/>
                <a:gd name="T14" fmla="*/ 9 w 17"/>
                <a:gd name="T15" fmla="*/ 61 h 177"/>
                <a:gd name="T16" fmla="*/ 8 w 17"/>
                <a:gd name="T17" fmla="*/ 67 h 177"/>
                <a:gd name="T18" fmla="*/ 7 w 17"/>
                <a:gd name="T19" fmla="*/ 67 h 177"/>
                <a:gd name="T20" fmla="*/ 4 w 17"/>
                <a:gd name="T21" fmla="*/ 50 h 177"/>
                <a:gd name="T22" fmla="*/ 5 w 17"/>
                <a:gd name="T23" fmla="*/ 48 h 177"/>
                <a:gd name="T24" fmla="*/ 6 w 17"/>
                <a:gd name="T25" fmla="*/ 48 h 177"/>
                <a:gd name="T26" fmla="*/ 8 w 17"/>
                <a:gd name="T27" fmla="*/ 48 h 177"/>
                <a:gd name="T28" fmla="*/ 9 w 17"/>
                <a:gd name="T29" fmla="*/ 48 h 177"/>
                <a:gd name="T30" fmla="*/ 10 w 17"/>
                <a:gd name="T31" fmla="*/ 44 h 177"/>
                <a:gd name="T32" fmla="*/ 9 w 17"/>
                <a:gd name="T33" fmla="*/ 40 h 177"/>
                <a:gd name="T34" fmla="*/ 9 w 17"/>
                <a:gd name="T35" fmla="*/ 2 h 177"/>
                <a:gd name="T36" fmla="*/ 8 w 17"/>
                <a:gd name="T37" fmla="*/ 1 h 177"/>
                <a:gd name="T38" fmla="*/ 5 w 17"/>
                <a:gd name="T39" fmla="*/ 0 h 177"/>
                <a:gd name="T40" fmla="*/ 3 w 17"/>
                <a:gd name="T41" fmla="*/ 2 h 177"/>
                <a:gd name="T42" fmla="*/ 1 w 17"/>
                <a:gd name="T43" fmla="*/ 17 h 177"/>
                <a:gd name="T44" fmla="*/ 0 w 17"/>
                <a:gd name="T45" fmla="*/ 31 h 177"/>
                <a:gd name="T46" fmla="*/ 0 w 17"/>
                <a:gd name="T47" fmla="*/ 62 h 177"/>
                <a:gd name="T48" fmla="*/ 2 w 17"/>
                <a:gd name="T49" fmla="*/ 91 h 177"/>
                <a:gd name="T50" fmla="*/ 5 w 17"/>
                <a:gd name="T51" fmla="*/ 134 h 177"/>
                <a:gd name="T52" fmla="*/ 9 w 17"/>
                <a:gd name="T53" fmla="*/ 163 h 177"/>
                <a:gd name="T54" fmla="*/ 11 w 17"/>
                <a:gd name="T55" fmla="*/ 177 h 177"/>
                <a:gd name="T56" fmla="*/ 11 w 17"/>
                <a:gd name="T57"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7">
                  <a:moveTo>
                    <a:pt x="11" y="176"/>
                  </a:moveTo>
                  <a:lnTo>
                    <a:pt x="16" y="157"/>
                  </a:lnTo>
                  <a:lnTo>
                    <a:pt x="17" y="145"/>
                  </a:lnTo>
                  <a:lnTo>
                    <a:pt x="17" y="131"/>
                  </a:lnTo>
                  <a:lnTo>
                    <a:pt x="17" y="112"/>
                  </a:lnTo>
                  <a:lnTo>
                    <a:pt x="11" y="61"/>
                  </a:lnTo>
                  <a:lnTo>
                    <a:pt x="10" y="60"/>
                  </a:lnTo>
                  <a:lnTo>
                    <a:pt x="9" y="61"/>
                  </a:lnTo>
                  <a:lnTo>
                    <a:pt x="8" y="67"/>
                  </a:lnTo>
                  <a:lnTo>
                    <a:pt x="7" y="67"/>
                  </a:lnTo>
                  <a:lnTo>
                    <a:pt x="4" y="50"/>
                  </a:lnTo>
                  <a:lnTo>
                    <a:pt x="5" y="48"/>
                  </a:lnTo>
                  <a:lnTo>
                    <a:pt x="6" y="48"/>
                  </a:lnTo>
                  <a:lnTo>
                    <a:pt x="8" y="48"/>
                  </a:lnTo>
                  <a:lnTo>
                    <a:pt x="9" y="48"/>
                  </a:lnTo>
                  <a:lnTo>
                    <a:pt x="10" y="44"/>
                  </a:lnTo>
                  <a:lnTo>
                    <a:pt x="9" y="40"/>
                  </a:lnTo>
                  <a:lnTo>
                    <a:pt x="9" y="2"/>
                  </a:lnTo>
                  <a:lnTo>
                    <a:pt x="8" y="1"/>
                  </a:lnTo>
                  <a:lnTo>
                    <a:pt x="5" y="0"/>
                  </a:lnTo>
                  <a:lnTo>
                    <a:pt x="3" y="2"/>
                  </a:lnTo>
                  <a:lnTo>
                    <a:pt x="1" y="17"/>
                  </a:lnTo>
                  <a:lnTo>
                    <a:pt x="0" y="31"/>
                  </a:lnTo>
                  <a:lnTo>
                    <a:pt x="0" y="62"/>
                  </a:lnTo>
                  <a:lnTo>
                    <a:pt x="2" y="91"/>
                  </a:lnTo>
                  <a:lnTo>
                    <a:pt x="5" y="134"/>
                  </a:lnTo>
                  <a:lnTo>
                    <a:pt x="9" y="163"/>
                  </a:lnTo>
                  <a:lnTo>
                    <a:pt x="11" y="177"/>
                  </a:lnTo>
                  <a:lnTo>
                    <a:pt x="11" y="176"/>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9" name="Freeform 15"/>
            <p:cNvSpPr>
              <a:spLocks/>
            </p:cNvSpPr>
            <p:nvPr/>
          </p:nvSpPr>
          <p:spPr bwMode="auto">
            <a:xfrm rot="262361">
              <a:off x="3832" y="3051"/>
              <a:ext cx="522" cy="72"/>
            </a:xfrm>
            <a:custGeom>
              <a:avLst/>
              <a:gdLst>
                <a:gd name="T0" fmla="*/ 40 w 496"/>
                <a:gd name="T1" fmla="*/ 88 h 88"/>
                <a:gd name="T2" fmla="*/ 83 w 496"/>
                <a:gd name="T3" fmla="*/ 88 h 88"/>
                <a:gd name="T4" fmla="*/ 149 w 496"/>
                <a:gd name="T5" fmla="*/ 86 h 88"/>
                <a:gd name="T6" fmla="*/ 193 w 496"/>
                <a:gd name="T7" fmla="*/ 84 h 88"/>
                <a:gd name="T8" fmla="*/ 237 w 496"/>
                <a:gd name="T9" fmla="*/ 81 h 88"/>
                <a:gd name="T10" fmla="*/ 303 w 496"/>
                <a:gd name="T11" fmla="*/ 73 h 88"/>
                <a:gd name="T12" fmla="*/ 325 w 496"/>
                <a:gd name="T13" fmla="*/ 70 h 88"/>
                <a:gd name="T14" fmla="*/ 369 w 496"/>
                <a:gd name="T15" fmla="*/ 62 h 88"/>
                <a:gd name="T16" fmla="*/ 404 w 496"/>
                <a:gd name="T17" fmla="*/ 53 h 88"/>
                <a:gd name="T18" fmla="*/ 457 w 496"/>
                <a:gd name="T19" fmla="*/ 42 h 88"/>
                <a:gd name="T20" fmla="*/ 476 w 496"/>
                <a:gd name="T21" fmla="*/ 38 h 88"/>
                <a:gd name="T22" fmla="*/ 487 w 496"/>
                <a:gd name="T23" fmla="*/ 33 h 88"/>
                <a:gd name="T24" fmla="*/ 493 w 496"/>
                <a:gd name="T25" fmla="*/ 31 h 88"/>
                <a:gd name="T26" fmla="*/ 492 w 496"/>
                <a:gd name="T27" fmla="*/ 24 h 88"/>
                <a:gd name="T28" fmla="*/ 493 w 496"/>
                <a:gd name="T29" fmla="*/ 20 h 88"/>
                <a:gd name="T30" fmla="*/ 493 w 496"/>
                <a:gd name="T31" fmla="*/ 17 h 88"/>
                <a:gd name="T32" fmla="*/ 489 w 496"/>
                <a:gd name="T33" fmla="*/ 16 h 88"/>
                <a:gd name="T34" fmla="*/ 488 w 496"/>
                <a:gd name="T35" fmla="*/ 13 h 88"/>
                <a:gd name="T36" fmla="*/ 489 w 496"/>
                <a:gd name="T37" fmla="*/ 9 h 88"/>
                <a:gd name="T38" fmla="*/ 489 w 496"/>
                <a:gd name="T39" fmla="*/ 8 h 88"/>
                <a:gd name="T40" fmla="*/ 496 w 496"/>
                <a:gd name="T41" fmla="*/ 6 h 88"/>
                <a:gd name="T42" fmla="*/ 484 w 496"/>
                <a:gd name="T43" fmla="*/ 0 h 88"/>
                <a:gd name="T44" fmla="*/ 459 w 496"/>
                <a:gd name="T45" fmla="*/ 5 h 88"/>
                <a:gd name="T46" fmla="*/ 394 w 496"/>
                <a:gd name="T47" fmla="*/ 15 h 88"/>
                <a:gd name="T48" fmla="*/ 381 w 496"/>
                <a:gd name="T49" fmla="*/ 17 h 88"/>
                <a:gd name="T50" fmla="*/ 338 w 496"/>
                <a:gd name="T51" fmla="*/ 23 h 88"/>
                <a:gd name="T52" fmla="*/ 295 w 496"/>
                <a:gd name="T53" fmla="*/ 28 h 88"/>
                <a:gd name="T54" fmla="*/ 253 w 496"/>
                <a:gd name="T55" fmla="*/ 31 h 88"/>
                <a:gd name="T56" fmla="*/ 210 w 496"/>
                <a:gd name="T57" fmla="*/ 33 h 88"/>
                <a:gd name="T58" fmla="*/ 168 w 496"/>
                <a:gd name="T59" fmla="*/ 35 h 88"/>
                <a:gd name="T60" fmla="*/ 125 w 496"/>
                <a:gd name="T61" fmla="*/ 35 h 88"/>
                <a:gd name="T62" fmla="*/ 40 w 496"/>
                <a:gd name="T63" fmla="*/ 36 h 88"/>
                <a:gd name="T64" fmla="*/ 31 w 496"/>
                <a:gd name="T65" fmla="*/ 41 h 88"/>
                <a:gd name="T66" fmla="*/ 22 w 496"/>
                <a:gd name="T67" fmla="*/ 45 h 88"/>
                <a:gd name="T68" fmla="*/ 6 w 496"/>
                <a:gd name="T69" fmla="*/ 49 h 88"/>
                <a:gd name="T70" fmla="*/ 0 w 496"/>
                <a:gd name="T71" fmla="*/ 51 h 88"/>
                <a:gd name="T72" fmla="*/ 33 w 496"/>
                <a:gd name="T73" fmla="*/ 55 h 88"/>
                <a:gd name="T74" fmla="*/ 34 w 496"/>
                <a:gd name="T75" fmla="*/ 56 h 88"/>
                <a:gd name="T76" fmla="*/ 34 w 496"/>
                <a:gd name="T77" fmla="*/ 58 h 88"/>
                <a:gd name="T78" fmla="*/ 33 w 496"/>
                <a:gd name="T79" fmla="*/ 62 h 88"/>
                <a:gd name="T80" fmla="*/ 29 w 496"/>
                <a:gd name="T81" fmla="*/ 64 h 88"/>
                <a:gd name="T82" fmla="*/ 9 w 496"/>
                <a:gd name="T83" fmla="*/ 68 h 88"/>
                <a:gd name="T84" fmla="*/ 28 w 496"/>
                <a:gd name="T85" fmla="*/ 71 h 88"/>
                <a:gd name="T86" fmla="*/ 30 w 496"/>
                <a:gd name="T87" fmla="*/ 72 h 88"/>
                <a:gd name="T88" fmla="*/ 31 w 496"/>
                <a:gd name="T89" fmla="*/ 74 h 88"/>
                <a:gd name="T90" fmla="*/ 31 w 496"/>
                <a:gd name="T91" fmla="*/ 77 h 88"/>
                <a:gd name="T92" fmla="*/ 29 w 496"/>
                <a:gd name="T93" fmla="*/ 79 h 88"/>
                <a:gd name="T94" fmla="*/ 26 w 496"/>
                <a:gd name="T95" fmla="*/ 81 h 88"/>
                <a:gd name="T96" fmla="*/ 13 w 496"/>
                <a:gd name="T97" fmla="*/ 81 h 88"/>
                <a:gd name="T98" fmla="*/ 40 w 496"/>
                <a:gd name="T9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88">
                  <a:moveTo>
                    <a:pt x="40" y="88"/>
                  </a:moveTo>
                  <a:lnTo>
                    <a:pt x="83" y="88"/>
                  </a:lnTo>
                  <a:lnTo>
                    <a:pt x="149" y="86"/>
                  </a:lnTo>
                  <a:lnTo>
                    <a:pt x="193" y="84"/>
                  </a:lnTo>
                  <a:lnTo>
                    <a:pt x="237" y="81"/>
                  </a:lnTo>
                  <a:lnTo>
                    <a:pt x="303" y="73"/>
                  </a:lnTo>
                  <a:lnTo>
                    <a:pt x="325" y="70"/>
                  </a:lnTo>
                  <a:lnTo>
                    <a:pt x="369" y="62"/>
                  </a:lnTo>
                  <a:lnTo>
                    <a:pt x="404" y="53"/>
                  </a:lnTo>
                  <a:lnTo>
                    <a:pt x="457" y="42"/>
                  </a:lnTo>
                  <a:lnTo>
                    <a:pt x="476" y="38"/>
                  </a:lnTo>
                  <a:lnTo>
                    <a:pt x="487" y="33"/>
                  </a:lnTo>
                  <a:lnTo>
                    <a:pt x="493" y="31"/>
                  </a:lnTo>
                  <a:lnTo>
                    <a:pt x="492" y="24"/>
                  </a:lnTo>
                  <a:lnTo>
                    <a:pt x="493" y="20"/>
                  </a:lnTo>
                  <a:lnTo>
                    <a:pt x="493" y="17"/>
                  </a:lnTo>
                  <a:lnTo>
                    <a:pt x="489" y="16"/>
                  </a:lnTo>
                  <a:lnTo>
                    <a:pt x="488" y="13"/>
                  </a:lnTo>
                  <a:lnTo>
                    <a:pt x="489" y="9"/>
                  </a:lnTo>
                  <a:lnTo>
                    <a:pt x="489" y="8"/>
                  </a:lnTo>
                  <a:lnTo>
                    <a:pt x="496" y="6"/>
                  </a:lnTo>
                  <a:lnTo>
                    <a:pt x="484" y="0"/>
                  </a:lnTo>
                  <a:lnTo>
                    <a:pt x="459" y="5"/>
                  </a:lnTo>
                  <a:lnTo>
                    <a:pt x="394" y="15"/>
                  </a:lnTo>
                  <a:lnTo>
                    <a:pt x="381" y="17"/>
                  </a:lnTo>
                  <a:lnTo>
                    <a:pt x="338" y="23"/>
                  </a:lnTo>
                  <a:lnTo>
                    <a:pt x="295" y="28"/>
                  </a:lnTo>
                  <a:lnTo>
                    <a:pt x="253" y="31"/>
                  </a:lnTo>
                  <a:lnTo>
                    <a:pt x="210" y="33"/>
                  </a:lnTo>
                  <a:lnTo>
                    <a:pt x="168" y="35"/>
                  </a:lnTo>
                  <a:lnTo>
                    <a:pt x="125" y="35"/>
                  </a:lnTo>
                  <a:lnTo>
                    <a:pt x="40" y="36"/>
                  </a:lnTo>
                  <a:lnTo>
                    <a:pt x="31" y="41"/>
                  </a:lnTo>
                  <a:lnTo>
                    <a:pt x="22" y="45"/>
                  </a:lnTo>
                  <a:lnTo>
                    <a:pt x="6" y="49"/>
                  </a:lnTo>
                  <a:lnTo>
                    <a:pt x="0" y="51"/>
                  </a:lnTo>
                  <a:lnTo>
                    <a:pt x="33" y="55"/>
                  </a:lnTo>
                  <a:lnTo>
                    <a:pt x="34" y="56"/>
                  </a:lnTo>
                  <a:lnTo>
                    <a:pt x="34" y="58"/>
                  </a:lnTo>
                  <a:lnTo>
                    <a:pt x="33" y="62"/>
                  </a:lnTo>
                  <a:lnTo>
                    <a:pt x="29" y="64"/>
                  </a:lnTo>
                  <a:lnTo>
                    <a:pt x="9" y="68"/>
                  </a:lnTo>
                  <a:lnTo>
                    <a:pt x="28" y="71"/>
                  </a:lnTo>
                  <a:lnTo>
                    <a:pt x="30" y="72"/>
                  </a:lnTo>
                  <a:lnTo>
                    <a:pt x="31" y="74"/>
                  </a:lnTo>
                  <a:lnTo>
                    <a:pt x="31" y="77"/>
                  </a:lnTo>
                  <a:lnTo>
                    <a:pt x="29" y="79"/>
                  </a:lnTo>
                  <a:lnTo>
                    <a:pt x="26" y="81"/>
                  </a:lnTo>
                  <a:lnTo>
                    <a:pt x="13" y="81"/>
                  </a:lnTo>
                  <a:lnTo>
                    <a:pt x="40" y="8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0" name="Freeform 16"/>
            <p:cNvSpPr>
              <a:spLocks/>
            </p:cNvSpPr>
            <p:nvPr/>
          </p:nvSpPr>
          <p:spPr bwMode="auto">
            <a:xfrm rot="262361">
              <a:off x="3885" y="2487"/>
              <a:ext cx="91" cy="571"/>
            </a:xfrm>
            <a:custGeom>
              <a:avLst/>
              <a:gdLst>
                <a:gd name="T0" fmla="*/ 40 w 53"/>
                <a:gd name="T1" fmla="*/ 362 h 362"/>
                <a:gd name="T2" fmla="*/ 53 w 53"/>
                <a:gd name="T3" fmla="*/ 362 h 362"/>
                <a:gd name="T4" fmla="*/ 23 w 53"/>
                <a:gd name="T5" fmla="*/ 0 h 362"/>
                <a:gd name="T6" fmla="*/ 14 w 53"/>
                <a:gd name="T7" fmla="*/ 14 h 362"/>
                <a:gd name="T8" fmla="*/ 21 w 53"/>
                <a:gd name="T9" fmla="*/ 39 h 362"/>
                <a:gd name="T10" fmla="*/ 17 w 53"/>
                <a:gd name="T11" fmla="*/ 44 h 362"/>
                <a:gd name="T12" fmla="*/ 14 w 53"/>
                <a:gd name="T13" fmla="*/ 46 h 362"/>
                <a:gd name="T14" fmla="*/ 12 w 53"/>
                <a:gd name="T15" fmla="*/ 49 h 362"/>
                <a:gd name="T16" fmla="*/ 9 w 53"/>
                <a:gd name="T17" fmla="*/ 51 h 362"/>
                <a:gd name="T18" fmla="*/ 7 w 53"/>
                <a:gd name="T19" fmla="*/ 53 h 362"/>
                <a:gd name="T20" fmla="*/ 3 w 53"/>
                <a:gd name="T21" fmla="*/ 54 h 362"/>
                <a:gd name="T22" fmla="*/ 0 w 53"/>
                <a:gd name="T23" fmla="*/ 55 h 362"/>
                <a:gd name="T24" fmla="*/ 31 w 53"/>
                <a:gd name="T25" fmla="*/ 360 h 362"/>
                <a:gd name="T26" fmla="*/ 40 w 53"/>
                <a:gd name="T2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62">
                  <a:moveTo>
                    <a:pt x="40" y="362"/>
                  </a:moveTo>
                  <a:lnTo>
                    <a:pt x="53" y="362"/>
                  </a:lnTo>
                  <a:lnTo>
                    <a:pt x="23" y="0"/>
                  </a:lnTo>
                  <a:lnTo>
                    <a:pt x="14" y="14"/>
                  </a:lnTo>
                  <a:lnTo>
                    <a:pt x="21" y="39"/>
                  </a:lnTo>
                  <a:lnTo>
                    <a:pt x="17" y="44"/>
                  </a:lnTo>
                  <a:lnTo>
                    <a:pt x="14" y="46"/>
                  </a:lnTo>
                  <a:lnTo>
                    <a:pt x="12" y="49"/>
                  </a:lnTo>
                  <a:lnTo>
                    <a:pt x="9" y="51"/>
                  </a:lnTo>
                  <a:lnTo>
                    <a:pt x="7" y="53"/>
                  </a:lnTo>
                  <a:lnTo>
                    <a:pt x="3" y="54"/>
                  </a:lnTo>
                  <a:lnTo>
                    <a:pt x="0" y="55"/>
                  </a:lnTo>
                  <a:lnTo>
                    <a:pt x="31" y="360"/>
                  </a:lnTo>
                  <a:lnTo>
                    <a:pt x="40" y="36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1" name="Freeform 17"/>
            <p:cNvSpPr>
              <a:spLocks/>
            </p:cNvSpPr>
            <p:nvPr/>
          </p:nvSpPr>
          <p:spPr bwMode="auto">
            <a:xfrm rot="262361">
              <a:off x="4028" y="2443"/>
              <a:ext cx="95" cy="626"/>
            </a:xfrm>
            <a:custGeom>
              <a:avLst/>
              <a:gdLst>
                <a:gd name="T0" fmla="*/ 68 w 95"/>
                <a:gd name="T1" fmla="*/ 625 h 626"/>
                <a:gd name="T2" fmla="*/ 95 w 95"/>
                <a:gd name="T3" fmla="*/ 622 h 626"/>
                <a:gd name="T4" fmla="*/ 93 w 95"/>
                <a:gd name="T5" fmla="*/ 587 h 626"/>
                <a:gd name="T6" fmla="*/ 92 w 95"/>
                <a:gd name="T7" fmla="*/ 552 h 626"/>
                <a:gd name="T8" fmla="*/ 89 w 95"/>
                <a:gd name="T9" fmla="*/ 516 h 626"/>
                <a:gd name="T10" fmla="*/ 82 w 95"/>
                <a:gd name="T11" fmla="*/ 446 h 626"/>
                <a:gd name="T12" fmla="*/ 67 w 95"/>
                <a:gd name="T13" fmla="*/ 303 h 626"/>
                <a:gd name="T14" fmla="*/ 63 w 95"/>
                <a:gd name="T15" fmla="*/ 268 h 626"/>
                <a:gd name="T16" fmla="*/ 58 w 95"/>
                <a:gd name="T17" fmla="*/ 198 h 626"/>
                <a:gd name="T18" fmla="*/ 57 w 95"/>
                <a:gd name="T19" fmla="*/ 162 h 626"/>
                <a:gd name="T20" fmla="*/ 54 w 95"/>
                <a:gd name="T21" fmla="*/ 110 h 626"/>
                <a:gd name="T22" fmla="*/ 56 w 95"/>
                <a:gd name="T23" fmla="*/ 73 h 626"/>
                <a:gd name="T24" fmla="*/ 57 w 95"/>
                <a:gd name="T25" fmla="*/ 56 h 626"/>
                <a:gd name="T26" fmla="*/ 49 w 95"/>
                <a:gd name="T27" fmla="*/ 58 h 626"/>
                <a:gd name="T28" fmla="*/ 44 w 95"/>
                <a:gd name="T29" fmla="*/ 59 h 626"/>
                <a:gd name="T30" fmla="*/ 41 w 95"/>
                <a:gd name="T31" fmla="*/ 58 h 626"/>
                <a:gd name="T32" fmla="*/ 37 w 95"/>
                <a:gd name="T33" fmla="*/ 57 h 626"/>
                <a:gd name="T34" fmla="*/ 28 w 95"/>
                <a:gd name="T35" fmla="*/ 46 h 626"/>
                <a:gd name="T36" fmla="*/ 28 w 95"/>
                <a:gd name="T37" fmla="*/ 34 h 626"/>
                <a:gd name="T38" fmla="*/ 29 w 95"/>
                <a:gd name="T39" fmla="*/ 25 h 626"/>
                <a:gd name="T40" fmla="*/ 30 w 95"/>
                <a:gd name="T41" fmla="*/ 20 h 626"/>
                <a:gd name="T42" fmla="*/ 29 w 95"/>
                <a:gd name="T43" fmla="*/ 16 h 626"/>
                <a:gd name="T44" fmla="*/ 28 w 95"/>
                <a:gd name="T45" fmla="*/ 12 h 626"/>
                <a:gd name="T46" fmla="*/ 25 w 95"/>
                <a:gd name="T47" fmla="*/ 6 h 626"/>
                <a:gd name="T48" fmla="*/ 4 w 95"/>
                <a:gd name="T49" fmla="*/ 0 h 626"/>
                <a:gd name="T50" fmla="*/ 2 w 95"/>
                <a:gd name="T51" fmla="*/ 6 h 626"/>
                <a:gd name="T52" fmla="*/ 0 w 95"/>
                <a:gd name="T53" fmla="*/ 12 h 626"/>
                <a:gd name="T54" fmla="*/ 1 w 95"/>
                <a:gd name="T55" fmla="*/ 17 h 626"/>
                <a:gd name="T56" fmla="*/ 4 w 95"/>
                <a:gd name="T57" fmla="*/ 29 h 626"/>
                <a:gd name="T58" fmla="*/ 8 w 95"/>
                <a:gd name="T59" fmla="*/ 41 h 626"/>
                <a:gd name="T60" fmla="*/ 30 w 95"/>
                <a:gd name="T61" fmla="*/ 263 h 626"/>
                <a:gd name="T62" fmla="*/ 50 w 95"/>
                <a:gd name="T63" fmla="*/ 481 h 626"/>
                <a:gd name="T64" fmla="*/ 63 w 95"/>
                <a:gd name="T65" fmla="*/ 625 h 626"/>
                <a:gd name="T66" fmla="*/ 65 w 95"/>
                <a:gd name="T67" fmla="*/ 625 h 626"/>
                <a:gd name="T68" fmla="*/ 67 w 95"/>
                <a:gd name="T69" fmla="*/ 626 h 626"/>
                <a:gd name="T70" fmla="*/ 68 w 95"/>
                <a:gd name="T71" fmla="*/ 62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626">
                  <a:moveTo>
                    <a:pt x="68" y="625"/>
                  </a:moveTo>
                  <a:lnTo>
                    <a:pt x="95" y="622"/>
                  </a:lnTo>
                  <a:lnTo>
                    <a:pt x="93" y="587"/>
                  </a:lnTo>
                  <a:lnTo>
                    <a:pt x="92" y="552"/>
                  </a:lnTo>
                  <a:lnTo>
                    <a:pt x="89" y="516"/>
                  </a:lnTo>
                  <a:lnTo>
                    <a:pt x="82" y="446"/>
                  </a:lnTo>
                  <a:lnTo>
                    <a:pt x="67" y="303"/>
                  </a:lnTo>
                  <a:lnTo>
                    <a:pt x="63" y="268"/>
                  </a:lnTo>
                  <a:lnTo>
                    <a:pt x="58" y="198"/>
                  </a:lnTo>
                  <a:lnTo>
                    <a:pt x="57" y="162"/>
                  </a:lnTo>
                  <a:lnTo>
                    <a:pt x="54" y="110"/>
                  </a:lnTo>
                  <a:lnTo>
                    <a:pt x="56" y="73"/>
                  </a:lnTo>
                  <a:lnTo>
                    <a:pt x="57" y="56"/>
                  </a:lnTo>
                  <a:lnTo>
                    <a:pt x="49" y="58"/>
                  </a:lnTo>
                  <a:lnTo>
                    <a:pt x="44" y="59"/>
                  </a:lnTo>
                  <a:lnTo>
                    <a:pt x="41" y="58"/>
                  </a:lnTo>
                  <a:lnTo>
                    <a:pt x="37" y="57"/>
                  </a:lnTo>
                  <a:lnTo>
                    <a:pt x="28" y="46"/>
                  </a:lnTo>
                  <a:lnTo>
                    <a:pt x="28" y="34"/>
                  </a:lnTo>
                  <a:lnTo>
                    <a:pt x="29" y="25"/>
                  </a:lnTo>
                  <a:lnTo>
                    <a:pt x="30" y="20"/>
                  </a:lnTo>
                  <a:lnTo>
                    <a:pt x="29" y="16"/>
                  </a:lnTo>
                  <a:lnTo>
                    <a:pt x="28" y="12"/>
                  </a:lnTo>
                  <a:lnTo>
                    <a:pt x="25" y="6"/>
                  </a:lnTo>
                  <a:lnTo>
                    <a:pt x="4" y="0"/>
                  </a:lnTo>
                  <a:lnTo>
                    <a:pt x="2" y="6"/>
                  </a:lnTo>
                  <a:lnTo>
                    <a:pt x="0" y="12"/>
                  </a:lnTo>
                  <a:lnTo>
                    <a:pt x="1" y="17"/>
                  </a:lnTo>
                  <a:lnTo>
                    <a:pt x="4" y="29"/>
                  </a:lnTo>
                  <a:lnTo>
                    <a:pt x="8" y="41"/>
                  </a:lnTo>
                  <a:lnTo>
                    <a:pt x="30" y="263"/>
                  </a:lnTo>
                  <a:lnTo>
                    <a:pt x="50" y="481"/>
                  </a:lnTo>
                  <a:lnTo>
                    <a:pt x="63" y="625"/>
                  </a:lnTo>
                  <a:lnTo>
                    <a:pt x="65" y="625"/>
                  </a:lnTo>
                  <a:lnTo>
                    <a:pt x="67" y="626"/>
                  </a:lnTo>
                  <a:lnTo>
                    <a:pt x="68" y="62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2" name="Freeform 18"/>
            <p:cNvSpPr>
              <a:spLocks/>
            </p:cNvSpPr>
            <p:nvPr/>
          </p:nvSpPr>
          <p:spPr bwMode="auto">
            <a:xfrm rot="262361">
              <a:off x="4124" y="2419"/>
              <a:ext cx="135" cy="644"/>
            </a:xfrm>
            <a:custGeom>
              <a:avLst/>
              <a:gdLst>
                <a:gd name="T0" fmla="*/ 100 w 135"/>
                <a:gd name="T1" fmla="*/ 644 h 644"/>
                <a:gd name="T2" fmla="*/ 134 w 135"/>
                <a:gd name="T3" fmla="*/ 639 h 644"/>
                <a:gd name="T4" fmla="*/ 135 w 135"/>
                <a:gd name="T5" fmla="*/ 602 h 644"/>
                <a:gd name="T6" fmla="*/ 133 w 135"/>
                <a:gd name="T7" fmla="*/ 564 h 644"/>
                <a:gd name="T8" fmla="*/ 131 w 135"/>
                <a:gd name="T9" fmla="*/ 525 h 644"/>
                <a:gd name="T10" fmla="*/ 123 w 135"/>
                <a:gd name="T11" fmla="*/ 448 h 644"/>
                <a:gd name="T12" fmla="*/ 109 w 135"/>
                <a:gd name="T13" fmla="*/ 332 h 644"/>
                <a:gd name="T14" fmla="*/ 101 w 135"/>
                <a:gd name="T15" fmla="*/ 272 h 644"/>
                <a:gd name="T16" fmla="*/ 99 w 135"/>
                <a:gd name="T17" fmla="*/ 234 h 644"/>
                <a:gd name="T18" fmla="*/ 97 w 135"/>
                <a:gd name="T19" fmla="*/ 197 h 644"/>
                <a:gd name="T20" fmla="*/ 96 w 135"/>
                <a:gd name="T21" fmla="*/ 159 h 644"/>
                <a:gd name="T22" fmla="*/ 97 w 135"/>
                <a:gd name="T23" fmla="*/ 120 h 644"/>
                <a:gd name="T24" fmla="*/ 98 w 135"/>
                <a:gd name="T25" fmla="*/ 103 h 644"/>
                <a:gd name="T26" fmla="*/ 100 w 135"/>
                <a:gd name="T27" fmla="*/ 85 h 644"/>
                <a:gd name="T28" fmla="*/ 105 w 135"/>
                <a:gd name="T29" fmla="*/ 48 h 644"/>
                <a:gd name="T30" fmla="*/ 110 w 135"/>
                <a:gd name="T31" fmla="*/ 30 h 644"/>
                <a:gd name="T32" fmla="*/ 104 w 135"/>
                <a:gd name="T33" fmla="*/ 32 h 644"/>
                <a:gd name="T34" fmla="*/ 99 w 135"/>
                <a:gd name="T35" fmla="*/ 33 h 644"/>
                <a:gd name="T36" fmla="*/ 89 w 135"/>
                <a:gd name="T37" fmla="*/ 30 h 644"/>
                <a:gd name="T38" fmla="*/ 87 w 135"/>
                <a:gd name="T39" fmla="*/ 24 h 644"/>
                <a:gd name="T40" fmla="*/ 84 w 135"/>
                <a:gd name="T41" fmla="*/ 18 h 644"/>
                <a:gd name="T42" fmla="*/ 83 w 135"/>
                <a:gd name="T43" fmla="*/ 17 h 644"/>
                <a:gd name="T44" fmla="*/ 70 w 135"/>
                <a:gd name="T45" fmla="*/ 21 h 644"/>
                <a:gd name="T46" fmla="*/ 71 w 135"/>
                <a:gd name="T47" fmla="*/ 34 h 644"/>
                <a:gd name="T48" fmla="*/ 71 w 135"/>
                <a:gd name="T49" fmla="*/ 39 h 644"/>
                <a:gd name="T50" fmla="*/ 70 w 135"/>
                <a:gd name="T51" fmla="*/ 48 h 644"/>
                <a:gd name="T52" fmla="*/ 69 w 135"/>
                <a:gd name="T53" fmla="*/ 52 h 644"/>
                <a:gd name="T54" fmla="*/ 67 w 135"/>
                <a:gd name="T55" fmla="*/ 56 h 644"/>
                <a:gd name="T56" fmla="*/ 61 w 135"/>
                <a:gd name="T57" fmla="*/ 57 h 644"/>
                <a:gd name="T58" fmla="*/ 55 w 135"/>
                <a:gd name="T59" fmla="*/ 56 h 644"/>
                <a:gd name="T60" fmla="*/ 51 w 135"/>
                <a:gd name="T61" fmla="*/ 51 h 644"/>
                <a:gd name="T62" fmla="*/ 50 w 135"/>
                <a:gd name="T63" fmla="*/ 45 h 644"/>
                <a:gd name="T64" fmla="*/ 48 w 135"/>
                <a:gd name="T65" fmla="*/ 37 h 644"/>
                <a:gd name="T66" fmla="*/ 45 w 135"/>
                <a:gd name="T67" fmla="*/ 8 h 644"/>
                <a:gd name="T68" fmla="*/ 44 w 135"/>
                <a:gd name="T69" fmla="*/ 1 h 644"/>
                <a:gd name="T70" fmla="*/ 43 w 135"/>
                <a:gd name="T71" fmla="*/ 0 h 644"/>
                <a:gd name="T72" fmla="*/ 0 w 135"/>
                <a:gd name="T73" fmla="*/ 0 h 644"/>
                <a:gd name="T74" fmla="*/ 11 w 135"/>
                <a:gd name="T75" fmla="*/ 13 h 644"/>
                <a:gd name="T76" fmla="*/ 11 w 135"/>
                <a:gd name="T77" fmla="*/ 22 h 644"/>
                <a:gd name="T78" fmla="*/ 29 w 135"/>
                <a:gd name="T79" fmla="*/ 30 h 644"/>
                <a:gd name="T80" fmla="*/ 40 w 135"/>
                <a:gd name="T81" fmla="*/ 86 h 644"/>
                <a:gd name="T82" fmla="*/ 50 w 135"/>
                <a:gd name="T83" fmla="*/ 143 h 644"/>
                <a:gd name="T84" fmla="*/ 61 w 135"/>
                <a:gd name="T85" fmla="*/ 218 h 644"/>
                <a:gd name="T86" fmla="*/ 68 w 135"/>
                <a:gd name="T87" fmla="*/ 296 h 644"/>
                <a:gd name="T88" fmla="*/ 91 w 135"/>
                <a:gd name="T89" fmla="*/ 568 h 644"/>
                <a:gd name="T90" fmla="*/ 99 w 135"/>
                <a:gd name="T91" fmla="*/ 644 h 644"/>
                <a:gd name="T92" fmla="*/ 100 w 135"/>
                <a:gd name="T93"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644">
                  <a:moveTo>
                    <a:pt x="100" y="644"/>
                  </a:moveTo>
                  <a:lnTo>
                    <a:pt x="134" y="639"/>
                  </a:lnTo>
                  <a:lnTo>
                    <a:pt x="135" y="602"/>
                  </a:lnTo>
                  <a:lnTo>
                    <a:pt x="133" y="564"/>
                  </a:lnTo>
                  <a:lnTo>
                    <a:pt x="131" y="525"/>
                  </a:lnTo>
                  <a:lnTo>
                    <a:pt x="123" y="448"/>
                  </a:lnTo>
                  <a:lnTo>
                    <a:pt x="109" y="332"/>
                  </a:lnTo>
                  <a:lnTo>
                    <a:pt x="101" y="272"/>
                  </a:lnTo>
                  <a:lnTo>
                    <a:pt x="99" y="234"/>
                  </a:lnTo>
                  <a:lnTo>
                    <a:pt x="97" y="197"/>
                  </a:lnTo>
                  <a:lnTo>
                    <a:pt x="96" y="159"/>
                  </a:lnTo>
                  <a:lnTo>
                    <a:pt x="97" y="120"/>
                  </a:lnTo>
                  <a:lnTo>
                    <a:pt x="98" y="103"/>
                  </a:lnTo>
                  <a:lnTo>
                    <a:pt x="100" y="85"/>
                  </a:lnTo>
                  <a:lnTo>
                    <a:pt x="105" y="48"/>
                  </a:lnTo>
                  <a:lnTo>
                    <a:pt x="110" y="30"/>
                  </a:lnTo>
                  <a:lnTo>
                    <a:pt x="104" y="32"/>
                  </a:lnTo>
                  <a:lnTo>
                    <a:pt x="99" y="33"/>
                  </a:lnTo>
                  <a:lnTo>
                    <a:pt x="89" y="30"/>
                  </a:lnTo>
                  <a:lnTo>
                    <a:pt x="87" y="24"/>
                  </a:lnTo>
                  <a:lnTo>
                    <a:pt x="84" y="18"/>
                  </a:lnTo>
                  <a:lnTo>
                    <a:pt x="83" y="17"/>
                  </a:lnTo>
                  <a:lnTo>
                    <a:pt x="70" y="21"/>
                  </a:lnTo>
                  <a:lnTo>
                    <a:pt x="71" y="34"/>
                  </a:lnTo>
                  <a:lnTo>
                    <a:pt x="71" y="39"/>
                  </a:lnTo>
                  <a:lnTo>
                    <a:pt x="70" y="48"/>
                  </a:lnTo>
                  <a:lnTo>
                    <a:pt x="69" y="52"/>
                  </a:lnTo>
                  <a:lnTo>
                    <a:pt x="67" y="56"/>
                  </a:lnTo>
                  <a:lnTo>
                    <a:pt x="61" y="57"/>
                  </a:lnTo>
                  <a:lnTo>
                    <a:pt x="55" y="56"/>
                  </a:lnTo>
                  <a:lnTo>
                    <a:pt x="51" y="51"/>
                  </a:lnTo>
                  <a:lnTo>
                    <a:pt x="50" y="45"/>
                  </a:lnTo>
                  <a:lnTo>
                    <a:pt x="48" y="37"/>
                  </a:lnTo>
                  <a:lnTo>
                    <a:pt x="45" y="8"/>
                  </a:lnTo>
                  <a:lnTo>
                    <a:pt x="44" y="1"/>
                  </a:lnTo>
                  <a:lnTo>
                    <a:pt x="43" y="0"/>
                  </a:lnTo>
                  <a:lnTo>
                    <a:pt x="0" y="0"/>
                  </a:lnTo>
                  <a:lnTo>
                    <a:pt x="11" y="13"/>
                  </a:lnTo>
                  <a:lnTo>
                    <a:pt x="11" y="22"/>
                  </a:lnTo>
                  <a:lnTo>
                    <a:pt x="29" y="30"/>
                  </a:lnTo>
                  <a:lnTo>
                    <a:pt x="40" y="86"/>
                  </a:lnTo>
                  <a:lnTo>
                    <a:pt x="50" y="143"/>
                  </a:lnTo>
                  <a:lnTo>
                    <a:pt x="61" y="218"/>
                  </a:lnTo>
                  <a:lnTo>
                    <a:pt x="68" y="296"/>
                  </a:lnTo>
                  <a:lnTo>
                    <a:pt x="91" y="568"/>
                  </a:lnTo>
                  <a:lnTo>
                    <a:pt x="99" y="644"/>
                  </a:lnTo>
                  <a:lnTo>
                    <a:pt x="100" y="64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3" name="Freeform 19"/>
            <p:cNvSpPr>
              <a:spLocks/>
            </p:cNvSpPr>
            <p:nvPr/>
          </p:nvSpPr>
          <p:spPr bwMode="auto">
            <a:xfrm rot="262361">
              <a:off x="3787" y="2399"/>
              <a:ext cx="160" cy="636"/>
            </a:xfrm>
            <a:custGeom>
              <a:avLst/>
              <a:gdLst>
                <a:gd name="T0" fmla="*/ 63 w 160"/>
                <a:gd name="T1" fmla="*/ 599 h 636"/>
                <a:gd name="T2" fmla="*/ 63 w 160"/>
                <a:gd name="T3" fmla="*/ 525 h 636"/>
                <a:gd name="T4" fmla="*/ 53 w 160"/>
                <a:gd name="T5" fmla="*/ 414 h 636"/>
                <a:gd name="T6" fmla="*/ 31 w 160"/>
                <a:gd name="T7" fmla="*/ 227 h 636"/>
                <a:gd name="T8" fmla="*/ 28 w 160"/>
                <a:gd name="T9" fmla="*/ 171 h 636"/>
                <a:gd name="T10" fmla="*/ 31 w 160"/>
                <a:gd name="T11" fmla="*/ 97 h 636"/>
                <a:gd name="T12" fmla="*/ 35 w 160"/>
                <a:gd name="T13" fmla="*/ 61 h 636"/>
                <a:gd name="T14" fmla="*/ 42 w 160"/>
                <a:gd name="T15" fmla="*/ 41 h 636"/>
                <a:gd name="T16" fmla="*/ 43 w 160"/>
                <a:gd name="T17" fmla="*/ 33 h 636"/>
                <a:gd name="T18" fmla="*/ 62 w 160"/>
                <a:gd name="T19" fmla="*/ 21 h 636"/>
                <a:gd name="T20" fmla="*/ 76 w 160"/>
                <a:gd name="T21" fmla="*/ 19 h 636"/>
                <a:gd name="T22" fmla="*/ 91 w 160"/>
                <a:gd name="T23" fmla="*/ 24 h 636"/>
                <a:gd name="T24" fmla="*/ 100 w 160"/>
                <a:gd name="T25" fmla="*/ 31 h 636"/>
                <a:gd name="T26" fmla="*/ 112 w 160"/>
                <a:gd name="T27" fmla="*/ 46 h 636"/>
                <a:gd name="T28" fmla="*/ 118 w 160"/>
                <a:gd name="T29" fmla="*/ 73 h 636"/>
                <a:gd name="T30" fmla="*/ 127 w 160"/>
                <a:gd name="T31" fmla="*/ 160 h 636"/>
                <a:gd name="T32" fmla="*/ 141 w 160"/>
                <a:gd name="T33" fmla="*/ 167 h 636"/>
                <a:gd name="T34" fmla="*/ 148 w 160"/>
                <a:gd name="T35" fmla="*/ 166 h 636"/>
                <a:gd name="T36" fmla="*/ 160 w 160"/>
                <a:gd name="T37" fmla="*/ 67 h 636"/>
                <a:gd name="T38" fmla="*/ 151 w 160"/>
                <a:gd name="T39" fmla="*/ 63 h 636"/>
                <a:gd name="T40" fmla="*/ 144 w 160"/>
                <a:gd name="T41" fmla="*/ 53 h 636"/>
                <a:gd name="T42" fmla="*/ 122 w 160"/>
                <a:gd name="T43" fmla="*/ 43 h 636"/>
                <a:gd name="T44" fmla="*/ 116 w 160"/>
                <a:gd name="T45" fmla="*/ 35 h 636"/>
                <a:gd name="T46" fmla="*/ 112 w 160"/>
                <a:gd name="T47" fmla="*/ 20 h 636"/>
                <a:gd name="T48" fmla="*/ 95 w 160"/>
                <a:gd name="T49" fmla="*/ 7 h 636"/>
                <a:gd name="T50" fmla="*/ 69 w 160"/>
                <a:gd name="T51" fmla="*/ 3 h 636"/>
                <a:gd name="T52" fmla="*/ 9 w 160"/>
                <a:gd name="T53" fmla="*/ 1 h 636"/>
                <a:gd name="T54" fmla="*/ 0 w 160"/>
                <a:gd name="T55" fmla="*/ 3 h 636"/>
                <a:gd name="T56" fmla="*/ 4 w 160"/>
                <a:gd name="T57" fmla="*/ 27 h 636"/>
                <a:gd name="T58" fmla="*/ 13 w 160"/>
                <a:gd name="T59" fmla="*/ 27 h 636"/>
                <a:gd name="T60" fmla="*/ 36 w 160"/>
                <a:gd name="T61" fmla="*/ 401 h 636"/>
                <a:gd name="T62" fmla="*/ 56 w 160"/>
                <a:gd name="T63" fmla="*/ 583 h 636"/>
                <a:gd name="T64" fmla="*/ 54 w 160"/>
                <a:gd name="T65" fmla="*/ 616 h 636"/>
                <a:gd name="T66" fmla="*/ 59 w 160"/>
                <a:gd name="T67"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636">
                  <a:moveTo>
                    <a:pt x="61" y="636"/>
                  </a:moveTo>
                  <a:lnTo>
                    <a:pt x="63" y="599"/>
                  </a:lnTo>
                  <a:lnTo>
                    <a:pt x="64" y="563"/>
                  </a:lnTo>
                  <a:lnTo>
                    <a:pt x="63" y="525"/>
                  </a:lnTo>
                  <a:lnTo>
                    <a:pt x="61" y="489"/>
                  </a:lnTo>
                  <a:lnTo>
                    <a:pt x="53" y="414"/>
                  </a:lnTo>
                  <a:lnTo>
                    <a:pt x="38" y="302"/>
                  </a:lnTo>
                  <a:lnTo>
                    <a:pt x="31" y="227"/>
                  </a:lnTo>
                  <a:lnTo>
                    <a:pt x="29" y="190"/>
                  </a:lnTo>
                  <a:lnTo>
                    <a:pt x="28" y="171"/>
                  </a:lnTo>
                  <a:lnTo>
                    <a:pt x="28" y="133"/>
                  </a:lnTo>
                  <a:lnTo>
                    <a:pt x="31" y="97"/>
                  </a:lnTo>
                  <a:lnTo>
                    <a:pt x="32" y="79"/>
                  </a:lnTo>
                  <a:lnTo>
                    <a:pt x="35" y="61"/>
                  </a:lnTo>
                  <a:lnTo>
                    <a:pt x="38" y="43"/>
                  </a:lnTo>
                  <a:lnTo>
                    <a:pt x="42" y="41"/>
                  </a:lnTo>
                  <a:lnTo>
                    <a:pt x="43" y="40"/>
                  </a:lnTo>
                  <a:lnTo>
                    <a:pt x="43" y="33"/>
                  </a:lnTo>
                  <a:lnTo>
                    <a:pt x="51" y="27"/>
                  </a:lnTo>
                  <a:lnTo>
                    <a:pt x="62" y="21"/>
                  </a:lnTo>
                  <a:lnTo>
                    <a:pt x="67" y="20"/>
                  </a:lnTo>
                  <a:lnTo>
                    <a:pt x="76" y="19"/>
                  </a:lnTo>
                  <a:lnTo>
                    <a:pt x="84" y="21"/>
                  </a:lnTo>
                  <a:lnTo>
                    <a:pt x="91" y="24"/>
                  </a:lnTo>
                  <a:lnTo>
                    <a:pt x="96" y="27"/>
                  </a:lnTo>
                  <a:lnTo>
                    <a:pt x="100" y="31"/>
                  </a:lnTo>
                  <a:lnTo>
                    <a:pt x="109" y="41"/>
                  </a:lnTo>
                  <a:lnTo>
                    <a:pt x="112" y="46"/>
                  </a:lnTo>
                  <a:lnTo>
                    <a:pt x="116" y="59"/>
                  </a:lnTo>
                  <a:lnTo>
                    <a:pt x="118" y="73"/>
                  </a:lnTo>
                  <a:lnTo>
                    <a:pt x="119" y="87"/>
                  </a:lnTo>
                  <a:lnTo>
                    <a:pt x="127" y="160"/>
                  </a:lnTo>
                  <a:lnTo>
                    <a:pt x="129" y="174"/>
                  </a:lnTo>
                  <a:lnTo>
                    <a:pt x="141" y="167"/>
                  </a:lnTo>
                  <a:lnTo>
                    <a:pt x="144" y="166"/>
                  </a:lnTo>
                  <a:lnTo>
                    <a:pt x="148" y="166"/>
                  </a:lnTo>
                  <a:lnTo>
                    <a:pt x="155" y="167"/>
                  </a:lnTo>
                  <a:lnTo>
                    <a:pt x="160" y="67"/>
                  </a:lnTo>
                  <a:lnTo>
                    <a:pt x="158" y="65"/>
                  </a:lnTo>
                  <a:lnTo>
                    <a:pt x="151" y="63"/>
                  </a:lnTo>
                  <a:lnTo>
                    <a:pt x="148" y="57"/>
                  </a:lnTo>
                  <a:lnTo>
                    <a:pt x="144" y="53"/>
                  </a:lnTo>
                  <a:lnTo>
                    <a:pt x="125" y="45"/>
                  </a:lnTo>
                  <a:lnTo>
                    <a:pt x="122" y="43"/>
                  </a:lnTo>
                  <a:lnTo>
                    <a:pt x="117" y="40"/>
                  </a:lnTo>
                  <a:lnTo>
                    <a:pt x="116" y="35"/>
                  </a:lnTo>
                  <a:lnTo>
                    <a:pt x="114" y="26"/>
                  </a:lnTo>
                  <a:lnTo>
                    <a:pt x="112" y="20"/>
                  </a:lnTo>
                  <a:lnTo>
                    <a:pt x="107" y="10"/>
                  </a:lnTo>
                  <a:lnTo>
                    <a:pt x="95" y="7"/>
                  </a:lnTo>
                  <a:lnTo>
                    <a:pt x="83" y="4"/>
                  </a:lnTo>
                  <a:lnTo>
                    <a:pt x="69" y="3"/>
                  </a:lnTo>
                  <a:lnTo>
                    <a:pt x="21" y="2"/>
                  </a:lnTo>
                  <a:lnTo>
                    <a:pt x="9" y="1"/>
                  </a:lnTo>
                  <a:lnTo>
                    <a:pt x="2" y="0"/>
                  </a:lnTo>
                  <a:lnTo>
                    <a:pt x="0" y="3"/>
                  </a:lnTo>
                  <a:lnTo>
                    <a:pt x="0" y="9"/>
                  </a:lnTo>
                  <a:lnTo>
                    <a:pt x="4" y="27"/>
                  </a:lnTo>
                  <a:lnTo>
                    <a:pt x="11" y="27"/>
                  </a:lnTo>
                  <a:lnTo>
                    <a:pt x="13" y="27"/>
                  </a:lnTo>
                  <a:lnTo>
                    <a:pt x="21" y="34"/>
                  </a:lnTo>
                  <a:lnTo>
                    <a:pt x="36" y="401"/>
                  </a:lnTo>
                  <a:lnTo>
                    <a:pt x="50" y="537"/>
                  </a:lnTo>
                  <a:lnTo>
                    <a:pt x="56" y="583"/>
                  </a:lnTo>
                  <a:lnTo>
                    <a:pt x="53" y="602"/>
                  </a:lnTo>
                  <a:lnTo>
                    <a:pt x="54" y="616"/>
                  </a:lnTo>
                  <a:lnTo>
                    <a:pt x="57" y="629"/>
                  </a:lnTo>
                  <a:lnTo>
                    <a:pt x="59" y="636"/>
                  </a:lnTo>
                  <a:lnTo>
                    <a:pt x="61" y="63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4" name="Freeform 20"/>
            <p:cNvSpPr>
              <a:spLocks/>
            </p:cNvSpPr>
            <p:nvPr/>
          </p:nvSpPr>
          <p:spPr bwMode="auto">
            <a:xfrm rot="262361">
              <a:off x="4258" y="2429"/>
              <a:ext cx="110" cy="623"/>
            </a:xfrm>
            <a:custGeom>
              <a:avLst/>
              <a:gdLst>
                <a:gd name="T0" fmla="*/ 94 w 110"/>
                <a:gd name="T1" fmla="*/ 623 h 623"/>
                <a:gd name="T2" fmla="*/ 107 w 110"/>
                <a:gd name="T3" fmla="*/ 622 h 623"/>
                <a:gd name="T4" fmla="*/ 109 w 110"/>
                <a:gd name="T5" fmla="*/ 618 h 623"/>
                <a:gd name="T6" fmla="*/ 110 w 110"/>
                <a:gd name="T7" fmla="*/ 613 h 623"/>
                <a:gd name="T8" fmla="*/ 106 w 110"/>
                <a:gd name="T9" fmla="*/ 593 h 623"/>
                <a:gd name="T10" fmla="*/ 106 w 110"/>
                <a:gd name="T11" fmla="*/ 588 h 623"/>
                <a:gd name="T12" fmla="*/ 107 w 110"/>
                <a:gd name="T13" fmla="*/ 584 h 623"/>
                <a:gd name="T14" fmla="*/ 90 w 110"/>
                <a:gd name="T15" fmla="*/ 303 h 623"/>
                <a:gd name="T16" fmla="*/ 81 w 110"/>
                <a:gd name="T17" fmla="*/ 137 h 623"/>
                <a:gd name="T18" fmla="*/ 73 w 110"/>
                <a:gd name="T19" fmla="*/ 132 h 623"/>
                <a:gd name="T20" fmla="*/ 67 w 110"/>
                <a:gd name="T21" fmla="*/ 128 h 623"/>
                <a:gd name="T22" fmla="*/ 62 w 110"/>
                <a:gd name="T23" fmla="*/ 119 h 623"/>
                <a:gd name="T24" fmla="*/ 65 w 110"/>
                <a:gd name="T25" fmla="*/ 109 h 623"/>
                <a:gd name="T26" fmla="*/ 66 w 110"/>
                <a:gd name="T27" fmla="*/ 98 h 623"/>
                <a:gd name="T28" fmla="*/ 66 w 110"/>
                <a:gd name="T29" fmla="*/ 88 h 623"/>
                <a:gd name="T30" fmla="*/ 66 w 110"/>
                <a:gd name="T31" fmla="*/ 78 h 623"/>
                <a:gd name="T32" fmla="*/ 64 w 110"/>
                <a:gd name="T33" fmla="*/ 67 h 623"/>
                <a:gd name="T34" fmla="*/ 58 w 110"/>
                <a:gd name="T35" fmla="*/ 36 h 623"/>
                <a:gd name="T36" fmla="*/ 56 w 110"/>
                <a:gd name="T37" fmla="*/ 34 h 623"/>
                <a:gd name="T38" fmla="*/ 52 w 110"/>
                <a:gd name="T39" fmla="*/ 32 h 623"/>
                <a:gd name="T40" fmla="*/ 45 w 110"/>
                <a:gd name="T41" fmla="*/ 12 h 623"/>
                <a:gd name="T42" fmla="*/ 41 w 110"/>
                <a:gd name="T43" fmla="*/ 9 h 623"/>
                <a:gd name="T44" fmla="*/ 35 w 110"/>
                <a:gd name="T45" fmla="*/ 2 h 623"/>
                <a:gd name="T46" fmla="*/ 32 w 110"/>
                <a:gd name="T47" fmla="*/ 0 h 623"/>
                <a:gd name="T48" fmla="*/ 27 w 110"/>
                <a:gd name="T49" fmla="*/ 3 h 623"/>
                <a:gd name="T50" fmla="*/ 23 w 110"/>
                <a:gd name="T51" fmla="*/ 4 h 623"/>
                <a:gd name="T52" fmla="*/ 15 w 110"/>
                <a:gd name="T53" fmla="*/ 4 h 623"/>
                <a:gd name="T54" fmla="*/ 3 w 110"/>
                <a:gd name="T55" fmla="*/ 3 h 623"/>
                <a:gd name="T56" fmla="*/ 2 w 110"/>
                <a:gd name="T57" fmla="*/ 4 h 623"/>
                <a:gd name="T58" fmla="*/ 0 w 110"/>
                <a:gd name="T59" fmla="*/ 7 h 623"/>
                <a:gd name="T60" fmla="*/ 0 w 110"/>
                <a:gd name="T61" fmla="*/ 18 h 623"/>
                <a:gd name="T62" fmla="*/ 1 w 110"/>
                <a:gd name="T63" fmla="*/ 20 h 623"/>
                <a:gd name="T64" fmla="*/ 19 w 110"/>
                <a:gd name="T65" fmla="*/ 22 h 623"/>
                <a:gd name="T66" fmla="*/ 29 w 110"/>
                <a:gd name="T67" fmla="*/ 24 h 623"/>
                <a:gd name="T68" fmla="*/ 35 w 110"/>
                <a:gd name="T69" fmla="*/ 28 h 623"/>
                <a:gd name="T70" fmla="*/ 36 w 110"/>
                <a:gd name="T71" fmla="*/ 29 h 623"/>
                <a:gd name="T72" fmla="*/ 43 w 110"/>
                <a:gd name="T73" fmla="*/ 47 h 623"/>
                <a:gd name="T74" fmla="*/ 47 w 110"/>
                <a:gd name="T75" fmla="*/ 66 h 623"/>
                <a:gd name="T76" fmla="*/ 51 w 110"/>
                <a:gd name="T77" fmla="*/ 104 h 623"/>
                <a:gd name="T78" fmla="*/ 53 w 110"/>
                <a:gd name="T79" fmla="*/ 144 h 623"/>
                <a:gd name="T80" fmla="*/ 56 w 110"/>
                <a:gd name="T81" fmla="*/ 164 h 623"/>
                <a:gd name="T82" fmla="*/ 63 w 110"/>
                <a:gd name="T83" fmla="*/ 222 h 623"/>
                <a:gd name="T84" fmla="*/ 66 w 110"/>
                <a:gd name="T85" fmla="*/ 262 h 623"/>
                <a:gd name="T86" fmla="*/ 69 w 110"/>
                <a:gd name="T87" fmla="*/ 302 h 623"/>
                <a:gd name="T88" fmla="*/ 73 w 110"/>
                <a:gd name="T89" fmla="*/ 380 h 623"/>
                <a:gd name="T90" fmla="*/ 76 w 110"/>
                <a:gd name="T91" fmla="*/ 440 h 623"/>
                <a:gd name="T92" fmla="*/ 82 w 110"/>
                <a:gd name="T93" fmla="*/ 507 h 623"/>
                <a:gd name="T94" fmla="*/ 89 w 110"/>
                <a:gd name="T95" fmla="*/ 543 h 623"/>
                <a:gd name="T96" fmla="*/ 90 w 110"/>
                <a:gd name="T97" fmla="*/ 555 h 623"/>
                <a:gd name="T98" fmla="*/ 91 w 110"/>
                <a:gd name="T99" fmla="*/ 577 h 623"/>
                <a:gd name="T100" fmla="*/ 92 w 110"/>
                <a:gd name="T101" fmla="*/ 611 h 623"/>
                <a:gd name="T102" fmla="*/ 93 w 110"/>
                <a:gd name="T103" fmla="*/ 623 h 623"/>
                <a:gd name="T104" fmla="*/ 94 w 110"/>
                <a:gd name="T105"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623">
                  <a:moveTo>
                    <a:pt x="94" y="623"/>
                  </a:moveTo>
                  <a:lnTo>
                    <a:pt x="107" y="622"/>
                  </a:lnTo>
                  <a:lnTo>
                    <a:pt x="109" y="618"/>
                  </a:lnTo>
                  <a:lnTo>
                    <a:pt x="110" y="613"/>
                  </a:lnTo>
                  <a:lnTo>
                    <a:pt x="106" y="593"/>
                  </a:lnTo>
                  <a:lnTo>
                    <a:pt x="106" y="588"/>
                  </a:lnTo>
                  <a:lnTo>
                    <a:pt x="107" y="584"/>
                  </a:lnTo>
                  <a:lnTo>
                    <a:pt x="90" y="303"/>
                  </a:lnTo>
                  <a:lnTo>
                    <a:pt x="81" y="137"/>
                  </a:lnTo>
                  <a:lnTo>
                    <a:pt x="73" y="132"/>
                  </a:lnTo>
                  <a:lnTo>
                    <a:pt x="67" y="128"/>
                  </a:lnTo>
                  <a:lnTo>
                    <a:pt x="62" y="119"/>
                  </a:lnTo>
                  <a:lnTo>
                    <a:pt x="65" y="109"/>
                  </a:lnTo>
                  <a:lnTo>
                    <a:pt x="66" y="98"/>
                  </a:lnTo>
                  <a:lnTo>
                    <a:pt x="66" y="88"/>
                  </a:lnTo>
                  <a:lnTo>
                    <a:pt x="66" y="78"/>
                  </a:lnTo>
                  <a:lnTo>
                    <a:pt x="64" y="67"/>
                  </a:lnTo>
                  <a:lnTo>
                    <a:pt x="58" y="36"/>
                  </a:lnTo>
                  <a:lnTo>
                    <a:pt x="56" y="34"/>
                  </a:lnTo>
                  <a:lnTo>
                    <a:pt x="52" y="32"/>
                  </a:lnTo>
                  <a:lnTo>
                    <a:pt x="45" y="12"/>
                  </a:lnTo>
                  <a:lnTo>
                    <a:pt x="41" y="9"/>
                  </a:lnTo>
                  <a:lnTo>
                    <a:pt x="35" y="2"/>
                  </a:lnTo>
                  <a:lnTo>
                    <a:pt x="32" y="0"/>
                  </a:lnTo>
                  <a:lnTo>
                    <a:pt x="27" y="3"/>
                  </a:lnTo>
                  <a:lnTo>
                    <a:pt x="23" y="4"/>
                  </a:lnTo>
                  <a:lnTo>
                    <a:pt x="15" y="4"/>
                  </a:lnTo>
                  <a:lnTo>
                    <a:pt x="3" y="3"/>
                  </a:lnTo>
                  <a:lnTo>
                    <a:pt x="2" y="4"/>
                  </a:lnTo>
                  <a:lnTo>
                    <a:pt x="0" y="7"/>
                  </a:lnTo>
                  <a:lnTo>
                    <a:pt x="0" y="18"/>
                  </a:lnTo>
                  <a:lnTo>
                    <a:pt x="1" y="20"/>
                  </a:lnTo>
                  <a:lnTo>
                    <a:pt x="19" y="22"/>
                  </a:lnTo>
                  <a:lnTo>
                    <a:pt x="29" y="24"/>
                  </a:lnTo>
                  <a:lnTo>
                    <a:pt x="35" y="28"/>
                  </a:lnTo>
                  <a:lnTo>
                    <a:pt x="36" y="29"/>
                  </a:lnTo>
                  <a:lnTo>
                    <a:pt x="43" y="47"/>
                  </a:lnTo>
                  <a:lnTo>
                    <a:pt x="47" y="66"/>
                  </a:lnTo>
                  <a:lnTo>
                    <a:pt x="51" y="104"/>
                  </a:lnTo>
                  <a:lnTo>
                    <a:pt x="53" y="144"/>
                  </a:lnTo>
                  <a:lnTo>
                    <a:pt x="56" y="164"/>
                  </a:lnTo>
                  <a:lnTo>
                    <a:pt x="63" y="222"/>
                  </a:lnTo>
                  <a:lnTo>
                    <a:pt x="66" y="262"/>
                  </a:lnTo>
                  <a:lnTo>
                    <a:pt x="69" y="302"/>
                  </a:lnTo>
                  <a:lnTo>
                    <a:pt x="73" y="380"/>
                  </a:lnTo>
                  <a:lnTo>
                    <a:pt x="76" y="440"/>
                  </a:lnTo>
                  <a:lnTo>
                    <a:pt x="82" y="507"/>
                  </a:lnTo>
                  <a:lnTo>
                    <a:pt x="89" y="543"/>
                  </a:lnTo>
                  <a:lnTo>
                    <a:pt x="90" y="555"/>
                  </a:lnTo>
                  <a:lnTo>
                    <a:pt x="91" y="577"/>
                  </a:lnTo>
                  <a:lnTo>
                    <a:pt x="92" y="611"/>
                  </a:lnTo>
                  <a:lnTo>
                    <a:pt x="93" y="623"/>
                  </a:lnTo>
                  <a:lnTo>
                    <a:pt x="94" y="62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5" name="Freeform 21"/>
            <p:cNvSpPr>
              <a:spLocks/>
            </p:cNvSpPr>
            <p:nvPr/>
          </p:nvSpPr>
          <p:spPr bwMode="auto">
            <a:xfrm rot="262361">
              <a:off x="4376" y="2716"/>
              <a:ext cx="25" cy="306"/>
            </a:xfrm>
            <a:custGeom>
              <a:avLst/>
              <a:gdLst>
                <a:gd name="T0" fmla="*/ 25 w 25"/>
                <a:gd name="T1" fmla="*/ 306 h 306"/>
                <a:gd name="T2" fmla="*/ 8 w 25"/>
                <a:gd name="T3" fmla="*/ 0 h 306"/>
                <a:gd name="T4" fmla="*/ 7 w 25"/>
                <a:gd name="T5" fmla="*/ 0 h 306"/>
                <a:gd name="T6" fmla="*/ 6 w 25"/>
                <a:gd name="T7" fmla="*/ 1 h 306"/>
                <a:gd name="T8" fmla="*/ 5 w 25"/>
                <a:gd name="T9" fmla="*/ 2 h 306"/>
                <a:gd name="T10" fmla="*/ 4 w 25"/>
                <a:gd name="T11" fmla="*/ 2 h 306"/>
                <a:gd name="T12" fmla="*/ 2 w 25"/>
                <a:gd name="T13" fmla="*/ 5 h 306"/>
                <a:gd name="T14" fmla="*/ 0 w 25"/>
                <a:gd name="T15" fmla="*/ 9 h 306"/>
                <a:gd name="T16" fmla="*/ 3 w 25"/>
                <a:gd name="T17" fmla="*/ 80 h 306"/>
                <a:gd name="T18" fmla="*/ 7 w 25"/>
                <a:gd name="T19" fmla="*/ 151 h 306"/>
                <a:gd name="T20" fmla="*/ 8 w 25"/>
                <a:gd name="T21" fmla="*/ 188 h 306"/>
                <a:gd name="T22" fmla="*/ 10 w 25"/>
                <a:gd name="T23" fmla="*/ 222 h 306"/>
                <a:gd name="T24" fmla="*/ 14 w 25"/>
                <a:gd name="T25" fmla="*/ 257 h 306"/>
                <a:gd name="T26" fmla="*/ 18 w 25"/>
                <a:gd name="T27" fmla="*/ 292 h 306"/>
                <a:gd name="T28" fmla="*/ 19 w 25"/>
                <a:gd name="T29" fmla="*/ 297 h 306"/>
                <a:gd name="T30" fmla="*/ 20 w 25"/>
                <a:gd name="T31" fmla="*/ 300 h 306"/>
                <a:gd name="T32" fmla="*/ 21 w 25"/>
                <a:gd name="T33" fmla="*/ 303 h 306"/>
                <a:gd name="T34" fmla="*/ 22 w 25"/>
                <a:gd name="T35" fmla="*/ 304 h 306"/>
                <a:gd name="T36" fmla="*/ 23 w 25"/>
                <a:gd name="T37" fmla="*/ 305 h 306"/>
                <a:gd name="T38" fmla="*/ 24 w 25"/>
                <a:gd name="T39" fmla="*/ 306 h 306"/>
                <a:gd name="T40" fmla="*/ 25 w 25"/>
                <a:gd name="T4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06">
                  <a:moveTo>
                    <a:pt x="25" y="306"/>
                  </a:moveTo>
                  <a:lnTo>
                    <a:pt x="8" y="0"/>
                  </a:lnTo>
                  <a:lnTo>
                    <a:pt x="7" y="0"/>
                  </a:lnTo>
                  <a:lnTo>
                    <a:pt x="6" y="1"/>
                  </a:lnTo>
                  <a:lnTo>
                    <a:pt x="5" y="2"/>
                  </a:lnTo>
                  <a:lnTo>
                    <a:pt x="4" y="2"/>
                  </a:lnTo>
                  <a:lnTo>
                    <a:pt x="2" y="5"/>
                  </a:lnTo>
                  <a:lnTo>
                    <a:pt x="0" y="9"/>
                  </a:lnTo>
                  <a:lnTo>
                    <a:pt x="3" y="80"/>
                  </a:lnTo>
                  <a:lnTo>
                    <a:pt x="7" y="151"/>
                  </a:lnTo>
                  <a:lnTo>
                    <a:pt x="8" y="188"/>
                  </a:lnTo>
                  <a:lnTo>
                    <a:pt x="10" y="222"/>
                  </a:lnTo>
                  <a:lnTo>
                    <a:pt x="14" y="257"/>
                  </a:lnTo>
                  <a:lnTo>
                    <a:pt x="18" y="292"/>
                  </a:lnTo>
                  <a:lnTo>
                    <a:pt x="19" y="297"/>
                  </a:lnTo>
                  <a:lnTo>
                    <a:pt x="20" y="300"/>
                  </a:lnTo>
                  <a:lnTo>
                    <a:pt x="21" y="303"/>
                  </a:lnTo>
                  <a:lnTo>
                    <a:pt x="22" y="304"/>
                  </a:lnTo>
                  <a:lnTo>
                    <a:pt x="23" y="305"/>
                  </a:lnTo>
                  <a:lnTo>
                    <a:pt x="24" y="306"/>
                  </a:lnTo>
                  <a:lnTo>
                    <a:pt x="25" y="30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6" name="Freeform 22"/>
            <p:cNvSpPr>
              <a:spLocks/>
            </p:cNvSpPr>
            <p:nvPr/>
          </p:nvSpPr>
          <p:spPr bwMode="auto">
            <a:xfrm rot="416792">
              <a:off x="3787" y="2353"/>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287" name="Group 23"/>
          <p:cNvGrpSpPr>
            <a:grpSpLocks/>
          </p:cNvGrpSpPr>
          <p:nvPr/>
        </p:nvGrpSpPr>
        <p:grpSpPr bwMode="auto">
          <a:xfrm>
            <a:off x="4932363" y="2133600"/>
            <a:ext cx="1289050" cy="798513"/>
            <a:chOff x="3107" y="1344"/>
            <a:chExt cx="812" cy="503"/>
          </a:xfrm>
        </p:grpSpPr>
        <p:grpSp>
          <p:nvGrpSpPr>
            <p:cNvPr id="11288" name="Group 24"/>
            <p:cNvGrpSpPr>
              <a:grpSpLocks/>
            </p:cNvGrpSpPr>
            <p:nvPr/>
          </p:nvGrpSpPr>
          <p:grpSpPr bwMode="auto">
            <a:xfrm>
              <a:off x="3198" y="1616"/>
              <a:ext cx="721" cy="231"/>
              <a:chOff x="3787" y="2251"/>
              <a:chExt cx="601" cy="193"/>
            </a:xfrm>
          </p:grpSpPr>
          <p:sp>
            <p:nvSpPr>
              <p:cNvPr id="11289" name="Freeform 25"/>
              <p:cNvSpPr>
                <a:spLocks/>
              </p:cNvSpPr>
              <p:nvPr/>
            </p:nvSpPr>
            <p:spPr bwMode="auto">
              <a:xfrm rot="364415">
                <a:off x="4024" y="2251"/>
                <a:ext cx="139" cy="91"/>
              </a:xfrm>
              <a:custGeom>
                <a:avLst/>
                <a:gdLst>
                  <a:gd name="T0" fmla="*/ 28 w 139"/>
                  <a:gd name="T1" fmla="*/ 91 h 91"/>
                  <a:gd name="T2" fmla="*/ 139 w 139"/>
                  <a:gd name="T3" fmla="*/ 79 h 91"/>
                  <a:gd name="T4" fmla="*/ 122 w 139"/>
                  <a:gd name="T5" fmla="*/ 76 h 91"/>
                  <a:gd name="T6" fmla="*/ 121 w 139"/>
                  <a:gd name="T7" fmla="*/ 73 h 91"/>
                  <a:gd name="T8" fmla="*/ 121 w 139"/>
                  <a:gd name="T9" fmla="*/ 66 h 91"/>
                  <a:gd name="T10" fmla="*/ 118 w 139"/>
                  <a:gd name="T11" fmla="*/ 50 h 91"/>
                  <a:gd name="T12" fmla="*/ 110 w 139"/>
                  <a:gd name="T13" fmla="*/ 18 h 91"/>
                  <a:gd name="T14" fmla="*/ 83 w 139"/>
                  <a:gd name="T15" fmla="*/ 9 h 91"/>
                  <a:gd name="T16" fmla="*/ 62 w 139"/>
                  <a:gd name="T17" fmla="*/ 4 h 91"/>
                  <a:gd name="T18" fmla="*/ 49 w 139"/>
                  <a:gd name="T19" fmla="*/ 2 h 91"/>
                  <a:gd name="T20" fmla="*/ 34 w 139"/>
                  <a:gd name="T21" fmla="*/ 1 h 91"/>
                  <a:gd name="T22" fmla="*/ 27 w 139"/>
                  <a:gd name="T23" fmla="*/ 0 h 91"/>
                  <a:gd name="T24" fmla="*/ 14 w 139"/>
                  <a:gd name="T25" fmla="*/ 2 h 91"/>
                  <a:gd name="T26" fmla="*/ 0 w 139"/>
                  <a:gd name="T27" fmla="*/ 4 h 91"/>
                  <a:gd name="T28" fmla="*/ 9 w 139"/>
                  <a:gd name="T29" fmla="*/ 7 h 91"/>
                  <a:gd name="T30" fmla="*/ 19 w 139"/>
                  <a:gd name="T31" fmla="*/ 10 h 91"/>
                  <a:gd name="T32" fmla="*/ 46 w 139"/>
                  <a:gd name="T33" fmla="*/ 16 h 91"/>
                  <a:gd name="T34" fmla="*/ 56 w 139"/>
                  <a:gd name="T35" fmla="*/ 18 h 91"/>
                  <a:gd name="T36" fmla="*/ 65 w 139"/>
                  <a:gd name="T37" fmla="*/ 22 h 91"/>
                  <a:gd name="T38" fmla="*/ 73 w 139"/>
                  <a:gd name="T39" fmla="*/ 27 h 91"/>
                  <a:gd name="T40" fmla="*/ 76 w 139"/>
                  <a:gd name="T41" fmla="*/ 30 h 91"/>
                  <a:gd name="T42" fmla="*/ 79 w 139"/>
                  <a:gd name="T43" fmla="*/ 41 h 91"/>
                  <a:gd name="T44" fmla="*/ 84 w 139"/>
                  <a:gd name="T45" fmla="*/ 68 h 91"/>
                  <a:gd name="T46" fmla="*/ 85 w 139"/>
                  <a:gd name="T47" fmla="*/ 72 h 91"/>
                  <a:gd name="T48" fmla="*/ 85 w 139"/>
                  <a:gd name="T49" fmla="*/ 75 h 91"/>
                  <a:gd name="T50" fmla="*/ 83 w 139"/>
                  <a:gd name="T51" fmla="*/ 78 h 91"/>
                  <a:gd name="T52" fmla="*/ 78 w 139"/>
                  <a:gd name="T53" fmla="*/ 82 h 91"/>
                  <a:gd name="T54" fmla="*/ 5 w 139"/>
                  <a:gd name="T55" fmla="*/ 88 h 91"/>
                  <a:gd name="T56" fmla="*/ 28 w 139"/>
                  <a:gd name="T5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91">
                    <a:moveTo>
                      <a:pt x="28" y="91"/>
                    </a:moveTo>
                    <a:lnTo>
                      <a:pt x="139" y="79"/>
                    </a:lnTo>
                    <a:lnTo>
                      <a:pt x="122" y="76"/>
                    </a:lnTo>
                    <a:lnTo>
                      <a:pt x="121" y="73"/>
                    </a:lnTo>
                    <a:lnTo>
                      <a:pt x="121" y="66"/>
                    </a:lnTo>
                    <a:lnTo>
                      <a:pt x="118" y="50"/>
                    </a:lnTo>
                    <a:lnTo>
                      <a:pt x="110" y="18"/>
                    </a:lnTo>
                    <a:lnTo>
                      <a:pt x="83" y="9"/>
                    </a:lnTo>
                    <a:lnTo>
                      <a:pt x="62" y="4"/>
                    </a:lnTo>
                    <a:lnTo>
                      <a:pt x="49" y="2"/>
                    </a:lnTo>
                    <a:lnTo>
                      <a:pt x="34" y="1"/>
                    </a:lnTo>
                    <a:lnTo>
                      <a:pt x="27" y="0"/>
                    </a:lnTo>
                    <a:lnTo>
                      <a:pt x="14" y="2"/>
                    </a:lnTo>
                    <a:lnTo>
                      <a:pt x="0" y="4"/>
                    </a:lnTo>
                    <a:lnTo>
                      <a:pt x="9" y="7"/>
                    </a:lnTo>
                    <a:lnTo>
                      <a:pt x="19" y="10"/>
                    </a:lnTo>
                    <a:lnTo>
                      <a:pt x="46" y="16"/>
                    </a:lnTo>
                    <a:lnTo>
                      <a:pt x="56" y="18"/>
                    </a:lnTo>
                    <a:lnTo>
                      <a:pt x="65" y="22"/>
                    </a:lnTo>
                    <a:lnTo>
                      <a:pt x="73" y="27"/>
                    </a:lnTo>
                    <a:lnTo>
                      <a:pt x="76" y="30"/>
                    </a:lnTo>
                    <a:lnTo>
                      <a:pt x="79" y="41"/>
                    </a:lnTo>
                    <a:lnTo>
                      <a:pt x="84" y="68"/>
                    </a:lnTo>
                    <a:lnTo>
                      <a:pt x="85" y="72"/>
                    </a:lnTo>
                    <a:lnTo>
                      <a:pt x="85" y="75"/>
                    </a:lnTo>
                    <a:lnTo>
                      <a:pt x="83" y="78"/>
                    </a:lnTo>
                    <a:lnTo>
                      <a:pt x="78" y="82"/>
                    </a:lnTo>
                    <a:lnTo>
                      <a:pt x="5" y="88"/>
                    </a:lnTo>
                    <a:lnTo>
                      <a:pt x="28" y="91"/>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0" name="Freeform 26"/>
              <p:cNvSpPr>
                <a:spLocks/>
              </p:cNvSpPr>
              <p:nvPr/>
            </p:nvSpPr>
            <p:spPr bwMode="auto">
              <a:xfrm rot="364415">
                <a:off x="3883" y="2334"/>
                <a:ext cx="255" cy="32"/>
              </a:xfrm>
              <a:custGeom>
                <a:avLst/>
                <a:gdLst>
                  <a:gd name="T0" fmla="*/ 39 w 255"/>
                  <a:gd name="T1" fmla="*/ 32 h 32"/>
                  <a:gd name="T2" fmla="*/ 48 w 255"/>
                  <a:gd name="T3" fmla="*/ 32 h 32"/>
                  <a:gd name="T4" fmla="*/ 55 w 255"/>
                  <a:gd name="T5" fmla="*/ 32 h 32"/>
                  <a:gd name="T6" fmla="*/ 64 w 255"/>
                  <a:gd name="T7" fmla="*/ 32 h 32"/>
                  <a:gd name="T8" fmla="*/ 71 w 255"/>
                  <a:gd name="T9" fmla="*/ 32 h 32"/>
                  <a:gd name="T10" fmla="*/ 90 w 255"/>
                  <a:gd name="T11" fmla="*/ 31 h 32"/>
                  <a:gd name="T12" fmla="*/ 106 w 255"/>
                  <a:gd name="T13" fmla="*/ 30 h 32"/>
                  <a:gd name="T14" fmla="*/ 122 w 255"/>
                  <a:gd name="T15" fmla="*/ 28 h 32"/>
                  <a:gd name="T16" fmla="*/ 131 w 255"/>
                  <a:gd name="T17" fmla="*/ 28 h 32"/>
                  <a:gd name="T18" fmla="*/ 139 w 255"/>
                  <a:gd name="T19" fmla="*/ 28 h 32"/>
                  <a:gd name="T20" fmla="*/ 146 w 255"/>
                  <a:gd name="T21" fmla="*/ 28 h 32"/>
                  <a:gd name="T22" fmla="*/ 155 w 255"/>
                  <a:gd name="T23" fmla="*/ 28 h 32"/>
                  <a:gd name="T24" fmla="*/ 162 w 255"/>
                  <a:gd name="T25" fmla="*/ 29 h 32"/>
                  <a:gd name="T26" fmla="*/ 171 w 255"/>
                  <a:gd name="T27" fmla="*/ 30 h 32"/>
                  <a:gd name="T28" fmla="*/ 255 w 255"/>
                  <a:gd name="T29" fmla="*/ 22 h 32"/>
                  <a:gd name="T30" fmla="*/ 248 w 255"/>
                  <a:gd name="T31" fmla="*/ 0 h 32"/>
                  <a:gd name="T32" fmla="*/ 233 w 255"/>
                  <a:gd name="T33" fmla="*/ 0 h 32"/>
                  <a:gd name="T34" fmla="*/ 217 w 255"/>
                  <a:gd name="T35" fmla="*/ 1 h 32"/>
                  <a:gd name="T36" fmla="*/ 187 w 255"/>
                  <a:gd name="T37" fmla="*/ 3 h 32"/>
                  <a:gd name="T38" fmla="*/ 157 w 255"/>
                  <a:gd name="T39" fmla="*/ 7 h 32"/>
                  <a:gd name="T40" fmla="*/ 125 w 255"/>
                  <a:gd name="T41" fmla="*/ 10 h 32"/>
                  <a:gd name="T42" fmla="*/ 94 w 255"/>
                  <a:gd name="T43" fmla="*/ 14 h 32"/>
                  <a:gd name="T44" fmla="*/ 63 w 255"/>
                  <a:gd name="T45" fmla="*/ 17 h 32"/>
                  <a:gd name="T46" fmla="*/ 0 w 255"/>
                  <a:gd name="T47" fmla="*/ 27 h 32"/>
                  <a:gd name="T48" fmla="*/ 39 w 255"/>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2">
                    <a:moveTo>
                      <a:pt x="39" y="32"/>
                    </a:moveTo>
                    <a:lnTo>
                      <a:pt x="48" y="32"/>
                    </a:lnTo>
                    <a:lnTo>
                      <a:pt x="55" y="32"/>
                    </a:lnTo>
                    <a:lnTo>
                      <a:pt x="64" y="32"/>
                    </a:lnTo>
                    <a:lnTo>
                      <a:pt x="71" y="32"/>
                    </a:lnTo>
                    <a:lnTo>
                      <a:pt x="90" y="31"/>
                    </a:lnTo>
                    <a:lnTo>
                      <a:pt x="106" y="30"/>
                    </a:lnTo>
                    <a:lnTo>
                      <a:pt x="122" y="28"/>
                    </a:lnTo>
                    <a:lnTo>
                      <a:pt x="131" y="28"/>
                    </a:lnTo>
                    <a:lnTo>
                      <a:pt x="139" y="28"/>
                    </a:lnTo>
                    <a:lnTo>
                      <a:pt x="146" y="28"/>
                    </a:lnTo>
                    <a:lnTo>
                      <a:pt x="155" y="28"/>
                    </a:lnTo>
                    <a:lnTo>
                      <a:pt x="162" y="29"/>
                    </a:lnTo>
                    <a:lnTo>
                      <a:pt x="171" y="30"/>
                    </a:lnTo>
                    <a:lnTo>
                      <a:pt x="255" y="22"/>
                    </a:lnTo>
                    <a:lnTo>
                      <a:pt x="248" y="0"/>
                    </a:lnTo>
                    <a:lnTo>
                      <a:pt x="233" y="0"/>
                    </a:lnTo>
                    <a:lnTo>
                      <a:pt x="217" y="1"/>
                    </a:lnTo>
                    <a:lnTo>
                      <a:pt x="187" y="3"/>
                    </a:lnTo>
                    <a:lnTo>
                      <a:pt x="157" y="7"/>
                    </a:lnTo>
                    <a:lnTo>
                      <a:pt x="125" y="10"/>
                    </a:lnTo>
                    <a:lnTo>
                      <a:pt x="94" y="14"/>
                    </a:lnTo>
                    <a:lnTo>
                      <a:pt x="63" y="17"/>
                    </a:lnTo>
                    <a:lnTo>
                      <a:pt x="0" y="27"/>
                    </a:lnTo>
                    <a:lnTo>
                      <a:pt x="39" y="32"/>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1" name="Freeform 27"/>
              <p:cNvSpPr>
                <a:spLocks/>
              </p:cNvSpPr>
              <p:nvPr/>
            </p:nvSpPr>
            <p:spPr bwMode="auto">
              <a:xfrm rot="364415">
                <a:off x="4154" y="2357"/>
                <a:ext cx="161" cy="20"/>
              </a:xfrm>
              <a:custGeom>
                <a:avLst/>
                <a:gdLst>
                  <a:gd name="T0" fmla="*/ 6 w 161"/>
                  <a:gd name="T1" fmla="*/ 20 h 20"/>
                  <a:gd name="T2" fmla="*/ 23 w 161"/>
                  <a:gd name="T3" fmla="*/ 20 h 20"/>
                  <a:gd name="T4" fmla="*/ 41 w 161"/>
                  <a:gd name="T5" fmla="*/ 19 h 20"/>
                  <a:gd name="T6" fmla="*/ 57 w 161"/>
                  <a:gd name="T7" fmla="*/ 18 h 20"/>
                  <a:gd name="T8" fmla="*/ 73 w 161"/>
                  <a:gd name="T9" fmla="*/ 16 h 20"/>
                  <a:gd name="T10" fmla="*/ 90 w 161"/>
                  <a:gd name="T11" fmla="*/ 15 h 20"/>
                  <a:gd name="T12" fmla="*/ 107 w 161"/>
                  <a:gd name="T13" fmla="*/ 13 h 20"/>
                  <a:gd name="T14" fmla="*/ 123 w 161"/>
                  <a:gd name="T15" fmla="*/ 10 h 20"/>
                  <a:gd name="T16" fmla="*/ 140 w 161"/>
                  <a:gd name="T17" fmla="*/ 7 h 20"/>
                  <a:gd name="T18" fmla="*/ 143 w 161"/>
                  <a:gd name="T19" fmla="*/ 6 h 20"/>
                  <a:gd name="T20" fmla="*/ 145 w 161"/>
                  <a:gd name="T21" fmla="*/ 6 h 20"/>
                  <a:gd name="T22" fmla="*/ 150 w 161"/>
                  <a:gd name="T23" fmla="*/ 4 h 20"/>
                  <a:gd name="T24" fmla="*/ 155 w 161"/>
                  <a:gd name="T25" fmla="*/ 4 h 20"/>
                  <a:gd name="T26" fmla="*/ 158 w 161"/>
                  <a:gd name="T27" fmla="*/ 2 h 20"/>
                  <a:gd name="T28" fmla="*/ 160 w 161"/>
                  <a:gd name="T29" fmla="*/ 2 h 20"/>
                  <a:gd name="T30" fmla="*/ 161 w 161"/>
                  <a:gd name="T31" fmla="*/ 2 h 20"/>
                  <a:gd name="T32" fmla="*/ 161 w 161"/>
                  <a:gd name="T33" fmla="*/ 1 h 20"/>
                  <a:gd name="T34" fmla="*/ 161 w 161"/>
                  <a:gd name="T35" fmla="*/ 0 h 20"/>
                  <a:gd name="T36" fmla="*/ 160 w 161"/>
                  <a:gd name="T37" fmla="*/ 0 h 20"/>
                  <a:gd name="T38" fmla="*/ 2 w 161"/>
                  <a:gd name="T39" fmla="*/ 0 h 20"/>
                  <a:gd name="T40" fmla="*/ 1 w 161"/>
                  <a:gd name="T41" fmla="*/ 0 h 20"/>
                  <a:gd name="T42" fmla="*/ 0 w 161"/>
                  <a:gd name="T43" fmla="*/ 1 h 20"/>
                  <a:gd name="T44" fmla="*/ 0 w 161"/>
                  <a:gd name="T45" fmla="*/ 2 h 20"/>
                  <a:gd name="T46" fmla="*/ 0 w 161"/>
                  <a:gd name="T47" fmla="*/ 4 h 20"/>
                  <a:gd name="T48" fmla="*/ 1 w 161"/>
                  <a:gd name="T49" fmla="*/ 8 h 20"/>
                  <a:gd name="T50" fmla="*/ 1 w 161"/>
                  <a:gd name="T51" fmla="*/ 9 h 20"/>
                  <a:gd name="T52" fmla="*/ 2 w 161"/>
                  <a:gd name="T53" fmla="*/ 12 h 20"/>
                  <a:gd name="T54" fmla="*/ 3 w 161"/>
                  <a:gd name="T55" fmla="*/ 15 h 20"/>
                  <a:gd name="T56" fmla="*/ 2 w 161"/>
                  <a:gd name="T57" fmla="*/ 16 h 20"/>
                  <a:gd name="T58" fmla="*/ 3 w 161"/>
                  <a:gd name="T59" fmla="*/ 16 h 20"/>
                  <a:gd name="T60" fmla="*/ 3 w 161"/>
                  <a:gd name="T61" fmla="*/ 17 h 20"/>
                  <a:gd name="T62" fmla="*/ 3 w 161"/>
                  <a:gd name="T63" fmla="*/ 18 h 20"/>
                  <a:gd name="T64" fmla="*/ 5 w 161"/>
                  <a:gd name="T65" fmla="*/ 20 h 20"/>
                  <a:gd name="T66" fmla="*/ 6 w 161"/>
                  <a:gd name="T6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0">
                    <a:moveTo>
                      <a:pt x="6" y="20"/>
                    </a:moveTo>
                    <a:lnTo>
                      <a:pt x="23" y="20"/>
                    </a:lnTo>
                    <a:lnTo>
                      <a:pt x="41" y="19"/>
                    </a:lnTo>
                    <a:lnTo>
                      <a:pt x="57" y="18"/>
                    </a:lnTo>
                    <a:lnTo>
                      <a:pt x="73" y="16"/>
                    </a:lnTo>
                    <a:lnTo>
                      <a:pt x="90" y="15"/>
                    </a:lnTo>
                    <a:lnTo>
                      <a:pt x="107" y="13"/>
                    </a:lnTo>
                    <a:lnTo>
                      <a:pt x="123" y="10"/>
                    </a:lnTo>
                    <a:lnTo>
                      <a:pt x="140" y="7"/>
                    </a:lnTo>
                    <a:lnTo>
                      <a:pt x="143" y="6"/>
                    </a:lnTo>
                    <a:lnTo>
                      <a:pt x="145" y="6"/>
                    </a:lnTo>
                    <a:lnTo>
                      <a:pt x="150" y="4"/>
                    </a:lnTo>
                    <a:lnTo>
                      <a:pt x="155" y="4"/>
                    </a:lnTo>
                    <a:lnTo>
                      <a:pt x="158" y="2"/>
                    </a:lnTo>
                    <a:lnTo>
                      <a:pt x="160" y="2"/>
                    </a:lnTo>
                    <a:lnTo>
                      <a:pt x="161" y="2"/>
                    </a:lnTo>
                    <a:lnTo>
                      <a:pt x="161" y="1"/>
                    </a:lnTo>
                    <a:lnTo>
                      <a:pt x="161" y="0"/>
                    </a:lnTo>
                    <a:lnTo>
                      <a:pt x="160" y="0"/>
                    </a:lnTo>
                    <a:lnTo>
                      <a:pt x="2" y="0"/>
                    </a:lnTo>
                    <a:lnTo>
                      <a:pt x="1" y="0"/>
                    </a:lnTo>
                    <a:lnTo>
                      <a:pt x="0" y="1"/>
                    </a:lnTo>
                    <a:lnTo>
                      <a:pt x="0" y="2"/>
                    </a:lnTo>
                    <a:lnTo>
                      <a:pt x="0" y="4"/>
                    </a:lnTo>
                    <a:lnTo>
                      <a:pt x="1" y="8"/>
                    </a:lnTo>
                    <a:lnTo>
                      <a:pt x="1" y="9"/>
                    </a:lnTo>
                    <a:lnTo>
                      <a:pt x="2" y="12"/>
                    </a:lnTo>
                    <a:lnTo>
                      <a:pt x="3" y="15"/>
                    </a:lnTo>
                    <a:lnTo>
                      <a:pt x="2" y="16"/>
                    </a:lnTo>
                    <a:lnTo>
                      <a:pt x="3" y="16"/>
                    </a:lnTo>
                    <a:lnTo>
                      <a:pt x="3" y="17"/>
                    </a:lnTo>
                    <a:lnTo>
                      <a:pt x="3" y="18"/>
                    </a:lnTo>
                    <a:lnTo>
                      <a:pt x="5" y="20"/>
                    </a:lnTo>
                    <a:lnTo>
                      <a:pt x="6" y="2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2" name="Freeform 28"/>
              <p:cNvSpPr>
                <a:spLocks/>
              </p:cNvSpPr>
              <p:nvPr/>
            </p:nvSpPr>
            <p:spPr bwMode="auto">
              <a:xfrm rot="364415">
                <a:off x="3787" y="2342"/>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1293" name="Rectangle 29"/>
            <p:cNvSpPr>
              <a:spLocks noChangeArrowheads="1"/>
            </p:cNvSpPr>
            <p:nvPr/>
          </p:nvSpPr>
          <p:spPr bwMode="auto">
            <a:xfrm>
              <a:off x="3107" y="1344"/>
              <a:ext cx="63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              </a:t>
              </a:r>
              <a:r>
                <a:rPr lang="de-DE" altLang="de-DE" sz="1600"/>
                <a:t>Bio: braune</a:t>
              </a:r>
            </a:p>
            <a:p>
              <a:pPr algn="ctr"/>
              <a:r>
                <a:rPr lang="de-DE" altLang="de-DE" sz="1600"/>
                <a:t>                       Tonne</a:t>
              </a:r>
            </a:p>
          </p:txBody>
        </p:sp>
      </p:grpSp>
      <p:grpSp>
        <p:nvGrpSpPr>
          <p:cNvPr id="11294" name="Group 30"/>
          <p:cNvGrpSpPr>
            <a:grpSpLocks/>
          </p:cNvGrpSpPr>
          <p:nvPr/>
        </p:nvGrpSpPr>
        <p:grpSpPr bwMode="auto">
          <a:xfrm>
            <a:off x="6588125" y="1587500"/>
            <a:ext cx="1241425" cy="1468438"/>
            <a:chOff x="4513" y="2398"/>
            <a:chExt cx="651" cy="770"/>
          </a:xfrm>
        </p:grpSpPr>
        <p:sp>
          <p:nvSpPr>
            <p:cNvPr id="11295" name="Freeform 31"/>
            <p:cNvSpPr>
              <a:spLocks/>
            </p:cNvSpPr>
            <p:nvPr/>
          </p:nvSpPr>
          <p:spPr bwMode="auto">
            <a:xfrm rot="262361">
              <a:off x="5162" y="2636"/>
              <a:ext cx="2" cy="38"/>
            </a:xfrm>
            <a:custGeom>
              <a:avLst/>
              <a:gdLst>
                <a:gd name="T0" fmla="*/ 2 w 2"/>
                <a:gd name="T1" fmla="*/ 38 h 38"/>
                <a:gd name="T2" fmla="*/ 0 w 2"/>
                <a:gd name="T3" fmla="*/ 0 h 38"/>
                <a:gd name="T4" fmla="*/ 2 w 2"/>
                <a:gd name="T5" fmla="*/ 38 h 38"/>
              </a:gdLst>
              <a:ahLst/>
              <a:cxnLst>
                <a:cxn ang="0">
                  <a:pos x="T0" y="T1"/>
                </a:cxn>
                <a:cxn ang="0">
                  <a:pos x="T2" y="T3"/>
                </a:cxn>
                <a:cxn ang="0">
                  <a:pos x="T4" y="T5"/>
                </a:cxn>
              </a:cxnLst>
              <a:rect l="0" t="0" r="r" b="b"/>
              <a:pathLst>
                <a:path w="2" h="38">
                  <a:moveTo>
                    <a:pt x="2" y="38"/>
                  </a:moveTo>
                  <a:lnTo>
                    <a:pt x="0" y="0"/>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6" name="Freeform 32"/>
            <p:cNvSpPr>
              <a:spLocks/>
            </p:cNvSpPr>
            <p:nvPr/>
          </p:nvSpPr>
          <p:spPr bwMode="auto">
            <a:xfrm rot="262361">
              <a:off x="4920" y="2585"/>
              <a:ext cx="1" cy="7"/>
            </a:xfrm>
            <a:custGeom>
              <a:avLst/>
              <a:gdLst>
                <a:gd name="T0" fmla="*/ 0 w 1"/>
                <a:gd name="T1" fmla="*/ 7 h 7"/>
                <a:gd name="T2" fmla="*/ 0 w 1"/>
                <a:gd name="T3" fmla="*/ 6 h 7"/>
                <a:gd name="T4" fmla="*/ 1 w 1"/>
                <a:gd name="T5" fmla="*/ 3 h 7"/>
                <a:gd name="T6" fmla="*/ 1 w 1"/>
                <a:gd name="T7" fmla="*/ 2 h 7"/>
                <a:gd name="T8" fmla="*/ 0 w 1"/>
                <a:gd name="T9" fmla="*/ 0 h 7"/>
                <a:gd name="T10" fmla="*/ 0 w 1"/>
                <a:gd name="T11" fmla="*/ 7 h 7"/>
              </a:gdLst>
              <a:ahLst/>
              <a:cxnLst>
                <a:cxn ang="0">
                  <a:pos x="T0" y="T1"/>
                </a:cxn>
                <a:cxn ang="0">
                  <a:pos x="T2" y="T3"/>
                </a:cxn>
                <a:cxn ang="0">
                  <a:pos x="T4" y="T5"/>
                </a:cxn>
                <a:cxn ang="0">
                  <a:pos x="T6" y="T7"/>
                </a:cxn>
                <a:cxn ang="0">
                  <a:pos x="T8" y="T9"/>
                </a:cxn>
                <a:cxn ang="0">
                  <a:pos x="T10" y="T11"/>
                </a:cxn>
              </a:cxnLst>
              <a:rect l="0" t="0" r="r" b="b"/>
              <a:pathLst>
                <a:path w="1" h="7">
                  <a:moveTo>
                    <a:pt x="0" y="7"/>
                  </a:moveTo>
                  <a:lnTo>
                    <a:pt x="0" y="6"/>
                  </a:lnTo>
                  <a:lnTo>
                    <a:pt x="1" y="3"/>
                  </a:lnTo>
                  <a:lnTo>
                    <a:pt x="1"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7" name="Freeform 33"/>
            <p:cNvSpPr>
              <a:spLocks/>
            </p:cNvSpPr>
            <p:nvPr/>
          </p:nvSpPr>
          <p:spPr bwMode="auto">
            <a:xfrm rot="262361">
              <a:off x="4932" y="2498"/>
              <a:ext cx="1" cy="8"/>
            </a:xfrm>
            <a:custGeom>
              <a:avLst/>
              <a:gdLst>
                <a:gd name="T0" fmla="*/ 1 w 1"/>
                <a:gd name="T1" fmla="*/ 8 h 8"/>
                <a:gd name="T2" fmla="*/ 0 w 1"/>
                <a:gd name="T3" fmla="*/ 0 h 8"/>
                <a:gd name="T4" fmla="*/ 1 w 1"/>
                <a:gd name="T5" fmla="*/ 8 h 8"/>
              </a:gdLst>
              <a:ahLst/>
              <a:cxnLst>
                <a:cxn ang="0">
                  <a:pos x="T0" y="T1"/>
                </a:cxn>
                <a:cxn ang="0">
                  <a:pos x="T2" y="T3"/>
                </a:cxn>
                <a:cxn ang="0">
                  <a:pos x="T4" y="T5"/>
                </a:cxn>
              </a:cxnLst>
              <a:rect l="0" t="0" r="r" b="b"/>
              <a:pathLst>
                <a:path w="1" h="8">
                  <a:moveTo>
                    <a:pt x="1" y="8"/>
                  </a:moveTo>
                  <a:lnTo>
                    <a:pt x="0" y="0"/>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8" name="Freeform 34"/>
            <p:cNvSpPr>
              <a:spLocks/>
            </p:cNvSpPr>
            <p:nvPr/>
          </p:nvSpPr>
          <p:spPr bwMode="auto">
            <a:xfrm rot="262361">
              <a:off x="4695" y="2533"/>
              <a:ext cx="106" cy="576"/>
            </a:xfrm>
            <a:custGeom>
              <a:avLst/>
              <a:gdLst>
                <a:gd name="T0" fmla="*/ 17 w 72"/>
                <a:gd name="T1" fmla="*/ 535 h 535"/>
                <a:gd name="T2" fmla="*/ 72 w 72"/>
                <a:gd name="T3" fmla="*/ 533 h 535"/>
                <a:gd name="T4" fmla="*/ 69 w 72"/>
                <a:gd name="T5" fmla="*/ 467 h 535"/>
                <a:gd name="T6" fmla="*/ 64 w 72"/>
                <a:gd name="T7" fmla="*/ 400 h 535"/>
                <a:gd name="T8" fmla="*/ 58 w 72"/>
                <a:gd name="T9" fmla="*/ 335 h 535"/>
                <a:gd name="T10" fmla="*/ 52 w 72"/>
                <a:gd name="T11" fmla="*/ 268 h 535"/>
                <a:gd name="T12" fmla="*/ 47 w 72"/>
                <a:gd name="T13" fmla="*/ 201 h 535"/>
                <a:gd name="T14" fmla="*/ 39 w 72"/>
                <a:gd name="T15" fmla="*/ 135 h 535"/>
                <a:gd name="T16" fmla="*/ 32 w 72"/>
                <a:gd name="T17" fmla="*/ 68 h 535"/>
                <a:gd name="T18" fmla="*/ 24 w 72"/>
                <a:gd name="T19" fmla="*/ 0 h 535"/>
                <a:gd name="T20" fmla="*/ 22 w 72"/>
                <a:gd name="T21" fmla="*/ 3 h 535"/>
                <a:gd name="T22" fmla="*/ 20 w 72"/>
                <a:gd name="T23" fmla="*/ 3 h 535"/>
                <a:gd name="T24" fmla="*/ 18 w 72"/>
                <a:gd name="T25" fmla="*/ 5 h 535"/>
                <a:gd name="T26" fmla="*/ 15 w 72"/>
                <a:gd name="T27" fmla="*/ 8 h 535"/>
                <a:gd name="T28" fmla="*/ 14 w 72"/>
                <a:gd name="T29" fmla="*/ 10 h 535"/>
                <a:gd name="T30" fmla="*/ 9 w 72"/>
                <a:gd name="T31" fmla="*/ 16 h 535"/>
                <a:gd name="T32" fmla="*/ 6 w 72"/>
                <a:gd name="T33" fmla="*/ 23 h 535"/>
                <a:gd name="T34" fmla="*/ 4 w 72"/>
                <a:gd name="T35" fmla="*/ 55 h 535"/>
                <a:gd name="T36" fmla="*/ 2 w 72"/>
                <a:gd name="T37" fmla="*/ 87 h 535"/>
                <a:gd name="T38" fmla="*/ 2 w 72"/>
                <a:gd name="T39" fmla="*/ 120 h 535"/>
                <a:gd name="T40" fmla="*/ 1 w 72"/>
                <a:gd name="T41" fmla="*/ 152 h 535"/>
                <a:gd name="T42" fmla="*/ 0 w 72"/>
                <a:gd name="T43" fmla="*/ 184 h 535"/>
                <a:gd name="T44" fmla="*/ 0 w 72"/>
                <a:gd name="T45" fmla="*/ 216 h 535"/>
                <a:gd name="T46" fmla="*/ 1 w 72"/>
                <a:gd name="T47" fmla="*/ 248 h 535"/>
                <a:gd name="T48" fmla="*/ 2 w 72"/>
                <a:gd name="T49" fmla="*/ 280 h 535"/>
                <a:gd name="T50" fmla="*/ 2 w 72"/>
                <a:gd name="T51" fmla="*/ 311 h 535"/>
                <a:gd name="T52" fmla="*/ 3 w 72"/>
                <a:gd name="T53" fmla="*/ 343 h 535"/>
                <a:gd name="T54" fmla="*/ 4 w 72"/>
                <a:gd name="T55" fmla="*/ 375 h 535"/>
                <a:gd name="T56" fmla="*/ 7 w 72"/>
                <a:gd name="T57" fmla="*/ 407 h 535"/>
                <a:gd name="T58" fmla="*/ 10 w 72"/>
                <a:gd name="T59" fmla="*/ 471 h 535"/>
                <a:gd name="T60" fmla="*/ 15 w 72"/>
                <a:gd name="T61" fmla="*/ 535 h 535"/>
                <a:gd name="T62" fmla="*/ 16 w 72"/>
                <a:gd name="T63" fmla="*/ 535 h 535"/>
                <a:gd name="T64" fmla="*/ 17 w 7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535">
                  <a:moveTo>
                    <a:pt x="17" y="535"/>
                  </a:moveTo>
                  <a:lnTo>
                    <a:pt x="72" y="533"/>
                  </a:lnTo>
                  <a:lnTo>
                    <a:pt x="69" y="467"/>
                  </a:lnTo>
                  <a:lnTo>
                    <a:pt x="64" y="400"/>
                  </a:lnTo>
                  <a:lnTo>
                    <a:pt x="58" y="335"/>
                  </a:lnTo>
                  <a:lnTo>
                    <a:pt x="52" y="268"/>
                  </a:lnTo>
                  <a:lnTo>
                    <a:pt x="47" y="201"/>
                  </a:lnTo>
                  <a:lnTo>
                    <a:pt x="39" y="135"/>
                  </a:lnTo>
                  <a:lnTo>
                    <a:pt x="32" y="68"/>
                  </a:lnTo>
                  <a:lnTo>
                    <a:pt x="24" y="0"/>
                  </a:lnTo>
                  <a:lnTo>
                    <a:pt x="22" y="3"/>
                  </a:lnTo>
                  <a:lnTo>
                    <a:pt x="20" y="3"/>
                  </a:lnTo>
                  <a:lnTo>
                    <a:pt x="18" y="5"/>
                  </a:lnTo>
                  <a:lnTo>
                    <a:pt x="15" y="8"/>
                  </a:lnTo>
                  <a:lnTo>
                    <a:pt x="14" y="10"/>
                  </a:lnTo>
                  <a:lnTo>
                    <a:pt x="9" y="16"/>
                  </a:lnTo>
                  <a:lnTo>
                    <a:pt x="6" y="23"/>
                  </a:lnTo>
                  <a:lnTo>
                    <a:pt x="4" y="55"/>
                  </a:lnTo>
                  <a:lnTo>
                    <a:pt x="2" y="87"/>
                  </a:lnTo>
                  <a:lnTo>
                    <a:pt x="2" y="120"/>
                  </a:lnTo>
                  <a:lnTo>
                    <a:pt x="1" y="152"/>
                  </a:lnTo>
                  <a:lnTo>
                    <a:pt x="0" y="184"/>
                  </a:lnTo>
                  <a:lnTo>
                    <a:pt x="0" y="216"/>
                  </a:lnTo>
                  <a:lnTo>
                    <a:pt x="1" y="248"/>
                  </a:lnTo>
                  <a:lnTo>
                    <a:pt x="2" y="280"/>
                  </a:lnTo>
                  <a:lnTo>
                    <a:pt x="2" y="311"/>
                  </a:lnTo>
                  <a:lnTo>
                    <a:pt x="3" y="343"/>
                  </a:lnTo>
                  <a:lnTo>
                    <a:pt x="4" y="375"/>
                  </a:lnTo>
                  <a:lnTo>
                    <a:pt x="7" y="407"/>
                  </a:lnTo>
                  <a:lnTo>
                    <a:pt x="10" y="471"/>
                  </a:lnTo>
                  <a:lnTo>
                    <a:pt x="15" y="535"/>
                  </a:lnTo>
                  <a:lnTo>
                    <a:pt x="16" y="535"/>
                  </a:lnTo>
                  <a:lnTo>
                    <a:pt x="17" y="5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9" name="Freeform 35"/>
            <p:cNvSpPr>
              <a:spLocks/>
            </p:cNvSpPr>
            <p:nvPr/>
          </p:nvSpPr>
          <p:spPr bwMode="auto">
            <a:xfrm rot="598573">
              <a:off x="4829" y="2533"/>
              <a:ext cx="119" cy="574"/>
            </a:xfrm>
            <a:custGeom>
              <a:avLst/>
              <a:gdLst>
                <a:gd name="T0" fmla="*/ 59 w 66"/>
                <a:gd name="T1" fmla="*/ 532 h 532"/>
                <a:gd name="T2" fmla="*/ 66 w 66"/>
                <a:gd name="T3" fmla="*/ 531 h 532"/>
                <a:gd name="T4" fmla="*/ 62 w 66"/>
                <a:gd name="T5" fmla="*/ 465 h 532"/>
                <a:gd name="T6" fmla="*/ 57 w 66"/>
                <a:gd name="T7" fmla="*/ 398 h 532"/>
                <a:gd name="T8" fmla="*/ 51 w 66"/>
                <a:gd name="T9" fmla="*/ 333 h 532"/>
                <a:gd name="T10" fmla="*/ 45 w 66"/>
                <a:gd name="T11" fmla="*/ 267 h 532"/>
                <a:gd name="T12" fmla="*/ 39 w 66"/>
                <a:gd name="T13" fmla="*/ 200 h 532"/>
                <a:gd name="T14" fmla="*/ 31 w 66"/>
                <a:gd name="T15" fmla="*/ 134 h 532"/>
                <a:gd name="T16" fmla="*/ 15 w 66"/>
                <a:gd name="T17" fmla="*/ 1 h 532"/>
                <a:gd name="T18" fmla="*/ 14 w 66"/>
                <a:gd name="T19" fmla="*/ 1 h 532"/>
                <a:gd name="T20" fmla="*/ 14 w 66"/>
                <a:gd name="T21" fmla="*/ 0 h 532"/>
                <a:gd name="T22" fmla="*/ 13 w 66"/>
                <a:gd name="T23" fmla="*/ 1 h 532"/>
                <a:gd name="T24" fmla="*/ 11 w 66"/>
                <a:gd name="T25" fmla="*/ 6 h 532"/>
                <a:gd name="T26" fmla="*/ 9 w 66"/>
                <a:gd name="T27" fmla="*/ 18 h 532"/>
                <a:gd name="T28" fmla="*/ 8 w 66"/>
                <a:gd name="T29" fmla="*/ 24 h 532"/>
                <a:gd name="T30" fmla="*/ 3 w 66"/>
                <a:gd name="T31" fmla="*/ 88 h 532"/>
                <a:gd name="T32" fmla="*/ 0 w 66"/>
                <a:gd name="T33" fmla="*/ 152 h 532"/>
                <a:gd name="T34" fmla="*/ 0 w 66"/>
                <a:gd name="T35" fmla="*/ 184 h 532"/>
                <a:gd name="T36" fmla="*/ 0 w 66"/>
                <a:gd name="T37" fmla="*/ 217 h 532"/>
                <a:gd name="T38" fmla="*/ 2 w 66"/>
                <a:gd name="T39" fmla="*/ 265 h 532"/>
                <a:gd name="T40" fmla="*/ 3 w 66"/>
                <a:gd name="T41" fmla="*/ 298 h 532"/>
                <a:gd name="T42" fmla="*/ 8 w 66"/>
                <a:gd name="T43" fmla="*/ 330 h 532"/>
                <a:gd name="T44" fmla="*/ 11 w 66"/>
                <a:gd name="T45" fmla="*/ 362 h 532"/>
                <a:gd name="T46" fmla="*/ 16 w 66"/>
                <a:gd name="T47" fmla="*/ 393 h 532"/>
                <a:gd name="T48" fmla="*/ 23 w 66"/>
                <a:gd name="T49" fmla="*/ 425 h 532"/>
                <a:gd name="T50" fmla="*/ 30 w 66"/>
                <a:gd name="T51" fmla="*/ 456 h 532"/>
                <a:gd name="T52" fmla="*/ 40 w 66"/>
                <a:gd name="T53" fmla="*/ 488 h 532"/>
                <a:gd name="T54" fmla="*/ 50 w 66"/>
                <a:gd name="T55" fmla="*/ 518 h 532"/>
                <a:gd name="T56" fmla="*/ 57 w 66"/>
                <a:gd name="T57" fmla="*/ 532 h 532"/>
                <a:gd name="T58" fmla="*/ 59 w 66"/>
                <a:gd name="T59"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532">
                  <a:moveTo>
                    <a:pt x="59" y="532"/>
                  </a:moveTo>
                  <a:lnTo>
                    <a:pt x="66" y="531"/>
                  </a:lnTo>
                  <a:lnTo>
                    <a:pt x="62" y="465"/>
                  </a:lnTo>
                  <a:lnTo>
                    <a:pt x="57" y="398"/>
                  </a:lnTo>
                  <a:lnTo>
                    <a:pt x="51" y="333"/>
                  </a:lnTo>
                  <a:lnTo>
                    <a:pt x="45" y="267"/>
                  </a:lnTo>
                  <a:lnTo>
                    <a:pt x="39" y="200"/>
                  </a:lnTo>
                  <a:lnTo>
                    <a:pt x="31" y="134"/>
                  </a:lnTo>
                  <a:lnTo>
                    <a:pt x="15" y="1"/>
                  </a:lnTo>
                  <a:lnTo>
                    <a:pt x="14" y="1"/>
                  </a:lnTo>
                  <a:lnTo>
                    <a:pt x="14" y="0"/>
                  </a:lnTo>
                  <a:lnTo>
                    <a:pt x="13" y="1"/>
                  </a:lnTo>
                  <a:lnTo>
                    <a:pt x="11" y="6"/>
                  </a:lnTo>
                  <a:lnTo>
                    <a:pt x="9" y="18"/>
                  </a:lnTo>
                  <a:lnTo>
                    <a:pt x="8" y="24"/>
                  </a:lnTo>
                  <a:lnTo>
                    <a:pt x="3" y="88"/>
                  </a:lnTo>
                  <a:lnTo>
                    <a:pt x="0" y="152"/>
                  </a:lnTo>
                  <a:lnTo>
                    <a:pt x="0" y="184"/>
                  </a:lnTo>
                  <a:lnTo>
                    <a:pt x="0" y="217"/>
                  </a:lnTo>
                  <a:lnTo>
                    <a:pt x="2" y="265"/>
                  </a:lnTo>
                  <a:lnTo>
                    <a:pt x="3" y="298"/>
                  </a:lnTo>
                  <a:lnTo>
                    <a:pt x="8" y="330"/>
                  </a:lnTo>
                  <a:lnTo>
                    <a:pt x="11" y="362"/>
                  </a:lnTo>
                  <a:lnTo>
                    <a:pt x="16" y="393"/>
                  </a:lnTo>
                  <a:lnTo>
                    <a:pt x="23" y="425"/>
                  </a:lnTo>
                  <a:lnTo>
                    <a:pt x="30" y="456"/>
                  </a:lnTo>
                  <a:lnTo>
                    <a:pt x="40" y="488"/>
                  </a:lnTo>
                  <a:lnTo>
                    <a:pt x="50" y="518"/>
                  </a:lnTo>
                  <a:lnTo>
                    <a:pt x="57" y="532"/>
                  </a:lnTo>
                  <a:lnTo>
                    <a:pt x="59" y="5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0" name="Freeform 36"/>
            <p:cNvSpPr>
              <a:spLocks/>
            </p:cNvSpPr>
            <p:nvPr/>
          </p:nvSpPr>
          <p:spPr bwMode="auto">
            <a:xfrm rot="262361">
              <a:off x="4967" y="2533"/>
              <a:ext cx="99" cy="551"/>
            </a:xfrm>
            <a:custGeom>
              <a:avLst/>
              <a:gdLst>
                <a:gd name="T0" fmla="*/ 69 w 69"/>
                <a:gd name="T1" fmla="*/ 507 h 508"/>
                <a:gd name="T2" fmla="*/ 65 w 69"/>
                <a:gd name="T3" fmla="*/ 444 h 508"/>
                <a:gd name="T4" fmla="*/ 55 w 69"/>
                <a:gd name="T5" fmla="*/ 285 h 508"/>
                <a:gd name="T6" fmla="*/ 50 w 69"/>
                <a:gd name="T7" fmla="*/ 221 h 508"/>
                <a:gd name="T8" fmla="*/ 46 w 69"/>
                <a:gd name="T9" fmla="*/ 189 h 508"/>
                <a:gd name="T10" fmla="*/ 43 w 69"/>
                <a:gd name="T11" fmla="*/ 157 h 508"/>
                <a:gd name="T12" fmla="*/ 39 w 69"/>
                <a:gd name="T13" fmla="*/ 126 h 508"/>
                <a:gd name="T14" fmla="*/ 32 w 69"/>
                <a:gd name="T15" fmla="*/ 78 h 508"/>
                <a:gd name="T16" fmla="*/ 23 w 69"/>
                <a:gd name="T17" fmla="*/ 32 h 508"/>
                <a:gd name="T18" fmla="*/ 16 w 69"/>
                <a:gd name="T19" fmla="*/ 1 h 508"/>
                <a:gd name="T20" fmla="*/ 12 w 69"/>
                <a:gd name="T21" fmla="*/ 0 h 508"/>
                <a:gd name="T22" fmla="*/ 9 w 69"/>
                <a:gd name="T23" fmla="*/ 7 h 508"/>
                <a:gd name="T24" fmla="*/ 6 w 69"/>
                <a:gd name="T25" fmla="*/ 19 h 508"/>
                <a:gd name="T26" fmla="*/ 1 w 69"/>
                <a:gd name="T27" fmla="*/ 47 h 508"/>
                <a:gd name="T28" fmla="*/ 0 w 69"/>
                <a:gd name="T29" fmla="*/ 55 h 508"/>
                <a:gd name="T30" fmla="*/ 2 w 69"/>
                <a:gd name="T31" fmla="*/ 119 h 508"/>
                <a:gd name="T32" fmla="*/ 5 w 69"/>
                <a:gd name="T33" fmla="*/ 182 h 508"/>
                <a:gd name="T34" fmla="*/ 10 w 69"/>
                <a:gd name="T35" fmla="*/ 245 h 508"/>
                <a:gd name="T36" fmla="*/ 12 w 69"/>
                <a:gd name="T37" fmla="*/ 277 h 508"/>
                <a:gd name="T38" fmla="*/ 17 w 69"/>
                <a:gd name="T39" fmla="*/ 309 h 508"/>
                <a:gd name="T40" fmla="*/ 19 w 69"/>
                <a:gd name="T41" fmla="*/ 336 h 508"/>
                <a:gd name="T42" fmla="*/ 25 w 69"/>
                <a:gd name="T43" fmla="*/ 390 h 508"/>
                <a:gd name="T44" fmla="*/ 28 w 69"/>
                <a:gd name="T45" fmla="*/ 416 h 508"/>
                <a:gd name="T46" fmla="*/ 33 w 69"/>
                <a:gd name="T47" fmla="*/ 432 h 508"/>
                <a:gd name="T48" fmla="*/ 37 w 69"/>
                <a:gd name="T49" fmla="*/ 456 h 508"/>
                <a:gd name="T50" fmla="*/ 39 w 69"/>
                <a:gd name="T51" fmla="*/ 464 h 508"/>
                <a:gd name="T52" fmla="*/ 43 w 69"/>
                <a:gd name="T53" fmla="*/ 474 h 508"/>
                <a:gd name="T54" fmla="*/ 44 w 69"/>
                <a:gd name="T55" fmla="*/ 479 h 508"/>
                <a:gd name="T56" fmla="*/ 49 w 69"/>
                <a:gd name="T57" fmla="*/ 492 h 508"/>
                <a:gd name="T58" fmla="*/ 62 w 69"/>
                <a:gd name="T59" fmla="*/ 503 h 508"/>
                <a:gd name="T60" fmla="*/ 65 w 69"/>
                <a:gd name="T61" fmla="*/ 503 h 508"/>
                <a:gd name="T62" fmla="*/ 66 w 69"/>
                <a:gd name="T63" fmla="*/ 503 h 508"/>
                <a:gd name="T64" fmla="*/ 68 w 69"/>
                <a:gd name="T65" fmla="*/ 508 h 508"/>
                <a:gd name="T66" fmla="*/ 69 w 69"/>
                <a:gd name="T67"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08">
                  <a:moveTo>
                    <a:pt x="69" y="507"/>
                  </a:moveTo>
                  <a:lnTo>
                    <a:pt x="65" y="444"/>
                  </a:lnTo>
                  <a:lnTo>
                    <a:pt x="55" y="285"/>
                  </a:lnTo>
                  <a:lnTo>
                    <a:pt x="50" y="221"/>
                  </a:lnTo>
                  <a:lnTo>
                    <a:pt x="46" y="189"/>
                  </a:lnTo>
                  <a:lnTo>
                    <a:pt x="43" y="157"/>
                  </a:lnTo>
                  <a:lnTo>
                    <a:pt x="39" y="126"/>
                  </a:lnTo>
                  <a:lnTo>
                    <a:pt x="32" y="78"/>
                  </a:lnTo>
                  <a:lnTo>
                    <a:pt x="23" y="32"/>
                  </a:lnTo>
                  <a:lnTo>
                    <a:pt x="16" y="1"/>
                  </a:lnTo>
                  <a:lnTo>
                    <a:pt x="12" y="0"/>
                  </a:lnTo>
                  <a:lnTo>
                    <a:pt x="9" y="7"/>
                  </a:lnTo>
                  <a:lnTo>
                    <a:pt x="6" y="19"/>
                  </a:lnTo>
                  <a:lnTo>
                    <a:pt x="1" y="47"/>
                  </a:lnTo>
                  <a:lnTo>
                    <a:pt x="0" y="55"/>
                  </a:lnTo>
                  <a:lnTo>
                    <a:pt x="2" y="119"/>
                  </a:lnTo>
                  <a:lnTo>
                    <a:pt x="5" y="182"/>
                  </a:lnTo>
                  <a:lnTo>
                    <a:pt x="10" y="245"/>
                  </a:lnTo>
                  <a:lnTo>
                    <a:pt x="12" y="277"/>
                  </a:lnTo>
                  <a:lnTo>
                    <a:pt x="17" y="309"/>
                  </a:lnTo>
                  <a:lnTo>
                    <a:pt x="19" y="336"/>
                  </a:lnTo>
                  <a:lnTo>
                    <a:pt x="25" y="390"/>
                  </a:lnTo>
                  <a:lnTo>
                    <a:pt x="28" y="416"/>
                  </a:lnTo>
                  <a:lnTo>
                    <a:pt x="33" y="432"/>
                  </a:lnTo>
                  <a:lnTo>
                    <a:pt x="37" y="456"/>
                  </a:lnTo>
                  <a:lnTo>
                    <a:pt x="39" y="464"/>
                  </a:lnTo>
                  <a:lnTo>
                    <a:pt x="43" y="474"/>
                  </a:lnTo>
                  <a:lnTo>
                    <a:pt x="44" y="479"/>
                  </a:lnTo>
                  <a:lnTo>
                    <a:pt x="49" y="492"/>
                  </a:lnTo>
                  <a:lnTo>
                    <a:pt x="62" y="503"/>
                  </a:lnTo>
                  <a:lnTo>
                    <a:pt x="65" y="503"/>
                  </a:lnTo>
                  <a:lnTo>
                    <a:pt x="66" y="503"/>
                  </a:lnTo>
                  <a:lnTo>
                    <a:pt x="68" y="508"/>
                  </a:lnTo>
                  <a:lnTo>
                    <a:pt x="69" y="5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1" name="Freeform 37"/>
            <p:cNvSpPr>
              <a:spLocks/>
            </p:cNvSpPr>
            <p:nvPr/>
          </p:nvSpPr>
          <p:spPr bwMode="auto">
            <a:xfrm rot="262361">
              <a:off x="4558" y="2489"/>
              <a:ext cx="91" cy="635"/>
            </a:xfrm>
            <a:custGeom>
              <a:avLst/>
              <a:gdLst>
                <a:gd name="T0" fmla="*/ 18 w 61"/>
                <a:gd name="T1" fmla="*/ 410 h 411"/>
                <a:gd name="T2" fmla="*/ 19 w 61"/>
                <a:gd name="T3" fmla="*/ 408 h 411"/>
                <a:gd name="T4" fmla="*/ 22 w 61"/>
                <a:gd name="T5" fmla="*/ 408 h 411"/>
                <a:gd name="T6" fmla="*/ 30 w 61"/>
                <a:gd name="T7" fmla="*/ 408 h 411"/>
                <a:gd name="T8" fmla="*/ 32 w 61"/>
                <a:gd name="T9" fmla="*/ 401 h 411"/>
                <a:gd name="T10" fmla="*/ 35 w 61"/>
                <a:gd name="T11" fmla="*/ 389 h 411"/>
                <a:gd name="T12" fmla="*/ 38 w 61"/>
                <a:gd name="T13" fmla="*/ 384 h 411"/>
                <a:gd name="T14" fmla="*/ 41 w 61"/>
                <a:gd name="T15" fmla="*/ 382 h 411"/>
                <a:gd name="T16" fmla="*/ 43 w 61"/>
                <a:gd name="T17" fmla="*/ 382 h 411"/>
                <a:gd name="T18" fmla="*/ 61 w 61"/>
                <a:gd name="T19" fmla="*/ 383 h 411"/>
                <a:gd name="T20" fmla="*/ 52 w 61"/>
                <a:gd name="T21" fmla="*/ 288 h 411"/>
                <a:gd name="T22" fmla="*/ 41 w 61"/>
                <a:gd name="T23" fmla="*/ 145 h 411"/>
                <a:gd name="T24" fmla="*/ 33 w 61"/>
                <a:gd name="T25" fmla="*/ 49 h 411"/>
                <a:gd name="T26" fmla="*/ 26 w 61"/>
                <a:gd name="T27" fmla="*/ 1 h 411"/>
                <a:gd name="T28" fmla="*/ 25 w 61"/>
                <a:gd name="T29" fmla="*/ 0 h 411"/>
                <a:gd name="T30" fmla="*/ 24 w 61"/>
                <a:gd name="T31" fmla="*/ 0 h 411"/>
                <a:gd name="T32" fmla="*/ 19 w 61"/>
                <a:gd name="T33" fmla="*/ 7 h 411"/>
                <a:gd name="T34" fmla="*/ 14 w 61"/>
                <a:gd name="T35" fmla="*/ 16 h 411"/>
                <a:gd name="T36" fmla="*/ 8 w 61"/>
                <a:gd name="T37" fmla="*/ 31 h 411"/>
                <a:gd name="T38" fmla="*/ 4 w 61"/>
                <a:gd name="T39" fmla="*/ 47 h 411"/>
                <a:gd name="T40" fmla="*/ 3 w 61"/>
                <a:gd name="T41" fmla="*/ 56 h 411"/>
                <a:gd name="T42" fmla="*/ 1 w 61"/>
                <a:gd name="T43" fmla="*/ 72 h 411"/>
                <a:gd name="T44" fmla="*/ 0 w 61"/>
                <a:gd name="T45" fmla="*/ 77 h 411"/>
                <a:gd name="T46" fmla="*/ 5 w 61"/>
                <a:gd name="T47" fmla="*/ 227 h 411"/>
                <a:gd name="T48" fmla="*/ 6 w 61"/>
                <a:gd name="T49" fmla="*/ 255 h 411"/>
                <a:gd name="T50" fmla="*/ 9 w 61"/>
                <a:gd name="T51" fmla="*/ 286 h 411"/>
                <a:gd name="T52" fmla="*/ 11 w 61"/>
                <a:gd name="T53" fmla="*/ 315 h 411"/>
                <a:gd name="T54" fmla="*/ 10 w 61"/>
                <a:gd name="T55" fmla="*/ 340 h 411"/>
                <a:gd name="T56" fmla="*/ 10 w 61"/>
                <a:gd name="T57" fmla="*/ 364 h 411"/>
                <a:gd name="T58" fmla="*/ 13 w 61"/>
                <a:gd name="T59" fmla="*/ 388 h 411"/>
                <a:gd name="T60" fmla="*/ 15 w 61"/>
                <a:gd name="T61" fmla="*/ 411 h 411"/>
                <a:gd name="T62" fmla="*/ 18 w 61"/>
                <a:gd name="T63"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11">
                  <a:moveTo>
                    <a:pt x="18" y="410"/>
                  </a:moveTo>
                  <a:lnTo>
                    <a:pt x="19" y="408"/>
                  </a:lnTo>
                  <a:lnTo>
                    <a:pt x="22" y="408"/>
                  </a:lnTo>
                  <a:lnTo>
                    <a:pt x="30" y="408"/>
                  </a:lnTo>
                  <a:lnTo>
                    <a:pt x="32" y="401"/>
                  </a:lnTo>
                  <a:lnTo>
                    <a:pt x="35" y="389"/>
                  </a:lnTo>
                  <a:lnTo>
                    <a:pt x="38" y="384"/>
                  </a:lnTo>
                  <a:lnTo>
                    <a:pt x="41" y="382"/>
                  </a:lnTo>
                  <a:lnTo>
                    <a:pt x="43" y="382"/>
                  </a:lnTo>
                  <a:lnTo>
                    <a:pt x="61" y="383"/>
                  </a:lnTo>
                  <a:lnTo>
                    <a:pt x="52" y="288"/>
                  </a:lnTo>
                  <a:lnTo>
                    <a:pt x="41" y="145"/>
                  </a:lnTo>
                  <a:lnTo>
                    <a:pt x="33" y="49"/>
                  </a:lnTo>
                  <a:lnTo>
                    <a:pt x="26" y="1"/>
                  </a:lnTo>
                  <a:lnTo>
                    <a:pt x="25" y="0"/>
                  </a:lnTo>
                  <a:lnTo>
                    <a:pt x="24" y="0"/>
                  </a:lnTo>
                  <a:lnTo>
                    <a:pt x="19" y="7"/>
                  </a:lnTo>
                  <a:lnTo>
                    <a:pt x="14" y="16"/>
                  </a:lnTo>
                  <a:lnTo>
                    <a:pt x="8" y="31"/>
                  </a:lnTo>
                  <a:lnTo>
                    <a:pt x="4" y="47"/>
                  </a:lnTo>
                  <a:lnTo>
                    <a:pt x="3" y="56"/>
                  </a:lnTo>
                  <a:lnTo>
                    <a:pt x="1" y="72"/>
                  </a:lnTo>
                  <a:lnTo>
                    <a:pt x="0" y="77"/>
                  </a:lnTo>
                  <a:lnTo>
                    <a:pt x="5" y="227"/>
                  </a:lnTo>
                  <a:lnTo>
                    <a:pt x="6" y="255"/>
                  </a:lnTo>
                  <a:lnTo>
                    <a:pt x="9" y="286"/>
                  </a:lnTo>
                  <a:lnTo>
                    <a:pt x="11" y="315"/>
                  </a:lnTo>
                  <a:lnTo>
                    <a:pt x="10" y="340"/>
                  </a:lnTo>
                  <a:lnTo>
                    <a:pt x="10" y="364"/>
                  </a:lnTo>
                  <a:lnTo>
                    <a:pt x="13" y="388"/>
                  </a:lnTo>
                  <a:lnTo>
                    <a:pt x="15" y="411"/>
                  </a:lnTo>
                  <a:lnTo>
                    <a:pt x="18" y="4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2" name="Freeform 38"/>
            <p:cNvSpPr>
              <a:spLocks/>
            </p:cNvSpPr>
            <p:nvPr/>
          </p:nvSpPr>
          <p:spPr bwMode="auto">
            <a:xfrm rot="262361">
              <a:off x="5102" y="2580"/>
              <a:ext cx="17" cy="177"/>
            </a:xfrm>
            <a:custGeom>
              <a:avLst/>
              <a:gdLst>
                <a:gd name="T0" fmla="*/ 11 w 17"/>
                <a:gd name="T1" fmla="*/ 176 h 177"/>
                <a:gd name="T2" fmla="*/ 16 w 17"/>
                <a:gd name="T3" fmla="*/ 157 h 177"/>
                <a:gd name="T4" fmla="*/ 17 w 17"/>
                <a:gd name="T5" fmla="*/ 145 h 177"/>
                <a:gd name="T6" fmla="*/ 17 w 17"/>
                <a:gd name="T7" fmla="*/ 131 h 177"/>
                <a:gd name="T8" fmla="*/ 17 w 17"/>
                <a:gd name="T9" fmla="*/ 112 h 177"/>
                <a:gd name="T10" fmla="*/ 11 w 17"/>
                <a:gd name="T11" fmla="*/ 61 h 177"/>
                <a:gd name="T12" fmla="*/ 10 w 17"/>
                <a:gd name="T13" fmla="*/ 60 h 177"/>
                <a:gd name="T14" fmla="*/ 9 w 17"/>
                <a:gd name="T15" fmla="*/ 61 h 177"/>
                <a:gd name="T16" fmla="*/ 8 w 17"/>
                <a:gd name="T17" fmla="*/ 67 h 177"/>
                <a:gd name="T18" fmla="*/ 7 w 17"/>
                <a:gd name="T19" fmla="*/ 67 h 177"/>
                <a:gd name="T20" fmla="*/ 4 w 17"/>
                <a:gd name="T21" fmla="*/ 50 h 177"/>
                <a:gd name="T22" fmla="*/ 5 w 17"/>
                <a:gd name="T23" fmla="*/ 48 h 177"/>
                <a:gd name="T24" fmla="*/ 6 w 17"/>
                <a:gd name="T25" fmla="*/ 48 h 177"/>
                <a:gd name="T26" fmla="*/ 8 w 17"/>
                <a:gd name="T27" fmla="*/ 48 h 177"/>
                <a:gd name="T28" fmla="*/ 9 w 17"/>
                <a:gd name="T29" fmla="*/ 48 h 177"/>
                <a:gd name="T30" fmla="*/ 10 w 17"/>
                <a:gd name="T31" fmla="*/ 44 h 177"/>
                <a:gd name="T32" fmla="*/ 9 w 17"/>
                <a:gd name="T33" fmla="*/ 40 h 177"/>
                <a:gd name="T34" fmla="*/ 9 w 17"/>
                <a:gd name="T35" fmla="*/ 2 h 177"/>
                <a:gd name="T36" fmla="*/ 8 w 17"/>
                <a:gd name="T37" fmla="*/ 1 h 177"/>
                <a:gd name="T38" fmla="*/ 5 w 17"/>
                <a:gd name="T39" fmla="*/ 0 h 177"/>
                <a:gd name="T40" fmla="*/ 3 w 17"/>
                <a:gd name="T41" fmla="*/ 2 h 177"/>
                <a:gd name="T42" fmla="*/ 1 w 17"/>
                <a:gd name="T43" fmla="*/ 17 h 177"/>
                <a:gd name="T44" fmla="*/ 0 w 17"/>
                <a:gd name="T45" fmla="*/ 31 h 177"/>
                <a:gd name="T46" fmla="*/ 0 w 17"/>
                <a:gd name="T47" fmla="*/ 62 h 177"/>
                <a:gd name="T48" fmla="*/ 2 w 17"/>
                <a:gd name="T49" fmla="*/ 91 h 177"/>
                <a:gd name="T50" fmla="*/ 5 w 17"/>
                <a:gd name="T51" fmla="*/ 134 h 177"/>
                <a:gd name="T52" fmla="*/ 9 w 17"/>
                <a:gd name="T53" fmla="*/ 163 h 177"/>
                <a:gd name="T54" fmla="*/ 11 w 17"/>
                <a:gd name="T55" fmla="*/ 177 h 177"/>
                <a:gd name="T56" fmla="*/ 11 w 17"/>
                <a:gd name="T57"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7">
                  <a:moveTo>
                    <a:pt x="11" y="176"/>
                  </a:moveTo>
                  <a:lnTo>
                    <a:pt x="16" y="157"/>
                  </a:lnTo>
                  <a:lnTo>
                    <a:pt x="17" y="145"/>
                  </a:lnTo>
                  <a:lnTo>
                    <a:pt x="17" y="131"/>
                  </a:lnTo>
                  <a:lnTo>
                    <a:pt x="17" y="112"/>
                  </a:lnTo>
                  <a:lnTo>
                    <a:pt x="11" y="61"/>
                  </a:lnTo>
                  <a:lnTo>
                    <a:pt x="10" y="60"/>
                  </a:lnTo>
                  <a:lnTo>
                    <a:pt x="9" y="61"/>
                  </a:lnTo>
                  <a:lnTo>
                    <a:pt x="8" y="67"/>
                  </a:lnTo>
                  <a:lnTo>
                    <a:pt x="7" y="67"/>
                  </a:lnTo>
                  <a:lnTo>
                    <a:pt x="4" y="50"/>
                  </a:lnTo>
                  <a:lnTo>
                    <a:pt x="5" y="48"/>
                  </a:lnTo>
                  <a:lnTo>
                    <a:pt x="6" y="48"/>
                  </a:lnTo>
                  <a:lnTo>
                    <a:pt x="8" y="48"/>
                  </a:lnTo>
                  <a:lnTo>
                    <a:pt x="9" y="48"/>
                  </a:lnTo>
                  <a:lnTo>
                    <a:pt x="10" y="44"/>
                  </a:lnTo>
                  <a:lnTo>
                    <a:pt x="9" y="40"/>
                  </a:lnTo>
                  <a:lnTo>
                    <a:pt x="9" y="2"/>
                  </a:lnTo>
                  <a:lnTo>
                    <a:pt x="8" y="1"/>
                  </a:lnTo>
                  <a:lnTo>
                    <a:pt x="5" y="0"/>
                  </a:lnTo>
                  <a:lnTo>
                    <a:pt x="3" y="2"/>
                  </a:lnTo>
                  <a:lnTo>
                    <a:pt x="1" y="17"/>
                  </a:lnTo>
                  <a:lnTo>
                    <a:pt x="0" y="31"/>
                  </a:lnTo>
                  <a:lnTo>
                    <a:pt x="0" y="62"/>
                  </a:lnTo>
                  <a:lnTo>
                    <a:pt x="2" y="91"/>
                  </a:lnTo>
                  <a:lnTo>
                    <a:pt x="5" y="134"/>
                  </a:lnTo>
                  <a:lnTo>
                    <a:pt x="9" y="163"/>
                  </a:lnTo>
                  <a:lnTo>
                    <a:pt x="11" y="177"/>
                  </a:lnTo>
                  <a:lnTo>
                    <a:pt x="11" y="1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3" name="Freeform 39"/>
            <p:cNvSpPr>
              <a:spLocks/>
            </p:cNvSpPr>
            <p:nvPr/>
          </p:nvSpPr>
          <p:spPr bwMode="auto">
            <a:xfrm rot="262361">
              <a:off x="4558" y="3096"/>
              <a:ext cx="522" cy="72"/>
            </a:xfrm>
            <a:custGeom>
              <a:avLst/>
              <a:gdLst>
                <a:gd name="T0" fmla="*/ 40 w 496"/>
                <a:gd name="T1" fmla="*/ 88 h 88"/>
                <a:gd name="T2" fmla="*/ 83 w 496"/>
                <a:gd name="T3" fmla="*/ 88 h 88"/>
                <a:gd name="T4" fmla="*/ 149 w 496"/>
                <a:gd name="T5" fmla="*/ 86 h 88"/>
                <a:gd name="T6" fmla="*/ 193 w 496"/>
                <a:gd name="T7" fmla="*/ 84 h 88"/>
                <a:gd name="T8" fmla="*/ 237 w 496"/>
                <a:gd name="T9" fmla="*/ 81 h 88"/>
                <a:gd name="T10" fmla="*/ 303 w 496"/>
                <a:gd name="T11" fmla="*/ 73 h 88"/>
                <a:gd name="T12" fmla="*/ 325 w 496"/>
                <a:gd name="T13" fmla="*/ 70 h 88"/>
                <a:gd name="T14" fmla="*/ 369 w 496"/>
                <a:gd name="T15" fmla="*/ 62 h 88"/>
                <a:gd name="T16" fmla="*/ 404 w 496"/>
                <a:gd name="T17" fmla="*/ 53 h 88"/>
                <a:gd name="T18" fmla="*/ 457 w 496"/>
                <a:gd name="T19" fmla="*/ 42 h 88"/>
                <a:gd name="T20" fmla="*/ 476 w 496"/>
                <a:gd name="T21" fmla="*/ 38 h 88"/>
                <a:gd name="T22" fmla="*/ 487 w 496"/>
                <a:gd name="T23" fmla="*/ 33 h 88"/>
                <a:gd name="T24" fmla="*/ 493 w 496"/>
                <a:gd name="T25" fmla="*/ 31 h 88"/>
                <a:gd name="T26" fmla="*/ 492 w 496"/>
                <a:gd name="T27" fmla="*/ 24 h 88"/>
                <a:gd name="T28" fmla="*/ 493 w 496"/>
                <a:gd name="T29" fmla="*/ 20 h 88"/>
                <a:gd name="T30" fmla="*/ 493 w 496"/>
                <a:gd name="T31" fmla="*/ 17 h 88"/>
                <a:gd name="T32" fmla="*/ 489 w 496"/>
                <a:gd name="T33" fmla="*/ 16 h 88"/>
                <a:gd name="T34" fmla="*/ 488 w 496"/>
                <a:gd name="T35" fmla="*/ 13 h 88"/>
                <a:gd name="T36" fmla="*/ 489 w 496"/>
                <a:gd name="T37" fmla="*/ 9 h 88"/>
                <a:gd name="T38" fmla="*/ 489 w 496"/>
                <a:gd name="T39" fmla="*/ 8 h 88"/>
                <a:gd name="T40" fmla="*/ 496 w 496"/>
                <a:gd name="T41" fmla="*/ 6 h 88"/>
                <a:gd name="T42" fmla="*/ 484 w 496"/>
                <a:gd name="T43" fmla="*/ 0 h 88"/>
                <a:gd name="T44" fmla="*/ 459 w 496"/>
                <a:gd name="T45" fmla="*/ 5 h 88"/>
                <a:gd name="T46" fmla="*/ 394 w 496"/>
                <a:gd name="T47" fmla="*/ 15 h 88"/>
                <a:gd name="T48" fmla="*/ 381 w 496"/>
                <a:gd name="T49" fmla="*/ 17 h 88"/>
                <a:gd name="T50" fmla="*/ 338 w 496"/>
                <a:gd name="T51" fmla="*/ 23 h 88"/>
                <a:gd name="T52" fmla="*/ 295 w 496"/>
                <a:gd name="T53" fmla="*/ 28 h 88"/>
                <a:gd name="T54" fmla="*/ 253 w 496"/>
                <a:gd name="T55" fmla="*/ 31 h 88"/>
                <a:gd name="T56" fmla="*/ 210 w 496"/>
                <a:gd name="T57" fmla="*/ 33 h 88"/>
                <a:gd name="T58" fmla="*/ 168 w 496"/>
                <a:gd name="T59" fmla="*/ 35 h 88"/>
                <a:gd name="T60" fmla="*/ 125 w 496"/>
                <a:gd name="T61" fmla="*/ 35 h 88"/>
                <a:gd name="T62" fmla="*/ 40 w 496"/>
                <a:gd name="T63" fmla="*/ 36 h 88"/>
                <a:gd name="T64" fmla="*/ 31 w 496"/>
                <a:gd name="T65" fmla="*/ 41 h 88"/>
                <a:gd name="T66" fmla="*/ 22 w 496"/>
                <a:gd name="T67" fmla="*/ 45 h 88"/>
                <a:gd name="T68" fmla="*/ 6 w 496"/>
                <a:gd name="T69" fmla="*/ 49 h 88"/>
                <a:gd name="T70" fmla="*/ 0 w 496"/>
                <a:gd name="T71" fmla="*/ 51 h 88"/>
                <a:gd name="T72" fmla="*/ 33 w 496"/>
                <a:gd name="T73" fmla="*/ 55 h 88"/>
                <a:gd name="T74" fmla="*/ 34 w 496"/>
                <a:gd name="T75" fmla="*/ 56 h 88"/>
                <a:gd name="T76" fmla="*/ 34 w 496"/>
                <a:gd name="T77" fmla="*/ 58 h 88"/>
                <a:gd name="T78" fmla="*/ 33 w 496"/>
                <a:gd name="T79" fmla="*/ 62 h 88"/>
                <a:gd name="T80" fmla="*/ 29 w 496"/>
                <a:gd name="T81" fmla="*/ 64 h 88"/>
                <a:gd name="T82" fmla="*/ 9 w 496"/>
                <a:gd name="T83" fmla="*/ 68 h 88"/>
                <a:gd name="T84" fmla="*/ 28 w 496"/>
                <a:gd name="T85" fmla="*/ 71 h 88"/>
                <a:gd name="T86" fmla="*/ 30 w 496"/>
                <a:gd name="T87" fmla="*/ 72 h 88"/>
                <a:gd name="T88" fmla="*/ 31 w 496"/>
                <a:gd name="T89" fmla="*/ 74 h 88"/>
                <a:gd name="T90" fmla="*/ 31 w 496"/>
                <a:gd name="T91" fmla="*/ 77 h 88"/>
                <a:gd name="T92" fmla="*/ 29 w 496"/>
                <a:gd name="T93" fmla="*/ 79 h 88"/>
                <a:gd name="T94" fmla="*/ 26 w 496"/>
                <a:gd name="T95" fmla="*/ 81 h 88"/>
                <a:gd name="T96" fmla="*/ 13 w 496"/>
                <a:gd name="T97" fmla="*/ 81 h 88"/>
                <a:gd name="T98" fmla="*/ 40 w 496"/>
                <a:gd name="T9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88">
                  <a:moveTo>
                    <a:pt x="40" y="88"/>
                  </a:moveTo>
                  <a:lnTo>
                    <a:pt x="83" y="88"/>
                  </a:lnTo>
                  <a:lnTo>
                    <a:pt x="149" y="86"/>
                  </a:lnTo>
                  <a:lnTo>
                    <a:pt x="193" y="84"/>
                  </a:lnTo>
                  <a:lnTo>
                    <a:pt x="237" y="81"/>
                  </a:lnTo>
                  <a:lnTo>
                    <a:pt x="303" y="73"/>
                  </a:lnTo>
                  <a:lnTo>
                    <a:pt x="325" y="70"/>
                  </a:lnTo>
                  <a:lnTo>
                    <a:pt x="369" y="62"/>
                  </a:lnTo>
                  <a:lnTo>
                    <a:pt x="404" y="53"/>
                  </a:lnTo>
                  <a:lnTo>
                    <a:pt x="457" y="42"/>
                  </a:lnTo>
                  <a:lnTo>
                    <a:pt x="476" y="38"/>
                  </a:lnTo>
                  <a:lnTo>
                    <a:pt x="487" y="33"/>
                  </a:lnTo>
                  <a:lnTo>
                    <a:pt x="493" y="31"/>
                  </a:lnTo>
                  <a:lnTo>
                    <a:pt x="492" y="24"/>
                  </a:lnTo>
                  <a:lnTo>
                    <a:pt x="493" y="20"/>
                  </a:lnTo>
                  <a:lnTo>
                    <a:pt x="493" y="17"/>
                  </a:lnTo>
                  <a:lnTo>
                    <a:pt x="489" y="16"/>
                  </a:lnTo>
                  <a:lnTo>
                    <a:pt x="488" y="13"/>
                  </a:lnTo>
                  <a:lnTo>
                    <a:pt x="489" y="9"/>
                  </a:lnTo>
                  <a:lnTo>
                    <a:pt x="489" y="8"/>
                  </a:lnTo>
                  <a:lnTo>
                    <a:pt x="496" y="6"/>
                  </a:lnTo>
                  <a:lnTo>
                    <a:pt x="484" y="0"/>
                  </a:lnTo>
                  <a:lnTo>
                    <a:pt x="459" y="5"/>
                  </a:lnTo>
                  <a:lnTo>
                    <a:pt x="394" y="15"/>
                  </a:lnTo>
                  <a:lnTo>
                    <a:pt x="381" y="17"/>
                  </a:lnTo>
                  <a:lnTo>
                    <a:pt x="338" y="23"/>
                  </a:lnTo>
                  <a:lnTo>
                    <a:pt x="295" y="28"/>
                  </a:lnTo>
                  <a:lnTo>
                    <a:pt x="253" y="31"/>
                  </a:lnTo>
                  <a:lnTo>
                    <a:pt x="210" y="33"/>
                  </a:lnTo>
                  <a:lnTo>
                    <a:pt x="168" y="35"/>
                  </a:lnTo>
                  <a:lnTo>
                    <a:pt x="125" y="35"/>
                  </a:lnTo>
                  <a:lnTo>
                    <a:pt x="40" y="36"/>
                  </a:lnTo>
                  <a:lnTo>
                    <a:pt x="31" y="41"/>
                  </a:lnTo>
                  <a:lnTo>
                    <a:pt x="22" y="45"/>
                  </a:lnTo>
                  <a:lnTo>
                    <a:pt x="6" y="49"/>
                  </a:lnTo>
                  <a:lnTo>
                    <a:pt x="0" y="51"/>
                  </a:lnTo>
                  <a:lnTo>
                    <a:pt x="33" y="55"/>
                  </a:lnTo>
                  <a:lnTo>
                    <a:pt x="34" y="56"/>
                  </a:lnTo>
                  <a:lnTo>
                    <a:pt x="34" y="58"/>
                  </a:lnTo>
                  <a:lnTo>
                    <a:pt x="33" y="62"/>
                  </a:lnTo>
                  <a:lnTo>
                    <a:pt x="29" y="64"/>
                  </a:lnTo>
                  <a:lnTo>
                    <a:pt x="9" y="68"/>
                  </a:lnTo>
                  <a:lnTo>
                    <a:pt x="28" y="71"/>
                  </a:lnTo>
                  <a:lnTo>
                    <a:pt x="30" y="72"/>
                  </a:lnTo>
                  <a:lnTo>
                    <a:pt x="31" y="74"/>
                  </a:lnTo>
                  <a:lnTo>
                    <a:pt x="31" y="77"/>
                  </a:lnTo>
                  <a:lnTo>
                    <a:pt x="29" y="79"/>
                  </a:lnTo>
                  <a:lnTo>
                    <a:pt x="26" y="81"/>
                  </a:lnTo>
                  <a:lnTo>
                    <a:pt x="13" y="81"/>
                  </a:lnTo>
                  <a:lnTo>
                    <a:pt x="40" y="88"/>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4" name="Freeform 40"/>
            <p:cNvSpPr>
              <a:spLocks/>
            </p:cNvSpPr>
            <p:nvPr/>
          </p:nvSpPr>
          <p:spPr bwMode="auto">
            <a:xfrm rot="262361">
              <a:off x="4611" y="2532"/>
              <a:ext cx="91" cy="571"/>
            </a:xfrm>
            <a:custGeom>
              <a:avLst/>
              <a:gdLst>
                <a:gd name="T0" fmla="*/ 40 w 53"/>
                <a:gd name="T1" fmla="*/ 362 h 362"/>
                <a:gd name="T2" fmla="*/ 53 w 53"/>
                <a:gd name="T3" fmla="*/ 362 h 362"/>
                <a:gd name="T4" fmla="*/ 23 w 53"/>
                <a:gd name="T5" fmla="*/ 0 h 362"/>
                <a:gd name="T6" fmla="*/ 14 w 53"/>
                <a:gd name="T7" fmla="*/ 14 h 362"/>
                <a:gd name="T8" fmla="*/ 21 w 53"/>
                <a:gd name="T9" fmla="*/ 39 h 362"/>
                <a:gd name="T10" fmla="*/ 17 w 53"/>
                <a:gd name="T11" fmla="*/ 44 h 362"/>
                <a:gd name="T12" fmla="*/ 14 w 53"/>
                <a:gd name="T13" fmla="*/ 46 h 362"/>
                <a:gd name="T14" fmla="*/ 12 w 53"/>
                <a:gd name="T15" fmla="*/ 49 h 362"/>
                <a:gd name="T16" fmla="*/ 9 w 53"/>
                <a:gd name="T17" fmla="*/ 51 h 362"/>
                <a:gd name="T18" fmla="*/ 7 w 53"/>
                <a:gd name="T19" fmla="*/ 53 h 362"/>
                <a:gd name="T20" fmla="*/ 3 w 53"/>
                <a:gd name="T21" fmla="*/ 54 h 362"/>
                <a:gd name="T22" fmla="*/ 0 w 53"/>
                <a:gd name="T23" fmla="*/ 55 h 362"/>
                <a:gd name="T24" fmla="*/ 31 w 53"/>
                <a:gd name="T25" fmla="*/ 360 h 362"/>
                <a:gd name="T26" fmla="*/ 40 w 53"/>
                <a:gd name="T2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62">
                  <a:moveTo>
                    <a:pt x="40" y="362"/>
                  </a:moveTo>
                  <a:lnTo>
                    <a:pt x="53" y="362"/>
                  </a:lnTo>
                  <a:lnTo>
                    <a:pt x="23" y="0"/>
                  </a:lnTo>
                  <a:lnTo>
                    <a:pt x="14" y="14"/>
                  </a:lnTo>
                  <a:lnTo>
                    <a:pt x="21" y="39"/>
                  </a:lnTo>
                  <a:lnTo>
                    <a:pt x="17" y="44"/>
                  </a:lnTo>
                  <a:lnTo>
                    <a:pt x="14" y="46"/>
                  </a:lnTo>
                  <a:lnTo>
                    <a:pt x="12" y="49"/>
                  </a:lnTo>
                  <a:lnTo>
                    <a:pt x="9" y="51"/>
                  </a:lnTo>
                  <a:lnTo>
                    <a:pt x="7" y="53"/>
                  </a:lnTo>
                  <a:lnTo>
                    <a:pt x="3" y="54"/>
                  </a:lnTo>
                  <a:lnTo>
                    <a:pt x="0" y="55"/>
                  </a:lnTo>
                  <a:lnTo>
                    <a:pt x="31" y="360"/>
                  </a:lnTo>
                  <a:lnTo>
                    <a:pt x="40" y="3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5" name="Freeform 41"/>
            <p:cNvSpPr>
              <a:spLocks/>
            </p:cNvSpPr>
            <p:nvPr/>
          </p:nvSpPr>
          <p:spPr bwMode="auto">
            <a:xfrm rot="262361">
              <a:off x="4754" y="2488"/>
              <a:ext cx="95" cy="626"/>
            </a:xfrm>
            <a:custGeom>
              <a:avLst/>
              <a:gdLst>
                <a:gd name="T0" fmla="*/ 68 w 95"/>
                <a:gd name="T1" fmla="*/ 625 h 626"/>
                <a:gd name="T2" fmla="*/ 95 w 95"/>
                <a:gd name="T3" fmla="*/ 622 h 626"/>
                <a:gd name="T4" fmla="*/ 93 w 95"/>
                <a:gd name="T5" fmla="*/ 587 h 626"/>
                <a:gd name="T6" fmla="*/ 92 w 95"/>
                <a:gd name="T7" fmla="*/ 552 h 626"/>
                <a:gd name="T8" fmla="*/ 89 w 95"/>
                <a:gd name="T9" fmla="*/ 516 h 626"/>
                <a:gd name="T10" fmla="*/ 82 w 95"/>
                <a:gd name="T11" fmla="*/ 446 h 626"/>
                <a:gd name="T12" fmla="*/ 67 w 95"/>
                <a:gd name="T13" fmla="*/ 303 h 626"/>
                <a:gd name="T14" fmla="*/ 63 w 95"/>
                <a:gd name="T15" fmla="*/ 268 h 626"/>
                <a:gd name="T16" fmla="*/ 58 w 95"/>
                <a:gd name="T17" fmla="*/ 198 h 626"/>
                <a:gd name="T18" fmla="*/ 57 w 95"/>
                <a:gd name="T19" fmla="*/ 162 h 626"/>
                <a:gd name="T20" fmla="*/ 54 w 95"/>
                <a:gd name="T21" fmla="*/ 110 h 626"/>
                <a:gd name="T22" fmla="*/ 56 w 95"/>
                <a:gd name="T23" fmla="*/ 73 h 626"/>
                <a:gd name="T24" fmla="*/ 57 w 95"/>
                <a:gd name="T25" fmla="*/ 56 h 626"/>
                <a:gd name="T26" fmla="*/ 49 w 95"/>
                <a:gd name="T27" fmla="*/ 58 h 626"/>
                <a:gd name="T28" fmla="*/ 44 w 95"/>
                <a:gd name="T29" fmla="*/ 59 h 626"/>
                <a:gd name="T30" fmla="*/ 41 w 95"/>
                <a:gd name="T31" fmla="*/ 58 h 626"/>
                <a:gd name="T32" fmla="*/ 37 w 95"/>
                <a:gd name="T33" fmla="*/ 57 h 626"/>
                <a:gd name="T34" fmla="*/ 28 w 95"/>
                <a:gd name="T35" fmla="*/ 46 h 626"/>
                <a:gd name="T36" fmla="*/ 28 w 95"/>
                <a:gd name="T37" fmla="*/ 34 h 626"/>
                <a:gd name="T38" fmla="*/ 29 w 95"/>
                <a:gd name="T39" fmla="*/ 25 h 626"/>
                <a:gd name="T40" fmla="*/ 30 w 95"/>
                <a:gd name="T41" fmla="*/ 20 h 626"/>
                <a:gd name="T42" fmla="*/ 29 w 95"/>
                <a:gd name="T43" fmla="*/ 16 h 626"/>
                <a:gd name="T44" fmla="*/ 28 w 95"/>
                <a:gd name="T45" fmla="*/ 12 h 626"/>
                <a:gd name="T46" fmla="*/ 25 w 95"/>
                <a:gd name="T47" fmla="*/ 6 h 626"/>
                <a:gd name="T48" fmla="*/ 4 w 95"/>
                <a:gd name="T49" fmla="*/ 0 h 626"/>
                <a:gd name="T50" fmla="*/ 2 w 95"/>
                <a:gd name="T51" fmla="*/ 6 h 626"/>
                <a:gd name="T52" fmla="*/ 0 w 95"/>
                <a:gd name="T53" fmla="*/ 12 h 626"/>
                <a:gd name="T54" fmla="*/ 1 w 95"/>
                <a:gd name="T55" fmla="*/ 17 h 626"/>
                <a:gd name="T56" fmla="*/ 4 w 95"/>
                <a:gd name="T57" fmla="*/ 29 h 626"/>
                <a:gd name="T58" fmla="*/ 8 w 95"/>
                <a:gd name="T59" fmla="*/ 41 h 626"/>
                <a:gd name="T60" fmla="*/ 30 w 95"/>
                <a:gd name="T61" fmla="*/ 263 h 626"/>
                <a:gd name="T62" fmla="*/ 50 w 95"/>
                <a:gd name="T63" fmla="*/ 481 h 626"/>
                <a:gd name="T64" fmla="*/ 63 w 95"/>
                <a:gd name="T65" fmla="*/ 625 h 626"/>
                <a:gd name="T66" fmla="*/ 65 w 95"/>
                <a:gd name="T67" fmla="*/ 625 h 626"/>
                <a:gd name="T68" fmla="*/ 67 w 95"/>
                <a:gd name="T69" fmla="*/ 626 h 626"/>
                <a:gd name="T70" fmla="*/ 68 w 95"/>
                <a:gd name="T71" fmla="*/ 62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626">
                  <a:moveTo>
                    <a:pt x="68" y="625"/>
                  </a:moveTo>
                  <a:lnTo>
                    <a:pt x="95" y="622"/>
                  </a:lnTo>
                  <a:lnTo>
                    <a:pt x="93" y="587"/>
                  </a:lnTo>
                  <a:lnTo>
                    <a:pt x="92" y="552"/>
                  </a:lnTo>
                  <a:lnTo>
                    <a:pt x="89" y="516"/>
                  </a:lnTo>
                  <a:lnTo>
                    <a:pt x="82" y="446"/>
                  </a:lnTo>
                  <a:lnTo>
                    <a:pt x="67" y="303"/>
                  </a:lnTo>
                  <a:lnTo>
                    <a:pt x="63" y="268"/>
                  </a:lnTo>
                  <a:lnTo>
                    <a:pt x="58" y="198"/>
                  </a:lnTo>
                  <a:lnTo>
                    <a:pt x="57" y="162"/>
                  </a:lnTo>
                  <a:lnTo>
                    <a:pt x="54" y="110"/>
                  </a:lnTo>
                  <a:lnTo>
                    <a:pt x="56" y="73"/>
                  </a:lnTo>
                  <a:lnTo>
                    <a:pt x="57" y="56"/>
                  </a:lnTo>
                  <a:lnTo>
                    <a:pt x="49" y="58"/>
                  </a:lnTo>
                  <a:lnTo>
                    <a:pt x="44" y="59"/>
                  </a:lnTo>
                  <a:lnTo>
                    <a:pt x="41" y="58"/>
                  </a:lnTo>
                  <a:lnTo>
                    <a:pt x="37" y="57"/>
                  </a:lnTo>
                  <a:lnTo>
                    <a:pt x="28" y="46"/>
                  </a:lnTo>
                  <a:lnTo>
                    <a:pt x="28" y="34"/>
                  </a:lnTo>
                  <a:lnTo>
                    <a:pt x="29" y="25"/>
                  </a:lnTo>
                  <a:lnTo>
                    <a:pt x="30" y="20"/>
                  </a:lnTo>
                  <a:lnTo>
                    <a:pt x="29" y="16"/>
                  </a:lnTo>
                  <a:lnTo>
                    <a:pt x="28" y="12"/>
                  </a:lnTo>
                  <a:lnTo>
                    <a:pt x="25" y="6"/>
                  </a:lnTo>
                  <a:lnTo>
                    <a:pt x="4" y="0"/>
                  </a:lnTo>
                  <a:lnTo>
                    <a:pt x="2" y="6"/>
                  </a:lnTo>
                  <a:lnTo>
                    <a:pt x="0" y="12"/>
                  </a:lnTo>
                  <a:lnTo>
                    <a:pt x="1" y="17"/>
                  </a:lnTo>
                  <a:lnTo>
                    <a:pt x="4" y="29"/>
                  </a:lnTo>
                  <a:lnTo>
                    <a:pt x="8" y="41"/>
                  </a:lnTo>
                  <a:lnTo>
                    <a:pt x="30" y="263"/>
                  </a:lnTo>
                  <a:lnTo>
                    <a:pt x="50" y="481"/>
                  </a:lnTo>
                  <a:lnTo>
                    <a:pt x="63" y="625"/>
                  </a:lnTo>
                  <a:lnTo>
                    <a:pt x="65" y="625"/>
                  </a:lnTo>
                  <a:lnTo>
                    <a:pt x="67" y="626"/>
                  </a:lnTo>
                  <a:lnTo>
                    <a:pt x="68" y="62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6" name="Freeform 42"/>
            <p:cNvSpPr>
              <a:spLocks/>
            </p:cNvSpPr>
            <p:nvPr/>
          </p:nvSpPr>
          <p:spPr bwMode="auto">
            <a:xfrm rot="262361">
              <a:off x="4850" y="2464"/>
              <a:ext cx="135" cy="644"/>
            </a:xfrm>
            <a:custGeom>
              <a:avLst/>
              <a:gdLst>
                <a:gd name="T0" fmla="*/ 100 w 135"/>
                <a:gd name="T1" fmla="*/ 644 h 644"/>
                <a:gd name="T2" fmla="*/ 134 w 135"/>
                <a:gd name="T3" fmla="*/ 639 h 644"/>
                <a:gd name="T4" fmla="*/ 135 w 135"/>
                <a:gd name="T5" fmla="*/ 602 h 644"/>
                <a:gd name="T6" fmla="*/ 133 w 135"/>
                <a:gd name="T7" fmla="*/ 564 h 644"/>
                <a:gd name="T8" fmla="*/ 131 w 135"/>
                <a:gd name="T9" fmla="*/ 525 h 644"/>
                <a:gd name="T10" fmla="*/ 123 w 135"/>
                <a:gd name="T11" fmla="*/ 448 h 644"/>
                <a:gd name="T12" fmla="*/ 109 w 135"/>
                <a:gd name="T13" fmla="*/ 332 h 644"/>
                <a:gd name="T14" fmla="*/ 101 w 135"/>
                <a:gd name="T15" fmla="*/ 272 h 644"/>
                <a:gd name="T16" fmla="*/ 99 w 135"/>
                <a:gd name="T17" fmla="*/ 234 h 644"/>
                <a:gd name="T18" fmla="*/ 97 w 135"/>
                <a:gd name="T19" fmla="*/ 197 h 644"/>
                <a:gd name="T20" fmla="*/ 96 w 135"/>
                <a:gd name="T21" fmla="*/ 159 h 644"/>
                <a:gd name="T22" fmla="*/ 97 w 135"/>
                <a:gd name="T23" fmla="*/ 120 h 644"/>
                <a:gd name="T24" fmla="*/ 98 w 135"/>
                <a:gd name="T25" fmla="*/ 103 h 644"/>
                <a:gd name="T26" fmla="*/ 100 w 135"/>
                <a:gd name="T27" fmla="*/ 85 h 644"/>
                <a:gd name="T28" fmla="*/ 105 w 135"/>
                <a:gd name="T29" fmla="*/ 48 h 644"/>
                <a:gd name="T30" fmla="*/ 110 w 135"/>
                <a:gd name="T31" fmla="*/ 30 h 644"/>
                <a:gd name="T32" fmla="*/ 104 w 135"/>
                <a:gd name="T33" fmla="*/ 32 h 644"/>
                <a:gd name="T34" fmla="*/ 99 w 135"/>
                <a:gd name="T35" fmla="*/ 33 h 644"/>
                <a:gd name="T36" fmla="*/ 89 w 135"/>
                <a:gd name="T37" fmla="*/ 30 h 644"/>
                <a:gd name="T38" fmla="*/ 87 w 135"/>
                <a:gd name="T39" fmla="*/ 24 h 644"/>
                <a:gd name="T40" fmla="*/ 84 w 135"/>
                <a:gd name="T41" fmla="*/ 18 h 644"/>
                <a:gd name="T42" fmla="*/ 83 w 135"/>
                <a:gd name="T43" fmla="*/ 17 h 644"/>
                <a:gd name="T44" fmla="*/ 70 w 135"/>
                <a:gd name="T45" fmla="*/ 21 h 644"/>
                <a:gd name="T46" fmla="*/ 71 w 135"/>
                <a:gd name="T47" fmla="*/ 34 h 644"/>
                <a:gd name="T48" fmla="*/ 71 w 135"/>
                <a:gd name="T49" fmla="*/ 39 h 644"/>
                <a:gd name="T50" fmla="*/ 70 w 135"/>
                <a:gd name="T51" fmla="*/ 48 h 644"/>
                <a:gd name="T52" fmla="*/ 69 w 135"/>
                <a:gd name="T53" fmla="*/ 52 h 644"/>
                <a:gd name="T54" fmla="*/ 67 w 135"/>
                <a:gd name="T55" fmla="*/ 56 h 644"/>
                <a:gd name="T56" fmla="*/ 61 w 135"/>
                <a:gd name="T57" fmla="*/ 57 h 644"/>
                <a:gd name="T58" fmla="*/ 55 w 135"/>
                <a:gd name="T59" fmla="*/ 56 h 644"/>
                <a:gd name="T60" fmla="*/ 51 w 135"/>
                <a:gd name="T61" fmla="*/ 51 h 644"/>
                <a:gd name="T62" fmla="*/ 50 w 135"/>
                <a:gd name="T63" fmla="*/ 45 h 644"/>
                <a:gd name="T64" fmla="*/ 48 w 135"/>
                <a:gd name="T65" fmla="*/ 37 h 644"/>
                <a:gd name="T66" fmla="*/ 45 w 135"/>
                <a:gd name="T67" fmla="*/ 8 h 644"/>
                <a:gd name="T68" fmla="*/ 44 w 135"/>
                <a:gd name="T69" fmla="*/ 1 h 644"/>
                <a:gd name="T70" fmla="*/ 43 w 135"/>
                <a:gd name="T71" fmla="*/ 0 h 644"/>
                <a:gd name="T72" fmla="*/ 0 w 135"/>
                <a:gd name="T73" fmla="*/ 0 h 644"/>
                <a:gd name="T74" fmla="*/ 11 w 135"/>
                <a:gd name="T75" fmla="*/ 13 h 644"/>
                <a:gd name="T76" fmla="*/ 11 w 135"/>
                <a:gd name="T77" fmla="*/ 22 h 644"/>
                <a:gd name="T78" fmla="*/ 29 w 135"/>
                <a:gd name="T79" fmla="*/ 30 h 644"/>
                <a:gd name="T80" fmla="*/ 40 w 135"/>
                <a:gd name="T81" fmla="*/ 86 h 644"/>
                <a:gd name="T82" fmla="*/ 50 w 135"/>
                <a:gd name="T83" fmla="*/ 143 h 644"/>
                <a:gd name="T84" fmla="*/ 61 w 135"/>
                <a:gd name="T85" fmla="*/ 218 h 644"/>
                <a:gd name="T86" fmla="*/ 68 w 135"/>
                <a:gd name="T87" fmla="*/ 296 h 644"/>
                <a:gd name="T88" fmla="*/ 91 w 135"/>
                <a:gd name="T89" fmla="*/ 568 h 644"/>
                <a:gd name="T90" fmla="*/ 99 w 135"/>
                <a:gd name="T91" fmla="*/ 644 h 644"/>
                <a:gd name="T92" fmla="*/ 100 w 135"/>
                <a:gd name="T93"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644">
                  <a:moveTo>
                    <a:pt x="100" y="644"/>
                  </a:moveTo>
                  <a:lnTo>
                    <a:pt x="134" y="639"/>
                  </a:lnTo>
                  <a:lnTo>
                    <a:pt x="135" y="602"/>
                  </a:lnTo>
                  <a:lnTo>
                    <a:pt x="133" y="564"/>
                  </a:lnTo>
                  <a:lnTo>
                    <a:pt x="131" y="525"/>
                  </a:lnTo>
                  <a:lnTo>
                    <a:pt x="123" y="448"/>
                  </a:lnTo>
                  <a:lnTo>
                    <a:pt x="109" y="332"/>
                  </a:lnTo>
                  <a:lnTo>
                    <a:pt x="101" y="272"/>
                  </a:lnTo>
                  <a:lnTo>
                    <a:pt x="99" y="234"/>
                  </a:lnTo>
                  <a:lnTo>
                    <a:pt x="97" y="197"/>
                  </a:lnTo>
                  <a:lnTo>
                    <a:pt x="96" y="159"/>
                  </a:lnTo>
                  <a:lnTo>
                    <a:pt x="97" y="120"/>
                  </a:lnTo>
                  <a:lnTo>
                    <a:pt x="98" y="103"/>
                  </a:lnTo>
                  <a:lnTo>
                    <a:pt x="100" y="85"/>
                  </a:lnTo>
                  <a:lnTo>
                    <a:pt x="105" y="48"/>
                  </a:lnTo>
                  <a:lnTo>
                    <a:pt x="110" y="30"/>
                  </a:lnTo>
                  <a:lnTo>
                    <a:pt x="104" y="32"/>
                  </a:lnTo>
                  <a:lnTo>
                    <a:pt x="99" y="33"/>
                  </a:lnTo>
                  <a:lnTo>
                    <a:pt x="89" y="30"/>
                  </a:lnTo>
                  <a:lnTo>
                    <a:pt x="87" y="24"/>
                  </a:lnTo>
                  <a:lnTo>
                    <a:pt x="84" y="18"/>
                  </a:lnTo>
                  <a:lnTo>
                    <a:pt x="83" y="17"/>
                  </a:lnTo>
                  <a:lnTo>
                    <a:pt x="70" y="21"/>
                  </a:lnTo>
                  <a:lnTo>
                    <a:pt x="71" y="34"/>
                  </a:lnTo>
                  <a:lnTo>
                    <a:pt x="71" y="39"/>
                  </a:lnTo>
                  <a:lnTo>
                    <a:pt x="70" y="48"/>
                  </a:lnTo>
                  <a:lnTo>
                    <a:pt x="69" y="52"/>
                  </a:lnTo>
                  <a:lnTo>
                    <a:pt x="67" y="56"/>
                  </a:lnTo>
                  <a:lnTo>
                    <a:pt x="61" y="57"/>
                  </a:lnTo>
                  <a:lnTo>
                    <a:pt x="55" y="56"/>
                  </a:lnTo>
                  <a:lnTo>
                    <a:pt x="51" y="51"/>
                  </a:lnTo>
                  <a:lnTo>
                    <a:pt x="50" y="45"/>
                  </a:lnTo>
                  <a:lnTo>
                    <a:pt x="48" y="37"/>
                  </a:lnTo>
                  <a:lnTo>
                    <a:pt x="45" y="8"/>
                  </a:lnTo>
                  <a:lnTo>
                    <a:pt x="44" y="1"/>
                  </a:lnTo>
                  <a:lnTo>
                    <a:pt x="43" y="0"/>
                  </a:lnTo>
                  <a:lnTo>
                    <a:pt x="0" y="0"/>
                  </a:lnTo>
                  <a:lnTo>
                    <a:pt x="11" y="13"/>
                  </a:lnTo>
                  <a:lnTo>
                    <a:pt x="11" y="22"/>
                  </a:lnTo>
                  <a:lnTo>
                    <a:pt x="29" y="30"/>
                  </a:lnTo>
                  <a:lnTo>
                    <a:pt x="40" y="86"/>
                  </a:lnTo>
                  <a:lnTo>
                    <a:pt x="50" y="143"/>
                  </a:lnTo>
                  <a:lnTo>
                    <a:pt x="61" y="218"/>
                  </a:lnTo>
                  <a:lnTo>
                    <a:pt x="68" y="296"/>
                  </a:lnTo>
                  <a:lnTo>
                    <a:pt x="91" y="568"/>
                  </a:lnTo>
                  <a:lnTo>
                    <a:pt x="99" y="644"/>
                  </a:lnTo>
                  <a:lnTo>
                    <a:pt x="100" y="64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7" name="Freeform 43"/>
            <p:cNvSpPr>
              <a:spLocks/>
            </p:cNvSpPr>
            <p:nvPr/>
          </p:nvSpPr>
          <p:spPr bwMode="auto">
            <a:xfrm rot="262361">
              <a:off x="4513" y="2444"/>
              <a:ext cx="160" cy="636"/>
            </a:xfrm>
            <a:custGeom>
              <a:avLst/>
              <a:gdLst>
                <a:gd name="T0" fmla="*/ 63 w 160"/>
                <a:gd name="T1" fmla="*/ 599 h 636"/>
                <a:gd name="T2" fmla="*/ 63 w 160"/>
                <a:gd name="T3" fmla="*/ 525 h 636"/>
                <a:gd name="T4" fmla="*/ 53 w 160"/>
                <a:gd name="T5" fmla="*/ 414 h 636"/>
                <a:gd name="T6" fmla="*/ 31 w 160"/>
                <a:gd name="T7" fmla="*/ 227 h 636"/>
                <a:gd name="T8" fmla="*/ 28 w 160"/>
                <a:gd name="T9" fmla="*/ 171 h 636"/>
                <a:gd name="T10" fmla="*/ 31 w 160"/>
                <a:gd name="T11" fmla="*/ 97 h 636"/>
                <a:gd name="T12" fmla="*/ 35 w 160"/>
                <a:gd name="T13" fmla="*/ 61 h 636"/>
                <a:gd name="T14" fmla="*/ 42 w 160"/>
                <a:gd name="T15" fmla="*/ 41 h 636"/>
                <a:gd name="T16" fmla="*/ 43 w 160"/>
                <a:gd name="T17" fmla="*/ 33 h 636"/>
                <a:gd name="T18" fmla="*/ 62 w 160"/>
                <a:gd name="T19" fmla="*/ 21 h 636"/>
                <a:gd name="T20" fmla="*/ 76 w 160"/>
                <a:gd name="T21" fmla="*/ 19 h 636"/>
                <a:gd name="T22" fmla="*/ 91 w 160"/>
                <a:gd name="T23" fmla="*/ 24 h 636"/>
                <a:gd name="T24" fmla="*/ 100 w 160"/>
                <a:gd name="T25" fmla="*/ 31 h 636"/>
                <a:gd name="T26" fmla="*/ 112 w 160"/>
                <a:gd name="T27" fmla="*/ 46 h 636"/>
                <a:gd name="T28" fmla="*/ 118 w 160"/>
                <a:gd name="T29" fmla="*/ 73 h 636"/>
                <a:gd name="T30" fmla="*/ 127 w 160"/>
                <a:gd name="T31" fmla="*/ 160 h 636"/>
                <a:gd name="T32" fmla="*/ 141 w 160"/>
                <a:gd name="T33" fmla="*/ 167 h 636"/>
                <a:gd name="T34" fmla="*/ 148 w 160"/>
                <a:gd name="T35" fmla="*/ 166 h 636"/>
                <a:gd name="T36" fmla="*/ 160 w 160"/>
                <a:gd name="T37" fmla="*/ 67 h 636"/>
                <a:gd name="T38" fmla="*/ 151 w 160"/>
                <a:gd name="T39" fmla="*/ 63 h 636"/>
                <a:gd name="T40" fmla="*/ 144 w 160"/>
                <a:gd name="T41" fmla="*/ 53 h 636"/>
                <a:gd name="T42" fmla="*/ 122 w 160"/>
                <a:gd name="T43" fmla="*/ 43 h 636"/>
                <a:gd name="T44" fmla="*/ 116 w 160"/>
                <a:gd name="T45" fmla="*/ 35 h 636"/>
                <a:gd name="T46" fmla="*/ 112 w 160"/>
                <a:gd name="T47" fmla="*/ 20 h 636"/>
                <a:gd name="T48" fmla="*/ 95 w 160"/>
                <a:gd name="T49" fmla="*/ 7 h 636"/>
                <a:gd name="T50" fmla="*/ 69 w 160"/>
                <a:gd name="T51" fmla="*/ 3 h 636"/>
                <a:gd name="T52" fmla="*/ 9 w 160"/>
                <a:gd name="T53" fmla="*/ 1 h 636"/>
                <a:gd name="T54" fmla="*/ 0 w 160"/>
                <a:gd name="T55" fmla="*/ 3 h 636"/>
                <a:gd name="T56" fmla="*/ 4 w 160"/>
                <a:gd name="T57" fmla="*/ 27 h 636"/>
                <a:gd name="T58" fmla="*/ 13 w 160"/>
                <a:gd name="T59" fmla="*/ 27 h 636"/>
                <a:gd name="T60" fmla="*/ 36 w 160"/>
                <a:gd name="T61" fmla="*/ 401 h 636"/>
                <a:gd name="T62" fmla="*/ 56 w 160"/>
                <a:gd name="T63" fmla="*/ 583 h 636"/>
                <a:gd name="T64" fmla="*/ 54 w 160"/>
                <a:gd name="T65" fmla="*/ 616 h 636"/>
                <a:gd name="T66" fmla="*/ 59 w 160"/>
                <a:gd name="T67"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636">
                  <a:moveTo>
                    <a:pt x="61" y="636"/>
                  </a:moveTo>
                  <a:lnTo>
                    <a:pt x="63" y="599"/>
                  </a:lnTo>
                  <a:lnTo>
                    <a:pt x="64" y="563"/>
                  </a:lnTo>
                  <a:lnTo>
                    <a:pt x="63" y="525"/>
                  </a:lnTo>
                  <a:lnTo>
                    <a:pt x="61" y="489"/>
                  </a:lnTo>
                  <a:lnTo>
                    <a:pt x="53" y="414"/>
                  </a:lnTo>
                  <a:lnTo>
                    <a:pt x="38" y="302"/>
                  </a:lnTo>
                  <a:lnTo>
                    <a:pt x="31" y="227"/>
                  </a:lnTo>
                  <a:lnTo>
                    <a:pt x="29" y="190"/>
                  </a:lnTo>
                  <a:lnTo>
                    <a:pt x="28" y="171"/>
                  </a:lnTo>
                  <a:lnTo>
                    <a:pt x="28" y="133"/>
                  </a:lnTo>
                  <a:lnTo>
                    <a:pt x="31" y="97"/>
                  </a:lnTo>
                  <a:lnTo>
                    <a:pt x="32" y="79"/>
                  </a:lnTo>
                  <a:lnTo>
                    <a:pt x="35" y="61"/>
                  </a:lnTo>
                  <a:lnTo>
                    <a:pt x="38" y="43"/>
                  </a:lnTo>
                  <a:lnTo>
                    <a:pt x="42" y="41"/>
                  </a:lnTo>
                  <a:lnTo>
                    <a:pt x="43" y="40"/>
                  </a:lnTo>
                  <a:lnTo>
                    <a:pt x="43" y="33"/>
                  </a:lnTo>
                  <a:lnTo>
                    <a:pt x="51" y="27"/>
                  </a:lnTo>
                  <a:lnTo>
                    <a:pt x="62" y="21"/>
                  </a:lnTo>
                  <a:lnTo>
                    <a:pt x="67" y="20"/>
                  </a:lnTo>
                  <a:lnTo>
                    <a:pt x="76" y="19"/>
                  </a:lnTo>
                  <a:lnTo>
                    <a:pt x="84" y="21"/>
                  </a:lnTo>
                  <a:lnTo>
                    <a:pt x="91" y="24"/>
                  </a:lnTo>
                  <a:lnTo>
                    <a:pt x="96" y="27"/>
                  </a:lnTo>
                  <a:lnTo>
                    <a:pt x="100" y="31"/>
                  </a:lnTo>
                  <a:lnTo>
                    <a:pt x="109" y="41"/>
                  </a:lnTo>
                  <a:lnTo>
                    <a:pt x="112" y="46"/>
                  </a:lnTo>
                  <a:lnTo>
                    <a:pt x="116" y="59"/>
                  </a:lnTo>
                  <a:lnTo>
                    <a:pt x="118" y="73"/>
                  </a:lnTo>
                  <a:lnTo>
                    <a:pt x="119" y="87"/>
                  </a:lnTo>
                  <a:lnTo>
                    <a:pt x="127" y="160"/>
                  </a:lnTo>
                  <a:lnTo>
                    <a:pt x="129" y="174"/>
                  </a:lnTo>
                  <a:lnTo>
                    <a:pt x="141" y="167"/>
                  </a:lnTo>
                  <a:lnTo>
                    <a:pt x="144" y="166"/>
                  </a:lnTo>
                  <a:lnTo>
                    <a:pt x="148" y="166"/>
                  </a:lnTo>
                  <a:lnTo>
                    <a:pt x="155" y="167"/>
                  </a:lnTo>
                  <a:lnTo>
                    <a:pt x="160" y="67"/>
                  </a:lnTo>
                  <a:lnTo>
                    <a:pt x="158" y="65"/>
                  </a:lnTo>
                  <a:lnTo>
                    <a:pt x="151" y="63"/>
                  </a:lnTo>
                  <a:lnTo>
                    <a:pt x="148" y="57"/>
                  </a:lnTo>
                  <a:lnTo>
                    <a:pt x="144" y="53"/>
                  </a:lnTo>
                  <a:lnTo>
                    <a:pt x="125" y="45"/>
                  </a:lnTo>
                  <a:lnTo>
                    <a:pt x="122" y="43"/>
                  </a:lnTo>
                  <a:lnTo>
                    <a:pt x="117" y="40"/>
                  </a:lnTo>
                  <a:lnTo>
                    <a:pt x="116" y="35"/>
                  </a:lnTo>
                  <a:lnTo>
                    <a:pt x="114" y="26"/>
                  </a:lnTo>
                  <a:lnTo>
                    <a:pt x="112" y="20"/>
                  </a:lnTo>
                  <a:lnTo>
                    <a:pt x="107" y="10"/>
                  </a:lnTo>
                  <a:lnTo>
                    <a:pt x="95" y="7"/>
                  </a:lnTo>
                  <a:lnTo>
                    <a:pt x="83" y="4"/>
                  </a:lnTo>
                  <a:lnTo>
                    <a:pt x="69" y="3"/>
                  </a:lnTo>
                  <a:lnTo>
                    <a:pt x="21" y="2"/>
                  </a:lnTo>
                  <a:lnTo>
                    <a:pt x="9" y="1"/>
                  </a:lnTo>
                  <a:lnTo>
                    <a:pt x="2" y="0"/>
                  </a:lnTo>
                  <a:lnTo>
                    <a:pt x="0" y="3"/>
                  </a:lnTo>
                  <a:lnTo>
                    <a:pt x="0" y="9"/>
                  </a:lnTo>
                  <a:lnTo>
                    <a:pt x="4" y="27"/>
                  </a:lnTo>
                  <a:lnTo>
                    <a:pt x="11" y="27"/>
                  </a:lnTo>
                  <a:lnTo>
                    <a:pt x="13" y="27"/>
                  </a:lnTo>
                  <a:lnTo>
                    <a:pt x="21" y="34"/>
                  </a:lnTo>
                  <a:lnTo>
                    <a:pt x="36" y="401"/>
                  </a:lnTo>
                  <a:lnTo>
                    <a:pt x="50" y="537"/>
                  </a:lnTo>
                  <a:lnTo>
                    <a:pt x="56" y="583"/>
                  </a:lnTo>
                  <a:lnTo>
                    <a:pt x="53" y="602"/>
                  </a:lnTo>
                  <a:lnTo>
                    <a:pt x="54" y="616"/>
                  </a:lnTo>
                  <a:lnTo>
                    <a:pt x="57" y="629"/>
                  </a:lnTo>
                  <a:lnTo>
                    <a:pt x="59" y="636"/>
                  </a:lnTo>
                  <a:lnTo>
                    <a:pt x="61" y="63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8" name="Freeform 44"/>
            <p:cNvSpPr>
              <a:spLocks/>
            </p:cNvSpPr>
            <p:nvPr/>
          </p:nvSpPr>
          <p:spPr bwMode="auto">
            <a:xfrm rot="262361">
              <a:off x="4984" y="2474"/>
              <a:ext cx="110" cy="623"/>
            </a:xfrm>
            <a:custGeom>
              <a:avLst/>
              <a:gdLst>
                <a:gd name="T0" fmla="*/ 94 w 110"/>
                <a:gd name="T1" fmla="*/ 623 h 623"/>
                <a:gd name="T2" fmla="*/ 107 w 110"/>
                <a:gd name="T3" fmla="*/ 622 h 623"/>
                <a:gd name="T4" fmla="*/ 109 w 110"/>
                <a:gd name="T5" fmla="*/ 618 h 623"/>
                <a:gd name="T6" fmla="*/ 110 w 110"/>
                <a:gd name="T7" fmla="*/ 613 h 623"/>
                <a:gd name="T8" fmla="*/ 106 w 110"/>
                <a:gd name="T9" fmla="*/ 593 h 623"/>
                <a:gd name="T10" fmla="*/ 106 w 110"/>
                <a:gd name="T11" fmla="*/ 588 h 623"/>
                <a:gd name="T12" fmla="*/ 107 w 110"/>
                <a:gd name="T13" fmla="*/ 584 h 623"/>
                <a:gd name="T14" fmla="*/ 90 w 110"/>
                <a:gd name="T15" fmla="*/ 303 h 623"/>
                <a:gd name="T16" fmla="*/ 81 w 110"/>
                <a:gd name="T17" fmla="*/ 137 h 623"/>
                <a:gd name="T18" fmla="*/ 73 w 110"/>
                <a:gd name="T19" fmla="*/ 132 h 623"/>
                <a:gd name="T20" fmla="*/ 67 w 110"/>
                <a:gd name="T21" fmla="*/ 128 h 623"/>
                <a:gd name="T22" fmla="*/ 62 w 110"/>
                <a:gd name="T23" fmla="*/ 119 h 623"/>
                <a:gd name="T24" fmla="*/ 65 w 110"/>
                <a:gd name="T25" fmla="*/ 109 h 623"/>
                <a:gd name="T26" fmla="*/ 66 w 110"/>
                <a:gd name="T27" fmla="*/ 98 h 623"/>
                <a:gd name="T28" fmla="*/ 66 w 110"/>
                <a:gd name="T29" fmla="*/ 88 h 623"/>
                <a:gd name="T30" fmla="*/ 66 w 110"/>
                <a:gd name="T31" fmla="*/ 78 h 623"/>
                <a:gd name="T32" fmla="*/ 64 w 110"/>
                <a:gd name="T33" fmla="*/ 67 h 623"/>
                <a:gd name="T34" fmla="*/ 58 w 110"/>
                <a:gd name="T35" fmla="*/ 36 h 623"/>
                <a:gd name="T36" fmla="*/ 56 w 110"/>
                <a:gd name="T37" fmla="*/ 34 h 623"/>
                <a:gd name="T38" fmla="*/ 52 w 110"/>
                <a:gd name="T39" fmla="*/ 32 h 623"/>
                <a:gd name="T40" fmla="*/ 45 w 110"/>
                <a:gd name="T41" fmla="*/ 12 h 623"/>
                <a:gd name="T42" fmla="*/ 41 w 110"/>
                <a:gd name="T43" fmla="*/ 9 h 623"/>
                <a:gd name="T44" fmla="*/ 35 w 110"/>
                <a:gd name="T45" fmla="*/ 2 h 623"/>
                <a:gd name="T46" fmla="*/ 32 w 110"/>
                <a:gd name="T47" fmla="*/ 0 h 623"/>
                <a:gd name="T48" fmla="*/ 27 w 110"/>
                <a:gd name="T49" fmla="*/ 3 h 623"/>
                <a:gd name="T50" fmla="*/ 23 w 110"/>
                <a:gd name="T51" fmla="*/ 4 h 623"/>
                <a:gd name="T52" fmla="*/ 15 w 110"/>
                <a:gd name="T53" fmla="*/ 4 h 623"/>
                <a:gd name="T54" fmla="*/ 3 w 110"/>
                <a:gd name="T55" fmla="*/ 3 h 623"/>
                <a:gd name="T56" fmla="*/ 2 w 110"/>
                <a:gd name="T57" fmla="*/ 4 h 623"/>
                <a:gd name="T58" fmla="*/ 0 w 110"/>
                <a:gd name="T59" fmla="*/ 7 h 623"/>
                <a:gd name="T60" fmla="*/ 0 w 110"/>
                <a:gd name="T61" fmla="*/ 18 h 623"/>
                <a:gd name="T62" fmla="*/ 1 w 110"/>
                <a:gd name="T63" fmla="*/ 20 h 623"/>
                <a:gd name="T64" fmla="*/ 19 w 110"/>
                <a:gd name="T65" fmla="*/ 22 h 623"/>
                <a:gd name="T66" fmla="*/ 29 w 110"/>
                <a:gd name="T67" fmla="*/ 24 h 623"/>
                <a:gd name="T68" fmla="*/ 35 w 110"/>
                <a:gd name="T69" fmla="*/ 28 h 623"/>
                <a:gd name="T70" fmla="*/ 36 w 110"/>
                <a:gd name="T71" fmla="*/ 29 h 623"/>
                <a:gd name="T72" fmla="*/ 43 w 110"/>
                <a:gd name="T73" fmla="*/ 47 h 623"/>
                <a:gd name="T74" fmla="*/ 47 w 110"/>
                <a:gd name="T75" fmla="*/ 66 h 623"/>
                <a:gd name="T76" fmla="*/ 51 w 110"/>
                <a:gd name="T77" fmla="*/ 104 h 623"/>
                <a:gd name="T78" fmla="*/ 53 w 110"/>
                <a:gd name="T79" fmla="*/ 144 h 623"/>
                <a:gd name="T80" fmla="*/ 56 w 110"/>
                <a:gd name="T81" fmla="*/ 164 h 623"/>
                <a:gd name="T82" fmla="*/ 63 w 110"/>
                <a:gd name="T83" fmla="*/ 222 h 623"/>
                <a:gd name="T84" fmla="*/ 66 w 110"/>
                <a:gd name="T85" fmla="*/ 262 h 623"/>
                <a:gd name="T86" fmla="*/ 69 w 110"/>
                <a:gd name="T87" fmla="*/ 302 h 623"/>
                <a:gd name="T88" fmla="*/ 73 w 110"/>
                <a:gd name="T89" fmla="*/ 380 h 623"/>
                <a:gd name="T90" fmla="*/ 76 w 110"/>
                <a:gd name="T91" fmla="*/ 440 h 623"/>
                <a:gd name="T92" fmla="*/ 82 w 110"/>
                <a:gd name="T93" fmla="*/ 507 h 623"/>
                <a:gd name="T94" fmla="*/ 89 w 110"/>
                <a:gd name="T95" fmla="*/ 543 h 623"/>
                <a:gd name="T96" fmla="*/ 90 w 110"/>
                <a:gd name="T97" fmla="*/ 555 h 623"/>
                <a:gd name="T98" fmla="*/ 91 w 110"/>
                <a:gd name="T99" fmla="*/ 577 h 623"/>
                <a:gd name="T100" fmla="*/ 92 w 110"/>
                <a:gd name="T101" fmla="*/ 611 h 623"/>
                <a:gd name="T102" fmla="*/ 93 w 110"/>
                <a:gd name="T103" fmla="*/ 623 h 623"/>
                <a:gd name="T104" fmla="*/ 94 w 110"/>
                <a:gd name="T105"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623">
                  <a:moveTo>
                    <a:pt x="94" y="623"/>
                  </a:moveTo>
                  <a:lnTo>
                    <a:pt x="107" y="622"/>
                  </a:lnTo>
                  <a:lnTo>
                    <a:pt x="109" y="618"/>
                  </a:lnTo>
                  <a:lnTo>
                    <a:pt x="110" y="613"/>
                  </a:lnTo>
                  <a:lnTo>
                    <a:pt x="106" y="593"/>
                  </a:lnTo>
                  <a:lnTo>
                    <a:pt x="106" y="588"/>
                  </a:lnTo>
                  <a:lnTo>
                    <a:pt x="107" y="584"/>
                  </a:lnTo>
                  <a:lnTo>
                    <a:pt x="90" y="303"/>
                  </a:lnTo>
                  <a:lnTo>
                    <a:pt x="81" y="137"/>
                  </a:lnTo>
                  <a:lnTo>
                    <a:pt x="73" y="132"/>
                  </a:lnTo>
                  <a:lnTo>
                    <a:pt x="67" y="128"/>
                  </a:lnTo>
                  <a:lnTo>
                    <a:pt x="62" y="119"/>
                  </a:lnTo>
                  <a:lnTo>
                    <a:pt x="65" y="109"/>
                  </a:lnTo>
                  <a:lnTo>
                    <a:pt x="66" y="98"/>
                  </a:lnTo>
                  <a:lnTo>
                    <a:pt x="66" y="88"/>
                  </a:lnTo>
                  <a:lnTo>
                    <a:pt x="66" y="78"/>
                  </a:lnTo>
                  <a:lnTo>
                    <a:pt x="64" y="67"/>
                  </a:lnTo>
                  <a:lnTo>
                    <a:pt x="58" y="36"/>
                  </a:lnTo>
                  <a:lnTo>
                    <a:pt x="56" y="34"/>
                  </a:lnTo>
                  <a:lnTo>
                    <a:pt x="52" y="32"/>
                  </a:lnTo>
                  <a:lnTo>
                    <a:pt x="45" y="12"/>
                  </a:lnTo>
                  <a:lnTo>
                    <a:pt x="41" y="9"/>
                  </a:lnTo>
                  <a:lnTo>
                    <a:pt x="35" y="2"/>
                  </a:lnTo>
                  <a:lnTo>
                    <a:pt x="32" y="0"/>
                  </a:lnTo>
                  <a:lnTo>
                    <a:pt x="27" y="3"/>
                  </a:lnTo>
                  <a:lnTo>
                    <a:pt x="23" y="4"/>
                  </a:lnTo>
                  <a:lnTo>
                    <a:pt x="15" y="4"/>
                  </a:lnTo>
                  <a:lnTo>
                    <a:pt x="3" y="3"/>
                  </a:lnTo>
                  <a:lnTo>
                    <a:pt x="2" y="4"/>
                  </a:lnTo>
                  <a:lnTo>
                    <a:pt x="0" y="7"/>
                  </a:lnTo>
                  <a:lnTo>
                    <a:pt x="0" y="18"/>
                  </a:lnTo>
                  <a:lnTo>
                    <a:pt x="1" y="20"/>
                  </a:lnTo>
                  <a:lnTo>
                    <a:pt x="19" y="22"/>
                  </a:lnTo>
                  <a:lnTo>
                    <a:pt x="29" y="24"/>
                  </a:lnTo>
                  <a:lnTo>
                    <a:pt x="35" y="28"/>
                  </a:lnTo>
                  <a:lnTo>
                    <a:pt x="36" y="29"/>
                  </a:lnTo>
                  <a:lnTo>
                    <a:pt x="43" y="47"/>
                  </a:lnTo>
                  <a:lnTo>
                    <a:pt x="47" y="66"/>
                  </a:lnTo>
                  <a:lnTo>
                    <a:pt x="51" y="104"/>
                  </a:lnTo>
                  <a:lnTo>
                    <a:pt x="53" y="144"/>
                  </a:lnTo>
                  <a:lnTo>
                    <a:pt x="56" y="164"/>
                  </a:lnTo>
                  <a:lnTo>
                    <a:pt x="63" y="222"/>
                  </a:lnTo>
                  <a:lnTo>
                    <a:pt x="66" y="262"/>
                  </a:lnTo>
                  <a:lnTo>
                    <a:pt x="69" y="302"/>
                  </a:lnTo>
                  <a:lnTo>
                    <a:pt x="73" y="380"/>
                  </a:lnTo>
                  <a:lnTo>
                    <a:pt x="76" y="440"/>
                  </a:lnTo>
                  <a:lnTo>
                    <a:pt x="82" y="507"/>
                  </a:lnTo>
                  <a:lnTo>
                    <a:pt x="89" y="543"/>
                  </a:lnTo>
                  <a:lnTo>
                    <a:pt x="90" y="555"/>
                  </a:lnTo>
                  <a:lnTo>
                    <a:pt x="91" y="577"/>
                  </a:lnTo>
                  <a:lnTo>
                    <a:pt x="92" y="611"/>
                  </a:lnTo>
                  <a:lnTo>
                    <a:pt x="93" y="623"/>
                  </a:lnTo>
                  <a:lnTo>
                    <a:pt x="94" y="62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9" name="Freeform 45"/>
            <p:cNvSpPr>
              <a:spLocks/>
            </p:cNvSpPr>
            <p:nvPr/>
          </p:nvSpPr>
          <p:spPr bwMode="auto">
            <a:xfrm rot="262361">
              <a:off x="5102" y="2761"/>
              <a:ext cx="25" cy="306"/>
            </a:xfrm>
            <a:custGeom>
              <a:avLst/>
              <a:gdLst>
                <a:gd name="T0" fmla="*/ 25 w 25"/>
                <a:gd name="T1" fmla="*/ 306 h 306"/>
                <a:gd name="T2" fmla="*/ 8 w 25"/>
                <a:gd name="T3" fmla="*/ 0 h 306"/>
                <a:gd name="T4" fmla="*/ 7 w 25"/>
                <a:gd name="T5" fmla="*/ 0 h 306"/>
                <a:gd name="T6" fmla="*/ 6 w 25"/>
                <a:gd name="T7" fmla="*/ 1 h 306"/>
                <a:gd name="T8" fmla="*/ 5 w 25"/>
                <a:gd name="T9" fmla="*/ 2 h 306"/>
                <a:gd name="T10" fmla="*/ 4 w 25"/>
                <a:gd name="T11" fmla="*/ 2 h 306"/>
                <a:gd name="T12" fmla="*/ 2 w 25"/>
                <a:gd name="T13" fmla="*/ 5 h 306"/>
                <a:gd name="T14" fmla="*/ 0 w 25"/>
                <a:gd name="T15" fmla="*/ 9 h 306"/>
                <a:gd name="T16" fmla="*/ 3 w 25"/>
                <a:gd name="T17" fmla="*/ 80 h 306"/>
                <a:gd name="T18" fmla="*/ 7 w 25"/>
                <a:gd name="T19" fmla="*/ 151 h 306"/>
                <a:gd name="T20" fmla="*/ 8 w 25"/>
                <a:gd name="T21" fmla="*/ 188 h 306"/>
                <a:gd name="T22" fmla="*/ 10 w 25"/>
                <a:gd name="T23" fmla="*/ 222 h 306"/>
                <a:gd name="T24" fmla="*/ 14 w 25"/>
                <a:gd name="T25" fmla="*/ 257 h 306"/>
                <a:gd name="T26" fmla="*/ 18 w 25"/>
                <a:gd name="T27" fmla="*/ 292 h 306"/>
                <a:gd name="T28" fmla="*/ 19 w 25"/>
                <a:gd name="T29" fmla="*/ 297 h 306"/>
                <a:gd name="T30" fmla="*/ 20 w 25"/>
                <a:gd name="T31" fmla="*/ 300 h 306"/>
                <a:gd name="T32" fmla="*/ 21 w 25"/>
                <a:gd name="T33" fmla="*/ 303 h 306"/>
                <a:gd name="T34" fmla="*/ 22 w 25"/>
                <a:gd name="T35" fmla="*/ 304 h 306"/>
                <a:gd name="T36" fmla="*/ 23 w 25"/>
                <a:gd name="T37" fmla="*/ 305 h 306"/>
                <a:gd name="T38" fmla="*/ 24 w 25"/>
                <a:gd name="T39" fmla="*/ 306 h 306"/>
                <a:gd name="T40" fmla="*/ 25 w 25"/>
                <a:gd name="T4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06">
                  <a:moveTo>
                    <a:pt x="25" y="306"/>
                  </a:moveTo>
                  <a:lnTo>
                    <a:pt x="8" y="0"/>
                  </a:lnTo>
                  <a:lnTo>
                    <a:pt x="7" y="0"/>
                  </a:lnTo>
                  <a:lnTo>
                    <a:pt x="6" y="1"/>
                  </a:lnTo>
                  <a:lnTo>
                    <a:pt x="5" y="2"/>
                  </a:lnTo>
                  <a:lnTo>
                    <a:pt x="4" y="2"/>
                  </a:lnTo>
                  <a:lnTo>
                    <a:pt x="2" y="5"/>
                  </a:lnTo>
                  <a:lnTo>
                    <a:pt x="0" y="9"/>
                  </a:lnTo>
                  <a:lnTo>
                    <a:pt x="3" y="80"/>
                  </a:lnTo>
                  <a:lnTo>
                    <a:pt x="7" y="151"/>
                  </a:lnTo>
                  <a:lnTo>
                    <a:pt x="8" y="188"/>
                  </a:lnTo>
                  <a:lnTo>
                    <a:pt x="10" y="222"/>
                  </a:lnTo>
                  <a:lnTo>
                    <a:pt x="14" y="257"/>
                  </a:lnTo>
                  <a:lnTo>
                    <a:pt x="18" y="292"/>
                  </a:lnTo>
                  <a:lnTo>
                    <a:pt x="19" y="297"/>
                  </a:lnTo>
                  <a:lnTo>
                    <a:pt x="20" y="300"/>
                  </a:lnTo>
                  <a:lnTo>
                    <a:pt x="21" y="303"/>
                  </a:lnTo>
                  <a:lnTo>
                    <a:pt x="22" y="304"/>
                  </a:lnTo>
                  <a:lnTo>
                    <a:pt x="23" y="305"/>
                  </a:lnTo>
                  <a:lnTo>
                    <a:pt x="24" y="306"/>
                  </a:lnTo>
                  <a:lnTo>
                    <a:pt x="25" y="30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0" name="Freeform 46"/>
            <p:cNvSpPr>
              <a:spLocks/>
            </p:cNvSpPr>
            <p:nvPr/>
          </p:nvSpPr>
          <p:spPr bwMode="auto">
            <a:xfrm rot="416792">
              <a:off x="4513" y="2398"/>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311" name="Group 47"/>
          <p:cNvGrpSpPr>
            <a:grpSpLocks/>
          </p:cNvGrpSpPr>
          <p:nvPr/>
        </p:nvGrpSpPr>
        <p:grpSpPr bwMode="auto">
          <a:xfrm>
            <a:off x="6588125" y="981075"/>
            <a:ext cx="1296988" cy="801688"/>
            <a:chOff x="4150" y="618"/>
            <a:chExt cx="817" cy="505"/>
          </a:xfrm>
        </p:grpSpPr>
        <p:grpSp>
          <p:nvGrpSpPr>
            <p:cNvPr id="11312" name="Group 48"/>
            <p:cNvGrpSpPr>
              <a:grpSpLocks/>
            </p:cNvGrpSpPr>
            <p:nvPr/>
          </p:nvGrpSpPr>
          <p:grpSpPr bwMode="auto">
            <a:xfrm>
              <a:off x="4150" y="891"/>
              <a:ext cx="722" cy="232"/>
              <a:chOff x="4513" y="2296"/>
              <a:chExt cx="601" cy="193"/>
            </a:xfrm>
          </p:grpSpPr>
          <p:sp>
            <p:nvSpPr>
              <p:cNvPr id="11313" name="Freeform 49"/>
              <p:cNvSpPr>
                <a:spLocks/>
              </p:cNvSpPr>
              <p:nvPr/>
            </p:nvSpPr>
            <p:spPr bwMode="auto">
              <a:xfrm rot="364415">
                <a:off x="4513" y="2387"/>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4" name="Freeform 50"/>
              <p:cNvSpPr>
                <a:spLocks/>
              </p:cNvSpPr>
              <p:nvPr/>
            </p:nvSpPr>
            <p:spPr bwMode="auto">
              <a:xfrm rot="364415">
                <a:off x="4750" y="2296"/>
                <a:ext cx="139" cy="91"/>
              </a:xfrm>
              <a:custGeom>
                <a:avLst/>
                <a:gdLst>
                  <a:gd name="T0" fmla="*/ 28 w 139"/>
                  <a:gd name="T1" fmla="*/ 91 h 91"/>
                  <a:gd name="T2" fmla="*/ 139 w 139"/>
                  <a:gd name="T3" fmla="*/ 79 h 91"/>
                  <a:gd name="T4" fmla="*/ 122 w 139"/>
                  <a:gd name="T5" fmla="*/ 76 h 91"/>
                  <a:gd name="T6" fmla="*/ 121 w 139"/>
                  <a:gd name="T7" fmla="*/ 73 h 91"/>
                  <a:gd name="T8" fmla="*/ 121 w 139"/>
                  <a:gd name="T9" fmla="*/ 66 h 91"/>
                  <a:gd name="T10" fmla="*/ 118 w 139"/>
                  <a:gd name="T11" fmla="*/ 50 h 91"/>
                  <a:gd name="T12" fmla="*/ 110 w 139"/>
                  <a:gd name="T13" fmla="*/ 18 h 91"/>
                  <a:gd name="T14" fmla="*/ 83 w 139"/>
                  <a:gd name="T15" fmla="*/ 9 h 91"/>
                  <a:gd name="T16" fmla="*/ 62 w 139"/>
                  <a:gd name="T17" fmla="*/ 4 h 91"/>
                  <a:gd name="T18" fmla="*/ 49 w 139"/>
                  <a:gd name="T19" fmla="*/ 2 h 91"/>
                  <a:gd name="T20" fmla="*/ 34 w 139"/>
                  <a:gd name="T21" fmla="*/ 1 h 91"/>
                  <a:gd name="T22" fmla="*/ 27 w 139"/>
                  <a:gd name="T23" fmla="*/ 0 h 91"/>
                  <a:gd name="T24" fmla="*/ 14 w 139"/>
                  <a:gd name="T25" fmla="*/ 2 h 91"/>
                  <a:gd name="T26" fmla="*/ 0 w 139"/>
                  <a:gd name="T27" fmla="*/ 4 h 91"/>
                  <a:gd name="T28" fmla="*/ 9 w 139"/>
                  <a:gd name="T29" fmla="*/ 7 h 91"/>
                  <a:gd name="T30" fmla="*/ 19 w 139"/>
                  <a:gd name="T31" fmla="*/ 10 h 91"/>
                  <a:gd name="T32" fmla="*/ 46 w 139"/>
                  <a:gd name="T33" fmla="*/ 16 h 91"/>
                  <a:gd name="T34" fmla="*/ 56 w 139"/>
                  <a:gd name="T35" fmla="*/ 18 h 91"/>
                  <a:gd name="T36" fmla="*/ 65 w 139"/>
                  <a:gd name="T37" fmla="*/ 22 h 91"/>
                  <a:gd name="T38" fmla="*/ 73 w 139"/>
                  <a:gd name="T39" fmla="*/ 27 h 91"/>
                  <a:gd name="T40" fmla="*/ 76 w 139"/>
                  <a:gd name="T41" fmla="*/ 30 h 91"/>
                  <a:gd name="T42" fmla="*/ 79 w 139"/>
                  <a:gd name="T43" fmla="*/ 41 h 91"/>
                  <a:gd name="T44" fmla="*/ 84 w 139"/>
                  <a:gd name="T45" fmla="*/ 68 h 91"/>
                  <a:gd name="T46" fmla="*/ 85 w 139"/>
                  <a:gd name="T47" fmla="*/ 72 h 91"/>
                  <a:gd name="T48" fmla="*/ 85 w 139"/>
                  <a:gd name="T49" fmla="*/ 75 h 91"/>
                  <a:gd name="T50" fmla="*/ 83 w 139"/>
                  <a:gd name="T51" fmla="*/ 78 h 91"/>
                  <a:gd name="T52" fmla="*/ 78 w 139"/>
                  <a:gd name="T53" fmla="*/ 82 h 91"/>
                  <a:gd name="T54" fmla="*/ 5 w 139"/>
                  <a:gd name="T55" fmla="*/ 88 h 91"/>
                  <a:gd name="T56" fmla="*/ 28 w 139"/>
                  <a:gd name="T5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91">
                    <a:moveTo>
                      <a:pt x="28" y="91"/>
                    </a:moveTo>
                    <a:lnTo>
                      <a:pt x="139" y="79"/>
                    </a:lnTo>
                    <a:lnTo>
                      <a:pt x="122" y="76"/>
                    </a:lnTo>
                    <a:lnTo>
                      <a:pt x="121" y="73"/>
                    </a:lnTo>
                    <a:lnTo>
                      <a:pt x="121" y="66"/>
                    </a:lnTo>
                    <a:lnTo>
                      <a:pt x="118" y="50"/>
                    </a:lnTo>
                    <a:lnTo>
                      <a:pt x="110" y="18"/>
                    </a:lnTo>
                    <a:lnTo>
                      <a:pt x="83" y="9"/>
                    </a:lnTo>
                    <a:lnTo>
                      <a:pt x="62" y="4"/>
                    </a:lnTo>
                    <a:lnTo>
                      <a:pt x="49" y="2"/>
                    </a:lnTo>
                    <a:lnTo>
                      <a:pt x="34" y="1"/>
                    </a:lnTo>
                    <a:lnTo>
                      <a:pt x="27" y="0"/>
                    </a:lnTo>
                    <a:lnTo>
                      <a:pt x="14" y="2"/>
                    </a:lnTo>
                    <a:lnTo>
                      <a:pt x="0" y="4"/>
                    </a:lnTo>
                    <a:lnTo>
                      <a:pt x="9" y="7"/>
                    </a:lnTo>
                    <a:lnTo>
                      <a:pt x="19" y="10"/>
                    </a:lnTo>
                    <a:lnTo>
                      <a:pt x="46" y="16"/>
                    </a:lnTo>
                    <a:lnTo>
                      <a:pt x="56" y="18"/>
                    </a:lnTo>
                    <a:lnTo>
                      <a:pt x="65" y="22"/>
                    </a:lnTo>
                    <a:lnTo>
                      <a:pt x="73" y="27"/>
                    </a:lnTo>
                    <a:lnTo>
                      <a:pt x="76" y="30"/>
                    </a:lnTo>
                    <a:lnTo>
                      <a:pt x="79" y="41"/>
                    </a:lnTo>
                    <a:lnTo>
                      <a:pt x="84" y="68"/>
                    </a:lnTo>
                    <a:lnTo>
                      <a:pt x="85" y="72"/>
                    </a:lnTo>
                    <a:lnTo>
                      <a:pt x="85" y="75"/>
                    </a:lnTo>
                    <a:lnTo>
                      <a:pt x="83" y="78"/>
                    </a:lnTo>
                    <a:lnTo>
                      <a:pt x="78" y="82"/>
                    </a:lnTo>
                    <a:lnTo>
                      <a:pt x="5" y="88"/>
                    </a:lnTo>
                    <a:lnTo>
                      <a:pt x="28" y="9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5" name="Freeform 51"/>
              <p:cNvSpPr>
                <a:spLocks/>
              </p:cNvSpPr>
              <p:nvPr/>
            </p:nvSpPr>
            <p:spPr bwMode="auto">
              <a:xfrm rot="364415">
                <a:off x="4609" y="2379"/>
                <a:ext cx="255" cy="32"/>
              </a:xfrm>
              <a:custGeom>
                <a:avLst/>
                <a:gdLst>
                  <a:gd name="T0" fmla="*/ 39 w 255"/>
                  <a:gd name="T1" fmla="*/ 32 h 32"/>
                  <a:gd name="T2" fmla="*/ 48 w 255"/>
                  <a:gd name="T3" fmla="*/ 32 h 32"/>
                  <a:gd name="T4" fmla="*/ 55 w 255"/>
                  <a:gd name="T5" fmla="*/ 32 h 32"/>
                  <a:gd name="T6" fmla="*/ 64 w 255"/>
                  <a:gd name="T7" fmla="*/ 32 h 32"/>
                  <a:gd name="T8" fmla="*/ 71 w 255"/>
                  <a:gd name="T9" fmla="*/ 32 h 32"/>
                  <a:gd name="T10" fmla="*/ 90 w 255"/>
                  <a:gd name="T11" fmla="*/ 31 h 32"/>
                  <a:gd name="T12" fmla="*/ 106 w 255"/>
                  <a:gd name="T13" fmla="*/ 30 h 32"/>
                  <a:gd name="T14" fmla="*/ 122 w 255"/>
                  <a:gd name="T15" fmla="*/ 28 h 32"/>
                  <a:gd name="T16" fmla="*/ 131 w 255"/>
                  <a:gd name="T17" fmla="*/ 28 h 32"/>
                  <a:gd name="T18" fmla="*/ 139 w 255"/>
                  <a:gd name="T19" fmla="*/ 28 h 32"/>
                  <a:gd name="T20" fmla="*/ 146 w 255"/>
                  <a:gd name="T21" fmla="*/ 28 h 32"/>
                  <a:gd name="T22" fmla="*/ 155 w 255"/>
                  <a:gd name="T23" fmla="*/ 28 h 32"/>
                  <a:gd name="T24" fmla="*/ 162 w 255"/>
                  <a:gd name="T25" fmla="*/ 29 h 32"/>
                  <a:gd name="T26" fmla="*/ 171 w 255"/>
                  <a:gd name="T27" fmla="*/ 30 h 32"/>
                  <a:gd name="T28" fmla="*/ 255 w 255"/>
                  <a:gd name="T29" fmla="*/ 22 h 32"/>
                  <a:gd name="T30" fmla="*/ 248 w 255"/>
                  <a:gd name="T31" fmla="*/ 0 h 32"/>
                  <a:gd name="T32" fmla="*/ 233 w 255"/>
                  <a:gd name="T33" fmla="*/ 0 h 32"/>
                  <a:gd name="T34" fmla="*/ 217 w 255"/>
                  <a:gd name="T35" fmla="*/ 1 h 32"/>
                  <a:gd name="T36" fmla="*/ 187 w 255"/>
                  <a:gd name="T37" fmla="*/ 3 h 32"/>
                  <a:gd name="T38" fmla="*/ 157 w 255"/>
                  <a:gd name="T39" fmla="*/ 7 h 32"/>
                  <a:gd name="T40" fmla="*/ 125 w 255"/>
                  <a:gd name="T41" fmla="*/ 10 h 32"/>
                  <a:gd name="T42" fmla="*/ 94 w 255"/>
                  <a:gd name="T43" fmla="*/ 14 h 32"/>
                  <a:gd name="T44" fmla="*/ 63 w 255"/>
                  <a:gd name="T45" fmla="*/ 17 h 32"/>
                  <a:gd name="T46" fmla="*/ 0 w 255"/>
                  <a:gd name="T47" fmla="*/ 27 h 32"/>
                  <a:gd name="T48" fmla="*/ 39 w 255"/>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2">
                    <a:moveTo>
                      <a:pt x="39" y="32"/>
                    </a:moveTo>
                    <a:lnTo>
                      <a:pt x="48" y="32"/>
                    </a:lnTo>
                    <a:lnTo>
                      <a:pt x="55" y="32"/>
                    </a:lnTo>
                    <a:lnTo>
                      <a:pt x="64" y="32"/>
                    </a:lnTo>
                    <a:lnTo>
                      <a:pt x="71" y="32"/>
                    </a:lnTo>
                    <a:lnTo>
                      <a:pt x="90" y="31"/>
                    </a:lnTo>
                    <a:lnTo>
                      <a:pt x="106" y="30"/>
                    </a:lnTo>
                    <a:lnTo>
                      <a:pt x="122" y="28"/>
                    </a:lnTo>
                    <a:lnTo>
                      <a:pt x="131" y="28"/>
                    </a:lnTo>
                    <a:lnTo>
                      <a:pt x="139" y="28"/>
                    </a:lnTo>
                    <a:lnTo>
                      <a:pt x="146" y="28"/>
                    </a:lnTo>
                    <a:lnTo>
                      <a:pt x="155" y="28"/>
                    </a:lnTo>
                    <a:lnTo>
                      <a:pt x="162" y="29"/>
                    </a:lnTo>
                    <a:lnTo>
                      <a:pt x="171" y="30"/>
                    </a:lnTo>
                    <a:lnTo>
                      <a:pt x="255" y="22"/>
                    </a:lnTo>
                    <a:lnTo>
                      <a:pt x="248" y="0"/>
                    </a:lnTo>
                    <a:lnTo>
                      <a:pt x="233" y="0"/>
                    </a:lnTo>
                    <a:lnTo>
                      <a:pt x="217" y="1"/>
                    </a:lnTo>
                    <a:lnTo>
                      <a:pt x="187" y="3"/>
                    </a:lnTo>
                    <a:lnTo>
                      <a:pt x="157" y="7"/>
                    </a:lnTo>
                    <a:lnTo>
                      <a:pt x="125" y="10"/>
                    </a:lnTo>
                    <a:lnTo>
                      <a:pt x="94" y="14"/>
                    </a:lnTo>
                    <a:lnTo>
                      <a:pt x="63" y="17"/>
                    </a:lnTo>
                    <a:lnTo>
                      <a:pt x="0" y="27"/>
                    </a:lnTo>
                    <a:lnTo>
                      <a:pt x="39"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6" name="Freeform 52"/>
              <p:cNvSpPr>
                <a:spLocks/>
              </p:cNvSpPr>
              <p:nvPr/>
            </p:nvSpPr>
            <p:spPr bwMode="auto">
              <a:xfrm rot="364415">
                <a:off x="4880" y="2402"/>
                <a:ext cx="161" cy="20"/>
              </a:xfrm>
              <a:custGeom>
                <a:avLst/>
                <a:gdLst>
                  <a:gd name="T0" fmla="*/ 6 w 161"/>
                  <a:gd name="T1" fmla="*/ 20 h 20"/>
                  <a:gd name="T2" fmla="*/ 23 w 161"/>
                  <a:gd name="T3" fmla="*/ 20 h 20"/>
                  <a:gd name="T4" fmla="*/ 41 w 161"/>
                  <a:gd name="T5" fmla="*/ 19 h 20"/>
                  <a:gd name="T6" fmla="*/ 57 w 161"/>
                  <a:gd name="T7" fmla="*/ 18 h 20"/>
                  <a:gd name="T8" fmla="*/ 73 w 161"/>
                  <a:gd name="T9" fmla="*/ 16 h 20"/>
                  <a:gd name="T10" fmla="*/ 90 w 161"/>
                  <a:gd name="T11" fmla="*/ 15 h 20"/>
                  <a:gd name="T12" fmla="*/ 107 w 161"/>
                  <a:gd name="T13" fmla="*/ 13 h 20"/>
                  <a:gd name="T14" fmla="*/ 123 w 161"/>
                  <a:gd name="T15" fmla="*/ 10 h 20"/>
                  <a:gd name="T16" fmla="*/ 140 w 161"/>
                  <a:gd name="T17" fmla="*/ 7 h 20"/>
                  <a:gd name="T18" fmla="*/ 143 w 161"/>
                  <a:gd name="T19" fmla="*/ 6 h 20"/>
                  <a:gd name="T20" fmla="*/ 145 w 161"/>
                  <a:gd name="T21" fmla="*/ 6 h 20"/>
                  <a:gd name="T22" fmla="*/ 150 w 161"/>
                  <a:gd name="T23" fmla="*/ 4 h 20"/>
                  <a:gd name="T24" fmla="*/ 155 w 161"/>
                  <a:gd name="T25" fmla="*/ 4 h 20"/>
                  <a:gd name="T26" fmla="*/ 158 w 161"/>
                  <a:gd name="T27" fmla="*/ 2 h 20"/>
                  <a:gd name="T28" fmla="*/ 160 w 161"/>
                  <a:gd name="T29" fmla="*/ 2 h 20"/>
                  <a:gd name="T30" fmla="*/ 161 w 161"/>
                  <a:gd name="T31" fmla="*/ 2 h 20"/>
                  <a:gd name="T32" fmla="*/ 161 w 161"/>
                  <a:gd name="T33" fmla="*/ 1 h 20"/>
                  <a:gd name="T34" fmla="*/ 161 w 161"/>
                  <a:gd name="T35" fmla="*/ 0 h 20"/>
                  <a:gd name="T36" fmla="*/ 160 w 161"/>
                  <a:gd name="T37" fmla="*/ 0 h 20"/>
                  <a:gd name="T38" fmla="*/ 2 w 161"/>
                  <a:gd name="T39" fmla="*/ 0 h 20"/>
                  <a:gd name="T40" fmla="*/ 1 w 161"/>
                  <a:gd name="T41" fmla="*/ 0 h 20"/>
                  <a:gd name="T42" fmla="*/ 0 w 161"/>
                  <a:gd name="T43" fmla="*/ 1 h 20"/>
                  <a:gd name="T44" fmla="*/ 0 w 161"/>
                  <a:gd name="T45" fmla="*/ 2 h 20"/>
                  <a:gd name="T46" fmla="*/ 0 w 161"/>
                  <a:gd name="T47" fmla="*/ 4 h 20"/>
                  <a:gd name="T48" fmla="*/ 1 w 161"/>
                  <a:gd name="T49" fmla="*/ 8 h 20"/>
                  <a:gd name="T50" fmla="*/ 1 w 161"/>
                  <a:gd name="T51" fmla="*/ 9 h 20"/>
                  <a:gd name="T52" fmla="*/ 2 w 161"/>
                  <a:gd name="T53" fmla="*/ 12 h 20"/>
                  <a:gd name="T54" fmla="*/ 3 w 161"/>
                  <a:gd name="T55" fmla="*/ 15 h 20"/>
                  <a:gd name="T56" fmla="*/ 2 w 161"/>
                  <a:gd name="T57" fmla="*/ 16 h 20"/>
                  <a:gd name="T58" fmla="*/ 3 w 161"/>
                  <a:gd name="T59" fmla="*/ 16 h 20"/>
                  <a:gd name="T60" fmla="*/ 3 w 161"/>
                  <a:gd name="T61" fmla="*/ 17 h 20"/>
                  <a:gd name="T62" fmla="*/ 3 w 161"/>
                  <a:gd name="T63" fmla="*/ 18 h 20"/>
                  <a:gd name="T64" fmla="*/ 5 w 161"/>
                  <a:gd name="T65" fmla="*/ 20 h 20"/>
                  <a:gd name="T66" fmla="*/ 6 w 161"/>
                  <a:gd name="T6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0">
                    <a:moveTo>
                      <a:pt x="6" y="20"/>
                    </a:moveTo>
                    <a:lnTo>
                      <a:pt x="23" y="20"/>
                    </a:lnTo>
                    <a:lnTo>
                      <a:pt x="41" y="19"/>
                    </a:lnTo>
                    <a:lnTo>
                      <a:pt x="57" y="18"/>
                    </a:lnTo>
                    <a:lnTo>
                      <a:pt x="73" y="16"/>
                    </a:lnTo>
                    <a:lnTo>
                      <a:pt x="90" y="15"/>
                    </a:lnTo>
                    <a:lnTo>
                      <a:pt x="107" y="13"/>
                    </a:lnTo>
                    <a:lnTo>
                      <a:pt x="123" y="10"/>
                    </a:lnTo>
                    <a:lnTo>
                      <a:pt x="140" y="7"/>
                    </a:lnTo>
                    <a:lnTo>
                      <a:pt x="143" y="6"/>
                    </a:lnTo>
                    <a:lnTo>
                      <a:pt x="145" y="6"/>
                    </a:lnTo>
                    <a:lnTo>
                      <a:pt x="150" y="4"/>
                    </a:lnTo>
                    <a:lnTo>
                      <a:pt x="155" y="4"/>
                    </a:lnTo>
                    <a:lnTo>
                      <a:pt x="158" y="2"/>
                    </a:lnTo>
                    <a:lnTo>
                      <a:pt x="160" y="2"/>
                    </a:lnTo>
                    <a:lnTo>
                      <a:pt x="161" y="2"/>
                    </a:lnTo>
                    <a:lnTo>
                      <a:pt x="161" y="1"/>
                    </a:lnTo>
                    <a:lnTo>
                      <a:pt x="161" y="0"/>
                    </a:lnTo>
                    <a:lnTo>
                      <a:pt x="160" y="0"/>
                    </a:lnTo>
                    <a:lnTo>
                      <a:pt x="2" y="0"/>
                    </a:lnTo>
                    <a:lnTo>
                      <a:pt x="1" y="0"/>
                    </a:lnTo>
                    <a:lnTo>
                      <a:pt x="0" y="1"/>
                    </a:lnTo>
                    <a:lnTo>
                      <a:pt x="0" y="2"/>
                    </a:lnTo>
                    <a:lnTo>
                      <a:pt x="0" y="4"/>
                    </a:lnTo>
                    <a:lnTo>
                      <a:pt x="1" y="8"/>
                    </a:lnTo>
                    <a:lnTo>
                      <a:pt x="1" y="9"/>
                    </a:lnTo>
                    <a:lnTo>
                      <a:pt x="2" y="12"/>
                    </a:lnTo>
                    <a:lnTo>
                      <a:pt x="3" y="15"/>
                    </a:lnTo>
                    <a:lnTo>
                      <a:pt x="2" y="16"/>
                    </a:lnTo>
                    <a:lnTo>
                      <a:pt x="3" y="16"/>
                    </a:lnTo>
                    <a:lnTo>
                      <a:pt x="3" y="17"/>
                    </a:lnTo>
                    <a:lnTo>
                      <a:pt x="3" y="18"/>
                    </a:lnTo>
                    <a:lnTo>
                      <a:pt x="5" y="20"/>
                    </a:lnTo>
                    <a:lnTo>
                      <a:pt x="6" y="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1317" name="Rectangle 53"/>
            <p:cNvSpPr>
              <a:spLocks noChangeArrowheads="1"/>
            </p:cNvSpPr>
            <p:nvPr/>
          </p:nvSpPr>
          <p:spPr bwMode="auto">
            <a:xfrm>
              <a:off x="4332" y="618"/>
              <a:ext cx="63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            </a:t>
              </a:r>
              <a:r>
                <a:rPr lang="de-DE" altLang="de-DE" sz="1600"/>
                <a:t>Pappe: blaue </a:t>
              </a:r>
            </a:p>
            <a:p>
              <a:pPr algn="ctr"/>
              <a:r>
                <a:rPr lang="de-DE" altLang="de-DE" sz="1600"/>
                <a:t>            Tonne</a:t>
              </a:r>
            </a:p>
          </p:txBody>
        </p:sp>
      </p:grpSp>
      <p:grpSp>
        <p:nvGrpSpPr>
          <p:cNvPr id="11318" name="Group 54"/>
          <p:cNvGrpSpPr>
            <a:grpSpLocks/>
          </p:cNvGrpSpPr>
          <p:nvPr/>
        </p:nvGrpSpPr>
        <p:grpSpPr bwMode="auto">
          <a:xfrm>
            <a:off x="7092950" y="3860800"/>
            <a:ext cx="1281113" cy="1489075"/>
            <a:chOff x="4513" y="1072"/>
            <a:chExt cx="673" cy="781"/>
          </a:xfrm>
        </p:grpSpPr>
        <p:sp>
          <p:nvSpPr>
            <p:cNvPr id="11319" name="Freeform 55"/>
            <p:cNvSpPr>
              <a:spLocks/>
            </p:cNvSpPr>
            <p:nvPr/>
          </p:nvSpPr>
          <p:spPr bwMode="auto">
            <a:xfrm>
              <a:off x="5185" y="1190"/>
              <a:ext cx="1" cy="5"/>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0" name="Freeform 56"/>
            <p:cNvSpPr>
              <a:spLocks/>
            </p:cNvSpPr>
            <p:nvPr/>
          </p:nvSpPr>
          <p:spPr bwMode="auto">
            <a:xfrm rot="262361">
              <a:off x="5162" y="1321"/>
              <a:ext cx="2" cy="38"/>
            </a:xfrm>
            <a:custGeom>
              <a:avLst/>
              <a:gdLst>
                <a:gd name="T0" fmla="*/ 2 w 2"/>
                <a:gd name="T1" fmla="*/ 38 h 38"/>
                <a:gd name="T2" fmla="*/ 0 w 2"/>
                <a:gd name="T3" fmla="*/ 0 h 38"/>
                <a:gd name="T4" fmla="*/ 2 w 2"/>
                <a:gd name="T5" fmla="*/ 38 h 38"/>
              </a:gdLst>
              <a:ahLst/>
              <a:cxnLst>
                <a:cxn ang="0">
                  <a:pos x="T0" y="T1"/>
                </a:cxn>
                <a:cxn ang="0">
                  <a:pos x="T2" y="T3"/>
                </a:cxn>
                <a:cxn ang="0">
                  <a:pos x="T4" y="T5"/>
                </a:cxn>
              </a:cxnLst>
              <a:rect l="0" t="0" r="r" b="b"/>
              <a:pathLst>
                <a:path w="2" h="38">
                  <a:moveTo>
                    <a:pt x="2" y="38"/>
                  </a:moveTo>
                  <a:lnTo>
                    <a:pt x="0" y="0"/>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1" name="Freeform 57"/>
            <p:cNvSpPr>
              <a:spLocks/>
            </p:cNvSpPr>
            <p:nvPr/>
          </p:nvSpPr>
          <p:spPr bwMode="auto">
            <a:xfrm rot="262361">
              <a:off x="4920" y="1270"/>
              <a:ext cx="1" cy="7"/>
            </a:xfrm>
            <a:custGeom>
              <a:avLst/>
              <a:gdLst>
                <a:gd name="T0" fmla="*/ 0 w 1"/>
                <a:gd name="T1" fmla="*/ 7 h 7"/>
                <a:gd name="T2" fmla="*/ 0 w 1"/>
                <a:gd name="T3" fmla="*/ 6 h 7"/>
                <a:gd name="T4" fmla="*/ 1 w 1"/>
                <a:gd name="T5" fmla="*/ 3 h 7"/>
                <a:gd name="T6" fmla="*/ 1 w 1"/>
                <a:gd name="T7" fmla="*/ 2 h 7"/>
                <a:gd name="T8" fmla="*/ 0 w 1"/>
                <a:gd name="T9" fmla="*/ 0 h 7"/>
                <a:gd name="T10" fmla="*/ 0 w 1"/>
                <a:gd name="T11" fmla="*/ 7 h 7"/>
              </a:gdLst>
              <a:ahLst/>
              <a:cxnLst>
                <a:cxn ang="0">
                  <a:pos x="T0" y="T1"/>
                </a:cxn>
                <a:cxn ang="0">
                  <a:pos x="T2" y="T3"/>
                </a:cxn>
                <a:cxn ang="0">
                  <a:pos x="T4" y="T5"/>
                </a:cxn>
                <a:cxn ang="0">
                  <a:pos x="T6" y="T7"/>
                </a:cxn>
                <a:cxn ang="0">
                  <a:pos x="T8" y="T9"/>
                </a:cxn>
                <a:cxn ang="0">
                  <a:pos x="T10" y="T11"/>
                </a:cxn>
              </a:cxnLst>
              <a:rect l="0" t="0" r="r" b="b"/>
              <a:pathLst>
                <a:path w="1" h="7">
                  <a:moveTo>
                    <a:pt x="0" y="7"/>
                  </a:moveTo>
                  <a:lnTo>
                    <a:pt x="0" y="6"/>
                  </a:lnTo>
                  <a:lnTo>
                    <a:pt x="1" y="3"/>
                  </a:lnTo>
                  <a:lnTo>
                    <a:pt x="1"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2" name="Freeform 58"/>
            <p:cNvSpPr>
              <a:spLocks/>
            </p:cNvSpPr>
            <p:nvPr/>
          </p:nvSpPr>
          <p:spPr bwMode="auto">
            <a:xfrm rot="262361">
              <a:off x="4932" y="1183"/>
              <a:ext cx="1" cy="8"/>
            </a:xfrm>
            <a:custGeom>
              <a:avLst/>
              <a:gdLst>
                <a:gd name="T0" fmla="*/ 1 w 1"/>
                <a:gd name="T1" fmla="*/ 8 h 8"/>
                <a:gd name="T2" fmla="*/ 0 w 1"/>
                <a:gd name="T3" fmla="*/ 0 h 8"/>
                <a:gd name="T4" fmla="*/ 1 w 1"/>
                <a:gd name="T5" fmla="*/ 8 h 8"/>
              </a:gdLst>
              <a:ahLst/>
              <a:cxnLst>
                <a:cxn ang="0">
                  <a:pos x="T0" y="T1"/>
                </a:cxn>
                <a:cxn ang="0">
                  <a:pos x="T2" y="T3"/>
                </a:cxn>
                <a:cxn ang="0">
                  <a:pos x="T4" y="T5"/>
                </a:cxn>
              </a:cxnLst>
              <a:rect l="0" t="0" r="r" b="b"/>
              <a:pathLst>
                <a:path w="1" h="8">
                  <a:moveTo>
                    <a:pt x="1" y="8"/>
                  </a:moveTo>
                  <a:lnTo>
                    <a:pt x="0" y="0"/>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3" name="Freeform 59"/>
            <p:cNvSpPr>
              <a:spLocks/>
            </p:cNvSpPr>
            <p:nvPr/>
          </p:nvSpPr>
          <p:spPr bwMode="auto">
            <a:xfrm rot="262361">
              <a:off x="4695" y="1218"/>
              <a:ext cx="106" cy="576"/>
            </a:xfrm>
            <a:custGeom>
              <a:avLst/>
              <a:gdLst>
                <a:gd name="T0" fmla="*/ 17 w 72"/>
                <a:gd name="T1" fmla="*/ 535 h 535"/>
                <a:gd name="T2" fmla="*/ 72 w 72"/>
                <a:gd name="T3" fmla="*/ 533 h 535"/>
                <a:gd name="T4" fmla="*/ 69 w 72"/>
                <a:gd name="T5" fmla="*/ 467 h 535"/>
                <a:gd name="T6" fmla="*/ 64 w 72"/>
                <a:gd name="T7" fmla="*/ 400 h 535"/>
                <a:gd name="T8" fmla="*/ 58 w 72"/>
                <a:gd name="T9" fmla="*/ 335 h 535"/>
                <a:gd name="T10" fmla="*/ 52 w 72"/>
                <a:gd name="T11" fmla="*/ 268 h 535"/>
                <a:gd name="T12" fmla="*/ 47 w 72"/>
                <a:gd name="T13" fmla="*/ 201 h 535"/>
                <a:gd name="T14" fmla="*/ 39 w 72"/>
                <a:gd name="T15" fmla="*/ 135 h 535"/>
                <a:gd name="T16" fmla="*/ 32 w 72"/>
                <a:gd name="T17" fmla="*/ 68 h 535"/>
                <a:gd name="T18" fmla="*/ 24 w 72"/>
                <a:gd name="T19" fmla="*/ 0 h 535"/>
                <a:gd name="T20" fmla="*/ 22 w 72"/>
                <a:gd name="T21" fmla="*/ 3 h 535"/>
                <a:gd name="T22" fmla="*/ 20 w 72"/>
                <a:gd name="T23" fmla="*/ 3 h 535"/>
                <a:gd name="T24" fmla="*/ 18 w 72"/>
                <a:gd name="T25" fmla="*/ 5 h 535"/>
                <a:gd name="T26" fmla="*/ 15 w 72"/>
                <a:gd name="T27" fmla="*/ 8 h 535"/>
                <a:gd name="T28" fmla="*/ 14 w 72"/>
                <a:gd name="T29" fmla="*/ 10 h 535"/>
                <a:gd name="T30" fmla="*/ 9 w 72"/>
                <a:gd name="T31" fmla="*/ 16 h 535"/>
                <a:gd name="T32" fmla="*/ 6 w 72"/>
                <a:gd name="T33" fmla="*/ 23 h 535"/>
                <a:gd name="T34" fmla="*/ 4 w 72"/>
                <a:gd name="T35" fmla="*/ 55 h 535"/>
                <a:gd name="T36" fmla="*/ 2 w 72"/>
                <a:gd name="T37" fmla="*/ 87 h 535"/>
                <a:gd name="T38" fmla="*/ 2 w 72"/>
                <a:gd name="T39" fmla="*/ 120 h 535"/>
                <a:gd name="T40" fmla="*/ 1 w 72"/>
                <a:gd name="T41" fmla="*/ 152 h 535"/>
                <a:gd name="T42" fmla="*/ 0 w 72"/>
                <a:gd name="T43" fmla="*/ 184 h 535"/>
                <a:gd name="T44" fmla="*/ 0 w 72"/>
                <a:gd name="T45" fmla="*/ 216 h 535"/>
                <a:gd name="T46" fmla="*/ 1 w 72"/>
                <a:gd name="T47" fmla="*/ 248 h 535"/>
                <a:gd name="T48" fmla="*/ 2 w 72"/>
                <a:gd name="T49" fmla="*/ 280 h 535"/>
                <a:gd name="T50" fmla="*/ 2 w 72"/>
                <a:gd name="T51" fmla="*/ 311 h 535"/>
                <a:gd name="T52" fmla="*/ 3 w 72"/>
                <a:gd name="T53" fmla="*/ 343 h 535"/>
                <a:gd name="T54" fmla="*/ 4 w 72"/>
                <a:gd name="T55" fmla="*/ 375 h 535"/>
                <a:gd name="T56" fmla="*/ 7 w 72"/>
                <a:gd name="T57" fmla="*/ 407 h 535"/>
                <a:gd name="T58" fmla="*/ 10 w 72"/>
                <a:gd name="T59" fmla="*/ 471 h 535"/>
                <a:gd name="T60" fmla="*/ 15 w 72"/>
                <a:gd name="T61" fmla="*/ 535 h 535"/>
                <a:gd name="T62" fmla="*/ 16 w 72"/>
                <a:gd name="T63" fmla="*/ 535 h 535"/>
                <a:gd name="T64" fmla="*/ 17 w 7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535">
                  <a:moveTo>
                    <a:pt x="17" y="535"/>
                  </a:moveTo>
                  <a:lnTo>
                    <a:pt x="72" y="533"/>
                  </a:lnTo>
                  <a:lnTo>
                    <a:pt x="69" y="467"/>
                  </a:lnTo>
                  <a:lnTo>
                    <a:pt x="64" y="400"/>
                  </a:lnTo>
                  <a:lnTo>
                    <a:pt x="58" y="335"/>
                  </a:lnTo>
                  <a:lnTo>
                    <a:pt x="52" y="268"/>
                  </a:lnTo>
                  <a:lnTo>
                    <a:pt x="47" y="201"/>
                  </a:lnTo>
                  <a:lnTo>
                    <a:pt x="39" y="135"/>
                  </a:lnTo>
                  <a:lnTo>
                    <a:pt x="32" y="68"/>
                  </a:lnTo>
                  <a:lnTo>
                    <a:pt x="24" y="0"/>
                  </a:lnTo>
                  <a:lnTo>
                    <a:pt x="22" y="3"/>
                  </a:lnTo>
                  <a:lnTo>
                    <a:pt x="20" y="3"/>
                  </a:lnTo>
                  <a:lnTo>
                    <a:pt x="18" y="5"/>
                  </a:lnTo>
                  <a:lnTo>
                    <a:pt x="15" y="8"/>
                  </a:lnTo>
                  <a:lnTo>
                    <a:pt x="14" y="10"/>
                  </a:lnTo>
                  <a:lnTo>
                    <a:pt x="9" y="16"/>
                  </a:lnTo>
                  <a:lnTo>
                    <a:pt x="6" y="23"/>
                  </a:lnTo>
                  <a:lnTo>
                    <a:pt x="4" y="55"/>
                  </a:lnTo>
                  <a:lnTo>
                    <a:pt x="2" y="87"/>
                  </a:lnTo>
                  <a:lnTo>
                    <a:pt x="2" y="120"/>
                  </a:lnTo>
                  <a:lnTo>
                    <a:pt x="1" y="152"/>
                  </a:lnTo>
                  <a:lnTo>
                    <a:pt x="0" y="184"/>
                  </a:lnTo>
                  <a:lnTo>
                    <a:pt x="0" y="216"/>
                  </a:lnTo>
                  <a:lnTo>
                    <a:pt x="1" y="248"/>
                  </a:lnTo>
                  <a:lnTo>
                    <a:pt x="2" y="280"/>
                  </a:lnTo>
                  <a:lnTo>
                    <a:pt x="2" y="311"/>
                  </a:lnTo>
                  <a:lnTo>
                    <a:pt x="3" y="343"/>
                  </a:lnTo>
                  <a:lnTo>
                    <a:pt x="4" y="375"/>
                  </a:lnTo>
                  <a:lnTo>
                    <a:pt x="7" y="407"/>
                  </a:lnTo>
                  <a:lnTo>
                    <a:pt x="10" y="471"/>
                  </a:lnTo>
                  <a:lnTo>
                    <a:pt x="15" y="535"/>
                  </a:lnTo>
                  <a:lnTo>
                    <a:pt x="16" y="535"/>
                  </a:lnTo>
                  <a:lnTo>
                    <a:pt x="17" y="53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4" name="Freeform 60"/>
            <p:cNvSpPr>
              <a:spLocks/>
            </p:cNvSpPr>
            <p:nvPr/>
          </p:nvSpPr>
          <p:spPr bwMode="auto">
            <a:xfrm rot="598573">
              <a:off x="4829" y="1218"/>
              <a:ext cx="119" cy="574"/>
            </a:xfrm>
            <a:custGeom>
              <a:avLst/>
              <a:gdLst>
                <a:gd name="T0" fmla="*/ 59 w 66"/>
                <a:gd name="T1" fmla="*/ 532 h 532"/>
                <a:gd name="T2" fmla="*/ 66 w 66"/>
                <a:gd name="T3" fmla="*/ 531 h 532"/>
                <a:gd name="T4" fmla="*/ 62 w 66"/>
                <a:gd name="T5" fmla="*/ 465 h 532"/>
                <a:gd name="T6" fmla="*/ 57 w 66"/>
                <a:gd name="T7" fmla="*/ 398 h 532"/>
                <a:gd name="T8" fmla="*/ 51 w 66"/>
                <a:gd name="T9" fmla="*/ 333 h 532"/>
                <a:gd name="T10" fmla="*/ 45 w 66"/>
                <a:gd name="T11" fmla="*/ 267 h 532"/>
                <a:gd name="T12" fmla="*/ 39 w 66"/>
                <a:gd name="T13" fmla="*/ 200 h 532"/>
                <a:gd name="T14" fmla="*/ 31 w 66"/>
                <a:gd name="T15" fmla="*/ 134 h 532"/>
                <a:gd name="T16" fmla="*/ 15 w 66"/>
                <a:gd name="T17" fmla="*/ 1 h 532"/>
                <a:gd name="T18" fmla="*/ 14 w 66"/>
                <a:gd name="T19" fmla="*/ 1 h 532"/>
                <a:gd name="T20" fmla="*/ 14 w 66"/>
                <a:gd name="T21" fmla="*/ 0 h 532"/>
                <a:gd name="T22" fmla="*/ 13 w 66"/>
                <a:gd name="T23" fmla="*/ 1 h 532"/>
                <a:gd name="T24" fmla="*/ 11 w 66"/>
                <a:gd name="T25" fmla="*/ 6 h 532"/>
                <a:gd name="T26" fmla="*/ 9 w 66"/>
                <a:gd name="T27" fmla="*/ 18 h 532"/>
                <a:gd name="T28" fmla="*/ 8 w 66"/>
                <a:gd name="T29" fmla="*/ 24 h 532"/>
                <a:gd name="T30" fmla="*/ 3 w 66"/>
                <a:gd name="T31" fmla="*/ 88 h 532"/>
                <a:gd name="T32" fmla="*/ 0 w 66"/>
                <a:gd name="T33" fmla="*/ 152 h 532"/>
                <a:gd name="T34" fmla="*/ 0 w 66"/>
                <a:gd name="T35" fmla="*/ 184 h 532"/>
                <a:gd name="T36" fmla="*/ 0 w 66"/>
                <a:gd name="T37" fmla="*/ 217 h 532"/>
                <a:gd name="T38" fmla="*/ 2 w 66"/>
                <a:gd name="T39" fmla="*/ 265 h 532"/>
                <a:gd name="T40" fmla="*/ 3 w 66"/>
                <a:gd name="T41" fmla="*/ 298 h 532"/>
                <a:gd name="T42" fmla="*/ 8 w 66"/>
                <a:gd name="T43" fmla="*/ 330 h 532"/>
                <a:gd name="T44" fmla="*/ 11 w 66"/>
                <a:gd name="T45" fmla="*/ 362 h 532"/>
                <a:gd name="T46" fmla="*/ 16 w 66"/>
                <a:gd name="T47" fmla="*/ 393 h 532"/>
                <a:gd name="T48" fmla="*/ 23 w 66"/>
                <a:gd name="T49" fmla="*/ 425 h 532"/>
                <a:gd name="T50" fmla="*/ 30 w 66"/>
                <a:gd name="T51" fmla="*/ 456 h 532"/>
                <a:gd name="T52" fmla="*/ 40 w 66"/>
                <a:gd name="T53" fmla="*/ 488 h 532"/>
                <a:gd name="T54" fmla="*/ 50 w 66"/>
                <a:gd name="T55" fmla="*/ 518 h 532"/>
                <a:gd name="T56" fmla="*/ 57 w 66"/>
                <a:gd name="T57" fmla="*/ 532 h 532"/>
                <a:gd name="T58" fmla="*/ 59 w 66"/>
                <a:gd name="T59"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532">
                  <a:moveTo>
                    <a:pt x="59" y="532"/>
                  </a:moveTo>
                  <a:lnTo>
                    <a:pt x="66" y="531"/>
                  </a:lnTo>
                  <a:lnTo>
                    <a:pt x="62" y="465"/>
                  </a:lnTo>
                  <a:lnTo>
                    <a:pt x="57" y="398"/>
                  </a:lnTo>
                  <a:lnTo>
                    <a:pt x="51" y="333"/>
                  </a:lnTo>
                  <a:lnTo>
                    <a:pt x="45" y="267"/>
                  </a:lnTo>
                  <a:lnTo>
                    <a:pt x="39" y="200"/>
                  </a:lnTo>
                  <a:lnTo>
                    <a:pt x="31" y="134"/>
                  </a:lnTo>
                  <a:lnTo>
                    <a:pt x="15" y="1"/>
                  </a:lnTo>
                  <a:lnTo>
                    <a:pt x="14" y="1"/>
                  </a:lnTo>
                  <a:lnTo>
                    <a:pt x="14" y="0"/>
                  </a:lnTo>
                  <a:lnTo>
                    <a:pt x="13" y="1"/>
                  </a:lnTo>
                  <a:lnTo>
                    <a:pt x="11" y="6"/>
                  </a:lnTo>
                  <a:lnTo>
                    <a:pt x="9" y="18"/>
                  </a:lnTo>
                  <a:lnTo>
                    <a:pt x="8" y="24"/>
                  </a:lnTo>
                  <a:lnTo>
                    <a:pt x="3" y="88"/>
                  </a:lnTo>
                  <a:lnTo>
                    <a:pt x="0" y="152"/>
                  </a:lnTo>
                  <a:lnTo>
                    <a:pt x="0" y="184"/>
                  </a:lnTo>
                  <a:lnTo>
                    <a:pt x="0" y="217"/>
                  </a:lnTo>
                  <a:lnTo>
                    <a:pt x="2" y="265"/>
                  </a:lnTo>
                  <a:lnTo>
                    <a:pt x="3" y="298"/>
                  </a:lnTo>
                  <a:lnTo>
                    <a:pt x="8" y="330"/>
                  </a:lnTo>
                  <a:lnTo>
                    <a:pt x="11" y="362"/>
                  </a:lnTo>
                  <a:lnTo>
                    <a:pt x="16" y="393"/>
                  </a:lnTo>
                  <a:lnTo>
                    <a:pt x="23" y="425"/>
                  </a:lnTo>
                  <a:lnTo>
                    <a:pt x="30" y="456"/>
                  </a:lnTo>
                  <a:lnTo>
                    <a:pt x="40" y="488"/>
                  </a:lnTo>
                  <a:lnTo>
                    <a:pt x="50" y="518"/>
                  </a:lnTo>
                  <a:lnTo>
                    <a:pt x="57" y="532"/>
                  </a:lnTo>
                  <a:lnTo>
                    <a:pt x="59" y="53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5" name="Freeform 61"/>
            <p:cNvSpPr>
              <a:spLocks/>
            </p:cNvSpPr>
            <p:nvPr/>
          </p:nvSpPr>
          <p:spPr bwMode="auto">
            <a:xfrm rot="262361">
              <a:off x="4967" y="1218"/>
              <a:ext cx="99" cy="551"/>
            </a:xfrm>
            <a:custGeom>
              <a:avLst/>
              <a:gdLst>
                <a:gd name="T0" fmla="*/ 69 w 69"/>
                <a:gd name="T1" fmla="*/ 507 h 508"/>
                <a:gd name="T2" fmla="*/ 65 w 69"/>
                <a:gd name="T3" fmla="*/ 444 h 508"/>
                <a:gd name="T4" fmla="*/ 55 w 69"/>
                <a:gd name="T5" fmla="*/ 285 h 508"/>
                <a:gd name="T6" fmla="*/ 50 w 69"/>
                <a:gd name="T7" fmla="*/ 221 h 508"/>
                <a:gd name="T8" fmla="*/ 46 w 69"/>
                <a:gd name="T9" fmla="*/ 189 h 508"/>
                <a:gd name="T10" fmla="*/ 43 w 69"/>
                <a:gd name="T11" fmla="*/ 157 h 508"/>
                <a:gd name="T12" fmla="*/ 39 w 69"/>
                <a:gd name="T13" fmla="*/ 126 h 508"/>
                <a:gd name="T14" fmla="*/ 32 w 69"/>
                <a:gd name="T15" fmla="*/ 78 h 508"/>
                <a:gd name="T16" fmla="*/ 23 w 69"/>
                <a:gd name="T17" fmla="*/ 32 h 508"/>
                <a:gd name="T18" fmla="*/ 16 w 69"/>
                <a:gd name="T19" fmla="*/ 1 h 508"/>
                <a:gd name="T20" fmla="*/ 12 w 69"/>
                <a:gd name="T21" fmla="*/ 0 h 508"/>
                <a:gd name="T22" fmla="*/ 9 w 69"/>
                <a:gd name="T23" fmla="*/ 7 h 508"/>
                <a:gd name="T24" fmla="*/ 6 w 69"/>
                <a:gd name="T25" fmla="*/ 19 h 508"/>
                <a:gd name="T26" fmla="*/ 1 w 69"/>
                <a:gd name="T27" fmla="*/ 47 h 508"/>
                <a:gd name="T28" fmla="*/ 0 w 69"/>
                <a:gd name="T29" fmla="*/ 55 h 508"/>
                <a:gd name="T30" fmla="*/ 2 w 69"/>
                <a:gd name="T31" fmla="*/ 119 h 508"/>
                <a:gd name="T32" fmla="*/ 5 w 69"/>
                <a:gd name="T33" fmla="*/ 182 h 508"/>
                <a:gd name="T34" fmla="*/ 10 w 69"/>
                <a:gd name="T35" fmla="*/ 245 h 508"/>
                <a:gd name="T36" fmla="*/ 12 w 69"/>
                <a:gd name="T37" fmla="*/ 277 h 508"/>
                <a:gd name="T38" fmla="*/ 17 w 69"/>
                <a:gd name="T39" fmla="*/ 309 h 508"/>
                <a:gd name="T40" fmla="*/ 19 w 69"/>
                <a:gd name="T41" fmla="*/ 336 h 508"/>
                <a:gd name="T42" fmla="*/ 25 w 69"/>
                <a:gd name="T43" fmla="*/ 390 h 508"/>
                <a:gd name="T44" fmla="*/ 28 w 69"/>
                <a:gd name="T45" fmla="*/ 416 h 508"/>
                <a:gd name="T46" fmla="*/ 33 w 69"/>
                <a:gd name="T47" fmla="*/ 432 h 508"/>
                <a:gd name="T48" fmla="*/ 37 w 69"/>
                <a:gd name="T49" fmla="*/ 456 h 508"/>
                <a:gd name="T50" fmla="*/ 39 w 69"/>
                <a:gd name="T51" fmla="*/ 464 h 508"/>
                <a:gd name="T52" fmla="*/ 43 w 69"/>
                <a:gd name="T53" fmla="*/ 474 h 508"/>
                <a:gd name="T54" fmla="*/ 44 w 69"/>
                <a:gd name="T55" fmla="*/ 479 h 508"/>
                <a:gd name="T56" fmla="*/ 49 w 69"/>
                <a:gd name="T57" fmla="*/ 492 h 508"/>
                <a:gd name="T58" fmla="*/ 62 w 69"/>
                <a:gd name="T59" fmla="*/ 503 h 508"/>
                <a:gd name="T60" fmla="*/ 65 w 69"/>
                <a:gd name="T61" fmla="*/ 503 h 508"/>
                <a:gd name="T62" fmla="*/ 66 w 69"/>
                <a:gd name="T63" fmla="*/ 503 h 508"/>
                <a:gd name="T64" fmla="*/ 68 w 69"/>
                <a:gd name="T65" fmla="*/ 508 h 508"/>
                <a:gd name="T66" fmla="*/ 69 w 69"/>
                <a:gd name="T67"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08">
                  <a:moveTo>
                    <a:pt x="69" y="507"/>
                  </a:moveTo>
                  <a:lnTo>
                    <a:pt x="65" y="444"/>
                  </a:lnTo>
                  <a:lnTo>
                    <a:pt x="55" y="285"/>
                  </a:lnTo>
                  <a:lnTo>
                    <a:pt x="50" y="221"/>
                  </a:lnTo>
                  <a:lnTo>
                    <a:pt x="46" y="189"/>
                  </a:lnTo>
                  <a:lnTo>
                    <a:pt x="43" y="157"/>
                  </a:lnTo>
                  <a:lnTo>
                    <a:pt x="39" y="126"/>
                  </a:lnTo>
                  <a:lnTo>
                    <a:pt x="32" y="78"/>
                  </a:lnTo>
                  <a:lnTo>
                    <a:pt x="23" y="32"/>
                  </a:lnTo>
                  <a:lnTo>
                    <a:pt x="16" y="1"/>
                  </a:lnTo>
                  <a:lnTo>
                    <a:pt x="12" y="0"/>
                  </a:lnTo>
                  <a:lnTo>
                    <a:pt x="9" y="7"/>
                  </a:lnTo>
                  <a:lnTo>
                    <a:pt x="6" y="19"/>
                  </a:lnTo>
                  <a:lnTo>
                    <a:pt x="1" y="47"/>
                  </a:lnTo>
                  <a:lnTo>
                    <a:pt x="0" y="55"/>
                  </a:lnTo>
                  <a:lnTo>
                    <a:pt x="2" y="119"/>
                  </a:lnTo>
                  <a:lnTo>
                    <a:pt x="5" y="182"/>
                  </a:lnTo>
                  <a:lnTo>
                    <a:pt x="10" y="245"/>
                  </a:lnTo>
                  <a:lnTo>
                    <a:pt x="12" y="277"/>
                  </a:lnTo>
                  <a:lnTo>
                    <a:pt x="17" y="309"/>
                  </a:lnTo>
                  <a:lnTo>
                    <a:pt x="19" y="336"/>
                  </a:lnTo>
                  <a:lnTo>
                    <a:pt x="25" y="390"/>
                  </a:lnTo>
                  <a:lnTo>
                    <a:pt x="28" y="416"/>
                  </a:lnTo>
                  <a:lnTo>
                    <a:pt x="33" y="432"/>
                  </a:lnTo>
                  <a:lnTo>
                    <a:pt x="37" y="456"/>
                  </a:lnTo>
                  <a:lnTo>
                    <a:pt x="39" y="464"/>
                  </a:lnTo>
                  <a:lnTo>
                    <a:pt x="43" y="474"/>
                  </a:lnTo>
                  <a:lnTo>
                    <a:pt x="44" y="479"/>
                  </a:lnTo>
                  <a:lnTo>
                    <a:pt x="49" y="492"/>
                  </a:lnTo>
                  <a:lnTo>
                    <a:pt x="62" y="503"/>
                  </a:lnTo>
                  <a:lnTo>
                    <a:pt x="65" y="503"/>
                  </a:lnTo>
                  <a:lnTo>
                    <a:pt x="66" y="503"/>
                  </a:lnTo>
                  <a:lnTo>
                    <a:pt x="68" y="508"/>
                  </a:lnTo>
                  <a:lnTo>
                    <a:pt x="69" y="50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6" name="Freeform 62"/>
            <p:cNvSpPr>
              <a:spLocks/>
            </p:cNvSpPr>
            <p:nvPr/>
          </p:nvSpPr>
          <p:spPr bwMode="auto">
            <a:xfrm rot="262361">
              <a:off x="4558" y="1174"/>
              <a:ext cx="91" cy="635"/>
            </a:xfrm>
            <a:custGeom>
              <a:avLst/>
              <a:gdLst>
                <a:gd name="T0" fmla="*/ 18 w 61"/>
                <a:gd name="T1" fmla="*/ 410 h 411"/>
                <a:gd name="T2" fmla="*/ 19 w 61"/>
                <a:gd name="T3" fmla="*/ 408 h 411"/>
                <a:gd name="T4" fmla="*/ 22 w 61"/>
                <a:gd name="T5" fmla="*/ 408 h 411"/>
                <a:gd name="T6" fmla="*/ 30 w 61"/>
                <a:gd name="T7" fmla="*/ 408 h 411"/>
                <a:gd name="T8" fmla="*/ 32 w 61"/>
                <a:gd name="T9" fmla="*/ 401 h 411"/>
                <a:gd name="T10" fmla="*/ 35 w 61"/>
                <a:gd name="T11" fmla="*/ 389 h 411"/>
                <a:gd name="T12" fmla="*/ 38 w 61"/>
                <a:gd name="T13" fmla="*/ 384 h 411"/>
                <a:gd name="T14" fmla="*/ 41 w 61"/>
                <a:gd name="T15" fmla="*/ 382 h 411"/>
                <a:gd name="T16" fmla="*/ 43 w 61"/>
                <a:gd name="T17" fmla="*/ 382 h 411"/>
                <a:gd name="T18" fmla="*/ 61 w 61"/>
                <a:gd name="T19" fmla="*/ 383 h 411"/>
                <a:gd name="T20" fmla="*/ 52 w 61"/>
                <a:gd name="T21" fmla="*/ 288 h 411"/>
                <a:gd name="T22" fmla="*/ 41 w 61"/>
                <a:gd name="T23" fmla="*/ 145 h 411"/>
                <a:gd name="T24" fmla="*/ 33 w 61"/>
                <a:gd name="T25" fmla="*/ 49 h 411"/>
                <a:gd name="T26" fmla="*/ 26 w 61"/>
                <a:gd name="T27" fmla="*/ 1 h 411"/>
                <a:gd name="T28" fmla="*/ 25 w 61"/>
                <a:gd name="T29" fmla="*/ 0 h 411"/>
                <a:gd name="T30" fmla="*/ 24 w 61"/>
                <a:gd name="T31" fmla="*/ 0 h 411"/>
                <a:gd name="T32" fmla="*/ 19 w 61"/>
                <a:gd name="T33" fmla="*/ 7 h 411"/>
                <a:gd name="T34" fmla="*/ 14 w 61"/>
                <a:gd name="T35" fmla="*/ 16 h 411"/>
                <a:gd name="T36" fmla="*/ 8 w 61"/>
                <a:gd name="T37" fmla="*/ 31 h 411"/>
                <a:gd name="T38" fmla="*/ 4 w 61"/>
                <a:gd name="T39" fmla="*/ 47 h 411"/>
                <a:gd name="T40" fmla="*/ 3 w 61"/>
                <a:gd name="T41" fmla="*/ 56 h 411"/>
                <a:gd name="T42" fmla="*/ 1 w 61"/>
                <a:gd name="T43" fmla="*/ 72 h 411"/>
                <a:gd name="T44" fmla="*/ 0 w 61"/>
                <a:gd name="T45" fmla="*/ 77 h 411"/>
                <a:gd name="T46" fmla="*/ 5 w 61"/>
                <a:gd name="T47" fmla="*/ 227 h 411"/>
                <a:gd name="T48" fmla="*/ 6 w 61"/>
                <a:gd name="T49" fmla="*/ 255 h 411"/>
                <a:gd name="T50" fmla="*/ 9 w 61"/>
                <a:gd name="T51" fmla="*/ 286 h 411"/>
                <a:gd name="T52" fmla="*/ 11 w 61"/>
                <a:gd name="T53" fmla="*/ 315 h 411"/>
                <a:gd name="T54" fmla="*/ 10 w 61"/>
                <a:gd name="T55" fmla="*/ 340 h 411"/>
                <a:gd name="T56" fmla="*/ 10 w 61"/>
                <a:gd name="T57" fmla="*/ 364 h 411"/>
                <a:gd name="T58" fmla="*/ 13 w 61"/>
                <a:gd name="T59" fmla="*/ 388 h 411"/>
                <a:gd name="T60" fmla="*/ 15 w 61"/>
                <a:gd name="T61" fmla="*/ 411 h 411"/>
                <a:gd name="T62" fmla="*/ 18 w 61"/>
                <a:gd name="T63"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11">
                  <a:moveTo>
                    <a:pt x="18" y="410"/>
                  </a:moveTo>
                  <a:lnTo>
                    <a:pt x="19" y="408"/>
                  </a:lnTo>
                  <a:lnTo>
                    <a:pt x="22" y="408"/>
                  </a:lnTo>
                  <a:lnTo>
                    <a:pt x="30" y="408"/>
                  </a:lnTo>
                  <a:lnTo>
                    <a:pt x="32" y="401"/>
                  </a:lnTo>
                  <a:lnTo>
                    <a:pt x="35" y="389"/>
                  </a:lnTo>
                  <a:lnTo>
                    <a:pt x="38" y="384"/>
                  </a:lnTo>
                  <a:lnTo>
                    <a:pt x="41" y="382"/>
                  </a:lnTo>
                  <a:lnTo>
                    <a:pt x="43" y="382"/>
                  </a:lnTo>
                  <a:lnTo>
                    <a:pt x="61" y="383"/>
                  </a:lnTo>
                  <a:lnTo>
                    <a:pt x="52" y="288"/>
                  </a:lnTo>
                  <a:lnTo>
                    <a:pt x="41" y="145"/>
                  </a:lnTo>
                  <a:lnTo>
                    <a:pt x="33" y="49"/>
                  </a:lnTo>
                  <a:lnTo>
                    <a:pt x="26" y="1"/>
                  </a:lnTo>
                  <a:lnTo>
                    <a:pt x="25" y="0"/>
                  </a:lnTo>
                  <a:lnTo>
                    <a:pt x="24" y="0"/>
                  </a:lnTo>
                  <a:lnTo>
                    <a:pt x="19" y="7"/>
                  </a:lnTo>
                  <a:lnTo>
                    <a:pt x="14" y="16"/>
                  </a:lnTo>
                  <a:lnTo>
                    <a:pt x="8" y="31"/>
                  </a:lnTo>
                  <a:lnTo>
                    <a:pt x="4" y="47"/>
                  </a:lnTo>
                  <a:lnTo>
                    <a:pt x="3" y="56"/>
                  </a:lnTo>
                  <a:lnTo>
                    <a:pt x="1" y="72"/>
                  </a:lnTo>
                  <a:lnTo>
                    <a:pt x="0" y="77"/>
                  </a:lnTo>
                  <a:lnTo>
                    <a:pt x="5" y="227"/>
                  </a:lnTo>
                  <a:lnTo>
                    <a:pt x="6" y="255"/>
                  </a:lnTo>
                  <a:lnTo>
                    <a:pt x="9" y="286"/>
                  </a:lnTo>
                  <a:lnTo>
                    <a:pt x="11" y="315"/>
                  </a:lnTo>
                  <a:lnTo>
                    <a:pt x="10" y="340"/>
                  </a:lnTo>
                  <a:lnTo>
                    <a:pt x="10" y="364"/>
                  </a:lnTo>
                  <a:lnTo>
                    <a:pt x="13" y="388"/>
                  </a:lnTo>
                  <a:lnTo>
                    <a:pt x="15" y="411"/>
                  </a:lnTo>
                  <a:lnTo>
                    <a:pt x="18" y="41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7" name="Freeform 63"/>
            <p:cNvSpPr>
              <a:spLocks/>
            </p:cNvSpPr>
            <p:nvPr/>
          </p:nvSpPr>
          <p:spPr bwMode="auto">
            <a:xfrm rot="262361">
              <a:off x="5102" y="1265"/>
              <a:ext cx="17" cy="177"/>
            </a:xfrm>
            <a:custGeom>
              <a:avLst/>
              <a:gdLst>
                <a:gd name="T0" fmla="*/ 11 w 17"/>
                <a:gd name="T1" fmla="*/ 176 h 177"/>
                <a:gd name="T2" fmla="*/ 16 w 17"/>
                <a:gd name="T3" fmla="*/ 157 h 177"/>
                <a:gd name="T4" fmla="*/ 17 w 17"/>
                <a:gd name="T5" fmla="*/ 145 h 177"/>
                <a:gd name="T6" fmla="*/ 17 w 17"/>
                <a:gd name="T7" fmla="*/ 131 h 177"/>
                <a:gd name="T8" fmla="*/ 17 w 17"/>
                <a:gd name="T9" fmla="*/ 112 h 177"/>
                <a:gd name="T10" fmla="*/ 11 w 17"/>
                <a:gd name="T11" fmla="*/ 61 h 177"/>
                <a:gd name="T12" fmla="*/ 10 w 17"/>
                <a:gd name="T13" fmla="*/ 60 h 177"/>
                <a:gd name="T14" fmla="*/ 9 w 17"/>
                <a:gd name="T15" fmla="*/ 61 h 177"/>
                <a:gd name="T16" fmla="*/ 8 w 17"/>
                <a:gd name="T17" fmla="*/ 67 h 177"/>
                <a:gd name="T18" fmla="*/ 7 w 17"/>
                <a:gd name="T19" fmla="*/ 67 h 177"/>
                <a:gd name="T20" fmla="*/ 4 w 17"/>
                <a:gd name="T21" fmla="*/ 50 h 177"/>
                <a:gd name="T22" fmla="*/ 5 w 17"/>
                <a:gd name="T23" fmla="*/ 48 h 177"/>
                <a:gd name="T24" fmla="*/ 6 w 17"/>
                <a:gd name="T25" fmla="*/ 48 h 177"/>
                <a:gd name="T26" fmla="*/ 8 w 17"/>
                <a:gd name="T27" fmla="*/ 48 h 177"/>
                <a:gd name="T28" fmla="*/ 9 w 17"/>
                <a:gd name="T29" fmla="*/ 48 h 177"/>
                <a:gd name="T30" fmla="*/ 10 w 17"/>
                <a:gd name="T31" fmla="*/ 44 h 177"/>
                <a:gd name="T32" fmla="*/ 9 w 17"/>
                <a:gd name="T33" fmla="*/ 40 h 177"/>
                <a:gd name="T34" fmla="*/ 9 w 17"/>
                <a:gd name="T35" fmla="*/ 2 h 177"/>
                <a:gd name="T36" fmla="*/ 8 w 17"/>
                <a:gd name="T37" fmla="*/ 1 h 177"/>
                <a:gd name="T38" fmla="*/ 5 w 17"/>
                <a:gd name="T39" fmla="*/ 0 h 177"/>
                <a:gd name="T40" fmla="*/ 3 w 17"/>
                <a:gd name="T41" fmla="*/ 2 h 177"/>
                <a:gd name="T42" fmla="*/ 1 w 17"/>
                <a:gd name="T43" fmla="*/ 17 h 177"/>
                <a:gd name="T44" fmla="*/ 0 w 17"/>
                <a:gd name="T45" fmla="*/ 31 h 177"/>
                <a:gd name="T46" fmla="*/ 0 w 17"/>
                <a:gd name="T47" fmla="*/ 62 h 177"/>
                <a:gd name="T48" fmla="*/ 2 w 17"/>
                <a:gd name="T49" fmla="*/ 91 h 177"/>
                <a:gd name="T50" fmla="*/ 5 w 17"/>
                <a:gd name="T51" fmla="*/ 134 h 177"/>
                <a:gd name="T52" fmla="*/ 9 w 17"/>
                <a:gd name="T53" fmla="*/ 163 h 177"/>
                <a:gd name="T54" fmla="*/ 11 w 17"/>
                <a:gd name="T55" fmla="*/ 177 h 177"/>
                <a:gd name="T56" fmla="*/ 11 w 17"/>
                <a:gd name="T57"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7">
                  <a:moveTo>
                    <a:pt x="11" y="176"/>
                  </a:moveTo>
                  <a:lnTo>
                    <a:pt x="16" y="157"/>
                  </a:lnTo>
                  <a:lnTo>
                    <a:pt x="17" y="145"/>
                  </a:lnTo>
                  <a:lnTo>
                    <a:pt x="17" y="131"/>
                  </a:lnTo>
                  <a:lnTo>
                    <a:pt x="17" y="112"/>
                  </a:lnTo>
                  <a:lnTo>
                    <a:pt x="11" y="61"/>
                  </a:lnTo>
                  <a:lnTo>
                    <a:pt x="10" y="60"/>
                  </a:lnTo>
                  <a:lnTo>
                    <a:pt x="9" y="61"/>
                  </a:lnTo>
                  <a:lnTo>
                    <a:pt x="8" y="67"/>
                  </a:lnTo>
                  <a:lnTo>
                    <a:pt x="7" y="67"/>
                  </a:lnTo>
                  <a:lnTo>
                    <a:pt x="4" y="50"/>
                  </a:lnTo>
                  <a:lnTo>
                    <a:pt x="5" y="48"/>
                  </a:lnTo>
                  <a:lnTo>
                    <a:pt x="6" y="48"/>
                  </a:lnTo>
                  <a:lnTo>
                    <a:pt x="8" y="48"/>
                  </a:lnTo>
                  <a:lnTo>
                    <a:pt x="9" y="48"/>
                  </a:lnTo>
                  <a:lnTo>
                    <a:pt x="10" y="44"/>
                  </a:lnTo>
                  <a:lnTo>
                    <a:pt x="9" y="40"/>
                  </a:lnTo>
                  <a:lnTo>
                    <a:pt x="9" y="2"/>
                  </a:lnTo>
                  <a:lnTo>
                    <a:pt x="8" y="1"/>
                  </a:lnTo>
                  <a:lnTo>
                    <a:pt x="5" y="0"/>
                  </a:lnTo>
                  <a:lnTo>
                    <a:pt x="3" y="2"/>
                  </a:lnTo>
                  <a:lnTo>
                    <a:pt x="1" y="17"/>
                  </a:lnTo>
                  <a:lnTo>
                    <a:pt x="0" y="31"/>
                  </a:lnTo>
                  <a:lnTo>
                    <a:pt x="0" y="62"/>
                  </a:lnTo>
                  <a:lnTo>
                    <a:pt x="2" y="91"/>
                  </a:lnTo>
                  <a:lnTo>
                    <a:pt x="5" y="134"/>
                  </a:lnTo>
                  <a:lnTo>
                    <a:pt x="9" y="163"/>
                  </a:lnTo>
                  <a:lnTo>
                    <a:pt x="11" y="177"/>
                  </a:lnTo>
                  <a:lnTo>
                    <a:pt x="11" y="17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8" name="Freeform 64"/>
            <p:cNvSpPr>
              <a:spLocks/>
            </p:cNvSpPr>
            <p:nvPr/>
          </p:nvSpPr>
          <p:spPr bwMode="auto">
            <a:xfrm rot="262361">
              <a:off x="4558" y="1781"/>
              <a:ext cx="522" cy="72"/>
            </a:xfrm>
            <a:custGeom>
              <a:avLst/>
              <a:gdLst>
                <a:gd name="T0" fmla="*/ 40 w 496"/>
                <a:gd name="T1" fmla="*/ 88 h 88"/>
                <a:gd name="T2" fmla="*/ 83 w 496"/>
                <a:gd name="T3" fmla="*/ 88 h 88"/>
                <a:gd name="T4" fmla="*/ 149 w 496"/>
                <a:gd name="T5" fmla="*/ 86 h 88"/>
                <a:gd name="T6" fmla="*/ 193 w 496"/>
                <a:gd name="T7" fmla="*/ 84 h 88"/>
                <a:gd name="T8" fmla="*/ 237 w 496"/>
                <a:gd name="T9" fmla="*/ 81 h 88"/>
                <a:gd name="T10" fmla="*/ 303 w 496"/>
                <a:gd name="T11" fmla="*/ 73 h 88"/>
                <a:gd name="T12" fmla="*/ 325 w 496"/>
                <a:gd name="T13" fmla="*/ 70 h 88"/>
                <a:gd name="T14" fmla="*/ 369 w 496"/>
                <a:gd name="T15" fmla="*/ 62 h 88"/>
                <a:gd name="T16" fmla="*/ 404 w 496"/>
                <a:gd name="T17" fmla="*/ 53 h 88"/>
                <a:gd name="T18" fmla="*/ 457 w 496"/>
                <a:gd name="T19" fmla="*/ 42 h 88"/>
                <a:gd name="T20" fmla="*/ 476 w 496"/>
                <a:gd name="T21" fmla="*/ 38 h 88"/>
                <a:gd name="T22" fmla="*/ 487 w 496"/>
                <a:gd name="T23" fmla="*/ 33 h 88"/>
                <a:gd name="T24" fmla="*/ 493 w 496"/>
                <a:gd name="T25" fmla="*/ 31 h 88"/>
                <a:gd name="T26" fmla="*/ 492 w 496"/>
                <a:gd name="T27" fmla="*/ 24 h 88"/>
                <a:gd name="T28" fmla="*/ 493 w 496"/>
                <a:gd name="T29" fmla="*/ 20 h 88"/>
                <a:gd name="T30" fmla="*/ 493 w 496"/>
                <a:gd name="T31" fmla="*/ 17 h 88"/>
                <a:gd name="T32" fmla="*/ 489 w 496"/>
                <a:gd name="T33" fmla="*/ 16 h 88"/>
                <a:gd name="T34" fmla="*/ 488 w 496"/>
                <a:gd name="T35" fmla="*/ 13 h 88"/>
                <a:gd name="T36" fmla="*/ 489 w 496"/>
                <a:gd name="T37" fmla="*/ 9 h 88"/>
                <a:gd name="T38" fmla="*/ 489 w 496"/>
                <a:gd name="T39" fmla="*/ 8 h 88"/>
                <a:gd name="T40" fmla="*/ 496 w 496"/>
                <a:gd name="T41" fmla="*/ 6 h 88"/>
                <a:gd name="T42" fmla="*/ 484 w 496"/>
                <a:gd name="T43" fmla="*/ 0 h 88"/>
                <a:gd name="T44" fmla="*/ 459 w 496"/>
                <a:gd name="T45" fmla="*/ 5 h 88"/>
                <a:gd name="T46" fmla="*/ 394 w 496"/>
                <a:gd name="T47" fmla="*/ 15 h 88"/>
                <a:gd name="T48" fmla="*/ 381 w 496"/>
                <a:gd name="T49" fmla="*/ 17 h 88"/>
                <a:gd name="T50" fmla="*/ 338 w 496"/>
                <a:gd name="T51" fmla="*/ 23 h 88"/>
                <a:gd name="T52" fmla="*/ 295 w 496"/>
                <a:gd name="T53" fmla="*/ 28 h 88"/>
                <a:gd name="T54" fmla="*/ 253 w 496"/>
                <a:gd name="T55" fmla="*/ 31 h 88"/>
                <a:gd name="T56" fmla="*/ 210 w 496"/>
                <a:gd name="T57" fmla="*/ 33 h 88"/>
                <a:gd name="T58" fmla="*/ 168 w 496"/>
                <a:gd name="T59" fmla="*/ 35 h 88"/>
                <a:gd name="T60" fmla="*/ 125 w 496"/>
                <a:gd name="T61" fmla="*/ 35 h 88"/>
                <a:gd name="T62" fmla="*/ 40 w 496"/>
                <a:gd name="T63" fmla="*/ 36 h 88"/>
                <a:gd name="T64" fmla="*/ 31 w 496"/>
                <a:gd name="T65" fmla="*/ 41 h 88"/>
                <a:gd name="T66" fmla="*/ 22 w 496"/>
                <a:gd name="T67" fmla="*/ 45 h 88"/>
                <a:gd name="T68" fmla="*/ 6 w 496"/>
                <a:gd name="T69" fmla="*/ 49 h 88"/>
                <a:gd name="T70" fmla="*/ 0 w 496"/>
                <a:gd name="T71" fmla="*/ 51 h 88"/>
                <a:gd name="T72" fmla="*/ 33 w 496"/>
                <a:gd name="T73" fmla="*/ 55 h 88"/>
                <a:gd name="T74" fmla="*/ 34 w 496"/>
                <a:gd name="T75" fmla="*/ 56 h 88"/>
                <a:gd name="T76" fmla="*/ 34 w 496"/>
                <a:gd name="T77" fmla="*/ 58 h 88"/>
                <a:gd name="T78" fmla="*/ 33 w 496"/>
                <a:gd name="T79" fmla="*/ 62 h 88"/>
                <a:gd name="T80" fmla="*/ 29 w 496"/>
                <a:gd name="T81" fmla="*/ 64 h 88"/>
                <a:gd name="T82" fmla="*/ 9 w 496"/>
                <a:gd name="T83" fmla="*/ 68 h 88"/>
                <a:gd name="T84" fmla="*/ 28 w 496"/>
                <a:gd name="T85" fmla="*/ 71 h 88"/>
                <a:gd name="T86" fmla="*/ 30 w 496"/>
                <a:gd name="T87" fmla="*/ 72 h 88"/>
                <a:gd name="T88" fmla="*/ 31 w 496"/>
                <a:gd name="T89" fmla="*/ 74 h 88"/>
                <a:gd name="T90" fmla="*/ 31 w 496"/>
                <a:gd name="T91" fmla="*/ 77 h 88"/>
                <a:gd name="T92" fmla="*/ 29 w 496"/>
                <a:gd name="T93" fmla="*/ 79 h 88"/>
                <a:gd name="T94" fmla="*/ 26 w 496"/>
                <a:gd name="T95" fmla="*/ 81 h 88"/>
                <a:gd name="T96" fmla="*/ 13 w 496"/>
                <a:gd name="T97" fmla="*/ 81 h 88"/>
                <a:gd name="T98" fmla="*/ 40 w 496"/>
                <a:gd name="T9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88">
                  <a:moveTo>
                    <a:pt x="40" y="88"/>
                  </a:moveTo>
                  <a:lnTo>
                    <a:pt x="83" y="88"/>
                  </a:lnTo>
                  <a:lnTo>
                    <a:pt x="149" y="86"/>
                  </a:lnTo>
                  <a:lnTo>
                    <a:pt x="193" y="84"/>
                  </a:lnTo>
                  <a:lnTo>
                    <a:pt x="237" y="81"/>
                  </a:lnTo>
                  <a:lnTo>
                    <a:pt x="303" y="73"/>
                  </a:lnTo>
                  <a:lnTo>
                    <a:pt x="325" y="70"/>
                  </a:lnTo>
                  <a:lnTo>
                    <a:pt x="369" y="62"/>
                  </a:lnTo>
                  <a:lnTo>
                    <a:pt x="404" y="53"/>
                  </a:lnTo>
                  <a:lnTo>
                    <a:pt x="457" y="42"/>
                  </a:lnTo>
                  <a:lnTo>
                    <a:pt x="476" y="38"/>
                  </a:lnTo>
                  <a:lnTo>
                    <a:pt x="487" y="33"/>
                  </a:lnTo>
                  <a:lnTo>
                    <a:pt x="493" y="31"/>
                  </a:lnTo>
                  <a:lnTo>
                    <a:pt x="492" y="24"/>
                  </a:lnTo>
                  <a:lnTo>
                    <a:pt x="493" y="20"/>
                  </a:lnTo>
                  <a:lnTo>
                    <a:pt x="493" y="17"/>
                  </a:lnTo>
                  <a:lnTo>
                    <a:pt x="489" y="16"/>
                  </a:lnTo>
                  <a:lnTo>
                    <a:pt x="488" y="13"/>
                  </a:lnTo>
                  <a:lnTo>
                    <a:pt x="489" y="9"/>
                  </a:lnTo>
                  <a:lnTo>
                    <a:pt x="489" y="8"/>
                  </a:lnTo>
                  <a:lnTo>
                    <a:pt x="496" y="6"/>
                  </a:lnTo>
                  <a:lnTo>
                    <a:pt x="484" y="0"/>
                  </a:lnTo>
                  <a:lnTo>
                    <a:pt x="459" y="5"/>
                  </a:lnTo>
                  <a:lnTo>
                    <a:pt x="394" y="15"/>
                  </a:lnTo>
                  <a:lnTo>
                    <a:pt x="381" y="17"/>
                  </a:lnTo>
                  <a:lnTo>
                    <a:pt x="338" y="23"/>
                  </a:lnTo>
                  <a:lnTo>
                    <a:pt x="295" y="28"/>
                  </a:lnTo>
                  <a:lnTo>
                    <a:pt x="253" y="31"/>
                  </a:lnTo>
                  <a:lnTo>
                    <a:pt x="210" y="33"/>
                  </a:lnTo>
                  <a:lnTo>
                    <a:pt x="168" y="35"/>
                  </a:lnTo>
                  <a:lnTo>
                    <a:pt x="125" y="35"/>
                  </a:lnTo>
                  <a:lnTo>
                    <a:pt x="40" y="36"/>
                  </a:lnTo>
                  <a:lnTo>
                    <a:pt x="31" y="41"/>
                  </a:lnTo>
                  <a:lnTo>
                    <a:pt x="22" y="45"/>
                  </a:lnTo>
                  <a:lnTo>
                    <a:pt x="6" y="49"/>
                  </a:lnTo>
                  <a:lnTo>
                    <a:pt x="0" y="51"/>
                  </a:lnTo>
                  <a:lnTo>
                    <a:pt x="33" y="55"/>
                  </a:lnTo>
                  <a:lnTo>
                    <a:pt x="34" y="56"/>
                  </a:lnTo>
                  <a:lnTo>
                    <a:pt x="34" y="58"/>
                  </a:lnTo>
                  <a:lnTo>
                    <a:pt x="33" y="62"/>
                  </a:lnTo>
                  <a:lnTo>
                    <a:pt x="29" y="64"/>
                  </a:lnTo>
                  <a:lnTo>
                    <a:pt x="9" y="68"/>
                  </a:lnTo>
                  <a:lnTo>
                    <a:pt x="28" y="71"/>
                  </a:lnTo>
                  <a:lnTo>
                    <a:pt x="30" y="72"/>
                  </a:lnTo>
                  <a:lnTo>
                    <a:pt x="31" y="74"/>
                  </a:lnTo>
                  <a:lnTo>
                    <a:pt x="31" y="77"/>
                  </a:lnTo>
                  <a:lnTo>
                    <a:pt x="29" y="79"/>
                  </a:lnTo>
                  <a:lnTo>
                    <a:pt x="26" y="81"/>
                  </a:lnTo>
                  <a:lnTo>
                    <a:pt x="13" y="81"/>
                  </a:lnTo>
                  <a:lnTo>
                    <a:pt x="40" y="8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9" name="Freeform 65"/>
            <p:cNvSpPr>
              <a:spLocks/>
            </p:cNvSpPr>
            <p:nvPr/>
          </p:nvSpPr>
          <p:spPr bwMode="auto">
            <a:xfrm rot="262361">
              <a:off x="4611" y="1217"/>
              <a:ext cx="91" cy="571"/>
            </a:xfrm>
            <a:custGeom>
              <a:avLst/>
              <a:gdLst>
                <a:gd name="T0" fmla="*/ 40 w 53"/>
                <a:gd name="T1" fmla="*/ 362 h 362"/>
                <a:gd name="T2" fmla="*/ 53 w 53"/>
                <a:gd name="T3" fmla="*/ 362 h 362"/>
                <a:gd name="T4" fmla="*/ 23 w 53"/>
                <a:gd name="T5" fmla="*/ 0 h 362"/>
                <a:gd name="T6" fmla="*/ 14 w 53"/>
                <a:gd name="T7" fmla="*/ 14 h 362"/>
                <a:gd name="T8" fmla="*/ 21 w 53"/>
                <a:gd name="T9" fmla="*/ 39 h 362"/>
                <a:gd name="T10" fmla="*/ 17 w 53"/>
                <a:gd name="T11" fmla="*/ 44 h 362"/>
                <a:gd name="T12" fmla="*/ 14 w 53"/>
                <a:gd name="T13" fmla="*/ 46 h 362"/>
                <a:gd name="T14" fmla="*/ 12 w 53"/>
                <a:gd name="T15" fmla="*/ 49 h 362"/>
                <a:gd name="T16" fmla="*/ 9 w 53"/>
                <a:gd name="T17" fmla="*/ 51 h 362"/>
                <a:gd name="T18" fmla="*/ 7 w 53"/>
                <a:gd name="T19" fmla="*/ 53 h 362"/>
                <a:gd name="T20" fmla="*/ 3 w 53"/>
                <a:gd name="T21" fmla="*/ 54 h 362"/>
                <a:gd name="T22" fmla="*/ 0 w 53"/>
                <a:gd name="T23" fmla="*/ 55 h 362"/>
                <a:gd name="T24" fmla="*/ 31 w 53"/>
                <a:gd name="T25" fmla="*/ 360 h 362"/>
                <a:gd name="T26" fmla="*/ 40 w 53"/>
                <a:gd name="T2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62">
                  <a:moveTo>
                    <a:pt x="40" y="362"/>
                  </a:moveTo>
                  <a:lnTo>
                    <a:pt x="53" y="362"/>
                  </a:lnTo>
                  <a:lnTo>
                    <a:pt x="23" y="0"/>
                  </a:lnTo>
                  <a:lnTo>
                    <a:pt x="14" y="14"/>
                  </a:lnTo>
                  <a:lnTo>
                    <a:pt x="21" y="39"/>
                  </a:lnTo>
                  <a:lnTo>
                    <a:pt x="17" y="44"/>
                  </a:lnTo>
                  <a:lnTo>
                    <a:pt x="14" y="46"/>
                  </a:lnTo>
                  <a:lnTo>
                    <a:pt x="12" y="49"/>
                  </a:lnTo>
                  <a:lnTo>
                    <a:pt x="9" y="51"/>
                  </a:lnTo>
                  <a:lnTo>
                    <a:pt x="7" y="53"/>
                  </a:lnTo>
                  <a:lnTo>
                    <a:pt x="3" y="54"/>
                  </a:lnTo>
                  <a:lnTo>
                    <a:pt x="0" y="55"/>
                  </a:lnTo>
                  <a:lnTo>
                    <a:pt x="31" y="360"/>
                  </a:lnTo>
                  <a:lnTo>
                    <a:pt x="40" y="3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0" name="Freeform 66"/>
            <p:cNvSpPr>
              <a:spLocks/>
            </p:cNvSpPr>
            <p:nvPr/>
          </p:nvSpPr>
          <p:spPr bwMode="auto">
            <a:xfrm rot="364415">
              <a:off x="4513" y="1072"/>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1" name="Freeform 67"/>
            <p:cNvSpPr>
              <a:spLocks/>
            </p:cNvSpPr>
            <p:nvPr/>
          </p:nvSpPr>
          <p:spPr bwMode="auto">
            <a:xfrm rot="262361">
              <a:off x="4754" y="1173"/>
              <a:ext cx="95" cy="626"/>
            </a:xfrm>
            <a:custGeom>
              <a:avLst/>
              <a:gdLst>
                <a:gd name="T0" fmla="*/ 68 w 95"/>
                <a:gd name="T1" fmla="*/ 625 h 626"/>
                <a:gd name="T2" fmla="*/ 95 w 95"/>
                <a:gd name="T3" fmla="*/ 622 h 626"/>
                <a:gd name="T4" fmla="*/ 93 w 95"/>
                <a:gd name="T5" fmla="*/ 587 h 626"/>
                <a:gd name="T6" fmla="*/ 92 w 95"/>
                <a:gd name="T7" fmla="*/ 552 h 626"/>
                <a:gd name="T8" fmla="*/ 89 w 95"/>
                <a:gd name="T9" fmla="*/ 516 h 626"/>
                <a:gd name="T10" fmla="*/ 82 w 95"/>
                <a:gd name="T11" fmla="*/ 446 h 626"/>
                <a:gd name="T12" fmla="*/ 67 w 95"/>
                <a:gd name="T13" fmla="*/ 303 h 626"/>
                <a:gd name="T14" fmla="*/ 63 w 95"/>
                <a:gd name="T15" fmla="*/ 268 h 626"/>
                <a:gd name="T16" fmla="*/ 58 w 95"/>
                <a:gd name="T17" fmla="*/ 198 h 626"/>
                <a:gd name="T18" fmla="*/ 57 w 95"/>
                <a:gd name="T19" fmla="*/ 162 h 626"/>
                <a:gd name="T20" fmla="*/ 54 w 95"/>
                <a:gd name="T21" fmla="*/ 110 h 626"/>
                <a:gd name="T22" fmla="*/ 56 w 95"/>
                <a:gd name="T23" fmla="*/ 73 h 626"/>
                <a:gd name="T24" fmla="*/ 57 w 95"/>
                <a:gd name="T25" fmla="*/ 56 h 626"/>
                <a:gd name="T26" fmla="*/ 49 w 95"/>
                <a:gd name="T27" fmla="*/ 58 h 626"/>
                <a:gd name="T28" fmla="*/ 44 w 95"/>
                <a:gd name="T29" fmla="*/ 59 h 626"/>
                <a:gd name="T30" fmla="*/ 41 w 95"/>
                <a:gd name="T31" fmla="*/ 58 h 626"/>
                <a:gd name="T32" fmla="*/ 37 w 95"/>
                <a:gd name="T33" fmla="*/ 57 h 626"/>
                <a:gd name="T34" fmla="*/ 28 w 95"/>
                <a:gd name="T35" fmla="*/ 46 h 626"/>
                <a:gd name="T36" fmla="*/ 28 w 95"/>
                <a:gd name="T37" fmla="*/ 34 h 626"/>
                <a:gd name="T38" fmla="*/ 29 w 95"/>
                <a:gd name="T39" fmla="*/ 25 h 626"/>
                <a:gd name="T40" fmla="*/ 30 w 95"/>
                <a:gd name="T41" fmla="*/ 20 h 626"/>
                <a:gd name="T42" fmla="*/ 29 w 95"/>
                <a:gd name="T43" fmla="*/ 16 h 626"/>
                <a:gd name="T44" fmla="*/ 28 w 95"/>
                <a:gd name="T45" fmla="*/ 12 h 626"/>
                <a:gd name="T46" fmla="*/ 25 w 95"/>
                <a:gd name="T47" fmla="*/ 6 h 626"/>
                <a:gd name="T48" fmla="*/ 4 w 95"/>
                <a:gd name="T49" fmla="*/ 0 h 626"/>
                <a:gd name="T50" fmla="*/ 2 w 95"/>
                <a:gd name="T51" fmla="*/ 6 h 626"/>
                <a:gd name="T52" fmla="*/ 0 w 95"/>
                <a:gd name="T53" fmla="*/ 12 h 626"/>
                <a:gd name="T54" fmla="*/ 1 w 95"/>
                <a:gd name="T55" fmla="*/ 17 h 626"/>
                <a:gd name="T56" fmla="*/ 4 w 95"/>
                <a:gd name="T57" fmla="*/ 29 h 626"/>
                <a:gd name="T58" fmla="*/ 8 w 95"/>
                <a:gd name="T59" fmla="*/ 41 h 626"/>
                <a:gd name="T60" fmla="*/ 30 w 95"/>
                <a:gd name="T61" fmla="*/ 263 h 626"/>
                <a:gd name="T62" fmla="*/ 50 w 95"/>
                <a:gd name="T63" fmla="*/ 481 h 626"/>
                <a:gd name="T64" fmla="*/ 63 w 95"/>
                <a:gd name="T65" fmla="*/ 625 h 626"/>
                <a:gd name="T66" fmla="*/ 65 w 95"/>
                <a:gd name="T67" fmla="*/ 625 h 626"/>
                <a:gd name="T68" fmla="*/ 67 w 95"/>
                <a:gd name="T69" fmla="*/ 626 h 626"/>
                <a:gd name="T70" fmla="*/ 68 w 95"/>
                <a:gd name="T71" fmla="*/ 62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626">
                  <a:moveTo>
                    <a:pt x="68" y="625"/>
                  </a:moveTo>
                  <a:lnTo>
                    <a:pt x="95" y="622"/>
                  </a:lnTo>
                  <a:lnTo>
                    <a:pt x="93" y="587"/>
                  </a:lnTo>
                  <a:lnTo>
                    <a:pt x="92" y="552"/>
                  </a:lnTo>
                  <a:lnTo>
                    <a:pt x="89" y="516"/>
                  </a:lnTo>
                  <a:lnTo>
                    <a:pt x="82" y="446"/>
                  </a:lnTo>
                  <a:lnTo>
                    <a:pt x="67" y="303"/>
                  </a:lnTo>
                  <a:lnTo>
                    <a:pt x="63" y="268"/>
                  </a:lnTo>
                  <a:lnTo>
                    <a:pt x="58" y="198"/>
                  </a:lnTo>
                  <a:lnTo>
                    <a:pt x="57" y="162"/>
                  </a:lnTo>
                  <a:lnTo>
                    <a:pt x="54" y="110"/>
                  </a:lnTo>
                  <a:lnTo>
                    <a:pt x="56" y="73"/>
                  </a:lnTo>
                  <a:lnTo>
                    <a:pt x="57" y="56"/>
                  </a:lnTo>
                  <a:lnTo>
                    <a:pt x="49" y="58"/>
                  </a:lnTo>
                  <a:lnTo>
                    <a:pt x="44" y="59"/>
                  </a:lnTo>
                  <a:lnTo>
                    <a:pt x="41" y="58"/>
                  </a:lnTo>
                  <a:lnTo>
                    <a:pt x="37" y="57"/>
                  </a:lnTo>
                  <a:lnTo>
                    <a:pt x="28" y="46"/>
                  </a:lnTo>
                  <a:lnTo>
                    <a:pt x="28" y="34"/>
                  </a:lnTo>
                  <a:lnTo>
                    <a:pt x="29" y="25"/>
                  </a:lnTo>
                  <a:lnTo>
                    <a:pt x="30" y="20"/>
                  </a:lnTo>
                  <a:lnTo>
                    <a:pt x="29" y="16"/>
                  </a:lnTo>
                  <a:lnTo>
                    <a:pt x="28" y="12"/>
                  </a:lnTo>
                  <a:lnTo>
                    <a:pt x="25" y="6"/>
                  </a:lnTo>
                  <a:lnTo>
                    <a:pt x="4" y="0"/>
                  </a:lnTo>
                  <a:lnTo>
                    <a:pt x="2" y="6"/>
                  </a:lnTo>
                  <a:lnTo>
                    <a:pt x="0" y="12"/>
                  </a:lnTo>
                  <a:lnTo>
                    <a:pt x="1" y="17"/>
                  </a:lnTo>
                  <a:lnTo>
                    <a:pt x="4" y="29"/>
                  </a:lnTo>
                  <a:lnTo>
                    <a:pt x="8" y="41"/>
                  </a:lnTo>
                  <a:lnTo>
                    <a:pt x="30" y="263"/>
                  </a:lnTo>
                  <a:lnTo>
                    <a:pt x="50" y="481"/>
                  </a:lnTo>
                  <a:lnTo>
                    <a:pt x="63" y="625"/>
                  </a:lnTo>
                  <a:lnTo>
                    <a:pt x="65" y="625"/>
                  </a:lnTo>
                  <a:lnTo>
                    <a:pt x="67" y="626"/>
                  </a:lnTo>
                  <a:lnTo>
                    <a:pt x="68" y="6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2" name="Freeform 68"/>
            <p:cNvSpPr>
              <a:spLocks/>
            </p:cNvSpPr>
            <p:nvPr/>
          </p:nvSpPr>
          <p:spPr bwMode="auto">
            <a:xfrm rot="262361">
              <a:off x="4850" y="1149"/>
              <a:ext cx="135" cy="644"/>
            </a:xfrm>
            <a:custGeom>
              <a:avLst/>
              <a:gdLst>
                <a:gd name="T0" fmla="*/ 100 w 135"/>
                <a:gd name="T1" fmla="*/ 644 h 644"/>
                <a:gd name="T2" fmla="*/ 134 w 135"/>
                <a:gd name="T3" fmla="*/ 639 h 644"/>
                <a:gd name="T4" fmla="*/ 135 w 135"/>
                <a:gd name="T5" fmla="*/ 602 h 644"/>
                <a:gd name="T6" fmla="*/ 133 w 135"/>
                <a:gd name="T7" fmla="*/ 564 h 644"/>
                <a:gd name="T8" fmla="*/ 131 w 135"/>
                <a:gd name="T9" fmla="*/ 525 h 644"/>
                <a:gd name="T10" fmla="*/ 123 w 135"/>
                <a:gd name="T11" fmla="*/ 448 h 644"/>
                <a:gd name="T12" fmla="*/ 109 w 135"/>
                <a:gd name="T13" fmla="*/ 332 h 644"/>
                <a:gd name="T14" fmla="*/ 101 w 135"/>
                <a:gd name="T15" fmla="*/ 272 h 644"/>
                <a:gd name="T16" fmla="*/ 99 w 135"/>
                <a:gd name="T17" fmla="*/ 234 h 644"/>
                <a:gd name="T18" fmla="*/ 97 w 135"/>
                <a:gd name="T19" fmla="*/ 197 h 644"/>
                <a:gd name="T20" fmla="*/ 96 w 135"/>
                <a:gd name="T21" fmla="*/ 159 h 644"/>
                <a:gd name="T22" fmla="*/ 97 w 135"/>
                <a:gd name="T23" fmla="*/ 120 h 644"/>
                <a:gd name="T24" fmla="*/ 98 w 135"/>
                <a:gd name="T25" fmla="*/ 103 h 644"/>
                <a:gd name="T26" fmla="*/ 100 w 135"/>
                <a:gd name="T27" fmla="*/ 85 h 644"/>
                <a:gd name="T28" fmla="*/ 105 w 135"/>
                <a:gd name="T29" fmla="*/ 48 h 644"/>
                <a:gd name="T30" fmla="*/ 110 w 135"/>
                <a:gd name="T31" fmla="*/ 30 h 644"/>
                <a:gd name="T32" fmla="*/ 104 w 135"/>
                <a:gd name="T33" fmla="*/ 32 h 644"/>
                <a:gd name="T34" fmla="*/ 99 w 135"/>
                <a:gd name="T35" fmla="*/ 33 h 644"/>
                <a:gd name="T36" fmla="*/ 89 w 135"/>
                <a:gd name="T37" fmla="*/ 30 h 644"/>
                <a:gd name="T38" fmla="*/ 87 w 135"/>
                <a:gd name="T39" fmla="*/ 24 h 644"/>
                <a:gd name="T40" fmla="*/ 84 w 135"/>
                <a:gd name="T41" fmla="*/ 18 h 644"/>
                <a:gd name="T42" fmla="*/ 83 w 135"/>
                <a:gd name="T43" fmla="*/ 17 h 644"/>
                <a:gd name="T44" fmla="*/ 70 w 135"/>
                <a:gd name="T45" fmla="*/ 21 h 644"/>
                <a:gd name="T46" fmla="*/ 71 w 135"/>
                <a:gd name="T47" fmla="*/ 34 h 644"/>
                <a:gd name="T48" fmla="*/ 71 w 135"/>
                <a:gd name="T49" fmla="*/ 39 h 644"/>
                <a:gd name="T50" fmla="*/ 70 w 135"/>
                <a:gd name="T51" fmla="*/ 48 h 644"/>
                <a:gd name="T52" fmla="*/ 69 w 135"/>
                <a:gd name="T53" fmla="*/ 52 h 644"/>
                <a:gd name="T54" fmla="*/ 67 w 135"/>
                <a:gd name="T55" fmla="*/ 56 h 644"/>
                <a:gd name="T56" fmla="*/ 61 w 135"/>
                <a:gd name="T57" fmla="*/ 57 h 644"/>
                <a:gd name="T58" fmla="*/ 55 w 135"/>
                <a:gd name="T59" fmla="*/ 56 h 644"/>
                <a:gd name="T60" fmla="*/ 51 w 135"/>
                <a:gd name="T61" fmla="*/ 51 h 644"/>
                <a:gd name="T62" fmla="*/ 50 w 135"/>
                <a:gd name="T63" fmla="*/ 45 h 644"/>
                <a:gd name="T64" fmla="*/ 48 w 135"/>
                <a:gd name="T65" fmla="*/ 37 h 644"/>
                <a:gd name="T66" fmla="*/ 45 w 135"/>
                <a:gd name="T67" fmla="*/ 8 h 644"/>
                <a:gd name="T68" fmla="*/ 44 w 135"/>
                <a:gd name="T69" fmla="*/ 1 h 644"/>
                <a:gd name="T70" fmla="*/ 43 w 135"/>
                <a:gd name="T71" fmla="*/ 0 h 644"/>
                <a:gd name="T72" fmla="*/ 0 w 135"/>
                <a:gd name="T73" fmla="*/ 0 h 644"/>
                <a:gd name="T74" fmla="*/ 11 w 135"/>
                <a:gd name="T75" fmla="*/ 13 h 644"/>
                <a:gd name="T76" fmla="*/ 11 w 135"/>
                <a:gd name="T77" fmla="*/ 22 h 644"/>
                <a:gd name="T78" fmla="*/ 29 w 135"/>
                <a:gd name="T79" fmla="*/ 30 h 644"/>
                <a:gd name="T80" fmla="*/ 40 w 135"/>
                <a:gd name="T81" fmla="*/ 86 h 644"/>
                <a:gd name="T82" fmla="*/ 50 w 135"/>
                <a:gd name="T83" fmla="*/ 143 h 644"/>
                <a:gd name="T84" fmla="*/ 61 w 135"/>
                <a:gd name="T85" fmla="*/ 218 h 644"/>
                <a:gd name="T86" fmla="*/ 68 w 135"/>
                <a:gd name="T87" fmla="*/ 296 h 644"/>
                <a:gd name="T88" fmla="*/ 91 w 135"/>
                <a:gd name="T89" fmla="*/ 568 h 644"/>
                <a:gd name="T90" fmla="*/ 99 w 135"/>
                <a:gd name="T91" fmla="*/ 644 h 644"/>
                <a:gd name="T92" fmla="*/ 100 w 135"/>
                <a:gd name="T93"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644">
                  <a:moveTo>
                    <a:pt x="100" y="644"/>
                  </a:moveTo>
                  <a:lnTo>
                    <a:pt x="134" y="639"/>
                  </a:lnTo>
                  <a:lnTo>
                    <a:pt x="135" y="602"/>
                  </a:lnTo>
                  <a:lnTo>
                    <a:pt x="133" y="564"/>
                  </a:lnTo>
                  <a:lnTo>
                    <a:pt x="131" y="525"/>
                  </a:lnTo>
                  <a:lnTo>
                    <a:pt x="123" y="448"/>
                  </a:lnTo>
                  <a:lnTo>
                    <a:pt x="109" y="332"/>
                  </a:lnTo>
                  <a:lnTo>
                    <a:pt x="101" y="272"/>
                  </a:lnTo>
                  <a:lnTo>
                    <a:pt x="99" y="234"/>
                  </a:lnTo>
                  <a:lnTo>
                    <a:pt x="97" y="197"/>
                  </a:lnTo>
                  <a:lnTo>
                    <a:pt x="96" y="159"/>
                  </a:lnTo>
                  <a:lnTo>
                    <a:pt x="97" y="120"/>
                  </a:lnTo>
                  <a:lnTo>
                    <a:pt x="98" y="103"/>
                  </a:lnTo>
                  <a:lnTo>
                    <a:pt x="100" y="85"/>
                  </a:lnTo>
                  <a:lnTo>
                    <a:pt x="105" y="48"/>
                  </a:lnTo>
                  <a:lnTo>
                    <a:pt x="110" y="30"/>
                  </a:lnTo>
                  <a:lnTo>
                    <a:pt x="104" y="32"/>
                  </a:lnTo>
                  <a:lnTo>
                    <a:pt x="99" y="33"/>
                  </a:lnTo>
                  <a:lnTo>
                    <a:pt x="89" y="30"/>
                  </a:lnTo>
                  <a:lnTo>
                    <a:pt x="87" y="24"/>
                  </a:lnTo>
                  <a:lnTo>
                    <a:pt x="84" y="18"/>
                  </a:lnTo>
                  <a:lnTo>
                    <a:pt x="83" y="17"/>
                  </a:lnTo>
                  <a:lnTo>
                    <a:pt x="70" y="21"/>
                  </a:lnTo>
                  <a:lnTo>
                    <a:pt x="71" y="34"/>
                  </a:lnTo>
                  <a:lnTo>
                    <a:pt x="71" y="39"/>
                  </a:lnTo>
                  <a:lnTo>
                    <a:pt x="70" y="48"/>
                  </a:lnTo>
                  <a:lnTo>
                    <a:pt x="69" y="52"/>
                  </a:lnTo>
                  <a:lnTo>
                    <a:pt x="67" y="56"/>
                  </a:lnTo>
                  <a:lnTo>
                    <a:pt x="61" y="57"/>
                  </a:lnTo>
                  <a:lnTo>
                    <a:pt x="55" y="56"/>
                  </a:lnTo>
                  <a:lnTo>
                    <a:pt x="51" y="51"/>
                  </a:lnTo>
                  <a:lnTo>
                    <a:pt x="50" y="45"/>
                  </a:lnTo>
                  <a:lnTo>
                    <a:pt x="48" y="37"/>
                  </a:lnTo>
                  <a:lnTo>
                    <a:pt x="45" y="8"/>
                  </a:lnTo>
                  <a:lnTo>
                    <a:pt x="44" y="1"/>
                  </a:lnTo>
                  <a:lnTo>
                    <a:pt x="43" y="0"/>
                  </a:lnTo>
                  <a:lnTo>
                    <a:pt x="0" y="0"/>
                  </a:lnTo>
                  <a:lnTo>
                    <a:pt x="11" y="13"/>
                  </a:lnTo>
                  <a:lnTo>
                    <a:pt x="11" y="22"/>
                  </a:lnTo>
                  <a:lnTo>
                    <a:pt x="29" y="30"/>
                  </a:lnTo>
                  <a:lnTo>
                    <a:pt x="40" y="86"/>
                  </a:lnTo>
                  <a:lnTo>
                    <a:pt x="50" y="143"/>
                  </a:lnTo>
                  <a:lnTo>
                    <a:pt x="61" y="218"/>
                  </a:lnTo>
                  <a:lnTo>
                    <a:pt x="68" y="296"/>
                  </a:lnTo>
                  <a:lnTo>
                    <a:pt x="91" y="568"/>
                  </a:lnTo>
                  <a:lnTo>
                    <a:pt x="99" y="644"/>
                  </a:lnTo>
                  <a:lnTo>
                    <a:pt x="100" y="64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3" name="Freeform 69"/>
            <p:cNvSpPr>
              <a:spLocks/>
            </p:cNvSpPr>
            <p:nvPr/>
          </p:nvSpPr>
          <p:spPr bwMode="auto">
            <a:xfrm rot="262361">
              <a:off x="4513" y="1129"/>
              <a:ext cx="160" cy="636"/>
            </a:xfrm>
            <a:custGeom>
              <a:avLst/>
              <a:gdLst>
                <a:gd name="T0" fmla="*/ 63 w 160"/>
                <a:gd name="T1" fmla="*/ 599 h 636"/>
                <a:gd name="T2" fmla="*/ 63 w 160"/>
                <a:gd name="T3" fmla="*/ 525 h 636"/>
                <a:gd name="T4" fmla="*/ 53 w 160"/>
                <a:gd name="T5" fmla="*/ 414 h 636"/>
                <a:gd name="T6" fmla="*/ 31 w 160"/>
                <a:gd name="T7" fmla="*/ 227 h 636"/>
                <a:gd name="T8" fmla="*/ 28 w 160"/>
                <a:gd name="T9" fmla="*/ 171 h 636"/>
                <a:gd name="T10" fmla="*/ 31 w 160"/>
                <a:gd name="T11" fmla="*/ 97 h 636"/>
                <a:gd name="T12" fmla="*/ 35 w 160"/>
                <a:gd name="T13" fmla="*/ 61 h 636"/>
                <a:gd name="T14" fmla="*/ 42 w 160"/>
                <a:gd name="T15" fmla="*/ 41 h 636"/>
                <a:gd name="T16" fmla="*/ 43 w 160"/>
                <a:gd name="T17" fmla="*/ 33 h 636"/>
                <a:gd name="T18" fmla="*/ 62 w 160"/>
                <a:gd name="T19" fmla="*/ 21 h 636"/>
                <a:gd name="T20" fmla="*/ 76 w 160"/>
                <a:gd name="T21" fmla="*/ 19 h 636"/>
                <a:gd name="T22" fmla="*/ 91 w 160"/>
                <a:gd name="T23" fmla="*/ 24 h 636"/>
                <a:gd name="T24" fmla="*/ 100 w 160"/>
                <a:gd name="T25" fmla="*/ 31 h 636"/>
                <a:gd name="T26" fmla="*/ 112 w 160"/>
                <a:gd name="T27" fmla="*/ 46 h 636"/>
                <a:gd name="T28" fmla="*/ 118 w 160"/>
                <a:gd name="T29" fmla="*/ 73 h 636"/>
                <a:gd name="T30" fmla="*/ 127 w 160"/>
                <a:gd name="T31" fmla="*/ 160 h 636"/>
                <a:gd name="T32" fmla="*/ 141 w 160"/>
                <a:gd name="T33" fmla="*/ 167 h 636"/>
                <a:gd name="T34" fmla="*/ 148 w 160"/>
                <a:gd name="T35" fmla="*/ 166 h 636"/>
                <a:gd name="T36" fmla="*/ 160 w 160"/>
                <a:gd name="T37" fmla="*/ 67 h 636"/>
                <a:gd name="T38" fmla="*/ 151 w 160"/>
                <a:gd name="T39" fmla="*/ 63 h 636"/>
                <a:gd name="T40" fmla="*/ 144 w 160"/>
                <a:gd name="T41" fmla="*/ 53 h 636"/>
                <a:gd name="T42" fmla="*/ 122 w 160"/>
                <a:gd name="T43" fmla="*/ 43 h 636"/>
                <a:gd name="T44" fmla="*/ 116 w 160"/>
                <a:gd name="T45" fmla="*/ 35 h 636"/>
                <a:gd name="T46" fmla="*/ 112 w 160"/>
                <a:gd name="T47" fmla="*/ 20 h 636"/>
                <a:gd name="T48" fmla="*/ 95 w 160"/>
                <a:gd name="T49" fmla="*/ 7 h 636"/>
                <a:gd name="T50" fmla="*/ 69 w 160"/>
                <a:gd name="T51" fmla="*/ 3 h 636"/>
                <a:gd name="T52" fmla="*/ 9 w 160"/>
                <a:gd name="T53" fmla="*/ 1 h 636"/>
                <a:gd name="T54" fmla="*/ 0 w 160"/>
                <a:gd name="T55" fmla="*/ 3 h 636"/>
                <a:gd name="T56" fmla="*/ 4 w 160"/>
                <a:gd name="T57" fmla="*/ 27 h 636"/>
                <a:gd name="T58" fmla="*/ 13 w 160"/>
                <a:gd name="T59" fmla="*/ 27 h 636"/>
                <a:gd name="T60" fmla="*/ 36 w 160"/>
                <a:gd name="T61" fmla="*/ 401 h 636"/>
                <a:gd name="T62" fmla="*/ 56 w 160"/>
                <a:gd name="T63" fmla="*/ 583 h 636"/>
                <a:gd name="T64" fmla="*/ 54 w 160"/>
                <a:gd name="T65" fmla="*/ 616 h 636"/>
                <a:gd name="T66" fmla="*/ 59 w 160"/>
                <a:gd name="T67"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636">
                  <a:moveTo>
                    <a:pt x="61" y="636"/>
                  </a:moveTo>
                  <a:lnTo>
                    <a:pt x="63" y="599"/>
                  </a:lnTo>
                  <a:lnTo>
                    <a:pt x="64" y="563"/>
                  </a:lnTo>
                  <a:lnTo>
                    <a:pt x="63" y="525"/>
                  </a:lnTo>
                  <a:lnTo>
                    <a:pt x="61" y="489"/>
                  </a:lnTo>
                  <a:lnTo>
                    <a:pt x="53" y="414"/>
                  </a:lnTo>
                  <a:lnTo>
                    <a:pt x="38" y="302"/>
                  </a:lnTo>
                  <a:lnTo>
                    <a:pt x="31" y="227"/>
                  </a:lnTo>
                  <a:lnTo>
                    <a:pt x="29" y="190"/>
                  </a:lnTo>
                  <a:lnTo>
                    <a:pt x="28" y="171"/>
                  </a:lnTo>
                  <a:lnTo>
                    <a:pt x="28" y="133"/>
                  </a:lnTo>
                  <a:lnTo>
                    <a:pt x="31" y="97"/>
                  </a:lnTo>
                  <a:lnTo>
                    <a:pt x="32" y="79"/>
                  </a:lnTo>
                  <a:lnTo>
                    <a:pt x="35" y="61"/>
                  </a:lnTo>
                  <a:lnTo>
                    <a:pt x="38" y="43"/>
                  </a:lnTo>
                  <a:lnTo>
                    <a:pt x="42" y="41"/>
                  </a:lnTo>
                  <a:lnTo>
                    <a:pt x="43" y="40"/>
                  </a:lnTo>
                  <a:lnTo>
                    <a:pt x="43" y="33"/>
                  </a:lnTo>
                  <a:lnTo>
                    <a:pt x="51" y="27"/>
                  </a:lnTo>
                  <a:lnTo>
                    <a:pt x="62" y="21"/>
                  </a:lnTo>
                  <a:lnTo>
                    <a:pt x="67" y="20"/>
                  </a:lnTo>
                  <a:lnTo>
                    <a:pt x="76" y="19"/>
                  </a:lnTo>
                  <a:lnTo>
                    <a:pt x="84" y="21"/>
                  </a:lnTo>
                  <a:lnTo>
                    <a:pt x="91" y="24"/>
                  </a:lnTo>
                  <a:lnTo>
                    <a:pt x="96" y="27"/>
                  </a:lnTo>
                  <a:lnTo>
                    <a:pt x="100" y="31"/>
                  </a:lnTo>
                  <a:lnTo>
                    <a:pt x="109" y="41"/>
                  </a:lnTo>
                  <a:lnTo>
                    <a:pt x="112" y="46"/>
                  </a:lnTo>
                  <a:lnTo>
                    <a:pt x="116" y="59"/>
                  </a:lnTo>
                  <a:lnTo>
                    <a:pt x="118" y="73"/>
                  </a:lnTo>
                  <a:lnTo>
                    <a:pt x="119" y="87"/>
                  </a:lnTo>
                  <a:lnTo>
                    <a:pt x="127" y="160"/>
                  </a:lnTo>
                  <a:lnTo>
                    <a:pt x="129" y="174"/>
                  </a:lnTo>
                  <a:lnTo>
                    <a:pt x="141" y="167"/>
                  </a:lnTo>
                  <a:lnTo>
                    <a:pt x="144" y="166"/>
                  </a:lnTo>
                  <a:lnTo>
                    <a:pt x="148" y="166"/>
                  </a:lnTo>
                  <a:lnTo>
                    <a:pt x="155" y="167"/>
                  </a:lnTo>
                  <a:lnTo>
                    <a:pt x="160" y="67"/>
                  </a:lnTo>
                  <a:lnTo>
                    <a:pt x="158" y="65"/>
                  </a:lnTo>
                  <a:lnTo>
                    <a:pt x="151" y="63"/>
                  </a:lnTo>
                  <a:lnTo>
                    <a:pt x="148" y="57"/>
                  </a:lnTo>
                  <a:lnTo>
                    <a:pt x="144" y="53"/>
                  </a:lnTo>
                  <a:lnTo>
                    <a:pt x="125" y="45"/>
                  </a:lnTo>
                  <a:lnTo>
                    <a:pt x="122" y="43"/>
                  </a:lnTo>
                  <a:lnTo>
                    <a:pt x="117" y="40"/>
                  </a:lnTo>
                  <a:lnTo>
                    <a:pt x="116" y="35"/>
                  </a:lnTo>
                  <a:lnTo>
                    <a:pt x="114" y="26"/>
                  </a:lnTo>
                  <a:lnTo>
                    <a:pt x="112" y="20"/>
                  </a:lnTo>
                  <a:lnTo>
                    <a:pt x="107" y="10"/>
                  </a:lnTo>
                  <a:lnTo>
                    <a:pt x="95" y="7"/>
                  </a:lnTo>
                  <a:lnTo>
                    <a:pt x="83" y="4"/>
                  </a:lnTo>
                  <a:lnTo>
                    <a:pt x="69" y="3"/>
                  </a:lnTo>
                  <a:lnTo>
                    <a:pt x="21" y="2"/>
                  </a:lnTo>
                  <a:lnTo>
                    <a:pt x="9" y="1"/>
                  </a:lnTo>
                  <a:lnTo>
                    <a:pt x="2" y="0"/>
                  </a:lnTo>
                  <a:lnTo>
                    <a:pt x="0" y="3"/>
                  </a:lnTo>
                  <a:lnTo>
                    <a:pt x="0" y="9"/>
                  </a:lnTo>
                  <a:lnTo>
                    <a:pt x="4" y="27"/>
                  </a:lnTo>
                  <a:lnTo>
                    <a:pt x="11" y="27"/>
                  </a:lnTo>
                  <a:lnTo>
                    <a:pt x="13" y="27"/>
                  </a:lnTo>
                  <a:lnTo>
                    <a:pt x="21" y="34"/>
                  </a:lnTo>
                  <a:lnTo>
                    <a:pt x="36" y="401"/>
                  </a:lnTo>
                  <a:lnTo>
                    <a:pt x="50" y="537"/>
                  </a:lnTo>
                  <a:lnTo>
                    <a:pt x="56" y="583"/>
                  </a:lnTo>
                  <a:lnTo>
                    <a:pt x="53" y="602"/>
                  </a:lnTo>
                  <a:lnTo>
                    <a:pt x="54" y="616"/>
                  </a:lnTo>
                  <a:lnTo>
                    <a:pt x="57" y="629"/>
                  </a:lnTo>
                  <a:lnTo>
                    <a:pt x="59" y="636"/>
                  </a:lnTo>
                  <a:lnTo>
                    <a:pt x="61" y="6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4" name="Freeform 70"/>
            <p:cNvSpPr>
              <a:spLocks/>
            </p:cNvSpPr>
            <p:nvPr/>
          </p:nvSpPr>
          <p:spPr bwMode="auto">
            <a:xfrm rot="262361">
              <a:off x="4984" y="1159"/>
              <a:ext cx="110" cy="623"/>
            </a:xfrm>
            <a:custGeom>
              <a:avLst/>
              <a:gdLst>
                <a:gd name="T0" fmla="*/ 94 w 110"/>
                <a:gd name="T1" fmla="*/ 623 h 623"/>
                <a:gd name="T2" fmla="*/ 107 w 110"/>
                <a:gd name="T3" fmla="*/ 622 h 623"/>
                <a:gd name="T4" fmla="*/ 109 w 110"/>
                <a:gd name="T5" fmla="*/ 618 h 623"/>
                <a:gd name="T6" fmla="*/ 110 w 110"/>
                <a:gd name="T7" fmla="*/ 613 h 623"/>
                <a:gd name="T8" fmla="*/ 106 w 110"/>
                <a:gd name="T9" fmla="*/ 593 h 623"/>
                <a:gd name="T10" fmla="*/ 106 w 110"/>
                <a:gd name="T11" fmla="*/ 588 h 623"/>
                <a:gd name="T12" fmla="*/ 107 w 110"/>
                <a:gd name="T13" fmla="*/ 584 h 623"/>
                <a:gd name="T14" fmla="*/ 90 w 110"/>
                <a:gd name="T15" fmla="*/ 303 h 623"/>
                <a:gd name="T16" fmla="*/ 81 w 110"/>
                <a:gd name="T17" fmla="*/ 137 h 623"/>
                <a:gd name="T18" fmla="*/ 73 w 110"/>
                <a:gd name="T19" fmla="*/ 132 h 623"/>
                <a:gd name="T20" fmla="*/ 67 w 110"/>
                <a:gd name="T21" fmla="*/ 128 h 623"/>
                <a:gd name="T22" fmla="*/ 62 w 110"/>
                <a:gd name="T23" fmla="*/ 119 h 623"/>
                <a:gd name="T24" fmla="*/ 65 w 110"/>
                <a:gd name="T25" fmla="*/ 109 h 623"/>
                <a:gd name="T26" fmla="*/ 66 w 110"/>
                <a:gd name="T27" fmla="*/ 98 h 623"/>
                <a:gd name="T28" fmla="*/ 66 w 110"/>
                <a:gd name="T29" fmla="*/ 88 h 623"/>
                <a:gd name="T30" fmla="*/ 66 w 110"/>
                <a:gd name="T31" fmla="*/ 78 h 623"/>
                <a:gd name="T32" fmla="*/ 64 w 110"/>
                <a:gd name="T33" fmla="*/ 67 h 623"/>
                <a:gd name="T34" fmla="*/ 58 w 110"/>
                <a:gd name="T35" fmla="*/ 36 h 623"/>
                <a:gd name="T36" fmla="*/ 56 w 110"/>
                <a:gd name="T37" fmla="*/ 34 h 623"/>
                <a:gd name="T38" fmla="*/ 52 w 110"/>
                <a:gd name="T39" fmla="*/ 32 h 623"/>
                <a:gd name="T40" fmla="*/ 45 w 110"/>
                <a:gd name="T41" fmla="*/ 12 h 623"/>
                <a:gd name="T42" fmla="*/ 41 w 110"/>
                <a:gd name="T43" fmla="*/ 9 h 623"/>
                <a:gd name="T44" fmla="*/ 35 w 110"/>
                <a:gd name="T45" fmla="*/ 2 h 623"/>
                <a:gd name="T46" fmla="*/ 32 w 110"/>
                <a:gd name="T47" fmla="*/ 0 h 623"/>
                <a:gd name="T48" fmla="*/ 27 w 110"/>
                <a:gd name="T49" fmla="*/ 3 h 623"/>
                <a:gd name="T50" fmla="*/ 23 w 110"/>
                <a:gd name="T51" fmla="*/ 4 h 623"/>
                <a:gd name="T52" fmla="*/ 15 w 110"/>
                <a:gd name="T53" fmla="*/ 4 h 623"/>
                <a:gd name="T54" fmla="*/ 3 w 110"/>
                <a:gd name="T55" fmla="*/ 3 h 623"/>
                <a:gd name="T56" fmla="*/ 2 w 110"/>
                <a:gd name="T57" fmla="*/ 4 h 623"/>
                <a:gd name="T58" fmla="*/ 0 w 110"/>
                <a:gd name="T59" fmla="*/ 7 h 623"/>
                <a:gd name="T60" fmla="*/ 0 w 110"/>
                <a:gd name="T61" fmla="*/ 18 h 623"/>
                <a:gd name="T62" fmla="*/ 1 w 110"/>
                <a:gd name="T63" fmla="*/ 20 h 623"/>
                <a:gd name="T64" fmla="*/ 19 w 110"/>
                <a:gd name="T65" fmla="*/ 22 h 623"/>
                <a:gd name="T66" fmla="*/ 29 w 110"/>
                <a:gd name="T67" fmla="*/ 24 h 623"/>
                <a:gd name="T68" fmla="*/ 35 w 110"/>
                <a:gd name="T69" fmla="*/ 28 h 623"/>
                <a:gd name="T70" fmla="*/ 36 w 110"/>
                <a:gd name="T71" fmla="*/ 29 h 623"/>
                <a:gd name="T72" fmla="*/ 43 w 110"/>
                <a:gd name="T73" fmla="*/ 47 h 623"/>
                <a:gd name="T74" fmla="*/ 47 w 110"/>
                <a:gd name="T75" fmla="*/ 66 h 623"/>
                <a:gd name="T76" fmla="*/ 51 w 110"/>
                <a:gd name="T77" fmla="*/ 104 h 623"/>
                <a:gd name="T78" fmla="*/ 53 w 110"/>
                <a:gd name="T79" fmla="*/ 144 h 623"/>
                <a:gd name="T80" fmla="*/ 56 w 110"/>
                <a:gd name="T81" fmla="*/ 164 h 623"/>
                <a:gd name="T82" fmla="*/ 63 w 110"/>
                <a:gd name="T83" fmla="*/ 222 h 623"/>
                <a:gd name="T84" fmla="*/ 66 w 110"/>
                <a:gd name="T85" fmla="*/ 262 h 623"/>
                <a:gd name="T86" fmla="*/ 69 w 110"/>
                <a:gd name="T87" fmla="*/ 302 h 623"/>
                <a:gd name="T88" fmla="*/ 73 w 110"/>
                <a:gd name="T89" fmla="*/ 380 h 623"/>
                <a:gd name="T90" fmla="*/ 76 w 110"/>
                <a:gd name="T91" fmla="*/ 440 h 623"/>
                <a:gd name="T92" fmla="*/ 82 w 110"/>
                <a:gd name="T93" fmla="*/ 507 h 623"/>
                <a:gd name="T94" fmla="*/ 89 w 110"/>
                <a:gd name="T95" fmla="*/ 543 h 623"/>
                <a:gd name="T96" fmla="*/ 90 w 110"/>
                <a:gd name="T97" fmla="*/ 555 h 623"/>
                <a:gd name="T98" fmla="*/ 91 w 110"/>
                <a:gd name="T99" fmla="*/ 577 h 623"/>
                <a:gd name="T100" fmla="*/ 92 w 110"/>
                <a:gd name="T101" fmla="*/ 611 h 623"/>
                <a:gd name="T102" fmla="*/ 93 w 110"/>
                <a:gd name="T103" fmla="*/ 623 h 623"/>
                <a:gd name="T104" fmla="*/ 94 w 110"/>
                <a:gd name="T105"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623">
                  <a:moveTo>
                    <a:pt x="94" y="623"/>
                  </a:moveTo>
                  <a:lnTo>
                    <a:pt x="107" y="622"/>
                  </a:lnTo>
                  <a:lnTo>
                    <a:pt x="109" y="618"/>
                  </a:lnTo>
                  <a:lnTo>
                    <a:pt x="110" y="613"/>
                  </a:lnTo>
                  <a:lnTo>
                    <a:pt x="106" y="593"/>
                  </a:lnTo>
                  <a:lnTo>
                    <a:pt x="106" y="588"/>
                  </a:lnTo>
                  <a:lnTo>
                    <a:pt x="107" y="584"/>
                  </a:lnTo>
                  <a:lnTo>
                    <a:pt x="90" y="303"/>
                  </a:lnTo>
                  <a:lnTo>
                    <a:pt x="81" y="137"/>
                  </a:lnTo>
                  <a:lnTo>
                    <a:pt x="73" y="132"/>
                  </a:lnTo>
                  <a:lnTo>
                    <a:pt x="67" y="128"/>
                  </a:lnTo>
                  <a:lnTo>
                    <a:pt x="62" y="119"/>
                  </a:lnTo>
                  <a:lnTo>
                    <a:pt x="65" y="109"/>
                  </a:lnTo>
                  <a:lnTo>
                    <a:pt x="66" y="98"/>
                  </a:lnTo>
                  <a:lnTo>
                    <a:pt x="66" y="88"/>
                  </a:lnTo>
                  <a:lnTo>
                    <a:pt x="66" y="78"/>
                  </a:lnTo>
                  <a:lnTo>
                    <a:pt x="64" y="67"/>
                  </a:lnTo>
                  <a:lnTo>
                    <a:pt x="58" y="36"/>
                  </a:lnTo>
                  <a:lnTo>
                    <a:pt x="56" y="34"/>
                  </a:lnTo>
                  <a:lnTo>
                    <a:pt x="52" y="32"/>
                  </a:lnTo>
                  <a:lnTo>
                    <a:pt x="45" y="12"/>
                  </a:lnTo>
                  <a:lnTo>
                    <a:pt x="41" y="9"/>
                  </a:lnTo>
                  <a:lnTo>
                    <a:pt x="35" y="2"/>
                  </a:lnTo>
                  <a:lnTo>
                    <a:pt x="32" y="0"/>
                  </a:lnTo>
                  <a:lnTo>
                    <a:pt x="27" y="3"/>
                  </a:lnTo>
                  <a:lnTo>
                    <a:pt x="23" y="4"/>
                  </a:lnTo>
                  <a:lnTo>
                    <a:pt x="15" y="4"/>
                  </a:lnTo>
                  <a:lnTo>
                    <a:pt x="3" y="3"/>
                  </a:lnTo>
                  <a:lnTo>
                    <a:pt x="2" y="4"/>
                  </a:lnTo>
                  <a:lnTo>
                    <a:pt x="0" y="7"/>
                  </a:lnTo>
                  <a:lnTo>
                    <a:pt x="0" y="18"/>
                  </a:lnTo>
                  <a:lnTo>
                    <a:pt x="1" y="20"/>
                  </a:lnTo>
                  <a:lnTo>
                    <a:pt x="19" y="22"/>
                  </a:lnTo>
                  <a:lnTo>
                    <a:pt x="29" y="24"/>
                  </a:lnTo>
                  <a:lnTo>
                    <a:pt x="35" y="28"/>
                  </a:lnTo>
                  <a:lnTo>
                    <a:pt x="36" y="29"/>
                  </a:lnTo>
                  <a:lnTo>
                    <a:pt x="43" y="47"/>
                  </a:lnTo>
                  <a:lnTo>
                    <a:pt x="47" y="66"/>
                  </a:lnTo>
                  <a:lnTo>
                    <a:pt x="51" y="104"/>
                  </a:lnTo>
                  <a:lnTo>
                    <a:pt x="53" y="144"/>
                  </a:lnTo>
                  <a:lnTo>
                    <a:pt x="56" y="164"/>
                  </a:lnTo>
                  <a:lnTo>
                    <a:pt x="63" y="222"/>
                  </a:lnTo>
                  <a:lnTo>
                    <a:pt x="66" y="262"/>
                  </a:lnTo>
                  <a:lnTo>
                    <a:pt x="69" y="302"/>
                  </a:lnTo>
                  <a:lnTo>
                    <a:pt x="73" y="380"/>
                  </a:lnTo>
                  <a:lnTo>
                    <a:pt x="76" y="440"/>
                  </a:lnTo>
                  <a:lnTo>
                    <a:pt x="82" y="507"/>
                  </a:lnTo>
                  <a:lnTo>
                    <a:pt x="89" y="543"/>
                  </a:lnTo>
                  <a:lnTo>
                    <a:pt x="90" y="555"/>
                  </a:lnTo>
                  <a:lnTo>
                    <a:pt x="91" y="577"/>
                  </a:lnTo>
                  <a:lnTo>
                    <a:pt x="92" y="611"/>
                  </a:lnTo>
                  <a:lnTo>
                    <a:pt x="93" y="623"/>
                  </a:lnTo>
                  <a:lnTo>
                    <a:pt x="94" y="6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5" name="Freeform 71"/>
            <p:cNvSpPr>
              <a:spLocks/>
            </p:cNvSpPr>
            <p:nvPr/>
          </p:nvSpPr>
          <p:spPr bwMode="auto">
            <a:xfrm rot="262361">
              <a:off x="5102" y="1446"/>
              <a:ext cx="25" cy="306"/>
            </a:xfrm>
            <a:custGeom>
              <a:avLst/>
              <a:gdLst>
                <a:gd name="T0" fmla="*/ 25 w 25"/>
                <a:gd name="T1" fmla="*/ 306 h 306"/>
                <a:gd name="T2" fmla="*/ 8 w 25"/>
                <a:gd name="T3" fmla="*/ 0 h 306"/>
                <a:gd name="T4" fmla="*/ 7 w 25"/>
                <a:gd name="T5" fmla="*/ 0 h 306"/>
                <a:gd name="T6" fmla="*/ 6 w 25"/>
                <a:gd name="T7" fmla="*/ 1 h 306"/>
                <a:gd name="T8" fmla="*/ 5 w 25"/>
                <a:gd name="T9" fmla="*/ 2 h 306"/>
                <a:gd name="T10" fmla="*/ 4 w 25"/>
                <a:gd name="T11" fmla="*/ 2 h 306"/>
                <a:gd name="T12" fmla="*/ 2 w 25"/>
                <a:gd name="T13" fmla="*/ 5 h 306"/>
                <a:gd name="T14" fmla="*/ 0 w 25"/>
                <a:gd name="T15" fmla="*/ 9 h 306"/>
                <a:gd name="T16" fmla="*/ 3 w 25"/>
                <a:gd name="T17" fmla="*/ 80 h 306"/>
                <a:gd name="T18" fmla="*/ 7 w 25"/>
                <a:gd name="T19" fmla="*/ 151 h 306"/>
                <a:gd name="T20" fmla="*/ 8 w 25"/>
                <a:gd name="T21" fmla="*/ 188 h 306"/>
                <a:gd name="T22" fmla="*/ 10 w 25"/>
                <a:gd name="T23" fmla="*/ 222 h 306"/>
                <a:gd name="T24" fmla="*/ 14 w 25"/>
                <a:gd name="T25" fmla="*/ 257 h 306"/>
                <a:gd name="T26" fmla="*/ 18 w 25"/>
                <a:gd name="T27" fmla="*/ 292 h 306"/>
                <a:gd name="T28" fmla="*/ 19 w 25"/>
                <a:gd name="T29" fmla="*/ 297 h 306"/>
                <a:gd name="T30" fmla="*/ 20 w 25"/>
                <a:gd name="T31" fmla="*/ 300 h 306"/>
                <a:gd name="T32" fmla="*/ 21 w 25"/>
                <a:gd name="T33" fmla="*/ 303 h 306"/>
                <a:gd name="T34" fmla="*/ 22 w 25"/>
                <a:gd name="T35" fmla="*/ 304 h 306"/>
                <a:gd name="T36" fmla="*/ 23 w 25"/>
                <a:gd name="T37" fmla="*/ 305 h 306"/>
                <a:gd name="T38" fmla="*/ 24 w 25"/>
                <a:gd name="T39" fmla="*/ 306 h 306"/>
                <a:gd name="T40" fmla="*/ 25 w 25"/>
                <a:gd name="T4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06">
                  <a:moveTo>
                    <a:pt x="25" y="306"/>
                  </a:moveTo>
                  <a:lnTo>
                    <a:pt x="8" y="0"/>
                  </a:lnTo>
                  <a:lnTo>
                    <a:pt x="7" y="0"/>
                  </a:lnTo>
                  <a:lnTo>
                    <a:pt x="6" y="1"/>
                  </a:lnTo>
                  <a:lnTo>
                    <a:pt x="5" y="2"/>
                  </a:lnTo>
                  <a:lnTo>
                    <a:pt x="4" y="2"/>
                  </a:lnTo>
                  <a:lnTo>
                    <a:pt x="2" y="5"/>
                  </a:lnTo>
                  <a:lnTo>
                    <a:pt x="0" y="9"/>
                  </a:lnTo>
                  <a:lnTo>
                    <a:pt x="3" y="80"/>
                  </a:lnTo>
                  <a:lnTo>
                    <a:pt x="7" y="151"/>
                  </a:lnTo>
                  <a:lnTo>
                    <a:pt x="8" y="188"/>
                  </a:lnTo>
                  <a:lnTo>
                    <a:pt x="10" y="222"/>
                  </a:lnTo>
                  <a:lnTo>
                    <a:pt x="14" y="257"/>
                  </a:lnTo>
                  <a:lnTo>
                    <a:pt x="18" y="292"/>
                  </a:lnTo>
                  <a:lnTo>
                    <a:pt x="19" y="297"/>
                  </a:lnTo>
                  <a:lnTo>
                    <a:pt x="20" y="300"/>
                  </a:lnTo>
                  <a:lnTo>
                    <a:pt x="21" y="303"/>
                  </a:lnTo>
                  <a:lnTo>
                    <a:pt x="22" y="304"/>
                  </a:lnTo>
                  <a:lnTo>
                    <a:pt x="23" y="305"/>
                  </a:lnTo>
                  <a:lnTo>
                    <a:pt x="24" y="306"/>
                  </a:lnTo>
                  <a:lnTo>
                    <a:pt x="25" y="3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336" name="Group 72"/>
          <p:cNvGrpSpPr>
            <a:grpSpLocks/>
          </p:cNvGrpSpPr>
          <p:nvPr/>
        </p:nvGrpSpPr>
        <p:grpSpPr bwMode="auto">
          <a:xfrm>
            <a:off x="7092950" y="3141663"/>
            <a:ext cx="1692275" cy="893762"/>
            <a:chOff x="4558" y="1933"/>
            <a:chExt cx="1066" cy="563"/>
          </a:xfrm>
        </p:grpSpPr>
        <p:grpSp>
          <p:nvGrpSpPr>
            <p:cNvPr id="11337" name="Group 73"/>
            <p:cNvGrpSpPr>
              <a:grpSpLocks/>
            </p:cNvGrpSpPr>
            <p:nvPr/>
          </p:nvGrpSpPr>
          <p:grpSpPr bwMode="auto">
            <a:xfrm>
              <a:off x="4558" y="2251"/>
              <a:ext cx="721" cy="245"/>
              <a:chOff x="4513" y="981"/>
              <a:chExt cx="601" cy="204"/>
            </a:xfrm>
          </p:grpSpPr>
          <p:sp>
            <p:nvSpPr>
              <p:cNvPr id="11338" name="Freeform 74"/>
              <p:cNvSpPr>
                <a:spLocks/>
              </p:cNvSpPr>
              <p:nvPr/>
            </p:nvSpPr>
            <p:spPr bwMode="auto">
              <a:xfrm rot="364415">
                <a:off x="4750" y="981"/>
                <a:ext cx="139" cy="91"/>
              </a:xfrm>
              <a:custGeom>
                <a:avLst/>
                <a:gdLst>
                  <a:gd name="T0" fmla="*/ 28 w 139"/>
                  <a:gd name="T1" fmla="*/ 91 h 91"/>
                  <a:gd name="T2" fmla="*/ 139 w 139"/>
                  <a:gd name="T3" fmla="*/ 79 h 91"/>
                  <a:gd name="T4" fmla="*/ 122 w 139"/>
                  <a:gd name="T5" fmla="*/ 76 h 91"/>
                  <a:gd name="T6" fmla="*/ 121 w 139"/>
                  <a:gd name="T7" fmla="*/ 73 h 91"/>
                  <a:gd name="T8" fmla="*/ 121 w 139"/>
                  <a:gd name="T9" fmla="*/ 66 h 91"/>
                  <a:gd name="T10" fmla="*/ 118 w 139"/>
                  <a:gd name="T11" fmla="*/ 50 h 91"/>
                  <a:gd name="T12" fmla="*/ 110 w 139"/>
                  <a:gd name="T13" fmla="*/ 18 h 91"/>
                  <a:gd name="T14" fmla="*/ 83 w 139"/>
                  <a:gd name="T15" fmla="*/ 9 h 91"/>
                  <a:gd name="T16" fmla="*/ 62 w 139"/>
                  <a:gd name="T17" fmla="*/ 4 h 91"/>
                  <a:gd name="T18" fmla="*/ 49 w 139"/>
                  <a:gd name="T19" fmla="*/ 2 h 91"/>
                  <a:gd name="T20" fmla="*/ 34 w 139"/>
                  <a:gd name="T21" fmla="*/ 1 h 91"/>
                  <a:gd name="T22" fmla="*/ 27 w 139"/>
                  <a:gd name="T23" fmla="*/ 0 h 91"/>
                  <a:gd name="T24" fmla="*/ 14 w 139"/>
                  <a:gd name="T25" fmla="*/ 2 h 91"/>
                  <a:gd name="T26" fmla="*/ 0 w 139"/>
                  <a:gd name="T27" fmla="*/ 4 h 91"/>
                  <a:gd name="T28" fmla="*/ 9 w 139"/>
                  <a:gd name="T29" fmla="*/ 7 h 91"/>
                  <a:gd name="T30" fmla="*/ 19 w 139"/>
                  <a:gd name="T31" fmla="*/ 10 h 91"/>
                  <a:gd name="T32" fmla="*/ 46 w 139"/>
                  <a:gd name="T33" fmla="*/ 16 h 91"/>
                  <a:gd name="T34" fmla="*/ 56 w 139"/>
                  <a:gd name="T35" fmla="*/ 18 h 91"/>
                  <a:gd name="T36" fmla="*/ 65 w 139"/>
                  <a:gd name="T37" fmla="*/ 22 h 91"/>
                  <a:gd name="T38" fmla="*/ 73 w 139"/>
                  <a:gd name="T39" fmla="*/ 27 h 91"/>
                  <a:gd name="T40" fmla="*/ 76 w 139"/>
                  <a:gd name="T41" fmla="*/ 30 h 91"/>
                  <a:gd name="T42" fmla="*/ 79 w 139"/>
                  <a:gd name="T43" fmla="*/ 41 h 91"/>
                  <a:gd name="T44" fmla="*/ 84 w 139"/>
                  <a:gd name="T45" fmla="*/ 68 h 91"/>
                  <a:gd name="T46" fmla="*/ 85 w 139"/>
                  <a:gd name="T47" fmla="*/ 72 h 91"/>
                  <a:gd name="T48" fmla="*/ 85 w 139"/>
                  <a:gd name="T49" fmla="*/ 75 h 91"/>
                  <a:gd name="T50" fmla="*/ 83 w 139"/>
                  <a:gd name="T51" fmla="*/ 78 h 91"/>
                  <a:gd name="T52" fmla="*/ 78 w 139"/>
                  <a:gd name="T53" fmla="*/ 82 h 91"/>
                  <a:gd name="T54" fmla="*/ 5 w 139"/>
                  <a:gd name="T55" fmla="*/ 88 h 91"/>
                  <a:gd name="T56" fmla="*/ 28 w 139"/>
                  <a:gd name="T5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91">
                    <a:moveTo>
                      <a:pt x="28" y="91"/>
                    </a:moveTo>
                    <a:lnTo>
                      <a:pt x="139" y="79"/>
                    </a:lnTo>
                    <a:lnTo>
                      <a:pt x="122" y="76"/>
                    </a:lnTo>
                    <a:lnTo>
                      <a:pt x="121" y="73"/>
                    </a:lnTo>
                    <a:lnTo>
                      <a:pt x="121" y="66"/>
                    </a:lnTo>
                    <a:lnTo>
                      <a:pt x="118" y="50"/>
                    </a:lnTo>
                    <a:lnTo>
                      <a:pt x="110" y="18"/>
                    </a:lnTo>
                    <a:lnTo>
                      <a:pt x="83" y="9"/>
                    </a:lnTo>
                    <a:lnTo>
                      <a:pt x="62" y="4"/>
                    </a:lnTo>
                    <a:lnTo>
                      <a:pt x="49" y="2"/>
                    </a:lnTo>
                    <a:lnTo>
                      <a:pt x="34" y="1"/>
                    </a:lnTo>
                    <a:lnTo>
                      <a:pt x="27" y="0"/>
                    </a:lnTo>
                    <a:lnTo>
                      <a:pt x="14" y="2"/>
                    </a:lnTo>
                    <a:lnTo>
                      <a:pt x="0" y="4"/>
                    </a:lnTo>
                    <a:lnTo>
                      <a:pt x="9" y="7"/>
                    </a:lnTo>
                    <a:lnTo>
                      <a:pt x="19" y="10"/>
                    </a:lnTo>
                    <a:lnTo>
                      <a:pt x="46" y="16"/>
                    </a:lnTo>
                    <a:lnTo>
                      <a:pt x="56" y="18"/>
                    </a:lnTo>
                    <a:lnTo>
                      <a:pt x="65" y="22"/>
                    </a:lnTo>
                    <a:lnTo>
                      <a:pt x="73" y="27"/>
                    </a:lnTo>
                    <a:lnTo>
                      <a:pt x="76" y="30"/>
                    </a:lnTo>
                    <a:lnTo>
                      <a:pt x="79" y="41"/>
                    </a:lnTo>
                    <a:lnTo>
                      <a:pt x="84" y="68"/>
                    </a:lnTo>
                    <a:lnTo>
                      <a:pt x="85" y="72"/>
                    </a:lnTo>
                    <a:lnTo>
                      <a:pt x="85" y="75"/>
                    </a:lnTo>
                    <a:lnTo>
                      <a:pt x="83" y="78"/>
                    </a:lnTo>
                    <a:lnTo>
                      <a:pt x="78" y="82"/>
                    </a:lnTo>
                    <a:lnTo>
                      <a:pt x="5" y="88"/>
                    </a:lnTo>
                    <a:lnTo>
                      <a:pt x="28" y="91"/>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9" name="Freeform 75"/>
              <p:cNvSpPr>
                <a:spLocks/>
              </p:cNvSpPr>
              <p:nvPr/>
            </p:nvSpPr>
            <p:spPr bwMode="auto">
              <a:xfrm rot="364415">
                <a:off x="4609" y="1064"/>
                <a:ext cx="255" cy="32"/>
              </a:xfrm>
              <a:custGeom>
                <a:avLst/>
                <a:gdLst>
                  <a:gd name="T0" fmla="*/ 39 w 255"/>
                  <a:gd name="T1" fmla="*/ 32 h 32"/>
                  <a:gd name="T2" fmla="*/ 48 w 255"/>
                  <a:gd name="T3" fmla="*/ 32 h 32"/>
                  <a:gd name="T4" fmla="*/ 55 w 255"/>
                  <a:gd name="T5" fmla="*/ 32 h 32"/>
                  <a:gd name="T6" fmla="*/ 64 w 255"/>
                  <a:gd name="T7" fmla="*/ 32 h 32"/>
                  <a:gd name="T8" fmla="*/ 71 w 255"/>
                  <a:gd name="T9" fmla="*/ 32 h 32"/>
                  <a:gd name="T10" fmla="*/ 90 w 255"/>
                  <a:gd name="T11" fmla="*/ 31 h 32"/>
                  <a:gd name="T12" fmla="*/ 106 w 255"/>
                  <a:gd name="T13" fmla="*/ 30 h 32"/>
                  <a:gd name="T14" fmla="*/ 122 w 255"/>
                  <a:gd name="T15" fmla="*/ 28 h 32"/>
                  <a:gd name="T16" fmla="*/ 131 w 255"/>
                  <a:gd name="T17" fmla="*/ 28 h 32"/>
                  <a:gd name="T18" fmla="*/ 139 w 255"/>
                  <a:gd name="T19" fmla="*/ 28 h 32"/>
                  <a:gd name="T20" fmla="*/ 146 w 255"/>
                  <a:gd name="T21" fmla="*/ 28 h 32"/>
                  <a:gd name="T22" fmla="*/ 155 w 255"/>
                  <a:gd name="T23" fmla="*/ 28 h 32"/>
                  <a:gd name="T24" fmla="*/ 162 w 255"/>
                  <a:gd name="T25" fmla="*/ 29 h 32"/>
                  <a:gd name="T26" fmla="*/ 171 w 255"/>
                  <a:gd name="T27" fmla="*/ 30 h 32"/>
                  <a:gd name="T28" fmla="*/ 255 w 255"/>
                  <a:gd name="T29" fmla="*/ 22 h 32"/>
                  <a:gd name="T30" fmla="*/ 248 w 255"/>
                  <a:gd name="T31" fmla="*/ 0 h 32"/>
                  <a:gd name="T32" fmla="*/ 233 w 255"/>
                  <a:gd name="T33" fmla="*/ 0 h 32"/>
                  <a:gd name="T34" fmla="*/ 217 w 255"/>
                  <a:gd name="T35" fmla="*/ 1 h 32"/>
                  <a:gd name="T36" fmla="*/ 187 w 255"/>
                  <a:gd name="T37" fmla="*/ 3 h 32"/>
                  <a:gd name="T38" fmla="*/ 157 w 255"/>
                  <a:gd name="T39" fmla="*/ 7 h 32"/>
                  <a:gd name="T40" fmla="*/ 125 w 255"/>
                  <a:gd name="T41" fmla="*/ 10 h 32"/>
                  <a:gd name="T42" fmla="*/ 94 w 255"/>
                  <a:gd name="T43" fmla="*/ 14 h 32"/>
                  <a:gd name="T44" fmla="*/ 63 w 255"/>
                  <a:gd name="T45" fmla="*/ 17 h 32"/>
                  <a:gd name="T46" fmla="*/ 0 w 255"/>
                  <a:gd name="T47" fmla="*/ 27 h 32"/>
                  <a:gd name="T48" fmla="*/ 39 w 255"/>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2">
                    <a:moveTo>
                      <a:pt x="39" y="32"/>
                    </a:moveTo>
                    <a:lnTo>
                      <a:pt x="48" y="32"/>
                    </a:lnTo>
                    <a:lnTo>
                      <a:pt x="55" y="32"/>
                    </a:lnTo>
                    <a:lnTo>
                      <a:pt x="64" y="32"/>
                    </a:lnTo>
                    <a:lnTo>
                      <a:pt x="71" y="32"/>
                    </a:lnTo>
                    <a:lnTo>
                      <a:pt x="90" y="31"/>
                    </a:lnTo>
                    <a:lnTo>
                      <a:pt x="106" y="30"/>
                    </a:lnTo>
                    <a:lnTo>
                      <a:pt x="122" y="28"/>
                    </a:lnTo>
                    <a:lnTo>
                      <a:pt x="131" y="28"/>
                    </a:lnTo>
                    <a:lnTo>
                      <a:pt x="139" y="28"/>
                    </a:lnTo>
                    <a:lnTo>
                      <a:pt x="146" y="28"/>
                    </a:lnTo>
                    <a:lnTo>
                      <a:pt x="155" y="28"/>
                    </a:lnTo>
                    <a:lnTo>
                      <a:pt x="162" y="29"/>
                    </a:lnTo>
                    <a:lnTo>
                      <a:pt x="171" y="30"/>
                    </a:lnTo>
                    <a:lnTo>
                      <a:pt x="255" y="22"/>
                    </a:lnTo>
                    <a:lnTo>
                      <a:pt x="248" y="0"/>
                    </a:lnTo>
                    <a:lnTo>
                      <a:pt x="233" y="0"/>
                    </a:lnTo>
                    <a:lnTo>
                      <a:pt x="217" y="1"/>
                    </a:lnTo>
                    <a:lnTo>
                      <a:pt x="187" y="3"/>
                    </a:lnTo>
                    <a:lnTo>
                      <a:pt x="157" y="7"/>
                    </a:lnTo>
                    <a:lnTo>
                      <a:pt x="125" y="10"/>
                    </a:lnTo>
                    <a:lnTo>
                      <a:pt x="94" y="14"/>
                    </a:lnTo>
                    <a:lnTo>
                      <a:pt x="63" y="17"/>
                    </a:lnTo>
                    <a:lnTo>
                      <a:pt x="0" y="27"/>
                    </a:lnTo>
                    <a:lnTo>
                      <a:pt x="39" y="3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0" name="Freeform 76"/>
              <p:cNvSpPr>
                <a:spLocks/>
              </p:cNvSpPr>
              <p:nvPr/>
            </p:nvSpPr>
            <p:spPr bwMode="auto">
              <a:xfrm rot="364415">
                <a:off x="4880" y="1087"/>
                <a:ext cx="161" cy="20"/>
              </a:xfrm>
              <a:custGeom>
                <a:avLst/>
                <a:gdLst>
                  <a:gd name="T0" fmla="*/ 6 w 161"/>
                  <a:gd name="T1" fmla="*/ 20 h 20"/>
                  <a:gd name="T2" fmla="*/ 23 w 161"/>
                  <a:gd name="T3" fmla="*/ 20 h 20"/>
                  <a:gd name="T4" fmla="*/ 41 w 161"/>
                  <a:gd name="T5" fmla="*/ 19 h 20"/>
                  <a:gd name="T6" fmla="*/ 57 w 161"/>
                  <a:gd name="T7" fmla="*/ 18 h 20"/>
                  <a:gd name="T8" fmla="*/ 73 w 161"/>
                  <a:gd name="T9" fmla="*/ 16 h 20"/>
                  <a:gd name="T10" fmla="*/ 90 w 161"/>
                  <a:gd name="T11" fmla="*/ 15 h 20"/>
                  <a:gd name="T12" fmla="*/ 107 w 161"/>
                  <a:gd name="T13" fmla="*/ 13 h 20"/>
                  <a:gd name="T14" fmla="*/ 123 w 161"/>
                  <a:gd name="T15" fmla="*/ 10 h 20"/>
                  <a:gd name="T16" fmla="*/ 140 w 161"/>
                  <a:gd name="T17" fmla="*/ 7 h 20"/>
                  <a:gd name="T18" fmla="*/ 143 w 161"/>
                  <a:gd name="T19" fmla="*/ 6 h 20"/>
                  <a:gd name="T20" fmla="*/ 145 w 161"/>
                  <a:gd name="T21" fmla="*/ 6 h 20"/>
                  <a:gd name="T22" fmla="*/ 150 w 161"/>
                  <a:gd name="T23" fmla="*/ 4 h 20"/>
                  <a:gd name="T24" fmla="*/ 155 w 161"/>
                  <a:gd name="T25" fmla="*/ 4 h 20"/>
                  <a:gd name="T26" fmla="*/ 158 w 161"/>
                  <a:gd name="T27" fmla="*/ 2 h 20"/>
                  <a:gd name="T28" fmla="*/ 160 w 161"/>
                  <a:gd name="T29" fmla="*/ 2 h 20"/>
                  <a:gd name="T30" fmla="*/ 161 w 161"/>
                  <a:gd name="T31" fmla="*/ 2 h 20"/>
                  <a:gd name="T32" fmla="*/ 161 w 161"/>
                  <a:gd name="T33" fmla="*/ 1 h 20"/>
                  <a:gd name="T34" fmla="*/ 161 w 161"/>
                  <a:gd name="T35" fmla="*/ 0 h 20"/>
                  <a:gd name="T36" fmla="*/ 160 w 161"/>
                  <a:gd name="T37" fmla="*/ 0 h 20"/>
                  <a:gd name="T38" fmla="*/ 2 w 161"/>
                  <a:gd name="T39" fmla="*/ 0 h 20"/>
                  <a:gd name="T40" fmla="*/ 1 w 161"/>
                  <a:gd name="T41" fmla="*/ 0 h 20"/>
                  <a:gd name="T42" fmla="*/ 0 w 161"/>
                  <a:gd name="T43" fmla="*/ 1 h 20"/>
                  <a:gd name="T44" fmla="*/ 0 w 161"/>
                  <a:gd name="T45" fmla="*/ 2 h 20"/>
                  <a:gd name="T46" fmla="*/ 0 w 161"/>
                  <a:gd name="T47" fmla="*/ 4 h 20"/>
                  <a:gd name="T48" fmla="*/ 1 w 161"/>
                  <a:gd name="T49" fmla="*/ 8 h 20"/>
                  <a:gd name="T50" fmla="*/ 1 w 161"/>
                  <a:gd name="T51" fmla="*/ 9 h 20"/>
                  <a:gd name="T52" fmla="*/ 2 w 161"/>
                  <a:gd name="T53" fmla="*/ 12 h 20"/>
                  <a:gd name="T54" fmla="*/ 3 w 161"/>
                  <a:gd name="T55" fmla="*/ 15 h 20"/>
                  <a:gd name="T56" fmla="*/ 2 w 161"/>
                  <a:gd name="T57" fmla="*/ 16 h 20"/>
                  <a:gd name="T58" fmla="*/ 3 w 161"/>
                  <a:gd name="T59" fmla="*/ 16 h 20"/>
                  <a:gd name="T60" fmla="*/ 3 w 161"/>
                  <a:gd name="T61" fmla="*/ 17 h 20"/>
                  <a:gd name="T62" fmla="*/ 3 w 161"/>
                  <a:gd name="T63" fmla="*/ 18 h 20"/>
                  <a:gd name="T64" fmla="*/ 5 w 161"/>
                  <a:gd name="T65" fmla="*/ 20 h 20"/>
                  <a:gd name="T66" fmla="*/ 6 w 161"/>
                  <a:gd name="T6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0">
                    <a:moveTo>
                      <a:pt x="6" y="20"/>
                    </a:moveTo>
                    <a:lnTo>
                      <a:pt x="23" y="20"/>
                    </a:lnTo>
                    <a:lnTo>
                      <a:pt x="41" y="19"/>
                    </a:lnTo>
                    <a:lnTo>
                      <a:pt x="57" y="18"/>
                    </a:lnTo>
                    <a:lnTo>
                      <a:pt x="73" y="16"/>
                    </a:lnTo>
                    <a:lnTo>
                      <a:pt x="90" y="15"/>
                    </a:lnTo>
                    <a:lnTo>
                      <a:pt x="107" y="13"/>
                    </a:lnTo>
                    <a:lnTo>
                      <a:pt x="123" y="10"/>
                    </a:lnTo>
                    <a:lnTo>
                      <a:pt x="140" y="7"/>
                    </a:lnTo>
                    <a:lnTo>
                      <a:pt x="143" y="6"/>
                    </a:lnTo>
                    <a:lnTo>
                      <a:pt x="145" y="6"/>
                    </a:lnTo>
                    <a:lnTo>
                      <a:pt x="150" y="4"/>
                    </a:lnTo>
                    <a:lnTo>
                      <a:pt x="155" y="4"/>
                    </a:lnTo>
                    <a:lnTo>
                      <a:pt x="158" y="2"/>
                    </a:lnTo>
                    <a:lnTo>
                      <a:pt x="160" y="2"/>
                    </a:lnTo>
                    <a:lnTo>
                      <a:pt x="161" y="2"/>
                    </a:lnTo>
                    <a:lnTo>
                      <a:pt x="161" y="1"/>
                    </a:lnTo>
                    <a:lnTo>
                      <a:pt x="161" y="0"/>
                    </a:lnTo>
                    <a:lnTo>
                      <a:pt x="160" y="0"/>
                    </a:lnTo>
                    <a:lnTo>
                      <a:pt x="2" y="0"/>
                    </a:lnTo>
                    <a:lnTo>
                      <a:pt x="1" y="0"/>
                    </a:lnTo>
                    <a:lnTo>
                      <a:pt x="0" y="1"/>
                    </a:lnTo>
                    <a:lnTo>
                      <a:pt x="0" y="2"/>
                    </a:lnTo>
                    <a:lnTo>
                      <a:pt x="0" y="4"/>
                    </a:lnTo>
                    <a:lnTo>
                      <a:pt x="1" y="8"/>
                    </a:lnTo>
                    <a:lnTo>
                      <a:pt x="1" y="9"/>
                    </a:lnTo>
                    <a:lnTo>
                      <a:pt x="2" y="12"/>
                    </a:lnTo>
                    <a:lnTo>
                      <a:pt x="3" y="15"/>
                    </a:lnTo>
                    <a:lnTo>
                      <a:pt x="2" y="16"/>
                    </a:lnTo>
                    <a:lnTo>
                      <a:pt x="3" y="16"/>
                    </a:lnTo>
                    <a:lnTo>
                      <a:pt x="3" y="17"/>
                    </a:lnTo>
                    <a:lnTo>
                      <a:pt x="3" y="18"/>
                    </a:lnTo>
                    <a:lnTo>
                      <a:pt x="5" y="20"/>
                    </a:lnTo>
                    <a:lnTo>
                      <a:pt x="6" y="2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1" name="Freeform 77"/>
              <p:cNvSpPr>
                <a:spLocks/>
              </p:cNvSpPr>
              <p:nvPr/>
            </p:nvSpPr>
            <p:spPr bwMode="auto">
              <a:xfrm rot="416792">
                <a:off x="4513" y="1083"/>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1342" name="Rectangle 78"/>
            <p:cNvSpPr>
              <a:spLocks noChangeArrowheads="1"/>
            </p:cNvSpPr>
            <p:nvPr/>
          </p:nvSpPr>
          <p:spPr bwMode="auto">
            <a:xfrm>
              <a:off x="4944" y="1933"/>
              <a:ext cx="680"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a:t>Grüner Punkt: </a:t>
              </a:r>
            </a:p>
            <a:p>
              <a:pPr algn="ctr"/>
              <a:r>
                <a:rPr lang="de-DE" altLang="de-DE" sz="1600"/>
                <a:t>       gelbe Tonne</a:t>
              </a:r>
            </a:p>
          </p:txBody>
        </p:sp>
      </p:grpSp>
      <p:grpSp>
        <p:nvGrpSpPr>
          <p:cNvPr id="11343" name="Group 79"/>
          <p:cNvGrpSpPr>
            <a:grpSpLocks/>
          </p:cNvGrpSpPr>
          <p:nvPr/>
        </p:nvGrpSpPr>
        <p:grpSpPr bwMode="auto">
          <a:xfrm>
            <a:off x="5148263" y="5013325"/>
            <a:ext cx="1241425" cy="1487488"/>
            <a:chOff x="3833" y="1026"/>
            <a:chExt cx="651" cy="781"/>
          </a:xfrm>
        </p:grpSpPr>
        <p:sp>
          <p:nvSpPr>
            <p:cNvPr id="11344" name="Freeform 80"/>
            <p:cNvSpPr>
              <a:spLocks/>
            </p:cNvSpPr>
            <p:nvPr/>
          </p:nvSpPr>
          <p:spPr bwMode="auto">
            <a:xfrm rot="262361">
              <a:off x="4482" y="1275"/>
              <a:ext cx="2" cy="38"/>
            </a:xfrm>
            <a:custGeom>
              <a:avLst/>
              <a:gdLst>
                <a:gd name="T0" fmla="*/ 2 w 2"/>
                <a:gd name="T1" fmla="*/ 38 h 38"/>
                <a:gd name="T2" fmla="*/ 0 w 2"/>
                <a:gd name="T3" fmla="*/ 0 h 38"/>
                <a:gd name="T4" fmla="*/ 2 w 2"/>
                <a:gd name="T5" fmla="*/ 38 h 38"/>
              </a:gdLst>
              <a:ahLst/>
              <a:cxnLst>
                <a:cxn ang="0">
                  <a:pos x="T0" y="T1"/>
                </a:cxn>
                <a:cxn ang="0">
                  <a:pos x="T2" y="T3"/>
                </a:cxn>
                <a:cxn ang="0">
                  <a:pos x="T4" y="T5"/>
                </a:cxn>
              </a:cxnLst>
              <a:rect l="0" t="0" r="r" b="b"/>
              <a:pathLst>
                <a:path w="2" h="38">
                  <a:moveTo>
                    <a:pt x="2" y="38"/>
                  </a:moveTo>
                  <a:lnTo>
                    <a:pt x="0" y="0"/>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5" name="Freeform 81"/>
            <p:cNvSpPr>
              <a:spLocks/>
            </p:cNvSpPr>
            <p:nvPr/>
          </p:nvSpPr>
          <p:spPr bwMode="auto">
            <a:xfrm rot="262361">
              <a:off x="4240" y="1224"/>
              <a:ext cx="1" cy="7"/>
            </a:xfrm>
            <a:custGeom>
              <a:avLst/>
              <a:gdLst>
                <a:gd name="T0" fmla="*/ 0 w 1"/>
                <a:gd name="T1" fmla="*/ 7 h 7"/>
                <a:gd name="T2" fmla="*/ 0 w 1"/>
                <a:gd name="T3" fmla="*/ 6 h 7"/>
                <a:gd name="T4" fmla="*/ 1 w 1"/>
                <a:gd name="T5" fmla="*/ 3 h 7"/>
                <a:gd name="T6" fmla="*/ 1 w 1"/>
                <a:gd name="T7" fmla="*/ 2 h 7"/>
                <a:gd name="T8" fmla="*/ 0 w 1"/>
                <a:gd name="T9" fmla="*/ 0 h 7"/>
                <a:gd name="T10" fmla="*/ 0 w 1"/>
                <a:gd name="T11" fmla="*/ 7 h 7"/>
              </a:gdLst>
              <a:ahLst/>
              <a:cxnLst>
                <a:cxn ang="0">
                  <a:pos x="T0" y="T1"/>
                </a:cxn>
                <a:cxn ang="0">
                  <a:pos x="T2" y="T3"/>
                </a:cxn>
                <a:cxn ang="0">
                  <a:pos x="T4" y="T5"/>
                </a:cxn>
                <a:cxn ang="0">
                  <a:pos x="T6" y="T7"/>
                </a:cxn>
                <a:cxn ang="0">
                  <a:pos x="T8" y="T9"/>
                </a:cxn>
                <a:cxn ang="0">
                  <a:pos x="T10" y="T11"/>
                </a:cxn>
              </a:cxnLst>
              <a:rect l="0" t="0" r="r" b="b"/>
              <a:pathLst>
                <a:path w="1" h="7">
                  <a:moveTo>
                    <a:pt x="0" y="7"/>
                  </a:moveTo>
                  <a:lnTo>
                    <a:pt x="0" y="6"/>
                  </a:lnTo>
                  <a:lnTo>
                    <a:pt x="1" y="3"/>
                  </a:lnTo>
                  <a:lnTo>
                    <a:pt x="1"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6" name="Freeform 82"/>
            <p:cNvSpPr>
              <a:spLocks/>
            </p:cNvSpPr>
            <p:nvPr/>
          </p:nvSpPr>
          <p:spPr bwMode="auto">
            <a:xfrm rot="262361">
              <a:off x="4252" y="1137"/>
              <a:ext cx="1" cy="8"/>
            </a:xfrm>
            <a:custGeom>
              <a:avLst/>
              <a:gdLst>
                <a:gd name="T0" fmla="*/ 1 w 1"/>
                <a:gd name="T1" fmla="*/ 8 h 8"/>
                <a:gd name="T2" fmla="*/ 0 w 1"/>
                <a:gd name="T3" fmla="*/ 0 h 8"/>
                <a:gd name="T4" fmla="*/ 1 w 1"/>
                <a:gd name="T5" fmla="*/ 8 h 8"/>
              </a:gdLst>
              <a:ahLst/>
              <a:cxnLst>
                <a:cxn ang="0">
                  <a:pos x="T0" y="T1"/>
                </a:cxn>
                <a:cxn ang="0">
                  <a:pos x="T2" y="T3"/>
                </a:cxn>
                <a:cxn ang="0">
                  <a:pos x="T4" y="T5"/>
                </a:cxn>
              </a:cxnLst>
              <a:rect l="0" t="0" r="r" b="b"/>
              <a:pathLst>
                <a:path w="1" h="8">
                  <a:moveTo>
                    <a:pt x="1" y="8"/>
                  </a:moveTo>
                  <a:lnTo>
                    <a:pt x="0" y="0"/>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7" name="Freeform 83"/>
            <p:cNvSpPr>
              <a:spLocks/>
            </p:cNvSpPr>
            <p:nvPr/>
          </p:nvSpPr>
          <p:spPr bwMode="auto">
            <a:xfrm rot="262361">
              <a:off x="4015" y="1172"/>
              <a:ext cx="106" cy="576"/>
            </a:xfrm>
            <a:custGeom>
              <a:avLst/>
              <a:gdLst>
                <a:gd name="T0" fmla="*/ 17 w 72"/>
                <a:gd name="T1" fmla="*/ 535 h 535"/>
                <a:gd name="T2" fmla="*/ 72 w 72"/>
                <a:gd name="T3" fmla="*/ 533 h 535"/>
                <a:gd name="T4" fmla="*/ 69 w 72"/>
                <a:gd name="T5" fmla="*/ 467 h 535"/>
                <a:gd name="T6" fmla="*/ 64 w 72"/>
                <a:gd name="T7" fmla="*/ 400 h 535"/>
                <a:gd name="T8" fmla="*/ 58 w 72"/>
                <a:gd name="T9" fmla="*/ 335 h 535"/>
                <a:gd name="T10" fmla="*/ 52 w 72"/>
                <a:gd name="T11" fmla="*/ 268 h 535"/>
                <a:gd name="T12" fmla="*/ 47 w 72"/>
                <a:gd name="T13" fmla="*/ 201 h 535"/>
                <a:gd name="T14" fmla="*/ 39 w 72"/>
                <a:gd name="T15" fmla="*/ 135 h 535"/>
                <a:gd name="T16" fmla="*/ 32 w 72"/>
                <a:gd name="T17" fmla="*/ 68 h 535"/>
                <a:gd name="T18" fmla="*/ 24 w 72"/>
                <a:gd name="T19" fmla="*/ 0 h 535"/>
                <a:gd name="T20" fmla="*/ 22 w 72"/>
                <a:gd name="T21" fmla="*/ 3 h 535"/>
                <a:gd name="T22" fmla="*/ 20 w 72"/>
                <a:gd name="T23" fmla="*/ 3 h 535"/>
                <a:gd name="T24" fmla="*/ 18 w 72"/>
                <a:gd name="T25" fmla="*/ 5 h 535"/>
                <a:gd name="T26" fmla="*/ 15 w 72"/>
                <a:gd name="T27" fmla="*/ 8 h 535"/>
                <a:gd name="T28" fmla="*/ 14 w 72"/>
                <a:gd name="T29" fmla="*/ 10 h 535"/>
                <a:gd name="T30" fmla="*/ 9 w 72"/>
                <a:gd name="T31" fmla="*/ 16 h 535"/>
                <a:gd name="T32" fmla="*/ 6 w 72"/>
                <a:gd name="T33" fmla="*/ 23 h 535"/>
                <a:gd name="T34" fmla="*/ 4 w 72"/>
                <a:gd name="T35" fmla="*/ 55 h 535"/>
                <a:gd name="T36" fmla="*/ 2 w 72"/>
                <a:gd name="T37" fmla="*/ 87 h 535"/>
                <a:gd name="T38" fmla="*/ 2 w 72"/>
                <a:gd name="T39" fmla="*/ 120 h 535"/>
                <a:gd name="T40" fmla="*/ 1 w 72"/>
                <a:gd name="T41" fmla="*/ 152 h 535"/>
                <a:gd name="T42" fmla="*/ 0 w 72"/>
                <a:gd name="T43" fmla="*/ 184 h 535"/>
                <a:gd name="T44" fmla="*/ 0 w 72"/>
                <a:gd name="T45" fmla="*/ 216 h 535"/>
                <a:gd name="T46" fmla="*/ 1 w 72"/>
                <a:gd name="T47" fmla="*/ 248 h 535"/>
                <a:gd name="T48" fmla="*/ 2 w 72"/>
                <a:gd name="T49" fmla="*/ 280 h 535"/>
                <a:gd name="T50" fmla="*/ 2 w 72"/>
                <a:gd name="T51" fmla="*/ 311 h 535"/>
                <a:gd name="T52" fmla="*/ 3 w 72"/>
                <a:gd name="T53" fmla="*/ 343 h 535"/>
                <a:gd name="T54" fmla="*/ 4 w 72"/>
                <a:gd name="T55" fmla="*/ 375 h 535"/>
                <a:gd name="T56" fmla="*/ 7 w 72"/>
                <a:gd name="T57" fmla="*/ 407 h 535"/>
                <a:gd name="T58" fmla="*/ 10 w 72"/>
                <a:gd name="T59" fmla="*/ 471 h 535"/>
                <a:gd name="T60" fmla="*/ 15 w 72"/>
                <a:gd name="T61" fmla="*/ 535 h 535"/>
                <a:gd name="T62" fmla="*/ 16 w 72"/>
                <a:gd name="T63" fmla="*/ 535 h 535"/>
                <a:gd name="T64" fmla="*/ 17 w 7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535">
                  <a:moveTo>
                    <a:pt x="17" y="535"/>
                  </a:moveTo>
                  <a:lnTo>
                    <a:pt x="72" y="533"/>
                  </a:lnTo>
                  <a:lnTo>
                    <a:pt x="69" y="467"/>
                  </a:lnTo>
                  <a:lnTo>
                    <a:pt x="64" y="400"/>
                  </a:lnTo>
                  <a:lnTo>
                    <a:pt x="58" y="335"/>
                  </a:lnTo>
                  <a:lnTo>
                    <a:pt x="52" y="268"/>
                  </a:lnTo>
                  <a:lnTo>
                    <a:pt x="47" y="201"/>
                  </a:lnTo>
                  <a:lnTo>
                    <a:pt x="39" y="135"/>
                  </a:lnTo>
                  <a:lnTo>
                    <a:pt x="32" y="68"/>
                  </a:lnTo>
                  <a:lnTo>
                    <a:pt x="24" y="0"/>
                  </a:lnTo>
                  <a:lnTo>
                    <a:pt x="22" y="3"/>
                  </a:lnTo>
                  <a:lnTo>
                    <a:pt x="20" y="3"/>
                  </a:lnTo>
                  <a:lnTo>
                    <a:pt x="18" y="5"/>
                  </a:lnTo>
                  <a:lnTo>
                    <a:pt x="15" y="8"/>
                  </a:lnTo>
                  <a:lnTo>
                    <a:pt x="14" y="10"/>
                  </a:lnTo>
                  <a:lnTo>
                    <a:pt x="9" y="16"/>
                  </a:lnTo>
                  <a:lnTo>
                    <a:pt x="6" y="23"/>
                  </a:lnTo>
                  <a:lnTo>
                    <a:pt x="4" y="55"/>
                  </a:lnTo>
                  <a:lnTo>
                    <a:pt x="2" y="87"/>
                  </a:lnTo>
                  <a:lnTo>
                    <a:pt x="2" y="120"/>
                  </a:lnTo>
                  <a:lnTo>
                    <a:pt x="1" y="152"/>
                  </a:lnTo>
                  <a:lnTo>
                    <a:pt x="0" y="184"/>
                  </a:lnTo>
                  <a:lnTo>
                    <a:pt x="0" y="216"/>
                  </a:lnTo>
                  <a:lnTo>
                    <a:pt x="1" y="248"/>
                  </a:lnTo>
                  <a:lnTo>
                    <a:pt x="2" y="280"/>
                  </a:lnTo>
                  <a:lnTo>
                    <a:pt x="2" y="311"/>
                  </a:lnTo>
                  <a:lnTo>
                    <a:pt x="3" y="343"/>
                  </a:lnTo>
                  <a:lnTo>
                    <a:pt x="4" y="375"/>
                  </a:lnTo>
                  <a:lnTo>
                    <a:pt x="7" y="407"/>
                  </a:lnTo>
                  <a:lnTo>
                    <a:pt x="10" y="471"/>
                  </a:lnTo>
                  <a:lnTo>
                    <a:pt x="15" y="535"/>
                  </a:lnTo>
                  <a:lnTo>
                    <a:pt x="16" y="535"/>
                  </a:lnTo>
                  <a:lnTo>
                    <a:pt x="17" y="5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8" name="Freeform 84"/>
            <p:cNvSpPr>
              <a:spLocks/>
            </p:cNvSpPr>
            <p:nvPr/>
          </p:nvSpPr>
          <p:spPr bwMode="auto">
            <a:xfrm rot="598573">
              <a:off x="4149" y="1172"/>
              <a:ext cx="119" cy="574"/>
            </a:xfrm>
            <a:custGeom>
              <a:avLst/>
              <a:gdLst>
                <a:gd name="T0" fmla="*/ 59 w 66"/>
                <a:gd name="T1" fmla="*/ 532 h 532"/>
                <a:gd name="T2" fmla="*/ 66 w 66"/>
                <a:gd name="T3" fmla="*/ 531 h 532"/>
                <a:gd name="T4" fmla="*/ 62 w 66"/>
                <a:gd name="T5" fmla="*/ 465 h 532"/>
                <a:gd name="T6" fmla="*/ 57 w 66"/>
                <a:gd name="T7" fmla="*/ 398 h 532"/>
                <a:gd name="T8" fmla="*/ 51 w 66"/>
                <a:gd name="T9" fmla="*/ 333 h 532"/>
                <a:gd name="T10" fmla="*/ 45 w 66"/>
                <a:gd name="T11" fmla="*/ 267 h 532"/>
                <a:gd name="T12" fmla="*/ 39 w 66"/>
                <a:gd name="T13" fmla="*/ 200 h 532"/>
                <a:gd name="T14" fmla="*/ 31 w 66"/>
                <a:gd name="T15" fmla="*/ 134 h 532"/>
                <a:gd name="T16" fmla="*/ 15 w 66"/>
                <a:gd name="T17" fmla="*/ 1 h 532"/>
                <a:gd name="T18" fmla="*/ 14 w 66"/>
                <a:gd name="T19" fmla="*/ 1 h 532"/>
                <a:gd name="T20" fmla="*/ 14 w 66"/>
                <a:gd name="T21" fmla="*/ 0 h 532"/>
                <a:gd name="T22" fmla="*/ 13 w 66"/>
                <a:gd name="T23" fmla="*/ 1 h 532"/>
                <a:gd name="T24" fmla="*/ 11 w 66"/>
                <a:gd name="T25" fmla="*/ 6 h 532"/>
                <a:gd name="T26" fmla="*/ 9 w 66"/>
                <a:gd name="T27" fmla="*/ 18 h 532"/>
                <a:gd name="T28" fmla="*/ 8 w 66"/>
                <a:gd name="T29" fmla="*/ 24 h 532"/>
                <a:gd name="T30" fmla="*/ 3 w 66"/>
                <a:gd name="T31" fmla="*/ 88 h 532"/>
                <a:gd name="T32" fmla="*/ 0 w 66"/>
                <a:gd name="T33" fmla="*/ 152 h 532"/>
                <a:gd name="T34" fmla="*/ 0 w 66"/>
                <a:gd name="T35" fmla="*/ 184 h 532"/>
                <a:gd name="T36" fmla="*/ 0 w 66"/>
                <a:gd name="T37" fmla="*/ 217 h 532"/>
                <a:gd name="T38" fmla="*/ 2 w 66"/>
                <a:gd name="T39" fmla="*/ 265 h 532"/>
                <a:gd name="T40" fmla="*/ 3 w 66"/>
                <a:gd name="T41" fmla="*/ 298 h 532"/>
                <a:gd name="T42" fmla="*/ 8 w 66"/>
                <a:gd name="T43" fmla="*/ 330 h 532"/>
                <a:gd name="T44" fmla="*/ 11 w 66"/>
                <a:gd name="T45" fmla="*/ 362 h 532"/>
                <a:gd name="T46" fmla="*/ 16 w 66"/>
                <a:gd name="T47" fmla="*/ 393 h 532"/>
                <a:gd name="T48" fmla="*/ 23 w 66"/>
                <a:gd name="T49" fmla="*/ 425 h 532"/>
                <a:gd name="T50" fmla="*/ 30 w 66"/>
                <a:gd name="T51" fmla="*/ 456 h 532"/>
                <a:gd name="T52" fmla="*/ 40 w 66"/>
                <a:gd name="T53" fmla="*/ 488 h 532"/>
                <a:gd name="T54" fmla="*/ 50 w 66"/>
                <a:gd name="T55" fmla="*/ 518 h 532"/>
                <a:gd name="T56" fmla="*/ 57 w 66"/>
                <a:gd name="T57" fmla="*/ 532 h 532"/>
                <a:gd name="T58" fmla="*/ 59 w 66"/>
                <a:gd name="T59"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532">
                  <a:moveTo>
                    <a:pt x="59" y="532"/>
                  </a:moveTo>
                  <a:lnTo>
                    <a:pt x="66" y="531"/>
                  </a:lnTo>
                  <a:lnTo>
                    <a:pt x="62" y="465"/>
                  </a:lnTo>
                  <a:lnTo>
                    <a:pt x="57" y="398"/>
                  </a:lnTo>
                  <a:lnTo>
                    <a:pt x="51" y="333"/>
                  </a:lnTo>
                  <a:lnTo>
                    <a:pt x="45" y="267"/>
                  </a:lnTo>
                  <a:lnTo>
                    <a:pt x="39" y="200"/>
                  </a:lnTo>
                  <a:lnTo>
                    <a:pt x="31" y="134"/>
                  </a:lnTo>
                  <a:lnTo>
                    <a:pt x="15" y="1"/>
                  </a:lnTo>
                  <a:lnTo>
                    <a:pt x="14" y="1"/>
                  </a:lnTo>
                  <a:lnTo>
                    <a:pt x="14" y="0"/>
                  </a:lnTo>
                  <a:lnTo>
                    <a:pt x="13" y="1"/>
                  </a:lnTo>
                  <a:lnTo>
                    <a:pt x="11" y="6"/>
                  </a:lnTo>
                  <a:lnTo>
                    <a:pt x="9" y="18"/>
                  </a:lnTo>
                  <a:lnTo>
                    <a:pt x="8" y="24"/>
                  </a:lnTo>
                  <a:lnTo>
                    <a:pt x="3" y="88"/>
                  </a:lnTo>
                  <a:lnTo>
                    <a:pt x="0" y="152"/>
                  </a:lnTo>
                  <a:lnTo>
                    <a:pt x="0" y="184"/>
                  </a:lnTo>
                  <a:lnTo>
                    <a:pt x="0" y="217"/>
                  </a:lnTo>
                  <a:lnTo>
                    <a:pt x="2" y="265"/>
                  </a:lnTo>
                  <a:lnTo>
                    <a:pt x="3" y="298"/>
                  </a:lnTo>
                  <a:lnTo>
                    <a:pt x="8" y="330"/>
                  </a:lnTo>
                  <a:lnTo>
                    <a:pt x="11" y="362"/>
                  </a:lnTo>
                  <a:lnTo>
                    <a:pt x="16" y="393"/>
                  </a:lnTo>
                  <a:lnTo>
                    <a:pt x="23" y="425"/>
                  </a:lnTo>
                  <a:lnTo>
                    <a:pt x="30" y="456"/>
                  </a:lnTo>
                  <a:lnTo>
                    <a:pt x="40" y="488"/>
                  </a:lnTo>
                  <a:lnTo>
                    <a:pt x="50" y="518"/>
                  </a:lnTo>
                  <a:lnTo>
                    <a:pt x="57" y="532"/>
                  </a:lnTo>
                  <a:lnTo>
                    <a:pt x="59" y="5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9" name="Freeform 85"/>
            <p:cNvSpPr>
              <a:spLocks/>
            </p:cNvSpPr>
            <p:nvPr/>
          </p:nvSpPr>
          <p:spPr bwMode="auto">
            <a:xfrm rot="262361">
              <a:off x="4287" y="1172"/>
              <a:ext cx="99" cy="551"/>
            </a:xfrm>
            <a:custGeom>
              <a:avLst/>
              <a:gdLst>
                <a:gd name="T0" fmla="*/ 69 w 69"/>
                <a:gd name="T1" fmla="*/ 507 h 508"/>
                <a:gd name="T2" fmla="*/ 65 w 69"/>
                <a:gd name="T3" fmla="*/ 444 h 508"/>
                <a:gd name="T4" fmla="*/ 55 w 69"/>
                <a:gd name="T5" fmla="*/ 285 h 508"/>
                <a:gd name="T6" fmla="*/ 50 w 69"/>
                <a:gd name="T7" fmla="*/ 221 h 508"/>
                <a:gd name="T8" fmla="*/ 46 w 69"/>
                <a:gd name="T9" fmla="*/ 189 h 508"/>
                <a:gd name="T10" fmla="*/ 43 w 69"/>
                <a:gd name="T11" fmla="*/ 157 h 508"/>
                <a:gd name="T12" fmla="*/ 39 w 69"/>
                <a:gd name="T13" fmla="*/ 126 h 508"/>
                <a:gd name="T14" fmla="*/ 32 w 69"/>
                <a:gd name="T15" fmla="*/ 78 h 508"/>
                <a:gd name="T16" fmla="*/ 23 w 69"/>
                <a:gd name="T17" fmla="*/ 32 h 508"/>
                <a:gd name="T18" fmla="*/ 16 w 69"/>
                <a:gd name="T19" fmla="*/ 1 h 508"/>
                <a:gd name="T20" fmla="*/ 12 w 69"/>
                <a:gd name="T21" fmla="*/ 0 h 508"/>
                <a:gd name="T22" fmla="*/ 9 w 69"/>
                <a:gd name="T23" fmla="*/ 7 h 508"/>
                <a:gd name="T24" fmla="*/ 6 w 69"/>
                <a:gd name="T25" fmla="*/ 19 h 508"/>
                <a:gd name="T26" fmla="*/ 1 w 69"/>
                <a:gd name="T27" fmla="*/ 47 h 508"/>
                <a:gd name="T28" fmla="*/ 0 w 69"/>
                <a:gd name="T29" fmla="*/ 55 h 508"/>
                <a:gd name="T30" fmla="*/ 2 w 69"/>
                <a:gd name="T31" fmla="*/ 119 h 508"/>
                <a:gd name="T32" fmla="*/ 5 w 69"/>
                <a:gd name="T33" fmla="*/ 182 h 508"/>
                <a:gd name="T34" fmla="*/ 10 w 69"/>
                <a:gd name="T35" fmla="*/ 245 h 508"/>
                <a:gd name="T36" fmla="*/ 12 w 69"/>
                <a:gd name="T37" fmla="*/ 277 h 508"/>
                <a:gd name="T38" fmla="*/ 17 w 69"/>
                <a:gd name="T39" fmla="*/ 309 h 508"/>
                <a:gd name="T40" fmla="*/ 19 w 69"/>
                <a:gd name="T41" fmla="*/ 336 h 508"/>
                <a:gd name="T42" fmla="*/ 25 w 69"/>
                <a:gd name="T43" fmla="*/ 390 h 508"/>
                <a:gd name="T44" fmla="*/ 28 w 69"/>
                <a:gd name="T45" fmla="*/ 416 h 508"/>
                <a:gd name="T46" fmla="*/ 33 w 69"/>
                <a:gd name="T47" fmla="*/ 432 h 508"/>
                <a:gd name="T48" fmla="*/ 37 w 69"/>
                <a:gd name="T49" fmla="*/ 456 h 508"/>
                <a:gd name="T50" fmla="*/ 39 w 69"/>
                <a:gd name="T51" fmla="*/ 464 h 508"/>
                <a:gd name="T52" fmla="*/ 43 w 69"/>
                <a:gd name="T53" fmla="*/ 474 h 508"/>
                <a:gd name="T54" fmla="*/ 44 w 69"/>
                <a:gd name="T55" fmla="*/ 479 h 508"/>
                <a:gd name="T56" fmla="*/ 49 w 69"/>
                <a:gd name="T57" fmla="*/ 492 h 508"/>
                <a:gd name="T58" fmla="*/ 62 w 69"/>
                <a:gd name="T59" fmla="*/ 503 h 508"/>
                <a:gd name="T60" fmla="*/ 65 w 69"/>
                <a:gd name="T61" fmla="*/ 503 h 508"/>
                <a:gd name="T62" fmla="*/ 66 w 69"/>
                <a:gd name="T63" fmla="*/ 503 h 508"/>
                <a:gd name="T64" fmla="*/ 68 w 69"/>
                <a:gd name="T65" fmla="*/ 508 h 508"/>
                <a:gd name="T66" fmla="*/ 69 w 69"/>
                <a:gd name="T67"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08">
                  <a:moveTo>
                    <a:pt x="69" y="507"/>
                  </a:moveTo>
                  <a:lnTo>
                    <a:pt x="65" y="444"/>
                  </a:lnTo>
                  <a:lnTo>
                    <a:pt x="55" y="285"/>
                  </a:lnTo>
                  <a:lnTo>
                    <a:pt x="50" y="221"/>
                  </a:lnTo>
                  <a:lnTo>
                    <a:pt x="46" y="189"/>
                  </a:lnTo>
                  <a:lnTo>
                    <a:pt x="43" y="157"/>
                  </a:lnTo>
                  <a:lnTo>
                    <a:pt x="39" y="126"/>
                  </a:lnTo>
                  <a:lnTo>
                    <a:pt x="32" y="78"/>
                  </a:lnTo>
                  <a:lnTo>
                    <a:pt x="23" y="32"/>
                  </a:lnTo>
                  <a:lnTo>
                    <a:pt x="16" y="1"/>
                  </a:lnTo>
                  <a:lnTo>
                    <a:pt x="12" y="0"/>
                  </a:lnTo>
                  <a:lnTo>
                    <a:pt x="9" y="7"/>
                  </a:lnTo>
                  <a:lnTo>
                    <a:pt x="6" y="19"/>
                  </a:lnTo>
                  <a:lnTo>
                    <a:pt x="1" y="47"/>
                  </a:lnTo>
                  <a:lnTo>
                    <a:pt x="0" y="55"/>
                  </a:lnTo>
                  <a:lnTo>
                    <a:pt x="2" y="119"/>
                  </a:lnTo>
                  <a:lnTo>
                    <a:pt x="5" y="182"/>
                  </a:lnTo>
                  <a:lnTo>
                    <a:pt x="10" y="245"/>
                  </a:lnTo>
                  <a:lnTo>
                    <a:pt x="12" y="277"/>
                  </a:lnTo>
                  <a:lnTo>
                    <a:pt x="17" y="309"/>
                  </a:lnTo>
                  <a:lnTo>
                    <a:pt x="19" y="336"/>
                  </a:lnTo>
                  <a:lnTo>
                    <a:pt x="25" y="390"/>
                  </a:lnTo>
                  <a:lnTo>
                    <a:pt x="28" y="416"/>
                  </a:lnTo>
                  <a:lnTo>
                    <a:pt x="33" y="432"/>
                  </a:lnTo>
                  <a:lnTo>
                    <a:pt x="37" y="456"/>
                  </a:lnTo>
                  <a:lnTo>
                    <a:pt x="39" y="464"/>
                  </a:lnTo>
                  <a:lnTo>
                    <a:pt x="43" y="474"/>
                  </a:lnTo>
                  <a:lnTo>
                    <a:pt x="44" y="479"/>
                  </a:lnTo>
                  <a:lnTo>
                    <a:pt x="49" y="492"/>
                  </a:lnTo>
                  <a:lnTo>
                    <a:pt x="62" y="503"/>
                  </a:lnTo>
                  <a:lnTo>
                    <a:pt x="65" y="503"/>
                  </a:lnTo>
                  <a:lnTo>
                    <a:pt x="66" y="503"/>
                  </a:lnTo>
                  <a:lnTo>
                    <a:pt x="68" y="508"/>
                  </a:lnTo>
                  <a:lnTo>
                    <a:pt x="69" y="50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0" name="Freeform 86"/>
            <p:cNvSpPr>
              <a:spLocks/>
            </p:cNvSpPr>
            <p:nvPr/>
          </p:nvSpPr>
          <p:spPr bwMode="auto">
            <a:xfrm rot="262361">
              <a:off x="3878" y="1128"/>
              <a:ext cx="91" cy="635"/>
            </a:xfrm>
            <a:custGeom>
              <a:avLst/>
              <a:gdLst>
                <a:gd name="T0" fmla="*/ 18 w 61"/>
                <a:gd name="T1" fmla="*/ 410 h 411"/>
                <a:gd name="T2" fmla="*/ 19 w 61"/>
                <a:gd name="T3" fmla="*/ 408 h 411"/>
                <a:gd name="T4" fmla="*/ 22 w 61"/>
                <a:gd name="T5" fmla="*/ 408 h 411"/>
                <a:gd name="T6" fmla="*/ 30 w 61"/>
                <a:gd name="T7" fmla="*/ 408 h 411"/>
                <a:gd name="T8" fmla="*/ 32 w 61"/>
                <a:gd name="T9" fmla="*/ 401 h 411"/>
                <a:gd name="T10" fmla="*/ 35 w 61"/>
                <a:gd name="T11" fmla="*/ 389 h 411"/>
                <a:gd name="T12" fmla="*/ 38 w 61"/>
                <a:gd name="T13" fmla="*/ 384 h 411"/>
                <a:gd name="T14" fmla="*/ 41 w 61"/>
                <a:gd name="T15" fmla="*/ 382 h 411"/>
                <a:gd name="T16" fmla="*/ 43 w 61"/>
                <a:gd name="T17" fmla="*/ 382 h 411"/>
                <a:gd name="T18" fmla="*/ 61 w 61"/>
                <a:gd name="T19" fmla="*/ 383 h 411"/>
                <a:gd name="T20" fmla="*/ 52 w 61"/>
                <a:gd name="T21" fmla="*/ 288 h 411"/>
                <a:gd name="T22" fmla="*/ 41 w 61"/>
                <a:gd name="T23" fmla="*/ 145 h 411"/>
                <a:gd name="T24" fmla="*/ 33 w 61"/>
                <a:gd name="T25" fmla="*/ 49 h 411"/>
                <a:gd name="T26" fmla="*/ 26 w 61"/>
                <a:gd name="T27" fmla="*/ 1 h 411"/>
                <a:gd name="T28" fmla="*/ 25 w 61"/>
                <a:gd name="T29" fmla="*/ 0 h 411"/>
                <a:gd name="T30" fmla="*/ 24 w 61"/>
                <a:gd name="T31" fmla="*/ 0 h 411"/>
                <a:gd name="T32" fmla="*/ 19 w 61"/>
                <a:gd name="T33" fmla="*/ 7 h 411"/>
                <a:gd name="T34" fmla="*/ 14 w 61"/>
                <a:gd name="T35" fmla="*/ 16 h 411"/>
                <a:gd name="T36" fmla="*/ 8 w 61"/>
                <a:gd name="T37" fmla="*/ 31 h 411"/>
                <a:gd name="T38" fmla="*/ 4 w 61"/>
                <a:gd name="T39" fmla="*/ 47 h 411"/>
                <a:gd name="T40" fmla="*/ 3 w 61"/>
                <a:gd name="T41" fmla="*/ 56 h 411"/>
                <a:gd name="T42" fmla="*/ 1 w 61"/>
                <a:gd name="T43" fmla="*/ 72 h 411"/>
                <a:gd name="T44" fmla="*/ 0 w 61"/>
                <a:gd name="T45" fmla="*/ 77 h 411"/>
                <a:gd name="T46" fmla="*/ 5 w 61"/>
                <a:gd name="T47" fmla="*/ 227 h 411"/>
                <a:gd name="T48" fmla="*/ 6 w 61"/>
                <a:gd name="T49" fmla="*/ 255 h 411"/>
                <a:gd name="T50" fmla="*/ 9 w 61"/>
                <a:gd name="T51" fmla="*/ 286 h 411"/>
                <a:gd name="T52" fmla="*/ 11 w 61"/>
                <a:gd name="T53" fmla="*/ 315 h 411"/>
                <a:gd name="T54" fmla="*/ 10 w 61"/>
                <a:gd name="T55" fmla="*/ 340 h 411"/>
                <a:gd name="T56" fmla="*/ 10 w 61"/>
                <a:gd name="T57" fmla="*/ 364 h 411"/>
                <a:gd name="T58" fmla="*/ 13 w 61"/>
                <a:gd name="T59" fmla="*/ 388 h 411"/>
                <a:gd name="T60" fmla="*/ 15 w 61"/>
                <a:gd name="T61" fmla="*/ 411 h 411"/>
                <a:gd name="T62" fmla="*/ 18 w 61"/>
                <a:gd name="T63"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11">
                  <a:moveTo>
                    <a:pt x="18" y="410"/>
                  </a:moveTo>
                  <a:lnTo>
                    <a:pt x="19" y="408"/>
                  </a:lnTo>
                  <a:lnTo>
                    <a:pt x="22" y="408"/>
                  </a:lnTo>
                  <a:lnTo>
                    <a:pt x="30" y="408"/>
                  </a:lnTo>
                  <a:lnTo>
                    <a:pt x="32" y="401"/>
                  </a:lnTo>
                  <a:lnTo>
                    <a:pt x="35" y="389"/>
                  </a:lnTo>
                  <a:lnTo>
                    <a:pt x="38" y="384"/>
                  </a:lnTo>
                  <a:lnTo>
                    <a:pt x="41" y="382"/>
                  </a:lnTo>
                  <a:lnTo>
                    <a:pt x="43" y="382"/>
                  </a:lnTo>
                  <a:lnTo>
                    <a:pt x="61" y="383"/>
                  </a:lnTo>
                  <a:lnTo>
                    <a:pt x="52" y="288"/>
                  </a:lnTo>
                  <a:lnTo>
                    <a:pt x="41" y="145"/>
                  </a:lnTo>
                  <a:lnTo>
                    <a:pt x="33" y="49"/>
                  </a:lnTo>
                  <a:lnTo>
                    <a:pt x="26" y="1"/>
                  </a:lnTo>
                  <a:lnTo>
                    <a:pt x="25" y="0"/>
                  </a:lnTo>
                  <a:lnTo>
                    <a:pt x="24" y="0"/>
                  </a:lnTo>
                  <a:lnTo>
                    <a:pt x="19" y="7"/>
                  </a:lnTo>
                  <a:lnTo>
                    <a:pt x="14" y="16"/>
                  </a:lnTo>
                  <a:lnTo>
                    <a:pt x="8" y="31"/>
                  </a:lnTo>
                  <a:lnTo>
                    <a:pt x="4" y="47"/>
                  </a:lnTo>
                  <a:lnTo>
                    <a:pt x="3" y="56"/>
                  </a:lnTo>
                  <a:lnTo>
                    <a:pt x="1" y="72"/>
                  </a:lnTo>
                  <a:lnTo>
                    <a:pt x="0" y="77"/>
                  </a:lnTo>
                  <a:lnTo>
                    <a:pt x="5" y="227"/>
                  </a:lnTo>
                  <a:lnTo>
                    <a:pt x="6" y="255"/>
                  </a:lnTo>
                  <a:lnTo>
                    <a:pt x="9" y="286"/>
                  </a:lnTo>
                  <a:lnTo>
                    <a:pt x="11" y="315"/>
                  </a:lnTo>
                  <a:lnTo>
                    <a:pt x="10" y="340"/>
                  </a:lnTo>
                  <a:lnTo>
                    <a:pt x="10" y="364"/>
                  </a:lnTo>
                  <a:lnTo>
                    <a:pt x="13" y="388"/>
                  </a:lnTo>
                  <a:lnTo>
                    <a:pt x="15" y="411"/>
                  </a:lnTo>
                  <a:lnTo>
                    <a:pt x="18" y="4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1" name="Freeform 87"/>
            <p:cNvSpPr>
              <a:spLocks/>
            </p:cNvSpPr>
            <p:nvPr/>
          </p:nvSpPr>
          <p:spPr bwMode="auto">
            <a:xfrm rot="262361">
              <a:off x="4422" y="1219"/>
              <a:ext cx="17" cy="177"/>
            </a:xfrm>
            <a:custGeom>
              <a:avLst/>
              <a:gdLst>
                <a:gd name="T0" fmla="*/ 11 w 17"/>
                <a:gd name="T1" fmla="*/ 176 h 177"/>
                <a:gd name="T2" fmla="*/ 16 w 17"/>
                <a:gd name="T3" fmla="*/ 157 h 177"/>
                <a:gd name="T4" fmla="*/ 17 w 17"/>
                <a:gd name="T5" fmla="*/ 145 h 177"/>
                <a:gd name="T6" fmla="*/ 17 w 17"/>
                <a:gd name="T7" fmla="*/ 131 h 177"/>
                <a:gd name="T8" fmla="*/ 17 w 17"/>
                <a:gd name="T9" fmla="*/ 112 h 177"/>
                <a:gd name="T10" fmla="*/ 11 w 17"/>
                <a:gd name="T11" fmla="*/ 61 h 177"/>
                <a:gd name="T12" fmla="*/ 10 w 17"/>
                <a:gd name="T13" fmla="*/ 60 h 177"/>
                <a:gd name="T14" fmla="*/ 9 w 17"/>
                <a:gd name="T15" fmla="*/ 61 h 177"/>
                <a:gd name="T16" fmla="*/ 8 w 17"/>
                <a:gd name="T17" fmla="*/ 67 h 177"/>
                <a:gd name="T18" fmla="*/ 7 w 17"/>
                <a:gd name="T19" fmla="*/ 67 h 177"/>
                <a:gd name="T20" fmla="*/ 4 w 17"/>
                <a:gd name="T21" fmla="*/ 50 h 177"/>
                <a:gd name="T22" fmla="*/ 5 w 17"/>
                <a:gd name="T23" fmla="*/ 48 h 177"/>
                <a:gd name="T24" fmla="*/ 6 w 17"/>
                <a:gd name="T25" fmla="*/ 48 h 177"/>
                <a:gd name="T26" fmla="*/ 8 w 17"/>
                <a:gd name="T27" fmla="*/ 48 h 177"/>
                <a:gd name="T28" fmla="*/ 9 w 17"/>
                <a:gd name="T29" fmla="*/ 48 h 177"/>
                <a:gd name="T30" fmla="*/ 10 w 17"/>
                <a:gd name="T31" fmla="*/ 44 h 177"/>
                <a:gd name="T32" fmla="*/ 9 w 17"/>
                <a:gd name="T33" fmla="*/ 40 h 177"/>
                <a:gd name="T34" fmla="*/ 9 w 17"/>
                <a:gd name="T35" fmla="*/ 2 h 177"/>
                <a:gd name="T36" fmla="*/ 8 w 17"/>
                <a:gd name="T37" fmla="*/ 1 h 177"/>
                <a:gd name="T38" fmla="*/ 5 w 17"/>
                <a:gd name="T39" fmla="*/ 0 h 177"/>
                <a:gd name="T40" fmla="*/ 3 w 17"/>
                <a:gd name="T41" fmla="*/ 2 h 177"/>
                <a:gd name="T42" fmla="*/ 1 w 17"/>
                <a:gd name="T43" fmla="*/ 17 h 177"/>
                <a:gd name="T44" fmla="*/ 0 w 17"/>
                <a:gd name="T45" fmla="*/ 31 h 177"/>
                <a:gd name="T46" fmla="*/ 0 w 17"/>
                <a:gd name="T47" fmla="*/ 62 h 177"/>
                <a:gd name="T48" fmla="*/ 2 w 17"/>
                <a:gd name="T49" fmla="*/ 91 h 177"/>
                <a:gd name="T50" fmla="*/ 5 w 17"/>
                <a:gd name="T51" fmla="*/ 134 h 177"/>
                <a:gd name="T52" fmla="*/ 9 w 17"/>
                <a:gd name="T53" fmla="*/ 163 h 177"/>
                <a:gd name="T54" fmla="*/ 11 w 17"/>
                <a:gd name="T55" fmla="*/ 177 h 177"/>
                <a:gd name="T56" fmla="*/ 11 w 17"/>
                <a:gd name="T57"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7">
                  <a:moveTo>
                    <a:pt x="11" y="176"/>
                  </a:moveTo>
                  <a:lnTo>
                    <a:pt x="16" y="157"/>
                  </a:lnTo>
                  <a:lnTo>
                    <a:pt x="17" y="145"/>
                  </a:lnTo>
                  <a:lnTo>
                    <a:pt x="17" y="131"/>
                  </a:lnTo>
                  <a:lnTo>
                    <a:pt x="17" y="112"/>
                  </a:lnTo>
                  <a:lnTo>
                    <a:pt x="11" y="61"/>
                  </a:lnTo>
                  <a:lnTo>
                    <a:pt x="10" y="60"/>
                  </a:lnTo>
                  <a:lnTo>
                    <a:pt x="9" y="61"/>
                  </a:lnTo>
                  <a:lnTo>
                    <a:pt x="8" y="67"/>
                  </a:lnTo>
                  <a:lnTo>
                    <a:pt x="7" y="67"/>
                  </a:lnTo>
                  <a:lnTo>
                    <a:pt x="4" y="50"/>
                  </a:lnTo>
                  <a:lnTo>
                    <a:pt x="5" y="48"/>
                  </a:lnTo>
                  <a:lnTo>
                    <a:pt x="6" y="48"/>
                  </a:lnTo>
                  <a:lnTo>
                    <a:pt x="8" y="48"/>
                  </a:lnTo>
                  <a:lnTo>
                    <a:pt x="9" y="48"/>
                  </a:lnTo>
                  <a:lnTo>
                    <a:pt x="10" y="44"/>
                  </a:lnTo>
                  <a:lnTo>
                    <a:pt x="9" y="40"/>
                  </a:lnTo>
                  <a:lnTo>
                    <a:pt x="9" y="2"/>
                  </a:lnTo>
                  <a:lnTo>
                    <a:pt x="8" y="1"/>
                  </a:lnTo>
                  <a:lnTo>
                    <a:pt x="5" y="0"/>
                  </a:lnTo>
                  <a:lnTo>
                    <a:pt x="3" y="2"/>
                  </a:lnTo>
                  <a:lnTo>
                    <a:pt x="1" y="17"/>
                  </a:lnTo>
                  <a:lnTo>
                    <a:pt x="0" y="31"/>
                  </a:lnTo>
                  <a:lnTo>
                    <a:pt x="0" y="62"/>
                  </a:lnTo>
                  <a:lnTo>
                    <a:pt x="2" y="91"/>
                  </a:lnTo>
                  <a:lnTo>
                    <a:pt x="5" y="134"/>
                  </a:lnTo>
                  <a:lnTo>
                    <a:pt x="9" y="163"/>
                  </a:lnTo>
                  <a:lnTo>
                    <a:pt x="11" y="177"/>
                  </a:lnTo>
                  <a:lnTo>
                    <a:pt x="11" y="17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2" name="Freeform 88"/>
            <p:cNvSpPr>
              <a:spLocks/>
            </p:cNvSpPr>
            <p:nvPr/>
          </p:nvSpPr>
          <p:spPr bwMode="auto">
            <a:xfrm rot="262361">
              <a:off x="3878" y="1735"/>
              <a:ext cx="522" cy="72"/>
            </a:xfrm>
            <a:custGeom>
              <a:avLst/>
              <a:gdLst>
                <a:gd name="T0" fmla="*/ 40 w 496"/>
                <a:gd name="T1" fmla="*/ 88 h 88"/>
                <a:gd name="T2" fmla="*/ 83 w 496"/>
                <a:gd name="T3" fmla="*/ 88 h 88"/>
                <a:gd name="T4" fmla="*/ 149 w 496"/>
                <a:gd name="T5" fmla="*/ 86 h 88"/>
                <a:gd name="T6" fmla="*/ 193 w 496"/>
                <a:gd name="T7" fmla="*/ 84 h 88"/>
                <a:gd name="T8" fmla="*/ 237 w 496"/>
                <a:gd name="T9" fmla="*/ 81 h 88"/>
                <a:gd name="T10" fmla="*/ 303 w 496"/>
                <a:gd name="T11" fmla="*/ 73 h 88"/>
                <a:gd name="T12" fmla="*/ 325 w 496"/>
                <a:gd name="T13" fmla="*/ 70 h 88"/>
                <a:gd name="T14" fmla="*/ 369 w 496"/>
                <a:gd name="T15" fmla="*/ 62 h 88"/>
                <a:gd name="T16" fmla="*/ 404 w 496"/>
                <a:gd name="T17" fmla="*/ 53 h 88"/>
                <a:gd name="T18" fmla="*/ 457 w 496"/>
                <a:gd name="T19" fmla="*/ 42 h 88"/>
                <a:gd name="T20" fmla="*/ 476 w 496"/>
                <a:gd name="T21" fmla="*/ 38 h 88"/>
                <a:gd name="T22" fmla="*/ 487 w 496"/>
                <a:gd name="T23" fmla="*/ 33 h 88"/>
                <a:gd name="T24" fmla="*/ 493 w 496"/>
                <a:gd name="T25" fmla="*/ 31 h 88"/>
                <a:gd name="T26" fmla="*/ 492 w 496"/>
                <a:gd name="T27" fmla="*/ 24 h 88"/>
                <a:gd name="T28" fmla="*/ 493 w 496"/>
                <a:gd name="T29" fmla="*/ 20 h 88"/>
                <a:gd name="T30" fmla="*/ 493 w 496"/>
                <a:gd name="T31" fmla="*/ 17 h 88"/>
                <a:gd name="T32" fmla="*/ 489 w 496"/>
                <a:gd name="T33" fmla="*/ 16 h 88"/>
                <a:gd name="T34" fmla="*/ 488 w 496"/>
                <a:gd name="T35" fmla="*/ 13 h 88"/>
                <a:gd name="T36" fmla="*/ 489 w 496"/>
                <a:gd name="T37" fmla="*/ 9 h 88"/>
                <a:gd name="T38" fmla="*/ 489 w 496"/>
                <a:gd name="T39" fmla="*/ 8 h 88"/>
                <a:gd name="T40" fmla="*/ 496 w 496"/>
                <a:gd name="T41" fmla="*/ 6 h 88"/>
                <a:gd name="T42" fmla="*/ 484 w 496"/>
                <a:gd name="T43" fmla="*/ 0 h 88"/>
                <a:gd name="T44" fmla="*/ 459 w 496"/>
                <a:gd name="T45" fmla="*/ 5 h 88"/>
                <a:gd name="T46" fmla="*/ 394 w 496"/>
                <a:gd name="T47" fmla="*/ 15 h 88"/>
                <a:gd name="T48" fmla="*/ 381 w 496"/>
                <a:gd name="T49" fmla="*/ 17 h 88"/>
                <a:gd name="T50" fmla="*/ 338 w 496"/>
                <a:gd name="T51" fmla="*/ 23 h 88"/>
                <a:gd name="T52" fmla="*/ 295 w 496"/>
                <a:gd name="T53" fmla="*/ 28 h 88"/>
                <a:gd name="T54" fmla="*/ 253 w 496"/>
                <a:gd name="T55" fmla="*/ 31 h 88"/>
                <a:gd name="T56" fmla="*/ 210 w 496"/>
                <a:gd name="T57" fmla="*/ 33 h 88"/>
                <a:gd name="T58" fmla="*/ 168 w 496"/>
                <a:gd name="T59" fmla="*/ 35 h 88"/>
                <a:gd name="T60" fmla="*/ 125 w 496"/>
                <a:gd name="T61" fmla="*/ 35 h 88"/>
                <a:gd name="T62" fmla="*/ 40 w 496"/>
                <a:gd name="T63" fmla="*/ 36 h 88"/>
                <a:gd name="T64" fmla="*/ 31 w 496"/>
                <a:gd name="T65" fmla="*/ 41 h 88"/>
                <a:gd name="T66" fmla="*/ 22 w 496"/>
                <a:gd name="T67" fmla="*/ 45 h 88"/>
                <a:gd name="T68" fmla="*/ 6 w 496"/>
                <a:gd name="T69" fmla="*/ 49 h 88"/>
                <a:gd name="T70" fmla="*/ 0 w 496"/>
                <a:gd name="T71" fmla="*/ 51 h 88"/>
                <a:gd name="T72" fmla="*/ 33 w 496"/>
                <a:gd name="T73" fmla="*/ 55 h 88"/>
                <a:gd name="T74" fmla="*/ 34 w 496"/>
                <a:gd name="T75" fmla="*/ 56 h 88"/>
                <a:gd name="T76" fmla="*/ 34 w 496"/>
                <a:gd name="T77" fmla="*/ 58 h 88"/>
                <a:gd name="T78" fmla="*/ 33 w 496"/>
                <a:gd name="T79" fmla="*/ 62 h 88"/>
                <a:gd name="T80" fmla="*/ 29 w 496"/>
                <a:gd name="T81" fmla="*/ 64 h 88"/>
                <a:gd name="T82" fmla="*/ 9 w 496"/>
                <a:gd name="T83" fmla="*/ 68 h 88"/>
                <a:gd name="T84" fmla="*/ 28 w 496"/>
                <a:gd name="T85" fmla="*/ 71 h 88"/>
                <a:gd name="T86" fmla="*/ 30 w 496"/>
                <a:gd name="T87" fmla="*/ 72 h 88"/>
                <a:gd name="T88" fmla="*/ 31 w 496"/>
                <a:gd name="T89" fmla="*/ 74 h 88"/>
                <a:gd name="T90" fmla="*/ 31 w 496"/>
                <a:gd name="T91" fmla="*/ 77 h 88"/>
                <a:gd name="T92" fmla="*/ 29 w 496"/>
                <a:gd name="T93" fmla="*/ 79 h 88"/>
                <a:gd name="T94" fmla="*/ 26 w 496"/>
                <a:gd name="T95" fmla="*/ 81 h 88"/>
                <a:gd name="T96" fmla="*/ 13 w 496"/>
                <a:gd name="T97" fmla="*/ 81 h 88"/>
                <a:gd name="T98" fmla="*/ 40 w 496"/>
                <a:gd name="T9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88">
                  <a:moveTo>
                    <a:pt x="40" y="88"/>
                  </a:moveTo>
                  <a:lnTo>
                    <a:pt x="83" y="88"/>
                  </a:lnTo>
                  <a:lnTo>
                    <a:pt x="149" y="86"/>
                  </a:lnTo>
                  <a:lnTo>
                    <a:pt x="193" y="84"/>
                  </a:lnTo>
                  <a:lnTo>
                    <a:pt x="237" y="81"/>
                  </a:lnTo>
                  <a:lnTo>
                    <a:pt x="303" y="73"/>
                  </a:lnTo>
                  <a:lnTo>
                    <a:pt x="325" y="70"/>
                  </a:lnTo>
                  <a:lnTo>
                    <a:pt x="369" y="62"/>
                  </a:lnTo>
                  <a:lnTo>
                    <a:pt x="404" y="53"/>
                  </a:lnTo>
                  <a:lnTo>
                    <a:pt x="457" y="42"/>
                  </a:lnTo>
                  <a:lnTo>
                    <a:pt x="476" y="38"/>
                  </a:lnTo>
                  <a:lnTo>
                    <a:pt x="487" y="33"/>
                  </a:lnTo>
                  <a:lnTo>
                    <a:pt x="493" y="31"/>
                  </a:lnTo>
                  <a:lnTo>
                    <a:pt x="492" y="24"/>
                  </a:lnTo>
                  <a:lnTo>
                    <a:pt x="493" y="20"/>
                  </a:lnTo>
                  <a:lnTo>
                    <a:pt x="493" y="17"/>
                  </a:lnTo>
                  <a:lnTo>
                    <a:pt x="489" y="16"/>
                  </a:lnTo>
                  <a:lnTo>
                    <a:pt x="488" y="13"/>
                  </a:lnTo>
                  <a:lnTo>
                    <a:pt x="489" y="9"/>
                  </a:lnTo>
                  <a:lnTo>
                    <a:pt x="489" y="8"/>
                  </a:lnTo>
                  <a:lnTo>
                    <a:pt x="496" y="6"/>
                  </a:lnTo>
                  <a:lnTo>
                    <a:pt x="484" y="0"/>
                  </a:lnTo>
                  <a:lnTo>
                    <a:pt x="459" y="5"/>
                  </a:lnTo>
                  <a:lnTo>
                    <a:pt x="394" y="15"/>
                  </a:lnTo>
                  <a:lnTo>
                    <a:pt x="381" y="17"/>
                  </a:lnTo>
                  <a:lnTo>
                    <a:pt x="338" y="23"/>
                  </a:lnTo>
                  <a:lnTo>
                    <a:pt x="295" y="28"/>
                  </a:lnTo>
                  <a:lnTo>
                    <a:pt x="253" y="31"/>
                  </a:lnTo>
                  <a:lnTo>
                    <a:pt x="210" y="33"/>
                  </a:lnTo>
                  <a:lnTo>
                    <a:pt x="168" y="35"/>
                  </a:lnTo>
                  <a:lnTo>
                    <a:pt x="125" y="35"/>
                  </a:lnTo>
                  <a:lnTo>
                    <a:pt x="40" y="36"/>
                  </a:lnTo>
                  <a:lnTo>
                    <a:pt x="31" y="41"/>
                  </a:lnTo>
                  <a:lnTo>
                    <a:pt x="22" y="45"/>
                  </a:lnTo>
                  <a:lnTo>
                    <a:pt x="6" y="49"/>
                  </a:lnTo>
                  <a:lnTo>
                    <a:pt x="0" y="51"/>
                  </a:lnTo>
                  <a:lnTo>
                    <a:pt x="33" y="55"/>
                  </a:lnTo>
                  <a:lnTo>
                    <a:pt x="34" y="56"/>
                  </a:lnTo>
                  <a:lnTo>
                    <a:pt x="34" y="58"/>
                  </a:lnTo>
                  <a:lnTo>
                    <a:pt x="33" y="62"/>
                  </a:lnTo>
                  <a:lnTo>
                    <a:pt x="29" y="64"/>
                  </a:lnTo>
                  <a:lnTo>
                    <a:pt x="9" y="68"/>
                  </a:lnTo>
                  <a:lnTo>
                    <a:pt x="28" y="71"/>
                  </a:lnTo>
                  <a:lnTo>
                    <a:pt x="30" y="72"/>
                  </a:lnTo>
                  <a:lnTo>
                    <a:pt x="31" y="74"/>
                  </a:lnTo>
                  <a:lnTo>
                    <a:pt x="31" y="77"/>
                  </a:lnTo>
                  <a:lnTo>
                    <a:pt x="29" y="79"/>
                  </a:lnTo>
                  <a:lnTo>
                    <a:pt x="26" y="81"/>
                  </a:lnTo>
                  <a:lnTo>
                    <a:pt x="13" y="81"/>
                  </a:lnTo>
                  <a:lnTo>
                    <a:pt x="40" y="8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3" name="Freeform 89"/>
            <p:cNvSpPr>
              <a:spLocks/>
            </p:cNvSpPr>
            <p:nvPr/>
          </p:nvSpPr>
          <p:spPr bwMode="auto">
            <a:xfrm rot="262361">
              <a:off x="3931" y="1171"/>
              <a:ext cx="91" cy="571"/>
            </a:xfrm>
            <a:custGeom>
              <a:avLst/>
              <a:gdLst>
                <a:gd name="T0" fmla="*/ 40 w 53"/>
                <a:gd name="T1" fmla="*/ 362 h 362"/>
                <a:gd name="T2" fmla="*/ 53 w 53"/>
                <a:gd name="T3" fmla="*/ 362 h 362"/>
                <a:gd name="T4" fmla="*/ 23 w 53"/>
                <a:gd name="T5" fmla="*/ 0 h 362"/>
                <a:gd name="T6" fmla="*/ 14 w 53"/>
                <a:gd name="T7" fmla="*/ 14 h 362"/>
                <a:gd name="T8" fmla="*/ 21 w 53"/>
                <a:gd name="T9" fmla="*/ 39 h 362"/>
                <a:gd name="T10" fmla="*/ 17 w 53"/>
                <a:gd name="T11" fmla="*/ 44 h 362"/>
                <a:gd name="T12" fmla="*/ 14 w 53"/>
                <a:gd name="T13" fmla="*/ 46 h 362"/>
                <a:gd name="T14" fmla="*/ 12 w 53"/>
                <a:gd name="T15" fmla="*/ 49 h 362"/>
                <a:gd name="T16" fmla="*/ 9 w 53"/>
                <a:gd name="T17" fmla="*/ 51 h 362"/>
                <a:gd name="T18" fmla="*/ 7 w 53"/>
                <a:gd name="T19" fmla="*/ 53 h 362"/>
                <a:gd name="T20" fmla="*/ 3 w 53"/>
                <a:gd name="T21" fmla="*/ 54 h 362"/>
                <a:gd name="T22" fmla="*/ 0 w 53"/>
                <a:gd name="T23" fmla="*/ 55 h 362"/>
                <a:gd name="T24" fmla="*/ 31 w 53"/>
                <a:gd name="T25" fmla="*/ 360 h 362"/>
                <a:gd name="T26" fmla="*/ 40 w 53"/>
                <a:gd name="T2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62">
                  <a:moveTo>
                    <a:pt x="40" y="362"/>
                  </a:moveTo>
                  <a:lnTo>
                    <a:pt x="53" y="362"/>
                  </a:lnTo>
                  <a:lnTo>
                    <a:pt x="23" y="0"/>
                  </a:lnTo>
                  <a:lnTo>
                    <a:pt x="14" y="14"/>
                  </a:lnTo>
                  <a:lnTo>
                    <a:pt x="21" y="39"/>
                  </a:lnTo>
                  <a:lnTo>
                    <a:pt x="17" y="44"/>
                  </a:lnTo>
                  <a:lnTo>
                    <a:pt x="14" y="46"/>
                  </a:lnTo>
                  <a:lnTo>
                    <a:pt x="12" y="49"/>
                  </a:lnTo>
                  <a:lnTo>
                    <a:pt x="9" y="51"/>
                  </a:lnTo>
                  <a:lnTo>
                    <a:pt x="7" y="53"/>
                  </a:lnTo>
                  <a:lnTo>
                    <a:pt x="3" y="54"/>
                  </a:lnTo>
                  <a:lnTo>
                    <a:pt x="0" y="55"/>
                  </a:lnTo>
                  <a:lnTo>
                    <a:pt x="31" y="360"/>
                  </a:lnTo>
                  <a:lnTo>
                    <a:pt x="40" y="36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4" name="Freeform 90"/>
            <p:cNvSpPr>
              <a:spLocks/>
            </p:cNvSpPr>
            <p:nvPr/>
          </p:nvSpPr>
          <p:spPr bwMode="auto">
            <a:xfrm rot="364415">
              <a:off x="3833" y="1026"/>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5" name="Freeform 91"/>
            <p:cNvSpPr>
              <a:spLocks/>
            </p:cNvSpPr>
            <p:nvPr/>
          </p:nvSpPr>
          <p:spPr bwMode="auto">
            <a:xfrm rot="262361">
              <a:off x="4074" y="1127"/>
              <a:ext cx="95" cy="626"/>
            </a:xfrm>
            <a:custGeom>
              <a:avLst/>
              <a:gdLst>
                <a:gd name="T0" fmla="*/ 68 w 95"/>
                <a:gd name="T1" fmla="*/ 625 h 626"/>
                <a:gd name="T2" fmla="*/ 95 w 95"/>
                <a:gd name="T3" fmla="*/ 622 h 626"/>
                <a:gd name="T4" fmla="*/ 93 w 95"/>
                <a:gd name="T5" fmla="*/ 587 h 626"/>
                <a:gd name="T6" fmla="*/ 92 w 95"/>
                <a:gd name="T7" fmla="*/ 552 h 626"/>
                <a:gd name="T8" fmla="*/ 89 w 95"/>
                <a:gd name="T9" fmla="*/ 516 h 626"/>
                <a:gd name="T10" fmla="*/ 82 w 95"/>
                <a:gd name="T11" fmla="*/ 446 h 626"/>
                <a:gd name="T12" fmla="*/ 67 w 95"/>
                <a:gd name="T13" fmla="*/ 303 h 626"/>
                <a:gd name="T14" fmla="*/ 63 w 95"/>
                <a:gd name="T15" fmla="*/ 268 h 626"/>
                <a:gd name="T16" fmla="*/ 58 w 95"/>
                <a:gd name="T17" fmla="*/ 198 h 626"/>
                <a:gd name="T18" fmla="*/ 57 w 95"/>
                <a:gd name="T19" fmla="*/ 162 h 626"/>
                <a:gd name="T20" fmla="*/ 54 w 95"/>
                <a:gd name="T21" fmla="*/ 110 h 626"/>
                <a:gd name="T22" fmla="*/ 56 w 95"/>
                <a:gd name="T23" fmla="*/ 73 h 626"/>
                <a:gd name="T24" fmla="*/ 57 w 95"/>
                <a:gd name="T25" fmla="*/ 56 h 626"/>
                <a:gd name="T26" fmla="*/ 49 w 95"/>
                <a:gd name="T27" fmla="*/ 58 h 626"/>
                <a:gd name="T28" fmla="*/ 44 w 95"/>
                <a:gd name="T29" fmla="*/ 59 h 626"/>
                <a:gd name="T30" fmla="*/ 41 w 95"/>
                <a:gd name="T31" fmla="*/ 58 h 626"/>
                <a:gd name="T32" fmla="*/ 37 w 95"/>
                <a:gd name="T33" fmla="*/ 57 h 626"/>
                <a:gd name="T34" fmla="*/ 28 w 95"/>
                <a:gd name="T35" fmla="*/ 46 h 626"/>
                <a:gd name="T36" fmla="*/ 28 w 95"/>
                <a:gd name="T37" fmla="*/ 34 h 626"/>
                <a:gd name="T38" fmla="*/ 29 w 95"/>
                <a:gd name="T39" fmla="*/ 25 h 626"/>
                <a:gd name="T40" fmla="*/ 30 w 95"/>
                <a:gd name="T41" fmla="*/ 20 h 626"/>
                <a:gd name="T42" fmla="*/ 29 w 95"/>
                <a:gd name="T43" fmla="*/ 16 h 626"/>
                <a:gd name="T44" fmla="*/ 28 w 95"/>
                <a:gd name="T45" fmla="*/ 12 h 626"/>
                <a:gd name="T46" fmla="*/ 25 w 95"/>
                <a:gd name="T47" fmla="*/ 6 h 626"/>
                <a:gd name="T48" fmla="*/ 4 w 95"/>
                <a:gd name="T49" fmla="*/ 0 h 626"/>
                <a:gd name="T50" fmla="*/ 2 w 95"/>
                <a:gd name="T51" fmla="*/ 6 h 626"/>
                <a:gd name="T52" fmla="*/ 0 w 95"/>
                <a:gd name="T53" fmla="*/ 12 h 626"/>
                <a:gd name="T54" fmla="*/ 1 w 95"/>
                <a:gd name="T55" fmla="*/ 17 h 626"/>
                <a:gd name="T56" fmla="*/ 4 w 95"/>
                <a:gd name="T57" fmla="*/ 29 h 626"/>
                <a:gd name="T58" fmla="*/ 8 w 95"/>
                <a:gd name="T59" fmla="*/ 41 h 626"/>
                <a:gd name="T60" fmla="*/ 30 w 95"/>
                <a:gd name="T61" fmla="*/ 263 h 626"/>
                <a:gd name="T62" fmla="*/ 50 w 95"/>
                <a:gd name="T63" fmla="*/ 481 h 626"/>
                <a:gd name="T64" fmla="*/ 63 w 95"/>
                <a:gd name="T65" fmla="*/ 625 h 626"/>
                <a:gd name="T66" fmla="*/ 65 w 95"/>
                <a:gd name="T67" fmla="*/ 625 h 626"/>
                <a:gd name="T68" fmla="*/ 67 w 95"/>
                <a:gd name="T69" fmla="*/ 626 h 626"/>
                <a:gd name="T70" fmla="*/ 68 w 95"/>
                <a:gd name="T71" fmla="*/ 62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626">
                  <a:moveTo>
                    <a:pt x="68" y="625"/>
                  </a:moveTo>
                  <a:lnTo>
                    <a:pt x="95" y="622"/>
                  </a:lnTo>
                  <a:lnTo>
                    <a:pt x="93" y="587"/>
                  </a:lnTo>
                  <a:lnTo>
                    <a:pt x="92" y="552"/>
                  </a:lnTo>
                  <a:lnTo>
                    <a:pt x="89" y="516"/>
                  </a:lnTo>
                  <a:lnTo>
                    <a:pt x="82" y="446"/>
                  </a:lnTo>
                  <a:lnTo>
                    <a:pt x="67" y="303"/>
                  </a:lnTo>
                  <a:lnTo>
                    <a:pt x="63" y="268"/>
                  </a:lnTo>
                  <a:lnTo>
                    <a:pt x="58" y="198"/>
                  </a:lnTo>
                  <a:lnTo>
                    <a:pt x="57" y="162"/>
                  </a:lnTo>
                  <a:lnTo>
                    <a:pt x="54" y="110"/>
                  </a:lnTo>
                  <a:lnTo>
                    <a:pt x="56" y="73"/>
                  </a:lnTo>
                  <a:lnTo>
                    <a:pt x="57" y="56"/>
                  </a:lnTo>
                  <a:lnTo>
                    <a:pt x="49" y="58"/>
                  </a:lnTo>
                  <a:lnTo>
                    <a:pt x="44" y="59"/>
                  </a:lnTo>
                  <a:lnTo>
                    <a:pt x="41" y="58"/>
                  </a:lnTo>
                  <a:lnTo>
                    <a:pt x="37" y="57"/>
                  </a:lnTo>
                  <a:lnTo>
                    <a:pt x="28" y="46"/>
                  </a:lnTo>
                  <a:lnTo>
                    <a:pt x="28" y="34"/>
                  </a:lnTo>
                  <a:lnTo>
                    <a:pt x="29" y="25"/>
                  </a:lnTo>
                  <a:lnTo>
                    <a:pt x="30" y="20"/>
                  </a:lnTo>
                  <a:lnTo>
                    <a:pt x="29" y="16"/>
                  </a:lnTo>
                  <a:lnTo>
                    <a:pt x="28" y="12"/>
                  </a:lnTo>
                  <a:lnTo>
                    <a:pt x="25" y="6"/>
                  </a:lnTo>
                  <a:lnTo>
                    <a:pt x="4" y="0"/>
                  </a:lnTo>
                  <a:lnTo>
                    <a:pt x="2" y="6"/>
                  </a:lnTo>
                  <a:lnTo>
                    <a:pt x="0" y="12"/>
                  </a:lnTo>
                  <a:lnTo>
                    <a:pt x="1" y="17"/>
                  </a:lnTo>
                  <a:lnTo>
                    <a:pt x="4" y="29"/>
                  </a:lnTo>
                  <a:lnTo>
                    <a:pt x="8" y="41"/>
                  </a:lnTo>
                  <a:lnTo>
                    <a:pt x="30" y="263"/>
                  </a:lnTo>
                  <a:lnTo>
                    <a:pt x="50" y="481"/>
                  </a:lnTo>
                  <a:lnTo>
                    <a:pt x="63" y="625"/>
                  </a:lnTo>
                  <a:lnTo>
                    <a:pt x="65" y="625"/>
                  </a:lnTo>
                  <a:lnTo>
                    <a:pt x="67" y="626"/>
                  </a:lnTo>
                  <a:lnTo>
                    <a:pt x="68" y="62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6" name="Freeform 92"/>
            <p:cNvSpPr>
              <a:spLocks/>
            </p:cNvSpPr>
            <p:nvPr/>
          </p:nvSpPr>
          <p:spPr bwMode="auto">
            <a:xfrm rot="262361">
              <a:off x="4170" y="1103"/>
              <a:ext cx="135" cy="644"/>
            </a:xfrm>
            <a:custGeom>
              <a:avLst/>
              <a:gdLst>
                <a:gd name="T0" fmla="*/ 100 w 135"/>
                <a:gd name="T1" fmla="*/ 644 h 644"/>
                <a:gd name="T2" fmla="*/ 134 w 135"/>
                <a:gd name="T3" fmla="*/ 639 h 644"/>
                <a:gd name="T4" fmla="*/ 135 w 135"/>
                <a:gd name="T5" fmla="*/ 602 h 644"/>
                <a:gd name="T6" fmla="*/ 133 w 135"/>
                <a:gd name="T7" fmla="*/ 564 h 644"/>
                <a:gd name="T8" fmla="*/ 131 w 135"/>
                <a:gd name="T9" fmla="*/ 525 h 644"/>
                <a:gd name="T10" fmla="*/ 123 w 135"/>
                <a:gd name="T11" fmla="*/ 448 h 644"/>
                <a:gd name="T12" fmla="*/ 109 w 135"/>
                <a:gd name="T13" fmla="*/ 332 h 644"/>
                <a:gd name="T14" fmla="*/ 101 w 135"/>
                <a:gd name="T15" fmla="*/ 272 h 644"/>
                <a:gd name="T16" fmla="*/ 99 w 135"/>
                <a:gd name="T17" fmla="*/ 234 h 644"/>
                <a:gd name="T18" fmla="*/ 97 w 135"/>
                <a:gd name="T19" fmla="*/ 197 h 644"/>
                <a:gd name="T20" fmla="*/ 96 w 135"/>
                <a:gd name="T21" fmla="*/ 159 h 644"/>
                <a:gd name="T22" fmla="*/ 97 w 135"/>
                <a:gd name="T23" fmla="*/ 120 h 644"/>
                <a:gd name="T24" fmla="*/ 98 w 135"/>
                <a:gd name="T25" fmla="*/ 103 h 644"/>
                <a:gd name="T26" fmla="*/ 100 w 135"/>
                <a:gd name="T27" fmla="*/ 85 h 644"/>
                <a:gd name="T28" fmla="*/ 105 w 135"/>
                <a:gd name="T29" fmla="*/ 48 h 644"/>
                <a:gd name="T30" fmla="*/ 110 w 135"/>
                <a:gd name="T31" fmla="*/ 30 h 644"/>
                <a:gd name="T32" fmla="*/ 104 w 135"/>
                <a:gd name="T33" fmla="*/ 32 h 644"/>
                <a:gd name="T34" fmla="*/ 99 w 135"/>
                <a:gd name="T35" fmla="*/ 33 h 644"/>
                <a:gd name="T36" fmla="*/ 89 w 135"/>
                <a:gd name="T37" fmla="*/ 30 h 644"/>
                <a:gd name="T38" fmla="*/ 87 w 135"/>
                <a:gd name="T39" fmla="*/ 24 h 644"/>
                <a:gd name="T40" fmla="*/ 84 w 135"/>
                <a:gd name="T41" fmla="*/ 18 h 644"/>
                <a:gd name="T42" fmla="*/ 83 w 135"/>
                <a:gd name="T43" fmla="*/ 17 h 644"/>
                <a:gd name="T44" fmla="*/ 70 w 135"/>
                <a:gd name="T45" fmla="*/ 21 h 644"/>
                <a:gd name="T46" fmla="*/ 71 w 135"/>
                <a:gd name="T47" fmla="*/ 34 h 644"/>
                <a:gd name="T48" fmla="*/ 71 w 135"/>
                <a:gd name="T49" fmla="*/ 39 h 644"/>
                <a:gd name="T50" fmla="*/ 70 w 135"/>
                <a:gd name="T51" fmla="*/ 48 h 644"/>
                <a:gd name="T52" fmla="*/ 69 w 135"/>
                <a:gd name="T53" fmla="*/ 52 h 644"/>
                <a:gd name="T54" fmla="*/ 67 w 135"/>
                <a:gd name="T55" fmla="*/ 56 h 644"/>
                <a:gd name="T56" fmla="*/ 61 w 135"/>
                <a:gd name="T57" fmla="*/ 57 h 644"/>
                <a:gd name="T58" fmla="*/ 55 w 135"/>
                <a:gd name="T59" fmla="*/ 56 h 644"/>
                <a:gd name="T60" fmla="*/ 51 w 135"/>
                <a:gd name="T61" fmla="*/ 51 h 644"/>
                <a:gd name="T62" fmla="*/ 50 w 135"/>
                <a:gd name="T63" fmla="*/ 45 h 644"/>
                <a:gd name="T64" fmla="*/ 48 w 135"/>
                <a:gd name="T65" fmla="*/ 37 h 644"/>
                <a:gd name="T66" fmla="*/ 45 w 135"/>
                <a:gd name="T67" fmla="*/ 8 h 644"/>
                <a:gd name="T68" fmla="*/ 44 w 135"/>
                <a:gd name="T69" fmla="*/ 1 h 644"/>
                <a:gd name="T70" fmla="*/ 43 w 135"/>
                <a:gd name="T71" fmla="*/ 0 h 644"/>
                <a:gd name="T72" fmla="*/ 0 w 135"/>
                <a:gd name="T73" fmla="*/ 0 h 644"/>
                <a:gd name="T74" fmla="*/ 11 w 135"/>
                <a:gd name="T75" fmla="*/ 13 h 644"/>
                <a:gd name="T76" fmla="*/ 11 w 135"/>
                <a:gd name="T77" fmla="*/ 22 h 644"/>
                <a:gd name="T78" fmla="*/ 29 w 135"/>
                <a:gd name="T79" fmla="*/ 30 h 644"/>
                <a:gd name="T80" fmla="*/ 40 w 135"/>
                <a:gd name="T81" fmla="*/ 86 h 644"/>
                <a:gd name="T82" fmla="*/ 50 w 135"/>
                <a:gd name="T83" fmla="*/ 143 h 644"/>
                <a:gd name="T84" fmla="*/ 61 w 135"/>
                <a:gd name="T85" fmla="*/ 218 h 644"/>
                <a:gd name="T86" fmla="*/ 68 w 135"/>
                <a:gd name="T87" fmla="*/ 296 h 644"/>
                <a:gd name="T88" fmla="*/ 91 w 135"/>
                <a:gd name="T89" fmla="*/ 568 h 644"/>
                <a:gd name="T90" fmla="*/ 99 w 135"/>
                <a:gd name="T91" fmla="*/ 644 h 644"/>
                <a:gd name="T92" fmla="*/ 100 w 135"/>
                <a:gd name="T93"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644">
                  <a:moveTo>
                    <a:pt x="100" y="644"/>
                  </a:moveTo>
                  <a:lnTo>
                    <a:pt x="134" y="639"/>
                  </a:lnTo>
                  <a:lnTo>
                    <a:pt x="135" y="602"/>
                  </a:lnTo>
                  <a:lnTo>
                    <a:pt x="133" y="564"/>
                  </a:lnTo>
                  <a:lnTo>
                    <a:pt x="131" y="525"/>
                  </a:lnTo>
                  <a:lnTo>
                    <a:pt x="123" y="448"/>
                  </a:lnTo>
                  <a:lnTo>
                    <a:pt x="109" y="332"/>
                  </a:lnTo>
                  <a:lnTo>
                    <a:pt x="101" y="272"/>
                  </a:lnTo>
                  <a:lnTo>
                    <a:pt x="99" y="234"/>
                  </a:lnTo>
                  <a:lnTo>
                    <a:pt x="97" y="197"/>
                  </a:lnTo>
                  <a:lnTo>
                    <a:pt x="96" y="159"/>
                  </a:lnTo>
                  <a:lnTo>
                    <a:pt x="97" y="120"/>
                  </a:lnTo>
                  <a:lnTo>
                    <a:pt x="98" y="103"/>
                  </a:lnTo>
                  <a:lnTo>
                    <a:pt x="100" y="85"/>
                  </a:lnTo>
                  <a:lnTo>
                    <a:pt x="105" y="48"/>
                  </a:lnTo>
                  <a:lnTo>
                    <a:pt x="110" y="30"/>
                  </a:lnTo>
                  <a:lnTo>
                    <a:pt x="104" y="32"/>
                  </a:lnTo>
                  <a:lnTo>
                    <a:pt x="99" y="33"/>
                  </a:lnTo>
                  <a:lnTo>
                    <a:pt x="89" y="30"/>
                  </a:lnTo>
                  <a:lnTo>
                    <a:pt x="87" y="24"/>
                  </a:lnTo>
                  <a:lnTo>
                    <a:pt x="84" y="18"/>
                  </a:lnTo>
                  <a:lnTo>
                    <a:pt x="83" y="17"/>
                  </a:lnTo>
                  <a:lnTo>
                    <a:pt x="70" y="21"/>
                  </a:lnTo>
                  <a:lnTo>
                    <a:pt x="71" y="34"/>
                  </a:lnTo>
                  <a:lnTo>
                    <a:pt x="71" y="39"/>
                  </a:lnTo>
                  <a:lnTo>
                    <a:pt x="70" y="48"/>
                  </a:lnTo>
                  <a:lnTo>
                    <a:pt x="69" y="52"/>
                  </a:lnTo>
                  <a:lnTo>
                    <a:pt x="67" y="56"/>
                  </a:lnTo>
                  <a:lnTo>
                    <a:pt x="61" y="57"/>
                  </a:lnTo>
                  <a:lnTo>
                    <a:pt x="55" y="56"/>
                  </a:lnTo>
                  <a:lnTo>
                    <a:pt x="51" y="51"/>
                  </a:lnTo>
                  <a:lnTo>
                    <a:pt x="50" y="45"/>
                  </a:lnTo>
                  <a:lnTo>
                    <a:pt x="48" y="37"/>
                  </a:lnTo>
                  <a:lnTo>
                    <a:pt x="45" y="8"/>
                  </a:lnTo>
                  <a:lnTo>
                    <a:pt x="44" y="1"/>
                  </a:lnTo>
                  <a:lnTo>
                    <a:pt x="43" y="0"/>
                  </a:lnTo>
                  <a:lnTo>
                    <a:pt x="0" y="0"/>
                  </a:lnTo>
                  <a:lnTo>
                    <a:pt x="11" y="13"/>
                  </a:lnTo>
                  <a:lnTo>
                    <a:pt x="11" y="22"/>
                  </a:lnTo>
                  <a:lnTo>
                    <a:pt x="29" y="30"/>
                  </a:lnTo>
                  <a:lnTo>
                    <a:pt x="40" y="86"/>
                  </a:lnTo>
                  <a:lnTo>
                    <a:pt x="50" y="143"/>
                  </a:lnTo>
                  <a:lnTo>
                    <a:pt x="61" y="218"/>
                  </a:lnTo>
                  <a:lnTo>
                    <a:pt x="68" y="296"/>
                  </a:lnTo>
                  <a:lnTo>
                    <a:pt x="91" y="568"/>
                  </a:lnTo>
                  <a:lnTo>
                    <a:pt x="99" y="644"/>
                  </a:lnTo>
                  <a:lnTo>
                    <a:pt x="100" y="6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7" name="Freeform 93"/>
            <p:cNvSpPr>
              <a:spLocks/>
            </p:cNvSpPr>
            <p:nvPr/>
          </p:nvSpPr>
          <p:spPr bwMode="auto">
            <a:xfrm rot="262361">
              <a:off x="3833" y="1083"/>
              <a:ext cx="160" cy="636"/>
            </a:xfrm>
            <a:custGeom>
              <a:avLst/>
              <a:gdLst>
                <a:gd name="T0" fmla="*/ 63 w 160"/>
                <a:gd name="T1" fmla="*/ 599 h 636"/>
                <a:gd name="T2" fmla="*/ 63 w 160"/>
                <a:gd name="T3" fmla="*/ 525 h 636"/>
                <a:gd name="T4" fmla="*/ 53 w 160"/>
                <a:gd name="T5" fmla="*/ 414 h 636"/>
                <a:gd name="T6" fmla="*/ 31 w 160"/>
                <a:gd name="T7" fmla="*/ 227 h 636"/>
                <a:gd name="T8" fmla="*/ 28 w 160"/>
                <a:gd name="T9" fmla="*/ 171 h 636"/>
                <a:gd name="T10" fmla="*/ 31 w 160"/>
                <a:gd name="T11" fmla="*/ 97 h 636"/>
                <a:gd name="T12" fmla="*/ 35 w 160"/>
                <a:gd name="T13" fmla="*/ 61 h 636"/>
                <a:gd name="T14" fmla="*/ 42 w 160"/>
                <a:gd name="T15" fmla="*/ 41 h 636"/>
                <a:gd name="T16" fmla="*/ 43 w 160"/>
                <a:gd name="T17" fmla="*/ 33 h 636"/>
                <a:gd name="T18" fmla="*/ 62 w 160"/>
                <a:gd name="T19" fmla="*/ 21 h 636"/>
                <a:gd name="T20" fmla="*/ 76 w 160"/>
                <a:gd name="T21" fmla="*/ 19 h 636"/>
                <a:gd name="T22" fmla="*/ 91 w 160"/>
                <a:gd name="T23" fmla="*/ 24 h 636"/>
                <a:gd name="T24" fmla="*/ 100 w 160"/>
                <a:gd name="T25" fmla="*/ 31 h 636"/>
                <a:gd name="T26" fmla="*/ 112 w 160"/>
                <a:gd name="T27" fmla="*/ 46 h 636"/>
                <a:gd name="T28" fmla="*/ 118 w 160"/>
                <a:gd name="T29" fmla="*/ 73 h 636"/>
                <a:gd name="T30" fmla="*/ 127 w 160"/>
                <a:gd name="T31" fmla="*/ 160 h 636"/>
                <a:gd name="T32" fmla="*/ 141 w 160"/>
                <a:gd name="T33" fmla="*/ 167 h 636"/>
                <a:gd name="T34" fmla="*/ 148 w 160"/>
                <a:gd name="T35" fmla="*/ 166 h 636"/>
                <a:gd name="T36" fmla="*/ 160 w 160"/>
                <a:gd name="T37" fmla="*/ 67 h 636"/>
                <a:gd name="T38" fmla="*/ 151 w 160"/>
                <a:gd name="T39" fmla="*/ 63 h 636"/>
                <a:gd name="T40" fmla="*/ 144 w 160"/>
                <a:gd name="T41" fmla="*/ 53 h 636"/>
                <a:gd name="T42" fmla="*/ 122 w 160"/>
                <a:gd name="T43" fmla="*/ 43 h 636"/>
                <a:gd name="T44" fmla="*/ 116 w 160"/>
                <a:gd name="T45" fmla="*/ 35 h 636"/>
                <a:gd name="T46" fmla="*/ 112 w 160"/>
                <a:gd name="T47" fmla="*/ 20 h 636"/>
                <a:gd name="T48" fmla="*/ 95 w 160"/>
                <a:gd name="T49" fmla="*/ 7 h 636"/>
                <a:gd name="T50" fmla="*/ 69 w 160"/>
                <a:gd name="T51" fmla="*/ 3 h 636"/>
                <a:gd name="T52" fmla="*/ 9 w 160"/>
                <a:gd name="T53" fmla="*/ 1 h 636"/>
                <a:gd name="T54" fmla="*/ 0 w 160"/>
                <a:gd name="T55" fmla="*/ 3 h 636"/>
                <a:gd name="T56" fmla="*/ 4 w 160"/>
                <a:gd name="T57" fmla="*/ 27 h 636"/>
                <a:gd name="T58" fmla="*/ 13 w 160"/>
                <a:gd name="T59" fmla="*/ 27 h 636"/>
                <a:gd name="T60" fmla="*/ 36 w 160"/>
                <a:gd name="T61" fmla="*/ 401 h 636"/>
                <a:gd name="T62" fmla="*/ 56 w 160"/>
                <a:gd name="T63" fmla="*/ 583 h 636"/>
                <a:gd name="T64" fmla="*/ 54 w 160"/>
                <a:gd name="T65" fmla="*/ 616 h 636"/>
                <a:gd name="T66" fmla="*/ 59 w 160"/>
                <a:gd name="T67"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636">
                  <a:moveTo>
                    <a:pt x="61" y="636"/>
                  </a:moveTo>
                  <a:lnTo>
                    <a:pt x="63" y="599"/>
                  </a:lnTo>
                  <a:lnTo>
                    <a:pt x="64" y="563"/>
                  </a:lnTo>
                  <a:lnTo>
                    <a:pt x="63" y="525"/>
                  </a:lnTo>
                  <a:lnTo>
                    <a:pt x="61" y="489"/>
                  </a:lnTo>
                  <a:lnTo>
                    <a:pt x="53" y="414"/>
                  </a:lnTo>
                  <a:lnTo>
                    <a:pt x="38" y="302"/>
                  </a:lnTo>
                  <a:lnTo>
                    <a:pt x="31" y="227"/>
                  </a:lnTo>
                  <a:lnTo>
                    <a:pt x="29" y="190"/>
                  </a:lnTo>
                  <a:lnTo>
                    <a:pt x="28" y="171"/>
                  </a:lnTo>
                  <a:lnTo>
                    <a:pt x="28" y="133"/>
                  </a:lnTo>
                  <a:lnTo>
                    <a:pt x="31" y="97"/>
                  </a:lnTo>
                  <a:lnTo>
                    <a:pt x="32" y="79"/>
                  </a:lnTo>
                  <a:lnTo>
                    <a:pt x="35" y="61"/>
                  </a:lnTo>
                  <a:lnTo>
                    <a:pt x="38" y="43"/>
                  </a:lnTo>
                  <a:lnTo>
                    <a:pt x="42" y="41"/>
                  </a:lnTo>
                  <a:lnTo>
                    <a:pt x="43" y="40"/>
                  </a:lnTo>
                  <a:lnTo>
                    <a:pt x="43" y="33"/>
                  </a:lnTo>
                  <a:lnTo>
                    <a:pt x="51" y="27"/>
                  </a:lnTo>
                  <a:lnTo>
                    <a:pt x="62" y="21"/>
                  </a:lnTo>
                  <a:lnTo>
                    <a:pt x="67" y="20"/>
                  </a:lnTo>
                  <a:lnTo>
                    <a:pt x="76" y="19"/>
                  </a:lnTo>
                  <a:lnTo>
                    <a:pt x="84" y="21"/>
                  </a:lnTo>
                  <a:lnTo>
                    <a:pt x="91" y="24"/>
                  </a:lnTo>
                  <a:lnTo>
                    <a:pt x="96" y="27"/>
                  </a:lnTo>
                  <a:lnTo>
                    <a:pt x="100" y="31"/>
                  </a:lnTo>
                  <a:lnTo>
                    <a:pt x="109" y="41"/>
                  </a:lnTo>
                  <a:lnTo>
                    <a:pt x="112" y="46"/>
                  </a:lnTo>
                  <a:lnTo>
                    <a:pt x="116" y="59"/>
                  </a:lnTo>
                  <a:lnTo>
                    <a:pt x="118" y="73"/>
                  </a:lnTo>
                  <a:lnTo>
                    <a:pt x="119" y="87"/>
                  </a:lnTo>
                  <a:lnTo>
                    <a:pt x="127" y="160"/>
                  </a:lnTo>
                  <a:lnTo>
                    <a:pt x="129" y="174"/>
                  </a:lnTo>
                  <a:lnTo>
                    <a:pt x="141" y="167"/>
                  </a:lnTo>
                  <a:lnTo>
                    <a:pt x="144" y="166"/>
                  </a:lnTo>
                  <a:lnTo>
                    <a:pt x="148" y="166"/>
                  </a:lnTo>
                  <a:lnTo>
                    <a:pt x="155" y="167"/>
                  </a:lnTo>
                  <a:lnTo>
                    <a:pt x="160" y="67"/>
                  </a:lnTo>
                  <a:lnTo>
                    <a:pt x="158" y="65"/>
                  </a:lnTo>
                  <a:lnTo>
                    <a:pt x="151" y="63"/>
                  </a:lnTo>
                  <a:lnTo>
                    <a:pt x="148" y="57"/>
                  </a:lnTo>
                  <a:lnTo>
                    <a:pt x="144" y="53"/>
                  </a:lnTo>
                  <a:lnTo>
                    <a:pt x="125" y="45"/>
                  </a:lnTo>
                  <a:lnTo>
                    <a:pt x="122" y="43"/>
                  </a:lnTo>
                  <a:lnTo>
                    <a:pt x="117" y="40"/>
                  </a:lnTo>
                  <a:lnTo>
                    <a:pt x="116" y="35"/>
                  </a:lnTo>
                  <a:lnTo>
                    <a:pt x="114" y="26"/>
                  </a:lnTo>
                  <a:lnTo>
                    <a:pt x="112" y="20"/>
                  </a:lnTo>
                  <a:lnTo>
                    <a:pt x="107" y="10"/>
                  </a:lnTo>
                  <a:lnTo>
                    <a:pt x="95" y="7"/>
                  </a:lnTo>
                  <a:lnTo>
                    <a:pt x="83" y="4"/>
                  </a:lnTo>
                  <a:lnTo>
                    <a:pt x="69" y="3"/>
                  </a:lnTo>
                  <a:lnTo>
                    <a:pt x="21" y="2"/>
                  </a:lnTo>
                  <a:lnTo>
                    <a:pt x="9" y="1"/>
                  </a:lnTo>
                  <a:lnTo>
                    <a:pt x="2" y="0"/>
                  </a:lnTo>
                  <a:lnTo>
                    <a:pt x="0" y="3"/>
                  </a:lnTo>
                  <a:lnTo>
                    <a:pt x="0" y="9"/>
                  </a:lnTo>
                  <a:lnTo>
                    <a:pt x="4" y="27"/>
                  </a:lnTo>
                  <a:lnTo>
                    <a:pt x="11" y="27"/>
                  </a:lnTo>
                  <a:lnTo>
                    <a:pt x="13" y="27"/>
                  </a:lnTo>
                  <a:lnTo>
                    <a:pt x="21" y="34"/>
                  </a:lnTo>
                  <a:lnTo>
                    <a:pt x="36" y="401"/>
                  </a:lnTo>
                  <a:lnTo>
                    <a:pt x="50" y="537"/>
                  </a:lnTo>
                  <a:lnTo>
                    <a:pt x="56" y="583"/>
                  </a:lnTo>
                  <a:lnTo>
                    <a:pt x="53" y="602"/>
                  </a:lnTo>
                  <a:lnTo>
                    <a:pt x="54" y="616"/>
                  </a:lnTo>
                  <a:lnTo>
                    <a:pt x="57" y="629"/>
                  </a:lnTo>
                  <a:lnTo>
                    <a:pt x="59" y="636"/>
                  </a:lnTo>
                  <a:lnTo>
                    <a:pt x="61" y="63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8" name="Freeform 94"/>
            <p:cNvSpPr>
              <a:spLocks/>
            </p:cNvSpPr>
            <p:nvPr/>
          </p:nvSpPr>
          <p:spPr bwMode="auto">
            <a:xfrm rot="262361">
              <a:off x="4304" y="1113"/>
              <a:ext cx="110" cy="623"/>
            </a:xfrm>
            <a:custGeom>
              <a:avLst/>
              <a:gdLst>
                <a:gd name="T0" fmla="*/ 94 w 110"/>
                <a:gd name="T1" fmla="*/ 623 h 623"/>
                <a:gd name="T2" fmla="*/ 107 w 110"/>
                <a:gd name="T3" fmla="*/ 622 h 623"/>
                <a:gd name="T4" fmla="*/ 109 w 110"/>
                <a:gd name="T5" fmla="*/ 618 h 623"/>
                <a:gd name="T6" fmla="*/ 110 w 110"/>
                <a:gd name="T7" fmla="*/ 613 h 623"/>
                <a:gd name="T8" fmla="*/ 106 w 110"/>
                <a:gd name="T9" fmla="*/ 593 h 623"/>
                <a:gd name="T10" fmla="*/ 106 w 110"/>
                <a:gd name="T11" fmla="*/ 588 h 623"/>
                <a:gd name="T12" fmla="*/ 107 w 110"/>
                <a:gd name="T13" fmla="*/ 584 h 623"/>
                <a:gd name="T14" fmla="*/ 90 w 110"/>
                <a:gd name="T15" fmla="*/ 303 h 623"/>
                <a:gd name="T16" fmla="*/ 81 w 110"/>
                <a:gd name="T17" fmla="*/ 137 h 623"/>
                <a:gd name="T18" fmla="*/ 73 w 110"/>
                <a:gd name="T19" fmla="*/ 132 h 623"/>
                <a:gd name="T20" fmla="*/ 67 w 110"/>
                <a:gd name="T21" fmla="*/ 128 h 623"/>
                <a:gd name="T22" fmla="*/ 62 w 110"/>
                <a:gd name="T23" fmla="*/ 119 h 623"/>
                <a:gd name="T24" fmla="*/ 65 w 110"/>
                <a:gd name="T25" fmla="*/ 109 h 623"/>
                <a:gd name="T26" fmla="*/ 66 w 110"/>
                <a:gd name="T27" fmla="*/ 98 h 623"/>
                <a:gd name="T28" fmla="*/ 66 w 110"/>
                <a:gd name="T29" fmla="*/ 88 h 623"/>
                <a:gd name="T30" fmla="*/ 66 w 110"/>
                <a:gd name="T31" fmla="*/ 78 h 623"/>
                <a:gd name="T32" fmla="*/ 64 w 110"/>
                <a:gd name="T33" fmla="*/ 67 h 623"/>
                <a:gd name="T34" fmla="*/ 58 w 110"/>
                <a:gd name="T35" fmla="*/ 36 h 623"/>
                <a:gd name="T36" fmla="*/ 56 w 110"/>
                <a:gd name="T37" fmla="*/ 34 h 623"/>
                <a:gd name="T38" fmla="*/ 52 w 110"/>
                <a:gd name="T39" fmla="*/ 32 h 623"/>
                <a:gd name="T40" fmla="*/ 45 w 110"/>
                <a:gd name="T41" fmla="*/ 12 h 623"/>
                <a:gd name="T42" fmla="*/ 41 w 110"/>
                <a:gd name="T43" fmla="*/ 9 h 623"/>
                <a:gd name="T44" fmla="*/ 35 w 110"/>
                <a:gd name="T45" fmla="*/ 2 h 623"/>
                <a:gd name="T46" fmla="*/ 32 w 110"/>
                <a:gd name="T47" fmla="*/ 0 h 623"/>
                <a:gd name="T48" fmla="*/ 27 w 110"/>
                <a:gd name="T49" fmla="*/ 3 h 623"/>
                <a:gd name="T50" fmla="*/ 23 w 110"/>
                <a:gd name="T51" fmla="*/ 4 h 623"/>
                <a:gd name="T52" fmla="*/ 15 w 110"/>
                <a:gd name="T53" fmla="*/ 4 h 623"/>
                <a:gd name="T54" fmla="*/ 3 w 110"/>
                <a:gd name="T55" fmla="*/ 3 h 623"/>
                <a:gd name="T56" fmla="*/ 2 w 110"/>
                <a:gd name="T57" fmla="*/ 4 h 623"/>
                <a:gd name="T58" fmla="*/ 0 w 110"/>
                <a:gd name="T59" fmla="*/ 7 h 623"/>
                <a:gd name="T60" fmla="*/ 0 w 110"/>
                <a:gd name="T61" fmla="*/ 18 h 623"/>
                <a:gd name="T62" fmla="*/ 1 w 110"/>
                <a:gd name="T63" fmla="*/ 20 h 623"/>
                <a:gd name="T64" fmla="*/ 19 w 110"/>
                <a:gd name="T65" fmla="*/ 22 h 623"/>
                <a:gd name="T66" fmla="*/ 29 w 110"/>
                <a:gd name="T67" fmla="*/ 24 h 623"/>
                <a:gd name="T68" fmla="*/ 35 w 110"/>
                <a:gd name="T69" fmla="*/ 28 h 623"/>
                <a:gd name="T70" fmla="*/ 36 w 110"/>
                <a:gd name="T71" fmla="*/ 29 h 623"/>
                <a:gd name="T72" fmla="*/ 43 w 110"/>
                <a:gd name="T73" fmla="*/ 47 h 623"/>
                <a:gd name="T74" fmla="*/ 47 w 110"/>
                <a:gd name="T75" fmla="*/ 66 h 623"/>
                <a:gd name="T76" fmla="*/ 51 w 110"/>
                <a:gd name="T77" fmla="*/ 104 h 623"/>
                <a:gd name="T78" fmla="*/ 53 w 110"/>
                <a:gd name="T79" fmla="*/ 144 h 623"/>
                <a:gd name="T80" fmla="*/ 56 w 110"/>
                <a:gd name="T81" fmla="*/ 164 h 623"/>
                <a:gd name="T82" fmla="*/ 63 w 110"/>
                <a:gd name="T83" fmla="*/ 222 h 623"/>
                <a:gd name="T84" fmla="*/ 66 w 110"/>
                <a:gd name="T85" fmla="*/ 262 h 623"/>
                <a:gd name="T86" fmla="*/ 69 w 110"/>
                <a:gd name="T87" fmla="*/ 302 h 623"/>
                <a:gd name="T88" fmla="*/ 73 w 110"/>
                <a:gd name="T89" fmla="*/ 380 h 623"/>
                <a:gd name="T90" fmla="*/ 76 w 110"/>
                <a:gd name="T91" fmla="*/ 440 h 623"/>
                <a:gd name="T92" fmla="*/ 82 w 110"/>
                <a:gd name="T93" fmla="*/ 507 h 623"/>
                <a:gd name="T94" fmla="*/ 89 w 110"/>
                <a:gd name="T95" fmla="*/ 543 h 623"/>
                <a:gd name="T96" fmla="*/ 90 w 110"/>
                <a:gd name="T97" fmla="*/ 555 h 623"/>
                <a:gd name="T98" fmla="*/ 91 w 110"/>
                <a:gd name="T99" fmla="*/ 577 h 623"/>
                <a:gd name="T100" fmla="*/ 92 w 110"/>
                <a:gd name="T101" fmla="*/ 611 h 623"/>
                <a:gd name="T102" fmla="*/ 93 w 110"/>
                <a:gd name="T103" fmla="*/ 623 h 623"/>
                <a:gd name="T104" fmla="*/ 94 w 110"/>
                <a:gd name="T105"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623">
                  <a:moveTo>
                    <a:pt x="94" y="623"/>
                  </a:moveTo>
                  <a:lnTo>
                    <a:pt x="107" y="622"/>
                  </a:lnTo>
                  <a:lnTo>
                    <a:pt x="109" y="618"/>
                  </a:lnTo>
                  <a:lnTo>
                    <a:pt x="110" y="613"/>
                  </a:lnTo>
                  <a:lnTo>
                    <a:pt x="106" y="593"/>
                  </a:lnTo>
                  <a:lnTo>
                    <a:pt x="106" y="588"/>
                  </a:lnTo>
                  <a:lnTo>
                    <a:pt x="107" y="584"/>
                  </a:lnTo>
                  <a:lnTo>
                    <a:pt x="90" y="303"/>
                  </a:lnTo>
                  <a:lnTo>
                    <a:pt x="81" y="137"/>
                  </a:lnTo>
                  <a:lnTo>
                    <a:pt x="73" y="132"/>
                  </a:lnTo>
                  <a:lnTo>
                    <a:pt x="67" y="128"/>
                  </a:lnTo>
                  <a:lnTo>
                    <a:pt x="62" y="119"/>
                  </a:lnTo>
                  <a:lnTo>
                    <a:pt x="65" y="109"/>
                  </a:lnTo>
                  <a:lnTo>
                    <a:pt x="66" y="98"/>
                  </a:lnTo>
                  <a:lnTo>
                    <a:pt x="66" y="88"/>
                  </a:lnTo>
                  <a:lnTo>
                    <a:pt x="66" y="78"/>
                  </a:lnTo>
                  <a:lnTo>
                    <a:pt x="64" y="67"/>
                  </a:lnTo>
                  <a:lnTo>
                    <a:pt x="58" y="36"/>
                  </a:lnTo>
                  <a:lnTo>
                    <a:pt x="56" y="34"/>
                  </a:lnTo>
                  <a:lnTo>
                    <a:pt x="52" y="32"/>
                  </a:lnTo>
                  <a:lnTo>
                    <a:pt x="45" y="12"/>
                  </a:lnTo>
                  <a:lnTo>
                    <a:pt x="41" y="9"/>
                  </a:lnTo>
                  <a:lnTo>
                    <a:pt x="35" y="2"/>
                  </a:lnTo>
                  <a:lnTo>
                    <a:pt x="32" y="0"/>
                  </a:lnTo>
                  <a:lnTo>
                    <a:pt x="27" y="3"/>
                  </a:lnTo>
                  <a:lnTo>
                    <a:pt x="23" y="4"/>
                  </a:lnTo>
                  <a:lnTo>
                    <a:pt x="15" y="4"/>
                  </a:lnTo>
                  <a:lnTo>
                    <a:pt x="3" y="3"/>
                  </a:lnTo>
                  <a:lnTo>
                    <a:pt x="2" y="4"/>
                  </a:lnTo>
                  <a:lnTo>
                    <a:pt x="0" y="7"/>
                  </a:lnTo>
                  <a:lnTo>
                    <a:pt x="0" y="18"/>
                  </a:lnTo>
                  <a:lnTo>
                    <a:pt x="1" y="20"/>
                  </a:lnTo>
                  <a:lnTo>
                    <a:pt x="19" y="22"/>
                  </a:lnTo>
                  <a:lnTo>
                    <a:pt x="29" y="24"/>
                  </a:lnTo>
                  <a:lnTo>
                    <a:pt x="35" y="28"/>
                  </a:lnTo>
                  <a:lnTo>
                    <a:pt x="36" y="29"/>
                  </a:lnTo>
                  <a:lnTo>
                    <a:pt x="43" y="47"/>
                  </a:lnTo>
                  <a:lnTo>
                    <a:pt x="47" y="66"/>
                  </a:lnTo>
                  <a:lnTo>
                    <a:pt x="51" y="104"/>
                  </a:lnTo>
                  <a:lnTo>
                    <a:pt x="53" y="144"/>
                  </a:lnTo>
                  <a:lnTo>
                    <a:pt x="56" y="164"/>
                  </a:lnTo>
                  <a:lnTo>
                    <a:pt x="63" y="222"/>
                  </a:lnTo>
                  <a:lnTo>
                    <a:pt x="66" y="262"/>
                  </a:lnTo>
                  <a:lnTo>
                    <a:pt x="69" y="302"/>
                  </a:lnTo>
                  <a:lnTo>
                    <a:pt x="73" y="380"/>
                  </a:lnTo>
                  <a:lnTo>
                    <a:pt x="76" y="440"/>
                  </a:lnTo>
                  <a:lnTo>
                    <a:pt x="82" y="507"/>
                  </a:lnTo>
                  <a:lnTo>
                    <a:pt x="89" y="543"/>
                  </a:lnTo>
                  <a:lnTo>
                    <a:pt x="90" y="555"/>
                  </a:lnTo>
                  <a:lnTo>
                    <a:pt x="91" y="577"/>
                  </a:lnTo>
                  <a:lnTo>
                    <a:pt x="92" y="611"/>
                  </a:lnTo>
                  <a:lnTo>
                    <a:pt x="93" y="623"/>
                  </a:lnTo>
                  <a:lnTo>
                    <a:pt x="94" y="6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9" name="Freeform 95"/>
            <p:cNvSpPr>
              <a:spLocks/>
            </p:cNvSpPr>
            <p:nvPr/>
          </p:nvSpPr>
          <p:spPr bwMode="auto">
            <a:xfrm rot="262361">
              <a:off x="4422" y="1400"/>
              <a:ext cx="25" cy="306"/>
            </a:xfrm>
            <a:custGeom>
              <a:avLst/>
              <a:gdLst>
                <a:gd name="T0" fmla="*/ 25 w 25"/>
                <a:gd name="T1" fmla="*/ 306 h 306"/>
                <a:gd name="T2" fmla="*/ 8 w 25"/>
                <a:gd name="T3" fmla="*/ 0 h 306"/>
                <a:gd name="T4" fmla="*/ 7 w 25"/>
                <a:gd name="T5" fmla="*/ 0 h 306"/>
                <a:gd name="T6" fmla="*/ 6 w 25"/>
                <a:gd name="T7" fmla="*/ 1 h 306"/>
                <a:gd name="T8" fmla="*/ 5 w 25"/>
                <a:gd name="T9" fmla="*/ 2 h 306"/>
                <a:gd name="T10" fmla="*/ 4 w 25"/>
                <a:gd name="T11" fmla="*/ 2 h 306"/>
                <a:gd name="T12" fmla="*/ 2 w 25"/>
                <a:gd name="T13" fmla="*/ 5 h 306"/>
                <a:gd name="T14" fmla="*/ 0 w 25"/>
                <a:gd name="T15" fmla="*/ 9 h 306"/>
                <a:gd name="T16" fmla="*/ 3 w 25"/>
                <a:gd name="T17" fmla="*/ 80 h 306"/>
                <a:gd name="T18" fmla="*/ 7 w 25"/>
                <a:gd name="T19" fmla="*/ 151 h 306"/>
                <a:gd name="T20" fmla="*/ 8 w 25"/>
                <a:gd name="T21" fmla="*/ 188 h 306"/>
                <a:gd name="T22" fmla="*/ 10 w 25"/>
                <a:gd name="T23" fmla="*/ 222 h 306"/>
                <a:gd name="T24" fmla="*/ 14 w 25"/>
                <a:gd name="T25" fmla="*/ 257 h 306"/>
                <a:gd name="T26" fmla="*/ 18 w 25"/>
                <a:gd name="T27" fmla="*/ 292 h 306"/>
                <a:gd name="T28" fmla="*/ 19 w 25"/>
                <a:gd name="T29" fmla="*/ 297 h 306"/>
                <a:gd name="T30" fmla="*/ 20 w 25"/>
                <a:gd name="T31" fmla="*/ 300 h 306"/>
                <a:gd name="T32" fmla="*/ 21 w 25"/>
                <a:gd name="T33" fmla="*/ 303 h 306"/>
                <a:gd name="T34" fmla="*/ 22 w 25"/>
                <a:gd name="T35" fmla="*/ 304 h 306"/>
                <a:gd name="T36" fmla="*/ 23 w 25"/>
                <a:gd name="T37" fmla="*/ 305 h 306"/>
                <a:gd name="T38" fmla="*/ 24 w 25"/>
                <a:gd name="T39" fmla="*/ 306 h 306"/>
                <a:gd name="T40" fmla="*/ 25 w 25"/>
                <a:gd name="T4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06">
                  <a:moveTo>
                    <a:pt x="25" y="306"/>
                  </a:moveTo>
                  <a:lnTo>
                    <a:pt x="8" y="0"/>
                  </a:lnTo>
                  <a:lnTo>
                    <a:pt x="7" y="0"/>
                  </a:lnTo>
                  <a:lnTo>
                    <a:pt x="6" y="1"/>
                  </a:lnTo>
                  <a:lnTo>
                    <a:pt x="5" y="2"/>
                  </a:lnTo>
                  <a:lnTo>
                    <a:pt x="4" y="2"/>
                  </a:lnTo>
                  <a:lnTo>
                    <a:pt x="2" y="5"/>
                  </a:lnTo>
                  <a:lnTo>
                    <a:pt x="0" y="9"/>
                  </a:lnTo>
                  <a:lnTo>
                    <a:pt x="3" y="80"/>
                  </a:lnTo>
                  <a:lnTo>
                    <a:pt x="7" y="151"/>
                  </a:lnTo>
                  <a:lnTo>
                    <a:pt x="8" y="188"/>
                  </a:lnTo>
                  <a:lnTo>
                    <a:pt x="10" y="222"/>
                  </a:lnTo>
                  <a:lnTo>
                    <a:pt x="14" y="257"/>
                  </a:lnTo>
                  <a:lnTo>
                    <a:pt x="18" y="292"/>
                  </a:lnTo>
                  <a:lnTo>
                    <a:pt x="19" y="297"/>
                  </a:lnTo>
                  <a:lnTo>
                    <a:pt x="20" y="300"/>
                  </a:lnTo>
                  <a:lnTo>
                    <a:pt x="21" y="303"/>
                  </a:lnTo>
                  <a:lnTo>
                    <a:pt x="22" y="304"/>
                  </a:lnTo>
                  <a:lnTo>
                    <a:pt x="23" y="305"/>
                  </a:lnTo>
                  <a:lnTo>
                    <a:pt x="24" y="306"/>
                  </a:lnTo>
                  <a:lnTo>
                    <a:pt x="25" y="30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360" name="Group 96"/>
          <p:cNvGrpSpPr>
            <a:grpSpLocks/>
          </p:cNvGrpSpPr>
          <p:nvPr/>
        </p:nvGrpSpPr>
        <p:grpSpPr bwMode="auto">
          <a:xfrm>
            <a:off x="5148263" y="4365625"/>
            <a:ext cx="1438275" cy="820738"/>
            <a:chOff x="3334" y="2750"/>
            <a:chExt cx="906" cy="517"/>
          </a:xfrm>
        </p:grpSpPr>
        <p:grpSp>
          <p:nvGrpSpPr>
            <p:cNvPr id="11361" name="Group 97"/>
            <p:cNvGrpSpPr>
              <a:grpSpLocks/>
            </p:cNvGrpSpPr>
            <p:nvPr/>
          </p:nvGrpSpPr>
          <p:grpSpPr bwMode="auto">
            <a:xfrm>
              <a:off x="3334" y="3022"/>
              <a:ext cx="722" cy="245"/>
              <a:chOff x="3833" y="935"/>
              <a:chExt cx="601" cy="204"/>
            </a:xfrm>
          </p:grpSpPr>
          <p:sp>
            <p:nvSpPr>
              <p:cNvPr id="11362" name="Freeform 98"/>
              <p:cNvSpPr>
                <a:spLocks/>
              </p:cNvSpPr>
              <p:nvPr/>
            </p:nvSpPr>
            <p:spPr bwMode="auto">
              <a:xfrm rot="364415">
                <a:off x="4070" y="935"/>
                <a:ext cx="139" cy="91"/>
              </a:xfrm>
              <a:custGeom>
                <a:avLst/>
                <a:gdLst>
                  <a:gd name="T0" fmla="*/ 28 w 139"/>
                  <a:gd name="T1" fmla="*/ 91 h 91"/>
                  <a:gd name="T2" fmla="*/ 139 w 139"/>
                  <a:gd name="T3" fmla="*/ 79 h 91"/>
                  <a:gd name="T4" fmla="*/ 122 w 139"/>
                  <a:gd name="T5" fmla="*/ 76 h 91"/>
                  <a:gd name="T6" fmla="*/ 121 w 139"/>
                  <a:gd name="T7" fmla="*/ 73 h 91"/>
                  <a:gd name="T8" fmla="*/ 121 w 139"/>
                  <a:gd name="T9" fmla="*/ 66 h 91"/>
                  <a:gd name="T10" fmla="*/ 118 w 139"/>
                  <a:gd name="T11" fmla="*/ 50 h 91"/>
                  <a:gd name="T12" fmla="*/ 110 w 139"/>
                  <a:gd name="T13" fmla="*/ 18 h 91"/>
                  <a:gd name="T14" fmla="*/ 83 w 139"/>
                  <a:gd name="T15" fmla="*/ 9 h 91"/>
                  <a:gd name="T16" fmla="*/ 62 w 139"/>
                  <a:gd name="T17" fmla="*/ 4 h 91"/>
                  <a:gd name="T18" fmla="*/ 49 w 139"/>
                  <a:gd name="T19" fmla="*/ 2 h 91"/>
                  <a:gd name="T20" fmla="*/ 34 w 139"/>
                  <a:gd name="T21" fmla="*/ 1 h 91"/>
                  <a:gd name="T22" fmla="*/ 27 w 139"/>
                  <a:gd name="T23" fmla="*/ 0 h 91"/>
                  <a:gd name="T24" fmla="*/ 14 w 139"/>
                  <a:gd name="T25" fmla="*/ 2 h 91"/>
                  <a:gd name="T26" fmla="*/ 0 w 139"/>
                  <a:gd name="T27" fmla="*/ 4 h 91"/>
                  <a:gd name="T28" fmla="*/ 9 w 139"/>
                  <a:gd name="T29" fmla="*/ 7 h 91"/>
                  <a:gd name="T30" fmla="*/ 19 w 139"/>
                  <a:gd name="T31" fmla="*/ 10 h 91"/>
                  <a:gd name="T32" fmla="*/ 46 w 139"/>
                  <a:gd name="T33" fmla="*/ 16 h 91"/>
                  <a:gd name="T34" fmla="*/ 56 w 139"/>
                  <a:gd name="T35" fmla="*/ 18 h 91"/>
                  <a:gd name="T36" fmla="*/ 65 w 139"/>
                  <a:gd name="T37" fmla="*/ 22 h 91"/>
                  <a:gd name="T38" fmla="*/ 73 w 139"/>
                  <a:gd name="T39" fmla="*/ 27 h 91"/>
                  <a:gd name="T40" fmla="*/ 76 w 139"/>
                  <a:gd name="T41" fmla="*/ 30 h 91"/>
                  <a:gd name="T42" fmla="*/ 79 w 139"/>
                  <a:gd name="T43" fmla="*/ 41 h 91"/>
                  <a:gd name="T44" fmla="*/ 84 w 139"/>
                  <a:gd name="T45" fmla="*/ 68 h 91"/>
                  <a:gd name="T46" fmla="*/ 85 w 139"/>
                  <a:gd name="T47" fmla="*/ 72 h 91"/>
                  <a:gd name="T48" fmla="*/ 85 w 139"/>
                  <a:gd name="T49" fmla="*/ 75 h 91"/>
                  <a:gd name="T50" fmla="*/ 83 w 139"/>
                  <a:gd name="T51" fmla="*/ 78 h 91"/>
                  <a:gd name="T52" fmla="*/ 78 w 139"/>
                  <a:gd name="T53" fmla="*/ 82 h 91"/>
                  <a:gd name="T54" fmla="*/ 5 w 139"/>
                  <a:gd name="T55" fmla="*/ 88 h 91"/>
                  <a:gd name="T56" fmla="*/ 28 w 139"/>
                  <a:gd name="T5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91">
                    <a:moveTo>
                      <a:pt x="28" y="91"/>
                    </a:moveTo>
                    <a:lnTo>
                      <a:pt x="139" y="79"/>
                    </a:lnTo>
                    <a:lnTo>
                      <a:pt x="122" y="76"/>
                    </a:lnTo>
                    <a:lnTo>
                      <a:pt x="121" y="73"/>
                    </a:lnTo>
                    <a:lnTo>
                      <a:pt x="121" y="66"/>
                    </a:lnTo>
                    <a:lnTo>
                      <a:pt x="118" y="50"/>
                    </a:lnTo>
                    <a:lnTo>
                      <a:pt x="110" y="18"/>
                    </a:lnTo>
                    <a:lnTo>
                      <a:pt x="83" y="9"/>
                    </a:lnTo>
                    <a:lnTo>
                      <a:pt x="62" y="4"/>
                    </a:lnTo>
                    <a:lnTo>
                      <a:pt x="49" y="2"/>
                    </a:lnTo>
                    <a:lnTo>
                      <a:pt x="34" y="1"/>
                    </a:lnTo>
                    <a:lnTo>
                      <a:pt x="27" y="0"/>
                    </a:lnTo>
                    <a:lnTo>
                      <a:pt x="14" y="2"/>
                    </a:lnTo>
                    <a:lnTo>
                      <a:pt x="0" y="4"/>
                    </a:lnTo>
                    <a:lnTo>
                      <a:pt x="9" y="7"/>
                    </a:lnTo>
                    <a:lnTo>
                      <a:pt x="19" y="10"/>
                    </a:lnTo>
                    <a:lnTo>
                      <a:pt x="46" y="16"/>
                    </a:lnTo>
                    <a:lnTo>
                      <a:pt x="56" y="18"/>
                    </a:lnTo>
                    <a:lnTo>
                      <a:pt x="65" y="22"/>
                    </a:lnTo>
                    <a:lnTo>
                      <a:pt x="73" y="27"/>
                    </a:lnTo>
                    <a:lnTo>
                      <a:pt x="76" y="30"/>
                    </a:lnTo>
                    <a:lnTo>
                      <a:pt x="79" y="41"/>
                    </a:lnTo>
                    <a:lnTo>
                      <a:pt x="84" y="68"/>
                    </a:lnTo>
                    <a:lnTo>
                      <a:pt x="85" y="72"/>
                    </a:lnTo>
                    <a:lnTo>
                      <a:pt x="85" y="75"/>
                    </a:lnTo>
                    <a:lnTo>
                      <a:pt x="83" y="78"/>
                    </a:lnTo>
                    <a:lnTo>
                      <a:pt x="78" y="82"/>
                    </a:lnTo>
                    <a:lnTo>
                      <a:pt x="5" y="88"/>
                    </a:lnTo>
                    <a:lnTo>
                      <a:pt x="28" y="9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3" name="Freeform 99"/>
              <p:cNvSpPr>
                <a:spLocks/>
              </p:cNvSpPr>
              <p:nvPr/>
            </p:nvSpPr>
            <p:spPr bwMode="auto">
              <a:xfrm rot="364415">
                <a:off x="3929" y="1018"/>
                <a:ext cx="255" cy="32"/>
              </a:xfrm>
              <a:custGeom>
                <a:avLst/>
                <a:gdLst>
                  <a:gd name="T0" fmla="*/ 39 w 255"/>
                  <a:gd name="T1" fmla="*/ 32 h 32"/>
                  <a:gd name="T2" fmla="*/ 48 w 255"/>
                  <a:gd name="T3" fmla="*/ 32 h 32"/>
                  <a:gd name="T4" fmla="*/ 55 w 255"/>
                  <a:gd name="T5" fmla="*/ 32 h 32"/>
                  <a:gd name="T6" fmla="*/ 64 w 255"/>
                  <a:gd name="T7" fmla="*/ 32 h 32"/>
                  <a:gd name="T8" fmla="*/ 71 w 255"/>
                  <a:gd name="T9" fmla="*/ 32 h 32"/>
                  <a:gd name="T10" fmla="*/ 90 w 255"/>
                  <a:gd name="T11" fmla="*/ 31 h 32"/>
                  <a:gd name="T12" fmla="*/ 106 w 255"/>
                  <a:gd name="T13" fmla="*/ 30 h 32"/>
                  <a:gd name="T14" fmla="*/ 122 w 255"/>
                  <a:gd name="T15" fmla="*/ 28 h 32"/>
                  <a:gd name="T16" fmla="*/ 131 w 255"/>
                  <a:gd name="T17" fmla="*/ 28 h 32"/>
                  <a:gd name="T18" fmla="*/ 139 w 255"/>
                  <a:gd name="T19" fmla="*/ 28 h 32"/>
                  <a:gd name="T20" fmla="*/ 146 w 255"/>
                  <a:gd name="T21" fmla="*/ 28 h 32"/>
                  <a:gd name="T22" fmla="*/ 155 w 255"/>
                  <a:gd name="T23" fmla="*/ 28 h 32"/>
                  <a:gd name="T24" fmla="*/ 162 w 255"/>
                  <a:gd name="T25" fmla="*/ 29 h 32"/>
                  <a:gd name="T26" fmla="*/ 171 w 255"/>
                  <a:gd name="T27" fmla="*/ 30 h 32"/>
                  <a:gd name="T28" fmla="*/ 255 w 255"/>
                  <a:gd name="T29" fmla="*/ 22 h 32"/>
                  <a:gd name="T30" fmla="*/ 248 w 255"/>
                  <a:gd name="T31" fmla="*/ 0 h 32"/>
                  <a:gd name="T32" fmla="*/ 233 w 255"/>
                  <a:gd name="T33" fmla="*/ 0 h 32"/>
                  <a:gd name="T34" fmla="*/ 217 w 255"/>
                  <a:gd name="T35" fmla="*/ 1 h 32"/>
                  <a:gd name="T36" fmla="*/ 187 w 255"/>
                  <a:gd name="T37" fmla="*/ 3 h 32"/>
                  <a:gd name="T38" fmla="*/ 157 w 255"/>
                  <a:gd name="T39" fmla="*/ 7 h 32"/>
                  <a:gd name="T40" fmla="*/ 125 w 255"/>
                  <a:gd name="T41" fmla="*/ 10 h 32"/>
                  <a:gd name="T42" fmla="*/ 94 w 255"/>
                  <a:gd name="T43" fmla="*/ 14 h 32"/>
                  <a:gd name="T44" fmla="*/ 63 w 255"/>
                  <a:gd name="T45" fmla="*/ 17 h 32"/>
                  <a:gd name="T46" fmla="*/ 0 w 255"/>
                  <a:gd name="T47" fmla="*/ 27 h 32"/>
                  <a:gd name="T48" fmla="*/ 39 w 255"/>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2">
                    <a:moveTo>
                      <a:pt x="39" y="32"/>
                    </a:moveTo>
                    <a:lnTo>
                      <a:pt x="48" y="32"/>
                    </a:lnTo>
                    <a:lnTo>
                      <a:pt x="55" y="32"/>
                    </a:lnTo>
                    <a:lnTo>
                      <a:pt x="64" y="32"/>
                    </a:lnTo>
                    <a:lnTo>
                      <a:pt x="71" y="32"/>
                    </a:lnTo>
                    <a:lnTo>
                      <a:pt x="90" y="31"/>
                    </a:lnTo>
                    <a:lnTo>
                      <a:pt x="106" y="30"/>
                    </a:lnTo>
                    <a:lnTo>
                      <a:pt x="122" y="28"/>
                    </a:lnTo>
                    <a:lnTo>
                      <a:pt x="131" y="28"/>
                    </a:lnTo>
                    <a:lnTo>
                      <a:pt x="139" y="28"/>
                    </a:lnTo>
                    <a:lnTo>
                      <a:pt x="146" y="28"/>
                    </a:lnTo>
                    <a:lnTo>
                      <a:pt x="155" y="28"/>
                    </a:lnTo>
                    <a:lnTo>
                      <a:pt x="162" y="29"/>
                    </a:lnTo>
                    <a:lnTo>
                      <a:pt x="171" y="30"/>
                    </a:lnTo>
                    <a:lnTo>
                      <a:pt x="255" y="22"/>
                    </a:lnTo>
                    <a:lnTo>
                      <a:pt x="248" y="0"/>
                    </a:lnTo>
                    <a:lnTo>
                      <a:pt x="233" y="0"/>
                    </a:lnTo>
                    <a:lnTo>
                      <a:pt x="217" y="1"/>
                    </a:lnTo>
                    <a:lnTo>
                      <a:pt x="187" y="3"/>
                    </a:lnTo>
                    <a:lnTo>
                      <a:pt x="157" y="7"/>
                    </a:lnTo>
                    <a:lnTo>
                      <a:pt x="125" y="10"/>
                    </a:lnTo>
                    <a:lnTo>
                      <a:pt x="94" y="14"/>
                    </a:lnTo>
                    <a:lnTo>
                      <a:pt x="63" y="17"/>
                    </a:lnTo>
                    <a:lnTo>
                      <a:pt x="0" y="27"/>
                    </a:lnTo>
                    <a:lnTo>
                      <a:pt x="39"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4" name="Freeform 100"/>
              <p:cNvSpPr>
                <a:spLocks/>
              </p:cNvSpPr>
              <p:nvPr/>
            </p:nvSpPr>
            <p:spPr bwMode="auto">
              <a:xfrm rot="364415">
                <a:off x="4200" y="1041"/>
                <a:ext cx="161" cy="20"/>
              </a:xfrm>
              <a:custGeom>
                <a:avLst/>
                <a:gdLst>
                  <a:gd name="T0" fmla="*/ 6 w 161"/>
                  <a:gd name="T1" fmla="*/ 20 h 20"/>
                  <a:gd name="T2" fmla="*/ 23 w 161"/>
                  <a:gd name="T3" fmla="*/ 20 h 20"/>
                  <a:gd name="T4" fmla="*/ 41 w 161"/>
                  <a:gd name="T5" fmla="*/ 19 h 20"/>
                  <a:gd name="T6" fmla="*/ 57 w 161"/>
                  <a:gd name="T7" fmla="*/ 18 h 20"/>
                  <a:gd name="T8" fmla="*/ 73 w 161"/>
                  <a:gd name="T9" fmla="*/ 16 h 20"/>
                  <a:gd name="T10" fmla="*/ 90 w 161"/>
                  <a:gd name="T11" fmla="*/ 15 h 20"/>
                  <a:gd name="T12" fmla="*/ 107 w 161"/>
                  <a:gd name="T13" fmla="*/ 13 h 20"/>
                  <a:gd name="T14" fmla="*/ 123 w 161"/>
                  <a:gd name="T15" fmla="*/ 10 h 20"/>
                  <a:gd name="T16" fmla="*/ 140 w 161"/>
                  <a:gd name="T17" fmla="*/ 7 h 20"/>
                  <a:gd name="T18" fmla="*/ 143 w 161"/>
                  <a:gd name="T19" fmla="*/ 6 h 20"/>
                  <a:gd name="T20" fmla="*/ 145 w 161"/>
                  <a:gd name="T21" fmla="*/ 6 h 20"/>
                  <a:gd name="T22" fmla="*/ 150 w 161"/>
                  <a:gd name="T23" fmla="*/ 4 h 20"/>
                  <a:gd name="T24" fmla="*/ 155 w 161"/>
                  <a:gd name="T25" fmla="*/ 4 h 20"/>
                  <a:gd name="T26" fmla="*/ 158 w 161"/>
                  <a:gd name="T27" fmla="*/ 2 h 20"/>
                  <a:gd name="T28" fmla="*/ 160 w 161"/>
                  <a:gd name="T29" fmla="*/ 2 h 20"/>
                  <a:gd name="T30" fmla="*/ 161 w 161"/>
                  <a:gd name="T31" fmla="*/ 2 h 20"/>
                  <a:gd name="T32" fmla="*/ 161 w 161"/>
                  <a:gd name="T33" fmla="*/ 1 h 20"/>
                  <a:gd name="T34" fmla="*/ 161 w 161"/>
                  <a:gd name="T35" fmla="*/ 0 h 20"/>
                  <a:gd name="T36" fmla="*/ 160 w 161"/>
                  <a:gd name="T37" fmla="*/ 0 h 20"/>
                  <a:gd name="T38" fmla="*/ 2 w 161"/>
                  <a:gd name="T39" fmla="*/ 0 h 20"/>
                  <a:gd name="T40" fmla="*/ 1 w 161"/>
                  <a:gd name="T41" fmla="*/ 0 h 20"/>
                  <a:gd name="T42" fmla="*/ 0 w 161"/>
                  <a:gd name="T43" fmla="*/ 1 h 20"/>
                  <a:gd name="T44" fmla="*/ 0 w 161"/>
                  <a:gd name="T45" fmla="*/ 2 h 20"/>
                  <a:gd name="T46" fmla="*/ 0 w 161"/>
                  <a:gd name="T47" fmla="*/ 4 h 20"/>
                  <a:gd name="T48" fmla="*/ 1 w 161"/>
                  <a:gd name="T49" fmla="*/ 8 h 20"/>
                  <a:gd name="T50" fmla="*/ 1 w 161"/>
                  <a:gd name="T51" fmla="*/ 9 h 20"/>
                  <a:gd name="T52" fmla="*/ 2 w 161"/>
                  <a:gd name="T53" fmla="*/ 12 h 20"/>
                  <a:gd name="T54" fmla="*/ 3 w 161"/>
                  <a:gd name="T55" fmla="*/ 15 h 20"/>
                  <a:gd name="T56" fmla="*/ 2 w 161"/>
                  <a:gd name="T57" fmla="*/ 16 h 20"/>
                  <a:gd name="T58" fmla="*/ 3 w 161"/>
                  <a:gd name="T59" fmla="*/ 16 h 20"/>
                  <a:gd name="T60" fmla="*/ 3 w 161"/>
                  <a:gd name="T61" fmla="*/ 17 h 20"/>
                  <a:gd name="T62" fmla="*/ 3 w 161"/>
                  <a:gd name="T63" fmla="*/ 18 h 20"/>
                  <a:gd name="T64" fmla="*/ 5 w 161"/>
                  <a:gd name="T65" fmla="*/ 20 h 20"/>
                  <a:gd name="T66" fmla="*/ 6 w 161"/>
                  <a:gd name="T6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0">
                    <a:moveTo>
                      <a:pt x="6" y="20"/>
                    </a:moveTo>
                    <a:lnTo>
                      <a:pt x="23" y="20"/>
                    </a:lnTo>
                    <a:lnTo>
                      <a:pt x="41" y="19"/>
                    </a:lnTo>
                    <a:lnTo>
                      <a:pt x="57" y="18"/>
                    </a:lnTo>
                    <a:lnTo>
                      <a:pt x="73" y="16"/>
                    </a:lnTo>
                    <a:lnTo>
                      <a:pt x="90" y="15"/>
                    </a:lnTo>
                    <a:lnTo>
                      <a:pt x="107" y="13"/>
                    </a:lnTo>
                    <a:lnTo>
                      <a:pt x="123" y="10"/>
                    </a:lnTo>
                    <a:lnTo>
                      <a:pt x="140" y="7"/>
                    </a:lnTo>
                    <a:lnTo>
                      <a:pt x="143" y="6"/>
                    </a:lnTo>
                    <a:lnTo>
                      <a:pt x="145" y="6"/>
                    </a:lnTo>
                    <a:lnTo>
                      <a:pt x="150" y="4"/>
                    </a:lnTo>
                    <a:lnTo>
                      <a:pt x="155" y="4"/>
                    </a:lnTo>
                    <a:lnTo>
                      <a:pt x="158" y="2"/>
                    </a:lnTo>
                    <a:lnTo>
                      <a:pt x="160" y="2"/>
                    </a:lnTo>
                    <a:lnTo>
                      <a:pt x="161" y="2"/>
                    </a:lnTo>
                    <a:lnTo>
                      <a:pt x="161" y="1"/>
                    </a:lnTo>
                    <a:lnTo>
                      <a:pt x="161" y="0"/>
                    </a:lnTo>
                    <a:lnTo>
                      <a:pt x="160" y="0"/>
                    </a:lnTo>
                    <a:lnTo>
                      <a:pt x="2" y="0"/>
                    </a:lnTo>
                    <a:lnTo>
                      <a:pt x="1" y="0"/>
                    </a:lnTo>
                    <a:lnTo>
                      <a:pt x="0" y="1"/>
                    </a:lnTo>
                    <a:lnTo>
                      <a:pt x="0" y="2"/>
                    </a:lnTo>
                    <a:lnTo>
                      <a:pt x="0" y="4"/>
                    </a:lnTo>
                    <a:lnTo>
                      <a:pt x="1" y="8"/>
                    </a:lnTo>
                    <a:lnTo>
                      <a:pt x="1" y="9"/>
                    </a:lnTo>
                    <a:lnTo>
                      <a:pt x="2" y="12"/>
                    </a:lnTo>
                    <a:lnTo>
                      <a:pt x="3" y="15"/>
                    </a:lnTo>
                    <a:lnTo>
                      <a:pt x="2" y="16"/>
                    </a:lnTo>
                    <a:lnTo>
                      <a:pt x="3" y="16"/>
                    </a:lnTo>
                    <a:lnTo>
                      <a:pt x="3" y="17"/>
                    </a:lnTo>
                    <a:lnTo>
                      <a:pt x="3" y="18"/>
                    </a:lnTo>
                    <a:lnTo>
                      <a:pt x="5" y="20"/>
                    </a:lnTo>
                    <a:lnTo>
                      <a:pt x="6"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5" name="Freeform 101"/>
              <p:cNvSpPr>
                <a:spLocks/>
              </p:cNvSpPr>
              <p:nvPr/>
            </p:nvSpPr>
            <p:spPr bwMode="auto">
              <a:xfrm rot="416792">
                <a:off x="3833" y="1037"/>
                <a:ext cx="601" cy="102"/>
              </a:xfrm>
              <a:custGeom>
                <a:avLst/>
                <a:gdLst>
                  <a:gd name="T0" fmla="*/ 213 w 601"/>
                  <a:gd name="T1" fmla="*/ 101 h 102"/>
                  <a:gd name="T2" fmla="*/ 320 w 601"/>
                  <a:gd name="T3" fmla="*/ 94 h 102"/>
                  <a:gd name="T4" fmla="*/ 586 w 601"/>
                  <a:gd name="T5" fmla="*/ 65 h 102"/>
                  <a:gd name="T6" fmla="*/ 597 w 601"/>
                  <a:gd name="T7" fmla="*/ 57 h 102"/>
                  <a:gd name="T8" fmla="*/ 582 w 601"/>
                  <a:gd name="T9" fmla="*/ 50 h 102"/>
                  <a:gd name="T10" fmla="*/ 583 w 601"/>
                  <a:gd name="T11" fmla="*/ 46 h 102"/>
                  <a:gd name="T12" fmla="*/ 577 w 601"/>
                  <a:gd name="T13" fmla="*/ 37 h 102"/>
                  <a:gd name="T14" fmla="*/ 578 w 601"/>
                  <a:gd name="T15" fmla="*/ 33 h 102"/>
                  <a:gd name="T16" fmla="*/ 584 w 601"/>
                  <a:gd name="T17" fmla="*/ 30 h 102"/>
                  <a:gd name="T18" fmla="*/ 594 w 601"/>
                  <a:gd name="T19" fmla="*/ 27 h 102"/>
                  <a:gd name="T20" fmla="*/ 576 w 601"/>
                  <a:gd name="T21" fmla="*/ 20 h 102"/>
                  <a:gd name="T22" fmla="*/ 581 w 601"/>
                  <a:gd name="T23" fmla="*/ 16 h 102"/>
                  <a:gd name="T24" fmla="*/ 580 w 601"/>
                  <a:gd name="T25" fmla="*/ 14 h 102"/>
                  <a:gd name="T26" fmla="*/ 576 w 601"/>
                  <a:gd name="T27" fmla="*/ 10 h 102"/>
                  <a:gd name="T28" fmla="*/ 577 w 601"/>
                  <a:gd name="T29" fmla="*/ 3 h 102"/>
                  <a:gd name="T30" fmla="*/ 548 w 601"/>
                  <a:gd name="T31" fmla="*/ 9 h 102"/>
                  <a:gd name="T32" fmla="*/ 444 w 601"/>
                  <a:gd name="T33" fmla="*/ 35 h 102"/>
                  <a:gd name="T34" fmla="*/ 407 w 601"/>
                  <a:gd name="T35" fmla="*/ 37 h 102"/>
                  <a:gd name="T36" fmla="*/ 351 w 601"/>
                  <a:gd name="T37" fmla="*/ 44 h 102"/>
                  <a:gd name="T38" fmla="*/ 266 w 601"/>
                  <a:gd name="T39" fmla="*/ 49 h 102"/>
                  <a:gd name="T40" fmla="*/ 204 w 601"/>
                  <a:gd name="T41" fmla="*/ 48 h 102"/>
                  <a:gd name="T42" fmla="*/ 173 w 601"/>
                  <a:gd name="T43" fmla="*/ 49 h 102"/>
                  <a:gd name="T44" fmla="*/ 114 w 601"/>
                  <a:gd name="T45" fmla="*/ 50 h 102"/>
                  <a:gd name="T46" fmla="*/ 93 w 601"/>
                  <a:gd name="T47" fmla="*/ 47 h 102"/>
                  <a:gd name="T48" fmla="*/ 86 w 601"/>
                  <a:gd name="T49" fmla="*/ 43 h 102"/>
                  <a:gd name="T50" fmla="*/ 92 w 601"/>
                  <a:gd name="T51" fmla="*/ 37 h 102"/>
                  <a:gd name="T52" fmla="*/ 119 w 601"/>
                  <a:gd name="T53" fmla="*/ 36 h 102"/>
                  <a:gd name="T54" fmla="*/ 51 w 601"/>
                  <a:gd name="T55" fmla="*/ 28 h 102"/>
                  <a:gd name="T56" fmla="*/ 17 w 601"/>
                  <a:gd name="T57" fmla="*/ 28 h 102"/>
                  <a:gd name="T58" fmla="*/ 0 w 601"/>
                  <a:gd name="T59" fmla="*/ 32 h 102"/>
                  <a:gd name="T60" fmla="*/ 53 w 601"/>
                  <a:gd name="T61" fmla="*/ 38 h 102"/>
                  <a:gd name="T62" fmla="*/ 47 w 601"/>
                  <a:gd name="T63" fmla="*/ 45 h 102"/>
                  <a:gd name="T64" fmla="*/ 50 w 601"/>
                  <a:gd name="T65" fmla="*/ 50 h 102"/>
                  <a:gd name="T66" fmla="*/ 53 w 601"/>
                  <a:gd name="T67" fmla="*/ 54 h 102"/>
                  <a:gd name="T68" fmla="*/ 32 w 601"/>
                  <a:gd name="T69" fmla="*/ 60 h 102"/>
                  <a:gd name="T70" fmla="*/ 53 w 601"/>
                  <a:gd name="T71" fmla="*/ 65 h 102"/>
                  <a:gd name="T72" fmla="*/ 49 w 601"/>
                  <a:gd name="T73" fmla="*/ 69 h 102"/>
                  <a:gd name="T74" fmla="*/ 29 w 601"/>
                  <a:gd name="T75" fmla="*/ 74 h 102"/>
                  <a:gd name="T76" fmla="*/ 47 w 601"/>
                  <a:gd name="T77" fmla="*/ 80 h 102"/>
                  <a:gd name="T78" fmla="*/ 47 w 601"/>
                  <a:gd name="T79" fmla="*/ 85 h 102"/>
                  <a:gd name="T80" fmla="*/ 44 w 601"/>
                  <a:gd name="T81" fmla="*/ 92 h 102"/>
                  <a:gd name="T82" fmla="*/ 161 w 601"/>
                  <a:gd name="T8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02">
                    <a:moveTo>
                      <a:pt x="161" y="102"/>
                    </a:moveTo>
                    <a:lnTo>
                      <a:pt x="213" y="101"/>
                    </a:lnTo>
                    <a:lnTo>
                      <a:pt x="267" y="98"/>
                    </a:lnTo>
                    <a:lnTo>
                      <a:pt x="320" y="94"/>
                    </a:lnTo>
                    <a:lnTo>
                      <a:pt x="373" y="89"/>
                    </a:lnTo>
                    <a:lnTo>
                      <a:pt x="586" y="65"/>
                    </a:lnTo>
                    <a:lnTo>
                      <a:pt x="589" y="59"/>
                    </a:lnTo>
                    <a:lnTo>
                      <a:pt x="597" y="57"/>
                    </a:lnTo>
                    <a:lnTo>
                      <a:pt x="583" y="52"/>
                    </a:lnTo>
                    <a:lnTo>
                      <a:pt x="582" y="50"/>
                    </a:lnTo>
                    <a:lnTo>
                      <a:pt x="583" y="47"/>
                    </a:lnTo>
                    <a:lnTo>
                      <a:pt x="583" y="46"/>
                    </a:lnTo>
                    <a:lnTo>
                      <a:pt x="601" y="42"/>
                    </a:lnTo>
                    <a:lnTo>
                      <a:pt x="577" y="37"/>
                    </a:lnTo>
                    <a:lnTo>
                      <a:pt x="577" y="35"/>
                    </a:lnTo>
                    <a:lnTo>
                      <a:pt x="578" y="33"/>
                    </a:lnTo>
                    <a:lnTo>
                      <a:pt x="580" y="32"/>
                    </a:lnTo>
                    <a:lnTo>
                      <a:pt x="584" y="30"/>
                    </a:lnTo>
                    <a:lnTo>
                      <a:pt x="593" y="28"/>
                    </a:lnTo>
                    <a:lnTo>
                      <a:pt x="594" y="27"/>
                    </a:lnTo>
                    <a:lnTo>
                      <a:pt x="576" y="22"/>
                    </a:lnTo>
                    <a:lnTo>
                      <a:pt x="576" y="20"/>
                    </a:lnTo>
                    <a:lnTo>
                      <a:pt x="577" y="18"/>
                    </a:lnTo>
                    <a:lnTo>
                      <a:pt x="581" y="16"/>
                    </a:lnTo>
                    <a:lnTo>
                      <a:pt x="589" y="14"/>
                    </a:lnTo>
                    <a:lnTo>
                      <a:pt x="580" y="14"/>
                    </a:lnTo>
                    <a:lnTo>
                      <a:pt x="577" y="12"/>
                    </a:lnTo>
                    <a:lnTo>
                      <a:pt x="576" y="10"/>
                    </a:lnTo>
                    <a:lnTo>
                      <a:pt x="578" y="4"/>
                    </a:lnTo>
                    <a:lnTo>
                      <a:pt x="577" y="3"/>
                    </a:lnTo>
                    <a:lnTo>
                      <a:pt x="572" y="0"/>
                    </a:lnTo>
                    <a:lnTo>
                      <a:pt x="548" y="9"/>
                    </a:lnTo>
                    <a:lnTo>
                      <a:pt x="525" y="16"/>
                    </a:lnTo>
                    <a:lnTo>
                      <a:pt x="444" y="35"/>
                    </a:lnTo>
                    <a:lnTo>
                      <a:pt x="436" y="32"/>
                    </a:lnTo>
                    <a:lnTo>
                      <a:pt x="407" y="37"/>
                    </a:lnTo>
                    <a:lnTo>
                      <a:pt x="380" y="41"/>
                    </a:lnTo>
                    <a:lnTo>
                      <a:pt x="351" y="44"/>
                    </a:lnTo>
                    <a:lnTo>
                      <a:pt x="322" y="46"/>
                    </a:lnTo>
                    <a:lnTo>
                      <a:pt x="266" y="49"/>
                    </a:lnTo>
                    <a:lnTo>
                      <a:pt x="209" y="49"/>
                    </a:lnTo>
                    <a:lnTo>
                      <a:pt x="204" y="48"/>
                    </a:lnTo>
                    <a:lnTo>
                      <a:pt x="193" y="48"/>
                    </a:lnTo>
                    <a:lnTo>
                      <a:pt x="173" y="49"/>
                    </a:lnTo>
                    <a:lnTo>
                      <a:pt x="125" y="49"/>
                    </a:lnTo>
                    <a:lnTo>
                      <a:pt x="114" y="50"/>
                    </a:lnTo>
                    <a:lnTo>
                      <a:pt x="108" y="48"/>
                    </a:lnTo>
                    <a:lnTo>
                      <a:pt x="93" y="47"/>
                    </a:lnTo>
                    <a:lnTo>
                      <a:pt x="86" y="45"/>
                    </a:lnTo>
                    <a:lnTo>
                      <a:pt x="86" y="43"/>
                    </a:lnTo>
                    <a:lnTo>
                      <a:pt x="88" y="41"/>
                    </a:lnTo>
                    <a:lnTo>
                      <a:pt x="92" y="37"/>
                    </a:lnTo>
                    <a:lnTo>
                      <a:pt x="136" y="35"/>
                    </a:lnTo>
                    <a:lnTo>
                      <a:pt x="119" y="36"/>
                    </a:lnTo>
                    <a:lnTo>
                      <a:pt x="102" y="35"/>
                    </a:lnTo>
                    <a:lnTo>
                      <a:pt x="51" y="28"/>
                    </a:lnTo>
                    <a:lnTo>
                      <a:pt x="34" y="28"/>
                    </a:lnTo>
                    <a:lnTo>
                      <a:pt x="17" y="28"/>
                    </a:lnTo>
                    <a:lnTo>
                      <a:pt x="9" y="30"/>
                    </a:lnTo>
                    <a:lnTo>
                      <a:pt x="0" y="32"/>
                    </a:lnTo>
                    <a:lnTo>
                      <a:pt x="50" y="37"/>
                    </a:lnTo>
                    <a:lnTo>
                      <a:pt x="53" y="38"/>
                    </a:lnTo>
                    <a:lnTo>
                      <a:pt x="53" y="41"/>
                    </a:lnTo>
                    <a:lnTo>
                      <a:pt x="47" y="45"/>
                    </a:lnTo>
                    <a:lnTo>
                      <a:pt x="32" y="47"/>
                    </a:lnTo>
                    <a:lnTo>
                      <a:pt x="50" y="50"/>
                    </a:lnTo>
                    <a:lnTo>
                      <a:pt x="53" y="53"/>
                    </a:lnTo>
                    <a:lnTo>
                      <a:pt x="53" y="54"/>
                    </a:lnTo>
                    <a:lnTo>
                      <a:pt x="50" y="57"/>
                    </a:lnTo>
                    <a:lnTo>
                      <a:pt x="32" y="60"/>
                    </a:lnTo>
                    <a:lnTo>
                      <a:pt x="47" y="60"/>
                    </a:lnTo>
                    <a:lnTo>
                      <a:pt x="53" y="65"/>
                    </a:lnTo>
                    <a:lnTo>
                      <a:pt x="51" y="67"/>
                    </a:lnTo>
                    <a:lnTo>
                      <a:pt x="49" y="69"/>
                    </a:lnTo>
                    <a:lnTo>
                      <a:pt x="37" y="74"/>
                    </a:lnTo>
                    <a:lnTo>
                      <a:pt x="29" y="74"/>
                    </a:lnTo>
                    <a:lnTo>
                      <a:pt x="24" y="74"/>
                    </a:lnTo>
                    <a:lnTo>
                      <a:pt x="47" y="80"/>
                    </a:lnTo>
                    <a:lnTo>
                      <a:pt x="48" y="81"/>
                    </a:lnTo>
                    <a:lnTo>
                      <a:pt x="47" y="85"/>
                    </a:lnTo>
                    <a:lnTo>
                      <a:pt x="26" y="90"/>
                    </a:lnTo>
                    <a:lnTo>
                      <a:pt x="44" y="92"/>
                    </a:lnTo>
                    <a:lnTo>
                      <a:pt x="47" y="98"/>
                    </a:lnTo>
                    <a:lnTo>
                      <a:pt x="161" y="10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1366" name="Rectangle 102"/>
            <p:cNvSpPr>
              <a:spLocks noChangeArrowheads="1"/>
            </p:cNvSpPr>
            <p:nvPr/>
          </p:nvSpPr>
          <p:spPr bwMode="auto">
            <a:xfrm>
              <a:off x="3651" y="2750"/>
              <a:ext cx="589"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a:t>Restmüll: graue</a:t>
              </a:r>
            </a:p>
            <a:p>
              <a:pPr algn="ctr"/>
              <a:r>
                <a:rPr lang="de-DE" altLang="de-DE" sz="1600"/>
                <a:t>   Tonne</a:t>
              </a:r>
            </a:p>
          </p:txBody>
        </p:sp>
      </p:grpSp>
      <p:sp>
        <p:nvSpPr>
          <p:cNvPr id="11367" name="Rectangle 103"/>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68" name="Rectangle 104"/>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69" name="Rectangle 105"/>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1370" name="Rectangle 106"/>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fade">
                                      <p:cBhvr>
                                        <p:cTn id="11" dur="2000"/>
                                        <p:tgtEl>
                                          <p:spTgt spid="1126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300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fade">
                                      <p:cBhvr>
                                        <p:cTn id="16" dur="2000"/>
                                        <p:tgtEl>
                                          <p:spTgt spid="112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271"/>
                                        </p:tgtEl>
                                        <p:attrNameLst>
                                          <p:attrName>style.visibility</p:attrName>
                                        </p:attrNameLst>
                                      </p:cBhvr>
                                      <p:to>
                                        <p:strVal val="visible"/>
                                      </p:to>
                                    </p:set>
                                    <p:animEffect transition="in" filter="fade">
                                      <p:cBhvr>
                                        <p:cTn id="21" dur="2000"/>
                                        <p:tgtEl>
                                          <p:spTgt spid="112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11287"/>
                                        </p:tgtEl>
                                        <p:attrNameLst>
                                          <p:attrName>style.visibility</p:attrName>
                                        </p:attrNameLst>
                                      </p:cBhvr>
                                      <p:to>
                                        <p:strVal val="visible"/>
                                      </p:to>
                                    </p:set>
                                    <p:animEffect transition="in" filter="wipe(down)">
                                      <p:cBhvr>
                                        <p:cTn id="26" dur="580">
                                          <p:stCondLst>
                                            <p:cond delay="0"/>
                                          </p:stCondLst>
                                        </p:cTn>
                                        <p:tgtEl>
                                          <p:spTgt spid="11287"/>
                                        </p:tgtEl>
                                      </p:cBhvr>
                                    </p:animEffect>
                                    <p:anim calcmode="lin" valueType="num">
                                      <p:cBhvr>
                                        <p:cTn id="27" dur="1822" tmFilter="0,0; 0.14,0.36; 0.43,0.73; 0.71,0.91; 1.0,1.0">
                                          <p:stCondLst>
                                            <p:cond delay="0"/>
                                          </p:stCondLst>
                                        </p:cTn>
                                        <p:tgtEl>
                                          <p:spTgt spid="1128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28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28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28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287"/>
                                        </p:tgtEl>
                                        <p:attrNameLst>
                                          <p:attrName>ppt_y</p:attrName>
                                        </p:attrNameLst>
                                      </p:cBhvr>
                                      <p:tavLst>
                                        <p:tav tm="0" fmla="#ppt_y-sin(pi*$)/81">
                                          <p:val>
                                            <p:fltVal val="0"/>
                                          </p:val>
                                        </p:tav>
                                        <p:tav tm="100000">
                                          <p:val>
                                            <p:fltVal val="1"/>
                                          </p:val>
                                        </p:tav>
                                      </p:tavLst>
                                    </p:anim>
                                    <p:animScale>
                                      <p:cBhvr>
                                        <p:cTn id="32" dur="26">
                                          <p:stCondLst>
                                            <p:cond delay="650"/>
                                          </p:stCondLst>
                                        </p:cTn>
                                        <p:tgtEl>
                                          <p:spTgt spid="11287"/>
                                        </p:tgtEl>
                                      </p:cBhvr>
                                      <p:to x="100000" y="60000"/>
                                    </p:animScale>
                                    <p:animScale>
                                      <p:cBhvr>
                                        <p:cTn id="33" dur="166" decel="50000">
                                          <p:stCondLst>
                                            <p:cond delay="676"/>
                                          </p:stCondLst>
                                        </p:cTn>
                                        <p:tgtEl>
                                          <p:spTgt spid="11287"/>
                                        </p:tgtEl>
                                      </p:cBhvr>
                                      <p:to x="100000" y="100000"/>
                                    </p:animScale>
                                    <p:animScale>
                                      <p:cBhvr>
                                        <p:cTn id="34" dur="26">
                                          <p:stCondLst>
                                            <p:cond delay="1312"/>
                                          </p:stCondLst>
                                        </p:cTn>
                                        <p:tgtEl>
                                          <p:spTgt spid="11287"/>
                                        </p:tgtEl>
                                      </p:cBhvr>
                                      <p:to x="100000" y="80000"/>
                                    </p:animScale>
                                    <p:animScale>
                                      <p:cBhvr>
                                        <p:cTn id="35" dur="166" decel="50000">
                                          <p:stCondLst>
                                            <p:cond delay="1338"/>
                                          </p:stCondLst>
                                        </p:cTn>
                                        <p:tgtEl>
                                          <p:spTgt spid="11287"/>
                                        </p:tgtEl>
                                      </p:cBhvr>
                                      <p:to x="100000" y="100000"/>
                                    </p:animScale>
                                    <p:animScale>
                                      <p:cBhvr>
                                        <p:cTn id="36" dur="26">
                                          <p:stCondLst>
                                            <p:cond delay="1642"/>
                                          </p:stCondLst>
                                        </p:cTn>
                                        <p:tgtEl>
                                          <p:spTgt spid="11287"/>
                                        </p:tgtEl>
                                      </p:cBhvr>
                                      <p:to x="100000" y="90000"/>
                                    </p:animScale>
                                    <p:animScale>
                                      <p:cBhvr>
                                        <p:cTn id="37" dur="166" decel="50000">
                                          <p:stCondLst>
                                            <p:cond delay="1668"/>
                                          </p:stCondLst>
                                        </p:cTn>
                                        <p:tgtEl>
                                          <p:spTgt spid="11287"/>
                                        </p:tgtEl>
                                      </p:cBhvr>
                                      <p:to x="100000" y="100000"/>
                                    </p:animScale>
                                    <p:animScale>
                                      <p:cBhvr>
                                        <p:cTn id="38" dur="26">
                                          <p:stCondLst>
                                            <p:cond delay="1808"/>
                                          </p:stCondLst>
                                        </p:cTn>
                                        <p:tgtEl>
                                          <p:spTgt spid="11287"/>
                                        </p:tgtEl>
                                      </p:cBhvr>
                                      <p:to x="100000" y="95000"/>
                                    </p:animScale>
                                    <p:animScale>
                                      <p:cBhvr>
                                        <p:cTn id="39" dur="166" decel="50000">
                                          <p:stCondLst>
                                            <p:cond delay="1834"/>
                                          </p:stCondLst>
                                        </p:cTn>
                                        <p:tgtEl>
                                          <p:spTgt spid="11287"/>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1294"/>
                                        </p:tgtEl>
                                        <p:attrNameLst>
                                          <p:attrName>style.visibility</p:attrName>
                                        </p:attrNameLst>
                                      </p:cBhvr>
                                      <p:to>
                                        <p:strVal val="visible"/>
                                      </p:to>
                                    </p:set>
                                    <p:animEffect transition="in" filter="fade">
                                      <p:cBhvr>
                                        <p:cTn id="44" dur="2000"/>
                                        <p:tgtEl>
                                          <p:spTgt spid="1129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11311"/>
                                        </p:tgtEl>
                                        <p:attrNameLst>
                                          <p:attrName>style.visibility</p:attrName>
                                        </p:attrNameLst>
                                      </p:cBhvr>
                                      <p:to>
                                        <p:strVal val="visible"/>
                                      </p:to>
                                    </p:set>
                                    <p:animEffect transition="in" filter="wipe(down)">
                                      <p:cBhvr>
                                        <p:cTn id="49" dur="580">
                                          <p:stCondLst>
                                            <p:cond delay="0"/>
                                          </p:stCondLst>
                                        </p:cTn>
                                        <p:tgtEl>
                                          <p:spTgt spid="11311"/>
                                        </p:tgtEl>
                                      </p:cBhvr>
                                    </p:animEffect>
                                    <p:anim calcmode="lin" valueType="num">
                                      <p:cBhvr>
                                        <p:cTn id="50" dur="1822" tmFilter="0,0; 0.14,0.36; 0.43,0.73; 0.71,0.91; 1.0,1.0">
                                          <p:stCondLst>
                                            <p:cond delay="0"/>
                                          </p:stCondLst>
                                        </p:cTn>
                                        <p:tgtEl>
                                          <p:spTgt spid="1131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31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31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31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311"/>
                                        </p:tgtEl>
                                        <p:attrNameLst>
                                          <p:attrName>ppt_y</p:attrName>
                                        </p:attrNameLst>
                                      </p:cBhvr>
                                      <p:tavLst>
                                        <p:tav tm="0" fmla="#ppt_y-sin(pi*$)/81">
                                          <p:val>
                                            <p:fltVal val="0"/>
                                          </p:val>
                                        </p:tav>
                                        <p:tav tm="100000">
                                          <p:val>
                                            <p:fltVal val="1"/>
                                          </p:val>
                                        </p:tav>
                                      </p:tavLst>
                                    </p:anim>
                                    <p:animScale>
                                      <p:cBhvr>
                                        <p:cTn id="55" dur="26">
                                          <p:stCondLst>
                                            <p:cond delay="650"/>
                                          </p:stCondLst>
                                        </p:cTn>
                                        <p:tgtEl>
                                          <p:spTgt spid="11311"/>
                                        </p:tgtEl>
                                      </p:cBhvr>
                                      <p:to x="100000" y="60000"/>
                                    </p:animScale>
                                    <p:animScale>
                                      <p:cBhvr>
                                        <p:cTn id="56" dur="166" decel="50000">
                                          <p:stCondLst>
                                            <p:cond delay="676"/>
                                          </p:stCondLst>
                                        </p:cTn>
                                        <p:tgtEl>
                                          <p:spTgt spid="11311"/>
                                        </p:tgtEl>
                                      </p:cBhvr>
                                      <p:to x="100000" y="100000"/>
                                    </p:animScale>
                                    <p:animScale>
                                      <p:cBhvr>
                                        <p:cTn id="57" dur="26">
                                          <p:stCondLst>
                                            <p:cond delay="1312"/>
                                          </p:stCondLst>
                                        </p:cTn>
                                        <p:tgtEl>
                                          <p:spTgt spid="11311"/>
                                        </p:tgtEl>
                                      </p:cBhvr>
                                      <p:to x="100000" y="80000"/>
                                    </p:animScale>
                                    <p:animScale>
                                      <p:cBhvr>
                                        <p:cTn id="58" dur="166" decel="50000">
                                          <p:stCondLst>
                                            <p:cond delay="1338"/>
                                          </p:stCondLst>
                                        </p:cTn>
                                        <p:tgtEl>
                                          <p:spTgt spid="11311"/>
                                        </p:tgtEl>
                                      </p:cBhvr>
                                      <p:to x="100000" y="100000"/>
                                    </p:animScale>
                                    <p:animScale>
                                      <p:cBhvr>
                                        <p:cTn id="59" dur="26">
                                          <p:stCondLst>
                                            <p:cond delay="1642"/>
                                          </p:stCondLst>
                                        </p:cTn>
                                        <p:tgtEl>
                                          <p:spTgt spid="11311"/>
                                        </p:tgtEl>
                                      </p:cBhvr>
                                      <p:to x="100000" y="90000"/>
                                    </p:animScale>
                                    <p:animScale>
                                      <p:cBhvr>
                                        <p:cTn id="60" dur="166" decel="50000">
                                          <p:stCondLst>
                                            <p:cond delay="1668"/>
                                          </p:stCondLst>
                                        </p:cTn>
                                        <p:tgtEl>
                                          <p:spTgt spid="11311"/>
                                        </p:tgtEl>
                                      </p:cBhvr>
                                      <p:to x="100000" y="100000"/>
                                    </p:animScale>
                                    <p:animScale>
                                      <p:cBhvr>
                                        <p:cTn id="61" dur="26">
                                          <p:stCondLst>
                                            <p:cond delay="1808"/>
                                          </p:stCondLst>
                                        </p:cTn>
                                        <p:tgtEl>
                                          <p:spTgt spid="11311"/>
                                        </p:tgtEl>
                                      </p:cBhvr>
                                      <p:to x="100000" y="95000"/>
                                    </p:animScale>
                                    <p:animScale>
                                      <p:cBhvr>
                                        <p:cTn id="62" dur="166" decel="50000">
                                          <p:stCondLst>
                                            <p:cond delay="1834"/>
                                          </p:stCondLst>
                                        </p:cTn>
                                        <p:tgtEl>
                                          <p:spTgt spid="11311"/>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1318"/>
                                        </p:tgtEl>
                                        <p:attrNameLst>
                                          <p:attrName>style.visibility</p:attrName>
                                        </p:attrNameLst>
                                      </p:cBhvr>
                                      <p:to>
                                        <p:strVal val="visible"/>
                                      </p:to>
                                    </p:set>
                                    <p:animEffect transition="in" filter="fade">
                                      <p:cBhvr>
                                        <p:cTn id="67" dur="2000"/>
                                        <p:tgtEl>
                                          <p:spTgt spid="113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ntr" presetSubtype="0" fill="hold" nodeType="clickEffect">
                                  <p:stCondLst>
                                    <p:cond delay="0"/>
                                  </p:stCondLst>
                                  <p:childTnLst>
                                    <p:set>
                                      <p:cBhvr>
                                        <p:cTn id="71" dur="1" fill="hold">
                                          <p:stCondLst>
                                            <p:cond delay="0"/>
                                          </p:stCondLst>
                                        </p:cTn>
                                        <p:tgtEl>
                                          <p:spTgt spid="11336"/>
                                        </p:tgtEl>
                                        <p:attrNameLst>
                                          <p:attrName>style.visibility</p:attrName>
                                        </p:attrNameLst>
                                      </p:cBhvr>
                                      <p:to>
                                        <p:strVal val="visible"/>
                                      </p:to>
                                    </p:set>
                                    <p:animEffect transition="in" filter="wipe(down)">
                                      <p:cBhvr>
                                        <p:cTn id="72" dur="580">
                                          <p:stCondLst>
                                            <p:cond delay="0"/>
                                          </p:stCondLst>
                                        </p:cTn>
                                        <p:tgtEl>
                                          <p:spTgt spid="11336"/>
                                        </p:tgtEl>
                                      </p:cBhvr>
                                    </p:animEffect>
                                    <p:anim calcmode="lin" valueType="num">
                                      <p:cBhvr>
                                        <p:cTn id="73" dur="1822" tmFilter="0,0; 0.14,0.36; 0.43,0.73; 0.71,0.91; 1.0,1.0">
                                          <p:stCondLst>
                                            <p:cond delay="0"/>
                                          </p:stCondLst>
                                        </p:cTn>
                                        <p:tgtEl>
                                          <p:spTgt spid="1133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133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133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133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1336"/>
                                        </p:tgtEl>
                                        <p:attrNameLst>
                                          <p:attrName>ppt_y</p:attrName>
                                        </p:attrNameLst>
                                      </p:cBhvr>
                                      <p:tavLst>
                                        <p:tav tm="0" fmla="#ppt_y-sin(pi*$)/81">
                                          <p:val>
                                            <p:fltVal val="0"/>
                                          </p:val>
                                        </p:tav>
                                        <p:tav tm="100000">
                                          <p:val>
                                            <p:fltVal val="1"/>
                                          </p:val>
                                        </p:tav>
                                      </p:tavLst>
                                    </p:anim>
                                    <p:animScale>
                                      <p:cBhvr>
                                        <p:cTn id="78" dur="26">
                                          <p:stCondLst>
                                            <p:cond delay="650"/>
                                          </p:stCondLst>
                                        </p:cTn>
                                        <p:tgtEl>
                                          <p:spTgt spid="11336"/>
                                        </p:tgtEl>
                                      </p:cBhvr>
                                      <p:to x="100000" y="60000"/>
                                    </p:animScale>
                                    <p:animScale>
                                      <p:cBhvr>
                                        <p:cTn id="79" dur="166" decel="50000">
                                          <p:stCondLst>
                                            <p:cond delay="676"/>
                                          </p:stCondLst>
                                        </p:cTn>
                                        <p:tgtEl>
                                          <p:spTgt spid="11336"/>
                                        </p:tgtEl>
                                      </p:cBhvr>
                                      <p:to x="100000" y="100000"/>
                                    </p:animScale>
                                    <p:animScale>
                                      <p:cBhvr>
                                        <p:cTn id="80" dur="26">
                                          <p:stCondLst>
                                            <p:cond delay="1312"/>
                                          </p:stCondLst>
                                        </p:cTn>
                                        <p:tgtEl>
                                          <p:spTgt spid="11336"/>
                                        </p:tgtEl>
                                      </p:cBhvr>
                                      <p:to x="100000" y="80000"/>
                                    </p:animScale>
                                    <p:animScale>
                                      <p:cBhvr>
                                        <p:cTn id="81" dur="166" decel="50000">
                                          <p:stCondLst>
                                            <p:cond delay="1338"/>
                                          </p:stCondLst>
                                        </p:cTn>
                                        <p:tgtEl>
                                          <p:spTgt spid="11336"/>
                                        </p:tgtEl>
                                      </p:cBhvr>
                                      <p:to x="100000" y="100000"/>
                                    </p:animScale>
                                    <p:animScale>
                                      <p:cBhvr>
                                        <p:cTn id="82" dur="26">
                                          <p:stCondLst>
                                            <p:cond delay="1642"/>
                                          </p:stCondLst>
                                        </p:cTn>
                                        <p:tgtEl>
                                          <p:spTgt spid="11336"/>
                                        </p:tgtEl>
                                      </p:cBhvr>
                                      <p:to x="100000" y="90000"/>
                                    </p:animScale>
                                    <p:animScale>
                                      <p:cBhvr>
                                        <p:cTn id="83" dur="166" decel="50000">
                                          <p:stCondLst>
                                            <p:cond delay="1668"/>
                                          </p:stCondLst>
                                        </p:cTn>
                                        <p:tgtEl>
                                          <p:spTgt spid="11336"/>
                                        </p:tgtEl>
                                      </p:cBhvr>
                                      <p:to x="100000" y="100000"/>
                                    </p:animScale>
                                    <p:animScale>
                                      <p:cBhvr>
                                        <p:cTn id="84" dur="26">
                                          <p:stCondLst>
                                            <p:cond delay="1808"/>
                                          </p:stCondLst>
                                        </p:cTn>
                                        <p:tgtEl>
                                          <p:spTgt spid="11336"/>
                                        </p:tgtEl>
                                      </p:cBhvr>
                                      <p:to x="100000" y="95000"/>
                                    </p:animScale>
                                    <p:animScale>
                                      <p:cBhvr>
                                        <p:cTn id="85" dur="166" decel="50000">
                                          <p:stCondLst>
                                            <p:cond delay="1834"/>
                                          </p:stCondLst>
                                        </p:cTn>
                                        <p:tgtEl>
                                          <p:spTgt spid="11336"/>
                                        </p:tgtEl>
                                      </p:cBhvr>
                                      <p:to x="100000" y="100000"/>
                                    </p:animScale>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11343"/>
                                        </p:tgtEl>
                                        <p:attrNameLst>
                                          <p:attrName>style.visibility</p:attrName>
                                        </p:attrNameLst>
                                      </p:cBhvr>
                                      <p:to>
                                        <p:strVal val="visible"/>
                                      </p:to>
                                    </p:set>
                                    <p:animEffect transition="in" filter="fade">
                                      <p:cBhvr>
                                        <p:cTn id="90" dur="2000"/>
                                        <p:tgtEl>
                                          <p:spTgt spid="1134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ntr" presetSubtype="0" fill="hold" nodeType="clickEffect">
                                  <p:stCondLst>
                                    <p:cond delay="0"/>
                                  </p:stCondLst>
                                  <p:childTnLst>
                                    <p:set>
                                      <p:cBhvr>
                                        <p:cTn id="94" dur="1" fill="hold">
                                          <p:stCondLst>
                                            <p:cond delay="0"/>
                                          </p:stCondLst>
                                        </p:cTn>
                                        <p:tgtEl>
                                          <p:spTgt spid="11360"/>
                                        </p:tgtEl>
                                        <p:attrNameLst>
                                          <p:attrName>style.visibility</p:attrName>
                                        </p:attrNameLst>
                                      </p:cBhvr>
                                      <p:to>
                                        <p:strVal val="visible"/>
                                      </p:to>
                                    </p:set>
                                    <p:animEffect transition="in" filter="wipe(down)">
                                      <p:cBhvr>
                                        <p:cTn id="95" dur="580">
                                          <p:stCondLst>
                                            <p:cond delay="0"/>
                                          </p:stCondLst>
                                        </p:cTn>
                                        <p:tgtEl>
                                          <p:spTgt spid="11360"/>
                                        </p:tgtEl>
                                      </p:cBhvr>
                                    </p:animEffect>
                                    <p:anim calcmode="lin" valueType="num">
                                      <p:cBhvr>
                                        <p:cTn id="96" dur="1822" tmFilter="0,0; 0.14,0.36; 0.43,0.73; 0.71,0.91; 1.0,1.0">
                                          <p:stCondLst>
                                            <p:cond delay="0"/>
                                          </p:stCondLst>
                                        </p:cTn>
                                        <p:tgtEl>
                                          <p:spTgt spid="1136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136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136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136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1360"/>
                                        </p:tgtEl>
                                        <p:attrNameLst>
                                          <p:attrName>ppt_y</p:attrName>
                                        </p:attrNameLst>
                                      </p:cBhvr>
                                      <p:tavLst>
                                        <p:tav tm="0" fmla="#ppt_y-sin(pi*$)/81">
                                          <p:val>
                                            <p:fltVal val="0"/>
                                          </p:val>
                                        </p:tav>
                                        <p:tav tm="100000">
                                          <p:val>
                                            <p:fltVal val="1"/>
                                          </p:val>
                                        </p:tav>
                                      </p:tavLst>
                                    </p:anim>
                                    <p:animScale>
                                      <p:cBhvr>
                                        <p:cTn id="101" dur="26">
                                          <p:stCondLst>
                                            <p:cond delay="650"/>
                                          </p:stCondLst>
                                        </p:cTn>
                                        <p:tgtEl>
                                          <p:spTgt spid="11360"/>
                                        </p:tgtEl>
                                      </p:cBhvr>
                                      <p:to x="100000" y="60000"/>
                                    </p:animScale>
                                    <p:animScale>
                                      <p:cBhvr>
                                        <p:cTn id="102" dur="166" decel="50000">
                                          <p:stCondLst>
                                            <p:cond delay="676"/>
                                          </p:stCondLst>
                                        </p:cTn>
                                        <p:tgtEl>
                                          <p:spTgt spid="11360"/>
                                        </p:tgtEl>
                                      </p:cBhvr>
                                      <p:to x="100000" y="100000"/>
                                    </p:animScale>
                                    <p:animScale>
                                      <p:cBhvr>
                                        <p:cTn id="103" dur="26">
                                          <p:stCondLst>
                                            <p:cond delay="1312"/>
                                          </p:stCondLst>
                                        </p:cTn>
                                        <p:tgtEl>
                                          <p:spTgt spid="11360"/>
                                        </p:tgtEl>
                                      </p:cBhvr>
                                      <p:to x="100000" y="80000"/>
                                    </p:animScale>
                                    <p:animScale>
                                      <p:cBhvr>
                                        <p:cTn id="104" dur="166" decel="50000">
                                          <p:stCondLst>
                                            <p:cond delay="1338"/>
                                          </p:stCondLst>
                                        </p:cTn>
                                        <p:tgtEl>
                                          <p:spTgt spid="11360"/>
                                        </p:tgtEl>
                                      </p:cBhvr>
                                      <p:to x="100000" y="100000"/>
                                    </p:animScale>
                                    <p:animScale>
                                      <p:cBhvr>
                                        <p:cTn id="105" dur="26">
                                          <p:stCondLst>
                                            <p:cond delay="1642"/>
                                          </p:stCondLst>
                                        </p:cTn>
                                        <p:tgtEl>
                                          <p:spTgt spid="11360"/>
                                        </p:tgtEl>
                                      </p:cBhvr>
                                      <p:to x="100000" y="90000"/>
                                    </p:animScale>
                                    <p:animScale>
                                      <p:cBhvr>
                                        <p:cTn id="106" dur="166" decel="50000">
                                          <p:stCondLst>
                                            <p:cond delay="1668"/>
                                          </p:stCondLst>
                                        </p:cTn>
                                        <p:tgtEl>
                                          <p:spTgt spid="11360"/>
                                        </p:tgtEl>
                                      </p:cBhvr>
                                      <p:to x="100000" y="100000"/>
                                    </p:animScale>
                                    <p:animScale>
                                      <p:cBhvr>
                                        <p:cTn id="107" dur="26">
                                          <p:stCondLst>
                                            <p:cond delay="1808"/>
                                          </p:stCondLst>
                                        </p:cTn>
                                        <p:tgtEl>
                                          <p:spTgt spid="11360"/>
                                        </p:tgtEl>
                                      </p:cBhvr>
                                      <p:to x="100000" y="95000"/>
                                    </p:animScale>
                                    <p:animScale>
                                      <p:cBhvr>
                                        <p:cTn id="108" dur="166" decel="50000">
                                          <p:stCondLst>
                                            <p:cond delay="1834"/>
                                          </p:stCondLst>
                                        </p:cTn>
                                        <p:tgtEl>
                                          <p:spTgt spid="11360"/>
                                        </p:tgtEl>
                                      </p:cBhvr>
                                      <p:to x="100000" y="100000"/>
                                    </p:animScale>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11267">
                                            <p:txEl>
                                              <p:pRg st="4" end="4"/>
                                            </p:txEl>
                                          </p:spTgt>
                                        </p:tgtEl>
                                        <p:attrNameLst>
                                          <p:attrName>style.visibility</p:attrName>
                                        </p:attrNameLst>
                                      </p:cBhvr>
                                      <p:to>
                                        <p:strVal val="visible"/>
                                      </p:to>
                                    </p:set>
                                    <p:animEffect transition="in" filter="fade">
                                      <p:cBhvr>
                                        <p:cTn id="113" dur="2000"/>
                                        <p:tgtEl>
                                          <p:spTgt spid="11267">
                                            <p:txEl>
                                              <p:pRg st="4" end="4"/>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3000"/>
                                  </p:stCondLst>
                                  <p:childTnLst>
                                    <p:set>
                                      <p:cBhvr>
                                        <p:cTn id="117" dur="1" fill="hold">
                                          <p:stCondLst>
                                            <p:cond delay="0"/>
                                          </p:stCondLst>
                                        </p:cTn>
                                        <p:tgtEl>
                                          <p:spTgt spid="11267">
                                            <p:txEl>
                                              <p:pRg st="6" end="6"/>
                                            </p:txEl>
                                          </p:spTgt>
                                        </p:tgtEl>
                                        <p:attrNameLst>
                                          <p:attrName>style.visibility</p:attrName>
                                        </p:attrNameLst>
                                      </p:cBhvr>
                                      <p:to>
                                        <p:strVal val="visible"/>
                                      </p:to>
                                    </p:set>
                                    <p:animEffect transition="in" filter="fade">
                                      <p:cBhvr>
                                        <p:cTn id="118" dur="2000"/>
                                        <p:tgtEl>
                                          <p:spTgt spid="11267">
                                            <p:txEl>
                                              <p:pRg st="6" end="6"/>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nodeType="clickEffect">
                                  <p:stCondLst>
                                    <p:cond delay="5000"/>
                                  </p:stCondLst>
                                  <p:childTnLst>
                                    <p:set>
                                      <p:cBhvr>
                                        <p:cTn id="122" dur="1" fill="hold">
                                          <p:stCondLst>
                                            <p:cond delay="0"/>
                                          </p:stCondLst>
                                        </p:cTn>
                                        <p:tgtEl>
                                          <p:spTgt spid="11267">
                                            <p:txEl>
                                              <p:pRg st="8" end="8"/>
                                            </p:txEl>
                                          </p:spTgt>
                                        </p:tgtEl>
                                        <p:attrNameLst>
                                          <p:attrName>style.visibility</p:attrName>
                                        </p:attrNameLst>
                                      </p:cBhvr>
                                      <p:to>
                                        <p:strVal val="visible"/>
                                      </p:to>
                                    </p:set>
                                    <p:animEffect transition="in" filter="fade">
                                      <p:cBhvr>
                                        <p:cTn id="123" dur="2000"/>
                                        <p:tgtEl>
                                          <p:spTgt spid="11267">
                                            <p:txEl>
                                              <p:pRg st="8" end="8"/>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6" presetClass="entr" presetSubtype="0" fill="hold" grpId="0" nodeType="clickEffect" nodePh="1">
                                  <p:stCondLst>
                                    <p:cond delay="0"/>
                                  </p:stCondLst>
                                  <p:endCondLst>
                                    <p:cond evt="begin" delay="0">
                                      <p:tn val="126"/>
                                    </p:cond>
                                  </p:endCondLst>
                                  <p:childTnLst>
                                    <p:set>
                                      <p:cBhvr>
                                        <p:cTn id="127" dur="1" fill="hold">
                                          <p:stCondLst>
                                            <p:cond delay="0"/>
                                          </p:stCondLst>
                                        </p:cTn>
                                        <p:tgtEl>
                                          <p:spTgt spid="11367"/>
                                        </p:tgtEl>
                                        <p:attrNameLst>
                                          <p:attrName>style.visibility</p:attrName>
                                        </p:attrNameLst>
                                      </p:cBhvr>
                                      <p:to>
                                        <p:strVal val="visible"/>
                                      </p:to>
                                    </p:set>
                                    <p:animEffect transition="in" filter="wipe(down)">
                                      <p:cBhvr>
                                        <p:cTn id="128" dur="580">
                                          <p:stCondLst>
                                            <p:cond delay="0"/>
                                          </p:stCondLst>
                                        </p:cTn>
                                        <p:tgtEl>
                                          <p:spTgt spid="11367"/>
                                        </p:tgtEl>
                                      </p:cBhvr>
                                    </p:animEffect>
                                    <p:anim calcmode="lin" valueType="num">
                                      <p:cBhvr>
                                        <p:cTn id="129" dur="1822" tmFilter="0,0; 0.14,0.36; 0.43,0.73; 0.71,0.91; 1.0,1.0">
                                          <p:stCondLst>
                                            <p:cond delay="0"/>
                                          </p:stCondLst>
                                        </p:cTn>
                                        <p:tgtEl>
                                          <p:spTgt spid="1136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136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136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136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1367"/>
                                        </p:tgtEl>
                                        <p:attrNameLst>
                                          <p:attrName>ppt_y</p:attrName>
                                        </p:attrNameLst>
                                      </p:cBhvr>
                                      <p:tavLst>
                                        <p:tav tm="0" fmla="#ppt_y-sin(pi*$)/81">
                                          <p:val>
                                            <p:fltVal val="0"/>
                                          </p:val>
                                        </p:tav>
                                        <p:tav tm="100000">
                                          <p:val>
                                            <p:fltVal val="1"/>
                                          </p:val>
                                        </p:tav>
                                      </p:tavLst>
                                    </p:anim>
                                    <p:animScale>
                                      <p:cBhvr>
                                        <p:cTn id="134" dur="26">
                                          <p:stCondLst>
                                            <p:cond delay="650"/>
                                          </p:stCondLst>
                                        </p:cTn>
                                        <p:tgtEl>
                                          <p:spTgt spid="11367"/>
                                        </p:tgtEl>
                                      </p:cBhvr>
                                      <p:to x="100000" y="60000"/>
                                    </p:animScale>
                                    <p:animScale>
                                      <p:cBhvr>
                                        <p:cTn id="135" dur="166" decel="50000">
                                          <p:stCondLst>
                                            <p:cond delay="676"/>
                                          </p:stCondLst>
                                        </p:cTn>
                                        <p:tgtEl>
                                          <p:spTgt spid="11367"/>
                                        </p:tgtEl>
                                      </p:cBhvr>
                                      <p:to x="100000" y="100000"/>
                                    </p:animScale>
                                    <p:animScale>
                                      <p:cBhvr>
                                        <p:cTn id="136" dur="26">
                                          <p:stCondLst>
                                            <p:cond delay="1312"/>
                                          </p:stCondLst>
                                        </p:cTn>
                                        <p:tgtEl>
                                          <p:spTgt spid="11367"/>
                                        </p:tgtEl>
                                      </p:cBhvr>
                                      <p:to x="100000" y="80000"/>
                                    </p:animScale>
                                    <p:animScale>
                                      <p:cBhvr>
                                        <p:cTn id="137" dur="166" decel="50000">
                                          <p:stCondLst>
                                            <p:cond delay="1338"/>
                                          </p:stCondLst>
                                        </p:cTn>
                                        <p:tgtEl>
                                          <p:spTgt spid="11367"/>
                                        </p:tgtEl>
                                      </p:cBhvr>
                                      <p:to x="100000" y="100000"/>
                                    </p:animScale>
                                    <p:animScale>
                                      <p:cBhvr>
                                        <p:cTn id="138" dur="26">
                                          <p:stCondLst>
                                            <p:cond delay="1642"/>
                                          </p:stCondLst>
                                        </p:cTn>
                                        <p:tgtEl>
                                          <p:spTgt spid="11367"/>
                                        </p:tgtEl>
                                      </p:cBhvr>
                                      <p:to x="100000" y="90000"/>
                                    </p:animScale>
                                    <p:animScale>
                                      <p:cBhvr>
                                        <p:cTn id="139" dur="166" decel="50000">
                                          <p:stCondLst>
                                            <p:cond delay="1668"/>
                                          </p:stCondLst>
                                        </p:cTn>
                                        <p:tgtEl>
                                          <p:spTgt spid="11367"/>
                                        </p:tgtEl>
                                      </p:cBhvr>
                                      <p:to x="100000" y="100000"/>
                                    </p:animScale>
                                    <p:animScale>
                                      <p:cBhvr>
                                        <p:cTn id="140" dur="26">
                                          <p:stCondLst>
                                            <p:cond delay="1808"/>
                                          </p:stCondLst>
                                        </p:cTn>
                                        <p:tgtEl>
                                          <p:spTgt spid="11367"/>
                                        </p:tgtEl>
                                      </p:cBhvr>
                                      <p:to x="100000" y="95000"/>
                                    </p:animScale>
                                    <p:animScale>
                                      <p:cBhvr>
                                        <p:cTn id="141" dur="166" decel="50000">
                                          <p:stCondLst>
                                            <p:cond delay="1834"/>
                                          </p:stCondLst>
                                        </p:cTn>
                                        <p:tgtEl>
                                          <p:spTgt spid="11367"/>
                                        </p:tgtEl>
                                      </p:cBhvr>
                                      <p:to x="100000" y="100000"/>
                                    </p:animScale>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6" presetClass="entr" presetSubtype="0" fill="hold" grpId="0" nodeType="clickEffect" nodePh="1">
                                  <p:stCondLst>
                                    <p:cond delay="0"/>
                                  </p:stCondLst>
                                  <p:endCondLst>
                                    <p:cond evt="begin" delay="0">
                                      <p:tn val="144"/>
                                    </p:cond>
                                  </p:endCondLst>
                                  <p:childTnLst>
                                    <p:set>
                                      <p:cBhvr>
                                        <p:cTn id="145" dur="1" fill="hold">
                                          <p:stCondLst>
                                            <p:cond delay="0"/>
                                          </p:stCondLst>
                                        </p:cTn>
                                        <p:tgtEl>
                                          <p:spTgt spid="11368"/>
                                        </p:tgtEl>
                                        <p:attrNameLst>
                                          <p:attrName>style.visibility</p:attrName>
                                        </p:attrNameLst>
                                      </p:cBhvr>
                                      <p:to>
                                        <p:strVal val="visible"/>
                                      </p:to>
                                    </p:set>
                                    <p:animEffect transition="in" filter="wipe(down)">
                                      <p:cBhvr>
                                        <p:cTn id="146" dur="580">
                                          <p:stCondLst>
                                            <p:cond delay="0"/>
                                          </p:stCondLst>
                                        </p:cTn>
                                        <p:tgtEl>
                                          <p:spTgt spid="11368"/>
                                        </p:tgtEl>
                                      </p:cBhvr>
                                    </p:animEffect>
                                    <p:anim calcmode="lin" valueType="num">
                                      <p:cBhvr>
                                        <p:cTn id="147" dur="1822" tmFilter="0,0; 0.14,0.36; 0.43,0.73; 0.71,0.91; 1.0,1.0">
                                          <p:stCondLst>
                                            <p:cond delay="0"/>
                                          </p:stCondLst>
                                        </p:cTn>
                                        <p:tgtEl>
                                          <p:spTgt spid="11368"/>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1368"/>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1368"/>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1368"/>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1368"/>
                                        </p:tgtEl>
                                        <p:attrNameLst>
                                          <p:attrName>ppt_y</p:attrName>
                                        </p:attrNameLst>
                                      </p:cBhvr>
                                      <p:tavLst>
                                        <p:tav tm="0" fmla="#ppt_y-sin(pi*$)/81">
                                          <p:val>
                                            <p:fltVal val="0"/>
                                          </p:val>
                                        </p:tav>
                                        <p:tav tm="100000">
                                          <p:val>
                                            <p:fltVal val="1"/>
                                          </p:val>
                                        </p:tav>
                                      </p:tavLst>
                                    </p:anim>
                                    <p:animScale>
                                      <p:cBhvr>
                                        <p:cTn id="152" dur="26">
                                          <p:stCondLst>
                                            <p:cond delay="650"/>
                                          </p:stCondLst>
                                        </p:cTn>
                                        <p:tgtEl>
                                          <p:spTgt spid="11368"/>
                                        </p:tgtEl>
                                      </p:cBhvr>
                                      <p:to x="100000" y="60000"/>
                                    </p:animScale>
                                    <p:animScale>
                                      <p:cBhvr>
                                        <p:cTn id="153" dur="166" decel="50000">
                                          <p:stCondLst>
                                            <p:cond delay="676"/>
                                          </p:stCondLst>
                                        </p:cTn>
                                        <p:tgtEl>
                                          <p:spTgt spid="11368"/>
                                        </p:tgtEl>
                                      </p:cBhvr>
                                      <p:to x="100000" y="100000"/>
                                    </p:animScale>
                                    <p:animScale>
                                      <p:cBhvr>
                                        <p:cTn id="154" dur="26">
                                          <p:stCondLst>
                                            <p:cond delay="1312"/>
                                          </p:stCondLst>
                                        </p:cTn>
                                        <p:tgtEl>
                                          <p:spTgt spid="11368"/>
                                        </p:tgtEl>
                                      </p:cBhvr>
                                      <p:to x="100000" y="80000"/>
                                    </p:animScale>
                                    <p:animScale>
                                      <p:cBhvr>
                                        <p:cTn id="155" dur="166" decel="50000">
                                          <p:stCondLst>
                                            <p:cond delay="1338"/>
                                          </p:stCondLst>
                                        </p:cTn>
                                        <p:tgtEl>
                                          <p:spTgt spid="11368"/>
                                        </p:tgtEl>
                                      </p:cBhvr>
                                      <p:to x="100000" y="100000"/>
                                    </p:animScale>
                                    <p:animScale>
                                      <p:cBhvr>
                                        <p:cTn id="156" dur="26">
                                          <p:stCondLst>
                                            <p:cond delay="1642"/>
                                          </p:stCondLst>
                                        </p:cTn>
                                        <p:tgtEl>
                                          <p:spTgt spid="11368"/>
                                        </p:tgtEl>
                                      </p:cBhvr>
                                      <p:to x="100000" y="90000"/>
                                    </p:animScale>
                                    <p:animScale>
                                      <p:cBhvr>
                                        <p:cTn id="157" dur="166" decel="50000">
                                          <p:stCondLst>
                                            <p:cond delay="1668"/>
                                          </p:stCondLst>
                                        </p:cTn>
                                        <p:tgtEl>
                                          <p:spTgt spid="11368"/>
                                        </p:tgtEl>
                                      </p:cBhvr>
                                      <p:to x="100000" y="100000"/>
                                    </p:animScale>
                                    <p:animScale>
                                      <p:cBhvr>
                                        <p:cTn id="158" dur="26">
                                          <p:stCondLst>
                                            <p:cond delay="1808"/>
                                          </p:stCondLst>
                                        </p:cTn>
                                        <p:tgtEl>
                                          <p:spTgt spid="11368"/>
                                        </p:tgtEl>
                                      </p:cBhvr>
                                      <p:to x="100000" y="95000"/>
                                    </p:animScale>
                                    <p:animScale>
                                      <p:cBhvr>
                                        <p:cTn id="159" dur="166" decel="50000">
                                          <p:stCondLst>
                                            <p:cond delay="1834"/>
                                          </p:stCondLst>
                                        </p:cTn>
                                        <p:tgtEl>
                                          <p:spTgt spid="113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367" grpId="0" animBg="1"/>
      <p:bldP spid="113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8788" y="476250"/>
            <a:ext cx="8226425" cy="1143000"/>
          </a:xfrm>
        </p:spPr>
        <p:txBody>
          <a:bodyPr/>
          <a:lstStyle/>
          <a:p>
            <a:r>
              <a:rPr lang="de-DE" altLang="de-DE"/>
              <a:t>1.4 Kühlanlagen </a:t>
            </a:r>
          </a:p>
        </p:txBody>
      </p:sp>
      <p:sp>
        <p:nvSpPr>
          <p:cNvPr id="12291" name="Rectangle 3"/>
          <p:cNvSpPr>
            <a:spLocks noGrp="1" noChangeArrowheads="1"/>
          </p:cNvSpPr>
          <p:nvPr>
            <p:ph type="body" idx="1"/>
          </p:nvPr>
        </p:nvSpPr>
        <p:spPr>
          <a:xfrm>
            <a:off x="323850" y="1773238"/>
            <a:ext cx="3960813" cy="4321175"/>
          </a:xfrm>
        </p:spPr>
        <p:txBody>
          <a:bodyPr/>
          <a:lstStyle/>
          <a:p>
            <a:pPr>
              <a:lnSpc>
                <a:spcPct val="80000"/>
              </a:lnSpc>
            </a:pPr>
            <a:r>
              <a:rPr lang="de-DE" altLang="de-DE" sz="2300"/>
              <a:t>Auf Sauberkeit in allen Kühlanlagen achten. </a:t>
            </a:r>
          </a:p>
          <a:p>
            <a:pPr>
              <a:lnSpc>
                <a:spcPct val="80000"/>
              </a:lnSpc>
            </a:pPr>
            <a:endParaRPr lang="de-DE" altLang="de-DE" sz="1500"/>
          </a:p>
          <a:p>
            <a:pPr>
              <a:lnSpc>
                <a:spcPct val="80000"/>
              </a:lnSpc>
            </a:pPr>
            <a:r>
              <a:rPr lang="de-DE" altLang="de-DE" sz="2300"/>
              <a:t>Dies gilt insbesondere für die Gitter von Kühlmaschinen, …</a:t>
            </a:r>
          </a:p>
          <a:p>
            <a:pPr>
              <a:lnSpc>
                <a:spcPct val="80000"/>
              </a:lnSpc>
            </a:pPr>
            <a:endParaRPr lang="de-DE" altLang="de-DE" sz="1500"/>
          </a:p>
          <a:p>
            <a:pPr>
              <a:lnSpc>
                <a:spcPct val="80000"/>
              </a:lnSpc>
            </a:pPr>
            <a:r>
              <a:rPr lang="de-DE" altLang="de-DE" sz="2300"/>
              <a:t>die sehr schnell von Schimmelpilzsporen befallen werden …</a:t>
            </a:r>
          </a:p>
          <a:p>
            <a:pPr>
              <a:lnSpc>
                <a:spcPct val="80000"/>
              </a:lnSpc>
            </a:pPr>
            <a:endParaRPr lang="de-DE" altLang="de-DE" sz="1500"/>
          </a:p>
          <a:p>
            <a:pPr>
              <a:lnSpc>
                <a:spcPct val="80000"/>
              </a:lnSpc>
            </a:pPr>
            <a:r>
              <a:rPr lang="de-DE" altLang="de-DE" sz="2300"/>
              <a:t>und für die Dichtungen der Türen von Kühlanlagen und Kühlgeräten.</a:t>
            </a:r>
          </a:p>
        </p:txBody>
      </p:sp>
      <p:sp>
        <p:nvSpPr>
          <p:cNvPr id="12293" name="Rectangle 5"/>
          <p:cNvSpPr>
            <a:spLocks noChangeArrowheads="1"/>
          </p:cNvSpPr>
          <p:nvPr/>
        </p:nvSpPr>
        <p:spPr bwMode="auto">
          <a:xfrm>
            <a:off x="0" y="0"/>
            <a:ext cx="3132138"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200"/>
              <a:t>Allgemeines zu Reinigung und Desinfektion</a:t>
            </a:r>
          </a:p>
        </p:txBody>
      </p:sp>
      <p:sp>
        <p:nvSpPr>
          <p:cNvPr id="12294" name="Rectangle 6"/>
          <p:cNvSpPr>
            <a:spLocks noChangeArrowheads="1"/>
          </p:cNvSpPr>
          <p:nvPr/>
        </p:nvSpPr>
        <p:spPr bwMode="auto">
          <a:xfrm>
            <a:off x="4643438" y="4365625"/>
            <a:ext cx="2663825" cy="1844675"/>
          </a:xfrm>
          <a:prstGeom prst="rect">
            <a:avLst/>
          </a:prstGeom>
          <a:gradFill rotWithShape="1">
            <a:gsLst>
              <a:gs pos="0">
                <a:srgbClr val="F0E8E4"/>
              </a:gs>
              <a:gs pos="100000">
                <a:srgbClr val="F0E8E4">
                  <a:gamma/>
                  <a:shade val="46275"/>
                  <a:invGamma/>
                </a:srgbClr>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2295" name="Group 7"/>
          <p:cNvGrpSpPr>
            <a:grpSpLocks/>
          </p:cNvGrpSpPr>
          <p:nvPr/>
        </p:nvGrpSpPr>
        <p:grpSpPr bwMode="auto">
          <a:xfrm>
            <a:off x="5292725" y="4581525"/>
            <a:ext cx="1392238" cy="1392238"/>
            <a:chOff x="2925" y="1616"/>
            <a:chExt cx="877" cy="877"/>
          </a:xfrm>
        </p:grpSpPr>
        <p:sp>
          <p:nvSpPr>
            <p:cNvPr id="12296" name="AutoShape 8"/>
            <p:cNvSpPr>
              <a:spLocks noChangeArrowheads="1"/>
            </p:cNvSpPr>
            <p:nvPr/>
          </p:nvSpPr>
          <p:spPr bwMode="auto">
            <a:xfrm rot="15842045">
              <a:off x="2917" y="1987"/>
              <a:ext cx="877" cy="136"/>
            </a:xfrm>
            <a:prstGeom prst="flowChartTerminator">
              <a:avLst/>
            </a:prstGeom>
            <a:gradFill rotWithShape="0">
              <a:gsLst>
                <a:gs pos="0">
                  <a:srgbClr val="FFFFFF">
                    <a:gamma/>
                    <a:shade val="57647"/>
                    <a:invGamma/>
                  </a:srgbClr>
                </a:gs>
                <a:gs pos="50000">
                  <a:srgbClr val="FFFFFF"/>
                </a:gs>
                <a:gs pos="100000">
                  <a:srgbClr val="FFFFFF">
                    <a:gamma/>
                    <a:shade val="57647"/>
                    <a:invGamma/>
                  </a:srgbClr>
                </a:gs>
              </a:gsLst>
              <a:lin ang="5400000" scaled="1"/>
            </a:gradFill>
            <a:ln w="9525">
              <a:solidFill>
                <a:srgbClr val="808080"/>
              </a:solidFill>
              <a:miter lim="800000"/>
              <a:headEnd/>
              <a:tailEnd/>
            </a:ln>
          </p:spPr>
          <p:txBody>
            <a:bodyPr/>
            <a:lstStyle/>
            <a:p>
              <a:endParaRPr lang="de-DE"/>
            </a:p>
          </p:txBody>
        </p:sp>
        <p:sp>
          <p:nvSpPr>
            <p:cNvPr id="12297" name="AutoShape 9"/>
            <p:cNvSpPr>
              <a:spLocks noChangeArrowheads="1"/>
            </p:cNvSpPr>
            <p:nvPr/>
          </p:nvSpPr>
          <p:spPr bwMode="auto">
            <a:xfrm rot="21291240">
              <a:off x="2925" y="1979"/>
              <a:ext cx="877" cy="136"/>
            </a:xfrm>
            <a:prstGeom prst="flowChartTerminator">
              <a:avLst/>
            </a:prstGeom>
            <a:gradFill rotWithShape="0">
              <a:gsLst>
                <a:gs pos="0">
                  <a:srgbClr val="FFFFFF">
                    <a:gamma/>
                    <a:shade val="57647"/>
                    <a:invGamma/>
                  </a:srgbClr>
                </a:gs>
                <a:gs pos="50000">
                  <a:srgbClr val="FFFFFF"/>
                </a:gs>
                <a:gs pos="100000">
                  <a:srgbClr val="FFFFFF">
                    <a:gamma/>
                    <a:shade val="57647"/>
                    <a:invGamma/>
                  </a:srgbClr>
                </a:gs>
              </a:gsLst>
              <a:lin ang="5400000" scaled="1"/>
            </a:gradFill>
            <a:ln w="9525">
              <a:solidFill>
                <a:srgbClr val="808080"/>
              </a:solidFill>
              <a:miter lim="800000"/>
              <a:headEnd/>
              <a:tailEnd/>
            </a:ln>
          </p:spPr>
          <p:txBody>
            <a:bodyPr/>
            <a:lstStyle/>
            <a:p>
              <a:endParaRPr lang="de-DE"/>
            </a:p>
          </p:txBody>
        </p:sp>
      </p:grpSp>
      <p:sp>
        <p:nvSpPr>
          <p:cNvPr id="12298" name="AutoShape 10" descr="Gepunktete Rauten"/>
          <p:cNvSpPr>
            <a:spLocks noChangeArrowheads="1"/>
          </p:cNvSpPr>
          <p:nvPr/>
        </p:nvSpPr>
        <p:spPr bwMode="auto">
          <a:xfrm>
            <a:off x="5141913" y="4451350"/>
            <a:ext cx="1657350" cy="1657350"/>
          </a:xfrm>
          <a:prstGeom prst="flowChartSummingJunction">
            <a:avLst/>
          </a:prstGeom>
          <a:pattFill prst="dotDmnd">
            <a:fgClr>
              <a:srgbClr val="FFFFFF">
                <a:alpha val="50000"/>
              </a:srgbClr>
            </a:fgClr>
            <a:bgClr>
              <a:schemeClr val="bg1">
                <a:alpha val="50000"/>
              </a:schemeClr>
            </a:bgClr>
          </a:patt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p>
        </p:txBody>
      </p:sp>
      <p:grpSp>
        <p:nvGrpSpPr>
          <p:cNvPr id="12299" name="Group 11"/>
          <p:cNvGrpSpPr>
            <a:grpSpLocks/>
          </p:cNvGrpSpPr>
          <p:nvPr/>
        </p:nvGrpSpPr>
        <p:grpSpPr bwMode="auto">
          <a:xfrm>
            <a:off x="4932363" y="5013325"/>
            <a:ext cx="1008062" cy="503238"/>
            <a:chOff x="3107" y="3158"/>
            <a:chExt cx="635" cy="317"/>
          </a:xfrm>
        </p:grpSpPr>
        <p:sp>
          <p:nvSpPr>
            <p:cNvPr id="12300" name="AutoShape 12"/>
            <p:cNvSpPr>
              <a:spLocks noChangeArrowheads="1"/>
            </p:cNvSpPr>
            <p:nvPr/>
          </p:nvSpPr>
          <p:spPr bwMode="auto">
            <a:xfrm>
              <a:off x="3107" y="3249"/>
              <a:ext cx="136" cy="13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01" name="Arc 13"/>
            <p:cNvSpPr>
              <a:spLocks/>
            </p:cNvSpPr>
            <p:nvPr/>
          </p:nvSpPr>
          <p:spPr bwMode="auto">
            <a:xfrm rot="1822187" flipV="1">
              <a:off x="3194" y="3202"/>
              <a:ext cx="412" cy="227"/>
            </a:xfrm>
            <a:custGeom>
              <a:avLst/>
              <a:gdLst>
                <a:gd name="G0" fmla="+- 165 0 0"/>
                <a:gd name="G1" fmla="+- 21600 0 0"/>
                <a:gd name="G2" fmla="+- 21600 0 0"/>
                <a:gd name="T0" fmla="*/ 0 w 21765"/>
                <a:gd name="T1" fmla="*/ 1 h 21600"/>
                <a:gd name="T2" fmla="*/ 21765 w 21765"/>
                <a:gd name="T3" fmla="*/ 21600 h 21600"/>
                <a:gd name="T4" fmla="*/ 165 w 21765"/>
                <a:gd name="T5" fmla="*/ 21600 h 21600"/>
              </a:gdLst>
              <a:ahLst/>
              <a:cxnLst>
                <a:cxn ang="0">
                  <a:pos x="T0" y="T1"/>
                </a:cxn>
                <a:cxn ang="0">
                  <a:pos x="T2" y="T3"/>
                </a:cxn>
                <a:cxn ang="0">
                  <a:pos x="T4" y="T5"/>
                </a:cxn>
              </a:cxnLst>
              <a:rect l="0" t="0" r="r" b="b"/>
              <a:pathLst>
                <a:path w="21765" h="21600" fill="none" extrusionOk="0">
                  <a:moveTo>
                    <a:pt x="-1" y="0"/>
                  </a:moveTo>
                  <a:cubicBezTo>
                    <a:pt x="54" y="0"/>
                    <a:pt x="109" y="-1"/>
                    <a:pt x="165" y="0"/>
                  </a:cubicBezTo>
                  <a:cubicBezTo>
                    <a:pt x="12094" y="0"/>
                    <a:pt x="21765" y="9670"/>
                    <a:pt x="21765" y="21600"/>
                  </a:cubicBezTo>
                </a:path>
                <a:path w="21765" h="21600" stroke="0" extrusionOk="0">
                  <a:moveTo>
                    <a:pt x="-1" y="0"/>
                  </a:moveTo>
                  <a:cubicBezTo>
                    <a:pt x="54" y="0"/>
                    <a:pt x="109" y="-1"/>
                    <a:pt x="165" y="0"/>
                  </a:cubicBezTo>
                  <a:cubicBezTo>
                    <a:pt x="12094" y="0"/>
                    <a:pt x="21765" y="9670"/>
                    <a:pt x="21765" y="21600"/>
                  </a:cubicBezTo>
                  <a:lnTo>
                    <a:pt x="165" y="21600"/>
                  </a:lnTo>
                  <a:close/>
                </a:path>
              </a:pathLst>
            </a:custGeom>
            <a:noFill/>
            <a:ln w="635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02" name="Rectangle 14"/>
            <p:cNvSpPr>
              <a:spLocks noChangeArrowheads="1"/>
            </p:cNvSpPr>
            <p:nvPr/>
          </p:nvSpPr>
          <p:spPr bwMode="auto">
            <a:xfrm>
              <a:off x="3560" y="3158"/>
              <a:ext cx="182" cy="317"/>
            </a:xfrm>
            <a:prstGeom prst="rect">
              <a:avLst/>
            </a:prstGeom>
            <a:gradFill rotWithShape="1">
              <a:gsLst>
                <a:gs pos="0">
                  <a:srgbClr val="FFFFFF"/>
                </a:gs>
                <a:gs pos="100000">
                  <a:srgbClr val="FFFFFF">
                    <a:gamma/>
                    <a:shade val="46275"/>
                    <a:invGamma/>
                  </a:srgbClr>
                </a:gs>
              </a:gsLst>
              <a:lin ang="2700000" scaled="1"/>
            </a:gra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2303" name="Group 15"/>
          <p:cNvGrpSpPr>
            <a:grpSpLocks/>
          </p:cNvGrpSpPr>
          <p:nvPr/>
        </p:nvGrpSpPr>
        <p:grpSpPr bwMode="auto">
          <a:xfrm>
            <a:off x="4714875" y="4437063"/>
            <a:ext cx="2511425" cy="1682750"/>
            <a:chOff x="2970" y="2795"/>
            <a:chExt cx="1582" cy="1060"/>
          </a:xfrm>
        </p:grpSpPr>
        <p:grpSp>
          <p:nvGrpSpPr>
            <p:cNvPr id="12304" name="Group 16"/>
            <p:cNvGrpSpPr>
              <a:grpSpLocks/>
            </p:cNvGrpSpPr>
            <p:nvPr/>
          </p:nvGrpSpPr>
          <p:grpSpPr bwMode="auto">
            <a:xfrm>
              <a:off x="4490" y="3793"/>
              <a:ext cx="62" cy="60"/>
              <a:chOff x="4059" y="2523"/>
              <a:chExt cx="62" cy="60"/>
            </a:xfrm>
          </p:grpSpPr>
          <p:sp>
            <p:nvSpPr>
              <p:cNvPr id="12305" name="Freeform 17"/>
              <p:cNvSpPr>
                <a:spLocks/>
              </p:cNvSpPr>
              <p:nvPr/>
            </p:nvSpPr>
            <p:spPr bwMode="auto">
              <a:xfrm>
                <a:off x="4060" y="2523"/>
                <a:ext cx="61" cy="59"/>
              </a:xfrm>
              <a:custGeom>
                <a:avLst/>
                <a:gdLst>
                  <a:gd name="T0" fmla="*/ 8 w 123"/>
                  <a:gd name="T1" fmla="*/ 97 h 121"/>
                  <a:gd name="T2" fmla="*/ 26 w 123"/>
                  <a:gd name="T3" fmla="*/ 113 h 121"/>
                  <a:gd name="T4" fmla="*/ 48 w 123"/>
                  <a:gd name="T5" fmla="*/ 121 h 121"/>
                  <a:gd name="T6" fmla="*/ 73 w 123"/>
                  <a:gd name="T7" fmla="*/ 119 h 121"/>
                  <a:gd name="T8" fmla="*/ 97 w 123"/>
                  <a:gd name="T9" fmla="*/ 109 h 121"/>
                  <a:gd name="T10" fmla="*/ 113 w 123"/>
                  <a:gd name="T11" fmla="*/ 91 h 121"/>
                  <a:gd name="T12" fmla="*/ 123 w 123"/>
                  <a:gd name="T13" fmla="*/ 68 h 121"/>
                  <a:gd name="T14" fmla="*/ 123 w 123"/>
                  <a:gd name="T15" fmla="*/ 46 h 121"/>
                  <a:gd name="T16" fmla="*/ 113 w 123"/>
                  <a:gd name="T17" fmla="*/ 24 h 121"/>
                  <a:gd name="T18" fmla="*/ 97 w 123"/>
                  <a:gd name="T19" fmla="*/ 8 h 121"/>
                  <a:gd name="T20" fmla="*/ 75 w 123"/>
                  <a:gd name="T21" fmla="*/ 0 h 121"/>
                  <a:gd name="T22" fmla="*/ 50 w 123"/>
                  <a:gd name="T23" fmla="*/ 2 h 121"/>
                  <a:gd name="T24" fmla="*/ 26 w 123"/>
                  <a:gd name="T25" fmla="*/ 12 h 121"/>
                  <a:gd name="T26" fmla="*/ 8 w 123"/>
                  <a:gd name="T27" fmla="*/ 30 h 121"/>
                  <a:gd name="T28" fmla="*/ 0 w 123"/>
                  <a:gd name="T29" fmla="*/ 52 h 121"/>
                  <a:gd name="T30" fmla="*/ 0 w 123"/>
                  <a:gd name="T31" fmla="*/ 75 h 121"/>
                  <a:gd name="T32" fmla="*/ 8 w 123"/>
                  <a:gd name="T33"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1">
                    <a:moveTo>
                      <a:pt x="8" y="97"/>
                    </a:moveTo>
                    <a:lnTo>
                      <a:pt x="26" y="113"/>
                    </a:lnTo>
                    <a:lnTo>
                      <a:pt x="48" y="121"/>
                    </a:lnTo>
                    <a:lnTo>
                      <a:pt x="73" y="119"/>
                    </a:lnTo>
                    <a:lnTo>
                      <a:pt x="97" y="109"/>
                    </a:lnTo>
                    <a:lnTo>
                      <a:pt x="113" y="91"/>
                    </a:lnTo>
                    <a:lnTo>
                      <a:pt x="123" y="68"/>
                    </a:lnTo>
                    <a:lnTo>
                      <a:pt x="123" y="46"/>
                    </a:lnTo>
                    <a:lnTo>
                      <a:pt x="113" y="24"/>
                    </a:lnTo>
                    <a:lnTo>
                      <a:pt x="97" y="8"/>
                    </a:lnTo>
                    <a:lnTo>
                      <a:pt x="75" y="0"/>
                    </a:lnTo>
                    <a:lnTo>
                      <a:pt x="50" y="2"/>
                    </a:lnTo>
                    <a:lnTo>
                      <a:pt x="26" y="12"/>
                    </a:lnTo>
                    <a:lnTo>
                      <a:pt x="8" y="30"/>
                    </a:lnTo>
                    <a:lnTo>
                      <a:pt x="0" y="52"/>
                    </a:lnTo>
                    <a:lnTo>
                      <a:pt x="0" y="75"/>
                    </a:lnTo>
                    <a:lnTo>
                      <a:pt x="8" y="97"/>
                    </a:lnTo>
                    <a:close/>
                  </a:path>
                </a:pathLst>
              </a:custGeom>
              <a:gradFill rotWithShape="1">
                <a:gsLst>
                  <a:gs pos="0">
                    <a:srgbClr val="FFFFFF"/>
                  </a:gs>
                  <a:gs pos="100000">
                    <a:srgbClr val="FFFF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06" name="Freeform 18"/>
              <p:cNvSpPr>
                <a:spLocks/>
              </p:cNvSpPr>
              <p:nvPr/>
            </p:nvSpPr>
            <p:spPr bwMode="auto">
              <a:xfrm>
                <a:off x="4068" y="2526"/>
                <a:ext cx="45" cy="54"/>
              </a:xfrm>
              <a:custGeom>
                <a:avLst/>
                <a:gdLst>
                  <a:gd name="T0" fmla="*/ 0 w 91"/>
                  <a:gd name="T1" fmla="*/ 16 h 111"/>
                  <a:gd name="T2" fmla="*/ 32 w 91"/>
                  <a:gd name="T3" fmla="*/ 65 h 111"/>
                  <a:gd name="T4" fmla="*/ 65 w 91"/>
                  <a:gd name="T5" fmla="*/ 111 h 111"/>
                  <a:gd name="T6" fmla="*/ 79 w 91"/>
                  <a:gd name="T7" fmla="*/ 103 h 111"/>
                  <a:gd name="T8" fmla="*/ 91 w 91"/>
                  <a:gd name="T9" fmla="*/ 93 h 111"/>
                  <a:gd name="T10" fmla="*/ 24 w 91"/>
                  <a:gd name="T11" fmla="*/ 0 h 111"/>
                  <a:gd name="T12" fmla="*/ 10 w 91"/>
                  <a:gd name="T13" fmla="*/ 6 h 111"/>
                  <a:gd name="T14" fmla="*/ 0 w 91"/>
                  <a:gd name="T15" fmla="*/ 1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11">
                    <a:moveTo>
                      <a:pt x="0" y="16"/>
                    </a:moveTo>
                    <a:lnTo>
                      <a:pt x="32" y="65"/>
                    </a:lnTo>
                    <a:lnTo>
                      <a:pt x="65" y="111"/>
                    </a:lnTo>
                    <a:lnTo>
                      <a:pt x="79" y="103"/>
                    </a:lnTo>
                    <a:lnTo>
                      <a:pt x="91" y="93"/>
                    </a:lnTo>
                    <a:lnTo>
                      <a:pt x="24" y="0"/>
                    </a:lnTo>
                    <a:lnTo>
                      <a:pt x="10" y="6"/>
                    </a:lnTo>
                    <a:lnTo>
                      <a:pt x="0" y="1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07" name="Freeform 19"/>
              <p:cNvSpPr>
                <a:spLocks/>
              </p:cNvSpPr>
              <p:nvPr/>
            </p:nvSpPr>
            <p:spPr bwMode="auto">
              <a:xfrm>
                <a:off x="4068" y="2526"/>
                <a:ext cx="44" cy="54"/>
              </a:xfrm>
              <a:custGeom>
                <a:avLst/>
                <a:gdLst>
                  <a:gd name="T0" fmla="*/ 0 w 89"/>
                  <a:gd name="T1" fmla="*/ 16 h 111"/>
                  <a:gd name="T2" fmla="*/ 32 w 89"/>
                  <a:gd name="T3" fmla="*/ 65 h 111"/>
                  <a:gd name="T4" fmla="*/ 65 w 89"/>
                  <a:gd name="T5" fmla="*/ 111 h 111"/>
                  <a:gd name="T6" fmla="*/ 77 w 89"/>
                  <a:gd name="T7" fmla="*/ 105 h 111"/>
                  <a:gd name="T8" fmla="*/ 89 w 89"/>
                  <a:gd name="T9" fmla="*/ 93 h 111"/>
                  <a:gd name="T10" fmla="*/ 73 w 89"/>
                  <a:gd name="T11" fmla="*/ 71 h 111"/>
                  <a:gd name="T12" fmla="*/ 55 w 89"/>
                  <a:gd name="T13" fmla="*/ 46 h 111"/>
                  <a:gd name="T14" fmla="*/ 22 w 89"/>
                  <a:gd name="T15" fmla="*/ 0 h 111"/>
                  <a:gd name="T16" fmla="*/ 10 w 89"/>
                  <a:gd name="T17" fmla="*/ 8 h 111"/>
                  <a:gd name="T18" fmla="*/ 0 w 89"/>
                  <a:gd name="T19"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11">
                    <a:moveTo>
                      <a:pt x="0" y="16"/>
                    </a:moveTo>
                    <a:lnTo>
                      <a:pt x="32" y="65"/>
                    </a:lnTo>
                    <a:lnTo>
                      <a:pt x="65" y="111"/>
                    </a:lnTo>
                    <a:lnTo>
                      <a:pt x="77" y="105"/>
                    </a:lnTo>
                    <a:lnTo>
                      <a:pt x="89" y="93"/>
                    </a:lnTo>
                    <a:lnTo>
                      <a:pt x="73" y="71"/>
                    </a:lnTo>
                    <a:lnTo>
                      <a:pt x="55" y="46"/>
                    </a:lnTo>
                    <a:lnTo>
                      <a:pt x="22" y="0"/>
                    </a:lnTo>
                    <a:lnTo>
                      <a:pt x="10" y="8"/>
                    </a:lnTo>
                    <a:lnTo>
                      <a:pt x="0" y="16"/>
                    </a:lnTo>
                    <a:close/>
                  </a:path>
                </a:pathLst>
              </a:custGeom>
              <a:solidFill>
                <a:srgbClr val="666633"/>
              </a:solidFill>
              <a:ln w="0">
                <a:solidFill>
                  <a:srgbClr val="FFFFFF"/>
                </a:solidFill>
                <a:prstDash val="solid"/>
                <a:round/>
                <a:headEnd/>
                <a:tailEnd/>
              </a:ln>
            </p:spPr>
            <p:txBody>
              <a:bodyPr/>
              <a:lstStyle/>
              <a:p>
                <a:endParaRPr lang="de-DE"/>
              </a:p>
            </p:txBody>
          </p:sp>
          <p:sp>
            <p:nvSpPr>
              <p:cNvPr id="12308" name="Freeform 20"/>
              <p:cNvSpPr>
                <a:spLocks/>
              </p:cNvSpPr>
              <p:nvPr/>
            </p:nvSpPr>
            <p:spPr bwMode="auto">
              <a:xfrm>
                <a:off x="4068" y="2527"/>
                <a:ext cx="43" cy="53"/>
              </a:xfrm>
              <a:custGeom>
                <a:avLst/>
                <a:gdLst>
                  <a:gd name="T0" fmla="*/ 0 w 87"/>
                  <a:gd name="T1" fmla="*/ 14 h 109"/>
                  <a:gd name="T2" fmla="*/ 32 w 87"/>
                  <a:gd name="T3" fmla="*/ 63 h 109"/>
                  <a:gd name="T4" fmla="*/ 65 w 87"/>
                  <a:gd name="T5" fmla="*/ 109 h 109"/>
                  <a:gd name="T6" fmla="*/ 77 w 87"/>
                  <a:gd name="T7" fmla="*/ 103 h 109"/>
                  <a:gd name="T8" fmla="*/ 87 w 87"/>
                  <a:gd name="T9" fmla="*/ 95 h 109"/>
                  <a:gd name="T10" fmla="*/ 20 w 87"/>
                  <a:gd name="T11" fmla="*/ 0 h 109"/>
                  <a:gd name="T12" fmla="*/ 8 w 87"/>
                  <a:gd name="T13" fmla="*/ 4 h 109"/>
                  <a:gd name="T14" fmla="*/ 0 w 87"/>
                  <a:gd name="T15" fmla="*/ 14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09">
                    <a:moveTo>
                      <a:pt x="0" y="14"/>
                    </a:moveTo>
                    <a:lnTo>
                      <a:pt x="32" y="63"/>
                    </a:lnTo>
                    <a:lnTo>
                      <a:pt x="65" y="109"/>
                    </a:lnTo>
                    <a:lnTo>
                      <a:pt x="77" y="103"/>
                    </a:lnTo>
                    <a:lnTo>
                      <a:pt x="87" y="95"/>
                    </a:lnTo>
                    <a:lnTo>
                      <a:pt x="20" y="0"/>
                    </a:lnTo>
                    <a:lnTo>
                      <a:pt x="8" y="4"/>
                    </a:lnTo>
                    <a:lnTo>
                      <a:pt x="0" y="14"/>
                    </a:lnTo>
                    <a:close/>
                  </a:path>
                </a:pathLst>
              </a:custGeom>
              <a:solidFill>
                <a:srgbClr val="AC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09" name="Freeform 21"/>
              <p:cNvSpPr>
                <a:spLocks/>
              </p:cNvSpPr>
              <p:nvPr/>
            </p:nvSpPr>
            <p:spPr bwMode="auto">
              <a:xfrm>
                <a:off x="4068" y="2528"/>
                <a:ext cx="42" cy="52"/>
              </a:xfrm>
              <a:custGeom>
                <a:avLst/>
                <a:gdLst>
                  <a:gd name="T0" fmla="*/ 0 w 85"/>
                  <a:gd name="T1" fmla="*/ 12 h 107"/>
                  <a:gd name="T2" fmla="*/ 32 w 85"/>
                  <a:gd name="T3" fmla="*/ 61 h 107"/>
                  <a:gd name="T4" fmla="*/ 65 w 85"/>
                  <a:gd name="T5" fmla="*/ 107 h 107"/>
                  <a:gd name="T6" fmla="*/ 75 w 85"/>
                  <a:gd name="T7" fmla="*/ 101 h 107"/>
                  <a:gd name="T8" fmla="*/ 85 w 85"/>
                  <a:gd name="T9" fmla="*/ 93 h 107"/>
                  <a:gd name="T10" fmla="*/ 53 w 85"/>
                  <a:gd name="T11" fmla="*/ 46 h 107"/>
                  <a:gd name="T12" fmla="*/ 18 w 85"/>
                  <a:gd name="T13" fmla="*/ 0 h 107"/>
                  <a:gd name="T14" fmla="*/ 12 w 85"/>
                  <a:gd name="T15" fmla="*/ 2 h 107"/>
                  <a:gd name="T16" fmla="*/ 4 w 85"/>
                  <a:gd name="T17" fmla="*/ 6 h 107"/>
                  <a:gd name="T18" fmla="*/ 0 w 85"/>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7">
                    <a:moveTo>
                      <a:pt x="0" y="12"/>
                    </a:moveTo>
                    <a:lnTo>
                      <a:pt x="32" y="61"/>
                    </a:lnTo>
                    <a:lnTo>
                      <a:pt x="65" y="107"/>
                    </a:lnTo>
                    <a:lnTo>
                      <a:pt x="75" y="101"/>
                    </a:lnTo>
                    <a:lnTo>
                      <a:pt x="85" y="93"/>
                    </a:lnTo>
                    <a:lnTo>
                      <a:pt x="53" y="46"/>
                    </a:lnTo>
                    <a:lnTo>
                      <a:pt x="18" y="0"/>
                    </a:lnTo>
                    <a:lnTo>
                      <a:pt x="12" y="2"/>
                    </a:lnTo>
                    <a:lnTo>
                      <a:pt x="4" y="6"/>
                    </a:lnTo>
                    <a:lnTo>
                      <a:pt x="0" y="12"/>
                    </a:lnTo>
                    <a:close/>
                  </a:path>
                </a:pathLst>
              </a:custGeom>
              <a:solidFill>
                <a:srgbClr val="A1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0" name="Freeform 22"/>
              <p:cNvSpPr>
                <a:spLocks/>
              </p:cNvSpPr>
              <p:nvPr/>
            </p:nvSpPr>
            <p:spPr bwMode="auto">
              <a:xfrm>
                <a:off x="4068" y="2528"/>
                <a:ext cx="41" cy="52"/>
              </a:xfrm>
              <a:custGeom>
                <a:avLst/>
                <a:gdLst>
                  <a:gd name="T0" fmla="*/ 0 w 83"/>
                  <a:gd name="T1" fmla="*/ 12 h 107"/>
                  <a:gd name="T2" fmla="*/ 32 w 83"/>
                  <a:gd name="T3" fmla="*/ 61 h 107"/>
                  <a:gd name="T4" fmla="*/ 65 w 83"/>
                  <a:gd name="T5" fmla="*/ 107 h 107"/>
                  <a:gd name="T6" fmla="*/ 75 w 83"/>
                  <a:gd name="T7" fmla="*/ 101 h 107"/>
                  <a:gd name="T8" fmla="*/ 83 w 83"/>
                  <a:gd name="T9" fmla="*/ 95 h 107"/>
                  <a:gd name="T10" fmla="*/ 16 w 83"/>
                  <a:gd name="T11" fmla="*/ 0 h 107"/>
                  <a:gd name="T12" fmla="*/ 10 w 83"/>
                  <a:gd name="T13" fmla="*/ 4 h 107"/>
                  <a:gd name="T14" fmla="*/ 8 w 83"/>
                  <a:gd name="T15" fmla="*/ 4 h 107"/>
                  <a:gd name="T16" fmla="*/ 4 w 83"/>
                  <a:gd name="T17" fmla="*/ 6 h 107"/>
                  <a:gd name="T18" fmla="*/ 0 w 83"/>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07">
                    <a:moveTo>
                      <a:pt x="0" y="12"/>
                    </a:moveTo>
                    <a:lnTo>
                      <a:pt x="32" y="61"/>
                    </a:lnTo>
                    <a:lnTo>
                      <a:pt x="65" y="107"/>
                    </a:lnTo>
                    <a:lnTo>
                      <a:pt x="75" y="101"/>
                    </a:lnTo>
                    <a:lnTo>
                      <a:pt x="83" y="95"/>
                    </a:lnTo>
                    <a:lnTo>
                      <a:pt x="16" y="0"/>
                    </a:lnTo>
                    <a:lnTo>
                      <a:pt x="10" y="4"/>
                    </a:lnTo>
                    <a:lnTo>
                      <a:pt x="8" y="4"/>
                    </a:lnTo>
                    <a:lnTo>
                      <a:pt x="4" y="6"/>
                    </a:lnTo>
                    <a:lnTo>
                      <a:pt x="0" y="12"/>
                    </a:lnTo>
                    <a:close/>
                  </a:path>
                </a:pathLst>
              </a:custGeom>
              <a:solidFill>
                <a:srgbClr val="96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1" name="Freeform 23"/>
              <p:cNvSpPr>
                <a:spLocks/>
              </p:cNvSpPr>
              <p:nvPr/>
            </p:nvSpPr>
            <p:spPr bwMode="auto">
              <a:xfrm>
                <a:off x="4068" y="2529"/>
                <a:ext cx="40" cy="51"/>
              </a:xfrm>
              <a:custGeom>
                <a:avLst/>
                <a:gdLst>
                  <a:gd name="T0" fmla="*/ 0 w 81"/>
                  <a:gd name="T1" fmla="*/ 10 h 105"/>
                  <a:gd name="T2" fmla="*/ 32 w 81"/>
                  <a:gd name="T3" fmla="*/ 59 h 105"/>
                  <a:gd name="T4" fmla="*/ 65 w 81"/>
                  <a:gd name="T5" fmla="*/ 105 h 105"/>
                  <a:gd name="T6" fmla="*/ 71 w 81"/>
                  <a:gd name="T7" fmla="*/ 103 h 105"/>
                  <a:gd name="T8" fmla="*/ 73 w 81"/>
                  <a:gd name="T9" fmla="*/ 101 h 105"/>
                  <a:gd name="T10" fmla="*/ 81 w 81"/>
                  <a:gd name="T11" fmla="*/ 95 h 105"/>
                  <a:gd name="T12" fmla="*/ 12 w 81"/>
                  <a:gd name="T13" fmla="*/ 0 h 105"/>
                  <a:gd name="T14" fmla="*/ 8 w 81"/>
                  <a:gd name="T15" fmla="*/ 2 h 105"/>
                  <a:gd name="T16" fmla="*/ 0 w 81"/>
                  <a:gd name="T17"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05">
                    <a:moveTo>
                      <a:pt x="0" y="10"/>
                    </a:moveTo>
                    <a:lnTo>
                      <a:pt x="32" y="59"/>
                    </a:lnTo>
                    <a:lnTo>
                      <a:pt x="65" y="105"/>
                    </a:lnTo>
                    <a:lnTo>
                      <a:pt x="71" y="103"/>
                    </a:lnTo>
                    <a:lnTo>
                      <a:pt x="73" y="101"/>
                    </a:lnTo>
                    <a:lnTo>
                      <a:pt x="81" y="95"/>
                    </a:lnTo>
                    <a:lnTo>
                      <a:pt x="12" y="0"/>
                    </a:lnTo>
                    <a:lnTo>
                      <a:pt x="8" y="2"/>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2" name="Freeform 24"/>
              <p:cNvSpPr>
                <a:spLocks noEditPoints="1"/>
              </p:cNvSpPr>
              <p:nvPr/>
            </p:nvSpPr>
            <p:spPr bwMode="auto">
              <a:xfrm>
                <a:off x="4059" y="2523"/>
                <a:ext cx="62" cy="60"/>
              </a:xfrm>
              <a:custGeom>
                <a:avLst/>
                <a:gdLst>
                  <a:gd name="T0" fmla="*/ 10 w 125"/>
                  <a:gd name="T1" fmla="*/ 97 h 123"/>
                  <a:gd name="T2" fmla="*/ 28 w 125"/>
                  <a:gd name="T3" fmla="*/ 113 h 123"/>
                  <a:gd name="T4" fmla="*/ 50 w 125"/>
                  <a:gd name="T5" fmla="*/ 123 h 123"/>
                  <a:gd name="T6" fmla="*/ 75 w 125"/>
                  <a:gd name="T7" fmla="*/ 121 h 123"/>
                  <a:gd name="T8" fmla="*/ 99 w 125"/>
                  <a:gd name="T9" fmla="*/ 111 h 123"/>
                  <a:gd name="T10" fmla="*/ 117 w 125"/>
                  <a:gd name="T11" fmla="*/ 91 h 123"/>
                  <a:gd name="T12" fmla="*/ 125 w 125"/>
                  <a:gd name="T13" fmla="*/ 68 h 123"/>
                  <a:gd name="T14" fmla="*/ 125 w 125"/>
                  <a:gd name="T15" fmla="*/ 44 h 123"/>
                  <a:gd name="T16" fmla="*/ 115 w 125"/>
                  <a:gd name="T17" fmla="*/ 22 h 123"/>
                  <a:gd name="T18" fmla="*/ 99 w 125"/>
                  <a:gd name="T19" fmla="*/ 6 h 123"/>
                  <a:gd name="T20" fmla="*/ 77 w 125"/>
                  <a:gd name="T21" fmla="*/ 0 h 123"/>
                  <a:gd name="T22" fmla="*/ 52 w 125"/>
                  <a:gd name="T23" fmla="*/ 2 h 123"/>
                  <a:gd name="T24" fmla="*/ 28 w 125"/>
                  <a:gd name="T25" fmla="*/ 12 h 123"/>
                  <a:gd name="T26" fmla="*/ 10 w 125"/>
                  <a:gd name="T27" fmla="*/ 30 h 123"/>
                  <a:gd name="T28" fmla="*/ 2 w 125"/>
                  <a:gd name="T29" fmla="*/ 52 h 123"/>
                  <a:gd name="T30" fmla="*/ 0 w 125"/>
                  <a:gd name="T31" fmla="*/ 75 h 123"/>
                  <a:gd name="T32" fmla="*/ 4 w 125"/>
                  <a:gd name="T33" fmla="*/ 87 h 123"/>
                  <a:gd name="T34" fmla="*/ 10 w 125"/>
                  <a:gd name="T35" fmla="*/ 97 h 123"/>
                  <a:gd name="T36" fmla="*/ 12 w 125"/>
                  <a:gd name="T37" fmla="*/ 97 h 123"/>
                  <a:gd name="T38" fmla="*/ 28 w 125"/>
                  <a:gd name="T39" fmla="*/ 113 h 123"/>
                  <a:gd name="T40" fmla="*/ 50 w 125"/>
                  <a:gd name="T41" fmla="*/ 119 h 123"/>
                  <a:gd name="T42" fmla="*/ 75 w 125"/>
                  <a:gd name="T43" fmla="*/ 117 h 123"/>
                  <a:gd name="T44" fmla="*/ 97 w 125"/>
                  <a:gd name="T45" fmla="*/ 107 h 123"/>
                  <a:gd name="T46" fmla="*/ 113 w 125"/>
                  <a:gd name="T47" fmla="*/ 91 h 123"/>
                  <a:gd name="T48" fmla="*/ 123 w 125"/>
                  <a:gd name="T49" fmla="*/ 68 h 123"/>
                  <a:gd name="T50" fmla="*/ 123 w 125"/>
                  <a:gd name="T51" fmla="*/ 46 h 123"/>
                  <a:gd name="T52" fmla="*/ 115 w 125"/>
                  <a:gd name="T53" fmla="*/ 24 h 123"/>
                  <a:gd name="T54" fmla="*/ 97 w 125"/>
                  <a:gd name="T55" fmla="*/ 8 h 123"/>
                  <a:gd name="T56" fmla="*/ 77 w 125"/>
                  <a:gd name="T57" fmla="*/ 0 h 123"/>
                  <a:gd name="T58" fmla="*/ 52 w 125"/>
                  <a:gd name="T59" fmla="*/ 2 h 123"/>
                  <a:gd name="T60" fmla="*/ 30 w 125"/>
                  <a:gd name="T61" fmla="*/ 12 h 123"/>
                  <a:gd name="T62" fmla="*/ 12 w 125"/>
                  <a:gd name="T63" fmla="*/ 30 h 123"/>
                  <a:gd name="T64" fmla="*/ 4 w 125"/>
                  <a:gd name="T65" fmla="*/ 52 h 123"/>
                  <a:gd name="T66" fmla="*/ 4 w 125"/>
                  <a:gd name="T67" fmla="*/ 75 h 123"/>
                  <a:gd name="T68" fmla="*/ 12 w 125"/>
                  <a:gd name="T69"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23">
                    <a:moveTo>
                      <a:pt x="10" y="97"/>
                    </a:moveTo>
                    <a:lnTo>
                      <a:pt x="28" y="113"/>
                    </a:lnTo>
                    <a:lnTo>
                      <a:pt x="50" y="123"/>
                    </a:lnTo>
                    <a:lnTo>
                      <a:pt x="75" y="121"/>
                    </a:lnTo>
                    <a:lnTo>
                      <a:pt x="99" y="111"/>
                    </a:lnTo>
                    <a:lnTo>
                      <a:pt x="117" y="91"/>
                    </a:lnTo>
                    <a:lnTo>
                      <a:pt x="125" y="68"/>
                    </a:lnTo>
                    <a:lnTo>
                      <a:pt x="125" y="44"/>
                    </a:lnTo>
                    <a:lnTo>
                      <a:pt x="115" y="22"/>
                    </a:lnTo>
                    <a:lnTo>
                      <a:pt x="99" y="6"/>
                    </a:lnTo>
                    <a:lnTo>
                      <a:pt x="77" y="0"/>
                    </a:lnTo>
                    <a:lnTo>
                      <a:pt x="52" y="2"/>
                    </a:lnTo>
                    <a:lnTo>
                      <a:pt x="28" y="12"/>
                    </a:lnTo>
                    <a:lnTo>
                      <a:pt x="10" y="30"/>
                    </a:lnTo>
                    <a:lnTo>
                      <a:pt x="2" y="52"/>
                    </a:lnTo>
                    <a:lnTo>
                      <a:pt x="0" y="75"/>
                    </a:lnTo>
                    <a:lnTo>
                      <a:pt x="4" y="87"/>
                    </a:lnTo>
                    <a:lnTo>
                      <a:pt x="10" y="97"/>
                    </a:lnTo>
                    <a:close/>
                    <a:moveTo>
                      <a:pt x="12" y="97"/>
                    </a:moveTo>
                    <a:lnTo>
                      <a:pt x="28" y="113"/>
                    </a:lnTo>
                    <a:lnTo>
                      <a:pt x="50" y="119"/>
                    </a:lnTo>
                    <a:lnTo>
                      <a:pt x="75" y="117"/>
                    </a:lnTo>
                    <a:lnTo>
                      <a:pt x="97" y="107"/>
                    </a:lnTo>
                    <a:lnTo>
                      <a:pt x="113" y="91"/>
                    </a:lnTo>
                    <a:lnTo>
                      <a:pt x="123" y="68"/>
                    </a:lnTo>
                    <a:lnTo>
                      <a:pt x="123" y="46"/>
                    </a:lnTo>
                    <a:lnTo>
                      <a:pt x="115" y="24"/>
                    </a:lnTo>
                    <a:lnTo>
                      <a:pt x="97" y="8"/>
                    </a:lnTo>
                    <a:lnTo>
                      <a:pt x="77" y="0"/>
                    </a:lnTo>
                    <a:lnTo>
                      <a:pt x="52" y="2"/>
                    </a:lnTo>
                    <a:lnTo>
                      <a:pt x="30" y="12"/>
                    </a:lnTo>
                    <a:lnTo>
                      <a:pt x="12" y="30"/>
                    </a:lnTo>
                    <a:lnTo>
                      <a:pt x="4" y="52"/>
                    </a:lnTo>
                    <a:lnTo>
                      <a:pt x="4" y="75"/>
                    </a:lnTo>
                    <a:lnTo>
                      <a:pt x="12" y="9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313" name="Group 25"/>
            <p:cNvGrpSpPr>
              <a:grpSpLocks/>
            </p:cNvGrpSpPr>
            <p:nvPr/>
          </p:nvGrpSpPr>
          <p:grpSpPr bwMode="auto">
            <a:xfrm rot="-4504115">
              <a:off x="4490" y="2796"/>
              <a:ext cx="62" cy="60"/>
              <a:chOff x="4059" y="2523"/>
              <a:chExt cx="62" cy="60"/>
            </a:xfrm>
          </p:grpSpPr>
          <p:sp>
            <p:nvSpPr>
              <p:cNvPr id="12314" name="Freeform 26"/>
              <p:cNvSpPr>
                <a:spLocks/>
              </p:cNvSpPr>
              <p:nvPr/>
            </p:nvSpPr>
            <p:spPr bwMode="auto">
              <a:xfrm>
                <a:off x="4060" y="2523"/>
                <a:ext cx="61" cy="59"/>
              </a:xfrm>
              <a:custGeom>
                <a:avLst/>
                <a:gdLst>
                  <a:gd name="T0" fmla="*/ 8 w 123"/>
                  <a:gd name="T1" fmla="*/ 97 h 121"/>
                  <a:gd name="T2" fmla="*/ 26 w 123"/>
                  <a:gd name="T3" fmla="*/ 113 h 121"/>
                  <a:gd name="T4" fmla="*/ 48 w 123"/>
                  <a:gd name="T5" fmla="*/ 121 h 121"/>
                  <a:gd name="T6" fmla="*/ 73 w 123"/>
                  <a:gd name="T7" fmla="*/ 119 h 121"/>
                  <a:gd name="T8" fmla="*/ 97 w 123"/>
                  <a:gd name="T9" fmla="*/ 109 h 121"/>
                  <a:gd name="T10" fmla="*/ 113 w 123"/>
                  <a:gd name="T11" fmla="*/ 91 h 121"/>
                  <a:gd name="T12" fmla="*/ 123 w 123"/>
                  <a:gd name="T13" fmla="*/ 68 h 121"/>
                  <a:gd name="T14" fmla="*/ 123 w 123"/>
                  <a:gd name="T15" fmla="*/ 46 h 121"/>
                  <a:gd name="T16" fmla="*/ 113 w 123"/>
                  <a:gd name="T17" fmla="*/ 24 h 121"/>
                  <a:gd name="T18" fmla="*/ 97 w 123"/>
                  <a:gd name="T19" fmla="*/ 8 h 121"/>
                  <a:gd name="T20" fmla="*/ 75 w 123"/>
                  <a:gd name="T21" fmla="*/ 0 h 121"/>
                  <a:gd name="T22" fmla="*/ 50 w 123"/>
                  <a:gd name="T23" fmla="*/ 2 h 121"/>
                  <a:gd name="T24" fmla="*/ 26 w 123"/>
                  <a:gd name="T25" fmla="*/ 12 h 121"/>
                  <a:gd name="T26" fmla="*/ 8 w 123"/>
                  <a:gd name="T27" fmla="*/ 30 h 121"/>
                  <a:gd name="T28" fmla="*/ 0 w 123"/>
                  <a:gd name="T29" fmla="*/ 52 h 121"/>
                  <a:gd name="T30" fmla="*/ 0 w 123"/>
                  <a:gd name="T31" fmla="*/ 75 h 121"/>
                  <a:gd name="T32" fmla="*/ 8 w 123"/>
                  <a:gd name="T33"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1">
                    <a:moveTo>
                      <a:pt x="8" y="97"/>
                    </a:moveTo>
                    <a:lnTo>
                      <a:pt x="26" y="113"/>
                    </a:lnTo>
                    <a:lnTo>
                      <a:pt x="48" y="121"/>
                    </a:lnTo>
                    <a:lnTo>
                      <a:pt x="73" y="119"/>
                    </a:lnTo>
                    <a:lnTo>
                      <a:pt x="97" y="109"/>
                    </a:lnTo>
                    <a:lnTo>
                      <a:pt x="113" y="91"/>
                    </a:lnTo>
                    <a:lnTo>
                      <a:pt x="123" y="68"/>
                    </a:lnTo>
                    <a:lnTo>
                      <a:pt x="123" y="46"/>
                    </a:lnTo>
                    <a:lnTo>
                      <a:pt x="113" y="24"/>
                    </a:lnTo>
                    <a:lnTo>
                      <a:pt x="97" y="8"/>
                    </a:lnTo>
                    <a:lnTo>
                      <a:pt x="75" y="0"/>
                    </a:lnTo>
                    <a:lnTo>
                      <a:pt x="50" y="2"/>
                    </a:lnTo>
                    <a:lnTo>
                      <a:pt x="26" y="12"/>
                    </a:lnTo>
                    <a:lnTo>
                      <a:pt x="8" y="30"/>
                    </a:lnTo>
                    <a:lnTo>
                      <a:pt x="0" y="52"/>
                    </a:lnTo>
                    <a:lnTo>
                      <a:pt x="0" y="75"/>
                    </a:lnTo>
                    <a:lnTo>
                      <a:pt x="8" y="97"/>
                    </a:lnTo>
                    <a:close/>
                  </a:path>
                </a:pathLst>
              </a:custGeom>
              <a:gradFill rotWithShape="1">
                <a:gsLst>
                  <a:gs pos="0">
                    <a:srgbClr val="FFFFFF"/>
                  </a:gs>
                  <a:gs pos="100000">
                    <a:srgbClr val="FFFF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5" name="Freeform 27"/>
              <p:cNvSpPr>
                <a:spLocks/>
              </p:cNvSpPr>
              <p:nvPr/>
            </p:nvSpPr>
            <p:spPr bwMode="auto">
              <a:xfrm>
                <a:off x="4068" y="2526"/>
                <a:ext cx="45" cy="54"/>
              </a:xfrm>
              <a:custGeom>
                <a:avLst/>
                <a:gdLst>
                  <a:gd name="T0" fmla="*/ 0 w 91"/>
                  <a:gd name="T1" fmla="*/ 16 h 111"/>
                  <a:gd name="T2" fmla="*/ 32 w 91"/>
                  <a:gd name="T3" fmla="*/ 65 h 111"/>
                  <a:gd name="T4" fmla="*/ 65 w 91"/>
                  <a:gd name="T5" fmla="*/ 111 h 111"/>
                  <a:gd name="T6" fmla="*/ 79 w 91"/>
                  <a:gd name="T7" fmla="*/ 103 h 111"/>
                  <a:gd name="T8" fmla="*/ 91 w 91"/>
                  <a:gd name="T9" fmla="*/ 93 h 111"/>
                  <a:gd name="T10" fmla="*/ 24 w 91"/>
                  <a:gd name="T11" fmla="*/ 0 h 111"/>
                  <a:gd name="T12" fmla="*/ 10 w 91"/>
                  <a:gd name="T13" fmla="*/ 6 h 111"/>
                  <a:gd name="T14" fmla="*/ 0 w 91"/>
                  <a:gd name="T15" fmla="*/ 1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11">
                    <a:moveTo>
                      <a:pt x="0" y="16"/>
                    </a:moveTo>
                    <a:lnTo>
                      <a:pt x="32" y="65"/>
                    </a:lnTo>
                    <a:lnTo>
                      <a:pt x="65" y="111"/>
                    </a:lnTo>
                    <a:lnTo>
                      <a:pt x="79" y="103"/>
                    </a:lnTo>
                    <a:lnTo>
                      <a:pt x="91" y="93"/>
                    </a:lnTo>
                    <a:lnTo>
                      <a:pt x="24" y="0"/>
                    </a:lnTo>
                    <a:lnTo>
                      <a:pt x="10" y="6"/>
                    </a:lnTo>
                    <a:lnTo>
                      <a:pt x="0" y="1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6" name="Freeform 28"/>
              <p:cNvSpPr>
                <a:spLocks/>
              </p:cNvSpPr>
              <p:nvPr/>
            </p:nvSpPr>
            <p:spPr bwMode="auto">
              <a:xfrm>
                <a:off x="4068" y="2526"/>
                <a:ext cx="44" cy="54"/>
              </a:xfrm>
              <a:custGeom>
                <a:avLst/>
                <a:gdLst>
                  <a:gd name="T0" fmla="*/ 0 w 89"/>
                  <a:gd name="T1" fmla="*/ 16 h 111"/>
                  <a:gd name="T2" fmla="*/ 32 w 89"/>
                  <a:gd name="T3" fmla="*/ 65 h 111"/>
                  <a:gd name="T4" fmla="*/ 65 w 89"/>
                  <a:gd name="T5" fmla="*/ 111 h 111"/>
                  <a:gd name="T6" fmla="*/ 77 w 89"/>
                  <a:gd name="T7" fmla="*/ 105 h 111"/>
                  <a:gd name="T8" fmla="*/ 89 w 89"/>
                  <a:gd name="T9" fmla="*/ 93 h 111"/>
                  <a:gd name="T10" fmla="*/ 73 w 89"/>
                  <a:gd name="T11" fmla="*/ 71 h 111"/>
                  <a:gd name="T12" fmla="*/ 55 w 89"/>
                  <a:gd name="T13" fmla="*/ 46 h 111"/>
                  <a:gd name="T14" fmla="*/ 22 w 89"/>
                  <a:gd name="T15" fmla="*/ 0 h 111"/>
                  <a:gd name="T16" fmla="*/ 10 w 89"/>
                  <a:gd name="T17" fmla="*/ 8 h 111"/>
                  <a:gd name="T18" fmla="*/ 0 w 89"/>
                  <a:gd name="T19"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11">
                    <a:moveTo>
                      <a:pt x="0" y="16"/>
                    </a:moveTo>
                    <a:lnTo>
                      <a:pt x="32" y="65"/>
                    </a:lnTo>
                    <a:lnTo>
                      <a:pt x="65" y="111"/>
                    </a:lnTo>
                    <a:lnTo>
                      <a:pt x="77" y="105"/>
                    </a:lnTo>
                    <a:lnTo>
                      <a:pt x="89" y="93"/>
                    </a:lnTo>
                    <a:lnTo>
                      <a:pt x="73" y="71"/>
                    </a:lnTo>
                    <a:lnTo>
                      <a:pt x="55" y="46"/>
                    </a:lnTo>
                    <a:lnTo>
                      <a:pt x="22" y="0"/>
                    </a:lnTo>
                    <a:lnTo>
                      <a:pt x="10" y="8"/>
                    </a:lnTo>
                    <a:lnTo>
                      <a:pt x="0" y="16"/>
                    </a:lnTo>
                    <a:close/>
                  </a:path>
                </a:pathLst>
              </a:custGeom>
              <a:solidFill>
                <a:srgbClr val="666633"/>
              </a:solidFill>
              <a:ln w="0">
                <a:solidFill>
                  <a:srgbClr val="FFFFFF"/>
                </a:solidFill>
                <a:prstDash val="solid"/>
                <a:round/>
                <a:headEnd/>
                <a:tailEnd/>
              </a:ln>
            </p:spPr>
            <p:txBody>
              <a:bodyPr/>
              <a:lstStyle/>
              <a:p>
                <a:endParaRPr lang="de-DE"/>
              </a:p>
            </p:txBody>
          </p:sp>
          <p:sp>
            <p:nvSpPr>
              <p:cNvPr id="12317" name="Freeform 29"/>
              <p:cNvSpPr>
                <a:spLocks/>
              </p:cNvSpPr>
              <p:nvPr/>
            </p:nvSpPr>
            <p:spPr bwMode="auto">
              <a:xfrm>
                <a:off x="4068" y="2527"/>
                <a:ext cx="43" cy="53"/>
              </a:xfrm>
              <a:custGeom>
                <a:avLst/>
                <a:gdLst>
                  <a:gd name="T0" fmla="*/ 0 w 87"/>
                  <a:gd name="T1" fmla="*/ 14 h 109"/>
                  <a:gd name="T2" fmla="*/ 32 w 87"/>
                  <a:gd name="T3" fmla="*/ 63 h 109"/>
                  <a:gd name="T4" fmla="*/ 65 w 87"/>
                  <a:gd name="T5" fmla="*/ 109 h 109"/>
                  <a:gd name="T6" fmla="*/ 77 w 87"/>
                  <a:gd name="T7" fmla="*/ 103 h 109"/>
                  <a:gd name="T8" fmla="*/ 87 w 87"/>
                  <a:gd name="T9" fmla="*/ 95 h 109"/>
                  <a:gd name="T10" fmla="*/ 20 w 87"/>
                  <a:gd name="T11" fmla="*/ 0 h 109"/>
                  <a:gd name="T12" fmla="*/ 8 w 87"/>
                  <a:gd name="T13" fmla="*/ 4 h 109"/>
                  <a:gd name="T14" fmla="*/ 0 w 87"/>
                  <a:gd name="T15" fmla="*/ 14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09">
                    <a:moveTo>
                      <a:pt x="0" y="14"/>
                    </a:moveTo>
                    <a:lnTo>
                      <a:pt x="32" y="63"/>
                    </a:lnTo>
                    <a:lnTo>
                      <a:pt x="65" y="109"/>
                    </a:lnTo>
                    <a:lnTo>
                      <a:pt x="77" y="103"/>
                    </a:lnTo>
                    <a:lnTo>
                      <a:pt x="87" y="95"/>
                    </a:lnTo>
                    <a:lnTo>
                      <a:pt x="20" y="0"/>
                    </a:lnTo>
                    <a:lnTo>
                      <a:pt x="8" y="4"/>
                    </a:lnTo>
                    <a:lnTo>
                      <a:pt x="0" y="14"/>
                    </a:lnTo>
                    <a:close/>
                  </a:path>
                </a:pathLst>
              </a:custGeom>
              <a:solidFill>
                <a:srgbClr val="AC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8" name="Freeform 30"/>
              <p:cNvSpPr>
                <a:spLocks/>
              </p:cNvSpPr>
              <p:nvPr/>
            </p:nvSpPr>
            <p:spPr bwMode="auto">
              <a:xfrm>
                <a:off x="4068" y="2528"/>
                <a:ext cx="42" cy="52"/>
              </a:xfrm>
              <a:custGeom>
                <a:avLst/>
                <a:gdLst>
                  <a:gd name="T0" fmla="*/ 0 w 85"/>
                  <a:gd name="T1" fmla="*/ 12 h 107"/>
                  <a:gd name="T2" fmla="*/ 32 w 85"/>
                  <a:gd name="T3" fmla="*/ 61 h 107"/>
                  <a:gd name="T4" fmla="*/ 65 w 85"/>
                  <a:gd name="T5" fmla="*/ 107 h 107"/>
                  <a:gd name="T6" fmla="*/ 75 w 85"/>
                  <a:gd name="T7" fmla="*/ 101 h 107"/>
                  <a:gd name="T8" fmla="*/ 85 w 85"/>
                  <a:gd name="T9" fmla="*/ 93 h 107"/>
                  <a:gd name="T10" fmla="*/ 53 w 85"/>
                  <a:gd name="T11" fmla="*/ 46 h 107"/>
                  <a:gd name="T12" fmla="*/ 18 w 85"/>
                  <a:gd name="T13" fmla="*/ 0 h 107"/>
                  <a:gd name="T14" fmla="*/ 12 w 85"/>
                  <a:gd name="T15" fmla="*/ 2 h 107"/>
                  <a:gd name="T16" fmla="*/ 4 w 85"/>
                  <a:gd name="T17" fmla="*/ 6 h 107"/>
                  <a:gd name="T18" fmla="*/ 0 w 85"/>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7">
                    <a:moveTo>
                      <a:pt x="0" y="12"/>
                    </a:moveTo>
                    <a:lnTo>
                      <a:pt x="32" y="61"/>
                    </a:lnTo>
                    <a:lnTo>
                      <a:pt x="65" y="107"/>
                    </a:lnTo>
                    <a:lnTo>
                      <a:pt x="75" y="101"/>
                    </a:lnTo>
                    <a:lnTo>
                      <a:pt x="85" y="93"/>
                    </a:lnTo>
                    <a:lnTo>
                      <a:pt x="53" y="46"/>
                    </a:lnTo>
                    <a:lnTo>
                      <a:pt x="18" y="0"/>
                    </a:lnTo>
                    <a:lnTo>
                      <a:pt x="12" y="2"/>
                    </a:lnTo>
                    <a:lnTo>
                      <a:pt x="4" y="6"/>
                    </a:lnTo>
                    <a:lnTo>
                      <a:pt x="0" y="12"/>
                    </a:lnTo>
                    <a:close/>
                  </a:path>
                </a:pathLst>
              </a:custGeom>
              <a:solidFill>
                <a:srgbClr val="A1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19" name="Freeform 31"/>
              <p:cNvSpPr>
                <a:spLocks/>
              </p:cNvSpPr>
              <p:nvPr/>
            </p:nvSpPr>
            <p:spPr bwMode="auto">
              <a:xfrm>
                <a:off x="4068" y="2528"/>
                <a:ext cx="41" cy="52"/>
              </a:xfrm>
              <a:custGeom>
                <a:avLst/>
                <a:gdLst>
                  <a:gd name="T0" fmla="*/ 0 w 83"/>
                  <a:gd name="T1" fmla="*/ 12 h 107"/>
                  <a:gd name="T2" fmla="*/ 32 w 83"/>
                  <a:gd name="T3" fmla="*/ 61 h 107"/>
                  <a:gd name="T4" fmla="*/ 65 w 83"/>
                  <a:gd name="T5" fmla="*/ 107 h 107"/>
                  <a:gd name="T6" fmla="*/ 75 w 83"/>
                  <a:gd name="T7" fmla="*/ 101 h 107"/>
                  <a:gd name="T8" fmla="*/ 83 w 83"/>
                  <a:gd name="T9" fmla="*/ 95 h 107"/>
                  <a:gd name="T10" fmla="*/ 16 w 83"/>
                  <a:gd name="T11" fmla="*/ 0 h 107"/>
                  <a:gd name="T12" fmla="*/ 10 w 83"/>
                  <a:gd name="T13" fmla="*/ 4 h 107"/>
                  <a:gd name="T14" fmla="*/ 8 w 83"/>
                  <a:gd name="T15" fmla="*/ 4 h 107"/>
                  <a:gd name="T16" fmla="*/ 4 w 83"/>
                  <a:gd name="T17" fmla="*/ 6 h 107"/>
                  <a:gd name="T18" fmla="*/ 0 w 83"/>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07">
                    <a:moveTo>
                      <a:pt x="0" y="12"/>
                    </a:moveTo>
                    <a:lnTo>
                      <a:pt x="32" y="61"/>
                    </a:lnTo>
                    <a:lnTo>
                      <a:pt x="65" y="107"/>
                    </a:lnTo>
                    <a:lnTo>
                      <a:pt x="75" y="101"/>
                    </a:lnTo>
                    <a:lnTo>
                      <a:pt x="83" y="95"/>
                    </a:lnTo>
                    <a:lnTo>
                      <a:pt x="16" y="0"/>
                    </a:lnTo>
                    <a:lnTo>
                      <a:pt x="10" y="4"/>
                    </a:lnTo>
                    <a:lnTo>
                      <a:pt x="8" y="4"/>
                    </a:lnTo>
                    <a:lnTo>
                      <a:pt x="4" y="6"/>
                    </a:lnTo>
                    <a:lnTo>
                      <a:pt x="0" y="12"/>
                    </a:lnTo>
                    <a:close/>
                  </a:path>
                </a:pathLst>
              </a:custGeom>
              <a:solidFill>
                <a:srgbClr val="96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0" name="Freeform 32"/>
              <p:cNvSpPr>
                <a:spLocks/>
              </p:cNvSpPr>
              <p:nvPr/>
            </p:nvSpPr>
            <p:spPr bwMode="auto">
              <a:xfrm>
                <a:off x="4068" y="2529"/>
                <a:ext cx="40" cy="51"/>
              </a:xfrm>
              <a:custGeom>
                <a:avLst/>
                <a:gdLst>
                  <a:gd name="T0" fmla="*/ 0 w 81"/>
                  <a:gd name="T1" fmla="*/ 10 h 105"/>
                  <a:gd name="T2" fmla="*/ 32 w 81"/>
                  <a:gd name="T3" fmla="*/ 59 h 105"/>
                  <a:gd name="T4" fmla="*/ 65 w 81"/>
                  <a:gd name="T5" fmla="*/ 105 h 105"/>
                  <a:gd name="T6" fmla="*/ 71 w 81"/>
                  <a:gd name="T7" fmla="*/ 103 h 105"/>
                  <a:gd name="T8" fmla="*/ 73 w 81"/>
                  <a:gd name="T9" fmla="*/ 101 h 105"/>
                  <a:gd name="T10" fmla="*/ 81 w 81"/>
                  <a:gd name="T11" fmla="*/ 95 h 105"/>
                  <a:gd name="T12" fmla="*/ 12 w 81"/>
                  <a:gd name="T13" fmla="*/ 0 h 105"/>
                  <a:gd name="T14" fmla="*/ 8 w 81"/>
                  <a:gd name="T15" fmla="*/ 2 h 105"/>
                  <a:gd name="T16" fmla="*/ 0 w 81"/>
                  <a:gd name="T17"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05">
                    <a:moveTo>
                      <a:pt x="0" y="10"/>
                    </a:moveTo>
                    <a:lnTo>
                      <a:pt x="32" y="59"/>
                    </a:lnTo>
                    <a:lnTo>
                      <a:pt x="65" y="105"/>
                    </a:lnTo>
                    <a:lnTo>
                      <a:pt x="71" y="103"/>
                    </a:lnTo>
                    <a:lnTo>
                      <a:pt x="73" y="101"/>
                    </a:lnTo>
                    <a:lnTo>
                      <a:pt x="81" y="95"/>
                    </a:lnTo>
                    <a:lnTo>
                      <a:pt x="12" y="0"/>
                    </a:lnTo>
                    <a:lnTo>
                      <a:pt x="8" y="2"/>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1" name="Freeform 33"/>
              <p:cNvSpPr>
                <a:spLocks noEditPoints="1"/>
              </p:cNvSpPr>
              <p:nvPr/>
            </p:nvSpPr>
            <p:spPr bwMode="auto">
              <a:xfrm>
                <a:off x="4059" y="2523"/>
                <a:ext cx="62" cy="60"/>
              </a:xfrm>
              <a:custGeom>
                <a:avLst/>
                <a:gdLst>
                  <a:gd name="T0" fmla="*/ 10 w 125"/>
                  <a:gd name="T1" fmla="*/ 97 h 123"/>
                  <a:gd name="T2" fmla="*/ 28 w 125"/>
                  <a:gd name="T3" fmla="*/ 113 h 123"/>
                  <a:gd name="T4" fmla="*/ 50 w 125"/>
                  <a:gd name="T5" fmla="*/ 123 h 123"/>
                  <a:gd name="T6" fmla="*/ 75 w 125"/>
                  <a:gd name="T7" fmla="*/ 121 h 123"/>
                  <a:gd name="T8" fmla="*/ 99 w 125"/>
                  <a:gd name="T9" fmla="*/ 111 h 123"/>
                  <a:gd name="T10" fmla="*/ 117 w 125"/>
                  <a:gd name="T11" fmla="*/ 91 h 123"/>
                  <a:gd name="T12" fmla="*/ 125 w 125"/>
                  <a:gd name="T13" fmla="*/ 68 h 123"/>
                  <a:gd name="T14" fmla="*/ 125 w 125"/>
                  <a:gd name="T15" fmla="*/ 44 h 123"/>
                  <a:gd name="T16" fmla="*/ 115 w 125"/>
                  <a:gd name="T17" fmla="*/ 22 h 123"/>
                  <a:gd name="T18" fmla="*/ 99 w 125"/>
                  <a:gd name="T19" fmla="*/ 6 h 123"/>
                  <a:gd name="T20" fmla="*/ 77 w 125"/>
                  <a:gd name="T21" fmla="*/ 0 h 123"/>
                  <a:gd name="T22" fmla="*/ 52 w 125"/>
                  <a:gd name="T23" fmla="*/ 2 h 123"/>
                  <a:gd name="T24" fmla="*/ 28 w 125"/>
                  <a:gd name="T25" fmla="*/ 12 h 123"/>
                  <a:gd name="T26" fmla="*/ 10 w 125"/>
                  <a:gd name="T27" fmla="*/ 30 h 123"/>
                  <a:gd name="T28" fmla="*/ 2 w 125"/>
                  <a:gd name="T29" fmla="*/ 52 h 123"/>
                  <a:gd name="T30" fmla="*/ 0 w 125"/>
                  <a:gd name="T31" fmla="*/ 75 h 123"/>
                  <a:gd name="T32" fmla="*/ 4 w 125"/>
                  <a:gd name="T33" fmla="*/ 87 h 123"/>
                  <a:gd name="T34" fmla="*/ 10 w 125"/>
                  <a:gd name="T35" fmla="*/ 97 h 123"/>
                  <a:gd name="T36" fmla="*/ 12 w 125"/>
                  <a:gd name="T37" fmla="*/ 97 h 123"/>
                  <a:gd name="T38" fmla="*/ 28 w 125"/>
                  <a:gd name="T39" fmla="*/ 113 h 123"/>
                  <a:gd name="T40" fmla="*/ 50 w 125"/>
                  <a:gd name="T41" fmla="*/ 119 h 123"/>
                  <a:gd name="T42" fmla="*/ 75 w 125"/>
                  <a:gd name="T43" fmla="*/ 117 h 123"/>
                  <a:gd name="T44" fmla="*/ 97 w 125"/>
                  <a:gd name="T45" fmla="*/ 107 h 123"/>
                  <a:gd name="T46" fmla="*/ 113 w 125"/>
                  <a:gd name="T47" fmla="*/ 91 h 123"/>
                  <a:gd name="T48" fmla="*/ 123 w 125"/>
                  <a:gd name="T49" fmla="*/ 68 h 123"/>
                  <a:gd name="T50" fmla="*/ 123 w 125"/>
                  <a:gd name="T51" fmla="*/ 46 h 123"/>
                  <a:gd name="T52" fmla="*/ 115 w 125"/>
                  <a:gd name="T53" fmla="*/ 24 h 123"/>
                  <a:gd name="T54" fmla="*/ 97 w 125"/>
                  <a:gd name="T55" fmla="*/ 8 h 123"/>
                  <a:gd name="T56" fmla="*/ 77 w 125"/>
                  <a:gd name="T57" fmla="*/ 0 h 123"/>
                  <a:gd name="T58" fmla="*/ 52 w 125"/>
                  <a:gd name="T59" fmla="*/ 2 h 123"/>
                  <a:gd name="T60" fmla="*/ 30 w 125"/>
                  <a:gd name="T61" fmla="*/ 12 h 123"/>
                  <a:gd name="T62" fmla="*/ 12 w 125"/>
                  <a:gd name="T63" fmla="*/ 30 h 123"/>
                  <a:gd name="T64" fmla="*/ 4 w 125"/>
                  <a:gd name="T65" fmla="*/ 52 h 123"/>
                  <a:gd name="T66" fmla="*/ 4 w 125"/>
                  <a:gd name="T67" fmla="*/ 75 h 123"/>
                  <a:gd name="T68" fmla="*/ 12 w 125"/>
                  <a:gd name="T69"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23">
                    <a:moveTo>
                      <a:pt x="10" y="97"/>
                    </a:moveTo>
                    <a:lnTo>
                      <a:pt x="28" y="113"/>
                    </a:lnTo>
                    <a:lnTo>
                      <a:pt x="50" y="123"/>
                    </a:lnTo>
                    <a:lnTo>
                      <a:pt x="75" y="121"/>
                    </a:lnTo>
                    <a:lnTo>
                      <a:pt x="99" y="111"/>
                    </a:lnTo>
                    <a:lnTo>
                      <a:pt x="117" y="91"/>
                    </a:lnTo>
                    <a:lnTo>
                      <a:pt x="125" y="68"/>
                    </a:lnTo>
                    <a:lnTo>
                      <a:pt x="125" y="44"/>
                    </a:lnTo>
                    <a:lnTo>
                      <a:pt x="115" y="22"/>
                    </a:lnTo>
                    <a:lnTo>
                      <a:pt x="99" y="6"/>
                    </a:lnTo>
                    <a:lnTo>
                      <a:pt x="77" y="0"/>
                    </a:lnTo>
                    <a:lnTo>
                      <a:pt x="52" y="2"/>
                    </a:lnTo>
                    <a:lnTo>
                      <a:pt x="28" y="12"/>
                    </a:lnTo>
                    <a:lnTo>
                      <a:pt x="10" y="30"/>
                    </a:lnTo>
                    <a:lnTo>
                      <a:pt x="2" y="52"/>
                    </a:lnTo>
                    <a:lnTo>
                      <a:pt x="0" y="75"/>
                    </a:lnTo>
                    <a:lnTo>
                      <a:pt x="4" y="87"/>
                    </a:lnTo>
                    <a:lnTo>
                      <a:pt x="10" y="97"/>
                    </a:lnTo>
                    <a:close/>
                    <a:moveTo>
                      <a:pt x="12" y="97"/>
                    </a:moveTo>
                    <a:lnTo>
                      <a:pt x="28" y="113"/>
                    </a:lnTo>
                    <a:lnTo>
                      <a:pt x="50" y="119"/>
                    </a:lnTo>
                    <a:lnTo>
                      <a:pt x="75" y="117"/>
                    </a:lnTo>
                    <a:lnTo>
                      <a:pt x="97" y="107"/>
                    </a:lnTo>
                    <a:lnTo>
                      <a:pt x="113" y="91"/>
                    </a:lnTo>
                    <a:lnTo>
                      <a:pt x="123" y="68"/>
                    </a:lnTo>
                    <a:lnTo>
                      <a:pt x="123" y="46"/>
                    </a:lnTo>
                    <a:lnTo>
                      <a:pt x="115" y="24"/>
                    </a:lnTo>
                    <a:lnTo>
                      <a:pt x="97" y="8"/>
                    </a:lnTo>
                    <a:lnTo>
                      <a:pt x="77" y="0"/>
                    </a:lnTo>
                    <a:lnTo>
                      <a:pt x="52" y="2"/>
                    </a:lnTo>
                    <a:lnTo>
                      <a:pt x="30" y="12"/>
                    </a:lnTo>
                    <a:lnTo>
                      <a:pt x="12" y="30"/>
                    </a:lnTo>
                    <a:lnTo>
                      <a:pt x="4" y="52"/>
                    </a:lnTo>
                    <a:lnTo>
                      <a:pt x="4" y="75"/>
                    </a:lnTo>
                    <a:lnTo>
                      <a:pt x="12" y="9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322" name="Group 34"/>
            <p:cNvGrpSpPr>
              <a:grpSpLocks/>
            </p:cNvGrpSpPr>
            <p:nvPr/>
          </p:nvGrpSpPr>
          <p:grpSpPr bwMode="auto">
            <a:xfrm>
              <a:off x="2970" y="2795"/>
              <a:ext cx="62" cy="60"/>
              <a:chOff x="4059" y="2523"/>
              <a:chExt cx="62" cy="60"/>
            </a:xfrm>
          </p:grpSpPr>
          <p:sp>
            <p:nvSpPr>
              <p:cNvPr id="12323" name="Freeform 35"/>
              <p:cNvSpPr>
                <a:spLocks/>
              </p:cNvSpPr>
              <p:nvPr/>
            </p:nvSpPr>
            <p:spPr bwMode="auto">
              <a:xfrm>
                <a:off x="4060" y="2523"/>
                <a:ext cx="61" cy="59"/>
              </a:xfrm>
              <a:custGeom>
                <a:avLst/>
                <a:gdLst>
                  <a:gd name="T0" fmla="*/ 8 w 123"/>
                  <a:gd name="T1" fmla="*/ 97 h 121"/>
                  <a:gd name="T2" fmla="*/ 26 w 123"/>
                  <a:gd name="T3" fmla="*/ 113 h 121"/>
                  <a:gd name="T4" fmla="*/ 48 w 123"/>
                  <a:gd name="T5" fmla="*/ 121 h 121"/>
                  <a:gd name="T6" fmla="*/ 73 w 123"/>
                  <a:gd name="T7" fmla="*/ 119 h 121"/>
                  <a:gd name="T8" fmla="*/ 97 w 123"/>
                  <a:gd name="T9" fmla="*/ 109 h 121"/>
                  <a:gd name="T10" fmla="*/ 113 w 123"/>
                  <a:gd name="T11" fmla="*/ 91 h 121"/>
                  <a:gd name="T12" fmla="*/ 123 w 123"/>
                  <a:gd name="T13" fmla="*/ 68 h 121"/>
                  <a:gd name="T14" fmla="*/ 123 w 123"/>
                  <a:gd name="T15" fmla="*/ 46 h 121"/>
                  <a:gd name="T16" fmla="*/ 113 w 123"/>
                  <a:gd name="T17" fmla="*/ 24 h 121"/>
                  <a:gd name="T18" fmla="*/ 97 w 123"/>
                  <a:gd name="T19" fmla="*/ 8 h 121"/>
                  <a:gd name="T20" fmla="*/ 75 w 123"/>
                  <a:gd name="T21" fmla="*/ 0 h 121"/>
                  <a:gd name="T22" fmla="*/ 50 w 123"/>
                  <a:gd name="T23" fmla="*/ 2 h 121"/>
                  <a:gd name="T24" fmla="*/ 26 w 123"/>
                  <a:gd name="T25" fmla="*/ 12 h 121"/>
                  <a:gd name="T26" fmla="*/ 8 w 123"/>
                  <a:gd name="T27" fmla="*/ 30 h 121"/>
                  <a:gd name="T28" fmla="*/ 0 w 123"/>
                  <a:gd name="T29" fmla="*/ 52 h 121"/>
                  <a:gd name="T30" fmla="*/ 0 w 123"/>
                  <a:gd name="T31" fmla="*/ 75 h 121"/>
                  <a:gd name="T32" fmla="*/ 8 w 123"/>
                  <a:gd name="T33"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1">
                    <a:moveTo>
                      <a:pt x="8" y="97"/>
                    </a:moveTo>
                    <a:lnTo>
                      <a:pt x="26" y="113"/>
                    </a:lnTo>
                    <a:lnTo>
                      <a:pt x="48" y="121"/>
                    </a:lnTo>
                    <a:lnTo>
                      <a:pt x="73" y="119"/>
                    </a:lnTo>
                    <a:lnTo>
                      <a:pt x="97" y="109"/>
                    </a:lnTo>
                    <a:lnTo>
                      <a:pt x="113" y="91"/>
                    </a:lnTo>
                    <a:lnTo>
                      <a:pt x="123" y="68"/>
                    </a:lnTo>
                    <a:lnTo>
                      <a:pt x="123" y="46"/>
                    </a:lnTo>
                    <a:lnTo>
                      <a:pt x="113" y="24"/>
                    </a:lnTo>
                    <a:lnTo>
                      <a:pt x="97" y="8"/>
                    </a:lnTo>
                    <a:lnTo>
                      <a:pt x="75" y="0"/>
                    </a:lnTo>
                    <a:lnTo>
                      <a:pt x="50" y="2"/>
                    </a:lnTo>
                    <a:lnTo>
                      <a:pt x="26" y="12"/>
                    </a:lnTo>
                    <a:lnTo>
                      <a:pt x="8" y="30"/>
                    </a:lnTo>
                    <a:lnTo>
                      <a:pt x="0" y="52"/>
                    </a:lnTo>
                    <a:lnTo>
                      <a:pt x="0" y="75"/>
                    </a:lnTo>
                    <a:lnTo>
                      <a:pt x="8" y="97"/>
                    </a:lnTo>
                    <a:close/>
                  </a:path>
                </a:pathLst>
              </a:custGeom>
              <a:gradFill rotWithShape="1">
                <a:gsLst>
                  <a:gs pos="0">
                    <a:srgbClr val="FFFFFF"/>
                  </a:gs>
                  <a:gs pos="100000">
                    <a:srgbClr val="FFFF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4" name="Freeform 36"/>
              <p:cNvSpPr>
                <a:spLocks/>
              </p:cNvSpPr>
              <p:nvPr/>
            </p:nvSpPr>
            <p:spPr bwMode="auto">
              <a:xfrm>
                <a:off x="4068" y="2526"/>
                <a:ext cx="45" cy="54"/>
              </a:xfrm>
              <a:custGeom>
                <a:avLst/>
                <a:gdLst>
                  <a:gd name="T0" fmla="*/ 0 w 91"/>
                  <a:gd name="T1" fmla="*/ 16 h 111"/>
                  <a:gd name="T2" fmla="*/ 32 w 91"/>
                  <a:gd name="T3" fmla="*/ 65 h 111"/>
                  <a:gd name="T4" fmla="*/ 65 w 91"/>
                  <a:gd name="T5" fmla="*/ 111 h 111"/>
                  <a:gd name="T6" fmla="*/ 79 w 91"/>
                  <a:gd name="T7" fmla="*/ 103 h 111"/>
                  <a:gd name="T8" fmla="*/ 91 w 91"/>
                  <a:gd name="T9" fmla="*/ 93 h 111"/>
                  <a:gd name="T10" fmla="*/ 24 w 91"/>
                  <a:gd name="T11" fmla="*/ 0 h 111"/>
                  <a:gd name="T12" fmla="*/ 10 w 91"/>
                  <a:gd name="T13" fmla="*/ 6 h 111"/>
                  <a:gd name="T14" fmla="*/ 0 w 91"/>
                  <a:gd name="T15" fmla="*/ 1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11">
                    <a:moveTo>
                      <a:pt x="0" y="16"/>
                    </a:moveTo>
                    <a:lnTo>
                      <a:pt x="32" y="65"/>
                    </a:lnTo>
                    <a:lnTo>
                      <a:pt x="65" y="111"/>
                    </a:lnTo>
                    <a:lnTo>
                      <a:pt x="79" y="103"/>
                    </a:lnTo>
                    <a:lnTo>
                      <a:pt x="91" y="93"/>
                    </a:lnTo>
                    <a:lnTo>
                      <a:pt x="24" y="0"/>
                    </a:lnTo>
                    <a:lnTo>
                      <a:pt x="10" y="6"/>
                    </a:lnTo>
                    <a:lnTo>
                      <a:pt x="0" y="1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5" name="Freeform 37"/>
              <p:cNvSpPr>
                <a:spLocks/>
              </p:cNvSpPr>
              <p:nvPr/>
            </p:nvSpPr>
            <p:spPr bwMode="auto">
              <a:xfrm>
                <a:off x="4068" y="2526"/>
                <a:ext cx="44" cy="54"/>
              </a:xfrm>
              <a:custGeom>
                <a:avLst/>
                <a:gdLst>
                  <a:gd name="T0" fmla="*/ 0 w 89"/>
                  <a:gd name="T1" fmla="*/ 16 h 111"/>
                  <a:gd name="T2" fmla="*/ 32 w 89"/>
                  <a:gd name="T3" fmla="*/ 65 h 111"/>
                  <a:gd name="T4" fmla="*/ 65 w 89"/>
                  <a:gd name="T5" fmla="*/ 111 h 111"/>
                  <a:gd name="T6" fmla="*/ 77 w 89"/>
                  <a:gd name="T7" fmla="*/ 105 h 111"/>
                  <a:gd name="T8" fmla="*/ 89 w 89"/>
                  <a:gd name="T9" fmla="*/ 93 h 111"/>
                  <a:gd name="T10" fmla="*/ 73 w 89"/>
                  <a:gd name="T11" fmla="*/ 71 h 111"/>
                  <a:gd name="T12" fmla="*/ 55 w 89"/>
                  <a:gd name="T13" fmla="*/ 46 h 111"/>
                  <a:gd name="T14" fmla="*/ 22 w 89"/>
                  <a:gd name="T15" fmla="*/ 0 h 111"/>
                  <a:gd name="T16" fmla="*/ 10 w 89"/>
                  <a:gd name="T17" fmla="*/ 8 h 111"/>
                  <a:gd name="T18" fmla="*/ 0 w 89"/>
                  <a:gd name="T19"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11">
                    <a:moveTo>
                      <a:pt x="0" y="16"/>
                    </a:moveTo>
                    <a:lnTo>
                      <a:pt x="32" y="65"/>
                    </a:lnTo>
                    <a:lnTo>
                      <a:pt x="65" y="111"/>
                    </a:lnTo>
                    <a:lnTo>
                      <a:pt x="77" y="105"/>
                    </a:lnTo>
                    <a:lnTo>
                      <a:pt x="89" y="93"/>
                    </a:lnTo>
                    <a:lnTo>
                      <a:pt x="73" y="71"/>
                    </a:lnTo>
                    <a:lnTo>
                      <a:pt x="55" y="46"/>
                    </a:lnTo>
                    <a:lnTo>
                      <a:pt x="22" y="0"/>
                    </a:lnTo>
                    <a:lnTo>
                      <a:pt x="10" y="8"/>
                    </a:lnTo>
                    <a:lnTo>
                      <a:pt x="0" y="16"/>
                    </a:lnTo>
                    <a:close/>
                  </a:path>
                </a:pathLst>
              </a:custGeom>
              <a:solidFill>
                <a:srgbClr val="666633"/>
              </a:solidFill>
              <a:ln w="0">
                <a:solidFill>
                  <a:srgbClr val="FFFFFF"/>
                </a:solidFill>
                <a:prstDash val="solid"/>
                <a:round/>
                <a:headEnd/>
                <a:tailEnd/>
              </a:ln>
            </p:spPr>
            <p:txBody>
              <a:bodyPr/>
              <a:lstStyle/>
              <a:p>
                <a:endParaRPr lang="de-DE"/>
              </a:p>
            </p:txBody>
          </p:sp>
          <p:sp>
            <p:nvSpPr>
              <p:cNvPr id="12326" name="Freeform 38"/>
              <p:cNvSpPr>
                <a:spLocks/>
              </p:cNvSpPr>
              <p:nvPr/>
            </p:nvSpPr>
            <p:spPr bwMode="auto">
              <a:xfrm>
                <a:off x="4068" y="2527"/>
                <a:ext cx="43" cy="53"/>
              </a:xfrm>
              <a:custGeom>
                <a:avLst/>
                <a:gdLst>
                  <a:gd name="T0" fmla="*/ 0 w 87"/>
                  <a:gd name="T1" fmla="*/ 14 h 109"/>
                  <a:gd name="T2" fmla="*/ 32 w 87"/>
                  <a:gd name="T3" fmla="*/ 63 h 109"/>
                  <a:gd name="T4" fmla="*/ 65 w 87"/>
                  <a:gd name="T5" fmla="*/ 109 h 109"/>
                  <a:gd name="T6" fmla="*/ 77 w 87"/>
                  <a:gd name="T7" fmla="*/ 103 h 109"/>
                  <a:gd name="T8" fmla="*/ 87 w 87"/>
                  <a:gd name="T9" fmla="*/ 95 h 109"/>
                  <a:gd name="T10" fmla="*/ 20 w 87"/>
                  <a:gd name="T11" fmla="*/ 0 h 109"/>
                  <a:gd name="T12" fmla="*/ 8 w 87"/>
                  <a:gd name="T13" fmla="*/ 4 h 109"/>
                  <a:gd name="T14" fmla="*/ 0 w 87"/>
                  <a:gd name="T15" fmla="*/ 14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09">
                    <a:moveTo>
                      <a:pt x="0" y="14"/>
                    </a:moveTo>
                    <a:lnTo>
                      <a:pt x="32" y="63"/>
                    </a:lnTo>
                    <a:lnTo>
                      <a:pt x="65" y="109"/>
                    </a:lnTo>
                    <a:lnTo>
                      <a:pt x="77" y="103"/>
                    </a:lnTo>
                    <a:lnTo>
                      <a:pt x="87" y="95"/>
                    </a:lnTo>
                    <a:lnTo>
                      <a:pt x="20" y="0"/>
                    </a:lnTo>
                    <a:lnTo>
                      <a:pt x="8" y="4"/>
                    </a:lnTo>
                    <a:lnTo>
                      <a:pt x="0" y="14"/>
                    </a:lnTo>
                    <a:close/>
                  </a:path>
                </a:pathLst>
              </a:custGeom>
              <a:solidFill>
                <a:srgbClr val="AC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7" name="Freeform 39"/>
              <p:cNvSpPr>
                <a:spLocks/>
              </p:cNvSpPr>
              <p:nvPr/>
            </p:nvSpPr>
            <p:spPr bwMode="auto">
              <a:xfrm>
                <a:off x="4068" y="2528"/>
                <a:ext cx="42" cy="52"/>
              </a:xfrm>
              <a:custGeom>
                <a:avLst/>
                <a:gdLst>
                  <a:gd name="T0" fmla="*/ 0 w 85"/>
                  <a:gd name="T1" fmla="*/ 12 h 107"/>
                  <a:gd name="T2" fmla="*/ 32 w 85"/>
                  <a:gd name="T3" fmla="*/ 61 h 107"/>
                  <a:gd name="T4" fmla="*/ 65 w 85"/>
                  <a:gd name="T5" fmla="*/ 107 h 107"/>
                  <a:gd name="T6" fmla="*/ 75 w 85"/>
                  <a:gd name="T7" fmla="*/ 101 h 107"/>
                  <a:gd name="T8" fmla="*/ 85 w 85"/>
                  <a:gd name="T9" fmla="*/ 93 h 107"/>
                  <a:gd name="T10" fmla="*/ 53 w 85"/>
                  <a:gd name="T11" fmla="*/ 46 h 107"/>
                  <a:gd name="T12" fmla="*/ 18 w 85"/>
                  <a:gd name="T13" fmla="*/ 0 h 107"/>
                  <a:gd name="T14" fmla="*/ 12 w 85"/>
                  <a:gd name="T15" fmla="*/ 2 h 107"/>
                  <a:gd name="T16" fmla="*/ 4 w 85"/>
                  <a:gd name="T17" fmla="*/ 6 h 107"/>
                  <a:gd name="T18" fmla="*/ 0 w 85"/>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7">
                    <a:moveTo>
                      <a:pt x="0" y="12"/>
                    </a:moveTo>
                    <a:lnTo>
                      <a:pt x="32" y="61"/>
                    </a:lnTo>
                    <a:lnTo>
                      <a:pt x="65" y="107"/>
                    </a:lnTo>
                    <a:lnTo>
                      <a:pt x="75" y="101"/>
                    </a:lnTo>
                    <a:lnTo>
                      <a:pt x="85" y="93"/>
                    </a:lnTo>
                    <a:lnTo>
                      <a:pt x="53" y="46"/>
                    </a:lnTo>
                    <a:lnTo>
                      <a:pt x="18" y="0"/>
                    </a:lnTo>
                    <a:lnTo>
                      <a:pt x="12" y="2"/>
                    </a:lnTo>
                    <a:lnTo>
                      <a:pt x="4" y="6"/>
                    </a:lnTo>
                    <a:lnTo>
                      <a:pt x="0" y="12"/>
                    </a:lnTo>
                    <a:close/>
                  </a:path>
                </a:pathLst>
              </a:custGeom>
              <a:solidFill>
                <a:srgbClr val="A1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8" name="Freeform 40"/>
              <p:cNvSpPr>
                <a:spLocks/>
              </p:cNvSpPr>
              <p:nvPr/>
            </p:nvSpPr>
            <p:spPr bwMode="auto">
              <a:xfrm>
                <a:off x="4068" y="2528"/>
                <a:ext cx="41" cy="52"/>
              </a:xfrm>
              <a:custGeom>
                <a:avLst/>
                <a:gdLst>
                  <a:gd name="T0" fmla="*/ 0 w 83"/>
                  <a:gd name="T1" fmla="*/ 12 h 107"/>
                  <a:gd name="T2" fmla="*/ 32 w 83"/>
                  <a:gd name="T3" fmla="*/ 61 h 107"/>
                  <a:gd name="T4" fmla="*/ 65 w 83"/>
                  <a:gd name="T5" fmla="*/ 107 h 107"/>
                  <a:gd name="T6" fmla="*/ 75 w 83"/>
                  <a:gd name="T7" fmla="*/ 101 h 107"/>
                  <a:gd name="T8" fmla="*/ 83 w 83"/>
                  <a:gd name="T9" fmla="*/ 95 h 107"/>
                  <a:gd name="T10" fmla="*/ 16 w 83"/>
                  <a:gd name="T11" fmla="*/ 0 h 107"/>
                  <a:gd name="T12" fmla="*/ 10 w 83"/>
                  <a:gd name="T13" fmla="*/ 4 h 107"/>
                  <a:gd name="T14" fmla="*/ 8 w 83"/>
                  <a:gd name="T15" fmla="*/ 4 h 107"/>
                  <a:gd name="T16" fmla="*/ 4 w 83"/>
                  <a:gd name="T17" fmla="*/ 6 h 107"/>
                  <a:gd name="T18" fmla="*/ 0 w 83"/>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07">
                    <a:moveTo>
                      <a:pt x="0" y="12"/>
                    </a:moveTo>
                    <a:lnTo>
                      <a:pt x="32" y="61"/>
                    </a:lnTo>
                    <a:lnTo>
                      <a:pt x="65" y="107"/>
                    </a:lnTo>
                    <a:lnTo>
                      <a:pt x="75" y="101"/>
                    </a:lnTo>
                    <a:lnTo>
                      <a:pt x="83" y="95"/>
                    </a:lnTo>
                    <a:lnTo>
                      <a:pt x="16" y="0"/>
                    </a:lnTo>
                    <a:lnTo>
                      <a:pt x="10" y="4"/>
                    </a:lnTo>
                    <a:lnTo>
                      <a:pt x="8" y="4"/>
                    </a:lnTo>
                    <a:lnTo>
                      <a:pt x="4" y="6"/>
                    </a:lnTo>
                    <a:lnTo>
                      <a:pt x="0" y="12"/>
                    </a:lnTo>
                    <a:close/>
                  </a:path>
                </a:pathLst>
              </a:custGeom>
              <a:solidFill>
                <a:srgbClr val="96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29" name="Freeform 41"/>
              <p:cNvSpPr>
                <a:spLocks/>
              </p:cNvSpPr>
              <p:nvPr/>
            </p:nvSpPr>
            <p:spPr bwMode="auto">
              <a:xfrm>
                <a:off x="4068" y="2529"/>
                <a:ext cx="40" cy="51"/>
              </a:xfrm>
              <a:custGeom>
                <a:avLst/>
                <a:gdLst>
                  <a:gd name="T0" fmla="*/ 0 w 81"/>
                  <a:gd name="T1" fmla="*/ 10 h 105"/>
                  <a:gd name="T2" fmla="*/ 32 w 81"/>
                  <a:gd name="T3" fmla="*/ 59 h 105"/>
                  <a:gd name="T4" fmla="*/ 65 w 81"/>
                  <a:gd name="T5" fmla="*/ 105 h 105"/>
                  <a:gd name="T6" fmla="*/ 71 w 81"/>
                  <a:gd name="T7" fmla="*/ 103 h 105"/>
                  <a:gd name="T8" fmla="*/ 73 w 81"/>
                  <a:gd name="T9" fmla="*/ 101 h 105"/>
                  <a:gd name="T10" fmla="*/ 81 w 81"/>
                  <a:gd name="T11" fmla="*/ 95 h 105"/>
                  <a:gd name="T12" fmla="*/ 12 w 81"/>
                  <a:gd name="T13" fmla="*/ 0 h 105"/>
                  <a:gd name="T14" fmla="*/ 8 w 81"/>
                  <a:gd name="T15" fmla="*/ 2 h 105"/>
                  <a:gd name="T16" fmla="*/ 0 w 81"/>
                  <a:gd name="T17"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05">
                    <a:moveTo>
                      <a:pt x="0" y="10"/>
                    </a:moveTo>
                    <a:lnTo>
                      <a:pt x="32" y="59"/>
                    </a:lnTo>
                    <a:lnTo>
                      <a:pt x="65" y="105"/>
                    </a:lnTo>
                    <a:lnTo>
                      <a:pt x="71" y="103"/>
                    </a:lnTo>
                    <a:lnTo>
                      <a:pt x="73" y="101"/>
                    </a:lnTo>
                    <a:lnTo>
                      <a:pt x="81" y="95"/>
                    </a:lnTo>
                    <a:lnTo>
                      <a:pt x="12" y="0"/>
                    </a:lnTo>
                    <a:lnTo>
                      <a:pt x="8" y="2"/>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0" name="Freeform 42"/>
              <p:cNvSpPr>
                <a:spLocks noEditPoints="1"/>
              </p:cNvSpPr>
              <p:nvPr/>
            </p:nvSpPr>
            <p:spPr bwMode="auto">
              <a:xfrm>
                <a:off x="4059" y="2523"/>
                <a:ext cx="62" cy="60"/>
              </a:xfrm>
              <a:custGeom>
                <a:avLst/>
                <a:gdLst>
                  <a:gd name="T0" fmla="*/ 10 w 125"/>
                  <a:gd name="T1" fmla="*/ 97 h 123"/>
                  <a:gd name="T2" fmla="*/ 28 w 125"/>
                  <a:gd name="T3" fmla="*/ 113 h 123"/>
                  <a:gd name="T4" fmla="*/ 50 w 125"/>
                  <a:gd name="T5" fmla="*/ 123 h 123"/>
                  <a:gd name="T6" fmla="*/ 75 w 125"/>
                  <a:gd name="T7" fmla="*/ 121 h 123"/>
                  <a:gd name="T8" fmla="*/ 99 w 125"/>
                  <a:gd name="T9" fmla="*/ 111 h 123"/>
                  <a:gd name="T10" fmla="*/ 117 w 125"/>
                  <a:gd name="T11" fmla="*/ 91 h 123"/>
                  <a:gd name="T12" fmla="*/ 125 w 125"/>
                  <a:gd name="T13" fmla="*/ 68 h 123"/>
                  <a:gd name="T14" fmla="*/ 125 w 125"/>
                  <a:gd name="T15" fmla="*/ 44 h 123"/>
                  <a:gd name="T16" fmla="*/ 115 w 125"/>
                  <a:gd name="T17" fmla="*/ 22 h 123"/>
                  <a:gd name="T18" fmla="*/ 99 w 125"/>
                  <a:gd name="T19" fmla="*/ 6 h 123"/>
                  <a:gd name="T20" fmla="*/ 77 w 125"/>
                  <a:gd name="T21" fmla="*/ 0 h 123"/>
                  <a:gd name="T22" fmla="*/ 52 w 125"/>
                  <a:gd name="T23" fmla="*/ 2 h 123"/>
                  <a:gd name="T24" fmla="*/ 28 w 125"/>
                  <a:gd name="T25" fmla="*/ 12 h 123"/>
                  <a:gd name="T26" fmla="*/ 10 w 125"/>
                  <a:gd name="T27" fmla="*/ 30 h 123"/>
                  <a:gd name="T28" fmla="*/ 2 w 125"/>
                  <a:gd name="T29" fmla="*/ 52 h 123"/>
                  <a:gd name="T30" fmla="*/ 0 w 125"/>
                  <a:gd name="T31" fmla="*/ 75 h 123"/>
                  <a:gd name="T32" fmla="*/ 4 w 125"/>
                  <a:gd name="T33" fmla="*/ 87 h 123"/>
                  <a:gd name="T34" fmla="*/ 10 w 125"/>
                  <a:gd name="T35" fmla="*/ 97 h 123"/>
                  <a:gd name="T36" fmla="*/ 12 w 125"/>
                  <a:gd name="T37" fmla="*/ 97 h 123"/>
                  <a:gd name="T38" fmla="*/ 28 w 125"/>
                  <a:gd name="T39" fmla="*/ 113 h 123"/>
                  <a:gd name="T40" fmla="*/ 50 w 125"/>
                  <a:gd name="T41" fmla="*/ 119 h 123"/>
                  <a:gd name="T42" fmla="*/ 75 w 125"/>
                  <a:gd name="T43" fmla="*/ 117 h 123"/>
                  <a:gd name="T44" fmla="*/ 97 w 125"/>
                  <a:gd name="T45" fmla="*/ 107 h 123"/>
                  <a:gd name="T46" fmla="*/ 113 w 125"/>
                  <a:gd name="T47" fmla="*/ 91 h 123"/>
                  <a:gd name="T48" fmla="*/ 123 w 125"/>
                  <a:gd name="T49" fmla="*/ 68 h 123"/>
                  <a:gd name="T50" fmla="*/ 123 w 125"/>
                  <a:gd name="T51" fmla="*/ 46 h 123"/>
                  <a:gd name="T52" fmla="*/ 115 w 125"/>
                  <a:gd name="T53" fmla="*/ 24 h 123"/>
                  <a:gd name="T54" fmla="*/ 97 w 125"/>
                  <a:gd name="T55" fmla="*/ 8 h 123"/>
                  <a:gd name="T56" fmla="*/ 77 w 125"/>
                  <a:gd name="T57" fmla="*/ 0 h 123"/>
                  <a:gd name="T58" fmla="*/ 52 w 125"/>
                  <a:gd name="T59" fmla="*/ 2 h 123"/>
                  <a:gd name="T60" fmla="*/ 30 w 125"/>
                  <a:gd name="T61" fmla="*/ 12 h 123"/>
                  <a:gd name="T62" fmla="*/ 12 w 125"/>
                  <a:gd name="T63" fmla="*/ 30 h 123"/>
                  <a:gd name="T64" fmla="*/ 4 w 125"/>
                  <a:gd name="T65" fmla="*/ 52 h 123"/>
                  <a:gd name="T66" fmla="*/ 4 w 125"/>
                  <a:gd name="T67" fmla="*/ 75 h 123"/>
                  <a:gd name="T68" fmla="*/ 12 w 125"/>
                  <a:gd name="T69"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23">
                    <a:moveTo>
                      <a:pt x="10" y="97"/>
                    </a:moveTo>
                    <a:lnTo>
                      <a:pt x="28" y="113"/>
                    </a:lnTo>
                    <a:lnTo>
                      <a:pt x="50" y="123"/>
                    </a:lnTo>
                    <a:lnTo>
                      <a:pt x="75" y="121"/>
                    </a:lnTo>
                    <a:lnTo>
                      <a:pt x="99" y="111"/>
                    </a:lnTo>
                    <a:lnTo>
                      <a:pt x="117" y="91"/>
                    </a:lnTo>
                    <a:lnTo>
                      <a:pt x="125" y="68"/>
                    </a:lnTo>
                    <a:lnTo>
                      <a:pt x="125" y="44"/>
                    </a:lnTo>
                    <a:lnTo>
                      <a:pt x="115" y="22"/>
                    </a:lnTo>
                    <a:lnTo>
                      <a:pt x="99" y="6"/>
                    </a:lnTo>
                    <a:lnTo>
                      <a:pt x="77" y="0"/>
                    </a:lnTo>
                    <a:lnTo>
                      <a:pt x="52" y="2"/>
                    </a:lnTo>
                    <a:lnTo>
                      <a:pt x="28" y="12"/>
                    </a:lnTo>
                    <a:lnTo>
                      <a:pt x="10" y="30"/>
                    </a:lnTo>
                    <a:lnTo>
                      <a:pt x="2" y="52"/>
                    </a:lnTo>
                    <a:lnTo>
                      <a:pt x="0" y="75"/>
                    </a:lnTo>
                    <a:lnTo>
                      <a:pt x="4" y="87"/>
                    </a:lnTo>
                    <a:lnTo>
                      <a:pt x="10" y="97"/>
                    </a:lnTo>
                    <a:close/>
                    <a:moveTo>
                      <a:pt x="12" y="97"/>
                    </a:moveTo>
                    <a:lnTo>
                      <a:pt x="28" y="113"/>
                    </a:lnTo>
                    <a:lnTo>
                      <a:pt x="50" y="119"/>
                    </a:lnTo>
                    <a:lnTo>
                      <a:pt x="75" y="117"/>
                    </a:lnTo>
                    <a:lnTo>
                      <a:pt x="97" y="107"/>
                    </a:lnTo>
                    <a:lnTo>
                      <a:pt x="113" y="91"/>
                    </a:lnTo>
                    <a:lnTo>
                      <a:pt x="123" y="68"/>
                    </a:lnTo>
                    <a:lnTo>
                      <a:pt x="123" y="46"/>
                    </a:lnTo>
                    <a:lnTo>
                      <a:pt x="115" y="24"/>
                    </a:lnTo>
                    <a:lnTo>
                      <a:pt x="97" y="8"/>
                    </a:lnTo>
                    <a:lnTo>
                      <a:pt x="77" y="0"/>
                    </a:lnTo>
                    <a:lnTo>
                      <a:pt x="52" y="2"/>
                    </a:lnTo>
                    <a:lnTo>
                      <a:pt x="30" y="12"/>
                    </a:lnTo>
                    <a:lnTo>
                      <a:pt x="12" y="30"/>
                    </a:lnTo>
                    <a:lnTo>
                      <a:pt x="4" y="52"/>
                    </a:lnTo>
                    <a:lnTo>
                      <a:pt x="4" y="75"/>
                    </a:lnTo>
                    <a:lnTo>
                      <a:pt x="12" y="9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331" name="Group 43"/>
            <p:cNvGrpSpPr>
              <a:grpSpLocks/>
            </p:cNvGrpSpPr>
            <p:nvPr/>
          </p:nvGrpSpPr>
          <p:grpSpPr bwMode="auto">
            <a:xfrm rot="-4504115">
              <a:off x="2969" y="3794"/>
              <a:ext cx="62" cy="60"/>
              <a:chOff x="4059" y="2523"/>
              <a:chExt cx="62" cy="60"/>
            </a:xfrm>
          </p:grpSpPr>
          <p:sp>
            <p:nvSpPr>
              <p:cNvPr id="12332" name="Freeform 44"/>
              <p:cNvSpPr>
                <a:spLocks/>
              </p:cNvSpPr>
              <p:nvPr/>
            </p:nvSpPr>
            <p:spPr bwMode="auto">
              <a:xfrm>
                <a:off x="4060" y="2523"/>
                <a:ext cx="61" cy="59"/>
              </a:xfrm>
              <a:custGeom>
                <a:avLst/>
                <a:gdLst>
                  <a:gd name="T0" fmla="*/ 8 w 123"/>
                  <a:gd name="T1" fmla="*/ 97 h 121"/>
                  <a:gd name="T2" fmla="*/ 26 w 123"/>
                  <a:gd name="T3" fmla="*/ 113 h 121"/>
                  <a:gd name="T4" fmla="*/ 48 w 123"/>
                  <a:gd name="T5" fmla="*/ 121 h 121"/>
                  <a:gd name="T6" fmla="*/ 73 w 123"/>
                  <a:gd name="T7" fmla="*/ 119 h 121"/>
                  <a:gd name="T8" fmla="*/ 97 w 123"/>
                  <a:gd name="T9" fmla="*/ 109 h 121"/>
                  <a:gd name="T10" fmla="*/ 113 w 123"/>
                  <a:gd name="T11" fmla="*/ 91 h 121"/>
                  <a:gd name="T12" fmla="*/ 123 w 123"/>
                  <a:gd name="T13" fmla="*/ 68 h 121"/>
                  <a:gd name="T14" fmla="*/ 123 w 123"/>
                  <a:gd name="T15" fmla="*/ 46 h 121"/>
                  <a:gd name="T16" fmla="*/ 113 w 123"/>
                  <a:gd name="T17" fmla="*/ 24 h 121"/>
                  <a:gd name="T18" fmla="*/ 97 w 123"/>
                  <a:gd name="T19" fmla="*/ 8 h 121"/>
                  <a:gd name="T20" fmla="*/ 75 w 123"/>
                  <a:gd name="T21" fmla="*/ 0 h 121"/>
                  <a:gd name="T22" fmla="*/ 50 w 123"/>
                  <a:gd name="T23" fmla="*/ 2 h 121"/>
                  <a:gd name="T24" fmla="*/ 26 w 123"/>
                  <a:gd name="T25" fmla="*/ 12 h 121"/>
                  <a:gd name="T26" fmla="*/ 8 w 123"/>
                  <a:gd name="T27" fmla="*/ 30 h 121"/>
                  <a:gd name="T28" fmla="*/ 0 w 123"/>
                  <a:gd name="T29" fmla="*/ 52 h 121"/>
                  <a:gd name="T30" fmla="*/ 0 w 123"/>
                  <a:gd name="T31" fmla="*/ 75 h 121"/>
                  <a:gd name="T32" fmla="*/ 8 w 123"/>
                  <a:gd name="T33"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1">
                    <a:moveTo>
                      <a:pt x="8" y="97"/>
                    </a:moveTo>
                    <a:lnTo>
                      <a:pt x="26" y="113"/>
                    </a:lnTo>
                    <a:lnTo>
                      <a:pt x="48" y="121"/>
                    </a:lnTo>
                    <a:lnTo>
                      <a:pt x="73" y="119"/>
                    </a:lnTo>
                    <a:lnTo>
                      <a:pt x="97" y="109"/>
                    </a:lnTo>
                    <a:lnTo>
                      <a:pt x="113" y="91"/>
                    </a:lnTo>
                    <a:lnTo>
                      <a:pt x="123" y="68"/>
                    </a:lnTo>
                    <a:lnTo>
                      <a:pt x="123" y="46"/>
                    </a:lnTo>
                    <a:lnTo>
                      <a:pt x="113" y="24"/>
                    </a:lnTo>
                    <a:lnTo>
                      <a:pt x="97" y="8"/>
                    </a:lnTo>
                    <a:lnTo>
                      <a:pt x="75" y="0"/>
                    </a:lnTo>
                    <a:lnTo>
                      <a:pt x="50" y="2"/>
                    </a:lnTo>
                    <a:lnTo>
                      <a:pt x="26" y="12"/>
                    </a:lnTo>
                    <a:lnTo>
                      <a:pt x="8" y="30"/>
                    </a:lnTo>
                    <a:lnTo>
                      <a:pt x="0" y="52"/>
                    </a:lnTo>
                    <a:lnTo>
                      <a:pt x="0" y="75"/>
                    </a:lnTo>
                    <a:lnTo>
                      <a:pt x="8" y="97"/>
                    </a:lnTo>
                    <a:close/>
                  </a:path>
                </a:pathLst>
              </a:custGeom>
              <a:gradFill rotWithShape="1">
                <a:gsLst>
                  <a:gs pos="0">
                    <a:srgbClr val="FFFFFF"/>
                  </a:gs>
                  <a:gs pos="100000">
                    <a:srgbClr val="FFFF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3" name="Freeform 45"/>
              <p:cNvSpPr>
                <a:spLocks/>
              </p:cNvSpPr>
              <p:nvPr/>
            </p:nvSpPr>
            <p:spPr bwMode="auto">
              <a:xfrm>
                <a:off x="4068" y="2526"/>
                <a:ext cx="45" cy="54"/>
              </a:xfrm>
              <a:custGeom>
                <a:avLst/>
                <a:gdLst>
                  <a:gd name="T0" fmla="*/ 0 w 91"/>
                  <a:gd name="T1" fmla="*/ 16 h 111"/>
                  <a:gd name="T2" fmla="*/ 32 w 91"/>
                  <a:gd name="T3" fmla="*/ 65 h 111"/>
                  <a:gd name="T4" fmla="*/ 65 w 91"/>
                  <a:gd name="T5" fmla="*/ 111 h 111"/>
                  <a:gd name="T6" fmla="*/ 79 w 91"/>
                  <a:gd name="T7" fmla="*/ 103 h 111"/>
                  <a:gd name="T8" fmla="*/ 91 w 91"/>
                  <a:gd name="T9" fmla="*/ 93 h 111"/>
                  <a:gd name="T10" fmla="*/ 24 w 91"/>
                  <a:gd name="T11" fmla="*/ 0 h 111"/>
                  <a:gd name="T12" fmla="*/ 10 w 91"/>
                  <a:gd name="T13" fmla="*/ 6 h 111"/>
                  <a:gd name="T14" fmla="*/ 0 w 91"/>
                  <a:gd name="T15" fmla="*/ 1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11">
                    <a:moveTo>
                      <a:pt x="0" y="16"/>
                    </a:moveTo>
                    <a:lnTo>
                      <a:pt x="32" y="65"/>
                    </a:lnTo>
                    <a:lnTo>
                      <a:pt x="65" y="111"/>
                    </a:lnTo>
                    <a:lnTo>
                      <a:pt x="79" y="103"/>
                    </a:lnTo>
                    <a:lnTo>
                      <a:pt x="91" y="93"/>
                    </a:lnTo>
                    <a:lnTo>
                      <a:pt x="24" y="0"/>
                    </a:lnTo>
                    <a:lnTo>
                      <a:pt x="10" y="6"/>
                    </a:lnTo>
                    <a:lnTo>
                      <a:pt x="0" y="1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4" name="Freeform 46"/>
              <p:cNvSpPr>
                <a:spLocks/>
              </p:cNvSpPr>
              <p:nvPr/>
            </p:nvSpPr>
            <p:spPr bwMode="auto">
              <a:xfrm>
                <a:off x="4068" y="2526"/>
                <a:ext cx="44" cy="54"/>
              </a:xfrm>
              <a:custGeom>
                <a:avLst/>
                <a:gdLst>
                  <a:gd name="T0" fmla="*/ 0 w 89"/>
                  <a:gd name="T1" fmla="*/ 16 h 111"/>
                  <a:gd name="T2" fmla="*/ 32 w 89"/>
                  <a:gd name="T3" fmla="*/ 65 h 111"/>
                  <a:gd name="T4" fmla="*/ 65 w 89"/>
                  <a:gd name="T5" fmla="*/ 111 h 111"/>
                  <a:gd name="T6" fmla="*/ 77 w 89"/>
                  <a:gd name="T7" fmla="*/ 105 h 111"/>
                  <a:gd name="T8" fmla="*/ 89 w 89"/>
                  <a:gd name="T9" fmla="*/ 93 h 111"/>
                  <a:gd name="T10" fmla="*/ 73 w 89"/>
                  <a:gd name="T11" fmla="*/ 71 h 111"/>
                  <a:gd name="T12" fmla="*/ 55 w 89"/>
                  <a:gd name="T13" fmla="*/ 46 h 111"/>
                  <a:gd name="T14" fmla="*/ 22 w 89"/>
                  <a:gd name="T15" fmla="*/ 0 h 111"/>
                  <a:gd name="T16" fmla="*/ 10 w 89"/>
                  <a:gd name="T17" fmla="*/ 8 h 111"/>
                  <a:gd name="T18" fmla="*/ 0 w 89"/>
                  <a:gd name="T19"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11">
                    <a:moveTo>
                      <a:pt x="0" y="16"/>
                    </a:moveTo>
                    <a:lnTo>
                      <a:pt x="32" y="65"/>
                    </a:lnTo>
                    <a:lnTo>
                      <a:pt x="65" y="111"/>
                    </a:lnTo>
                    <a:lnTo>
                      <a:pt x="77" y="105"/>
                    </a:lnTo>
                    <a:lnTo>
                      <a:pt x="89" y="93"/>
                    </a:lnTo>
                    <a:lnTo>
                      <a:pt x="73" y="71"/>
                    </a:lnTo>
                    <a:lnTo>
                      <a:pt x="55" y="46"/>
                    </a:lnTo>
                    <a:lnTo>
                      <a:pt x="22" y="0"/>
                    </a:lnTo>
                    <a:lnTo>
                      <a:pt x="10" y="8"/>
                    </a:lnTo>
                    <a:lnTo>
                      <a:pt x="0" y="16"/>
                    </a:lnTo>
                    <a:close/>
                  </a:path>
                </a:pathLst>
              </a:custGeom>
              <a:solidFill>
                <a:srgbClr val="666633"/>
              </a:solidFill>
              <a:ln w="0">
                <a:solidFill>
                  <a:srgbClr val="FFFFFF"/>
                </a:solidFill>
                <a:prstDash val="solid"/>
                <a:round/>
                <a:headEnd/>
                <a:tailEnd/>
              </a:ln>
            </p:spPr>
            <p:txBody>
              <a:bodyPr/>
              <a:lstStyle/>
              <a:p>
                <a:endParaRPr lang="de-DE"/>
              </a:p>
            </p:txBody>
          </p:sp>
          <p:sp>
            <p:nvSpPr>
              <p:cNvPr id="12335" name="Freeform 47"/>
              <p:cNvSpPr>
                <a:spLocks/>
              </p:cNvSpPr>
              <p:nvPr/>
            </p:nvSpPr>
            <p:spPr bwMode="auto">
              <a:xfrm>
                <a:off x="4068" y="2527"/>
                <a:ext cx="43" cy="53"/>
              </a:xfrm>
              <a:custGeom>
                <a:avLst/>
                <a:gdLst>
                  <a:gd name="T0" fmla="*/ 0 w 87"/>
                  <a:gd name="T1" fmla="*/ 14 h 109"/>
                  <a:gd name="T2" fmla="*/ 32 w 87"/>
                  <a:gd name="T3" fmla="*/ 63 h 109"/>
                  <a:gd name="T4" fmla="*/ 65 w 87"/>
                  <a:gd name="T5" fmla="*/ 109 h 109"/>
                  <a:gd name="T6" fmla="*/ 77 w 87"/>
                  <a:gd name="T7" fmla="*/ 103 h 109"/>
                  <a:gd name="T8" fmla="*/ 87 w 87"/>
                  <a:gd name="T9" fmla="*/ 95 h 109"/>
                  <a:gd name="T10" fmla="*/ 20 w 87"/>
                  <a:gd name="T11" fmla="*/ 0 h 109"/>
                  <a:gd name="T12" fmla="*/ 8 w 87"/>
                  <a:gd name="T13" fmla="*/ 4 h 109"/>
                  <a:gd name="T14" fmla="*/ 0 w 87"/>
                  <a:gd name="T15" fmla="*/ 14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09">
                    <a:moveTo>
                      <a:pt x="0" y="14"/>
                    </a:moveTo>
                    <a:lnTo>
                      <a:pt x="32" y="63"/>
                    </a:lnTo>
                    <a:lnTo>
                      <a:pt x="65" y="109"/>
                    </a:lnTo>
                    <a:lnTo>
                      <a:pt x="77" y="103"/>
                    </a:lnTo>
                    <a:lnTo>
                      <a:pt x="87" y="95"/>
                    </a:lnTo>
                    <a:lnTo>
                      <a:pt x="20" y="0"/>
                    </a:lnTo>
                    <a:lnTo>
                      <a:pt x="8" y="4"/>
                    </a:lnTo>
                    <a:lnTo>
                      <a:pt x="0" y="14"/>
                    </a:lnTo>
                    <a:close/>
                  </a:path>
                </a:pathLst>
              </a:custGeom>
              <a:solidFill>
                <a:srgbClr val="AC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6" name="Freeform 48"/>
              <p:cNvSpPr>
                <a:spLocks/>
              </p:cNvSpPr>
              <p:nvPr/>
            </p:nvSpPr>
            <p:spPr bwMode="auto">
              <a:xfrm>
                <a:off x="4068" y="2528"/>
                <a:ext cx="42" cy="52"/>
              </a:xfrm>
              <a:custGeom>
                <a:avLst/>
                <a:gdLst>
                  <a:gd name="T0" fmla="*/ 0 w 85"/>
                  <a:gd name="T1" fmla="*/ 12 h 107"/>
                  <a:gd name="T2" fmla="*/ 32 w 85"/>
                  <a:gd name="T3" fmla="*/ 61 h 107"/>
                  <a:gd name="T4" fmla="*/ 65 w 85"/>
                  <a:gd name="T5" fmla="*/ 107 h 107"/>
                  <a:gd name="T6" fmla="*/ 75 w 85"/>
                  <a:gd name="T7" fmla="*/ 101 h 107"/>
                  <a:gd name="T8" fmla="*/ 85 w 85"/>
                  <a:gd name="T9" fmla="*/ 93 h 107"/>
                  <a:gd name="T10" fmla="*/ 53 w 85"/>
                  <a:gd name="T11" fmla="*/ 46 h 107"/>
                  <a:gd name="T12" fmla="*/ 18 w 85"/>
                  <a:gd name="T13" fmla="*/ 0 h 107"/>
                  <a:gd name="T14" fmla="*/ 12 w 85"/>
                  <a:gd name="T15" fmla="*/ 2 h 107"/>
                  <a:gd name="T16" fmla="*/ 4 w 85"/>
                  <a:gd name="T17" fmla="*/ 6 h 107"/>
                  <a:gd name="T18" fmla="*/ 0 w 85"/>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7">
                    <a:moveTo>
                      <a:pt x="0" y="12"/>
                    </a:moveTo>
                    <a:lnTo>
                      <a:pt x="32" y="61"/>
                    </a:lnTo>
                    <a:lnTo>
                      <a:pt x="65" y="107"/>
                    </a:lnTo>
                    <a:lnTo>
                      <a:pt x="75" y="101"/>
                    </a:lnTo>
                    <a:lnTo>
                      <a:pt x="85" y="93"/>
                    </a:lnTo>
                    <a:lnTo>
                      <a:pt x="53" y="46"/>
                    </a:lnTo>
                    <a:lnTo>
                      <a:pt x="18" y="0"/>
                    </a:lnTo>
                    <a:lnTo>
                      <a:pt x="12" y="2"/>
                    </a:lnTo>
                    <a:lnTo>
                      <a:pt x="4" y="6"/>
                    </a:lnTo>
                    <a:lnTo>
                      <a:pt x="0" y="12"/>
                    </a:lnTo>
                    <a:close/>
                  </a:path>
                </a:pathLst>
              </a:custGeom>
              <a:solidFill>
                <a:srgbClr val="A1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7" name="Freeform 49"/>
              <p:cNvSpPr>
                <a:spLocks/>
              </p:cNvSpPr>
              <p:nvPr/>
            </p:nvSpPr>
            <p:spPr bwMode="auto">
              <a:xfrm>
                <a:off x="4068" y="2528"/>
                <a:ext cx="41" cy="52"/>
              </a:xfrm>
              <a:custGeom>
                <a:avLst/>
                <a:gdLst>
                  <a:gd name="T0" fmla="*/ 0 w 83"/>
                  <a:gd name="T1" fmla="*/ 12 h 107"/>
                  <a:gd name="T2" fmla="*/ 32 w 83"/>
                  <a:gd name="T3" fmla="*/ 61 h 107"/>
                  <a:gd name="T4" fmla="*/ 65 w 83"/>
                  <a:gd name="T5" fmla="*/ 107 h 107"/>
                  <a:gd name="T6" fmla="*/ 75 w 83"/>
                  <a:gd name="T7" fmla="*/ 101 h 107"/>
                  <a:gd name="T8" fmla="*/ 83 w 83"/>
                  <a:gd name="T9" fmla="*/ 95 h 107"/>
                  <a:gd name="T10" fmla="*/ 16 w 83"/>
                  <a:gd name="T11" fmla="*/ 0 h 107"/>
                  <a:gd name="T12" fmla="*/ 10 w 83"/>
                  <a:gd name="T13" fmla="*/ 4 h 107"/>
                  <a:gd name="T14" fmla="*/ 8 w 83"/>
                  <a:gd name="T15" fmla="*/ 4 h 107"/>
                  <a:gd name="T16" fmla="*/ 4 w 83"/>
                  <a:gd name="T17" fmla="*/ 6 h 107"/>
                  <a:gd name="T18" fmla="*/ 0 w 83"/>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07">
                    <a:moveTo>
                      <a:pt x="0" y="12"/>
                    </a:moveTo>
                    <a:lnTo>
                      <a:pt x="32" y="61"/>
                    </a:lnTo>
                    <a:lnTo>
                      <a:pt x="65" y="107"/>
                    </a:lnTo>
                    <a:lnTo>
                      <a:pt x="75" y="101"/>
                    </a:lnTo>
                    <a:lnTo>
                      <a:pt x="83" y="95"/>
                    </a:lnTo>
                    <a:lnTo>
                      <a:pt x="16" y="0"/>
                    </a:lnTo>
                    <a:lnTo>
                      <a:pt x="10" y="4"/>
                    </a:lnTo>
                    <a:lnTo>
                      <a:pt x="8" y="4"/>
                    </a:lnTo>
                    <a:lnTo>
                      <a:pt x="4" y="6"/>
                    </a:lnTo>
                    <a:lnTo>
                      <a:pt x="0" y="12"/>
                    </a:lnTo>
                    <a:close/>
                  </a:path>
                </a:pathLst>
              </a:custGeom>
              <a:solidFill>
                <a:srgbClr val="96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8" name="Freeform 50"/>
              <p:cNvSpPr>
                <a:spLocks/>
              </p:cNvSpPr>
              <p:nvPr/>
            </p:nvSpPr>
            <p:spPr bwMode="auto">
              <a:xfrm>
                <a:off x="4068" y="2529"/>
                <a:ext cx="40" cy="51"/>
              </a:xfrm>
              <a:custGeom>
                <a:avLst/>
                <a:gdLst>
                  <a:gd name="T0" fmla="*/ 0 w 81"/>
                  <a:gd name="T1" fmla="*/ 10 h 105"/>
                  <a:gd name="T2" fmla="*/ 32 w 81"/>
                  <a:gd name="T3" fmla="*/ 59 h 105"/>
                  <a:gd name="T4" fmla="*/ 65 w 81"/>
                  <a:gd name="T5" fmla="*/ 105 h 105"/>
                  <a:gd name="T6" fmla="*/ 71 w 81"/>
                  <a:gd name="T7" fmla="*/ 103 h 105"/>
                  <a:gd name="T8" fmla="*/ 73 w 81"/>
                  <a:gd name="T9" fmla="*/ 101 h 105"/>
                  <a:gd name="T10" fmla="*/ 81 w 81"/>
                  <a:gd name="T11" fmla="*/ 95 h 105"/>
                  <a:gd name="T12" fmla="*/ 12 w 81"/>
                  <a:gd name="T13" fmla="*/ 0 h 105"/>
                  <a:gd name="T14" fmla="*/ 8 w 81"/>
                  <a:gd name="T15" fmla="*/ 2 h 105"/>
                  <a:gd name="T16" fmla="*/ 0 w 81"/>
                  <a:gd name="T17"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05">
                    <a:moveTo>
                      <a:pt x="0" y="10"/>
                    </a:moveTo>
                    <a:lnTo>
                      <a:pt x="32" y="59"/>
                    </a:lnTo>
                    <a:lnTo>
                      <a:pt x="65" y="105"/>
                    </a:lnTo>
                    <a:lnTo>
                      <a:pt x="71" y="103"/>
                    </a:lnTo>
                    <a:lnTo>
                      <a:pt x="73" y="101"/>
                    </a:lnTo>
                    <a:lnTo>
                      <a:pt x="81" y="95"/>
                    </a:lnTo>
                    <a:lnTo>
                      <a:pt x="12" y="0"/>
                    </a:lnTo>
                    <a:lnTo>
                      <a:pt x="8" y="2"/>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39" name="Freeform 51"/>
              <p:cNvSpPr>
                <a:spLocks noEditPoints="1"/>
              </p:cNvSpPr>
              <p:nvPr/>
            </p:nvSpPr>
            <p:spPr bwMode="auto">
              <a:xfrm>
                <a:off x="4059" y="2523"/>
                <a:ext cx="62" cy="60"/>
              </a:xfrm>
              <a:custGeom>
                <a:avLst/>
                <a:gdLst>
                  <a:gd name="T0" fmla="*/ 10 w 125"/>
                  <a:gd name="T1" fmla="*/ 97 h 123"/>
                  <a:gd name="T2" fmla="*/ 28 w 125"/>
                  <a:gd name="T3" fmla="*/ 113 h 123"/>
                  <a:gd name="T4" fmla="*/ 50 w 125"/>
                  <a:gd name="T5" fmla="*/ 123 h 123"/>
                  <a:gd name="T6" fmla="*/ 75 w 125"/>
                  <a:gd name="T7" fmla="*/ 121 h 123"/>
                  <a:gd name="T8" fmla="*/ 99 w 125"/>
                  <a:gd name="T9" fmla="*/ 111 h 123"/>
                  <a:gd name="T10" fmla="*/ 117 w 125"/>
                  <a:gd name="T11" fmla="*/ 91 h 123"/>
                  <a:gd name="T12" fmla="*/ 125 w 125"/>
                  <a:gd name="T13" fmla="*/ 68 h 123"/>
                  <a:gd name="T14" fmla="*/ 125 w 125"/>
                  <a:gd name="T15" fmla="*/ 44 h 123"/>
                  <a:gd name="T16" fmla="*/ 115 w 125"/>
                  <a:gd name="T17" fmla="*/ 22 h 123"/>
                  <a:gd name="T18" fmla="*/ 99 w 125"/>
                  <a:gd name="T19" fmla="*/ 6 h 123"/>
                  <a:gd name="T20" fmla="*/ 77 w 125"/>
                  <a:gd name="T21" fmla="*/ 0 h 123"/>
                  <a:gd name="T22" fmla="*/ 52 w 125"/>
                  <a:gd name="T23" fmla="*/ 2 h 123"/>
                  <a:gd name="T24" fmla="*/ 28 w 125"/>
                  <a:gd name="T25" fmla="*/ 12 h 123"/>
                  <a:gd name="T26" fmla="*/ 10 w 125"/>
                  <a:gd name="T27" fmla="*/ 30 h 123"/>
                  <a:gd name="T28" fmla="*/ 2 w 125"/>
                  <a:gd name="T29" fmla="*/ 52 h 123"/>
                  <a:gd name="T30" fmla="*/ 0 w 125"/>
                  <a:gd name="T31" fmla="*/ 75 h 123"/>
                  <a:gd name="T32" fmla="*/ 4 w 125"/>
                  <a:gd name="T33" fmla="*/ 87 h 123"/>
                  <a:gd name="T34" fmla="*/ 10 w 125"/>
                  <a:gd name="T35" fmla="*/ 97 h 123"/>
                  <a:gd name="T36" fmla="*/ 12 w 125"/>
                  <a:gd name="T37" fmla="*/ 97 h 123"/>
                  <a:gd name="T38" fmla="*/ 28 w 125"/>
                  <a:gd name="T39" fmla="*/ 113 h 123"/>
                  <a:gd name="T40" fmla="*/ 50 w 125"/>
                  <a:gd name="T41" fmla="*/ 119 h 123"/>
                  <a:gd name="T42" fmla="*/ 75 w 125"/>
                  <a:gd name="T43" fmla="*/ 117 h 123"/>
                  <a:gd name="T44" fmla="*/ 97 w 125"/>
                  <a:gd name="T45" fmla="*/ 107 h 123"/>
                  <a:gd name="T46" fmla="*/ 113 w 125"/>
                  <a:gd name="T47" fmla="*/ 91 h 123"/>
                  <a:gd name="T48" fmla="*/ 123 w 125"/>
                  <a:gd name="T49" fmla="*/ 68 h 123"/>
                  <a:gd name="T50" fmla="*/ 123 w 125"/>
                  <a:gd name="T51" fmla="*/ 46 h 123"/>
                  <a:gd name="T52" fmla="*/ 115 w 125"/>
                  <a:gd name="T53" fmla="*/ 24 h 123"/>
                  <a:gd name="T54" fmla="*/ 97 w 125"/>
                  <a:gd name="T55" fmla="*/ 8 h 123"/>
                  <a:gd name="T56" fmla="*/ 77 w 125"/>
                  <a:gd name="T57" fmla="*/ 0 h 123"/>
                  <a:gd name="T58" fmla="*/ 52 w 125"/>
                  <a:gd name="T59" fmla="*/ 2 h 123"/>
                  <a:gd name="T60" fmla="*/ 30 w 125"/>
                  <a:gd name="T61" fmla="*/ 12 h 123"/>
                  <a:gd name="T62" fmla="*/ 12 w 125"/>
                  <a:gd name="T63" fmla="*/ 30 h 123"/>
                  <a:gd name="T64" fmla="*/ 4 w 125"/>
                  <a:gd name="T65" fmla="*/ 52 h 123"/>
                  <a:gd name="T66" fmla="*/ 4 w 125"/>
                  <a:gd name="T67" fmla="*/ 75 h 123"/>
                  <a:gd name="T68" fmla="*/ 12 w 125"/>
                  <a:gd name="T69"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23">
                    <a:moveTo>
                      <a:pt x="10" y="97"/>
                    </a:moveTo>
                    <a:lnTo>
                      <a:pt x="28" y="113"/>
                    </a:lnTo>
                    <a:lnTo>
                      <a:pt x="50" y="123"/>
                    </a:lnTo>
                    <a:lnTo>
                      <a:pt x="75" y="121"/>
                    </a:lnTo>
                    <a:lnTo>
                      <a:pt x="99" y="111"/>
                    </a:lnTo>
                    <a:lnTo>
                      <a:pt x="117" y="91"/>
                    </a:lnTo>
                    <a:lnTo>
                      <a:pt x="125" y="68"/>
                    </a:lnTo>
                    <a:lnTo>
                      <a:pt x="125" y="44"/>
                    </a:lnTo>
                    <a:lnTo>
                      <a:pt x="115" y="22"/>
                    </a:lnTo>
                    <a:lnTo>
                      <a:pt x="99" y="6"/>
                    </a:lnTo>
                    <a:lnTo>
                      <a:pt x="77" y="0"/>
                    </a:lnTo>
                    <a:lnTo>
                      <a:pt x="52" y="2"/>
                    </a:lnTo>
                    <a:lnTo>
                      <a:pt x="28" y="12"/>
                    </a:lnTo>
                    <a:lnTo>
                      <a:pt x="10" y="30"/>
                    </a:lnTo>
                    <a:lnTo>
                      <a:pt x="2" y="52"/>
                    </a:lnTo>
                    <a:lnTo>
                      <a:pt x="0" y="75"/>
                    </a:lnTo>
                    <a:lnTo>
                      <a:pt x="4" y="87"/>
                    </a:lnTo>
                    <a:lnTo>
                      <a:pt x="10" y="97"/>
                    </a:lnTo>
                    <a:close/>
                    <a:moveTo>
                      <a:pt x="12" y="97"/>
                    </a:moveTo>
                    <a:lnTo>
                      <a:pt x="28" y="113"/>
                    </a:lnTo>
                    <a:lnTo>
                      <a:pt x="50" y="119"/>
                    </a:lnTo>
                    <a:lnTo>
                      <a:pt x="75" y="117"/>
                    </a:lnTo>
                    <a:lnTo>
                      <a:pt x="97" y="107"/>
                    </a:lnTo>
                    <a:lnTo>
                      <a:pt x="113" y="91"/>
                    </a:lnTo>
                    <a:lnTo>
                      <a:pt x="123" y="68"/>
                    </a:lnTo>
                    <a:lnTo>
                      <a:pt x="123" y="46"/>
                    </a:lnTo>
                    <a:lnTo>
                      <a:pt x="115" y="24"/>
                    </a:lnTo>
                    <a:lnTo>
                      <a:pt x="97" y="8"/>
                    </a:lnTo>
                    <a:lnTo>
                      <a:pt x="77" y="0"/>
                    </a:lnTo>
                    <a:lnTo>
                      <a:pt x="52" y="2"/>
                    </a:lnTo>
                    <a:lnTo>
                      <a:pt x="30" y="12"/>
                    </a:lnTo>
                    <a:lnTo>
                      <a:pt x="12" y="30"/>
                    </a:lnTo>
                    <a:lnTo>
                      <a:pt x="4" y="52"/>
                    </a:lnTo>
                    <a:lnTo>
                      <a:pt x="4" y="75"/>
                    </a:lnTo>
                    <a:lnTo>
                      <a:pt x="12" y="9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12340" name="Freeform 52"/>
          <p:cNvSpPr>
            <a:spLocks/>
          </p:cNvSpPr>
          <p:nvPr/>
        </p:nvSpPr>
        <p:spPr bwMode="auto">
          <a:xfrm rot="16200000">
            <a:off x="6450807" y="4976019"/>
            <a:ext cx="6350" cy="65087"/>
          </a:xfrm>
          <a:custGeom>
            <a:avLst/>
            <a:gdLst>
              <a:gd name="T0" fmla="*/ 4 w 6"/>
              <a:gd name="T1" fmla="*/ 2 h 75"/>
              <a:gd name="T2" fmla="*/ 0 w 6"/>
              <a:gd name="T3" fmla="*/ 75 h 75"/>
              <a:gd name="T4" fmla="*/ 6 w 6"/>
              <a:gd name="T5" fmla="*/ 0 h 75"/>
              <a:gd name="T6" fmla="*/ 4 w 6"/>
              <a:gd name="T7" fmla="*/ 2 h 75"/>
            </a:gdLst>
            <a:ahLst/>
            <a:cxnLst>
              <a:cxn ang="0">
                <a:pos x="T0" y="T1"/>
              </a:cxn>
              <a:cxn ang="0">
                <a:pos x="T2" y="T3"/>
              </a:cxn>
              <a:cxn ang="0">
                <a:pos x="T4" y="T5"/>
              </a:cxn>
              <a:cxn ang="0">
                <a:pos x="T6" y="T7"/>
              </a:cxn>
            </a:cxnLst>
            <a:rect l="0" t="0" r="r" b="b"/>
            <a:pathLst>
              <a:path w="6" h="75">
                <a:moveTo>
                  <a:pt x="4" y="2"/>
                </a:moveTo>
                <a:lnTo>
                  <a:pt x="0" y="75"/>
                </a:lnTo>
                <a:lnTo>
                  <a:pt x="6" y="0"/>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41" name="Freeform 53"/>
          <p:cNvSpPr>
            <a:spLocks/>
          </p:cNvSpPr>
          <p:nvPr/>
        </p:nvSpPr>
        <p:spPr bwMode="auto">
          <a:xfrm rot="16200000">
            <a:off x="6506370" y="5037931"/>
            <a:ext cx="68262" cy="60325"/>
          </a:xfrm>
          <a:custGeom>
            <a:avLst/>
            <a:gdLst>
              <a:gd name="T0" fmla="*/ 78 w 78"/>
              <a:gd name="T1" fmla="*/ 0 h 69"/>
              <a:gd name="T2" fmla="*/ 57 w 78"/>
              <a:gd name="T3" fmla="*/ 14 h 69"/>
              <a:gd name="T4" fmla="*/ 36 w 78"/>
              <a:gd name="T5" fmla="*/ 29 h 69"/>
              <a:gd name="T6" fmla="*/ 15 w 78"/>
              <a:gd name="T7" fmla="*/ 48 h 69"/>
              <a:gd name="T8" fmla="*/ 0 w 78"/>
              <a:gd name="T9" fmla="*/ 69 h 69"/>
              <a:gd name="T10" fmla="*/ 78 w 78"/>
              <a:gd name="T11" fmla="*/ 0 h 69"/>
            </a:gdLst>
            <a:ahLst/>
            <a:cxnLst>
              <a:cxn ang="0">
                <a:pos x="T0" y="T1"/>
              </a:cxn>
              <a:cxn ang="0">
                <a:pos x="T2" y="T3"/>
              </a:cxn>
              <a:cxn ang="0">
                <a:pos x="T4" y="T5"/>
              </a:cxn>
              <a:cxn ang="0">
                <a:pos x="T6" y="T7"/>
              </a:cxn>
              <a:cxn ang="0">
                <a:pos x="T8" y="T9"/>
              </a:cxn>
              <a:cxn ang="0">
                <a:pos x="T10" y="T11"/>
              </a:cxn>
            </a:cxnLst>
            <a:rect l="0" t="0" r="r" b="b"/>
            <a:pathLst>
              <a:path w="78" h="69">
                <a:moveTo>
                  <a:pt x="78" y="0"/>
                </a:moveTo>
                <a:lnTo>
                  <a:pt x="57" y="14"/>
                </a:lnTo>
                <a:lnTo>
                  <a:pt x="36" y="29"/>
                </a:lnTo>
                <a:lnTo>
                  <a:pt x="15" y="48"/>
                </a:lnTo>
                <a:lnTo>
                  <a:pt x="0" y="69"/>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42" name="Freeform 54"/>
          <p:cNvSpPr>
            <a:spLocks/>
          </p:cNvSpPr>
          <p:nvPr/>
        </p:nvSpPr>
        <p:spPr bwMode="auto">
          <a:xfrm rot="16200000">
            <a:off x="7428706" y="4577557"/>
            <a:ext cx="9525" cy="7938"/>
          </a:xfrm>
          <a:custGeom>
            <a:avLst/>
            <a:gdLst>
              <a:gd name="T0" fmla="*/ 4 w 12"/>
              <a:gd name="T1" fmla="*/ 0 h 9"/>
              <a:gd name="T2" fmla="*/ 0 w 12"/>
              <a:gd name="T3" fmla="*/ 3 h 9"/>
              <a:gd name="T4" fmla="*/ 2 w 12"/>
              <a:gd name="T5" fmla="*/ 7 h 9"/>
              <a:gd name="T6" fmla="*/ 8 w 12"/>
              <a:gd name="T7" fmla="*/ 9 h 9"/>
              <a:gd name="T8" fmla="*/ 10 w 12"/>
              <a:gd name="T9" fmla="*/ 9 h 9"/>
              <a:gd name="T10" fmla="*/ 12 w 12"/>
              <a:gd name="T11" fmla="*/ 5 h 9"/>
              <a:gd name="T12" fmla="*/ 10 w 12"/>
              <a:gd name="T13" fmla="*/ 3 h 9"/>
              <a:gd name="T14" fmla="*/ 8 w 12"/>
              <a:gd name="T15" fmla="*/ 0 h 9"/>
              <a:gd name="T16" fmla="*/ 4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4" y="0"/>
                </a:moveTo>
                <a:lnTo>
                  <a:pt x="0" y="3"/>
                </a:lnTo>
                <a:lnTo>
                  <a:pt x="2" y="7"/>
                </a:lnTo>
                <a:lnTo>
                  <a:pt x="8" y="9"/>
                </a:lnTo>
                <a:lnTo>
                  <a:pt x="10" y="9"/>
                </a:lnTo>
                <a:lnTo>
                  <a:pt x="12" y="5"/>
                </a:lnTo>
                <a:lnTo>
                  <a:pt x="10" y="3"/>
                </a:lnTo>
                <a:lnTo>
                  <a:pt x="8"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43" name="Freeform 55"/>
          <p:cNvSpPr>
            <a:spLocks/>
          </p:cNvSpPr>
          <p:nvPr/>
        </p:nvSpPr>
        <p:spPr bwMode="auto">
          <a:xfrm rot="16200000">
            <a:off x="6631782" y="5063331"/>
            <a:ext cx="68262" cy="60325"/>
          </a:xfrm>
          <a:custGeom>
            <a:avLst/>
            <a:gdLst>
              <a:gd name="T0" fmla="*/ 78 w 78"/>
              <a:gd name="T1" fmla="*/ 0 h 69"/>
              <a:gd name="T2" fmla="*/ 57 w 78"/>
              <a:gd name="T3" fmla="*/ 14 h 69"/>
              <a:gd name="T4" fmla="*/ 36 w 78"/>
              <a:gd name="T5" fmla="*/ 29 h 69"/>
              <a:gd name="T6" fmla="*/ 15 w 78"/>
              <a:gd name="T7" fmla="*/ 48 h 69"/>
              <a:gd name="T8" fmla="*/ 0 w 78"/>
              <a:gd name="T9" fmla="*/ 69 h 69"/>
              <a:gd name="T10" fmla="*/ 78 w 78"/>
              <a:gd name="T11" fmla="*/ 0 h 69"/>
            </a:gdLst>
            <a:ahLst/>
            <a:cxnLst>
              <a:cxn ang="0">
                <a:pos x="T0" y="T1"/>
              </a:cxn>
              <a:cxn ang="0">
                <a:pos x="T2" y="T3"/>
              </a:cxn>
              <a:cxn ang="0">
                <a:pos x="T4" y="T5"/>
              </a:cxn>
              <a:cxn ang="0">
                <a:pos x="T6" y="T7"/>
              </a:cxn>
              <a:cxn ang="0">
                <a:pos x="T8" y="T9"/>
              </a:cxn>
              <a:cxn ang="0">
                <a:pos x="T10" y="T11"/>
              </a:cxn>
            </a:cxnLst>
            <a:rect l="0" t="0" r="r" b="b"/>
            <a:pathLst>
              <a:path w="78" h="69">
                <a:moveTo>
                  <a:pt x="78" y="0"/>
                </a:moveTo>
                <a:lnTo>
                  <a:pt x="57" y="14"/>
                </a:lnTo>
                <a:lnTo>
                  <a:pt x="36" y="29"/>
                </a:lnTo>
                <a:lnTo>
                  <a:pt x="15" y="48"/>
                </a:lnTo>
                <a:lnTo>
                  <a:pt x="0" y="69"/>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44" name="Rectangle 56"/>
          <p:cNvSpPr>
            <a:spLocks noChangeArrowheads="1"/>
          </p:cNvSpPr>
          <p:nvPr/>
        </p:nvSpPr>
        <p:spPr bwMode="auto">
          <a:xfrm>
            <a:off x="1763713" y="6381750"/>
            <a:ext cx="1439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45" name="Rectangle 57"/>
          <p:cNvSpPr>
            <a:spLocks noChangeArrowheads="1"/>
          </p:cNvSpPr>
          <p:nvPr/>
        </p:nvSpPr>
        <p:spPr bwMode="auto">
          <a:xfrm>
            <a:off x="2771775" y="6381750"/>
            <a:ext cx="1439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2346" name="Group 58"/>
          <p:cNvGrpSpPr>
            <a:grpSpLocks/>
          </p:cNvGrpSpPr>
          <p:nvPr/>
        </p:nvGrpSpPr>
        <p:grpSpPr bwMode="auto">
          <a:xfrm>
            <a:off x="6084888" y="4365625"/>
            <a:ext cx="1647825" cy="1436688"/>
            <a:chOff x="4814" y="236"/>
            <a:chExt cx="866" cy="753"/>
          </a:xfrm>
        </p:grpSpPr>
        <p:sp>
          <p:nvSpPr>
            <p:cNvPr id="12347" name="Freeform 59"/>
            <p:cNvSpPr>
              <a:spLocks/>
            </p:cNvSpPr>
            <p:nvPr/>
          </p:nvSpPr>
          <p:spPr bwMode="auto">
            <a:xfrm rot="15207463">
              <a:off x="4872" y="401"/>
              <a:ext cx="275" cy="256"/>
            </a:xfrm>
            <a:custGeom>
              <a:avLst/>
              <a:gdLst>
                <a:gd name="T0" fmla="*/ 139 w 1521"/>
                <a:gd name="T1" fmla="*/ 332 h 1590"/>
                <a:gd name="T2" fmla="*/ 81 w 1521"/>
                <a:gd name="T3" fmla="*/ 524 h 1590"/>
                <a:gd name="T4" fmla="*/ 24 w 1521"/>
                <a:gd name="T5" fmla="*/ 706 h 1590"/>
                <a:gd name="T6" fmla="*/ 0 w 1521"/>
                <a:gd name="T7" fmla="*/ 869 h 1590"/>
                <a:gd name="T8" fmla="*/ 9 w 1521"/>
                <a:gd name="T9" fmla="*/ 1105 h 1590"/>
                <a:gd name="T10" fmla="*/ 76 w 1521"/>
                <a:gd name="T11" fmla="*/ 1321 h 1590"/>
                <a:gd name="T12" fmla="*/ 244 w 1521"/>
                <a:gd name="T13" fmla="*/ 1417 h 1590"/>
                <a:gd name="T14" fmla="*/ 403 w 1521"/>
                <a:gd name="T15" fmla="*/ 1546 h 1590"/>
                <a:gd name="T16" fmla="*/ 749 w 1521"/>
                <a:gd name="T17" fmla="*/ 1590 h 1590"/>
                <a:gd name="T18" fmla="*/ 1080 w 1521"/>
                <a:gd name="T19" fmla="*/ 1590 h 1590"/>
                <a:gd name="T20" fmla="*/ 1248 w 1521"/>
                <a:gd name="T21" fmla="*/ 1470 h 1590"/>
                <a:gd name="T22" fmla="*/ 1425 w 1521"/>
                <a:gd name="T23" fmla="*/ 1330 h 1590"/>
                <a:gd name="T24" fmla="*/ 1507 w 1521"/>
                <a:gd name="T25" fmla="*/ 1042 h 1590"/>
                <a:gd name="T26" fmla="*/ 1521 w 1521"/>
                <a:gd name="T27" fmla="*/ 764 h 1590"/>
                <a:gd name="T28" fmla="*/ 1435 w 1521"/>
                <a:gd name="T29" fmla="*/ 351 h 1590"/>
                <a:gd name="T30" fmla="*/ 1339 w 1521"/>
                <a:gd name="T31" fmla="*/ 245 h 1590"/>
                <a:gd name="T32" fmla="*/ 1089 w 1521"/>
                <a:gd name="T33" fmla="*/ 82 h 1590"/>
                <a:gd name="T34" fmla="*/ 888 w 1521"/>
                <a:gd name="T35" fmla="*/ 20 h 1590"/>
                <a:gd name="T36" fmla="*/ 705 w 1521"/>
                <a:gd name="T37" fmla="*/ 0 h 1590"/>
                <a:gd name="T38" fmla="*/ 441 w 1521"/>
                <a:gd name="T39" fmla="*/ 82 h 1590"/>
                <a:gd name="T40" fmla="*/ 307 w 1521"/>
                <a:gd name="T41" fmla="*/ 202 h 1590"/>
                <a:gd name="T42" fmla="*/ 297 w 1521"/>
                <a:gd name="T43" fmla="*/ 207 h 1590"/>
                <a:gd name="T44" fmla="*/ 278 w 1521"/>
                <a:gd name="T45" fmla="*/ 221 h 1590"/>
                <a:gd name="T46" fmla="*/ 216 w 1521"/>
                <a:gd name="T47" fmla="*/ 269 h 1590"/>
                <a:gd name="T48" fmla="*/ 182 w 1521"/>
                <a:gd name="T49" fmla="*/ 289 h 1590"/>
                <a:gd name="T50" fmla="*/ 153 w 1521"/>
                <a:gd name="T51" fmla="*/ 313 h 1590"/>
                <a:gd name="T52" fmla="*/ 139 w 1521"/>
                <a:gd name="T53" fmla="*/ 327 h 1590"/>
                <a:gd name="T54" fmla="*/ 139 w 1521"/>
                <a:gd name="T55" fmla="*/ 332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1" h="1590">
                  <a:moveTo>
                    <a:pt x="139" y="332"/>
                  </a:moveTo>
                  <a:lnTo>
                    <a:pt x="81" y="524"/>
                  </a:lnTo>
                  <a:lnTo>
                    <a:pt x="24" y="706"/>
                  </a:lnTo>
                  <a:lnTo>
                    <a:pt x="0" y="869"/>
                  </a:lnTo>
                  <a:lnTo>
                    <a:pt x="9" y="1105"/>
                  </a:lnTo>
                  <a:lnTo>
                    <a:pt x="76" y="1321"/>
                  </a:lnTo>
                  <a:lnTo>
                    <a:pt x="244" y="1417"/>
                  </a:lnTo>
                  <a:lnTo>
                    <a:pt x="403" y="1546"/>
                  </a:lnTo>
                  <a:lnTo>
                    <a:pt x="749" y="1590"/>
                  </a:lnTo>
                  <a:lnTo>
                    <a:pt x="1080" y="1590"/>
                  </a:lnTo>
                  <a:lnTo>
                    <a:pt x="1248" y="1470"/>
                  </a:lnTo>
                  <a:lnTo>
                    <a:pt x="1425" y="1330"/>
                  </a:lnTo>
                  <a:lnTo>
                    <a:pt x="1507" y="1042"/>
                  </a:lnTo>
                  <a:lnTo>
                    <a:pt x="1521" y="764"/>
                  </a:lnTo>
                  <a:lnTo>
                    <a:pt x="1435" y="351"/>
                  </a:lnTo>
                  <a:lnTo>
                    <a:pt x="1339" y="245"/>
                  </a:lnTo>
                  <a:lnTo>
                    <a:pt x="1089" y="82"/>
                  </a:lnTo>
                  <a:lnTo>
                    <a:pt x="888" y="20"/>
                  </a:lnTo>
                  <a:lnTo>
                    <a:pt x="705" y="0"/>
                  </a:lnTo>
                  <a:lnTo>
                    <a:pt x="441" y="82"/>
                  </a:lnTo>
                  <a:lnTo>
                    <a:pt x="307" y="202"/>
                  </a:lnTo>
                  <a:lnTo>
                    <a:pt x="297" y="207"/>
                  </a:lnTo>
                  <a:lnTo>
                    <a:pt x="278" y="221"/>
                  </a:lnTo>
                  <a:lnTo>
                    <a:pt x="216" y="269"/>
                  </a:lnTo>
                  <a:lnTo>
                    <a:pt x="182" y="289"/>
                  </a:lnTo>
                  <a:lnTo>
                    <a:pt x="153" y="313"/>
                  </a:lnTo>
                  <a:lnTo>
                    <a:pt x="139" y="327"/>
                  </a:lnTo>
                  <a:lnTo>
                    <a:pt x="139" y="3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48" name="Freeform 60"/>
            <p:cNvSpPr>
              <a:spLocks/>
            </p:cNvSpPr>
            <p:nvPr/>
          </p:nvSpPr>
          <p:spPr bwMode="auto">
            <a:xfrm rot="15207463">
              <a:off x="4861" y="304"/>
              <a:ext cx="139" cy="234"/>
            </a:xfrm>
            <a:custGeom>
              <a:avLst/>
              <a:gdLst>
                <a:gd name="T0" fmla="*/ 29 w 768"/>
                <a:gd name="T1" fmla="*/ 96 h 1460"/>
                <a:gd name="T2" fmla="*/ 350 w 768"/>
                <a:gd name="T3" fmla="*/ 288 h 1460"/>
                <a:gd name="T4" fmla="*/ 523 w 768"/>
                <a:gd name="T5" fmla="*/ 601 h 1460"/>
                <a:gd name="T6" fmla="*/ 629 w 768"/>
                <a:gd name="T7" fmla="*/ 1052 h 1460"/>
                <a:gd name="T8" fmla="*/ 566 w 768"/>
                <a:gd name="T9" fmla="*/ 1460 h 1460"/>
                <a:gd name="T10" fmla="*/ 701 w 768"/>
                <a:gd name="T11" fmla="*/ 1138 h 1460"/>
                <a:gd name="T12" fmla="*/ 768 w 768"/>
                <a:gd name="T13" fmla="*/ 889 h 1460"/>
                <a:gd name="T14" fmla="*/ 734 w 768"/>
                <a:gd name="T15" fmla="*/ 644 h 1460"/>
                <a:gd name="T16" fmla="*/ 600 w 768"/>
                <a:gd name="T17" fmla="*/ 418 h 1460"/>
                <a:gd name="T18" fmla="*/ 509 w 768"/>
                <a:gd name="T19" fmla="*/ 255 h 1460"/>
                <a:gd name="T20" fmla="*/ 293 w 768"/>
                <a:gd name="T21" fmla="*/ 106 h 1460"/>
                <a:gd name="T22" fmla="*/ 0 w 768"/>
                <a:gd name="T23" fmla="*/ 0 h 1460"/>
                <a:gd name="T24" fmla="*/ 29 w 768"/>
                <a:gd name="T25" fmla="*/ 96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1460">
                  <a:moveTo>
                    <a:pt x="29" y="96"/>
                  </a:moveTo>
                  <a:lnTo>
                    <a:pt x="350" y="288"/>
                  </a:lnTo>
                  <a:lnTo>
                    <a:pt x="523" y="601"/>
                  </a:lnTo>
                  <a:lnTo>
                    <a:pt x="629" y="1052"/>
                  </a:lnTo>
                  <a:lnTo>
                    <a:pt x="566" y="1460"/>
                  </a:lnTo>
                  <a:lnTo>
                    <a:pt x="701" y="1138"/>
                  </a:lnTo>
                  <a:lnTo>
                    <a:pt x="768" y="889"/>
                  </a:lnTo>
                  <a:lnTo>
                    <a:pt x="734" y="644"/>
                  </a:lnTo>
                  <a:lnTo>
                    <a:pt x="600" y="418"/>
                  </a:lnTo>
                  <a:lnTo>
                    <a:pt x="509" y="255"/>
                  </a:lnTo>
                  <a:lnTo>
                    <a:pt x="293" y="106"/>
                  </a:lnTo>
                  <a:lnTo>
                    <a:pt x="0" y="0"/>
                  </a:lnTo>
                  <a:lnTo>
                    <a:pt x="29" y="96"/>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49" name="Freeform 61"/>
            <p:cNvSpPr>
              <a:spLocks/>
            </p:cNvSpPr>
            <p:nvPr/>
          </p:nvSpPr>
          <p:spPr bwMode="auto">
            <a:xfrm rot="15207463">
              <a:off x="4937" y="330"/>
              <a:ext cx="753" cy="565"/>
            </a:xfrm>
            <a:custGeom>
              <a:avLst/>
              <a:gdLst>
                <a:gd name="T0" fmla="*/ 1963 w 4162"/>
                <a:gd name="T1" fmla="*/ 1138 h 3524"/>
                <a:gd name="T2" fmla="*/ 1867 w 4162"/>
                <a:gd name="T3" fmla="*/ 1253 h 3524"/>
                <a:gd name="T4" fmla="*/ 1286 w 4162"/>
                <a:gd name="T5" fmla="*/ 1814 h 3524"/>
                <a:gd name="T6" fmla="*/ 441 w 4162"/>
                <a:gd name="T7" fmla="*/ 2395 h 3524"/>
                <a:gd name="T8" fmla="*/ 437 w 4162"/>
                <a:gd name="T9" fmla="*/ 2458 h 3524"/>
                <a:gd name="T10" fmla="*/ 441 w 4162"/>
                <a:gd name="T11" fmla="*/ 2765 h 3524"/>
                <a:gd name="T12" fmla="*/ 437 w 4162"/>
                <a:gd name="T13" fmla="*/ 2784 h 3524"/>
                <a:gd name="T14" fmla="*/ 408 w 4162"/>
                <a:gd name="T15" fmla="*/ 2827 h 3524"/>
                <a:gd name="T16" fmla="*/ 379 w 4162"/>
                <a:gd name="T17" fmla="*/ 2866 h 3524"/>
                <a:gd name="T18" fmla="*/ 105 w 4162"/>
                <a:gd name="T19" fmla="*/ 2952 h 3524"/>
                <a:gd name="T20" fmla="*/ 29 w 4162"/>
                <a:gd name="T21" fmla="*/ 3087 h 3524"/>
                <a:gd name="T22" fmla="*/ 5 w 4162"/>
                <a:gd name="T23" fmla="*/ 3178 h 3524"/>
                <a:gd name="T24" fmla="*/ 0 w 4162"/>
                <a:gd name="T25" fmla="*/ 3192 h 3524"/>
                <a:gd name="T26" fmla="*/ 163 w 4162"/>
                <a:gd name="T27" fmla="*/ 3504 h 3524"/>
                <a:gd name="T28" fmla="*/ 293 w 4162"/>
                <a:gd name="T29" fmla="*/ 3524 h 3524"/>
                <a:gd name="T30" fmla="*/ 331 w 4162"/>
                <a:gd name="T31" fmla="*/ 3509 h 3524"/>
                <a:gd name="T32" fmla="*/ 379 w 4162"/>
                <a:gd name="T33" fmla="*/ 3495 h 3524"/>
                <a:gd name="T34" fmla="*/ 398 w 4162"/>
                <a:gd name="T35" fmla="*/ 3490 h 3524"/>
                <a:gd name="T36" fmla="*/ 504 w 4162"/>
                <a:gd name="T37" fmla="*/ 3456 h 3524"/>
                <a:gd name="T38" fmla="*/ 528 w 4162"/>
                <a:gd name="T39" fmla="*/ 3447 h 3524"/>
                <a:gd name="T40" fmla="*/ 633 w 4162"/>
                <a:gd name="T41" fmla="*/ 3264 h 3524"/>
                <a:gd name="T42" fmla="*/ 629 w 4162"/>
                <a:gd name="T43" fmla="*/ 3245 h 3524"/>
                <a:gd name="T44" fmla="*/ 633 w 4162"/>
                <a:gd name="T45" fmla="*/ 3140 h 3524"/>
                <a:gd name="T46" fmla="*/ 638 w 4162"/>
                <a:gd name="T47" fmla="*/ 3135 h 3524"/>
                <a:gd name="T48" fmla="*/ 681 w 4162"/>
                <a:gd name="T49" fmla="*/ 3101 h 3524"/>
                <a:gd name="T50" fmla="*/ 845 w 4162"/>
                <a:gd name="T51" fmla="*/ 2991 h 3524"/>
                <a:gd name="T52" fmla="*/ 931 w 4162"/>
                <a:gd name="T53" fmla="*/ 2928 h 3524"/>
                <a:gd name="T54" fmla="*/ 946 w 4162"/>
                <a:gd name="T55" fmla="*/ 2919 h 3524"/>
                <a:gd name="T56" fmla="*/ 955 w 4162"/>
                <a:gd name="T57" fmla="*/ 2899 h 3524"/>
                <a:gd name="T58" fmla="*/ 1008 w 4162"/>
                <a:gd name="T59" fmla="*/ 2803 h 3524"/>
                <a:gd name="T60" fmla="*/ 1018 w 4162"/>
                <a:gd name="T61" fmla="*/ 2779 h 3524"/>
                <a:gd name="T62" fmla="*/ 1042 w 4162"/>
                <a:gd name="T63" fmla="*/ 2741 h 3524"/>
                <a:gd name="T64" fmla="*/ 1104 w 4162"/>
                <a:gd name="T65" fmla="*/ 2659 h 3524"/>
                <a:gd name="T66" fmla="*/ 1162 w 4162"/>
                <a:gd name="T67" fmla="*/ 2573 h 3524"/>
                <a:gd name="T68" fmla="*/ 1190 w 4162"/>
                <a:gd name="T69" fmla="*/ 2535 h 3524"/>
                <a:gd name="T70" fmla="*/ 1459 w 4162"/>
                <a:gd name="T71" fmla="*/ 2213 h 3524"/>
                <a:gd name="T72" fmla="*/ 1642 w 4162"/>
                <a:gd name="T73" fmla="*/ 1944 h 3524"/>
                <a:gd name="T74" fmla="*/ 1694 w 4162"/>
                <a:gd name="T75" fmla="*/ 1891 h 3524"/>
                <a:gd name="T76" fmla="*/ 1800 w 4162"/>
                <a:gd name="T77" fmla="*/ 1790 h 3524"/>
                <a:gd name="T78" fmla="*/ 1834 w 4162"/>
                <a:gd name="T79" fmla="*/ 1757 h 3524"/>
                <a:gd name="T80" fmla="*/ 2059 w 4162"/>
                <a:gd name="T81" fmla="*/ 1488 h 3524"/>
                <a:gd name="T82" fmla="*/ 2242 w 4162"/>
                <a:gd name="T83" fmla="*/ 1416 h 3524"/>
                <a:gd name="T84" fmla="*/ 2323 w 4162"/>
                <a:gd name="T85" fmla="*/ 1243 h 3524"/>
                <a:gd name="T86" fmla="*/ 2702 w 4162"/>
                <a:gd name="T87" fmla="*/ 1339 h 3524"/>
                <a:gd name="T88" fmla="*/ 3197 w 4162"/>
                <a:gd name="T89" fmla="*/ 1382 h 3524"/>
                <a:gd name="T90" fmla="*/ 3595 w 4162"/>
                <a:gd name="T91" fmla="*/ 1229 h 3524"/>
                <a:gd name="T92" fmla="*/ 3787 w 4162"/>
                <a:gd name="T93" fmla="*/ 1046 h 3524"/>
                <a:gd name="T94" fmla="*/ 4085 w 4162"/>
                <a:gd name="T95" fmla="*/ 576 h 3524"/>
                <a:gd name="T96" fmla="*/ 4128 w 4162"/>
                <a:gd name="T97" fmla="*/ 0 h 3524"/>
                <a:gd name="T98" fmla="*/ 4013 w 4162"/>
                <a:gd name="T99" fmla="*/ 504 h 3524"/>
                <a:gd name="T100" fmla="*/ 3778 w 4162"/>
                <a:gd name="T101" fmla="*/ 826 h 3524"/>
                <a:gd name="T102" fmla="*/ 3495 w 4162"/>
                <a:gd name="T103" fmla="*/ 1061 h 3524"/>
                <a:gd name="T104" fmla="*/ 3187 w 4162"/>
                <a:gd name="T105" fmla="*/ 1181 h 3524"/>
                <a:gd name="T106" fmla="*/ 2827 w 4162"/>
                <a:gd name="T107" fmla="*/ 1181 h 3524"/>
                <a:gd name="T108" fmla="*/ 2486 w 4162"/>
                <a:gd name="T109" fmla="*/ 1037 h 3524"/>
                <a:gd name="T110" fmla="*/ 2251 w 4162"/>
                <a:gd name="T111" fmla="*/ 874 h 3524"/>
                <a:gd name="T112" fmla="*/ 2122 w 4162"/>
                <a:gd name="T113" fmla="*/ 984 h 3524"/>
                <a:gd name="T114" fmla="*/ 2098 w 4162"/>
                <a:gd name="T115" fmla="*/ 1018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2" h="3524">
                  <a:moveTo>
                    <a:pt x="2098" y="1018"/>
                  </a:moveTo>
                  <a:lnTo>
                    <a:pt x="1963" y="1138"/>
                  </a:lnTo>
                  <a:lnTo>
                    <a:pt x="1882" y="1157"/>
                  </a:lnTo>
                  <a:lnTo>
                    <a:pt x="1867" y="1253"/>
                  </a:lnTo>
                  <a:lnTo>
                    <a:pt x="1536" y="1584"/>
                  </a:lnTo>
                  <a:lnTo>
                    <a:pt x="1286" y="1814"/>
                  </a:lnTo>
                  <a:lnTo>
                    <a:pt x="859" y="2146"/>
                  </a:lnTo>
                  <a:lnTo>
                    <a:pt x="441" y="2395"/>
                  </a:lnTo>
                  <a:lnTo>
                    <a:pt x="441" y="2410"/>
                  </a:lnTo>
                  <a:lnTo>
                    <a:pt x="437" y="2458"/>
                  </a:lnTo>
                  <a:lnTo>
                    <a:pt x="437" y="2722"/>
                  </a:lnTo>
                  <a:lnTo>
                    <a:pt x="441" y="2765"/>
                  </a:lnTo>
                  <a:lnTo>
                    <a:pt x="441" y="2779"/>
                  </a:lnTo>
                  <a:lnTo>
                    <a:pt x="437" y="2784"/>
                  </a:lnTo>
                  <a:lnTo>
                    <a:pt x="427" y="2794"/>
                  </a:lnTo>
                  <a:lnTo>
                    <a:pt x="408" y="2827"/>
                  </a:lnTo>
                  <a:lnTo>
                    <a:pt x="384" y="2856"/>
                  </a:lnTo>
                  <a:lnTo>
                    <a:pt x="379" y="2866"/>
                  </a:lnTo>
                  <a:lnTo>
                    <a:pt x="245" y="2899"/>
                  </a:lnTo>
                  <a:lnTo>
                    <a:pt x="105" y="2952"/>
                  </a:lnTo>
                  <a:lnTo>
                    <a:pt x="29" y="3082"/>
                  </a:lnTo>
                  <a:lnTo>
                    <a:pt x="29" y="3087"/>
                  </a:lnTo>
                  <a:lnTo>
                    <a:pt x="24" y="3101"/>
                  </a:lnTo>
                  <a:lnTo>
                    <a:pt x="5" y="3178"/>
                  </a:lnTo>
                  <a:lnTo>
                    <a:pt x="0" y="3188"/>
                  </a:lnTo>
                  <a:lnTo>
                    <a:pt x="0" y="3192"/>
                  </a:lnTo>
                  <a:lnTo>
                    <a:pt x="43" y="3384"/>
                  </a:lnTo>
                  <a:lnTo>
                    <a:pt x="163" y="3504"/>
                  </a:lnTo>
                  <a:lnTo>
                    <a:pt x="288" y="3524"/>
                  </a:lnTo>
                  <a:lnTo>
                    <a:pt x="293" y="3524"/>
                  </a:lnTo>
                  <a:lnTo>
                    <a:pt x="302" y="3519"/>
                  </a:lnTo>
                  <a:lnTo>
                    <a:pt x="331" y="3509"/>
                  </a:lnTo>
                  <a:lnTo>
                    <a:pt x="365" y="3500"/>
                  </a:lnTo>
                  <a:lnTo>
                    <a:pt x="379" y="3495"/>
                  </a:lnTo>
                  <a:lnTo>
                    <a:pt x="384" y="3495"/>
                  </a:lnTo>
                  <a:lnTo>
                    <a:pt x="398" y="3490"/>
                  </a:lnTo>
                  <a:lnTo>
                    <a:pt x="451" y="3471"/>
                  </a:lnTo>
                  <a:lnTo>
                    <a:pt x="504" y="3456"/>
                  </a:lnTo>
                  <a:lnTo>
                    <a:pt x="518" y="3452"/>
                  </a:lnTo>
                  <a:lnTo>
                    <a:pt x="528" y="3447"/>
                  </a:lnTo>
                  <a:lnTo>
                    <a:pt x="609" y="3351"/>
                  </a:lnTo>
                  <a:lnTo>
                    <a:pt x="633" y="3264"/>
                  </a:lnTo>
                  <a:lnTo>
                    <a:pt x="633" y="3260"/>
                  </a:lnTo>
                  <a:lnTo>
                    <a:pt x="629" y="3245"/>
                  </a:lnTo>
                  <a:lnTo>
                    <a:pt x="629" y="3154"/>
                  </a:lnTo>
                  <a:lnTo>
                    <a:pt x="633" y="3140"/>
                  </a:lnTo>
                  <a:lnTo>
                    <a:pt x="633" y="3135"/>
                  </a:lnTo>
                  <a:lnTo>
                    <a:pt x="638" y="3135"/>
                  </a:lnTo>
                  <a:lnTo>
                    <a:pt x="643" y="3125"/>
                  </a:lnTo>
                  <a:lnTo>
                    <a:pt x="681" y="3101"/>
                  </a:lnTo>
                  <a:lnTo>
                    <a:pt x="729" y="3068"/>
                  </a:lnTo>
                  <a:lnTo>
                    <a:pt x="845" y="2991"/>
                  </a:lnTo>
                  <a:lnTo>
                    <a:pt x="893" y="2952"/>
                  </a:lnTo>
                  <a:lnTo>
                    <a:pt x="931" y="2928"/>
                  </a:lnTo>
                  <a:lnTo>
                    <a:pt x="941" y="2923"/>
                  </a:lnTo>
                  <a:lnTo>
                    <a:pt x="946" y="2919"/>
                  </a:lnTo>
                  <a:lnTo>
                    <a:pt x="946" y="2914"/>
                  </a:lnTo>
                  <a:lnTo>
                    <a:pt x="955" y="2899"/>
                  </a:lnTo>
                  <a:lnTo>
                    <a:pt x="979" y="2851"/>
                  </a:lnTo>
                  <a:lnTo>
                    <a:pt x="1008" y="2803"/>
                  </a:lnTo>
                  <a:lnTo>
                    <a:pt x="1013" y="2789"/>
                  </a:lnTo>
                  <a:lnTo>
                    <a:pt x="1018" y="2779"/>
                  </a:lnTo>
                  <a:lnTo>
                    <a:pt x="1027" y="2770"/>
                  </a:lnTo>
                  <a:lnTo>
                    <a:pt x="1042" y="2741"/>
                  </a:lnTo>
                  <a:lnTo>
                    <a:pt x="1070" y="2703"/>
                  </a:lnTo>
                  <a:lnTo>
                    <a:pt x="1104" y="2659"/>
                  </a:lnTo>
                  <a:lnTo>
                    <a:pt x="1133" y="2611"/>
                  </a:lnTo>
                  <a:lnTo>
                    <a:pt x="1162" y="2573"/>
                  </a:lnTo>
                  <a:lnTo>
                    <a:pt x="1181" y="2544"/>
                  </a:lnTo>
                  <a:lnTo>
                    <a:pt x="1190" y="2535"/>
                  </a:lnTo>
                  <a:lnTo>
                    <a:pt x="1267" y="2415"/>
                  </a:lnTo>
                  <a:lnTo>
                    <a:pt x="1459" y="2213"/>
                  </a:lnTo>
                  <a:lnTo>
                    <a:pt x="1632" y="1949"/>
                  </a:lnTo>
                  <a:lnTo>
                    <a:pt x="1642" y="1944"/>
                  </a:lnTo>
                  <a:lnTo>
                    <a:pt x="1661" y="1920"/>
                  </a:lnTo>
                  <a:lnTo>
                    <a:pt x="1694" y="1891"/>
                  </a:lnTo>
                  <a:lnTo>
                    <a:pt x="1733" y="1858"/>
                  </a:lnTo>
                  <a:lnTo>
                    <a:pt x="1800" y="1790"/>
                  </a:lnTo>
                  <a:lnTo>
                    <a:pt x="1824" y="1766"/>
                  </a:lnTo>
                  <a:lnTo>
                    <a:pt x="1834" y="1757"/>
                  </a:lnTo>
                  <a:lnTo>
                    <a:pt x="1954" y="1618"/>
                  </a:lnTo>
                  <a:lnTo>
                    <a:pt x="2059" y="1488"/>
                  </a:lnTo>
                  <a:lnTo>
                    <a:pt x="2165" y="1488"/>
                  </a:lnTo>
                  <a:lnTo>
                    <a:pt x="2242" y="1416"/>
                  </a:lnTo>
                  <a:lnTo>
                    <a:pt x="2227" y="1349"/>
                  </a:lnTo>
                  <a:lnTo>
                    <a:pt x="2323" y="1243"/>
                  </a:lnTo>
                  <a:lnTo>
                    <a:pt x="2501" y="1296"/>
                  </a:lnTo>
                  <a:lnTo>
                    <a:pt x="2702" y="1339"/>
                  </a:lnTo>
                  <a:lnTo>
                    <a:pt x="2991" y="1416"/>
                  </a:lnTo>
                  <a:lnTo>
                    <a:pt x="3197" y="1382"/>
                  </a:lnTo>
                  <a:lnTo>
                    <a:pt x="3485" y="1320"/>
                  </a:lnTo>
                  <a:lnTo>
                    <a:pt x="3595" y="1229"/>
                  </a:lnTo>
                  <a:lnTo>
                    <a:pt x="3711" y="1133"/>
                  </a:lnTo>
                  <a:lnTo>
                    <a:pt x="3787" y="1046"/>
                  </a:lnTo>
                  <a:lnTo>
                    <a:pt x="3922" y="893"/>
                  </a:lnTo>
                  <a:lnTo>
                    <a:pt x="4085" y="576"/>
                  </a:lnTo>
                  <a:lnTo>
                    <a:pt x="4162" y="182"/>
                  </a:lnTo>
                  <a:lnTo>
                    <a:pt x="4128" y="0"/>
                  </a:lnTo>
                  <a:lnTo>
                    <a:pt x="4099" y="297"/>
                  </a:lnTo>
                  <a:lnTo>
                    <a:pt x="4013" y="504"/>
                  </a:lnTo>
                  <a:lnTo>
                    <a:pt x="3893" y="720"/>
                  </a:lnTo>
                  <a:lnTo>
                    <a:pt x="3778" y="826"/>
                  </a:lnTo>
                  <a:lnTo>
                    <a:pt x="3643" y="965"/>
                  </a:lnTo>
                  <a:lnTo>
                    <a:pt x="3495" y="1061"/>
                  </a:lnTo>
                  <a:lnTo>
                    <a:pt x="3355" y="1133"/>
                  </a:lnTo>
                  <a:lnTo>
                    <a:pt x="3187" y="1181"/>
                  </a:lnTo>
                  <a:lnTo>
                    <a:pt x="3005" y="1190"/>
                  </a:lnTo>
                  <a:lnTo>
                    <a:pt x="2827" y="1181"/>
                  </a:lnTo>
                  <a:lnTo>
                    <a:pt x="2683" y="1123"/>
                  </a:lnTo>
                  <a:lnTo>
                    <a:pt x="2486" y="1037"/>
                  </a:lnTo>
                  <a:lnTo>
                    <a:pt x="2261" y="869"/>
                  </a:lnTo>
                  <a:lnTo>
                    <a:pt x="2251" y="874"/>
                  </a:lnTo>
                  <a:lnTo>
                    <a:pt x="2237" y="888"/>
                  </a:lnTo>
                  <a:lnTo>
                    <a:pt x="2122" y="984"/>
                  </a:lnTo>
                  <a:lnTo>
                    <a:pt x="2102" y="1008"/>
                  </a:lnTo>
                  <a:lnTo>
                    <a:pt x="2098" y="1018"/>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0" name="Freeform 62"/>
            <p:cNvSpPr>
              <a:spLocks/>
            </p:cNvSpPr>
            <p:nvPr/>
          </p:nvSpPr>
          <p:spPr bwMode="auto">
            <a:xfrm rot="15207463">
              <a:off x="4802" y="345"/>
              <a:ext cx="665" cy="542"/>
            </a:xfrm>
            <a:custGeom>
              <a:avLst/>
              <a:gdLst>
                <a:gd name="T0" fmla="*/ 2410 w 3672"/>
                <a:gd name="T1" fmla="*/ 5 h 3370"/>
                <a:gd name="T2" fmla="*/ 2126 w 3672"/>
                <a:gd name="T3" fmla="*/ 58 h 3370"/>
                <a:gd name="T4" fmla="*/ 1896 w 3672"/>
                <a:gd name="T5" fmla="*/ 163 h 3370"/>
                <a:gd name="T6" fmla="*/ 1689 w 3672"/>
                <a:gd name="T7" fmla="*/ 307 h 3370"/>
                <a:gd name="T8" fmla="*/ 1521 w 3672"/>
                <a:gd name="T9" fmla="*/ 485 h 3370"/>
                <a:gd name="T10" fmla="*/ 1397 w 3672"/>
                <a:gd name="T11" fmla="*/ 696 h 3370"/>
                <a:gd name="T12" fmla="*/ 1329 w 3672"/>
                <a:gd name="T13" fmla="*/ 864 h 3370"/>
                <a:gd name="T14" fmla="*/ 1296 w 3672"/>
                <a:gd name="T15" fmla="*/ 1037 h 3370"/>
                <a:gd name="T16" fmla="*/ 1301 w 3672"/>
                <a:gd name="T17" fmla="*/ 1383 h 3370"/>
                <a:gd name="T18" fmla="*/ 1373 w 3672"/>
                <a:gd name="T19" fmla="*/ 1719 h 3370"/>
                <a:gd name="T20" fmla="*/ 1517 w 3672"/>
                <a:gd name="T21" fmla="*/ 2002 h 3370"/>
                <a:gd name="T22" fmla="*/ 1440 w 3672"/>
                <a:gd name="T23" fmla="*/ 2079 h 3370"/>
                <a:gd name="T24" fmla="*/ 1368 w 3672"/>
                <a:gd name="T25" fmla="*/ 2064 h 3370"/>
                <a:gd name="T26" fmla="*/ 1310 w 3672"/>
                <a:gd name="T27" fmla="*/ 2098 h 3370"/>
                <a:gd name="T28" fmla="*/ 1166 w 3672"/>
                <a:gd name="T29" fmla="*/ 2391 h 3370"/>
                <a:gd name="T30" fmla="*/ 840 w 3672"/>
                <a:gd name="T31" fmla="*/ 2684 h 3370"/>
                <a:gd name="T32" fmla="*/ 331 w 3672"/>
                <a:gd name="T33" fmla="*/ 3082 h 3370"/>
                <a:gd name="T34" fmla="*/ 9 w 3672"/>
                <a:gd name="T35" fmla="*/ 3356 h 3370"/>
                <a:gd name="T36" fmla="*/ 201 w 3672"/>
                <a:gd name="T37" fmla="*/ 3265 h 3370"/>
                <a:gd name="T38" fmla="*/ 537 w 3672"/>
                <a:gd name="T39" fmla="*/ 3010 h 3370"/>
                <a:gd name="T40" fmla="*/ 1344 w 3672"/>
                <a:gd name="T41" fmla="*/ 2285 h 3370"/>
                <a:gd name="T42" fmla="*/ 1368 w 3672"/>
                <a:gd name="T43" fmla="*/ 2300 h 3370"/>
                <a:gd name="T44" fmla="*/ 1397 w 3672"/>
                <a:gd name="T45" fmla="*/ 2328 h 3370"/>
                <a:gd name="T46" fmla="*/ 1421 w 3672"/>
                <a:gd name="T47" fmla="*/ 2290 h 3370"/>
                <a:gd name="T48" fmla="*/ 1387 w 3672"/>
                <a:gd name="T49" fmla="*/ 2237 h 3370"/>
                <a:gd name="T50" fmla="*/ 1382 w 3672"/>
                <a:gd name="T51" fmla="*/ 2170 h 3370"/>
                <a:gd name="T52" fmla="*/ 1493 w 3672"/>
                <a:gd name="T53" fmla="*/ 2175 h 3370"/>
                <a:gd name="T54" fmla="*/ 1521 w 3672"/>
                <a:gd name="T55" fmla="*/ 2146 h 3370"/>
                <a:gd name="T56" fmla="*/ 1565 w 3672"/>
                <a:gd name="T57" fmla="*/ 2026 h 3370"/>
                <a:gd name="T58" fmla="*/ 1555 w 3672"/>
                <a:gd name="T59" fmla="*/ 1877 h 3370"/>
                <a:gd name="T60" fmla="*/ 1435 w 3672"/>
                <a:gd name="T61" fmla="*/ 1651 h 3370"/>
                <a:gd name="T62" fmla="*/ 1363 w 3672"/>
                <a:gd name="T63" fmla="*/ 1402 h 3370"/>
                <a:gd name="T64" fmla="*/ 1358 w 3672"/>
                <a:gd name="T65" fmla="*/ 1143 h 3370"/>
                <a:gd name="T66" fmla="*/ 1430 w 3672"/>
                <a:gd name="T67" fmla="*/ 869 h 3370"/>
                <a:gd name="T68" fmla="*/ 1555 w 3672"/>
                <a:gd name="T69" fmla="*/ 615 h 3370"/>
                <a:gd name="T70" fmla="*/ 1723 w 3672"/>
                <a:gd name="T71" fmla="*/ 394 h 3370"/>
                <a:gd name="T72" fmla="*/ 1934 w 3672"/>
                <a:gd name="T73" fmla="*/ 216 h 3370"/>
                <a:gd name="T74" fmla="*/ 2217 w 3672"/>
                <a:gd name="T75" fmla="*/ 110 h 3370"/>
                <a:gd name="T76" fmla="*/ 2443 w 3672"/>
                <a:gd name="T77" fmla="*/ 58 h 3370"/>
                <a:gd name="T78" fmla="*/ 2635 w 3672"/>
                <a:gd name="T79" fmla="*/ 62 h 3370"/>
                <a:gd name="T80" fmla="*/ 2880 w 3672"/>
                <a:gd name="T81" fmla="*/ 134 h 3370"/>
                <a:gd name="T82" fmla="*/ 3125 w 3672"/>
                <a:gd name="T83" fmla="*/ 259 h 3370"/>
                <a:gd name="T84" fmla="*/ 3317 w 3672"/>
                <a:gd name="T85" fmla="*/ 451 h 3370"/>
                <a:gd name="T86" fmla="*/ 3466 w 3672"/>
                <a:gd name="T87" fmla="*/ 687 h 3370"/>
                <a:gd name="T88" fmla="*/ 3571 w 3672"/>
                <a:gd name="T89" fmla="*/ 946 h 3370"/>
                <a:gd name="T90" fmla="*/ 3629 w 3672"/>
                <a:gd name="T91" fmla="*/ 1378 h 3370"/>
                <a:gd name="T92" fmla="*/ 3648 w 3672"/>
                <a:gd name="T93" fmla="*/ 1392 h 3370"/>
                <a:gd name="T94" fmla="*/ 3672 w 3672"/>
                <a:gd name="T95" fmla="*/ 1224 h 3370"/>
                <a:gd name="T96" fmla="*/ 3619 w 3672"/>
                <a:gd name="T97" fmla="*/ 965 h 3370"/>
                <a:gd name="T98" fmla="*/ 3576 w 3672"/>
                <a:gd name="T99" fmla="*/ 787 h 3370"/>
                <a:gd name="T100" fmla="*/ 3494 w 3672"/>
                <a:gd name="T101" fmla="*/ 562 h 3370"/>
                <a:gd name="T102" fmla="*/ 3398 w 3672"/>
                <a:gd name="T103" fmla="*/ 451 h 3370"/>
                <a:gd name="T104" fmla="*/ 3240 w 3672"/>
                <a:gd name="T105" fmla="*/ 259 h 3370"/>
                <a:gd name="T106" fmla="*/ 3029 w 3672"/>
                <a:gd name="T107" fmla="*/ 130 h 3370"/>
                <a:gd name="T108" fmla="*/ 2760 w 3672"/>
                <a:gd name="T109" fmla="*/ 58 h 3370"/>
                <a:gd name="T110" fmla="*/ 2501 w 3672"/>
                <a:gd name="T111" fmla="*/ 0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2" h="3370">
                  <a:moveTo>
                    <a:pt x="2501" y="0"/>
                  </a:moveTo>
                  <a:lnTo>
                    <a:pt x="2410" y="5"/>
                  </a:lnTo>
                  <a:lnTo>
                    <a:pt x="2314" y="24"/>
                  </a:lnTo>
                  <a:lnTo>
                    <a:pt x="2126" y="58"/>
                  </a:lnTo>
                  <a:lnTo>
                    <a:pt x="2006" y="106"/>
                  </a:lnTo>
                  <a:lnTo>
                    <a:pt x="1896" y="163"/>
                  </a:lnTo>
                  <a:lnTo>
                    <a:pt x="1790" y="230"/>
                  </a:lnTo>
                  <a:lnTo>
                    <a:pt x="1689" y="307"/>
                  </a:lnTo>
                  <a:lnTo>
                    <a:pt x="1598" y="394"/>
                  </a:lnTo>
                  <a:lnTo>
                    <a:pt x="1521" y="485"/>
                  </a:lnTo>
                  <a:lnTo>
                    <a:pt x="1454" y="586"/>
                  </a:lnTo>
                  <a:lnTo>
                    <a:pt x="1397" y="696"/>
                  </a:lnTo>
                  <a:lnTo>
                    <a:pt x="1358" y="778"/>
                  </a:lnTo>
                  <a:lnTo>
                    <a:pt x="1329" y="864"/>
                  </a:lnTo>
                  <a:lnTo>
                    <a:pt x="1310" y="951"/>
                  </a:lnTo>
                  <a:lnTo>
                    <a:pt x="1296" y="1037"/>
                  </a:lnTo>
                  <a:lnTo>
                    <a:pt x="1286" y="1210"/>
                  </a:lnTo>
                  <a:lnTo>
                    <a:pt x="1301" y="1383"/>
                  </a:lnTo>
                  <a:lnTo>
                    <a:pt x="1329" y="1555"/>
                  </a:lnTo>
                  <a:lnTo>
                    <a:pt x="1373" y="1719"/>
                  </a:lnTo>
                  <a:lnTo>
                    <a:pt x="1440" y="1868"/>
                  </a:lnTo>
                  <a:lnTo>
                    <a:pt x="1517" y="2002"/>
                  </a:lnTo>
                  <a:lnTo>
                    <a:pt x="1483" y="2045"/>
                  </a:lnTo>
                  <a:lnTo>
                    <a:pt x="1440" y="2079"/>
                  </a:lnTo>
                  <a:lnTo>
                    <a:pt x="1406" y="2064"/>
                  </a:lnTo>
                  <a:lnTo>
                    <a:pt x="1368" y="2064"/>
                  </a:lnTo>
                  <a:lnTo>
                    <a:pt x="1339" y="2079"/>
                  </a:lnTo>
                  <a:lnTo>
                    <a:pt x="1310" y="2098"/>
                  </a:lnTo>
                  <a:lnTo>
                    <a:pt x="1315" y="2228"/>
                  </a:lnTo>
                  <a:lnTo>
                    <a:pt x="1166" y="2391"/>
                  </a:lnTo>
                  <a:lnTo>
                    <a:pt x="1008" y="2540"/>
                  </a:lnTo>
                  <a:lnTo>
                    <a:pt x="840" y="2684"/>
                  </a:lnTo>
                  <a:lnTo>
                    <a:pt x="672" y="2823"/>
                  </a:lnTo>
                  <a:lnTo>
                    <a:pt x="331" y="3082"/>
                  </a:lnTo>
                  <a:lnTo>
                    <a:pt x="0" y="3327"/>
                  </a:lnTo>
                  <a:lnTo>
                    <a:pt x="9" y="3356"/>
                  </a:lnTo>
                  <a:lnTo>
                    <a:pt x="28" y="3370"/>
                  </a:lnTo>
                  <a:lnTo>
                    <a:pt x="201" y="3265"/>
                  </a:lnTo>
                  <a:lnTo>
                    <a:pt x="369" y="3145"/>
                  </a:lnTo>
                  <a:lnTo>
                    <a:pt x="537" y="3010"/>
                  </a:lnTo>
                  <a:lnTo>
                    <a:pt x="701" y="2871"/>
                  </a:lnTo>
                  <a:lnTo>
                    <a:pt x="1344" y="2285"/>
                  </a:lnTo>
                  <a:lnTo>
                    <a:pt x="1358" y="2290"/>
                  </a:lnTo>
                  <a:lnTo>
                    <a:pt x="1368" y="2300"/>
                  </a:lnTo>
                  <a:lnTo>
                    <a:pt x="1387" y="2324"/>
                  </a:lnTo>
                  <a:lnTo>
                    <a:pt x="1397" y="2328"/>
                  </a:lnTo>
                  <a:lnTo>
                    <a:pt x="1406" y="2324"/>
                  </a:lnTo>
                  <a:lnTo>
                    <a:pt x="1421" y="2290"/>
                  </a:lnTo>
                  <a:lnTo>
                    <a:pt x="1401" y="2266"/>
                  </a:lnTo>
                  <a:lnTo>
                    <a:pt x="1387" y="2237"/>
                  </a:lnTo>
                  <a:lnTo>
                    <a:pt x="1377" y="2204"/>
                  </a:lnTo>
                  <a:lnTo>
                    <a:pt x="1382" y="2170"/>
                  </a:lnTo>
                  <a:lnTo>
                    <a:pt x="1411" y="2136"/>
                  </a:lnTo>
                  <a:lnTo>
                    <a:pt x="1493" y="2175"/>
                  </a:lnTo>
                  <a:lnTo>
                    <a:pt x="1507" y="2165"/>
                  </a:lnTo>
                  <a:lnTo>
                    <a:pt x="1521" y="2146"/>
                  </a:lnTo>
                  <a:lnTo>
                    <a:pt x="1497" y="2112"/>
                  </a:lnTo>
                  <a:lnTo>
                    <a:pt x="1565" y="2026"/>
                  </a:lnTo>
                  <a:lnTo>
                    <a:pt x="1632" y="1973"/>
                  </a:lnTo>
                  <a:lnTo>
                    <a:pt x="1555" y="1877"/>
                  </a:lnTo>
                  <a:lnTo>
                    <a:pt x="1493" y="1767"/>
                  </a:lnTo>
                  <a:lnTo>
                    <a:pt x="1435" y="1651"/>
                  </a:lnTo>
                  <a:lnTo>
                    <a:pt x="1392" y="1531"/>
                  </a:lnTo>
                  <a:lnTo>
                    <a:pt x="1363" y="1402"/>
                  </a:lnTo>
                  <a:lnTo>
                    <a:pt x="1353" y="1272"/>
                  </a:lnTo>
                  <a:lnTo>
                    <a:pt x="1358" y="1143"/>
                  </a:lnTo>
                  <a:lnTo>
                    <a:pt x="1382" y="1008"/>
                  </a:lnTo>
                  <a:lnTo>
                    <a:pt x="1430" y="869"/>
                  </a:lnTo>
                  <a:lnTo>
                    <a:pt x="1488" y="739"/>
                  </a:lnTo>
                  <a:lnTo>
                    <a:pt x="1555" y="615"/>
                  </a:lnTo>
                  <a:lnTo>
                    <a:pt x="1632" y="499"/>
                  </a:lnTo>
                  <a:lnTo>
                    <a:pt x="1723" y="394"/>
                  </a:lnTo>
                  <a:lnTo>
                    <a:pt x="1824" y="298"/>
                  </a:lnTo>
                  <a:lnTo>
                    <a:pt x="1934" y="216"/>
                  </a:lnTo>
                  <a:lnTo>
                    <a:pt x="2054" y="144"/>
                  </a:lnTo>
                  <a:lnTo>
                    <a:pt x="2217" y="110"/>
                  </a:lnTo>
                  <a:lnTo>
                    <a:pt x="2381" y="72"/>
                  </a:lnTo>
                  <a:lnTo>
                    <a:pt x="2443" y="58"/>
                  </a:lnTo>
                  <a:lnTo>
                    <a:pt x="2510" y="53"/>
                  </a:lnTo>
                  <a:lnTo>
                    <a:pt x="2635" y="62"/>
                  </a:lnTo>
                  <a:lnTo>
                    <a:pt x="2755" y="96"/>
                  </a:lnTo>
                  <a:lnTo>
                    <a:pt x="2880" y="134"/>
                  </a:lnTo>
                  <a:lnTo>
                    <a:pt x="3010" y="187"/>
                  </a:lnTo>
                  <a:lnTo>
                    <a:pt x="3125" y="259"/>
                  </a:lnTo>
                  <a:lnTo>
                    <a:pt x="3226" y="350"/>
                  </a:lnTo>
                  <a:lnTo>
                    <a:pt x="3317" y="451"/>
                  </a:lnTo>
                  <a:lnTo>
                    <a:pt x="3394" y="566"/>
                  </a:lnTo>
                  <a:lnTo>
                    <a:pt x="3466" y="687"/>
                  </a:lnTo>
                  <a:lnTo>
                    <a:pt x="3523" y="816"/>
                  </a:lnTo>
                  <a:lnTo>
                    <a:pt x="3571" y="946"/>
                  </a:lnTo>
                  <a:lnTo>
                    <a:pt x="3610" y="1162"/>
                  </a:lnTo>
                  <a:lnTo>
                    <a:pt x="3629" y="1378"/>
                  </a:lnTo>
                  <a:lnTo>
                    <a:pt x="3634" y="1387"/>
                  </a:lnTo>
                  <a:lnTo>
                    <a:pt x="3648" y="1392"/>
                  </a:lnTo>
                  <a:lnTo>
                    <a:pt x="3672" y="1311"/>
                  </a:lnTo>
                  <a:lnTo>
                    <a:pt x="3672" y="1224"/>
                  </a:lnTo>
                  <a:lnTo>
                    <a:pt x="3653" y="1047"/>
                  </a:lnTo>
                  <a:lnTo>
                    <a:pt x="3619" y="965"/>
                  </a:lnTo>
                  <a:lnTo>
                    <a:pt x="3595" y="879"/>
                  </a:lnTo>
                  <a:lnTo>
                    <a:pt x="3576" y="787"/>
                  </a:lnTo>
                  <a:lnTo>
                    <a:pt x="3552" y="696"/>
                  </a:lnTo>
                  <a:lnTo>
                    <a:pt x="3494" y="562"/>
                  </a:lnTo>
                  <a:lnTo>
                    <a:pt x="3456" y="504"/>
                  </a:lnTo>
                  <a:lnTo>
                    <a:pt x="3398" y="451"/>
                  </a:lnTo>
                  <a:lnTo>
                    <a:pt x="3326" y="350"/>
                  </a:lnTo>
                  <a:lnTo>
                    <a:pt x="3240" y="259"/>
                  </a:lnTo>
                  <a:lnTo>
                    <a:pt x="3139" y="182"/>
                  </a:lnTo>
                  <a:lnTo>
                    <a:pt x="3029" y="130"/>
                  </a:lnTo>
                  <a:lnTo>
                    <a:pt x="2894" y="101"/>
                  </a:lnTo>
                  <a:lnTo>
                    <a:pt x="2760" y="58"/>
                  </a:lnTo>
                  <a:lnTo>
                    <a:pt x="2630" y="24"/>
                  </a:lnTo>
                  <a:lnTo>
                    <a:pt x="25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1" name="Freeform 63"/>
            <p:cNvSpPr>
              <a:spLocks/>
            </p:cNvSpPr>
            <p:nvPr/>
          </p:nvSpPr>
          <p:spPr bwMode="auto">
            <a:xfrm rot="15207463">
              <a:off x="4846" y="365"/>
              <a:ext cx="352" cy="313"/>
            </a:xfrm>
            <a:custGeom>
              <a:avLst/>
              <a:gdLst>
                <a:gd name="T0" fmla="*/ 1066 w 1940"/>
                <a:gd name="T1" fmla="*/ 0 h 1954"/>
                <a:gd name="T2" fmla="*/ 812 w 1940"/>
                <a:gd name="T3" fmla="*/ 29 h 1954"/>
                <a:gd name="T4" fmla="*/ 572 w 1940"/>
                <a:gd name="T5" fmla="*/ 110 h 1954"/>
                <a:gd name="T6" fmla="*/ 365 w 1940"/>
                <a:gd name="T7" fmla="*/ 249 h 1954"/>
                <a:gd name="T8" fmla="*/ 207 w 1940"/>
                <a:gd name="T9" fmla="*/ 432 h 1954"/>
                <a:gd name="T10" fmla="*/ 92 w 1940"/>
                <a:gd name="T11" fmla="*/ 643 h 1954"/>
                <a:gd name="T12" fmla="*/ 15 w 1940"/>
                <a:gd name="T13" fmla="*/ 878 h 1954"/>
                <a:gd name="T14" fmla="*/ 0 w 1940"/>
                <a:gd name="T15" fmla="*/ 1123 h 1954"/>
                <a:gd name="T16" fmla="*/ 63 w 1940"/>
                <a:gd name="T17" fmla="*/ 1378 h 1954"/>
                <a:gd name="T18" fmla="*/ 178 w 1940"/>
                <a:gd name="T19" fmla="*/ 1618 h 1954"/>
                <a:gd name="T20" fmla="*/ 255 w 1940"/>
                <a:gd name="T21" fmla="*/ 1733 h 1954"/>
                <a:gd name="T22" fmla="*/ 284 w 1940"/>
                <a:gd name="T23" fmla="*/ 1723 h 1954"/>
                <a:gd name="T24" fmla="*/ 231 w 1940"/>
                <a:gd name="T25" fmla="*/ 1627 h 1954"/>
                <a:gd name="T26" fmla="*/ 140 w 1940"/>
                <a:gd name="T27" fmla="*/ 1454 h 1954"/>
                <a:gd name="T28" fmla="*/ 77 w 1940"/>
                <a:gd name="T29" fmla="*/ 1258 h 1954"/>
                <a:gd name="T30" fmla="*/ 63 w 1940"/>
                <a:gd name="T31" fmla="*/ 1046 h 1954"/>
                <a:gd name="T32" fmla="*/ 101 w 1940"/>
                <a:gd name="T33" fmla="*/ 816 h 1954"/>
                <a:gd name="T34" fmla="*/ 192 w 1940"/>
                <a:gd name="T35" fmla="*/ 600 h 1954"/>
                <a:gd name="T36" fmla="*/ 322 w 1940"/>
                <a:gd name="T37" fmla="*/ 408 h 1954"/>
                <a:gd name="T38" fmla="*/ 490 w 1940"/>
                <a:gd name="T39" fmla="*/ 249 h 1954"/>
                <a:gd name="T40" fmla="*/ 682 w 1940"/>
                <a:gd name="T41" fmla="*/ 125 h 1954"/>
                <a:gd name="T42" fmla="*/ 884 w 1940"/>
                <a:gd name="T43" fmla="*/ 62 h 1954"/>
                <a:gd name="T44" fmla="*/ 1085 w 1940"/>
                <a:gd name="T45" fmla="*/ 53 h 1954"/>
                <a:gd name="T46" fmla="*/ 1282 w 1940"/>
                <a:gd name="T47" fmla="*/ 91 h 1954"/>
                <a:gd name="T48" fmla="*/ 1450 w 1940"/>
                <a:gd name="T49" fmla="*/ 177 h 1954"/>
                <a:gd name="T50" fmla="*/ 1623 w 1940"/>
                <a:gd name="T51" fmla="*/ 350 h 1954"/>
                <a:gd name="T52" fmla="*/ 1762 w 1940"/>
                <a:gd name="T53" fmla="*/ 590 h 1954"/>
                <a:gd name="T54" fmla="*/ 1844 w 1940"/>
                <a:gd name="T55" fmla="*/ 854 h 1954"/>
                <a:gd name="T56" fmla="*/ 1844 w 1940"/>
                <a:gd name="T57" fmla="*/ 1118 h 1954"/>
                <a:gd name="T58" fmla="*/ 1772 w 1940"/>
                <a:gd name="T59" fmla="*/ 1368 h 1954"/>
                <a:gd name="T60" fmla="*/ 1647 w 1940"/>
                <a:gd name="T61" fmla="*/ 1584 h 1954"/>
                <a:gd name="T62" fmla="*/ 1503 w 1940"/>
                <a:gd name="T63" fmla="*/ 1762 h 1954"/>
                <a:gd name="T64" fmla="*/ 1330 w 1940"/>
                <a:gd name="T65" fmla="*/ 1887 h 1954"/>
                <a:gd name="T66" fmla="*/ 1239 w 1940"/>
                <a:gd name="T67" fmla="*/ 1954 h 1954"/>
                <a:gd name="T68" fmla="*/ 1340 w 1940"/>
                <a:gd name="T69" fmla="*/ 1935 h 1954"/>
                <a:gd name="T70" fmla="*/ 1513 w 1940"/>
                <a:gd name="T71" fmla="*/ 1819 h 1954"/>
                <a:gd name="T72" fmla="*/ 1661 w 1940"/>
                <a:gd name="T73" fmla="*/ 1656 h 1954"/>
                <a:gd name="T74" fmla="*/ 1796 w 1940"/>
                <a:gd name="T75" fmla="*/ 1445 h 1954"/>
                <a:gd name="T76" fmla="*/ 1892 w 1940"/>
                <a:gd name="T77" fmla="*/ 1210 h 1954"/>
                <a:gd name="T78" fmla="*/ 1940 w 1940"/>
                <a:gd name="T79" fmla="*/ 955 h 1954"/>
                <a:gd name="T80" fmla="*/ 1921 w 1940"/>
                <a:gd name="T81" fmla="*/ 710 h 1954"/>
                <a:gd name="T82" fmla="*/ 1844 w 1940"/>
                <a:gd name="T83" fmla="*/ 499 h 1954"/>
                <a:gd name="T84" fmla="*/ 1724 w 1940"/>
                <a:gd name="T85" fmla="*/ 312 h 1954"/>
                <a:gd name="T86" fmla="*/ 1570 w 1940"/>
                <a:gd name="T87" fmla="*/ 163 h 1954"/>
                <a:gd name="T88" fmla="*/ 1388 w 1940"/>
                <a:gd name="T89" fmla="*/ 53 h 1954"/>
                <a:gd name="T90" fmla="*/ 1196 w 1940"/>
                <a:gd name="T91" fmla="*/ 0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0" h="1954">
                  <a:moveTo>
                    <a:pt x="1196" y="0"/>
                  </a:moveTo>
                  <a:lnTo>
                    <a:pt x="1066" y="0"/>
                  </a:lnTo>
                  <a:lnTo>
                    <a:pt x="937" y="5"/>
                  </a:lnTo>
                  <a:lnTo>
                    <a:pt x="812" y="29"/>
                  </a:lnTo>
                  <a:lnTo>
                    <a:pt x="687" y="62"/>
                  </a:lnTo>
                  <a:lnTo>
                    <a:pt x="572" y="110"/>
                  </a:lnTo>
                  <a:lnTo>
                    <a:pt x="466" y="173"/>
                  </a:lnTo>
                  <a:lnTo>
                    <a:pt x="365" y="249"/>
                  </a:lnTo>
                  <a:lnTo>
                    <a:pt x="279" y="345"/>
                  </a:lnTo>
                  <a:lnTo>
                    <a:pt x="207" y="432"/>
                  </a:lnTo>
                  <a:lnTo>
                    <a:pt x="144" y="533"/>
                  </a:lnTo>
                  <a:lnTo>
                    <a:pt x="92" y="643"/>
                  </a:lnTo>
                  <a:lnTo>
                    <a:pt x="48" y="758"/>
                  </a:lnTo>
                  <a:lnTo>
                    <a:pt x="15" y="878"/>
                  </a:lnTo>
                  <a:lnTo>
                    <a:pt x="0" y="998"/>
                  </a:lnTo>
                  <a:lnTo>
                    <a:pt x="0" y="1123"/>
                  </a:lnTo>
                  <a:lnTo>
                    <a:pt x="20" y="1243"/>
                  </a:lnTo>
                  <a:lnTo>
                    <a:pt x="63" y="1378"/>
                  </a:lnTo>
                  <a:lnTo>
                    <a:pt x="116" y="1502"/>
                  </a:lnTo>
                  <a:lnTo>
                    <a:pt x="178" y="1618"/>
                  </a:lnTo>
                  <a:lnTo>
                    <a:pt x="245" y="1728"/>
                  </a:lnTo>
                  <a:lnTo>
                    <a:pt x="255" y="1733"/>
                  </a:lnTo>
                  <a:lnTo>
                    <a:pt x="269" y="1733"/>
                  </a:lnTo>
                  <a:lnTo>
                    <a:pt x="284" y="1723"/>
                  </a:lnTo>
                  <a:lnTo>
                    <a:pt x="284" y="1704"/>
                  </a:lnTo>
                  <a:lnTo>
                    <a:pt x="231" y="1627"/>
                  </a:lnTo>
                  <a:lnTo>
                    <a:pt x="183" y="1546"/>
                  </a:lnTo>
                  <a:lnTo>
                    <a:pt x="140" y="1454"/>
                  </a:lnTo>
                  <a:lnTo>
                    <a:pt x="101" y="1358"/>
                  </a:lnTo>
                  <a:lnTo>
                    <a:pt x="77" y="1258"/>
                  </a:lnTo>
                  <a:lnTo>
                    <a:pt x="63" y="1152"/>
                  </a:lnTo>
                  <a:lnTo>
                    <a:pt x="63" y="1046"/>
                  </a:lnTo>
                  <a:lnTo>
                    <a:pt x="77" y="941"/>
                  </a:lnTo>
                  <a:lnTo>
                    <a:pt x="101" y="816"/>
                  </a:lnTo>
                  <a:lnTo>
                    <a:pt x="140" y="706"/>
                  </a:lnTo>
                  <a:lnTo>
                    <a:pt x="192" y="600"/>
                  </a:lnTo>
                  <a:lnTo>
                    <a:pt x="255" y="499"/>
                  </a:lnTo>
                  <a:lnTo>
                    <a:pt x="322" y="408"/>
                  </a:lnTo>
                  <a:lnTo>
                    <a:pt x="404" y="326"/>
                  </a:lnTo>
                  <a:lnTo>
                    <a:pt x="490" y="249"/>
                  </a:lnTo>
                  <a:lnTo>
                    <a:pt x="581" y="182"/>
                  </a:lnTo>
                  <a:lnTo>
                    <a:pt x="682" y="125"/>
                  </a:lnTo>
                  <a:lnTo>
                    <a:pt x="788" y="81"/>
                  </a:lnTo>
                  <a:lnTo>
                    <a:pt x="884" y="62"/>
                  </a:lnTo>
                  <a:lnTo>
                    <a:pt x="985" y="53"/>
                  </a:lnTo>
                  <a:lnTo>
                    <a:pt x="1085" y="53"/>
                  </a:lnTo>
                  <a:lnTo>
                    <a:pt x="1186" y="67"/>
                  </a:lnTo>
                  <a:lnTo>
                    <a:pt x="1282" y="91"/>
                  </a:lnTo>
                  <a:lnTo>
                    <a:pt x="1369" y="129"/>
                  </a:lnTo>
                  <a:lnTo>
                    <a:pt x="1450" y="177"/>
                  </a:lnTo>
                  <a:lnTo>
                    <a:pt x="1522" y="235"/>
                  </a:lnTo>
                  <a:lnTo>
                    <a:pt x="1623" y="350"/>
                  </a:lnTo>
                  <a:lnTo>
                    <a:pt x="1700" y="466"/>
                  </a:lnTo>
                  <a:lnTo>
                    <a:pt x="1762" y="590"/>
                  </a:lnTo>
                  <a:lnTo>
                    <a:pt x="1815" y="725"/>
                  </a:lnTo>
                  <a:lnTo>
                    <a:pt x="1844" y="854"/>
                  </a:lnTo>
                  <a:lnTo>
                    <a:pt x="1853" y="989"/>
                  </a:lnTo>
                  <a:lnTo>
                    <a:pt x="1844" y="1118"/>
                  </a:lnTo>
                  <a:lnTo>
                    <a:pt x="1815" y="1243"/>
                  </a:lnTo>
                  <a:lnTo>
                    <a:pt x="1772" y="1368"/>
                  </a:lnTo>
                  <a:lnTo>
                    <a:pt x="1714" y="1478"/>
                  </a:lnTo>
                  <a:lnTo>
                    <a:pt x="1647" y="1584"/>
                  </a:lnTo>
                  <a:lnTo>
                    <a:pt x="1575" y="1675"/>
                  </a:lnTo>
                  <a:lnTo>
                    <a:pt x="1503" y="1762"/>
                  </a:lnTo>
                  <a:lnTo>
                    <a:pt x="1421" y="1829"/>
                  </a:lnTo>
                  <a:lnTo>
                    <a:pt x="1330" y="1887"/>
                  </a:lnTo>
                  <a:lnTo>
                    <a:pt x="1234" y="1935"/>
                  </a:lnTo>
                  <a:lnTo>
                    <a:pt x="1239" y="1954"/>
                  </a:lnTo>
                  <a:lnTo>
                    <a:pt x="1292" y="1949"/>
                  </a:lnTo>
                  <a:lnTo>
                    <a:pt x="1340" y="1935"/>
                  </a:lnTo>
                  <a:lnTo>
                    <a:pt x="1431" y="1882"/>
                  </a:lnTo>
                  <a:lnTo>
                    <a:pt x="1513" y="1819"/>
                  </a:lnTo>
                  <a:lnTo>
                    <a:pt x="1589" y="1752"/>
                  </a:lnTo>
                  <a:lnTo>
                    <a:pt x="1661" y="1656"/>
                  </a:lnTo>
                  <a:lnTo>
                    <a:pt x="1733" y="1555"/>
                  </a:lnTo>
                  <a:lnTo>
                    <a:pt x="1796" y="1445"/>
                  </a:lnTo>
                  <a:lnTo>
                    <a:pt x="1849" y="1330"/>
                  </a:lnTo>
                  <a:lnTo>
                    <a:pt x="1892" y="1210"/>
                  </a:lnTo>
                  <a:lnTo>
                    <a:pt x="1921" y="1085"/>
                  </a:lnTo>
                  <a:lnTo>
                    <a:pt x="1940" y="955"/>
                  </a:lnTo>
                  <a:lnTo>
                    <a:pt x="1940" y="826"/>
                  </a:lnTo>
                  <a:lnTo>
                    <a:pt x="1921" y="710"/>
                  </a:lnTo>
                  <a:lnTo>
                    <a:pt x="1887" y="600"/>
                  </a:lnTo>
                  <a:lnTo>
                    <a:pt x="1844" y="499"/>
                  </a:lnTo>
                  <a:lnTo>
                    <a:pt x="1786" y="403"/>
                  </a:lnTo>
                  <a:lnTo>
                    <a:pt x="1724" y="312"/>
                  </a:lnTo>
                  <a:lnTo>
                    <a:pt x="1652" y="235"/>
                  </a:lnTo>
                  <a:lnTo>
                    <a:pt x="1570" y="163"/>
                  </a:lnTo>
                  <a:lnTo>
                    <a:pt x="1484" y="101"/>
                  </a:lnTo>
                  <a:lnTo>
                    <a:pt x="1388" y="53"/>
                  </a:lnTo>
                  <a:lnTo>
                    <a:pt x="1287" y="19"/>
                  </a:lnTo>
                  <a:lnTo>
                    <a:pt x="11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2" name="Freeform 64"/>
            <p:cNvSpPr>
              <a:spLocks/>
            </p:cNvSpPr>
            <p:nvPr/>
          </p:nvSpPr>
          <p:spPr bwMode="auto">
            <a:xfrm rot="15207463">
              <a:off x="4909" y="548"/>
              <a:ext cx="40" cy="40"/>
            </a:xfrm>
            <a:custGeom>
              <a:avLst/>
              <a:gdLst>
                <a:gd name="T0" fmla="*/ 187 w 221"/>
                <a:gd name="T1" fmla="*/ 0 h 254"/>
                <a:gd name="T2" fmla="*/ 57 w 221"/>
                <a:gd name="T3" fmla="*/ 14 h 254"/>
                <a:gd name="T4" fmla="*/ 0 w 221"/>
                <a:gd name="T5" fmla="*/ 254 h 254"/>
                <a:gd name="T6" fmla="*/ 206 w 221"/>
                <a:gd name="T7" fmla="*/ 197 h 254"/>
                <a:gd name="T8" fmla="*/ 221 w 221"/>
                <a:gd name="T9" fmla="*/ 14 h 254"/>
                <a:gd name="T10" fmla="*/ 187 w 221"/>
                <a:gd name="T11" fmla="*/ 0 h 254"/>
              </a:gdLst>
              <a:ahLst/>
              <a:cxnLst>
                <a:cxn ang="0">
                  <a:pos x="T0" y="T1"/>
                </a:cxn>
                <a:cxn ang="0">
                  <a:pos x="T2" y="T3"/>
                </a:cxn>
                <a:cxn ang="0">
                  <a:pos x="T4" y="T5"/>
                </a:cxn>
                <a:cxn ang="0">
                  <a:pos x="T6" y="T7"/>
                </a:cxn>
                <a:cxn ang="0">
                  <a:pos x="T8" y="T9"/>
                </a:cxn>
                <a:cxn ang="0">
                  <a:pos x="T10" y="T11"/>
                </a:cxn>
              </a:cxnLst>
              <a:rect l="0" t="0" r="r" b="b"/>
              <a:pathLst>
                <a:path w="221" h="254">
                  <a:moveTo>
                    <a:pt x="187" y="0"/>
                  </a:moveTo>
                  <a:lnTo>
                    <a:pt x="57" y="14"/>
                  </a:lnTo>
                  <a:lnTo>
                    <a:pt x="0" y="254"/>
                  </a:lnTo>
                  <a:lnTo>
                    <a:pt x="206" y="197"/>
                  </a:lnTo>
                  <a:lnTo>
                    <a:pt x="221" y="14"/>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3" name="Freeform 65"/>
            <p:cNvSpPr>
              <a:spLocks/>
            </p:cNvSpPr>
            <p:nvPr/>
          </p:nvSpPr>
          <p:spPr bwMode="auto">
            <a:xfrm rot="15207463">
              <a:off x="4938" y="579"/>
              <a:ext cx="43" cy="59"/>
            </a:xfrm>
            <a:custGeom>
              <a:avLst/>
              <a:gdLst>
                <a:gd name="T0" fmla="*/ 235 w 240"/>
                <a:gd name="T1" fmla="*/ 5 h 361"/>
                <a:gd name="T2" fmla="*/ 183 w 240"/>
                <a:gd name="T3" fmla="*/ 29 h 361"/>
                <a:gd name="T4" fmla="*/ 130 w 240"/>
                <a:gd name="T5" fmla="*/ 58 h 361"/>
                <a:gd name="T6" fmla="*/ 87 w 240"/>
                <a:gd name="T7" fmla="*/ 96 h 361"/>
                <a:gd name="T8" fmla="*/ 58 w 240"/>
                <a:gd name="T9" fmla="*/ 149 h 361"/>
                <a:gd name="T10" fmla="*/ 43 w 240"/>
                <a:gd name="T11" fmla="*/ 202 h 361"/>
                <a:gd name="T12" fmla="*/ 24 w 240"/>
                <a:gd name="T13" fmla="*/ 255 h 361"/>
                <a:gd name="T14" fmla="*/ 10 w 240"/>
                <a:gd name="T15" fmla="*/ 308 h 361"/>
                <a:gd name="T16" fmla="*/ 0 w 240"/>
                <a:gd name="T17" fmla="*/ 361 h 361"/>
                <a:gd name="T18" fmla="*/ 168 w 240"/>
                <a:gd name="T19" fmla="*/ 260 h 361"/>
                <a:gd name="T20" fmla="*/ 187 w 240"/>
                <a:gd name="T21" fmla="*/ 226 h 361"/>
                <a:gd name="T22" fmla="*/ 197 w 240"/>
                <a:gd name="T23" fmla="*/ 188 h 361"/>
                <a:gd name="T24" fmla="*/ 202 w 240"/>
                <a:gd name="T25" fmla="*/ 145 h 361"/>
                <a:gd name="T26" fmla="*/ 221 w 240"/>
                <a:gd name="T27" fmla="*/ 106 h 361"/>
                <a:gd name="T28" fmla="*/ 240 w 240"/>
                <a:gd name="T29" fmla="*/ 0 h 361"/>
                <a:gd name="T30" fmla="*/ 235 w 240"/>
                <a:gd name="T31" fmla="*/ 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361">
                  <a:moveTo>
                    <a:pt x="235" y="5"/>
                  </a:moveTo>
                  <a:lnTo>
                    <a:pt x="183" y="29"/>
                  </a:lnTo>
                  <a:lnTo>
                    <a:pt x="130" y="58"/>
                  </a:lnTo>
                  <a:lnTo>
                    <a:pt x="87" y="96"/>
                  </a:lnTo>
                  <a:lnTo>
                    <a:pt x="58" y="149"/>
                  </a:lnTo>
                  <a:lnTo>
                    <a:pt x="43" y="202"/>
                  </a:lnTo>
                  <a:lnTo>
                    <a:pt x="24" y="255"/>
                  </a:lnTo>
                  <a:lnTo>
                    <a:pt x="10" y="308"/>
                  </a:lnTo>
                  <a:lnTo>
                    <a:pt x="0" y="361"/>
                  </a:lnTo>
                  <a:lnTo>
                    <a:pt x="168" y="260"/>
                  </a:lnTo>
                  <a:lnTo>
                    <a:pt x="187" y="226"/>
                  </a:lnTo>
                  <a:lnTo>
                    <a:pt x="197" y="188"/>
                  </a:lnTo>
                  <a:lnTo>
                    <a:pt x="202" y="145"/>
                  </a:lnTo>
                  <a:lnTo>
                    <a:pt x="221" y="106"/>
                  </a:lnTo>
                  <a:lnTo>
                    <a:pt x="240" y="0"/>
                  </a:lnTo>
                  <a:lnTo>
                    <a:pt x="23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4" name="Freeform 66"/>
            <p:cNvSpPr>
              <a:spLocks/>
            </p:cNvSpPr>
            <p:nvPr/>
          </p:nvSpPr>
          <p:spPr bwMode="auto">
            <a:xfrm rot="15207463">
              <a:off x="4983" y="568"/>
              <a:ext cx="3" cy="30"/>
            </a:xfrm>
            <a:custGeom>
              <a:avLst/>
              <a:gdLst>
                <a:gd name="T0" fmla="*/ 10 w 15"/>
                <a:gd name="T1" fmla="*/ 5 h 187"/>
                <a:gd name="T2" fmla="*/ 0 w 15"/>
                <a:gd name="T3" fmla="*/ 187 h 187"/>
                <a:gd name="T4" fmla="*/ 15 w 15"/>
                <a:gd name="T5" fmla="*/ 0 h 187"/>
                <a:gd name="T6" fmla="*/ 10 w 15"/>
                <a:gd name="T7" fmla="*/ 5 h 187"/>
              </a:gdLst>
              <a:ahLst/>
              <a:cxnLst>
                <a:cxn ang="0">
                  <a:pos x="T0" y="T1"/>
                </a:cxn>
                <a:cxn ang="0">
                  <a:pos x="T2" y="T3"/>
                </a:cxn>
                <a:cxn ang="0">
                  <a:pos x="T4" y="T5"/>
                </a:cxn>
                <a:cxn ang="0">
                  <a:pos x="T6" y="T7"/>
                </a:cxn>
              </a:cxnLst>
              <a:rect l="0" t="0" r="r" b="b"/>
              <a:pathLst>
                <a:path w="15" h="187">
                  <a:moveTo>
                    <a:pt x="10" y="5"/>
                  </a:moveTo>
                  <a:lnTo>
                    <a:pt x="0" y="187"/>
                  </a:lnTo>
                  <a:lnTo>
                    <a:pt x="15" y="0"/>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5" name="Freeform 67"/>
            <p:cNvSpPr>
              <a:spLocks/>
            </p:cNvSpPr>
            <p:nvPr/>
          </p:nvSpPr>
          <p:spPr bwMode="auto">
            <a:xfrm rot="15207463">
              <a:off x="4986" y="578"/>
              <a:ext cx="42" cy="57"/>
            </a:xfrm>
            <a:custGeom>
              <a:avLst/>
              <a:gdLst>
                <a:gd name="T0" fmla="*/ 220 w 230"/>
                <a:gd name="T1" fmla="*/ 5 h 351"/>
                <a:gd name="T2" fmla="*/ 168 w 230"/>
                <a:gd name="T3" fmla="*/ 44 h 351"/>
                <a:gd name="T4" fmla="*/ 105 w 230"/>
                <a:gd name="T5" fmla="*/ 77 h 351"/>
                <a:gd name="T6" fmla="*/ 72 w 230"/>
                <a:gd name="T7" fmla="*/ 101 h 351"/>
                <a:gd name="T8" fmla="*/ 48 w 230"/>
                <a:gd name="T9" fmla="*/ 130 h 351"/>
                <a:gd name="T10" fmla="*/ 19 w 230"/>
                <a:gd name="T11" fmla="*/ 197 h 351"/>
                <a:gd name="T12" fmla="*/ 4 w 230"/>
                <a:gd name="T13" fmla="*/ 274 h 351"/>
                <a:gd name="T14" fmla="*/ 0 w 230"/>
                <a:gd name="T15" fmla="*/ 351 h 351"/>
                <a:gd name="T16" fmla="*/ 211 w 230"/>
                <a:gd name="T17" fmla="*/ 207 h 351"/>
                <a:gd name="T18" fmla="*/ 230 w 230"/>
                <a:gd name="T19" fmla="*/ 0 h 351"/>
                <a:gd name="T20" fmla="*/ 220 w 230"/>
                <a:gd name="T21"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351">
                  <a:moveTo>
                    <a:pt x="220" y="5"/>
                  </a:moveTo>
                  <a:lnTo>
                    <a:pt x="168" y="44"/>
                  </a:lnTo>
                  <a:lnTo>
                    <a:pt x="105" y="77"/>
                  </a:lnTo>
                  <a:lnTo>
                    <a:pt x="72" y="101"/>
                  </a:lnTo>
                  <a:lnTo>
                    <a:pt x="48" y="130"/>
                  </a:lnTo>
                  <a:lnTo>
                    <a:pt x="19" y="197"/>
                  </a:lnTo>
                  <a:lnTo>
                    <a:pt x="4" y="274"/>
                  </a:lnTo>
                  <a:lnTo>
                    <a:pt x="0" y="351"/>
                  </a:lnTo>
                  <a:lnTo>
                    <a:pt x="211" y="207"/>
                  </a:lnTo>
                  <a:lnTo>
                    <a:pt x="230" y="0"/>
                  </a:lnTo>
                  <a:lnTo>
                    <a:pt x="22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6" name="Freeform 68"/>
            <p:cNvSpPr>
              <a:spLocks/>
            </p:cNvSpPr>
            <p:nvPr/>
          </p:nvSpPr>
          <p:spPr bwMode="auto">
            <a:xfrm rot="15207463">
              <a:off x="5015" y="588"/>
              <a:ext cx="34" cy="28"/>
            </a:xfrm>
            <a:custGeom>
              <a:avLst/>
              <a:gdLst>
                <a:gd name="T0" fmla="*/ 197 w 197"/>
                <a:gd name="T1" fmla="*/ 0 h 173"/>
                <a:gd name="T2" fmla="*/ 144 w 197"/>
                <a:gd name="T3" fmla="*/ 34 h 173"/>
                <a:gd name="T4" fmla="*/ 92 w 197"/>
                <a:gd name="T5" fmla="*/ 72 h 173"/>
                <a:gd name="T6" fmla="*/ 39 w 197"/>
                <a:gd name="T7" fmla="*/ 120 h 173"/>
                <a:gd name="T8" fmla="*/ 0 w 197"/>
                <a:gd name="T9" fmla="*/ 173 h 173"/>
                <a:gd name="T10" fmla="*/ 197 w 197"/>
                <a:gd name="T11" fmla="*/ 0 h 173"/>
              </a:gdLst>
              <a:ahLst/>
              <a:cxnLst>
                <a:cxn ang="0">
                  <a:pos x="T0" y="T1"/>
                </a:cxn>
                <a:cxn ang="0">
                  <a:pos x="T2" y="T3"/>
                </a:cxn>
                <a:cxn ang="0">
                  <a:pos x="T4" y="T5"/>
                </a:cxn>
                <a:cxn ang="0">
                  <a:pos x="T6" y="T7"/>
                </a:cxn>
                <a:cxn ang="0">
                  <a:pos x="T8" y="T9"/>
                </a:cxn>
                <a:cxn ang="0">
                  <a:pos x="T10" y="T11"/>
                </a:cxn>
              </a:cxnLst>
              <a:rect l="0" t="0" r="r" b="b"/>
              <a:pathLst>
                <a:path w="197" h="173">
                  <a:moveTo>
                    <a:pt x="197" y="0"/>
                  </a:moveTo>
                  <a:lnTo>
                    <a:pt x="144" y="34"/>
                  </a:lnTo>
                  <a:lnTo>
                    <a:pt x="92" y="72"/>
                  </a:lnTo>
                  <a:lnTo>
                    <a:pt x="39" y="120"/>
                  </a:lnTo>
                  <a:lnTo>
                    <a:pt x="0" y="173"/>
                  </a:lnTo>
                  <a:lnTo>
                    <a:pt x="1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7" name="Freeform 69"/>
            <p:cNvSpPr>
              <a:spLocks/>
            </p:cNvSpPr>
            <p:nvPr/>
          </p:nvSpPr>
          <p:spPr bwMode="auto">
            <a:xfrm rot="15207463">
              <a:off x="5022" y="313"/>
              <a:ext cx="192" cy="144"/>
            </a:xfrm>
            <a:custGeom>
              <a:avLst/>
              <a:gdLst>
                <a:gd name="T0" fmla="*/ 1032 w 1056"/>
                <a:gd name="T1" fmla="*/ 0 h 898"/>
                <a:gd name="T2" fmla="*/ 1018 w 1056"/>
                <a:gd name="T3" fmla="*/ 5 h 898"/>
                <a:gd name="T4" fmla="*/ 970 w 1056"/>
                <a:gd name="T5" fmla="*/ 120 h 898"/>
                <a:gd name="T6" fmla="*/ 907 w 1056"/>
                <a:gd name="T7" fmla="*/ 231 h 898"/>
                <a:gd name="T8" fmla="*/ 835 w 1056"/>
                <a:gd name="T9" fmla="*/ 336 h 898"/>
                <a:gd name="T10" fmla="*/ 754 w 1056"/>
                <a:gd name="T11" fmla="*/ 432 h 898"/>
                <a:gd name="T12" fmla="*/ 663 w 1056"/>
                <a:gd name="T13" fmla="*/ 519 h 898"/>
                <a:gd name="T14" fmla="*/ 567 w 1056"/>
                <a:gd name="T15" fmla="*/ 600 h 898"/>
                <a:gd name="T16" fmla="*/ 466 w 1056"/>
                <a:gd name="T17" fmla="*/ 672 h 898"/>
                <a:gd name="T18" fmla="*/ 360 w 1056"/>
                <a:gd name="T19" fmla="*/ 730 h 898"/>
                <a:gd name="T20" fmla="*/ 274 w 1056"/>
                <a:gd name="T21" fmla="*/ 763 h 898"/>
                <a:gd name="T22" fmla="*/ 192 w 1056"/>
                <a:gd name="T23" fmla="*/ 802 h 898"/>
                <a:gd name="T24" fmla="*/ 106 w 1056"/>
                <a:gd name="T25" fmla="*/ 835 h 898"/>
                <a:gd name="T26" fmla="*/ 19 w 1056"/>
                <a:gd name="T27" fmla="*/ 855 h 898"/>
                <a:gd name="T28" fmla="*/ 10 w 1056"/>
                <a:gd name="T29" fmla="*/ 859 h 898"/>
                <a:gd name="T30" fmla="*/ 0 w 1056"/>
                <a:gd name="T31" fmla="*/ 869 h 898"/>
                <a:gd name="T32" fmla="*/ 15 w 1056"/>
                <a:gd name="T33" fmla="*/ 888 h 898"/>
                <a:gd name="T34" fmla="*/ 43 w 1056"/>
                <a:gd name="T35" fmla="*/ 898 h 898"/>
                <a:gd name="T36" fmla="*/ 96 w 1056"/>
                <a:gd name="T37" fmla="*/ 893 h 898"/>
                <a:gd name="T38" fmla="*/ 259 w 1056"/>
                <a:gd name="T39" fmla="*/ 859 h 898"/>
                <a:gd name="T40" fmla="*/ 336 w 1056"/>
                <a:gd name="T41" fmla="*/ 835 h 898"/>
                <a:gd name="T42" fmla="*/ 408 w 1056"/>
                <a:gd name="T43" fmla="*/ 807 h 898"/>
                <a:gd name="T44" fmla="*/ 471 w 1056"/>
                <a:gd name="T45" fmla="*/ 768 h 898"/>
                <a:gd name="T46" fmla="*/ 533 w 1056"/>
                <a:gd name="T47" fmla="*/ 725 h 898"/>
                <a:gd name="T48" fmla="*/ 591 w 1056"/>
                <a:gd name="T49" fmla="*/ 677 h 898"/>
                <a:gd name="T50" fmla="*/ 643 w 1056"/>
                <a:gd name="T51" fmla="*/ 619 h 898"/>
                <a:gd name="T52" fmla="*/ 754 w 1056"/>
                <a:gd name="T53" fmla="*/ 509 h 898"/>
                <a:gd name="T54" fmla="*/ 845 w 1056"/>
                <a:gd name="T55" fmla="*/ 394 h 898"/>
                <a:gd name="T56" fmla="*/ 922 w 1056"/>
                <a:gd name="T57" fmla="*/ 279 h 898"/>
                <a:gd name="T58" fmla="*/ 1003 w 1056"/>
                <a:gd name="T59" fmla="*/ 163 h 898"/>
                <a:gd name="T60" fmla="*/ 1018 w 1056"/>
                <a:gd name="T61" fmla="*/ 125 h 898"/>
                <a:gd name="T62" fmla="*/ 1032 w 1056"/>
                <a:gd name="T63" fmla="*/ 91 h 898"/>
                <a:gd name="T64" fmla="*/ 1047 w 1056"/>
                <a:gd name="T65" fmla="*/ 62 h 898"/>
                <a:gd name="T66" fmla="*/ 1056 w 1056"/>
                <a:gd name="T67" fmla="*/ 29 h 898"/>
                <a:gd name="T68" fmla="*/ 1037 w 1056"/>
                <a:gd name="T69" fmla="*/ 0 h 898"/>
                <a:gd name="T70" fmla="*/ 1032 w 1056"/>
                <a:gd name="T7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 h="898">
                  <a:moveTo>
                    <a:pt x="1032" y="0"/>
                  </a:moveTo>
                  <a:lnTo>
                    <a:pt x="1018" y="5"/>
                  </a:lnTo>
                  <a:lnTo>
                    <a:pt x="970" y="120"/>
                  </a:lnTo>
                  <a:lnTo>
                    <a:pt x="907" y="231"/>
                  </a:lnTo>
                  <a:lnTo>
                    <a:pt x="835" y="336"/>
                  </a:lnTo>
                  <a:lnTo>
                    <a:pt x="754" y="432"/>
                  </a:lnTo>
                  <a:lnTo>
                    <a:pt x="663" y="519"/>
                  </a:lnTo>
                  <a:lnTo>
                    <a:pt x="567" y="600"/>
                  </a:lnTo>
                  <a:lnTo>
                    <a:pt x="466" y="672"/>
                  </a:lnTo>
                  <a:lnTo>
                    <a:pt x="360" y="730"/>
                  </a:lnTo>
                  <a:lnTo>
                    <a:pt x="274" y="763"/>
                  </a:lnTo>
                  <a:lnTo>
                    <a:pt x="192" y="802"/>
                  </a:lnTo>
                  <a:lnTo>
                    <a:pt x="106" y="835"/>
                  </a:lnTo>
                  <a:lnTo>
                    <a:pt x="19" y="855"/>
                  </a:lnTo>
                  <a:lnTo>
                    <a:pt x="10" y="859"/>
                  </a:lnTo>
                  <a:lnTo>
                    <a:pt x="0" y="869"/>
                  </a:lnTo>
                  <a:lnTo>
                    <a:pt x="15" y="888"/>
                  </a:lnTo>
                  <a:lnTo>
                    <a:pt x="43" y="898"/>
                  </a:lnTo>
                  <a:lnTo>
                    <a:pt x="96" y="893"/>
                  </a:lnTo>
                  <a:lnTo>
                    <a:pt x="259" y="859"/>
                  </a:lnTo>
                  <a:lnTo>
                    <a:pt x="336" y="835"/>
                  </a:lnTo>
                  <a:lnTo>
                    <a:pt x="408" y="807"/>
                  </a:lnTo>
                  <a:lnTo>
                    <a:pt x="471" y="768"/>
                  </a:lnTo>
                  <a:lnTo>
                    <a:pt x="533" y="725"/>
                  </a:lnTo>
                  <a:lnTo>
                    <a:pt x="591" y="677"/>
                  </a:lnTo>
                  <a:lnTo>
                    <a:pt x="643" y="619"/>
                  </a:lnTo>
                  <a:lnTo>
                    <a:pt x="754" y="509"/>
                  </a:lnTo>
                  <a:lnTo>
                    <a:pt x="845" y="394"/>
                  </a:lnTo>
                  <a:lnTo>
                    <a:pt x="922" y="279"/>
                  </a:lnTo>
                  <a:lnTo>
                    <a:pt x="1003" y="163"/>
                  </a:lnTo>
                  <a:lnTo>
                    <a:pt x="1018" y="125"/>
                  </a:lnTo>
                  <a:lnTo>
                    <a:pt x="1032" y="91"/>
                  </a:lnTo>
                  <a:lnTo>
                    <a:pt x="1047" y="62"/>
                  </a:lnTo>
                  <a:lnTo>
                    <a:pt x="1056" y="29"/>
                  </a:lnTo>
                  <a:lnTo>
                    <a:pt x="1037" y="0"/>
                  </a:lnTo>
                  <a:lnTo>
                    <a:pt x="10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8" name="Freeform 70"/>
            <p:cNvSpPr>
              <a:spLocks/>
            </p:cNvSpPr>
            <p:nvPr/>
          </p:nvSpPr>
          <p:spPr bwMode="auto">
            <a:xfrm rot="15207463">
              <a:off x="5133" y="526"/>
              <a:ext cx="91" cy="40"/>
            </a:xfrm>
            <a:custGeom>
              <a:avLst/>
              <a:gdLst>
                <a:gd name="T0" fmla="*/ 10 w 504"/>
                <a:gd name="T1" fmla="*/ 0 h 250"/>
                <a:gd name="T2" fmla="*/ 5 w 504"/>
                <a:gd name="T3" fmla="*/ 5 h 250"/>
                <a:gd name="T4" fmla="*/ 5 w 504"/>
                <a:gd name="T5" fmla="*/ 19 h 250"/>
                <a:gd name="T6" fmla="*/ 0 w 504"/>
                <a:gd name="T7" fmla="*/ 34 h 250"/>
                <a:gd name="T8" fmla="*/ 91 w 504"/>
                <a:gd name="T9" fmla="*/ 106 h 250"/>
                <a:gd name="T10" fmla="*/ 197 w 504"/>
                <a:gd name="T11" fmla="*/ 173 h 250"/>
                <a:gd name="T12" fmla="*/ 312 w 504"/>
                <a:gd name="T13" fmla="*/ 221 h 250"/>
                <a:gd name="T14" fmla="*/ 447 w 504"/>
                <a:gd name="T15" fmla="*/ 250 h 250"/>
                <a:gd name="T16" fmla="*/ 461 w 504"/>
                <a:gd name="T17" fmla="*/ 240 h 250"/>
                <a:gd name="T18" fmla="*/ 480 w 504"/>
                <a:gd name="T19" fmla="*/ 235 h 250"/>
                <a:gd name="T20" fmla="*/ 490 w 504"/>
                <a:gd name="T21" fmla="*/ 235 h 250"/>
                <a:gd name="T22" fmla="*/ 500 w 504"/>
                <a:gd name="T23" fmla="*/ 226 h 250"/>
                <a:gd name="T24" fmla="*/ 504 w 504"/>
                <a:gd name="T25" fmla="*/ 216 h 250"/>
                <a:gd name="T26" fmla="*/ 500 w 504"/>
                <a:gd name="T27" fmla="*/ 202 h 250"/>
                <a:gd name="T28" fmla="*/ 365 w 504"/>
                <a:gd name="T29" fmla="*/ 183 h 250"/>
                <a:gd name="T30" fmla="*/ 235 w 504"/>
                <a:gd name="T31" fmla="*/ 139 h 250"/>
                <a:gd name="T32" fmla="*/ 120 w 504"/>
                <a:gd name="T33" fmla="*/ 77 h 250"/>
                <a:gd name="T34" fmla="*/ 15 w 504"/>
                <a:gd name="T35" fmla="*/ 0 h 250"/>
                <a:gd name="T36" fmla="*/ 10 w 504"/>
                <a:gd name="T3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250">
                  <a:moveTo>
                    <a:pt x="10" y="0"/>
                  </a:moveTo>
                  <a:lnTo>
                    <a:pt x="5" y="5"/>
                  </a:lnTo>
                  <a:lnTo>
                    <a:pt x="5" y="19"/>
                  </a:lnTo>
                  <a:lnTo>
                    <a:pt x="0" y="34"/>
                  </a:lnTo>
                  <a:lnTo>
                    <a:pt x="91" y="106"/>
                  </a:lnTo>
                  <a:lnTo>
                    <a:pt x="197" y="173"/>
                  </a:lnTo>
                  <a:lnTo>
                    <a:pt x="312" y="221"/>
                  </a:lnTo>
                  <a:lnTo>
                    <a:pt x="447" y="250"/>
                  </a:lnTo>
                  <a:lnTo>
                    <a:pt x="461" y="240"/>
                  </a:lnTo>
                  <a:lnTo>
                    <a:pt x="480" y="235"/>
                  </a:lnTo>
                  <a:lnTo>
                    <a:pt x="490" y="235"/>
                  </a:lnTo>
                  <a:lnTo>
                    <a:pt x="500" y="226"/>
                  </a:lnTo>
                  <a:lnTo>
                    <a:pt x="504" y="216"/>
                  </a:lnTo>
                  <a:lnTo>
                    <a:pt x="500" y="202"/>
                  </a:lnTo>
                  <a:lnTo>
                    <a:pt x="365" y="183"/>
                  </a:lnTo>
                  <a:lnTo>
                    <a:pt x="235" y="139"/>
                  </a:lnTo>
                  <a:lnTo>
                    <a:pt x="120" y="77"/>
                  </a:lnTo>
                  <a:lnTo>
                    <a:pt x="15"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59" name="Freeform 71"/>
            <p:cNvSpPr>
              <a:spLocks/>
            </p:cNvSpPr>
            <p:nvPr/>
          </p:nvSpPr>
          <p:spPr bwMode="auto">
            <a:xfrm rot="15207463">
              <a:off x="5158" y="530"/>
              <a:ext cx="109" cy="41"/>
            </a:xfrm>
            <a:custGeom>
              <a:avLst/>
              <a:gdLst>
                <a:gd name="T0" fmla="*/ 33 w 609"/>
                <a:gd name="T1" fmla="*/ 0 h 259"/>
                <a:gd name="T2" fmla="*/ 24 w 609"/>
                <a:gd name="T3" fmla="*/ 0 h 259"/>
                <a:gd name="T4" fmla="*/ 9 w 609"/>
                <a:gd name="T5" fmla="*/ 4 h 259"/>
                <a:gd name="T6" fmla="*/ 0 w 609"/>
                <a:gd name="T7" fmla="*/ 38 h 259"/>
                <a:gd name="T8" fmla="*/ 62 w 609"/>
                <a:gd name="T9" fmla="*/ 86 h 259"/>
                <a:gd name="T10" fmla="*/ 124 w 609"/>
                <a:gd name="T11" fmla="*/ 124 h 259"/>
                <a:gd name="T12" fmla="*/ 196 w 609"/>
                <a:gd name="T13" fmla="*/ 163 h 259"/>
                <a:gd name="T14" fmla="*/ 273 w 609"/>
                <a:gd name="T15" fmla="*/ 192 h 259"/>
                <a:gd name="T16" fmla="*/ 432 w 609"/>
                <a:gd name="T17" fmla="*/ 235 h 259"/>
                <a:gd name="T18" fmla="*/ 600 w 609"/>
                <a:gd name="T19" fmla="*/ 259 h 259"/>
                <a:gd name="T20" fmla="*/ 605 w 609"/>
                <a:gd name="T21" fmla="*/ 240 h 259"/>
                <a:gd name="T22" fmla="*/ 609 w 609"/>
                <a:gd name="T23" fmla="*/ 230 h 259"/>
                <a:gd name="T24" fmla="*/ 369 w 609"/>
                <a:gd name="T25" fmla="*/ 163 h 259"/>
                <a:gd name="T26" fmla="*/ 350 w 609"/>
                <a:gd name="T27" fmla="*/ 163 h 259"/>
                <a:gd name="T28" fmla="*/ 33 w 609"/>
                <a:gd name="T2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9" h="259">
                  <a:moveTo>
                    <a:pt x="33" y="0"/>
                  </a:moveTo>
                  <a:lnTo>
                    <a:pt x="24" y="0"/>
                  </a:lnTo>
                  <a:lnTo>
                    <a:pt x="9" y="4"/>
                  </a:lnTo>
                  <a:lnTo>
                    <a:pt x="0" y="38"/>
                  </a:lnTo>
                  <a:lnTo>
                    <a:pt x="62" y="86"/>
                  </a:lnTo>
                  <a:lnTo>
                    <a:pt x="124" y="124"/>
                  </a:lnTo>
                  <a:lnTo>
                    <a:pt x="196" y="163"/>
                  </a:lnTo>
                  <a:lnTo>
                    <a:pt x="273" y="192"/>
                  </a:lnTo>
                  <a:lnTo>
                    <a:pt x="432" y="235"/>
                  </a:lnTo>
                  <a:lnTo>
                    <a:pt x="600" y="259"/>
                  </a:lnTo>
                  <a:lnTo>
                    <a:pt x="605" y="240"/>
                  </a:lnTo>
                  <a:lnTo>
                    <a:pt x="609" y="230"/>
                  </a:lnTo>
                  <a:lnTo>
                    <a:pt x="369" y="163"/>
                  </a:lnTo>
                  <a:lnTo>
                    <a:pt x="350" y="16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60" name="Freeform 72"/>
            <p:cNvSpPr>
              <a:spLocks/>
            </p:cNvSpPr>
            <p:nvPr/>
          </p:nvSpPr>
          <p:spPr bwMode="auto">
            <a:xfrm rot="15207463">
              <a:off x="5503" y="759"/>
              <a:ext cx="169" cy="184"/>
            </a:xfrm>
            <a:custGeom>
              <a:avLst/>
              <a:gdLst>
                <a:gd name="T0" fmla="*/ 518 w 931"/>
                <a:gd name="T1" fmla="*/ 0 h 1147"/>
                <a:gd name="T2" fmla="*/ 504 w 931"/>
                <a:gd name="T3" fmla="*/ 0 h 1147"/>
                <a:gd name="T4" fmla="*/ 466 w 931"/>
                <a:gd name="T5" fmla="*/ 384 h 1147"/>
                <a:gd name="T6" fmla="*/ 379 w 931"/>
                <a:gd name="T7" fmla="*/ 398 h 1147"/>
                <a:gd name="T8" fmla="*/ 288 w 931"/>
                <a:gd name="T9" fmla="*/ 422 h 1147"/>
                <a:gd name="T10" fmla="*/ 202 w 931"/>
                <a:gd name="T11" fmla="*/ 456 h 1147"/>
                <a:gd name="T12" fmla="*/ 168 w 931"/>
                <a:gd name="T13" fmla="*/ 480 h 1147"/>
                <a:gd name="T14" fmla="*/ 134 w 931"/>
                <a:gd name="T15" fmla="*/ 514 h 1147"/>
                <a:gd name="T16" fmla="*/ 77 w 931"/>
                <a:gd name="T17" fmla="*/ 591 h 1147"/>
                <a:gd name="T18" fmla="*/ 29 w 931"/>
                <a:gd name="T19" fmla="*/ 677 h 1147"/>
                <a:gd name="T20" fmla="*/ 10 w 931"/>
                <a:gd name="T21" fmla="*/ 725 h 1147"/>
                <a:gd name="T22" fmla="*/ 0 w 931"/>
                <a:gd name="T23" fmla="*/ 773 h 1147"/>
                <a:gd name="T24" fmla="*/ 5 w 931"/>
                <a:gd name="T25" fmla="*/ 821 h 1147"/>
                <a:gd name="T26" fmla="*/ 14 w 931"/>
                <a:gd name="T27" fmla="*/ 869 h 1147"/>
                <a:gd name="T28" fmla="*/ 34 w 931"/>
                <a:gd name="T29" fmla="*/ 917 h 1147"/>
                <a:gd name="T30" fmla="*/ 53 w 931"/>
                <a:gd name="T31" fmla="*/ 960 h 1147"/>
                <a:gd name="T32" fmla="*/ 106 w 931"/>
                <a:gd name="T33" fmla="*/ 1032 h 1147"/>
                <a:gd name="T34" fmla="*/ 245 w 931"/>
                <a:gd name="T35" fmla="*/ 1114 h 1147"/>
                <a:gd name="T36" fmla="*/ 322 w 931"/>
                <a:gd name="T37" fmla="*/ 1138 h 1147"/>
                <a:gd name="T38" fmla="*/ 408 w 931"/>
                <a:gd name="T39" fmla="*/ 1147 h 1147"/>
                <a:gd name="T40" fmla="*/ 418 w 931"/>
                <a:gd name="T41" fmla="*/ 1114 h 1147"/>
                <a:gd name="T42" fmla="*/ 346 w 931"/>
                <a:gd name="T43" fmla="*/ 1099 h 1147"/>
                <a:gd name="T44" fmla="*/ 278 w 931"/>
                <a:gd name="T45" fmla="*/ 1080 h 1147"/>
                <a:gd name="T46" fmla="*/ 221 w 931"/>
                <a:gd name="T47" fmla="*/ 1042 h 1147"/>
                <a:gd name="T48" fmla="*/ 173 w 931"/>
                <a:gd name="T49" fmla="*/ 984 h 1147"/>
                <a:gd name="T50" fmla="*/ 144 w 931"/>
                <a:gd name="T51" fmla="*/ 941 h 1147"/>
                <a:gd name="T52" fmla="*/ 125 w 931"/>
                <a:gd name="T53" fmla="*/ 898 h 1147"/>
                <a:gd name="T54" fmla="*/ 110 w 931"/>
                <a:gd name="T55" fmla="*/ 850 h 1147"/>
                <a:gd name="T56" fmla="*/ 110 w 931"/>
                <a:gd name="T57" fmla="*/ 802 h 1147"/>
                <a:gd name="T58" fmla="*/ 130 w 931"/>
                <a:gd name="T59" fmla="*/ 720 h 1147"/>
                <a:gd name="T60" fmla="*/ 163 w 931"/>
                <a:gd name="T61" fmla="*/ 658 h 1147"/>
                <a:gd name="T62" fmla="*/ 211 w 931"/>
                <a:gd name="T63" fmla="*/ 605 h 1147"/>
                <a:gd name="T64" fmla="*/ 264 w 931"/>
                <a:gd name="T65" fmla="*/ 562 h 1147"/>
                <a:gd name="T66" fmla="*/ 336 w 931"/>
                <a:gd name="T67" fmla="*/ 533 h 1147"/>
                <a:gd name="T68" fmla="*/ 413 w 931"/>
                <a:gd name="T69" fmla="*/ 518 h 1147"/>
                <a:gd name="T70" fmla="*/ 490 w 931"/>
                <a:gd name="T71" fmla="*/ 528 h 1147"/>
                <a:gd name="T72" fmla="*/ 557 w 931"/>
                <a:gd name="T73" fmla="*/ 562 h 1147"/>
                <a:gd name="T74" fmla="*/ 600 w 931"/>
                <a:gd name="T75" fmla="*/ 610 h 1147"/>
                <a:gd name="T76" fmla="*/ 634 w 931"/>
                <a:gd name="T77" fmla="*/ 658 h 1147"/>
                <a:gd name="T78" fmla="*/ 643 w 931"/>
                <a:gd name="T79" fmla="*/ 658 h 1147"/>
                <a:gd name="T80" fmla="*/ 653 w 931"/>
                <a:gd name="T81" fmla="*/ 653 h 1147"/>
                <a:gd name="T82" fmla="*/ 667 w 931"/>
                <a:gd name="T83" fmla="*/ 639 h 1147"/>
                <a:gd name="T84" fmla="*/ 547 w 931"/>
                <a:gd name="T85" fmla="*/ 456 h 1147"/>
                <a:gd name="T86" fmla="*/ 557 w 931"/>
                <a:gd name="T87" fmla="*/ 235 h 1147"/>
                <a:gd name="T88" fmla="*/ 562 w 931"/>
                <a:gd name="T89" fmla="*/ 226 h 1147"/>
                <a:gd name="T90" fmla="*/ 571 w 931"/>
                <a:gd name="T91" fmla="*/ 221 h 1147"/>
                <a:gd name="T92" fmla="*/ 648 w 931"/>
                <a:gd name="T93" fmla="*/ 278 h 1147"/>
                <a:gd name="T94" fmla="*/ 725 w 931"/>
                <a:gd name="T95" fmla="*/ 341 h 1147"/>
                <a:gd name="T96" fmla="*/ 811 w 931"/>
                <a:gd name="T97" fmla="*/ 389 h 1147"/>
                <a:gd name="T98" fmla="*/ 907 w 931"/>
                <a:gd name="T99" fmla="*/ 427 h 1147"/>
                <a:gd name="T100" fmla="*/ 922 w 931"/>
                <a:gd name="T101" fmla="*/ 413 h 1147"/>
                <a:gd name="T102" fmla="*/ 931 w 931"/>
                <a:gd name="T103" fmla="*/ 403 h 1147"/>
                <a:gd name="T104" fmla="*/ 739 w 931"/>
                <a:gd name="T105" fmla="*/ 274 h 1147"/>
                <a:gd name="T106" fmla="*/ 648 w 931"/>
                <a:gd name="T107" fmla="*/ 197 h 1147"/>
                <a:gd name="T108" fmla="*/ 576 w 931"/>
                <a:gd name="T109" fmla="*/ 106 h 1147"/>
                <a:gd name="T110" fmla="*/ 528 w 931"/>
                <a:gd name="T111" fmla="*/ 0 h 1147"/>
                <a:gd name="T112" fmla="*/ 518 w 931"/>
                <a:gd name="T11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1" h="1147">
                  <a:moveTo>
                    <a:pt x="518" y="0"/>
                  </a:moveTo>
                  <a:lnTo>
                    <a:pt x="504" y="0"/>
                  </a:lnTo>
                  <a:lnTo>
                    <a:pt x="466" y="384"/>
                  </a:lnTo>
                  <a:lnTo>
                    <a:pt x="379" y="398"/>
                  </a:lnTo>
                  <a:lnTo>
                    <a:pt x="288" y="422"/>
                  </a:lnTo>
                  <a:lnTo>
                    <a:pt x="202" y="456"/>
                  </a:lnTo>
                  <a:lnTo>
                    <a:pt x="168" y="480"/>
                  </a:lnTo>
                  <a:lnTo>
                    <a:pt x="134" y="514"/>
                  </a:lnTo>
                  <a:lnTo>
                    <a:pt x="77" y="591"/>
                  </a:lnTo>
                  <a:lnTo>
                    <a:pt x="29" y="677"/>
                  </a:lnTo>
                  <a:lnTo>
                    <a:pt x="10" y="725"/>
                  </a:lnTo>
                  <a:lnTo>
                    <a:pt x="0" y="773"/>
                  </a:lnTo>
                  <a:lnTo>
                    <a:pt x="5" y="821"/>
                  </a:lnTo>
                  <a:lnTo>
                    <a:pt x="14" y="869"/>
                  </a:lnTo>
                  <a:lnTo>
                    <a:pt x="34" y="917"/>
                  </a:lnTo>
                  <a:lnTo>
                    <a:pt x="53" y="960"/>
                  </a:lnTo>
                  <a:lnTo>
                    <a:pt x="106" y="1032"/>
                  </a:lnTo>
                  <a:lnTo>
                    <a:pt x="245" y="1114"/>
                  </a:lnTo>
                  <a:lnTo>
                    <a:pt x="322" y="1138"/>
                  </a:lnTo>
                  <a:lnTo>
                    <a:pt x="408" y="1147"/>
                  </a:lnTo>
                  <a:lnTo>
                    <a:pt x="418" y="1114"/>
                  </a:lnTo>
                  <a:lnTo>
                    <a:pt x="346" y="1099"/>
                  </a:lnTo>
                  <a:lnTo>
                    <a:pt x="278" y="1080"/>
                  </a:lnTo>
                  <a:lnTo>
                    <a:pt x="221" y="1042"/>
                  </a:lnTo>
                  <a:lnTo>
                    <a:pt x="173" y="984"/>
                  </a:lnTo>
                  <a:lnTo>
                    <a:pt x="144" y="941"/>
                  </a:lnTo>
                  <a:lnTo>
                    <a:pt x="125" y="898"/>
                  </a:lnTo>
                  <a:lnTo>
                    <a:pt x="110" y="850"/>
                  </a:lnTo>
                  <a:lnTo>
                    <a:pt x="110" y="802"/>
                  </a:lnTo>
                  <a:lnTo>
                    <a:pt x="130" y="720"/>
                  </a:lnTo>
                  <a:lnTo>
                    <a:pt x="163" y="658"/>
                  </a:lnTo>
                  <a:lnTo>
                    <a:pt x="211" y="605"/>
                  </a:lnTo>
                  <a:lnTo>
                    <a:pt x="264" y="562"/>
                  </a:lnTo>
                  <a:lnTo>
                    <a:pt x="336" y="533"/>
                  </a:lnTo>
                  <a:lnTo>
                    <a:pt x="413" y="518"/>
                  </a:lnTo>
                  <a:lnTo>
                    <a:pt x="490" y="528"/>
                  </a:lnTo>
                  <a:lnTo>
                    <a:pt x="557" y="562"/>
                  </a:lnTo>
                  <a:lnTo>
                    <a:pt x="600" y="610"/>
                  </a:lnTo>
                  <a:lnTo>
                    <a:pt x="634" y="658"/>
                  </a:lnTo>
                  <a:lnTo>
                    <a:pt x="643" y="658"/>
                  </a:lnTo>
                  <a:lnTo>
                    <a:pt x="653" y="653"/>
                  </a:lnTo>
                  <a:lnTo>
                    <a:pt x="667" y="639"/>
                  </a:lnTo>
                  <a:lnTo>
                    <a:pt x="547" y="456"/>
                  </a:lnTo>
                  <a:lnTo>
                    <a:pt x="557" y="235"/>
                  </a:lnTo>
                  <a:lnTo>
                    <a:pt x="562" y="226"/>
                  </a:lnTo>
                  <a:lnTo>
                    <a:pt x="571" y="221"/>
                  </a:lnTo>
                  <a:lnTo>
                    <a:pt x="648" y="278"/>
                  </a:lnTo>
                  <a:lnTo>
                    <a:pt x="725" y="341"/>
                  </a:lnTo>
                  <a:lnTo>
                    <a:pt x="811" y="389"/>
                  </a:lnTo>
                  <a:lnTo>
                    <a:pt x="907" y="427"/>
                  </a:lnTo>
                  <a:lnTo>
                    <a:pt x="922" y="413"/>
                  </a:lnTo>
                  <a:lnTo>
                    <a:pt x="931" y="403"/>
                  </a:lnTo>
                  <a:lnTo>
                    <a:pt x="739" y="274"/>
                  </a:lnTo>
                  <a:lnTo>
                    <a:pt x="648" y="197"/>
                  </a:lnTo>
                  <a:lnTo>
                    <a:pt x="576" y="106"/>
                  </a:lnTo>
                  <a:lnTo>
                    <a:pt x="528" y="0"/>
                  </a:lnTo>
                  <a:lnTo>
                    <a:pt x="5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61" name="Freeform 73"/>
            <p:cNvSpPr>
              <a:spLocks/>
            </p:cNvSpPr>
            <p:nvPr/>
          </p:nvSpPr>
          <p:spPr bwMode="auto">
            <a:xfrm rot="15207463">
              <a:off x="5349" y="242"/>
              <a:ext cx="5" cy="3"/>
            </a:xfrm>
            <a:custGeom>
              <a:avLst/>
              <a:gdLst>
                <a:gd name="T0" fmla="*/ 10 w 29"/>
                <a:gd name="T1" fmla="*/ 0 h 24"/>
                <a:gd name="T2" fmla="*/ 0 w 29"/>
                <a:gd name="T3" fmla="*/ 9 h 24"/>
                <a:gd name="T4" fmla="*/ 5 w 29"/>
                <a:gd name="T5" fmla="*/ 19 h 24"/>
                <a:gd name="T6" fmla="*/ 19 w 29"/>
                <a:gd name="T7" fmla="*/ 24 h 24"/>
                <a:gd name="T8" fmla="*/ 24 w 29"/>
                <a:gd name="T9" fmla="*/ 24 h 24"/>
                <a:gd name="T10" fmla="*/ 29 w 29"/>
                <a:gd name="T11" fmla="*/ 14 h 24"/>
                <a:gd name="T12" fmla="*/ 24 w 29"/>
                <a:gd name="T13" fmla="*/ 9 h 24"/>
                <a:gd name="T14" fmla="*/ 19 w 29"/>
                <a:gd name="T15" fmla="*/ 0 h 24"/>
                <a:gd name="T16" fmla="*/ 10 w 2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4">
                  <a:moveTo>
                    <a:pt x="10" y="0"/>
                  </a:moveTo>
                  <a:lnTo>
                    <a:pt x="0" y="9"/>
                  </a:lnTo>
                  <a:lnTo>
                    <a:pt x="5" y="19"/>
                  </a:lnTo>
                  <a:lnTo>
                    <a:pt x="19" y="24"/>
                  </a:lnTo>
                  <a:lnTo>
                    <a:pt x="24" y="24"/>
                  </a:lnTo>
                  <a:lnTo>
                    <a:pt x="29" y="14"/>
                  </a:lnTo>
                  <a:lnTo>
                    <a:pt x="24" y="9"/>
                  </a:lnTo>
                  <a:lnTo>
                    <a:pt x="19"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62" name="Freeform 74"/>
            <p:cNvSpPr>
              <a:spLocks/>
            </p:cNvSpPr>
            <p:nvPr/>
          </p:nvSpPr>
          <p:spPr bwMode="auto">
            <a:xfrm rot="15207463">
              <a:off x="4885" y="467"/>
              <a:ext cx="254" cy="284"/>
            </a:xfrm>
            <a:custGeom>
              <a:avLst/>
              <a:gdLst>
                <a:gd name="T0" fmla="*/ 278 w 1402"/>
                <a:gd name="T1" fmla="*/ 1675 h 1771"/>
                <a:gd name="T2" fmla="*/ 182 w 1402"/>
                <a:gd name="T3" fmla="*/ 1387 h 1771"/>
                <a:gd name="T4" fmla="*/ 163 w 1402"/>
                <a:gd name="T5" fmla="*/ 1018 h 1771"/>
                <a:gd name="T6" fmla="*/ 297 w 1402"/>
                <a:gd name="T7" fmla="*/ 691 h 1771"/>
                <a:gd name="T8" fmla="*/ 461 w 1402"/>
                <a:gd name="T9" fmla="*/ 441 h 1771"/>
                <a:gd name="T10" fmla="*/ 696 w 1402"/>
                <a:gd name="T11" fmla="*/ 211 h 1771"/>
                <a:gd name="T12" fmla="*/ 950 w 1402"/>
                <a:gd name="T13" fmla="*/ 125 h 1771"/>
                <a:gd name="T14" fmla="*/ 1402 w 1402"/>
                <a:gd name="T15" fmla="*/ 62 h 1771"/>
                <a:gd name="T16" fmla="*/ 1272 w 1402"/>
                <a:gd name="T17" fmla="*/ 0 h 1771"/>
                <a:gd name="T18" fmla="*/ 1090 w 1402"/>
                <a:gd name="T19" fmla="*/ 0 h 1771"/>
                <a:gd name="T20" fmla="*/ 816 w 1402"/>
                <a:gd name="T21" fmla="*/ 77 h 1771"/>
                <a:gd name="T22" fmla="*/ 629 w 1402"/>
                <a:gd name="T23" fmla="*/ 139 h 1771"/>
                <a:gd name="T24" fmla="*/ 461 w 1402"/>
                <a:gd name="T25" fmla="*/ 269 h 1771"/>
                <a:gd name="T26" fmla="*/ 350 w 1402"/>
                <a:gd name="T27" fmla="*/ 355 h 1771"/>
                <a:gd name="T28" fmla="*/ 259 w 1402"/>
                <a:gd name="T29" fmla="*/ 485 h 1771"/>
                <a:gd name="T30" fmla="*/ 163 w 1402"/>
                <a:gd name="T31" fmla="*/ 643 h 1771"/>
                <a:gd name="T32" fmla="*/ 43 w 1402"/>
                <a:gd name="T33" fmla="*/ 902 h 1771"/>
                <a:gd name="T34" fmla="*/ 0 w 1402"/>
                <a:gd name="T35" fmla="*/ 1099 h 1771"/>
                <a:gd name="T36" fmla="*/ 43 w 1402"/>
                <a:gd name="T37" fmla="*/ 1493 h 1771"/>
                <a:gd name="T38" fmla="*/ 216 w 1402"/>
                <a:gd name="T39" fmla="*/ 1771 h 1771"/>
                <a:gd name="T40" fmla="*/ 278 w 1402"/>
                <a:gd name="T41" fmla="*/ 1675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2" h="1771">
                  <a:moveTo>
                    <a:pt x="278" y="1675"/>
                  </a:moveTo>
                  <a:lnTo>
                    <a:pt x="182" y="1387"/>
                  </a:lnTo>
                  <a:lnTo>
                    <a:pt x="163" y="1018"/>
                  </a:lnTo>
                  <a:lnTo>
                    <a:pt x="297" y="691"/>
                  </a:lnTo>
                  <a:lnTo>
                    <a:pt x="461" y="441"/>
                  </a:lnTo>
                  <a:lnTo>
                    <a:pt x="696" y="211"/>
                  </a:lnTo>
                  <a:lnTo>
                    <a:pt x="950" y="125"/>
                  </a:lnTo>
                  <a:lnTo>
                    <a:pt x="1402" y="62"/>
                  </a:lnTo>
                  <a:lnTo>
                    <a:pt x="1272" y="0"/>
                  </a:lnTo>
                  <a:lnTo>
                    <a:pt x="1090" y="0"/>
                  </a:lnTo>
                  <a:lnTo>
                    <a:pt x="816" y="77"/>
                  </a:lnTo>
                  <a:lnTo>
                    <a:pt x="629" y="139"/>
                  </a:lnTo>
                  <a:lnTo>
                    <a:pt x="461" y="269"/>
                  </a:lnTo>
                  <a:lnTo>
                    <a:pt x="350" y="355"/>
                  </a:lnTo>
                  <a:lnTo>
                    <a:pt x="259" y="485"/>
                  </a:lnTo>
                  <a:lnTo>
                    <a:pt x="163" y="643"/>
                  </a:lnTo>
                  <a:lnTo>
                    <a:pt x="43" y="902"/>
                  </a:lnTo>
                  <a:lnTo>
                    <a:pt x="0" y="1099"/>
                  </a:lnTo>
                  <a:lnTo>
                    <a:pt x="43" y="1493"/>
                  </a:lnTo>
                  <a:lnTo>
                    <a:pt x="216" y="1771"/>
                  </a:lnTo>
                  <a:lnTo>
                    <a:pt x="278" y="1675"/>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63" name="Freeform 75" descr="Große Konfetti"/>
            <p:cNvSpPr>
              <a:spLocks/>
            </p:cNvSpPr>
            <p:nvPr/>
          </p:nvSpPr>
          <p:spPr bwMode="auto">
            <a:xfrm rot="15207463">
              <a:off x="5007" y="417"/>
              <a:ext cx="144" cy="112"/>
            </a:xfrm>
            <a:custGeom>
              <a:avLst/>
              <a:gdLst>
                <a:gd name="T0" fmla="*/ 265 w 665"/>
                <a:gd name="T1" fmla="*/ 0 h 253"/>
                <a:gd name="T2" fmla="*/ 5 w 665"/>
                <a:gd name="T3" fmla="*/ 80 h 253"/>
                <a:gd name="T4" fmla="*/ 25 w 665"/>
                <a:gd name="T5" fmla="*/ 160 h 253"/>
                <a:gd name="T6" fmla="*/ 205 w 665"/>
                <a:gd name="T7" fmla="*/ 180 h 253"/>
                <a:gd name="T8" fmla="*/ 265 w 665"/>
                <a:gd name="T9" fmla="*/ 200 h 253"/>
                <a:gd name="T10" fmla="*/ 445 w 665"/>
                <a:gd name="T11" fmla="*/ 220 h 253"/>
                <a:gd name="T12" fmla="*/ 665 w 665"/>
                <a:gd name="T13" fmla="*/ 180 h 253"/>
                <a:gd name="T14" fmla="*/ 605 w 665"/>
                <a:gd name="T15" fmla="*/ 140 h 253"/>
                <a:gd name="T16" fmla="*/ 585 w 665"/>
                <a:gd name="T17" fmla="*/ 60 h 253"/>
                <a:gd name="T18" fmla="*/ 485 w 665"/>
                <a:gd name="T19" fmla="*/ 40 h 253"/>
                <a:gd name="T20" fmla="*/ 425 w 665"/>
                <a:gd name="T21" fmla="*/ 20 h 253"/>
                <a:gd name="T22" fmla="*/ 265 w 665"/>
                <a:gd name="T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5" h="253">
                  <a:moveTo>
                    <a:pt x="265" y="0"/>
                  </a:moveTo>
                  <a:cubicBezTo>
                    <a:pt x="149" y="17"/>
                    <a:pt x="97" y="19"/>
                    <a:pt x="5" y="80"/>
                  </a:cubicBezTo>
                  <a:cubicBezTo>
                    <a:pt x="12" y="107"/>
                    <a:pt x="0" y="148"/>
                    <a:pt x="25" y="160"/>
                  </a:cubicBezTo>
                  <a:cubicBezTo>
                    <a:pt x="79" y="187"/>
                    <a:pt x="145" y="170"/>
                    <a:pt x="205" y="180"/>
                  </a:cubicBezTo>
                  <a:cubicBezTo>
                    <a:pt x="226" y="183"/>
                    <a:pt x="244" y="197"/>
                    <a:pt x="265" y="200"/>
                  </a:cubicBezTo>
                  <a:cubicBezTo>
                    <a:pt x="325" y="210"/>
                    <a:pt x="385" y="213"/>
                    <a:pt x="445" y="220"/>
                  </a:cubicBezTo>
                  <a:cubicBezTo>
                    <a:pt x="543" y="253"/>
                    <a:pt x="582" y="235"/>
                    <a:pt x="665" y="180"/>
                  </a:cubicBezTo>
                  <a:cubicBezTo>
                    <a:pt x="645" y="167"/>
                    <a:pt x="618" y="160"/>
                    <a:pt x="605" y="140"/>
                  </a:cubicBezTo>
                  <a:cubicBezTo>
                    <a:pt x="590" y="117"/>
                    <a:pt x="606" y="78"/>
                    <a:pt x="585" y="60"/>
                  </a:cubicBezTo>
                  <a:cubicBezTo>
                    <a:pt x="559" y="38"/>
                    <a:pt x="518" y="48"/>
                    <a:pt x="485" y="40"/>
                  </a:cubicBezTo>
                  <a:cubicBezTo>
                    <a:pt x="465" y="35"/>
                    <a:pt x="445" y="27"/>
                    <a:pt x="425" y="20"/>
                  </a:cubicBezTo>
                  <a:cubicBezTo>
                    <a:pt x="345" y="47"/>
                    <a:pt x="338" y="36"/>
                    <a:pt x="265" y="0"/>
                  </a:cubicBezTo>
                  <a:close/>
                </a:path>
              </a:pathLst>
            </a:custGeom>
            <a:pattFill prst="lgConfetti">
              <a:fgClr>
                <a:srgbClr val="333333"/>
              </a:fgClr>
              <a:bgClr>
                <a:srgbClr val="C0C0C0">
                  <a:alpha val="50000"/>
                </a:srgbClr>
              </a:bgClr>
            </a:pattFill>
            <a:ln>
              <a:noFill/>
            </a:ln>
            <a:effectLst/>
            <a:extLst>
              <a:ext uri="{91240B29-F687-4F45-9708-019B960494DF}">
                <a14:hiddenLine xmlns:a14="http://schemas.microsoft.com/office/drawing/2010/main" w="9525">
                  <a:pattFill prst="lgConfetti">
                    <a:fgClr>
                      <a:srgbClr val="C0C0C0"/>
                    </a:fgClr>
                    <a:bgClr>
                      <a:srgbClr val="FFFFFF"/>
                    </a:bgClr>
                  </a:pattFill>
                  <a:prstDash val="solid"/>
                  <a:round/>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a:lstStyle/>
            <a:p>
              <a:endParaRPr lang="de-DE"/>
            </a:p>
          </p:txBody>
        </p:sp>
      </p:grpSp>
      <p:grpSp>
        <p:nvGrpSpPr>
          <p:cNvPr id="12364" name="Group 76"/>
          <p:cNvGrpSpPr>
            <a:grpSpLocks/>
          </p:cNvGrpSpPr>
          <p:nvPr/>
        </p:nvGrpSpPr>
        <p:grpSpPr bwMode="auto">
          <a:xfrm>
            <a:off x="5219700" y="1557338"/>
            <a:ext cx="3455988" cy="2520950"/>
            <a:chOff x="3288" y="981"/>
            <a:chExt cx="2177" cy="1588"/>
          </a:xfrm>
        </p:grpSpPr>
        <p:sp>
          <p:nvSpPr>
            <p:cNvPr id="12365" name="AutoShape 77"/>
            <p:cNvSpPr>
              <a:spLocks noChangeArrowheads="1"/>
            </p:cNvSpPr>
            <p:nvPr/>
          </p:nvSpPr>
          <p:spPr bwMode="auto">
            <a:xfrm>
              <a:off x="4422" y="981"/>
              <a:ext cx="1043" cy="1588"/>
            </a:xfrm>
            <a:prstGeom prst="bevel">
              <a:avLst>
                <a:gd name="adj" fmla="val 4829"/>
              </a:avLst>
            </a:prstGeom>
            <a:gradFill rotWithShape="1">
              <a:gsLst>
                <a:gs pos="0">
                  <a:srgbClr val="FFFFFF"/>
                </a:gs>
                <a:gs pos="100000">
                  <a:srgbClr val="FFFFFF">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66" name="AutoShape 78"/>
            <p:cNvSpPr>
              <a:spLocks noChangeArrowheads="1"/>
            </p:cNvSpPr>
            <p:nvPr/>
          </p:nvSpPr>
          <p:spPr bwMode="auto">
            <a:xfrm>
              <a:off x="4327" y="1162"/>
              <a:ext cx="102" cy="59"/>
            </a:xfrm>
            <a:prstGeom prst="plus">
              <a:avLst>
                <a:gd name="adj" fmla="val 25000"/>
              </a:avLst>
            </a:prstGeom>
            <a:gradFill rotWithShape="1">
              <a:gsLst>
                <a:gs pos="0">
                  <a:srgbClr val="FFFFFF"/>
                </a:gs>
                <a:gs pos="50000">
                  <a:srgbClr val="FFFFFF">
                    <a:gamma/>
                    <a:shade val="46275"/>
                    <a:invGamma/>
                  </a:srgbClr>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67" name="AutoShape 79"/>
            <p:cNvSpPr>
              <a:spLocks noChangeArrowheads="1"/>
            </p:cNvSpPr>
            <p:nvPr/>
          </p:nvSpPr>
          <p:spPr bwMode="auto">
            <a:xfrm>
              <a:off x="3288" y="981"/>
              <a:ext cx="1043" cy="1588"/>
            </a:xfrm>
            <a:prstGeom prst="bevel">
              <a:avLst>
                <a:gd name="adj" fmla="val 9204"/>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68" name="AutoShape 80"/>
            <p:cNvSpPr>
              <a:spLocks noChangeArrowheads="1"/>
            </p:cNvSpPr>
            <p:nvPr/>
          </p:nvSpPr>
          <p:spPr bwMode="auto">
            <a:xfrm>
              <a:off x="4327" y="2341"/>
              <a:ext cx="102" cy="59"/>
            </a:xfrm>
            <a:prstGeom prst="plus">
              <a:avLst>
                <a:gd name="adj" fmla="val 25000"/>
              </a:avLst>
            </a:prstGeom>
            <a:gradFill rotWithShape="1">
              <a:gsLst>
                <a:gs pos="0">
                  <a:srgbClr val="FFFFFF"/>
                </a:gs>
                <a:gs pos="50000">
                  <a:srgbClr val="FFFFFF">
                    <a:gamma/>
                    <a:shade val="46275"/>
                    <a:invGamma/>
                  </a:srgbClr>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2369" name="Group 81"/>
            <p:cNvGrpSpPr>
              <a:grpSpLocks/>
            </p:cNvGrpSpPr>
            <p:nvPr/>
          </p:nvGrpSpPr>
          <p:grpSpPr bwMode="auto">
            <a:xfrm>
              <a:off x="5429" y="1026"/>
              <a:ext cx="23" cy="1519"/>
              <a:chOff x="5429" y="1026"/>
              <a:chExt cx="23" cy="1519"/>
            </a:xfrm>
          </p:grpSpPr>
          <p:sp>
            <p:nvSpPr>
              <p:cNvPr id="12370" name="Line 82"/>
              <p:cNvSpPr>
                <a:spLocks noChangeShapeType="1"/>
              </p:cNvSpPr>
              <p:nvPr/>
            </p:nvSpPr>
            <p:spPr bwMode="auto">
              <a:xfrm>
                <a:off x="5452" y="1026"/>
                <a:ext cx="0" cy="15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71" name="Line 83"/>
              <p:cNvSpPr>
                <a:spLocks noChangeShapeType="1"/>
              </p:cNvSpPr>
              <p:nvPr/>
            </p:nvSpPr>
            <p:spPr bwMode="auto">
              <a:xfrm>
                <a:off x="5429" y="102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372" name="Line 84"/>
            <p:cNvSpPr>
              <a:spLocks noChangeShapeType="1"/>
            </p:cNvSpPr>
            <p:nvPr/>
          </p:nvSpPr>
          <p:spPr bwMode="auto">
            <a:xfrm>
              <a:off x="4459" y="1026"/>
              <a:ext cx="0" cy="151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73" name="Line 85"/>
            <p:cNvSpPr>
              <a:spLocks noChangeShapeType="1"/>
            </p:cNvSpPr>
            <p:nvPr/>
          </p:nvSpPr>
          <p:spPr bwMode="auto">
            <a:xfrm>
              <a:off x="4436" y="1004"/>
              <a:ext cx="0" cy="1548"/>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74" name="Line 86"/>
            <p:cNvSpPr>
              <a:spLocks noChangeShapeType="1"/>
            </p:cNvSpPr>
            <p:nvPr/>
          </p:nvSpPr>
          <p:spPr bwMode="auto">
            <a:xfrm>
              <a:off x="4443" y="2545"/>
              <a:ext cx="997"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75" name="Line 87"/>
            <p:cNvSpPr>
              <a:spLocks noChangeShapeType="1"/>
            </p:cNvSpPr>
            <p:nvPr/>
          </p:nvSpPr>
          <p:spPr bwMode="auto">
            <a:xfrm>
              <a:off x="4468" y="2534"/>
              <a:ext cx="952"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76" name="Line 88"/>
            <p:cNvSpPr>
              <a:spLocks noChangeShapeType="1"/>
            </p:cNvSpPr>
            <p:nvPr/>
          </p:nvSpPr>
          <p:spPr bwMode="auto">
            <a:xfrm>
              <a:off x="4468" y="1015"/>
              <a:ext cx="952"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77" name="Line 89"/>
            <p:cNvSpPr>
              <a:spLocks noChangeShapeType="1"/>
            </p:cNvSpPr>
            <p:nvPr/>
          </p:nvSpPr>
          <p:spPr bwMode="auto">
            <a:xfrm>
              <a:off x="4445" y="1002"/>
              <a:ext cx="997"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378" name="Group 90"/>
            <p:cNvGrpSpPr>
              <a:grpSpLocks/>
            </p:cNvGrpSpPr>
            <p:nvPr/>
          </p:nvGrpSpPr>
          <p:grpSpPr bwMode="auto">
            <a:xfrm>
              <a:off x="3387" y="2160"/>
              <a:ext cx="835" cy="316"/>
              <a:chOff x="3387" y="2160"/>
              <a:chExt cx="835" cy="316"/>
            </a:xfrm>
          </p:grpSpPr>
          <p:sp>
            <p:nvSpPr>
              <p:cNvPr id="12379" name="Line 91"/>
              <p:cNvSpPr>
                <a:spLocks noChangeShapeType="1"/>
              </p:cNvSpPr>
              <p:nvPr/>
            </p:nvSpPr>
            <p:spPr bwMode="auto">
              <a:xfrm>
                <a:off x="4059" y="2160"/>
                <a:ext cx="120" cy="316"/>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0" name="Line 92"/>
              <p:cNvSpPr>
                <a:spLocks noChangeShapeType="1"/>
              </p:cNvSpPr>
              <p:nvPr/>
            </p:nvSpPr>
            <p:spPr bwMode="auto">
              <a:xfrm>
                <a:off x="3878" y="2160"/>
                <a:ext cx="53" cy="316"/>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1" name="Line 93"/>
              <p:cNvSpPr>
                <a:spLocks noChangeShapeType="1"/>
              </p:cNvSpPr>
              <p:nvPr/>
            </p:nvSpPr>
            <p:spPr bwMode="auto">
              <a:xfrm flipH="1">
                <a:off x="3435" y="2160"/>
                <a:ext cx="80" cy="316"/>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2" name="Line 94"/>
              <p:cNvSpPr>
                <a:spLocks noChangeShapeType="1"/>
              </p:cNvSpPr>
              <p:nvPr/>
            </p:nvSpPr>
            <p:spPr bwMode="auto">
              <a:xfrm flipH="1">
                <a:off x="3683" y="2160"/>
                <a:ext cx="13" cy="316"/>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3" name="Line 95"/>
              <p:cNvSpPr>
                <a:spLocks noChangeShapeType="1"/>
              </p:cNvSpPr>
              <p:nvPr/>
            </p:nvSpPr>
            <p:spPr bwMode="auto">
              <a:xfrm>
                <a:off x="3444" y="2288"/>
                <a:ext cx="748" cy="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4" name="Line 96"/>
              <p:cNvSpPr>
                <a:spLocks noChangeShapeType="1"/>
              </p:cNvSpPr>
              <p:nvPr/>
            </p:nvSpPr>
            <p:spPr bwMode="auto">
              <a:xfrm flipV="1">
                <a:off x="3457" y="2205"/>
                <a:ext cx="691" cy="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5" name="Line 97"/>
              <p:cNvSpPr>
                <a:spLocks noChangeShapeType="1"/>
              </p:cNvSpPr>
              <p:nvPr/>
            </p:nvSpPr>
            <p:spPr bwMode="auto">
              <a:xfrm>
                <a:off x="3387" y="2371"/>
                <a:ext cx="835" cy="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de-DE"/>
              </a:p>
            </p:txBody>
          </p:sp>
        </p:grpSp>
      </p:grpSp>
      <p:grpSp>
        <p:nvGrpSpPr>
          <p:cNvPr id="12386" name="Group 98"/>
          <p:cNvGrpSpPr>
            <a:grpSpLocks/>
          </p:cNvGrpSpPr>
          <p:nvPr/>
        </p:nvGrpSpPr>
        <p:grpSpPr bwMode="auto">
          <a:xfrm rot="21299434">
            <a:off x="7451725" y="1844675"/>
            <a:ext cx="1468438" cy="1389063"/>
            <a:chOff x="4332" y="210"/>
            <a:chExt cx="771" cy="730"/>
          </a:xfrm>
        </p:grpSpPr>
        <p:sp>
          <p:nvSpPr>
            <p:cNvPr id="12387" name="Freeform 99"/>
            <p:cNvSpPr>
              <a:spLocks/>
            </p:cNvSpPr>
            <p:nvPr/>
          </p:nvSpPr>
          <p:spPr bwMode="auto">
            <a:xfrm>
              <a:off x="4752" y="258"/>
              <a:ext cx="275" cy="256"/>
            </a:xfrm>
            <a:custGeom>
              <a:avLst/>
              <a:gdLst>
                <a:gd name="T0" fmla="*/ 139 w 1521"/>
                <a:gd name="T1" fmla="*/ 332 h 1590"/>
                <a:gd name="T2" fmla="*/ 81 w 1521"/>
                <a:gd name="T3" fmla="*/ 524 h 1590"/>
                <a:gd name="T4" fmla="*/ 24 w 1521"/>
                <a:gd name="T5" fmla="*/ 706 h 1590"/>
                <a:gd name="T6" fmla="*/ 0 w 1521"/>
                <a:gd name="T7" fmla="*/ 869 h 1590"/>
                <a:gd name="T8" fmla="*/ 9 w 1521"/>
                <a:gd name="T9" fmla="*/ 1105 h 1590"/>
                <a:gd name="T10" fmla="*/ 76 w 1521"/>
                <a:gd name="T11" fmla="*/ 1321 h 1590"/>
                <a:gd name="T12" fmla="*/ 244 w 1521"/>
                <a:gd name="T13" fmla="*/ 1417 h 1590"/>
                <a:gd name="T14" fmla="*/ 403 w 1521"/>
                <a:gd name="T15" fmla="*/ 1546 h 1590"/>
                <a:gd name="T16" fmla="*/ 749 w 1521"/>
                <a:gd name="T17" fmla="*/ 1590 h 1590"/>
                <a:gd name="T18" fmla="*/ 1080 w 1521"/>
                <a:gd name="T19" fmla="*/ 1590 h 1590"/>
                <a:gd name="T20" fmla="*/ 1248 w 1521"/>
                <a:gd name="T21" fmla="*/ 1470 h 1590"/>
                <a:gd name="T22" fmla="*/ 1425 w 1521"/>
                <a:gd name="T23" fmla="*/ 1330 h 1590"/>
                <a:gd name="T24" fmla="*/ 1507 w 1521"/>
                <a:gd name="T25" fmla="*/ 1042 h 1590"/>
                <a:gd name="T26" fmla="*/ 1521 w 1521"/>
                <a:gd name="T27" fmla="*/ 764 h 1590"/>
                <a:gd name="T28" fmla="*/ 1435 w 1521"/>
                <a:gd name="T29" fmla="*/ 351 h 1590"/>
                <a:gd name="T30" fmla="*/ 1339 w 1521"/>
                <a:gd name="T31" fmla="*/ 245 h 1590"/>
                <a:gd name="T32" fmla="*/ 1089 w 1521"/>
                <a:gd name="T33" fmla="*/ 82 h 1590"/>
                <a:gd name="T34" fmla="*/ 888 w 1521"/>
                <a:gd name="T35" fmla="*/ 20 h 1590"/>
                <a:gd name="T36" fmla="*/ 705 w 1521"/>
                <a:gd name="T37" fmla="*/ 0 h 1590"/>
                <a:gd name="T38" fmla="*/ 441 w 1521"/>
                <a:gd name="T39" fmla="*/ 82 h 1590"/>
                <a:gd name="T40" fmla="*/ 307 w 1521"/>
                <a:gd name="T41" fmla="*/ 202 h 1590"/>
                <a:gd name="T42" fmla="*/ 297 w 1521"/>
                <a:gd name="T43" fmla="*/ 207 h 1590"/>
                <a:gd name="T44" fmla="*/ 278 w 1521"/>
                <a:gd name="T45" fmla="*/ 221 h 1590"/>
                <a:gd name="T46" fmla="*/ 216 w 1521"/>
                <a:gd name="T47" fmla="*/ 269 h 1590"/>
                <a:gd name="T48" fmla="*/ 182 w 1521"/>
                <a:gd name="T49" fmla="*/ 289 h 1590"/>
                <a:gd name="T50" fmla="*/ 153 w 1521"/>
                <a:gd name="T51" fmla="*/ 313 h 1590"/>
                <a:gd name="T52" fmla="*/ 139 w 1521"/>
                <a:gd name="T53" fmla="*/ 327 h 1590"/>
                <a:gd name="T54" fmla="*/ 139 w 1521"/>
                <a:gd name="T55" fmla="*/ 332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1" h="1590">
                  <a:moveTo>
                    <a:pt x="139" y="332"/>
                  </a:moveTo>
                  <a:lnTo>
                    <a:pt x="81" y="524"/>
                  </a:lnTo>
                  <a:lnTo>
                    <a:pt x="24" y="706"/>
                  </a:lnTo>
                  <a:lnTo>
                    <a:pt x="0" y="869"/>
                  </a:lnTo>
                  <a:lnTo>
                    <a:pt x="9" y="1105"/>
                  </a:lnTo>
                  <a:lnTo>
                    <a:pt x="76" y="1321"/>
                  </a:lnTo>
                  <a:lnTo>
                    <a:pt x="244" y="1417"/>
                  </a:lnTo>
                  <a:lnTo>
                    <a:pt x="403" y="1546"/>
                  </a:lnTo>
                  <a:lnTo>
                    <a:pt x="749" y="1590"/>
                  </a:lnTo>
                  <a:lnTo>
                    <a:pt x="1080" y="1590"/>
                  </a:lnTo>
                  <a:lnTo>
                    <a:pt x="1248" y="1470"/>
                  </a:lnTo>
                  <a:lnTo>
                    <a:pt x="1425" y="1330"/>
                  </a:lnTo>
                  <a:lnTo>
                    <a:pt x="1507" y="1042"/>
                  </a:lnTo>
                  <a:lnTo>
                    <a:pt x="1521" y="764"/>
                  </a:lnTo>
                  <a:lnTo>
                    <a:pt x="1435" y="351"/>
                  </a:lnTo>
                  <a:lnTo>
                    <a:pt x="1339" y="245"/>
                  </a:lnTo>
                  <a:lnTo>
                    <a:pt x="1089" y="82"/>
                  </a:lnTo>
                  <a:lnTo>
                    <a:pt x="888" y="20"/>
                  </a:lnTo>
                  <a:lnTo>
                    <a:pt x="705" y="0"/>
                  </a:lnTo>
                  <a:lnTo>
                    <a:pt x="441" y="82"/>
                  </a:lnTo>
                  <a:lnTo>
                    <a:pt x="307" y="202"/>
                  </a:lnTo>
                  <a:lnTo>
                    <a:pt x="297" y="207"/>
                  </a:lnTo>
                  <a:lnTo>
                    <a:pt x="278" y="221"/>
                  </a:lnTo>
                  <a:lnTo>
                    <a:pt x="216" y="269"/>
                  </a:lnTo>
                  <a:lnTo>
                    <a:pt x="182" y="289"/>
                  </a:lnTo>
                  <a:lnTo>
                    <a:pt x="153" y="313"/>
                  </a:lnTo>
                  <a:lnTo>
                    <a:pt x="139" y="327"/>
                  </a:lnTo>
                  <a:lnTo>
                    <a:pt x="139" y="3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88" name="Freeform 100"/>
            <p:cNvSpPr>
              <a:spLocks/>
            </p:cNvSpPr>
            <p:nvPr/>
          </p:nvSpPr>
          <p:spPr bwMode="auto">
            <a:xfrm>
              <a:off x="4946" y="224"/>
              <a:ext cx="139" cy="234"/>
            </a:xfrm>
            <a:custGeom>
              <a:avLst/>
              <a:gdLst>
                <a:gd name="T0" fmla="*/ 29 w 768"/>
                <a:gd name="T1" fmla="*/ 96 h 1460"/>
                <a:gd name="T2" fmla="*/ 350 w 768"/>
                <a:gd name="T3" fmla="*/ 288 h 1460"/>
                <a:gd name="T4" fmla="*/ 523 w 768"/>
                <a:gd name="T5" fmla="*/ 601 h 1460"/>
                <a:gd name="T6" fmla="*/ 629 w 768"/>
                <a:gd name="T7" fmla="*/ 1052 h 1460"/>
                <a:gd name="T8" fmla="*/ 566 w 768"/>
                <a:gd name="T9" fmla="*/ 1460 h 1460"/>
                <a:gd name="T10" fmla="*/ 701 w 768"/>
                <a:gd name="T11" fmla="*/ 1138 h 1460"/>
                <a:gd name="T12" fmla="*/ 768 w 768"/>
                <a:gd name="T13" fmla="*/ 889 h 1460"/>
                <a:gd name="T14" fmla="*/ 734 w 768"/>
                <a:gd name="T15" fmla="*/ 644 h 1460"/>
                <a:gd name="T16" fmla="*/ 600 w 768"/>
                <a:gd name="T17" fmla="*/ 418 h 1460"/>
                <a:gd name="T18" fmla="*/ 509 w 768"/>
                <a:gd name="T19" fmla="*/ 255 h 1460"/>
                <a:gd name="T20" fmla="*/ 293 w 768"/>
                <a:gd name="T21" fmla="*/ 106 h 1460"/>
                <a:gd name="T22" fmla="*/ 0 w 768"/>
                <a:gd name="T23" fmla="*/ 0 h 1460"/>
                <a:gd name="T24" fmla="*/ 29 w 768"/>
                <a:gd name="T25" fmla="*/ 96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1460">
                  <a:moveTo>
                    <a:pt x="29" y="96"/>
                  </a:moveTo>
                  <a:lnTo>
                    <a:pt x="350" y="288"/>
                  </a:lnTo>
                  <a:lnTo>
                    <a:pt x="523" y="601"/>
                  </a:lnTo>
                  <a:lnTo>
                    <a:pt x="629" y="1052"/>
                  </a:lnTo>
                  <a:lnTo>
                    <a:pt x="566" y="1460"/>
                  </a:lnTo>
                  <a:lnTo>
                    <a:pt x="701" y="1138"/>
                  </a:lnTo>
                  <a:lnTo>
                    <a:pt x="768" y="889"/>
                  </a:lnTo>
                  <a:lnTo>
                    <a:pt x="734" y="644"/>
                  </a:lnTo>
                  <a:lnTo>
                    <a:pt x="600" y="418"/>
                  </a:lnTo>
                  <a:lnTo>
                    <a:pt x="509" y="255"/>
                  </a:lnTo>
                  <a:lnTo>
                    <a:pt x="293" y="106"/>
                  </a:lnTo>
                  <a:lnTo>
                    <a:pt x="0" y="0"/>
                  </a:lnTo>
                  <a:lnTo>
                    <a:pt x="29" y="96"/>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89" name="Freeform 101"/>
            <p:cNvSpPr>
              <a:spLocks/>
            </p:cNvSpPr>
            <p:nvPr/>
          </p:nvSpPr>
          <p:spPr bwMode="auto">
            <a:xfrm>
              <a:off x="4346" y="370"/>
              <a:ext cx="753" cy="565"/>
            </a:xfrm>
            <a:custGeom>
              <a:avLst/>
              <a:gdLst>
                <a:gd name="T0" fmla="*/ 1963 w 4162"/>
                <a:gd name="T1" fmla="*/ 1138 h 3524"/>
                <a:gd name="T2" fmla="*/ 1867 w 4162"/>
                <a:gd name="T3" fmla="*/ 1253 h 3524"/>
                <a:gd name="T4" fmla="*/ 1286 w 4162"/>
                <a:gd name="T5" fmla="*/ 1814 h 3524"/>
                <a:gd name="T6" fmla="*/ 441 w 4162"/>
                <a:gd name="T7" fmla="*/ 2395 h 3524"/>
                <a:gd name="T8" fmla="*/ 437 w 4162"/>
                <a:gd name="T9" fmla="*/ 2458 h 3524"/>
                <a:gd name="T10" fmla="*/ 441 w 4162"/>
                <a:gd name="T11" fmla="*/ 2765 h 3524"/>
                <a:gd name="T12" fmla="*/ 437 w 4162"/>
                <a:gd name="T13" fmla="*/ 2784 h 3524"/>
                <a:gd name="T14" fmla="*/ 408 w 4162"/>
                <a:gd name="T15" fmla="*/ 2827 h 3524"/>
                <a:gd name="T16" fmla="*/ 379 w 4162"/>
                <a:gd name="T17" fmla="*/ 2866 h 3524"/>
                <a:gd name="T18" fmla="*/ 105 w 4162"/>
                <a:gd name="T19" fmla="*/ 2952 h 3524"/>
                <a:gd name="T20" fmla="*/ 29 w 4162"/>
                <a:gd name="T21" fmla="*/ 3087 h 3524"/>
                <a:gd name="T22" fmla="*/ 5 w 4162"/>
                <a:gd name="T23" fmla="*/ 3178 h 3524"/>
                <a:gd name="T24" fmla="*/ 0 w 4162"/>
                <a:gd name="T25" fmla="*/ 3192 h 3524"/>
                <a:gd name="T26" fmla="*/ 163 w 4162"/>
                <a:gd name="T27" fmla="*/ 3504 h 3524"/>
                <a:gd name="T28" fmla="*/ 293 w 4162"/>
                <a:gd name="T29" fmla="*/ 3524 h 3524"/>
                <a:gd name="T30" fmla="*/ 331 w 4162"/>
                <a:gd name="T31" fmla="*/ 3509 h 3524"/>
                <a:gd name="T32" fmla="*/ 379 w 4162"/>
                <a:gd name="T33" fmla="*/ 3495 h 3524"/>
                <a:gd name="T34" fmla="*/ 398 w 4162"/>
                <a:gd name="T35" fmla="*/ 3490 h 3524"/>
                <a:gd name="T36" fmla="*/ 504 w 4162"/>
                <a:gd name="T37" fmla="*/ 3456 h 3524"/>
                <a:gd name="T38" fmla="*/ 528 w 4162"/>
                <a:gd name="T39" fmla="*/ 3447 h 3524"/>
                <a:gd name="T40" fmla="*/ 633 w 4162"/>
                <a:gd name="T41" fmla="*/ 3264 h 3524"/>
                <a:gd name="T42" fmla="*/ 629 w 4162"/>
                <a:gd name="T43" fmla="*/ 3245 h 3524"/>
                <a:gd name="T44" fmla="*/ 633 w 4162"/>
                <a:gd name="T45" fmla="*/ 3140 h 3524"/>
                <a:gd name="T46" fmla="*/ 638 w 4162"/>
                <a:gd name="T47" fmla="*/ 3135 h 3524"/>
                <a:gd name="T48" fmla="*/ 681 w 4162"/>
                <a:gd name="T49" fmla="*/ 3101 h 3524"/>
                <a:gd name="T50" fmla="*/ 845 w 4162"/>
                <a:gd name="T51" fmla="*/ 2991 h 3524"/>
                <a:gd name="T52" fmla="*/ 931 w 4162"/>
                <a:gd name="T53" fmla="*/ 2928 h 3524"/>
                <a:gd name="T54" fmla="*/ 946 w 4162"/>
                <a:gd name="T55" fmla="*/ 2919 h 3524"/>
                <a:gd name="T56" fmla="*/ 955 w 4162"/>
                <a:gd name="T57" fmla="*/ 2899 h 3524"/>
                <a:gd name="T58" fmla="*/ 1008 w 4162"/>
                <a:gd name="T59" fmla="*/ 2803 h 3524"/>
                <a:gd name="T60" fmla="*/ 1018 w 4162"/>
                <a:gd name="T61" fmla="*/ 2779 h 3524"/>
                <a:gd name="T62" fmla="*/ 1042 w 4162"/>
                <a:gd name="T63" fmla="*/ 2741 h 3524"/>
                <a:gd name="T64" fmla="*/ 1104 w 4162"/>
                <a:gd name="T65" fmla="*/ 2659 h 3524"/>
                <a:gd name="T66" fmla="*/ 1162 w 4162"/>
                <a:gd name="T67" fmla="*/ 2573 h 3524"/>
                <a:gd name="T68" fmla="*/ 1190 w 4162"/>
                <a:gd name="T69" fmla="*/ 2535 h 3524"/>
                <a:gd name="T70" fmla="*/ 1459 w 4162"/>
                <a:gd name="T71" fmla="*/ 2213 h 3524"/>
                <a:gd name="T72" fmla="*/ 1642 w 4162"/>
                <a:gd name="T73" fmla="*/ 1944 h 3524"/>
                <a:gd name="T74" fmla="*/ 1694 w 4162"/>
                <a:gd name="T75" fmla="*/ 1891 h 3524"/>
                <a:gd name="T76" fmla="*/ 1800 w 4162"/>
                <a:gd name="T77" fmla="*/ 1790 h 3524"/>
                <a:gd name="T78" fmla="*/ 1834 w 4162"/>
                <a:gd name="T79" fmla="*/ 1757 h 3524"/>
                <a:gd name="T80" fmla="*/ 2059 w 4162"/>
                <a:gd name="T81" fmla="*/ 1488 h 3524"/>
                <a:gd name="T82" fmla="*/ 2242 w 4162"/>
                <a:gd name="T83" fmla="*/ 1416 h 3524"/>
                <a:gd name="T84" fmla="*/ 2323 w 4162"/>
                <a:gd name="T85" fmla="*/ 1243 h 3524"/>
                <a:gd name="T86" fmla="*/ 2702 w 4162"/>
                <a:gd name="T87" fmla="*/ 1339 h 3524"/>
                <a:gd name="T88" fmla="*/ 3197 w 4162"/>
                <a:gd name="T89" fmla="*/ 1382 h 3524"/>
                <a:gd name="T90" fmla="*/ 3595 w 4162"/>
                <a:gd name="T91" fmla="*/ 1229 h 3524"/>
                <a:gd name="T92" fmla="*/ 3787 w 4162"/>
                <a:gd name="T93" fmla="*/ 1046 h 3524"/>
                <a:gd name="T94" fmla="*/ 4085 w 4162"/>
                <a:gd name="T95" fmla="*/ 576 h 3524"/>
                <a:gd name="T96" fmla="*/ 4128 w 4162"/>
                <a:gd name="T97" fmla="*/ 0 h 3524"/>
                <a:gd name="T98" fmla="*/ 4013 w 4162"/>
                <a:gd name="T99" fmla="*/ 504 h 3524"/>
                <a:gd name="T100" fmla="*/ 3778 w 4162"/>
                <a:gd name="T101" fmla="*/ 826 h 3524"/>
                <a:gd name="T102" fmla="*/ 3495 w 4162"/>
                <a:gd name="T103" fmla="*/ 1061 h 3524"/>
                <a:gd name="T104" fmla="*/ 3187 w 4162"/>
                <a:gd name="T105" fmla="*/ 1181 h 3524"/>
                <a:gd name="T106" fmla="*/ 2827 w 4162"/>
                <a:gd name="T107" fmla="*/ 1181 h 3524"/>
                <a:gd name="T108" fmla="*/ 2486 w 4162"/>
                <a:gd name="T109" fmla="*/ 1037 h 3524"/>
                <a:gd name="T110" fmla="*/ 2251 w 4162"/>
                <a:gd name="T111" fmla="*/ 874 h 3524"/>
                <a:gd name="T112" fmla="*/ 2122 w 4162"/>
                <a:gd name="T113" fmla="*/ 984 h 3524"/>
                <a:gd name="T114" fmla="*/ 2098 w 4162"/>
                <a:gd name="T115" fmla="*/ 1018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2" h="3524">
                  <a:moveTo>
                    <a:pt x="2098" y="1018"/>
                  </a:moveTo>
                  <a:lnTo>
                    <a:pt x="1963" y="1138"/>
                  </a:lnTo>
                  <a:lnTo>
                    <a:pt x="1882" y="1157"/>
                  </a:lnTo>
                  <a:lnTo>
                    <a:pt x="1867" y="1253"/>
                  </a:lnTo>
                  <a:lnTo>
                    <a:pt x="1536" y="1584"/>
                  </a:lnTo>
                  <a:lnTo>
                    <a:pt x="1286" y="1814"/>
                  </a:lnTo>
                  <a:lnTo>
                    <a:pt x="859" y="2146"/>
                  </a:lnTo>
                  <a:lnTo>
                    <a:pt x="441" y="2395"/>
                  </a:lnTo>
                  <a:lnTo>
                    <a:pt x="441" y="2410"/>
                  </a:lnTo>
                  <a:lnTo>
                    <a:pt x="437" y="2458"/>
                  </a:lnTo>
                  <a:lnTo>
                    <a:pt x="437" y="2722"/>
                  </a:lnTo>
                  <a:lnTo>
                    <a:pt x="441" y="2765"/>
                  </a:lnTo>
                  <a:lnTo>
                    <a:pt x="441" y="2779"/>
                  </a:lnTo>
                  <a:lnTo>
                    <a:pt x="437" y="2784"/>
                  </a:lnTo>
                  <a:lnTo>
                    <a:pt x="427" y="2794"/>
                  </a:lnTo>
                  <a:lnTo>
                    <a:pt x="408" y="2827"/>
                  </a:lnTo>
                  <a:lnTo>
                    <a:pt x="384" y="2856"/>
                  </a:lnTo>
                  <a:lnTo>
                    <a:pt x="379" y="2866"/>
                  </a:lnTo>
                  <a:lnTo>
                    <a:pt x="245" y="2899"/>
                  </a:lnTo>
                  <a:lnTo>
                    <a:pt x="105" y="2952"/>
                  </a:lnTo>
                  <a:lnTo>
                    <a:pt x="29" y="3082"/>
                  </a:lnTo>
                  <a:lnTo>
                    <a:pt x="29" y="3087"/>
                  </a:lnTo>
                  <a:lnTo>
                    <a:pt x="24" y="3101"/>
                  </a:lnTo>
                  <a:lnTo>
                    <a:pt x="5" y="3178"/>
                  </a:lnTo>
                  <a:lnTo>
                    <a:pt x="0" y="3188"/>
                  </a:lnTo>
                  <a:lnTo>
                    <a:pt x="0" y="3192"/>
                  </a:lnTo>
                  <a:lnTo>
                    <a:pt x="43" y="3384"/>
                  </a:lnTo>
                  <a:lnTo>
                    <a:pt x="163" y="3504"/>
                  </a:lnTo>
                  <a:lnTo>
                    <a:pt x="288" y="3524"/>
                  </a:lnTo>
                  <a:lnTo>
                    <a:pt x="293" y="3524"/>
                  </a:lnTo>
                  <a:lnTo>
                    <a:pt x="302" y="3519"/>
                  </a:lnTo>
                  <a:lnTo>
                    <a:pt x="331" y="3509"/>
                  </a:lnTo>
                  <a:lnTo>
                    <a:pt x="365" y="3500"/>
                  </a:lnTo>
                  <a:lnTo>
                    <a:pt x="379" y="3495"/>
                  </a:lnTo>
                  <a:lnTo>
                    <a:pt x="384" y="3495"/>
                  </a:lnTo>
                  <a:lnTo>
                    <a:pt x="398" y="3490"/>
                  </a:lnTo>
                  <a:lnTo>
                    <a:pt x="451" y="3471"/>
                  </a:lnTo>
                  <a:lnTo>
                    <a:pt x="504" y="3456"/>
                  </a:lnTo>
                  <a:lnTo>
                    <a:pt x="518" y="3452"/>
                  </a:lnTo>
                  <a:lnTo>
                    <a:pt x="528" y="3447"/>
                  </a:lnTo>
                  <a:lnTo>
                    <a:pt x="609" y="3351"/>
                  </a:lnTo>
                  <a:lnTo>
                    <a:pt x="633" y="3264"/>
                  </a:lnTo>
                  <a:lnTo>
                    <a:pt x="633" y="3260"/>
                  </a:lnTo>
                  <a:lnTo>
                    <a:pt x="629" y="3245"/>
                  </a:lnTo>
                  <a:lnTo>
                    <a:pt x="629" y="3154"/>
                  </a:lnTo>
                  <a:lnTo>
                    <a:pt x="633" y="3140"/>
                  </a:lnTo>
                  <a:lnTo>
                    <a:pt x="633" y="3135"/>
                  </a:lnTo>
                  <a:lnTo>
                    <a:pt x="638" y="3135"/>
                  </a:lnTo>
                  <a:lnTo>
                    <a:pt x="643" y="3125"/>
                  </a:lnTo>
                  <a:lnTo>
                    <a:pt x="681" y="3101"/>
                  </a:lnTo>
                  <a:lnTo>
                    <a:pt x="729" y="3068"/>
                  </a:lnTo>
                  <a:lnTo>
                    <a:pt x="845" y="2991"/>
                  </a:lnTo>
                  <a:lnTo>
                    <a:pt x="893" y="2952"/>
                  </a:lnTo>
                  <a:lnTo>
                    <a:pt x="931" y="2928"/>
                  </a:lnTo>
                  <a:lnTo>
                    <a:pt x="941" y="2923"/>
                  </a:lnTo>
                  <a:lnTo>
                    <a:pt x="946" y="2919"/>
                  </a:lnTo>
                  <a:lnTo>
                    <a:pt x="946" y="2914"/>
                  </a:lnTo>
                  <a:lnTo>
                    <a:pt x="955" y="2899"/>
                  </a:lnTo>
                  <a:lnTo>
                    <a:pt x="979" y="2851"/>
                  </a:lnTo>
                  <a:lnTo>
                    <a:pt x="1008" y="2803"/>
                  </a:lnTo>
                  <a:lnTo>
                    <a:pt x="1013" y="2789"/>
                  </a:lnTo>
                  <a:lnTo>
                    <a:pt x="1018" y="2779"/>
                  </a:lnTo>
                  <a:lnTo>
                    <a:pt x="1027" y="2770"/>
                  </a:lnTo>
                  <a:lnTo>
                    <a:pt x="1042" y="2741"/>
                  </a:lnTo>
                  <a:lnTo>
                    <a:pt x="1070" y="2703"/>
                  </a:lnTo>
                  <a:lnTo>
                    <a:pt x="1104" y="2659"/>
                  </a:lnTo>
                  <a:lnTo>
                    <a:pt x="1133" y="2611"/>
                  </a:lnTo>
                  <a:lnTo>
                    <a:pt x="1162" y="2573"/>
                  </a:lnTo>
                  <a:lnTo>
                    <a:pt x="1181" y="2544"/>
                  </a:lnTo>
                  <a:lnTo>
                    <a:pt x="1190" y="2535"/>
                  </a:lnTo>
                  <a:lnTo>
                    <a:pt x="1267" y="2415"/>
                  </a:lnTo>
                  <a:lnTo>
                    <a:pt x="1459" y="2213"/>
                  </a:lnTo>
                  <a:lnTo>
                    <a:pt x="1632" y="1949"/>
                  </a:lnTo>
                  <a:lnTo>
                    <a:pt x="1642" y="1944"/>
                  </a:lnTo>
                  <a:lnTo>
                    <a:pt x="1661" y="1920"/>
                  </a:lnTo>
                  <a:lnTo>
                    <a:pt x="1694" y="1891"/>
                  </a:lnTo>
                  <a:lnTo>
                    <a:pt x="1733" y="1858"/>
                  </a:lnTo>
                  <a:lnTo>
                    <a:pt x="1800" y="1790"/>
                  </a:lnTo>
                  <a:lnTo>
                    <a:pt x="1824" y="1766"/>
                  </a:lnTo>
                  <a:lnTo>
                    <a:pt x="1834" y="1757"/>
                  </a:lnTo>
                  <a:lnTo>
                    <a:pt x="1954" y="1618"/>
                  </a:lnTo>
                  <a:lnTo>
                    <a:pt x="2059" y="1488"/>
                  </a:lnTo>
                  <a:lnTo>
                    <a:pt x="2165" y="1488"/>
                  </a:lnTo>
                  <a:lnTo>
                    <a:pt x="2242" y="1416"/>
                  </a:lnTo>
                  <a:lnTo>
                    <a:pt x="2227" y="1349"/>
                  </a:lnTo>
                  <a:lnTo>
                    <a:pt x="2323" y="1243"/>
                  </a:lnTo>
                  <a:lnTo>
                    <a:pt x="2501" y="1296"/>
                  </a:lnTo>
                  <a:lnTo>
                    <a:pt x="2702" y="1339"/>
                  </a:lnTo>
                  <a:lnTo>
                    <a:pt x="2991" y="1416"/>
                  </a:lnTo>
                  <a:lnTo>
                    <a:pt x="3197" y="1382"/>
                  </a:lnTo>
                  <a:lnTo>
                    <a:pt x="3485" y="1320"/>
                  </a:lnTo>
                  <a:lnTo>
                    <a:pt x="3595" y="1229"/>
                  </a:lnTo>
                  <a:lnTo>
                    <a:pt x="3711" y="1133"/>
                  </a:lnTo>
                  <a:lnTo>
                    <a:pt x="3787" y="1046"/>
                  </a:lnTo>
                  <a:lnTo>
                    <a:pt x="3922" y="893"/>
                  </a:lnTo>
                  <a:lnTo>
                    <a:pt x="4085" y="576"/>
                  </a:lnTo>
                  <a:lnTo>
                    <a:pt x="4162" y="182"/>
                  </a:lnTo>
                  <a:lnTo>
                    <a:pt x="4128" y="0"/>
                  </a:lnTo>
                  <a:lnTo>
                    <a:pt x="4099" y="297"/>
                  </a:lnTo>
                  <a:lnTo>
                    <a:pt x="4013" y="504"/>
                  </a:lnTo>
                  <a:lnTo>
                    <a:pt x="3893" y="720"/>
                  </a:lnTo>
                  <a:lnTo>
                    <a:pt x="3778" y="826"/>
                  </a:lnTo>
                  <a:lnTo>
                    <a:pt x="3643" y="965"/>
                  </a:lnTo>
                  <a:lnTo>
                    <a:pt x="3495" y="1061"/>
                  </a:lnTo>
                  <a:lnTo>
                    <a:pt x="3355" y="1133"/>
                  </a:lnTo>
                  <a:lnTo>
                    <a:pt x="3187" y="1181"/>
                  </a:lnTo>
                  <a:lnTo>
                    <a:pt x="3005" y="1190"/>
                  </a:lnTo>
                  <a:lnTo>
                    <a:pt x="2827" y="1181"/>
                  </a:lnTo>
                  <a:lnTo>
                    <a:pt x="2683" y="1123"/>
                  </a:lnTo>
                  <a:lnTo>
                    <a:pt x="2486" y="1037"/>
                  </a:lnTo>
                  <a:lnTo>
                    <a:pt x="2261" y="869"/>
                  </a:lnTo>
                  <a:lnTo>
                    <a:pt x="2251" y="874"/>
                  </a:lnTo>
                  <a:lnTo>
                    <a:pt x="2237" y="888"/>
                  </a:lnTo>
                  <a:lnTo>
                    <a:pt x="2122" y="984"/>
                  </a:lnTo>
                  <a:lnTo>
                    <a:pt x="2102" y="1008"/>
                  </a:lnTo>
                  <a:lnTo>
                    <a:pt x="2098" y="1018"/>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0" name="Freeform 102"/>
            <p:cNvSpPr>
              <a:spLocks/>
            </p:cNvSpPr>
            <p:nvPr/>
          </p:nvSpPr>
          <p:spPr bwMode="auto">
            <a:xfrm>
              <a:off x="4438" y="210"/>
              <a:ext cx="665" cy="542"/>
            </a:xfrm>
            <a:custGeom>
              <a:avLst/>
              <a:gdLst>
                <a:gd name="T0" fmla="*/ 2410 w 3672"/>
                <a:gd name="T1" fmla="*/ 5 h 3370"/>
                <a:gd name="T2" fmla="*/ 2126 w 3672"/>
                <a:gd name="T3" fmla="*/ 58 h 3370"/>
                <a:gd name="T4" fmla="*/ 1896 w 3672"/>
                <a:gd name="T5" fmla="*/ 163 h 3370"/>
                <a:gd name="T6" fmla="*/ 1689 w 3672"/>
                <a:gd name="T7" fmla="*/ 307 h 3370"/>
                <a:gd name="T8" fmla="*/ 1521 w 3672"/>
                <a:gd name="T9" fmla="*/ 485 h 3370"/>
                <a:gd name="T10" fmla="*/ 1397 w 3672"/>
                <a:gd name="T11" fmla="*/ 696 h 3370"/>
                <a:gd name="T12" fmla="*/ 1329 w 3672"/>
                <a:gd name="T13" fmla="*/ 864 h 3370"/>
                <a:gd name="T14" fmla="*/ 1296 w 3672"/>
                <a:gd name="T15" fmla="*/ 1037 h 3370"/>
                <a:gd name="T16" fmla="*/ 1301 w 3672"/>
                <a:gd name="T17" fmla="*/ 1383 h 3370"/>
                <a:gd name="T18" fmla="*/ 1373 w 3672"/>
                <a:gd name="T19" fmla="*/ 1719 h 3370"/>
                <a:gd name="T20" fmla="*/ 1517 w 3672"/>
                <a:gd name="T21" fmla="*/ 2002 h 3370"/>
                <a:gd name="T22" fmla="*/ 1440 w 3672"/>
                <a:gd name="T23" fmla="*/ 2079 h 3370"/>
                <a:gd name="T24" fmla="*/ 1368 w 3672"/>
                <a:gd name="T25" fmla="*/ 2064 h 3370"/>
                <a:gd name="T26" fmla="*/ 1310 w 3672"/>
                <a:gd name="T27" fmla="*/ 2098 h 3370"/>
                <a:gd name="T28" fmla="*/ 1166 w 3672"/>
                <a:gd name="T29" fmla="*/ 2391 h 3370"/>
                <a:gd name="T30" fmla="*/ 840 w 3672"/>
                <a:gd name="T31" fmla="*/ 2684 h 3370"/>
                <a:gd name="T32" fmla="*/ 331 w 3672"/>
                <a:gd name="T33" fmla="*/ 3082 h 3370"/>
                <a:gd name="T34" fmla="*/ 9 w 3672"/>
                <a:gd name="T35" fmla="*/ 3356 h 3370"/>
                <a:gd name="T36" fmla="*/ 201 w 3672"/>
                <a:gd name="T37" fmla="*/ 3265 h 3370"/>
                <a:gd name="T38" fmla="*/ 537 w 3672"/>
                <a:gd name="T39" fmla="*/ 3010 h 3370"/>
                <a:gd name="T40" fmla="*/ 1344 w 3672"/>
                <a:gd name="T41" fmla="*/ 2285 h 3370"/>
                <a:gd name="T42" fmla="*/ 1368 w 3672"/>
                <a:gd name="T43" fmla="*/ 2300 h 3370"/>
                <a:gd name="T44" fmla="*/ 1397 w 3672"/>
                <a:gd name="T45" fmla="*/ 2328 h 3370"/>
                <a:gd name="T46" fmla="*/ 1421 w 3672"/>
                <a:gd name="T47" fmla="*/ 2290 h 3370"/>
                <a:gd name="T48" fmla="*/ 1387 w 3672"/>
                <a:gd name="T49" fmla="*/ 2237 h 3370"/>
                <a:gd name="T50" fmla="*/ 1382 w 3672"/>
                <a:gd name="T51" fmla="*/ 2170 h 3370"/>
                <a:gd name="T52" fmla="*/ 1493 w 3672"/>
                <a:gd name="T53" fmla="*/ 2175 h 3370"/>
                <a:gd name="T54" fmla="*/ 1521 w 3672"/>
                <a:gd name="T55" fmla="*/ 2146 h 3370"/>
                <a:gd name="T56" fmla="*/ 1565 w 3672"/>
                <a:gd name="T57" fmla="*/ 2026 h 3370"/>
                <a:gd name="T58" fmla="*/ 1555 w 3672"/>
                <a:gd name="T59" fmla="*/ 1877 h 3370"/>
                <a:gd name="T60" fmla="*/ 1435 w 3672"/>
                <a:gd name="T61" fmla="*/ 1651 h 3370"/>
                <a:gd name="T62" fmla="*/ 1363 w 3672"/>
                <a:gd name="T63" fmla="*/ 1402 h 3370"/>
                <a:gd name="T64" fmla="*/ 1358 w 3672"/>
                <a:gd name="T65" fmla="*/ 1143 h 3370"/>
                <a:gd name="T66" fmla="*/ 1430 w 3672"/>
                <a:gd name="T67" fmla="*/ 869 h 3370"/>
                <a:gd name="T68" fmla="*/ 1555 w 3672"/>
                <a:gd name="T69" fmla="*/ 615 h 3370"/>
                <a:gd name="T70" fmla="*/ 1723 w 3672"/>
                <a:gd name="T71" fmla="*/ 394 h 3370"/>
                <a:gd name="T72" fmla="*/ 1934 w 3672"/>
                <a:gd name="T73" fmla="*/ 216 h 3370"/>
                <a:gd name="T74" fmla="*/ 2217 w 3672"/>
                <a:gd name="T75" fmla="*/ 110 h 3370"/>
                <a:gd name="T76" fmla="*/ 2443 w 3672"/>
                <a:gd name="T77" fmla="*/ 58 h 3370"/>
                <a:gd name="T78" fmla="*/ 2635 w 3672"/>
                <a:gd name="T79" fmla="*/ 62 h 3370"/>
                <a:gd name="T80" fmla="*/ 2880 w 3672"/>
                <a:gd name="T81" fmla="*/ 134 h 3370"/>
                <a:gd name="T82" fmla="*/ 3125 w 3672"/>
                <a:gd name="T83" fmla="*/ 259 h 3370"/>
                <a:gd name="T84" fmla="*/ 3317 w 3672"/>
                <a:gd name="T85" fmla="*/ 451 h 3370"/>
                <a:gd name="T86" fmla="*/ 3466 w 3672"/>
                <a:gd name="T87" fmla="*/ 687 h 3370"/>
                <a:gd name="T88" fmla="*/ 3571 w 3672"/>
                <a:gd name="T89" fmla="*/ 946 h 3370"/>
                <a:gd name="T90" fmla="*/ 3629 w 3672"/>
                <a:gd name="T91" fmla="*/ 1378 h 3370"/>
                <a:gd name="T92" fmla="*/ 3648 w 3672"/>
                <a:gd name="T93" fmla="*/ 1392 h 3370"/>
                <a:gd name="T94" fmla="*/ 3672 w 3672"/>
                <a:gd name="T95" fmla="*/ 1224 h 3370"/>
                <a:gd name="T96" fmla="*/ 3619 w 3672"/>
                <a:gd name="T97" fmla="*/ 965 h 3370"/>
                <a:gd name="T98" fmla="*/ 3576 w 3672"/>
                <a:gd name="T99" fmla="*/ 787 h 3370"/>
                <a:gd name="T100" fmla="*/ 3494 w 3672"/>
                <a:gd name="T101" fmla="*/ 562 h 3370"/>
                <a:gd name="T102" fmla="*/ 3398 w 3672"/>
                <a:gd name="T103" fmla="*/ 451 h 3370"/>
                <a:gd name="T104" fmla="*/ 3240 w 3672"/>
                <a:gd name="T105" fmla="*/ 259 h 3370"/>
                <a:gd name="T106" fmla="*/ 3029 w 3672"/>
                <a:gd name="T107" fmla="*/ 130 h 3370"/>
                <a:gd name="T108" fmla="*/ 2760 w 3672"/>
                <a:gd name="T109" fmla="*/ 58 h 3370"/>
                <a:gd name="T110" fmla="*/ 2501 w 3672"/>
                <a:gd name="T111" fmla="*/ 0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2" h="3370">
                  <a:moveTo>
                    <a:pt x="2501" y="0"/>
                  </a:moveTo>
                  <a:lnTo>
                    <a:pt x="2410" y="5"/>
                  </a:lnTo>
                  <a:lnTo>
                    <a:pt x="2314" y="24"/>
                  </a:lnTo>
                  <a:lnTo>
                    <a:pt x="2126" y="58"/>
                  </a:lnTo>
                  <a:lnTo>
                    <a:pt x="2006" y="106"/>
                  </a:lnTo>
                  <a:lnTo>
                    <a:pt x="1896" y="163"/>
                  </a:lnTo>
                  <a:lnTo>
                    <a:pt x="1790" y="230"/>
                  </a:lnTo>
                  <a:lnTo>
                    <a:pt x="1689" y="307"/>
                  </a:lnTo>
                  <a:lnTo>
                    <a:pt x="1598" y="394"/>
                  </a:lnTo>
                  <a:lnTo>
                    <a:pt x="1521" y="485"/>
                  </a:lnTo>
                  <a:lnTo>
                    <a:pt x="1454" y="586"/>
                  </a:lnTo>
                  <a:lnTo>
                    <a:pt x="1397" y="696"/>
                  </a:lnTo>
                  <a:lnTo>
                    <a:pt x="1358" y="778"/>
                  </a:lnTo>
                  <a:lnTo>
                    <a:pt x="1329" y="864"/>
                  </a:lnTo>
                  <a:lnTo>
                    <a:pt x="1310" y="951"/>
                  </a:lnTo>
                  <a:lnTo>
                    <a:pt x="1296" y="1037"/>
                  </a:lnTo>
                  <a:lnTo>
                    <a:pt x="1286" y="1210"/>
                  </a:lnTo>
                  <a:lnTo>
                    <a:pt x="1301" y="1383"/>
                  </a:lnTo>
                  <a:lnTo>
                    <a:pt x="1329" y="1555"/>
                  </a:lnTo>
                  <a:lnTo>
                    <a:pt x="1373" y="1719"/>
                  </a:lnTo>
                  <a:lnTo>
                    <a:pt x="1440" y="1868"/>
                  </a:lnTo>
                  <a:lnTo>
                    <a:pt x="1517" y="2002"/>
                  </a:lnTo>
                  <a:lnTo>
                    <a:pt x="1483" y="2045"/>
                  </a:lnTo>
                  <a:lnTo>
                    <a:pt x="1440" y="2079"/>
                  </a:lnTo>
                  <a:lnTo>
                    <a:pt x="1406" y="2064"/>
                  </a:lnTo>
                  <a:lnTo>
                    <a:pt x="1368" y="2064"/>
                  </a:lnTo>
                  <a:lnTo>
                    <a:pt x="1339" y="2079"/>
                  </a:lnTo>
                  <a:lnTo>
                    <a:pt x="1310" y="2098"/>
                  </a:lnTo>
                  <a:lnTo>
                    <a:pt x="1315" y="2228"/>
                  </a:lnTo>
                  <a:lnTo>
                    <a:pt x="1166" y="2391"/>
                  </a:lnTo>
                  <a:lnTo>
                    <a:pt x="1008" y="2540"/>
                  </a:lnTo>
                  <a:lnTo>
                    <a:pt x="840" y="2684"/>
                  </a:lnTo>
                  <a:lnTo>
                    <a:pt x="672" y="2823"/>
                  </a:lnTo>
                  <a:lnTo>
                    <a:pt x="331" y="3082"/>
                  </a:lnTo>
                  <a:lnTo>
                    <a:pt x="0" y="3327"/>
                  </a:lnTo>
                  <a:lnTo>
                    <a:pt x="9" y="3356"/>
                  </a:lnTo>
                  <a:lnTo>
                    <a:pt x="28" y="3370"/>
                  </a:lnTo>
                  <a:lnTo>
                    <a:pt x="201" y="3265"/>
                  </a:lnTo>
                  <a:lnTo>
                    <a:pt x="369" y="3145"/>
                  </a:lnTo>
                  <a:lnTo>
                    <a:pt x="537" y="3010"/>
                  </a:lnTo>
                  <a:lnTo>
                    <a:pt x="701" y="2871"/>
                  </a:lnTo>
                  <a:lnTo>
                    <a:pt x="1344" y="2285"/>
                  </a:lnTo>
                  <a:lnTo>
                    <a:pt x="1358" y="2290"/>
                  </a:lnTo>
                  <a:lnTo>
                    <a:pt x="1368" y="2300"/>
                  </a:lnTo>
                  <a:lnTo>
                    <a:pt x="1387" y="2324"/>
                  </a:lnTo>
                  <a:lnTo>
                    <a:pt x="1397" y="2328"/>
                  </a:lnTo>
                  <a:lnTo>
                    <a:pt x="1406" y="2324"/>
                  </a:lnTo>
                  <a:lnTo>
                    <a:pt x="1421" y="2290"/>
                  </a:lnTo>
                  <a:lnTo>
                    <a:pt x="1401" y="2266"/>
                  </a:lnTo>
                  <a:lnTo>
                    <a:pt x="1387" y="2237"/>
                  </a:lnTo>
                  <a:lnTo>
                    <a:pt x="1377" y="2204"/>
                  </a:lnTo>
                  <a:lnTo>
                    <a:pt x="1382" y="2170"/>
                  </a:lnTo>
                  <a:lnTo>
                    <a:pt x="1411" y="2136"/>
                  </a:lnTo>
                  <a:lnTo>
                    <a:pt x="1493" y="2175"/>
                  </a:lnTo>
                  <a:lnTo>
                    <a:pt x="1507" y="2165"/>
                  </a:lnTo>
                  <a:lnTo>
                    <a:pt x="1521" y="2146"/>
                  </a:lnTo>
                  <a:lnTo>
                    <a:pt x="1497" y="2112"/>
                  </a:lnTo>
                  <a:lnTo>
                    <a:pt x="1565" y="2026"/>
                  </a:lnTo>
                  <a:lnTo>
                    <a:pt x="1632" y="1973"/>
                  </a:lnTo>
                  <a:lnTo>
                    <a:pt x="1555" y="1877"/>
                  </a:lnTo>
                  <a:lnTo>
                    <a:pt x="1493" y="1767"/>
                  </a:lnTo>
                  <a:lnTo>
                    <a:pt x="1435" y="1651"/>
                  </a:lnTo>
                  <a:lnTo>
                    <a:pt x="1392" y="1531"/>
                  </a:lnTo>
                  <a:lnTo>
                    <a:pt x="1363" y="1402"/>
                  </a:lnTo>
                  <a:lnTo>
                    <a:pt x="1353" y="1272"/>
                  </a:lnTo>
                  <a:lnTo>
                    <a:pt x="1358" y="1143"/>
                  </a:lnTo>
                  <a:lnTo>
                    <a:pt x="1382" y="1008"/>
                  </a:lnTo>
                  <a:lnTo>
                    <a:pt x="1430" y="869"/>
                  </a:lnTo>
                  <a:lnTo>
                    <a:pt x="1488" y="739"/>
                  </a:lnTo>
                  <a:lnTo>
                    <a:pt x="1555" y="615"/>
                  </a:lnTo>
                  <a:lnTo>
                    <a:pt x="1632" y="499"/>
                  </a:lnTo>
                  <a:lnTo>
                    <a:pt x="1723" y="394"/>
                  </a:lnTo>
                  <a:lnTo>
                    <a:pt x="1824" y="298"/>
                  </a:lnTo>
                  <a:lnTo>
                    <a:pt x="1934" y="216"/>
                  </a:lnTo>
                  <a:lnTo>
                    <a:pt x="2054" y="144"/>
                  </a:lnTo>
                  <a:lnTo>
                    <a:pt x="2217" y="110"/>
                  </a:lnTo>
                  <a:lnTo>
                    <a:pt x="2381" y="72"/>
                  </a:lnTo>
                  <a:lnTo>
                    <a:pt x="2443" y="58"/>
                  </a:lnTo>
                  <a:lnTo>
                    <a:pt x="2510" y="53"/>
                  </a:lnTo>
                  <a:lnTo>
                    <a:pt x="2635" y="62"/>
                  </a:lnTo>
                  <a:lnTo>
                    <a:pt x="2755" y="96"/>
                  </a:lnTo>
                  <a:lnTo>
                    <a:pt x="2880" y="134"/>
                  </a:lnTo>
                  <a:lnTo>
                    <a:pt x="3010" y="187"/>
                  </a:lnTo>
                  <a:lnTo>
                    <a:pt x="3125" y="259"/>
                  </a:lnTo>
                  <a:lnTo>
                    <a:pt x="3226" y="350"/>
                  </a:lnTo>
                  <a:lnTo>
                    <a:pt x="3317" y="451"/>
                  </a:lnTo>
                  <a:lnTo>
                    <a:pt x="3394" y="566"/>
                  </a:lnTo>
                  <a:lnTo>
                    <a:pt x="3466" y="687"/>
                  </a:lnTo>
                  <a:lnTo>
                    <a:pt x="3523" y="816"/>
                  </a:lnTo>
                  <a:lnTo>
                    <a:pt x="3571" y="946"/>
                  </a:lnTo>
                  <a:lnTo>
                    <a:pt x="3610" y="1162"/>
                  </a:lnTo>
                  <a:lnTo>
                    <a:pt x="3629" y="1378"/>
                  </a:lnTo>
                  <a:lnTo>
                    <a:pt x="3634" y="1387"/>
                  </a:lnTo>
                  <a:lnTo>
                    <a:pt x="3648" y="1392"/>
                  </a:lnTo>
                  <a:lnTo>
                    <a:pt x="3672" y="1311"/>
                  </a:lnTo>
                  <a:lnTo>
                    <a:pt x="3672" y="1224"/>
                  </a:lnTo>
                  <a:lnTo>
                    <a:pt x="3653" y="1047"/>
                  </a:lnTo>
                  <a:lnTo>
                    <a:pt x="3619" y="965"/>
                  </a:lnTo>
                  <a:lnTo>
                    <a:pt x="3595" y="879"/>
                  </a:lnTo>
                  <a:lnTo>
                    <a:pt x="3576" y="787"/>
                  </a:lnTo>
                  <a:lnTo>
                    <a:pt x="3552" y="696"/>
                  </a:lnTo>
                  <a:lnTo>
                    <a:pt x="3494" y="562"/>
                  </a:lnTo>
                  <a:lnTo>
                    <a:pt x="3456" y="504"/>
                  </a:lnTo>
                  <a:lnTo>
                    <a:pt x="3398" y="451"/>
                  </a:lnTo>
                  <a:lnTo>
                    <a:pt x="3326" y="350"/>
                  </a:lnTo>
                  <a:lnTo>
                    <a:pt x="3240" y="259"/>
                  </a:lnTo>
                  <a:lnTo>
                    <a:pt x="3139" y="182"/>
                  </a:lnTo>
                  <a:lnTo>
                    <a:pt x="3029" y="130"/>
                  </a:lnTo>
                  <a:lnTo>
                    <a:pt x="2894" y="101"/>
                  </a:lnTo>
                  <a:lnTo>
                    <a:pt x="2760" y="58"/>
                  </a:lnTo>
                  <a:lnTo>
                    <a:pt x="2630" y="24"/>
                  </a:lnTo>
                  <a:lnTo>
                    <a:pt x="25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1" name="Freeform 103"/>
            <p:cNvSpPr>
              <a:spLocks/>
            </p:cNvSpPr>
            <p:nvPr/>
          </p:nvSpPr>
          <p:spPr bwMode="auto">
            <a:xfrm>
              <a:off x="4718" y="242"/>
              <a:ext cx="352" cy="313"/>
            </a:xfrm>
            <a:custGeom>
              <a:avLst/>
              <a:gdLst>
                <a:gd name="T0" fmla="*/ 1066 w 1940"/>
                <a:gd name="T1" fmla="*/ 0 h 1954"/>
                <a:gd name="T2" fmla="*/ 812 w 1940"/>
                <a:gd name="T3" fmla="*/ 29 h 1954"/>
                <a:gd name="T4" fmla="*/ 572 w 1940"/>
                <a:gd name="T5" fmla="*/ 110 h 1954"/>
                <a:gd name="T6" fmla="*/ 365 w 1940"/>
                <a:gd name="T7" fmla="*/ 249 h 1954"/>
                <a:gd name="T8" fmla="*/ 207 w 1940"/>
                <a:gd name="T9" fmla="*/ 432 h 1954"/>
                <a:gd name="T10" fmla="*/ 92 w 1940"/>
                <a:gd name="T11" fmla="*/ 643 h 1954"/>
                <a:gd name="T12" fmla="*/ 15 w 1940"/>
                <a:gd name="T13" fmla="*/ 878 h 1954"/>
                <a:gd name="T14" fmla="*/ 0 w 1940"/>
                <a:gd name="T15" fmla="*/ 1123 h 1954"/>
                <a:gd name="T16" fmla="*/ 63 w 1940"/>
                <a:gd name="T17" fmla="*/ 1378 h 1954"/>
                <a:gd name="T18" fmla="*/ 178 w 1940"/>
                <a:gd name="T19" fmla="*/ 1618 h 1954"/>
                <a:gd name="T20" fmla="*/ 255 w 1940"/>
                <a:gd name="T21" fmla="*/ 1733 h 1954"/>
                <a:gd name="T22" fmla="*/ 284 w 1940"/>
                <a:gd name="T23" fmla="*/ 1723 h 1954"/>
                <a:gd name="T24" fmla="*/ 231 w 1940"/>
                <a:gd name="T25" fmla="*/ 1627 h 1954"/>
                <a:gd name="T26" fmla="*/ 140 w 1940"/>
                <a:gd name="T27" fmla="*/ 1454 h 1954"/>
                <a:gd name="T28" fmla="*/ 77 w 1940"/>
                <a:gd name="T29" fmla="*/ 1258 h 1954"/>
                <a:gd name="T30" fmla="*/ 63 w 1940"/>
                <a:gd name="T31" fmla="*/ 1046 h 1954"/>
                <a:gd name="T32" fmla="*/ 101 w 1940"/>
                <a:gd name="T33" fmla="*/ 816 h 1954"/>
                <a:gd name="T34" fmla="*/ 192 w 1940"/>
                <a:gd name="T35" fmla="*/ 600 h 1954"/>
                <a:gd name="T36" fmla="*/ 322 w 1940"/>
                <a:gd name="T37" fmla="*/ 408 h 1954"/>
                <a:gd name="T38" fmla="*/ 490 w 1940"/>
                <a:gd name="T39" fmla="*/ 249 h 1954"/>
                <a:gd name="T40" fmla="*/ 682 w 1940"/>
                <a:gd name="T41" fmla="*/ 125 h 1954"/>
                <a:gd name="T42" fmla="*/ 884 w 1940"/>
                <a:gd name="T43" fmla="*/ 62 h 1954"/>
                <a:gd name="T44" fmla="*/ 1085 w 1940"/>
                <a:gd name="T45" fmla="*/ 53 h 1954"/>
                <a:gd name="T46" fmla="*/ 1282 w 1940"/>
                <a:gd name="T47" fmla="*/ 91 h 1954"/>
                <a:gd name="T48" fmla="*/ 1450 w 1940"/>
                <a:gd name="T49" fmla="*/ 177 h 1954"/>
                <a:gd name="T50" fmla="*/ 1623 w 1940"/>
                <a:gd name="T51" fmla="*/ 350 h 1954"/>
                <a:gd name="T52" fmla="*/ 1762 w 1940"/>
                <a:gd name="T53" fmla="*/ 590 h 1954"/>
                <a:gd name="T54" fmla="*/ 1844 w 1940"/>
                <a:gd name="T55" fmla="*/ 854 h 1954"/>
                <a:gd name="T56" fmla="*/ 1844 w 1940"/>
                <a:gd name="T57" fmla="*/ 1118 h 1954"/>
                <a:gd name="T58" fmla="*/ 1772 w 1940"/>
                <a:gd name="T59" fmla="*/ 1368 h 1954"/>
                <a:gd name="T60" fmla="*/ 1647 w 1940"/>
                <a:gd name="T61" fmla="*/ 1584 h 1954"/>
                <a:gd name="T62" fmla="*/ 1503 w 1940"/>
                <a:gd name="T63" fmla="*/ 1762 h 1954"/>
                <a:gd name="T64" fmla="*/ 1330 w 1940"/>
                <a:gd name="T65" fmla="*/ 1887 h 1954"/>
                <a:gd name="T66" fmla="*/ 1239 w 1940"/>
                <a:gd name="T67" fmla="*/ 1954 h 1954"/>
                <a:gd name="T68" fmla="*/ 1340 w 1940"/>
                <a:gd name="T69" fmla="*/ 1935 h 1954"/>
                <a:gd name="T70" fmla="*/ 1513 w 1940"/>
                <a:gd name="T71" fmla="*/ 1819 h 1954"/>
                <a:gd name="T72" fmla="*/ 1661 w 1940"/>
                <a:gd name="T73" fmla="*/ 1656 h 1954"/>
                <a:gd name="T74" fmla="*/ 1796 w 1940"/>
                <a:gd name="T75" fmla="*/ 1445 h 1954"/>
                <a:gd name="T76" fmla="*/ 1892 w 1940"/>
                <a:gd name="T77" fmla="*/ 1210 h 1954"/>
                <a:gd name="T78" fmla="*/ 1940 w 1940"/>
                <a:gd name="T79" fmla="*/ 955 h 1954"/>
                <a:gd name="T80" fmla="*/ 1921 w 1940"/>
                <a:gd name="T81" fmla="*/ 710 h 1954"/>
                <a:gd name="T82" fmla="*/ 1844 w 1940"/>
                <a:gd name="T83" fmla="*/ 499 h 1954"/>
                <a:gd name="T84" fmla="*/ 1724 w 1940"/>
                <a:gd name="T85" fmla="*/ 312 h 1954"/>
                <a:gd name="T86" fmla="*/ 1570 w 1940"/>
                <a:gd name="T87" fmla="*/ 163 h 1954"/>
                <a:gd name="T88" fmla="*/ 1388 w 1940"/>
                <a:gd name="T89" fmla="*/ 53 h 1954"/>
                <a:gd name="T90" fmla="*/ 1196 w 1940"/>
                <a:gd name="T91" fmla="*/ 0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0" h="1954">
                  <a:moveTo>
                    <a:pt x="1196" y="0"/>
                  </a:moveTo>
                  <a:lnTo>
                    <a:pt x="1066" y="0"/>
                  </a:lnTo>
                  <a:lnTo>
                    <a:pt x="937" y="5"/>
                  </a:lnTo>
                  <a:lnTo>
                    <a:pt x="812" y="29"/>
                  </a:lnTo>
                  <a:lnTo>
                    <a:pt x="687" y="62"/>
                  </a:lnTo>
                  <a:lnTo>
                    <a:pt x="572" y="110"/>
                  </a:lnTo>
                  <a:lnTo>
                    <a:pt x="466" y="173"/>
                  </a:lnTo>
                  <a:lnTo>
                    <a:pt x="365" y="249"/>
                  </a:lnTo>
                  <a:lnTo>
                    <a:pt x="279" y="345"/>
                  </a:lnTo>
                  <a:lnTo>
                    <a:pt x="207" y="432"/>
                  </a:lnTo>
                  <a:lnTo>
                    <a:pt x="144" y="533"/>
                  </a:lnTo>
                  <a:lnTo>
                    <a:pt x="92" y="643"/>
                  </a:lnTo>
                  <a:lnTo>
                    <a:pt x="48" y="758"/>
                  </a:lnTo>
                  <a:lnTo>
                    <a:pt x="15" y="878"/>
                  </a:lnTo>
                  <a:lnTo>
                    <a:pt x="0" y="998"/>
                  </a:lnTo>
                  <a:lnTo>
                    <a:pt x="0" y="1123"/>
                  </a:lnTo>
                  <a:lnTo>
                    <a:pt x="20" y="1243"/>
                  </a:lnTo>
                  <a:lnTo>
                    <a:pt x="63" y="1378"/>
                  </a:lnTo>
                  <a:lnTo>
                    <a:pt x="116" y="1502"/>
                  </a:lnTo>
                  <a:lnTo>
                    <a:pt x="178" y="1618"/>
                  </a:lnTo>
                  <a:lnTo>
                    <a:pt x="245" y="1728"/>
                  </a:lnTo>
                  <a:lnTo>
                    <a:pt x="255" y="1733"/>
                  </a:lnTo>
                  <a:lnTo>
                    <a:pt x="269" y="1733"/>
                  </a:lnTo>
                  <a:lnTo>
                    <a:pt x="284" y="1723"/>
                  </a:lnTo>
                  <a:lnTo>
                    <a:pt x="284" y="1704"/>
                  </a:lnTo>
                  <a:lnTo>
                    <a:pt x="231" y="1627"/>
                  </a:lnTo>
                  <a:lnTo>
                    <a:pt x="183" y="1546"/>
                  </a:lnTo>
                  <a:lnTo>
                    <a:pt x="140" y="1454"/>
                  </a:lnTo>
                  <a:lnTo>
                    <a:pt x="101" y="1358"/>
                  </a:lnTo>
                  <a:lnTo>
                    <a:pt x="77" y="1258"/>
                  </a:lnTo>
                  <a:lnTo>
                    <a:pt x="63" y="1152"/>
                  </a:lnTo>
                  <a:lnTo>
                    <a:pt x="63" y="1046"/>
                  </a:lnTo>
                  <a:lnTo>
                    <a:pt x="77" y="941"/>
                  </a:lnTo>
                  <a:lnTo>
                    <a:pt x="101" y="816"/>
                  </a:lnTo>
                  <a:lnTo>
                    <a:pt x="140" y="706"/>
                  </a:lnTo>
                  <a:lnTo>
                    <a:pt x="192" y="600"/>
                  </a:lnTo>
                  <a:lnTo>
                    <a:pt x="255" y="499"/>
                  </a:lnTo>
                  <a:lnTo>
                    <a:pt x="322" y="408"/>
                  </a:lnTo>
                  <a:lnTo>
                    <a:pt x="404" y="326"/>
                  </a:lnTo>
                  <a:lnTo>
                    <a:pt x="490" y="249"/>
                  </a:lnTo>
                  <a:lnTo>
                    <a:pt x="581" y="182"/>
                  </a:lnTo>
                  <a:lnTo>
                    <a:pt x="682" y="125"/>
                  </a:lnTo>
                  <a:lnTo>
                    <a:pt x="788" y="81"/>
                  </a:lnTo>
                  <a:lnTo>
                    <a:pt x="884" y="62"/>
                  </a:lnTo>
                  <a:lnTo>
                    <a:pt x="985" y="53"/>
                  </a:lnTo>
                  <a:lnTo>
                    <a:pt x="1085" y="53"/>
                  </a:lnTo>
                  <a:lnTo>
                    <a:pt x="1186" y="67"/>
                  </a:lnTo>
                  <a:lnTo>
                    <a:pt x="1282" y="91"/>
                  </a:lnTo>
                  <a:lnTo>
                    <a:pt x="1369" y="129"/>
                  </a:lnTo>
                  <a:lnTo>
                    <a:pt x="1450" y="177"/>
                  </a:lnTo>
                  <a:lnTo>
                    <a:pt x="1522" y="235"/>
                  </a:lnTo>
                  <a:lnTo>
                    <a:pt x="1623" y="350"/>
                  </a:lnTo>
                  <a:lnTo>
                    <a:pt x="1700" y="466"/>
                  </a:lnTo>
                  <a:lnTo>
                    <a:pt x="1762" y="590"/>
                  </a:lnTo>
                  <a:lnTo>
                    <a:pt x="1815" y="725"/>
                  </a:lnTo>
                  <a:lnTo>
                    <a:pt x="1844" y="854"/>
                  </a:lnTo>
                  <a:lnTo>
                    <a:pt x="1853" y="989"/>
                  </a:lnTo>
                  <a:lnTo>
                    <a:pt x="1844" y="1118"/>
                  </a:lnTo>
                  <a:lnTo>
                    <a:pt x="1815" y="1243"/>
                  </a:lnTo>
                  <a:lnTo>
                    <a:pt x="1772" y="1368"/>
                  </a:lnTo>
                  <a:lnTo>
                    <a:pt x="1714" y="1478"/>
                  </a:lnTo>
                  <a:lnTo>
                    <a:pt x="1647" y="1584"/>
                  </a:lnTo>
                  <a:lnTo>
                    <a:pt x="1575" y="1675"/>
                  </a:lnTo>
                  <a:lnTo>
                    <a:pt x="1503" y="1762"/>
                  </a:lnTo>
                  <a:lnTo>
                    <a:pt x="1421" y="1829"/>
                  </a:lnTo>
                  <a:lnTo>
                    <a:pt x="1330" y="1887"/>
                  </a:lnTo>
                  <a:lnTo>
                    <a:pt x="1234" y="1935"/>
                  </a:lnTo>
                  <a:lnTo>
                    <a:pt x="1239" y="1954"/>
                  </a:lnTo>
                  <a:lnTo>
                    <a:pt x="1292" y="1949"/>
                  </a:lnTo>
                  <a:lnTo>
                    <a:pt x="1340" y="1935"/>
                  </a:lnTo>
                  <a:lnTo>
                    <a:pt x="1431" y="1882"/>
                  </a:lnTo>
                  <a:lnTo>
                    <a:pt x="1513" y="1819"/>
                  </a:lnTo>
                  <a:lnTo>
                    <a:pt x="1589" y="1752"/>
                  </a:lnTo>
                  <a:lnTo>
                    <a:pt x="1661" y="1656"/>
                  </a:lnTo>
                  <a:lnTo>
                    <a:pt x="1733" y="1555"/>
                  </a:lnTo>
                  <a:lnTo>
                    <a:pt x="1796" y="1445"/>
                  </a:lnTo>
                  <a:lnTo>
                    <a:pt x="1849" y="1330"/>
                  </a:lnTo>
                  <a:lnTo>
                    <a:pt x="1892" y="1210"/>
                  </a:lnTo>
                  <a:lnTo>
                    <a:pt x="1921" y="1085"/>
                  </a:lnTo>
                  <a:lnTo>
                    <a:pt x="1940" y="955"/>
                  </a:lnTo>
                  <a:lnTo>
                    <a:pt x="1940" y="826"/>
                  </a:lnTo>
                  <a:lnTo>
                    <a:pt x="1921" y="710"/>
                  </a:lnTo>
                  <a:lnTo>
                    <a:pt x="1887" y="600"/>
                  </a:lnTo>
                  <a:lnTo>
                    <a:pt x="1844" y="499"/>
                  </a:lnTo>
                  <a:lnTo>
                    <a:pt x="1786" y="403"/>
                  </a:lnTo>
                  <a:lnTo>
                    <a:pt x="1724" y="312"/>
                  </a:lnTo>
                  <a:lnTo>
                    <a:pt x="1652" y="235"/>
                  </a:lnTo>
                  <a:lnTo>
                    <a:pt x="1570" y="163"/>
                  </a:lnTo>
                  <a:lnTo>
                    <a:pt x="1484" y="101"/>
                  </a:lnTo>
                  <a:lnTo>
                    <a:pt x="1388" y="53"/>
                  </a:lnTo>
                  <a:lnTo>
                    <a:pt x="1287" y="19"/>
                  </a:lnTo>
                  <a:lnTo>
                    <a:pt x="11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2" name="Freeform 104"/>
            <p:cNvSpPr>
              <a:spLocks/>
            </p:cNvSpPr>
            <p:nvPr/>
          </p:nvSpPr>
          <p:spPr bwMode="auto">
            <a:xfrm>
              <a:off x="4856" y="277"/>
              <a:ext cx="40" cy="40"/>
            </a:xfrm>
            <a:custGeom>
              <a:avLst/>
              <a:gdLst>
                <a:gd name="T0" fmla="*/ 187 w 221"/>
                <a:gd name="T1" fmla="*/ 0 h 254"/>
                <a:gd name="T2" fmla="*/ 57 w 221"/>
                <a:gd name="T3" fmla="*/ 14 h 254"/>
                <a:gd name="T4" fmla="*/ 0 w 221"/>
                <a:gd name="T5" fmla="*/ 254 h 254"/>
                <a:gd name="T6" fmla="*/ 206 w 221"/>
                <a:gd name="T7" fmla="*/ 197 h 254"/>
                <a:gd name="T8" fmla="*/ 221 w 221"/>
                <a:gd name="T9" fmla="*/ 14 h 254"/>
                <a:gd name="T10" fmla="*/ 187 w 221"/>
                <a:gd name="T11" fmla="*/ 0 h 254"/>
              </a:gdLst>
              <a:ahLst/>
              <a:cxnLst>
                <a:cxn ang="0">
                  <a:pos x="T0" y="T1"/>
                </a:cxn>
                <a:cxn ang="0">
                  <a:pos x="T2" y="T3"/>
                </a:cxn>
                <a:cxn ang="0">
                  <a:pos x="T4" y="T5"/>
                </a:cxn>
                <a:cxn ang="0">
                  <a:pos x="T6" y="T7"/>
                </a:cxn>
                <a:cxn ang="0">
                  <a:pos x="T8" y="T9"/>
                </a:cxn>
                <a:cxn ang="0">
                  <a:pos x="T10" y="T11"/>
                </a:cxn>
              </a:cxnLst>
              <a:rect l="0" t="0" r="r" b="b"/>
              <a:pathLst>
                <a:path w="221" h="254">
                  <a:moveTo>
                    <a:pt x="187" y="0"/>
                  </a:moveTo>
                  <a:lnTo>
                    <a:pt x="57" y="14"/>
                  </a:lnTo>
                  <a:lnTo>
                    <a:pt x="0" y="254"/>
                  </a:lnTo>
                  <a:lnTo>
                    <a:pt x="206" y="197"/>
                  </a:lnTo>
                  <a:lnTo>
                    <a:pt x="221" y="14"/>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3" name="Freeform 105"/>
            <p:cNvSpPr>
              <a:spLocks/>
            </p:cNvSpPr>
            <p:nvPr/>
          </p:nvSpPr>
          <p:spPr bwMode="auto">
            <a:xfrm>
              <a:off x="4806" y="285"/>
              <a:ext cx="43" cy="59"/>
            </a:xfrm>
            <a:custGeom>
              <a:avLst/>
              <a:gdLst>
                <a:gd name="T0" fmla="*/ 235 w 240"/>
                <a:gd name="T1" fmla="*/ 5 h 361"/>
                <a:gd name="T2" fmla="*/ 183 w 240"/>
                <a:gd name="T3" fmla="*/ 29 h 361"/>
                <a:gd name="T4" fmla="*/ 130 w 240"/>
                <a:gd name="T5" fmla="*/ 58 h 361"/>
                <a:gd name="T6" fmla="*/ 87 w 240"/>
                <a:gd name="T7" fmla="*/ 96 h 361"/>
                <a:gd name="T8" fmla="*/ 58 w 240"/>
                <a:gd name="T9" fmla="*/ 149 h 361"/>
                <a:gd name="T10" fmla="*/ 43 w 240"/>
                <a:gd name="T11" fmla="*/ 202 h 361"/>
                <a:gd name="T12" fmla="*/ 24 w 240"/>
                <a:gd name="T13" fmla="*/ 255 h 361"/>
                <a:gd name="T14" fmla="*/ 10 w 240"/>
                <a:gd name="T15" fmla="*/ 308 h 361"/>
                <a:gd name="T16" fmla="*/ 0 w 240"/>
                <a:gd name="T17" fmla="*/ 361 h 361"/>
                <a:gd name="T18" fmla="*/ 168 w 240"/>
                <a:gd name="T19" fmla="*/ 260 h 361"/>
                <a:gd name="T20" fmla="*/ 187 w 240"/>
                <a:gd name="T21" fmla="*/ 226 h 361"/>
                <a:gd name="T22" fmla="*/ 197 w 240"/>
                <a:gd name="T23" fmla="*/ 188 h 361"/>
                <a:gd name="T24" fmla="*/ 202 w 240"/>
                <a:gd name="T25" fmla="*/ 145 h 361"/>
                <a:gd name="T26" fmla="*/ 221 w 240"/>
                <a:gd name="T27" fmla="*/ 106 h 361"/>
                <a:gd name="T28" fmla="*/ 240 w 240"/>
                <a:gd name="T29" fmla="*/ 0 h 361"/>
                <a:gd name="T30" fmla="*/ 235 w 240"/>
                <a:gd name="T31" fmla="*/ 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361">
                  <a:moveTo>
                    <a:pt x="235" y="5"/>
                  </a:moveTo>
                  <a:lnTo>
                    <a:pt x="183" y="29"/>
                  </a:lnTo>
                  <a:lnTo>
                    <a:pt x="130" y="58"/>
                  </a:lnTo>
                  <a:lnTo>
                    <a:pt x="87" y="96"/>
                  </a:lnTo>
                  <a:lnTo>
                    <a:pt x="58" y="149"/>
                  </a:lnTo>
                  <a:lnTo>
                    <a:pt x="43" y="202"/>
                  </a:lnTo>
                  <a:lnTo>
                    <a:pt x="24" y="255"/>
                  </a:lnTo>
                  <a:lnTo>
                    <a:pt x="10" y="308"/>
                  </a:lnTo>
                  <a:lnTo>
                    <a:pt x="0" y="361"/>
                  </a:lnTo>
                  <a:lnTo>
                    <a:pt x="168" y="260"/>
                  </a:lnTo>
                  <a:lnTo>
                    <a:pt x="187" y="226"/>
                  </a:lnTo>
                  <a:lnTo>
                    <a:pt x="197" y="188"/>
                  </a:lnTo>
                  <a:lnTo>
                    <a:pt x="202" y="145"/>
                  </a:lnTo>
                  <a:lnTo>
                    <a:pt x="221" y="106"/>
                  </a:lnTo>
                  <a:lnTo>
                    <a:pt x="240" y="0"/>
                  </a:lnTo>
                  <a:lnTo>
                    <a:pt x="23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4" name="Freeform 106"/>
            <p:cNvSpPr>
              <a:spLocks/>
            </p:cNvSpPr>
            <p:nvPr/>
          </p:nvSpPr>
          <p:spPr bwMode="auto">
            <a:xfrm>
              <a:off x="4844" y="331"/>
              <a:ext cx="3" cy="30"/>
            </a:xfrm>
            <a:custGeom>
              <a:avLst/>
              <a:gdLst>
                <a:gd name="T0" fmla="*/ 10 w 15"/>
                <a:gd name="T1" fmla="*/ 5 h 187"/>
                <a:gd name="T2" fmla="*/ 0 w 15"/>
                <a:gd name="T3" fmla="*/ 187 h 187"/>
                <a:gd name="T4" fmla="*/ 15 w 15"/>
                <a:gd name="T5" fmla="*/ 0 h 187"/>
                <a:gd name="T6" fmla="*/ 10 w 15"/>
                <a:gd name="T7" fmla="*/ 5 h 187"/>
              </a:gdLst>
              <a:ahLst/>
              <a:cxnLst>
                <a:cxn ang="0">
                  <a:pos x="T0" y="T1"/>
                </a:cxn>
                <a:cxn ang="0">
                  <a:pos x="T2" y="T3"/>
                </a:cxn>
                <a:cxn ang="0">
                  <a:pos x="T4" y="T5"/>
                </a:cxn>
                <a:cxn ang="0">
                  <a:pos x="T6" y="T7"/>
                </a:cxn>
              </a:cxnLst>
              <a:rect l="0" t="0" r="r" b="b"/>
              <a:pathLst>
                <a:path w="15" h="187">
                  <a:moveTo>
                    <a:pt x="10" y="5"/>
                  </a:moveTo>
                  <a:lnTo>
                    <a:pt x="0" y="187"/>
                  </a:lnTo>
                  <a:lnTo>
                    <a:pt x="15" y="0"/>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5" name="Freeform 107"/>
            <p:cNvSpPr>
              <a:spLocks/>
            </p:cNvSpPr>
            <p:nvPr/>
          </p:nvSpPr>
          <p:spPr bwMode="auto">
            <a:xfrm>
              <a:off x="4795" y="332"/>
              <a:ext cx="42" cy="57"/>
            </a:xfrm>
            <a:custGeom>
              <a:avLst/>
              <a:gdLst>
                <a:gd name="T0" fmla="*/ 220 w 230"/>
                <a:gd name="T1" fmla="*/ 5 h 351"/>
                <a:gd name="T2" fmla="*/ 168 w 230"/>
                <a:gd name="T3" fmla="*/ 44 h 351"/>
                <a:gd name="T4" fmla="*/ 105 w 230"/>
                <a:gd name="T5" fmla="*/ 77 h 351"/>
                <a:gd name="T6" fmla="*/ 72 w 230"/>
                <a:gd name="T7" fmla="*/ 101 h 351"/>
                <a:gd name="T8" fmla="*/ 48 w 230"/>
                <a:gd name="T9" fmla="*/ 130 h 351"/>
                <a:gd name="T10" fmla="*/ 19 w 230"/>
                <a:gd name="T11" fmla="*/ 197 h 351"/>
                <a:gd name="T12" fmla="*/ 4 w 230"/>
                <a:gd name="T13" fmla="*/ 274 h 351"/>
                <a:gd name="T14" fmla="*/ 0 w 230"/>
                <a:gd name="T15" fmla="*/ 351 h 351"/>
                <a:gd name="T16" fmla="*/ 211 w 230"/>
                <a:gd name="T17" fmla="*/ 207 h 351"/>
                <a:gd name="T18" fmla="*/ 230 w 230"/>
                <a:gd name="T19" fmla="*/ 0 h 351"/>
                <a:gd name="T20" fmla="*/ 220 w 230"/>
                <a:gd name="T21"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351">
                  <a:moveTo>
                    <a:pt x="220" y="5"/>
                  </a:moveTo>
                  <a:lnTo>
                    <a:pt x="168" y="44"/>
                  </a:lnTo>
                  <a:lnTo>
                    <a:pt x="105" y="77"/>
                  </a:lnTo>
                  <a:lnTo>
                    <a:pt x="72" y="101"/>
                  </a:lnTo>
                  <a:lnTo>
                    <a:pt x="48" y="130"/>
                  </a:lnTo>
                  <a:lnTo>
                    <a:pt x="19" y="197"/>
                  </a:lnTo>
                  <a:lnTo>
                    <a:pt x="4" y="274"/>
                  </a:lnTo>
                  <a:lnTo>
                    <a:pt x="0" y="351"/>
                  </a:lnTo>
                  <a:lnTo>
                    <a:pt x="211" y="207"/>
                  </a:lnTo>
                  <a:lnTo>
                    <a:pt x="230" y="0"/>
                  </a:lnTo>
                  <a:lnTo>
                    <a:pt x="22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6" name="Freeform 108"/>
            <p:cNvSpPr>
              <a:spLocks/>
            </p:cNvSpPr>
            <p:nvPr/>
          </p:nvSpPr>
          <p:spPr bwMode="auto">
            <a:xfrm>
              <a:off x="4797" y="372"/>
              <a:ext cx="34" cy="28"/>
            </a:xfrm>
            <a:custGeom>
              <a:avLst/>
              <a:gdLst>
                <a:gd name="T0" fmla="*/ 197 w 197"/>
                <a:gd name="T1" fmla="*/ 0 h 173"/>
                <a:gd name="T2" fmla="*/ 144 w 197"/>
                <a:gd name="T3" fmla="*/ 34 h 173"/>
                <a:gd name="T4" fmla="*/ 92 w 197"/>
                <a:gd name="T5" fmla="*/ 72 h 173"/>
                <a:gd name="T6" fmla="*/ 39 w 197"/>
                <a:gd name="T7" fmla="*/ 120 h 173"/>
                <a:gd name="T8" fmla="*/ 0 w 197"/>
                <a:gd name="T9" fmla="*/ 173 h 173"/>
                <a:gd name="T10" fmla="*/ 197 w 197"/>
                <a:gd name="T11" fmla="*/ 0 h 173"/>
              </a:gdLst>
              <a:ahLst/>
              <a:cxnLst>
                <a:cxn ang="0">
                  <a:pos x="T0" y="T1"/>
                </a:cxn>
                <a:cxn ang="0">
                  <a:pos x="T2" y="T3"/>
                </a:cxn>
                <a:cxn ang="0">
                  <a:pos x="T4" y="T5"/>
                </a:cxn>
                <a:cxn ang="0">
                  <a:pos x="T6" y="T7"/>
                </a:cxn>
                <a:cxn ang="0">
                  <a:pos x="T8" y="T9"/>
                </a:cxn>
                <a:cxn ang="0">
                  <a:pos x="T10" y="T11"/>
                </a:cxn>
              </a:cxnLst>
              <a:rect l="0" t="0" r="r" b="b"/>
              <a:pathLst>
                <a:path w="197" h="173">
                  <a:moveTo>
                    <a:pt x="197" y="0"/>
                  </a:moveTo>
                  <a:lnTo>
                    <a:pt x="144" y="34"/>
                  </a:lnTo>
                  <a:lnTo>
                    <a:pt x="92" y="72"/>
                  </a:lnTo>
                  <a:lnTo>
                    <a:pt x="39" y="120"/>
                  </a:lnTo>
                  <a:lnTo>
                    <a:pt x="0" y="173"/>
                  </a:lnTo>
                  <a:lnTo>
                    <a:pt x="1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7" name="Freeform 109"/>
            <p:cNvSpPr>
              <a:spLocks/>
            </p:cNvSpPr>
            <p:nvPr/>
          </p:nvSpPr>
          <p:spPr bwMode="auto">
            <a:xfrm>
              <a:off x="4902" y="458"/>
              <a:ext cx="192" cy="144"/>
            </a:xfrm>
            <a:custGeom>
              <a:avLst/>
              <a:gdLst>
                <a:gd name="T0" fmla="*/ 1032 w 1056"/>
                <a:gd name="T1" fmla="*/ 0 h 898"/>
                <a:gd name="T2" fmla="*/ 1018 w 1056"/>
                <a:gd name="T3" fmla="*/ 5 h 898"/>
                <a:gd name="T4" fmla="*/ 970 w 1056"/>
                <a:gd name="T5" fmla="*/ 120 h 898"/>
                <a:gd name="T6" fmla="*/ 907 w 1056"/>
                <a:gd name="T7" fmla="*/ 231 h 898"/>
                <a:gd name="T8" fmla="*/ 835 w 1056"/>
                <a:gd name="T9" fmla="*/ 336 h 898"/>
                <a:gd name="T10" fmla="*/ 754 w 1056"/>
                <a:gd name="T11" fmla="*/ 432 h 898"/>
                <a:gd name="T12" fmla="*/ 663 w 1056"/>
                <a:gd name="T13" fmla="*/ 519 h 898"/>
                <a:gd name="T14" fmla="*/ 567 w 1056"/>
                <a:gd name="T15" fmla="*/ 600 h 898"/>
                <a:gd name="T16" fmla="*/ 466 w 1056"/>
                <a:gd name="T17" fmla="*/ 672 h 898"/>
                <a:gd name="T18" fmla="*/ 360 w 1056"/>
                <a:gd name="T19" fmla="*/ 730 h 898"/>
                <a:gd name="T20" fmla="*/ 274 w 1056"/>
                <a:gd name="T21" fmla="*/ 763 h 898"/>
                <a:gd name="T22" fmla="*/ 192 w 1056"/>
                <a:gd name="T23" fmla="*/ 802 h 898"/>
                <a:gd name="T24" fmla="*/ 106 w 1056"/>
                <a:gd name="T25" fmla="*/ 835 h 898"/>
                <a:gd name="T26" fmla="*/ 19 w 1056"/>
                <a:gd name="T27" fmla="*/ 855 h 898"/>
                <a:gd name="T28" fmla="*/ 10 w 1056"/>
                <a:gd name="T29" fmla="*/ 859 h 898"/>
                <a:gd name="T30" fmla="*/ 0 w 1056"/>
                <a:gd name="T31" fmla="*/ 869 h 898"/>
                <a:gd name="T32" fmla="*/ 15 w 1056"/>
                <a:gd name="T33" fmla="*/ 888 h 898"/>
                <a:gd name="T34" fmla="*/ 43 w 1056"/>
                <a:gd name="T35" fmla="*/ 898 h 898"/>
                <a:gd name="T36" fmla="*/ 96 w 1056"/>
                <a:gd name="T37" fmla="*/ 893 h 898"/>
                <a:gd name="T38" fmla="*/ 259 w 1056"/>
                <a:gd name="T39" fmla="*/ 859 h 898"/>
                <a:gd name="T40" fmla="*/ 336 w 1056"/>
                <a:gd name="T41" fmla="*/ 835 h 898"/>
                <a:gd name="T42" fmla="*/ 408 w 1056"/>
                <a:gd name="T43" fmla="*/ 807 h 898"/>
                <a:gd name="T44" fmla="*/ 471 w 1056"/>
                <a:gd name="T45" fmla="*/ 768 h 898"/>
                <a:gd name="T46" fmla="*/ 533 w 1056"/>
                <a:gd name="T47" fmla="*/ 725 h 898"/>
                <a:gd name="T48" fmla="*/ 591 w 1056"/>
                <a:gd name="T49" fmla="*/ 677 h 898"/>
                <a:gd name="T50" fmla="*/ 643 w 1056"/>
                <a:gd name="T51" fmla="*/ 619 h 898"/>
                <a:gd name="T52" fmla="*/ 754 w 1056"/>
                <a:gd name="T53" fmla="*/ 509 h 898"/>
                <a:gd name="T54" fmla="*/ 845 w 1056"/>
                <a:gd name="T55" fmla="*/ 394 h 898"/>
                <a:gd name="T56" fmla="*/ 922 w 1056"/>
                <a:gd name="T57" fmla="*/ 279 h 898"/>
                <a:gd name="T58" fmla="*/ 1003 w 1056"/>
                <a:gd name="T59" fmla="*/ 163 h 898"/>
                <a:gd name="T60" fmla="*/ 1018 w 1056"/>
                <a:gd name="T61" fmla="*/ 125 h 898"/>
                <a:gd name="T62" fmla="*/ 1032 w 1056"/>
                <a:gd name="T63" fmla="*/ 91 h 898"/>
                <a:gd name="T64" fmla="*/ 1047 w 1056"/>
                <a:gd name="T65" fmla="*/ 62 h 898"/>
                <a:gd name="T66" fmla="*/ 1056 w 1056"/>
                <a:gd name="T67" fmla="*/ 29 h 898"/>
                <a:gd name="T68" fmla="*/ 1037 w 1056"/>
                <a:gd name="T69" fmla="*/ 0 h 898"/>
                <a:gd name="T70" fmla="*/ 1032 w 1056"/>
                <a:gd name="T7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 h="898">
                  <a:moveTo>
                    <a:pt x="1032" y="0"/>
                  </a:moveTo>
                  <a:lnTo>
                    <a:pt x="1018" y="5"/>
                  </a:lnTo>
                  <a:lnTo>
                    <a:pt x="970" y="120"/>
                  </a:lnTo>
                  <a:lnTo>
                    <a:pt x="907" y="231"/>
                  </a:lnTo>
                  <a:lnTo>
                    <a:pt x="835" y="336"/>
                  </a:lnTo>
                  <a:lnTo>
                    <a:pt x="754" y="432"/>
                  </a:lnTo>
                  <a:lnTo>
                    <a:pt x="663" y="519"/>
                  </a:lnTo>
                  <a:lnTo>
                    <a:pt x="567" y="600"/>
                  </a:lnTo>
                  <a:lnTo>
                    <a:pt x="466" y="672"/>
                  </a:lnTo>
                  <a:lnTo>
                    <a:pt x="360" y="730"/>
                  </a:lnTo>
                  <a:lnTo>
                    <a:pt x="274" y="763"/>
                  </a:lnTo>
                  <a:lnTo>
                    <a:pt x="192" y="802"/>
                  </a:lnTo>
                  <a:lnTo>
                    <a:pt x="106" y="835"/>
                  </a:lnTo>
                  <a:lnTo>
                    <a:pt x="19" y="855"/>
                  </a:lnTo>
                  <a:lnTo>
                    <a:pt x="10" y="859"/>
                  </a:lnTo>
                  <a:lnTo>
                    <a:pt x="0" y="869"/>
                  </a:lnTo>
                  <a:lnTo>
                    <a:pt x="15" y="888"/>
                  </a:lnTo>
                  <a:lnTo>
                    <a:pt x="43" y="898"/>
                  </a:lnTo>
                  <a:lnTo>
                    <a:pt x="96" y="893"/>
                  </a:lnTo>
                  <a:lnTo>
                    <a:pt x="259" y="859"/>
                  </a:lnTo>
                  <a:lnTo>
                    <a:pt x="336" y="835"/>
                  </a:lnTo>
                  <a:lnTo>
                    <a:pt x="408" y="807"/>
                  </a:lnTo>
                  <a:lnTo>
                    <a:pt x="471" y="768"/>
                  </a:lnTo>
                  <a:lnTo>
                    <a:pt x="533" y="725"/>
                  </a:lnTo>
                  <a:lnTo>
                    <a:pt x="591" y="677"/>
                  </a:lnTo>
                  <a:lnTo>
                    <a:pt x="643" y="619"/>
                  </a:lnTo>
                  <a:lnTo>
                    <a:pt x="754" y="509"/>
                  </a:lnTo>
                  <a:lnTo>
                    <a:pt x="845" y="394"/>
                  </a:lnTo>
                  <a:lnTo>
                    <a:pt x="922" y="279"/>
                  </a:lnTo>
                  <a:lnTo>
                    <a:pt x="1003" y="163"/>
                  </a:lnTo>
                  <a:lnTo>
                    <a:pt x="1018" y="125"/>
                  </a:lnTo>
                  <a:lnTo>
                    <a:pt x="1032" y="91"/>
                  </a:lnTo>
                  <a:lnTo>
                    <a:pt x="1047" y="62"/>
                  </a:lnTo>
                  <a:lnTo>
                    <a:pt x="1056" y="29"/>
                  </a:lnTo>
                  <a:lnTo>
                    <a:pt x="1037" y="0"/>
                  </a:lnTo>
                  <a:lnTo>
                    <a:pt x="10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8" name="Freeform 110"/>
            <p:cNvSpPr>
              <a:spLocks/>
            </p:cNvSpPr>
            <p:nvPr/>
          </p:nvSpPr>
          <p:spPr bwMode="auto">
            <a:xfrm>
              <a:off x="4780" y="523"/>
              <a:ext cx="91" cy="40"/>
            </a:xfrm>
            <a:custGeom>
              <a:avLst/>
              <a:gdLst>
                <a:gd name="T0" fmla="*/ 10 w 504"/>
                <a:gd name="T1" fmla="*/ 0 h 250"/>
                <a:gd name="T2" fmla="*/ 5 w 504"/>
                <a:gd name="T3" fmla="*/ 5 h 250"/>
                <a:gd name="T4" fmla="*/ 5 w 504"/>
                <a:gd name="T5" fmla="*/ 19 h 250"/>
                <a:gd name="T6" fmla="*/ 0 w 504"/>
                <a:gd name="T7" fmla="*/ 34 h 250"/>
                <a:gd name="T8" fmla="*/ 91 w 504"/>
                <a:gd name="T9" fmla="*/ 106 h 250"/>
                <a:gd name="T10" fmla="*/ 197 w 504"/>
                <a:gd name="T11" fmla="*/ 173 h 250"/>
                <a:gd name="T12" fmla="*/ 312 w 504"/>
                <a:gd name="T13" fmla="*/ 221 h 250"/>
                <a:gd name="T14" fmla="*/ 447 w 504"/>
                <a:gd name="T15" fmla="*/ 250 h 250"/>
                <a:gd name="T16" fmla="*/ 461 w 504"/>
                <a:gd name="T17" fmla="*/ 240 h 250"/>
                <a:gd name="T18" fmla="*/ 480 w 504"/>
                <a:gd name="T19" fmla="*/ 235 h 250"/>
                <a:gd name="T20" fmla="*/ 490 w 504"/>
                <a:gd name="T21" fmla="*/ 235 h 250"/>
                <a:gd name="T22" fmla="*/ 500 w 504"/>
                <a:gd name="T23" fmla="*/ 226 h 250"/>
                <a:gd name="T24" fmla="*/ 504 w 504"/>
                <a:gd name="T25" fmla="*/ 216 h 250"/>
                <a:gd name="T26" fmla="*/ 500 w 504"/>
                <a:gd name="T27" fmla="*/ 202 h 250"/>
                <a:gd name="T28" fmla="*/ 365 w 504"/>
                <a:gd name="T29" fmla="*/ 183 h 250"/>
                <a:gd name="T30" fmla="*/ 235 w 504"/>
                <a:gd name="T31" fmla="*/ 139 h 250"/>
                <a:gd name="T32" fmla="*/ 120 w 504"/>
                <a:gd name="T33" fmla="*/ 77 h 250"/>
                <a:gd name="T34" fmla="*/ 15 w 504"/>
                <a:gd name="T35" fmla="*/ 0 h 250"/>
                <a:gd name="T36" fmla="*/ 10 w 504"/>
                <a:gd name="T3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250">
                  <a:moveTo>
                    <a:pt x="10" y="0"/>
                  </a:moveTo>
                  <a:lnTo>
                    <a:pt x="5" y="5"/>
                  </a:lnTo>
                  <a:lnTo>
                    <a:pt x="5" y="19"/>
                  </a:lnTo>
                  <a:lnTo>
                    <a:pt x="0" y="34"/>
                  </a:lnTo>
                  <a:lnTo>
                    <a:pt x="91" y="106"/>
                  </a:lnTo>
                  <a:lnTo>
                    <a:pt x="197" y="173"/>
                  </a:lnTo>
                  <a:lnTo>
                    <a:pt x="312" y="221"/>
                  </a:lnTo>
                  <a:lnTo>
                    <a:pt x="447" y="250"/>
                  </a:lnTo>
                  <a:lnTo>
                    <a:pt x="461" y="240"/>
                  </a:lnTo>
                  <a:lnTo>
                    <a:pt x="480" y="235"/>
                  </a:lnTo>
                  <a:lnTo>
                    <a:pt x="490" y="235"/>
                  </a:lnTo>
                  <a:lnTo>
                    <a:pt x="500" y="226"/>
                  </a:lnTo>
                  <a:lnTo>
                    <a:pt x="504" y="216"/>
                  </a:lnTo>
                  <a:lnTo>
                    <a:pt x="500" y="202"/>
                  </a:lnTo>
                  <a:lnTo>
                    <a:pt x="365" y="183"/>
                  </a:lnTo>
                  <a:lnTo>
                    <a:pt x="235" y="139"/>
                  </a:lnTo>
                  <a:lnTo>
                    <a:pt x="120" y="77"/>
                  </a:lnTo>
                  <a:lnTo>
                    <a:pt x="15"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99" name="Freeform 111"/>
            <p:cNvSpPr>
              <a:spLocks/>
            </p:cNvSpPr>
            <p:nvPr/>
          </p:nvSpPr>
          <p:spPr bwMode="auto">
            <a:xfrm>
              <a:off x="4757" y="553"/>
              <a:ext cx="109" cy="41"/>
            </a:xfrm>
            <a:custGeom>
              <a:avLst/>
              <a:gdLst>
                <a:gd name="T0" fmla="*/ 33 w 609"/>
                <a:gd name="T1" fmla="*/ 0 h 259"/>
                <a:gd name="T2" fmla="*/ 24 w 609"/>
                <a:gd name="T3" fmla="*/ 0 h 259"/>
                <a:gd name="T4" fmla="*/ 9 w 609"/>
                <a:gd name="T5" fmla="*/ 4 h 259"/>
                <a:gd name="T6" fmla="*/ 0 w 609"/>
                <a:gd name="T7" fmla="*/ 38 h 259"/>
                <a:gd name="T8" fmla="*/ 62 w 609"/>
                <a:gd name="T9" fmla="*/ 86 h 259"/>
                <a:gd name="T10" fmla="*/ 124 w 609"/>
                <a:gd name="T11" fmla="*/ 124 h 259"/>
                <a:gd name="T12" fmla="*/ 196 w 609"/>
                <a:gd name="T13" fmla="*/ 163 h 259"/>
                <a:gd name="T14" fmla="*/ 273 w 609"/>
                <a:gd name="T15" fmla="*/ 192 h 259"/>
                <a:gd name="T16" fmla="*/ 432 w 609"/>
                <a:gd name="T17" fmla="*/ 235 h 259"/>
                <a:gd name="T18" fmla="*/ 600 w 609"/>
                <a:gd name="T19" fmla="*/ 259 h 259"/>
                <a:gd name="T20" fmla="*/ 605 w 609"/>
                <a:gd name="T21" fmla="*/ 240 h 259"/>
                <a:gd name="T22" fmla="*/ 609 w 609"/>
                <a:gd name="T23" fmla="*/ 230 h 259"/>
                <a:gd name="T24" fmla="*/ 369 w 609"/>
                <a:gd name="T25" fmla="*/ 163 h 259"/>
                <a:gd name="T26" fmla="*/ 350 w 609"/>
                <a:gd name="T27" fmla="*/ 163 h 259"/>
                <a:gd name="T28" fmla="*/ 33 w 609"/>
                <a:gd name="T2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9" h="259">
                  <a:moveTo>
                    <a:pt x="33" y="0"/>
                  </a:moveTo>
                  <a:lnTo>
                    <a:pt x="24" y="0"/>
                  </a:lnTo>
                  <a:lnTo>
                    <a:pt x="9" y="4"/>
                  </a:lnTo>
                  <a:lnTo>
                    <a:pt x="0" y="38"/>
                  </a:lnTo>
                  <a:lnTo>
                    <a:pt x="62" y="86"/>
                  </a:lnTo>
                  <a:lnTo>
                    <a:pt x="124" y="124"/>
                  </a:lnTo>
                  <a:lnTo>
                    <a:pt x="196" y="163"/>
                  </a:lnTo>
                  <a:lnTo>
                    <a:pt x="273" y="192"/>
                  </a:lnTo>
                  <a:lnTo>
                    <a:pt x="432" y="235"/>
                  </a:lnTo>
                  <a:lnTo>
                    <a:pt x="600" y="259"/>
                  </a:lnTo>
                  <a:lnTo>
                    <a:pt x="605" y="240"/>
                  </a:lnTo>
                  <a:lnTo>
                    <a:pt x="609" y="230"/>
                  </a:lnTo>
                  <a:lnTo>
                    <a:pt x="369" y="163"/>
                  </a:lnTo>
                  <a:lnTo>
                    <a:pt x="350" y="16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00" name="Freeform 112"/>
            <p:cNvSpPr>
              <a:spLocks/>
            </p:cNvSpPr>
            <p:nvPr/>
          </p:nvSpPr>
          <p:spPr bwMode="auto">
            <a:xfrm>
              <a:off x="4332" y="756"/>
              <a:ext cx="169" cy="184"/>
            </a:xfrm>
            <a:custGeom>
              <a:avLst/>
              <a:gdLst>
                <a:gd name="T0" fmla="*/ 518 w 931"/>
                <a:gd name="T1" fmla="*/ 0 h 1147"/>
                <a:gd name="T2" fmla="*/ 504 w 931"/>
                <a:gd name="T3" fmla="*/ 0 h 1147"/>
                <a:gd name="T4" fmla="*/ 466 w 931"/>
                <a:gd name="T5" fmla="*/ 384 h 1147"/>
                <a:gd name="T6" fmla="*/ 379 w 931"/>
                <a:gd name="T7" fmla="*/ 398 h 1147"/>
                <a:gd name="T8" fmla="*/ 288 w 931"/>
                <a:gd name="T9" fmla="*/ 422 h 1147"/>
                <a:gd name="T10" fmla="*/ 202 w 931"/>
                <a:gd name="T11" fmla="*/ 456 h 1147"/>
                <a:gd name="T12" fmla="*/ 168 w 931"/>
                <a:gd name="T13" fmla="*/ 480 h 1147"/>
                <a:gd name="T14" fmla="*/ 134 w 931"/>
                <a:gd name="T15" fmla="*/ 514 h 1147"/>
                <a:gd name="T16" fmla="*/ 77 w 931"/>
                <a:gd name="T17" fmla="*/ 591 h 1147"/>
                <a:gd name="T18" fmla="*/ 29 w 931"/>
                <a:gd name="T19" fmla="*/ 677 h 1147"/>
                <a:gd name="T20" fmla="*/ 10 w 931"/>
                <a:gd name="T21" fmla="*/ 725 h 1147"/>
                <a:gd name="T22" fmla="*/ 0 w 931"/>
                <a:gd name="T23" fmla="*/ 773 h 1147"/>
                <a:gd name="T24" fmla="*/ 5 w 931"/>
                <a:gd name="T25" fmla="*/ 821 h 1147"/>
                <a:gd name="T26" fmla="*/ 14 w 931"/>
                <a:gd name="T27" fmla="*/ 869 h 1147"/>
                <a:gd name="T28" fmla="*/ 34 w 931"/>
                <a:gd name="T29" fmla="*/ 917 h 1147"/>
                <a:gd name="T30" fmla="*/ 53 w 931"/>
                <a:gd name="T31" fmla="*/ 960 h 1147"/>
                <a:gd name="T32" fmla="*/ 106 w 931"/>
                <a:gd name="T33" fmla="*/ 1032 h 1147"/>
                <a:gd name="T34" fmla="*/ 245 w 931"/>
                <a:gd name="T35" fmla="*/ 1114 h 1147"/>
                <a:gd name="T36" fmla="*/ 322 w 931"/>
                <a:gd name="T37" fmla="*/ 1138 h 1147"/>
                <a:gd name="T38" fmla="*/ 408 w 931"/>
                <a:gd name="T39" fmla="*/ 1147 h 1147"/>
                <a:gd name="T40" fmla="*/ 418 w 931"/>
                <a:gd name="T41" fmla="*/ 1114 h 1147"/>
                <a:gd name="T42" fmla="*/ 346 w 931"/>
                <a:gd name="T43" fmla="*/ 1099 h 1147"/>
                <a:gd name="T44" fmla="*/ 278 w 931"/>
                <a:gd name="T45" fmla="*/ 1080 h 1147"/>
                <a:gd name="T46" fmla="*/ 221 w 931"/>
                <a:gd name="T47" fmla="*/ 1042 h 1147"/>
                <a:gd name="T48" fmla="*/ 173 w 931"/>
                <a:gd name="T49" fmla="*/ 984 h 1147"/>
                <a:gd name="T50" fmla="*/ 144 w 931"/>
                <a:gd name="T51" fmla="*/ 941 h 1147"/>
                <a:gd name="T52" fmla="*/ 125 w 931"/>
                <a:gd name="T53" fmla="*/ 898 h 1147"/>
                <a:gd name="T54" fmla="*/ 110 w 931"/>
                <a:gd name="T55" fmla="*/ 850 h 1147"/>
                <a:gd name="T56" fmla="*/ 110 w 931"/>
                <a:gd name="T57" fmla="*/ 802 h 1147"/>
                <a:gd name="T58" fmla="*/ 130 w 931"/>
                <a:gd name="T59" fmla="*/ 720 h 1147"/>
                <a:gd name="T60" fmla="*/ 163 w 931"/>
                <a:gd name="T61" fmla="*/ 658 h 1147"/>
                <a:gd name="T62" fmla="*/ 211 w 931"/>
                <a:gd name="T63" fmla="*/ 605 h 1147"/>
                <a:gd name="T64" fmla="*/ 264 w 931"/>
                <a:gd name="T65" fmla="*/ 562 h 1147"/>
                <a:gd name="T66" fmla="*/ 336 w 931"/>
                <a:gd name="T67" fmla="*/ 533 h 1147"/>
                <a:gd name="T68" fmla="*/ 413 w 931"/>
                <a:gd name="T69" fmla="*/ 518 h 1147"/>
                <a:gd name="T70" fmla="*/ 490 w 931"/>
                <a:gd name="T71" fmla="*/ 528 h 1147"/>
                <a:gd name="T72" fmla="*/ 557 w 931"/>
                <a:gd name="T73" fmla="*/ 562 h 1147"/>
                <a:gd name="T74" fmla="*/ 600 w 931"/>
                <a:gd name="T75" fmla="*/ 610 h 1147"/>
                <a:gd name="T76" fmla="*/ 634 w 931"/>
                <a:gd name="T77" fmla="*/ 658 h 1147"/>
                <a:gd name="T78" fmla="*/ 643 w 931"/>
                <a:gd name="T79" fmla="*/ 658 h 1147"/>
                <a:gd name="T80" fmla="*/ 653 w 931"/>
                <a:gd name="T81" fmla="*/ 653 h 1147"/>
                <a:gd name="T82" fmla="*/ 667 w 931"/>
                <a:gd name="T83" fmla="*/ 639 h 1147"/>
                <a:gd name="T84" fmla="*/ 547 w 931"/>
                <a:gd name="T85" fmla="*/ 456 h 1147"/>
                <a:gd name="T86" fmla="*/ 557 w 931"/>
                <a:gd name="T87" fmla="*/ 235 h 1147"/>
                <a:gd name="T88" fmla="*/ 562 w 931"/>
                <a:gd name="T89" fmla="*/ 226 h 1147"/>
                <a:gd name="T90" fmla="*/ 571 w 931"/>
                <a:gd name="T91" fmla="*/ 221 h 1147"/>
                <a:gd name="T92" fmla="*/ 648 w 931"/>
                <a:gd name="T93" fmla="*/ 278 h 1147"/>
                <a:gd name="T94" fmla="*/ 725 w 931"/>
                <a:gd name="T95" fmla="*/ 341 h 1147"/>
                <a:gd name="T96" fmla="*/ 811 w 931"/>
                <a:gd name="T97" fmla="*/ 389 h 1147"/>
                <a:gd name="T98" fmla="*/ 907 w 931"/>
                <a:gd name="T99" fmla="*/ 427 h 1147"/>
                <a:gd name="T100" fmla="*/ 922 w 931"/>
                <a:gd name="T101" fmla="*/ 413 h 1147"/>
                <a:gd name="T102" fmla="*/ 931 w 931"/>
                <a:gd name="T103" fmla="*/ 403 h 1147"/>
                <a:gd name="T104" fmla="*/ 739 w 931"/>
                <a:gd name="T105" fmla="*/ 274 h 1147"/>
                <a:gd name="T106" fmla="*/ 648 w 931"/>
                <a:gd name="T107" fmla="*/ 197 h 1147"/>
                <a:gd name="T108" fmla="*/ 576 w 931"/>
                <a:gd name="T109" fmla="*/ 106 h 1147"/>
                <a:gd name="T110" fmla="*/ 528 w 931"/>
                <a:gd name="T111" fmla="*/ 0 h 1147"/>
                <a:gd name="T112" fmla="*/ 518 w 931"/>
                <a:gd name="T11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1" h="1147">
                  <a:moveTo>
                    <a:pt x="518" y="0"/>
                  </a:moveTo>
                  <a:lnTo>
                    <a:pt x="504" y="0"/>
                  </a:lnTo>
                  <a:lnTo>
                    <a:pt x="466" y="384"/>
                  </a:lnTo>
                  <a:lnTo>
                    <a:pt x="379" y="398"/>
                  </a:lnTo>
                  <a:lnTo>
                    <a:pt x="288" y="422"/>
                  </a:lnTo>
                  <a:lnTo>
                    <a:pt x="202" y="456"/>
                  </a:lnTo>
                  <a:lnTo>
                    <a:pt x="168" y="480"/>
                  </a:lnTo>
                  <a:lnTo>
                    <a:pt x="134" y="514"/>
                  </a:lnTo>
                  <a:lnTo>
                    <a:pt x="77" y="591"/>
                  </a:lnTo>
                  <a:lnTo>
                    <a:pt x="29" y="677"/>
                  </a:lnTo>
                  <a:lnTo>
                    <a:pt x="10" y="725"/>
                  </a:lnTo>
                  <a:lnTo>
                    <a:pt x="0" y="773"/>
                  </a:lnTo>
                  <a:lnTo>
                    <a:pt x="5" y="821"/>
                  </a:lnTo>
                  <a:lnTo>
                    <a:pt x="14" y="869"/>
                  </a:lnTo>
                  <a:lnTo>
                    <a:pt x="34" y="917"/>
                  </a:lnTo>
                  <a:lnTo>
                    <a:pt x="53" y="960"/>
                  </a:lnTo>
                  <a:lnTo>
                    <a:pt x="106" y="1032"/>
                  </a:lnTo>
                  <a:lnTo>
                    <a:pt x="245" y="1114"/>
                  </a:lnTo>
                  <a:lnTo>
                    <a:pt x="322" y="1138"/>
                  </a:lnTo>
                  <a:lnTo>
                    <a:pt x="408" y="1147"/>
                  </a:lnTo>
                  <a:lnTo>
                    <a:pt x="418" y="1114"/>
                  </a:lnTo>
                  <a:lnTo>
                    <a:pt x="346" y="1099"/>
                  </a:lnTo>
                  <a:lnTo>
                    <a:pt x="278" y="1080"/>
                  </a:lnTo>
                  <a:lnTo>
                    <a:pt x="221" y="1042"/>
                  </a:lnTo>
                  <a:lnTo>
                    <a:pt x="173" y="984"/>
                  </a:lnTo>
                  <a:lnTo>
                    <a:pt x="144" y="941"/>
                  </a:lnTo>
                  <a:lnTo>
                    <a:pt x="125" y="898"/>
                  </a:lnTo>
                  <a:lnTo>
                    <a:pt x="110" y="850"/>
                  </a:lnTo>
                  <a:lnTo>
                    <a:pt x="110" y="802"/>
                  </a:lnTo>
                  <a:lnTo>
                    <a:pt x="130" y="720"/>
                  </a:lnTo>
                  <a:lnTo>
                    <a:pt x="163" y="658"/>
                  </a:lnTo>
                  <a:lnTo>
                    <a:pt x="211" y="605"/>
                  </a:lnTo>
                  <a:lnTo>
                    <a:pt x="264" y="562"/>
                  </a:lnTo>
                  <a:lnTo>
                    <a:pt x="336" y="533"/>
                  </a:lnTo>
                  <a:lnTo>
                    <a:pt x="413" y="518"/>
                  </a:lnTo>
                  <a:lnTo>
                    <a:pt x="490" y="528"/>
                  </a:lnTo>
                  <a:lnTo>
                    <a:pt x="557" y="562"/>
                  </a:lnTo>
                  <a:lnTo>
                    <a:pt x="600" y="610"/>
                  </a:lnTo>
                  <a:lnTo>
                    <a:pt x="634" y="658"/>
                  </a:lnTo>
                  <a:lnTo>
                    <a:pt x="643" y="658"/>
                  </a:lnTo>
                  <a:lnTo>
                    <a:pt x="653" y="653"/>
                  </a:lnTo>
                  <a:lnTo>
                    <a:pt x="667" y="639"/>
                  </a:lnTo>
                  <a:lnTo>
                    <a:pt x="547" y="456"/>
                  </a:lnTo>
                  <a:lnTo>
                    <a:pt x="557" y="235"/>
                  </a:lnTo>
                  <a:lnTo>
                    <a:pt x="562" y="226"/>
                  </a:lnTo>
                  <a:lnTo>
                    <a:pt x="571" y="221"/>
                  </a:lnTo>
                  <a:lnTo>
                    <a:pt x="648" y="278"/>
                  </a:lnTo>
                  <a:lnTo>
                    <a:pt x="725" y="341"/>
                  </a:lnTo>
                  <a:lnTo>
                    <a:pt x="811" y="389"/>
                  </a:lnTo>
                  <a:lnTo>
                    <a:pt x="907" y="427"/>
                  </a:lnTo>
                  <a:lnTo>
                    <a:pt x="922" y="413"/>
                  </a:lnTo>
                  <a:lnTo>
                    <a:pt x="931" y="403"/>
                  </a:lnTo>
                  <a:lnTo>
                    <a:pt x="739" y="274"/>
                  </a:lnTo>
                  <a:lnTo>
                    <a:pt x="648" y="197"/>
                  </a:lnTo>
                  <a:lnTo>
                    <a:pt x="576" y="106"/>
                  </a:lnTo>
                  <a:lnTo>
                    <a:pt x="528" y="0"/>
                  </a:lnTo>
                  <a:lnTo>
                    <a:pt x="5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01" name="Freeform 113"/>
            <p:cNvSpPr>
              <a:spLocks/>
            </p:cNvSpPr>
            <p:nvPr/>
          </p:nvSpPr>
          <p:spPr bwMode="auto">
            <a:xfrm>
              <a:off x="5063" y="793"/>
              <a:ext cx="5" cy="3"/>
            </a:xfrm>
            <a:custGeom>
              <a:avLst/>
              <a:gdLst>
                <a:gd name="T0" fmla="*/ 10 w 29"/>
                <a:gd name="T1" fmla="*/ 0 h 24"/>
                <a:gd name="T2" fmla="*/ 0 w 29"/>
                <a:gd name="T3" fmla="*/ 9 h 24"/>
                <a:gd name="T4" fmla="*/ 5 w 29"/>
                <a:gd name="T5" fmla="*/ 19 h 24"/>
                <a:gd name="T6" fmla="*/ 19 w 29"/>
                <a:gd name="T7" fmla="*/ 24 h 24"/>
                <a:gd name="T8" fmla="*/ 24 w 29"/>
                <a:gd name="T9" fmla="*/ 24 h 24"/>
                <a:gd name="T10" fmla="*/ 29 w 29"/>
                <a:gd name="T11" fmla="*/ 14 h 24"/>
                <a:gd name="T12" fmla="*/ 24 w 29"/>
                <a:gd name="T13" fmla="*/ 9 h 24"/>
                <a:gd name="T14" fmla="*/ 19 w 29"/>
                <a:gd name="T15" fmla="*/ 0 h 24"/>
                <a:gd name="T16" fmla="*/ 10 w 2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4">
                  <a:moveTo>
                    <a:pt x="10" y="0"/>
                  </a:moveTo>
                  <a:lnTo>
                    <a:pt x="0" y="9"/>
                  </a:lnTo>
                  <a:lnTo>
                    <a:pt x="5" y="19"/>
                  </a:lnTo>
                  <a:lnTo>
                    <a:pt x="19" y="24"/>
                  </a:lnTo>
                  <a:lnTo>
                    <a:pt x="24" y="24"/>
                  </a:lnTo>
                  <a:lnTo>
                    <a:pt x="29" y="14"/>
                  </a:lnTo>
                  <a:lnTo>
                    <a:pt x="24" y="9"/>
                  </a:lnTo>
                  <a:lnTo>
                    <a:pt x="19"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02" name="Freeform 114"/>
            <p:cNvSpPr>
              <a:spLocks/>
            </p:cNvSpPr>
            <p:nvPr/>
          </p:nvSpPr>
          <p:spPr bwMode="auto">
            <a:xfrm>
              <a:off x="4686" y="223"/>
              <a:ext cx="254" cy="284"/>
            </a:xfrm>
            <a:custGeom>
              <a:avLst/>
              <a:gdLst>
                <a:gd name="T0" fmla="*/ 278 w 1402"/>
                <a:gd name="T1" fmla="*/ 1675 h 1771"/>
                <a:gd name="T2" fmla="*/ 182 w 1402"/>
                <a:gd name="T3" fmla="*/ 1387 h 1771"/>
                <a:gd name="T4" fmla="*/ 163 w 1402"/>
                <a:gd name="T5" fmla="*/ 1018 h 1771"/>
                <a:gd name="T6" fmla="*/ 297 w 1402"/>
                <a:gd name="T7" fmla="*/ 691 h 1771"/>
                <a:gd name="T8" fmla="*/ 461 w 1402"/>
                <a:gd name="T9" fmla="*/ 441 h 1771"/>
                <a:gd name="T10" fmla="*/ 696 w 1402"/>
                <a:gd name="T11" fmla="*/ 211 h 1771"/>
                <a:gd name="T12" fmla="*/ 950 w 1402"/>
                <a:gd name="T13" fmla="*/ 125 h 1771"/>
                <a:gd name="T14" fmla="*/ 1402 w 1402"/>
                <a:gd name="T15" fmla="*/ 62 h 1771"/>
                <a:gd name="T16" fmla="*/ 1272 w 1402"/>
                <a:gd name="T17" fmla="*/ 0 h 1771"/>
                <a:gd name="T18" fmla="*/ 1090 w 1402"/>
                <a:gd name="T19" fmla="*/ 0 h 1771"/>
                <a:gd name="T20" fmla="*/ 816 w 1402"/>
                <a:gd name="T21" fmla="*/ 77 h 1771"/>
                <a:gd name="T22" fmla="*/ 629 w 1402"/>
                <a:gd name="T23" fmla="*/ 139 h 1771"/>
                <a:gd name="T24" fmla="*/ 461 w 1402"/>
                <a:gd name="T25" fmla="*/ 269 h 1771"/>
                <a:gd name="T26" fmla="*/ 350 w 1402"/>
                <a:gd name="T27" fmla="*/ 355 h 1771"/>
                <a:gd name="T28" fmla="*/ 259 w 1402"/>
                <a:gd name="T29" fmla="*/ 485 h 1771"/>
                <a:gd name="T30" fmla="*/ 163 w 1402"/>
                <a:gd name="T31" fmla="*/ 643 h 1771"/>
                <a:gd name="T32" fmla="*/ 43 w 1402"/>
                <a:gd name="T33" fmla="*/ 902 h 1771"/>
                <a:gd name="T34" fmla="*/ 0 w 1402"/>
                <a:gd name="T35" fmla="*/ 1099 h 1771"/>
                <a:gd name="T36" fmla="*/ 43 w 1402"/>
                <a:gd name="T37" fmla="*/ 1493 h 1771"/>
                <a:gd name="T38" fmla="*/ 216 w 1402"/>
                <a:gd name="T39" fmla="*/ 1771 h 1771"/>
                <a:gd name="T40" fmla="*/ 278 w 1402"/>
                <a:gd name="T41" fmla="*/ 1675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2" h="1771">
                  <a:moveTo>
                    <a:pt x="278" y="1675"/>
                  </a:moveTo>
                  <a:lnTo>
                    <a:pt x="182" y="1387"/>
                  </a:lnTo>
                  <a:lnTo>
                    <a:pt x="163" y="1018"/>
                  </a:lnTo>
                  <a:lnTo>
                    <a:pt x="297" y="691"/>
                  </a:lnTo>
                  <a:lnTo>
                    <a:pt x="461" y="441"/>
                  </a:lnTo>
                  <a:lnTo>
                    <a:pt x="696" y="211"/>
                  </a:lnTo>
                  <a:lnTo>
                    <a:pt x="950" y="125"/>
                  </a:lnTo>
                  <a:lnTo>
                    <a:pt x="1402" y="62"/>
                  </a:lnTo>
                  <a:lnTo>
                    <a:pt x="1272" y="0"/>
                  </a:lnTo>
                  <a:lnTo>
                    <a:pt x="1090" y="0"/>
                  </a:lnTo>
                  <a:lnTo>
                    <a:pt x="816" y="77"/>
                  </a:lnTo>
                  <a:lnTo>
                    <a:pt x="629" y="139"/>
                  </a:lnTo>
                  <a:lnTo>
                    <a:pt x="461" y="269"/>
                  </a:lnTo>
                  <a:lnTo>
                    <a:pt x="350" y="355"/>
                  </a:lnTo>
                  <a:lnTo>
                    <a:pt x="259" y="485"/>
                  </a:lnTo>
                  <a:lnTo>
                    <a:pt x="163" y="643"/>
                  </a:lnTo>
                  <a:lnTo>
                    <a:pt x="43" y="902"/>
                  </a:lnTo>
                  <a:lnTo>
                    <a:pt x="0" y="1099"/>
                  </a:lnTo>
                  <a:lnTo>
                    <a:pt x="43" y="1493"/>
                  </a:lnTo>
                  <a:lnTo>
                    <a:pt x="216" y="1771"/>
                  </a:lnTo>
                  <a:lnTo>
                    <a:pt x="278" y="1675"/>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03" name="Freeform 115" descr="Große Konfetti"/>
            <p:cNvSpPr>
              <a:spLocks/>
            </p:cNvSpPr>
            <p:nvPr/>
          </p:nvSpPr>
          <p:spPr bwMode="auto">
            <a:xfrm>
              <a:off x="4853" y="412"/>
              <a:ext cx="144" cy="112"/>
            </a:xfrm>
            <a:custGeom>
              <a:avLst/>
              <a:gdLst>
                <a:gd name="T0" fmla="*/ 265 w 665"/>
                <a:gd name="T1" fmla="*/ 0 h 253"/>
                <a:gd name="T2" fmla="*/ 5 w 665"/>
                <a:gd name="T3" fmla="*/ 80 h 253"/>
                <a:gd name="T4" fmla="*/ 25 w 665"/>
                <a:gd name="T5" fmla="*/ 160 h 253"/>
                <a:gd name="T6" fmla="*/ 205 w 665"/>
                <a:gd name="T7" fmla="*/ 180 h 253"/>
                <a:gd name="T8" fmla="*/ 265 w 665"/>
                <a:gd name="T9" fmla="*/ 200 h 253"/>
                <a:gd name="T10" fmla="*/ 445 w 665"/>
                <a:gd name="T11" fmla="*/ 220 h 253"/>
                <a:gd name="T12" fmla="*/ 665 w 665"/>
                <a:gd name="T13" fmla="*/ 180 h 253"/>
                <a:gd name="T14" fmla="*/ 605 w 665"/>
                <a:gd name="T15" fmla="*/ 140 h 253"/>
                <a:gd name="T16" fmla="*/ 585 w 665"/>
                <a:gd name="T17" fmla="*/ 60 h 253"/>
                <a:gd name="T18" fmla="*/ 485 w 665"/>
                <a:gd name="T19" fmla="*/ 40 h 253"/>
                <a:gd name="T20" fmla="*/ 425 w 665"/>
                <a:gd name="T21" fmla="*/ 20 h 253"/>
                <a:gd name="T22" fmla="*/ 265 w 665"/>
                <a:gd name="T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5" h="253">
                  <a:moveTo>
                    <a:pt x="265" y="0"/>
                  </a:moveTo>
                  <a:cubicBezTo>
                    <a:pt x="149" y="17"/>
                    <a:pt x="97" y="19"/>
                    <a:pt x="5" y="80"/>
                  </a:cubicBezTo>
                  <a:cubicBezTo>
                    <a:pt x="12" y="107"/>
                    <a:pt x="0" y="148"/>
                    <a:pt x="25" y="160"/>
                  </a:cubicBezTo>
                  <a:cubicBezTo>
                    <a:pt x="79" y="187"/>
                    <a:pt x="145" y="170"/>
                    <a:pt x="205" y="180"/>
                  </a:cubicBezTo>
                  <a:cubicBezTo>
                    <a:pt x="226" y="183"/>
                    <a:pt x="244" y="197"/>
                    <a:pt x="265" y="200"/>
                  </a:cubicBezTo>
                  <a:cubicBezTo>
                    <a:pt x="325" y="210"/>
                    <a:pt x="385" y="213"/>
                    <a:pt x="445" y="220"/>
                  </a:cubicBezTo>
                  <a:cubicBezTo>
                    <a:pt x="543" y="253"/>
                    <a:pt x="582" y="235"/>
                    <a:pt x="665" y="180"/>
                  </a:cubicBezTo>
                  <a:cubicBezTo>
                    <a:pt x="645" y="167"/>
                    <a:pt x="618" y="160"/>
                    <a:pt x="605" y="140"/>
                  </a:cubicBezTo>
                  <a:cubicBezTo>
                    <a:pt x="590" y="117"/>
                    <a:pt x="606" y="78"/>
                    <a:pt x="585" y="60"/>
                  </a:cubicBezTo>
                  <a:cubicBezTo>
                    <a:pt x="559" y="38"/>
                    <a:pt x="518" y="48"/>
                    <a:pt x="485" y="40"/>
                  </a:cubicBezTo>
                  <a:cubicBezTo>
                    <a:pt x="465" y="35"/>
                    <a:pt x="445" y="27"/>
                    <a:pt x="425" y="20"/>
                  </a:cubicBezTo>
                  <a:cubicBezTo>
                    <a:pt x="345" y="47"/>
                    <a:pt x="338" y="36"/>
                    <a:pt x="265" y="0"/>
                  </a:cubicBezTo>
                  <a:close/>
                </a:path>
              </a:pathLst>
            </a:custGeom>
            <a:pattFill prst="lgConfetti">
              <a:fgClr>
                <a:srgbClr val="333333"/>
              </a:fgClr>
              <a:bgClr>
                <a:srgbClr val="C0C0C0">
                  <a:alpha val="50000"/>
                </a:srgbClr>
              </a:bgClr>
            </a:pattFill>
            <a:ln>
              <a:noFill/>
            </a:ln>
            <a:effectLst/>
            <a:extLst>
              <a:ext uri="{91240B29-F687-4F45-9708-019B960494DF}">
                <a14:hiddenLine xmlns:a14="http://schemas.microsoft.com/office/drawing/2010/main" w="9525">
                  <a:pattFill prst="lgConfetti">
                    <a:fgClr>
                      <a:srgbClr val="C0C0C0"/>
                    </a:fgClr>
                    <a:bgClr>
                      <a:srgbClr val="FFFFFF"/>
                    </a:bgClr>
                  </a:pattFill>
                  <a:prstDash val="solid"/>
                  <a:round/>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a:lstStyle/>
            <a:p>
              <a:endParaRPr lang="de-DE"/>
            </a:p>
          </p:txBody>
        </p:sp>
      </p:grpSp>
      <p:sp>
        <p:nvSpPr>
          <p:cNvPr id="12404" name="Rectangle 116"/>
          <p:cNvSpPr>
            <a:spLocks noChangeArrowheads="1"/>
          </p:cNvSpPr>
          <p:nvPr/>
        </p:nvSpPr>
        <p:spPr bwMode="auto">
          <a:xfrm>
            <a:off x="0" y="6608763"/>
            <a:ext cx="1403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ym typeface="Symbol" pitchFamily="18" charset="2"/>
              </a:rPr>
              <a:t></a:t>
            </a:r>
            <a:r>
              <a:rPr lang="de-DE" altLang="de-DE" sz="900"/>
              <a:t> 2004-2008 A. Blaha</a:t>
            </a:r>
          </a:p>
        </p:txBody>
      </p:sp>
      <p:sp>
        <p:nvSpPr>
          <p:cNvPr id="12405" name="Rectangle 117"/>
          <p:cNvSpPr>
            <a:spLocks noChangeArrowheads="1"/>
          </p:cNvSpPr>
          <p:nvPr/>
        </p:nvSpPr>
        <p:spPr bwMode="auto">
          <a:xfrm>
            <a:off x="7812088" y="188913"/>
            <a:ext cx="1187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sz="900">
                <a:solidFill>
                  <a:srgbClr val="636395"/>
                </a:solidFill>
                <a:sym typeface="Symbol" pitchFamily="18" charset="2"/>
              </a:rPr>
              <a:t></a:t>
            </a:r>
            <a:r>
              <a:rPr lang="de-DE" altLang="de-DE" sz="900">
                <a:solidFill>
                  <a:srgbClr val="636395"/>
                </a:solidFill>
              </a:rPr>
              <a:t> 2004-2008 A. B. QSH Für Küchen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fade">
                                      <p:cBhvr>
                                        <p:cTn id="10" dur="2000"/>
                                        <p:tgtEl>
                                          <p:spTgt spid="1229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200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2000"/>
                                        <p:tgtEl>
                                          <p:spTgt spid="122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2000"/>
                                  </p:stCondLst>
                                  <p:childTnLst>
                                    <p:set>
                                      <p:cBhvr>
                                        <p:cTn id="19" dur="1" fill="hold">
                                          <p:stCondLst>
                                            <p:cond delay="0"/>
                                          </p:stCondLst>
                                        </p:cTn>
                                        <p:tgtEl>
                                          <p:spTgt spid="12291">
                                            <p:txEl>
                                              <p:pRg st="4" end="4"/>
                                            </p:txEl>
                                          </p:spTgt>
                                        </p:tgtEl>
                                        <p:attrNameLst>
                                          <p:attrName>style.visibility</p:attrName>
                                        </p:attrNameLst>
                                      </p:cBhvr>
                                      <p:to>
                                        <p:strVal val="visible"/>
                                      </p:to>
                                    </p:set>
                                    <p:animEffect transition="in" filter="fade">
                                      <p:cBhvr>
                                        <p:cTn id="20" dur="2000"/>
                                        <p:tgtEl>
                                          <p:spTgt spid="12291">
                                            <p:txEl>
                                              <p:pRg st="4" end="4"/>
                                            </p:txEl>
                                          </p:spTgt>
                                        </p:tgtEl>
                                      </p:cBhvr>
                                    </p:animEffect>
                                  </p:childTnLst>
                                </p:cTn>
                              </p:par>
                              <p:par>
                                <p:cTn id="21" presetID="10" presetClass="entr" presetSubtype="0" fill="hold" grpId="0" nodeType="withEffect">
                                  <p:stCondLst>
                                    <p:cond delay="5000"/>
                                  </p:stCondLst>
                                  <p:childTnLst>
                                    <p:set>
                                      <p:cBhvr>
                                        <p:cTn id="22" dur="1" fill="hold">
                                          <p:stCondLst>
                                            <p:cond delay="0"/>
                                          </p:stCondLst>
                                        </p:cTn>
                                        <p:tgtEl>
                                          <p:spTgt spid="12294"/>
                                        </p:tgtEl>
                                        <p:attrNameLst>
                                          <p:attrName>style.visibility</p:attrName>
                                        </p:attrNameLst>
                                      </p:cBhvr>
                                      <p:to>
                                        <p:strVal val="visible"/>
                                      </p:to>
                                    </p:set>
                                    <p:animEffect transition="in" filter="fade">
                                      <p:cBhvr>
                                        <p:cTn id="23" dur="2000"/>
                                        <p:tgtEl>
                                          <p:spTgt spid="12294"/>
                                        </p:tgtEl>
                                      </p:cBhvr>
                                    </p:animEffect>
                                  </p:childTnLst>
                                </p:cTn>
                              </p:par>
                              <p:par>
                                <p:cTn id="24" presetID="10" presetClass="entr" presetSubtype="0" fill="hold" nodeType="withEffect">
                                  <p:stCondLst>
                                    <p:cond delay="5000"/>
                                  </p:stCondLst>
                                  <p:childTnLst>
                                    <p:set>
                                      <p:cBhvr>
                                        <p:cTn id="25" dur="1" fill="hold">
                                          <p:stCondLst>
                                            <p:cond delay="0"/>
                                          </p:stCondLst>
                                        </p:cTn>
                                        <p:tgtEl>
                                          <p:spTgt spid="12299"/>
                                        </p:tgtEl>
                                        <p:attrNameLst>
                                          <p:attrName>style.visibility</p:attrName>
                                        </p:attrNameLst>
                                      </p:cBhvr>
                                      <p:to>
                                        <p:strVal val="visible"/>
                                      </p:to>
                                    </p:set>
                                    <p:animEffect transition="in" filter="fade">
                                      <p:cBhvr>
                                        <p:cTn id="26" dur="2000"/>
                                        <p:tgtEl>
                                          <p:spTgt spid="12299"/>
                                        </p:tgtEl>
                                      </p:cBhvr>
                                    </p:animEffect>
                                  </p:childTnLst>
                                </p:cTn>
                              </p:par>
                              <p:par>
                                <p:cTn id="27" presetID="10" presetClass="entr" presetSubtype="0" fill="hold" nodeType="withEffect">
                                  <p:stCondLst>
                                    <p:cond delay="5000"/>
                                  </p:stCondLst>
                                  <p:childTnLst>
                                    <p:set>
                                      <p:cBhvr>
                                        <p:cTn id="28" dur="1" fill="hold">
                                          <p:stCondLst>
                                            <p:cond delay="0"/>
                                          </p:stCondLst>
                                        </p:cTn>
                                        <p:tgtEl>
                                          <p:spTgt spid="12303"/>
                                        </p:tgtEl>
                                        <p:attrNameLst>
                                          <p:attrName>style.visibility</p:attrName>
                                        </p:attrNameLst>
                                      </p:cBhvr>
                                      <p:to>
                                        <p:strVal val="visible"/>
                                      </p:to>
                                    </p:set>
                                    <p:animEffect transition="in" filter="fade">
                                      <p:cBhvr>
                                        <p:cTn id="29" dur="2000"/>
                                        <p:tgtEl>
                                          <p:spTgt spid="12303"/>
                                        </p:tgtEl>
                                      </p:cBhvr>
                                    </p:animEffect>
                                  </p:childTnLst>
                                </p:cTn>
                              </p:par>
                              <p:par>
                                <p:cTn id="30" presetID="10" presetClass="entr" presetSubtype="0" fill="hold" grpId="0" nodeType="withEffect">
                                  <p:stCondLst>
                                    <p:cond delay="5000"/>
                                  </p:stCondLst>
                                  <p:childTnLst>
                                    <p:set>
                                      <p:cBhvr>
                                        <p:cTn id="31" dur="1" fill="hold">
                                          <p:stCondLst>
                                            <p:cond delay="0"/>
                                          </p:stCondLst>
                                        </p:cTn>
                                        <p:tgtEl>
                                          <p:spTgt spid="12298"/>
                                        </p:tgtEl>
                                        <p:attrNameLst>
                                          <p:attrName>style.visibility</p:attrName>
                                        </p:attrNameLst>
                                      </p:cBhvr>
                                      <p:to>
                                        <p:strVal val="visible"/>
                                      </p:to>
                                    </p:set>
                                    <p:animEffect transition="in" filter="fade">
                                      <p:cBhvr>
                                        <p:cTn id="32" dur="2000"/>
                                        <p:tgtEl>
                                          <p:spTgt spid="12298"/>
                                        </p:tgtEl>
                                      </p:cBhvr>
                                    </p:animEffect>
                                  </p:childTnLst>
                                </p:cTn>
                              </p:par>
                              <p:par>
                                <p:cTn id="33" presetID="10" presetClass="entr" presetSubtype="0" fill="hold" nodeType="withEffect">
                                  <p:stCondLst>
                                    <p:cond delay="5000"/>
                                  </p:stCondLst>
                                  <p:childTnLst>
                                    <p:set>
                                      <p:cBhvr>
                                        <p:cTn id="34" dur="1" fill="hold">
                                          <p:stCondLst>
                                            <p:cond delay="0"/>
                                          </p:stCondLst>
                                        </p:cTn>
                                        <p:tgtEl>
                                          <p:spTgt spid="12295"/>
                                        </p:tgtEl>
                                        <p:attrNameLst>
                                          <p:attrName>style.visibility</p:attrName>
                                        </p:attrNameLst>
                                      </p:cBhvr>
                                      <p:to>
                                        <p:strVal val="visible"/>
                                      </p:to>
                                    </p:set>
                                    <p:animEffect transition="in" filter="fade">
                                      <p:cBhvr>
                                        <p:cTn id="35" dur="2000"/>
                                        <p:tgtEl>
                                          <p:spTgt spid="122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repeatCount="indefinite" fill="hold" nodeType="clickEffect">
                                  <p:stCondLst>
                                    <p:cond delay="0"/>
                                  </p:stCondLst>
                                  <p:childTnLst>
                                    <p:animRot by="21600000">
                                      <p:cBhvr>
                                        <p:cTn id="39" dur="500" fill="hold"/>
                                        <p:tgtEl>
                                          <p:spTgt spid="12295"/>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nodeType="clickEffect">
                                  <p:stCondLst>
                                    <p:cond delay="0"/>
                                  </p:stCondLst>
                                  <p:childTnLst>
                                    <p:set>
                                      <p:cBhvr>
                                        <p:cTn id="43" dur="1" fill="hold">
                                          <p:stCondLst>
                                            <p:cond delay="0"/>
                                          </p:stCondLst>
                                        </p:cTn>
                                        <p:tgtEl>
                                          <p:spTgt spid="12346"/>
                                        </p:tgtEl>
                                        <p:attrNameLst>
                                          <p:attrName>style.visibility</p:attrName>
                                        </p:attrNameLst>
                                      </p:cBhvr>
                                      <p:to>
                                        <p:strVal val="visible"/>
                                      </p:to>
                                    </p:set>
                                    <p:animEffect transition="in" filter="fade">
                                      <p:cBhvr>
                                        <p:cTn id="44" dur="770" decel="100000"/>
                                        <p:tgtEl>
                                          <p:spTgt spid="12346"/>
                                        </p:tgtEl>
                                      </p:cBhvr>
                                    </p:animEffect>
                                    <p:animScale>
                                      <p:cBhvr>
                                        <p:cTn id="45" dur="770" decel="100000"/>
                                        <p:tgtEl>
                                          <p:spTgt spid="12346"/>
                                        </p:tgtEl>
                                      </p:cBhvr>
                                      <p:from x="10000" y="10000"/>
                                      <p:to x="200000" y="450000"/>
                                    </p:animScale>
                                    <p:animScale>
                                      <p:cBhvr>
                                        <p:cTn id="46" dur="1230" accel="100000" fill="hold">
                                          <p:stCondLst>
                                            <p:cond delay="770"/>
                                          </p:stCondLst>
                                        </p:cTn>
                                        <p:tgtEl>
                                          <p:spTgt spid="12346"/>
                                        </p:tgtEl>
                                      </p:cBhvr>
                                      <p:from x="200000" y="450000"/>
                                      <p:to x="100000" y="100000"/>
                                    </p:animScale>
                                    <p:set>
                                      <p:cBhvr>
                                        <p:cTn id="47" dur="770" fill="hold"/>
                                        <p:tgtEl>
                                          <p:spTgt spid="12346"/>
                                        </p:tgtEl>
                                        <p:attrNameLst>
                                          <p:attrName>ppt_x</p:attrName>
                                        </p:attrNameLst>
                                      </p:cBhvr>
                                      <p:to>
                                        <p:strVal val="(0.5)"/>
                                      </p:to>
                                    </p:set>
                                    <p:anim from="(0.5)" to="(#ppt_x)" calcmode="lin" valueType="num">
                                      <p:cBhvr>
                                        <p:cTn id="48" dur="1230" accel="100000" fill="hold">
                                          <p:stCondLst>
                                            <p:cond delay="770"/>
                                          </p:stCondLst>
                                        </p:cTn>
                                        <p:tgtEl>
                                          <p:spTgt spid="12346"/>
                                        </p:tgtEl>
                                        <p:attrNameLst>
                                          <p:attrName>ppt_x</p:attrName>
                                        </p:attrNameLst>
                                      </p:cBhvr>
                                    </p:anim>
                                    <p:set>
                                      <p:cBhvr>
                                        <p:cTn id="49" dur="770" fill="hold"/>
                                        <p:tgtEl>
                                          <p:spTgt spid="12346"/>
                                        </p:tgtEl>
                                        <p:attrNameLst>
                                          <p:attrName>ppt_y</p:attrName>
                                        </p:attrNameLst>
                                      </p:cBhvr>
                                      <p:to>
                                        <p:strVal val="(#ppt_y+0.4)"/>
                                      </p:to>
                                    </p:set>
                                    <p:anim from="(#ppt_y+0.4)" to="(#ppt_y)" calcmode="lin" valueType="num">
                                      <p:cBhvr>
                                        <p:cTn id="50" dur="1230" accel="100000" fill="hold">
                                          <p:stCondLst>
                                            <p:cond delay="770"/>
                                          </p:stCondLst>
                                        </p:cTn>
                                        <p:tgtEl>
                                          <p:spTgt spid="12346"/>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1000"/>
                                  </p:stCondLst>
                                  <p:childTnLst>
                                    <p:set>
                                      <p:cBhvr>
                                        <p:cTn id="54" dur="1" fill="hold">
                                          <p:stCondLst>
                                            <p:cond delay="0"/>
                                          </p:stCondLst>
                                        </p:cTn>
                                        <p:tgtEl>
                                          <p:spTgt spid="12291">
                                            <p:txEl>
                                              <p:pRg st="6" end="6"/>
                                            </p:txEl>
                                          </p:spTgt>
                                        </p:tgtEl>
                                        <p:attrNameLst>
                                          <p:attrName>style.visibility</p:attrName>
                                        </p:attrNameLst>
                                      </p:cBhvr>
                                      <p:to>
                                        <p:strVal val="visible"/>
                                      </p:to>
                                    </p:set>
                                    <p:animEffect transition="in" filter="fade">
                                      <p:cBhvr>
                                        <p:cTn id="55" dur="2000"/>
                                        <p:tgtEl>
                                          <p:spTgt spid="12291">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2000"/>
                                  </p:stCondLst>
                                  <p:childTnLst>
                                    <p:set>
                                      <p:cBhvr>
                                        <p:cTn id="59" dur="1" fill="hold">
                                          <p:stCondLst>
                                            <p:cond delay="0"/>
                                          </p:stCondLst>
                                        </p:cTn>
                                        <p:tgtEl>
                                          <p:spTgt spid="12364"/>
                                        </p:tgtEl>
                                        <p:attrNameLst>
                                          <p:attrName>style.visibility</p:attrName>
                                        </p:attrNameLst>
                                      </p:cBhvr>
                                      <p:to>
                                        <p:strVal val="visible"/>
                                      </p:to>
                                    </p:set>
                                    <p:animEffect transition="in" filter="fade">
                                      <p:cBhvr>
                                        <p:cTn id="60" dur="2000"/>
                                        <p:tgtEl>
                                          <p:spTgt spid="1236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nodeType="clickEffect">
                                  <p:stCondLst>
                                    <p:cond delay="0"/>
                                  </p:stCondLst>
                                  <p:childTnLst>
                                    <p:set>
                                      <p:cBhvr>
                                        <p:cTn id="64" dur="1" fill="hold">
                                          <p:stCondLst>
                                            <p:cond delay="0"/>
                                          </p:stCondLst>
                                        </p:cTn>
                                        <p:tgtEl>
                                          <p:spTgt spid="12386"/>
                                        </p:tgtEl>
                                        <p:attrNameLst>
                                          <p:attrName>style.visibility</p:attrName>
                                        </p:attrNameLst>
                                      </p:cBhvr>
                                      <p:to>
                                        <p:strVal val="visible"/>
                                      </p:to>
                                    </p:set>
                                    <p:animEffect transition="in" filter="fade">
                                      <p:cBhvr>
                                        <p:cTn id="65" dur="770" decel="100000"/>
                                        <p:tgtEl>
                                          <p:spTgt spid="12386"/>
                                        </p:tgtEl>
                                      </p:cBhvr>
                                    </p:animEffect>
                                    <p:animScale>
                                      <p:cBhvr>
                                        <p:cTn id="66" dur="770" decel="100000"/>
                                        <p:tgtEl>
                                          <p:spTgt spid="12386"/>
                                        </p:tgtEl>
                                      </p:cBhvr>
                                      <p:from x="10000" y="10000"/>
                                      <p:to x="200000" y="450000"/>
                                    </p:animScale>
                                    <p:animScale>
                                      <p:cBhvr>
                                        <p:cTn id="67" dur="1230" accel="100000" fill="hold">
                                          <p:stCondLst>
                                            <p:cond delay="770"/>
                                          </p:stCondLst>
                                        </p:cTn>
                                        <p:tgtEl>
                                          <p:spTgt spid="12386"/>
                                        </p:tgtEl>
                                      </p:cBhvr>
                                      <p:from x="200000" y="450000"/>
                                      <p:to x="100000" y="100000"/>
                                    </p:animScale>
                                    <p:set>
                                      <p:cBhvr>
                                        <p:cTn id="68" dur="770" fill="hold"/>
                                        <p:tgtEl>
                                          <p:spTgt spid="12386"/>
                                        </p:tgtEl>
                                        <p:attrNameLst>
                                          <p:attrName>ppt_x</p:attrName>
                                        </p:attrNameLst>
                                      </p:cBhvr>
                                      <p:to>
                                        <p:strVal val="(0.5)"/>
                                      </p:to>
                                    </p:set>
                                    <p:anim from="(0.5)" to="(#ppt_x)" calcmode="lin" valueType="num">
                                      <p:cBhvr>
                                        <p:cTn id="69" dur="1230" accel="100000" fill="hold">
                                          <p:stCondLst>
                                            <p:cond delay="770"/>
                                          </p:stCondLst>
                                        </p:cTn>
                                        <p:tgtEl>
                                          <p:spTgt spid="12386"/>
                                        </p:tgtEl>
                                        <p:attrNameLst>
                                          <p:attrName>ppt_x</p:attrName>
                                        </p:attrNameLst>
                                      </p:cBhvr>
                                    </p:anim>
                                    <p:set>
                                      <p:cBhvr>
                                        <p:cTn id="70" dur="770" fill="hold"/>
                                        <p:tgtEl>
                                          <p:spTgt spid="12386"/>
                                        </p:tgtEl>
                                        <p:attrNameLst>
                                          <p:attrName>ppt_y</p:attrName>
                                        </p:attrNameLst>
                                      </p:cBhvr>
                                      <p:to>
                                        <p:strVal val="(#ppt_y+0.4)"/>
                                      </p:to>
                                    </p:set>
                                    <p:anim from="(#ppt_y+0.4)" to="(#ppt_y)" calcmode="lin" valueType="num">
                                      <p:cBhvr>
                                        <p:cTn id="71" dur="1230" accel="100000" fill="hold">
                                          <p:stCondLst>
                                            <p:cond delay="770"/>
                                          </p:stCondLst>
                                        </p:cTn>
                                        <p:tgtEl>
                                          <p:spTgt spid="12386"/>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6" presetClass="entr" presetSubtype="0" fill="hold" grpId="0" nodeType="clickEffect" nodePh="1">
                                  <p:stCondLst>
                                    <p:cond delay="0"/>
                                  </p:stCondLst>
                                  <p:endCondLst>
                                    <p:cond evt="begin" delay="0">
                                      <p:tn val="74"/>
                                    </p:cond>
                                  </p:endCondLst>
                                  <p:childTnLst>
                                    <p:set>
                                      <p:cBhvr>
                                        <p:cTn id="75" dur="1" fill="hold">
                                          <p:stCondLst>
                                            <p:cond delay="0"/>
                                          </p:stCondLst>
                                        </p:cTn>
                                        <p:tgtEl>
                                          <p:spTgt spid="12344"/>
                                        </p:tgtEl>
                                        <p:attrNameLst>
                                          <p:attrName>style.visibility</p:attrName>
                                        </p:attrNameLst>
                                      </p:cBhvr>
                                      <p:to>
                                        <p:strVal val="visible"/>
                                      </p:to>
                                    </p:set>
                                    <p:animEffect transition="in" filter="wipe(down)">
                                      <p:cBhvr>
                                        <p:cTn id="76" dur="580">
                                          <p:stCondLst>
                                            <p:cond delay="0"/>
                                          </p:stCondLst>
                                        </p:cTn>
                                        <p:tgtEl>
                                          <p:spTgt spid="12344"/>
                                        </p:tgtEl>
                                      </p:cBhvr>
                                    </p:animEffect>
                                    <p:anim calcmode="lin" valueType="num">
                                      <p:cBhvr>
                                        <p:cTn id="77" dur="1822" tmFilter="0,0; 0.14,0.36; 0.43,0.73; 0.71,0.91; 1.0,1.0">
                                          <p:stCondLst>
                                            <p:cond delay="0"/>
                                          </p:stCondLst>
                                        </p:cTn>
                                        <p:tgtEl>
                                          <p:spTgt spid="1234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234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234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234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2344"/>
                                        </p:tgtEl>
                                        <p:attrNameLst>
                                          <p:attrName>ppt_y</p:attrName>
                                        </p:attrNameLst>
                                      </p:cBhvr>
                                      <p:tavLst>
                                        <p:tav tm="0" fmla="#ppt_y-sin(pi*$)/81">
                                          <p:val>
                                            <p:fltVal val="0"/>
                                          </p:val>
                                        </p:tav>
                                        <p:tav tm="100000">
                                          <p:val>
                                            <p:fltVal val="1"/>
                                          </p:val>
                                        </p:tav>
                                      </p:tavLst>
                                    </p:anim>
                                    <p:animScale>
                                      <p:cBhvr>
                                        <p:cTn id="82" dur="26">
                                          <p:stCondLst>
                                            <p:cond delay="650"/>
                                          </p:stCondLst>
                                        </p:cTn>
                                        <p:tgtEl>
                                          <p:spTgt spid="12344"/>
                                        </p:tgtEl>
                                      </p:cBhvr>
                                      <p:to x="100000" y="60000"/>
                                    </p:animScale>
                                    <p:animScale>
                                      <p:cBhvr>
                                        <p:cTn id="83" dur="166" decel="50000">
                                          <p:stCondLst>
                                            <p:cond delay="676"/>
                                          </p:stCondLst>
                                        </p:cTn>
                                        <p:tgtEl>
                                          <p:spTgt spid="12344"/>
                                        </p:tgtEl>
                                      </p:cBhvr>
                                      <p:to x="100000" y="100000"/>
                                    </p:animScale>
                                    <p:animScale>
                                      <p:cBhvr>
                                        <p:cTn id="84" dur="26">
                                          <p:stCondLst>
                                            <p:cond delay="1312"/>
                                          </p:stCondLst>
                                        </p:cTn>
                                        <p:tgtEl>
                                          <p:spTgt spid="12344"/>
                                        </p:tgtEl>
                                      </p:cBhvr>
                                      <p:to x="100000" y="80000"/>
                                    </p:animScale>
                                    <p:animScale>
                                      <p:cBhvr>
                                        <p:cTn id="85" dur="166" decel="50000">
                                          <p:stCondLst>
                                            <p:cond delay="1338"/>
                                          </p:stCondLst>
                                        </p:cTn>
                                        <p:tgtEl>
                                          <p:spTgt spid="12344"/>
                                        </p:tgtEl>
                                      </p:cBhvr>
                                      <p:to x="100000" y="100000"/>
                                    </p:animScale>
                                    <p:animScale>
                                      <p:cBhvr>
                                        <p:cTn id="86" dur="26">
                                          <p:stCondLst>
                                            <p:cond delay="1642"/>
                                          </p:stCondLst>
                                        </p:cTn>
                                        <p:tgtEl>
                                          <p:spTgt spid="12344"/>
                                        </p:tgtEl>
                                      </p:cBhvr>
                                      <p:to x="100000" y="90000"/>
                                    </p:animScale>
                                    <p:animScale>
                                      <p:cBhvr>
                                        <p:cTn id="87" dur="166" decel="50000">
                                          <p:stCondLst>
                                            <p:cond delay="1668"/>
                                          </p:stCondLst>
                                        </p:cTn>
                                        <p:tgtEl>
                                          <p:spTgt spid="12344"/>
                                        </p:tgtEl>
                                      </p:cBhvr>
                                      <p:to x="100000" y="100000"/>
                                    </p:animScale>
                                    <p:animScale>
                                      <p:cBhvr>
                                        <p:cTn id="88" dur="26">
                                          <p:stCondLst>
                                            <p:cond delay="1808"/>
                                          </p:stCondLst>
                                        </p:cTn>
                                        <p:tgtEl>
                                          <p:spTgt spid="12344"/>
                                        </p:tgtEl>
                                      </p:cBhvr>
                                      <p:to x="100000" y="95000"/>
                                    </p:animScale>
                                    <p:animScale>
                                      <p:cBhvr>
                                        <p:cTn id="89" dur="166" decel="50000">
                                          <p:stCondLst>
                                            <p:cond delay="1834"/>
                                          </p:stCondLst>
                                        </p:cTn>
                                        <p:tgtEl>
                                          <p:spTgt spid="12344"/>
                                        </p:tgtEl>
                                      </p:cBhvr>
                                      <p:to x="100000" y="100000"/>
                                    </p:animScale>
                                  </p:childTnLst>
                                </p:cTn>
                              </p:par>
                            </p:childTnLst>
                          </p:cTn>
                        </p:par>
                      </p:childTnLst>
                    </p:cTn>
                  </p:par>
                  <p:par>
                    <p:cTn id="90" fill="hold" nodeType="clickPar">
                      <p:stCondLst>
                        <p:cond delay="indefinite"/>
                      </p:stCondLst>
                      <p:childTnLst>
                        <p:par>
                          <p:cTn id="91" fill="hold" nodeType="withGroup">
                            <p:stCondLst>
                              <p:cond delay="0"/>
                            </p:stCondLst>
                            <p:childTnLst>
                              <p:par>
                                <p:cTn id="92" presetID="26" presetClass="entr" presetSubtype="0" fill="hold" grpId="0" nodeType="clickEffect" nodePh="1">
                                  <p:stCondLst>
                                    <p:cond delay="0"/>
                                  </p:stCondLst>
                                  <p:endCondLst>
                                    <p:cond evt="begin" delay="0">
                                      <p:tn val="92"/>
                                    </p:cond>
                                  </p:endCondLst>
                                  <p:childTnLst>
                                    <p:set>
                                      <p:cBhvr>
                                        <p:cTn id="93" dur="1" fill="hold">
                                          <p:stCondLst>
                                            <p:cond delay="0"/>
                                          </p:stCondLst>
                                        </p:cTn>
                                        <p:tgtEl>
                                          <p:spTgt spid="12345"/>
                                        </p:tgtEl>
                                        <p:attrNameLst>
                                          <p:attrName>style.visibility</p:attrName>
                                        </p:attrNameLst>
                                      </p:cBhvr>
                                      <p:to>
                                        <p:strVal val="visible"/>
                                      </p:to>
                                    </p:set>
                                    <p:animEffect transition="in" filter="wipe(down)">
                                      <p:cBhvr>
                                        <p:cTn id="94" dur="580">
                                          <p:stCondLst>
                                            <p:cond delay="0"/>
                                          </p:stCondLst>
                                        </p:cTn>
                                        <p:tgtEl>
                                          <p:spTgt spid="12345"/>
                                        </p:tgtEl>
                                      </p:cBhvr>
                                    </p:animEffect>
                                    <p:anim calcmode="lin" valueType="num">
                                      <p:cBhvr>
                                        <p:cTn id="95" dur="1822" tmFilter="0,0; 0.14,0.36; 0.43,0.73; 0.71,0.91; 1.0,1.0">
                                          <p:stCondLst>
                                            <p:cond delay="0"/>
                                          </p:stCondLst>
                                        </p:cTn>
                                        <p:tgtEl>
                                          <p:spTgt spid="1234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34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34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34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345"/>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345"/>
                                        </p:tgtEl>
                                      </p:cBhvr>
                                      <p:to x="100000" y="60000"/>
                                    </p:animScale>
                                    <p:animScale>
                                      <p:cBhvr>
                                        <p:cTn id="101" dur="166" decel="50000">
                                          <p:stCondLst>
                                            <p:cond delay="676"/>
                                          </p:stCondLst>
                                        </p:cTn>
                                        <p:tgtEl>
                                          <p:spTgt spid="12345"/>
                                        </p:tgtEl>
                                      </p:cBhvr>
                                      <p:to x="100000" y="100000"/>
                                    </p:animScale>
                                    <p:animScale>
                                      <p:cBhvr>
                                        <p:cTn id="102" dur="26">
                                          <p:stCondLst>
                                            <p:cond delay="1312"/>
                                          </p:stCondLst>
                                        </p:cTn>
                                        <p:tgtEl>
                                          <p:spTgt spid="12345"/>
                                        </p:tgtEl>
                                      </p:cBhvr>
                                      <p:to x="100000" y="80000"/>
                                    </p:animScale>
                                    <p:animScale>
                                      <p:cBhvr>
                                        <p:cTn id="103" dur="166" decel="50000">
                                          <p:stCondLst>
                                            <p:cond delay="1338"/>
                                          </p:stCondLst>
                                        </p:cTn>
                                        <p:tgtEl>
                                          <p:spTgt spid="12345"/>
                                        </p:tgtEl>
                                      </p:cBhvr>
                                      <p:to x="100000" y="100000"/>
                                    </p:animScale>
                                    <p:animScale>
                                      <p:cBhvr>
                                        <p:cTn id="104" dur="26">
                                          <p:stCondLst>
                                            <p:cond delay="1642"/>
                                          </p:stCondLst>
                                        </p:cTn>
                                        <p:tgtEl>
                                          <p:spTgt spid="12345"/>
                                        </p:tgtEl>
                                      </p:cBhvr>
                                      <p:to x="100000" y="90000"/>
                                    </p:animScale>
                                    <p:animScale>
                                      <p:cBhvr>
                                        <p:cTn id="105" dur="166" decel="50000">
                                          <p:stCondLst>
                                            <p:cond delay="1668"/>
                                          </p:stCondLst>
                                        </p:cTn>
                                        <p:tgtEl>
                                          <p:spTgt spid="12345"/>
                                        </p:tgtEl>
                                      </p:cBhvr>
                                      <p:to x="100000" y="100000"/>
                                    </p:animScale>
                                    <p:animScale>
                                      <p:cBhvr>
                                        <p:cTn id="106" dur="26">
                                          <p:stCondLst>
                                            <p:cond delay="1808"/>
                                          </p:stCondLst>
                                        </p:cTn>
                                        <p:tgtEl>
                                          <p:spTgt spid="12345"/>
                                        </p:tgtEl>
                                      </p:cBhvr>
                                      <p:to x="100000" y="95000"/>
                                    </p:animScale>
                                    <p:animScale>
                                      <p:cBhvr>
                                        <p:cTn id="107" dur="166" decel="50000">
                                          <p:stCondLst>
                                            <p:cond delay="1834"/>
                                          </p:stCondLst>
                                        </p:cTn>
                                        <p:tgtEl>
                                          <p:spTgt spid="123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12294" grpId="0" animBg="1"/>
      <p:bldP spid="12298" grpId="0" animBg="1"/>
      <p:bldP spid="12344" grpId="0" animBg="1"/>
      <p:bldP spid="12345" grpId="0" animBg="1"/>
    </p:bldLst>
  </p:timing>
</p:sld>
</file>

<file path=ppt/theme/theme1.xml><?xml version="1.0" encoding="utf-8"?>
<a:theme xmlns:a="http://schemas.openxmlformats.org/drawingml/2006/main" name="Schwaches Gitter">
  <a:themeElements>
    <a:clrScheme name="Schwaches Gitter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Schwaches Git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hwaches Gitter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Schwaches Gitter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Schwaches Gitter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Schwaches Gitter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Schwaches Gitter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hwaches Gitter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Schwaches Gitter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Schwaches Gitter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Schwaches Gitter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0</TotalTime>
  <Words>5516</Words>
  <Application>Microsoft Macintosh PowerPoint</Application>
  <PresentationFormat>Bildschirmpräsentation (4:3)</PresentationFormat>
  <Paragraphs>1007</Paragraphs>
  <Slides>62</Slides>
  <Notes>59</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62</vt:i4>
      </vt:variant>
    </vt:vector>
  </HeadingPairs>
  <TitlesOfParts>
    <vt:vector size="67" baseType="lpstr">
      <vt:lpstr>Arial</vt:lpstr>
      <vt:lpstr>Times New Roman</vt:lpstr>
      <vt:lpstr>Wingdings</vt:lpstr>
      <vt:lpstr>Schwaches Gitter</vt:lpstr>
      <vt:lpstr>Micrografx Windows Draw 6.0 Zeichnung</vt:lpstr>
      <vt:lpstr>HACCP Hygieneschulung für  Mitarbeiter in Küchen </vt:lpstr>
      <vt:lpstr>Inhaltsverzeichnis</vt:lpstr>
      <vt:lpstr>1. Allgemeines zu Reinigung  und Desinfektion</vt:lpstr>
      <vt:lpstr>1.1 Reinigungs -und Desinfektionsmittel</vt:lpstr>
      <vt:lpstr>1.2 Reinigungsgeräte und -material</vt:lpstr>
      <vt:lpstr>PowerPoint-Präsentation</vt:lpstr>
      <vt:lpstr>PowerPoint-Präsentation</vt:lpstr>
      <vt:lpstr>1.3 Abfallbehälter </vt:lpstr>
      <vt:lpstr>1.4 Kühlanlagen </vt:lpstr>
      <vt:lpstr>1.5 Chromarganflächen</vt:lpstr>
      <vt:lpstr>1.6 Reinigungs, -Desinfektions -und Anwendungsplan</vt:lpstr>
      <vt:lpstr> Beispiel für das Ausfüllen eines Reinigungs, -Desinfektions -und Anwendungsplanes</vt:lpstr>
      <vt:lpstr>2. Individualhygiene</vt:lpstr>
      <vt:lpstr>2.2 Allgemeine Körperhygiene</vt:lpstr>
      <vt:lpstr>2.3 Händehygiene</vt:lpstr>
      <vt:lpstr>PowerPoint-Präsentation</vt:lpstr>
      <vt:lpstr>PowerPoint-Präsentation</vt:lpstr>
      <vt:lpstr>2.4 Arbeitskleidung</vt:lpstr>
      <vt:lpstr>2.5 Einweghandschuhe</vt:lpstr>
      <vt:lpstr>3.Produkthygiene</vt:lpstr>
      <vt:lpstr>Beispiel Wareneingangsstempel</vt:lpstr>
      <vt:lpstr>Beispiel, Formular Wareneingangsprüfung …</vt:lpstr>
      <vt:lpstr>…Beispiel, Formular Wareneingangsprüfung</vt:lpstr>
      <vt:lpstr>3.2 Lagerung der Ware</vt:lpstr>
      <vt:lpstr>PowerPoint-Präsentation</vt:lpstr>
      <vt:lpstr>PowerPoint-Präsentation</vt:lpstr>
      <vt:lpstr>Verkehrsbezeichnung, Mindesthaltbarkeits -und Einlagerungsdaten</vt:lpstr>
      <vt:lpstr>PowerPoint-Präsentation</vt:lpstr>
      <vt:lpstr>PowerPoint-Präsentation</vt:lpstr>
      <vt:lpstr>Beispiel für das Ausfüllen eines Formulars Lagerkontrolle Kühlhaus…</vt:lpstr>
      <vt:lpstr>…Beispiel für das Ausfüllen eines Formulars Lagerkontrolle Kühlhaus</vt:lpstr>
      <vt:lpstr>Beispiel für das Ausfüllen eines Formulars Temperaturcheckliste Kühlhaus</vt:lpstr>
      <vt:lpstr>3.3 Temperaturanforderungen Speisenausgabe</vt:lpstr>
      <vt:lpstr> Beispiel für das tägliche Ausfüllen (Stichproben) eines Formulars Lebensmitteltemperaturen bei der Ausgabe am Produktionsort …</vt:lpstr>
      <vt:lpstr>... Beispiel für das tägliche Ausfüllen (Stichproben) eines Formulars Lebensmitteltemperaturen bei der Ausgabe am Produktionsort</vt:lpstr>
      <vt:lpstr>3.4 Speisenproben</vt:lpstr>
      <vt:lpstr>PowerPoint-Präsentation</vt:lpstr>
      <vt:lpstr>Täglich Speisenproben nehmen</vt:lpstr>
      <vt:lpstr>Produktionshygiene bei Fleisch, Fisch, Geflügel und Hackfleisch</vt:lpstr>
      <vt:lpstr>Produktionshygiene bei Eiern und Eierspeisen mit Rohei </vt:lpstr>
      <vt:lpstr>3.5 Vermeidung von Kreuzkontamination durch die Verwendung von farbigen Brettern, Bürsten und Messergriffen ...</vt:lpstr>
      <vt:lpstr>…Vermeidung von Kreuzkontamination durch die Verwendung von farbigen Brettern, Bürsten und Messergriffen</vt:lpstr>
      <vt:lpstr>4. Raumhygiene</vt:lpstr>
      <vt:lpstr>4.1 Fußböden, Senken und Kacheln</vt:lpstr>
      <vt:lpstr>4.2 Schädlinge</vt:lpstr>
      <vt:lpstr> Beispiel für das (wöchentliche) Ausfüllen eines Formulars Lagerkontrolle/Schädlingsprävention</vt:lpstr>
      <vt:lpstr>4.3 Fettfangfilter</vt:lpstr>
      <vt:lpstr>5. Gerätehygiene </vt:lpstr>
      <vt:lpstr>PowerPoint-Präsentation</vt:lpstr>
      <vt:lpstr>PowerPoint-Präsentation</vt:lpstr>
      <vt:lpstr>Fritteusenreinigung…</vt:lpstr>
      <vt:lpstr>6. Materialhygiene </vt:lpstr>
      <vt:lpstr>PowerPoint-Präsentation</vt:lpstr>
      <vt:lpstr>6.2 Bretterreinigung</vt:lpstr>
      <vt:lpstr>6.3 Arbeitsmesser</vt:lpstr>
      <vt:lpstr>PowerPoint-Präsentation</vt:lpstr>
      <vt:lpstr>6.4 Die Handhabung von Spülmaschinengeschirr…</vt:lpstr>
      <vt:lpstr>6.4 Die Handhabung von Spülmaschinengeschirr…</vt:lpstr>
      <vt:lpstr>…Die Handhabung von Spülmaschinengeschirr</vt:lpstr>
      <vt:lpstr>6.5 Das Polieren von Besteck</vt:lpstr>
      <vt:lpstr>6.6 Aschenbecher</vt:lpstr>
      <vt:lpstr>Teilnahmebestätigung</vt:lpstr>
    </vt:vector>
  </TitlesOfParts>
  <Company>GRS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EU- Lebensmittelhygienerecht 2006</dc:title>
  <dc:creator>Koordinator</dc:creator>
  <cp:lastModifiedBy>Microsoft Office User</cp:lastModifiedBy>
  <cp:revision>953</cp:revision>
  <dcterms:created xsi:type="dcterms:W3CDTF">2006-05-22T12:22:53Z</dcterms:created>
  <dcterms:modified xsi:type="dcterms:W3CDTF">2021-03-02T10:12:50Z</dcterms:modified>
</cp:coreProperties>
</file>